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34.xml" ContentType="application/vnd.openxmlformats-officedocument.presentationml.slide+xml"/>
  <Override PartName="/ppt/slides/slide46.xml" ContentType="application/vnd.openxmlformats-officedocument.presentationml.slide+xml"/>
  <Override PartName="/customXml/itemProps1.xml" ContentType="application/vnd.openxmlformats-officedocument.customXmlProperties+xml"/>
  <Override PartName="/ppt/notesMasters/notesMaster1.xml" ContentType="application/vnd.openxmlformats-officedocument.presentationml.notesMaster+xml"/>
  <Override PartName="/customXml/itemProps2.xml" ContentType="application/vnd.openxmlformats-officedocument.customXmlProperties+xml"/>
  <Override PartName="/ppt/presentation.xml" ContentType="application/vnd.openxmlformats-officedocument.presentationml.presentation.main+xml"/>
  <Override PartName="/customXml/itemProps3.xml" ContentType="application/vnd.openxmlformats-officedocument.customXmlProperties+xml"/>
  <Override PartName="/ppt/slideLayouts/slideLayout7.xml" ContentType="application/vnd.openxmlformats-officedocument.presentationml.slideLayout+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s/slide25.xml" ContentType="application/vnd.openxmlformats-officedocument.presentationml.slide+xml"/>
  <Override PartName="/ppt/slides/slide33.xml" ContentType="application/vnd.openxmlformats-officedocument.presentationml.slide+xml"/>
  <Override PartName="/ppt/authors.xml" ContentType="application/vnd.ms-powerpoint.authors+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s/slide15.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Layouts/slideLayout8.xml" ContentType="application/vnd.openxmlformats-officedocument.presentationml.slideLayout+xml"/>
  <Override PartName="/ppt/slides/slide48.xml" ContentType="application/vnd.openxmlformats-officedocument.presentationml.slide+xml"/>
  <Override PartName="/ppt/slideLayouts/slideLayout5.xml" ContentType="application/vnd.openxmlformats-officedocument.presentationml.slideLayout+xml"/>
  <Override PartName="/ppt/slides/slide16.xml" ContentType="application/vnd.openxmlformats-officedocument.presentationml.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s/slide37.xml" ContentType="application/vnd.openxmlformats-officedocument.presentationml.slide+xml"/>
  <Override PartName="/ppt/slides/slide1.xml" ContentType="application/vnd.openxmlformats-officedocument.presentationml.slide+xml"/>
  <Override PartName="/ppt/slides/slide52.xml" ContentType="application/vnd.openxmlformats-officedocument.presentationml.slide+xml"/>
  <Override PartName="/ppt/slides/slide27.xml" ContentType="application/vnd.openxmlformats-officedocument.presentationml.slide+xml"/>
  <Override PartName="/ppt/theme/theme1.xml" ContentType="application/vnd.openxmlformats-officedocument.theme+xml"/>
  <Override PartName="/ppt/slides/slide21.xml" ContentType="application/vnd.openxmlformats-officedocument.presentationml.slide+xml"/>
  <Override PartName="/ppt/slides/slide6.xml" ContentType="application/vnd.openxmlformats-officedocument.presentationml.slide+xml"/>
  <Override PartName="/ppt/slides/slide29.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4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ppt/viewProps.xml" ContentType="application/vnd.openxmlformats-officedocument.presentationml.viewProps+xml"/>
  <Override PartName="/ppt/changesInfos/changesInfo1.xml" ContentType="application/vnd.ms-powerpoint.changesinfo+xml"/>
  <Override PartName="/ppt/revisionInfo.xml" ContentType="application/vnd.ms-powerpoint.revisioninfo+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58"/>
  </p:notesMasterIdLst>
  <p:sldIdLst>
    <p:sldId id="256" r:id="rId5"/>
    <p:sldId id="291" r:id="rId6"/>
    <p:sldId id="296" r:id="rId7"/>
    <p:sldId id="297" r:id="rId8"/>
    <p:sldId id="292" r:id="rId9"/>
    <p:sldId id="293" r:id="rId10"/>
    <p:sldId id="353" r:id="rId11"/>
    <p:sldId id="362" r:id="rId12"/>
    <p:sldId id="301" r:id="rId13"/>
    <p:sldId id="294" r:id="rId14"/>
    <p:sldId id="300" r:id="rId15"/>
    <p:sldId id="302" r:id="rId16"/>
    <p:sldId id="359" r:id="rId17"/>
    <p:sldId id="304" r:id="rId18"/>
    <p:sldId id="305" r:id="rId19"/>
    <p:sldId id="318" r:id="rId20"/>
    <p:sldId id="354" r:id="rId21"/>
    <p:sldId id="319" r:id="rId22"/>
    <p:sldId id="320" r:id="rId23"/>
    <p:sldId id="356" r:id="rId24"/>
    <p:sldId id="322" r:id="rId25"/>
    <p:sldId id="323" r:id="rId26"/>
    <p:sldId id="325" r:id="rId27"/>
    <p:sldId id="357" r:id="rId28"/>
    <p:sldId id="332" r:id="rId29"/>
    <p:sldId id="335" r:id="rId30"/>
    <p:sldId id="331" r:id="rId31"/>
    <p:sldId id="337" r:id="rId32"/>
    <p:sldId id="349" r:id="rId33"/>
    <p:sldId id="350" r:id="rId34"/>
    <p:sldId id="313" r:id="rId35"/>
    <p:sldId id="358" r:id="rId36"/>
    <p:sldId id="312" r:id="rId37"/>
    <p:sldId id="308" r:id="rId38"/>
    <p:sldId id="307" r:id="rId39"/>
    <p:sldId id="309" r:id="rId40"/>
    <p:sldId id="310" r:id="rId41"/>
    <p:sldId id="314" r:id="rId42"/>
    <p:sldId id="315" r:id="rId43"/>
    <p:sldId id="316" r:id="rId44"/>
    <p:sldId id="317" r:id="rId45"/>
    <p:sldId id="338" r:id="rId46"/>
    <p:sldId id="348" r:id="rId47"/>
    <p:sldId id="341" r:id="rId48"/>
    <p:sldId id="342" r:id="rId49"/>
    <p:sldId id="343" r:id="rId50"/>
    <p:sldId id="344" r:id="rId51"/>
    <p:sldId id="345" r:id="rId52"/>
    <p:sldId id="346" r:id="rId53"/>
    <p:sldId id="347" r:id="rId54"/>
    <p:sldId id="339" r:id="rId55"/>
    <p:sldId id="360" r:id="rId56"/>
    <p:sldId id="361"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EBE270-2DFE-28FF-6AFF-9B23618054A6}" name="Powell Tanya POLICY GROUP Universal Credit, Families and Poverty" initials="PP" userId="S::tanya.powell@dwp.gov.uk::4578b201-a18d-4e6e-93ae-07e302e04eef" providerId="AD"/>
  <p188:author id="{719E0198-6AA8-9E40-AD98-98B02191BFA9}" name="Collingwood James POLICY GROUP Universal Credit, Families and Poverty" initials="JC" userId="S::JAMES.COLLINGWOOD@DWP.GOV.UK::62b8b66f-2d02-4bb3-b454-ce36f9f3cab8" providerId="AD"/>
  <p188:author id="{CDCA04F5-CC40-7DAC-B623-F494B8E07FC6}" name="Pepper Jake DWP DWP POLICY GROUP Poverty, Families and Disadvantage Directorate" initials="JP" userId="S::Jake.Pepper@dwp.gov.uk::5b4e5056-1da8-4373-96a2-42070ce79d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B10B5B-B4B6-427C-A47B-1377023029FB}" v="1" dt="2026-10-30T10:19:47.5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openxmlformats.org/officeDocument/2006/relationships/customXml" Target="../customXml/item4.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67" Type="http://schemas.openxmlformats.org/officeDocument/2006/relationships/customXml" Target="../customXml/item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lingwood James POLICY GROUP Universal Credit, Families and Poverty" userId="62b8b66f-2d02-4bb3-b454-ce36f9f3cab8" providerId="ADAL" clId="{1AFF229A-ABB6-4413-A40F-58188ACACF59}"/>
    <pc:docChg chg="undo custSel modSld">
      <pc:chgData name="Collingwood James POLICY GROUP Universal Credit, Families and Poverty" userId="62b8b66f-2d02-4bb3-b454-ce36f9f3cab8" providerId="ADAL" clId="{1AFF229A-ABB6-4413-A40F-58188ACACF59}" dt="2026-10-30T10:29:05.081" v="79" actId="20577"/>
      <pc:docMkLst>
        <pc:docMk/>
      </pc:docMkLst>
      <pc:sldChg chg="addSp delSp modSp mod">
        <pc:chgData name="Collingwood James POLICY GROUP Universal Credit, Families and Poverty" userId="62b8b66f-2d02-4bb3-b454-ce36f9f3cab8" providerId="ADAL" clId="{1AFF229A-ABB6-4413-A40F-58188ACACF59}" dt="2026-10-30T10:21:39.296" v="74" actId="948"/>
        <pc:sldMkLst>
          <pc:docMk/>
          <pc:sldMk cId="2666542731" sldId="256"/>
        </pc:sldMkLst>
        <pc:spChg chg="add del">
          <ac:chgData name="Collingwood James POLICY GROUP Universal Credit, Families and Poverty" userId="62b8b66f-2d02-4bb3-b454-ce36f9f3cab8" providerId="ADAL" clId="{1AFF229A-ABB6-4413-A40F-58188ACACF59}" dt="2026-10-30T10:19:38.110" v="11" actId="478"/>
          <ac:spMkLst>
            <pc:docMk/>
            <pc:sldMk cId="2666542731" sldId="256"/>
            <ac:spMk id="6" creationId="{5E7520B3-E788-F11A-E322-06CF3159D9C8}"/>
          </ac:spMkLst>
        </pc:spChg>
        <pc:spChg chg="add mod">
          <ac:chgData name="Collingwood James POLICY GROUP Universal Credit, Families and Poverty" userId="62b8b66f-2d02-4bb3-b454-ce36f9f3cab8" providerId="ADAL" clId="{1AFF229A-ABB6-4413-A40F-58188ACACF59}" dt="2026-10-30T10:21:39.296" v="74" actId="948"/>
          <ac:spMkLst>
            <pc:docMk/>
            <pc:sldMk cId="2666542731" sldId="256"/>
            <ac:spMk id="9" creationId="{FD6D6F5E-49C8-F10B-E8A9-A31E4BC1DFA9}"/>
          </ac:spMkLst>
        </pc:spChg>
      </pc:sldChg>
      <pc:sldChg chg="modSp mod">
        <pc:chgData name="Collingwood James POLICY GROUP Universal Credit, Families and Poverty" userId="62b8b66f-2d02-4bb3-b454-ce36f9f3cab8" providerId="ADAL" clId="{1AFF229A-ABB6-4413-A40F-58188ACACF59}" dt="2026-10-30T10:18:43.443" v="7" actId="20577"/>
        <pc:sldMkLst>
          <pc:docMk/>
          <pc:sldMk cId="4187154868" sldId="316"/>
        </pc:sldMkLst>
        <pc:spChg chg="mod">
          <ac:chgData name="Collingwood James POLICY GROUP Universal Credit, Families and Poverty" userId="62b8b66f-2d02-4bb3-b454-ce36f9f3cab8" providerId="ADAL" clId="{1AFF229A-ABB6-4413-A40F-58188ACACF59}" dt="2026-10-30T10:18:43.443" v="7" actId="20577"/>
          <ac:spMkLst>
            <pc:docMk/>
            <pc:sldMk cId="4187154868" sldId="316"/>
            <ac:spMk id="7" creationId="{EBEAE0DA-1E54-6775-F134-C2FC73F315F8}"/>
          </ac:spMkLst>
        </pc:spChg>
      </pc:sldChg>
      <pc:sldChg chg="modSp mod">
        <pc:chgData name="Collingwood James POLICY GROUP Universal Credit, Families and Poverty" userId="62b8b66f-2d02-4bb3-b454-ce36f9f3cab8" providerId="ADAL" clId="{1AFF229A-ABB6-4413-A40F-58188ACACF59}" dt="2026-10-30T10:18:20.822" v="4" actId="20577"/>
        <pc:sldMkLst>
          <pc:docMk/>
          <pc:sldMk cId="1571328992" sldId="320"/>
        </pc:sldMkLst>
        <pc:spChg chg="mod">
          <ac:chgData name="Collingwood James POLICY GROUP Universal Credit, Families and Poverty" userId="62b8b66f-2d02-4bb3-b454-ce36f9f3cab8" providerId="ADAL" clId="{1AFF229A-ABB6-4413-A40F-58188ACACF59}" dt="2026-10-30T10:18:20.822" v="4" actId="20577"/>
          <ac:spMkLst>
            <pc:docMk/>
            <pc:sldMk cId="1571328992" sldId="320"/>
            <ac:spMk id="5" creationId="{0A779C4D-EC8A-B41A-C796-F38E58DB7AC0}"/>
          </ac:spMkLst>
        </pc:spChg>
      </pc:sldChg>
      <pc:sldChg chg="modSp mod">
        <pc:chgData name="Collingwood James POLICY GROUP Universal Credit, Families and Poverty" userId="62b8b66f-2d02-4bb3-b454-ce36f9f3cab8" providerId="ADAL" clId="{1AFF229A-ABB6-4413-A40F-58188ACACF59}" dt="2026-10-30T10:29:05.081" v="79" actId="20577"/>
        <pc:sldMkLst>
          <pc:docMk/>
          <pc:sldMk cId="1586405447" sldId="345"/>
        </pc:sldMkLst>
        <pc:spChg chg="mod">
          <ac:chgData name="Collingwood James POLICY GROUP Universal Credit, Families and Poverty" userId="62b8b66f-2d02-4bb3-b454-ce36f9f3cab8" providerId="ADAL" clId="{1AFF229A-ABB6-4413-A40F-58188ACACF59}" dt="2026-10-30T10:29:05.081" v="79" actId="20577"/>
          <ac:spMkLst>
            <pc:docMk/>
            <pc:sldMk cId="1586405447" sldId="345"/>
            <ac:spMk id="5" creationId="{79CC7825-6D7B-F348-A39E-A2217718FF2D}"/>
          </ac:spMkLst>
        </pc:spChg>
      </pc:sldChg>
      <pc:sldChg chg="modSp mod">
        <pc:chgData name="Collingwood James POLICY GROUP Universal Credit, Families and Poverty" userId="62b8b66f-2d02-4bb3-b454-ce36f9f3cab8" providerId="ADAL" clId="{1AFF229A-ABB6-4413-A40F-58188ACACF59}" dt="2026-10-30T10:18:56.788" v="9" actId="20577"/>
        <pc:sldMkLst>
          <pc:docMk/>
          <pc:sldMk cId="1488963552" sldId="347"/>
        </pc:sldMkLst>
        <pc:spChg chg="mod">
          <ac:chgData name="Collingwood James POLICY GROUP Universal Credit, Families and Poverty" userId="62b8b66f-2d02-4bb3-b454-ce36f9f3cab8" providerId="ADAL" clId="{1AFF229A-ABB6-4413-A40F-58188ACACF59}" dt="2026-10-30T10:18:56.788" v="9" actId="20577"/>
          <ac:spMkLst>
            <pc:docMk/>
            <pc:sldMk cId="1488963552" sldId="347"/>
            <ac:spMk id="5" creationId="{36D1067C-3FAA-DB2F-A51B-421FE737BE9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CCF15-7C4F-4E08-AA26-2EEA86212D76}" type="datetimeFigureOut">
              <a:rPr lang="en-GB" smtClean="0"/>
              <a:t>30/10/2026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BCB7A-0409-43C4-9365-14141C0AF002}" type="slidenum">
              <a:rPr lang="en-GB" smtClean="0"/>
              <a:t>‹#›</a:t>
            </a:fld>
            <a:endParaRPr lang="en-GB"/>
          </a:p>
        </p:txBody>
      </p:sp>
    </p:spTree>
    <p:extLst>
      <p:ext uri="{BB962C8B-B14F-4D97-AF65-F5344CB8AC3E}">
        <p14:creationId xmlns:p14="http://schemas.microsoft.com/office/powerpoint/2010/main" val="2001721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F6BCB7A-0409-43C4-9365-14141C0AF002}" type="slidenum">
              <a:rPr lang="en-GB" smtClean="0"/>
              <a:t>31</a:t>
            </a:fld>
            <a:endParaRPr lang="en-GB"/>
          </a:p>
        </p:txBody>
      </p:sp>
    </p:spTree>
    <p:extLst>
      <p:ext uri="{BB962C8B-B14F-4D97-AF65-F5344CB8AC3E}">
        <p14:creationId xmlns:p14="http://schemas.microsoft.com/office/powerpoint/2010/main" val="32634402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bg1"/>
          </a:solidFill>
          <a:ln>
            <a:solidFill>
              <a:srgbClr val="D1D3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a:p>
            <a:pPr>
              <a:lnSpc>
                <a:spcPct val="80000"/>
              </a:lnSpc>
              <a:spcBef>
                <a:spcPct val="50000"/>
              </a:spcBef>
            </a:pPr>
            <a:endParaRPr lang="en-GB" altLang="en-US" sz="1350" b="1">
              <a:solidFill>
                <a:schemeClr val="bg1"/>
              </a:solidFill>
            </a:endParaRPr>
          </a:p>
        </p:txBody>
      </p:sp>
      <p:sp>
        <p:nvSpPr>
          <p:cNvPr id="9" name="Rectangle 8"/>
          <p:cNvSpPr/>
          <p:nvPr/>
        </p:nvSpPr>
        <p:spPr>
          <a:xfrm>
            <a:off x="3931559" y="5899452"/>
            <a:ext cx="6618957" cy="392415"/>
          </a:xfrm>
          <a:prstGeom prst="rect">
            <a:avLst/>
          </a:prstGeom>
        </p:spPr>
        <p:txBody>
          <a:bodyPr wrap="square">
            <a:spAutoFit/>
          </a:bodyPr>
          <a:lstStyle/>
          <a:p>
            <a:r>
              <a:rPr lang="en-GB" sz="1950" b="1">
                <a:solidFill>
                  <a:srgbClr val="00437B"/>
                </a:solidFill>
                <a:latin typeface="Arial" panose="020B0604020202020204" pitchFamily="34" charset="0"/>
                <a:cs typeface="Arial" panose="020B0604020202020204" pitchFamily="34" charset="0"/>
              </a:rPr>
              <a:t>     </a:t>
            </a:r>
          </a:p>
        </p:txBody>
      </p:sp>
      <p:sp>
        <p:nvSpPr>
          <p:cNvPr id="10" name="Rectangle 9"/>
          <p:cNvSpPr/>
          <p:nvPr/>
        </p:nvSpPr>
        <p:spPr>
          <a:xfrm>
            <a:off x="11870056" y="2687541"/>
            <a:ext cx="321944" cy="4170459"/>
          </a:xfrm>
          <a:prstGeom prst="rect">
            <a:avLst/>
          </a:prstGeom>
          <a:solidFill>
            <a:srgbClr val="0043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1" name="Picture 10"/>
          <p:cNvPicPr>
            <a:picLocks noChangeAspect="1"/>
          </p:cNvPicPr>
          <p:nvPr/>
        </p:nvPicPr>
        <p:blipFill>
          <a:blip r:embed="rId2"/>
          <a:stretch>
            <a:fillRect/>
          </a:stretch>
        </p:blipFill>
        <p:spPr>
          <a:xfrm>
            <a:off x="762956" y="496050"/>
            <a:ext cx="1108113" cy="1016939"/>
          </a:xfrm>
          <a:prstGeom prst="rect">
            <a:avLst/>
          </a:prstGeom>
        </p:spPr>
      </p:pic>
      <p:cxnSp>
        <p:nvCxnSpPr>
          <p:cNvPr id="12" name="Straight Connector 11"/>
          <p:cNvCxnSpPr/>
          <p:nvPr/>
        </p:nvCxnSpPr>
        <p:spPr>
          <a:xfrm flipH="1">
            <a:off x="689986" y="561285"/>
            <a:ext cx="9524" cy="895350"/>
          </a:xfrm>
          <a:prstGeom prst="line">
            <a:avLst/>
          </a:prstGeom>
          <a:ln>
            <a:solidFill>
              <a:srgbClr val="00437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281600" y="1996200"/>
            <a:ext cx="9144000" cy="1432800"/>
          </a:xfrm>
          <a:noFill/>
        </p:spPr>
        <p:txBody>
          <a:bodyPr anchor="b"/>
          <a:lstStyle>
            <a:lvl1pPr algn="ctr">
              <a:defRPr sz="4500">
                <a:solidFill>
                  <a:schemeClr val="tx1"/>
                </a:solidFill>
              </a:defRPr>
            </a:lvl1pPr>
          </a:lstStyle>
          <a:p>
            <a:r>
              <a:rPr lang="en-US"/>
              <a:t>Click to edit Master title style</a:t>
            </a:r>
            <a:endParaRPr lang="en-GB"/>
          </a:p>
        </p:txBody>
      </p:sp>
      <p:sp>
        <p:nvSpPr>
          <p:cNvPr id="3" name="Subtitle 2"/>
          <p:cNvSpPr>
            <a:spLocks noGrp="1"/>
          </p:cNvSpPr>
          <p:nvPr>
            <p:ph type="subTitle" idx="1"/>
          </p:nvPr>
        </p:nvSpPr>
        <p:spPr>
          <a:xfrm>
            <a:off x="1281600" y="3677557"/>
            <a:ext cx="9144000" cy="1655762"/>
          </a:xfr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Tree>
    <p:extLst>
      <p:ext uri="{BB962C8B-B14F-4D97-AF65-F5344CB8AC3E}">
        <p14:creationId xmlns:p14="http://schemas.microsoft.com/office/powerpoint/2010/main" val="694268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27461"/>
            <a:ext cx="12193200" cy="1116000"/>
          </a:xfrm>
        </p:spPr>
        <p:txBody>
          <a:bodyPr>
            <a:normAutofit/>
          </a:bodyPr>
          <a:lstStyle>
            <a:lvl1pPr>
              <a:defRPr sz="3200"/>
            </a:lvl1pPr>
          </a:lstStyle>
          <a:p>
            <a:r>
              <a:rPr lang="en-US"/>
              <a:t>Click to edit Master title style</a:t>
            </a:r>
            <a:endParaRPr lang="en-GB"/>
          </a:p>
        </p:txBody>
      </p:sp>
      <p:sp>
        <p:nvSpPr>
          <p:cNvPr id="3" name="Content Placeholder 2"/>
          <p:cNvSpPr>
            <a:spLocks noGrp="1"/>
          </p:cNvSpPr>
          <p:nvPr>
            <p:ph idx="1"/>
          </p:nvPr>
        </p:nvSpPr>
        <p:spPr/>
        <p:txBody>
          <a:bodyPr>
            <a:normAutofit/>
          </a:bodyPr>
          <a:lstStyle>
            <a:lvl1pPr>
              <a:defRPr sz="2800"/>
            </a:lvl1pPr>
            <a:lvl2pPr>
              <a:defRPr sz="24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2606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3118770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30455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2439416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195578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524946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2185609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598845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1547880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FFEFE59B-CFDC-472A-B0E5-137D9513D044}" type="datetimeFigureOut">
              <a:rPr lang="en-GB" smtClean="0"/>
              <a:t>30/10/2026</a:t>
            </a:fld>
            <a:endParaRPr lang="en-GB"/>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8E63BC87-7BBF-4588-88D2-A4208367E04F}" type="slidenum">
              <a:rPr lang="en-GB" smtClean="0"/>
              <a:t>‹#›</a:t>
            </a:fld>
            <a:endParaRPr lang="en-GB"/>
          </a:p>
        </p:txBody>
      </p:sp>
    </p:spTree>
    <p:extLst>
      <p:ext uri="{BB962C8B-B14F-4D97-AF65-F5344CB8AC3E}">
        <p14:creationId xmlns:p14="http://schemas.microsoft.com/office/powerpoint/2010/main" val="2171877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1116000"/>
          </a:xfrm>
          <a:prstGeom prst="rect">
            <a:avLst/>
          </a:prstGeom>
          <a:solidFill>
            <a:srgbClr val="00437B"/>
          </a:solidFill>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198820"/>
            <a:ext cx="10515600" cy="504712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Box 6"/>
          <p:cNvSpPr txBox="1"/>
          <p:nvPr/>
        </p:nvSpPr>
        <p:spPr bwMode="auto">
          <a:xfrm>
            <a:off x="215153" y="6610579"/>
            <a:ext cx="2952376" cy="276999"/>
          </a:xfrm>
          <a:prstGeom prst="rect">
            <a:avLst/>
          </a:prstGeom>
          <a:noFill/>
          <a:ln>
            <a:noFill/>
          </a:ln>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437B"/>
                </a:solidFill>
                <a:effectLst/>
                <a:uLnTx/>
                <a:uFillTx/>
                <a:latin typeface="Arial" panose="020B0604020202020204" pitchFamily="34" charset="0"/>
                <a:ea typeface="+mn-ea"/>
                <a:cs typeface="Arial" panose="020B0604020202020204" pitchFamily="34" charset="0"/>
              </a:rPr>
              <a:t>Department for Work and Pensions</a:t>
            </a:r>
          </a:p>
        </p:txBody>
      </p:sp>
      <p:cxnSp>
        <p:nvCxnSpPr>
          <p:cNvPr id="8" name="Straight Connector 7"/>
          <p:cNvCxnSpPr/>
          <p:nvPr/>
        </p:nvCxnSpPr>
        <p:spPr>
          <a:xfrm>
            <a:off x="277091" y="6597684"/>
            <a:ext cx="11776887" cy="5751"/>
          </a:xfrm>
          <a:prstGeom prst="line">
            <a:avLst/>
          </a:prstGeom>
          <a:ln>
            <a:solidFill>
              <a:srgbClr val="00437B"/>
            </a:solidFill>
          </a:ln>
        </p:spPr>
        <p:style>
          <a:lnRef idx="1">
            <a:schemeClr val="accent1"/>
          </a:lnRef>
          <a:fillRef idx="0">
            <a:schemeClr val="accent1"/>
          </a:fillRef>
          <a:effectRef idx="0">
            <a:schemeClr val="accent1"/>
          </a:effectRef>
          <a:fontRef idx="minor">
            <a:schemeClr val="tx1"/>
          </a:fontRef>
        </p:style>
      </p:cxnSp>
      <p:sp>
        <p:nvSpPr>
          <p:cNvPr id="9" name="Slide Number Placeholder 1"/>
          <p:cNvSpPr txBox="1">
            <a:spLocks/>
          </p:cNvSpPr>
          <p:nvPr/>
        </p:nvSpPr>
        <p:spPr>
          <a:xfrm>
            <a:off x="9310777" y="660960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E540C4E-93A1-4FDD-ADA1-E939A5984B23}" type="slidenum">
              <a:rPr lang="en-GB" sz="1200" smtClean="0">
                <a:solidFill>
                  <a:prstClr val="black">
                    <a:tint val="75000"/>
                  </a:prstClr>
                </a:solidFill>
                <a:latin typeface="Arial" panose="020B0604020202020204" pitchFamily="34" charset="0"/>
                <a:cs typeface="Arial" panose="020B0604020202020204" pitchFamily="34" charset="0"/>
              </a:rPr>
              <a:pPr algn="r">
                <a:defRPr/>
              </a:pPr>
              <a:t>‹#›</a:t>
            </a:fld>
            <a:endParaRPr lang="en-GB" sz="120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37169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200"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assets.publishing.service.gov.uk/government/uploads/system/uploads/attachment_data/file/1038765/prisons-strategy-white-paper.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E8B2A33-ED6A-FA45-756E-C65B2E713247}"/>
              </a:ext>
            </a:extLst>
          </p:cNvPr>
          <p:cNvGrpSpPr>
            <a:grpSpLocks noGrp="1" noUngrp="1" noRot="1" noMove="1" noResize="1"/>
          </p:cNvGrpSpPr>
          <p:nvPr/>
        </p:nvGrpSpPr>
        <p:grpSpPr>
          <a:xfrm>
            <a:off x="606380" y="231563"/>
            <a:ext cx="1371550" cy="1236186"/>
            <a:chOff x="521954" y="325730"/>
            <a:chExt cx="1448127" cy="1198713"/>
          </a:xfrm>
        </p:grpSpPr>
        <p:sp>
          <p:nvSpPr>
            <p:cNvPr id="5" name="Rectangle 4">
              <a:extLst>
                <a:ext uri="{FF2B5EF4-FFF2-40B4-BE49-F238E27FC236}">
                  <a16:creationId xmlns:a16="http://schemas.microsoft.com/office/drawing/2014/main" id="{47F4BA89-FBE1-2058-C407-53E81F9EAABA}"/>
                </a:ext>
              </a:extLst>
            </p:cNvPr>
            <p:cNvSpPr>
              <a:spLocks noGrp="1" noRot="1" noMove="1" noResize="1" noEditPoints="1" noAdjustHandles="1" noChangeArrowheads="1" noChangeShapeType="1"/>
            </p:cNvSpPr>
            <p:nvPr/>
          </p:nvSpPr>
          <p:spPr>
            <a:xfrm>
              <a:off x="521954" y="325730"/>
              <a:ext cx="1448127" cy="1198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black background with a black square&#10;&#10;Description automatically generated with medium confidence">
              <a:extLst>
                <a:ext uri="{FF2B5EF4-FFF2-40B4-BE49-F238E27FC236}">
                  <a16:creationId xmlns:a16="http://schemas.microsoft.com/office/drawing/2014/main" id="{14C9949A-7FA6-754E-140F-CF0B792DB144}"/>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611461" y="543310"/>
              <a:ext cx="1174059" cy="981133"/>
            </a:xfrm>
            <a:prstGeom prst="rect">
              <a:avLst/>
            </a:prstGeom>
            <a:ln>
              <a:solidFill>
                <a:schemeClr val="bg1"/>
              </a:solidFill>
            </a:ln>
          </p:spPr>
        </p:pic>
      </p:grpSp>
      <p:pic>
        <p:nvPicPr>
          <p:cNvPr id="10" name="Picture 9" descr="A black and white logo&#10;&#10;Description automatically generated">
            <a:extLst>
              <a:ext uri="{FF2B5EF4-FFF2-40B4-BE49-F238E27FC236}">
                <a16:creationId xmlns:a16="http://schemas.microsoft.com/office/drawing/2014/main" id="{124348FA-4897-51B7-73CF-298B4F9DEAB7}"/>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691154" y="1524681"/>
            <a:ext cx="1596808" cy="777255"/>
          </a:xfrm>
          <a:prstGeom prst="rect">
            <a:avLst/>
          </a:prstGeom>
        </p:spPr>
      </p:pic>
      <p:sp>
        <p:nvSpPr>
          <p:cNvPr id="2" name="Title 1"/>
          <p:cNvSpPr>
            <a:spLocks noGrp="1"/>
          </p:cNvSpPr>
          <p:nvPr>
            <p:ph type="ctrTitle"/>
          </p:nvPr>
        </p:nvSpPr>
        <p:spPr>
          <a:xfrm>
            <a:off x="1292155" y="2532426"/>
            <a:ext cx="9144000" cy="1432800"/>
          </a:xfrm>
        </p:spPr>
        <p:txBody>
          <a:bodyPr>
            <a:normAutofit fontScale="90000"/>
          </a:bodyPr>
          <a:lstStyle/>
          <a:p>
            <a:r>
              <a:rPr lang="en-GB" sz="4800" dirty="0">
                <a:solidFill>
                  <a:schemeClr val="accent1"/>
                </a:solidFill>
                <a:latin typeface="Arial"/>
                <a:cs typeface="Arial"/>
              </a:rPr>
              <a:t>Evaluation of the</a:t>
            </a:r>
            <a:br>
              <a:rPr lang="en-GB" sz="4800" dirty="0">
                <a:solidFill>
                  <a:schemeClr val="accent1"/>
                </a:solidFill>
                <a:latin typeface="Arial"/>
                <a:cs typeface="Arial"/>
              </a:rPr>
            </a:br>
            <a:r>
              <a:rPr lang="en-GB" sz="4800" dirty="0">
                <a:solidFill>
                  <a:schemeClr val="accent1"/>
                </a:solidFill>
                <a:latin typeface="Arial"/>
                <a:cs typeface="Arial"/>
              </a:rPr>
              <a:t>Prisoner Universal Credit Claim Preparation Tests</a:t>
            </a:r>
            <a:endParaRPr lang="en-GB" dirty="0">
              <a:solidFill>
                <a:schemeClr val="accent1"/>
              </a:solidFill>
            </a:endParaRPr>
          </a:p>
        </p:txBody>
      </p:sp>
      <p:sp>
        <p:nvSpPr>
          <p:cNvPr id="3" name="Subtitle 2">
            <a:extLst>
              <a:ext uri="{C183D7F6-B498-43B3-948B-1728B52AA6E4}">
                <adec:decorative xmlns:adec="http://schemas.microsoft.com/office/drawing/2017/decorative" val="0"/>
              </a:ext>
            </a:extLst>
          </p:cNvPr>
          <p:cNvSpPr>
            <a:spLocks noGrp="1"/>
          </p:cNvSpPr>
          <p:nvPr>
            <p:ph type="subTitle" idx="1"/>
          </p:nvPr>
        </p:nvSpPr>
        <p:spPr>
          <a:xfrm>
            <a:off x="1292155" y="4226197"/>
            <a:ext cx="9144000" cy="782683"/>
          </a:xfrm>
        </p:spPr>
        <p:txBody>
          <a:bodyPr/>
          <a:lstStyle/>
          <a:p>
            <a:r>
              <a:rPr lang="en-GB" dirty="0">
                <a:solidFill>
                  <a:schemeClr val="accent1"/>
                </a:solidFill>
              </a:rPr>
              <a:t>A report of in-house research carried out by the Department for Work and Pensions </a:t>
            </a:r>
          </a:p>
        </p:txBody>
      </p:sp>
      <p:sp>
        <p:nvSpPr>
          <p:cNvPr id="9" name="TextBox 8">
            <a:extLst>
              <a:ext uri="{FF2B5EF4-FFF2-40B4-BE49-F238E27FC236}">
                <a16:creationId xmlns:a16="http://schemas.microsoft.com/office/drawing/2014/main" id="{FD6D6F5E-49C8-F10B-E8A9-A31E4BC1DFA9}"/>
              </a:ext>
            </a:extLst>
          </p:cNvPr>
          <p:cNvSpPr txBox="1"/>
          <p:nvPr/>
        </p:nvSpPr>
        <p:spPr bwMode="auto">
          <a:xfrm>
            <a:off x="345279" y="5888736"/>
            <a:ext cx="4528474" cy="746358"/>
          </a:xfrm>
          <a:prstGeom prst="rect">
            <a:avLst/>
          </a:prstGeom>
          <a:solidFill>
            <a:schemeClr val="bg1"/>
          </a:solidFill>
          <a:ln>
            <a:noFill/>
          </a:ln>
        </p:spPr>
        <p:txBody>
          <a:bodyPr wrap="square" rtlCol="0">
            <a:spAutoFit/>
          </a:bodyPr>
          <a:lstStyle/>
          <a:p>
            <a:pPr algn="just">
              <a:spcAft>
                <a:spcPts val="300"/>
              </a:spcAft>
            </a:pPr>
            <a:r>
              <a:rPr lang="en-GB" sz="2000" dirty="0">
                <a:solidFill>
                  <a:schemeClr val="accent1"/>
                </a:solidFill>
                <a:latin typeface="Arial" panose="020B0604020202020204" pitchFamily="34" charset="0"/>
                <a:cs typeface="Arial" panose="020B0604020202020204" pitchFamily="34" charset="0"/>
              </a:rPr>
              <a:t>DWP Report No. 134</a:t>
            </a:r>
          </a:p>
          <a:p>
            <a:pPr algn="just"/>
            <a:r>
              <a:rPr lang="en-GB" sz="2000" dirty="0">
                <a:solidFill>
                  <a:schemeClr val="accent1"/>
                </a:solidFill>
                <a:latin typeface="Arial" panose="020B0604020202020204" pitchFamily="34" charset="0"/>
                <a:cs typeface="Arial" panose="020B0604020202020204" pitchFamily="34" charset="0"/>
              </a:rPr>
              <a:t>ISBN: 978-1-80786-036-3</a:t>
            </a:r>
          </a:p>
        </p:txBody>
      </p:sp>
    </p:spTree>
    <p:extLst>
      <p:ext uri="{BB962C8B-B14F-4D97-AF65-F5344CB8AC3E}">
        <p14:creationId xmlns:p14="http://schemas.microsoft.com/office/powerpoint/2010/main" val="2666542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D2526-9A97-656A-1F5C-6B4972E86700}"/>
              </a:ext>
            </a:extLst>
          </p:cNvPr>
          <p:cNvSpPr>
            <a:spLocks noGrp="1"/>
          </p:cNvSpPr>
          <p:nvPr>
            <p:ph type="title"/>
          </p:nvPr>
        </p:nvSpPr>
        <p:spPr/>
        <p:txBody>
          <a:bodyPr/>
          <a:lstStyle/>
          <a:p>
            <a:r>
              <a:rPr lang="en-GB"/>
              <a:t>Contents</a:t>
            </a:r>
          </a:p>
        </p:txBody>
      </p:sp>
      <p:sp>
        <p:nvSpPr>
          <p:cNvPr id="3" name="Content Placeholder 2">
            <a:extLst>
              <a:ext uri="{FF2B5EF4-FFF2-40B4-BE49-F238E27FC236}">
                <a16:creationId xmlns:a16="http://schemas.microsoft.com/office/drawing/2014/main" id="{7E68329C-271C-22E7-B1B6-47FC66E1106F}"/>
              </a:ext>
            </a:extLst>
          </p:cNvPr>
          <p:cNvSpPr>
            <a:spLocks noGrp="1"/>
          </p:cNvSpPr>
          <p:nvPr>
            <p:ph idx="1"/>
          </p:nvPr>
        </p:nvSpPr>
        <p:spPr>
          <a:xfrm>
            <a:off x="516000" y="1458686"/>
            <a:ext cx="11160000" cy="4569543"/>
          </a:xfrm>
        </p:spPr>
        <p:txBody>
          <a:bodyPr>
            <a:normAutofit fontScale="77500" lnSpcReduction="20000"/>
          </a:bodyPr>
          <a:lstStyle/>
          <a:p>
            <a:pPr marL="0" indent="0">
              <a:lnSpc>
                <a:spcPct val="100000"/>
              </a:lnSpc>
              <a:spcAft>
                <a:spcPts val="1800"/>
              </a:spcAft>
              <a:buNone/>
            </a:pPr>
            <a:r>
              <a:rPr lang="en-GB" dirty="0"/>
              <a:t>Summary</a:t>
            </a:r>
          </a:p>
          <a:p>
            <a:pPr marL="514350" indent="-514350">
              <a:lnSpc>
                <a:spcPct val="100000"/>
              </a:lnSpc>
              <a:spcAft>
                <a:spcPts val="1800"/>
              </a:spcAft>
              <a:buFont typeface="+mj-lt"/>
              <a:buAutoNum type="arabicPeriod"/>
            </a:pPr>
            <a:r>
              <a:rPr lang="en-GB" dirty="0"/>
              <a:t>Introduction</a:t>
            </a:r>
          </a:p>
          <a:p>
            <a:pPr marL="514350" indent="-514350">
              <a:lnSpc>
                <a:spcPct val="100000"/>
              </a:lnSpc>
              <a:spcAft>
                <a:spcPts val="1800"/>
              </a:spcAft>
              <a:buFont typeface="+mj-lt"/>
              <a:buAutoNum type="arabicPeriod"/>
            </a:pPr>
            <a:r>
              <a:rPr lang="en-GB" dirty="0"/>
              <a:t>Evaluation aims and methodology</a:t>
            </a:r>
          </a:p>
          <a:p>
            <a:pPr marL="514350" indent="-514350">
              <a:lnSpc>
                <a:spcPct val="100000"/>
              </a:lnSpc>
              <a:spcAft>
                <a:spcPts val="1800"/>
              </a:spcAft>
              <a:buFont typeface="+mj-lt"/>
              <a:buAutoNum type="arabicPeriod"/>
            </a:pPr>
            <a:r>
              <a:rPr lang="en-GB" dirty="0"/>
              <a:t>Levels of participation and engagement</a:t>
            </a:r>
          </a:p>
          <a:p>
            <a:pPr marL="514350" indent="-514350">
              <a:lnSpc>
                <a:spcPct val="100000"/>
              </a:lnSpc>
              <a:spcAft>
                <a:spcPts val="1800"/>
              </a:spcAft>
              <a:buFont typeface="+mj-lt"/>
              <a:buAutoNum type="arabicPeriod"/>
            </a:pPr>
            <a:r>
              <a:rPr lang="en-GB" dirty="0"/>
              <a:t>Implementation</a:t>
            </a:r>
          </a:p>
          <a:p>
            <a:pPr marL="514350" indent="-514350">
              <a:lnSpc>
                <a:spcPct val="100000"/>
              </a:lnSpc>
              <a:spcAft>
                <a:spcPts val="1800"/>
              </a:spcAft>
              <a:buFont typeface="+mj-lt"/>
              <a:buAutoNum type="arabicPeriod"/>
            </a:pPr>
            <a:r>
              <a:rPr lang="en-GB" dirty="0"/>
              <a:t>Impact</a:t>
            </a:r>
          </a:p>
          <a:p>
            <a:pPr marL="514350" indent="-514350">
              <a:lnSpc>
                <a:spcPct val="100000"/>
              </a:lnSpc>
              <a:spcAft>
                <a:spcPts val="1800"/>
              </a:spcAft>
              <a:buFont typeface="+mj-lt"/>
              <a:buAutoNum type="arabicPeriod"/>
            </a:pPr>
            <a:r>
              <a:rPr lang="en-GB" dirty="0"/>
              <a:t>Further considerations</a:t>
            </a:r>
          </a:p>
          <a:p>
            <a:pPr marL="514350" indent="-514350">
              <a:lnSpc>
                <a:spcPct val="100000"/>
              </a:lnSpc>
              <a:spcAft>
                <a:spcPts val="1800"/>
              </a:spcAft>
              <a:buFont typeface="+mj-lt"/>
              <a:buAutoNum type="arabicPeriod"/>
            </a:pPr>
            <a:r>
              <a:rPr lang="en-GB" dirty="0"/>
              <a:t>Conclusions</a:t>
            </a:r>
          </a:p>
        </p:txBody>
      </p:sp>
    </p:spTree>
    <p:extLst>
      <p:ext uri="{BB962C8B-B14F-4D97-AF65-F5344CB8AC3E}">
        <p14:creationId xmlns:p14="http://schemas.microsoft.com/office/powerpoint/2010/main" val="3309620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65933-CE96-67D9-05AF-DECD2202C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049A7-032E-8DBE-2F27-297E7333F400}"/>
              </a:ext>
            </a:extLst>
          </p:cNvPr>
          <p:cNvSpPr>
            <a:spLocks noGrp="1"/>
          </p:cNvSpPr>
          <p:nvPr>
            <p:ph type="title"/>
          </p:nvPr>
        </p:nvSpPr>
        <p:spPr/>
        <p:txBody>
          <a:bodyPr/>
          <a:lstStyle/>
          <a:p>
            <a:r>
              <a:rPr lang="en-GB" dirty="0"/>
              <a:t>Summary 1</a:t>
            </a:r>
          </a:p>
        </p:txBody>
      </p:sp>
      <p:sp>
        <p:nvSpPr>
          <p:cNvPr id="3" name="Content Placeholder 2">
            <a:extLst>
              <a:ext uri="{FF2B5EF4-FFF2-40B4-BE49-F238E27FC236}">
                <a16:creationId xmlns:a16="http://schemas.microsoft.com/office/drawing/2014/main" id="{BA94B274-B544-03A4-051B-C6060FB6A4D1}"/>
              </a:ext>
            </a:extLst>
          </p:cNvPr>
          <p:cNvSpPr>
            <a:spLocks noGrp="1"/>
          </p:cNvSpPr>
          <p:nvPr>
            <p:ph idx="1"/>
          </p:nvPr>
        </p:nvSpPr>
        <p:spPr>
          <a:xfrm>
            <a:off x="540000" y="1438508"/>
            <a:ext cx="11160000" cy="4807436"/>
          </a:xfrm>
        </p:spPr>
        <p:txBody>
          <a:bodyPr>
            <a:normAutofit/>
          </a:bodyPr>
          <a:lstStyle/>
          <a:p>
            <a:pPr>
              <a:lnSpc>
                <a:spcPct val="100000"/>
              </a:lnSpc>
              <a:spcBef>
                <a:spcPts val="0"/>
              </a:spcBef>
              <a:spcAft>
                <a:spcPts val="1800"/>
              </a:spcAft>
            </a:pPr>
            <a:r>
              <a:rPr lang="en-GB" sz="2000" dirty="0"/>
              <a:t>The Prisoner Universal Credit (UC) claim preparation tests aimed to improve timely access to UC for prison leavers by supporting them to prepare their claim while in custody and to submit this on the day of their release.</a:t>
            </a:r>
          </a:p>
          <a:p>
            <a:pPr>
              <a:lnSpc>
                <a:spcPct val="100000"/>
              </a:lnSpc>
              <a:spcBef>
                <a:spcPts val="0"/>
              </a:spcBef>
              <a:spcAft>
                <a:spcPts val="1800"/>
              </a:spcAft>
            </a:pPr>
            <a:r>
              <a:rPr lang="en-GB" sz="2000" dirty="0"/>
              <a:t>16 prisons in England &amp; Wales, along with 2 in Scotland, tested approaches over a 12-month period, with the start date for prisons staggered between September 2022 and August 2023.</a:t>
            </a:r>
          </a:p>
          <a:p>
            <a:pPr>
              <a:lnSpc>
                <a:spcPct val="100000"/>
              </a:lnSpc>
              <a:spcBef>
                <a:spcPts val="0"/>
              </a:spcBef>
              <a:spcAft>
                <a:spcPts val="1800"/>
              </a:spcAft>
            </a:pPr>
            <a:r>
              <a:rPr lang="en-GB" sz="2000" dirty="0"/>
              <a:t>This evaluation assesses how effectively the tests were implemented and what impact they had on access to UC.</a:t>
            </a:r>
          </a:p>
          <a:p>
            <a:pPr>
              <a:lnSpc>
                <a:spcPct val="100000"/>
              </a:lnSpc>
              <a:spcBef>
                <a:spcPts val="0"/>
              </a:spcBef>
              <a:spcAft>
                <a:spcPts val="1800"/>
              </a:spcAft>
            </a:pPr>
            <a:r>
              <a:rPr lang="en-GB" sz="2000" dirty="0"/>
              <a:t>Over 4,000 prison leavers participated in the tests, with over 3,000 claims submitted on the day of release.  </a:t>
            </a:r>
          </a:p>
          <a:p>
            <a:pPr>
              <a:lnSpc>
                <a:spcPct val="100000"/>
              </a:lnSpc>
              <a:spcBef>
                <a:spcPts val="0"/>
              </a:spcBef>
              <a:spcAft>
                <a:spcPts val="1800"/>
              </a:spcAft>
            </a:pPr>
            <a:r>
              <a:rPr lang="en-GB" sz="2000" dirty="0"/>
              <a:t>Feedback from prison work coaches was largely positive and their perception was that the approach has been welcomed by prison leavers and had a positive impact on them.</a:t>
            </a:r>
          </a:p>
        </p:txBody>
      </p:sp>
    </p:spTree>
    <p:extLst>
      <p:ext uri="{BB962C8B-B14F-4D97-AF65-F5344CB8AC3E}">
        <p14:creationId xmlns:p14="http://schemas.microsoft.com/office/powerpoint/2010/main" val="2388205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54409-E99C-0B51-1E62-E99E0F3360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68F53-9F44-F3B4-F0BA-6FD118A4C953}"/>
              </a:ext>
            </a:extLst>
          </p:cNvPr>
          <p:cNvSpPr>
            <a:spLocks noGrp="1"/>
          </p:cNvSpPr>
          <p:nvPr>
            <p:ph type="title"/>
          </p:nvPr>
        </p:nvSpPr>
        <p:spPr/>
        <p:txBody>
          <a:bodyPr/>
          <a:lstStyle/>
          <a:p>
            <a:r>
              <a:rPr lang="en-GB" dirty="0"/>
              <a:t>Summary 2</a:t>
            </a:r>
          </a:p>
        </p:txBody>
      </p:sp>
      <p:sp>
        <p:nvSpPr>
          <p:cNvPr id="3" name="Content Placeholder 2">
            <a:extLst>
              <a:ext uri="{FF2B5EF4-FFF2-40B4-BE49-F238E27FC236}">
                <a16:creationId xmlns:a16="http://schemas.microsoft.com/office/drawing/2014/main" id="{E9A0B2CB-1536-ABC5-A55D-635F7F7117D6}"/>
              </a:ext>
            </a:extLst>
          </p:cNvPr>
          <p:cNvSpPr>
            <a:spLocks noGrp="1"/>
          </p:cNvSpPr>
          <p:nvPr>
            <p:ph idx="1"/>
          </p:nvPr>
        </p:nvSpPr>
        <p:spPr>
          <a:xfrm>
            <a:off x="540000" y="1271016"/>
            <a:ext cx="11160000" cy="5157216"/>
          </a:xfrm>
        </p:spPr>
        <p:txBody>
          <a:bodyPr>
            <a:normAutofit fontScale="70000" lnSpcReduction="20000"/>
          </a:bodyPr>
          <a:lstStyle/>
          <a:p>
            <a:pPr marL="0" indent="0">
              <a:lnSpc>
                <a:spcPct val="130000"/>
              </a:lnSpc>
              <a:spcBef>
                <a:spcPts val="0"/>
              </a:spcBef>
              <a:spcAft>
                <a:spcPts val="600"/>
              </a:spcAft>
              <a:buNone/>
            </a:pPr>
            <a:r>
              <a:rPr lang="en-GB" dirty="0"/>
              <a:t>There was no evidence of any change in the proportion of prison leavers claiming UC. </a:t>
            </a:r>
          </a:p>
          <a:p>
            <a:pPr marL="0" indent="0">
              <a:lnSpc>
                <a:spcPct val="130000"/>
              </a:lnSpc>
              <a:spcBef>
                <a:spcPts val="0"/>
              </a:spcBef>
              <a:spcAft>
                <a:spcPts val="600"/>
              </a:spcAft>
              <a:buNone/>
            </a:pPr>
            <a:r>
              <a:rPr lang="en-GB" dirty="0"/>
              <a:t>There was evidence of improvements in the speed at which prison leavers claimed UC, with pre-test and non-test prison comparisons suggesting the test contributed:</a:t>
            </a:r>
          </a:p>
          <a:p>
            <a:pPr>
              <a:lnSpc>
                <a:spcPct val="130000"/>
              </a:lnSpc>
              <a:spcBef>
                <a:spcPts val="0"/>
              </a:spcBef>
              <a:spcAft>
                <a:spcPts val="600"/>
              </a:spcAft>
              <a:tabLst>
                <a:tab pos="457200" algn="l"/>
              </a:tabLst>
            </a:pPr>
            <a:r>
              <a:rPr lang="en-GB" dirty="0"/>
              <a:t>Around a 6ppt increase in the proportion of UC claims made within 1 day (66% of claims).</a:t>
            </a:r>
          </a:p>
          <a:p>
            <a:pPr>
              <a:lnSpc>
                <a:spcPct val="130000"/>
              </a:lnSpc>
              <a:spcBef>
                <a:spcPts val="0"/>
              </a:spcBef>
              <a:spcAft>
                <a:spcPts val="1800"/>
              </a:spcAft>
              <a:tabLst>
                <a:tab pos="457200" algn="l"/>
              </a:tabLst>
            </a:pPr>
            <a:r>
              <a:rPr lang="en-GB" dirty="0"/>
              <a:t>Around a 10ppt increase in the proportion of UC advances approved within 1 day (52% of claims).</a:t>
            </a:r>
          </a:p>
          <a:p>
            <a:pPr marL="0" indent="0">
              <a:lnSpc>
                <a:spcPct val="130000"/>
              </a:lnSpc>
              <a:spcBef>
                <a:spcPts val="0"/>
              </a:spcBef>
              <a:spcAft>
                <a:spcPts val="600"/>
              </a:spcAft>
              <a:buNone/>
            </a:pPr>
            <a:r>
              <a:rPr lang="en-GB" dirty="0"/>
              <a:t>There were, however, various challenges faced in establishing the claim preparation process.</a:t>
            </a:r>
          </a:p>
          <a:p>
            <a:pPr>
              <a:lnSpc>
                <a:spcPct val="130000"/>
              </a:lnSpc>
              <a:spcBef>
                <a:spcPts val="0"/>
              </a:spcBef>
              <a:spcAft>
                <a:spcPts val="600"/>
              </a:spcAft>
            </a:pPr>
            <a:r>
              <a:rPr lang="en-GB" dirty="0"/>
              <a:t>Some were related to the facilities available within each prison – office space, wi-fi and managing access to prisoners.</a:t>
            </a:r>
          </a:p>
          <a:p>
            <a:pPr>
              <a:lnSpc>
                <a:spcPct val="130000"/>
              </a:lnSpc>
              <a:spcBef>
                <a:spcPts val="0"/>
              </a:spcBef>
              <a:spcAft>
                <a:spcPts val="1800"/>
              </a:spcAft>
            </a:pPr>
            <a:r>
              <a:rPr lang="en-GB" dirty="0"/>
              <a:t>Some were related to the high level of the prisoner population across the prison estate.</a:t>
            </a:r>
          </a:p>
          <a:p>
            <a:pPr marL="0" indent="0">
              <a:lnSpc>
                <a:spcPct val="130000"/>
              </a:lnSpc>
              <a:spcBef>
                <a:spcPts val="0"/>
              </a:spcBef>
              <a:spcAft>
                <a:spcPts val="1200"/>
              </a:spcAft>
              <a:buNone/>
            </a:pPr>
            <a:r>
              <a:rPr lang="en-GB" dirty="0"/>
              <a:t>These were generally resolved but levels of participation and the resultant outcomes of the tests varied considerably as a result.</a:t>
            </a:r>
          </a:p>
        </p:txBody>
      </p:sp>
    </p:spTree>
    <p:extLst>
      <p:ext uri="{BB962C8B-B14F-4D97-AF65-F5344CB8AC3E}">
        <p14:creationId xmlns:p14="http://schemas.microsoft.com/office/powerpoint/2010/main" val="21083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EB193C-510E-C67B-5604-54B1BD7E2F88}"/>
              </a:ext>
            </a:extLst>
          </p:cNvPr>
          <p:cNvSpPr>
            <a:spLocks noGrp="1"/>
          </p:cNvSpPr>
          <p:nvPr>
            <p:ph type="title"/>
          </p:nvPr>
        </p:nvSpPr>
        <p:spPr/>
        <p:txBody>
          <a:bodyPr/>
          <a:lstStyle/>
          <a:p>
            <a:r>
              <a:rPr lang="en-GB"/>
              <a:t>1. Introduction</a:t>
            </a:r>
          </a:p>
        </p:txBody>
      </p:sp>
    </p:spTree>
    <p:extLst>
      <p:ext uri="{BB962C8B-B14F-4D97-AF65-F5344CB8AC3E}">
        <p14:creationId xmlns:p14="http://schemas.microsoft.com/office/powerpoint/2010/main" val="3409010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8C03D2-1FE2-599F-FA42-317018A1924E}"/>
              </a:ext>
            </a:extLst>
          </p:cNvPr>
          <p:cNvSpPr>
            <a:spLocks noGrp="1"/>
          </p:cNvSpPr>
          <p:nvPr>
            <p:ph type="title"/>
          </p:nvPr>
        </p:nvSpPr>
        <p:spPr/>
        <p:txBody>
          <a:bodyPr/>
          <a:lstStyle/>
          <a:p>
            <a:r>
              <a:rPr lang="en-GB"/>
              <a:t>Policy context</a:t>
            </a:r>
          </a:p>
        </p:txBody>
      </p:sp>
      <p:sp>
        <p:nvSpPr>
          <p:cNvPr id="2" name="TextBox 1">
            <a:extLst>
              <a:ext uri="{FF2B5EF4-FFF2-40B4-BE49-F238E27FC236}">
                <a16:creationId xmlns:a16="http://schemas.microsoft.com/office/drawing/2014/main" id="{7ADC5954-F611-B69D-C4D9-B3B93CC925F2}"/>
              </a:ext>
            </a:extLst>
          </p:cNvPr>
          <p:cNvSpPr txBox="1"/>
          <p:nvPr/>
        </p:nvSpPr>
        <p:spPr bwMode="auto">
          <a:xfrm>
            <a:off x="216408" y="1129391"/>
            <a:ext cx="11759184" cy="1362075"/>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a:spcAft>
                <a:spcPts val="300"/>
              </a:spcAft>
            </a:pPr>
            <a:r>
              <a:rPr lang="en-GB" dirty="0">
                <a:solidFill>
                  <a:sysClr val="windowText" lastClr="000000"/>
                </a:solidFill>
                <a:latin typeface="Arial" panose="020B0604020202020204" pitchFamily="34" charset="0"/>
                <a:cs typeface="Arial" panose="020B0604020202020204" pitchFamily="34" charset="0"/>
              </a:rPr>
              <a:t>“Whilst leaving prison with a job and sustainable income is the best route out of crime, some prison leavers may not be able to secure employment immediately on release, and even those in employment may require additional support through Universal Credit. To prevent prison leavers relapsing into criminal activity, it is essential that they have timely access to benefits where appropriate.” 	</a:t>
            </a:r>
            <a:r>
              <a:rPr lang="en-GB" sz="2000" dirty="0">
                <a:solidFill>
                  <a:sysClr val="windowText" lastClr="000000"/>
                </a:solidFill>
                <a:latin typeface="Arial" panose="020B0604020202020204" pitchFamily="34" charset="0"/>
                <a:cs typeface="Arial" panose="020B0604020202020204" pitchFamily="34" charset="0"/>
              </a:rPr>
              <a:t>		</a:t>
            </a:r>
            <a:r>
              <a:rPr lang="en-GB" u="sng" dirty="0">
                <a:solidFill>
                  <a:schemeClr val="accent2"/>
                </a:solidFill>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Prisons Strategy White Paper (2021)</a:t>
            </a:r>
            <a:r>
              <a:rPr lang="en-GB" dirty="0">
                <a:solidFill>
                  <a:schemeClr val="accent2"/>
                </a:solidFill>
                <a:latin typeface="Arial" panose="020B0604020202020204" pitchFamily="34" charset="0"/>
                <a:ea typeface="Calibri" panose="020F0502020204030204" pitchFamily="34" charset="0"/>
                <a:cs typeface="Arial" panose="020B0604020202020204" pitchFamily="34" charset="0"/>
              </a:rPr>
              <a:t> </a:t>
            </a:r>
            <a:endParaRPr lang="en-GB" sz="2000" dirty="0">
              <a:solidFill>
                <a:schemeClr val="accent2"/>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04E0D13-B8BA-FB61-146E-2D787245F7A3}"/>
              </a:ext>
            </a:extLst>
          </p:cNvPr>
          <p:cNvSpPr>
            <a:spLocks noGrp="1"/>
          </p:cNvSpPr>
          <p:nvPr>
            <p:ph idx="1"/>
          </p:nvPr>
        </p:nvSpPr>
        <p:spPr>
          <a:xfrm>
            <a:off x="216408" y="2824189"/>
            <a:ext cx="11759184" cy="3686339"/>
          </a:xfrm>
        </p:spPr>
        <p:txBody>
          <a:bodyPr vert="horz" lIns="91440" tIns="45720" rIns="91440" bIns="45720" rtlCol="0" anchor="t">
            <a:noAutofit/>
          </a:bodyPr>
          <a:lstStyle/>
          <a:p>
            <a:pPr marL="0" indent="0">
              <a:lnSpc>
                <a:spcPct val="100000"/>
              </a:lnSpc>
              <a:spcBef>
                <a:spcPts val="0"/>
              </a:spcBef>
              <a:spcAft>
                <a:spcPts val="1800"/>
              </a:spcAft>
              <a:buNone/>
            </a:pPr>
            <a:r>
              <a:rPr lang="en-GB" sz="2000" dirty="0">
                <a:latin typeface="Arial"/>
                <a:cs typeface="Arial"/>
              </a:rPr>
              <a:t>Individuals are not eligible for Universal Credit (UC) whilst in prison, although housing costs can continue to be paid for up to 6 months to reduce the risk of homelessness.  In all other cases, any existing claim is closed when someone is sent to prison.</a:t>
            </a:r>
          </a:p>
          <a:p>
            <a:pPr marL="0" indent="0">
              <a:lnSpc>
                <a:spcPct val="100000"/>
              </a:lnSpc>
              <a:spcBef>
                <a:spcPts val="0"/>
              </a:spcBef>
              <a:spcAft>
                <a:spcPts val="1800"/>
              </a:spcAft>
              <a:buNone/>
            </a:pPr>
            <a:r>
              <a:rPr lang="en-GB" sz="2000" dirty="0"/>
              <a:t>Prison leavers are encouraged where appropriate to make a claim as soon as possible after their release as claims will not be backdated.  Prison work coaches (PWCs) provide advice about what evidence is required to make a claim and can also request the Jobcentre for an initial appointment to be made on the day of release (or shortly after).</a:t>
            </a:r>
          </a:p>
          <a:p>
            <a:pPr marL="0" indent="0">
              <a:lnSpc>
                <a:spcPct val="100000"/>
              </a:lnSpc>
              <a:spcBef>
                <a:spcPts val="0"/>
              </a:spcBef>
              <a:spcAft>
                <a:spcPts val="1800"/>
              </a:spcAft>
              <a:buNone/>
            </a:pPr>
            <a:r>
              <a:rPr lang="en-GB" sz="2000" dirty="0"/>
              <a:t>The Department for Work and Pensions (DWP) and Ministry for Justice (MoJ) committed to testing approaches which would enhance the level of support the PWCs could provide and enable prison leavers to actively prepare their claim prior to their release.    </a:t>
            </a:r>
          </a:p>
        </p:txBody>
      </p:sp>
    </p:spTree>
    <p:extLst>
      <p:ext uri="{BB962C8B-B14F-4D97-AF65-F5344CB8AC3E}">
        <p14:creationId xmlns:p14="http://schemas.microsoft.com/office/powerpoint/2010/main" val="3173041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0A3BF-AB71-9232-3555-4F1AFCE235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D48631-FD76-EDEC-BDD4-B8EE1E0F6892}"/>
              </a:ext>
            </a:extLst>
          </p:cNvPr>
          <p:cNvSpPr>
            <a:spLocks noGrp="1"/>
          </p:cNvSpPr>
          <p:nvPr>
            <p:ph type="title"/>
          </p:nvPr>
        </p:nvSpPr>
        <p:spPr/>
        <p:txBody>
          <a:bodyPr/>
          <a:lstStyle/>
          <a:p>
            <a:r>
              <a:rPr lang="en-GB"/>
              <a:t>Overview of the test process</a:t>
            </a:r>
          </a:p>
        </p:txBody>
      </p:sp>
      <p:sp>
        <p:nvSpPr>
          <p:cNvPr id="3" name="Content Placeholder 4">
            <a:extLst>
              <a:ext uri="{FF2B5EF4-FFF2-40B4-BE49-F238E27FC236}">
                <a16:creationId xmlns:a16="http://schemas.microsoft.com/office/drawing/2014/main" id="{5F5AAD19-F059-AC37-96AD-81606E84155E}"/>
              </a:ext>
            </a:extLst>
          </p:cNvPr>
          <p:cNvSpPr txBox="1">
            <a:spLocks/>
          </p:cNvSpPr>
          <p:nvPr/>
        </p:nvSpPr>
        <p:spPr>
          <a:xfrm>
            <a:off x="609599" y="1240971"/>
            <a:ext cx="11059887" cy="5279571"/>
          </a:xfrm>
          <a:prstGeom prst="rect">
            <a:avLst/>
          </a:prstGeom>
          <a:noFill/>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None/>
            </a:pPr>
            <a:r>
              <a:rPr lang="en-GB" sz="2000" b="1" dirty="0"/>
              <a:t>12 weeks before release (-12 weeks)</a:t>
            </a:r>
          </a:p>
          <a:p>
            <a:pPr marL="0" indent="0">
              <a:lnSpc>
                <a:spcPct val="100000"/>
              </a:lnSpc>
              <a:spcBef>
                <a:spcPts val="0"/>
              </a:spcBef>
              <a:spcAft>
                <a:spcPts val="300"/>
              </a:spcAft>
              <a:buNone/>
            </a:pPr>
            <a:r>
              <a:rPr lang="en-GB" sz="2000" dirty="0"/>
              <a:t>PWC meets with prison leavers to assess financial needs, ID and bank account status </a:t>
            </a:r>
          </a:p>
          <a:p>
            <a:pPr marL="0" indent="0">
              <a:lnSpc>
                <a:spcPct val="100000"/>
              </a:lnSpc>
              <a:spcBef>
                <a:spcPts val="0"/>
              </a:spcBef>
              <a:spcAft>
                <a:spcPts val="300"/>
              </a:spcAft>
              <a:buNone/>
            </a:pPr>
            <a:endParaRPr lang="en-GB" sz="2000" b="1" dirty="0"/>
          </a:p>
          <a:p>
            <a:pPr marL="0" indent="0">
              <a:lnSpc>
                <a:spcPct val="100000"/>
              </a:lnSpc>
              <a:spcBef>
                <a:spcPts val="0"/>
              </a:spcBef>
              <a:spcAft>
                <a:spcPts val="600"/>
              </a:spcAft>
              <a:buNone/>
            </a:pPr>
            <a:r>
              <a:rPr lang="en-GB" sz="2000" b="1" dirty="0"/>
              <a:t>3 weeks before release (-3 weeks)</a:t>
            </a:r>
          </a:p>
          <a:p>
            <a:pPr>
              <a:lnSpc>
                <a:spcPct val="100000"/>
              </a:lnSpc>
              <a:spcBef>
                <a:spcPts val="0"/>
              </a:spcBef>
              <a:spcAft>
                <a:spcPts val="600"/>
              </a:spcAft>
            </a:pPr>
            <a:r>
              <a:rPr lang="en-GB" sz="2000" dirty="0"/>
              <a:t>PWC meets with the prison leaver to discuss their claimant commitment and labour market aspirations.</a:t>
            </a:r>
          </a:p>
          <a:p>
            <a:pPr>
              <a:lnSpc>
                <a:spcPct val="100000"/>
              </a:lnSpc>
              <a:spcBef>
                <a:spcPts val="0"/>
              </a:spcBef>
              <a:spcAft>
                <a:spcPts val="300"/>
              </a:spcAft>
            </a:pPr>
            <a:r>
              <a:rPr lang="en-GB" sz="2000" dirty="0"/>
              <a:t>PWC takes the UC claim as far as possible without submission.  In most cases this was through a telephone claim, but 3 prisons also tested a process for making a digital claim.</a:t>
            </a:r>
          </a:p>
          <a:p>
            <a:pPr>
              <a:lnSpc>
                <a:spcPct val="100000"/>
              </a:lnSpc>
              <a:spcBef>
                <a:spcPts val="0"/>
              </a:spcBef>
              <a:spcAft>
                <a:spcPts val="300"/>
              </a:spcAft>
            </a:pPr>
            <a:endParaRPr lang="en-GB" sz="2000" b="1" dirty="0"/>
          </a:p>
          <a:p>
            <a:pPr marL="0" indent="0">
              <a:lnSpc>
                <a:spcPct val="100000"/>
              </a:lnSpc>
              <a:spcBef>
                <a:spcPts val="0"/>
              </a:spcBef>
              <a:spcAft>
                <a:spcPts val="600"/>
              </a:spcAft>
              <a:buNone/>
            </a:pPr>
            <a:r>
              <a:rPr lang="en-GB" sz="2000" b="1" dirty="0"/>
              <a:t>Day of Release / Day of Liberation</a:t>
            </a:r>
          </a:p>
          <a:p>
            <a:pPr>
              <a:lnSpc>
                <a:spcPct val="100000"/>
              </a:lnSpc>
              <a:spcBef>
                <a:spcPts val="0"/>
              </a:spcBef>
              <a:spcAft>
                <a:spcPts val="600"/>
              </a:spcAft>
            </a:pPr>
            <a:r>
              <a:rPr lang="en-GB" sz="2000" dirty="0"/>
              <a:t>PWC submits the Universal Credit claim and (if eligible) applies for an advance payment.</a:t>
            </a:r>
          </a:p>
          <a:p>
            <a:pPr>
              <a:lnSpc>
                <a:spcPct val="100000"/>
              </a:lnSpc>
              <a:spcBef>
                <a:spcPts val="0"/>
              </a:spcBef>
              <a:spcAft>
                <a:spcPts val="600"/>
              </a:spcAft>
            </a:pPr>
            <a:r>
              <a:rPr lang="en-GB" sz="2000" dirty="0"/>
              <a:t>PWC makes an appointment for the prison leaver to attend Jobcentre Plus (JCP).  </a:t>
            </a:r>
          </a:p>
          <a:p>
            <a:pPr>
              <a:lnSpc>
                <a:spcPct val="100000"/>
              </a:lnSpc>
              <a:spcBef>
                <a:spcPts val="0"/>
              </a:spcBef>
              <a:spcAft>
                <a:spcPts val="300"/>
              </a:spcAft>
            </a:pPr>
            <a:r>
              <a:rPr lang="en-GB" sz="2000" dirty="0"/>
              <a:t>In 11 prisons, a ‘warm handover’ was also trialled in which the PWC provided JCP with information about any labour market aspirations or barriers to work.  </a:t>
            </a:r>
          </a:p>
        </p:txBody>
      </p:sp>
      <p:sp>
        <p:nvSpPr>
          <p:cNvPr id="8" name="Arrow: Down 7">
            <a:extLst>
              <a:ext uri="{FF2B5EF4-FFF2-40B4-BE49-F238E27FC236}">
                <a16:creationId xmlns:a16="http://schemas.microsoft.com/office/drawing/2014/main" id="{92FC9479-DB68-EAC2-F19A-6D4F07B11CE0}"/>
              </a:ext>
              <a:ext uri="{C183D7F6-B498-43B3-948B-1728B52AA6E4}">
                <adec:decorative xmlns:adec="http://schemas.microsoft.com/office/drawing/2017/decorative" val="1"/>
              </a:ext>
            </a:extLst>
          </p:cNvPr>
          <p:cNvSpPr/>
          <p:nvPr/>
        </p:nvSpPr>
        <p:spPr>
          <a:xfrm>
            <a:off x="182334" y="1940497"/>
            <a:ext cx="272143" cy="457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id="{C80A9706-0A79-D92C-D04E-B345CDEDD2DE}"/>
              </a:ext>
              <a:ext uri="{C183D7F6-B498-43B3-948B-1728B52AA6E4}">
                <adec:decorative xmlns:adec="http://schemas.microsoft.com/office/drawing/2017/decorative" val="1"/>
              </a:ext>
            </a:extLst>
          </p:cNvPr>
          <p:cNvSpPr/>
          <p:nvPr/>
        </p:nvSpPr>
        <p:spPr>
          <a:xfrm>
            <a:off x="182334" y="4000265"/>
            <a:ext cx="272143" cy="457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3551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107FA-DCC7-58AA-0C7C-CBBEF98787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E55E03-0CB5-B185-71A3-588C3A3B4466}"/>
              </a:ext>
            </a:extLst>
          </p:cNvPr>
          <p:cNvSpPr>
            <a:spLocks noGrp="1"/>
          </p:cNvSpPr>
          <p:nvPr>
            <p:ph type="title"/>
          </p:nvPr>
        </p:nvSpPr>
        <p:spPr/>
        <p:txBody>
          <a:bodyPr/>
          <a:lstStyle/>
          <a:p>
            <a:r>
              <a:rPr lang="en-GB"/>
              <a:t>Coverage and Eligibility</a:t>
            </a:r>
          </a:p>
        </p:txBody>
      </p:sp>
      <p:sp>
        <p:nvSpPr>
          <p:cNvPr id="5" name="Content Placeholder 4">
            <a:extLst>
              <a:ext uri="{FF2B5EF4-FFF2-40B4-BE49-F238E27FC236}">
                <a16:creationId xmlns:a16="http://schemas.microsoft.com/office/drawing/2014/main" id="{57D421E4-86ED-85C9-D83C-A62B8CC84997}"/>
              </a:ext>
            </a:extLst>
          </p:cNvPr>
          <p:cNvSpPr>
            <a:spLocks noGrp="1"/>
          </p:cNvSpPr>
          <p:nvPr>
            <p:ph idx="1"/>
          </p:nvPr>
        </p:nvSpPr>
        <p:spPr>
          <a:xfrm>
            <a:off x="393192" y="1341120"/>
            <a:ext cx="5257800" cy="2962656"/>
          </a:xfrm>
        </p:spPr>
        <p:txBody>
          <a:bodyPr>
            <a:noAutofit/>
          </a:bodyPr>
          <a:lstStyle/>
          <a:p>
            <a:pPr marL="0" indent="0">
              <a:lnSpc>
                <a:spcPct val="100000"/>
              </a:lnSpc>
              <a:spcBef>
                <a:spcPts val="0"/>
              </a:spcBef>
              <a:spcAft>
                <a:spcPts val="1200"/>
              </a:spcAft>
              <a:buNone/>
            </a:pPr>
            <a:r>
              <a:rPr lang="en-GB" sz="2000" dirty="0">
                <a:latin typeface="Arial"/>
                <a:cs typeface="Arial"/>
              </a:rPr>
              <a:t>The test was implemented in 16 prisons (15 in England and 1 in Wales) with the selection including a range of different categories of prison, including 3 which held female prisoners.</a:t>
            </a:r>
          </a:p>
          <a:p>
            <a:pPr marL="0" indent="0">
              <a:lnSpc>
                <a:spcPct val="100000"/>
              </a:lnSpc>
              <a:spcBef>
                <a:spcPts val="0"/>
              </a:spcBef>
              <a:buNone/>
            </a:pPr>
            <a:r>
              <a:rPr lang="en-GB" sz="2000" dirty="0"/>
              <a:t>The start date for each prison was staggered between September 2022 and August 2023, with a formal evaluation period covering 12 months from this date.</a:t>
            </a:r>
          </a:p>
        </p:txBody>
      </p:sp>
      <p:sp>
        <p:nvSpPr>
          <p:cNvPr id="2" name="Content Placeholder 4">
            <a:extLst>
              <a:ext uri="{FF2B5EF4-FFF2-40B4-BE49-F238E27FC236}">
                <a16:creationId xmlns:a16="http://schemas.microsoft.com/office/drawing/2014/main" id="{3A4A97A2-FAC7-5EF0-72AF-66BDE4EBB1B6}"/>
              </a:ext>
            </a:extLst>
          </p:cNvPr>
          <p:cNvSpPr txBox="1">
            <a:spLocks/>
          </p:cNvSpPr>
          <p:nvPr/>
        </p:nvSpPr>
        <p:spPr>
          <a:xfrm>
            <a:off x="6425184" y="1891255"/>
            <a:ext cx="5041392" cy="2962656"/>
          </a:xfrm>
          <a:prstGeom prst="rect">
            <a:avLst/>
          </a:prstGeom>
          <a:solidFill>
            <a:schemeClr val="accent5">
              <a:lumMod val="20000"/>
              <a:lumOff val="80000"/>
            </a:schemeClr>
          </a:solidFill>
          <a:ln>
            <a:solidFill>
              <a:schemeClr val="accent2"/>
            </a:solid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None/>
            </a:pPr>
            <a:r>
              <a:rPr lang="en-GB" sz="2000" b="1" dirty="0"/>
              <a:t>Prison leavers were eligible for the tests if they:</a:t>
            </a:r>
          </a:p>
          <a:p>
            <a:pPr marL="285750" indent="-285750">
              <a:lnSpc>
                <a:spcPct val="100000"/>
              </a:lnSpc>
              <a:spcBef>
                <a:spcPts val="0"/>
              </a:spcBef>
              <a:spcAft>
                <a:spcPts val="600"/>
              </a:spcAft>
            </a:pPr>
            <a:r>
              <a:rPr lang="en-GB" sz="2000" dirty="0"/>
              <a:t>Were not on remand</a:t>
            </a:r>
          </a:p>
          <a:p>
            <a:pPr marL="285750" indent="-285750">
              <a:lnSpc>
                <a:spcPct val="100000"/>
              </a:lnSpc>
              <a:spcBef>
                <a:spcPts val="0"/>
              </a:spcBef>
              <a:spcAft>
                <a:spcPts val="600"/>
              </a:spcAft>
            </a:pPr>
            <a:r>
              <a:rPr lang="en-GB" sz="2000" dirty="0"/>
              <a:t>Were not of state pension age</a:t>
            </a:r>
          </a:p>
          <a:p>
            <a:pPr marL="285750" indent="-285750">
              <a:lnSpc>
                <a:spcPct val="100000"/>
              </a:lnSpc>
              <a:spcBef>
                <a:spcPts val="0"/>
              </a:spcBef>
              <a:spcAft>
                <a:spcPts val="600"/>
              </a:spcAft>
            </a:pPr>
            <a:r>
              <a:rPr lang="en-GB" sz="2000" dirty="0"/>
              <a:t>Did not require an appointee</a:t>
            </a:r>
          </a:p>
          <a:p>
            <a:pPr marL="285750" indent="-285750">
              <a:lnSpc>
                <a:spcPct val="100000"/>
              </a:lnSpc>
              <a:spcBef>
                <a:spcPts val="0"/>
              </a:spcBef>
              <a:spcAft>
                <a:spcPts val="600"/>
              </a:spcAft>
            </a:pPr>
            <a:r>
              <a:rPr lang="en-GB" sz="2000" dirty="0"/>
              <a:t>Were not subject to immigration rules</a:t>
            </a:r>
          </a:p>
          <a:p>
            <a:pPr marL="285750" indent="-285750">
              <a:lnSpc>
                <a:spcPct val="110000"/>
              </a:lnSpc>
              <a:spcBef>
                <a:spcPts val="0"/>
              </a:spcBef>
            </a:pPr>
            <a:r>
              <a:rPr lang="en-GB" sz="2000" dirty="0"/>
              <a:t>Would not already have a live UC claim on release</a:t>
            </a:r>
          </a:p>
        </p:txBody>
      </p:sp>
      <p:sp>
        <p:nvSpPr>
          <p:cNvPr id="7" name="Content Placeholder 4">
            <a:extLst>
              <a:ext uri="{FF2B5EF4-FFF2-40B4-BE49-F238E27FC236}">
                <a16:creationId xmlns:a16="http://schemas.microsoft.com/office/drawing/2014/main" id="{36042891-F2DF-3736-A4C3-274DAA7A9060}"/>
              </a:ext>
            </a:extLst>
          </p:cNvPr>
          <p:cNvSpPr txBox="1">
            <a:spLocks/>
          </p:cNvSpPr>
          <p:nvPr/>
        </p:nvSpPr>
        <p:spPr>
          <a:xfrm>
            <a:off x="393192" y="5206492"/>
            <a:ext cx="11384280" cy="132435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None/>
            </a:pPr>
            <a:r>
              <a:rPr lang="en-GB" sz="2000" dirty="0"/>
              <a:t>Justice in Scotland is devolved to the Scottish Government and prisons in Scotland are run by the Scottish Prison Service.  Policy relating to DWP work coaches is reserved to the UK government.  Representatives from the Scottish Prison Service joined the working group for the project and 2 prisons in Scotland also tested the approach.</a:t>
            </a:r>
          </a:p>
        </p:txBody>
      </p:sp>
    </p:spTree>
    <p:extLst>
      <p:ext uri="{BB962C8B-B14F-4D97-AF65-F5344CB8AC3E}">
        <p14:creationId xmlns:p14="http://schemas.microsoft.com/office/powerpoint/2010/main" val="3866137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56CBA-ADBC-E3BA-1D06-C1DFD6C80C7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F16E87C-59BF-E43D-AB67-56E95E5FE334}"/>
              </a:ext>
            </a:extLst>
          </p:cNvPr>
          <p:cNvSpPr>
            <a:spLocks noGrp="1"/>
          </p:cNvSpPr>
          <p:nvPr>
            <p:ph type="title"/>
          </p:nvPr>
        </p:nvSpPr>
        <p:spPr/>
        <p:txBody>
          <a:bodyPr/>
          <a:lstStyle/>
          <a:p>
            <a:r>
              <a:rPr lang="en-GB"/>
              <a:t>2. Evaluation aims and methodology</a:t>
            </a:r>
          </a:p>
        </p:txBody>
      </p:sp>
    </p:spTree>
    <p:extLst>
      <p:ext uri="{BB962C8B-B14F-4D97-AF65-F5344CB8AC3E}">
        <p14:creationId xmlns:p14="http://schemas.microsoft.com/office/powerpoint/2010/main" val="36397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26378-FD5A-4B71-5F40-6A4A7EEFFF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AFCFDA6-1637-3420-B9D1-39E368E567FB}"/>
              </a:ext>
            </a:extLst>
          </p:cNvPr>
          <p:cNvSpPr>
            <a:spLocks noGrp="1"/>
          </p:cNvSpPr>
          <p:nvPr>
            <p:ph type="title"/>
          </p:nvPr>
        </p:nvSpPr>
        <p:spPr/>
        <p:txBody>
          <a:bodyPr/>
          <a:lstStyle/>
          <a:p>
            <a:r>
              <a:rPr lang="en-GB"/>
              <a:t>Research aims and approach</a:t>
            </a:r>
          </a:p>
        </p:txBody>
      </p:sp>
      <p:sp>
        <p:nvSpPr>
          <p:cNvPr id="5" name="Content Placeholder 4">
            <a:extLst>
              <a:ext uri="{FF2B5EF4-FFF2-40B4-BE49-F238E27FC236}">
                <a16:creationId xmlns:a16="http://schemas.microsoft.com/office/drawing/2014/main" id="{7D61454B-8361-6DE6-20C0-AED820A34E23}"/>
              </a:ext>
            </a:extLst>
          </p:cNvPr>
          <p:cNvSpPr>
            <a:spLocks noGrp="1"/>
          </p:cNvSpPr>
          <p:nvPr>
            <p:ph idx="1"/>
          </p:nvPr>
        </p:nvSpPr>
        <p:spPr>
          <a:xfrm>
            <a:off x="540000" y="1198821"/>
            <a:ext cx="11160000" cy="2011740"/>
          </a:xfrm>
        </p:spPr>
        <p:txBody>
          <a:bodyPr>
            <a:normAutofit/>
          </a:bodyPr>
          <a:lstStyle/>
          <a:p>
            <a:pPr marL="0" indent="0">
              <a:lnSpc>
                <a:spcPct val="100000"/>
              </a:lnSpc>
              <a:spcAft>
                <a:spcPts val="1200"/>
              </a:spcAft>
              <a:buNone/>
            </a:pPr>
            <a:r>
              <a:rPr lang="en-GB" sz="2000" dirty="0"/>
              <a:t>The aim of this research was to assess how effectively the approaches were implemented and what impact they had on access to Universal Credit following release from the test prisons.  Understanding the issues faced and variations in outcome will help to inform future decisions about how to support prison leavers ahead of their release.</a:t>
            </a:r>
          </a:p>
          <a:p>
            <a:pPr marL="0" indent="0">
              <a:lnSpc>
                <a:spcPct val="100000"/>
              </a:lnSpc>
              <a:spcAft>
                <a:spcPts val="1200"/>
              </a:spcAft>
              <a:buNone/>
            </a:pPr>
            <a:r>
              <a:rPr lang="en-GB" sz="2000" dirty="0"/>
              <a:t>The research consisted of:</a:t>
            </a:r>
          </a:p>
        </p:txBody>
      </p:sp>
      <p:sp>
        <p:nvSpPr>
          <p:cNvPr id="2" name="TextBox 1">
            <a:extLst>
              <a:ext uri="{FF2B5EF4-FFF2-40B4-BE49-F238E27FC236}">
                <a16:creationId xmlns:a16="http://schemas.microsoft.com/office/drawing/2014/main" id="{3622783A-E8DC-9276-2516-266892684E9D}"/>
              </a:ext>
            </a:extLst>
          </p:cNvPr>
          <p:cNvSpPr txBox="1"/>
          <p:nvPr/>
        </p:nvSpPr>
        <p:spPr bwMode="auto">
          <a:xfrm>
            <a:off x="540000" y="3205481"/>
            <a:ext cx="5202432" cy="2169825"/>
          </a:xfrm>
          <a:prstGeom prst="rect">
            <a:avLst/>
          </a:prstGeom>
          <a:solidFill>
            <a:schemeClr val="bg1">
              <a:lumMod val="95000"/>
            </a:schemeClr>
          </a:solidFill>
          <a:ln>
            <a:noFill/>
          </a:ln>
        </p:spPr>
        <p:txBody>
          <a:bodyPr wrap="square" rtlCol="0">
            <a:spAutoFit/>
          </a:bodyPr>
          <a:lstStyle/>
          <a:p>
            <a:pPr>
              <a:spcAft>
                <a:spcPts val="600"/>
              </a:spcAft>
            </a:pPr>
            <a:r>
              <a:rPr lang="en-GB" sz="2000" dirty="0">
                <a:latin typeface="Arial" panose="020B0604020202020204" pitchFamily="34" charset="0"/>
                <a:cs typeface="Arial" panose="020B0604020202020204" pitchFamily="34" charset="0"/>
              </a:rPr>
              <a:t>A process evaluation assessing the implementation of the test approach</a:t>
            </a:r>
          </a:p>
          <a:p>
            <a:pPr marL="342900" lvl="0" indent="-342900">
              <a:spcBef>
                <a:spcPts val="0"/>
              </a:spcBef>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Qualitative interviews with PWCs, JCP &amp; prison staff</a:t>
            </a:r>
          </a:p>
          <a:p>
            <a:pPr marL="342900" lvl="0" indent="-342900">
              <a:spcBef>
                <a:spcPts val="0"/>
              </a:spcBef>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Focus groups with PWCs</a:t>
            </a:r>
          </a:p>
          <a:p>
            <a:pPr marL="342900" lvl="0" indent="-342900">
              <a:spcBef>
                <a:spcPts val="0"/>
              </a:spcBef>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Analysis of trackers completed by PWCs</a:t>
            </a:r>
            <a:endParaRPr lang="en-US" sz="2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047B98E-97E3-C49B-4E59-AF28B244CFC9}"/>
              </a:ext>
            </a:extLst>
          </p:cNvPr>
          <p:cNvSpPr txBox="1"/>
          <p:nvPr/>
        </p:nvSpPr>
        <p:spPr bwMode="auto">
          <a:xfrm>
            <a:off x="5980176" y="3205481"/>
            <a:ext cx="5916168" cy="2400657"/>
          </a:xfrm>
          <a:prstGeom prst="rect">
            <a:avLst/>
          </a:prstGeom>
          <a:solidFill>
            <a:schemeClr val="bg1">
              <a:lumMod val="95000"/>
            </a:schemeClr>
          </a:solidFill>
          <a:ln>
            <a:noFill/>
          </a:ln>
        </p:spPr>
        <p:txBody>
          <a:bodyPr wrap="square" rtlCol="0">
            <a:spAutoFit/>
          </a:bodyPr>
          <a:lstStyle/>
          <a:p>
            <a:pPr>
              <a:spcAft>
                <a:spcPts val="600"/>
              </a:spcAft>
            </a:pPr>
            <a:r>
              <a:rPr lang="en-GB" sz="2000" dirty="0">
                <a:latin typeface="Arial" panose="020B0604020202020204" pitchFamily="34" charset="0"/>
                <a:cs typeface="Arial" panose="020B0604020202020204" pitchFamily="34" charset="0"/>
              </a:rPr>
              <a:t>An outcome evaluation assessing the impact of the test approach</a:t>
            </a:r>
          </a:p>
          <a:p>
            <a:pPr marL="342900" indent="-342900">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Analysis of the timeliness of UC claims for leavers from test prisons in England and Wales based on a DWP / MoJ data share and using a difference in difference approach</a:t>
            </a:r>
          </a:p>
          <a:p>
            <a:pPr marL="342900" indent="-342900">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Equivalent data was not available for Scotland</a:t>
            </a:r>
          </a:p>
        </p:txBody>
      </p:sp>
      <p:sp>
        <p:nvSpPr>
          <p:cNvPr id="6" name="Content Placeholder 4">
            <a:extLst>
              <a:ext uri="{FF2B5EF4-FFF2-40B4-BE49-F238E27FC236}">
                <a16:creationId xmlns:a16="http://schemas.microsoft.com/office/drawing/2014/main" id="{08F5D89C-67A9-0975-5A1E-EF80B9F28CF9}"/>
              </a:ext>
            </a:extLst>
          </p:cNvPr>
          <p:cNvSpPr txBox="1">
            <a:spLocks/>
          </p:cNvSpPr>
          <p:nvPr/>
        </p:nvSpPr>
        <p:spPr>
          <a:xfrm>
            <a:off x="540000" y="5815584"/>
            <a:ext cx="11160000" cy="765091"/>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2000" dirty="0"/>
              <a:t>This evaluation did not involve primary research with any prison leavers or benefit claimants due to security concerns. </a:t>
            </a:r>
            <a:endParaRPr lang="en-GB" sz="2000" dirty="0"/>
          </a:p>
        </p:txBody>
      </p:sp>
    </p:spTree>
    <p:extLst>
      <p:ext uri="{BB962C8B-B14F-4D97-AF65-F5344CB8AC3E}">
        <p14:creationId xmlns:p14="http://schemas.microsoft.com/office/powerpoint/2010/main" val="2903861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A5825-FFF0-BDB5-0B1F-579E4DC94A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82ADB7-DC6B-FDAA-34D4-CE457173FCBE}"/>
              </a:ext>
            </a:extLst>
          </p:cNvPr>
          <p:cNvSpPr>
            <a:spLocks noGrp="1"/>
          </p:cNvSpPr>
          <p:nvPr>
            <p:ph type="title"/>
          </p:nvPr>
        </p:nvSpPr>
        <p:spPr/>
        <p:txBody>
          <a:bodyPr/>
          <a:lstStyle/>
          <a:p>
            <a:r>
              <a:rPr lang="en-GB"/>
              <a:t>Methodology</a:t>
            </a:r>
          </a:p>
        </p:txBody>
      </p:sp>
      <p:sp>
        <p:nvSpPr>
          <p:cNvPr id="5" name="Content Placeholder 4">
            <a:extLst>
              <a:ext uri="{FF2B5EF4-FFF2-40B4-BE49-F238E27FC236}">
                <a16:creationId xmlns:a16="http://schemas.microsoft.com/office/drawing/2014/main" id="{F02D55BA-DB14-8031-9D07-923A9A64288B}"/>
              </a:ext>
            </a:extLst>
          </p:cNvPr>
          <p:cNvSpPr>
            <a:spLocks noGrp="1"/>
          </p:cNvSpPr>
          <p:nvPr>
            <p:ph idx="1"/>
          </p:nvPr>
        </p:nvSpPr>
        <p:spPr>
          <a:xfrm>
            <a:off x="292608" y="1143000"/>
            <a:ext cx="11759184" cy="5376672"/>
          </a:xfrm>
        </p:spPr>
        <p:txBody>
          <a:bodyPr>
            <a:normAutofit/>
          </a:bodyPr>
          <a:lstStyle/>
          <a:p>
            <a:pPr marL="0" indent="0">
              <a:lnSpc>
                <a:spcPct val="100000"/>
              </a:lnSpc>
              <a:spcBef>
                <a:spcPts val="0"/>
              </a:spcBef>
              <a:spcAft>
                <a:spcPts val="600"/>
              </a:spcAft>
              <a:buNone/>
            </a:pPr>
            <a:r>
              <a:rPr lang="en-GB" sz="2000" b="1" dirty="0"/>
              <a:t>Qualitative research </a:t>
            </a:r>
            <a:r>
              <a:rPr lang="en-GB" sz="2000" dirty="0"/>
              <a:t>was carried out by DWP social researchers to understand how effectively the approach was being implemented in each of the prisons and to highlight any issues identified.</a:t>
            </a:r>
          </a:p>
          <a:p>
            <a:pPr>
              <a:lnSpc>
                <a:spcPct val="100000"/>
              </a:lnSpc>
              <a:spcBef>
                <a:spcPts val="0"/>
              </a:spcBef>
              <a:spcAft>
                <a:spcPts val="600"/>
              </a:spcAft>
            </a:pPr>
            <a:r>
              <a:rPr lang="en-GB" sz="2000" dirty="0"/>
              <a:t>A series of focus group sessions were held with PWCs shortly after the test had started.</a:t>
            </a:r>
          </a:p>
          <a:p>
            <a:pPr>
              <a:lnSpc>
                <a:spcPct val="100000"/>
              </a:lnSpc>
              <a:spcBef>
                <a:spcPts val="0"/>
              </a:spcBef>
              <a:spcAft>
                <a:spcPts val="1800"/>
              </a:spcAft>
            </a:pPr>
            <a:r>
              <a:rPr lang="en-GB" sz="2000" dirty="0"/>
              <a:t>Face to face visits were conducted in 6 prisons in England following the completion of the test to interview PWCs and other staff from Her Majesty’s Prison and Probation Service (HMPPS).   </a:t>
            </a:r>
          </a:p>
          <a:p>
            <a:pPr marL="0" indent="0">
              <a:lnSpc>
                <a:spcPct val="100000"/>
              </a:lnSpc>
              <a:spcBef>
                <a:spcPts val="0"/>
              </a:spcBef>
              <a:spcAft>
                <a:spcPts val="1800"/>
              </a:spcAft>
              <a:buNone/>
            </a:pPr>
            <a:r>
              <a:rPr lang="en-GB" sz="2000" dirty="0"/>
              <a:t>All PWCs completed a </a:t>
            </a:r>
            <a:r>
              <a:rPr lang="en-GB" sz="2000" b="1" dirty="0"/>
              <a:t>tracker</a:t>
            </a:r>
            <a:r>
              <a:rPr lang="en-GB" sz="2000" dirty="0"/>
              <a:t>, recording information about the prison leavers they engaged with and whether or not they participated in the test.</a:t>
            </a:r>
          </a:p>
          <a:p>
            <a:pPr marL="0" indent="0">
              <a:lnSpc>
                <a:spcPct val="100000"/>
              </a:lnSpc>
              <a:spcBef>
                <a:spcPts val="0"/>
              </a:spcBef>
              <a:spcAft>
                <a:spcPts val="600"/>
              </a:spcAft>
              <a:buNone/>
            </a:pPr>
            <a:r>
              <a:rPr lang="en-GB" sz="2000" b="1" dirty="0"/>
              <a:t>Quantitative analysis </a:t>
            </a:r>
            <a:r>
              <a:rPr lang="en-GB" sz="2000" dirty="0"/>
              <a:t>was carried out using an analytical data-share between MoJ and DWP</a:t>
            </a:r>
          </a:p>
          <a:p>
            <a:pPr>
              <a:lnSpc>
                <a:spcPct val="100000"/>
              </a:lnSpc>
              <a:spcBef>
                <a:spcPts val="0"/>
              </a:spcBef>
              <a:spcAft>
                <a:spcPts val="600"/>
              </a:spcAft>
            </a:pPr>
            <a:r>
              <a:rPr lang="en-GB" sz="2000" dirty="0"/>
              <a:t>Primary measures analysed using a difference-in-difference approach were:</a:t>
            </a:r>
          </a:p>
          <a:p>
            <a:pPr lvl="1">
              <a:lnSpc>
                <a:spcPct val="100000"/>
              </a:lnSpc>
              <a:spcBef>
                <a:spcPts val="0"/>
              </a:spcBef>
              <a:spcAft>
                <a:spcPts val="600"/>
              </a:spcAft>
              <a:buFont typeface="Arial" panose="020B0604020202020204" pitchFamily="34" charset="0"/>
              <a:buChar char="−"/>
            </a:pPr>
            <a:r>
              <a:rPr lang="en-GB" sz="2000" dirty="0"/>
              <a:t> The proportion of UC claims made within 1 day of release</a:t>
            </a:r>
          </a:p>
          <a:p>
            <a:pPr lvl="1">
              <a:lnSpc>
                <a:spcPct val="100000"/>
              </a:lnSpc>
              <a:spcBef>
                <a:spcPts val="0"/>
              </a:spcBef>
              <a:spcAft>
                <a:spcPts val="600"/>
              </a:spcAft>
              <a:buFont typeface="Arial" panose="020B0604020202020204" pitchFamily="34" charset="0"/>
              <a:buChar char="−"/>
            </a:pPr>
            <a:r>
              <a:rPr lang="en-GB" sz="2000" dirty="0"/>
              <a:t> The proportion of advance payments approved within 1 day of release</a:t>
            </a:r>
          </a:p>
          <a:p>
            <a:pPr>
              <a:lnSpc>
                <a:spcPct val="100000"/>
              </a:lnSpc>
              <a:spcBef>
                <a:spcPts val="0"/>
              </a:spcBef>
              <a:spcAft>
                <a:spcPts val="1800"/>
              </a:spcAft>
            </a:pPr>
            <a:r>
              <a:rPr lang="en-GB" sz="2000" dirty="0"/>
              <a:t>Comparisons were made before and after the test and against non-participating ‘comparator’ prisons.   </a:t>
            </a:r>
            <a:r>
              <a:rPr lang="en-GB" sz="2400" dirty="0"/>
              <a:t> </a:t>
            </a:r>
            <a:endParaRPr lang="en-GB" sz="2000" dirty="0"/>
          </a:p>
          <a:p>
            <a:pPr marL="0" indent="0">
              <a:lnSpc>
                <a:spcPct val="100000"/>
              </a:lnSpc>
              <a:spcBef>
                <a:spcPts val="0"/>
              </a:spcBef>
              <a:spcAft>
                <a:spcPts val="600"/>
              </a:spcAft>
              <a:buNone/>
            </a:pPr>
            <a:r>
              <a:rPr lang="en-GB" sz="2000" dirty="0"/>
              <a:t>The accompanying technical note sets out the evaluation approach in more detail.</a:t>
            </a:r>
          </a:p>
        </p:txBody>
      </p:sp>
    </p:spTree>
    <p:extLst>
      <p:ext uri="{BB962C8B-B14F-4D97-AF65-F5344CB8AC3E}">
        <p14:creationId xmlns:p14="http://schemas.microsoft.com/office/powerpoint/2010/main" val="1461000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E3904-8FD7-012A-EF0F-997509AEBE8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20733E9-15F6-4F6D-46F5-961BED877D97}"/>
              </a:ext>
            </a:extLst>
          </p:cNvPr>
          <p:cNvSpPr>
            <a:spLocks noGrp="1"/>
          </p:cNvSpPr>
          <p:nvPr>
            <p:ph type="title"/>
          </p:nvPr>
        </p:nvSpPr>
        <p:spPr/>
        <p:txBody>
          <a:bodyPr/>
          <a:lstStyle/>
          <a:p>
            <a:r>
              <a:rPr lang="en-GB"/>
              <a:t>3. Participation and engagement</a:t>
            </a:r>
          </a:p>
        </p:txBody>
      </p:sp>
    </p:spTree>
    <p:extLst>
      <p:ext uri="{BB962C8B-B14F-4D97-AF65-F5344CB8AC3E}">
        <p14:creationId xmlns:p14="http://schemas.microsoft.com/office/powerpoint/2010/main" val="1538703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62BC4-27E5-40D0-A1D3-B7EF723AB2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6F4BDE5-9516-1813-9D76-A5B9A052F8CC}"/>
              </a:ext>
            </a:extLst>
          </p:cNvPr>
          <p:cNvSpPr>
            <a:spLocks noGrp="1"/>
          </p:cNvSpPr>
          <p:nvPr>
            <p:ph type="title"/>
          </p:nvPr>
        </p:nvSpPr>
        <p:spPr/>
        <p:txBody>
          <a:bodyPr/>
          <a:lstStyle/>
          <a:p>
            <a:r>
              <a:rPr lang="en-GB"/>
              <a:t>Levels of Participation</a:t>
            </a:r>
          </a:p>
        </p:txBody>
      </p:sp>
      <p:sp>
        <p:nvSpPr>
          <p:cNvPr id="3" name="Content Placeholder 4">
            <a:extLst>
              <a:ext uri="{FF2B5EF4-FFF2-40B4-BE49-F238E27FC236}">
                <a16:creationId xmlns:a16="http://schemas.microsoft.com/office/drawing/2014/main" id="{6BCF693E-EA1F-B085-7D0A-805F1BB53A9A}"/>
              </a:ext>
            </a:extLst>
          </p:cNvPr>
          <p:cNvSpPr txBox="1">
            <a:spLocks/>
          </p:cNvSpPr>
          <p:nvPr/>
        </p:nvSpPr>
        <p:spPr>
          <a:xfrm>
            <a:off x="516000" y="1215574"/>
            <a:ext cx="11160000" cy="366732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0"/>
              </a:spcBef>
              <a:spcAft>
                <a:spcPts val="600"/>
              </a:spcAft>
              <a:buFont typeface="Arial" panose="020B0604020202020204" pitchFamily="34" charset="0"/>
              <a:buNone/>
            </a:pPr>
            <a:r>
              <a:rPr lang="en-GB" sz="2000" dirty="0">
                <a:latin typeface="Arial"/>
                <a:cs typeface="Arial"/>
              </a:rPr>
              <a:t>Interactions with prison leavers were recorded by PWCs in each of the test prisons.</a:t>
            </a:r>
          </a:p>
          <a:p>
            <a:pPr marL="0" indent="0">
              <a:lnSpc>
                <a:spcPct val="100000"/>
              </a:lnSpc>
              <a:spcBef>
                <a:spcPts val="0"/>
              </a:spcBef>
              <a:spcAft>
                <a:spcPts val="600"/>
              </a:spcAft>
              <a:buFont typeface="Arial" panose="020B0604020202020204" pitchFamily="34" charset="0"/>
              <a:buNone/>
            </a:pPr>
            <a:r>
              <a:rPr lang="en-GB" sz="2000" b="1" dirty="0">
                <a:solidFill>
                  <a:schemeClr val="accent1">
                    <a:lumMod val="75000"/>
                  </a:schemeClr>
                </a:solidFill>
                <a:latin typeface="Arial"/>
                <a:cs typeface="Arial"/>
              </a:rPr>
              <a:t>11,196  Prison leavers were recorded on the tracker </a:t>
            </a:r>
          </a:p>
          <a:p>
            <a:pPr marL="0" indent="0">
              <a:lnSpc>
                <a:spcPct val="100000"/>
              </a:lnSpc>
              <a:spcBef>
                <a:spcPts val="0"/>
              </a:spcBef>
              <a:spcAft>
                <a:spcPts val="600"/>
              </a:spcAft>
              <a:buFont typeface="Arial" panose="020B0604020202020204" pitchFamily="34" charset="0"/>
              <a:buNone/>
            </a:pPr>
            <a:r>
              <a:rPr lang="en-GB" sz="2000" dirty="0">
                <a:solidFill>
                  <a:schemeClr val="accent4">
                    <a:lumMod val="75000"/>
                  </a:schemeClr>
                </a:solidFill>
                <a:latin typeface="Arial"/>
                <a:cs typeface="Arial"/>
              </a:rPr>
              <a:t>	4,161	 </a:t>
            </a:r>
            <a:r>
              <a:rPr lang="en-GB" sz="2000" dirty="0">
                <a:solidFill>
                  <a:schemeClr val="accent4">
                    <a:lumMod val="75000"/>
                  </a:schemeClr>
                </a:solidFill>
              </a:rPr>
              <a:t>Intended to claim UC through the test</a:t>
            </a:r>
          </a:p>
          <a:p>
            <a:pPr marL="0" indent="0">
              <a:lnSpc>
                <a:spcPct val="100000"/>
              </a:lnSpc>
              <a:spcBef>
                <a:spcPts val="0"/>
              </a:spcBef>
              <a:spcAft>
                <a:spcPts val="600"/>
              </a:spcAft>
              <a:buNone/>
            </a:pPr>
            <a:r>
              <a:rPr lang="en-GB" sz="2000" dirty="0">
                <a:solidFill>
                  <a:schemeClr val="accent4">
                    <a:lumMod val="60000"/>
                    <a:lumOff val="40000"/>
                  </a:schemeClr>
                </a:solidFill>
              </a:rPr>
              <a:t>		2,934  Successfully submitted a claim on the day of release (71%)</a:t>
            </a:r>
          </a:p>
          <a:p>
            <a:pPr marL="0" indent="0">
              <a:lnSpc>
                <a:spcPct val="100000"/>
              </a:lnSpc>
              <a:spcBef>
                <a:spcPts val="0"/>
              </a:spcBef>
              <a:spcAft>
                <a:spcPts val="600"/>
              </a:spcAft>
              <a:buNone/>
            </a:pPr>
            <a:r>
              <a:rPr lang="en-GB" sz="2000" dirty="0">
                <a:solidFill>
                  <a:schemeClr val="accent4">
                    <a:lumMod val="75000"/>
                  </a:schemeClr>
                </a:solidFill>
                <a:latin typeface="Arial"/>
                <a:cs typeface="Arial"/>
              </a:rPr>
              <a:t>	7,035	 </a:t>
            </a:r>
            <a:r>
              <a:rPr lang="en-GB" sz="2000" dirty="0">
                <a:solidFill>
                  <a:schemeClr val="accent4">
                    <a:lumMod val="75000"/>
                  </a:schemeClr>
                </a:solidFill>
              </a:rPr>
              <a:t>Did not participate in the test</a:t>
            </a:r>
          </a:p>
          <a:p>
            <a:pPr marL="0" indent="0">
              <a:lnSpc>
                <a:spcPct val="100000"/>
              </a:lnSpc>
              <a:spcBef>
                <a:spcPts val="0"/>
              </a:spcBef>
              <a:spcAft>
                <a:spcPts val="600"/>
              </a:spcAft>
              <a:buNone/>
            </a:pPr>
            <a:r>
              <a:rPr lang="en-GB" sz="2000" dirty="0">
                <a:solidFill>
                  <a:schemeClr val="accent4">
                    <a:lumMod val="75000"/>
                  </a:schemeClr>
                </a:solidFill>
              </a:rPr>
              <a:t>		</a:t>
            </a:r>
            <a:r>
              <a:rPr lang="en-GB" sz="2000" dirty="0">
                <a:solidFill>
                  <a:schemeClr val="accent4">
                    <a:lumMod val="60000"/>
                    <a:lumOff val="40000"/>
                  </a:schemeClr>
                </a:solidFill>
              </a:rPr>
              <a:t>2,408  Were considered ineligible (e.g. existence of a live claim – 64% of cases)</a:t>
            </a:r>
          </a:p>
          <a:p>
            <a:pPr marL="0" indent="0">
              <a:lnSpc>
                <a:spcPct val="100000"/>
              </a:lnSpc>
              <a:spcBef>
                <a:spcPts val="0"/>
              </a:spcBef>
              <a:spcAft>
                <a:spcPts val="600"/>
              </a:spcAft>
              <a:buNone/>
            </a:pPr>
            <a:r>
              <a:rPr lang="en-GB" sz="2000" dirty="0">
                <a:solidFill>
                  <a:schemeClr val="accent4">
                    <a:lumMod val="60000"/>
                    <a:lumOff val="40000"/>
                  </a:schemeClr>
                </a:solidFill>
              </a:rPr>
              <a:t>		4,627  Were unable or unwilling to participate</a:t>
            </a:r>
          </a:p>
          <a:p>
            <a:pPr marL="0" indent="0">
              <a:lnSpc>
                <a:spcPct val="100000"/>
              </a:lnSpc>
              <a:spcBef>
                <a:spcPts val="0"/>
              </a:spcBef>
              <a:spcAft>
                <a:spcPts val="600"/>
              </a:spcAft>
              <a:buNone/>
            </a:pPr>
            <a:r>
              <a:rPr lang="en-GB" sz="2000" dirty="0">
                <a:solidFill>
                  <a:schemeClr val="accent4">
                    <a:lumMod val="60000"/>
                    <a:lumOff val="40000"/>
                  </a:schemeClr>
                </a:solidFill>
              </a:rPr>
              <a:t>			</a:t>
            </a:r>
            <a:r>
              <a:rPr lang="en-GB" sz="2000" dirty="0">
                <a:solidFill>
                  <a:schemeClr val="accent6"/>
                </a:solidFill>
              </a:rPr>
              <a:t>2,113  Were considered unsuitable (52%)</a:t>
            </a:r>
          </a:p>
          <a:p>
            <a:pPr marL="0" indent="0">
              <a:lnSpc>
                <a:spcPct val="100000"/>
              </a:lnSpc>
              <a:spcBef>
                <a:spcPts val="0"/>
              </a:spcBef>
              <a:spcAft>
                <a:spcPts val="600"/>
              </a:spcAft>
              <a:buNone/>
            </a:pPr>
            <a:r>
              <a:rPr lang="en-GB" sz="2000" dirty="0">
                <a:solidFill>
                  <a:schemeClr val="accent6"/>
                </a:solidFill>
              </a:rPr>
              <a:t>			1,602  Declined help (40%)</a:t>
            </a:r>
          </a:p>
          <a:p>
            <a:pPr marL="0" indent="0">
              <a:lnSpc>
                <a:spcPct val="120000"/>
              </a:lnSpc>
              <a:spcBef>
                <a:spcPts val="0"/>
              </a:spcBef>
              <a:spcAft>
                <a:spcPts val="600"/>
              </a:spcAft>
              <a:buNone/>
            </a:pPr>
            <a:endParaRPr lang="en-GB" sz="2000" dirty="0">
              <a:solidFill>
                <a:schemeClr val="accent4">
                  <a:lumMod val="60000"/>
                  <a:lumOff val="40000"/>
                </a:schemeClr>
              </a:solidFill>
            </a:endParaRPr>
          </a:p>
          <a:p>
            <a:pPr marL="0" indent="0">
              <a:lnSpc>
                <a:spcPct val="120000"/>
              </a:lnSpc>
              <a:spcBef>
                <a:spcPts val="0"/>
              </a:spcBef>
              <a:spcAft>
                <a:spcPts val="600"/>
              </a:spcAft>
              <a:buNone/>
            </a:pPr>
            <a:endParaRPr lang="en-GB" sz="2000" dirty="0">
              <a:solidFill>
                <a:schemeClr val="accent4">
                  <a:lumMod val="60000"/>
                  <a:lumOff val="40000"/>
                </a:schemeClr>
              </a:solidFill>
            </a:endParaRPr>
          </a:p>
          <a:p>
            <a:pPr marL="0" indent="0">
              <a:lnSpc>
                <a:spcPct val="100000"/>
              </a:lnSpc>
              <a:spcBef>
                <a:spcPts val="600"/>
              </a:spcBef>
              <a:spcAft>
                <a:spcPts val="1200"/>
              </a:spcAft>
              <a:buFont typeface="Arial" panose="020B0604020202020204" pitchFamily="34" charset="0"/>
              <a:buNone/>
            </a:pPr>
            <a:endParaRPr lang="en-GB" sz="2000" dirty="0">
              <a:latin typeface="Arial"/>
              <a:cs typeface="Arial"/>
            </a:endParaRPr>
          </a:p>
        </p:txBody>
      </p:sp>
      <p:sp>
        <p:nvSpPr>
          <p:cNvPr id="9" name="Content Placeholder 4">
            <a:extLst>
              <a:ext uri="{FF2B5EF4-FFF2-40B4-BE49-F238E27FC236}">
                <a16:creationId xmlns:a16="http://schemas.microsoft.com/office/drawing/2014/main" id="{70F20D21-B110-7E3A-B364-999CA56E055D}"/>
              </a:ext>
            </a:extLst>
          </p:cNvPr>
          <p:cNvSpPr txBox="1">
            <a:spLocks/>
          </p:cNvSpPr>
          <p:nvPr/>
        </p:nvSpPr>
        <p:spPr>
          <a:xfrm>
            <a:off x="423866" y="4882896"/>
            <a:ext cx="11335317" cy="1471384"/>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None/>
            </a:pPr>
            <a:r>
              <a:rPr lang="en-GB" sz="2000" dirty="0">
                <a:latin typeface="Arial"/>
                <a:cs typeface="Arial"/>
              </a:rPr>
              <a:t>Prison leavers were deemed unsuitable for a variety of reasons, including:</a:t>
            </a:r>
          </a:p>
          <a:p>
            <a:pPr>
              <a:lnSpc>
                <a:spcPct val="100000"/>
              </a:lnSpc>
              <a:spcBef>
                <a:spcPts val="0"/>
              </a:spcBef>
              <a:spcAft>
                <a:spcPts val="600"/>
              </a:spcAft>
              <a:buFontTx/>
              <a:buChar char="-"/>
            </a:pPr>
            <a:r>
              <a:rPr lang="en-GB" sz="2000" dirty="0">
                <a:latin typeface="Arial"/>
                <a:cs typeface="Arial"/>
              </a:rPr>
              <a:t>Safety concerns (e.g. where there was a previous record of unacceptable behaviour)</a:t>
            </a:r>
          </a:p>
          <a:p>
            <a:pPr>
              <a:lnSpc>
                <a:spcPct val="100000"/>
              </a:lnSpc>
              <a:spcBef>
                <a:spcPts val="0"/>
              </a:spcBef>
              <a:spcAft>
                <a:spcPts val="600"/>
              </a:spcAft>
              <a:buFontTx/>
              <a:buChar char="-"/>
            </a:pPr>
            <a:r>
              <a:rPr lang="en-GB" sz="2000" dirty="0">
                <a:latin typeface="Arial"/>
                <a:cs typeface="Arial"/>
              </a:rPr>
              <a:t>Lacking claim requirements (e.g. identification documents or banking details)</a:t>
            </a:r>
          </a:p>
          <a:p>
            <a:pPr>
              <a:lnSpc>
                <a:spcPct val="110000"/>
              </a:lnSpc>
              <a:spcBef>
                <a:spcPts val="0"/>
              </a:spcBef>
              <a:buFontTx/>
              <a:buChar char="-"/>
            </a:pPr>
            <a:r>
              <a:rPr lang="en-GB" sz="2000" dirty="0">
                <a:latin typeface="Arial"/>
                <a:cs typeface="Arial"/>
              </a:rPr>
              <a:t>Insufficient time before release (e.g. when the individual was transferred to / from another prison)</a:t>
            </a:r>
          </a:p>
        </p:txBody>
      </p:sp>
    </p:spTree>
    <p:extLst>
      <p:ext uri="{BB962C8B-B14F-4D97-AF65-F5344CB8AC3E}">
        <p14:creationId xmlns:p14="http://schemas.microsoft.com/office/powerpoint/2010/main" val="427219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2607E-9B2F-1B1D-B89D-770F088A96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2BE463-929E-3C08-36BD-A3F2B472C530}"/>
              </a:ext>
            </a:extLst>
          </p:cNvPr>
          <p:cNvSpPr>
            <a:spLocks noGrp="1"/>
          </p:cNvSpPr>
          <p:nvPr>
            <p:ph type="title"/>
          </p:nvPr>
        </p:nvSpPr>
        <p:spPr/>
        <p:txBody>
          <a:bodyPr/>
          <a:lstStyle/>
          <a:p>
            <a:r>
              <a:rPr lang="en-GB"/>
              <a:t>Perceptions of staff involved in the tests</a:t>
            </a:r>
          </a:p>
        </p:txBody>
      </p:sp>
      <p:sp>
        <p:nvSpPr>
          <p:cNvPr id="5" name="Content Placeholder 4">
            <a:extLst>
              <a:ext uri="{FF2B5EF4-FFF2-40B4-BE49-F238E27FC236}">
                <a16:creationId xmlns:a16="http://schemas.microsoft.com/office/drawing/2014/main" id="{116EE9FD-2801-908D-BACF-03C633352EC1}"/>
              </a:ext>
            </a:extLst>
          </p:cNvPr>
          <p:cNvSpPr>
            <a:spLocks noGrp="1"/>
          </p:cNvSpPr>
          <p:nvPr>
            <p:ph idx="1"/>
          </p:nvPr>
        </p:nvSpPr>
        <p:spPr>
          <a:xfrm>
            <a:off x="540000" y="1469571"/>
            <a:ext cx="11031514" cy="5053892"/>
          </a:xfrm>
        </p:spPr>
        <p:txBody>
          <a:bodyPr>
            <a:normAutofit/>
          </a:bodyPr>
          <a:lstStyle/>
          <a:p>
            <a:pPr marL="0" indent="0">
              <a:lnSpc>
                <a:spcPct val="100000"/>
              </a:lnSpc>
              <a:spcBef>
                <a:spcPts val="300"/>
              </a:spcBef>
              <a:spcAft>
                <a:spcPts val="600"/>
              </a:spcAft>
              <a:buNone/>
            </a:pPr>
            <a:r>
              <a:rPr lang="en-GB" sz="2000" kern="100" dirty="0">
                <a:ea typeface="Calibri" panose="020F0502020204030204" pitchFamily="34" charset="0"/>
              </a:rPr>
              <a:t>PWCs and prison staff noted several potential benefits of the tests for prisoners from:</a:t>
            </a:r>
          </a:p>
          <a:p>
            <a:pPr>
              <a:lnSpc>
                <a:spcPct val="100000"/>
              </a:lnSpc>
              <a:spcBef>
                <a:spcPts val="300"/>
              </a:spcBef>
              <a:spcAft>
                <a:spcPts val="600"/>
              </a:spcAft>
            </a:pPr>
            <a:r>
              <a:rPr lang="en-GB" sz="2000" kern="100" dirty="0">
                <a:ea typeface="Calibri" panose="020F0502020204030204" pitchFamily="34" charset="0"/>
              </a:rPr>
              <a:t>having a UC claim successfully submitted on their day of release and receiving an advance payment</a:t>
            </a:r>
          </a:p>
          <a:p>
            <a:pPr>
              <a:lnSpc>
                <a:spcPct val="100000"/>
              </a:lnSpc>
              <a:spcBef>
                <a:spcPts val="300"/>
              </a:spcBef>
              <a:spcAft>
                <a:spcPts val="300"/>
              </a:spcAft>
            </a:pPr>
            <a:r>
              <a:rPr lang="en-GB" sz="2000" kern="100" dirty="0">
                <a:ea typeface="Calibri" panose="020F0502020204030204" pitchFamily="34" charset="0"/>
              </a:rPr>
              <a:t>not having to visit the JCP on their day of release</a:t>
            </a:r>
          </a:p>
          <a:p>
            <a:pPr marL="0" indent="0">
              <a:lnSpc>
                <a:spcPct val="100000"/>
              </a:lnSpc>
              <a:spcBef>
                <a:spcPts val="300"/>
              </a:spcBef>
              <a:spcAft>
                <a:spcPts val="300"/>
              </a:spcAft>
              <a:buNone/>
            </a:pPr>
            <a:endParaRPr lang="en-GB" sz="2000" kern="100" dirty="0">
              <a:ea typeface="Calibri" panose="020F0502020204030204" pitchFamily="34" charset="0"/>
            </a:endParaRPr>
          </a:p>
          <a:p>
            <a:pPr marL="0" indent="0">
              <a:lnSpc>
                <a:spcPct val="100000"/>
              </a:lnSpc>
              <a:spcBef>
                <a:spcPts val="0"/>
              </a:spcBef>
              <a:spcAft>
                <a:spcPts val="600"/>
              </a:spcAft>
              <a:buNone/>
            </a:pPr>
            <a:r>
              <a:rPr lang="en-GB" sz="2000" kern="100" dirty="0">
                <a:ea typeface="Calibri" panose="020F0502020204030204" pitchFamily="34" charset="0"/>
              </a:rPr>
              <a:t>PWCs were asked if the tests were an effective way of working.  We heard a range of perspectives – including:</a:t>
            </a:r>
          </a:p>
          <a:p>
            <a:pPr>
              <a:lnSpc>
                <a:spcPct val="100000"/>
              </a:lnSpc>
              <a:spcBef>
                <a:spcPts val="300"/>
              </a:spcBef>
              <a:spcAft>
                <a:spcPts val="600"/>
              </a:spcAft>
            </a:pPr>
            <a:r>
              <a:rPr lang="en-GB" sz="2000" kern="100" dirty="0">
                <a:ea typeface="Calibri" panose="020F0502020204030204" pitchFamily="34" charset="0"/>
              </a:rPr>
              <a:t>the tests have been successful and PWCs have enjoyed providing support</a:t>
            </a:r>
          </a:p>
          <a:p>
            <a:pPr>
              <a:lnSpc>
                <a:spcPct val="100000"/>
              </a:lnSpc>
              <a:spcBef>
                <a:spcPts val="300"/>
              </a:spcBef>
              <a:spcAft>
                <a:spcPts val="600"/>
              </a:spcAft>
            </a:pPr>
            <a:r>
              <a:rPr lang="en-GB" sz="2000" kern="100" dirty="0">
                <a:ea typeface="Calibri" panose="020F0502020204030204" pitchFamily="34" charset="0"/>
              </a:rPr>
              <a:t>providing day of release support often had to be prioritised over activities</a:t>
            </a:r>
          </a:p>
          <a:p>
            <a:pPr>
              <a:lnSpc>
                <a:spcPct val="100000"/>
              </a:lnSpc>
              <a:spcBef>
                <a:spcPts val="300"/>
              </a:spcBef>
              <a:spcAft>
                <a:spcPts val="600"/>
              </a:spcAft>
            </a:pPr>
            <a:r>
              <a:rPr lang="en-GB" sz="2000" kern="100" dirty="0">
                <a:ea typeface="Calibri" panose="020F0502020204030204" pitchFamily="34" charset="0"/>
              </a:rPr>
              <a:t>last minute releases were difficult, but could still be dealt with</a:t>
            </a:r>
          </a:p>
          <a:p>
            <a:pPr>
              <a:lnSpc>
                <a:spcPct val="100000"/>
              </a:lnSpc>
              <a:spcBef>
                <a:spcPts val="300"/>
              </a:spcBef>
            </a:pPr>
            <a:r>
              <a:rPr lang="en-GB" sz="2000" kern="100" dirty="0">
                <a:ea typeface="Calibri" panose="020F0502020204030204" pitchFamily="34" charset="0"/>
              </a:rPr>
              <a:t>the tests should be rolled out nationally – though with some consideration of each prison’s unique characteristics (e.g. IT access, category type, available space, security)</a:t>
            </a:r>
          </a:p>
          <a:p>
            <a:pPr marL="0" indent="0">
              <a:lnSpc>
                <a:spcPct val="100000"/>
              </a:lnSpc>
              <a:spcBef>
                <a:spcPts val="600"/>
              </a:spcBef>
              <a:buNone/>
            </a:pPr>
            <a:endParaRPr lang="en-GB" sz="2000" dirty="0">
              <a:solidFill>
                <a:srgbClr val="FF0000"/>
              </a:solidFill>
              <a:latin typeface="Arial"/>
              <a:cs typeface="Arial"/>
            </a:endParaRPr>
          </a:p>
        </p:txBody>
      </p:sp>
    </p:spTree>
    <p:extLst>
      <p:ext uri="{BB962C8B-B14F-4D97-AF65-F5344CB8AC3E}">
        <p14:creationId xmlns:p14="http://schemas.microsoft.com/office/powerpoint/2010/main" val="166501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4AC81-92E8-E9F3-C7CF-47EF0F548B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46DB85-CDF9-EB44-5202-E309E17DBF6D}"/>
              </a:ext>
            </a:extLst>
          </p:cNvPr>
          <p:cNvSpPr>
            <a:spLocks noGrp="1"/>
          </p:cNvSpPr>
          <p:nvPr>
            <p:ph type="title"/>
          </p:nvPr>
        </p:nvSpPr>
        <p:spPr/>
        <p:txBody>
          <a:bodyPr/>
          <a:lstStyle/>
          <a:p>
            <a:r>
              <a:rPr lang="en-GB" dirty="0"/>
              <a:t>Quotes from Prison Work Coaches in support of the approach</a:t>
            </a:r>
          </a:p>
        </p:txBody>
      </p:sp>
      <p:sp>
        <p:nvSpPr>
          <p:cNvPr id="9" name="TextBox 8">
            <a:extLst>
              <a:ext uri="{FF2B5EF4-FFF2-40B4-BE49-F238E27FC236}">
                <a16:creationId xmlns:a16="http://schemas.microsoft.com/office/drawing/2014/main" id="{7BD15A92-A4B8-9426-65E7-0CD807295210}"/>
              </a:ext>
            </a:extLst>
          </p:cNvPr>
          <p:cNvSpPr txBox="1"/>
          <p:nvPr/>
        </p:nvSpPr>
        <p:spPr bwMode="auto">
          <a:xfrm>
            <a:off x="753152" y="1428451"/>
            <a:ext cx="10871200" cy="1464231"/>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r>
              <a:rPr lang="en-GB" sz="2000" dirty="0">
                <a:latin typeface="Arial" panose="020B0604020202020204" pitchFamily="34" charset="0"/>
              </a:rPr>
              <a:t>“The tests are setting people up to succeed rather than fail – it removes that day one stress so they can sort out their housing and probation.  </a:t>
            </a:r>
            <a:r>
              <a:rPr lang="en-GB" sz="2000" u="none" strike="noStrike" baseline="0" dirty="0">
                <a:latin typeface="Arial" panose="020B0604020202020204" pitchFamily="34" charset="0"/>
              </a:rPr>
              <a:t>It’s amazing, [prisoners] visibly relax, they say ‘why isn’t it happening everywhere?’. They say that if it wasn’t for the tests they’d be going straight out and committing a crime.”</a:t>
            </a:r>
          </a:p>
        </p:txBody>
      </p:sp>
      <p:sp>
        <p:nvSpPr>
          <p:cNvPr id="6" name="TextBox 5">
            <a:extLst>
              <a:ext uri="{FF2B5EF4-FFF2-40B4-BE49-F238E27FC236}">
                <a16:creationId xmlns:a16="http://schemas.microsoft.com/office/drawing/2014/main" id="{1F18D71C-61B6-15EC-7B9B-2425BCD90EF5}"/>
              </a:ext>
            </a:extLst>
          </p:cNvPr>
          <p:cNvSpPr txBox="1"/>
          <p:nvPr/>
        </p:nvSpPr>
        <p:spPr bwMode="auto">
          <a:xfrm>
            <a:off x="848416" y="3595808"/>
            <a:ext cx="3660457" cy="1464231"/>
          </a:xfrm>
          <a:prstGeom prst="wedgeRoundRectCallout">
            <a:avLst/>
          </a:prstGeom>
          <a:solidFill>
            <a:schemeClr val="accent5">
              <a:lumMod val="20000"/>
              <a:lumOff val="80000"/>
            </a:schemeClr>
          </a:solidFill>
          <a:ln w="28575">
            <a:solidFill>
              <a:schemeClr val="accent2"/>
            </a:solidFill>
          </a:ln>
        </p:spPr>
        <p:txBody>
          <a:bodyPr wrap="square">
            <a:spAutoFit/>
          </a:bodyPr>
          <a:lstStyle/>
          <a:p>
            <a:pPr algn="ctr"/>
            <a:r>
              <a:rPr lang="en-GB" sz="2000" u="none" strike="noStrike" baseline="0" dirty="0">
                <a:latin typeface="Arial" panose="020B0604020202020204" pitchFamily="34" charset="0"/>
              </a:rPr>
              <a:t>“The prisoners love it, because they’re sorted when they get out. They say, ‘am I going to get my benefits?’”</a:t>
            </a:r>
            <a:endParaRPr lang="en-GB" sz="2000" dirty="0"/>
          </a:p>
        </p:txBody>
      </p:sp>
      <p:sp>
        <p:nvSpPr>
          <p:cNvPr id="7" name="TextBox 6">
            <a:extLst>
              <a:ext uri="{FF2B5EF4-FFF2-40B4-BE49-F238E27FC236}">
                <a16:creationId xmlns:a16="http://schemas.microsoft.com/office/drawing/2014/main" id="{217AEB8B-B601-8785-BF83-D0E8F7613A35}"/>
              </a:ext>
            </a:extLst>
          </p:cNvPr>
          <p:cNvSpPr txBox="1"/>
          <p:nvPr/>
        </p:nvSpPr>
        <p:spPr bwMode="auto">
          <a:xfrm>
            <a:off x="6518952" y="4157664"/>
            <a:ext cx="5105400" cy="1804749"/>
          </a:xfrm>
          <a:prstGeom prst="wedgeRoundRectCallout">
            <a:avLst/>
          </a:prstGeom>
          <a:solidFill>
            <a:schemeClr val="accent5">
              <a:lumMod val="20000"/>
              <a:lumOff val="80000"/>
            </a:schemeClr>
          </a:solidFill>
          <a:ln w="28575">
            <a:solidFill>
              <a:schemeClr val="accent2">
                <a:alpha val="95000"/>
              </a:schemeClr>
            </a:solidFill>
          </a:ln>
        </p:spPr>
        <p:txBody>
          <a:bodyPr wrap="square">
            <a:spAutoFit/>
          </a:bodyPr>
          <a:lstStyle/>
          <a:p>
            <a:pPr algn="ctr"/>
            <a:r>
              <a:rPr lang="en-GB" sz="2000" u="none" strike="noStrike" baseline="0" dirty="0">
                <a:latin typeface="Arial" panose="020B0604020202020204" pitchFamily="34" charset="0"/>
              </a:rPr>
              <a:t>“I see them for about 10-15 minutes in the departure lounge area – they’d be in the Jobcentre longer and would have to make their way there and back to whatever else they have to do that day.”</a:t>
            </a:r>
            <a:endParaRPr lang="en-GB" sz="2000" dirty="0"/>
          </a:p>
        </p:txBody>
      </p:sp>
    </p:spTree>
    <p:extLst>
      <p:ext uri="{BB962C8B-B14F-4D97-AF65-F5344CB8AC3E}">
        <p14:creationId xmlns:p14="http://schemas.microsoft.com/office/powerpoint/2010/main" val="2857725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B2188-BF9D-F65D-4223-684EC1B8E4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E6999B-3D34-E374-9A03-7D7EB404D39F}"/>
              </a:ext>
            </a:extLst>
          </p:cNvPr>
          <p:cNvSpPr>
            <a:spLocks noGrp="1"/>
          </p:cNvSpPr>
          <p:nvPr>
            <p:ph type="title"/>
          </p:nvPr>
        </p:nvSpPr>
        <p:spPr/>
        <p:txBody>
          <a:bodyPr/>
          <a:lstStyle/>
          <a:p>
            <a:r>
              <a:rPr lang="en-GB"/>
              <a:t>4. Implementation</a:t>
            </a:r>
          </a:p>
        </p:txBody>
      </p:sp>
    </p:spTree>
    <p:extLst>
      <p:ext uri="{BB962C8B-B14F-4D97-AF65-F5344CB8AC3E}">
        <p14:creationId xmlns:p14="http://schemas.microsoft.com/office/powerpoint/2010/main" val="2480138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37E6A-C289-2AF6-B6BC-0F1900B04F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BFF56D-AF87-96EA-2A5D-D32074D8D095}"/>
              </a:ext>
            </a:extLst>
          </p:cNvPr>
          <p:cNvSpPr>
            <a:spLocks noGrp="1"/>
          </p:cNvSpPr>
          <p:nvPr>
            <p:ph type="title"/>
          </p:nvPr>
        </p:nvSpPr>
        <p:spPr/>
        <p:txBody>
          <a:bodyPr/>
          <a:lstStyle/>
          <a:p>
            <a:pPr>
              <a:lnSpc>
                <a:spcPct val="100000"/>
              </a:lnSpc>
              <a:spcAft>
                <a:spcPts val="600"/>
              </a:spcAft>
            </a:pPr>
            <a:r>
              <a:rPr lang="en-GB" dirty="0"/>
              <a:t>Overview of qualitative research undertaken</a:t>
            </a:r>
          </a:p>
        </p:txBody>
      </p:sp>
      <p:sp>
        <p:nvSpPr>
          <p:cNvPr id="5" name="TextBox 4">
            <a:extLst>
              <a:ext uri="{FF2B5EF4-FFF2-40B4-BE49-F238E27FC236}">
                <a16:creationId xmlns:a16="http://schemas.microsoft.com/office/drawing/2014/main" id="{C7E08E3B-B0C4-095F-3E3F-60D34C8191A7}"/>
              </a:ext>
            </a:extLst>
          </p:cNvPr>
          <p:cNvSpPr txBox="1"/>
          <p:nvPr/>
        </p:nvSpPr>
        <p:spPr bwMode="auto">
          <a:xfrm>
            <a:off x="235527" y="1148745"/>
            <a:ext cx="11720946" cy="5247590"/>
          </a:xfrm>
          <a:prstGeom prst="rect">
            <a:avLst/>
          </a:prstGeom>
          <a:solidFill>
            <a:schemeClr val="bg1"/>
          </a:solidFill>
          <a:ln>
            <a:noFill/>
          </a:ln>
        </p:spPr>
        <p:txBody>
          <a:bodyPr wrap="square">
            <a:spAutoFit/>
          </a:bodyPr>
          <a:lstStyle/>
          <a:p>
            <a:pPr>
              <a:spcAft>
                <a:spcPts val="600"/>
              </a:spcAft>
            </a:pPr>
            <a:r>
              <a:rPr lang="en-GB" sz="2000" b="1" dirty="0">
                <a:latin typeface="Arial"/>
                <a:cs typeface="Arial"/>
              </a:rPr>
              <a:t>Research undertaken</a:t>
            </a:r>
          </a:p>
          <a:p>
            <a:pPr>
              <a:spcAft>
                <a:spcPts val="1200"/>
              </a:spcAft>
            </a:pPr>
            <a:r>
              <a:rPr lang="en-GB" sz="2000" dirty="0">
                <a:latin typeface="Arial"/>
                <a:cs typeface="Arial"/>
              </a:rPr>
              <a:t>Interviews and focus groups with prison work coaches during and after the test were used to capture information about how the approach was being implemented, along with any issues encountered and solutions found.  Transcripts from these sessions were analysed to draw out key themes.</a:t>
            </a:r>
          </a:p>
          <a:p>
            <a:pPr>
              <a:spcAft>
                <a:spcPts val="600"/>
              </a:spcAft>
            </a:pPr>
            <a:endParaRPr lang="en-GB" sz="2000" b="1" dirty="0">
              <a:latin typeface="Arial"/>
              <a:cs typeface="Arial"/>
            </a:endParaRPr>
          </a:p>
          <a:p>
            <a:pPr>
              <a:spcAft>
                <a:spcPts val="600"/>
              </a:spcAft>
            </a:pPr>
            <a:r>
              <a:rPr lang="en-GB" sz="2000" b="1" dirty="0">
                <a:latin typeface="Arial"/>
                <a:cs typeface="Arial"/>
              </a:rPr>
              <a:t>Aspects of the test process considered</a:t>
            </a:r>
          </a:p>
          <a:p>
            <a:pPr>
              <a:spcAft>
                <a:spcPts val="600"/>
              </a:spcAft>
            </a:pPr>
            <a:r>
              <a:rPr lang="en-GB" sz="2000" dirty="0">
                <a:latin typeface="Arial"/>
                <a:cs typeface="Arial"/>
              </a:rPr>
              <a:t>We considered different aspects of the test process and summarise our findings relating to these:</a:t>
            </a:r>
          </a:p>
          <a:p>
            <a:pPr marL="285750" indent="-285750">
              <a:spcAft>
                <a:spcPts val="600"/>
              </a:spcAft>
              <a:buFont typeface="Arial" panose="020B0604020202020204" pitchFamily="34" charset="0"/>
              <a:buChar char="•"/>
            </a:pPr>
            <a:r>
              <a:rPr lang="en-GB" sz="2000" dirty="0">
                <a:latin typeface="Arial"/>
                <a:cs typeface="Arial"/>
              </a:rPr>
              <a:t>Prison logistics and how this affected activity: pre-release; on the day of release </a:t>
            </a:r>
          </a:p>
          <a:p>
            <a:pPr marL="285750" indent="-285750">
              <a:spcAft>
                <a:spcPts val="600"/>
              </a:spcAft>
              <a:buFont typeface="Arial" panose="020B0604020202020204" pitchFamily="34" charset="0"/>
              <a:buChar char="•"/>
            </a:pPr>
            <a:r>
              <a:rPr lang="en-GB" sz="2000" dirty="0">
                <a:latin typeface="Arial"/>
                <a:cs typeface="Arial"/>
              </a:rPr>
              <a:t>Activity undertaken: 12 weeks prior to release; 3 weeks prior to release; on the day of release</a:t>
            </a:r>
          </a:p>
          <a:p>
            <a:pPr marL="285750" indent="-285750">
              <a:spcAft>
                <a:spcPts val="600"/>
              </a:spcAft>
              <a:buFont typeface="Arial" panose="020B0604020202020204" pitchFamily="34" charset="0"/>
              <a:buChar char="•"/>
            </a:pPr>
            <a:r>
              <a:rPr lang="en-GB" sz="2000" dirty="0">
                <a:latin typeface="Arial"/>
                <a:cs typeface="Arial"/>
              </a:rPr>
              <a:t>The warm handover to JCP tested within 11 prisons</a:t>
            </a:r>
          </a:p>
          <a:p>
            <a:pPr marL="285750" indent="-285750">
              <a:spcAft>
                <a:spcPts val="600"/>
              </a:spcAft>
              <a:buFont typeface="Arial" panose="020B0604020202020204" pitchFamily="34" charset="0"/>
              <a:buChar char="•"/>
            </a:pPr>
            <a:r>
              <a:rPr lang="en-GB" sz="2000" dirty="0">
                <a:latin typeface="Arial"/>
                <a:cs typeface="Arial"/>
              </a:rPr>
              <a:t>Preparation of digital claims tested within 3 prisons</a:t>
            </a:r>
          </a:p>
          <a:p>
            <a:pPr marL="285750" indent="-285750">
              <a:spcAft>
                <a:spcPts val="600"/>
              </a:spcAft>
              <a:buFont typeface="Arial" panose="020B0604020202020204" pitchFamily="34" charset="0"/>
              <a:buChar char="•"/>
            </a:pPr>
            <a:endParaRPr lang="en-GB" sz="2000" dirty="0">
              <a:latin typeface="Arial"/>
              <a:cs typeface="Arial"/>
            </a:endParaRPr>
          </a:p>
          <a:p>
            <a:pPr>
              <a:spcAft>
                <a:spcPts val="600"/>
              </a:spcAft>
            </a:pPr>
            <a:r>
              <a:rPr lang="en-GB" sz="2000" dirty="0">
                <a:latin typeface="Arial"/>
                <a:cs typeface="Arial"/>
              </a:rPr>
              <a:t>The findings reported in slides 18-26 are primarily based on prisons in England and Wales.  Slides 27-28 present findings from the prisons running the test in Scotland.  </a:t>
            </a:r>
          </a:p>
        </p:txBody>
      </p:sp>
    </p:spTree>
    <p:extLst>
      <p:ext uri="{BB962C8B-B14F-4D97-AF65-F5344CB8AC3E}">
        <p14:creationId xmlns:p14="http://schemas.microsoft.com/office/powerpoint/2010/main" val="2972730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0DE20-0B7B-93F5-B3EB-7FF0CF2F4A8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49BB45-69A3-E4B0-E6B5-9130E21744B9}"/>
              </a:ext>
            </a:extLst>
          </p:cNvPr>
          <p:cNvSpPr>
            <a:spLocks noGrp="1"/>
          </p:cNvSpPr>
          <p:nvPr>
            <p:ph type="title"/>
          </p:nvPr>
        </p:nvSpPr>
        <p:spPr/>
        <p:txBody>
          <a:bodyPr/>
          <a:lstStyle/>
          <a:p>
            <a:pPr>
              <a:lnSpc>
                <a:spcPct val="100000"/>
              </a:lnSpc>
              <a:spcAft>
                <a:spcPts val="600"/>
              </a:spcAft>
            </a:pPr>
            <a:r>
              <a:rPr lang="en-GB"/>
              <a:t>Prison Logistics: pre-release</a:t>
            </a:r>
          </a:p>
        </p:txBody>
      </p:sp>
      <p:sp>
        <p:nvSpPr>
          <p:cNvPr id="5" name="TextBox 4">
            <a:extLst>
              <a:ext uri="{FF2B5EF4-FFF2-40B4-BE49-F238E27FC236}">
                <a16:creationId xmlns:a16="http://schemas.microsoft.com/office/drawing/2014/main" id="{027265B0-4F77-A524-B470-A70C25DFA083}"/>
              </a:ext>
            </a:extLst>
          </p:cNvPr>
          <p:cNvSpPr txBox="1"/>
          <p:nvPr/>
        </p:nvSpPr>
        <p:spPr bwMode="auto">
          <a:xfrm>
            <a:off x="338328" y="1314594"/>
            <a:ext cx="11567159" cy="4862870"/>
          </a:xfrm>
          <a:prstGeom prst="rect">
            <a:avLst/>
          </a:prstGeom>
          <a:solidFill>
            <a:schemeClr val="bg1"/>
          </a:solidFill>
          <a:ln>
            <a:noFill/>
          </a:ln>
        </p:spPr>
        <p:txBody>
          <a:bodyPr wrap="square">
            <a:spAutoFit/>
          </a:bodyPr>
          <a:lstStyle/>
          <a:p>
            <a:pPr>
              <a:lnSpc>
                <a:spcPct val="100000"/>
              </a:lnSpc>
              <a:spcBef>
                <a:spcPts val="0"/>
              </a:spcBef>
              <a:spcAft>
                <a:spcPts val="1800"/>
              </a:spcAft>
            </a:pPr>
            <a:r>
              <a:rPr lang="en-GB" sz="2000" dirty="0">
                <a:latin typeface="Arial" panose="020B0604020202020204" pitchFamily="34" charset="0"/>
                <a:cs typeface="Arial" panose="020B0604020202020204" pitchFamily="34" charset="0"/>
              </a:rPr>
              <a:t>In some prison sites, PWCs provided pre-release support in small confined areas.  Others shared rooms with other HMPPS staff, which, although not always confidential, felt safer and provided opportunities for more joined-up working.  It was acknowledged that it would take additional work to identify private spaces for PWCs.</a:t>
            </a:r>
          </a:p>
          <a:p>
            <a:pPr>
              <a:lnSpc>
                <a:spcPct val="100000"/>
              </a:lnSpc>
              <a:spcBef>
                <a:spcPts val="0"/>
              </a:spcBef>
              <a:spcAft>
                <a:spcPts val="1800"/>
              </a:spcAft>
            </a:pPr>
            <a:r>
              <a:rPr lang="en-GB" sz="2000" dirty="0">
                <a:latin typeface="Arial" panose="020B0604020202020204" pitchFamily="34" charset="0"/>
                <a:cs typeface="Arial" panose="020B0604020202020204" pitchFamily="34" charset="0"/>
              </a:rPr>
              <a:t>PWCs in some sites also carried out some pre-release support “on the wings”. This was typically done to mitigate issues of restricted movement across the prison site – for instance for vulnerable prisoners. While some PWCs did not express any concerns about visiting the wings, a small number of PWCs noted that visiting the wings included some additional safety risks and others would have preferred to use a dedicated space.</a:t>
            </a:r>
          </a:p>
          <a:p>
            <a:pPr>
              <a:lnSpc>
                <a:spcPct val="100000"/>
              </a:lnSpc>
              <a:spcBef>
                <a:spcPts val="0"/>
              </a:spcBef>
              <a:spcAft>
                <a:spcPts val="1200"/>
              </a:spcAft>
            </a:pPr>
            <a:r>
              <a:rPr lang="en-GB" sz="2000" dirty="0">
                <a:latin typeface="Arial" panose="020B0604020202020204" pitchFamily="34" charset="0"/>
                <a:cs typeface="Arial" panose="020B0604020202020204" pitchFamily="34" charset="0"/>
              </a:rPr>
              <a:t>In some sites, PWCs had difficulty accessing wi-fi in offices located within the prison and/or in the departure lounge. In a few sites, PWCs had been given a portable mobile wi-fi device, which enabled them to access wi-fi in different parts of the prison. We also heard about issues accessing wi-fi while on the prison wings – possibly due to phone blockers implemented across the prison estate.  A Head of Reducing Reoffending told us this meant PWCs were having to “double up” their work.</a:t>
            </a:r>
            <a:endParaRPr lang="en-GB" sz="2000" dirty="0">
              <a:ea typeface="Calibri" panose="020F0502020204030204" pitchFamily="34" charset="0"/>
            </a:endParaRPr>
          </a:p>
        </p:txBody>
      </p:sp>
    </p:spTree>
    <p:extLst>
      <p:ext uri="{BB962C8B-B14F-4D97-AF65-F5344CB8AC3E}">
        <p14:creationId xmlns:p14="http://schemas.microsoft.com/office/powerpoint/2010/main" val="2683628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CB6D7-7E86-0678-B0AA-324A5CA4AA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232C201-B48B-54BA-1B8C-1C1FC230CE65}"/>
              </a:ext>
            </a:extLst>
          </p:cNvPr>
          <p:cNvSpPr>
            <a:spLocks noGrp="1"/>
          </p:cNvSpPr>
          <p:nvPr>
            <p:ph type="title"/>
          </p:nvPr>
        </p:nvSpPr>
        <p:spPr/>
        <p:txBody>
          <a:bodyPr/>
          <a:lstStyle/>
          <a:p>
            <a:pPr>
              <a:lnSpc>
                <a:spcPct val="100000"/>
              </a:lnSpc>
              <a:spcAft>
                <a:spcPts val="600"/>
              </a:spcAft>
            </a:pPr>
            <a:r>
              <a:rPr lang="en-GB"/>
              <a:t>Prison Logistics: day of release</a:t>
            </a:r>
          </a:p>
        </p:txBody>
      </p:sp>
      <p:sp>
        <p:nvSpPr>
          <p:cNvPr id="5" name="TextBox 4">
            <a:extLst>
              <a:ext uri="{FF2B5EF4-FFF2-40B4-BE49-F238E27FC236}">
                <a16:creationId xmlns:a16="http://schemas.microsoft.com/office/drawing/2014/main" id="{0A779C4D-EC8A-B41A-C796-F38E58DB7AC0}"/>
              </a:ext>
            </a:extLst>
          </p:cNvPr>
          <p:cNvSpPr txBox="1"/>
          <p:nvPr/>
        </p:nvSpPr>
        <p:spPr bwMode="auto">
          <a:xfrm>
            <a:off x="540000" y="1546811"/>
            <a:ext cx="10968509" cy="2092881"/>
          </a:xfrm>
          <a:prstGeom prst="rect">
            <a:avLst/>
          </a:prstGeom>
          <a:solidFill>
            <a:schemeClr val="bg1"/>
          </a:solidFill>
          <a:ln>
            <a:noFill/>
          </a:ln>
        </p:spPr>
        <p:txBody>
          <a:bodyPr wrap="square">
            <a:spAutoFit/>
          </a:bodyPr>
          <a:lstStyle/>
          <a:p>
            <a:pPr>
              <a:lnSpc>
                <a:spcPct val="100000"/>
              </a:lnSpc>
              <a:spcBef>
                <a:spcPts val="0"/>
              </a:spcBef>
              <a:spcAft>
                <a:spcPts val="1200"/>
              </a:spcAft>
            </a:pPr>
            <a:r>
              <a:rPr lang="en-GB" sz="2000" dirty="0">
                <a:latin typeface="Arial" panose="020B0604020202020204" pitchFamily="34" charset="0"/>
                <a:ea typeface="Calibri" panose="020F0502020204030204" pitchFamily="34" charset="0"/>
                <a:cs typeface="Arial" panose="020B0604020202020204" pitchFamily="34" charset="0"/>
              </a:rPr>
              <a:t>Some prisons have a dedicated departure lounge, located within or just outside the prison, where prison leavers can access support to help with their resettlement.  PWCs were often able to take advantage of this facility where it existed.  </a:t>
            </a:r>
          </a:p>
          <a:p>
            <a:pPr>
              <a:lnSpc>
                <a:spcPct val="100000"/>
              </a:lnSpc>
              <a:spcBef>
                <a:spcPts val="0"/>
              </a:spcBef>
            </a:pPr>
            <a:r>
              <a:rPr lang="en-GB" sz="2000" dirty="0">
                <a:latin typeface="Arial" panose="020B0604020202020204" pitchFamily="34" charset="0"/>
                <a:ea typeface="Calibri" panose="020F0502020204030204" pitchFamily="34" charset="0"/>
                <a:cs typeface="Arial" panose="020B0604020202020204" pitchFamily="34" charset="0"/>
              </a:rPr>
              <a:t>The departures lounges were positively viewed, although some were relatively small and had limited access to wi-fi.  If the prison leaver wanted to talk in a confidential space, then it wasn’t always possible to find somewhere suitable.</a:t>
            </a:r>
          </a:p>
        </p:txBody>
      </p:sp>
      <p:sp>
        <p:nvSpPr>
          <p:cNvPr id="2" name="TextBox 1">
            <a:extLst>
              <a:ext uri="{FF2B5EF4-FFF2-40B4-BE49-F238E27FC236}">
                <a16:creationId xmlns:a16="http://schemas.microsoft.com/office/drawing/2014/main" id="{31DF218F-6B7E-384C-4695-D81BBA7DFC5C}"/>
              </a:ext>
            </a:extLst>
          </p:cNvPr>
          <p:cNvSpPr txBox="1"/>
          <p:nvPr/>
        </p:nvSpPr>
        <p:spPr bwMode="auto">
          <a:xfrm>
            <a:off x="540000" y="3806367"/>
            <a:ext cx="10861965" cy="783193"/>
          </a:xfrm>
          <a:prstGeom prst="wedgeRoundRectCallout">
            <a:avLst/>
          </a:prstGeom>
          <a:solidFill>
            <a:schemeClr val="accent5">
              <a:lumMod val="20000"/>
              <a:lumOff val="80000"/>
            </a:schemeClr>
          </a:solidFill>
          <a:ln w="28575">
            <a:solidFill>
              <a:schemeClr val="accent2"/>
            </a:solidFill>
          </a:ln>
        </p:spPr>
        <p:txBody>
          <a:bodyPr wrap="square" anchor="ctr">
            <a:spAutoFit/>
          </a:bodyPr>
          <a:lstStyle/>
          <a:p>
            <a:pPr marL="0" indent="0">
              <a:buNone/>
            </a:pPr>
            <a:r>
              <a:rPr lang="en-GB" sz="2000" dirty="0">
                <a:latin typeface="Arial" panose="020B0604020202020204" pitchFamily="34" charset="0"/>
                <a:cs typeface="Arial" panose="020B0604020202020204" pitchFamily="34" charset="0"/>
              </a:rPr>
              <a:t>“They get to sit and have a cup of coffee, it’s ideal. It gets a bit busy sometimes … in an ideal world I would like it to be a bit more private, but it can’t be.”</a:t>
            </a:r>
          </a:p>
        </p:txBody>
      </p:sp>
      <p:sp>
        <p:nvSpPr>
          <p:cNvPr id="3" name="TextBox 2">
            <a:extLst>
              <a:ext uri="{FF2B5EF4-FFF2-40B4-BE49-F238E27FC236}">
                <a16:creationId xmlns:a16="http://schemas.microsoft.com/office/drawing/2014/main" id="{6A0F800F-6CFB-A878-0420-B038C34387E6}"/>
              </a:ext>
            </a:extLst>
          </p:cNvPr>
          <p:cNvSpPr txBox="1"/>
          <p:nvPr/>
        </p:nvSpPr>
        <p:spPr bwMode="auto">
          <a:xfrm>
            <a:off x="540000" y="4923429"/>
            <a:ext cx="10968509" cy="1015663"/>
          </a:xfrm>
          <a:prstGeom prst="rect">
            <a:avLst/>
          </a:prstGeom>
          <a:solidFill>
            <a:schemeClr val="bg1"/>
          </a:solidFill>
          <a:ln>
            <a:noFill/>
          </a:ln>
        </p:spPr>
        <p:txBody>
          <a:bodyPr wrap="square">
            <a:spAutoFit/>
          </a:bodyPr>
          <a:lstStyle/>
          <a:p>
            <a:pPr>
              <a:lnSpc>
                <a:spcPct val="100000"/>
              </a:lnSpc>
              <a:spcBef>
                <a:spcPts val="0"/>
              </a:spcBef>
              <a:spcAft>
                <a:spcPts val="1200"/>
              </a:spcAft>
            </a:pPr>
            <a:r>
              <a:rPr lang="en-GB" sz="2000">
                <a:latin typeface="Arial" panose="020B0604020202020204" pitchFamily="34" charset="0"/>
                <a:ea typeface="Calibri" panose="020F0502020204030204" pitchFamily="34" charset="0"/>
                <a:cs typeface="Arial" panose="020B0604020202020204" pitchFamily="34" charset="0"/>
              </a:rPr>
              <a:t>Many sites did not have a dedicated departure lounge, with the admissions or reception areas often used instead. </a:t>
            </a:r>
            <a:r>
              <a:rPr lang="en-GB" sz="2000">
                <a:latin typeface="Arial" panose="020B0604020202020204" pitchFamily="34" charset="0"/>
                <a:cs typeface="Arial" panose="020B0604020202020204" pitchFamily="34" charset="0"/>
              </a:rPr>
              <a:t>PWCs shared a range of experiences, with some facing issues of overcrowding, a lack of privacy and limited wi-fi access.</a:t>
            </a:r>
            <a:r>
              <a:rPr lang="en-GB" sz="2000">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571328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A8504-D576-11FA-812F-D2C7CD75419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46C7BE-448F-57E1-B358-71DB3B095B99}"/>
              </a:ext>
            </a:extLst>
          </p:cNvPr>
          <p:cNvSpPr>
            <a:spLocks noGrp="1"/>
          </p:cNvSpPr>
          <p:nvPr>
            <p:ph type="title"/>
          </p:nvPr>
        </p:nvSpPr>
        <p:spPr/>
        <p:txBody>
          <a:bodyPr/>
          <a:lstStyle/>
          <a:p>
            <a:pPr>
              <a:lnSpc>
                <a:spcPct val="100000"/>
              </a:lnSpc>
              <a:spcAft>
                <a:spcPts val="600"/>
              </a:spcAft>
            </a:pPr>
            <a:r>
              <a:rPr lang="en-GB"/>
              <a:t>Test process:</a:t>
            </a:r>
          </a:p>
        </p:txBody>
      </p:sp>
      <p:sp>
        <p:nvSpPr>
          <p:cNvPr id="2" name="Content Placeholder 2">
            <a:extLst>
              <a:ext uri="{FF2B5EF4-FFF2-40B4-BE49-F238E27FC236}">
                <a16:creationId xmlns:a16="http://schemas.microsoft.com/office/drawing/2014/main" id="{A4FF45D5-5B1C-5B9A-783C-C127615635EC}"/>
              </a:ext>
            </a:extLst>
          </p:cNvPr>
          <p:cNvSpPr txBox="1">
            <a:spLocks/>
          </p:cNvSpPr>
          <p:nvPr/>
        </p:nvSpPr>
        <p:spPr>
          <a:xfrm>
            <a:off x="231771" y="1152000"/>
            <a:ext cx="3600000" cy="5328000"/>
          </a:xfrm>
          <a:prstGeom prst="rect">
            <a:avLst/>
          </a:prstGeom>
          <a:solidFill>
            <a:schemeClr val="bg1">
              <a:lumMod val="95000"/>
            </a:schemeClr>
          </a:solidFill>
          <a:ln w="19050">
            <a:solidFill>
              <a:schemeClr val="tx1"/>
            </a:solid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Font typeface="Arial" panose="020B0604020202020204" pitchFamily="34" charset="0"/>
              <a:buNone/>
            </a:pPr>
            <a:r>
              <a:rPr lang="en-GB" sz="2000"/>
              <a:t>At </a:t>
            </a:r>
            <a:r>
              <a:rPr lang="en-GB" sz="2000" b="1"/>
              <a:t>12 weeks </a:t>
            </a:r>
            <a:r>
              <a:rPr lang="en-GB" sz="2000"/>
              <a:t>pre-release the PWC should:</a:t>
            </a:r>
          </a:p>
          <a:p>
            <a:pPr>
              <a:lnSpc>
                <a:spcPct val="100000"/>
              </a:lnSpc>
              <a:spcBef>
                <a:spcPts val="0"/>
              </a:spcBef>
              <a:spcAft>
                <a:spcPts val="600"/>
              </a:spcAft>
            </a:pPr>
            <a:r>
              <a:rPr lang="en-GB" sz="2000"/>
              <a:t>contact all prisoners due for release by mailshot or internal messaging</a:t>
            </a:r>
          </a:p>
          <a:p>
            <a:pPr>
              <a:lnSpc>
                <a:spcPct val="100000"/>
              </a:lnSpc>
              <a:spcBef>
                <a:spcPts val="0"/>
              </a:spcBef>
              <a:spcAft>
                <a:spcPts val="600"/>
              </a:spcAft>
            </a:pPr>
            <a:r>
              <a:rPr lang="en-GB" sz="2000"/>
              <a:t>meet with prison leavers to assess financial needs, ID and access to a bank account</a:t>
            </a:r>
          </a:p>
        </p:txBody>
      </p:sp>
      <p:sp>
        <p:nvSpPr>
          <p:cNvPr id="6" name="Content Placeholder 2">
            <a:extLst>
              <a:ext uri="{FF2B5EF4-FFF2-40B4-BE49-F238E27FC236}">
                <a16:creationId xmlns:a16="http://schemas.microsoft.com/office/drawing/2014/main" id="{7ABAF421-3BEC-BB59-B7FA-69227555B6E4}"/>
              </a:ext>
            </a:extLst>
          </p:cNvPr>
          <p:cNvSpPr txBox="1">
            <a:spLocks/>
          </p:cNvSpPr>
          <p:nvPr/>
        </p:nvSpPr>
        <p:spPr>
          <a:xfrm>
            <a:off x="4061571" y="1152000"/>
            <a:ext cx="3960000" cy="5328000"/>
          </a:xfrm>
          <a:prstGeom prst="rect">
            <a:avLst/>
          </a:prstGeom>
          <a:solidFill>
            <a:schemeClr val="accent5">
              <a:lumMod val="20000"/>
              <a:lumOff val="80000"/>
            </a:schemeClr>
          </a:solidFill>
          <a:ln w="19050">
            <a:solidFill>
              <a:schemeClr val="tx1"/>
            </a:solid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None/>
            </a:pPr>
            <a:r>
              <a:rPr lang="en-GB" sz="2000"/>
              <a:t>At </a:t>
            </a:r>
            <a:r>
              <a:rPr lang="en-GB" sz="2000" b="1"/>
              <a:t>3 weeks </a:t>
            </a:r>
            <a:r>
              <a:rPr lang="en-GB" sz="2000"/>
              <a:t>pre-release the PWC should:</a:t>
            </a:r>
          </a:p>
          <a:p>
            <a:pPr>
              <a:lnSpc>
                <a:spcPct val="100000"/>
              </a:lnSpc>
              <a:spcBef>
                <a:spcPts val="0"/>
              </a:spcBef>
              <a:spcAft>
                <a:spcPts val="600"/>
              </a:spcAft>
            </a:pPr>
            <a:r>
              <a:rPr lang="en-GB" sz="2000"/>
              <a:t>meet with the prison leaver to discuss their claimant commitment and labour market aspirations</a:t>
            </a:r>
          </a:p>
          <a:p>
            <a:pPr>
              <a:lnSpc>
                <a:spcPct val="100000"/>
              </a:lnSpc>
              <a:spcBef>
                <a:spcPts val="0"/>
              </a:spcBef>
              <a:spcAft>
                <a:spcPts val="600"/>
              </a:spcAft>
            </a:pPr>
            <a:r>
              <a:rPr lang="en-GB" sz="2000"/>
              <a:t>complete the early information gather</a:t>
            </a:r>
          </a:p>
          <a:p>
            <a:pPr>
              <a:lnSpc>
                <a:spcPct val="100000"/>
              </a:lnSpc>
              <a:spcBef>
                <a:spcPts val="0"/>
              </a:spcBef>
              <a:spcAft>
                <a:spcPts val="600"/>
              </a:spcAft>
            </a:pPr>
            <a:r>
              <a:rPr lang="en-GB" sz="2000"/>
              <a:t>take the claim as far as possible without submission (either using telephone claim or digital claim)</a:t>
            </a:r>
          </a:p>
          <a:p>
            <a:pPr>
              <a:lnSpc>
                <a:spcPct val="100000"/>
              </a:lnSpc>
              <a:spcBef>
                <a:spcPts val="0"/>
              </a:spcBef>
              <a:spcAft>
                <a:spcPts val="600"/>
              </a:spcAft>
            </a:pPr>
            <a:r>
              <a:rPr lang="en-GB" sz="2000"/>
              <a:t>share details of the local JCP with the prison leaver</a:t>
            </a:r>
          </a:p>
          <a:p>
            <a:pPr>
              <a:lnSpc>
                <a:spcPct val="100000"/>
              </a:lnSpc>
              <a:spcBef>
                <a:spcPts val="0"/>
              </a:spcBef>
              <a:spcAft>
                <a:spcPts val="600"/>
              </a:spcAft>
            </a:pPr>
            <a:r>
              <a:rPr lang="en-GB" sz="2000"/>
              <a:t>book a ‘next steps appointment’</a:t>
            </a:r>
          </a:p>
        </p:txBody>
      </p:sp>
      <p:sp>
        <p:nvSpPr>
          <p:cNvPr id="7" name="Content Placeholder 2">
            <a:extLst>
              <a:ext uri="{FF2B5EF4-FFF2-40B4-BE49-F238E27FC236}">
                <a16:creationId xmlns:a16="http://schemas.microsoft.com/office/drawing/2014/main" id="{743551EF-627B-9B14-2B83-0C3729527C7B}"/>
              </a:ext>
            </a:extLst>
          </p:cNvPr>
          <p:cNvSpPr txBox="1">
            <a:spLocks/>
          </p:cNvSpPr>
          <p:nvPr/>
        </p:nvSpPr>
        <p:spPr>
          <a:xfrm>
            <a:off x="8251371" y="1152000"/>
            <a:ext cx="3600000" cy="5328000"/>
          </a:xfrm>
          <a:prstGeom prst="rect">
            <a:avLst/>
          </a:prstGeom>
          <a:solidFill>
            <a:schemeClr val="bg1">
              <a:lumMod val="95000"/>
            </a:schemeClr>
          </a:solidFill>
          <a:ln w="19050">
            <a:solidFill>
              <a:schemeClr val="tx1"/>
            </a:solid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None/>
            </a:pPr>
            <a:r>
              <a:rPr lang="en-GB" sz="2000"/>
              <a:t>On the </a:t>
            </a:r>
            <a:r>
              <a:rPr lang="en-GB" sz="2000" b="1"/>
              <a:t>day of release</a:t>
            </a:r>
            <a:r>
              <a:rPr lang="en-GB" sz="2000"/>
              <a:t>, the PWC should:</a:t>
            </a:r>
          </a:p>
          <a:p>
            <a:pPr>
              <a:lnSpc>
                <a:spcPct val="100000"/>
              </a:lnSpc>
              <a:spcBef>
                <a:spcPts val="0"/>
              </a:spcBef>
              <a:spcAft>
                <a:spcPts val="600"/>
              </a:spcAft>
            </a:pPr>
            <a:r>
              <a:rPr lang="en-GB" sz="2000"/>
              <a:t>conduct the “next steps appointment”, including verifying ID or making an appointment for an Initial Evidence Interview (IEI).</a:t>
            </a:r>
          </a:p>
          <a:p>
            <a:pPr>
              <a:lnSpc>
                <a:spcPct val="100000"/>
              </a:lnSpc>
              <a:spcBef>
                <a:spcPts val="0"/>
              </a:spcBef>
              <a:spcAft>
                <a:spcPts val="600"/>
              </a:spcAft>
            </a:pPr>
            <a:r>
              <a:rPr lang="en-GB" sz="2000"/>
              <a:t>submit the Universal Credit claim</a:t>
            </a:r>
          </a:p>
          <a:p>
            <a:pPr>
              <a:lnSpc>
                <a:spcPct val="100000"/>
              </a:lnSpc>
              <a:spcBef>
                <a:spcPts val="0"/>
              </a:spcBef>
              <a:spcAft>
                <a:spcPts val="600"/>
              </a:spcAft>
            </a:pPr>
            <a:r>
              <a:rPr lang="en-GB" sz="2000"/>
              <a:t>make a JCP appointment and make the prison leaver aware of the consequences of non-attendance</a:t>
            </a:r>
          </a:p>
          <a:p>
            <a:pPr>
              <a:lnSpc>
                <a:spcPct val="100000"/>
              </a:lnSpc>
              <a:spcBef>
                <a:spcPts val="0"/>
              </a:spcBef>
              <a:spcAft>
                <a:spcPts val="600"/>
              </a:spcAft>
            </a:pPr>
            <a:r>
              <a:rPr lang="en-GB" sz="2000"/>
              <a:t>apply for an advance payment, where necessary</a:t>
            </a:r>
          </a:p>
        </p:txBody>
      </p:sp>
    </p:spTree>
    <p:extLst>
      <p:ext uri="{BB962C8B-B14F-4D97-AF65-F5344CB8AC3E}">
        <p14:creationId xmlns:p14="http://schemas.microsoft.com/office/powerpoint/2010/main" val="2060731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C6ECA-5A13-BE44-24A6-278938537C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4EA578-3748-C4D5-C9BC-E3B8DFBE38BE}"/>
              </a:ext>
            </a:extLst>
          </p:cNvPr>
          <p:cNvSpPr>
            <a:spLocks noGrp="1"/>
          </p:cNvSpPr>
          <p:nvPr>
            <p:ph type="title"/>
          </p:nvPr>
        </p:nvSpPr>
        <p:spPr/>
        <p:txBody>
          <a:bodyPr/>
          <a:lstStyle/>
          <a:p>
            <a:pPr>
              <a:lnSpc>
                <a:spcPct val="100000"/>
              </a:lnSpc>
              <a:spcAft>
                <a:spcPts val="600"/>
              </a:spcAft>
            </a:pPr>
            <a:r>
              <a:rPr lang="en-GB"/>
              <a:t>Test process: 12 weeks before release</a:t>
            </a:r>
          </a:p>
        </p:txBody>
      </p:sp>
      <p:sp>
        <p:nvSpPr>
          <p:cNvPr id="3" name="TextBox 2">
            <a:extLst>
              <a:ext uri="{FF2B5EF4-FFF2-40B4-BE49-F238E27FC236}">
                <a16:creationId xmlns:a16="http://schemas.microsoft.com/office/drawing/2014/main" id="{7007822E-C87C-DD77-9AE1-F4A165956EF9}"/>
              </a:ext>
            </a:extLst>
          </p:cNvPr>
          <p:cNvSpPr txBox="1"/>
          <p:nvPr/>
        </p:nvSpPr>
        <p:spPr bwMode="auto">
          <a:xfrm>
            <a:off x="288806" y="1112077"/>
            <a:ext cx="11349012" cy="1015663"/>
          </a:xfrm>
          <a:prstGeom prst="rect">
            <a:avLst/>
          </a:prstGeom>
          <a:solidFill>
            <a:schemeClr val="bg1"/>
          </a:solidFill>
          <a:ln>
            <a:noFill/>
          </a:ln>
        </p:spPr>
        <p:txBody>
          <a:bodyPr wrap="square">
            <a:spAutoFit/>
          </a:bodyPr>
          <a:lstStyle/>
          <a:p>
            <a:r>
              <a:rPr lang="en-GB" sz="2000">
                <a:latin typeface="Arial" panose="020B0604020202020204" pitchFamily="34" charset="0"/>
                <a:cs typeface="Arial" panose="020B0604020202020204" pitchFamily="34" charset="0"/>
              </a:rPr>
              <a:t>There were no particular issues raised at this stage of the process, although some PWCs were first engaging with prison leavers at 6, 8 or 10 weeks prior to their release to better mirror the prisoner journey in their respective prisons. </a:t>
            </a:r>
          </a:p>
        </p:txBody>
      </p:sp>
      <p:sp>
        <p:nvSpPr>
          <p:cNvPr id="7" name="TextBox 6">
            <a:extLst>
              <a:ext uri="{FF2B5EF4-FFF2-40B4-BE49-F238E27FC236}">
                <a16:creationId xmlns:a16="http://schemas.microsoft.com/office/drawing/2014/main" id="{18596C09-362A-6A1B-2CCB-E230DE5EF0A4}"/>
              </a:ext>
            </a:extLst>
          </p:cNvPr>
          <p:cNvSpPr txBox="1"/>
          <p:nvPr/>
        </p:nvSpPr>
        <p:spPr bwMode="auto">
          <a:xfrm>
            <a:off x="288806" y="2289403"/>
            <a:ext cx="5807194" cy="1464231"/>
          </a:xfrm>
          <a:prstGeom prst="wedgeRoundRectCallout">
            <a:avLst/>
          </a:prstGeom>
          <a:solidFill>
            <a:schemeClr val="accent5">
              <a:lumMod val="20000"/>
              <a:lumOff val="80000"/>
            </a:schemeClr>
          </a:solidFill>
          <a:ln w="28575">
            <a:solidFill>
              <a:schemeClr val="accent2"/>
            </a:solidFill>
          </a:ln>
        </p:spPr>
        <p:txBody>
          <a:bodyPr wrap="square" anchor="ctr">
            <a:spAutoFit/>
          </a:bodyPr>
          <a:lstStyle/>
          <a:p>
            <a:pPr marL="0" indent="0">
              <a:spcAft>
                <a:spcPts val="1200"/>
              </a:spcAft>
              <a:buNone/>
            </a:pPr>
            <a:r>
              <a:rPr lang="en-GB" sz="2000" dirty="0">
                <a:latin typeface="Arial" panose="020B0604020202020204" pitchFamily="34" charset="0"/>
                <a:cs typeface="Arial" panose="020B0604020202020204" pitchFamily="34" charset="0"/>
              </a:rPr>
              <a:t>“Normally we see the pre-releases at 8 weeks in advance… I know there’s guidance on 12 weeks but between 12 and 8 weeks a lot can happen – they could get transferred or moved around.”</a:t>
            </a:r>
          </a:p>
        </p:txBody>
      </p:sp>
      <p:sp>
        <p:nvSpPr>
          <p:cNvPr id="9" name="TextBox 8">
            <a:extLst>
              <a:ext uri="{FF2B5EF4-FFF2-40B4-BE49-F238E27FC236}">
                <a16:creationId xmlns:a16="http://schemas.microsoft.com/office/drawing/2014/main" id="{8A33FDDA-6151-B513-465B-258B8B14D4D0}"/>
              </a:ext>
            </a:extLst>
          </p:cNvPr>
          <p:cNvSpPr txBox="1"/>
          <p:nvPr/>
        </p:nvSpPr>
        <p:spPr bwMode="auto">
          <a:xfrm>
            <a:off x="6308436" y="2289403"/>
            <a:ext cx="5676614" cy="1464231"/>
          </a:xfrm>
          <a:prstGeom prst="wedgeRoundRectCallout">
            <a:avLst/>
          </a:prstGeom>
          <a:solidFill>
            <a:schemeClr val="accent5">
              <a:lumMod val="20000"/>
              <a:lumOff val="80000"/>
            </a:schemeClr>
          </a:solidFill>
          <a:ln w="28575">
            <a:solidFill>
              <a:schemeClr val="accent2"/>
            </a:solidFill>
          </a:ln>
        </p:spPr>
        <p:txBody>
          <a:bodyPr wrap="square" anchor="ctr">
            <a:spAutoFit/>
          </a:bodyPr>
          <a:lstStyle/>
          <a:p>
            <a:pPr marL="0" indent="0">
              <a:buNone/>
            </a:pPr>
            <a:r>
              <a:rPr lang="en-GB" sz="2000" dirty="0">
                <a:latin typeface="Arial" panose="020B0604020202020204" pitchFamily="34" charset="0"/>
                <a:cs typeface="Arial" panose="020B0604020202020204" pitchFamily="34" charset="0"/>
              </a:rPr>
              <a:t>“They’re scheduled to see me 8 weeks pre-release […] then they are scheduled to see me again 3 weeks before release and we build the claim, then I see them on the day of release.”</a:t>
            </a:r>
          </a:p>
        </p:txBody>
      </p:sp>
      <p:sp>
        <p:nvSpPr>
          <p:cNvPr id="5" name="TextBox 4">
            <a:extLst>
              <a:ext uri="{FF2B5EF4-FFF2-40B4-BE49-F238E27FC236}">
                <a16:creationId xmlns:a16="http://schemas.microsoft.com/office/drawing/2014/main" id="{19BC9828-198B-89C8-303B-FEEC80E09696}"/>
              </a:ext>
            </a:extLst>
          </p:cNvPr>
          <p:cNvSpPr txBox="1"/>
          <p:nvPr/>
        </p:nvSpPr>
        <p:spPr bwMode="auto">
          <a:xfrm>
            <a:off x="288806" y="4251538"/>
            <a:ext cx="11076044" cy="707886"/>
          </a:xfrm>
          <a:prstGeom prst="rect">
            <a:avLst/>
          </a:prstGeom>
          <a:solidFill>
            <a:schemeClr val="bg1"/>
          </a:solidFill>
          <a:ln>
            <a:noFill/>
          </a:ln>
        </p:spPr>
        <p:txBody>
          <a:bodyPr wrap="square">
            <a:spAutoFit/>
          </a:bodyPr>
          <a:lstStyle/>
          <a:p>
            <a:r>
              <a:rPr lang="en-GB" sz="2000" dirty="0">
                <a:latin typeface="Arial" panose="020B0604020202020204" pitchFamily="34" charset="0"/>
                <a:cs typeface="Arial" panose="020B0604020202020204" pitchFamily="34" charset="0"/>
              </a:rPr>
              <a:t>PWCs emphasised that it was important to allow enough time for a bank account to be set up, if needed.</a:t>
            </a:r>
          </a:p>
        </p:txBody>
      </p:sp>
      <p:sp>
        <p:nvSpPr>
          <p:cNvPr id="6" name="TextBox 5">
            <a:extLst>
              <a:ext uri="{FF2B5EF4-FFF2-40B4-BE49-F238E27FC236}">
                <a16:creationId xmlns:a16="http://schemas.microsoft.com/office/drawing/2014/main" id="{AC85A2B9-CF51-F644-BE71-52FB9E8C07E4}"/>
              </a:ext>
            </a:extLst>
          </p:cNvPr>
          <p:cNvSpPr txBox="1"/>
          <p:nvPr/>
        </p:nvSpPr>
        <p:spPr bwMode="auto">
          <a:xfrm>
            <a:off x="404663" y="5113578"/>
            <a:ext cx="5558649" cy="1123712"/>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marL="0" indent="0">
              <a:spcAft>
                <a:spcPts val="1200"/>
              </a:spcAft>
              <a:buNone/>
            </a:pPr>
            <a:r>
              <a:rPr lang="en-GB" sz="2000" dirty="0">
                <a:latin typeface="Arial" panose="020B0604020202020204" pitchFamily="34" charset="0"/>
                <a:cs typeface="Arial" panose="020B0604020202020204" pitchFamily="34" charset="0"/>
              </a:rPr>
              <a:t>“It used to be 6 [weeks pre-release] and now it’s 8 as the officers need time. For example, bank accounts can take 8 weeks to sort out.”</a:t>
            </a:r>
          </a:p>
        </p:txBody>
      </p:sp>
      <p:sp>
        <p:nvSpPr>
          <p:cNvPr id="8" name="TextBox 7">
            <a:extLst>
              <a:ext uri="{FF2B5EF4-FFF2-40B4-BE49-F238E27FC236}">
                <a16:creationId xmlns:a16="http://schemas.microsoft.com/office/drawing/2014/main" id="{33CCF52F-664C-E8DD-389D-44A9DEAA7AFA}"/>
              </a:ext>
            </a:extLst>
          </p:cNvPr>
          <p:cNvSpPr txBox="1"/>
          <p:nvPr/>
        </p:nvSpPr>
        <p:spPr bwMode="auto">
          <a:xfrm>
            <a:off x="6724073" y="5113578"/>
            <a:ext cx="5050649" cy="1123712"/>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marL="0" indent="0">
              <a:buNone/>
            </a:pPr>
            <a:r>
              <a:rPr lang="en-GB" sz="2000" dirty="0">
                <a:latin typeface="Arial" panose="020B0604020202020204" pitchFamily="34" charset="0"/>
                <a:cs typeface="Arial" panose="020B0604020202020204" pitchFamily="34" charset="0"/>
              </a:rPr>
              <a:t>“The prison can apply for a bank account, but it takes 6 weeks – if their release is sooner, we can’t do it (the test).”</a:t>
            </a:r>
          </a:p>
        </p:txBody>
      </p:sp>
    </p:spTree>
    <p:extLst>
      <p:ext uri="{BB962C8B-B14F-4D97-AF65-F5344CB8AC3E}">
        <p14:creationId xmlns:p14="http://schemas.microsoft.com/office/powerpoint/2010/main" val="4158985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218A1-8577-984B-2E4E-9805BF7A60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4C2A85-BD3F-065C-7B65-50696F6C0DAA}"/>
              </a:ext>
            </a:extLst>
          </p:cNvPr>
          <p:cNvSpPr>
            <a:spLocks noGrp="1"/>
          </p:cNvSpPr>
          <p:nvPr>
            <p:ph type="title"/>
          </p:nvPr>
        </p:nvSpPr>
        <p:spPr/>
        <p:txBody>
          <a:bodyPr/>
          <a:lstStyle/>
          <a:p>
            <a:pPr>
              <a:lnSpc>
                <a:spcPct val="100000"/>
              </a:lnSpc>
              <a:spcAft>
                <a:spcPts val="600"/>
              </a:spcAft>
            </a:pPr>
            <a:r>
              <a:rPr lang="en-GB"/>
              <a:t>Test process: 3 weeks before release</a:t>
            </a:r>
          </a:p>
        </p:txBody>
      </p:sp>
      <p:sp>
        <p:nvSpPr>
          <p:cNvPr id="5" name="TextBox 4">
            <a:extLst>
              <a:ext uri="{FF2B5EF4-FFF2-40B4-BE49-F238E27FC236}">
                <a16:creationId xmlns:a16="http://schemas.microsoft.com/office/drawing/2014/main" id="{74739947-E7BE-D55A-C815-C64322A714A6}"/>
              </a:ext>
            </a:extLst>
          </p:cNvPr>
          <p:cNvSpPr txBox="1"/>
          <p:nvPr/>
        </p:nvSpPr>
        <p:spPr bwMode="auto">
          <a:xfrm>
            <a:off x="317323" y="1205513"/>
            <a:ext cx="11467621" cy="1323439"/>
          </a:xfrm>
          <a:prstGeom prst="rect">
            <a:avLst/>
          </a:prstGeom>
          <a:solidFill>
            <a:schemeClr val="bg1"/>
          </a:solidFill>
          <a:ln>
            <a:noFill/>
          </a:ln>
        </p:spPr>
        <p:txBody>
          <a:bodyPr wrap="square">
            <a:spAutoFit/>
          </a:bodyPr>
          <a:lstStyle/>
          <a:p>
            <a:pPr>
              <a:lnSpc>
                <a:spcPct val="100000"/>
              </a:lnSpc>
              <a:spcBef>
                <a:spcPts val="0"/>
              </a:spcBef>
            </a:pPr>
            <a:r>
              <a:rPr lang="en-GB" sz="2000">
                <a:latin typeface="Arial" panose="020B0604020202020204" pitchFamily="34" charset="0"/>
                <a:cs typeface="Arial" panose="020B0604020202020204" pitchFamily="34" charset="0"/>
              </a:rPr>
              <a:t>PWCs generally aimed to conduct the final pre-release appointment at -3 weeks. They reported some issues with prison leavers not turning up to appointments – reasons varied from being busy, not wanting to come, being ill or not being collected by HMPPS staff. Some PWCs still tried to catch these individuals “on the wings” or on their day of release.</a:t>
            </a:r>
          </a:p>
        </p:txBody>
      </p:sp>
      <p:sp>
        <p:nvSpPr>
          <p:cNvPr id="6" name="TextBox 5">
            <a:extLst>
              <a:ext uri="{FF2B5EF4-FFF2-40B4-BE49-F238E27FC236}">
                <a16:creationId xmlns:a16="http://schemas.microsoft.com/office/drawing/2014/main" id="{7B280C60-ED3E-658A-8442-E749642C383C}"/>
              </a:ext>
            </a:extLst>
          </p:cNvPr>
          <p:cNvSpPr txBox="1"/>
          <p:nvPr/>
        </p:nvSpPr>
        <p:spPr bwMode="auto">
          <a:xfrm>
            <a:off x="317323" y="2745926"/>
            <a:ext cx="5395107" cy="1464231"/>
          </a:xfrm>
          <a:prstGeom prst="wedgeRoundRectCallout">
            <a:avLst/>
          </a:prstGeom>
          <a:solidFill>
            <a:schemeClr val="accent5">
              <a:lumMod val="20000"/>
              <a:lumOff val="80000"/>
            </a:schemeClr>
          </a:solidFill>
          <a:ln w="28575">
            <a:solidFill>
              <a:schemeClr val="accent2"/>
            </a:solidFill>
          </a:ln>
        </p:spPr>
        <p:txBody>
          <a:bodyPr wrap="square" anchor="ctr">
            <a:spAutoFit/>
          </a:bodyPr>
          <a:lstStyle/>
          <a:p>
            <a:pPr>
              <a:spcAft>
                <a:spcPts val="1200"/>
              </a:spcAft>
            </a:pPr>
            <a:r>
              <a:rPr lang="en-GB" sz="2000" dirty="0">
                <a:latin typeface="Arial" panose="020B0604020202020204" pitchFamily="34" charset="0"/>
                <a:cs typeface="Arial" panose="020B0604020202020204" pitchFamily="34" charset="0"/>
              </a:rPr>
              <a:t>“Works ok to a point, except not everyone brought over as they may be doing other things, may refuse to come, may not have been collected.”</a:t>
            </a:r>
          </a:p>
        </p:txBody>
      </p:sp>
      <p:sp>
        <p:nvSpPr>
          <p:cNvPr id="3" name="TextBox 2">
            <a:extLst>
              <a:ext uri="{FF2B5EF4-FFF2-40B4-BE49-F238E27FC236}">
                <a16:creationId xmlns:a16="http://schemas.microsoft.com/office/drawing/2014/main" id="{96541A76-BF0D-F8B3-A74C-A8C0A45D5CD4}"/>
              </a:ext>
            </a:extLst>
          </p:cNvPr>
          <p:cNvSpPr txBox="1"/>
          <p:nvPr/>
        </p:nvSpPr>
        <p:spPr bwMode="auto">
          <a:xfrm>
            <a:off x="6051133" y="2745926"/>
            <a:ext cx="5795110" cy="1464231"/>
          </a:xfrm>
          <a:prstGeom prst="wedgeRoundRectCallout">
            <a:avLst/>
          </a:prstGeom>
          <a:solidFill>
            <a:schemeClr val="accent5">
              <a:lumMod val="20000"/>
              <a:lumOff val="80000"/>
            </a:schemeClr>
          </a:solidFill>
          <a:ln w="28575">
            <a:solidFill>
              <a:schemeClr val="accent2"/>
            </a:solidFill>
          </a:ln>
        </p:spPr>
        <p:txBody>
          <a:bodyPr wrap="square" anchor="ctr">
            <a:spAutoFit/>
          </a:bodyPr>
          <a:lstStyle/>
          <a:p>
            <a:pPr marL="0" indent="0">
              <a:buNone/>
            </a:pPr>
            <a:r>
              <a:rPr lang="en-GB" sz="2000" dirty="0">
                <a:latin typeface="Arial" panose="020B0604020202020204" pitchFamily="34" charset="0"/>
                <a:cs typeface="Arial" panose="020B0604020202020204" pitchFamily="34" charset="0"/>
              </a:rPr>
              <a:t>“We say to them that if they don’t come to appointments, we will go and find them on the wings. If we can’t do that, then we tell them that we will see them in the departure lounge.”</a:t>
            </a:r>
          </a:p>
        </p:txBody>
      </p:sp>
      <p:sp>
        <p:nvSpPr>
          <p:cNvPr id="8" name="TextBox 7">
            <a:extLst>
              <a:ext uri="{FF2B5EF4-FFF2-40B4-BE49-F238E27FC236}">
                <a16:creationId xmlns:a16="http://schemas.microsoft.com/office/drawing/2014/main" id="{0BD99AE9-A9DB-3EF3-23B6-33EB5AA078D2}"/>
              </a:ext>
            </a:extLst>
          </p:cNvPr>
          <p:cNvSpPr txBox="1"/>
          <p:nvPr/>
        </p:nvSpPr>
        <p:spPr bwMode="auto">
          <a:xfrm>
            <a:off x="261939" y="4524128"/>
            <a:ext cx="11668122" cy="1943545"/>
          </a:xfrm>
          <a:prstGeom prst="rect">
            <a:avLst/>
          </a:prstGeom>
          <a:solidFill>
            <a:schemeClr val="bg1">
              <a:lumMod val="95000"/>
            </a:schemeClr>
          </a:solidFill>
          <a:ln>
            <a:noFill/>
          </a:ln>
        </p:spPr>
        <p:txBody>
          <a:bodyPr wrap="square">
            <a:spAutoFit/>
          </a:bodyPr>
          <a:lstStyle/>
          <a:p>
            <a:pPr>
              <a:spcAft>
                <a:spcPts val="600"/>
              </a:spcAft>
            </a:pPr>
            <a:r>
              <a:rPr lang="en-GB" sz="2000">
                <a:latin typeface="Arial"/>
                <a:cs typeface="Arial"/>
              </a:rPr>
              <a:t>Only 5% of test participants (211) were recorded on the tracker as not attending the -3 week meeting.</a:t>
            </a:r>
          </a:p>
          <a:p>
            <a:pPr marL="342900" indent="-342900">
              <a:spcAft>
                <a:spcPts val="600"/>
              </a:spcAft>
              <a:buFont typeface="Arial" panose="020B0604020202020204" pitchFamily="34" charset="0"/>
              <a:buChar char="•"/>
            </a:pPr>
            <a:r>
              <a:rPr lang="en-GB" sz="2000">
                <a:latin typeface="Arial"/>
                <a:cs typeface="Arial"/>
              </a:rPr>
              <a:t>26% could not be seen by the PWC at that time</a:t>
            </a:r>
          </a:p>
          <a:p>
            <a:pPr marL="342900" indent="-342900">
              <a:spcAft>
                <a:spcPts val="600"/>
              </a:spcAft>
              <a:buFont typeface="Arial" panose="020B0604020202020204" pitchFamily="34" charset="0"/>
              <a:buChar char="•"/>
            </a:pPr>
            <a:r>
              <a:rPr lang="en-GB" sz="2000">
                <a:latin typeface="Arial"/>
                <a:cs typeface="Arial"/>
              </a:rPr>
              <a:t>22% declined help or failed to attend</a:t>
            </a:r>
          </a:p>
          <a:p>
            <a:pPr marL="342900" indent="-342900">
              <a:spcAft>
                <a:spcPts val="600"/>
              </a:spcAft>
              <a:buFont typeface="Arial" panose="020B0604020202020204" pitchFamily="34" charset="0"/>
              <a:buChar char="•"/>
            </a:pPr>
            <a:r>
              <a:rPr lang="en-GB" sz="2000">
                <a:latin typeface="Arial"/>
                <a:cs typeface="Arial"/>
              </a:rPr>
              <a:t>21% were unable to prepare a claim (ID or banking issue or no address)</a:t>
            </a:r>
          </a:p>
          <a:p>
            <a:pPr marL="342900" indent="-342900">
              <a:lnSpc>
                <a:spcPct val="110000"/>
              </a:lnSpc>
              <a:spcBef>
                <a:spcPts val="0"/>
              </a:spcBef>
              <a:buFont typeface="Arial" panose="020B0604020202020204" pitchFamily="34" charset="0"/>
              <a:buChar char="•"/>
            </a:pPr>
            <a:r>
              <a:rPr lang="en-GB" sz="2000">
                <a:latin typeface="Arial"/>
                <a:cs typeface="Arial"/>
              </a:rPr>
              <a:t>18% were unavailable due to transfer or early release</a:t>
            </a:r>
          </a:p>
        </p:txBody>
      </p:sp>
    </p:spTree>
    <p:extLst>
      <p:ext uri="{BB962C8B-B14F-4D97-AF65-F5344CB8AC3E}">
        <p14:creationId xmlns:p14="http://schemas.microsoft.com/office/powerpoint/2010/main" val="2387927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1BD49-09E5-0BC6-C190-3F510FC2103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3579760-DB8C-6D03-2357-29C17C8739A9}"/>
              </a:ext>
            </a:extLst>
          </p:cNvPr>
          <p:cNvSpPr>
            <a:spLocks noGrp="1"/>
          </p:cNvSpPr>
          <p:nvPr>
            <p:ph type="title"/>
          </p:nvPr>
        </p:nvSpPr>
        <p:spPr/>
        <p:txBody>
          <a:bodyPr/>
          <a:lstStyle/>
          <a:p>
            <a:pPr>
              <a:lnSpc>
                <a:spcPct val="100000"/>
              </a:lnSpc>
              <a:spcAft>
                <a:spcPts val="600"/>
              </a:spcAft>
            </a:pPr>
            <a:r>
              <a:rPr lang="en-GB"/>
              <a:t>Test process: Day of release</a:t>
            </a:r>
          </a:p>
        </p:txBody>
      </p:sp>
      <p:sp>
        <p:nvSpPr>
          <p:cNvPr id="5" name="TextBox 4">
            <a:extLst>
              <a:ext uri="{FF2B5EF4-FFF2-40B4-BE49-F238E27FC236}">
                <a16:creationId xmlns:a16="http://schemas.microsoft.com/office/drawing/2014/main" id="{F8AA3814-C0AA-59B0-1167-277F78B21A47}"/>
              </a:ext>
            </a:extLst>
          </p:cNvPr>
          <p:cNvSpPr txBox="1"/>
          <p:nvPr/>
        </p:nvSpPr>
        <p:spPr bwMode="auto">
          <a:xfrm>
            <a:off x="387925" y="1179659"/>
            <a:ext cx="11517748" cy="2862322"/>
          </a:xfrm>
          <a:prstGeom prst="rect">
            <a:avLst/>
          </a:prstGeom>
          <a:solidFill>
            <a:schemeClr val="bg1"/>
          </a:solidFill>
          <a:ln>
            <a:noFill/>
          </a:ln>
        </p:spPr>
        <p:txBody>
          <a:bodyPr wrap="square">
            <a:spAutoFit/>
          </a:bodyPr>
          <a:lstStyle/>
          <a:p>
            <a:pPr>
              <a:spcAft>
                <a:spcPts val="1200"/>
              </a:spcAft>
            </a:pPr>
            <a:r>
              <a:rPr lang="en-GB" sz="2000" dirty="0">
                <a:latin typeface="Arial" panose="020B0604020202020204" pitchFamily="34" charset="0"/>
                <a:cs typeface="Arial" panose="020B0604020202020204" pitchFamily="34" charset="0"/>
              </a:rPr>
              <a:t>Day of release processes start early in the morning, with prison leavers having to complete a series of other checks and processes before they were able to meet the PWC.</a:t>
            </a:r>
          </a:p>
          <a:p>
            <a:pPr>
              <a:spcAft>
                <a:spcPts val="1200"/>
              </a:spcAft>
            </a:pPr>
            <a:r>
              <a:rPr lang="en-GB" sz="2000" dirty="0">
                <a:latin typeface="Arial" panose="020B0604020202020204" pitchFamily="34" charset="0"/>
                <a:cs typeface="Arial" panose="020B0604020202020204" pitchFamily="34" charset="0"/>
              </a:rPr>
              <a:t>PWCs found it easier when releases were staggered, rather than having lots of prisoners waiting at one time. Some PWCs divulged that where they were unable to see all prison leavers they had to prioritise “people who are easy to see”.</a:t>
            </a:r>
          </a:p>
          <a:p>
            <a:pPr>
              <a:spcAft>
                <a:spcPts val="600"/>
              </a:spcAft>
            </a:pPr>
            <a:r>
              <a:rPr lang="en-GB" sz="2000" dirty="0">
                <a:latin typeface="Arial" panose="020B0604020202020204" pitchFamily="34" charset="0"/>
                <a:cs typeface="Arial" panose="020B0604020202020204" pitchFamily="34" charset="0"/>
              </a:rPr>
              <a:t>Appointments were usually taking between 15-30 mins to complete if the early information gather had already been completed.  Some PWCs reported they had carried out information gathers on the day of release, but this was not a regular occurrence</a:t>
            </a:r>
          </a:p>
        </p:txBody>
      </p:sp>
      <p:sp>
        <p:nvSpPr>
          <p:cNvPr id="3" name="TextBox 2">
            <a:extLst>
              <a:ext uri="{FF2B5EF4-FFF2-40B4-BE49-F238E27FC236}">
                <a16:creationId xmlns:a16="http://schemas.microsoft.com/office/drawing/2014/main" id="{14110E81-CCC4-50D6-68A6-5A94EE4C728E}"/>
              </a:ext>
            </a:extLst>
          </p:cNvPr>
          <p:cNvSpPr txBox="1"/>
          <p:nvPr/>
        </p:nvSpPr>
        <p:spPr bwMode="auto">
          <a:xfrm>
            <a:off x="387925" y="4435188"/>
            <a:ext cx="6040583" cy="1804749"/>
          </a:xfrm>
          <a:prstGeom prst="wedgeRoundRectCallout">
            <a:avLst>
              <a:gd name="adj1" fmla="val -20833"/>
              <a:gd name="adj2" fmla="val 55953"/>
              <a:gd name="adj3" fmla="val 16667"/>
            </a:avLst>
          </a:prstGeom>
          <a:solidFill>
            <a:schemeClr val="accent5">
              <a:lumMod val="20000"/>
              <a:lumOff val="80000"/>
            </a:schemeClr>
          </a:solidFill>
          <a:ln w="28575">
            <a:solidFill>
              <a:schemeClr val="accent2"/>
            </a:solidFill>
          </a:ln>
        </p:spPr>
        <p:txBody>
          <a:bodyPr wrap="square" anchor="ctr">
            <a:spAutoFit/>
          </a:bodyPr>
          <a:lstStyle/>
          <a:p>
            <a:pPr marL="0" indent="0">
              <a:spcAft>
                <a:spcPts val="1200"/>
              </a:spcAft>
              <a:buFont typeface="Arial" panose="020B0604020202020204" pitchFamily="34" charset="0"/>
              <a:buNone/>
            </a:pPr>
            <a:r>
              <a:rPr lang="en-GB" sz="2000" dirty="0">
                <a:solidFill>
                  <a:srgbClr val="000000"/>
                </a:solidFill>
                <a:latin typeface="Arial" panose="020B0604020202020204" pitchFamily="34" charset="0"/>
                <a:cs typeface="Arial" panose="020B0604020202020204" pitchFamily="34" charset="0"/>
              </a:rPr>
              <a:t>“Release day starts early (7.45am) and can be busy if there are several people leaving. The appointments are supposed to be staggered but prison leavers want to come in as soon as possible to get their claim done.”</a:t>
            </a:r>
            <a:endParaRPr lang="en-GB"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9935A50-CD36-BC57-A3A3-CF906A5BE7A1}"/>
              </a:ext>
            </a:extLst>
          </p:cNvPr>
          <p:cNvSpPr txBox="1"/>
          <p:nvPr/>
        </p:nvSpPr>
        <p:spPr bwMode="auto">
          <a:xfrm>
            <a:off x="7047345" y="4605447"/>
            <a:ext cx="4756730" cy="1464231"/>
          </a:xfrm>
          <a:prstGeom prst="wedgeRoundRectCallout">
            <a:avLst>
              <a:gd name="adj1" fmla="val -20833"/>
              <a:gd name="adj2" fmla="val 55953"/>
              <a:gd name="adj3" fmla="val 16667"/>
            </a:avLst>
          </a:prstGeom>
          <a:solidFill>
            <a:schemeClr val="accent5">
              <a:lumMod val="20000"/>
              <a:lumOff val="80000"/>
            </a:schemeClr>
          </a:solidFill>
          <a:ln w="28575">
            <a:solidFill>
              <a:schemeClr val="accent2"/>
            </a:solidFill>
          </a:ln>
        </p:spPr>
        <p:txBody>
          <a:bodyPr wrap="square" anchor="ctr">
            <a:spAutoFit/>
          </a:bodyPr>
          <a:lstStyle/>
          <a:p>
            <a:pPr marL="0" indent="0">
              <a:spcAft>
                <a:spcPts val="300"/>
              </a:spcAft>
              <a:buNone/>
            </a:pPr>
            <a:r>
              <a:rPr lang="en-GB" sz="2000" dirty="0">
                <a:latin typeface="Arial" panose="020B0604020202020204" pitchFamily="34" charset="0"/>
                <a:cs typeface="Arial" panose="020B0604020202020204" pitchFamily="34" charset="0"/>
              </a:rPr>
              <a:t>“To be honest, we’d like to do every claim for them, but they’re not prepared to wait on day of release, they want to be out that gate by 9am.”</a:t>
            </a:r>
          </a:p>
        </p:txBody>
      </p:sp>
    </p:spTree>
    <p:extLst>
      <p:ext uri="{BB962C8B-B14F-4D97-AF65-F5344CB8AC3E}">
        <p14:creationId xmlns:p14="http://schemas.microsoft.com/office/powerpoint/2010/main" val="1047019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9A27C-D2F4-90D4-5976-A1DCD7CE2A3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8595967-C0BF-9638-91CA-057A58FF0694}"/>
              </a:ext>
            </a:extLst>
          </p:cNvPr>
          <p:cNvSpPr>
            <a:spLocks noGrp="1"/>
          </p:cNvSpPr>
          <p:nvPr>
            <p:ph type="title"/>
          </p:nvPr>
        </p:nvSpPr>
        <p:spPr/>
        <p:txBody>
          <a:bodyPr/>
          <a:lstStyle/>
          <a:p>
            <a:pPr>
              <a:lnSpc>
                <a:spcPct val="100000"/>
              </a:lnSpc>
              <a:spcAft>
                <a:spcPts val="600"/>
              </a:spcAft>
            </a:pPr>
            <a:r>
              <a:rPr lang="en-GB"/>
              <a:t>Test process: Additional elements</a:t>
            </a:r>
          </a:p>
        </p:txBody>
      </p:sp>
      <p:sp>
        <p:nvSpPr>
          <p:cNvPr id="2" name="Content Placeholder 2">
            <a:extLst>
              <a:ext uri="{FF2B5EF4-FFF2-40B4-BE49-F238E27FC236}">
                <a16:creationId xmlns:a16="http://schemas.microsoft.com/office/drawing/2014/main" id="{1F8DA514-E232-854E-275C-6D0E0724649D}"/>
              </a:ext>
            </a:extLst>
          </p:cNvPr>
          <p:cNvSpPr txBox="1">
            <a:spLocks/>
          </p:cNvSpPr>
          <p:nvPr/>
        </p:nvSpPr>
        <p:spPr>
          <a:xfrm>
            <a:off x="461163" y="1215865"/>
            <a:ext cx="11305963" cy="5065192"/>
          </a:xfrm>
          <a:prstGeom prst="rect">
            <a:avLst/>
          </a:prstGeom>
          <a:solidFill>
            <a:schemeClr val="bg1"/>
          </a:solidFill>
          <a:ln w="19050">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600"/>
              </a:spcAft>
              <a:buNone/>
            </a:pPr>
            <a:r>
              <a:rPr lang="en-GB" sz="2000" b="1" dirty="0"/>
              <a:t>Warm Handover</a:t>
            </a:r>
          </a:p>
          <a:p>
            <a:pPr marL="0" indent="0">
              <a:lnSpc>
                <a:spcPct val="100000"/>
              </a:lnSpc>
              <a:spcBef>
                <a:spcPts val="0"/>
              </a:spcBef>
              <a:spcAft>
                <a:spcPts val="600"/>
              </a:spcAft>
              <a:buNone/>
            </a:pPr>
            <a:r>
              <a:rPr lang="en-GB" sz="2000" dirty="0"/>
              <a:t>In 11 prison sites, at 3-weeks pre-release, PWCs were asked to complete a warm handover form and send this to the prison leaver’s home Jobcentre. This should include information such as:</a:t>
            </a:r>
          </a:p>
          <a:p>
            <a:pPr lvl="1">
              <a:lnSpc>
                <a:spcPct val="100000"/>
              </a:lnSpc>
              <a:spcBef>
                <a:spcPts val="0"/>
              </a:spcBef>
              <a:spcAft>
                <a:spcPts val="1200"/>
              </a:spcAft>
            </a:pPr>
            <a:r>
              <a:rPr lang="en-GB" sz="2000" dirty="0"/>
              <a:t>labour market aspirations, any barriers to work, previous educational interventions conducted in custody</a:t>
            </a:r>
          </a:p>
          <a:p>
            <a:pPr marL="0" indent="0">
              <a:lnSpc>
                <a:spcPct val="100000"/>
              </a:lnSpc>
              <a:spcBef>
                <a:spcPts val="0"/>
              </a:spcBef>
              <a:spcAft>
                <a:spcPts val="1200"/>
              </a:spcAft>
              <a:buNone/>
            </a:pPr>
            <a:r>
              <a:rPr lang="en-GB" sz="2000" dirty="0"/>
              <a:t>Single Points of Contact (SPOCs) were established within Jobcentres close to participating prisons who were expected to manage the highest volumes of prison leavers.</a:t>
            </a:r>
          </a:p>
          <a:p>
            <a:pPr lvl="1">
              <a:lnSpc>
                <a:spcPct val="100000"/>
              </a:lnSpc>
              <a:spcBef>
                <a:spcPts val="0"/>
              </a:spcBef>
            </a:pPr>
            <a:endParaRPr lang="en-GB" sz="2000" dirty="0"/>
          </a:p>
          <a:p>
            <a:pPr marL="0" indent="0">
              <a:lnSpc>
                <a:spcPct val="100000"/>
              </a:lnSpc>
              <a:spcBef>
                <a:spcPts val="0"/>
              </a:spcBef>
              <a:buNone/>
            </a:pPr>
            <a:r>
              <a:rPr lang="en-GB" sz="2000" b="1" dirty="0"/>
              <a:t>Digital Process</a:t>
            </a:r>
          </a:p>
          <a:p>
            <a:pPr marL="0" indent="0">
              <a:lnSpc>
                <a:spcPct val="100000"/>
              </a:lnSpc>
              <a:spcBef>
                <a:spcPts val="0"/>
              </a:spcBef>
              <a:spcAft>
                <a:spcPts val="1200"/>
              </a:spcAft>
              <a:buNone/>
            </a:pPr>
            <a:r>
              <a:rPr lang="en-GB" sz="2000" dirty="0"/>
              <a:t>3 sites attempted to implement a digital process, through which the prison leaver would be supported to make an online claim.</a:t>
            </a:r>
          </a:p>
          <a:p>
            <a:pPr marL="0" indent="0">
              <a:lnSpc>
                <a:spcPct val="100000"/>
              </a:lnSpc>
              <a:spcBef>
                <a:spcPts val="0"/>
              </a:spcBef>
              <a:spcAft>
                <a:spcPts val="600"/>
              </a:spcAft>
              <a:buNone/>
            </a:pPr>
            <a:r>
              <a:rPr lang="en-GB" sz="2000" dirty="0">
                <a:solidFill>
                  <a:schemeClr val="accent2"/>
                </a:solidFill>
              </a:rPr>
              <a:t>2 sites were unable to implement the digital test.  Much of this was due to issues with connectivity and setting up secure mail, although the capacity of 1 site was also affected by a high volume of transfers in.</a:t>
            </a:r>
          </a:p>
        </p:txBody>
      </p:sp>
    </p:spTree>
    <p:extLst>
      <p:ext uri="{BB962C8B-B14F-4D97-AF65-F5344CB8AC3E}">
        <p14:creationId xmlns:p14="http://schemas.microsoft.com/office/powerpoint/2010/main" val="2032422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28B77-1D03-A711-5905-25C2D76A8F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88B77B-1A6B-9BD3-05A4-76EF47BA421C}"/>
              </a:ext>
            </a:extLst>
          </p:cNvPr>
          <p:cNvSpPr>
            <a:spLocks noGrp="1"/>
          </p:cNvSpPr>
          <p:nvPr>
            <p:ph type="title"/>
          </p:nvPr>
        </p:nvSpPr>
        <p:spPr/>
        <p:txBody>
          <a:bodyPr/>
          <a:lstStyle/>
          <a:p>
            <a:pPr>
              <a:lnSpc>
                <a:spcPct val="100000"/>
              </a:lnSpc>
              <a:spcAft>
                <a:spcPts val="600"/>
              </a:spcAft>
            </a:pPr>
            <a:r>
              <a:rPr lang="en-GB"/>
              <a:t>Test process: Warm Handover</a:t>
            </a:r>
          </a:p>
        </p:txBody>
      </p:sp>
      <p:sp>
        <p:nvSpPr>
          <p:cNvPr id="5" name="TextBox 4">
            <a:extLst>
              <a:ext uri="{FF2B5EF4-FFF2-40B4-BE49-F238E27FC236}">
                <a16:creationId xmlns:a16="http://schemas.microsoft.com/office/drawing/2014/main" id="{D9F1FDBD-5239-E6CE-8759-D485C7A9AADD}"/>
              </a:ext>
            </a:extLst>
          </p:cNvPr>
          <p:cNvSpPr txBox="1"/>
          <p:nvPr/>
        </p:nvSpPr>
        <p:spPr bwMode="auto">
          <a:xfrm>
            <a:off x="374076" y="1173102"/>
            <a:ext cx="11185891" cy="923330"/>
          </a:xfrm>
          <a:prstGeom prst="rect">
            <a:avLst/>
          </a:prstGeom>
          <a:solidFill>
            <a:schemeClr val="bg1"/>
          </a:solidFill>
          <a:ln>
            <a:noFill/>
          </a:ln>
        </p:spPr>
        <p:txBody>
          <a:bodyPr wrap="square">
            <a:spAutoFit/>
          </a:bodyPr>
          <a:lstStyle/>
          <a:p>
            <a:pPr>
              <a:spcBef>
                <a:spcPts val="1200"/>
              </a:spcBef>
            </a:pPr>
            <a:r>
              <a:rPr lang="en-GB" dirty="0">
                <a:latin typeface="Arial" panose="020B0604020202020204" pitchFamily="34" charset="0"/>
                <a:cs typeface="Arial" panose="020B0604020202020204" pitchFamily="34" charset="0"/>
              </a:rPr>
              <a:t>In many cases the handover was completed at -3 weeks, but it was sometimes left much closer to the day of release.  PWCs were confident that their notes would be useful, though would have preferred more guidance over what to include. </a:t>
            </a:r>
          </a:p>
        </p:txBody>
      </p:sp>
      <p:sp>
        <p:nvSpPr>
          <p:cNvPr id="3" name="TextBox 2">
            <a:extLst>
              <a:ext uri="{FF2B5EF4-FFF2-40B4-BE49-F238E27FC236}">
                <a16:creationId xmlns:a16="http://schemas.microsoft.com/office/drawing/2014/main" id="{CBB943F2-6679-B1A5-EC20-D38FC0AAC5BF}"/>
              </a:ext>
            </a:extLst>
          </p:cNvPr>
          <p:cNvSpPr txBox="1"/>
          <p:nvPr/>
        </p:nvSpPr>
        <p:spPr bwMode="auto">
          <a:xfrm>
            <a:off x="263566" y="2224875"/>
            <a:ext cx="6829960" cy="1328023"/>
          </a:xfrm>
          <a:prstGeom prst="wedgeRoundRectCallout">
            <a:avLst>
              <a:gd name="adj1" fmla="val -20913"/>
              <a:gd name="adj2" fmla="val 57237"/>
              <a:gd name="adj3" fmla="val 16667"/>
            </a:avLst>
          </a:prstGeom>
          <a:solidFill>
            <a:schemeClr val="accent5">
              <a:lumMod val="20000"/>
              <a:lumOff val="80000"/>
            </a:schemeClr>
          </a:solidFill>
          <a:ln w="28575">
            <a:solidFill>
              <a:schemeClr val="accent2"/>
            </a:solidFill>
          </a:ln>
        </p:spPr>
        <p:txBody>
          <a:bodyPr wrap="square" anchor="ctr">
            <a:spAutoFit/>
          </a:bodyPr>
          <a:lstStyle/>
          <a:p>
            <a:pPr marL="0" indent="0">
              <a:spcAft>
                <a:spcPts val="1200"/>
              </a:spcAft>
              <a:buNone/>
            </a:pPr>
            <a:r>
              <a:rPr lang="en-GB" dirty="0">
                <a:latin typeface="Arial" panose="020B0604020202020204" pitchFamily="34" charset="0"/>
                <a:cs typeface="Arial" panose="020B0604020202020204" pitchFamily="34" charset="0"/>
              </a:rPr>
              <a:t>“There wasn’t a lot of guidance on what we should be sending for the handover so we created our own tool – like support groups they are engaging with, whatever would be helpful for the claimant commitment.”</a:t>
            </a:r>
          </a:p>
        </p:txBody>
      </p:sp>
      <p:sp>
        <p:nvSpPr>
          <p:cNvPr id="2" name="TextBox 1">
            <a:extLst>
              <a:ext uri="{FF2B5EF4-FFF2-40B4-BE49-F238E27FC236}">
                <a16:creationId xmlns:a16="http://schemas.microsoft.com/office/drawing/2014/main" id="{8E637572-661F-E00B-FDB7-88213F354F73}"/>
              </a:ext>
            </a:extLst>
          </p:cNvPr>
          <p:cNvSpPr txBox="1"/>
          <p:nvPr/>
        </p:nvSpPr>
        <p:spPr bwMode="auto">
          <a:xfrm>
            <a:off x="7287492" y="2224706"/>
            <a:ext cx="4640942" cy="1021556"/>
          </a:xfrm>
          <a:prstGeom prst="wedgeRoundRectCallout">
            <a:avLst>
              <a:gd name="adj1" fmla="val -20913"/>
              <a:gd name="adj2" fmla="val 57237"/>
              <a:gd name="adj3" fmla="val 16667"/>
            </a:avLst>
          </a:prstGeom>
          <a:solidFill>
            <a:schemeClr val="accent5">
              <a:lumMod val="20000"/>
              <a:lumOff val="80000"/>
            </a:schemeClr>
          </a:solidFill>
          <a:ln w="28575">
            <a:solidFill>
              <a:schemeClr val="accent2"/>
            </a:solidFill>
          </a:ln>
        </p:spPr>
        <p:txBody>
          <a:bodyPr wrap="square" anchor="ctr">
            <a:spAutoFit/>
          </a:bodyPr>
          <a:lstStyle/>
          <a:p>
            <a:pPr>
              <a:spcAft>
                <a:spcPts val="1200"/>
              </a:spcAft>
            </a:pPr>
            <a:r>
              <a:rPr lang="en-GB" dirty="0">
                <a:effectLst/>
                <a:latin typeface="Arial" panose="020B0604020202020204" pitchFamily="34" charset="0"/>
                <a:ea typeface="Calibri" panose="020F0502020204030204" pitchFamily="34" charset="0"/>
                <a:cs typeface="Times New Roman" panose="02020603050405020304" pitchFamily="18" charset="0"/>
              </a:rPr>
              <a:t>“The information is so sketchy… if we were doing it on the day of release then it would be a completely different ball game.”</a:t>
            </a:r>
            <a:endParaRPr lang="en-GB"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7E3A5A3-E0C1-2AFE-8A2B-535B8FB5BB75}"/>
              </a:ext>
            </a:extLst>
          </p:cNvPr>
          <p:cNvSpPr txBox="1"/>
          <p:nvPr/>
        </p:nvSpPr>
        <p:spPr bwMode="auto">
          <a:xfrm>
            <a:off x="374076" y="3748591"/>
            <a:ext cx="11554358" cy="646331"/>
          </a:xfrm>
          <a:prstGeom prst="rect">
            <a:avLst/>
          </a:prstGeom>
          <a:solidFill>
            <a:schemeClr val="bg1"/>
          </a:solidFill>
          <a:ln>
            <a:noFill/>
          </a:ln>
        </p:spPr>
        <p:txBody>
          <a:bodyPr wrap="square">
            <a:spAutoFit/>
          </a:bodyPr>
          <a:lstStyle/>
          <a:p>
            <a:pPr>
              <a:spcBef>
                <a:spcPts val="1200"/>
              </a:spcBef>
            </a:pPr>
            <a:r>
              <a:rPr lang="en-GB" dirty="0">
                <a:latin typeface="Arial" panose="020B0604020202020204" pitchFamily="34" charset="0"/>
                <a:cs typeface="Arial" panose="020B0604020202020204" pitchFamily="34" charset="0"/>
              </a:rPr>
              <a:t>The nature of the test meant that some prisoners were being released outside of the warm handover area and awareness of the test within JCPs was mixed.</a:t>
            </a:r>
          </a:p>
        </p:txBody>
      </p:sp>
      <p:sp>
        <p:nvSpPr>
          <p:cNvPr id="7" name="TextBox 6">
            <a:extLst>
              <a:ext uri="{FF2B5EF4-FFF2-40B4-BE49-F238E27FC236}">
                <a16:creationId xmlns:a16="http://schemas.microsoft.com/office/drawing/2014/main" id="{1CFCA230-9356-0391-EB2C-49F7D913E3FB}"/>
              </a:ext>
            </a:extLst>
          </p:cNvPr>
          <p:cNvSpPr txBox="1"/>
          <p:nvPr/>
        </p:nvSpPr>
        <p:spPr bwMode="auto">
          <a:xfrm>
            <a:off x="263566" y="4489016"/>
            <a:ext cx="4059051" cy="1940957"/>
          </a:xfrm>
          <a:prstGeom prst="wedgeRoundRectCallout">
            <a:avLst>
              <a:gd name="adj1" fmla="val -20913"/>
              <a:gd name="adj2" fmla="val 57237"/>
              <a:gd name="adj3" fmla="val 16667"/>
            </a:avLst>
          </a:prstGeom>
          <a:solidFill>
            <a:schemeClr val="accent5">
              <a:lumMod val="20000"/>
              <a:lumOff val="80000"/>
            </a:schemeClr>
          </a:solidFill>
          <a:ln w="28575">
            <a:solidFill>
              <a:schemeClr val="accent2"/>
            </a:solidFill>
          </a:ln>
        </p:spPr>
        <p:txBody>
          <a:bodyPr wrap="square" anchor="ctr">
            <a:spAutoFit/>
          </a:bodyPr>
          <a:lstStyle/>
          <a:p>
            <a:pPr>
              <a:spcAft>
                <a:spcPts val="600"/>
              </a:spcAft>
            </a:pPr>
            <a:r>
              <a:rPr lang="en-GB" dirty="0">
                <a:latin typeface="Arial" panose="020B0604020202020204" pitchFamily="34" charset="0"/>
                <a:cs typeface="Arial" panose="020B0604020202020204" pitchFamily="34" charset="0"/>
              </a:rPr>
              <a:t>“We had a list of SPOCs drawn up who we could contact for handovers, but most of them aren’t in first thing or sometimes we’ll send a handover to them and they’ll not know what it is.”</a:t>
            </a:r>
          </a:p>
        </p:txBody>
      </p:sp>
      <p:sp>
        <p:nvSpPr>
          <p:cNvPr id="8" name="TextBox 7">
            <a:extLst>
              <a:ext uri="{FF2B5EF4-FFF2-40B4-BE49-F238E27FC236}">
                <a16:creationId xmlns:a16="http://schemas.microsoft.com/office/drawing/2014/main" id="{855FD757-5465-E301-BEA9-D936E887BBBC}"/>
              </a:ext>
            </a:extLst>
          </p:cNvPr>
          <p:cNvSpPr txBox="1"/>
          <p:nvPr/>
        </p:nvSpPr>
        <p:spPr bwMode="auto">
          <a:xfrm>
            <a:off x="4772628" y="4489016"/>
            <a:ext cx="3757010" cy="1940957"/>
          </a:xfrm>
          <a:prstGeom prst="wedgeRoundRectCallout">
            <a:avLst>
              <a:gd name="adj1" fmla="val -20915"/>
              <a:gd name="adj2" fmla="val 58544"/>
              <a:gd name="adj3" fmla="val 16667"/>
            </a:avLst>
          </a:prstGeom>
          <a:solidFill>
            <a:schemeClr val="accent4">
              <a:lumMod val="20000"/>
              <a:lumOff val="80000"/>
            </a:schemeClr>
          </a:solidFill>
          <a:ln w="28575">
            <a:solidFill>
              <a:schemeClr val="accent4">
                <a:lumMod val="75000"/>
              </a:schemeClr>
            </a:solidFill>
          </a:ln>
        </p:spPr>
        <p:txBody>
          <a:bodyPr wrap="square" anchor="ctr">
            <a:spAutoFit/>
          </a:bodyPr>
          <a:lstStyle/>
          <a:p>
            <a:pPr>
              <a:spcAft>
                <a:spcPts val="1200"/>
              </a:spcAft>
            </a:pPr>
            <a:r>
              <a:rPr lang="en-GB" dirty="0">
                <a:latin typeface="Arial" panose="020B0604020202020204" pitchFamily="34" charset="0"/>
                <a:cs typeface="Arial" panose="020B0604020202020204" pitchFamily="34" charset="0"/>
              </a:rPr>
              <a:t>“We normally get 3 weeks’ notice but some could land in a couple of days – we deal with them straightaway; we wouldn’t have an issue as we work closely with the prison work coaches.”</a:t>
            </a:r>
          </a:p>
        </p:txBody>
      </p:sp>
      <p:sp>
        <p:nvSpPr>
          <p:cNvPr id="9" name="TextBox 8">
            <a:extLst>
              <a:ext uri="{FF2B5EF4-FFF2-40B4-BE49-F238E27FC236}">
                <a16:creationId xmlns:a16="http://schemas.microsoft.com/office/drawing/2014/main" id="{7843087D-DF46-1F5F-747C-CD89DCC8525E}"/>
              </a:ext>
            </a:extLst>
          </p:cNvPr>
          <p:cNvSpPr txBox="1"/>
          <p:nvPr/>
        </p:nvSpPr>
        <p:spPr bwMode="auto">
          <a:xfrm>
            <a:off x="8979649" y="4482429"/>
            <a:ext cx="3024986" cy="1940957"/>
          </a:xfrm>
          <a:prstGeom prst="wedgeRoundRectCallout">
            <a:avLst>
              <a:gd name="adj1" fmla="val -20915"/>
              <a:gd name="adj2" fmla="val 58544"/>
              <a:gd name="adj3" fmla="val 16667"/>
            </a:avLst>
          </a:prstGeom>
          <a:solidFill>
            <a:schemeClr val="accent4">
              <a:lumMod val="20000"/>
              <a:lumOff val="80000"/>
            </a:schemeClr>
          </a:solidFill>
          <a:ln w="28575">
            <a:solidFill>
              <a:schemeClr val="accent4">
                <a:lumMod val="75000"/>
              </a:schemeClr>
            </a:solidFill>
          </a:ln>
        </p:spPr>
        <p:txBody>
          <a:bodyPr wrap="square" anchor="ctr">
            <a:spAutoFit/>
          </a:bodyPr>
          <a:lstStyle/>
          <a:p>
            <a:r>
              <a:rPr lang="en-GB" dirty="0">
                <a:latin typeface="Arial" panose="020B0604020202020204" pitchFamily="34" charset="0"/>
                <a:cs typeface="Arial" panose="020B0604020202020204" pitchFamily="34" charset="0"/>
              </a:rPr>
              <a:t>“We didn’t know anything. We had a random first commitments booked in on a Saturday when we were doing overtime, there was no handover.”</a:t>
            </a:r>
          </a:p>
        </p:txBody>
      </p:sp>
    </p:spTree>
    <p:extLst>
      <p:ext uri="{BB962C8B-B14F-4D97-AF65-F5344CB8AC3E}">
        <p14:creationId xmlns:p14="http://schemas.microsoft.com/office/powerpoint/2010/main" val="639115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BB7BF-2CAB-7903-FADC-A6FDA98022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FB74BF-5431-6FBF-8FF0-7938EC0C5A8C}"/>
              </a:ext>
            </a:extLst>
          </p:cNvPr>
          <p:cNvSpPr>
            <a:spLocks noGrp="1"/>
          </p:cNvSpPr>
          <p:nvPr>
            <p:ph type="title"/>
          </p:nvPr>
        </p:nvSpPr>
        <p:spPr/>
        <p:txBody>
          <a:bodyPr/>
          <a:lstStyle/>
          <a:p>
            <a:pPr>
              <a:lnSpc>
                <a:spcPct val="100000"/>
              </a:lnSpc>
              <a:spcAft>
                <a:spcPts val="600"/>
              </a:spcAft>
            </a:pPr>
            <a:r>
              <a:rPr lang="en-GB"/>
              <a:t>Test process: Digital claim</a:t>
            </a:r>
          </a:p>
        </p:txBody>
      </p:sp>
      <p:sp>
        <p:nvSpPr>
          <p:cNvPr id="5" name="TextBox 4">
            <a:extLst>
              <a:ext uri="{FF2B5EF4-FFF2-40B4-BE49-F238E27FC236}">
                <a16:creationId xmlns:a16="http://schemas.microsoft.com/office/drawing/2014/main" id="{35028F85-396D-7A77-A1B1-E6847A380EF7}"/>
              </a:ext>
            </a:extLst>
          </p:cNvPr>
          <p:cNvSpPr txBox="1"/>
          <p:nvPr/>
        </p:nvSpPr>
        <p:spPr bwMode="auto">
          <a:xfrm>
            <a:off x="443020" y="1326454"/>
            <a:ext cx="11305960" cy="3631763"/>
          </a:xfrm>
          <a:prstGeom prst="rect">
            <a:avLst/>
          </a:prstGeom>
          <a:solidFill>
            <a:schemeClr val="bg1"/>
          </a:solidFill>
          <a:ln>
            <a:noFill/>
          </a:ln>
        </p:spPr>
        <p:txBody>
          <a:bodyPr wrap="square">
            <a:spAutoFit/>
          </a:bodyPr>
          <a:lstStyle/>
          <a:p>
            <a:pPr>
              <a:spcAft>
                <a:spcPts val="1200"/>
              </a:spcAft>
            </a:pPr>
            <a:r>
              <a:rPr lang="en-GB" sz="2000" dirty="0">
                <a:latin typeface="Arial" panose="020B0604020202020204" pitchFamily="34" charset="0"/>
                <a:cs typeface="Arial" panose="020B0604020202020204" pitchFamily="34" charset="0"/>
              </a:rPr>
              <a:t>PWCs within the prison which did implement the digital process reported that </a:t>
            </a:r>
          </a:p>
          <a:p>
            <a:pPr marL="342900" indent="-34290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The process of setting up a temporary e-mail address “is straightforward and works well.”  If unable to set up a temporary e-mail address, the PWC made a telephone claim and raised a ‘to-do’ to convert the claim to digital once it is set up.</a:t>
            </a:r>
          </a:p>
          <a:p>
            <a:pPr marL="342900" indent="-34290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IT limitations meant that prisoners completed the digital claim in the Employment Hub.  The PWC described this as “busy” and “noisy” and inappropriate for discussing and handling personal information.</a:t>
            </a:r>
          </a:p>
          <a:p>
            <a:pPr>
              <a:spcAft>
                <a:spcPts val="600"/>
              </a:spcAft>
            </a:pPr>
            <a:r>
              <a:rPr lang="en-GB" sz="2000" dirty="0">
                <a:latin typeface="Arial" panose="020B0604020202020204" pitchFamily="34" charset="0"/>
                <a:cs typeface="Arial" panose="020B0604020202020204" pitchFamily="34" charset="0"/>
              </a:rPr>
              <a:t>While the digital approach was preferred for some prison leavers, PWCs reported that the most common reason for non-participation was a lack of confidence in digital skills.  IT training would need to be offered to enable higher participation. </a:t>
            </a:r>
          </a:p>
        </p:txBody>
      </p:sp>
      <p:sp>
        <p:nvSpPr>
          <p:cNvPr id="3" name="TextBox 2">
            <a:extLst>
              <a:ext uri="{FF2B5EF4-FFF2-40B4-BE49-F238E27FC236}">
                <a16:creationId xmlns:a16="http://schemas.microsoft.com/office/drawing/2014/main" id="{2EFAAED8-1F61-347E-867D-325184E203E6}"/>
              </a:ext>
            </a:extLst>
          </p:cNvPr>
          <p:cNvSpPr txBox="1"/>
          <p:nvPr/>
        </p:nvSpPr>
        <p:spPr bwMode="auto">
          <a:xfrm>
            <a:off x="443019" y="5150331"/>
            <a:ext cx="5117272" cy="783193"/>
          </a:xfrm>
          <a:prstGeom prst="wedgeRoundRectCallout">
            <a:avLst>
              <a:gd name="adj1" fmla="val -20915"/>
              <a:gd name="adj2" fmla="val 58544"/>
              <a:gd name="adj3" fmla="val 16667"/>
            </a:avLst>
          </a:prstGeom>
          <a:solidFill>
            <a:schemeClr val="accent5">
              <a:lumMod val="20000"/>
              <a:lumOff val="80000"/>
            </a:schemeClr>
          </a:solidFill>
          <a:ln w="28575">
            <a:solidFill>
              <a:schemeClr val="accent2"/>
            </a:solidFill>
          </a:ln>
        </p:spPr>
        <p:txBody>
          <a:bodyPr wrap="square" anchor="ctr">
            <a:spAutoFit/>
          </a:bodyPr>
          <a:lstStyle/>
          <a:p>
            <a:pPr>
              <a:spcAft>
                <a:spcPts val="1200"/>
              </a:spcAft>
            </a:pPr>
            <a:r>
              <a:rPr lang="en-GB" sz="2000" dirty="0">
                <a:latin typeface="Arial" panose="020B0604020202020204" pitchFamily="34" charset="0"/>
                <a:cs typeface="Arial" panose="020B0604020202020204" pitchFamily="34" charset="0"/>
              </a:rPr>
              <a:t>“It benefits younger prisoners and anyone who is confident using a computer.”</a:t>
            </a:r>
          </a:p>
        </p:txBody>
      </p:sp>
      <p:sp>
        <p:nvSpPr>
          <p:cNvPr id="6" name="TextBox 5">
            <a:extLst>
              <a:ext uri="{FF2B5EF4-FFF2-40B4-BE49-F238E27FC236}">
                <a16:creationId xmlns:a16="http://schemas.microsoft.com/office/drawing/2014/main" id="{6101A0F4-4165-E0CB-2E58-62834BAB392C}"/>
              </a:ext>
            </a:extLst>
          </p:cNvPr>
          <p:cNvSpPr txBox="1"/>
          <p:nvPr/>
        </p:nvSpPr>
        <p:spPr bwMode="auto">
          <a:xfrm>
            <a:off x="6095999" y="5150331"/>
            <a:ext cx="5652981" cy="1123712"/>
          </a:xfrm>
          <a:prstGeom prst="wedgeRoundRectCallout">
            <a:avLst>
              <a:gd name="adj1" fmla="val -20915"/>
              <a:gd name="adj2" fmla="val 58544"/>
              <a:gd name="adj3" fmla="val 16667"/>
            </a:avLst>
          </a:prstGeom>
          <a:solidFill>
            <a:schemeClr val="accent5">
              <a:lumMod val="20000"/>
              <a:lumOff val="80000"/>
            </a:schemeClr>
          </a:solidFill>
          <a:ln w="28575">
            <a:solidFill>
              <a:schemeClr val="accent2"/>
            </a:solidFill>
          </a:ln>
        </p:spPr>
        <p:txBody>
          <a:bodyPr wrap="square" anchor="ctr">
            <a:spAutoFit/>
          </a:bodyPr>
          <a:lstStyle/>
          <a:p>
            <a:r>
              <a:rPr lang="en-GB" sz="2000" dirty="0">
                <a:latin typeface="Arial" panose="020B0604020202020204" pitchFamily="34" charset="0"/>
                <a:cs typeface="Arial" panose="020B0604020202020204" pitchFamily="34" charset="0"/>
              </a:rPr>
              <a:t>“</a:t>
            </a:r>
            <a:r>
              <a:rPr lang="en-GB" sz="2000" dirty="0">
                <a:latin typeface="Arial" panose="020B0604020202020204" pitchFamily="34" charset="0"/>
                <a:ea typeface="Calibri" panose="020F0502020204030204" pitchFamily="34" charset="0"/>
                <a:cs typeface="Arial" panose="020B0604020202020204" pitchFamily="34" charset="0"/>
              </a:rPr>
              <a:t>It’s nice to offer the choice but it feels like the roll-out is too soon unless prisons get their act together with IT”</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4095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D0054-C09C-CA06-EBFA-C4DBBA9BBC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0596AE-F6EA-4DFE-903A-E8FA5293FA3B}"/>
              </a:ext>
            </a:extLst>
          </p:cNvPr>
          <p:cNvSpPr>
            <a:spLocks noGrp="1"/>
          </p:cNvSpPr>
          <p:nvPr>
            <p:ph type="title"/>
          </p:nvPr>
        </p:nvSpPr>
        <p:spPr/>
        <p:txBody>
          <a:bodyPr/>
          <a:lstStyle/>
          <a:p>
            <a:pPr>
              <a:lnSpc>
                <a:spcPct val="100000"/>
              </a:lnSpc>
              <a:spcAft>
                <a:spcPts val="600"/>
              </a:spcAft>
            </a:pPr>
            <a:r>
              <a:rPr lang="en-GB"/>
              <a:t>Scottish prisons</a:t>
            </a:r>
          </a:p>
        </p:txBody>
      </p:sp>
      <p:sp>
        <p:nvSpPr>
          <p:cNvPr id="5" name="TextBox 4">
            <a:extLst>
              <a:ext uri="{FF2B5EF4-FFF2-40B4-BE49-F238E27FC236}">
                <a16:creationId xmlns:a16="http://schemas.microsoft.com/office/drawing/2014/main" id="{1FDF0177-81BE-E93F-7094-F7D14715FDAE}"/>
              </a:ext>
            </a:extLst>
          </p:cNvPr>
          <p:cNvSpPr txBox="1"/>
          <p:nvPr/>
        </p:nvSpPr>
        <p:spPr bwMode="auto">
          <a:xfrm>
            <a:off x="378361" y="1142716"/>
            <a:ext cx="11333348" cy="3631763"/>
          </a:xfrm>
          <a:prstGeom prst="rect">
            <a:avLst/>
          </a:prstGeom>
          <a:solidFill>
            <a:schemeClr val="bg1"/>
          </a:solidFill>
          <a:ln>
            <a:noFill/>
          </a:ln>
        </p:spPr>
        <p:txBody>
          <a:bodyPr wrap="square">
            <a:spAutoFit/>
          </a:bodyPr>
          <a:lstStyle/>
          <a:p>
            <a:pPr>
              <a:spcAft>
                <a:spcPts val="1200"/>
              </a:spcAft>
            </a:pPr>
            <a:r>
              <a:rPr lang="en-GB" sz="2000" dirty="0">
                <a:latin typeface="Arial"/>
                <a:cs typeface="Arial"/>
              </a:rPr>
              <a:t>Alongside the test in England &amp; Wales, the approach was also fully implemented in two prisons in Scotland.</a:t>
            </a:r>
          </a:p>
          <a:p>
            <a:pPr>
              <a:spcAft>
                <a:spcPts val="600"/>
              </a:spcAft>
            </a:pPr>
            <a:r>
              <a:rPr lang="en-GB" sz="2000" dirty="0">
                <a:latin typeface="Arial"/>
                <a:cs typeface="Arial"/>
              </a:rPr>
              <a:t>The tracker reflected different approaches between the two prisons.</a:t>
            </a:r>
          </a:p>
          <a:p>
            <a:pPr marL="342900" indent="-342900">
              <a:spcAft>
                <a:spcPts val="600"/>
              </a:spcAft>
              <a:buFont typeface="Arial" panose="020B0604020202020204" pitchFamily="34" charset="0"/>
              <a:buChar char="•"/>
            </a:pPr>
            <a:r>
              <a:rPr lang="en-GB" sz="2000" dirty="0">
                <a:latin typeface="Arial"/>
                <a:cs typeface="Arial"/>
              </a:rPr>
              <a:t>One had a relatively high participation rate (&gt;75%) but with only half the claims submitted on day of release (referred to as the day of liberation in Scotland)</a:t>
            </a:r>
          </a:p>
          <a:p>
            <a:pPr marL="342900" indent="-342900">
              <a:spcAft>
                <a:spcPts val="1200"/>
              </a:spcAft>
              <a:buFont typeface="Arial" panose="020B0604020202020204" pitchFamily="34" charset="0"/>
              <a:buChar char="•"/>
            </a:pPr>
            <a:r>
              <a:rPr lang="en-GB" sz="2000" dirty="0">
                <a:latin typeface="Arial"/>
                <a:cs typeface="Arial"/>
              </a:rPr>
              <a:t>The other had a lower participation rate (~40%) but with 84% of these claims being submitted on day of liberation.</a:t>
            </a: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PWCs were positive about the approach and the level of participation amongst prison leavers.  They also believed it would benefit other agencies (e.g. social workers, housing) given that the prison leaver had one less appointment to attend. </a:t>
            </a:r>
          </a:p>
        </p:txBody>
      </p:sp>
      <p:sp>
        <p:nvSpPr>
          <p:cNvPr id="2" name="TextBox 1">
            <a:extLst>
              <a:ext uri="{FF2B5EF4-FFF2-40B4-BE49-F238E27FC236}">
                <a16:creationId xmlns:a16="http://schemas.microsoft.com/office/drawing/2014/main" id="{84D9D6D3-4FF3-C578-AAA6-54B69AAC1EBB}"/>
              </a:ext>
            </a:extLst>
          </p:cNvPr>
          <p:cNvSpPr txBox="1"/>
          <p:nvPr/>
        </p:nvSpPr>
        <p:spPr bwMode="auto">
          <a:xfrm>
            <a:off x="378361" y="5012153"/>
            <a:ext cx="3537857" cy="442674"/>
          </a:xfrm>
          <a:prstGeom prst="wedgeRoundRectCallout">
            <a:avLst/>
          </a:prstGeom>
          <a:solidFill>
            <a:schemeClr val="accent4">
              <a:lumMod val="20000"/>
              <a:lumOff val="80000"/>
            </a:schemeClr>
          </a:solidFill>
          <a:ln w="28575">
            <a:solidFill>
              <a:schemeClr val="accent1"/>
            </a:solidFill>
          </a:ln>
        </p:spPr>
        <p:txBody>
          <a:bodyPr wrap="square" anchor="ctr">
            <a:spAutoFit/>
          </a:bodyPr>
          <a:lstStyle/>
          <a:p>
            <a:pPr marL="0" indent="0">
              <a:spcAft>
                <a:spcPts val="1200"/>
              </a:spcAft>
              <a:buNone/>
            </a:pPr>
            <a:r>
              <a:rPr lang="en-GB" sz="2000" dirty="0">
                <a:latin typeface="Arial" panose="020B0604020202020204" pitchFamily="34" charset="0"/>
                <a:cs typeface="Arial" panose="020B0604020202020204" pitchFamily="34" charset="0"/>
              </a:rPr>
              <a:t>“It’s going really well”</a:t>
            </a:r>
          </a:p>
        </p:txBody>
      </p:sp>
      <p:sp>
        <p:nvSpPr>
          <p:cNvPr id="3" name="TextBox 2">
            <a:extLst>
              <a:ext uri="{FF2B5EF4-FFF2-40B4-BE49-F238E27FC236}">
                <a16:creationId xmlns:a16="http://schemas.microsoft.com/office/drawing/2014/main" id="{05F9DCD5-5332-7162-9E4A-ABCFD2FC77A5}"/>
              </a:ext>
            </a:extLst>
          </p:cNvPr>
          <p:cNvSpPr txBox="1"/>
          <p:nvPr/>
        </p:nvSpPr>
        <p:spPr bwMode="auto">
          <a:xfrm>
            <a:off x="4304146" y="5469965"/>
            <a:ext cx="7509493" cy="783193"/>
          </a:xfrm>
          <a:prstGeom prst="wedgeRoundRectCallout">
            <a:avLst/>
          </a:prstGeom>
          <a:solidFill>
            <a:schemeClr val="accent4">
              <a:lumMod val="20000"/>
              <a:lumOff val="80000"/>
            </a:schemeClr>
          </a:solidFill>
          <a:ln w="28575">
            <a:solidFill>
              <a:schemeClr val="accent1"/>
            </a:solidFill>
          </a:ln>
        </p:spPr>
        <p:txBody>
          <a:bodyPr wrap="square" anchor="ctr">
            <a:spAutoFit/>
          </a:bodyPr>
          <a:lstStyle/>
          <a:p>
            <a:pPr marL="0" indent="0">
              <a:spcAft>
                <a:spcPts val="600"/>
              </a:spcAft>
              <a:buNone/>
            </a:pPr>
            <a:r>
              <a:rPr lang="en-GB" sz="2000" dirty="0">
                <a:latin typeface="Arial" panose="020B0604020202020204" pitchFamily="34" charset="0"/>
                <a:cs typeface="Arial" panose="020B0604020202020204" pitchFamily="34" charset="0"/>
              </a:rPr>
              <a:t>“It’s the fact they don’t have to go to the Jobcentre and will get money in their bank </a:t>
            </a:r>
            <a:r>
              <a:rPr lang="en-GB" sz="2000" dirty="0">
                <a:effectLst/>
                <a:latin typeface="Arial" panose="020B0604020202020204" pitchFamily="34" charset="0"/>
                <a:ea typeface="Calibri" panose="020F0502020204030204" pitchFamily="34" charset="0"/>
              </a:rPr>
              <a:t>that day that makes them want to take part</a:t>
            </a:r>
            <a:r>
              <a:rPr lang="en-GB" sz="2000" dirty="0">
                <a:effectLst/>
                <a:latin typeface="Arial" panose="020B0604020202020204" pitchFamily="34" charset="0"/>
                <a:ea typeface="Calibri" panose="020F050202020403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2930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92C36-5E51-902D-1D03-BA99212F78E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DA0F80-F848-6369-4811-23B2C5B8EADC}"/>
              </a:ext>
            </a:extLst>
          </p:cNvPr>
          <p:cNvSpPr>
            <a:spLocks noGrp="1"/>
          </p:cNvSpPr>
          <p:nvPr>
            <p:ph type="title"/>
          </p:nvPr>
        </p:nvSpPr>
        <p:spPr/>
        <p:txBody>
          <a:bodyPr/>
          <a:lstStyle/>
          <a:p>
            <a:pPr>
              <a:lnSpc>
                <a:spcPct val="100000"/>
              </a:lnSpc>
              <a:spcAft>
                <a:spcPts val="600"/>
              </a:spcAft>
            </a:pPr>
            <a:r>
              <a:rPr lang="en-GB"/>
              <a:t>Scottish prisons</a:t>
            </a:r>
          </a:p>
        </p:txBody>
      </p:sp>
      <p:sp>
        <p:nvSpPr>
          <p:cNvPr id="5" name="TextBox 4">
            <a:extLst>
              <a:ext uri="{FF2B5EF4-FFF2-40B4-BE49-F238E27FC236}">
                <a16:creationId xmlns:a16="http://schemas.microsoft.com/office/drawing/2014/main" id="{1765DF5C-371D-74B7-D8FF-7A34E0C90634}"/>
              </a:ext>
            </a:extLst>
          </p:cNvPr>
          <p:cNvSpPr txBox="1"/>
          <p:nvPr/>
        </p:nvSpPr>
        <p:spPr bwMode="auto">
          <a:xfrm>
            <a:off x="369454" y="1170426"/>
            <a:ext cx="11453091" cy="5401479"/>
          </a:xfrm>
          <a:prstGeom prst="rect">
            <a:avLst/>
          </a:prstGeom>
          <a:solidFill>
            <a:schemeClr val="bg1"/>
          </a:solidFill>
          <a:ln>
            <a:noFill/>
          </a:ln>
        </p:spPr>
        <p:txBody>
          <a:bodyPr wrap="square">
            <a:spAutoFit/>
          </a:bodyPr>
          <a:lstStyle/>
          <a:p>
            <a:pPr>
              <a:spcAft>
                <a:spcPts val="600"/>
              </a:spcAft>
            </a:pPr>
            <a:r>
              <a:rPr lang="en-GB" sz="2000" dirty="0">
                <a:latin typeface="Arial" panose="020B0604020202020204" pitchFamily="34" charset="0"/>
                <a:cs typeface="Arial" panose="020B0604020202020204" pitchFamily="34" charset="0"/>
              </a:rPr>
              <a:t>PWCs in both prisons had to adapt to circumstances which meant they were not always able to engage with prison leavers as planned.</a:t>
            </a:r>
          </a:p>
          <a:p>
            <a:pPr marL="342900" indent="-342900">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Pre-liberation activity generally happened at -3 weeks but was often rescheduled due to prison lockdowns (e.g., drug related), Home Detention Curfews (HDCs) and covid outbreaks among staff and large release volumes (in one prison).</a:t>
            </a:r>
          </a:p>
          <a:p>
            <a:pPr marL="342900" indent="-342900">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One PWC reported that test participation is on a first come first serve basis and they were having to cap at 2 releases per day, due to lack of available space on the day of liberation: “it’s physically impossible to see them”.</a:t>
            </a:r>
          </a:p>
          <a:p>
            <a:pPr marL="342900" indent="-34290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PWCs expressed frustration at not being able to finish off the process for prisoners transferred to a prison not running the test.</a:t>
            </a:r>
          </a:p>
          <a:p>
            <a:pPr>
              <a:spcAft>
                <a:spcPts val="600"/>
              </a:spcAft>
            </a:pPr>
            <a:r>
              <a:rPr lang="en-GB" sz="2000" dirty="0">
                <a:latin typeface="Arial" panose="020B0604020202020204" pitchFamily="34" charset="0"/>
                <a:cs typeface="Arial" panose="020B0604020202020204" pitchFamily="34" charset="0"/>
              </a:rPr>
              <a:t>The warm handover to JCP could not be fully implemented.</a:t>
            </a:r>
          </a:p>
          <a:p>
            <a:pPr marL="342900" indent="-342900">
              <a:spcAft>
                <a:spcPts val="600"/>
              </a:spcAft>
              <a:buFont typeface="Arial" panose="020B0604020202020204" pitchFamily="34" charset="0"/>
              <a:buChar char="•"/>
            </a:pPr>
            <a:r>
              <a:rPr lang="en-GB" sz="2000" dirty="0">
                <a:latin typeface="Arial" panose="020B0604020202020204" pitchFamily="34" charset="0"/>
                <a:cs typeface="Arial" panose="020B0604020202020204" pitchFamily="34" charset="0"/>
              </a:rPr>
              <a:t>PWCs were concerned about poor awareness of the tests in JCPs and service centres and one reported that the SPOC contact list for the warm handovers is out-dated.</a:t>
            </a:r>
          </a:p>
          <a:p>
            <a:pPr marL="342900" indent="-34290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One prison was unable to complete the Initial Evidence Interview and was therefore unable to complete the warm handover.</a:t>
            </a:r>
          </a:p>
        </p:txBody>
      </p:sp>
    </p:spTree>
    <p:extLst>
      <p:ext uri="{BB962C8B-B14F-4D97-AF65-F5344CB8AC3E}">
        <p14:creationId xmlns:p14="http://schemas.microsoft.com/office/powerpoint/2010/main" val="3488471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36A86-6B8D-98DA-EEC6-B155BD5131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04D4DF-99F2-97C9-579D-34CA94D48C32}"/>
              </a:ext>
            </a:extLst>
          </p:cNvPr>
          <p:cNvSpPr>
            <a:spLocks noGrp="1"/>
          </p:cNvSpPr>
          <p:nvPr>
            <p:ph type="title"/>
          </p:nvPr>
        </p:nvSpPr>
        <p:spPr/>
        <p:txBody>
          <a:bodyPr/>
          <a:lstStyle/>
          <a:p>
            <a:r>
              <a:rPr lang="en-GB"/>
              <a:t>5. Impact</a:t>
            </a:r>
          </a:p>
        </p:txBody>
      </p:sp>
    </p:spTree>
    <p:extLst>
      <p:ext uri="{BB962C8B-B14F-4D97-AF65-F5344CB8AC3E}">
        <p14:creationId xmlns:p14="http://schemas.microsoft.com/office/powerpoint/2010/main" val="191982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39312-0263-B09C-D8BD-73088B39D1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6D5C0E4-A290-95DA-748E-852E6A5A6333}"/>
              </a:ext>
            </a:extLst>
          </p:cNvPr>
          <p:cNvSpPr>
            <a:spLocks noGrp="1"/>
          </p:cNvSpPr>
          <p:nvPr>
            <p:ph type="title"/>
          </p:nvPr>
        </p:nvSpPr>
        <p:spPr/>
        <p:txBody>
          <a:bodyPr/>
          <a:lstStyle/>
          <a:p>
            <a:pPr>
              <a:lnSpc>
                <a:spcPct val="100000"/>
              </a:lnSpc>
              <a:spcAft>
                <a:spcPts val="600"/>
              </a:spcAft>
            </a:pPr>
            <a:r>
              <a:rPr lang="en-GB" dirty="0"/>
              <a:t>Overview of quantitative analysis undertaken</a:t>
            </a:r>
          </a:p>
        </p:txBody>
      </p:sp>
      <p:sp>
        <p:nvSpPr>
          <p:cNvPr id="5" name="TextBox 4">
            <a:extLst>
              <a:ext uri="{FF2B5EF4-FFF2-40B4-BE49-F238E27FC236}">
                <a16:creationId xmlns:a16="http://schemas.microsoft.com/office/drawing/2014/main" id="{7022B442-C4D9-3354-E1E3-D6ABE812966C}"/>
              </a:ext>
            </a:extLst>
          </p:cNvPr>
          <p:cNvSpPr txBox="1"/>
          <p:nvPr/>
        </p:nvSpPr>
        <p:spPr bwMode="auto">
          <a:xfrm>
            <a:off x="235527" y="1151824"/>
            <a:ext cx="11720946" cy="5247590"/>
          </a:xfrm>
          <a:prstGeom prst="rect">
            <a:avLst/>
          </a:prstGeom>
          <a:solidFill>
            <a:schemeClr val="bg1"/>
          </a:solidFill>
          <a:ln>
            <a:noFill/>
          </a:ln>
        </p:spPr>
        <p:txBody>
          <a:bodyPr wrap="square">
            <a:spAutoFit/>
          </a:bodyPr>
          <a:lstStyle/>
          <a:p>
            <a:pPr>
              <a:spcAft>
                <a:spcPts val="1200"/>
              </a:spcAft>
            </a:pPr>
            <a:r>
              <a:rPr lang="en-GB" sz="2000" dirty="0">
                <a:latin typeface="Arial"/>
                <a:cs typeface="Arial"/>
              </a:rPr>
              <a:t>Data from MoJ and DWP has been used to assess whether access to Universal Credit has improved for prisoners released from prisons participating in the test.  Data are only available from the 16 prisons in England and Wales, so this analysis does not include outcomes for the Scottish prisons.</a:t>
            </a:r>
          </a:p>
          <a:p>
            <a:pPr>
              <a:spcAft>
                <a:spcPts val="1200"/>
              </a:spcAft>
            </a:pPr>
            <a:r>
              <a:rPr lang="en-GB" sz="2000" dirty="0">
                <a:latin typeface="Arial"/>
                <a:cs typeface="Arial"/>
              </a:rPr>
              <a:t>We monitored the speed at which new claims for UC are made by leavers from each prison.  Claims made by all prison leavers are included in this analysis as we are unable to identify specific individuals who participated in the test.</a:t>
            </a:r>
          </a:p>
          <a:p>
            <a:pPr>
              <a:spcAft>
                <a:spcPts val="600"/>
              </a:spcAft>
            </a:pPr>
            <a:r>
              <a:rPr lang="en-GB" sz="2000" dirty="0">
                <a:latin typeface="Arial"/>
                <a:cs typeface="Arial"/>
              </a:rPr>
              <a:t>The primary measures we have analysed using a difference-in-difference approach are:</a:t>
            </a:r>
          </a:p>
          <a:p>
            <a:pPr marL="342900" indent="-342900">
              <a:spcAft>
                <a:spcPts val="600"/>
              </a:spcAft>
              <a:buFont typeface="Arial" panose="020B0604020202020204" pitchFamily="34" charset="0"/>
              <a:buChar char="•"/>
            </a:pPr>
            <a:r>
              <a:rPr lang="en-GB" sz="2000" dirty="0">
                <a:latin typeface="Arial"/>
                <a:cs typeface="Arial"/>
              </a:rPr>
              <a:t>The proportion of UC claims made within 1 day of release</a:t>
            </a:r>
          </a:p>
          <a:p>
            <a:pPr marL="342900" indent="-342900">
              <a:spcAft>
                <a:spcPts val="600"/>
              </a:spcAft>
              <a:buFont typeface="Arial" panose="020B0604020202020204" pitchFamily="34" charset="0"/>
              <a:buChar char="•"/>
            </a:pPr>
            <a:r>
              <a:rPr lang="en-GB" sz="2000" dirty="0">
                <a:latin typeface="Arial"/>
                <a:cs typeface="Arial"/>
              </a:rPr>
              <a:t>The proportion of advances approved within 1 day of release</a:t>
            </a:r>
          </a:p>
          <a:p>
            <a:pPr>
              <a:spcAft>
                <a:spcPts val="1200"/>
              </a:spcAft>
            </a:pPr>
            <a:r>
              <a:rPr lang="en-GB" sz="2000" dirty="0">
                <a:latin typeface="Arial"/>
                <a:cs typeface="Arial"/>
              </a:rPr>
              <a:t>Sets of non-participating Comparator prisons were created to evaluate the contribution of the test </a:t>
            </a:r>
          </a:p>
          <a:p>
            <a:pPr>
              <a:spcAft>
                <a:spcPts val="1200"/>
              </a:spcAft>
            </a:pPr>
            <a:r>
              <a:rPr lang="en-GB" sz="2000" dirty="0">
                <a:latin typeface="Arial"/>
                <a:cs typeface="Arial"/>
              </a:rPr>
              <a:t>We have looked at outcomes for the different types of prison involved in the test: 6 Category B prisons, 5 Category C prisons, 2 Category D prisons and 3 Female prisons.</a:t>
            </a:r>
          </a:p>
          <a:p>
            <a:pPr>
              <a:spcAft>
                <a:spcPts val="1200"/>
              </a:spcAft>
            </a:pPr>
            <a:r>
              <a:rPr lang="en-GB" sz="2000" dirty="0">
                <a:latin typeface="Arial"/>
                <a:cs typeface="Arial"/>
              </a:rPr>
              <a:t>We also report on the partial information we have about ongoing engagement with the UC system following release.  </a:t>
            </a:r>
          </a:p>
        </p:txBody>
      </p:sp>
    </p:spTree>
    <p:extLst>
      <p:ext uri="{BB962C8B-B14F-4D97-AF65-F5344CB8AC3E}">
        <p14:creationId xmlns:p14="http://schemas.microsoft.com/office/powerpoint/2010/main" val="632403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BCD91-9652-EAE0-E448-A92F9AF5045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D3B369-C2F9-A14E-F150-B964F89AD56F}"/>
              </a:ext>
            </a:extLst>
          </p:cNvPr>
          <p:cNvSpPr>
            <a:spLocks noGrp="1"/>
          </p:cNvSpPr>
          <p:nvPr>
            <p:ph type="title"/>
          </p:nvPr>
        </p:nvSpPr>
        <p:spPr/>
        <p:txBody>
          <a:bodyPr>
            <a:normAutofit/>
          </a:bodyPr>
          <a:lstStyle/>
          <a:p>
            <a:r>
              <a:rPr lang="en-GB" sz="3000"/>
              <a:t>The Test contributed to around a 6 percentage point (ppt) increase in UC claims made within 1 day across the participating prisons</a:t>
            </a:r>
          </a:p>
        </p:txBody>
      </p:sp>
      <p:pic>
        <p:nvPicPr>
          <p:cNvPr id="8" name="Picture 7" descr="The chart shows the proportion of Universal Credit claims made within 1 day before and after the test started.&#10;In the test prisons, this had increased from 47% to 55% prior to the start of the test.  This increased to 66% in the final 6 months of the test and to 73% one year later.&#10;In the comparator prisons, it had increased from 43% to 50% prior to the start of the test.  This increased to 54% in the final 6 months of the test and to 60% one year later.">
            <a:extLst>
              <a:ext uri="{FF2B5EF4-FFF2-40B4-BE49-F238E27FC236}">
                <a16:creationId xmlns:a16="http://schemas.microsoft.com/office/drawing/2014/main" id="{D0B07D3F-A2C5-DFF0-0746-BC9F0F4B8066}"/>
              </a:ext>
            </a:extLst>
          </p:cNvPr>
          <p:cNvPicPr>
            <a:picLocks noChangeAspect="1"/>
          </p:cNvPicPr>
          <p:nvPr/>
        </p:nvPicPr>
        <p:blipFill>
          <a:blip r:embed="rId3"/>
          <a:stretch>
            <a:fillRect/>
          </a:stretch>
        </p:blipFill>
        <p:spPr>
          <a:xfrm>
            <a:off x="288000" y="1223999"/>
            <a:ext cx="7914894" cy="5176418"/>
          </a:xfrm>
          <a:prstGeom prst="rect">
            <a:avLst/>
          </a:prstGeom>
        </p:spPr>
      </p:pic>
      <p:sp>
        <p:nvSpPr>
          <p:cNvPr id="5" name="TextBox 4">
            <a:extLst>
              <a:ext uri="{FF2B5EF4-FFF2-40B4-BE49-F238E27FC236}">
                <a16:creationId xmlns:a16="http://schemas.microsoft.com/office/drawing/2014/main" id="{3E1814DE-5ED9-803D-DE6C-66EB374E5959}"/>
              </a:ext>
            </a:extLst>
          </p:cNvPr>
          <p:cNvSpPr txBox="1"/>
          <p:nvPr/>
        </p:nvSpPr>
        <p:spPr bwMode="auto">
          <a:xfrm>
            <a:off x="8327571" y="1224000"/>
            <a:ext cx="3690258" cy="5016758"/>
          </a:xfrm>
          <a:prstGeom prst="rect">
            <a:avLst/>
          </a:prstGeom>
          <a:solidFill>
            <a:schemeClr val="bg1"/>
          </a:solidFill>
          <a:ln>
            <a:noFill/>
          </a:ln>
        </p:spPr>
        <p:txBody>
          <a:bodyPr wrap="square" rtlCol="0">
            <a:spAutoFit/>
          </a:bodyPr>
          <a:lstStyle/>
          <a:p>
            <a:r>
              <a:rPr lang="en-GB" sz="2000">
                <a:latin typeface="Arial" panose="020B0604020202020204" pitchFamily="34" charset="0"/>
                <a:cs typeface="Arial" panose="020B0604020202020204" pitchFamily="34" charset="0"/>
              </a:rPr>
              <a:t>Prior to the test, there had been a gradual increase in UC claims made within 1 day for releases from both the Test and Comparator prisons.</a:t>
            </a:r>
          </a:p>
          <a:p>
            <a:endParaRPr lang="en-GB" sz="2000">
              <a:latin typeface="Arial" panose="020B0604020202020204" pitchFamily="34" charset="0"/>
              <a:cs typeface="Arial" panose="020B0604020202020204" pitchFamily="34" charset="0"/>
            </a:endParaRPr>
          </a:p>
          <a:p>
            <a:r>
              <a:rPr lang="en-GB" sz="2000">
                <a:latin typeface="Arial" panose="020B0604020202020204" pitchFamily="34" charset="0"/>
                <a:cs typeface="Arial" panose="020B0604020202020204" pitchFamily="34" charset="0"/>
              </a:rPr>
              <a:t>During the test, the proportion of claims made within 1 day increased by 11.1ppts in the Test prisons compared with 4.7ppts across the Comparator prisons (+6.4ppts)</a:t>
            </a:r>
          </a:p>
          <a:p>
            <a:endParaRPr lang="en-GB" sz="2000">
              <a:latin typeface="Arial" panose="020B0604020202020204" pitchFamily="34" charset="0"/>
              <a:cs typeface="Arial" panose="020B0604020202020204" pitchFamily="34" charset="0"/>
            </a:endParaRPr>
          </a:p>
          <a:p>
            <a:r>
              <a:rPr lang="en-GB" sz="2000">
                <a:latin typeface="Arial" panose="020B0604020202020204" pitchFamily="34" charset="0"/>
                <a:cs typeface="Arial" panose="020B0604020202020204" pitchFamily="34" charset="0"/>
              </a:rPr>
              <a:t>This difference has been maintained in the months following the test.</a:t>
            </a:r>
          </a:p>
        </p:txBody>
      </p:sp>
    </p:spTree>
    <p:extLst>
      <p:ext uri="{BB962C8B-B14F-4D97-AF65-F5344CB8AC3E}">
        <p14:creationId xmlns:p14="http://schemas.microsoft.com/office/powerpoint/2010/main" val="3898332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2E08D-9423-ADD0-1DF6-2A061A2DA0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B48DFA-9EAA-91BB-9068-ADF63831CC62}"/>
              </a:ext>
            </a:extLst>
          </p:cNvPr>
          <p:cNvSpPr>
            <a:spLocks noGrp="1"/>
          </p:cNvSpPr>
          <p:nvPr>
            <p:ph type="title"/>
          </p:nvPr>
        </p:nvSpPr>
        <p:spPr/>
        <p:txBody>
          <a:bodyPr>
            <a:normAutofit/>
          </a:bodyPr>
          <a:lstStyle/>
          <a:p>
            <a:r>
              <a:rPr lang="en-GB" sz="3000"/>
              <a:t>The Test contributed to around a 10 percentage point (ppt) increase in advances approved within 1 day across the participating prisons</a:t>
            </a:r>
          </a:p>
        </p:txBody>
      </p:sp>
      <p:pic>
        <p:nvPicPr>
          <p:cNvPr id="2" name="Picture 1" descr="The chart shows the proportion of advances approved within 1 day before and after the test started.&#10;In the test prisons, this had increased from 21% to 35% prior to the start of the test.  This increased to 52% in the final 6 months of the test and to 59% one year later.&#10;In the comparator prisons, it had increased from 19% to 29% prior to the start of the test.  This increased to 35% in the final 6 months of the test and to 42% one year later.">
            <a:extLst>
              <a:ext uri="{FF2B5EF4-FFF2-40B4-BE49-F238E27FC236}">
                <a16:creationId xmlns:a16="http://schemas.microsoft.com/office/drawing/2014/main" id="{1128E05E-1511-DF11-82C1-1897E733019D}"/>
              </a:ext>
            </a:extLst>
          </p:cNvPr>
          <p:cNvPicPr>
            <a:picLocks noChangeAspect="1"/>
          </p:cNvPicPr>
          <p:nvPr/>
        </p:nvPicPr>
        <p:blipFill>
          <a:blip r:embed="rId2"/>
          <a:stretch>
            <a:fillRect/>
          </a:stretch>
        </p:blipFill>
        <p:spPr>
          <a:xfrm>
            <a:off x="288000" y="1224000"/>
            <a:ext cx="7880207" cy="5153733"/>
          </a:xfrm>
          <a:prstGeom prst="rect">
            <a:avLst/>
          </a:prstGeom>
        </p:spPr>
      </p:pic>
      <p:sp>
        <p:nvSpPr>
          <p:cNvPr id="5" name="TextBox 4">
            <a:extLst>
              <a:ext uri="{FF2B5EF4-FFF2-40B4-BE49-F238E27FC236}">
                <a16:creationId xmlns:a16="http://schemas.microsoft.com/office/drawing/2014/main" id="{31FC4219-DB03-B996-AC9C-F822D6260712}"/>
              </a:ext>
            </a:extLst>
          </p:cNvPr>
          <p:cNvSpPr txBox="1"/>
          <p:nvPr/>
        </p:nvSpPr>
        <p:spPr bwMode="auto">
          <a:xfrm>
            <a:off x="8387999" y="1224000"/>
            <a:ext cx="3597171" cy="5016758"/>
          </a:xfrm>
          <a:prstGeom prst="rect">
            <a:avLst/>
          </a:prstGeom>
          <a:solidFill>
            <a:schemeClr val="bg1"/>
          </a:solidFill>
          <a:ln>
            <a:noFill/>
          </a:ln>
        </p:spPr>
        <p:txBody>
          <a:bodyPr wrap="square" rtlCol="0">
            <a:spAutoFit/>
          </a:bodyPr>
          <a:lstStyle/>
          <a:p>
            <a:r>
              <a:rPr lang="en-GB" sz="2000">
                <a:latin typeface="Arial" panose="020B0604020202020204" pitchFamily="34" charset="0"/>
                <a:cs typeface="Arial" panose="020B0604020202020204" pitchFamily="34" charset="0"/>
              </a:rPr>
              <a:t>Prior to the test, the proportion of advances approved within 1 day were rising at a slightly faster rate in the Test prisons.</a:t>
            </a:r>
          </a:p>
          <a:p>
            <a:r>
              <a:rPr lang="en-GB" sz="2000">
                <a:latin typeface="Arial" panose="020B0604020202020204" pitchFamily="34" charset="0"/>
                <a:cs typeface="Arial" panose="020B0604020202020204" pitchFamily="34" charset="0"/>
              </a:rPr>
              <a:t> </a:t>
            </a:r>
          </a:p>
          <a:p>
            <a:r>
              <a:rPr lang="en-GB" sz="2000">
                <a:latin typeface="Arial" panose="020B0604020202020204" pitchFamily="34" charset="0"/>
                <a:cs typeface="Arial" panose="020B0604020202020204" pitchFamily="34" charset="0"/>
              </a:rPr>
              <a:t>During the test, the proportion of advances approved within 1 day increased by 17.2ppts in the Test prisons compared with 6.2ppts across the Comparator prisons (+11ppts)</a:t>
            </a:r>
          </a:p>
          <a:p>
            <a:endParaRPr lang="en-GB" sz="2000">
              <a:latin typeface="Arial" panose="020B0604020202020204" pitchFamily="34" charset="0"/>
              <a:cs typeface="Arial" panose="020B0604020202020204" pitchFamily="34" charset="0"/>
            </a:endParaRPr>
          </a:p>
          <a:p>
            <a:r>
              <a:rPr lang="en-GB" sz="2000">
                <a:latin typeface="Arial" panose="020B0604020202020204" pitchFamily="34" charset="0"/>
                <a:cs typeface="Arial" panose="020B0604020202020204" pitchFamily="34" charset="0"/>
              </a:rPr>
              <a:t>This difference has been maintained in the months following the test.</a:t>
            </a:r>
          </a:p>
        </p:txBody>
      </p:sp>
    </p:spTree>
    <p:extLst>
      <p:ext uri="{BB962C8B-B14F-4D97-AF65-F5344CB8AC3E}">
        <p14:creationId xmlns:p14="http://schemas.microsoft.com/office/powerpoint/2010/main" val="35641627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7B010-C090-ADA1-3667-5450084807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C9E1DB-970D-A01F-67B7-AF962D6341FF}"/>
              </a:ext>
            </a:extLst>
          </p:cNvPr>
          <p:cNvSpPr>
            <a:spLocks noGrp="1"/>
          </p:cNvSpPr>
          <p:nvPr>
            <p:ph type="title"/>
          </p:nvPr>
        </p:nvSpPr>
        <p:spPr/>
        <p:txBody>
          <a:bodyPr/>
          <a:lstStyle/>
          <a:p>
            <a:r>
              <a:rPr lang="en-GB" dirty="0"/>
              <a:t>Measures aggregated across 14 Test prisons and their comparators</a:t>
            </a:r>
          </a:p>
        </p:txBody>
      </p:sp>
      <p:sp>
        <p:nvSpPr>
          <p:cNvPr id="2" name="Content Placeholder 4">
            <a:extLst>
              <a:ext uri="{FF2B5EF4-FFF2-40B4-BE49-F238E27FC236}">
                <a16:creationId xmlns:a16="http://schemas.microsoft.com/office/drawing/2014/main" id="{650BD9D2-A922-7CE4-8355-2A13998C80FE}"/>
              </a:ext>
            </a:extLst>
          </p:cNvPr>
          <p:cNvSpPr>
            <a:spLocks noGrp="1"/>
          </p:cNvSpPr>
          <p:nvPr>
            <p:ph idx="1"/>
          </p:nvPr>
        </p:nvSpPr>
        <p:spPr>
          <a:xfrm>
            <a:off x="265175" y="5507293"/>
            <a:ext cx="11661647" cy="1140928"/>
          </a:xfrm>
        </p:spPr>
        <p:txBody>
          <a:bodyPr>
            <a:normAutofit fontScale="92500" lnSpcReduction="20000"/>
          </a:bodyPr>
          <a:lstStyle/>
          <a:p>
            <a:pPr marL="0" indent="0">
              <a:lnSpc>
                <a:spcPct val="130000"/>
              </a:lnSpc>
              <a:spcBef>
                <a:spcPts val="0"/>
              </a:spcBef>
              <a:spcAft>
                <a:spcPts val="600"/>
              </a:spcAft>
              <a:buNone/>
            </a:pPr>
            <a:r>
              <a:rPr lang="en-GB" sz="1900" dirty="0">
                <a:ea typeface="Calibri" panose="020F0502020204030204" pitchFamily="34" charset="0"/>
              </a:rPr>
              <a:t>Before = the 6 months prior to the start of the test period.  After = the final 6 months of the test period</a:t>
            </a:r>
          </a:p>
          <a:p>
            <a:pPr marL="0" indent="0">
              <a:lnSpc>
                <a:spcPct val="130000"/>
              </a:lnSpc>
              <a:spcBef>
                <a:spcPts val="0"/>
              </a:spcBef>
              <a:buNone/>
            </a:pPr>
            <a:r>
              <a:rPr lang="en-GB" sz="1900" dirty="0">
                <a:ea typeface="Calibri" panose="020F0502020204030204" pitchFamily="34" charset="0"/>
              </a:rPr>
              <a:t>Two prisons were excluded from this analysis: 1 had no comparable data prior to the test period, 1 had incomplete data for the final 6 months of the test </a:t>
            </a:r>
          </a:p>
          <a:p>
            <a:pPr marL="0" indent="0">
              <a:lnSpc>
                <a:spcPct val="110000"/>
              </a:lnSpc>
              <a:spcBef>
                <a:spcPts val="0"/>
              </a:spcBef>
              <a:buNone/>
            </a:pPr>
            <a:endParaRPr lang="en-GB" sz="1800" dirty="0">
              <a:ea typeface="Calibri" panose="020F0502020204030204" pitchFamily="34" charset="0"/>
            </a:endParaRPr>
          </a:p>
          <a:p>
            <a:pPr marL="0" indent="0">
              <a:lnSpc>
                <a:spcPct val="107000"/>
              </a:lnSpc>
              <a:buNone/>
            </a:pPr>
            <a:endParaRPr lang="en-GB" sz="2000" dirty="0">
              <a:ea typeface="Calibri" panose="020F0502020204030204" pitchFamily="34" charset="0"/>
            </a:endParaRPr>
          </a:p>
        </p:txBody>
      </p:sp>
      <p:sp>
        <p:nvSpPr>
          <p:cNvPr id="3" name="Content Placeholder 4">
            <a:extLst>
              <a:ext uri="{FF2B5EF4-FFF2-40B4-BE49-F238E27FC236}">
                <a16:creationId xmlns:a16="http://schemas.microsoft.com/office/drawing/2014/main" id="{AD15C278-FEA9-9B63-5852-9E9C6F5FF352}"/>
              </a:ext>
            </a:extLst>
          </p:cNvPr>
          <p:cNvSpPr txBox="1">
            <a:spLocks/>
          </p:cNvSpPr>
          <p:nvPr/>
        </p:nvSpPr>
        <p:spPr>
          <a:xfrm>
            <a:off x="265175" y="5553787"/>
            <a:ext cx="10805595" cy="1140927"/>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endParaRPr lang="en-GB" sz="1800">
              <a:ea typeface="Calibri" panose="020F0502020204030204" pitchFamily="34" charset="0"/>
            </a:endParaRPr>
          </a:p>
        </p:txBody>
      </p:sp>
      <p:graphicFrame>
        <p:nvGraphicFramePr>
          <p:cNvPr id="5" name="Table 5">
            <a:extLst>
              <a:ext uri="{FF2B5EF4-FFF2-40B4-BE49-F238E27FC236}">
                <a16:creationId xmlns:a16="http://schemas.microsoft.com/office/drawing/2014/main" id="{E6EB8231-6417-CA0C-54E5-7DC3AA531782}"/>
              </a:ext>
            </a:extLst>
          </p:cNvPr>
          <p:cNvGraphicFramePr>
            <a:graphicFrameLocks noGrp="1"/>
          </p:cNvGraphicFramePr>
          <p:nvPr>
            <p:extLst>
              <p:ext uri="{D42A27DB-BD31-4B8C-83A1-F6EECF244321}">
                <p14:modId xmlns:p14="http://schemas.microsoft.com/office/powerpoint/2010/main" val="2891598977"/>
              </p:ext>
            </p:extLst>
          </p:nvPr>
        </p:nvGraphicFramePr>
        <p:xfrm>
          <a:off x="319170" y="2040802"/>
          <a:ext cx="11607652" cy="3419998"/>
        </p:xfrm>
        <a:graphic>
          <a:graphicData uri="http://schemas.openxmlformats.org/drawingml/2006/table">
            <a:tbl>
              <a:tblPr firstRow="1" bandRow="1">
                <a:tableStyleId>{5C22544A-7EE6-4342-B048-85BDC9FD1C3A}</a:tableStyleId>
              </a:tblPr>
              <a:tblGrid>
                <a:gridCol w="4393911">
                  <a:extLst>
                    <a:ext uri="{9D8B030D-6E8A-4147-A177-3AD203B41FA5}">
                      <a16:colId xmlns:a16="http://schemas.microsoft.com/office/drawing/2014/main" val="3645362599"/>
                    </a:ext>
                  </a:extLst>
                </a:gridCol>
                <a:gridCol w="1476828">
                  <a:extLst>
                    <a:ext uri="{9D8B030D-6E8A-4147-A177-3AD203B41FA5}">
                      <a16:colId xmlns:a16="http://schemas.microsoft.com/office/drawing/2014/main" val="1583873680"/>
                    </a:ext>
                  </a:extLst>
                </a:gridCol>
                <a:gridCol w="1476828">
                  <a:extLst>
                    <a:ext uri="{9D8B030D-6E8A-4147-A177-3AD203B41FA5}">
                      <a16:colId xmlns:a16="http://schemas.microsoft.com/office/drawing/2014/main" val="5980100"/>
                    </a:ext>
                  </a:extLst>
                </a:gridCol>
                <a:gridCol w="1476828">
                  <a:extLst>
                    <a:ext uri="{9D8B030D-6E8A-4147-A177-3AD203B41FA5}">
                      <a16:colId xmlns:a16="http://schemas.microsoft.com/office/drawing/2014/main" val="614587376"/>
                    </a:ext>
                  </a:extLst>
                </a:gridCol>
                <a:gridCol w="2783257">
                  <a:extLst>
                    <a:ext uri="{9D8B030D-6E8A-4147-A177-3AD203B41FA5}">
                      <a16:colId xmlns:a16="http://schemas.microsoft.com/office/drawing/2014/main" val="3331561860"/>
                    </a:ext>
                  </a:extLst>
                </a:gridCol>
              </a:tblGrid>
              <a:tr h="379627">
                <a:tc>
                  <a:txBody>
                    <a:bodyPr/>
                    <a:lstStyle/>
                    <a:p>
                      <a:endParaRPr lang="en-GB" sz="18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en-GB" sz="1800">
                          <a:latin typeface="Arial" panose="020B0604020202020204" pitchFamily="34" charset="0"/>
                          <a:cs typeface="Arial" panose="020B0604020202020204" pitchFamily="34" charset="0"/>
                        </a:rPr>
                        <a:t>Test Prisons</a:t>
                      </a:r>
                    </a:p>
                  </a:txBody>
                  <a:tcPr anchor="ctr">
                    <a:lnL w="12700" cmpd="sng">
                      <a:noFill/>
                    </a:lnL>
                    <a:lnR w="76200" cap="flat" cmpd="sng" algn="ctr">
                      <a:solidFill>
                        <a:schemeClr val="bg1"/>
                      </a:solidFill>
                      <a:prstDash val="solid"/>
                      <a:round/>
                      <a:headEnd type="none" w="med" len="med"/>
                      <a:tailEnd type="none" w="med" len="med"/>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r>
                        <a:rPr lang="en-GB">
                          <a:latin typeface="Arial" panose="020B0604020202020204" pitchFamily="34" charset="0"/>
                          <a:cs typeface="Arial" panose="020B0604020202020204" pitchFamily="34" charset="0"/>
                        </a:rPr>
                        <a:t>Test Prisons</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r>
                        <a:rPr lang="en-GB"/>
                        <a:t>Test Prison</a:t>
                      </a:r>
                    </a:p>
                    <a:p>
                      <a:pPr algn="ctr"/>
                      <a:r>
                        <a:rPr lang="en-GB"/>
                        <a:t>Change</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800">
                          <a:latin typeface="Arial" panose="020B0604020202020204" pitchFamily="34" charset="0"/>
                          <a:cs typeface="Arial" panose="020B0604020202020204" pitchFamily="34" charset="0"/>
                        </a:rPr>
                        <a:t>Comparator Prisons</a:t>
                      </a:r>
                    </a:p>
                  </a:txBody>
                  <a:tcPr anchor="ctr">
                    <a:lnL w="76200" cap="flat" cmpd="sng" algn="ctr">
                      <a:solidFill>
                        <a:schemeClr val="bg1"/>
                      </a:solidFill>
                      <a:prstDash val="solid"/>
                      <a:round/>
                      <a:headEnd type="none" w="med" len="med"/>
                      <a:tailEnd type="none" w="med" len="med"/>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0358089"/>
                  </a:ext>
                </a:extLst>
              </a:tr>
              <a:tr h="379627">
                <a:tc>
                  <a:txBody>
                    <a:bodyPr/>
                    <a:lstStyle/>
                    <a:p>
                      <a:endParaRPr lang="en-GB" sz="1800" dirty="0">
                        <a:latin typeface="Arial" panose="020B0604020202020204" pitchFamily="34" charset="0"/>
                        <a:cs typeface="Arial" panose="020B0604020202020204" pitchFamily="34" charset="0"/>
                      </a:endParaRPr>
                    </a:p>
                  </a:txBody>
                  <a:tcPr anchor="ctr">
                    <a:lnL w="12700" cmpd="sng">
                      <a:noFill/>
                    </a:lnL>
                    <a:lnR w="12700" cmpd="sng">
                      <a:noFill/>
                    </a:lnR>
                    <a:lnT w="381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800" b="1">
                          <a:solidFill>
                            <a:schemeClr val="bg1"/>
                          </a:solidFill>
                          <a:latin typeface="Arial" panose="020B0604020202020204" pitchFamily="34" charset="0"/>
                          <a:cs typeface="Arial" panose="020B0604020202020204" pitchFamily="34" charset="0"/>
                        </a:rPr>
                        <a:t>Before</a:t>
                      </a:r>
                    </a:p>
                  </a:txBody>
                  <a:tcPr anchor="ctr">
                    <a:lnL w="12700" cmpd="sng">
                      <a:noFill/>
                    </a:lnL>
                    <a:lnR w="12700" cmpd="sng">
                      <a:noFill/>
                    </a:lnR>
                    <a:lnT w="381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800" b="1">
                          <a:solidFill>
                            <a:schemeClr val="bg1"/>
                          </a:solidFill>
                          <a:latin typeface="Arial" panose="020B0604020202020204" pitchFamily="34" charset="0"/>
                          <a:cs typeface="Arial" panose="020B0604020202020204" pitchFamily="34" charset="0"/>
                        </a:rPr>
                        <a:t>After</a:t>
                      </a:r>
                    </a:p>
                  </a:txBody>
                  <a:tcPr anchor="ctr">
                    <a:lnL w="12700" cmpd="sng">
                      <a:noFill/>
                    </a:lnL>
                    <a:lnR w="12700" cmpd="sng">
                      <a:noFill/>
                    </a:lnR>
                    <a:lnT w="381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800" b="1">
                          <a:solidFill>
                            <a:schemeClr val="bg1"/>
                          </a:solidFill>
                          <a:latin typeface="Arial" panose="020B0604020202020204" pitchFamily="34" charset="0"/>
                          <a:cs typeface="Arial" panose="020B0604020202020204" pitchFamily="34" charset="0"/>
                        </a:rPr>
                        <a:t>Change</a:t>
                      </a:r>
                    </a:p>
                  </a:txBody>
                  <a:tcPr anchor="ctr">
                    <a:lnL w="12700" cmpd="sng">
                      <a:noFill/>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800" b="1">
                          <a:solidFill>
                            <a:schemeClr val="bg1"/>
                          </a:solidFill>
                          <a:latin typeface="Arial" panose="020B0604020202020204" pitchFamily="34" charset="0"/>
                          <a:cs typeface="Arial" panose="020B0604020202020204" pitchFamily="34" charset="0"/>
                        </a:rPr>
                        <a:t>Change</a:t>
                      </a:r>
                    </a:p>
                  </a:txBody>
                  <a:tcPr anchor="ctr">
                    <a:lnL w="76200" cap="flat" cmpd="sng" algn="ctr">
                      <a:solidFill>
                        <a:schemeClr val="bg1"/>
                      </a:solidFill>
                      <a:prstDash val="solid"/>
                      <a:round/>
                      <a:headEnd type="none" w="med" len="med"/>
                      <a:tailEnd type="none" w="med" len="med"/>
                    </a:lnL>
                    <a:lnR w="12700" cmpd="sng">
                      <a:noFill/>
                    </a:lnR>
                    <a:lnT w="381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62879925"/>
                  </a:ext>
                </a:extLst>
              </a:tr>
              <a:tr h="379627">
                <a:tc>
                  <a:txBody>
                    <a:bodyPr/>
                    <a:lstStyle/>
                    <a:p>
                      <a:r>
                        <a:rPr lang="en-GB" sz="1800">
                          <a:solidFill>
                            <a:schemeClr val="tx1"/>
                          </a:solidFill>
                          <a:latin typeface="Arial" panose="020B0604020202020204" pitchFamily="34" charset="0"/>
                          <a:cs typeface="Arial" panose="020B0604020202020204" pitchFamily="34" charset="0"/>
                        </a:rPr>
                        <a:t>Average (mean) time to claim UC</a:t>
                      </a:r>
                    </a:p>
                  </a:txBody>
                  <a:tcPr anchor="ctr">
                    <a:lnT w="7620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4.0 days</a:t>
                      </a:r>
                    </a:p>
                  </a:txBody>
                  <a:tcPr anchor="ctr">
                    <a:lnT w="7620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3.1 days</a:t>
                      </a:r>
                    </a:p>
                  </a:txBody>
                  <a:tcPr anchor="ctr">
                    <a:lnT w="7620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- 0.8 days</a:t>
                      </a: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- 0.4 days</a:t>
                      </a: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solidFill>
                      <a:schemeClr val="accent4">
                        <a:lumMod val="20000"/>
                        <a:lumOff val="80000"/>
                      </a:schemeClr>
                    </a:solidFill>
                  </a:tcPr>
                </a:tc>
                <a:extLst>
                  <a:ext uri="{0D108BD9-81ED-4DB2-BD59-A6C34878D82A}">
                    <a16:rowId xmlns:a16="http://schemas.microsoft.com/office/drawing/2014/main" val="1559054769"/>
                  </a:ext>
                </a:extLst>
              </a:tr>
              <a:tr h="379627">
                <a:tc>
                  <a:txBody>
                    <a:bodyPr/>
                    <a:lstStyle/>
                    <a:p>
                      <a:r>
                        <a:rPr lang="en-GB" sz="1800" dirty="0">
                          <a:solidFill>
                            <a:schemeClr val="tx1"/>
                          </a:solidFill>
                          <a:latin typeface="Arial" panose="020B0604020202020204" pitchFamily="34" charset="0"/>
                          <a:cs typeface="Arial" panose="020B0604020202020204" pitchFamily="34" charset="0"/>
                        </a:rPr>
                        <a:t>New claims for UC made within 3 days</a:t>
                      </a:r>
                    </a:p>
                  </a:txBody>
                  <a:tcPr anchor="ctr">
                    <a:lnB w="12700" cmpd="sng">
                      <a:noFill/>
                    </a:lnB>
                    <a:solidFill>
                      <a:schemeClr val="accent4">
                        <a:lumMod val="60000"/>
                        <a:lumOff val="4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70%</a:t>
                      </a:r>
                    </a:p>
                  </a:txBody>
                  <a:tcPr anchor="ctr">
                    <a:lnB w="12700" cmpd="sng">
                      <a:noFill/>
                    </a:lnB>
                    <a:solidFill>
                      <a:schemeClr val="accent4">
                        <a:lumMod val="60000"/>
                        <a:lumOff val="4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78%</a:t>
                      </a:r>
                    </a:p>
                  </a:txBody>
                  <a:tcPr anchor="ctr">
                    <a:lnB w="12700" cmpd="sng">
                      <a:noFill/>
                    </a:lnB>
                    <a:solidFill>
                      <a:schemeClr val="accent4">
                        <a:lumMod val="60000"/>
                        <a:lumOff val="4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+ 7.6</a:t>
                      </a:r>
                    </a:p>
                  </a:txBody>
                  <a:tcPr anchor="ctr">
                    <a:lnR w="76200" cap="flat" cmpd="sng" algn="ctr">
                      <a:solidFill>
                        <a:schemeClr val="bg1"/>
                      </a:solidFill>
                      <a:prstDash val="solid"/>
                      <a:round/>
                      <a:headEnd type="none" w="med" len="med"/>
                      <a:tailEnd type="none" w="med" len="med"/>
                    </a:lnR>
                    <a:lnB w="12700" cmpd="sng">
                      <a:noFill/>
                    </a:lnB>
                    <a:solidFill>
                      <a:schemeClr val="accent4">
                        <a:lumMod val="60000"/>
                        <a:lumOff val="4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+ 3.0</a:t>
                      </a:r>
                    </a:p>
                  </a:txBody>
                  <a:tcPr anchor="ctr">
                    <a:lnL w="76200" cap="flat" cmpd="sng" algn="ctr">
                      <a:solidFill>
                        <a:schemeClr val="bg1"/>
                      </a:solidFill>
                      <a:prstDash val="solid"/>
                      <a:round/>
                      <a:headEnd type="none" w="med" len="med"/>
                      <a:tailEnd type="none" w="med" len="med"/>
                    </a:lnL>
                    <a:lnB w="12700" cmpd="sng">
                      <a:noFill/>
                    </a:lnB>
                    <a:solidFill>
                      <a:schemeClr val="accent4">
                        <a:lumMod val="60000"/>
                        <a:lumOff val="40000"/>
                      </a:schemeClr>
                    </a:solidFill>
                  </a:tcPr>
                </a:tc>
                <a:extLst>
                  <a:ext uri="{0D108BD9-81ED-4DB2-BD59-A6C34878D82A}">
                    <a16:rowId xmlns:a16="http://schemas.microsoft.com/office/drawing/2014/main" val="1387764708"/>
                  </a:ext>
                </a:extLst>
              </a:tr>
              <a:tr h="3796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a:solidFill>
                            <a:schemeClr val="tx1"/>
                          </a:solidFill>
                          <a:latin typeface="Arial" panose="020B0604020202020204" pitchFamily="34" charset="0"/>
                          <a:cs typeface="Arial" panose="020B0604020202020204" pitchFamily="34" charset="0"/>
                        </a:rPr>
                        <a:t>New claims for UC made within 1 day</a:t>
                      </a:r>
                    </a:p>
                  </a:txBody>
                  <a:tcPr anchor="ctr">
                    <a:lnL w="12700" cmpd="sng">
                      <a:noFill/>
                    </a:lnL>
                    <a:lnR w="12700" cap="flat" cmpd="sng" algn="ctr">
                      <a:solidFill>
                        <a:schemeClr val="bg1"/>
                      </a:solid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55%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66%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+ 11.1</a:t>
                      </a:r>
                    </a:p>
                  </a:txBody>
                  <a:tcPr anchor="ctr">
                    <a:lnL w="127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+ 4.7</a:t>
                      </a:r>
                    </a:p>
                  </a:txBody>
                  <a:tcPr anchor="ctr">
                    <a:lnL w="76200" cap="flat" cmpd="sng" algn="ctr">
                      <a:solidFill>
                        <a:schemeClr val="bg1"/>
                      </a:solidFill>
                      <a:prstDash val="solid"/>
                      <a:round/>
                      <a:headEnd type="none" w="med" len="med"/>
                      <a:tailEnd type="none" w="med" len="med"/>
                    </a:lnL>
                    <a:lnR w="12700" cmpd="sng">
                      <a:noFill/>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7954587"/>
                  </a:ext>
                </a:extLst>
              </a:tr>
              <a:tr h="382982">
                <a:tc>
                  <a:txBody>
                    <a:bodyPr/>
                    <a:lstStyle/>
                    <a:p>
                      <a:r>
                        <a:rPr lang="en-GB" sz="1800">
                          <a:solidFill>
                            <a:schemeClr val="tx1"/>
                          </a:solidFill>
                          <a:latin typeface="Arial" panose="020B0604020202020204" pitchFamily="34" charset="0"/>
                          <a:cs typeface="Arial" panose="020B0604020202020204" pitchFamily="34" charset="0"/>
                        </a:rPr>
                        <a:t>UC claimants receiving an advance</a:t>
                      </a:r>
                    </a:p>
                  </a:txBody>
                  <a:tcPr anchor="ctr">
                    <a:lnT w="762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93%</a:t>
                      </a:r>
                    </a:p>
                  </a:txBody>
                  <a:tcPr anchor="ctr">
                    <a:lnT w="762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95%</a:t>
                      </a:r>
                    </a:p>
                  </a:txBody>
                  <a:tcPr anchor="ctr">
                    <a:lnT w="762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+ 2.0</a:t>
                      </a:r>
                    </a:p>
                  </a:txBody>
                  <a:tcPr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5">
                        <a:lumMod val="60000"/>
                        <a:lumOff val="4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+ 1.4</a:t>
                      </a:r>
                    </a:p>
                  </a:txBody>
                  <a:tcPr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276547549"/>
                  </a:ext>
                </a:extLst>
              </a:tr>
              <a:tr h="379627">
                <a:tc>
                  <a:txBody>
                    <a:bodyPr/>
                    <a:lstStyle/>
                    <a:p>
                      <a:r>
                        <a:rPr lang="en-GB" sz="1800" dirty="0">
                          <a:solidFill>
                            <a:schemeClr val="tx1"/>
                          </a:solidFill>
                          <a:latin typeface="Arial" panose="020B0604020202020204" pitchFamily="34" charset="0"/>
                          <a:cs typeface="Arial" panose="020B0604020202020204" pitchFamily="34" charset="0"/>
                        </a:rPr>
                        <a:t>Mean time to approve advance</a:t>
                      </a:r>
                    </a:p>
                  </a:txBody>
                  <a:tcPr anchor="ctr">
                    <a:solidFill>
                      <a:schemeClr val="accent5">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6.4 days</a:t>
                      </a:r>
                    </a:p>
                  </a:txBody>
                  <a:tcPr anchor="ctr">
                    <a:solidFill>
                      <a:schemeClr val="accent5">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5.2 days</a:t>
                      </a:r>
                    </a:p>
                  </a:txBody>
                  <a:tcPr anchor="ctr">
                    <a:solidFill>
                      <a:schemeClr val="accent5">
                        <a:lumMod val="20000"/>
                        <a:lumOff val="8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- 1.2 days</a:t>
                      </a:r>
                    </a:p>
                  </a:txBody>
                  <a:tcPr anchor="ctr">
                    <a:lnR w="7620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- 0.6 days</a:t>
                      </a:r>
                    </a:p>
                  </a:txBody>
                  <a:tcPr anchor="ctr">
                    <a:lnL w="7620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758163112"/>
                  </a:ext>
                </a:extLst>
              </a:tr>
              <a:tr h="379627">
                <a:tc>
                  <a:txBody>
                    <a:bodyPr/>
                    <a:lstStyle/>
                    <a:p>
                      <a:r>
                        <a:rPr lang="en-GB" sz="1800" dirty="0">
                          <a:solidFill>
                            <a:schemeClr val="tx1"/>
                          </a:solidFill>
                          <a:latin typeface="Arial" panose="020B0604020202020204" pitchFamily="34" charset="0"/>
                          <a:cs typeface="Arial" panose="020B0604020202020204" pitchFamily="34" charset="0"/>
                        </a:rPr>
                        <a:t>Advances approved within 3 days</a:t>
                      </a:r>
                    </a:p>
                  </a:txBody>
                  <a:tcPr anchor="ctr">
                    <a:solidFill>
                      <a:schemeClr val="accent5">
                        <a:lumMod val="60000"/>
                        <a:lumOff val="4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50%</a:t>
                      </a:r>
                    </a:p>
                  </a:txBody>
                  <a:tcPr anchor="ctr">
                    <a:solidFill>
                      <a:schemeClr val="accent5">
                        <a:lumMod val="60000"/>
                        <a:lumOff val="4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63%</a:t>
                      </a:r>
                    </a:p>
                  </a:txBody>
                  <a:tcPr anchor="ctr">
                    <a:solidFill>
                      <a:schemeClr val="accent5">
                        <a:lumMod val="60000"/>
                        <a:lumOff val="4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+ 13.3</a:t>
                      </a:r>
                    </a:p>
                  </a:txBody>
                  <a:tcPr anchor="ctr">
                    <a:lnR w="76200" cap="flat" cmpd="sng" algn="ctr">
                      <a:solidFill>
                        <a:schemeClr val="bg1"/>
                      </a:solidFill>
                      <a:prstDash val="solid"/>
                      <a:round/>
                      <a:headEnd type="none" w="med" len="med"/>
                      <a:tailEnd type="none" w="med" len="med"/>
                    </a:lnR>
                    <a:solidFill>
                      <a:schemeClr val="accent5">
                        <a:lumMod val="60000"/>
                        <a:lumOff val="4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+ 6.2</a:t>
                      </a:r>
                    </a:p>
                  </a:txBody>
                  <a:tcPr anchor="ctr">
                    <a:lnL w="76200" cap="flat" cmpd="sng" algn="ctr">
                      <a:solidFill>
                        <a:schemeClr val="bg1"/>
                      </a:solidFill>
                      <a:prstDash val="solid"/>
                      <a:round/>
                      <a:headEnd type="none" w="med" len="med"/>
                      <a:tailEnd type="none" w="med" len="med"/>
                    </a:lnL>
                    <a:solidFill>
                      <a:schemeClr val="accent5">
                        <a:lumMod val="60000"/>
                        <a:lumOff val="40000"/>
                      </a:schemeClr>
                    </a:solidFill>
                  </a:tcPr>
                </a:tc>
                <a:extLst>
                  <a:ext uri="{0D108BD9-81ED-4DB2-BD59-A6C34878D82A}">
                    <a16:rowId xmlns:a16="http://schemas.microsoft.com/office/drawing/2014/main" val="736315087"/>
                  </a:ext>
                </a:extLst>
              </a:tr>
              <a:tr h="3796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dirty="0">
                          <a:solidFill>
                            <a:schemeClr val="tx1"/>
                          </a:solidFill>
                          <a:latin typeface="Arial" panose="020B0604020202020204" pitchFamily="34" charset="0"/>
                          <a:cs typeface="Arial" panose="020B0604020202020204" pitchFamily="34" charset="0"/>
                        </a:rPr>
                        <a:t>Advances approved within 1 day</a:t>
                      </a:r>
                    </a:p>
                  </a:txBody>
                  <a:tcPr anchor="ctr">
                    <a:solidFill>
                      <a:schemeClr val="accent5">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35%</a:t>
                      </a:r>
                    </a:p>
                  </a:txBody>
                  <a:tcPr anchor="ctr">
                    <a:solidFill>
                      <a:schemeClr val="accent5">
                        <a:lumMod val="20000"/>
                        <a:lumOff val="80000"/>
                      </a:schemeClr>
                    </a:solidFill>
                  </a:tcPr>
                </a:tc>
                <a:tc>
                  <a:txBody>
                    <a:bodyPr/>
                    <a:lstStyle/>
                    <a:p>
                      <a:pPr algn="ctr"/>
                      <a:r>
                        <a:rPr lang="en-GB" sz="1800">
                          <a:solidFill>
                            <a:schemeClr val="tx1"/>
                          </a:solidFill>
                          <a:latin typeface="Arial" panose="020B0604020202020204" pitchFamily="34" charset="0"/>
                          <a:cs typeface="Arial" panose="020B0604020202020204" pitchFamily="34" charset="0"/>
                        </a:rPr>
                        <a:t>52%</a:t>
                      </a:r>
                    </a:p>
                  </a:txBody>
                  <a:tcPr anchor="ctr">
                    <a:solidFill>
                      <a:schemeClr val="accent5">
                        <a:lumMod val="20000"/>
                        <a:lumOff val="80000"/>
                      </a:schemeClr>
                    </a:solidFill>
                  </a:tcPr>
                </a:tc>
                <a:tc>
                  <a:txBody>
                    <a:bodyPr/>
                    <a:lstStyle/>
                    <a:p>
                      <a:pPr algn="ctr"/>
                      <a:r>
                        <a:rPr lang="en-GB" sz="1800" b="1">
                          <a:solidFill>
                            <a:schemeClr val="tx1"/>
                          </a:solidFill>
                          <a:latin typeface="Arial" panose="020B0604020202020204" pitchFamily="34" charset="0"/>
                          <a:cs typeface="Arial" panose="020B0604020202020204" pitchFamily="34" charset="0"/>
                        </a:rPr>
                        <a:t>+ 17.2</a:t>
                      </a:r>
                    </a:p>
                  </a:txBody>
                  <a:tcPr anchor="ctr">
                    <a:lnR w="7620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pPr algn="ctr"/>
                      <a:r>
                        <a:rPr lang="en-GB" sz="1800" b="1" dirty="0">
                          <a:solidFill>
                            <a:schemeClr val="tx1"/>
                          </a:solidFill>
                          <a:latin typeface="Arial" panose="020B0604020202020204" pitchFamily="34" charset="0"/>
                          <a:cs typeface="Arial" panose="020B0604020202020204" pitchFamily="34" charset="0"/>
                        </a:rPr>
                        <a:t>+ 6.2</a:t>
                      </a:r>
                    </a:p>
                  </a:txBody>
                  <a:tcPr anchor="ctr">
                    <a:lnL w="76200" cap="flat" cmpd="sng" algn="ctr">
                      <a:solidFill>
                        <a:schemeClr val="bg1"/>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3093882891"/>
                  </a:ext>
                </a:extLst>
              </a:tr>
            </a:tbl>
          </a:graphicData>
        </a:graphic>
      </p:graphicFrame>
      <p:sp>
        <p:nvSpPr>
          <p:cNvPr id="7" name="Content Placeholder 4">
            <a:extLst>
              <a:ext uri="{FF2B5EF4-FFF2-40B4-BE49-F238E27FC236}">
                <a16:creationId xmlns:a16="http://schemas.microsoft.com/office/drawing/2014/main" id="{E9569A9D-BDED-248D-1195-CAB29F5119BC}"/>
              </a:ext>
            </a:extLst>
          </p:cNvPr>
          <p:cNvSpPr txBox="1">
            <a:spLocks/>
          </p:cNvSpPr>
          <p:nvPr/>
        </p:nvSpPr>
        <p:spPr>
          <a:xfrm>
            <a:off x="265174" y="1061903"/>
            <a:ext cx="11661647" cy="93240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GB" sz="1800" dirty="0">
                <a:ea typeface="Calibri" panose="020F0502020204030204" pitchFamily="34" charset="0"/>
              </a:rPr>
              <a:t>There was no evidence of a change in the proportion of prison leavers making a new claim for UC (~50%) but the average (mean) time taken to claim UC reduced by 0.8 days compared with a reduction of just 0.4 days across the comparator prisons.</a:t>
            </a:r>
          </a:p>
        </p:txBody>
      </p:sp>
    </p:spTree>
    <p:extLst>
      <p:ext uri="{BB962C8B-B14F-4D97-AF65-F5344CB8AC3E}">
        <p14:creationId xmlns:p14="http://schemas.microsoft.com/office/powerpoint/2010/main" val="3991959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F5B3B-CA95-49DE-3671-754301A7AAB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C5685F-4128-3343-1DCD-0C56C2923E27}"/>
              </a:ext>
            </a:extLst>
          </p:cNvPr>
          <p:cNvSpPr>
            <a:spLocks noGrp="1"/>
          </p:cNvSpPr>
          <p:nvPr>
            <p:ph type="title"/>
          </p:nvPr>
        </p:nvSpPr>
        <p:spPr/>
        <p:txBody>
          <a:bodyPr>
            <a:normAutofit/>
          </a:bodyPr>
          <a:lstStyle/>
          <a:p>
            <a:r>
              <a:rPr lang="en-GB" sz="3000"/>
              <a:t>Category B prisons recorded relatively low levels of participation but still achieved positive impacts on claim times</a:t>
            </a:r>
          </a:p>
        </p:txBody>
      </p:sp>
      <p:sp>
        <p:nvSpPr>
          <p:cNvPr id="5" name="TextBox 4">
            <a:extLst>
              <a:ext uri="{FF2B5EF4-FFF2-40B4-BE49-F238E27FC236}">
                <a16:creationId xmlns:a16="http://schemas.microsoft.com/office/drawing/2014/main" id="{59AB161A-A99F-BA7E-C3CF-D88344B63DD8}"/>
              </a:ext>
            </a:extLst>
          </p:cNvPr>
          <p:cNvSpPr txBox="1"/>
          <p:nvPr/>
        </p:nvSpPr>
        <p:spPr bwMode="auto">
          <a:xfrm>
            <a:off x="223520" y="1200646"/>
            <a:ext cx="11744960" cy="5201424"/>
          </a:xfrm>
          <a:prstGeom prst="rect">
            <a:avLst/>
          </a:prstGeom>
          <a:solidFill>
            <a:schemeClr val="bg1"/>
          </a:solidFill>
          <a:ln>
            <a:noFill/>
          </a:ln>
        </p:spPr>
        <p:txBody>
          <a:bodyPr wrap="square">
            <a:spAutoFit/>
          </a:bodyPr>
          <a:lstStyle/>
          <a:p>
            <a:pPr marL="0" indent="0">
              <a:lnSpc>
                <a:spcPct val="110000"/>
              </a:lnSpc>
              <a:spcAft>
                <a:spcPts val="1200"/>
              </a:spcAft>
              <a:buNone/>
            </a:pPr>
            <a:r>
              <a:rPr lang="en-GB" sz="2000" dirty="0">
                <a:latin typeface="Arial"/>
                <a:cs typeface="Arial"/>
              </a:rPr>
              <a:t>6 Category B prisons were included in the test.  These prisons tend to house individuals entering and exiting custody from and to the local area.</a:t>
            </a:r>
          </a:p>
          <a:p>
            <a:pPr marL="0" indent="0">
              <a:lnSpc>
                <a:spcPct val="110000"/>
              </a:lnSpc>
              <a:spcAft>
                <a:spcPts val="300"/>
              </a:spcAft>
              <a:buNone/>
            </a:pPr>
            <a:r>
              <a:rPr lang="en-GB" sz="2000" dirty="0">
                <a:latin typeface="Arial"/>
                <a:cs typeface="Arial"/>
              </a:rPr>
              <a:t>The chart on the following slide shows that there were positive impacts on claim times due to the test.  On aggregate:</a:t>
            </a:r>
          </a:p>
          <a:p>
            <a:pPr marL="342900" indent="-342900">
              <a:lnSpc>
                <a:spcPct val="110000"/>
              </a:lnSpc>
              <a:spcAft>
                <a:spcPts val="1200"/>
              </a:spcAft>
              <a:buFont typeface="Arial" panose="020B0604020202020204" pitchFamily="34" charset="0"/>
              <a:buChar char="•"/>
            </a:pPr>
            <a:r>
              <a:rPr lang="en-GB" sz="2000" dirty="0">
                <a:latin typeface="Arial"/>
                <a:cs typeface="Arial"/>
              </a:rPr>
              <a:t>Category B Test prisons achieved a 7 percentage point greater increase in claims made within 1 day compared with their Comparator prisons.</a:t>
            </a:r>
            <a:endParaRPr lang="en-GB" sz="2000" b="1" dirty="0">
              <a:latin typeface="Arial"/>
              <a:cs typeface="Arial"/>
            </a:endParaRPr>
          </a:p>
          <a:p>
            <a:pPr>
              <a:lnSpc>
                <a:spcPct val="110000"/>
              </a:lnSpc>
              <a:spcAft>
                <a:spcPts val="300"/>
              </a:spcAft>
            </a:pPr>
            <a:r>
              <a:rPr lang="en-GB" sz="2000" dirty="0">
                <a:latin typeface="Arial"/>
                <a:cs typeface="Arial"/>
              </a:rPr>
              <a:t>The chart also shows that 5 out of the 6 prisons recorded relatively low levels of participation.</a:t>
            </a:r>
          </a:p>
          <a:p>
            <a:pPr marL="342900" indent="-342900">
              <a:lnSpc>
                <a:spcPct val="110000"/>
              </a:lnSpc>
              <a:spcAft>
                <a:spcPts val="300"/>
              </a:spcAft>
              <a:buFont typeface="Arial" panose="020B0604020202020204" pitchFamily="34" charset="0"/>
              <a:buChar char="•"/>
            </a:pPr>
            <a:r>
              <a:rPr lang="en-GB" sz="2000" dirty="0">
                <a:latin typeface="Arial"/>
                <a:cs typeface="Arial"/>
              </a:rPr>
              <a:t>This is likely to be related to the high turnover in these prisons, limiting the amount of time prison work coaches had to engage with individuals prior to their release.  </a:t>
            </a:r>
          </a:p>
          <a:p>
            <a:pPr marL="342900" indent="-342900">
              <a:lnSpc>
                <a:spcPct val="110000"/>
              </a:lnSpc>
              <a:spcAft>
                <a:spcPts val="300"/>
              </a:spcAft>
              <a:buFont typeface="Arial" panose="020B0604020202020204" pitchFamily="34" charset="0"/>
              <a:buChar char="•"/>
            </a:pPr>
            <a:r>
              <a:rPr lang="en-GB" sz="2000" dirty="0">
                <a:latin typeface="Arial"/>
                <a:cs typeface="Arial"/>
              </a:rPr>
              <a:t>Analysis of the MoJ / DWP data showed that on average 77% of leavers from these prisons stayed in the release prison for less than 12 weeks. </a:t>
            </a:r>
            <a:r>
              <a:rPr lang="en-GB" dirty="0">
                <a:latin typeface="Arial"/>
                <a:cs typeface="Arial"/>
              </a:rPr>
              <a:t>(Median across the 6 prisons; ranging from 65% to 87%)</a:t>
            </a:r>
            <a:endParaRPr lang="en-GB" sz="2000" dirty="0">
              <a:latin typeface="Arial"/>
              <a:cs typeface="Arial"/>
            </a:endParaRPr>
          </a:p>
          <a:p>
            <a:pPr marL="342900" indent="-342900">
              <a:lnSpc>
                <a:spcPct val="100000"/>
              </a:lnSpc>
              <a:spcAft>
                <a:spcPts val="600"/>
              </a:spcAft>
              <a:buFont typeface="Arial" panose="020B0604020202020204" pitchFamily="34" charset="0"/>
              <a:buChar char="•"/>
            </a:pPr>
            <a:r>
              <a:rPr lang="en-GB" sz="2000" dirty="0">
                <a:latin typeface="Arial"/>
                <a:cs typeface="Arial"/>
              </a:rPr>
              <a:t>The one site with high levels of participation has a dedicated departure lounge providing support to individuals on the day of their release.  This contributed to high levels of prison leavers claiming UC within 1 day, even before the start of the test.</a:t>
            </a:r>
          </a:p>
        </p:txBody>
      </p:sp>
    </p:spTree>
    <p:extLst>
      <p:ext uri="{BB962C8B-B14F-4D97-AF65-F5344CB8AC3E}">
        <p14:creationId xmlns:p14="http://schemas.microsoft.com/office/powerpoint/2010/main" val="181607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4B4F0-BD62-241A-49D7-27665B3FBA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501AA0-5213-C206-2CEC-88577C60F6D6}"/>
              </a:ext>
            </a:extLst>
          </p:cNvPr>
          <p:cNvSpPr>
            <a:spLocks noGrp="1"/>
          </p:cNvSpPr>
          <p:nvPr>
            <p:ph type="title"/>
          </p:nvPr>
        </p:nvSpPr>
        <p:spPr/>
        <p:txBody>
          <a:bodyPr>
            <a:normAutofit/>
          </a:bodyPr>
          <a:lstStyle/>
          <a:p>
            <a:r>
              <a:rPr lang="en-GB" sz="3000"/>
              <a:t>Levels of participation in each of the Category B prisons and the proportion of new UC claims made within 1 day</a:t>
            </a:r>
          </a:p>
        </p:txBody>
      </p:sp>
      <p:pic>
        <p:nvPicPr>
          <p:cNvPr id="10" name="Picture 9" descr="This chart shows outcomes for the 6 Category B prisons in the test.&#10;Levels of participation are shown by the grey bars and range from 82% in Site 1 to 10% in Site 6.&#10;The proportion of claims made within 1 day before and after the test are shown for the test prisons (blue diamonds) and for their comparator prisons (orange lines).  In all cases, these are higher after the test was implemented.&#10; ">
            <a:extLst>
              <a:ext uri="{FF2B5EF4-FFF2-40B4-BE49-F238E27FC236}">
                <a16:creationId xmlns:a16="http://schemas.microsoft.com/office/drawing/2014/main" id="{AAEABBA8-833E-07AE-A470-D01F52914005}"/>
              </a:ext>
            </a:extLst>
          </p:cNvPr>
          <p:cNvPicPr>
            <a:picLocks noChangeAspect="1"/>
          </p:cNvPicPr>
          <p:nvPr/>
        </p:nvPicPr>
        <p:blipFill>
          <a:blip r:embed="rId2"/>
          <a:stretch>
            <a:fillRect/>
          </a:stretch>
        </p:blipFill>
        <p:spPr>
          <a:xfrm>
            <a:off x="199501" y="1260000"/>
            <a:ext cx="7721335" cy="5040000"/>
          </a:xfrm>
          <a:prstGeom prst="rect">
            <a:avLst/>
          </a:prstGeom>
        </p:spPr>
      </p:pic>
      <p:sp>
        <p:nvSpPr>
          <p:cNvPr id="3" name="TextBox 2">
            <a:extLst>
              <a:ext uri="{FF2B5EF4-FFF2-40B4-BE49-F238E27FC236}">
                <a16:creationId xmlns:a16="http://schemas.microsoft.com/office/drawing/2014/main" id="{402476A3-5442-A3F9-38CB-B1422EE7F7FE}"/>
              </a:ext>
            </a:extLst>
          </p:cNvPr>
          <p:cNvSpPr txBox="1"/>
          <p:nvPr/>
        </p:nvSpPr>
        <p:spPr bwMode="auto">
          <a:xfrm>
            <a:off x="8113226" y="1192992"/>
            <a:ext cx="3879273" cy="2966966"/>
          </a:xfrm>
          <a:prstGeom prst="rect">
            <a:avLst/>
          </a:prstGeom>
          <a:solidFill>
            <a:schemeClr val="bg1"/>
          </a:solidFill>
          <a:ln>
            <a:noFill/>
          </a:ln>
        </p:spPr>
        <p:txBody>
          <a:bodyPr wrap="square" rtlCol="0">
            <a:spAutoFit/>
          </a:bodyPr>
          <a:lstStyle/>
          <a:p>
            <a:pPr algn="just"/>
            <a:r>
              <a:rPr lang="en-GB" dirty="0">
                <a:latin typeface="Arial" panose="020B0604020202020204" pitchFamily="34" charset="0"/>
                <a:cs typeface="Arial" panose="020B0604020202020204" pitchFamily="34" charset="0"/>
              </a:rPr>
              <a:t>For each Category B prison, the chart shows: </a:t>
            </a:r>
          </a:p>
          <a:p>
            <a:pPr algn="just"/>
            <a:endParaRPr lang="en-GB" dirty="0">
              <a:latin typeface="Arial" panose="020B0604020202020204" pitchFamily="34" charset="0"/>
              <a:cs typeface="Arial" panose="020B0604020202020204" pitchFamily="34" charset="0"/>
            </a:endParaRPr>
          </a:p>
          <a:p>
            <a:pPr algn="just">
              <a:lnSpc>
                <a:spcPct val="110000"/>
              </a:lnSpc>
            </a:pPr>
            <a:r>
              <a:rPr lang="en-GB" dirty="0">
                <a:latin typeface="Arial" panose="020B0604020202020204" pitchFamily="34" charset="0"/>
                <a:cs typeface="Arial" panose="020B0604020202020204" pitchFamily="34" charset="0"/>
              </a:rPr>
              <a:t>Participation rate (grey bars)</a:t>
            </a:r>
          </a:p>
          <a:p>
            <a:pPr marL="285750" indent="-285750" algn="just">
              <a:buFont typeface="Arial" panose="020B0604020202020204" pitchFamily="34" charset="0"/>
              <a:buChar char="•"/>
            </a:pPr>
            <a:r>
              <a:rPr lang="en-GB" dirty="0">
                <a:latin typeface="Arial" panose="020B0604020202020204" pitchFamily="34" charset="0"/>
                <a:cs typeface="Arial" panose="020B0604020202020204" pitchFamily="34" charset="0"/>
              </a:rPr>
              <a:t>Median = 23%</a:t>
            </a:r>
          </a:p>
          <a:p>
            <a:pPr algn="just"/>
            <a:endParaRPr lang="en-GB" dirty="0">
              <a:latin typeface="Arial" panose="020B0604020202020204" pitchFamily="34" charset="0"/>
              <a:cs typeface="Arial" panose="020B0604020202020204" pitchFamily="34" charset="0"/>
            </a:endParaRPr>
          </a:p>
          <a:p>
            <a:pPr algn="just">
              <a:spcAft>
                <a:spcPts val="300"/>
              </a:spcAft>
            </a:pPr>
            <a:r>
              <a:rPr lang="en-GB" dirty="0">
                <a:latin typeface="Arial" panose="020B0604020202020204" pitchFamily="34" charset="0"/>
                <a:cs typeface="Arial" panose="020B0604020202020204" pitchFamily="34" charset="0"/>
              </a:rPr>
              <a:t>% UC claims made within 1 day</a:t>
            </a:r>
          </a:p>
          <a:p>
            <a:pPr algn="just">
              <a:spcAft>
                <a:spcPts val="300"/>
              </a:spcAft>
            </a:pPr>
            <a:r>
              <a:rPr lang="en-GB" dirty="0">
                <a:latin typeface="Arial" panose="020B0604020202020204" pitchFamily="34" charset="0"/>
                <a:cs typeface="Arial" panose="020B0604020202020204" pitchFamily="34" charset="0"/>
              </a:rPr>
              <a:t> - Site outcomes shown in chart</a:t>
            </a:r>
          </a:p>
          <a:p>
            <a:pPr>
              <a:spcAft>
                <a:spcPts val="300"/>
              </a:spcAft>
            </a:pPr>
            <a:r>
              <a:rPr lang="en-GB" dirty="0">
                <a:latin typeface="Arial" panose="020B0604020202020204" pitchFamily="34" charset="0"/>
                <a:cs typeface="Arial" panose="020B0604020202020204" pitchFamily="34" charset="0"/>
              </a:rPr>
              <a:t> - Aggregate outcomes shown in table</a:t>
            </a:r>
          </a:p>
        </p:txBody>
      </p:sp>
      <p:graphicFrame>
        <p:nvGraphicFramePr>
          <p:cNvPr id="12" name="Table 11">
            <a:extLst>
              <a:ext uri="{FF2B5EF4-FFF2-40B4-BE49-F238E27FC236}">
                <a16:creationId xmlns:a16="http://schemas.microsoft.com/office/drawing/2014/main" id="{564E9F83-B721-EF17-FBCB-F4FA52BB0420}"/>
              </a:ext>
            </a:extLst>
          </p:cNvPr>
          <p:cNvGraphicFramePr>
            <a:graphicFrameLocks noGrp="1"/>
          </p:cNvGraphicFramePr>
          <p:nvPr>
            <p:extLst>
              <p:ext uri="{D42A27DB-BD31-4B8C-83A1-F6EECF244321}">
                <p14:modId xmlns:p14="http://schemas.microsoft.com/office/powerpoint/2010/main" val="3279139621"/>
              </p:ext>
            </p:extLst>
          </p:nvPr>
        </p:nvGraphicFramePr>
        <p:xfrm>
          <a:off x="8268959" y="4208334"/>
          <a:ext cx="3462793" cy="1483360"/>
        </p:xfrm>
        <a:graphic>
          <a:graphicData uri="http://schemas.openxmlformats.org/drawingml/2006/table">
            <a:tbl>
              <a:tblPr firstRow="1" bandRow="1">
                <a:tableStyleId>{5940675A-B579-460E-94D1-54222C63F5DA}</a:tableStyleId>
              </a:tblPr>
              <a:tblGrid>
                <a:gridCol w="538480">
                  <a:extLst>
                    <a:ext uri="{9D8B030D-6E8A-4147-A177-3AD203B41FA5}">
                      <a16:colId xmlns:a16="http://schemas.microsoft.com/office/drawing/2014/main" val="1970000808"/>
                    </a:ext>
                  </a:extLst>
                </a:gridCol>
                <a:gridCol w="1406409">
                  <a:extLst>
                    <a:ext uri="{9D8B030D-6E8A-4147-A177-3AD203B41FA5}">
                      <a16:colId xmlns:a16="http://schemas.microsoft.com/office/drawing/2014/main" val="2770353078"/>
                    </a:ext>
                  </a:extLst>
                </a:gridCol>
                <a:gridCol w="860552">
                  <a:extLst>
                    <a:ext uri="{9D8B030D-6E8A-4147-A177-3AD203B41FA5}">
                      <a16:colId xmlns:a16="http://schemas.microsoft.com/office/drawing/2014/main" val="1313716737"/>
                    </a:ext>
                  </a:extLst>
                </a:gridCol>
                <a:gridCol w="657352">
                  <a:extLst>
                    <a:ext uri="{9D8B030D-6E8A-4147-A177-3AD203B41FA5}">
                      <a16:colId xmlns:a16="http://schemas.microsoft.com/office/drawing/2014/main" val="3868094737"/>
                    </a:ext>
                  </a:extLst>
                </a:gridCol>
              </a:tblGrid>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Test Prison</a:t>
                      </a:r>
                    </a:p>
                  </a:txBody>
                  <a:tcPr/>
                </a:tc>
                <a:tc>
                  <a:txBody>
                    <a:bodyPr/>
                    <a:lstStyle/>
                    <a:p>
                      <a:r>
                        <a:rPr lang="en-GB" sz="1800" dirty="0">
                          <a:latin typeface="Arial" panose="020B0604020202020204" pitchFamily="34" charset="0"/>
                          <a:cs typeface="Arial" panose="020B0604020202020204" pitchFamily="34" charset="0"/>
                        </a:rPr>
                        <a:t>Before</a:t>
                      </a:r>
                    </a:p>
                  </a:txBody>
                  <a:tcPr/>
                </a:tc>
                <a:tc>
                  <a:txBody>
                    <a:bodyPr/>
                    <a:lstStyle/>
                    <a:p>
                      <a:r>
                        <a:rPr lang="en-GB" sz="1800" dirty="0">
                          <a:latin typeface="Arial" panose="020B0604020202020204" pitchFamily="34" charset="0"/>
                          <a:cs typeface="Arial" panose="020B0604020202020204" pitchFamily="34" charset="0"/>
                        </a:rPr>
                        <a:t>56%</a:t>
                      </a:r>
                    </a:p>
                  </a:txBody>
                  <a:tcPr/>
                </a:tc>
                <a:extLst>
                  <a:ext uri="{0D108BD9-81ED-4DB2-BD59-A6C34878D82A}">
                    <a16:rowId xmlns:a16="http://schemas.microsoft.com/office/drawing/2014/main" val="3319726926"/>
                  </a:ext>
                </a:extLst>
              </a:tr>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Test Prison</a:t>
                      </a:r>
                    </a:p>
                  </a:txBody>
                  <a:tcPr/>
                </a:tc>
                <a:tc>
                  <a:txBody>
                    <a:bodyPr/>
                    <a:lstStyle/>
                    <a:p>
                      <a:r>
                        <a:rPr lang="en-GB" sz="1800" dirty="0">
                          <a:latin typeface="Arial" panose="020B0604020202020204" pitchFamily="34" charset="0"/>
                          <a:cs typeface="Arial" panose="020B0604020202020204" pitchFamily="34" charset="0"/>
                        </a:rPr>
                        <a:t>After</a:t>
                      </a:r>
                    </a:p>
                  </a:txBody>
                  <a:tcPr/>
                </a:tc>
                <a:tc>
                  <a:txBody>
                    <a:bodyPr/>
                    <a:lstStyle/>
                    <a:p>
                      <a:r>
                        <a:rPr lang="en-GB" sz="1800" dirty="0">
                          <a:latin typeface="Arial" panose="020B0604020202020204" pitchFamily="34" charset="0"/>
                          <a:cs typeface="Arial" panose="020B0604020202020204" pitchFamily="34" charset="0"/>
                        </a:rPr>
                        <a:t>66%</a:t>
                      </a:r>
                    </a:p>
                  </a:txBody>
                  <a:tcPr/>
                </a:tc>
                <a:extLst>
                  <a:ext uri="{0D108BD9-81ED-4DB2-BD59-A6C34878D82A}">
                    <a16:rowId xmlns:a16="http://schemas.microsoft.com/office/drawing/2014/main" val="2733588949"/>
                  </a:ext>
                </a:extLst>
              </a:tr>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Comparator</a:t>
                      </a:r>
                    </a:p>
                  </a:txBody>
                  <a:tcPr/>
                </a:tc>
                <a:tc>
                  <a:txBody>
                    <a:bodyPr/>
                    <a:lstStyle/>
                    <a:p>
                      <a:r>
                        <a:rPr lang="en-GB" sz="1800" dirty="0">
                          <a:latin typeface="Arial" panose="020B0604020202020204" pitchFamily="34" charset="0"/>
                          <a:cs typeface="Arial" panose="020B0604020202020204" pitchFamily="34" charset="0"/>
                        </a:rPr>
                        <a:t>Before</a:t>
                      </a:r>
                    </a:p>
                  </a:txBody>
                  <a:tcPr/>
                </a:tc>
                <a:tc>
                  <a:txBody>
                    <a:bodyPr/>
                    <a:lstStyle/>
                    <a:p>
                      <a:r>
                        <a:rPr lang="en-GB" sz="1800" dirty="0">
                          <a:latin typeface="Arial" panose="020B0604020202020204" pitchFamily="34" charset="0"/>
                          <a:cs typeface="Arial" panose="020B0604020202020204" pitchFamily="34" charset="0"/>
                        </a:rPr>
                        <a:t>48%</a:t>
                      </a:r>
                    </a:p>
                  </a:txBody>
                  <a:tcPr/>
                </a:tc>
                <a:extLst>
                  <a:ext uri="{0D108BD9-81ED-4DB2-BD59-A6C34878D82A}">
                    <a16:rowId xmlns:a16="http://schemas.microsoft.com/office/drawing/2014/main" val="700707547"/>
                  </a:ext>
                </a:extLst>
              </a:tr>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Comparator</a:t>
                      </a:r>
                    </a:p>
                  </a:txBody>
                  <a:tcPr/>
                </a:tc>
                <a:tc>
                  <a:txBody>
                    <a:bodyPr/>
                    <a:lstStyle/>
                    <a:p>
                      <a:r>
                        <a:rPr lang="en-GB" sz="1800" dirty="0">
                          <a:latin typeface="Arial" panose="020B0604020202020204" pitchFamily="34" charset="0"/>
                          <a:cs typeface="Arial" panose="020B0604020202020204" pitchFamily="34" charset="0"/>
                        </a:rPr>
                        <a:t>After</a:t>
                      </a:r>
                    </a:p>
                  </a:txBody>
                  <a:tcPr/>
                </a:tc>
                <a:tc>
                  <a:txBody>
                    <a:bodyPr/>
                    <a:lstStyle/>
                    <a:p>
                      <a:r>
                        <a:rPr lang="en-GB" sz="1800" dirty="0">
                          <a:latin typeface="Arial" panose="020B0604020202020204" pitchFamily="34" charset="0"/>
                          <a:cs typeface="Arial" panose="020B0604020202020204" pitchFamily="34" charset="0"/>
                        </a:rPr>
                        <a:t>51%</a:t>
                      </a:r>
                    </a:p>
                  </a:txBody>
                  <a:tcPr/>
                </a:tc>
                <a:extLst>
                  <a:ext uri="{0D108BD9-81ED-4DB2-BD59-A6C34878D82A}">
                    <a16:rowId xmlns:a16="http://schemas.microsoft.com/office/drawing/2014/main" val="1545883482"/>
                  </a:ext>
                </a:extLst>
              </a:tr>
            </a:tbl>
          </a:graphicData>
        </a:graphic>
      </p:graphicFrame>
      <p:sp>
        <p:nvSpPr>
          <p:cNvPr id="13" name="Diamond 12">
            <a:extLst>
              <a:ext uri="{FF2B5EF4-FFF2-40B4-BE49-F238E27FC236}">
                <a16:creationId xmlns:a16="http://schemas.microsoft.com/office/drawing/2014/main" id="{E7A8A19E-5EDA-ED78-8EA5-5E376B5F49AB}"/>
              </a:ext>
              <a:ext uri="{C183D7F6-B498-43B3-948B-1728B52AA6E4}">
                <adec:decorative xmlns:adec="http://schemas.microsoft.com/office/drawing/2017/decorative" val="1"/>
              </a:ext>
            </a:extLst>
          </p:cNvPr>
          <p:cNvSpPr/>
          <p:nvPr/>
        </p:nvSpPr>
        <p:spPr>
          <a:xfrm>
            <a:off x="8460718" y="4300800"/>
            <a:ext cx="118800" cy="118824"/>
          </a:xfrm>
          <a:prstGeom prst="diamond">
            <a:avLst/>
          </a:prstGeom>
          <a:solidFill>
            <a:schemeClr val="accent1">
              <a:lumMod val="60000"/>
              <a:lumOff val="40000"/>
            </a:schemeClr>
          </a:solidFill>
          <a:ln w="254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lumMod val="60000"/>
                  <a:lumOff val="40000"/>
                </a:schemeClr>
              </a:solidFill>
            </a:endParaRPr>
          </a:p>
        </p:txBody>
      </p:sp>
      <p:sp>
        <p:nvSpPr>
          <p:cNvPr id="14" name="Diamond 13">
            <a:extLst>
              <a:ext uri="{FF2B5EF4-FFF2-40B4-BE49-F238E27FC236}">
                <a16:creationId xmlns:a16="http://schemas.microsoft.com/office/drawing/2014/main" id="{E9D55408-0424-E347-29D9-873FDA3DBA80}"/>
              </a:ext>
              <a:ext uri="{C183D7F6-B498-43B3-948B-1728B52AA6E4}">
                <adec:decorative xmlns:adec="http://schemas.microsoft.com/office/drawing/2017/decorative" val="1"/>
              </a:ext>
            </a:extLst>
          </p:cNvPr>
          <p:cNvSpPr/>
          <p:nvPr/>
        </p:nvSpPr>
        <p:spPr>
          <a:xfrm>
            <a:off x="8460000" y="4696800"/>
            <a:ext cx="118800" cy="118824"/>
          </a:xfrm>
          <a:prstGeom prst="diamond">
            <a:avLst/>
          </a:prstGeom>
          <a:solidFill>
            <a:schemeClr val="accent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inus Sign 14">
            <a:extLst>
              <a:ext uri="{FF2B5EF4-FFF2-40B4-BE49-F238E27FC236}">
                <a16:creationId xmlns:a16="http://schemas.microsoft.com/office/drawing/2014/main" id="{28D3546C-C2D7-D157-9B1B-3F2CD2C87CB2}"/>
              </a:ext>
              <a:ext uri="{C183D7F6-B498-43B3-948B-1728B52AA6E4}">
                <adec:decorative xmlns:adec="http://schemas.microsoft.com/office/drawing/2017/decorative" val="1"/>
              </a:ext>
            </a:extLst>
          </p:cNvPr>
          <p:cNvSpPr/>
          <p:nvPr/>
        </p:nvSpPr>
        <p:spPr>
          <a:xfrm>
            <a:off x="8426532" y="5020077"/>
            <a:ext cx="187171" cy="231025"/>
          </a:xfrm>
          <a:prstGeom prst="mathMinus">
            <a:avLst/>
          </a:prstGeom>
          <a:solidFill>
            <a:schemeClr val="accent2">
              <a:lumMod val="40000"/>
              <a:lumOff val="60000"/>
            </a:schemeClr>
          </a:solidFill>
          <a:ln w="254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inus Sign 15">
            <a:extLst>
              <a:ext uri="{FF2B5EF4-FFF2-40B4-BE49-F238E27FC236}">
                <a16:creationId xmlns:a16="http://schemas.microsoft.com/office/drawing/2014/main" id="{0EA21C3C-DF76-AA76-9C4F-01B99A417667}"/>
              </a:ext>
              <a:ext uri="{C183D7F6-B498-43B3-948B-1728B52AA6E4}">
                <adec:decorative xmlns:adec="http://schemas.microsoft.com/office/drawing/2017/decorative" val="1"/>
              </a:ext>
            </a:extLst>
          </p:cNvPr>
          <p:cNvSpPr/>
          <p:nvPr/>
        </p:nvSpPr>
        <p:spPr>
          <a:xfrm>
            <a:off x="8426532" y="5391229"/>
            <a:ext cx="187200" cy="231025"/>
          </a:xfrm>
          <a:prstGeom prst="mathMinus">
            <a:avLst/>
          </a:prstGeom>
          <a:solidFill>
            <a:schemeClr val="accent2"/>
          </a:solid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25925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F4B1F-61BF-4C3D-089C-A76B3948F5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076395-1BC3-C7CB-949C-9442ED9778BE}"/>
              </a:ext>
            </a:extLst>
          </p:cNvPr>
          <p:cNvSpPr>
            <a:spLocks noGrp="1"/>
          </p:cNvSpPr>
          <p:nvPr>
            <p:ph type="title"/>
          </p:nvPr>
        </p:nvSpPr>
        <p:spPr/>
        <p:txBody>
          <a:bodyPr>
            <a:normAutofit/>
          </a:bodyPr>
          <a:lstStyle/>
          <a:p>
            <a:r>
              <a:rPr lang="en-GB" sz="3000"/>
              <a:t>Where the Test was fully implemented, Category C prisons recorded high levels of participation and a positive impact on claim times</a:t>
            </a:r>
          </a:p>
        </p:txBody>
      </p:sp>
      <p:sp>
        <p:nvSpPr>
          <p:cNvPr id="5" name="TextBox 4">
            <a:extLst>
              <a:ext uri="{FF2B5EF4-FFF2-40B4-BE49-F238E27FC236}">
                <a16:creationId xmlns:a16="http://schemas.microsoft.com/office/drawing/2014/main" id="{7A376B2C-15C3-5494-77F4-943BEB942E4E}"/>
              </a:ext>
            </a:extLst>
          </p:cNvPr>
          <p:cNvSpPr txBox="1"/>
          <p:nvPr/>
        </p:nvSpPr>
        <p:spPr bwMode="auto">
          <a:xfrm>
            <a:off x="468000" y="1188000"/>
            <a:ext cx="11227930" cy="5209118"/>
          </a:xfrm>
          <a:prstGeom prst="rect">
            <a:avLst/>
          </a:prstGeom>
          <a:solidFill>
            <a:schemeClr val="bg1"/>
          </a:solidFill>
          <a:ln>
            <a:noFill/>
          </a:ln>
        </p:spPr>
        <p:txBody>
          <a:bodyPr wrap="square">
            <a:spAutoFit/>
          </a:bodyPr>
          <a:lstStyle/>
          <a:p>
            <a:pPr marL="0" indent="0">
              <a:lnSpc>
                <a:spcPct val="100000"/>
              </a:lnSpc>
              <a:buNone/>
            </a:pPr>
            <a:r>
              <a:rPr lang="en-GB" sz="2000">
                <a:latin typeface="Arial"/>
                <a:cs typeface="Arial"/>
              </a:rPr>
              <a:t>5 Category C prisons were included in the test.  These prisons are training and resettlement prisons, providing prisoners opportunities to develop skills to find work and resettle into the community on release.</a:t>
            </a:r>
          </a:p>
          <a:p>
            <a:pPr marL="0" indent="0">
              <a:lnSpc>
                <a:spcPct val="100000"/>
              </a:lnSpc>
              <a:buNone/>
            </a:pPr>
            <a:endParaRPr lang="en-GB" sz="2000">
              <a:latin typeface="Arial"/>
              <a:cs typeface="Arial"/>
            </a:endParaRPr>
          </a:p>
          <a:p>
            <a:pPr>
              <a:lnSpc>
                <a:spcPct val="100000"/>
              </a:lnSpc>
              <a:spcAft>
                <a:spcPts val="300"/>
              </a:spcAft>
            </a:pPr>
            <a:r>
              <a:rPr lang="en-GB" sz="2000">
                <a:latin typeface="Arial"/>
                <a:cs typeface="Arial"/>
              </a:rPr>
              <a:t>The chart on the following slide shows that levels of participation varied but were typically higher than observed in Category B prisons, reflecting lower levels of turnover in these prisons: </a:t>
            </a:r>
          </a:p>
          <a:p>
            <a:pPr marL="342900" indent="-342900">
              <a:lnSpc>
                <a:spcPct val="100000"/>
              </a:lnSpc>
              <a:spcAft>
                <a:spcPts val="300"/>
              </a:spcAft>
              <a:buFont typeface="Arial" panose="020B0604020202020204" pitchFamily="34" charset="0"/>
              <a:buChar char="•"/>
            </a:pPr>
            <a:r>
              <a:rPr lang="en-GB" sz="2000">
                <a:latin typeface="Arial"/>
                <a:cs typeface="Arial"/>
              </a:rPr>
              <a:t>Sites 4&amp;5 experienced more issues in establishing the test process and achieved lower levels of participation as a result.</a:t>
            </a:r>
          </a:p>
          <a:p>
            <a:pPr marL="342900" indent="-342900">
              <a:lnSpc>
                <a:spcPct val="100000"/>
              </a:lnSpc>
              <a:buFont typeface="Arial" panose="020B0604020202020204" pitchFamily="34" charset="0"/>
              <a:buChar char="•"/>
            </a:pPr>
            <a:r>
              <a:rPr lang="en-GB" sz="2000">
                <a:latin typeface="Arial"/>
                <a:cs typeface="Arial"/>
              </a:rPr>
              <a:t>On average, 27% of leavers from these prisons were in the release prison for less than 12 weeks (Median across the 5 prisons; ranging from 5% to 29%)</a:t>
            </a:r>
          </a:p>
          <a:p>
            <a:pPr>
              <a:lnSpc>
                <a:spcPct val="100000"/>
              </a:lnSpc>
            </a:pPr>
            <a:endParaRPr lang="en-GB" sz="2000">
              <a:latin typeface="Arial"/>
              <a:cs typeface="Arial"/>
            </a:endParaRPr>
          </a:p>
          <a:p>
            <a:pPr>
              <a:lnSpc>
                <a:spcPct val="100000"/>
              </a:lnSpc>
              <a:spcAft>
                <a:spcPts val="300"/>
              </a:spcAft>
            </a:pPr>
            <a:r>
              <a:rPr lang="en-GB" sz="2000">
                <a:latin typeface="Arial"/>
                <a:cs typeface="Arial"/>
              </a:rPr>
              <a:t>The chart also shows that there were positive impacts on claim times due to the test:</a:t>
            </a:r>
          </a:p>
          <a:p>
            <a:pPr marL="342900" indent="-342900">
              <a:lnSpc>
                <a:spcPct val="100000"/>
              </a:lnSpc>
              <a:spcAft>
                <a:spcPts val="600"/>
              </a:spcAft>
              <a:buFont typeface="Arial" panose="020B0604020202020204" pitchFamily="34" charset="0"/>
              <a:buChar char="•"/>
            </a:pPr>
            <a:r>
              <a:rPr lang="en-GB" sz="2000">
                <a:latin typeface="Arial"/>
                <a:cs typeface="Arial"/>
              </a:rPr>
              <a:t>Category C Test prisons achieved a 6 percentage point greater increase in claims made within 1 day compared with their Comparator prisons.</a:t>
            </a:r>
          </a:p>
          <a:p>
            <a:pPr marL="342900" indent="-342900">
              <a:lnSpc>
                <a:spcPct val="100000"/>
              </a:lnSpc>
              <a:spcAft>
                <a:spcPts val="600"/>
              </a:spcAft>
              <a:buFont typeface="Arial" panose="020B0604020202020204" pitchFamily="34" charset="0"/>
              <a:buChar char="•"/>
            </a:pPr>
            <a:r>
              <a:rPr lang="en-GB" sz="2000">
                <a:latin typeface="Arial"/>
                <a:cs typeface="Arial"/>
              </a:rPr>
              <a:t>This measure does not include Site 1, which achieved the highest levels of participation and proportion of new claims made within 1 day, but had no comparable data prior to the test. </a:t>
            </a:r>
          </a:p>
        </p:txBody>
      </p:sp>
    </p:spTree>
    <p:extLst>
      <p:ext uri="{BB962C8B-B14F-4D97-AF65-F5344CB8AC3E}">
        <p14:creationId xmlns:p14="http://schemas.microsoft.com/office/powerpoint/2010/main" val="4242224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6F1F2-DD3A-29E7-5755-D6AA247334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EDD3D7-8495-BAC8-DB8B-17D0516EF6AA}"/>
              </a:ext>
            </a:extLst>
          </p:cNvPr>
          <p:cNvSpPr>
            <a:spLocks noGrp="1"/>
          </p:cNvSpPr>
          <p:nvPr>
            <p:ph type="title"/>
          </p:nvPr>
        </p:nvSpPr>
        <p:spPr/>
        <p:txBody>
          <a:bodyPr>
            <a:normAutofit/>
          </a:bodyPr>
          <a:lstStyle/>
          <a:p>
            <a:r>
              <a:rPr lang="en-GB" sz="3000"/>
              <a:t>Levels of participation in each of the Category C prisons and the proportion of new UC claims made within 1 day</a:t>
            </a:r>
          </a:p>
        </p:txBody>
      </p:sp>
      <p:pic>
        <p:nvPicPr>
          <p:cNvPr id="9" name="Picture 8" descr="This chart shows outcomes for the 5 Category C prisons in the test.&#10;Levels of participation are shown by the grey bars and range from 100% in Site 1 to 6% in Site 5.&#10;The proportion of claims made within 1 day before and after the test are shown for the test prisons (blue diamonds) and for their comparator prisons (orange lines).  In all cases, these are higher after the test was implemented.">
            <a:extLst>
              <a:ext uri="{FF2B5EF4-FFF2-40B4-BE49-F238E27FC236}">
                <a16:creationId xmlns:a16="http://schemas.microsoft.com/office/drawing/2014/main" id="{8B485E0A-FF9C-3A31-1EED-BCB31DCFAA9B}"/>
              </a:ext>
            </a:extLst>
          </p:cNvPr>
          <p:cNvPicPr>
            <a:picLocks noChangeAspect="1"/>
          </p:cNvPicPr>
          <p:nvPr/>
        </p:nvPicPr>
        <p:blipFill>
          <a:blip r:embed="rId2"/>
          <a:stretch>
            <a:fillRect/>
          </a:stretch>
        </p:blipFill>
        <p:spPr>
          <a:xfrm>
            <a:off x="190730" y="1168294"/>
            <a:ext cx="7718542" cy="5038176"/>
          </a:xfrm>
          <a:prstGeom prst="rect">
            <a:avLst/>
          </a:prstGeom>
        </p:spPr>
      </p:pic>
      <p:sp>
        <p:nvSpPr>
          <p:cNvPr id="3" name="TextBox 2">
            <a:extLst>
              <a:ext uri="{FF2B5EF4-FFF2-40B4-BE49-F238E27FC236}">
                <a16:creationId xmlns:a16="http://schemas.microsoft.com/office/drawing/2014/main" id="{B8B309F8-B488-4D90-0D6D-823C26B4A876}"/>
              </a:ext>
            </a:extLst>
          </p:cNvPr>
          <p:cNvSpPr txBox="1"/>
          <p:nvPr/>
        </p:nvSpPr>
        <p:spPr bwMode="auto">
          <a:xfrm>
            <a:off x="8171999" y="1188000"/>
            <a:ext cx="3780000" cy="2977738"/>
          </a:xfrm>
          <a:prstGeom prst="rect">
            <a:avLst/>
          </a:prstGeom>
          <a:solidFill>
            <a:schemeClr val="bg1"/>
          </a:solidFill>
          <a:ln>
            <a:noFill/>
          </a:ln>
        </p:spPr>
        <p:txBody>
          <a:bodyPr wrap="square" rtlCol="0">
            <a:spAutoFit/>
          </a:bodyPr>
          <a:lstStyle/>
          <a:p>
            <a:pPr algn="just"/>
            <a:r>
              <a:rPr lang="en-GB" dirty="0">
                <a:latin typeface="Arial" panose="020B0604020202020204" pitchFamily="34" charset="0"/>
                <a:cs typeface="Arial" panose="020B0604020202020204" pitchFamily="34" charset="0"/>
              </a:rPr>
              <a:t>For each Category C prison, the chart shows: </a:t>
            </a:r>
          </a:p>
          <a:p>
            <a:pPr algn="just"/>
            <a:endParaRPr lang="en-GB" dirty="0">
              <a:latin typeface="Arial" panose="020B0604020202020204" pitchFamily="34" charset="0"/>
              <a:cs typeface="Arial" panose="020B0604020202020204" pitchFamily="34" charset="0"/>
            </a:endParaRPr>
          </a:p>
          <a:p>
            <a:pPr algn="just">
              <a:spcAft>
                <a:spcPts val="300"/>
              </a:spcAft>
            </a:pPr>
            <a:r>
              <a:rPr lang="en-GB" dirty="0">
                <a:latin typeface="Arial" panose="020B0604020202020204" pitchFamily="34" charset="0"/>
                <a:cs typeface="Arial" panose="020B0604020202020204" pitchFamily="34" charset="0"/>
              </a:rPr>
              <a:t>Participation rate (grey bars)</a:t>
            </a:r>
          </a:p>
          <a:p>
            <a:pPr marL="285750" indent="-285750" algn="just">
              <a:buFont typeface="Arial" panose="020B0604020202020204" pitchFamily="34" charset="0"/>
              <a:buChar char="•"/>
            </a:pPr>
            <a:r>
              <a:rPr lang="en-GB" dirty="0">
                <a:latin typeface="Arial" panose="020B0604020202020204" pitchFamily="34" charset="0"/>
                <a:cs typeface="Arial" panose="020B0604020202020204" pitchFamily="34" charset="0"/>
              </a:rPr>
              <a:t>Median = 53%</a:t>
            </a:r>
          </a:p>
          <a:p>
            <a:pPr algn="just"/>
            <a:endParaRPr lang="en-GB" dirty="0">
              <a:latin typeface="Arial" panose="020B0604020202020204" pitchFamily="34" charset="0"/>
              <a:cs typeface="Arial" panose="020B0604020202020204" pitchFamily="34" charset="0"/>
            </a:endParaRPr>
          </a:p>
          <a:p>
            <a:pPr algn="just">
              <a:spcAft>
                <a:spcPts val="300"/>
              </a:spcAft>
            </a:pPr>
            <a:r>
              <a:rPr lang="en-GB" dirty="0">
                <a:latin typeface="Arial" panose="020B0604020202020204" pitchFamily="34" charset="0"/>
                <a:cs typeface="Arial" panose="020B0604020202020204" pitchFamily="34" charset="0"/>
              </a:rPr>
              <a:t>% UC claims made within 1 day</a:t>
            </a:r>
          </a:p>
          <a:p>
            <a:pPr algn="just">
              <a:spcAft>
                <a:spcPts val="300"/>
              </a:spcAft>
            </a:pPr>
            <a:r>
              <a:rPr lang="en-GB" dirty="0">
                <a:latin typeface="Arial" panose="020B0604020202020204" pitchFamily="34" charset="0"/>
                <a:cs typeface="Arial" panose="020B0604020202020204" pitchFamily="34" charset="0"/>
              </a:rPr>
              <a:t> - Site outcomes shown in chart</a:t>
            </a:r>
          </a:p>
          <a:p>
            <a:pPr>
              <a:spcAft>
                <a:spcPts val="300"/>
              </a:spcAft>
            </a:pPr>
            <a:r>
              <a:rPr lang="en-GB" dirty="0">
                <a:latin typeface="Arial" panose="020B0604020202020204" pitchFamily="34" charset="0"/>
                <a:cs typeface="Arial" panose="020B0604020202020204" pitchFamily="34" charset="0"/>
              </a:rPr>
              <a:t> - Aggregate outcomes shown in table</a:t>
            </a:r>
          </a:p>
        </p:txBody>
      </p:sp>
      <p:graphicFrame>
        <p:nvGraphicFramePr>
          <p:cNvPr id="15" name="Table 14">
            <a:extLst>
              <a:ext uri="{FF2B5EF4-FFF2-40B4-BE49-F238E27FC236}">
                <a16:creationId xmlns:a16="http://schemas.microsoft.com/office/drawing/2014/main" id="{639CB525-5C7A-220C-7F24-40EBB82268A1}"/>
              </a:ext>
            </a:extLst>
          </p:cNvPr>
          <p:cNvGraphicFramePr>
            <a:graphicFrameLocks noGrp="1"/>
          </p:cNvGraphicFramePr>
          <p:nvPr>
            <p:extLst>
              <p:ext uri="{D42A27DB-BD31-4B8C-83A1-F6EECF244321}">
                <p14:modId xmlns:p14="http://schemas.microsoft.com/office/powerpoint/2010/main" val="1263090070"/>
              </p:ext>
            </p:extLst>
          </p:nvPr>
        </p:nvGraphicFramePr>
        <p:xfrm>
          <a:off x="8278104" y="4195922"/>
          <a:ext cx="3535944" cy="1483360"/>
        </p:xfrm>
        <a:graphic>
          <a:graphicData uri="http://schemas.openxmlformats.org/drawingml/2006/table">
            <a:tbl>
              <a:tblPr firstRow="1" bandRow="1">
                <a:tableStyleId>{5940675A-B579-460E-94D1-54222C63F5DA}</a:tableStyleId>
              </a:tblPr>
              <a:tblGrid>
                <a:gridCol w="538480">
                  <a:extLst>
                    <a:ext uri="{9D8B030D-6E8A-4147-A177-3AD203B41FA5}">
                      <a16:colId xmlns:a16="http://schemas.microsoft.com/office/drawing/2014/main" val="1970000808"/>
                    </a:ext>
                  </a:extLst>
                </a:gridCol>
                <a:gridCol w="1424696">
                  <a:extLst>
                    <a:ext uri="{9D8B030D-6E8A-4147-A177-3AD203B41FA5}">
                      <a16:colId xmlns:a16="http://schemas.microsoft.com/office/drawing/2014/main" val="2770353078"/>
                    </a:ext>
                  </a:extLst>
                </a:gridCol>
                <a:gridCol w="914400">
                  <a:extLst>
                    <a:ext uri="{9D8B030D-6E8A-4147-A177-3AD203B41FA5}">
                      <a16:colId xmlns:a16="http://schemas.microsoft.com/office/drawing/2014/main" val="1313716737"/>
                    </a:ext>
                  </a:extLst>
                </a:gridCol>
                <a:gridCol w="658368">
                  <a:extLst>
                    <a:ext uri="{9D8B030D-6E8A-4147-A177-3AD203B41FA5}">
                      <a16:colId xmlns:a16="http://schemas.microsoft.com/office/drawing/2014/main" val="3868094737"/>
                    </a:ext>
                  </a:extLst>
                </a:gridCol>
              </a:tblGrid>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Test Prison</a:t>
                      </a:r>
                    </a:p>
                  </a:txBody>
                  <a:tcPr/>
                </a:tc>
                <a:tc>
                  <a:txBody>
                    <a:bodyPr/>
                    <a:lstStyle/>
                    <a:p>
                      <a:r>
                        <a:rPr lang="en-GB" sz="1800" dirty="0">
                          <a:latin typeface="Arial" panose="020B0604020202020204" pitchFamily="34" charset="0"/>
                          <a:cs typeface="Arial" panose="020B0604020202020204" pitchFamily="34" charset="0"/>
                        </a:rPr>
                        <a:t>Before</a:t>
                      </a:r>
                    </a:p>
                  </a:txBody>
                  <a:tcPr/>
                </a:tc>
                <a:tc>
                  <a:txBody>
                    <a:bodyPr/>
                    <a:lstStyle/>
                    <a:p>
                      <a:r>
                        <a:rPr lang="en-GB" sz="1800" dirty="0">
                          <a:latin typeface="Arial" panose="020B0604020202020204" pitchFamily="34" charset="0"/>
                          <a:cs typeface="Arial" panose="020B0604020202020204" pitchFamily="34" charset="0"/>
                        </a:rPr>
                        <a:t>53%</a:t>
                      </a:r>
                    </a:p>
                  </a:txBody>
                  <a:tcPr/>
                </a:tc>
                <a:extLst>
                  <a:ext uri="{0D108BD9-81ED-4DB2-BD59-A6C34878D82A}">
                    <a16:rowId xmlns:a16="http://schemas.microsoft.com/office/drawing/2014/main" val="3319726926"/>
                  </a:ext>
                </a:extLst>
              </a:tr>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Test Prison</a:t>
                      </a:r>
                    </a:p>
                  </a:txBody>
                  <a:tcPr/>
                </a:tc>
                <a:tc>
                  <a:txBody>
                    <a:bodyPr/>
                    <a:lstStyle/>
                    <a:p>
                      <a:r>
                        <a:rPr lang="en-GB" sz="1800" dirty="0">
                          <a:latin typeface="Arial" panose="020B0604020202020204" pitchFamily="34" charset="0"/>
                          <a:cs typeface="Arial" panose="020B0604020202020204" pitchFamily="34" charset="0"/>
                        </a:rPr>
                        <a:t>After</a:t>
                      </a:r>
                    </a:p>
                  </a:txBody>
                  <a:tcPr/>
                </a:tc>
                <a:tc>
                  <a:txBody>
                    <a:bodyPr/>
                    <a:lstStyle/>
                    <a:p>
                      <a:r>
                        <a:rPr lang="en-GB" sz="1800" dirty="0">
                          <a:latin typeface="Arial" panose="020B0604020202020204" pitchFamily="34" charset="0"/>
                          <a:cs typeface="Arial" panose="020B0604020202020204" pitchFamily="34" charset="0"/>
                        </a:rPr>
                        <a:t>66%</a:t>
                      </a:r>
                    </a:p>
                  </a:txBody>
                  <a:tcPr/>
                </a:tc>
                <a:extLst>
                  <a:ext uri="{0D108BD9-81ED-4DB2-BD59-A6C34878D82A}">
                    <a16:rowId xmlns:a16="http://schemas.microsoft.com/office/drawing/2014/main" val="2733588949"/>
                  </a:ext>
                </a:extLst>
              </a:tr>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Comparator</a:t>
                      </a:r>
                    </a:p>
                  </a:txBody>
                  <a:tcPr/>
                </a:tc>
                <a:tc>
                  <a:txBody>
                    <a:bodyPr/>
                    <a:lstStyle/>
                    <a:p>
                      <a:r>
                        <a:rPr lang="en-GB" sz="1800" dirty="0">
                          <a:latin typeface="Arial" panose="020B0604020202020204" pitchFamily="34" charset="0"/>
                          <a:cs typeface="Arial" panose="020B0604020202020204" pitchFamily="34" charset="0"/>
                        </a:rPr>
                        <a:t>Before</a:t>
                      </a:r>
                    </a:p>
                  </a:txBody>
                  <a:tcPr/>
                </a:tc>
                <a:tc>
                  <a:txBody>
                    <a:bodyPr/>
                    <a:lstStyle/>
                    <a:p>
                      <a:r>
                        <a:rPr lang="en-GB" sz="1800" dirty="0">
                          <a:latin typeface="Arial" panose="020B0604020202020204" pitchFamily="34" charset="0"/>
                          <a:cs typeface="Arial" panose="020B0604020202020204" pitchFamily="34" charset="0"/>
                        </a:rPr>
                        <a:t>51%</a:t>
                      </a:r>
                    </a:p>
                  </a:txBody>
                  <a:tcPr/>
                </a:tc>
                <a:extLst>
                  <a:ext uri="{0D108BD9-81ED-4DB2-BD59-A6C34878D82A}">
                    <a16:rowId xmlns:a16="http://schemas.microsoft.com/office/drawing/2014/main" val="700707547"/>
                  </a:ext>
                </a:extLst>
              </a:tr>
              <a:tr h="370840">
                <a:tc>
                  <a:txBody>
                    <a:bodyPr/>
                    <a:lstStyle/>
                    <a:p>
                      <a:endParaRPr lang="en-GB" sz="1600" dirty="0">
                        <a:latin typeface="Arial" panose="020B0604020202020204" pitchFamily="34" charset="0"/>
                        <a:cs typeface="Arial" panose="020B0604020202020204" pitchFamily="34" charset="0"/>
                      </a:endParaRPr>
                    </a:p>
                  </a:txBody>
                  <a:tcPr/>
                </a:tc>
                <a:tc>
                  <a:txBody>
                    <a:bodyPr/>
                    <a:lstStyle/>
                    <a:p>
                      <a:r>
                        <a:rPr lang="en-GB" sz="1800" dirty="0">
                          <a:latin typeface="Arial" panose="020B0604020202020204" pitchFamily="34" charset="0"/>
                          <a:cs typeface="Arial" panose="020B0604020202020204" pitchFamily="34" charset="0"/>
                        </a:rPr>
                        <a:t>Comparator</a:t>
                      </a:r>
                    </a:p>
                  </a:txBody>
                  <a:tcPr/>
                </a:tc>
                <a:tc>
                  <a:txBody>
                    <a:bodyPr/>
                    <a:lstStyle/>
                    <a:p>
                      <a:r>
                        <a:rPr lang="en-GB" sz="1800" dirty="0">
                          <a:latin typeface="Arial" panose="020B0604020202020204" pitchFamily="34" charset="0"/>
                          <a:cs typeface="Arial" panose="020B0604020202020204" pitchFamily="34" charset="0"/>
                        </a:rPr>
                        <a:t>After</a:t>
                      </a:r>
                    </a:p>
                  </a:txBody>
                  <a:tcPr/>
                </a:tc>
                <a:tc>
                  <a:txBody>
                    <a:bodyPr/>
                    <a:lstStyle/>
                    <a:p>
                      <a:r>
                        <a:rPr lang="en-GB" sz="1800" dirty="0">
                          <a:latin typeface="Arial" panose="020B0604020202020204" pitchFamily="34" charset="0"/>
                          <a:cs typeface="Arial" panose="020B0604020202020204" pitchFamily="34" charset="0"/>
                        </a:rPr>
                        <a:t>57%</a:t>
                      </a:r>
                    </a:p>
                  </a:txBody>
                  <a:tcPr/>
                </a:tc>
                <a:extLst>
                  <a:ext uri="{0D108BD9-81ED-4DB2-BD59-A6C34878D82A}">
                    <a16:rowId xmlns:a16="http://schemas.microsoft.com/office/drawing/2014/main" val="1545883482"/>
                  </a:ext>
                </a:extLst>
              </a:tr>
            </a:tbl>
          </a:graphicData>
        </a:graphic>
      </p:graphicFrame>
      <p:sp>
        <p:nvSpPr>
          <p:cNvPr id="20" name="TextBox 19">
            <a:extLst>
              <a:ext uri="{FF2B5EF4-FFF2-40B4-BE49-F238E27FC236}">
                <a16:creationId xmlns:a16="http://schemas.microsoft.com/office/drawing/2014/main" id="{4F00BDD6-CA84-AD4D-1A1B-0BCDCBD81E55}"/>
              </a:ext>
            </a:extLst>
          </p:cNvPr>
          <p:cNvSpPr txBox="1"/>
          <p:nvPr/>
        </p:nvSpPr>
        <p:spPr bwMode="auto">
          <a:xfrm>
            <a:off x="190730" y="6236654"/>
            <a:ext cx="11638536" cy="369332"/>
          </a:xfrm>
          <a:prstGeom prst="rect">
            <a:avLst/>
          </a:prstGeom>
          <a:noFill/>
          <a:ln>
            <a:noFill/>
          </a:ln>
        </p:spPr>
        <p:txBody>
          <a:bodyPr wrap="square">
            <a:spAutoFit/>
          </a:bodyPr>
          <a:lstStyle/>
          <a:p>
            <a:r>
              <a:rPr lang="en-GB" dirty="0">
                <a:latin typeface="Arial" panose="020B0604020202020204" pitchFamily="34" charset="0"/>
                <a:cs typeface="Arial" panose="020B0604020202020204" pitchFamily="34" charset="0"/>
              </a:rPr>
              <a:t>Site 1 had no data on UC claims prior to the start of the test and has not been included in the aggregated results.</a:t>
            </a:r>
          </a:p>
        </p:txBody>
      </p:sp>
      <p:sp>
        <p:nvSpPr>
          <p:cNvPr id="16" name="Diamond 15">
            <a:extLst>
              <a:ext uri="{FF2B5EF4-FFF2-40B4-BE49-F238E27FC236}">
                <a16:creationId xmlns:a16="http://schemas.microsoft.com/office/drawing/2014/main" id="{E1B51740-7100-69B9-74EB-EAC465B16AE5}"/>
              </a:ext>
              <a:ext uri="{C183D7F6-B498-43B3-948B-1728B52AA6E4}">
                <adec:decorative xmlns:adec="http://schemas.microsoft.com/office/drawing/2017/decorative" val="1"/>
              </a:ext>
            </a:extLst>
          </p:cNvPr>
          <p:cNvSpPr/>
          <p:nvPr/>
        </p:nvSpPr>
        <p:spPr>
          <a:xfrm>
            <a:off x="8469863" y="4288388"/>
            <a:ext cx="118800" cy="118824"/>
          </a:xfrm>
          <a:prstGeom prst="diamond">
            <a:avLst/>
          </a:prstGeom>
          <a:solidFill>
            <a:schemeClr val="accent1">
              <a:lumMod val="60000"/>
              <a:lumOff val="40000"/>
            </a:schemeClr>
          </a:solidFill>
          <a:ln w="254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lumMod val="60000"/>
                  <a:lumOff val="40000"/>
                </a:schemeClr>
              </a:solidFill>
            </a:endParaRPr>
          </a:p>
        </p:txBody>
      </p:sp>
      <p:sp>
        <p:nvSpPr>
          <p:cNvPr id="17" name="Diamond 16">
            <a:extLst>
              <a:ext uri="{FF2B5EF4-FFF2-40B4-BE49-F238E27FC236}">
                <a16:creationId xmlns:a16="http://schemas.microsoft.com/office/drawing/2014/main" id="{DB9661A1-0520-75FF-A0A3-493BB83D92D3}"/>
              </a:ext>
              <a:ext uri="{C183D7F6-B498-43B3-948B-1728B52AA6E4}">
                <adec:decorative xmlns:adec="http://schemas.microsoft.com/office/drawing/2017/decorative" val="1"/>
              </a:ext>
            </a:extLst>
          </p:cNvPr>
          <p:cNvSpPr/>
          <p:nvPr/>
        </p:nvSpPr>
        <p:spPr>
          <a:xfrm>
            <a:off x="8469145" y="4684388"/>
            <a:ext cx="118800" cy="118824"/>
          </a:xfrm>
          <a:prstGeom prst="diamond">
            <a:avLst/>
          </a:prstGeom>
          <a:solidFill>
            <a:schemeClr val="accent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Minus Sign 17">
            <a:extLst>
              <a:ext uri="{FF2B5EF4-FFF2-40B4-BE49-F238E27FC236}">
                <a16:creationId xmlns:a16="http://schemas.microsoft.com/office/drawing/2014/main" id="{A523B427-01BD-C915-E5CE-EBD21CC135AF}"/>
              </a:ext>
              <a:ext uri="{C183D7F6-B498-43B3-948B-1728B52AA6E4}">
                <adec:decorative xmlns:adec="http://schemas.microsoft.com/office/drawing/2017/decorative" val="1"/>
              </a:ext>
            </a:extLst>
          </p:cNvPr>
          <p:cNvSpPr/>
          <p:nvPr/>
        </p:nvSpPr>
        <p:spPr>
          <a:xfrm>
            <a:off x="8435677" y="5007665"/>
            <a:ext cx="187171" cy="231025"/>
          </a:xfrm>
          <a:prstGeom prst="mathMinus">
            <a:avLst/>
          </a:prstGeom>
          <a:solidFill>
            <a:schemeClr val="accent2">
              <a:lumMod val="40000"/>
              <a:lumOff val="60000"/>
            </a:schemeClr>
          </a:solidFill>
          <a:ln w="254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inus Sign 18">
            <a:extLst>
              <a:ext uri="{FF2B5EF4-FFF2-40B4-BE49-F238E27FC236}">
                <a16:creationId xmlns:a16="http://schemas.microsoft.com/office/drawing/2014/main" id="{D16122C1-D699-4B68-FCE0-4B752071BD44}"/>
              </a:ext>
              <a:ext uri="{C183D7F6-B498-43B3-948B-1728B52AA6E4}">
                <adec:decorative xmlns:adec="http://schemas.microsoft.com/office/drawing/2017/decorative" val="1"/>
              </a:ext>
            </a:extLst>
          </p:cNvPr>
          <p:cNvSpPr/>
          <p:nvPr/>
        </p:nvSpPr>
        <p:spPr>
          <a:xfrm>
            <a:off x="8435677" y="5378817"/>
            <a:ext cx="187200" cy="231025"/>
          </a:xfrm>
          <a:prstGeom prst="mathMinus">
            <a:avLst/>
          </a:prstGeom>
          <a:solidFill>
            <a:schemeClr val="accent2"/>
          </a:solid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9443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37E62-DE48-0E4B-EAD0-9E2161F756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EC5F8E-2F74-D2EA-C765-9EEC3B4D6F88}"/>
              </a:ext>
            </a:extLst>
          </p:cNvPr>
          <p:cNvSpPr>
            <a:spLocks noGrp="1"/>
          </p:cNvSpPr>
          <p:nvPr>
            <p:ph type="title"/>
          </p:nvPr>
        </p:nvSpPr>
        <p:spPr/>
        <p:txBody>
          <a:bodyPr>
            <a:normAutofit/>
          </a:bodyPr>
          <a:lstStyle/>
          <a:p>
            <a:r>
              <a:rPr lang="en-GB" sz="3000"/>
              <a:t>Category D prisons also tested the preparation of a digital claim, but experienced issues in establishing the process</a:t>
            </a:r>
          </a:p>
        </p:txBody>
      </p:sp>
      <p:sp>
        <p:nvSpPr>
          <p:cNvPr id="5" name="TextBox 4">
            <a:extLst>
              <a:ext uri="{FF2B5EF4-FFF2-40B4-BE49-F238E27FC236}">
                <a16:creationId xmlns:a16="http://schemas.microsoft.com/office/drawing/2014/main" id="{6CA2DFBE-DD5A-824C-E647-1EDCF6BF8A7D}"/>
              </a:ext>
            </a:extLst>
          </p:cNvPr>
          <p:cNvSpPr txBox="1"/>
          <p:nvPr/>
        </p:nvSpPr>
        <p:spPr bwMode="auto">
          <a:xfrm>
            <a:off x="468000" y="1188000"/>
            <a:ext cx="11365673" cy="5401479"/>
          </a:xfrm>
          <a:prstGeom prst="rect">
            <a:avLst/>
          </a:prstGeom>
          <a:solidFill>
            <a:schemeClr val="bg1"/>
          </a:solidFill>
          <a:ln>
            <a:noFill/>
          </a:ln>
        </p:spPr>
        <p:txBody>
          <a:bodyPr wrap="square">
            <a:spAutoFit/>
          </a:bodyPr>
          <a:lstStyle/>
          <a:p>
            <a:pPr>
              <a:spcAft>
                <a:spcPts val="1200"/>
              </a:spcAft>
            </a:pPr>
            <a:r>
              <a:rPr lang="en-GB" sz="2000" dirty="0">
                <a:latin typeface="Arial"/>
                <a:cs typeface="Arial"/>
              </a:rPr>
              <a:t>2 Category D prisons participated in the test.  These are designated as Open prisons, which means that eligible prisoners can spend some of the day away from the prison for work, education or resettlement purposes.</a:t>
            </a:r>
          </a:p>
          <a:p>
            <a:pPr>
              <a:spcAft>
                <a:spcPts val="1200"/>
              </a:spcAft>
            </a:pPr>
            <a:r>
              <a:rPr lang="en-GB" sz="2000" dirty="0">
                <a:latin typeface="Arial"/>
                <a:cs typeface="Arial"/>
              </a:rPr>
              <a:t>One encountered connectivity issues which, along with high volumes of prisoners transferring into the prison, prevented them from implementing the test process.</a:t>
            </a:r>
          </a:p>
          <a:p>
            <a:pPr>
              <a:spcAft>
                <a:spcPts val="600"/>
              </a:spcAft>
            </a:pPr>
            <a:r>
              <a:rPr lang="en-GB" sz="2000" dirty="0">
                <a:latin typeface="Arial"/>
                <a:cs typeface="Arial"/>
              </a:rPr>
              <a:t>The second did implement the test but only 25% of prison leavers participated in the final 6 months.  </a:t>
            </a:r>
          </a:p>
          <a:p>
            <a:pPr marL="342900" indent="-342900">
              <a:spcAft>
                <a:spcPts val="600"/>
              </a:spcAft>
              <a:buFont typeface="Arial" panose="020B0604020202020204" pitchFamily="34" charset="0"/>
              <a:buChar char="•"/>
            </a:pPr>
            <a:r>
              <a:rPr lang="en-GB" sz="2000" dirty="0">
                <a:latin typeface="Arial"/>
                <a:cs typeface="Arial"/>
              </a:rPr>
              <a:t>The main reason for non-participation was reported to be a lack of confidence in digital skills.  </a:t>
            </a:r>
          </a:p>
          <a:p>
            <a:pPr marL="342900" indent="-342900">
              <a:lnSpc>
                <a:spcPct val="100000"/>
              </a:lnSpc>
              <a:spcBef>
                <a:spcPts val="0"/>
              </a:spcBef>
              <a:spcAft>
                <a:spcPts val="600"/>
              </a:spcAft>
              <a:buFont typeface="Arial" panose="020B0604020202020204" pitchFamily="34" charset="0"/>
              <a:buChar char="•"/>
            </a:pPr>
            <a:r>
              <a:rPr lang="en-GB" sz="2000" dirty="0">
                <a:latin typeface="Arial"/>
                <a:cs typeface="Arial"/>
              </a:rPr>
              <a:t>The open nature of the prison also means that many prisoners are entitled to Release on Temporary Licence (ROTL), giving them greater opportunities to find employment on release.  </a:t>
            </a:r>
          </a:p>
          <a:p>
            <a:pPr marL="342900" indent="-342900">
              <a:lnSpc>
                <a:spcPct val="100000"/>
              </a:lnSpc>
              <a:spcBef>
                <a:spcPts val="0"/>
              </a:spcBef>
              <a:spcAft>
                <a:spcPts val="1200"/>
              </a:spcAft>
              <a:buFont typeface="Arial" panose="020B0604020202020204" pitchFamily="34" charset="0"/>
              <a:buChar char="•"/>
            </a:pPr>
            <a:r>
              <a:rPr lang="en-GB" sz="2000" dirty="0">
                <a:latin typeface="Arial"/>
                <a:cs typeface="Arial"/>
              </a:rPr>
              <a:t>The PWC’s role is focussed on supporting prisoners into employment and, even before the tests were introduced, they provided support for prison leavers to pre-populate and submit claims by phone.</a:t>
            </a:r>
          </a:p>
          <a:p>
            <a:r>
              <a:rPr lang="en-GB" sz="2000" dirty="0">
                <a:latin typeface="Arial"/>
                <a:cs typeface="Arial"/>
              </a:rPr>
              <a:t>A relatively large increase in the proportion of UC claims made within 1 day from comparator prisons (from 55% to 66%), supports the impression that adoption of the test approach is not essential for improving UC access for leavers from Category D prisons. </a:t>
            </a:r>
          </a:p>
        </p:txBody>
      </p:sp>
    </p:spTree>
    <p:extLst>
      <p:ext uri="{BB962C8B-B14F-4D97-AF65-F5344CB8AC3E}">
        <p14:creationId xmlns:p14="http://schemas.microsoft.com/office/powerpoint/2010/main" val="2210001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94BB0-A818-B7D9-E690-DE3B18206B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2A4E4D4-09C2-0A7D-5961-E1B19ADD3B8C}"/>
              </a:ext>
            </a:extLst>
          </p:cNvPr>
          <p:cNvSpPr>
            <a:spLocks noGrp="1"/>
          </p:cNvSpPr>
          <p:nvPr>
            <p:ph type="title"/>
          </p:nvPr>
        </p:nvSpPr>
        <p:spPr/>
        <p:txBody>
          <a:bodyPr/>
          <a:lstStyle/>
          <a:p>
            <a:r>
              <a:rPr lang="en-GB"/>
              <a:t>Female prisons</a:t>
            </a:r>
          </a:p>
        </p:txBody>
      </p:sp>
      <p:sp>
        <p:nvSpPr>
          <p:cNvPr id="5" name="TextBox 4">
            <a:extLst>
              <a:ext uri="{FF2B5EF4-FFF2-40B4-BE49-F238E27FC236}">
                <a16:creationId xmlns:a16="http://schemas.microsoft.com/office/drawing/2014/main" id="{BEAAC2A3-B14D-4DDF-FA5D-13D6A8B93A68}"/>
              </a:ext>
            </a:extLst>
          </p:cNvPr>
          <p:cNvSpPr txBox="1"/>
          <p:nvPr/>
        </p:nvSpPr>
        <p:spPr bwMode="auto">
          <a:xfrm>
            <a:off x="468000" y="1188000"/>
            <a:ext cx="11365673" cy="5209118"/>
          </a:xfrm>
          <a:prstGeom prst="rect">
            <a:avLst/>
          </a:prstGeom>
          <a:solidFill>
            <a:schemeClr val="bg1"/>
          </a:solidFill>
          <a:ln>
            <a:noFill/>
          </a:ln>
        </p:spPr>
        <p:txBody>
          <a:bodyPr wrap="square">
            <a:spAutoFit/>
          </a:bodyPr>
          <a:lstStyle/>
          <a:p>
            <a:pPr>
              <a:spcAft>
                <a:spcPts val="600"/>
              </a:spcAft>
            </a:pPr>
            <a:r>
              <a:rPr lang="en-GB" sz="2000">
                <a:latin typeface="Arial"/>
                <a:cs typeface="Arial"/>
              </a:rPr>
              <a:t>3 Adult Female prisons participated in the test.  These are all Closed prisons which house a mix of prisoners and combine the functions of local and resettlement prisons.</a:t>
            </a:r>
          </a:p>
          <a:p>
            <a:pPr>
              <a:lnSpc>
                <a:spcPct val="100000"/>
              </a:lnSpc>
              <a:spcBef>
                <a:spcPts val="0"/>
              </a:spcBef>
              <a:spcAft>
                <a:spcPts val="300"/>
              </a:spcAft>
            </a:pPr>
            <a:r>
              <a:rPr lang="en-GB" sz="2000">
                <a:latin typeface="Arial"/>
                <a:cs typeface="Arial"/>
              </a:rPr>
              <a:t>They achieved participation rates between 36-47% over the final 6 months of recorded activity.</a:t>
            </a:r>
          </a:p>
          <a:p>
            <a:pPr marL="342900" indent="-342900">
              <a:lnSpc>
                <a:spcPct val="100000"/>
              </a:lnSpc>
              <a:spcBef>
                <a:spcPts val="0"/>
              </a:spcBef>
              <a:spcAft>
                <a:spcPts val="1200"/>
              </a:spcAft>
              <a:buFont typeface="Arial" panose="020B0604020202020204" pitchFamily="34" charset="0"/>
              <a:buChar char="•"/>
            </a:pPr>
            <a:r>
              <a:rPr lang="en-GB" sz="2000">
                <a:latin typeface="Arial"/>
                <a:cs typeface="Arial"/>
              </a:rPr>
              <a:t>This partly reflects the level of turnover within these prisons – on average, 70% of leavers from these prisons were in the release prison for less than 12 weeks (Median across the 3 prisons; ranging from 57% to 81%).</a:t>
            </a:r>
          </a:p>
          <a:p>
            <a:pPr>
              <a:lnSpc>
                <a:spcPct val="100000"/>
              </a:lnSpc>
              <a:spcBef>
                <a:spcPts val="0"/>
              </a:spcBef>
              <a:spcAft>
                <a:spcPts val="600"/>
              </a:spcAft>
            </a:pPr>
            <a:r>
              <a:rPr lang="en-GB" sz="2000">
                <a:latin typeface="Arial"/>
                <a:cs typeface="Arial"/>
              </a:rPr>
              <a:t>We have not formally measured the aggregated impact across these prisons.</a:t>
            </a:r>
          </a:p>
          <a:p>
            <a:pPr marL="342900" indent="-342900">
              <a:spcAft>
                <a:spcPts val="600"/>
              </a:spcAft>
              <a:buFont typeface="Arial" panose="020B0604020202020204" pitchFamily="34" charset="0"/>
              <a:buChar char="•"/>
            </a:pPr>
            <a:r>
              <a:rPr lang="en-GB" sz="2000">
                <a:latin typeface="Arial"/>
                <a:cs typeface="Arial"/>
              </a:rPr>
              <a:t>One prison needed to make repairs to the departure lounge.  The test started late and ran for less than 12 months, so this prison has been excluded from the overall results.  Before the test, only 36% of claims were made within 1 day, but post-evaluation analysis shows that this had increased to 56% by the end of the test. </a:t>
            </a:r>
          </a:p>
          <a:p>
            <a:pPr marL="342900" indent="-342900">
              <a:lnSpc>
                <a:spcPct val="100000"/>
              </a:lnSpc>
              <a:spcBef>
                <a:spcPts val="0"/>
              </a:spcBef>
              <a:spcAft>
                <a:spcPts val="600"/>
              </a:spcAft>
              <a:buFont typeface="Arial" panose="020B0604020202020204" pitchFamily="34" charset="0"/>
              <a:buChar char="•"/>
            </a:pPr>
            <a:r>
              <a:rPr lang="en-GB" sz="2000">
                <a:latin typeface="Arial"/>
                <a:cs typeface="Arial"/>
              </a:rPr>
              <a:t>The second already had a high proportion of claims made within 1 day before the test (70%).  This increased by 6ppts during the test – compared with a 2ppt increase for comparator prisons.</a:t>
            </a:r>
          </a:p>
          <a:p>
            <a:pPr marL="342900" indent="-342900">
              <a:lnSpc>
                <a:spcPct val="100000"/>
              </a:lnSpc>
              <a:spcBef>
                <a:spcPts val="0"/>
              </a:spcBef>
              <a:spcAft>
                <a:spcPts val="600"/>
              </a:spcAft>
              <a:buFont typeface="Arial" panose="020B0604020202020204" pitchFamily="34" charset="0"/>
              <a:buChar char="•"/>
            </a:pPr>
            <a:r>
              <a:rPr lang="en-GB" sz="2000">
                <a:latin typeface="Arial"/>
                <a:cs typeface="Arial"/>
              </a:rPr>
              <a:t>The third had a relatively low proportion of claims made within 1 day before the test (46%).  This increased to 58% by the end of the test, bringing it into line with its comparator prisons.</a:t>
            </a:r>
          </a:p>
        </p:txBody>
      </p:sp>
    </p:spTree>
    <p:extLst>
      <p:ext uri="{BB962C8B-B14F-4D97-AF65-F5344CB8AC3E}">
        <p14:creationId xmlns:p14="http://schemas.microsoft.com/office/powerpoint/2010/main" val="515435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C45F1-3CD1-AE9A-A2DB-002DD2B7D9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B734299-128A-5354-F03F-47A2B7060924}"/>
              </a:ext>
            </a:extLst>
          </p:cNvPr>
          <p:cNvSpPr>
            <a:spLocks noGrp="1"/>
          </p:cNvSpPr>
          <p:nvPr>
            <p:ph type="title"/>
          </p:nvPr>
        </p:nvSpPr>
        <p:spPr/>
        <p:txBody>
          <a:bodyPr/>
          <a:lstStyle/>
          <a:p>
            <a:r>
              <a:rPr lang="en-GB"/>
              <a:t>Engagement following release</a:t>
            </a:r>
          </a:p>
        </p:txBody>
      </p:sp>
      <p:sp>
        <p:nvSpPr>
          <p:cNvPr id="5" name="TextBox 4">
            <a:extLst>
              <a:ext uri="{FF2B5EF4-FFF2-40B4-BE49-F238E27FC236}">
                <a16:creationId xmlns:a16="http://schemas.microsoft.com/office/drawing/2014/main" id="{F0B3A9DA-84FD-CB75-CE51-A13767479D95}"/>
              </a:ext>
            </a:extLst>
          </p:cNvPr>
          <p:cNvSpPr txBox="1"/>
          <p:nvPr/>
        </p:nvSpPr>
        <p:spPr bwMode="auto">
          <a:xfrm>
            <a:off x="540001" y="1140411"/>
            <a:ext cx="10922328" cy="707886"/>
          </a:xfrm>
          <a:prstGeom prst="rect">
            <a:avLst/>
          </a:prstGeom>
          <a:solidFill>
            <a:schemeClr val="bg1"/>
          </a:solidFill>
          <a:ln>
            <a:noFill/>
          </a:ln>
        </p:spPr>
        <p:txBody>
          <a:bodyPr wrap="square">
            <a:spAutoFit/>
          </a:bodyPr>
          <a:lstStyle/>
          <a:p>
            <a:pPr>
              <a:spcAft>
                <a:spcPts val="600"/>
              </a:spcAft>
            </a:pPr>
            <a:r>
              <a:rPr lang="en-GB" sz="2000" dirty="0">
                <a:latin typeface="Arial" panose="020B0604020202020204" pitchFamily="34" charset="0"/>
                <a:cs typeface="Arial" panose="020B0604020202020204" pitchFamily="34" charset="0"/>
              </a:rPr>
              <a:t>There were some concerns raised about whether participants would continue to engage with JCP following release</a:t>
            </a:r>
          </a:p>
        </p:txBody>
      </p:sp>
      <p:sp>
        <p:nvSpPr>
          <p:cNvPr id="3" name="Content Placeholder 2">
            <a:extLst>
              <a:ext uri="{FF2B5EF4-FFF2-40B4-BE49-F238E27FC236}">
                <a16:creationId xmlns:a16="http://schemas.microsoft.com/office/drawing/2014/main" id="{B1A3DF27-0DBE-61F9-C1F7-7D3AA4FCAD02}"/>
              </a:ext>
            </a:extLst>
          </p:cNvPr>
          <p:cNvSpPr txBox="1">
            <a:spLocks/>
          </p:cNvSpPr>
          <p:nvPr/>
        </p:nvSpPr>
        <p:spPr>
          <a:xfrm>
            <a:off x="540000" y="2000169"/>
            <a:ext cx="10901294" cy="856398"/>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7000"/>
              </a:lnSpc>
            </a:pPr>
            <a:r>
              <a:rPr lang="en-GB" sz="2000">
                <a:ea typeface="Calibri" panose="020F0502020204030204" pitchFamily="34" charset="0"/>
              </a:rPr>
              <a:t>A few JCP staff noted that prison leavers involved in the tests had failed to attend their JCP appointments</a:t>
            </a:r>
          </a:p>
        </p:txBody>
      </p:sp>
      <p:sp>
        <p:nvSpPr>
          <p:cNvPr id="2" name="TextBox 1">
            <a:extLst>
              <a:ext uri="{FF2B5EF4-FFF2-40B4-BE49-F238E27FC236}">
                <a16:creationId xmlns:a16="http://schemas.microsoft.com/office/drawing/2014/main" id="{64FCC326-A1DA-6FB8-3581-4F641EF08732}"/>
              </a:ext>
            </a:extLst>
          </p:cNvPr>
          <p:cNvSpPr txBox="1"/>
          <p:nvPr/>
        </p:nvSpPr>
        <p:spPr bwMode="auto">
          <a:xfrm>
            <a:off x="655783" y="2953975"/>
            <a:ext cx="4912810" cy="1123712"/>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marL="0" indent="0">
              <a:spcAft>
                <a:spcPts val="600"/>
              </a:spcAft>
              <a:buFont typeface="Arial" panose="020B0604020202020204" pitchFamily="34" charset="0"/>
              <a:buNone/>
            </a:pPr>
            <a:r>
              <a:rPr lang="en-GB" sz="2000" dirty="0">
                <a:latin typeface="Arial" panose="020B0604020202020204" pitchFamily="34" charset="0"/>
                <a:cs typeface="Arial" panose="020B0604020202020204" pitchFamily="34" charset="0"/>
              </a:rPr>
              <a:t>“I think the FTA rate will be huge as they’ve had an advance and discharge grant in their pocket.”</a:t>
            </a:r>
          </a:p>
        </p:txBody>
      </p:sp>
      <p:sp>
        <p:nvSpPr>
          <p:cNvPr id="8" name="TextBox 7">
            <a:extLst>
              <a:ext uri="{FF2B5EF4-FFF2-40B4-BE49-F238E27FC236}">
                <a16:creationId xmlns:a16="http://schemas.microsoft.com/office/drawing/2014/main" id="{D3712492-7F0F-6427-0062-20DB5F769222}"/>
              </a:ext>
            </a:extLst>
          </p:cNvPr>
          <p:cNvSpPr txBox="1"/>
          <p:nvPr/>
        </p:nvSpPr>
        <p:spPr bwMode="auto">
          <a:xfrm>
            <a:off x="6000108" y="2953975"/>
            <a:ext cx="5298438" cy="1123712"/>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marL="0" indent="0">
              <a:buFont typeface="Arial" panose="020B0604020202020204" pitchFamily="34" charset="0"/>
              <a:buNone/>
            </a:pPr>
            <a:r>
              <a:rPr lang="en-GB" sz="2000" dirty="0">
                <a:latin typeface="Arial" panose="020B0604020202020204" pitchFamily="34" charset="0"/>
                <a:cs typeface="Arial" panose="020B0604020202020204" pitchFamily="34" charset="0"/>
              </a:rPr>
              <a:t>“We had three people who were booked in from England who were part of the test and they never turned up”</a:t>
            </a:r>
          </a:p>
        </p:txBody>
      </p:sp>
      <p:sp>
        <p:nvSpPr>
          <p:cNvPr id="6" name="Content Placeholder 2">
            <a:extLst>
              <a:ext uri="{FF2B5EF4-FFF2-40B4-BE49-F238E27FC236}">
                <a16:creationId xmlns:a16="http://schemas.microsoft.com/office/drawing/2014/main" id="{0DD1A19A-591D-C4BE-ABB0-1DF7D68BBE53}"/>
              </a:ext>
            </a:extLst>
          </p:cNvPr>
          <p:cNvSpPr txBox="1">
            <a:spLocks/>
          </p:cNvSpPr>
          <p:nvPr/>
        </p:nvSpPr>
        <p:spPr>
          <a:xfrm>
            <a:off x="539999" y="4683934"/>
            <a:ext cx="10901293" cy="80440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7000"/>
              </a:lnSpc>
            </a:pPr>
            <a:r>
              <a:rPr lang="en-GB" sz="2000" dirty="0">
                <a:ea typeface="Calibri" panose="020F0502020204030204" pitchFamily="34" charset="0"/>
              </a:rPr>
              <a:t>Staff also noted the potential barriers to attending the JCP for prisoners, including mental health issues</a:t>
            </a:r>
          </a:p>
        </p:txBody>
      </p:sp>
      <p:sp>
        <p:nvSpPr>
          <p:cNvPr id="7" name="TextBox 6">
            <a:extLst>
              <a:ext uri="{FF2B5EF4-FFF2-40B4-BE49-F238E27FC236}">
                <a16:creationId xmlns:a16="http://schemas.microsoft.com/office/drawing/2014/main" id="{EBEAE0DA-1E54-6775-F134-C2FC73F315F8}"/>
              </a:ext>
            </a:extLst>
          </p:cNvPr>
          <p:cNvSpPr txBox="1"/>
          <p:nvPr/>
        </p:nvSpPr>
        <p:spPr bwMode="auto">
          <a:xfrm>
            <a:off x="655783" y="5543692"/>
            <a:ext cx="10642763" cy="804405"/>
          </a:xfrm>
          <a:prstGeom prst="wedgeRoundRectCallout">
            <a:avLst/>
          </a:prstGeom>
          <a:solidFill>
            <a:schemeClr val="accent5">
              <a:lumMod val="20000"/>
              <a:lumOff val="80000"/>
            </a:schemeClr>
          </a:solidFill>
          <a:ln w="28575">
            <a:solidFill>
              <a:schemeClr val="accent2"/>
            </a:solidFill>
          </a:ln>
        </p:spPr>
        <p:txBody>
          <a:bodyPr wrap="square" anchor="ctr">
            <a:spAutoFit/>
          </a:bodyPr>
          <a:lstStyle/>
          <a:p>
            <a:pPr marL="0" indent="0">
              <a:lnSpc>
                <a:spcPct val="107000"/>
              </a:lnSpc>
              <a:buFont typeface="Arial" panose="020B0604020202020204" pitchFamily="34" charset="0"/>
              <a:buNone/>
            </a:pPr>
            <a:r>
              <a:rPr lang="en-GB" sz="2000" dirty="0">
                <a:latin typeface="Arial" panose="020B0604020202020204" pitchFamily="34" charset="0"/>
                <a:cs typeface="Arial" panose="020B0604020202020204" pitchFamily="34" charset="0"/>
              </a:rPr>
              <a:t>“I think there is probably quite a lot of them who are not going to their JCP appointment. I mean, we see a lot of mental and physical health issues among the men who leave here.”</a:t>
            </a:r>
          </a:p>
        </p:txBody>
      </p:sp>
    </p:spTree>
    <p:extLst>
      <p:ext uri="{BB962C8B-B14F-4D97-AF65-F5344CB8AC3E}">
        <p14:creationId xmlns:p14="http://schemas.microsoft.com/office/powerpoint/2010/main" val="4187154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2A1DA-21AB-7795-539C-272BD79031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BC2350-13D4-2747-3D2C-961C1510E470}"/>
              </a:ext>
            </a:extLst>
          </p:cNvPr>
          <p:cNvSpPr>
            <a:spLocks noGrp="1"/>
          </p:cNvSpPr>
          <p:nvPr>
            <p:ph type="title"/>
          </p:nvPr>
        </p:nvSpPr>
        <p:spPr/>
        <p:txBody>
          <a:bodyPr/>
          <a:lstStyle/>
          <a:p>
            <a:pPr>
              <a:lnSpc>
                <a:spcPct val="100000"/>
              </a:lnSpc>
              <a:spcAft>
                <a:spcPts val="600"/>
              </a:spcAft>
            </a:pPr>
            <a:r>
              <a:rPr lang="en-GB"/>
              <a:t>Engagement following release</a:t>
            </a:r>
          </a:p>
        </p:txBody>
      </p:sp>
      <p:sp>
        <p:nvSpPr>
          <p:cNvPr id="5" name="TextBox 4">
            <a:extLst>
              <a:ext uri="{FF2B5EF4-FFF2-40B4-BE49-F238E27FC236}">
                <a16:creationId xmlns:a16="http://schemas.microsoft.com/office/drawing/2014/main" id="{3D96E099-776A-1828-F2D0-AF5A1A5C405B}"/>
              </a:ext>
            </a:extLst>
          </p:cNvPr>
          <p:cNvSpPr txBox="1"/>
          <p:nvPr/>
        </p:nvSpPr>
        <p:spPr bwMode="auto">
          <a:xfrm>
            <a:off x="540000" y="1546811"/>
            <a:ext cx="10968509" cy="4367349"/>
          </a:xfrm>
          <a:prstGeom prst="rect">
            <a:avLst/>
          </a:prstGeom>
          <a:solidFill>
            <a:schemeClr val="bg1"/>
          </a:solidFill>
          <a:ln>
            <a:noFill/>
          </a:ln>
        </p:spPr>
        <p:txBody>
          <a:bodyPr wrap="square">
            <a:spAutoFit/>
          </a:bodyPr>
          <a:lstStyle/>
          <a:p>
            <a:pPr>
              <a:spcAft>
                <a:spcPts val="600"/>
              </a:spcAft>
            </a:pPr>
            <a:r>
              <a:rPr lang="en-GB" sz="2000">
                <a:latin typeface="Arial" panose="020B0604020202020204" pitchFamily="34" charset="0"/>
                <a:ea typeface="Calibri" panose="020F0502020204030204" pitchFamily="34" charset="0"/>
                <a:cs typeface="Arial" panose="020B0604020202020204" pitchFamily="34" charset="0"/>
              </a:rPr>
              <a:t>9 prisons tracked whether claimant commitment appointment meetings had been arranged and attended:</a:t>
            </a:r>
          </a:p>
          <a:p>
            <a:pPr marL="342900" indent="-342900">
              <a:spcAft>
                <a:spcPts val="600"/>
              </a:spcAft>
              <a:buFont typeface="Arial" panose="020B0604020202020204" pitchFamily="34" charset="0"/>
              <a:buChar char="•"/>
            </a:pPr>
            <a:r>
              <a:rPr lang="en-GB" sz="2000">
                <a:latin typeface="Arial" panose="020B0604020202020204" pitchFamily="34" charset="0"/>
                <a:ea typeface="Calibri" panose="020F0502020204030204" pitchFamily="34" charset="0"/>
                <a:cs typeface="Arial" panose="020B0604020202020204" pitchFamily="34" charset="0"/>
              </a:rPr>
              <a:t>89% of those submitting a claim had a claimant commitment meeting arranged (1,723) </a:t>
            </a:r>
          </a:p>
          <a:p>
            <a:pPr marL="800100" lvl="1" indent="-342900">
              <a:spcAft>
                <a:spcPts val="600"/>
              </a:spcAft>
              <a:buFont typeface="Arial" panose="020B0604020202020204" pitchFamily="34" charset="0"/>
              <a:buChar char="•"/>
            </a:pPr>
            <a:r>
              <a:rPr lang="en-GB" sz="2000">
                <a:latin typeface="Arial" panose="020B0604020202020204" pitchFamily="34" charset="0"/>
                <a:ea typeface="Calibri" panose="020F0502020204030204" pitchFamily="34" charset="0"/>
                <a:cs typeface="Arial" panose="020B0604020202020204" pitchFamily="34" charset="0"/>
              </a:rPr>
              <a:t>40% of these meetings were recorded as being attended </a:t>
            </a:r>
          </a:p>
          <a:p>
            <a:pPr marL="800100" lvl="1" indent="-342900">
              <a:spcAft>
                <a:spcPts val="600"/>
              </a:spcAft>
              <a:buFont typeface="Arial" panose="020B0604020202020204" pitchFamily="34" charset="0"/>
              <a:buChar char="•"/>
            </a:pPr>
            <a:r>
              <a:rPr lang="en-GB" sz="2000">
                <a:latin typeface="Arial" panose="020B0604020202020204" pitchFamily="34" charset="0"/>
                <a:ea typeface="Calibri" panose="020F0502020204030204" pitchFamily="34" charset="0"/>
                <a:cs typeface="Arial" panose="020B0604020202020204" pitchFamily="34" charset="0"/>
              </a:rPr>
              <a:t>13% were rearranged</a:t>
            </a:r>
          </a:p>
          <a:p>
            <a:pPr marL="800100" lvl="1" indent="-342900">
              <a:spcAft>
                <a:spcPts val="600"/>
              </a:spcAft>
              <a:buFont typeface="Arial" panose="020B0604020202020204" pitchFamily="34" charset="0"/>
              <a:buChar char="•"/>
            </a:pPr>
            <a:r>
              <a:rPr lang="en-GB" sz="2000">
                <a:latin typeface="Arial" panose="020B0604020202020204" pitchFamily="34" charset="0"/>
                <a:ea typeface="Calibri" panose="020F0502020204030204" pitchFamily="34" charset="0"/>
                <a:cs typeface="Arial" panose="020B0604020202020204" pitchFamily="34" charset="0"/>
              </a:rPr>
              <a:t>20% did not attend, with no evidence of the meeting being rescheduled </a:t>
            </a:r>
          </a:p>
          <a:p>
            <a:pPr marL="800100" lvl="1" indent="-342900">
              <a:lnSpc>
                <a:spcPct val="107000"/>
              </a:lnSpc>
              <a:buFont typeface="Arial" panose="020B0604020202020204" pitchFamily="34" charset="0"/>
              <a:buChar char="•"/>
            </a:pPr>
            <a:r>
              <a:rPr lang="en-GB" sz="2000">
                <a:latin typeface="Arial" panose="020B0604020202020204" pitchFamily="34" charset="0"/>
                <a:ea typeface="Calibri" panose="020F0502020204030204" pitchFamily="34" charset="0"/>
                <a:cs typeface="Arial" panose="020B0604020202020204" pitchFamily="34" charset="0"/>
              </a:rPr>
              <a:t>27% of outcomes were unknown</a:t>
            </a:r>
          </a:p>
          <a:p>
            <a:pPr lvl="1">
              <a:lnSpc>
                <a:spcPct val="107000"/>
              </a:lnSpc>
            </a:pPr>
            <a:endParaRPr lang="en-GB" sz="2000">
              <a:latin typeface="Arial" panose="020B0604020202020204" pitchFamily="34" charset="0"/>
              <a:ea typeface="Calibri" panose="020F0502020204030204" pitchFamily="34" charset="0"/>
              <a:cs typeface="Arial" panose="020B0604020202020204" pitchFamily="34" charset="0"/>
            </a:endParaRPr>
          </a:p>
          <a:p>
            <a:pPr>
              <a:spcAft>
                <a:spcPts val="600"/>
              </a:spcAft>
            </a:pPr>
            <a:r>
              <a:rPr lang="en-GB" sz="2000">
                <a:latin typeface="Arial" panose="020B0604020202020204" pitchFamily="34" charset="0"/>
                <a:cs typeface="Arial" panose="020B0604020202020204" pitchFamily="34" charset="0"/>
              </a:rPr>
              <a:t>We have limited information from the MoJ / DWP data-share about claim journeys post-release:</a:t>
            </a:r>
          </a:p>
          <a:p>
            <a:pPr marL="342900" indent="-342900">
              <a:spcAft>
                <a:spcPts val="600"/>
              </a:spcAft>
              <a:buFont typeface="Arial" panose="020B0604020202020204" pitchFamily="34" charset="0"/>
              <a:buChar char="•"/>
            </a:pPr>
            <a:r>
              <a:rPr lang="en-GB" sz="2000">
                <a:latin typeface="Arial" panose="020B0604020202020204" pitchFamily="34" charset="0"/>
                <a:cs typeface="Arial" panose="020B0604020202020204" pitchFamily="34" charset="0"/>
              </a:rPr>
              <a:t>There was no evidence of any change in the time taken to accept the claimant commitment, or the time taken to receive the first full payment</a:t>
            </a:r>
          </a:p>
          <a:p>
            <a:pPr marL="342900" indent="-342900">
              <a:spcAft>
                <a:spcPts val="600"/>
              </a:spcAft>
              <a:buFont typeface="Arial" panose="020B0604020202020204" pitchFamily="34" charset="0"/>
              <a:buChar char="•"/>
            </a:pPr>
            <a:r>
              <a:rPr lang="en-GB" sz="2000">
                <a:latin typeface="Arial" panose="020B0604020202020204" pitchFamily="34" charset="0"/>
                <a:cs typeface="Arial" panose="020B0604020202020204" pitchFamily="34" charset="0"/>
              </a:rPr>
              <a:t>There was no evidence of any reduction in the proportion of claims leading to a full payment.</a:t>
            </a:r>
          </a:p>
        </p:txBody>
      </p:sp>
    </p:spTree>
    <p:extLst>
      <p:ext uri="{BB962C8B-B14F-4D97-AF65-F5344CB8AC3E}">
        <p14:creationId xmlns:p14="http://schemas.microsoft.com/office/powerpoint/2010/main" val="67976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706C5-2F2F-5B06-AB8F-5178DA6E6E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2D475D-E5CE-751F-5497-34A6D316C0D6}"/>
              </a:ext>
            </a:extLst>
          </p:cNvPr>
          <p:cNvSpPr>
            <a:spLocks noGrp="1"/>
          </p:cNvSpPr>
          <p:nvPr>
            <p:ph type="title"/>
          </p:nvPr>
        </p:nvSpPr>
        <p:spPr/>
        <p:txBody>
          <a:bodyPr/>
          <a:lstStyle/>
          <a:p>
            <a:r>
              <a:rPr lang="en-GB"/>
              <a:t>6. Further Considerations</a:t>
            </a:r>
          </a:p>
        </p:txBody>
      </p:sp>
    </p:spTree>
    <p:extLst>
      <p:ext uri="{BB962C8B-B14F-4D97-AF65-F5344CB8AC3E}">
        <p14:creationId xmlns:p14="http://schemas.microsoft.com/office/powerpoint/2010/main" val="2445403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89446-EB5F-C7A2-D93D-8C2C734DBD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39F9BB-41AC-3D07-2A6A-BF6CC2077305}"/>
              </a:ext>
            </a:extLst>
          </p:cNvPr>
          <p:cNvSpPr>
            <a:spLocks noGrp="1"/>
          </p:cNvSpPr>
          <p:nvPr>
            <p:ph type="title"/>
          </p:nvPr>
        </p:nvSpPr>
        <p:spPr/>
        <p:txBody>
          <a:bodyPr/>
          <a:lstStyle/>
          <a:p>
            <a:pPr>
              <a:lnSpc>
                <a:spcPct val="100000"/>
              </a:lnSpc>
              <a:spcAft>
                <a:spcPts val="600"/>
              </a:spcAft>
            </a:pPr>
            <a:r>
              <a:rPr lang="en-GB"/>
              <a:t>Overview</a:t>
            </a:r>
          </a:p>
        </p:txBody>
      </p:sp>
      <p:sp>
        <p:nvSpPr>
          <p:cNvPr id="5" name="TextBox 4">
            <a:extLst>
              <a:ext uri="{FF2B5EF4-FFF2-40B4-BE49-F238E27FC236}">
                <a16:creationId xmlns:a16="http://schemas.microsoft.com/office/drawing/2014/main" id="{E41510F3-DDA6-A934-F9D9-B659BA3CE7F8}"/>
              </a:ext>
            </a:extLst>
          </p:cNvPr>
          <p:cNvSpPr txBox="1"/>
          <p:nvPr/>
        </p:nvSpPr>
        <p:spPr bwMode="auto">
          <a:xfrm>
            <a:off x="424873" y="1212994"/>
            <a:ext cx="11037454" cy="5309146"/>
          </a:xfrm>
          <a:prstGeom prst="rect">
            <a:avLst/>
          </a:prstGeom>
          <a:solidFill>
            <a:schemeClr val="bg1"/>
          </a:solidFill>
          <a:ln>
            <a:noFill/>
          </a:ln>
        </p:spPr>
        <p:txBody>
          <a:bodyPr wrap="square">
            <a:spAutoFit/>
          </a:bodyPr>
          <a:lstStyle/>
          <a:p>
            <a:r>
              <a:rPr lang="en-GB" dirty="0">
                <a:latin typeface="Arial" panose="020B0604020202020204" pitchFamily="34" charset="0"/>
                <a:cs typeface="Arial" panose="020B0604020202020204" pitchFamily="34" charset="0"/>
              </a:rPr>
              <a:t>The findings reported in the previous sections cover the main issues relating to the implementation of the test and the impact which it had.  This section covers some additional factors to be considered when deciding if and how to extend the approach to more prisons.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haven’t formally assessed the amount of resource required to carry out UC claim preparation, but PWCs have provided an indication of its impact on their wider work.</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Our earlier analysis has focussed on individuals participating in the test, but we should also be conscious of those not participating and what support they require from PWCs.</a:t>
            </a:r>
          </a:p>
          <a:p>
            <a:endParaRPr lang="en-GB" dirty="0">
              <a:latin typeface="Arial" panose="020B0604020202020204" pitchFamily="34" charset="0"/>
              <a:cs typeface="Arial" panose="020B0604020202020204" pitchFamily="34" charset="0"/>
            </a:endParaRPr>
          </a:p>
          <a:p>
            <a:pPr>
              <a:spcAft>
                <a:spcPts val="600"/>
              </a:spcAft>
            </a:pPr>
            <a:r>
              <a:rPr lang="en-GB" dirty="0">
                <a:latin typeface="Arial" panose="020B0604020202020204" pitchFamily="34" charset="0"/>
                <a:cs typeface="Arial" panose="020B0604020202020204" pitchFamily="34" charset="0"/>
              </a:rPr>
              <a:t>A key factor affecting levels of participation in the test was the high levels of movement between prisons shortly before release, partly driven by the high level of the prisoner population at the time which meant:</a:t>
            </a:r>
          </a:p>
          <a:p>
            <a:pPr marL="285750" indent="-285750">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An increase in transfers in / out for some prisons</a:t>
            </a:r>
          </a:p>
          <a:p>
            <a:pPr marL="285750" indent="-285750">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End of Custody Supervised Licence (ECSL) was in operation in England and Wales between October 2023 and September 2024, which resulted in some release dates being changed at short notice</a:t>
            </a:r>
          </a:p>
          <a:p>
            <a:pPr>
              <a:spcAft>
                <a:spcPts val="600"/>
              </a:spcAft>
            </a:pPr>
            <a:r>
              <a:rPr lang="en-GB" dirty="0">
                <a:latin typeface="Arial" panose="020B0604020202020204" pitchFamily="34" charset="0"/>
                <a:cs typeface="Arial" panose="020B0604020202020204" pitchFamily="34" charset="0"/>
              </a:rPr>
              <a:t>Both issues were reported by PWCs from some sites as having a direct impact on the test; either by limiting the number of prison leavers who could be supported, or in affecting the approach taken (e.g. the suspension of the digital test in one prison).</a:t>
            </a:r>
          </a:p>
        </p:txBody>
      </p:sp>
    </p:spTree>
    <p:extLst>
      <p:ext uri="{BB962C8B-B14F-4D97-AF65-F5344CB8AC3E}">
        <p14:creationId xmlns:p14="http://schemas.microsoft.com/office/powerpoint/2010/main" val="36141573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E2AA6-24FA-858C-9393-E5C54F17A7B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6827A71-9D42-8B99-4D93-220549A50F11}"/>
              </a:ext>
            </a:extLst>
          </p:cNvPr>
          <p:cNvSpPr>
            <a:spLocks noGrp="1"/>
          </p:cNvSpPr>
          <p:nvPr>
            <p:ph type="title"/>
          </p:nvPr>
        </p:nvSpPr>
        <p:spPr/>
        <p:txBody>
          <a:bodyPr/>
          <a:lstStyle/>
          <a:p>
            <a:pPr>
              <a:lnSpc>
                <a:spcPct val="100000"/>
              </a:lnSpc>
              <a:spcAft>
                <a:spcPts val="600"/>
              </a:spcAft>
            </a:pPr>
            <a:r>
              <a:rPr lang="en-GB" dirty="0"/>
              <a:t>Workloads</a:t>
            </a:r>
          </a:p>
        </p:txBody>
      </p:sp>
      <p:sp>
        <p:nvSpPr>
          <p:cNvPr id="5" name="TextBox 4">
            <a:extLst>
              <a:ext uri="{FF2B5EF4-FFF2-40B4-BE49-F238E27FC236}">
                <a16:creationId xmlns:a16="http://schemas.microsoft.com/office/drawing/2014/main" id="{C7666E0C-5463-7451-6898-927DFE82B38D}"/>
              </a:ext>
            </a:extLst>
          </p:cNvPr>
          <p:cNvSpPr txBox="1"/>
          <p:nvPr/>
        </p:nvSpPr>
        <p:spPr bwMode="auto">
          <a:xfrm>
            <a:off x="355435" y="1281263"/>
            <a:ext cx="11333348" cy="1938992"/>
          </a:xfrm>
          <a:prstGeom prst="rect">
            <a:avLst/>
          </a:prstGeom>
          <a:solidFill>
            <a:schemeClr val="bg1"/>
          </a:solidFill>
          <a:ln>
            <a:noFill/>
          </a:ln>
        </p:spPr>
        <p:txBody>
          <a:bodyPr wrap="square">
            <a:spAutoFit/>
          </a:bodyPr>
          <a:lstStyle/>
          <a:p>
            <a:r>
              <a:rPr lang="en-GB" sz="2000" dirty="0">
                <a:latin typeface="Arial" panose="020B0604020202020204" pitchFamily="34" charset="0"/>
                <a:cs typeface="Arial" panose="020B0604020202020204" pitchFamily="34" charset="0"/>
              </a:rPr>
              <a:t>We haven’t formally assessed the amount of resource required to carry out UC claim preparation, but PWCs have provided an indication of its impact on their wider work.</a:t>
            </a:r>
          </a:p>
          <a:p>
            <a:endParaRPr lang="en-GB" sz="2000" dirty="0">
              <a:latin typeface="Arial" panose="020B0604020202020204" pitchFamily="34" charset="0"/>
              <a:cs typeface="Arial" panose="020B0604020202020204" pitchFamily="34" charset="0"/>
            </a:endParaRPr>
          </a:p>
          <a:p>
            <a:pPr>
              <a:spcAft>
                <a:spcPts val="600"/>
              </a:spcAft>
            </a:pPr>
            <a:r>
              <a:rPr lang="en-GB" sz="2000" dirty="0">
                <a:latin typeface="Arial" panose="020B0604020202020204" pitchFamily="34" charset="0"/>
                <a:cs typeface="Arial" panose="020B0604020202020204" pitchFamily="34" charset="0"/>
              </a:rPr>
              <a:t>Some of them have highlighted the length of time spent with prison leavers compared with ‘Business as Usual’.  They have also raised concerns over the need to deprioritise other work and whether this affects the type of support they can provide.   </a:t>
            </a:r>
          </a:p>
        </p:txBody>
      </p:sp>
      <p:sp>
        <p:nvSpPr>
          <p:cNvPr id="2" name="TextBox 1">
            <a:extLst>
              <a:ext uri="{FF2B5EF4-FFF2-40B4-BE49-F238E27FC236}">
                <a16:creationId xmlns:a16="http://schemas.microsoft.com/office/drawing/2014/main" id="{8794D1D1-F2EF-E335-68ED-7D2139F9D307}"/>
              </a:ext>
            </a:extLst>
          </p:cNvPr>
          <p:cNvSpPr txBox="1"/>
          <p:nvPr/>
        </p:nvSpPr>
        <p:spPr bwMode="auto">
          <a:xfrm>
            <a:off x="355435" y="3429000"/>
            <a:ext cx="3374787" cy="1804749"/>
          </a:xfrm>
          <a:prstGeom prst="wedgeRoundRectCallout">
            <a:avLst>
              <a:gd name="adj1" fmla="val -20833"/>
              <a:gd name="adj2" fmla="val 56936"/>
              <a:gd name="adj3" fmla="val 16667"/>
            </a:avLst>
          </a:prstGeom>
          <a:solidFill>
            <a:schemeClr val="accent5">
              <a:lumMod val="20000"/>
              <a:lumOff val="80000"/>
            </a:schemeClr>
          </a:solidFill>
          <a:ln w="28575">
            <a:solidFill>
              <a:schemeClr val="accent2"/>
            </a:solidFill>
          </a:ln>
        </p:spPr>
        <p:txBody>
          <a:bodyPr wrap="square" anchor="ctr">
            <a:spAutoFit/>
          </a:bodyPr>
          <a:lstStyle/>
          <a:p>
            <a:pPr marL="0" indent="0">
              <a:spcAft>
                <a:spcPts val="1200"/>
              </a:spcAft>
              <a:buNone/>
            </a:pPr>
            <a:r>
              <a:rPr lang="en-GB" sz="2000" kern="100" dirty="0">
                <a:effectLst/>
                <a:latin typeface="Arial" panose="020B0604020202020204" pitchFamily="34" charset="0"/>
                <a:ea typeface="Calibri" panose="020F0502020204030204" pitchFamily="34" charset="0"/>
                <a:cs typeface="Arial" panose="020B0604020202020204" pitchFamily="34" charset="0"/>
              </a:rPr>
              <a:t>“</a:t>
            </a:r>
            <a:r>
              <a:rPr lang="en-GB" sz="2000" dirty="0">
                <a:effectLst/>
                <a:latin typeface="Arial" panose="020B0604020202020204" pitchFamily="34" charset="0"/>
                <a:ea typeface="Calibri" panose="020F0502020204030204" pitchFamily="34" charset="0"/>
                <a:cs typeface="Arial" panose="020B0604020202020204" pitchFamily="34" charset="0"/>
              </a:rPr>
              <a:t>We </a:t>
            </a:r>
            <a:r>
              <a:rPr lang="en-GB" sz="2000" dirty="0">
                <a:latin typeface="Arial" panose="020B0604020202020204" pitchFamily="34" charset="0"/>
                <a:ea typeface="Calibri" panose="020F0502020204030204" pitchFamily="34" charset="0"/>
                <a:cs typeface="Arial" panose="020B0604020202020204" pitchFamily="34" charset="0"/>
              </a:rPr>
              <a:t>n</a:t>
            </a:r>
            <a:r>
              <a:rPr lang="en-GB" sz="2000" dirty="0">
                <a:effectLst/>
                <a:latin typeface="Arial" panose="020B0604020202020204" pitchFamily="34" charset="0"/>
                <a:ea typeface="Calibri" panose="020F0502020204030204" pitchFamily="34" charset="0"/>
                <a:cs typeface="Arial" panose="020B0604020202020204" pitchFamily="34" charset="0"/>
              </a:rPr>
              <a:t>eed to put 2-3 hours on hold to see one prisoner on DOR [Day of Release], could have seen 4 or 5 [if not in test].”</a:t>
            </a:r>
          </a:p>
        </p:txBody>
      </p:sp>
      <p:sp>
        <p:nvSpPr>
          <p:cNvPr id="3" name="TextBox 2">
            <a:extLst>
              <a:ext uri="{FF2B5EF4-FFF2-40B4-BE49-F238E27FC236}">
                <a16:creationId xmlns:a16="http://schemas.microsoft.com/office/drawing/2014/main" id="{3CCE60B1-AACA-4215-F44B-608825D39E25}"/>
              </a:ext>
            </a:extLst>
          </p:cNvPr>
          <p:cNvSpPr txBox="1"/>
          <p:nvPr/>
        </p:nvSpPr>
        <p:spPr bwMode="auto">
          <a:xfrm>
            <a:off x="3880209" y="3429000"/>
            <a:ext cx="3904181" cy="2485787"/>
          </a:xfrm>
          <a:prstGeom prst="wedgeRoundRectCallout">
            <a:avLst>
              <a:gd name="adj1" fmla="val -20833"/>
              <a:gd name="adj2" fmla="val 56936"/>
              <a:gd name="adj3" fmla="val 16667"/>
            </a:avLst>
          </a:prstGeom>
          <a:solidFill>
            <a:schemeClr val="accent5">
              <a:lumMod val="20000"/>
              <a:lumOff val="80000"/>
            </a:schemeClr>
          </a:solidFill>
          <a:ln w="28575">
            <a:solidFill>
              <a:schemeClr val="accent2"/>
            </a:solidFill>
          </a:ln>
        </p:spPr>
        <p:txBody>
          <a:bodyPr wrap="square" anchor="ctr">
            <a:spAutoFit/>
          </a:bodyPr>
          <a:lstStyle/>
          <a:p>
            <a:pPr marL="0" indent="0">
              <a:spcAft>
                <a:spcPts val="1200"/>
              </a:spcAft>
              <a:buNone/>
            </a:pPr>
            <a:r>
              <a:rPr lang="en-GB" sz="2000" dirty="0">
                <a:latin typeface="Arial" panose="020B0604020202020204" pitchFamily="34" charset="0"/>
                <a:cs typeface="Arial" panose="020B0604020202020204" pitchFamily="34" charset="0"/>
              </a:rPr>
              <a:t>“There was not any guidance on how to deprioritise other work, [PWCs] had to decide to stop going to inductions and the employment hub – I think that decision should have been made for us.”</a:t>
            </a:r>
          </a:p>
        </p:txBody>
      </p:sp>
      <p:sp>
        <p:nvSpPr>
          <p:cNvPr id="6" name="TextBox 5">
            <a:extLst>
              <a:ext uri="{FF2B5EF4-FFF2-40B4-BE49-F238E27FC236}">
                <a16:creationId xmlns:a16="http://schemas.microsoft.com/office/drawing/2014/main" id="{EA888F48-932A-E242-A849-A49EEB969ADB}"/>
              </a:ext>
              <a:ext uri="{C183D7F6-B498-43B3-948B-1728B52AA6E4}">
                <adec:decorative xmlns:adec="http://schemas.microsoft.com/office/drawing/2017/decorative" val="0"/>
              </a:ext>
            </a:extLst>
          </p:cNvPr>
          <p:cNvSpPr txBox="1"/>
          <p:nvPr/>
        </p:nvSpPr>
        <p:spPr bwMode="auto">
          <a:xfrm>
            <a:off x="7934377" y="3428999"/>
            <a:ext cx="3904180" cy="2485787"/>
          </a:xfrm>
          <a:prstGeom prst="wedgeRoundRectCallout">
            <a:avLst>
              <a:gd name="adj1" fmla="val -20833"/>
              <a:gd name="adj2" fmla="val 56936"/>
              <a:gd name="adj3" fmla="val 16667"/>
            </a:avLst>
          </a:prstGeom>
          <a:solidFill>
            <a:schemeClr val="accent5">
              <a:lumMod val="20000"/>
              <a:lumOff val="80000"/>
            </a:schemeClr>
          </a:solidFill>
          <a:ln w="28575">
            <a:solidFill>
              <a:schemeClr val="accent2"/>
            </a:solidFill>
          </a:ln>
        </p:spPr>
        <p:txBody>
          <a:bodyPr wrap="square" anchor="ctr">
            <a:spAutoFit/>
          </a:bodyPr>
          <a:lstStyle/>
          <a:p>
            <a:r>
              <a:rPr lang="en-GB" sz="2000" b="0" u="none" strike="noStrike" baseline="0" dirty="0">
                <a:latin typeface="Arial" panose="020B0604020202020204" pitchFamily="34" charset="0"/>
                <a:cs typeface="Arial" panose="020B0604020202020204" pitchFamily="34" charset="0"/>
              </a:rPr>
              <a:t>“If we’re bringing in 12-week group sessions and introductions as well, it’s going to be difficult. We’ve been so focused on the tests, that’s the only thing we’ve concentrated on.”</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6945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837B0-9E9A-FCC2-487D-20CD0B235C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61CF01-477E-E019-8B4C-E19C867643FE}"/>
              </a:ext>
            </a:extLst>
          </p:cNvPr>
          <p:cNvSpPr>
            <a:spLocks noGrp="1"/>
          </p:cNvSpPr>
          <p:nvPr>
            <p:ph type="title"/>
          </p:nvPr>
        </p:nvSpPr>
        <p:spPr/>
        <p:txBody>
          <a:bodyPr/>
          <a:lstStyle/>
          <a:p>
            <a:pPr>
              <a:lnSpc>
                <a:spcPct val="100000"/>
              </a:lnSpc>
              <a:spcAft>
                <a:spcPts val="600"/>
              </a:spcAft>
            </a:pPr>
            <a:r>
              <a:rPr lang="en-GB"/>
              <a:t>Interaction with HMPPS staff</a:t>
            </a:r>
          </a:p>
        </p:txBody>
      </p:sp>
      <p:sp>
        <p:nvSpPr>
          <p:cNvPr id="5" name="TextBox 4">
            <a:extLst>
              <a:ext uri="{FF2B5EF4-FFF2-40B4-BE49-F238E27FC236}">
                <a16:creationId xmlns:a16="http://schemas.microsoft.com/office/drawing/2014/main" id="{BDCEA021-E33A-E91B-37AE-745B3777DE00}"/>
              </a:ext>
            </a:extLst>
          </p:cNvPr>
          <p:cNvSpPr txBox="1"/>
          <p:nvPr/>
        </p:nvSpPr>
        <p:spPr bwMode="auto">
          <a:xfrm>
            <a:off x="429326" y="1531089"/>
            <a:ext cx="11171547" cy="1323439"/>
          </a:xfrm>
          <a:prstGeom prst="rect">
            <a:avLst/>
          </a:prstGeom>
          <a:solidFill>
            <a:schemeClr val="bg1"/>
          </a:solidFill>
          <a:ln>
            <a:noFill/>
          </a:ln>
        </p:spPr>
        <p:txBody>
          <a:bodyPr wrap="square">
            <a:spAutoFit/>
          </a:bodyPr>
          <a:lstStyle/>
          <a:p>
            <a:pPr>
              <a:spcAft>
                <a:spcPts val="600"/>
              </a:spcAft>
            </a:pPr>
            <a:r>
              <a:rPr lang="en-GB" sz="2000" dirty="0">
                <a:latin typeface="Arial" panose="020B0604020202020204" pitchFamily="34" charset="0"/>
                <a:cs typeface="Arial" panose="020B0604020202020204" pitchFamily="34" charset="0"/>
              </a:rPr>
              <a:t>One issue raised at the start of the tests was uncertainty over the overlap between PWCs and the Prison Employment Leads (PELs) who work within HMPPS.  While not completely resolved, it appears that in some prisons the tests have improved understanding of the PWC role and led to more effective working between PWCs and HMPPS staff.     </a:t>
            </a:r>
          </a:p>
        </p:txBody>
      </p:sp>
      <p:sp>
        <p:nvSpPr>
          <p:cNvPr id="2" name="TextBox 1">
            <a:extLst>
              <a:ext uri="{FF2B5EF4-FFF2-40B4-BE49-F238E27FC236}">
                <a16:creationId xmlns:a16="http://schemas.microsoft.com/office/drawing/2014/main" id="{E5B863AA-2EE1-4A6F-651E-E1E0377BC765}"/>
              </a:ext>
            </a:extLst>
          </p:cNvPr>
          <p:cNvSpPr txBox="1"/>
          <p:nvPr/>
        </p:nvSpPr>
        <p:spPr bwMode="auto">
          <a:xfrm>
            <a:off x="6200873" y="3429000"/>
            <a:ext cx="5400000" cy="2315528"/>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marL="0" indent="0">
              <a:spcAft>
                <a:spcPts val="1200"/>
              </a:spcAft>
              <a:buFont typeface="Arial" panose="020B0604020202020204" pitchFamily="34" charset="0"/>
              <a:buNone/>
            </a:pPr>
            <a:r>
              <a:rPr lang="en-GB" sz="2000" dirty="0">
                <a:solidFill>
                  <a:srgbClr val="000000"/>
                </a:solidFill>
                <a:latin typeface="Arial" panose="020B0604020202020204" pitchFamily="34" charset="0"/>
                <a:cs typeface="Arial" panose="020B0604020202020204" pitchFamily="34" charset="0"/>
              </a:rPr>
              <a:t>“</a:t>
            </a:r>
            <a:r>
              <a:rPr lang="en-GB" sz="2000" dirty="0">
                <a:latin typeface="Arial" panose="020B0604020202020204" pitchFamily="34" charset="0"/>
                <a:cs typeface="Arial" panose="020B0604020202020204" pitchFamily="34" charset="0"/>
              </a:rPr>
              <a:t>Prior to working with DWP, I didn’t have much knowledge of what they did which has been a learning curve, but I now have a good understanding of what the pilot is about.”  </a:t>
            </a:r>
          </a:p>
          <a:p>
            <a:pPr marL="0" indent="0">
              <a:spcAft>
                <a:spcPts val="1200"/>
              </a:spcAft>
              <a:buFont typeface="Arial" panose="020B0604020202020204" pitchFamily="34" charset="0"/>
              <a:buNone/>
            </a:pPr>
            <a:r>
              <a:rPr lang="en-GB" sz="2000" dirty="0">
                <a:latin typeface="Arial" panose="020B0604020202020204" pitchFamily="34" charset="0"/>
                <a:cs typeface="Arial" panose="020B0604020202020204" pitchFamily="34" charset="0"/>
              </a:rPr>
              <a:t>[Prison Employment Lead]</a:t>
            </a:r>
          </a:p>
        </p:txBody>
      </p:sp>
      <p:sp>
        <p:nvSpPr>
          <p:cNvPr id="3" name="TextBox 2">
            <a:extLst>
              <a:ext uri="{FF2B5EF4-FFF2-40B4-BE49-F238E27FC236}">
                <a16:creationId xmlns:a16="http://schemas.microsoft.com/office/drawing/2014/main" id="{AF99A069-C0F6-FDE1-A586-714C0FC2850F}"/>
              </a:ext>
            </a:extLst>
          </p:cNvPr>
          <p:cNvSpPr txBox="1"/>
          <p:nvPr/>
        </p:nvSpPr>
        <p:spPr bwMode="auto">
          <a:xfrm>
            <a:off x="588600" y="3438544"/>
            <a:ext cx="5040000" cy="1506795"/>
          </a:xfrm>
          <a:prstGeom prst="wedgeRoundRectCallout">
            <a:avLst/>
          </a:prstGeom>
          <a:solidFill>
            <a:schemeClr val="accent5">
              <a:lumMod val="20000"/>
              <a:lumOff val="80000"/>
            </a:schemeClr>
          </a:solidFill>
          <a:ln w="28575">
            <a:solidFill>
              <a:schemeClr val="accent2"/>
            </a:solidFill>
          </a:ln>
        </p:spPr>
        <p:txBody>
          <a:bodyPr wrap="square" anchor="ctr">
            <a:spAutoFit/>
          </a:bodyPr>
          <a:lstStyle/>
          <a:p>
            <a:pPr marL="0" indent="0">
              <a:spcAft>
                <a:spcPts val="300"/>
              </a:spcAft>
              <a:buFont typeface="Arial" panose="020B0604020202020204" pitchFamily="34" charset="0"/>
              <a:buNone/>
            </a:pPr>
            <a:r>
              <a:rPr lang="en-GB" sz="2000" dirty="0">
                <a:latin typeface="Arial" panose="020B0604020202020204" pitchFamily="34" charset="0"/>
                <a:cs typeface="Arial" panose="020B0604020202020204" pitchFamily="34" charset="0"/>
              </a:rPr>
              <a:t>“The prison officers we work with understand the whole process, they understand the claim gather and ID.” 	</a:t>
            </a:r>
          </a:p>
          <a:p>
            <a:pPr marL="0" indent="0">
              <a:spcAft>
                <a:spcPts val="300"/>
              </a:spcAft>
              <a:buFont typeface="Arial" panose="020B0604020202020204" pitchFamily="34" charset="0"/>
              <a:buNone/>
            </a:pPr>
            <a:r>
              <a:rPr lang="en-GB" sz="2000" dirty="0">
                <a:latin typeface="Arial" panose="020B0604020202020204" pitchFamily="34" charset="0"/>
                <a:cs typeface="Arial" panose="020B0604020202020204" pitchFamily="34" charset="0"/>
              </a:rPr>
              <a:t>[Prison Work Coach]</a:t>
            </a:r>
          </a:p>
        </p:txBody>
      </p:sp>
    </p:spTree>
    <p:extLst>
      <p:ext uri="{BB962C8B-B14F-4D97-AF65-F5344CB8AC3E}">
        <p14:creationId xmlns:p14="http://schemas.microsoft.com/office/powerpoint/2010/main" val="135708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D888A-55F6-7B1B-515D-4D1F073E11E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87E458-444E-8B47-FE46-BD068A92779A}"/>
              </a:ext>
            </a:extLst>
          </p:cNvPr>
          <p:cNvSpPr>
            <a:spLocks noGrp="1"/>
          </p:cNvSpPr>
          <p:nvPr>
            <p:ph type="title"/>
          </p:nvPr>
        </p:nvSpPr>
        <p:spPr/>
        <p:txBody>
          <a:bodyPr/>
          <a:lstStyle/>
          <a:p>
            <a:pPr>
              <a:lnSpc>
                <a:spcPct val="100000"/>
              </a:lnSpc>
              <a:spcAft>
                <a:spcPts val="600"/>
              </a:spcAft>
            </a:pPr>
            <a:r>
              <a:rPr lang="en-GB"/>
              <a:t>Prison leavers ineligible for the test</a:t>
            </a:r>
          </a:p>
        </p:txBody>
      </p:sp>
      <p:sp>
        <p:nvSpPr>
          <p:cNvPr id="5" name="TextBox 4">
            <a:extLst>
              <a:ext uri="{FF2B5EF4-FFF2-40B4-BE49-F238E27FC236}">
                <a16:creationId xmlns:a16="http://schemas.microsoft.com/office/drawing/2014/main" id="{46BFC148-D2F4-480B-ABC3-E0B3253D01F0}"/>
              </a:ext>
            </a:extLst>
          </p:cNvPr>
          <p:cNvSpPr txBox="1"/>
          <p:nvPr/>
        </p:nvSpPr>
        <p:spPr bwMode="auto">
          <a:xfrm>
            <a:off x="429326" y="1410571"/>
            <a:ext cx="11143838" cy="4708981"/>
          </a:xfrm>
          <a:prstGeom prst="rect">
            <a:avLst/>
          </a:prstGeom>
          <a:solidFill>
            <a:schemeClr val="bg1"/>
          </a:solidFill>
          <a:ln>
            <a:noFill/>
          </a:ln>
        </p:spPr>
        <p:txBody>
          <a:bodyPr wrap="square">
            <a:spAutoFit/>
          </a:bodyPr>
          <a:lstStyle/>
          <a:p>
            <a:pPr>
              <a:spcAft>
                <a:spcPts val="600"/>
              </a:spcAft>
            </a:pPr>
            <a:r>
              <a:rPr lang="en-GB" sz="2000">
                <a:latin typeface="Arial" panose="020B0604020202020204" pitchFamily="34" charset="0"/>
                <a:cs typeface="Arial" panose="020B0604020202020204" pitchFamily="34" charset="0"/>
              </a:rPr>
              <a:t>A consequence of PWCs having to deprioritise other work in favour of UC claim preparation is that some other prison leavers may receive less support as a result.  We cannot formally assess this but do have some information about the groups who are likely to be affected, including those ineligible for the test, non-participants, individuals flagged as having a record of unacceptable behaviour and vulnerable prisoners.</a:t>
            </a:r>
          </a:p>
          <a:p>
            <a:pPr>
              <a:spcBef>
                <a:spcPts val="1200"/>
              </a:spcBef>
              <a:spcAft>
                <a:spcPts val="600"/>
              </a:spcAft>
            </a:pPr>
            <a:r>
              <a:rPr lang="en-GB" sz="2000" b="1">
                <a:latin typeface="Arial" panose="020B0604020202020204" pitchFamily="34" charset="0"/>
                <a:cs typeface="Arial" panose="020B0604020202020204" pitchFamily="34" charset="0"/>
              </a:rPr>
              <a:t>Individuals not eligible for the test</a:t>
            </a:r>
          </a:p>
          <a:p>
            <a:pPr marL="342900" indent="-342900">
              <a:lnSpc>
                <a:spcPct val="100000"/>
              </a:lnSpc>
              <a:spcBef>
                <a:spcPts val="0"/>
              </a:spcBef>
              <a:spcAft>
                <a:spcPts val="1200"/>
              </a:spcAft>
              <a:buFont typeface="Arial" panose="020B0604020202020204" pitchFamily="34" charset="0"/>
              <a:buChar char="•"/>
            </a:pPr>
            <a:r>
              <a:rPr lang="en-GB" sz="2000">
                <a:latin typeface="Arial" panose="020B0604020202020204" pitchFamily="34" charset="0"/>
                <a:cs typeface="Arial" panose="020B0604020202020204" pitchFamily="34" charset="0"/>
              </a:rPr>
              <a:t>Prison leavers on remand were not eligible for the test.  This was estimated to be over 25% of releases from Category B and female prisons</a:t>
            </a:r>
          </a:p>
          <a:p>
            <a:pPr marL="342900" indent="-342900">
              <a:lnSpc>
                <a:spcPct val="100000"/>
              </a:lnSpc>
              <a:spcBef>
                <a:spcPts val="0"/>
              </a:spcBef>
              <a:spcAft>
                <a:spcPts val="1200"/>
              </a:spcAft>
              <a:buFont typeface="Arial" panose="020B0604020202020204" pitchFamily="34" charset="0"/>
              <a:buChar char="•"/>
            </a:pPr>
            <a:r>
              <a:rPr lang="en-GB" sz="2000">
                <a:latin typeface="Arial" panose="020B0604020202020204" pitchFamily="34" charset="0"/>
                <a:cs typeface="Arial" panose="020B0604020202020204" pitchFamily="34" charset="0"/>
              </a:rPr>
              <a:t>Prison leavers with an existing UC claim and did not require this type of support; 17% of males and 26% of females released from a custodial sentence.  [There are also prison leavers who have a UC claim on admission to prison which is in the process of being closed.]</a:t>
            </a:r>
          </a:p>
          <a:p>
            <a:pPr marL="342900" indent="-342900">
              <a:lnSpc>
                <a:spcPct val="100000"/>
              </a:lnSpc>
              <a:spcBef>
                <a:spcPts val="0"/>
              </a:spcBef>
              <a:spcAft>
                <a:spcPts val="600"/>
              </a:spcAft>
              <a:buFont typeface="Arial" panose="020B0604020202020204" pitchFamily="34" charset="0"/>
              <a:buChar char="•"/>
            </a:pPr>
            <a:r>
              <a:rPr lang="en-GB" sz="2000">
                <a:latin typeface="Arial" panose="020B0604020202020204" pitchFamily="34" charset="0"/>
                <a:cs typeface="Arial" panose="020B0604020202020204" pitchFamily="34" charset="0"/>
              </a:rPr>
              <a:t>A small number of prison leavers over state pension age, those who require an appointee or are subject to immigration rules.</a:t>
            </a:r>
            <a:endParaRPr lang="en-GB" sz="200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2863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551B7-B99C-535B-2E7C-9248B737A7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9BDF77-8B5C-63B5-08A8-F16A487B2056}"/>
              </a:ext>
            </a:extLst>
          </p:cNvPr>
          <p:cNvSpPr>
            <a:spLocks noGrp="1"/>
          </p:cNvSpPr>
          <p:nvPr>
            <p:ph type="title"/>
          </p:nvPr>
        </p:nvSpPr>
        <p:spPr/>
        <p:txBody>
          <a:bodyPr/>
          <a:lstStyle/>
          <a:p>
            <a:pPr>
              <a:lnSpc>
                <a:spcPct val="100000"/>
              </a:lnSpc>
              <a:spcAft>
                <a:spcPts val="600"/>
              </a:spcAft>
            </a:pPr>
            <a:r>
              <a:rPr lang="en-GB"/>
              <a:t>Non-participants</a:t>
            </a:r>
          </a:p>
        </p:txBody>
      </p:sp>
      <p:sp>
        <p:nvSpPr>
          <p:cNvPr id="5" name="TextBox 4">
            <a:extLst>
              <a:ext uri="{FF2B5EF4-FFF2-40B4-BE49-F238E27FC236}">
                <a16:creationId xmlns:a16="http://schemas.microsoft.com/office/drawing/2014/main" id="{1AB3DFE3-F100-FE3D-15F3-37EE46235385}"/>
              </a:ext>
            </a:extLst>
          </p:cNvPr>
          <p:cNvSpPr txBox="1"/>
          <p:nvPr/>
        </p:nvSpPr>
        <p:spPr bwMode="auto">
          <a:xfrm>
            <a:off x="429326" y="1242338"/>
            <a:ext cx="11333348" cy="5132174"/>
          </a:xfrm>
          <a:prstGeom prst="rect">
            <a:avLst/>
          </a:prstGeom>
          <a:solidFill>
            <a:schemeClr val="bg1"/>
          </a:solidFill>
          <a:ln>
            <a:noFill/>
          </a:ln>
        </p:spPr>
        <p:txBody>
          <a:bodyPr wrap="square">
            <a:spAutoFit/>
          </a:bodyPr>
          <a:lstStyle/>
          <a:p>
            <a:pPr>
              <a:lnSpc>
                <a:spcPct val="100000"/>
              </a:lnSpc>
              <a:spcBef>
                <a:spcPts val="0"/>
              </a:spcBef>
              <a:spcAft>
                <a:spcPts val="1200"/>
              </a:spcAft>
            </a:pPr>
            <a:r>
              <a:rPr lang="en-GB" sz="2000" dirty="0">
                <a:latin typeface="Arial" panose="020B0604020202020204" pitchFamily="34" charset="0"/>
                <a:cs typeface="Arial" panose="020B0604020202020204" pitchFamily="34" charset="0"/>
              </a:rPr>
              <a:t>4,627 individuals were recorded on the tracker as being eligible but unable or unwilling to participate in the test. </a:t>
            </a:r>
          </a:p>
          <a:p>
            <a:pPr>
              <a:lnSpc>
                <a:spcPct val="100000"/>
              </a:lnSpc>
              <a:spcBef>
                <a:spcPts val="0"/>
              </a:spcBef>
              <a:spcAft>
                <a:spcPts val="600"/>
              </a:spcAft>
            </a:pPr>
            <a:r>
              <a:rPr lang="en-GB" sz="2000" dirty="0">
                <a:latin typeface="Arial" panose="020B0604020202020204" pitchFamily="34" charset="0"/>
                <a:cs typeface="Arial" panose="020B0604020202020204" pitchFamily="34" charset="0"/>
              </a:rPr>
              <a:t>2,113 (52%) were deemed unsuitable by the PWC, of which,</a:t>
            </a:r>
          </a:p>
          <a:p>
            <a:pPr marL="342900" indent="-342900">
              <a:spcAft>
                <a:spcPts val="300"/>
              </a:spcAft>
              <a:buFont typeface="Arial" panose="020B0604020202020204" pitchFamily="34" charset="0"/>
              <a:buChar char="•"/>
            </a:pPr>
            <a:r>
              <a:rPr lang="en-GB" sz="2000" dirty="0">
                <a:latin typeface="Arial" panose="020B0604020202020204" pitchFamily="34" charset="0"/>
                <a:cs typeface="Arial" panose="020B0604020202020204" pitchFamily="34" charset="0"/>
              </a:rPr>
              <a:t>36% of these had an Unacceptable Customer Behaviour (UCB) marker on their record (slide 48)</a:t>
            </a:r>
          </a:p>
          <a:p>
            <a:pPr marL="342900" indent="-342900">
              <a:spcAft>
                <a:spcPts val="300"/>
              </a:spcAft>
              <a:buFont typeface="Arial" panose="020B0604020202020204" pitchFamily="34" charset="0"/>
              <a:buChar char="•"/>
            </a:pPr>
            <a:r>
              <a:rPr lang="en-GB" sz="2000" dirty="0">
                <a:latin typeface="Arial" panose="020B0604020202020204" pitchFamily="34" charset="0"/>
                <a:cs typeface="Arial" panose="020B0604020202020204" pitchFamily="34" charset="0"/>
              </a:rPr>
              <a:t>31% of these were lacking ID, banking details and / or an address, which prevented them from starting a claim .</a:t>
            </a:r>
          </a:p>
          <a:p>
            <a:pPr marL="342900" indent="-34290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14% were not in the prison for long enough or were released early (slide 50)</a:t>
            </a:r>
          </a:p>
          <a:p>
            <a:pPr>
              <a:lnSpc>
                <a:spcPct val="100000"/>
              </a:lnSpc>
              <a:spcBef>
                <a:spcPts val="0"/>
              </a:spcBef>
              <a:spcAft>
                <a:spcPts val="1200"/>
              </a:spcAft>
            </a:pPr>
            <a:r>
              <a:rPr lang="en-GB" sz="2000" dirty="0">
                <a:latin typeface="Arial" panose="020B0604020202020204" pitchFamily="34" charset="0"/>
                <a:cs typeface="Arial" panose="020B0604020202020204" pitchFamily="34" charset="0"/>
              </a:rPr>
              <a:t>1,602 non-participants declined help; whether because they did not intend to claim UC (28%), or because they did not want to follow the test process (43%)</a:t>
            </a:r>
          </a:p>
          <a:p>
            <a:pPr>
              <a:spcAft>
                <a:spcPts val="300"/>
              </a:spcAft>
            </a:pPr>
            <a:r>
              <a:rPr lang="en-GB" sz="2000" dirty="0">
                <a:latin typeface="Arial"/>
                <a:cs typeface="Arial"/>
              </a:rPr>
              <a:t>We estimate that a further 6,000 prison leavers were not included on the tracker, of which around 5,000 may have been eligible for the test.  Non-inclusion is likely to be for one of these reasons:</a:t>
            </a:r>
          </a:p>
          <a:p>
            <a:pPr marL="342900" indent="-342900">
              <a:lnSpc>
                <a:spcPct val="100000"/>
              </a:lnSpc>
              <a:spcAft>
                <a:spcPts val="300"/>
              </a:spcAft>
              <a:buFont typeface="Arial" panose="020B0604020202020204" pitchFamily="34" charset="0"/>
              <a:buChar char="•"/>
            </a:pPr>
            <a:r>
              <a:rPr lang="en-GB" sz="2000" dirty="0">
                <a:latin typeface="Arial"/>
                <a:cs typeface="Arial"/>
              </a:rPr>
              <a:t>A pause in the delivery of the test</a:t>
            </a:r>
          </a:p>
          <a:p>
            <a:pPr marL="342900" indent="-342900">
              <a:lnSpc>
                <a:spcPct val="100000"/>
              </a:lnSpc>
              <a:spcAft>
                <a:spcPts val="300"/>
              </a:spcAft>
              <a:buFont typeface="Arial" panose="020B0604020202020204" pitchFamily="34" charset="0"/>
              <a:buChar char="•"/>
            </a:pPr>
            <a:r>
              <a:rPr lang="en-GB" sz="2000" dirty="0">
                <a:latin typeface="Arial"/>
                <a:cs typeface="Arial"/>
              </a:rPr>
              <a:t>Prison leaver was assessed as ineligible and not tracked</a:t>
            </a:r>
          </a:p>
          <a:p>
            <a:pPr marL="342900" indent="-342900">
              <a:lnSpc>
                <a:spcPct val="100000"/>
              </a:lnSpc>
              <a:buFont typeface="Arial" panose="020B0604020202020204" pitchFamily="34" charset="0"/>
              <a:buChar char="•"/>
            </a:pPr>
            <a:r>
              <a:rPr lang="en-GB" sz="2000" dirty="0">
                <a:latin typeface="Arial"/>
                <a:cs typeface="Arial"/>
              </a:rPr>
              <a:t>Prison leaver was not in the release prison for long enough to be considered for the test</a:t>
            </a:r>
          </a:p>
        </p:txBody>
      </p:sp>
    </p:spTree>
    <p:extLst>
      <p:ext uri="{BB962C8B-B14F-4D97-AF65-F5344CB8AC3E}">
        <p14:creationId xmlns:p14="http://schemas.microsoft.com/office/powerpoint/2010/main" val="1587111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E7CB8-A69C-86A2-CB3E-539F9AB9A4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E5F265-33CB-CC39-DC12-C1188E2C81E2}"/>
              </a:ext>
            </a:extLst>
          </p:cNvPr>
          <p:cNvSpPr>
            <a:spLocks noGrp="1"/>
          </p:cNvSpPr>
          <p:nvPr>
            <p:ph type="title"/>
          </p:nvPr>
        </p:nvSpPr>
        <p:spPr/>
        <p:txBody>
          <a:bodyPr/>
          <a:lstStyle/>
          <a:p>
            <a:pPr>
              <a:lnSpc>
                <a:spcPct val="100000"/>
              </a:lnSpc>
              <a:spcAft>
                <a:spcPts val="600"/>
              </a:spcAft>
            </a:pPr>
            <a:r>
              <a:rPr lang="en-GB" dirty="0"/>
              <a:t>Unacceptable Customer Behaviour markers</a:t>
            </a:r>
          </a:p>
        </p:txBody>
      </p:sp>
      <p:sp>
        <p:nvSpPr>
          <p:cNvPr id="5" name="TextBox 4">
            <a:extLst>
              <a:ext uri="{FF2B5EF4-FFF2-40B4-BE49-F238E27FC236}">
                <a16:creationId xmlns:a16="http://schemas.microsoft.com/office/drawing/2014/main" id="{79CC7825-6D7B-F348-A39E-A2217718FF2D}"/>
              </a:ext>
            </a:extLst>
          </p:cNvPr>
          <p:cNvSpPr txBox="1"/>
          <p:nvPr/>
        </p:nvSpPr>
        <p:spPr bwMode="auto">
          <a:xfrm>
            <a:off x="429326" y="1174774"/>
            <a:ext cx="11344858" cy="4247317"/>
          </a:xfrm>
          <a:prstGeom prst="rect">
            <a:avLst/>
          </a:prstGeom>
          <a:solidFill>
            <a:schemeClr val="bg1"/>
          </a:solidFill>
          <a:ln>
            <a:noFill/>
          </a:ln>
        </p:spPr>
        <p:txBody>
          <a:bodyPr wrap="square">
            <a:spAutoFit/>
          </a:bodyPr>
          <a:lstStyle/>
          <a:p>
            <a:pPr>
              <a:spcAft>
                <a:spcPts val="1200"/>
              </a:spcAft>
            </a:pPr>
            <a:r>
              <a:rPr lang="en-GB" sz="2000" dirty="0">
                <a:latin typeface="Arial" panose="020B0604020202020204" pitchFamily="34" charset="0"/>
                <a:cs typeface="Arial" panose="020B0604020202020204" pitchFamily="34" charset="0"/>
              </a:rPr>
              <a:t>762 prison leavers were deemed unsuitable for the test because they had a marker on their record for past unacceptable customer behaviour.  While not a reason to exclude them from the tests, some PWCs reported that there were insufficient resources within the prison for them to safely engage with these prisoners  </a:t>
            </a:r>
          </a:p>
          <a:p>
            <a:pPr>
              <a:spcAft>
                <a:spcPts val="1200"/>
              </a:spcAft>
            </a:pPr>
            <a:r>
              <a:rPr lang="en-GB" sz="2000" dirty="0">
                <a:latin typeface="Arial" panose="020B0604020202020204" pitchFamily="34" charset="0"/>
                <a:cs typeface="Arial" panose="020B0604020202020204" pitchFamily="34" charset="0"/>
              </a:rPr>
              <a:t>This was a concern in some prisons more than others – within 3 Category B prisons, at least 40% of non-participants were reported to have a UCB marker.</a:t>
            </a:r>
          </a:p>
          <a:p>
            <a:pPr>
              <a:spcAft>
                <a:spcPts val="1200"/>
              </a:spcAft>
            </a:pPr>
            <a:r>
              <a:rPr lang="en-GB" sz="2000" dirty="0">
                <a:latin typeface="Arial" panose="020B0604020202020204" pitchFamily="34" charset="0"/>
                <a:cs typeface="Arial" panose="020B0604020202020204" pitchFamily="34" charset="0"/>
              </a:rPr>
              <a:t>In one prison, staff told us they were happy to see prisoners with a UCB marker “on the wings”, but not in the departure lounge, where there is no security presence.</a:t>
            </a:r>
          </a:p>
          <a:p>
            <a:pPr>
              <a:spcAft>
                <a:spcPts val="1200"/>
              </a:spcAft>
            </a:pPr>
            <a:r>
              <a:rPr lang="en-GB" sz="2000" dirty="0">
                <a:latin typeface="Arial" panose="020B0604020202020204" pitchFamily="34" charset="0"/>
                <a:cs typeface="Arial" panose="020B0604020202020204" pitchFamily="34" charset="0"/>
              </a:rPr>
              <a:t>Most PWCs, however, did include those with a UCB marker in the tests, often checking any relevant notes (e.g. NOMIS) before deciding the most appropriate approach. Prisoner engagement was generally reported to be positive – with the voluntary nature of the support likely to be a factor.  It was</a:t>
            </a:r>
            <a:r>
              <a:rPr lang="en-GB" sz="2000" i="1"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also pointed out that UCB markers can be out of date.</a:t>
            </a:r>
          </a:p>
        </p:txBody>
      </p:sp>
      <p:sp>
        <p:nvSpPr>
          <p:cNvPr id="3" name="TextBox 2">
            <a:extLst>
              <a:ext uri="{FF2B5EF4-FFF2-40B4-BE49-F238E27FC236}">
                <a16:creationId xmlns:a16="http://schemas.microsoft.com/office/drawing/2014/main" id="{0EDDECC8-E0B0-FE28-B5A5-B06A5F1D2851}"/>
              </a:ext>
            </a:extLst>
          </p:cNvPr>
          <p:cNvSpPr txBox="1"/>
          <p:nvPr/>
        </p:nvSpPr>
        <p:spPr bwMode="auto">
          <a:xfrm>
            <a:off x="429326" y="5535174"/>
            <a:ext cx="11053701" cy="783193"/>
          </a:xfrm>
          <a:prstGeom prst="wedgeRoundRectCallout">
            <a:avLst>
              <a:gd name="adj1" fmla="val -20751"/>
              <a:gd name="adj2" fmla="val 69909"/>
              <a:gd name="adj3" fmla="val 16667"/>
            </a:avLst>
          </a:prstGeom>
          <a:solidFill>
            <a:schemeClr val="accent5">
              <a:lumMod val="20000"/>
              <a:lumOff val="80000"/>
            </a:schemeClr>
          </a:solidFill>
          <a:ln w="28575">
            <a:solidFill>
              <a:schemeClr val="accent2"/>
            </a:solidFill>
          </a:ln>
        </p:spPr>
        <p:txBody>
          <a:bodyPr wrap="square" anchor="ctr">
            <a:spAutoFit/>
          </a:bodyPr>
          <a:lstStyle/>
          <a:p>
            <a:pPr>
              <a:spcAft>
                <a:spcPts val="1200"/>
              </a:spcAft>
            </a:pPr>
            <a:r>
              <a:rPr lang="en-GB" sz="2000" dirty="0">
                <a:latin typeface="Arial" panose="020B0604020202020204" pitchFamily="34" charset="0"/>
              </a:rPr>
              <a:t>“I think the whole UCB thing … people can sometimes get them for something they said which I wouldn’t be offended by. I’ll assess it from NOMIS, they might just have had a bad day.”</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64054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69CFD-EBFE-E0B2-70D2-891537E403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E05F62D-FA79-3684-A5B6-15FEF9C98B58}"/>
              </a:ext>
            </a:extLst>
          </p:cNvPr>
          <p:cNvSpPr>
            <a:spLocks noGrp="1"/>
          </p:cNvSpPr>
          <p:nvPr>
            <p:ph type="title"/>
          </p:nvPr>
        </p:nvSpPr>
        <p:spPr/>
        <p:txBody>
          <a:bodyPr/>
          <a:lstStyle/>
          <a:p>
            <a:pPr>
              <a:lnSpc>
                <a:spcPct val="100000"/>
              </a:lnSpc>
              <a:spcAft>
                <a:spcPts val="600"/>
              </a:spcAft>
            </a:pPr>
            <a:r>
              <a:rPr lang="en-GB"/>
              <a:t>Vulnerable prisoners</a:t>
            </a:r>
          </a:p>
        </p:txBody>
      </p:sp>
      <p:sp>
        <p:nvSpPr>
          <p:cNvPr id="5" name="TextBox 4">
            <a:extLst>
              <a:ext uri="{FF2B5EF4-FFF2-40B4-BE49-F238E27FC236}">
                <a16:creationId xmlns:a16="http://schemas.microsoft.com/office/drawing/2014/main" id="{FB1596B7-D1EA-BCE5-3F72-A5A494983AF9}"/>
              </a:ext>
            </a:extLst>
          </p:cNvPr>
          <p:cNvSpPr txBox="1"/>
          <p:nvPr/>
        </p:nvSpPr>
        <p:spPr bwMode="auto">
          <a:xfrm>
            <a:off x="429326" y="1281263"/>
            <a:ext cx="11333348" cy="2939266"/>
          </a:xfrm>
          <a:prstGeom prst="rect">
            <a:avLst/>
          </a:prstGeom>
          <a:solidFill>
            <a:schemeClr val="bg1"/>
          </a:solidFill>
          <a:ln>
            <a:noFill/>
          </a:ln>
        </p:spPr>
        <p:txBody>
          <a:bodyPr wrap="square">
            <a:spAutoFit/>
          </a:bodyPr>
          <a:lstStyle/>
          <a:p>
            <a:pPr>
              <a:spcAft>
                <a:spcPts val="600"/>
              </a:spcAft>
            </a:pPr>
            <a:r>
              <a:rPr lang="en-GB" sz="2000" b="1" dirty="0">
                <a:latin typeface="Arial" panose="020B0604020202020204" pitchFamily="34" charset="0"/>
                <a:cs typeface="Arial" panose="020B0604020202020204" pitchFamily="34" charset="0"/>
              </a:rPr>
              <a:t>Prisoners within Vulnerable Prisoner Units</a:t>
            </a:r>
          </a:p>
          <a:p>
            <a:pPr>
              <a:spcAft>
                <a:spcPts val="1200"/>
              </a:spcAft>
            </a:pPr>
            <a:r>
              <a:rPr lang="en-GB" sz="2000" dirty="0">
                <a:latin typeface="Arial" panose="020B0604020202020204" pitchFamily="34" charset="0"/>
                <a:cs typeface="Arial" panose="020B0604020202020204" pitchFamily="34" charset="0"/>
              </a:rPr>
              <a:t>These are prisoners believed to be at risk from others, which may include sex offenders, LGBTQ+ prisoners, informants and collaborators.</a:t>
            </a:r>
          </a:p>
          <a:p>
            <a:pPr>
              <a:spcAft>
                <a:spcPts val="1200"/>
              </a:spcAft>
            </a:pPr>
            <a:r>
              <a:rPr lang="en-GB" sz="2000" dirty="0">
                <a:latin typeface="Arial" panose="020B0604020202020204" pitchFamily="34" charset="0"/>
                <a:cs typeface="Arial" panose="020B0604020202020204" pitchFamily="34" charset="0"/>
              </a:rPr>
              <a:t>PWCs in some sites did not include vulnerable prisoners in the tests. These PWCs also spoke about issues of under-resourcing, suggesting they were already offering support through the tests to as many individuals as possible.</a:t>
            </a:r>
          </a:p>
          <a:p>
            <a:pPr>
              <a:spcAft>
                <a:spcPts val="600"/>
              </a:spcAft>
            </a:pPr>
            <a:r>
              <a:rPr lang="en-GB" sz="2000" dirty="0">
                <a:latin typeface="Arial" panose="020B0604020202020204" pitchFamily="34" charset="0"/>
                <a:cs typeface="Arial" panose="020B0604020202020204" pitchFamily="34" charset="0"/>
              </a:rPr>
              <a:t>In several sites, PWCs </a:t>
            </a:r>
            <a:r>
              <a:rPr lang="en-GB" sz="2000" i="1" dirty="0">
                <a:latin typeface="Arial" panose="020B0604020202020204" pitchFamily="34" charset="0"/>
                <a:cs typeface="Arial" panose="020B0604020202020204" pitchFamily="34" charset="0"/>
              </a:rPr>
              <a:t>were</a:t>
            </a:r>
            <a:r>
              <a:rPr lang="en-GB" sz="2000" dirty="0">
                <a:latin typeface="Arial" panose="020B0604020202020204" pitchFamily="34" charset="0"/>
                <a:cs typeface="Arial" panose="020B0604020202020204" pitchFamily="34" charset="0"/>
              </a:rPr>
              <a:t> offering the tests to vulnerable prisoners. PWCs typically had to visit vulnerable prisoners “on the wings” due to the restricted movement of these individuals.</a:t>
            </a:r>
          </a:p>
        </p:txBody>
      </p:sp>
      <p:sp>
        <p:nvSpPr>
          <p:cNvPr id="2" name="TextBox 1">
            <a:extLst>
              <a:ext uri="{FF2B5EF4-FFF2-40B4-BE49-F238E27FC236}">
                <a16:creationId xmlns:a16="http://schemas.microsoft.com/office/drawing/2014/main" id="{DF69F709-EC72-2E55-5102-3E4FD1B508A1}"/>
              </a:ext>
            </a:extLst>
          </p:cNvPr>
          <p:cNvSpPr txBox="1"/>
          <p:nvPr/>
        </p:nvSpPr>
        <p:spPr bwMode="auto">
          <a:xfrm>
            <a:off x="510226" y="4513253"/>
            <a:ext cx="11171547" cy="442674"/>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a:spcAft>
                <a:spcPts val="1200"/>
              </a:spcAft>
            </a:pPr>
            <a:r>
              <a:rPr lang="en-GB" sz="2000" dirty="0">
                <a:latin typeface="Arial" panose="020B0604020202020204" pitchFamily="34" charset="0"/>
                <a:cs typeface="Arial" panose="020B0604020202020204" pitchFamily="34" charset="0"/>
              </a:rPr>
              <a:t>“If they are on the vulnerable prisoner wing, we don’t even put them on.”</a:t>
            </a:r>
          </a:p>
        </p:txBody>
      </p:sp>
      <p:sp>
        <p:nvSpPr>
          <p:cNvPr id="3" name="TextBox 2">
            <a:extLst>
              <a:ext uri="{FF2B5EF4-FFF2-40B4-BE49-F238E27FC236}">
                <a16:creationId xmlns:a16="http://schemas.microsoft.com/office/drawing/2014/main" id="{921CADC3-18AC-39A5-C4FB-2578136BC3AA}"/>
              </a:ext>
            </a:extLst>
          </p:cNvPr>
          <p:cNvSpPr txBox="1"/>
          <p:nvPr/>
        </p:nvSpPr>
        <p:spPr bwMode="auto">
          <a:xfrm>
            <a:off x="429326" y="5248651"/>
            <a:ext cx="11171547" cy="1123712"/>
          </a:xfrm>
          <a:prstGeom prst="wedgeRoundRectCallout">
            <a:avLst/>
          </a:prstGeom>
          <a:solidFill>
            <a:schemeClr val="accent4">
              <a:lumMod val="20000"/>
              <a:lumOff val="80000"/>
            </a:schemeClr>
          </a:solidFill>
          <a:ln w="28575">
            <a:solidFill>
              <a:schemeClr val="accent4">
                <a:lumMod val="75000"/>
              </a:schemeClr>
            </a:solidFill>
          </a:ln>
        </p:spPr>
        <p:txBody>
          <a:bodyPr wrap="square" anchor="ctr">
            <a:spAutoFit/>
          </a:bodyPr>
          <a:lstStyle/>
          <a:p>
            <a:pPr>
              <a:spcAft>
                <a:spcPts val="1200"/>
              </a:spcAft>
            </a:pPr>
            <a:r>
              <a:rPr lang="en-GB" sz="2000" dirty="0">
                <a:latin typeface="Arial" panose="020B0604020202020204" pitchFamily="34" charset="0"/>
                <a:cs typeface="Arial" panose="020B0604020202020204" pitchFamily="34" charset="0"/>
              </a:rPr>
              <a:t>“Normally we will go and see [vulnerable prisoners] on the wing. They are more likely to have an appointee, have a mental health condition or if they don’t need an appointee, then often we need to explain things in depth.”</a:t>
            </a:r>
          </a:p>
        </p:txBody>
      </p:sp>
    </p:spTree>
    <p:extLst>
      <p:ext uri="{BB962C8B-B14F-4D97-AF65-F5344CB8AC3E}">
        <p14:creationId xmlns:p14="http://schemas.microsoft.com/office/powerpoint/2010/main" val="686778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924FE-4B7C-4B4A-3841-F748FBAAB0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38D57AB-9E0C-9AB4-278A-FFF37FC5E9FC}"/>
              </a:ext>
            </a:extLst>
          </p:cNvPr>
          <p:cNvSpPr>
            <a:spLocks noGrp="1"/>
          </p:cNvSpPr>
          <p:nvPr>
            <p:ph type="title"/>
          </p:nvPr>
        </p:nvSpPr>
        <p:spPr/>
        <p:txBody>
          <a:bodyPr/>
          <a:lstStyle/>
          <a:p>
            <a:pPr>
              <a:lnSpc>
                <a:spcPct val="100000"/>
              </a:lnSpc>
              <a:spcAft>
                <a:spcPts val="600"/>
              </a:spcAft>
            </a:pPr>
            <a:r>
              <a:rPr lang="en-GB"/>
              <a:t>Prison leavers spending limited time in the release prison</a:t>
            </a:r>
          </a:p>
        </p:txBody>
      </p:sp>
      <p:sp>
        <p:nvSpPr>
          <p:cNvPr id="5" name="TextBox 4">
            <a:extLst>
              <a:ext uri="{FF2B5EF4-FFF2-40B4-BE49-F238E27FC236}">
                <a16:creationId xmlns:a16="http://schemas.microsoft.com/office/drawing/2014/main" id="{36D1067C-3FAA-DB2F-A51B-421FE737BE9F}"/>
              </a:ext>
            </a:extLst>
          </p:cNvPr>
          <p:cNvSpPr txBox="1"/>
          <p:nvPr/>
        </p:nvSpPr>
        <p:spPr bwMode="auto">
          <a:xfrm>
            <a:off x="429326" y="1262790"/>
            <a:ext cx="11180783" cy="3016210"/>
          </a:xfrm>
          <a:prstGeom prst="rect">
            <a:avLst/>
          </a:prstGeom>
          <a:solidFill>
            <a:schemeClr val="bg1"/>
          </a:solidFill>
          <a:ln>
            <a:noFill/>
          </a:ln>
        </p:spPr>
        <p:txBody>
          <a:bodyPr wrap="square">
            <a:spAutoFit/>
          </a:bodyPr>
          <a:lstStyle/>
          <a:p>
            <a:pPr>
              <a:spcAft>
                <a:spcPts val="1200"/>
              </a:spcAft>
            </a:pPr>
            <a:r>
              <a:rPr lang="en-GB" sz="2000" dirty="0">
                <a:latin typeface="Arial" panose="020B0604020202020204" pitchFamily="34" charset="0"/>
                <a:cs typeface="Arial" panose="020B0604020202020204" pitchFamily="34" charset="0"/>
              </a:rPr>
              <a:t>The MoJ / DWP data-share has been analysed to look at the length of time spent in custody prior to release for prisoners in England and Wales.</a:t>
            </a:r>
          </a:p>
          <a:p>
            <a:pPr marL="285750" indent="-28575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On average (median), 77% of prison leavers from Category B prisons spent less than 12 weeks in the test prison before release.  </a:t>
            </a:r>
          </a:p>
          <a:p>
            <a:pPr marL="285750" indent="-285750">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PWCs did try and engage with these prisoners but the high level of churn experienced clearly affected their ability to support everyone.  </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We estimate that around 33% of eligible releases from Category B prisons were not recorded on the tracker as a result.  </a:t>
            </a:r>
          </a:p>
        </p:txBody>
      </p:sp>
      <p:sp>
        <p:nvSpPr>
          <p:cNvPr id="2" name="TextBox 1">
            <a:extLst>
              <a:ext uri="{FF2B5EF4-FFF2-40B4-BE49-F238E27FC236}">
                <a16:creationId xmlns:a16="http://schemas.microsoft.com/office/drawing/2014/main" id="{390D42AC-8D4A-367B-3BAF-B8AB4006DC0F}"/>
              </a:ext>
            </a:extLst>
          </p:cNvPr>
          <p:cNvSpPr txBox="1"/>
          <p:nvPr/>
        </p:nvSpPr>
        <p:spPr bwMode="auto">
          <a:xfrm>
            <a:off x="542343" y="4452418"/>
            <a:ext cx="4440623" cy="1889879"/>
          </a:xfrm>
          <a:prstGeom prst="wedgeRoundRectCallout">
            <a:avLst>
              <a:gd name="adj1" fmla="val -20674"/>
              <a:gd name="adj2" fmla="val 57124"/>
              <a:gd name="adj3" fmla="val 16667"/>
            </a:avLst>
          </a:prstGeom>
          <a:solidFill>
            <a:schemeClr val="accent5">
              <a:lumMod val="20000"/>
              <a:lumOff val="80000"/>
            </a:schemeClr>
          </a:solidFill>
          <a:ln w="28575">
            <a:solidFill>
              <a:schemeClr val="accent2"/>
            </a:solidFill>
          </a:ln>
        </p:spPr>
        <p:txBody>
          <a:bodyPr wrap="square" anchor="ctr">
            <a:spAutoFit/>
          </a:bodyPr>
          <a:lstStyle/>
          <a:p>
            <a:pPr marL="0" indent="0">
              <a:spcAft>
                <a:spcPts val="600"/>
              </a:spcAft>
              <a:buNone/>
            </a:pPr>
            <a:r>
              <a:rPr lang="en-GB" sz="2000" dirty="0">
                <a:latin typeface="Arial" panose="020B0604020202020204" pitchFamily="34" charset="0"/>
                <a:cs typeface="Arial" panose="020B0604020202020204" pitchFamily="34" charset="0"/>
              </a:rPr>
              <a:t>“They come in from everywhere for a couple of weeks, they might even come just for a court appearance. We can’t do it at that pace” </a:t>
            </a:r>
          </a:p>
          <a:p>
            <a:pPr marL="0" indent="0">
              <a:spcAft>
                <a:spcPts val="1200"/>
              </a:spcAft>
              <a:buNone/>
            </a:pPr>
            <a:r>
              <a:rPr lang="en-GB" sz="2000" dirty="0">
                <a:latin typeface="Arial" panose="020B0604020202020204" pitchFamily="34" charset="0"/>
                <a:cs typeface="Arial" panose="020B0604020202020204" pitchFamily="34" charset="0"/>
              </a:rPr>
              <a:t>[Prison Work Coach]</a:t>
            </a:r>
          </a:p>
        </p:txBody>
      </p:sp>
      <p:sp>
        <p:nvSpPr>
          <p:cNvPr id="3" name="TextBox 2">
            <a:extLst>
              <a:ext uri="{FF2B5EF4-FFF2-40B4-BE49-F238E27FC236}">
                <a16:creationId xmlns:a16="http://schemas.microsoft.com/office/drawing/2014/main" id="{53D82D3C-7FA8-6469-AB86-C48C783F4679}"/>
              </a:ext>
            </a:extLst>
          </p:cNvPr>
          <p:cNvSpPr txBox="1"/>
          <p:nvPr/>
        </p:nvSpPr>
        <p:spPr bwMode="auto">
          <a:xfrm>
            <a:off x="5363108" y="4452419"/>
            <a:ext cx="6286549" cy="1889879"/>
          </a:xfrm>
          <a:prstGeom prst="wedgeRoundRectCallout">
            <a:avLst>
              <a:gd name="adj1" fmla="val -20674"/>
              <a:gd name="adj2" fmla="val 57124"/>
              <a:gd name="adj3" fmla="val 16667"/>
            </a:avLst>
          </a:prstGeom>
          <a:solidFill>
            <a:schemeClr val="accent4">
              <a:lumMod val="20000"/>
              <a:lumOff val="80000"/>
            </a:schemeClr>
          </a:solidFill>
          <a:ln w="28575">
            <a:solidFill>
              <a:schemeClr val="accent4">
                <a:lumMod val="75000"/>
              </a:schemeClr>
            </a:solidFill>
          </a:ln>
        </p:spPr>
        <p:txBody>
          <a:bodyPr wrap="square" anchor="ctr">
            <a:spAutoFit/>
          </a:bodyPr>
          <a:lstStyle/>
          <a:p>
            <a:pPr marL="0" indent="0">
              <a:spcAft>
                <a:spcPts val="600"/>
              </a:spcAft>
              <a:buNone/>
            </a:pPr>
            <a:r>
              <a:rPr lang="en-GB" sz="2000" dirty="0">
                <a:effectLst/>
                <a:latin typeface="Arial" panose="020B0604020202020204" pitchFamily="34" charset="0"/>
                <a:ea typeface="Calibri" panose="020F0502020204030204" pitchFamily="34" charset="0"/>
                <a:cs typeface="Arial" panose="020B0604020202020204" pitchFamily="34" charset="0"/>
              </a:rPr>
              <a:t>“It’s challenging in a remand prison. I know that [PWC] does everything [they] can. [PWC] might have lined up prisoners who are eligible and then their circumstances change which rules them out.”</a:t>
            </a:r>
          </a:p>
          <a:p>
            <a:pPr marL="0" indent="0">
              <a:buNone/>
            </a:pPr>
            <a:r>
              <a:rPr lang="en-GB" sz="2000" dirty="0">
                <a:effectLst/>
                <a:latin typeface="Arial" panose="020B0604020202020204" pitchFamily="34" charset="0"/>
                <a:ea typeface="Calibri" panose="020F0502020204030204" pitchFamily="34" charset="0"/>
                <a:cs typeface="Arial" panose="020B0604020202020204" pitchFamily="34" charset="0"/>
              </a:rPr>
              <a:t>[PWC Team Leader]</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8963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44F2E-3537-037B-A378-2C681568BE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942A5C-F373-227B-A2AD-8BB392836B63}"/>
              </a:ext>
            </a:extLst>
          </p:cNvPr>
          <p:cNvSpPr>
            <a:spLocks noGrp="1"/>
          </p:cNvSpPr>
          <p:nvPr>
            <p:ph type="title"/>
          </p:nvPr>
        </p:nvSpPr>
        <p:spPr/>
        <p:txBody>
          <a:bodyPr/>
          <a:lstStyle/>
          <a:p>
            <a:r>
              <a:rPr lang="en-GB"/>
              <a:t>7. Conclusions</a:t>
            </a:r>
          </a:p>
        </p:txBody>
      </p:sp>
    </p:spTree>
    <p:extLst>
      <p:ext uri="{BB962C8B-B14F-4D97-AF65-F5344CB8AC3E}">
        <p14:creationId xmlns:p14="http://schemas.microsoft.com/office/powerpoint/2010/main" val="8129827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5D4283-83AE-9424-1C78-B2AA1081ABBC}"/>
              </a:ext>
            </a:extLst>
          </p:cNvPr>
          <p:cNvSpPr>
            <a:spLocks noGrp="1"/>
          </p:cNvSpPr>
          <p:nvPr>
            <p:ph type="title"/>
          </p:nvPr>
        </p:nvSpPr>
        <p:spPr/>
        <p:txBody>
          <a:bodyPr/>
          <a:lstStyle/>
          <a:p>
            <a:r>
              <a:rPr lang="en-GB" dirty="0"/>
              <a:t>Summary of evidence</a:t>
            </a:r>
          </a:p>
        </p:txBody>
      </p:sp>
      <p:sp>
        <p:nvSpPr>
          <p:cNvPr id="5" name="Content Placeholder 4">
            <a:extLst>
              <a:ext uri="{FF2B5EF4-FFF2-40B4-BE49-F238E27FC236}">
                <a16:creationId xmlns:a16="http://schemas.microsoft.com/office/drawing/2014/main" id="{654694B9-3FF7-8BE0-FBFB-05B000EDD8DA}"/>
              </a:ext>
            </a:extLst>
          </p:cNvPr>
          <p:cNvSpPr>
            <a:spLocks noGrp="1"/>
          </p:cNvSpPr>
          <p:nvPr>
            <p:ph idx="1"/>
          </p:nvPr>
        </p:nvSpPr>
        <p:spPr>
          <a:xfrm>
            <a:off x="371856" y="1089092"/>
            <a:ext cx="11448288" cy="5412292"/>
          </a:xfrm>
        </p:spPr>
        <p:txBody>
          <a:bodyPr>
            <a:normAutofit fontScale="92500" lnSpcReduction="10000"/>
          </a:bodyPr>
          <a:lstStyle/>
          <a:p>
            <a:pPr marL="0" indent="0">
              <a:lnSpc>
                <a:spcPct val="110000"/>
              </a:lnSpc>
              <a:spcBef>
                <a:spcPts val="0"/>
              </a:spcBef>
              <a:buNone/>
            </a:pPr>
            <a:r>
              <a:rPr lang="en-GB" sz="2000" dirty="0"/>
              <a:t>The approach was viewed positively by PWCs and prison staff, who perceived that prison leavers benefitted from being able to submit their UC claim on release and focus on other matters such as housing and probation.  They felt that it helped to ensure a successful transition following release. </a:t>
            </a:r>
          </a:p>
          <a:p>
            <a:pPr marL="0" indent="0">
              <a:lnSpc>
                <a:spcPct val="110000"/>
              </a:lnSpc>
              <a:spcBef>
                <a:spcPts val="0"/>
              </a:spcBef>
              <a:buNone/>
            </a:pPr>
            <a:endParaRPr lang="en-GB" sz="2000" dirty="0"/>
          </a:p>
          <a:p>
            <a:pPr marL="0" indent="0">
              <a:lnSpc>
                <a:spcPct val="110000"/>
              </a:lnSpc>
              <a:spcBef>
                <a:spcPts val="0"/>
              </a:spcBef>
              <a:buNone/>
            </a:pPr>
            <a:r>
              <a:rPr lang="en-GB" sz="2000" dirty="0"/>
              <a:t>Over 4,000 prison leavers participated in the test, with 71% submitting their claim on release.</a:t>
            </a:r>
          </a:p>
          <a:p>
            <a:pPr marL="0" indent="0">
              <a:lnSpc>
                <a:spcPct val="110000"/>
              </a:lnSpc>
              <a:spcBef>
                <a:spcPts val="0"/>
              </a:spcBef>
              <a:buNone/>
            </a:pPr>
            <a:endParaRPr lang="en-GB" sz="2000" dirty="0"/>
          </a:p>
          <a:p>
            <a:pPr marL="0" indent="0">
              <a:lnSpc>
                <a:spcPct val="110000"/>
              </a:lnSpc>
              <a:spcBef>
                <a:spcPts val="0"/>
              </a:spcBef>
              <a:spcAft>
                <a:spcPts val="600"/>
              </a:spcAft>
              <a:buNone/>
            </a:pPr>
            <a:r>
              <a:rPr lang="en-GB" sz="2000" dirty="0"/>
              <a:t>There was evidence of improvements in the speed at which prison leavers claimed UC, with pre-test and non-test prison comparisons suggesting the test contributed:</a:t>
            </a:r>
          </a:p>
          <a:p>
            <a:pPr>
              <a:lnSpc>
                <a:spcPct val="110000"/>
              </a:lnSpc>
              <a:spcBef>
                <a:spcPts val="0"/>
              </a:spcBef>
              <a:spcAft>
                <a:spcPts val="600"/>
              </a:spcAft>
              <a:tabLst>
                <a:tab pos="457200" algn="l"/>
              </a:tabLst>
            </a:pPr>
            <a:r>
              <a:rPr lang="en-GB" sz="2000" dirty="0"/>
              <a:t>Around a 6ppt increase in the proportion of UC claims made within 1 day (66% of claims).</a:t>
            </a:r>
          </a:p>
          <a:p>
            <a:pPr>
              <a:lnSpc>
                <a:spcPct val="110000"/>
              </a:lnSpc>
              <a:spcBef>
                <a:spcPts val="0"/>
              </a:spcBef>
              <a:tabLst>
                <a:tab pos="457200" algn="l"/>
              </a:tabLst>
            </a:pPr>
            <a:r>
              <a:rPr lang="en-GB" sz="2000" dirty="0"/>
              <a:t>Around a 10ppt increase in the proportion of UC advances approved within 1 day (52% of claims).</a:t>
            </a:r>
          </a:p>
          <a:p>
            <a:pPr>
              <a:lnSpc>
                <a:spcPct val="110000"/>
              </a:lnSpc>
              <a:spcBef>
                <a:spcPts val="0"/>
              </a:spcBef>
              <a:tabLst>
                <a:tab pos="457200" algn="l"/>
              </a:tabLst>
            </a:pPr>
            <a:endParaRPr lang="en-GB" sz="2000" dirty="0"/>
          </a:p>
          <a:p>
            <a:pPr marL="0" indent="0">
              <a:lnSpc>
                <a:spcPct val="110000"/>
              </a:lnSpc>
              <a:spcBef>
                <a:spcPts val="0"/>
              </a:spcBef>
              <a:spcAft>
                <a:spcPts val="600"/>
              </a:spcAft>
              <a:buNone/>
              <a:tabLst>
                <a:tab pos="457200" algn="l"/>
              </a:tabLst>
            </a:pPr>
            <a:r>
              <a:rPr lang="en-GB" sz="2000" dirty="0"/>
              <a:t>Outcomes varied across the prisons involved in the test:</a:t>
            </a:r>
          </a:p>
          <a:p>
            <a:pPr>
              <a:lnSpc>
                <a:spcPct val="110000"/>
              </a:lnSpc>
              <a:spcBef>
                <a:spcPts val="0"/>
              </a:spcBef>
              <a:spcAft>
                <a:spcPts val="600"/>
              </a:spcAft>
              <a:tabLst>
                <a:tab pos="457200" algn="l"/>
              </a:tabLst>
            </a:pPr>
            <a:r>
              <a:rPr lang="en-GB" sz="2000" dirty="0"/>
              <a:t>Participation was relatively low in Category B prisons, reflecting a high turnover of prisoners</a:t>
            </a:r>
          </a:p>
          <a:p>
            <a:pPr>
              <a:lnSpc>
                <a:spcPct val="110000"/>
              </a:lnSpc>
              <a:spcBef>
                <a:spcPts val="0"/>
              </a:spcBef>
              <a:spcAft>
                <a:spcPts val="600"/>
              </a:spcAft>
              <a:tabLst>
                <a:tab pos="457200" algn="l"/>
              </a:tabLst>
            </a:pPr>
            <a:r>
              <a:rPr lang="en-GB" sz="2000" dirty="0"/>
              <a:t>Category C prisons generally achieved higher levels of participation but a couple of these were unable to fully establish the test process.</a:t>
            </a:r>
          </a:p>
          <a:p>
            <a:pPr>
              <a:lnSpc>
                <a:spcPct val="110000"/>
              </a:lnSpc>
              <a:spcBef>
                <a:spcPts val="0"/>
              </a:spcBef>
              <a:tabLst>
                <a:tab pos="457200" algn="l"/>
              </a:tabLst>
            </a:pPr>
            <a:r>
              <a:rPr lang="en-GB" sz="2000" dirty="0"/>
              <a:t>There was no evidence of an impact in the Category D prisons, who struggled to implement a digital element of process.</a:t>
            </a:r>
          </a:p>
        </p:txBody>
      </p:sp>
    </p:spTree>
    <p:extLst>
      <p:ext uri="{BB962C8B-B14F-4D97-AF65-F5344CB8AC3E}">
        <p14:creationId xmlns:p14="http://schemas.microsoft.com/office/powerpoint/2010/main" val="16695114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1D2F2-DA6C-1DBB-5D26-EC2021196A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614E85-5B47-EECE-A872-B3DAE5C2F966}"/>
              </a:ext>
            </a:extLst>
          </p:cNvPr>
          <p:cNvSpPr>
            <a:spLocks noGrp="1"/>
          </p:cNvSpPr>
          <p:nvPr>
            <p:ph type="title"/>
          </p:nvPr>
        </p:nvSpPr>
        <p:spPr/>
        <p:txBody>
          <a:bodyPr/>
          <a:lstStyle/>
          <a:p>
            <a:r>
              <a:rPr lang="en-GB" dirty="0"/>
              <a:t>Conclusions</a:t>
            </a:r>
          </a:p>
        </p:txBody>
      </p:sp>
      <p:sp>
        <p:nvSpPr>
          <p:cNvPr id="5" name="Content Placeholder 4">
            <a:extLst>
              <a:ext uri="{FF2B5EF4-FFF2-40B4-BE49-F238E27FC236}">
                <a16:creationId xmlns:a16="http://schemas.microsoft.com/office/drawing/2014/main" id="{453439A9-84EB-77F2-0F5E-9955EF0B04C1}"/>
              </a:ext>
            </a:extLst>
          </p:cNvPr>
          <p:cNvSpPr>
            <a:spLocks noGrp="1"/>
          </p:cNvSpPr>
          <p:nvPr>
            <p:ph idx="1"/>
          </p:nvPr>
        </p:nvSpPr>
        <p:spPr>
          <a:xfrm>
            <a:off x="356616" y="1198820"/>
            <a:ext cx="11448288" cy="5238556"/>
          </a:xfrm>
        </p:spPr>
        <p:txBody>
          <a:bodyPr>
            <a:normAutofit fontScale="92500"/>
          </a:bodyPr>
          <a:lstStyle/>
          <a:p>
            <a:pPr marL="0" indent="0">
              <a:lnSpc>
                <a:spcPct val="110000"/>
              </a:lnSpc>
              <a:spcBef>
                <a:spcPts val="0"/>
              </a:spcBef>
              <a:spcAft>
                <a:spcPts val="1200"/>
              </a:spcAft>
              <a:buNone/>
            </a:pPr>
            <a:r>
              <a:rPr lang="en-GB" sz="2000" dirty="0"/>
              <a:t>Quantitative evidence indicates that the test has improved timeliness of access to UC, while staff involved in the test were supportive of extending the approach more widely.</a:t>
            </a:r>
          </a:p>
          <a:p>
            <a:pPr marL="0" indent="0">
              <a:lnSpc>
                <a:spcPct val="110000"/>
              </a:lnSpc>
              <a:spcBef>
                <a:spcPts val="0"/>
              </a:spcBef>
              <a:spcAft>
                <a:spcPts val="600"/>
              </a:spcAft>
              <a:buNone/>
            </a:pPr>
            <a:r>
              <a:rPr lang="en-GB" sz="2000" dirty="0"/>
              <a:t>To achieve successful adoption of the approach, the research has identified the following considerations: </a:t>
            </a:r>
          </a:p>
          <a:p>
            <a:pPr>
              <a:lnSpc>
                <a:spcPct val="110000"/>
              </a:lnSpc>
              <a:spcBef>
                <a:spcPts val="0"/>
              </a:spcBef>
              <a:spcAft>
                <a:spcPts val="600"/>
              </a:spcAft>
            </a:pPr>
            <a:r>
              <a:rPr lang="en-GB" sz="2000" dirty="0"/>
              <a:t>It can take time for the approach to ‘bed in’.  Factors affecting pre-release and day of release activity are likely to be unique to each prison and preparation was needed to ensure that there was appropriate space, security and IT access available to PWCs.</a:t>
            </a:r>
          </a:p>
          <a:p>
            <a:pPr>
              <a:lnSpc>
                <a:spcPct val="110000"/>
              </a:lnSpc>
              <a:spcBef>
                <a:spcPts val="0"/>
              </a:spcBef>
              <a:spcAft>
                <a:spcPts val="600"/>
              </a:spcAft>
            </a:pPr>
            <a:r>
              <a:rPr lang="en-GB" sz="2000" dirty="0"/>
              <a:t>There should be flexibility over the timing of pre-release support as PWCs reported that it wasn’t always possible or necessary to carry this out at a consistent time before release.</a:t>
            </a:r>
          </a:p>
          <a:p>
            <a:pPr>
              <a:lnSpc>
                <a:spcPct val="110000"/>
              </a:lnSpc>
              <a:spcBef>
                <a:spcPts val="0"/>
              </a:spcBef>
              <a:spcAft>
                <a:spcPts val="1200"/>
              </a:spcAft>
            </a:pPr>
            <a:r>
              <a:rPr lang="en-GB" sz="2000" dirty="0"/>
              <a:t>Some types of prison are likely to benefit more from the approach than others, with Category C (resettlement) prisons better suited to achieving the highest levels of participation.</a:t>
            </a:r>
          </a:p>
          <a:p>
            <a:pPr marL="0" indent="0">
              <a:lnSpc>
                <a:spcPct val="110000"/>
              </a:lnSpc>
              <a:spcBef>
                <a:spcPts val="0"/>
              </a:spcBef>
              <a:spcAft>
                <a:spcPts val="1200"/>
              </a:spcAft>
              <a:buNone/>
            </a:pPr>
            <a:r>
              <a:rPr lang="en-GB" sz="2000" dirty="0"/>
              <a:t>There was limited evidence of the benefits of a warm handover to JCP.  Further work would be required to establish how and when PWCs should facilitate this.</a:t>
            </a:r>
          </a:p>
          <a:p>
            <a:pPr marL="0" indent="0">
              <a:lnSpc>
                <a:spcPct val="110000"/>
              </a:lnSpc>
              <a:spcBef>
                <a:spcPts val="0"/>
              </a:spcBef>
              <a:buNone/>
            </a:pPr>
            <a:r>
              <a:rPr lang="en-GB" sz="2000" dirty="0"/>
              <a:t>There were significant issues in implementing a digital element of the test and where this was tested PWCs reported a lack of confidence in digital skills among prison leavers.</a:t>
            </a:r>
          </a:p>
        </p:txBody>
      </p:sp>
    </p:spTree>
    <p:extLst>
      <p:ext uri="{BB962C8B-B14F-4D97-AF65-F5344CB8AC3E}">
        <p14:creationId xmlns:p14="http://schemas.microsoft.com/office/powerpoint/2010/main" val="939096378"/>
      </p:ext>
    </p:extLst>
  </p:cSld>
  <p:clrMapOvr>
    <a:masterClrMapping/>
  </p:clrMapOvr>
</p:sld>
</file>

<file path=ppt/theme/theme1.xml><?xml version="1.0" encoding="utf-8"?>
<a:theme xmlns:a="http://schemas.openxmlformats.org/drawingml/2006/main" name="AC_Theme">
  <a:themeElements>
    <a:clrScheme name="Custom 1">
      <a:dk1>
        <a:sysClr val="windowText" lastClr="000000"/>
      </a:dk1>
      <a:lt1>
        <a:sysClr val="window" lastClr="FFFFFF"/>
      </a:lt1>
      <a:dk2>
        <a:srgbClr val="44546A"/>
      </a:dk2>
      <a:lt2>
        <a:srgbClr val="E7E6E6"/>
      </a:lt2>
      <a:accent1>
        <a:srgbClr val="00437B"/>
      </a:accent1>
      <a:accent2>
        <a:srgbClr val="E05206"/>
      </a:accent2>
      <a:accent3>
        <a:srgbClr val="231F20"/>
      </a:accent3>
      <a:accent4>
        <a:srgbClr val="5F75AF"/>
      </a:accent4>
      <a:accent5>
        <a:srgbClr val="EC976A"/>
      </a:accent5>
      <a:accent6>
        <a:srgbClr val="808285"/>
      </a:accent6>
      <a:hlink>
        <a:srgbClr val="5B9BD5"/>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solidFill>
          <a:srgbClr val="002060"/>
        </a:solidFill>
        <a:ln>
          <a:noFill/>
        </a:ln>
      </a:spPr>
      <a:bodyPr/>
      <a:lstStyle>
        <a:defPPr algn="just">
          <a:defRPr sz="2800" dirty="0" smtClean="0">
            <a:solidFill>
              <a:schemeClr val="bg1"/>
            </a:solidFill>
          </a:defRPr>
        </a:defPPr>
      </a:lstStyle>
    </a:txDef>
  </a:objectDefaults>
  <a:extraClrSchemeLst/>
  <a:extLst>
    <a:ext uri="{05A4C25C-085E-4340-85A3-A5531E510DB2}">
      <thm15:themeFamily xmlns:thm15="http://schemas.microsoft.com/office/thememl/2012/main" name="AC_Theme" id="{B57AD31F-8E87-4198-96E8-5750C4125E46}" vid="{C8E4F4BB-2F50-4536-882C-BC74EBE625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04dbe3e-63b4-48d2-9d03-f0eb0c7bc09d" xsi:nil="true"/>
    <Protective_x0020_Marking xmlns="a04dbe3e-63b4-48d2-9d03-f0eb0c7bc09d">Official</Protective_x0020_Marking>
    <Information_x0020_Owner xmlns="a04dbe3e-63b4-48d2-9d03-f0eb0c7bc09d">
      <UserInfo>
        <DisplayName/>
        <AccountId xsi:nil="true"/>
        <AccountType/>
      </UserInfo>
    </Information_x0020_Owner>
    <Main_x005f_x0020_Category xmlns="4c3fe800-e96c-4d03-98fa-224fe6ef891a" xsi:nil="true"/>
    <_dlc_DocId xmlns="4c3fe800-e96c-4d03-98fa-224fe6ef891a">DEDU455RNXPQ-1387218593-36778</_dlc_DocId>
    <_dlc_DocIdUrl xmlns="4c3fe800-e96c-4d03-98fa-224fe6ef891a">
      <Url>https://dwpgovuk.sharepoint.com/sites/SRO-549/_layouts/15/DocIdRedir.aspx?ID=DEDU455RNXPQ-1387218593-36778</Url>
      <Description>DEDU455RNXPQ-1387218593-36778</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WP Document" ma:contentTypeID="0x010100A7C29EFF43A58C4187C5AC5992309F1C0032773048F64EF94DA8BF066F61BE17B2" ma:contentTypeVersion="4" ma:contentTypeDescription="Document template for DWP content." ma:contentTypeScope="" ma:versionID="3466760bf4b11906bf275a48b57aef99">
  <xsd:schema xmlns:xsd="http://www.w3.org/2001/XMLSchema" xmlns:xs="http://www.w3.org/2001/XMLSchema" xmlns:p="http://schemas.microsoft.com/office/2006/metadata/properties" xmlns:ns2="a04dbe3e-63b4-48d2-9d03-f0eb0c7bc09d" xmlns:ns3="4c3fe800-e96c-4d03-98fa-224fe6ef891a" targetNamespace="http://schemas.microsoft.com/office/2006/metadata/properties" ma:root="true" ma:fieldsID="2c82a61db94d155a631cd20821ebcd8c" ns2:_="" ns3:_="">
    <xsd:import namespace="a04dbe3e-63b4-48d2-9d03-f0eb0c7bc09d"/>
    <xsd:import namespace="4c3fe800-e96c-4d03-98fa-224fe6ef891a"/>
    <xsd:element name="properties">
      <xsd:complexType>
        <xsd:sequence>
          <xsd:element name="documentManagement">
            <xsd:complexType>
              <xsd:all>
                <xsd:element ref="ns2:Information_x0020_Owner" minOccurs="0"/>
                <xsd:element ref="ns2:Protective_x0020_Marking"/>
                <xsd:element ref="ns2:TaxCatchAll" minOccurs="0"/>
                <xsd:element ref="ns2:TaxCatchAllLabel" minOccurs="0"/>
                <xsd:element ref="ns3:Main_x005f_x0020_Category"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4dbe3e-63b4-48d2-9d03-f0eb0c7bc09d" elementFormDefault="qualified">
    <xsd:import namespace="http://schemas.microsoft.com/office/2006/documentManagement/types"/>
    <xsd:import namespace="http://schemas.microsoft.com/office/infopath/2007/PartnerControls"/>
    <xsd:element name="Information_x0020_Owner" ma:index="1" nillable="true" ma:displayName="Information Owner" ma:hidden="true" ma:list="UserInfo" ma:SharePointGroup="0" ma:internalName="Information_x0020_Owner"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tective_x0020_Marking" ma:index="2" ma:displayName="Protective Marking" ma:default="Official" ma:description="Specify the security classification of the document" ma:format="Dropdown" ma:internalName="Protective_x0020_Marking">
      <xsd:simpleType>
        <xsd:restriction base="dms:Choice">
          <xsd:enumeration value="Official"/>
          <xsd:enumeration value="Official Sensitive"/>
        </xsd:restriction>
      </xsd:simpleType>
    </xsd:element>
    <xsd:element name="TaxCatchAll" ma:index="9" nillable="true" ma:displayName="Taxonomy Catch All Column" ma:hidden="true" ma:list="{d7eb3953-5a13-4cdd-ac60-c64086f979d1}" ma:internalName="TaxCatchAll" ma:showField="CatchAllData" ma:web="4c3fe800-e96c-4d03-98fa-224fe6ef891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7eb3953-5a13-4cdd-ac60-c64086f979d1}" ma:internalName="TaxCatchAllLabel" ma:readOnly="true" ma:showField="CatchAllDataLabel" ma:web="4c3fe800-e96c-4d03-98fa-224fe6ef891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c3fe800-e96c-4d03-98fa-224fe6ef891a" elementFormDefault="qualified">
    <xsd:import namespace="http://schemas.microsoft.com/office/2006/documentManagement/types"/>
    <xsd:import namespace="http://schemas.microsoft.com/office/infopath/2007/PartnerControls"/>
    <xsd:element name="Main_x005f_x0020_Category" ma:index="12" nillable="true" ma:displayName="Main Category" ma:internalName="Main_x0020_Category">
      <xsd:simpleType>
        <xsd:restriction base="dms:Choice">
          <xsd:enumeration value="Add your own"/>
          <xsd:enumeration value="Useful to know"/>
        </xsd:restriction>
      </xsd:simpleType>
    </xsd:element>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c33ebcec-c535-4b75-bbfd-3283b9d6285a" ContentTypeId="0x010100A7C29EFF43A58C4187C5AC5992309F1C"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2A9EB03-D39A-4216-B8C9-E33C6FFA0A7B}">
  <ds:schemaRefs>
    <ds:schemaRef ds:uri="a04dbe3e-63b4-48d2-9d03-f0eb0c7bc09d"/>
    <ds:schemaRef ds:uri="http://purl.org/dc/dcmitype/"/>
    <ds:schemaRef ds:uri="http://purl.org/dc/terms/"/>
    <ds:schemaRef ds:uri="http://schemas.microsoft.com/office/2006/documentManagement/types"/>
    <ds:schemaRef ds:uri="f3062c35-02c0-430f-ba7d-052395873ae0"/>
    <ds:schemaRef ds:uri="http://schemas.microsoft.com/office/infopath/2007/PartnerControls"/>
    <ds:schemaRef ds:uri="http://www.w3.org/XML/1998/namespace"/>
    <ds:schemaRef ds:uri="21eb59ff-9970-4b44-8a76-c2c81f0249b7"/>
    <ds:schemaRef ds:uri="http://purl.org/dc/elements/1.1/"/>
    <ds:schemaRef ds:uri="http://schemas.openxmlformats.org/package/2006/metadata/core-propertie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AC0F84C7-A6DB-4895-B1B9-5BFD7AF2F08A}">
  <ds:schemaRefs>
    <ds:schemaRef ds:uri="http://schemas.microsoft.com/sharepoint/v3/contenttype/forms"/>
  </ds:schemaRefs>
</ds:datastoreItem>
</file>

<file path=customXml/itemProps3.xml><?xml version="1.0" encoding="utf-8"?>
<ds:datastoreItem xmlns:ds="http://schemas.openxmlformats.org/officeDocument/2006/customXml" ds:itemID="{99E9E7B9-CB6D-4A60-8700-36067EDF98B7}"/>
</file>

<file path=customXml/itemProps4.xml><?xml version="1.0" encoding="utf-8"?>
<ds:datastoreItem xmlns:ds="http://schemas.openxmlformats.org/officeDocument/2006/customXml" ds:itemID="{8EB0C37D-589E-4092-93CB-B6ECE1DC409C}"/>
</file>

<file path=customXml/itemProps5.xml><?xml version="1.0" encoding="utf-8"?>
<ds:datastoreItem xmlns:ds="http://schemas.openxmlformats.org/officeDocument/2006/customXml" ds:itemID="{AAE8F5B8-C74B-4FB6-8E9C-9AB3AD6606A2}"/>
</file>

<file path=docMetadata/LabelInfo.xml><?xml version="1.0" encoding="utf-8"?>
<clbl:labelList xmlns:clbl="http://schemas.microsoft.com/office/2020/mipLabelMetadata">
  <clbl:label id="{d33cb0e4-c089-41c9-b6bd-43f6f985eb83}"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emplate>TM03457475[[fn=Frame]]</Template>
  <TotalTime>1266</TotalTime>
  <Words>7991</Words>
  <PresentationFormat>Widescreen</PresentationFormat>
  <Paragraphs>457</Paragraphs>
  <Slides>53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AC_Theme</vt:lpstr>
      <vt:lpstr>Evaluation of the Prisoner Universal Credit Claim Preparation Tests</vt:lpstr>
      <vt:lpstr>Contents</vt:lpstr>
      <vt:lpstr>Summary 1</vt:lpstr>
      <vt:lpstr>Summary 2</vt:lpstr>
      <vt:lpstr>1. Introduction</vt:lpstr>
      <vt:lpstr>Policy context</vt:lpstr>
      <vt:lpstr>Overview of the test process</vt:lpstr>
      <vt:lpstr>Coverage and Eligibility</vt:lpstr>
      <vt:lpstr>2. Evaluation aims and methodology</vt:lpstr>
      <vt:lpstr>Research aims and approach</vt:lpstr>
      <vt:lpstr>Methodology</vt:lpstr>
      <vt:lpstr>3. Participation and engagement</vt:lpstr>
      <vt:lpstr>Levels of Participation</vt:lpstr>
      <vt:lpstr>Perceptions of staff involved in the tests</vt:lpstr>
      <vt:lpstr>Quotes from Prison Work Coaches in support of the approach</vt:lpstr>
      <vt:lpstr>4. Implementation</vt:lpstr>
      <vt:lpstr>Overview of qualitative research undertaken</vt:lpstr>
      <vt:lpstr>Prison Logistics: pre-release</vt:lpstr>
      <vt:lpstr>Prison Logistics: day of release</vt:lpstr>
      <vt:lpstr>Test process:</vt:lpstr>
      <vt:lpstr>Test process: 12 weeks before release</vt:lpstr>
      <vt:lpstr>Test process: 3 weeks before release</vt:lpstr>
      <vt:lpstr>Test process: Day of release</vt:lpstr>
      <vt:lpstr>Test process: Additional elements</vt:lpstr>
      <vt:lpstr>Test process: Warm Handover</vt:lpstr>
      <vt:lpstr>Test process: Digital claim</vt:lpstr>
      <vt:lpstr>Scottish prisons</vt:lpstr>
      <vt:lpstr>Scottish prisons</vt:lpstr>
      <vt:lpstr>5. Impact</vt:lpstr>
      <vt:lpstr>Overview of quantitative analysis undertaken</vt:lpstr>
      <vt:lpstr>The Test contributed to around a 6 percentage point (ppt) increase in UC claims made within 1 day across the participating prisons</vt:lpstr>
      <vt:lpstr>The Test contributed to around a 10 percentage point (ppt) increase in advances approved within 1 day across the participating prisons</vt:lpstr>
      <vt:lpstr>Measures aggregated across 14 Test prisons and their comparators</vt:lpstr>
      <vt:lpstr>Category B prisons recorded relatively low levels of participation but still achieved positive impacts on claim times</vt:lpstr>
      <vt:lpstr>Levels of participation in each of the Category B prisons and the proportion of new UC claims made within 1 day</vt:lpstr>
      <vt:lpstr>Where the Test was fully implemented, Category C prisons recorded high levels of participation and a positive impact on claim times</vt:lpstr>
      <vt:lpstr>Levels of participation in each of the Category C prisons and the proportion of new UC claims made within 1 day</vt:lpstr>
      <vt:lpstr>Category D prisons also tested the preparation of a digital claim, but experienced issues in establishing the process</vt:lpstr>
      <vt:lpstr>Female prisons</vt:lpstr>
      <vt:lpstr>Engagement following release</vt:lpstr>
      <vt:lpstr>Engagement following release</vt:lpstr>
      <vt:lpstr>6. Further Considerations</vt:lpstr>
      <vt:lpstr>Overview</vt:lpstr>
      <vt:lpstr>Workloads</vt:lpstr>
      <vt:lpstr>Interaction with HMPPS staff</vt:lpstr>
      <vt:lpstr>Prison leavers ineligible for the test</vt:lpstr>
      <vt:lpstr>Non-participants</vt:lpstr>
      <vt:lpstr>Unacceptable Customer Behaviour markers</vt:lpstr>
      <vt:lpstr>Vulnerable prisoners</vt:lpstr>
      <vt:lpstr>Prison leavers spending limited time in the release prison</vt:lpstr>
      <vt:lpstr>7. Conclusions</vt:lpstr>
      <vt:lpstr>Summary of evidence</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2021-06-14T13:59:14Z</dcterms:created>
  <dcterms:modified xsi:type="dcterms:W3CDTF">2026-10-30T10:29:14Z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0x010100A7C29EFF43A58C4187C5AC5992309F1C0032773048F64EF94DA8BF066F61BE17B2</vt:lpwstr>
  </property>
  <property fmtid="{D5CDD505-2E9C-101B-9397-08002B2CF9AE}" pid="3" name="_dlc_DocIdItemGuid">
    <vt:lpwstr>6003922b-38d2-4fb8-b0e5-0238aacfe221</vt:lpwstr>
  </property>
  <property fmtid="{D5CDD505-2E9C-101B-9397-08002B2CF9AE}" pid="4" name="TaxKeyword">
    <vt:lpwstr/>
  </property>
  <property fmtid="{D5CDD505-2E9C-101B-9397-08002B2CF9AE}" pid="5" name="Keyword">
    <vt:lpwstr>88;#AC Brand|f8d04efb-7041-4a59-948b-7b2f008af234;#84;#Presentation|59a058b8-6fef-485e-b083-459bb065ebe0</vt:lpwstr>
  </property>
  <property fmtid="{D5CDD505-2E9C-101B-9397-08002B2CF9AE}" pid="6" name="OwnerGrp">
    <vt:lpwstr>45;#AC General|6e4a2247-3e6e-42f0-845e-a345fc2ea54f</vt:lpwstr>
  </property>
  <property fmtid="{D5CDD505-2E9C-101B-9397-08002B2CF9AE}" pid="7" name="SubjType">
    <vt:lpwstr>23;#AC Communications ＆ Networking|59726be0-f556-4d71-b4d3-83e6b242f2f4</vt:lpwstr>
  </property>
  <property fmtid="{D5CDD505-2E9C-101B-9397-08002B2CF9AE}" pid="8" name="DocuType">
    <vt:lpwstr>1;#Template|ff9677cd-e0eb-47d6-afd3-11f9fe7ce9bd</vt:lpwstr>
  </property>
  <property fmtid="{D5CDD505-2E9C-101B-9397-08002B2CF9AE}" pid="9" name="lcf76f155ced4ddcb4097134ff3c332f">
    <vt:lpwstr/>
  </property>
  <property fmtid="{D5CDD505-2E9C-101B-9397-08002B2CF9AE}" pid="10" name="MediaServiceImageTags">
    <vt:lpwstr/>
  </property>
  <property fmtid="{D5CDD505-2E9C-101B-9397-08002B2CF9AE}" pid="11" name="TaxKeywordTaxHTField">
    <vt:lpwstr/>
  </property>
</Properties>
</file>