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44"/>
  </p:notesMasterIdLst>
  <p:sldIdLst>
    <p:sldId id="305" r:id="rId5"/>
    <p:sldId id="302" r:id="rId6"/>
    <p:sldId id="260" r:id="rId7"/>
    <p:sldId id="262" r:id="rId8"/>
    <p:sldId id="258" r:id="rId9"/>
    <p:sldId id="256" r:id="rId10"/>
    <p:sldId id="267" r:id="rId11"/>
    <p:sldId id="268" r:id="rId12"/>
    <p:sldId id="269" r:id="rId13"/>
    <p:sldId id="271" r:id="rId14"/>
    <p:sldId id="290" r:id="rId15"/>
    <p:sldId id="272" r:id="rId16"/>
    <p:sldId id="273" r:id="rId17"/>
    <p:sldId id="306" r:id="rId18"/>
    <p:sldId id="278" r:id="rId19"/>
    <p:sldId id="299" r:id="rId20"/>
    <p:sldId id="261" r:id="rId21"/>
    <p:sldId id="263" r:id="rId22"/>
    <p:sldId id="281" r:id="rId23"/>
    <p:sldId id="264" r:id="rId24"/>
    <p:sldId id="266" r:id="rId25"/>
    <p:sldId id="282" r:id="rId26"/>
    <p:sldId id="283" r:id="rId27"/>
    <p:sldId id="284" r:id="rId28"/>
    <p:sldId id="291" r:id="rId29"/>
    <p:sldId id="285" r:id="rId30"/>
    <p:sldId id="286" r:id="rId31"/>
    <p:sldId id="265" r:id="rId32"/>
    <p:sldId id="309" r:id="rId33"/>
    <p:sldId id="308" r:id="rId34"/>
    <p:sldId id="292" r:id="rId35"/>
    <p:sldId id="257" r:id="rId36"/>
    <p:sldId id="293" r:id="rId37"/>
    <p:sldId id="294" r:id="rId38"/>
    <p:sldId id="295" r:id="rId39"/>
    <p:sldId id="298" r:id="rId40"/>
    <p:sldId id="300" r:id="rId41"/>
    <p:sldId id="259" r:id="rId42"/>
    <p:sldId id="301"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AEEE55-D9F6-8D58-EE12-3675C112E0C9}" name="Wood, Graeme | He/His" initials="GW" userId="S::Graeme.Wood1@justice.gov.uk::dddc69b8-ed56-47fa-912d-fcceb6305887" providerId="AD"/>
  <p188:author id="{3C0D4859-5817-F7AE-37D0-64BFF0680EE2}" name="Gould, Rachel | She/Hers" initials="GS" userId="S::rachel.gould1@justice.gov.uk::ceb03dfb-0704-4246-adb9-d8486bb41da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C2E8C5-32C8-434C-858B-4E878DFB2F1C}" v="2" dt="2026-09-01T08:25:18.2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08" y="6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E317F27-3C8D-4C68-AB41-792C19979239}" type="datetimeFigureOut">
              <a:rPr lang="en-GB" smtClean="0"/>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9256EA-FDA5-45CA-AF3B-8913D146DAE8}" type="slidenum">
              <a:rPr lang="en-GB" smtClean="0"/>
              <a:t>‹#›</a:t>
            </a:fld>
            <a:endParaRPr lang="en-GB"/>
          </a:p>
        </p:txBody>
      </p:sp>
    </p:spTree>
    <p:extLst>
      <p:ext uri="{BB962C8B-B14F-4D97-AF65-F5344CB8AC3E}">
        <p14:creationId xmlns:p14="http://schemas.microsoft.com/office/powerpoint/2010/main" val="3395322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slide reproduces and describes the user-provided screen. No external sources have been used.</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992BB-4B35-DF84-1987-EB432273C43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780DF47-94F0-A248-AC74-B384CFBD41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F155996A-C68E-02F1-A1B9-341543DEFDE8}"/>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5" name="Footer Placeholder 4">
            <a:extLst>
              <a:ext uri="{FF2B5EF4-FFF2-40B4-BE49-F238E27FC236}">
                <a16:creationId xmlns:a16="http://schemas.microsoft.com/office/drawing/2014/main" id="{36BB497F-8EC0-4D06-F368-0539B599FD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947D6B-999A-9635-B427-4211B7E032EE}"/>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1654931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AE91D-1B3D-05B4-F934-899079EDD6B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7A1C188-7183-3DE9-2258-91A0DA463E5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9A51BAF-D215-74EC-BF24-215D09ACFADC}"/>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5" name="Footer Placeholder 4">
            <a:extLst>
              <a:ext uri="{FF2B5EF4-FFF2-40B4-BE49-F238E27FC236}">
                <a16:creationId xmlns:a16="http://schemas.microsoft.com/office/drawing/2014/main" id="{B4FF1434-C906-69DC-50C3-BD31BD940A8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B021F6-6CA6-8E44-AD6A-61D0DECEAAF2}"/>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1088767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9F8C3-9DA6-AD63-12E9-F09E7813FF4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2DF3950-8888-20B7-BA9E-06BFCFAFC1C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C202937-5B8A-A318-AA9F-0B787C18081A}"/>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5" name="Footer Placeholder 4">
            <a:extLst>
              <a:ext uri="{FF2B5EF4-FFF2-40B4-BE49-F238E27FC236}">
                <a16:creationId xmlns:a16="http://schemas.microsoft.com/office/drawing/2014/main" id="{A5C11DED-AA04-9E46-9EAE-1168C152B5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7A37FC-39E9-6E18-0043-7027C83F2F27}"/>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6877993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A7773-128F-C98B-8CAB-E599564BBD6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0EB9DB-A6D6-C42F-18D6-6A8665CE44B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3980A75-0AAF-45A1-A1CA-0773739AFA5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62F2941-35F6-B90C-405C-482933DFF93A}"/>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6" name="Footer Placeholder 5">
            <a:extLst>
              <a:ext uri="{FF2B5EF4-FFF2-40B4-BE49-F238E27FC236}">
                <a16:creationId xmlns:a16="http://schemas.microsoft.com/office/drawing/2014/main" id="{784DC2F6-B95E-CC06-18C1-BEC365216E6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85716D7-54A5-6E42-B05A-51205B3E9492}"/>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2080711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17319-EC7F-FFEB-0AFE-06032251790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747C5A4-41D1-FA7B-93C7-61E33AE551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CCEDC3-13E2-55B6-6A70-DB6E7D5FF5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5398883-5020-A8CB-56CB-703161BB41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B194F41-585C-5E6E-D94A-ECD95450B02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EE47D92-2E00-989D-7C84-C34AD1D7154F}"/>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8" name="Footer Placeholder 7">
            <a:extLst>
              <a:ext uri="{FF2B5EF4-FFF2-40B4-BE49-F238E27FC236}">
                <a16:creationId xmlns:a16="http://schemas.microsoft.com/office/drawing/2014/main" id="{484F5A53-0A20-69F4-8716-59AF018AB34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0078DA2-6BDC-941C-C104-A5793730F415}"/>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1637683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78000-127A-DC31-0737-EBA3EA40B2E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E8BCA4D-4985-E2E8-346A-8CA660178443}"/>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4" name="Footer Placeholder 3">
            <a:extLst>
              <a:ext uri="{FF2B5EF4-FFF2-40B4-BE49-F238E27FC236}">
                <a16:creationId xmlns:a16="http://schemas.microsoft.com/office/drawing/2014/main" id="{B0C9E8FC-9EA7-0E4A-AE2E-2C40B8AB5D5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C6FD82C-0FF8-0B1C-5AB1-4540F1D45D85}"/>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3796695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ADB198E-DB50-55EA-FCA8-BA71658DFB44}"/>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3" name="Footer Placeholder 2">
            <a:extLst>
              <a:ext uri="{FF2B5EF4-FFF2-40B4-BE49-F238E27FC236}">
                <a16:creationId xmlns:a16="http://schemas.microsoft.com/office/drawing/2014/main" id="{CFCDA074-9440-9557-98E8-C9DEEFBF7841}"/>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1A794DA-EE4F-25FF-7E7A-318E49B6686E}"/>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33503140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8B53C-FC9A-F681-380D-F677493FD2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2D15E11-9794-019E-74A4-E7886E7543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268EEF9-5A1B-9266-5CEF-A299A48C86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32A4959-67CA-C037-4C07-2965E3CCFBEF}"/>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6" name="Footer Placeholder 5">
            <a:extLst>
              <a:ext uri="{FF2B5EF4-FFF2-40B4-BE49-F238E27FC236}">
                <a16:creationId xmlns:a16="http://schemas.microsoft.com/office/drawing/2014/main" id="{AD96AEE3-8D0A-EE41-EC43-8F31154D3F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C5AF8E7-FE1E-3D81-3B67-1B0ABBFC089F}"/>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166186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83099-E9EF-4C3E-87B1-9110D51A06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678A0574-F7C5-230A-3BA3-80AB059984D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821C181-E30A-B248-554F-13CF413F1E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69BED9-5A05-5A86-1D5C-DE03722F7B03}"/>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6" name="Footer Placeholder 5">
            <a:extLst>
              <a:ext uri="{FF2B5EF4-FFF2-40B4-BE49-F238E27FC236}">
                <a16:creationId xmlns:a16="http://schemas.microsoft.com/office/drawing/2014/main" id="{466CAE03-B223-1D31-B6E4-905981A048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E19EBA-947B-EC6E-C859-1DD83D4AD9CE}"/>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36805443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3E4C4-60C3-A113-15FF-43E087BC7D86}"/>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6332AAD-AD45-1A4F-B4C7-30DB2F9581A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D29264D-0F3E-9BDC-0E5F-E61611304B2E}"/>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5" name="Footer Placeholder 4">
            <a:extLst>
              <a:ext uri="{FF2B5EF4-FFF2-40B4-BE49-F238E27FC236}">
                <a16:creationId xmlns:a16="http://schemas.microsoft.com/office/drawing/2014/main" id="{10FB79A1-9EFC-2086-6EF1-893181BD625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DA227A-8E1B-A5C8-F2DC-A9AB8D0B7F21}"/>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192569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FCC557-6A87-CF90-031D-898EA972433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AD1D8B1-3728-21AD-61EB-D1271AF6F2A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B37CFA-3EFB-89BB-14EE-65653636EC70}"/>
              </a:ext>
            </a:extLst>
          </p:cNvPr>
          <p:cNvSpPr>
            <a:spLocks noGrp="1"/>
          </p:cNvSpPr>
          <p:nvPr>
            <p:ph type="dt" sz="half" idx="10"/>
          </p:nvPr>
        </p:nvSpPr>
        <p:spPr/>
        <p:txBody>
          <a:bodyPr/>
          <a:lstStyle/>
          <a:p>
            <a:fld id="{8ED10104-8209-4746-A58A-7F67C15D3ABA}" type="datetimeFigureOut">
              <a:rPr lang="en-GB" smtClean="0"/>
              <a:t>24/09/2026</a:t>
            </a:fld>
            <a:endParaRPr lang="en-GB"/>
          </a:p>
        </p:txBody>
      </p:sp>
      <p:sp>
        <p:nvSpPr>
          <p:cNvPr id="5" name="Footer Placeholder 4">
            <a:extLst>
              <a:ext uri="{FF2B5EF4-FFF2-40B4-BE49-F238E27FC236}">
                <a16:creationId xmlns:a16="http://schemas.microsoft.com/office/drawing/2014/main" id="{80C49AAE-F584-E125-DA26-AE065F18A4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6491956-C0E1-AAEE-20BD-9B4689FEB3AC}"/>
              </a:ext>
            </a:extLst>
          </p:cNvPr>
          <p:cNvSpPr>
            <a:spLocks noGrp="1"/>
          </p:cNvSpPr>
          <p:nvPr>
            <p:ph type="sldNum" sz="quarter" idx="12"/>
          </p:nvPr>
        </p:nvSpPr>
        <p:spPr/>
        <p:txBody>
          <a:bodyPr/>
          <a:lstStyle/>
          <a:p>
            <a:fld id="{2048BDF3-3F14-4F45-8029-304D0D8D1C18}" type="slidenum">
              <a:rPr lang="en-GB" smtClean="0"/>
              <a:t>‹#›</a:t>
            </a:fld>
            <a:endParaRPr lang="en-GB"/>
          </a:p>
        </p:txBody>
      </p:sp>
    </p:spTree>
    <p:extLst>
      <p:ext uri="{BB962C8B-B14F-4D97-AF65-F5344CB8AC3E}">
        <p14:creationId xmlns:p14="http://schemas.microsoft.com/office/powerpoint/2010/main" val="27161853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8882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MOJ_ACCESSIBLE">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sp>
      <p:sp>
        <p:nvSpPr>
          <p:cNvPr id="3" name="Text 1"/>
          <p:cNvSpPr/>
          <p:nvPr/>
        </p:nvSpPr>
        <p:spPr>
          <a:xfrm>
            <a:off x="164592" y="77724"/>
            <a:ext cx="3200400" cy="146304"/>
          </a:xfrm>
          <a:prstGeom prst="rect">
            <a:avLst/>
          </a:prstGeom>
          <a:noFill/>
          <a:ln/>
        </p:spPr>
        <p:txBody>
          <a:bodyPr wrap="square" lIns="0" tIns="0" rIns="0" bIns="0" rtlCol="0" anchor="ctr"/>
          <a:lstStyle/>
          <a:p>
            <a:pPr marL="0" indent="0">
              <a:buNone/>
            </a:pPr>
            <a:r>
              <a:rPr lang="en-US" sz="750" b="1">
                <a:solidFill>
                  <a:srgbClr val="FFFFFF"/>
                </a:solidFill>
                <a:latin typeface="Arial" pitchFamily="34" charset="0"/>
                <a:ea typeface="Arial" pitchFamily="34" charset="-122"/>
                <a:cs typeface="Arial" pitchFamily="34" charset="-120"/>
              </a:rPr>
              <a:t>OFFICIAL - SENSITIVE - RECIPIENTS ONLY</a:t>
            </a:r>
            <a:endParaRPr lang="en-US" sz="750"/>
          </a:p>
        </p:txBody>
      </p:sp>
      <p:sp>
        <p:nvSpPr>
          <p:cNvPr id="4" name="Text 2"/>
          <p:cNvSpPr/>
          <p:nvPr/>
        </p:nvSpPr>
        <p:spPr>
          <a:xfrm>
            <a:off x="5257800" y="6620256"/>
            <a:ext cx="1828800" cy="164592"/>
          </a:xfrm>
          <a:prstGeom prst="rect">
            <a:avLst/>
          </a:prstGeom>
          <a:noFill/>
          <a:ln/>
        </p:spPr>
        <p:txBody>
          <a:bodyPr wrap="square" lIns="0" tIns="0" rIns="0" bIns="0" rtlCol="0" anchor="ctr"/>
          <a:lstStyle/>
          <a:p>
            <a:pPr marL="0" indent="0" algn="ctr">
              <a:buNone/>
            </a:pPr>
            <a:r>
              <a:rPr lang="en-US" sz="1020">
                <a:solidFill>
                  <a:srgbClr val="777777"/>
                </a:solidFill>
                <a:latin typeface="Arial" pitchFamily="34" charset="0"/>
                <a:ea typeface="Arial" pitchFamily="34" charset="-122"/>
                <a:cs typeface="Arial" pitchFamily="34" charset="-120"/>
              </a:rPr>
              <a:t>OFFICIAL - SENSITIVE</a:t>
            </a:r>
            <a:endParaRPr lang="en-US" sz="1020"/>
          </a:p>
        </p:txBody>
      </p:sp>
      <p:sp>
        <p:nvSpPr>
          <p:cNvPr id="25" name="Slide Number Placeholder 0"/>
          <p:cNvSpPr>
            <a:spLocks noGrp="1"/>
          </p:cNvSpPr>
          <p:nvPr>
            <p:ph type="sldNum" sz="quarter" idx="4294967295"/>
          </p:nvPr>
        </p:nvSpPr>
        <p:spPr>
          <a:xfrm>
            <a:off x="117043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0577283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F4465A-AA57-0BCE-8613-456FE2E746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5080D17-ABC0-FF3E-BCFF-9CE5FF56064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35ACACF-8083-082A-FED0-5575CCB9A4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ED10104-8209-4746-A58A-7F67C15D3ABA}" type="datetimeFigureOut">
              <a:rPr lang="en-GB" smtClean="0"/>
              <a:t>24/09/2026</a:t>
            </a:fld>
            <a:endParaRPr lang="en-GB"/>
          </a:p>
        </p:txBody>
      </p:sp>
      <p:sp>
        <p:nvSpPr>
          <p:cNvPr id="5" name="Footer Placeholder 4">
            <a:extLst>
              <a:ext uri="{FF2B5EF4-FFF2-40B4-BE49-F238E27FC236}">
                <a16:creationId xmlns:a16="http://schemas.microsoft.com/office/drawing/2014/main" id="{6EE2868E-3248-7E96-1240-6C281FCFA3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5767AF57-FEF2-B727-D15B-F5D1D8FF65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48BDF3-3F14-4F45-8029-304D0D8D1C18}" type="slidenum">
              <a:rPr lang="en-GB" smtClean="0"/>
              <a:t>‹#›</a:t>
            </a:fld>
            <a:endParaRPr lang="en-GB"/>
          </a:p>
        </p:txBody>
      </p:sp>
      <p:sp>
        <p:nvSpPr>
          <p:cNvPr id="9" name="TextBox 8">
            <a:extLst>
              <a:ext uri="{FF2B5EF4-FFF2-40B4-BE49-F238E27FC236}">
                <a16:creationId xmlns:a16="http://schemas.microsoft.com/office/drawing/2014/main" id="{6ADE467F-C936-CCA2-6AAC-F66931C87733}"/>
              </a:ext>
            </a:extLst>
          </p:cNvPr>
          <p:cNvSpPr txBox="1"/>
          <p:nvPr userDrawn="1">
            <p:extLst>
              <p:ext uri="{1162E1C5-73C7-4A58-AE30-91384D911F3F}">
                <p184:classification xmlns:p184="http://schemas.microsoft.com/office/powerpoint/2018/4/main" val="hdr"/>
              </p:ext>
            </p:extLst>
          </p:nvPr>
        </p:nvSpPr>
        <p:spPr>
          <a:xfrm>
            <a:off x="5383213" y="63500"/>
            <a:ext cx="1457325"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 - SENSITIVE</a:t>
            </a:r>
          </a:p>
        </p:txBody>
      </p:sp>
      <p:sp>
        <p:nvSpPr>
          <p:cNvPr id="10" name="TextBox 9">
            <a:extLst>
              <a:ext uri="{FF2B5EF4-FFF2-40B4-BE49-F238E27FC236}">
                <a16:creationId xmlns:a16="http://schemas.microsoft.com/office/drawing/2014/main" id="{F60357EF-D220-2870-3BD9-2A89FD665676}"/>
              </a:ext>
            </a:extLst>
          </p:cNvPr>
          <p:cNvSpPr txBox="1"/>
          <p:nvPr userDrawn="1">
            <p:extLst>
              <p:ext uri="{1162E1C5-73C7-4A58-AE30-91384D911F3F}">
                <p184:classification xmlns:p184="http://schemas.microsoft.com/office/powerpoint/2018/4/main" val="ftr"/>
              </p:ext>
            </p:extLst>
          </p:nvPr>
        </p:nvSpPr>
        <p:spPr>
          <a:xfrm>
            <a:off x="5383213" y="6611620"/>
            <a:ext cx="1457325" cy="182880"/>
          </a:xfrm>
          <a:prstGeom prst="rect">
            <a:avLst/>
          </a:prstGeom>
        </p:spPr>
        <p:txBody>
          <a:bodyPr horzOverflow="overflow" lIns="0" tIns="0" rIns="0" bIns="0">
            <a:spAutoFit/>
          </a:bodyPr>
          <a:lstStyle/>
          <a:p>
            <a:pPr algn="l"/>
            <a:r>
              <a:rPr lang="en-GB" sz="1200">
                <a:solidFill>
                  <a:srgbClr val="000000">
                    <a:alpha val="50000"/>
                  </a:srgbClr>
                </a:solidFill>
                <a:latin typeface="Aptos" panose="020B0004020202020204" pitchFamily="34" charset="0"/>
              </a:rPr>
              <a:t>OFFICIAL - SENSITIVE</a:t>
            </a:r>
          </a:p>
        </p:txBody>
      </p:sp>
    </p:spTree>
    <p:extLst>
      <p:ext uri="{BB962C8B-B14F-4D97-AF65-F5344CB8AC3E}">
        <p14:creationId xmlns:p14="http://schemas.microsoft.com/office/powerpoint/2010/main" val="5290494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12.xml"/><Relationship Id="rId6" Type="http://schemas.openxmlformats.org/officeDocument/2006/relationships/image" Target="cid:image008.png@01DD3649.E5AF0CF0" TargetMode="External"/><Relationship Id="rId5" Type="http://schemas.openxmlformats.org/officeDocument/2006/relationships/image" Target="../media/image29.png"/><Relationship Id="rId4" Type="http://schemas.openxmlformats.org/officeDocument/2006/relationships/image" Target="cid:image002.png@01DD3649.E5AF0CF0"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12.xml"/><Relationship Id="rId6" Type="http://schemas.openxmlformats.org/officeDocument/2006/relationships/image" Target="cid:image008.png@01DD3649.E5AF0CF0" TargetMode="External"/><Relationship Id="rId5" Type="http://schemas.openxmlformats.org/officeDocument/2006/relationships/image" Target="../media/image29.png"/><Relationship Id="rId4" Type="http://schemas.openxmlformats.org/officeDocument/2006/relationships/image" Target="cid:image002.png@01DD3649.E5AF0CF0"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Rectangle 1"/>
          <p:cNvSpPr/>
          <p:nvPr/>
        </p:nvSpPr>
        <p:spPr>
          <a:xfrm>
            <a:off x="0" y="0"/>
            <a:ext cx="12192000" cy="329184"/>
          </a:xfrm>
          <a:prstGeom prst="rect">
            <a:avLst/>
          </a:prstGeom>
          <a:solidFill>
            <a:srgbClr val="0B0C0C"/>
          </a:solidFill>
          <a:ln>
            <a:solidFill>
              <a:srgbClr val="0B0C0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64592" y="82296"/>
            <a:ext cx="3474720" cy="146304"/>
          </a:xfrm>
          <a:prstGeom prst="rect">
            <a:avLst/>
          </a:prstGeom>
          <a:noFill/>
        </p:spPr>
        <p:txBody>
          <a:bodyPr wrap="none">
            <a:spAutoFit/>
          </a:bodyPr>
          <a:lstStyle/>
          <a:p>
            <a:pPr>
              <a:defRPr sz="650" b="1">
                <a:solidFill>
                  <a:srgbClr val="FFFFFF"/>
                </a:solidFill>
                <a:latin typeface="Arial"/>
              </a:defRPr>
            </a:pPr>
            <a:r>
              <a:t>OFFICIAL - SENSITIVE - RECIPIENTS ONLY</a:t>
            </a:r>
          </a:p>
        </p:txBody>
      </p:sp>
      <p:sp>
        <p:nvSpPr>
          <p:cNvPr id="5" name="TextBox 4"/>
          <p:cNvSpPr txBox="1"/>
          <p:nvPr/>
        </p:nvSpPr>
        <p:spPr>
          <a:xfrm>
            <a:off x="502920" y="1161288"/>
            <a:ext cx="6207148" cy="292388"/>
          </a:xfrm>
          <a:prstGeom prst="rect">
            <a:avLst/>
          </a:prstGeom>
          <a:noFill/>
        </p:spPr>
        <p:txBody>
          <a:bodyPr wrap="none">
            <a:spAutoFit/>
          </a:bodyPr>
          <a:lstStyle/>
          <a:p>
            <a:pPr>
              <a:defRPr sz="1300">
                <a:solidFill>
                  <a:srgbClr val="505A5F"/>
                </a:solidFill>
                <a:latin typeface="Arial"/>
              </a:defRPr>
            </a:pPr>
            <a:r>
              <a:rPr dirty="0"/>
              <a:t>Selected </a:t>
            </a:r>
            <a:r>
              <a:rPr lang="en-GB" dirty="0"/>
              <a:t>Possession Claims service </a:t>
            </a:r>
            <a:r>
              <a:rPr dirty="0"/>
              <a:t>screens accompanying the Practice Direction</a:t>
            </a:r>
          </a:p>
        </p:txBody>
      </p:sp>
      <p:sp>
        <p:nvSpPr>
          <p:cNvPr id="6" name="Rounded Rectangle 5"/>
          <p:cNvSpPr/>
          <p:nvPr/>
        </p:nvSpPr>
        <p:spPr>
          <a:xfrm>
            <a:off x="502920" y="1691640"/>
            <a:ext cx="11183112" cy="4434840"/>
          </a:xfrm>
          <a:prstGeom prst="roundRect">
            <a:avLst/>
          </a:prstGeom>
          <a:solidFill>
            <a:srgbClr val="EAF3F8"/>
          </a:solidFill>
          <a:ln>
            <a:solidFill>
              <a:srgbClr val="C8DDF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822960" y="1965960"/>
            <a:ext cx="10515600" cy="274320"/>
          </a:xfrm>
          <a:prstGeom prst="rect">
            <a:avLst/>
          </a:prstGeom>
          <a:noFill/>
        </p:spPr>
        <p:txBody>
          <a:bodyPr wrap="none">
            <a:spAutoFit/>
          </a:bodyPr>
          <a:lstStyle/>
          <a:p>
            <a:pPr>
              <a:defRPr sz="1400" b="1">
                <a:solidFill>
                  <a:srgbClr val="1D70B8"/>
                </a:solidFill>
                <a:latin typeface="Arial"/>
              </a:defRPr>
            </a:pPr>
            <a:r>
              <a:t>Purpose of the pack</a:t>
            </a:r>
          </a:p>
        </p:txBody>
      </p:sp>
      <p:sp>
        <p:nvSpPr>
          <p:cNvPr id="8" name="TextBox 7"/>
          <p:cNvSpPr txBox="1"/>
          <p:nvPr/>
        </p:nvSpPr>
        <p:spPr>
          <a:xfrm>
            <a:off x="822960" y="2267712"/>
            <a:ext cx="10469880" cy="461665"/>
          </a:xfrm>
          <a:prstGeom prst="rect">
            <a:avLst/>
          </a:prstGeom>
          <a:noFill/>
        </p:spPr>
        <p:txBody>
          <a:bodyPr wrap="square" lIns="0" tIns="45720" rIns="0" bIns="45720" anchor="t">
            <a:spAutoFit/>
          </a:bodyPr>
          <a:lstStyle/>
          <a:p>
            <a:pPr>
              <a:defRPr sz="1200">
                <a:solidFill>
                  <a:srgbClr val="0B0C0C"/>
                </a:solidFill>
                <a:latin typeface="Arial"/>
              </a:defRPr>
            </a:pPr>
            <a:r>
              <a:rPr dirty="0"/>
              <a:t>This pack contains a selection of screenshots from the </a:t>
            </a:r>
            <a:r>
              <a:rPr lang="en-GB" sz="1200" dirty="0"/>
              <a:t>Possession Claims service</a:t>
            </a:r>
            <a:r>
              <a:rPr dirty="0"/>
              <a:t>, together with descriptions of </a:t>
            </a:r>
            <a:r>
              <a:rPr lang="en-GB" dirty="0"/>
              <a:t>any </a:t>
            </a:r>
            <a:r>
              <a:rPr dirty="0"/>
              <a:t>information, questions, options and actions shown on each screen.</a:t>
            </a:r>
          </a:p>
        </p:txBody>
      </p:sp>
      <p:sp>
        <p:nvSpPr>
          <p:cNvPr id="9" name="TextBox 8"/>
          <p:cNvSpPr txBox="1"/>
          <p:nvPr/>
        </p:nvSpPr>
        <p:spPr>
          <a:xfrm>
            <a:off x="822960" y="3246120"/>
            <a:ext cx="10515600" cy="274320"/>
          </a:xfrm>
          <a:prstGeom prst="rect">
            <a:avLst/>
          </a:prstGeom>
          <a:noFill/>
        </p:spPr>
        <p:txBody>
          <a:bodyPr wrap="none">
            <a:spAutoFit/>
          </a:bodyPr>
          <a:lstStyle/>
          <a:p>
            <a:pPr>
              <a:defRPr sz="1400" b="1">
                <a:solidFill>
                  <a:srgbClr val="1D70B8"/>
                </a:solidFill>
                <a:latin typeface="Arial"/>
              </a:defRPr>
            </a:pPr>
            <a:r>
              <a:t>How the screens relate to the Practice Direction</a:t>
            </a:r>
          </a:p>
        </p:txBody>
      </p:sp>
      <p:sp>
        <p:nvSpPr>
          <p:cNvPr id="10" name="TextBox 9"/>
          <p:cNvSpPr txBox="1"/>
          <p:nvPr/>
        </p:nvSpPr>
        <p:spPr>
          <a:xfrm>
            <a:off x="822960" y="3547872"/>
            <a:ext cx="10469880" cy="646331"/>
          </a:xfrm>
          <a:prstGeom prst="rect">
            <a:avLst/>
          </a:prstGeom>
          <a:noFill/>
        </p:spPr>
        <p:txBody>
          <a:bodyPr wrap="square" lIns="0" rIns="0">
            <a:spAutoFit/>
          </a:bodyPr>
          <a:lstStyle/>
          <a:p>
            <a:pPr>
              <a:spcAft>
                <a:spcPts val="0"/>
              </a:spcAft>
              <a:defRPr sz="1200">
                <a:solidFill>
                  <a:srgbClr val="0B0C0C"/>
                </a:solidFill>
                <a:latin typeface="Arial"/>
              </a:defRPr>
            </a:pPr>
            <a:r>
              <a:rPr dirty="0"/>
              <a:t>The </a:t>
            </a:r>
            <a:r>
              <a:rPr lang="en-GB" dirty="0"/>
              <a:t>Possession Claims service </a:t>
            </a:r>
            <a:r>
              <a:rPr dirty="0"/>
              <a:t>guides </a:t>
            </a:r>
            <a:r>
              <a:rPr lang="en-GB" dirty="0"/>
              <a:t>claimants and defendants (</a:t>
            </a:r>
            <a:r>
              <a:rPr dirty="0"/>
              <a:t>parties</a:t>
            </a:r>
            <a:r>
              <a:rPr lang="en-GB" dirty="0"/>
              <a:t>)</a:t>
            </a:r>
            <a:r>
              <a:rPr dirty="0"/>
              <a:t> through a series of screens which enable users to give the information required by the Online Procedure Rules 2026 and the Practice Direction for online possession proceedings. The screens prompt users to enter information directly and to upload documents.</a:t>
            </a:r>
          </a:p>
        </p:txBody>
      </p:sp>
      <p:sp>
        <p:nvSpPr>
          <p:cNvPr id="11" name="TextBox 10"/>
          <p:cNvSpPr txBox="1"/>
          <p:nvPr/>
        </p:nvSpPr>
        <p:spPr>
          <a:xfrm>
            <a:off x="822960" y="4919472"/>
            <a:ext cx="10515600" cy="274320"/>
          </a:xfrm>
          <a:prstGeom prst="rect">
            <a:avLst/>
          </a:prstGeom>
          <a:noFill/>
        </p:spPr>
        <p:txBody>
          <a:bodyPr wrap="none">
            <a:spAutoFit/>
          </a:bodyPr>
          <a:lstStyle/>
          <a:p>
            <a:pPr>
              <a:defRPr sz="1400" b="1">
                <a:solidFill>
                  <a:srgbClr val="1D70B8"/>
                </a:solidFill>
                <a:latin typeface="Arial"/>
              </a:defRPr>
            </a:pPr>
            <a:r>
              <a:t>How to use this pack</a:t>
            </a:r>
          </a:p>
        </p:txBody>
      </p:sp>
      <p:sp>
        <p:nvSpPr>
          <p:cNvPr id="12" name="TextBox 11"/>
          <p:cNvSpPr txBox="1"/>
          <p:nvPr/>
        </p:nvSpPr>
        <p:spPr>
          <a:xfrm>
            <a:off x="822960" y="5221224"/>
            <a:ext cx="10469880" cy="694944"/>
          </a:xfrm>
          <a:prstGeom prst="rect">
            <a:avLst/>
          </a:prstGeom>
          <a:noFill/>
        </p:spPr>
        <p:txBody>
          <a:bodyPr wrap="square" lIns="0" rIns="0">
            <a:spAutoFit/>
          </a:bodyPr>
          <a:lstStyle/>
          <a:p>
            <a:pPr>
              <a:spcAft>
                <a:spcPts val="0"/>
              </a:spcAft>
              <a:defRPr sz="1200">
                <a:solidFill>
                  <a:srgbClr val="0B0C0C"/>
                </a:solidFill>
                <a:latin typeface="Arial"/>
              </a:defRPr>
            </a:pPr>
            <a:r>
              <a:t>The descriptions are intended to help users understand the content and purpose of the selected screens. The pack does not reproduce every screen in the service and does not replace the Online Procedure Rules, the Practice Direction or the live digital service.</a:t>
            </a:r>
          </a:p>
        </p:txBody>
      </p:sp>
    </p:spTree>
    <p:extLst>
      <p:ext uri="{BB962C8B-B14F-4D97-AF65-F5344CB8AC3E}">
        <p14:creationId xmlns:p14="http://schemas.microsoft.com/office/powerpoint/2010/main" val="22842898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32918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 - RECIPIENTS ONLY</a:t>
            </a:r>
            <a:endParaRPr lang="en-US" sz="650"/>
          </a:p>
        </p:txBody>
      </p:sp>
      <p:sp>
        <p:nvSpPr>
          <p:cNvPr id="4" name="Text 2"/>
          <p:cNvSpPr/>
          <p:nvPr/>
        </p:nvSpPr>
        <p:spPr>
          <a:xfrm>
            <a:off x="411480" y="502920"/>
            <a:ext cx="10972800" cy="320040"/>
          </a:xfrm>
          <a:prstGeom prst="rect">
            <a:avLst/>
          </a:prstGeom>
          <a:noFill/>
          <a:ln/>
        </p:spPr>
        <p:txBody>
          <a:bodyPr wrap="square" lIns="0" tIns="0" rIns="0" bIns="0" rtlCol="0" anchor="ctr"/>
          <a:lstStyle/>
          <a:p>
            <a:pPr marL="0" indent="0">
              <a:buNone/>
            </a:pPr>
            <a:r>
              <a:rPr lang="en-US" sz="1850" b="1">
                <a:solidFill>
                  <a:srgbClr val="0B0C0C"/>
                </a:solidFill>
                <a:latin typeface="Arial" pitchFamily="34" charset="0"/>
                <a:ea typeface="Arial" pitchFamily="34" charset="-122"/>
                <a:cs typeface="Arial" pitchFamily="34" charset="-120"/>
              </a:rPr>
              <a:t>Make a housing possession claim</a:t>
            </a:r>
            <a:endParaRPr lang="en-US" sz="1850"/>
          </a:p>
        </p:txBody>
      </p:sp>
      <p:sp>
        <p:nvSpPr>
          <p:cNvPr id="5" name="Text 3"/>
          <p:cNvSpPr/>
          <p:nvPr/>
        </p:nvSpPr>
        <p:spPr>
          <a:xfrm>
            <a:off x="411480" y="859536"/>
            <a:ext cx="11155680" cy="256032"/>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Start page explaining who can use the online service, what is needed and how to complete a claim.</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screen1_updated_extract/ppt/media/image1.png"/>
          <p:cNvPicPr>
            <a:picLocks noChangeAspect="1"/>
          </p:cNvPicPr>
          <p:nvPr/>
        </p:nvPicPr>
        <p:blipFill>
          <a:blip r:embed="rId3"/>
          <a:stretch>
            <a:fillRect/>
          </a:stretch>
        </p:blipFill>
        <p:spPr>
          <a:xfrm>
            <a:off x="530352" y="1461442"/>
            <a:ext cx="3648456" cy="4712357"/>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640580" y="1202436"/>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Screen description</a:t>
            </a:r>
            <a:endParaRPr lang="en-US" sz="1200"/>
          </a:p>
        </p:txBody>
      </p:sp>
      <p:sp>
        <p:nvSpPr>
          <p:cNvPr id="10" name="Text 7"/>
          <p:cNvSpPr/>
          <p:nvPr/>
        </p:nvSpPr>
        <p:spPr>
          <a:xfrm>
            <a:off x="4640580" y="1661766"/>
            <a:ext cx="6720840" cy="4647594"/>
          </a:xfrm>
          <a:prstGeom prst="rect">
            <a:avLst/>
          </a:prstGeom>
          <a:noFill/>
          <a:ln/>
        </p:spPr>
        <p:txBody>
          <a:bodyPr wrap="square" lIns="254" tIns="254" rIns="254" bIns="254" rtlCol="0" anchor="ctr">
            <a:noAutofit/>
          </a:bodyPr>
          <a:lstStyle/>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“Make a housing possession claim online”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page states: </a:t>
            </a:r>
            <a:r>
              <a:rPr lang="en-US" sz="800">
                <a:solidFill>
                  <a:srgbClr val="0B0C0C"/>
                </a:solidFill>
                <a:latin typeface="Arial"/>
                <a:ea typeface="Arial" pitchFamily="34" charset="-122"/>
                <a:cs typeface="Arial"/>
              </a:rPr>
              <a:t>“You can use this online service if you’re a registered provider of social housing or a community landlord and the property you want to claim possession of is in England or Wales.”
</a:t>
            </a:r>
            <a:endParaRPr lang="en-US" sz="800">
              <a:latin typeface="Arial"/>
              <a:cs typeface="Arial"/>
            </a:endParaRPr>
          </a:p>
          <a:p>
            <a:pPr marL="0" indent="0">
              <a:buNone/>
            </a:pPr>
            <a:r>
              <a:rPr lang="en-US" sz="800">
                <a:solidFill>
                  <a:srgbClr val="0B0C0C"/>
                </a:solidFill>
                <a:latin typeface="Arial"/>
                <a:ea typeface="Arial" pitchFamily="34" charset="-122"/>
                <a:cs typeface="Arial"/>
              </a:rPr>
              <a:t>“Solicitors or legal representatives must continue to submit claims using Possession Claim Online (PCOL) or by using a claim form with the relevant particulars of claim form.”
</a:t>
            </a:r>
            <a:endParaRPr lang="en-US" sz="800">
              <a:latin typeface="Arial"/>
              <a:cs typeface="Arial"/>
            </a:endParaRPr>
          </a:p>
          <a:p>
            <a:pPr marL="0" indent="0">
              <a:buNone/>
            </a:pPr>
            <a:r>
              <a:rPr lang="en-US" sz="800">
                <a:solidFill>
                  <a:srgbClr val="0B0C0C"/>
                </a:solidFill>
                <a:latin typeface="Arial"/>
                <a:ea typeface="Arial" pitchFamily="34" charset="-122"/>
                <a:cs typeface="Arial"/>
              </a:rPr>
              <a:t>“This service is also available in Welsh (</a:t>
            </a:r>
            <a:r>
              <a:rPr lang="en-US" sz="800" err="1">
                <a:solidFill>
                  <a:srgbClr val="0B0C0C"/>
                </a:solidFill>
                <a:latin typeface="Arial"/>
                <a:ea typeface="Arial" pitchFamily="34" charset="-122"/>
                <a:cs typeface="Arial"/>
              </a:rPr>
              <a:t>Cymraeg</a:t>
            </a:r>
            <a:r>
              <a:rPr lang="en-US" sz="800">
                <a:solidFill>
                  <a:srgbClr val="0B0C0C"/>
                </a:solidFill>
                <a:latin typeface="Arial"/>
                <a:ea typeface="Arial" pitchFamily="34" charset="-122"/>
                <a:cs typeface="Arial"/>
              </a:rPr>
              <a:t>). Select the ‘</a:t>
            </a:r>
            <a:r>
              <a:rPr lang="en-US" sz="800" err="1">
                <a:solidFill>
                  <a:srgbClr val="0B0C0C"/>
                </a:solidFill>
                <a:latin typeface="Arial"/>
                <a:ea typeface="Arial" pitchFamily="34" charset="-122"/>
                <a:cs typeface="Arial"/>
              </a:rPr>
              <a:t>Cymraeg</a:t>
            </a:r>
            <a:r>
              <a:rPr lang="en-US" sz="800">
                <a:solidFill>
                  <a:srgbClr val="0B0C0C"/>
                </a:solidFill>
                <a:latin typeface="Arial"/>
                <a:ea typeface="Arial" pitchFamily="34" charset="-122"/>
                <a:cs typeface="Arial"/>
              </a:rPr>
              <a:t>’ option in the top right corner of this screen to use this service in Welsh.”
</a:t>
            </a:r>
            <a:endParaRPr lang="en-US" sz="800">
              <a:latin typeface="Arial"/>
              <a:cs typeface="Arial"/>
            </a:endParaRPr>
          </a:p>
          <a:p>
            <a:pPr marL="0" indent="0">
              <a:buNone/>
            </a:pPr>
            <a:r>
              <a:rPr lang="en-US" sz="800">
                <a:solidFill>
                  <a:srgbClr val="0B0C0C"/>
                </a:solidFill>
                <a:latin typeface="Arial"/>
                <a:ea typeface="Arial" pitchFamily="34" charset="-122"/>
                <a:cs typeface="Arial"/>
              </a:rPr>
              <a:t>“The claim fee is £415. You can pay by card or through Payment By Account (PBA).”
</a:t>
            </a:r>
            <a:endParaRPr lang="en-US" sz="800">
              <a:latin typeface="Arial"/>
              <a:cs typeface="Arial"/>
            </a:endParaRPr>
          </a:p>
          <a:p>
            <a:pPr marL="36000" indent="-36000">
              <a:buNone/>
            </a:pPr>
            <a:r>
              <a:rPr lang="en-US" sz="800">
                <a:solidFill>
                  <a:srgbClr val="0B0C0C"/>
                </a:solidFill>
                <a:latin typeface="Arial"/>
                <a:ea typeface="Arial" pitchFamily="34" charset="-122"/>
                <a:cs typeface="Arial"/>
              </a:rPr>
              <a:t>“Your claim will be saved as you answer the questions, so you’ll be able to close and return to your draft. Before you submit, you must complete a statement of truth. This certifies that you believe the information you’ve provided is true.”
</a:t>
            </a:r>
            <a:endParaRPr lang="en-US" sz="800">
              <a:latin typeface="Arial"/>
              <a:cs typeface="Arial"/>
            </a:endParaRPr>
          </a:p>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“What you’ll need”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page states: </a:t>
            </a:r>
            <a:r>
              <a:rPr lang="en-US" sz="800">
                <a:solidFill>
                  <a:srgbClr val="0B0C0C"/>
                </a:solidFill>
                <a:latin typeface="Arial"/>
                <a:ea typeface="Arial" pitchFamily="34" charset="-122"/>
                <a:cs typeface="Arial"/>
              </a:rPr>
              <a:t>“Before you start, make sure you have the following information:”
</a:t>
            </a:r>
            <a:endParaRPr lang="en-US" sz="800">
              <a:latin typeface="Arial"/>
              <a:cs typeface="Arial"/>
            </a:endParaRPr>
          </a:p>
          <a:p>
            <a:r>
              <a:rPr lang="en-US" sz="800" b="1">
                <a:solidFill>
                  <a:srgbClr val="0B0C0C"/>
                </a:solidFill>
                <a:latin typeface="Arial"/>
                <a:ea typeface="Arial" pitchFamily="34" charset="-122"/>
                <a:cs typeface="Arial"/>
              </a:rPr>
              <a:t>The information listed is:
</a:t>
            </a:r>
            <a:endParaRPr lang="en-US" sz="800">
              <a:latin typeface="Arial"/>
              <a:cs typeface="Arial"/>
            </a:endParaRPr>
          </a:p>
          <a:p>
            <a:pPr marL="171450" indent="-171450">
              <a:buFont typeface="Arial" panose="020B0604020202020204" pitchFamily="34" charset="0"/>
              <a:buChar char="•"/>
            </a:pPr>
            <a:r>
              <a:rPr lang="en-US" sz="800">
                <a:solidFill>
                  <a:srgbClr val="0B0C0C"/>
                </a:solidFill>
                <a:latin typeface="Arial"/>
                <a:ea typeface="Arial" pitchFamily="34" charset="-122"/>
                <a:cs typeface="Arial"/>
              </a:rPr>
              <a:t>“details of the tenancy, contract, </a:t>
            </a:r>
            <a:r>
              <a:rPr lang="en-US" sz="800" err="1">
                <a:solidFill>
                  <a:srgbClr val="0B0C0C"/>
                </a:solidFill>
                <a:latin typeface="Arial"/>
                <a:ea typeface="Arial" pitchFamily="34" charset="-122"/>
                <a:cs typeface="Arial"/>
              </a:rPr>
              <a:t>licence</a:t>
            </a:r>
            <a:r>
              <a:rPr lang="en-US" sz="800">
                <a:solidFill>
                  <a:srgbClr val="0B0C0C"/>
                </a:solidFill>
                <a:latin typeface="Arial"/>
                <a:ea typeface="Arial" pitchFamily="34" charset="-122"/>
                <a:cs typeface="Arial"/>
              </a:rPr>
              <a:t> or mortgage agreement”;</a:t>
            </a:r>
            <a:endParaRPr lang="en-US" sz="800">
              <a:latin typeface="Arial"/>
              <a:cs typeface="Arial"/>
            </a:endParaRPr>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“the defendants’ details (the people you’re making the claim against)”;</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“your reasons for making a possession claim”; and</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“copies of any relevant documents. You can either upload documents now or closer to the hearing date. Any documents you upload now will be included in the pack of documents that a judge will receive before the hearing (the bundle)”.</a:t>
            </a:r>
          </a:p>
          <a:p>
            <a:endParaRPr lang="en-US" sz="800"/>
          </a:p>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“Completing your claim”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page states: </a:t>
            </a:r>
            <a:r>
              <a:rPr lang="en-US" sz="800">
                <a:solidFill>
                  <a:srgbClr val="0B0C0C"/>
                </a:solidFill>
                <a:latin typeface="Arial"/>
                <a:ea typeface="Arial" pitchFamily="34" charset="-122"/>
                <a:cs typeface="Arial"/>
              </a:rPr>
              <a:t>“Once you’ve finished answering the questions, you can either:”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options shown are:
</a:t>
            </a:r>
            <a:endParaRPr lang="en-US" sz="800">
              <a:latin typeface="Arial"/>
              <a:cs typeface="Arial"/>
            </a:endParaRPr>
          </a:p>
          <a:p>
            <a:pPr marL="0" indent="0">
              <a:buNone/>
            </a:pPr>
            <a:r>
              <a:rPr lang="en-US" sz="800">
                <a:solidFill>
                  <a:srgbClr val="0B0C0C"/>
                </a:solidFill>
                <a:latin typeface="Arial"/>
                <a:ea typeface="Arial" pitchFamily="34" charset="-122"/>
                <a:cs typeface="Arial"/>
              </a:rPr>
              <a:t>“sign, submit and pay for your claim now”; or
</a:t>
            </a:r>
            <a:endParaRPr lang="en-US" sz="800">
              <a:latin typeface="Arial"/>
              <a:cs typeface="Arial"/>
            </a:endParaRPr>
          </a:p>
          <a:p>
            <a:pPr marL="0" indent="0">
              <a:buNone/>
            </a:pPr>
            <a:r>
              <a:rPr lang="en-US" sz="800">
                <a:solidFill>
                  <a:srgbClr val="0B0C0C"/>
                </a:solidFill>
                <a:latin typeface="Arial"/>
                <a:ea typeface="Arial" pitchFamily="34" charset="-122"/>
                <a:cs typeface="Arial"/>
              </a:rPr>
              <a:t>“save it as a draft. You or someone else can then return to sign, submit and pay at a later date”.
</a:t>
            </a:r>
            <a:endParaRPr lang="en-US" sz="800">
              <a:latin typeface="Arial"/>
              <a:cs typeface="Arial"/>
            </a:endParaRPr>
          </a:p>
          <a:p>
            <a:pPr marL="0" indent="0">
              <a:buNone/>
            </a:pPr>
            <a:r>
              <a:rPr lang="en-US" sz="800">
                <a:solidFill>
                  <a:srgbClr val="0B0C0C"/>
                </a:solidFill>
                <a:latin typeface="Arial" pitchFamily="34" charset="0"/>
                <a:ea typeface="Arial" pitchFamily="34" charset="-122"/>
                <a:cs typeface="Arial" pitchFamily="34" charset="-120"/>
              </a:rPr>
              <a:t>The following actions are available: Start and Cancel.</a:t>
            </a:r>
            <a:endParaRPr lang="en-US" sz="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Property address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Property address page with postcode lookup and address fields.</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screens_1_3_assets/screen2_shot.png"/>
          <p:cNvPicPr>
            <a:picLocks noChangeAspect="1"/>
          </p:cNvPicPr>
          <p:nvPr/>
        </p:nvPicPr>
        <p:blipFill>
          <a:blip r:embed="rId3"/>
          <a:stretch>
            <a:fillRect/>
          </a:stretch>
        </p:blipFill>
        <p:spPr>
          <a:xfrm>
            <a:off x="530351" y="1515481"/>
            <a:ext cx="3823127" cy="4707189"/>
          </a:xfrm>
          <a:prstGeom prst="rect">
            <a:avLst/>
          </a:prstGeom>
        </p:spPr>
      </p:pic>
      <p:sp>
        <p:nvSpPr>
          <p:cNvPr id="8" name="Shape 5"/>
          <p:cNvSpPr/>
          <p:nvPr/>
        </p:nvSpPr>
        <p:spPr>
          <a:xfrm>
            <a:off x="4526280" y="1234440"/>
            <a:ext cx="7135368" cy="5120640"/>
          </a:xfrm>
          <a:prstGeom prst="roundRect">
            <a:avLst>
              <a:gd name="adj" fmla="val 1649"/>
            </a:avLst>
          </a:prstGeom>
          <a:solidFill>
            <a:srgbClr val="EAF3F8"/>
          </a:solidFill>
          <a:ln w="12700">
            <a:solidFill>
              <a:srgbClr val="C8DDF0"/>
            </a:solidFill>
            <a:prstDash val="solid"/>
          </a:ln>
        </p:spPr>
        <p:txBody>
          <a:bodyPr/>
          <a:lstStyle/>
          <a:p>
            <a:endParaRPr lang="en-GB"/>
          </a:p>
        </p:txBody>
      </p:sp>
      <p:sp>
        <p:nvSpPr>
          <p:cNvPr id="10" name="Text 7"/>
          <p:cNvSpPr/>
          <p:nvPr/>
        </p:nvSpPr>
        <p:spPr>
          <a:xfrm>
            <a:off x="4754880" y="1737360"/>
            <a:ext cx="6720840" cy="4617720"/>
          </a:xfrm>
          <a:prstGeom prst="rect">
            <a:avLst/>
          </a:prstGeom>
          <a:noFill/>
          <a:ln/>
        </p:spPr>
        <p:txBody>
          <a:bodyPr wrap="square" lIns="254" tIns="254" rIns="254" bIns="254" rtlCol="0" anchor="ctr">
            <a:noAutofit/>
          </a:bodyPr>
          <a:lstStyle/>
          <a:p>
            <a:r>
              <a:rPr lang="en-US" sz="1100" b="1">
                <a:solidFill>
                  <a:srgbClr val="0B0C0C"/>
                </a:solidFill>
                <a:latin typeface="Arial"/>
                <a:ea typeface="Arial" pitchFamily="34" charset="-122"/>
                <a:cs typeface="Arial"/>
              </a:rPr>
              <a:t>Heading: </a:t>
            </a:r>
            <a:r>
              <a:rPr lang="en-US" sz="1100">
                <a:solidFill>
                  <a:srgbClr val="0B0C0C"/>
                </a:solidFill>
                <a:latin typeface="Arial"/>
                <a:ea typeface="Arial" pitchFamily="34" charset="-122"/>
                <a:cs typeface="Arial"/>
              </a:rPr>
              <a:t>“What is the address of the property you’re claiming possession of?”
</a:t>
            </a:r>
            <a:endParaRPr lang="en-US" sz="1100">
              <a:latin typeface="Arial"/>
              <a:cs typeface="Arial"/>
            </a:endParaRPr>
          </a:p>
          <a:p>
            <a:pPr marL="0" indent="0">
              <a:buNone/>
            </a:pPr>
            <a:r>
              <a:rPr lang="en-US" sz="1100">
                <a:solidFill>
                  <a:srgbClr val="0B0C0C"/>
                </a:solidFill>
                <a:latin typeface="Arial"/>
                <a:ea typeface="Arial" pitchFamily="34" charset="-122"/>
                <a:cs typeface="Arial"/>
              </a:rPr>
              <a:t>The page includes the following instruction and warning</a:t>
            </a:r>
            <a:r>
              <a:rPr lang="en-US" sz="1100" b="1">
                <a:solidFill>
                  <a:srgbClr val="0B0C0C"/>
                </a:solidFill>
                <a:latin typeface="Arial"/>
                <a:ea typeface="Arial" pitchFamily="34" charset="-122"/>
                <a:cs typeface="Arial"/>
              </a:rPr>
              <a:t>:
</a:t>
            </a:r>
            <a:endParaRPr lang="en-US" sz="1100">
              <a:latin typeface="Arial"/>
              <a:cs typeface="Arial"/>
            </a:endParaRPr>
          </a:p>
          <a:p>
            <a:r>
              <a:rPr lang="en-US" sz="1100">
                <a:solidFill>
                  <a:srgbClr val="0B0C0C"/>
                </a:solidFill>
                <a:latin typeface="Arial"/>
                <a:ea typeface="Arial" pitchFamily="34" charset="-122"/>
                <a:cs typeface="Arial"/>
              </a:rPr>
              <a:t>“You must enter the correct address. We’ll ask you to check it on the next page. After that, you will not be able to change it again.”</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
</a:t>
            </a:r>
            <a:r>
              <a:rPr lang="en-US" sz="1100" b="1">
                <a:solidFill>
                  <a:srgbClr val="0B0C0C"/>
                </a:solidFill>
                <a:latin typeface="Arial"/>
                <a:ea typeface="Arial" pitchFamily="34" charset="-122"/>
                <a:cs typeface="Arial"/>
              </a:rPr>
              <a:t>The page states</a:t>
            </a:r>
            <a:r>
              <a:rPr lang="en-US" sz="1100">
                <a:solidFill>
                  <a:srgbClr val="0B0C0C"/>
                </a:solidFill>
                <a:latin typeface="Arial"/>
                <a:ea typeface="Arial" pitchFamily="34" charset="-122"/>
                <a:cs typeface="Arial"/>
              </a:rPr>
              <a:t>: “The property must be located in England or Wales.”
</a:t>
            </a:r>
            <a:endParaRPr lang="en-US" sz="1100">
              <a:latin typeface="Arial"/>
              <a:cs typeface="Arial"/>
            </a:endParaRPr>
          </a:p>
          <a:p>
            <a:r>
              <a:rPr lang="en-US" sz="1100">
                <a:solidFill>
                  <a:srgbClr val="0B0C0C"/>
                </a:solidFill>
                <a:latin typeface="Arial"/>
                <a:ea typeface="Arial" pitchFamily="34" charset="-122"/>
                <a:cs typeface="Arial"/>
              </a:rPr>
              <a:t>There is a field labelled </a:t>
            </a:r>
            <a:r>
              <a:rPr lang="en-US" sz="1100" b="1">
                <a:solidFill>
                  <a:srgbClr val="0B0C0C"/>
                </a:solidFill>
                <a:latin typeface="Arial"/>
                <a:ea typeface="Arial" pitchFamily="34" charset="-122"/>
                <a:cs typeface="Arial"/>
              </a:rPr>
              <a:t>“</a:t>
            </a:r>
            <a:r>
              <a:rPr lang="en-US" sz="1100">
                <a:solidFill>
                  <a:srgbClr val="0B0C0C"/>
                </a:solidFill>
                <a:latin typeface="Arial"/>
                <a:ea typeface="Arial" pitchFamily="34" charset="-122"/>
                <a:cs typeface="Arial"/>
              </a:rPr>
              <a:t>Enter Postcode”. </a:t>
            </a:r>
          </a:p>
          <a:p>
            <a:r>
              <a:rPr lang="en-US" sz="1100">
                <a:solidFill>
                  <a:srgbClr val="0B0C0C"/>
                </a:solidFill>
                <a:latin typeface="Arial"/>
                <a:ea typeface="Arial" pitchFamily="34" charset="-122"/>
                <a:cs typeface="Arial"/>
              </a:rPr>
              <a:t>In the example shown, the “Enter postcode” field contains “LU1 1AB”. There is a "Find address" button available to use.</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There is a field for “Select an address”. In the example shown the “Select an address” field shows “15 Garden Drive, Luton”.</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There is a field for Building and Street. In the example shown the “Select an address” field shows “15 Garden Drive”.</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There are fields for:</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 “Address line 2 (Optional)”, </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“Address line 3 (Optional)”, </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“Town or City”. In the example shown the field has been filled with “Luton”, </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“County (Optional)”, </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“Country (Optional)”, and </a:t>
            </a:r>
            <a:endParaRPr lang="en-US" sz="1100">
              <a:solidFill>
                <a:srgbClr val="000000"/>
              </a:solidFill>
              <a:latin typeface="Arial"/>
              <a:ea typeface="Arial" pitchFamily="34" charset="-122"/>
              <a:cs typeface="Arial"/>
            </a:endParaRPr>
          </a:p>
          <a:p>
            <a:r>
              <a:rPr lang="en-US" sz="1100">
                <a:solidFill>
                  <a:srgbClr val="0B0C0C"/>
                </a:solidFill>
                <a:latin typeface="Arial"/>
                <a:ea typeface="Arial" pitchFamily="34" charset="-122"/>
                <a:cs typeface="Arial"/>
              </a:rPr>
              <a:t>“Postcode”. In the example shown the postcode has been completed with “LU1 1AB”. </a:t>
            </a:r>
            <a:endParaRPr lang="en-US" sz="1100">
              <a:solidFill>
                <a:srgbClr val="000000"/>
              </a:solidFill>
              <a:latin typeface="Arial"/>
              <a:ea typeface="Arial" pitchFamily="34" charset="-122"/>
              <a:cs typeface="Arial"/>
            </a:endParaRPr>
          </a:p>
          <a:p>
            <a:endParaRPr lang="en-US" sz="1100">
              <a:solidFill>
                <a:srgbClr val="0B0C0C"/>
              </a:solidFill>
              <a:latin typeface="Arial"/>
              <a:ea typeface="Arial" pitchFamily="34" charset="-122"/>
              <a:cs typeface="Arial"/>
            </a:endParaRPr>
          </a:p>
          <a:p>
            <a:r>
              <a:rPr lang="en-US" sz="1100">
                <a:solidFill>
                  <a:srgbClr val="0B0C0C"/>
                </a:solidFill>
                <a:latin typeface="Arial"/>
                <a:ea typeface="Arial" pitchFamily="34" charset="-122"/>
                <a:cs typeface="Arial"/>
              </a:rPr>
              <a:t>The following actions are available: Previous, Continue and Cancel.</a:t>
            </a:r>
            <a:endParaRPr lang="en-US" sz="1100">
              <a:latin typeface="Arial"/>
              <a:cs typeface="Arial"/>
            </a:endParaRPr>
          </a:p>
        </p:txBody>
      </p:sp>
      <p:sp>
        <p:nvSpPr>
          <p:cNvPr id="11" name="Text 6">
            <a:extLst>
              <a:ext uri="{FF2B5EF4-FFF2-40B4-BE49-F238E27FC236}">
                <a16:creationId xmlns:a16="http://schemas.microsoft.com/office/drawing/2014/main" id="{25BED57F-F2B0-9A9B-37EF-12AC61E32C5D}"/>
              </a:ext>
            </a:extLst>
          </p:cNvPr>
          <p:cNvSpPr/>
          <p:nvPr/>
        </p:nvSpPr>
        <p:spPr>
          <a:xfrm>
            <a:off x="4640580" y="1202436"/>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Screen description</a:t>
            </a:r>
            <a:endParaRPr lang="en-US" sz="1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Check property answers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Check your answers page showing the property address answer and a Change link.</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screens_1_3_assets/screen3_shot.png"/>
          <p:cNvPicPr>
            <a:picLocks noChangeAspect="1"/>
          </p:cNvPicPr>
          <p:nvPr/>
        </p:nvPicPr>
        <p:blipFill>
          <a:blip r:embed="rId3"/>
          <a:stretch>
            <a:fillRect/>
          </a:stretch>
        </p:blipFill>
        <p:spPr>
          <a:xfrm>
            <a:off x="530352" y="2677131"/>
            <a:ext cx="3648456" cy="2280977"/>
          </a:xfrm>
          <a:prstGeom prst="rect">
            <a:avLst/>
          </a:prstGeom>
        </p:spPr>
      </p:pic>
      <p:sp>
        <p:nvSpPr>
          <p:cNvPr id="8" name="Shape 5"/>
          <p:cNvSpPr/>
          <p:nvPr/>
        </p:nvSpPr>
        <p:spPr>
          <a:xfrm>
            <a:off x="4526280" y="1234440"/>
            <a:ext cx="7242048" cy="4434840"/>
          </a:xfrm>
          <a:prstGeom prst="roundRect">
            <a:avLst>
              <a:gd name="adj" fmla="val 1649"/>
            </a:avLst>
          </a:prstGeom>
          <a:solidFill>
            <a:srgbClr val="EAF3F8"/>
          </a:solidFill>
          <a:ln w="12700">
            <a:solidFill>
              <a:srgbClr val="C8DDF0"/>
            </a:solidFill>
            <a:prstDash val="solid"/>
          </a:ln>
        </p:spPr>
        <p:txBody>
          <a:bodyPr/>
          <a:lstStyle/>
          <a:p>
            <a:endParaRPr lang="en-GB"/>
          </a:p>
        </p:txBody>
      </p:sp>
      <p:sp>
        <p:nvSpPr>
          <p:cNvPr id="10" name="Text 7"/>
          <p:cNvSpPr/>
          <p:nvPr/>
        </p:nvSpPr>
        <p:spPr>
          <a:xfrm>
            <a:off x="4754880" y="1737360"/>
            <a:ext cx="6720840" cy="3703320"/>
          </a:xfrm>
          <a:prstGeom prst="rect">
            <a:avLst/>
          </a:prstGeom>
          <a:noFill/>
          <a:ln/>
        </p:spPr>
        <p:txBody>
          <a:bodyPr wrap="square" lIns="254" tIns="254" rIns="254" bIns="254" rtlCol="0" anchor="ctr">
            <a:normAutofit/>
          </a:bodyPr>
          <a:lstStyle/>
          <a:p>
            <a:pPr marL="0" indent="0">
              <a:buNone/>
            </a:pPr>
            <a:r>
              <a:rPr lang="en-US" sz="1200" b="1">
                <a:solidFill>
                  <a:srgbClr val="0B0C0C"/>
                </a:solidFill>
                <a:latin typeface="Arial"/>
                <a:ea typeface="Arial" pitchFamily="34" charset="-122"/>
                <a:cs typeface="Arial"/>
              </a:rPr>
              <a:t>Heading: </a:t>
            </a:r>
            <a:r>
              <a:rPr lang="en-US" sz="1200">
                <a:solidFill>
                  <a:srgbClr val="0B0C0C"/>
                </a:solidFill>
                <a:latin typeface="Arial"/>
                <a:ea typeface="Arial" pitchFamily="34" charset="-122"/>
                <a:cs typeface="Arial"/>
              </a:rPr>
              <a:t>“Check your answers”
</a:t>
            </a:r>
            <a:endParaRPr lang="en-US" sz="1200">
              <a:latin typeface="Arial"/>
              <a:cs typeface="Arial"/>
            </a:endParaRPr>
          </a:p>
          <a:p>
            <a:pPr marL="0" indent="0">
              <a:buNone/>
            </a:pPr>
            <a:r>
              <a:rPr lang="en-US" sz="1200" b="1">
                <a:solidFill>
                  <a:srgbClr val="0B0C0C"/>
                </a:solidFill>
                <a:latin typeface="Arial"/>
                <a:ea typeface="Arial" pitchFamily="34" charset="-122"/>
                <a:cs typeface="Arial"/>
              </a:rPr>
              <a:t>The page asks: </a:t>
            </a:r>
            <a:r>
              <a:rPr lang="en-US" sz="1200">
                <a:solidFill>
                  <a:srgbClr val="0B0C0C"/>
                </a:solidFill>
                <a:latin typeface="Arial"/>
                <a:ea typeface="Arial" pitchFamily="34" charset="-122"/>
                <a:cs typeface="Arial"/>
              </a:rPr>
              <a:t>“What is the address of the property you’re claiming possession of?”
</a:t>
            </a:r>
            <a:endParaRPr lang="en-US" sz="1200">
              <a:latin typeface="Arial"/>
              <a:cs typeface="Arial"/>
            </a:endParaRPr>
          </a:p>
          <a:p>
            <a:pPr marL="0" indent="0">
              <a:buNone/>
            </a:pPr>
            <a:r>
              <a:rPr lang="en-US" sz="1200">
                <a:solidFill>
                  <a:srgbClr val="0B0C0C"/>
                </a:solidFill>
                <a:latin typeface="Arial"/>
                <a:ea typeface="Arial" pitchFamily="34" charset="-122"/>
                <a:cs typeface="Arial"/>
              </a:rPr>
              <a:t>In the example shown, the entered answer is “15 Garden Drive”, “Luton”, “LU1 1AB”.
</a:t>
            </a:r>
            <a:endParaRPr lang="en-US" sz="1200">
              <a:latin typeface="Arial"/>
              <a:cs typeface="Arial"/>
            </a:endParaRPr>
          </a:p>
          <a:p>
            <a:r>
              <a:rPr lang="en-US" sz="1200">
                <a:solidFill>
                  <a:srgbClr val="0B0C0C"/>
                </a:solidFill>
                <a:latin typeface="Arial"/>
                <a:ea typeface="Arial" pitchFamily="34" charset="-122"/>
                <a:cs typeface="Arial"/>
              </a:rPr>
              <a:t>A “Change” link is shown next to the address answer. </a:t>
            </a:r>
            <a:endParaRPr lang="en-US" sz="1200">
              <a:solidFill>
                <a:srgbClr val="000000"/>
              </a:solidFill>
              <a:latin typeface="Arial"/>
              <a:ea typeface="Arial" pitchFamily="34" charset="-122"/>
              <a:cs typeface="Arial"/>
            </a:endParaRPr>
          </a:p>
          <a:p>
            <a:endParaRPr lang="en-US" sz="1200">
              <a:solidFill>
                <a:srgbClr val="0B0C0C"/>
              </a:solidFill>
              <a:latin typeface="Arial"/>
              <a:ea typeface="Arial" pitchFamily="34" charset="-122"/>
              <a:cs typeface="Arial"/>
            </a:endParaRPr>
          </a:p>
          <a:p>
            <a:pPr marL="0" indent="0">
              <a:buNone/>
            </a:pPr>
            <a:r>
              <a:rPr lang="en-US" sz="1200">
                <a:solidFill>
                  <a:srgbClr val="0B0C0C"/>
                </a:solidFill>
                <a:latin typeface="Arial"/>
                <a:ea typeface="Arial" pitchFamily="34" charset="-122"/>
                <a:cs typeface="Arial"/>
              </a:rPr>
              <a:t>The following actions are available: Previous, Continue and Cancel.</a:t>
            </a:r>
            <a:endParaRPr lang="en-US" sz="1200">
              <a:latin typeface="Arial"/>
              <a:cs typeface="Arial"/>
            </a:endParaRPr>
          </a:p>
        </p:txBody>
      </p:sp>
      <p:sp>
        <p:nvSpPr>
          <p:cNvPr id="11" name="Text 6">
            <a:extLst>
              <a:ext uri="{FF2B5EF4-FFF2-40B4-BE49-F238E27FC236}">
                <a16:creationId xmlns:a16="http://schemas.microsoft.com/office/drawing/2014/main" id="{B4E54814-2EA8-7F28-1CFB-9DE151710A0F}"/>
              </a:ext>
            </a:extLst>
          </p:cNvPr>
          <p:cNvSpPr/>
          <p:nvPr/>
        </p:nvSpPr>
        <p:spPr>
          <a:xfrm>
            <a:off x="4640580" y="1202436"/>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Screen description</a:t>
            </a:r>
            <a:endParaRPr lang="en-US" sz="1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320040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 - RECIPIENTS ONLY</a:t>
            </a:r>
            <a:endParaRPr lang="en-US" sz="650"/>
          </a:p>
        </p:txBody>
      </p:sp>
      <p:sp>
        <p:nvSpPr>
          <p:cNvPr id="4" name="Text 2"/>
          <p:cNvSpPr/>
          <p:nvPr/>
        </p:nvSpPr>
        <p:spPr>
          <a:xfrm>
            <a:off x="411480" y="502920"/>
            <a:ext cx="11155680" cy="329184"/>
          </a:xfrm>
          <a:prstGeom prst="rect">
            <a:avLst/>
          </a:prstGeom>
          <a:noFill/>
          <a:ln/>
        </p:spPr>
        <p:txBody>
          <a:bodyPr wrap="square" lIns="0" tIns="0" rIns="0" bIns="0" rtlCol="0" anchor="ctr"/>
          <a:lstStyle/>
          <a:p>
            <a:pPr marL="0" indent="0">
              <a:buNone/>
            </a:pPr>
            <a:r>
              <a:rPr lang="en-US" sz="1850" b="1">
                <a:solidFill>
                  <a:srgbClr val="0B0C0C"/>
                </a:solidFill>
                <a:latin typeface="Arial" pitchFamily="34" charset="0"/>
                <a:ea typeface="Arial" pitchFamily="34" charset="-122"/>
                <a:cs typeface="Arial" pitchFamily="34" charset="-120"/>
              </a:rPr>
              <a:t>Provide more details about your claim</a:t>
            </a:r>
            <a:endParaRPr lang="en-US" sz="1850"/>
          </a:p>
        </p:txBody>
      </p:sp>
      <p:sp>
        <p:nvSpPr>
          <p:cNvPr id="5" name="Text 3"/>
          <p:cNvSpPr/>
          <p:nvPr/>
        </p:nvSpPr>
        <p:spPr>
          <a:xfrm>
            <a:off x="411480" y="859536"/>
            <a:ext cx="11155680" cy="256032"/>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Case-created confirmation page showing case details and the next step.</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new_hmcts_extract/ppt/media/image3.png"/>
          <p:cNvPicPr>
            <a:picLocks noChangeAspect="1"/>
          </p:cNvPicPr>
          <p:nvPr/>
        </p:nvPicPr>
        <p:blipFill>
          <a:blip r:embed="rId3"/>
          <a:stretch>
            <a:fillRect/>
          </a:stretch>
        </p:blipFill>
        <p:spPr>
          <a:xfrm>
            <a:off x="530352" y="3214222"/>
            <a:ext cx="3648456" cy="1206797"/>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00" b="1">
                <a:solidFill>
                  <a:srgbClr val="0B0C0C"/>
                </a:solidFill>
                <a:latin typeface="Arial" pitchFamily="34" charset="0"/>
                <a:ea typeface="Arial" pitchFamily="34" charset="-122"/>
                <a:cs typeface="Arial" pitchFamily="34" charset="-120"/>
              </a:rPr>
              <a:t>The page includes the following confirmation: </a:t>
            </a:r>
            <a:r>
              <a:rPr lang="en-US" sz="1100">
                <a:solidFill>
                  <a:srgbClr val="0B0C0C"/>
                </a:solidFill>
                <a:latin typeface="Arial" pitchFamily="34" charset="0"/>
                <a:ea typeface="Arial" pitchFamily="34" charset="-122"/>
                <a:cs typeface="Arial" pitchFamily="34" charset="-120"/>
              </a:rPr>
              <a:t>“Case #1787-2308-5630-7905 has been created.”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case number is “1787-2308-5630-7905”.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property address is “1 Second Avenue, London, W3 7RX”.
</a:t>
            </a:r>
            <a:endParaRPr lang="en-US" sz="1100"/>
          </a:p>
          <a:p>
            <a:pPr marL="0" indent="0">
              <a:buNone/>
            </a:pPr>
            <a:r>
              <a:rPr lang="en-US" sz="1100">
                <a:solidFill>
                  <a:srgbClr val="0B0C0C"/>
                </a:solidFill>
                <a:latin typeface="Arial" pitchFamily="34" charset="0"/>
                <a:ea typeface="Arial" pitchFamily="34" charset="-122"/>
                <a:cs typeface="Arial" pitchFamily="34" charset="-120"/>
              </a:rPr>
              <a:t>The tabs shown are: “Next steps”, “Case Parties”, “Case Details” and “Summary”.
</a:t>
            </a:r>
            <a:endParaRPr lang="en-US" sz="1100"/>
          </a:p>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“Provide more details about your claim”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page states: </a:t>
            </a:r>
            <a:r>
              <a:rPr lang="en-US" sz="1100">
                <a:solidFill>
                  <a:srgbClr val="0B0C0C"/>
                </a:solidFill>
                <a:latin typeface="Arial" pitchFamily="34" charset="0"/>
                <a:ea typeface="Arial" pitchFamily="34" charset="-122"/>
                <a:cs typeface="Arial" pitchFamily="34" charset="-120"/>
              </a:rPr>
              <a:t>“Your answers will be saved from this point so you can return to your draft later.”
</a:t>
            </a:r>
            <a:endParaRPr lang="en-US" sz="1100"/>
          </a:p>
          <a:p>
            <a:pPr marL="0" indent="0">
              <a:buNone/>
            </a:pPr>
            <a:r>
              <a:rPr lang="en-US" sz="1100">
                <a:solidFill>
                  <a:srgbClr val="0B0C0C"/>
                </a:solidFill>
                <a:latin typeface="Arial" pitchFamily="34" charset="0"/>
                <a:ea typeface="Arial" pitchFamily="34" charset="-122"/>
                <a:cs typeface="Arial" pitchFamily="34" charset="-120"/>
              </a:rPr>
              <a:t>The following actions are visible: Continue and Cancel.</a:t>
            </a:r>
            <a:endParaRPr lang="en-US" sz="1100"/>
          </a:p>
        </p:txBody>
      </p:sp>
      <p:sp>
        <p:nvSpPr>
          <p:cNvPr id="11" name="Text 8"/>
          <p:cNvSpPr/>
          <p:nvPr/>
        </p:nvSpPr>
        <p:spPr>
          <a:xfrm>
            <a:off x="4160520" y="6601968"/>
            <a:ext cx="3840480" cy="128016"/>
          </a:xfrm>
          <a:prstGeom prst="rect">
            <a:avLst/>
          </a:prstGeom>
          <a:noFill/>
          <a:ln/>
        </p:spPr>
        <p:txBody>
          <a:bodyPr wrap="square" lIns="0" tIns="0" rIns="0" bIns="0" rtlCol="0" anchor="ctr"/>
          <a:lstStyle/>
          <a:p>
            <a:pPr marL="0" indent="0" algn="ctr">
              <a:buNone/>
            </a:pPr>
            <a:r>
              <a:rPr lang="en-US" sz="650">
                <a:solidFill>
                  <a:srgbClr val="505A5F"/>
                </a:solidFill>
                <a:latin typeface="Arial" pitchFamily="34" charset="0"/>
                <a:ea typeface="Arial" pitchFamily="34" charset="-122"/>
                <a:cs typeface="Arial" pitchFamily="34" charset="-120"/>
              </a:rPr>
              <a:t>OFFICIAL - SENSITIVE - RECIPIENTS ONLY</a:t>
            </a:r>
            <a:endParaRPr lang="en-US" sz="65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Claimant type</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Claimant type page asking who the claimant is.</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screen4_agent_run_assets/screen4_image7.png"/>
          <p:cNvPicPr>
            <a:picLocks noChangeAspect="1"/>
          </p:cNvPicPr>
          <p:nvPr/>
        </p:nvPicPr>
        <p:blipFill>
          <a:blip r:embed="rId3"/>
          <a:stretch>
            <a:fillRect/>
          </a:stretch>
        </p:blipFill>
        <p:spPr>
          <a:xfrm>
            <a:off x="530352" y="2387951"/>
            <a:ext cx="3648456" cy="2859337"/>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37360"/>
            <a:ext cx="6720840" cy="4434840"/>
          </a:xfrm>
          <a:prstGeom prst="rect">
            <a:avLst/>
          </a:prstGeom>
          <a:noFill/>
          <a:ln/>
        </p:spPr>
        <p:txBody>
          <a:bodyPr wrap="square" lIns="254" tIns="254" rIns="254" bIns="254" rtlCol="0" anchor="ctr">
            <a:normAutofit/>
          </a:bodyPr>
          <a:lstStyle/>
          <a:p>
            <a:pPr marL="0" indent="0">
              <a:buNone/>
            </a:pPr>
            <a:r>
              <a:rPr lang="en-US" sz="1200" b="1">
                <a:solidFill>
                  <a:srgbClr val="0B0C0C"/>
                </a:solidFill>
                <a:latin typeface="Arial" panose="020B0604020202020204" pitchFamily="34" charset="0"/>
                <a:ea typeface="Arial" pitchFamily="34" charset="-122"/>
                <a:cs typeface="Arial" panose="020B0604020202020204" pitchFamily="34" charset="0"/>
              </a:rPr>
              <a:t>Heading: </a:t>
            </a:r>
            <a:r>
              <a:rPr lang="en-US" sz="1200">
                <a:solidFill>
                  <a:srgbClr val="0B0C0C"/>
                </a:solidFill>
                <a:latin typeface="Arial" panose="020B0604020202020204" pitchFamily="34" charset="0"/>
                <a:ea typeface="Arial" pitchFamily="34" charset="-122"/>
                <a:cs typeface="Arial" panose="020B0604020202020204" pitchFamily="34" charset="0"/>
              </a:rPr>
              <a:t>“Claimant type”
</a:t>
            </a:r>
            <a:endParaRPr lang="en-US" sz="1200">
              <a:latin typeface="Arial" panose="020B0604020202020204" pitchFamily="34" charset="0"/>
              <a:cs typeface="Arial" panose="020B0604020202020204" pitchFamily="34" charset="0"/>
            </a:endParaRPr>
          </a:p>
          <a:p>
            <a:pPr marL="0" indent="0">
              <a:buNone/>
            </a:pPr>
            <a:r>
              <a:rPr lang="en-US" sz="1200">
                <a:solidFill>
                  <a:srgbClr val="0B0C0C"/>
                </a:solidFill>
                <a:latin typeface="Arial" panose="020B0604020202020204" pitchFamily="34" charset="0"/>
                <a:ea typeface="Arial" pitchFamily="34" charset="-122"/>
                <a:cs typeface="Arial" panose="020B0604020202020204" pitchFamily="34" charset="0"/>
              </a:rPr>
              <a:t>In this example, the case number is “1234-5678-9101-1213”.
</a:t>
            </a:r>
            <a:endParaRPr lang="en-US" sz="1200">
              <a:latin typeface="Arial" panose="020B0604020202020204" pitchFamily="34" charset="0"/>
              <a:cs typeface="Arial" panose="020B0604020202020204" pitchFamily="34" charset="0"/>
            </a:endParaRPr>
          </a:p>
          <a:p>
            <a:pPr marL="0" indent="0">
              <a:buNone/>
            </a:pPr>
            <a:r>
              <a:rPr lang="en-US" sz="1200" b="1">
                <a:solidFill>
                  <a:srgbClr val="0B0C0C"/>
                </a:solidFill>
                <a:latin typeface="Arial" panose="020B0604020202020204" pitchFamily="34" charset="0"/>
                <a:ea typeface="Arial" pitchFamily="34" charset="-122"/>
                <a:cs typeface="Arial" panose="020B0604020202020204" pitchFamily="34" charset="0"/>
              </a:rPr>
              <a:t>The page states: </a:t>
            </a:r>
            <a:r>
              <a:rPr lang="en-US" sz="1200">
                <a:solidFill>
                  <a:srgbClr val="0B0C0C"/>
                </a:solidFill>
                <a:latin typeface="Arial" panose="020B0604020202020204" pitchFamily="34" charset="0"/>
                <a:ea typeface="Arial" pitchFamily="34" charset="-122"/>
                <a:cs typeface="Arial" panose="020B0604020202020204" pitchFamily="34" charset="0"/>
              </a:rPr>
              <a:t>“A claimant is the person or </a:t>
            </a:r>
            <a:r>
              <a:rPr lang="en-US" sz="1200" err="1">
                <a:solidFill>
                  <a:srgbClr val="0B0C0C"/>
                </a:solidFill>
                <a:latin typeface="Arial" panose="020B0604020202020204" pitchFamily="34" charset="0"/>
                <a:ea typeface="Arial" pitchFamily="34" charset="-122"/>
                <a:cs typeface="Arial" panose="020B0604020202020204" pitchFamily="34" charset="0"/>
              </a:rPr>
              <a:t>organisation</a:t>
            </a:r>
            <a:r>
              <a:rPr lang="en-US" sz="1200">
                <a:solidFill>
                  <a:srgbClr val="0B0C0C"/>
                </a:solidFill>
                <a:latin typeface="Arial" panose="020B0604020202020204" pitchFamily="34" charset="0"/>
                <a:ea typeface="Arial" pitchFamily="34" charset="-122"/>
                <a:cs typeface="Arial" panose="020B0604020202020204" pitchFamily="34" charset="0"/>
              </a:rPr>
              <a:t> who is making the possession claim.”
</a:t>
            </a:r>
            <a:endParaRPr lang="en-US" sz="1200">
              <a:latin typeface="Arial" panose="020B0604020202020204" pitchFamily="34" charset="0"/>
              <a:cs typeface="Arial" panose="020B0604020202020204" pitchFamily="34" charset="0"/>
            </a:endParaRPr>
          </a:p>
          <a:p>
            <a:pPr marL="0" indent="0">
              <a:buNone/>
            </a:pPr>
            <a:r>
              <a:rPr lang="en-US" sz="1200" b="1">
                <a:solidFill>
                  <a:srgbClr val="0B0C0C"/>
                </a:solidFill>
                <a:latin typeface="Arial" panose="020B0604020202020204" pitchFamily="34" charset="0"/>
                <a:ea typeface="Arial" pitchFamily="34" charset="-122"/>
                <a:cs typeface="Arial" panose="020B0604020202020204" pitchFamily="34" charset="0"/>
              </a:rPr>
              <a:t>Heading: </a:t>
            </a:r>
            <a:r>
              <a:rPr lang="en-US" sz="1200">
                <a:solidFill>
                  <a:srgbClr val="0B0C0C"/>
                </a:solidFill>
                <a:latin typeface="Arial" panose="020B0604020202020204" pitchFamily="34" charset="0"/>
                <a:ea typeface="Arial" pitchFamily="34" charset="-122"/>
                <a:cs typeface="Arial" panose="020B0604020202020204" pitchFamily="34" charset="0"/>
              </a:rPr>
              <a:t>“Who is the claimant in this case?”
</a:t>
            </a:r>
            <a:endParaRPr lang="en-US" sz="1200">
              <a:latin typeface="Arial" panose="020B0604020202020204" pitchFamily="34" charset="0"/>
              <a:cs typeface="Arial" panose="020B0604020202020204" pitchFamily="34" charset="0"/>
            </a:endParaRPr>
          </a:p>
          <a:p>
            <a:r>
              <a:rPr lang="en-US" sz="1200" b="1">
                <a:solidFill>
                  <a:srgbClr val="0B0C0C"/>
                </a:solidFill>
                <a:latin typeface="Arial" panose="020B0604020202020204" pitchFamily="34" charset="0"/>
                <a:ea typeface="Arial" pitchFamily="34" charset="-122"/>
                <a:cs typeface="Arial" panose="020B0604020202020204" pitchFamily="34" charset="0"/>
              </a:rPr>
              <a:t>The screen states: </a:t>
            </a:r>
            <a:r>
              <a:rPr lang="en-US" sz="1200">
                <a:solidFill>
                  <a:srgbClr val="0B0C0C"/>
                </a:solidFill>
                <a:latin typeface="Arial" panose="020B0604020202020204" pitchFamily="34" charset="0"/>
                <a:ea typeface="Arial" pitchFamily="34" charset="-122"/>
                <a:cs typeface="Arial" panose="020B0604020202020204" pitchFamily="34" charset="0"/>
              </a:rPr>
              <a:t>“If you’re a legal representative, you should select the type of claimant you’re representing.”
</a:t>
            </a:r>
            <a:endParaRPr lang="en-US" sz="1200">
              <a:latin typeface="Arial" panose="020B0604020202020204" pitchFamily="34" charset="0"/>
              <a:cs typeface="Arial" panose="020B0604020202020204" pitchFamily="34" charset="0"/>
            </a:endParaRPr>
          </a:p>
          <a:p>
            <a:r>
              <a:rPr lang="en-US" sz="1200" b="1">
                <a:solidFill>
                  <a:srgbClr val="0B0C0C"/>
                </a:solidFill>
                <a:latin typeface="Arial" panose="020B0604020202020204" pitchFamily="34" charset="0"/>
                <a:ea typeface="Arial" pitchFamily="34" charset="-122"/>
                <a:cs typeface="Arial" panose="020B0604020202020204" pitchFamily="34" charset="0"/>
              </a:rPr>
              <a:t>The options shown are: </a:t>
            </a:r>
            <a:endParaRPr lang="en-US" sz="1200">
              <a:solidFill>
                <a:srgbClr val="000000"/>
              </a:solidFill>
              <a:latin typeface="Arial" panose="020B0604020202020204" pitchFamily="34" charset="0"/>
              <a:ea typeface="Arial" pitchFamily="34" charset="-122"/>
              <a:cs typeface="Arial" panose="020B0604020202020204" pitchFamily="34" charset="0"/>
            </a:endParaRPr>
          </a:p>
          <a:p>
            <a:r>
              <a:rPr lang="en-US" sz="1200">
                <a:solidFill>
                  <a:srgbClr val="0B0C0C"/>
                </a:solidFill>
                <a:latin typeface="Arial" panose="020B0604020202020204" pitchFamily="34" charset="0"/>
                <a:ea typeface="Arial" pitchFamily="34" charset="-122"/>
                <a:cs typeface="Arial" panose="020B0604020202020204" pitchFamily="34" charset="0"/>
              </a:rPr>
              <a:t>“Private landlord”;</a:t>
            </a:r>
            <a:endParaRPr lang="en-US" sz="1200">
              <a:solidFill>
                <a:srgbClr val="000000"/>
              </a:solidFill>
              <a:latin typeface="Arial" panose="020B0604020202020204" pitchFamily="34" charset="0"/>
              <a:ea typeface="Arial" pitchFamily="34" charset="-122"/>
              <a:cs typeface="Arial" panose="020B0604020202020204" pitchFamily="34" charset="0"/>
            </a:endParaRPr>
          </a:p>
          <a:p>
            <a:r>
              <a:rPr lang="en-US" sz="1200">
                <a:solidFill>
                  <a:srgbClr val="0B0C0C"/>
                </a:solidFill>
                <a:latin typeface="Arial" panose="020B0604020202020204" pitchFamily="34" charset="0"/>
                <a:ea typeface="Arial" pitchFamily="34" charset="-122"/>
                <a:cs typeface="Arial" panose="020B0604020202020204" pitchFamily="34" charset="0"/>
              </a:rPr>
              <a:t>“Registered provider of social housing or local authority”;</a:t>
            </a:r>
          </a:p>
          <a:p>
            <a:r>
              <a:rPr lang="en-US" sz="1200">
                <a:solidFill>
                  <a:srgbClr val="0B0C0C"/>
                </a:solidFill>
                <a:latin typeface="Arial" panose="020B0604020202020204" pitchFamily="34" charset="0"/>
                <a:ea typeface="Arial" pitchFamily="34" charset="-122"/>
                <a:cs typeface="Arial" panose="020B0604020202020204" pitchFamily="34" charset="0"/>
              </a:rPr>
              <a:t>“Mortgage lender”; and </a:t>
            </a:r>
          </a:p>
          <a:p>
            <a:r>
              <a:rPr lang="en-US" sz="1200">
                <a:solidFill>
                  <a:srgbClr val="0B0C0C"/>
                </a:solidFill>
                <a:latin typeface="Arial" panose="020B0604020202020204" pitchFamily="34" charset="0"/>
                <a:ea typeface="Arial" pitchFamily="34" charset="-122"/>
                <a:cs typeface="Arial" panose="020B0604020202020204" pitchFamily="34" charset="0"/>
              </a:rPr>
              <a:t>“Other”</a:t>
            </a:r>
          </a:p>
          <a:p>
            <a:r>
              <a:rPr lang="en-US" sz="1200">
                <a:solidFill>
                  <a:srgbClr val="0B0C0C"/>
                </a:solidFill>
                <a:latin typeface="Arial" panose="020B0604020202020204" pitchFamily="34" charset="0"/>
                <a:ea typeface="Arial" pitchFamily="34" charset="-122"/>
                <a:cs typeface="Arial" panose="020B0604020202020204" pitchFamily="34" charset="0"/>
              </a:rPr>
              <a:t>In this example, “Registered provider of social housing or local authority” has been selected
</a:t>
            </a:r>
            <a:endParaRPr lang="en-US" sz="1200">
              <a:latin typeface="Arial" panose="020B0604020202020204" pitchFamily="34" charset="0"/>
              <a:cs typeface="Arial" panose="020B0604020202020204" pitchFamily="34" charset="0"/>
            </a:endParaRPr>
          </a:p>
          <a:p>
            <a:pPr marL="0" indent="0">
              <a:buNone/>
            </a:pPr>
            <a:r>
              <a:rPr lang="en-US" sz="1200">
                <a:solidFill>
                  <a:srgbClr val="0B0C0C"/>
                </a:solidFill>
                <a:latin typeface="Arial" panose="020B0604020202020204" pitchFamily="34" charset="0"/>
                <a:ea typeface="Arial" pitchFamily="34" charset="-122"/>
                <a:cs typeface="Arial" panose="020B0604020202020204" pitchFamily="34" charset="0"/>
              </a:rPr>
              <a:t>The following actions are available: Previous, Continue and Cancel.</a:t>
            </a:r>
            <a:endParaRPr lang="en-US" sz="120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Next Steps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Next steps page asking for more details about the claim.</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1_assets/screen5_colN_row43.png"/>
          <p:cNvPicPr>
            <a:picLocks noChangeAspect="1"/>
          </p:cNvPicPr>
          <p:nvPr/>
        </p:nvPicPr>
        <p:blipFill>
          <a:blip r:embed="rId3"/>
          <a:stretch>
            <a:fillRect/>
          </a:stretch>
        </p:blipFill>
        <p:spPr>
          <a:xfrm>
            <a:off x="530352" y="2480591"/>
            <a:ext cx="3648456" cy="2674058"/>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60" b="1">
                <a:solidFill>
                  <a:srgbClr val="0B0C0C"/>
                </a:solidFill>
                <a:latin typeface="Arial" pitchFamily="34" charset="0"/>
                <a:ea typeface="Arial" pitchFamily="34" charset="-122"/>
                <a:cs typeface="Arial" pitchFamily="34" charset="-120"/>
              </a:rPr>
              <a:t>Heading: </a:t>
            </a:r>
            <a:r>
              <a:rPr lang="en-US" sz="1160">
                <a:solidFill>
                  <a:srgbClr val="0B0C0C"/>
                </a:solidFill>
                <a:latin typeface="Arial" pitchFamily="34" charset="0"/>
                <a:ea typeface="Arial" pitchFamily="34" charset="-122"/>
                <a:cs typeface="Arial" pitchFamily="34" charset="-120"/>
              </a:rPr>
              <a:t>“Next steps”
</a:t>
            </a:r>
            <a:endParaRPr lang="en-US" sz="1160"/>
          </a:p>
          <a:p>
            <a:pPr marL="0" indent="0">
              <a:buNone/>
            </a:pPr>
            <a:r>
              <a:rPr lang="en-US" sz="1160">
                <a:solidFill>
                  <a:srgbClr val="0B0C0C"/>
                </a:solidFill>
                <a:latin typeface="Arial" pitchFamily="34" charset="0"/>
                <a:ea typeface="Arial" pitchFamily="34" charset="-122"/>
                <a:cs typeface="Arial" pitchFamily="34" charset="-120"/>
              </a:rPr>
              <a:t>In this example, the case number is “1234-5678-9101-1213”.
</a:t>
            </a:r>
            <a:endParaRPr lang="en-US" sz="1160"/>
          </a:p>
          <a:p>
            <a:pPr marL="0" indent="0">
              <a:buNone/>
            </a:pPr>
            <a:r>
              <a:rPr lang="en-US" sz="1160" b="1">
                <a:solidFill>
                  <a:srgbClr val="0B0C0C"/>
                </a:solidFill>
                <a:latin typeface="Arial" pitchFamily="34" charset="0"/>
                <a:ea typeface="Arial" pitchFamily="34" charset="-122"/>
                <a:cs typeface="Arial" pitchFamily="34" charset="-120"/>
              </a:rPr>
              <a:t>Heading: </a:t>
            </a:r>
            <a:r>
              <a:rPr lang="en-US" sz="1160">
                <a:solidFill>
                  <a:srgbClr val="0B0C0C"/>
                </a:solidFill>
                <a:latin typeface="Arial" pitchFamily="34" charset="0"/>
                <a:ea typeface="Arial" pitchFamily="34" charset="-122"/>
                <a:cs typeface="Arial" pitchFamily="34" charset="-120"/>
              </a:rPr>
              <a:t>“Provide more details about your claim”
</a:t>
            </a:r>
            <a:endParaRPr lang="en-US" sz="1160"/>
          </a:p>
          <a:p>
            <a:pPr marL="0" indent="0">
              <a:buNone/>
            </a:pPr>
            <a:r>
              <a:rPr lang="en-US" sz="1160" b="1">
                <a:solidFill>
                  <a:srgbClr val="0B0C0C"/>
                </a:solidFill>
                <a:latin typeface="Arial" pitchFamily="34" charset="0"/>
                <a:ea typeface="Arial" pitchFamily="34" charset="-122"/>
                <a:cs typeface="Arial" pitchFamily="34" charset="-120"/>
              </a:rPr>
              <a:t>The page states: </a:t>
            </a:r>
            <a:r>
              <a:rPr lang="en-US" sz="1160">
                <a:solidFill>
                  <a:srgbClr val="0B0C0C"/>
                </a:solidFill>
                <a:latin typeface="Arial" pitchFamily="34" charset="0"/>
                <a:ea typeface="Arial" pitchFamily="34" charset="-122"/>
                <a:cs typeface="Arial" pitchFamily="34" charset="-120"/>
              </a:rPr>
              <a:t>“Your answers will be saved from this point so you can return to your draft later.”
</a:t>
            </a:r>
            <a:endParaRPr lang="en-US" sz="1160"/>
          </a:p>
          <a:p>
            <a:pPr marL="0" indent="0">
              <a:buNone/>
            </a:pPr>
            <a:r>
              <a:rPr lang="en-US" sz="1160">
                <a:solidFill>
                  <a:srgbClr val="0B0C0C"/>
                </a:solidFill>
                <a:latin typeface="Arial" pitchFamily="34" charset="0"/>
                <a:ea typeface="Arial" pitchFamily="34" charset="-122"/>
                <a:cs typeface="Arial" pitchFamily="34" charset="-120"/>
              </a:rPr>
              <a:t>The following actions are available: Continue and Cancel.</a:t>
            </a:r>
            <a:endParaRPr lang="en-US" sz="1160"/>
          </a:p>
        </p:txBody>
      </p:sp>
      <p:sp>
        <p:nvSpPr>
          <p:cNvPr id="11" name="Text 8"/>
          <p:cNvSpPr/>
          <p:nvPr/>
        </p:nvSpPr>
        <p:spPr>
          <a:xfrm>
            <a:off x="4800600" y="6601968"/>
            <a:ext cx="2560320" cy="128016"/>
          </a:xfrm>
          <a:prstGeom prst="rect">
            <a:avLst/>
          </a:prstGeom>
          <a:noFill/>
          <a:ln/>
        </p:spPr>
        <p:txBody>
          <a:bodyPr wrap="square" lIns="0" tIns="0" rIns="0" bIns="0" rtlCol="0" anchor="ctr"/>
          <a:lstStyle/>
          <a:p>
            <a:pPr marL="0" indent="0" algn="ctr">
              <a:buNone/>
            </a:pPr>
            <a:r>
              <a:rPr lang="en-US" sz="650">
                <a:solidFill>
                  <a:srgbClr val="505A5F"/>
                </a:solidFill>
                <a:latin typeface="Arial" pitchFamily="34" charset="0"/>
                <a:ea typeface="Arial" pitchFamily="34" charset="-122"/>
                <a:cs typeface="Arial" pitchFamily="34" charset="-120"/>
              </a:rPr>
              <a:t>OFFICIAL - SENSITIVE</a:t>
            </a:r>
            <a:endParaRPr lang="en-US" sz="65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459867"/>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Claim Type</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Claim type page asking whether the claim is a trespass claim.</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1_assets/screen7_colN_row58.png"/>
          <p:cNvPicPr>
            <a:picLocks noChangeAspect="1"/>
          </p:cNvPicPr>
          <p:nvPr/>
        </p:nvPicPr>
        <p:blipFill>
          <a:blip r:embed="rId3"/>
          <a:stretch>
            <a:fillRect/>
          </a:stretch>
        </p:blipFill>
        <p:spPr>
          <a:xfrm>
            <a:off x="530352" y="2138055"/>
            <a:ext cx="3648456" cy="3359130"/>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860" b="1">
                <a:solidFill>
                  <a:srgbClr val="0B0C0C"/>
                </a:solidFill>
                <a:latin typeface="Arial" pitchFamily="34" charset="0"/>
                <a:ea typeface="Arial" pitchFamily="34" charset="-122"/>
                <a:cs typeface="Arial" pitchFamily="34" charset="-120"/>
              </a:rPr>
              <a:t>Heading: </a:t>
            </a:r>
            <a:r>
              <a:rPr lang="en-US" sz="860">
                <a:solidFill>
                  <a:srgbClr val="0B0C0C"/>
                </a:solidFill>
                <a:latin typeface="Arial" pitchFamily="34" charset="0"/>
                <a:ea typeface="Arial" pitchFamily="34" charset="-122"/>
                <a:cs typeface="Arial" pitchFamily="34" charset="-120"/>
              </a:rPr>
              <a:t>“Claim type”
</a:t>
            </a:r>
            <a:endParaRPr lang="en-US" sz="860"/>
          </a:p>
          <a:p>
            <a:pPr marL="0" indent="0">
              <a:buNone/>
            </a:pPr>
            <a:r>
              <a:rPr lang="en-US" sz="860">
                <a:solidFill>
                  <a:srgbClr val="0B0C0C"/>
                </a:solidFill>
                <a:latin typeface="Arial" pitchFamily="34" charset="0"/>
                <a:ea typeface="Arial" pitchFamily="34" charset="-122"/>
                <a:cs typeface="Arial" pitchFamily="34" charset="-120"/>
              </a:rPr>
              <a:t>In this example, the case number is “1234-5678-9101-1213”.
</a:t>
            </a:r>
            <a:endParaRPr lang="en-US" sz="860"/>
          </a:p>
          <a:p>
            <a:pPr marL="0" indent="0">
              <a:buNone/>
            </a:pPr>
            <a:r>
              <a:rPr lang="en-US" sz="860" b="1">
                <a:solidFill>
                  <a:srgbClr val="0B0C0C"/>
                </a:solidFill>
                <a:latin typeface="Arial" pitchFamily="34" charset="0"/>
                <a:ea typeface="Arial" pitchFamily="34" charset="-122"/>
                <a:cs typeface="Arial" pitchFamily="34" charset="-120"/>
              </a:rPr>
              <a:t>Heading: </a:t>
            </a:r>
            <a:r>
              <a:rPr lang="en-US" sz="860">
                <a:solidFill>
                  <a:srgbClr val="0B0C0C"/>
                </a:solidFill>
                <a:latin typeface="Arial" pitchFamily="34" charset="0"/>
                <a:ea typeface="Arial" pitchFamily="34" charset="-122"/>
                <a:cs typeface="Arial" pitchFamily="34" charset="-120"/>
              </a:rPr>
              <a:t>“Trespass claim”
</a:t>
            </a:r>
            <a:endParaRPr lang="en-US" sz="860"/>
          </a:p>
          <a:p>
            <a:pPr marL="0" indent="0">
              <a:buNone/>
            </a:pPr>
            <a:r>
              <a:rPr lang="en-US" sz="860" b="1">
                <a:solidFill>
                  <a:srgbClr val="0B0C0C"/>
                </a:solidFill>
                <a:latin typeface="Arial" pitchFamily="34" charset="0"/>
                <a:ea typeface="Arial" pitchFamily="34" charset="-122"/>
                <a:cs typeface="Arial" pitchFamily="34" charset="-120"/>
              </a:rPr>
              <a:t>The page states: </a:t>
            </a:r>
            <a:r>
              <a:rPr lang="en-US" sz="860">
                <a:solidFill>
                  <a:srgbClr val="0B0C0C"/>
                </a:solidFill>
                <a:latin typeface="Arial" pitchFamily="34" charset="0"/>
                <a:ea typeface="Arial" pitchFamily="34" charset="-122"/>
                <a:cs typeface="Arial" pitchFamily="34" charset="-120"/>
              </a:rPr>
              <a:t>“A trespass claim can be made against someone who:”
</a:t>
            </a:r>
            <a:endParaRPr lang="en-US" sz="860"/>
          </a:p>
          <a:p>
            <a:pPr marL="171450" indent="-171450">
              <a:buFont typeface="Arial" panose="020B0604020202020204" pitchFamily="34" charset="0"/>
              <a:buChar char="•"/>
            </a:pPr>
            <a:r>
              <a:rPr lang="en-US" sz="860">
                <a:solidFill>
                  <a:srgbClr val="0B0C0C"/>
                </a:solidFill>
                <a:latin typeface="Arial" pitchFamily="34" charset="0"/>
                <a:ea typeface="Arial" pitchFamily="34" charset="-122"/>
                <a:cs typeface="Arial" pitchFamily="34" charset="-120"/>
              </a:rPr>
              <a:t>“entered or remained in the property without your consent”; and</a:t>
            </a:r>
            <a:endParaRPr lang="en-US" sz="860"/>
          </a:p>
          <a:p>
            <a:pPr marL="171450" indent="-171450">
              <a:buFont typeface="Arial" panose="020B0604020202020204" pitchFamily="34" charset="0"/>
              <a:buChar char="•"/>
            </a:pPr>
            <a:r>
              <a:rPr lang="en-US" sz="860">
                <a:solidFill>
                  <a:srgbClr val="0B0C0C"/>
                </a:solidFill>
                <a:latin typeface="Arial" pitchFamily="34" charset="0"/>
                <a:ea typeface="Arial" pitchFamily="34" charset="-122"/>
                <a:cs typeface="Arial" pitchFamily="34" charset="-120"/>
              </a:rPr>
              <a:t>“is not a tenant, sub-tenant or licensee (even if a tenancy or licence has ended)”.</a:t>
            </a:r>
          </a:p>
          <a:p>
            <a:endParaRPr lang="en-US" sz="860"/>
          </a:p>
          <a:p>
            <a:pPr marL="0" indent="0">
              <a:buNone/>
            </a:pPr>
            <a:r>
              <a:rPr lang="en-US" sz="860" b="1">
                <a:solidFill>
                  <a:srgbClr val="0B0C0C"/>
                </a:solidFill>
                <a:latin typeface="Arial" pitchFamily="34" charset="0"/>
                <a:ea typeface="Arial" pitchFamily="34" charset="-122"/>
                <a:cs typeface="Arial" pitchFamily="34" charset="-120"/>
              </a:rPr>
              <a:t>The page states: </a:t>
            </a:r>
            <a:r>
              <a:rPr lang="en-US" sz="860">
                <a:solidFill>
                  <a:srgbClr val="0B0C0C"/>
                </a:solidFill>
                <a:latin typeface="Arial" pitchFamily="34" charset="0"/>
                <a:ea typeface="Arial" pitchFamily="34" charset="-122"/>
                <a:cs typeface="Arial" pitchFamily="34" charset="-120"/>
              </a:rPr>
              <a:t>“This includes someone who:”
</a:t>
            </a:r>
            <a:endParaRPr lang="en-US" sz="860"/>
          </a:p>
          <a:p>
            <a:pPr marL="171450" indent="-171450">
              <a:buFont typeface="Arial" panose="020B0604020202020204" pitchFamily="34" charset="0"/>
              <a:buChar char="•"/>
            </a:pPr>
            <a:r>
              <a:rPr lang="en-US" sz="860">
                <a:solidFill>
                  <a:srgbClr val="0B0C0C"/>
                </a:solidFill>
                <a:latin typeface="Arial" pitchFamily="34" charset="0"/>
                <a:ea typeface="Arial" pitchFamily="34" charset="-122"/>
                <a:cs typeface="Arial" pitchFamily="34" charset="-120"/>
              </a:rPr>
              <a:t>“had their licence terminated”; and</a:t>
            </a:r>
            <a:endParaRPr lang="en-US" sz="860"/>
          </a:p>
          <a:p>
            <a:pPr marL="171450" indent="-171450">
              <a:buFont typeface="Arial" panose="020B0604020202020204" pitchFamily="34" charset="0"/>
              <a:buChar char="•"/>
            </a:pPr>
            <a:r>
              <a:rPr lang="en-US" sz="860">
                <a:solidFill>
                  <a:srgbClr val="0B0C0C"/>
                </a:solidFill>
                <a:latin typeface="Arial" pitchFamily="34" charset="0"/>
                <a:ea typeface="Arial" pitchFamily="34" charset="-122"/>
                <a:cs typeface="Arial" pitchFamily="34" charset="-120"/>
              </a:rPr>
              <a:t>“who has no right to occupy because they did not succeed to the tenancy after a death”.</a:t>
            </a:r>
          </a:p>
          <a:p>
            <a:endParaRPr lang="en-US" sz="860"/>
          </a:p>
          <a:p>
            <a:pPr marL="0" indent="0">
              <a:buNone/>
            </a:pPr>
            <a:r>
              <a:rPr lang="en-US" sz="860" b="1">
                <a:solidFill>
                  <a:srgbClr val="0B0C0C"/>
                </a:solidFill>
                <a:latin typeface="Arial" pitchFamily="34" charset="0"/>
                <a:ea typeface="Arial" pitchFamily="34" charset="-122"/>
                <a:cs typeface="Arial" pitchFamily="34" charset="-120"/>
              </a:rPr>
              <a:t>Heading: </a:t>
            </a:r>
            <a:r>
              <a:rPr lang="en-US" sz="860">
                <a:solidFill>
                  <a:srgbClr val="0B0C0C"/>
                </a:solidFill>
                <a:latin typeface="Arial" pitchFamily="34" charset="0"/>
                <a:ea typeface="Arial" pitchFamily="34" charset="-122"/>
                <a:cs typeface="Arial" pitchFamily="34" charset="-120"/>
              </a:rPr>
              <a:t>“Is your claim a trespass claim?”
</a:t>
            </a:r>
            <a:endParaRPr lang="en-US" sz="860"/>
          </a:p>
          <a:p>
            <a:pPr marL="0" indent="0">
              <a:buNone/>
            </a:pPr>
            <a:r>
              <a:rPr lang="en-US" sz="860" b="1">
                <a:solidFill>
                  <a:srgbClr val="0B0C0C"/>
                </a:solidFill>
                <a:latin typeface="Arial" pitchFamily="34" charset="0"/>
                <a:ea typeface="Arial" pitchFamily="34" charset="-122"/>
                <a:cs typeface="Arial" pitchFamily="34" charset="-120"/>
              </a:rPr>
              <a:t>The options shown are:
</a:t>
            </a:r>
            <a:endParaRPr lang="en-US" sz="860"/>
          </a:p>
          <a:p>
            <a:pPr marL="0" indent="0">
              <a:buNone/>
            </a:pPr>
            <a:r>
              <a:rPr lang="en-US" sz="860">
                <a:solidFill>
                  <a:srgbClr val="0B0C0C"/>
                </a:solidFill>
                <a:latin typeface="Arial" pitchFamily="34" charset="0"/>
                <a:ea typeface="Arial" pitchFamily="34" charset="-122"/>
                <a:cs typeface="Arial" pitchFamily="34" charset="-120"/>
              </a:rPr>
              <a:t>“Yes”; and
</a:t>
            </a:r>
            <a:endParaRPr lang="en-US" sz="860"/>
          </a:p>
          <a:p>
            <a:pPr marL="0" indent="0">
              <a:buNone/>
            </a:pPr>
            <a:r>
              <a:rPr lang="en-US" sz="860">
                <a:solidFill>
                  <a:srgbClr val="0B0C0C"/>
                </a:solidFill>
                <a:latin typeface="Arial" pitchFamily="34" charset="0"/>
                <a:ea typeface="Arial" pitchFamily="34" charset="-122"/>
                <a:cs typeface="Arial" pitchFamily="34" charset="-120"/>
              </a:rPr>
              <a:t>“No”.
</a:t>
            </a:r>
            <a:endParaRPr lang="en-US" sz="860"/>
          </a:p>
          <a:p>
            <a:pPr marL="0" indent="0">
              <a:buNone/>
            </a:pPr>
            <a:r>
              <a:rPr lang="en-US" sz="860">
                <a:solidFill>
                  <a:srgbClr val="0B0C0C"/>
                </a:solidFill>
                <a:latin typeface="Arial" pitchFamily="34" charset="0"/>
                <a:ea typeface="Arial" pitchFamily="34" charset="-122"/>
                <a:cs typeface="Arial" pitchFamily="34" charset="-120"/>
              </a:rPr>
              <a:t>In this example, no option appears to have been selected.
</a:t>
            </a:r>
            <a:endParaRPr lang="en-US" sz="860"/>
          </a:p>
          <a:p>
            <a:pPr marL="0" indent="0">
              <a:buNone/>
            </a:pPr>
            <a:r>
              <a:rPr lang="en-US" sz="860">
                <a:solidFill>
                  <a:srgbClr val="0B0C0C"/>
                </a:solidFill>
                <a:latin typeface="Arial" pitchFamily="34" charset="0"/>
                <a:ea typeface="Arial" pitchFamily="34" charset="-122"/>
                <a:cs typeface="Arial" pitchFamily="34" charset="-120"/>
              </a:rPr>
              <a:t>The following actions are available: Previous, Continue and Cancel.</a:t>
            </a:r>
            <a:endParaRPr lang="en-US" sz="86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Claimant name</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Claimant name page asking whether the registered claimant name is correct.</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1_assets/screen8_colN_row73.png"/>
          <p:cNvPicPr>
            <a:picLocks noChangeAspect="1"/>
          </p:cNvPicPr>
          <p:nvPr/>
        </p:nvPicPr>
        <p:blipFill>
          <a:blip r:embed="rId3"/>
          <a:stretch>
            <a:fillRect/>
          </a:stretch>
        </p:blipFill>
        <p:spPr>
          <a:xfrm>
            <a:off x="530352" y="2251190"/>
            <a:ext cx="3648456" cy="3132860"/>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890" b="1">
                <a:solidFill>
                  <a:srgbClr val="0B0C0C"/>
                </a:solidFill>
                <a:latin typeface="Arial" pitchFamily="34" charset="0"/>
                <a:ea typeface="Arial" pitchFamily="34" charset="-122"/>
                <a:cs typeface="Arial" pitchFamily="34" charset="-120"/>
              </a:rPr>
              <a:t>Heading: </a:t>
            </a:r>
            <a:r>
              <a:rPr lang="en-US" sz="890">
                <a:solidFill>
                  <a:srgbClr val="0B0C0C"/>
                </a:solidFill>
                <a:latin typeface="Arial" pitchFamily="34" charset="0"/>
                <a:ea typeface="Arial" pitchFamily="34" charset="-122"/>
                <a:cs typeface="Arial" pitchFamily="34" charset="-120"/>
              </a:rPr>
              <a:t>“Claimant name”
</a:t>
            </a:r>
            <a:endParaRPr lang="en-US" sz="890"/>
          </a:p>
          <a:p>
            <a:pPr marL="0" indent="0">
              <a:buNone/>
            </a:pPr>
            <a:r>
              <a:rPr lang="en-US" sz="890">
                <a:solidFill>
                  <a:srgbClr val="0B0C0C"/>
                </a:solidFill>
                <a:latin typeface="Arial" pitchFamily="34" charset="0"/>
                <a:ea typeface="Arial" pitchFamily="34" charset="-122"/>
                <a:cs typeface="Arial" pitchFamily="34" charset="-120"/>
              </a:rPr>
              <a:t>In this example, the case number is “1234-5678-9101-1213”.
</a:t>
            </a:r>
            <a:endParaRPr lang="en-US" sz="890"/>
          </a:p>
          <a:p>
            <a:pPr marL="0" indent="0">
              <a:buNone/>
            </a:pPr>
            <a:r>
              <a:rPr lang="en-US" sz="890" b="1">
                <a:solidFill>
                  <a:srgbClr val="0B0C0C"/>
                </a:solidFill>
                <a:latin typeface="Arial" pitchFamily="34" charset="0"/>
                <a:ea typeface="Arial" pitchFamily="34" charset="-122"/>
                <a:cs typeface="Arial" pitchFamily="34" charset="-120"/>
              </a:rPr>
              <a:t>Heading: </a:t>
            </a:r>
            <a:r>
              <a:rPr lang="en-US" sz="890">
                <a:solidFill>
                  <a:srgbClr val="0B0C0C"/>
                </a:solidFill>
                <a:latin typeface="Arial" pitchFamily="34" charset="0"/>
                <a:ea typeface="Arial" pitchFamily="34" charset="-122"/>
                <a:cs typeface="Arial" pitchFamily="34" charset="-120"/>
              </a:rPr>
              <a:t>“Your claimant name registered with My HMCTS is:”
</a:t>
            </a:r>
            <a:endParaRPr lang="en-US" sz="890"/>
          </a:p>
          <a:p>
            <a:pPr marL="0" indent="0">
              <a:buNone/>
            </a:pPr>
            <a:r>
              <a:rPr lang="en-US" sz="890">
                <a:solidFill>
                  <a:srgbClr val="0B0C0C"/>
                </a:solidFill>
                <a:latin typeface="Arial" pitchFamily="34" charset="0"/>
                <a:ea typeface="Arial" pitchFamily="34" charset="-122"/>
                <a:cs typeface="Arial" pitchFamily="34" charset="-120"/>
              </a:rPr>
              <a:t>In this example, the claimant name is “Treetops Housing”.
</a:t>
            </a:r>
            <a:endParaRPr lang="en-US" sz="890"/>
          </a:p>
          <a:p>
            <a:pPr marL="0" indent="0">
              <a:buNone/>
            </a:pPr>
            <a:r>
              <a:rPr lang="en-US" sz="890" b="1">
                <a:solidFill>
                  <a:srgbClr val="0B0C0C"/>
                </a:solidFill>
                <a:latin typeface="Arial" pitchFamily="34" charset="0"/>
                <a:ea typeface="Arial" pitchFamily="34" charset="-122"/>
                <a:cs typeface="Arial" pitchFamily="34" charset="-120"/>
              </a:rPr>
              <a:t>Heading: </a:t>
            </a:r>
            <a:r>
              <a:rPr lang="en-US" sz="890">
                <a:solidFill>
                  <a:srgbClr val="0B0C0C"/>
                </a:solidFill>
                <a:latin typeface="Arial" pitchFamily="34" charset="0"/>
                <a:ea typeface="Arial" pitchFamily="34" charset="-122"/>
                <a:cs typeface="Arial" pitchFamily="34" charset="-120"/>
              </a:rPr>
              <a:t>“Is this the correct claimant name?”
</a:t>
            </a:r>
            <a:endParaRPr lang="en-US" sz="890"/>
          </a:p>
          <a:p>
            <a:pPr marL="0" indent="0">
              <a:buNone/>
            </a:pPr>
            <a:r>
              <a:rPr lang="en-US" sz="890" b="1">
                <a:solidFill>
                  <a:srgbClr val="0B0C0C"/>
                </a:solidFill>
                <a:latin typeface="Arial" pitchFamily="34" charset="0"/>
                <a:ea typeface="Arial" pitchFamily="34" charset="-122"/>
                <a:cs typeface="Arial" pitchFamily="34" charset="-120"/>
              </a:rPr>
              <a:t>The options shown are:
</a:t>
            </a:r>
            <a:endParaRPr lang="en-US" sz="890"/>
          </a:p>
          <a:p>
            <a:pPr marL="0" indent="0">
              <a:buNone/>
            </a:pPr>
            <a:r>
              <a:rPr lang="en-US" sz="890">
                <a:solidFill>
                  <a:srgbClr val="0B0C0C"/>
                </a:solidFill>
                <a:latin typeface="Arial" pitchFamily="34" charset="0"/>
                <a:ea typeface="Arial" pitchFamily="34" charset="-122"/>
                <a:cs typeface="Arial" pitchFamily="34" charset="-120"/>
              </a:rPr>
              <a:t>“Yes”; and
</a:t>
            </a:r>
            <a:endParaRPr lang="en-US" sz="890"/>
          </a:p>
          <a:p>
            <a:pPr marL="0" indent="0">
              <a:buNone/>
            </a:pPr>
            <a:r>
              <a:rPr lang="en-US" sz="890">
                <a:solidFill>
                  <a:srgbClr val="0B0C0C"/>
                </a:solidFill>
                <a:latin typeface="Arial" pitchFamily="34" charset="0"/>
                <a:ea typeface="Arial" pitchFamily="34" charset="-122"/>
                <a:cs typeface="Arial" pitchFamily="34" charset="-120"/>
              </a:rPr>
              <a:t>“No”.
</a:t>
            </a:r>
            <a:endParaRPr lang="en-US" sz="890"/>
          </a:p>
          <a:p>
            <a:pPr marL="0" indent="0">
              <a:buNone/>
            </a:pPr>
            <a:r>
              <a:rPr lang="en-US" sz="890">
                <a:solidFill>
                  <a:srgbClr val="0B0C0C"/>
                </a:solidFill>
                <a:latin typeface="Arial" pitchFamily="34" charset="0"/>
                <a:ea typeface="Arial" pitchFamily="34" charset="-122"/>
                <a:cs typeface="Arial" pitchFamily="34" charset="-120"/>
              </a:rPr>
              <a:t>In this example, “No” appears to have been selected.
</a:t>
            </a:r>
            <a:endParaRPr lang="en-US" sz="890"/>
          </a:p>
          <a:p>
            <a:pPr marL="0" indent="0">
              <a:buNone/>
            </a:pPr>
            <a:r>
              <a:rPr lang="en-US" sz="890" b="1">
                <a:solidFill>
                  <a:srgbClr val="0B0C0C"/>
                </a:solidFill>
                <a:latin typeface="Arial" pitchFamily="34" charset="0"/>
                <a:ea typeface="Arial" pitchFamily="34" charset="-122"/>
                <a:cs typeface="Arial" pitchFamily="34" charset="-120"/>
              </a:rPr>
              <a:t>Heading: </a:t>
            </a:r>
            <a:r>
              <a:rPr lang="en-US" sz="890">
                <a:solidFill>
                  <a:srgbClr val="0B0C0C"/>
                </a:solidFill>
                <a:latin typeface="Arial" pitchFamily="34" charset="0"/>
                <a:ea typeface="Arial" pitchFamily="34" charset="-122"/>
                <a:cs typeface="Arial" pitchFamily="34" charset="-120"/>
              </a:rPr>
              <a:t>“What is the correct claimant name?”
</a:t>
            </a:r>
            <a:endParaRPr lang="en-US" sz="890"/>
          </a:p>
          <a:p>
            <a:pPr marL="0" indent="0">
              <a:buNone/>
            </a:pPr>
            <a:r>
              <a:rPr lang="en-US" sz="890" b="1">
                <a:solidFill>
                  <a:srgbClr val="0B0C0C"/>
                </a:solidFill>
                <a:latin typeface="Arial" pitchFamily="34" charset="0"/>
                <a:ea typeface="Arial" pitchFamily="34" charset="-122"/>
                <a:cs typeface="Arial" pitchFamily="34" charset="-120"/>
              </a:rPr>
              <a:t>The screen states: </a:t>
            </a:r>
            <a:r>
              <a:rPr lang="en-US" sz="890">
                <a:solidFill>
                  <a:srgbClr val="0B0C0C"/>
                </a:solidFill>
                <a:latin typeface="Arial" pitchFamily="34" charset="0"/>
                <a:ea typeface="Arial" pitchFamily="34" charset="-122"/>
                <a:cs typeface="Arial" pitchFamily="34" charset="-120"/>
              </a:rPr>
              <a:t>“Changing your claimant name here only updates it for this claim. It does not change your registered claimant name on My HMCTS.”
</a:t>
            </a:r>
            <a:endParaRPr lang="en-US" sz="890"/>
          </a:p>
          <a:p>
            <a:pPr marL="0" indent="0">
              <a:buNone/>
            </a:pPr>
            <a:r>
              <a:rPr lang="en-US" sz="890">
                <a:solidFill>
                  <a:srgbClr val="0B0C0C"/>
                </a:solidFill>
                <a:latin typeface="Arial" pitchFamily="34" charset="0"/>
                <a:ea typeface="Arial" pitchFamily="34" charset="-122"/>
                <a:cs typeface="Arial" pitchFamily="34" charset="-120"/>
              </a:rPr>
              <a:t>The page shows a box for the correct claimant name. In this example, the box is blank.
</a:t>
            </a:r>
            <a:endParaRPr lang="en-US" sz="890"/>
          </a:p>
          <a:p>
            <a:pPr marL="0" indent="0">
              <a:buNone/>
            </a:pPr>
            <a:r>
              <a:rPr lang="en-US" sz="890">
                <a:solidFill>
                  <a:srgbClr val="0B0C0C"/>
                </a:solidFill>
                <a:latin typeface="Arial" pitchFamily="34" charset="0"/>
                <a:ea typeface="Arial" pitchFamily="34" charset="-122"/>
                <a:cs typeface="Arial" pitchFamily="34" charset="-120"/>
              </a:rPr>
              <a:t>The following actions are available: Previous, Continue and Cancel.</a:t>
            </a:r>
            <a:endParaRPr lang="en-US" sz="89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Contact Preferences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Contact preferences page asking about notification email, service address and contact phone number.</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2_assets/screen9_colN_row86.png"/>
          <p:cNvPicPr>
            <a:picLocks noChangeAspect="1"/>
          </p:cNvPicPr>
          <p:nvPr/>
        </p:nvPicPr>
        <p:blipFill>
          <a:blip r:embed="rId3"/>
          <a:stretch>
            <a:fillRect/>
          </a:stretch>
        </p:blipFill>
        <p:spPr>
          <a:xfrm>
            <a:off x="592741" y="1371600"/>
            <a:ext cx="3523678" cy="4892040"/>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71445" y="1251668"/>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96293" y="1710789"/>
            <a:ext cx="6679427" cy="4551128"/>
          </a:xfrm>
          <a:prstGeom prst="rect">
            <a:avLst/>
          </a:prstGeom>
          <a:noFill/>
          <a:ln/>
        </p:spPr>
        <p:txBody>
          <a:bodyPr wrap="square" lIns="254" tIns="254" rIns="254" bIns="254" rtlCol="0" anchor="ctr">
            <a:noAutofit/>
          </a:bodyPr>
          <a:lstStyle/>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“Contact preferences”
</a:t>
            </a:r>
            <a:endParaRPr lang="en-US" sz="800">
              <a:latin typeface="Arial"/>
              <a:cs typeface="Arial"/>
            </a:endParaRPr>
          </a:p>
          <a:p>
            <a:pPr marL="0" indent="0">
              <a:buNone/>
            </a:pPr>
            <a:r>
              <a:rPr lang="en-US" sz="800">
                <a:solidFill>
                  <a:srgbClr val="0B0C0C"/>
                </a:solidFill>
                <a:latin typeface="Arial"/>
                <a:ea typeface="Arial" pitchFamily="34" charset="-122"/>
                <a:cs typeface="Arial"/>
              </a:rPr>
              <a:t>In this example, the case number is “1234-5678-9101-1213”.
</a:t>
            </a:r>
            <a:endParaRPr lang="en-US" sz="800">
              <a:latin typeface="Arial"/>
              <a:cs typeface="Arial"/>
            </a:endParaRPr>
          </a:p>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“Notifications”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page states: </a:t>
            </a:r>
            <a:r>
              <a:rPr lang="en-US" sz="800">
                <a:solidFill>
                  <a:srgbClr val="0B0C0C"/>
                </a:solidFill>
                <a:latin typeface="Arial"/>
                <a:ea typeface="Arial" pitchFamily="34" charset="-122"/>
                <a:cs typeface="Arial"/>
              </a:rPr>
              <a:t>“You’ll receive updates about your claim by email. For example when a hearing has been scheduled or when a document is ready to view.”
</a:t>
            </a:r>
            <a:endParaRPr lang="en-US" sz="800">
              <a:latin typeface="Arial"/>
              <a:cs typeface="Arial"/>
            </a:endParaRPr>
          </a:p>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“Your My HMCTS registered email address is:” In this example, the email address appears as “housingofficer@lutonlocalhousing.org”.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page asks: </a:t>
            </a:r>
            <a:r>
              <a:rPr lang="en-US" sz="800">
                <a:solidFill>
                  <a:srgbClr val="0B0C0C"/>
                </a:solidFill>
                <a:latin typeface="Arial"/>
                <a:ea typeface="Arial" pitchFamily="34" charset="-122"/>
                <a:cs typeface="Arial"/>
              </a:rPr>
              <a:t>“Do you want to use this email address for notifications?”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options shown are:
</a:t>
            </a:r>
            <a:endParaRPr lang="en-US" sz="800">
              <a:latin typeface="Arial"/>
              <a:cs typeface="Arial"/>
            </a:endParaRPr>
          </a:p>
          <a:p>
            <a:pPr marL="0" indent="0">
              <a:buNone/>
            </a:pPr>
            <a:r>
              <a:rPr lang="en-US" sz="800">
                <a:solidFill>
                  <a:srgbClr val="0B0C0C"/>
                </a:solidFill>
                <a:latin typeface="Arial"/>
                <a:ea typeface="Arial" pitchFamily="34" charset="-122"/>
                <a:cs typeface="Arial"/>
              </a:rPr>
              <a:t>“Yes”; and
</a:t>
            </a:r>
            <a:endParaRPr lang="en-US" sz="800">
              <a:latin typeface="Arial"/>
              <a:cs typeface="Arial"/>
            </a:endParaRPr>
          </a:p>
          <a:p>
            <a:pPr marL="0" indent="0">
              <a:buNone/>
            </a:pPr>
            <a:r>
              <a:rPr lang="en-US" sz="800">
                <a:solidFill>
                  <a:srgbClr val="0B0C0C"/>
                </a:solidFill>
                <a:latin typeface="Arial"/>
                <a:ea typeface="Arial" pitchFamily="34" charset="-122"/>
                <a:cs typeface="Arial"/>
              </a:rPr>
              <a:t>“No”.
</a:t>
            </a:r>
            <a:endParaRPr lang="en-US" sz="800">
              <a:latin typeface="Arial"/>
              <a:cs typeface="Arial"/>
            </a:endParaRPr>
          </a:p>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“Service address”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screen states: </a:t>
            </a:r>
            <a:r>
              <a:rPr lang="en-US" sz="800">
                <a:solidFill>
                  <a:srgbClr val="0B0C0C"/>
                </a:solidFill>
                <a:latin typeface="Arial"/>
                <a:ea typeface="Arial" pitchFamily="34" charset="-122"/>
                <a:cs typeface="Arial"/>
              </a:rPr>
              <a:t>“Court documents like orders and notices will be sent by post to the address registered with My HMCTS.”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screen states: </a:t>
            </a:r>
            <a:r>
              <a:rPr lang="en-US" sz="800">
                <a:solidFill>
                  <a:srgbClr val="0B0C0C"/>
                </a:solidFill>
                <a:latin typeface="Arial"/>
                <a:ea typeface="Arial" pitchFamily="34" charset="-122"/>
                <a:cs typeface="Arial"/>
              </a:rPr>
              <a:t>“You can change this service address if, for example, you work in a different office from the address registered with My HMCTS.”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page states: </a:t>
            </a:r>
            <a:r>
              <a:rPr lang="en-US" sz="800">
                <a:solidFill>
                  <a:srgbClr val="0B0C0C"/>
                </a:solidFill>
                <a:latin typeface="Arial"/>
                <a:ea typeface="Arial" pitchFamily="34" charset="-122"/>
                <a:cs typeface="Arial"/>
              </a:rPr>
              <a:t>“Your </a:t>
            </a:r>
            <a:r>
              <a:rPr lang="en-US" sz="800" err="1">
                <a:solidFill>
                  <a:srgbClr val="0B0C0C"/>
                </a:solidFill>
                <a:latin typeface="Arial"/>
                <a:ea typeface="Arial" pitchFamily="34" charset="-122"/>
                <a:cs typeface="Arial"/>
              </a:rPr>
              <a:t>organisation’s</a:t>
            </a:r>
            <a:r>
              <a:rPr lang="en-US" sz="800">
                <a:solidFill>
                  <a:srgbClr val="0B0C0C"/>
                </a:solidFill>
                <a:latin typeface="Arial"/>
                <a:ea typeface="Arial" pitchFamily="34" charset="-122"/>
                <a:cs typeface="Arial"/>
              </a:rPr>
              <a:t> My HMCTS registered address is:” In this example, the address is “1 High Street”, “Luton”, “LU1 1BB”.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page asks: </a:t>
            </a:r>
            <a:r>
              <a:rPr lang="en-US" sz="800">
                <a:solidFill>
                  <a:srgbClr val="0B0C0C"/>
                </a:solidFill>
                <a:latin typeface="Arial"/>
                <a:ea typeface="Arial" pitchFamily="34" charset="-122"/>
                <a:cs typeface="Arial"/>
              </a:rPr>
              <a:t>“Do you want documents to be sent to this address?” The options shown are “Yes” and “No”.
</a:t>
            </a:r>
            <a:endParaRPr lang="en-US" sz="800">
              <a:latin typeface="Arial"/>
              <a:cs typeface="Arial"/>
            </a:endParaRPr>
          </a:p>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“Contact phone number”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screen states: </a:t>
            </a:r>
            <a:r>
              <a:rPr lang="en-US" sz="800">
                <a:solidFill>
                  <a:srgbClr val="0B0C0C"/>
                </a:solidFill>
                <a:latin typeface="Arial"/>
                <a:ea typeface="Arial" pitchFamily="34" charset="-122"/>
                <a:cs typeface="Arial"/>
              </a:rPr>
              <a:t>“You should provide a phone number so we can contact you if there are urgent updates.”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page asks: </a:t>
            </a:r>
            <a:r>
              <a:rPr lang="en-US" sz="800">
                <a:solidFill>
                  <a:srgbClr val="0B0C0C"/>
                </a:solidFill>
                <a:latin typeface="Arial"/>
                <a:ea typeface="Arial" pitchFamily="34" charset="-122"/>
                <a:cs typeface="Arial"/>
              </a:rPr>
              <a:t>“Do you want to provide a contact phone number? (Optional)” The options shown are “Yes” and “No”.
</a:t>
            </a:r>
            <a:endParaRPr lang="en-US" sz="800">
              <a:latin typeface="Arial"/>
              <a:cs typeface="Arial"/>
            </a:endParaRPr>
          </a:p>
          <a:p>
            <a:pPr marL="0" indent="0">
              <a:buNone/>
            </a:pPr>
            <a:r>
              <a:rPr lang="en-US" sz="800">
                <a:solidFill>
                  <a:srgbClr val="0B0C0C"/>
                </a:solidFill>
                <a:latin typeface="Arial"/>
                <a:ea typeface="Arial" pitchFamily="34" charset="-122"/>
                <a:cs typeface="Arial"/>
              </a:rPr>
              <a:t>The following actions are available: Previous, Continue and Cancel.</a:t>
            </a:r>
            <a:endParaRPr lang="en-US" sz="800">
              <a:latin typeface="Arial"/>
              <a:cs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Defendant details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Defendant details page asking for the defendant’s name and address for service.</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2_assets/screen10_colN_row94.png"/>
          <p:cNvPicPr>
            <a:picLocks noChangeAspect="1"/>
          </p:cNvPicPr>
          <p:nvPr/>
        </p:nvPicPr>
        <p:blipFill>
          <a:blip r:embed="rId3"/>
          <a:stretch>
            <a:fillRect/>
          </a:stretch>
        </p:blipFill>
        <p:spPr>
          <a:xfrm>
            <a:off x="530352" y="1416235"/>
            <a:ext cx="3648456" cy="4802770"/>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Autofit/>
          </a:bodyPr>
          <a:lstStyle/>
          <a:p>
            <a:pPr marL="0" indent="0">
              <a:buNone/>
            </a:pPr>
            <a:r>
              <a:rPr lang="en-US" sz="900" b="1">
                <a:solidFill>
                  <a:srgbClr val="0B0C0C"/>
                </a:solidFill>
                <a:latin typeface="Arial"/>
                <a:ea typeface="Arial" pitchFamily="34" charset="-122"/>
                <a:cs typeface="Arial"/>
              </a:rPr>
              <a:t>Heading: </a:t>
            </a:r>
            <a:r>
              <a:rPr lang="en-US" sz="900">
                <a:solidFill>
                  <a:srgbClr val="0B0C0C"/>
                </a:solidFill>
                <a:latin typeface="Arial"/>
                <a:ea typeface="Arial" pitchFamily="34" charset="-122"/>
                <a:cs typeface="Arial"/>
              </a:rPr>
              <a:t>“Defendant details”
</a:t>
            </a:r>
            <a:endParaRPr lang="en-US" sz="900">
              <a:latin typeface="Arial"/>
              <a:cs typeface="Arial"/>
            </a:endParaRPr>
          </a:p>
          <a:p>
            <a:pPr marL="0" indent="0">
              <a:buNone/>
            </a:pPr>
            <a:r>
              <a:rPr lang="en-US" sz="900">
                <a:solidFill>
                  <a:srgbClr val="0B0C0C"/>
                </a:solidFill>
                <a:latin typeface="Arial"/>
                <a:ea typeface="Arial" pitchFamily="34" charset="-122"/>
                <a:cs typeface="Arial"/>
              </a:rPr>
              <a:t>In this example, the case number is “1234-5678-9101-1213”.
</a:t>
            </a:r>
            <a:endParaRPr lang="en-US" sz="900">
              <a:latin typeface="Arial"/>
              <a:cs typeface="Arial"/>
            </a:endParaRPr>
          </a:p>
          <a:p>
            <a:pPr marL="0" indent="0">
              <a:buNone/>
            </a:pPr>
            <a:r>
              <a:rPr lang="en-US" sz="900" b="1">
                <a:solidFill>
                  <a:srgbClr val="0B0C0C"/>
                </a:solidFill>
                <a:latin typeface="Arial"/>
                <a:ea typeface="Arial" pitchFamily="34" charset="-122"/>
                <a:cs typeface="Arial"/>
              </a:rPr>
              <a:t>Heading: </a:t>
            </a:r>
            <a:r>
              <a:rPr lang="en-US" sz="900">
                <a:solidFill>
                  <a:srgbClr val="0B0C0C"/>
                </a:solidFill>
                <a:latin typeface="Arial"/>
                <a:ea typeface="Arial" pitchFamily="34" charset="-122"/>
                <a:cs typeface="Arial"/>
              </a:rPr>
              <a:t>“Defendant’s name”
</a:t>
            </a:r>
            <a:endParaRPr lang="en-US" sz="900">
              <a:latin typeface="Arial"/>
              <a:cs typeface="Arial"/>
            </a:endParaRPr>
          </a:p>
          <a:p>
            <a:pPr marL="0" indent="0">
              <a:buNone/>
            </a:pPr>
            <a:r>
              <a:rPr lang="en-US" sz="900" b="1">
                <a:solidFill>
                  <a:srgbClr val="0B0C0C"/>
                </a:solidFill>
                <a:latin typeface="Arial"/>
                <a:ea typeface="Arial" pitchFamily="34" charset="-122"/>
                <a:cs typeface="Arial"/>
              </a:rPr>
              <a:t>The page asks: </a:t>
            </a:r>
            <a:r>
              <a:rPr lang="en-US" sz="900">
                <a:solidFill>
                  <a:srgbClr val="0B0C0C"/>
                </a:solidFill>
                <a:latin typeface="Arial"/>
                <a:ea typeface="Arial" pitchFamily="34" charset="-122"/>
                <a:cs typeface="Arial"/>
              </a:rPr>
              <a:t>“Do you know the defendant’s name?”
</a:t>
            </a:r>
            <a:endParaRPr lang="en-US" sz="900">
              <a:latin typeface="Arial"/>
              <a:cs typeface="Arial"/>
            </a:endParaRPr>
          </a:p>
          <a:p>
            <a:pPr marL="0" indent="0">
              <a:buNone/>
            </a:pPr>
            <a:r>
              <a:rPr lang="en-US" sz="900" b="1">
                <a:solidFill>
                  <a:srgbClr val="0B0C0C"/>
                </a:solidFill>
                <a:latin typeface="Arial"/>
                <a:ea typeface="Arial" pitchFamily="34" charset="-122"/>
                <a:cs typeface="Arial"/>
              </a:rPr>
              <a:t>The options shown are:
</a:t>
            </a:r>
            <a:endParaRPr lang="en-US" sz="900">
              <a:latin typeface="Arial"/>
              <a:cs typeface="Arial"/>
            </a:endParaRPr>
          </a:p>
          <a:p>
            <a:pPr marL="0" indent="0">
              <a:buNone/>
            </a:pPr>
            <a:r>
              <a:rPr lang="en-US" sz="900">
                <a:solidFill>
                  <a:srgbClr val="0B0C0C"/>
                </a:solidFill>
                <a:latin typeface="Arial"/>
                <a:ea typeface="Arial" pitchFamily="34" charset="-122"/>
                <a:cs typeface="Arial"/>
              </a:rPr>
              <a:t>“Yes”; and
</a:t>
            </a:r>
            <a:endParaRPr lang="en-US" sz="900">
              <a:latin typeface="Arial"/>
              <a:cs typeface="Arial"/>
            </a:endParaRPr>
          </a:p>
          <a:p>
            <a:pPr marL="0" indent="0">
              <a:buNone/>
            </a:pPr>
            <a:r>
              <a:rPr lang="en-US" sz="900">
                <a:solidFill>
                  <a:srgbClr val="0B0C0C"/>
                </a:solidFill>
                <a:latin typeface="Arial"/>
                <a:ea typeface="Arial" pitchFamily="34" charset="-122"/>
                <a:cs typeface="Arial"/>
              </a:rPr>
              <a:t>“No”.
</a:t>
            </a:r>
            <a:endParaRPr lang="en-US" sz="900">
              <a:latin typeface="Arial"/>
              <a:cs typeface="Arial"/>
            </a:endParaRPr>
          </a:p>
          <a:p>
            <a:pPr marL="0" indent="0">
              <a:buNone/>
            </a:pPr>
            <a:r>
              <a:rPr lang="en-US" sz="900">
                <a:solidFill>
                  <a:srgbClr val="0B0C0C"/>
                </a:solidFill>
                <a:latin typeface="Arial"/>
                <a:ea typeface="Arial" pitchFamily="34" charset="-122"/>
                <a:cs typeface="Arial"/>
              </a:rPr>
              <a:t>In this example, “Yes” appears to have been selected.
</a:t>
            </a:r>
            <a:endParaRPr lang="en-US" sz="900">
              <a:latin typeface="Arial"/>
              <a:cs typeface="Arial"/>
            </a:endParaRPr>
          </a:p>
          <a:p>
            <a:pPr marL="0" indent="0">
              <a:buNone/>
            </a:pPr>
            <a:r>
              <a:rPr lang="en-US" sz="900">
                <a:solidFill>
                  <a:srgbClr val="0B0C0C"/>
                </a:solidFill>
                <a:latin typeface="Arial"/>
                <a:ea typeface="Arial" pitchFamily="34" charset="-122"/>
                <a:cs typeface="Arial"/>
              </a:rPr>
              <a:t>The page shows a box labelled “Defendant’s first name”. In this example, the field contains “Billy”.
</a:t>
            </a:r>
            <a:endParaRPr lang="en-US" sz="900">
              <a:latin typeface="Arial"/>
              <a:cs typeface="Arial"/>
            </a:endParaRPr>
          </a:p>
          <a:p>
            <a:pPr marL="0" indent="0">
              <a:buNone/>
            </a:pPr>
            <a:r>
              <a:rPr lang="en-US" sz="900">
                <a:solidFill>
                  <a:srgbClr val="0B0C0C"/>
                </a:solidFill>
                <a:latin typeface="Arial"/>
                <a:ea typeface="Arial" pitchFamily="34" charset="-122"/>
                <a:cs typeface="Arial"/>
              </a:rPr>
              <a:t>The page shows a box labelled “Defendant’s last name”. In this example, the field appears to contain “Wright”.
</a:t>
            </a:r>
            <a:endParaRPr lang="en-US" sz="900">
              <a:latin typeface="Arial"/>
              <a:cs typeface="Arial"/>
            </a:endParaRPr>
          </a:p>
          <a:p>
            <a:pPr marL="0" indent="0">
              <a:buNone/>
            </a:pPr>
            <a:r>
              <a:rPr lang="en-US" sz="900" b="1">
                <a:solidFill>
                  <a:srgbClr val="0B0C0C"/>
                </a:solidFill>
                <a:latin typeface="Arial"/>
                <a:ea typeface="Arial" pitchFamily="34" charset="-122"/>
                <a:cs typeface="Arial"/>
              </a:rPr>
              <a:t>Heading: </a:t>
            </a:r>
            <a:r>
              <a:rPr lang="en-US" sz="900">
                <a:solidFill>
                  <a:srgbClr val="0B0C0C"/>
                </a:solidFill>
                <a:latin typeface="Arial"/>
                <a:ea typeface="Arial" pitchFamily="34" charset="-122"/>
                <a:cs typeface="Arial"/>
              </a:rPr>
              <a:t>“Defendant’s address for service”
</a:t>
            </a:r>
            <a:endParaRPr lang="en-US" sz="900">
              <a:latin typeface="Arial"/>
              <a:cs typeface="Arial"/>
            </a:endParaRPr>
          </a:p>
          <a:p>
            <a:pPr marL="0" indent="0">
              <a:buNone/>
            </a:pPr>
            <a:r>
              <a:rPr lang="en-US" sz="900" b="1">
                <a:solidFill>
                  <a:srgbClr val="0B0C0C"/>
                </a:solidFill>
                <a:latin typeface="Arial"/>
                <a:ea typeface="Arial" pitchFamily="34" charset="-122"/>
                <a:cs typeface="Arial"/>
              </a:rPr>
              <a:t>The page asks: </a:t>
            </a:r>
            <a:r>
              <a:rPr lang="en-US" sz="900">
                <a:solidFill>
                  <a:srgbClr val="0B0C0C"/>
                </a:solidFill>
                <a:latin typeface="Arial"/>
                <a:ea typeface="Arial" pitchFamily="34" charset="-122"/>
                <a:cs typeface="Arial"/>
              </a:rPr>
              <a:t>“Do you know the defendant’s address for service?” The options shown are “Yes” and “No”.
</a:t>
            </a:r>
            <a:endParaRPr lang="en-US" sz="900">
              <a:latin typeface="Arial"/>
              <a:cs typeface="Arial"/>
            </a:endParaRPr>
          </a:p>
          <a:p>
            <a:pPr marL="0" indent="0">
              <a:buNone/>
            </a:pPr>
            <a:r>
              <a:rPr lang="en-US" sz="900" b="1">
                <a:solidFill>
                  <a:srgbClr val="0B0C0C"/>
                </a:solidFill>
                <a:latin typeface="Arial"/>
                <a:ea typeface="Arial" pitchFamily="34" charset="-122"/>
                <a:cs typeface="Arial"/>
              </a:rPr>
              <a:t>The page asks: </a:t>
            </a:r>
            <a:r>
              <a:rPr lang="en-US" sz="900">
                <a:solidFill>
                  <a:srgbClr val="0B0C0C"/>
                </a:solidFill>
                <a:latin typeface="Arial"/>
                <a:ea typeface="Arial" pitchFamily="34" charset="-122"/>
                <a:cs typeface="Arial"/>
              </a:rPr>
              <a:t>“Is the defendant’s address for service the same as the address of the property you’re claiming possession of?” The options shown are “Yes” and “No”.
</a:t>
            </a:r>
            <a:endParaRPr lang="en-US" sz="900">
              <a:latin typeface="Arial"/>
              <a:cs typeface="Arial"/>
            </a:endParaRPr>
          </a:p>
          <a:p>
            <a:pPr marL="0" indent="0">
              <a:buNone/>
            </a:pPr>
            <a:r>
              <a:rPr lang="en-US" sz="900" b="1">
                <a:solidFill>
                  <a:srgbClr val="0B0C0C"/>
                </a:solidFill>
                <a:latin typeface="Arial"/>
                <a:ea typeface="Arial" pitchFamily="34" charset="-122"/>
                <a:cs typeface="Arial"/>
              </a:rPr>
              <a:t>Heading: </a:t>
            </a:r>
            <a:r>
              <a:rPr lang="en-US" sz="900">
                <a:solidFill>
                  <a:srgbClr val="0B0C0C"/>
                </a:solidFill>
                <a:latin typeface="Arial"/>
                <a:ea typeface="Arial" pitchFamily="34" charset="-122"/>
                <a:cs typeface="Arial"/>
              </a:rPr>
              <a:t>“Additional defendants”
</a:t>
            </a:r>
            <a:endParaRPr lang="en-US" sz="900">
              <a:latin typeface="Arial"/>
              <a:cs typeface="Arial"/>
            </a:endParaRPr>
          </a:p>
          <a:p>
            <a:pPr marL="0" indent="0">
              <a:buNone/>
            </a:pPr>
            <a:r>
              <a:rPr lang="en-US" sz="900" b="1">
                <a:solidFill>
                  <a:srgbClr val="0B0C0C"/>
                </a:solidFill>
                <a:latin typeface="Arial"/>
                <a:ea typeface="Arial" pitchFamily="34" charset="-122"/>
                <a:cs typeface="Arial"/>
              </a:rPr>
              <a:t>The page asks: </a:t>
            </a:r>
            <a:r>
              <a:rPr lang="en-US" sz="900">
                <a:solidFill>
                  <a:srgbClr val="0B0C0C"/>
                </a:solidFill>
                <a:latin typeface="Arial"/>
                <a:ea typeface="Arial" pitchFamily="34" charset="-122"/>
                <a:cs typeface="Arial"/>
              </a:rPr>
              <a:t>“Do you need to add another defendant?” The options shown are “Yes” and “No”.
</a:t>
            </a:r>
            <a:endParaRPr lang="en-US" sz="900">
              <a:latin typeface="Arial"/>
              <a:cs typeface="Arial"/>
            </a:endParaRPr>
          </a:p>
          <a:p>
            <a:pPr marL="0" indent="0">
              <a:buNone/>
            </a:pPr>
            <a:endParaRPr lang="en-US" sz="900"/>
          </a:p>
          <a:p>
            <a:pPr marL="0" indent="0">
              <a:buNone/>
            </a:pPr>
            <a:r>
              <a:rPr lang="en-US" sz="900">
                <a:solidFill>
                  <a:srgbClr val="0B0C0C"/>
                </a:solidFill>
                <a:latin typeface="Arial" pitchFamily="34" charset="0"/>
                <a:ea typeface="Arial" pitchFamily="34" charset="-122"/>
                <a:cs typeface="Arial" pitchFamily="34" charset="-120"/>
              </a:rPr>
              <a:t>The following actions are available: Previous, Continue and Cancel.</a:t>
            </a:r>
            <a:endParaRPr lang="en-US" sz="9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Tenancy or Licence Details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Tenancy or licence details page asking about tenancy type, start date and agreement copy.</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2_assets/screen11_colN_row102.png"/>
          <p:cNvPicPr>
            <a:picLocks noChangeAspect="1"/>
          </p:cNvPicPr>
          <p:nvPr/>
        </p:nvPicPr>
        <p:blipFill>
          <a:blip r:embed="rId3"/>
          <a:stretch>
            <a:fillRect/>
          </a:stretch>
        </p:blipFill>
        <p:spPr>
          <a:xfrm>
            <a:off x="530352" y="1667206"/>
            <a:ext cx="3648456" cy="4300829"/>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661096" y="11887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606386" y="1441754"/>
            <a:ext cx="6869333" cy="4755845"/>
          </a:xfrm>
          <a:prstGeom prst="rect">
            <a:avLst/>
          </a:prstGeom>
          <a:noFill/>
          <a:ln/>
        </p:spPr>
        <p:txBody>
          <a:bodyPr wrap="square" lIns="254" tIns="254" rIns="254" bIns="254" rtlCol="0" anchor="ctr">
            <a:normAutofit lnSpcReduction="10000"/>
          </a:bodyPr>
          <a:lstStyle/>
          <a:p>
            <a:pPr marL="0" indent="0">
              <a:buNone/>
            </a:pPr>
            <a:r>
              <a:rPr lang="en-US" sz="780" b="1">
                <a:solidFill>
                  <a:srgbClr val="0B0C0C"/>
                </a:solidFill>
                <a:latin typeface="Arial" pitchFamily="34" charset="0"/>
                <a:ea typeface="Arial" pitchFamily="34" charset="-122"/>
                <a:cs typeface="Arial" pitchFamily="34" charset="-120"/>
              </a:rPr>
              <a:t>Heading: </a:t>
            </a:r>
            <a:r>
              <a:rPr lang="en-US" sz="780">
                <a:solidFill>
                  <a:srgbClr val="0B0C0C"/>
                </a:solidFill>
                <a:latin typeface="Arial" pitchFamily="34" charset="0"/>
                <a:ea typeface="Arial" pitchFamily="34" charset="-122"/>
                <a:cs typeface="Arial" pitchFamily="34" charset="-120"/>
              </a:rPr>
              <a:t>“Tenancy or licence details”
</a:t>
            </a:r>
            <a:endParaRPr lang="en-US" sz="780"/>
          </a:p>
          <a:p>
            <a:pPr marL="0" indent="0">
              <a:buNone/>
            </a:pPr>
            <a:r>
              <a:rPr lang="en-US" sz="780">
                <a:solidFill>
                  <a:srgbClr val="0B0C0C"/>
                </a:solidFill>
                <a:latin typeface="Arial" pitchFamily="34" charset="0"/>
                <a:ea typeface="Arial" pitchFamily="34" charset="-122"/>
                <a:cs typeface="Arial" pitchFamily="34" charset="-120"/>
              </a:rPr>
              <a:t>In this example, the case number is “1234-5678-9101-1213”.
</a:t>
            </a:r>
            <a:endParaRPr lang="en-US" sz="780"/>
          </a:p>
          <a:p>
            <a:pPr marL="0" indent="0">
              <a:buNone/>
            </a:pPr>
            <a:r>
              <a:rPr lang="en-US" sz="780" b="1">
                <a:solidFill>
                  <a:srgbClr val="0B0C0C"/>
                </a:solidFill>
                <a:latin typeface="Arial" pitchFamily="34" charset="0"/>
                <a:ea typeface="Arial" pitchFamily="34" charset="-122"/>
                <a:cs typeface="Arial" pitchFamily="34" charset="-120"/>
              </a:rPr>
              <a:t>Heading: </a:t>
            </a:r>
            <a:r>
              <a:rPr lang="en-US" sz="780">
                <a:solidFill>
                  <a:srgbClr val="0B0C0C"/>
                </a:solidFill>
                <a:latin typeface="Arial" pitchFamily="34" charset="0"/>
                <a:ea typeface="Arial" pitchFamily="34" charset="-122"/>
                <a:cs typeface="Arial" pitchFamily="34" charset="-120"/>
              </a:rPr>
              <a:t>“Tenancy or licence type”
</a:t>
            </a:r>
            <a:endParaRPr lang="en-US" sz="780"/>
          </a:p>
          <a:p>
            <a:pPr marL="0" indent="0">
              <a:buNone/>
            </a:pPr>
            <a:r>
              <a:rPr lang="en-US" sz="780" b="1">
                <a:solidFill>
                  <a:srgbClr val="0B0C0C"/>
                </a:solidFill>
                <a:latin typeface="Arial" pitchFamily="34" charset="0"/>
                <a:ea typeface="Arial" pitchFamily="34" charset="-122"/>
                <a:cs typeface="Arial" pitchFamily="34" charset="-120"/>
              </a:rPr>
              <a:t>The page asks: </a:t>
            </a:r>
            <a:r>
              <a:rPr lang="en-US" sz="780">
                <a:solidFill>
                  <a:srgbClr val="0B0C0C"/>
                </a:solidFill>
                <a:latin typeface="Arial" pitchFamily="34" charset="0"/>
                <a:ea typeface="Arial" pitchFamily="34" charset="-122"/>
                <a:cs typeface="Arial" pitchFamily="34" charset="-120"/>
              </a:rPr>
              <a:t>“What type of tenancy or licence is in place, or was in place?”
</a:t>
            </a:r>
            <a:endParaRPr lang="en-US" sz="780"/>
          </a:p>
          <a:p>
            <a:pPr marL="0" indent="0">
              <a:buNone/>
            </a:pPr>
            <a:r>
              <a:rPr lang="en-US" sz="780" b="1">
                <a:solidFill>
                  <a:srgbClr val="0B0C0C"/>
                </a:solidFill>
                <a:latin typeface="Arial" pitchFamily="34" charset="0"/>
                <a:ea typeface="Arial" pitchFamily="34" charset="-122"/>
                <a:cs typeface="Arial" pitchFamily="34" charset="-120"/>
              </a:rPr>
              <a:t>The options shown are:
</a:t>
            </a:r>
            <a:endParaRPr lang="en-US" sz="780"/>
          </a:p>
          <a:p>
            <a:pPr marL="171450" indent="-171450">
              <a:buFont typeface="Arial" panose="020B0604020202020204" pitchFamily="34" charset="0"/>
              <a:buChar char="•"/>
            </a:pPr>
            <a:r>
              <a:rPr lang="en-US" sz="780">
                <a:solidFill>
                  <a:srgbClr val="0B0C0C"/>
                </a:solidFill>
                <a:latin typeface="Arial" pitchFamily="34" charset="0"/>
                <a:ea typeface="Arial" pitchFamily="34" charset="-122"/>
                <a:cs typeface="Arial" pitchFamily="34" charset="-120"/>
              </a:rPr>
              <a:t>“Assured tenancy”;
</a:t>
            </a:r>
            <a:endParaRPr lang="en-US" sz="780"/>
          </a:p>
          <a:p>
            <a:pPr marL="171450" indent="-171450">
              <a:buFont typeface="Arial" panose="020B0604020202020204" pitchFamily="34" charset="0"/>
              <a:buChar char="•"/>
            </a:pPr>
            <a:r>
              <a:rPr lang="en-US" sz="780">
                <a:solidFill>
                  <a:srgbClr val="0B0C0C"/>
                </a:solidFill>
                <a:latin typeface="Arial" pitchFamily="34" charset="0"/>
                <a:ea typeface="Arial" pitchFamily="34" charset="-122"/>
                <a:cs typeface="Arial" pitchFamily="34" charset="-120"/>
              </a:rPr>
              <a:t>“Secure tenancy”;
</a:t>
            </a:r>
            <a:endParaRPr lang="en-US" sz="780"/>
          </a:p>
          <a:p>
            <a:pPr marL="171450" indent="-171450">
              <a:buFont typeface="Arial" panose="020B0604020202020204" pitchFamily="34" charset="0"/>
              <a:buChar char="•"/>
            </a:pPr>
            <a:r>
              <a:rPr lang="en-US" sz="780">
                <a:solidFill>
                  <a:srgbClr val="0B0C0C"/>
                </a:solidFill>
                <a:latin typeface="Arial" pitchFamily="34" charset="0"/>
                <a:ea typeface="Arial" pitchFamily="34" charset="-122"/>
                <a:cs typeface="Arial" pitchFamily="34" charset="-120"/>
              </a:rPr>
              <a:t>“Introductory tenancy”;
</a:t>
            </a:r>
            <a:endParaRPr lang="en-US" sz="780"/>
          </a:p>
          <a:p>
            <a:pPr marL="171450" indent="-171450">
              <a:buFont typeface="Arial" panose="020B0604020202020204" pitchFamily="34" charset="0"/>
              <a:buChar char="•"/>
            </a:pPr>
            <a:r>
              <a:rPr lang="en-US" sz="780">
                <a:solidFill>
                  <a:srgbClr val="0B0C0C"/>
                </a:solidFill>
                <a:latin typeface="Arial" pitchFamily="34" charset="0"/>
                <a:ea typeface="Arial" pitchFamily="34" charset="-122"/>
                <a:cs typeface="Arial" pitchFamily="34" charset="-120"/>
              </a:rPr>
              <a:t>“Flexible tenancy”;
</a:t>
            </a:r>
            <a:endParaRPr lang="en-US" sz="780"/>
          </a:p>
          <a:p>
            <a:pPr marL="171450" indent="-171450">
              <a:buFont typeface="Arial" panose="020B0604020202020204" pitchFamily="34" charset="0"/>
              <a:buChar char="•"/>
            </a:pPr>
            <a:r>
              <a:rPr lang="en-US" sz="780">
                <a:solidFill>
                  <a:srgbClr val="0B0C0C"/>
                </a:solidFill>
                <a:latin typeface="Arial" pitchFamily="34" charset="0"/>
                <a:ea typeface="Arial" pitchFamily="34" charset="-122"/>
                <a:cs typeface="Arial" pitchFamily="34" charset="-120"/>
              </a:rPr>
              <a:t>“Demoted tenancy”; and
</a:t>
            </a:r>
            <a:endParaRPr lang="en-US" sz="780"/>
          </a:p>
          <a:p>
            <a:pPr marL="171450" indent="-171450">
              <a:buFont typeface="Arial" panose="020B0604020202020204" pitchFamily="34" charset="0"/>
              <a:buChar char="•"/>
            </a:pPr>
            <a:r>
              <a:rPr lang="en-US" sz="780">
                <a:solidFill>
                  <a:srgbClr val="0B0C0C"/>
                </a:solidFill>
                <a:latin typeface="Arial" pitchFamily="34" charset="0"/>
                <a:ea typeface="Arial" pitchFamily="34" charset="-122"/>
                <a:cs typeface="Arial" pitchFamily="34" charset="-120"/>
              </a:rPr>
              <a:t>“Other”.
</a:t>
            </a:r>
            <a:endParaRPr lang="en-US" sz="780"/>
          </a:p>
          <a:p>
            <a:pPr marL="0" indent="0">
              <a:buNone/>
            </a:pPr>
            <a:r>
              <a:rPr lang="en-US" sz="780">
                <a:solidFill>
                  <a:srgbClr val="0B0C0C"/>
                </a:solidFill>
                <a:latin typeface="Arial" pitchFamily="34" charset="0"/>
                <a:ea typeface="Arial" pitchFamily="34" charset="-122"/>
                <a:cs typeface="Arial" pitchFamily="34" charset="-120"/>
              </a:rPr>
              <a:t>In this example, “Assured tenancy” has been selected.
</a:t>
            </a:r>
            <a:endParaRPr lang="en-US" sz="780"/>
          </a:p>
          <a:p>
            <a:pPr marL="0" indent="0">
              <a:buNone/>
            </a:pPr>
            <a:r>
              <a:rPr lang="en-US" sz="780" b="1">
                <a:solidFill>
                  <a:srgbClr val="0B0C0C"/>
                </a:solidFill>
                <a:latin typeface="Arial" pitchFamily="34" charset="0"/>
                <a:ea typeface="Arial" pitchFamily="34" charset="-122"/>
                <a:cs typeface="Arial" pitchFamily="34" charset="-120"/>
              </a:rPr>
              <a:t>Heading: </a:t>
            </a:r>
            <a:r>
              <a:rPr lang="en-US" sz="780">
                <a:solidFill>
                  <a:srgbClr val="0B0C0C"/>
                </a:solidFill>
                <a:latin typeface="Arial" pitchFamily="34" charset="0"/>
                <a:ea typeface="Arial" pitchFamily="34" charset="-122"/>
                <a:cs typeface="Arial" pitchFamily="34" charset="-120"/>
              </a:rPr>
              <a:t>“Tenancy or licence start date”
</a:t>
            </a:r>
            <a:endParaRPr lang="en-US" sz="780"/>
          </a:p>
          <a:p>
            <a:pPr marL="0" indent="0">
              <a:buNone/>
            </a:pPr>
            <a:r>
              <a:rPr lang="en-US" sz="780" b="1">
                <a:solidFill>
                  <a:srgbClr val="0B0C0C"/>
                </a:solidFill>
                <a:latin typeface="Arial" pitchFamily="34" charset="0"/>
                <a:ea typeface="Arial" pitchFamily="34" charset="-122"/>
                <a:cs typeface="Arial" pitchFamily="34" charset="-120"/>
              </a:rPr>
              <a:t>The page asks: </a:t>
            </a:r>
            <a:r>
              <a:rPr lang="en-US" sz="780">
                <a:solidFill>
                  <a:srgbClr val="0B0C0C"/>
                </a:solidFill>
                <a:latin typeface="Arial" pitchFamily="34" charset="0"/>
                <a:ea typeface="Arial" pitchFamily="34" charset="-122"/>
                <a:cs typeface="Arial" pitchFamily="34" charset="-120"/>
              </a:rPr>
              <a:t>“What date did the tenancy or licence begin? (Optional)”
</a:t>
            </a:r>
            <a:endParaRPr lang="en-US" sz="780"/>
          </a:p>
          <a:p>
            <a:pPr marL="0" indent="0">
              <a:buNone/>
            </a:pPr>
            <a:r>
              <a:rPr lang="en-US" sz="780" b="1">
                <a:solidFill>
                  <a:srgbClr val="0B0C0C"/>
                </a:solidFill>
                <a:latin typeface="Arial" pitchFamily="34" charset="0"/>
                <a:ea typeface="Arial" pitchFamily="34" charset="-122"/>
                <a:cs typeface="Arial" pitchFamily="34" charset="-120"/>
              </a:rPr>
              <a:t>The screen states: </a:t>
            </a:r>
            <a:r>
              <a:rPr lang="en-US" sz="780">
                <a:solidFill>
                  <a:srgbClr val="0B0C0C"/>
                </a:solidFill>
                <a:latin typeface="Arial" pitchFamily="34" charset="0"/>
                <a:ea typeface="Arial" pitchFamily="34" charset="-122"/>
                <a:cs typeface="Arial" pitchFamily="34" charset="-120"/>
              </a:rPr>
              <a:t>“For example, 16 4 2021.”
</a:t>
            </a:r>
            <a:endParaRPr lang="en-US" sz="780"/>
          </a:p>
          <a:p>
            <a:pPr marL="0" indent="0">
              <a:buNone/>
            </a:pPr>
            <a:r>
              <a:rPr lang="en-US" sz="780">
                <a:solidFill>
                  <a:srgbClr val="0B0C0C"/>
                </a:solidFill>
                <a:latin typeface="Arial" pitchFamily="34" charset="0"/>
                <a:ea typeface="Arial" pitchFamily="34" charset="-122"/>
                <a:cs typeface="Arial" pitchFamily="34" charset="-120"/>
              </a:rPr>
              <a:t>The date fields are labelled “Day”, “Month” and “Year”. In this example, the date fields are blank.
</a:t>
            </a:r>
            <a:endParaRPr lang="en-US" sz="780"/>
          </a:p>
          <a:p>
            <a:pPr marL="0" indent="0">
              <a:buNone/>
            </a:pPr>
            <a:r>
              <a:rPr lang="en-US" sz="780" b="1">
                <a:solidFill>
                  <a:srgbClr val="0B0C0C"/>
                </a:solidFill>
                <a:latin typeface="Arial" pitchFamily="34" charset="0"/>
                <a:ea typeface="Arial" pitchFamily="34" charset="-122"/>
                <a:cs typeface="Arial" pitchFamily="34" charset="-120"/>
              </a:rPr>
              <a:t>Heading: </a:t>
            </a:r>
            <a:r>
              <a:rPr lang="en-US" sz="780">
                <a:solidFill>
                  <a:srgbClr val="0B0C0C"/>
                </a:solidFill>
                <a:latin typeface="Arial" pitchFamily="34" charset="0"/>
                <a:ea typeface="Arial" pitchFamily="34" charset="-122"/>
                <a:cs typeface="Arial" pitchFamily="34" charset="-120"/>
              </a:rPr>
              <a:t>“Do you have a copy of the tenancy or licence agreement?”
</a:t>
            </a:r>
            <a:endParaRPr lang="en-US" sz="780"/>
          </a:p>
          <a:p>
            <a:pPr marL="0" indent="0">
              <a:buNone/>
            </a:pPr>
            <a:r>
              <a:rPr lang="en-US" sz="780" b="1">
                <a:solidFill>
                  <a:srgbClr val="0B0C0C"/>
                </a:solidFill>
                <a:latin typeface="Arial" pitchFamily="34" charset="0"/>
                <a:ea typeface="Arial" pitchFamily="34" charset="-122"/>
                <a:cs typeface="Arial" pitchFamily="34" charset="-120"/>
              </a:rPr>
              <a:t>The options shown are:
</a:t>
            </a:r>
            <a:endParaRPr lang="en-US" sz="780"/>
          </a:p>
          <a:p>
            <a:pPr marL="0" indent="0">
              <a:buNone/>
            </a:pPr>
            <a:r>
              <a:rPr lang="en-US" sz="780">
                <a:solidFill>
                  <a:srgbClr val="0B0C0C"/>
                </a:solidFill>
                <a:latin typeface="Arial" pitchFamily="34" charset="0"/>
                <a:ea typeface="Arial" pitchFamily="34" charset="-122"/>
                <a:cs typeface="Arial" pitchFamily="34" charset="-120"/>
              </a:rPr>
              <a:t>“Yes”; and
</a:t>
            </a:r>
            <a:endParaRPr lang="en-US" sz="780"/>
          </a:p>
          <a:p>
            <a:pPr marL="0" indent="0">
              <a:buNone/>
            </a:pPr>
            <a:r>
              <a:rPr lang="en-US" sz="780">
                <a:solidFill>
                  <a:srgbClr val="0B0C0C"/>
                </a:solidFill>
                <a:latin typeface="Arial" pitchFamily="34" charset="0"/>
                <a:ea typeface="Arial" pitchFamily="34" charset="-122"/>
                <a:cs typeface="Arial" pitchFamily="34" charset="-120"/>
              </a:rPr>
              <a:t>“No”.
</a:t>
            </a:r>
            <a:endParaRPr lang="en-US" sz="780"/>
          </a:p>
          <a:p>
            <a:pPr marL="0" indent="0">
              <a:buNone/>
            </a:pPr>
            <a:r>
              <a:rPr lang="en-US" sz="780">
                <a:solidFill>
                  <a:srgbClr val="0B0C0C"/>
                </a:solidFill>
                <a:latin typeface="Arial" pitchFamily="34" charset="0"/>
                <a:ea typeface="Arial" pitchFamily="34" charset="-122"/>
                <a:cs typeface="Arial" pitchFamily="34" charset="-120"/>
              </a:rPr>
              <a:t>In this example, no option appears to have been selected.
</a:t>
            </a:r>
            <a:endParaRPr lang="en-US" sz="780"/>
          </a:p>
          <a:p>
            <a:pPr marL="0" indent="0">
              <a:buNone/>
            </a:pPr>
            <a:r>
              <a:rPr lang="en-US" sz="780">
                <a:solidFill>
                  <a:srgbClr val="0B0C0C"/>
                </a:solidFill>
                <a:latin typeface="Arial" pitchFamily="34" charset="0"/>
                <a:ea typeface="Arial" pitchFamily="34" charset="-122"/>
                <a:cs typeface="Arial" pitchFamily="34" charset="-120"/>
              </a:rPr>
              <a:t>The following actions are available: Previous, Continue and Cancel.</a:t>
            </a:r>
            <a:endParaRPr lang="en-US" sz="78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Grounds for Possession</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Grounds for possession page asking whether the claim includes rent arrears.</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3_assets/screen12_colN_row107.png"/>
          <p:cNvPicPr>
            <a:picLocks noChangeAspect="1"/>
          </p:cNvPicPr>
          <p:nvPr/>
        </p:nvPicPr>
        <p:blipFill>
          <a:blip r:embed="rId3"/>
          <a:stretch>
            <a:fillRect/>
          </a:stretch>
        </p:blipFill>
        <p:spPr>
          <a:xfrm>
            <a:off x="530352" y="2631437"/>
            <a:ext cx="3648456" cy="2372366"/>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50" b="1">
                <a:solidFill>
                  <a:srgbClr val="0B0C0C"/>
                </a:solidFill>
                <a:latin typeface="Arial" pitchFamily="34" charset="0"/>
                <a:ea typeface="Arial" pitchFamily="34" charset="-122"/>
                <a:cs typeface="Arial" pitchFamily="34" charset="-120"/>
              </a:rPr>
              <a:t>Heading: </a:t>
            </a:r>
            <a:r>
              <a:rPr lang="en-US" sz="1150">
                <a:solidFill>
                  <a:srgbClr val="0B0C0C"/>
                </a:solidFill>
                <a:latin typeface="Arial" pitchFamily="34" charset="0"/>
                <a:ea typeface="Arial" pitchFamily="34" charset="-122"/>
                <a:cs typeface="Arial" pitchFamily="34" charset="-120"/>
              </a:rPr>
              <a:t>“Grounds for possession”
</a:t>
            </a:r>
            <a:endParaRPr lang="en-US" sz="1150"/>
          </a:p>
          <a:p>
            <a:pPr marL="0" indent="0">
              <a:buNone/>
            </a:pPr>
            <a:r>
              <a:rPr lang="en-US" sz="1150">
                <a:solidFill>
                  <a:srgbClr val="0B0C0C"/>
                </a:solidFill>
                <a:latin typeface="Arial" pitchFamily="34" charset="0"/>
                <a:ea typeface="Arial" pitchFamily="34" charset="-122"/>
                <a:cs typeface="Arial" pitchFamily="34" charset="-120"/>
              </a:rPr>
              <a:t>In this example, the case number is “1234-5678-9101-1213”.
</a:t>
            </a:r>
            <a:endParaRPr lang="en-US" sz="1150"/>
          </a:p>
          <a:p>
            <a:pPr marL="0" indent="0">
              <a:buNone/>
            </a:pPr>
            <a:r>
              <a:rPr lang="en-US" sz="1150" b="1">
                <a:solidFill>
                  <a:srgbClr val="0B0C0C"/>
                </a:solidFill>
                <a:latin typeface="Arial" pitchFamily="34" charset="0"/>
                <a:ea typeface="Arial" pitchFamily="34" charset="-122"/>
                <a:cs typeface="Arial" pitchFamily="34" charset="-120"/>
              </a:rPr>
              <a:t>Heading: </a:t>
            </a:r>
            <a:r>
              <a:rPr lang="en-US" sz="1150">
                <a:solidFill>
                  <a:srgbClr val="0B0C0C"/>
                </a:solidFill>
                <a:latin typeface="Arial" pitchFamily="34" charset="0"/>
                <a:ea typeface="Arial" pitchFamily="34" charset="-122"/>
                <a:cs typeface="Arial" pitchFamily="34" charset="-120"/>
              </a:rPr>
              <a:t>“Do your grounds for possession include rent arrears?”</a:t>
            </a:r>
          </a:p>
          <a:p>
            <a:pPr marL="0" indent="0">
              <a:buNone/>
            </a:pPr>
            <a:r>
              <a:rPr lang="en-US" sz="1150">
                <a:solidFill>
                  <a:srgbClr val="0B0C0C"/>
                </a:solidFill>
                <a:latin typeface="Arial" pitchFamily="34" charset="0"/>
                <a:ea typeface="Arial" pitchFamily="34" charset="-122"/>
                <a:cs typeface="Arial" pitchFamily="34" charset="-120"/>
              </a:rPr>
              <a:t>The screen states: “You’ll be able to add additional grounds later if you select yes”
</a:t>
            </a:r>
            <a:endParaRPr lang="en-US" sz="1150"/>
          </a:p>
          <a:p>
            <a:pPr marL="0" indent="0">
              <a:buNone/>
            </a:pPr>
            <a:r>
              <a:rPr lang="en-US" sz="1150" b="1">
                <a:solidFill>
                  <a:srgbClr val="0B0C0C"/>
                </a:solidFill>
                <a:latin typeface="Arial" pitchFamily="34" charset="0"/>
                <a:ea typeface="Arial" pitchFamily="34" charset="-122"/>
                <a:cs typeface="Arial" pitchFamily="34" charset="-120"/>
              </a:rPr>
              <a:t>The options shown are:
</a:t>
            </a:r>
            <a:endParaRPr lang="en-US" sz="1150"/>
          </a:p>
          <a:p>
            <a:pPr marL="0" indent="0">
              <a:buNone/>
            </a:pPr>
            <a:r>
              <a:rPr lang="en-US" sz="1150">
                <a:solidFill>
                  <a:srgbClr val="0B0C0C"/>
                </a:solidFill>
                <a:latin typeface="Arial" pitchFamily="34" charset="0"/>
                <a:ea typeface="Arial" pitchFamily="34" charset="-122"/>
                <a:cs typeface="Arial" pitchFamily="34" charset="-120"/>
              </a:rPr>
              <a:t>“Yes”; and
</a:t>
            </a:r>
            <a:endParaRPr lang="en-US" sz="1150"/>
          </a:p>
          <a:p>
            <a:pPr marL="0" indent="0">
              <a:buNone/>
            </a:pPr>
            <a:r>
              <a:rPr lang="en-US" sz="1150">
                <a:solidFill>
                  <a:srgbClr val="0B0C0C"/>
                </a:solidFill>
                <a:latin typeface="Arial" pitchFamily="34" charset="0"/>
                <a:ea typeface="Arial" pitchFamily="34" charset="-122"/>
                <a:cs typeface="Arial" pitchFamily="34" charset="-120"/>
              </a:rPr>
              <a:t>“No”.
</a:t>
            </a:r>
            <a:endParaRPr lang="en-US" sz="1150"/>
          </a:p>
          <a:p>
            <a:pPr marL="0" indent="0">
              <a:buNone/>
            </a:pPr>
            <a:r>
              <a:rPr lang="en-US" sz="1150">
                <a:solidFill>
                  <a:srgbClr val="0B0C0C"/>
                </a:solidFill>
                <a:latin typeface="Arial" pitchFamily="34" charset="0"/>
                <a:ea typeface="Arial" pitchFamily="34" charset="-122"/>
                <a:cs typeface="Arial" pitchFamily="34" charset="-120"/>
              </a:rPr>
              <a:t>In this example, “Yes” appears to have been selected.
</a:t>
            </a:r>
            <a:endParaRPr lang="en-US" sz="1150"/>
          </a:p>
          <a:p>
            <a:pPr marL="0" indent="0">
              <a:buNone/>
            </a:pPr>
            <a:r>
              <a:rPr lang="en-US" sz="1150">
                <a:solidFill>
                  <a:srgbClr val="0B0C0C"/>
                </a:solidFill>
                <a:latin typeface="Arial" pitchFamily="34" charset="0"/>
                <a:ea typeface="Arial" pitchFamily="34" charset="-122"/>
                <a:cs typeface="Arial" pitchFamily="34" charset="-120"/>
              </a:rPr>
              <a:t>The following actions are available: Previous, Continue and Cancel.</a:t>
            </a:r>
            <a:endParaRPr lang="en-US" sz="115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Text 0"/>
          <p:cNvSpPr/>
          <p:nvPr/>
        </p:nvSpPr>
        <p:spPr>
          <a:xfrm>
            <a:off x="411480" y="548640"/>
            <a:ext cx="8046720" cy="274320"/>
          </a:xfrm>
          <a:prstGeom prst="rect">
            <a:avLst/>
          </a:prstGeom>
          <a:noFill/>
          <a:ln/>
        </p:spPr>
        <p:txBody>
          <a:bodyPr wrap="square" lIns="0" tIns="0" rIns="0" bIns="0" rtlCol="0" anchor="ctr"/>
          <a:lstStyle/>
          <a:p>
            <a:pPr marL="0" indent="0">
              <a:buNone/>
            </a:pPr>
            <a:r>
              <a:rPr lang="en-US" sz="2000" b="1">
                <a:solidFill>
                  <a:srgbClr val="0B0C0C"/>
                </a:solidFill>
                <a:latin typeface="Arial" pitchFamily="34" charset="0"/>
                <a:ea typeface="Arial" pitchFamily="34" charset="-122"/>
                <a:cs typeface="Arial" pitchFamily="34" charset="-120"/>
              </a:rPr>
              <a:t>What are your grounds for possession?</a:t>
            </a:r>
            <a:endParaRPr lang="en-US" sz="2000"/>
          </a:p>
        </p:txBody>
      </p:sp>
      <p:sp>
        <p:nvSpPr>
          <p:cNvPr id="3" name="Text 1"/>
          <p:cNvSpPr/>
          <p:nvPr/>
        </p:nvSpPr>
        <p:spPr>
          <a:xfrm>
            <a:off x="411480" y="923544"/>
            <a:ext cx="9692640" cy="201168"/>
          </a:xfrm>
          <a:prstGeom prst="rect">
            <a:avLst/>
          </a:prstGeom>
          <a:noFill/>
          <a:ln/>
        </p:spPr>
        <p:txBody>
          <a:bodyPr wrap="square" lIns="0" tIns="0" rIns="0" bIns="0" rtlCol="0" anchor="ctr"/>
          <a:lstStyle/>
          <a:p>
            <a:pPr marL="0" indent="0">
              <a:buNone/>
            </a:pPr>
            <a:r>
              <a:rPr lang="en-US" sz="1150">
                <a:solidFill>
                  <a:srgbClr val="505A5F"/>
                </a:solidFill>
                <a:latin typeface="Arial" pitchFamily="34" charset="0"/>
                <a:ea typeface="Arial" pitchFamily="34" charset="-122"/>
                <a:cs typeface="Arial" pitchFamily="34" charset="-120"/>
              </a:rPr>
              <a:t>Short page descriptor: Grounds for possession page listing discretionary and mandatory grounds.</a:t>
            </a:r>
            <a:endParaRPr lang="en-US" sz="1150"/>
          </a:p>
        </p:txBody>
      </p:sp>
      <p:sp>
        <p:nvSpPr>
          <p:cNvPr id="4" name="Shape 2"/>
          <p:cNvSpPr/>
          <p:nvPr/>
        </p:nvSpPr>
        <p:spPr>
          <a:xfrm>
            <a:off x="411480" y="1234440"/>
            <a:ext cx="3931920" cy="5166360"/>
          </a:xfrm>
          <a:prstGeom prst="roundRect">
            <a:avLst>
              <a:gd name="adj" fmla="val 1163"/>
            </a:avLst>
          </a:prstGeom>
          <a:solidFill>
            <a:srgbClr val="FFFFFF"/>
          </a:solidFill>
          <a:ln w="12700">
            <a:solidFill>
              <a:srgbClr val="D4D9DD"/>
            </a:solidFill>
            <a:prstDash val="solid"/>
          </a:ln>
        </p:spPr>
        <p:txBody>
          <a:bodyPr/>
          <a:lstStyle/>
          <a:p>
            <a:endParaRPr lang="en-GB"/>
          </a:p>
        </p:txBody>
      </p:sp>
      <p:pic>
        <p:nvPicPr>
          <p:cNvPr id="5" name="Image 0" descr="/mnt/data/work_slide/screen_crop.png"/>
          <p:cNvPicPr>
            <a:picLocks noChangeAspect="1"/>
          </p:cNvPicPr>
          <p:nvPr/>
        </p:nvPicPr>
        <p:blipFill>
          <a:blip r:embed="rId3"/>
          <a:stretch>
            <a:fillRect/>
          </a:stretch>
        </p:blipFill>
        <p:spPr>
          <a:xfrm>
            <a:off x="512064" y="1331023"/>
            <a:ext cx="3730752" cy="4954905"/>
          </a:xfrm>
          <a:prstGeom prst="rect">
            <a:avLst/>
          </a:prstGeom>
        </p:spPr>
      </p:pic>
      <p:sp>
        <p:nvSpPr>
          <p:cNvPr id="6" name="Shape 3"/>
          <p:cNvSpPr/>
          <p:nvPr/>
        </p:nvSpPr>
        <p:spPr>
          <a:xfrm>
            <a:off x="4572000" y="1234440"/>
            <a:ext cx="7205472" cy="5166360"/>
          </a:xfrm>
          <a:prstGeom prst="roundRect">
            <a:avLst>
              <a:gd name="adj" fmla="val 885"/>
            </a:avLst>
          </a:prstGeom>
          <a:solidFill>
            <a:srgbClr val="EAF4FA"/>
          </a:solidFill>
          <a:ln w="12700">
            <a:solidFill>
              <a:srgbClr val="B6D7EE"/>
            </a:solidFill>
            <a:prstDash val="solid"/>
          </a:ln>
        </p:spPr>
        <p:txBody>
          <a:bodyPr/>
          <a:lstStyle/>
          <a:p>
            <a:endParaRPr lang="en-GB"/>
          </a:p>
        </p:txBody>
      </p:sp>
      <p:sp>
        <p:nvSpPr>
          <p:cNvPr id="7" name="Text 4"/>
          <p:cNvSpPr/>
          <p:nvPr/>
        </p:nvSpPr>
        <p:spPr>
          <a:xfrm>
            <a:off x="4800600" y="1463040"/>
            <a:ext cx="3200400" cy="228600"/>
          </a:xfrm>
          <a:prstGeom prst="rect">
            <a:avLst/>
          </a:prstGeom>
          <a:noFill/>
          <a:ln/>
        </p:spPr>
        <p:txBody>
          <a:bodyPr wrap="square" lIns="0" tIns="0" rIns="0" bIns="0" rtlCol="0" anchor="ctr"/>
          <a:lstStyle/>
          <a:p>
            <a:pPr marL="0" indent="0">
              <a:buNone/>
            </a:pPr>
            <a:r>
              <a:rPr lang="en-US" sz="1400" b="1">
                <a:solidFill>
                  <a:srgbClr val="1D70B8"/>
                </a:solidFill>
                <a:latin typeface="Arial" pitchFamily="34" charset="0"/>
                <a:ea typeface="Arial" pitchFamily="34" charset="-122"/>
                <a:cs typeface="Arial" pitchFamily="34" charset="-120"/>
              </a:rPr>
              <a:t>Accessible description</a:t>
            </a:r>
            <a:endParaRPr lang="en-US" sz="1400"/>
          </a:p>
        </p:txBody>
      </p:sp>
      <p:sp>
        <p:nvSpPr>
          <p:cNvPr id="8" name="Text 5"/>
          <p:cNvSpPr/>
          <p:nvPr/>
        </p:nvSpPr>
        <p:spPr>
          <a:xfrm>
            <a:off x="4800600" y="1783080"/>
            <a:ext cx="3246120" cy="4361688"/>
          </a:xfrm>
          <a:prstGeom prst="rect">
            <a:avLst/>
          </a:prstGeom>
          <a:noFill/>
          <a:ln/>
        </p:spPr>
        <p:txBody>
          <a:bodyPr wrap="square" lIns="0" tIns="0" rIns="0" bIns="0" rtlCol="0" anchor="t">
            <a:normAutofit/>
          </a:bodyPr>
          <a:lstStyle/>
          <a:p>
            <a:pPr>
              <a:lnSpc>
                <a:spcPct val="108000"/>
              </a:lnSpc>
            </a:pPr>
            <a:r>
              <a:rPr lang="en-US" sz="900" b="1">
                <a:solidFill>
                  <a:srgbClr val="0B0C0C"/>
                </a:solidFill>
                <a:latin typeface="Arial"/>
                <a:ea typeface="Arial" pitchFamily="34" charset="-122"/>
                <a:cs typeface="Arial"/>
              </a:rPr>
              <a:t>Heading: </a:t>
            </a:r>
            <a:r>
              <a:rPr lang="en-US" sz="900">
                <a:solidFill>
                  <a:srgbClr val="0B0C0C"/>
                </a:solidFill>
                <a:latin typeface="Arial"/>
                <a:ea typeface="Arial" pitchFamily="34" charset="-122"/>
                <a:cs typeface="Arial"/>
              </a:rPr>
              <a:t>“What are your grounds for possession?”
In this example, the case number is “1787-2308-5630-7905”.
In this example, the property address is “1 Second Avenue, London, W3 7RX”.
</a:t>
            </a:r>
            <a:r>
              <a:rPr lang="en-US" sz="900" b="1">
                <a:solidFill>
                  <a:srgbClr val="0B0C0C"/>
                </a:solidFill>
                <a:latin typeface="Arial"/>
                <a:ea typeface="Arial" pitchFamily="34" charset="-122"/>
                <a:cs typeface="Arial"/>
              </a:rPr>
              <a:t>The page states: </a:t>
            </a:r>
            <a:r>
              <a:rPr lang="en-US" sz="900">
                <a:solidFill>
                  <a:srgbClr val="0B0C0C"/>
                </a:solidFill>
                <a:latin typeface="Arial"/>
                <a:ea typeface="Arial" pitchFamily="34" charset="-122"/>
                <a:cs typeface="Arial"/>
              </a:rPr>
              <a:t>“You may have already given the defendants notice of your intention to begin possession proceedings. If you have, you should have written the grounds you’re making your claim under. You should select these grounds here and any extra grounds you’d like to add to your claim, if you need to.”
</a:t>
            </a:r>
            <a:r>
              <a:rPr lang="en-US" sz="900" b="1">
                <a:solidFill>
                  <a:srgbClr val="0B0C0C"/>
                </a:solidFill>
                <a:latin typeface="Arial"/>
                <a:ea typeface="Arial" pitchFamily="34" charset="-122"/>
                <a:cs typeface="Arial"/>
              </a:rPr>
              <a:t>The link shown is: </a:t>
            </a:r>
            <a:r>
              <a:rPr lang="en-US" sz="900">
                <a:solidFill>
                  <a:srgbClr val="0B0C0C"/>
                </a:solidFill>
                <a:latin typeface="Arial"/>
                <a:ea typeface="Arial" pitchFamily="34" charset="-122"/>
                <a:cs typeface="Arial"/>
              </a:rPr>
              <a:t>“More information about possession grounds (opens in new tab)”.
</a:t>
            </a:r>
            <a:r>
              <a:rPr lang="en-US" sz="900" b="1">
                <a:solidFill>
                  <a:srgbClr val="0B0C0C"/>
                </a:solidFill>
                <a:latin typeface="Arial"/>
                <a:ea typeface="Arial" pitchFamily="34" charset="-122"/>
                <a:cs typeface="Arial"/>
              </a:rPr>
              <a:t>Heading: </a:t>
            </a:r>
            <a:r>
              <a:rPr lang="en-US" sz="900">
                <a:solidFill>
                  <a:srgbClr val="0B0C0C"/>
                </a:solidFill>
                <a:latin typeface="Arial"/>
                <a:ea typeface="Arial" pitchFamily="34" charset="-122"/>
                <a:cs typeface="Arial"/>
              </a:rPr>
              <a:t>“Discretionary grounds (Optional)”
The screen states “Select all that you allege apply”.
</a:t>
            </a:r>
            <a:r>
              <a:rPr lang="en-US" sz="900" b="1">
                <a:solidFill>
                  <a:srgbClr val="0B0C0C"/>
                </a:solidFill>
                <a:latin typeface="Arial"/>
                <a:ea typeface="Arial" pitchFamily="34" charset="-122"/>
                <a:cs typeface="Arial"/>
              </a:rPr>
              <a:t>The available options are:
</a:t>
            </a:r>
            <a:r>
              <a:rPr lang="en-US" sz="900">
                <a:solidFill>
                  <a:srgbClr val="0B0C0C"/>
                </a:solidFill>
                <a:latin typeface="Arial"/>
                <a:ea typeface="Arial" pitchFamily="34" charset="-122"/>
                <a:cs typeface="Arial"/>
              </a:rPr>
              <a:t>• “Rent arrears or breach of the tenancy (ground 1)”
• “Nuisance, annoyance, illegal or immoral use of the property (ground 2)”
• “Domestic violence (ground 2A)”
• “Offence during a riot (ground 2ZA)”
• “Deterioration in the condition of the property (ground 3)”
• “Deterioration of furniture (ground 4)”
• “Tenancy obtained by false statement (ground 5)”
• “Premium paid in connection with mutual exchange (ground 6)”
• “Unsuitable conduct in tied accommodation (ground 7)”
• “Refusal to move back to main home after works completed (ground 8)”</a:t>
            </a:r>
            <a:endParaRPr lang="en-US" sz="900">
              <a:latin typeface="Arial"/>
              <a:cs typeface="Arial"/>
            </a:endParaRPr>
          </a:p>
        </p:txBody>
      </p:sp>
      <p:sp>
        <p:nvSpPr>
          <p:cNvPr id="9" name="Text 6"/>
          <p:cNvSpPr/>
          <p:nvPr/>
        </p:nvSpPr>
        <p:spPr>
          <a:xfrm>
            <a:off x="8275320" y="1783080"/>
            <a:ext cx="3246120" cy="4361688"/>
          </a:xfrm>
          <a:prstGeom prst="rect">
            <a:avLst/>
          </a:prstGeom>
          <a:noFill/>
          <a:ln/>
        </p:spPr>
        <p:txBody>
          <a:bodyPr wrap="square" lIns="0" tIns="0" rIns="0" bIns="0" rtlCol="0" anchor="t">
            <a:normAutofit/>
          </a:bodyPr>
          <a:lstStyle/>
          <a:p>
            <a:pPr>
              <a:lnSpc>
                <a:spcPct val="108000"/>
              </a:lnSpc>
            </a:pPr>
            <a:r>
              <a:rPr lang="en-US" sz="900" b="1">
                <a:solidFill>
                  <a:srgbClr val="0B0C0C"/>
                </a:solidFill>
                <a:latin typeface="Arial"/>
                <a:ea typeface="Arial" pitchFamily="34" charset="-122"/>
                <a:cs typeface="Arial"/>
              </a:rPr>
              <a:t>Heading: </a:t>
            </a:r>
            <a:r>
              <a:rPr lang="en-US" sz="900">
                <a:solidFill>
                  <a:srgbClr val="0B0C0C"/>
                </a:solidFill>
                <a:latin typeface="Arial"/>
                <a:ea typeface="Arial" pitchFamily="34" charset="-122"/>
                <a:cs typeface="Arial"/>
              </a:rPr>
              <a:t>“Mandatory grounds (Optional)”
The states “Select all that you allege apply”.
</a:t>
            </a:r>
            <a:r>
              <a:rPr lang="en-US" sz="900" b="1">
                <a:solidFill>
                  <a:srgbClr val="0B0C0C"/>
                </a:solidFill>
                <a:latin typeface="Arial"/>
                <a:ea typeface="Arial" pitchFamily="34" charset="-122"/>
                <a:cs typeface="Arial"/>
              </a:rPr>
              <a:t>The available option is:
</a:t>
            </a:r>
            <a:r>
              <a:rPr lang="en-US" sz="900">
                <a:solidFill>
                  <a:srgbClr val="0B0C0C"/>
                </a:solidFill>
                <a:latin typeface="Arial"/>
                <a:ea typeface="Arial" pitchFamily="34" charset="-122"/>
                <a:cs typeface="Arial"/>
              </a:rPr>
              <a:t>• “Antisocial </a:t>
            </a:r>
            <a:r>
              <a:rPr lang="en-US" sz="900" err="1">
                <a:solidFill>
                  <a:srgbClr val="0B0C0C"/>
                </a:solidFill>
                <a:latin typeface="Arial"/>
                <a:ea typeface="Arial" pitchFamily="34" charset="-122"/>
                <a:cs typeface="Arial"/>
              </a:rPr>
              <a:t>behaviour”</a:t>
            </a:r>
            <a:r>
              <a:rPr lang="en-US" sz="900">
                <a:solidFill>
                  <a:srgbClr val="0B0C0C"/>
                </a:solidFill>
                <a:latin typeface="Arial"/>
                <a:ea typeface="Arial" pitchFamily="34" charset="-122"/>
                <a:cs typeface="Arial"/>
              </a:rPr>
              <a:t>
</a:t>
            </a:r>
            <a:r>
              <a:rPr lang="en-US" sz="900" b="1">
                <a:solidFill>
                  <a:srgbClr val="0B0C0C"/>
                </a:solidFill>
                <a:latin typeface="Arial"/>
                <a:ea typeface="Arial" pitchFamily="34" charset="-122"/>
                <a:cs typeface="Arial"/>
              </a:rPr>
              <a:t>Heading: </a:t>
            </a:r>
            <a:r>
              <a:rPr lang="en-US" sz="900">
                <a:solidFill>
                  <a:srgbClr val="0B0C0C"/>
                </a:solidFill>
                <a:latin typeface="Arial"/>
                <a:ea typeface="Arial" pitchFamily="34" charset="-122"/>
                <a:cs typeface="Arial"/>
              </a:rPr>
              <a:t>“Mandatory ground (if alternative accommodation available) (Optional)”
The page instructs the user to “Select all that you allege apply”.
</a:t>
            </a:r>
            <a:r>
              <a:rPr lang="en-US" sz="900" b="1">
                <a:solidFill>
                  <a:srgbClr val="0B0C0C"/>
                </a:solidFill>
                <a:latin typeface="Arial"/>
                <a:ea typeface="Arial" pitchFamily="34" charset="-122"/>
                <a:cs typeface="Arial"/>
              </a:rPr>
              <a:t>The available options are:
</a:t>
            </a:r>
            <a:r>
              <a:rPr lang="en-US" sz="900">
                <a:solidFill>
                  <a:srgbClr val="0B0C0C"/>
                </a:solidFill>
                <a:latin typeface="Arial"/>
                <a:ea typeface="Arial" pitchFamily="34" charset="-122"/>
                <a:cs typeface="Arial"/>
              </a:rPr>
              <a:t>• “Overcrowding (ground 9)”
• “Landlord’s works (ground 10)”
• “Property sold for redevelopment (ground 10A)”
• “Charitable landlord (ground 11)”
</a:t>
            </a:r>
            <a:r>
              <a:rPr lang="en-US" sz="900" b="1">
                <a:solidFill>
                  <a:srgbClr val="0B0C0C"/>
                </a:solidFill>
                <a:latin typeface="Arial"/>
                <a:ea typeface="Arial" pitchFamily="34" charset="-122"/>
                <a:cs typeface="Arial"/>
              </a:rPr>
              <a:t>Heading: </a:t>
            </a:r>
            <a:r>
              <a:rPr lang="en-US" sz="900">
                <a:solidFill>
                  <a:srgbClr val="0B0C0C"/>
                </a:solidFill>
                <a:latin typeface="Arial"/>
                <a:ea typeface="Arial" pitchFamily="34" charset="-122"/>
                <a:cs typeface="Arial"/>
              </a:rPr>
              <a:t>“Discretionary grounds (if alternative accommodation available) (Optional)”
The states: “Select all that you allege apply”.
</a:t>
            </a:r>
            <a:r>
              <a:rPr lang="en-US" sz="900" b="1">
                <a:solidFill>
                  <a:srgbClr val="0B0C0C"/>
                </a:solidFill>
                <a:latin typeface="Arial"/>
                <a:ea typeface="Arial" pitchFamily="34" charset="-122"/>
                <a:cs typeface="Arial"/>
              </a:rPr>
              <a:t>The available options are:
</a:t>
            </a:r>
            <a:r>
              <a:rPr lang="en-US" sz="900">
                <a:solidFill>
                  <a:srgbClr val="0B0C0C"/>
                </a:solidFill>
                <a:latin typeface="Arial"/>
                <a:ea typeface="Arial" pitchFamily="34" charset="-122"/>
                <a:cs typeface="Arial"/>
              </a:rPr>
              <a:t>• “Tied accommodation needed for another employee (ground 12)”
• “Adapted accommodation (ground 13)”
• “Housing association special circumstances accommodation (ground 14)”
• “Special needs accommodation (ground 15)”
• “Under occupying after succession (ground 16A)”
In this example, no ground has been selected.
The link “I want to save this application and return to it later” is shown.
The following actions are available: “Previous”, “Continue” and “Cancel”.</a:t>
            </a:r>
            <a:endParaRPr lang="en-US" sz="900">
              <a:latin typeface="Arial"/>
              <a:cs typeface="Arial"/>
            </a:endParaRPr>
          </a:p>
        </p:txBody>
      </p:sp>
      <p:sp>
        <p:nvSpPr>
          <p:cNvPr id="25" name="Slide Number Placeholder 0"/>
          <p:cNvSpPr>
            <a:spLocks noGrp="1"/>
          </p:cNvSpPr>
          <p:nvPr>
            <p:ph type="sldNum" sz="quarter" idx="4294967295"/>
          </p:nvPr>
        </p:nvSpPr>
        <p:spPr>
          <a:xfrm>
            <a:off x="11704320" y="6583680"/>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777777"/>
                </a:solidFill>
                <a:latin typeface="Arial"/>
                <a:ea typeface="Arial"/>
                <a:cs typeface="Arial"/>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Pre-Action protocol</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Pre-action protocol page asking whether the protocol has been followed.</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4_assets/screen15_colN_row139.png"/>
          <p:cNvPicPr>
            <a:picLocks noChangeAspect="1"/>
          </p:cNvPicPr>
          <p:nvPr/>
        </p:nvPicPr>
        <p:blipFill>
          <a:blip r:embed="rId3"/>
          <a:stretch>
            <a:fillRect/>
          </a:stretch>
        </p:blipFill>
        <p:spPr>
          <a:xfrm>
            <a:off x="530352" y="2104410"/>
            <a:ext cx="3648456" cy="3426420"/>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598573" y="1221545"/>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Autofit/>
          </a:bodyPr>
          <a:lstStyle/>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“Pre-action protocol”
</a:t>
            </a:r>
            <a:endParaRPr lang="en-US" sz="900"/>
          </a:p>
          <a:p>
            <a:pPr marL="0" indent="0">
              <a:buNone/>
            </a:pPr>
            <a:r>
              <a:rPr lang="en-US" sz="900">
                <a:solidFill>
                  <a:srgbClr val="0B0C0C"/>
                </a:solidFill>
                <a:latin typeface="Arial" pitchFamily="34" charset="0"/>
                <a:ea typeface="Arial" pitchFamily="34" charset="-122"/>
                <a:cs typeface="Arial" pitchFamily="34" charset="-120"/>
              </a:rPr>
              <a:t>In this example, the case number is “1234-5678-9101-1213”.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states: </a:t>
            </a:r>
            <a:r>
              <a:rPr lang="en-US" sz="900">
                <a:solidFill>
                  <a:srgbClr val="0B0C0C"/>
                </a:solidFill>
                <a:latin typeface="Arial" pitchFamily="34" charset="0"/>
                <a:ea typeface="Arial" pitchFamily="34" charset="-122"/>
                <a:cs typeface="Arial" pitchFamily="34" charset="-120"/>
              </a:rPr>
              <a:t>“Registered providers of social housing should follow the pre-action protocol before making a housing possession claim.”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screen states: </a:t>
            </a:r>
            <a:r>
              <a:rPr lang="en-US" sz="900">
                <a:solidFill>
                  <a:srgbClr val="0B0C0C"/>
                </a:solidFill>
                <a:latin typeface="Arial" pitchFamily="34" charset="0"/>
                <a:ea typeface="Arial" pitchFamily="34" charset="-122"/>
                <a:cs typeface="Arial" pitchFamily="34" charset="-120"/>
              </a:rPr>
              <a:t>“You should have:”
</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“contacted, or attempted to contact, the defendants”.</a:t>
            </a:r>
            <a:endParaRPr lang="en-US" sz="900"/>
          </a:p>
          <a:p>
            <a:r>
              <a:rPr lang="en-US" sz="900" b="1">
                <a:solidFill>
                  <a:srgbClr val="0B0C0C"/>
                </a:solidFill>
                <a:latin typeface="Arial" pitchFamily="34" charset="0"/>
                <a:ea typeface="Arial" pitchFamily="34" charset="-122"/>
                <a:cs typeface="Arial" pitchFamily="34" charset="-120"/>
              </a:rPr>
              <a:t>The screen states: </a:t>
            </a:r>
            <a:r>
              <a:rPr lang="en-US" sz="900">
                <a:solidFill>
                  <a:srgbClr val="0B0C0C"/>
                </a:solidFill>
                <a:latin typeface="Arial" pitchFamily="34" charset="0"/>
                <a:ea typeface="Arial" pitchFamily="34" charset="-122"/>
                <a:cs typeface="Arial" pitchFamily="34" charset="-120"/>
              </a:rPr>
              <a:t>“If your claim is on the grounds of rent arrears, you should have:”</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“tried to agree a repayment plan”;</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“applied for arrears to be paid by the Department for Work and Pensions (DWP) by deductions from the defendants’ benefits”; and</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“offered to assist the defendants in a claim for housing benefit or Universal Credit”.</a:t>
            </a:r>
          </a:p>
          <a:p>
            <a:endParaRPr lang="en-US" sz="900"/>
          </a:p>
          <a:p>
            <a:pPr marL="0" indent="0">
              <a:buNone/>
            </a:pPr>
            <a:r>
              <a:rPr lang="en-US" sz="900" b="1">
                <a:solidFill>
                  <a:srgbClr val="0B0C0C"/>
                </a:solidFill>
                <a:latin typeface="Arial" pitchFamily="34" charset="0"/>
                <a:ea typeface="Arial" pitchFamily="34" charset="-122"/>
                <a:cs typeface="Arial" pitchFamily="34" charset="-120"/>
              </a:rPr>
              <a:t>The page includes the following warning: </a:t>
            </a:r>
            <a:r>
              <a:rPr lang="en-US" sz="900">
                <a:solidFill>
                  <a:srgbClr val="0B0C0C"/>
                </a:solidFill>
                <a:latin typeface="Arial" pitchFamily="34" charset="0"/>
                <a:ea typeface="Arial" pitchFamily="34" charset="-122"/>
                <a:cs typeface="Arial" pitchFamily="34" charset="-120"/>
              </a:rPr>
              <a:t>“Your case could be delayed or rejected if you have not followed the pre-action protocol and completed all the steps.”
</a:t>
            </a:r>
            <a:endParaRPr lang="en-US" sz="900"/>
          </a:p>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“Have you followed the pre-action protocol?”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options shown are:
</a:t>
            </a:r>
            <a:endParaRPr lang="en-US" sz="900"/>
          </a:p>
          <a:p>
            <a:pPr marL="0" indent="0">
              <a:buNone/>
            </a:pPr>
            <a:r>
              <a:rPr lang="en-US" sz="900">
                <a:solidFill>
                  <a:srgbClr val="0B0C0C"/>
                </a:solidFill>
                <a:latin typeface="Arial" pitchFamily="34" charset="0"/>
                <a:ea typeface="Arial" pitchFamily="34" charset="-122"/>
                <a:cs typeface="Arial" pitchFamily="34" charset="-120"/>
              </a:rPr>
              <a:t>“Yes”; and
</a:t>
            </a:r>
            <a:endParaRPr lang="en-US" sz="900"/>
          </a:p>
          <a:p>
            <a:pPr marL="0" indent="0">
              <a:buNone/>
            </a:pPr>
            <a:r>
              <a:rPr lang="en-US" sz="900">
                <a:solidFill>
                  <a:srgbClr val="0B0C0C"/>
                </a:solidFill>
                <a:latin typeface="Arial" pitchFamily="34" charset="0"/>
                <a:ea typeface="Arial" pitchFamily="34" charset="-122"/>
                <a:cs typeface="Arial" pitchFamily="34" charset="-120"/>
              </a:rPr>
              <a:t>“No”.
</a:t>
            </a:r>
            <a:endParaRPr lang="en-US" sz="900"/>
          </a:p>
          <a:p>
            <a:pPr marL="0" indent="0">
              <a:buNone/>
            </a:pPr>
            <a:r>
              <a:rPr lang="en-US" sz="900">
                <a:solidFill>
                  <a:srgbClr val="0B0C0C"/>
                </a:solidFill>
                <a:latin typeface="Arial" pitchFamily="34" charset="0"/>
                <a:ea typeface="Arial" pitchFamily="34" charset="-122"/>
                <a:cs typeface="Arial" pitchFamily="34" charset="-120"/>
              </a:rPr>
              <a:t>In this example, “Yes” appears to have been selected.
</a:t>
            </a:r>
            <a:endParaRPr lang="en-US" sz="900"/>
          </a:p>
          <a:p>
            <a:pPr marL="0" indent="0">
              <a:buNone/>
            </a:pPr>
            <a:r>
              <a:rPr lang="en-US" sz="900">
                <a:solidFill>
                  <a:srgbClr val="0B0C0C"/>
                </a:solidFill>
                <a:latin typeface="Arial" pitchFamily="34" charset="0"/>
                <a:ea typeface="Arial" pitchFamily="34" charset="-122"/>
                <a:cs typeface="Arial" pitchFamily="34" charset="-120"/>
              </a:rPr>
              <a:t>The following actions are available: Previous, Continue and Cancel.</a:t>
            </a:r>
            <a:endParaRPr lang="en-US" sz="9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320040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 - RECIPIENTS ONLY</a:t>
            </a:r>
            <a:endParaRPr lang="en-US" sz="650"/>
          </a:p>
        </p:txBody>
      </p:sp>
      <p:sp>
        <p:nvSpPr>
          <p:cNvPr id="4" name="Text 2"/>
          <p:cNvSpPr/>
          <p:nvPr/>
        </p:nvSpPr>
        <p:spPr>
          <a:xfrm>
            <a:off x="411480" y="502920"/>
            <a:ext cx="11155680" cy="329184"/>
          </a:xfrm>
          <a:prstGeom prst="rect">
            <a:avLst/>
          </a:prstGeom>
          <a:noFill/>
          <a:ln/>
        </p:spPr>
        <p:txBody>
          <a:bodyPr wrap="square" lIns="0" tIns="0" rIns="0" bIns="0" rtlCol="0" anchor="ctr"/>
          <a:lstStyle/>
          <a:p>
            <a:pPr marL="0" indent="0">
              <a:buNone/>
            </a:pPr>
            <a:r>
              <a:rPr lang="en-US" sz="1850" b="1">
                <a:solidFill>
                  <a:srgbClr val="0B0C0C"/>
                </a:solidFill>
                <a:latin typeface="Arial" pitchFamily="34" charset="0"/>
                <a:ea typeface="Arial" pitchFamily="34" charset="-122"/>
                <a:cs typeface="Arial" pitchFamily="34" charset="-120"/>
              </a:rPr>
              <a:t>Mediation and settlement</a:t>
            </a:r>
            <a:endParaRPr lang="en-US" sz="1850"/>
          </a:p>
        </p:txBody>
      </p:sp>
      <p:sp>
        <p:nvSpPr>
          <p:cNvPr id="5" name="Text 3"/>
          <p:cNvSpPr/>
          <p:nvPr/>
        </p:nvSpPr>
        <p:spPr>
          <a:xfrm>
            <a:off x="411480" y="859536"/>
            <a:ext cx="11155680" cy="256032"/>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Mediation and settlement page asking about mediation and settlement attempts.</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new_hmcts_extract/ppt/media/image5.png"/>
          <p:cNvPicPr>
            <a:picLocks noChangeAspect="1"/>
          </p:cNvPicPr>
          <p:nvPr/>
        </p:nvPicPr>
        <p:blipFill>
          <a:blip r:embed="rId3"/>
          <a:stretch>
            <a:fillRect/>
          </a:stretch>
        </p:blipFill>
        <p:spPr>
          <a:xfrm>
            <a:off x="530352" y="2028863"/>
            <a:ext cx="3648456" cy="3577514"/>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“Mediation and settlement”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case number is “1787-2308-5630-7905”.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property address is “1 Second Avenue, London, W3 7RX”.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page states: </a:t>
            </a:r>
            <a:r>
              <a:rPr lang="en-US" sz="1100">
                <a:solidFill>
                  <a:srgbClr val="0B0C0C"/>
                </a:solidFill>
                <a:latin typeface="Arial" pitchFamily="34" charset="0"/>
                <a:ea typeface="Arial" pitchFamily="34" charset="-122"/>
                <a:cs typeface="Arial" pitchFamily="34" charset="-120"/>
              </a:rPr>
              <a:t>“Mediation is when an impartial professional (the mediator) helps both sides work out an agreement.”
</a:t>
            </a:r>
            <a:endParaRPr lang="en-US" sz="1100"/>
          </a:p>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“Have you attempted mediation with the defendants? (Optional)”
</a:t>
            </a:r>
            <a:endParaRPr lang="en-US" sz="1100"/>
          </a:p>
          <a:p>
            <a:pPr marL="0" indent="0">
              <a:buNone/>
            </a:pPr>
            <a:r>
              <a:rPr lang="en-US" sz="1100">
                <a:solidFill>
                  <a:srgbClr val="0B0C0C"/>
                </a:solidFill>
                <a:latin typeface="Arial" pitchFamily="34" charset="0"/>
                <a:ea typeface="Arial" pitchFamily="34" charset="-122"/>
                <a:cs typeface="Arial" pitchFamily="34" charset="-120"/>
              </a:rPr>
              <a:t>The options shown are “Yes” and “No”. In this example, no option appears to have been selected.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screen states: </a:t>
            </a:r>
            <a:r>
              <a:rPr lang="en-US" sz="1100">
                <a:solidFill>
                  <a:srgbClr val="0B0C0C"/>
                </a:solidFill>
                <a:latin typeface="Arial" pitchFamily="34" charset="0"/>
                <a:ea typeface="Arial" pitchFamily="34" charset="-122"/>
                <a:cs typeface="Arial" pitchFamily="34" charset="-120"/>
              </a:rPr>
              <a:t>“If your claim is on the grounds of rent arrears, this includes any steps you’ve taken to agree a repayment plan.”
</a:t>
            </a:r>
            <a:endParaRPr lang="en-US" sz="1100"/>
          </a:p>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“Have you tried to reach a settlement with the defendants? (Optional)”
</a:t>
            </a:r>
            <a:endParaRPr lang="en-US" sz="1100"/>
          </a:p>
          <a:p>
            <a:pPr marL="0" indent="0">
              <a:buNone/>
            </a:pPr>
            <a:r>
              <a:rPr lang="en-US" sz="1100">
                <a:solidFill>
                  <a:srgbClr val="0B0C0C"/>
                </a:solidFill>
                <a:latin typeface="Arial" pitchFamily="34" charset="0"/>
                <a:ea typeface="Arial" pitchFamily="34" charset="-122"/>
                <a:cs typeface="Arial" pitchFamily="34" charset="-120"/>
              </a:rPr>
              <a:t>The options shown are “Yes” and “No”. In this example, no option appears to have been selected.
</a:t>
            </a:r>
            <a:endParaRPr lang="en-US" sz="1100"/>
          </a:p>
          <a:p>
            <a:pPr marL="0" indent="0">
              <a:buNone/>
            </a:pPr>
            <a:r>
              <a:rPr lang="en-US" sz="1100">
                <a:solidFill>
                  <a:srgbClr val="0B0C0C"/>
                </a:solidFill>
                <a:latin typeface="Arial" pitchFamily="34" charset="0"/>
                <a:ea typeface="Arial" pitchFamily="34" charset="-122"/>
                <a:cs typeface="Arial" pitchFamily="34" charset="-120"/>
              </a:rPr>
              <a:t>The link “I want to save this application and return to it later” is shown.
</a:t>
            </a:r>
            <a:endParaRPr lang="en-US" sz="1100"/>
          </a:p>
          <a:p>
            <a:pPr marL="0" indent="0">
              <a:buNone/>
            </a:pPr>
            <a:r>
              <a:rPr lang="en-US" sz="1100">
                <a:solidFill>
                  <a:srgbClr val="0B0C0C"/>
                </a:solidFill>
                <a:latin typeface="Arial" pitchFamily="34" charset="0"/>
                <a:ea typeface="Arial" pitchFamily="34" charset="-122"/>
                <a:cs typeface="Arial" pitchFamily="34" charset="-120"/>
              </a:rPr>
              <a:t>The following actions are available: Previous, Continue and Cancel.</a:t>
            </a:r>
            <a:endParaRPr lang="en-US" sz="1100"/>
          </a:p>
        </p:txBody>
      </p:sp>
      <p:sp>
        <p:nvSpPr>
          <p:cNvPr id="11" name="Text 8"/>
          <p:cNvSpPr/>
          <p:nvPr/>
        </p:nvSpPr>
        <p:spPr>
          <a:xfrm>
            <a:off x="4160520" y="6601968"/>
            <a:ext cx="3840480" cy="128016"/>
          </a:xfrm>
          <a:prstGeom prst="rect">
            <a:avLst/>
          </a:prstGeom>
          <a:noFill/>
          <a:ln/>
        </p:spPr>
        <p:txBody>
          <a:bodyPr wrap="square" lIns="0" tIns="0" rIns="0" bIns="0" rtlCol="0" anchor="ctr"/>
          <a:lstStyle/>
          <a:p>
            <a:pPr marL="0" indent="0" algn="ctr">
              <a:buNone/>
            </a:pPr>
            <a:r>
              <a:rPr lang="en-US" sz="650">
                <a:solidFill>
                  <a:srgbClr val="505A5F"/>
                </a:solidFill>
                <a:latin typeface="Arial" pitchFamily="34" charset="0"/>
                <a:ea typeface="Arial" pitchFamily="34" charset="-122"/>
                <a:cs typeface="Arial" pitchFamily="34" charset="-120"/>
              </a:rPr>
              <a:t>OFFICIAL - SENSITIVE - RECIPIENTS ONLY</a:t>
            </a:r>
            <a:endParaRPr lang="en-US" sz="65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320040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 - RECIPIENTS ONLY</a:t>
            </a:r>
            <a:endParaRPr lang="en-US" sz="650"/>
          </a:p>
        </p:txBody>
      </p:sp>
      <p:sp>
        <p:nvSpPr>
          <p:cNvPr id="4" name="Text 2"/>
          <p:cNvSpPr/>
          <p:nvPr/>
        </p:nvSpPr>
        <p:spPr>
          <a:xfrm>
            <a:off x="411480" y="502920"/>
            <a:ext cx="11155680" cy="329184"/>
          </a:xfrm>
          <a:prstGeom prst="rect">
            <a:avLst/>
          </a:prstGeom>
          <a:noFill/>
          <a:ln/>
        </p:spPr>
        <p:txBody>
          <a:bodyPr wrap="square" lIns="0" tIns="0" rIns="0" bIns="0" rtlCol="0" anchor="ctr"/>
          <a:lstStyle/>
          <a:p>
            <a:pPr marL="0" indent="0">
              <a:buNone/>
            </a:pPr>
            <a:r>
              <a:rPr lang="en-US" sz="1850" b="1">
                <a:solidFill>
                  <a:srgbClr val="0B0C0C"/>
                </a:solidFill>
                <a:latin typeface="Arial" pitchFamily="34" charset="0"/>
                <a:ea typeface="Arial" pitchFamily="34" charset="-122"/>
                <a:cs typeface="Arial" pitchFamily="34" charset="-120"/>
              </a:rPr>
              <a:t>Notice of your intention to begin possession proceedings</a:t>
            </a:r>
            <a:endParaRPr lang="en-US" sz="1850"/>
          </a:p>
        </p:txBody>
      </p:sp>
      <p:sp>
        <p:nvSpPr>
          <p:cNvPr id="5" name="Text 3"/>
          <p:cNvSpPr/>
          <p:nvPr/>
        </p:nvSpPr>
        <p:spPr>
          <a:xfrm>
            <a:off x="411480" y="859536"/>
            <a:ext cx="11155680" cy="256032"/>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Notice page asking whether notice has been served on the defendants.</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new_hmcts_extract/ppt/media/image6.png"/>
          <p:cNvPicPr>
            <a:picLocks noChangeAspect="1"/>
          </p:cNvPicPr>
          <p:nvPr/>
        </p:nvPicPr>
        <p:blipFill>
          <a:blip r:embed="rId3"/>
          <a:stretch>
            <a:fillRect/>
          </a:stretch>
        </p:blipFill>
        <p:spPr>
          <a:xfrm>
            <a:off x="530352" y="2294837"/>
            <a:ext cx="3648456" cy="3045566"/>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“Notice of your intention to begin possession proceedings”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case number is “1787-2323-8823-2437”.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property address is “18 Second Avenue, London, W3 7RX”.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page states: </a:t>
            </a:r>
            <a:r>
              <a:rPr lang="en-US" sz="1100">
                <a:solidFill>
                  <a:srgbClr val="0B0C0C"/>
                </a:solidFill>
                <a:latin typeface="Arial" pitchFamily="34" charset="0"/>
                <a:ea typeface="Arial" pitchFamily="34" charset="-122"/>
                <a:cs typeface="Arial" pitchFamily="34" charset="-120"/>
              </a:rPr>
              <a:t>“You may have already served the defendants with notice of your intention to begin possession proceedings. Notice periods vary between grounds and some do not require any notice to be served. You should read the guidance on possession notice periods (opens in new tab) to make sure your claim is valid.”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page includes the following warning: </a:t>
            </a:r>
            <a:r>
              <a:rPr lang="en-US" sz="1100">
                <a:solidFill>
                  <a:srgbClr val="0B0C0C"/>
                </a:solidFill>
                <a:latin typeface="Arial" pitchFamily="34" charset="0"/>
                <a:ea typeface="Arial" pitchFamily="34" charset="-122"/>
                <a:cs typeface="Arial" pitchFamily="34" charset="-120"/>
              </a:rPr>
              <a:t>“A judge might not grant a possession order if you have not followed the correct notice procedure”.
</a:t>
            </a:r>
            <a:endParaRPr lang="en-US" sz="1100"/>
          </a:p>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“Have you served notice to the defendants?”
</a:t>
            </a:r>
            <a:endParaRPr lang="en-US" sz="1100"/>
          </a:p>
          <a:p>
            <a:pPr marL="0" indent="0">
              <a:buNone/>
            </a:pPr>
            <a:r>
              <a:rPr lang="en-US" sz="1100">
                <a:solidFill>
                  <a:srgbClr val="0B0C0C"/>
                </a:solidFill>
                <a:latin typeface="Arial" pitchFamily="34" charset="0"/>
                <a:ea typeface="Arial" pitchFamily="34" charset="-122"/>
                <a:cs typeface="Arial" pitchFamily="34" charset="-120"/>
              </a:rPr>
              <a:t>The options shown are “Yes” and “No”. In this example, no is selected.
</a:t>
            </a:r>
            <a:endParaRPr lang="en-US" sz="1100"/>
          </a:p>
          <a:p>
            <a:pPr marL="0" indent="0">
              <a:buNone/>
            </a:pPr>
            <a:r>
              <a:rPr lang="en-US" sz="1100">
                <a:solidFill>
                  <a:srgbClr val="0B0C0C"/>
                </a:solidFill>
                <a:latin typeface="Arial" pitchFamily="34" charset="0"/>
                <a:ea typeface="Arial" pitchFamily="34" charset="-122"/>
                <a:cs typeface="Arial" pitchFamily="34" charset="-120"/>
              </a:rPr>
              <a:t>The link “I want to save this application and return to it later” is shown.
</a:t>
            </a:r>
            <a:endParaRPr lang="en-US" sz="1100"/>
          </a:p>
          <a:p>
            <a:pPr marL="0" indent="0">
              <a:buNone/>
            </a:pPr>
            <a:r>
              <a:rPr lang="en-US" sz="1100">
                <a:solidFill>
                  <a:srgbClr val="0B0C0C"/>
                </a:solidFill>
                <a:latin typeface="Arial" pitchFamily="34" charset="0"/>
                <a:ea typeface="Arial" pitchFamily="34" charset="-122"/>
                <a:cs typeface="Arial" pitchFamily="34" charset="-120"/>
              </a:rPr>
              <a:t>The following actions are available: Previous and Cancel. </a:t>
            </a:r>
            <a:endParaRPr lang="en-US" sz="720"/>
          </a:p>
        </p:txBody>
      </p:sp>
      <p:sp>
        <p:nvSpPr>
          <p:cNvPr id="11" name="Text 8"/>
          <p:cNvSpPr/>
          <p:nvPr/>
        </p:nvSpPr>
        <p:spPr>
          <a:xfrm>
            <a:off x="4160520" y="6601968"/>
            <a:ext cx="3840480" cy="128016"/>
          </a:xfrm>
          <a:prstGeom prst="rect">
            <a:avLst/>
          </a:prstGeom>
          <a:noFill/>
          <a:ln/>
        </p:spPr>
        <p:txBody>
          <a:bodyPr wrap="square" lIns="0" tIns="0" rIns="0" bIns="0" rtlCol="0" anchor="ctr"/>
          <a:lstStyle/>
          <a:p>
            <a:pPr marL="0" indent="0" algn="ctr">
              <a:buNone/>
            </a:pPr>
            <a:r>
              <a:rPr lang="en-US" sz="650">
                <a:solidFill>
                  <a:srgbClr val="505A5F"/>
                </a:solidFill>
                <a:latin typeface="Arial" pitchFamily="34" charset="0"/>
                <a:ea typeface="Arial" pitchFamily="34" charset="-122"/>
                <a:cs typeface="Arial" pitchFamily="34" charset="-120"/>
              </a:rPr>
              <a:t>OFFICIAL - SENSITIVE - RECIPIENTS ONLY</a:t>
            </a:r>
            <a:endParaRPr lang="en-US" sz="65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Notice details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Notice details page asking how notice was served.</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screen19_test_image.png"/>
          <p:cNvPicPr>
            <a:picLocks noChangeAspect="1"/>
          </p:cNvPicPr>
          <p:nvPr/>
        </p:nvPicPr>
        <p:blipFill>
          <a:blip r:embed="rId3"/>
          <a:stretch>
            <a:fillRect/>
          </a:stretch>
        </p:blipFill>
        <p:spPr>
          <a:xfrm>
            <a:off x="530352" y="1385316"/>
            <a:ext cx="3648456" cy="4864608"/>
          </a:xfrm>
          <a:prstGeom prst="rect">
            <a:avLst/>
          </a:prstGeom>
        </p:spPr>
      </p:pic>
      <p:sp>
        <p:nvSpPr>
          <p:cNvPr id="8" name="Shape 5"/>
          <p:cNvSpPr/>
          <p:nvPr/>
        </p:nvSpPr>
        <p:spPr>
          <a:xfrm>
            <a:off x="4526280" y="1085353"/>
            <a:ext cx="7374570" cy="5315447"/>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854271" y="1086016"/>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622358" y="1321507"/>
            <a:ext cx="7176383" cy="4642235"/>
          </a:xfrm>
          <a:prstGeom prst="rect">
            <a:avLst/>
          </a:prstGeom>
          <a:noFill/>
          <a:ln/>
        </p:spPr>
        <p:txBody>
          <a:bodyPr wrap="square" lIns="254" tIns="254" rIns="254" bIns="254" rtlCol="0" anchor="ctr">
            <a:normAutofit fontScale="92500" lnSpcReduction="20000"/>
          </a:bodyPr>
          <a:lstStyle/>
          <a:p>
            <a:pPr marL="0" indent="0">
              <a:buNone/>
            </a:pPr>
            <a:r>
              <a:rPr lang="en-US" sz="860" b="1">
                <a:solidFill>
                  <a:srgbClr val="0B0C0C"/>
                </a:solidFill>
                <a:latin typeface="Arial" pitchFamily="34" charset="0"/>
                <a:ea typeface="Arial" pitchFamily="34" charset="-122"/>
                <a:cs typeface="Arial" pitchFamily="34" charset="-120"/>
              </a:rPr>
              <a:t>Heading: </a:t>
            </a:r>
            <a:r>
              <a:rPr lang="en-US" sz="860">
                <a:solidFill>
                  <a:srgbClr val="0B0C0C"/>
                </a:solidFill>
                <a:latin typeface="Arial" pitchFamily="34" charset="0"/>
                <a:ea typeface="Arial" pitchFamily="34" charset="-122"/>
                <a:cs typeface="Arial" pitchFamily="34" charset="-120"/>
              </a:rPr>
              <a:t>“Notice details”
</a:t>
            </a:r>
            <a:endParaRPr lang="en-US" sz="860"/>
          </a:p>
          <a:p>
            <a:pPr marL="0" indent="0">
              <a:buNone/>
            </a:pPr>
            <a:r>
              <a:rPr lang="en-US" sz="860">
                <a:solidFill>
                  <a:srgbClr val="0B0C0C"/>
                </a:solidFill>
                <a:latin typeface="Arial" pitchFamily="34" charset="0"/>
                <a:ea typeface="Arial" pitchFamily="34" charset="-122"/>
                <a:cs typeface="Arial" pitchFamily="34" charset="-120"/>
              </a:rPr>
              <a:t>In this example, the case number is “1234-5678-9101-1213”.
</a:t>
            </a:r>
            <a:endParaRPr lang="en-US" sz="860"/>
          </a:p>
          <a:p>
            <a:pPr marL="0" indent="0">
              <a:buNone/>
            </a:pPr>
            <a:r>
              <a:rPr lang="en-US" sz="860" b="1">
                <a:solidFill>
                  <a:srgbClr val="0B0C0C"/>
                </a:solidFill>
                <a:latin typeface="Arial" pitchFamily="34" charset="0"/>
                <a:ea typeface="Arial" pitchFamily="34" charset="-122"/>
                <a:cs typeface="Arial" pitchFamily="34" charset="-120"/>
              </a:rPr>
              <a:t>Heading: </a:t>
            </a:r>
            <a:r>
              <a:rPr lang="en-US" sz="860">
                <a:solidFill>
                  <a:srgbClr val="0B0C0C"/>
                </a:solidFill>
                <a:latin typeface="Arial" pitchFamily="34" charset="0"/>
                <a:ea typeface="Arial" pitchFamily="34" charset="-122"/>
                <a:cs typeface="Arial" pitchFamily="34" charset="-120"/>
              </a:rPr>
              <a:t>“How did you serve the notice?”
</a:t>
            </a:r>
            <a:endParaRPr lang="en-US" sz="860"/>
          </a:p>
          <a:p>
            <a:pPr marL="0" indent="0">
              <a:buNone/>
            </a:pPr>
            <a:r>
              <a:rPr lang="en-US" sz="860" b="1">
                <a:solidFill>
                  <a:srgbClr val="0B0C0C"/>
                </a:solidFill>
                <a:latin typeface="Arial" pitchFamily="34" charset="0"/>
                <a:ea typeface="Arial" pitchFamily="34" charset="-122"/>
                <a:cs typeface="Arial" pitchFamily="34" charset="-120"/>
              </a:rPr>
              <a:t>The options shown are:
</a:t>
            </a:r>
            <a:endParaRPr lang="en-US" sz="860"/>
          </a:p>
          <a:p>
            <a:pPr marL="0" indent="0">
              <a:buNone/>
            </a:pPr>
            <a:r>
              <a:rPr lang="en-US" sz="860">
                <a:solidFill>
                  <a:srgbClr val="0B0C0C"/>
                </a:solidFill>
                <a:latin typeface="Arial" pitchFamily="34" charset="0"/>
                <a:ea typeface="Arial" pitchFamily="34" charset="-122"/>
                <a:cs typeface="Arial" pitchFamily="34" charset="-120"/>
              </a:rPr>
              <a:t>“By first class post or other service which provides for delivery on the next business day”;
</a:t>
            </a:r>
            <a:endParaRPr lang="en-US" sz="860"/>
          </a:p>
          <a:p>
            <a:pPr marL="0" indent="0">
              <a:buNone/>
            </a:pPr>
            <a:r>
              <a:rPr lang="en-US" sz="860">
                <a:solidFill>
                  <a:srgbClr val="0B0C0C"/>
                </a:solidFill>
                <a:latin typeface="Arial" pitchFamily="34" charset="0"/>
                <a:ea typeface="Arial" pitchFamily="34" charset="-122"/>
                <a:cs typeface="Arial" pitchFamily="34" charset="-120"/>
              </a:rPr>
              <a:t>“By delivering it to or leaving it at a permitted place”;
</a:t>
            </a:r>
            <a:endParaRPr lang="en-US" sz="860"/>
          </a:p>
          <a:p>
            <a:pPr marL="0" indent="0">
              <a:buNone/>
            </a:pPr>
            <a:r>
              <a:rPr lang="en-US" sz="860">
                <a:solidFill>
                  <a:srgbClr val="0B0C0C"/>
                </a:solidFill>
                <a:latin typeface="Arial" pitchFamily="34" charset="0"/>
                <a:ea typeface="Arial" pitchFamily="34" charset="-122"/>
                <a:cs typeface="Arial" pitchFamily="34" charset="-120"/>
              </a:rPr>
              <a:t>“By personally handing it to or leaving it with someone”;
</a:t>
            </a:r>
            <a:endParaRPr lang="en-US" sz="860"/>
          </a:p>
          <a:p>
            <a:pPr marL="0" indent="0">
              <a:buNone/>
            </a:pPr>
            <a:r>
              <a:rPr lang="en-US" sz="860">
                <a:solidFill>
                  <a:srgbClr val="0B0C0C"/>
                </a:solidFill>
                <a:latin typeface="Arial" pitchFamily="34" charset="0"/>
                <a:ea typeface="Arial" pitchFamily="34" charset="-122"/>
                <a:cs typeface="Arial" pitchFamily="34" charset="-120"/>
              </a:rPr>
              <a:t>“By email”;
</a:t>
            </a:r>
            <a:endParaRPr lang="en-US" sz="860"/>
          </a:p>
          <a:p>
            <a:pPr marL="0" indent="0">
              <a:buNone/>
            </a:pPr>
            <a:r>
              <a:rPr lang="en-US" sz="860">
                <a:solidFill>
                  <a:srgbClr val="0B0C0C"/>
                </a:solidFill>
                <a:latin typeface="Arial" pitchFamily="34" charset="0"/>
                <a:ea typeface="Arial" pitchFamily="34" charset="-122"/>
                <a:cs typeface="Arial" pitchFamily="34" charset="-120"/>
              </a:rPr>
              <a:t>“By other electronic method”; and
</a:t>
            </a:r>
            <a:endParaRPr lang="en-US" sz="860"/>
          </a:p>
          <a:p>
            <a:pPr marL="0" indent="0">
              <a:buNone/>
            </a:pPr>
            <a:r>
              <a:rPr lang="en-US" sz="860">
                <a:solidFill>
                  <a:srgbClr val="0B0C0C"/>
                </a:solidFill>
                <a:latin typeface="Arial" pitchFamily="34" charset="0"/>
                <a:ea typeface="Arial" pitchFamily="34" charset="-122"/>
                <a:cs typeface="Arial" pitchFamily="34" charset="-120"/>
              </a:rPr>
              <a:t>“Other”.
</a:t>
            </a:r>
            <a:endParaRPr lang="en-US" sz="860"/>
          </a:p>
          <a:p>
            <a:pPr marL="0" indent="0">
              <a:buNone/>
            </a:pPr>
            <a:r>
              <a:rPr lang="en-US" sz="860">
                <a:solidFill>
                  <a:srgbClr val="0B0C0C"/>
                </a:solidFill>
                <a:latin typeface="Arial" pitchFamily="34" charset="0"/>
                <a:ea typeface="Arial" pitchFamily="34" charset="-122"/>
                <a:cs typeface="Arial" pitchFamily="34" charset="-120"/>
              </a:rPr>
              <a:t>In this example, “By other electronic method” has been selected.
</a:t>
            </a:r>
            <a:endParaRPr lang="en-US" sz="860"/>
          </a:p>
          <a:p>
            <a:pPr marL="0" indent="0">
              <a:buNone/>
            </a:pPr>
            <a:r>
              <a:rPr lang="en-US" sz="860" b="1">
                <a:solidFill>
                  <a:srgbClr val="0B0C0C"/>
                </a:solidFill>
                <a:latin typeface="Arial" pitchFamily="34" charset="0"/>
                <a:ea typeface="Arial" pitchFamily="34" charset="-122"/>
                <a:cs typeface="Arial" pitchFamily="34" charset="-120"/>
              </a:rPr>
              <a:t>Heading: </a:t>
            </a:r>
            <a:r>
              <a:rPr lang="en-US" sz="860">
                <a:solidFill>
                  <a:srgbClr val="0B0C0C"/>
                </a:solidFill>
                <a:latin typeface="Arial" pitchFamily="34" charset="0"/>
                <a:ea typeface="Arial" pitchFamily="34" charset="-122"/>
                <a:cs typeface="Arial" pitchFamily="34" charset="-120"/>
              </a:rPr>
              <a:t>“By other electronic method”
</a:t>
            </a:r>
            <a:endParaRPr lang="en-US" sz="860"/>
          </a:p>
          <a:p>
            <a:pPr marL="0" indent="0">
              <a:buNone/>
            </a:pPr>
            <a:r>
              <a:rPr lang="en-US" sz="860">
                <a:solidFill>
                  <a:srgbClr val="0B0C0C"/>
                </a:solidFill>
                <a:latin typeface="Arial" pitchFamily="34" charset="0"/>
                <a:ea typeface="Arial" pitchFamily="34" charset="-122"/>
                <a:cs typeface="Arial" pitchFamily="34" charset="-120"/>
              </a:rPr>
              <a:t>The page shows a box labelled “Give details of how the notice was served”. In this example, the box contains “I sent the occupier a message via WhatsApp”.
</a:t>
            </a:r>
            <a:endParaRPr lang="en-US" sz="860"/>
          </a:p>
          <a:p>
            <a:pPr marL="0" indent="0">
              <a:buNone/>
            </a:pPr>
            <a:r>
              <a:rPr lang="en-US" sz="860">
                <a:solidFill>
                  <a:srgbClr val="0B0C0C"/>
                </a:solidFill>
                <a:latin typeface="Arial" pitchFamily="34" charset="0"/>
                <a:ea typeface="Arial" pitchFamily="34" charset="-122"/>
                <a:cs typeface="Arial" pitchFamily="34" charset="-120"/>
              </a:rPr>
              <a:t>The page shows “Date and time the message was sent” with the example “For example, 16 4 2021, 11 15”. In this example, the fields show Day “28”, Month “4”, Year “2025”, Hour “14” and Minute “19”.
</a:t>
            </a:r>
            <a:endParaRPr lang="en-US" sz="860"/>
          </a:p>
          <a:p>
            <a:pPr marL="0" indent="0">
              <a:buNone/>
            </a:pPr>
            <a:r>
              <a:rPr lang="en-US" sz="860" b="1">
                <a:solidFill>
                  <a:srgbClr val="0B0C0C"/>
                </a:solidFill>
                <a:latin typeface="Arial" pitchFamily="34" charset="0"/>
                <a:ea typeface="Arial" pitchFamily="34" charset="-122"/>
                <a:cs typeface="Arial" pitchFamily="34" charset="-120"/>
              </a:rPr>
              <a:t>Heading: </a:t>
            </a:r>
            <a:r>
              <a:rPr lang="en-US" sz="860">
                <a:solidFill>
                  <a:srgbClr val="0B0C0C"/>
                </a:solidFill>
                <a:latin typeface="Arial" pitchFamily="34" charset="0"/>
                <a:ea typeface="Arial" pitchFamily="34" charset="-122"/>
                <a:cs typeface="Arial" pitchFamily="34" charset="-120"/>
              </a:rPr>
              <a:t>“Are you able to upload a copy of the notice you served?”
</a:t>
            </a:r>
            <a:endParaRPr lang="en-US" sz="860"/>
          </a:p>
          <a:p>
            <a:pPr marL="0" indent="0">
              <a:buNone/>
            </a:pPr>
            <a:r>
              <a:rPr lang="en-US" sz="860" b="1">
                <a:solidFill>
                  <a:srgbClr val="0B0C0C"/>
                </a:solidFill>
                <a:latin typeface="Arial" pitchFamily="34" charset="0"/>
                <a:ea typeface="Arial" pitchFamily="34" charset="-122"/>
                <a:cs typeface="Arial" pitchFamily="34" charset="-120"/>
              </a:rPr>
              <a:t>The screen states: </a:t>
            </a:r>
            <a:r>
              <a:rPr lang="en-US" sz="860">
                <a:solidFill>
                  <a:srgbClr val="0B0C0C"/>
                </a:solidFill>
                <a:latin typeface="Arial" pitchFamily="34" charset="0"/>
                <a:ea typeface="Arial" pitchFamily="34" charset="-122"/>
                <a:cs typeface="Arial" pitchFamily="34" charset="-120"/>
              </a:rPr>
              <a:t>“If you’ve served multiple notices, only upload one here. You can upload the other copies and explain why you served multiple notices later on when we ask about additional reasons for possession and whether you have other documents to upload.”
</a:t>
            </a:r>
            <a:endParaRPr lang="en-US" sz="860"/>
          </a:p>
          <a:p>
            <a:pPr marL="0" indent="0">
              <a:buNone/>
            </a:pPr>
            <a:r>
              <a:rPr lang="en-US" sz="860" b="1">
                <a:solidFill>
                  <a:srgbClr val="0B0C0C"/>
                </a:solidFill>
                <a:latin typeface="Arial" pitchFamily="34" charset="0"/>
                <a:ea typeface="Arial" pitchFamily="34" charset="-122"/>
                <a:cs typeface="Arial" pitchFamily="34" charset="-120"/>
              </a:rPr>
              <a:t>The options shown are:
</a:t>
            </a:r>
            <a:endParaRPr lang="en-US" sz="860"/>
          </a:p>
          <a:p>
            <a:pPr marL="0" indent="0">
              <a:buNone/>
            </a:pPr>
            <a:r>
              <a:rPr lang="en-US" sz="860">
                <a:solidFill>
                  <a:srgbClr val="0B0C0C"/>
                </a:solidFill>
                <a:latin typeface="Arial" pitchFamily="34" charset="0"/>
                <a:ea typeface="Arial" pitchFamily="34" charset="-122"/>
                <a:cs typeface="Arial" pitchFamily="34" charset="-120"/>
              </a:rPr>
              <a:t>“Yes, I can upload a copy of the notice served”; and
</a:t>
            </a:r>
            <a:endParaRPr lang="en-US" sz="860"/>
          </a:p>
          <a:p>
            <a:pPr marL="0" indent="0">
              <a:buNone/>
            </a:pPr>
            <a:r>
              <a:rPr lang="en-US" sz="860">
                <a:solidFill>
                  <a:srgbClr val="0B0C0C"/>
                </a:solidFill>
                <a:latin typeface="Arial" pitchFamily="34" charset="0"/>
                <a:ea typeface="Arial" pitchFamily="34" charset="-122"/>
                <a:cs typeface="Arial" pitchFamily="34" charset="-120"/>
              </a:rPr>
              <a:t>“No, I cannot upload a copy of the notice served”.
</a:t>
            </a:r>
            <a:endParaRPr lang="en-US" sz="860"/>
          </a:p>
          <a:p>
            <a:pPr marL="0" indent="0">
              <a:buNone/>
            </a:pPr>
            <a:r>
              <a:rPr lang="en-US" sz="860">
                <a:solidFill>
                  <a:srgbClr val="0B0C0C"/>
                </a:solidFill>
                <a:latin typeface="Arial" pitchFamily="34" charset="0"/>
                <a:ea typeface="Arial" pitchFamily="34" charset="-122"/>
                <a:cs typeface="Arial" pitchFamily="34" charset="-120"/>
              </a:rPr>
              <a:t>In this example, no upload option appears to have been selected.
</a:t>
            </a:r>
            <a:endParaRPr lang="en-US" sz="860"/>
          </a:p>
          <a:p>
            <a:pPr marL="0" indent="0">
              <a:buNone/>
            </a:pPr>
            <a:r>
              <a:rPr lang="en-US" sz="860">
                <a:solidFill>
                  <a:srgbClr val="0B0C0C"/>
                </a:solidFill>
                <a:latin typeface="Arial" pitchFamily="34" charset="0"/>
                <a:ea typeface="Arial" pitchFamily="34" charset="-122"/>
                <a:cs typeface="Arial" pitchFamily="34" charset="-120"/>
              </a:rPr>
              <a:t>The following actions are available: Previous, Continue and Cancel.</a:t>
            </a:r>
            <a:endParaRPr lang="en-US" sz="86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Rent Details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Rent details page asking for the rent amount and how rent is calculated.</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5_assets/screen19_colN_row178.png"/>
          <p:cNvPicPr>
            <a:picLocks noChangeAspect="1"/>
          </p:cNvPicPr>
          <p:nvPr/>
        </p:nvPicPr>
        <p:blipFill>
          <a:blip r:embed="rId3"/>
          <a:stretch>
            <a:fillRect/>
          </a:stretch>
        </p:blipFill>
        <p:spPr>
          <a:xfrm>
            <a:off x="530352" y="2066780"/>
            <a:ext cx="3648456" cy="3501679"/>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“Rent details”
</a:t>
            </a:r>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the case number is “1234-5678-9101-1213”.
</a:t>
            </a:r>
            <a:endParaRPr lang="en-US" sz="1000"/>
          </a:p>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“How much is the rent?”
</a:t>
            </a:r>
            <a:endParaRPr lang="en-US" sz="1000"/>
          </a:p>
          <a:p>
            <a:pPr marL="0" indent="0">
              <a:buNone/>
            </a:pPr>
            <a:r>
              <a:rPr lang="en-US" sz="1000">
                <a:solidFill>
                  <a:srgbClr val="0B0C0C"/>
                </a:solidFill>
                <a:latin typeface="Arial" pitchFamily="34" charset="0"/>
                <a:ea typeface="Arial" pitchFamily="34" charset="-122"/>
                <a:cs typeface="Arial" pitchFamily="34" charset="-120"/>
              </a:rPr>
              <a:t>The page shows a box for the rent amount. In this example, the figure of £125 has been entered.
</a:t>
            </a:r>
            <a:endParaRPr lang="en-US" sz="1000"/>
          </a:p>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“How is the rent calculated?”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options shown are:
</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“Weekly”;</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“Fortnightly”;</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“Monthly”; and</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“Other”.</a:t>
            </a:r>
          </a:p>
          <a:p>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“Other” has been selected.
</a:t>
            </a:r>
            <a:endParaRPr lang="en-US" sz="1000"/>
          </a:p>
          <a:p>
            <a:pPr marL="0" indent="0">
              <a:buNone/>
            </a:pPr>
            <a:r>
              <a:rPr lang="en-US" sz="1000">
                <a:solidFill>
                  <a:srgbClr val="0B0C0C"/>
                </a:solidFill>
                <a:latin typeface="Arial" pitchFamily="34" charset="0"/>
                <a:ea typeface="Arial" pitchFamily="34" charset="-122"/>
                <a:cs typeface="Arial" pitchFamily="34" charset="-120"/>
              </a:rPr>
              <a:t>The page shows a box labelled “Enter frequency”. In this example, the box is blank.
</a:t>
            </a:r>
            <a:endParaRPr lang="en-US" sz="1000"/>
          </a:p>
          <a:p>
            <a:pPr marL="0" indent="0">
              <a:buNone/>
            </a:pPr>
            <a:r>
              <a:rPr lang="en-US" sz="1000">
                <a:solidFill>
                  <a:srgbClr val="0B0C0C"/>
                </a:solidFill>
                <a:latin typeface="Arial" pitchFamily="34" charset="0"/>
                <a:ea typeface="Arial" pitchFamily="34" charset="-122"/>
                <a:cs typeface="Arial" pitchFamily="34" charset="-120"/>
              </a:rPr>
              <a:t>The page asks for “Enter the amount per day that unpaid rent should be charged at”. In this example, the amount box is blank and shows the pound sign.
</a:t>
            </a:r>
            <a:endParaRPr lang="en-US" sz="1000"/>
          </a:p>
          <a:p>
            <a:pPr marL="0" indent="0">
              <a:buNone/>
            </a:pPr>
            <a:r>
              <a:rPr lang="en-US" sz="1000">
                <a:solidFill>
                  <a:srgbClr val="0B0C0C"/>
                </a:solidFill>
                <a:latin typeface="Arial" pitchFamily="34" charset="0"/>
                <a:ea typeface="Arial" pitchFamily="34" charset="-122"/>
                <a:cs typeface="Arial" pitchFamily="34" charset="-120"/>
              </a:rPr>
              <a:t>The following actions are available: Previous, Continue and Cancel.</a:t>
            </a:r>
            <a:endParaRPr lang="en-US" sz="10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Details of rent arrears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Details of rent arrears page with rent statement upload and arrears questions.</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screen19_done_assets/image_7.png"/>
          <p:cNvPicPr>
            <a:picLocks noChangeAspect="1"/>
          </p:cNvPicPr>
          <p:nvPr/>
        </p:nvPicPr>
        <p:blipFill>
          <a:blip r:embed="rId3"/>
          <a:stretch>
            <a:fillRect/>
          </a:stretch>
        </p:blipFill>
        <p:spPr>
          <a:xfrm>
            <a:off x="533858" y="1371600"/>
            <a:ext cx="3641443" cy="4892040"/>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lnSpcReduction="10000"/>
          </a:bodyPr>
          <a:lstStyle/>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“Details of rent arrears”
</a:t>
            </a:r>
            <a:endParaRPr lang="en-US" sz="800">
              <a:latin typeface="Arial"/>
              <a:cs typeface="Arial"/>
            </a:endParaRPr>
          </a:p>
          <a:p>
            <a:pPr marL="0" indent="0">
              <a:buNone/>
            </a:pPr>
            <a:r>
              <a:rPr lang="en-US" sz="800">
                <a:solidFill>
                  <a:srgbClr val="0B0C0C"/>
                </a:solidFill>
                <a:latin typeface="Arial"/>
                <a:ea typeface="Arial" pitchFamily="34" charset="-122"/>
                <a:cs typeface="Arial"/>
              </a:rPr>
              <a:t>In this example, the case number is “1234-5678-9101-1213”.
</a:t>
            </a:r>
            <a:endParaRPr lang="en-US" sz="800">
              <a:latin typeface="Arial"/>
              <a:cs typeface="Arial"/>
            </a:endParaRPr>
          </a:p>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“Rent statement”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screen states: </a:t>
            </a:r>
            <a:r>
              <a:rPr lang="en-US" sz="800">
                <a:solidFill>
                  <a:srgbClr val="0B0C0C"/>
                </a:solidFill>
                <a:latin typeface="Arial"/>
                <a:ea typeface="Arial" pitchFamily="34" charset="-122"/>
                <a:cs typeface="Arial"/>
              </a:rPr>
              <a:t>“Upload the rent statement.”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screen states: </a:t>
            </a:r>
            <a:r>
              <a:rPr lang="en-US" sz="800">
                <a:solidFill>
                  <a:srgbClr val="0B0C0C"/>
                </a:solidFill>
                <a:latin typeface="Arial"/>
                <a:ea typeface="Arial" pitchFamily="34" charset="-122"/>
                <a:cs typeface="Arial"/>
              </a:rPr>
              <a:t>“The rent statement must show:”
</a:t>
            </a:r>
            <a:endParaRPr lang="en-US" sz="800">
              <a:latin typeface="Arial"/>
              <a:cs typeface="Arial"/>
            </a:endParaRPr>
          </a:p>
          <a:p>
            <a:pPr marL="171450" indent="-171450">
              <a:buFont typeface="Arial"/>
              <a:buChar char="•"/>
            </a:pPr>
            <a:r>
              <a:rPr lang="en-US" sz="800">
                <a:solidFill>
                  <a:srgbClr val="0B0C0C"/>
                </a:solidFill>
                <a:latin typeface="Arial"/>
                <a:ea typeface="Arial" pitchFamily="34" charset="-122"/>
                <a:cs typeface="Arial"/>
              </a:rPr>
              <a:t>“every date when a payment was supposed to be made”;
</a:t>
            </a:r>
            <a:endParaRPr lang="en-US" sz="800">
              <a:latin typeface="Arial"/>
              <a:cs typeface="Arial"/>
            </a:endParaRPr>
          </a:p>
          <a:p>
            <a:pPr marL="171450" indent="-171450">
              <a:buFont typeface="Arial"/>
              <a:buChar char="•"/>
            </a:pPr>
            <a:r>
              <a:rPr lang="en-US" sz="800">
                <a:solidFill>
                  <a:srgbClr val="0B0C0C"/>
                </a:solidFill>
                <a:latin typeface="Arial"/>
                <a:ea typeface="Arial" pitchFamily="34" charset="-122"/>
                <a:cs typeface="Arial"/>
              </a:rPr>
              <a:t>“the amount that was due on each of those dates”;
</a:t>
            </a:r>
            <a:endParaRPr lang="en-US" sz="800">
              <a:latin typeface="Arial"/>
              <a:cs typeface="Arial"/>
            </a:endParaRPr>
          </a:p>
          <a:p>
            <a:pPr marL="171450" indent="-171450">
              <a:buFont typeface="Arial"/>
              <a:buChar char="•"/>
            </a:pPr>
            <a:r>
              <a:rPr lang="en-US" sz="800">
                <a:solidFill>
                  <a:srgbClr val="0B0C0C"/>
                </a:solidFill>
                <a:latin typeface="Arial"/>
                <a:ea typeface="Arial" pitchFamily="34" charset="-122"/>
                <a:cs typeface="Arial"/>
              </a:rPr>
              <a:t>“the actual payments that were made, and when they were made”; and
</a:t>
            </a:r>
            <a:endParaRPr lang="en-US" sz="800">
              <a:latin typeface="Arial"/>
              <a:cs typeface="Arial"/>
            </a:endParaRPr>
          </a:p>
          <a:p>
            <a:pPr marL="171450" indent="-171450">
              <a:buFont typeface="Arial"/>
              <a:buChar char="•"/>
            </a:pPr>
            <a:r>
              <a:rPr lang="en-US" sz="800">
                <a:solidFill>
                  <a:srgbClr val="0B0C0C"/>
                </a:solidFill>
                <a:latin typeface="Arial"/>
                <a:ea typeface="Arial" pitchFamily="34" charset="-122"/>
                <a:cs typeface="Arial"/>
              </a:rPr>
              <a:t>“the total rent arrears”.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screen states: </a:t>
            </a:r>
            <a:r>
              <a:rPr lang="en-US" sz="800">
                <a:solidFill>
                  <a:srgbClr val="0B0C0C"/>
                </a:solidFill>
                <a:latin typeface="Arial"/>
                <a:ea typeface="Arial" pitchFamily="34" charset="-122"/>
                <a:cs typeface="Arial"/>
              </a:rPr>
              <a:t>“It must cover the time period of either:”
</a:t>
            </a:r>
            <a:endParaRPr lang="en-US" sz="800">
              <a:latin typeface="Arial"/>
              <a:cs typeface="Arial"/>
            </a:endParaRPr>
          </a:p>
          <a:p>
            <a:pPr marL="171450" indent="-171450">
              <a:buFont typeface="Arial"/>
              <a:buChar char="•"/>
            </a:pPr>
            <a:r>
              <a:rPr lang="en-US" sz="800">
                <a:solidFill>
                  <a:srgbClr val="0B0C0C"/>
                </a:solidFill>
                <a:latin typeface="Arial"/>
                <a:ea typeface="Arial" pitchFamily="34" charset="-122"/>
                <a:cs typeface="Arial"/>
              </a:rPr>
              <a:t>“from the first date the defendants missed a payment”; or
</a:t>
            </a:r>
            <a:endParaRPr lang="en-US" sz="800">
              <a:latin typeface="Arial"/>
              <a:cs typeface="Arial"/>
            </a:endParaRPr>
          </a:p>
          <a:p>
            <a:pPr marL="171450" indent="-171450">
              <a:buFont typeface="Arial"/>
              <a:buChar char="•"/>
            </a:pPr>
            <a:r>
              <a:rPr lang="en-US" sz="800">
                <a:solidFill>
                  <a:srgbClr val="0B0C0C"/>
                </a:solidFill>
                <a:latin typeface="Arial"/>
                <a:ea typeface="Arial" pitchFamily="34" charset="-122"/>
                <a:cs typeface="Arial"/>
              </a:rPr>
              <a:t>“the last two years of payments, if the first date of their missed payment was more than two years ago”.
</a:t>
            </a:r>
            <a:endParaRPr lang="en-US" sz="800">
              <a:latin typeface="Arial"/>
              <a:cs typeface="Arial"/>
            </a:endParaRPr>
          </a:p>
          <a:p>
            <a:r>
              <a:rPr lang="en-US" sz="800" b="1">
                <a:solidFill>
                  <a:srgbClr val="0B0C0C"/>
                </a:solidFill>
                <a:latin typeface="Arial"/>
                <a:ea typeface="Arial" pitchFamily="34" charset="-122"/>
                <a:cs typeface="Arial"/>
              </a:rPr>
              <a:t>Heading</a:t>
            </a:r>
            <a:r>
              <a:rPr lang="en-US" sz="800">
                <a:solidFill>
                  <a:srgbClr val="0B0C0C"/>
                </a:solidFill>
                <a:latin typeface="Arial"/>
                <a:ea typeface="Arial" pitchFamily="34" charset="-122"/>
                <a:cs typeface="Arial"/>
              </a:rPr>
              <a:t>: Add document</a:t>
            </a:r>
            <a:endParaRPr lang="en-US" sz="800">
              <a:solidFill>
                <a:srgbClr val="000000"/>
              </a:solidFill>
              <a:latin typeface="Arial"/>
              <a:ea typeface="Arial" pitchFamily="34" charset="-122"/>
              <a:cs typeface="Arial"/>
            </a:endParaRPr>
          </a:p>
          <a:p>
            <a:endParaRPr lang="en-US" sz="800">
              <a:solidFill>
                <a:srgbClr val="0B0C0C"/>
              </a:solidFill>
              <a:latin typeface="Arial"/>
              <a:ea typeface="Arial" pitchFamily="34" charset="-122"/>
              <a:cs typeface="Arial"/>
            </a:endParaRPr>
          </a:p>
          <a:p>
            <a:r>
              <a:rPr lang="en-US" sz="800">
                <a:solidFill>
                  <a:srgbClr val="0B0C0C"/>
                </a:solidFill>
                <a:latin typeface="Arial"/>
                <a:ea typeface="Arial" pitchFamily="34" charset="-122"/>
                <a:cs typeface="Arial"/>
              </a:rPr>
              <a:t>The green buttons are labelled “Add new”. The screen says “Upload a document to the system”. It shows “Document”, a “Remove” link, a “Choose file” button and a “Cancel upload” link. In this example, the uploaded file is “Document.pdf”.
</a:t>
            </a:r>
            <a:endParaRPr lang="en-US" sz="800">
              <a:latin typeface="Arial"/>
              <a:cs typeface="Arial"/>
            </a:endParaRPr>
          </a:p>
          <a:p>
            <a:pPr marL="0" indent="0">
              <a:buNone/>
            </a:pPr>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“Rent arrears”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page asks: </a:t>
            </a:r>
            <a:r>
              <a:rPr lang="en-US" sz="800">
                <a:solidFill>
                  <a:srgbClr val="0B0C0C"/>
                </a:solidFill>
                <a:latin typeface="Arial"/>
                <a:ea typeface="Arial" pitchFamily="34" charset="-122"/>
                <a:cs typeface="Arial"/>
              </a:rPr>
              <a:t>“How much are the total rent arrears as shown on the rent statement?”
</a:t>
            </a:r>
            <a:endParaRPr lang="en-US" sz="800">
              <a:latin typeface="Arial"/>
              <a:cs typeface="Arial"/>
            </a:endParaRPr>
          </a:p>
          <a:p>
            <a:r>
              <a:rPr lang="en-US" sz="800">
                <a:solidFill>
                  <a:srgbClr val="0B0C0C"/>
                </a:solidFill>
                <a:latin typeface="Arial"/>
                <a:ea typeface="Arial" pitchFamily="34" charset="-122"/>
                <a:cs typeface="Arial"/>
              </a:rPr>
              <a:t>The page shows the label “Total rent arrears”. There is a box to enter the amount.
</a:t>
            </a:r>
            <a:endParaRPr lang="en-US" sz="800">
              <a:latin typeface="Arial"/>
              <a:cs typeface="Arial"/>
            </a:endParaRPr>
          </a:p>
          <a:p>
            <a:r>
              <a:rPr lang="en-US" sz="800" b="1">
                <a:solidFill>
                  <a:srgbClr val="0B0C0C"/>
                </a:solidFill>
                <a:latin typeface="Arial"/>
                <a:ea typeface="Arial" pitchFamily="34" charset="-122"/>
                <a:cs typeface="Arial"/>
              </a:rPr>
              <a:t>Heading: </a:t>
            </a:r>
            <a:r>
              <a:rPr lang="en-US" sz="800">
                <a:solidFill>
                  <a:srgbClr val="0B0C0C"/>
                </a:solidFill>
                <a:latin typeface="Arial"/>
                <a:ea typeface="Arial" pitchFamily="34" charset="-122"/>
                <a:cs typeface="Arial"/>
              </a:rPr>
              <a:t>“Have there been previous steps taken to recover rent arrears?” And then states: "This includes court proceedings".
</a:t>
            </a:r>
            <a:endParaRPr lang="en-US" sz="800">
              <a:latin typeface="Arial"/>
              <a:cs typeface="Arial"/>
            </a:endParaRPr>
          </a:p>
          <a:p>
            <a:pPr marL="0" indent="0">
              <a:buNone/>
            </a:pPr>
            <a:r>
              <a:rPr lang="en-US" sz="800" b="1">
                <a:solidFill>
                  <a:srgbClr val="0B0C0C"/>
                </a:solidFill>
                <a:latin typeface="Arial"/>
                <a:ea typeface="Arial" pitchFamily="34" charset="-122"/>
                <a:cs typeface="Arial"/>
              </a:rPr>
              <a:t>The options shown are </a:t>
            </a:r>
            <a:r>
              <a:rPr lang="en-US" sz="800">
                <a:solidFill>
                  <a:srgbClr val="0B0C0C"/>
                </a:solidFill>
                <a:latin typeface="Arial"/>
                <a:ea typeface="Arial" pitchFamily="34" charset="-122"/>
                <a:cs typeface="Arial"/>
              </a:rPr>
              <a:t>“Yes” and “No”. No option appears to have been selected in this example.
</a:t>
            </a:r>
            <a:endParaRPr lang="en-US" sz="800">
              <a:latin typeface="Arial"/>
              <a:cs typeface="Arial"/>
            </a:endParaRPr>
          </a:p>
          <a:p>
            <a:r>
              <a:rPr lang="en-US" sz="800">
                <a:solidFill>
                  <a:srgbClr val="0B0C0C"/>
                </a:solidFill>
                <a:latin typeface="Arial"/>
                <a:ea typeface="Arial" pitchFamily="34" charset="-122"/>
                <a:cs typeface="Arial"/>
              </a:rPr>
              <a:t>The following actions are available: Previous or Continue.</a:t>
            </a:r>
            <a:endParaRPr lang="en-US" sz="800">
              <a:latin typeface="Arial"/>
              <a:cs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Money judgment</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Money judgment page asking whether the court should make a judgment for outstanding arrears.</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irram_test_assets/slide1_image8.png"/>
          <p:cNvPicPr>
            <a:picLocks noChangeAspect="1"/>
          </p:cNvPicPr>
          <p:nvPr/>
        </p:nvPicPr>
        <p:blipFill>
          <a:blip r:embed="rId3"/>
          <a:stretch>
            <a:fillRect/>
          </a:stretch>
        </p:blipFill>
        <p:spPr>
          <a:xfrm>
            <a:off x="530352" y="2600249"/>
            <a:ext cx="3648456" cy="2434741"/>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200" b="1">
                <a:solidFill>
                  <a:srgbClr val="0B0C0C"/>
                </a:solidFill>
                <a:latin typeface="Arial" pitchFamily="34" charset="0"/>
                <a:ea typeface="Arial" pitchFamily="34" charset="-122"/>
                <a:cs typeface="Arial" pitchFamily="34" charset="-120"/>
              </a:rPr>
              <a:t>Heading: </a:t>
            </a:r>
            <a:r>
              <a:rPr lang="en-US" sz="1200">
                <a:solidFill>
                  <a:srgbClr val="0B0C0C"/>
                </a:solidFill>
                <a:latin typeface="Arial" pitchFamily="34" charset="0"/>
                <a:ea typeface="Arial" pitchFamily="34" charset="-122"/>
                <a:cs typeface="Arial" pitchFamily="34" charset="-120"/>
              </a:rPr>
              <a:t>“Money judgment”
</a:t>
            </a:r>
            <a:endParaRPr lang="en-US" sz="1200"/>
          </a:p>
          <a:p>
            <a:pPr marL="0" indent="0">
              <a:buNone/>
            </a:pPr>
            <a:r>
              <a:rPr lang="en-US" sz="1200">
                <a:solidFill>
                  <a:srgbClr val="0B0C0C"/>
                </a:solidFill>
                <a:latin typeface="Arial" pitchFamily="34" charset="0"/>
                <a:ea typeface="Arial" pitchFamily="34" charset="-122"/>
                <a:cs typeface="Arial" pitchFamily="34" charset="-120"/>
              </a:rPr>
              <a:t>In this example, the case number is “1234-5678-9101-1213”.
</a:t>
            </a:r>
            <a:endParaRPr lang="en-US" sz="1200"/>
          </a:p>
          <a:p>
            <a:pPr marL="0" indent="0">
              <a:buNone/>
            </a:pPr>
            <a:r>
              <a:rPr lang="en-US" sz="1200" b="1">
                <a:solidFill>
                  <a:srgbClr val="0B0C0C"/>
                </a:solidFill>
                <a:latin typeface="Arial" pitchFamily="34" charset="0"/>
                <a:ea typeface="Arial" pitchFamily="34" charset="-122"/>
                <a:cs typeface="Arial" pitchFamily="34" charset="-120"/>
              </a:rPr>
              <a:t>The page asks: </a:t>
            </a:r>
            <a:r>
              <a:rPr lang="en-US" sz="1200">
                <a:solidFill>
                  <a:srgbClr val="0B0C0C"/>
                </a:solidFill>
                <a:latin typeface="Arial" pitchFamily="34" charset="0"/>
                <a:ea typeface="Arial" pitchFamily="34" charset="-122"/>
                <a:cs typeface="Arial" pitchFamily="34" charset="-120"/>
              </a:rPr>
              <a:t>“Do you want the court to make a judgment for the outstanding arrears?”
</a:t>
            </a:r>
            <a:endParaRPr lang="en-US" sz="1200"/>
          </a:p>
          <a:p>
            <a:pPr marL="0" indent="0">
              <a:buNone/>
            </a:pPr>
            <a:r>
              <a:rPr lang="en-US" sz="1200" b="1">
                <a:solidFill>
                  <a:srgbClr val="0B0C0C"/>
                </a:solidFill>
                <a:latin typeface="Arial" pitchFamily="34" charset="0"/>
                <a:ea typeface="Arial" pitchFamily="34" charset="-122"/>
                <a:cs typeface="Arial" pitchFamily="34" charset="-120"/>
              </a:rPr>
              <a:t>The options shown are:
</a:t>
            </a:r>
            <a:endParaRPr lang="en-US" sz="1200"/>
          </a:p>
          <a:p>
            <a:pPr marL="0" indent="0">
              <a:buNone/>
            </a:pPr>
            <a:r>
              <a:rPr lang="en-US" sz="1200">
                <a:solidFill>
                  <a:srgbClr val="0B0C0C"/>
                </a:solidFill>
                <a:latin typeface="Arial" pitchFamily="34" charset="0"/>
                <a:ea typeface="Arial" pitchFamily="34" charset="-122"/>
                <a:cs typeface="Arial" pitchFamily="34" charset="-120"/>
              </a:rPr>
              <a:t>“Yes”; and
</a:t>
            </a:r>
            <a:endParaRPr lang="en-US" sz="1200"/>
          </a:p>
          <a:p>
            <a:pPr marL="0" indent="0">
              <a:buNone/>
            </a:pPr>
            <a:r>
              <a:rPr lang="en-US" sz="1200">
                <a:solidFill>
                  <a:srgbClr val="0B0C0C"/>
                </a:solidFill>
                <a:latin typeface="Arial" pitchFamily="34" charset="0"/>
                <a:ea typeface="Arial" pitchFamily="34" charset="-122"/>
                <a:cs typeface="Arial" pitchFamily="34" charset="-120"/>
              </a:rPr>
              <a:t>“No”.
</a:t>
            </a:r>
            <a:endParaRPr lang="en-US" sz="1200"/>
          </a:p>
          <a:p>
            <a:pPr marL="0" indent="0">
              <a:buNone/>
            </a:pPr>
            <a:r>
              <a:rPr lang="en-US" sz="1200">
                <a:solidFill>
                  <a:srgbClr val="0B0C0C"/>
                </a:solidFill>
                <a:latin typeface="Arial" pitchFamily="34" charset="0"/>
                <a:ea typeface="Arial" pitchFamily="34" charset="-122"/>
                <a:cs typeface="Arial" pitchFamily="34" charset="-120"/>
              </a:rPr>
              <a:t>In this example, no option appears to have been selected.
</a:t>
            </a:r>
            <a:endParaRPr lang="en-US" sz="1200"/>
          </a:p>
          <a:p>
            <a:pPr marL="0" indent="0">
              <a:buNone/>
            </a:pPr>
            <a:r>
              <a:rPr lang="en-US" sz="1200">
                <a:solidFill>
                  <a:srgbClr val="0B0C0C"/>
                </a:solidFill>
                <a:latin typeface="Arial" pitchFamily="34" charset="0"/>
                <a:ea typeface="Arial" pitchFamily="34" charset="-122"/>
                <a:cs typeface="Arial" pitchFamily="34" charset="-120"/>
              </a:rPr>
              <a:t>The following actions are available: Previous, Continue and Cancel.</a:t>
            </a:r>
            <a:endParaRPr lang="en-US" sz="12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Defendants’ circumstances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Defendants’ circumstances page asking whether information about the defendants should be provided.</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5_assets/screen25_colN_row252.png"/>
          <p:cNvPicPr>
            <a:picLocks noChangeAspect="1"/>
          </p:cNvPicPr>
          <p:nvPr/>
        </p:nvPicPr>
        <p:blipFill>
          <a:blip r:embed="rId3"/>
          <a:stretch>
            <a:fillRect/>
          </a:stretch>
        </p:blipFill>
        <p:spPr>
          <a:xfrm>
            <a:off x="530352" y="1934718"/>
            <a:ext cx="3648456" cy="3765804"/>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“Defendants’ circumstances”
</a:t>
            </a:r>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the case number is “1234-5678-9101-1213”.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“You can use this section to provide any information about the defendants’ circumstances.”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“You must give details if any of the following apply:”
</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“the defendant receives any social security benefits”; and</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“payments are made on their behalf directly to you, under the Social Security Contributions and Benefits Act 1992”.</a:t>
            </a:r>
          </a:p>
          <a:p>
            <a:endParaRPr lang="en-US" sz="1000"/>
          </a:p>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“Is there any information you’re required to provide, or you want to provide, about the defendants’ circumstances?”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screen states: </a:t>
            </a:r>
            <a:r>
              <a:rPr lang="en-US" sz="1000">
                <a:solidFill>
                  <a:srgbClr val="0B0C0C"/>
                </a:solidFill>
                <a:latin typeface="Arial" pitchFamily="34" charset="0"/>
                <a:ea typeface="Arial" pitchFamily="34" charset="-122"/>
                <a:cs typeface="Arial" pitchFamily="34" charset="-120"/>
              </a:rPr>
              <a:t>“This can be any known details or any attempts made to obtain details.”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options shown are:
</a:t>
            </a:r>
            <a:endParaRPr lang="en-US" sz="1000"/>
          </a:p>
          <a:p>
            <a:pPr marL="0" indent="0">
              <a:buNone/>
            </a:pPr>
            <a:r>
              <a:rPr lang="en-US" sz="1000">
                <a:solidFill>
                  <a:srgbClr val="0B0C0C"/>
                </a:solidFill>
                <a:latin typeface="Arial" pitchFamily="34" charset="0"/>
                <a:ea typeface="Arial" pitchFamily="34" charset="-122"/>
                <a:cs typeface="Arial" pitchFamily="34" charset="-120"/>
              </a:rPr>
              <a:t>“Yes”; and
</a:t>
            </a:r>
            <a:endParaRPr lang="en-US" sz="1000"/>
          </a:p>
          <a:p>
            <a:pPr marL="0" indent="0">
              <a:buNone/>
            </a:pPr>
            <a:r>
              <a:rPr lang="en-US" sz="1000">
                <a:solidFill>
                  <a:srgbClr val="0B0C0C"/>
                </a:solidFill>
                <a:latin typeface="Arial" pitchFamily="34" charset="0"/>
                <a:ea typeface="Arial" pitchFamily="34" charset="-122"/>
                <a:cs typeface="Arial" pitchFamily="34" charset="-120"/>
              </a:rPr>
              <a:t>“No”.
</a:t>
            </a:r>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“Yes” appears to have been selected.
</a:t>
            </a:r>
            <a:endParaRPr lang="en-US" sz="1000"/>
          </a:p>
          <a:p>
            <a:pPr marL="0" indent="0">
              <a:buNone/>
            </a:pPr>
            <a:r>
              <a:rPr lang="en-US" sz="1000">
                <a:solidFill>
                  <a:srgbClr val="0B0C0C"/>
                </a:solidFill>
                <a:latin typeface="Arial" pitchFamily="34" charset="0"/>
                <a:ea typeface="Arial" pitchFamily="34" charset="-122"/>
                <a:cs typeface="Arial" pitchFamily="34" charset="-120"/>
              </a:rPr>
              <a:t>The page shows a box labelled “Give details about the defendants’ circumstances”. The page states: “You can enter up to 950 characters.” In this example, the box is blank.
</a:t>
            </a:r>
            <a:endParaRPr lang="en-US" sz="1000"/>
          </a:p>
          <a:p>
            <a:pPr marL="0" indent="0">
              <a:buNone/>
            </a:pPr>
            <a:r>
              <a:rPr lang="en-US" sz="1000">
                <a:solidFill>
                  <a:srgbClr val="0B0C0C"/>
                </a:solidFill>
                <a:latin typeface="Arial" pitchFamily="34" charset="0"/>
                <a:ea typeface="Arial" pitchFamily="34" charset="-122"/>
                <a:cs typeface="Arial" pitchFamily="34" charset="-120"/>
              </a:rPr>
              <a:t>The following actions are available: Previous, Continue and Cancel.</a:t>
            </a:r>
            <a:endParaRPr lang="en-US" sz="10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Alternatives to Possession</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Alternatives to possession page asking whether suspension of right to buy or demotion of tenancy is sought.</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5_assets/screen26_colN_row266.png"/>
          <p:cNvPicPr>
            <a:picLocks noChangeAspect="1"/>
          </p:cNvPicPr>
          <p:nvPr/>
        </p:nvPicPr>
        <p:blipFill>
          <a:blip r:embed="rId3"/>
          <a:stretch>
            <a:fillRect/>
          </a:stretch>
        </p:blipFill>
        <p:spPr>
          <a:xfrm>
            <a:off x="530352" y="1958568"/>
            <a:ext cx="3648456" cy="3718103"/>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Autofit/>
          </a:bodyPr>
          <a:lstStyle/>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“Alternatives to possession”
</a:t>
            </a:r>
            <a:endParaRPr lang="en-US" sz="900"/>
          </a:p>
          <a:p>
            <a:pPr marL="0" indent="0">
              <a:buNone/>
            </a:pPr>
            <a:r>
              <a:rPr lang="en-US" sz="900">
                <a:solidFill>
                  <a:srgbClr val="0B0C0C"/>
                </a:solidFill>
                <a:latin typeface="Arial" pitchFamily="34" charset="0"/>
                <a:ea typeface="Arial" pitchFamily="34" charset="-122"/>
                <a:cs typeface="Arial" pitchFamily="34" charset="-120"/>
              </a:rPr>
              <a:t>In this example, the case number is “1234-5678-9101-1213”.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states: </a:t>
            </a:r>
            <a:r>
              <a:rPr lang="en-US" sz="900">
                <a:solidFill>
                  <a:srgbClr val="0B0C0C"/>
                </a:solidFill>
                <a:latin typeface="Arial" pitchFamily="34" charset="0"/>
                <a:ea typeface="Arial" pitchFamily="34" charset="-122"/>
                <a:cs typeface="Arial" pitchFamily="34" charset="-120"/>
              </a:rPr>
              <a:t>“If a judge decides that possession is not reasonable at this time, they may instead decide to order a demotion of tenancy (demotion order) or a suspension of the defendants’ right to buy (suspension order), if they’re not already in place.”
</a:t>
            </a:r>
            <a:endParaRPr lang="en-US" sz="900"/>
          </a:p>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“Suspension of right to buy”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states: </a:t>
            </a:r>
            <a:r>
              <a:rPr lang="en-US" sz="900">
                <a:solidFill>
                  <a:srgbClr val="0B0C0C"/>
                </a:solidFill>
                <a:latin typeface="Arial" pitchFamily="34" charset="0"/>
                <a:ea typeface="Arial" pitchFamily="34" charset="-122"/>
                <a:cs typeface="Arial" pitchFamily="34" charset="-120"/>
              </a:rPr>
              <a:t>“A suspension order means that the defendants will not have a right to buy the premises during the suspension.”
</a:t>
            </a:r>
            <a:endParaRPr lang="en-US" sz="900"/>
          </a:p>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“Demotion of tenancy”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states: </a:t>
            </a:r>
            <a:r>
              <a:rPr lang="en-US" sz="900">
                <a:solidFill>
                  <a:srgbClr val="0B0C0C"/>
                </a:solidFill>
                <a:latin typeface="Arial" pitchFamily="34" charset="0"/>
                <a:ea typeface="Arial" pitchFamily="34" charset="-122"/>
                <a:cs typeface="Arial" pitchFamily="34" charset="-120"/>
              </a:rPr>
              <a:t>“A demotion order means that the defendants’ current tenancy will be replaced with a demoted tenancy. During this period (usually 12 months) they will lose some rights they currently have. The claimant is able to propose a new set of terms that will be put in place by the demotion order.”
</a:t>
            </a:r>
            <a:endParaRPr lang="en-US" sz="900"/>
          </a:p>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“In the alternative to possession, do you want the court to order a suspension of right to buy and/or demotion of tenancy? (Optional)”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screen states: </a:t>
            </a:r>
            <a:r>
              <a:rPr lang="en-US" sz="900">
                <a:solidFill>
                  <a:srgbClr val="0B0C0C"/>
                </a:solidFill>
                <a:latin typeface="Arial" pitchFamily="34" charset="0"/>
                <a:ea typeface="Arial" pitchFamily="34" charset="-122"/>
                <a:cs typeface="Arial" pitchFamily="34" charset="-120"/>
              </a:rPr>
              <a:t>“Select all that apply.”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options shown are:
</a:t>
            </a:r>
            <a:endParaRPr lang="en-US" sz="900"/>
          </a:p>
          <a:p>
            <a:pPr marL="0" indent="0">
              <a:buNone/>
            </a:pPr>
            <a:r>
              <a:rPr lang="en-US" sz="900">
                <a:solidFill>
                  <a:srgbClr val="0B0C0C"/>
                </a:solidFill>
                <a:latin typeface="Arial" pitchFamily="34" charset="0"/>
                <a:ea typeface="Arial" pitchFamily="34" charset="-122"/>
                <a:cs typeface="Arial" pitchFamily="34" charset="-120"/>
              </a:rPr>
              <a:t>“Suspension of right to buy”; and
</a:t>
            </a:r>
            <a:endParaRPr lang="en-US" sz="900"/>
          </a:p>
          <a:p>
            <a:pPr marL="0" indent="0">
              <a:buNone/>
            </a:pPr>
            <a:r>
              <a:rPr lang="en-US" sz="900">
                <a:solidFill>
                  <a:srgbClr val="0B0C0C"/>
                </a:solidFill>
                <a:latin typeface="Arial" pitchFamily="34" charset="0"/>
                <a:ea typeface="Arial" pitchFamily="34" charset="-122"/>
                <a:cs typeface="Arial" pitchFamily="34" charset="-120"/>
              </a:rPr>
              <a:t>“Demotion of tenancy”.
</a:t>
            </a:r>
            <a:endParaRPr lang="en-US" sz="900"/>
          </a:p>
          <a:p>
            <a:pPr marL="0" indent="0">
              <a:buNone/>
            </a:pPr>
            <a:r>
              <a:rPr lang="en-US" sz="900">
                <a:solidFill>
                  <a:srgbClr val="0B0C0C"/>
                </a:solidFill>
                <a:latin typeface="Arial" pitchFamily="34" charset="0"/>
                <a:ea typeface="Arial" pitchFamily="34" charset="-122"/>
                <a:cs typeface="Arial" pitchFamily="34" charset="-120"/>
              </a:rPr>
              <a:t>In this example, no option appears to have been selected.
</a:t>
            </a:r>
            <a:endParaRPr lang="en-US" sz="900"/>
          </a:p>
          <a:p>
            <a:pPr marL="0" indent="0">
              <a:buNone/>
            </a:pPr>
            <a:r>
              <a:rPr lang="en-US" sz="900">
                <a:solidFill>
                  <a:srgbClr val="0B0C0C"/>
                </a:solidFill>
                <a:latin typeface="Arial" pitchFamily="34" charset="0"/>
                <a:ea typeface="Arial" pitchFamily="34" charset="-122"/>
                <a:cs typeface="Arial" pitchFamily="34" charset="-120"/>
              </a:rPr>
              <a:t>The following actions are available: Previous, Continue and Cancel.</a:t>
            </a:r>
            <a:endParaRPr lang="en-US" sz="9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Upload additional documents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Upload additional documents page asking whether any additional documents will be uploaded.</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6_assets/screen30_colN_row322.png"/>
          <p:cNvPicPr>
            <a:picLocks noChangeAspect="1"/>
          </p:cNvPicPr>
          <p:nvPr/>
        </p:nvPicPr>
        <p:blipFill>
          <a:blip r:embed="rId3"/>
          <a:stretch>
            <a:fillRect/>
          </a:stretch>
        </p:blipFill>
        <p:spPr>
          <a:xfrm>
            <a:off x="530352" y="2510940"/>
            <a:ext cx="3648456" cy="2613360"/>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“Upload additional documents”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case number is “1234-5678-9101-1213”.
</a:t>
            </a:r>
            <a:endParaRPr lang="en-US" sz="1100"/>
          </a:p>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“Do you want to upload any additional documents?”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page states: </a:t>
            </a:r>
            <a:r>
              <a:rPr lang="en-US" sz="1100">
                <a:solidFill>
                  <a:srgbClr val="0B0C0C"/>
                </a:solidFill>
                <a:latin typeface="Arial" pitchFamily="34" charset="0"/>
                <a:ea typeface="Arial" pitchFamily="34" charset="-122"/>
                <a:cs typeface="Arial" pitchFamily="34" charset="-120"/>
              </a:rPr>
              <a:t>“You can either upload documents now or closer to the hearing date. Any documents you upload now will be included in the pack of documents a judge will receive before the hearing (the bundle).”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options shown are:
</a:t>
            </a:r>
            <a:endParaRPr lang="en-US" sz="1100"/>
          </a:p>
          <a:p>
            <a:pPr marL="0" indent="0">
              <a:buNone/>
            </a:pPr>
            <a:r>
              <a:rPr lang="en-US" sz="1100">
                <a:solidFill>
                  <a:srgbClr val="0B0C0C"/>
                </a:solidFill>
                <a:latin typeface="Arial" pitchFamily="34" charset="0"/>
                <a:ea typeface="Arial" pitchFamily="34" charset="-122"/>
                <a:cs typeface="Arial" pitchFamily="34" charset="-120"/>
              </a:rPr>
              <a:t>“Yes”; and
</a:t>
            </a:r>
            <a:endParaRPr lang="en-US" sz="1100"/>
          </a:p>
          <a:p>
            <a:pPr marL="0" indent="0">
              <a:buNone/>
            </a:pPr>
            <a:r>
              <a:rPr lang="en-US" sz="1100">
                <a:solidFill>
                  <a:srgbClr val="0B0C0C"/>
                </a:solidFill>
                <a:latin typeface="Arial" pitchFamily="34" charset="0"/>
                <a:ea typeface="Arial" pitchFamily="34" charset="-122"/>
                <a:cs typeface="Arial" pitchFamily="34" charset="-120"/>
              </a:rPr>
              <a:t>“No”.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“Yes” appears to have been selected.
</a:t>
            </a:r>
            <a:endParaRPr lang="en-US" sz="1100"/>
          </a:p>
          <a:p>
            <a:pPr marL="0" indent="0">
              <a:buNone/>
            </a:pPr>
            <a:r>
              <a:rPr lang="en-US" sz="1100">
                <a:solidFill>
                  <a:srgbClr val="0B0C0C"/>
                </a:solidFill>
                <a:latin typeface="Arial" pitchFamily="34" charset="0"/>
                <a:ea typeface="Arial" pitchFamily="34" charset="-122"/>
                <a:cs typeface="Arial" pitchFamily="34" charset="-120"/>
              </a:rPr>
              <a:t>The following actions are available: Previous, Continue and Cancel.</a:t>
            </a:r>
            <a:endParaRPr lang="en-US" sz="11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Applications</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Applications page asking whether the claimant plans to make an application at the same time as the claim.</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irram_test_extract/ppt/media/image2.png"/>
          <p:cNvPicPr>
            <a:picLocks noChangeAspect="1"/>
          </p:cNvPicPr>
          <p:nvPr/>
        </p:nvPicPr>
        <p:blipFill>
          <a:blip r:embed="rId3"/>
          <a:stretch>
            <a:fillRect/>
          </a:stretch>
        </p:blipFill>
        <p:spPr>
          <a:xfrm>
            <a:off x="530352" y="1931641"/>
            <a:ext cx="3648456" cy="3771958"/>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606387" y="123444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636008"/>
          </a:xfrm>
          <a:prstGeom prst="rect">
            <a:avLst/>
          </a:prstGeom>
          <a:noFill/>
          <a:ln/>
        </p:spPr>
        <p:txBody>
          <a:bodyPr wrap="square" lIns="254" tIns="254" rIns="254" bIns="254" rtlCol="0" anchor="ctr">
            <a:noAutofit/>
          </a:bodyPr>
          <a:lstStyle/>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“Applications”
</a:t>
            </a:r>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the case number is “1234-5678-9101-1213”.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“If you need to ask the court for something before your case can be given a hearing date or sent to the defendants, you’ll need to make an application.”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“Applications could include:”
</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“permission to make your claim”;</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“permission to send papers to a defendant outside England or Wales”; and</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“a request for a hearing without notifying the defendants”.</a:t>
            </a:r>
          </a:p>
          <a:p>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“After you submit and pay for your claim, you’ll have 24 hours to make your application. If you do it any later, a hearing date might be scheduled automatically and your application will be considered by the court separately. It might not be considered or listed before the scheduled first hearing date.”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“If you’re not sure whether you need to make an application as part of your claim, you should get legal advice.”
</a:t>
            </a:r>
            <a:endParaRPr lang="en-US" sz="1000"/>
          </a:p>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“Are you planning to make an application at the same time as your claim?”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screen states: </a:t>
            </a:r>
            <a:r>
              <a:rPr lang="en-US" sz="1000">
                <a:solidFill>
                  <a:srgbClr val="0B0C0C"/>
                </a:solidFill>
                <a:latin typeface="Arial" pitchFamily="34" charset="0"/>
                <a:ea typeface="Arial" pitchFamily="34" charset="-122"/>
                <a:cs typeface="Arial" pitchFamily="34" charset="-120"/>
              </a:rPr>
              <a:t>“After you’ve submitted your claim, there will be instructions on how to make an application.”
</a:t>
            </a:r>
            <a:endParaRPr lang="en-US" sz="1000"/>
          </a:p>
          <a:p>
            <a:pPr marL="0" indent="0">
              <a:buNone/>
            </a:pPr>
            <a:r>
              <a:rPr lang="en-US" sz="1000">
                <a:solidFill>
                  <a:srgbClr val="0B0C0C"/>
                </a:solidFill>
                <a:latin typeface="Arial" pitchFamily="34" charset="0"/>
                <a:ea typeface="Arial" pitchFamily="34" charset="-122"/>
                <a:cs typeface="Arial" pitchFamily="34" charset="-120"/>
              </a:rPr>
              <a:t>The options shown are “Yes” and “No”. In this example, no option appears to have been selected.
</a:t>
            </a:r>
            <a:endParaRPr lang="en-US" sz="1000"/>
          </a:p>
          <a:p>
            <a:pPr marL="0" indent="0">
              <a:buNone/>
            </a:pPr>
            <a:r>
              <a:rPr lang="en-US" sz="1000">
                <a:solidFill>
                  <a:srgbClr val="0B0C0C"/>
                </a:solidFill>
                <a:latin typeface="Arial" pitchFamily="34" charset="0"/>
                <a:ea typeface="Arial" pitchFamily="34" charset="-122"/>
                <a:cs typeface="Arial" pitchFamily="34" charset="-120"/>
              </a:rPr>
              <a:t>The following actions are available: Previous, Continue and Cancel.
</a:t>
            </a:r>
            <a:endParaRPr lang="en-US" sz="10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Language Used</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Language used page asking which language was used to complete the claim.</a:t>
            </a:r>
            <a:endParaRPr lang="en-US" sz="1100"/>
          </a:p>
        </p:txBody>
      </p:sp>
      <p:sp>
        <p:nvSpPr>
          <p:cNvPr id="6" name="Shape 4"/>
          <p:cNvSpPr/>
          <p:nvPr/>
        </p:nvSpPr>
        <p:spPr>
          <a:xfrm>
            <a:off x="411480" y="118872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6_assets/screen32_colN_row350.png"/>
          <p:cNvPicPr>
            <a:picLocks noChangeAspect="1"/>
          </p:cNvPicPr>
          <p:nvPr/>
        </p:nvPicPr>
        <p:blipFill>
          <a:blip r:embed="rId3"/>
          <a:stretch>
            <a:fillRect/>
          </a:stretch>
        </p:blipFill>
        <p:spPr>
          <a:xfrm>
            <a:off x="530352" y="2469946"/>
            <a:ext cx="3648456" cy="2695348"/>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“Language used”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case number is “1234-5678-9101-1213”.
</a:t>
            </a:r>
            <a:endParaRPr lang="en-US" sz="1100"/>
          </a:p>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“Which language did you use to complete this claim?”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page states: </a:t>
            </a:r>
            <a:r>
              <a:rPr lang="en-US" sz="1100">
                <a:solidFill>
                  <a:srgbClr val="0B0C0C"/>
                </a:solidFill>
                <a:latin typeface="Arial" pitchFamily="34" charset="0"/>
                <a:ea typeface="Arial" pitchFamily="34" charset="-122"/>
                <a:cs typeface="Arial" pitchFamily="34" charset="-120"/>
              </a:rPr>
              <a:t>“If someone else helped you to answer a question in this claim, ask them if they answered any questions in Welsh. We’ll use this to make sure your claim is processed correctly.”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options shown are:
</a:t>
            </a:r>
            <a:endParaRPr lang="en-US" sz="1100"/>
          </a:p>
          <a:p>
            <a:pPr marL="0" indent="0">
              <a:buNone/>
            </a:pPr>
            <a:r>
              <a:rPr lang="en-US" sz="1100">
                <a:solidFill>
                  <a:srgbClr val="0B0C0C"/>
                </a:solidFill>
                <a:latin typeface="Arial" pitchFamily="34" charset="0"/>
                <a:ea typeface="Arial" pitchFamily="34" charset="-122"/>
                <a:cs typeface="Arial" pitchFamily="34" charset="-120"/>
              </a:rPr>
              <a:t>“English”;
</a:t>
            </a:r>
            <a:endParaRPr lang="en-US" sz="1100"/>
          </a:p>
          <a:p>
            <a:pPr marL="0" indent="0">
              <a:buNone/>
            </a:pPr>
            <a:r>
              <a:rPr lang="en-US" sz="1100">
                <a:solidFill>
                  <a:srgbClr val="0B0C0C"/>
                </a:solidFill>
                <a:latin typeface="Arial" pitchFamily="34" charset="0"/>
                <a:ea typeface="Arial" pitchFamily="34" charset="-122"/>
                <a:cs typeface="Arial" pitchFamily="34" charset="-120"/>
              </a:rPr>
              <a:t>“Welsh”; and
</a:t>
            </a:r>
            <a:endParaRPr lang="en-US" sz="1100"/>
          </a:p>
          <a:p>
            <a:pPr marL="0" indent="0">
              <a:buNone/>
            </a:pPr>
            <a:r>
              <a:rPr lang="en-US" sz="1100">
                <a:solidFill>
                  <a:srgbClr val="0B0C0C"/>
                </a:solidFill>
                <a:latin typeface="Arial" pitchFamily="34" charset="0"/>
                <a:ea typeface="Arial" pitchFamily="34" charset="-122"/>
                <a:cs typeface="Arial" pitchFamily="34" charset="-120"/>
              </a:rPr>
              <a:t>“English and Welsh”.
</a:t>
            </a:r>
            <a:endParaRPr lang="en-US" sz="1100"/>
          </a:p>
          <a:p>
            <a:pPr marL="0" indent="0">
              <a:buNone/>
            </a:pPr>
            <a:r>
              <a:rPr lang="en-US" sz="1100">
                <a:solidFill>
                  <a:srgbClr val="0B0C0C"/>
                </a:solidFill>
                <a:latin typeface="Arial" pitchFamily="34" charset="0"/>
                <a:ea typeface="Arial" pitchFamily="34" charset="-122"/>
                <a:cs typeface="Arial" pitchFamily="34" charset="-120"/>
              </a:rPr>
              <a:t>The following actions are available: Previous, Continue and Cancel.</a:t>
            </a:r>
            <a:endParaRPr lang="en-US" sz="110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Completing your claim</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Completing your claim page asking whether to submit now or save for later.</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batch6_assets/screen33_colN_row364.png"/>
          <p:cNvPicPr>
            <a:picLocks noChangeAspect="1"/>
          </p:cNvPicPr>
          <p:nvPr/>
        </p:nvPicPr>
        <p:blipFill>
          <a:blip r:embed="rId3"/>
          <a:stretch>
            <a:fillRect/>
          </a:stretch>
        </p:blipFill>
        <p:spPr>
          <a:xfrm>
            <a:off x="530352" y="2326467"/>
            <a:ext cx="3648456" cy="2982305"/>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“Completing your claim”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case number is “1234-5678-9101-1213”.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page states: </a:t>
            </a:r>
            <a:r>
              <a:rPr lang="en-US" sz="1100">
                <a:solidFill>
                  <a:srgbClr val="0B0C0C"/>
                </a:solidFill>
                <a:latin typeface="Arial" pitchFamily="34" charset="0"/>
                <a:ea typeface="Arial" pitchFamily="34" charset="-122"/>
                <a:cs typeface="Arial" pitchFamily="34" charset="-120"/>
              </a:rPr>
              <a:t>“There are two options for what do to next:”
</a:t>
            </a:r>
            <a:endParaRPr lang="en-US" sz="1100"/>
          </a:p>
          <a:p>
            <a:pPr marL="171450" indent="-171450">
              <a:buFont typeface="Arial" panose="020B0604020202020204" pitchFamily="34" charset="0"/>
              <a:buChar char="•"/>
            </a:pPr>
            <a:r>
              <a:rPr lang="en-US" sz="1100">
                <a:solidFill>
                  <a:srgbClr val="0B0C0C"/>
                </a:solidFill>
                <a:latin typeface="Arial" pitchFamily="34" charset="0"/>
                <a:ea typeface="Arial" pitchFamily="34" charset="-122"/>
                <a:cs typeface="Arial" pitchFamily="34" charset="-120"/>
              </a:rPr>
              <a:t>“sign the statement of truth, check your answers, then submit and pay for your claim now”; and</a:t>
            </a:r>
            <a:endParaRPr lang="en-US" sz="1100"/>
          </a:p>
          <a:p>
            <a:pPr marL="171450" indent="-171450">
              <a:buFont typeface="Arial" panose="020B0604020202020204" pitchFamily="34" charset="0"/>
              <a:buChar char="•"/>
            </a:pPr>
            <a:r>
              <a:rPr lang="en-US" sz="1100">
                <a:solidFill>
                  <a:srgbClr val="0B0C0C"/>
                </a:solidFill>
                <a:latin typeface="Arial" pitchFamily="34" charset="0"/>
                <a:ea typeface="Arial" pitchFamily="34" charset="-122"/>
                <a:cs typeface="Arial" pitchFamily="34" charset="-120"/>
              </a:rPr>
              <a:t>“check your answers and save your claim as a draft. You can return later to sign the statement of truth and submit and pay.”</a:t>
            </a:r>
          </a:p>
          <a:p>
            <a:pPr marL="171450" indent="-171450">
              <a:buFont typeface="Arial" panose="020B0604020202020204" pitchFamily="34" charset="0"/>
              <a:buChar char="•"/>
            </a:pPr>
            <a:endParaRPr lang="en-US" sz="1100"/>
          </a:p>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“What do you want to do next?”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options shown are:
</a:t>
            </a:r>
            <a:endParaRPr lang="en-US" sz="1100"/>
          </a:p>
          <a:p>
            <a:pPr marL="0" indent="0">
              <a:buNone/>
            </a:pPr>
            <a:r>
              <a:rPr lang="en-US" sz="1100">
                <a:solidFill>
                  <a:srgbClr val="0B0C0C"/>
                </a:solidFill>
                <a:latin typeface="Arial" pitchFamily="34" charset="0"/>
                <a:ea typeface="Arial" pitchFamily="34" charset="-122"/>
                <a:cs typeface="Arial" pitchFamily="34" charset="-120"/>
              </a:rPr>
              <a:t>“Submit and pay for my claim now”; and
</a:t>
            </a:r>
            <a:endParaRPr lang="en-US" sz="1100"/>
          </a:p>
          <a:p>
            <a:pPr marL="0" indent="0">
              <a:buNone/>
            </a:pPr>
            <a:r>
              <a:rPr lang="en-US" sz="1100">
                <a:solidFill>
                  <a:srgbClr val="0B0C0C"/>
                </a:solidFill>
                <a:latin typeface="Arial" pitchFamily="34" charset="0"/>
                <a:ea typeface="Arial" pitchFamily="34" charset="-122"/>
                <a:cs typeface="Arial" pitchFamily="34" charset="-120"/>
              </a:rPr>
              <a:t>“Save it for later”.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no option appears to have been selected.
</a:t>
            </a:r>
            <a:endParaRPr lang="en-US" sz="1100"/>
          </a:p>
          <a:p>
            <a:pPr marL="0" indent="0">
              <a:buNone/>
            </a:pPr>
            <a:r>
              <a:rPr lang="en-US" sz="1100">
                <a:solidFill>
                  <a:srgbClr val="0B0C0C"/>
                </a:solidFill>
                <a:latin typeface="Arial" pitchFamily="34" charset="0"/>
                <a:ea typeface="Arial" pitchFamily="34" charset="-122"/>
                <a:cs typeface="Arial" pitchFamily="34" charset="-120"/>
              </a:rPr>
              <a:t>The following actions are available: Previous, Continue and Cancel.</a:t>
            </a:r>
            <a:endParaRPr lang="en-US" sz="110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Statement of truth</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Statement of truth page asking the claimant to confirm the claim.</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statement_truth_assets/image_7.png"/>
          <p:cNvPicPr>
            <a:picLocks noChangeAspect="1"/>
          </p:cNvPicPr>
          <p:nvPr/>
        </p:nvPicPr>
        <p:blipFill>
          <a:blip r:embed="rId3"/>
          <a:stretch>
            <a:fillRect/>
          </a:stretch>
        </p:blipFill>
        <p:spPr>
          <a:xfrm>
            <a:off x="530352" y="2141371"/>
            <a:ext cx="3648456" cy="3352497"/>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00" b="1">
                <a:solidFill>
                  <a:srgbClr val="0B0C0C"/>
                </a:solidFill>
                <a:latin typeface="Arial"/>
                <a:ea typeface="Arial" pitchFamily="34" charset="-122"/>
                <a:cs typeface="Arial"/>
              </a:rPr>
              <a:t>Heading: </a:t>
            </a:r>
            <a:r>
              <a:rPr lang="en-US" sz="1100">
                <a:solidFill>
                  <a:srgbClr val="0B0C0C"/>
                </a:solidFill>
                <a:latin typeface="Arial"/>
                <a:ea typeface="Arial" pitchFamily="34" charset="-122"/>
                <a:cs typeface="Arial"/>
              </a:rPr>
              <a:t>“Statement of truth”
</a:t>
            </a:r>
            <a:endParaRPr lang="en-US" sz="1100">
              <a:latin typeface="Arial"/>
              <a:cs typeface="Arial"/>
            </a:endParaRPr>
          </a:p>
          <a:p>
            <a:pPr marL="0" indent="0">
              <a:buNone/>
            </a:pPr>
            <a:r>
              <a:rPr lang="en-US" sz="1100">
                <a:solidFill>
                  <a:srgbClr val="0B0C0C"/>
                </a:solidFill>
                <a:latin typeface="Arial"/>
                <a:ea typeface="Arial" pitchFamily="34" charset="-122"/>
                <a:cs typeface="Arial"/>
              </a:rPr>
              <a:t>In this example, the case number is “1234-5678-9101-1213”.
</a:t>
            </a:r>
            <a:endParaRPr lang="en-US" sz="1100">
              <a:latin typeface="Arial"/>
              <a:cs typeface="Arial"/>
            </a:endParaRPr>
          </a:p>
          <a:p>
            <a:pPr marL="0" indent="0">
              <a:buNone/>
            </a:pPr>
            <a:r>
              <a:rPr lang="en-US" sz="1100" b="1">
                <a:solidFill>
                  <a:srgbClr val="0B0C0C"/>
                </a:solidFill>
                <a:latin typeface="Arial"/>
                <a:ea typeface="Arial" pitchFamily="34" charset="-122"/>
                <a:cs typeface="Arial"/>
              </a:rPr>
              <a:t>The page states: </a:t>
            </a:r>
            <a:r>
              <a:rPr lang="en-US" sz="1100">
                <a:solidFill>
                  <a:srgbClr val="0B0C0C"/>
                </a:solidFill>
                <a:latin typeface="Arial"/>
                <a:ea typeface="Arial" pitchFamily="34" charset="-122"/>
                <a:cs typeface="Arial"/>
              </a:rPr>
              <a:t>“I understand that proceedings for contempt of court may be brought against anyone who makes, or causes to be made, a false statement in a document verified by a statement of truth without an honest belief in its truth.”
</a:t>
            </a:r>
            <a:endParaRPr lang="en-US" sz="1100">
              <a:latin typeface="Arial"/>
              <a:cs typeface="Arial"/>
            </a:endParaRPr>
          </a:p>
          <a:p>
            <a:pPr marL="0" indent="0">
              <a:buNone/>
            </a:pPr>
            <a:r>
              <a:rPr lang="en-US" sz="1100" b="1">
                <a:solidFill>
                  <a:srgbClr val="0B0C0C"/>
                </a:solidFill>
                <a:latin typeface="Arial"/>
                <a:ea typeface="Arial" pitchFamily="34" charset="-122"/>
                <a:cs typeface="Arial"/>
              </a:rPr>
              <a:t>Heading: </a:t>
            </a:r>
            <a:r>
              <a:rPr lang="en-US" sz="1100">
                <a:solidFill>
                  <a:srgbClr val="0B0C0C"/>
                </a:solidFill>
                <a:latin typeface="Arial"/>
                <a:ea typeface="Arial" pitchFamily="34" charset="-122"/>
                <a:cs typeface="Arial"/>
              </a:rPr>
              <a:t>“Completed by”
</a:t>
            </a:r>
            <a:endParaRPr lang="en-US" sz="1100">
              <a:latin typeface="Arial"/>
              <a:cs typeface="Arial"/>
            </a:endParaRPr>
          </a:p>
          <a:p>
            <a:pPr marL="0" indent="0">
              <a:buNone/>
            </a:pPr>
            <a:r>
              <a:rPr lang="en-US" sz="1100" b="1">
                <a:solidFill>
                  <a:srgbClr val="0B0C0C"/>
                </a:solidFill>
                <a:latin typeface="Arial"/>
                <a:ea typeface="Arial" pitchFamily="34" charset="-122"/>
                <a:cs typeface="Arial"/>
              </a:rPr>
              <a:t>The options shown are:
</a:t>
            </a:r>
            <a:endParaRPr lang="en-US" sz="1100">
              <a:latin typeface="Arial"/>
              <a:cs typeface="Arial"/>
            </a:endParaRPr>
          </a:p>
          <a:p>
            <a:pPr marL="0" indent="0">
              <a:buNone/>
            </a:pPr>
            <a:r>
              <a:rPr lang="en-US" sz="1100">
                <a:solidFill>
                  <a:srgbClr val="0B0C0C"/>
                </a:solidFill>
                <a:latin typeface="Arial"/>
                <a:ea typeface="Arial" pitchFamily="34" charset="-122"/>
                <a:cs typeface="Arial"/>
              </a:rPr>
              <a:t>“Claimant”; and
</a:t>
            </a:r>
            <a:endParaRPr lang="en-US" sz="1100">
              <a:latin typeface="Arial"/>
              <a:cs typeface="Arial"/>
            </a:endParaRPr>
          </a:p>
          <a:p>
            <a:pPr marL="0" indent="0">
              <a:buNone/>
            </a:pPr>
            <a:r>
              <a:rPr lang="en-US" sz="1100">
                <a:solidFill>
                  <a:srgbClr val="0B0C0C"/>
                </a:solidFill>
                <a:latin typeface="Arial"/>
                <a:ea typeface="Arial" pitchFamily="34" charset="-122"/>
                <a:cs typeface="Arial"/>
              </a:rPr>
              <a:t>“Claimant’s legal representative (as defined by CPR 2.3 (1))”.
</a:t>
            </a:r>
            <a:endParaRPr lang="en-US" sz="1100">
              <a:latin typeface="Arial"/>
              <a:cs typeface="Arial"/>
            </a:endParaRPr>
          </a:p>
          <a:p>
            <a:pPr marL="0" indent="0">
              <a:buNone/>
            </a:pPr>
            <a:r>
              <a:rPr lang="en-US" sz="1100">
                <a:solidFill>
                  <a:srgbClr val="0B0C0C"/>
                </a:solidFill>
                <a:latin typeface="Arial"/>
                <a:ea typeface="Arial" pitchFamily="34" charset="-122"/>
                <a:cs typeface="Arial"/>
              </a:rPr>
              <a:t>In this example, “Claimant” has been selected.
</a:t>
            </a:r>
            <a:endParaRPr lang="en-US" sz="1100">
              <a:latin typeface="Arial"/>
              <a:cs typeface="Arial"/>
            </a:endParaRPr>
          </a:p>
          <a:p>
            <a:r>
              <a:rPr lang="en-US" sz="1100" b="1">
                <a:solidFill>
                  <a:srgbClr val="0B0C0C"/>
                </a:solidFill>
                <a:latin typeface="Arial"/>
                <a:ea typeface="Arial" pitchFamily="34" charset="-122"/>
                <a:cs typeface="Arial"/>
              </a:rPr>
              <a:t>The screen states: </a:t>
            </a:r>
            <a:r>
              <a:rPr lang="en-US" sz="1100">
                <a:solidFill>
                  <a:srgbClr val="0B0C0C"/>
                </a:solidFill>
                <a:latin typeface="Arial"/>
                <a:ea typeface="Arial" pitchFamily="34" charset="-122"/>
                <a:cs typeface="Arial"/>
              </a:rPr>
              <a:t>“I believe that the facts stated in this claim form are true.” There is a box to tick next to statement. </a:t>
            </a:r>
            <a:endParaRPr lang="en-US" sz="1100">
              <a:solidFill>
                <a:srgbClr val="000000"/>
              </a:solidFill>
              <a:latin typeface="Arial"/>
              <a:ea typeface="Arial" pitchFamily="34" charset="-122"/>
              <a:cs typeface="Arial"/>
            </a:endParaRPr>
          </a:p>
          <a:p>
            <a:endParaRPr lang="en-US" sz="1100">
              <a:solidFill>
                <a:srgbClr val="0B0C0C"/>
              </a:solidFill>
              <a:latin typeface="Arial"/>
              <a:ea typeface="Arial" pitchFamily="34" charset="-122"/>
              <a:cs typeface="Arial"/>
            </a:endParaRPr>
          </a:p>
          <a:p>
            <a:r>
              <a:rPr lang="en-US" sz="1100">
                <a:solidFill>
                  <a:srgbClr val="0B0C0C"/>
                </a:solidFill>
                <a:latin typeface="Arial"/>
                <a:ea typeface="Arial" pitchFamily="34" charset="-122"/>
                <a:cs typeface="Arial"/>
              </a:rPr>
              <a:t>The page shows a box labelled “Full name”. In this example, the box is blank.
</a:t>
            </a:r>
            <a:endParaRPr lang="en-US" sz="1100">
              <a:latin typeface="Arial"/>
              <a:cs typeface="Arial"/>
            </a:endParaRPr>
          </a:p>
          <a:p>
            <a:pPr marL="0" indent="0">
              <a:buNone/>
            </a:pPr>
            <a:r>
              <a:rPr lang="en-US" sz="1100">
                <a:solidFill>
                  <a:srgbClr val="0B0C0C"/>
                </a:solidFill>
                <a:latin typeface="Arial"/>
                <a:ea typeface="Arial" pitchFamily="34" charset="-122"/>
                <a:cs typeface="Arial"/>
              </a:rPr>
              <a:t>The page shows a box labelled “Position or office held”. In this example, the box is blank.
</a:t>
            </a:r>
            <a:endParaRPr lang="en-US" sz="1100">
              <a:latin typeface="Arial"/>
              <a:cs typeface="Arial"/>
            </a:endParaRPr>
          </a:p>
          <a:p>
            <a:pPr marL="0" indent="0">
              <a:buNone/>
            </a:pPr>
            <a:r>
              <a:rPr lang="en-US" sz="1100">
                <a:solidFill>
                  <a:srgbClr val="0B0C0C"/>
                </a:solidFill>
                <a:latin typeface="Arial" pitchFamily="34" charset="0"/>
                <a:ea typeface="Arial" pitchFamily="34" charset="-122"/>
                <a:cs typeface="Arial" pitchFamily="34" charset="-120"/>
              </a:rPr>
              <a:t>The following actions are available: Previous, Continue and Cancel.</a:t>
            </a:r>
            <a:endParaRPr lang="en-US" sz="11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dirty="0">
                <a:solidFill>
                  <a:srgbClr val="FFFFFF"/>
                </a:solidFill>
                <a:latin typeface="Arial" pitchFamily="34" charset="0"/>
                <a:ea typeface="Arial" pitchFamily="34" charset="-122"/>
                <a:cs typeface="Arial" pitchFamily="34" charset="-120"/>
              </a:rPr>
              <a:t>OFFICIAL - SENSITIVE</a:t>
            </a:r>
            <a:endParaRPr lang="en-US" sz="650" dirty="0"/>
          </a:p>
        </p:txBody>
      </p:sp>
      <p:sp>
        <p:nvSpPr>
          <p:cNvPr id="4" name="Text 2"/>
          <p:cNvSpPr/>
          <p:nvPr/>
        </p:nvSpPr>
        <p:spPr>
          <a:xfrm>
            <a:off x="411480" y="502920"/>
            <a:ext cx="11064240" cy="310896"/>
          </a:xfrm>
          <a:prstGeom prst="rect">
            <a:avLst/>
          </a:prstGeom>
          <a:noFill/>
          <a:ln/>
        </p:spPr>
        <p:txBody>
          <a:bodyPr wrap="square" lIns="0" tIns="0" rIns="0" bIns="0" rtlCol="0" anchor="ctr"/>
          <a:lstStyle/>
          <a:p>
            <a:pPr marL="0" indent="0">
              <a:buNone/>
            </a:pPr>
            <a:r>
              <a:rPr lang="en-US" sz="1900" b="1" dirty="0">
                <a:solidFill>
                  <a:srgbClr val="0B0C0C"/>
                </a:solidFill>
                <a:latin typeface="Arial" pitchFamily="34" charset="0"/>
                <a:ea typeface="Arial" pitchFamily="34" charset="-122"/>
                <a:cs typeface="Arial" pitchFamily="34" charset="-120"/>
              </a:rPr>
              <a:t>Check your answers - claim and submission details</a:t>
            </a:r>
            <a:endParaRPr lang="en-US" sz="1900" dirty="0"/>
          </a:p>
        </p:txBody>
      </p:sp>
      <p:sp>
        <p:nvSpPr>
          <p:cNvPr id="5" name="Text 3"/>
          <p:cNvSpPr/>
          <p:nvPr/>
        </p:nvSpPr>
        <p:spPr>
          <a:xfrm>
            <a:off x="411480" y="841248"/>
            <a:ext cx="11064240" cy="274320"/>
          </a:xfrm>
          <a:prstGeom prst="rect">
            <a:avLst/>
          </a:prstGeom>
          <a:noFill/>
          <a:ln/>
        </p:spPr>
        <p:txBody>
          <a:bodyPr wrap="square" lIns="0" tIns="0" rIns="0" bIns="0" rtlCol="0" anchor="ctr"/>
          <a:lstStyle/>
          <a:p>
            <a:pPr marL="0" indent="0">
              <a:buNone/>
            </a:pPr>
            <a:r>
              <a:rPr lang="en-US" sz="1050" dirty="0">
                <a:solidFill>
                  <a:srgbClr val="505A5F"/>
                </a:solidFill>
                <a:latin typeface="Arial" pitchFamily="34" charset="0"/>
                <a:ea typeface="Arial" pitchFamily="34" charset="-122"/>
                <a:cs typeface="Arial" pitchFamily="34" charset="-120"/>
              </a:rPr>
              <a:t>Short page descriptor: Check your answers page summarising the information entered for a housing possession claim and providing links to change the answers.</a:t>
            </a:r>
            <a:endParaRPr lang="en-US" sz="1050" dirty="0"/>
          </a:p>
        </p:txBody>
      </p:sp>
      <p:sp>
        <p:nvSpPr>
          <p:cNvPr id="6" name="Shape 4"/>
          <p:cNvSpPr/>
          <p:nvPr/>
        </p:nvSpPr>
        <p:spPr>
          <a:xfrm>
            <a:off x="320040" y="1225296"/>
            <a:ext cx="4800600" cy="5193792"/>
          </a:xfrm>
          <a:prstGeom prst="roundRect">
            <a:avLst/>
          </a:prstGeom>
          <a:solidFill>
            <a:srgbClr val="FFFFFF"/>
          </a:solidFill>
          <a:ln w="12700">
            <a:solidFill>
              <a:srgbClr val="DADCE0"/>
            </a:solidFill>
            <a:prstDash val="solid"/>
          </a:ln>
        </p:spPr>
        <p:txBody>
          <a:bodyPr/>
          <a:lstStyle/>
          <a:p>
            <a:endParaRPr lang="en-GB"/>
          </a:p>
        </p:txBody>
      </p:sp>
      <p:sp>
        <p:nvSpPr>
          <p:cNvPr id="8" name="Shape 5"/>
          <p:cNvSpPr/>
          <p:nvPr/>
        </p:nvSpPr>
        <p:spPr>
          <a:xfrm>
            <a:off x="5321808" y="1225296"/>
            <a:ext cx="6537960" cy="5193792"/>
          </a:xfrm>
          <a:prstGeom prst="roundRect">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5541264" y="1408176"/>
            <a:ext cx="6080760" cy="219456"/>
          </a:xfrm>
          <a:prstGeom prst="rect">
            <a:avLst/>
          </a:prstGeom>
          <a:noFill/>
          <a:ln/>
        </p:spPr>
        <p:txBody>
          <a:bodyPr wrap="square" lIns="0" tIns="0" rIns="0" bIns="0" rtlCol="0" anchor="ctr"/>
          <a:lstStyle/>
          <a:p>
            <a:pPr marL="0" indent="0">
              <a:buNone/>
            </a:pPr>
            <a:r>
              <a:rPr lang="en-US" sz="1200" b="1" dirty="0">
                <a:solidFill>
                  <a:srgbClr val="1D70B8"/>
                </a:solidFill>
                <a:latin typeface="Arial" pitchFamily="34" charset="0"/>
                <a:ea typeface="Arial" pitchFamily="34" charset="-122"/>
                <a:cs typeface="Arial" pitchFamily="34" charset="-120"/>
              </a:rPr>
              <a:t>Screen description</a:t>
            </a:r>
            <a:endParaRPr lang="en-US" sz="1200" dirty="0"/>
          </a:p>
        </p:txBody>
      </p:sp>
      <p:sp>
        <p:nvSpPr>
          <p:cNvPr id="10" name="Text 7"/>
          <p:cNvSpPr/>
          <p:nvPr/>
        </p:nvSpPr>
        <p:spPr>
          <a:xfrm>
            <a:off x="5541264" y="1719072"/>
            <a:ext cx="6053328" cy="4498848"/>
          </a:xfrm>
          <a:prstGeom prst="rect">
            <a:avLst/>
          </a:prstGeom>
          <a:noFill/>
          <a:ln/>
        </p:spPr>
        <p:txBody>
          <a:bodyPr wrap="square" lIns="254" tIns="254" rIns="254" bIns="254" rtlCol="0" anchor="ctr">
            <a:normAutofit/>
          </a:bodyPr>
          <a:lstStyle/>
          <a:p>
            <a:pPr marL="0" indent="0">
              <a:buNone/>
            </a:pPr>
            <a:r>
              <a:rPr lang="en-US" sz="900" b="1" dirty="0">
                <a:solidFill>
                  <a:srgbClr val="0B0C0C"/>
                </a:solidFill>
                <a:latin typeface="Arial" pitchFamily="34" charset="0"/>
                <a:ea typeface="Arial" pitchFamily="34" charset="-122"/>
                <a:cs typeface="Arial" pitchFamily="34" charset="-120"/>
              </a:rPr>
              <a:t>The page continues with:</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“Have you tried to reach a settlement with the defendants?” In this example, the answer “Yes”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“Have you served notice to the defendants?” In this example, the answer “Yes”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“How did you serve notice?” In this example, the answer “by first class post or other service which provides for delivery on the next business day”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“Date the document was posted” In this example, the answer “1 Aug 2026”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“Are you able to upload a copy of the notice you served?” In this example, the answer “No, I cannot upload a copy of the notice served”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“Why can you not upload a copy of the notice served?” In this example, the answer “test”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“Is there any information you want to provide about Possession Claims Solicitor Orgs circumstances?” In this example, the answer “Yes”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“Is there any information you’re required to provide, or you want to provide, about the defendants’ circumstances?” In this example, the answer “Yes”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“Give details about the defendant’s circumstances”. In this example, the answer “test” is displayed.</a:t>
            </a:r>
            <a:endParaRPr lang="en-US" sz="900" dirty="0"/>
          </a:p>
          <a:p>
            <a:pPr marL="0" indent="0">
              <a:buNone/>
            </a:pPr>
            <a:r>
              <a:rPr lang="en-US" sz="900" b="1" dirty="0">
                <a:solidFill>
                  <a:srgbClr val="0B0C0C"/>
                </a:solidFill>
                <a:latin typeface="Arial" pitchFamily="34" charset="0"/>
                <a:ea typeface="Arial" pitchFamily="34" charset="-122"/>
                <a:cs typeface="Arial" pitchFamily="34" charset="-120"/>
              </a:rPr>
              <a:t>A bordered section shows:</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“Is there any other information you want to provide about your reasons for possession?” In this example, the answer “No” is displayed.</a:t>
            </a:r>
            <a:endParaRPr lang="en-US" sz="900" dirty="0"/>
          </a:p>
          <a:p>
            <a:pPr marL="0" indent="0">
              <a:buNone/>
            </a:pPr>
            <a:r>
              <a:rPr lang="en-US" sz="900" b="1" dirty="0">
                <a:solidFill>
                  <a:srgbClr val="0B0C0C"/>
                </a:solidFill>
                <a:latin typeface="Arial" pitchFamily="34" charset="0"/>
                <a:ea typeface="Arial" pitchFamily="34" charset="-122"/>
                <a:cs typeface="Arial" pitchFamily="34" charset="-120"/>
              </a:rPr>
              <a:t>The screen asks:</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“Is there an underlessee or mortgagee entitled to claim relief against forfeiture?” In this example, the answer “No”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“Do you want to upload any additional documents?” In this example, the answer “No”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“Are you planning to make an application at the same time as your claim?” In this example, the answer “No”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“Which language did you use to complete this claim?” In this example, the answer “English”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“What would you like to do next?” In this example, the answer “Submit and pay for my claim now” is displayed.</a:t>
            </a:r>
            <a:endParaRPr lang="en-US" sz="900" dirty="0"/>
          </a:p>
          <a:p>
            <a:pPr marL="0" indent="0">
              <a:buNone/>
            </a:pPr>
            <a:r>
              <a:rPr lang="en-US" sz="900" b="1" dirty="0">
                <a:solidFill>
                  <a:srgbClr val="0B0C0C"/>
                </a:solidFill>
                <a:latin typeface="Arial" pitchFamily="34" charset="0"/>
                <a:ea typeface="Arial" pitchFamily="34" charset="-122"/>
                <a:cs typeface="Arial" pitchFamily="34" charset="-120"/>
              </a:rPr>
              <a:t>A section shows the following information:</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“Completed by”: “Claimant”.</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 believe that the facts stated in this claim form are true.”</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“Full name”: In this example, the answer “Test”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“Position or office held”. In this example, the answer “Test” is displayed.</a:t>
            </a:r>
            <a:endParaRPr lang="en-US" sz="900" dirty="0"/>
          </a:p>
        </p:txBody>
      </p:sp>
      <p:sp>
        <p:nvSpPr>
          <p:cNvPr id="11" name="Text 8"/>
          <p:cNvSpPr/>
          <p:nvPr/>
        </p:nvSpPr>
        <p:spPr>
          <a:xfrm>
            <a:off x="4800600" y="6611112"/>
            <a:ext cx="2560320" cy="118872"/>
          </a:xfrm>
          <a:prstGeom prst="rect">
            <a:avLst/>
          </a:prstGeom>
          <a:noFill/>
          <a:ln/>
        </p:spPr>
        <p:txBody>
          <a:bodyPr wrap="square" lIns="0" tIns="0" rIns="0" bIns="0" rtlCol="0" anchor="ctr"/>
          <a:lstStyle/>
          <a:p>
            <a:pPr marL="0" indent="0" algn="ctr">
              <a:buNone/>
            </a:pPr>
            <a:r>
              <a:rPr lang="en-US" sz="630" dirty="0">
                <a:solidFill>
                  <a:srgbClr val="505A5F"/>
                </a:solidFill>
                <a:latin typeface="Arial" pitchFamily="34" charset="0"/>
                <a:ea typeface="Arial" pitchFamily="34" charset="-122"/>
                <a:cs typeface="Arial" pitchFamily="34" charset="-120"/>
              </a:rPr>
              <a:t>OFFICIAL - SENSITIVE</a:t>
            </a:r>
            <a:endParaRPr lang="en-US" sz="630" dirty="0"/>
          </a:p>
        </p:txBody>
      </p:sp>
      <p:pic>
        <p:nvPicPr>
          <p:cNvPr id="12" name="Picture 11">
            <a:extLst>
              <a:ext uri="{FF2B5EF4-FFF2-40B4-BE49-F238E27FC236}">
                <a16:creationId xmlns:a16="http://schemas.microsoft.com/office/drawing/2014/main" id="{AB4914C6-4DF3-A8FD-715B-C7FCE43C354F}"/>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665" t="64519" r="952" b="2430"/>
          <a:stretch>
            <a:fillRect/>
          </a:stretch>
        </p:blipFill>
        <p:spPr bwMode="auto">
          <a:xfrm>
            <a:off x="411480" y="2346517"/>
            <a:ext cx="4561114" cy="796523"/>
          </a:xfrm>
          <a:prstGeom prst="rect">
            <a:avLst/>
          </a:prstGeom>
          <a:noFill/>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1022D722-A72F-BA09-C6EF-15632ECF021D}"/>
              </a:ext>
            </a:extLst>
          </p:cNvPr>
          <p:cNvPicPr>
            <a:picLocks noChangeAspect="1"/>
          </p:cNvPicPr>
          <p:nvPr/>
        </p:nvPicPr>
        <p:blipFill rotWithShape="1">
          <a:blip r:embed="rId5" r:link="rId6">
            <a:extLst>
              <a:ext uri="{28A0092B-C50C-407E-A947-70E740481C1C}">
                <a14:useLocalDpi xmlns:a14="http://schemas.microsoft.com/office/drawing/2010/main" val="0"/>
              </a:ext>
            </a:extLst>
          </a:blip>
          <a:srcRect l="1197" t="1264" r="1218" b="1433"/>
          <a:stretch>
            <a:fillRect/>
          </a:stretch>
        </p:blipFill>
        <p:spPr bwMode="auto">
          <a:xfrm>
            <a:off x="411480" y="3186598"/>
            <a:ext cx="4561114" cy="2392410"/>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dirty="0">
                <a:solidFill>
                  <a:srgbClr val="FFFFFF"/>
                </a:solidFill>
                <a:latin typeface="Arial" pitchFamily="34" charset="0"/>
                <a:ea typeface="Arial" pitchFamily="34" charset="-122"/>
                <a:cs typeface="Arial" pitchFamily="34" charset="-120"/>
              </a:rPr>
              <a:t>OFFICIAL - SENSITIVE</a:t>
            </a:r>
            <a:endParaRPr lang="en-US" sz="650" dirty="0"/>
          </a:p>
        </p:txBody>
      </p:sp>
      <p:sp>
        <p:nvSpPr>
          <p:cNvPr id="4" name="Text 2"/>
          <p:cNvSpPr/>
          <p:nvPr/>
        </p:nvSpPr>
        <p:spPr>
          <a:xfrm>
            <a:off x="411480" y="502920"/>
            <a:ext cx="11064240" cy="310896"/>
          </a:xfrm>
          <a:prstGeom prst="rect">
            <a:avLst/>
          </a:prstGeom>
          <a:noFill/>
          <a:ln/>
        </p:spPr>
        <p:txBody>
          <a:bodyPr wrap="square" lIns="0" tIns="0" rIns="0" bIns="0" rtlCol="0" anchor="ctr"/>
          <a:lstStyle/>
          <a:p>
            <a:pPr marL="0" indent="0">
              <a:buNone/>
            </a:pPr>
            <a:r>
              <a:rPr lang="en-US" sz="1900" b="1" dirty="0">
                <a:solidFill>
                  <a:srgbClr val="0B0C0C"/>
                </a:solidFill>
                <a:latin typeface="Arial" pitchFamily="34" charset="0"/>
                <a:ea typeface="Arial" pitchFamily="34" charset="-122"/>
                <a:cs typeface="Arial" pitchFamily="34" charset="-120"/>
              </a:rPr>
              <a:t>Check your answers - claim and submission details</a:t>
            </a:r>
            <a:endParaRPr lang="en-US" sz="1900" dirty="0"/>
          </a:p>
        </p:txBody>
      </p:sp>
      <p:sp>
        <p:nvSpPr>
          <p:cNvPr id="5" name="Text 3"/>
          <p:cNvSpPr/>
          <p:nvPr/>
        </p:nvSpPr>
        <p:spPr>
          <a:xfrm>
            <a:off x="411480" y="841248"/>
            <a:ext cx="11064240" cy="274320"/>
          </a:xfrm>
          <a:prstGeom prst="rect">
            <a:avLst/>
          </a:prstGeom>
          <a:noFill/>
          <a:ln/>
        </p:spPr>
        <p:txBody>
          <a:bodyPr wrap="square" lIns="0" tIns="0" rIns="0" bIns="0" rtlCol="0" anchor="ctr"/>
          <a:lstStyle/>
          <a:p>
            <a:pPr marL="0" indent="0">
              <a:buNone/>
            </a:pPr>
            <a:r>
              <a:rPr lang="en-US" sz="1050" dirty="0">
                <a:solidFill>
                  <a:srgbClr val="505A5F"/>
                </a:solidFill>
                <a:latin typeface="Arial" pitchFamily="34" charset="0"/>
                <a:ea typeface="Arial" pitchFamily="34" charset="-122"/>
                <a:cs typeface="Arial" pitchFamily="34" charset="-120"/>
              </a:rPr>
              <a:t>Short page descriptor: Check your answers page summarising the information entered for a housing possession claim and providing links to change the answers.</a:t>
            </a:r>
            <a:endParaRPr lang="en-US" sz="1050" dirty="0"/>
          </a:p>
        </p:txBody>
      </p:sp>
      <p:sp>
        <p:nvSpPr>
          <p:cNvPr id="6" name="Shape 4"/>
          <p:cNvSpPr/>
          <p:nvPr/>
        </p:nvSpPr>
        <p:spPr>
          <a:xfrm>
            <a:off x="320040" y="1225296"/>
            <a:ext cx="4800600" cy="5193792"/>
          </a:xfrm>
          <a:prstGeom prst="roundRect">
            <a:avLst/>
          </a:prstGeom>
          <a:solidFill>
            <a:srgbClr val="FFFFFF"/>
          </a:solidFill>
          <a:ln w="12700">
            <a:solidFill>
              <a:srgbClr val="DADCE0"/>
            </a:solidFill>
            <a:prstDash val="solid"/>
          </a:ln>
        </p:spPr>
        <p:txBody>
          <a:bodyPr/>
          <a:lstStyle/>
          <a:p>
            <a:endParaRPr lang="en-GB"/>
          </a:p>
        </p:txBody>
      </p:sp>
      <p:sp>
        <p:nvSpPr>
          <p:cNvPr id="8" name="Shape 5"/>
          <p:cNvSpPr/>
          <p:nvPr/>
        </p:nvSpPr>
        <p:spPr>
          <a:xfrm>
            <a:off x="5321808" y="1225296"/>
            <a:ext cx="6537960" cy="5193792"/>
          </a:xfrm>
          <a:prstGeom prst="roundRect">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5541264" y="1408176"/>
            <a:ext cx="6080760" cy="219456"/>
          </a:xfrm>
          <a:prstGeom prst="rect">
            <a:avLst/>
          </a:prstGeom>
          <a:noFill/>
          <a:ln/>
        </p:spPr>
        <p:txBody>
          <a:bodyPr wrap="square" lIns="0" tIns="0" rIns="0" bIns="0" rtlCol="0" anchor="ctr"/>
          <a:lstStyle/>
          <a:p>
            <a:pPr marL="0" indent="0">
              <a:buNone/>
            </a:pPr>
            <a:r>
              <a:rPr lang="en-US" sz="1200" b="1" dirty="0">
                <a:solidFill>
                  <a:srgbClr val="1D70B8"/>
                </a:solidFill>
                <a:latin typeface="Arial" pitchFamily="34" charset="0"/>
                <a:ea typeface="Arial" pitchFamily="34" charset="-122"/>
                <a:cs typeface="Arial" pitchFamily="34" charset="-120"/>
              </a:rPr>
              <a:t>Screen description</a:t>
            </a:r>
            <a:endParaRPr lang="en-US" sz="1200" dirty="0"/>
          </a:p>
        </p:txBody>
      </p:sp>
      <p:sp>
        <p:nvSpPr>
          <p:cNvPr id="10" name="Text 7"/>
          <p:cNvSpPr/>
          <p:nvPr/>
        </p:nvSpPr>
        <p:spPr>
          <a:xfrm>
            <a:off x="5541264" y="1719072"/>
            <a:ext cx="6053328" cy="4498848"/>
          </a:xfrm>
          <a:prstGeom prst="rect">
            <a:avLst/>
          </a:prstGeom>
          <a:noFill/>
          <a:ln/>
        </p:spPr>
        <p:txBody>
          <a:bodyPr wrap="square" lIns="254" tIns="254" rIns="254" bIns="254" rtlCol="0" anchor="ctr">
            <a:normAutofit/>
          </a:bodyPr>
          <a:lstStyle/>
          <a:p>
            <a:pPr marL="0" indent="0">
              <a:buNone/>
            </a:pPr>
            <a:r>
              <a:rPr lang="en-US" sz="900" b="1" dirty="0">
                <a:solidFill>
                  <a:srgbClr val="0B0C0C"/>
                </a:solidFill>
                <a:latin typeface="Arial" pitchFamily="34" charset="0"/>
                <a:ea typeface="Arial" pitchFamily="34" charset="-122"/>
                <a:cs typeface="Arial" pitchFamily="34" charset="-120"/>
              </a:rPr>
              <a:t>The page continues with:</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“Have you tried to reach a settlement with the defendants?” In this example, the answer “Yes”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“Have you served notice to the defendants?” In this example, the answer “Yes”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“How did you serve notice?” In this example, the answer “by first class post or other service which provides for delivery on the next business day”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“Date the document was posted” In this example, the answer “1 Aug 2026”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“Are you able to upload a copy of the notice you served?” In this example, the answer “No, I cannot upload a copy of the notice served”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“Why can you not upload a copy of the notice served?” In this example, the answer “test”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“Is there any information you want to provide about Possession Claims Solicitor Orgs circumstances?” In this example, the answer “Yes”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“Is there any information you’re required to provide, or you want to provide, about the defendants’ circumstances?” In this example, the answer “Yes”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“Give details about the defendant’s circumstances”. In this example, the answer “test” is displayed.</a:t>
            </a:r>
            <a:endParaRPr lang="en-US" sz="900" dirty="0"/>
          </a:p>
          <a:p>
            <a:pPr marL="0" indent="0">
              <a:buNone/>
            </a:pPr>
            <a:r>
              <a:rPr lang="en-US" sz="900" b="1" dirty="0">
                <a:solidFill>
                  <a:srgbClr val="0B0C0C"/>
                </a:solidFill>
                <a:latin typeface="Arial" pitchFamily="34" charset="0"/>
                <a:ea typeface="Arial" pitchFamily="34" charset="-122"/>
                <a:cs typeface="Arial" pitchFamily="34" charset="-120"/>
              </a:rPr>
              <a:t>A bordered section shows:</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“Is there any other information you want to provide about your reasons for possession?” In this example, the answer “No” is displayed.</a:t>
            </a:r>
            <a:endParaRPr lang="en-US" sz="900" dirty="0"/>
          </a:p>
          <a:p>
            <a:pPr marL="0" indent="0">
              <a:buNone/>
            </a:pPr>
            <a:r>
              <a:rPr lang="en-US" sz="900" b="1" dirty="0">
                <a:solidFill>
                  <a:srgbClr val="0B0C0C"/>
                </a:solidFill>
                <a:latin typeface="Arial" pitchFamily="34" charset="0"/>
                <a:ea typeface="Arial" pitchFamily="34" charset="-122"/>
                <a:cs typeface="Arial" pitchFamily="34" charset="-120"/>
              </a:rPr>
              <a:t>The screen asks:</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“Is there an underlessee or mortgagee entitled to claim relief against forfeiture?” In this example, the answer “No”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“Do you want to upload any additional documents?” In this example, the answer “No”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“Are you planning to make an application at the same time as your claim?” In this example, the answer “No”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“Which language did you use to complete this claim?” In this example, the answer “English”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“What would you like to do next?” In this example, the answer “Submit and pay for my claim now” is displayed.</a:t>
            </a:r>
            <a:endParaRPr lang="en-US" sz="900" dirty="0"/>
          </a:p>
          <a:p>
            <a:pPr marL="0" indent="0">
              <a:buNone/>
            </a:pPr>
            <a:r>
              <a:rPr lang="en-US" sz="900" b="1" dirty="0">
                <a:solidFill>
                  <a:srgbClr val="0B0C0C"/>
                </a:solidFill>
                <a:latin typeface="Arial" pitchFamily="34" charset="0"/>
                <a:ea typeface="Arial" pitchFamily="34" charset="-122"/>
                <a:cs typeface="Arial" pitchFamily="34" charset="-120"/>
              </a:rPr>
              <a:t>A section shows the following information:</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“Completed by”: “Claimant”.</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“I believe that the facts stated in this claim form are true.”</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“Full name”: In this example, the answer “Test” is displayed.</a:t>
            </a:r>
            <a:endParaRPr lang="en-US" sz="900" dirty="0"/>
          </a:p>
          <a:p>
            <a:pPr marL="0" indent="0">
              <a:buNone/>
            </a:pPr>
            <a:r>
              <a:rPr lang="en-US" sz="900" dirty="0">
                <a:solidFill>
                  <a:srgbClr val="0B0C0C"/>
                </a:solidFill>
                <a:latin typeface="Arial" pitchFamily="34" charset="0"/>
                <a:ea typeface="Arial" pitchFamily="34" charset="-122"/>
                <a:cs typeface="Arial" pitchFamily="34" charset="-120"/>
              </a:rPr>
              <a:t>“Position or office held”. In this example, the answer “Test” is displayed.</a:t>
            </a:r>
            <a:endParaRPr lang="en-US" sz="900" dirty="0"/>
          </a:p>
        </p:txBody>
      </p:sp>
      <p:sp>
        <p:nvSpPr>
          <p:cNvPr id="11" name="Text 8"/>
          <p:cNvSpPr/>
          <p:nvPr/>
        </p:nvSpPr>
        <p:spPr>
          <a:xfrm>
            <a:off x="4800600" y="6611112"/>
            <a:ext cx="2560320" cy="118872"/>
          </a:xfrm>
          <a:prstGeom prst="rect">
            <a:avLst/>
          </a:prstGeom>
          <a:noFill/>
          <a:ln/>
        </p:spPr>
        <p:txBody>
          <a:bodyPr wrap="square" lIns="0" tIns="0" rIns="0" bIns="0" rtlCol="0" anchor="ctr"/>
          <a:lstStyle/>
          <a:p>
            <a:pPr marL="0" indent="0" algn="ctr">
              <a:buNone/>
            </a:pPr>
            <a:r>
              <a:rPr lang="en-US" sz="630" dirty="0">
                <a:solidFill>
                  <a:srgbClr val="505A5F"/>
                </a:solidFill>
                <a:latin typeface="Arial" pitchFamily="34" charset="0"/>
                <a:ea typeface="Arial" pitchFamily="34" charset="-122"/>
                <a:cs typeface="Arial" pitchFamily="34" charset="-120"/>
              </a:rPr>
              <a:t>OFFICIAL - SENSITIVE</a:t>
            </a:r>
            <a:endParaRPr lang="en-US" sz="630" dirty="0"/>
          </a:p>
        </p:txBody>
      </p:sp>
      <p:pic>
        <p:nvPicPr>
          <p:cNvPr id="12" name="Picture 11">
            <a:extLst>
              <a:ext uri="{FF2B5EF4-FFF2-40B4-BE49-F238E27FC236}">
                <a16:creationId xmlns:a16="http://schemas.microsoft.com/office/drawing/2014/main" id="{AB4914C6-4DF3-A8FD-715B-C7FCE43C354F}"/>
              </a:ext>
            </a:extLst>
          </p:cNvPr>
          <p:cNvPicPr>
            <a:picLocks noChangeAspect="1"/>
          </p:cNvPicPr>
          <p:nvPr/>
        </p:nvPicPr>
        <p:blipFill rotWithShape="1">
          <a:blip r:embed="rId3" r:link="rId4">
            <a:extLst>
              <a:ext uri="{28A0092B-C50C-407E-A947-70E740481C1C}">
                <a14:useLocalDpi xmlns:a14="http://schemas.microsoft.com/office/drawing/2010/main" val="0"/>
              </a:ext>
            </a:extLst>
          </a:blip>
          <a:srcRect l="665" t="64519" r="952" b="2430"/>
          <a:stretch>
            <a:fillRect/>
          </a:stretch>
        </p:blipFill>
        <p:spPr bwMode="auto">
          <a:xfrm>
            <a:off x="411480" y="2346517"/>
            <a:ext cx="4561114" cy="796523"/>
          </a:xfrm>
          <a:prstGeom prst="rect">
            <a:avLst/>
          </a:prstGeom>
          <a:noFill/>
          <a:ln>
            <a:noFill/>
          </a:ln>
          <a:extLst>
            <a:ext uri="{53640926-AAD7-44D8-BBD7-CCE9431645EC}">
              <a14:shadowObscured xmlns:a14="http://schemas.microsoft.com/office/drawing/2010/main"/>
            </a:ext>
          </a:extLst>
        </p:spPr>
      </p:pic>
      <p:pic>
        <p:nvPicPr>
          <p:cNvPr id="13" name="Picture 12">
            <a:extLst>
              <a:ext uri="{FF2B5EF4-FFF2-40B4-BE49-F238E27FC236}">
                <a16:creationId xmlns:a16="http://schemas.microsoft.com/office/drawing/2014/main" id="{1022D722-A72F-BA09-C6EF-15632ECF021D}"/>
              </a:ext>
            </a:extLst>
          </p:cNvPr>
          <p:cNvPicPr>
            <a:picLocks noChangeAspect="1"/>
          </p:cNvPicPr>
          <p:nvPr/>
        </p:nvPicPr>
        <p:blipFill rotWithShape="1">
          <a:blip r:embed="rId5" r:link="rId6">
            <a:extLst>
              <a:ext uri="{28A0092B-C50C-407E-A947-70E740481C1C}">
                <a14:useLocalDpi xmlns:a14="http://schemas.microsoft.com/office/drawing/2010/main" val="0"/>
              </a:ext>
            </a:extLst>
          </a:blip>
          <a:srcRect l="1197" t="1264" r="1218" b="1433"/>
          <a:stretch>
            <a:fillRect/>
          </a:stretch>
        </p:blipFill>
        <p:spPr bwMode="auto">
          <a:xfrm>
            <a:off x="411480" y="3186598"/>
            <a:ext cx="4561114" cy="2392410"/>
          </a:xfrm>
          <a:prstGeom prst="rect">
            <a:avLst/>
          </a:prstGeom>
          <a:noFill/>
          <a:ln>
            <a:noFill/>
          </a:ln>
          <a:extLst>
            <a:ext uri="{53640926-AAD7-44D8-BBD7-CCE9431645EC}">
              <a14:shadowObscured xmlns:a14="http://schemas.microsoft.com/office/drawing/2010/main"/>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Claim saved</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Claim saved confirmation page with instructions for returning to the draft claim.</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welsh_extract/ppt/media/image1.png"/>
          <p:cNvPicPr>
            <a:picLocks noChangeAspect="1"/>
          </p:cNvPicPr>
          <p:nvPr/>
        </p:nvPicPr>
        <p:blipFill>
          <a:blip r:embed="rId3"/>
          <a:stretch>
            <a:fillRect/>
          </a:stretch>
        </p:blipFill>
        <p:spPr>
          <a:xfrm>
            <a:off x="530352" y="2534830"/>
            <a:ext cx="3648456" cy="2565581"/>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050" b="1">
                <a:solidFill>
                  <a:srgbClr val="0B0C0C"/>
                </a:solidFill>
                <a:latin typeface="Arial" pitchFamily="34" charset="0"/>
                <a:ea typeface="Arial" pitchFamily="34" charset="-122"/>
                <a:cs typeface="Arial" pitchFamily="34" charset="-120"/>
              </a:rPr>
              <a:t>Heading: </a:t>
            </a:r>
            <a:r>
              <a:rPr lang="en-US" sz="1050">
                <a:solidFill>
                  <a:srgbClr val="0B0C0C"/>
                </a:solidFill>
                <a:latin typeface="Arial" pitchFamily="34" charset="0"/>
                <a:ea typeface="Arial" pitchFamily="34" charset="-122"/>
                <a:cs typeface="Arial" pitchFamily="34" charset="-120"/>
              </a:rPr>
              <a:t>“Claim saved”
</a:t>
            </a:r>
            <a:endParaRPr lang="en-US" sz="1050"/>
          </a:p>
          <a:p>
            <a:pPr marL="0" indent="0">
              <a:buNone/>
            </a:pPr>
            <a:r>
              <a:rPr lang="en-US" sz="1050">
                <a:solidFill>
                  <a:srgbClr val="0B0C0C"/>
                </a:solidFill>
                <a:latin typeface="Arial" pitchFamily="34" charset="0"/>
                <a:ea typeface="Arial" pitchFamily="34" charset="-122"/>
                <a:cs typeface="Arial" pitchFamily="34" charset="-120"/>
              </a:rPr>
              <a:t>In this example, the case number is “1234-5678-9101-1213”.
</a:t>
            </a:r>
            <a:endParaRPr lang="en-US" sz="1050"/>
          </a:p>
          <a:p>
            <a:pPr marL="0" indent="0">
              <a:buNone/>
            </a:pPr>
            <a:r>
              <a:rPr lang="en-US" sz="1050" b="1">
                <a:solidFill>
                  <a:srgbClr val="0B0C0C"/>
                </a:solidFill>
                <a:latin typeface="Arial" pitchFamily="34" charset="0"/>
                <a:ea typeface="Arial" pitchFamily="34" charset="-122"/>
                <a:cs typeface="Arial" pitchFamily="34" charset="-120"/>
              </a:rPr>
              <a:t>A confirmation banner states: </a:t>
            </a:r>
            <a:r>
              <a:rPr lang="en-US" sz="1050">
                <a:solidFill>
                  <a:srgbClr val="0B0C0C"/>
                </a:solidFill>
                <a:latin typeface="Arial" pitchFamily="34" charset="0"/>
                <a:ea typeface="Arial" pitchFamily="34" charset="-122"/>
                <a:cs typeface="Arial" pitchFamily="34" charset="-120"/>
              </a:rPr>
              <a:t>“Claim saved”
</a:t>
            </a:r>
            <a:endParaRPr lang="en-US" sz="1050"/>
          </a:p>
          <a:p>
            <a:pPr marL="0" indent="0">
              <a:buNone/>
            </a:pPr>
            <a:r>
              <a:rPr lang="en-US" sz="1050" b="1">
                <a:solidFill>
                  <a:srgbClr val="0B0C0C"/>
                </a:solidFill>
                <a:latin typeface="Arial" pitchFamily="34" charset="0"/>
                <a:ea typeface="Arial" pitchFamily="34" charset="-122"/>
                <a:cs typeface="Arial" pitchFamily="34" charset="-120"/>
              </a:rPr>
              <a:t>The page states: </a:t>
            </a:r>
            <a:r>
              <a:rPr lang="en-US" sz="1050">
                <a:solidFill>
                  <a:srgbClr val="0B0C0C"/>
                </a:solidFill>
                <a:latin typeface="Arial" pitchFamily="34" charset="0"/>
                <a:ea typeface="Arial" pitchFamily="34" charset="-122"/>
                <a:cs typeface="Arial" pitchFamily="34" charset="-120"/>
              </a:rPr>
              <a:t>“A draft of your claim has been saved. To sign, submit and pay for your claim:”
</a:t>
            </a:r>
            <a:endParaRPr lang="en-US" sz="1050"/>
          </a:p>
          <a:p>
            <a:pPr marL="0" indent="0">
              <a:buNone/>
            </a:pPr>
            <a:r>
              <a:rPr lang="en-US" sz="1050" b="1">
                <a:solidFill>
                  <a:srgbClr val="0B0C0C"/>
                </a:solidFill>
                <a:latin typeface="Arial" pitchFamily="34" charset="0"/>
                <a:ea typeface="Arial" pitchFamily="34" charset="-122"/>
                <a:cs typeface="Arial" pitchFamily="34" charset="-120"/>
              </a:rPr>
              <a:t>The instructions shown are:
</a:t>
            </a:r>
            <a:endParaRPr lang="en-US" sz="1050"/>
          </a:p>
          <a:p>
            <a:pPr marL="228600" indent="-228600">
              <a:buFont typeface="+mj-lt"/>
              <a:buAutoNum type="arabicPeriod"/>
            </a:pPr>
            <a:r>
              <a:rPr lang="en-US" sz="1050">
                <a:solidFill>
                  <a:srgbClr val="0B0C0C"/>
                </a:solidFill>
                <a:latin typeface="Arial" pitchFamily="34" charset="0"/>
                <a:ea typeface="Arial" pitchFamily="34" charset="-122"/>
                <a:cs typeface="Arial" pitchFamily="34" charset="-120"/>
              </a:rPr>
              <a:t>“Resume your claim”;</a:t>
            </a:r>
            <a:endParaRPr lang="en-US" sz="1050"/>
          </a:p>
          <a:p>
            <a:pPr marL="228600" indent="-228600">
              <a:buFont typeface="+mj-lt"/>
              <a:buAutoNum type="arabicPeriod"/>
            </a:pPr>
            <a:r>
              <a:rPr lang="en-US" sz="1050">
                <a:solidFill>
                  <a:srgbClr val="0B0C0C"/>
                </a:solidFill>
                <a:latin typeface="Arial" pitchFamily="34" charset="0"/>
                <a:ea typeface="Arial" pitchFamily="34" charset="-122"/>
                <a:cs typeface="Arial" pitchFamily="34" charset="-120"/>
              </a:rPr>
              <a:t>“Click through the questions”;</a:t>
            </a:r>
            <a:endParaRPr lang="en-US" sz="1050"/>
          </a:p>
          <a:p>
            <a:pPr marL="228600" indent="-228600">
              <a:buFont typeface="+mj-lt"/>
              <a:buAutoNum type="arabicPeriod"/>
            </a:pPr>
            <a:r>
              <a:rPr lang="en-US" sz="1050">
                <a:solidFill>
                  <a:srgbClr val="0B0C0C"/>
                </a:solidFill>
                <a:latin typeface="Arial" pitchFamily="34" charset="0"/>
                <a:ea typeface="Arial" pitchFamily="34" charset="-122"/>
                <a:cs typeface="Arial" pitchFamily="34" charset="-120"/>
              </a:rPr>
              <a:t>“Choose the ‘Submit and pay for my claim now’ option when asked how you’d like to complete your claim”; and</a:t>
            </a:r>
            <a:endParaRPr lang="en-US" sz="1050"/>
          </a:p>
          <a:p>
            <a:pPr marL="228600" indent="-228600">
              <a:buFont typeface="+mj-lt"/>
              <a:buAutoNum type="arabicPeriod"/>
            </a:pPr>
            <a:r>
              <a:rPr lang="en-US" sz="1050">
                <a:solidFill>
                  <a:srgbClr val="0B0C0C"/>
                </a:solidFill>
                <a:latin typeface="Arial" pitchFamily="34" charset="0"/>
                <a:ea typeface="Arial" pitchFamily="34" charset="-122"/>
                <a:cs typeface="Arial" pitchFamily="34" charset="-120"/>
              </a:rPr>
              <a:t>“Select the ‘Pay the claim fee’ link on the confirmation screen”.</a:t>
            </a:r>
          </a:p>
          <a:p>
            <a:endParaRPr lang="en-US" sz="1050"/>
          </a:p>
          <a:p>
            <a:pPr marL="0" indent="0">
              <a:buNone/>
            </a:pPr>
            <a:r>
              <a:rPr lang="en-US" sz="1050">
                <a:solidFill>
                  <a:srgbClr val="0B0C0C"/>
                </a:solidFill>
                <a:latin typeface="Arial" pitchFamily="34" charset="0"/>
                <a:ea typeface="Arial" pitchFamily="34" charset="-122"/>
                <a:cs typeface="Arial" pitchFamily="34" charset="-120"/>
              </a:rPr>
              <a:t>The following action is available: Close and return to case details.</a:t>
            </a:r>
            <a:endParaRPr lang="en-US" sz="105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Welsh claimant type</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Welsh journey claimant type page asking who the claimant is.</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welsh_extract/ppt/media/image2.png"/>
          <p:cNvPicPr>
            <a:picLocks noChangeAspect="1"/>
          </p:cNvPicPr>
          <p:nvPr/>
        </p:nvPicPr>
        <p:blipFill>
          <a:blip r:embed="rId3"/>
          <a:stretch>
            <a:fillRect/>
          </a:stretch>
        </p:blipFill>
        <p:spPr>
          <a:xfrm>
            <a:off x="530352" y="1812402"/>
            <a:ext cx="3648456" cy="2436278"/>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“Claimant type”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case number is “1234-5678-9101-1213”.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page states: </a:t>
            </a:r>
            <a:r>
              <a:rPr lang="en-US" sz="1100">
                <a:solidFill>
                  <a:srgbClr val="0B0C0C"/>
                </a:solidFill>
                <a:latin typeface="Arial" pitchFamily="34" charset="0"/>
                <a:ea typeface="Arial" pitchFamily="34" charset="-122"/>
                <a:cs typeface="Arial" pitchFamily="34" charset="-120"/>
              </a:rPr>
              <a:t>“A claimant is the person or organisation who is making the possession claim.”
</a:t>
            </a:r>
            <a:endParaRPr lang="en-US" sz="1100"/>
          </a:p>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“Who is the claimant in this case?”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screen states: </a:t>
            </a:r>
            <a:r>
              <a:rPr lang="en-US" sz="1100">
                <a:solidFill>
                  <a:srgbClr val="0B0C0C"/>
                </a:solidFill>
                <a:latin typeface="Arial" pitchFamily="34" charset="0"/>
                <a:ea typeface="Arial" pitchFamily="34" charset="-122"/>
                <a:cs typeface="Arial" pitchFamily="34" charset="-120"/>
              </a:rPr>
              <a:t>“If you’re a legal representative, you should select the type of claimant you’re representing.”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options shown are:
</a:t>
            </a:r>
            <a:endParaRPr lang="en-US" sz="1100"/>
          </a:p>
          <a:p>
            <a:pPr marL="171450" indent="-171450">
              <a:buFont typeface="Arial" panose="020B0604020202020204" pitchFamily="34" charset="0"/>
              <a:buChar char="•"/>
            </a:pPr>
            <a:r>
              <a:rPr lang="en-US" sz="1100">
                <a:solidFill>
                  <a:srgbClr val="0B0C0C"/>
                </a:solidFill>
                <a:latin typeface="Arial" pitchFamily="34" charset="0"/>
                <a:ea typeface="Arial" pitchFamily="34" charset="-122"/>
                <a:cs typeface="Arial" pitchFamily="34" charset="-120"/>
              </a:rPr>
              <a:t>“Private landlord”;</a:t>
            </a:r>
            <a:endParaRPr lang="en-US" sz="1100"/>
          </a:p>
          <a:p>
            <a:pPr marL="171450" indent="-171450">
              <a:buFont typeface="Arial" panose="020B0604020202020204" pitchFamily="34" charset="0"/>
              <a:buChar char="•"/>
            </a:pPr>
            <a:r>
              <a:rPr lang="en-US" sz="1100">
                <a:solidFill>
                  <a:srgbClr val="0B0C0C"/>
                </a:solidFill>
                <a:latin typeface="Arial" pitchFamily="34" charset="0"/>
                <a:ea typeface="Arial" pitchFamily="34" charset="-122"/>
                <a:cs typeface="Arial" pitchFamily="34" charset="-120"/>
              </a:rPr>
              <a:t>“Community landlord”;</a:t>
            </a:r>
            <a:endParaRPr lang="en-US" sz="1100"/>
          </a:p>
          <a:p>
            <a:pPr marL="171450" indent="-171450">
              <a:buFont typeface="Arial" panose="020B0604020202020204" pitchFamily="34" charset="0"/>
              <a:buChar char="•"/>
            </a:pPr>
            <a:r>
              <a:rPr lang="en-US" sz="1100">
                <a:solidFill>
                  <a:srgbClr val="0B0C0C"/>
                </a:solidFill>
                <a:latin typeface="Arial" pitchFamily="34" charset="0"/>
                <a:ea typeface="Arial" pitchFamily="34" charset="-122"/>
                <a:cs typeface="Arial" pitchFamily="34" charset="-120"/>
              </a:rPr>
              <a:t>“Mortgage lender”; and</a:t>
            </a:r>
            <a:endParaRPr lang="en-US" sz="1100"/>
          </a:p>
          <a:p>
            <a:pPr marL="171450" indent="-171450">
              <a:buFont typeface="Arial" panose="020B0604020202020204" pitchFamily="34" charset="0"/>
              <a:buChar char="•"/>
            </a:pPr>
            <a:r>
              <a:rPr lang="en-US" sz="1100">
                <a:solidFill>
                  <a:srgbClr val="0B0C0C"/>
                </a:solidFill>
                <a:latin typeface="Arial" pitchFamily="34" charset="0"/>
                <a:ea typeface="Arial" pitchFamily="34" charset="-122"/>
                <a:cs typeface="Arial" pitchFamily="34" charset="-120"/>
              </a:rPr>
              <a:t>“Other”.</a:t>
            </a:r>
          </a:p>
          <a:p>
            <a:pPr marL="171450" indent="-171450">
              <a:buFont typeface="Arial" panose="020B0604020202020204" pitchFamily="34" charset="0"/>
              <a:buChar char="•"/>
            </a:pP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“Community landlord” appears to have been selected.
</a:t>
            </a:r>
            <a:endParaRPr lang="en-US" sz="1100"/>
          </a:p>
          <a:p>
            <a:pPr marL="0" indent="0">
              <a:buNone/>
            </a:pPr>
            <a:r>
              <a:rPr lang="en-US" sz="1100">
                <a:solidFill>
                  <a:srgbClr val="0B0C0C"/>
                </a:solidFill>
                <a:latin typeface="Arial" pitchFamily="34" charset="0"/>
                <a:ea typeface="Arial" pitchFamily="34" charset="-122"/>
                <a:cs typeface="Arial" pitchFamily="34" charset="-120"/>
              </a:rPr>
              <a:t>The following actions are available: Previous, Continue and Cancel.</a:t>
            </a:r>
            <a:endParaRPr lang="en-US" sz="110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0040"/>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Exempt landlord</a:t>
            </a:r>
            <a:endParaRPr lang="en-US" sz="1900"/>
          </a:p>
        </p:txBody>
      </p:sp>
      <p:sp>
        <p:nvSpPr>
          <p:cNvPr id="5" name="Text 3"/>
          <p:cNvSpPr/>
          <p:nvPr/>
        </p:nvSpPr>
        <p:spPr>
          <a:xfrm>
            <a:off x="411480" y="850392"/>
            <a:ext cx="11064240" cy="256032"/>
          </a:xfrm>
          <a:prstGeom prst="rect">
            <a:avLst/>
          </a:prstGeom>
          <a:noFill/>
          <a:ln/>
        </p:spPr>
        <p:txBody>
          <a:bodyPr wrap="square" lIns="0" tIns="0" rIns="0" bIns="0" rtlCol="0" anchor="ctr"/>
          <a:lstStyle/>
          <a:p>
            <a:pPr marL="0" indent="0">
              <a:buNone/>
            </a:pPr>
            <a:r>
              <a:rPr lang="en-US" sz="1100">
                <a:solidFill>
                  <a:srgbClr val="505A5F"/>
                </a:solidFill>
                <a:latin typeface="Arial" pitchFamily="34" charset="0"/>
                <a:ea typeface="Arial" pitchFamily="34" charset="-122"/>
                <a:cs typeface="Arial" pitchFamily="34" charset="-120"/>
              </a:rPr>
              <a:t>Short page descriptor: Welsh journey exempt landlord page asking whether the claimant is an exempt landlord.</a:t>
            </a:r>
            <a:endParaRPr lang="en-US" sz="110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welsh_extract/ppt/media/image3.png"/>
          <p:cNvPicPr>
            <a:picLocks noChangeAspect="1"/>
          </p:cNvPicPr>
          <p:nvPr/>
        </p:nvPicPr>
        <p:blipFill>
          <a:blip r:embed="rId3"/>
          <a:stretch>
            <a:fillRect/>
          </a:stretch>
        </p:blipFill>
        <p:spPr>
          <a:xfrm>
            <a:off x="530352" y="2606744"/>
            <a:ext cx="3648456" cy="2421752"/>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“Exempt landlord”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the case number is “1234-5678-9101-1213”.
</a:t>
            </a:r>
            <a:endParaRPr lang="en-US" sz="1100"/>
          </a:p>
          <a:p>
            <a:pPr marL="0" indent="0">
              <a:buNone/>
            </a:pPr>
            <a:r>
              <a:rPr lang="en-US" sz="1100" b="1">
                <a:solidFill>
                  <a:srgbClr val="0B0C0C"/>
                </a:solidFill>
                <a:latin typeface="Arial" pitchFamily="34" charset="0"/>
                <a:ea typeface="Arial" pitchFamily="34" charset="-122"/>
                <a:cs typeface="Arial" pitchFamily="34" charset="-120"/>
              </a:rPr>
              <a:t>Heading: </a:t>
            </a:r>
            <a:r>
              <a:rPr lang="en-US" sz="1100">
                <a:solidFill>
                  <a:srgbClr val="0B0C0C"/>
                </a:solidFill>
                <a:latin typeface="Arial" pitchFamily="34" charset="0"/>
                <a:ea typeface="Arial" pitchFamily="34" charset="-122"/>
                <a:cs typeface="Arial" pitchFamily="34" charset="-120"/>
              </a:rPr>
              <a:t>“Are you an exempt landlord under Part 1 of the Housing (Wales) Act 2014?”
</a:t>
            </a:r>
            <a:endParaRPr lang="en-US" sz="1100"/>
          </a:p>
          <a:p>
            <a:pPr marL="0" indent="0">
              <a:buNone/>
            </a:pPr>
            <a:r>
              <a:rPr lang="en-US" sz="1100" b="1">
                <a:solidFill>
                  <a:srgbClr val="0B0C0C"/>
                </a:solidFill>
                <a:latin typeface="Arial" pitchFamily="34" charset="0"/>
                <a:ea typeface="Arial" pitchFamily="34" charset="-122"/>
                <a:cs typeface="Arial" pitchFamily="34" charset="-120"/>
              </a:rPr>
              <a:t>The options shown are:
</a:t>
            </a:r>
            <a:endParaRPr lang="en-US" sz="1100"/>
          </a:p>
          <a:p>
            <a:pPr marL="0" indent="0">
              <a:buNone/>
            </a:pPr>
            <a:r>
              <a:rPr lang="en-US" sz="1100">
                <a:solidFill>
                  <a:srgbClr val="0B0C0C"/>
                </a:solidFill>
                <a:latin typeface="Arial" pitchFamily="34" charset="0"/>
                <a:ea typeface="Arial" pitchFamily="34" charset="-122"/>
                <a:cs typeface="Arial" pitchFamily="34" charset="-120"/>
              </a:rPr>
              <a:t>“Yes”; and
</a:t>
            </a:r>
            <a:endParaRPr lang="en-US" sz="1100"/>
          </a:p>
          <a:p>
            <a:pPr marL="0" indent="0">
              <a:buNone/>
            </a:pPr>
            <a:r>
              <a:rPr lang="en-US" sz="1100">
                <a:solidFill>
                  <a:srgbClr val="0B0C0C"/>
                </a:solidFill>
                <a:latin typeface="Arial" pitchFamily="34" charset="0"/>
                <a:ea typeface="Arial" pitchFamily="34" charset="-122"/>
                <a:cs typeface="Arial" pitchFamily="34" charset="-120"/>
              </a:rPr>
              <a:t>“No”.
</a:t>
            </a:r>
            <a:endParaRPr lang="en-US" sz="1100"/>
          </a:p>
          <a:p>
            <a:pPr marL="0" indent="0">
              <a:buNone/>
            </a:pPr>
            <a:r>
              <a:rPr lang="en-US" sz="1100">
                <a:solidFill>
                  <a:srgbClr val="0B0C0C"/>
                </a:solidFill>
                <a:latin typeface="Arial" pitchFamily="34" charset="0"/>
                <a:ea typeface="Arial" pitchFamily="34" charset="-122"/>
                <a:cs typeface="Arial" pitchFamily="34" charset="-120"/>
              </a:rPr>
              <a:t>In this example, no option appears to have been selected.
</a:t>
            </a:r>
            <a:endParaRPr lang="en-US" sz="1100"/>
          </a:p>
          <a:p>
            <a:pPr marL="0" indent="0">
              <a:buNone/>
            </a:pPr>
            <a:r>
              <a:rPr lang="en-US" sz="1100">
                <a:solidFill>
                  <a:srgbClr val="0B0C0C"/>
                </a:solidFill>
                <a:latin typeface="Arial" pitchFamily="34" charset="0"/>
                <a:ea typeface="Arial" pitchFamily="34" charset="-122"/>
                <a:cs typeface="Arial" pitchFamily="34" charset="-120"/>
              </a:rPr>
              <a:t>No visible consequence or branching text appears on this screenshot.
</a:t>
            </a:r>
            <a:endParaRPr lang="en-US" sz="1100"/>
          </a:p>
          <a:p>
            <a:pPr marL="0" indent="0">
              <a:buNone/>
            </a:pPr>
            <a:r>
              <a:rPr lang="en-US" sz="1100">
                <a:solidFill>
                  <a:srgbClr val="0B0C0C"/>
                </a:solidFill>
                <a:latin typeface="Arial" pitchFamily="34" charset="0"/>
                <a:ea typeface="Arial" pitchFamily="34" charset="-122"/>
                <a:cs typeface="Arial" pitchFamily="34" charset="-120"/>
              </a:rPr>
              <a:t>The following actions are available: Previous, Continue and Cancel.</a:t>
            </a:r>
            <a:endParaRPr lang="en-US" sz="110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0972800" cy="310896"/>
          </a:xfrm>
          <a:prstGeom prst="rect">
            <a:avLst/>
          </a:prstGeom>
          <a:noFill/>
          <a:ln/>
        </p:spPr>
        <p:txBody>
          <a:bodyPr wrap="square" lIns="0" tIns="0" rIns="0" bIns="0" rtlCol="0" anchor="ctr"/>
          <a:lstStyle/>
          <a:p>
            <a:pPr marL="0" indent="0">
              <a:buNone/>
            </a:pPr>
            <a:r>
              <a:rPr lang="en-US" sz="1850" b="1">
                <a:solidFill>
                  <a:srgbClr val="0B0C0C"/>
                </a:solidFill>
                <a:latin typeface="Arial" pitchFamily="34" charset="0"/>
                <a:ea typeface="Arial" pitchFamily="34" charset="-122"/>
                <a:cs typeface="Arial" pitchFamily="34" charset="-120"/>
              </a:rPr>
              <a:t>Occupation contract or licence details</a:t>
            </a:r>
            <a:endParaRPr lang="en-US" sz="1850"/>
          </a:p>
        </p:txBody>
      </p:sp>
      <p:sp>
        <p:nvSpPr>
          <p:cNvPr id="5" name="Text 3"/>
          <p:cNvSpPr/>
          <p:nvPr/>
        </p:nvSpPr>
        <p:spPr>
          <a:xfrm>
            <a:off x="411480" y="850392"/>
            <a:ext cx="11155680" cy="274320"/>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Welsh journey occupation contract or licence page with type, date and upload sections.</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welsh_amend_extract/ppt/media/image1.png"/>
          <p:cNvPicPr>
            <a:picLocks noChangeAspect="1"/>
          </p:cNvPicPr>
          <p:nvPr/>
        </p:nvPicPr>
        <p:blipFill>
          <a:blip r:embed="rId3"/>
          <a:stretch>
            <a:fillRect/>
          </a:stretch>
        </p:blipFill>
        <p:spPr>
          <a:xfrm>
            <a:off x="530352" y="1629329"/>
            <a:ext cx="3648456" cy="4376581"/>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533902" y="1335024"/>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Screen description</a:t>
            </a:r>
            <a:endParaRPr lang="en-US" sz="1200"/>
          </a:p>
        </p:txBody>
      </p:sp>
      <p:sp>
        <p:nvSpPr>
          <p:cNvPr id="10" name="Text 7"/>
          <p:cNvSpPr/>
          <p:nvPr/>
        </p:nvSpPr>
        <p:spPr>
          <a:xfrm>
            <a:off x="4754880" y="1738844"/>
            <a:ext cx="7013448" cy="4616235"/>
          </a:xfrm>
          <a:prstGeom prst="rect">
            <a:avLst/>
          </a:prstGeom>
          <a:noFill/>
          <a:ln/>
        </p:spPr>
        <p:txBody>
          <a:bodyPr wrap="square" lIns="254" tIns="254" rIns="254" bIns="254" rtlCol="0" anchor="ctr">
            <a:noAutofit/>
          </a:bodyPr>
          <a:lstStyle/>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“Occupation contract or </a:t>
            </a:r>
            <a:r>
              <a:rPr lang="en-US" sz="900" err="1">
                <a:solidFill>
                  <a:srgbClr val="0B0C0C"/>
                </a:solidFill>
                <a:latin typeface="Arial" pitchFamily="34" charset="0"/>
                <a:ea typeface="Arial" pitchFamily="34" charset="-122"/>
                <a:cs typeface="Arial" pitchFamily="34" charset="-120"/>
              </a:rPr>
              <a:t>licence</a:t>
            </a:r>
            <a:r>
              <a:rPr lang="en-US" sz="900">
                <a:solidFill>
                  <a:srgbClr val="0B0C0C"/>
                </a:solidFill>
                <a:latin typeface="Arial" pitchFamily="34" charset="0"/>
                <a:ea typeface="Arial" pitchFamily="34" charset="-122"/>
                <a:cs typeface="Arial" pitchFamily="34" charset="-120"/>
              </a:rPr>
              <a:t> details”
</a:t>
            </a:r>
            <a:endParaRPr lang="en-US" sz="900"/>
          </a:p>
          <a:p>
            <a:pPr marL="0" indent="0">
              <a:buNone/>
            </a:pPr>
            <a:r>
              <a:rPr lang="en-US" sz="900">
                <a:solidFill>
                  <a:srgbClr val="0B0C0C"/>
                </a:solidFill>
                <a:latin typeface="Arial" pitchFamily="34" charset="0"/>
                <a:ea typeface="Arial" pitchFamily="34" charset="-122"/>
                <a:cs typeface="Arial" pitchFamily="34" charset="-120"/>
              </a:rPr>
              <a:t>In this example, the case number is “1234-5678-9101-1213”.
</a:t>
            </a:r>
            <a:endParaRPr lang="en-US" sz="900"/>
          </a:p>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“Occupation contract or </a:t>
            </a:r>
            <a:r>
              <a:rPr lang="en-US" sz="900" err="1">
                <a:solidFill>
                  <a:srgbClr val="0B0C0C"/>
                </a:solidFill>
                <a:latin typeface="Arial" pitchFamily="34" charset="0"/>
                <a:ea typeface="Arial" pitchFamily="34" charset="-122"/>
                <a:cs typeface="Arial" pitchFamily="34" charset="-120"/>
              </a:rPr>
              <a:t>licence</a:t>
            </a:r>
            <a:r>
              <a:rPr lang="en-US" sz="900">
                <a:solidFill>
                  <a:srgbClr val="0B0C0C"/>
                </a:solidFill>
                <a:latin typeface="Arial" pitchFamily="34" charset="0"/>
                <a:ea typeface="Arial" pitchFamily="34" charset="-122"/>
                <a:cs typeface="Arial" pitchFamily="34" charset="-120"/>
              </a:rPr>
              <a:t> type”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screen asks: </a:t>
            </a:r>
            <a:r>
              <a:rPr lang="en-US" sz="900">
                <a:solidFill>
                  <a:srgbClr val="0B0C0C"/>
                </a:solidFill>
                <a:latin typeface="Arial" pitchFamily="34" charset="0"/>
                <a:ea typeface="Arial" pitchFamily="34" charset="-122"/>
                <a:cs typeface="Arial" pitchFamily="34" charset="-120"/>
              </a:rPr>
              <a:t>“What type of occupation contract or </a:t>
            </a:r>
            <a:r>
              <a:rPr lang="en-US" sz="900" err="1">
                <a:solidFill>
                  <a:srgbClr val="0B0C0C"/>
                </a:solidFill>
                <a:latin typeface="Arial" pitchFamily="34" charset="0"/>
                <a:ea typeface="Arial" pitchFamily="34" charset="-122"/>
                <a:cs typeface="Arial" pitchFamily="34" charset="-120"/>
              </a:rPr>
              <a:t>licence</a:t>
            </a:r>
            <a:r>
              <a:rPr lang="en-US" sz="900">
                <a:solidFill>
                  <a:srgbClr val="0B0C0C"/>
                </a:solidFill>
                <a:latin typeface="Arial" pitchFamily="34" charset="0"/>
                <a:ea typeface="Arial" pitchFamily="34" charset="-122"/>
                <a:cs typeface="Arial" pitchFamily="34" charset="-120"/>
              </a:rPr>
              <a:t> is in place?”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options shown are:
</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“Secure contract”;</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“Standard contract”; and</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“Other”.</a:t>
            </a:r>
            <a:endParaRPr lang="en-US" sz="900"/>
          </a:p>
          <a:p>
            <a:pPr marL="0" indent="0">
              <a:buNone/>
            </a:pPr>
            <a:r>
              <a:rPr lang="en-US" sz="900">
                <a:solidFill>
                  <a:srgbClr val="0B0C0C"/>
                </a:solidFill>
                <a:latin typeface="Arial" pitchFamily="34" charset="0"/>
                <a:ea typeface="Arial" pitchFamily="34" charset="-122"/>
                <a:cs typeface="Arial" pitchFamily="34" charset="-120"/>
              </a:rPr>
              <a:t>In this example, no option appears to have been selected.
</a:t>
            </a:r>
            <a:endParaRPr lang="en-US" sz="900"/>
          </a:p>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“Occupation contract or </a:t>
            </a:r>
            <a:r>
              <a:rPr lang="en-US" sz="900" err="1">
                <a:solidFill>
                  <a:srgbClr val="0B0C0C"/>
                </a:solidFill>
                <a:latin typeface="Arial" pitchFamily="34" charset="0"/>
                <a:ea typeface="Arial" pitchFamily="34" charset="-122"/>
                <a:cs typeface="Arial" pitchFamily="34" charset="-120"/>
              </a:rPr>
              <a:t>licence</a:t>
            </a:r>
            <a:r>
              <a:rPr lang="en-US" sz="900">
                <a:solidFill>
                  <a:srgbClr val="0B0C0C"/>
                </a:solidFill>
                <a:latin typeface="Arial" pitchFamily="34" charset="0"/>
                <a:ea typeface="Arial" pitchFamily="34" charset="-122"/>
                <a:cs typeface="Arial" pitchFamily="34" charset="-120"/>
              </a:rPr>
              <a:t> start date”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asks: </a:t>
            </a:r>
            <a:r>
              <a:rPr lang="en-US" sz="900">
                <a:solidFill>
                  <a:srgbClr val="0B0C0C"/>
                </a:solidFill>
                <a:latin typeface="Arial" pitchFamily="34" charset="0"/>
                <a:ea typeface="Arial" pitchFamily="34" charset="-122"/>
                <a:cs typeface="Arial" pitchFamily="34" charset="-120"/>
              </a:rPr>
              <a:t>“What date did the occupation contract or </a:t>
            </a:r>
            <a:r>
              <a:rPr lang="en-US" sz="900" err="1">
                <a:solidFill>
                  <a:srgbClr val="0B0C0C"/>
                </a:solidFill>
                <a:latin typeface="Arial" pitchFamily="34" charset="0"/>
                <a:ea typeface="Arial" pitchFamily="34" charset="-122"/>
                <a:cs typeface="Arial" pitchFamily="34" charset="-120"/>
              </a:rPr>
              <a:t>licence</a:t>
            </a:r>
            <a:r>
              <a:rPr lang="en-US" sz="900">
                <a:solidFill>
                  <a:srgbClr val="0B0C0C"/>
                </a:solidFill>
                <a:latin typeface="Arial" pitchFamily="34" charset="0"/>
                <a:ea typeface="Arial" pitchFamily="34" charset="-122"/>
                <a:cs typeface="Arial" pitchFamily="34" charset="-120"/>
              </a:rPr>
              <a:t> begin? (Optional)”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screen states: </a:t>
            </a:r>
            <a:r>
              <a:rPr lang="en-US" sz="900">
                <a:solidFill>
                  <a:srgbClr val="0B0C0C"/>
                </a:solidFill>
                <a:latin typeface="Arial" pitchFamily="34" charset="0"/>
                <a:ea typeface="Arial" pitchFamily="34" charset="-122"/>
                <a:cs typeface="Arial" pitchFamily="34" charset="-120"/>
              </a:rPr>
              <a:t>“Please enter date”. It also gives the example “16 4 2000”.
</a:t>
            </a:r>
            <a:endParaRPr lang="en-US" sz="900"/>
          </a:p>
          <a:p>
            <a:pPr marL="0" indent="0">
              <a:buNone/>
            </a:pPr>
            <a:r>
              <a:rPr lang="en-US" sz="900">
                <a:solidFill>
                  <a:srgbClr val="0B0C0C"/>
                </a:solidFill>
                <a:latin typeface="Arial" pitchFamily="34" charset="0"/>
                <a:ea typeface="Arial" pitchFamily="34" charset="-122"/>
                <a:cs typeface="Arial" pitchFamily="34" charset="-120"/>
              </a:rPr>
              <a:t>The page shows date fields labelled “Day”, “Month” and “Year”. In this example, the date fields are blank.
</a:t>
            </a:r>
            <a:endParaRPr lang="en-US" sz="900"/>
          </a:p>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“Upload occupation contract or </a:t>
            </a:r>
            <a:r>
              <a:rPr lang="en-US" sz="900" err="1">
                <a:solidFill>
                  <a:srgbClr val="0B0C0C"/>
                </a:solidFill>
                <a:latin typeface="Arial" pitchFamily="34" charset="0"/>
                <a:ea typeface="Arial" pitchFamily="34" charset="-122"/>
                <a:cs typeface="Arial" pitchFamily="34" charset="-120"/>
              </a:rPr>
              <a:t>licence</a:t>
            </a:r>
            <a:r>
              <a:rPr lang="en-US" sz="900">
                <a:solidFill>
                  <a:srgbClr val="0B0C0C"/>
                </a:solidFill>
                <a:latin typeface="Arial" pitchFamily="34" charset="0"/>
                <a:ea typeface="Arial" pitchFamily="34" charset="-122"/>
                <a:cs typeface="Arial" pitchFamily="34" charset="-120"/>
              </a:rPr>
              <a:t>”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asks: </a:t>
            </a:r>
            <a:r>
              <a:rPr lang="en-US" sz="900">
                <a:solidFill>
                  <a:srgbClr val="0B0C0C"/>
                </a:solidFill>
                <a:latin typeface="Arial" pitchFamily="34" charset="0"/>
                <a:ea typeface="Arial" pitchFamily="34" charset="-122"/>
                <a:cs typeface="Arial" pitchFamily="34" charset="-120"/>
              </a:rPr>
              <a:t>“Do you want to upload a copy of the occupation contract or </a:t>
            </a:r>
            <a:r>
              <a:rPr lang="en-US" sz="900" err="1">
                <a:solidFill>
                  <a:srgbClr val="0B0C0C"/>
                </a:solidFill>
                <a:latin typeface="Arial" pitchFamily="34" charset="0"/>
                <a:ea typeface="Arial" pitchFamily="34" charset="-122"/>
                <a:cs typeface="Arial" pitchFamily="34" charset="-120"/>
              </a:rPr>
              <a:t>licence</a:t>
            </a:r>
            <a:r>
              <a:rPr lang="en-US" sz="900">
                <a:solidFill>
                  <a:srgbClr val="0B0C0C"/>
                </a:solidFill>
                <a:latin typeface="Arial" pitchFamily="34" charset="0"/>
                <a:ea typeface="Arial" pitchFamily="34" charset="-122"/>
                <a:cs typeface="Arial" pitchFamily="34" charset="-120"/>
              </a:rPr>
              <a:t>? (Optional)”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states: </a:t>
            </a:r>
            <a:r>
              <a:rPr lang="en-US" sz="900">
                <a:solidFill>
                  <a:srgbClr val="0B0C0C"/>
                </a:solidFill>
                <a:latin typeface="Arial" pitchFamily="34" charset="0"/>
                <a:ea typeface="Arial" pitchFamily="34" charset="-122"/>
                <a:cs typeface="Arial" pitchFamily="34" charset="-120"/>
              </a:rPr>
              <a:t>“You can either upload this now or closer to the hearing date. Any documents you upload now will be included in the pack of documents a judge will receive before the hearing (the bundle).”
</a:t>
            </a:r>
            <a:endParaRPr lang="en-US" sz="900"/>
          </a:p>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“Add document” and “Upload a document to the system”. There is a green “Add new” button. 
</a:t>
            </a:r>
            <a:endParaRPr lang="en-US" sz="900"/>
          </a:p>
          <a:p>
            <a:pPr marL="0" indent="0">
              <a:buNone/>
            </a:pPr>
            <a:r>
              <a:rPr lang="en-US" sz="900">
                <a:solidFill>
                  <a:srgbClr val="0B0C0C"/>
                </a:solidFill>
                <a:latin typeface="Arial" pitchFamily="34" charset="0"/>
                <a:ea typeface="Arial" pitchFamily="34" charset="-122"/>
                <a:cs typeface="Arial" pitchFamily="34" charset="-120"/>
              </a:rPr>
              <a:t>The following actions are available: Previous, Continue and Cancel.</a:t>
            </a:r>
            <a:endParaRPr lang="en-US" sz="90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0972800" cy="310896"/>
          </a:xfrm>
          <a:prstGeom prst="rect">
            <a:avLst/>
          </a:prstGeom>
          <a:noFill/>
          <a:ln/>
        </p:spPr>
        <p:txBody>
          <a:bodyPr wrap="square" lIns="0" tIns="0" rIns="0" bIns="0" rtlCol="0" anchor="ctr"/>
          <a:lstStyle/>
          <a:p>
            <a:pPr marL="0" indent="0">
              <a:buNone/>
            </a:pPr>
            <a:r>
              <a:rPr lang="en-US" sz="1850" b="1">
                <a:solidFill>
                  <a:srgbClr val="0B0C0C"/>
                </a:solidFill>
                <a:latin typeface="Arial" pitchFamily="34" charset="0"/>
                <a:ea typeface="Arial" pitchFamily="34" charset="-122"/>
                <a:cs typeface="Arial" pitchFamily="34" charset="-120"/>
              </a:rPr>
              <a:t>Welsh grounds for possession</a:t>
            </a:r>
            <a:endParaRPr lang="en-US" sz="1850"/>
          </a:p>
        </p:txBody>
      </p:sp>
      <p:sp>
        <p:nvSpPr>
          <p:cNvPr id="5" name="Text 3"/>
          <p:cNvSpPr/>
          <p:nvPr/>
        </p:nvSpPr>
        <p:spPr>
          <a:xfrm>
            <a:off x="411480" y="850392"/>
            <a:ext cx="11155680" cy="274320"/>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Welsh journey grounds page asking which discretionary and mandatory possession grounds apply.</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welsh_amend_extract/ppt/media/image2.png"/>
          <p:cNvPicPr>
            <a:picLocks noChangeAspect="1"/>
          </p:cNvPicPr>
          <p:nvPr/>
        </p:nvPicPr>
        <p:blipFill>
          <a:blip r:embed="rId3"/>
          <a:stretch>
            <a:fillRect/>
          </a:stretch>
        </p:blipFill>
        <p:spPr>
          <a:xfrm>
            <a:off x="530352" y="1728898"/>
            <a:ext cx="3648456" cy="4177443"/>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533902"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Screen description</a:t>
            </a:r>
            <a:endParaRPr lang="en-US" sz="1200"/>
          </a:p>
        </p:txBody>
      </p:sp>
      <p:sp>
        <p:nvSpPr>
          <p:cNvPr id="10" name="Text 7"/>
          <p:cNvSpPr/>
          <p:nvPr/>
        </p:nvSpPr>
        <p:spPr>
          <a:xfrm>
            <a:off x="4754880" y="1709928"/>
            <a:ext cx="6720840" cy="4553712"/>
          </a:xfrm>
          <a:prstGeom prst="rect">
            <a:avLst/>
          </a:prstGeom>
          <a:noFill/>
          <a:ln/>
        </p:spPr>
        <p:txBody>
          <a:bodyPr wrap="square" lIns="254" tIns="254" rIns="254" bIns="254" rtlCol="0" anchor="ctr">
            <a:noAutofit/>
          </a:bodyPr>
          <a:lstStyle/>
          <a:p>
            <a:pPr marL="0" indent="0">
              <a:buNone/>
            </a:pPr>
            <a:r>
              <a:rPr lang="en-US" sz="800" b="1">
                <a:solidFill>
                  <a:srgbClr val="0B0C0C"/>
                </a:solidFill>
                <a:latin typeface="Arial" pitchFamily="34" charset="0"/>
                <a:ea typeface="Arial" pitchFamily="34" charset="-122"/>
                <a:cs typeface="Arial" pitchFamily="34" charset="-120"/>
              </a:rPr>
              <a:t>Heading: </a:t>
            </a:r>
            <a:r>
              <a:rPr lang="en-US" sz="800">
                <a:solidFill>
                  <a:srgbClr val="0B0C0C"/>
                </a:solidFill>
                <a:latin typeface="Arial" pitchFamily="34" charset="0"/>
                <a:ea typeface="Arial" pitchFamily="34" charset="-122"/>
                <a:cs typeface="Arial" pitchFamily="34" charset="-120"/>
              </a:rPr>
              <a:t>“What are your grounds for possession?”
</a:t>
            </a:r>
            <a:endParaRPr lang="en-US" sz="800"/>
          </a:p>
          <a:p>
            <a:pPr marL="0" indent="0">
              <a:buNone/>
            </a:pPr>
            <a:r>
              <a:rPr lang="en-US" sz="800">
                <a:solidFill>
                  <a:srgbClr val="0B0C0C"/>
                </a:solidFill>
                <a:latin typeface="Arial" pitchFamily="34" charset="0"/>
                <a:ea typeface="Arial" pitchFamily="34" charset="-122"/>
                <a:cs typeface="Arial" pitchFamily="34" charset="-120"/>
              </a:rPr>
              <a:t>In this example, the case number is “1234-5678-9101-1213”.
</a:t>
            </a:r>
            <a:endParaRPr lang="en-US" sz="800"/>
          </a:p>
          <a:p>
            <a:pPr marL="0" indent="0">
              <a:buNone/>
            </a:pPr>
            <a:r>
              <a:rPr lang="en-US" sz="800" b="1">
                <a:solidFill>
                  <a:srgbClr val="0B0C0C"/>
                </a:solidFill>
                <a:latin typeface="Arial" pitchFamily="34" charset="0"/>
                <a:ea typeface="Arial" pitchFamily="34" charset="-122"/>
                <a:cs typeface="Arial" pitchFamily="34" charset="-120"/>
              </a:rPr>
              <a:t>The page states: </a:t>
            </a:r>
            <a:r>
              <a:rPr lang="en-US" sz="800">
                <a:solidFill>
                  <a:srgbClr val="0B0C0C"/>
                </a:solidFill>
                <a:latin typeface="Arial" pitchFamily="34" charset="0"/>
                <a:ea typeface="Arial" pitchFamily="34" charset="-122"/>
                <a:cs typeface="Arial" pitchFamily="34" charset="-120"/>
              </a:rPr>
              <a:t>“You may have already given the defendants notice of your intention to begin possession proceedings. If you have, you should have written the grounds you’re making your claim under. You should select these grounds here and select any extra grounds you’d like to add to your claim, if you need to.”
</a:t>
            </a:r>
            <a:endParaRPr lang="en-US" sz="800"/>
          </a:p>
          <a:p>
            <a:pPr marL="0" indent="0">
              <a:buNone/>
            </a:pPr>
            <a:r>
              <a:rPr lang="en-US" sz="800">
                <a:solidFill>
                  <a:srgbClr val="0B0C0C"/>
                </a:solidFill>
                <a:latin typeface="Arial" pitchFamily="34" charset="0"/>
                <a:ea typeface="Arial" pitchFamily="34" charset="-122"/>
                <a:cs typeface="Arial" pitchFamily="34" charset="-120"/>
              </a:rPr>
              <a:t>A link labelled “More information about possession grounds (opens in new tab)” is shown.
</a:t>
            </a:r>
            <a:endParaRPr lang="en-US" sz="800"/>
          </a:p>
          <a:p>
            <a:pPr marL="0" indent="0">
              <a:buNone/>
            </a:pPr>
            <a:r>
              <a:rPr lang="en-US" sz="800" b="1">
                <a:solidFill>
                  <a:srgbClr val="0B0C0C"/>
                </a:solidFill>
                <a:latin typeface="Arial" pitchFamily="34" charset="0"/>
                <a:ea typeface="Arial" pitchFamily="34" charset="-122"/>
                <a:cs typeface="Arial" pitchFamily="34" charset="-120"/>
              </a:rPr>
              <a:t>Heading: </a:t>
            </a:r>
            <a:r>
              <a:rPr lang="en-US" sz="800">
                <a:solidFill>
                  <a:srgbClr val="0B0C0C"/>
                </a:solidFill>
                <a:latin typeface="Arial" pitchFamily="34" charset="0"/>
                <a:ea typeface="Arial" pitchFamily="34" charset="-122"/>
                <a:cs typeface="Arial" pitchFamily="34" charset="-120"/>
              </a:rPr>
              <a:t>“Discretionary grounds”
</a:t>
            </a:r>
            <a:endParaRPr lang="en-US" sz="800"/>
          </a:p>
          <a:p>
            <a:pPr marL="0" indent="0">
              <a:buNone/>
            </a:pPr>
            <a:r>
              <a:rPr lang="en-US" sz="800" b="1">
                <a:solidFill>
                  <a:srgbClr val="0B0C0C"/>
                </a:solidFill>
                <a:latin typeface="Arial" pitchFamily="34" charset="0"/>
                <a:ea typeface="Arial" pitchFamily="34" charset="-122"/>
                <a:cs typeface="Arial" pitchFamily="34" charset="-120"/>
              </a:rPr>
              <a:t>The screen states: </a:t>
            </a:r>
            <a:r>
              <a:rPr lang="en-US" sz="800">
                <a:solidFill>
                  <a:srgbClr val="0B0C0C"/>
                </a:solidFill>
                <a:latin typeface="Arial" pitchFamily="34" charset="0"/>
                <a:ea typeface="Arial" pitchFamily="34" charset="-122"/>
                <a:cs typeface="Arial" pitchFamily="34" charset="-120"/>
              </a:rPr>
              <a:t>“Select all that apply”.
</a:t>
            </a:r>
            <a:endParaRPr lang="en-US" sz="800"/>
          </a:p>
          <a:p>
            <a:pPr marL="0" indent="0">
              <a:buNone/>
            </a:pPr>
            <a:r>
              <a:rPr lang="en-US" sz="800" b="1">
                <a:solidFill>
                  <a:srgbClr val="0B0C0C"/>
                </a:solidFill>
                <a:latin typeface="Arial" pitchFamily="34" charset="0"/>
                <a:ea typeface="Arial" pitchFamily="34" charset="-122"/>
                <a:cs typeface="Arial" pitchFamily="34" charset="-120"/>
              </a:rPr>
              <a:t>The options shown are:
</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“Rent arrears (breach of contract) (section 157)”;</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“Antisocial behaviour (breach of contract) (section 157)”;</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“Other breach of contract (section 157)”; and</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“Estate management grounds (section 160)”.</a:t>
            </a:r>
          </a:p>
          <a:p>
            <a:endParaRPr lang="en-US" sz="800"/>
          </a:p>
          <a:p>
            <a:pPr marL="0" indent="0">
              <a:buNone/>
            </a:pPr>
            <a:r>
              <a:rPr lang="en-US" sz="800" b="1">
                <a:solidFill>
                  <a:srgbClr val="0B0C0C"/>
                </a:solidFill>
                <a:latin typeface="Arial" pitchFamily="34" charset="0"/>
                <a:ea typeface="Arial" pitchFamily="34" charset="-122"/>
                <a:cs typeface="Arial" pitchFamily="34" charset="-120"/>
              </a:rPr>
              <a:t>Heading: </a:t>
            </a:r>
            <a:r>
              <a:rPr lang="en-US" sz="800">
                <a:solidFill>
                  <a:srgbClr val="0B0C0C"/>
                </a:solidFill>
                <a:latin typeface="Arial" pitchFamily="34" charset="0"/>
                <a:ea typeface="Arial" pitchFamily="34" charset="-122"/>
                <a:cs typeface="Arial" pitchFamily="34" charset="-120"/>
              </a:rPr>
              <a:t>“Mandatory grounds”</a:t>
            </a:r>
          </a:p>
          <a:p>
            <a:pPr marL="0" indent="0">
              <a:buNone/>
            </a:pPr>
            <a:r>
              <a:rPr lang="en-US" sz="800" b="1">
                <a:solidFill>
                  <a:srgbClr val="0B0C0C"/>
                </a:solidFill>
                <a:latin typeface="Arial" pitchFamily="34" charset="0"/>
                <a:ea typeface="Arial" pitchFamily="34" charset="-122"/>
                <a:cs typeface="Arial" pitchFamily="34" charset="-120"/>
              </a:rPr>
              <a:t>The screen states: </a:t>
            </a:r>
            <a:r>
              <a:rPr lang="en-US" sz="800">
                <a:solidFill>
                  <a:srgbClr val="0B0C0C"/>
                </a:solidFill>
                <a:latin typeface="Arial" pitchFamily="34" charset="0"/>
                <a:ea typeface="Arial" pitchFamily="34" charset="-122"/>
                <a:cs typeface="Arial" pitchFamily="34" charset="-120"/>
              </a:rPr>
              <a:t>“Select all that apply”.
</a:t>
            </a:r>
            <a:endParaRPr lang="en-US" sz="800"/>
          </a:p>
          <a:p>
            <a:pPr marL="0" indent="0">
              <a:buNone/>
            </a:pPr>
            <a:r>
              <a:rPr lang="en-US" sz="800" b="1">
                <a:solidFill>
                  <a:srgbClr val="0B0C0C"/>
                </a:solidFill>
                <a:latin typeface="Arial" pitchFamily="34" charset="0"/>
                <a:ea typeface="Arial" pitchFamily="34" charset="-122"/>
                <a:cs typeface="Arial" pitchFamily="34" charset="-120"/>
              </a:rPr>
              <a:t>The options shown are:
</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“Failure to give up possession on date specified in contract-holder’s notice (section 170)”;</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“Landlord’s notice in connection with end of fixed term given (section 186)”;</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“Failure to give up possession on date specified in contract-holder’s break clause notice (section 191)”; and</a:t>
            </a:r>
            <a:endParaRPr lang="en-US" sz="800"/>
          </a:p>
          <a:p>
            <a:pPr marL="171450" indent="-171450">
              <a:buFont typeface="Arial" panose="020B0604020202020204" pitchFamily="34" charset="0"/>
              <a:buChar char="•"/>
            </a:pPr>
            <a:r>
              <a:rPr lang="en-US" sz="800">
                <a:solidFill>
                  <a:srgbClr val="0B0C0C"/>
                </a:solidFill>
                <a:latin typeface="Arial" pitchFamily="34" charset="0"/>
                <a:ea typeface="Arial" pitchFamily="34" charset="-122"/>
                <a:cs typeface="Arial" pitchFamily="34" charset="-120"/>
              </a:rPr>
              <a:t>“Notice given under a landlord’s break clause (section 199)”.</a:t>
            </a:r>
          </a:p>
          <a:p>
            <a:endParaRPr lang="en-US" sz="800"/>
          </a:p>
          <a:p>
            <a:pPr marL="0" indent="0">
              <a:buNone/>
            </a:pPr>
            <a:r>
              <a:rPr lang="en-US" sz="800">
                <a:solidFill>
                  <a:srgbClr val="0B0C0C"/>
                </a:solidFill>
                <a:latin typeface="Arial" pitchFamily="34" charset="0"/>
                <a:ea typeface="Arial" pitchFamily="34" charset="-122"/>
                <a:cs typeface="Arial" pitchFamily="34" charset="-120"/>
              </a:rPr>
              <a:t>In this example, no ground appears to have been selected.
</a:t>
            </a:r>
            <a:endParaRPr lang="en-US" sz="800"/>
          </a:p>
          <a:p>
            <a:pPr marL="0" indent="0">
              <a:buNone/>
            </a:pPr>
            <a:r>
              <a:rPr lang="en-US" sz="800">
                <a:solidFill>
                  <a:srgbClr val="0B0C0C"/>
                </a:solidFill>
                <a:latin typeface="Arial" pitchFamily="34" charset="0"/>
                <a:ea typeface="Arial" pitchFamily="34" charset="-122"/>
                <a:cs typeface="Arial" pitchFamily="34" charset="-120"/>
              </a:rPr>
              <a:t>The following actions are available: Previous, Continue and Cancel.</a:t>
            </a:r>
            <a:endParaRPr lang="en-US" sz="80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1064240" cy="329184"/>
          </a:xfrm>
          <a:prstGeom prst="rect">
            <a:avLst/>
          </a:prstGeom>
          <a:noFill/>
          <a:ln/>
        </p:spPr>
        <p:txBody>
          <a:bodyPr wrap="square" lIns="0" tIns="0" rIns="0" bIns="0" rtlCol="0" anchor="ctr"/>
          <a:lstStyle/>
          <a:p>
            <a:pPr marL="0" indent="0">
              <a:buNone/>
            </a:pPr>
            <a:r>
              <a:rPr lang="en-US" sz="1900" b="1">
                <a:solidFill>
                  <a:srgbClr val="0B0C0C"/>
                </a:solidFill>
                <a:latin typeface="Arial" pitchFamily="34" charset="0"/>
                <a:ea typeface="Arial" pitchFamily="34" charset="-122"/>
                <a:cs typeface="Arial" pitchFamily="34" charset="-120"/>
              </a:rPr>
              <a:t>Welsh pre-action protocol</a:t>
            </a:r>
            <a:endParaRPr lang="en-US" sz="1900"/>
          </a:p>
        </p:txBody>
      </p:sp>
      <p:sp>
        <p:nvSpPr>
          <p:cNvPr id="5" name="Text 3"/>
          <p:cNvSpPr/>
          <p:nvPr/>
        </p:nvSpPr>
        <p:spPr>
          <a:xfrm>
            <a:off x="411480" y="859536"/>
            <a:ext cx="11064240" cy="256032"/>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Welsh journey pre-action protocol page asking whether the protocol has been followed.</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screen47_redo_extract/ppt/media/image1.png"/>
          <p:cNvPicPr>
            <a:picLocks noChangeAspect="1"/>
          </p:cNvPicPr>
          <p:nvPr/>
        </p:nvPicPr>
        <p:blipFill>
          <a:blip r:embed="rId3"/>
          <a:stretch>
            <a:fillRect/>
          </a:stretch>
        </p:blipFill>
        <p:spPr>
          <a:xfrm>
            <a:off x="530352" y="2139488"/>
            <a:ext cx="3648456" cy="3356264"/>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Autofit/>
          </a:bodyPr>
          <a:lstStyle/>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“Pre-action protocol”
</a:t>
            </a:r>
            <a:endParaRPr lang="en-US" sz="900"/>
          </a:p>
          <a:p>
            <a:pPr marL="0" indent="0">
              <a:buNone/>
            </a:pPr>
            <a:r>
              <a:rPr lang="en-US" sz="900">
                <a:solidFill>
                  <a:srgbClr val="0B0C0C"/>
                </a:solidFill>
                <a:latin typeface="Arial" pitchFamily="34" charset="0"/>
                <a:ea typeface="Arial" pitchFamily="34" charset="-122"/>
                <a:cs typeface="Arial" pitchFamily="34" charset="-120"/>
              </a:rPr>
              <a:t>In this example, the case number is “1234-5678-9101-1213”.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states: </a:t>
            </a:r>
            <a:r>
              <a:rPr lang="en-US" sz="900">
                <a:solidFill>
                  <a:srgbClr val="0B0C0C"/>
                </a:solidFill>
                <a:latin typeface="Arial" pitchFamily="34" charset="0"/>
                <a:ea typeface="Arial" pitchFamily="34" charset="-122"/>
                <a:cs typeface="Arial" pitchFamily="34" charset="-120"/>
              </a:rPr>
              <a:t>“Community landlords should follow the pre-action protocol before making a housing possession claim. You should have:”
</a:t>
            </a:r>
            <a:endParaRPr lang="en-US" sz="900"/>
          </a:p>
          <a:p>
            <a:pPr marL="0" indent="0">
              <a:buNone/>
            </a:pPr>
            <a:r>
              <a:rPr lang="en-US" sz="900">
                <a:solidFill>
                  <a:srgbClr val="0B0C0C"/>
                </a:solidFill>
                <a:latin typeface="Arial" pitchFamily="34" charset="0"/>
                <a:ea typeface="Arial" pitchFamily="34" charset="-122"/>
                <a:cs typeface="Arial" pitchFamily="34" charset="-120"/>
              </a:rPr>
              <a:t>“contacted, or attempted to contact, the defendants”.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states: </a:t>
            </a:r>
            <a:r>
              <a:rPr lang="en-US" sz="900">
                <a:solidFill>
                  <a:srgbClr val="0B0C0C"/>
                </a:solidFill>
                <a:latin typeface="Arial" pitchFamily="34" charset="0"/>
                <a:ea typeface="Arial" pitchFamily="34" charset="-122"/>
                <a:cs typeface="Arial" pitchFamily="34" charset="-120"/>
              </a:rPr>
              <a:t>“If your claim is on the grounds of rent arrears, you should have:”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following steps are shown:
</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“tried to agree a repayment plan”;</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“applied for arrears to be paid by the Department for Work and Pensions (DWP) by deductions from the defendants’ benefits”; and</a:t>
            </a:r>
            <a:endParaRPr lang="en-US" sz="900"/>
          </a:p>
          <a:p>
            <a:pPr marL="171450" indent="-171450">
              <a:buFont typeface="Arial" panose="020B0604020202020204" pitchFamily="34" charset="0"/>
              <a:buChar char="•"/>
            </a:pPr>
            <a:r>
              <a:rPr lang="en-US" sz="900">
                <a:solidFill>
                  <a:srgbClr val="0B0C0C"/>
                </a:solidFill>
                <a:latin typeface="Arial" pitchFamily="34" charset="0"/>
                <a:ea typeface="Arial" pitchFamily="34" charset="-122"/>
                <a:cs typeface="Arial" pitchFamily="34" charset="-120"/>
              </a:rPr>
              <a:t>“offered to assist the defendants in a claim for housing benefit or Universal Credit”.</a:t>
            </a:r>
          </a:p>
          <a:p>
            <a:pPr marL="171450" indent="-171450">
              <a:buFont typeface="Arial" panose="020B0604020202020204" pitchFamily="34" charset="0"/>
              <a:buChar char="•"/>
            </a:pPr>
            <a:endParaRPr lang="en-US" sz="900"/>
          </a:p>
          <a:p>
            <a:pPr marL="0" indent="0">
              <a:buNone/>
            </a:pPr>
            <a:r>
              <a:rPr lang="en-US" sz="900" b="1">
                <a:solidFill>
                  <a:srgbClr val="0B0C0C"/>
                </a:solidFill>
                <a:latin typeface="Arial" pitchFamily="34" charset="0"/>
                <a:ea typeface="Arial" pitchFamily="34" charset="-122"/>
                <a:cs typeface="Arial" pitchFamily="34" charset="-120"/>
              </a:rPr>
              <a:t>The page includes the following warning: </a:t>
            </a:r>
            <a:r>
              <a:rPr lang="en-US" sz="900">
                <a:solidFill>
                  <a:srgbClr val="0B0C0C"/>
                </a:solidFill>
                <a:latin typeface="Arial" pitchFamily="34" charset="0"/>
                <a:ea typeface="Arial" pitchFamily="34" charset="-122"/>
                <a:cs typeface="Arial" pitchFamily="34" charset="-120"/>
              </a:rPr>
              <a:t>“Your case could be delayed or rejected if you have not followed the pre-action protocol and completed all the steps.”
</a:t>
            </a:r>
            <a:endParaRPr lang="en-US" sz="900"/>
          </a:p>
          <a:p>
            <a:pPr marL="0" indent="0">
              <a:buNone/>
            </a:pPr>
            <a:r>
              <a:rPr lang="en-US" sz="900" b="1">
                <a:solidFill>
                  <a:srgbClr val="0B0C0C"/>
                </a:solidFill>
                <a:latin typeface="Arial" pitchFamily="34" charset="0"/>
                <a:ea typeface="Arial" pitchFamily="34" charset="-122"/>
                <a:cs typeface="Arial" pitchFamily="34" charset="-120"/>
              </a:rPr>
              <a:t>Heading: </a:t>
            </a:r>
            <a:r>
              <a:rPr lang="en-US" sz="900">
                <a:solidFill>
                  <a:srgbClr val="0B0C0C"/>
                </a:solidFill>
                <a:latin typeface="Arial" pitchFamily="34" charset="0"/>
                <a:ea typeface="Arial" pitchFamily="34" charset="-122"/>
                <a:cs typeface="Arial" pitchFamily="34" charset="-120"/>
              </a:rPr>
              <a:t>“Have you followed the pre-action protocol?”
</a:t>
            </a:r>
            <a:endParaRPr lang="en-US" sz="900"/>
          </a:p>
          <a:p>
            <a:pPr marL="0" indent="0">
              <a:buNone/>
            </a:pPr>
            <a:r>
              <a:rPr lang="en-US" sz="900" b="1">
                <a:solidFill>
                  <a:srgbClr val="0B0C0C"/>
                </a:solidFill>
                <a:latin typeface="Arial" pitchFamily="34" charset="0"/>
                <a:ea typeface="Arial" pitchFamily="34" charset="-122"/>
                <a:cs typeface="Arial" pitchFamily="34" charset="-120"/>
              </a:rPr>
              <a:t>The options shown are:
</a:t>
            </a:r>
            <a:endParaRPr lang="en-US" sz="900"/>
          </a:p>
          <a:p>
            <a:pPr marL="0" indent="0">
              <a:buNone/>
            </a:pPr>
            <a:r>
              <a:rPr lang="en-US" sz="900">
                <a:solidFill>
                  <a:srgbClr val="0B0C0C"/>
                </a:solidFill>
                <a:latin typeface="Arial" pitchFamily="34" charset="0"/>
                <a:ea typeface="Arial" pitchFamily="34" charset="-122"/>
                <a:cs typeface="Arial" pitchFamily="34" charset="-120"/>
              </a:rPr>
              <a:t>“Yes”; and
</a:t>
            </a:r>
            <a:endParaRPr lang="en-US" sz="900"/>
          </a:p>
          <a:p>
            <a:pPr marL="0" indent="0">
              <a:buNone/>
            </a:pPr>
            <a:r>
              <a:rPr lang="en-US" sz="900">
                <a:solidFill>
                  <a:srgbClr val="0B0C0C"/>
                </a:solidFill>
                <a:latin typeface="Arial" pitchFamily="34" charset="0"/>
                <a:ea typeface="Arial" pitchFamily="34" charset="-122"/>
                <a:cs typeface="Arial" pitchFamily="34" charset="-120"/>
              </a:rPr>
              <a:t>“No”.
</a:t>
            </a:r>
            <a:endParaRPr lang="en-US" sz="900"/>
          </a:p>
          <a:p>
            <a:pPr marL="0" indent="0">
              <a:buNone/>
            </a:pPr>
            <a:r>
              <a:rPr lang="en-US" sz="900">
                <a:solidFill>
                  <a:srgbClr val="0B0C0C"/>
                </a:solidFill>
                <a:latin typeface="Arial" pitchFamily="34" charset="0"/>
                <a:ea typeface="Arial" pitchFamily="34" charset="-122"/>
                <a:cs typeface="Arial" pitchFamily="34" charset="-120"/>
              </a:rPr>
              <a:t>In this example, no option appears to have been selected.
</a:t>
            </a:r>
            <a:endParaRPr lang="en-US" sz="900"/>
          </a:p>
          <a:p>
            <a:pPr marL="0" indent="0">
              <a:buNone/>
            </a:pPr>
            <a:r>
              <a:rPr lang="en-US" sz="900">
                <a:solidFill>
                  <a:srgbClr val="0B0C0C"/>
                </a:solidFill>
                <a:latin typeface="Arial" pitchFamily="34" charset="0"/>
                <a:ea typeface="Arial" pitchFamily="34" charset="-122"/>
                <a:cs typeface="Arial" pitchFamily="34" charset="-120"/>
              </a:rPr>
              <a:t>The following actions are available: Previous, Continue and Cancel.</a:t>
            </a:r>
            <a:endParaRPr lang="en-US" sz="9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320040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 - RECIPIENTS ONLY</a:t>
            </a:r>
            <a:endParaRPr lang="en-US" sz="650"/>
          </a:p>
        </p:txBody>
      </p:sp>
      <p:sp>
        <p:nvSpPr>
          <p:cNvPr id="4" name="Text 2"/>
          <p:cNvSpPr/>
          <p:nvPr/>
        </p:nvSpPr>
        <p:spPr>
          <a:xfrm>
            <a:off x="411480" y="502920"/>
            <a:ext cx="11155680" cy="329184"/>
          </a:xfrm>
          <a:prstGeom prst="rect">
            <a:avLst/>
          </a:prstGeom>
          <a:noFill/>
          <a:ln/>
        </p:spPr>
        <p:txBody>
          <a:bodyPr wrap="square" lIns="0" tIns="0" rIns="0" bIns="0" rtlCol="0" anchor="ctr"/>
          <a:lstStyle/>
          <a:p>
            <a:pPr marL="0" indent="0">
              <a:buNone/>
            </a:pPr>
            <a:r>
              <a:rPr lang="en-US" sz="1850" b="1">
                <a:solidFill>
                  <a:srgbClr val="0B0C0C"/>
                </a:solidFill>
                <a:latin typeface="Arial" pitchFamily="34" charset="0"/>
                <a:ea typeface="Arial" pitchFamily="34" charset="-122"/>
                <a:cs typeface="Arial" pitchFamily="34" charset="-120"/>
              </a:rPr>
              <a:t>Notice</a:t>
            </a:r>
            <a:endParaRPr lang="en-US" sz="1850"/>
          </a:p>
        </p:txBody>
      </p:sp>
      <p:sp>
        <p:nvSpPr>
          <p:cNvPr id="5" name="Text 3"/>
          <p:cNvSpPr/>
          <p:nvPr/>
        </p:nvSpPr>
        <p:spPr>
          <a:xfrm>
            <a:off x="411480" y="859536"/>
            <a:ext cx="11155680" cy="256032"/>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Welsh-journey notice page asking whether notice was served and requiring a statement where No is selected.</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new_hmcts_extract/ppt/media/image7.png"/>
          <p:cNvPicPr>
            <a:picLocks noChangeAspect="1"/>
          </p:cNvPicPr>
          <p:nvPr/>
        </p:nvPicPr>
        <p:blipFill>
          <a:blip r:embed="rId3"/>
          <a:stretch>
            <a:fillRect/>
          </a:stretch>
        </p:blipFill>
        <p:spPr>
          <a:xfrm>
            <a:off x="530352" y="1618619"/>
            <a:ext cx="3648456" cy="4398003"/>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Autofit/>
          </a:bodyPr>
          <a:lstStyle/>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“Notice”
</a:t>
            </a:r>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the case number is “1787-2320-3915-7413”.
</a:t>
            </a:r>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the property address is “2 Pentre Street, Caerdydd, CF11 6QX”.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“If this is a possession claim under an occupation contract, you must have already served the defendant with notice seeking possession.”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includes the following warning: </a:t>
            </a:r>
            <a:r>
              <a:rPr lang="en-US" sz="1000">
                <a:solidFill>
                  <a:srgbClr val="0B0C0C"/>
                </a:solidFill>
                <a:latin typeface="Arial" pitchFamily="34" charset="0"/>
                <a:ea typeface="Arial" pitchFamily="34" charset="-122"/>
                <a:cs typeface="Arial" pitchFamily="34" charset="-120"/>
              </a:rPr>
              <a:t>“Each ground requires a different notice period before a possession claim may be made. Some do not require any notice period.”
</a:t>
            </a:r>
            <a:endParaRPr lang="en-US" sz="1000"/>
          </a:p>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“Have you served notice to the defendants?”
</a:t>
            </a:r>
            <a:endParaRPr lang="en-US" sz="1000"/>
          </a:p>
          <a:p>
            <a:pPr marL="0" indent="0">
              <a:buNone/>
            </a:pPr>
            <a:r>
              <a:rPr lang="en-US" sz="1000">
                <a:solidFill>
                  <a:srgbClr val="0B0C0C"/>
                </a:solidFill>
                <a:latin typeface="Arial" pitchFamily="34" charset="0"/>
                <a:ea typeface="Arial" pitchFamily="34" charset="-122"/>
                <a:cs typeface="Arial" pitchFamily="34" charset="-120"/>
              </a:rPr>
              <a:t>The options shown are “Yes” and “No”. In this example, “No” appears to have been selected.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“You must make a statement that includes:”
</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“the type of tenancy or licence that is in place for this claim”; and</a:t>
            </a:r>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“how you have complied with the applicable possession procedures”.</a:t>
            </a:r>
          </a:p>
          <a:p>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“Start your statement with:” “I am a landlord under a tenancy or license which is not an occupation contract because:”
</a:t>
            </a:r>
            <a:endParaRPr lang="en-US" sz="1000"/>
          </a:p>
          <a:p>
            <a:pPr marL="0" indent="0">
              <a:buNone/>
            </a:pPr>
            <a:r>
              <a:rPr lang="en-US" sz="1000">
                <a:solidFill>
                  <a:srgbClr val="0B0C0C"/>
                </a:solidFill>
                <a:latin typeface="Arial" pitchFamily="34" charset="0"/>
                <a:ea typeface="Arial" pitchFamily="34" charset="-122"/>
                <a:cs typeface="Arial" pitchFamily="34" charset="-120"/>
              </a:rPr>
              <a:t>The page shows a box labelled “Enter statement”. The screen states: “You can enter up to 500 characters”. In this example, the box is blank.
</a:t>
            </a:r>
            <a:endParaRPr lang="en-US" sz="1000"/>
          </a:p>
          <a:p>
            <a:pPr marL="0" indent="0">
              <a:buNone/>
            </a:pPr>
            <a:r>
              <a:rPr lang="en-US" sz="1000">
                <a:solidFill>
                  <a:srgbClr val="0B0C0C"/>
                </a:solidFill>
                <a:latin typeface="Arial" pitchFamily="34" charset="0"/>
                <a:ea typeface="Arial" pitchFamily="34" charset="-122"/>
                <a:cs typeface="Arial" pitchFamily="34" charset="-120"/>
              </a:rPr>
              <a:t>The link “I want to save this application and return to it later” is shown.
</a:t>
            </a:r>
            <a:endParaRPr lang="en-US" sz="1000"/>
          </a:p>
          <a:p>
            <a:pPr marL="0" indent="0">
              <a:buNone/>
            </a:pPr>
            <a:r>
              <a:rPr lang="en-US" sz="1000">
                <a:solidFill>
                  <a:srgbClr val="0B0C0C"/>
                </a:solidFill>
                <a:latin typeface="Arial" pitchFamily="34" charset="0"/>
                <a:ea typeface="Arial" pitchFamily="34" charset="-122"/>
                <a:cs typeface="Arial" pitchFamily="34" charset="-120"/>
              </a:rPr>
              <a:t>The following actions are available: Previous, Continue and Cancel.</a:t>
            </a:r>
            <a:endParaRPr lang="en-US" sz="1000"/>
          </a:p>
        </p:txBody>
      </p:sp>
      <p:sp>
        <p:nvSpPr>
          <p:cNvPr id="11" name="Text 8"/>
          <p:cNvSpPr/>
          <p:nvPr/>
        </p:nvSpPr>
        <p:spPr>
          <a:xfrm>
            <a:off x="4160520" y="6601968"/>
            <a:ext cx="3840480" cy="128016"/>
          </a:xfrm>
          <a:prstGeom prst="rect">
            <a:avLst/>
          </a:prstGeom>
          <a:noFill/>
          <a:ln/>
        </p:spPr>
        <p:txBody>
          <a:bodyPr wrap="square" lIns="0" tIns="0" rIns="0" bIns="0" rtlCol="0" anchor="ctr"/>
          <a:lstStyle/>
          <a:p>
            <a:pPr marL="0" indent="0" algn="ctr">
              <a:buNone/>
            </a:pPr>
            <a:r>
              <a:rPr lang="en-US" sz="650">
                <a:solidFill>
                  <a:srgbClr val="505A5F"/>
                </a:solidFill>
                <a:latin typeface="Arial" pitchFamily="34" charset="0"/>
                <a:ea typeface="Arial" pitchFamily="34" charset="-122"/>
                <a:cs typeface="Arial" pitchFamily="34" charset="-120"/>
              </a:rPr>
              <a:t>OFFICIAL - SENSITIVE - RECIPIENTS ONLY</a:t>
            </a:r>
            <a:endParaRPr lang="en-US" sz="65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237744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a:t>
            </a:r>
            <a:endParaRPr lang="en-US" sz="650"/>
          </a:p>
        </p:txBody>
      </p:sp>
      <p:sp>
        <p:nvSpPr>
          <p:cNvPr id="4" name="Text 2"/>
          <p:cNvSpPr/>
          <p:nvPr/>
        </p:nvSpPr>
        <p:spPr>
          <a:xfrm>
            <a:off x="411480" y="502920"/>
            <a:ext cx="10972800" cy="310896"/>
          </a:xfrm>
          <a:prstGeom prst="rect">
            <a:avLst/>
          </a:prstGeom>
          <a:noFill/>
          <a:ln/>
        </p:spPr>
        <p:txBody>
          <a:bodyPr wrap="square" lIns="0" tIns="0" rIns="0" bIns="0" rtlCol="0" anchor="ctr"/>
          <a:lstStyle/>
          <a:p>
            <a:pPr marL="0" indent="0">
              <a:buNone/>
            </a:pPr>
            <a:r>
              <a:rPr lang="en-US" sz="1850" b="1">
                <a:solidFill>
                  <a:srgbClr val="0B0C0C"/>
                </a:solidFill>
                <a:latin typeface="Arial" pitchFamily="34" charset="0"/>
                <a:ea typeface="Arial" pitchFamily="34" charset="-122"/>
                <a:cs typeface="Arial" pitchFamily="34" charset="-120"/>
              </a:rPr>
              <a:t>Prohibited conduct standard contract</a:t>
            </a:r>
            <a:endParaRPr lang="en-US" sz="1850"/>
          </a:p>
        </p:txBody>
      </p:sp>
      <p:sp>
        <p:nvSpPr>
          <p:cNvPr id="5" name="Text 3"/>
          <p:cNvSpPr/>
          <p:nvPr/>
        </p:nvSpPr>
        <p:spPr>
          <a:xfrm>
            <a:off x="411480" y="850392"/>
            <a:ext cx="11155680" cy="274320"/>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Welsh journey prohibited conduct standard contract page with questions and boxes for further details.</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welsh_amend_extract/ppt/media/image4.png"/>
          <p:cNvPicPr>
            <a:picLocks noChangeAspect="1"/>
          </p:cNvPicPr>
          <p:nvPr/>
        </p:nvPicPr>
        <p:blipFill>
          <a:blip r:embed="rId3"/>
          <a:stretch>
            <a:fillRect/>
          </a:stretch>
        </p:blipFill>
        <p:spPr>
          <a:xfrm>
            <a:off x="530352" y="1458021"/>
            <a:ext cx="3648456" cy="4719199"/>
          </a:xfrm>
          <a:prstGeom prst="rect">
            <a:avLst/>
          </a:prstGeom>
        </p:spPr>
      </p:pic>
      <p:sp>
        <p:nvSpPr>
          <p:cNvPr id="8" name="Shape 5"/>
          <p:cNvSpPr/>
          <p:nvPr/>
        </p:nvSpPr>
        <p:spPr>
          <a:xfrm>
            <a:off x="4526280" y="118872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09928"/>
            <a:ext cx="6720840" cy="4553712"/>
          </a:xfrm>
          <a:prstGeom prst="rect">
            <a:avLst/>
          </a:prstGeom>
          <a:noFill/>
          <a:ln/>
        </p:spPr>
        <p:txBody>
          <a:bodyPr wrap="square" lIns="254" tIns="254" rIns="254" bIns="254" rtlCol="0" anchor="ctr">
            <a:normAutofit/>
          </a:bodyPr>
          <a:lstStyle/>
          <a:p>
            <a:pPr marL="0" indent="0">
              <a:buNone/>
            </a:pPr>
            <a:r>
              <a:rPr lang="en-US" sz="800" b="1">
                <a:solidFill>
                  <a:srgbClr val="0B0C0C"/>
                </a:solidFill>
                <a:latin typeface="Arial" pitchFamily="34" charset="0"/>
                <a:ea typeface="Arial" pitchFamily="34" charset="-122"/>
                <a:cs typeface="Arial" pitchFamily="34" charset="-120"/>
              </a:rPr>
              <a:t>Heading: </a:t>
            </a:r>
            <a:r>
              <a:rPr lang="en-US" sz="800">
                <a:solidFill>
                  <a:srgbClr val="0B0C0C"/>
                </a:solidFill>
                <a:latin typeface="Arial" pitchFamily="34" charset="0"/>
                <a:ea typeface="Arial" pitchFamily="34" charset="-122"/>
                <a:cs typeface="Arial" pitchFamily="34" charset="-120"/>
              </a:rPr>
              <a:t>“Prohibited conduct standard contract”
</a:t>
            </a:r>
            <a:endParaRPr lang="en-US" sz="800"/>
          </a:p>
          <a:p>
            <a:pPr marL="0" indent="0">
              <a:buNone/>
            </a:pPr>
            <a:r>
              <a:rPr lang="en-US" sz="800">
                <a:solidFill>
                  <a:srgbClr val="0B0C0C"/>
                </a:solidFill>
                <a:latin typeface="Arial" pitchFamily="34" charset="0"/>
                <a:ea typeface="Arial" pitchFamily="34" charset="-122"/>
                <a:cs typeface="Arial" pitchFamily="34" charset="-120"/>
              </a:rPr>
              <a:t>In this example, the case number is “1234-5678-9101-1213”.
</a:t>
            </a:r>
            <a:endParaRPr lang="en-US" sz="800"/>
          </a:p>
          <a:p>
            <a:pPr marL="0" indent="0">
              <a:buNone/>
            </a:pPr>
            <a:r>
              <a:rPr lang="en-US" sz="800" b="1">
                <a:solidFill>
                  <a:srgbClr val="0B0C0C"/>
                </a:solidFill>
                <a:latin typeface="Arial" pitchFamily="34" charset="0"/>
                <a:ea typeface="Arial" pitchFamily="34" charset="-122"/>
                <a:cs typeface="Arial" pitchFamily="34" charset="-120"/>
              </a:rPr>
              <a:t>The page states: </a:t>
            </a:r>
            <a:r>
              <a:rPr lang="en-US" sz="800">
                <a:solidFill>
                  <a:srgbClr val="0B0C0C"/>
                </a:solidFill>
                <a:latin typeface="Arial" pitchFamily="34" charset="0"/>
                <a:ea typeface="Arial" pitchFamily="34" charset="-122"/>
                <a:cs typeface="Arial" pitchFamily="34" charset="-120"/>
              </a:rPr>
              <a:t>“If a judge decides that possession is not reasonable at this time, they may instead decide to make an order imposing a prohibited conduct standard contract.”
</a:t>
            </a:r>
            <a:endParaRPr lang="en-US" sz="800"/>
          </a:p>
          <a:p>
            <a:pPr marL="0" indent="0">
              <a:buNone/>
            </a:pPr>
            <a:r>
              <a:rPr lang="en-US" sz="800" b="1">
                <a:solidFill>
                  <a:srgbClr val="0B0C0C"/>
                </a:solidFill>
                <a:latin typeface="Arial" pitchFamily="34" charset="0"/>
                <a:ea typeface="Arial" pitchFamily="34" charset="-122"/>
                <a:cs typeface="Arial" pitchFamily="34" charset="-120"/>
              </a:rPr>
              <a:t>The screen states: </a:t>
            </a:r>
            <a:r>
              <a:rPr lang="en-US" sz="800">
                <a:solidFill>
                  <a:srgbClr val="0B0C0C"/>
                </a:solidFill>
                <a:latin typeface="Arial" pitchFamily="34" charset="0"/>
                <a:ea typeface="Arial" pitchFamily="34" charset="-122"/>
                <a:cs typeface="Arial" pitchFamily="34" charset="-120"/>
              </a:rPr>
              <a:t>“This is a 12-month probationary contract.”
</a:t>
            </a:r>
            <a:endParaRPr lang="en-US" sz="800"/>
          </a:p>
          <a:p>
            <a:pPr marL="0" indent="0">
              <a:buNone/>
            </a:pPr>
            <a:r>
              <a:rPr lang="en-US" sz="800" b="1">
                <a:solidFill>
                  <a:srgbClr val="0B0C0C"/>
                </a:solidFill>
                <a:latin typeface="Arial" pitchFamily="34" charset="0"/>
                <a:ea typeface="Arial" pitchFamily="34" charset="-122"/>
                <a:cs typeface="Arial" pitchFamily="34" charset="-120"/>
              </a:rPr>
              <a:t>Heading: </a:t>
            </a:r>
            <a:r>
              <a:rPr lang="en-US" sz="800">
                <a:solidFill>
                  <a:srgbClr val="0B0C0C"/>
                </a:solidFill>
                <a:latin typeface="Arial" pitchFamily="34" charset="0"/>
                <a:ea typeface="Arial" pitchFamily="34" charset="-122"/>
                <a:cs typeface="Arial" pitchFamily="34" charset="-120"/>
              </a:rPr>
              <a:t>“Are you seeking an order imposing a prohibited conduct standard contract?”
</a:t>
            </a:r>
            <a:endParaRPr lang="en-US" sz="800"/>
          </a:p>
          <a:p>
            <a:pPr marL="0" indent="0">
              <a:buNone/>
            </a:pPr>
            <a:r>
              <a:rPr lang="en-US" sz="800" b="1">
                <a:solidFill>
                  <a:srgbClr val="0B0C0C"/>
                </a:solidFill>
                <a:latin typeface="Arial" pitchFamily="34" charset="0"/>
                <a:ea typeface="Arial" pitchFamily="34" charset="-122"/>
                <a:cs typeface="Arial" pitchFamily="34" charset="-120"/>
              </a:rPr>
              <a:t>The options shown are:
</a:t>
            </a:r>
            <a:endParaRPr lang="en-US" sz="800"/>
          </a:p>
          <a:p>
            <a:pPr marL="0" indent="0">
              <a:buNone/>
            </a:pPr>
            <a:r>
              <a:rPr lang="en-US" sz="800">
                <a:solidFill>
                  <a:srgbClr val="0B0C0C"/>
                </a:solidFill>
                <a:latin typeface="Arial" pitchFamily="34" charset="0"/>
                <a:ea typeface="Arial" pitchFamily="34" charset="-122"/>
                <a:cs typeface="Arial" pitchFamily="34" charset="-120"/>
              </a:rPr>
              <a:t>“Yes”; and
</a:t>
            </a:r>
            <a:endParaRPr lang="en-US" sz="800"/>
          </a:p>
          <a:p>
            <a:pPr marL="0" indent="0">
              <a:buNone/>
            </a:pPr>
            <a:r>
              <a:rPr lang="en-US" sz="800">
                <a:solidFill>
                  <a:srgbClr val="0B0C0C"/>
                </a:solidFill>
                <a:latin typeface="Arial" pitchFamily="34" charset="0"/>
                <a:ea typeface="Arial" pitchFamily="34" charset="-122"/>
                <a:cs typeface="Arial" pitchFamily="34" charset="-120"/>
              </a:rPr>
              <a:t>“No”.
</a:t>
            </a:r>
            <a:endParaRPr lang="en-US" sz="800"/>
          </a:p>
          <a:p>
            <a:pPr marL="0" indent="0">
              <a:buNone/>
            </a:pPr>
            <a:r>
              <a:rPr lang="en-US" sz="800">
                <a:solidFill>
                  <a:srgbClr val="0B0C0C"/>
                </a:solidFill>
                <a:latin typeface="Arial" pitchFamily="34" charset="0"/>
                <a:ea typeface="Arial" pitchFamily="34" charset="-122"/>
                <a:cs typeface="Arial" pitchFamily="34" charset="-120"/>
              </a:rPr>
              <a:t>In this example, “Yes” appears to have been selected.
</a:t>
            </a:r>
            <a:endParaRPr lang="en-US" sz="800"/>
          </a:p>
          <a:p>
            <a:pPr marL="0" indent="0">
              <a:buNone/>
            </a:pPr>
            <a:r>
              <a:rPr lang="en-US" sz="800" b="1">
                <a:solidFill>
                  <a:srgbClr val="0B0C0C"/>
                </a:solidFill>
                <a:latin typeface="Arial" pitchFamily="34" charset="0"/>
                <a:ea typeface="Arial" pitchFamily="34" charset="-122"/>
                <a:cs typeface="Arial" pitchFamily="34" charset="-120"/>
              </a:rPr>
              <a:t>Heading: </a:t>
            </a:r>
            <a:r>
              <a:rPr lang="en-US" sz="800">
                <a:solidFill>
                  <a:srgbClr val="0B0C0C"/>
                </a:solidFill>
                <a:latin typeface="Arial" pitchFamily="34" charset="0"/>
                <a:ea typeface="Arial" pitchFamily="34" charset="-122"/>
                <a:cs typeface="Arial" pitchFamily="34" charset="-120"/>
              </a:rPr>
              <a:t>“Have you and the contract holder agreed terms of the periodic standard contract in addition to those incorporated by statute?”
</a:t>
            </a:r>
            <a:endParaRPr lang="en-US" sz="800"/>
          </a:p>
          <a:p>
            <a:pPr marL="0" indent="0">
              <a:buNone/>
            </a:pPr>
            <a:r>
              <a:rPr lang="en-US" sz="800" b="1">
                <a:solidFill>
                  <a:srgbClr val="0B0C0C"/>
                </a:solidFill>
                <a:latin typeface="Arial" pitchFamily="34" charset="0"/>
                <a:ea typeface="Arial" pitchFamily="34" charset="-122"/>
                <a:cs typeface="Arial" pitchFamily="34" charset="-120"/>
              </a:rPr>
              <a:t>The options shown are:
</a:t>
            </a:r>
            <a:endParaRPr lang="en-US" sz="800"/>
          </a:p>
          <a:p>
            <a:pPr marL="0" indent="0">
              <a:buNone/>
            </a:pPr>
            <a:r>
              <a:rPr lang="en-US" sz="800">
                <a:solidFill>
                  <a:srgbClr val="0B0C0C"/>
                </a:solidFill>
                <a:latin typeface="Arial" pitchFamily="34" charset="0"/>
                <a:ea typeface="Arial" pitchFamily="34" charset="-122"/>
                <a:cs typeface="Arial" pitchFamily="34" charset="-120"/>
              </a:rPr>
              <a:t>“Yes”; and
</a:t>
            </a:r>
            <a:endParaRPr lang="en-US" sz="800"/>
          </a:p>
          <a:p>
            <a:pPr marL="0" indent="0">
              <a:buNone/>
            </a:pPr>
            <a:r>
              <a:rPr lang="en-US" sz="800">
                <a:solidFill>
                  <a:srgbClr val="0B0C0C"/>
                </a:solidFill>
                <a:latin typeface="Arial" pitchFamily="34" charset="0"/>
                <a:ea typeface="Arial" pitchFamily="34" charset="-122"/>
                <a:cs typeface="Arial" pitchFamily="34" charset="-120"/>
              </a:rPr>
              <a:t>“No”.
</a:t>
            </a:r>
            <a:endParaRPr lang="en-US" sz="800"/>
          </a:p>
          <a:p>
            <a:pPr marL="0" indent="0">
              <a:buNone/>
            </a:pPr>
            <a:r>
              <a:rPr lang="en-US" sz="800">
                <a:solidFill>
                  <a:srgbClr val="0B0C0C"/>
                </a:solidFill>
                <a:latin typeface="Arial" pitchFamily="34" charset="0"/>
                <a:ea typeface="Arial" pitchFamily="34" charset="-122"/>
                <a:cs typeface="Arial" pitchFamily="34" charset="-120"/>
              </a:rPr>
              <a:t>In this example, “Yes” appears to have been selected.
</a:t>
            </a:r>
            <a:endParaRPr lang="en-US" sz="800"/>
          </a:p>
          <a:p>
            <a:pPr marL="0" indent="0">
              <a:buNone/>
            </a:pPr>
            <a:r>
              <a:rPr lang="en-US" sz="800">
                <a:solidFill>
                  <a:srgbClr val="0B0C0C"/>
                </a:solidFill>
                <a:latin typeface="Arial" pitchFamily="34" charset="0"/>
                <a:ea typeface="Arial" pitchFamily="34" charset="-122"/>
                <a:cs typeface="Arial" pitchFamily="34" charset="-120"/>
              </a:rPr>
              <a:t>The page shows a box labelled “Give details of the terms you’ve agreed”. The screen states: “You can enter up to 250 characters”. In this example, the box is blank.
</a:t>
            </a:r>
            <a:endParaRPr lang="en-US" sz="800"/>
          </a:p>
          <a:p>
            <a:pPr marL="0" indent="0">
              <a:buNone/>
            </a:pPr>
            <a:r>
              <a:rPr lang="en-US" sz="800">
                <a:solidFill>
                  <a:srgbClr val="0B0C0C"/>
                </a:solidFill>
                <a:latin typeface="Arial" pitchFamily="34" charset="0"/>
                <a:ea typeface="Arial" pitchFamily="34" charset="-122"/>
                <a:cs typeface="Arial" pitchFamily="34" charset="-120"/>
              </a:rPr>
              <a:t>The page shows a box labelled “Why are you making this claim?” The screen states: “You can enter up to 250 characters”. In this example, the box is blank.
</a:t>
            </a:r>
            <a:endParaRPr lang="en-US" sz="800"/>
          </a:p>
          <a:p>
            <a:pPr marL="0" indent="0">
              <a:buNone/>
            </a:pPr>
            <a:r>
              <a:rPr lang="en-US" sz="800">
                <a:solidFill>
                  <a:srgbClr val="0B0C0C"/>
                </a:solidFill>
                <a:latin typeface="Arial" pitchFamily="34" charset="0"/>
                <a:ea typeface="Arial" pitchFamily="34" charset="-122"/>
                <a:cs typeface="Arial" pitchFamily="34" charset="-120"/>
              </a:rPr>
              <a:t>The following actions are available: Previous, Continue and Cancel.</a:t>
            </a:r>
            <a:endParaRPr lang="en-US" sz="80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Shape 0"/>
          <p:cNvSpPr/>
          <p:nvPr/>
        </p:nvSpPr>
        <p:spPr>
          <a:xfrm>
            <a:off x="0" y="0"/>
            <a:ext cx="12191695" cy="329184"/>
          </a:xfrm>
          <a:prstGeom prst="rect">
            <a:avLst/>
          </a:prstGeom>
          <a:solidFill>
            <a:srgbClr val="0B0C0C"/>
          </a:solidFill>
          <a:ln w="12700">
            <a:solidFill>
              <a:srgbClr val="0B0C0C"/>
            </a:solidFill>
            <a:prstDash val="solid"/>
          </a:ln>
        </p:spPr>
        <p:txBody>
          <a:bodyPr/>
          <a:lstStyle/>
          <a:p>
            <a:endParaRPr lang="en-GB"/>
          </a:p>
        </p:txBody>
      </p:sp>
      <p:sp>
        <p:nvSpPr>
          <p:cNvPr id="3" name="Text 1"/>
          <p:cNvSpPr/>
          <p:nvPr/>
        </p:nvSpPr>
        <p:spPr>
          <a:xfrm>
            <a:off x="164592" y="82296"/>
            <a:ext cx="3200400" cy="146304"/>
          </a:xfrm>
          <a:prstGeom prst="rect">
            <a:avLst/>
          </a:prstGeom>
          <a:noFill/>
          <a:ln/>
        </p:spPr>
        <p:txBody>
          <a:bodyPr wrap="square" lIns="0" tIns="0" rIns="0" bIns="0" rtlCol="0" anchor="ctr"/>
          <a:lstStyle/>
          <a:p>
            <a:pPr marL="0" indent="0">
              <a:buNone/>
            </a:pPr>
            <a:r>
              <a:rPr lang="en-US" sz="650" b="1">
                <a:solidFill>
                  <a:srgbClr val="FFFFFF"/>
                </a:solidFill>
                <a:latin typeface="Arial" pitchFamily="34" charset="0"/>
                <a:ea typeface="Arial" pitchFamily="34" charset="-122"/>
                <a:cs typeface="Arial" pitchFamily="34" charset="-120"/>
              </a:rPr>
              <a:t>OFFICIAL - SENSITIVE - RECIPIENTS ONLY</a:t>
            </a:r>
            <a:endParaRPr lang="en-US" sz="650"/>
          </a:p>
        </p:txBody>
      </p:sp>
      <p:sp>
        <p:nvSpPr>
          <p:cNvPr id="4" name="Text 2"/>
          <p:cNvSpPr/>
          <p:nvPr/>
        </p:nvSpPr>
        <p:spPr>
          <a:xfrm>
            <a:off x="411480" y="502920"/>
            <a:ext cx="11155680" cy="329184"/>
          </a:xfrm>
          <a:prstGeom prst="rect">
            <a:avLst/>
          </a:prstGeom>
          <a:noFill/>
          <a:ln/>
        </p:spPr>
        <p:txBody>
          <a:bodyPr wrap="square" lIns="0" tIns="0" rIns="0" bIns="0" rtlCol="0" anchor="ctr"/>
          <a:lstStyle/>
          <a:p>
            <a:pPr marL="0" indent="0">
              <a:buNone/>
            </a:pPr>
            <a:r>
              <a:rPr lang="en-US" sz="1850" b="1">
                <a:solidFill>
                  <a:srgbClr val="0B0C0C"/>
                </a:solidFill>
                <a:latin typeface="Arial" pitchFamily="34" charset="0"/>
                <a:ea typeface="Arial" pitchFamily="34" charset="-122"/>
                <a:cs typeface="Arial" pitchFamily="34" charset="-120"/>
              </a:rPr>
              <a:t>Upload required documents</a:t>
            </a:r>
            <a:endParaRPr lang="en-US" sz="1850"/>
          </a:p>
        </p:txBody>
      </p:sp>
      <p:sp>
        <p:nvSpPr>
          <p:cNvPr id="5" name="Text 3"/>
          <p:cNvSpPr/>
          <p:nvPr/>
        </p:nvSpPr>
        <p:spPr>
          <a:xfrm>
            <a:off x="411480" y="859536"/>
            <a:ext cx="11155680" cy="256032"/>
          </a:xfrm>
          <a:prstGeom prst="rect">
            <a:avLst/>
          </a:prstGeom>
          <a:noFill/>
          <a:ln/>
        </p:spPr>
        <p:txBody>
          <a:bodyPr wrap="square" lIns="0" tIns="0" rIns="0" bIns="0" rtlCol="0" anchor="ctr"/>
          <a:lstStyle/>
          <a:p>
            <a:pPr marL="0" indent="0">
              <a:buNone/>
            </a:pPr>
            <a:r>
              <a:rPr lang="en-US" sz="1050">
                <a:solidFill>
                  <a:srgbClr val="505A5F"/>
                </a:solidFill>
                <a:latin typeface="Arial" pitchFamily="34" charset="0"/>
                <a:ea typeface="Arial" pitchFamily="34" charset="-122"/>
                <a:cs typeface="Arial" pitchFamily="34" charset="-120"/>
              </a:rPr>
              <a:t>Short page descriptor: Required-documents page asking whether three documents can be uploaded.</a:t>
            </a:r>
            <a:endParaRPr lang="en-US" sz="1050"/>
          </a:p>
        </p:txBody>
      </p:sp>
      <p:sp>
        <p:nvSpPr>
          <p:cNvPr id="6" name="Shape 4"/>
          <p:cNvSpPr/>
          <p:nvPr/>
        </p:nvSpPr>
        <p:spPr>
          <a:xfrm>
            <a:off x="411480" y="1234440"/>
            <a:ext cx="3886200" cy="5166360"/>
          </a:xfrm>
          <a:prstGeom prst="roundRect">
            <a:avLst>
              <a:gd name="adj" fmla="val 1882"/>
            </a:avLst>
          </a:prstGeom>
          <a:solidFill>
            <a:srgbClr val="FFFFFF"/>
          </a:solidFill>
          <a:ln w="12700">
            <a:solidFill>
              <a:srgbClr val="DADCE0"/>
            </a:solidFill>
            <a:prstDash val="solid"/>
          </a:ln>
        </p:spPr>
        <p:txBody>
          <a:bodyPr/>
          <a:lstStyle/>
          <a:p>
            <a:endParaRPr lang="en-GB"/>
          </a:p>
        </p:txBody>
      </p:sp>
      <p:pic>
        <p:nvPicPr>
          <p:cNvPr id="7" name="Image 0" descr="/mnt/data/new_hmcts_extract/ppt/media/image8.png"/>
          <p:cNvPicPr>
            <a:picLocks noChangeAspect="1"/>
          </p:cNvPicPr>
          <p:nvPr/>
        </p:nvPicPr>
        <p:blipFill>
          <a:blip r:embed="rId3"/>
          <a:stretch>
            <a:fillRect/>
          </a:stretch>
        </p:blipFill>
        <p:spPr>
          <a:xfrm>
            <a:off x="998754" y="1371600"/>
            <a:ext cx="2711651" cy="4892040"/>
          </a:xfrm>
          <a:prstGeom prst="rect">
            <a:avLst/>
          </a:prstGeom>
        </p:spPr>
      </p:pic>
      <p:sp>
        <p:nvSpPr>
          <p:cNvPr id="8" name="Shape 5"/>
          <p:cNvSpPr/>
          <p:nvPr/>
        </p:nvSpPr>
        <p:spPr>
          <a:xfrm>
            <a:off x="4526280" y="1234440"/>
            <a:ext cx="7242048" cy="5166360"/>
          </a:xfrm>
          <a:prstGeom prst="roundRect">
            <a:avLst>
              <a:gd name="adj" fmla="val 1416"/>
            </a:avLst>
          </a:prstGeom>
          <a:solidFill>
            <a:srgbClr val="EAF3F8"/>
          </a:solidFill>
          <a:ln w="12700">
            <a:solidFill>
              <a:srgbClr val="C8DDF0"/>
            </a:solidFill>
            <a:prstDash val="solid"/>
          </a:ln>
        </p:spPr>
        <p:txBody>
          <a:bodyPr/>
          <a:lstStyle/>
          <a:p>
            <a:endParaRPr lang="en-GB"/>
          </a:p>
        </p:txBody>
      </p:sp>
      <p:sp>
        <p:nvSpPr>
          <p:cNvPr id="9" name="Text 6"/>
          <p:cNvSpPr/>
          <p:nvPr/>
        </p:nvSpPr>
        <p:spPr>
          <a:xfrm>
            <a:off x="4754880" y="1417320"/>
            <a:ext cx="6720840" cy="228600"/>
          </a:xfrm>
          <a:prstGeom prst="rect">
            <a:avLst/>
          </a:prstGeom>
          <a:noFill/>
          <a:ln/>
        </p:spPr>
        <p:txBody>
          <a:bodyPr wrap="square" lIns="0" tIns="0" rIns="0" bIns="0" rtlCol="0" anchor="ctr"/>
          <a:lstStyle/>
          <a:p>
            <a:pPr marL="0" indent="0">
              <a:buNone/>
            </a:pPr>
            <a:r>
              <a:rPr lang="en-US" sz="1200" b="1">
                <a:solidFill>
                  <a:srgbClr val="1D70B8"/>
                </a:solidFill>
                <a:latin typeface="Arial" pitchFamily="34" charset="0"/>
                <a:ea typeface="Arial" pitchFamily="34" charset="-122"/>
                <a:cs typeface="Arial" pitchFamily="34" charset="-120"/>
              </a:rPr>
              <a:t>Accessible description</a:t>
            </a:r>
            <a:endParaRPr lang="en-US" sz="1200"/>
          </a:p>
        </p:txBody>
      </p:sp>
      <p:sp>
        <p:nvSpPr>
          <p:cNvPr id="10" name="Text 7"/>
          <p:cNvSpPr/>
          <p:nvPr/>
        </p:nvSpPr>
        <p:spPr>
          <a:xfrm>
            <a:off x="4754880" y="1719072"/>
            <a:ext cx="6720840" cy="4526280"/>
          </a:xfrm>
          <a:prstGeom prst="rect">
            <a:avLst/>
          </a:prstGeom>
          <a:noFill/>
          <a:ln/>
        </p:spPr>
        <p:txBody>
          <a:bodyPr wrap="square" lIns="254" tIns="254" rIns="254" bIns="254" rtlCol="0" anchor="ctr">
            <a:normAutofit/>
          </a:bodyPr>
          <a:lstStyle/>
          <a:p>
            <a:pPr marL="0" indent="0">
              <a:buNone/>
            </a:pPr>
            <a:r>
              <a:rPr lang="en-US" sz="1000" b="1">
                <a:solidFill>
                  <a:srgbClr val="0B0C0C"/>
                </a:solidFill>
                <a:latin typeface="Arial" pitchFamily="34" charset="0"/>
                <a:ea typeface="Arial" pitchFamily="34" charset="-122"/>
                <a:cs typeface="Arial" pitchFamily="34" charset="-120"/>
              </a:rPr>
              <a:t>Heading: </a:t>
            </a:r>
            <a:r>
              <a:rPr lang="en-US" sz="1000">
                <a:solidFill>
                  <a:srgbClr val="0B0C0C"/>
                </a:solidFill>
                <a:latin typeface="Arial" pitchFamily="34" charset="0"/>
                <a:ea typeface="Arial" pitchFamily="34" charset="-122"/>
                <a:cs typeface="Arial" pitchFamily="34" charset="-120"/>
              </a:rPr>
              <a:t>“Upload required documents”
</a:t>
            </a:r>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the case number is “1787-2320-3915-7413”.
</a:t>
            </a:r>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the property address is “2 Pentre Street, Caerdydd, CF11 6QX”.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“You must upload copies of the following documents:”
</a:t>
            </a:r>
            <a:endParaRPr lang="en-US" sz="1000"/>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The documents shown are “Energy performance certificate”, </a:t>
            </a:r>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“current gas safety report” and </a:t>
            </a:r>
          </a:p>
          <a:p>
            <a:pPr marL="171450" indent="-171450">
              <a:buFont typeface="Arial" panose="020B0604020202020204" pitchFamily="34" charset="0"/>
              <a:buChar char="•"/>
            </a:pPr>
            <a:r>
              <a:rPr lang="en-US" sz="1000">
                <a:solidFill>
                  <a:srgbClr val="0B0C0C"/>
                </a:solidFill>
                <a:latin typeface="Arial" pitchFamily="34" charset="0"/>
                <a:ea typeface="Arial" pitchFamily="34" charset="-122"/>
                <a:cs typeface="Arial" pitchFamily="34" charset="-120"/>
              </a:rPr>
              <a:t>“current Electrical Installation Condition Report (EICR)”.</a:t>
            </a:r>
          </a:p>
          <a:p>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states: </a:t>
            </a:r>
            <a:r>
              <a:rPr lang="en-US" sz="1000">
                <a:solidFill>
                  <a:srgbClr val="0B0C0C"/>
                </a:solidFill>
                <a:latin typeface="Arial" pitchFamily="34" charset="0"/>
                <a:ea typeface="Arial" pitchFamily="34" charset="-122"/>
                <a:cs typeface="Arial" pitchFamily="34" charset="-120"/>
              </a:rPr>
              <a:t>“If you cannot upload a copy of a document, you must explain why.”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asks: </a:t>
            </a:r>
            <a:r>
              <a:rPr lang="en-US" sz="1000">
                <a:solidFill>
                  <a:srgbClr val="0B0C0C"/>
                </a:solidFill>
                <a:latin typeface="Arial" pitchFamily="34" charset="0"/>
                <a:ea typeface="Arial" pitchFamily="34" charset="-122"/>
                <a:cs typeface="Arial" pitchFamily="34" charset="-120"/>
              </a:rPr>
              <a:t>“Can you upload a copy of the energy performance certificate?” The options shown are “Yes” and “No”.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asks: </a:t>
            </a:r>
            <a:r>
              <a:rPr lang="en-US" sz="1000">
                <a:solidFill>
                  <a:srgbClr val="0B0C0C"/>
                </a:solidFill>
                <a:latin typeface="Arial" pitchFamily="34" charset="0"/>
                <a:ea typeface="Arial" pitchFamily="34" charset="-122"/>
                <a:cs typeface="Arial" pitchFamily="34" charset="-120"/>
              </a:rPr>
              <a:t>“Can you upload a copy of the current gas safety report?” The options shown are “Yes” and “No”.
</a:t>
            </a:r>
            <a:endParaRPr lang="en-US" sz="1000"/>
          </a:p>
          <a:p>
            <a:pPr marL="0" indent="0">
              <a:buNone/>
            </a:pPr>
            <a:r>
              <a:rPr lang="en-US" sz="1000" b="1">
                <a:solidFill>
                  <a:srgbClr val="0B0C0C"/>
                </a:solidFill>
                <a:latin typeface="Arial" pitchFamily="34" charset="0"/>
                <a:ea typeface="Arial" pitchFamily="34" charset="-122"/>
                <a:cs typeface="Arial" pitchFamily="34" charset="-120"/>
              </a:rPr>
              <a:t>The page asks: </a:t>
            </a:r>
            <a:r>
              <a:rPr lang="en-US" sz="1000">
                <a:solidFill>
                  <a:srgbClr val="0B0C0C"/>
                </a:solidFill>
                <a:latin typeface="Arial" pitchFamily="34" charset="0"/>
                <a:ea typeface="Arial" pitchFamily="34" charset="-122"/>
                <a:cs typeface="Arial" pitchFamily="34" charset="-120"/>
              </a:rPr>
              <a:t>“Can you upload a copy of the current Electrical Installation Condition Report (EICR)?” The options shown are “Yes” and “No”.
</a:t>
            </a:r>
            <a:endParaRPr lang="en-US" sz="1000"/>
          </a:p>
          <a:p>
            <a:pPr marL="0" indent="0">
              <a:buNone/>
            </a:pPr>
            <a:r>
              <a:rPr lang="en-US" sz="1000">
                <a:solidFill>
                  <a:srgbClr val="0B0C0C"/>
                </a:solidFill>
                <a:latin typeface="Arial" pitchFamily="34" charset="0"/>
                <a:ea typeface="Arial" pitchFamily="34" charset="-122"/>
                <a:cs typeface="Arial" pitchFamily="34" charset="-120"/>
              </a:rPr>
              <a:t>In this example, no option appears to have been selected for any question. 
</a:t>
            </a:r>
            <a:endParaRPr lang="en-US" sz="1000"/>
          </a:p>
          <a:p>
            <a:pPr marL="0" indent="0">
              <a:buNone/>
            </a:pPr>
            <a:r>
              <a:rPr lang="en-US" sz="1000">
                <a:solidFill>
                  <a:srgbClr val="0B0C0C"/>
                </a:solidFill>
                <a:latin typeface="Arial" pitchFamily="34" charset="0"/>
                <a:ea typeface="Arial" pitchFamily="34" charset="-122"/>
                <a:cs typeface="Arial" pitchFamily="34" charset="-120"/>
              </a:rPr>
              <a:t>The link “I want to save this application and return to it later” is shown.
</a:t>
            </a:r>
            <a:endParaRPr lang="en-US" sz="1000"/>
          </a:p>
          <a:p>
            <a:pPr marL="0" indent="0">
              <a:buNone/>
            </a:pPr>
            <a:r>
              <a:rPr lang="en-US" sz="1000">
                <a:solidFill>
                  <a:srgbClr val="0B0C0C"/>
                </a:solidFill>
                <a:latin typeface="Arial" pitchFamily="34" charset="0"/>
                <a:ea typeface="Arial" pitchFamily="34" charset="-122"/>
                <a:cs typeface="Arial" pitchFamily="34" charset="-120"/>
              </a:rPr>
              <a:t>The following actions are available: Previous, Continue and Cancel.</a:t>
            </a:r>
            <a:endParaRPr lang="en-US" sz="1000"/>
          </a:p>
        </p:txBody>
      </p:sp>
      <p:sp>
        <p:nvSpPr>
          <p:cNvPr id="11" name="Text 8"/>
          <p:cNvSpPr/>
          <p:nvPr/>
        </p:nvSpPr>
        <p:spPr>
          <a:xfrm>
            <a:off x="4160520" y="6601968"/>
            <a:ext cx="3840480" cy="128016"/>
          </a:xfrm>
          <a:prstGeom prst="rect">
            <a:avLst/>
          </a:prstGeom>
          <a:noFill/>
          <a:ln/>
        </p:spPr>
        <p:txBody>
          <a:bodyPr wrap="square" lIns="0" tIns="0" rIns="0" bIns="0" rtlCol="0" anchor="ctr"/>
          <a:lstStyle/>
          <a:p>
            <a:pPr marL="0" indent="0" algn="ctr">
              <a:buNone/>
            </a:pPr>
            <a:r>
              <a:rPr lang="en-US" sz="650">
                <a:solidFill>
                  <a:srgbClr val="505A5F"/>
                </a:solidFill>
                <a:latin typeface="Arial" pitchFamily="34" charset="0"/>
                <a:ea typeface="Arial" pitchFamily="34" charset="-122"/>
                <a:cs typeface="Arial" pitchFamily="34" charset="-120"/>
              </a:rPr>
              <a:t>OFFICIAL - SENSITIVE - RECIPIENTS ONLY</a:t>
            </a:r>
            <a:endParaRPr lang="en-US" sz="65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52f114e2-0c22-40b8-9cf7-08397d457da8" xsi:nil="true"/>
    <lcf76f155ced4ddcb4097134ff3c332f xmlns="60d0e5bd-d2ff-4003-b0e9-e1335cac001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2329C3A3AEA6A4F9588CCD59E1F3A1E" ma:contentTypeVersion="15" ma:contentTypeDescription="Create a new document." ma:contentTypeScope="" ma:versionID="ad363f9c8d6a34de0d2d963e79e0aee4">
  <xsd:schema xmlns:xsd="http://www.w3.org/2001/XMLSchema" xmlns:xs="http://www.w3.org/2001/XMLSchema" xmlns:p="http://schemas.microsoft.com/office/2006/metadata/properties" xmlns:ns2="60d0e5bd-d2ff-4003-b0e9-e1335cac0019" xmlns:ns3="52f114e2-0c22-40b8-9cf7-08397d457da8" targetNamespace="http://schemas.microsoft.com/office/2006/metadata/properties" ma:root="true" ma:fieldsID="1f3251990546aaa0ade3416e9220d773" ns2:_="" ns3:_="">
    <xsd:import namespace="60d0e5bd-d2ff-4003-b0e9-e1335cac0019"/>
    <xsd:import namespace="52f114e2-0c22-40b8-9cf7-08397d457d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d0e5bd-d2ff-4003-b0e9-e1335cac00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5b7e4bc-7c04-4239-a3c8-056ff7db7bf8"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2f114e2-0c22-40b8-9cf7-08397d457da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72320f7-169d-496d-8e31-9141d45c88a7}" ma:internalName="TaxCatchAll" ma:showField="CatchAllData" ma:web="52f114e2-0c22-40b8-9cf7-08397d457d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90175CC-DBC9-411F-9B92-165C39DF2DBC}">
  <ds:schemaRefs>
    <ds:schemaRef ds:uri="http://schemas.microsoft.com/office/2006/documentManagement/types"/>
    <ds:schemaRef ds:uri="52f114e2-0c22-40b8-9cf7-08397d457da8"/>
    <ds:schemaRef ds:uri="http://www.w3.org/XML/1998/namespace"/>
    <ds:schemaRef ds:uri="http://purl.org/dc/dcmitype/"/>
    <ds:schemaRef ds:uri="http://schemas.microsoft.com/office/2006/metadata/properties"/>
    <ds:schemaRef ds:uri="http://purl.org/dc/elements/1.1/"/>
    <ds:schemaRef ds:uri="60d0e5bd-d2ff-4003-b0e9-e1335cac0019"/>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37491511-DE5C-4AD2-BC93-2D9A8E26B902}">
  <ds:schemaRefs>
    <ds:schemaRef ds:uri="http://schemas.microsoft.com/sharepoint/v3/contenttype/forms"/>
  </ds:schemaRefs>
</ds:datastoreItem>
</file>

<file path=customXml/itemProps3.xml><?xml version="1.0" encoding="utf-8"?>
<ds:datastoreItem xmlns:ds="http://schemas.openxmlformats.org/officeDocument/2006/customXml" ds:itemID="{7C510070-C1A7-4AA5-8BC0-48720107DB22}">
  <ds:schemaRefs>
    <ds:schemaRef ds:uri="52f114e2-0c22-40b8-9cf7-08397d457da8"/>
    <ds:schemaRef ds:uri="60d0e5bd-d2ff-4003-b0e9-e1335cac001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95</TotalTime>
  <Words>9584</Words>
  <Application>Microsoft Office PowerPoint</Application>
  <PresentationFormat>Widescreen</PresentationFormat>
  <Paragraphs>743</Paragraphs>
  <Slides>39</Slides>
  <Notes>38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39</vt:i4>
      </vt:variant>
    </vt:vector>
  </HeadingPairs>
  <TitlesOfParts>
    <vt:vector size="43"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Wood, Graeme | He/His</dc:creator>
  <cp:lastModifiedBy>Wood, Graeme | He/His</cp:lastModifiedBy>
  <cp:revision>2</cp:revision>
  <dcterms:created xsi:type="dcterms:W3CDTF">2026-08-18T14:38:33Z</dcterms:created>
  <dcterms:modified xsi:type="dcterms:W3CDTF">2026-09-24T13:14:10Z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4082994-c1b7-400b-ad85-6ab70460486c_Enabled">
    <vt:lpwstr>true</vt:lpwstr>
  </property>
  <property fmtid="{D5CDD505-2E9C-101B-9397-08002B2CF9AE}" pid="3" name="MSIP_Label_74082994-c1b7-400b-ad85-6ab70460486c_SetDate">
    <vt:lpwstr>2026-08-18T14:39:38Z</vt:lpwstr>
  </property>
  <property fmtid="{D5CDD505-2E9C-101B-9397-08002B2CF9AE}" pid="4" name="MSIP_Label_74082994-c1b7-400b-ad85-6ab70460486c_Method">
    <vt:lpwstr>Privileged</vt:lpwstr>
  </property>
  <property fmtid="{D5CDD505-2E9C-101B-9397-08002B2CF9AE}" pid="5" name="MSIP_Label_74082994-c1b7-400b-ad85-6ab70460486c_Name">
    <vt:lpwstr>OFFICIAL - SENSITIVE</vt:lpwstr>
  </property>
  <property fmtid="{D5CDD505-2E9C-101B-9397-08002B2CF9AE}" pid="6" name="MSIP_Label_74082994-c1b7-400b-ad85-6ab70460486c_SiteId">
    <vt:lpwstr>c6874728-71e6-41fe-a9e1-2e8c36776ad8</vt:lpwstr>
  </property>
  <property fmtid="{D5CDD505-2E9C-101B-9397-08002B2CF9AE}" pid="7" name="MSIP_Label_74082994-c1b7-400b-ad85-6ab70460486c_ActionId">
    <vt:lpwstr>a7923749-416e-4eb0-bf7f-b0c2090efe07</vt:lpwstr>
  </property>
  <property fmtid="{D5CDD505-2E9C-101B-9397-08002B2CF9AE}" pid="8" name="MSIP_Label_74082994-c1b7-400b-ad85-6ab70460486c_ContentBits">
    <vt:lpwstr>3</vt:lpwstr>
  </property>
  <property fmtid="{D5CDD505-2E9C-101B-9397-08002B2CF9AE}" pid="9" name="MSIP_Label_74082994-c1b7-400b-ad85-6ab70460486c_Tag">
    <vt:lpwstr>10, 0, 1, 1</vt:lpwstr>
  </property>
  <property fmtid="{D5CDD505-2E9C-101B-9397-08002B2CF9AE}" pid="10" name="ClassificationContentMarkingFooterLocations">
    <vt:lpwstr>Office Theme:10</vt:lpwstr>
  </property>
  <property fmtid="{D5CDD505-2E9C-101B-9397-08002B2CF9AE}" pid="11" name="ClassificationContentMarkingFooterText">
    <vt:lpwstr>OFFICIAL - SENSITIVE</vt:lpwstr>
  </property>
  <property fmtid="{D5CDD505-2E9C-101B-9397-08002B2CF9AE}" pid="12" name="ClassificationContentMarkingHeaderLocations">
    <vt:lpwstr>Office Theme:9</vt:lpwstr>
  </property>
  <property fmtid="{D5CDD505-2E9C-101B-9397-08002B2CF9AE}" pid="13" name="ClassificationContentMarkingHeaderText">
    <vt:lpwstr>OFFICIAL - SENSITIVE</vt:lpwstr>
  </property>
  <property fmtid="{D5CDD505-2E9C-101B-9397-08002B2CF9AE}" pid="14" name="ContentTypeId">
    <vt:lpwstr>0x01010072329C3A3AEA6A4F9588CCD59E1F3A1E</vt:lpwstr>
  </property>
  <property fmtid="{D5CDD505-2E9C-101B-9397-08002B2CF9AE}" pid="15" name="MediaServiceImageTags">
    <vt:lpwstr/>
  </property>
</Properties>
</file>