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7" r:id="rId4"/>
  </p:sldMasterIdLst>
  <p:notesMasterIdLst>
    <p:notesMasterId r:id="rId61"/>
  </p:notesMasterIdLst>
  <p:sldIdLst>
    <p:sldId id="2243" r:id="rId5"/>
    <p:sldId id="2199" r:id="rId6"/>
    <p:sldId id="2088" r:id="rId7"/>
    <p:sldId id="474" r:id="rId8"/>
    <p:sldId id="2213" r:id="rId9"/>
    <p:sldId id="2214" r:id="rId10"/>
    <p:sldId id="2212" r:id="rId11"/>
    <p:sldId id="425" r:id="rId12"/>
    <p:sldId id="2132" r:id="rId13"/>
    <p:sldId id="2128" r:id="rId14"/>
    <p:sldId id="2171" r:id="rId15"/>
    <p:sldId id="2156" r:id="rId16"/>
    <p:sldId id="2217" r:id="rId17"/>
    <p:sldId id="2219" r:id="rId18"/>
    <p:sldId id="2245" r:id="rId19"/>
    <p:sldId id="2230" r:id="rId20"/>
    <p:sldId id="2126" r:id="rId21"/>
    <p:sldId id="2133" r:id="rId22"/>
    <p:sldId id="2134" r:id="rId23"/>
    <p:sldId id="2135" r:id="rId24"/>
    <p:sldId id="2097" r:id="rId25"/>
    <p:sldId id="2138" r:id="rId26"/>
    <p:sldId id="2142" r:id="rId27"/>
    <p:sldId id="2221" r:id="rId28"/>
    <p:sldId id="2172" r:id="rId29"/>
    <p:sldId id="2192" r:id="rId30"/>
    <p:sldId id="2140" r:id="rId31"/>
    <p:sldId id="2246" r:id="rId32"/>
    <p:sldId id="2144" r:id="rId33"/>
    <p:sldId id="262" r:id="rId34"/>
    <p:sldId id="2151" r:id="rId35"/>
    <p:sldId id="2247" r:id="rId36"/>
    <p:sldId id="2193" r:id="rId37"/>
    <p:sldId id="2143" r:id="rId38"/>
    <p:sldId id="2248" r:id="rId39"/>
    <p:sldId id="2136" r:id="rId40"/>
    <p:sldId id="263" r:id="rId41"/>
    <p:sldId id="2150" r:id="rId42"/>
    <p:sldId id="2249" r:id="rId43"/>
    <p:sldId id="2194" r:id="rId44"/>
    <p:sldId id="2173" r:id="rId45"/>
    <p:sldId id="2146" r:id="rId46"/>
    <p:sldId id="2175" r:id="rId47"/>
    <p:sldId id="2147" r:id="rId48"/>
    <p:sldId id="264" r:id="rId49"/>
    <p:sldId id="2149" r:id="rId50"/>
    <p:sldId id="2137" r:id="rId51"/>
    <p:sldId id="482" r:id="rId52"/>
    <p:sldId id="2218" r:id="rId53"/>
    <p:sldId id="2190" r:id="rId54"/>
    <p:sldId id="2191" r:id="rId55"/>
    <p:sldId id="2154" r:id="rId56"/>
    <p:sldId id="2158" r:id="rId57"/>
    <p:sldId id="2153" r:id="rId58"/>
    <p:sldId id="2159" r:id="rId59"/>
    <p:sldId id="2250"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D9C5A234-3F21-4402-8020-E5F219935622}">
          <p14:sldIdLst>
            <p14:sldId id="2243"/>
          </p14:sldIdLst>
        </p14:section>
        <p14:section name="Introduction &amp; aims" id="{97D04D36-04E2-1449-A119-B1D0376BD079}">
          <p14:sldIdLst>
            <p14:sldId id="2199"/>
            <p14:sldId id="2088"/>
            <p14:sldId id="474"/>
            <p14:sldId id="2213"/>
            <p14:sldId id="2214"/>
            <p14:sldId id="2212"/>
            <p14:sldId id="425"/>
            <p14:sldId id="2132"/>
            <p14:sldId id="2128"/>
          </p14:sldIdLst>
        </p14:section>
        <p14:section name="What is speech, language and communication (SLC)?" id="{837EBA09-AA51-4587-AF69-8C37DA77A308}">
          <p14:sldIdLst>
            <p14:sldId id="2171"/>
            <p14:sldId id="2156"/>
            <p14:sldId id="2217"/>
            <p14:sldId id="2219"/>
            <p14:sldId id="2245"/>
            <p14:sldId id="2230"/>
            <p14:sldId id="2126"/>
            <p14:sldId id="2133"/>
            <p14:sldId id="2134"/>
            <p14:sldId id="2135"/>
            <p14:sldId id="2097"/>
            <p14:sldId id="2138"/>
            <p14:sldId id="2142"/>
            <p14:sldId id="2221"/>
          </p14:sldIdLst>
        </p14:section>
        <p14:section name="What role does SLC play in learning?" id="{FC3A2288-1A92-4633-BE95-F1F97D342BC4}">
          <p14:sldIdLst>
            <p14:sldId id="2172"/>
            <p14:sldId id="2192"/>
            <p14:sldId id="2140"/>
            <p14:sldId id="2246"/>
            <p14:sldId id="2144"/>
            <p14:sldId id="262"/>
            <p14:sldId id="2151"/>
            <p14:sldId id="2247"/>
            <p14:sldId id="2193"/>
            <p14:sldId id="2143"/>
            <p14:sldId id="2248"/>
            <p14:sldId id="2136"/>
            <p14:sldId id="263"/>
            <p14:sldId id="2150"/>
            <p14:sldId id="2249"/>
            <p14:sldId id="2194"/>
          </p14:sldIdLst>
        </p14:section>
        <p14:section name="What challenges does SLC present in the classroom?" id="{0F39BD18-C798-4CC3-8119-0D1D8FCE0C42}">
          <p14:sldIdLst>
            <p14:sldId id="2173"/>
            <p14:sldId id="2146"/>
            <p14:sldId id="2175"/>
            <p14:sldId id="2147"/>
            <p14:sldId id="264"/>
            <p14:sldId id="2149"/>
            <p14:sldId id="2137"/>
            <p14:sldId id="482"/>
          </p14:sldIdLst>
        </p14:section>
        <p14:section name="Reflection" id="{07BBF017-4658-4781-A039-CEB2EF2A8729}">
          <p14:sldIdLst>
            <p14:sldId id="2218"/>
            <p14:sldId id="2190"/>
            <p14:sldId id="2191"/>
          </p14:sldIdLst>
        </p14:section>
        <p14:section name="References" id="{168D8376-1A94-4172-BFF1-B20100BB904B}">
          <p14:sldIdLst>
            <p14:sldId id="2154"/>
            <p14:sldId id="2158"/>
            <p14:sldId id="2153"/>
            <p14:sldId id="2159"/>
            <p14:sldId id="2250"/>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9B8FE5E6-CE30-FE28-98D9-2AD5451098E7}" name="John Hough" initials="JH" userId="S::john.hough@ambition.org.uk::aaca0f11-3292-4ddc-8c65-450bc7ea58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225" autoAdjust="0"/>
  </p:normalViewPr>
  <p:slideViewPr>
    <p:cSldViewPr snapToGrid="0">
      <p:cViewPr varScale="1">
        <p:scale>
          <a:sx n="100" d="100"/>
          <a:sy n="100" d="100"/>
        </p:scale>
        <p:origin x="2574" y="90"/>
      </p:cViewPr>
      <p:guideLst>
        <p:guide pos="3840"/>
        <p:guide orient="horz" pos="2137"/>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a Wyatt" userId="56cb554e-e809-4ddf-ad36-d93ab59d8117" providerId="ADAL" clId="{FBC44723-A159-41C7-8A58-401F0A120AC2}"/>
    <pc:docChg chg="modSld">
      <pc:chgData name="Jenna Wyatt" userId="56cb554e-e809-4ddf-ad36-d93ab59d8117" providerId="ADAL" clId="{FBC44723-A159-41C7-8A58-401F0A120AC2}" dt="2026-09-15T12:20:38.203" v="4" actId="20577"/>
      <pc:docMkLst>
        <pc:docMk/>
      </pc:docMkLst>
      <pc:sldChg chg="modNotesTx">
        <pc:chgData name="Jenna Wyatt" userId="56cb554e-e809-4ddf-ad36-d93ab59d8117" providerId="ADAL" clId="{FBC44723-A159-41C7-8A58-401F0A120AC2}" dt="2026-09-15T12:20:30.466" v="3" actId="20577"/>
        <pc:sldMkLst>
          <pc:docMk/>
          <pc:sldMk cId="2783429094" sldId="2142"/>
        </pc:sldMkLst>
      </pc:sldChg>
      <pc:sldChg chg="modSp mod">
        <pc:chgData name="Jenna Wyatt" userId="56cb554e-e809-4ddf-ad36-d93ab59d8117" providerId="ADAL" clId="{FBC44723-A159-41C7-8A58-401F0A120AC2}" dt="2026-09-15T12:20:38.203" v="4" actId="20577"/>
        <pc:sldMkLst>
          <pc:docMk/>
          <pc:sldMk cId="3216254899" sldId="2154"/>
        </pc:sldMkLst>
        <pc:spChg chg="mod">
          <ac:chgData name="Jenna Wyatt" userId="56cb554e-e809-4ddf-ad36-d93ab59d8117" providerId="ADAL" clId="{FBC44723-A159-41C7-8A58-401F0A120AC2}" dt="2026-09-15T12:20:38.203" v="4" actId="20577"/>
          <ac:spMkLst>
            <pc:docMk/>
            <pc:sldMk cId="3216254899" sldId="2154"/>
            <ac:spMk id="2" creationId="{BB5BB818-E8C0-ACE1-D2D8-CC8C17884F53}"/>
          </ac:spMkLst>
        </pc:spChg>
      </pc:sldChg>
      <pc:sldChg chg="modSp mod">
        <pc:chgData name="Jenna Wyatt" userId="56cb554e-e809-4ddf-ad36-d93ab59d8117" providerId="ADAL" clId="{FBC44723-A159-41C7-8A58-401F0A120AC2}" dt="2026-09-15T12:20:11.910" v="1" actId="114"/>
        <pc:sldMkLst>
          <pc:docMk/>
          <pc:sldMk cId="2423621973" sldId="2158"/>
        </pc:sldMkLst>
        <pc:spChg chg="mod">
          <ac:chgData name="Jenna Wyatt" userId="56cb554e-e809-4ddf-ad36-d93ab59d8117" providerId="ADAL" clId="{FBC44723-A159-41C7-8A58-401F0A120AC2}" dt="2026-09-15T12:20:11.910" v="1" actId="114"/>
          <ac:spMkLst>
            <pc:docMk/>
            <pc:sldMk cId="2423621973" sldId="2158"/>
            <ac:spMk id="2" creationId="{CA502DFE-BD26-C20E-1366-8518A0453986}"/>
          </ac:spMkLst>
        </pc:spChg>
      </pc:sldChg>
    </pc:docChg>
  </pc:docChgLst>
  <pc:docChgLst>
    <pc:chgData name="Jess Tratt" userId="f0926619-6a94-4782-af04-78aaf4522322" providerId="ADAL" clId="{7B29FE46-EBC1-47FC-BD50-8C05BC7D12BE}"/>
    <pc:docChg chg="undo custSel mod modSld">
      <pc:chgData name="Jess Tratt" userId="f0926619-6a94-4782-af04-78aaf4522322" providerId="ADAL" clId="{7B29FE46-EBC1-47FC-BD50-8C05BC7D12BE}" dt="2026-09-21T11:06:00.786" v="28" actId="20577"/>
      <pc:docMkLst>
        <pc:docMk/>
      </pc:docMkLst>
      <pc:sldChg chg="modSp mod">
        <pc:chgData name="Jess Tratt" userId="f0926619-6a94-4782-af04-78aaf4522322" providerId="ADAL" clId="{7B29FE46-EBC1-47FC-BD50-8C05BC7D12BE}" dt="2026-09-16T12:58:41.872" v="14" actId="20577"/>
        <pc:sldMkLst>
          <pc:docMk/>
          <pc:sldMk cId="1163633752" sldId="262"/>
        </pc:sldMkLst>
        <pc:spChg chg="mod">
          <ac:chgData name="Jess Tratt" userId="f0926619-6a94-4782-af04-78aaf4522322" providerId="ADAL" clId="{7B29FE46-EBC1-47FC-BD50-8C05BC7D12BE}" dt="2026-09-16T12:58:41.872" v="14" actId="20577"/>
          <ac:spMkLst>
            <pc:docMk/>
            <pc:sldMk cId="1163633752" sldId="262"/>
            <ac:spMk id="4" creationId="{88956616-A223-F3E5-8338-BE08AF9D36AA}"/>
          </ac:spMkLst>
        </pc:spChg>
      </pc:sldChg>
      <pc:sldChg chg="modSp mod modNotesTx">
        <pc:chgData name="Jess Tratt" userId="f0926619-6a94-4782-af04-78aaf4522322" providerId="ADAL" clId="{7B29FE46-EBC1-47FC-BD50-8C05BC7D12BE}" dt="2026-09-16T12:59:17.495" v="24" actId="20577"/>
        <pc:sldMkLst>
          <pc:docMk/>
          <pc:sldMk cId="1347753687" sldId="263"/>
        </pc:sldMkLst>
        <pc:spChg chg="mod">
          <ac:chgData name="Jess Tratt" userId="f0926619-6a94-4782-af04-78aaf4522322" providerId="ADAL" clId="{7B29FE46-EBC1-47FC-BD50-8C05BC7D12BE}" dt="2026-09-16T12:58:47.368" v="16" actId="20577"/>
          <ac:spMkLst>
            <pc:docMk/>
            <pc:sldMk cId="1347753687" sldId="263"/>
            <ac:spMk id="4" creationId="{D06F655F-0C9F-E7F0-CABD-A9D2C05BAD4C}"/>
          </ac:spMkLst>
        </pc:spChg>
      </pc:sldChg>
      <pc:sldChg chg="modSp mod modNotesTx">
        <pc:chgData name="Jess Tratt" userId="f0926619-6a94-4782-af04-78aaf4522322" providerId="ADAL" clId="{7B29FE46-EBC1-47FC-BD50-8C05BC7D12BE}" dt="2026-09-16T12:58:57.105" v="20" actId="20577"/>
        <pc:sldMkLst>
          <pc:docMk/>
          <pc:sldMk cId="2044730652" sldId="264"/>
        </pc:sldMkLst>
        <pc:spChg chg="mod">
          <ac:chgData name="Jess Tratt" userId="f0926619-6a94-4782-af04-78aaf4522322" providerId="ADAL" clId="{7B29FE46-EBC1-47FC-BD50-8C05BC7D12BE}" dt="2026-09-16T12:58:21.062" v="8" actId="20577"/>
          <ac:spMkLst>
            <pc:docMk/>
            <pc:sldMk cId="2044730652" sldId="264"/>
            <ac:spMk id="3" creationId="{2979CF5E-25C6-C429-0A81-7872585AE94F}"/>
          </ac:spMkLst>
        </pc:spChg>
        <pc:spChg chg="mod">
          <ac:chgData name="Jess Tratt" userId="f0926619-6a94-4782-af04-78aaf4522322" providerId="ADAL" clId="{7B29FE46-EBC1-47FC-BD50-8C05BC7D12BE}" dt="2026-09-16T12:58:23.265" v="10" actId="20577"/>
          <ac:spMkLst>
            <pc:docMk/>
            <pc:sldMk cId="2044730652" sldId="264"/>
            <ac:spMk id="4" creationId="{E79C3861-D409-270C-544D-33363CD728E7}"/>
          </ac:spMkLst>
        </pc:spChg>
      </pc:sldChg>
      <pc:sldChg chg="modSp modNotesTx">
        <pc:chgData name="Jess Tratt" userId="f0926619-6a94-4782-af04-78aaf4522322" providerId="ADAL" clId="{7B29FE46-EBC1-47FC-BD50-8C05BC7D12BE}" dt="2026-09-21T11:06:00.786" v="28" actId="20577"/>
        <pc:sldMkLst>
          <pc:docMk/>
          <pc:sldMk cId="3055305931" sldId="2133"/>
        </pc:sldMkLst>
        <pc:spChg chg="mod">
          <ac:chgData name="Jess Tratt" userId="f0926619-6a94-4782-af04-78aaf4522322" providerId="ADAL" clId="{7B29FE46-EBC1-47FC-BD50-8C05BC7D12BE}" dt="2026-09-21T11:05:45.263" v="25" actId="20577"/>
          <ac:spMkLst>
            <pc:docMk/>
            <pc:sldMk cId="3055305931" sldId="2133"/>
            <ac:spMk id="7" creationId="{B8D4FB7F-C6BE-47C7-08BF-391F9A80AF96}"/>
          </ac:spMkLst>
        </pc:spChg>
      </pc:sldChg>
      <pc:sldChg chg="modSp mod">
        <pc:chgData name="Jess Tratt" userId="f0926619-6a94-4782-af04-78aaf4522322" providerId="ADAL" clId="{7B29FE46-EBC1-47FC-BD50-8C05BC7D12BE}" dt="2026-09-16T12:57:37.142" v="2" actId="20577"/>
        <pc:sldMkLst>
          <pc:docMk/>
          <pc:sldMk cId="537534495" sldId="2246"/>
        </pc:sldMkLst>
        <pc:spChg chg="mod">
          <ac:chgData name="Jess Tratt" userId="f0926619-6a94-4782-af04-78aaf4522322" providerId="ADAL" clId="{7B29FE46-EBC1-47FC-BD50-8C05BC7D12BE}" dt="2026-09-16T12:57:37.142" v="2" actId="20577"/>
          <ac:spMkLst>
            <pc:docMk/>
            <pc:sldMk cId="537534495" sldId="2246"/>
            <ac:spMk id="3" creationId="{4C8412D3-F83B-320C-F824-59E13213A3BD}"/>
          </ac:spMkLst>
        </pc:spChg>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5:22.962" v="156" actId="22"/>
      <pc:docMkLst>
        <pc:docMk/>
      </pc:docMkLst>
      <pc:sldChg chg="modNotesTx">
        <pc:chgData name="Bex Turner" userId="fe7a893d-e131-4a89-b172-272cfc9b1c71" providerId="ADAL" clId="{CF5DE9A3-ED35-4595-9A6B-F4273064B679}" dt="2026-09-08T10:17:00.344" v="17" actId="255"/>
        <pc:sldMkLst>
          <pc:docMk/>
          <pc:sldMk cId="1163633752" sldId="262"/>
        </pc:sldMkLst>
      </pc:sldChg>
      <pc:sldChg chg="modSp mod">
        <pc:chgData name="Bex Turner" userId="fe7a893d-e131-4a89-b172-272cfc9b1c71" providerId="ADAL" clId="{CF5DE9A3-ED35-4595-9A6B-F4273064B679}" dt="2026-09-08T13:32:25.680" v="97" actId="14100"/>
        <pc:sldMkLst>
          <pc:docMk/>
          <pc:sldMk cId="2044730652" sldId="264"/>
        </pc:sldMkLst>
        <pc:spChg chg="mod">
          <ac:chgData name="Bex Turner" userId="fe7a893d-e131-4a89-b172-272cfc9b1c71" providerId="ADAL" clId="{CF5DE9A3-ED35-4595-9A6B-F4273064B679}" dt="2026-09-08T13:32:12.805" v="94" actId="1036"/>
          <ac:spMkLst>
            <pc:docMk/>
            <pc:sldMk cId="2044730652" sldId="264"/>
            <ac:spMk id="2" creationId="{1658BB5D-2E07-79BD-CF61-3F0716BACBEA}"/>
          </ac:spMkLst>
        </pc:spChg>
        <pc:spChg chg="mod">
          <ac:chgData name="Bex Turner" userId="fe7a893d-e131-4a89-b172-272cfc9b1c71" providerId="ADAL" clId="{CF5DE9A3-ED35-4595-9A6B-F4273064B679}" dt="2026-09-08T13:32:25.680" v="97" actId="14100"/>
          <ac:spMkLst>
            <pc:docMk/>
            <pc:sldMk cId="2044730652" sldId="264"/>
            <ac:spMk id="4" creationId="{E79C3861-D409-270C-544D-33363CD728E7}"/>
          </ac:spMkLst>
        </pc:spChg>
      </pc:sldChg>
      <pc:sldChg chg="modSp mod modNotesTx">
        <pc:chgData name="Bex Turner" userId="fe7a893d-e131-4a89-b172-272cfc9b1c71" providerId="ADAL" clId="{CF5DE9A3-ED35-4595-9A6B-F4273064B679}" dt="2026-09-08T13:27:59.278" v="62" actId="1037"/>
        <pc:sldMkLst>
          <pc:docMk/>
          <pc:sldMk cId="4076067288" sldId="425"/>
        </pc:sldMkLst>
        <pc:picChg chg="mod">
          <ac:chgData name="Bex Turner" userId="fe7a893d-e131-4a89-b172-272cfc9b1c71" providerId="ADAL" clId="{CF5DE9A3-ED35-4595-9A6B-F4273064B679}" dt="2026-09-08T13:27:59.278" v="62" actId="1037"/>
          <ac:picMkLst>
            <pc:docMk/>
            <pc:sldMk cId="4076067288" sldId="425"/>
            <ac:picMk id="2" creationId="{4923EE8D-9350-5FAA-39BF-391A6E47388E}"/>
          </ac:picMkLst>
        </pc:picChg>
      </pc:sldChg>
      <pc:sldChg chg="modNotesTx">
        <pc:chgData name="Bex Turner" userId="fe7a893d-e131-4a89-b172-272cfc9b1c71" providerId="ADAL" clId="{CF5DE9A3-ED35-4595-9A6B-F4273064B679}" dt="2026-09-08T10:17:34.429" v="18" actId="255"/>
        <pc:sldMkLst>
          <pc:docMk/>
          <pc:sldMk cId="3883375544" sldId="482"/>
        </pc:sldMkLst>
      </pc:sldChg>
      <pc:sldChg chg="modSp mod">
        <pc:chgData name="Bex Turner" userId="fe7a893d-e131-4a89-b172-272cfc9b1c71" providerId="ADAL" clId="{CF5DE9A3-ED35-4595-9A6B-F4273064B679}" dt="2026-09-08T13:27:26.013" v="36" actId="14100"/>
        <pc:sldMkLst>
          <pc:docMk/>
          <pc:sldMk cId="3447166164" sldId="2088"/>
        </pc:sldMkLst>
        <pc:spChg chg="mod">
          <ac:chgData name="Bex Turner" userId="fe7a893d-e131-4a89-b172-272cfc9b1c71" providerId="ADAL" clId="{CF5DE9A3-ED35-4595-9A6B-F4273064B679}" dt="2026-09-08T13:27:26.013" v="36" actId="14100"/>
          <ac:spMkLst>
            <pc:docMk/>
            <pc:sldMk cId="3447166164" sldId="2088"/>
            <ac:spMk id="3" creationId="{E8FABEB6-FFF5-B90D-AD96-2877147E28BF}"/>
          </ac:spMkLst>
        </pc:spChg>
      </pc:sldChg>
      <pc:sldChg chg="modSp mod">
        <pc:chgData name="Bex Turner" userId="fe7a893d-e131-4a89-b172-272cfc9b1c71" providerId="ADAL" clId="{CF5DE9A3-ED35-4595-9A6B-F4273064B679}" dt="2026-09-08T13:28:05.075" v="63" actId="14100"/>
        <pc:sldMkLst>
          <pc:docMk/>
          <pc:sldMk cId="282693195" sldId="2132"/>
        </pc:sldMkLst>
        <pc:spChg chg="mod">
          <ac:chgData name="Bex Turner" userId="fe7a893d-e131-4a89-b172-272cfc9b1c71" providerId="ADAL" clId="{CF5DE9A3-ED35-4595-9A6B-F4273064B679}" dt="2026-09-08T13:28:05.075" v="63" actId="14100"/>
          <ac:spMkLst>
            <pc:docMk/>
            <pc:sldMk cId="282693195" sldId="2132"/>
            <ac:spMk id="12" creationId="{43153733-BE72-D281-33C4-76F0F6BA2F64}"/>
          </ac:spMkLst>
        </pc:spChg>
      </pc:sldChg>
      <pc:sldChg chg="modSp mod">
        <pc:chgData name="Bex Turner" userId="fe7a893d-e131-4a89-b172-272cfc9b1c71" providerId="ADAL" clId="{CF5DE9A3-ED35-4595-9A6B-F4273064B679}" dt="2026-09-08T13:29:07.668" v="76" actId="14100"/>
        <pc:sldMkLst>
          <pc:docMk/>
          <pc:sldMk cId="3055305931" sldId="2133"/>
        </pc:sldMkLst>
        <pc:spChg chg="mod">
          <ac:chgData name="Bex Turner" userId="fe7a893d-e131-4a89-b172-272cfc9b1c71" providerId="ADAL" clId="{CF5DE9A3-ED35-4595-9A6B-F4273064B679}" dt="2026-09-08T13:29:07.668" v="76" actId="14100"/>
          <ac:spMkLst>
            <pc:docMk/>
            <pc:sldMk cId="3055305931" sldId="2133"/>
            <ac:spMk id="7" creationId="{B8D4FB7F-C6BE-47C7-08BF-391F9A80AF96}"/>
          </ac:spMkLst>
        </pc:spChg>
      </pc:sldChg>
      <pc:sldChg chg="modSp mod">
        <pc:chgData name="Bex Turner" userId="fe7a893d-e131-4a89-b172-272cfc9b1c71" providerId="ADAL" clId="{CF5DE9A3-ED35-4595-9A6B-F4273064B679}" dt="2026-09-08T13:30:04.818" v="80" actId="14100"/>
        <pc:sldMkLst>
          <pc:docMk/>
          <pc:sldMk cId="2830985116" sldId="2144"/>
        </pc:sldMkLst>
        <pc:spChg chg="mod">
          <ac:chgData name="Bex Turner" userId="fe7a893d-e131-4a89-b172-272cfc9b1c71" providerId="ADAL" clId="{CF5DE9A3-ED35-4595-9A6B-F4273064B679}" dt="2026-09-08T13:30:04.818" v="80" actId="14100"/>
          <ac:spMkLst>
            <pc:docMk/>
            <pc:sldMk cId="2830985116" sldId="2144"/>
            <ac:spMk id="3" creationId="{4C8412D3-F83B-320C-F824-59E13213A3BD}"/>
          </ac:spMkLst>
        </pc:spChg>
      </pc:sldChg>
      <pc:sldChg chg="modSp mod">
        <pc:chgData name="Bex Turner" userId="fe7a893d-e131-4a89-b172-272cfc9b1c71" providerId="ADAL" clId="{CF5DE9A3-ED35-4595-9A6B-F4273064B679}" dt="2026-09-08T13:31:46.964" v="91" actId="14100"/>
        <pc:sldMkLst>
          <pc:docMk/>
          <pc:sldMk cId="194279194" sldId="2146"/>
        </pc:sldMkLst>
        <pc:spChg chg="mod">
          <ac:chgData name="Bex Turner" userId="fe7a893d-e131-4a89-b172-272cfc9b1c71" providerId="ADAL" clId="{CF5DE9A3-ED35-4595-9A6B-F4273064B679}" dt="2026-09-08T13:31:46.964" v="91" actId="14100"/>
          <ac:spMkLst>
            <pc:docMk/>
            <pc:sldMk cId="194279194" sldId="2146"/>
            <ac:spMk id="7" creationId="{D1DA1CAF-BA77-4AEB-1BD3-2DDC99C82F03}"/>
          </ac:spMkLst>
        </pc:spChg>
      </pc:sldChg>
      <pc:sldChg chg="modSp mod">
        <pc:chgData name="Bex Turner" userId="fe7a893d-e131-4a89-b172-272cfc9b1c71" providerId="ADAL" clId="{CF5DE9A3-ED35-4595-9A6B-F4273064B679}" dt="2026-09-08T13:32:29.989" v="98" actId="14100"/>
        <pc:sldMkLst>
          <pc:docMk/>
          <pc:sldMk cId="425536919" sldId="2149"/>
        </pc:sldMkLst>
        <pc:spChg chg="mod">
          <ac:chgData name="Bex Turner" userId="fe7a893d-e131-4a89-b172-272cfc9b1c71" providerId="ADAL" clId="{CF5DE9A3-ED35-4595-9A6B-F4273064B679}" dt="2026-09-08T13:32:29.989" v="98" actId="14100"/>
          <ac:spMkLst>
            <pc:docMk/>
            <pc:sldMk cId="425536919" sldId="2149"/>
            <ac:spMk id="3" creationId="{6A785103-95DA-48ED-4130-AE179C31B59F}"/>
          </ac:spMkLst>
        </pc:spChg>
      </pc:sldChg>
      <pc:sldChg chg="modSp mod">
        <pc:chgData name="Bex Turner" userId="fe7a893d-e131-4a89-b172-272cfc9b1c71" providerId="ADAL" clId="{CF5DE9A3-ED35-4595-9A6B-F4273064B679}" dt="2026-09-08T13:31:24.218" v="86" actId="14100"/>
        <pc:sldMkLst>
          <pc:docMk/>
          <pc:sldMk cId="3912863385" sldId="2150"/>
        </pc:sldMkLst>
        <pc:spChg chg="mod">
          <ac:chgData name="Bex Turner" userId="fe7a893d-e131-4a89-b172-272cfc9b1c71" providerId="ADAL" clId="{CF5DE9A3-ED35-4595-9A6B-F4273064B679}" dt="2026-09-08T13:31:24.218" v="86" actId="14100"/>
          <ac:spMkLst>
            <pc:docMk/>
            <pc:sldMk cId="3912863385" sldId="2150"/>
            <ac:spMk id="3" creationId="{A212E251-BEAF-1528-C1E6-FAD1983343B5}"/>
          </ac:spMkLst>
        </pc:spChg>
      </pc:sldChg>
      <pc:sldChg chg="modSp mod">
        <pc:chgData name="Bex Turner" userId="fe7a893d-e131-4a89-b172-272cfc9b1c71" providerId="ADAL" clId="{CF5DE9A3-ED35-4595-9A6B-F4273064B679}" dt="2026-09-08T13:31:01.186" v="85" actId="12"/>
        <pc:sldMkLst>
          <pc:docMk/>
          <pc:sldMk cId="2855853948" sldId="2151"/>
        </pc:sldMkLst>
        <pc:spChg chg="mod">
          <ac:chgData name="Bex Turner" userId="fe7a893d-e131-4a89-b172-272cfc9b1c71" providerId="ADAL" clId="{CF5DE9A3-ED35-4595-9A6B-F4273064B679}" dt="2026-09-08T13:31:01.186" v="85" actId="12"/>
          <ac:spMkLst>
            <pc:docMk/>
            <pc:sldMk cId="2855853948" sldId="2151"/>
            <ac:spMk id="3" creationId="{88CA0D6E-630B-CB00-90C8-4E5C098DDD4A}"/>
          </ac:spMkLst>
        </pc:spChg>
      </pc:sldChg>
      <pc:sldChg chg="modSp mod">
        <pc:chgData name="Bex Turner" userId="fe7a893d-e131-4a89-b172-272cfc9b1c71" providerId="ADAL" clId="{CF5DE9A3-ED35-4595-9A6B-F4273064B679}" dt="2026-09-08T13:35:43.884" v="139" actId="14100"/>
        <pc:sldMkLst>
          <pc:docMk/>
          <pc:sldMk cId="3203451173" sldId="2153"/>
        </pc:sldMkLst>
        <pc:spChg chg="mod">
          <ac:chgData name="Bex Turner" userId="fe7a893d-e131-4a89-b172-272cfc9b1c71" providerId="ADAL" clId="{CF5DE9A3-ED35-4595-9A6B-F4273064B679}" dt="2026-09-08T13:35:43.884" v="139" actId="14100"/>
          <ac:spMkLst>
            <pc:docMk/>
            <pc:sldMk cId="3203451173" sldId="2153"/>
            <ac:spMk id="2" creationId="{A8FEF739-5572-4929-2D49-02FE8948A276}"/>
          </ac:spMkLst>
        </pc:spChg>
      </pc:sldChg>
      <pc:sldChg chg="modSp mod">
        <pc:chgData name="Bex Turner" userId="fe7a893d-e131-4a89-b172-272cfc9b1c71" providerId="ADAL" clId="{CF5DE9A3-ED35-4595-9A6B-F4273064B679}" dt="2026-09-08T13:34:19.329" v="119"/>
        <pc:sldMkLst>
          <pc:docMk/>
          <pc:sldMk cId="3216254899" sldId="2154"/>
        </pc:sldMkLst>
        <pc:spChg chg="mod">
          <ac:chgData name="Bex Turner" userId="fe7a893d-e131-4a89-b172-272cfc9b1c71" providerId="ADAL" clId="{CF5DE9A3-ED35-4595-9A6B-F4273064B679}" dt="2026-09-08T13:34:19.329" v="119"/>
          <ac:spMkLst>
            <pc:docMk/>
            <pc:sldMk cId="3216254899" sldId="2154"/>
            <ac:spMk id="2" creationId="{BB5BB818-E8C0-ACE1-D2D8-CC8C17884F53}"/>
          </ac:spMkLst>
        </pc:spChg>
      </pc:sldChg>
      <pc:sldChg chg="modSp mod">
        <pc:chgData name="Bex Turner" userId="fe7a893d-e131-4a89-b172-272cfc9b1c71" providerId="ADAL" clId="{CF5DE9A3-ED35-4595-9A6B-F4273064B679}" dt="2026-09-08T13:28:19.506" v="64" actId="14100"/>
        <pc:sldMkLst>
          <pc:docMk/>
          <pc:sldMk cId="1224747198" sldId="2156"/>
        </pc:sldMkLst>
        <pc:spChg chg="mod">
          <ac:chgData name="Bex Turner" userId="fe7a893d-e131-4a89-b172-272cfc9b1c71" providerId="ADAL" clId="{CF5DE9A3-ED35-4595-9A6B-F4273064B679}" dt="2026-09-08T13:28:19.506" v="64" actId="14100"/>
          <ac:spMkLst>
            <pc:docMk/>
            <pc:sldMk cId="1224747198" sldId="2156"/>
            <ac:spMk id="3" creationId="{425F997F-3253-F297-768C-4325C0AF342D}"/>
          </ac:spMkLst>
        </pc:spChg>
      </pc:sldChg>
      <pc:sldChg chg="modSp mod">
        <pc:chgData name="Bex Turner" userId="fe7a893d-e131-4a89-b172-272cfc9b1c71" providerId="ADAL" clId="{CF5DE9A3-ED35-4595-9A6B-F4273064B679}" dt="2026-09-08T13:34:59.304" v="128" actId="14100"/>
        <pc:sldMkLst>
          <pc:docMk/>
          <pc:sldMk cId="2423621973" sldId="2158"/>
        </pc:sldMkLst>
        <pc:spChg chg="mod">
          <ac:chgData name="Bex Turner" userId="fe7a893d-e131-4a89-b172-272cfc9b1c71" providerId="ADAL" clId="{CF5DE9A3-ED35-4595-9A6B-F4273064B679}" dt="2026-09-08T13:34:59.304" v="128" actId="14100"/>
          <ac:spMkLst>
            <pc:docMk/>
            <pc:sldMk cId="2423621973" sldId="2158"/>
            <ac:spMk id="2" creationId="{CA502DFE-BD26-C20E-1366-8518A0453986}"/>
          </ac:spMkLst>
        </pc:spChg>
      </pc:sldChg>
      <pc:sldChg chg="modSp mod">
        <pc:chgData name="Bex Turner" userId="fe7a893d-e131-4a89-b172-272cfc9b1c71" providerId="ADAL" clId="{CF5DE9A3-ED35-4595-9A6B-F4273064B679}" dt="2026-09-08T13:35:38.144" v="137" actId="14100"/>
        <pc:sldMkLst>
          <pc:docMk/>
          <pc:sldMk cId="71831428" sldId="2159"/>
        </pc:sldMkLst>
        <pc:spChg chg="mod">
          <ac:chgData name="Bex Turner" userId="fe7a893d-e131-4a89-b172-272cfc9b1c71" providerId="ADAL" clId="{CF5DE9A3-ED35-4595-9A6B-F4273064B679}" dt="2026-09-08T13:35:38.144" v="137" actId="14100"/>
          <ac:spMkLst>
            <pc:docMk/>
            <pc:sldMk cId="71831428" sldId="2159"/>
            <ac:spMk id="3" creationId="{7EB507BB-44BA-A80B-CB11-ED85539753D6}"/>
          </ac:spMkLst>
        </pc:spChg>
      </pc:sldChg>
      <pc:sldChg chg="modSp mod">
        <pc:chgData name="Bex Turner" userId="fe7a893d-e131-4a89-b172-272cfc9b1c71" providerId="ADAL" clId="{CF5DE9A3-ED35-4595-9A6B-F4273064B679}" dt="2026-09-08T13:32:48.981" v="100" actId="14100"/>
        <pc:sldMkLst>
          <pc:docMk/>
          <pc:sldMk cId="3412528253" sldId="2190"/>
        </pc:sldMkLst>
        <pc:spChg chg="mod">
          <ac:chgData name="Bex Turner" userId="fe7a893d-e131-4a89-b172-272cfc9b1c71" providerId="ADAL" clId="{CF5DE9A3-ED35-4595-9A6B-F4273064B679}" dt="2026-09-08T13:32:48.981" v="100" actId="14100"/>
          <ac:spMkLst>
            <pc:docMk/>
            <pc:sldMk cId="3412528253" sldId="2190"/>
            <ac:spMk id="8" creationId="{27FE150F-E1B6-AC30-14CD-48B8C16FEACA}"/>
          </ac:spMkLst>
        </pc:spChg>
      </pc:sldChg>
      <pc:sldChg chg="modSp mod">
        <pc:chgData name="Bex Turner" userId="fe7a893d-e131-4a89-b172-272cfc9b1c71" providerId="ADAL" clId="{CF5DE9A3-ED35-4595-9A6B-F4273064B679}" dt="2026-09-08T13:32:51.379" v="101" actId="14100"/>
        <pc:sldMkLst>
          <pc:docMk/>
          <pc:sldMk cId="2737942653" sldId="2191"/>
        </pc:sldMkLst>
        <pc:spChg chg="mod">
          <ac:chgData name="Bex Turner" userId="fe7a893d-e131-4a89-b172-272cfc9b1c71" providerId="ADAL" clId="{CF5DE9A3-ED35-4595-9A6B-F4273064B679}" dt="2026-09-08T13:32:51.379" v="101" actId="14100"/>
          <ac:spMkLst>
            <pc:docMk/>
            <pc:sldMk cId="2737942653" sldId="2191"/>
            <ac:spMk id="8" creationId="{F520EECC-1017-09DE-72A8-3047CB29D933}"/>
          </ac:spMkLst>
        </pc:spChg>
      </pc:sldChg>
      <pc:sldChg chg="modSp mod">
        <pc:chgData name="Bex Turner" userId="fe7a893d-e131-4a89-b172-272cfc9b1c71" providerId="ADAL" clId="{CF5DE9A3-ED35-4595-9A6B-F4273064B679}" dt="2026-09-10T08:12:37.094" v="142" actId="14100"/>
        <pc:sldMkLst>
          <pc:docMk/>
          <pc:sldMk cId="1326729035" sldId="2199"/>
        </pc:sldMkLst>
        <pc:spChg chg="mod">
          <ac:chgData name="Bex Turner" userId="fe7a893d-e131-4a89-b172-272cfc9b1c71" providerId="ADAL" clId="{CF5DE9A3-ED35-4595-9A6B-F4273064B679}" dt="2026-09-10T08:12:37.094" v="142" actId="14100"/>
          <ac:spMkLst>
            <pc:docMk/>
            <pc:sldMk cId="1326729035" sldId="2199"/>
            <ac:spMk id="4" creationId="{1CA6C98A-7C86-BA09-1BA7-1C2605BB0677}"/>
          </ac:spMkLst>
        </pc:spChg>
        <pc:spChg chg="ord">
          <ac:chgData name="Bex Turner" userId="fe7a893d-e131-4a89-b172-272cfc9b1c71" providerId="ADAL" clId="{CF5DE9A3-ED35-4595-9A6B-F4273064B679}" dt="2026-09-10T08:12:32.891" v="141" actId="13244"/>
          <ac:spMkLst>
            <pc:docMk/>
            <pc:sldMk cId="1326729035" sldId="2199"/>
            <ac:spMk id="5" creationId="{62E2FBDD-3C73-1C3A-77F7-2294CD65C341}"/>
          </ac:spMkLst>
        </pc:spChg>
      </pc:sldChg>
      <pc:sldChg chg="modSp mod">
        <pc:chgData name="Bex Turner" userId="fe7a893d-e131-4a89-b172-272cfc9b1c71" providerId="ADAL" clId="{CF5DE9A3-ED35-4595-9A6B-F4273064B679}" dt="2026-09-08T13:27:45.120" v="51" actId="12"/>
        <pc:sldMkLst>
          <pc:docMk/>
          <pc:sldMk cId="3044777856" sldId="2213"/>
        </pc:sldMkLst>
        <pc:spChg chg="mod">
          <ac:chgData name="Bex Turner" userId="fe7a893d-e131-4a89-b172-272cfc9b1c71" providerId="ADAL" clId="{CF5DE9A3-ED35-4595-9A6B-F4273064B679}" dt="2026-09-08T13:27:45.120" v="51" actId="12"/>
          <ac:spMkLst>
            <pc:docMk/>
            <pc:sldMk cId="3044777856" sldId="2213"/>
            <ac:spMk id="3" creationId="{9FC39250-9F5A-CEBB-57A3-641EFEE8413A}"/>
          </ac:spMkLst>
        </pc:spChg>
      </pc:sldChg>
      <pc:sldChg chg="modSp mod">
        <pc:chgData name="Bex Turner" userId="fe7a893d-e131-4a89-b172-272cfc9b1c71" providerId="ADAL" clId="{CF5DE9A3-ED35-4595-9A6B-F4273064B679}" dt="2026-09-08T13:27:53.488" v="55" actId="14100"/>
        <pc:sldMkLst>
          <pc:docMk/>
          <pc:sldMk cId="105630643" sldId="2214"/>
        </pc:sldMkLst>
        <pc:spChg chg="mod">
          <ac:chgData name="Bex Turner" userId="fe7a893d-e131-4a89-b172-272cfc9b1c71" providerId="ADAL" clId="{CF5DE9A3-ED35-4595-9A6B-F4273064B679}" dt="2026-09-08T13:27:51.593" v="54" actId="1035"/>
          <ac:spMkLst>
            <pc:docMk/>
            <pc:sldMk cId="105630643" sldId="2214"/>
            <ac:spMk id="3" creationId="{326F1F50-898F-DF15-254D-D8460A003066}"/>
          </ac:spMkLst>
        </pc:spChg>
        <pc:spChg chg="mod">
          <ac:chgData name="Bex Turner" userId="fe7a893d-e131-4a89-b172-272cfc9b1c71" providerId="ADAL" clId="{CF5DE9A3-ED35-4595-9A6B-F4273064B679}" dt="2026-09-08T13:27:53.488" v="55" actId="14100"/>
          <ac:spMkLst>
            <pc:docMk/>
            <pc:sldMk cId="105630643" sldId="2214"/>
            <ac:spMk id="4" creationId="{5D36BE80-E398-26AF-458B-F4099A37C876}"/>
          </ac:spMkLst>
        </pc:spChg>
      </pc:sldChg>
      <pc:sldChg chg="modSp mod">
        <pc:chgData name="Bex Turner" userId="fe7a893d-e131-4a89-b172-272cfc9b1c71" providerId="ADAL" clId="{CF5DE9A3-ED35-4595-9A6B-F4273064B679}" dt="2026-09-08T13:32:43.230" v="99" actId="11"/>
        <pc:sldMkLst>
          <pc:docMk/>
          <pc:sldMk cId="3982136399" sldId="2218"/>
        </pc:sldMkLst>
        <pc:spChg chg="mod">
          <ac:chgData name="Bex Turner" userId="fe7a893d-e131-4a89-b172-272cfc9b1c71" providerId="ADAL" clId="{CF5DE9A3-ED35-4595-9A6B-F4273064B679}" dt="2026-09-08T13:32:43.230" v="99" actId="11"/>
          <ac:spMkLst>
            <pc:docMk/>
            <pc:sldMk cId="3982136399" sldId="2218"/>
            <ac:spMk id="2" creationId="{E199E74C-FF27-CE7E-3417-1EF04D7CDBF7}"/>
          </ac:spMkLst>
        </pc:spChg>
      </pc:sldChg>
      <pc:sldChg chg="addSp delSp modSp mod">
        <pc:chgData name="Bex Turner" userId="fe7a893d-e131-4a89-b172-272cfc9b1c71" providerId="ADAL" clId="{CF5DE9A3-ED35-4595-9A6B-F4273064B679}" dt="2026-09-10T08:12:14.773" v="140" actId="962"/>
        <pc:sldMkLst>
          <pc:docMk/>
          <pc:sldMk cId="25050887" sldId="2221"/>
        </pc:sldMkLst>
        <pc:spChg chg="add mod">
          <ac:chgData name="Bex Turner" userId="fe7a893d-e131-4a89-b172-272cfc9b1c71" providerId="ADAL" clId="{CF5DE9A3-ED35-4595-9A6B-F4273064B679}" dt="2026-09-08T13:29:52.017" v="78"/>
          <ac:spMkLst>
            <pc:docMk/>
            <pc:sldMk cId="25050887" sldId="2221"/>
            <ac:spMk id="7" creationId="{C2A6A80E-7D6D-4471-2CF3-E576D607C607}"/>
          </ac:spMkLst>
        </pc:spChg>
        <pc:picChg chg="add mod">
          <ac:chgData name="Bex Turner" userId="fe7a893d-e131-4a89-b172-272cfc9b1c71" providerId="ADAL" clId="{CF5DE9A3-ED35-4595-9A6B-F4273064B679}" dt="2026-09-10T08:12:14.773" v="140" actId="962"/>
          <ac:picMkLst>
            <pc:docMk/>
            <pc:sldMk cId="25050887" sldId="2221"/>
            <ac:picMk id="8" creationId="{A1ED64BA-44FA-4B19-0F23-6B78794F0974}"/>
          </ac:picMkLst>
        </pc:picChg>
      </pc:sldChg>
      <pc:sldChg chg="modSp mod">
        <pc:chgData name="Bex Turner" userId="fe7a893d-e131-4a89-b172-272cfc9b1c71" providerId="ADAL" clId="{CF5DE9A3-ED35-4595-9A6B-F4273064B679}" dt="2026-09-10T08:12:47.706" v="143" actId="13244"/>
        <pc:sldMkLst>
          <pc:docMk/>
          <pc:sldMk cId="305548170" sldId="2230"/>
        </pc:sldMkLst>
        <pc:spChg chg="ord">
          <ac:chgData name="Bex Turner" userId="fe7a893d-e131-4a89-b172-272cfc9b1c71" providerId="ADAL" clId="{CF5DE9A3-ED35-4595-9A6B-F4273064B679}" dt="2026-09-10T08:12:47.706" v="143" actId="13244"/>
          <ac:spMkLst>
            <pc:docMk/>
            <pc:sldMk cId="305548170" sldId="2230"/>
            <ac:spMk id="5" creationId="{ADC80F41-C5CB-B696-45E9-F54FC034BE14}"/>
          </ac:spMkLst>
        </pc:spChg>
        <pc:grpChg chg="mod">
          <ac:chgData name="Bex Turner" userId="fe7a893d-e131-4a89-b172-272cfc9b1c71" providerId="ADAL" clId="{CF5DE9A3-ED35-4595-9A6B-F4273064B679}" dt="2026-09-08T13:28:52.634" v="73" actId="1076"/>
          <ac:grpSpMkLst>
            <pc:docMk/>
            <pc:sldMk cId="305548170" sldId="2230"/>
            <ac:grpSpMk id="15" creationId="{4168B7FC-8C98-2050-3493-B34A38C7DF59}"/>
          </ac:grpSpMkLst>
        </pc:grpChg>
      </pc:sldChg>
      <pc:sldChg chg="modSp mod">
        <pc:chgData name="Bex Turner" userId="fe7a893d-e131-4a89-b172-272cfc9b1c71" providerId="ADAL" clId="{CF5DE9A3-ED35-4595-9A6B-F4273064B679}" dt="2026-09-08T13:27:15.340" v="32" actId="20577"/>
        <pc:sldMkLst>
          <pc:docMk/>
          <pc:sldMk cId="3560508643" sldId="2243"/>
        </pc:sldMkLst>
        <pc:spChg chg="mod">
          <ac:chgData name="Bex Turner" userId="fe7a893d-e131-4a89-b172-272cfc9b1c71" providerId="ADAL" clId="{CF5DE9A3-ED35-4595-9A6B-F4273064B679}" dt="2026-09-08T13:27:15.340" v="32" actId="20577"/>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3:28:35.151" v="67" actId="14100"/>
        <pc:sldMkLst>
          <pc:docMk/>
          <pc:sldMk cId="2498885519" sldId="2245"/>
        </pc:sldMkLst>
        <pc:spChg chg="mod">
          <ac:chgData name="Bex Turner" userId="fe7a893d-e131-4a89-b172-272cfc9b1c71" providerId="ADAL" clId="{CF5DE9A3-ED35-4595-9A6B-F4273064B679}" dt="2026-09-08T13:28:35.151" v="67" actId="14100"/>
          <ac:spMkLst>
            <pc:docMk/>
            <pc:sldMk cId="2498885519" sldId="2245"/>
            <ac:spMk id="4" creationId="{1BD5FE48-6A9F-4C3E-267C-C998E593C932}"/>
          </ac:spMkLst>
        </pc:spChg>
        <pc:spChg chg="mod">
          <ac:chgData name="Bex Turner" userId="fe7a893d-e131-4a89-b172-272cfc9b1c71" providerId="ADAL" clId="{CF5DE9A3-ED35-4595-9A6B-F4273064B679}" dt="2026-09-08T13:28:32.309" v="66" actId="14100"/>
          <ac:spMkLst>
            <pc:docMk/>
            <pc:sldMk cId="2498885519" sldId="2245"/>
            <ac:spMk id="5" creationId="{F77DFE52-21FB-E2A1-C7F2-8B9408C8D67E}"/>
          </ac:spMkLst>
        </pc:spChg>
      </pc:sldChg>
      <pc:sldChg chg="modSp mod">
        <pc:chgData name="Bex Turner" userId="fe7a893d-e131-4a89-b172-272cfc9b1c71" providerId="ADAL" clId="{CF5DE9A3-ED35-4595-9A6B-F4273064B679}" dt="2026-09-08T13:30:32.171" v="81" actId="12"/>
        <pc:sldMkLst>
          <pc:docMk/>
          <pc:sldMk cId="292318519" sldId="2248"/>
        </pc:sldMkLst>
        <pc:spChg chg="mod">
          <ac:chgData name="Bex Turner" userId="fe7a893d-e131-4a89-b172-272cfc9b1c71" providerId="ADAL" clId="{CF5DE9A3-ED35-4595-9A6B-F4273064B679}" dt="2026-09-08T13:30:32.171" v="81" actId="12"/>
          <ac:spMkLst>
            <pc:docMk/>
            <pc:sldMk cId="292318519" sldId="2248"/>
            <ac:spMk id="6" creationId="{A7CC8328-9B8D-5738-3FE2-D5324598EBB1}"/>
          </ac:spMkLst>
        </pc:spChg>
      </pc:sldChg>
      <pc:sldChg chg="modSp mod">
        <pc:chgData name="Bex Turner" userId="fe7a893d-e131-4a89-b172-272cfc9b1c71" providerId="ADAL" clId="{CF5DE9A3-ED35-4595-9A6B-F4273064B679}" dt="2026-09-10T08:13:01.375" v="144" actId="13244"/>
        <pc:sldMkLst>
          <pc:docMk/>
          <pc:sldMk cId="1199108379" sldId="2249"/>
        </pc:sldMkLst>
        <pc:spChg chg="mod">
          <ac:chgData name="Bex Turner" userId="fe7a893d-e131-4a89-b172-272cfc9b1c71" providerId="ADAL" clId="{CF5DE9A3-ED35-4595-9A6B-F4273064B679}" dt="2026-09-08T13:31:37.340" v="90" actId="1036"/>
          <ac:spMkLst>
            <pc:docMk/>
            <pc:sldMk cId="1199108379" sldId="2249"/>
            <ac:spMk id="3" creationId="{7D3EADCC-2C3F-48C3-7CEF-860032DEF1B9}"/>
          </ac:spMkLst>
        </pc:spChg>
        <pc:spChg chg="ord">
          <ac:chgData name="Bex Turner" userId="fe7a893d-e131-4a89-b172-272cfc9b1c71" providerId="ADAL" clId="{CF5DE9A3-ED35-4595-9A6B-F4273064B679}" dt="2026-09-10T08:13:01.375" v="144" actId="13244"/>
          <ac:spMkLst>
            <pc:docMk/>
            <pc:sldMk cId="1199108379" sldId="2249"/>
            <ac:spMk id="4" creationId="{212D9C05-92D7-830E-2E31-135F27C7604A}"/>
          </ac:spMkLst>
        </pc:spChg>
      </pc:sldChg>
      <pc:sldChg chg="new">
        <pc:chgData name="Bex Turner" userId="fe7a893d-e131-4a89-b172-272cfc9b1c71" providerId="ADAL" clId="{CF5DE9A3-ED35-4595-9A6B-F4273064B679}" dt="2026-09-10T09:22:23.005" v="146" actId="680"/>
        <pc:sldMkLst>
          <pc:docMk/>
          <pc:sldMk cId="3778136758" sldId="2250"/>
        </pc:sldMkLst>
      </pc:sldChg>
      <pc:sldMasterChg chg="delSldLayout modSldLayout">
        <pc:chgData name="Bex Turner" userId="fe7a893d-e131-4a89-b172-272cfc9b1c71" providerId="ADAL" clId="{CF5DE9A3-ED35-4595-9A6B-F4273064B679}" dt="2026-09-15T09:45:22.962" v="156" actId="22"/>
        <pc:sldMasterMkLst>
          <pc:docMk/>
          <pc:sldMasterMk cId="3254787488" sldId="2147483877"/>
        </pc:sldMasterMkLst>
        <pc:sldLayoutChg chg="addSp delSp mod">
          <pc:chgData name="Bex Turner" userId="fe7a893d-e131-4a89-b172-272cfc9b1c71" providerId="ADAL" clId="{CF5DE9A3-ED35-4595-9A6B-F4273064B679}" dt="2026-09-15T09:45:22.962" v="156" actId="22"/>
          <pc:sldLayoutMkLst>
            <pc:docMk/>
            <pc:sldMasterMk cId="3254787488" sldId="2147483877"/>
            <pc:sldLayoutMk cId="2796839942" sldId="2147483878"/>
          </pc:sldLayoutMkLst>
          <pc:spChg chg="add">
            <ac:chgData name="Bex Turner" userId="fe7a893d-e131-4a89-b172-272cfc9b1c71" providerId="ADAL" clId="{CF5DE9A3-ED35-4595-9A6B-F4273064B679}" dt="2026-09-15T09:45:22.962" v="156" actId="22"/>
            <ac:spMkLst>
              <pc:docMk/>
              <pc:sldMasterMk cId="3254787488" sldId="2147483877"/>
              <pc:sldLayoutMk cId="2796839942" sldId="2147483878"/>
              <ac:spMk id="10" creationId="{C4F58AF6-0934-F276-F67D-8F2710A80416}"/>
            </ac:spMkLst>
          </pc:spChg>
          <pc:picChg chg="add">
            <ac:chgData name="Bex Turner" userId="fe7a893d-e131-4a89-b172-272cfc9b1c71" providerId="ADAL" clId="{CF5DE9A3-ED35-4595-9A6B-F4273064B679}" dt="2026-09-04T11:54:21.759" v="1" actId="22"/>
            <ac:picMkLst>
              <pc:docMk/>
              <pc:sldMasterMk cId="3254787488" sldId="2147483877"/>
              <pc:sldLayoutMk cId="2796839942" sldId="2147483878"/>
              <ac:picMk id="6" creationId="{E65D71FF-48D7-F71A-CF69-F7F4047E0AFC}"/>
            </ac:picMkLst>
          </pc:picChg>
          <pc:picChg chg="add">
            <ac:chgData name="Bex Turner" userId="fe7a893d-e131-4a89-b172-272cfc9b1c71" providerId="ADAL" clId="{CF5DE9A3-ED35-4595-9A6B-F4273064B679}" dt="2026-09-15T09:45:22.962" v="156" actId="22"/>
            <ac:picMkLst>
              <pc:docMk/>
              <pc:sldMasterMk cId="3254787488" sldId="2147483877"/>
              <pc:sldLayoutMk cId="2796839942" sldId="2147483878"/>
              <ac:picMk id="7" creationId="{85E17FEB-E951-9704-5B04-969247428977}"/>
            </ac:picMkLst>
          </pc:picChg>
        </pc:sldLayoutChg>
        <pc:sldLayoutChg chg="addSp delSp mod">
          <pc:chgData name="Bex Turner" userId="fe7a893d-e131-4a89-b172-272cfc9b1c71" providerId="ADAL" clId="{CF5DE9A3-ED35-4595-9A6B-F4273064B679}" dt="2026-09-04T11:54:24.264" v="3" actId="22"/>
          <pc:sldLayoutMkLst>
            <pc:docMk/>
            <pc:sldMasterMk cId="3254787488" sldId="2147483877"/>
            <pc:sldLayoutMk cId="1994900754" sldId="2147483879"/>
          </pc:sldLayoutMkLst>
          <pc:picChg chg="add">
            <ac:chgData name="Bex Turner" userId="fe7a893d-e131-4a89-b172-272cfc9b1c71" providerId="ADAL" clId="{CF5DE9A3-ED35-4595-9A6B-F4273064B679}" dt="2026-09-04T11:54:24.264" v="3" actId="22"/>
            <ac:picMkLst>
              <pc:docMk/>
              <pc:sldMasterMk cId="3254787488" sldId="2147483877"/>
              <pc:sldLayoutMk cId="1994900754" sldId="2147483879"/>
              <ac:picMk id="6" creationId="{51E79133-5C7A-EFCC-6B9E-62520A6F9EE2}"/>
            </ac:picMkLst>
          </pc:picChg>
        </pc:sldLayoutChg>
        <pc:sldLayoutChg chg="addSp delSp modSp mod">
          <pc:chgData name="Bex Turner" userId="fe7a893d-e131-4a89-b172-272cfc9b1c71" providerId="ADAL" clId="{CF5DE9A3-ED35-4595-9A6B-F4273064B679}" dt="2026-09-04T11:54:27.236" v="6" actId="22"/>
          <pc:sldLayoutMkLst>
            <pc:docMk/>
            <pc:sldMasterMk cId="3254787488" sldId="2147483877"/>
            <pc:sldLayoutMk cId="3596923008" sldId="2147483880"/>
          </pc:sldLayoutMkLst>
          <pc:spChg chg="mod">
            <ac:chgData name="Bex Turner" userId="fe7a893d-e131-4a89-b172-272cfc9b1c71" providerId="ADAL" clId="{CF5DE9A3-ED35-4595-9A6B-F4273064B679}" dt="2026-09-04T11:54:25.732" v="4" actId="1076"/>
            <ac:spMkLst>
              <pc:docMk/>
              <pc:sldMasterMk cId="3254787488" sldId="2147483877"/>
              <pc:sldLayoutMk cId="3596923008" sldId="2147483880"/>
              <ac:spMk id="16" creationId="{7FF9C545-065F-87BC-E6D4-A855980D15DA}"/>
            </ac:spMkLst>
          </pc:spChg>
          <pc:picChg chg="add">
            <ac:chgData name="Bex Turner" userId="fe7a893d-e131-4a89-b172-272cfc9b1c71" providerId="ADAL" clId="{CF5DE9A3-ED35-4595-9A6B-F4273064B679}" dt="2026-09-04T11:54:27.236" v="6" actId="22"/>
            <ac:picMkLst>
              <pc:docMk/>
              <pc:sldMasterMk cId="3254787488" sldId="2147483877"/>
              <pc:sldLayoutMk cId="3596923008" sldId="2147483880"/>
              <ac:picMk id="9" creationId="{C18E6354-63F2-3FAE-5C9C-3AC380D3E514}"/>
            </ac:picMkLst>
          </pc:picChg>
        </pc:sldLayoutChg>
        <pc:sldLayoutChg chg="addSp delSp mod">
          <pc:chgData name="Bex Turner" userId="fe7a893d-e131-4a89-b172-272cfc9b1c71" providerId="ADAL" clId="{CF5DE9A3-ED35-4595-9A6B-F4273064B679}" dt="2026-09-04T11:54:29.455" v="8" actId="22"/>
          <pc:sldLayoutMkLst>
            <pc:docMk/>
            <pc:sldMasterMk cId="3254787488" sldId="2147483877"/>
            <pc:sldLayoutMk cId="1980811560" sldId="2147483881"/>
          </pc:sldLayoutMkLst>
          <pc:picChg chg="add">
            <ac:chgData name="Bex Turner" userId="fe7a893d-e131-4a89-b172-272cfc9b1c71" providerId="ADAL" clId="{CF5DE9A3-ED35-4595-9A6B-F4273064B679}" dt="2026-09-04T11:54:29.455" v="8" actId="22"/>
            <ac:picMkLst>
              <pc:docMk/>
              <pc:sldMasterMk cId="3254787488" sldId="2147483877"/>
              <pc:sldLayoutMk cId="1980811560" sldId="2147483881"/>
              <ac:picMk id="8" creationId="{C5517904-72CC-22FC-6124-5781B1D36748}"/>
            </ac:picMkLst>
          </pc:picChg>
        </pc:sldLayoutChg>
        <pc:sldLayoutChg chg="addSp delSp mod">
          <pc:chgData name="Bex Turner" userId="fe7a893d-e131-4a89-b172-272cfc9b1c71" providerId="ADAL" clId="{CF5DE9A3-ED35-4595-9A6B-F4273064B679}" dt="2026-09-04T11:54:31.791" v="10" actId="22"/>
          <pc:sldLayoutMkLst>
            <pc:docMk/>
            <pc:sldMasterMk cId="3254787488" sldId="2147483877"/>
            <pc:sldLayoutMk cId="1356499152" sldId="2147483882"/>
          </pc:sldLayoutMkLst>
          <pc:picChg chg="add">
            <ac:chgData name="Bex Turner" userId="fe7a893d-e131-4a89-b172-272cfc9b1c71" providerId="ADAL" clId="{CF5DE9A3-ED35-4595-9A6B-F4273064B679}" dt="2026-09-04T11:54:31.791" v="10" actId="22"/>
            <ac:picMkLst>
              <pc:docMk/>
              <pc:sldMasterMk cId="3254787488" sldId="2147483877"/>
              <pc:sldLayoutMk cId="1356499152" sldId="2147483882"/>
              <ac:picMk id="8" creationId="{D089B3DB-B4AA-A889-FDCE-94B9413E24FD}"/>
            </ac:picMkLst>
          </pc:picChg>
        </pc:sldLayoutChg>
        <pc:sldLayoutChg chg="addSp delSp modSp mod">
          <pc:chgData name="Bex Turner" userId="fe7a893d-e131-4a89-b172-272cfc9b1c71" providerId="ADAL" clId="{CF5DE9A3-ED35-4595-9A6B-F4273064B679}" dt="2026-09-10T15:57:31.668" v="155" actId="1037"/>
          <pc:sldLayoutMkLst>
            <pc:docMk/>
            <pc:sldMasterMk cId="3254787488" sldId="2147483877"/>
            <pc:sldLayoutMk cId="2924457846" sldId="2147483915"/>
          </pc:sldLayoutMkLst>
          <pc:spChg chg="add mod">
            <ac:chgData name="Bex Turner" userId="fe7a893d-e131-4a89-b172-272cfc9b1c71" providerId="ADAL" clId="{CF5DE9A3-ED35-4595-9A6B-F4273064B679}" dt="2026-09-10T15:57:31.668" v="155" actId="1037"/>
            <ac:spMkLst>
              <pc:docMk/>
              <pc:sldMasterMk cId="3254787488" sldId="2147483877"/>
              <pc:sldLayoutMk cId="2924457846" sldId="2147483915"/>
              <ac:spMk id="2" creationId="{B3DDD861-BFC2-1DE2-58FA-E70605722229}"/>
            </ac:spMkLst>
          </pc:spChg>
        </pc:sldLayoutChg>
      </pc:sldMaster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22:44:52.342" v="1037" actId="1076"/>
      <pc:docMkLst>
        <pc:docMk/>
      </pc:docMkLst>
      <pc:sldChg chg="addSp modSp">
        <pc:chgData name="Rudi Vizma" userId="194a5221-9761-4a2d-8786-15178521a36e" providerId="ADAL" clId="{2ADDC88B-4D51-44AC-A624-536D68782FEF}" dt="2026-09-10T18:15:15.494" v="527" actId="20577"/>
        <pc:sldMkLst>
          <pc:docMk/>
          <pc:sldMk cId="1163633752" sldId="262"/>
        </pc:sldMkLst>
        <pc:spChg chg="mod">
          <ac:chgData name="Rudi Vizma" userId="194a5221-9761-4a2d-8786-15178521a36e" providerId="ADAL" clId="{2ADDC88B-4D51-44AC-A624-536D68782FEF}" dt="2026-09-10T18:15:15.494" v="527" actId="20577"/>
          <ac:spMkLst>
            <pc:docMk/>
            <pc:sldMk cId="1163633752" sldId="262"/>
            <ac:spMk id="2" creationId="{2C7235A4-BDC0-C9F1-B2C6-208CDF80FA51}"/>
          </ac:spMkLst>
        </pc:spChg>
        <pc:spChg chg="add mod">
          <ac:chgData name="Rudi Vizma" userId="194a5221-9761-4a2d-8786-15178521a36e" providerId="ADAL" clId="{2ADDC88B-4D51-44AC-A624-536D68782FEF}" dt="2026-09-10T18:15:11.104" v="507"/>
          <ac:spMkLst>
            <pc:docMk/>
            <pc:sldMk cId="1163633752" sldId="262"/>
            <ac:spMk id="3" creationId="{C57C6F89-1F0F-6B42-27A2-C5D409A87E3D}"/>
          </ac:spMkLst>
        </pc:spChg>
      </pc:sldChg>
      <pc:sldChg chg="addSp modSp">
        <pc:chgData name="Rudi Vizma" userId="194a5221-9761-4a2d-8786-15178521a36e" providerId="ADAL" clId="{2ADDC88B-4D51-44AC-A624-536D68782FEF}" dt="2026-09-10T18:16:17.345" v="592" actId="20577"/>
        <pc:sldMkLst>
          <pc:docMk/>
          <pc:sldMk cId="1347753687" sldId="263"/>
        </pc:sldMkLst>
        <pc:spChg chg="mod">
          <ac:chgData name="Rudi Vizma" userId="194a5221-9761-4a2d-8786-15178521a36e" providerId="ADAL" clId="{2ADDC88B-4D51-44AC-A624-536D68782FEF}" dt="2026-09-10T18:16:17.345" v="592" actId="20577"/>
          <ac:spMkLst>
            <pc:docMk/>
            <pc:sldMk cId="1347753687" sldId="263"/>
            <ac:spMk id="2" creationId="{B4326CBE-5C57-8B42-35FD-B929FDEA03EA}"/>
          </ac:spMkLst>
        </pc:spChg>
        <pc:spChg chg="add mod">
          <ac:chgData name="Rudi Vizma" userId="194a5221-9761-4a2d-8786-15178521a36e" providerId="ADAL" clId="{2ADDC88B-4D51-44AC-A624-536D68782FEF}" dt="2026-09-10T18:15:49.469" v="563"/>
          <ac:spMkLst>
            <pc:docMk/>
            <pc:sldMk cId="1347753687" sldId="263"/>
            <ac:spMk id="3" creationId="{AFBE9292-7862-AB42-433F-C8BB78936884}"/>
          </ac:spMkLst>
        </pc:spChg>
      </pc:sldChg>
      <pc:sldChg chg="addSp modSp">
        <pc:chgData name="Rudi Vizma" userId="194a5221-9761-4a2d-8786-15178521a36e" providerId="ADAL" clId="{2ADDC88B-4D51-44AC-A624-536D68782FEF}" dt="2026-09-10T22:43:40.397" v="995" actId="1035"/>
        <pc:sldMkLst>
          <pc:docMk/>
          <pc:sldMk cId="2044730652" sldId="264"/>
        </pc:sldMkLst>
        <pc:spChg chg="mod">
          <ac:chgData name="Rudi Vizma" userId="194a5221-9761-4a2d-8786-15178521a36e" providerId="ADAL" clId="{2ADDC88B-4D51-44AC-A624-536D68782FEF}" dt="2026-09-10T22:43:40.397" v="995" actId="1035"/>
          <ac:spMkLst>
            <pc:docMk/>
            <pc:sldMk cId="2044730652" sldId="264"/>
            <ac:spMk id="2" creationId="{1658BB5D-2E07-79BD-CF61-3F0716BACBEA}"/>
          </ac:spMkLst>
        </pc:spChg>
        <pc:spChg chg="add mod">
          <ac:chgData name="Rudi Vizma" userId="194a5221-9761-4a2d-8786-15178521a36e" providerId="ADAL" clId="{2ADDC88B-4D51-44AC-A624-536D68782FEF}" dt="2026-09-10T22:29:20.894" v="851"/>
          <ac:spMkLst>
            <pc:docMk/>
            <pc:sldMk cId="2044730652" sldId="264"/>
            <ac:spMk id="3" creationId="{2979CF5E-25C6-C429-0A81-7872585AE94F}"/>
          </ac:spMkLst>
        </pc:spChg>
      </pc:sldChg>
      <pc:sldChg chg="addSp modSp">
        <pc:chgData name="Rudi Vizma" userId="194a5221-9761-4a2d-8786-15178521a36e" providerId="ADAL" clId="{2ADDC88B-4D51-44AC-A624-536D68782FEF}" dt="2026-09-10T22:44:52.342" v="1037" actId="1076"/>
        <pc:sldMkLst>
          <pc:docMk/>
          <pc:sldMk cId="3883375544" sldId="482"/>
        </pc:sldMkLst>
        <pc:spChg chg="add mod">
          <ac:chgData name="Rudi Vizma" userId="194a5221-9761-4a2d-8786-15178521a36e" providerId="ADAL" clId="{2ADDC88B-4D51-44AC-A624-536D68782FEF}" dt="2026-09-10T22:44:39.755" v="1003"/>
          <ac:spMkLst>
            <pc:docMk/>
            <pc:sldMk cId="3883375544" sldId="482"/>
            <ac:spMk id="2" creationId="{66948111-13F0-49F6-6F72-23C09C0A07AE}"/>
          </ac:spMkLst>
        </pc:spChg>
        <pc:spChg chg="mod">
          <ac:chgData name="Rudi Vizma" userId="194a5221-9761-4a2d-8786-15178521a36e" providerId="ADAL" clId="{2ADDC88B-4D51-44AC-A624-536D68782FEF}" dt="2026-09-10T22:44:52.342" v="1037" actId="1076"/>
          <ac:spMkLst>
            <pc:docMk/>
            <pc:sldMk cId="3883375544" sldId="482"/>
            <ac:spMk id="23" creationId="{7E9E83C9-1F80-42EE-36B8-5A91D7C80F6B}"/>
          </ac:spMkLst>
        </pc:spChg>
      </pc:sldChg>
      <pc:sldChg chg="addSp delSp modSp">
        <pc:chgData name="Rudi Vizma" userId="194a5221-9761-4a2d-8786-15178521a36e" providerId="ADAL" clId="{2ADDC88B-4D51-44AC-A624-536D68782FEF}" dt="2026-09-10T18:13:07.738" v="383"/>
        <pc:sldMkLst>
          <pc:docMk/>
          <pc:sldMk cId="3055305931" sldId="2133"/>
        </pc:sldMkLst>
        <pc:spChg chg="add mod">
          <ac:chgData name="Rudi Vizma" userId="194a5221-9761-4a2d-8786-15178521a36e" providerId="ADAL" clId="{2ADDC88B-4D51-44AC-A624-536D68782FEF}" dt="2026-09-10T18:12:47.026" v="365"/>
          <ac:spMkLst>
            <pc:docMk/>
            <pc:sldMk cId="3055305931" sldId="2133"/>
            <ac:spMk id="3" creationId="{B8DFCBE1-AE27-2326-2BF4-85127A474CB1}"/>
          </ac:spMkLst>
        </pc:spChg>
        <pc:spChg chg="mod">
          <ac:chgData name="Rudi Vizma" userId="194a5221-9761-4a2d-8786-15178521a36e" providerId="ADAL" clId="{2ADDC88B-4D51-44AC-A624-536D68782FEF}" dt="2026-09-10T18:12:50.335" v="371" actId="20577"/>
          <ac:spMkLst>
            <pc:docMk/>
            <pc:sldMk cId="3055305931" sldId="2133"/>
            <ac:spMk id="4" creationId="{01DBF40D-FFFC-047A-3F03-D7894AC62F32}"/>
          </ac:spMkLst>
        </pc:spChg>
      </pc:sldChg>
      <pc:sldChg chg="addSp modSp">
        <pc:chgData name="Rudi Vizma" userId="194a5221-9761-4a2d-8786-15178521a36e" providerId="ADAL" clId="{2ADDC88B-4D51-44AC-A624-536D68782FEF}" dt="2026-09-10T18:12:58.657" v="381"/>
        <pc:sldMkLst>
          <pc:docMk/>
          <pc:sldMk cId="768436154" sldId="2134"/>
        </pc:sldMkLst>
        <pc:spChg chg="add mod">
          <ac:chgData name="Rudi Vizma" userId="194a5221-9761-4a2d-8786-15178521a36e" providerId="ADAL" clId="{2ADDC88B-4D51-44AC-A624-536D68782FEF}" dt="2026-09-10T18:12:58.657" v="381"/>
          <ac:spMkLst>
            <pc:docMk/>
            <pc:sldMk cId="768436154" sldId="2134"/>
            <ac:spMk id="2" creationId="{70A556F3-8018-39F8-6D93-51DE376CB013}"/>
          </ac:spMkLst>
        </pc:spChg>
        <pc:spChg chg="mod">
          <ac:chgData name="Rudi Vizma" userId="194a5221-9761-4a2d-8786-15178521a36e" providerId="ADAL" clId="{2ADDC88B-4D51-44AC-A624-536D68782FEF}" dt="2026-09-10T18:12:57.435" v="380" actId="20577"/>
          <ac:spMkLst>
            <pc:docMk/>
            <pc:sldMk cId="768436154" sldId="2134"/>
            <ac:spMk id="4" creationId="{B8E38114-E655-F713-018D-1D8254B485A3}"/>
          </ac:spMkLst>
        </pc:spChg>
      </pc:sldChg>
      <pc:sldChg chg="addSp modSp">
        <pc:chgData name="Rudi Vizma" userId="194a5221-9761-4a2d-8786-15178521a36e" providerId="ADAL" clId="{2ADDC88B-4D51-44AC-A624-536D68782FEF}" dt="2026-09-10T18:13:16.889" v="387" actId="20577"/>
        <pc:sldMkLst>
          <pc:docMk/>
          <pc:sldMk cId="3396087311" sldId="2135"/>
        </pc:sldMkLst>
        <pc:spChg chg="add mod">
          <ac:chgData name="Rudi Vizma" userId="194a5221-9761-4a2d-8786-15178521a36e" providerId="ADAL" clId="{2ADDC88B-4D51-44AC-A624-536D68782FEF}" dt="2026-09-10T18:13:14.868" v="386"/>
          <ac:spMkLst>
            <pc:docMk/>
            <pc:sldMk cId="3396087311" sldId="2135"/>
            <ac:spMk id="2" creationId="{88AAF449-EC4C-F213-1D38-0E4E55E65492}"/>
          </ac:spMkLst>
        </pc:spChg>
        <pc:spChg chg="mod">
          <ac:chgData name="Rudi Vizma" userId="194a5221-9761-4a2d-8786-15178521a36e" providerId="ADAL" clId="{2ADDC88B-4D51-44AC-A624-536D68782FEF}" dt="2026-09-10T18:13:16.889" v="387" actId="20577"/>
          <ac:spMkLst>
            <pc:docMk/>
            <pc:sldMk cId="3396087311" sldId="2135"/>
            <ac:spMk id="4" creationId="{5CA7DAE3-7ADE-B8E6-FE04-E581BB71DBAC}"/>
          </ac:spMkLst>
        </pc:spChg>
      </pc:sldChg>
      <pc:sldChg chg="addSp modSp">
        <pc:chgData name="Rudi Vizma" userId="194a5221-9761-4a2d-8786-15178521a36e" providerId="ADAL" clId="{2ADDC88B-4D51-44AC-A624-536D68782FEF}" dt="2026-09-10T18:15:40.424" v="561" actId="20577"/>
        <pc:sldMkLst>
          <pc:docMk/>
          <pc:sldMk cId="3435934644" sldId="2136"/>
        </pc:sldMkLst>
        <pc:spChg chg="add mod">
          <ac:chgData name="Rudi Vizma" userId="194a5221-9761-4a2d-8786-15178521a36e" providerId="ADAL" clId="{2ADDC88B-4D51-44AC-A624-536D68782FEF}" dt="2026-09-10T18:15:25.287" v="529"/>
          <ac:spMkLst>
            <pc:docMk/>
            <pc:sldMk cId="3435934644" sldId="2136"/>
            <ac:spMk id="2" creationId="{F42F4151-0F62-9CF2-27C7-1C5FA1F66F32}"/>
          </ac:spMkLst>
        </pc:spChg>
        <pc:spChg chg="mod">
          <ac:chgData name="Rudi Vizma" userId="194a5221-9761-4a2d-8786-15178521a36e" providerId="ADAL" clId="{2ADDC88B-4D51-44AC-A624-536D68782FEF}" dt="2026-09-10T18:15:40.424" v="561" actId="20577"/>
          <ac:spMkLst>
            <pc:docMk/>
            <pc:sldMk cId="3435934644" sldId="2136"/>
            <ac:spMk id="4" creationId="{C7419522-514A-E1B2-CC8E-E2A62BC07724}"/>
          </ac:spMkLst>
        </pc:spChg>
      </pc:sldChg>
      <pc:sldChg chg="addSp modSp">
        <pc:chgData name="Rudi Vizma" userId="194a5221-9761-4a2d-8786-15178521a36e" providerId="ADAL" clId="{2ADDC88B-4D51-44AC-A624-536D68782FEF}" dt="2026-09-10T18:15:05.604" v="505" actId="20577"/>
        <pc:sldMkLst>
          <pc:docMk/>
          <pc:sldMk cId="2830985116" sldId="2144"/>
        </pc:sldMkLst>
        <pc:spChg chg="add mod">
          <ac:chgData name="Rudi Vizma" userId="194a5221-9761-4a2d-8786-15178521a36e" providerId="ADAL" clId="{2ADDC88B-4D51-44AC-A624-536D68782FEF}" dt="2026-09-10T18:14:57.798" v="480"/>
          <ac:spMkLst>
            <pc:docMk/>
            <pc:sldMk cId="2830985116" sldId="2144"/>
            <ac:spMk id="2" creationId="{F98E631D-128D-8909-957B-6FADD361A3F0}"/>
          </ac:spMkLst>
        </pc:spChg>
        <pc:spChg chg="mod">
          <ac:chgData name="Rudi Vizma" userId="194a5221-9761-4a2d-8786-15178521a36e" providerId="ADAL" clId="{2ADDC88B-4D51-44AC-A624-536D68782FEF}" dt="2026-09-10T18:15:05.604" v="505" actId="20577"/>
          <ac:spMkLst>
            <pc:docMk/>
            <pc:sldMk cId="2830985116" sldId="2144"/>
            <ac:spMk id="4" creationId="{1F3BBA00-7C28-CCD0-D585-3D3EF2DFE6B4}"/>
          </ac:spMkLst>
        </pc:spChg>
      </pc:sldChg>
      <pc:sldChg chg="addSp modSp">
        <pc:chgData name="Rudi Vizma" userId="194a5221-9761-4a2d-8786-15178521a36e" providerId="ADAL" clId="{2ADDC88B-4D51-44AC-A624-536D68782FEF}" dt="2026-09-10T22:43:48.289" v="1001" actId="20577"/>
        <pc:sldMkLst>
          <pc:docMk/>
          <pc:sldMk cId="3291545923" sldId="2147"/>
        </pc:sldMkLst>
        <pc:spChg chg="mod">
          <ac:chgData name="Rudi Vizma" userId="194a5221-9761-4a2d-8786-15178521a36e" providerId="ADAL" clId="{2ADDC88B-4D51-44AC-A624-536D68782FEF}" dt="2026-09-10T22:43:48.289" v="1001" actId="20577"/>
          <ac:spMkLst>
            <pc:docMk/>
            <pc:sldMk cId="3291545923" sldId="2147"/>
            <ac:spMk id="4" creationId="{00868BF5-9282-9594-6915-47D4ADC9C80A}"/>
          </ac:spMkLst>
        </pc:spChg>
        <pc:spChg chg="add mod">
          <ac:chgData name="Rudi Vizma" userId="194a5221-9761-4a2d-8786-15178521a36e" providerId="ADAL" clId="{2ADDC88B-4D51-44AC-A624-536D68782FEF}" dt="2026-09-10T22:28:59.907" v="806"/>
          <ac:spMkLst>
            <pc:docMk/>
            <pc:sldMk cId="3291545923" sldId="2147"/>
            <ac:spMk id="6" creationId="{C820A055-3156-1B76-426F-41781FE80725}"/>
          </ac:spMkLst>
        </pc:spChg>
      </pc:sldChg>
      <pc:sldChg chg="addSp modSp">
        <pc:chgData name="Rudi Vizma" userId="194a5221-9761-4a2d-8786-15178521a36e" providerId="ADAL" clId="{2ADDC88B-4D51-44AC-A624-536D68782FEF}" dt="2026-09-10T22:29:56.938" v="911" actId="1076"/>
        <pc:sldMkLst>
          <pc:docMk/>
          <pc:sldMk cId="425536919" sldId="2149"/>
        </pc:sldMkLst>
        <pc:spChg chg="add mod">
          <ac:chgData name="Rudi Vizma" userId="194a5221-9761-4a2d-8786-15178521a36e" providerId="ADAL" clId="{2ADDC88B-4D51-44AC-A624-536D68782FEF}" dt="2026-09-10T22:29:47.851" v="876"/>
          <ac:spMkLst>
            <pc:docMk/>
            <pc:sldMk cId="425536919" sldId="2149"/>
            <ac:spMk id="2" creationId="{B5B85A15-22C9-64DE-C7E7-18FD19CAD4FB}"/>
          </ac:spMkLst>
        </pc:spChg>
        <pc:spChg chg="mod">
          <ac:chgData name="Rudi Vizma" userId="194a5221-9761-4a2d-8786-15178521a36e" providerId="ADAL" clId="{2ADDC88B-4D51-44AC-A624-536D68782FEF}" dt="2026-09-10T22:29:56.938" v="911" actId="1076"/>
          <ac:spMkLst>
            <pc:docMk/>
            <pc:sldMk cId="425536919" sldId="2149"/>
            <ac:spMk id="4" creationId="{E74F0875-CF93-777E-802E-81370C2D3331}"/>
          </ac:spMkLst>
        </pc:spChg>
      </pc:sldChg>
      <pc:sldChg chg="addSp modSp">
        <pc:chgData name="Rudi Vizma" userId="194a5221-9761-4a2d-8786-15178521a36e" providerId="ADAL" clId="{2ADDC88B-4D51-44AC-A624-536D68782FEF}" dt="2026-09-10T22:24:14.623" v="642" actId="20577"/>
        <pc:sldMkLst>
          <pc:docMk/>
          <pc:sldMk cId="3912863385" sldId="2150"/>
        </pc:sldMkLst>
        <pc:spChg chg="add mod">
          <ac:chgData name="Rudi Vizma" userId="194a5221-9761-4a2d-8786-15178521a36e" providerId="ADAL" clId="{2ADDC88B-4D51-44AC-A624-536D68782FEF}" dt="2026-09-10T22:23:27.422" v="618"/>
          <ac:spMkLst>
            <pc:docMk/>
            <pc:sldMk cId="3912863385" sldId="2150"/>
            <ac:spMk id="2" creationId="{AC1F0DE8-FC96-441D-A2A4-51FFF9F7D850}"/>
          </ac:spMkLst>
        </pc:spChg>
        <pc:spChg chg="mod">
          <ac:chgData name="Rudi Vizma" userId="194a5221-9761-4a2d-8786-15178521a36e" providerId="ADAL" clId="{2ADDC88B-4D51-44AC-A624-536D68782FEF}" dt="2026-09-10T22:24:14.623" v="642" actId="20577"/>
          <ac:spMkLst>
            <pc:docMk/>
            <pc:sldMk cId="3912863385" sldId="2150"/>
            <ac:spMk id="4" creationId="{176E39C3-41DD-11A2-9A12-6E6504982AC4}"/>
          </ac:spMkLst>
        </pc:spChg>
      </pc:sldChg>
      <pc:sldChg chg="addSp modSp">
        <pc:chgData name="Rudi Vizma" userId="194a5221-9761-4a2d-8786-15178521a36e" providerId="ADAL" clId="{2ADDC88B-4D51-44AC-A624-536D68782FEF}" dt="2026-09-10T22:23:17.150" v="616"/>
        <pc:sldMkLst>
          <pc:docMk/>
          <pc:sldMk cId="2855853948" sldId="2151"/>
        </pc:sldMkLst>
        <pc:spChg chg="add mod">
          <ac:chgData name="Rudi Vizma" userId="194a5221-9761-4a2d-8786-15178521a36e" providerId="ADAL" clId="{2ADDC88B-4D51-44AC-A624-536D68782FEF}" dt="2026-09-10T22:23:17.150" v="616"/>
          <ac:spMkLst>
            <pc:docMk/>
            <pc:sldMk cId="2855853948" sldId="2151"/>
            <ac:spMk id="2" creationId="{44631C84-C970-66BC-716E-389CB5A67B99}"/>
          </ac:spMkLst>
        </pc:spChg>
        <pc:spChg chg="mod">
          <ac:chgData name="Rudi Vizma" userId="194a5221-9761-4a2d-8786-15178521a36e" providerId="ADAL" clId="{2ADDC88B-4D51-44AC-A624-536D68782FEF}" dt="2026-09-10T22:23:15.114" v="615" actId="20577"/>
          <ac:spMkLst>
            <pc:docMk/>
            <pc:sldMk cId="2855853948" sldId="2151"/>
            <ac:spMk id="4" creationId="{1DDBFF89-5BC1-D7A4-A918-EDF30F2E855A}"/>
          </ac:spMkLst>
        </pc:spChg>
      </pc:sldChg>
      <pc:sldChg chg="modSp">
        <pc:chgData name="Rudi Vizma" userId="194a5221-9761-4a2d-8786-15178521a36e" providerId="ADAL" clId="{2ADDC88B-4D51-44AC-A624-536D68782FEF}" dt="2026-09-10T22:28:33.015" v="797" actId="20577"/>
        <pc:sldMkLst>
          <pc:docMk/>
          <pc:sldMk cId="3203451173" sldId="2153"/>
        </pc:sldMkLst>
        <pc:spChg chg="mod">
          <ac:chgData name="Rudi Vizma" userId="194a5221-9761-4a2d-8786-15178521a36e" providerId="ADAL" clId="{2ADDC88B-4D51-44AC-A624-536D68782FEF}" dt="2026-09-10T22:28:33.015" v="797" actId="20577"/>
          <ac:spMkLst>
            <pc:docMk/>
            <pc:sldMk cId="3203451173" sldId="2153"/>
            <ac:spMk id="4" creationId="{790CC09A-5A20-6FE7-44AC-F8FAF68DB2B3}"/>
          </ac:spMkLst>
        </pc:spChg>
      </pc:sldChg>
      <pc:sldChg chg="modSp">
        <pc:chgData name="Rudi Vizma" userId="194a5221-9761-4a2d-8786-15178521a36e" providerId="ADAL" clId="{2ADDC88B-4D51-44AC-A624-536D68782FEF}" dt="2026-09-10T22:28:01.722" v="785" actId="20577"/>
        <pc:sldMkLst>
          <pc:docMk/>
          <pc:sldMk cId="3216254899" sldId="2154"/>
        </pc:sldMkLst>
        <pc:spChg chg="mod">
          <ac:chgData name="Rudi Vizma" userId="194a5221-9761-4a2d-8786-15178521a36e" providerId="ADAL" clId="{2ADDC88B-4D51-44AC-A624-536D68782FEF}" dt="2026-09-10T22:28:01.722" v="785" actId="20577"/>
          <ac:spMkLst>
            <pc:docMk/>
            <pc:sldMk cId="3216254899" sldId="2154"/>
            <ac:spMk id="4" creationId="{3C608257-81E2-0140-125C-2DA3AFB89C8F}"/>
          </ac:spMkLst>
        </pc:spChg>
      </pc:sldChg>
      <pc:sldChg chg="modSp">
        <pc:chgData name="Rudi Vizma" userId="194a5221-9761-4a2d-8786-15178521a36e" providerId="ADAL" clId="{2ADDC88B-4D51-44AC-A624-536D68782FEF}" dt="2026-09-10T22:28:27.896" v="791" actId="20577"/>
        <pc:sldMkLst>
          <pc:docMk/>
          <pc:sldMk cId="2423621973" sldId="2158"/>
        </pc:sldMkLst>
        <pc:spChg chg="mod">
          <ac:chgData name="Rudi Vizma" userId="194a5221-9761-4a2d-8786-15178521a36e" providerId="ADAL" clId="{2ADDC88B-4D51-44AC-A624-536D68782FEF}" dt="2026-09-10T22:28:27.896" v="791" actId="20577"/>
          <ac:spMkLst>
            <pc:docMk/>
            <pc:sldMk cId="2423621973" sldId="2158"/>
            <ac:spMk id="4" creationId="{B99EED38-BFC4-6F51-7D4F-977979982230}"/>
          </ac:spMkLst>
        </pc:spChg>
      </pc:sldChg>
      <pc:sldChg chg="modSp">
        <pc:chgData name="Rudi Vizma" userId="194a5221-9761-4a2d-8786-15178521a36e" providerId="ADAL" clId="{2ADDC88B-4D51-44AC-A624-536D68782FEF}" dt="2026-09-10T22:28:37.160" v="802" actId="20577"/>
        <pc:sldMkLst>
          <pc:docMk/>
          <pc:sldMk cId="71831428" sldId="2159"/>
        </pc:sldMkLst>
        <pc:spChg chg="mod">
          <ac:chgData name="Rudi Vizma" userId="194a5221-9761-4a2d-8786-15178521a36e" providerId="ADAL" clId="{2ADDC88B-4D51-44AC-A624-536D68782FEF}" dt="2026-09-10T22:28:37.160" v="802" actId="20577"/>
          <ac:spMkLst>
            <pc:docMk/>
            <pc:sldMk cId="71831428" sldId="2159"/>
            <ac:spMk id="4" creationId="{E76C25FA-B50C-E028-CC51-98C8C443D4D7}"/>
          </ac:spMkLst>
        </pc:spChg>
      </pc:sldChg>
      <pc:sldChg chg="addSp modSp mod">
        <pc:chgData name="Rudi Vizma" userId="194a5221-9761-4a2d-8786-15178521a36e" providerId="ADAL" clId="{2ADDC88B-4D51-44AC-A624-536D68782FEF}" dt="2026-09-10T17:59:43.605" v="62" actId="1076"/>
        <pc:sldMkLst>
          <pc:docMk/>
          <pc:sldMk cId="63457949" sldId="2171"/>
        </pc:sldMkLst>
        <pc:spChg chg="add mod">
          <ac:chgData name="Rudi Vizma" userId="194a5221-9761-4a2d-8786-15178521a36e" providerId="ADAL" clId="{2ADDC88B-4D51-44AC-A624-536D68782FEF}" dt="2026-09-10T17:59:43.605" v="62" actId="1076"/>
          <ac:spMkLst>
            <pc:docMk/>
            <pc:sldMk cId="63457949" sldId="2171"/>
            <ac:spMk id="2" creationId="{E8EB7306-6CEF-F387-5B38-14CCD1387B48}"/>
          </ac:spMkLst>
        </pc:spChg>
      </pc:sldChg>
      <pc:sldChg chg="addSp modSp">
        <pc:chgData name="Rudi Vizma" userId="194a5221-9761-4a2d-8786-15178521a36e" providerId="ADAL" clId="{2ADDC88B-4D51-44AC-A624-536D68782FEF}" dt="2026-09-10T18:05:59.619" v="113" actId="1076"/>
        <pc:sldMkLst>
          <pc:docMk/>
          <pc:sldMk cId="2785831628" sldId="2172"/>
        </pc:sldMkLst>
        <pc:spChg chg="add mod">
          <ac:chgData name="Rudi Vizma" userId="194a5221-9761-4a2d-8786-15178521a36e" providerId="ADAL" clId="{2ADDC88B-4D51-44AC-A624-536D68782FEF}" dt="2026-09-10T18:05:59.619" v="113" actId="1076"/>
          <ac:spMkLst>
            <pc:docMk/>
            <pc:sldMk cId="2785831628" sldId="2172"/>
            <ac:spMk id="2" creationId="{016E22DB-99D1-4EB2-A92E-F6C61F477EE6}"/>
          </ac:spMkLst>
        </pc:spChg>
      </pc:sldChg>
      <pc:sldChg chg="addSp modSp">
        <pc:chgData name="Rudi Vizma" userId="194a5221-9761-4a2d-8786-15178521a36e" providerId="ADAL" clId="{2ADDC88B-4D51-44AC-A624-536D68782FEF}" dt="2026-09-10T18:08:07.103" v="224" actId="1076"/>
        <pc:sldMkLst>
          <pc:docMk/>
          <pc:sldMk cId="1112383338" sldId="2173"/>
        </pc:sldMkLst>
        <pc:spChg chg="add mod">
          <ac:chgData name="Rudi Vizma" userId="194a5221-9761-4a2d-8786-15178521a36e" providerId="ADAL" clId="{2ADDC88B-4D51-44AC-A624-536D68782FEF}" dt="2026-09-10T18:08:07.103" v="224" actId="1076"/>
          <ac:spMkLst>
            <pc:docMk/>
            <pc:sldMk cId="1112383338" sldId="2173"/>
            <ac:spMk id="2" creationId="{E0A50463-3C86-5BBB-26A5-ACCADF02F661}"/>
          </ac:spMkLst>
        </pc:spChg>
      </pc:sldChg>
      <pc:sldChg chg="addSp modSp">
        <pc:chgData name="Rudi Vizma" userId="194a5221-9761-4a2d-8786-15178521a36e" providerId="ADAL" clId="{2ADDC88B-4D51-44AC-A624-536D68782FEF}" dt="2026-09-10T22:31:28.968" v="950" actId="20577"/>
        <pc:sldMkLst>
          <pc:docMk/>
          <pc:sldMk cId="3412528253" sldId="2190"/>
        </pc:sldMkLst>
        <pc:spChg chg="add mod">
          <ac:chgData name="Rudi Vizma" userId="194a5221-9761-4a2d-8786-15178521a36e" providerId="ADAL" clId="{2ADDC88B-4D51-44AC-A624-536D68782FEF}" dt="2026-09-10T22:31:05.773" v="928"/>
          <ac:spMkLst>
            <pc:docMk/>
            <pc:sldMk cId="3412528253" sldId="2190"/>
            <ac:spMk id="2" creationId="{17C00A59-5088-CE41-A1A3-51FBF356107C}"/>
          </ac:spMkLst>
        </pc:spChg>
        <pc:spChg chg="mod">
          <ac:chgData name="Rudi Vizma" userId="194a5221-9761-4a2d-8786-15178521a36e" providerId="ADAL" clId="{2ADDC88B-4D51-44AC-A624-536D68782FEF}" dt="2026-09-10T22:31:28.968" v="950" actId="20577"/>
          <ac:spMkLst>
            <pc:docMk/>
            <pc:sldMk cId="3412528253" sldId="2190"/>
            <ac:spMk id="9" creationId="{F505BC45-BB65-1F32-AAEC-99C8372CC709}"/>
          </ac:spMkLst>
        </pc:spChg>
      </pc:sldChg>
      <pc:sldChg chg="addSp modSp">
        <pc:chgData name="Rudi Vizma" userId="194a5221-9761-4a2d-8786-15178521a36e" providerId="ADAL" clId="{2ADDC88B-4D51-44AC-A624-536D68782FEF}" dt="2026-09-10T22:31:37.920" v="979" actId="20577"/>
        <pc:sldMkLst>
          <pc:docMk/>
          <pc:sldMk cId="2737942653" sldId="2191"/>
        </pc:sldMkLst>
        <pc:spChg chg="add mod">
          <ac:chgData name="Rudi Vizma" userId="194a5221-9761-4a2d-8786-15178521a36e" providerId="ADAL" clId="{2ADDC88B-4D51-44AC-A624-536D68782FEF}" dt="2026-09-10T22:31:10.006" v="930"/>
          <ac:spMkLst>
            <pc:docMk/>
            <pc:sldMk cId="2737942653" sldId="2191"/>
            <ac:spMk id="2" creationId="{B294351F-2ADE-2CF7-DCFB-C110D5CB5E92}"/>
          </ac:spMkLst>
        </pc:spChg>
        <pc:spChg chg="mod">
          <ac:chgData name="Rudi Vizma" userId="194a5221-9761-4a2d-8786-15178521a36e" providerId="ADAL" clId="{2ADDC88B-4D51-44AC-A624-536D68782FEF}" dt="2026-09-10T22:31:37.920" v="979" actId="20577"/>
          <ac:spMkLst>
            <pc:docMk/>
            <pc:sldMk cId="2737942653" sldId="2191"/>
            <ac:spMk id="9" creationId="{0FC12A54-15E8-FAF1-3B86-183F9C5E4D58}"/>
          </ac:spMkLst>
        </pc:spChg>
      </pc:sldChg>
      <pc:sldChg chg="addSp modSp">
        <pc:chgData name="Rudi Vizma" userId="194a5221-9761-4a2d-8786-15178521a36e" providerId="ADAL" clId="{2ADDC88B-4D51-44AC-A624-536D68782FEF}" dt="2026-09-10T22:35:01.116" v="985" actId="20577"/>
        <pc:sldMkLst>
          <pc:docMk/>
          <pc:sldMk cId="1909085736" sldId="2192"/>
        </pc:sldMkLst>
        <pc:spChg chg="add mod">
          <ac:chgData name="Rudi Vizma" userId="194a5221-9761-4a2d-8786-15178521a36e" providerId="ADAL" clId="{2ADDC88B-4D51-44AC-A624-536D68782FEF}" dt="2026-09-10T18:14:04.873" v="454"/>
          <ac:spMkLst>
            <pc:docMk/>
            <pc:sldMk cId="1909085736" sldId="2192"/>
            <ac:spMk id="3" creationId="{9CB9DE0F-D1E4-EB4A-9902-25B77775695A}"/>
          </ac:spMkLst>
        </pc:spChg>
        <pc:spChg chg="mod">
          <ac:chgData name="Rudi Vizma" userId="194a5221-9761-4a2d-8786-15178521a36e" providerId="ADAL" clId="{2ADDC88B-4D51-44AC-A624-536D68782FEF}" dt="2026-09-10T22:35:01.116" v="985" actId="20577"/>
          <ac:spMkLst>
            <pc:docMk/>
            <pc:sldMk cId="1909085736" sldId="2192"/>
            <ac:spMk id="23" creationId="{7E9E83C9-1F80-42EE-36B8-5A91D7C80F6B}"/>
          </ac:spMkLst>
        </pc:spChg>
      </pc:sldChg>
      <pc:sldChg chg="addSp modSp">
        <pc:chgData name="Rudi Vizma" userId="194a5221-9761-4a2d-8786-15178521a36e" providerId="ADAL" clId="{2ADDC88B-4D51-44AC-A624-536D68782FEF}" dt="2026-09-10T22:27:09.337" v="779" actId="1076"/>
        <pc:sldMkLst>
          <pc:docMk/>
          <pc:sldMk cId="795257629" sldId="2193"/>
        </pc:sldMkLst>
        <pc:spChg chg="add mod">
          <ac:chgData name="Rudi Vizma" userId="194a5221-9761-4a2d-8786-15178521a36e" providerId="ADAL" clId="{2ADDC88B-4D51-44AC-A624-536D68782FEF}" dt="2026-09-10T18:14:33.263" v="478"/>
          <ac:spMkLst>
            <pc:docMk/>
            <pc:sldMk cId="795257629" sldId="2193"/>
            <ac:spMk id="2" creationId="{73A10D4F-31A4-B9D7-E47B-30AA008E74D3}"/>
          </ac:spMkLst>
        </pc:spChg>
        <pc:spChg chg="mod">
          <ac:chgData name="Rudi Vizma" userId="194a5221-9761-4a2d-8786-15178521a36e" providerId="ADAL" clId="{2ADDC88B-4D51-44AC-A624-536D68782FEF}" dt="2026-09-10T22:27:09.337" v="779" actId="1076"/>
          <ac:spMkLst>
            <pc:docMk/>
            <pc:sldMk cId="795257629" sldId="2193"/>
            <ac:spMk id="23" creationId="{7E0F65D5-DE5C-C3A3-7DF2-01A5EA3D6060}"/>
          </ac:spMkLst>
        </pc:spChg>
      </pc:sldChg>
      <pc:sldChg chg="addSp modSp">
        <pc:chgData name="Rudi Vizma" userId="194a5221-9761-4a2d-8786-15178521a36e" providerId="ADAL" clId="{2ADDC88B-4D51-44AC-A624-536D68782FEF}" dt="2026-09-10T22:26:49.941" v="777"/>
        <pc:sldMkLst>
          <pc:docMk/>
          <pc:sldMk cId="3424437585" sldId="2194"/>
        </pc:sldMkLst>
        <pc:spChg chg="add mod">
          <ac:chgData name="Rudi Vizma" userId="194a5221-9761-4a2d-8786-15178521a36e" providerId="ADAL" clId="{2ADDC88B-4D51-44AC-A624-536D68782FEF}" dt="2026-09-10T22:26:49.941" v="777"/>
          <ac:spMkLst>
            <pc:docMk/>
            <pc:sldMk cId="3424437585" sldId="2194"/>
            <ac:spMk id="2" creationId="{3D97D051-4C5A-C3A9-EA45-B9F1D296EEA2}"/>
          </ac:spMkLst>
        </pc:spChg>
        <pc:spChg chg="mod">
          <ac:chgData name="Rudi Vizma" userId="194a5221-9761-4a2d-8786-15178521a36e" providerId="ADAL" clId="{2ADDC88B-4D51-44AC-A624-536D68782FEF}" dt="2026-09-10T22:26:48.961" v="776" actId="1076"/>
          <ac:spMkLst>
            <pc:docMk/>
            <pc:sldMk cId="3424437585" sldId="2194"/>
            <ac:spMk id="23" creationId="{7E0F65D5-DE5C-C3A3-7DF2-01A5EA3D6060}"/>
          </ac:spMkLst>
        </pc:spChg>
      </pc:sldChg>
      <pc:sldChg chg="addSp modSp">
        <pc:chgData name="Rudi Vizma" userId="194a5221-9761-4a2d-8786-15178521a36e" providerId="ADAL" clId="{2ADDC88B-4D51-44AC-A624-536D68782FEF}" dt="2026-09-10T18:09:23.664" v="314" actId="20577"/>
        <pc:sldMkLst>
          <pc:docMk/>
          <pc:sldMk cId="3041889012" sldId="2212"/>
        </pc:sldMkLst>
        <pc:spChg chg="add mod">
          <ac:chgData name="Rudi Vizma" userId="194a5221-9761-4a2d-8786-15178521a36e" providerId="ADAL" clId="{2ADDC88B-4D51-44AC-A624-536D68782FEF}" dt="2026-09-10T18:09:04.397" v="280" actId="167"/>
          <ac:spMkLst>
            <pc:docMk/>
            <pc:sldMk cId="3041889012" sldId="2212"/>
            <ac:spMk id="2" creationId="{5BA4501D-FC8B-77A4-9D89-CC5EC9089FBD}"/>
          </ac:spMkLst>
        </pc:spChg>
        <pc:spChg chg="mod">
          <ac:chgData name="Rudi Vizma" userId="194a5221-9761-4a2d-8786-15178521a36e" providerId="ADAL" clId="{2ADDC88B-4D51-44AC-A624-536D68782FEF}" dt="2026-09-10T18:09:23.664" v="314" actId="20577"/>
          <ac:spMkLst>
            <pc:docMk/>
            <pc:sldMk cId="3041889012" sldId="2212"/>
            <ac:spMk id="4" creationId="{88E8CFA9-48E7-8315-5154-93C3B27916D7}"/>
          </ac:spMkLst>
        </pc:spChg>
      </pc:sldChg>
      <pc:sldChg chg="addSp modSp">
        <pc:chgData name="Rudi Vizma" userId="194a5221-9761-4a2d-8786-15178521a36e" providerId="ADAL" clId="{2ADDC88B-4D51-44AC-A624-536D68782FEF}" dt="2026-09-10T18:08:54.126" v="277" actId="20577"/>
        <pc:sldMkLst>
          <pc:docMk/>
          <pc:sldMk cId="105630643" sldId="2214"/>
        </pc:sldMkLst>
        <pc:spChg chg="add mod">
          <ac:chgData name="Rudi Vizma" userId="194a5221-9761-4a2d-8786-15178521a36e" providerId="ADAL" clId="{2ADDC88B-4D51-44AC-A624-536D68782FEF}" dt="2026-09-10T18:08:32.880" v="227" actId="167"/>
          <ac:spMkLst>
            <pc:docMk/>
            <pc:sldMk cId="105630643" sldId="2214"/>
            <ac:spMk id="2" creationId="{CB7671BE-B7C0-C9CD-4AE7-955FE3B6E0F2}"/>
          </ac:spMkLst>
        </pc:spChg>
        <pc:spChg chg="mod">
          <ac:chgData name="Rudi Vizma" userId="194a5221-9761-4a2d-8786-15178521a36e" providerId="ADAL" clId="{2ADDC88B-4D51-44AC-A624-536D68782FEF}" dt="2026-09-10T18:08:54.126" v="277" actId="20577"/>
          <ac:spMkLst>
            <pc:docMk/>
            <pc:sldMk cId="105630643" sldId="2214"/>
            <ac:spMk id="4" creationId="{5D36BE80-E398-26AF-458B-F4099A37C876}"/>
          </ac:spMkLst>
        </pc:spChg>
      </pc:sldChg>
      <pc:sldChg chg="addSp modSp">
        <pc:chgData name="Rudi Vizma" userId="194a5221-9761-4a2d-8786-15178521a36e" providerId="ADAL" clId="{2ADDC88B-4D51-44AC-A624-536D68782FEF}" dt="2026-09-10T18:11:42.219" v="342" actId="20577"/>
        <pc:sldMkLst>
          <pc:docMk/>
          <pc:sldMk cId="2474837806" sldId="2217"/>
        </pc:sldMkLst>
        <pc:spChg chg="add mod">
          <ac:chgData name="Rudi Vizma" userId="194a5221-9761-4a2d-8786-15178521a36e" providerId="ADAL" clId="{2ADDC88B-4D51-44AC-A624-536D68782FEF}" dt="2026-09-10T18:11:33.148" v="317" actId="167"/>
          <ac:spMkLst>
            <pc:docMk/>
            <pc:sldMk cId="2474837806" sldId="2217"/>
            <ac:spMk id="2" creationId="{CFD65FF8-C3DC-6614-3F36-92B5397D2456}"/>
          </ac:spMkLst>
        </pc:spChg>
        <pc:spChg chg="mod">
          <ac:chgData name="Rudi Vizma" userId="194a5221-9761-4a2d-8786-15178521a36e" providerId="ADAL" clId="{2ADDC88B-4D51-44AC-A624-536D68782FEF}" dt="2026-09-10T18:11:42.219" v="342" actId="20577"/>
          <ac:spMkLst>
            <pc:docMk/>
            <pc:sldMk cId="2474837806" sldId="2217"/>
            <ac:spMk id="4" creationId="{AEA2B4B1-3556-DFFD-16F7-8DD895ADAA41}"/>
          </ac:spMkLst>
        </pc:spChg>
      </pc:sldChg>
      <pc:sldChg chg="addSp modSp">
        <pc:chgData name="Rudi Vizma" userId="194a5221-9761-4a2d-8786-15178521a36e" providerId="ADAL" clId="{2ADDC88B-4D51-44AC-A624-536D68782FEF}" dt="2026-09-10T18:12:02.601" v="360" actId="20577"/>
        <pc:sldMkLst>
          <pc:docMk/>
          <pc:sldMk cId="708887100" sldId="2219"/>
        </pc:sldMkLst>
        <pc:spChg chg="add mod">
          <ac:chgData name="Rudi Vizma" userId="194a5221-9761-4a2d-8786-15178521a36e" providerId="ADAL" clId="{2ADDC88B-4D51-44AC-A624-536D68782FEF}" dt="2026-09-10T18:11:49.374" v="345" actId="167"/>
          <ac:spMkLst>
            <pc:docMk/>
            <pc:sldMk cId="708887100" sldId="2219"/>
            <ac:spMk id="2" creationId="{880205EF-59A4-DA7E-BDA6-20549790FF52}"/>
          </ac:spMkLst>
        </pc:spChg>
        <pc:spChg chg="mod">
          <ac:chgData name="Rudi Vizma" userId="194a5221-9761-4a2d-8786-15178521a36e" providerId="ADAL" clId="{2ADDC88B-4D51-44AC-A624-536D68782FEF}" dt="2026-09-10T18:12:02.601" v="360" actId="20577"/>
          <ac:spMkLst>
            <pc:docMk/>
            <pc:sldMk cId="708887100" sldId="2219"/>
            <ac:spMk id="4" creationId="{C3B8116B-1149-A52F-549A-B48CA9F93BCD}"/>
          </ac:spMkLst>
        </pc:spChg>
      </pc:sldChg>
      <pc:sldChg chg="addSp modSp">
        <pc:chgData name="Rudi Vizma" userId="194a5221-9761-4a2d-8786-15178521a36e" providerId="ADAL" clId="{2ADDC88B-4D51-44AC-A624-536D68782FEF}" dt="2026-09-10T18:07:00.060" v="159" actId="1076"/>
        <pc:sldMkLst>
          <pc:docMk/>
          <pc:sldMk cId="25050887" sldId="2221"/>
        </pc:sldMkLst>
        <pc:spChg chg="add mod">
          <ac:chgData name="Rudi Vizma" userId="194a5221-9761-4a2d-8786-15178521a36e" providerId="ADAL" clId="{2ADDC88B-4D51-44AC-A624-536D68782FEF}" dt="2026-09-10T18:07:00.060" v="159" actId="1076"/>
          <ac:spMkLst>
            <pc:docMk/>
            <pc:sldMk cId="25050887" sldId="2221"/>
            <ac:spMk id="2" creationId="{B4058209-0EDB-67A3-A7E9-92F6A1766BCC}"/>
          </ac:spMkLst>
        </pc:spChg>
      </pc:sldChg>
      <pc:sldChg chg="modSp">
        <pc:chgData name="Rudi Vizma" userId="194a5221-9761-4a2d-8786-15178521a36e" providerId="ADAL" clId="{2ADDC88B-4D51-44AC-A624-536D68782FEF}" dt="2026-09-10T22:25:35.403" v="682" actId="1076"/>
        <pc:sldMkLst>
          <pc:docMk/>
          <pc:sldMk cId="537534495" sldId="2246"/>
        </pc:sldMkLst>
        <pc:spChg chg="mod">
          <ac:chgData name="Rudi Vizma" userId="194a5221-9761-4a2d-8786-15178521a36e" providerId="ADAL" clId="{2ADDC88B-4D51-44AC-A624-536D68782FEF}" dt="2026-09-10T22:25:35.403" v="682" actId="1076"/>
          <ac:spMkLst>
            <pc:docMk/>
            <pc:sldMk cId="537534495" sldId="2246"/>
            <ac:spMk id="3" creationId="{4C8412D3-F83B-320C-F824-59E13213A3BD}"/>
          </ac:spMkLst>
        </pc:spChg>
        <pc:spChg chg="mod">
          <ac:chgData name="Rudi Vizma" userId="194a5221-9761-4a2d-8786-15178521a36e" providerId="ADAL" clId="{2ADDC88B-4D51-44AC-A624-536D68782FEF}" dt="2026-09-10T22:25:31.669" v="681" actId="20577"/>
          <ac:spMkLst>
            <pc:docMk/>
            <pc:sldMk cId="537534495" sldId="2246"/>
            <ac:spMk id="4" creationId="{1F3BBA00-7C28-CCD0-D585-3D3EF2DFE6B4}"/>
          </ac:spMkLst>
        </pc:spChg>
      </pc:sldChg>
      <pc:sldChg chg="modSp">
        <pc:chgData name="Rudi Vizma" userId="194a5221-9761-4a2d-8786-15178521a36e" providerId="ADAL" clId="{2ADDC88B-4D51-44AC-A624-536D68782FEF}" dt="2026-09-10T22:25:09.276" v="662" actId="1076"/>
        <pc:sldMkLst>
          <pc:docMk/>
          <pc:sldMk cId="888684929" sldId="2247"/>
        </pc:sldMkLst>
        <pc:spChg chg="mod">
          <ac:chgData name="Rudi Vizma" userId="194a5221-9761-4a2d-8786-15178521a36e" providerId="ADAL" clId="{2ADDC88B-4D51-44AC-A624-536D68782FEF}" dt="2026-09-10T22:25:09.276" v="662" actId="1076"/>
          <ac:spMkLst>
            <pc:docMk/>
            <pc:sldMk cId="888684929" sldId="2247"/>
            <ac:spMk id="3" creationId="{BA0ECDF5-CCD5-4B50-B6D3-05E495A45873}"/>
          </ac:spMkLst>
        </pc:spChg>
        <pc:spChg chg="mod">
          <ac:chgData name="Rudi Vizma" userId="194a5221-9761-4a2d-8786-15178521a36e" providerId="ADAL" clId="{2ADDC88B-4D51-44AC-A624-536D68782FEF}" dt="2026-09-10T22:25:05.124" v="661" actId="20577"/>
          <ac:spMkLst>
            <pc:docMk/>
            <pc:sldMk cId="888684929" sldId="2247"/>
            <ac:spMk id="4" creationId="{19672E94-67CE-015F-5342-AEDDA3BB0B5D}"/>
          </ac:spMkLst>
        </pc:spChg>
      </pc:sldChg>
      <pc:sldChg chg="modSp">
        <pc:chgData name="Rudi Vizma" userId="194a5221-9761-4a2d-8786-15178521a36e" providerId="ADAL" clId="{2ADDC88B-4D51-44AC-A624-536D68782FEF}" dt="2026-09-10T22:27:04.897" v="778" actId="1076"/>
        <pc:sldMkLst>
          <pc:docMk/>
          <pc:sldMk cId="292318519" sldId="2248"/>
        </pc:sldMkLst>
        <pc:spChg chg="mod">
          <ac:chgData name="Rudi Vizma" userId="194a5221-9761-4a2d-8786-15178521a36e" providerId="ADAL" clId="{2ADDC88B-4D51-44AC-A624-536D68782FEF}" dt="2026-09-10T22:25:50.317" v="705" actId="20577"/>
          <ac:spMkLst>
            <pc:docMk/>
            <pc:sldMk cId="292318519" sldId="2248"/>
            <ac:spMk id="4" creationId="{934938A0-4D38-9435-23B6-F0B4534758AF}"/>
          </ac:spMkLst>
        </pc:spChg>
        <pc:spChg chg="mod">
          <ac:chgData name="Rudi Vizma" userId="194a5221-9761-4a2d-8786-15178521a36e" providerId="ADAL" clId="{2ADDC88B-4D51-44AC-A624-536D68782FEF}" dt="2026-09-10T22:27:04.897" v="778" actId="1076"/>
          <ac:spMkLst>
            <pc:docMk/>
            <pc:sldMk cId="292318519" sldId="2248"/>
            <ac:spMk id="6" creationId="{A7CC8328-9B8D-5738-3FE2-D5324598EBB1}"/>
          </ac:spMkLst>
        </pc:spChg>
      </pc:sldChg>
      <pc:sldChg chg="modSp">
        <pc:chgData name="Rudi Vizma" userId="194a5221-9761-4a2d-8786-15178521a36e" providerId="ADAL" clId="{2ADDC88B-4D51-44AC-A624-536D68782FEF}" dt="2026-09-10T22:26:01.823" v="725" actId="20577"/>
        <pc:sldMkLst>
          <pc:docMk/>
          <pc:sldMk cId="1199108379" sldId="2249"/>
        </pc:sldMkLst>
        <pc:spChg chg="mod">
          <ac:chgData name="Rudi Vizma" userId="194a5221-9761-4a2d-8786-15178521a36e" providerId="ADAL" clId="{2ADDC88B-4D51-44AC-A624-536D68782FEF}" dt="2026-09-10T22:26:01.823" v="725" actId="20577"/>
          <ac:spMkLst>
            <pc:docMk/>
            <pc:sldMk cId="1199108379" sldId="2249"/>
            <ac:spMk id="4" creationId="{212D9C05-92D7-830E-2E31-135F27C7604A}"/>
          </ac:spMkLst>
        </pc:spChg>
      </pc:sldChg>
      <pc:sldChg chg="addSp modSp">
        <pc:chgData name="Rudi Vizma" userId="194a5221-9761-4a2d-8786-15178521a36e" providerId="ADAL" clId="{2ADDC88B-4D51-44AC-A624-536D68782FEF}" dt="2026-09-10T18:07:42.461" v="174" actId="1076"/>
        <pc:sldMkLst>
          <pc:docMk/>
          <pc:sldMk cId="3778136758" sldId="2250"/>
        </pc:sldMkLst>
        <pc:spChg chg="add mod">
          <ac:chgData name="Rudi Vizma" userId="194a5221-9761-4a2d-8786-15178521a36e" providerId="ADAL" clId="{2ADDC88B-4D51-44AC-A624-536D68782FEF}" dt="2026-09-10T18:07:42.461" v="174" actId="1076"/>
          <ac:spMkLst>
            <pc:docMk/>
            <pc:sldMk cId="3778136758" sldId="2250"/>
            <ac:spMk id="2" creationId="{43398744-771B-9898-1469-DBD6B0DA02D0}"/>
          </ac:spMkLst>
        </pc:spChg>
      </pc:sldChg>
    </pc:docChg>
  </pc:docChgLst>
  <pc:docChgLst>
    <pc:chgData name="Katie McHugh" userId="S::katie.mchugh@ambition.org.uk::52b9d370-5e66-4a37-ac9f-f1fcf2516f7d" providerId="AD" clId="Web-{5FF302A9-1EFD-C9BE-44B3-FF1488EF67C7}"/>
    <pc:docChg chg="modSld">
      <pc:chgData name="Katie McHugh" userId="S::katie.mchugh@ambition.org.uk::52b9d370-5e66-4a37-ac9f-f1fcf2516f7d" providerId="AD" clId="Web-{5FF302A9-1EFD-C9BE-44B3-FF1488EF67C7}" dt="2026-09-11T13:40:16.800" v="41" actId="20577"/>
      <pc:docMkLst>
        <pc:docMk/>
      </pc:docMkLst>
      <pc:sldChg chg="modSp">
        <pc:chgData name="Katie McHugh" userId="S::katie.mchugh@ambition.org.uk::52b9d370-5e66-4a37-ac9f-f1fcf2516f7d" providerId="AD" clId="Web-{5FF302A9-1EFD-C9BE-44B3-FF1488EF67C7}" dt="2026-09-11T13:37:27.872" v="13" actId="20577"/>
        <pc:sldMkLst>
          <pc:docMk/>
          <pc:sldMk cId="3318579635" sldId="2128"/>
        </pc:sldMkLst>
        <pc:spChg chg="mod">
          <ac:chgData name="Katie McHugh" userId="S::katie.mchugh@ambition.org.uk::52b9d370-5e66-4a37-ac9f-f1fcf2516f7d" providerId="AD" clId="Web-{5FF302A9-1EFD-C9BE-44B3-FF1488EF67C7}" dt="2026-09-11T13:37:27.872" v="13" actId="20577"/>
          <ac:spMkLst>
            <pc:docMk/>
            <pc:sldMk cId="3318579635" sldId="2128"/>
            <ac:spMk id="3" creationId="{E4C41FAC-ED25-27D6-9AFD-C8F6B5BD46C6}"/>
          </ac:spMkLst>
        </pc:spChg>
      </pc:sldChg>
      <pc:sldChg chg="addSp modSp">
        <pc:chgData name="Katie McHugh" userId="S::katie.mchugh@ambition.org.uk::52b9d370-5e66-4a37-ac9f-f1fcf2516f7d" providerId="AD" clId="Web-{5FF302A9-1EFD-C9BE-44B3-FF1488EF67C7}" dt="2026-09-11T13:37:08.012" v="6" actId="1076"/>
        <pc:sldMkLst>
          <pc:docMk/>
          <pc:sldMk cId="282693195" sldId="2132"/>
        </pc:sldMkLst>
        <pc:spChg chg="add mod">
          <ac:chgData name="Katie McHugh" userId="S::katie.mchugh@ambition.org.uk::52b9d370-5e66-4a37-ac9f-f1fcf2516f7d" providerId="AD" clId="Web-{5FF302A9-1EFD-C9BE-44B3-FF1488EF67C7}" dt="2026-09-11T13:37:08.012" v="6" actId="1076"/>
          <ac:spMkLst>
            <pc:docMk/>
            <pc:sldMk cId="282693195" sldId="2132"/>
            <ac:spMk id="3" creationId="{2489B238-00C6-B5BD-2014-99478D444963}"/>
          </ac:spMkLst>
        </pc:spChg>
      </pc:sldChg>
      <pc:sldChg chg="modSp">
        <pc:chgData name="Katie McHugh" userId="S::katie.mchugh@ambition.org.uk::52b9d370-5e66-4a37-ac9f-f1fcf2516f7d" providerId="AD" clId="Web-{5FF302A9-1EFD-C9BE-44B3-FF1488EF67C7}" dt="2026-09-11T13:40:16.800" v="41" actId="20577"/>
        <pc:sldMkLst>
          <pc:docMk/>
          <pc:sldMk cId="194279194" sldId="2146"/>
        </pc:sldMkLst>
        <pc:spChg chg="mod">
          <ac:chgData name="Katie McHugh" userId="S::katie.mchugh@ambition.org.uk::52b9d370-5e66-4a37-ac9f-f1fcf2516f7d" providerId="AD" clId="Web-{5FF302A9-1EFD-C9BE-44B3-FF1488EF67C7}" dt="2026-09-11T13:40:16.800" v="41" actId="20577"/>
          <ac:spMkLst>
            <pc:docMk/>
            <pc:sldMk cId="194279194" sldId="2146"/>
            <ac:spMk id="7" creationId="{D1DA1CAF-BA77-4AEB-1BD3-2DDC99C82F03}"/>
          </ac:spMkLst>
        </pc:spChg>
      </pc:sldChg>
      <pc:sldChg chg="modSp">
        <pc:chgData name="Katie McHugh" userId="S::katie.mchugh@ambition.org.uk::52b9d370-5e66-4a37-ac9f-f1fcf2516f7d" providerId="AD" clId="Web-{5FF302A9-1EFD-C9BE-44B3-FF1488EF67C7}" dt="2026-09-11T13:39:57.518" v="34" actId="20577"/>
        <pc:sldMkLst>
          <pc:docMk/>
          <pc:sldMk cId="3912863385" sldId="2150"/>
        </pc:sldMkLst>
        <pc:spChg chg="mod">
          <ac:chgData name="Katie McHugh" userId="S::katie.mchugh@ambition.org.uk::52b9d370-5e66-4a37-ac9f-f1fcf2516f7d" providerId="AD" clId="Web-{5FF302A9-1EFD-C9BE-44B3-FF1488EF67C7}" dt="2026-09-11T13:39:57.518" v="34" actId="20577"/>
          <ac:spMkLst>
            <pc:docMk/>
            <pc:sldMk cId="3912863385" sldId="2150"/>
            <ac:spMk id="3" creationId="{A212E251-BEAF-1528-C1E6-FAD1983343B5}"/>
          </ac:spMkLst>
        </pc:spChg>
      </pc:sldChg>
      <pc:sldChg chg="modSp">
        <pc:chgData name="Katie McHugh" userId="S::katie.mchugh@ambition.org.uk::52b9d370-5e66-4a37-ac9f-f1fcf2516f7d" providerId="AD" clId="Web-{5FF302A9-1EFD-C9BE-44B3-FF1488EF67C7}" dt="2026-09-11T13:39:21.407" v="23" actId="20577"/>
        <pc:sldMkLst>
          <pc:docMk/>
          <pc:sldMk cId="2855853948" sldId="2151"/>
        </pc:sldMkLst>
        <pc:spChg chg="mod">
          <ac:chgData name="Katie McHugh" userId="S::katie.mchugh@ambition.org.uk::52b9d370-5e66-4a37-ac9f-f1fcf2516f7d" providerId="AD" clId="Web-{5FF302A9-1EFD-C9BE-44B3-FF1488EF67C7}" dt="2026-09-11T13:39:21.407" v="23" actId="20577"/>
          <ac:spMkLst>
            <pc:docMk/>
            <pc:sldMk cId="2855853948" sldId="2151"/>
            <ac:spMk id="3" creationId="{88CA0D6E-630B-CB00-90C8-4E5C098DDD4A}"/>
          </ac:spMkLst>
        </pc:spChg>
      </pc:sldChg>
      <pc:sldChg chg="modSp">
        <pc:chgData name="Katie McHugh" userId="S::katie.mchugh@ambition.org.uk::52b9d370-5e66-4a37-ac9f-f1fcf2516f7d" providerId="AD" clId="Web-{5FF302A9-1EFD-C9BE-44B3-FF1488EF67C7}" dt="2026-09-11T13:36:28.214" v="4" actId="20577"/>
        <pc:sldMkLst>
          <pc:docMk/>
          <pc:sldMk cId="3044777856" sldId="2213"/>
        </pc:sldMkLst>
        <pc:spChg chg="mod">
          <ac:chgData name="Katie McHugh" userId="S::katie.mchugh@ambition.org.uk::52b9d370-5e66-4a37-ac9f-f1fcf2516f7d" providerId="AD" clId="Web-{5FF302A9-1EFD-C9BE-44B3-FF1488EF67C7}" dt="2026-09-11T13:36:28.214" v="4" actId="20577"/>
          <ac:spMkLst>
            <pc:docMk/>
            <pc:sldMk cId="3044777856" sldId="2213"/>
            <ac:spMk id="3" creationId="{9FC39250-9F5A-CEBB-57A3-641EFEE8413A}"/>
          </ac:spMkLst>
        </pc:spChg>
      </pc:sldChg>
      <pc:sldChg chg="modSp">
        <pc:chgData name="Katie McHugh" userId="S::katie.mchugh@ambition.org.uk::52b9d370-5e66-4a37-ac9f-f1fcf2516f7d" providerId="AD" clId="Web-{5FF302A9-1EFD-C9BE-44B3-FF1488EF67C7}" dt="2026-09-11T13:37:48.545" v="14" actId="20577"/>
        <pc:sldMkLst>
          <pc:docMk/>
          <pc:sldMk cId="708887100" sldId="2219"/>
        </pc:sldMkLst>
        <pc:spChg chg="mod">
          <ac:chgData name="Katie McHugh" userId="S::katie.mchugh@ambition.org.uk::52b9d370-5e66-4a37-ac9f-f1fcf2516f7d" providerId="AD" clId="Web-{5FF302A9-1EFD-C9BE-44B3-FF1488EF67C7}" dt="2026-09-11T13:37:48.545" v="14" actId="20577"/>
          <ac:spMkLst>
            <pc:docMk/>
            <pc:sldMk cId="708887100" sldId="2219"/>
            <ac:spMk id="3" creationId="{0D285621-8057-7CF4-C3FB-DA01ED31DF35}"/>
          </ac:spMkLst>
        </pc:spChg>
      </pc:sldChg>
    </pc:docChg>
  </pc:docChgLst>
  <pc:docChgLst>
    <pc:chgData name="Nick Rose" userId="6837beb4-4d9b-4ade-bbe5-4cf03367782c" providerId="ADAL" clId="{3E1D2051-DDFF-4591-BB8B-6F6CAC769072}"/>
    <pc:docChg chg="custSel modSld">
      <pc:chgData name="Nick Rose" userId="6837beb4-4d9b-4ade-bbe5-4cf03367782c" providerId="ADAL" clId="{3E1D2051-DDFF-4591-BB8B-6F6CAC769072}" dt="2026-09-15T05:04:35.581" v="359" actId="20577"/>
      <pc:docMkLst>
        <pc:docMk/>
      </pc:docMkLst>
      <pc:sldChg chg="modNotesTx">
        <pc:chgData name="Nick Rose" userId="6837beb4-4d9b-4ade-bbe5-4cf03367782c" providerId="ADAL" clId="{3E1D2051-DDFF-4591-BB8B-6F6CAC769072}" dt="2026-09-11T07:06:41.234" v="263" actId="20577"/>
        <pc:sldMkLst>
          <pc:docMk/>
          <pc:sldMk cId="2044730652" sldId="264"/>
        </pc:sldMkLst>
      </pc:sldChg>
      <pc:sldChg chg="addSp modSp mod">
        <pc:chgData name="Nick Rose" userId="6837beb4-4d9b-4ade-bbe5-4cf03367782c" providerId="ADAL" clId="{3E1D2051-DDFF-4591-BB8B-6F6CAC769072}" dt="2026-09-11T06:39:27.123" v="1" actId="1076"/>
        <pc:sldMkLst>
          <pc:docMk/>
          <pc:sldMk cId="4076067288" sldId="425"/>
        </pc:sldMkLst>
        <pc:spChg chg="add mod">
          <ac:chgData name="Nick Rose" userId="6837beb4-4d9b-4ade-bbe5-4cf03367782c" providerId="ADAL" clId="{3E1D2051-DDFF-4591-BB8B-6F6CAC769072}" dt="2026-09-11T06:39:27.123" v="1" actId="1076"/>
          <ac:spMkLst>
            <pc:docMk/>
            <pc:sldMk cId="4076067288" sldId="425"/>
            <ac:spMk id="5" creationId="{7D390887-4979-01F0-C66F-8854CA17BDD0}"/>
          </ac:spMkLst>
        </pc:spChg>
      </pc:sldChg>
      <pc:sldChg chg="modSp mod">
        <pc:chgData name="Nick Rose" userId="6837beb4-4d9b-4ade-bbe5-4cf03367782c" providerId="ADAL" clId="{3E1D2051-DDFF-4591-BB8B-6F6CAC769072}" dt="2026-09-11T07:08:28.540" v="274" actId="6549"/>
        <pc:sldMkLst>
          <pc:docMk/>
          <pc:sldMk cId="3883375544" sldId="482"/>
        </pc:sldMkLst>
        <pc:spChg chg="mod">
          <ac:chgData name="Nick Rose" userId="6837beb4-4d9b-4ade-bbe5-4cf03367782c" providerId="ADAL" clId="{3E1D2051-DDFF-4591-BB8B-6F6CAC769072}" dt="2026-09-11T07:08:28.540" v="274" actId="6549"/>
          <ac:spMkLst>
            <pc:docMk/>
            <pc:sldMk cId="3883375544" sldId="482"/>
            <ac:spMk id="9" creationId="{696F5891-3A9E-E6AF-AE0A-27395CDD75D3}"/>
          </ac:spMkLst>
        </pc:spChg>
      </pc:sldChg>
      <pc:sldChg chg="modSp mod modNotesTx">
        <pc:chgData name="Nick Rose" userId="6837beb4-4d9b-4ade-bbe5-4cf03367782c" providerId="ADAL" clId="{3E1D2051-DDFF-4591-BB8B-6F6CAC769072}" dt="2026-09-11T07:04:19.624" v="213" actId="20577"/>
        <pc:sldMkLst>
          <pc:docMk/>
          <pc:sldMk cId="109550050" sldId="2097"/>
        </pc:sldMkLst>
        <pc:spChg chg="mod">
          <ac:chgData name="Nick Rose" userId="6837beb4-4d9b-4ade-bbe5-4cf03367782c" providerId="ADAL" clId="{3E1D2051-DDFF-4591-BB8B-6F6CAC769072}" dt="2026-09-11T07:03:43.181" v="186" actId="20577"/>
          <ac:spMkLst>
            <pc:docMk/>
            <pc:sldMk cId="109550050" sldId="2097"/>
            <ac:spMk id="8" creationId="{2150A8E0-8F98-0206-F255-FBBBEEFF1F47}"/>
          </ac:spMkLst>
        </pc:spChg>
      </pc:sldChg>
      <pc:sldChg chg="modNotesTx">
        <pc:chgData name="Nick Rose" userId="6837beb4-4d9b-4ade-bbe5-4cf03367782c" providerId="ADAL" clId="{3E1D2051-DDFF-4591-BB8B-6F6CAC769072}" dt="2026-09-11T07:03:15.524" v="176" actId="20577"/>
        <pc:sldMkLst>
          <pc:docMk/>
          <pc:sldMk cId="137662238" sldId="2126"/>
        </pc:sldMkLst>
      </pc:sldChg>
      <pc:sldChg chg="modNotesTx">
        <pc:chgData name="Nick Rose" userId="6837beb4-4d9b-4ade-bbe5-4cf03367782c" providerId="ADAL" clId="{3E1D2051-DDFF-4591-BB8B-6F6CAC769072}" dt="2026-09-11T07:07:35.076" v="269" actId="20577"/>
        <pc:sldMkLst>
          <pc:docMk/>
          <pc:sldMk cId="1538971473" sldId="2137"/>
        </pc:sldMkLst>
      </pc:sldChg>
      <pc:sldChg chg="modSp mod">
        <pc:chgData name="Nick Rose" userId="6837beb4-4d9b-4ade-bbe5-4cf03367782c" providerId="ADAL" clId="{3E1D2051-DDFF-4591-BB8B-6F6CAC769072}" dt="2026-09-11T07:10:01.972" v="348" actId="20577"/>
        <pc:sldMkLst>
          <pc:docMk/>
          <pc:sldMk cId="2423621973" sldId="2158"/>
        </pc:sldMkLst>
        <pc:spChg chg="mod">
          <ac:chgData name="Nick Rose" userId="6837beb4-4d9b-4ade-bbe5-4cf03367782c" providerId="ADAL" clId="{3E1D2051-DDFF-4591-BB8B-6F6CAC769072}" dt="2026-09-11T07:10:01.972" v="348" actId="20577"/>
          <ac:spMkLst>
            <pc:docMk/>
            <pc:sldMk cId="2423621973" sldId="2158"/>
            <ac:spMk id="2" creationId="{CA502DFE-BD26-C20E-1366-8518A0453986}"/>
          </ac:spMkLst>
        </pc:spChg>
      </pc:sldChg>
      <pc:sldChg chg="modNotesTx">
        <pc:chgData name="Nick Rose" userId="6837beb4-4d9b-4ade-bbe5-4cf03367782c" providerId="ADAL" clId="{3E1D2051-DDFF-4591-BB8B-6F6CAC769072}" dt="2026-09-11T07:09:19.227" v="281" actId="20577"/>
        <pc:sldMkLst>
          <pc:docMk/>
          <pc:sldMk cId="3412528253" sldId="2190"/>
        </pc:sldMkLst>
      </pc:sldChg>
      <pc:sldChg chg="modNotesTx">
        <pc:chgData name="Nick Rose" userId="6837beb4-4d9b-4ade-bbe5-4cf03367782c" providerId="ADAL" clId="{3E1D2051-DDFF-4591-BB8B-6F6CAC769072}" dt="2026-09-11T07:06:08.946" v="228" actId="20577"/>
        <pc:sldMkLst>
          <pc:docMk/>
          <pc:sldMk cId="3424437585" sldId="2194"/>
        </pc:sldMkLst>
      </pc:sldChg>
      <pc:sldChg chg="modSp modAnim modNotesTx">
        <pc:chgData name="Nick Rose" userId="6837beb4-4d9b-4ade-bbe5-4cf03367782c" providerId="ADAL" clId="{3E1D2051-DDFF-4591-BB8B-6F6CAC769072}" dt="2026-09-11T06:51:09.086" v="79" actId="20577"/>
        <pc:sldMkLst>
          <pc:docMk/>
          <pc:sldMk cId="2474837806" sldId="2217"/>
        </pc:sldMkLst>
        <pc:spChg chg="mod">
          <ac:chgData name="Nick Rose" userId="6837beb4-4d9b-4ade-bbe5-4cf03367782c" providerId="ADAL" clId="{3E1D2051-DDFF-4591-BB8B-6F6CAC769072}" dt="2026-09-11T06:51:09.086" v="79" actId="20577"/>
          <ac:spMkLst>
            <pc:docMk/>
            <pc:sldMk cId="2474837806" sldId="2217"/>
            <ac:spMk id="3" creationId="{0C0646EF-15BB-33FC-1D6D-3B933882E913}"/>
          </ac:spMkLst>
        </pc:spChg>
      </pc:sldChg>
      <pc:sldChg chg="modSp mod modNotesTx">
        <pc:chgData name="Nick Rose" userId="6837beb4-4d9b-4ade-bbe5-4cf03367782c" providerId="ADAL" clId="{3E1D2051-DDFF-4591-BB8B-6F6CAC769072}" dt="2026-09-11T07:02:28.398" v="168" actId="20577"/>
        <pc:sldMkLst>
          <pc:docMk/>
          <pc:sldMk cId="305548170" sldId="2230"/>
        </pc:sldMkLst>
        <pc:spChg chg="mod">
          <ac:chgData name="Nick Rose" userId="6837beb4-4d9b-4ade-bbe5-4cf03367782c" providerId="ADAL" clId="{3E1D2051-DDFF-4591-BB8B-6F6CAC769072}" dt="2026-09-11T07:01:33.845" v="125" actId="20577"/>
          <ac:spMkLst>
            <pc:docMk/>
            <pc:sldMk cId="305548170" sldId="2230"/>
            <ac:spMk id="16" creationId="{2B82E282-1692-DED7-5509-3AFBED575F74}"/>
          </ac:spMkLst>
        </pc:spChg>
        <pc:spChg chg="mod">
          <ac:chgData name="Nick Rose" userId="6837beb4-4d9b-4ade-bbe5-4cf03367782c" providerId="ADAL" clId="{3E1D2051-DDFF-4591-BB8B-6F6CAC769072}" dt="2026-09-11T07:01:43.247" v="156" actId="20577"/>
          <ac:spMkLst>
            <pc:docMk/>
            <pc:sldMk cId="305548170" sldId="2230"/>
            <ac:spMk id="17" creationId="{D223AF4A-F0BB-1F18-1344-6CDADCFC47F5}"/>
          </ac:spMkLst>
        </pc:spChg>
        <pc:spChg chg="mod">
          <ac:chgData name="Nick Rose" userId="6837beb4-4d9b-4ade-bbe5-4cf03367782c" providerId="ADAL" clId="{3E1D2051-DDFF-4591-BB8B-6F6CAC769072}" dt="2026-09-11T07:01:47.360" v="167" actId="20577"/>
          <ac:spMkLst>
            <pc:docMk/>
            <pc:sldMk cId="305548170" sldId="2230"/>
            <ac:spMk id="18" creationId="{A1CB0E6F-867E-0D38-5F6D-C255F94CD17C}"/>
          </ac:spMkLst>
        </pc:spChg>
      </pc:sldChg>
      <pc:sldChg chg="modSp mod">
        <pc:chgData name="Nick Rose" userId="6837beb4-4d9b-4ade-bbe5-4cf03367782c" providerId="ADAL" clId="{3E1D2051-DDFF-4591-BB8B-6F6CAC769072}" dt="2026-09-15T05:04:35.581" v="359" actId="20577"/>
        <pc:sldMkLst>
          <pc:docMk/>
          <pc:sldMk cId="3560508643" sldId="2243"/>
        </pc:sldMkLst>
        <pc:spChg chg="mod">
          <ac:chgData name="Nick Rose" userId="6837beb4-4d9b-4ade-bbe5-4cf03367782c" providerId="ADAL" clId="{3E1D2051-DDFF-4591-BB8B-6F6CAC769072}" dt="2026-09-15T05:04:35.581" v="359" actId="20577"/>
          <ac:spMkLst>
            <pc:docMk/>
            <pc:sldMk cId="3560508643" sldId="2243"/>
            <ac:spMk id="11" creationId="{CFAFD003-A021-CA2E-8436-A9779724E079}"/>
          </ac:spMkLst>
        </pc:spChg>
      </pc:sldChg>
      <pc:sldChg chg="modSp mod">
        <pc:chgData name="Nick Rose" userId="6837beb4-4d9b-4ade-bbe5-4cf03367782c" providerId="ADAL" clId="{3E1D2051-DDFF-4591-BB8B-6F6CAC769072}" dt="2026-09-11T06:52:05.162" v="95" actId="6549"/>
        <pc:sldMkLst>
          <pc:docMk/>
          <pc:sldMk cId="2498885519" sldId="2245"/>
        </pc:sldMkLst>
        <pc:spChg chg="mod">
          <ac:chgData name="Nick Rose" userId="6837beb4-4d9b-4ade-bbe5-4cf03367782c" providerId="ADAL" clId="{3E1D2051-DDFF-4591-BB8B-6F6CAC769072}" dt="2026-09-11T06:52:05.162" v="95" actId="6549"/>
          <ac:spMkLst>
            <pc:docMk/>
            <pc:sldMk cId="2498885519" sldId="2245"/>
            <ac:spMk id="4" creationId="{1BD5FE48-6A9F-4C3E-267C-C998E593C932}"/>
          </ac:spMkLst>
        </pc:spChg>
      </pc:sldChg>
    </pc:docChg>
  </pc:docChgLst>
  <pc:docChgLst>
    <pc:chgData name="Harriet Lowes-Belk" userId="c4fc8c34-7fee-4057-b952-37618563d3ef" providerId="ADAL" clId="{CA2374D8-5C09-41C6-9B6C-D0D3D9C88FD5}"/>
    <pc:docChg chg="modSld">
      <pc:chgData name="Harriet Lowes-Belk" userId="c4fc8c34-7fee-4057-b952-37618563d3ef" providerId="ADAL" clId="{CA2374D8-5C09-41C6-9B6C-D0D3D9C88FD5}" dt="2026-09-15T08:36:35.161" v="0" actId="20577"/>
      <pc:docMkLst>
        <pc:docMk/>
      </pc:docMkLst>
      <pc:sldChg chg="modNotesTx">
        <pc:chgData name="Harriet Lowes-Belk" userId="c4fc8c34-7fee-4057-b952-37618563d3ef" providerId="ADAL" clId="{CA2374D8-5C09-41C6-9B6C-D0D3D9C88FD5}" dt="2026-09-15T08:36:35.161" v="0" actId="20577"/>
        <pc:sldMkLst>
          <pc:docMk/>
          <pc:sldMk cId="282693195" sldId="2132"/>
        </pc:sldMkLst>
      </pc:sldChg>
    </pc:docChg>
  </pc:docChgLst>
  <pc:docChgLst>
    <pc:chgData name="Sonal Patel" userId="50bd0b55-db28-4ae2-8440-d01ae76a6dfa" providerId="ADAL" clId="{43DB3E17-C27C-4336-8E9B-B04D979E2CD8}"/>
    <pc:docChg chg="modSld">
      <pc:chgData name="Sonal Patel" userId="50bd0b55-db28-4ae2-8440-d01ae76a6dfa" providerId="ADAL" clId="{43DB3E17-C27C-4336-8E9B-B04D979E2CD8}" dt="2026-09-14T12:49:24.200" v="32" actId="2711"/>
      <pc:docMkLst>
        <pc:docMk/>
      </pc:docMkLst>
      <pc:sldChg chg="modNotes">
        <pc:chgData name="Sonal Patel" userId="50bd0b55-db28-4ae2-8440-d01ae76a6dfa" providerId="ADAL" clId="{43DB3E17-C27C-4336-8E9B-B04D979E2CD8}" dt="2026-09-14T12:48:39.739" v="28" actId="404"/>
        <pc:sldMkLst>
          <pc:docMk/>
          <pc:sldMk cId="1347753687" sldId="263"/>
        </pc:sldMkLst>
      </pc:sldChg>
      <pc:sldChg chg="modSp mod modNotes">
        <pc:chgData name="Sonal Patel" userId="50bd0b55-db28-4ae2-8440-d01ae76a6dfa" providerId="ADAL" clId="{43DB3E17-C27C-4336-8E9B-B04D979E2CD8}" dt="2026-09-14T12:49:24.200" v="32" actId="2711"/>
        <pc:sldMkLst>
          <pc:docMk/>
          <pc:sldMk cId="3883375544" sldId="482"/>
        </pc:sldMkLst>
        <pc:spChg chg="ord">
          <ac:chgData name="Sonal Patel" userId="50bd0b55-db28-4ae2-8440-d01ae76a6dfa" providerId="ADAL" clId="{43DB3E17-C27C-4336-8E9B-B04D979E2CD8}" dt="2026-09-11T08:49:50.690" v="25" actId="13244"/>
          <ac:spMkLst>
            <pc:docMk/>
            <pc:sldMk cId="3883375544" sldId="482"/>
            <ac:spMk id="2" creationId="{66948111-13F0-49F6-6F72-23C09C0A07AE}"/>
          </ac:spMkLst>
        </pc:spChg>
      </pc:sldChg>
      <pc:sldChg chg="modSp mod">
        <pc:chgData name="Sonal Patel" userId="50bd0b55-db28-4ae2-8440-d01ae76a6dfa" providerId="ADAL" clId="{43DB3E17-C27C-4336-8E9B-B04D979E2CD8}" dt="2026-09-11T08:49:09.306" v="19" actId="13244"/>
        <pc:sldMkLst>
          <pc:docMk/>
          <pc:sldMk cId="3435934644" sldId="2136"/>
        </pc:sldMkLst>
        <pc:spChg chg="ord">
          <ac:chgData name="Sonal Patel" userId="50bd0b55-db28-4ae2-8440-d01ae76a6dfa" providerId="ADAL" clId="{43DB3E17-C27C-4336-8E9B-B04D979E2CD8}" dt="2026-09-11T08:49:09.306" v="19" actId="13244"/>
          <ac:spMkLst>
            <pc:docMk/>
            <pc:sldMk cId="3435934644" sldId="2136"/>
            <ac:spMk id="2" creationId="{F42F4151-0F62-9CF2-27C7-1C5FA1F66F32}"/>
          </ac:spMkLst>
        </pc:spChg>
      </pc:sldChg>
      <pc:sldChg chg="modSp mod">
        <pc:chgData name="Sonal Patel" userId="50bd0b55-db28-4ae2-8440-d01ae76a6dfa" providerId="ADAL" clId="{43DB3E17-C27C-4336-8E9B-B04D979E2CD8}" dt="2026-09-11T08:48:09.284" v="15" actId="13244"/>
        <pc:sldMkLst>
          <pc:docMk/>
          <pc:sldMk cId="2830985116" sldId="2144"/>
        </pc:sldMkLst>
        <pc:spChg chg="ord">
          <ac:chgData name="Sonal Patel" userId="50bd0b55-db28-4ae2-8440-d01ae76a6dfa" providerId="ADAL" clId="{43DB3E17-C27C-4336-8E9B-B04D979E2CD8}" dt="2026-09-11T08:48:09.284" v="15" actId="13244"/>
          <ac:spMkLst>
            <pc:docMk/>
            <pc:sldMk cId="2830985116" sldId="2144"/>
            <ac:spMk id="2" creationId="{F98E631D-128D-8909-957B-6FADD361A3F0}"/>
          </ac:spMkLst>
        </pc:spChg>
      </pc:sldChg>
      <pc:sldChg chg="modSp mod">
        <pc:chgData name="Sonal Patel" userId="50bd0b55-db28-4ae2-8440-d01ae76a6dfa" providerId="ADAL" clId="{43DB3E17-C27C-4336-8E9B-B04D979E2CD8}" dt="2026-09-11T08:49:44.215" v="24" actId="13244"/>
        <pc:sldMkLst>
          <pc:docMk/>
          <pc:sldMk cId="3291545923" sldId="2147"/>
        </pc:sldMkLst>
        <pc:spChg chg="ord">
          <ac:chgData name="Sonal Patel" userId="50bd0b55-db28-4ae2-8440-d01ae76a6dfa" providerId="ADAL" clId="{43DB3E17-C27C-4336-8E9B-B04D979E2CD8}" dt="2026-09-11T08:49:44.215" v="24" actId="13244"/>
          <ac:spMkLst>
            <pc:docMk/>
            <pc:sldMk cId="3291545923" sldId="2147"/>
            <ac:spMk id="6" creationId="{C820A055-3156-1B76-426F-41781FE80725}"/>
          </ac:spMkLst>
        </pc:spChg>
      </pc:sldChg>
      <pc:sldChg chg="modSp mod">
        <pc:chgData name="Sonal Patel" userId="50bd0b55-db28-4ae2-8440-d01ae76a6dfa" providerId="ADAL" clId="{43DB3E17-C27C-4336-8E9B-B04D979E2CD8}" dt="2026-09-11T08:49:18.360" v="20" actId="13244"/>
        <pc:sldMkLst>
          <pc:docMk/>
          <pc:sldMk cId="3912863385" sldId="2150"/>
        </pc:sldMkLst>
        <pc:spChg chg="ord">
          <ac:chgData name="Sonal Patel" userId="50bd0b55-db28-4ae2-8440-d01ae76a6dfa" providerId="ADAL" clId="{43DB3E17-C27C-4336-8E9B-B04D979E2CD8}" dt="2026-09-11T08:49:18.360" v="20" actId="13244"/>
          <ac:spMkLst>
            <pc:docMk/>
            <pc:sldMk cId="3912863385" sldId="2150"/>
            <ac:spMk id="2" creationId="{AC1F0DE8-FC96-441D-A2A4-51FFF9F7D850}"/>
          </ac:spMkLst>
        </pc:spChg>
      </pc:sldChg>
      <pc:sldChg chg="modSp mod">
        <pc:chgData name="Sonal Patel" userId="50bd0b55-db28-4ae2-8440-d01ae76a6dfa" providerId="ADAL" clId="{43DB3E17-C27C-4336-8E9B-B04D979E2CD8}" dt="2026-09-11T08:48:22.255" v="16" actId="13244"/>
        <pc:sldMkLst>
          <pc:docMk/>
          <pc:sldMk cId="2855853948" sldId="2151"/>
        </pc:sldMkLst>
        <pc:spChg chg="ord">
          <ac:chgData name="Sonal Patel" userId="50bd0b55-db28-4ae2-8440-d01ae76a6dfa" providerId="ADAL" clId="{43DB3E17-C27C-4336-8E9B-B04D979E2CD8}" dt="2026-09-11T08:48:22.255" v="16" actId="13244"/>
          <ac:spMkLst>
            <pc:docMk/>
            <pc:sldMk cId="2855853948" sldId="2151"/>
            <ac:spMk id="2" creationId="{44631C84-C970-66BC-716E-389CB5A67B99}"/>
          </ac:spMkLst>
        </pc:spChg>
      </pc:sldChg>
      <pc:sldChg chg="modSp mod">
        <pc:chgData name="Sonal Patel" userId="50bd0b55-db28-4ae2-8440-d01ae76a6dfa" providerId="ADAL" clId="{43DB3E17-C27C-4336-8E9B-B04D979E2CD8}" dt="2026-09-11T08:47:01.847" v="6" actId="13244"/>
        <pc:sldMkLst>
          <pc:docMk/>
          <pc:sldMk cId="63457949" sldId="2171"/>
        </pc:sldMkLst>
        <pc:spChg chg="ord">
          <ac:chgData name="Sonal Patel" userId="50bd0b55-db28-4ae2-8440-d01ae76a6dfa" providerId="ADAL" clId="{43DB3E17-C27C-4336-8E9B-B04D979E2CD8}" dt="2026-09-11T08:47:01.847" v="6" actId="13244"/>
          <ac:spMkLst>
            <pc:docMk/>
            <pc:sldMk cId="63457949" sldId="2171"/>
            <ac:spMk id="2" creationId="{E8EB7306-6CEF-F387-5B38-14CCD1387B48}"/>
          </ac:spMkLst>
        </pc:spChg>
      </pc:sldChg>
      <pc:sldChg chg="modSp mod">
        <pc:chgData name="Sonal Patel" userId="50bd0b55-db28-4ae2-8440-d01ae76a6dfa" providerId="ADAL" clId="{43DB3E17-C27C-4336-8E9B-B04D979E2CD8}" dt="2026-09-11T08:47:35.775" v="12" actId="13244"/>
        <pc:sldMkLst>
          <pc:docMk/>
          <pc:sldMk cId="2785831628" sldId="2172"/>
        </pc:sldMkLst>
        <pc:spChg chg="ord">
          <ac:chgData name="Sonal Patel" userId="50bd0b55-db28-4ae2-8440-d01ae76a6dfa" providerId="ADAL" clId="{43DB3E17-C27C-4336-8E9B-B04D979E2CD8}" dt="2026-09-11T08:47:35.775" v="12" actId="13244"/>
          <ac:spMkLst>
            <pc:docMk/>
            <pc:sldMk cId="2785831628" sldId="2172"/>
            <ac:spMk id="2" creationId="{016E22DB-99D1-4EB2-A92E-F6C61F477EE6}"/>
          </ac:spMkLst>
        </pc:spChg>
      </pc:sldChg>
      <pc:sldChg chg="modSp mod">
        <pc:chgData name="Sonal Patel" userId="50bd0b55-db28-4ae2-8440-d01ae76a6dfa" providerId="ADAL" clId="{43DB3E17-C27C-4336-8E9B-B04D979E2CD8}" dt="2026-09-11T08:49:39.275" v="23" actId="13244"/>
        <pc:sldMkLst>
          <pc:docMk/>
          <pc:sldMk cId="1112383338" sldId="2173"/>
        </pc:sldMkLst>
        <pc:spChg chg="ord">
          <ac:chgData name="Sonal Patel" userId="50bd0b55-db28-4ae2-8440-d01ae76a6dfa" providerId="ADAL" clId="{43DB3E17-C27C-4336-8E9B-B04D979E2CD8}" dt="2026-09-11T08:49:39.275" v="23" actId="13244"/>
          <ac:spMkLst>
            <pc:docMk/>
            <pc:sldMk cId="1112383338" sldId="2173"/>
            <ac:spMk id="2" creationId="{E0A50463-3C86-5BBB-26A5-ACCADF02F661}"/>
          </ac:spMkLst>
        </pc:spChg>
      </pc:sldChg>
      <pc:sldChg chg="modSp mod">
        <pc:chgData name="Sonal Patel" userId="50bd0b55-db28-4ae2-8440-d01ae76a6dfa" providerId="ADAL" clId="{43DB3E17-C27C-4336-8E9B-B04D979E2CD8}" dt="2026-09-11T08:48:01.019" v="14" actId="13244"/>
        <pc:sldMkLst>
          <pc:docMk/>
          <pc:sldMk cId="1909085736" sldId="2192"/>
        </pc:sldMkLst>
        <pc:spChg chg="ord">
          <ac:chgData name="Sonal Patel" userId="50bd0b55-db28-4ae2-8440-d01ae76a6dfa" providerId="ADAL" clId="{43DB3E17-C27C-4336-8E9B-B04D979E2CD8}" dt="2026-09-11T08:47:57.890" v="13" actId="13244"/>
          <ac:spMkLst>
            <pc:docMk/>
            <pc:sldMk cId="1909085736" sldId="2192"/>
            <ac:spMk id="3" creationId="{9CB9DE0F-D1E4-EB4A-9902-25B77775695A}"/>
          </ac:spMkLst>
        </pc:spChg>
        <pc:spChg chg="ord">
          <ac:chgData name="Sonal Patel" userId="50bd0b55-db28-4ae2-8440-d01ae76a6dfa" providerId="ADAL" clId="{43DB3E17-C27C-4336-8E9B-B04D979E2CD8}" dt="2026-09-11T08:48:01.019" v="14" actId="13244"/>
          <ac:spMkLst>
            <pc:docMk/>
            <pc:sldMk cId="1909085736" sldId="2192"/>
            <ac:spMk id="23" creationId="{7E9E83C9-1F80-42EE-36B8-5A91D7C80F6B}"/>
          </ac:spMkLst>
        </pc:spChg>
      </pc:sldChg>
      <pc:sldChg chg="modSp mod">
        <pc:chgData name="Sonal Patel" userId="50bd0b55-db28-4ae2-8440-d01ae76a6dfa" providerId="ADAL" clId="{43DB3E17-C27C-4336-8E9B-B04D979E2CD8}" dt="2026-09-11T08:48:52.990" v="18" actId="13244"/>
        <pc:sldMkLst>
          <pc:docMk/>
          <pc:sldMk cId="795257629" sldId="2193"/>
        </pc:sldMkLst>
        <pc:spChg chg="ord">
          <ac:chgData name="Sonal Patel" userId="50bd0b55-db28-4ae2-8440-d01ae76a6dfa" providerId="ADAL" clId="{43DB3E17-C27C-4336-8E9B-B04D979E2CD8}" dt="2026-09-11T08:48:52.990" v="18" actId="13244"/>
          <ac:spMkLst>
            <pc:docMk/>
            <pc:sldMk cId="795257629" sldId="2193"/>
            <ac:spMk id="2" creationId="{73A10D4F-31A4-B9D7-E47B-30AA008E74D3}"/>
          </ac:spMkLst>
        </pc:spChg>
      </pc:sldChg>
      <pc:sldChg chg="modSp mod">
        <pc:chgData name="Sonal Patel" userId="50bd0b55-db28-4ae2-8440-d01ae76a6dfa" providerId="ADAL" clId="{43DB3E17-C27C-4336-8E9B-B04D979E2CD8}" dt="2026-09-11T08:49:31.081" v="22" actId="13244"/>
        <pc:sldMkLst>
          <pc:docMk/>
          <pc:sldMk cId="3424437585" sldId="2194"/>
        </pc:sldMkLst>
        <pc:spChg chg="ord">
          <ac:chgData name="Sonal Patel" userId="50bd0b55-db28-4ae2-8440-d01ae76a6dfa" providerId="ADAL" clId="{43DB3E17-C27C-4336-8E9B-B04D979E2CD8}" dt="2026-09-11T08:49:26.136" v="21" actId="13244"/>
          <ac:spMkLst>
            <pc:docMk/>
            <pc:sldMk cId="3424437585" sldId="2194"/>
            <ac:spMk id="2" creationId="{3D97D051-4C5A-C3A9-EA45-B9F1D296EEA2}"/>
          </ac:spMkLst>
        </pc:spChg>
        <pc:picChg chg="ord">
          <ac:chgData name="Sonal Patel" userId="50bd0b55-db28-4ae2-8440-d01ae76a6dfa" providerId="ADAL" clId="{43DB3E17-C27C-4336-8E9B-B04D979E2CD8}" dt="2026-09-11T08:49:31.081" v="22" actId="13244"/>
          <ac:picMkLst>
            <pc:docMk/>
            <pc:sldMk cId="3424437585" sldId="2194"/>
            <ac:picMk id="24" creationId="{3A2AC317-2EDF-3B3F-330B-31421F521E3B}"/>
          </ac:picMkLst>
        </pc:picChg>
      </pc:sldChg>
      <pc:sldChg chg="modSp mod">
        <pc:chgData name="Sonal Patel" userId="50bd0b55-db28-4ae2-8440-d01ae76a6dfa" providerId="ADAL" clId="{43DB3E17-C27C-4336-8E9B-B04D979E2CD8}" dt="2026-09-11T08:46:55.025" v="5" actId="13244"/>
        <pc:sldMkLst>
          <pc:docMk/>
          <pc:sldMk cId="3041889012" sldId="2212"/>
        </pc:sldMkLst>
        <pc:spChg chg="ord">
          <ac:chgData name="Sonal Patel" userId="50bd0b55-db28-4ae2-8440-d01ae76a6dfa" providerId="ADAL" clId="{43DB3E17-C27C-4336-8E9B-B04D979E2CD8}" dt="2026-09-11T08:46:55.025" v="5" actId="13244"/>
          <ac:spMkLst>
            <pc:docMk/>
            <pc:sldMk cId="3041889012" sldId="2212"/>
            <ac:spMk id="4" creationId="{88E8CFA9-48E7-8315-5154-93C3B27916D7}"/>
          </ac:spMkLst>
        </pc:spChg>
      </pc:sldChg>
      <pc:sldChg chg="modSp mod">
        <pc:chgData name="Sonal Patel" userId="50bd0b55-db28-4ae2-8440-d01ae76a6dfa" providerId="ADAL" clId="{43DB3E17-C27C-4336-8E9B-B04D979E2CD8}" dt="2026-09-11T08:46:51.282" v="3" actId="13244"/>
        <pc:sldMkLst>
          <pc:docMk/>
          <pc:sldMk cId="105630643" sldId="2214"/>
        </pc:sldMkLst>
        <pc:spChg chg="ord">
          <ac:chgData name="Sonal Patel" userId="50bd0b55-db28-4ae2-8440-d01ae76a6dfa" providerId="ADAL" clId="{43DB3E17-C27C-4336-8E9B-B04D979E2CD8}" dt="2026-09-11T08:46:51.282" v="3" actId="13244"/>
          <ac:spMkLst>
            <pc:docMk/>
            <pc:sldMk cId="105630643" sldId="2214"/>
            <ac:spMk id="4" creationId="{5D36BE80-E398-26AF-458B-F4099A37C876}"/>
          </ac:spMkLst>
        </pc:spChg>
      </pc:sldChg>
      <pc:sldChg chg="modSp mod">
        <pc:chgData name="Sonal Patel" userId="50bd0b55-db28-4ae2-8440-d01ae76a6dfa" providerId="ADAL" clId="{43DB3E17-C27C-4336-8E9B-B04D979E2CD8}" dt="2026-09-11T08:47:13.947" v="7" actId="13244"/>
        <pc:sldMkLst>
          <pc:docMk/>
          <pc:sldMk cId="2474837806" sldId="2217"/>
        </pc:sldMkLst>
        <pc:spChg chg="ord">
          <ac:chgData name="Sonal Patel" userId="50bd0b55-db28-4ae2-8440-d01ae76a6dfa" providerId="ADAL" clId="{43DB3E17-C27C-4336-8E9B-B04D979E2CD8}" dt="2026-09-11T08:47:13.947" v="7" actId="13244"/>
          <ac:spMkLst>
            <pc:docMk/>
            <pc:sldMk cId="2474837806" sldId="2217"/>
            <ac:spMk id="4" creationId="{AEA2B4B1-3556-DFFD-16F7-8DD895ADAA41}"/>
          </ac:spMkLst>
        </pc:spChg>
      </pc:sldChg>
      <pc:sldChg chg="modSp mod">
        <pc:chgData name="Sonal Patel" userId="50bd0b55-db28-4ae2-8440-d01ae76a6dfa" providerId="ADAL" clId="{43DB3E17-C27C-4336-8E9B-B04D979E2CD8}" dt="2026-09-11T08:47:16.376" v="8" actId="13244"/>
        <pc:sldMkLst>
          <pc:docMk/>
          <pc:sldMk cId="708887100" sldId="2219"/>
        </pc:sldMkLst>
        <pc:spChg chg="ord">
          <ac:chgData name="Sonal Patel" userId="50bd0b55-db28-4ae2-8440-d01ae76a6dfa" providerId="ADAL" clId="{43DB3E17-C27C-4336-8E9B-B04D979E2CD8}" dt="2026-09-11T08:47:16.376" v="8" actId="13244"/>
          <ac:spMkLst>
            <pc:docMk/>
            <pc:sldMk cId="708887100" sldId="2219"/>
            <ac:spMk id="4" creationId="{C3B8116B-1149-A52F-549A-B48CA9F93BCD}"/>
          </ac:spMkLst>
        </pc:spChg>
      </pc:sldChg>
      <pc:sldChg chg="modSp mod">
        <pc:chgData name="Sonal Patel" userId="50bd0b55-db28-4ae2-8440-d01ae76a6dfa" providerId="ADAL" clId="{43DB3E17-C27C-4336-8E9B-B04D979E2CD8}" dt="2026-09-11T08:47:25.034" v="11" actId="13244"/>
        <pc:sldMkLst>
          <pc:docMk/>
          <pc:sldMk cId="25050887" sldId="2221"/>
        </pc:sldMkLst>
        <pc:spChg chg="ord">
          <ac:chgData name="Sonal Patel" userId="50bd0b55-db28-4ae2-8440-d01ae76a6dfa" providerId="ADAL" clId="{43DB3E17-C27C-4336-8E9B-B04D979E2CD8}" dt="2026-09-11T08:47:19.475" v="9" actId="13244"/>
          <ac:spMkLst>
            <pc:docMk/>
            <pc:sldMk cId="25050887" sldId="2221"/>
            <ac:spMk id="2" creationId="{B4058209-0EDB-67A3-A7E9-92F6A1766BCC}"/>
          </ac:spMkLst>
        </pc:spChg>
        <pc:spChg chg="ord">
          <ac:chgData name="Sonal Patel" userId="50bd0b55-db28-4ae2-8440-d01ae76a6dfa" providerId="ADAL" clId="{43DB3E17-C27C-4336-8E9B-B04D979E2CD8}" dt="2026-09-11T08:47:23.484" v="10" actId="13244"/>
          <ac:spMkLst>
            <pc:docMk/>
            <pc:sldMk cId="25050887" sldId="2221"/>
            <ac:spMk id="7" creationId="{C2A6A80E-7D6D-4471-2CF3-E576D607C607}"/>
          </ac:spMkLst>
        </pc:spChg>
        <pc:picChg chg="ord">
          <ac:chgData name="Sonal Patel" userId="50bd0b55-db28-4ae2-8440-d01ae76a6dfa" providerId="ADAL" clId="{43DB3E17-C27C-4336-8E9B-B04D979E2CD8}" dt="2026-09-11T08:47:25.034" v="11" actId="13244"/>
          <ac:picMkLst>
            <pc:docMk/>
            <pc:sldMk cId="25050887" sldId="2221"/>
            <ac:picMk id="8" creationId="{A1ED64BA-44FA-4B19-0F23-6B78794F0974}"/>
          </ac:picMkLst>
        </pc:picChg>
      </pc:sldChg>
      <pc:sldChg chg="modSp mod">
        <pc:chgData name="Sonal Patel" userId="50bd0b55-db28-4ae2-8440-d01ae76a6dfa" providerId="ADAL" clId="{43DB3E17-C27C-4336-8E9B-B04D979E2CD8}" dt="2026-09-11T08:46:24.516" v="2" actId="962"/>
        <pc:sldMkLst>
          <pc:docMk/>
          <pc:sldMk cId="305548170" sldId="2230"/>
        </pc:sldMkLst>
        <pc:grpChg chg="mod">
          <ac:chgData name="Sonal Patel" userId="50bd0b55-db28-4ae2-8440-d01ae76a6dfa" providerId="ADAL" clId="{43DB3E17-C27C-4336-8E9B-B04D979E2CD8}" dt="2026-09-11T08:46:24.516" v="2" actId="962"/>
          <ac:grpSpMkLst>
            <pc:docMk/>
            <pc:sldMk cId="305548170" sldId="2230"/>
            <ac:grpSpMk id="15" creationId="{4168B7FC-8C98-2050-3493-B34A38C7DF59}"/>
          </ac:grpSpMkLst>
        </pc:grpChg>
      </pc:sldChg>
      <pc:sldChg chg="modSp mod">
        <pc:chgData name="Sonal Patel" userId="50bd0b55-db28-4ae2-8440-d01ae76a6dfa" providerId="ADAL" clId="{43DB3E17-C27C-4336-8E9B-B04D979E2CD8}" dt="2026-09-08T23:39:50.479" v="0" actId="962"/>
        <pc:sldMkLst>
          <pc:docMk/>
          <pc:sldMk cId="3560508643" sldId="2243"/>
        </pc:sldMkLst>
        <pc:spChg chg="mod">
          <ac:chgData name="Sonal Patel" userId="50bd0b55-db28-4ae2-8440-d01ae76a6dfa" providerId="ADAL" clId="{43DB3E17-C27C-4336-8E9B-B04D979E2CD8}" dt="2026-09-08T23:39:50.479"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8:48:30.083" v="17" actId="13244"/>
        <pc:sldMkLst>
          <pc:docMk/>
          <pc:sldMk cId="888684929" sldId="2247"/>
        </pc:sldMkLst>
        <pc:spChg chg="ord">
          <ac:chgData name="Sonal Patel" userId="50bd0b55-db28-4ae2-8440-d01ae76a6dfa" providerId="ADAL" clId="{43DB3E17-C27C-4336-8E9B-B04D979E2CD8}" dt="2026-09-11T08:48:30.083" v="17" actId="13244"/>
          <ac:spMkLst>
            <pc:docMk/>
            <pc:sldMk cId="888684929" sldId="2247"/>
            <ac:spMk id="4" creationId="{19672E94-67CE-015F-5342-AEDDA3BB0B5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6B7908-CF69-7E1E-1267-B9628C8CFA6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A9B49A0-793B-404C-8436-54AEDBC12A92}" type="datetimeFigureOut">
              <a:rPr lang="en-GB" smtClean="0"/>
              <a:pPr/>
              <a:t>24/09/2026</a:t>
            </a:fld>
            <a:endParaRPr lang="en-GB"/>
          </a:p>
        </p:txBody>
      </p:sp>
      <p:sp>
        <p:nvSpPr>
          <p:cNvPr id="3" name="Notes Placeholder 2">
            <a:extLst>
              <a:ext uri="{FF2B5EF4-FFF2-40B4-BE49-F238E27FC236}">
                <a16:creationId xmlns:a16="http://schemas.microsoft.com/office/drawing/2014/main" id="{53097EEB-D160-847A-3F33-6D588A03EFA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F8C654B1-A9A4-E794-E3EB-449CB34EE29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D97AA93E-45B1-463F-ABDC-87F2638BBF51}" type="slidenum">
              <a:rPr lang="en-GB" smtClean="0"/>
              <a:pPr/>
              <a:t>‹#›</a:t>
            </a:fld>
            <a:endParaRPr lang="en-GB"/>
          </a:p>
        </p:txBody>
      </p:sp>
      <p:sp>
        <p:nvSpPr>
          <p:cNvPr id="5" name="Footer Placeholder 4">
            <a:extLst>
              <a:ext uri="{FF2B5EF4-FFF2-40B4-BE49-F238E27FC236}">
                <a16:creationId xmlns:a16="http://schemas.microsoft.com/office/drawing/2014/main" id="{3AEA8755-3FB3-C3B6-1168-D9062E3AE66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6" name="Slide Image Placeholder 5">
            <a:extLst>
              <a:ext uri="{FF2B5EF4-FFF2-40B4-BE49-F238E27FC236}">
                <a16:creationId xmlns:a16="http://schemas.microsoft.com/office/drawing/2014/main" id="{697EA15B-4595-2E02-D60A-5836E82FA85C}"/>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7" name="Header Placeholder 6">
            <a:extLst>
              <a:ext uri="{FF2B5EF4-FFF2-40B4-BE49-F238E27FC236}">
                <a16:creationId xmlns:a16="http://schemas.microsoft.com/office/drawing/2014/main" id="{C51F8088-1183-903D-2E9B-A00D11D4EA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xplore-education-statistics.service.gov.uk/find-statistics/special-educational-needs-in-england/2025-26#section-primary-type-of-need"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explore-education-statistics.service.gov.uk/data-tables/permalink/8fd05062-0406-4c20-72dd-08def14588fa"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peechandlanguage.org.uk/about-us/news-and-blogs/shocking-double-disadvantage-two-million-uk-children-with-speech-and-language-challenges-face-mental-health-crisi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xplore-education-statistics.service.gov.uk/find-statistics/special-educational-needs-in-england/2025-26"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gov.uk/government/publications/post-16-and-further-education-white-paper"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nfer.ac.uk/publications/survey-of-adult-skills-2023-piaac-national-report-for-england/"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ducationendowmentfoundation.org.uk/education-evidence/teaching-learning-toolkit/oral-language-interventions"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educationendowmentfoundation.org.uk/education-evidence/guidance-reports/literacy-secondary"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educationendowmentfoundation.org.uk/education-evidence/teaching-learning-toolkit/oral-language-interventions"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educationendowmentfoundation.org.uk/education-evidence/guidance-reports/literacy-secondary"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ea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a:t>1 minutes [1]</a:t>
            </a:r>
          </a:p>
          <a:p>
            <a:r>
              <a:rPr lang="en-GB" b="1"/>
              <a:t>Purpose: </a:t>
            </a:r>
            <a:r>
              <a:rPr lang="en-GB" b="0"/>
              <a:t>To understand what this session will entail. </a:t>
            </a:r>
            <a:endParaRPr lang="en-GB" b="1"/>
          </a:p>
          <a:p>
            <a:r>
              <a:rPr lang="en-GB" b="1"/>
              <a:t>Guidance: </a:t>
            </a:r>
            <a:r>
              <a:rPr lang="en-GB" b="0"/>
              <a:t>You can decide whether you would like to share the timings of the session with staff. </a:t>
            </a:r>
          </a:p>
          <a:p>
            <a:endParaRPr lang="en-GB" b="0"/>
          </a:p>
          <a:p>
            <a:r>
              <a:rPr lang="en-GB" b="1"/>
              <a:t>Lead in: </a:t>
            </a:r>
            <a:r>
              <a:rPr lang="en-GB" b="0"/>
              <a:t>Let’s begin today’s session. </a:t>
            </a:r>
          </a:p>
          <a:p>
            <a:endParaRPr lang="en-GB"/>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3F9-D495-28F8-A7F4-E6A05B1AA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07E5-8CB5-8C50-8F24-342F8561E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35FE1F-E9DE-F1DD-92A4-8CCE4A77D571}"/>
              </a:ext>
            </a:extLst>
          </p:cNvPr>
          <p:cNvSpPr>
            <a:spLocks noGrp="1"/>
          </p:cNvSpPr>
          <p:nvPr>
            <p:ph type="body" idx="1"/>
          </p:nvPr>
        </p:nvSpPr>
        <p:spPr/>
        <p:txBody>
          <a:bodyPr/>
          <a:lstStyle/>
          <a:p>
            <a:r>
              <a:rPr lang="en-GB" b="1" dirty="0"/>
              <a:t>Option 1: Learner voice from your own context</a:t>
            </a:r>
          </a:p>
          <a:p>
            <a:r>
              <a:rPr lang="en-GB" b="1" dirty="0"/>
              <a:t>Time: </a:t>
            </a:r>
            <a:r>
              <a:rPr lang="en-GB" b="0" dirty="0"/>
              <a:t>1 minute [1]</a:t>
            </a:r>
            <a:endParaRPr lang="en-GB" b="1" dirty="0"/>
          </a:p>
          <a:p>
            <a:r>
              <a:rPr lang="en-GB" b="1" dirty="0"/>
              <a:t>Purpose: </a:t>
            </a:r>
            <a:r>
              <a:rPr lang="en-GB" b="0" dirty="0"/>
              <a:t>To situate the session in learners’ experience. </a:t>
            </a:r>
            <a:endParaRPr lang="en-GB" b="1" dirty="0"/>
          </a:p>
          <a:p>
            <a:r>
              <a:rPr lang="en-GB" b="1" dirty="0"/>
              <a:t>Guidance: </a:t>
            </a:r>
            <a:r>
              <a:rPr lang="en-GB" b="0" dirty="0"/>
              <a:t>Give staff time to read the slide. </a:t>
            </a:r>
          </a:p>
          <a:p>
            <a:r>
              <a:rPr lang="en-GB" b="0" dirty="0"/>
              <a:t>Then explain that…</a:t>
            </a:r>
          </a:p>
          <a:p>
            <a:pPr marL="171450" indent="-171450">
              <a:buFont typeface="Segoe UI"/>
              <a:buChar char="•"/>
            </a:pPr>
            <a:r>
              <a:rPr lang="en-GB" b="0" dirty="0"/>
              <a:t>This sort of learner experience, especially for those with additional needs, underpins what we mean by inclusion. Here the learner talks about some of the things they found challenging and the ways in which they feel supported by teachers and support staff. It’s clear that they feel better able to succeed as a result.</a:t>
            </a:r>
          </a:p>
          <a:p>
            <a:pPr marL="171450" indent="-171450">
              <a:buFont typeface="Segoe UI"/>
              <a:buChar char="•"/>
            </a:pPr>
            <a:endParaRPr lang="en-GB" b="0" dirty="0"/>
          </a:p>
          <a:p>
            <a:r>
              <a:rPr lang="en-GB" b="1" dirty="0"/>
              <a:t>Lead in: </a:t>
            </a:r>
            <a:r>
              <a:rPr lang="en-GB" b="0" dirty="0"/>
              <a:t>Let’s get straight on with defining this area of development. </a:t>
            </a:r>
          </a:p>
          <a:p>
            <a:endParaRPr lang="en-GB" dirty="0"/>
          </a:p>
        </p:txBody>
      </p:sp>
      <p:sp>
        <p:nvSpPr>
          <p:cNvPr id="4" name="Slide Number Placeholder 3">
            <a:extLst>
              <a:ext uri="{FF2B5EF4-FFF2-40B4-BE49-F238E27FC236}">
                <a16:creationId xmlns:a16="http://schemas.microsoft.com/office/drawing/2014/main" id="{DB9E9B9F-3744-139D-51EC-FB626CE36A79}"/>
              </a:ext>
            </a:extLst>
          </p:cNvPr>
          <p:cNvSpPr>
            <a:spLocks noGrp="1"/>
          </p:cNvSpPr>
          <p:nvPr>
            <p:ph type="sldNum" sz="quarter" idx="5"/>
          </p:nvPr>
        </p:nvSpPr>
        <p:spPr/>
        <p:txBody>
          <a:bodyPr/>
          <a:lstStyle/>
          <a:p>
            <a:fld id="{5B3B3ED4-6500-7D46-AD43-AE190871C49C}" type="slidenum">
              <a:rPr lang="en-US" smtClean="0"/>
              <a:t>6</a:t>
            </a:fld>
            <a:endParaRPr lang="en-US"/>
          </a:p>
        </p:txBody>
      </p:sp>
    </p:spTree>
    <p:extLst>
      <p:ext uri="{BB962C8B-B14F-4D97-AF65-F5344CB8AC3E}">
        <p14:creationId xmlns:p14="http://schemas.microsoft.com/office/powerpoint/2010/main" val="97252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CED1-B037-B4D6-09AE-4EB927D46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C1A13-3C01-BA2C-7C1A-52480511725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9FECD37-18F6-F571-AD18-47F21D7CD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Option 2: Learner voice example</a:t>
            </a:r>
          </a:p>
          <a:p>
            <a:r>
              <a:rPr lang="en-GB" b="1"/>
              <a:t>Time: </a:t>
            </a:r>
            <a:r>
              <a:rPr lang="en-GB" b="0"/>
              <a:t>1 minute [1]</a:t>
            </a:r>
            <a:endParaRPr lang="en-GB" b="1"/>
          </a:p>
          <a:p>
            <a:r>
              <a:rPr lang="en-GB" b="1"/>
              <a:t>Purpose: </a:t>
            </a:r>
            <a:r>
              <a:rPr lang="en-GB" b="0"/>
              <a:t>To situate the session in learner experience. </a:t>
            </a:r>
            <a:endParaRPr lang="en-GB" b="1"/>
          </a:p>
          <a:p>
            <a:r>
              <a:rPr lang="en-GB" b="1"/>
              <a:t>Guidance: </a:t>
            </a:r>
            <a:r>
              <a:rPr lang="en-GB" b="0"/>
              <a:t>Give staff time to read the slide. </a:t>
            </a:r>
          </a:p>
          <a:p>
            <a:r>
              <a:rPr lang="en-GB" b="0"/>
              <a:t>Then explain that…</a:t>
            </a:r>
          </a:p>
          <a:p>
            <a:pPr marL="171450" indent="-171450">
              <a:buFont typeface="Segoe UI"/>
              <a:buChar char="•"/>
            </a:pPr>
            <a:r>
              <a:rPr lang="en-GB" b="0"/>
              <a:t>This sort of learner experience, especially for those with additional needs, underpins what we mean by inclusion. Here the learner talks about some of the things they found challenging and the ways in which they feel supported by teachers. It’s clear that they feel better able to succeed as a result.</a:t>
            </a:r>
          </a:p>
          <a:p>
            <a:pPr marL="171450" indent="-171450">
              <a:buFont typeface="Segoe UI"/>
              <a:buChar char="•"/>
            </a:pPr>
            <a:endParaRPr lang="en-GB" b="0"/>
          </a:p>
          <a:p>
            <a:r>
              <a:rPr lang="en-GB" b="1"/>
              <a:t>Lead in: </a:t>
            </a:r>
            <a:r>
              <a:rPr lang="en-GB" b="0"/>
              <a:t>Let’s get straight on with defining this area of development. </a:t>
            </a:r>
          </a:p>
          <a:p>
            <a:endParaRPr lang="en-GB"/>
          </a:p>
        </p:txBody>
      </p:sp>
      <p:sp>
        <p:nvSpPr>
          <p:cNvPr id="4" name="Slide Number Placeholder 3">
            <a:extLst>
              <a:ext uri="{FF2B5EF4-FFF2-40B4-BE49-F238E27FC236}">
                <a16:creationId xmlns:a16="http://schemas.microsoft.com/office/drawing/2014/main" id="{F44E1E88-C770-541D-2D22-A79C8A5386E0}"/>
              </a:ext>
            </a:extLst>
          </p:cNvPr>
          <p:cNvSpPr>
            <a:spLocks noGrp="1"/>
          </p:cNvSpPr>
          <p:nvPr>
            <p:ph type="sldNum" sz="quarter" idx="5"/>
          </p:nvPr>
        </p:nvSpPr>
        <p:spPr/>
        <p:txBody>
          <a:bodyPr/>
          <a:lstStyle/>
          <a:p>
            <a:fld id="{5B3B3ED4-6500-7D46-AD43-AE190871C49C}" type="slidenum">
              <a:rPr lang="en-US" smtClean="0"/>
              <a:t>7</a:t>
            </a:fld>
            <a:endParaRPr lang="en-US"/>
          </a:p>
        </p:txBody>
      </p:sp>
    </p:spTree>
    <p:extLst>
      <p:ext uri="{BB962C8B-B14F-4D97-AF65-F5344CB8AC3E}">
        <p14:creationId xmlns:p14="http://schemas.microsoft.com/office/powerpoint/2010/main" val="2017815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a:t>Hidden slide – optional </a:t>
            </a:r>
          </a:p>
          <a:p>
            <a:r>
              <a:rPr lang="en-GB" sz="1200" b="1"/>
              <a:t>Time: </a:t>
            </a:r>
            <a:r>
              <a:rPr lang="en-GB" sz="1200" b="0"/>
              <a:t>NA</a:t>
            </a:r>
            <a:endParaRPr lang="en-GB" sz="1200" b="1"/>
          </a:p>
          <a:p>
            <a:r>
              <a:rPr lang="en-GB" sz="1200" b="1"/>
              <a:t>Purpose: </a:t>
            </a:r>
            <a:r>
              <a:rPr lang="en-GB" sz="1200" b="0"/>
              <a:t>To position this session within the context of the five areas of development.</a:t>
            </a:r>
            <a:endParaRPr lang="en-GB" sz="1200" b="1"/>
          </a:p>
          <a:p>
            <a:r>
              <a:rPr lang="en-GB" sz="1200" b="1"/>
              <a:t>Guidance: </a:t>
            </a:r>
            <a:r>
              <a:rPr lang="en-GB" sz="1200" b="0"/>
              <a:t>Give staff time to read the slide. Then explain that…</a:t>
            </a:r>
          </a:p>
          <a:p>
            <a:pPr marL="171450" indent="-171450">
              <a:buFont typeface="Segoe UI"/>
              <a:buChar char="•"/>
            </a:pPr>
            <a:r>
              <a:rPr lang="en-GB" sz="1200" b="0"/>
              <a:t>[If you intend to share the full suite of materials] </a:t>
            </a:r>
          </a:p>
          <a:p>
            <a:pPr marL="628650" lvl="1" indent="-171450">
              <a:buFont typeface="Segoe UI"/>
              <a:buChar char="•"/>
            </a:pPr>
            <a:r>
              <a:rPr lang="en-GB" sz="1200" b="0">
                <a:latin typeface="Arial" panose="020B0604020202020204" pitchFamily="34" charset="0"/>
                <a:cs typeface="Arial" panose="020B0604020202020204" pitchFamily="34" charset="0"/>
              </a:rPr>
              <a:t>We are devoting time to each of the areas for development outlined in this diagram.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latin typeface="Arial" panose="020B0604020202020204" pitchFamily="34" charset="0"/>
                <a:cs typeface="Arial" panose="020B0604020202020204" pitchFamily="34" charset="0"/>
              </a:rPr>
              <a:t>Please note, the final Areas of Development are subject to change - DfE is considering feedback from SEND reform consultation and recommendations from the Expert Panel.</a:t>
            </a:r>
          </a:p>
          <a:p>
            <a:pPr marL="171450" indent="-171450">
              <a:buFont typeface="Segoe UI"/>
              <a:buChar char="•"/>
            </a:pPr>
            <a:r>
              <a:rPr lang="en-GB" sz="1200" b="0"/>
              <a:t>[if you do not intend to use the full suite of materials] </a:t>
            </a:r>
          </a:p>
          <a:p>
            <a:pPr marL="628650" lvl="1" indent="-171450">
              <a:buFont typeface="Segoe UI"/>
              <a:buChar char="•"/>
            </a:pPr>
            <a:r>
              <a:rPr lang="en-GB" sz="1200" b="0">
                <a:latin typeface="Arial" panose="020B0604020202020204" pitchFamily="34" charset="0"/>
                <a:cs typeface="Arial" panose="020B0604020202020204" pitchFamily="34" charset="0"/>
              </a:rPr>
              <a:t>This diagram shows the different areas of development. </a:t>
            </a:r>
          </a:p>
          <a:p>
            <a:pPr marL="628650" lvl="1" indent="-171450">
              <a:buFont typeface="Segoe UI"/>
              <a:buChar char="•"/>
            </a:pPr>
            <a:r>
              <a:rPr lang="en-GB" sz="1200" b="0">
                <a:latin typeface="Arial" panose="020B0604020202020204" pitchFamily="34" charset="0"/>
                <a:cs typeface="Arial" panose="020B0604020202020204" pitchFamily="34" charset="0"/>
              </a:rPr>
              <a:t>You can see the focus of today’s session, speech, language and communication, sits alongside other areas that focus on need in relation to executive function, motor and physical, sensory and social and emotional. </a:t>
            </a:r>
          </a:p>
          <a:p>
            <a:pPr marL="457200" lvl="1" indent="0">
              <a:buFont typeface="Segoe UI"/>
              <a:buNone/>
            </a:pPr>
            <a:r>
              <a:rPr lang="en-GB" sz="1200" b="0">
                <a:latin typeface="Arial" panose="020B0604020202020204" pitchFamily="34" charset="0"/>
                <a:cs typeface="Arial" panose="020B0604020202020204" pitchFamily="34" charset="0"/>
              </a:rPr>
              <a:t> </a:t>
            </a:r>
          </a:p>
          <a:p>
            <a:r>
              <a:rPr lang="en-GB" sz="1200" b="1"/>
              <a:t>Lead in: </a:t>
            </a:r>
            <a:r>
              <a:rPr lang="en-GB" sz="1200" b="0"/>
              <a:t>Let’s zoom in on the focus for today’s session. </a:t>
            </a:r>
          </a:p>
          <a:p>
            <a:endParaRPr lang="en-GB" sz="1200"/>
          </a:p>
          <a:p>
            <a:r>
              <a:rPr lang="en-GB" sz="1200" b="1"/>
              <a:t>Graphics code: </a:t>
            </a:r>
            <a:r>
              <a:rPr lang="en-GB" sz="1200">
                <a:hlinkClick r:id="rId3"/>
              </a:rPr>
              <a:t>AOD-MainGraphic.png</a:t>
            </a:r>
            <a:r>
              <a:rPr lang="en-GB" sz="1200"/>
              <a:t>#</a:t>
            </a:r>
          </a:p>
          <a:p>
            <a:endParaRPr lang="en-GB" sz="1200" b="1"/>
          </a:p>
          <a:p>
            <a:r>
              <a:rPr lang="en-GB" sz="1200" b="1"/>
              <a:t>Source: </a:t>
            </a:r>
            <a:r>
              <a:rPr lang="en-GB" sz="1200" b="0"/>
              <a:t>Department for Education</a:t>
            </a:r>
            <a:r>
              <a:rPr lang="en-GB" b="0"/>
              <a:t>. (2026, April). SEND reform: putting children and young people first.</a:t>
            </a:r>
            <a:endParaRPr lang="en-GB" b="1"/>
          </a:p>
        </p:txBody>
      </p:sp>
      <p:sp>
        <p:nvSpPr>
          <p:cNvPr id="4" name="Slide Number Placeholder 3"/>
          <p:cNvSpPr>
            <a:spLocks noGrp="1"/>
          </p:cNvSpPr>
          <p:nvPr>
            <p:ph type="sldNum" sz="quarter" idx="5"/>
          </p:nvPr>
        </p:nvSpPr>
        <p:spPr/>
        <p:txBody>
          <a:bodyPr/>
          <a:lstStyle/>
          <a:p>
            <a:fld id="{5B3B3ED4-6500-7D46-AD43-AE190871C49C}" type="slidenum">
              <a:rPr lang="en-US" smtClean="0"/>
              <a:t>8</a:t>
            </a:fld>
            <a:endParaRPr lang="en-US"/>
          </a:p>
        </p:txBody>
      </p:sp>
    </p:spTree>
    <p:extLst>
      <p:ext uri="{BB962C8B-B14F-4D97-AF65-F5344CB8AC3E}">
        <p14:creationId xmlns:p14="http://schemas.microsoft.com/office/powerpoint/2010/main" val="83092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1 minute [2]</a:t>
            </a:r>
            <a:endParaRPr lang="en-GB" b="1"/>
          </a:p>
          <a:p>
            <a:r>
              <a:rPr lang="en-GB" b="1"/>
              <a:t>Purpose: </a:t>
            </a:r>
            <a:r>
              <a:rPr lang="en-GB" b="0"/>
              <a:t>To understand what we mean when we refer to this area of development </a:t>
            </a:r>
            <a:endParaRPr lang="en-GB" b="1"/>
          </a:p>
          <a:p>
            <a:r>
              <a:rPr lang="en-GB" b="1"/>
              <a:t>Guidance: </a:t>
            </a:r>
            <a:r>
              <a:rPr lang="en-GB" b="0"/>
              <a:t>Give staff time to read the slide. </a:t>
            </a:r>
          </a:p>
          <a:p>
            <a:r>
              <a:rPr lang="en-GB" b="0"/>
              <a:t>Then explain that…</a:t>
            </a:r>
          </a:p>
          <a:p>
            <a:pPr marL="171450" indent="-171450">
              <a:buFont typeface="Segoe UI"/>
              <a:buChar char="•"/>
            </a:pPr>
            <a:r>
              <a:rPr lang="en-GB" b="0"/>
              <a:t>This session focuses on speech, language and communication. </a:t>
            </a:r>
          </a:p>
          <a:p>
            <a:pPr marL="171450" indent="-171450">
              <a:buFont typeface="Segoe UI"/>
              <a:buChar char="•"/>
            </a:pPr>
            <a:r>
              <a:rPr lang="en-GB" b="0"/>
              <a:t>As part of this session, we’ll consider why this matters, how challenges with speech, language and communication might manifest themselves and what we might do to help learners overcome these barriers. </a:t>
            </a:r>
          </a:p>
          <a:p>
            <a:endParaRPr lang="en-GB" b="0"/>
          </a:p>
          <a:p>
            <a:r>
              <a:rPr lang="en-GB" b="1"/>
              <a:t>Lead in: </a:t>
            </a:r>
            <a:r>
              <a:rPr lang="en-GB" b="0"/>
              <a:t>Let’s look at the aims of the session.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 </a:t>
            </a:r>
            <a:r>
              <a:rPr lang="en-GB">
                <a:hlinkClick r:id="rId3"/>
              </a:rPr>
              <a:t>AOD-MainGraphic.png</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Source: </a:t>
            </a:r>
            <a:r>
              <a:rPr lang="en-GB" b="0"/>
              <a:t>Department for Education. (2026, April). SEND reform: putting children and young people first.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Arial" panose="020B0604020202020204" pitchFamily="34" charset="0"/>
                <a:ea typeface="+mn-ea"/>
                <a:cs typeface="Arial" panose="020B0604020202020204" pitchFamily="34" charset="0"/>
              </a:rPr>
              <a:t>Note: The final Areas of Development are subject to change - DfE is considering feedback from SEND reform consultation and recommendations from the Expert Panel.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9</a:t>
            </a:fld>
            <a:endParaRPr lang="en-US"/>
          </a:p>
        </p:txBody>
      </p:sp>
    </p:spTree>
    <p:extLst>
      <p:ext uri="{BB962C8B-B14F-4D97-AF65-F5344CB8AC3E}">
        <p14:creationId xmlns:p14="http://schemas.microsoft.com/office/powerpoint/2010/main" val="1987984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what this session will entail.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We will begin by getting clear on some definitions.</a:t>
            </a:r>
          </a:p>
          <a:p>
            <a:pPr marL="171450" indent="-171450">
              <a:buFont typeface="Segoe UI"/>
              <a:buChar char="•"/>
            </a:pPr>
            <a:r>
              <a:rPr lang="en-GB" b="0">
                <a:latin typeface="Arial" panose="020B0604020202020204" pitchFamily="34" charset="0"/>
                <a:cs typeface="Arial" panose="020B0604020202020204" pitchFamily="34" charset="0"/>
              </a:rPr>
              <a:t>We will then look at SLC through the lens of learning, both in terms of how learners can develop their SLC, challenges they might experience and how teachers and LSAs can support learners, both through high-quality teaching and specific adjustments.</a:t>
            </a:r>
          </a:p>
          <a:p>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get straight on with defining this area of development. </a:t>
            </a:r>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10</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11</a:t>
            </a:fld>
            <a:endParaRPr lang="en-GB"/>
          </a:p>
        </p:txBody>
      </p:sp>
    </p:spTree>
    <p:extLst>
      <p:ext uri="{BB962C8B-B14F-4D97-AF65-F5344CB8AC3E}">
        <p14:creationId xmlns:p14="http://schemas.microsoft.com/office/powerpoint/2010/main" val="3179550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11DDA-3671-8E3E-A548-5D94F84AE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63C17-5C8A-CEAC-20F6-4FDD48670A8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876E46-72B6-6304-739E-CC3D0B5274D8}"/>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[4]</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think about the role of speech, language and communication in everyday life. </a:t>
            </a: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allow staff time to read the slide.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Suggested scripting: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Every single day of our lives is made up of moments where we communicate. </a:t>
            </a:r>
          </a:p>
          <a:p>
            <a:pPr marL="171450" indent="-171450">
              <a:buFont typeface="Arial" panose="020B0604020202020204" pitchFamily="34" charset="0"/>
              <a:buChar char="•"/>
            </a:pPr>
            <a:r>
              <a:rPr lang="en-GB" b="0">
                <a:latin typeface="Arial"/>
                <a:cs typeface="Arial"/>
              </a:rPr>
              <a:t>This might look like having a conversation, shaking someone’s hand or waiting for our turn </a:t>
            </a:r>
            <a:r>
              <a:rPr lang="en-GB">
                <a:latin typeface="Arial"/>
                <a:cs typeface="Arial"/>
              </a:rPr>
              <a:t>to </a:t>
            </a:r>
            <a:r>
              <a:rPr lang="en-GB" b="0">
                <a:latin typeface="Arial"/>
                <a:cs typeface="Arial"/>
              </a:rPr>
              <a:t>pay for something in a shop.</a:t>
            </a:r>
          </a:p>
          <a:p>
            <a:pPr marL="171450" indent="-171450">
              <a:buFont typeface="Arial" panose="020B0604020202020204" pitchFamily="34" charset="0"/>
              <a:buChar char="•"/>
            </a:pPr>
            <a:r>
              <a:rPr lang="en-GB">
                <a:latin typeface="Arial"/>
                <a:cs typeface="Arial"/>
              </a:rPr>
              <a:t>Every day</a:t>
            </a:r>
            <a:r>
              <a:rPr lang="en-GB" b="0">
                <a:latin typeface="Arial"/>
                <a:cs typeface="Arial"/>
              </a:rPr>
              <a:t>, we use, interpret and interact with language in so many ways. It can be easy to forget how central communication is </a:t>
            </a:r>
            <a:r>
              <a:rPr lang="en-GB">
                <a:latin typeface="Arial"/>
                <a:cs typeface="Arial"/>
              </a:rPr>
              <a:t>to everything</a:t>
            </a:r>
            <a:r>
              <a:rPr lang="en-GB" b="0">
                <a:latin typeface="Arial"/>
                <a:cs typeface="Arial"/>
              </a:rPr>
              <a:t> we do. </a:t>
            </a:r>
          </a:p>
          <a:p>
            <a:endParaRPr lang="en-GB" b="1">
              <a:latin typeface="Arial" panose="020B0604020202020204" pitchFamily="34" charset="0"/>
              <a:cs typeface="Arial" panose="020B0604020202020204" pitchFamily="34" charset="0"/>
            </a:endParaRPr>
          </a:p>
          <a:p>
            <a:r>
              <a:rPr lang="en-GB" b="1">
                <a:latin typeface="Arial"/>
                <a:cs typeface="Arial"/>
              </a:rPr>
              <a:t>Lead in: </a:t>
            </a:r>
            <a:r>
              <a:rPr lang="en-GB" b="0">
                <a:latin typeface="Arial"/>
                <a:cs typeface="Arial"/>
              </a:rPr>
              <a:t>Let’s start by zooming in and considering why speech, language and communication </a:t>
            </a:r>
            <a:r>
              <a:rPr lang="en-GB">
                <a:latin typeface="Arial"/>
                <a:cs typeface="Arial"/>
              </a:rPr>
              <a:t>matter</a:t>
            </a:r>
            <a:r>
              <a:rPr lang="en-GB" b="0">
                <a:latin typeface="Arial"/>
                <a:cs typeface="Arial"/>
              </a:rPr>
              <a:t> so much. </a:t>
            </a:r>
          </a:p>
          <a:p>
            <a:endParaRPr lang="en-GB"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latin typeface="Arial"/>
                <a:cs typeface="Arial"/>
              </a:rPr>
              <a:t>Reference: </a:t>
            </a:r>
            <a:r>
              <a:rPr lang="en-GB" sz="1200" b="0" i="0" kern="1200">
                <a:solidFill>
                  <a:schemeClr val="tx1"/>
                </a:solidFill>
                <a:effectLst/>
                <a:latin typeface="Arial"/>
                <a:ea typeface="Segoe UI"/>
                <a:cs typeface="Arial"/>
              </a:rPr>
              <a:t>Antalek, C., Dixon, F., Taha, J., &amp; Esposito, R. (2025). </a:t>
            </a:r>
            <a:r>
              <a:rPr lang="en-GB" sz="1200" b="0" i="1" kern="1200">
                <a:solidFill>
                  <a:schemeClr val="tx1"/>
                </a:solidFill>
                <a:effectLst/>
                <a:latin typeface="Arial"/>
                <a:ea typeface="Segoe UI"/>
                <a:cs typeface="Arial"/>
              </a:rPr>
              <a:t>Identifying and supporting children and young people with speech, language and communication needs: A rapid evidence review</a:t>
            </a:r>
            <a:r>
              <a:rPr lang="en-GB" sz="1200" b="0" i="0" kern="1200">
                <a:solidFill>
                  <a:schemeClr val="tx1"/>
                </a:solidFill>
                <a:effectLst/>
                <a:latin typeface="Arial"/>
                <a:ea typeface="Segoe UI"/>
                <a:cs typeface="Arial"/>
              </a:rPr>
              <a:t> (Research report RR1550). University College London. Department for Education. </a:t>
            </a:r>
            <a:r>
              <a:rPr lang="en-GB" sz="1200" b="0" i="0" kern="1200">
                <a:solidFill>
                  <a:schemeClr val="tx1"/>
                </a:solidFill>
                <a:effectLst/>
                <a:latin typeface="Arial"/>
                <a:ea typeface="Segoe UI"/>
                <a:cs typeface="Arial"/>
                <a:hlinkClick r:id="rId3"/>
              </a:rPr>
              <a:t>https://www.gov.uk/government/publications</a:t>
            </a:r>
            <a:endParaRPr lang="en-GB" sz="1200" b="0" i="0" kern="1200">
              <a:solidFill>
                <a:schemeClr val="tx1"/>
              </a:solidFill>
              <a:effectLst/>
              <a:latin typeface="Arial"/>
              <a:ea typeface="Segoe UI"/>
              <a:cs typeface="Arial"/>
            </a:endParaRPr>
          </a:p>
          <a:p>
            <a:endParaRPr lang="en-GB"/>
          </a:p>
          <a:p>
            <a:endParaRPr lang="en-GB"/>
          </a:p>
        </p:txBody>
      </p:sp>
      <p:sp>
        <p:nvSpPr>
          <p:cNvPr id="4" name="Slide Number Placeholder 3">
            <a:extLst>
              <a:ext uri="{FF2B5EF4-FFF2-40B4-BE49-F238E27FC236}">
                <a16:creationId xmlns:a16="http://schemas.microsoft.com/office/drawing/2014/main" id="{A784C85D-C571-83C8-AB6C-C77D1E90CC30}"/>
              </a:ext>
            </a:extLst>
          </p:cNvPr>
          <p:cNvSpPr>
            <a:spLocks noGrp="1"/>
          </p:cNvSpPr>
          <p:nvPr>
            <p:ph type="sldNum" sz="quarter" idx="5"/>
          </p:nvPr>
        </p:nvSpPr>
        <p:spPr/>
        <p:txBody>
          <a:bodyPr/>
          <a:lstStyle/>
          <a:p>
            <a:fld id="{5B3B3ED4-6500-7D46-AD43-AE190871C49C}" type="slidenum">
              <a:rPr lang="en-US" smtClean="0"/>
              <a:t>12</a:t>
            </a:fld>
            <a:endParaRPr lang="en-US"/>
          </a:p>
        </p:txBody>
      </p:sp>
    </p:spTree>
    <p:extLst>
      <p:ext uri="{BB962C8B-B14F-4D97-AF65-F5344CB8AC3E}">
        <p14:creationId xmlns:p14="http://schemas.microsoft.com/office/powerpoint/2010/main" val="1842706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C463A-423B-69A4-5BFC-35EA407AA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D929B-4D64-11A5-4B64-699D33D620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86E5A23-5F48-F2BE-7AD8-A025EDBD5E3F}"/>
              </a:ext>
            </a:extLst>
          </p:cNvPr>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Time: </a:t>
            </a:r>
            <a:r>
              <a:rPr lang="en-GB" b="0" dirty="0">
                <a:latin typeface="Arial" panose="020B0604020202020204" pitchFamily="34" charset="0"/>
                <a:cs typeface="Arial" panose="020B0604020202020204" pitchFamily="34" charset="0"/>
              </a:rPr>
              <a:t>2 minutes [6]</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Purpose: </a:t>
            </a:r>
            <a:r>
              <a:rPr lang="en-GB" b="0" dirty="0">
                <a:latin typeface="Arial" panose="020B0604020202020204" pitchFamily="34" charset="0"/>
                <a:cs typeface="Arial" panose="020B0604020202020204" pitchFamily="34" charset="0"/>
              </a:rPr>
              <a:t>To understand the impact of language development.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Guidance: </a:t>
            </a:r>
            <a:r>
              <a:rPr lang="en-GB" b="0" dirty="0">
                <a:latin typeface="Arial" panose="020B0604020202020204" pitchFamily="34" charset="0"/>
                <a:cs typeface="Arial" panose="020B0604020202020204" pitchFamily="34" charset="0"/>
              </a:rPr>
              <a:t>this slide is animated so that each statement can be revealed alongside the explanation below.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Suggested scripting: </a:t>
            </a:r>
          </a:p>
          <a:p>
            <a:r>
              <a:rPr lang="en-GB" b="0" dirty="0">
                <a:latin typeface="Arial"/>
                <a:cs typeface="Arial"/>
              </a:rPr>
              <a:t>The importance of the development of speech, language and communication begins in the early years but has </a:t>
            </a:r>
            <a:r>
              <a:rPr lang="en-GB" dirty="0">
                <a:latin typeface="Arial"/>
                <a:cs typeface="Arial"/>
              </a:rPr>
              <a:t>a </a:t>
            </a:r>
            <a:r>
              <a:rPr lang="en-GB" b="0" dirty="0">
                <a:latin typeface="Arial"/>
                <a:cs typeface="Arial"/>
              </a:rPr>
              <a:t>lifelong impact. </a:t>
            </a:r>
          </a:p>
          <a:p>
            <a:pPr marL="171450" indent="-171450">
              <a:buFont typeface="Segoe UI"/>
              <a:buChar char="•"/>
            </a:pPr>
            <a:r>
              <a:rPr lang="en-GB" sz="1200" b="0" i="0" kern="1200" dirty="0">
                <a:solidFill>
                  <a:schemeClr val="tx1"/>
                </a:solidFill>
                <a:effectLst/>
                <a:latin typeface="Arial" panose="020B0604020202020204" pitchFamily="34" charset="0"/>
                <a:ea typeface="Segoe UI"/>
                <a:cs typeface="Arial" panose="020B0604020202020204" pitchFamily="34" charset="0"/>
              </a:rPr>
              <a:t>[CLICK] Statement 1 - Children who have poor language skills aged five face significant barriers. Nearly a quarter of these children do not reach the expected standard in English by the end of primary school. In contrast, this figure is only 4% for children with good language skills when aged five. </a:t>
            </a:r>
          </a:p>
          <a:p>
            <a:pPr marL="171450" indent="-171450">
              <a:buFont typeface="Segoe UI"/>
              <a:buChar char="•"/>
            </a:pPr>
            <a:r>
              <a:rPr lang="en-GB" sz="1200" b="0" i="0" kern="1200" dirty="0">
                <a:solidFill>
                  <a:schemeClr val="tx1"/>
                </a:solidFill>
                <a:effectLst/>
                <a:latin typeface="Arial" panose="020B0604020202020204" pitchFamily="34" charset="0"/>
                <a:ea typeface="Segoe UI"/>
                <a:cs typeface="Arial" panose="020B0604020202020204" pitchFamily="34" charset="0"/>
              </a:rPr>
              <a:t>These effects can still be seen when pupils enter secondary school. Children who struggle with language aged five are disproportionately affected by being unable to achieve the expected standard in English and maths. The fact that the effect is more significant for maths than English shows that language development is a crucial foundation for all types of learning.</a:t>
            </a:r>
          </a:p>
          <a:p>
            <a:pPr marL="171450" indent="-171450">
              <a:buFont typeface="Segoe UI"/>
              <a:buChar char="•"/>
            </a:pPr>
            <a:r>
              <a:rPr lang="en-GB" sz="1200" b="0" i="0" kern="1200" dirty="0">
                <a:solidFill>
                  <a:schemeClr val="tx1"/>
                </a:solidFill>
                <a:effectLst/>
                <a:latin typeface="Arial" panose="020B0604020202020204" pitchFamily="34" charset="0"/>
                <a:ea typeface="Segoe UI"/>
                <a:cs typeface="Arial" panose="020B0604020202020204" pitchFamily="34" charset="0"/>
              </a:rPr>
              <a:t>[CLICK] Statement 2 - About a quarter of school pupils who receive SEN support have needs related to speech, language and communication. The overall proportion of learners who experience these challenges may be higher in post-16 settings, as our sector works with more learners who have additional needs compared to school sixth forms </a:t>
            </a:r>
          </a:p>
          <a:p>
            <a:pPr marL="171450" indent="-171450">
              <a:buFont typeface="Segoe UI"/>
              <a:buChar char="•"/>
            </a:pPr>
            <a:r>
              <a:rPr lang="en-GB" sz="1200" b="0" i="0" kern="1200" dirty="0">
                <a:solidFill>
                  <a:schemeClr val="tx1"/>
                </a:solidFill>
                <a:effectLst/>
                <a:latin typeface="Arial"/>
                <a:cs typeface="Arial"/>
              </a:rPr>
              <a:t>[CLICK] Statement 3 - Research consistently shows that young people who do not achieve at least a grade 4 in maths and English are less likely to find work and more likely to experience long-term disadvantage. This clearly also has implications for FE settings when finding suitable courses for learners and addressing the need for re-sitting GCSEs in English and maths.</a:t>
            </a:r>
          </a:p>
          <a:p>
            <a:pPr marL="0" indent="0">
              <a:buFont typeface="Segoe UI"/>
              <a:buNone/>
            </a:pPr>
            <a:endParaRPr lang="en-GB" b="0"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Lead in: </a:t>
            </a:r>
            <a:r>
              <a:rPr lang="en-GB" b="0" dirty="0">
                <a:latin typeface="Arial" panose="020B0604020202020204" pitchFamily="34" charset="0"/>
                <a:cs typeface="Arial" panose="020B0604020202020204" pitchFamily="34" charset="0"/>
              </a:rPr>
              <a:t>SLC needs also have a potential impact beyond educational outcomes. </a:t>
            </a:r>
          </a:p>
          <a:p>
            <a:endParaRPr lang="en-GB" b="0" dirty="0">
              <a:latin typeface="Arial" panose="020B0604020202020204" pitchFamily="34" charset="0"/>
              <a:cs typeface="Arial" panose="020B0604020202020204" pitchFamily="34" charset="0"/>
            </a:endParaRPr>
          </a:p>
          <a:p>
            <a:r>
              <a:rPr lang="en-GB" b="0" dirty="0">
                <a:latin typeface="Arial" panose="020B0604020202020204" pitchFamily="34" charset="0"/>
                <a:cs typeface="Arial" panose="020B0604020202020204" pitchFamily="34" charset="0"/>
              </a:rPr>
              <a:t>References: </a:t>
            </a:r>
          </a:p>
          <a:p>
            <a:r>
              <a:rPr lang="en-GB" sz="1200" kern="1200" dirty="0">
                <a:solidFill>
                  <a:schemeClr val="tx1"/>
                </a:solidFill>
                <a:effectLst/>
                <a:latin typeface="Arial"/>
                <a:cs typeface="Arial"/>
              </a:rPr>
              <a:t>1</a:t>
            </a:r>
            <a:r>
              <a:rPr lang="en-GB" dirty="0">
                <a:latin typeface="Arial"/>
                <a:cs typeface="Arial"/>
              </a:rPr>
              <a:t>.</a:t>
            </a:r>
            <a:r>
              <a:rPr lang="en-GB" sz="1200" kern="1200" dirty="0">
                <a:solidFill>
                  <a:schemeClr val="tx1"/>
                </a:solidFill>
                <a:effectLst/>
                <a:latin typeface="Arial"/>
                <a:cs typeface="Arial"/>
              </a:rPr>
              <a:t>Speech and Language UK. (202</a:t>
            </a:r>
            <a:r>
              <a:rPr lang="en-GB" sz="1200" i="0" kern="1200" dirty="0">
                <a:solidFill>
                  <a:schemeClr val="tx1"/>
                </a:solidFill>
                <a:effectLst/>
                <a:latin typeface="Arial"/>
                <a:cs typeface="Arial"/>
              </a:rPr>
              <a:t>3). Listening to unheard children: A shocking rise in speech and language challenges, p.3.</a:t>
            </a:r>
          </a:p>
          <a:p>
            <a:r>
              <a:rPr lang="en-GB" sz="1200" i="0" kern="1200" dirty="0">
                <a:solidFill>
                  <a:schemeClr val="tx1"/>
                </a:solidFill>
                <a:effectLst/>
                <a:latin typeface="Arial"/>
                <a:cs typeface="Arial"/>
              </a:rPr>
              <a:t>2. </a:t>
            </a:r>
            <a:r>
              <a:rPr lang="en-GB" sz="1200" kern="1200" dirty="0">
                <a:solidFill>
                  <a:schemeClr val="tx1"/>
                </a:solidFill>
                <a:effectLst/>
                <a:latin typeface="Arial" panose="020B0604020202020204" pitchFamily="34" charset="0"/>
                <a:ea typeface="+mn-ea"/>
                <a:cs typeface="Arial" panose="020B0604020202020204" pitchFamily="34" charset="0"/>
              </a:rPr>
              <a:t>Department for Education. (2026, 30 June). </a:t>
            </a:r>
            <a:r>
              <a:rPr lang="en-GB" sz="1200" i="1" kern="1200" dirty="0">
                <a:solidFill>
                  <a:schemeClr val="tx1"/>
                </a:solidFill>
                <a:effectLst/>
                <a:latin typeface="Arial" panose="020B0604020202020204" pitchFamily="34" charset="0"/>
                <a:ea typeface="+mn-ea"/>
                <a:cs typeface="Arial" panose="020B0604020202020204" pitchFamily="34" charset="0"/>
              </a:rPr>
              <a:t>Special educational needs in England.</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u="sng" kern="1200" dirty="0">
                <a:solidFill>
                  <a:schemeClr val="tx1"/>
                </a:solidFill>
                <a:effectLst/>
                <a:latin typeface="Arial" panose="020B0604020202020204" pitchFamily="34" charset="0"/>
                <a:ea typeface="+mn-ea"/>
                <a:cs typeface="Arial" panose="020B0604020202020204" pitchFamily="34" charset="0"/>
                <a:hlinkClick r:id="rId3"/>
              </a:rPr>
              <a:t>https://explore-education-statistics.service.gov.uk/find-statistics/special-educational-needs-in-england/2025-26#section-primary-type-of-need</a:t>
            </a:r>
            <a:endParaRPr lang="en-GB" sz="1200" i="0" kern="1200" dirty="0">
              <a:solidFill>
                <a:schemeClr val="tx1"/>
              </a:solidFill>
              <a:effectLst/>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cs typeface="Arial" panose="020B0604020202020204" pitchFamily="34" charset="0"/>
              </a:rPr>
              <a:t>2. </a:t>
            </a:r>
            <a:r>
              <a:rPr lang="en-GB" sz="1200" kern="1200" dirty="0">
                <a:solidFill>
                  <a:schemeClr val="tx1"/>
                </a:solidFill>
                <a:effectLst/>
                <a:latin typeface="Arial" panose="020B0604020202020204" pitchFamily="34" charset="0"/>
                <a:ea typeface="+mn-ea"/>
                <a:cs typeface="Arial" panose="020B0604020202020204" pitchFamily="34" charset="0"/>
              </a:rPr>
              <a:t>Department for Education. (2026b, 06 August). </a:t>
            </a:r>
            <a:r>
              <a:rPr lang="en-GB" sz="1200" i="1" kern="1200" dirty="0">
                <a:solidFill>
                  <a:schemeClr val="tx1"/>
                </a:solidFill>
                <a:effectLst/>
                <a:latin typeface="Arial" panose="020B0604020202020204" pitchFamily="34" charset="0"/>
                <a:ea typeface="+mn-ea"/>
                <a:cs typeface="Arial" panose="020B0604020202020204" pitchFamily="34" charset="0"/>
              </a:rPr>
              <a:t>16-18 study leavers national level destinations' from '16-18 destination measures’</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u="sng" kern="1200" dirty="0">
                <a:solidFill>
                  <a:schemeClr val="tx1"/>
                </a:solidFill>
                <a:effectLst/>
                <a:latin typeface="Arial" panose="020B0604020202020204" pitchFamily="34" charset="0"/>
                <a:ea typeface="+mn-ea"/>
                <a:cs typeface="Arial" panose="020B0604020202020204" pitchFamily="34" charset="0"/>
                <a:hlinkClick r:id="rId4"/>
              </a:rPr>
              <a:t>https://explore-education-statistics.service.gov.uk/data-tables/permalink/8fd05062-0406-4c20-72dd-08def14588fa</a:t>
            </a:r>
            <a:endParaRPr lang="en-GB" sz="1200" kern="12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7C927064-5B96-70C4-5A3D-26A38A5840DF}"/>
              </a:ext>
            </a:extLst>
          </p:cNvPr>
          <p:cNvSpPr>
            <a:spLocks noGrp="1"/>
          </p:cNvSpPr>
          <p:nvPr>
            <p:ph type="sldNum" sz="quarter" idx="5"/>
          </p:nvPr>
        </p:nvSpPr>
        <p:spPr/>
        <p:txBody>
          <a:bodyPr/>
          <a:lstStyle/>
          <a:p>
            <a:fld id="{5B3B3ED4-6500-7D46-AD43-AE190871C49C}" type="slidenum">
              <a:rPr lang="en-US" smtClean="0"/>
              <a:t>13</a:t>
            </a:fld>
            <a:endParaRPr lang="en-US"/>
          </a:p>
        </p:txBody>
      </p:sp>
    </p:spTree>
    <p:extLst>
      <p:ext uri="{BB962C8B-B14F-4D97-AF65-F5344CB8AC3E}">
        <p14:creationId xmlns:p14="http://schemas.microsoft.com/office/powerpoint/2010/main" val="2790066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0939-F5D8-5BBF-FC58-FED7E7BE4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F638F-EF39-0789-9F6A-83CCA8DB6F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7815C6-31F9-A9F6-6C00-38EFA13E0445}"/>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[7]</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the impact of language development.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this slide is animated so that each statement can be revealed alongside the explanation below.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Suggested scripting: </a:t>
            </a: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sz="1200" b="0" i="0" kern="1200">
                <a:solidFill>
                  <a:schemeClr val="tx1"/>
                </a:solidFill>
                <a:effectLst/>
                <a:latin typeface="Arial" panose="020B0604020202020204" pitchFamily="34" charset="0"/>
                <a:cs typeface="Arial" panose="020B0604020202020204" pitchFamily="34" charset="0"/>
              </a:rPr>
              <a:t>[CLICK] Statement 3 - SLC also has a significant impact beyond school, college and employment.</a:t>
            </a: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sz="1200" b="0" i="0" kern="1200">
                <a:solidFill>
                  <a:schemeClr val="tx1"/>
                </a:solidFill>
                <a:effectLst/>
                <a:latin typeface="Arial" panose="020B0604020202020204" pitchFamily="34" charset="0"/>
                <a:cs typeface="Arial" panose="020B0604020202020204" pitchFamily="34" charset="0"/>
              </a:rPr>
              <a:t>[CLICK] Statement 4 - These statements make for sobering reading, but there is so much that can be done to help learners with SLC needs to develop their language and communication. </a:t>
            </a:r>
          </a:p>
          <a:p>
            <a:pPr marL="171450" indent="-171450">
              <a:buFont typeface="Segoe UI"/>
              <a:buChar char="•"/>
            </a:pPr>
            <a:r>
              <a:rPr lang="en-GB" sz="1200" b="0" i="0" kern="1200">
                <a:solidFill>
                  <a:schemeClr val="tx1"/>
                </a:solidFill>
                <a:effectLst/>
                <a:latin typeface="Arial"/>
                <a:cs typeface="Arial"/>
              </a:rPr>
              <a:t>FE </a:t>
            </a:r>
            <a:r>
              <a:rPr lang="en-GB">
                <a:latin typeface="Arial"/>
                <a:cs typeface="Arial"/>
              </a:rPr>
              <a:t>teachers</a:t>
            </a:r>
            <a:r>
              <a:rPr lang="en-GB" sz="1200" b="0" i="0" kern="1200">
                <a:solidFill>
                  <a:schemeClr val="tx1"/>
                </a:solidFill>
                <a:effectLst/>
                <a:latin typeface="Arial"/>
                <a:cs typeface="Arial"/>
              </a:rPr>
              <a:t> and support staff can make adjustments in their own practice that are beneficial for the language development and comprehension of all learners but can be especially impactful for learners who have SLC difficulties as either a primary or secondary need. We’ll look at some of these later in today’s session. </a:t>
            </a:r>
          </a:p>
          <a:p>
            <a:pPr marL="171450" indent="-171450">
              <a:buFont typeface="Segoe UI"/>
              <a:buChar char="•"/>
            </a:pPr>
            <a:endParaRPr lang="en-GB" sz="1200" b="0" i="0" kern="120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sz="1200" b="0" i="0" kern="1200">
                <a:solidFill>
                  <a:schemeClr val="tx1"/>
                </a:solidFill>
                <a:effectLst/>
                <a:latin typeface="Arial" panose="020B0604020202020204" pitchFamily="34" charset="0"/>
                <a:cs typeface="Arial" panose="020B0604020202020204" pitchFamily="34" charset="0"/>
              </a:rPr>
              <a:t>The next slide is hidden and optional. It can be used to support teachers to make a link here to how inclusive teaching can enable all learners to achieve and thrive. Staff who have already seen the SEND Reforms slide deck will already be familiar with this.</a:t>
            </a:r>
          </a:p>
          <a:p>
            <a:pPr marL="0" indent="0">
              <a:buFont typeface="Segoe UI"/>
              <a:buNone/>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begin to drill down into what we mean when we talk about speech, language and communication. </a:t>
            </a:r>
          </a:p>
          <a:p>
            <a:endParaRPr lang="en-GB" b="0">
              <a:latin typeface="Arial" panose="020B0604020202020204" pitchFamily="34" charset="0"/>
              <a:cs typeface="Arial" panose="020B0604020202020204" pitchFamily="34" charset="0"/>
            </a:endParaRPr>
          </a:p>
          <a:p>
            <a:r>
              <a:rPr lang="en-GB" b="0">
                <a:latin typeface="Arial" panose="020B0604020202020204" pitchFamily="34" charset="0"/>
                <a:cs typeface="Arial" panose="020B0604020202020204" pitchFamily="34" charset="0"/>
              </a:rPr>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Arial" panose="020B0604020202020204" pitchFamily="34" charset="0"/>
                <a:cs typeface="Arial" panose="020B0604020202020204" pitchFamily="34" charset="0"/>
              </a:rPr>
              <a:t>3. Speech and Language UK. (2025). </a:t>
            </a:r>
            <a:r>
              <a:rPr lang="en-GB" sz="1200" u="sng" kern="1200">
                <a:solidFill>
                  <a:schemeClr val="tx1"/>
                </a:solidFill>
                <a:effectLst/>
                <a:latin typeface="Arial" panose="020B0604020202020204" pitchFamily="34" charset="0"/>
                <a:cs typeface="Arial" panose="020B0604020202020204" pitchFamily="34" charset="0"/>
                <a:hlinkClick r:id="rId3"/>
              </a:rPr>
              <a:t>https://speechandlanguage.org.uk/about-us/news-and-blogs/shocking-double-disadvantage-two-million-uk-children-with-speech-and-language-challenges-face-mental-health-crisis/</a:t>
            </a:r>
            <a:endParaRPr lang="en-GB" sz="1200" kern="120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DD23C08-107F-6B0A-95B9-B22AE4D3477D}"/>
              </a:ext>
            </a:extLst>
          </p:cNvPr>
          <p:cNvSpPr>
            <a:spLocks noGrp="1"/>
          </p:cNvSpPr>
          <p:nvPr>
            <p:ph type="sldNum" sz="quarter" idx="5"/>
          </p:nvPr>
        </p:nvSpPr>
        <p:spPr/>
        <p:txBody>
          <a:bodyPr/>
          <a:lstStyle/>
          <a:p>
            <a:fld id="{5B3B3ED4-6500-7D46-AD43-AE190871C49C}" type="slidenum">
              <a:rPr lang="en-US" smtClean="0"/>
              <a:t>14</a:t>
            </a:fld>
            <a:endParaRPr lang="en-US"/>
          </a:p>
        </p:txBody>
      </p:sp>
    </p:spTree>
    <p:extLst>
      <p:ext uri="{BB962C8B-B14F-4D97-AF65-F5344CB8AC3E}">
        <p14:creationId xmlns:p14="http://schemas.microsoft.com/office/powerpoint/2010/main" val="2317016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1AF72-428C-14E4-204F-5FFF61ACD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E2481-092A-4F2D-59A5-6DCED7F156A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B84BFA5-DEA3-DB3A-01A8-011B86F46EB3}"/>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4021415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92889-3CA0-8B56-4376-73B51667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2DACD-6FE9-B33B-D17D-209D7D2CE0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5A1363-0D78-8735-2405-FA712BE97A0E}"/>
              </a:ext>
            </a:extLst>
          </p:cNvPr>
          <p:cNvSpPr>
            <a:spLocks noGrp="1"/>
          </p:cNvSpPr>
          <p:nvPr>
            <p:ph type="body" idx="1"/>
          </p:nvPr>
        </p:nvSpPr>
        <p:spPr/>
        <p:txBody>
          <a:bodyPr>
            <a:noAutofit/>
          </a:bodyPr>
          <a:lstStyle/>
          <a:p>
            <a:r>
              <a:rPr lang="en-GB" b="1">
                <a:solidFill>
                  <a:srgbClr val="000000"/>
                </a:solidFill>
                <a:latin typeface="Arial" panose="020B0604020202020204" pitchFamily="34" charset="0"/>
                <a:cs typeface="Arial" panose="020B0604020202020204" pitchFamily="34" charset="0"/>
              </a:rPr>
              <a:t>Optional slide (hidden)</a:t>
            </a:r>
          </a:p>
          <a:p>
            <a:r>
              <a:rPr lang="en-GB" b="1">
                <a:solidFill>
                  <a:srgbClr val="000000"/>
                </a:solidFill>
                <a:latin typeface="Arial" panose="020B0604020202020204" pitchFamily="34" charset="0"/>
                <a:cs typeface="Arial" panose="020B0604020202020204" pitchFamily="34" charset="0"/>
              </a:rPr>
              <a:t>Purpose: </a:t>
            </a:r>
            <a:r>
              <a:rPr lang="en-GB" b="0">
                <a:solidFill>
                  <a:srgbClr val="000000"/>
                </a:solidFill>
                <a:latin typeface="Arial" panose="020B0604020202020204" pitchFamily="34" charset="0"/>
                <a:cs typeface="Arial" panose="020B0604020202020204" pitchFamily="34" charset="0"/>
              </a:rPr>
              <a:t>To make the link between positive impact on learners and key messages regarding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0000"/>
                </a:solidFill>
                <a:latin typeface="Arial" panose="020B0604020202020204" pitchFamily="34" charset="0"/>
                <a:cs typeface="Arial" panose="020B0604020202020204" pitchFamily="34" charset="0"/>
              </a:rPr>
              <a:t>Guidance: </a:t>
            </a:r>
            <a:r>
              <a:rPr lang="en-GB" b="0">
                <a:solidFill>
                  <a:srgbClr val="000000"/>
                </a:solidFill>
                <a:latin typeface="Arial" panose="020B0604020202020204" pitchFamily="34" charset="0"/>
                <a:cs typeface="Arial" panose="020B0604020202020204" pitchFamily="34" charset="0"/>
              </a:rPr>
              <a:t>This slide is animated so that each statement can be revealed alongside a brief explanation. </a:t>
            </a:r>
            <a:r>
              <a:rPr lang="en-GB" b="0">
                <a:solidFill>
                  <a:srgbClr val="000000"/>
                </a:solidFill>
                <a:latin typeface="Arial"/>
                <a:cs typeface="Arial"/>
              </a:rPr>
              <a:t>This thought activity was introduced in Intro session 1: Supporting Every Young Person to Achieve and Thrive and is one way to try to break down what we mean by Achieve and Thrive. </a:t>
            </a:r>
          </a:p>
          <a:p>
            <a:endParaRPr lang="en-GB" b="0">
              <a:solidFill>
                <a:srgbClr val="000000"/>
              </a:solidFill>
              <a:latin typeface="Arial" panose="020B0604020202020204" pitchFamily="34" charset="0"/>
              <a:cs typeface="Arial" panose="020B0604020202020204" pitchFamily="34" charset="0"/>
            </a:endParaRPr>
          </a:p>
          <a:p>
            <a:r>
              <a:rPr lang="en-GB" b="1">
                <a:solidFill>
                  <a:srgbClr val="000000"/>
                </a:solidFill>
                <a:latin typeface="Arial" panose="020B0604020202020204" pitchFamily="34" charset="0"/>
                <a:cs typeface="Arial" panose="020B0604020202020204" pitchFamily="34" charset="0"/>
              </a:rPr>
              <a:t>Suggested scripting: </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The aims of our work in inclusion are that every child and young person can achieve and thrive.  When we break that aim down into the kinds of experiences and developmental outcomes we want for every learner, we might end up with three broad areas along these lines:</a:t>
            </a:r>
          </a:p>
          <a:p>
            <a:pPr marL="171450" indent="-171450">
              <a:buFont typeface="Arial" panose="020B0604020202020204" pitchFamily="34" charset="0"/>
              <a:buChar char="•"/>
            </a:pPr>
            <a:r>
              <a:rPr lang="en-GB" b="1"/>
              <a:t>Educational outcomes: </a:t>
            </a:r>
            <a:r>
              <a:rPr lang="en-GB" b="0"/>
              <a:t>we want all learners to make the best progress possible across academic, and vocational and technical subjects. This is important for access to future opportunities. </a:t>
            </a:r>
          </a:p>
          <a:p>
            <a:pPr marL="171450" indent="-171450">
              <a:buFont typeface="Arial" panose="020B0604020202020204" pitchFamily="34" charset="0"/>
              <a:buChar char="•"/>
            </a:pPr>
            <a:r>
              <a:rPr lang="en-GB" b="1"/>
              <a:t>Personal development: </a:t>
            </a:r>
            <a:r>
              <a:rPr lang="en-GB" b="0"/>
              <a:t>we also want all learners to develop the key skills they need for day-to-day life beyond education. This includes developing their sense of self – their identity, their self-esteem and understanding of how to support and motivate themselves. This relates to the final broad area. </a:t>
            </a:r>
          </a:p>
          <a:p>
            <a:pPr marL="171450" indent="-171450">
              <a:buFont typeface="Arial" panose="020B0604020202020204" pitchFamily="34" charset="0"/>
              <a:buChar char="•"/>
            </a:pPr>
            <a:r>
              <a:rPr lang="en-GB" b="1"/>
              <a:t>Wellbeing and belonging: </a:t>
            </a:r>
            <a:r>
              <a:rPr lang="en-GB" b="0"/>
              <a:t>we want learners to feel that they are a valuable member of their community.  We want them to have a voice, to be able to make judgements and to develop strong and healthy peer support groups. We want learners to have a sense of belonging in their communities.  </a:t>
            </a:r>
          </a:p>
          <a:p>
            <a:pPr marL="171450" indent="-171450">
              <a:buFont typeface="Arial" panose="020B0604020202020204" pitchFamily="34" charset="0"/>
              <a:buChar char="•"/>
            </a:pPr>
            <a:r>
              <a:rPr lang="en-GB" b="0"/>
              <a:t>The reality of course, is that learners’ experiences have an impact across all of these areas and positive experiences in one area are likely to impact the others.  If we want learners to achieve and thrive, we need to consider how we support development across the three areas during learners’ experiences. </a:t>
            </a:r>
            <a:endParaRPr lang="en-GB" b="1"/>
          </a:p>
          <a:p>
            <a:pPr marL="171450" indent="-171450">
              <a:buFont typeface="Arial" panose="020B0604020202020204" pitchFamily="34" charset="0"/>
              <a:buChar char="•"/>
            </a:pP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begin to drill down into what we mean when we talk about speech, language and communication. </a:t>
            </a:r>
          </a:p>
        </p:txBody>
      </p:sp>
      <p:sp>
        <p:nvSpPr>
          <p:cNvPr id="4" name="Slide Number Placeholder 3">
            <a:extLst>
              <a:ext uri="{FF2B5EF4-FFF2-40B4-BE49-F238E27FC236}">
                <a16:creationId xmlns:a16="http://schemas.microsoft.com/office/drawing/2014/main" id="{507FEB11-7600-3141-4039-66DD199809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0186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Time: </a:t>
            </a:r>
            <a:r>
              <a:rPr lang="en-GB" b="0" dirty="0">
                <a:latin typeface="Arial" panose="020B0604020202020204" pitchFamily="34" charset="0"/>
                <a:cs typeface="Arial" panose="020B0604020202020204" pitchFamily="34" charset="0"/>
              </a:rPr>
              <a:t>1 minute [8]</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Purpose: </a:t>
            </a:r>
            <a:r>
              <a:rPr lang="en-GB" b="0" dirty="0">
                <a:latin typeface="Arial" panose="020B0604020202020204" pitchFamily="34" charset="0"/>
                <a:cs typeface="Arial" panose="020B0604020202020204" pitchFamily="34" charset="0"/>
              </a:rPr>
              <a:t>To understand what we mean when we refer to this area for development. </a:t>
            </a: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Guidance: </a:t>
            </a:r>
            <a:r>
              <a:rPr lang="en-GB" b="0" dirty="0">
                <a:latin typeface="Arial" panose="020B0604020202020204" pitchFamily="34" charset="0"/>
                <a:cs typeface="Arial" panose="020B0604020202020204" pitchFamily="34" charset="0"/>
              </a:rPr>
              <a:t>Give staff time to read the slide. </a:t>
            </a:r>
          </a:p>
          <a:p>
            <a:r>
              <a:rPr lang="en-GB" b="0" dirty="0">
                <a:latin typeface="Arial" panose="020B0604020202020204" pitchFamily="34" charset="0"/>
                <a:cs typeface="Arial" panose="020B0604020202020204" pitchFamily="34" charset="0"/>
              </a:rPr>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dirty="0">
                <a:latin typeface="Arial" panose="020B0604020202020204" pitchFamily="34" charset="0"/>
                <a:cs typeface="Arial" panose="020B0604020202020204" pitchFamily="34" charset="0"/>
              </a:rPr>
              <a:t>All learners need to develop their speech, language and communication throughout their education and beyond. This is because the required complexity of language and concepts at each stage of education will usually become increasingly demanding.  </a:t>
            </a:r>
          </a:p>
          <a:p>
            <a:pPr marL="171450" indent="-171450">
              <a:buFont typeface="Segoe UI"/>
              <a:buChar char="•"/>
            </a:pPr>
            <a:r>
              <a:rPr lang="en-GB" dirty="0">
                <a:latin typeface="Arial" panose="020B0604020202020204" pitchFamily="34" charset="0"/>
                <a:cs typeface="Arial" panose="020B0604020202020204" pitchFamily="34" charset="0"/>
              </a:rPr>
              <a:t>Young people with these needs may face challenges in one or multiple areas of speech, language, or social communication at different stages of their lives.</a:t>
            </a:r>
          </a:p>
          <a:p>
            <a:pPr marL="171450" indent="-171450">
              <a:buFont typeface="Segoe UI"/>
              <a:buChar char="•"/>
            </a:pPr>
            <a:r>
              <a:rPr lang="en-GB" b="0" dirty="0">
                <a:latin typeface="Arial" panose="020B0604020202020204" pitchFamily="34" charset="0"/>
                <a:cs typeface="Arial" panose="020B0604020202020204" pitchFamily="34" charset="0"/>
              </a:rPr>
              <a:t>This group of needs are the most common primary need identified in learners receiving special educational needs and disability (SEND) support. </a:t>
            </a:r>
            <a:r>
              <a:rPr lang="en-GB" sz="1200" dirty="0">
                <a:effectLst/>
                <a:latin typeface="Arial" panose="020B0604020202020204" pitchFamily="34" charset="0"/>
                <a:cs typeface="Arial" panose="020B0604020202020204" pitchFamily="34" charset="0"/>
              </a:rPr>
              <a:t>Given that FE serves a greater proportion of learners with SEN than school sixth forms, it is likely also the most commonly identified need in an FE context as well.</a:t>
            </a:r>
            <a:endParaRPr lang="en-GB" b="0" dirty="0">
              <a:latin typeface="Arial" panose="020B0604020202020204" pitchFamily="34" charset="0"/>
              <a:cs typeface="Arial" panose="020B0604020202020204" pitchFamily="34" charset="0"/>
            </a:endParaRPr>
          </a:p>
          <a:p>
            <a:endParaRPr lang="en-GB" b="0"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Lead in: </a:t>
            </a:r>
            <a:r>
              <a:rPr lang="en-GB" b="0" dirty="0">
                <a:latin typeface="Arial" panose="020B0604020202020204" pitchFamily="34" charset="0"/>
                <a:cs typeface="Arial" panose="020B0604020202020204" pitchFamily="34" charset="0"/>
              </a:rPr>
              <a:t>We’ll look at part of this umbrella term in more detail, beginning with speech. </a:t>
            </a:r>
          </a:p>
          <a:p>
            <a:endParaRPr lang="en-GB" b="0" dirty="0">
              <a:latin typeface="Arial" panose="020B0604020202020204" pitchFamily="34" charset="0"/>
              <a:cs typeface="Arial" panose="020B0604020202020204" pitchFamily="34" charset="0"/>
            </a:endParaRPr>
          </a:p>
          <a:p>
            <a:r>
              <a:rPr lang="en-GB" b="0" dirty="0">
                <a:latin typeface="Arial" panose="020B0604020202020204" pitchFamily="34" charset="0"/>
                <a:cs typeface="Arial" panose="020B0604020202020204" pitchFamily="34" charset="0"/>
              </a:rPr>
              <a:t>Reference: </a:t>
            </a:r>
            <a:r>
              <a:rPr lang="en-GB" dirty="0">
                <a:latin typeface="Arial" panose="020B0604020202020204" pitchFamily="34" charset="0"/>
                <a:cs typeface="Arial" panose="020B0604020202020204" pitchFamily="34" charset="0"/>
              </a:rPr>
              <a:t>Department for Education. (2026). Special educational needs in England: 2025-26. Explore education statistics. </a:t>
            </a:r>
            <a:r>
              <a:rPr lang="en-GB" dirty="0">
                <a:latin typeface="Arial" panose="020B0604020202020204" pitchFamily="34" charset="0"/>
                <a:cs typeface="Arial" panose="020B0604020202020204" pitchFamily="34" charset="0"/>
                <a:hlinkClick r:id="rId3"/>
              </a:rPr>
              <a:t>https://explore-education-statistics.service.gov.uk/find-statistics/special-educational-needs-in-england/2025-26</a:t>
            </a:r>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B3B3ED4-6500-7D46-AD43-AE190871C49C}" type="slidenum">
              <a:rPr lang="en-US" smtClean="0"/>
              <a:t>17</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302-7369-DCC6-2D2A-15124BBD6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223C4-5E69-8A88-5B08-4F76E70A4A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44B970-F34A-1817-B41F-D0EDDE82BEB8}"/>
              </a:ext>
            </a:extLst>
          </p:cNvPr>
          <p:cNvSpPr>
            <a:spLocks noGrp="1"/>
          </p:cNvSpPr>
          <p:nvPr>
            <p:ph type="body" idx="1"/>
          </p:nvPr>
        </p:nvSpPr>
        <p:spPr/>
        <p:txBody>
          <a:bodyPr/>
          <a:lstStyle/>
          <a:p>
            <a:r>
              <a:rPr lang="en-GB" b="1" dirty="0"/>
              <a:t>Time: </a:t>
            </a:r>
            <a:r>
              <a:rPr lang="en-GB" b="0" dirty="0"/>
              <a:t>1 minute [9]</a:t>
            </a:r>
            <a:endParaRPr lang="en-GB" b="1" dirty="0"/>
          </a:p>
          <a:p>
            <a:r>
              <a:rPr lang="en-GB" b="1" dirty="0"/>
              <a:t>Purpose: </a:t>
            </a:r>
            <a:r>
              <a:rPr lang="en-GB" b="0" dirty="0"/>
              <a:t>To understand what we mean when we refer to ‘speech’ needs.  </a:t>
            </a:r>
            <a:endParaRPr lang="en-GB" b="1" dirty="0"/>
          </a:p>
          <a:p>
            <a:r>
              <a:rPr lang="en-GB" b="1" dirty="0"/>
              <a:t>Guidance: </a:t>
            </a:r>
            <a:r>
              <a:rPr lang="en-GB" b="0" dirty="0"/>
              <a:t>Give staff time to read the slide. Click to reveal each bullet point separately and allow time for each to be read separately. </a:t>
            </a:r>
          </a:p>
          <a:p>
            <a:r>
              <a:rPr lang="en-GB" b="0" dirty="0"/>
              <a:t>Explain that…</a:t>
            </a:r>
          </a:p>
          <a:p>
            <a:pPr marL="171450" indent="-171450">
              <a:buFont typeface="Segoe UI"/>
              <a:buChar char="•"/>
            </a:pPr>
            <a:r>
              <a:rPr lang="en-GB" b="0" dirty="0"/>
              <a:t>You might notice that a learner has difficulties with their speech because of the way they struggle to articulate words clearly, speak fluently or use the expected range of vocal pitch for their age group. </a:t>
            </a:r>
          </a:p>
          <a:p>
            <a:pPr marL="171450" indent="-171450">
              <a:buFont typeface="Segoe UI"/>
              <a:buChar char="•"/>
            </a:pPr>
            <a:r>
              <a:rPr lang="en-GB" b="0" dirty="0"/>
              <a:t>Some learners might stammer or stutter when they speak aloud or speak with a level of volume that can make communication challenging.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dirty="0">
                <a:effectLst/>
              </a:rPr>
              <a:t>Speech difficulties can be linked to both motor skills and processing skills. </a:t>
            </a:r>
            <a:r>
              <a:rPr lang="en-GB">
                <a:effectLst/>
              </a:rPr>
              <a:t>Some learners may find it hard to coordinate the physical movements needed for speech, while others may find it hard to plan, organise or process the sounds in words.</a:t>
            </a:r>
            <a:endParaRPr lang="en-GB" b="0" dirty="0"/>
          </a:p>
          <a:p>
            <a:endParaRPr lang="en-GB" b="1" dirty="0"/>
          </a:p>
          <a:p>
            <a:r>
              <a:rPr lang="en-GB" b="1" dirty="0"/>
              <a:t>Lead in: </a:t>
            </a:r>
            <a:r>
              <a:rPr lang="en-GB" b="0" dirty="0"/>
              <a:t>Let’s look at language next.</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Source: </a:t>
            </a:r>
            <a:r>
              <a:rPr lang="en-GB" sz="1200" b="0" i="0" kern="1200" dirty="0">
                <a:solidFill>
                  <a:schemeClr val="tx1"/>
                </a:solidFill>
                <a:effectLst/>
                <a:ea typeface="Segoe UI"/>
              </a:rPr>
              <a:t>Antalek, C., Dixon, F., Taha, J., &amp; Esposito, R. (2025). </a:t>
            </a:r>
            <a:r>
              <a:rPr lang="en-GB" sz="1200" b="0" i="1" kern="1200" dirty="0">
                <a:solidFill>
                  <a:schemeClr val="tx1"/>
                </a:solidFill>
                <a:effectLst/>
                <a:ea typeface="Segoe UI"/>
              </a:rPr>
              <a:t>Identifying and supporting children and young people with speech, language and communication needs: A rapid evidence review</a:t>
            </a:r>
            <a:r>
              <a:rPr lang="en-GB" sz="1200" b="0" i="0" kern="1200" dirty="0">
                <a:solidFill>
                  <a:schemeClr val="tx1"/>
                </a:solidFill>
                <a:effectLst/>
                <a:ea typeface="Segoe UI"/>
              </a:rPr>
              <a:t> (Research report RR1550). University College London. Department for Education. </a:t>
            </a:r>
            <a:r>
              <a:rPr lang="en-GB" sz="1200" b="0" i="0" kern="1200" dirty="0">
                <a:solidFill>
                  <a:schemeClr val="tx1"/>
                </a:solidFill>
                <a:effectLst/>
                <a:ea typeface="Segoe UI"/>
                <a:hlinkClick r:id="rId3"/>
              </a:rPr>
              <a:t>https://www.gov.uk/government/publications</a:t>
            </a:r>
            <a:endParaRPr lang="en-GB" b="0" dirty="0"/>
          </a:p>
          <a:p>
            <a:endParaRPr lang="en-GB" dirty="0"/>
          </a:p>
          <a:p>
            <a:endParaRPr lang="en-GB" dirty="0"/>
          </a:p>
        </p:txBody>
      </p:sp>
      <p:sp>
        <p:nvSpPr>
          <p:cNvPr id="4" name="Slide Number Placeholder 3">
            <a:extLst>
              <a:ext uri="{FF2B5EF4-FFF2-40B4-BE49-F238E27FC236}">
                <a16:creationId xmlns:a16="http://schemas.microsoft.com/office/drawing/2014/main" id="{410CED71-A6B5-B509-4F95-C3FDBFC1F746}"/>
              </a:ext>
            </a:extLst>
          </p:cNvPr>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2556178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2C9D7-978E-C8F1-C333-167913F3D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F983D-29A0-2597-3037-5794398666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C0243C-EC35-A1C0-D057-5824D467B5E9}"/>
              </a:ext>
            </a:extLst>
          </p:cNvPr>
          <p:cNvSpPr>
            <a:spLocks noGrp="1"/>
          </p:cNvSpPr>
          <p:nvPr>
            <p:ph type="body" idx="1"/>
          </p:nvPr>
        </p:nvSpPr>
        <p:spPr/>
        <p:txBody>
          <a:bodyPr/>
          <a:lstStyle/>
          <a:p>
            <a:r>
              <a:rPr lang="en-GB" b="1"/>
              <a:t>Time: </a:t>
            </a:r>
            <a:r>
              <a:rPr lang="en-GB" b="0"/>
              <a:t>2 minutes [11]</a:t>
            </a:r>
            <a:endParaRPr lang="en-GB" b="1"/>
          </a:p>
          <a:p>
            <a:r>
              <a:rPr lang="en-GB" b="1"/>
              <a:t>Purpose: </a:t>
            </a:r>
            <a:r>
              <a:rPr lang="en-GB" b="0"/>
              <a:t>To understand what we mean when we refer to ‘language’ needs.  </a:t>
            </a:r>
            <a:endParaRPr lang="en-GB" b="1"/>
          </a:p>
          <a:p>
            <a:r>
              <a:rPr lang="en-GB" b="1"/>
              <a:t>Guidance: </a:t>
            </a:r>
            <a:r>
              <a:rPr lang="en-GB" b="0"/>
              <a:t>Give staff time to read the slide. Click to reveal each bullet point separately and allow time for each to be read separately. </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How people process and make meaning from language is known as receptive language. </a:t>
            </a:r>
            <a:r>
              <a:rPr lang="en-GB"/>
              <a:t>Receptive language difficulties involve challenges in understanding spoken language.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How people communicate their ideas with others is known as expressive language. </a:t>
            </a:r>
            <a:r>
              <a:rPr lang="en-GB"/>
              <a:t>Expressive language difficulties affect a learner's ability to communicate effectively.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a:t>Mixed receptive-expressive language difficulties include both understanding and using language.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Expressive and receptive language capabilities differ across people, and the capabilities between either one can differ within the same learner.</a:t>
            </a:r>
            <a:endParaRPr lang="en-GB"/>
          </a:p>
          <a:p>
            <a:pPr marL="171450" indent="-171450">
              <a:buFont typeface="Segoe UI"/>
              <a:buChar char="•"/>
            </a:pPr>
            <a:r>
              <a:rPr lang="en-GB"/>
              <a:t>Language difficulties can also intersect with other needs, and they may be the primary or secondary need associated with other special educational needs and disabilities. </a:t>
            </a:r>
            <a:r>
              <a:rPr lang="en-GB" b="0"/>
              <a:t>A language disorder refers to any condition </a:t>
            </a:r>
            <a:r>
              <a:rPr lang="en-GB"/>
              <a:t>in which language difficulties have a significant impact on everyday life. </a:t>
            </a:r>
          </a:p>
          <a:p>
            <a:endParaRPr lang="en-GB" b="1"/>
          </a:p>
          <a:p>
            <a:r>
              <a:rPr lang="en-GB" b="1"/>
              <a:t>Lead in: </a:t>
            </a:r>
            <a:r>
              <a:rPr lang="en-GB" b="0"/>
              <a:t>Finally, let’s consider communication.</a:t>
            </a:r>
            <a:endParaRPr lang="en-GB"/>
          </a:p>
          <a:p>
            <a:pPr marL="0" indent="0">
              <a:buFont typeface="Segoe UI"/>
              <a:buNone/>
            </a:pPr>
            <a:endParaRPr lang="en-GB" b="0"/>
          </a:p>
          <a:p>
            <a:r>
              <a:rPr lang="en-GB" b="0"/>
              <a:t>Source: </a:t>
            </a:r>
            <a:r>
              <a:rPr lang="en-GB" sz="1200" b="0" i="0" kern="1200">
                <a:solidFill>
                  <a:schemeClr val="tx1"/>
                </a:solidFill>
                <a:effectLst/>
                <a:ea typeface="Segoe UI"/>
              </a:rPr>
              <a:t>Antalek, C., Dixon, F., Taha, J., &amp; Esposito, R. (2025). </a:t>
            </a:r>
            <a:r>
              <a:rPr lang="en-GB" sz="1200" b="0" i="1" kern="1200">
                <a:solidFill>
                  <a:schemeClr val="tx1"/>
                </a:solidFill>
                <a:effectLst/>
                <a:ea typeface="Segoe UI"/>
              </a:rPr>
              <a:t>Identifying and supporting children and young people with speech, language and communication needs: A rapid evidence review</a:t>
            </a:r>
            <a:r>
              <a:rPr lang="en-GB" sz="1200" b="0" i="0" kern="1200">
                <a:solidFill>
                  <a:schemeClr val="tx1"/>
                </a:solidFill>
                <a:effectLst/>
                <a:ea typeface="Segoe UI"/>
              </a:rPr>
              <a:t> (Research report RR1550). University College London. Department for Education. </a:t>
            </a:r>
            <a:r>
              <a:rPr lang="en-GB" sz="1200" b="0" i="0" kern="1200">
                <a:solidFill>
                  <a:schemeClr val="tx1"/>
                </a:solidFill>
                <a:effectLst/>
                <a:ea typeface="Segoe UI"/>
                <a:hlinkClick r:id="rId3"/>
              </a:rPr>
              <a:t>https://www.gov.uk/government/publications</a:t>
            </a:r>
            <a:endParaRPr lang="en-GB" b="0"/>
          </a:p>
          <a:p>
            <a:endParaRPr lang="en-GB"/>
          </a:p>
        </p:txBody>
      </p:sp>
      <p:sp>
        <p:nvSpPr>
          <p:cNvPr id="4" name="Slide Number Placeholder 3">
            <a:extLst>
              <a:ext uri="{FF2B5EF4-FFF2-40B4-BE49-F238E27FC236}">
                <a16:creationId xmlns:a16="http://schemas.microsoft.com/office/drawing/2014/main" id="{4E233581-E399-966B-4739-88AA69F334AD}"/>
              </a:ext>
            </a:extLst>
          </p:cNvPr>
          <p:cNvSpPr>
            <a:spLocks noGrp="1"/>
          </p:cNvSpPr>
          <p:nvPr>
            <p:ph type="sldNum" sz="quarter" idx="5"/>
          </p:nvPr>
        </p:nvSpPr>
        <p:spPr/>
        <p:txBody>
          <a:bodyPr/>
          <a:lstStyle/>
          <a:p>
            <a:fld id="{5B3B3ED4-6500-7D46-AD43-AE190871C49C}" type="slidenum">
              <a:rPr lang="en-US" smtClean="0"/>
              <a:t>19</a:t>
            </a:fld>
            <a:endParaRPr lang="en-US"/>
          </a:p>
        </p:txBody>
      </p:sp>
    </p:spTree>
    <p:extLst>
      <p:ext uri="{BB962C8B-B14F-4D97-AF65-F5344CB8AC3E}">
        <p14:creationId xmlns:p14="http://schemas.microsoft.com/office/powerpoint/2010/main" val="1204414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98288-DDA9-6C59-0323-721E8137B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4AB56-91AF-3E8D-F19F-145FC47988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1F8A9B-547B-CE09-F9E6-DD982A758322}"/>
              </a:ext>
            </a:extLst>
          </p:cNvPr>
          <p:cNvSpPr>
            <a:spLocks noGrp="1"/>
          </p:cNvSpPr>
          <p:nvPr>
            <p:ph type="body" idx="1"/>
          </p:nvPr>
        </p:nvSpPr>
        <p:spPr/>
        <p:txBody>
          <a:bodyPr/>
          <a:lstStyle/>
          <a:p>
            <a:r>
              <a:rPr lang="en-GB" b="1"/>
              <a:t>Time: </a:t>
            </a:r>
            <a:r>
              <a:rPr lang="en-GB" b="0"/>
              <a:t>2 minutes [13]</a:t>
            </a:r>
            <a:endParaRPr lang="en-GB" b="1"/>
          </a:p>
          <a:p>
            <a:r>
              <a:rPr lang="en-GB" b="1"/>
              <a:t>Purpose: </a:t>
            </a:r>
            <a:r>
              <a:rPr lang="en-GB" b="0"/>
              <a:t>To understand what we mean when we refer to ‘communication’ needs.  </a:t>
            </a:r>
            <a:endParaRPr lang="en-GB" b="1"/>
          </a:p>
          <a:p>
            <a:r>
              <a:rPr lang="en-GB" b="1"/>
              <a:t>Guidance: </a:t>
            </a:r>
            <a:r>
              <a:rPr lang="en-GB" b="0"/>
              <a:t>Give staff time to read the slide. Click to reveal each bullet point separately and allow time for each to be read separately. </a:t>
            </a:r>
          </a:p>
          <a:p>
            <a:r>
              <a:rPr lang="en-GB" b="0"/>
              <a:t>Explain that…</a:t>
            </a:r>
          </a:p>
          <a:p>
            <a:pPr marL="171450" indent="-171450">
              <a:buFont typeface="Segoe UI"/>
              <a:buChar char="•"/>
            </a:pPr>
            <a:r>
              <a:rPr lang="en-GB"/>
              <a:t>Communication and social interaction difficulties may involve struggling to understand word meanings and the use of language in context.</a:t>
            </a:r>
          </a:p>
          <a:p>
            <a:pPr marL="171450" indent="-171450">
              <a:buFont typeface="Segoe UI"/>
              <a:buChar char="•"/>
            </a:pPr>
            <a:r>
              <a:rPr lang="en-GB" sz="1200" kern="1200">
                <a:solidFill>
                  <a:schemeClr val="tx1"/>
                </a:solidFill>
                <a:effectLst/>
                <a:latin typeface="Arial" panose="020B0604020202020204" pitchFamily="34" charset="0"/>
                <a:ea typeface="+mn-ea"/>
                <a:cs typeface="Arial" panose="020B0604020202020204" pitchFamily="34" charset="0"/>
              </a:rPr>
              <a:t>Autistic children and young people may communicate in ways that are different from their non-autistic peers. For example, they might interpret facial expressions or other non-verbal cues differently, or approach the conventions of turn-taking in conversation in their own way. These differences can sometimes lead to misunderstandings, especially if others are not familiar with their communication style. It is important to note that not all learners with ASD will have an SLC need. </a:t>
            </a:r>
            <a:endParaRPr lang="en-GB" sz="1200">
              <a:effectLst/>
              <a:latin typeface="Arial" panose="020B0604020202020204" pitchFamily="34" charset="0"/>
            </a:endParaRPr>
          </a:p>
          <a:p>
            <a:pPr marL="171450" indent="-171450">
              <a:buFont typeface="Segoe UI"/>
              <a:buChar char="•"/>
            </a:pPr>
            <a:r>
              <a:rPr lang="en-GB"/>
              <a:t>Speech, language and communication needs can also be associated with broader conditions such as Down syndrome, cerebral palsy, ADHD, and other specific learning difficulties like dyslexia where language is impacted (</a:t>
            </a:r>
            <a:r>
              <a:rPr lang="en-GB" err="1"/>
              <a:t>Dockrell</a:t>
            </a:r>
            <a:r>
              <a:rPr lang="en-GB"/>
              <a:t> et al., 2017; Lindsay &amp; </a:t>
            </a:r>
            <a:r>
              <a:rPr lang="en-GB" err="1"/>
              <a:t>Dockrell</a:t>
            </a:r>
            <a:r>
              <a:rPr lang="en-GB"/>
              <a:t>, 2012; Lindsay et al., 2007; St Clair et al., 2011).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Remember that when we use the term </a:t>
            </a:r>
            <a:r>
              <a:rPr lang="en-GB" sz="1200" b="0"/>
              <a:t>Speech, Language and Communication needs (SLC), this </a:t>
            </a:r>
            <a:r>
              <a:rPr lang="en-GB" sz="1200"/>
              <a:t>is an umbrella term which encompasses a broad range of challenges that can affect a learner’s ability to communicate effectively. Knowing a learner’s specific needs and the challenges these may present is crucial in giving them the support that will enable them to thrive.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think about the starting point for speech, language and communication in a learner’s educational journey. </a:t>
            </a:r>
          </a:p>
          <a:p>
            <a:endParaRPr lang="en-GB" b="0"/>
          </a:p>
          <a:p>
            <a:r>
              <a:rPr lang="en-GB" b="0"/>
              <a:t>Source: </a:t>
            </a:r>
            <a:r>
              <a:rPr lang="en-GB" sz="1200" b="0" i="0" kern="1200">
                <a:solidFill>
                  <a:schemeClr val="tx1"/>
                </a:solidFill>
                <a:effectLst/>
                <a:ea typeface="Segoe UI"/>
              </a:rPr>
              <a:t>Antalek, C., Dixon, F., Taha, J., &amp; Esposito, R. (2025). </a:t>
            </a:r>
            <a:r>
              <a:rPr lang="en-GB" sz="1200" b="0" i="1" kern="1200">
                <a:solidFill>
                  <a:schemeClr val="tx1"/>
                </a:solidFill>
                <a:effectLst/>
                <a:ea typeface="Segoe UI"/>
              </a:rPr>
              <a:t>Identifying and supporting children and young people with speech, language and communication needs: A rapid evidence review</a:t>
            </a:r>
            <a:r>
              <a:rPr lang="en-GB" sz="1200" b="0" i="0" kern="1200">
                <a:solidFill>
                  <a:schemeClr val="tx1"/>
                </a:solidFill>
                <a:effectLst/>
                <a:ea typeface="Segoe UI"/>
              </a:rPr>
              <a:t> (Research report RR1550). University College London. Department for Education. </a:t>
            </a:r>
            <a:r>
              <a:rPr lang="en-GB" sz="1200" b="0" i="0" kern="1200">
                <a:solidFill>
                  <a:schemeClr val="tx1"/>
                </a:solidFill>
                <a:effectLst/>
                <a:ea typeface="Segoe UI"/>
                <a:hlinkClick r:id="rId3"/>
              </a:rPr>
              <a:t>https://www.gov.uk/government/publications</a:t>
            </a:r>
            <a:endParaRPr lang="en-GB" b="0"/>
          </a:p>
          <a:p>
            <a:endParaRPr lang="en-GB" b="1"/>
          </a:p>
          <a:p>
            <a:endParaRPr lang="en-GB"/>
          </a:p>
          <a:p>
            <a:endParaRPr lang="en-GB"/>
          </a:p>
        </p:txBody>
      </p:sp>
      <p:sp>
        <p:nvSpPr>
          <p:cNvPr id="4" name="Slide Number Placeholder 3">
            <a:extLst>
              <a:ext uri="{FF2B5EF4-FFF2-40B4-BE49-F238E27FC236}">
                <a16:creationId xmlns:a16="http://schemas.microsoft.com/office/drawing/2014/main" id="{88E34DF1-2557-47C1-9235-5A04F5BC0B81}"/>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3136586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2 minutes [15]</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explain why speech, language and communication is a vital starting point in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quote on the screen.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latin typeface="Arial" panose="020B0604020202020204" pitchFamily="34" charset="0"/>
                <a:cs typeface="Arial" panose="020B0604020202020204" pitchFamily="34" charset="0"/>
              </a:rPr>
              <a:t>Explain that:</a:t>
            </a:r>
          </a:p>
          <a:p>
            <a:pPr marL="171450" indent="-171450">
              <a:buFont typeface="Segoe UI"/>
              <a:buChar char="•"/>
            </a:pPr>
            <a:r>
              <a:rPr lang="en-GB" sz="1200" kern="1200">
                <a:solidFill>
                  <a:schemeClr val="tx1"/>
                </a:solidFill>
                <a:effectLst/>
                <a:latin typeface="Arial" panose="020B0604020202020204" pitchFamily="34" charset="0"/>
                <a:ea typeface="+mn-ea"/>
                <a:cs typeface="Arial" panose="020B0604020202020204" pitchFamily="34" charset="0"/>
              </a:rPr>
              <a:t>Although the first years of a child’s life might feel distant in an FE setting, it is important to have a foundational understanding around SLC and this starts with the Early Years.</a:t>
            </a:r>
          </a:p>
          <a:p>
            <a:pPr marL="171450" indent="-171450">
              <a:buFont typeface="Segoe UI"/>
              <a:buChar char="•"/>
            </a:pPr>
            <a:r>
              <a:rPr lang="en-GB">
                <a:latin typeface="Arial" panose="020B0604020202020204" pitchFamily="34" charset="0"/>
                <a:cs typeface="Arial" panose="020B0604020202020204" pitchFamily="34" charset="0"/>
              </a:rPr>
              <a:t>Children usually express their knowledge and understanding verbally before they are able to read and write, so spoken language is vital in evaluating children’s early learning. </a:t>
            </a:r>
          </a:p>
          <a:p>
            <a:pPr marL="171450" indent="-171450">
              <a:buFont typeface="Segoe UI"/>
              <a:buChar char="•"/>
            </a:pPr>
            <a:r>
              <a:rPr lang="en-GB" sz="1200" b="0" i="0" kern="1200">
                <a:solidFill>
                  <a:schemeClr val="tx1"/>
                </a:solidFill>
                <a:effectLst/>
                <a:latin typeface="Arial" panose="020B0604020202020204" pitchFamily="34" charset="0"/>
                <a:ea typeface="Segoe UI"/>
                <a:cs typeface="Arial" panose="020B0604020202020204" pitchFamily="34" charset="0"/>
              </a:rPr>
              <a:t>Early language development also supports later literacy as well as personal, social and emotional development.</a:t>
            </a:r>
          </a:p>
          <a:p>
            <a:pPr marL="171450" indent="-171450">
              <a:buFont typeface="Segoe UI"/>
              <a:buChar char="•"/>
            </a:pPr>
            <a:r>
              <a:rPr lang="en-GB" sz="1200" b="0" i="0" kern="1200">
                <a:solidFill>
                  <a:schemeClr val="tx1"/>
                </a:solidFill>
                <a:effectLst/>
                <a:latin typeface="Arial" panose="020B0604020202020204" pitchFamily="34" charset="0"/>
                <a:ea typeface="Segoe UI"/>
                <a:cs typeface="Arial" panose="020B0604020202020204" pitchFamily="34" charset="0"/>
              </a:rPr>
              <a:t>Children and young people need to use language to express their feelings, resolve conflicts and build friendships, which supports their emotional wellbeing and positive relationships. </a:t>
            </a:r>
          </a:p>
          <a:p>
            <a:pPr marL="171450" indent="-171450">
              <a:buFont typeface="Segoe UI"/>
              <a:buChar char="•"/>
            </a:pPr>
            <a:r>
              <a:rPr lang="en-GB" sz="1200" b="0" i="0" kern="1200">
                <a:solidFill>
                  <a:schemeClr val="tx1"/>
                </a:solidFill>
                <a:effectLst/>
                <a:latin typeface="Arial" panose="020B0604020202020204" pitchFamily="34" charset="0"/>
                <a:cs typeface="Arial" panose="020B0604020202020204" pitchFamily="34" charset="0"/>
              </a:rPr>
              <a:t>Children from socially disadvantaged backgrounds and those with special educational needs and disabilities (SEND) are disproportionately more likely to require extra support with spoken language development when they enter school (</a:t>
            </a:r>
            <a:r>
              <a:rPr lang="en-GB" sz="1200" b="0" i="0" kern="1200" err="1">
                <a:solidFill>
                  <a:schemeClr val="tx1"/>
                </a:solidFill>
                <a:effectLst/>
                <a:latin typeface="Arial" panose="020B0604020202020204" pitchFamily="34" charset="0"/>
                <a:cs typeface="Arial" panose="020B0604020202020204" pitchFamily="34" charset="0"/>
              </a:rPr>
              <a:t>Breadmore</a:t>
            </a:r>
            <a:r>
              <a:rPr lang="en-GB" sz="1200" b="0" i="0" kern="1200">
                <a:solidFill>
                  <a:schemeClr val="tx1"/>
                </a:solidFill>
                <a:effectLst/>
                <a:latin typeface="Arial" panose="020B0604020202020204" pitchFamily="34" charset="0"/>
                <a:cs typeface="Arial" panose="020B0604020202020204" pitchFamily="34" charset="0"/>
              </a:rPr>
              <a:t> et al., 2019; </a:t>
            </a:r>
            <a:r>
              <a:rPr lang="en-GB" sz="1200" b="0" i="0" kern="1200" err="1">
                <a:solidFill>
                  <a:schemeClr val="tx1"/>
                </a:solidFill>
                <a:effectLst/>
                <a:latin typeface="Arial" panose="020B0604020202020204" pitchFamily="34" charset="0"/>
                <a:cs typeface="Arial" panose="020B0604020202020204" pitchFamily="34" charset="0"/>
              </a:rPr>
              <a:t>Dockrell</a:t>
            </a:r>
            <a:r>
              <a:rPr lang="en-GB" sz="1200" b="0" i="0" kern="1200">
                <a:solidFill>
                  <a:schemeClr val="tx1"/>
                </a:solidFill>
                <a:effectLst/>
                <a:latin typeface="Arial" panose="020B0604020202020204" pitchFamily="34" charset="0"/>
                <a:cs typeface="Arial" panose="020B0604020202020204" pitchFamily="34" charset="0"/>
              </a:rPr>
              <a:t> et al., 2014; EEF, 2018). It is important not to make assumptions based on this fact; formative assessment and observation should be used to identify learners’ needs and respond to these accordingly.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latin typeface="Arial" panose="020B0604020202020204" pitchFamily="34" charset="0"/>
                <a:cs typeface="Arial" panose="020B0604020202020204" pitchFamily="34" charset="0"/>
              </a:rPr>
              <a:t>The effects of early language development can be felt much later on. </a:t>
            </a:r>
            <a:r>
              <a:rPr lang="en-GB" sz="1200" kern="1200">
                <a:solidFill>
                  <a:schemeClr val="tx1"/>
                </a:solidFill>
                <a:effectLst/>
                <a:latin typeface="Arial" panose="020B0604020202020204" pitchFamily="34" charset="0"/>
                <a:ea typeface="+mn-ea"/>
                <a:cs typeface="Arial" panose="020B0604020202020204" pitchFamily="34" charset="0"/>
              </a:rPr>
              <a:t>The good news is that there are a number of evidence-informed ways to support learners with SLC needs, and this support can lead to disproportionate gains for learners, both in terms of their ability to access the curriculum, and more broadly in their social and emotional development.</a:t>
            </a:r>
            <a:endParaRPr lang="en-GB" sz="1200" b="0" i="0" kern="1200">
              <a:solidFill>
                <a:schemeClr val="tx1"/>
              </a:solidFill>
              <a:effectLst/>
              <a:latin typeface="Arial" panose="020B0604020202020204" pitchFamily="34" charset="0"/>
              <a:cs typeface="Arial" panose="020B0604020202020204" pitchFamily="34" charset="0"/>
            </a:endParaRPr>
          </a:p>
          <a:p>
            <a:pPr marL="0" indent="0">
              <a:buFont typeface="Segoe UI"/>
              <a:buNone/>
            </a:pPr>
            <a:endParaRPr lang="en-GB" sz="1200" b="0" i="0" kern="1200">
              <a:solidFill>
                <a:schemeClr val="tx1"/>
              </a:solidFill>
              <a:effectLst/>
            </a:endParaRPr>
          </a:p>
          <a:p>
            <a:pPr marL="171450" indent="-171450">
              <a:buFont typeface="Segoe UI"/>
              <a:buChar char="•"/>
            </a:pPr>
            <a:endParaRPr lang="en-GB" sz="1200" b="0" i="0" kern="1200">
              <a:solidFill>
                <a:schemeClr val="tx1"/>
              </a:solidFill>
              <a:effectLst/>
              <a:latin typeface="Arial" panose="020B0604020202020204" pitchFamily="34" charset="0"/>
              <a:cs typeface="Arial" panose="020B0604020202020204" pitchFamily="34" charset="0"/>
            </a:endParaRPr>
          </a:p>
          <a:p>
            <a:pPr marL="0" indent="0">
              <a:buFont typeface="Segoe UI"/>
              <a:buNone/>
            </a:pPr>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move on to think about SLC and its role in learning.</a:t>
            </a:r>
            <a:endParaRPr lang="en-GB"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ea typeface="Segoe UI"/>
              </a:rPr>
              <a:t>Department for Education (2023). </a:t>
            </a:r>
            <a:r>
              <a:rPr lang="en-GB" sz="1200" b="0" i="1" kern="1200">
                <a:solidFill>
                  <a:schemeClr val="tx1"/>
                </a:solidFill>
                <a:effectLst/>
                <a:ea typeface="Segoe UI"/>
              </a:rPr>
              <a:t>Best start in life: Part 2 – The 3 prime areas of learning</a:t>
            </a:r>
            <a:r>
              <a:rPr lang="en-GB" sz="1200" b="0" i="0" kern="1200">
                <a:solidFill>
                  <a:schemeClr val="tx1"/>
                </a:solidFill>
                <a:effectLst/>
                <a:ea typeface="Segoe UI"/>
              </a:rPr>
              <a:t>. </a:t>
            </a:r>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1 minute [16]</a:t>
            </a:r>
            <a:endParaRPr lang="en-GB" b="1"/>
          </a:p>
          <a:p>
            <a:r>
              <a:rPr lang="en-GB" b="1"/>
              <a:t>Purpose: </a:t>
            </a:r>
            <a:r>
              <a:rPr lang="en-GB" b="0"/>
              <a:t>To ask staff to begin to situate speech, language and communication needs within their own practice. </a:t>
            </a:r>
          </a:p>
          <a:p>
            <a:r>
              <a:rPr lang="en-GB" b="1"/>
              <a:t>Guidance: </a:t>
            </a:r>
            <a:r>
              <a:rPr lang="en-GB" b="0"/>
              <a:t>Give staff time to read the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Explain that:</a:t>
            </a:r>
          </a:p>
          <a:p>
            <a:pPr marL="171450" indent="-171450">
              <a:buFont typeface="Arial" panose="020B0604020202020204" pitchFamily="34" charset="0"/>
              <a:buChar char="•"/>
            </a:pPr>
            <a:r>
              <a:rPr lang="en-GB" b="0"/>
              <a:t>Speech, language and communication underpin whether learners are able to understand what is being communicated to them and then respond in turn. </a:t>
            </a:r>
          </a:p>
          <a:p>
            <a:pPr marL="171450" indent="-171450">
              <a:buFont typeface="Arial" panose="020B0604020202020204" pitchFamily="34" charset="0"/>
              <a:buChar char="•"/>
            </a:pPr>
            <a:r>
              <a:rPr lang="en-GB" b="0"/>
              <a:t>It can be easy to take for granted that learners will comprehend what they are being told to do, how to follow a process or develop understanding of a model or explanation. </a:t>
            </a:r>
          </a:p>
          <a:p>
            <a:pPr marL="171450" indent="-171450">
              <a:buFont typeface="Arial" panose="020B0604020202020204" pitchFamily="34" charset="0"/>
              <a:buChar char="•"/>
            </a:pPr>
            <a:r>
              <a:rPr lang="en-GB" b="0"/>
              <a:t>Teachers often make adjustments to the language they use and the way they communicate to accommodate learners and check they understand what is being said and what is expected of them. </a:t>
            </a:r>
          </a:p>
          <a:p>
            <a:pPr marL="171450" indent="-171450">
              <a:buFont typeface="Arial" panose="020B0604020202020204" pitchFamily="34" charset="0"/>
              <a:buChar char="•"/>
            </a:pPr>
            <a:r>
              <a:rPr lang="en-GB" b="0"/>
              <a:t>There are evidence-informed ways that we can seek to communicate intentionally, making it easier for learners to grasp what is being said and what this means for them. We will come on to look at these later in the session. </a:t>
            </a:r>
          </a:p>
          <a:p>
            <a:pPr marL="0" indent="0">
              <a:buFont typeface="Arial" panose="020B0604020202020204" pitchFamily="34" charset="0"/>
              <a:buNone/>
            </a:pPr>
            <a:r>
              <a:rPr lang="en-GB" b="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think about why this area of development continues to matter as young people get older. </a:t>
            </a:r>
            <a:endParaRPr lang="en-GB" b="1"/>
          </a:p>
        </p:txBody>
      </p:sp>
    </p:spTree>
    <p:extLst>
      <p:ext uri="{BB962C8B-B14F-4D97-AF65-F5344CB8AC3E}">
        <p14:creationId xmlns:p14="http://schemas.microsoft.com/office/powerpoint/2010/main" val="441905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2 minutes [18]</a:t>
            </a:r>
            <a:endParaRPr lang="en-GB" b="1"/>
          </a:p>
          <a:p>
            <a:r>
              <a:rPr lang="en-GB" b="1"/>
              <a:t>Purpose: </a:t>
            </a:r>
            <a:r>
              <a:rPr lang="en-GB" b="0"/>
              <a:t>To explain why speech, language and communication can have a long-term effect on further education and employment.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r>
              <a:rPr lang="en-GB" b="0"/>
              <a:t>Give staff time to read the quote on the screen.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Research shows that young people with unresolved speech, language and communication needs are at higher risk of leaving school with fewer qualifications, which can limit their choices later in life (</a:t>
            </a:r>
            <a:r>
              <a:rPr lang="en-GB" b="0" err="1"/>
              <a:t>Snowling</a:t>
            </a:r>
            <a:r>
              <a:rPr lang="en-GB" b="0"/>
              <a:t> et al., 2001).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The impact can be lifelong, affecting not only employment but also health and quality of life. Adults with ongoing speech, language and communication difficulties are more likely to experience anxiety, low self-esteem and depression (Law et al., 2009).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People with speech, language and communication difficulties may face barriers when looking for work. Many jobs require clear communication, both in interviews and in daily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The Organisation for Economic Co-operation and Development (OECD, 2016) found that adults in England with low basic skills (including literacy and numeracy) are more likely to be unemployed, earn less, and experience poorer health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As we prepare young people for the world of work, it is crucial to help them to learn the communication skills that will be expected of them. Explicit teaching and rehearsal can help learners be more confident when they first encounter a professional workplace.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Lead in:</a:t>
            </a:r>
            <a:r>
              <a:rPr lang="en-GB" b="0"/>
              <a:t> Let’s take a moment to pause and reflect.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ea typeface="+mn-ea"/>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ea typeface="+mn-ea"/>
              </a:rPr>
              <a:t>Department for Education. (2025). </a:t>
            </a:r>
            <a:r>
              <a:rPr lang="en-GB" sz="1200" b="0" i="1" kern="1200">
                <a:solidFill>
                  <a:schemeClr val="tx1"/>
                </a:solidFill>
                <a:effectLst/>
                <a:ea typeface="+mn-ea"/>
              </a:rPr>
              <a:t>Post-16 and further education white paper</a:t>
            </a:r>
            <a:r>
              <a:rPr lang="en-GB" sz="1200" b="0" i="0" kern="1200">
                <a:solidFill>
                  <a:schemeClr val="tx1"/>
                </a:solidFill>
                <a:effectLst/>
                <a:ea typeface="+mn-ea"/>
              </a:rPr>
              <a:t>. </a:t>
            </a:r>
            <a:r>
              <a:rPr lang="en-GB" sz="1200" b="0" i="0" kern="1200">
                <a:solidFill>
                  <a:schemeClr val="tx1"/>
                </a:solidFill>
                <a:effectLst/>
                <a:ea typeface="+mn-ea"/>
                <a:hlinkClick r:id="rId3"/>
              </a:rPr>
              <a:t>https://www.gov.uk/government/publications/post-16-and-further-education-white-paper</a:t>
            </a:r>
            <a:endParaRPr lang="en-GB" sz="1200" b="0" i="0" kern="1200">
              <a:solidFill>
                <a:schemeClr val="tx1"/>
              </a:solidFill>
              <a:effectLs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ea typeface="+mn-ea"/>
              </a:rPr>
              <a:t>NFER (2024) Survey of Adult Skills 2023 (PIAAC): National report for England. </a:t>
            </a:r>
            <a:r>
              <a:rPr lang="en-GB" sz="1200" b="0" i="0" kern="1200">
                <a:solidFill>
                  <a:schemeClr val="tx1"/>
                </a:solidFill>
                <a:effectLst/>
                <a:ea typeface="+mn-ea"/>
                <a:hlinkClick r:id="rId4"/>
              </a:rPr>
              <a:t>https://www.nfer.ac.uk/publications/survey-of-adult-skills-2023-piaac-national-report-for-england/</a:t>
            </a:r>
            <a:endParaRPr lang="en-GB" sz="1200" b="0" i="0" kern="1200">
              <a:solidFill>
                <a:schemeClr val="tx1"/>
              </a:solidFill>
              <a:effectLst/>
              <a:ea typeface="+mn-ea"/>
            </a:endParaRPr>
          </a:p>
          <a:p>
            <a:r>
              <a:rPr lang="en-GB" sz="1200" b="0" i="0" kern="1200">
                <a:solidFill>
                  <a:schemeClr val="tx1"/>
                </a:solidFill>
                <a:effectLst/>
                <a:ea typeface="+mn-ea"/>
              </a:rPr>
              <a:t>Law, J., Rush, R., Schoon, I., &amp; Parsons, S. (2009). Modelling developmental language difficulties from school entry into adulthood: Literacy, mental health, and employment outcomes. </a:t>
            </a:r>
            <a:r>
              <a:rPr lang="en-GB" sz="1200" b="0" i="1" kern="1200">
                <a:solidFill>
                  <a:schemeClr val="tx1"/>
                </a:solidFill>
                <a:effectLst/>
                <a:ea typeface="+mn-ea"/>
              </a:rPr>
              <a:t>Journal of Speech, Language, and Hearing Research, 52</a:t>
            </a:r>
            <a:r>
              <a:rPr lang="en-GB" sz="1200" b="0" i="0" kern="1200">
                <a:solidFill>
                  <a:schemeClr val="tx1"/>
                </a:solidFill>
                <a:effectLst/>
                <a:ea typeface="+mn-ea"/>
              </a:rPr>
              <a:t>(6), 1401–1416.</a:t>
            </a:r>
          </a:p>
          <a:p>
            <a:r>
              <a:rPr lang="en-GB" sz="1200" b="0" i="0" kern="1200" err="1">
                <a:solidFill>
                  <a:schemeClr val="tx1"/>
                </a:solidFill>
                <a:effectLst/>
                <a:ea typeface="+mn-ea"/>
              </a:rPr>
              <a:t>Snowling</a:t>
            </a:r>
            <a:r>
              <a:rPr lang="en-GB" sz="1200" b="0" i="0" kern="1200">
                <a:solidFill>
                  <a:schemeClr val="tx1"/>
                </a:solidFill>
                <a:effectLst/>
                <a:ea typeface="+mn-ea"/>
              </a:rPr>
              <a:t>, M. J., Adams, J. W., Bishop, D. V. M., &amp; Stothard, S. E. (2001). Educational attainments of school leavers with a preschool history of speech-language impairments. </a:t>
            </a:r>
            <a:r>
              <a:rPr lang="en-GB" sz="1200" b="0" i="1" kern="1200">
                <a:solidFill>
                  <a:schemeClr val="tx1"/>
                </a:solidFill>
                <a:effectLst/>
                <a:ea typeface="+mn-ea"/>
              </a:rPr>
              <a:t>International Journal of Language &amp; Communication Disorders, 36</a:t>
            </a:r>
            <a:r>
              <a:rPr lang="en-GB" sz="1200" b="0" i="0" kern="1200">
                <a:solidFill>
                  <a:schemeClr val="tx1"/>
                </a:solidFill>
                <a:effectLst/>
                <a:ea typeface="+mn-ea"/>
              </a:rPr>
              <a:t>(2), 173–183.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ea typeface="+mn-ea"/>
            </a:endParaRPr>
          </a:p>
          <a:p>
            <a:endParaRPr lang="en-GB"/>
          </a:p>
        </p:txBody>
      </p:sp>
    </p:spTree>
    <p:extLst>
      <p:ext uri="{BB962C8B-B14F-4D97-AF65-F5344CB8AC3E}">
        <p14:creationId xmlns:p14="http://schemas.microsoft.com/office/powerpoint/2010/main" val="1551689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2 minutes [20]</a:t>
            </a:r>
            <a:endParaRPr lang="en-GB" b="1"/>
          </a:p>
          <a:p>
            <a:r>
              <a:rPr lang="en-GB" b="1"/>
              <a:t>Purpose: </a:t>
            </a:r>
            <a:r>
              <a:rPr lang="en-GB" b="0"/>
              <a:t>To give staff a brief pause point before we start the next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Give staff a quick two minutes to reflect or discuss with a partner.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Try to be strict about time here, as there are further discussion opportunities in the next section.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Lead in:</a:t>
            </a:r>
            <a:r>
              <a:rPr lang="en-GB" b="0"/>
              <a:t> For now, let’s move on and consider the role of SLC in your own practice.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24</a:t>
            </a:fld>
            <a:endParaRPr lang="en-GB"/>
          </a:p>
        </p:txBody>
      </p:sp>
    </p:spTree>
    <p:extLst>
      <p:ext uri="{BB962C8B-B14F-4D97-AF65-F5344CB8AC3E}">
        <p14:creationId xmlns:p14="http://schemas.microsoft.com/office/powerpoint/2010/main" val="4015281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25</a:t>
            </a:fld>
            <a:endParaRPr lang="en-GB"/>
          </a:p>
        </p:txBody>
      </p:sp>
    </p:spTree>
    <p:extLst>
      <p:ext uri="{BB962C8B-B14F-4D97-AF65-F5344CB8AC3E}">
        <p14:creationId xmlns:p14="http://schemas.microsoft.com/office/powerpoint/2010/main" val="8576003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7 minutes [27]</a:t>
            </a:r>
            <a:endParaRPr lang="en-GB" b="1"/>
          </a:p>
          <a:p>
            <a:r>
              <a:rPr lang="en-GB" b="1"/>
              <a:t>Purpose: </a:t>
            </a:r>
            <a:r>
              <a:rPr lang="en-GB" b="0"/>
              <a:t>To give staff an opportunity to think about a time when their teaching decisions or adjustments to practice may have helped a learner with SLC needs. </a:t>
            </a:r>
          </a:p>
          <a:p>
            <a:r>
              <a:rPr lang="en-GB" b="1"/>
              <a:t>Guidance: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You may wish to remind staff that some approaches to high-quality teaching that can support SLC needs might be: explicit instruction that pre-teaches new vocabulary and breaks down explanations; scaffolding to support verbal and written responses; purposeful development of oracy skills and modelling of reading strategies. </a:t>
            </a:r>
          </a:p>
          <a:p>
            <a:pPr marL="171450" indent="-171450">
              <a:buFont typeface="Arial" panose="020B0604020202020204" pitchFamily="34" charset="0"/>
              <a:buChar char="•"/>
            </a:pPr>
            <a:r>
              <a:rPr lang="en-GB" b="0"/>
              <a:t>Give one minute for individual thinking and/or notes. </a:t>
            </a:r>
          </a:p>
          <a:p>
            <a:pPr marL="171450" indent="-171450">
              <a:buFont typeface="Arial" panose="020B0604020202020204" pitchFamily="34" charset="0"/>
              <a:buChar char="•"/>
            </a:pPr>
            <a:r>
              <a:rPr lang="en-GB" b="0"/>
              <a:t>Allow six minutes for discussion. </a:t>
            </a:r>
          </a:p>
          <a:p>
            <a:pPr marL="171450" indent="-171450">
              <a:buFont typeface="Arial" panose="020B0604020202020204" pitchFamily="34" charset="0"/>
              <a:buChar char="•"/>
            </a:pPr>
            <a:r>
              <a:rPr lang="en-GB" b="0"/>
              <a:t>You may find it helpful to signal when three minutes is up so that both speakers get to share ideas. </a:t>
            </a:r>
          </a:p>
          <a:p>
            <a:endParaRPr lang="en-GB" b="1"/>
          </a:p>
          <a:p>
            <a:r>
              <a:rPr lang="en-GB" b="1"/>
              <a:t>Lead in: </a:t>
            </a:r>
            <a:r>
              <a:rPr lang="en-GB" b="0"/>
              <a:t>Keep what you have just discussed in mind as we move on. </a:t>
            </a:r>
          </a:p>
          <a:p>
            <a:endParaRPr lang="en-GB"/>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2 minutes [29]</a:t>
            </a:r>
            <a:endParaRPr lang="en-GB" b="1"/>
          </a:p>
          <a:p>
            <a:r>
              <a:rPr lang="en-GB" b="1"/>
              <a:t>Purpose: </a:t>
            </a:r>
            <a:r>
              <a:rPr lang="en-GB" b="0"/>
              <a:t>To understand the role that receptive language plays in learning. </a:t>
            </a:r>
          </a:p>
          <a:p>
            <a:r>
              <a:rPr lang="en-GB" b="1"/>
              <a:t>Guidance: </a:t>
            </a:r>
            <a:r>
              <a:rPr lang="en-GB" b="0"/>
              <a:t>Give staff time to read the slide.</a:t>
            </a:r>
          </a:p>
          <a:p>
            <a:r>
              <a:rPr lang="en-GB" b="0"/>
              <a:t>Explain that:</a:t>
            </a:r>
          </a:p>
          <a:p>
            <a:pPr marL="171450" indent="-171450">
              <a:buFont typeface="Arial" panose="020B0604020202020204" pitchFamily="34" charset="0"/>
              <a:buChar char="•"/>
            </a:pPr>
            <a:r>
              <a:rPr lang="en-GB"/>
              <a:t>The first step in supporting SLC development can be noticing when learners experience issues with receptive language. Some possible indicators might be that: </a:t>
            </a:r>
          </a:p>
          <a:p>
            <a:pPr marL="171450" indent="-171450">
              <a:buFont typeface="Arial" panose="020B0604020202020204" pitchFamily="34" charset="0"/>
              <a:buChar char="•"/>
            </a:pPr>
            <a:r>
              <a:rPr lang="en-GB"/>
              <a:t>Young people with SLC needs may need more time to process language.</a:t>
            </a:r>
          </a:p>
          <a:p>
            <a:pPr marL="171450" indent="-171450">
              <a:buFont typeface="Arial" panose="020B0604020202020204" pitchFamily="34" charset="0"/>
              <a:buChar char="•"/>
            </a:pPr>
            <a:r>
              <a:rPr lang="en-GB" sz="1200" kern="1200">
                <a:solidFill>
                  <a:schemeClr val="tx1"/>
                </a:solidFill>
                <a:effectLst/>
                <a:ea typeface="+mn-ea"/>
              </a:rPr>
              <a:t>They may find it easier to understand spoken instructions when they can focus solely on listening. If visual supports are used, these should complement and reinforce the spoken information rather than compete with it. We will look at visual cues later. </a:t>
            </a:r>
          </a:p>
          <a:p>
            <a:pPr marL="171450" indent="-171450">
              <a:buFont typeface="Arial" panose="020B0604020202020204" pitchFamily="34" charset="0"/>
              <a:buChar char="•"/>
            </a:pPr>
            <a:r>
              <a:rPr lang="en-GB" b="0"/>
              <a:t>Some learners may also need language to be simplified. Many learners benefit from language that is consistent and predictable, especially when it is used for routines and expectations.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Pauses, repetition, pace and change of register can also be helpful in helping learners understand what they are being told, e.g. when an urgent register is demonstrated and it is clear that this will only be used if a dangerous situation occurs in a workshop.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Explanations and reiteration are approaches that support receptive language. These are embedded in inclusive and high-quality teaching approaches. Using familiar vocabulary can help leaners understand explanations. New concepts are easier to learn when they build on prior knowledge, and pre-teaching key vocabulary can support understanding. However, language should not be simplified so much that it reduces access to the full meaning or complexity of the concept.</a:t>
            </a:r>
          </a:p>
          <a:p>
            <a:endParaRPr lang="en-GB" b="1"/>
          </a:p>
          <a:p>
            <a:r>
              <a:rPr lang="en-GB" b="1"/>
              <a:t>Lead in: </a:t>
            </a:r>
            <a:r>
              <a:rPr lang="en-GB" b="0"/>
              <a:t>Let’s look at an example where a FE teacher overcomes the tension between accessible language and learners making sense of new concepts. </a:t>
            </a:r>
          </a:p>
          <a:p>
            <a:endParaRPr lang="en-GB" b="0"/>
          </a:p>
          <a:p>
            <a:pPr lvl="0"/>
            <a:r>
              <a:rPr lang="en-GB"/>
              <a:t>References:</a:t>
            </a:r>
          </a:p>
          <a:p>
            <a:pPr marL="171450" lvl="0" indent="-171450">
              <a:buFont typeface="Arial" panose="020B0604020202020204" pitchFamily="34" charset="0"/>
              <a:buChar char="•"/>
            </a:pPr>
            <a:r>
              <a:rPr lang="en-GB"/>
              <a:t>Education Endowment Foundation (2021). “Oral Language Interventions.” Teaching and Learning Toolkit. Available at: </a:t>
            </a:r>
            <a:r>
              <a:rPr lang="en-GB">
                <a:hlinkClick r:id="rId3"/>
              </a:rPr>
              <a:t>https://educationendowmentfoundation.org.uk/education-evidence/teaching-learning-toolkit/oral-language-interventions</a:t>
            </a:r>
            <a:endParaRPr lang="en-GB"/>
          </a:p>
          <a:p>
            <a:pPr marL="171450" lvl="0" indent="-171450">
              <a:buFont typeface="Arial" panose="020B0604020202020204" pitchFamily="34" charset="0"/>
              <a:buChar char="•"/>
            </a:pPr>
            <a:r>
              <a:rPr lang="en-GB"/>
              <a:t>Education Endowment Foundation (2019). “Improving Literacy in Secondary Schools.” </a:t>
            </a:r>
            <a:r>
              <a:rPr lang="en-GB">
                <a:hlinkClick r:id="rId4"/>
              </a:rPr>
              <a:t>EEF Secondary Literacy Guidance</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Emmer, E. T., &amp; Evertson, C. M. (2012). Classroom management for elementary teachers.</a:t>
            </a:r>
          </a:p>
          <a:p>
            <a:pPr marL="171450" lvl="0" indent="-171450">
              <a:buFont typeface="Arial" panose="020B0604020202020204" pitchFamily="34" charset="0"/>
              <a:buChar char="•"/>
            </a:pPr>
            <a:r>
              <a:rPr lang="en-GB" err="1"/>
              <a:t>Sweller</a:t>
            </a:r>
            <a:r>
              <a:rPr lang="en-GB"/>
              <a:t>, J. (2010). Cognitive load theory: Recent theoretical advances.</a:t>
            </a:r>
          </a:p>
          <a:p>
            <a:pPr marL="171450" lvl="0" indent="-171450">
              <a:buFont typeface="Arial" panose="020B0604020202020204" pitchFamily="34" charset="0"/>
              <a:buChar char="•"/>
            </a:pPr>
            <a:r>
              <a:rPr lang="en-GB" err="1"/>
              <a:t>Rosenshine</a:t>
            </a:r>
            <a:r>
              <a:rPr lang="en-GB"/>
              <a:t>, B. (2012). Principles of instruction: Research-based strategies that all teachers should know.</a:t>
            </a:r>
            <a:endParaRPr lang="en-GB" b="0"/>
          </a:p>
          <a:p>
            <a:endParaRPr lang="en-GB" b="0"/>
          </a:p>
          <a:p>
            <a:endParaRPr lang="en-GB"/>
          </a:p>
        </p:txBody>
      </p:sp>
    </p:spTree>
    <p:extLst>
      <p:ext uri="{BB962C8B-B14F-4D97-AF65-F5344CB8AC3E}">
        <p14:creationId xmlns:p14="http://schemas.microsoft.com/office/powerpoint/2010/main" val="2043203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p>
          <a:p>
            <a:endParaRPr lang="en-GB"/>
          </a:p>
        </p:txBody>
      </p:sp>
    </p:spTree>
    <p:extLst>
      <p:ext uri="{BB962C8B-B14F-4D97-AF65-F5344CB8AC3E}">
        <p14:creationId xmlns:p14="http://schemas.microsoft.com/office/powerpoint/2010/main" val="690449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Option 1 – Example on Women's hairdressing certificate </a:t>
            </a:r>
          </a:p>
          <a:p>
            <a:r>
              <a:rPr lang="en-GB" b="1"/>
              <a:t>Time: </a:t>
            </a:r>
            <a:r>
              <a:rPr lang="en-GB" b="0"/>
              <a:t>1 minute [30]</a:t>
            </a:r>
            <a:endParaRPr lang="en-GB" b="1"/>
          </a:p>
          <a:p>
            <a:r>
              <a:rPr lang="en-GB" b="1"/>
              <a:t>Purpose: </a:t>
            </a:r>
            <a:r>
              <a:rPr lang="en-GB" b="0"/>
              <a:t>To exemplify how the use of language can enable or inhibit learning. </a:t>
            </a:r>
          </a:p>
          <a:p>
            <a:r>
              <a:rPr lang="en-GB" b="1"/>
              <a:t>Guidance: </a:t>
            </a:r>
            <a:r>
              <a:rPr lang="en-GB" b="0"/>
              <a:t>Give teachers time to read the slide.</a:t>
            </a:r>
          </a:p>
          <a:p>
            <a:r>
              <a:rPr lang="en-GB" b="0"/>
              <a:t>Explain that:</a:t>
            </a:r>
          </a:p>
          <a:p>
            <a:pPr marL="171450" indent="-171450">
              <a:buFont typeface="Arial" panose="020B0604020202020204" pitchFamily="34" charset="0"/>
              <a:buChar char="•"/>
            </a:pPr>
            <a:r>
              <a:rPr lang="en-GB" b="0"/>
              <a:t>This example shows an FE teacher resolving the tension between using accessible language and learners making sense of new concepts. </a:t>
            </a:r>
          </a:p>
          <a:p>
            <a:pPr marL="171450" indent="-171450">
              <a:buFont typeface="Arial" panose="020B0604020202020204" pitchFamily="34" charset="0"/>
              <a:buChar char="•"/>
            </a:pPr>
            <a:r>
              <a:rPr lang="en-GB" b="0"/>
              <a:t>Rather than entirely missing out the opportunity to make the link between process and industry, the teacher separates them out.</a:t>
            </a:r>
          </a:p>
          <a:p>
            <a:pPr marL="171450" indent="-171450">
              <a:buFont typeface="Arial" panose="020B0604020202020204" pitchFamily="34" charset="0"/>
              <a:buChar char="•"/>
            </a:pPr>
            <a:r>
              <a:rPr lang="en-GB" b="0"/>
              <a:t>By focusing on the knowledge of the process first, they can use sequencing language to help learners closely follow the steps being taken. </a:t>
            </a:r>
          </a:p>
          <a:p>
            <a:pPr marL="171450" indent="-171450">
              <a:buFont typeface="Arial" panose="020B0604020202020204" pitchFamily="34" charset="0"/>
              <a:buChar char="•"/>
            </a:pPr>
            <a:r>
              <a:rPr lang="en-GB" b="0"/>
              <a:t>By acknowledging the different language and terminology that may be used in the real-life industry context and adding this as an additional layer in their explanation, they remove the risk of confusing learners as they move through understanding a new process in the first place. </a:t>
            </a:r>
          </a:p>
          <a:p>
            <a:pPr marL="171450" indent="-171450">
              <a:buFont typeface="Arial" panose="020B0604020202020204" pitchFamily="34" charset="0"/>
              <a:buChar char="•"/>
            </a:pPr>
            <a:r>
              <a:rPr lang="en-GB" b="0"/>
              <a:t>Both the teacher’s planning of the two different explanations and the careful sequencing of these are key to the value of the learning experience they have created.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also consider learners using language themselves. </a:t>
            </a:r>
          </a:p>
          <a:p>
            <a:endParaRPr lang="en-GB" b="0"/>
          </a:p>
          <a:p>
            <a:endParaRPr lang="en-GB"/>
          </a:p>
        </p:txBody>
      </p:sp>
    </p:spTree>
    <p:extLst>
      <p:ext uri="{BB962C8B-B14F-4D97-AF65-F5344CB8AC3E}">
        <p14:creationId xmlns:p14="http://schemas.microsoft.com/office/powerpoint/2010/main" val="690449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a:t>Option 2 – Example on A-Level Chemistry</a:t>
            </a:r>
          </a:p>
          <a:p>
            <a:r>
              <a:rPr lang="en-GB" sz="1200" b="1"/>
              <a:t>Time: </a:t>
            </a:r>
            <a:r>
              <a:rPr lang="en-GB" sz="1200"/>
              <a:t>1 minute [30]</a:t>
            </a:r>
            <a:endParaRPr lang="en-GB" sz="1200">
              <a:solidFill>
                <a:srgbClr val="444444"/>
              </a:solidFill>
            </a:endParaRPr>
          </a:p>
          <a:p>
            <a:r>
              <a:rPr lang="en-GB" sz="1200" b="1"/>
              <a:t>Purpose: </a:t>
            </a:r>
            <a:r>
              <a:rPr lang="en-GB" sz="1200" b="0"/>
              <a:t>To exemplify how the use of language can enable or inhibit learning. </a:t>
            </a:r>
          </a:p>
          <a:p>
            <a:r>
              <a:rPr lang="en-GB" sz="1200" b="1"/>
              <a:t>Guidance: </a:t>
            </a:r>
            <a:r>
              <a:rPr lang="en-GB" sz="1200"/>
              <a:t>Give teachers time to read the slide.</a:t>
            </a:r>
            <a:endParaRPr lang="en-US" sz="1200">
              <a:solidFill>
                <a:srgbClr val="444444"/>
              </a:solidFill>
            </a:endParaRPr>
          </a:p>
          <a:p>
            <a:r>
              <a:rPr lang="en-GB" sz="1200"/>
              <a:t>Explain that:</a:t>
            </a:r>
            <a:endParaRPr lang="en-US" sz="1200">
              <a:solidFill>
                <a:srgbClr val="444444"/>
              </a:solidFill>
            </a:endParaRPr>
          </a:p>
          <a:p>
            <a:pPr marL="171450" indent="-171450">
              <a:buFont typeface="Arial"/>
              <a:buChar char="•"/>
            </a:pPr>
            <a:r>
              <a:rPr lang="en-GB" sz="1200"/>
              <a:t>This example shows an FE teacher resolving the tension between using accessible language and learners making sense of new concepts.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a:solidFill>
                  <a:srgbClr val="444444"/>
                </a:solidFill>
              </a:rPr>
              <a:t>This is an example of how high-quality teaching can support all learners’ SLC development. </a:t>
            </a:r>
            <a:endParaRPr lang="en-US" sz="1200">
              <a:solidFill>
                <a:srgbClr val="444444"/>
              </a:solidFill>
            </a:endParaRPr>
          </a:p>
          <a:p>
            <a:pPr marL="0" indent="0">
              <a:buFont typeface="Arial"/>
              <a:buNone/>
            </a:pPr>
            <a:endParaRPr lang="en-GB" sz="1200"/>
          </a:p>
          <a:p>
            <a:pPr marL="0" indent="0">
              <a:buFont typeface="Arial"/>
              <a:buNone/>
            </a:pPr>
            <a:r>
              <a:rPr lang="en-GB" sz="1200"/>
              <a:t>You may wish to use the following scripting to illustrate how the teacher uses clear, accessible language while introducing the scientific vocabulary:</a:t>
            </a:r>
            <a:endParaRPr lang="en-US" sz="1200">
              <a:solidFill>
                <a:srgbClr val="444444"/>
              </a:solidFill>
            </a:endParaRPr>
          </a:p>
          <a:p>
            <a:pPr marL="628650" lvl="1" indent="-171450">
              <a:buFont typeface="Arial"/>
              <a:buChar char="•"/>
              <a:defRPr/>
            </a:pPr>
            <a:r>
              <a:rPr lang="en-GB" sz="1200">
                <a:solidFill>
                  <a:srgbClr val="000000"/>
                </a:solidFill>
                <a:latin typeface="Arial" panose="020B0604020202020204" pitchFamily="34" charset="0"/>
                <a:cs typeface="Arial" panose="020B0604020202020204" pitchFamily="34" charset="0"/>
              </a:rPr>
              <a:t>Ms Rahman shares further examples to illustrate what non-superimposable means. She starts with objects that learners can visualise, for example, hands and feet</a:t>
            </a:r>
            <a:r>
              <a:rPr lang="en-GB" sz="1200">
                <a:latin typeface="Arial" panose="020B0604020202020204" pitchFamily="34" charset="0"/>
                <a:cs typeface="Arial" panose="020B0604020202020204" pitchFamily="34" charset="0"/>
              </a:rPr>
              <a:t> (mirror images that do not perfectly overlap with each other if they were in the same place). </a:t>
            </a:r>
          </a:p>
          <a:p>
            <a:pPr marL="628650" lvl="1" indent="-171450">
              <a:buFont typeface="Arial"/>
              <a:buChar char="•"/>
              <a:defRPr/>
            </a:pPr>
            <a:r>
              <a:rPr lang="en-GB" sz="1200">
                <a:latin typeface="Arial" panose="020B0604020202020204" pitchFamily="34" charset="0"/>
                <a:cs typeface="Arial" panose="020B0604020202020204" pitchFamily="34" charset="0"/>
              </a:rPr>
              <a:t>She then builds on this by showing physical models of chemical molecules. Learners work in pairs to use mirrors to observe reflections of the molecules and discuss which are enantiomers. Ms Rahman circulates and listens attentively to the discussions, checking that the word 'non-superimposable' is being used correctly.</a:t>
            </a:r>
          </a:p>
          <a:p>
            <a:pPr marL="628650" lvl="1" indent="-171450">
              <a:buFont typeface="Arial"/>
              <a:buChar char="•"/>
              <a:defRPr/>
            </a:pPr>
            <a:r>
              <a:rPr lang="en-GB" sz="1200">
                <a:latin typeface="Arial" panose="020B0604020202020204" pitchFamily="34" charset="0"/>
                <a:cs typeface="Arial" panose="020B0604020202020204" pitchFamily="34" charset="0"/>
              </a:rPr>
              <a:t>For the next set of examples, Ms Rahman shares 2D molecules, drawn on paper, intentionally increasing the complexity so she can test her learners' depth of understanding of key terms. </a:t>
            </a:r>
          </a:p>
          <a:p>
            <a:pPr marL="628650" lvl="1" indent="-171450">
              <a:buFont typeface="Arial"/>
              <a:buChar char="•"/>
              <a:defRPr/>
            </a:pPr>
            <a:r>
              <a:rPr lang="en-GB" sz="1200">
                <a:latin typeface="Arial" panose="020B0604020202020204" pitchFamily="34" charset="0"/>
                <a:cs typeface="Arial" panose="020B0604020202020204" pitchFamily="34" charset="0"/>
              </a:rPr>
              <a:t>Lastly, she shares two non-examples and asks her learners to think about why they are non-examples. She then selects a range of learners for their views, offering them prompts if needed by reminding them of key words and previous examples.</a:t>
            </a:r>
          </a:p>
          <a:p>
            <a:pPr marR="0" algn="l" defTabSz="914400" rtl="0" eaLnBrk="1" fontAlgn="auto" latinLnBrk="0" hangingPunct="1">
              <a:lnSpc>
                <a:spcPct val="100000"/>
              </a:lnSpc>
              <a:spcBef>
                <a:spcPts val="0"/>
              </a:spcBef>
              <a:spcAft>
                <a:spcPts val="0"/>
              </a:spcAft>
              <a:buClrTx/>
              <a:buSzTx/>
              <a:tabLst/>
              <a:defRPr/>
            </a:pPr>
            <a:endParaRPr lang="en-GB"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also consider learners using language themselves. </a:t>
            </a:r>
          </a:p>
          <a:p>
            <a:endParaRPr lang="en-GB" sz="1200"/>
          </a:p>
        </p:txBody>
      </p:sp>
      <p:sp>
        <p:nvSpPr>
          <p:cNvPr id="4" name="Slide Number Placeholder 3"/>
          <p:cNvSpPr>
            <a:spLocks noGrp="1"/>
          </p:cNvSpPr>
          <p:nvPr>
            <p:ph type="sldNum" sz="quarter" idx="5"/>
          </p:nvPr>
        </p:nvSpPr>
        <p:spPr/>
        <p:txBody>
          <a:bodyPr/>
          <a:lstStyle/>
          <a:p>
            <a:fld id="{1DEE3D13-6C0F-4AA5-BDED-278FDFF10070}" type="slidenum">
              <a:rPr lang="en-GB" smtClean="0"/>
              <a:t>30</a:t>
            </a:fld>
            <a:endParaRPr lang="en-GB"/>
          </a:p>
        </p:txBody>
      </p:sp>
    </p:spTree>
    <p:extLst>
      <p:ext uri="{BB962C8B-B14F-4D97-AF65-F5344CB8AC3E}">
        <p14:creationId xmlns:p14="http://schemas.microsoft.com/office/powerpoint/2010/main" val="4085366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9E9B3-0450-A846-B8BB-7EBA2E5DC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42EF11-819D-13EC-DF29-2A4E2E058F6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1A7BB1E-A8A3-5621-CDD5-EA7B556956F9}"/>
              </a:ext>
            </a:extLst>
          </p:cNvPr>
          <p:cNvSpPr>
            <a:spLocks noGrp="1"/>
          </p:cNvSpPr>
          <p:nvPr>
            <p:ph type="body" idx="1"/>
          </p:nvPr>
        </p:nvSpPr>
        <p:spPr>
          <a:xfrm>
            <a:off x="685800" y="4400550"/>
            <a:ext cx="5486400" cy="3600450"/>
          </a:xfrm>
          <a:prstGeom prst="rect">
            <a:avLst/>
          </a:prstGeom>
        </p:spPr>
        <p:txBody>
          <a:bodyPr/>
          <a:lstStyle/>
          <a:p>
            <a:r>
              <a:rPr lang="en-GB" b="1"/>
              <a:t>Option 3 – Own example</a:t>
            </a:r>
          </a:p>
          <a:p>
            <a:r>
              <a:rPr lang="en-GB" b="1"/>
              <a:t>Time: </a:t>
            </a:r>
            <a:r>
              <a:rPr lang="en-GB" b="0"/>
              <a:t>1 minute [30]</a:t>
            </a:r>
            <a:endParaRPr lang="en-GB" b="1"/>
          </a:p>
          <a:p>
            <a:r>
              <a:rPr lang="en-GB" b="1"/>
              <a:t>Purpose: </a:t>
            </a:r>
            <a:r>
              <a:rPr lang="en-GB" b="0"/>
              <a:t>To exemplify how the use of language can enable or inhibit learning. </a:t>
            </a:r>
          </a:p>
          <a:p>
            <a:r>
              <a:rPr lang="en-GB" b="1"/>
              <a:t>Guidance: </a:t>
            </a:r>
            <a:r>
              <a:rPr lang="en-GB" b="0"/>
              <a:t>Give staff time to read the slide.</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also consider learners using language themselves. </a:t>
            </a:r>
          </a:p>
          <a:p>
            <a:endParaRPr lang="en-GB" b="0"/>
          </a:p>
          <a:p>
            <a:endParaRPr lang="en-GB"/>
          </a:p>
        </p:txBody>
      </p:sp>
    </p:spTree>
    <p:extLst>
      <p:ext uri="{BB962C8B-B14F-4D97-AF65-F5344CB8AC3E}">
        <p14:creationId xmlns:p14="http://schemas.microsoft.com/office/powerpoint/2010/main" val="3389172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B75A-8013-AE01-5B0C-32A53FE60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187E3-66B3-9068-7263-0CA2CFB9B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7752E-B6AD-33A5-2DF8-7016A294F73C}"/>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ADDA8FF8-170D-4B61-E2F5-BD94AB2816F7}"/>
              </a:ext>
            </a:extLst>
          </p:cNvPr>
          <p:cNvSpPr>
            <a:spLocks noGrp="1"/>
          </p:cNvSpPr>
          <p:nvPr>
            <p:ph type="sldNum" sz="quarter" idx="5"/>
          </p:nvPr>
        </p:nvSpPr>
        <p:spPr/>
        <p:txBody>
          <a:bodyPr/>
          <a:lstStyle/>
          <a:p>
            <a:fld id="{99B3FDCA-565F-46FE-8A44-D90CF5F8C03C}" type="slidenum">
              <a:rPr lang="en-GB" smtClean="0"/>
              <a:t>32</a:t>
            </a:fld>
            <a:endParaRPr lang="en-GB"/>
          </a:p>
        </p:txBody>
      </p:sp>
    </p:spTree>
    <p:extLst>
      <p:ext uri="{BB962C8B-B14F-4D97-AF65-F5344CB8AC3E}">
        <p14:creationId xmlns:p14="http://schemas.microsoft.com/office/powerpoint/2010/main" val="685716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9899-C8A0-17EF-D950-E7F806630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880A2-AFA5-9EBD-5BC1-F3283310FB6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56F27A4-5DC5-F47A-AD46-5A0AE33E1FA7}"/>
              </a:ext>
            </a:extLst>
          </p:cNvPr>
          <p:cNvSpPr>
            <a:spLocks noGrp="1"/>
          </p:cNvSpPr>
          <p:nvPr>
            <p:ph type="body" idx="1"/>
          </p:nvPr>
        </p:nvSpPr>
        <p:spPr>
          <a:xfrm>
            <a:off x="685800" y="4400550"/>
            <a:ext cx="5486400" cy="3600450"/>
          </a:xfrm>
          <a:prstGeom prst="rect">
            <a:avLst/>
          </a:prstGeom>
        </p:spPr>
        <p:txBody>
          <a:bodyPr/>
          <a:lstStyle/>
          <a:p>
            <a:r>
              <a:rPr lang="en-GB" b="1"/>
              <a:t>Option 1 – Discussion on receptive language</a:t>
            </a:r>
          </a:p>
          <a:p>
            <a:r>
              <a:rPr lang="en-GB" b="1"/>
              <a:t>Time: </a:t>
            </a:r>
            <a:r>
              <a:rPr lang="en-GB" b="0"/>
              <a:t>5 minutes [time not stated in total until end of section]</a:t>
            </a:r>
            <a:endParaRPr lang="en-GB" b="1"/>
          </a:p>
          <a:p>
            <a:r>
              <a:rPr lang="en-GB" b="1"/>
              <a:t>Purpose: </a:t>
            </a:r>
            <a:r>
              <a:rPr lang="en-GB" b="0"/>
              <a:t>To give staff an opportunity to think about their own teaching through the lens of expressive and receptive language. </a:t>
            </a:r>
          </a:p>
          <a:p>
            <a:r>
              <a:rPr lang="en-GB" b="1"/>
              <a:t>Guidance: </a:t>
            </a:r>
          </a:p>
          <a:p>
            <a:pPr marL="171450" indent="-171450">
              <a:buFont typeface="Arial" panose="020B0604020202020204" pitchFamily="34" charset="0"/>
              <a:buChar char="•"/>
            </a:pPr>
            <a:r>
              <a:rPr lang="en-GB" b="0"/>
              <a:t>Choose either this discussion task or the next one. </a:t>
            </a:r>
          </a:p>
          <a:p>
            <a:pPr marL="171450" indent="-171450">
              <a:buFont typeface="Arial" panose="020B0604020202020204" pitchFamily="34" charset="0"/>
              <a:buChar char="•"/>
            </a:pPr>
            <a:r>
              <a:rPr lang="en-GB" b="0"/>
              <a:t>Give one minute for individual thinking and/or notes. Remind staff that here the focus should be on how they have tried to use language that is accessible, and yet also supports learners to learn the desired complexity of new content. </a:t>
            </a:r>
          </a:p>
          <a:p>
            <a:pPr marL="171450" indent="-171450">
              <a:buFont typeface="Arial" panose="020B0604020202020204" pitchFamily="34" charset="0"/>
              <a:buChar char="•"/>
            </a:pPr>
            <a:r>
              <a:rPr lang="en-GB" b="0"/>
              <a:t>Allow four minutes for discussion. </a:t>
            </a:r>
          </a:p>
          <a:p>
            <a:pPr marL="171450" indent="-171450">
              <a:buFont typeface="Arial" panose="020B0604020202020204" pitchFamily="34" charset="0"/>
              <a:buChar char="•"/>
            </a:pPr>
            <a:r>
              <a:rPr lang="en-GB" b="0"/>
              <a:t>You may find it helpful to signal when two minutes is up so that both speakers get to share ideas. </a:t>
            </a:r>
          </a:p>
          <a:p>
            <a:pPr marL="171450" indent="-171450">
              <a:buFont typeface="Arial" panose="020B0604020202020204" pitchFamily="34" charset="0"/>
              <a:buChar char="•"/>
            </a:pPr>
            <a:r>
              <a:rPr lang="en-GB" b="0"/>
              <a:t>If any pairs are struggling, ask them to think about the example given and unpick the key ideas of what the FE teacher in the example did. </a:t>
            </a:r>
          </a:p>
          <a:p>
            <a:endParaRPr lang="en-GB" b="1"/>
          </a:p>
          <a:p>
            <a:r>
              <a:rPr lang="en-GB" b="1"/>
              <a:t>Lead in: </a:t>
            </a:r>
            <a:r>
              <a:rPr lang="en-GB" b="0"/>
              <a:t>Let’s move on to think about the challenges that SLC can present in education. </a:t>
            </a:r>
          </a:p>
          <a:p>
            <a:endParaRPr lang="en-GB"/>
          </a:p>
        </p:txBody>
      </p:sp>
    </p:spTree>
    <p:extLst>
      <p:ext uri="{BB962C8B-B14F-4D97-AF65-F5344CB8AC3E}">
        <p14:creationId xmlns:p14="http://schemas.microsoft.com/office/powerpoint/2010/main" val="4041685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3634-81AE-EADE-30A8-AF23A5FD0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A5FFC-A2F4-3297-CC95-04D4BBEBA21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9A96E6C-98B5-8826-4EF3-A622B7EF159A}"/>
              </a:ext>
            </a:extLst>
          </p:cNvPr>
          <p:cNvSpPr>
            <a:spLocks noGrp="1"/>
          </p:cNvSpPr>
          <p:nvPr>
            <p:ph type="body" idx="1"/>
          </p:nvPr>
        </p:nvSpPr>
        <p:spPr>
          <a:xfrm>
            <a:off x="685800" y="4400550"/>
            <a:ext cx="5486400" cy="3600450"/>
          </a:xfrm>
          <a:prstGeom prst="rect">
            <a:avLst/>
          </a:prstGeom>
        </p:spPr>
        <p:txBody>
          <a:bodyPr/>
          <a:lstStyle/>
          <a:p>
            <a:r>
              <a:rPr lang="en-GB" b="1"/>
              <a:t>Time: </a:t>
            </a:r>
            <a:r>
              <a:rPr lang="en-GB" b="0"/>
              <a:t>2 minutes [32]</a:t>
            </a:r>
            <a:endParaRPr lang="en-GB" b="1"/>
          </a:p>
          <a:p>
            <a:r>
              <a:rPr lang="en-GB" b="1"/>
              <a:t>Purpose: </a:t>
            </a:r>
            <a:r>
              <a:rPr lang="en-GB" b="0"/>
              <a:t>To understand the role that expressive language plays in learning. </a:t>
            </a:r>
          </a:p>
          <a:p>
            <a:r>
              <a:rPr lang="en-GB" b="1"/>
              <a:t>Guidance: </a:t>
            </a:r>
            <a:r>
              <a:rPr lang="en-GB" b="0"/>
              <a:t>Allow time to read the slide. </a:t>
            </a:r>
            <a:endParaRPr lang="en-GB" b="1"/>
          </a:p>
          <a:p>
            <a:r>
              <a:rPr lang="en-GB" b="1"/>
              <a:t>Suggested scripting: </a:t>
            </a:r>
          </a:p>
          <a:p>
            <a:pPr marL="171450" indent="-171450">
              <a:buFont typeface="Arial" panose="020B0604020202020204" pitchFamily="34" charset="0"/>
              <a:buChar char="•"/>
            </a:pPr>
            <a:r>
              <a:rPr lang="en-GB"/>
              <a:t>Expressive language helps teachers and teaching assistants to understand what learners have understood, express their ideas and articulate their needs. </a:t>
            </a:r>
          </a:p>
          <a:p>
            <a:pPr marL="171450" indent="-171450">
              <a:buFont typeface="Arial" panose="020B0604020202020204" pitchFamily="34" charset="0"/>
              <a:buChar char="•"/>
            </a:pPr>
            <a:r>
              <a:rPr lang="en-GB" b="0"/>
              <a:t>Through planned high-quality talk activities, teachers and teaching </a:t>
            </a:r>
            <a:r>
              <a:rPr lang="en-GB"/>
              <a:t>assistants</a:t>
            </a:r>
            <a:r>
              <a:rPr lang="en-GB" b="0"/>
              <a:t> can help support the development of learners’ expressive language. </a:t>
            </a:r>
          </a:p>
          <a:p>
            <a:pPr marL="171450" indent="-171450">
              <a:buFont typeface="Arial" panose="020B0604020202020204" pitchFamily="34" charset="0"/>
              <a:buChar char="•"/>
            </a:pPr>
            <a:r>
              <a:rPr lang="en-GB" b="0"/>
              <a:t>Opportunities to listen, speak, discuss, explain, question, and use new vocabulary can influence the speed and depth of learners’ language development.</a:t>
            </a:r>
          </a:p>
          <a:p>
            <a:pPr marL="171450" indent="-171450">
              <a:buFont typeface="Arial" panose="020B0604020202020204" pitchFamily="34" charset="0"/>
              <a:buChar char="•"/>
            </a:pPr>
            <a:r>
              <a:rPr lang="en-GB" b="0"/>
              <a:t>This might mean structuring group talk to enable all learners to take part, encouraging learners to build questions that help them interrogate new learning or using scaffolded sentences to encourage rehearsal of new words and sustained vocabulary development. </a:t>
            </a:r>
          </a:p>
          <a:p>
            <a:pPr marL="171450" indent="-171450">
              <a:buFont typeface="Arial" panose="020B0604020202020204" pitchFamily="34" charset="0"/>
              <a:buChar char="•"/>
            </a:pPr>
            <a:r>
              <a:rPr lang="en-GB" b="0"/>
              <a:t>Group discussions can also be used to build on the use of new vocabulary in different contexts. </a:t>
            </a:r>
          </a:p>
          <a:p>
            <a:pPr marL="0" indent="0">
              <a:buFont typeface="Arial" panose="020B0604020202020204" pitchFamily="34" charset="0"/>
              <a:buNone/>
            </a:pPr>
            <a:endParaRPr lang="en-GB" b="1"/>
          </a:p>
          <a:p>
            <a:r>
              <a:rPr lang="en-GB" b="1"/>
              <a:t>Lead in: </a:t>
            </a:r>
            <a:r>
              <a:rPr lang="en-GB" b="0"/>
              <a:t>Let’s look at an example of how language can be developed through repeated, purposeful practice. </a:t>
            </a:r>
          </a:p>
          <a:p>
            <a:endParaRPr lang="en-GB"/>
          </a:p>
        </p:txBody>
      </p:sp>
    </p:spTree>
    <p:extLst>
      <p:ext uri="{BB962C8B-B14F-4D97-AF65-F5344CB8AC3E}">
        <p14:creationId xmlns:p14="http://schemas.microsoft.com/office/powerpoint/2010/main" val="3818370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086C6-B57A-230F-1D53-1F4FE33BB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A1A49-9E89-FE29-DD7B-FF76F88F4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75923-D418-B6F0-FD56-CBC5715EDAD8}"/>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8064FAE6-3546-3860-089D-5348464E8133}"/>
              </a:ext>
            </a:extLst>
          </p:cNvPr>
          <p:cNvSpPr>
            <a:spLocks noGrp="1"/>
          </p:cNvSpPr>
          <p:nvPr>
            <p:ph type="sldNum" sz="quarter" idx="5"/>
          </p:nvPr>
        </p:nvSpPr>
        <p:spPr/>
        <p:txBody>
          <a:bodyPr/>
          <a:lstStyle/>
          <a:p>
            <a:fld id="{99B3FDCA-565F-46FE-8A44-D90CF5F8C03C}" type="slidenum">
              <a:rPr lang="en-GB" smtClean="0"/>
              <a:t>35</a:t>
            </a:fld>
            <a:endParaRPr lang="en-GB"/>
          </a:p>
        </p:txBody>
      </p:sp>
    </p:spTree>
    <p:extLst>
      <p:ext uri="{BB962C8B-B14F-4D97-AF65-F5344CB8AC3E}">
        <p14:creationId xmlns:p14="http://schemas.microsoft.com/office/powerpoint/2010/main" val="33766769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Example option 1 – BTEC computing</a:t>
            </a:r>
          </a:p>
          <a:p>
            <a:r>
              <a:rPr lang="en-GB" b="1"/>
              <a:t>Time: </a:t>
            </a:r>
            <a:r>
              <a:rPr lang="en-GB" b="0"/>
              <a:t>1 minute [33]</a:t>
            </a:r>
            <a:endParaRPr lang="en-GB" b="1"/>
          </a:p>
          <a:p>
            <a:r>
              <a:rPr lang="en-GB" b="1"/>
              <a:t>Purpose: </a:t>
            </a:r>
            <a:r>
              <a:rPr lang="en-GB"/>
              <a:t>To exemplify how language develops through repeated, purposeful practice.</a:t>
            </a:r>
            <a:endParaRPr lang="en-GB" i="1">
              <a:solidFill>
                <a:srgbClr val="000000"/>
              </a:solidFill>
            </a:endParaRPr>
          </a:p>
          <a:p>
            <a:r>
              <a:rPr lang="en-GB" b="1"/>
              <a:t>Guidance: </a:t>
            </a:r>
            <a:r>
              <a:rPr lang="en-GB" b="0"/>
              <a:t>Give staff time to read the slide.</a:t>
            </a:r>
          </a:p>
          <a:p>
            <a:r>
              <a:rPr lang="en-GB" b="0"/>
              <a:t>Explain that:</a:t>
            </a:r>
          </a:p>
          <a:p>
            <a:pPr marL="171450" indent="-171450">
              <a:buFont typeface="Arial" panose="020B0604020202020204" pitchFamily="34" charset="0"/>
              <a:buChar char="•"/>
            </a:pPr>
            <a:r>
              <a:rPr lang="en-GB" b="0"/>
              <a:t>This example shows where an opportunity to listen, speak, discuss, explain, question, and use new vocabulary can influence the speed and depth of learners’ language development. </a:t>
            </a:r>
          </a:p>
          <a:p>
            <a:pPr marL="171450" indent="-171450">
              <a:buFont typeface="Arial" panose="020B0604020202020204" pitchFamily="34" charset="0"/>
              <a:buChar char="•"/>
            </a:pPr>
            <a:r>
              <a:rPr lang="en-GB" b="0"/>
              <a:t>Using learners’ previous knowledge and understanding of language can provide a helpful scaffold to embracing and utilising new, more specific vocabulary. </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discuss how these examples might relate to our own practice. </a:t>
            </a:r>
          </a:p>
          <a:p>
            <a:endParaRPr lang="en-GB"/>
          </a:p>
        </p:txBody>
      </p:sp>
    </p:spTree>
    <p:extLst>
      <p:ext uri="{BB962C8B-B14F-4D97-AF65-F5344CB8AC3E}">
        <p14:creationId xmlns:p14="http://schemas.microsoft.com/office/powerpoint/2010/main" val="8888082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B80E-B747-C168-B20C-4E47C2C31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74DE0-BF81-1150-AA76-50AF006B5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F74D5-C01B-66DC-29A6-3FECAEA511EB}"/>
              </a:ext>
            </a:extLst>
          </p:cNvPr>
          <p:cNvSpPr>
            <a:spLocks noGrp="1"/>
          </p:cNvSpPr>
          <p:nvPr>
            <p:ph type="body" idx="1"/>
          </p:nvPr>
        </p:nvSpPr>
        <p:spPr/>
        <p:txBody>
          <a:bodyPr/>
          <a:lstStyle/>
          <a:p>
            <a:r>
              <a:rPr lang="en-GB" b="1" dirty="0"/>
              <a:t>Example option 2 – A level chemistry </a:t>
            </a:r>
          </a:p>
          <a:p>
            <a:r>
              <a:rPr lang="en-GB" b="1" dirty="0"/>
              <a:t>Time: </a:t>
            </a:r>
            <a:r>
              <a:rPr lang="en-GB" dirty="0"/>
              <a:t>1 minute [33]</a:t>
            </a:r>
            <a:endParaRPr lang="en-GB" dirty="0">
              <a:solidFill>
                <a:srgbClr val="444444"/>
              </a:solidFill>
            </a:endParaRPr>
          </a:p>
          <a:p>
            <a:r>
              <a:rPr lang="en-GB" b="1" dirty="0"/>
              <a:t>Purpose: </a:t>
            </a:r>
            <a:r>
              <a:rPr lang="en-GB" dirty="0"/>
              <a:t>To exemplify how language develops through repeated, purposeful practice.</a:t>
            </a:r>
            <a:endParaRPr lang="en-GB" i="1" dirty="0">
              <a:solidFill>
                <a:srgbClr val="000000"/>
              </a:solidFill>
            </a:endParaRPr>
          </a:p>
          <a:p>
            <a:r>
              <a:rPr lang="en-GB" b="1" dirty="0"/>
              <a:t>Guidance: </a:t>
            </a:r>
            <a:r>
              <a:rPr lang="en-GB" dirty="0"/>
              <a:t>Give staff time to read the slide.</a:t>
            </a:r>
            <a:endParaRPr lang="en-US" dirty="0">
              <a:solidFill>
                <a:srgbClr val="444444"/>
              </a:solidFill>
            </a:endParaRPr>
          </a:p>
          <a:p>
            <a:r>
              <a:rPr lang="en-GB" dirty="0"/>
              <a:t>Explain that:</a:t>
            </a:r>
            <a:endParaRPr lang="en-US" dirty="0">
              <a:solidFill>
                <a:srgbClr val="444444"/>
              </a:solidFill>
            </a:endParaRPr>
          </a:p>
          <a:p>
            <a:pPr marL="171450" indent="-171450">
              <a:buFont typeface="Arial,Sans-Serif"/>
              <a:buChar char="•"/>
            </a:pPr>
            <a:r>
              <a:rPr lang="en-GB" dirty="0"/>
              <a:t>This example shows a FE teacher developing learner language through repeated, purposeful practice. </a:t>
            </a:r>
            <a:endParaRPr lang="en-US" dirty="0">
              <a:solidFill>
                <a:srgbClr val="444444"/>
              </a:solidFill>
            </a:endParaRPr>
          </a:p>
          <a:p>
            <a:pPr marL="0" indent="0">
              <a:buFont typeface="Arial,Sans-Serif"/>
              <a:buNone/>
            </a:pPr>
            <a:endParaRPr lang="en-GB" dirty="0"/>
          </a:p>
          <a:p>
            <a:pPr marL="0" indent="0">
              <a:buFont typeface="Arial,Sans-Serif"/>
              <a:buNone/>
            </a:pPr>
            <a:r>
              <a:rPr lang="en-GB" dirty="0"/>
              <a:t>You may wish to use the following scripting to illustrate how the teacher develops learner language through repeated and purposeful practice: </a:t>
            </a:r>
            <a:endParaRPr lang="en-US" dirty="0">
              <a:solidFill>
                <a:srgbClr val="444444"/>
              </a:solidFill>
            </a:endParaRPr>
          </a:p>
          <a:p>
            <a:pPr marL="457200" lvl="2" indent="-171450">
              <a:buFont typeface="Arial" panose="020B0604020202020204" pitchFamily="34" charset="0"/>
              <a:buChar char="•"/>
            </a:pPr>
            <a:r>
              <a:rPr lang="en-GB" sz="1200" dirty="0">
                <a:solidFill>
                  <a:srgbClr val="000000"/>
                </a:solidFill>
              </a:rPr>
              <a:t>M</a:t>
            </a:r>
            <a:r>
              <a:rPr lang="en-GB" sz="1200" dirty="0">
                <a:latin typeface="Arial" panose="020B0604020202020204" pitchFamily="34" charset="0"/>
                <a:cs typeface="Arial" panose="020B0604020202020204" pitchFamily="34" charset="0"/>
              </a:rPr>
              <a:t>r Jones writes a model explanation, narrating his thinking. Before he starts writing, he notes down the key vocabulary and knowledge that will go into his model. He then constructs the model, sentence by sentence. He uses different tones of voice to emphasise the key vocabulary and the key linking statements and underlines these in different colours. </a:t>
            </a:r>
          </a:p>
          <a:p>
            <a:pPr marL="457200" lvl="2" indent="-171450">
              <a:buFont typeface="Arial" panose="020B0604020202020204" pitchFamily="34" charset="0"/>
              <a:buChar char="•"/>
              <a:defRPr/>
            </a:pPr>
            <a:r>
              <a:rPr lang="en-GB" sz="1200" dirty="0">
                <a:latin typeface="Arial" panose="020B0604020202020204" pitchFamily="34" charset="0"/>
                <a:cs typeface="Arial" panose="020B0604020202020204" pitchFamily="34" charset="0"/>
              </a:rPr>
              <a:t>He then provides a partial example. Learners draft an ending on mini whiteboards, which makes it easier for Mr Jones to quickly scan learners' writing, as he circulates the room, this allows him to give some quick feedback.</a:t>
            </a:r>
          </a:p>
          <a:p>
            <a:pPr marL="457200" lvl="2" indent="-171450">
              <a:buFont typeface="Arial" panose="020B0604020202020204" pitchFamily="34" charset="0"/>
              <a:buChar char="•"/>
              <a:defRPr/>
            </a:pPr>
            <a:r>
              <a:rPr lang="en-GB" sz="1200" dirty="0">
                <a:latin typeface="Arial" panose="020B0604020202020204" pitchFamily="34" charset="0"/>
                <a:cs typeface="Arial" panose="020B0604020202020204" pitchFamily="34" charset="0"/>
              </a:rPr>
              <a:t>As learners complete a set of independent practice, Mr Jones continues to circulate the room to scan the depth and range of responses. He gives selected learners some individual support, referring to the two model examples. The practice is designed to increase in difficulty, with learners having to make more synoptic links as they progress through the set of questions. </a:t>
            </a:r>
          </a:p>
          <a:p>
            <a:pPr marL="171450" lvl="1" indent="-171450">
              <a:buFont typeface="Arial,Sans-Serif"/>
              <a:buChar char="•"/>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lang="en-GB" b="1" dirty="0"/>
              <a:t>Lead in: </a:t>
            </a:r>
            <a:r>
              <a:rPr lang="en-GB" b="0" dirty="0"/>
              <a:t>Let’s discuss how these examples might relate to our own teaching practice. </a:t>
            </a:r>
          </a:p>
          <a:p>
            <a:endParaRPr lang="en-GB" dirty="0"/>
          </a:p>
        </p:txBody>
      </p:sp>
      <p:sp>
        <p:nvSpPr>
          <p:cNvPr id="4" name="Slide Number Placeholder 3">
            <a:extLst>
              <a:ext uri="{FF2B5EF4-FFF2-40B4-BE49-F238E27FC236}">
                <a16:creationId xmlns:a16="http://schemas.microsoft.com/office/drawing/2014/main" id="{98217C75-0BDA-B492-EC80-A145DCBBD670}"/>
              </a:ext>
            </a:extLst>
          </p:cNvPr>
          <p:cNvSpPr>
            <a:spLocks noGrp="1"/>
          </p:cNvSpPr>
          <p:nvPr>
            <p:ph type="sldNum" sz="quarter" idx="5"/>
          </p:nvPr>
        </p:nvSpPr>
        <p:spPr/>
        <p:txBody>
          <a:bodyPr/>
          <a:lstStyle/>
          <a:p>
            <a:fld id="{1DEE3D13-6C0F-4AA5-BDED-278FDFF10070}" type="slidenum">
              <a:rPr lang="en-GB" smtClean="0"/>
              <a:t>37</a:t>
            </a:fld>
            <a:endParaRPr lang="en-GB"/>
          </a:p>
        </p:txBody>
      </p:sp>
    </p:spTree>
    <p:extLst>
      <p:ext uri="{BB962C8B-B14F-4D97-AF65-F5344CB8AC3E}">
        <p14:creationId xmlns:p14="http://schemas.microsoft.com/office/powerpoint/2010/main" val="3714228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ED8B4-DA09-935D-5ED2-F037DF2A4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A5A10-1CDC-EC5C-6B75-B4F378EF250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8D62762-95B0-BBC2-5716-C03E492C706B}"/>
              </a:ext>
            </a:extLst>
          </p:cNvPr>
          <p:cNvSpPr>
            <a:spLocks noGrp="1"/>
          </p:cNvSpPr>
          <p:nvPr>
            <p:ph type="body" idx="1"/>
          </p:nvPr>
        </p:nvSpPr>
        <p:spPr>
          <a:xfrm>
            <a:off x="685800" y="4400550"/>
            <a:ext cx="5486400" cy="3600450"/>
          </a:xfrm>
          <a:prstGeom prst="rect">
            <a:avLst/>
          </a:prstGeom>
        </p:spPr>
        <p:txBody>
          <a:bodyPr/>
          <a:lstStyle/>
          <a:p>
            <a:r>
              <a:rPr lang="en-GB" b="1"/>
              <a:t>Example option 3 – own example </a:t>
            </a:r>
          </a:p>
          <a:p>
            <a:r>
              <a:rPr lang="en-GB" b="1"/>
              <a:t>Time: </a:t>
            </a:r>
            <a:r>
              <a:rPr lang="en-GB" b="0"/>
              <a:t>1 minute [33]</a:t>
            </a:r>
            <a:endParaRPr lang="en-GB" b="1"/>
          </a:p>
          <a:p>
            <a:r>
              <a:rPr lang="en-GB" b="1"/>
              <a:t>Purpose: </a:t>
            </a:r>
            <a:r>
              <a:rPr lang="en-GB"/>
              <a:t>To exemplify how language develops through repeated, purposeful practice.</a:t>
            </a:r>
            <a:endParaRPr lang="en-GB" i="1">
              <a:solidFill>
                <a:srgbClr val="000000"/>
              </a:solidFill>
            </a:endParaRPr>
          </a:p>
          <a:p>
            <a:r>
              <a:rPr lang="en-GB" b="1"/>
              <a:t>Guidance: </a:t>
            </a:r>
            <a:r>
              <a:rPr lang="en-GB" b="0"/>
              <a:t>Give staff time to read the slide.</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discuss how these examples might relate to our own teaching practice. </a:t>
            </a:r>
          </a:p>
          <a:p>
            <a:endParaRPr lang="en-GB"/>
          </a:p>
        </p:txBody>
      </p:sp>
    </p:spTree>
    <p:extLst>
      <p:ext uri="{BB962C8B-B14F-4D97-AF65-F5344CB8AC3E}">
        <p14:creationId xmlns:p14="http://schemas.microsoft.com/office/powerpoint/2010/main" val="3409323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1EFAE-6475-796B-8285-1C83ADDD1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E2DCB-A464-6D3C-1655-A5240AB93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E378A-045E-5C74-B9F6-C79AC28F87AB}"/>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120B2019-F30B-1FBB-0567-7824BF0DEF77}"/>
              </a:ext>
            </a:extLst>
          </p:cNvPr>
          <p:cNvSpPr>
            <a:spLocks noGrp="1"/>
          </p:cNvSpPr>
          <p:nvPr>
            <p:ph type="sldNum" sz="quarter" idx="5"/>
          </p:nvPr>
        </p:nvSpPr>
        <p:spPr/>
        <p:txBody>
          <a:bodyPr/>
          <a:lstStyle/>
          <a:p>
            <a:fld id="{99B3FDCA-565F-46FE-8A44-D90CF5F8C03C}" type="slidenum">
              <a:rPr lang="en-GB" smtClean="0"/>
              <a:t>39</a:t>
            </a:fld>
            <a:endParaRPr lang="en-GB"/>
          </a:p>
        </p:txBody>
      </p:sp>
    </p:spTree>
    <p:extLst>
      <p:ext uri="{BB962C8B-B14F-4D97-AF65-F5344CB8AC3E}">
        <p14:creationId xmlns:p14="http://schemas.microsoft.com/office/powerpoint/2010/main" val="38921729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9899-C8A0-17EF-D950-E7F806630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880A2-AFA5-9EBD-5BC1-F3283310FB6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56F27A4-5DC5-F47A-AD46-5A0AE33E1FA7}"/>
              </a:ext>
            </a:extLst>
          </p:cNvPr>
          <p:cNvSpPr>
            <a:spLocks noGrp="1"/>
          </p:cNvSpPr>
          <p:nvPr>
            <p:ph type="body" idx="1"/>
          </p:nvPr>
        </p:nvSpPr>
        <p:spPr>
          <a:xfrm>
            <a:off x="685800" y="4400550"/>
            <a:ext cx="5486400" cy="3600450"/>
          </a:xfrm>
          <a:prstGeom prst="rect">
            <a:avLst/>
          </a:prstGeom>
        </p:spPr>
        <p:txBody>
          <a:bodyPr/>
          <a:lstStyle/>
          <a:p>
            <a:r>
              <a:rPr lang="en-GB" b="1"/>
              <a:t>Time: </a:t>
            </a:r>
            <a:r>
              <a:rPr lang="en-GB" b="0"/>
              <a:t>5 minutes [38]</a:t>
            </a:r>
            <a:endParaRPr lang="en-GB" b="1"/>
          </a:p>
          <a:p>
            <a:r>
              <a:rPr lang="en-GB" b="1"/>
              <a:t>Purpose: </a:t>
            </a:r>
            <a:r>
              <a:rPr lang="en-GB" b="0"/>
              <a:t>To give staff an opportunity to think about their own teaching through the lens of expressive and receptive language. </a:t>
            </a:r>
          </a:p>
          <a:p>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Choose either this discussion task or the previous one. </a:t>
            </a:r>
          </a:p>
          <a:p>
            <a:pPr marL="171450" indent="-171450">
              <a:buFont typeface="Arial" panose="020B0604020202020204" pitchFamily="34" charset="0"/>
              <a:buChar char="•"/>
            </a:pPr>
            <a:r>
              <a:rPr lang="en-GB" b="0"/>
              <a:t>Give time for individual thinking and/or notes. Remind staff that here the focus should be on how they have thought about the language needs of their learners and planned opportunities for purposeful practice to develop this. </a:t>
            </a:r>
          </a:p>
          <a:p>
            <a:pPr marL="171450" indent="-171450">
              <a:buFont typeface="Arial" panose="020B0604020202020204" pitchFamily="34" charset="0"/>
              <a:buChar char="•"/>
            </a:pPr>
            <a:r>
              <a:rPr lang="en-GB" b="0"/>
              <a:t>Suggest that staff begin by considering high-quality, universal teaching approaches and then considering adaptations for some learners.</a:t>
            </a:r>
          </a:p>
          <a:p>
            <a:pPr marL="171450" indent="-171450">
              <a:buFont typeface="Arial" panose="020B0604020202020204" pitchFamily="34" charset="0"/>
              <a:buChar char="•"/>
            </a:pPr>
            <a:r>
              <a:rPr lang="en-GB" b="0"/>
              <a:t>Allow four minutes for discussion. </a:t>
            </a:r>
          </a:p>
          <a:p>
            <a:pPr marL="171450" indent="-171450">
              <a:buFont typeface="Arial" panose="020B0604020202020204" pitchFamily="34" charset="0"/>
              <a:buChar char="•"/>
            </a:pPr>
            <a:r>
              <a:rPr lang="en-GB" b="0"/>
              <a:t>You may find it helpful to signal when two minutes is up so that both speakers get to share ideas. </a:t>
            </a:r>
          </a:p>
          <a:p>
            <a:pPr marL="171450" indent="-171450">
              <a:buFont typeface="Arial" panose="020B0604020202020204" pitchFamily="34" charset="0"/>
              <a:buChar char="•"/>
            </a:pPr>
            <a:r>
              <a:rPr lang="en-GB" b="0"/>
              <a:t>If any pairs are struggling, ask them to think about the example given and unpick the key ideas of what the FE teacher in the example did and why it might have been successful. </a:t>
            </a:r>
          </a:p>
          <a:p>
            <a:endParaRPr lang="en-GB" b="1"/>
          </a:p>
          <a:p>
            <a:r>
              <a:rPr lang="en-GB" b="1"/>
              <a:t>Lead in: </a:t>
            </a:r>
            <a:r>
              <a:rPr lang="en-GB" b="0"/>
              <a:t>Let’s move on to think about the challenges that SLC can present in education. </a:t>
            </a:r>
          </a:p>
          <a:p>
            <a:endParaRPr lang="en-GB"/>
          </a:p>
        </p:txBody>
      </p:sp>
    </p:spTree>
    <p:extLst>
      <p:ext uri="{BB962C8B-B14F-4D97-AF65-F5344CB8AC3E}">
        <p14:creationId xmlns:p14="http://schemas.microsoft.com/office/powerpoint/2010/main" val="2631139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41</a:t>
            </a:fld>
            <a:endParaRPr lang="en-GB"/>
          </a:p>
        </p:txBody>
      </p:sp>
    </p:spTree>
    <p:extLst>
      <p:ext uri="{BB962C8B-B14F-4D97-AF65-F5344CB8AC3E}">
        <p14:creationId xmlns:p14="http://schemas.microsoft.com/office/powerpoint/2010/main" val="3840801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2 minutes [40]</a:t>
            </a:r>
            <a:endParaRPr lang="en-GB" b="1"/>
          </a:p>
          <a:p>
            <a:r>
              <a:rPr lang="en-GB" b="1"/>
              <a:t>Purpose: </a:t>
            </a:r>
            <a:r>
              <a:rPr lang="en-GB" b="0"/>
              <a:t>To exemplify how SLC challenges might manifest themselves in further education. </a:t>
            </a:r>
          </a:p>
          <a:p>
            <a:r>
              <a:rPr lang="en-GB" b="1"/>
              <a:t>Guidance: </a:t>
            </a:r>
            <a:r>
              <a:rPr lang="en-GB" b="0"/>
              <a:t>this slide </a:t>
            </a:r>
            <a:r>
              <a:rPr lang="en-GB"/>
              <a:t>is</a:t>
            </a:r>
            <a:r>
              <a:rPr lang="en-GB" b="0"/>
              <a:t> animated so that each statement can be revealed alongside the explanation below. </a:t>
            </a:r>
            <a:endParaRPr lang="en-GB" b="1"/>
          </a:p>
          <a:p>
            <a:r>
              <a:rPr lang="en-GB" b="1"/>
              <a:t>Suggested scripting: </a:t>
            </a:r>
          </a:p>
          <a:p>
            <a:pPr marL="171450" indent="-171450">
              <a:buFont typeface="Arial" panose="020B0604020202020204" pitchFamily="34" charset="0"/>
              <a:buChar char="•"/>
            </a:pPr>
            <a:r>
              <a:rPr lang="en-GB" b="0"/>
              <a:t>Now that we have explored the definition of SLC needs and looked at how these might impact learners’ progress, we’ll move on to think specifically about some challenges that come from SLC needs and how we might help learners overcome them. Let’s explore a few examples. </a:t>
            </a:r>
          </a:p>
          <a:p>
            <a:pPr marL="171450" indent="-171450">
              <a:buFont typeface="Arial" panose="020B0604020202020204" pitchFamily="34" charset="0"/>
              <a:buChar char="•"/>
            </a:pPr>
            <a:r>
              <a:rPr lang="en-GB" b="0"/>
              <a:t>[CLICK] Young people with SLC needs might find the listening element of discussion activities difficult. This could be because their communication needs make following and turn-taking in a conversation challenging, or because they are unfamiliar with the cues that help demonstrate active listening. Listening is a skill that can be taught, although some learners with social communication difficulties will find a task like this more accessible with a pre-determined structure or scaffolding. </a:t>
            </a:r>
          </a:p>
          <a:p>
            <a:pPr marL="171450" indent="-171450">
              <a:buFont typeface="Arial" panose="020B0604020202020204" pitchFamily="34" charset="0"/>
              <a:buChar char="•"/>
            </a:pPr>
            <a:r>
              <a:rPr lang="en-GB" b="0"/>
              <a:t>[CLICK] When preparing young people for the workplace, it can be especially important to provide opportunities for them to develop their more formal communication skills and explore what may be required of them in a professional setting. Rehearsal activities that allow them to practise both speaking and responding in this way can help young people with SLC needs overcome potential barriers.</a:t>
            </a:r>
          </a:p>
          <a:p>
            <a:pPr marL="171450" indent="-171450">
              <a:buFont typeface="Arial" panose="020B0604020202020204" pitchFamily="34" charset="0"/>
              <a:buChar char="•"/>
            </a:pPr>
            <a:r>
              <a:rPr lang="en-GB" b="0"/>
              <a:t>[CLICK] Young people with SLC needs may need more overt language and visual cues to follow sequential steps in a process or explanation, for example, when being shown how to work through a series of steps in the completion of a technical process. Without these, some learners might struggle to identify that these are steps that should be taken in a given order, and that the success of the process depends on </a:t>
            </a:r>
            <a:r>
              <a:rPr lang="en-GB"/>
              <a:t>one</a:t>
            </a:r>
            <a:r>
              <a:rPr lang="en-GB" b="0"/>
              <a:t> step being completed in a certain way, before the next. </a:t>
            </a:r>
          </a:p>
          <a:p>
            <a:pPr marL="171450" indent="-171450">
              <a:buFont typeface="Arial" panose="020B0604020202020204" pitchFamily="34" charset="0"/>
              <a:buChar char="•"/>
            </a:pPr>
            <a:r>
              <a:rPr lang="en-GB" b="0"/>
              <a:t>All learners can benefit from explicit instruction and modelling of listening skills, and the intentional sequencing of language in a process or explanation. These can be especially beneficial, or even fundamental, to learners with SLC needs. </a:t>
            </a:r>
          </a:p>
          <a:p>
            <a:pPr marL="171450" indent="-171450">
              <a:buFont typeface="Arial" panose="020B0604020202020204" pitchFamily="34" charset="0"/>
              <a:buChar cha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look at another example, specific to young people in further 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0"/>
              <a:t>References: </a:t>
            </a:r>
          </a:p>
          <a:p>
            <a:pPr marL="171450" lvl="0" indent="-171450">
              <a:buFont typeface="Arial" panose="020B0604020202020204" pitchFamily="34" charset="0"/>
              <a:buChar char="•"/>
            </a:pPr>
            <a:r>
              <a:rPr lang="en-GB"/>
              <a:t>Education Endowment Foundation (2021). “Oral Language Interventions.” Teaching and Learning Toolkit. Available at: </a:t>
            </a:r>
            <a:r>
              <a:rPr lang="en-GB">
                <a:hlinkClick r:id="rId3"/>
              </a:rPr>
              <a:t>https://educationendowmentfoundation.org.uk/education-evidence/teaching-learning-toolkit/oral-language-interventions</a:t>
            </a:r>
            <a:endParaRPr lang="en-GB"/>
          </a:p>
          <a:p>
            <a:pPr marL="171450" lvl="0" indent="-171450">
              <a:buFont typeface="Arial" panose="020B0604020202020204" pitchFamily="34" charset="0"/>
              <a:buChar char="•"/>
            </a:pPr>
            <a:r>
              <a:rPr lang="en-GB"/>
              <a:t>Education Endowment Foundation (2019). “Improving Literacy in Secondary Schools.” </a:t>
            </a:r>
            <a:r>
              <a:rPr lang="en-GB">
                <a:hlinkClick r:id="rId4"/>
              </a:rPr>
              <a:t>EEF Secondary Literacy Guidance</a:t>
            </a:r>
            <a:endParaRPr lang="en-GB"/>
          </a:p>
          <a:p>
            <a:pPr marL="171450" lvl="0" indent="-171450">
              <a:buFont typeface="Arial" panose="020B0604020202020204" pitchFamily="34" charset="0"/>
              <a:buChar char="•"/>
            </a:pPr>
            <a:r>
              <a:rPr lang="en-GB" err="1"/>
              <a:t>Sweller</a:t>
            </a:r>
            <a:r>
              <a:rPr lang="en-GB"/>
              <a:t>, J. (2010). Cognitive load theory: Recent theoretical advances.</a:t>
            </a:r>
          </a:p>
          <a:p>
            <a:pPr marL="171450" lvl="0" indent="-171450">
              <a:buFont typeface="Arial" panose="020B0604020202020204" pitchFamily="34" charset="0"/>
              <a:buChar char="•"/>
            </a:pPr>
            <a:r>
              <a:rPr lang="en-GB" err="1"/>
              <a:t>Rosenshine</a:t>
            </a:r>
            <a:r>
              <a:rPr lang="en-GB"/>
              <a:t>, B. (2012). Principles of instruction: Research-based strategies that all teachers should know.</a:t>
            </a: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Tree>
    <p:extLst>
      <p:ext uri="{BB962C8B-B14F-4D97-AF65-F5344CB8AC3E}">
        <p14:creationId xmlns:p14="http://schemas.microsoft.com/office/powerpoint/2010/main" val="3047168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Hidden slide – guidance </a:t>
            </a:r>
          </a:p>
        </p:txBody>
      </p:sp>
      <p:sp>
        <p:nvSpPr>
          <p:cNvPr id="4" name="Slide Number Placeholder 3"/>
          <p:cNvSpPr>
            <a:spLocks noGrp="1"/>
          </p:cNvSpPr>
          <p:nvPr>
            <p:ph type="sldNum" sz="quarter" idx="5"/>
          </p:nvPr>
        </p:nvSpPr>
        <p:spPr/>
        <p:txBody>
          <a:bodyPr/>
          <a:lstStyle/>
          <a:p>
            <a:fld id="{99B3FDCA-565F-46FE-8A44-D90CF5F8C03C}" type="slidenum">
              <a:rPr lang="en-GB" smtClean="0"/>
              <a:t>43</a:t>
            </a:fld>
            <a:endParaRPr lang="en-GB"/>
          </a:p>
        </p:txBody>
      </p:sp>
    </p:spTree>
    <p:extLst>
      <p:ext uri="{BB962C8B-B14F-4D97-AF65-F5344CB8AC3E}">
        <p14:creationId xmlns:p14="http://schemas.microsoft.com/office/powerpoint/2010/main" val="1873276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20BB-3575-3AE2-03B0-AE4CA02E3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890B0-DD05-2C66-43E7-0D2CEEDABB7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F19816B-8C37-A5E4-CFAD-C555217F5C21}"/>
              </a:ext>
            </a:extLst>
          </p:cNvPr>
          <p:cNvSpPr>
            <a:spLocks noGrp="1"/>
          </p:cNvSpPr>
          <p:nvPr>
            <p:ph type="body" idx="1"/>
          </p:nvPr>
        </p:nvSpPr>
        <p:spPr>
          <a:xfrm>
            <a:off x="685800" y="4400550"/>
            <a:ext cx="5486400" cy="3600450"/>
          </a:xfrm>
          <a:prstGeom prst="rect">
            <a:avLst/>
          </a:prstGeom>
        </p:spPr>
        <p:txBody>
          <a:bodyPr/>
          <a:lstStyle/>
          <a:p>
            <a:r>
              <a:rPr lang="en-GB" b="1"/>
              <a:t>Example option 1 – T Level in Education and Early Years </a:t>
            </a:r>
          </a:p>
          <a:p>
            <a:r>
              <a:rPr lang="en-GB" b="1"/>
              <a:t>Time: </a:t>
            </a:r>
            <a:r>
              <a:rPr lang="en-GB" b="0"/>
              <a:t>1 minute [41]</a:t>
            </a:r>
            <a:endParaRPr lang="en-GB" b="1"/>
          </a:p>
          <a:p>
            <a:r>
              <a:rPr lang="en-GB" b="1"/>
              <a:t>Purpose: </a:t>
            </a:r>
            <a:r>
              <a:rPr lang="en-GB" b="0"/>
              <a:t>To exemplify how SLC needs can present FE-specific challenges in education. </a:t>
            </a:r>
          </a:p>
          <a:p>
            <a:r>
              <a:rPr lang="en-GB" b="1"/>
              <a:t>Guidance: </a:t>
            </a:r>
            <a:r>
              <a:rPr lang="en-GB" b="0"/>
              <a:t>Give staff time to read the slide.</a:t>
            </a:r>
          </a:p>
          <a:p>
            <a:r>
              <a:rPr lang="en-GB" b="1"/>
              <a:t>Why this is a challenge: </a:t>
            </a:r>
          </a:p>
          <a:p>
            <a:pPr marL="171450" indent="-171450">
              <a:buFont typeface="Arial" panose="020B0604020202020204" pitchFamily="34" charset="0"/>
              <a:buChar char="•"/>
            </a:pPr>
            <a:r>
              <a:rPr lang="en-GB"/>
              <a:t>The proximity of this phase to employment, work-placement or higher education can make the stakes around SLC high. </a:t>
            </a:r>
          </a:p>
          <a:p>
            <a:pPr marL="171450" indent="-171450">
              <a:buFont typeface="Arial" panose="020B0604020202020204" pitchFamily="34" charset="0"/>
              <a:buChar char="•"/>
            </a:pPr>
            <a:r>
              <a:rPr lang="en-GB"/>
              <a:t>All of these next steps have potentially challenging requirements for learners’ speech, language and communication skills.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ea typeface="+mn-ea"/>
              </a:rPr>
              <a:t>Upon completion of some courses, learners should possess the vocational skills required to enter directly into employment, and this can have implications for the way they communicate.</a:t>
            </a: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0"/>
              <a:t>How teachers and support staff can help: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a:t>By building a systematic approach to helping learners prepare for wok-place requirements, such as job interviews, all learners benefit from rehearsal and a gradual </a:t>
            </a:r>
            <a:r>
              <a:rPr lang="en-GB"/>
              <a:t>build-up</a:t>
            </a:r>
            <a:r>
              <a:rPr lang="en-GB" i="0"/>
              <a:t> of more formal language development.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0"/>
              <a:t>Using scaffolds that are removed over time, learners with SLC needs are enabled to focus on the communicative aspects of formal speaking requirements in isolation, helping them build up to focusing on this alongside the need to think spontaneously in an interview situation. </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introduce and discuss some practices that can make a difference to learners with SLC needs. </a:t>
            </a:r>
          </a:p>
          <a:p>
            <a:endParaRPr lang="en-GB"/>
          </a:p>
        </p:txBody>
      </p:sp>
    </p:spTree>
    <p:extLst>
      <p:ext uri="{BB962C8B-B14F-4D97-AF65-F5344CB8AC3E}">
        <p14:creationId xmlns:p14="http://schemas.microsoft.com/office/powerpoint/2010/main" val="37663633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FF70-812F-35B3-A9A6-E223A880C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C1FC5-8286-BF0D-6143-A01D32763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C4A423-BDCA-26B6-0FBC-220F8831A3F9}"/>
              </a:ext>
            </a:extLst>
          </p:cNvPr>
          <p:cNvSpPr>
            <a:spLocks noGrp="1"/>
          </p:cNvSpPr>
          <p:nvPr>
            <p:ph type="body" idx="1"/>
          </p:nvPr>
        </p:nvSpPr>
        <p:spPr/>
        <p:txBody>
          <a:bodyPr/>
          <a:lstStyle/>
          <a:p>
            <a:r>
              <a:rPr lang="en-GB" b="1" dirty="0"/>
              <a:t>Example option 2 – A level chemistry</a:t>
            </a:r>
          </a:p>
          <a:p>
            <a:r>
              <a:rPr lang="en-GB" b="1" dirty="0"/>
              <a:t>Time: </a:t>
            </a:r>
            <a:r>
              <a:rPr lang="en-GB" dirty="0"/>
              <a:t>1 minute [41]</a:t>
            </a:r>
            <a:endParaRPr lang="en-GB" dirty="0">
              <a:solidFill>
                <a:srgbClr val="444444"/>
              </a:solidFill>
            </a:endParaRPr>
          </a:p>
          <a:p>
            <a:r>
              <a:rPr lang="en-GB" b="1" dirty="0"/>
              <a:t>Purpose: </a:t>
            </a:r>
            <a:r>
              <a:rPr lang="en-GB" dirty="0"/>
              <a:t>To exemplify how SLC needs can present challenges in the classroom or learning environment. </a:t>
            </a:r>
            <a:endParaRPr lang="en-US" dirty="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Guidance: </a:t>
            </a:r>
            <a:r>
              <a:rPr lang="en-GB" dirty="0"/>
              <a:t>Give staff time to read the slide. </a:t>
            </a:r>
            <a:r>
              <a:rPr lang="en-GB" dirty="0">
                <a:solidFill>
                  <a:srgbClr val="000000"/>
                </a:solidFill>
              </a:rPr>
              <a:t>Use the notes below to unpack the example. </a:t>
            </a:r>
            <a:endParaRPr lang="en-GB" dirty="0"/>
          </a:p>
          <a:p>
            <a:endParaRPr lang="en-GB" b="1" dirty="0">
              <a:solidFill>
                <a:srgbClr val="2C2C2C"/>
              </a:solidFill>
            </a:endParaRPr>
          </a:p>
          <a:p>
            <a:r>
              <a:rPr lang="en-GB" b="1" dirty="0">
                <a:solidFill>
                  <a:srgbClr val="2C2C2C"/>
                </a:solidFill>
              </a:rPr>
              <a:t>Why this is a challenge</a:t>
            </a:r>
            <a:endParaRPr lang="en-GB" dirty="0"/>
          </a:p>
          <a:p>
            <a:pPr marL="171450" indent="-171450">
              <a:buFont typeface="Arial"/>
              <a:buChar char="•"/>
            </a:pPr>
            <a:r>
              <a:rPr lang="en-GB" dirty="0">
                <a:solidFill>
                  <a:srgbClr val="2C2C2C"/>
                </a:solidFill>
              </a:rPr>
              <a:t>Anisha’s SLC needs make it difficult for her understand explanations.</a:t>
            </a:r>
          </a:p>
          <a:p>
            <a:pPr marL="171450" indent="-171450">
              <a:buFont typeface="Arial"/>
              <a:buChar char="•"/>
            </a:pPr>
            <a:r>
              <a:rPr lang="en-GB" dirty="0">
                <a:solidFill>
                  <a:srgbClr val="2C2C2C"/>
                </a:solidFill>
              </a:rPr>
              <a:t>She loses track quickly when listening to complex and long explanations, especially when words are unfamiliar. </a:t>
            </a:r>
          </a:p>
          <a:p>
            <a:pPr marL="171450" indent="-171450">
              <a:buFont typeface="Arial"/>
              <a:buChar char="•"/>
            </a:pPr>
            <a:r>
              <a:rPr lang="en-GB" dirty="0">
                <a:solidFill>
                  <a:srgbClr val="2C2C2C"/>
                </a:solidFill>
              </a:rPr>
              <a:t>She can’t remember details of previously taught concepts and is unsure how they link to the new topic. </a:t>
            </a:r>
          </a:p>
          <a:p>
            <a:pPr marL="171450" indent="-171450">
              <a:buFont typeface="Arial"/>
              <a:buChar char="•"/>
            </a:pPr>
            <a:r>
              <a:rPr lang="en-GB" dirty="0">
                <a:solidFill>
                  <a:srgbClr val="2C2C2C"/>
                </a:solidFill>
              </a:rPr>
              <a:t>She has to be brave to engage the support of her classmates, and risks falling further behind with the next task. </a:t>
            </a:r>
          </a:p>
          <a:p>
            <a:pPr marL="171450" indent="-171450">
              <a:buFont typeface="Arial"/>
              <a:buChar char="•"/>
            </a:pPr>
            <a:r>
              <a:rPr lang="en-GB" dirty="0">
                <a:solidFill>
                  <a:srgbClr val="2C2C2C"/>
                </a:solidFill>
              </a:rPr>
              <a:t>She feels she is not good at the subject, no matter how hard she tries. This affects her wellbeing and she slowly withdraws effort from her learning.  </a:t>
            </a:r>
          </a:p>
          <a:p>
            <a:endParaRPr lang="en-GB" b="1" dirty="0">
              <a:solidFill>
                <a:srgbClr val="2C2C2C"/>
              </a:solidFill>
            </a:endParaRPr>
          </a:p>
          <a:p>
            <a:pPr marL="0" indent="0">
              <a:buFont typeface="Arial"/>
              <a:buNone/>
            </a:pPr>
            <a:r>
              <a:rPr lang="en-GB" b="1" dirty="0">
                <a:solidFill>
                  <a:srgbClr val="2C2C2C"/>
                </a:solidFill>
              </a:rPr>
              <a:t>What this means for teachers and support staff:</a:t>
            </a:r>
            <a:endParaRPr lang="en-GB" dirty="0">
              <a:solidFill>
                <a:srgbClr val="2C2C2C"/>
              </a:solidFill>
            </a:endParaRPr>
          </a:p>
          <a:p>
            <a:pPr marL="171450" lvl="0" indent="-171450">
              <a:buFont typeface="Arial" panose="020B0604020202020204" pitchFamily="34" charset="0"/>
              <a:buChar char="•"/>
            </a:pPr>
            <a:r>
              <a:rPr lang="en-GB" dirty="0">
                <a:solidFill>
                  <a:srgbClr val="2C2C2C"/>
                </a:solidFill>
              </a:rPr>
              <a:t>Teachers and support staff in FE can make a difference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2C2C2C"/>
                </a:solidFill>
              </a:rPr>
              <a:t>Reactivating relevant prior knowledge before starting work on new ideas</a:t>
            </a:r>
            <a:endParaRPr lang="en-GB" dirty="0"/>
          </a:p>
          <a:p>
            <a:pPr marL="171450" lvl="0" indent="-171450">
              <a:buFont typeface="Arial"/>
              <a:buChar char="•"/>
            </a:pPr>
            <a:r>
              <a:rPr lang="en-GB" dirty="0">
                <a:solidFill>
                  <a:srgbClr val="2C2C2C"/>
                </a:solidFill>
              </a:rPr>
              <a:t>Chunking explanations into smaller parts</a:t>
            </a:r>
          </a:p>
          <a:p>
            <a:pPr marL="171450" lvl="0" indent="-171450">
              <a:buFont typeface="Arial"/>
              <a:buChar char="•"/>
            </a:pPr>
            <a:r>
              <a:rPr lang="en-GB" dirty="0">
                <a:solidFill>
                  <a:srgbClr val="2C2C2C"/>
                </a:solidFill>
              </a:rPr>
              <a:t>Combining verbal explanations with visuals to provide anchors and reference points, to make the explanation easier to follow and understand. </a:t>
            </a:r>
          </a:p>
          <a:p>
            <a:pPr marL="171450" lvl="0" indent="-171450">
              <a:buFont typeface="Arial"/>
              <a:buChar char="•"/>
            </a:pPr>
            <a:r>
              <a:rPr lang="en-GB" dirty="0">
                <a:solidFill>
                  <a:srgbClr val="2C2C2C"/>
                </a:solidFill>
              </a:rPr>
              <a:t>Explicitly teaching new vocabulary with examples and non-examples</a:t>
            </a:r>
          </a:p>
          <a:p>
            <a:pPr marL="171450" lvl="0" indent="-171450">
              <a:buFont typeface="Arial"/>
              <a:buChar char="•"/>
            </a:pPr>
            <a:r>
              <a:rPr lang="en-GB" dirty="0">
                <a:solidFill>
                  <a:srgbClr val="2C2C2C"/>
                </a:solidFill>
              </a:rPr>
              <a:t>Providing a summary of the key points and checking Anisha understands these</a:t>
            </a:r>
          </a:p>
          <a:p>
            <a:pPr marL="171450" lvl="0" indent="-171450">
              <a:buFont typeface="Arial"/>
              <a:buChar char="•"/>
            </a:pPr>
            <a:r>
              <a:rPr lang="en-GB" dirty="0">
                <a:solidFill>
                  <a:srgbClr val="2C2C2C"/>
                </a:solidFill>
              </a:rPr>
              <a:t>Encouraging Anisha and praising the extra effort she is making outside of lessons to consolidate learning</a:t>
            </a:r>
          </a:p>
          <a:p>
            <a:pPr marL="171450" lvl="0" indent="-171450">
              <a:buFont typeface="Arial"/>
              <a:buChar char="•"/>
            </a:pPr>
            <a:r>
              <a:rPr lang="en-GB" dirty="0">
                <a:solidFill>
                  <a:srgbClr val="2C2C2C"/>
                </a:solidFill>
              </a:rPr>
              <a:t>Setting Anisha specific practice to help her balance her time, with models and examples as supporting reference points</a:t>
            </a:r>
          </a:p>
          <a:p>
            <a:endParaRPr lang="en-GB" dirty="0">
              <a:solidFill>
                <a:srgbClr val="2C2C2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Lead in: </a:t>
            </a:r>
            <a:r>
              <a:rPr lang="en-GB" b="0" dirty="0"/>
              <a:t>Let’s introduce and discuss some principles that can make a difference to learners with SLC needs. </a:t>
            </a:r>
          </a:p>
          <a:p>
            <a:endParaRPr lang="en-GB" dirty="0"/>
          </a:p>
          <a:p>
            <a:endParaRPr lang="en-GB" dirty="0"/>
          </a:p>
        </p:txBody>
      </p:sp>
      <p:sp>
        <p:nvSpPr>
          <p:cNvPr id="4" name="Slide Number Placeholder 3">
            <a:extLst>
              <a:ext uri="{FF2B5EF4-FFF2-40B4-BE49-F238E27FC236}">
                <a16:creationId xmlns:a16="http://schemas.microsoft.com/office/drawing/2014/main" id="{21D6E12D-61C1-FC93-35D8-932C3F2BA1FD}"/>
              </a:ext>
            </a:extLst>
          </p:cNvPr>
          <p:cNvSpPr>
            <a:spLocks noGrp="1"/>
          </p:cNvSpPr>
          <p:nvPr>
            <p:ph type="sldNum" sz="quarter" idx="5"/>
          </p:nvPr>
        </p:nvSpPr>
        <p:spPr/>
        <p:txBody>
          <a:bodyPr/>
          <a:lstStyle/>
          <a:p>
            <a:fld id="{1DEE3D13-6C0F-4AA5-BDED-278FDFF10070}" type="slidenum">
              <a:rPr lang="en-GB" smtClean="0"/>
              <a:t>45</a:t>
            </a:fld>
            <a:endParaRPr lang="en-GB"/>
          </a:p>
        </p:txBody>
      </p:sp>
    </p:spTree>
    <p:extLst>
      <p:ext uri="{BB962C8B-B14F-4D97-AF65-F5344CB8AC3E}">
        <p14:creationId xmlns:p14="http://schemas.microsoft.com/office/powerpoint/2010/main" val="28630645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CA65-3B4D-6C1E-F6CA-BF423F7F2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5951A-8D5C-3FD0-FA88-882D9353E5A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F909782-1972-CB46-2EC4-407585EC7513}"/>
              </a:ext>
            </a:extLst>
          </p:cNvPr>
          <p:cNvSpPr>
            <a:spLocks noGrp="1"/>
          </p:cNvSpPr>
          <p:nvPr>
            <p:ph type="body" idx="1"/>
          </p:nvPr>
        </p:nvSpPr>
        <p:spPr>
          <a:xfrm>
            <a:off x="685800" y="4400550"/>
            <a:ext cx="5486400" cy="3600450"/>
          </a:xfrm>
          <a:prstGeom prst="rect">
            <a:avLst/>
          </a:prstGeom>
        </p:spPr>
        <p:txBody>
          <a:bodyPr/>
          <a:lstStyle/>
          <a:p>
            <a:r>
              <a:rPr lang="en-GB" b="1"/>
              <a:t>Example option 3 – Your own slide</a:t>
            </a:r>
          </a:p>
          <a:p>
            <a:r>
              <a:rPr lang="en-GB" b="1"/>
              <a:t>Time: </a:t>
            </a:r>
            <a:r>
              <a:rPr lang="en-GB" b="0"/>
              <a:t>1 minute [41]</a:t>
            </a:r>
            <a:endParaRPr lang="en-GB" b="1"/>
          </a:p>
          <a:p>
            <a:r>
              <a:rPr lang="en-GB" b="1"/>
              <a:t>Purpose: </a:t>
            </a:r>
            <a:r>
              <a:rPr lang="en-GB" b="0"/>
              <a:t>To exemplify how SLC needs can present specific challenges in education. </a:t>
            </a:r>
          </a:p>
          <a:p>
            <a:r>
              <a:rPr lang="en-GB" b="1"/>
              <a:t>Guidance: </a:t>
            </a:r>
            <a:r>
              <a:rPr lang="en-GB" b="0"/>
              <a:t>Give staff time to read the slide.</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introduce and discuss some inclusive teaching practices that can make a difference to learners with SLC needs. </a:t>
            </a:r>
          </a:p>
          <a:p>
            <a:endParaRPr lang="en-GB"/>
          </a:p>
        </p:txBody>
      </p:sp>
    </p:spTree>
    <p:extLst>
      <p:ext uri="{BB962C8B-B14F-4D97-AF65-F5344CB8AC3E}">
        <p14:creationId xmlns:p14="http://schemas.microsoft.com/office/powerpoint/2010/main" val="37109920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a:t>4</a:t>
            </a:r>
            <a:r>
              <a:rPr lang="en-GB" b="0"/>
              <a:t> minutes [45]</a:t>
            </a:r>
            <a:endParaRPr lang="en-GB" b="1"/>
          </a:p>
          <a:p>
            <a:r>
              <a:rPr lang="en-GB" b="1"/>
              <a:t>Purpose: </a:t>
            </a:r>
            <a:r>
              <a:rPr lang="en-GB" b="0"/>
              <a:t>To explore some inclusive teaching practices that can support learners to access communication. </a:t>
            </a:r>
          </a:p>
          <a:p>
            <a:r>
              <a:rPr lang="en-GB" b="1"/>
              <a:t>Guidance: </a:t>
            </a:r>
            <a:r>
              <a:rPr lang="en-GB" b="0"/>
              <a:t>this slide </a:t>
            </a:r>
            <a:r>
              <a:rPr lang="en-GB"/>
              <a:t>is</a:t>
            </a:r>
            <a:r>
              <a:rPr lang="en-GB" b="0"/>
              <a:t> animated so that each practice can be revealed alongside the explanation below. </a:t>
            </a:r>
            <a:endParaRPr lang="en-GB" b="1"/>
          </a:p>
          <a:p>
            <a:r>
              <a:rPr lang="en-GB" b="1"/>
              <a:t>Suggested scripting: </a:t>
            </a:r>
          </a:p>
          <a:p>
            <a:pPr marL="171450" indent="-171450">
              <a:buFont typeface="Arial" panose="020B0604020202020204" pitchFamily="34" charset="0"/>
              <a:buChar char="•"/>
            </a:pPr>
            <a:r>
              <a:rPr lang="en-GB" b="0"/>
              <a:t>[CLICK] Visual cues – </a:t>
            </a:r>
            <a:r>
              <a:rPr lang="en-GB"/>
              <a:t>Pictures, symbols, gestures and objects support learners with receptive language by making spoken information more stable and easier to process.</a:t>
            </a:r>
            <a:endParaRPr lang="en-GB" b="0"/>
          </a:p>
          <a:p>
            <a:pPr marL="171450" indent="-171450">
              <a:buFont typeface="Arial" panose="020B0604020202020204" pitchFamily="34" charset="0"/>
              <a:buChar char="•"/>
              <a:defRPr/>
            </a:pPr>
            <a:r>
              <a:rPr lang="en-GB" b="0"/>
              <a:t>[CLICK] Model and scaffold high-quality conversations - </a:t>
            </a:r>
            <a:r>
              <a:rPr lang="en-GB"/>
              <a:t>Careful phrasing of questions and explanations can reduce language load. The use of clear and unambiguous language during explanations can help all learners (EEF, 2026). Avoiding unfamiliar words, complex sentence structures and idioms can help learners process information where these may block understanding. </a:t>
            </a:r>
            <a:r>
              <a:rPr lang="en-GB">
                <a:solidFill>
                  <a:srgbClr val="242424"/>
                </a:solidFill>
                <a:highlight>
                  <a:srgbClr val="FAFAFA"/>
                </a:highlight>
              </a:rPr>
              <a:t>Pre-teach new vocabulary to prevent it from inhibiting meaning.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[CLICK] Opportunities for oracy development - </a:t>
            </a:r>
            <a:r>
              <a:rPr lang="en-GB"/>
              <a:t>Structured talk can help learners practise listening, clarify meaning, track conversations and express ideas. Linking talk to curriculum content with a clearly defined purpose supports both language and learning. Regular low-stakes conversations and informal feedback help learners to hear, practise and develop language, while valuing their existing ways of talking. Modelling can also help learners develop their responses over time.</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[CLICK] </a:t>
            </a:r>
            <a:r>
              <a:rPr lang="en-GB"/>
              <a:t>Develop speech and language across the curriculum</a:t>
            </a:r>
            <a:r>
              <a:rPr lang="en-US"/>
              <a:t> </a:t>
            </a:r>
            <a:r>
              <a:rPr lang="en-GB"/>
              <a:t>- Subject content naturally builds vocabulary, sentence patterns and forms of communication such as explanation, argument and narrative. Using specific language within different subjects can help learners build expressive and receptive language skills when literacy needs in relation to this are supported. </a:t>
            </a:r>
            <a:r>
              <a:rPr lang="en-GB">
                <a:latin typeface="Segoe UI"/>
                <a:cs typeface="Segoe UI"/>
              </a:rPr>
              <a:t>For example, subject or industry-specific words</a:t>
            </a:r>
            <a:r>
              <a:rPr lang="en-GB"/>
              <a:t>, and stories or arguments in history and literature encourage them to use complex language with a wide variety of sounds and meanings that can support broader speech development.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7620" indent="-7620" algn="l">
              <a:spcAft>
                <a:spcPts val="0"/>
              </a:spcAft>
              <a:defRPr sz="1200">
                <a:solidFill>
                  <a:srgbClr val="2A2D41"/>
                </a:solidFill>
                <a:latin typeface="Segoe UI"/>
              </a:defRPr>
            </a:pPr>
            <a:r>
              <a:rPr lang="en-GB" b="0"/>
              <a:t>Source: </a:t>
            </a:r>
            <a:r>
              <a:rPr lang="en-GB" sz="1200">
                <a:solidFill>
                  <a:srgbClr val="2A2D41"/>
                </a:solidFill>
              </a:rPr>
              <a:t>Ambition Institute. (2026). </a:t>
            </a:r>
            <a:r>
              <a:rPr lang="en-GB" sz="1200" i="1">
                <a:solidFill>
                  <a:srgbClr val="2A2D41"/>
                </a:solidFill>
              </a:rPr>
              <a:t>Inclusive Teaching Framework.</a:t>
            </a:r>
          </a:p>
          <a:p>
            <a:endParaRPr lang="en-GB"/>
          </a:p>
        </p:txBody>
      </p:sp>
    </p:spTree>
    <p:extLst>
      <p:ext uri="{BB962C8B-B14F-4D97-AF65-F5344CB8AC3E}">
        <p14:creationId xmlns:p14="http://schemas.microsoft.com/office/powerpoint/2010/main" val="3135361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a:t>10</a:t>
            </a:r>
            <a:r>
              <a:rPr lang="en-GB" b="0"/>
              <a:t> minutes [55]</a:t>
            </a:r>
            <a:endParaRPr lang="en-GB" b="1"/>
          </a:p>
          <a:p>
            <a:r>
              <a:rPr lang="en-GB" b="1"/>
              <a:t>Purpose: </a:t>
            </a:r>
            <a:r>
              <a:rPr lang="en-GB" b="0"/>
              <a:t>To give staff an opportunity to think about their own teaching through the lens of inclusive teaching practices. </a:t>
            </a:r>
          </a:p>
          <a:p>
            <a:r>
              <a:rPr lang="en-GB" b="1"/>
              <a:t>Guidance:</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You may wish to use the following example: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Visual cues can help learners by giving them a record of what is being said and </a:t>
            </a:r>
            <a:r>
              <a:rPr lang="en-GB" sz="1200">
                <a:latin typeface="Arial" panose="020B0604020202020204" pitchFamily="34" charset="0"/>
                <a:cs typeface="Arial" panose="020B0604020202020204" pitchFamily="34" charset="0"/>
              </a:rPr>
              <a:t>complementing</a:t>
            </a:r>
            <a:r>
              <a:rPr lang="en-GB" sz="1200" b="0">
                <a:latin typeface="Arial" panose="020B0604020202020204" pitchFamily="34" charset="0"/>
                <a:cs typeface="Arial" panose="020B0604020202020204" pitchFamily="34" charset="0"/>
              </a:rPr>
              <a:t> explanations or instructions with another form of communication. The cues could be distributed to or visible for the whole class, or used as an additional aid for some students.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Visual cues might be more likely to be effective where they are used consistently and supported by verbal communication from the teacher</a:t>
            </a:r>
            <a:r>
              <a:rPr lang="en-GB" sz="1200">
                <a:latin typeface="Arial" panose="020B0604020202020204" pitchFamily="34" charset="0"/>
                <a:cs typeface="Arial" panose="020B0604020202020204" pitchFamily="34" charset="0"/>
              </a:rPr>
              <a:t>.</a:t>
            </a:r>
            <a:endParaRPr lang="en-GB" sz="1200" b="0">
              <a:latin typeface="Arial" panose="020B0604020202020204" pitchFamily="34" charset="0"/>
              <a:cs typeface="Arial" panose="020B0604020202020204" pitchFamily="34" charset="0"/>
            </a:endParaRPr>
          </a:p>
          <a:p>
            <a:pPr marL="628650" lvl="1" indent="-171450">
              <a:buFont typeface="Arial" panose="020B0604020202020204" pitchFamily="34" charset="0"/>
              <a:buChar char="•"/>
              <a:defRPr/>
            </a:pPr>
            <a:r>
              <a:rPr lang="en-GB" sz="1200">
                <a:latin typeface="Arial" panose="020B0604020202020204" pitchFamily="34" charset="0"/>
                <a:cs typeface="Arial" panose="020B0604020202020204" pitchFamily="34" charset="0"/>
              </a:rPr>
              <a:t>Visual cues</a:t>
            </a:r>
            <a:r>
              <a:rPr lang="en-GB" sz="1200" b="0">
                <a:latin typeface="Arial" panose="020B0604020202020204" pitchFamily="34" charset="0"/>
                <a:cs typeface="Arial" panose="020B0604020202020204" pitchFamily="34" charset="0"/>
              </a:rPr>
              <a:t> might be ineffective where they are cluttered / visually overwhelming and replace verbal communication entirely.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Allow six minutes for paired discussion, then four minutes to take some ideas from the whole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You may find it helpful to signal when three minutes is up, so that both speakers get to share ideas.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If you don’t want to take whole-group contributions, allow more time for paired discussion. </a:t>
            </a:r>
          </a:p>
          <a:p>
            <a:endParaRPr lang="en-GB" b="1"/>
          </a:p>
          <a:p>
            <a:r>
              <a:rPr lang="en-GB" b="1"/>
              <a:t>Lead in: </a:t>
            </a:r>
            <a:r>
              <a:rPr lang="en-GB" b="0"/>
              <a:t>Let’s end today’s session with some reflection. </a:t>
            </a:r>
          </a:p>
          <a:p>
            <a:endParaRPr lang="en-GB"/>
          </a:p>
          <a:p>
            <a:endParaRPr lang="en-GB" sz="1200"/>
          </a:p>
        </p:txBody>
      </p:sp>
    </p:spTree>
    <p:extLst>
      <p:ext uri="{BB962C8B-B14F-4D97-AF65-F5344CB8AC3E}">
        <p14:creationId xmlns:p14="http://schemas.microsoft.com/office/powerpoint/2010/main" val="3199978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Hidden slide – guidance </a:t>
            </a:r>
          </a:p>
        </p:txBody>
      </p:sp>
      <p:sp>
        <p:nvSpPr>
          <p:cNvPr id="4" name="Slide Number Placeholder 3"/>
          <p:cNvSpPr>
            <a:spLocks noGrp="1"/>
          </p:cNvSpPr>
          <p:nvPr>
            <p:ph type="sldNum" sz="quarter" idx="5"/>
          </p:nvPr>
        </p:nvSpPr>
        <p:spPr/>
        <p:txBody>
          <a:bodyPr/>
          <a:lstStyle/>
          <a:p>
            <a:fld id="{99B3FDCA-565F-46FE-8A44-D90CF5F8C03C}" type="slidenum">
              <a:rPr lang="en-GB" smtClean="0"/>
              <a:t>49</a:t>
            </a:fld>
            <a:endParaRPr lang="en-GB"/>
          </a:p>
        </p:txBody>
      </p:sp>
    </p:spTree>
    <p:extLst>
      <p:ext uri="{BB962C8B-B14F-4D97-AF65-F5344CB8AC3E}">
        <p14:creationId xmlns:p14="http://schemas.microsoft.com/office/powerpoint/2010/main" val="29707426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lstStyle/>
          <a:p>
            <a:r>
              <a:rPr lang="en-GB" b="1"/>
              <a:t>Option 1 – Learner focussed reflection activity</a:t>
            </a:r>
          </a:p>
          <a:p>
            <a:r>
              <a:rPr lang="en-GB" b="1"/>
              <a:t>Time: </a:t>
            </a:r>
            <a:r>
              <a:rPr lang="en-GB" b="0"/>
              <a:t>5 minutes [60]</a:t>
            </a:r>
            <a:endParaRPr lang="en-GB" b="1"/>
          </a:p>
          <a:p>
            <a:r>
              <a:rPr lang="en-GB" b="1"/>
              <a:t>Purpose: </a:t>
            </a:r>
            <a:r>
              <a:rPr lang="en-GB" b="0"/>
              <a:t>To give staff an opportunity to reflect at the end of the session. Choose either this slide or the next. </a:t>
            </a:r>
          </a:p>
          <a:p>
            <a:r>
              <a:rPr lang="en-GB" b="1"/>
              <a:t>Guidance: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Allow time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Thank the staff for their participation and engagement. </a:t>
            </a:r>
          </a:p>
          <a:p>
            <a:endParaRPr lang="en-GB" b="1"/>
          </a:p>
          <a:p>
            <a:endParaRPr lang="en-GB"/>
          </a:p>
          <a:p>
            <a:endParaRPr lang="en-GB" b="0"/>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fld id="{5B3B3ED4-6500-7D46-AD43-AE190871C49C}" type="slidenum">
              <a:rPr lang="en-US" smtClean="0"/>
              <a:t>50</a:t>
            </a:fld>
            <a:endParaRPr lang="en-US"/>
          </a:p>
        </p:txBody>
      </p:sp>
    </p:spTree>
    <p:extLst>
      <p:ext uri="{BB962C8B-B14F-4D97-AF65-F5344CB8AC3E}">
        <p14:creationId xmlns:p14="http://schemas.microsoft.com/office/powerpoint/2010/main" val="4209292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4CFC-9A8F-E3F6-5055-A3E4FB2744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05CB9-31FF-BBD5-F27A-9A4174EE499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AD4AFA2-992B-87CB-2B82-CB1775E1F010}"/>
              </a:ext>
            </a:extLst>
          </p:cNvPr>
          <p:cNvSpPr>
            <a:spLocks noGrp="1"/>
          </p:cNvSpPr>
          <p:nvPr>
            <p:ph type="body" idx="1"/>
          </p:nvPr>
        </p:nvSpPr>
        <p:spPr/>
        <p:txBody>
          <a:bodyPr/>
          <a:lstStyle/>
          <a:p>
            <a:r>
              <a:rPr lang="en-GB" b="1"/>
              <a:t>Option 2 – Lesson focussed reflection activity</a:t>
            </a:r>
          </a:p>
          <a:p>
            <a:r>
              <a:rPr lang="en-GB" b="1"/>
              <a:t>Time: </a:t>
            </a:r>
            <a:r>
              <a:rPr lang="en-GB" b="0"/>
              <a:t>5 minutes [60]</a:t>
            </a:r>
            <a:endParaRPr lang="en-GB" b="1"/>
          </a:p>
          <a:p>
            <a:r>
              <a:rPr lang="en-GB" b="1"/>
              <a:t>Purpose: </a:t>
            </a:r>
            <a:r>
              <a:rPr lang="en-GB" b="0"/>
              <a:t>To give staff an opportunity to reflect at the end of the session. Choose either this slide or the previous one. </a:t>
            </a:r>
          </a:p>
          <a:p>
            <a:r>
              <a:rPr lang="en-GB" b="1"/>
              <a:t>Guidance: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Allow time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Thank the staff for their participation and engagement. </a:t>
            </a:r>
          </a:p>
          <a:p>
            <a:endParaRPr lang="en-GB" b="1"/>
          </a:p>
          <a:p>
            <a:endParaRPr lang="en-GB"/>
          </a:p>
          <a:p>
            <a:endParaRPr lang="en-GB" b="0"/>
          </a:p>
        </p:txBody>
      </p:sp>
      <p:sp>
        <p:nvSpPr>
          <p:cNvPr id="4" name="Slide Number Placeholder 3">
            <a:extLst>
              <a:ext uri="{FF2B5EF4-FFF2-40B4-BE49-F238E27FC236}">
                <a16:creationId xmlns:a16="http://schemas.microsoft.com/office/drawing/2014/main" id="{0A72E13E-FFB0-8CFC-4D8D-594A6508BF48}"/>
              </a:ext>
            </a:extLst>
          </p:cNvPr>
          <p:cNvSpPr>
            <a:spLocks noGrp="1"/>
          </p:cNvSpPr>
          <p:nvPr>
            <p:ph type="sldNum" sz="quarter" idx="5"/>
          </p:nvPr>
        </p:nvSpPr>
        <p:spPr/>
        <p:txBody>
          <a:bodyPr/>
          <a:lstStyle/>
          <a:p>
            <a:fld id="{5B3B3ED4-6500-7D46-AD43-AE190871C49C}" type="slidenum">
              <a:rPr lang="en-US" smtClean="0"/>
              <a:t>51</a:t>
            </a:fld>
            <a:endParaRPr lang="en-US"/>
          </a:p>
        </p:txBody>
      </p:sp>
    </p:spTree>
    <p:extLst>
      <p:ext uri="{BB962C8B-B14F-4D97-AF65-F5344CB8AC3E}">
        <p14:creationId xmlns:p14="http://schemas.microsoft.com/office/powerpoint/2010/main" val="40407387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52</a:t>
            </a:fld>
            <a:endParaRPr lang="en-GB"/>
          </a:p>
        </p:txBody>
      </p:sp>
    </p:spTree>
    <p:extLst>
      <p:ext uri="{BB962C8B-B14F-4D97-AF65-F5344CB8AC3E}">
        <p14:creationId xmlns:p14="http://schemas.microsoft.com/office/powerpoint/2010/main" val="34654767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53</a:t>
            </a:fld>
            <a:endParaRPr lang="en-GB"/>
          </a:p>
        </p:txBody>
      </p:sp>
    </p:spTree>
    <p:extLst>
      <p:ext uri="{BB962C8B-B14F-4D97-AF65-F5344CB8AC3E}">
        <p14:creationId xmlns:p14="http://schemas.microsoft.com/office/powerpoint/2010/main" val="19909782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8743742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7AA93E-45B1-463F-ABDC-87F2638BBF51}" type="slidenum">
              <a:rPr lang="en-GB" smtClean="0"/>
              <a:t>55</a:t>
            </a:fld>
            <a:endParaRPr lang="en-GB"/>
          </a:p>
        </p:txBody>
      </p:sp>
    </p:spTree>
    <p:extLst>
      <p:ext uri="{BB962C8B-B14F-4D97-AF65-F5344CB8AC3E}">
        <p14:creationId xmlns:p14="http://schemas.microsoft.com/office/powerpoint/2010/main" val="36458679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E65D71FF-48D7-F71A-CF69-F7F4047E0A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85E17FEB-E951-9704-5B04-9692474289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51775" y="685800"/>
            <a:ext cx="2253011" cy="822838"/>
          </a:xfrm>
          <a:prstGeom prst="rect">
            <a:avLst/>
          </a:prstGeom>
        </p:spPr>
      </p:pic>
      <p:sp>
        <p:nvSpPr>
          <p:cNvPr id="10" name="TextBox 9">
            <a:extLst>
              <a:ext uri="{FF2B5EF4-FFF2-40B4-BE49-F238E27FC236}">
                <a16:creationId xmlns:a16="http://schemas.microsoft.com/office/drawing/2014/main" id="{C4F58AF6-0934-F276-F67D-8F2710A80416}"/>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spTree>
    <p:extLst>
      <p:ext uri="{BB962C8B-B14F-4D97-AF65-F5344CB8AC3E}">
        <p14:creationId xmlns:p14="http://schemas.microsoft.com/office/powerpoint/2010/main" val="279683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51E79133-5C7A-EFCC-6B9E-62520A6F9E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9949007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34861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C18E6354-63F2-3FAE-5C9C-3AC380D3E5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596923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C5517904-72CC-22FC-6124-5781B1D3674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980811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D089B3DB-B4AA-A889-FDCE-94B9413E24F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35649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18097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319904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22871260"/>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631852385"/>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4998136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811173780"/>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89541933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4082095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00999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34443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58920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024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093863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67820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921674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2712137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4160561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5879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7010254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99533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65829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99632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60244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468232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339987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latin typeface="+mn-lt"/>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0714612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Blue">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ADEA06F5-E2CF-C584-7BCA-8028C79E3B51}"/>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308F8883-9749-5DC5-48C2-393FF3E0BEF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95892451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90685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5" name="Keyline">
            <a:extLst>
              <a:ext uri="{FF2B5EF4-FFF2-40B4-BE49-F238E27FC236}">
                <a16:creationId xmlns:a16="http://schemas.microsoft.com/office/drawing/2014/main" id="{AF668ECE-6860-246F-2905-5E236AA8DF4C}"/>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add text or 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6246874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6204" y="3863876"/>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29244578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3254787488"/>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 id="2147483901" r:id="rId24"/>
    <p:sldLayoutId id="2147483902" r:id="rId25"/>
    <p:sldLayoutId id="2147483903" r:id="rId26"/>
    <p:sldLayoutId id="2147483904" r:id="rId27"/>
    <p:sldLayoutId id="2147483905" r:id="rId28"/>
    <p:sldLayoutId id="2147483906" r:id="rId29"/>
    <p:sldLayoutId id="2147483907" r:id="rId30"/>
    <p:sldLayoutId id="2147483910" r:id="rId31"/>
    <p:sldLayoutId id="2147483912" r:id="rId32"/>
    <p:sldLayoutId id="2147483913" r:id="rId33"/>
    <p:sldLayoutId id="2147483914" r:id="rId34"/>
    <p:sldLayoutId id="2147483915" r:id="rId35"/>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700130" y="1763188"/>
            <a:ext cx="11050825" cy="4770537"/>
          </a:xfrm>
          <a:prstGeom prst="rect">
            <a:avLst/>
          </a:prstGeom>
          <a:noFill/>
        </p:spPr>
        <p:txBody>
          <a:bodyPr wrap="square" lIns="91440" tIns="45720" rIns="91440" bIns="45720" anchor="t">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role that speech, language and communication plays in learning.</a:t>
            </a:r>
          </a:p>
          <a:p>
            <a:pPr marL="180975" defTabSz="889000">
              <a:lnSpc>
                <a:spcPct val="90000"/>
              </a:lnSpc>
              <a:spcBef>
                <a:spcPct val="0"/>
              </a:spcBef>
              <a:spcAft>
                <a:spcPts val="1200"/>
              </a:spcAft>
              <a:buClr>
                <a:schemeClr val="tx2"/>
              </a:buClr>
            </a:pPr>
            <a:r>
              <a:rPr lang="en-GB" sz="2000" b="1"/>
              <a:t>Audience: </a:t>
            </a:r>
            <a:r>
              <a:rPr lang="en-GB" sz="2000"/>
              <a:t>FE teachers and support staff in post-16 settings.</a:t>
            </a:r>
          </a:p>
          <a:p>
            <a:pPr marL="180975" lvl="0" defTabSz="889000">
              <a:lnSpc>
                <a:spcPct val="90000"/>
              </a:lnSpc>
              <a:spcBef>
                <a:spcPct val="0"/>
              </a:spcBef>
              <a:spcAft>
                <a:spcPts val="1200"/>
              </a:spcAft>
              <a:buClr>
                <a:schemeClr val="tx2"/>
              </a:buClr>
            </a:pPr>
            <a:r>
              <a:rPr lang="en-GB" sz="2000" b="1"/>
              <a:t>How to use this document:</a:t>
            </a: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is an introductory session on speech, language and communication. It is designed to be followed by the evidence summary and sense-making session on the same topic.</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The session can be delivered in full or in parts, depending on the context of your setting and the structure of your planned professional development time. </a:t>
            </a:r>
            <a:endParaRPr lang="en-GB" sz="20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endParaRPr lang="en-GB" sz="20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defTabSz="889000">
              <a:lnSpc>
                <a:spcPct val="100000"/>
              </a:lnSpc>
              <a:spcBef>
                <a:spcPct val="0"/>
              </a:spcBef>
              <a:spcAft>
                <a:spcPts val="1200"/>
              </a:spcAft>
              <a:buClr>
                <a:schemeClr val="tx2"/>
              </a:buClr>
            </a:pPr>
            <a:r>
              <a:rPr lang="en-GB" i="1"/>
              <a:t>Some of the content in this session is drawn from primary research conducted in schools, but is included here where there is good confidence it also applies to post-16 settings.</a:t>
            </a:r>
            <a:endParaRPr lang="en-GB"/>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p:txBody>
          <a:bodyPr/>
          <a:lstStyle/>
          <a:p>
            <a:r>
              <a:rPr lang="en-US">
                <a:latin typeface="Arial" panose="020B0604020202020204" pitchFamily="34" charset="0"/>
              </a:rPr>
              <a:t>Facilitation</a:t>
            </a:r>
            <a:endParaRPr lang="en-US"/>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0561" y="1745777"/>
            <a:ext cx="10565300" cy="3826347"/>
          </a:xfrm>
        </p:spPr>
        <p:txBody>
          <a:bodyPr vert="horz" lIns="0" tIns="0" rIns="0" bIns="0" rtlCol="0" anchor="t">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for you to adapt it to slightly longer or shorter times as required (e.g., 75 mins or 50 mins).</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709613" y="2174097"/>
            <a:ext cx="7438506" cy="3257550"/>
          </a:xfrm>
        </p:spPr>
        <p:txBody>
          <a:bodyPr lIns="91440" tIns="45720" rIns="91440" bIns="45720" anchor="ctr"/>
          <a:lstStyle/>
          <a:p>
            <a:r>
              <a:rPr lang="en-US" dirty="0"/>
              <a:t>Introduction to s</a:t>
            </a:r>
            <a:r>
              <a:rPr lang="en-US" b="1" dirty="0"/>
              <a:t>peech, language and communication (SLC)</a:t>
            </a:r>
            <a:endParaRPr lang="en-US" dirty="0"/>
          </a:p>
        </p:txBody>
      </p:sp>
      <p:sp>
        <p:nvSpPr>
          <p:cNvPr id="2" name="Subtitle 1">
            <a:extLst>
              <a:ext uri="{FF2B5EF4-FFF2-40B4-BE49-F238E27FC236}">
                <a16:creationId xmlns:a16="http://schemas.microsoft.com/office/drawing/2014/main" id="{6C2053B0-54A4-3AF6-654E-825A00948098}"/>
              </a:ext>
            </a:extLst>
          </p:cNvPr>
          <p:cNvSpPr>
            <a:spLocks noGrp="1"/>
          </p:cNvSpPr>
          <p:nvPr>
            <p:ph type="subTitle" idx="1"/>
          </p:nvPr>
        </p:nvSpPr>
        <p:spPr>
          <a:xfrm>
            <a:off x="709613" y="5279473"/>
            <a:ext cx="5386387" cy="565603"/>
          </a:xfrm>
        </p:spPr>
        <p:txBody>
          <a:bodyPr lIns="91440" tIns="45720" rIns="91440" bIns="45720" anchor="t" anchorCtr="0">
            <a:noAutofit/>
          </a:bodyPr>
          <a:lstStyle/>
          <a:p>
            <a:endParaRPr lang="en-US">
              <a:latin typeface="+mn-lt"/>
            </a:endParaRPr>
          </a:p>
        </p:txBody>
      </p:sp>
      <p:pic>
        <p:nvPicPr>
          <p:cNvPr id="5" name="Picture 4">
            <a:extLst>
              <a:ext uri="{FF2B5EF4-FFF2-40B4-BE49-F238E27FC236}">
                <a16:creationId xmlns:a16="http://schemas.microsoft.com/office/drawing/2014/main" id="{D5D22ABA-FD72-2198-4282-70B036A319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47680" y="3535180"/>
            <a:ext cx="3444233" cy="2621273"/>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a:t>
            </a:fld>
            <a:endParaRPr lang="en-US"/>
          </a:p>
        </p:txBody>
      </p:sp>
      <p:graphicFrame>
        <p:nvGraphicFramePr>
          <p:cNvPr id="4" name="Table 10">
            <a:extLst>
              <a:ext uri="{FF2B5EF4-FFF2-40B4-BE49-F238E27FC236}">
                <a16:creationId xmlns:a16="http://schemas.microsoft.com/office/drawing/2014/main" id="{2905ADE8-7A15-D082-8B48-6582F175E088}"/>
              </a:ext>
            </a:extLst>
          </p:cNvPr>
          <p:cNvGraphicFramePr>
            <a:graphicFrameLocks/>
          </p:cNvGraphicFramePr>
          <p:nvPr>
            <p:extLst>
              <p:ext uri="{D42A27DB-BD31-4B8C-83A1-F6EECF244321}">
                <p14:modId xmlns:p14="http://schemas.microsoft.com/office/powerpoint/2010/main" val="1167907541"/>
              </p:ext>
            </p:extLst>
          </p:nvPr>
        </p:nvGraphicFramePr>
        <p:xfrm>
          <a:off x="3487615" y="685800"/>
          <a:ext cx="8019720" cy="4194264"/>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kern="1200">
                          <a:solidFill>
                            <a:schemeClr val="tx1"/>
                          </a:solidFill>
                          <a:effectLst/>
                          <a:latin typeface="+mn-lt"/>
                          <a:ea typeface="+mn-ea"/>
                          <a:cs typeface="Arial" panose="020B0604020202020204" pitchFamily="34" charset="0"/>
                        </a:rPr>
                        <a:t>What do we mean by speech, language and communication (SLC)?</a:t>
                      </a:r>
                      <a:endParaRPr lang="en-US" sz="2000">
                        <a:latin typeface="+mn-lt"/>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What role does SLC play in learning? </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20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r h="698046">
                <a:tc>
                  <a:txBody>
                    <a:bodyPr/>
                    <a:lstStyle/>
                    <a:p>
                      <a:pPr lvl="0">
                        <a:buNone/>
                      </a:pPr>
                      <a:r>
                        <a:rPr lang="en-GB" sz="2000" b="0" i="0" u="none" strike="noStrike" baseline="0" noProof="0">
                          <a:solidFill>
                            <a:schemeClr val="tx1"/>
                          </a:solidFill>
                          <a:latin typeface="+mn-lt"/>
                        </a:rPr>
                        <a:t>What challenges does SLC present in education? </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9768328"/>
                  </a:ext>
                </a:extLst>
              </a:tr>
              <a:tr h="698046">
                <a:tc>
                  <a:txBody>
                    <a:bodyPr/>
                    <a:lstStyle/>
                    <a:p>
                      <a:pPr lvl="0">
                        <a:buNone/>
                      </a:pPr>
                      <a:r>
                        <a:rPr lang="en-US" sz="2000">
                          <a:latin typeface="+mn-lt"/>
                        </a:rPr>
                        <a:t>Reflection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bl>
          </a:graphicData>
        </a:graphic>
      </p:graphicFrame>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Facilitator guidance - learner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700944" y="1736724"/>
            <a:ext cx="10554734" cy="2987791"/>
          </a:xfrm>
        </p:spPr>
        <p:txBody>
          <a:bodyPr vert="horz" lIns="0" tIns="0" rIns="0" bIns="0" rtlCol="0" anchor="t">
            <a:noAutofit/>
          </a:bodyPr>
          <a:lstStyle/>
          <a:p>
            <a:r>
              <a:rPr lang="en-GB">
                <a:cs typeface="Arial"/>
              </a:rPr>
              <a:t>The following slides are hidden so that you can choose whether to use the example provided or your own example. Remember to unhide the slide you choose before you start facilitating the session. </a:t>
            </a:r>
          </a:p>
          <a:p>
            <a:r>
              <a:rPr lang="en-GB">
                <a:cs typeface="Arial"/>
              </a:rPr>
              <a:t>The examples are intended to illustrate the impact that supporting the development of speech, language and communication can have on learners.</a:t>
            </a:r>
          </a:p>
          <a:p>
            <a:r>
              <a:rPr lang="en-GB">
                <a:cs typeface="Arial"/>
              </a:rPr>
              <a:t>If you use your own quotes, it is important that they reflect the following:</a:t>
            </a:r>
          </a:p>
          <a:p>
            <a:pPr marL="342900" indent="-342900">
              <a:buClr>
                <a:schemeClr val="accent1"/>
              </a:buClr>
              <a:buFont typeface="Arial" panose="020B0604020202020204" pitchFamily="34" charset="0"/>
              <a:buChar char="&gt;"/>
            </a:pPr>
            <a:r>
              <a:rPr lang="en-GB">
                <a:cs typeface="Arial"/>
              </a:rPr>
              <a:t>they present positive development on the part of the learner, not merely talking about difficulties and challenges</a:t>
            </a:r>
          </a:p>
          <a:p>
            <a:pPr marL="342900" indent="-342900">
              <a:buClr>
                <a:schemeClr val="accent1"/>
              </a:buClr>
              <a:buFont typeface="Arial" panose="020B0604020202020204" pitchFamily="34" charset="0"/>
              <a:buChar char="&gt;"/>
            </a:pPr>
            <a:r>
              <a:rPr lang="en-GB">
                <a:cs typeface="Arial"/>
              </a:rPr>
              <a:t>they depict FE staff supporting development of speech, language and communication through the use of inclusive teaching approaches, e.g., using scaffolding or explicit teaching</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304477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C7D3C-F3AB-382C-FEF9-DFC5904B8A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6BE80-E398-26AF-458B-F4099A37C876}"/>
              </a:ext>
            </a:extLst>
          </p:cNvPr>
          <p:cNvSpPr>
            <a:spLocks noGrp="1"/>
          </p:cNvSpPr>
          <p:nvPr>
            <p:ph type="title"/>
          </p:nvPr>
        </p:nvSpPr>
        <p:spPr>
          <a:xfrm>
            <a:off x="709612" y="-1125536"/>
            <a:ext cx="8956676" cy="1027112"/>
          </a:xfrm>
        </p:spPr>
        <p:txBody>
          <a:bodyPr/>
          <a:lstStyle/>
          <a:p>
            <a:r>
              <a:rPr lang="en-GB"/>
              <a:t>Learner voice from</a:t>
            </a:r>
            <a:r>
              <a:rPr lang="en-GB" baseline="0"/>
              <a:t> your own content</a:t>
            </a:r>
            <a:endParaRPr lang="en-GB"/>
          </a:p>
        </p:txBody>
      </p:sp>
      <p:sp>
        <p:nvSpPr>
          <p:cNvPr id="2" name="Title 3">
            <a:extLst>
              <a:ext uri="{FF2B5EF4-FFF2-40B4-BE49-F238E27FC236}">
                <a16:creationId xmlns:a16="http://schemas.microsoft.com/office/drawing/2014/main" id="{CB7671BE-B7C0-C9CD-4AE7-955FE3B6E0F2}"/>
              </a:ext>
            </a:extLst>
          </p:cNvPr>
          <p:cNvSpPr txBox="1">
            <a:spLocks/>
          </p:cNvSpPr>
          <p:nvPr/>
        </p:nvSpPr>
        <p:spPr>
          <a:xfrm>
            <a:off x="709612" y="709613"/>
            <a:ext cx="8956676"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Speech, language and communication and inclusion</a:t>
            </a:r>
          </a:p>
        </p:txBody>
      </p:sp>
      <p:sp>
        <p:nvSpPr>
          <p:cNvPr id="3" name="Text Placeholder 2">
            <a:extLst>
              <a:ext uri="{FF2B5EF4-FFF2-40B4-BE49-F238E27FC236}">
                <a16:creationId xmlns:a16="http://schemas.microsoft.com/office/drawing/2014/main" id="{326F1F50-898F-DF15-254D-D8460A003066}"/>
              </a:ext>
            </a:extLst>
          </p:cNvPr>
          <p:cNvSpPr>
            <a:spLocks noGrp="1"/>
          </p:cNvSpPr>
          <p:nvPr>
            <p:ph type="body" sz="quarter" idx="10"/>
          </p:nvPr>
        </p:nvSpPr>
        <p:spPr>
          <a:xfrm>
            <a:off x="709612" y="2325687"/>
            <a:ext cx="10563224" cy="3257550"/>
          </a:xfrm>
        </p:spPr>
        <p:txBody>
          <a:bodyPr/>
          <a:lstStyle/>
          <a:p>
            <a:pPr lvl="0"/>
            <a:r>
              <a:rPr lang="en-GB" sz="2400"/>
              <a:t>[Insert your own example]</a:t>
            </a:r>
          </a:p>
          <a:p>
            <a:pPr lvl="0" algn="r"/>
            <a:r>
              <a:rPr lang="en-GB" sz="2400"/>
              <a:t>[learner course and stage]</a:t>
            </a:r>
          </a:p>
        </p:txBody>
      </p:sp>
      <p:sp>
        <p:nvSpPr>
          <p:cNvPr id="5" name="Slide Number Placeholder 4">
            <a:extLst>
              <a:ext uri="{FF2B5EF4-FFF2-40B4-BE49-F238E27FC236}">
                <a16:creationId xmlns:a16="http://schemas.microsoft.com/office/drawing/2014/main" id="{86FBA25C-EF35-B982-5C37-395471BF6715}"/>
              </a:ext>
            </a:extLst>
          </p:cNvPr>
          <p:cNvSpPr>
            <a:spLocks noGrp="1"/>
          </p:cNvSpPr>
          <p:nvPr>
            <p:ph type="sldNum" sz="quarter" idx="12"/>
          </p:nvPr>
        </p:nvSpPr>
        <p:spPr/>
        <p:txBody>
          <a:bodyPr/>
          <a:lstStyle/>
          <a:p>
            <a:fld id="{BA634521-C80F-DA4F-BE98-7119B7CE3C87}" type="slidenum">
              <a:rPr lang="en-US" smtClean="0"/>
              <a:pPr/>
              <a:t>6</a:t>
            </a:fld>
            <a:endParaRPr lang="en-US"/>
          </a:p>
        </p:txBody>
      </p:sp>
    </p:spTree>
    <p:extLst>
      <p:ext uri="{BB962C8B-B14F-4D97-AF65-F5344CB8AC3E}">
        <p14:creationId xmlns:p14="http://schemas.microsoft.com/office/powerpoint/2010/main" val="105630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A836E1-965F-D878-C703-385C93784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8CFA9-48E7-8315-5154-93C3B27916D7}"/>
              </a:ext>
            </a:extLst>
          </p:cNvPr>
          <p:cNvSpPr>
            <a:spLocks noGrp="1"/>
          </p:cNvSpPr>
          <p:nvPr>
            <p:ph type="title"/>
          </p:nvPr>
        </p:nvSpPr>
        <p:spPr>
          <a:xfrm>
            <a:off x="696000" y="-1125537"/>
            <a:ext cx="10800000" cy="1027112"/>
          </a:xfrm>
        </p:spPr>
        <p:txBody>
          <a:bodyPr/>
          <a:lstStyle/>
          <a:p>
            <a:r>
              <a:rPr lang="en-GB"/>
              <a:t>Learner voice (T-level learner)</a:t>
            </a:r>
          </a:p>
        </p:txBody>
      </p:sp>
      <p:sp>
        <p:nvSpPr>
          <p:cNvPr id="2" name="Title 3">
            <a:extLst>
              <a:ext uri="{FF2B5EF4-FFF2-40B4-BE49-F238E27FC236}">
                <a16:creationId xmlns:a16="http://schemas.microsoft.com/office/drawing/2014/main" id="{5BA4501D-FC8B-77A4-9D89-CC5EC9089FBD}"/>
              </a:ext>
            </a:extLst>
          </p:cNvPr>
          <p:cNvSpPr txBox="1">
            <a:spLocks/>
          </p:cNvSpPr>
          <p:nvPr/>
        </p:nvSpPr>
        <p:spPr>
          <a:xfrm>
            <a:off x="709612" y="709612"/>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Speech, language and communication and inclusion</a:t>
            </a:r>
          </a:p>
        </p:txBody>
      </p:sp>
      <p:sp>
        <p:nvSpPr>
          <p:cNvPr id="3" name="Text Placeholder 2">
            <a:extLst>
              <a:ext uri="{FF2B5EF4-FFF2-40B4-BE49-F238E27FC236}">
                <a16:creationId xmlns:a16="http://schemas.microsoft.com/office/drawing/2014/main" id="{D017D5AB-E0EA-149E-5037-E8C1C37A9AED}"/>
              </a:ext>
            </a:extLst>
          </p:cNvPr>
          <p:cNvSpPr>
            <a:spLocks noGrp="1"/>
          </p:cNvSpPr>
          <p:nvPr>
            <p:ph type="body" sz="quarter" idx="10"/>
          </p:nvPr>
        </p:nvSpPr>
        <p:spPr>
          <a:xfrm>
            <a:off x="709612" y="2325687"/>
            <a:ext cx="10563224" cy="3257550"/>
          </a:xfrm>
        </p:spPr>
        <p:txBody>
          <a:bodyPr vert="horz" lIns="0" tIns="0" rIns="0" bIns="0" rtlCol="0" anchor="t">
            <a:noAutofit/>
          </a:bodyPr>
          <a:lstStyle/>
          <a:p>
            <a:pPr lvl="0"/>
            <a:r>
              <a:rPr lang="en-GB" sz="2400"/>
              <a:t>“I was dreading having an interview for a job ... The first time we did practice interviews [at college], I just couldn’t do it and I didn’t turn up. Then we started doing a practice question once a week in pairs and built up to presenting as a group everything we knew [about one aspect of child development]. We had our full mock interviews last week and I smashed it… I’m still nervous about getting a job, but I feel much more prepared for the real thing now.”</a:t>
            </a:r>
          </a:p>
          <a:p>
            <a:pPr lvl="0" algn="r"/>
            <a:r>
              <a:rPr lang="en-GB"/>
              <a:t>Second year learner – Education and Early Years T Level   </a:t>
            </a:r>
          </a:p>
        </p:txBody>
      </p:sp>
      <p:sp>
        <p:nvSpPr>
          <p:cNvPr id="5" name="Slide Number Placeholder 4">
            <a:extLst>
              <a:ext uri="{FF2B5EF4-FFF2-40B4-BE49-F238E27FC236}">
                <a16:creationId xmlns:a16="http://schemas.microsoft.com/office/drawing/2014/main" id="{18179246-4490-2465-5A3D-536ED6BC503E}"/>
              </a:ext>
            </a:extLst>
          </p:cNvPr>
          <p:cNvSpPr>
            <a:spLocks noGrp="1"/>
          </p:cNvSpPr>
          <p:nvPr>
            <p:ph type="sldNum" sz="quarter" idx="12"/>
          </p:nvPr>
        </p:nvSpPr>
        <p:spPr/>
        <p:txBody>
          <a:bodyPr/>
          <a:lstStyle/>
          <a:p>
            <a:fld id="{BA634521-C80F-DA4F-BE98-7119B7CE3C87}" type="slidenum">
              <a:rPr lang="en-US" smtClean="0"/>
              <a:pPr/>
              <a:t>7</a:t>
            </a:fld>
            <a:endParaRPr lang="en-US"/>
          </a:p>
        </p:txBody>
      </p:sp>
    </p:spTree>
    <p:extLst>
      <p:ext uri="{BB962C8B-B14F-4D97-AF65-F5344CB8AC3E}">
        <p14:creationId xmlns:p14="http://schemas.microsoft.com/office/powerpoint/2010/main" val="304188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709613"/>
            <a:ext cx="4283302" cy="1027112"/>
          </a:xfrm>
        </p:spPr>
        <p:txBody>
          <a:bodyPr/>
          <a:lstStyle/>
          <a:p>
            <a:r>
              <a:rPr lang="en-US"/>
              <a:t>Areas of development</a:t>
            </a:r>
          </a:p>
        </p:txBody>
      </p:sp>
      <p:pic>
        <p:nvPicPr>
          <p:cNvPr id="2" name="Picture 1" descr="The five areas of development.">
            <a:extLst>
              <a:ext uri="{FF2B5EF4-FFF2-40B4-BE49-F238E27FC236}">
                <a16:creationId xmlns:a16="http://schemas.microsoft.com/office/drawing/2014/main" id="{4923EE8D-9350-5FAA-39BF-391A6E47388E}"/>
              </a:ext>
            </a:extLst>
          </p:cNvPr>
          <p:cNvPicPr>
            <a:picLocks noChangeAspect="1"/>
          </p:cNvPicPr>
          <p:nvPr/>
        </p:nvPicPr>
        <p:blipFill>
          <a:blip r:embed="rId3"/>
          <a:stretch>
            <a:fillRect/>
          </a:stretch>
        </p:blipFill>
        <p:spPr>
          <a:xfrm>
            <a:off x="5073328" y="685800"/>
            <a:ext cx="5744346" cy="5486400"/>
          </a:xfrm>
          <a:prstGeom prst="rect">
            <a:avLst/>
          </a:prstGeom>
        </p:spPr>
      </p:pic>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dirty="0" smtClean="0"/>
              <a:pPr/>
              <a:t>8</a:t>
            </a:fld>
            <a:endParaRPr lang="en-US"/>
          </a:p>
        </p:txBody>
      </p:sp>
      <p:sp>
        <p:nvSpPr>
          <p:cNvPr id="5" name="TextBox 4">
            <a:extLst>
              <a:ext uri="{FF2B5EF4-FFF2-40B4-BE49-F238E27FC236}">
                <a16:creationId xmlns:a16="http://schemas.microsoft.com/office/drawing/2014/main" id="{7D390887-4979-01F0-C66F-8854CA17BDD0}"/>
              </a:ext>
            </a:extLst>
          </p:cNvPr>
          <p:cNvSpPr txBox="1"/>
          <p:nvPr/>
        </p:nvSpPr>
        <p:spPr>
          <a:xfrm>
            <a:off x="5168089" y="6172200"/>
            <a:ext cx="6093822" cy="276999"/>
          </a:xfrm>
          <a:prstGeom prst="rect">
            <a:avLst/>
          </a:prstGeom>
          <a:noFill/>
        </p:spPr>
        <p:txBody>
          <a:bodyPr wrap="square">
            <a:spAutoFit/>
          </a:bodyPr>
          <a:lstStyle/>
          <a:p>
            <a:r>
              <a:rPr lang="en-GB" sz="1200"/>
              <a:t>Note: The categories are subject to change following the SEND Reform consultation</a:t>
            </a:r>
          </a:p>
        </p:txBody>
      </p:sp>
    </p:spTree>
    <p:extLst>
      <p:ext uri="{BB962C8B-B14F-4D97-AF65-F5344CB8AC3E}">
        <p14:creationId xmlns:p14="http://schemas.microsoft.com/office/powerpoint/2010/main" val="4076067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5A280-30D2-C904-7FBC-CD51F5B9FA17}"/>
            </a:ext>
          </a:extLst>
        </p:cNvPr>
        <p:cNvGrpSpPr/>
        <p:nvPr/>
      </p:nvGrpSpPr>
      <p:grpSpPr>
        <a:xfrm>
          <a:off x="0" y="0"/>
          <a:ext cx="0" cy="0"/>
          <a:chOff x="0" y="0"/>
          <a:chExt cx="0" cy="0"/>
        </a:xfrm>
      </p:grpSpPr>
      <p:sp>
        <p:nvSpPr>
          <p:cNvPr id="13" name="Title 2">
            <a:extLst>
              <a:ext uri="{FF2B5EF4-FFF2-40B4-BE49-F238E27FC236}">
                <a16:creationId xmlns:a16="http://schemas.microsoft.com/office/drawing/2014/main" id="{00C84D66-B69C-628B-A23B-E3A744BCD899}"/>
              </a:ext>
              <a:ext uri="{C183D7F6-B498-43B3-948B-1728B52AA6E4}">
                <adec:decorative xmlns:adec="http://schemas.microsoft.com/office/drawing/2017/decorative" val="0"/>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Area of development</a:t>
            </a:r>
          </a:p>
        </p:txBody>
      </p:sp>
      <p:sp>
        <p:nvSpPr>
          <p:cNvPr id="12" name="Text Placeholder 10">
            <a:extLst>
              <a:ext uri="{FF2B5EF4-FFF2-40B4-BE49-F238E27FC236}">
                <a16:creationId xmlns:a16="http://schemas.microsoft.com/office/drawing/2014/main" id="{43153733-BE72-D281-33C4-76F0F6BA2F64}"/>
              </a:ext>
            </a:extLst>
          </p:cNvPr>
          <p:cNvSpPr>
            <a:spLocks noGrp="1"/>
          </p:cNvSpPr>
          <p:nvPr/>
        </p:nvSpPr>
        <p:spPr>
          <a:xfrm>
            <a:off x="709614" y="2314575"/>
            <a:ext cx="5494336" cy="325755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cs typeface="Arial" panose="020B0604020202020204" pitchFamily="34" charset="0"/>
              </a:rPr>
              <a:t>Speech, language and communication (SLC)</a:t>
            </a:r>
          </a:p>
          <a:p>
            <a:pPr marL="342900" indent="-342900">
              <a:buClr>
                <a:srgbClr val="1D70B8"/>
              </a:buClr>
              <a:buFont typeface="Arial" panose="020B0604020202020204" pitchFamily="34" charset="0"/>
              <a:buChar char="&gt;"/>
            </a:pPr>
            <a:r>
              <a:rPr lang="en-GB">
                <a:cs typeface="Arial" panose="020B0604020202020204" pitchFamily="34" charset="0"/>
              </a:rPr>
              <a:t>Speech: generating sound</a:t>
            </a:r>
          </a:p>
          <a:p>
            <a:pPr marL="342900" indent="-342900">
              <a:buClr>
                <a:srgbClr val="1D70B8"/>
              </a:buClr>
              <a:buFont typeface="Arial" panose="020B0604020202020204" pitchFamily="34" charset="0"/>
              <a:buChar char="&gt;"/>
            </a:pPr>
            <a:r>
              <a:rPr lang="en-GB">
                <a:cs typeface="Arial" panose="020B0604020202020204" pitchFamily="34" charset="0"/>
              </a:rPr>
              <a:t>Language: the development of understanding and using words and sentences</a:t>
            </a:r>
          </a:p>
          <a:p>
            <a:pPr marL="342900" indent="-342900">
              <a:buClr>
                <a:srgbClr val="1D70B8"/>
              </a:buClr>
              <a:buFont typeface="Arial" panose="020B0604020202020204" pitchFamily="34" charset="0"/>
              <a:buChar char="&gt;"/>
            </a:pPr>
            <a:r>
              <a:rPr lang="en-GB">
                <a:cs typeface="Arial" panose="020B0604020202020204" pitchFamily="34" charset="0"/>
              </a:rPr>
              <a:t>Communication: using speech, language, gesture, signs and symbols to interact with others and participate socially</a:t>
            </a:r>
          </a:p>
        </p:txBody>
      </p:sp>
      <p:pic>
        <p:nvPicPr>
          <p:cNvPr id="14" name="Picture 13" descr="The five areas of development.">
            <a:extLst>
              <a:ext uri="{FF2B5EF4-FFF2-40B4-BE49-F238E27FC236}">
                <a16:creationId xmlns:a16="http://schemas.microsoft.com/office/drawing/2014/main" id="{29FE4C5A-799E-C3E4-1D69-134A43C9C9E2}"/>
              </a:ext>
            </a:extLst>
          </p:cNvPr>
          <p:cNvPicPr>
            <a:picLocks noChangeAspect="1"/>
          </p:cNvPicPr>
          <p:nvPr/>
        </p:nvPicPr>
        <p:blipFill>
          <a:blip r:embed="rId3"/>
          <a:stretch>
            <a:fillRect/>
          </a:stretch>
        </p:blipFill>
        <p:spPr>
          <a:xfrm>
            <a:off x="6385203" y="1283494"/>
            <a:ext cx="5120997" cy="4887912"/>
          </a:xfrm>
          <a:prstGeom prst="rect">
            <a:avLst/>
          </a:prstGeom>
        </p:spPr>
      </p:pic>
      <p:sp>
        <p:nvSpPr>
          <p:cNvPr id="6" name="Slide Number Placeholder 5">
            <a:extLst>
              <a:ext uri="{FF2B5EF4-FFF2-40B4-BE49-F238E27FC236}">
                <a16:creationId xmlns:a16="http://schemas.microsoft.com/office/drawing/2014/main" id="{38BAD83A-D865-5398-95F9-4DFB00DA52F0}"/>
              </a:ext>
            </a:extLst>
          </p:cNvPr>
          <p:cNvSpPr>
            <a:spLocks noGrp="1"/>
          </p:cNvSpPr>
          <p:nvPr>
            <p:ph type="sldNum" sz="quarter" idx="12"/>
          </p:nvPr>
        </p:nvSpPr>
        <p:spPr/>
        <p:txBody>
          <a:bodyPr/>
          <a:lstStyle/>
          <a:p>
            <a:fld id="{BA634521-C80F-DA4F-BE98-7119B7CE3C87}" type="slidenum">
              <a:rPr lang="en-US" dirty="0" smtClean="0"/>
              <a:pPr/>
              <a:t>9</a:t>
            </a:fld>
            <a:endParaRPr lang="en-US"/>
          </a:p>
        </p:txBody>
      </p:sp>
      <p:sp>
        <p:nvSpPr>
          <p:cNvPr id="3" name="TextBox 2">
            <a:extLst>
              <a:ext uri="{FF2B5EF4-FFF2-40B4-BE49-F238E27FC236}">
                <a16:creationId xmlns:a16="http://schemas.microsoft.com/office/drawing/2014/main" id="{2489B238-00C6-B5BD-2014-99478D444963}"/>
              </a:ext>
            </a:extLst>
          </p:cNvPr>
          <p:cNvSpPr txBox="1"/>
          <p:nvPr/>
        </p:nvSpPr>
        <p:spPr>
          <a:xfrm>
            <a:off x="5405433" y="6259643"/>
            <a:ext cx="6093822" cy="276999"/>
          </a:xfrm>
          <a:prstGeom prst="rect">
            <a:avLst/>
          </a:prstGeom>
          <a:noFill/>
        </p:spPr>
        <p:txBody>
          <a:bodyPr wrap="square">
            <a:spAutoFit/>
          </a:bodyPr>
          <a:lstStyle/>
          <a:p>
            <a:r>
              <a:rPr lang="en-GB" sz="1200"/>
              <a:t>Note: The categories are subject to change following the SEND Reform consultation</a:t>
            </a:r>
          </a:p>
        </p:txBody>
      </p:sp>
    </p:spTree>
    <p:extLst>
      <p:ext uri="{BB962C8B-B14F-4D97-AF65-F5344CB8AC3E}">
        <p14:creationId xmlns:p14="http://schemas.microsoft.com/office/powerpoint/2010/main" val="282693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The aims of this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3" y="2314575"/>
            <a:ext cx="7583781"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a:cs typeface="Arial"/>
              </a:rPr>
              <a:t>to define speech, language and communication</a:t>
            </a:r>
          </a:p>
          <a:p>
            <a:pPr marL="342900" lvl="0" indent="-342900">
              <a:buClr>
                <a:srgbClr val="1D70B8"/>
              </a:buClr>
              <a:buFont typeface="Arial" panose="020B0604020202020204" pitchFamily="34" charset="0"/>
              <a:buChar char="&gt;"/>
            </a:pPr>
            <a:r>
              <a:rPr lang="en-GB">
                <a:cs typeface="Arial"/>
              </a:rPr>
              <a:t>to explain the role that it plays in learning</a:t>
            </a:r>
          </a:p>
          <a:p>
            <a:pPr marL="342900" indent="-342900">
              <a:buClr>
                <a:srgbClr val="1D70B8"/>
              </a:buClr>
              <a:buFont typeface="Arial" panose="020B0604020202020204" pitchFamily="34" charset="0"/>
              <a:buChar char="&gt;"/>
            </a:pPr>
            <a:r>
              <a:rPr lang="en-GB">
                <a:cs typeface="Arial"/>
              </a:rPr>
              <a:t>to explain how challenges might play out, both in general and in education</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10</a:t>
            </a:fld>
            <a:endParaRPr lang="en-US"/>
          </a:p>
        </p:txBody>
      </p:sp>
    </p:spTree>
    <p:extLst>
      <p:ext uri="{BB962C8B-B14F-4D97-AF65-F5344CB8AC3E}">
        <p14:creationId xmlns:p14="http://schemas.microsoft.com/office/powerpoint/2010/main" val="331857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B7306-6CEF-F387-5B38-14CCD1387B48}"/>
              </a:ext>
            </a:extLst>
          </p:cNvPr>
          <p:cNvSpPr>
            <a:spLocks noGrp="1"/>
          </p:cNvSpPr>
          <p:nvPr>
            <p:ph type="title"/>
          </p:nvPr>
        </p:nvSpPr>
        <p:spPr>
          <a:xfrm>
            <a:off x="685798" y="-1132554"/>
            <a:ext cx="10800000" cy="1027112"/>
          </a:xfrm>
        </p:spPr>
        <p:txBody>
          <a:bodyPr/>
          <a:lstStyle/>
          <a:p>
            <a:r>
              <a:rPr lang="en-GB"/>
              <a:t>What do we mean by speech, language and communication (SLC)?</a:t>
            </a:r>
          </a:p>
        </p:txBody>
      </p:sp>
      <p:sp>
        <p:nvSpPr>
          <p:cNvPr id="3" name="Text Placeholder 2">
            <a:extLst>
              <a:ext uri="{FF2B5EF4-FFF2-40B4-BE49-F238E27FC236}">
                <a16:creationId xmlns:a16="http://schemas.microsoft.com/office/drawing/2014/main" id="{4F9A3E88-BC7F-23B1-295C-305617D95A1B}"/>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cs typeface="Arial" panose="020B0604020202020204" pitchFamily="34" charset="0"/>
              </a:rPr>
              <a:t>What do we mean by speech, language and communication (SLC)?​</a:t>
            </a:r>
          </a:p>
        </p:txBody>
      </p:sp>
      <p:sp>
        <p:nvSpPr>
          <p:cNvPr id="12" name="Text Placeholder 3">
            <a:extLst>
              <a:ext uri="{FF2B5EF4-FFF2-40B4-BE49-F238E27FC236}">
                <a16:creationId xmlns:a16="http://schemas.microsoft.com/office/drawing/2014/main" id="{ED062351-940A-D051-0FF0-70B61ECFB666}"/>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cs typeface="Arial" panose="020B0604020202020204" pitchFamily="34" charset="0"/>
              </a:rPr>
              <a:t>What role does SLC play in learning? ​</a:t>
            </a:r>
          </a:p>
        </p:txBody>
      </p:sp>
      <p:sp>
        <p:nvSpPr>
          <p:cNvPr id="14" name="Text Placeholder 4">
            <a:extLst>
              <a:ext uri="{FF2B5EF4-FFF2-40B4-BE49-F238E27FC236}">
                <a16:creationId xmlns:a16="http://schemas.microsoft.com/office/drawing/2014/main" id="{6D293B5D-1CC7-1444-1939-5FF33CD1C70B}"/>
              </a:ext>
            </a:extLst>
          </p:cNvPr>
          <p:cNvSpPr txBox="1">
            <a:spLocks/>
          </p:cNvSpPr>
          <p:nvPr/>
        </p:nvSpPr>
        <p:spPr>
          <a:xfrm>
            <a:off x="685798" y="3117357"/>
            <a:ext cx="10820404"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cs typeface="Arial" panose="020B0604020202020204" pitchFamily="34" charset="0"/>
              </a:rPr>
              <a:t>What challenges does SLC present in education? ​</a:t>
            </a:r>
          </a:p>
        </p:txBody>
      </p:sp>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63457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892C7-8BF2-0126-2BBD-43FB9FADE6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91168E-6CCE-108D-83A7-B37BBEA8F307}"/>
              </a:ext>
            </a:extLst>
          </p:cNvPr>
          <p:cNvSpPr>
            <a:spLocks noGrp="1"/>
          </p:cNvSpPr>
          <p:nvPr>
            <p:ph type="title"/>
          </p:nvPr>
        </p:nvSpPr>
        <p:spPr>
          <a:xfrm>
            <a:off x="709612" y="709613"/>
            <a:ext cx="8510588" cy="1027112"/>
          </a:xfrm>
        </p:spPr>
        <p:txBody>
          <a:bodyPr/>
          <a:lstStyle/>
          <a:p>
            <a:r>
              <a:rPr lang="en-GB"/>
              <a:t>Speech, language and communication in everyday life</a:t>
            </a:r>
          </a:p>
        </p:txBody>
      </p:sp>
      <p:sp>
        <p:nvSpPr>
          <p:cNvPr id="3" name="Text Placeholder 2">
            <a:extLst>
              <a:ext uri="{FF2B5EF4-FFF2-40B4-BE49-F238E27FC236}">
                <a16:creationId xmlns:a16="http://schemas.microsoft.com/office/drawing/2014/main" id="{425F997F-3253-F297-768C-4325C0AF342D}"/>
              </a:ext>
            </a:extLst>
          </p:cNvPr>
          <p:cNvSpPr>
            <a:spLocks noGrp="1"/>
          </p:cNvSpPr>
          <p:nvPr>
            <p:ph type="body" sz="quarter" idx="10"/>
          </p:nvPr>
        </p:nvSpPr>
        <p:spPr>
          <a:xfrm>
            <a:off x="709613" y="2314575"/>
            <a:ext cx="8956675" cy="3257550"/>
          </a:xfrm>
        </p:spPr>
        <p:txBody>
          <a:bodyPr vert="horz" lIns="0" tIns="0" rIns="0" bIns="0" rtlCol="0" anchor="t">
            <a:noAutofit/>
          </a:bodyPr>
          <a:lstStyle/>
          <a:p>
            <a:pPr marL="342900" indent="-342900">
              <a:buClr>
                <a:srgbClr val="1D70B8"/>
              </a:buClr>
              <a:buFont typeface="Segoe UI" panose="020B0502040204020203" pitchFamily="34" charset="0"/>
              <a:buChar char="&gt;"/>
            </a:pPr>
            <a:r>
              <a:rPr lang="en-GB"/>
              <a:t>The way we speak and interact with others has a profound impact on our everyday lives. </a:t>
            </a:r>
          </a:p>
          <a:p>
            <a:pPr marL="342900" indent="-342900">
              <a:buClr>
                <a:srgbClr val="1D70B8"/>
              </a:buClr>
              <a:buFont typeface="Segoe UI" panose="020B0502040204020203" pitchFamily="34" charset="0"/>
              <a:buChar char="&gt;"/>
            </a:pPr>
            <a:r>
              <a:rPr lang="en-GB"/>
              <a:t>Our capacity to communicate can shape how we form and build relationships.</a:t>
            </a:r>
          </a:p>
          <a:p>
            <a:pPr marL="342900" indent="-342900">
              <a:buClr>
                <a:srgbClr val="1D70B8"/>
              </a:buClr>
              <a:buFont typeface="Segoe UI" panose="020B0502040204020203" pitchFamily="34" charset="0"/>
              <a:buChar char="&gt;"/>
            </a:pPr>
            <a:r>
              <a:rPr lang="en-GB"/>
              <a:t>The way we express our thoughts and feelings is central to our emotional wellbeing. Our mental health can be deeply affected when we struggle to communicate.</a:t>
            </a:r>
          </a:p>
          <a:p>
            <a:pPr marL="342900" indent="-342900">
              <a:buClr>
                <a:srgbClr val="1D70B8"/>
              </a:buClr>
              <a:buFont typeface="Segoe UI" panose="020B0502040204020203" pitchFamily="34" charset="0"/>
              <a:buChar char="&gt;"/>
            </a:pPr>
            <a:r>
              <a:rPr lang="en-GB"/>
              <a:t>Learning, achievement and employability are all closely linked with language and communication skills. </a:t>
            </a:r>
          </a:p>
          <a:p>
            <a:pPr marL="342900" indent="-342900">
              <a:buClr>
                <a:srgbClr val="1D70B8"/>
              </a:buClr>
              <a:buFont typeface="Segoe UI" panose="020B0502040204020203" pitchFamily="34" charset="0"/>
              <a:buChar char="&gt;"/>
            </a:pPr>
            <a:endParaRPr lang="en-GB"/>
          </a:p>
          <a:p>
            <a:pPr>
              <a:buClr>
                <a:srgbClr val="1D70B8"/>
              </a:buClr>
            </a:pPr>
            <a:endParaRPr lang="en-GB"/>
          </a:p>
        </p:txBody>
      </p:sp>
      <p:sp>
        <p:nvSpPr>
          <p:cNvPr id="5" name="Slide Number Placeholder 4">
            <a:extLst>
              <a:ext uri="{FF2B5EF4-FFF2-40B4-BE49-F238E27FC236}">
                <a16:creationId xmlns:a16="http://schemas.microsoft.com/office/drawing/2014/main" id="{129DDA19-8AB4-568B-6B50-C51EFEFDDEAC}"/>
              </a:ext>
            </a:extLst>
          </p:cNvPr>
          <p:cNvSpPr>
            <a:spLocks noGrp="1"/>
          </p:cNvSpPr>
          <p:nvPr>
            <p:ph type="sldNum" sz="quarter" idx="12"/>
          </p:nvPr>
        </p:nvSpPr>
        <p:spPr/>
        <p:txBody>
          <a:bodyPr/>
          <a:lstStyle/>
          <a:p>
            <a:fld id="{BA634521-C80F-DA4F-BE98-7119B7CE3C87}" type="slidenum">
              <a:rPr lang="en-US" smtClean="0"/>
              <a:pPr/>
              <a:t>12</a:t>
            </a:fld>
            <a:endParaRPr lang="en-US"/>
          </a:p>
        </p:txBody>
      </p:sp>
    </p:spTree>
    <p:extLst>
      <p:ext uri="{BB962C8B-B14F-4D97-AF65-F5344CB8AC3E}">
        <p14:creationId xmlns:p14="http://schemas.microsoft.com/office/powerpoint/2010/main" val="1224747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F67C-B15A-7845-9602-B5FFA3FB3C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EA2B4B1-3556-DFFD-16F7-8DD895ADAA41}"/>
              </a:ext>
            </a:extLst>
          </p:cNvPr>
          <p:cNvSpPr>
            <a:spLocks noGrp="1"/>
          </p:cNvSpPr>
          <p:nvPr>
            <p:ph type="title"/>
          </p:nvPr>
        </p:nvSpPr>
        <p:spPr>
          <a:xfrm>
            <a:off x="709611" y="-1027183"/>
            <a:ext cx="11122998" cy="1027112"/>
          </a:xfrm>
        </p:spPr>
        <p:txBody>
          <a:bodyPr/>
          <a:lstStyle/>
          <a:p>
            <a:r>
              <a:rPr lang="en-GB"/>
              <a:t>Why speech, language and communication matter (outcomes focus)</a:t>
            </a:r>
          </a:p>
        </p:txBody>
      </p:sp>
      <p:sp>
        <p:nvSpPr>
          <p:cNvPr id="2" name="Title 3">
            <a:extLst>
              <a:ext uri="{FF2B5EF4-FFF2-40B4-BE49-F238E27FC236}">
                <a16:creationId xmlns:a16="http://schemas.microsoft.com/office/drawing/2014/main" id="{CFD65FF8-C3DC-6614-3F36-92B5397D2456}"/>
              </a:ext>
            </a:extLst>
          </p:cNvPr>
          <p:cNvSpPr txBox="1">
            <a:spLocks/>
          </p:cNvSpPr>
          <p:nvPr/>
        </p:nvSpPr>
        <p:spPr>
          <a:xfrm>
            <a:off x="709612" y="709613"/>
            <a:ext cx="7453727"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Why speech, language and communication matter</a:t>
            </a:r>
          </a:p>
        </p:txBody>
      </p:sp>
      <p:sp>
        <p:nvSpPr>
          <p:cNvPr id="3" name="Text Placeholder 2">
            <a:extLst>
              <a:ext uri="{FF2B5EF4-FFF2-40B4-BE49-F238E27FC236}">
                <a16:creationId xmlns:a16="http://schemas.microsoft.com/office/drawing/2014/main" id="{0C0646EF-15BB-33FC-1D6D-3B933882E913}"/>
              </a:ext>
            </a:extLst>
          </p:cNvPr>
          <p:cNvSpPr>
            <a:spLocks noGrp="1"/>
          </p:cNvSpPr>
          <p:nvPr>
            <p:ph type="body" sz="quarter" idx="10"/>
          </p:nvPr>
        </p:nvSpPr>
        <p:spPr>
          <a:xfrm>
            <a:off x="709612" y="2314574"/>
            <a:ext cx="10308007" cy="3006539"/>
          </a:xfrm>
        </p:spPr>
        <p:txBody>
          <a:bodyPr vert="horz" lIns="0" tIns="0" rIns="0" bIns="0" rtlCol="0" anchor="t">
            <a:noAutofit/>
          </a:bodyPr>
          <a:lstStyle/>
          <a:p>
            <a:pPr marL="457200" indent="-457200">
              <a:buClr>
                <a:srgbClr val="1D70B8"/>
              </a:buClr>
              <a:buFont typeface="+mj-lt"/>
              <a:buAutoNum type="arabicPeriod"/>
            </a:pPr>
            <a:r>
              <a:rPr lang="en-GB"/>
              <a:t>Children who struggle with language at age five are six times less likely to reach the expected standard in English at age eleven and eleven times less likely to reach the expected standard in maths at age eleven (Speech and Language UK, 2023, p.3).</a:t>
            </a:r>
          </a:p>
          <a:p>
            <a:pPr marL="457200" indent="-457200">
              <a:buClr>
                <a:srgbClr val="1D70B8"/>
              </a:buClr>
              <a:buFont typeface="+mj-lt"/>
              <a:buAutoNum type="arabicPeriod"/>
            </a:pPr>
            <a:r>
              <a:rPr lang="en-GB"/>
              <a:t>In schools, the most common type of need among pupils with SEN support is speech, language and communication needs. The primary need identified for one in four pupils is speech, language and communication needs (25.7%). (DfE, 2026a). </a:t>
            </a:r>
          </a:p>
          <a:p>
            <a:pPr marL="457200" indent="-457200">
              <a:buClr>
                <a:srgbClr val="1D70B8"/>
              </a:buClr>
              <a:buAutoNum type="arabicPeriod"/>
            </a:pPr>
            <a:r>
              <a:rPr lang="en-GB" spc="0"/>
              <a:t>Only 63% of those who did not achieve a grade 4 or above in English and maths GCSEs at age 16 were in sustained employment, </a:t>
            </a:r>
            <a:r>
              <a:rPr lang="en-GB"/>
              <a:t>an </a:t>
            </a:r>
            <a:r>
              <a:rPr lang="en-GB" spc="0"/>
              <a:t>apprenticeship, or education at age 19, compared with 85% of those who achieved both qualifications (DfE, 2026b).</a:t>
            </a:r>
          </a:p>
          <a:p>
            <a:pPr>
              <a:buClr>
                <a:srgbClr val="1D70B8"/>
              </a:buClr>
            </a:pPr>
            <a:endParaRPr lang="en-GB"/>
          </a:p>
          <a:p>
            <a:pPr marL="457200" indent="-457200">
              <a:buClr>
                <a:srgbClr val="1D70B8"/>
              </a:buClr>
              <a:buFont typeface="+mj-lt"/>
              <a:buAutoNum type="arabicPeriod"/>
            </a:pPr>
            <a:endParaRPr lang="en-GB"/>
          </a:p>
          <a:p>
            <a:pPr marL="457200" indent="-457200">
              <a:buClr>
                <a:srgbClr val="1D70B8"/>
              </a:buClr>
              <a:buFont typeface="+mj-lt"/>
              <a:buAutoNum type="arabicPeriod"/>
            </a:pPr>
            <a:endParaRPr lang="en-GB"/>
          </a:p>
          <a:p>
            <a:pPr marL="342900" indent="-342900">
              <a:buClr>
                <a:srgbClr val="17B5EA"/>
              </a:buClr>
              <a:buFont typeface="Segoe UI" panose="020B0502040204020203" pitchFamily="34" charset="0"/>
              <a:buChar char="&gt;"/>
            </a:pPr>
            <a:endParaRPr lang="en-GB"/>
          </a:p>
          <a:p>
            <a:endParaRPr lang="en-GB"/>
          </a:p>
        </p:txBody>
      </p:sp>
      <p:sp>
        <p:nvSpPr>
          <p:cNvPr id="5" name="Slide Number Placeholder 4">
            <a:extLst>
              <a:ext uri="{FF2B5EF4-FFF2-40B4-BE49-F238E27FC236}">
                <a16:creationId xmlns:a16="http://schemas.microsoft.com/office/drawing/2014/main" id="{AA5D2F17-A270-01C6-A291-59CD9DA9C232}"/>
              </a:ext>
            </a:extLst>
          </p:cNvPr>
          <p:cNvSpPr>
            <a:spLocks noGrp="1"/>
          </p:cNvSpPr>
          <p:nvPr>
            <p:ph type="sldNum" sz="quarter" idx="12"/>
          </p:nvPr>
        </p:nvSpPr>
        <p:spPr/>
        <p:txBody>
          <a:bodyPr/>
          <a:lstStyle/>
          <a:p>
            <a:fld id="{BA634521-C80F-DA4F-BE98-7119B7CE3C87}" type="slidenum">
              <a:rPr lang="en-US" smtClean="0"/>
              <a:pPr/>
              <a:t>13</a:t>
            </a:fld>
            <a:endParaRPr lang="en-US"/>
          </a:p>
        </p:txBody>
      </p:sp>
    </p:spTree>
    <p:extLst>
      <p:ext uri="{BB962C8B-B14F-4D97-AF65-F5344CB8AC3E}">
        <p14:creationId xmlns:p14="http://schemas.microsoft.com/office/powerpoint/2010/main" val="247483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9D0C-3583-68D4-1F17-7CBB9F359C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B8116B-1149-A52F-549A-B48CA9F93BCD}"/>
              </a:ext>
            </a:extLst>
          </p:cNvPr>
          <p:cNvSpPr>
            <a:spLocks noGrp="1"/>
          </p:cNvSpPr>
          <p:nvPr>
            <p:ph type="title"/>
          </p:nvPr>
        </p:nvSpPr>
        <p:spPr>
          <a:xfrm>
            <a:off x="709612" y="-1119979"/>
            <a:ext cx="11232179" cy="1027112"/>
          </a:xfrm>
        </p:spPr>
        <p:txBody>
          <a:bodyPr/>
          <a:lstStyle/>
          <a:p>
            <a:r>
              <a:rPr lang="en-GB"/>
              <a:t>Why speech, language and communication matter (SEMH focus)</a:t>
            </a:r>
          </a:p>
        </p:txBody>
      </p:sp>
      <p:sp>
        <p:nvSpPr>
          <p:cNvPr id="2" name="Title 3">
            <a:extLst>
              <a:ext uri="{FF2B5EF4-FFF2-40B4-BE49-F238E27FC236}">
                <a16:creationId xmlns:a16="http://schemas.microsoft.com/office/drawing/2014/main" id="{880205EF-59A4-DA7E-BDA6-20549790FF52}"/>
              </a:ext>
            </a:extLst>
          </p:cNvPr>
          <p:cNvSpPr txBox="1">
            <a:spLocks/>
          </p:cNvSpPr>
          <p:nvPr/>
        </p:nvSpPr>
        <p:spPr>
          <a:xfrm>
            <a:off x="709612" y="709613"/>
            <a:ext cx="7785031"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Why speech, language and communication matter</a:t>
            </a:r>
          </a:p>
        </p:txBody>
      </p:sp>
      <p:sp>
        <p:nvSpPr>
          <p:cNvPr id="3" name="Text Placeholder 2">
            <a:extLst>
              <a:ext uri="{FF2B5EF4-FFF2-40B4-BE49-F238E27FC236}">
                <a16:creationId xmlns:a16="http://schemas.microsoft.com/office/drawing/2014/main" id="{0D285621-8057-7CF4-C3FB-DA01ED31DF35}"/>
              </a:ext>
            </a:extLst>
          </p:cNvPr>
          <p:cNvSpPr>
            <a:spLocks noGrp="1"/>
          </p:cNvSpPr>
          <p:nvPr>
            <p:ph type="body" sz="quarter" idx="10"/>
          </p:nvPr>
        </p:nvSpPr>
        <p:spPr>
          <a:xfrm>
            <a:off x="709612" y="2314574"/>
            <a:ext cx="10308007" cy="3006539"/>
          </a:xfrm>
        </p:spPr>
        <p:txBody>
          <a:bodyPr vert="horz" lIns="0" tIns="0" rIns="0" bIns="0" rtlCol="0" anchor="t">
            <a:noAutofit/>
          </a:bodyPr>
          <a:lstStyle/>
          <a:p>
            <a:pPr>
              <a:spcAft>
                <a:spcPts val="0"/>
              </a:spcAft>
              <a:buClr>
                <a:srgbClr val="1D70B8"/>
              </a:buClr>
            </a:pPr>
            <a:r>
              <a:rPr lang="en-GB"/>
              <a:t>Speech and Language UK’s recent research (2025) found that:</a:t>
            </a:r>
          </a:p>
          <a:p>
            <a:pPr marL="457200" indent="-457200">
              <a:spcAft>
                <a:spcPts val="0"/>
              </a:spcAft>
              <a:buClr>
                <a:srgbClr val="1D70B8"/>
              </a:buClr>
              <a:buFont typeface="Arial" panose="020B0604020202020204" pitchFamily="34" charset="0"/>
              <a:buChar char="&gt;"/>
            </a:pPr>
            <a:endParaRPr lang="en-GB"/>
          </a:p>
          <a:p>
            <a:pPr marL="457200" indent="-457200">
              <a:spcAft>
                <a:spcPts val="0"/>
              </a:spcAft>
              <a:buClr>
                <a:srgbClr val="1D70B8"/>
              </a:buClr>
              <a:buFont typeface="Arial" panose="020B0604020202020204" pitchFamily="34" charset="0"/>
              <a:buChar char="&gt;"/>
            </a:pPr>
            <a:r>
              <a:rPr lang="en-GB"/>
              <a:t>45% of young people referred to mental health services experience language challenges </a:t>
            </a:r>
          </a:p>
          <a:p>
            <a:pPr marL="457200" indent="-457200">
              <a:spcAft>
                <a:spcPts val="0"/>
              </a:spcAft>
              <a:buClr>
                <a:srgbClr val="1D70B8"/>
              </a:buClr>
              <a:buFont typeface="Arial" panose="020B0604020202020204" pitchFamily="34" charset="0"/>
              <a:buChar char="&gt;"/>
            </a:pPr>
            <a:r>
              <a:rPr lang="en-GB"/>
              <a:t>over half (56%) of children and young people with speech and language challenges experience difficulties making and maintaining friendships </a:t>
            </a:r>
          </a:p>
          <a:p>
            <a:pPr marL="457200" indent="-457200">
              <a:spcAft>
                <a:spcPts val="0"/>
              </a:spcAft>
              <a:buClr>
                <a:srgbClr val="1D70B8"/>
              </a:buClr>
              <a:buFont typeface="Arial" panose="020B0604020202020204" pitchFamily="34" charset="0"/>
              <a:buChar char="&gt;"/>
            </a:pPr>
            <a:r>
              <a:rPr lang="en-GB"/>
              <a:t>more than a third (35%) have experienced bullying or exclusion </a:t>
            </a:r>
          </a:p>
          <a:p>
            <a:pPr marL="457200" indent="-457200">
              <a:spcAft>
                <a:spcPts val="0"/>
              </a:spcAft>
              <a:buClr>
                <a:srgbClr val="1D70B8"/>
              </a:buClr>
              <a:buFont typeface="Arial" panose="020B0604020202020204" pitchFamily="34" charset="0"/>
              <a:buChar char="&gt;"/>
            </a:pPr>
            <a:r>
              <a:rPr lang="en-GB">
                <a:cs typeface="Arial"/>
              </a:rPr>
              <a:t>there is potential for positive impact on learners’ SLC</a:t>
            </a:r>
          </a:p>
          <a:p>
            <a:pPr marL="457200" indent="-457200">
              <a:spcAft>
                <a:spcPts val="0"/>
              </a:spcAft>
              <a:buClr>
                <a:srgbClr val="1D70B8"/>
              </a:buClr>
              <a:buFont typeface="Arial" panose="020B0604020202020204" pitchFamily="34" charset="0"/>
              <a:buChar char="&gt;"/>
            </a:pPr>
            <a:endParaRPr lang="en-GB"/>
          </a:p>
          <a:p>
            <a:pPr>
              <a:buClr>
                <a:srgbClr val="1D70B8"/>
              </a:buClr>
            </a:pPr>
            <a:endParaRPr lang="en-GB"/>
          </a:p>
          <a:p>
            <a:pPr>
              <a:buClr>
                <a:srgbClr val="1D70B8"/>
              </a:buClr>
            </a:pPr>
            <a:endParaRPr lang="en-GB"/>
          </a:p>
          <a:p>
            <a:pPr marL="457200" indent="-457200">
              <a:buClr>
                <a:srgbClr val="1D70B8"/>
              </a:buClr>
              <a:buFont typeface="+mj-lt"/>
              <a:buAutoNum type="arabicPeriod"/>
            </a:pPr>
            <a:endParaRPr lang="en-GB"/>
          </a:p>
          <a:p>
            <a:pPr marL="457200" indent="-457200">
              <a:buClr>
                <a:srgbClr val="1D70B8"/>
              </a:buClr>
              <a:buFont typeface="+mj-lt"/>
              <a:buAutoNum type="arabicPeriod"/>
            </a:pPr>
            <a:endParaRPr lang="en-GB"/>
          </a:p>
          <a:p>
            <a:pPr marL="342900" indent="-342900">
              <a:buClr>
                <a:srgbClr val="17B5EA"/>
              </a:buClr>
              <a:buFont typeface="Segoe UI" panose="020B0502040204020203" pitchFamily="34" charset="0"/>
              <a:buChar char="&gt;"/>
            </a:pPr>
            <a:endParaRPr lang="en-GB"/>
          </a:p>
          <a:p>
            <a:endParaRPr lang="en-GB"/>
          </a:p>
        </p:txBody>
      </p:sp>
      <p:sp>
        <p:nvSpPr>
          <p:cNvPr id="5" name="Slide Number Placeholder 4">
            <a:extLst>
              <a:ext uri="{FF2B5EF4-FFF2-40B4-BE49-F238E27FC236}">
                <a16:creationId xmlns:a16="http://schemas.microsoft.com/office/drawing/2014/main" id="{E2D56730-59F9-2050-5CCE-36E63134F293}"/>
              </a:ext>
            </a:extLst>
          </p:cNvPr>
          <p:cNvSpPr>
            <a:spLocks noGrp="1"/>
          </p:cNvSpPr>
          <p:nvPr>
            <p:ph type="sldNum" sz="quarter" idx="12"/>
          </p:nvPr>
        </p:nvSpPr>
        <p:spPr/>
        <p:txBody>
          <a:bodyPr/>
          <a:lstStyle/>
          <a:p>
            <a:fld id="{BA634521-C80F-DA4F-BE98-7119B7CE3C87}" type="slidenum">
              <a:rPr lang="en-US" smtClean="0"/>
              <a:pPr/>
              <a:t>14</a:t>
            </a:fld>
            <a:endParaRPr lang="en-US"/>
          </a:p>
        </p:txBody>
      </p:sp>
    </p:spTree>
    <p:extLst>
      <p:ext uri="{BB962C8B-B14F-4D97-AF65-F5344CB8AC3E}">
        <p14:creationId xmlns:p14="http://schemas.microsoft.com/office/powerpoint/2010/main" val="70888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9B81FA-C3A6-4BDD-63D9-A665162BB8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BD5FE48-6A9F-4C3E-267C-C998E593C932}"/>
              </a:ext>
            </a:extLst>
          </p:cNvPr>
          <p:cNvSpPr>
            <a:spLocks noGrp="1"/>
          </p:cNvSpPr>
          <p:nvPr>
            <p:ph type="body" sz="half" idx="2"/>
          </p:nvPr>
        </p:nvSpPr>
        <p:spPr>
          <a:xfrm>
            <a:off x="709201" y="2098675"/>
            <a:ext cx="8957088" cy="1333988"/>
          </a:xfrm>
        </p:spPr>
        <p:txBody>
          <a:bodyPr vert="horz" lIns="0" tIns="0" rIns="0" bIns="0" rtlCol="0" anchor="t">
            <a:noAutofit/>
          </a:bodyPr>
          <a:lstStyle/>
          <a:p>
            <a:r>
              <a:rPr lang="en-GB" sz="2000"/>
              <a:t>The following slide is a hidden slide. You may choose to unhide and deliver this slide if you feel that your staff would benefit from it. </a:t>
            </a:r>
          </a:p>
          <a:p>
            <a:r>
              <a:rPr lang="en-GB" sz="2000"/>
              <a:t>The intention of the slide is to </a:t>
            </a:r>
            <a:r>
              <a:rPr lang="en-GB" sz="2000">
                <a:solidFill>
                  <a:srgbClr val="000000"/>
                </a:solidFill>
                <a:cs typeface="Arial"/>
              </a:rPr>
              <a:t>make the link between positive impact on learners and key messages regarding inclusive teaching. </a:t>
            </a:r>
          </a:p>
          <a:p>
            <a:endParaRPr lang="en-GB" sz="2000"/>
          </a:p>
        </p:txBody>
      </p:sp>
      <p:sp>
        <p:nvSpPr>
          <p:cNvPr id="5" name="Title 4">
            <a:extLst>
              <a:ext uri="{FF2B5EF4-FFF2-40B4-BE49-F238E27FC236}">
                <a16:creationId xmlns:a16="http://schemas.microsoft.com/office/drawing/2014/main" id="{F77DFE52-21FB-E2A1-C7F2-8B9408C8D67E}"/>
              </a:ext>
            </a:extLst>
          </p:cNvPr>
          <p:cNvSpPr>
            <a:spLocks noGrp="1"/>
          </p:cNvSpPr>
          <p:nvPr>
            <p:ph type="title"/>
          </p:nvPr>
        </p:nvSpPr>
        <p:spPr>
          <a:xfrm>
            <a:off x="709200" y="685798"/>
            <a:ext cx="9430681" cy="3041651"/>
          </a:xfrm>
        </p:spPr>
        <p:txBody>
          <a:bodyPr/>
          <a:lstStyle/>
          <a:p>
            <a:r>
              <a:rPr lang="en-US">
                <a:latin typeface="Arial" panose="020B0604020202020204" pitchFamily="34" charset="0"/>
              </a:rPr>
              <a:t>Facilitation guidance – hidden slide</a:t>
            </a:r>
            <a:endParaRPr lang="en-US"/>
          </a:p>
        </p:txBody>
      </p:sp>
      <p:sp>
        <p:nvSpPr>
          <p:cNvPr id="3" name="Slide Number Placeholder 2">
            <a:extLst>
              <a:ext uri="{FF2B5EF4-FFF2-40B4-BE49-F238E27FC236}">
                <a16:creationId xmlns:a16="http://schemas.microsoft.com/office/drawing/2014/main" id="{5C849E56-048D-1390-EA54-8853033DF86F}"/>
              </a:ext>
            </a:extLst>
          </p:cNvPr>
          <p:cNvSpPr>
            <a:spLocks noGrp="1"/>
          </p:cNvSpPr>
          <p:nvPr>
            <p:ph type="sldNum" sz="quarter" idx="11"/>
          </p:nvPr>
        </p:nvSpPr>
        <p:spPr/>
        <p:txBody>
          <a:bodyPr/>
          <a:lstStyle/>
          <a:p>
            <a:fld id="{BA634521-C80F-DA4F-BE98-7119B7CE3C87}" type="slidenum">
              <a:rPr lang="en-US" smtClean="0"/>
              <a:pPr/>
              <a:t>15</a:t>
            </a:fld>
            <a:endParaRPr lang="en-US"/>
          </a:p>
        </p:txBody>
      </p:sp>
    </p:spTree>
    <p:extLst>
      <p:ext uri="{BB962C8B-B14F-4D97-AF65-F5344CB8AC3E}">
        <p14:creationId xmlns:p14="http://schemas.microsoft.com/office/powerpoint/2010/main" val="2498885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B00E77-EA09-E267-725E-16B358239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86A22-FE2E-ED97-A581-9BE196FAF7C4}"/>
              </a:ext>
            </a:extLst>
          </p:cNvPr>
          <p:cNvSpPr>
            <a:spLocks noGrp="1"/>
          </p:cNvSpPr>
          <p:nvPr>
            <p:ph type="title"/>
          </p:nvPr>
        </p:nvSpPr>
        <p:spPr>
          <a:xfrm>
            <a:off x="708724" y="439497"/>
            <a:ext cx="10800000" cy="1027112"/>
          </a:xfrm>
        </p:spPr>
        <p:txBody>
          <a:bodyPr/>
          <a:lstStyle/>
          <a:p>
            <a:r>
              <a:rPr lang="en-GB"/>
              <a:t>Inclusion</a:t>
            </a:r>
          </a:p>
        </p:txBody>
      </p:sp>
      <p:grpSp>
        <p:nvGrpSpPr>
          <p:cNvPr id="15" name="Group 14" descr="Venn diagram showing the intersection between academic outcomes, personal development and citizenship.&#10;">
            <a:extLst>
              <a:ext uri="{FF2B5EF4-FFF2-40B4-BE49-F238E27FC236}">
                <a16:creationId xmlns:a16="http://schemas.microsoft.com/office/drawing/2014/main" id="{4168B7FC-8C98-2050-3493-B34A38C7DF59}"/>
              </a:ext>
            </a:extLst>
          </p:cNvPr>
          <p:cNvGrpSpPr/>
          <p:nvPr/>
        </p:nvGrpSpPr>
        <p:grpSpPr>
          <a:xfrm>
            <a:off x="2967622" y="685800"/>
            <a:ext cx="6282204" cy="5486400"/>
            <a:chOff x="3113632" y="630011"/>
            <a:chExt cx="6175511" cy="5597978"/>
          </a:xfrm>
        </p:grpSpPr>
        <p:sp>
          <p:nvSpPr>
            <p:cNvPr id="16" name="Oval 15">
              <a:extLst>
                <a:ext uri="{FF2B5EF4-FFF2-40B4-BE49-F238E27FC236}">
                  <a16:creationId xmlns:a16="http://schemas.microsoft.com/office/drawing/2014/main" id="{2B82E282-1692-DED7-5509-3AFBED575F74}"/>
                </a:ext>
              </a:extLst>
            </p:cNvPr>
            <p:cNvSpPr/>
            <p:nvPr/>
          </p:nvSpPr>
          <p:spPr>
            <a:xfrm>
              <a:off x="3113632" y="2913063"/>
              <a:ext cx="3302680" cy="3302680"/>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Personal development and preparation for adult life</a:t>
              </a:r>
            </a:p>
          </p:txBody>
        </p:sp>
        <p:sp>
          <p:nvSpPr>
            <p:cNvPr id="17" name="Oval 16">
              <a:extLst>
                <a:ext uri="{FF2B5EF4-FFF2-40B4-BE49-F238E27FC236}">
                  <a16:creationId xmlns:a16="http://schemas.microsoft.com/office/drawing/2014/main" id="{D223AF4A-F0BB-1F18-1344-6CDADCFC47F5}"/>
                </a:ext>
              </a:extLst>
            </p:cNvPr>
            <p:cNvSpPr/>
            <p:nvPr/>
          </p:nvSpPr>
          <p:spPr>
            <a:xfrm>
              <a:off x="5986463" y="2925309"/>
              <a:ext cx="3302680" cy="3302680"/>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Wellbeing and belonging</a:t>
              </a:r>
            </a:p>
          </p:txBody>
        </p:sp>
        <p:sp>
          <p:nvSpPr>
            <p:cNvPr id="18" name="Oval 17">
              <a:extLst>
                <a:ext uri="{FF2B5EF4-FFF2-40B4-BE49-F238E27FC236}">
                  <a16:creationId xmlns:a16="http://schemas.microsoft.com/office/drawing/2014/main" id="{A1CB0E6F-867E-0D38-5F6D-C255F94CD17C}"/>
                </a:ext>
              </a:extLst>
            </p:cNvPr>
            <p:cNvSpPr/>
            <p:nvPr/>
          </p:nvSpPr>
          <p:spPr>
            <a:xfrm>
              <a:off x="4565242" y="630011"/>
              <a:ext cx="3302680" cy="3302680"/>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Educational outcomes</a:t>
              </a:r>
            </a:p>
          </p:txBody>
        </p:sp>
      </p:grpSp>
      <p:sp>
        <p:nvSpPr>
          <p:cNvPr id="5" name="Slide Number Placeholder 4">
            <a:extLst>
              <a:ext uri="{FF2B5EF4-FFF2-40B4-BE49-F238E27FC236}">
                <a16:creationId xmlns:a16="http://schemas.microsoft.com/office/drawing/2014/main" id="{ADC80F41-C5CB-B696-45E9-F54FC034B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48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a:xfrm>
            <a:off x="709612" y="709613"/>
            <a:ext cx="6989046" cy="1027112"/>
          </a:xfrm>
        </p:spPr>
        <p:txBody>
          <a:bodyPr/>
          <a:lstStyle/>
          <a:p>
            <a:r>
              <a:rPr lang="en-GB"/>
              <a:t>What is speech, language and communication?</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4" y="2314575"/>
            <a:ext cx="10198471" cy="3257550"/>
          </a:xfrm>
        </p:spPr>
        <p:txBody>
          <a:bodyPr/>
          <a:lstStyle/>
          <a:p>
            <a:pPr>
              <a:buClr>
                <a:srgbClr val="17B5EA"/>
              </a:buClr>
            </a:pPr>
            <a:r>
              <a:rPr lang="en-GB" b="1" dirty="0"/>
              <a:t>Speech, Language and Communication (SLC) </a:t>
            </a:r>
            <a:r>
              <a:rPr lang="en-GB" dirty="0"/>
              <a:t>is an umbrella term which encompasses a broad range of needs that can affect a learner’s ability to communicate effectively. </a:t>
            </a:r>
          </a:p>
          <a:p>
            <a:pPr>
              <a:buClr>
                <a:srgbClr val="17B5EA"/>
              </a:buClr>
            </a:pPr>
            <a:r>
              <a:rPr lang="en-GB" dirty="0"/>
              <a:t>We’ll look at each area in turn. </a:t>
            </a:r>
          </a:p>
          <a:p>
            <a:pPr>
              <a:buClr>
                <a:srgbClr val="17B5EA"/>
              </a:buClr>
            </a:pPr>
            <a:endParaRPr lang="en-GB" dirty="0"/>
          </a:p>
          <a:p>
            <a:endParaRPr lang="en-GB" dirty="0"/>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US" smtClean="0"/>
              <a:pPr/>
              <a:t>17</a:t>
            </a:fld>
            <a:endParaRPr lang="en-US"/>
          </a:p>
        </p:txBody>
      </p:sp>
    </p:spTree>
    <p:extLst>
      <p:ext uri="{BB962C8B-B14F-4D97-AF65-F5344CB8AC3E}">
        <p14:creationId xmlns:p14="http://schemas.microsoft.com/office/powerpoint/2010/main" val="137662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E0AAC-3C0E-6CD8-2697-CFBFEB5D83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DBF40D-FFFC-047A-3F03-D7894AC62F32}"/>
              </a:ext>
            </a:extLst>
          </p:cNvPr>
          <p:cNvSpPr>
            <a:spLocks noGrp="1"/>
          </p:cNvSpPr>
          <p:nvPr>
            <p:ph type="title"/>
          </p:nvPr>
        </p:nvSpPr>
        <p:spPr>
          <a:xfrm>
            <a:off x="709613" y="-1027112"/>
            <a:ext cx="10800000" cy="1027112"/>
          </a:xfrm>
        </p:spPr>
        <p:txBody>
          <a:bodyPr/>
          <a:lstStyle/>
          <a:p>
            <a:r>
              <a:rPr lang="en-GB"/>
              <a:t>Speech</a:t>
            </a:r>
          </a:p>
        </p:txBody>
      </p:sp>
      <p:sp>
        <p:nvSpPr>
          <p:cNvPr id="7" name="Text Placeholder 2">
            <a:extLst>
              <a:ext uri="{FF2B5EF4-FFF2-40B4-BE49-F238E27FC236}">
                <a16:creationId xmlns:a16="http://schemas.microsoft.com/office/drawing/2014/main" id="{B8D4FB7F-C6BE-47C7-08BF-391F9A80AF96}"/>
              </a:ext>
            </a:extLst>
          </p:cNvPr>
          <p:cNvSpPr txBox="1">
            <a:spLocks/>
          </p:cNvSpPr>
          <p:nvPr/>
        </p:nvSpPr>
        <p:spPr>
          <a:xfrm>
            <a:off x="709613" y="2325687"/>
            <a:ext cx="8298585" cy="325755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1D70B8"/>
              </a:buClr>
              <a:buFont typeface="Arial" panose="020B0604020202020204" pitchFamily="34" charset="0"/>
              <a:buChar char="&gt;"/>
            </a:pPr>
            <a:r>
              <a:rPr lang="en-GB" b="1" dirty="0">
                <a:cs typeface="Arial" panose="020B0604020202020204" pitchFamily="34" charset="0"/>
              </a:rPr>
              <a:t>Speech</a:t>
            </a:r>
            <a:r>
              <a:rPr lang="en-GB" dirty="0">
                <a:cs typeface="Arial" panose="020B0604020202020204" pitchFamily="34" charset="0"/>
              </a:rPr>
              <a:t> refers to our ability to make verbal sounds and words. </a:t>
            </a:r>
          </a:p>
          <a:p>
            <a:pPr marL="342900" indent="-342900">
              <a:buClr>
                <a:srgbClr val="1D70B8"/>
              </a:buClr>
              <a:buFont typeface="Arial" panose="020B0604020202020204" pitchFamily="34" charset="0"/>
              <a:buChar char="&gt;"/>
            </a:pPr>
            <a:r>
              <a:rPr lang="en-GB" dirty="0">
                <a:cs typeface="Arial" panose="020B0604020202020204" pitchFamily="34" charset="0"/>
              </a:rPr>
              <a:t>Speech difficulties or speech sound disorders refer to problems with perception, production, or representation of speech or difficulty with voice quality (Daniel &amp; McLeod, 2017). </a:t>
            </a:r>
          </a:p>
          <a:p>
            <a:pPr marL="342900" indent="-342900">
              <a:buClr>
                <a:srgbClr val="17B5EA"/>
              </a:buClr>
              <a:buFont typeface="Arial" panose="020B0604020202020204" pitchFamily="34" charset="0"/>
              <a:buChar char="•"/>
            </a:pPr>
            <a:endParaRPr lang="en-GB" dirty="0">
              <a:cs typeface="Arial" panose="020B0604020202020204" pitchFamily="34" charset="0"/>
            </a:endParaRPr>
          </a:p>
          <a:p>
            <a:pPr>
              <a:buClr>
                <a:srgbClr val="17B5EA"/>
              </a:buClr>
            </a:pPr>
            <a:endParaRPr lang="en-GB" dirty="0">
              <a:cs typeface="Arial" panose="020B0604020202020204" pitchFamily="34" charset="0"/>
            </a:endParaRPr>
          </a:p>
          <a:p>
            <a:endParaRPr lang="en-GB" dirty="0">
              <a:cs typeface="Arial" panose="020B0604020202020204" pitchFamily="34" charset="0"/>
            </a:endParaRPr>
          </a:p>
        </p:txBody>
      </p:sp>
      <p:sp>
        <p:nvSpPr>
          <p:cNvPr id="5" name="Slide Number Placeholder 4">
            <a:extLst>
              <a:ext uri="{FF2B5EF4-FFF2-40B4-BE49-F238E27FC236}">
                <a16:creationId xmlns:a16="http://schemas.microsoft.com/office/drawing/2014/main" id="{7FF236F6-088F-C19B-EF3C-FE5339071B9D}"/>
              </a:ext>
            </a:extLst>
          </p:cNvPr>
          <p:cNvSpPr>
            <a:spLocks noGrp="1"/>
          </p:cNvSpPr>
          <p:nvPr>
            <p:ph type="sldNum" sz="quarter" idx="12"/>
          </p:nvPr>
        </p:nvSpPr>
        <p:spPr/>
        <p:txBody>
          <a:bodyPr/>
          <a:lstStyle/>
          <a:p>
            <a:fld id="{BA634521-C80F-DA4F-BE98-7119B7CE3C87}" type="slidenum">
              <a:rPr lang="en-US" smtClean="0"/>
              <a:pPr/>
              <a:t>18</a:t>
            </a:fld>
            <a:endParaRPr lang="en-US"/>
          </a:p>
        </p:txBody>
      </p:sp>
      <p:sp>
        <p:nvSpPr>
          <p:cNvPr id="3" name="Title 3">
            <a:extLst>
              <a:ext uri="{FF2B5EF4-FFF2-40B4-BE49-F238E27FC236}">
                <a16:creationId xmlns:a16="http://schemas.microsoft.com/office/drawing/2014/main" id="{B8DFCBE1-AE27-2326-2BF4-85127A474CB1}"/>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Tree>
    <p:extLst>
      <p:ext uri="{BB962C8B-B14F-4D97-AF65-F5344CB8AC3E}">
        <p14:creationId xmlns:p14="http://schemas.microsoft.com/office/powerpoint/2010/main" val="305530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5BA8-7821-3658-6107-233542C1C2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E38114-E655-F713-018D-1D8254B485A3}"/>
              </a:ext>
            </a:extLst>
          </p:cNvPr>
          <p:cNvSpPr>
            <a:spLocks noGrp="1"/>
          </p:cNvSpPr>
          <p:nvPr>
            <p:ph type="title"/>
          </p:nvPr>
        </p:nvSpPr>
        <p:spPr>
          <a:xfrm>
            <a:off x="709613" y="-1027112"/>
            <a:ext cx="7188392" cy="1027112"/>
          </a:xfrm>
        </p:spPr>
        <p:txBody>
          <a:bodyPr/>
          <a:lstStyle/>
          <a:p>
            <a:r>
              <a:rPr lang="en-GB"/>
              <a:t>Language</a:t>
            </a:r>
          </a:p>
        </p:txBody>
      </p:sp>
      <p:sp>
        <p:nvSpPr>
          <p:cNvPr id="3" name="Text Placeholder 2">
            <a:extLst>
              <a:ext uri="{FF2B5EF4-FFF2-40B4-BE49-F238E27FC236}">
                <a16:creationId xmlns:a16="http://schemas.microsoft.com/office/drawing/2014/main" id="{5F8DB0C4-004F-94BE-BA1D-5B329CB7B759}"/>
              </a:ext>
            </a:extLst>
          </p:cNvPr>
          <p:cNvSpPr>
            <a:spLocks noGrp="1"/>
          </p:cNvSpPr>
          <p:nvPr>
            <p:ph type="body" sz="quarter" idx="10"/>
          </p:nvPr>
        </p:nvSpPr>
        <p:spPr>
          <a:xfrm>
            <a:off x="709613" y="2314575"/>
            <a:ext cx="10538705" cy="3257550"/>
          </a:xfrm>
        </p:spPr>
        <p:txBody>
          <a:bodyPr/>
          <a:lstStyle/>
          <a:p>
            <a:pPr marL="342900" indent="-342900">
              <a:buClr>
                <a:srgbClr val="1D70B8"/>
              </a:buClr>
              <a:buFont typeface="Arial" panose="020B0604020202020204" pitchFamily="34" charset="0"/>
              <a:buChar char="&gt;"/>
            </a:pPr>
            <a:r>
              <a:rPr lang="en-GB" b="1"/>
              <a:t>Language</a:t>
            </a:r>
            <a:r>
              <a:rPr lang="en-GB"/>
              <a:t> in this instance refers to verbal and non-verbal means of communication.</a:t>
            </a:r>
          </a:p>
          <a:p>
            <a:pPr marL="342900" indent="-342900">
              <a:buClr>
                <a:srgbClr val="1D70B8"/>
              </a:buClr>
              <a:buFont typeface="Arial" panose="020B0604020202020204" pitchFamily="34" charset="0"/>
              <a:buChar char="&gt;"/>
            </a:pPr>
            <a:r>
              <a:rPr lang="en-GB"/>
              <a:t>Verbal language is spoken language. Non-verbal language refers to facial expressions, gestures and body language. </a:t>
            </a:r>
          </a:p>
          <a:p>
            <a:pPr marL="342900" indent="-342900">
              <a:buClr>
                <a:srgbClr val="1D70B8"/>
              </a:buClr>
              <a:buFont typeface="Arial" panose="020B0604020202020204" pitchFamily="34" charset="0"/>
              <a:buChar char="&gt;"/>
            </a:pPr>
            <a:r>
              <a:rPr lang="en-GB"/>
              <a:t>How people process and make meaning from language is known as receptive language. </a:t>
            </a:r>
          </a:p>
          <a:p>
            <a:pPr marL="342900" indent="-342900">
              <a:buClr>
                <a:srgbClr val="1D70B8"/>
              </a:buClr>
              <a:buFont typeface="Arial" panose="020B0604020202020204" pitchFamily="34" charset="0"/>
              <a:buChar char="&gt;"/>
            </a:pPr>
            <a:r>
              <a:rPr lang="en-GB"/>
              <a:t>How people communicate their ideas with others is known as expressive language. </a:t>
            </a:r>
          </a:p>
          <a:p>
            <a:pPr marL="342900" indent="-342900">
              <a:buClr>
                <a:srgbClr val="1D70B8"/>
              </a:buClr>
              <a:buFont typeface="Arial" panose="020B0604020202020204" pitchFamily="34" charset="0"/>
              <a:buChar char="&gt;"/>
            </a:pPr>
            <a:r>
              <a:rPr lang="en-GB"/>
              <a:t>Both receptive language and expressive language are key to understanding how learners process language. </a:t>
            </a:r>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85EE5733-8E75-0750-5507-5EFD0FDE11DA}"/>
              </a:ext>
            </a:extLst>
          </p:cNvPr>
          <p:cNvSpPr>
            <a:spLocks noGrp="1"/>
          </p:cNvSpPr>
          <p:nvPr>
            <p:ph type="sldNum" sz="quarter" idx="12"/>
          </p:nvPr>
        </p:nvSpPr>
        <p:spPr/>
        <p:txBody>
          <a:bodyPr/>
          <a:lstStyle/>
          <a:p>
            <a:fld id="{BA634521-C80F-DA4F-BE98-7119B7CE3C87}" type="slidenum">
              <a:rPr lang="en-US" smtClean="0"/>
              <a:pPr/>
              <a:t>19</a:t>
            </a:fld>
            <a:endParaRPr lang="en-US"/>
          </a:p>
        </p:txBody>
      </p:sp>
      <p:sp>
        <p:nvSpPr>
          <p:cNvPr id="2" name="Title 3">
            <a:extLst>
              <a:ext uri="{FF2B5EF4-FFF2-40B4-BE49-F238E27FC236}">
                <a16:creationId xmlns:a16="http://schemas.microsoft.com/office/drawing/2014/main" id="{70A556F3-8018-39F8-6D93-51DE376CB013}"/>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Tree>
    <p:extLst>
      <p:ext uri="{BB962C8B-B14F-4D97-AF65-F5344CB8AC3E}">
        <p14:creationId xmlns:p14="http://schemas.microsoft.com/office/powerpoint/2010/main" val="7684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68A5F-7AAD-AFC2-11A1-D6EE4CE4C3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CA7DAE3-7ADE-B8E6-FE04-E581BB71DBAC}"/>
              </a:ext>
            </a:extLst>
          </p:cNvPr>
          <p:cNvSpPr>
            <a:spLocks noGrp="1"/>
          </p:cNvSpPr>
          <p:nvPr>
            <p:ph type="title"/>
          </p:nvPr>
        </p:nvSpPr>
        <p:spPr>
          <a:xfrm>
            <a:off x="709613" y="-1027112"/>
            <a:ext cx="7116763" cy="1027112"/>
          </a:xfrm>
        </p:spPr>
        <p:txBody>
          <a:bodyPr/>
          <a:lstStyle/>
          <a:p>
            <a:r>
              <a:rPr lang="en-GB"/>
              <a:t>Communication</a:t>
            </a:r>
          </a:p>
        </p:txBody>
      </p:sp>
      <p:sp>
        <p:nvSpPr>
          <p:cNvPr id="3" name="Text Placeholder 2">
            <a:extLst>
              <a:ext uri="{FF2B5EF4-FFF2-40B4-BE49-F238E27FC236}">
                <a16:creationId xmlns:a16="http://schemas.microsoft.com/office/drawing/2014/main" id="{C394BCC7-5756-5DD8-1BFB-7409CFC801CF}"/>
              </a:ext>
            </a:extLst>
          </p:cNvPr>
          <p:cNvSpPr>
            <a:spLocks noGrp="1"/>
          </p:cNvSpPr>
          <p:nvPr>
            <p:ph type="body" sz="quarter" idx="10"/>
          </p:nvPr>
        </p:nvSpPr>
        <p:spPr>
          <a:xfrm>
            <a:off x="709613" y="2314575"/>
            <a:ext cx="10182129" cy="3257550"/>
          </a:xfrm>
        </p:spPr>
        <p:txBody>
          <a:bodyPr/>
          <a:lstStyle/>
          <a:p>
            <a:pPr marL="342900" indent="-342900">
              <a:buClr>
                <a:srgbClr val="1D70B8"/>
              </a:buClr>
              <a:buFont typeface="Arial" panose="020B0604020202020204" pitchFamily="34" charset="0"/>
              <a:buChar char="&gt;"/>
            </a:pPr>
            <a:r>
              <a:rPr lang="en-GB" b="1"/>
              <a:t>Communication</a:t>
            </a:r>
            <a:r>
              <a:rPr lang="en-GB"/>
              <a:t> refers to the social use of language.</a:t>
            </a:r>
          </a:p>
          <a:p>
            <a:pPr marL="342900" indent="-342900">
              <a:buClr>
                <a:srgbClr val="1D70B8"/>
              </a:buClr>
              <a:buFont typeface="Arial" panose="020B0604020202020204" pitchFamily="34" charset="0"/>
              <a:buChar char="&gt;"/>
            </a:pPr>
            <a:r>
              <a:rPr lang="en-GB"/>
              <a:t>Communication and social interaction difficulties relate to challenges with the social use of language, such as using and interpreting language appropriately in conversations. </a:t>
            </a:r>
          </a:p>
          <a:p>
            <a:pPr>
              <a:buClr>
                <a:srgbClr val="17B5EA"/>
              </a:buClr>
            </a:pPr>
            <a:endParaRPr lang="en-GB"/>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2205BE23-ACE1-3200-74BD-1DCE83D5937E}"/>
              </a:ext>
            </a:extLst>
          </p:cNvPr>
          <p:cNvSpPr>
            <a:spLocks noGrp="1"/>
          </p:cNvSpPr>
          <p:nvPr>
            <p:ph type="sldNum" sz="quarter" idx="12"/>
          </p:nvPr>
        </p:nvSpPr>
        <p:spPr/>
        <p:txBody>
          <a:bodyPr/>
          <a:lstStyle/>
          <a:p>
            <a:fld id="{BA634521-C80F-DA4F-BE98-7119B7CE3C87}" type="slidenum">
              <a:rPr lang="en-US" smtClean="0"/>
              <a:pPr/>
              <a:t>20</a:t>
            </a:fld>
            <a:endParaRPr lang="en-US"/>
          </a:p>
        </p:txBody>
      </p:sp>
      <p:sp>
        <p:nvSpPr>
          <p:cNvPr id="2" name="Title 3">
            <a:extLst>
              <a:ext uri="{FF2B5EF4-FFF2-40B4-BE49-F238E27FC236}">
                <a16:creationId xmlns:a16="http://schemas.microsoft.com/office/drawing/2014/main" id="{88AAF449-EC4C-F213-1D38-0E4E55E65492}"/>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Tree>
    <p:extLst>
      <p:ext uri="{BB962C8B-B14F-4D97-AF65-F5344CB8AC3E}">
        <p14:creationId xmlns:p14="http://schemas.microsoft.com/office/powerpoint/2010/main" val="339608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6EF8B-8A68-D84B-B9F7-AE68BDD58743}"/>
              </a:ext>
            </a:extLst>
          </p:cNvPr>
          <p:cNvSpPr>
            <a:spLocks noGrp="1"/>
          </p:cNvSpPr>
          <p:nvPr>
            <p:ph type="title"/>
          </p:nvPr>
        </p:nvSpPr>
        <p:spPr/>
        <p:txBody>
          <a:bodyPr/>
          <a:lstStyle/>
          <a:p>
            <a:r>
              <a:rPr lang="en-GB"/>
              <a:t>The starting point</a:t>
            </a:r>
          </a:p>
        </p:txBody>
      </p:sp>
      <p:sp>
        <p:nvSpPr>
          <p:cNvPr id="8" name="TextBox 7">
            <a:extLst>
              <a:ext uri="{FF2B5EF4-FFF2-40B4-BE49-F238E27FC236}">
                <a16:creationId xmlns:a16="http://schemas.microsoft.com/office/drawing/2014/main" id="{2150A8E0-8F98-0206-F255-FBBBEEFF1F47}"/>
              </a:ext>
            </a:extLst>
          </p:cNvPr>
          <p:cNvSpPr txBox="1"/>
          <p:nvPr/>
        </p:nvSpPr>
        <p:spPr>
          <a:xfrm>
            <a:off x="682388" y="1521260"/>
            <a:ext cx="10823812" cy="2383693"/>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44000" rIns="144000" bIns="144000" anchor="t">
            <a:spAutoFit/>
          </a:bodyPr>
          <a:lstStyle/>
          <a:p>
            <a:pPr>
              <a:buClr>
                <a:srgbClr val="00B6ED"/>
              </a:buClr>
            </a:pPr>
            <a:r>
              <a:rPr lang="en-GB" sz="2000"/>
              <a:t>Communication and language underpin all other areas of learning... This is because children typically learn and share what they know through oral communication and language before they can read and write. Communication and language are also vital for social and emotional development. They enable [learners] to build relationships with their peers and the adults around them, to talk about what matters to them and to express their needs.</a:t>
            </a:r>
          </a:p>
          <a:p>
            <a:pPr>
              <a:buClr>
                <a:srgbClr val="00B6ED"/>
              </a:buClr>
            </a:pPr>
            <a:endParaRPr lang="en-GB" sz="2000"/>
          </a:p>
          <a:p>
            <a:pPr algn="r">
              <a:buClr>
                <a:srgbClr val="00B6ED"/>
              </a:buClr>
            </a:pPr>
            <a:r>
              <a:rPr lang="en-GB" sz="1600"/>
              <a:t>Department for Education (2023)</a:t>
            </a:r>
          </a:p>
        </p:txBody>
      </p:sp>
      <p:sp>
        <p:nvSpPr>
          <p:cNvPr id="7" name="Text Placeholder 2">
            <a:extLst>
              <a:ext uri="{FF2B5EF4-FFF2-40B4-BE49-F238E27FC236}">
                <a16:creationId xmlns:a16="http://schemas.microsoft.com/office/drawing/2014/main" id="{043CB817-90F1-2668-564B-4177AAF894DD}"/>
              </a:ext>
            </a:extLst>
          </p:cNvPr>
          <p:cNvSpPr>
            <a:spLocks noGrp="1"/>
          </p:cNvSpPr>
          <p:nvPr>
            <p:ph type="body" sz="quarter" idx="10"/>
          </p:nvPr>
        </p:nvSpPr>
        <p:spPr>
          <a:xfrm>
            <a:off x="682387" y="4469205"/>
            <a:ext cx="9942070" cy="1477297"/>
          </a:xfrm>
        </p:spPr>
        <p:txBody>
          <a:bodyPr/>
          <a:lstStyle/>
          <a:p>
            <a:pPr>
              <a:buClr>
                <a:srgbClr val="00B6ED"/>
              </a:buClr>
            </a:pPr>
            <a:r>
              <a:rPr lang="en-GB" b="1"/>
              <a:t>Communication and language are key in other areas of development, for example: </a:t>
            </a:r>
          </a:p>
          <a:p>
            <a:pPr>
              <a:buClr>
                <a:srgbClr val="1D70B8"/>
              </a:buClr>
            </a:pPr>
            <a:r>
              <a:rPr lang="en-GB"/>
              <a:t>Social and emotional development</a:t>
            </a:r>
          </a:p>
          <a:p>
            <a:pPr>
              <a:buClr>
                <a:srgbClr val="00B6ED"/>
              </a:buClr>
            </a:pPr>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21</a:t>
            </a:fld>
            <a:endParaRPr lang="en-US"/>
          </a:p>
        </p:txBody>
      </p:sp>
    </p:spTree>
    <p:extLst>
      <p:ext uri="{BB962C8B-B14F-4D97-AF65-F5344CB8AC3E}">
        <p14:creationId xmlns:p14="http://schemas.microsoft.com/office/powerpoint/2010/main" val="10955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F93FF3-AC29-A7CF-BBB2-B0037571C633}"/>
              </a:ext>
            </a:extLst>
          </p:cNvPr>
          <p:cNvSpPr>
            <a:spLocks noGrp="1"/>
          </p:cNvSpPr>
          <p:nvPr>
            <p:ph type="title"/>
          </p:nvPr>
        </p:nvSpPr>
        <p:spPr/>
        <p:txBody>
          <a:bodyPr/>
          <a:lstStyle/>
          <a:p>
            <a:r>
              <a:rPr lang="en-GB"/>
              <a:t>The role of SLC in learning</a:t>
            </a:r>
          </a:p>
        </p:txBody>
      </p:sp>
      <p:sp>
        <p:nvSpPr>
          <p:cNvPr id="3" name="Text Placeholder 2">
            <a:extLst>
              <a:ext uri="{FF2B5EF4-FFF2-40B4-BE49-F238E27FC236}">
                <a16:creationId xmlns:a16="http://schemas.microsoft.com/office/drawing/2014/main" id="{6761D13B-F6DC-0ABE-E603-73A3CF927C4F}"/>
              </a:ext>
            </a:extLst>
          </p:cNvPr>
          <p:cNvSpPr>
            <a:spLocks noGrp="1"/>
          </p:cNvSpPr>
          <p:nvPr>
            <p:ph type="body" sz="quarter" idx="10"/>
          </p:nvPr>
        </p:nvSpPr>
        <p:spPr>
          <a:xfrm>
            <a:off x="710471" y="2111927"/>
            <a:ext cx="9663527" cy="3257550"/>
          </a:xfrm>
        </p:spPr>
        <p:txBody>
          <a:bodyPr/>
          <a:lstStyle/>
          <a:p>
            <a:r>
              <a:rPr lang="en-GB"/>
              <a:t>Speech, language, and communication are foundational to learning and development. </a:t>
            </a:r>
          </a:p>
          <a:p>
            <a:r>
              <a:rPr lang="en-GB"/>
              <a:t>These skills act as a gateway to learners’ wider development, particularly in relation to literacy and access to curriculum content.</a:t>
            </a:r>
          </a:p>
          <a:p>
            <a:endParaRPr lang="en-GB"/>
          </a:p>
        </p:txBody>
      </p:sp>
      <p:sp>
        <p:nvSpPr>
          <p:cNvPr id="5" name="Slide Number Placeholder 4">
            <a:extLst>
              <a:ext uri="{FF2B5EF4-FFF2-40B4-BE49-F238E27FC236}">
                <a16:creationId xmlns:a16="http://schemas.microsoft.com/office/drawing/2014/main" id="{679E9BC6-5415-7990-DAEA-FA7FC8349CC5}"/>
              </a:ext>
            </a:extLst>
          </p:cNvPr>
          <p:cNvSpPr>
            <a:spLocks noGrp="1"/>
          </p:cNvSpPr>
          <p:nvPr>
            <p:ph type="sldNum" sz="quarter" idx="12"/>
          </p:nvPr>
        </p:nvSpPr>
        <p:spPr/>
        <p:txBody>
          <a:bodyPr/>
          <a:lstStyle/>
          <a:p>
            <a:fld id="{BA634521-C80F-DA4F-BE98-7119B7CE3C87}" type="slidenum">
              <a:rPr lang="en-US" smtClean="0"/>
              <a:pPr/>
              <a:t>22</a:t>
            </a:fld>
            <a:endParaRPr lang="en-US"/>
          </a:p>
        </p:txBody>
      </p:sp>
    </p:spTree>
    <p:extLst>
      <p:ext uri="{BB962C8B-B14F-4D97-AF65-F5344CB8AC3E}">
        <p14:creationId xmlns:p14="http://schemas.microsoft.com/office/powerpoint/2010/main" val="1211394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BDBF5-F840-9C76-E557-6D9853D7CE65}"/>
              </a:ext>
            </a:extLst>
          </p:cNvPr>
          <p:cNvSpPr>
            <a:spLocks noGrp="1"/>
          </p:cNvSpPr>
          <p:nvPr>
            <p:ph type="title"/>
          </p:nvPr>
        </p:nvSpPr>
        <p:spPr/>
        <p:txBody>
          <a:bodyPr/>
          <a:lstStyle/>
          <a:p>
            <a:r>
              <a:rPr lang="en-GB"/>
              <a:t>The enduring impact of SLC</a:t>
            </a:r>
          </a:p>
        </p:txBody>
      </p:sp>
      <p:sp>
        <p:nvSpPr>
          <p:cNvPr id="6" name="TextBox 5">
            <a:extLst>
              <a:ext uri="{FF2B5EF4-FFF2-40B4-BE49-F238E27FC236}">
                <a16:creationId xmlns:a16="http://schemas.microsoft.com/office/drawing/2014/main" id="{2DB14417-A148-AB1F-4D89-CE7FFD40117B}"/>
              </a:ext>
            </a:extLst>
          </p:cNvPr>
          <p:cNvSpPr txBox="1"/>
          <p:nvPr/>
        </p:nvSpPr>
        <p:spPr>
          <a:xfrm>
            <a:off x="690362" y="2102852"/>
            <a:ext cx="10530088" cy="2506804"/>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44000" rIns="144000" bIns="144000" anchor="t">
            <a:spAutoFit/>
          </a:bodyPr>
          <a:lstStyle/>
          <a:p>
            <a:pPr>
              <a:buClr>
                <a:srgbClr val="00B6ED"/>
              </a:buClr>
            </a:pPr>
            <a:r>
              <a:rPr lang="en-GB" sz="2400" dirty="0"/>
              <a:t>There are too many people who lack the skills they need to thrive in work. 8.5 million adults have low proficiency in English, maths or both,</a:t>
            </a:r>
            <a:r>
              <a:rPr lang="en-GB" sz="2400" baseline="30000" dirty="0"/>
              <a:t> </a:t>
            </a:r>
            <a:r>
              <a:rPr lang="en-GB" sz="2400" dirty="0"/>
              <a:t>7.3 million lack the essential digital skills required for the workplace,</a:t>
            </a:r>
            <a:r>
              <a:rPr lang="en-GB" sz="2400" baseline="30000" dirty="0"/>
              <a:t> </a:t>
            </a:r>
            <a:r>
              <a:rPr lang="en-GB" sz="2400" dirty="0"/>
              <a:t>and those without a level 2 qualification are far more likely to be out of work.</a:t>
            </a:r>
            <a:endParaRPr lang="en-GB" sz="2400" baseline="30000" dirty="0"/>
          </a:p>
          <a:p>
            <a:pPr>
              <a:buClr>
                <a:srgbClr val="00B6ED"/>
              </a:buClr>
            </a:pPr>
            <a:endParaRPr lang="en-GB" sz="2400" dirty="0"/>
          </a:p>
          <a:p>
            <a:pPr algn="r">
              <a:buClr>
                <a:srgbClr val="00B6ED"/>
              </a:buClr>
            </a:pPr>
            <a:r>
              <a:rPr lang="en-GB" sz="2000" dirty="0"/>
              <a:t>Department for Education (2025)</a:t>
            </a:r>
          </a:p>
        </p:txBody>
      </p:sp>
      <p:sp>
        <p:nvSpPr>
          <p:cNvPr id="5" name="Slide Number Placeholder 4">
            <a:extLst>
              <a:ext uri="{FF2B5EF4-FFF2-40B4-BE49-F238E27FC236}">
                <a16:creationId xmlns:a16="http://schemas.microsoft.com/office/drawing/2014/main" id="{56DDCC05-00AA-C9A5-4542-316347147B25}"/>
              </a:ext>
            </a:extLst>
          </p:cNvPr>
          <p:cNvSpPr>
            <a:spLocks noGrp="1"/>
          </p:cNvSpPr>
          <p:nvPr>
            <p:ph type="sldNum" sz="quarter" idx="12"/>
          </p:nvPr>
        </p:nvSpPr>
        <p:spPr/>
        <p:txBody>
          <a:bodyPr/>
          <a:lstStyle/>
          <a:p>
            <a:fld id="{BA634521-C80F-DA4F-BE98-7119B7CE3C87}" type="slidenum">
              <a:rPr lang="en-US" smtClean="0"/>
              <a:pPr/>
              <a:t>23</a:t>
            </a:fld>
            <a:endParaRPr lang="en-US"/>
          </a:p>
        </p:txBody>
      </p:sp>
    </p:spTree>
    <p:extLst>
      <p:ext uri="{BB962C8B-B14F-4D97-AF65-F5344CB8AC3E}">
        <p14:creationId xmlns:p14="http://schemas.microsoft.com/office/powerpoint/2010/main" val="2783429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58209-0EDB-67A3-A7E9-92F6A1766BCC}"/>
              </a:ext>
            </a:extLst>
          </p:cNvPr>
          <p:cNvSpPr>
            <a:spLocks noGrp="1"/>
          </p:cNvSpPr>
          <p:nvPr>
            <p:ph type="title"/>
          </p:nvPr>
        </p:nvSpPr>
        <p:spPr>
          <a:xfrm>
            <a:off x="687577" y="-797916"/>
            <a:ext cx="10800000" cy="1027112"/>
          </a:xfrm>
        </p:spPr>
        <p:txBody>
          <a:bodyPr/>
          <a:lstStyle/>
          <a:p>
            <a:r>
              <a:rPr lang="en-GB"/>
              <a:t>Reflection</a:t>
            </a:r>
            <a:r>
              <a:rPr lang="en-GB" baseline="0"/>
              <a:t> on implications for learners</a:t>
            </a:r>
            <a:endParaRPr lang="en-GB"/>
          </a:p>
        </p:txBody>
      </p:sp>
      <p:sp>
        <p:nvSpPr>
          <p:cNvPr id="7" name="Title 4">
            <a:extLst>
              <a:ext uri="{FF2B5EF4-FFF2-40B4-BE49-F238E27FC236}">
                <a16:creationId xmlns:a16="http://schemas.microsoft.com/office/drawing/2014/main" id="{C2A6A80E-7D6D-4471-2CF3-E576D607C607}"/>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cs typeface="Segoe UI"/>
              </a:rPr>
              <a:t>Reflection</a:t>
            </a:r>
            <a:endParaRPr lang="en-US"/>
          </a:p>
        </p:txBody>
      </p:sp>
      <p:pic>
        <p:nvPicPr>
          <p:cNvPr id="8" name="Picture 7">
            <a:extLst>
              <a:ext uri="{FF2B5EF4-FFF2-40B4-BE49-F238E27FC236}">
                <a16:creationId xmlns:a16="http://schemas.microsoft.com/office/drawing/2014/main" id="{A1ED64BA-44FA-4B19-0F23-6B78794F09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8C020BD2-9ED5-E3CA-5487-8D2017881BC0}"/>
              </a:ext>
            </a:extLst>
          </p:cNvPr>
          <p:cNvSpPr>
            <a:spLocks noGrp="1"/>
          </p:cNvSpPr>
          <p:nvPr>
            <p:ph type="body" sz="quarter" idx="10"/>
          </p:nvPr>
        </p:nvSpPr>
        <p:spPr>
          <a:xfrm>
            <a:off x="709614" y="2314575"/>
            <a:ext cx="9995428" cy="3257550"/>
          </a:xfrm>
        </p:spPr>
        <p:txBody>
          <a:bodyPr/>
          <a:lstStyle/>
          <a:p>
            <a:r>
              <a:rPr lang="en-GB"/>
              <a:t>Let’s take a moment here to pause and reflect on what you've heard.</a:t>
            </a:r>
          </a:p>
          <a:p>
            <a:r>
              <a:rPr lang="en-GB"/>
              <a:t>Think about a learner (or group of learners) you teach for whom this information about SLC resonates. </a:t>
            </a:r>
          </a:p>
        </p:txBody>
      </p:sp>
      <p:sp>
        <p:nvSpPr>
          <p:cNvPr id="5" name="Slide Number Placeholder 4">
            <a:extLst>
              <a:ext uri="{FF2B5EF4-FFF2-40B4-BE49-F238E27FC236}">
                <a16:creationId xmlns:a16="http://schemas.microsoft.com/office/drawing/2014/main" id="{9A2D4865-E411-B04C-1FE8-D9C1898E3EFB}"/>
              </a:ext>
            </a:extLst>
          </p:cNvPr>
          <p:cNvSpPr>
            <a:spLocks noGrp="1"/>
          </p:cNvSpPr>
          <p:nvPr>
            <p:ph type="sldNum" sz="quarter" idx="12"/>
          </p:nvPr>
        </p:nvSpPr>
        <p:spPr/>
        <p:txBody>
          <a:bodyPr/>
          <a:lstStyle/>
          <a:p>
            <a:fld id="{BA634521-C80F-DA4F-BE98-7119B7CE3C87}" type="slidenum">
              <a:rPr lang="en-US" smtClean="0"/>
              <a:pPr/>
              <a:t>24</a:t>
            </a:fld>
            <a:endParaRPr lang="en-US"/>
          </a:p>
        </p:txBody>
      </p:sp>
    </p:spTree>
    <p:extLst>
      <p:ext uri="{BB962C8B-B14F-4D97-AF65-F5344CB8AC3E}">
        <p14:creationId xmlns:p14="http://schemas.microsoft.com/office/powerpoint/2010/main" val="25050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4C880-8341-37B8-4E83-0016B04E3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E22DB-99D1-4EB2-A92E-F6C61F477EE6}"/>
              </a:ext>
            </a:extLst>
          </p:cNvPr>
          <p:cNvSpPr>
            <a:spLocks noGrp="1"/>
          </p:cNvSpPr>
          <p:nvPr>
            <p:ph type="title"/>
          </p:nvPr>
        </p:nvSpPr>
        <p:spPr>
          <a:xfrm>
            <a:off x="706201" y="-774674"/>
            <a:ext cx="10800000" cy="1027112"/>
          </a:xfrm>
        </p:spPr>
        <p:txBody>
          <a:bodyPr/>
          <a:lstStyle/>
          <a:p>
            <a:r>
              <a:rPr lang="en-GB"/>
              <a:t>What role does</a:t>
            </a:r>
            <a:r>
              <a:rPr lang="en-GB" baseline="0"/>
              <a:t> SLC play in learning?</a:t>
            </a:r>
            <a:endParaRPr lang="en-GB"/>
          </a:p>
        </p:txBody>
      </p:sp>
      <p:sp>
        <p:nvSpPr>
          <p:cNvPr id="3" name="Text Placeholder 2">
            <a:extLst>
              <a:ext uri="{FF2B5EF4-FFF2-40B4-BE49-F238E27FC236}">
                <a16:creationId xmlns:a16="http://schemas.microsoft.com/office/drawing/2014/main" id="{0F5D540B-D33D-1C40-51D2-0EF86FAB8CF2}"/>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cs typeface="Arial" panose="020B0604020202020204" pitchFamily="34" charset="0"/>
              </a:rPr>
              <a:t>What do we mean by speech, language and communication (SLC)?​</a:t>
            </a:r>
          </a:p>
        </p:txBody>
      </p:sp>
      <p:sp>
        <p:nvSpPr>
          <p:cNvPr id="12" name="Text Placeholder 3">
            <a:extLst>
              <a:ext uri="{FF2B5EF4-FFF2-40B4-BE49-F238E27FC236}">
                <a16:creationId xmlns:a16="http://schemas.microsoft.com/office/drawing/2014/main" id="{0726744D-1FCA-C3B2-54DF-16446B735C68}"/>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cs typeface="Arial" panose="020B0604020202020204" pitchFamily="34" charset="0"/>
              </a:rPr>
              <a:t>What role does SLC play in learning? ​</a:t>
            </a:r>
          </a:p>
        </p:txBody>
      </p:sp>
      <p:sp>
        <p:nvSpPr>
          <p:cNvPr id="14" name="Text Placeholder 4">
            <a:extLst>
              <a:ext uri="{FF2B5EF4-FFF2-40B4-BE49-F238E27FC236}">
                <a16:creationId xmlns:a16="http://schemas.microsoft.com/office/drawing/2014/main" id="{973CAF01-E2FF-DA44-005A-0B7C32AD2A89}"/>
              </a:ext>
            </a:extLst>
          </p:cNvPr>
          <p:cNvSpPr txBox="1">
            <a:spLocks/>
          </p:cNvSpPr>
          <p:nvPr/>
        </p:nvSpPr>
        <p:spPr>
          <a:xfrm>
            <a:off x="685798" y="3117357"/>
            <a:ext cx="10820404"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cs typeface="Arial" panose="020B0604020202020204" pitchFamily="34" charset="0"/>
              </a:rPr>
              <a:t>What challenges does SLC present in education? ​</a:t>
            </a:r>
          </a:p>
        </p:txBody>
      </p:sp>
      <p:sp>
        <p:nvSpPr>
          <p:cNvPr id="6" name="Slide Number Placeholder 5">
            <a:extLst>
              <a:ext uri="{FF2B5EF4-FFF2-40B4-BE49-F238E27FC236}">
                <a16:creationId xmlns:a16="http://schemas.microsoft.com/office/drawing/2014/main" id="{CF24B6BA-71EC-CCFE-FA4A-18E5B483681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2785831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334691" y="-1190020"/>
            <a:ext cx="9952008" cy="1026000"/>
          </a:xfrm>
        </p:spPr>
        <p:txBody>
          <a:bodyPr/>
          <a:lstStyle/>
          <a:p>
            <a:r>
              <a:rPr lang="en-GB"/>
              <a:t>Discussion on how high-quality teaching supports learners with SLC needs</a:t>
            </a:r>
          </a:p>
        </p:txBody>
      </p:sp>
      <p:sp>
        <p:nvSpPr>
          <p:cNvPr id="3" name="Title 3">
            <a:extLst>
              <a:ext uri="{FF2B5EF4-FFF2-40B4-BE49-F238E27FC236}">
                <a16:creationId xmlns:a16="http://schemas.microsoft.com/office/drawing/2014/main" id="{9CB9DE0F-D1E4-EB4A-9902-25B77775695A}"/>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14081" y="2332505"/>
            <a:ext cx="10796586" cy="3062175"/>
          </a:xfrm>
        </p:spPr>
        <p:txBody>
          <a:bodyPr/>
          <a:lstStyle/>
          <a:p>
            <a:r>
              <a:rPr lang="en-GB"/>
              <a:t>How does high-quality teaching already support learners with SLC in your setting?</a:t>
            </a:r>
          </a:p>
          <a:p>
            <a:r>
              <a:rPr lang="en-GB"/>
              <a:t>What adjustments to teaching practice have positively impacted on learners with SLC needs in your setting? What has been less effective?</a:t>
            </a: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1333" y="4284205"/>
            <a:ext cx="10793634" cy="1365250"/>
          </a:xfrm>
          <a:prstGeom prst="rect">
            <a:avLst/>
          </a:prstGeom>
          <a:ln w="28575">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Take a  minute individually to think about these questions.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Swap speaker after three minutes</a:t>
            </a:r>
            <a:r>
              <a:rPr lang="en-GB">
                <a:latin typeface="Arial" panose="020B0604020202020204" pitchFamily="34" charset="0"/>
                <a:ea typeface="Calibri"/>
                <a:cs typeface="Arial" panose="020B0604020202020204" pitchFamily="34" charset="0"/>
              </a:rPr>
              <a:t>.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1909085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A1BD1D-B8E8-8BFB-88AE-1893D6258EBA}"/>
              </a:ext>
            </a:extLst>
          </p:cNvPr>
          <p:cNvSpPr>
            <a:spLocks noGrp="1"/>
          </p:cNvSpPr>
          <p:nvPr>
            <p:ph type="title"/>
          </p:nvPr>
        </p:nvSpPr>
        <p:spPr/>
        <p:txBody>
          <a:bodyPr/>
          <a:lstStyle/>
          <a:p>
            <a:r>
              <a:rPr lang="en-GB"/>
              <a:t>Receptive language </a:t>
            </a:r>
          </a:p>
        </p:txBody>
      </p:sp>
      <p:sp>
        <p:nvSpPr>
          <p:cNvPr id="3" name="Text Placeholder 2">
            <a:extLst>
              <a:ext uri="{FF2B5EF4-FFF2-40B4-BE49-F238E27FC236}">
                <a16:creationId xmlns:a16="http://schemas.microsoft.com/office/drawing/2014/main" id="{DB301172-68E9-33B9-3F20-21906109AE33}"/>
              </a:ext>
            </a:extLst>
          </p:cNvPr>
          <p:cNvSpPr>
            <a:spLocks noGrp="1"/>
          </p:cNvSpPr>
          <p:nvPr>
            <p:ph type="body" sz="quarter" idx="10"/>
          </p:nvPr>
        </p:nvSpPr>
        <p:spPr>
          <a:xfrm>
            <a:off x="709613" y="2314575"/>
            <a:ext cx="10542320" cy="3257550"/>
          </a:xfrm>
        </p:spPr>
        <p:txBody>
          <a:bodyPr vert="horz" lIns="0" tIns="0" rIns="0" bIns="0" rtlCol="0" anchor="t">
            <a:noAutofit/>
          </a:bodyPr>
          <a:lstStyle/>
          <a:p>
            <a:r>
              <a:rPr lang="en-GB"/>
              <a:t>When learners understand the language used in lessons or workshops, they are better able to:</a:t>
            </a:r>
          </a:p>
          <a:p>
            <a:pPr marL="342900" indent="-342900">
              <a:buClr>
                <a:srgbClr val="1D70B8"/>
              </a:buClr>
              <a:buFont typeface="Arial" panose="020B0604020202020204" pitchFamily="34" charset="0"/>
              <a:buChar char="&gt;"/>
            </a:pPr>
            <a:r>
              <a:rPr lang="en-GB"/>
              <a:t>follow explanations and the modelling of practical skills </a:t>
            </a:r>
          </a:p>
          <a:p>
            <a:pPr marL="342900" indent="-342900">
              <a:buClr>
                <a:srgbClr val="1D70B8"/>
              </a:buClr>
              <a:buFont typeface="Arial" panose="020B0604020202020204" pitchFamily="34" charset="0"/>
              <a:buChar char="&gt;"/>
            </a:pPr>
            <a:r>
              <a:rPr lang="en-GB"/>
              <a:t>respond to questions</a:t>
            </a:r>
          </a:p>
          <a:p>
            <a:pPr marL="342900" indent="-342900">
              <a:buClr>
                <a:srgbClr val="1D70B8"/>
              </a:buClr>
              <a:buFont typeface="Arial" panose="020B0604020202020204" pitchFamily="34" charset="0"/>
              <a:buChar char="&gt;"/>
            </a:pPr>
            <a:r>
              <a:rPr lang="en-GB"/>
              <a:t>participate in routines</a:t>
            </a:r>
          </a:p>
          <a:p>
            <a:pPr marL="342900" indent="-342900">
              <a:buClr>
                <a:srgbClr val="1D70B8"/>
              </a:buClr>
              <a:buFont typeface="Arial" panose="020B0604020202020204" pitchFamily="34" charset="0"/>
              <a:buChar char="&gt;"/>
            </a:pPr>
            <a:r>
              <a:rPr lang="en-GB"/>
              <a:t>make sense of new concepts</a:t>
            </a:r>
          </a:p>
          <a:p>
            <a:pPr marL="342900" indent="-342900">
              <a:buClr>
                <a:srgbClr val="1D70B8"/>
              </a:buClr>
              <a:buFont typeface="Arial" panose="020B0604020202020204" pitchFamily="34" charset="0"/>
              <a:buChar char="&gt;"/>
            </a:pPr>
            <a:r>
              <a:rPr lang="en-GB"/>
              <a:t>understand safety-critical information </a:t>
            </a:r>
          </a:p>
          <a:p>
            <a:endParaRPr lang="en-GB"/>
          </a:p>
        </p:txBody>
      </p:sp>
      <p:sp>
        <p:nvSpPr>
          <p:cNvPr id="5" name="Slide Number Placeholder 4">
            <a:extLst>
              <a:ext uri="{FF2B5EF4-FFF2-40B4-BE49-F238E27FC236}">
                <a16:creationId xmlns:a16="http://schemas.microsoft.com/office/drawing/2014/main" id="{18981EDC-2FFE-5DF4-1446-4E570547AD3B}"/>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4013850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E482FD-1A54-B295-6CB9-E1C021D3CF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3BBA00-7C28-CCD0-D585-3D3EF2DFE6B4}"/>
              </a:ext>
            </a:extLst>
          </p:cNvPr>
          <p:cNvSpPr>
            <a:spLocks noGrp="1"/>
          </p:cNvSpPr>
          <p:nvPr>
            <p:ph type="title"/>
          </p:nvPr>
        </p:nvSpPr>
        <p:spPr/>
        <p:txBody>
          <a:bodyPr/>
          <a:lstStyle/>
          <a:p>
            <a:r>
              <a:rPr lang="en-GB"/>
              <a:t>Facilitation guidance – receptive language example options</a:t>
            </a:r>
            <a:endParaRPr lang="en-US"/>
          </a:p>
        </p:txBody>
      </p:sp>
      <p:sp>
        <p:nvSpPr>
          <p:cNvPr id="3" name="Text Placeholder 2">
            <a:extLst>
              <a:ext uri="{FF2B5EF4-FFF2-40B4-BE49-F238E27FC236}">
                <a16:creationId xmlns:a16="http://schemas.microsoft.com/office/drawing/2014/main" id="{4C8412D3-F83B-320C-F824-59E13213A3BD}"/>
              </a:ext>
            </a:extLst>
          </p:cNvPr>
          <p:cNvSpPr>
            <a:spLocks noGrp="1"/>
          </p:cNvSpPr>
          <p:nvPr>
            <p:ph type="body" sz="quarter" idx="10"/>
          </p:nvPr>
        </p:nvSpPr>
        <p:spPr>
          <a:xfrm>
            <a:off x="818633" y="1863726"/>
            <a:ext cx="10554734" cy="3257550"/>
          </a:xfrm>
        </p:spPr>
        <p:txBody>
          <a:bodyPr vert="horz" lIns="0" tIns="0" rIns="0" bIns="0" rtlCol="0" anchor="t">
            <a:noAutofit/>
          </a:bodyPr>
          <a:lstStyle/>
          <a:p>
            <a:r>
              <a:rPr lang="en-GB" b="1" dirty="0"/>
              <a:t>The following slides are hidden so that you can choose which example to use</a:t>
            </a:r>
            <a:r>
              <a:rPr lang="en-GB" dirty="0"/>
              <a:t>. Remember to unhide the slide you choose before you start facilitating the session. </a:t>
            </a:r>
          </a:p>
          <a:p>
            <a:r>
              <a:rPr lang="en-GB" dirty="0"/>
              <a:t>The examples show the successful balance of the tension between a FE teacher using accessible language and learners making sense of new concepts (which may inevitably expose them to new or unfamiliar words). </a:t>
            </a:r>
          </a:p>
          <a:p>
            <a:r>
              <a:rPr lang="en-GB" dirty="0">
                <a:cs typeface="Arial"/>
              </a:rPr>
              <a:t>The examples are:</a:t>
            </a:r>
            <a:endParaRPr lang="en-US" dirty="0">
              <a:cs typeface="Arial"/>
            </a:endParaRPr>
          </a:p>
          <a:p>
            <a:pPr marL="342900" indent="-342900">
              <a:spcAft>
                <a:spcPts val="0"/>
              </a:spcAft>
              <a:buFont typeface="Arial,Sans-Serif"/>
              <a:buChar char="&gt;"/>
            </a:pPr>
            <a:r>
              <a:rPr lang="en-GB" b="1" dirty="0">
                <a:cs typeface="Arial"/>
              </a:rPr>
              <a:t>Women’s Hairdressing Certificate – Level 2</a:t>
            </a:r>
            <a:endParaRPr lang="en-US" b="1" dirty="0">
              <a:cs typeface="Arial"/>
            </a:endParaRPr>
          </a:p>
          <a:p>
            <a:pPr marL="342900" indent="-342900">
              <a:spcAft>
                <a:spcPts val="0"/>
              </a:spcAft>
              <a:buFont typeface="Arial,Sans-Serif"/>
              <a:buChar char="&gt;"/>
            </a:pPr>
            <a:r>
              <a:rPr lang="en-GB" b="1" dirty="0">
                <a:cs typeface="Arial"/>
              </a:rPr>
              <a:t>A level chemistry </a:t>
            </a:r>
            <a:endParaRPr lang="en-US" b="1" dirty="0">
              <a:cs typeface="Arial"/>
            </a:endParaRPr>
          </a:p>
          <a:p>
            <a:pPr>
              <a:spcAft>
                <a:spcPts val="0"/>
              </a:spcAft>
            </a:pPr>
            <a:endParaRPr lang="en-GB" b="1" dirty="0"/>
          </a:p>
          <a:p>
            <a:pPr>
              <a:buClr>
                <a:srgbClr val="1D70B8"/>
              </a:buClr>
            </a:pPr>
            <a:r>
              <a:rPr lang="en-GB" dirty="0"/>
              <a:t>The final exemplification slide also has guidance for writing your own example. </a:t>
            </a:r>
          </a:p>
        </p:txBody>
      </p:sp>
      <p:sp>
        <p:nvSpPr>
          <p:cNvPr id="5" name="Slide Number Placeholder 4">
            <a:extLst>
              <a:ext uri="{FF2B5EF4-FFF2-40B4-BE49-F238E27FC236}">
                <a16:creationId xmlns:a16="http://schemas.microsoft.com/office/drawing/2014/main" id="{85CF75CC-6B19-CEF8-407F-F228F6B42399}"/>
              </a:ext>
            </a:extLst>
          </p:cNvPr>
          <p:cNvSpPr>
            <a:spLocks noGrp="1"/>
          </p:cNvSpPr>
          <p:nvPr>
            <p:ph type="sldNum" sz="quarter" idx="12"/>
          </p:nvPr>
        </p:nvSpPr>
        <p:spPr/>
        <p:txBody>
          <a:bodyPr/>
          <a:lstStyle/>
          <a:p>
            <a:fld id="{BA634521-C80F-DA4F-BE98-7119B7CE3C87}" type="slidenum">
              <a:rPr lang="en-US" smtClean="0"/>
              <a:pPr/>
              <a:t>28</a:t>
            </a:fld>
            <a:endParaRPr lang="en-US"/>
          </a:p>
        </p:txBody>
      </p:sp>
    </p:spTree>
    <p:extLst>
      <p:ext uri="{BB962C8B-B14F-4D97-AF65-F5344CB8AC3E}">
        <p14:creationId xmlns:p14="http://schemas.microsoft.com/office/powerpoint/2010/main" val="537534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E482FD-1A54-B295-6CB9-E1C021D3CF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3BBA00-7C28-CCD0-D585-3D3EF2DFE6B4}"/>
              </a:ext>
            </a:extLst>
          </p:cNvPr>
          <p:cNvSpPr>
            <a:spLocks noGrp="1"/>
          </p:cNvSpPr>
          <p:nvPr>
            <p:ph type="title"/>
          </p:nvPr>
        </p:nvSpPr>
        <p:spPr>
          <a:xfrm>
            <a:off x="709611" y="-914470"/>
            <a:ext cx="10800000" cy="1027112"/>
          </a:xfrm>
        </p:spPr>
        <p:txBody>
          <a:bodyPr/>
          <a:lstStyle/>
          <a:p>
            <a:r>
              <a:rPr lang="en-GB"/>
              <a:t>Example 1 (Level 2 hairdressing)</a:t>
            </a:r>
          </a:p>
        </p:txBody>
      </p:sp>
      <p:sp>
        <p:nvSpPr>
          <p:cNvPr id="2" name="Title 3">
            <a:extLst>
              <a:ext uri="{FF2B5EF4-FFF2-40B4-BE49-F238E27FC236}">
                <a16:creationId xmlns:a16="http://schemas.microsoft.com/office/drawing/2014/main" id="{F98E631D-128D-8909-957B-6FADD361A3F0}"/>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1</a:t>
            </a:r>
          </a:p>
        </p:txBody>
      </p:sp>
      <p:sp>
        <p:nvSpPr>
          <p:cNvPr id="3" name="Text Placeholder 2">
            <a:extLst>
              <a:ext uri="{FF2B5EF4-FFF2-40B4-BE49-F238E27FC236}">
                <a16:creationId xmlns:a16="http://schemas.microsoft.com/office/drawing/2014/main" id="{4C8412D3-F83B-320C-F824-59E13213A3BD}"/>
              </a:ext>
            </a:extLst>
          </p:cNvPr>
          <p:cNvSpPr>
            <a:spLocks noGrp="1"/>
          </p:cNvSpPr>
          <p:nvPr>
            <p:ph type="body" sz="quarter" idx="10"/>
          </p:nvPr>
        </p:nvSpPr>
        <p:spPr>
          <a:xfrm>
            <a:off x="709611" y="1457325"/>
            <a:ext cx="10796589" cy="3473450"/>
          </a:xfrm>
        </p:spPr>
        <p:txBody>
          <a:bodyPr/>
          <a:lstStyle/>
          <a:p>
            <a:r>
              <a:rPr lang="en-GB" b="1"/>
              <a:t>Context: </a:t>
            </a:r>
            <a:r>
              <a:rPr lang="en-GB"/>
              <a:t>Women’s Hairdressing Certificate – Level 2</a:t>
            </a:r>
          </a:p>
          <a:p>
            <a:r>
              <a:rPr lang="en-GB"/>
              <a:t>Learners are in the salon, practising mixing hair dye using tints and bleach. The teacher knows they need to carefully balance the breaking down of a complex technical process with the opportunity to make workplace knowledge explicit. </a:t>
            </a:r>
          </a:p>
          <a:p>
            <a:r>
              <a:rPr lang="en-GB"/>
              <a:t>The teacher plans to give their explanation in broken-down steps, focusing on the key knowledge that learners need to complete the process. They use sequencing words (first, next, then) to signpost the order of the process, outlining why ratios are important and where the process can go wrong. </a:t>
            </a:r>
          </a:p>
          <a:p>
            <a:r>
              <a:rPr lang="en-GB"/>
              <a:t>Once they have checked for understanding, they then contextualise the task in real life, showing learners how the process they have learned would be explained to customers in a real-life context, using customer-facing language. </a:t>
            </a:r>
          </a:p>
          <a:p>
            <a:r>
              <a:rPr lang="en-GB"/>
              <a:t>Over time, the teacher revisits customer-facing language, so that learners build a bank of useable vocabulary. </a:t>
            </a:r>
          </a:p>
        </p:txBody>
      </p:sp>
      <p:sp>
        <p:nvSpPr>
          <p:cNvPr id="5" name="Slide Number Placeholder 4">
            <a:extLst>
              <a:ext uri="{FF2B5EF4-FFF2-40B4-BE49-F238E27FC236}">
                <a16:creationId xmlns:a16="http://schemas.microsoft.com/office/drawing/2014/main" id="{85CF75CC-6B19-CEF8-407F-F228F6B42399}"/>
              </a:ext>
            </a:extLst>
          </p:cNvPr>
          <p:cNvSpPr>
            <a:spLocks noGrp="1"/>
          </p:cNvSpPr>
          <p:nvPr>
            <p:ph type="sldNum" sz="quarter" idx="12"/>
          </p:nvPr>
        </p:nvSpPr>
        <p:spPr/>
        <p:txBody>
          <a:bodyPr/>
          <a:lstStyle/>
          <a:p>
            <a:fld id="{BA634521-C80F-DA4F-BE98-7119B7CE3C87}" type="slidenum">
              <a:rPr lang="en-US" smtClean="0"/>
              <a:pPr/>
              <a:t>29</a:t>
            </a:fld>
            <a:endParaRPr lang="en-US"/>
          </a:p>
        </p:txBody>
      </p:sp>
    </p:spTree>
    <p:extLst>
      <p:ext uri="{BB962C8B-B14F-4D97-AF65-F5344CB8AC3E}">
        <p14:creationId xmlns:p14="http://schemas.microsoft.com/office/powerpoint/2010/main" val="2830985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BC53205-EFA3-A6B6-9454-36976453D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235A4-BDC0-C9F1-B2C6-208CDF80FA51}"/>
              </a:ext>
            </a:extLst>
          </p:cNvPr>
          <p:cNvSpPr>
            <a:spLocks noGrp="1"/>
          </p:cNvSpPr>
          <p:nvPr>
            <p:ph type="title"/>
          </p:nvPr>
        </p:nvSpPr>
        <p:spPr>
          <a:xfrm>
            <a:off x="682387" y="-1027112"/>
            <a:ext cx="10800000" cy="1027112"/>
          </a:xfrm>
        </p:spPr>
        <p:txBody>
          <a:bodyPr/>
          <a:lstStyle/>
          <a:p>
            <a:r>
              <a:rPr lang="en-GB"/>
              <a:t>Example 2 (A-level chemistry)</a:t>
            </a:r>
            <a:br>
              <a:rPr lang="en-GB"/>
            </a:br>
            <a:endParaRPr lang="en-GB"/>
          </a:p>
        </p:txBody>
      </p:sp>
      <p:sp>
        <p:nvSpPr>
          <p:cNvPr id="4" name="TextBox 3">
            <a:extLst>
              <a:ext uri="{FF2B5EF4-FFF2-40B4-BE49-F238E27FC236}">
                <a16:creationId xmlns:a16="http://schemas.microsoft.com/office/drawing/2014/main" id="{88956616-A223-F3E5-8338-BE08AF9D36AA}"/>
              </a:ext>
            </a:extLst>
          </p:cNvPr>
          <p:cNvSpPr txBox="1"/>
          <p:nvPr/>
        </p:nvSpPr>
        <p:spPr>
          <a:xfrm>
            <a:off x="709613" y="1392346"/>
            <a:ext cx="10800000" cy="5016758"/>
          </a:xfrm>
          <a:prstGeom prst="rect">
            <a:avLst/>
          </a:prstGeom>
          <a:noFill/>
        </p:spPr>
        <p:txBody>
          <a:bodyPr wrap="square" lIns="91440" tIns="45720" rIns="91440" bIns="45720" rtlCol="0" anchor="t">
            <a:spAutoFit/>
          </a:bodyPr>
          <a:lstStyle/>
          <a:p>
            <a:r>
              <a:rPr lang="en-GB" sz="2000" b="1" dirty="0">
                <a:cs typeface="Arial" panose="020B0604020202020204" pitchFamily="34" charset="0"/>
              </a:rPr>
              <a:t>Context: </a:t>
            </a:r>
            <a:r>
              <a:rPr lang="en-GB" sz="2000" dirty="0">
                <a:cs typeface="Arial" panose="020B0604020202020204" pitchFamily="34" charset="0"/>
              </a:rPr>
              <a:t>A level chemistry 	</a:t>
            </a:r>
            <a:r>
              <a:rPr lang="en-GB" sz="2000" b="1" dirty="0">
                <a:cs typeface="Arial" panose="020B0604020202020204" pitchFamily="34" charset="0"/>
              </a:rPr>
              <a:t>Topic: </a:t>
            </a:r>
            <a:r>
              <a:rPr lang="en-GB" sz="2000" dirty="0">
                <a:cs typeface="Arial" panose="020B0604020202020204" pitchFamily="34" charset="0"/>
              </a:rPr>
              <a:t>Enantiomers </a:t>
            </a:r>
          </a:p>
          <a:p>
            <a:endParaRPr lang="en-GB" sz="2000" dirty="0">
              <a:cs typeface="Arial" panose="020B0604020202020204" pitchFamily="34" charset="0"/>
            </a:endParaRPr>
          </a:p>
          <a:p>
            <a:r>
              <a:rPr lang="en-GB" sz="2000" dirty="0">
                <a:cs typeface="Arial" panose="020B0604020202020204" pitchFamily="34" charset="0"/>
              </a:rPr>
              <a:t>Ms Rahman is teaching her learners the characteristics of enantiomers (each of a pair of molecules that are mirror images of each other). She first recaps prior knowledge, and once she is confident this has been activated, she introduces learners to enantiomers by showing them two real examples that learners can relate to: the chemical responsible for the smell of oranges and the version of the same molecule responsible for the smell of lemons. </a:t>
            </a:r>
          </a:p>
          <a:p>
            <a:endParaRPr lang="en-GB" sz="2000" dirty="0">
              <a:cs typeface="Arial" panose="020B0604020202020204" pitchFamily="34" charset="0"/>
            </a:endParaRPr>
          </a:p>
          <a:p>
            <a:r>
              <a:rPr lang="en-GB" sz="2000" dirty="0">
                <a:cs typeface="Arial" panose="020B0604020202020204" pitchFamily="34" charset="0"/>
              </a:rPr>
              <a:t>She then explains why the molecules are different. In her explanation, Ms Rahman plans to use the word </a:t>
            </a:r>
            <a:r>
              <a:rPr lang="en-GB" sz="2000" b="1" dirty="0">
                <a:cs typeface="Arial" panose="020B0604020202020204" pitchFamily="34" charset="0"/>
              </a:rPr>
              <a:t>non-superimposable</a:t>
            </a:r>
            <a:r>
              <a:rPr lang="en-GB" sz="2000" dirty="0">
                <a:cs typeface="Arial" panose="020B0604020202020204" pitchFamily="34" charset="0"/>
              </a:rPr>
              <a:t>. She is aware that her learners will first need to understand what this word means, so they can fully understand the properties of enantiomers. </a:t>
            </a:r>
          </a:p>
          <a:p>
            <a:endParaRPr lang="en-GB" sz="2000" dirty="0">
              <a:cs typeface="Arial" panose="020B0604020202020204" pitchFamily="34" charset="0"/>
            </a:endParaRPr>
          </a:p>
          <a:p>
            <a:r>
              <a:rPr lang="en-GB" sz="2000" dirty="0">
                <a:cs typeface="Arial" panose="020B0604020202020204" pitchFamily="34" charset="0"/>
              </a:rPr>
              <a:t>Ms Rahman shares further examples to illustrate this, in order of increasing complexity. She starts with physical objects that learners can visualise, before moving on to visual representations of molecules. She also shares two non-examples. For each example, she uses questions to check understanding of key vocabulary.</a:t>
            </a:r>
          </a:p>
        </p:txBody>
      </p:sp>
      <p:sp>
        <p:nvSpPr>
          <p:cNvPr id="3" name="Title 1">
            <a:extLst>
              <a:ext uri="{FF2B5EF4-FFF2-40B4-BE49-F238E27FC236}">
                <a16:creationId xmlns:a16="http://schemas.microsoft.com/office/drawing/2014/main" id="{C57C6F89-1F0F-6B42-27A2-C5D409A87E3D}"/>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2</a:t>
            </a:r>
            <a:br>
              <a:rPr lang="en-GB"/>
            </a:br>
            <a:endParaRPr lang="en-GB"/>
          </a:p>
        </p:txBody>
      </p:sp>
    </p:spTree>
    <p:extLst>
      <p:ext uri="{BB962C8B-B14F-4D97-AF65-F5344CB8AC3E}">
        <p14:creationId xmlns:p14="http://schemas.microsoft.com/office/powerpoint/2010/main" val="1163633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8F3EB1-D5C6-8CD2-ECED-CA681C2208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DBFF89-5BC1-D7A4-A918-EDF30F2E855A}"/>
              </a:ext>
            </a:extLst>
          </p:cNvPr>
          <p:cNvSpPr>
            <a:spLocks noGrp="1"/>
          </p:cNvSpPr>
          <p:nvPr>
            <p:ph type="title"/>
          </p:nvPr>
        </p:nvSpPr>
        <p:spPr>
          <a:xfrm>
            <a:off x="696000" y="-1160130"/>
            <a:ext cx="10800000" cy="1027112"/>
          </a:xfrm>
        </p:spPr>
        <p:txBody>
          <a:bodyPr/>
          <a:lstStyle/>
          <a:p>
            <a:r>
              <a:rPr lang="en-GB"/>
              <a:t>Blank Example Slide (receptive language) </a:t>
            </a:r>
          </a:p>
        </p:txBody>
      </p:sp>
      <p:sp>
        <p:nvSpPr>
          <p:cNvPr id="2" name="Title 3">
            <a:extLst>
              <a:ext uri="{FF2B5EF4-FFF2-40B4-BE49-F238E27FC236}">
                <a16:creationId xmlns:a16="http://schemas.microsoft.com/office/drawing/2014/main" id="{44631C84-C970-66BC-716E-389CB5A67B99}"/>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
        <p:nvSpPr>
          <p:cNvPr id="3" name="Text Placeholder 2">
            <a:extLst>
              <a:ext uri="{FF2B5EF4-FFF2-40B4-BE49-F238E27FC236}">
                <a16:creationId xmlns:a16="http://schemas.microsoft.com/office/drawing/2014/main" id="{88CA0D6E-630B-CB00-90C8-4E5C098DDD4A}"/>
              </a:ext>
            </a:extLst>
          </p:cNvPr>
          <p:cNvSpPr>
            <a:spLocks noGrp="1"/>
          </p:cNvSpPr>
          <p:nvPr>
            <p:ph type="body" sz="quarter" idx="10"/>
          </p:nvPr>
        </p:nvSpPr>
        <p:spPr>
          <a:xfrm>
            <a:off x="711318" y="1863726"/>
            <a:ext cx="10796587" cy="3257550"/>
          </a:xfrm>
        </p:spPr>
        <p:txBody>
          <a:bodyPr vert="horz" lIns="0" tIns="0" rIns="0" bIns="0" rtlCol="0" anchor="t">
            <a:noAutofit/>
          </a:bodyPr>
          <a:lstStyle/>
          <a:p>
            <a:r>
              <a:rPr lang="en-GB" b="1"/>
              <a:t>Context: </a:t>
            </a:r>
          </a:p>
          <a:p>
            <a:r>
              <a:rPr lang="en-GB"/>
              <a:t>Example should show a scenario which exemplifies the successful balance of the tension between a FE teacher using accessible language and learners making sense of new concepts.</a:t>
            </a:r>
          </a:p>
          <a:p>
            <a:r>
              <a:rPr lang="en-GB"/>
              <a:t>Points to include:</a:t>
            </a:r>
          </a:p>
          <a:p>
            <a:pPr marL="342900" indent="-342900">
              <a:buClr>
                <a:schemeClr val="accent1"/>
              </a:buClr>
              <a:buFont typeface="Arial" panose="020B0604020202020204" pitchFamily="34" charset="0"/>
              <a:buChar char="&gt;"/>
            </a:pPr>
            <a:r>
              <a:rPr lang="en-GB">
                <a:cs typeface="Arial"/>
              </a:rPr>
              <a:t>explicit introduction of new vocabulary (highlighted in bold)</a:t>
            </a:r>
          </a:p>
          <a:p>
            <a:pPr marL="342900" indent="-342900">
              <a:buClr>
                <a:schemeClr val="accent1"/>
              </a:buClr>
              <a:buFont typeface="Arial" panose="020B0604020202020204" pitchFamily="34" charset="0"/>
              <a:buChar char="&gt;"/>
            </a:pPr>
            <a:r>
              <a:rPr lang="en-GB">
                <a:cs typeface="Arial"/>
              </a:rPr>
              <a:t>the FE teacher not introducing too many new terms or too many steps in a sequence at once</a:t>
            </a:r>
          </a:p>
          <a:p>
            <a:pPr marL="342900" indent="-342900">
              <a:buClr>
                <a:schemeClr val="accent1"/>
              </a:buClr>
              <a:buFont typeface="Arial" panose="020B0604020202020204" pitchFamily="34" charset="0"/>
              <a:buChar char="&gt;"/>
            </a:pPr>
            <a:r>
              <a:rPr lang="en-GB">
                <a:cs typeface="Arial"/>
              </a:rPr>
              <a:t>possible explanation of the etymology of a new term</a:t>
            </a:r>
          </a:p>
          <a:p>
            <a:pPr marL="342900" indent="-342900">
              <a:buClr>
                <a:schemeClr val="accent1"/>
              </a:buClr>
              <a:buFont typeface="Arial" panose="020B0604020202020204" pitchFamily="34" charset="0"/>
              <a:buChar char="&gt;"/>
            </a:pPr>
            <a:r>
              <a:rPr lang="en-GB">
                <a:cs typeface="Arial"/>
              </a:rPr>
              <a:t>possible explanation of how the language vocational learners need in college and in a real-life context may differ</a:t>
            </a:r>
          </a:p>
          <a:p>
            <a:endParaRPr lang="en-GB"/>
          </a:p>
        </p:txBody>
      </p:sp>
      <p:sp>
        <p:nvSpPr>
          <p:cNvPr id="5" name="Slide Number Placeholder 4">
            <a:extLst>
              <a:ext uri="{FF2B5EF4-FFF2-40B4-BE49-F238E27FC236}">
                <a16:creationId xmlns:a16="http://schemas.microsoft.com/office/drawing/2014/main" id="{CB47DE72-4A68-F424-1906-92973F5E56D5}"/>
              </a:ext>
            </a:extLst>
          </p:cNvPr>
          <p:cNvSpPr>
            <a:spLocks noGrp="1"/>
          </p:cNvSpPr>
          <p:nvPr>
            <p:ph type="sldNum" sz="quarter" idx="12"/>
          </p:nvPr>
        </p:nvSpPr>
        <p:spPr/>
        <p:txBody>
          <a:bodyPr/>
          <a:lstStyle/>
          <a:p>
            <a:fld id="{BA634521-C80F-DA4F-BE98-7119B7CE3C87}" type="slidenum">
              <a:rPr lang="en-US" smtClean="0"/>
              <a:pPr/>
              <a:t>31</a:t>
            </a:fld>
            <a:endParaRPr lang="en-US"/>
          </a:p>
        </p:txBody>
      </p:sp>
    </p:spTree>
    <p:extLst>
      <p:ext uri="{BB962C8B-B14F-4D97-AF65-F5344CB8AC3E}">
        <p14:creationId xmlns:p14="http://schemas.microsoft.com/office/powerpoint/2010/main" val="2855853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E3197E-3309-9C53-76F3-C2B45DD9B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672E94-67CE-015F-5342-AEDDA3BB0B5D}"/>
              </a:ext>
            </a:extLst>
          </p:cNvPr>
          <p:cNvSpPr>
            <a:spLocks noGrp="1"/>
          </p:cNvSpPr>
          <p:nvPr>
            <p:ph type="title"/>
          </p:nvPr>
        </p:nvSpPr>
        <p:spPr/>
        <p:txBody>
          <a:bodyPr/>
          <a:lstStyle/>
          <a:p>
            <a:r>
              <a:rPr lang="en-GB"/>
              <a:t>Facilitator guidance – receptive language discussion options </a:t>
            </a:r>
          </a:p>
        </p:txBody>
      </p:sp>
      <p:sp>
        <p:nvSpPr>
          <p:cNvPr id="3" name="Text Placeholder 2">
            <a:extLst>
              <a:ext uri="{FF2B5EF4-FFF2-40B4-BE49-F238E27FC236}">
                <a16:creationId xmlns:a16="http://schemas.microsoft.com/office/drawing/2014/main" id="{BA0ECDF5-CCD5-4B50-B6D3-05E495A45873}"/>
              </a:ext>
            </a:extLst>
          </p:cNvPr>
          <p:cNvSpPr>
            <a:spLocks noGrp="1"/>
          </p:cNvSpPr>
          <p:nvPr>
            <p:ph type="body" sz="quarter" idx="10"/>
          </p:nvPr>
        </p:nvSpPr>
        <p:spPr>
          <a:xfrm>
            <a:off x="720164" y="1863726"/>
            <a:ext cx="10541747" cy="3257550"/>
          </a:xfrm>
        </p:spPr>
        <p:txBody>
          <a:bodyPr vert="horz" lIns="0" tIns="0" rIns="0" bIns="0" rtlCol="0" anchor="t">
            <a:noAutofit/>
          </a:bodyPr>
          <a:lstStyle/>
          <a:p>
            <a:r>
              <a:rPr lang="en-GB">
                <a:cs typeface="Arial"/>
              </a:rPr>
              <a:t>The following slide is a hidden slide with a discussion task focussing on </a:t>
            </a:r>
            <a:r>
              <a:rPr lang="en-GB" b="1">
                <a:cs typeface="Arial"/>
              </a:rPr>
              <a:t>Receptive Language</a:t>
            </a:r>
            <a:r>
              <a:rPr lang="en-GB">
                <a:cs typeface="Arial"/>
              </a:rPr>
              <a:t>. </a:t>
            </a:r>
          </a:p>
          <a:p>
            <a:r>
              <a:rPr lang="en-GB">
                <a:cs typeface="Arial"/>
              </a:rPr>
              <a:t>Depending on the needs of your staff, you may choose to do this discussion task or you may opt for the discussion task on</a:t>
            </a:r>
            <a:r>
              <a:rPr lang="en-GB" b="1">
                <a:cs typeface="Arial"/>
              </a:rPr>
              <a:t> Expressive Language</a:t>
            </a:r>
            <a:r>
              <a:rPr lang="en-GB">
                <a:cs typeface="Arial"/>
              </a:rPr>
              <a:t> which is towards the end of  this section of the session. </a:t>
            </a:r>
          </a:p>
          <a:p>
            <a:r>
              <a:rPr lang="en-GB" b="1">
                <a:cs typeface="Arial"/>
              </a:rPr>
              <a:t>Time has been allocated for one discussion task</a:t>
            </a:r>
            <a:r>
              <a:rPr lang="en-GB">
                <a:cs typeface="Arial"/>
              </a:rPr>
              <a:t>. </a:t>
            </a:r>
            <a:endParaRPr lang="en-GB">
              <a:solidFill>
                <a:srgbClr val="000000"/>
              </a:solidFill>
              <a:cs typeface="Arial"/>
            </a:endParaRPr>
          </a:p>
          <a:p>
            <a:r>
              <a:rPr lang="en-GB">
                <a:cs typeface="Arial"/>
              </a:rPr>
              <a:t>Please choose which slide to use in your session. Remember to unhide the slide you choose before you begin delivering the session. </a:t>
            </a:r>
            <a:endParaRPr lang="en-GB">
              <a:solidFill>
                <a:srgbClr val="000000"/>
              </a:solidFill>
              <a:cs typeface="Arial"/>
            </a:endParaRPr>
          </a:p>
          <a:p>
            <a:r>
              <a:rPr lang="en-GB"/>
              <a:t>You may wish to do both discussion tasks if you have a longer session with staff. </a:t>
            </a:r>
          </a:p>
        </p:txBody>
      </p:sp>
      <p:sp>
        <p:nvSpPr>
          <p:cNvPr id="5" name="Slide Number Placeholder 4">
            <a:extLst>
              <a:ext uri="{FF2B5EF4-FFF2-40B4-BE49-F238E27FC236}">
                <a16:creationId xmlns:a16="http://schemas.microsoft.com/office/drawing/2014/main" id="{10C144D3-0B8A-0A90-B1D8-A684F4159C6F}"/>
              </a:ext>
            </a:extLst>
          </p:cNvPr>
          <p:cNvSpPr>
            <a:spLocks noGrp="1"/>
          </p:cNvSpPr>
          <p:nvPr>
            <p:ph type="sldNum" sz="quarter" idx="12"/>
          </p:nvPr>
        </p:nvSpPr>
        <p:spPr/>
        <p:txBody>
          <a:bodyPr/>
          <a:lstStyle/>
          <a:p>
            <a:fld id="{BA634521-C80F-DA4F-BE98-7119B7CE3C87}" type="slidenum">
              <a:rPr lang="en-US" smtClean="0"/>
              <a:pPr/>
              <a:t>32</a:t>
            </a:fld>
            <a:endParaRPr lang="en-US"/>
          </a:p>
        </p:txBody>
      </p:sp>
    </p:spTree>
    <p:extLst>
      <p:ext uri="{BB962C8B-B14F-4D97-AF65-F5344CB8AC3E}">
        <p14:creationId xmlns:p14="http://schemas.microsoft.com/office/powerpoint/2010/main" val="888684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8C58F5-4637-4F4E-17D7-E11AB38709BC}"/>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7E0F65D5-DE5C-C3A3-7DF2-01A5EA3D6060}"/>
              </a:ext>
            </a:extLst>
          </p:cNvPr>
          <p:cNvSpPr>
            <a:spLocks noGrp="1"/>
          </p:cNvSpPr>
          <p:nvPr>
            <p:ph type="title"/>
          </p:nvPr>
        </p:nvSpPr>
        <p:spPr>
          <a:xfrm>
            <a:off x="1730476" y="-680275"/>
            <a:ext cx="8223149" cy="1026000"/>
          </a:xfrm>
        </p:spPr>
        <p:txBody>
          <a:bodyPr/>
          <a:lstStyle/>
          <a:p>
            <a:r>
              <a:rPr lang="en-GB"/>
              <a:t>Discussion on receptive language</a:t>
            </a:r>
          </a:p>
        </p:txBody>
      </p:sp>
      <p:sp>
        <p:nvSpPr>
          <p:cNvPr id="2" name="Title 3">
            <a:extLst>
              <a:ext uri="{FF2B5EF4-FFF2-40B4-BE49-F238E27FC236}">
                <a16:creationId xmlns:a16="http://schemas.microsoft.com/office/drawing/2014/main" id="{73A10D4F-31A4-B9D7-E47B-30AA008E74D3}"/>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3A2AC317-2EDF-3B3F-330B-31421F521E3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7393B88E-EED2-A16E-27D9-A28518139A40}"/>
              </a:ext>
            </a:extLst>
          </p:cNvPr>
          <p:cNvSpPr>
            <a:spLocks noGrp="1"/>
          </p:cNvSpPr>
          <p:nvPr>
            <p:ph type="body" sz="quarter" idx="10"/>
          </p:nvPr>
        </p:nvSpPr>
        <p:spPr>
          <a:xfrm>
            <a:off x="682958" y="2098675"/>
            <a:ext cx="10318801" cy="665452"/>
          </a:xfrm>
        </p:spPr>
        <p:txBody>
          <a:bodyPr/>
          <a:lstStyle/>
          <a:p>
            <a:pPr>
              <a:lnSpc>
                <a:spcPct val="100000"/>
              </a:lnSpc>
              <a:spcAft>
                <a:spcPts val="0"/>
              </a:spcAft>
              <a:buClr>
                <a:srgbClr val="006FB7"/>
              </a:buClr>
            </a:pPr>
            <a:r>
              <a:rPr lang="en-GB" b="1">
                <a:ea typeface="Calibri"/>
              </a:rPr>
              <a:t>Focus</a:t>
            </a:r>
            <a:r>
              <a:rPr lang="en-GB">
                <a:ea typeface="Calibri"/>
              </a:rPr>
              <a:t>: receptive language </a:t>
            </a:r>
          </a:p>
          <a:p>
            <a:pPr>
              <a:lnSpc>
                <a:spcPct val="100000"/>
              </a:lnSpc>
              <a:spcAft>
                <a:spcPts val="0"/>
              </a:spcAft>
              <a:buClr>
                <a:srgbClr val="006FB7"/>
              </a:buClr>
            </a:pPr>
            <a:endParaRPr lang="en-GB">
              <a:ea typeface="Calibri"/>
            </a:endParaRPr>
          </a:p>
          <a:p>
            <a:pPr>
              <a:lnSpc>
                <a:spcPct val="100000"/>
              </a:lnSpc>
              <a:spcAft>
                <a:spcPts val="0"/>
              </a:spcAft>
              <a:buClr>
                <a:srgbClr val="006FB7"/>
              </a:buClr>
            </a:pPr>
            <a:r>
              <a:rPr lang="en-GB"/>
              <a:t>We need to introduce learners to a lot of new concepts and vocabulary, but we also need to ensure this language is accessible.</a:t>
            </a:r>
            <a:br>
              <a:rPr lang="en-GB"/>
            </a:br>
            <a:br>
              <a:rPr lang="en-GB"/>
            </a:br>
            <a:r>
              <a:rPr lang="en-GB"/>
              <a:t>What are the tensions between these two goals - when do they sometimes conflict with each other?</a:t>
            </a:r>
          </a:p>
        </p:txBody>
      </p:sp>
      <p:sp>
        <p:nvSpPr>
          <p:cNvPr id="9" name="Text Placeholder 1">
            <a:extLst>
              <a:ext uri="{FF2B5EF4-FFF2-40B4-BE49-F238E27FC236}">
                <a16:creationId xmlns:a16="http://schemas.microsoft.com/office/drawing/2014/main" id="{FD4829C7-6C2D-BAD1-B5E2-84F74897F7F3}"/>
              </a:ext>
            </a:extLst>
          </p:cNvPr>
          <p:cNvSpPr txBox="1">
            <a:spLocks/>
          </p:cNvSpPr>
          <p:nvPr/>
        </p:nvSpPr>
        <p:spPr>
          <a:xfrm>
            <a:off x="684285" y="4551649"/>
            <a:ext cx="7637690" cy="1398578"/>
          </a:xfrm>
          <a:prstGeom prst="rect">
            <a:avLst/>
          </a:prstGeom>
          <a:ln w="28575">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Take a minute individually to think about this.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Swap speaker after two minutes. </a:t>
            </a:r>
          </a:p>
        </p:txBody>
      </p:sp>
      <p:sp>
        <p:nvSpPr>
          <p:cNvPr id="6" name="Slide Number Placeholder 5">
            <a:extLst>
              <a:ext uri="{FF2B5EF4-FFF2-40B4-BE49-F238E27FC236}">
                <a16:creationId xmlns:a16="http://schemas.microsoft.com/office/drawing/2014/main" id="{F3F0D282-2BE7-1160-7212-E65262A6503F}"/>
              </a:ext>
            </a:extLst>
          </p:cNvPr>
          <p:cNvSpPr>
            <a:spLocks noGrp="1"/>
          </p:cNvSpPr>
          <p:nvPr>
            <p:ph type="sldNum" sz="quarter" idx="12"/>
          </p:nvPr>
        </p:nvSpPr>
        <p:spPr/>
        <p:txBody>
          <a:bodyPr/>
          <a:lstStyle/>
          <a:p>
            <a:fld id="{BA634521-C80F-DA4F-BE98-7119B7CE3C87}" type="slidenum">
              <a:rPr lang="en-US" smtClean="0"/>
              <a:pPr/>
              <a:t>33</a:t>
            </a:fld>
            <a:endParaRPr lang="en-US"/>
          </a:p>
        </p:txBody>
      </p:sp>
    </p:spTree>
    <p:extLst>
      <p:ext uri="{BB962C8B-B14F-4D97-AF65-F5344CB8AC3E}">
        <p14:creationId xmlns:p14="http://schemas.microsoft.com/office/powerpoint/2010/main" val="795257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9962-05FE-85DB-117C-9A69937B6B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6DE336-8F33-ED9B-AC63-D643D3B3E859}"/>
              </a:ext>
            </a:extLst>
          </p:cNvPr>
          <p:cNvSpPr>
            <a:spLocks noGrp="1"/>
          </p:cNvSpPr>
          <p:nvPr>
            <p:ph type="title"/>
          </p:nvPr>
        </p:nvSpPr>
        <p:spPr/>
        <p:txBody>
          <a:bodyPr/>
          <a:lstStyle/>
          <a:p>
            <a:r>
              <a:rPr lang="en-GB"/>
              <a:t>Expressive language </a:t>
            </a:r>
          </a:p>
        </p:txBody>
      </p:sp>
      <p:sp>
        <p:nvSpPr>
          <p:cNvPr id="3" name="Text Placeholder 2">
            <a:extLst>
              <a:ext uri="{FF2B5EF4-FFF2-40B4-BE49-F238E27FC236}">
                <a16:creationId xmlns:a16="http://schemas.microsoft.com/office/drawing/2014/main" id="{7C34ACEC-698F-4E38-815D-F7295876EF62}"/>
              </a:ext>
            </a:extLst>
          </p:cNvPr>
          <p:cNvSpPr>
            <a:spLocks noGrp="1"/>
          </p:cNvSpPr>
          <p:nvPr>
            <p:ph type="body" sz="quarter" idx="10"/>
          </p:nvPr>
        </p:nvSpPr>
        <p:spPr>
          <a:xfrm>
            <a:off x="709614" y="2098675"/>
            <a:ext cx="10796588" cy="3473450"/>
          </a:xfrm>
        </p:spPr>
        <p:txBody>
          <a:bodyPr vert="horz" lIns="0" tIns="0" rIns="0" bIns="0" rtlCol="0" anchor="t">
            <a:noAutofit/>
          </a:bodyPr>
          <a:lstStyle/>
          <a:p>
            <a:r>
              <a:rPr lang="en-GB"/>
              <a:t>When learners can express themselves, they are better able to:</a:t>
            </a:r>
          </a:p>
          <a:p>
            <a:pPr marL="342900" indent="-342900">
              <a:buClr>
                <a:srgbClr val="1D70B8"/>
              </a:buClr>
              <a:buFont typeface="Arial" panose="020B0604020202020204" pitchFamily="34" charset="0"/>
              <a:buChar char="&gt;"/>
            </a:pPr>
            <a:r>
              <a:rPr lang="en-GB"/>
              <a:t>build on their understanding</a:t>
            </a:r>
          </a:p>
          <a:p>
            <a:pPr marL="342900" indent="-342900">
              <a:buClr>
                <a:srgbClr val="1D70B8"/>
              </a:buClr>
              <a:buFont typeface="Arial" panose="020B0604020202020204" pitchFamily="34" charset="0"/>
              <a:buChar char="&gt;"/>
            </a:pPr>
            <a:r>
              <a:rPr lang="en-GB"/>
              <a:t>rehearse ideas</a:t>
            </a:r>
          </a:p>
          <a:p>
            <a:pPr marL="342900" indent="-342900">
              <a:buClr>
                <a:srgbClr val="1D70B8"/>
              </a:buClr>
              <a:buFont typeface="Arial" panose="020B0604020202020204" pitchFamily="34" charset="0"/>
              <a:buChar char="&gt;"/>
            </a:pPr>
            <a:r>
              <a:rPr lang="en-GB"/>
              <a:t>ask for help</a:t>
            </a:r>
          </a:p>
          <a:p>
            <a:pPr marL="342900" indent="-342900">
              <a:buClr>
                <a:srgbClr val="1D70B8"/>
              </a:buClr>
              <a:buFont typeface="Arial" panose="020B0604020202020204" pitchFamily="34" charset="0"/>
              <a:buChar char="&gt;"/>
            </a:pPr>
            <a:r>
              <a:rPr lang="en-GB"/>
              <a:t>demonstrate what they know</a:t>
            </a:r>
          </a:p>
        </p:txBody>
      </p:sp>
      <p:sp>
        <p:nvSpPr>
          <p:cNvPr id="5" name="Slide Number Placeholder 4">
            <a:extLst>
              <a:ext uri="{FF2B5EF4-FFF2-40B4-BE49-F238E27FC236}">
                <a16:creationId xmlns:a16="http://schemas.microsoft.com/office/drawing/2014/main" id="{13441497-F178-9D8A-8666-EC016E425DF8}"/>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229389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08C417-2ECA-D458-E24F-A29DF4CD0D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4938A0-4D38-9435-23B6-F0B4534758AF}"/>
              </a:ext>
            </a:extLst>
          </p:cNvPr>
          <p:cNvSpPr>
            <a:spLocks noGrp="1"/>
          </p:cNvSpPr>
          <p:nvPr>
            <p:ph type="title"/>
          </p:nvPr>
        </p:nvSpPr>
        <p:spPr/>
        <p:txBody>
          <a:bodyPr/>
          <a:lstStyle/>
          <a:p>
            <a:r>
              <a:rPr lang="en-GB"/>
              <a:t>Facilitation guidance – expressive language example options </a:t>
            </a:r>
          </a:p>
        </p:txBody>
      </p:sp>
      <p:sp>
        <p:nvSpPr>
          <p:cNvPr id="6" name="Text Placeholder 5">
            <a:extLst>
              <a:ext uri="{FF2B5EF4-FFF2-40B4-BE49-F238E27FC236}">
                <a16:creationId xmlns:a16="http://schemas.microsoft.com/office/drawing/2014/main" id="{A7CC8328-9B8D-5738-3FE2-D5324598EBB1}"/>
              </a:ext>
            </a:extLst>
          </p:cNvPr>
          <p:cNvSpPr>
            <a:spLocks noGrp="1"/>
          </p:cNvSpPr>
          <p:nvPr>
            <p:ph type="body" sz="quarter" idx="10"/>
          </p:nvPr>
        </p:nvSpPr>
        <p:spPr>
          <a:xfrm>
            <a:off x="709612" y="1921776"/>
            <a:ext cx="10197872" cy="3257550"/>
          </a:xfrm>
        </p:spPr>
        <p:txBody>
          <a:bodyPr vert="horz" lIns="0" tIns="0" rIns="0" bIns="0" rtlCol="0" anchor="t">
            <a:noAutofit/>
          </a:bodyPr>
          <a:lstStyle/>
          <a:p>
            <a:r>
              <a:rPr lang="en-GB" dirty="0"/>
              <a:t>The following slides are hidden so that you can choose which examples to use. Remember to unhide the slide you choose before you start facilitating the session. </a:t>
            </a:r>
          </a:p>
          <a:p>
            <a:r>
              <a:rPr lang="en-GB" dirty="0"/>
              <a:t>The examples show a classroom situation where language develops through repeated, purposeful practice. </a:t>
            </a:r>
          </a:p>
          <a:p>
            <a:r>
              <a:rPr lang="en-GB" dirty="0"/>
              <a:t>The examples are:</a:t>
            </a:r>
          </a:p>
          <a:p>
            <a:pPr marL="342900" indent="-342900">
              <a:buClr>
                <a:schemeClr val="accent1"/>
              </a:buClr>
              <a:buFont typeface="Arial,Sans-Serif" panose="020B0604020202020204" pitchFamily="34" charset="0"/>
              <a:buChar char="&gt;"/>
            </a:pPr>
            <a:r>
              <a:rPr lang="en-GB" b="1" dirty="0">
                <a:cs typeface="Arial"/>
              </a:rPr>
              <a:t>BTEC in computing and IT</a:t>
            </a:r>
            <a:endParaRPr lang="en-US" b="1" dirty="0">
              <a:cs typeface="Arial"/>
            </a:endParaRPr>
          </a:p>
          <a:p>
            <a:pPr marL="342900" indent="-342900">
              <a:buClr>
                <a:schemeClr val="accent1"/>
              </a:buClr>
              <a:buFont typeface="Arial,Sans-Serif" panose="020B0604020202020204" pitchFamily="34" charset="0"/>
              <a:buChar char="&gt;"/>
            </a:pPr>
            <a:r>
              <a:rPr lang="en-GB" b="1" dirty="0">
                <a:cs typeface="Arial"/>
              </a:rPr>
              <a:t>A level chemistry </a:t>
            </a:r>
            <a:endParaRPr lang="en-US" b="1" dirty="0">
              <a:cs typeface="Arial"/>
            </a:endParaRPr>
          </a:p>
          <a:p>
            <a:pPr marL="342900" indent="-342900">
              <a:buClr>
                <a:srgbClr val="1D70B8"/>
              </a:buClr>
              <a:buFont typeface="Arial" panose="020B0604020202020204" pitchFamily="34" charset="0"/>
              <a:buChar char="&gt;"/>
            </a:pPr>
            <a:endParaRPr lang="en-GB" b="1" dirty="0"/>
          </a:p>
          <a:p>
            <a:r>
              <a:rPr lang="en-GB" dirty="0"/>
              <a:t>The final exemplification slide also has guidance for writing your own example. </a:t>
            </a:r>
          </a:p>
          <a:p>
            <a:endParaRPr lang="en-GB" dirty="0"/>
          </a:p>
        </p:txBody>
      </p:sp>
      <p:sp>
        <p:nvSpPr>
          <p:cNvPr id="5" name="Slide Number Placeholder 4">
            <a:extLst>
              <a:ext uri="{FF2B5EF4-FFF2-40B4-BE49-F238E27FC236}">
                <a16:creationId xmlns:a16="http://schemas.microsoft.com/office/drawing/2014/main" id="{DCE92719-7076-CB36-13EA-24A1765B7272}"/>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292318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419522-514A-E1B2-CC8E-E2A62BC07724}"/>
              </a:ext>
            </a:extLst>
          </p:cNvPr>
          <p:cNvSpPr>
            <a:spLocks noGrp="1"/>
          </p:cNvSpPr>
          <p:nvPr>
            <p:ph type="title"/>
          </p:nvPr>
        </p:nvSpPr>
        <p:spPr>
          <a:xfrm>
            <a:off x="706201" y="-986340"/>
            <a:ext cx="10800000" cy="1027112"/>
          </a:xfrm>
        </p:spPr>
        <p:txBody>
          <a:bodyPr/>
          <a:lstStyle/>
          <a:p>
            <a:r>
              <a:rPr lang="en-GB"/>
              <a:t>Example 1 (BTEC computing and IT)</a:t>
            </a:r>
          </a:p>
        </p:txBody>
      </p:sp>
      <p:sp>
        <p:nvSpPr>
          <p:cNvPr id="2" name="Title 3">
            <a:extLst>
              <a:ext uri="{FF2B5EF4-FFF2-40B4-BE49-F238E27FC236}">
                <a16:creationId xmlns:a16="http://schemas.microsoft.com/office/drawing/2014/main" id="{F42F4151-0F62-9CF2-27C7-1C5FA1F66F32}"/>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1</a:t>
            </a:r>
          </a:p>
        </p:txBody>
      </p:sp>
      <p:sp>
        <p:nvSpPr>
          <p:cNvPr id="3" name="Text Placeholder 2">
            <a:extLst>
              <a:ext uri="{FF2B5EF4-FFF2-40B4-BE49-F238E27FC236}">
                <a16:creationId xmlns:a16="http://schemas.microsoft.com/office/drawing/2014/main" id="{9F369660-3571-517A-E9B0-DFF30F58B41E}"/>
              </a:ext>
            </a:extLst>
          </p:cNvPr>
          <p:cNvSpPr>
            <a:spLocks noGrp="1"/>
          </p:cNvSpPr>
          <p:nvPr>
            <p:ph type="body" sz="quarter" idx="10"/>
          </p:nvPr>
        </p:nvSpPr>
        <p:spPr>
          <a:xfrm>
            <a:off x="697706" y="1431925"/>
            <a:ext cx="10796588" cy="2835566"/>
          </a:xfrm>
        </p:spPr>
        <p:txBody>
          <a:bodyPr/>
          <a:lstStyle/>
          <a:p>
            <a:pPr>
              <a:spcAft>
                <a:spcPts val="0"/>
              </a:spcAft>
            </a:pPr>
            <a:r>
              <a:rPr lang="en-GB" b="1"/>
              <a:t>Context: </a:t>
            </a:r>
            <a:r>
              <a:rPr lang="en-GB"/>
              <a:t>BTEC computing and IT	</a:t>
            </a:r>
            <a:r>
              <a:rPr lang="en-GB" b="1"/>
              <a:t>Topic: </a:t>
            </a:r>
            <a:r>
              <a:rPr lang="en-GB"/>
              <a:t>Coding for gaming</a:t>
            </a:r>
          </a:p>
          <a:p>
            <a:pPr>
              <a:spcAft>
                <a:spcPts val="0"/>
              </a:spcAft>
            </a:pPr>
            <a:endParaRPr lang="en-GB"/>
          </a:p>
          <a:p>
            <a:r>
              <a:rPr lang="en-GB"/>
              <a:t>Aware that quite a few learners have their own terms of reference that they use when talking about gaming, the teacher plans over the course of the term to embed more formal and industry-recognised language alongside learners’ active vocabulary. </a:t>
            </a:r>
          </a:p>
          <a:p>
            <a:r>
              <a:rPr lang="en-GB"/>
              <a:t>By making the link between the words that learners already use, the teacher is able to benefit from the prior knowledge that sits behind this language. By pushing learners to develop and adapt their working vocabulary to what is more commonly used in industry, all learners (including those with SLC needs) gain knowledge that may help them in formal assessments as well as possible future job applications and interviews. </a:t>
            </a:r>
          </a:p>
          <a:p>
            <a:r>
              <a:rPr lang="en-GB"/>
              <a:t>Over time, the teacher prompts learners to use industry terminology in all formal and informal discussion tasks, helping learners to employ new words as their useable vocabulary.  </a:t>
            </a:r>
          </a:p>
        </p:txBody>
      </p:sp>
      <p:sp>
        <p:nvSpPr>
          <p:cNvPr id="5" name="Slide Number Placeholder 4">
            <a:extLst>
              <a:ext uri="{FF2B5EF4-FFF2-40B4-BE49-F238E27FC236}">
                <a16:creationId xmlns:a16="http://schemas.microsoft.com/office/drawing/2014/main" id="{0EC91A24-7BC0-B116-91BD-EE0AC98B7E20}"/>
              </a:ext>
            </a:extLst>
          </p:cNvPr>
          <p:cNvSpPr>
            <a:spLocks noGrp="1"/>
          </p:cNvSpPr>
          <p:nvPr>
            <p:ph type="sldNum" sz="quarter" idx="12"/>
          </p:nvPr>
        </p:nvSpPr>
        <p:spPr/>
        <p:txBody>
          <a:bodyPr/>
          <a:lstStyle/>
          <a:p>
            <a:fld id="{BA634521-C80F-DA4F-BE98-7119B7CE3C87}" type="slidenum">
              <a:rPr lang="en-US" smtClean="0"/>
              <a:pPr/>
              <a:t>36</a:t>
            </a:fld>
            <a:endParaRPr lang="en-US"/>
          </a:p>
        </p:txBody>
      </p:sp>
    </p:spTree>
    <p:extLst>
      <p:ext uri="{BB962C8B-B14F-4D97-AF65-F5344CB8AC3E}">
        <p14:creationId xmlns:p14="http://schemas.microsoft.com/office/powerpoint/2010/main" val="3435934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5BF4A0-878B-C619-49BA-337A3A279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26CBE-5C57-8B42-35FD-B929FDEA03EA}"/>
              </a:ext>
            </a:extLst>
          </p:cNvPr>
          <p:cNvSpPr>
            <a:spLocks noGrp="1"/>
          </p:cNvSpPr>
          <p:nvPr>
            <p:ph type="title"/>
          </p:nvPr>
        </p:nvSpPr>
        <p:spPr>
          <a:xfrm>
            <a:off x="696000" y="-1027112"/>
            <a:ext cx="10800000" cy="1027112"/>
          </a:xfrm>
        </p:spPr>
        <p:txBody>
          <a:bodyPr/>
          <a:lstStyle/>
          <a:p>
            <a:r>
              <a:rPr lang="en-GB"/>
              <a:t>Example 2 (A-level chemistry, part 2)</a:t>
            </a:r>
            <a:br>
              <a:rPr lang="en-GB"/>
            </a:br>
            <a:endParaRPr lang="en-GB"/>
          </a:p>
        </p:txBody>
      </p:sp>
      <p:sp>
        <p:nvSpPr>
          <p:cNvPr id="4" name="TextBox 3">
            <a:extLst>
              <a:ext uri="{FF2B5EF4-FFF2-40B4-BE49-F238E27FC236}">
                <a16:creationId xmlns:a16="http://schemas.microsoft.com/office/drawing/2014/main" id="{D06F655F-0C9F-E7F0-CABD-A9D2C05BAD4C}"/>
              </a:ext>
            </a:extLst>
          </p:cNvPr>
          <p:cNvSpPr txBox="1"/>
          <p:nvPr/>
        </p:nvSpPr>
        <p:spPr>
          <a:xfrm>
            <a:off x="682388" y="1399859"/>
            <a:ext cx="10745552" cy="5016758"/>
          </a:xfrm>
          <a:prstGeom prst="rect">
            <a:avLst/>
          </a:prstGeom>
          <a:noFill/>
        </p:spPr>
        <p:txBody>
          <a:bodyPr wrap="square" lIns="91440" tIns="45720" rIns="91440" bIns="45720" rtlCol="0" anchor="t">
            <a:spAutoFit/>
          </a:bodyPr>
          <a:lstStyle/>
          <a:p>
            <a:r>
              <a:rPr lang="en-GB" sz="2000" b="1" dirty="0">
                <a:cs typeface="Arial" panose="020B0604020202020204" pitchFamily="34" charset="0"/>
              </a:rPr>
              <a:t>Context</a:t>
            </a:r>
            <a:r>
              <a:rPr lang="en-GB" sz="2000" dirty="0">
                <a:cs typeface="Arial" panose="020B0604020202020204" pitchFamily="34" charset="0"/>
              </a:rPr>
              <a:t>: A level chemistry 	</a:t>
            </a:r>
            <a:r>
              <a:rPr lang="en-GB" sz="2000" b="1" dirty="0">
                <a:cs typeface="Arial" panose="020B0604020202020204" pitchFamily="34" charset="0"/>
              </a:rPr>
              <a:t>Topic</a:t>
            </a:r>
            <a:r>
              <a:rPr lang="en-GB" sz="2000" dirty="0">
                <a:cs typeface="Arial" panose="020B0604020202020204" pitchFamily="34" charset="0"/>
              </a:rPr>
              <a:t>: Chemical equilibrium </a:t>
            </a:r>
          </a:p>
          <a:p>
            <a:endParaRPr lang="en-GB" sz="2000" dirty="0">
              <a:cs typeface="Arial" panose="020B0604020202020204" pitchFamily="34" charset="0"/>
            </a:endParaRPr>
          </a:p>
          <a:p>
            <a:r>
              <a:rPr lang="en-GB" sz="2000" dirty="0">
                <a:cs typeface="Arial" panose="020B0604020202020204" pitchFamily="34" charset="0"/>
              </a:rPr>
              <a:t>Mr Jones wants his learners to explain the effect of changing concentration on the position of the equilibrium for a reversible reaction. He knows from previous teaching that learners struggle to express and link the key chemical knowledge correctly. </a:t>
            </a:r>
            <a:endParaRPr lang="en-US" sz="2000" dirty="0">
              <a:cs typeface="Arial" panose="020B0604020202020204" pitchFamily="34" charset="0"/>
            </a:endParaRPr>
          </a:p>
          <a:p>
            <a:endParaRPr lang="en-GB" sz="2000" dirty="0">
              <a:cs typeface="Arial" panose="020B0604020202020204" pitchFamily="34" charset="0"/>
            </a:endParaRPr>
          </a:p>
          <a:p>
            <a:r>
              <a:rPr lang="en-GB" sz="2000" dirty="0">
                <a:cs typeface="Arial" panose="020B0604020202020204" pitchFamily="34" charset="0"/>
              </a:rPr>
              <a:t>He writes out a model explanation under a visualiser, narrating his thinking and underlining key vocabulary, such as </a:t>
            </a:r>
            <a:r>
              <a:rPr lang="en-GB" sz="2000" b="1" dirty="0">
                <a:cs typeface="Arial" panose="020B0604020202020204" pitchFamily="34" charset="0"/>
              </a:rPr>
              <a:t>equilibrium </a:t>
            </a:r>
            <a:r>
              <a:rPr lang="en-GB" sz="2000" dirty="0">
                <a:cs typeface="Arial" panose="020B0604020202020204" pitchFamily="34" charset="0"/>
              </a:rPr>
              <a:t>and </a:t>
            </a:r>
            <a:r>
              <a:rPr lang="en-GB" sz="2000" b="1" dirty="0">
                <a:cs typeface="Arial" panose="020B0604020202020204" pitchFamily="34" charset="0"/>
              </a:rPr>
              <a:t>reversible</a:t>
            </a:r>
            <a:r>
              <a:rPr lang="en-GB" sz="2000" dirty="0">
                <a:cs typeface="Arial" panose="020B0604020202020204" pitchFamily="34" charset="0"/>
              </a:rPr>
              <a:t>. He then writes another explanation for a different reaction and stops halfway, asking learners to finish the explanation. He reads a sample of their writing and provides feedback. He then writes out the full explanation and learners compare their responses.  </a:t>
            </a:r>
          </a:p>
          <a:p>
            <a:endParaRPr lang="en-GB" sz="2000" dirty="0">
              <a:cs typeface="Arial" panose="020B0604020202020204" pitchFamily="34" charset="0"/>
            </a:endParaRPr>
          </a:p>
          <a:p>
            <a:r>
              <a:rPr lang="en-GB" sz="2000" dirty="0">
                <a:cs typeface="Arial" panose="020B0604020202020204" pitchFamily="34" charset="0"/>
              </a:rPr>
              <a:t>Mr Jones then leads the class through three more examples. This time, learners verbally share their explanations with a partner and Mr Jones listens in. When a response lacks depth, he asks learners to say it again, using specific vocabulary or linking phrases. Over time, learners practise writing more explanations, which increase in complexity and demand. </a:t>
            </a:r>
          </a:p>
        </p:txBody>
      </p:sp>
      <p:sp>
        <p:nvSpPr>
          <p:cNvPr id="3" name="Title 1">
            <a:extLst>
              <a:ext uri="{FF2B5EF4-FFF2-40B4-BE49-F238E27FC236}">
                <a16:creationId xmlns:a16="http://schemas.microsoft.com/office/drawing/2014/main" id="{AFBE9292-7862-AB42-433F-C8BB78936884}"/>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dirty="0"/>
              <a:t>Example 2</a:t>
            </a:r>
            <a:br>
              <a:rPr lang="en-GB" dirty="0"/>
            </a:br>
            <a:endParaRPr lang="en-GB" dirty="0"/>
          </a:p>
        </p:txBody>
      </p:sp>
    </p:spTree>
    <p:extLst>
      <p:ext uri="{BB962C8B-B14F-4D97-AF65-F5344CB8AC3E}">
        <p14:creationId xmlns:p14="http://schemas.microsoft.com/office/powerpoint/2010/main" val="1347753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D106EB-E51E-E078-E64D-D3A4ED2B68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6E39C3-41DD-11A2-9A12-6E6504982AC4}"/>
              </a:ext>
            </a:extLst>
          </p:cNvPr>
          <p:cNvSpPr>
            <a:spLocks noGrp="1"/>
          </p:cNvSpPr>
          <p:nvPr>
            <p:ph type="title"/>
          </p:nvPr>
        </p:nvSpPr>
        <p:spPr>
          <a:xfrm>
            <a:off x="696000" y="-999887"/>
            <a:ext cx="10800000" cy="1027112"/>
          </a:xfrm>
        </p:spPr>
        <p:txBody>
          <a:bodyPr/>
          <a:lstStyle/>
          <a:p>
            <a:r>
              <a:rPr lang="en-GB"/>
              <a:t>Blank Example Slide (expressive language)</a:t>
            </a:r>
          </a:p>
        </p:txBody>
      </p:sp>
      <p:sp>
        <p:nvSpPr>
          <p:cNvPr id="2" name="Title 3">
            <a:extLst>
              <a:ext uri="{FF2B5EF4-FFF2-40B4-BE49-F238E27FC236}">
                <a16:creationId xmlns:a16="http://schemas.microsoft.com/office/drawing/2014/main" id="{AC1F0DE8-FC96-441D-A2A4-51FFF9F7D850}"/>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
        <p:nvSpPr>
          <p:cNvPr id="3" name="Text Placeholder 2">
            <a:extLst>
              <a:ext uri="{FF2B5EF4-FFF2-40B4-BE49-F238E27FC236}">
                <a16:creationId xmlns:a16="http://schemas.microsoft.com/office/drawing/2014/main" id="{A212E251-BEAF-1528-C1E6-FAD1983343B5}"/>
              </a:ext>
            </a:extLst>
          </p:cNvPr>
          <p:cNvSpPr>
            <a:spLocks noGrp="1"/>
          </p:cNvSpPr>
          <p:nvPr>
            <p:ph type="body" sz="quarter" idx="10"/>
          </p:nvPr>
        </p:nvSpPr>
        <p:spPr>
          <a:xfrm>
            <a:off x="709615" y="1736725"/>
            <a:ext cx="10796586" cy="4018379"/>
          </a:xfrm>
        </p:spPr>
        <p:txBody>
          <a:bodyPr vert="horz" lIns="0" tIns="0" rIns="0" bIns="0" rtlCol="0" anchor="t">
            <a:noAutofit/>
          </a:bodyPr>
          <a:lstStyle/>
          <a:p>
            <a:r>
              <a:rPr lang="en-GB" b="1"/>
              <a:t>Context</a:t>
            </a:r>
            <a:r>
              <a:rPr lang="en-GB"/>
              <a:t>: </a:t>
            </a:r>
          </a:p>
          <a:p>
            <a:r>
              <a:rPr lang="en-GB"/>
              <a:t>Example should show where an opportunity to listen, speak, discuss, explain, question, and use new vocabulary can influence the speed and depth of learners’ language development.</a:t>
            </a:r>
          </a:p>
          <a:p>
            <a:r>
              <a:rPr lang="en-GB"/>
              <a:t>Points to include:</a:t>
            </a:r>
          </a:p>
          <a:p>
            <a:r>
              <a:rPr lang="en-GB"/>
              <a:t>Teacher or LSA </a:t>
            </a:r>
          </a:p>
          <a:p>
            <a:pPr marL="342900" indent="-342900">
              <a:spcAft>
                <a:spcPts val="0"/>
              </a:spcAft>
              <a:buFont typeface="Arial" panose="020B0604020202020204" pitchFamily="34" charset="0"/>
              <a:buChar char="•"/>
            </a:pPr>
            <a:r>
              <a:rPr lang="en-GB">
                <a:cs typeface="Arial"/>
              </a:rPr>
              <a:t>using scaffolding to support expression of ideas</a:t>
            </a:r>
          </a:p>
          <a:p>
            <a:pPr marL="342900" indent="-342900">
              <a:spcAft>
                <a:spcPts val="0"/>
              </a:spcAft>
              <a:buFont typeface="Arial" panose="020B0604020202020204" pitchFamily="34" charset="0"/>
              <a:buChar char="•"/>
            </a:pPr>
            <a:r>
              <a:rPr lang="en-GB">
                <a:cs typeface="Arial"/>
              </a:rPr>
              <a:t>modelling their ‘thinking out loud’</a:t>
            </a:r>
          </a:p>
          <a:p>
            <a:pPr marL="342900" indent="-342900">
              <a:spcAft>
                <a:spcPts val="0"/>
              </a:spcAft>
              <a:buFont typeface="Arial" panose="020B0604020202020204" pitchFamily="34" charset="0"/>
              <a:buChar char="•"/>
            </a:pPr>
            <a:r>
              <a:rPr lang="en-GB">
                <a:cs typeface="Arial"/>
              </a:rPr>
              <a:t>modelling the use of new vocabulary</a:t>
            </a:r>
          </a:p>
          <a:p>
            <a:pPr marL="342900" indent="-342900">
              <a:spcAft>
                <a:spcPts val="0"/>
              </a:spcAft>
              <a:buFont typeface="Arial" panose="020B0604020202020204" pitchFamily="34" charset="0"/>
              <a:buChar char="•"/>
            </a:pPr>
            <a:r>
              <a:rPr lang="en-GB">
                <a:cs typeface="Arial"/>
              </a:rPr>
              <a:t>asking learners to think of questions that help deepen their flexible use of new vocabulary</a:t>
            </a:r>
          </a:p>
          <a:p>
            <a:pPr marL="342900" indent="-342900">
              <a:buFont typeface="Arial" panose="020B0604020202020204" pitchFamily="34" charset="0"/>
              <a:buChar char="•"/>
            </a:pPr>
            <a:endParaRPr lang="en-GB"/>
          </a:p>
        </p:txBody>
      </p:sp>
      <p:sp>
        <p:nvSpPr>
          <p:cNvPr id="5" name="Slide Number Placeholder 4">
            <a:extLst>
              <a:ext uri="{FF2B5EF4-FFF2-40B4-BE49-F238E27FC236}">
                <a16:creationId xmlns:a16="http://schemas.microsoft.com/office/drawing/2014/main" id="{BE985EAE-9821-54C1-9778-BCF98C4DD1F4}"/>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3912863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3F5AFC-4B18-011C-D08C-370E4499FF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2D9C05-92D7-830E-2E31-135F27C7604A}"/>
              </a:ext>
            </a:extLst>
          </p:cNvPr>
          <p:cNvSpPr>
            <a:spLocks noGrp="1"/>
          </p:cNvSpPr>
          <p:nvPr>
            <p:ph type="title"/>
          </p:nvPr>
        </p:nvSpPr>
        <p:spPr/>
        <p:txBody>
          <a:bodyPr/>
          <a:lstStyle/>
          <a:p>
            <a:r>
              <a:rPr lang="en-GB"/>
              <a:t>Facilitator guidance – expressive language discussion options </a:t>
            </a:r>
          </a:p>
        </p:txBody>
      </p:sp>
      <p:sp>
        <p:nvSpPr>
          <p:cNvPr id="3" name="Text Placeholder 2">
            <a:extLst>
              <a:ext uri="{FF2B5EF4-FFF2-40B4-BE49-F238E27FC236}">
                <a16:creationId xmlns:a16="http://schemas.microsoft.com/office/drawing/2014/main" id="{7D3EADCC-2C3F-48C3-7CEF-860032DEF1B9}"/>
              </a:ext>
            </a:extLst>
          </p:cNvPr>
          <p:cNvSpPr>
            <a:spLocks noGrp="1"/>
          </p:cNvSpPr>
          <p:nvPr>
            <p:ph type="body" sz="quarter" idx="10"/>
          </p:nvPr>
        </p:nvSpPr>
        <p:spPr>
          <a:xfrm>
            <a:off x="682389" y="1745778"/>
            <a:ext cx="8983899" cy="3030268"/>
          </a:xfrm>
        </p:spPr>
        <p:txBody>
          <a:bodyPr vert="horz" lIns="0" tIns="0" rIns="0" bIns="0" rtlCol="0" anchor="t">
            <a:noAutofit/>
          </a:bodyPr>
          <a:lstStyle/>
          <a:p>
            <a:r>
              <a:rPr lang="en-GB">
                <a:cs typeface="Arial"/>
              </a:rPr>
              <a:t>The following slide is a hidden slide with a discussion task focussing on </a:t>
            </a:r>
            <a:r>
              <a:rPr lang="en-GB" b="1">
                <a:cs typeface="Arial"/>
              </a:rPr>
              <a:t>Expressive Language. </a:t>
            </a:r>
            <a:endParaRPr lang="en-GB">
              <a:cs typeface="Arial"/>
            </a:endParaRPr>
          </a:p>
          <a:p>
            <a:r>
              <a:rPr lang="en-GB">
                <a:cs typeface="Arial"/>
              </a:rPr>
              <a:t>Depending on the needs of your staff, you may choose to do this discussion task or you may opt for the discussion task on</a:t>
            </a:r>
            <a:r>
              <a:rPr lang="en-GB" b="1">
                <a:cs typeface="Arial"/>
              </a:rPr>
              <a:t> Receptive Language</a:t>
            </a:r>
            <a:r>
              <a:rPr lang="en-GB">
                <a:cs typeface="Arial"/>
              </a:rPr>
              <a:t> which is included earlier on in this section of the session. </a:t>
            </a:r>
          </a:p>
          <a:p>
            <a:r>
              <a:rPr lang="en-GB" b="1">
                <a:cs typeface="Arial"/>
              </a:rPr>
              <a:t>Time has been allocated for one discussion task</a:t>
            </a:r>
            <a:r>
              <a:rPr lang="en-GB">
                <a:cs typeface="Arial"/>
              </a:rPr>
              <a:t>. </a:t>
            </a:r>
            <a:endParaRPr lang="en-GB">
              <a:solidFill>
                <a:srgbClr val="000000"/>
              </a:solidFill>
              <a:cs typeface="Arial"/>
            </a:endParaRPr>
          </a:p>
          <a:p>
            <a:r>
              <a:rPr lang="en-GB">
                <a:cs typeface="Arial"/>
              </a:rPr>
              <a:t>Please choose which slide to use in your session. Remember to unhide the slide you choose before you begin delivering the session. </a:t>
            </a:r>
            <a:endParaRPr lang="en-GB">
              <a:solidFill>
                <a:srgbClr val="000000"/>
              </a:solidFill>
              <a:cs typeface="Arial"/>
            </a:endParaRPr>
          </a:p>
          <a:p>
            <a:r>
              <a:rPr lang="en-GB"/>
              <a:t>You may wish to do both discussion tasks if you have a longer session with staff. </a:t>
            </a:r>
          </a:p>
        </p:txBody>
      </p:sp>
      <p:sp>
        <p:nvSpPr>
          <p:cNvPr id="5" name="Slide Number Placeholder 4">
            <a:extLst>
              <a:ext uri="{FF2B5EF4-FFF2-40B4-BE49-F238E27FC236}">
                <a16:creationId xmlns:a16="http://schemas.microsoft.com/office/drawing/2014/main" id="{AF661AAB-1229-AEF5-B6D5-7B1EF4516547}"/>
              </a:ext>
            </a:extLst>
          </p:cNvPr>
          <p:cNvSpPr>
            <a:spLocks noGrp="1"/>
          </p:cNvSpPr>
          <p:nvPr>
            <p:ph type="sldNum" sz="quarter" idx="12"/>
          </p:nvPr>
        </p:nvSpPr>
        <p:spPr/>
        <p:txBody>
          <a:bodyPr/>
          <a:lstStyle/>
          <a:p>
            <a:fld id="{BA634521-C80F-DA4F-BE98-7119B7CE3C87}" type="slidenum">
              <a:rPr lang="en-US" smtClean="0"/>
              <a:pPr/>
              <a:t>39</a:t>
            </a:fld>
            <a:endParaRPr lang="en-US"/>
          </a:p>
        </p:txBody>
      </p:sp>
    </p:spTree>
    <p:extLst>
      <p:ext uri="{BB962C8B-B14F-4D97-AF65-F5344CB8AC3E}">
        <p14:creationId xmlns:p14="http://schemas.microsoft.com/office/powerpoint/2010/main" val="1199108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8C58F5-4637-4F4E-17D7-E11AB38709BC}"/>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7E0F65D5-DE5C-C3A3-7DF2-01A5EA3D6060}"/>
              </a:ext>
            </a:extLst>
          </p:cNvPr>
          <p:cNvSpPr>
            <a:spLocks noGrp="1"/>
          </p:cNvSpPr>
          <p:nvPr>
            <p:ph type="title"/>
          </p:nvPr>
        </p:nvSpPr>
        <p:spPr>
          <a:xfrm>
            <a:off x="1662237" y="-778406"/>
            <a:ext cx="9160437" cy="1026000"/>
          </a:xfrm>
        </p:spPr>
        <p:txBody>
          <a:bodyPr/>
          <a:lstStyle/>
          <a:p>
            <a:r>
              <a:rPr lang="en-GB"/>
              <a:t>Discussion on expressive language </a:t>
            </a:r>
          </a:p>
        </p:txBody>
      </p:sp>
      <p:sp>
        <p:nvSpPr>
          <p:cNvPr id="2" name="Title 3">
            <a:extLst>
              <a:ext uri="{FF2B5EF4-FFF2-40B4-BE49-F238E27FC236}">
                <a16:creationId xmlns:a16="http://schemas.microsoft.com/office/drawing/2014/main" id="{3D97D051-4C5A-C3A9-EA45-B9F1D296EEA2}"/>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 </a:t>
            </a:r>
          </a:p>
        </p:txBody>
      </p:sp>
      <p:pic>
        <p:nvPicPr>
          <p:cNvPr id="24" name="Picture 23">
            <a:extLst>
              <a:ext uri="{FF2B5EF4-FFF2-40B4-BE49-F238E27FC236}">
                <a16:creationId xmlns:a16="http://schemas.microsoft.com/office/drawing/2014/main" id="{3A2AC317-2EDF-3B3F-330B-31421F521E3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7393B88E-EED2-A16E-27D9-A28518139A40}"/>
              </a:ext>
            </a:extLst>
          </p:cNvPr>
          <p:cNvSpPr>
            <a:spLocks noGrp="1"/>
          </p:cNvSpPr>
          <p:nvPr>
            <p:ph type="body" sz="quarter" idx="10"/>
          </p:nvPr>
        </p:nvSpPr>
        <p:spPr>
          <a:xfrm>
            <a:off x="688105" y="2323541"/>
            <a:ext cx="9611947" cy="921684"/>
          </a:xfrm>
        </p:spPr>
        <p:txBody>
          <a:bodyPr/>
          <a:lstStyle/>
          <a:p>
            <a:pPr>
              <a:lnSpc>
                <a:spcPct val="100000"/>
              </a:lnSpc>
              <a:spcAft>
                <a:spcPts val="0"/>
              </a:spcAft>
              <a:buClr>
                <a:srgbClr val="006FB7"/>
              </a:buClr>
            </a:pPr>
            <a:r>
              <a:rPr lang="en-GB" b="1">
                <a:ea typeface="Calibri"/>
              </a:rPr>
              <a:t>Focus</a:t>
            </a:r>
            <a:r>
              <a:rPr lang="en-GB">
                <a:ea typeface="Calibri"/>
              </a:rPr>
              <a:t>: expressive language </a:t>
            </a:r>
          </a:p>
          <a:p>
            <a:pPr>
              <a:lnSpc>
                <a:spcPct val="100000"/>
              </a:lnSpc>
              <a:spcAft>
                <a:spcPts val="0"/>
              </a:spcAft>
              <a:buClr>
                <a:srgbClr val="006FB7"/>
              </a:buClr>
            </a:pPr>
            <a:endParaRPr lang="en-GB">
              <a:ea typeface="Calibri"/>
            </a:endParaRPr>
          </a:p>
          <a:p>
            <a:pPr>
              <a:lnSpc>
                <a:spcPct val="100000"/>
              </a:lnSpc>
              <a:spcAft>
                <a:spcPts val="0"/>
              </a:spcAft>
              <a:buClr>
                <a:srgbClr val="006FB7"/>
              </a:buClr>
            </a:pPr>
            <a:r>
              <a:rPr lang="en-GB"/>
              <a:t>How do we already use repeated, purposeful practice to support development of learners’ language?</a:t>
            </a:r>
            <a:endParaRPr lang="en-GB">
              <a:ea typeface="Calibri"/>
            </a:endParaRPr>
          </a:p>
        </p:txBody>
      </p:sp>
      <p:sp>
        <p:nvSpPr>
          <p:cNvPr id="9" name="Text Placeholder 1">
            <a:extLst>
              <a:ext uri="{FF2B5EF4-FFF2-40B4-BE49-F238E27FC236}">
                <a16:creationId xmlns:a16="http://schemas.microsoft.com/office/drawing/2014/main" id="{FD4829C7-6C2D-BAD1-B5E2-84F74897F7F3}"/>
              </a:ext>
            </a:extLst>
          </p:cNvPr>
          <p:cNvSpPr txBox="1">
            <a:spLocks/>
          </p:cNvSpPr>
          <p:nvPr/>
        </p:nvSpPr>
        <p:spPr>
          <a:xfrm>
            <a:off x="702216" y="3943350"/>
            <a:ext cx="7128658" cy="1628775"/>
          </a:xfrm>
          <a:prstGeom prst="rect">
            <a:avLst/>
          </a:prstGeom>
          <a:ln w="28575">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Take a minute individually to think about how you intentionally developed learners’ language.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Swap speaker after two minutes. </a:t>
            </a:r>
          </a:p>
          <a:p>
            <a:pPr marL="457200" indent="-457200">
              <a:lnSpc>
                <a:spcPct val="100000"/>
              </a:lnSpc>
              <a:spcAft>
                <a:spcPts val="600"/>
              </a:spcAft>
              <a:buClr>
                <a:srgbClr val="006FB7"/>
              </a:buClr>
              <a:buAutoNum type="arabicPeriod"/>
            </a:pPr>
            <a:endParaRPr lang="en-GB">
              <a:latin typeface="+mn-lt"/>
              <a:ea typeface="Calibri"/>
              <a:cs typeface="Arial" panose="020B0604020202020204" pitchFamily="34" charset="0"/>
            </a:endParaRPr>
          </a:p>
        </p:txBody>
      </p:sp>
      <p:sp>
        <p:nvSpPr>
          <p:cNvPr id="6" name="Slide Number Placeholder 5">
            <a:extLst>
              <a:ext uri="{FF2B5EF4-FFF2-40B4-BE49-F238E27FC236}">
                <a16:creationId xmlns:a16="http://schemas.microsoft.com/office/drawing/2014/main" id="{F3F0D282-2BE7-1160-7212-E65262A6503F}"/>
              </a:ext>
            </a:extLst>
          </p:cNvPr>
          <p:cNvSpPr>
            <a:spLocks noGrp="1"/>
          </p:cNvSpPr>
          <p:nvPr>
            <p:ph type="sldNum" sz="quarter" idx="12"/>
          </p:nvPr>
        </p:nvSpPr>
        <p:spPr/>
        <p:txBody>
          <a:bodyPr/>
          <a:lstStyle/>
          <a:p>
            <a:fld id="{BA634521-C80F-DA4F-BE98-7119B7CE3C87}" type="slidenum">
              <a:rPr lang="en-US" smtClean="0"/>
              <a:pPr/>
              <a:t>40</a:t>
            </a:fld>
            <a:endParaRPr lang="en-US"/>
          </a:p>
        </p:txBody>
      </p:sp>
    </p:spTree>
    <p:extLst>
      <p:ext uri="{BB962C8B-B14F-4D97-AF65-F5344CB8AC3E}">
        <p14:creationId xmlns:p14="http://schemas.microsoft.com/office/powerpoint/2010/main" val="3424437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95948-9D38-6AAB-7039-970C9DB6C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50463-3C86-5BBB-26A5-ACCADF02F661}"/>
              </a:ext>
            </a:extLst>
          </p:cNvPr>
          <p:cNvSpPr>
            <a:spLocks noGrp="1"/>
          </p:cNvSpPr>
          <p:nvPr>
            <p:ph type="title"/>
          </p:nvPr>
        </p:nvSpPr>
        <p:spPr>
          <a:xfrm>
            <a:off x="706201" y="-1027112"/>
            <a:ext cx="10800000" cy="1027112"/>
          </a:xfrm>
        </p:spPr>
        <p:txBody>
          <a:bodyPr/>
          <a:lstStyle/>
          <a:p>
            <a:r>
              <a:rPr lang="en-GB"/>
              <a:t>What challenges</a:t>
            </a:r>
            <a:r>
              <a:rPr lang="en-GB" baseline="0"/>
              <a:t> does SLC present in education?</a:t>
            </a:r>
            <a:endParaRPr lang="en-GB"/>
          </a:p>
        </p:txBody>
      </p:sp>
      <p:sp>
        <p:nvSpPr>
          <p:cNvPr id="3" name="Text Placeholder 2">
            <a:extLst>
              <a:ext uri="{FF2B5EF4-FFF2-40B4-BE49-F238E27FC236}">
                <a16:creationId xmlns:a16="http://schemas.microsoft.com/office/drawing/2014/main" id="{392AC126-DA87-3B31-DC61-46C521D9A9C6}"/>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cs typeface="Arial" panose="020B0604020202020204" pitchFamily="34" charset="0"/>
              </a:rPr>
              <a:t>What do we mean by speech, language and communication (SLC)?​</a:t>
            </a:r>
          </a:p>
        </p:txBody>
      </p:sp>
      <p:sp>
        <p:nvSpPr>
          <p:cNvPr id="12" name="Text Placeholder 3">
            <a:extLst>
              <a:ext uri="{FF2B5EF4-FFF2-40B4-BE49-F238E27FC236}">
                <a16:creationId xmlns:a16="http://schemas.microsoft.com/office/drawing/2014/main" id="{28C90C0F-180E-C212-6187-8C5612194B13}"/>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cs typeface="Arial" panose="020B0604020202020204" pitchFamily="34" charset="0"/>
              </a:rPr>
              <a:t>What role does SLC play in learning? ​</a:t>
            </a:r>
          </a:p>
        </p:txBody>
      </p:sp>
      <p:sp>
        <p:nvSpPr>
          <p:cNvPr id="14" name="Text Placeholder 4">
            <a:extLst>
              <a:ext uri="{FF2B5EF4-FFF2-40B4-BE49-F238E27FC236}">
                <a16:creationId xmlns:a16="http://schemas.microsoft.com/office/drawing/2014/main" id="{840092CE-FEC3-5934-6342-FB8A5F2CE7AD}"/>
              </a:ext>
            </a:extLst>
          </p:cNvPr>
          <p:cNvSpPr txBox="1">
            <a:spLocks/>
          </p:cNvSpPr>
          <p:nvPr/>
        </p:nvSpPr>
        <p:spPr>
          <a:xfrm>
            <a:off x="685798" y="3117357"/>
            <a:ext cx="10820404"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cs typeface="Arial" panose="020B0604020202020204" pitchFamily="34" charset="0"/>
              </a:rPr>
              <a:t>What challenges does SLC present in education? ​</a:t>
            </a:r>
          </a:p>
        </p:txBody>
      </p:sp>
      <p:sp>
        <p:nvSpPr>
          <p:cNvPr id="6" name="Slide Number Placeholder 5">
            <a:extLst>
              <a:ext uri="{FF2B5EF4-FFF2-40B4-BE49-F238E27FC236}">
                <a16:creationId xmlns:a16="http://schemas.microsoft.com/office/drawing/2014/main" id="{46AFD714-5478-852D-8FBE-6CA1E07529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1112383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6B397B-7E40-3767-3530-93BFD6F604BF}"/>
              </a:ext>
            </a:extLst>
          </p:cNvPr>
          <p:cNvSpPr>
            <a:spLocks noGrp="1"/>
          </p:cNvSpPr>
          <p:nvPr>
            <p:ph type="title"/>
          </p:nvPr>
        </p:nvSpPr>
        <p:spPr/>
        <p:txBody>
          <a:bodyPr/>
          <a:lstStyle/>
          <a:p>
            <a:r>
              <a:rPr lang="en-GB"/>
              <a:t>Challenges with SLC in education</a:t>
            </a:r>
          </a:p>
        </p:txBody>
      </p:sp>
      <p:sp>
        <p:nvSpPr>
          <p:cNvPr id="7" name="Text Placeholder 6">
            <a:extLst>
              <a:ext uri="{FF2B5EF4-FFF2-40B4-BE49-F238E27FC236}">
                <a16:creationId xmlns:a16="http://schemas.microsoft.com/office/drawing/2014/main" id="{D1DA1CAF-BA77-4AEB-1BD3-2DDC99C82F03}"/>
              </a:ext>
            </a:extLst>
          </p:cNvPr>
          <p:cNvSpPr>
            <a:spLocks noGrp="1"/>
          </p:cNvSpPr>
          <p:nvPr>
            <p:ph type="body" sz="quarter" idx="10"/>
          </p:nvPr>
        </p:nvSpPr>
        <p:spPr>
          <a:xfrm>
            <a:off x="709614" y="2098675"/>
            <a:ext cx="7116761" cy="3473450"/>
          </a:xfrm>
        </p:spPr>
        <p:txBody>
          <a:bodyPr vert="horz" lIns="0" tIns="0" rIns="0" bIns="0" rtlCol="0" anchor="t">
            <a:noAutofit/>
          </a:bodyPr>
          <a:lstStyle/>
          <a:p>
            <a:pPr marL="342900" indent="-342900">
              <a:buClr>
                <a:srgbClr val="1D70B8"/>
              </a:buClr>
              <a:buFont typeface="Arial" panose="020B0604020202020204" pitchFamily="34" charset="0"/>
              <a:buChar char="&gt;"/>
            </a:pPr>
            <a:r>
              <a:rPr lang="en-GB">
                <a:cs typeface="Arial"/>
              </a:rPr>
              <a:t>active listening in discussion activities</a:t>
            </a:r>
          </a:p>
          <a:p>
            <a:pPr marL="342900" indent="-342900">
              <a:buClr>
                <a:srgbClr val="1D70B8"/>
              </a:buClr>
              <a:buFont typeface="Arial" panose="020B0604020202020204" pitchFamily="34" charset="0"/>
              <a:buChar char="&gt;"/>
            </a:pPr>
            <a:r>
              <a:rPr lang="en-GB">
                <a:cs typeface="Arial"/>
              </a:rPr>
              <a:t>preparing for the workplace</a:t>
            </a:r>
          </a:p>
          <a:p>
            <a:pPr marL="342900" indent="-342900">
              <a:buClr>
                <a:srgbClr val="1D70B8"/>
              </a:buClr>
              <a:buFont typeface="Arial" panose="020B0604020202020204" pitchFamily="34" charset="0"/>
              <a:buChar char="&gt;"/>
            </a:pPr>
            <a:r>
              <a:rPr lang="en-GB">
                <a:cs typeface="Arial"/>
              </a:rPr>
              <a:t>understanding sequencing in a process or explanation</a:t>
            </a:r>
          </a:p>
          <a:p>
            <a:pPr marL="342900" indent="-342900">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494A1A45-CD91-A855-7A32-C809EEFA972E}"/>
              </a:ext>
            </a:extLst>
          </p:cNvPr>
          <p:cNvSpPr>
            <a:spLocks noGrp="1"/>
          </p:cNvSpPr>
          <p:nvPr>
            <p:ph type="sldNum" sz="quarter" idx="12"/>
          </p:nvPr>
        </p:nvSpPr>
        <p:spPr/>
        <p:txBody>
          <a:bodyPr/>
          <a:lstStyle/>
          <a:p>
            <a:fld id="{BA634521-C80F-DA4F-BE98-7119B7CE3C87}" type="slidenum">
              <a:rPr lang="en-US" smtClean="0"/>
              <a:pPr/>
              <a:t>42</a:t>
            </a:fld>
            <a:endParaRPr lang="en-US"/>
          </a:p>
        </p:txBody>
      </p:sp>
    </p:spTree>
    <p:extLst>
      <p:ext uri="{BB962C8B-B14F-4D97-AF65-F5344CB8AC3E}">
        <p14:creationId xmlns:p14="http://schemas.microsoft.com/office/powerpoint/2010/main" val="19427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426EA7-BC94-2C93-980D-BFE6F20C92D3}"/>
              </a:ext>
            </a:extLst>
          </p:cNvPr>
          <p:cNvSpPr>
            <a:spLocks noGrp="1"/>
          </p:cNvSpPr>
          <p:nvPr>
            <p:ph type="title"/>
          </p:nvPr>
        </p:nvSpPr>
        <p:spPr/>
        <p:txBody>
          <a:bodyPr/>
          <a:lstStyle/>
          <a:p>
            <a:r>
              <a:rPr lang="en-GB"/>
              <a:t>Exemplification slides</a:t>
            </a:r>
          </a:p>
        </p:txBody>
      </p:sp>
      <p:sp>
        <p:nvSpPr>
          <p:cNvPr id="6" name="Text Placeholder 5">
            <a:extLst>
              <a:ext uri="{FF2B5EF4-FFF2-40B4-BE49-F238E27FC236}">
                <a16:creationId xmlns:a16="http://schemas.microsoft.com/office/drawing/2014/main" id="{6588C49F-E0FF-AB94-0F37-825B2DDAF27E}"/>
              </a:ext>
            </a:extLst>
          </p:cNvPr>
          <p:cNvSpPr>
            <a:spLocks noGrp="1"/>
          </p:cNvSpPr>
          <p:nvPr>
            <p:ph type="body" sz="quarter" idx="10"/>
          </p:nvPr>
        </p:nvSpPr>
        <p:spPr>
          <a:xfrm>
            <a:off x="706350" y="2111927"/>
            <a:ext cx="10674003" cy="2738932"/>
          </a:xfrm>
        </p:spPr>
        <p:txBody>
          <a:bodyPr vert="horz" lIns="0" tIns="0" rIns="0" bIns="0" rtlCol="0" anchor="t">
            <a:noAutofit/>
          </a:bodyPr>
          <a:lstStyle/>
          <a:p>
            <a:r>
              <a:rPr lang="en-GB" dirty="0"/>
              <a:t>The following slides are hidden so that you can choose which examples to use. Remember to unhide the slide you choose before you start facilitating the session. </a:t>
            </a:r>
          </a:p>
          <a:p>
            <a:r>
              <a:rPr lang="en-GB" dirty="0"/>
              <a:t>The example shows a teaching situation where an SLC need presents a challenge.</a:t>
            </a:r>
          </a:p>
          <a:p>
            <a:r>
              <a:rPr lang="en-GB" dirty="0"/>
              <a:t>The examples are:</a:t>
            </a:r>
          </a:p>
          <a:p>
            <a:pPr marL="342900" indent="-342900">
              <a:buClr>
                <a:srgbClr val="1D70B8"/>
              </a:buClr>
              <a:buFont typeface="Arial" panose="020B0604020202020204" pitchFamily="34" charset="0"/>
              <a:buChar char="&gt;"/>
            </a:pPr>
            <a:r>
              <a:rPr lang="en-GB" b="1" dirty="0"/>
              <a:t>Education and Early Years T Level</a:t>
            </a:r>
          </a:p>
          <a:p>
            <a:pPr marL="342900" indent="-342900">
              <a:buClr>
                <a:srgbClr val="1D70B8"/>
              </a:buClr>
              <a:buFont typeface="Arial" panose="020B0604020202020204" pitchFamily="34" charset="0"/>
              <a:buChar char="&gt;"/>
            </a:pPr>
            <a:r>
              <a:rPr lang="en-GB" b="1" dirty="0"/>
              <a:t>A level chemistry </a:t>
            </a:r>
          </a:p>
          <a:p>
            <a:r>
              <a:rPr lang="en-GB" dirty="0"/>
              <a:t>The final exemplification slide also has guidance for writing your own example. </a:t>
            </a:r>
          </a:p>
          <a:p>
            <a:endParaRPr lang="en-GB" dirty="0"/>
          </a:p>
        </p:txBody>
      </p:sp>
      <p:sp>
        <p:nvSpPr>
          <p:cNvPr id="5" name="Slide Number Placeholder 4">
            <a:extLst>
              <a:ext uri="{FF2B5EF4-FFF2-40B4-BE49-F238E27FC236}">
                <a16:creationId xmlns:a16="http://schemas.microsoft.com/office/drawing/2014/main" id="{AB0B2B36-7183-1D66-77CF-01752F4A9972}"/>
              </a:ext>
            </a:extLst>
          </p:cNvPr>
          <p:cNvSpPr>
            <a:spLocks noGrp="1"/>
          </p:cNvSpPr>
          <p:nvPr>
            <p:ph type="sldNum" sz="quarter" idx="12"/>
          </p:nvPr>
        </p:nvSpPr>
        <p:spPr/>
        <p:txBody>
          <a:bodyPr/>
          <a:lstStyle/>
          <a:p>
            <a:fld id="{BA634521-C80F-DA4F-BE98-7119B7CE3C87}" type="slidenum">
              <a:rPr lang="en-US" smtClean="0"/>
              <a:pPr/>
              <a:t>43</a:t>
            </a:fld>
            <a:endParaRPr lang="en-US"/>
          </a:p>
        </p:txBody>
      </p:sp>
    </p:spTree>
    <p:extLst>
      <p:ext uri="{BB962C8B-B14F-4D97-AF65-F5344CB8AC3E}">
        <p14:creationId xmlns:p14="http://schemas.microsoft.com/office/powerpoint/2010/main" val="1958269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7D98D05-A01C-A4EF-FDF2-D84581E415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868BF5-9282-9594-6915-47D4ADC9C80A}"/>
              </a:ext>
            </a:extLst>
          </p:cNvPr>
          <p:cNvSpPr>
            <a:spLocks noGrp="1"/>
          </p:cNvSpPr>
          <p:nvPr>
            <p:ph type="title"/>
          </p:nvPr>
        </p:nvSpPr>
        <p:spPr>
          <a:xfrm>
            <a:off x="709612" y="-1098005"/>
            <a:ext cx="11285064" cy="1027112"/>
          </a:xfrm>
        </p:spPr>
        <p:txBody>
          <a:bodyPr/>
          <a:lstStyle/>
          <a:p>
            <a:r>
              <a:rPr lang="en-GB"/>
              <a:t>Example 1 (Education and Early Years T level, SLC need presenting a challenge)</a:t>
            </a:r>
          </a:p>
        </p:txBody>
      </p:sp>
      <p:sp>
        <p:nvSpPr>
          <p:cNvPr id="6" name="Title 3">
            <a:extLst>
              <a:ext uri="{FF2B5EF4-FFF2-40B4-BE49-F238E27FC236}">
                <a16:creationId xmlns:a16="http://schemas.microsoft.com/office/drawing/2014/main" id="{C820A055-3156-1B76-426F-41781FE80725}"/>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1</a:t>
            </a:r>
          </a:p>
        </p:txBody>
      </p:sp>
      <p:sp>
        <p:nvSpPr>
          <p:cNvPr id="3" name="Text Placeholder 2">
            <a:extLst>
              <a:ext uri="{FF2B5EF4-FFF2-40B4-BE49-F238E27FC236}">
                <a16:creationId xmlns:a16="http://schemas.microsoft.com/office/drawing/2014/main" id="{321CAD61-A736-16A2-4B01-19E42826D3E5}"/>
              </a:ext>
            </a:extLst>
          </p:cNvPr>
          <p:cNvSpPr>
            <a:spLocks noGrp="1"/>
          </p:cNvSpPr>
          <p:nvPr>
            <p:ph type="body" sz="quarter" idx="10"/>
          </p:nvPr>
        </p:nvSpPr>
        <p:spPr>
          <a:xfrm>
            <a:off x="711318" y="1564773"/>
            <a:ext cx="10796588" cy="4073526"/>
          </a:xfrm>
        </p:spPr>
        <p:txBody>
          <a:bodyPr/>
          <a:lstStyle/>
          <a:p>
            <a:r>
              <a:rPr lang="en-GB" b="1"/>
              <a:t>Context:</a:t>
            </a:r>
            <a:r>
              <a:rPr lang="en-GB"/>
              <a:t> Education and Early Years T Level</a:t>
            </a:r>
          </a:p>
          <a:p>
            <a:r>
              <a:rPr lang="en-GB"/>
              <a:t>There are a lot of nerves in the group about preparing for interviews, especially for some learners who find social and emotional communication difficult. </a:t>
            </a:r>
          </a:p>
          <a:p>
            <a:r>
              <a:rPr lang="en-GB"/>
              <a:t>The teacher plans over the course of a few months to help the learners prepare for this step gradually. Firstly, learners in this group spend time in paired discussion. Next, the group move on to giving very short presentations, one to two minutes long, where they outline previous learning about the early years and why they would be an asset as an employee. </a:t>
            </a:r>
          </a:p>
          <a:p>
            <a:r>
              <a:rPr lang="en-GB"/>
              <a:t>Finally, the oracy tasks begin to converge with interview-style questions. These are done in small groups and some learners with SLC needs are given bullet-pointed scaffolds to help them focus on oracy and presentation skills rather than generating content. Over time, these scaffolds are removed.  </a:t>
            </a:r>
          </a:p>
        </p:txBody>
      </p:sp>
      <p:sp>
        <p:nvSpPr>
          <p:cNvPr id="5" name="Slide Number Placeholder 4">
            <a:extLst>
              <a:ext uri="{FF2B5EF4-FFF2-40B4-BE49-F238E27FC236}">
                <a16:creationId xmlns:a16="http://schemas.microsoft.com/office/drawing/2014/main" id="{21EA8205-41D7-585C-17CA-2D677EDABF4B}"/>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3291545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BFCD6F-62E2-B9A3-6CFE-DA2AACFAB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8BB5D-2E07-79BD-CF61-3F0716BACBEA}"/>
              </a:ext>
            </a:extLst>
          </p:cNvPr>
          <p:cNvSpPr>
            <a:spLocks noGrp="1"/>
          </p:cNvSpPr>
          <p:nvPr>
            <p:ph type="title"/>
          </p:nvPr>
        </p:nvSpPr>
        <p:spPr>
          <a:xfrm>
            <a:off x="694853" y="-1068056"/>
            <a:ext cx="10800000" cy="1027112"/>
          </a:xfrm>
        </p:spPr>
        <p:txBody>
          <a:bodyPr/>
          <a:lstStyle/>
          <a:p>
            <a:r>
              <a:rPr lang="en-GB"/>
              <a:t>Example 2 (A-level chemistry, SLC need presenting a challenge)</a:t>
            </a:r>
            <a:br>
              <a:rPr lang="en-GB"/>
            </a:br>
            <a:endParaRPr lang="en-GB"/>
          </a:p>
        </p:txBody>
      </p:sp>
      <p:sp>
        <p:nvSpPr>
          <p:cNvPr id="4" name="TextBox 3">
            <a:extLst>
              <a:ext uri="{FF2B5EF4-FFF2-40B4-BE49-F238E27FC236}">
                <a16:creationId xmlns:a16="http://schemas.microsoft.com/office/drawing/2014/main" id="{E79C3861-D409-270C-544D-33363CD728E7}"/>
              </a:ext>
            </a:extLst>
          </p:cNvPr>
          <p:cNvSpPr txBox="1"/>
          <p:nvPr/>
        </p:nvSpPr>
        <p:spPr>
          <a:xfrm>
            <a:off x="694853" y="1352096"/>
            <a:ext cx="10811348" cy="4708981"/>
          </a:xfrm>
          <a:prstGeom prst="rect">
            <a:avLst/>
          </a:prstGeom>
          <a:noFill/>
        </p:spPr>
        <p:txBody>
          <a:bodyPr wrap="square" lIns="91440" tIns="45720" rIns="91440" bIns="45720" rtlCol="0" anchor="t">
            <a:spAutoFit/>
          </a:bodyPr>
          <a:lstStyle/>
          <a:p>
            <a:r>
              <a:rPr lang="en-GB" sz="2000" b="1" dirty="0">
                <a:cs typeface="Arial" panose="020B0604020202020204" pitchFamily="34" charset="0"/>
              </a:rPr>
              <a:t>Context: </a:t>
            </a:r>
            <a:r>
              <a:rPr lang="en-GB" sz="2000" dirty="0">
                <a:cs typeface="Arial" panose="020B0604020202020204" pitchFamily="34" charset="0"/>
              </a:rPr>
              <a:t>A level chemistry</a:t>
            </a:r>
          </a:p>
          <a:p>
            <a:r>
              <a:rPr lang="en-GB" sz="2000" b="1" dirty="0">
                <a:cs typeface="Arial" panose="020B0604020202020204" pitchFamily="34" charset="0"/>
              </a:rPr>
              <a:t>Topic: </a:t>
            </a:r>
            <a:r>
              <a:rPr lang="en-GB" sz="2000" dirty="0">
                <a:cs typeface="Arial" panose="020B0604020202020204" pitchFamily="34" charset="0"/>
              </a:rPr>
              <a:t>Energy changes in solution</a:t>
            </a:r>
          </a:p>
          <a:p>
            <a:endParaRPr lang="en-GB" sz="2000" dirty="0">
              <a:cs typeface="Arial" panose="020B0604020202020204" pitchFamily="34" charset="0"/>
            </a:endParaRPr>
          </a:p>
          <a:p>
            <a:r>
              <a:rPr lang="en-GB" sz="2000" dirty="0">
                <a:cs typeface="Arial" panose="020B0604020202020204" pitchFamily="34" charset="0"/>
              </a:rPr>
              <a:t>Anisha’s teacher is explaining how energy changes when a substance dissolves. This is a long explanation with lots of abstract ideas, unfamiliar words and links back to lots of prior knowledge. Anisha struggles to follow the explanation and understand the key points. To keep up, she tries following the explanation in the textbook, but this makes it harder for her to concentrate on her teacher’s words. </a:t>
            </a:r>
          </a:p>
          <a:p>
            <a:endParaRPr lang="en-GB" sz="2000" dirty="0">
              <a:cs typeface="Arial" panose="020B0604020202020204" pitchFamily="34" charset="0"/>
            </a:endParaRPr>
          </a:p>
          <a:p>
            <a:r>
              <a:rPr lang="en-GB" sz="2000" dirty="0">
                <a:cs typeface="Arial" panose="020B0604020202020204" pitchFamily="34" charset="0"/>
              </a:rPr>
              <a:t>Anisha does not want to show she is struggling, especially in front of her classmates, so she does not ask her teacher to either clarify or re-explain. She decides that instead she’ll ask her friends to explain it to her in the next group work activity. </a:t>
            </a:r>
          </a:p>
          <a:p>
            <a:endParaRPr lang="en-GB" sz="2000" dirty="0">
              <a:cs typeface="Arial" panose="020B0604020202020204" pitchFamily="34" charset="0"/>
            </a:endParaRPr>
          </a:p>
          <a:p>
            <a:r>
              <a:rPr lang="en-GB" sz="2000" dirty="0">
                <a:cs typeface="Arial" panose="020B0604020202020204" pitchFamily="34" charset="0"/>
              </a:rPr>
              <a:t>All this affects her sense of competence and enjoyment of the subject. She appears low and demotivated when her teacher asks how she is getting on in the subject. </a:t>
            </a:r>
          </a:p>
        </p:txBody>
      </p:sp>
      <p:sp>
        <p:nvSpPr>
          <p:cNvPr id="3" name="Title 1">
            <a:extLst>
              <a:ext uri="{FF2B5EF4-FFF2-40B4-BE49-F238E27FC236}">
                <a16:creationId xmlns:a16="http://schemas.microsoft.com/office/drawing/2014/main" id="{2979CF5E-25C6-C429-0A81-7872585AE94F}"/>
              </a:ext>
            </a:extLst>
          </p:cNvPr>
          <p:cNvSpPr txBox="1">
            <a:spLocks/>
          </p:cNvSpPr>
          <p:nvPr/>
        </p:nvSpPr>
        <p:spPr>
          <a:xfrm>
            <a:off x="694853" y="69485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dirty="0"/>
              <a:t>Example 2</a:t>
            </a:r>
            <a:br>
              <a:rPr lang="en-GB" dirty="0"/>
            </a:br>
            <a:endParaRPr lang="en-GB" dirty="0"/>
          </a:p>
        </p:txBody>
      </p:sp>
    </p:spTree>
    <p:extLst>
      <p:ext uri="{BB962C8B-B14F-4D97-AF65-F5344CB8AC3E}">
        <p14:creationId xmlns:p14="http://schemas.microsoft.com/office/powerpoint/2010/main" val="2044730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2221-0297-93C0-F03F-6C31C46CC0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4F0875-CF93-777E-802E-81370C2D3331}"/>
              </a:ext>
            </a:extLst>
          </p:cNvPr>
          <p:cNvSpPr>
            <a:spLocks noGrp="1"/>
          </p:cNvSpPr>
          <p:nvPr>
            <p:ph type="title"/>
          </p:nvPr>
        </p:nvSpPr>
        <p:spPr>
          <a:xfrm>
            <a:off x="709612" y="-1146173"/>
            <a:ext cx="10800000" cy="1027112"/>
          </a:xfrm>
        </p:spPr>
        <p:txBody>
          <a:bodyPr/>
          <a:lstStyle/>
          <a:p>
            <a:r>
              <a:rPr lang="en-GB"/>
              <a:t>Blank Example Slide (SLC need presenting a challenge)</a:t>
            </a:r>
          </a:p>
        </p:txBody>
      </p:sp>
      <p:sp>
        <p:nvSpPr>
          <p:cNvPr id="3" name="Text Placeholder 2">
            <a:extLst>
              <a:ext uri="{FF2B5EF4-FFF2-40B4-BE49-F238E27FC236}">
                <a16:creationId xmlns:a16="http://schemas.microsoft.com/office/drawing/2014/main" id="{6A785103-95DA-48ED-4130-AE179C31B59F}"/>
              </a:ext>
            </a:extLst>
          </p:cNvPr>
          <p:cNvSpPr>
            <a:spLocks noGrp="1"/>
          </p:cNvSpPr>
          <p:nvPr>
            <p:ph type="body" sz="quarter" idx="10"/>
          </p:nvPr>
        </p:nvSpPr>
        <p:spPr>
          <a:xfrm>
            <a:off x="709614" y="2098676"/>
            <a:ext cx="7116761" cy="4073524"/>
          </a:xfrm>
        </p:spPr>
        <p:txBody>
          <a:bodyPr/>
          <a:lstStyle/>
          <a:p>
            <a:r>
              <a:rPr lang="en-GB" b="1"/>
              <a:t>Context: </a:t>
            </a:r>
          </a:p>
          <a:p>
            <a:r>
              <a:rPr lang="en-GB"/>
              <a:t>The added example should show a learning situation where an SLC need presents a challenge.</a:t>
            </a:r>
            <a:r>
              <a:rPr lang="en-GB" i="1"/>
              <a:t> </a:t>
            </a:r>
          </a:p>
          <a:p>
            <a:r>
              <a:rPr lang="en-GB"/>
              <a:t>The example should then be discussed in terms of why this is a challenge and what this means for staff.</a:t>
            </a:r>
          </a:p>
        </p:txBody>
      </p:sp>
      <p:sp>
        <p:nvSpPr>
          <p:cNvPr id="5" name="Slide Number Placeholder 4">
            <a:extLst>
              <a:ext uri="{FF2B5EF4-FFF2-40B4-BE49-F238E27FC236}">
                <a16:creationId xmlns:a16="http://schemas.microsoft.com/office/drawing/2014/main" id="{E0F05E69-1A65-54B4-A624-FF5CFA13760E}"/>
              </a:ext>
            </a:extLst>
          </p:cNvPr>
          <p:cNvSpPr>
            <a:spLocks noGrp="1"/>
          </p:cNvSpPr>
          <p:nvPr>
            <p:ph type="sldNum" sz="quarter" idx="12"/>
          </p:nvPr>
        </p:nvSpPr>
        <p:spPr/>
        <p:txBody>
          <a:bodyPr/>
          <a:lstStyle/>
          <a:p>
            <a:fld id="{BA634521-C80F-DA4F-BE98-7119B7CE3C87}" type="slidenum">
              <a:rPr lang="en-US" smtClean="0"/>
              <a:pPr/>
              <a:t>46</a:t>
            </a:fld>
            <a:endParaRPr lang="en-US"/>
          </a:p>
        </p:txBody>
      </p:sp>
      <p:sp>
        <p:nvSpPr>
          <p:cNvPr id="2" name="Title 3">
            <a:extLst>
              <a:ext uri="{FF2B5EF4-FFF2-40B4-BE49-F238E27FC236}">
                <a16:creationId xmlns:a16="http://schemas.microsoft.com/office/drawing/2014/main" id="{B5B85A15-22C9-64DE-C7E7-18FD19CAD4FB}"/>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Tree>
    <p:extLst>
      <p:ext uri="{BB962C8B-B14F-4D97-AF65-F5344CB8AC3E}">
        <p14:creationId xmlns:p14="http://schemas.microsoft.com/office/powerpoint/2010/main" val="425536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4D12-28BF-D4B1-3D45-BC1675EB59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865C59-54DC-3F2E-56FD-D382FA7349D1}"/>
              </a:ext>
            </a:extLst>
          </p:cNvPr>
          <p:cNvSpPr>
            <a:spLocks noGrp="1"/>
          </p:cNvSpPr>
          <p:nvPr>
            <p:ph type="title"/>
          </p:nvPr>
        </p:nvSpPr>
        <p:spPr/>
        <p:txBody>
          <a:bodyPr vert="horz" lIns="0" tIns="0" rIns="0" bIns="0" rtlCol="0" anchor="t" anchorCtr="0">
            <a:normAutofit/>
          </a:bodyPr>
          <a:lstStyle/>
          <a:p>
            <a:r>
              <a:rPr lang="en-GB"/>
              <a:t>Inclusive teaching practices</a:t>
            </a:r>
            <a:endParaRPr lang="en-GB" b="1" i="0" kern="1200">
              <a:latin typeface="Arial" panose="020B0604020202020204" pitchFamily="34" charset="0"/>
              <a:ea typeface="+mj-ea"/>
            </a:endParaRPr>
          </a:p>
        </p:txBody>
      </p:sp>
      <p:graphicFrame>
        <p:nvGraphicFramePr>
          <p:cNvPr id="6" name="Table 5">
            <a:extLst>
              <a:ext uri="{FF2B5EF4-FFF2-40B4-BE49-F238E27FC236}">
                <a16:creationId xmlns:a16="http://schemas.microsoft.com/office/drawing/2014/main" id="{1674534C-2566-C658-BC4A-2198F07E0CA8}"/>
              </a:ext>
            </a:extLst>
          </p:cNvPr>
          <p:cNvGraphicFramePr>
            <a:graphicFrameLocks noGrp="1"/>
          </p:cNvGraphicFramePr>
          <p:nvPr>
            <p:extLst>
              <p:ext uri="{D42A27DB-BD31-4B8C-83A1-F6EECF244321}">
                <p14:modId xmlns:p14="http://schemas.microsoft.com/office/powerpoint/2010/main" val="957657722"/>
              </p:ext>
            </p:extLst>
          </p:nvPr>
        </p:nvGraphicFramePr>
        <p:xfrm>
          <a:off x="685800" y="2305049"/>
          <a:ext cx="8128000" cy="3267076"/>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685032">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2119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75ED2AA3-6FA1-D10C-2F7D-394B81195EEB}"/>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47</a:t>
            </a:fld>
            <a:endParaRPr lang="en-US"/>
          </a:p>
        </p:txBody>
      </p:sp>
    </p:spTree>
    <p:extLst>
      <p:ext uri="{BB962C8B-B14F-4D97-AF65-F5344CB8AC3E}">
        <p14:creationId xmlns:p14="http://schemas.microsoft.com/office/powerpoint/2010/main" val="15389714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6" y="-680275"/>
            <a:ext cx="10443326" cy="1026000"/>
          </a:xfrm>
        </p:spPr>
        <p:txBody>
          <a:bodyPr/>
          <a:lstStyle/>
          <a:p>
            <a:r>
              <a:rPr lang="en-GB"/>
              <a:t>Discussion on inclusive teaching practices</a:t>
            </a:r>
          </a:p>
        </p:txBody>
      </p:sp>
      <p:sp>
        <p:nvSpPr>
          <p:cNvPr id="2" name="Title 3">
            <a:extLst>
              <a:ext uri="{FF2B5EF4-FFF2-40B4-BE49-F238E27FC236}">
                <a16:creationId xmlns:a16="http://schemas.microsoft.com/office/drawing/2014/main" id="{66948111-13F0-49F6-6F72-23C09C0A07AE}"/>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2098675"/>
            <a:ext cx="10796586" cy="2778125"/>
          </a:xfrm>
        </p:spPr>
        <p:txBody>
          <a:bodyPr vert="horz" lIns="0" tIns="0" rIns="0" bIns="0" rtlCol="0" anchor="t">
            <a:noAutofit/>
          </a:bodyPr>
          <a:lstStyle/>
          <a:p>
            <a:pPr>
              <a:lnSpc>
                <a:spcPct val="100000"/>
              </a:lnSpc>
              <a:spcAft>
                <a:spcPts val="600"/>
              </a:spcAft>
              <a:buClr>
                <a:srgbClr val="006FB7"/>
              </a:buClr>
            </a:pPr>
            <a:r>
              <a:rPr lang="en-GB">
                <a:ea typeface="Calibri"/>
              </a:rPr>
              <a:t>In pairs, choose one or two of the practices from the menu below to discuss: </a:t>
            </a:r>
          </a:p>
          <a:p>
            <a:pPr marL="445770" lvl="0" indent="-264795" defTabSz="889000">
              <a:lnSpc>
                <a:spcPct val="90000"/>
              </a:lnSpc>
              <a:spcBef>
                <a:spcPct val="0"/>
              </a:spcBef>
              <a:spcAft>
                <a:spcPts val="600"/>
              </a:spcAft>
              <a:buClr>
                <a:schemeClr val="tx2"/>
              </a:buClr>
              <a:buFont typeface="Segoe UI" panose="020B0502040204020203" pitchFamily="34" charset="0"/>
              <a:buChar char="&gt;"/>
            </a:pPr>
            <a:r>
              <a:rPr lang="en-GB">
                <a:solidFill>
                  <a:sysClr val="windowText" lastClr="000000"/>
                </a:solidFill>
              </a:rPr>
              <a:t>use visual cues</a:t>
            </a:r>
          </a:p>
          <a:p>
            <a:pPr marL="445770" indent="-264795" defTabSz="889000">
              <a:lnSpc>
                <a:spcPct val="90000"/>
              </a:lnSpc>
              <a:spcBef>
                <a:spcPct val="0"/>
              </a:spcBef>
              <a:spcAft>
                <a:spcPts val="600"/>
              </a:spcAft>
              <a:buClr>
                <a:schemeClr val="tx2"/>
              </a:buClr>
              <a:buFont typeface="Segoe UI" panose="020B0502040204020203" pitchFamily="34" charset="0"/>
              <a:buChar char="&gt;"/>
            </a:pPr>
            <a:r>
              <a:rPr lang="en-GB">
                <a:solidFill>
                  <a:sysClr val="windowText" lastClr="000000"/>
                </a:solidFill>
              </a:rPr>
              <a:t>model and scaffold high-quality conversations: feedback, explanations and questioning</a:t>
            </a:r>
          </a:p>
          <a:p>
            <a:pPr marL="445770" indent="-264795" defTabSz="889000">
              <a:lnSpc>
                <a:spcPct val="90000"/>
              </a:lnSpc>
              <a:spcBef>
                <a:spcPct val="0"/>
              </a:spcBef>
              <a:spcAft>
                <a:spcPts val="600"/>
              </a:spcAft>
              <a:buClr>
                <a:schemeClr val="tx2"/>
              </a:buClr>
              <a:buFont typeface="Segoe UI" panose="020B0502040204020203" pitchFamily="34" charset="0"/>
              <a:buChar char="&gt;"/>
            </a:pPr>
            <a:r>
              <a:rPr lang="en-GB">
                <a:solidFill>
                  <a:sysClr val="windowText" lastClr="000000"/>
                </a:solidFill>
              </a:rPr>
              <a:t>create opportunities for oracy development</a:t>
            </a:r>
          </a:p>
          <a:p>
            <a:pPr marL="445770" indent="-264795" defTabSz="889000">
              <a:lnSpc>
                <a:spcPct val="90000"/>
              </a:lnSpc>
              <a:spcBef>
                <a:spcPct val="0"/>
              </a:spcBef>
              <a:spcAft>
                <a:spcPts val="600"/>
              </a:spcAft>
              <a:buClr>
                <a:schemeClr val="tx2"/>
              </a:buClr>
              <a:buFont typeface="Segoe UI" panose="020B0502040204020203" pitchFamily="34" charset="0"/>
              <a:buChar char="&gt;"/>
            </a:pPr>
            <a:r>
              <a:rPr lang="en-GB">
                <a:solidFill>
                  <a:sysClr val="windowText" lastClr="000000"/>
                </a:solidFill>
              </a:rPr>
              <a:t>develop speech and language across the curriculum</a:t>
            </a:r>
          </a:p>
          <a:p>
            <a:pPr defTabSz="889000">
              <a:lnSpc>
                <a:spcPct val="90000"/>
              </a:lnSpc>
              <a:spcBef>
                <a:spcPct val="0"/>
              </a:spcBef>
              <a:spcAft>
                <a:spcPts val="600"/>
              </a:spcAft>
              <a:buClr>
                <a:schemeClr val="tx2"/>
              </a:buClr>
            </a:pPr>
            <a:endParaRPr lang="en-US">
              <a:solidFill>
                <a:sysClr val="windowText" lastClr="000000"/>
              </a:solidFill>
            </a:endParaRPr>
          </a:p>
          <a:p>
            <a:pPr>
              <a:lnSpc>
                <a:spcPct val="100000"/>
              </a:lnSpc>
              <a:spcAft>
                <a:spcPts val="600"/>
              </a:spcAft>
              <a:buClr>
                <a:srgbClr val="006FB7"/>
              </a:buClr>
            </a:pPr>
            <a:endParaRPr lang="en-GB">
              <a:ea typeface="Calibri"/>
            </a:endParaRPr>
          </a:p>
          <a:p>
            <a:pPr>
              <a:spcAft>
                <a:spcPts val="600"/>
              </a:spcAft>
            </a:pPr>
            <a:endParaRPr lang="en-GB"/>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712566" y="4437888"/>
            <a:ext cx="10793634" cy="1300598"/>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rgbClr val="006FB7"/>
              </a:buClr>
              <a:buSzTx/>
              <a:buFontTx/>
              <a:buAutoNum type="arabicPeriod"/>
              <a:tabLst/>
              <a:defRPr/>
            </a:pPr>
            <a:r>
              <a:rPr kumimoji="0" lang="en-GB" b="0" i="0" u="none" strike="noStrike" kern="1200" cap="none" spc="0" normalizeH="0" baseline="0" noProof="0">
                <a:ln>
                  <a:noFill/>
                </a:ln>
                <a:solidFill>
                  <a:srgbClr val="0C0D0D"/>
                </a:solidFill>
                <a:effectLst/>
                <a:uLnTx/>
                <a:uFillTx/>
                <a:latin typeface="Arial" panose="020B0604020202020204"/>
                <a:ea typeface="Calibri"/>
                <a:cs typeface="Arial" panose="020B0604020202020204" pitchFamily="34" charset="0"/>
              </a:rPr>
              <a:t>How might this practice be used to help all learners in your class(es)?</a:t>
            </a:r>
          </a:p>
          <a:p>
            <a:pPr marL="457200" marR="0" lvl="0" indent="-457200" algn="l" defTabSz="914400" rtl="0" eaLnBrk="1" fontAlgn="auto" latinLnBrk="0" hangingPunct="1">
              <a:lnSpc>
                <a:spcPct val="100000"/>
              </a:lnSpc>
              <a:spcBef>
                <a:spcPts val="0"/>
              </a:spcBef>
              <a:spcAft>
                <a:spcPts val="0"/>
              </a:spcAft>
              <a:buClr>
                <a:srgbClr val="006FB7"/>
              </a:buClr>
              <a:buSzTx/>
              <a:buFontTx/>
              <a:buAutoNum type="arabicPeriod"/>
              <a:tabLst/>
              <a:defRPr/>
            </a:pPr>
            <a:r>
              <a:rPr kumimoji="0" lang="en-GB" b="0" i="0" u="none" strike="noStrike" kern="1200" cap="none" spc="0" normalizeH="0" baseline="0" noProof="0">
                <a:ln>
                  <a:noFill/>
                </a:ln>
                <a:solidFill>
                  <a:srgbClr val="0C0D0D"/>
                </a:solidFill>
                <a:effectLst/>
                <a:uLnTx/>
                <a:uFillTx/>
                <a:latin typeface="Arial" panose="020B0604020202020204"/>
                <a:ea typeface="Calibri"/>
                <a:cs typeface="Arial" panose="020B0604020202020204" pitchFamily="34" charset="0"/>
              </a:rPr>
              <a:t>How might this practice be used as an adaptation for learners with additional SLC needs? </a:t>
            </a:r>
          </a:p>
          <a:p>
            <a:pPr marL="457200" marR="0" lvl="0" indent="-457200" algn="l" defTabSz="914400" rtl="0" eaLnBrk="1" fontAlgn="auto" latinLnBrk="0" hangingPunct="1">
              <a:lnSpc>
                <a:spcPct val="100000"/>
              </a:lnSpc>
              <a:spcBef>
                <a:spcPts val="0"/>
              </a:spcBef>
              <a:spcAft>
                <a:spcPts val="0"/>
              </a:spcAft>
              <a:buClr>
                <a:srgbClr val="006FB7"/>
              </a:buClr>
              <a:buSzTx/>
              <a:buFontTx/>
              <a:buAutoNum type="arabicPeriod"/>
              <a:tabLst/>
              <a:defRPr/>
            </a:pPr>
            <a:r>
              <a:rPr kumimoji="0" lang="en-GB" b="0" i="0" u="none" strike="noStrike" kern="1200" cap="none" spc="0" normalizeH="0" baseline="0" noProof="0">
                <a:ln>
                  <a:noFill/>
                </a:ln>
                <a:solidFill>
                  <a:srgbClr val="0C0D0D"/>
                </a:solidFill>
                <a:effectLst/>
                <a:uLnTx/>
                <a:uFillTx/>
                <a:latin typeface="Arial" panose="020B0604020202020204"/>
                <a:ea typeface="Calibri"/>
                <a:cs typeface="Arial" panose="020B0604020202020204" pitchFamily="34" charset="0"/>
              </a:rPr>
              <a:t>How might the practice be used most effectively? </a:t>
            </a:r>
          </a:p>
          <a:p>
            <a:pPr marL="457200" marR="0" lvl="0" indent="-457200" algn="l" defTabSz="914400" rtl="0" eaLnBrk="1" fontAlgn="auto" latinLnBrk="0" hangingPunct="1">
              <a:lnSpc>
                <a:spcPct val="100000"/>
              </a:lnSpc>
              <a:spcBef>
                <a:spcPts val="0"/>
              </a:spcBef>
              <a:spcAft>
                <a:spcPts val="0"/>
              </a:spcAft>
              <a:buClr>
                <a:srgbClr val="006FB7"/>
              </a:buClr>
              <a:buSzTx/>
              <a:buFontTx/>
              <a:buAutoNum type="arabicPeriod"/>
              <a:tabLst/>
              <a:defRPr/>
            </a:pPr>
            <a:r>
              <a:rPr kumimoji="0" lang="en-GB" b="0" i="0" u="none" strike="noStrike" kern="1200" cap="none" spc="0" normalizeH="0" baseline="0" noProof="0">
                <a:ln>
                  <a:noFill/>
                </a:ln>
                <a:solidFill>
                  <a:srgbClr val="0C0D0D"/>
                </a:solidFill>
                <a:effectLst/>
                <a:uLnTx/>
                <a:uFillTx/>
                <a:latin typeface="Arial" panose="020B0604020202020204"/>
                <a:ea typeface="Calibri"/>
                <a:cs typeface="Arial" panose="020B0604020202020204" pitchFamily="34" charset="0"/>
              </a:rPr>
              <a:t>What might make the practice ineffective?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48</a:t>
            </a:fld>
            <a:endParaRPr lang="en-US"/>
          </a:p>
        </p:txBody>
      </p:sp>
    </p:spTree>
    <p:extLst>
      <p:ext uri="{BB962C8B-B14F-4D97-AF65-F5344CB8AC3E}">
        <p14:creationId xmlns:p14="http://schemas.microsoft.com/office/powerpoint/2010/main" val="38833755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BC761C-0F00-3677-FBFA-6D13B78F34A2}"/>
              </a:ext>
            </a:extLst>
          </p:cNvPr>
          <p:cNvSpPr>
            <a:spLocks noGrp="1"/>
          </p:cNvSpPr>
          <p:nvPr>
            <p:ph type="title"/>
          </p:nvPr>
        </p:nvSpPr>
        <p:spPr/>
        <p:txBody>
          <a:bodyPr/>
          <a:lstStyle/>
          <a:p>
            <a:r>
              <a:rPr lang="en-GB"/>
              <a:t>Facilitator guidance – reflection </a:t>
            </a:r>
          </a:p>
        </p:txBody>
      </p:sp>
      <p:sp>
        <p:nvSpPr>
          <p:cNvPr id="5" name="Slide Number Placeholder 4">
            <a:extLst>
              <a:ext uri="{FF2B5EF4-FFF2-40B4-BE49-F238E27FC236}">
                <a16:creationId xmlns:a16="http://schemas.microsoft.com/office/drawing/2014/main" id="{80C40FF1-BAC4-3329-61F7-5057403E3C75}"/>
              </a:ext>
            </a:extLst>
          </p:cNvPr>
          <p:cNvSpPr>
            <a:spLocks noGrp="1"/>
          </p:cNvSpPr>
          <p:nvPr>
            <p:ph type="sldNum" sz="quarter" idx="12"/>
          </p:nvPr>
        </p:nvSpPr>
        <p:spPr/>
        <p:txBody>
          <a:bodyPr/>
          <a:lstStyle/>
          <a:p>
            <a:fld id="{BA634521-C80F-DA4F-BE98-7119B7CE3C87}" type="slidenum">
              <a:rPr lang="en-US" smtClean="0"/>
              <a:pPr/>
              <a:t>49</a:t>
            </a:fld>
            <a:endParaRPr lang="en-US"/>
          </a:p>
        </p:txBody>
      </p:sp>
      <p:sp>
        <p:nvSpPr>
          <p:cNvPr id="2" name="Text Placeholder 3">
            <a:extLst>
              <a:ext uri="{FF2B5EF4-FFF2-40B4-BE49-F238E27FC236}">
                <a16:creationId xmlns:a16="http://schemas.microsoft.com/office/drawing/2014/main" id="{E199E74C-FF27-CE7E-3417-1EF04D7CDBF7}"/>
              </a:ext>
            </a:extLst>
          </p:cNvPr>
          <p:cNvSpPr>
            <a:spLocks noGrp="1"/>
          </p:cNvSpPr>
          <p:nvPr/>
        </p:nvSpPr>
        <p:spPr>
          <a:xfrm>
            <a:off x="822502" y="1707797"/>
            <a:ext cx="10531650"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pPr>
            <a:r>
              <a:rPr lang="en-GB">
                <a:cs typeface="Arial" panose="020B0604020202020204" pitchFamily="34" charset="0"/>
              </a:rPr>
              <a:t>The following slides are hidden so that you can choose which activity to use. Remember to unhide the slide you choose before you start facilitating the session.</a:t>
            </a:r>
          </a:p>
          <a:p>
            <a:pPr>
              <a:lnSpc>
                <a:spcPct val="100000"/>
              </a:lnSpc>
            </a:pPr>
            <a:r>
              <a:rPr lang="en-GB">
                <a:cs typeface="Arial" panose="020B0604020202020204" pitchFamily="34" charset="0"/>
              </a:rPr>
              <a:t>There are two options for different reflection activities provided below – you could use one of these or edit or replace the questions to reflect the priorities, strengths and challenges in your own context.</a:t>
            </a:r>
          </a:p>
          <a:p>
            <a:pPr>
              <a:lnSpc>
                <a:spcPct val="100000"/>
              </a:lnSpc>
            </a:pPr>
            <a:r>
              <a:rPr lang="en-GB">
                <a:cs typeface="Arial" panose="020B0604020202020204" pitchFamily="34" charset="0"/>
              </a:rPr>
              <a:t>The options suggested are:</a:t>
            </a:r>
          </a:p>
          <a:p>
            <a:pPr marL="342900" indent="-342900">
              <a:lnSpc>
                <a:spcPct val="100000"/>
              </a:lnSpc>
              <a:buClr>
                <a:schemeClr val="accent2"/>
              </a:buClr>
              <a:buAutoNum type="arabicPeriod"/>
            </a:pPr>
            <a:r>
              <a:rPr lang="en-GB" b="1">
                <a:latin typeface="Arial"/>
                <a:cs typeface="Arial"/>
              </a:rPr>
              <a:t>Learner-focussed reflection</a:t>
            </a:r>
            <a:endParaRPr lang="en-GB">
              <a:cs typeface="Arial" panose="020B0604020202020204" pitchFamily="34" charset="0"/>
            </a:endParaRPr>
          </a:p>
          <a:p>
            <a:pPr marL="342900" indent="-342900">
              <a:lnSpc>
                <a:spcPct val="100000"/>
              </a:lnSpc>
              <a:buClr>
                <a:schemeClr val="accent2"/>
              </a:buClr>
              <a:buAutoNum type="arabicPeriod"/>
            </a:pPr>
            <a:r>
              <a:rPr lang="en-GB" b="1">
                <a:latin typeface="Arial"/>
                <a:cs typeface="Arial"/>
              </a:rPr>
              <a:t>Lesson-focussed reflection</a:t>
            </a:r>
            <a:endParaRPr lang="en-GB">
              <a:cs typeface="Arial" panose="020B0604020202020204" pitchFamily="34" charset="0"/>
            </a:endParaRPr>
          </a:p>
          <a:p>
            <a:pPr marL="342900" indent="-342900">
              <a:lnSpc>
                <a:spcPct val="100000"/>
              </a:lnSpc>
              <a:buAutoNum type="arabicPeriod"/>
            </a:pPr>
            <a:endParaRPr lang="en-GB" b="1">
              <a:cs typeface="Arial"/>
            </a:endParaRPr>
          </a:p>
          <a:p>
            <a:pPr>
              <a:lnSpc>
                <a:spcPct val="100000"/>
              </a:lnSpc>
            </a:pPr>
            <a:r>
              <a:rPr lang="en-GB">
                <a:cs typeface="Arial"/>
              </a:rPr>
              <a:t>5 minutes has been allocated for this activity but the second one could form a longer discussion. </a:t>
            </a:r>
          </a:p>
          <a:p>
            <a:pPr marL="342900" indent="-342900">
              <a:lnSpc>
                <a:spcPct val="100000"/>
              </a:lnSpc>
              <a:buAutoNum type="arabicPeriod"/>
            </a:pPr>
            <a:endParaRPr lang="en-GB">
              <a:cs typeface="Arial" panose="020B0604020202020204" pitchFamily="34" charset="0"/>
            </a:endParaRPr>
          </a:p>
          <a:p>
            <a:pPr>
              <a:lnSpc>
                <a:spcPct val="100000"/>
              </a:lnSpc>
            </a:pPr>
            <a:endParaRPr lang="en-GB">
              <a:cs typeface="Arial" panose="020B0604020202020204" pitchFamily="34" charset="0"/>
            </a:endParaRPr>
          </a:p>
        </p:txBody>
      </p:sp>
    </p:spTree>
    <p:extLst>
      <p:ext uri="{BB962C8B-B14F-4D97-AF65-F5344CB8AC3E}">
        <p14:creationId xmlns:p14="http://schemas.microsoft.com/office/powerpoint/2010/main" val="39821363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48387" y="-1027112"/>
            <a:ext cx="9757814" cy="1027112"/>
          </a:xfrm>
        </p:spPr>
        <p:txBody>
          <a:bodyPr/>
          <a:lstStyle/>
          <a:p>
            <a:r>
              <a:rPr lang="en-US"/>
              <a:t>Learner-focused reflection </a:t>
            </a:r>
          </a:p>
        </p:txBody>
      </p:sp>
      <p:sp>
        <p:nvSpPr>
          <p:cNvPr id="8" name="Text Placeholder 7">
            <a:extLst>
              <a:ext uri="{FF2B5EF4-FFF2-40B4-BE49-F238E27FC236}">
                <a16:creationId xmlns:a16="http://schemas.microsoft.com/office/drawing/2014/main" id="{27FE150F-E1B6-AC30-14CD-48B8C16FEACA}"/>
              </a:ext>
            </a:extLst>
          </p:cNvPr>
          <p:cNvSpPr>
            <a:spLocks noGrp="1"/>
          </p:cNvSpPr>
          <p:nvPr>
            <p:ph type="body" sz="quarter" idx="10"/>
          </p:nvPr>
        </p:nvSpPr>
        <p:spPr>
          <a:xfrm>
            <a:off x="709614" y="2913063"/>
            <a:ext cx="9525249" cy="2659062"/>
          </a:xfrm>
        </p:spPr>
        <p:txBody>
          <a:bodyPr vert="horz" lIns="0" tIns="0" rIns="0" bIns="0" rtlCol="0" anchor="t">
            <a:noAutofit/>
          </a:bodyPr>
          <a:lstStyle/>
          <a:p>
            <a:pPr fontAlgn="t">
              <a:lnSpc>
                <a:spcPct val="100000"/>
              </a:lnSpc>
            </a:pPr>
            <a:r>
              <a:rPr lang="en-GB"/>
              <a:t>Think about a learner or group of learners that you teach: </a:t>
            </a:r>
          </a:p>
          <a:p>
            <a:pPr marL="342900" indent="-342900" fontAlgn="t">
              <a:lnSpc>
                <a:spcPct val="100000"/>
              </a:lnSpc>
              <a:buClr>
                <a:srgbClr val="1D70B8"/>
              </a:buClr>
              <a:buFont typeface="Arial" panose="020B0604020202020204" pitchFamily="34" charset="0"/>
              <a:buChar char="&gt;"/>
            </a:pPr>
            <a:r>
              <a:rPr lang="en-GB"/>
              <a:t>One thing that chimes with my experience of this learner or group of learners is…</a:t>
            </a:r>
          </a:p>
          <a:p>
            <a:pPr marL="342900" indent="-342900" fontAlgn="t">
              <a:lnSpc>
                <a:spcPct val="100000"/>
              </a:lnSpc>
              <a:buClr>
                <a:srgbClr val="1D70B8"/>
              </a:buClr>
              <a:buFont typeface="Arial" panose="020B0604020202020204" pitchFamily="34" charset="0"/>
              <a:buChar char="&gt;"/>
            </a:pPr>
            <a:r>
              <a:rPr lang="en-GB"/>
              <a:t>One thing I already do that supports their SLC development is...</a:t>
            </a:r>
          </a:p>
          <a:p>
            <a:pPr marL="342900" indent="-342900" fontAlgn="t">
              <a:lnSpc>
                <a:spcPct val="100000"/>
              </a:lnSpc>
              <a:buClr>
                <a:srgbClr val="1D70B8"/>
              </a:buClr>
              <a:buFont typeface="Arial" panose="020B0604020202020204" pitchFamily="34" charset="0"/>
              <a:buChar char="&gt;"/>
            </a:pPr>
            <a:r>
              <a:rPr lang="en-GB"/>
              <a:t>One thing I will try as a result of today is…</a:t>
            </a:r>
            <a:endParaRPr lang="en-GB">
              <a:solidFill>
                <a:srgbClr val="3C3C3B"/>
              </a:solidFill>
              <a:ea typeface="Calibri"/>
            </a:endParaRPr>
          </a:p>
          <a:p>
            <a:pPr fontAlgn="t">
              <a:lnSpc>
                <a:spcPct val="100000"/>
              </a:lnSpc>
              <a:buClr>
                <a:srgbClr val="1D70B8"/>
              </a:buClr>
            </a:pPr>
            <a:endParaRPr lang="en-GB">
              <a:solidFill>
                <a:srgbClr val="3C3C3B"/>
              </a:solidFill>
              <a:ea typeface="Calibri"/>
            </a:endParaRPr>
          </a:p>
        </p:txBody>
      </p:sp>
      <p:sp>
        <p:nvSpPr>
          <p:cNvPr id="5" name="Slide Number Placeholder 4">
            <a:extLst>
              <a:ext uri="{FF2B5EF4-FFF2-40B4-BE49-F238E27FC236}">
                <a16:creationId xmlns:a16="http://schemas.microsoft.com/office/drawing/2014/main" id="{65EC0409-3A3C-855A-E5F0-94D86388201D}"/>
              </a:ext>
            </a:extLst>
          </p:cNvPr>
          <p:cNvSpPr>
            <a:spLocks noGrp="1"/>
          </p:cNvSpPr>
          <p:nvPr>
            <p:ph type="sldNum" sz="quarter" idx="12"/>
          </p:nvPr>
        </p:nvSpPr>
        <p:spPr/>
        <p:txBody>
          <a:bodyPr/>
          <a:lstStyle/>
          <a:p>
            <a:fld id="{BA634521-C80F-DA4F-BE98-7119B7CE3C87}" type="slidenum">
              <a:rPr lang="en-US" smtClean="0"/>
              <a:pPr/>
              <a:t>50</a:t>
            </a:fld>
            <a:endParaRPr lang="en-US"/>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17C00A59-5088-CE41-A1A3-51FBF356107C}"/>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3412528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40D99C9-34C6-472F-9BA7-A810CCCFA61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0FC12A54-15E8-FAF1-3B86-183F9C5E4D58}"/>
              </a:ext>
            </a:extLst>
          </p:cNvPr>
          <p:cNvSpPr>
            <a:spLocks noGrp="1"/>
          </p:cNvSpPr>
          <p:nvPr>
            <p:ph type="title"/>
          </p:nvPr>
        </p:nvSpPr>
        <p:spPr>
          <a:xfrm>
            <a:off x="1748387" y="-1027112"/>
            <a:ext cx="9757814" cy="1027112"/>
          </a:xfrm>
        </p:spPr>
        <p:txBody>
          <a:bodyPr/>
          <a:lstStyle/>
          <a:p>
            <a:r>
              <a:rPr lang="en-US"/>
              <a:t>Lesson-focused reflection</a:t>
            </a:r>
          </a:p>
        </p:txBody>
      </p:sp>
      <p:sp>
        <p:nvSpPr>
          <p:cNvPr id="8" name="Text Placeholder 7">
            <a:extLst>
              <a:ext uri="{FF2B5EF4-FFF2-40B4-BE49-F238E27FC236}">
                <a16:creationId xmlns:a16="http://schemas.microsoft.com/office/drawing/2014/main" id="{F520EECC-1017-09DE-72A8-3047CB29D933}"/>
              </a:ext>
            </a:extLst>
          </p:cNvPr>
          <p:cNvSpPr>
            <a:spLocks noGrp="1"/>
          </p:cNvSpPr>
          <p:nvPr>
            <p:ph type="body" sz="quarter" idx="10"/>
          </p:nvPr>
        </p:nvSpPr>
        <p:spPr>
          <a:xfrm>
            <a:off x="709614" y="2913063"/>
            <a:ext cx="9525249" cy="2659062"/>
          </a:xfrm>
        </p:spPr>
        <p:txBody>
          <a:bodyPr/>
          <a:lstStyle/>
          <a:p>
            <a:pPr fontAlgn="t">
              <a:lnSpc>
                <a:spcPct val="100000"/>
              </a:lnSpc>
            </a:pPr>
            <a:r>
              <a:rPr lang="en-GB"/>
              <a:t>Reflect on a lesson or workshop you taught recently.</a:t>
            </a:r>
          </a:p>
          <a:p>
            <a:pPr marL="342900" indent="-342900" fontAlgn="t">
              <a:lnSpc>
                <a:spcPct val="100000"/>
              </a:lnSpc>
              <a:buClr>
                <a:srgbClr val="1D70B8"/>
              </a:buClr>
              <a:buFont typeface="Arial" panose="020B0604020202020204" pitchFamily="34" charset="0"/>
              <a:buChar char="&gt;"/>
            </a:pPr>
            <a:r>
              <a:rPr lang="en-GB"/>
              <a:t>What role did the need to understand complex language, instructions or new vocabulary play e.g., regarding safety procedures or technical vocabulary?</a:t>
            </a:r>
          </a:p>
          <a:p>
            <a:pPr marL="342900" indent="-342900" fontAlgn="t">
              <a:lnSpc>
                <a:spcPct val="100000"/>
              </a:lnSpc>
              <a:buClr>
                <a:srgbClr val="1D70B8"/>
              </a:buClr>
              <a:buFont typeface="Arial" panose="020B0604020202020204" pitchFamily="34" charset="0"/>
              <a:buChar char="&gt;"/>
            </a:pPr>
            <a:r>
              <a:rPr lang="en-GB"/>
              <a:t>How effectively did you scaffold this?</a:t>
            </a:r>
          </a:p>
          <a:p>
            <a:pPr marL="342900" indent="-342900" fontAlgn="t">
              <a:lnSpc>
                <a:spcPct val="100000"/>
              </a:lnSpc>
              <a:buClr>
                <a:srgbClr val="1D70B8"/>
              </a:buClr>
              <a:buFont typeface="Arial" panose="020B0604020202020204" pitchFamily="34" charset="0"/>
              <a:buChar char="&gt;"/>
            </a:pPr>
            <a:r>
              <a:rPr lang="en-GB"/>
              <a:t>If you taught the lesson or workshop again, what would you change to make the language more accessible without reducing the challenge of the content?</a:t>
            </a:r>
            <a:endParaRPr lang="en-GB">
              <a:solidFill>
                <a:srgbClr val="3C3C3B"/>
              </a:solidFill>
              <a:ea typeface="Calibri"/>
            </a:endParaRPr>
          </a:p>
          <a:p>
            <a:endParaRPr lang="en-GB"/>
          </a:p>
        </p:txBody>
      </p:sp>
      <p:sp>
        <p:nvSpPr>
          <p:cNvPr id="5" name="Slide Number Placeholder 4">
            <a:extLst>
              <a:ext uri="{FF2B5EF4-FFF2-40B4-BE49-F238E27FC236}">
                <a16:creationId xmlns:a16="http://schemas.microsoft.com/office/drawing/2014/main" id="{DBDD5F5E-52A0-1F15-4F31-C8B33521A37B}"/>
              </a:ext>
            </a:extLst>
          </p:cNvPr>
          <p:cNvSpPr>
            <a:spLocks noGrp="1"/>
          </p:cNvSpPr>
          <p:nvPr>
            <p:ph type="sldNum" sz="quarter" idx="12"/>
          </p:nvPr>
        </p:nvSpPr>
        <p:spPr/>
        <p:txBody>
          <a:bodyPr/>
          <a:lstStyle/>
          <a:p>
            <a:fld id="{BA634521-C80F-DA4F-BE98-7119B7CE3C87}" type="slidenum">
              <a:rPr lang="en-US" smtClean="0"/>
              <a:pPr/>
              <a:t>51</a:t>
            </a:fld>
            <a:endParaRPr lang="en-US"/>
          </a:p>
        </p:txBody>
      </p:sp>
      <p:pic>
        <p:nvPicPr>
          <p:cNvPr id="10" name="Picture 9">
            <a:extLst>
              <a:ext uri="{FF2B5EF4-FFF2-40B4-BE49-F238E27FC236}">
                <a16:creationId xmlns:a16="http://schemas.microsoft.com/office/drawing/2014/main" id="{0055D026-2968-74E9-45BD-659BAB81D1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B294351F-2ADE-2CF7-DCFB-C110D5CB5E92}"/>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2737942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chemeClr val="tx2"/>
                </a:solidFill>
              </a:rPr>
              <a:t>References (1/4)</a:t>
            </a:r>
          </a:p>
        </p:txBody>
      </p:sp>
      <p:sp>
        <p:nvSpPr>
          <p:cNvPr id="2" name="Text Placeholder 1">
            <a:extLst>
              <a:ext uri="{FF2B5EF4-FFF2-40B4-BE49-F238E27FC236}">
                <a16:creationId xmlns:a16="http://schemas.microsoft.com/office/drawing/2014/main" id="{BB5BB818-E8C0-ACE1-D2D8-CC8C17884F53}"/>
              </a:ext>
            </a:extLst>
          </p:cNvPr>
          <p:cNvSpPr>
            <a:spLocks noGrp="1"/>
          </p:cNvSpPr>
          <p:nvPr>
            <p:ph type="body" sz="quarter" idx="10"/>
          </p:nvPr>
        </p:nvSpPr>
        <p:spPr>
          <a:xfrm>
            <a:off x="709613" y="1500188"/>
            <a:ext cx="10796587" cy="4672012"/>
          </a:xfrm>
        </p:spPr>
        <p:txBody>
          <a:bodyPr/>
          <a:lstStyle/>
          <a:p>
            <a:pPr marL="8000" indent="-8000">
              <a:spcAft>
                <a:spcPts val="600"/>
              </a:spcAft>
              <a:defRPr sz="1200">
                <a:solidFill>
                  <a:srgbClr val="2A2D41"/>
                </a:solidFill>
                <a:latin typeface="Segoe UI"/>
              </a:defRPr>
            </a:pPr>
            <a:r>
              <a:rPr lang="en-GB" sz="1800">
                <a:latin typeface="Arial" panose="020B0604020202020204" pitchFamily="34" charset="0"/>
              </a:rPr>
              <a:t>Ambition Institute. (2026). Inclusive Teaching Framework.</a:t>
            </a:r>
          </a:p>
          <a:p>
            <a:pPr marL="8000" indent="-8000">
              <a:spcAft>
                <a:spcPts val="600"/>
              </a:spcAft>
              <a:defRPr sz="1200">
                <a:solidFill>
                  <a:srgbClr val="2A2D41"/>
                </a:solidFill>
                <a:latin typeface="Segoe UI"/>
              </a:defRPr>
            </a:pPr>
            <a:r>
              <a:rPr lang="en-GB" sz="1800">
                <a:latin typeface="Arial" panose="020B0604020202020204" pitchFamily="34" charset="0"/>
              </a:rPr>
              <a:t>Antalek, C., Dixon, F., Taha, J., &amp; Esposito, R. (2025). Identifying and supporting children and young people with speech, language and communication needs: A rapid evidence review. Department for Education.</a:t>
            </a:r>
          </a:p>
          <a:p>
            <a:pPr marL="8000" indent="-8000">
              <a:spcAft>
                <a:spcPts val="600"/>
              </a:spcAft>
              <a:defRPr sz="1200">
                <a:solidFill>
                  <a:srgbClr val="2A2D41"/>
                </a:solidFill>
                <a:latin typeface="Segoe UI"/>
              </a:defRPr>
            </a:pPr>
            <a:r>
              <a:rPr lang="en-GB" sz="1800">
                <a:latin typeface="Arial" panose="020B0604020202020204" pitchFamily="34" charset="0"/>
              </a:rPr>
              <a:t>Baker, E., &amp; McLeod, S. (2011). Evidence-based practice for children with speech sound disorders: Part 1 narrative review. Language, Speech, and Hearing Services in Schools, 42(2), 102–139.</a:t>
            </a:r>
          </a:p>
          <a:p>
            <a:pPr marL="8000" indent="-8000">
              <a:spcAft>
                <a:spcPts val="600"/>
              </a:spcAft>
              <a:defRPr sz="1200">
                <a:solidFill>
                  <a:srgbClr val="2A2D41"/>
                </a:solidFill>
                <a:latin typeface="Segoe UI"/>
              </a:defRPr>
            </a:pPr>
            <a:r>
              <a:rPr lang="en-GB" sz="1800" err="1">
                <a:latin typeface="Arial" panose="020B0604020202020204" pitchFamily="34" charset="0"/>
              </a:rPr>
              <a:t>Breadmore</a:t>
            </a:r>
            <a:r>
              <a:rPr lang="en-GB" sz="1800">
                <a:latin typeface="Arial" panose="020B0604020202020204" pitchFamily="34" charset="0"/>
              </a:rPr>
              <a:t>, H. L., Vardy, E. J., Cunningham, A. J., Kwok, R. K. W., &amp; Carroll, J. M. (2019). Literacy development: Evidence review. Education Endowment Foundation.</a:t>
            </a:r>
          </a:p>
          <a:p>
            <a:pPr marL="8000" indent="-8000">
              <a:spcAft>
                <a:spcPts val="600"/>
              </a:spcAft>
              <a:defRPr sz="1200">
                <a:solidFill>
                  <a:srgbClr val="2A2D41"/>
                </a:solidFill>
                <a:latin typeface="Segoe UI"/>
              </a:defRPr>
            </a:pPr>
            <a:r>
              <a:rPr lang="en-GB" sz="1800">
                <a:latin typeface="Arial" panose="020B0604020202020204" pitchFamily="34" charset="0"/>
              </a:rPr>
              <a:t>Daniel, G. R., &amp; McLeod, S. (2017). Children with speech sound disorders at school: Challenges for children, parents and teachers. Australian Journal of Teacher Education, 42(2), 81–101. </a:t>
            </a:r>
          </a:p>
          <a:p>
            <a:pPr marL="8000" indent="-8000">
              <a:spcAft>
                <a:spcPts val="600"/>
              </a:spcAft>
              <a:defRPr sz="1200">
                <a:solidFill>
                  <a:srgbClr val="2A2D41"/>
                </a:solidFill>
                <a:latin typeface="Segoe UI"/>
              </a:defRPr>
            </a:pPr>
            <a:r>
              <a:rPr lang="en-GB" sz="1800">
                <a:latin typeface="Arial" panose="020B0604020202020204" pitchFamily="34" charset="0"/>
              </a:rPr>
              <a:t>Department for Education. (2023). Best start in life: Part 2—The 3 prime areas of learning. GOV.UK.</a:t>
            </a:r>
          </a:p>
          <a:p>
            <a:pPr marL="8000" indent="-8000">
              <a:spcAft>
                <a:spcPts val="600"/>
              </a:spcAft>
              <a:defRPr sz="1200">
                <a:solidFill>
                  <a:srgbClr val="2A2D41"/>
                </a:solidFill>
                <a:latin typeface="Segoe UI"/>
              </a:defRPr>
            </a:pPr>
            <a:r>
              <a:rPr lang="en-GB" sz="1800">
                <a:latin typeface="Arial" panose="020B0604020202020204" pitchFamily="34" charset="0"/>
              </a:rPr>
              <a:t>Department for Education. (2023). Special educational needs in England: January 2023. https://explore-education-statistics.service.gov.uk/find-statistics/special-educational-needs-in-england </a:t>
            </a:r>
          </a:p>
          <a:p>
            <a:pPr marL="8000" indent="-8000">
              <a:spcAft>
                <a:spcPts val="600"/>
              </a:spcAft>
              <a:defRPr sz="1200">
                <a:solidFill>
                  <a:srgbClr val="2A2D41"/>
                </a:solidFill>
                <a:latin typeface="Segoe UI"/>
              </a:defRPr>
            </a:pPr>
            <a:endParaRPr lang="en-GB" sz="1800">
              <a:latin typeface="Arial" panose="020B0604020202020204" pitchFamily="34" charset="0"/>
            </a:endParaRPr>
          </a:p>
          <a:p>
            <a:pPr marL="8000" indent="-8000">
              <a:spcAft>
                <a:spcPts val="600"/>
              </a:spcAft>
              <a:defRPr sz="1200">
                <a:solidFill>
                  <a:srgbClr val="2A2D41"/>
                </a:solidFill>
                <a:latin typeface="Segoe UI"/>
              </a:defRPr>
            </a:pPr>
            <a:endParaRPr lang="en-GB" sz="1800">
              <a:latin typeface="Arial" panose="020B0604020202020204" pitchFamily="34" charset="0"/>
            </a:endParaRPr>
          </a:p>
          <a:p>
            <a:pPr>
              <a:spcAft>
                <a:spcPts val="600"/>
              </a:spcAft>
            </a:pPr>
            <a:endParaRPr lang="en-GB" sz="32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52</a:t>
            </a:fld>
            <a:endParaRPr lang="en-US"/>
          </a:p>
        </p:txBody>
      </p:sp>
    </p:spTree>
    <p:extLst>
      <p:ext uri="{BB962C8B-B14F-4D97-AF65-F5344CB8AC3E}">
        <p14:creationId xmlns:p14="http://schemas.microsoft.com/office/powerpoint/2010/main" val="32162548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1F21B-21CD-EED1-B026-8F5525E303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99EED38-BFC4-6F51-7D4F-977979982230}"/>
              </a:ext>
            </a:extLst>
          </p:cNvPr>
          <p:cNvSpPr>
            <a:spLocks noGrp="1"/>
          </p:cNvSpPr>
          <p:nvPr>
            <p:ph type="title"/>
          </p:nvPr>
        </p:nvSpPr>
        <p:spPr/>
        <p:txBody>
          <a:bodyPr wrap="square"/>
          <a:lstStyle/>
          <a:p>
            <a:pPr algn="l"/>
            <a:r>
              <a:rPr lang="en-GB" b="1">
                <a:solidFill>
                  <a:schemeClr val="tx2"/>
                </a:solidFill>
              </a:rPr>
              <a:t>References (2/4)</a:t>
            </a:r>
          </a:p>
        </p:txBody>
      </p:sp>
      <p:sp>
        <p:nvSpPr>
          <p:cNvPr id="2" name="Text Placeholder 1">
            <a:extLst>
              <a:ext uri="{FF2B5EF4-FFF2-40B4-BE49-F238E27FC236}">
                <a16:creationId xmlns:a16="http://schemas.microsoft.com/office/drawing/2014/main" id="{CA502DFE-BD26-C20E-1366-8518A0453986}"/>
              </a:ext>
            </a:extLst>
          </p:cNvPr>
          <p:cNvSpPr>
            <a:spLocks noGrp="1"/>
          </p:cNvSpPr>
          <p:nvPr>
            <p:ph type="body" sz="quarter" idx="10"/>
          </p:nvPr>
        </p:nvSpPr>
        <p:spPr>
          <a:xfrm>
            <a:off x="711319" y="1500188"/>
            <a:ext cx="10796586" cy="3742417"/>
          </a:xfrm>
        </p:spPr>
        <p:txBody>
          <a:bodyPr/>
          <a:lstStyle/>
          <a:p>
            <a:pPr marL="8000" indent="-8000">
              <a:spcAft>
                <a:spcPts val="600"/>
              </a:spcAft>
              <a:defRPr sz="1200">
                <a:solidFill>
                  <a:srgbClr val="2A2D41"/>
                </a:solidFill>
                <a:latin typeface="Segoe UI"/>
              </a:defRPr>
            </a:pPr>
            <a:r>
              <a:rPr lang="en-GB" sz="1800">
                <a:latin typeface="Arial" panose="020B0604020202020204" pitchFamily="34" charset="0"/>
              </a:rPr>
              <a:t>Department for Education, Department for Work and Pensions, &amp; Department for Science, Innovation and Technology. (2025). Post-16 education and skills white paper. GOV.UK.</a:t>
            </a:r>
          </a:p>
          <a:p>
            <a:pPr marL="8000" indent="-8000">
              <a:spcAft>
                <a:spcPts val="600"/>
              </a:spcAft>
              <a:defRPr sz="1200">
                <a:solidFill>
                  <a:srgbClr val="2A2D41"/>
                </a:solidFill>
                <a:latin typeface="Segoe UI"/>
              </a:defRPr>
            </a:pPr>
            <a:r>
              <a:rPr lang="en-GB" sz="1800">
                <a:latin typeface="Arial" panose="020B0604020202020204" pitchFamily="34" charset="0"/>
              </a:rPr>
              <a:t>Department for Education. (2026, April). SEND reform: putting children and young people first.</a:t>
            </a:r>
          </a:p>
          <a:p>
            <a:pPr marL="8000" indent="-8000">
              <a:spcAft>
                <a:spcPts val="600"/>
              </a:spcAft>
              <a:defRPr sz="1200">
                <a:solidFill>
                  <a:srgbClr val="2A2D41"/>
                </a:solidFill>
                <a:latin typeface="Segoe UI"/>
              </a:defRPr>
            </a:pPr>
            <a:r>
              <a:rPr lang="en-GB" sz="1800">
                <a:latin typeface="Arial" panose="020B0604020202020204" pitchFamily="34" charset="0"/>
                <a:cs typeface="Arial" panose="020B0604020202020204" pitchFamily="34" charset="0"/>
              </a:rPr>
              <a:t>Department for Education. (2026). Special educational needs in England: 2025-26. Explore education statistics.</a:t>
            </a:r>
          </a:p>
          <a:p>
            <a:pPr marL="8000" indent="-8000">
              <a:spcAft>
                <a:spcPts val="600"/>
              </a:spcAft>
              <a:defRPr sz="1200">
                <a:solidFill>
                  <a:srgbClr val="2A2D41"/>
                </a:solidFill>
                <a:latin typeface="Segoe UI"/>
              </a:defRPr>
            </a:pPr>
            <a:r>
              <a:rPr lang="en-GB" sz="1800" err="1">
                <a:latin typeface="Arial" panose="020B0604020202020204" pitchFamily="34" charset="0"/>
              </a:rPr>
              <a:t>Dockrell</a:t>
            </a:r>
            <a:r>
              <a:rPr lang="en-GB" sz="1800">
                <a:latin typeface="Arial" panose="020B0604020202020204" pitchFamily="34" charset="0"/>
              </a:rPr>
              <a:t>, J. E., Lindsay, G., </a:t>
            </a:r>
            <a:r>
              <a:rPr lang="en-GB" sz="1800" err="1">
                <a:latin typeface="Arial" panose="020B0604020202020204" pitchFamily="34" charset="0"/>
              </a:rPr>
              <a:t>Roulstone</a:t>
            </a:r>
            <a:r>
              <a:rPr lang="en-GB" sz="1800">
                <a:latin typeface="Arial" panose="020B0604020202020204" pitchFamily="34" charset="0"/>
              </a:rPr>
              <a:t>, S., &amp; Law, J. (2014). Supporting children with speech, language and communication needs: An overview of the Better Communication Research Programme. International Journal of Language &amp; Communication Disorders, 49(5), 543–557.</a:t>
            </a:r>
          </a:p>
          <a:p>
            <a:pPr marL="8000" indent="-8000">
              <a:spcAft>
                <a:spcPts val="600"/>
              </a:spcAft>
              <a:defRPr sz="1200">
                <a:solidFill>
                  <a:srgbClr val="2A2D41"/>
                </a:solidFill>
                <a:latin typeface="Segoe UI"/>
              </a:defRPr>
            </a:pPr>
            <a:r>
              <a:rPr lang="en-GB" sz="1800" err="1">
                <a:latin typeface="Arial" panose="020B0604020202020204" pitchFamily="34" charset="0"/>
              </a:rPr>
              <a:t>Dockrell</a:t>
            </a:r>
            <a:r>
              <a:rPr lang="en-GB" sz="1800">
                <a:latin typeface="Arial" panose="020B0604020202020204" pitchFamily="34" charset="0"/>
              </a:rPr>
              <a:t>, J. E., Howell, P., Leung, D., &amp; Fugard, A. J. B. (2017). Children with speech language and communication needs in England: Challenges for practice. Frontiers in Education, 2, Article 35.</a:t>
            </a:r>
          </a:p>
          <a:p>
            <a:pPr marL="8000" indent="-8000">
              <a:spcAft>
                <a:spcPts val="600"/>
              </a:spcAft>
              <a:defRPr sz="1200">
                <a:solidFill>
                  <a:srgbClr val="2A2D41"/>
                </a:solidFill>
                <a:latin typeface="Segoe UI"/>
              </a:defRPr>
            </a:pPr>
            <a:r>
              <a:rPr lang="en-GB" sz="1800">
                <a:latin typeface="Arial" panose="020B0604020202020204" pitchFamily="34" charset="0"/>
              </a:rPr>
              <a:t>Education Endowment Foundation. (2018). Preparing for literacy: Improving communication, language and literacy in the early years.</a:t>
            </a:r>
          </a:p>
          <a:p>
            <a:pPr marL="8000" indent="-8000">
              <a:spcAft>
                <a:spcPts val="600"/>
              </a:spcAft>
              <a:defRPr sz="1200">
                <a:solidFill>
                  <a:srgbClr val="2A2D41"/>
                </a:solidFill>
                <a:latin typeface="Segoe UI"/>
              </a:defRPr>
            </a:pPr>
            <a:r>
              <a:rPr lang="en-GB" sz="1800">
                <a:latin typeface="Arial" panose="020B0604020202020204" pitchFamily="34" charset="0"/>
              </a:rPr>
              <a:t>Education Endowment Foundation. (2026). The EEF guide to inclusive teaching: Universal approaches.  Note: a 16-19 version of this guidance is forthcoming.</a:t>
            </a:r>
          </a:p>
          <a:p>
            <a:pPr marL="8000" indent="-8000">
              <a:defRPr sz="1200">
                <a:solidFill>
                  <a:srgbClr val="2A2D41"/>
                </a:solidFill>
                <a:latin typeface="Segoe UI"/>
              </a:defRPr>
            </a:pPr>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4E15BAF6-0648-013C-5891-E2FAE3AF33F0}"/>
              </a:ext>
            </a:extLst>
          </p:cNvPr>
          <p:cNvSpPr>
            <a:spLocks noGrp="1"/>
          </p:cNvSpPr>
          <p:nvPr>
            <p:ph type="sldNum" sz="quarter" idx="12"/>
          </p:nvPr>
        </p:nvSpPr>
        <p:spPr/>
        <p:txBody>
          <a:bodyPr/>
          <a:lstStyle/>
          <a:p>
            <a:fld id="{BA634521-C80F-DA4F-BE98-7119B7CE3C87}" type="slidenum">
              <a:rPr lang="en-US" smtClean="0"/>
              <a:pPr/>
              <a:t>53</a:t>
            </a:fld>
            <a:endParaRPr lang="en-US"/>
          </a:p>
        </p:txBody>
      </p:sp>
    </p:spTree>
    <p:extLst>
      <p:ext uri="{BB962C8B-B14F-4D97-AF65-F5344CB8AC3E}">
        <p14:creationId xmlns:p14="http://schemas.microsoft.com/office/powerpoint/2010/main" val="2423621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0CC09A-5A20-6FE7-44AC-F8FAF68DB2B3}"/>
              </a:ext>
            </a:extLst>
          </p:cNvPr>
          <p:cNvSpPr>
            <a:spLocks noGrp="1"/>
          </p:cNvSpPr>
          <p:nvPr>
            <p:ph type="title"/>
          </p:nvPr>
        </p:nvSpPr>
        <p:spPr/>
        <p:txBody>
          <a:bodyPr wrap="square"/>
          <a:lstStyle/>
          <a:p>
            <a:pPr algn="l"/>
            <a:r>
              <a:rPr lang="en-GB" b="1">
                <a:solidFill>
                  <a:schemeClr val="tx2"/>
                </a:solidFill>
              </a:rPr>
              <a:t>References (3/4)</a:t>
            </a:r>
          </a:p>
        </p:txBody>
      </p:sp>
      <p:sp>
        <p:nvSpPr>
          <p:cNvPr id="2" name="Text Placeholder 1">
            <a:extLst>
              <a:ext uri="{FF2B5EF4-FFF2-40B4-BE49-F238E27FC236}">
                <a16:creationId xmlns:a16="http://schemas.microsoft.com/office/drawing/2014/main" id="{A8FEF739-5572-4929-2D49-02FE8948A276}"/>
              </a:ext>
            </a:extLst>
          </p:cNvPr>
          <p:cNvSpPr>
            <a:spLocks noGrp="1"/>
          </p:cNvSpPr>
          <p:nvPr>
            <p:ph type="body" sz="quarter" idx="10"/>
          </p:nvPr>
        </p:nvSpPr>
        <p:spPr>
          <a:xfrm>
            <a:off x="709614" y="1500187"/>
            <a:ext cx="10796587" cy="4672013"/>
          </a:xfrm>
        </p:spPr>
        <p:txBody>
          <a:bodyPr/>
          <a:lstStyle/>
          <a:p>
            <a:pPr marL="8000" indent="-8000">
              <a:defRPr sz="1200">
                <a:solidFill>
                  <a:srgbClr val="2A2D41"/>
                </a:solidFill>
                <a:latin typeface="Segoe UI"/>
              </a:defRPr>
            </a:pPr>
            <a:r>
              <a:rPr lang="en-GB" sz="1800">
                <a:solidFill>
                  <a:srgbClr val="2A2D41"/>
                </a:solidFill>
                <a:latin typeface="Arial" panose="020B0604020202020204" pitchFamily="34" charset="0"/>
              </a:rPr>
              <a:t>Law, J., Rush, R., Schoon, I., &amp; Parsons, S. (2009). </a:t>
            </a:r>
            <a:r>
              <a:rPr lang="en-GB" sz="1800" err="1">
                <a:solidFill>
                  <a:srgbClr val="2A2D41"/>
                </a:solidFill>
                <a:latin typeface="Arial" panose="020B0604020202020204" pitchFamily="34" charset="0"/>
              </a:rPr>
              <a:t>Modeling</a:t>
            </a:r>
            <a:r>
              <a:rPr lang="en-GB" sz="1800">
                <a:solidFill>
                  <a:srgbClr val="2A2D41"/>
                </a:solidFill>
                <a:latin typeface="Arial" panose="020B0604020202020204" pitchFamily="34" charset="0"/>
              </a:rPr>
              <a:t> developmental language difficulties from school entry into adulthood: Literacy, mental health, and employment outcomes. Journal of Speech, Language, and Hearing Research, 52(6), 1401–1416. </a:t>
            </a:r>
          </a:p>
          <a:p>
            <a:pPr marL="8000" indent="-8000">
              <a:defRPr sz="1200">
                <a:solidFill>
                  <a:srgbClr val="2A2D41"/>
                </a:solidFill>
                <a:latin typeface="Segoe UI"/>
              </a:defRPr>
            </a:pPr>
            <a:r>
              <a:rPr lang="en-GB" sz="1800">
                <a:solidFill>
                  <a:srgbClr val="2A2D41"/>
                </a:solidFill>
                <a:latin typeface="Arial" panose="020B0604020202020204" pitchFamily="34" charset="0"/>
              </a:rPr>
              <a:t>Lindsay, G., &amp; </a:t>
            </a: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(2012). The relationship between speech, language and communication needs (SLCN) and behavioural, emotional and social difficulties (BESD). Department for Education.</a:t>
            </a:r>
          </a:p>
          <a:p>
            <a:pPr marL="8000" indent="-8000">
              <a:defRPr sz="1200">
                <a:solidFill>
                  <a:srgbClr val="2A2D41"/>
                </a:solidFill>
                <a:latin typeface="Segoe UI"/>
              </a:defRPr>
            </a:pPr>
            <a:r>
              <a:rPr lang="en-GB" sz="1800">
                <a:solidFill>
                  <a:srgbClr val="2A2D41"/>
                </a:solidFill>
                <a:latin typeface="Arial" panose="020B0604020202020204" pitchFamily="34" charset="0"/>
              </a:rPr>
              <a:t>Lindsay, G., </a:t>
            </a: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&amp; Strand, S. (2007). Longitudinal patterns of behaviour problems in children with specific speech and language difficulties. British Journal of Educational Psychology, 77(4), 811–828.</a:t>
            </a:r>
          </a:p>
          <a:p>
            <a:pPr marL="8000" indent="-8000">
              <a:defRPr sz="1200">
                <a:solidFill>
                  <a:srgbClr val="2A2D41"/>
                </a:solidFill>
                <a:latin typeface="Segoe UI"/>
              </a:defRPr>
            </a:pPr>
            <a:r>
              <a:rPr lang="en-GB" sz="1800">
                <a:solidFill>
                  <a:srgbClr val="2A2D41"/>
                </a:solidFill>
                <a:latin typeface="Arial" panose="020B0604020202020204" pitchFamily="34" charset="0"/>
              </a:rPr>
              <a:t>Organisation for Economic Co-operation and Development. (2016). Building skills for all: A review of England. OECD Skills Studies.</a:t>
            </a:r>
          </a:p>
          <a:p>
            <a:pPr marL="8000" indent="-8000">
              <a:defRPr sz="1200">
                <a:solidFill>
                  <a:srgbClr val="2A2D41"/>
                </a:solidFill>
                <a:latin typeface="Segoe UI"/>
              </a:defRPr>
            </a:pPr>
            <a:r>
              <a:rPr lang="en-GB" sz="1800" err="1">
                <a:solidFill>
                  <a:srgbClr val="2A2D41"/>
                </a:solidFill>
                <a:latin typeface="Arial" panose="020B0604020202020204" pitchFamily="34" charset="0"/>
              </a:rPr>
              <a:t>Snowling</a:t>
            </a:r>
            <a:r>
              <a:rPr lang="en-GB" sz="1800">
                <a:solidFill>
                  <a:srgbClr val="2A2D41"/>
                </a:solidFill>
                <a:latin typeface="Arial" panose="020B0604020202020204" pitchFamily="34" charset="0"/>
              </a:rPr>
              <a:t>, M. J., Adams, J. W., Bishop, D. V. M., &amp; Stothard, S. E. (2001). Educational attainments of school leavers with a preschool history of speech-language impairments. International Journal of Language &amp; Communication Disorders, 36(2), 173–183.</a:t>
            </a:r>
          </a:p>
        </p:txBody>
      </p:sp>
      <p:sp>
        <p:nvSpPr>
          <p:cNvPr id="5" name="Slide Number Placeholder 4">
            <a:extLst>
              <a:ext uri="{FF2B5EF4-FFF2-40B4-BE49-F238E27FC236}">
                <a16:creationId xmlns:a16="http://schemas.microsoft.com/office/drawing/2014/main" id="{744F80D3-A876-ED8C-3FD7-E6FC5DFE6F8A}"/>
              </a:ext>
            </a:extLst>
          </p:cNvPr>
          <p:cNvSpPr>
            <a:spLocks noGrp="1"/>
          </p:cNvSpPr>
          <p:nvPr>
            <p:ph type="sldNum" sz="quarter" idx="12"/>
          </p:nvPr>
        </p:nvSpPr>
        <p:spPr/>
        <p:txBody>
          <a:bodyPr/>
          <a:lstStyle/>
          <a:p>
            <a:fld id="{BA634521-C80F-DA4F-BE98-7119B7CE3C87}" type="slidenum">
              <a:rPr lang="en-US" smtClean="0"/>
              <a:pPr/>
              <a:t>54</a:t>
            </a:fld>
            <a:endParaRPr lang="en-US"/>
          </a:p>
        </p:txBody>
      </p:sp>
    </p:spTree>
    <p:extLst>
      <p:ext uri="{BB962C8B-B14F-4D97-AF65-F5344CB8AC3E}">
        <p14:creationId xmlns:p14="http://schemas.microsoft.com/office/powerpoint/2010/main" val="3203451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6C25FA-B50C-E028-CC51-98C8C443D4D7}"/>
              </a:ext>
            </a:extLst>
          </p:cNvPr>
          <p:cNvSpPr>
            <a:spLocks noGrp="1"/>
          </p:cNvSpPr>
          <p:nvPr>
            <p:ph type="title"/>
          </p:nvPr>
        </p:nvSpPr>
        <p:spPr/>
        <p:txBody>
          <a:bodyPr/>
          <a:lstStyle/>
          <a:p>
            <a:r>
              <a:rPr lang="en-GB">
                <a:solidFill>
                  <a:schemeClr val="tx2"/>
                </a:solidFill>
              </a:rPr>
              <a:t>References (4/4)</a:t>
            </a:r>
          </a:p>
        </p:txBody>
      </p:sp>
      <p:sp>
        <p:nvSpPr>
          <p:cNvPr id="3" name="Text Placeholder 2">
            <a:extLst>
              <a:ext uri="{FF2B5EF4-FFF2-40B4-BE49-F238E27FC236}">
                <a16:creationId xmlns:a16="http://schemas.microsoft.com/office/drawing/2014/main" id="{7EB507BB-44BA-A80B-CB11-ED85539753D6}"/>
              </a:ext>
            </a:extLst>
          </p:cNvPr>
          <p:cNvSpPr>
            <a:spLocks noGrp="1"/>
          </p:cNvSpPr>
          <p:nvPr>
            <p:ph type="body" sz="quarter" idx="10"/>
          </p:nvPr>
        </p:nvSpPr>
        <p:spPr>
          <a:xfrm>
            <a:off x="709613" y="1500188"/>
            <a:ext cx="10796587" cy="4071937"/>
          </a:xfrm>
        </p:spPr>
        <p:txBody>
          <a:bodyPr/>
          <a:lstStyle/>
          <a:p>
            <a:pPr marL="8000" indent="-8000">
              <a:defRPr sz="1200">
                <a:solidFill>
                  <a:srgbClr val="2A2D41"/>
                </a:solidFill>
                <a:latin typeface="Segoe UI"/>
              </a:defRPr>
            </a:pPr>
            <a:r>
              <a:rPr lang="en-GB" sz="1800">
                <a:solidFill>
                  <a:srgbClr val="2A2D41"/>
                </a:solidFill>
                <a:latin typeface="Arial" panose="020B0604020202020204" pitchFamily="34" charset="0"/>
              </a:rPr>
              <a:t>St Clair, M. C., Pickles, A., Durkin, K., &amp; Conti-Ramsden, G. (2011). A longitudinal study of </a:t>
            </a:r>
            <a:r>
              <a:rPr lang="en-GB" sz="1800" err="1">
                <a:solidFill>
                  <a:srgbClr val="2A2D41"/>
                </a:solidFill>
                <a:latin typeface="Arial" panose="020B0604020202020204" pitchFamily="34" charset="0"/>
              </a:rPr>
              <a:t>behavioral</a:t>
            </a:r>
            <a:r>
              <a:rPr lang="en-GB" sz="1800">
                <a:solidFill>
                  <a:srgbClr val="2A2D41"/>
                </a:solidFill>
                <a:latin typeface="Arial" panose="020B0604020202020204" pitchFamily="34" charset="0"/>
              </a:rPr>
              <a:t>, emotional and social difficulties in individuals with a history of specific language impairment (SLI). Journal of Communication Disorders, 44(2), 186–199.</a:t>
            </a:r>
          </a:p>
          <a:p>
            <a:pPr marL="8000" indent="-8000">
              <a:defRPr sz="1200">
                <a:solidFill>
                  <a:srgbClr val="2A2D41"/>
                </a:solidFill>
                <a:latin typeface="Segoe UI"/>
              </a:defRPr>
            </a:pPr>
            <a:r>
              <a:rPr lang="en-GB" sz="1800">
                <a:solidFill>
                  <a:srgbClr val="2A2D41"/>
                </a:solidFill>
                <a:latin typeface="Arial" panose="020B0604020202020204" pitchFamily="34" charset="0"/>
              </a:rPr>
              <a:t>Wheater, R., Kuhn, L., </a:t>
            </a:r>
            <a:r>
              <a:rPr lang="en-GB" sz="1800" err="1">
                <a:solidFill>
                  <a:srgbClr val="2A2D41"/>
                </a:solidFill>
                <a:latin typeface="Arial" panose="020B0604020202020204" pitchFamily="34" charset="0"/>
              </a:rPr>
              <a:t>Classick</a:t>
            </a:r>
            <a:r>
              <a:rPr lang="en-GB" sz="1800">
                <a:solidFill>
                  <a:srgbClr val="2A2D41"/>
                </a:solidFill>
                <a:latin typeface="Arial" panose="020B0604020202020204" pitchFamily="34" charset="0"/>
              </a:rPr>
              <a:t>, R., del Pozo Segura, J. M., Guevara, M. J., Harland, J., </a:t>
            </a:r>
            <a:r>
              <a:rPr lang="en-GB" sz="1800" err="1">
                <a:solidFill>
                  <a:srgbClr val="2A2D41"/>
                </a:solidFill>
                <a:latin typeface="Arial" panose="020B0604020202020204" pitchFamily="34" charset="0"/>
              </a:rPr>
              <a:t>Liht</a:t>
            </a:r>
            <a:r>
              <a:rPr lang="en-GB" sz="1800">
                <a:solidFill>
                  <a:srgbClr val="2A2D41"/>
                </a:solidFill>
                <a:latin typeface="Arial" panose="020B0604020202020204" pitchFamily="34" charset="0"/>
              </a:rPr>
              <a:t>, J., &amp; </a:t>
            </a:r>
            <a:r>
              <a:rPr lang="en-GB" sz="1800" err="1">
                <a:solidFill>
                  <a:srgbClr val="2A2D41"/>
                </a:solidFill>
                <a:latin typeface="Arial" panose="020B0604020202020204" pitchFamily="34" charset="0"/>
              </a:rPr>
              <a:t>Henndel</a:t>
            </a:r>
            <a:r>
              <a:rPr lang="en-GB" sz="1800">
                <a:solidFill>
                  <a:srgbClr val="2A2D41"/>
                </a:solidFill>
                <a:latin typeface="Arial" panose="020B0604020202020204" pitchFamily="34" charset="0"/>
              </a:rPr>
              <a:t> Lopes, G. (2024). Survey of adult skills 2023 (PIAAC): National report for England. Department for Education.</a:t>
            </a:r>
          </a:p>
          <a:p>
            <a:pPr marL="8000" indent="-8000">
              <a:defRPr sz="1200">
                <a:solidFill>
                  <a:srgbClr val="2A2D41"/>
                </a:solidFill>
                <a:latin typeface="Segoe UI"/>
              </a:defRPr>
            </a:pPr>
            <a:endParaRPr lang="en-GB" sz="1800">
              <a:solidFill>
                <a:srgbClr val="2A2D41"/>
              </a:solidFill>
              <a:latin typeface="Arial" panose="020B0604020202020204" pitchFamily="34" charset="0"/>
            </a:endParaRPr>
          </a:p>
          <a:p>
            <a:endParaRPr lang="en-GB" sz="1800"/>
          </a:p>
        </p:txBody>
      </p:sp>
      <p:sp>
        <p:nvSpPr>
          <p:cNvPr id="5" name="Slide Number Placeholder 4">
            <a:extLst>
              <a:ext uri="{FF2B5EF4-FFF2-40B4-BE49-F238E27FC236}">
                <a16:creationId xmlns:a16="http://schemas.microsoft.com/office/drawing/2014/main" id="{8B54B957-D364-864E-4F73-A80FFDDBBB94}"/>
              </a:ext>
            </a:extLst>
          </p:cNvPr>
          <p:cNvSpPr>
            <a:spLocks noGrp="1"/>
          </p:cNvSpPr>
          <p:nvPr>
            <p:ph type="sldNum" sz="quarter" idx="12"/>
          </p:nvPr>
        </p:nvSpPr>
        <p:spPr/>
        <p:txBody>
          <a:bodyPr/>
          <a:lstStyle/>
          <a:p>
            <a:fld id="{BA634521-C80F-DA4F-BE98-7119B7CE3C87}" type="slidenum">
              <a:rPr lang="en-US" smtClean="0"/>
              <a:pPr/>
              <a:t>55</a:t>
            </a:fld>
            <a:endParaRPr lang="en-US"/>
          </a:p>
        </p:txBody>
      </p:sp>
    </p:spTree>
    <p:extLst>
      <p:ext uri="{BB962C8B-B14F-4D97-AF65-F5344CB8AC3E}">
        <p14:creationId xmlns:p14="http://schemas.microsoft.com/office/powerpoint/2010/main" val="718314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98744-771B-9898-1469-DBD6B0DA02D0}"/>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3778136758"/>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21447-447F-448B-B38C-EB132BE8D61C}">
  <ds:schemaRefs>
    <ds:schemaRef ds:uri="http://www.w3.org/XML/1998/namespace"/>
    <ds:schemaRef ds:uri="46fa5b38-e717-477d-b22d-41f4dfa63b91"/>
    <ds:schemaRef ds:uri="http://schemas.openxmlformats.org/package/2006/metadata/core-properties"/>
    <ds:schemaRef ds:uri="http://schemas.microsoft.com/office/infopath/2007/PartnerControls"/>
    <ds:schemaRef ds:uri="http://purl.org/dc/terms/"/>
    <ds:schemaRef ds:uri="http://purl.org/dc/elements/1.1/"/>
    <ds:schemaRef ds:uri="http://schemas.microsoft.com/sharepoint/v3"/>
    <ds:schemaRef ds:uri="http://purl.org/dc/dcmitype/"/>
    <ds:schemaRef ds:uri="http://schemas.microsoft.com/office/2006/metadata/properties"/>
    <ds:schemaRef ds:uri="http://schemas.microsoft.com/office/2006/documentManagement/types"/>
  </ds:schemaRefs>
</ds:datastoreItem>
</file>

<file path=customXml/itemProps2.xml><?xml version="1.0" encoding="utf-8"?>
<ds:datastoreItem xmlns:ds="http://schemas.openxmlformats.org/officeDocument/2006/customXml" ds:itemID="{F9DD0C7C-DD15-4E63-9C70-148CCDB9A7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9A56B-8473-4E08-9DE6-8AD8DA10C641}">
  <ds:schemaRefs>
    <ds:schemaRef ds:uri="http://schemas.microsoft.com/sharepoint/v3/contenttype/forms"/>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ambition-green lead-20230308</Template>
  <TotalTime>3</TotalTime>
  <Words>12865</Words>
  <Application>Microsoft Office PowerPoint</Application>
  <PresentationFormat>Widescreen</PresentationFormat>
  <Paragraphs>865</Paragraphs>
  <Slides>56</Slides>
  <Notes>55</Notes>
  <HiddenSlides>26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Arial,Sans-Serif</vt:lpstr>
      <vt:lpstr>Calibri</vt:lpstr>
      <vt:lpstr>Segoe UI</vt:lpstr>
      <vt:lpstr>System Font Regular</vt:lpstr>
      <vt:lpstr>Navy lead</vt:lpstr>
      <vt:lpstr>Document explainer</vt:lpstr>
      <vt:lpstr>Facilitation</vt:lpstr>
      <vt:lpstr>Introduction to speech, language and communication (SLC)</vt:lpstr>
      <vt:lpstr>Session timings</vt:lpstr>
      <vt:lpstr>Facilitator guidance - learner voice</vt:lpstr>
      <vt:lpstr>Learner voice from your own content</vt:lpstr>
      <vt:lpstr>Learner voice (T-level learner)</vt:lpstr>
      <vt:lpstr>Areas of development</vt:lpstr>
      <vt:lpstr>Area of development</vt:lpstr>
      <vt:lpstr>The aims of this session</vt:lpstr>
      <vt:lpstr>What do we mean by speech, language and communication (SLC)?</vt:lpstr>
      <vt:lpstr>Speech, language and communication in everyday life</vt:lpstr>
      <vt:lpstr>Why speech, language and communication matter (outcomes focus)</vt:lpstr>
      <vt:lpstr>Why speech, language and communication matter (SEMH focus)</vt:lpstr>
      <vt:lpstr>Facilitation guidance – hidden slide</vt:lpstr>
      <vt:lpstr>Inclusion</vt:lpstr>
      <vt:lpstr>What is speech, language and communication?</vt:lpstr>
      <vt:lpstr>Speech</vt:lpstr>
      <vt:lpstr>Language</vt:lpstr>
      <vt:lpstr>Communication</vt:lpstr>
      <vt:lpstr>The starting point</vt:lpstr>
      <vt:lpstr>The role of SLC in learning</vt:lpstr>
      <vt:lpstr>The enduring impact of SLC</vt:lpstr>
      <vt:lpstr>Reflection on implications for learners</vt:lpstr>
      <vt:lpstr>What role does SLC play in learning?</vt:lpstr>
      <vt:lpstr>Discussion on how high-quality teaching supports learners with SLC needs</vt:lpstr>
      <vt:lpstr>Receptive language </vt:lpstr>
      <vt:lpstr>Facilitation guidance – receptive language example options</vt:lpstr>
      <vt:lpstr>Example 1 (Level 2 hairdressing)</vt:lpstr>
      <vt:lpstr>Example 2 (A-level chemistry) </vt:lpstr>
      <vt:lpstr>Blank Example Slide (receptive language) </vt:lpstr>
      <vt:lpstr>Facilitator guidance – receptive language discussion options </vt:lpstr>
      <vt:lpstr>Discussion on receptive language</vt:lpstr>
      <vt:lpstr>Expressive language </vt:lpstr>
      <vt:lpstr>Facilitation guidance – expressive language example options </vt:lpstr>
      <vt:lpstr>Example 1 (BTEC computing and IT)</vt:lpstr>
      <vt:lpstr>Example 2 (A-level chemistry, part 2) </vt:lpstr>
      <vt:lpstr>Blank Example Slide (expressive language)</vt:lpstr>
      <vt:lpstr>Facilitator guidance – expressive language discussion options </vt:lpstr>
      <vt:lpstr>Discussion on expressive language </vt:lpstr>
      <vt:lpstr>What challenges does SLC present in education?</vt:lpstr>
      <vt:lpstr>Challenges with SLC in education</vt:lpstr>
      <vt:lpstr>Exemplification slides</vt:lpstr>
      <vt:lpstr>Example 1 (Education and Early Years T level, SLC need presenting a challenge)</vt:lpstr>
      <vt:lpstr>Example 2 (A-level chemistry, SLC need presenting a challenge) </vt:lpstr>
      <vt:lpstr>Blank Example Slide (SLC need presenting a challenge)</vt:lpstr>
      <vt:lpstr>Inclusive teaching practices</vt:lpstr>
      <vt:lpstr>Discussion on inclusive teaching practices</vt:lpstr>
      <vt:lpstr>Facilitator guidance – reflection </vt:lpstr>
      <vt:lpstr>Learner-focused reflection </vt:lpstr>
      <vt:lpstr>Lesson-focused reflection</vt:lpstr>
      <vt:lpstr>References (1/4)</vt:lpstr>
      <vt:lpstr>References (2/4)</vt:lpstr>
      <vt:lpstr>References (3/4)</vt:lpstr>
      <vt:lpstr>References (4/4)</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language and communication - PowerPoint Presentation</dc:title>
  <dc:subject>SEND and inclusion training for post-16</dc:subject>
  <dc:creator>Ambition Institute</dc:creator>
  <cp:lastModifiedBy>SUMNER, Tom</cp:lastModifiedBy>
  <cp:revision>1</cp:revision>
  <dcterms:created xsi:type="dcterms:W3CDTF">2023-11-03T11:37:35Z</dcterms:created>
  <dcterms:modified xsi:type="dcterms:W3CDTF">2026-09-24T11:45:23Z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