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4"/>
  </p:notesMasterIdLst>
  <p:sldIdLst>
    <p:sldId id="305" r:id="rId5"/>
    <p:sldId id="302" r:id="rId6"/>
    <p:sldId id="260" r:id="rId7"/>
    <p:sldId id="262" r:id="rId8"/>
    <p:sldId id="258" r:id="rId9"/>
    <p:sldId id="256" r:id="rId10"/>
    <p:sldId id="267" r:id="rId11"/>
    <p:sldId id="268" r:id="rId12"/>
    <p:sldId id="269" r:id="rId13"/>
    <p:sldId id="271" r:id="rId14"/>
    <p:sldId id="290" r:id="rId15"/>
    <p:sldId id="272" r:id="rId16"/>
    <p:sldId id="273" r:id="rId17"/>
    <p:sldId id="306" r:id="rId18"/>
    <p:sldId id="278" r:id="rId19"/>
    <p:sldId id="299" r:id="rId20"/>
    <p:sldId id="261" r:id="rId21"/>
    <p:sldId id="263" r:id="rId22"/>
    <p:sldId id="281" r:id="rId23"/>
    <p:sldId id="264" r:id="rId24"/>
    <p:sldId id="266" r:id="rId25"/>
    <p:sldId id="282" r:id="rId26"/>
    <p:sldId id="283" r:id="rId27"/>
    <p:sldId id="284" r:id="rId28"/>
    <p:sldId id="291" r:id="rId29"/>
    <p:sldId id="285" r:id="rId30"/>
    <p:sldId id="286" r:id="rId31"/>
    <p:sldId id="265" r:id="rId32"/>
    <p:sldId id="309" r:id="rId33"/>
    <p:sldId id="308" r:id="rId34"/>
    <p:sldId id="292" r:id="rId35"/>
    <p:sldId id="257" r:id="rId36"/>
    <p:sldId id="293" r:id="rId37"/>
    <p:sldId id="294" r:id="rId38"/>
    <p:sldId id="295" r:id="rId39"/>
    <p:sldId id="298" r:id="rId40"/>
    <p:sldId id="300" r:id="rId41"/>
    <p:sldId id="259" r:id="rId42"/>
    <p:sldId id="301"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1AEEE55-D9F6-8D58-EE12-3675C112E0C9}" name="Wood, Graeme | He/His" initials="GW" userId="S::Graeme.Wood1@justice.gov.uk::dddc69b8-ed56-47fa-912d-fcceb6305887" providerId="AD"/>
  <p188:author id="{3C0D4859-5817-F7AE-37D0-64BFF0680EE2}" name="Gould, Rachel | She/Hers" initials="GS" userId="S::rachel.gould1@justice.gov.uk::ceb03dfb-0704-4246-adb9-d8486bb41da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6C2E8C5-32C8-434C-858B-4E878DFB2F1C}" v="2" dt="2026-09-01T08:25:18.2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6" d="100"/>
          <a:sy n="116" d="100"/>
        </p:scale>
        <p:origin x="276"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50"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317F27-3C8D-4C68-AB41-792C19979239}" type="datetimeFigureOut">
              <a:rPr lang="en-GB" smtClean="0"/>
              <a:t>01/09/2026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9256EA-FDA5-45CA-AF3B-8913D146DAE8}" type="slidenum">
              <a:rPr lang="en-GB" smtClean="0"/>
              <a:t>‹#›</a:t>
            </a:fld>
            <a:endParaRPr lang="en-GB"/>
          </a:p>
        </p:txBody>
      </p:sp>
    </p:spTree>
    <p:extLst>
      <p:ext uri="{BB962C8B-B14F-4D97-AF65-F5344CB8AC3E}">
        <p14:creationId xmlns:p14="http://schemas.microsoft.com/office/powerpoint/2010/main" val="33953220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slide reproduces and describes the user-provided screen. No external sources have been used.</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992BB-4B35-DF84-1987-EB432273C43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780DF47-94F0-A248-AC74-B384CFBD413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155996A-C68E-02F1-A1B9-341543DEFDE8}"/>
              </a:ext>
            </a:extLst>
          </p:cNvPr>
          <p:cNvSpPr>
            <a:spLocks noGrp="1"/>
          </p:cNvSpPr>
          <p:nvPr>
            <p:ph type="dt" sz="half" idx="10"/>
          </p:nvPr>
        </p:nvSpPr>
        <p:spPr/>
        <p:txBody>
          <a:bodyPr/>
          <a:lstStyle/>
          <a:p>
            <a:fld id="{8ED10104-8209-4746-A58A-7F67C15D3ABA}" type="datetimeFigureOut">
              <a:rPr lang="en-GB" smtClean="0"/>
              <a:t>01/09/2026</a:t>
            </a:fld>
            <a:endParaRPr lang="en-GB"/>
          </a:p>
        </p:txBody>
      </p:sp>
      <p:sp>
        <p:nvSpPr>
          <p:cNvPr id="5" name="Footer Placeholder 4">
            <a:extLst>
              <a:ext uri="{FF2B5EF4-FFF2-40B4-BE49-F238E27FC236}">
                <a16:creationId xmlns:a16="http://schemas.microsoft.com/office/drawing/2014/main" id="{36BB497F-8EC0-4D06-F368-0539B599FD4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8947D6B-999A-9635-B427-4211B7E032EE}"/>
              </a:ext>
            </a:extLst>
          </p:cNvPr>
          <p:cNvSpPr>
            <a:spLocks noGrp="1"/>
          </p:cNvSpPr>
          <p:nvPr>
            <p:ph type="sldNum" sz="quarter" idx="12"/>
          </p:nvPr>
        </p:nvSpPr>
        <p:spPr/>
        <p:txBody>
          <a:bodyPr/>
          <a:lstStyle/>
          <a:p>
            <a:fld id="{2048BDF3-3F14-4F45-8029-304D0D8D1C18}" type="slidenum">
              <a:rPr lang="en-GB" smtClean="0"/>
              <a:t>‹#›</a:t>
            </a:fld>
            <a:endParaRPr lang="en-GB"/>
          </a:p>
        </p:txBody>
      </p:sp>
    </p:spTree>
    <p:extLst>
      <p:ext uri="{BB962C8B-B14F-4D97-AF65-F5344CB8AC3E}">
        <p14:creationId xmlns:p14="http://schemas.microsoft.com/office/powerpoint/2010/main" val="16549311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3E4C4-60C3-A113-15FF-43E087BC7D8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6332AAD-AD45-1A4F-B4C7-30DB2F9581A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D29264D-0F3E-9BDC-0E5F-E61611304B2E}"/>
              </a:ext>
            </a:extLst>
          </p:cNvPr>
          <p:cNvSpPr>
            <a:spLocks noGrp="1"/>
          </p:cNvSpPr>
          <p:nvPr>
            <p:ph type="dt" sz="half" idx="10"/>
          </p:nvPr>
        </p:nvSpPr>
        <p:spPr/>
        <p:txBody>
          <a:bodyPr/>
          <a:lstStyle/>
          <a:p>
            <a:fld id="{8ED10104-8209-4746-A58A-7F67C15D3ABA}" type="datetimeFigureOut">
              <a:rPr lang="en-GB" smtClean="0"/>
              <a:t>01/09/2026</a:t>
            </a:fld>
            <a:endParaRPr lang="en-GB"/>
          </a:p>
        </p:txBody>
      </p:sp>
      <p:sp>
        <p:nvSpPr>
          <p:cNvPr id="5" name="Footer Placeholder 4">
            <a:extLst>
              <a:ext uri="{FF2B5EF4-FFF2-40B4-BE49-F238E27FC236}">
                <a16:creationId xmlns:a16="http://schemas.microsoft.com/office/drawing/2014/main" id="{10FB79A1-9EFC-2086-6EF1-893181BD625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2DA227A-8E1B-A5C8-F2DC-A9AB8D0B7F21}"/>
              </a:ext>
            </a:extLst>
          </p:cNvPr>
          <p:cNvSpPr>
            <a:spLocks noGrp="1"/>
          </p:cNvSpPr>
          <p:nvPr>
            <p:ph type="sldNum" sz="quarter" idx="12"/>
          </p:nvPr>
        </p:nvSpPr>
        <p:spPr/>
        <p:txBody>
          <a:bodyPr/>
          <a:lstStyle/>
          <a:p>
            <a:fld id="{2048BDF3-3F14-4F45-8029-304D0D8D1C18}" type="slidenum">
              <a:rPr lang="en-GB" smtClean="0"/>
              <a:t>‹#›</a:t>
            </a:fld>
            <a:endParaRPr lang="en-GB"/>
          </a:p>
        </p:txBody>
      </p:sp>
    </p:spTree>
    <p:extLst>
      <p:ext uri="{BB962C8B-B14F-4D97-AF65-F5344CB8AC3E}">
        <p14:creationId xmlns:p14="http://schemas.microsoft.com/office/powerpoint/2010/main" val="19256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0FCC557-6A87-CF90-031D-898EA972433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AD1D8B1-3728-21AD-61EB-D1271AF6F2A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6B37CFA-3EFB-89BB-14EE-65653636EC70}"/>
              </a:ext>
            </a:extLst>
          </p:cNvPr>
          <p:cNvSpPr>
            <a:spLocks noGrp="1"/>
          </p:cNvSpPr>
          <p:nvPr>
            <p:ph type="dt" sz="half" idx="10"/>
          </p:nvPr>
        </p:nvSpPr>
        <p:spPr/>
        <p:txBody>
          <a:bodyPr/>
          <a:lstStyle/>
          <a:p>
            <a:fld id="{8ED10104-8209-4746-A58A-7F67C15D3ABA}" type="datetimeFigureOut">
              <a:rPr lang="en-GB" smtClean="0"/>
              <a:t>01/09/2026</a:t>
            </a:fld>
            <a:endParaRPr lang="en-GB"/>
          </a:p>
        </p:txBody>
      </p:sp>
      <p:sp>
        <p:nvSpPr>
          <p:cNvPr id="5" name="Footer Placeholder 4">
            <a:extLst>
              <a:ext uri="{FF2B5EF4-FFF2-40B4-BE49-F238E27FC236}">
                <a16:creationId xmlns:a16="http://schemas.microsoft.com/office/drawing/2014/main" id="{80C49AAE-F584-E125-DA26-AE065F18A45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6491956-C0E1-AAEE-20BD-9B4689FEB3AC}"/>
              </a:ext>
            </a:extLst>
          </p:cNvPr>
          <p:cNvSpPr>
            <a:spLocks noGrp="1"/>
          </p:cNvSpPr>
          <p:nvPr>
            <p:ph type="sldNum" sz="quarter" idx="12"/>
          </p:nvPr>
        </p:nvSpPr>
        <p:spPr/>
        <p:txBody>
          <a:bodyPr/>
          <a:lstStyle/>
          <a:p>
            <a:fld id="{2048BDF3-3F14-4F45-8029-304D0D8D1C18}" type="slidenum">
              <a:rPr lang="en-GB" smtClean="0"/>
              <a:t>‹#›</a:t>
            </a:fld>
            <a:endParaRPr lang="en-GB"/>
          </a:p>
        </p:txBody>
      </p:sp>
    </p:spTree>
    <p:extLst>
      <p:ext uri="{BB962C8B-B14F-4D97-AF65-F5344CB8AC3E}">
        <p14:creationId xmlns:p14="http://schemas.microsoft.com/office/powerpoint/2010/main" val="27161853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88820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MOJ_ACCESSIBLE">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329184"/>
          </a:xfrm>
          <a:prstGeom prst="rect">
            <a:avLst/>
          </a:prstGeom>
          <a:solidFill>
            <a:srgbClr val="0B0C0C"/>
          </a:solidFill>
          <a:ln w="12700">
            <a:solidFill>
              <a:srgbClr val="0B0C0C"/>
            </a:solidFill>
            <a:prstDash val="solid"/>
          </a:ln>
        </p:spPr>
      </p:sp>
      <p:sp>
        <p:nvSpPr>
          <p:cNvPr id="3" name="Text 1"/>
          <p:cNvSpPr/>
          <p:nvPr/>
        </p:nvSpPr>
        <p:spPr>
          <a:xfrm>
            <a:off x="164592" y="77724"/>
            <a:ext cx="3200400" cy="146304"/>
          </a:xfrm>
          <a:prstGeom prst="rect">
            <a:avLst/>
          </a:prstGeom>
          <a:noFill/>
          <a:ln/>
        </p:spPr>
        <p:txBody>
          <a:bodyPr wrap="square" lIns="0" tIns="0" rIns="0" bIns="0" rtlCol="0" anchor="ctr"/>
          <a:lstStyle/>
          <a:p>
            <a:pPr marL="0" indent="0">
              <a:buNone/>
            </a:pPr>
            <a:r>
              <a:rPr lang="en-US" sz="750" b="1">
                <a:solidFill>
                  <a:srgbClr val="FFFFFF"/>
                </a:solidFill>
                <a:latin typeface="Arial" pitchFamily="34" charset="0"/>
                <a:ea typeface="Arial" pitchFamily="34" charset="-122"/>
                <a:cs typeface="Arial" pitchFamily="34" charset="-120"/>
              </a:rPr>
              <a:t>OFFICIAL - SENSITIVE - RECIPIENTS ONLY</a:t>
            </a:r>
            <a:endParaRPr lang="en-US" sz="750"/>
          </a:p>
        </p:txBody>
      </p:sp>
      <p:sp>
        <p:nvSpPr>
          <p:cNvPr id="4" name="Text 2"/>
          <p:cNvSpPr/>
          <p:nvPr/>
        </p:nvSpPr>
        <p:spPr>
          <a:xfrm>
            <a:off x="5257800" y="6620256"/>
            <a:ext cx="1828800" cy="164592"/>
          </a:xfrm>
          <a:prstGeom prst="rect">
            <a:avLst/>
          </a:prstGeom>
          <a:noFill/>
          <a:ln/>
        </p:spPr>
        <p:txBody>
          <a:bodyPr wrap="square" lIns="0" tIns="0" rIns="0" bIns="0" rtlCol="0" anchor="ctr"/>
          <a:lstStyle/>
          <a:p>
            <a:pPr marL="0" indent="0" algn="ctr">
              <a:buNone/>
            </a:pPr>
            <a:r>
              <a:rPr lang="en-US" sz="1020">
                <a:solidFill>
                  <a:srgbClr val="777777"/>
                </a:solidFill>
                <a:latin typeface="Arial" pitchFamily="34" charset="0"/>
                <a:ea typeface="Arial" pitchFamily="34" charset="-122"/>
                <a:cs typeface="Arial" pitchFamily="34" charset="-120"/>
              </a:rPr>
              <a:t>OFFICIAL - SENSITIVE</a:t>
            </a:r>
            <a:endParaRPr lang="en-US" sz="1020"/>
          </a:p>
        </p:txBody>
      </p:sp>
      <p:sp>
        <p:nvSpPr>
          <p:cNvPr id="25" name="Slide Number Placeholder 0"/>
          <p:cNvSpPr>
            <a:spLocks noGrp="1"/>
          </p:cNvSpPr>
          <p:nvPr>
            <p:ph type="sldNum" sz="quarter" idx="4294967295"/>
          </p:nvPr>
        </p:nvSpPr>
        <p:spPr>
          <a:xfrm>
            <a:off x="11704320" y="6583680"/>
            <a:ext cx="800000" cy="300000"/>
          </a:xfrm>
          <a:prstGeom prst="rect">
            <a:avLst/>
          </a:prstGeom>
          <a:extLst>
            <a:ext uri="{C572A759-6A51-4108-AA02-DFA0A04FC94B}">
              <ma14:wrappingTextBoxFlag xmlns:ma14="http://schemas.microsoft.com/office/mac/drawingml/2011/main" xmlns="" val="0"/>
            </a:ext>
          </a:extLst>
        </p:spPr>
        <p:txBody>
          <a:bodyPr/>
          <a:lstStyle>
            <a:lvl1pPr>
              <a:defRPr sz="800">
                <a:solidFill>
                  <a:srgbClr val="777777"/>
                </a:solidFill>
                <a:latin typeface="Arial"/>
                <a:ea typeface="Arial"/>
                <a:cs typeface="Arial"/>
              </a:defRPr>
            </a:lvl1pPr>
          </a:lstStyle>
          <a:p>
            <a:pPr algn="l"/>
            <a:fld id="{F7021451-1387-4CA6-816F-3879F97B5CBC}" type="slidenum">
              <a:rPr lang="en-US" b="0"/>
              <a:t>‹#›</a:t>
            </a:fld>
            <a:endParaRPr lang="en-US"/>
          </a:p>
        </p:txBody>
      </p:sp>
    </p:spTree>
    <p:extLst>
      <p:ext uri="{BB962C8B-B14F-4D97-AF65-F5344CB8AC3E}">
        <p14:creationId xmlns:p14="http://schemas.microsoft.com/office/powerpoint/2010/main" val="30577283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AE91D-1B3D-05B4-F934-899079EDD6B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7A1C188-7183-3DE9-2258-91A0DA463E5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9A51BAF-D215-74EC-BF24-215D09ACFADC}"/>
              </a:ext>
            </a:extLst>
          </p:cNvPr>
          <p:cNvSpPr>
            <a:spLocks noGrp="1"/>
          </p:cNvSpPr>
          <p:nvPr>
            <p:ph type="dt" sz="half" idx="10"/>
          </p:nvPr>
        </p:nvSpPr>
        <p:spPr/>
        <p:txBody>
          <a:bodyPr/>
          <a:lstStyle/>
          <a:p>
            <a:fld id="{8ED10104-8209-4746-A58A-7F67C15D3ABA}" type="datetimeFigureOut">
              <a:rPr lang="en-GB" smtClean="0"/>
              <a:t>01/09/2026</a:t>
            </a:fld>
            <a:endParaRPr lang="en-GB"/>
          </a:p>
        </p:txBody>
      </p:sp>
      <p:sp>
        <p:nvSpPr>
          <p:cNvPr id="5" name="Footer Placeholder 4">
            <a:extLst>
              <a:ext uri="{FF2B5EF4-FFF2-40B4-BE49-F238E27FC236}">
                <a16:creationId xmlns:a16="http://schemas.microsoft.com/office/drawing/2014/main" id="{B4FF1434-C906-69DC-50C3-BD31BD940A8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DB021F6-6CA6-8E44-AD6A-61D0DECEAAF2}"/>
              </a:ext>
            </a:extLst>
          </p:cNvPr>
          <p:cNvSpPr>
            <a:spLocks noGrp="1"/>
          </p:cNvSpPr>
          <p:nvPr>
            <p:ph type="sldNum" sz="quarter" idx="12"/>
          </p:nvPr>
        </p:nvSpPr>
        <p:spPr/>
        <p:txBody>
          <a:bodyPr/>
          <a:lstStyle/>
          <a:p>
            <a:fld id="{2048BDF3-3F14-4F45-8029-304D0D8D1C18}" type="slidenum">
              <a:rPr lang="en-GB" smtClean="0"/>
              <a:t>‹#›</a:t>
            </a:fld>
            <a:endParaRPr lang="en-GB"/>
          </a:p>
        </p:txBody>
      </p:sp>
    </p:spTree>
    <p:extLst>
      <p:ext uri="{BB962C8B-B14F-4D97-AF65-F5344CB8AC3E}">
        <p14:creationId xmlns:p14="http://schemas.microsoft.com/office/powerpoint/2010/main" val="1088767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9F8C3-9DA6-AD63-12E9-F09E7813FF4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2DF3950-8888-20B7-BA9E-06BFCFAFC1C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C202937-5B8A-A318-AA9F-0B787C18081A}"/>
              </a:ext>
            </a:extLst>
          </p:cNvPr>
          <p:cNvSpPr>
            <a:spLocks noGrp="1"/>
          </p:cNvSpPr>
          <p:nvPr>
            <p:ph type="dt" sz="half" idx="10"/>
          </p:nvPr>
        </p:nvSpPr>
        <p:spPr/>
        <p:txBody>
          <a:bodyPr/>
          <a:lstStyle/>
          <a:p>
            <a:fld id="{8ED10104-8209-4746-A58A-7F67C15D3ABA}" type="datetimeFigureOut">
              <a:rPr lang="en-GB" smtClean="0"/>
              <a:t>01/09/2026</a:t>
            </a:fld>
            <a:endParaRPr lang="en-GB"/>
          </a:p>
        </p:txBody>
      </p:sp>
      <p:sp>
        <p:nvSpPr>
          <p:cNvPr id="5" name="Footer Placeholder 4">
            <a:extLst>
              <a:ext uri="{FF2B5EF4-FFF2-40B4-BE49-F238E27FC236}">
                <a16:creationId xmlns:a16="http://schemas.microsoft.com/office/drawing/2014/main" id="{A5C11DED-AA04-9E46-9EAE-1168C152B5B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67A37FC-39E9-6E18-0043-7027C83F2F27}"/>
              </a:ext>
            </a:extLst>
          </p:cNvPr>
          <p:cNvSpPr>
            <a:spLocks noGrp="1"/>
          </p:cNvSpPr>
          <p:nvPr>
            <p:ph type="sldNum" sz="quarter" idx="12"/>
          </p:nvPr>
        </p:nvSpPr>
        <p:spPr/>
        <p:txBody>
          <a:bodyPr/>
          <a:lstStyle/>
          <a:p>
            <a:fld id="{2048BDF3-3F14-4F45-8029-304D0D8D1C18}" type="slidenum">
              <a:rPr lang="en-GB" smtClean="0"/>
              <a:t>‹#›</a:t>
            </a:fld>
            <a:endParaRPr lang="en-GB"/>
          </a:p>
        </p:txBody>
      </p:sp>
    </p:spTree>
    <p:extLst>
      <p:ext uri="{BB962C8B-B14F-4D97-AF65-F5344CB8AC3E}">
        <p14:creationId xmlns:p14="http://schemas.microsoft.com/office/powerpoint/2010/main" val="6877993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7A7773-128F-C98B-8CAB-E599564BBD6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10EB9DB-A6D6-C42F-18D6-6A8665CE44B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3980A75-0AAF-45A1-A1CA-0773739AFA5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62F2941-35F6-B90C-405C-482933DFF93A}"/>
              </a:ext>
            </a:extLst>
          </p:cNvPr>
          <p:cNvSpPr>
            <a:spLocks noGrp="1"/>
          </p:cNvSpPr>
          <p:nvPr>
            <p:ph type="dt" sz="half" idx="10"/>
          </p:nvPr>
        </p:nvSpPr>
        <p:spPr/>
        <p:txBody>
          <a:bodyPr/>
          <a:lstStyle/>
          <a:p>
            <a:fld id="{8ED10104-8209-4746-A58A-7F67C15D3ABA}" type="datetimeFigureOut">
              <a:rPr lang="en-GB" smtClean="0"/>
              <a:t>01/09/2026</a:t>
            </a:fld>
            <a:endParaRPr lang="en-GB"/>
          </a:p>
        </p:txBody>
      </p:sp>
      <p:sp>
        <p:nvSpPr>
          <p:cNvPr id="6" name="Footer Placeholder 5">
            <a:extLst>
              <a:ext uri="{FF2B5EF4-FFF2-40B4-BE49-F238E27FC236}">
                <a16:creationId xmlns:a16="http://schemas.microsoft.com/office/drawing/2014/main" id="{784DC2F6-B95E-CC06-18C1-BEC365216E6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85716D7-54A5-6E42-B05A-51205B3E9492}"/>
              </a:ext>
            </a:extLst>
          </p:cNvPr>
          <p:cNvSpPr>
            <a:spLocks noGrp="1"/>
          </p:cNvSpPr>
          <p:nvPr>
            <p:ph type="sldNum" sz="quarter" idx="12"/>
          </p:nvPr>
        </p:nvSpPr>
        <p:spPr/>
        <p:txBody>
          <a:bodyPr/>
          <a:lstStyle/>
          <a:p>
            <a:fld id="{2048BDF3-3F14-4F45-8029-304D0D8D1C18}" type="slidenum">
              <a:rPr lang="en-GB" smtClean="0"/>
              <a:t>‹#›</a:t>
            </a:fld>
            <a:endParaRPr lang="en-GB"/>
          </a:p>
        </p:txBody>
      </p:sp>
    </p:spTree>
    <p:extLst>
      <p:ext uri="{BB962C8B-B14F-4D97-AF65-F5344CB8AC3E}">
        <p14:creationId xmlns:p14="http://schemas.microsoft.com/office/powerpoint/2010/main" val="20807110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17319-EC7F-FFEB-0AFE-06032251790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747C5A4-41D1-FA7B-93C7-61E33AE551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ECCEDC3-13E2-55B6-6A70-DB6E7D5FF5E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5398883-5020-A8CB-56CB-703161BB41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B194F41-585C-5E6E-D94A-ECD95450B02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EE47D92-2E00-989D-7C84-C34AD1D7154F}"/>
              </a:ext>
            </a:extLst>
          </p:cNvPr>
          <p:cNvSpPr>
            <a:spLocks noGrp="1"/>
          </p:cNvSpPr>
          <p:nvPr>
            <p:ph type="dt" sz="half" idx="10"/>
          </p:nvPr>
        </p:nvSpPr>
        <p:spPr/>
        <p:txBody>
          <a:bodyPr/>
          <a:lstStyle/>
          <a:p>
            <a:fld id="{8ED10104-8209-4746-A58A-7F67C15D3ABA}" type="datetimeFigureOut">
              <a:rPr lang="en-GB" smtClean="0"/>
              <a:t>01/09/2026</a:t>
            </a:fld>
            <a:endParaRPr lang="en-GB"/>
          </a:p>
        </p:txBody>
      </p:sp>
      <p:sp>
        <p:nvSpPr>
          <p:cNvPr id="8" name="Footer Placeholder 7">
            <a:extLst>
              <a:ext uri="{FF2B5EF4-FFF2-40B4-BE49-F238E27FC236}">
                <a16:creationId xmlns:a16="http://schemas.microsoft.com/office/drawing/2014/main" id="{484F5A53-0A20-69F4-8716-59AF018AB34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0078DA2-6BDC-941C-C104-A5793730F415}"/>
              </a:ext>
            </a:extLst>
          </p:cNvPr>
          <p:cNvSpPr>
            <a:spLocks noGrp="1"/>
          </p:cNvSpPr>
          <p:nvPr>
            <p:ph type="sldNum" sz="quarter" idx="12"/>
          </p:nvPr>
        </p:nvSpPr>
        <p:spPr/>
        <p:txBody>
          <a:bodyPr/>
          <a:lstStyle/>
          <a:p>
            <a:fld id="{2048BDF3-3F14-4F45-8029-304D0D8D1C18}" type="slidenum">
              <a:rPr lang="en-GB" smtClean="0"/>
              <a:t>‹#›</a:t>
            </a:fld>
            <a:endParaRPr lang="en-GB"/>
          </a:p>
        </p:txBody>
      </p:sp>
    </p:spTree>
    <p:extLst>
      <p:ext uri="{BB962C8B-B14F-4D97-AF65-F5344CB8AC3E}">
        <p14:creationId xmlns:p14="http://schemas.microsoft.com/office/powerpoint/2010/main" val="16376838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78000-127A-DC31-0737-EBA3EA40B2E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E8BCA4D-4985-E2E8-346A-8CA660178443}"/>
              </a:ext>
            </a:extLst>
          </p:cNvPr>
          <p:cNvSpPr>
            <a:spLocks noGrp="1"/>
          </p:cNvSpPr>
          <p:nvPr>
            <p:ph type="dt" sz="half" idx="10"/>
          </p:nvPr>
        </p:nvSpPr>
        <p:spPr/>
        <p:txBody>
          <a:bodyPr/>
          <a:lstStyle/>
          <a:p>
            <a:fld id="{8ED10104-8209-4746-A58A-7F67C15D3ABA}" type="datetimeFigureOut">
              <a:rPr lang="en-GB" smtClean="0"/>
              <a:t>01/09/2026</a:t>
            </a:fld>
            <a:endParaRPr lang="en-GB"/>
          </a:p>
        </p:txBody>
      </p:sp>
      <p:sp>
        <p:nvSpPr>
          <p:cNvPr id="4" name="Footer Placeholder 3">
            <a:extLst>
              <a:ext uri="{FF2B5EF4-FFF2-40B4-BE49-F238E27FC236}">
                <a16:creationId xmlns:a16="http://schemas.microsoft.com/office/drawing/2014/main" id="{B0C9E8FC-9EA7-0E4A-AE2E-2C40B8AB5D5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C6FD82C-0FF8-0B1C-5AB1-4540F1D45D85}"/>
              </a:ext>
            </a:extLst>
          </p:cNvPr>
          <p:cNvSpPr>
            <a:spLocks noGrp="1"/>
          </p:cNvSpPr>
          <p:nvPr>
            <p:ph type="sldNum" sz="quarter" idx="12"/>
          </p:nvPr>
        </p:nvSpPr>
        <p:spPr/>
        <p:txBody>
          <a:bodyPr/>
          <a:lstStyle/>
          <a:p>
            <a:fld id="{2048BDF3-3F14-4F45-8029-304D0D8D1C18}" type="slidenum">
              <a:rPr lang="en-GB" smtClean="0"/>
              <a:t>‹#›</a:t>
            </a:fld>
            <a:endParaRPr lang="en-GB"/>
          </a:p>
        </p:txBody>
      </p:sp>
    </p:spTree>
    <p:extLst>
      <p:ext uri="{BB962C8B-B14F-4D97-AF65-F5344CB8AC3E}">
        <p14:creationId xmlns:p14="http://schemas.microsoft.com/office/powerpoint/2010/main" val="3796695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ADB198E-DB50-55EA-FCA8-BA71658DFB44}"/>
              </a:ext>
            </a:extLst>
          </p:cNvPr>
          <p:cNvSpPr>
            <a:spLocks noGrp="1"/>
          </p:cNvSpPr>
          <p:nvPr>
            <p:ph type="dt" sz="half" idx="10"/>
          </p:nvPr>
        </p:nvSpPr>
        <p:spPr/>
        <p:txBody>
          <a:bodyPr/>
          <a:lstStyle/>
          <a:p>
            <a:fld id="{8ED10104-8209-4746-A58A-7F67C15D3ABA}" type="datetimeFigureOut">
              <a:rPr lang="en-GB" smtClean="0"/>
              <a:t>01/09/2026</a:t>
            </a:fld>
            <a:endParaRPr lang="en-GB"/>
          </a:p>
        </p:txBody>
      </p:sp>
      <p:sp>
        <p:nvSpPr>
          <p:cNvPr id="3" name="Footer Placeholder 2">
            <a:extLst>
              <a:ext uri="{FF2B5EF4-FFF2-40B4-BE49-F238E27FC236}">
                <a16:creationId xmlns:a16="http://schemas.microsoft.com/office/drawing/2014/main" id="{CFCDA074-9440-9557-98E8-C9DEEFBF784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1A794DA-EE4F-25FF-7E7A-318E49B6686E}"/>
              </a:ext>
            </a:extLst>
          </p:cNvPr>
          <p:cNvSpPr>
            <a:spLocks noGrp="1"/>
          </p:cNvSpPr>
          <p:nvPr>
            <p:ph type="sldNum" sz="quarter" idx="12"/>
          </p:nvPr>
        </p:nvSpPr>
        <p:spPr/>
        <p:txBody>
          <a:bodyPr/>
          <a:lstStyle/>
          <a:p>
            <a:fld id="{2048BDF3-3F14-4F45-8029-304D0D8D1C18}" type="slidenum">
              <a:rPr lang="en-GB" smtClean="0"/>
              <a:t>‹#›</a:t>
            </a:fld>
            <a:endParaRPr lang="en-GB"/>
          </a:p>
        </p:txBody>
      </p:sp>
    </p:spTree>
    <p:extLst>
      <p:ext uri="{BB962C8B-B14F-4D97-AF65-F5344CB8AC3E}">
        <p14:creationId xmlns:p14="http://schemas.microsoft.com/office/powerpoint/2010/main" val="33503140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8B53C-FC9A-F681-380D-F677493FD2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2D15E11-9794-019E-74A4-E7886E7543B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268EEF9-5A1B-9266-5CEF-A299A48C86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32A4959-67CA-C037-4C07-2965E3CCFBEF}"/>
              </a:ext>
            </a:extLst>
          </p:cNvPr>
          <p:cNvSpPr>
            <a:spLocks noGrp="1"/>
          </p:cNvSpPr>
          <p:nvPr>
            <p:ph type="dt" sz="half" idx="10"/>
          </p:nvPr>
        </p:nvSpPr>
        <p:spPr/>
        <p:txBody>
          <a:bodyPr/>
          <a:lstStyle/>
          <a:p>
            <a:fld id="{8ED10104-8209-4746-A58A-7F67C15D3ABA}" type="datetimeFigureOut">
              <a:rPr lang="en-GB" smtClean="0"/>
              <a:t>01/09/2026</a:t>
            </a:fld>
            <a:endParaRPr lang="en-GB"/>
          </a:p>
        </p:txBody>
      </p:sp>
      <p:sp>
        <p:nvSpPr>
          <p:cNvPr id="6" name="Footer Placeholder 5">
            <a:extLst>
              <a:ext uri="{FF2B5EF4-FFF2-40B4-BE49-F238E27FC236}">
                <a16:creationId xmlns:a16="http://schemas.microsoft.com/office/drawing/2014/main" id="{AD96AEE3-8D0A-EE41-EC43-8F31154D3F3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C5AF8E7-FE1E-3D81-3B67-1B0ABBFC089F}"/>
              </a:ext>
            </a:extLst>
          </p:cNvPr>
          <p:cNvSpPr>
            <a:spLocks noGrp="1"/>
          </p:cNvSpPr>
          <p:nvPr>
            <p:ph type="sldNum" sz="quarter" idx="12"/>
          </p:nvPr>
        </p:nvSpPr>
        <p:spPr/>
        <p:txBody>
          <a:bodyPr/>
          <a:lstStyle/>
          <a:p>
            <a:fld id="{2048BDF3-3F14-4F45-8029-304D0D8D1C18}" type="slidenum">
              <a:rPr lang="en-GB" smtClean="0"/>
              <a:t>‹#›</a:t>
            </a:fld>
            <a:endParaRPr lang="en-GB"/>
          </a:p>
        </p:txBody>
      </p:sp>
    </p:spTree>
    <p:extLst>
      <p:ext uri="{BB962C8B-B14F-4D97-AF65-F5344CB8AC3E}">
        <p14:creationId xmlns:p14="http://schemas.microsoft.com/office/powerpoint/2010/main" val="166186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183099-E9EF-4C3E-87B1-9110D51A06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78A0574-F7C5-230A-3BA3-80AB059984D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821C181-E30A-B248-554F-13CF413F1E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869BED9-5A05-5A86-1D5C-DE03722F7B03}"/>
              </a:ext>
            </a:extLst>
          </p:cNvPr>
          <p:cNvSpPr>
            <a:spLocks noGrp="1"/>
          </p:cNvSpPr>
          <p:nvPr>
            <p:ph type="dt" sz="half" idx="10"/>
          </p:nvPr>
        </p:nvSpPr>
        <p:spPr/>
        <p:txBody>
          <a:bodyPr/>
          <a:lstStyle/>
          <a:p>
            <a:fld id="{8ED10104-8209-4746-A58A-7F67C15D3ABA}" type="datetimeFigureOut">
              <a:rPr lang="en-GB" smtClean="0"/>
              <a:t>01/09/2026</a:t>
            </a:fld>
            <a:endParaRPr lang="en-GB"/>
          </a:p>
        </p:txBody>
      </p:sp>
      <p:sp>
        <p:nvSpPr>
          <p:cNvPr id="6" name="Footer Placeholder 5">
            <a:extLst>
              <a:ext uri="{FF2B5EF4-FFF2-40B4-BE49-F238E27FC236}">
                <a16:creationId xmlns:a16="http://schemas.microsoft.com/office/drawing/2014/main" id="{466CAE03-B223-1D31-B6E4-905981A048E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0E19EBA-947B-EC6E-C859-1DD83D4AD9CE}"/>
              </a:ext>
            </a:extLst>
          </p:cNvPr>
          <p:cNvSpPr>
            <a:spLocks noGrp="1"/>
          </p:cNvSpPr>
          <p:nvPr>
            <p:ph type="sldNum" sz="quarter" idx="12"/>
          </p:nvPr>
        </p:nvSpPr>
        <p:spPr/>
        <p:txBody>
          <a:bodyPr/>
          <a:lstStyle/>
          <a:p>
            <a:fld id="{2048BDF3-3F14-4F45-8029-304D0D8D1C18}" type="slidenum">
              <a:rPr lang="en-GB" smtClean="0"/>
              <a:t>‹#›</a:t>
            </a:fld>
            <a:endParaRPr lang="en-GB"/>
          </a:p>
        </p:txBody>
      </p:sp>
    </p:spTree>
    <p:extLst>
      <p:ext uri="{BB962C8B-B14F-4D97-AF65-F5344CB8AC3E}">
        <p14:creationId xmlns:p14="http://schemas.microsoft.com/office/powerpoint/2010/main" val="3680544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F4465A-AA57-0BCE-8613-456FE2E746A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5080D17-ABC0-FF3E-BCFF-9CE5FF56064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35ACACF-8083-082A-FED0-5575CCB9A4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ED10104-8209-4746-A58A-7F67C15D3ABA}" type="datetimeFigureOut">
              <a:rPr lang="en-GB" smtClean="0"/>
              <a:t>01/09/2026</a:t>
            </a:fld>
            <a:endParaRPr lang="en-GB"/>
          </a:p>
        </p:txBody>
      </p:sp>
      <p:sp>
        <p:nvSpPr>
          <p:cNvPr id="5" name="Footer Placeholder 4">
            <a:extLst>
              <a:ext uri="{FF2B5EF4-FFF2-40B4-BE49-F238E27FC236}">
                <a16:creationId xmlns:a16="http://schemas.microsoft.com/office/drawing/2014/main" id="{6EE2868E-3248-7E96-1240-6C281FCFA37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5767AF57-FEF2-B727-D15B-F5D1D8FF658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048BDF3-3F14-4F45-8029-304D0D8D1C18}" type="slidenum">
              <a:rPr lang="en-GB" smtClean="0"/>
              <a:t>‹#›</a:t>
            </a:fld>
            <a:endParaRPr lang="en-GB"/>
          </a:p>
        </p:txBody>
      </p:sp>
      <p:sp>
        <p:nvSpPr>
          <p:cNvPr id="9" name="TextBox 8">
            <a:extLst>
              <a:ext uri="{FF2B5EF4-FFF2-40B4-BE49-F238E27FC236}">
                <a16:creationId xmlns:a16="http://schemas.microsoft.com/office/drawing/2014/main" id="{6ADE467F-C936-CCA2-6AAC-F66931C87733}"/>
              </a:ext>
            </a:extLst>
          </p:cNvPr>
          <p:cNvSpPr txBox="1"/>
          <p:nvPr userDrawn="1">
            <p:extLst>
              <p:ext uri="{1162E1C5-73C7-4A58-AE30-91384D911F3F}">
                <p184:classification xmlns:p184="http://schemas.microsoft.com/office/powerpoint/2018/4/main" val="hdr"/>
              </p:ext>
            </p:extLst>
          </p:nvPr>
        </p:nvSpPr>
        <p:spPr>
          <a:xfrm>
            <a:off x="5383213" y="63500"/>
            <a:ext cx="1457325" cy="182880"/>
          </a:xfrm>
          <a:prstGeom prst="rect">
            <a:avLst/>
          </a:prstGeom>
        </p:spPr>
        <p:txBody>
          <a:bodyPr horzOverflow="overflow" lIns="0" tIns="0" rIns="0" bIns="0">
            <a:spAutoFit/>
          </a:bodyPr>
          <a:lstStyle/>
          <a:p>
            <a:pPr algn="l"/>
            <a:r>
              <a:rPr lang="en-GB" sz="1200">
                <a:solidFill>
                  <a:srgbClr val="000000">
                    <a:alpha val="50000"/>
                  </a:srgbClr>
                </a:solidFill>
                <a:latin typeface="Aptos" panose="020B0004020202020204" pitchFamily="34" charset="0"/>
              </a:rPr>
              <a:t>OFFICIAL - SENSITIVE</a:t>
            </a:r>
          </a:p>
        </p:txBody>
      </p:sp>
      <p:sp>
        <p:nvSpPr>
          <p:cNvPr id="10" name="TextBox 9">
            <a:extLst>
              <a:ext uri="{FF2B5EF4-FFF2-40B4-BE49-F238E27FC236}">
                <a16:creationId xmlns:a16="http://schemas.microsoft.com/office/drawing/2014/main" id="{F60357EF-D220-2870-3BD9-2A89FD665676}"/>
              </a:ext>
            </a:extLst>
          </p:cNvPr>
          <p:cNvSpPr txBox="1"/>
          <p:nvPr userDrawn="1">
            <p:extLst>
              <p:ext uri="{1162E1C5-73C7-4A58-AE30-91384D911F3F}">
                <p184:classification xmlns:p184="http://schemas.microsoft.com/office/powerpoint/2018/4/main" val="ftr"/>
              </p:ext>
            </p:extLst>
          </p:nvPr>
        </p:nvSpPr>
        <p:spPr>
          <a:xfrm>
            <a:off x="5383213" y="6611620"/>
            <a:ext cx="1457325" cy="182880"/>
          </a:xfrm>
          <a:prstGeom prst="rect">
            <a:avLst/>
          </a:prstGeom>
        </p:spPr>
        <p:txBody>
          <a:bodyPr horzOverflow="overflow" lIns="0" tIns="0" rIns="0" bIns="0">
            <a:spAutoFit/>
          </a:bodyPr>
          <a:lstStyle/>
          <a:p>
            <a:pPr algn="l"/>
            <a:r>
              <a:rPr lang="en-GB" sz="1200">
                <a:solidFill>
                  <a:srgbClr val="000000">
                    <a:alpha val="50000"/>
                  </a:srgbClr>
                </a:solidFill>
                <a:latin typeface="Aptos" panose="020B0004020202020204" pitchFamily="34" charset="0"/>
              </a:rPr>
              <a:t>OFFICIAL - SENSITIVE</a:t>
            </a:r>
          </a:p>
        </p:txBody>
      </p:sp>
    </p:spTree>
    <p:extLst>
      <p:ext uri="{BB962C8B-B14F-4D97-AF65-F5344CB8AC3E}">
        <p14:creationId xmlns:p14="http://schemas.microsoft.com/office/powerpoint/2010/main" val="5290494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12.xml"/><Relationship Id="rId6" Type="http://schemas.openxmlformats.org/officeDocument/2006/relationships/image" Target="cid:image008.png@01DD3649.E5AF0CF0" TargetMode="External"/><Relationship Id="rId5" Type="http://schemas.openxmlformats.org/officeDocument/2006/relationships/image" Target="../media/image29.png"/><Relationship Id="rId4" Type="http://schemas.openxmlformats.org/officeDocument/2006/relationships/image" Target="cid:image002.png@01DD3649.E5AF0CF0"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9.xml"/><Relationship Id="rId1" Type="http://schemas.openxmlformats.org/officeDocument/2006/relationships/slideLayout" Target="../slideLayouts/slideLayout12.xml"/><Relationship Id="rId6" Type="http://schemas.openxmlformats.org/officeDocument/2006/relationships/image" Target="cid:image008.png@01DD3649.E5AF0CF0" TargetMode="External"/><Relationship Id="rId5" Type="http://schemas.openxmlformats.org/officeDocument/2006/relationships/image" Target="../media/image29.png"/><Relationship Id="rId4" Type="http://schemas.openxmlformats.org/officeDocument/2006/relationships/image" Target="cid:image002.png@01DD3649.E5AF0CF0"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sp>
        <p:nvSpPr>
          <p:cNvPr id="2" name="Rectangle 1"/>
          <p:cNvSpPr/>
          <p:nvPr/>
        </p:nvSpPr>
        <p:spPr>
          <a:xfrm>
            <a:off x="0" y="0"/>
            <a:ext cx="12192000" cy="329184"/>
          </a:xfrm>
          <a:prstGeom prst="rect">
            <a:avLst/>
          </a:prstGeom>
          <a:solidFill>
            <a:srgbClr val="0B0C0C"/>
          </a:solidFill>
          <a:ln>
            <a:solidFill>
              <a:srgbClr val="0B0C0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164592" y="82296"/>
            <a:ext cx="3474720" cy="146304"/>
          </a:xfrm>
          <a:prstGeom prst="rect">
            <a:avLst/>
          </a:prstGeom>
          <a:noFill/>
        </p:spPr>
        <p:txBody>
          <a:bodyPr wrap="none">
            <a:spAutoFit/>
          </a:bodyPr>
          <a:lstStyle/>
          <a:p>
            <a:pPr>
              <a:defRPr sz="650" b="1">
                <a:solidFill>
                  <a:srgbClr val="FFFFFF"/>
                </a:solidFill>
                <a:latin typeface="Arial"/>
              </a:defRPr>
            </a:pPr>
            <a:r>
              <a:t>OFFICIAL - SENSITIVE - RECIPIENTS ONLY</a:t>
            </a:r>
          </a:p>
        </p:txBody>
      </p:sp>
      <p:sp>
        <p:nvSpPr>
          <p:cNvPr id="5" name="TextBox 4"/>
          <p:cNvSpPr txBox="1"/>
          <p:nvPr/>
        </p:nvSpPr>
        <p:spPr>
          <a:xfrm>
            <a:off x="502920" y="1161288"/>
            <a:ext cx="11064240" cy="292608"/>
          </a:xfrm>
          <a:prstGeom prst="rect">
            <a:avLst/>
          </a:prstGeom>
          <a:noFill/>
        </p:spPr>
        <p:txBody>
          <a:bodyPr wrap="none">
            <a:spAutoFit/>
          </a:bodyPr>
          <a:lstStyle/>
          <a:p>
            <a:pPr>
              <a:defRPr sz="1300">
                <a:solidFill>
                  <a:srgbClr val="505A5F"/>
                </a:solidFill>
                <a:latin typeface="Arial"/>
              </a:defRPr>
            </a:pPr>
            <a:r>
              <a:t>Selected Digital Possession Service screens accompanying the Practice Direction</a:t>
            </a:r>
          </a:p>
        </p:txBody>
      </p:sp>
      <p:sp>
        <p:nvSpPr>
          <p:cNvPr id="6" name="Rounded Rectangle 5"/>
          <p:cNvSpPr/>
          <p:nvPr/>
        </p:nvSpPr>
        <p:spPr>
          <a:xfrm>
            <a:off x="502920" y="1691640"/>
            <a:ext cx="11183112" cy="4434840"/>
          </a:xfrm>
          <a:prstGeom prst="roundRect">
            <a:avLst/>
          </a:prstGeom>
          <a:solidFill>
            <a:srgbClr val="EAF3F8"/>
          </a:solidFill>
          <a:ln>
            <a:solidFill>
              <a:srgbClr val="C8DDF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822960" y="1965960"/>
            <a:ext cx="10515600" cy="274320"/>
          </a:xfrm>
          <a:prstGeom prst="rect">
            <a:avLst/>
          </a:prstGeom>
          <a:noFill/>
        </p:spPr>
        <p:txBody>
          <a:bodyPr wrap="none">
            <a:spAutoFit/>
          </a:bodyPr>
          <a:lstStyle/>
          <a:p>
            <a:pPr>
              <a:defRPr sz="1400" b="1">
                <a:solidFill>
                  <a:srgbClr val="1D70B8"/>
                </a:solidFill>
                <a:latin typeface="Arial"/>
              </a:defRPr>
            </a:pPr>
            <a:r>
              <a:t>Purpose of the pack</a:t>
            </a:r>
          </a:p>
        </p:txBody>
      </p:sp>
      <p:sp>
        <p:nvSpPr>
          <p:cNvPr id="8" name="TextBox 7"/>
          <p:cNvSpPr txBox="1"/>
          <p:nvPr/>
        </p:nvSpPr>
        <p:spPr>
          <a:xfrm>
            <a:off x="822960" y="2267712"/>
            <a:ext cx="10469880" cy="461665"/>
          </a:xfrm>
          <a:prstGeom prst="rect">
            <a:avLst/>
          </a:prstGeom>
          <a:noFill/>
        </p:spPr>
        <p:txBody>
          <a:bodyPr wrap="square" lIns="0" tIns="45720" rIns="0" bIns="45720" anchor="t">
            <a:spAutoFit/>
          </a:bodyPr>
          <a:lstStyle/>
          <a:p>
            <a:pPr>
              <a:defRPr sz="1200">
                <a:solidFill>
                  <a:srgbClr val="0B0C0C"/>
                </a:solidFill>
                <a:latin typeface="Arial"/>
              </a:defRPr>
            </a:pPr>
            <a:r>
              <a:t>This pack contains a selection of screenshots from the Digital Possession Service, together with descriptions of </a:t>
            </a:r>
            <a:r>
              <a:rPr lang="en-GB"/>
              <a:t>any </a:t>
            </a:r>
            <a:r>
              <a:t>information, questions, options and actions shown on each screen.</a:t>
            </a:r>
          </a:p>
        </p:txBody>
      </p:sp>
      <p:sp>
        <p:nvSpPr>
          <p:cNvPr id="9" name="TextBox 8"/>
          <p:cNvSpPr txBox="1"/>
          <p:nvPr/>
        </p:nvSpPr>
        <p:spPr>
          <a:xfrm>
            <a:off x="822960" y="3246120"/>
            <a:ext cx="10515600" cy="274320"/>
          </a:xfrm>
          <a:prstGeom prst="rect">
            <a:avLst/>
          </a:prstGeom>
          <a:noFill/>
        </p:spPr>
        <p:txBody>
          <a:bodyPr wrap="none">
            <a:spAutoFit/>
          </a:bodyPr>
          <a:lstStyle/>
          <a:p>
            <a:pPr>
              <a:defRPr sz="1400" b="1">
                <a:solidFill>
                  <a:srgbClr val="1D70B8"/>
                </a:solidFill>
                <a:latin typeface="Arial"/>
              </a:defRPr>
            </a:pPr>
            <a:r>
              <a:t>How the screens relate to the Practice Direction</a:t>
            </a:r>
          </a:p>
        </p:txBody>
      </p:sp>
      <p:sp>
        <p:nvSpPr>
          <p:cNvPr id="10" name="TextBox 9"/>
          <p:cNvSpPr txBox="1"/>
          <p:nvPr/>
        </p:nvSpPr>
        <p:spPr>
          <a:xfrm>
            <a:off x="822960" y="3547872"/>
            <a:ext cx="10469880" cy="646331"/>
          </a:xfrm>
          <a:prstGeom prst="rect">
            <a:avLst/>
          </a:prstGeom>
          <a:noFill/>
        </p:spPr>
        <p:txBody>
          <a:bodyPr wrap="square" lIns="0" rIns="0">
            <a:spAutoFit/>
          </a:bodyPr>
          <a:lstStyle/>
          <a:p>
            <a:pPr>
              <a:spcAft>
                <a:spcPts val="0"/>
              </a:spcAft>
              <a:defRPr sz="1200">
                <a:solidFill>
                  <a:srgbClr val="0B0C0C"/>
                </a:solidFill>
                <a:latin typeface="Arial"/>
              </a:defRPr>
            </a:pPr>
            <a:r>
              <a:t>The Digital Possession Service guides </a:t>
            </a:r>
            <a:r>
              <a:rPr lang="en-GB"/>
              <a:t>claimants and defendants (</a:t>
            </a:r>
            <a:r>
              <a:t>parties</a:t>
            </a:r>
            <a:r>
              <a:rPr lang="en-GB"/>
              <a:t>)</a:t>
            </a:r>
            <a:r>
              <a:t> through a series of screens which enable users to give the information required by the Online Procedure Rules 2026 and the Practice Direction for online possession proceedings. The screens prompt users to enter information directly and to upload documents.</a:t>
            </a:r>
          </a:p>
        </p:txBody>
      </p:sp>
      <p:sp>
        <p:nvSpPr>
          <p:cNvPr id="11" name="TextBox 10"/>
          <p:cNvSpPr txBox="1"/>
          <p:nvPr/>
        </p:nvSpPr>
        <p:spPr>
          <a:xfrm>
            <a:off x="822960" y="4919472"/>
            <a:ext cx="10515600" cy="274320"/>
          </a:xfrm>
          <a:prstGeom prst="rect">
            <a:avLst/>
          </a:prstGeom>
          <a:noFill/>
        </p:spPr>
        <p:txBody>
          <a:bodyPr wrap="none">
            <a:spAutoFit/>
          </a:bodyPr>
          <a:lstStyle/>
          <a:p>
            <a:pPr>
              <a:defRPr sz="1400" b="1">
                <a:solidFill>
                  <a:srgbClr val="1D70B8"/>
                </a:solidFill>
                <a:latin typeface="Arial"/>
              </a:defRPr>
            </a:pPr>
            <a:r>
              <a:t>How to use this pack</a:t>
            </a:r>
          </a:p>
        </p:txBody>
      </p:sp>
      <p:sp>
        <p:nvSpPr>
          <p:cNvPr id="12" name="TextBox 11"/>
          <p:cNvSpPr txBox="1"/>
          <p:nvPr/>
        </p:nvSpPr>
        <p:spPr>
          <a:xfrm>
            <a:off x="822960" y="5221224"/>
            <a:ext cx="10469880" cy="694944"/>
          </a:xfrm>
          <a:prstGeom prst="rect">
            <a:avLst/>
          </a:prstGeom>
          <a:noFill/>
        </p:spPr>
        <p:txBody>
          <a:bodyPr wrap="square" lIns="0" rIns="0">
            <a:spAutoFit/>
          </a:bodyPr>
          <a:lstStyle/>
          <a:p>
            <a:pPr>
              <a:spcAft>
                <a:spcPts val="0"/>
              </a:spcAft>
              <a:defRPr sz="1200">
                <a:solidFill>
                  <a:srgbClr val="0B0C0C"/>
                </a:solidFill>
                <a:latin typeface="Arial"/>
              </a:defRPr>
            </a:pPr>
            <a:r>
              <a:t>The descriptions are intended to help users understand the content and purpose of the selected screens. The pack does not reproduce every screen in the service and does not replace the Online Procedure Rules, the Practice Direction or the live digital service.</a:t>
            </a:r>
          </a:p>
        </p:txBody>
      </p:sp>
    </p:spTree>
    <p:extLst>
      <p:ext uri="{BB962C8B-B14F-4D97-AF65-F5344CB8AC3E}">
        <p14:creationId xmlns:p14="http://schemas.microsoft.com/office/powerpoint/2010/main" val="22842898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sp>
        <p:nvSpPr>
          <p:cNvPr id="2" name="Shape 0"/>
          <p:cNvSpPr/>
          <p:nvPr/>
        </p:nvSpPr>
        <p:spPr>
          <a:xfrm>
            <a:off x="0" y="0"/>
            <a:ext cx="12191695" cy="329184"/>
          </a:xfrm>
          <a:prstGeom prst="rect">
            <a:avLst/>
          </a:prstGeom>
          <a:solidFill>
            <a:srgbClr val="0B0C0C"/>
          </a:solidFill>
          <a:ln w="12700">
            <a:solidFill>
              <a:srgbClr val="0B0C0C"/>
            </a:solidFill>
            <a:prstDash val="solid"/>
          </a:ln>
        </p:spPr>
        <p:txBody>
          <a:bodyPr/>
          <a:lstStyle/>
          <a:p>
            <a:endParaRPr lang="en-GB"/>
          </a:p>
        </p:txBody>
      </p:sp>
      <p:sp>
        <p:nvSpPr>
          <p:cNvPr id="3" name="Text 1"/>
          <p:cNvSpPr/>
          <p:nvPr/>
        </p:nvSpPr>
        <p:spPr>
          <a:xfrm>
            <a:off x="164592" y="82296"/>
            <a:ext cx="2377440" cy="146304"/>
          </a:xfrm>
          <a:prstGeom prst="rect">
            <a:avLst/>
          </a:prstGeom>
          <a:noFill/>
          <a:ln/>
        </p:spPr>
        <p:txBody>
          <a:bodyPr wrap="square" lIns="0" tIns="0" rIns="0" bIns="0" rtlCol="0" anchor="ctr"/>
          <a:lstStyle/>
          <a:p>
            <a:pPr marL="0" indent="0">
              <a:buNone/>
            </a:pPr>
            <a:r>
              <a:rPr lang="en-US" sz="650" b="1">
                <a:solidFill>
                  <a:srgbClr val="FFFFFF"/>
                </a:solidFill>
                <a:latin typeface="Arial" pitchFamily="34" charset="0"/>
                <a:ea typeface="Arial" pitchFamily="34" charset="-122"/>
                <a:cs typeface="Arial" pitchFamily="34" charset="-120"/>
              </a:rPr>
              <a:t>OFFICIAL - SENSITIVE</a:t>
            </a:r>
            <a:endParaRPr lang="en-US" sz="650"/>
          </a:p>
        </p:txBody>
      </p:sp>
      <p:sp>
        <p:nvSpPr>
          <p:cNvPr id="4" name="Text 2"/>
          <p:cNvSpPr/>
          <p:nvPr/>
        </p:nvSpPr>
        <p:spPr>
          <a:xfrm>
            <a:off x="411480" y="502920"/>
            <a:ext cx="11064240" cy="320040"/>
          </a:xfrm>
          <a:prstGeom prst="rect">
            <a:avLst/>
          </a:prstGeom>
          <a:noFill/>
          <a:ln/>
        </p:spPr>
        <p:txBody>
          <a:bodyPr wrap="square" lIns="0" tIns="0" rIns="0" bIns="0" rtlCol="0" anchor="ctr"/>
          <a:lstStyle/>
          <a:p>
            <a:pPr marL="0" indent="0">
              <a:buNone/>
            </a:pPr>
            <a:r>
              <a:rPr lang="en-US" sz="1900" b="1">
                <a:solidFill>
                  <a:srgbClr val="0B0C0C"/>
                </a:solidFill>
                <a:latin typeface="Arial" pitchFamily="34" charset="0"/>
                <a:ea typeface="Arial" pitchFamily="34" charset="-122"/>
                <a:cs typeface="Arial" pitchFamily="34" charset="-120"/>
              </a:rPr>
              <a:t>Contact Preferences</a:t>
            </a:r>
            <a:endParaRPr lang="en-US" sz="1900"/>
          </a:p>
        </p:txBody>
      </p:sp>
      <p:sp>
        <p:nvSpPr>
          <p:cNvPr id="5" name="Text 3"/>
          <p:cNvSpPr/>
          <p:nvPr/>
        </p:nvSpPr>
        <p:spPr>
          <a:xfrm>
            <a:off x="411480" y="850392"/>
            <a:ext cx="11064240" cy="256032"/>
          </a:xfrm>
          <a:prstGeom prst="rect">
            <a:avLst/>
          </a:prstGeom>
          <a:noFill/>
          <a:ln/>
        </p:spPr>
        <p:txBody>
          <a:bodyPr wrap="square" lIns="0" tIns="0" rIns="0" bIns="0" rtlCol="0" anchor="ctr"/>
          <a:lstStyle/>
          <a:p>
            <a:pPr marL="0" indent="0">
              <a:buNone/>
            </a:pPr>
            <a:r>
              <a:rPr lang="en-US" sz="1100">
                <a:solidFill>
                  <a:srgbClr val="505A5F"/>
                </a:solidFill>
                <a:latin typeface="Arial" pitchFamily="34" charset="0"/>
                <a:ea typeface="Arial" pitchFamily="34" charset="-122"/>
                <a:cs typeface="Arial" pitchFamily="34" charset="-120"/>
              </a:rPr>
              <a:t>Short page descriptor: Contact preferences page asking about notification email, service address and contact phone number.</a:t>
            </a:r>
            <a:endParaRPr lang="en-US" sz="1100"/>
          </a:p>
        </p:txBody>
      </p:sp>
      <p:sp>
        <p:nvSpPr>
          <p:cNvPr id="6" name="Shape 4"/>
          <p:cNvSpPr/>
          <p:nvPr/>
        </p:nvSpPr>
        <p:spPr>
          <a:xfrm>
            <a:off x="411480" y="1234440"/>
            <a:ext cx="3886200" cy="5166360"/>
          </a:xfrm>
          <a:prstGeom prst="roundRect">
            <a:avLst>
              <a:gd name="adj" fmla="val 1882"/>
            </a:avLst>
          </a:prstGeom>
          <a:solidFill>
            <a:srgbClr val="FFFFFF"/>
          </a:solidFill>
          <a:ln w="12700">
            <a:solidFill>
              <a:srgbClr val="DADCE0"/>
            </a:solidFill>
            <a:prstDash val="solid"/>
          </a:ln>
        </p:spPr>
        <p:txBody>
          <a:bodyPr/>
          <a:lstStyle/>
          <a:p>
            <a:endParaRPr lang="en-GB"/>
          </a:p>
        </p:txBody>
      </p:sp>
      <p:pic>
        <p:nvPicPr>
          <p:cNvPr id="7" name="Image 0" descr="/mnt/data/batch2_assets/screen9_colN_row86.png"/>
          <p:cNvPicPr>
            <a:picLocks noChangeAspect="1"/>
          </p:cNvPicPr>
          <p:nvPr/>
        </p:nvPicPr>
        <p:blipFill>
          <a:blip r:embed="rId3"/>
          <a:stretch>
            <a:fillRect/>
          </a:stretch>
        </p:blipFill>
        <p:spPr>
          <a:xfrm>
            <a:off x="592741" y="1371600"/>
            <a:ext cx="3523678" cy="4892040"/>
          </a:xfrm>
          <a:prstGeom prst="rect">
            <a:avLst/>
          </a:prstGeom>
        </p:spPr>
      </p:pic>
      <p:sp>
        <p:nvSpPr>
          <p:cNvPr id="8" name="Shape 5"/>
          <p:cNvSpPr/>
          <p:nvPr/>
        </p:nvSpPr>
        <p:spPr>
          <a:xfrm>
            <a:off x="4526280" y="1234440"/>
            <a:ext cx="7242048" cy="5166360"/>
          </a:xfrm>
          <a:prstGeom prst="roundRect">
            <a:avLst>
              <a:gd name="adj" fmla="val 1416"/>
            </a:avLst>
          </a:prstGeom>
          <a:solidFill>
            <a:srgbClr val="EAF3F8"/>
          </a:solidFill>
          <a:ln w="12700">
            <a:solidFill>
              <a:srgbClr val="C8DDF0"/>
            </a:solidFill>
            <a:prstDash val="solid"/>
          </a:ln>
        </p:spPr>
        <p:txBody>
          <a:bodyPr/>
          <a:lstStyle/>
          <a:p>
            <a:endParaRPr lang="en-GB"/>
          </a:p>
        </p:txBody>
      </p:sp>
      <p:sp>
        <p:nvSpPr>
          <p:cNvPr id="9" name="Text 6"/>
          <p:cNvSpPr/>
          <p:nvPr/>
        </p:nvSpPr>
        <p:spPr>
          <a:xfrm>
            <a:off x="4771445" y="1251668"/>
            <a:ext cx="6720840" cy="228600"/>
          </a:xfrm>
          <a:prstGeom prst="rect">
            <a:avLst/>
          </a:prstGeom>
          <a:noFill/>
          <a:ln/>
        </p:spPr>
        <p:txBody>
          <a:bodyPr wrap="square" lIns="0" tIns="0" rIns="0" bIns="0" rtlCol="0" anchor="ctr"/>
          <a:lstStyle/>
          <a:p>
            <a:pPr marL="0" indent="0">
              <a:buNone/>
            </a:pPr>
            <a:r>
              <a:rPr lang="en-US" sz="1200" b="1">
                <a:solidFill>
                  <a:srgbClr val="1D70B8"/>
                </a:solidFill>
                <a:latin typeface="Arial" pitchFamily="34" charset="0"/>
                <a:ea typeface="Arial" pitchFamily="34" charset="-122"/>
                <a:cs typeface="Arial" pitchFamily="34" charset="-120"/>
              </a:rPr>
              <a:t>Accessible description</a:t>
            </a:r>
            <a:endParaRPr lang="en-US" sz="1200"/>
          </a:p>
        </p:txBody>
      </p:sp>
      <p:sp>
        <p:nvSpPr>
          <p:cNvPr id="10" name="Text 7"/>
          <p:cNvSpPr/>
          <p:nvPr/>
        </p:nvSpPr>
        <p:spPr>
          <a:xfrm>
            <a:off x="4796293" y="1710789"/>
            <a:ext cx="6679427" cy="4551128"/>
          </a:xfrm>
          <a:prstGeom prst="rect">
            <a:avLst/>
          </a:prstGeom>
          <a:noFill/>
          <a:ln/>
        </p:spPr>
        <p:txBody>
          <a:bodyPr wrap="square" lIns="254" tIns="254" rIns="254" bIns="254" rtlCol="0" anchor="ctr">
            <a:noAutofit/>
          </a:bodyPr>
          <a:lstStyle/>
          <a:p>
            <a:pPr marL="0" indent="0">
              <a:buNone/>
            </a:pPr>
            <a:r>
              <a:rPr lang="en-US" sz="800" b="1">
                <a:solidFill>
                  <a:srgbClr val="0B0C0C"/>
                </a:solidFill>
                <a:latin typeface="Arial"/>
                <a:ea typeface="Arial" pitchFamily="34" charset="-122"/>
                <a:cs typeface="Arial"/>
              </a:rPr>
              <a:t>Heading: </a:t>
            </a:r>
            <a:r>
              <a:rPr lang="en-US" sz="800">
                <a:solidFill>
                  <a:srgbClr val="0B0C0C"/>
                </a:solidFill>
                <a:latin typeface="Arial"/>
                <a:ea typeface="Arial" pitchFamily="34" charset="-122"/>
                <a:cs typeface="Arial"/>
              </a:rPr>
              <a:t>“Contact preferences”
</a:t>
            </a:r>
            <a:endParaRPr lang="en-US" sz="800">
              <a:latin typeface="Arial"/>
              <a:cs typeface="Arial"/>
            </a:endParaRPr>
          </a:p>
          <a:p>
            <a:pPr marL="0" indent="0">
              <a:buNone/>
            </a:pPr>
            <a:r>
              <a:rPr lang="en-US" sz="800">
                <a:solidFill>
                  <a:srgbClr val="0B0C0C"/>
                </a:solidFill>
                <a:latin typeface="Arial"/>
                <a:ea typeface="Arial" pitchFamily="34" charset="-122"/>
                <a:cs typeface="Arial"/>
              </a:rPr>
              <a:t>In this example, the case number is “1234-5678-9101-1213”.
</a:t>
            </a:r>
            <a:endParaRPr lang="en-US" sz="800">
              <a:latin typeface="Arial"/>
              <a:cs typeface="Arial"/>
            </a:endParaRPr>
          </a:p>
          <a:p>
            <a:pPr marL="0" indent="0">
              <a:buNone/>
            </a:pPr>
            <a:r>
              <a:rPr lang="en-US" sz="800" b="1">
                <a:solidFill>
                  <a:srgbClr val="0B0C0C"/>
                </a:solidFill>
                <a:latin typeface="Arial"/>
                <a:ea typeface="Arial" pitchFamily="34" charset="-122"/>
                <a:cs typeface="Arial"/>
              </a:rPr>
              <a:t>Heading: </a:t>
            </a:r>
            <a:r>
              <a:rPr lang="en-US" sz="800">
                <a:solidFill>
                  <a:srgbClr val="0B0C0C"/>
                </a:solidFill>
                <a:latin typeface="Arial"/>
                <a:ea typeface="Arial" pitchFamily="34" charset="-122"/>
                <a:cs typeface="Arial"/>
              </a:rPr>
              <a:t>“Notifications”
</a:t>
            </a:r>
            <a:endParaRPr lang="en-US" sz="800">
              <a:latin typeface="Arial"/>
              <a:cs typeface="Arial"/>
            </a:endParaRPr>
          </a:p>
          <a:p>
            <a:pPr marL="0" indent="0">
              <a:buNone/>
            </a:pPr>
            <a:r>
              <a:rPr lang="en-US" sz="800" b="1">
                <a:solidFill>
                  <a:srgbClr val="0B0C0C"/>
                </a:solidFill>
                <a:latin typeface="Arial"/>
                <a:ea typeface="Arial" pitchFamily="34" charset="-122"/>
                <a:cs typeface="Arial"/>
              </a:rPr>
              <a:t>The page states: </a:t>
            </a:r>
            <a:r>
              <a:rPr lang="en-US" sz="800">
                <a:solidFill>
                  <a:srgbClr val="0B0C0C"/>
                </a:solidFill>
                <a:latin typeface="Arial"/>
                <a:ea typeface="Arial" pitchFamily="34" charset="-122"/>
                <a:cs typeface="Arial"/>
              </a:rPr>
              <a:t>“You’ll receive updates about your claim by email. For example when a hearing has been scheduled or when a document is ready to view.”
</a:t>
            </a:r>
            <a:endParaRPr lang="en-US" sz="800">
              <a:latin typeface="Arial"/>
              <a:cs typeface="Arial"/>
            </a:endParaRPr>
          </a:p>
          <a:p>
            <a:pPr marL="0" indent="0">
              <a:buNone/>
            </a:pPr>
            <a:r>
              <a:rPr lang="en-US" sz="800" b="1">
                <a:solidFill>
                  <a:srgbClr val="0B0C0C"/>
                </a:solidFill>
                <a:latin typeface="Arial"/>
                <a:ea typeface="Arial" pitchFamily="34" charset="-122"/>
                <a:cs typeface="Arial"/>
              </a:rPr>
              <a:t>Heading: </a:t>
            </a:r>
            <a:r>
              <a:rPr lang="en-US" sz="800">
                <a:solidFill>
                  <a:srgbClr val="0B0C0C"/>
                </a:solidFill>
                <a:latin typeface="Arial"/>
                <a:ea typeface="Arial" pitchFamily="34" charset="-122"/>
                <a:cs typeface="Arial"/>
              </a:rPr>
              <a:t>“Your My HMCTS registered email address is:” In this example, the email address appears as “housingofficer@lutonlocalhousing.org”.
</a:t>
            </a:r>
            <a:endParaRPr lang="en-US" sz="800">
              <a:latin typeface="Arial"/>
              <a:cs typeface="Arial"/>
            </a:endParaRPr>
          </a:p>
          <a:p>
            <a:pPr marL="0" indent="0">
              <a:buNone/>
            </a:pPr>
            <a:r>
              <a:rPr lang="en-US" sz="800" b="1">
                <a:solidFill>
                  <a:srgbClr val="0B0C0C"/>
                </a:solidFill>
                <a:latin typeface="Arial"/>
                <a:ea typeface="Arial" pitchFamily="34" charset="-122"/>
                <a:cs typeface="Arial"/>
              </a:rPr>
              <a:t>The page asks: </a:t>
            </a:r>
            <a:r>
              <a:rPr lang="en-US" sz="800">
                <a:solidFill>
                  <a:srgbClr val="0B0C0C"/>
                </a:solidFill>
                <a:latin typeface="Arial"/>
                <a:ea typeface="Arial" pitchFamily="34" charset="-122"/>
                <a:cs typeface="Arial"/>
              </a:rPr>
              <a:t>“Do you want to use this email address for notifications?”
</a:t>
            </a:r>
            <a:endParaRPr lang="en-US" sz="800">
              <a:latin typeface="Arial"/>
              <a:cs typeface="Arial"/>
            </a:endParaRPr>
          </a:p>
          <a:p>
            <a:pPr marL="0" indent="0">
              <a:buNone/>
            </a:pPr>
            <a:r>
              <a:rPr lang="en-US" sz="800" b="1">
                <a:solidFill>
                  <a:srgbClr val="0B0C0C"/>
                </a:solidFill>
                <a:latin typeface="Arial"/>
                <a:ea typeface="Arial" pitchFamily="34" charset="-122"/>
                <a:cs typeface="Arial"/>
              </a:rPr>
              <a:t>The options shown are:
</a:t>
            </a:r>
            <a:endParaRPr lang="en-US" sz="800">
              <a:latin typeface="Arial"/>
              <a:cs typeface="Arial"/>
            </a:endParaRPr>
          </a:p>
          <a:p>
            <a:pPr marL="0" indent="0">
              <a:buNone/>
            </a:pPr>
            <a:r>
              <a:rPr lang="en-US" sz="800">
                <a:solidFill>
                  <a:srgbClr val="0B0C0C"/>
                </a:solidFill>
                <a:latin typeface="Arial"/>
                <a:ea typeface="Arial" pitchFamily="34" charset="-122"/>
                <a:cs typeface="Arial"/>
              </a:rPr>
              <a:t>“Yes”; and
</a:t>
            </a:r>
            <a:endParaRPr lang="en-US" sz="800">
              <a:latin typeface="Arial"/>
              <a:cs typeface="Arial"/>
            </a:endParaRPr>
          </a:p>
          <a:p>
            <a:pPr marL="0" indent="0">
              <a:buNone/>
            </a:pPr>
            <a:r>
              <a:rPr lang="en-US" sz="800">
                <a:solidFill>
                  <a:srgbClr val="0B0C0C"/>
                </a:solidFill>
                <a:latin typeface="Arial"/>
                <a:ea typeface="Arial" pitchFamily="34" charset="-122"/>
                <a:cs typeface="Arial"/>
              </a:rPr>
              <a:t>“No”.
</a:t>
            </a:r>
            <a:endParaRPr lang="en-US" sz="800">
              <a:latin typeface="Arial"/>
              <a:cs typeface="Arial"/>
            </a:endParaRPr>
          </a:p>
          <a:p>
            <a:pPr marL="0" indent="0">
              <a:buNone/>
            </a:pPr>
            <a:r>
              <a:rPr lang="en-US" sz="800" b="1">
                <a:solidFill>
                  <a:srgbClr val="0B0C0C"/>
                </a:solidFill>
                <a:latin typeface="Arial"/>
                <a:ea typeface="Arial" pitchFamily="34" charset="-122"/>
                <a:cs typeface="Arial"/>
              </a:rPr>
              <a:t>Heading: </a:t>
            </a:r>
            <a:r>
              <a:rPr lang="en-US" sz="800">
                <a:solidFill>
                  <a:srgbClr val="0B0C0C"/>
                </a:solidFill>
                <a:latin typeface="Arial"/>
                <a:ea typeface="Arial" pitchFamily="34" charset="-122"/>
                <a:cs typeface="Arial"/>
              </a:rPr>
              <a:t>“Service address”
</a:t>
            </a:r>
            <a:endParaRPr lang="en-US" sz="800">
              <a:latin typeface="Arial"/>
              <a:cs typeface="Arial"/>
            </a:endParaRPr>
          </a:p>
          <a:p>
            <a:pPr marL="0" indent="0">
              <a:buNone/>
            </a:pPr>
            <a:r>
              <a:rPr lang="en-US" sz="800" b="1">
                <a:solidFill>
                  <a:srgbClr val="0B0C0C"/>
                </a:solidFill>
                <a:latin typeface="Arial"/>
                <a:ea typeface="Arial" pitchFamily="34" charset="-122"/>
                <a:cs typeface="Arial"/>
              </a:rPr>
              <a:t>The screen states: </a:t>
            </a:r>
            <a:r>
              <a:rPr lang="en-US" sz="800">
                <a:solidFill>
                  <a:srgbClr val="0B0C0C"/>
                </a:solidFill>
                <a:latin typeface="Arial"/>
                <a:ea typeface="Arial" pitchFamily="34" charset="-122"/>
                <a:cs typeface="Arial"/>
              </a:rPr>
              <a:t>“Court documents like orders and notices will be sent by post to the address registered with My HMCTS.”
</a:t>
            </a:r>
            <a:endParaRPr lang="en-US" sz="800">
              <a:latin typeface="Arial"/>
              <a:cs typeface="Arial"/>
            </a:endParaRPr>
          </a:p>
          <a:p>
            <a:pPr marL="0" indent="0">
              <a:buNone/>
            </a:pPr>
            <a:r>
              <a:rPr lang="en-US" sz="800" b="1">
                <a:solidFill>
                  <a:srgbClr val="0B0C0C"/>
                </a:solidFill>
                <a:latin typeface="Arial"/>
                <a:ea typeface="Arial" pitchFamily="34" charset="-122"/>
                <a:cs typeface="Arial"/>
              </a:rPr>
              <a:t>The screen states: </a:t>
            </a:r>
            <a:r>
              <a:rPr lang="en-US" sz="800">
                <a:solidFill>
                  <a:srgbClr val="0B0C0C"/>
                </a:solidFill>
                <a:latin typeface="Arial"/>
                <a:ea typeface="Arial" pitchFamily="34" charset="-122"/>
                <a:cs typeface="Arial"/>
              </a:rPr>
              <a:t>“You can change this service address if, for example, you work in a different office from the address registered with My HMCTS.”
</a:t>
            </a:r>
            <a:endParaRPr lang="en-US" sz="800">
              <a:latin typeface="Arial"/>
              <a:cs typeface="Arial"/>
            </a:endParaRPr>
          </a:p>
          <a:p>
            <a:pPr marL="0" indent="0">
              <a:buNone/>
            </a:pPr>
            <a:r>
              <a:rPr lang="en-US" sz="800" b="1">
                <a:solidFill>
                  <a:srgbClr val="0B0C0C"/>
                </a:solidFill>
                <a:latin typeface="Arial"/>
                <a:ea typeface="Arial" pitchFamily="34" charset="-122"/>
                <a:cs typeface="Arial"/>
              </a:rPr>
              <a:t>The page states: </a:t>
            </a:r>
            <a:r>
              <a:rPr lang="en-US" sz="800">
                <a:solidFill>
                  <a:srgbClr val="0B0C0C"/>
                </a:solidFill>
                <a:latin typeface="Arial"/>
                <a:ea typeface="Arial" pitchFamily="34" charset="-122"/>
                <a:cs typeface="Arial"/>
              </a:rPr>
              <a:t>“Your </a:t>
            </a:r>
            <a:r>
              <a:rPr lang="en-US" sz="800" err="1">
                <a:solidFill>
                  <a:srgbClr val="0B0C0C"/>
                </a:solidFill>
                <a:latin typeface="Arial"/>
                <a:ea typeface="Arial" pitchFamily="34" charset="-122"/>
                <a:cs typeface="Arial"/>
              </a:rPr>
              <a:t>organisation’s</a:t>
            </a:r>
            <a:r>
              <a:rPr lang="en-US" sz="800">
                <a:solidFill>
                  <a:srgbClr val="0B0C0C"/>
                </a:solidFill>
                <a:latin typeface="Arial"/>
                <a:ea typeface="Arial" pitchFamily="34" charset="-122"/>
                <a:cs typeface="Arial"/>
              </a:rPr>
              <a:t> My HMCTS registered address is:” In this example, the address is “1 High Street”, “Luton”, “LU1 1BB”.
</a:t>
            </a:r>
            <a:endParaRPr lang="en-US" sz="800">
              <a:latin typeface="Arial"/>
              <a:cs typeface="Arial"/>
            </a:endParaRPr>
          </a:p>
          <a:p>
            <a:pPr marL="0" indent="0">
              <a:buNone/>
            </a:pPr>
            <a:r>
              <a:rPr lang="en-US" sz="800" b="1">
                <a:solidFill>
                  <a:srgbClr val="0B0C0C"/>
                </a:solidFill>
                <a:latin typeface="Arial"/>
                <a:ea typeface="Arial" pitchFamily="34" charset="-122"/>
                <a:cs typeface="Arial"/>
              </a:rPr>
              <a:t>The page asks: </a:t>
            </a:r>
            <a:r>
              <a:rPr lang="en-US" sz="800">
                <a:solidFill>
                  <a:srgbClr val="0B0C0C"/>
                </a:solidFill>
                <a:latin typeface="Arial"/>
                <a:ea typeface="Arial" pitchFamily="34" charset="-122"/>
                <a:cs typeface="Arial"/>
              </a:rPr>
              <a:t>“Do you want documents to be sent to this address?” The options shown are “Yes” and “No”.
</a:t>
            </a:r>
            <a:endParaRPr lang="en-US" sz="800">
              <a:latin typeface="Arial"/>
              <a:cs typeface="Arial"/>
            </a:endParaRPr>
          </a:p>
          <a:p>
            <a:pPr marL="0" indent="0">
              <a:buNone/>
            </a:pPr>
            <a:r>
              <a:rPr lang="en-US" sz="800" b="1">
                <a:solidFill>
                  <a:srgbClr val="0B0C0C"/>
                </a:solidFill>
                <a:latin typeface="Arial"/>
                <a:ea typeface="Arial" pitchFamily="34" charset="-122"/>
                <a:cs typeface="Arial"/>
              </a:rPr>
              <a:t>Heading: </a:t>
            </a:r>
            <a:r>
              <a:rPr lang="en-US" sz="800">
                <a:solidFill>
                  <a:srgbClr val="0B0C0C"/>
                </a:solidFill>
                <a:latin typeface="Arial"/>
                <a:ea typeface="Arial" pitchFamily="34" charset="-122"/>
                <a:cs typeface="Arial"/>
              </a:rPr>
              <a:t>“Contact phone number”
</a:t>
            </a:r>
            <a:endParaRPr lang="en-US" sz="800">
              <a:latin typeface="Arial"/>
              <a:cs typeface="Arial"/>
            </a:endParaRPr>
          </a:p>
          <a:p>
            <a:pPr marL="0" indent="0">
              <a:buNone/>
            </a:pPr>
            <a:r>
              <a:rPr lang="en-US" sz="800" b="1">
                <a:solidFill>
                  <a:srgbClr val="0B0C0C"/>
                </a:solidFill>
                <a:latin typeface="Arial"/>
                <a:ea typeface="Arial" pitchFamily="34" charset="-122"/>
                <a:cs typeface="Arial"/>
              </a:rPr>
              <a:t>The screen states: </a:t>
            </a:r>
            <a:r>
              <a:rPr lang="en-US" sz="800">
                <a:solidFill>
                  <a:srgbClr val="0B0C0C"/>
                </a:solidFill>
                <a:latin typeface="Arial"/>
                <a:ea typeface="Arial" pitchFamily="34" charset="-122"/>
                <a:cs typeface="Arial"/>
              </a:rPr>
              <a:t>“You should provide a phone number so we can contact you if there are urgent updates.”
</a:t>
            </a:r>
            <a:endParaRPr lang="en-US" sz="800">
              <a:latin typeface="Arial"/>
              <a:cs typeface="Arial"/>
            </a:endParaRPr>
          </a:p>
          <a:p>
            <a:pPr marL="0" indent="0">
              <a:buNone/>
            </a:pPr>
            <a:r>
              <a:rPr lang="en-US" sz="800" b="1">
                <a:solidFill>
                  <a:srgbClr val="0B0C0C"/>
                </a:solidFill>
                <a:latin typeface="Arial"/>
                <a:ea typeface="Arial" pitchFamily="34" charset="-122"/>
                <a:cs typeface="Arial"/>
              </a:rPr>
              <a:t>The page asks: </a:t>
            </a:r>
            <a:r>
              <a:rPr lang="en-US" sz="800">
                <a:solidFill>
                  <a:srgbClr val="0B0C0C"/>
                </a:solidFill>
                <a:latin typeface="Arial"/>
                <a:ea typeface="Arial" pitchFamily="34" charset="-122"/>
                <a:cs typeface="Arial"/>
              </a:rPr>
              <a:t>“Do you want to provide a contact phone number? (Optional)” The options shown are “Yes” and “No”.
</a:t>
            </a:r>
            <a:endParaRPr lang="en-US" sz="800">
              <a:latin typeface="Arial"/>
              <a:cs typeface="Arial"/>
            </a:endParaRPr>
          </a:p>
          <a:p>
            <a:pPr marL="0" indent="0">
              <a:buNone/>
            </a:pPr>
            <a:r>
              <a:rPr lang="en-US" sz="800">
                <a:solidFill>
                  <a:srgbClr val="0B0C0C"/>
                </a:solidFill>
                <a:latin typeface="Arial"/>
                <a:ea typeface="Arial" pitchFamily="34" charset="-122"/>
                <a:cs typeface="Arial"/>
              </a:rPr>
              <a:t>The following actions are available: Previous, Continue and Cancel.</a:t>
            </a:r>
            <a:endParaRPr lang="en-US" sz="800">
              <a:latin typeface="Arial"/>
              <a:cs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sp>
        <p:nvSpPr>
          <p:cNvPr id="2" name="Shape 0"/>
          <p:cNvSpPr/>
          <p:nvPr/>
        </p:nvSpPr>
        <p:spPr>
          <a:xfrm>
            <a:off x="0" y="0"/>
            <a:ext cx="12191695" cy="329184"/>
          </a:xfrm>
          <a:prstGeom prst="rect">
            <a:avLst/>
          </a:prstGeom>
          <a:solidFill>
            <a:srgbClr val="0B0C0C"/>
          </a:solidFill>
          <a:ln w="12700">
            <a:solidFill>
              <a:srgbClr val="0B0C0C"/>
            </a:solidFill>
            <a:prstDash val="solid"/>
          </a:ln>
        </p:spPr>
        <p:txBody>
          <a:bodyPr/>
          <a:lstStyle/>
          <a:p>
            <a:endParaRPr lang="en-GB"/>
          </a:p>
        </p:txBody>
      </p:sp>
      <p:sp>
        <p:nvSpPr>
          <p:cNvPr id="3" name="Text 1"/>
          <p:cNvSpPr/>
          <p:nvPr/>
        </p:nvSpPr>
        <p:spPr>
          <a:xfrm>
            <a:off x="164592" y="82296"/>
            <a:ext cx="2377440" cy="146304"/>
          </a:xfrm>
          <a:prstGeom prst="rect">
            <a:avLst/>
          </a:prstGeom>
          <a:noFill/>
          <a:ln/>
        </p:spPr>
        <p:txBody>
          <a:bodyPr wrap="square" lIns="0" tIns="0" rIns="0" bIns="0" rtlCol="0" anchor="ctr"/>
          <a:lstStyle/>
          <a:p>
            <a:pPr marL="0" indent="0">
              <a:buNone/>
            </a:pPr>
            <a:r>
              <a:rPr lang="en-US" sz="650" b="1">
                <a:solidFill>
                  <a:srgbClr val="FFFFFF"/>
                </a:solidFill>
                <a:latin typeface="Arial" pitchFamily="34" charset="0"/>
                <a:ea typeface="Arial" pitchFamily="34" charset="-122"/>
                <a:cs typeface="Arial" pitchFamily="34" charset="-120"/>
              </a:rPr>
              <a:t>OFFICIAL - SENSITIVE</a:t>
            </a:r>
            <a:endParaRPr lang="en-US" sz="650"/>
          </a:p>
        </p:txBody>
      </p:sp>
      <p:sp>
        <p:nvSpPr>
          <p:cNvPr id="4" name="Text 2"/>
          <p:cNvSpPr/>
          <p:nvPr/>
        </p:nvSpPr>
        <p:spPr>
          <a:xfrm>
            <a:off x="411480" y="502920"/>
            <a:ext cx="11064240" cy="320040"/>
          </a:xfrm>
          <a:prstGeom prst="rect">
            <a:avLst/>
          </a:prstGeom>
          <a:noFill/>
          <a:ln/>
        </p:spPr>
        <p:txBody>
          <a:bodyPr wrap="square" lIns="0" tIns="0" rIns="0" bIns="0" rtlCol="0" anchor="ctr"/>
          <a:lstStyle/>
          <a:p>
            <a:pPr marL="0" indent="0">
              <a:buNone/>
            </a:pPr>
            <a:r>
              <a:rPr lang="en-US" sz="1900" b="1">
                <a:solidFill>
                  <a:srgbClr val="0B0C0C"/>
                </a:solidFill>
                <a:latin typeface="Arial" pitchFamily="34" charset="0"/>
                <a:ea typeface="Arial" pitchFamily="34" charset="-122"/>
                <a:cs typeface="Arial" pitchFamily="34" charset="-120"/>
              </a:rPr>
              <a:t>Defendant details</a:t>
            </a:r>
            <a:endParaRPr lang="en-US" sz="1900"/>
          </a:p>
        </p:txBody>
      </p:sp>
      <p:sp>
        <p:nvSpPr>
          <p:cNvPr id="5" name="Text 3"/>
          <p:cNvSpPr/>
          <p:nvPr/>
        </p:nvSpPr>
        <p:spPr>
          <a:xfrm>
            <a:off x="411480" y="850392"/>
            <a:ext cx="11064240" cy="256032"/>
          </a:xfrm>
          <a:prstGeom prst="rect">
            <a:avLst/>
          </a:prstGeom>
          <a:noFill/>
          <a:ln/>
        </p:spPr>
        <p:txBody>
          <a:bodyPr wrap="square" lIns="0" tIns="0" rIns="0" bIns="0" rtlCol="0" anchor="ctr"/>
          <a:lstStyle/>
          <a:p>
            <a:pPr marL="0" indent="0">
              <a:buNone/>
            </a:pPr>
            <a:r>
              <a:rPr lang="en-US" sz="1100">
                <a:solidFill>
                  <a:srgbClr val="505A5F"/>
                </a:solidFill>
                <a:latin typeface="Arial" pitchFamily="34" charset="0"/>
                <a:ea typeface="Arial" pitchFamily="34" charset="-122"/>
                <a:cs typeface="Arial" pitchFamily="34" charset="-120"/>
              </a:rPr>
              <a:t>Short page descriptor: Defendant details page asking for the defendant’s name and address for service.</a:t>
            </a:r>
            <a:endParaRPr lang="en-US" sz="1100"/>
          </a:p>
        </p:txBody>
      </p:sp>
      <p:sp>
        <p:nvSpPr>
          <p:cNvPr id="6" name="Shape 4"/>
          <p:cNvSpPr/>
          <p:nvPr/>
        </p:nvSpPr>
        <p:spPr>
          <a:xfrm>
            <a:off x="411480" y="1234440"/>
            <a:ext cx="3886200" cy="5166360"/>
          </a:xfrm>
          <a:prstGeom prst="roundRect">
            <a:avLst>
              <a:gd name="adj" fmla="val 1882"/>
            </a:avLst>
          </a:prstGeom>
          <a:solidFill>
            <a:srgbClr val="FFFFFF"/>
          </a:solidFill>
          <a:ln w="12700">
            <a:solidFill>
              <a:srgbClr val="DADCE0"/>
            </a:solidFill>
            <a:prstDash val="solid"/>
          </a:ln>
        </p:spPr>
        <p:txBody>
          <a:bodyPr/>
          <a:lstStyle/>
          <a:p>
            <a:endParaRPr lang="en-GB"/>
          </a:p>
        </p:txBody>
      </p:sp>
      <p:pic>
        <p:nvPicPr>
          <p:cNvPr id="7" name="Image 0" descr="/mnt/data/batch2_assets/screen10_colN_row94.png"/>
          <p:cNvPicPr>
            <a:picLocks noChangeAspect="1"/>
          </p:cNvPicPr>
          <p:nvPr/>
        </p:nvPicPr>
        <p:blipFill>
          <a:blip r:embed="rId3"/>
          <a:stretch>
            <a:fillRect/>
          </a:stretch>
        </p:blipFill>
        <p:spPr>
          <a:xfrm>
            <a:off x="530352" y="1416235"/>
            <a:ext cx="3648456" cy="4802770"/>
          </a:xfrm>
          <a:prstGeom prst="rect">
            <a:avLst/>
          </a:prstGeom>
        </p:spPr>
      </p:pic>
      <p:sp>
        <p:nvSpPr>
          <p:cNvPr id="8" name="Shape 5"/>
          <p:cNvSpPr/>
          <p:nvPr/>
        </p:nvSpPr>
        <p:spPr>
          <a:xfrm>
            <a:off x="4526280" y="1234440"/>
            <a:ext cx="7242048" cy="5166360"/>
          </a:xfrm>
          <a:prstGeom prst="roundRect">
            <a:avLst>
              <a:gd name="adj" fmla="val 1416"/>
            </a:avLst>
          </a:prstGeom>
          <a:solidFill>
            <a:srgbClr val="EAF3F8"/>
          </a:solidFill>
          <a:ln w="12700">
            <a:solidFill>
              <a:srgbClr val="C8DDF0"/>
            </a:solidFill>
            <a:prstDash val="solid"/>
          </a:ln>
        </p:spPr>
        <p:txBody>
          <a:bodyPr/>
          <a:lstStyle/>
          <a:p>
            <a:endParaRPr lang="en-GB"/>
          </a:p>
        </p:txBody>
      </p:sp>
      <p:sp>
        <p:nvSpPr>
          <p:cNvPr id="9" name="Text 6"/>
          <p:cNvSpPr/>
          <p:nvPr/>
        </p:nvSpPr>
        <p:spPr>
          <a:xfrm>
            <a:off x="4754880" y="1417320"/>
            <a:ext cx="6720840" cy="228600"/>
          </a:xfrm>
          <a:prstGeom prst="rect">
            <a:avLst/>
          </a:prstGeom>
          <a:noFill/>
          <a:ln/>
        </p:spPr>
        <p:txBody>
          <a:bodyPr wrap="square" lIns="0" tIns="0" rIns="0" bIns="0" rtlCol="0" anchor="ctr"/>
          <a:lstStyle/>
          <a:p>
            <a:pPr marL="0" indent="0">
              <a:buNone/>
            </a:pPr>
            <a:r>
              <a:rPr lang="en-US" sz="1200" b="1">
                <a:solidFill>
                  <a:srgbClr val="1D70B8"/>
                </a:solidFill>
                <a:latin typeface="Arial" pitchFamily="34" charset="0"/>
                <a:ea typeface="Arial" pitchFamily="34" charset="-122"/>
                <a:cs typeface="Arial" pitchFamily="34" charset="-120"/>
              </a:rPr>
              <a:t>Accessible description</a:t>
            </a:r>
            <a:endParaRPr lang="en-US" sz="1200"/>
          </a:p>
        </p:txBody>
      </p:sp>
      <p:sp>
        <p:nvSpPr>
          <p:cNvPr id="10" name="Text 7"/>
          <p:cNvSpPr/>
          <p:nvPr/>
        </p:nvSpPr>
        <p:spPr>
          <a:xfrm>
            <a:off x="4754880" y="1719072"/>
            <a:ext cx="6720840" cy="4526280"/>
          </a:xfrm>
          <a:prstGeom prst="rect">
            <a:avLst/>
          </a:prstGeom>
          <a:noFill/>
          <a:ln/>
        </p:spPr>
        <p:txBody>
          <a:bodyPr wrap="square" lIns="254" tIns="254" rIns="254" bIns="254" rtlCol="0" anchor="ctr">
            <a:noAutofit/>
          </a:bodyPr>
          <a:lstStyle/>
          <a:p>
            <a:pPr marL="0" indent="0">
              <a:buNone/>
            </a:pPr>
            <a:r>
              <a:rPr lang="en-US" sz="900" b="1">
                <a:solidFill>
                  <a:srgbClr val="0B0C0C"/>
                </a:solidFill>
                <a:latin typeface="Arial"/>
                <a:ea typeface="Arial" pitchFamily="34" charset="-122"/>
                <a:cs typeface="Arial"/>
              </a:rPr>
              <a:t>Heading: </a:t>
            </a:r>
            <a:r>
              <a:rPr lang="en-US" sz="900">
                <a:solidFill>
                  <a:srgbClr val="0B0C0C"/>
                </a:solidFill>
                <a:latin typeface="Arial"/>
                <a:ea typeface="Arial" pitchFamily="34" charset="-122"/>
                <a:cs typeface="Arial"/>
              </a:rPr>
              <a:t>“Defendant details”
</a:t>
            </a:r>
            <a:endParaRPr lang="en-US" sz="900">
              <a:latin typeface="Arial"/>
              <a:cs typeface="Arial"/>
            </a:endParaRPr>
          </a:p>
          <a:p>
            <a:pPr marL="0" indent="0">
              <a:buNone/>
            </a:pPr>
            <a:r>
              <a:rPr lang="en-US" sz="900">
                <a:solidFill>
                  <a:srgbClr val="0B0C0C"/>
                </a:solidFill>
                <a:latin typeface="Arial"/>
                <a:ea typeface="Arial" pitchFamily="34" charset="-122"/>
                <a:cs typeface="Arial"/>
              </a:rPr>
              <a:t>In this example, the case number is “1234-5678-9101-1213”.
</a:t>
            </a:r>
            <a:endParaRPr lang="en-US" sz="900">
              <a:latin typeface="Arial"/>
              <a:cs typeface="Arial"/>
            </a:endParaRPr>
          </a:p>
          <a:p>
            <a:pPr marL="0" indent="0">
              <a:buNone/>
            </a:pPr>
            <a:r>
              <a:rPr lang="en-US" sz="900" b="1">
                <a:solidFill>
                  <a:srgbClr val="0B0C0C"/>
                </a:solidFill>
                <a:latin typeface="Arial"/>
                <a:ea typeface="Arial" pitchFamily="34" charset="-122"/>
                <a:cs typeface="Arial"/>
              </a:rPr>
              <a:t>Heading: </a:t>
            </a:r>
            <a:r>
              <a:rPr lang="en-US" sz="900">
                <a:solidFill>
                  <a:srgbClr val="0B0C0C"/>
                </a:solidFill>
                <a:latin typeface="Arial"/>
                <a:ea typeface="Arial" pitchFamily="34" charset="-122"/>
                <a:cs typeface="Arial"/>
              </a:rPr>
              <a:t>“Defendant’s name”
</a:t>
            </a:r>
            <a:endParaRPr lang="en-US" sz="900">
              <a:latin typeface="Arial"/>
              <a:cs typeface="Arial"/>
            </a:endParaRPr>
          </a:p>
          <a:p>
            <a:pPr marL="0" indent="0">
              <a:buNone/>
            </a:pPr>
            <a:r>
              <a:rPr lang="en-US" sz="900" b="1">
                <a:solidFill>
                  <a:srgbClr val="0B0C0C"/>
                </a:solidFill>
                <a:latin typeface="Arial"/>
                <a:ea typeface="Arial" pitchFamily="34" charset="-122"/>
                <a:cs typeface="Arial"/>
              </a:rPr>
              <a:t>The page asks: </a:t>
            </a:r>
            <a:r>
              <a:rPr lang="en-US" sz="900">
                <a:solidFill>
                  <a:srgbClr val="0B0C0C"/>
                </a:solidFill>
                <a:latin typeface="Arial"/>
                <a:ea typeface="Arial" pitchFamily="34" charset="-122"/>
                <a:cs typeface="Arial"/>
              </a:rPr>
              <a:t>“Do you know the defendant’s name?”
</a:t>
            </a:r>
            <a:endParaRPr lang="en-US" sz="900">
              <a:latin typeface="Arial"/>
              <a:cs typeface="Arial"/>
            </a:endParaRPr>
          </a:p>
          <a:p>
            <a:pPr marL="0" indent="0">
              <a:buNone/>
            </a:pPr>
            <a:r>
              <a:rPr lang="en-US" sz="900" b="1">
                <a:solidFill>
                  <a:srgbClr val="0B0C0C"/>
                </a:solidFill>
                <a:latin typeface="Arial"/>
                <a:ea typeface="Arial" pitchFamily="34" charset="-122"/>
                <a:cs typeface="Arial"/>
              </a:rPr>
              <a:t>The options shown are:
</a:t>
            </a:r>
            <a:endParaRPr lang="en-US" sz="900">
              <a:latin typeface="Arial"/>
              <a:cs typeface="Arial"/>
            </a:endParaRPr>
          </a:p>
          <a:p>
            <a:pPr marL="0" indent="0">
              <a:buNone/>
            </a:pPr>
            <a:r>
              <a:rPr lang="en-US" sz="900">
                <a:solidFill>
                  <a:srgbClr val="0B0C0C"/>
                </a:solidFill>
                <a:latin typeface="Arial"/>
                <a:ea typeface="Arial" pitchFamily="34" charset="-122"/>
                <a:cs typeface="Arial"/>
              </a:rPr>
              <a:t>“Yes”; and
</a:t>
            </a:r>
            <a:endParaRPr lang="en-US" sz="900">
              <a:latin typeface="Arial"/>
              <a:cs typeface="Arial"/>
            </a:endParaRPr>
          </a:p>
          <a:p>
            <a:pPr marL="0" indent="0">
              <a:buNone/>
            </a:pPr>
            <a:r>
              <a:rPr lang="en-US" sz="900">
                <a:solidFill>
                  <a:srgbClr val="0B0C0C"/>
                </a:solidFill>
                <a:latin typeface="Arial"/>
                <a:ea typeface="Arial" pitchFamily="34" charset="-122"/>
                <a:cs typeface="Arial"/>
              </a:rPr>
              <a:t>“No”.
</a:t>
            </a:r>
            <a:endParaRPr lang="en-US" sz="900">
              <a:latin typeface="Arial"/>
              <a:cs typeface="Arial"/>
            </a:endParaRPr>
          </a:p>
          <a:p>
            <a:pPr marL="0" indent="0">
              <a:buNone/>
            </a:pPr>
            <a:r>
              <a:rPr lang="en-US" sz="900">
                <a:solidFill>
                  <a:srgbClr val="0B0C0C"/>
                </a:solidFill>
                <a:latin typeface="Arial"/>
                <a:ea typeface="Arial" pitchFamily="34" charset="-122"/>
                <a:cs typeface="Arial"/>
              </a:rPr>
              <a:t>In this example, “Yes” appears to have been selected.
</a:t>
            </a:r>
            <a:endParaRPr lang="en-US" sz="900">
              <a:latin typeface="Arial"/>
              <a:cs typeface="Arial"/>
            </a:endParaRPr>
          </a:p>
          <a:p>
            <a:pPr marL="0" indent="0">
              <a:buNone/>
            </a:pPr>
            <a:r>
              <a:rPr lang="en-US" sz="900">
                <a:solidFill>
                  <a:srgbClr val="0B0C0C"/>
                </a:solidFill>
                <a:latin typeface="Arial"/>
                <a:ea typeface="Arial" pitchFamily="34" charset="-122"/>
                <a:cs typeface="Arial"/>
              </a:rPr>
              <a:t>The page shows a box labelled “Defendant’s first name”. In this example, the field contains “Billy”.
</a:t>
            </a:r>
            <a:endParaRPr lang="en-US" sz="900">
              <a:latin typeface="Arial"/>
              <a:cs typeface="Arial"/>
            </a:endParaRPr>
          </a:p>
          <a:p>
            <a:pPr marL="0" indent="0">
              <a:buNone/>
            </a:pPr>
            <a:r>
              <a:rPr lang="en-US" sz="900">
                <a:solidFill>
                  <a:srgbClr val="0B0C0C"/>
                </a:solidFill>
                <a:latin typeface="Arial"/>
                <a:ea typeface="Arial" pitchFamily="34" charset="-122"/>
                <a:cs typeface="Arial"/>
              </a:rPr>
              <a:t>The page shows a box labelled “Defendant’s last name”. In this example, the field appears to contain “Wright”.
</a:t>
            </a:r>
            <a:endParaRPr lang="en-US" sz="900">
              <a:latin typeface="Arial"/>
              <a:cs typeface="Arial"/>
            </a:endParaRPr>
          </a:p>
          <a:p>
            <a:pPr marL="0" indent="0">
              <a:buNone/>
            </a:pPr>
            <a:r>
              <a:rPr lang="en-US" sz="900" b="1">
                <a:solidFill>
                  <a:srgbClr val="0B0C0C"/>
                </a:solidFill>
                <a:latin typeface="Arial"/>
                <a:ea typeface="Arial" pitchFamily="34" charset="-122"/>
                <a:cs typeface="Arial"/>
              </a:rPr>
              <a:t>Heading: </a:t>
            </a:r>
            <a:r>
              <a:rPr lang="en-US" sz="900">
                <a:solidFill>
                  <a:srgbClr val="0B0C0C"/>
                </a:solidFill>
                <a:latin typeface="Arial"/>
                <a:ea typeface="Arial" pitchFamily="34" charset="-122"/>
                <a:cs typeface="Arial"/>
              </a:rPr>
              <a:t>“Defendant’s address for service”
</a:t>
            </a:r>
            <a:endParaRPr lang="en-US" sz="900">
              <a:latin typeface="Arial"/>
              <a:cs typeface="Arial"/>
            </a:endParaRPr>
          </a:p>
          <a:p>
            <a:pPr marL="0" indent="0">
              <a:buNone/>
            </a:pPr>
            <a:r>
              <a:rPr lang="en-US" sz="900" b="1">
                <a:solidFill>
                  <a:srgbClr val="0B0C0C"/>
                </a:solidFill>
                <a:latin typeface="Arial"/>
                <a:ea typeface="Arial" pitchFamily="34" charset="-122"/>
                <a:cs typeface="Arial"/>
              </a:rPr>
              <a:t>The page asks: </a:t>
            </a:r>
            <a:r>
              <a:rPr lang="en-US" sz="900">
                <a:solidFill>
                  <a:srgbClr val="0B0C0C"/>
                </a:solidFill>
                <a:latin typeface="Arial"/>
                <a:ea typeface="Arial" pitchFamily="34" charset="-122"/>
                <a:cs typeface="Arial"/>
              </a:rPr>
              <a:t>“Do you know the defendant’s address for service?” The options shown are “Yes” and “No”.
</a:t>
            </a:r>
            <a:endParaRPr lang="en-US" sz="900">
              <a:latin typeface="Arial"/>
              <a:cs typeface="Arial"/>
            </a:endParaRPr>
          </a:p>
          <a:p>
            <a:pPr marL="0" indent="0">
              <a:buNone/>
            </a:pPr>
            <a:r>
              <a:rPr lang="en-US" sz="900" b="1">
                <a:solidFill>
                  <a:srgbClr val="0B0C0C"/>
                </a:solidFill>
                <a:latin typeface="Arial"/>
                <a:ea typeface="Arial" pitchFamily="34" charset="-122"/>
                <a:cs typeface="Arial"/>
              </a:rPr>
              <a:t>The page asks: </a:t>
            </a:r>
            <a:r>
              <a:rPr lang="en-US" sz="900">
                <a:solidFill>
                  <a:srgbClr val="0B0C0C"/>
                </a:solidFill>
                <a:latin typeface="Arial"/>
                <a:ea typeface="Arial" pitchFamily="34" charset="-122"/>
                <a:cs typeface="Arial"/>
              </a:rPr>
              <a:t>“Is the defendant’s address for service the same as the address of the property you’re claiming possession of?” The options shown are “Yes” and “No”.
</a:t>
            </a:r>
            <a:endParaRPr lang="en-US" sz="900">
              <a:latin typeface="Arial"/>
              <a:cs typeface="Arial"/>
            </a:endParaRPr>
          </a:p>
          <a:p>
            <a:pPr marL="0" indent="0">
              <a:buNone/>
            </a:pPr>
            <a:r>
              <a:rPr lang="en-US" sz="900" b="1">
                <a:solidFill>
                  <a:srgbClr val="0B0C0C"/>
                </a:solidFill>
                <a:latin typeface="Arial"/>
                <a:ea typeface="Arial" pitchFamily="34" charset="-122"/>
                <a:cs typeface="Arial"/>
              </a:rPr>
              <a:t>Heading: </a:t>
            </a:r>
            <a:r>
              <a:rPr lang="en-US" sz="900">
                <a:solidFill>
                  <a:srgbClr val="0B0C0C"/>
                </a:solidFill>
                <a:latin typeface="Arial"/>
                <a:ea typeface="Arial" pitchFamily="34" charset="-122"/>
                <a:cs typeface="Arial"/>
              </a:rPr>
              <a:t>“Additional defendants”
</a:t>
            </a:r>
            <a:endParaRPr lang="en-US" sz="900">
              <a:latin typeface="Arial"/>
              <a:cs typeface="Arial"/>
            </a:endParaRPr>
          </a:p>
          <a:p>
            <a:pPr marL="0" indent="0">
              <a:buNone/>
            </a:pPr>
            <a:r>
              <a:rPr lang="en-US" sz="900" b="1">
                <a:solidFill>
                  <a:srgbClr val="0B0C0C"/>
                </a:solidFill>
                <a:latin typeface="Arial"/>
                <a:ea typeface="Arial" pitchFamily="34" charset="-122"/>
                <a:cs typeface="Arial"/>
              </a:rPr>
              <a:t>The page asks: </a:t>
            </a:r>
            <a:r>
              <a:rPr lang="en-US" sz="900">
                <a:solidFill>
                  <a:srgbClr val="0B0C0C"/>
                </a:solidFill>
                <a:latin typeface="Arial"/>
                <a:ea typeface="Arial" pitchFamily="34" charset="-122"/>
                <a:cs typeface="Arial"/>
              </a:rPr>
              <a:t>“Do you need to add another defendant?” The options shown are “Yes” and “No”.
</a:t>
            </a:r>
            <a:endParaRPr lang="en-US" sz="900">
              <a:latin typeface="Arial"/>
              <a:cs typeface="Arial"/>
            </a:endParaRPr>
          </a:p>
          <a:p>
            <a:pPr marL="0" indent="0">
              <a:buNone/>
            </a:pPr>
            <a:endParaRPr lang="en-US" sz="900"/>
          </a:p>
          <a:p>
            <a:pPr marL="0" indent="0">
              <a:buNone/>
            </a:pPr>
            <a:r>
              <a:rPr lang="en-US" sz="900">
                <a:solidFill>
                  <a:srgbClr val="0B0C0C"/>
                </a:solidFill>
                <a:latin typeface="Arial" pitchFamily="34" charset="0"/>
                <a:ea typeface="Arial" pitchFamily="34" charset="-122"/>
                <a:cs typeface="Arial" pitchFamily="34" charset="-120"/>
              </a:rPr>
              <a:t>The following actions are available: Previous, Continue and Cancel.</a:t>
            </a:r>
            <a:endParaRPr lang="en-US" sz="9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sp>
        <p:nvSpPr>
          <p:cNvPr id="2" name="Shape 0"/>
          <p:cNvSpPr/>
          <p:nvPr/>
        </p:nvSpPr>
        <p:spPr>
          <a:xfrm>
            <a:off x="0" y="0"/>
            <a:ext cx="12191695" cy="329184"/>
          </a:xfrm>
          <a:prstGeom prst="rect">
            <a:avLst/>
          </a:prstGeom>
          <a:solidFill>
            <a:srgbClr val="0B0C0C"/>
          </a:solidFill>
          <a:ln w="12700">
            <a:solidFill>
              <a:srgbClr val="0B0C0C"/>
            </a:solidFill>
            <a:prstDash val="solid"/>
          </a:ln>
        </p:spPr>
        <p:txBody>
          <a:bodyPr/>
          <a:lstStyle/>
          <a:p>
            <a:endParaRPr lang="en-GB"/>
          </a:p>
        </p:txBody>
      </p:sp>
      <p:sp>
        <p:nvSpPr>
          <p:cNvPr id="3" name="Text 1"/>
          <p:cNvSpPr/>
          <p:nvPr/>
        </p:nvSpPr>
        <p:spPr>
          <a:xfrm>
            <a:off x="164592" y="82296"/>
            <a:ext cx="2377440" cy="146304"/>
          </a:xfrm>
          <a:prstGeom prst="rect">
            <a:avLst/>
          </a:prstGeom>
          <a:noFill/>
          <a:ln/>
        </p:spPr>
        <p:txBody>
          <a:bodyPr wrap="square" lIns="0" tIns="0" rIns="0" bIns="0" rtlCol="0" anchor="ctr"/>
          <a:lstStyle/>
          <a:p>
            <a:pPr marL="0" indent="0">
              <a:buNone/>
            </a:pPr>
            <a:r>
              <a:rPr lang="en-US" sz="650" b="1">
                <a:solidFill>
                  <a:srgbClr val="FFFFFF"/>
                </a:solidFill>
                <a:latin typeface="Arial" pitchFamily="34" charset="0"/>
                <a:ea typeface="Arial" pitchFamily="34" charset="-122"/>
                <a:cs typeface="Arial" pitchFamily="34" charset="-120"/>
              </a:rPr>
              <a:t>OFFICIAL - SENSITIVE</a:t>
            </a:r>
            <a:endParaRPr lang="en-US" sz="650"/>
          </a:p>
        </p:txBody>
      </p:sp>
      <p:sp>
        <p:nvSpPr>
          <p:cNvPr id="4" name="Text 2"/>
          <p:cNvSpPr/>
          <p:nvPr/>
        </p:nvSpPr>
        <p:spPr>
          <a:xfrm>
            <a:off x="411480" y="502920"/>
            <a:ext cx="11064240" cy="320040"/>
          </a:xfrm>
          <a:prstGeom prst="rect">
            <a:avLst/>
          </a:prstGeom>
          <a:noFill/>
          <a:ln/>
        </p:spPr>
        <p:txBody>
          <a:bodyPr wrap="square" lIns="0" tIns="0" rIns="0" bIns="0" rtlCol="0" anchor="ctr"/>
          <a:lstStyle/>
          <a:p>
            <a:pPr marL="0" indent="0">
              <a:buNone/>
            </a:pPr>
            <a:r>
              <a:rPr lang="en-US" sz="1900" b="1">
                <a:solidFill>
                  <a:srgbClr val="0B0C0C"/>
                </a:solidFill>
                <a:latin typeface="Arial" pitchFamily="34" charset="0"/>
                <a:ea typeface="Arial" pitchFamily="34" charset="-122"/>
                <a:cs typeface="Arial" pitchFamily="34" charset="-120"/>
              </a:rPr>
              <a:t>Tenancy or Licence Details</a:t>
            </a:r>
            <a:endParaRPr lang="en-US" sz="1900"/>
          </a:p>
        </p:txBody>
      </p:sp>
      <p:sp>
        <p:nvSpPr>
          <p:cNvPr id="5" name="Text 3"/>
          <p:cNvSpPr/>
          <p:nvPr/>
        </p:nvSpPr>
        <p:spPr>
          <a:xfrm>
            <a:off x="411480" y="850392"/>
            <a:ext cx="11064240" cy="256032"/>
          </a:xfrm>
          <a:prstGeom prst="rect">
            <a:avLst/>
          </a:prstGeom>
          <a:noFill/>
          <a:ln/>
        </p:spPr>
        <p:txBody>
          <a:bodyPr wrap="square" lIns="0" tIns="0" rIns="0" bIns="0" rtlCol="0" anchor="ctr"/>
          <a:lstStyle/>
          <a:p>
            <a:pPr marL="0" indent="0">
              <a:buNone/>
            </a:pPr>
            <a:r>
              <a:rPr lang="en-US" sz="1100">
                <a:solidFill>
                  <a:srgbClr val="505A5F"/>
                </a:solidFill>
                <a:latin typeface="Arial" pitchFamily="34" charset="0"/>
                <a:ea typeface="Arial" pitchFamily="34" charset="-122"/>
                <a:cs typeface="Arial" pitchFamily="34" charset="-120"/>
              </a:rPr>
              <a:t>Short page descriptor: Tenancy or licence details page asking about tenancy type, start date and agreement copy.</a:t>
            </a:r>
            <a:endParaRPr lang="en-US" sz="1100"/>
          </a:p>
        </p:txBody>
      </p:sp>
      <p:sp>
        <p:nvSpPr>
          <p:cNvPr id="6" name="Shape 4"/>
          <p:cNvSpPr/>
          <p:nvPr/>
        </p:nvSpPr>
        <p:spPr>
          <a:xfrm>
            <a:off x="411480" y="1234440"/>
            <a:ext cx="3886200" cy="5166360"/>
          </a:xfrm>
          <a:prstGeom prst="roundRect">
            <a:avLst>
              <a:gd name="adj" fmla="val 1882"/>
            </a:avLst>
          </a:prstGeom>
          <a:solidFill>
            <a:srgbClr val="FFFFFF"/>
          </a:solidFill>
          <a:ln w="12700">
            <a:solidFill>
              <a:srgbClr val="DADCE0"/>
            </a:solidFill>
            <a:prstDash val="solid"/>
          </a:ln>
        </p:spPr>
        <p:txBody>
          <a:bodyPr/>
          <a:lstStyle/>
          <a:p>
            <a:endParaRPr lang="en-GB"/>
          </a:p>
        </p:txBody>
      </p:sp>
      <p:pic>
        <p:nvPicPr>
          <p:cNvPr id="7" name="Image 0" descr="/mnt/data/batch2_assets/screen11_colN_row102.png"/>
          <p:cNvPicPr>
            <a:picLocks noChangeAspect="1"/>
          </p:cNvPicPr>
          <p:nvPr/>
        </p:nvPicPr>
        <p:blipFill>
          <a:blip r:embed="rId3"/>
          <a:stretch>
            <a:fillRect/>
          </a:stretch>
        </p:blipFill>
        <p:spPr>
          <a:xfrm>
            <a:off x="530352" y="1667206"/>
            <a:ext cx="3648456" cy="4300829"/>
          </a:xfrm>
          <a:prstGeom prst="rect">
            <a:avLst/>
          </a:prstGeom>
        </p:spPr>
      </p:pic>
      <p:sp>
        <p:nvSpPr>
          <p:cNvPr id="8" name="Shape 5"/>
          <p:cNvSpPr/>
          <p:nvPr/>
        </p:nvSpPr>
        <p:spPr>
          <a:xfrm>
            <a:off x="4526280" y="1234440"/>
            <a:ext cx="7242048" cy="5166360"/>
          </a:xfrm>
          <a:prstGeom prst="roundRect">
            <a:avLst>
              <a:gd name="adj" fmla="val 1416"/>
            </a:avLst>
          </a:prstGeom>
          <a:solidFill>
            <a:srgbClr val="EAF3F8"/>
          </a:solidFill>
          <a:ln w="12700">
            <a:solidFill>
              <a:srgbClr val="C8DDF0"/>
            </a:solidFill>
            <a:prstDash val="solid"/>
          </a:ln>
        </p:spPr>
        <p:txBody>
          <a:bodyPr/>
          <a:lstStyle/>
          <a:p>
            <a:endParaRPr lang="en-GB"/>
          </a:p>
        </p:txBody>
      </p:sp>
      <p:sp>
        <p:nvSpPr>
          <p:cNvPr id="9" name="Text 6"/>
          <p:cNvSpPr/>
          <p:nvPr/>
        </p:nvSpPr>
        <p:spPr>
          <a:xfrm>
            <a:off x="4661096" y="1188720"/>
            <a:ext cx="6720840" cy="228600"/>
          </a:xfrm>
          <a:prstGeom prst="rect">
            <a:avLst/>
          </a:prstGeom>
          <a:noFill/>
          <a:ln/>
        </p:spPr>
        <p:txBody>
          <a:bodyPr wrap="square" lIns="0" tIns="0" rIns="0" bIns="0" rtlCol="0" anchor="ctr"/>
          <a:lstStyle/>
          <a:p>
            <a:pPr marL="0" indent="0">
              <a:buNone/>
            </a:pPr>
            <a:r>
              <a:rPr lang="en-US" sz="1200" b="1">
                <a:solidFill>
                  <a:srgbClr val="1D70B8"/>
                </a:solidFill>
                <a:latin typeface="Arial" pitchFamily="34" charset="0"/>
                <a:ea typeface="Arial" pitchFamily="34" charset="-122"/>
                <a:cs typeface="Arial" pitchFamily="34" charset="-120"/>
              </a:rPr>
              <a:t>Accessible description</a:t>
            </a:r>
            <a:endParaRPr lang="en-US" sz="1200"/>
          </a:p>
        </p:txBody>
      </p:sp>
      <p:sp>
        <p:nvSpPr>
          <p:cNvPr id="10" name="Text 7"/>
          <p:cNvSpPr/>
          <p:nvPr/>
        </p:nvSpPr>
        <p:spPr>
          <a:xfrm>
            <a:off x="4606386" y="1441754"/>
            <a:ext cx="6869333" cy="4755845"/>
          </a:xfrm>
          <a:prstGeom prst="rect">
            <a:avLst/>
          </a:prstGeom>
          <a:noFill/>
          <a:ln/>
        </p:spPr>
        <p:txBody>
          <a:bodyPr wrap="square" lIns="254" tIns="254" rIns="254" bIns="254" rtlCol="0" anchor="ctr">
            <a:normAutofit lnSpcReduction="10000"/>
          </a:bodyPr>
          <a:lstStyle/>
          <a:p>
            <a:pPr marL="0" indent="0">
              <a:buNone/>
            </a:pPr>
            <a:r>
              <a:rPr lang="en-US" sz="780" b="1">
                <a:solidFill>
                  <a:srgbClr val="0B0C0C"/>
                </a:solidFill>
                <a:latin typeface="Arial" pitchFamily="34" charset="0"/>
                <a:ea typeface="Arial" pitchFamily="34" charset="-122"/>
                <a:cs typeface="Arial" pitchFamily="34" charset="-120"/>
              </a:rPr>
              <a:t>Heading: </a:t>
            </a:r>
            <a:r>
              <a:rPr lang="en-US" sz="780">
                <a:solidFill>
                  <a:srgbClr val="0B0C0C"/>
                </a:solidFill>
                <a:latin typeface="Arial" pitchFamily="34" charset="0"/>
                <a:ea typeface="Arial" pitchFamily="34" charset="-122"/>
                <a:cs typeface="Arial" pitchFamily="34" charset="-120"/>
              </a:rPr>
              <a:t>“Tenancy or licence details”
</a:t>
            </a:r>
            <a:endParaRPr lang="en-US" sz="780"/>
          </a:p>
          <a:p>
            <a:pPr marL="0" indent="0">
              <a:buNone/>
            </a:pPr>
            <a:r>
              <a:rPr lang="en-US" sz="780">
                <a:solidFill>
                  <a:srgbClr val="0B0C0C"/>
                </a:solidFill>
                <a:latin typeface="Arial" pitchFamily="34" charset="0"/>
                <a:ea typeface="Arial" pitchFamily="34" charset="-122"/>
                <a:cs typeface="Arial" pitchFamily="34" charset="-120"/>
              </a:rPr>
              <a:t>In this example, the case number is “1234-5678-9101-1213”.
</a:t>
            </a:r>
            <a:endParaRPr lang="en-US" sz="780"/>
          </a:p>
          <a:p>
            <a:pPr marL="0" indent="0">
              <a:buNone/>
            </a:pPr>
            <a:r>
              <a:rPr lang="en-US" sz="780" b="1">
                <a:solidFill>
                  <a:srgbClr val="0B0C0C"/>
                </a:solidFill>
                <a:latin typeface="Arial" pitchFamily="34" charset="0"/>
                <a:ea typeface="Arial" pitchFamily="34" charset="-122"/>
                <a:cs typeface="Arial" pitchFamily="34" charset="-120"/>
              </a:rPr>
              <a:t>Heading: </a:t>
            </a:r>
            <a:r>
              <a:rPr lang="en-US" sz="780">
                <a:solidFill>
                  <a:srgbClr val="0B0C0C"/>
                </a:solidFill>
                <a:latin typeface="Arial" pitchFamily="34" charset="0"/>
                <a:ea typeface="Arial" pitchFamily="34" charset="-122"/>
                <a:cs typeface="Arial" pitchFamily="34" charset="-120"/>
              </a:rPr>
              <a:t>“Tenancy or licence type”
</a:t>
            </a:r>
            <a:endParaRPr lang="en-US" sz="780"/>
          </a:p>
          <a:p>
            <a:pPr marL="0" indent="0">
              <a:buNone/>
            </a:pPr>
            <a:r>
              <a:rPr lang="en-US" sz="780" b="1">
                <a:solidFill>
                  <a:srgbClr val="0B0C0C"/>
                </a:solidFill>
                <a:latin typeface="Arial" pitchFamily="34" charset="0"/>
                <a:ea typeface="Arial" pitchFamily="34" charset="-122"/>
                <a:cs typeface="Arial" pitchFamily="34" charset="-120"/>
              </a:rPr>
              <a:t>The page asks: </a:t>
            </a:r>
            <a:r>
              <a:rPr lang="en-US" sz="780">
                <a:solidFill>
                  <a:srgbClr val="0B0C0C"/>
                </a:solidFill>
                <a:latin typeface="Arial" pitchFamily="34" charset="0"/>
                <a:ea typeface="Arial" pitchFamily="34" charset="-122"/>
                <a:cs typeface="Arial" pitchFamily="34" charset="-120"/>
              </a:rPr>
              <a:t>“What type of tenancy or licence is in place, or was in place?”
</a:t>
            </a:r>
            <a:endParaRPr lang="en-US" sz="780"/>
          </a:p>
          <a:p>
            <a:pPr marL="0" indent="0">
              <a:buNone/>
            </a:pPr>
            <a:r>
              <a:rPr lang="en-US" sz="780" b="1">
                <a:solidFill>
                  <a:srgbClr val="0B0C0C"/>
                </a:solidFill>
                <a:latin typeface="Arial" pitchFamily="34" charset="0"/>
                <a:ea typeface="Arial" pitchFamily="34" charset="-122"/>
                <a:cs typeface="Arial" pitchFamily="34" charset="-120"/>
              </a:rPr>
              <a:t>The options shown are:
</a:t>
            </a:r>
            <a:endParaRPr lang="en-US" sz="780"/>
          </a:p>
          <a:p>
            <a:pPr marL="171450" indent="-171450">
              <a:buFont typeface="Arial" panose="020B0604020202020204" pitchFamily="34" charset="0"/>
              <a:buChar char="•"/>
            </a:pPr>
            <a:r>
              <a:rPr lang="en-US" sz="780">
                <a:solidFill>
                  <a:srgbClr val="0B0C0C"/>
                </a:solidFill>
                <a:latin typeface="Arial" pitchFamily="34" charset="0"/>
                <a:ea typeface="Arial" pitchFamily="34" charset="-122"/>
                <a:cs typeface="Arial" pitchFamily="34" charset="-120"/>
              </a:rPr>
              <a:t>“Assured tenancy”;
</a:t>
            </a:r>
            <a:endParaRPr lang="en-US" sz="780"/>
          </a:p>
          <a:p>
            <a:pPr marL="171450" indent="-171450">
              <a:buFont typeface="Arial" panose="020B0604020202020204" pitchFamily="34" charset="0"/>
              <a:buChar char="•"/>
            </a:pPr>
            <a:r>
              <a:rPr lang="en-US" sz="780">
                <a:solidFill>
                  <a:srgbClr val="0B0C0C"/>
                </a:solidFill>
                <a:latin typeface="Arial" pitchFamily="34" charset="0"/>
                <a:ea typeface="Arial" pitchFamily="34" charset="-122"/>
                <a:cs typeface="Arial" pitchFamily="34" charset="-120"/>
              </a:rPr>
              <a:t>“Secure tenancy”;
</a:t>
            </a:r>
            <a:endParaRPr lang="en-US" sz="780"/>
          </a:p>
          <a:p>
            <a:pPr marL="171450" indent="-171450">
              <a:buFont typeface="Arial" panose="020B0604020202020204" pitchFamily="34" charset="0"/>
              <a:buChar char="•"/>
            </a:pPr>
            <a:r>
              <a:rPr lang="en-US" sz="780">
                <a:solidFill>
                  <a:srgbClr val="0B0C0C"/>
                </a:solidFill>
                <a:latin typeface="Arial" pitchFamily="34" charset="0"/>
                <a:ea typeface="Arial" pitchFamily="34" charset="-122"/>
                <a:cs typeface="Arial" pitchFamily="34" charset="-120"/>
              </a:rPr>
              <a:t>“Introductory tenancy”;
</a:t>
            </a:r>
            <a:endParaRPr lang="en-US" sz="780"/>
          </a:p>
          <a:p>
            <a:pPr marL="171450" indent="-171450">
              <a:buFont typeface="Arial" panose="020B0604020202020204" pitchFamily="34" charset="0"/>
              <a:buChar char="•"/>
            </a:pPr>
            <a:r>
              <a:rPr lang="en-US" sz="780">
                <a:solidFill>
                  <a:srgbClr val="0B0C0C"/>
                </a:solidFill>
                <a:latin typeface="Arial" pitchFamily="34" charset="0"/>
                <a:ea typeface="Arial" pitchFamily="34" charset="-122"/>
                <a:cs typeface="Arial" pitchFamily="34" charset="-120"/>
              </a:rPr>
              <a:t>“Flexible tenancy”;
</a:t>
            </a:r>
            <a:endParaRPr lang="en-US" sz="780"/>
          </a:p>
          <a:p>
            <a:pPr marL="171450" indent="-171450">
              <a:buFont typeface="Arial" panose="020B0604020202020204" pitchFamily="34" charset="0"/>
              <a:buChar char="•"/>
            </a:pPr>
            <a:r>
              <a:rPr lang="en-US" sz="780">
                <a:solidFill>
                  <a:srgbClr val="0B0C0C"/>
                </a:solidFill>
                <a:latin typeface="Arial" pitchFamily="34" charset="0"/>
                <a:ea typeface="Arial" pitchFamily="34" charset="-122"/>
                <a:cs typeface="Arial" pitchFamily="34" charset="-120"/>
              </a:rPr>
              <a:t>“Demoted tenancy”; and
</a:t>
            </a:r>
            <a:endParaRPr lang="en-US" sz="780"/>
          </a:p>
          <a:p>
            <a:pPr marL="171450" indent="-171450">
              <a:buFont typeface="Arial" panose="020B0604020202020204" pitchFamily="34" charset="0"/>
              <a:buChar char="•"/>
            </a:pPr>
            <a:r>
              <a:rPr lang="en-US" sz="780">
                <a:solidFill>
                  <a:srgbClr val="0B0C0C"/>
                </a:solidFill>
                <a:latin typeface="Arial" pitchFamily="34" charset="0"/>
                <a:ea typeface="Arial" pitchFamily="34" charset="-122"/>
                <a:cs typeface="Arial" pitchFamily="34" charset="-120"/>
              </a:rPr>
              <a:t>“Other”.
</a:t>
            </a:r>
            <a:endParaRPr lang="en-US" sz="780"/>
          </a:p>
          <a:p>
            <a:pPr marL="0" indent="0">
              <a:buNone/>
            </a:pPr>
            <a:r>
              <a:rPr lang="en-US" sz="780">
                <a:solidFill>
                  <a:srgbClr val="0B0C0C"/>
                </a:solidFill>
                <a:latin typeface="Arial" pitchFamily="34" charset="0"/>
                <a:ea typeface="Arial" pitchFamily="34" charset="-122"/>
                <a:cs typeface="Arial" pitchFamily="34" charset="-120"/>
              </a:rPr>
              <a:t>In this example, “Assured tenancy” has been selected.
</a:t>
            </a:r>
            <a:endParaRPr lang="en-US" sz="780"/>
          </a:p>
          <a:p>
            <a:pPr marL="0" indent="0">
              <a:buNone/>
            </a:pPr>
            <a:r>
              <a:rPr lang="en-US" sz="780" b="1">
                <a:solidFill>
                  <a:srgbClr val="0B0C0C"/>
                </a:solidFill>
                <a:latin typeface="Arial" pitchFamily="34" charset="0"/>
                <a:ea typeface="Arial" pitchFamily="34" charset="-122"/>
                <a:cs typeface="Arial" pitchFamily="34" charset="-120"/>
              </a:rPr>
              <a:t>Heading: </a:t>
            </a:r>
            <a:r>
              <a:rPr lang="en-US" sz="780">
                <a:solidFill>
                  <a:srgbClr val="0B0C0C"/>
                </a:solidFill>
                <a:latin typeface="Arial" pitchFamily="34" charset="0"/>
                <a:ea typeface="Arial" pitchFamily="34" charset="-122"/>
                <a:cs typeface="Arial" pitchFamily="34" charset="-120"/>
              </a:rPr>
              <a:t>“Tenancy or licence start date”
</a:t>
            </a:r>
            <a:endParaRPr lang="en-US" sz="780"/>
          </a:p>
          <a:p>
            <a:pPr marL="0" indent="0">
              <a:buNone/>
            </a:pPr>
            <a:r>
              <a:rPr lang="en-US" sz="780" b="1">
                <a:solidFill>
                  <a:srgbClr val="0B0C0C"/>
                </a:solidFill>
                <a:latin typeface="Arial" pitchFamily="34" charset="0"/>
                <a:ea typeface="Arial" pitchFamily="34" charset="-122"/>
                <a:cs typeface="Arial" pitchFamily="34" charset="-120"/>
              </a:rPr>
              <a:t>The page asks: </a:t>
            </a:r>
            <a:r>
              <a:rPr lang="en-US" sz="780">
                <a:solidFill>
                  <a:srgbClr val="0B0C0C"/>
                </a:solidFill>
                <a:latin typeface="Arial" pitchFamily="34" charset="0"/>
                <a:ea typeface="Arial" pitchFamily="34" charset="-122"/>
                <a:cs typeface="Arial" pitchFamily="34" charset="-120"/>
              </a:rPr>
              <a:t>“What date did the tenancy or licence begin? (Optional)”
</a:t>
            </a:r>
            <a:endParaRPr lang="en-US" sz="780"/>
          </a:p>
          <a:p>
            <a:pPr marL="0" indent="0">
              <a:buNone/>
            </a:pPr>
            <a:r>
              <a:rPr lang="en-US" sz="780" b="1">
                <a:solidFill>
                  <a:srgbClr val="0B0C0C"/>
                </a:solidFill>
                <a:latin typeface="Arial" pitchFamily="34" charset="0"/>
                <a:ea typeface="Arial" pitchFamily="34" charset="-122"/>
                <a:cs typeface="Arial" pitchFamily="34" charset="-120"/>
              </a:rPr>
              <a:t>The screen states: </a:t>
            </a:r>
            <a:r>
              <a:rPr lang="en-US" sz="780">
                <a:solidFill>
                  <a:srgbClr val="0B0C0C"/>
                </a:solidFill>
                <a:latin typeface="Arial" pitchFamily="34" charset="0"/>
                <a:ea typeface="Arial" pitchFamily="34" charset="-122"/>
                <a:cs typeface="Arial" pitchFamily="34" charset="-120"/>
              </a:rPr>
              <a:t>“For example, 16 4 2021.”
</a:t>
            </a:r>
            <a:endParaRPr lang="en-US" sz="780"/>
          </a:p>
          <a:p>
            <a:pPr marL="0" indent="0">
              <a:buNone/>
            </a:pPr>
            <a:r>
              <a:rPr lang="en-US" sz="780">
                <a:solidFill>
                  <a:srgbClr val="0B0C0C"/>
                </a:solidFill>
                <a:latin typeface="Arial" pitchFamily="34" charset="0"/>
                <a:ea typeface="Arial" pitchFamily="34" charset="-122"/>
                <a:cs typeface="Arial" pitchFamily="34" charset="-120"/>
              </a:rPr>
              <a:t>The date fields are labelled “Day”, “Month” and “Year”. In this example, the date fields are blank.
</a:t>
            </a:r>
            <a:endParaRPr lang="en-US" sz="780"/>
          </a:p>
          <a:p>
            <a:pPr marL="0" indent="0">
              <a:buNone/>
            </a:pPr>
            <a:r>
              <a:rPr lang="en-US" sz="780" b="1">
                <a:solidFill>
                  <a:srgbClr val="0B0C0C"/>
                </a:solidFill>
                <a:latin typeface="Arial" pitchFamily="34" charset="0"/>
                <a:ea typeface="Arial" pitchFamily="34" charset="-122"/>
                <a:cs typeface="Arial" pitchFamily="34" charset="-120"/>
              </a:rPr>
              <a:t>Heading: </a:t>
            </a:r>
            <a:r>
              <a:rPr lang="en-US" sz="780">
                <a:solidFill>
                  <a:srgbClr val="0B0C0C"/>
                </a:solidFill>
                <a:latin typeface="Arial" pitchFamily="34" charset="0"/>
                <a:ea typeface="Arial" pitchFamily="34" charset="-122"/>
                <a:cs typeface="Arial" pitchFamily="34" charset="-120"/>
              </a:rPr>
              <a:t>“Do you have a copy of the tenancy or licence agreement?”
</a:t>
            </a:r>
            <a:endParaRPr lang="en-US" sz="780"/>
          </a:p>
          <a:p>
            <a:pPr marL="0" indent="0">
              <a:buNone/>
            </a:pPr>
            <a:r>
              <a:rPr lang="en-US" sz="780" b="1">
                <a:solidFill>
                  <a:srgbClr val="0B0C0C"/>
                </a:solidFill>
                <a:latin typeface="Arial" pitchFamily="34" charset="0"/>
                <a:ea typeface="Arial" pitchFamily="34" charset="-122"/>
                <a:cs typeface="Arial" pitchFamily="34" charset="-120"/>
              </a:rPr>
              <a:t>The options shown are:
</a:t>
            </a:r>
            <a:endParaRPr lang="en-US" sz="780"/>
          </a:p>
          <a:p>
            <a:pPr marL="0" indent="0">
              <a:buNone/>
            </a:pPr>
            <a:r>
              <a:rPr lang="en-US" sz="780">
                <a:solidFill>
                  <a:srgbClr val="0B0C0C"/>
                </a:solidFill>
                <a:latin typeface="Arial" pitchFamily="34" charset="0"/>
                <a:ea typeface="Arial" pitchFamily="34" charset="-122"/>
                <a:cs typeface="Arial" pitchFamily="34" charset="-120"/>
              </a:rPr>
              <a:t>“Yes”; and
</a:t>
            </a:r>
            <a:endParaRPr lang="en-US" sz="780"/>
          </a:p>
          <a:p>
            <a:pPr marL="0" indent="0">
              <a:buNone/>
            </a:pPr>
            <a:r>
              <a:rPr lang="en-US" sz="780">
                <a:solidFill>
                  <a:srgbClr val="0B0C0C"/>
                </a:solidFill>
                <a:latin typeface="Arial" pitchFamily="34" charset="0"/>
                <a:ea typeface="Arial" pitchFamily="34" charset="-122"/>
                <a:cs typeface="Arial" pitchFamily="34" charset="-120"/>
              </a:rPr>
              <a:t>“No”.
</a:t>
            </a:r>
            <a:endParaRPr lang="en-US" sz="780"/>
          </a:p>
          <a:p>
            <a:pPr marL="0" indent="0">
              <a:buNone/>
            </a:pPr>
            <a:r>
              <a:rPr lang="en-US" sz="780">
                <a:solidFill>
                  <a:srgbClr val="0B0C0C"/>
                </a:solidFill>
                <a:latin typeface="Arial" pitchFamily="34" charset="0"/>
                <a:ea typeface="Arial" pitchFamily="34" charset="-122"/>
                <a:cs typeface="Arial" pitchFamily="34" charset="-120"/>
              </a:rPr>
              <a:t>In this example, no option appears to have been selected.
</a:t>
            </a:r>
            <a:endParaRPr lang="en-US" sz="780"/>
          </a:p>
          <a:p>
            <a:pPr marL="0" indent="0">
              <a:buNone/>
            </a:pPr>
            <a:r>
              <a:rPr lang="en-US" sz="780">
                <a:solidFill>
                  <a:srgbClr val="0B0C0C"/>
                </a:solidFill>
                <a:latin typeface="Arial" pitchFamily="34" charset="0"/>
                <a:ea typeface="Arial" pitchFamily="34" charset="-122"/>
                <a:cs typeface="Arial" pitchFamily="34" charset="-120"/>
              </a:rPr>
              <a:t>The following actions are available: Previous, Continue and Cancel.</a:t>
            </a:r>
            <a:endParaRPr lang="en-US" sz="78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sp>
        <p:nvSpPr>
          <p:cNvPr id="2" name="Shape 0"/>
          <p:cNvSpPr/>
          <p:nvPr/>
        </p:nvSpPr>
        <p:spPr>
          <a:xfrm>
            <a:off x="0" y="0"/>
            <a:ext cx="12191695" cy="329184"/>
          </a:xfrm>
          <a:prstGeom prst="rect">
            <a:avLst/>
          </a:prstGeom>
          <a:solidFill>
            <a:srgbClr val="0B0C0C"/>
          </a:solidFill>
          <a:ln w="12700">
            <a:solidFill>
              <a:srgbClr val="0B0C0C"/>
            </a:solidFill>
            <a:prstDash val="solid"/>
          </a:ln>
        </p:spPr>
        <p:txBody>
          <a:bodyPr/>
          <a:lstStyle/>
          <a:p>
            <a:endParaRPr lang="en-GB"/>
          </a:p>
        </p:txBody>
      </p:sp>
      <p:sp>
        <p:nvSpPr>
          <p:cNvPr id="3" name="Text 1"/>
          <p:cNvSpPr/>
          <p:nvPr/>
        </p:nvSpPr>
        <p:spPr>
          <a:xfrm>
            <a:off x="164592" y="82296"/>
            <a:ext cx="2377440" cy="146304"/>
          </a:xfrm>
          <a:prstGeom prst="rect">
            <a:avLst/>
          </a:prstGeom>
          <a:noFill/>
          <a:ln/>
        </p:spPr>
        <p:txBody>
          <a:bodyPr wrap="square" lIns="0" tIns="0" rIns="0" bIns="0" rtlCol="0" anchor="ctr"/>
          <a:lstStyle/>
          <a:p>
            <a:pPr marL="0" indent="0">
              <a:buNone/>
            </a:pPr>
            <a:r>
              <a:rPr lang="en-US" sz="650" b="1">
                <a:solidFill>
                  <a:srgbClr val="FFFFFF"/>
                </a:solidFill>
                <a:latin typeface="Arial" pitchFamily="34" charset="0"/>
                <a:ea typeface="Arial" pitchFamily="34" charset="-122"/>
                <a:cs typeface="Arial" pitchFamily="34" charset="-120"/>
              </a:rPr>
              <a:t>OFFICIAL - SENSITIVE</a:t>
            </a:r>
            <a:endParaRPr lang="en-US" sz="650"/>
          </a:p>
        </p:txBody>
      </p:sp>
      <p:sp>
        <p:nvSpPr>
          <p:cNvPr id="4" name="Text 2"/>
          <p:cNvSpPr/>
          <p:nvPr/>
        </p:nvSpPr>
        <p:spPr>
          <a:xfrm>
            <a:off x="411480" y="502920"/>
            <a:ext cx="11064240" cy="320040"/>
          </a:xfrm>
          <a:prstGeom prst="rect">
            <a:avLst/>
          </a:prstGeom>
          <a:noFill/>
          <a:ln/>
        </p:spPr>
        <p:txBody>
          <a:bodyPr wrap="square" lIns="0" tIns="0" rIns="0" bIns="0" rtlCol="0" anchor="ctr"/>
          <a:lstStyle/>
          <a:p>
            <a:pPr marL="0" indent="0">
              <a:buNone/>
            </a:pPr>
            <a:r>
              <a:rPr lang="en-US" sz="1900" b="1">
                <a:solidFill>
                  <a:srgbClr val="0B0C0C"/>
                </a:solidFill>
                <a:latin typeface="Arial" pitchFamily="34" charset="0"/>
                <a:ea typeface="Arial" pitchFamily="34" charset="-122"/>
                <a:cs typeface="Arial" pitchFamily="34" charset="-120"/>
              </a:rPr>
              <a:t>Grounds for Possession</a:t>
            </a:r>
            <a:endParaRPr lang="en-US" sz="1900"/>
          </a:p>
        </p:txBody>
      </p:sp>
      <p:sp>
        <p:nvSpPr>
          <p:cNvPr id="5" name="Text 3"/>
          <p:cNvSpPr/>
          <p:nvPr/>
        </p:nvSpPr>
        <p:spPr>
          <a:xfrm>
            <a:off x="411480" y="850392"/>
            <a:ext cx="11064240" cy="256032"/>
          </a:xfrm>
          <a:prstGeom prst="rect">
            <a:avLst/>
          </a:prstGeom>
          <a:noFill/>
          <a:ln/>
        </p:spPr>
        <p:txBody>
          <a:bodyPr wrap="square" lIns="0" tIns="0" rIns="0" bIns="0" rtlCol="0" anchor="ctr"/>
          <a:lstStyle/>
          <a:p>
            <a:pPr marL="0" indent="0">
              <a:buNone/>
            </a:pPr>
            <a:r>
              <a:rPr lang="en-US" sz="1100">
                <a:solidFill>
                  <a:srgbClr val="505A5F"/>
                </a:solidFill>
                <a:latin typeface="Arial" pitchFamily="34" charset="0"/>
                <a:ea typeface="Arial" pitchFamily="34" charset="-122"/>
                <a:cs typeface="Arial" pitchFamily="34" charset="-120"/>
              </a:rPr>
              <a:t>Short page descriptor: Grounds for possession page asking whether the claim includes rent arrears.</a:t>
            </a:r>
            <a:endParaRPr lang="en-US" sz="1100"/>
          </a:p>
        </p:txBody>
      </p:sp>
      <p:sp>
        <p:nvSpPr>
          <p:cNvPr id="6" name="Shape 4"/>
          <p:cNvSpPr/>
          <p:nvPr/>
        </p:nvSpPr>
        <p:spPr>
          <a:xfrm>
            <a:off x="411480" y="1234440"/>
            <a:ext cx="3886200" cy="5166360"/>
          </a:xfrm>
          <a:prstGeom prst="roundRect">
            <a:avLst>
              <a:gd name="adj" fmla="val 1882"/>
            </a:avLst>
          </a:prstGeom>
          <a:solidFill>
            <a:srgbClr val="FFFFFF"/>
          </a:solidFill>
          <a:ln w="12700">
            <a:solidFill>
              <a:srgbClr val="DADCE0"/>
            </a:solidFill>
            <a:prstDash val="solid"/>
          </a:ln>
        </p:spPr>
        <p:txBody>
          <a:bodyPr/>
          <a:lstStyle/>
          <a:p>
            <a:endParaRPr lang="en-GB"/>
          </a:p>
        </p:txBody>
      </p:sp>
      <p:pic>
        <p:nvPicPr>
          <p:cNvPr id="7" name="Image 0" descr="/mnt/data/batch3_assets/screen12_colN_row107.png"/>
          <p:cNvPicPr>
            <a:picLocks noChangeAspect="1"/>
          </p:cNvPicPr>
          <p:nvPr/>
        </p:nvPicPr>
        <p:blipFill>
          <a:blip r:embed="rId3"/>
          <a:stretch>
            <a:fillRect/>
          </a:stretch>
        </p:blipFill>
        <p:spPr>
          <a:xfrm>
            <a:off x="530352" y="2631437"/>
            <a:ext cx="3648456" cy="2372366"/>
          </a:xfrm>
          <a:prstGeom prst="rect">
            <a:avLst/>
          </a:prstGeom>
        </p:spPr>
      </p:pic>
      <p:sp>
        <p:nvSpPr>
          <p:cNvPr id="8" name="Shape 5"/>
          <p:cNvSpPr/>
          <p:nvPr/>
        </p:nvSpPr>
        <p:spPr>
          <a:xfrm>
            <a:off x="4526280" y="1234440"/>
            <a:ext cx="7242048" cy="5166360"/>
          </a:xfrm>
          <a:prstGeom prst="roundRect">
            <a:avLst>
              <a:gd name="adj" fmla="val 1416"/>
            </a:avLst>
          </a:prstGeom>
          <a:solidFill>
            <a:srgbClr val="EAF3F8"/>
          </a:solidFill>
          <a:ln w="12700">
            <a:solidFill>
              <a:srgbClr val="C8DDF0"/>
            </a:solidFill>
            <a:prstDash val="solid"/>
          </a:ln>
        </p:spPr>
        <p:txBody>
          <a:bodyPr/>
          <a:lstStyle/>
          <a:p>
            <a:endParaRPr lang="en-GB"/>
          </a:p>
        </p:txBody>
      </p:sp>
      <p:sp>
        <p:nvSpPr>
          <p:cNvPr id="9" name="Text 6"/>
          <p:cNvSpPr/>
          <p:nvPr/>
        </p:nvSpPr>
        <p:spPr>
          <a:xfrm>
            <a:off x="4754880" y="1417320"/>
            <a:ext cx="6720840" cy="228600"/>
          </a:xfrm>
          <a:prstGeom prst="rect">
            <a:avLst/>
          </a:prstGeom>
          <a:noFill/>
          <a:ln/>
        </p:spPr>
        <p:txBody>
          <a:bodyPr wrap="square" lIns="0" tIns="0" rIns="0" bIns="0" rtlCol="0" anchor="ctr"/>
          <a:lstStyle/>
          <a:p>
            <a:pPr marL="0" indent="0">
              <a:buNone/>
            </a:pPr>
            <a:r>
              <a:rPr lang="en-US" sz="1200" b="1">
                <a:solidFill>
                  <a:srgbClr val="1D70B8"/>
                </a:solidFill>
                <a:latin typeface="Arial" pitchFamily="34" charset="0"/>
                <a:ea typeface="Arial" pitchFamily="34" charset="-122"/>
                <a:cs typeface="Arial" pitchFamily="34" charset="-120"/>
              </a:rPr>
              <a:t>Accessible description</a:t>
            </a:r>
            <a:endParaRPr lang="en-US" sz="1200"/>
          </a:p>
        </p:txBody>
      </p:sp>
      <p:sp>
        <p:nvSpPr>
          <p:cNvPr id="10" name="Text 7"/>
          <p:cNvSpPr/>
          <p:nvPr/>
        </p:nvSpPr>
        <p:spPr>
          <a:xfrm>
            <a:off x="4754880" y="1719072"/>
            <a:ext cx="6720840" cy="4526280"/>
          </a:xfrm>
          <a:prstGeom prst="rect">
            <a:avLst/>
          </a:prstGeom>
          <a:noFill/>
          <a:ln/>
        </p:spPr>
        <p:txBody>
          <a:bodyPr wrap="square" lIns="254" tIns="254" rIns="254" bIns="254" rtlCol="0" anchor="ctr">
            <a:normAutofit/>
          </a:bodyPr>
          <a:lstStyle/>
          <a:p>
            <a:pPr marL="0" indent="0">
              <a:buNone/>
            </a:pPr>
            <a:r>
              <a:rPr lang="en-US" sz="1150" b="1">
                <a:solidFill>
                  <a:srgbClr val="0B0C0C"/>
                </a:solidFill>
                <a:latin typeface="Arial" pitchFamily="34" charset="0"/>
                <a:ea typeface="Arial" pitchFamily="34" charset="-122"/>
                <a:cs typeface="Arial" pitchFamily="34" charset="-120"/>
              </a:rPr>
              <a:t>Heading: </a:t>
            </a:r>
            <a:r>
              <a:rPr lang="en-US" sz="1150">
                <a:solidFill>
                  <a:srgbClr val="0B0C0C"/>
                </a:solidFill>
                <a:latin typeface="Arial" pitchFamily="34" charset="0"/>
                <a:ea typeface="Arial" pitchFamily="34" charset="-122"/>
                <a:cs typeface="Arial" pitchFamily="34" charset="-120"/>
              </a:rPr>
              <a:t>“Grounds for possession”
</a:t>
            </a:r>
            <a:endParaRPr lang="en-US" sz="1150"/>
          </a:p>
          <a:p>
            <a:pPr marL="0" indent="0">
              <a:buNone/>
            </a:pPr>
            <a:r>
              <a:rPr lang="en-US" sz="1150">
                <a:solidFill>
                  <a:srgbClr val="0B0C0C"/>
                </a:solidFill>
                <a:latin typeface="Arial" pitchFamily="34" charset="0"/>
                <a:ea typeface="Arial" pitchFamily="34" charset="-122"/>
                <a:cs typeface="Arial" pitchFamily="34" charset="-120"/>
              </a:rPr>
              <a:t>In this example, the case number is “1234-5678-9101-1213”.
</a:t>
            </a:r>
            <a:endParaRPr lang="en-US" sz="1150"/>
          </a:p>
          <a:p>
            <a:pPr marL="0" indent="0">
              <a:buNone/>
            </a:pPr>
            <a:r>
              <a:rPr lang="en-US" sz="1150" b="1">
                <a:solidFill>
                  <a:srgbClr val="0B0C0C"/>
                </a:solidFill>
                <a:latin typeface="Arial" pitchFamily="34" charset="0"/>
                <a:ea typeface="Arial" pitchFamily="34" charset="-122"/>
                <a:cs typeface="Arial" pitchFamily="34" charset="-120"/>
              </a:rPr>
              <a:t>Heading: </a:t>
            </a:r>
            <a:r>
              <a:rPr lang="en-US" sz="1150">
                <a:solidFill>
                  <a:srgbClr val="0B0C0C"/>
                </a:solidFill>
                <a:latin typeface="Arial" pitchFamily="34" charset="0"/>
                <a:ea typeface="Arial" pitchFamily="34" charset="-122"/>
                <a:cs typeface="Arial" pitchFamily="34" charset="-120"/>
              </a:rPr>
              <a:t>“Do your grounds for possession include rent arrears?”</a:t>
            </a:r>
          </a:p>
          <a:p>
            <a:pPr marL="0" indent="0">
              <a:buNone/>
            </a:pPr>
            <a:r>
              <a:rPr lang="en-US" sz="1150">
                <a:solidFill>
                  <a:srgbClr val="0B0C0C"/>
                </a:solidFill>
                <a:latin typeface="Arial" pitchFamily="34" charset="0"/>
                <a:ea typeface="Arial" pitchFamily="34" charset="-122"/>
                <a:cs typeface="Arial" pitchFamily="34" charset="-120"/>
              </a:rPr>
              <a:t>The screen states: “You’ll be able to add additional grounds later if you select yes”
</a:t>
            </a:r>
            <a:endParaRPr lang="en-US" sz="1150"/>
          </a:p>
          <a:p>
            <a:pPr marL="0" indent="0">
              <a:buNone/>
            </a:pPr>
            <a:r>
              <a:rPr lang="en-US" sz="1150" b="1">
                <a:solidFill>
                  <a:srgbClr val="0B0C0C"/>
                </a:solidFill>
                <a:latin typeface="Arial" pitchFamily="34" charset="0"/>
                <a:ea typeface="Arial" pitchFamily="34" charset="-122"/>
                <a:cs typeface="Arial" pitchFamily="34" charset="-120"/>
              </a:rPr>
              <a:t>The options shown are:
</a:t>
            </a:r>
            <a:endParaRPr lang="en-US" sz="1150"/>
          </a:p>
          <a:p>
            <a:pPr marL="0" indent="0">
              <a:buNone/>
            </a:pPr>
            <a:r>
              <a:rPr lang="en-US" sz="1150">
                <a:solidFill>
                  <a:srgbClr val="0B0C0C"/>
                </a:solidFill>
                <a:latin typeface="Arial" pitchFamily="34" charset="0"/>
                <a:ea typeface="Arial" pitchFamily="34" charset="-122"/>
                <a:cs typeface="Arial" pitchFamily="34" charset="-120"/>
              </a:rPr>
              <a:t>“Yes”; and
</a:t>
            </a:r>
            <a:endParaRPr lang="en-US" sz="1150"/>
          </a:p>
          <a:p>
            <a:pPr marL="0" indent="0">
              <a:buNone/>
            </a:pPr>
            <a:r>
              <a:rPr lang="en-US" sz="1150">
                <a:solidFill>
                  <a:srgbClr val="0B0C0C"/>
                </a:solidFill>
                <a:latin typeface="Arial" pitchFamily="34" charset="0"/>
                <a:ea typeface="Arial" pitchFamily="34" charset="-122"/>
                <a:cs typeface="Arial" pitchFamily="34" charset="-120"/>
              </a:rPr>
              <a:t>“No”.
</a:t>
            </a:r>
            <a:endParaRPr lang="en-US" sz="1150"/>
          </a:p>
          <a:p>
            <a:pPr marL="0" indent="0">
              <a:buNone/>
            </a:pPr>
            <a:r>
              <a:rPr lang="en-US" sz="1150">
                <a:solidFill>
                  <a:srgbClr val="0B0C0C"/>
                </a:solidFill>
                <a:latin typeface="Arial" pitchFamily="34" charset="0"/>
                <a:ea typeface="Arial" pitchFamily="34" charset="-122"/>
                <a:cs typeface="Arial" pitchFamily="34" charset="-120"/>
              </a:rPr>
              <a:t>In this example, “Yes” appears to have been selected.
</a:t>
            </a:r>
            <a:endParaRPr lang="en-US" sz="1150"/>
          </a:p>
          <a:p>
            <a:pPr marL="0" indent="0">
              <a:buNone/>
            </a:pPr>
            <a:r>
              <a:rPr lang="en-US" sz="1150">
                <a:solidFill>
                  <a:srgbClr val="0B0C0C"/>
                </a:solidFill>
                <a:latin typeface="Arial" pitchFamily="34" charset="0"/>
                <a:ea typeface="Arial" pitchFamily="34" charset="-122"/>
                <a:cs typeface="Arial" pitchFamily="34" charset="-120"/>
              </a:rPr>
              <a:t>The following actions are available: Previous, Continue and Cancel.</a:t>
            </a:r>
            <a:endParaRPr lang="en-US" sz="115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sp>
        <p:nvSpPr>
          <p:cNvPr id="2" name="Text 0"/>
          <p:cNvSpPr/>
          <p:nvPr/>
        </p:nvSpPr>
        <p:spPr>
          <a:xfrm>
            <a:off x="411480" y="548640"/>
            <a:ext cx="8046720" cy="274320"/>
          </a:xfrm>
          <a:prstGeom prst="rect">
            <a:avLst/>
          </a:prstGeom>
          <a:noFill/>
          <a:ln/>
        </p:spPr>
        <p:txBody>
          <a:bodyPr wrap="square" lIns="0" tIns="0" rIns="0" bIns="0" rtlCol="0" anchor="ctr"/>
          <a:lstStyle/>
          <a:p>
            <a:pPr marL="0" indent="0">
              <a:buNone/>
            </a:pPr>
            <a:r>
              <a:rPr lang="en-US" sz="2000" b="1">
                <a:solidFill>
                  <a:srgbClr val="0B0C0C"/>
                </a:solidFill>
                <a:latin typeface="Arial" pitchFamily="34" charset="0"/>
                <a:ea typeface="Arial" pitchFamily="34" charset="-122"/>
                <a:cs typeface="Arial" pitchFamily="34" charset="-120"/>
              </a:rPr>
              <a:t>What are your grounds for possession?</a:t>
            </a:r>
            <a:endParaRPr lang="en-US" sz="2000"/>
          </a:p>
        </p:txBody>
      </p:sp>
      <p:sp>
        <p:nvSpPr>
          <p:cNvPr id="3" name="Text 1"/>
          <p:cNvSpPr/>
          <p:nvPr/>
        </p:nvSpPr>
        <p:spPr>
          <a:xfrm>
            <a:off x="411480" y="923544"/>
            <a:ext cx="9692640" cy="201168"/>
          </a:xfrm>
          <a:prstGeom prst="rect">
            <a:avLst/>
          </a:prstGeom>
          <a:noFill/>
          <a:ln/>
        </p:spPr>
        <p:txBody>
          <a:bodyPr wrap="square" lIns="0" tIns="0" rIns="0" bIns="0" rtlCol="0" anchor="ctr"/>
          <a:lstStyle/>
          <a:p>
            <a:pPr marL="0" indent="0">
              <a:buNone/>
            </a:pPr>
            <a:r>
              <a:rPr lang="en-US" sz="1150">
                <a:solidFill>
                  <a:srgbClr val="505A5F"/>
                </a:solidFill>
                <a:latin typeface="Arial" pitchFamily="34" charset="0"/>
                <a:ea typeface="Arial" pitchFamily="34" charset="-122"/>
                <a:cs typeface="Arial" pitchFamily="34" charset="-120"/>
              </a:rPr>
              <a:t>Short page descriptor: Grounds for possession page listing discretionary and mandatory grounds.</a:t>
            </a:r>
            <a:endParaRPr lang="en-US" sz="1150"/>
          </a:p>
        </p:txBody>
      </p:sp>
      <p:sp>
        <p:nvSpPr>
          <p:cNvPr id="4" name="Shape 2"/>
          <p:cNvSpPr/>
          <p:nvPr/>
        </p:nvSpPr>
        <p:spPr>
          <a:xfrm>
            <a:off x="411480" y="1234440"/>
            <a:ext cx="3931920" cy="5166360"/>
          </a:xfrm>
          <a:prstGeom prst="roundRect">
            <a:avLst>
              <a:gd name="adj" fmla="val 1163"/>
            </a:avLst>
          </a:prstGeom>
          <a:solidFill>
            <a:srgbClr val="FFFFFF"/>
          </a:solidFill>
          <a:ln w="12700">
            <a:solidFill>
              <a:srgbClr val="D4D9DD"/>
            </a:solidFill>
            <a:prstDash val="solid"/>
          </a:ln>
        </p:spPr>
        <p:txBody>
          <a:bodyPr/>
          <a:lstStyle/>
          <a:p>
            <a:endParaRPr lang="en-GB"/>
          </a:p>
        </p:txBody>
      </p:sp>
      <p:pic>
        <p:nvPicPr>
          <p:cNvPr id="5" name="Image 0" descr="/mnt/data/work_slide/screen_crop.png"/>
          <p:cNvPicPr>
            <a:picLocks noChangeAspect="1"/>
          </p:cNvPicPr>
          <p:nvPr/>
        </p:nvPicPr>
        <p:blipFill>
          <a:blip r:embed="rId3"/>
          <a:stretch>
            <a:fillRect/>
          </a:stretch>
        </p:blipFill>
        <p:spPr>
          <a:xfrm>
            <a:off x="512064" y="1331023"/>
            <a:ext cx="3730752" cy="4954905"/>
          </a:xfrm>
          <a:prstGeom prst="rect">
            <a:avLst/>
          </a:prstGeom>
        </p:spPr>
      </p:pic>
      <p:sp>
        <p:nvSpPr>
          <p:cNvPr id="6" name="Shape 3"/>
          <p:cNvSpPr/>
          <p:nvPr/>
        </p:nvSpPr>
        <p:spPr>
          <a:xfrm>
            <a:off x="4572000" y="1234440"/>
            <a:ext cx="7205472" cy="5166360"/>
          </a:xfrm>
          <a:prstGeom prst="roundRect">
            <a:avLst>
              <a:gd name="adj" fmla="val 885"/>
            </a:avLst>
          </a:prstGeom>
          <a:solidFill>
            <a:srgbClr val="EAF4FA"/>
          </a:solidFill>
          <a:ln w="12700">
            <a:solidFill>
              <a:srgbClr val="B6D7EE"/>
            </a:solidFill>
            <a:prstDash val="solid"/>
          </a:ln>
        </p:spPr>
        <p:txBody>
          <a:bodyPr/>
          <a:lstStyle/>
          <a:p>
            <a:endParaRPr lang="en-GB"/>
          </a:p>
        </p:txBody>
      </p:sp>
      <p:sp>
        <p:nvSpPr>
          <p:cNvPr id="7" name="Text 4"/>
          <p:cNvSpPr/>
          <p:nvPr/>
        </p:nvSpPr>
        <p:spPr>
          <a:xfrm>
            <a:off x="4800600" y="1463040"/>
            <a:ext cx="3200400" cy="228600"/>
          </a:xfrm>
          <a:prstGeom prst="rect">
            <a:avLst/>
          </a:prstGeom>
          <a:noFill/>
          <a:ln/>
        </p:spPr>
        <p:txBody>
          <a:bodyPr wrap="square" lIns="0" tIns="0" rIns="0" bIns="0" rtlCol="0" anchor="ctr"/>
          <a:lstStyle/>
          <a:p>
            <a:pPr marL="0" indent="0">
              <a:buNone/>
            </a:pPr>
            <a:r>
              <a:rPr lang="en-US" sz="1400" b="1">
                <a:solidFill>
                  <a:srgbClr val="1D70B8"/>
                </a:solidFill>
                <a:latin typeface="Arial" pitchFamily="34" charset="0"/>
                <a:ea typeface="Arial" pitchFamily="34" charset="-122"/>
                <a:cs typeface="Arial" pitchFamily="34" charset="-120"/>
              </a:rPr>
              <a:t>Accessible description</a:t>
            </a:r>
            <a:endParaRPr lang="en-US" sz="1400"/>
          </a:p>
        </p:txBody>
      </p:sp>
      <p:sp>
        <p:nvSpPr>
          <p:cNvPr id="8" name="Text 5"/>
          <p:cNvSpPr/>
          <p:nvPr/>
        </p:nvSpPr>
        <p:spPr>
          <a:xfrm>
            <a:off x="4800600" y="1783080"/>
            <a:ext cx="3246120" cy="4361688"/>
          </a:xfrm>
          <a:prstGeom prst="rect">
            <a:avLst/>
          </a:prstGeom>
          <a:noFill/>
          <a:ln/>
        </p:spPr>
        <p:txBody>
          <a:bodyPr wrap="square" lIns="0" tIns="0" rIns="0" bIns="0" rtlCol="0" anchor="t">
            <a:normAutofit/>
          </a:bodyPr>
          <a:lstStyle/>
          <a:p>
            <a:pPr>
              <a:lnSpc>
                <a:spcPct val="108000"/>
              </a:lnSpc>
            </a:pPr>
            <a:r>
              <a:rPr lang="en-US" sz="900" b="1">
                <a:solidFill>
                  <a:srgbClr val="0B0C0C"/>
                </a:solidFill>
                <a:latin typeface="Arial"/>
                <a:ea typeface="Arial" pitchFamily="34" charset="-122"/>
                <a:cs typeface="Arial"/>
              </a:rPr>
              <a:t>Heading: </a:t>
            </a:r>
            <a:r>
              <a:rPr lang="en-US" sz="900">
                <a:solidFill>
                  <a:srgbClr val="0B0C0C"/>
                </a:solidFill>
                <a:latin typeface="Arial"/>
                <a:ea typeface="Arial" pitchFamily="34" charset="-122"/>
                <a:cs typeface="Arial"/>
              </a:rPr>
              <a:t>“What are your grounds for possession?”
In this example, the case number is “1787-2308-5630-7905”.
In this example, the property address is “1 Second Avenue, London, W3 7RX”.
</a:t>
            </a:r>
            <a:r>
              <a:rPr lang="en-US" sz="900" b="1">
                <a:solidFill>
                  <a:srgbClr val="0B0C0C"/>
                </a:solidFill>
                <a:latin typeface="Arial"/>
                <a:ea typeface="Arial" pitchFamily="34" charset="-122"/>
                <a:cs typeface="Arial"/>
              </a:rPr>
              <a:t>The page states: </a:t>
            </a:r>
            <a:r>
              <a:rPr lang="en-US" sz="900">
                <a:solidFill>
                  <a:srgbClr val="0B0C0C"/>
                </a:solidFill>
                <a:latin typeface="Arial"/>
                <a:ea typeface="Arial" pitchFamily="34" charset="-122"/>
                <a:cs typeface="Arial"/>
              </a:rPr>
              <a:t>“You may have already given the defendants notice of your intention to begin possession proceedings. If you have, you should have written the grounds you’re making your claim under. You should select these grounds here and any extra grounds you’d like to add to your claim, if you need to.”
</a:t>
            </a:r>
            <a:r>
              <a:rPr lang="en-US" sz="900" b="1">
                <a:solidFill>
                  <a:srgbClr val="0B0C0C"/>
                </a:solidFill>
                <a:latin typeface="Arial"/>
                <a:ea typeface="Arial" pitchFamily="34" charset="-122"/>
                <a:cs typeface="Arial"/>
              </a:rPr>
              <a:t>The link shown is: </a:t>
            </a:r>
            <a:r>
              <a:rPr lang="en-US" sz="900">
                <a:solidFill>
                  <a:srgbClr val="0B0C0C"/>
                </a:solidFill>
                <a:latin typeface="Arial"/>
                <a:ea typeface="Arial" pitchFamily="34" charset="-122"/>
                <a:cs typeface="Arial"/>
              </a:rPr>
              <a:t>“More information about possession grounds (opens in new tab)”.
</a:t>
            </a:r>
            <a:r>
              <a:rPr lang="en-US" sz="900" b="1">
                <a:solidFill>
                  <a:srgbClr val="0B0C0C"/>
                </a:solidFill>
                <a:latin typeface="Arial"/>
                <a:ea typeface="Arial" pitchFamily="34" charset="-122"/>
                <a:cs typeface="Arial"/>
              </a:rPr>
              <a:t>Heading: </a:t>
            </a:r>
            <a:r>
              <a:rPr lang="en-US" sz="900">
                <a:solidFill>
                  <a:srgbClr val="0B0C0C"/>
                </a:solidFill>
                <a:latin typeface="Arial"/>
                <a:ea typeface="Arial" pitchFamily="34" charset="-122"/>
                <a:cs typeface="Arial"/>
              </a:rPr>
              <a:t>“Discretionary grounds (Optional)”
The screen states “Select all that you allege apply”.
</a:t>
            </a:r>
            <a:r>
              <a:rPr lang="en-US" sz="900" b="1">
                <a:solidFill>
                  <a:srgbClr val="0B0C0C"/>
                </a:solidFill>
                <a:latin typeface="Arial"/>
                <a:ea typeface="Arial" pitchFamily="34" charset="-122"/>
                <a:cs typeface="Arial"/>
              </a:rPr>
              <a:t>The available options are:
</a:t>
            </a:r>
            <a:r>
              <a:rPr lang="en-US" sz="900">
                <a:solidFill>
                  <a:srgbClr val="0B0C0C"/>
                </a:solidFill>
                <a:latin typeface="Arial"/>
                <a:ea typeface="Arial" pitchFamily="34" charset="-122"/>
                <a:cs typeface="Arial"/>
              </a:rPr>
              <a:t>• “Rent arrears or breach of the tenancy (ground 1)”
• “Nuisance, annoyance, illegal or immoral use of the property (ground 2)”
• “Domestic violence (ground 2A)”
• “Offence during a riot (ground 2ZA)”
• “Deterioration in the condition of the property (ground 3)”
• “Deterioration of furniture (ground 4)”
• “Tenancy obtained by false statement (ground 5)”
• “Premium paid in connection with mutual exchange (ground 6)”
• “Unsuitable conduct in tied accommodation (ground 7)”
• “Refusal to move back to main home after works completed (ground 8)”</a:t>
            </a:r>
            <a:endParaRPr lang="en-US" sz="900">
              <a:latin typeface="Arial"/>
              <a:cs typeface="Arial"/>
            </a:endParaRPr>
          </a:p>
        </p:txBody>
      </p:sp>
      <p:sp>
        <p:nvSpPr>
          <p:cNvPr id="9" name="Text 6"/>
          <p:cNvSpPr/>
          <p:nvPr/>
        </p:nvSpPr>
        <p:spPr>
          <a:xfrm>
            <a:off x="8275320" y="1783080"/>
            <a:ext cx="3246120" cy="4361688"/>
          </a:xfrm>
          <a:prstGeom prst="rect">
            <a:avLst/>
          </a:prstGeom>
          <a:noFill/>
          <a:ln/>
        </p:spPr>
        <p:txBody>
          <a:bodyPr wrap="square" lIns="0" tIns="0" rIns="0" bIns="0" rtlCol="0" anchor="t">
            <a:normAutofit/>
          </a:bodyPr>
          <a:lstStyle/>
          <a:p>
            <a:pPr>
              <a:lnSpc>
                <a:spcPct val="108000"/>
              </a:lnSpc>
            </a:pPr>
            <a:r>
              <a:rPr lang="en-US" sz="900" b="1">
                <a:solidFill>
                  <a:srgbClr val="0B0C0C"/>
                </a:solidFill>
                <a:latin typeface="Arial"/>
                <a:ea typeface="Arial" pitchFamily="34" charset="-122"/>
                <a:cs typeface="Arial"/>
              </a:rPr>
              <a:t>Heading: </a:t>
            </a:r>
            <a:r>
              <a:rPr lang="en-US" sz="900">
                <a:solidFill>
                  <a:srgbClr val="0B0C0C"/>
                </a:solidFill>
                <a:latin typeface="Arial"/>
                <a:ea typeface="Arial" pitchFamily="34" charset="-122"/>
                <a:cs typeface="Arial"/>
              </a:rPr>
              <a:t>“Mandatory grounds (Optional)”
The states “Select all that you allege apply”.
</a:t>
            </a:r>
            <a:r>
              <a:rPr lang="en-US" sz="900" b="1">
                <a:solidFill>
                  <a:srgbClr val="0B0C0C"/>
                </a:solidFill>
                <a:latin typeface="Arial"/>
                <a:ea typeface="Arial" pitchFamily="34" charset="-122"/>
                <a:cs typeface="Arial"/>
              </a:rPr>
              <a:t>The available option is:
</a:t>
            </a:r>
            <a:r>
              <a:rPr lang="en-US" sz="900">
                <a:solidFill>
                  <a:srgbClr val="0B0C0C"/>
                </a:solidFill>
                <a:latin typeface="Arial"/>
                <a:ea typeface="Arial" pitchFamily="34" charset="-122"/>
                <a:cs typeface="Arial"/>
              </a:rPr>
              <a:t>• “Antisocial </a:t>
            </a:r>
            <a:r>
              <a:rPr lang="en-US" sz="900" err="1">
                <a:solidFill>
                  <a:srgbClr val="0B0C0C"/>
                </a:solidFill>
                <a:latin typeface="Arial"/>
                <a:ea typeface="Arial" pitchFamily="34" charset="-122"/>
                <a:cs typeface="Arial"/>
              </a:rPr>
              <a:t>behaviour”</a:t>
            </a:r>
            <a:r>
              <a:rPr lang="en-US" sz="900">
                <a:solidFill>
                  <a:srgbClr val="0B0C0C"/>
                </a:solidFill>
                <a:latin typeface="Arial"/>
                <a:ea typeface="Arial" pitchFamily="34" charset="-122"/>
                <a:cs typeface="Arial"/>
              </a:rPr>
              <a:t>
</a:t>
            </a:r>
            <a:r>
              <a:rPr lang="en-US" sz="900" b="1">
                <a:solidFill>
                  <a:srgbClr val="0B0C0C"/>
                </a:solidFill>
                <a:latin typeface="Arial"/>
                <a:ea typeface="Arial" pitchFamily="34" charset="-122"/>
                <a:cs typeface="Arial"/>
              </a:rPr>
              <a:t>Heading: </a:t>
            </a:r>
            <a:r>
              <a:rPr lang="en-US" sz="900">
                <a:solidFill>
                  <a:srgbClr val="0B0C0C"/>
                </a:solidFill>
                <a:latin typeface="Arial"/>
                <a:ea typeface="Arial" pitchFamily="34" charset="-122"/>
                <a:cs typeface="Arial"/>
              </a:rPr>
              <a:t>“Mandatory ground (if alternative accommodation available) (Optional)”
The page instructs the user to “Select all that you allege apply”.
</a:t>
            </a:r>
            <a:r>
              <a:rPr lang="en-US" sz="900" b="1">
                <a:solidFill>
                  <a:srgbClr val="0B0C0C"/>
                </a:solidFill>
                <a:latin typeface="Arial"/>
                <a:ea typeface="Arial" pitchFamily="34" charset="-122"/>
                <a:cs typeface="Arial"/>
              </a:rPr>
              <a:t>The available options are:
</a:t>
            </a:r>
            <a:r>
              <a:rPr lang="en-US" sz="900">
                <a:solidFill>
                  <a:srgbClr val="0B0C0C"/>
                </a:solidFill>
                <a:latin typeface="Arial"/>
                <a:ea typeface="Arial" pitchFamily="34" charset="-122"/>
                <a:cs typeface="Arial"/>
              </a:rPr>
              <a:t>• “Overcrowding (ground 9)”
• “Landlord’s works (ground 10)”
• “Property sold for redevelopment (ground 10A)”
• “Charitable landlord (ground 11)”
</a:t>
            </a:r>
            <a:r>
              <a:rPr lang="en-US" sz="900" b="1">
                <a:solidFill>
                  <a:srgbClr val="0B0C0C"/>
                </a:solidFill>
                <a:latin typeface="Arial"/>
                <a:ea typeface="Arial" pitchFamily="34" charset="-122"/>
                <a:cs typeface="Arial"/>
              </a:rPr>
              <a:t>Heading: </a:t>
            </a:r>
            <a:r>
              <a:rPr lang="en-US" sz="900">
                <a:solidFill>
                  <a:srgbClr val="0B0C0C"/>
                </a:solidFill>
                <a:latin typeface="Arial"/>
                <a:ea typeface="Arial" pitchFamily="34" charset="-122"/>
                <a:cs typeface="Arial"/>
              </a:rPr>
              <a:t>“Discretionary grounds (if alternative accommodation available) (Optional)”
The states: “Select all that you allege apply”.
</a:t>
            </a:r>
            <a:r>
              <a:rPr lang="en-US" sz="900" b="1">
                <a:solidFill>
                  <a:srgbClr val="0B0C0C"/>
                </a:solidFill>
                <a:latin typeface="Arial"/>
                <a:ea typeface="Arial" pitchFamily="34" charset="-122"/>
                <a:cs typeface="Arial"/>
              </a:rPr>
              <a:t>The available options are:
</a:t>
            </a:r>
            <a:r>
              <a:rPr lang="en-US" sz="900">
                <a:solidFill>
                  <a:srgbClr val="0B0C0C"/>
                </a:solidFill>
                <a:latin typeface="Arial"/>
                <a:ea typeface="Arial" pitchFamily="34" charset="-122"/>
                <a:cs typeface="Arial"/>
              </a:rPr>
              <a:t>• “Tied accommodation needed for another employee (ground 12)”
• “Adapted accommodation (ground 13)”
• “Housing association special circumstances accommodation (ground 14)”
• “Special needs accommodation (ground 15)”
• “Under occupying after succession (ground 16A)”
In this example, no ground has been selected.
The link “I want to save this application and return to it later” is shown.
The following actions are available: “Previous”, “Continue” and “Cancel”.</a:t>
            </a:r>
            <a:endParaRPr lang="en-US" sz="900">
              <a:latin typeface="Arial"/>
              <a:cs typeface="Arial"/>
            </a:endParaRPr>
          </a:p>
        </p:txBody>
      </p:sp>
      <p:sp>
        <p:nvSpPr>
          <p:cNvPr id="25" name="Slide Number Placeholder 0"/>
          <p:cNvSpPr>
            <a:spLocks noGrp="1"/>
          </p:cNvSpPr>
          <p:nvPr>
            <p:ph type="sldNum" sz="quarter" idx="4294967295"/>
          </p:nvPr>
        </p:nvSpPr>
        <p:spPr>
          <a:xfrm>
            <a:off x="11704320" y="6583680"/>
            <a:ext cx="800000" cy="300000"/>
          </a:xfrm>
          <a:prstGeom prst="rect">
            <a:avLst/>
          </a:prstGeom>
          <a:extLst>
            <a:ext uri="{C572A759-6A51-4108-AA02-DFA0A04FC94B}">
              <ma14:wrappingTextBoxFlag xmlns:ma14="http://schemas.microsoft.com/office/mac/drawingml/2011/main" xmlns="" val="0"/>
            </a:ext>
          </a:extLst>
        </p:spPr>
        <p:txBody>
          <a:bodyPr/>
          <a:lstStyle>
            <a:lvl1pPr>
              <a:defRPr sz="800">
                <a:solidFill>
                  <a:srgbClr val="777777"/>
                </a:solidFill>
                <a:latin typeface="Arial"/>
                <a:ea typeface="Arial"/>
                <a:cs typeface="Arial"/>
              </a:defRPr>
            </a:lvl1pPr>
          </a:lstStyle>
          <a:p>
            <a:pPr algn="l"/>
            <a:fld id="{F7021451-1387-4CA6-816F-3879F97B5CBC}" type="slidenum">
              <a:rPr lang="en-US" b="0"/>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sp>
        <p:nvSpPr>
          <p:cNvPr id="2" name="Shape 0"/>
          <p:cNvSpPr/>
          <p:nvPr/>
        </p:nvSpPr>
        <p:spPr>
          <a:xfrm>
            <a:off x="0" y="0"/>
            <a:ext cx="12191695" cy="329184"/>
          </a:xfrm>
          <a:prstGeom prst="rect">
            <a:avLst/>
          </a:prstGeom>
          <a:solidFill>
            <a:srgbClr val="0B0C0C"/>
          </a:solidFill>
          <a:ln w="12700">
            <a:solidFill>
              <a:srgbClr val="0B0C0C"/>
            </a:solidFill>
            <a:prstDash val="solid"/>
          </a:ln>
        </p:spPr>
        <p:txBody>
          <a:bodyPr/>
          <a:lstStyle/>
          <a:p>
            <a:endParaRPr lang="en-GB"/>
          </a:p>
        </p:txBody>
      </p:sp>
      <p:sp>
        <p:nvSpPr>
          <p:cNvPr id="3" name="Text 1"/>
          <p:cNvSpPr/>
          <p:nvPr/>
        </p:nvSpPr>
        <p:spPr>
          <a:xfrm>
            <a:off x="164592" y="82296"/>
            <a:ext cx="2377440" cy="146304"/>
          </a:xfrm>
          <a:prstGeom prst="rect">
            <a:avLst/>
          </a:prstGeom>
          <a:noFill/>
          <a:ln/>
        </p:spPr>
        <p:txBody>
          <a:bodyPr wrap="square" lIns="0" tIns="0" rIns="0" bIns="0" rtlCol="0" anchor="ctr"/>
          <a:lstStyle/>
          <a:p>
            <a:pPr marL="0" indent="0">
              <a:buNone/>
            </a:pPr>
            <a:r>
              <a:rPr lang="en-US" sz="650" b="1">
                <a:solidFill>
                  <a:srgbClr val="FFFFFF"/>
                </a:solidFill>
                <a:latin typeface="Arial" pitchFamily="34" charset="0"/>
                <a:ea typeface="Arial" pitchFamily="34" charset="-122"/>
                <a:cs typeface="Arial" pitchFamily="34" charset="-120"/>
              </a:rPr>
              <a:t>OFFICIAL - SENSITIVE</a:t>
            </a:r>
            <a:endParaRPr lang="en-US" sz="650"/>
          </a:p>
        </p:txBody>
      </p:sp>
      <p:sp>
        <p:nvSpPr>
          <p:cNvPr id="4" name="Text 2"/>
          <p:cNvSpPr/>
          <p:nvPr/>
        </p:nvSpPr>
        <p:spPr>
          <a:xfrm>
            <a:off x="411480" y="502920"/>
            <a:ext cx="11064240" cy="320040"/>
          </a:xfrm>
          <a:prstGeom prst="rect">
            <a:avLst/>
          </a:prstGeom>
          <a:noFill/>
          <a:ln/>
        </p:spPr>
        <p:txBody>
          <a:bodyPr wrap="square" lIns="0" tIns="0" rIns="0" bIns="0" rtlCol="0" anchor="ctr"/>
          <a:lstStyle/>
          <a:p>
            <a:pPr marL="0" indent="0">
              <a:buNone/>
            </a:pPr>
            <a:r>
              <a:rPr lang="en-US" sz="1900" b="1">
                <a:solidFill>
                  <a:srgbClr val="0B0C0C"/>
                </a:solidFill>
                <a:latin typeface="Arial" pitchFamily="34" charset="0"/>
                <a:ea typeface="Arial" pitchFamily="34" charset="-122"/>
                <a:cs typeface="Arial" pitchFamily="34" charset="-120"/>
              </a:rPr>
              <a:t>Pre-Action protocol</a:t>
            </a:r>
            <a:endParaRPr lang="en-US" sz="1900"/>
          </a:p>
        </p:txBody>
      </p:sp>
      <p:sp>
        <p:nvSpPr>
          <p:cNvPr id="5" name="Text 3"/>
          <p:cNvSpPr/>
          <p:nvPr/>
        </p:nvSpPr>
        <p:spPr>
          <a:xfrm>
            <a:off x="411480" y="850392"/>
            <a:ext cx="11064240" cy="256032"/>
          </a:xfrm>
          <a:prstGeom prst="rect">
            <a:avLst/>
          </a:prstGeom>
          <a:noFill/>
          <a:ln/>
        </p:spPr>
        <p:txBody>
          <a:bodyPr wrap="square" lIns="0" tIns="0" rIns="0" bIns="0" rtlCol="0" anchor="ctr"/>
          <a:lstStyle/>
          <a:p>
            <a:pPr marL="0" indent="0">
              <a:buNone/>
            </a:pPr>
            <a:r>
              <a:rPr lang="en-US" sz="1100">
                <a:solidFill>
                  <a:srgbClr val="505A5F"/>
                </a:solidFill>
                <a:latin typeface="Arial" pitchFamily="34" charset="0"/>
                <a:ea typeface="Arial" pitchFamily="34" charset="-122"/>
                <a:cs typeface="Arial" pitchFamily="34" charset="-120"/>
              </a:rPr>
              <a:t>Short page descriptor: Pre-action protocol page asking whether the protocol has been followed.</a:t>
            </a:r>
            <a:endParaRPr lang="en-US" sz="1100"/>
          </a:p>
        </p:txBody>
      </p:sp>
      <p:sp>
        <p:nvSpPr>
          <p:cNvPr id="6" name="Shape 4"/>
          <p:cNvSpPr/>
          <p:nvPr/>
        </p:nvSpPr>
        <p:spPr>
          <a:xfrm>
            <a:off x="411480" y="1234440"/>
            <a:ext cx="3886200" cy="5166360"/>
          </a:xfrm>
          <a:prstGeom prst="roundRect">
            <a:avLst>
              <a:gd name="adj" fmla="val 1882"/>
            </a:avLst>
          </a:prstGeom>
          <a:solidFill>
            <a:srgbClr val="FFFFFF"/>
          </a:solidFill>
          <a:ln w="12700">
            <a:solidFill>
              <a:srgbClr val="DADCE0"/>
            </a:solidFill>
            <a:prstDash val="solid"/>
          </a:ln>
        </p:spPr>
        <p:txBody>
          <a:bodyPr/>
          <a:lstStyle/>
          <a:p>
            <a:endParaRPr lang="en-GB"/>
          </a:p>
        </p:txBody>
      </p:sp>
      <p:pic>
        <p:nvPicPr>
          <p:cNvPr id="7" name="Image 0" descr="/mnt/data/batch4_assets/screen15_colN_row139.png"/>
          <p:cNvPicPr>
            <a:picLocks noChangeAspect="1"/>
          </p:cNvPicPr>
          <p:nvPr/>
        </p:nvPicPr>
        <p:blipFill>
          <a:blip r:embed="rId3"/>
          <a:stretch>
            <a:fillRect/>
          </a:stretch>
        </p:blipFill>
        <p:spPr>
          <a:xfrm>
            <a:off x="530352" y="2104410"/>
            <a:ext cx="3648456" cy="3426420"/>
          </a:xfrm>
          <a:prstGeom prst="rect">
            <a:avLst/>
          </a:prstGeom>
        </p:spPr>
      </p:pic>
      <p:sp>
        <p:nvSpPr>
          <p:cNvPr id="8" name="Shape 5"/>
          <p:cNvSpPr/>
          <p:nvPr/>
        </p:nvSpPr>
        <p:spPr>
          <a:xfrm>
            <a:off x="4526280" y="1234440"/>
            <a:ext cx="7242048" cy="5166360"/>
          </a:xfrm>
          <a:prstGeom prst="roundRect">
            <a:avLst>
              <a:gd name="adj" fmla="val 1416"/>
            </a:avLst>
          </a:prstGeom>
          <a:solidFill>
            <a:srgbClr val="EAF3F8"/>
          </a:solidFill>
          <a:ln w="12700">
            <a:solidFill>
              <a:srgbClr val="C8DDF0"/>
            </a:solidFill>
            <a:prstDash val="solid"/>
          </a:ln>
        </p:spPr>
        <p:txBody>
          <a:bodyPr/>
          <a:lstStyle/>
          <a:p>
            <a:endParaRPr lang="en-GB"/>
          </a:p>
        </p:txBody>
      </p:sp>
      <p:sp>
        <p:nvSpPr>
          <p:cNvPr id="9" name="Text 6"/>
          <p:cNvSpPr/>
          <p:nvPr/>
        </p:nvSpPr>
        <p:spPr>
          <a:xfrm>
            <a:off x="4598573" y="1221545"/>
            <a:ext cx="6720840" cy="228600"/>
          </a:xfrm>
          <a:prstGeom prst="rect">
            <a:avLst/>
          </a:prstGeom>
          <a:noFill/>
          <a:ln/>
        </p:spPr>
        <p:txBody>
          <a:bodyPr wrap="square" lIns="0" tIns="0" rIns="0" bIns="0" rtlCol="0" anchor="ctr"/>
          <a:lstStyle/>
          <a:p>
            <a:pPr marL="0" indent="0">
              <a:buNone/>
            </a:pPr>
            <a:r>
              <a:rPr lang="en-US" sz="1200" b="1">
                <a:solidFill>
                  <a:srgbClr val="1D70B8"/>
                </a:solidFill>
                <a:latin typeface="Arial" pitchFamily="34" charset="0"/>
                <a:ea typeface="Arial" pitchFamily="34" charset="-122"/>
                <a:cs typeface="Arial" pitchFamily="34" charset="-120"/>
              </a:rPr>
              <a:t>Accessible description</a:t>
            </a:r>
            <a:endParaRPr lang="en-US" sz="1200"/>
          </a:p>
        </p:txBody>
      </p:sp>
      <p:sp>
        <p:nvSpPr>
          <p:cNvPr id="10" name="Text 7"/>
          <p:cNvSpPr/>
          <p:nvPr/>
        </p:nvSpPr>
        <p:spPr>
          <a:xfrm>
            <a:off x="4754880" y="1719072"/>
            <a:ext cx="6720840" cy="4526280"/>
          </a:xfrm>
          <a:prstGeom prst="rect">
            <a:avLst/>
          </a:prstGeom>
          <a:noFill/>
          <a:ln/>
        </p:spPr>
        <p:txBody>
          <a:bodyPr wrap="square" lIns="254" tIns="254" rIns="254" bIns="254" rtlCol="0" anchor="ctr">
            <a:noAutofit/>
          </a:bodyPr>
          <a:lstStyle/>
          <a:p>
            <a:pPr marL="0" indent="0">
              <a:buNone/>
            </a:pPr>
            <a:r>
              <a:rPr lang="en-US" sz="900" b="1">
                <a:solidFill>
                  <a:srgbClr val="0B0C0C"/>
                </a:solidFill>
                <a:latin typeface="Arial" pitchFamily="34" charset="0"/>
                <a:ea typeface="Arial" pitchFamily="34" charset="-122"/>
                <a:cs typeface="Arial" pitchFamily="34" charset="-120"/>
              </a:rPr>
              <a:t>Heading: </a:t>
            </a:r>
            <a:r>
              <a:rPr lang="en-US" sz="900">
                <a:solidFill>
                  <a:srgbClr val="0B0C0C"/>
                </a:solidFill>
                <a:latin typeface="Arial" pitchFamily="34" charset="0"/>
                <a:ea typeface="Arial" pitchFamily="34" charset="-122"/>
                <a:cs typeface="Arial" pitchFamily="34" charset="-120"/>
              </a:rPr>
              <a:t>“Pre-action protocol”
</a:t>
            </a:r>
            <a:endParaRPr lang="en-US" sz="900"/>
          </a:p>
          <a:p>
            <a:pPr marL="0" indent="0">
              <a:buNone/>
            </a:pPr>
            <a:r>
              <a:rPr lang="en-US" sz="900">
                <a:solidFill>
                  <a:srgbClr val="0B0C0C"/>
                </a:solidFill>
                <a:latin typeface="Arial" pitchFamily="34" charset="0"/>
                <a:ea typeface="Arial" pitchFamily="34" charset="-122"/>
                <a:cs typeface="Arial" pitchFamily="34" charset="-120"/>
              </a:rPr>
              <a:t>In this example, the case number is “1234-5678-9101-1213”.
</a:t>
            </a:r>
            <a:endParaRPr lang="en-US" sz="900"/>
          </a:p>
          <a:p>
            <a:pPr marL="0" indent="0">
              <a:buNone/>
            </a:pPr>
            <a:r>
              <a:rPr lang="en-US" sz="900" b="1">
                <a:solidFill>
                  <a:srgbClr val="0B0C0C"/>
                </a:solidFill>
                <a:latin typeface="Arial" pitchFamily="34" charset="0"/>
                <a:ea typeface="Arial" pitchFamily="34" charset="-122"/>
                <a:cs typeface="Arial" pitchFamily="34" charset="-120"/>
              </a:rPr>
              <a:t>The page states: </a:t>
            </a:r>
            <a:r>
              <a:rPr lang="en-US" sz="900">
                <a:solidFill>
                  <a:srgbClr val="0B0C0C"/>
                </a:solidFill>
                <a:latin typeface="Arial" pitchFamily="34" charset="0"/>
                <a:ea typeface="Arial" pitchFamily="34" charset="-122"/>
                <a:cs typeface="Arial" pitchFamily="34" charset="-120"/>
              </a:rPr>
              <a:t>“Registered providers of social housing should follow the pre-action protocol before making a housing possession claim.”
</a:t>
            </a:r>
            <a:endParaRPr lang="en-US" sz="900"/>
          </a:p>
          <a:p>
            <a:pPr marL="0" indent="0">
              <a:buNone/>
            </a:pPr>
            <a:r>
              <a:rPr lang="en-US" sz="900" b="1">
                <a:solidFill>
                  <a:srgbClr val="0B0C0C"/>
                </a:solidFill>
                <a:latin typeface="Arial" pitchFamily="34" charset="0"/>
                <a:ea typeface="Arial" pitchFamily="34" charset="-122"/>
                <a:cs typeface="Arial" pitchFamily="34" charset="-120"/>
              </a:rPr>
              <a:t>The screen states: </a:t>
            </a:r>
            <a:r>
              <a:rPr lang="en-US" sz="900">
                <a:solidFill>
                  <a:srgbClr val="0B0C0C"/>
                </a:solidFill>
                <a:latin typeface="Arial" pitchFamily="34" charset="0"/>
                <a:ea typeface="Arial" pitchFamily="34" charset="-122"/>
                <a:cs typeface="Arial" pitchFamily="34" charset="-120"/>
              </a:rPr>
              <a:t>“You should have:”
</a:t>
            </a:r>
            <a:endParaRPr lang="en-US" sz="900"/>
          </a:p>
          <a:p>
            <a:pPr marL="171450" indent="-171450">
              <a:buFont typeface="Arial" panose="020B0604020202020204" pitchFamily="34" charset="0"/>
              <a:buChar char="•"/>
            </a:pPr>
            <a:r>
              <a:rPr lang="en-US" sz="900">
                <a:solidFill>
                  <a:srgbClr val="0B0C0C"/>
                </a:solidFill>
                <a:latin typeface="Arial" pitchFamily="34" charset="0"/>
                <a:ea typeface="Arial" pitchFamily="34" charset="-122"/>
                <a:cs typeface="Arial" pitchFamily="34" charset="-120"/>
              </a:rPr>
              <a:t>“contacted, or attempted to contact, the defendants”.</a:t>
            </a:r>
            <a:endParaRPr lang="en-US" sz="900"/>
          </a:p>
          <a:p>
            <a:r>
              <a:rPr lang="en-US" sz="900" b="1">
                <a:solidFill>
                  <a:srgbClr val="0B0C0C"/>
                </a:solidFill>
                <a:latin typeface="Arial" pitchFamily="34" charset="0"/>
                <a:ea typeface="Arial" pitchFamily="34" charset="-122"/>
                <a:cs typeface="Arial" pitchFamily="34" charset="-120"/>
              </a:rPr>
              <a:t>The screen states: </a:t>
            </a:r>
            <a:r>
              <a:rPr lang="en-US" sz="900">
                <a:solidFill>
                  <a:srgbClr val="0B0C0C"/>
                </a:solidFill>
                <a:latin typeface="Arial" pitchFamily="34" charset="0"/>
                <a:ea typeface="Arial" pitchFamily="34" charset="-122"/>
                <a:cs typeface="Arial" pitchFamily="34" charset="-120"/>
              </a:rPr>
              <a:t>“If your claim is on the grounds of rent arrears, you should have:”</a:t>
            </a:r>
            <a:endParaRPr lang="en-US" sz="900"/>
          </a:p>
          <a:p>
            <a:pPr marL="171450" indent="-171450">
              <a:buFont typeface="Arial" panose="020B0604020202020204" pitchFamily="34" charset="0"/>
              <a:buChar char="•"/>
            </a:pPr>
            <a:r>
              <a:rPr lang="en-US" sz="900">
                <a:solidFill>
                  <a:srgbClr val="0B0C0C"/>
                </a:solidFill>
                <a:latin typeface="Arial" pitchFamily="34" charset="0"/>
                <a:ea typeface="Arial" pitchFamily="34" charset="-122"/>
                <a:cs typeface="Arial" pitchFamily="34" charset="-120"/>
              </a:rPr>
              <a:t>“tried to agree a repayment plan”;</a:t>
            </a:r>
            <a:endParaRPr lang="en-US" sz="900"/>
          </a:p>
          <a:p>
            <a:pPr marL="171450" indent="-171450">
              <a:buFont typeface="Arial" panose="020B0604020202020204" pitchFamily="34" charset="0"/>
              <a:buChar char="•"/>
            </a:pPr>
            <a:r>
              <a:rPr lang="en-US" sz="900">
                <a:solidFill>
                  <a:srgbClr val="0B0C0C"/>
                </a:solidFill>
                <a:latin typeface="Arial" pitchFamily="34" charset="0"/>
                <a:ea typeface="Arial" pitchFamily="34" charset="-122"/>
                <a:cs typeface="Arial" pitchFamily="34" charset="-120"/>
              </a:rPr>
              <a:t>“applied for arrears to be paid by the Department for Work and Pensions (DWP) by deductions from the defendants’ benefits”; and</a:t>
            </a:r>
            <a:endParaRPr lang="en-US" sz="900"/>
          </a:p>
          <a:p>
            <a:pPr marL="171450" indent="-171450">
              <a:buFont typeface="Arial" panose="020B0604020202020204" pitchFamily="34" charset="0"/>
              <a:buChar char="•"/>
            </a:pPr>
            <a:r>
              <a:rPr lang="en-US" sz="900">
                <a:solidFill>
                  <a:srgbClr val="0B0C0C"/>
                </a:solidFill>
                <a:latin typeface="Arial" pitchFamily="34" charset="0"/>
                <a:ea typeface="Arial" pitchFamily="34" charset="-122"/>
                <a:cs typeface="Arial" pitchFamily="34" charset="-120"/>
              </a:rPr>
              <a:t>“offered to assist the defendants in a claim for housing benefit or Universal Credit”.</a:t>
            </a:r>
          </a:p>
          <a:p>
            <a:endParaRPr lang="en-US" sz="900"/>
          </a:p>
          <a:p>
            <a:pPr marL="0" indent="0">
              <a:buNone/>
            </a:pPr>
            <a:r>
              <a:rPr lang="en-US" sz="900" b="1">
                <a:solidFill>
                  <a:srgbClr val="0B0C0C"/>
                </a:solidFill>
                <a:latin typeface="Arial" pitchFamily="34" charset="0"/>
                <a:ea typeface="Arial" pitchFamily="34" charset="-122"/>
                <a:cs typeface="Arial" pitchFamily="34" charset="-120"/>
              </a:rPr>
              <a:t>The page includes the following warning: </a:t>
            </a:r>
            <a:r>
              <a:rPr lang="en-US" sz="900">
                <a:solidFill>
                  <a:srgbClr val="0B0C0C"/>
                </a:solidFill>
                <a:latin typeface="Arial" pitchFamily="34" charset="0"/>
                <a:ea typeface="Arial" pitchFamily="34" charset="-122"/>
                <a:cs typeface="Arial" pitchFamily="34" charset="-120"/>
              </a:rPr>
              <a:t>“Your case could be delayed or rejected if you have not followed the pre-action protocol and completed all the steps.”
</a:t>
            </a:r>
            <a:endParaRPr lang="en-US" sz="900"/>
          </a:p>
          <a:p>
            <a:pPr marL="0" indent="0">
              <a:buNone/>
            </a:pPr>
            <a:r>
              <a:rPr lang="en-US" sz="900" b="1">
                <a:solidFill>
                  <a:srgbClr val="0B0C0C"/>
                </a:solidFill>
                <a:latin typeface="Arial" pitchFamily="34" charset="0"/>
                <a:ea typeface="Arial" pitchFamily="34" charset="-122"/>
                <a:cs typeface="Arial" pitchFamily="34" charset="-120"/>
              </a:rPr>
              <a:t>Heading: </a:t>
            </a:r>
            <a:r>
              <a:rPr lang="en-US" sz="900">
                <a:solidFill>
                  <a:srgbClr val="0B0C0C"/>
                </a:solidFill>
                <a:latin typeface="Arial" pitchFamily="34" charset="0"/>
                <a:ea typeface="Arial" pitchFamily="34" charset="-122"/>
                <a:cs typeface="Arial" pitchFamily="34" charset="-120"/>
              </a:rPr>
              <a:t>“Have you followed the pre-action protocol?”
</a:t>
            </a:r>
            <a:endParaRPr lang="en-US" sz="900"/>
          </a:p>
          <a:p>
            <a:pPr marL="0" indent="0">
              <a:buNone/>
            </a:pPr>
            <a:r>
              <a:rPr lang="en-US" sz="900" b="1">
                <a:solidFill>
                  <a:srgbClr val="0B0C0C"/>
                </a:solidFill>
                <a:latin typeface="Arial" pitchFamily="34" charset="0"/>
                <a:ea typeface="Arial" pitchFamily="34" charset="-122"/>
                <a:cs typeface="Arial" pitchFamily="34" charset="-120"/>
              </a:rPr>
              <a:t>The options shown are:
</a:t>
            </a:r>
            <a:endParaRPr lang="en-US" sz="900"/>
          </a:p>
          <a:p>
            <a:pPr marL="0" indent="0">
              <a:buNone/>
            </a:pPr>
            <a:r>
              <a:rPr lang="en-US" sz="900">
                <a:solidFill>
                  <a:srgbClr val="0B0C0C"/>
                </a:solidFill>
                <a:latin typeface="Arial" pitchFamily="34" charset="0"/>
                <a:ea typeface="Arial" pitchFamily="34" charset="-122"/>
                <a:cs typeface="Arial" pitchFamily="34" charset="-120"/>
              </a:rPr>
              <a:t>“Yes”; and
</a:t>
            </a:r>
            <a:endParaRPr lang="en-US" sz="900"/>
          </a:p>
          <a:p>
            <a:pPr marL="0" indent="0">
              <a:buNone/>
            </a:pPr>
            <a:r>
              <a:rPr lang="en-US" sz="900">
                <a:solidFill>
                  <a:srgbClr val="0B0C0C"/>
                </a:solidFill>
                <a:latin typeface="Arial" pitchFamily="34" charset="0"/>
                <a:ea typeface="Arial" pitchFamily="34" charset="-122"/>
                <a:cs typeface="Arial" pitchFamily="34" charset="-120"/>
              </a:rPr>
              <a:t>“No”.
</a:t>
            </a:r>
            <a:endParaRPr lang="en-US" sz="900"/>
          </a:p>
          <a:p>
            <a:pPr marL="0" indent="0">
              <a:buNone/>
            </a:pPr>
            <a:r>
              <a:rPr lang="en-US" sz="900">
                <a:solidFill>
                  <a:srgbClr val="0B0C0C"/>
                </a:solidFill>
                <a:latin typeface="Arial" pitchFamily="34" charset="0"/>
                <a:ea typeface="Arial" pitchFamily="34" charset="-122"/>
                <a:cs typeface="Arial" pitchFamily="34" charset="-120"/>
              </a:rPr>
              <a:t>In this example, “Yes” appears to have been selected.
</a:t>
            </a:r>
            <a:endParaRPr lang="en-US" sz="900"/>
          </a:p>
          <a:p>
            <a:pPr marL="0" indent="0">
              <a:buNone/>
            </a:pPr>
            <a:r>
              <a:rPr lang="en-US" sz="900">
                <a:solidFill>
                  <a:srgbClr val="0B0C0C"/>
                </a:solidFill>
                <a:latin typeface="Arial" pitchFamily="34" charset="0"/>
                <a:ea typeface="Arial" pitchFamily="34" charset="-122"/>
                <a:cs typeface="Arial" pitchFamily="34" charset="-120"/>
              </a:rPr>
              <a:t>The following actions are available: Previous, Continue and Cancel.</a:t>
            </a:r>
            <a:endParaRPr lang="en-US" sz="9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sp>
        <p:nvSpPr>
          <p:cNvPr id="2" name="Shape 0"/>
          <p:cNvSpPr/>
          <p:nvPr/>
        </p:nvSpPr>
        <p:spPr>
          <a:xfrm>
            <a:off x="0" y="0"/>
            <a:ext cx="12191695" cy="329184"/>
          </a:xfrm>
          <a:prstGeom prst="rect">
            <a:avLst/>
          </a:prstGeom>
          <a:solidFill>
            <a:srgbClr val="0B0C0C"/>
          </a:solidFill>
          <a:ln w="12700">
            <a:solidFill>
              <a:srgbClr val="0B0C0C"/>
            </a:solidFill>
            <a:prstDash val="solid"/>
          </a:ln>
        </p:spPr>
        <p:txBody>
          <a:bodyPr/>
          <a:lstStyle/>
          <a:p>
            <a:endParaRPr lang="en-GB"/>
          </a:p>
        </p:txBody>
      </p:sp>
      <p:sp>
        <p:nvSpPr>
          <p:cNvPr id="3" name="Text 1"/>
          <p:cNvSpPr/>
          <p:nvPr/>
        </p:nvSpPr>
        <p:spPr>
          <a:xfrm>
            <a:off x="164592" y="82296"/>
            <a:ext cx="3200400" cy="146304"/>
          </a:xfrm>
          <a:prstGeom prst="rect">
            <a:avLst/>
          </a:prstGeom>
          <a:noFill/>
          <a:ln/>
        </p:spPr>
        <p:txBody>
          <a:bodyPr wrap="square" lIns="0" tIns="0" rIns="0" bIns="0" rtlCol="0" anchor="ctr"/>
          <a:lstStyle/>
          <a:p>
            <a:pPr marL="0" indent="0">
              <a:buNone/>
            </a:pPr>
            <a:r>
              <a:rPr lang="en-US" sz="650" b="1">
                <a:solidFill>
                  <a:srgbClr val="FFFFFF"/>
                </a:solidFill>
                <a:latin typeface="Arial" pitchFamily="34" charset="0"/>
                <a:ea typeface="Arial" pitchFamily="34" charset="-122"/>
                <a:cs typeface="Arial" pitchFamily="34" charset="-120"/>
              </a:rPr>
              <a:t>OFFICIAL - SENSITIVE - RECIPIENTS ONLY</a:t>
            </a:r>
            <a:endParaRPr lang="en-US" sz="650"/>
          </a:p>
        </p:txBody>
      </p:sp>
      <p:sp>
        <p:nvSpPr>
          <p:cNvPr id="4" name="Text 2"/>
          <p:cNvSpPr/>
          <p:nvPr/>
        </p:nvSpPr>
        <p:spPr>
          <a:xfrm>
            <a:off x="411480" y="502920"/>
            <a:ext cx="11155680" cy="329184"/>
          </a:xfrm>
          <a:prstGeom prst="rect">
            <a:avLst/>
          </a:prstGeom>
          <a:noFill/>
          <a:ln/>
        </p:spPr>
        <p:txBody>
          <a:bodyPr wrap="square" lIns="0" tIns="0" rIns="0" bIns="0" rtlCol="0" anchor="ctr"/>
          <a:lstStyle/>
          <a:p>
            <a:pPr marL="0" indent="0">
              <a:buNone/>
            </a:pPr>
            <a:r>
              <a:rPr lang="en-US" sz="1850" b="1">
                <a:solidFill>
                  <a:srgbClr val="0B0C0C"/>
                </a:solidFill>
                <a:latin typeface="Arial" pitchFamily="34" charset="0"/>
                <a:ea typeface="Arial" pitchFamily="34" charset="-122"/>
                <a:cs typeface="Arial" pitchFamily="34" charset="-120"/>
              </a:rPr>
              <a:t>Mediation and settlement</a:t>
            </a:r>
            <a:endParaRPr lang="en-US" sz="1850"/>
          </a:p>
        </p:txBody>
      </p:sp>
      <p:sp>
        <p:nvSpPr>
          <p:cNvPr id="5" name="Text 3"/>
          <p:cNvSpPr/>
          <p:nvPr/>
        </p:nvSpPr>
        <p:spPr>
          <a:xfrm>
            <a:off x="411480" y="859536"/>
            <a:ext cx="11155680" cy="256032"/>
          </a:xfrm>
          <a:prstGeom prst="rect">
            <a:avLst/>
          </a:prstGeom>
          <a:noFill/>
          <a:ln/>
        </p:spPr>
        <p:txBody>
          <a:bodyPr wrap="square" lIns="0" tIns="0" rIns="0" bIns="0" rtlCol="0" anchor="ctr"/>
          <a:lstStyle/>
          <a:p>
            <a:pPr marL="0" indent="0">
              <a:buNone/>
            </a:pPr>
            <a:r>
              <a:rPr lang="en-US" sz="1050">
                <a:solidFill>
                  <a:srgbClr val="505A5F"/>
                </a:solidFill>
                <a:latin typeface="Arial" pitchFamily="34" charset="0"/>
                <a:ea typeface="Arial" pitchFamily="34" charset="-122"/>
                <a:cs typeface="Arial" pitchFamily="34" charset="-120"/>
              </a:rPr>
              <a:t>Short page descriptor: Mediation and settlement page asking about mediation and settlement attempts.</a:t>
            </a:r>
            <a:endParaRPr lang="en-US" sz="1050"/>
          </a:p>
        </p:txBody>
      </p:sp>
      <p:sp>
        <p:nvSpPr>
          <p:cNvPr id="6" name="Shape 4"/>
          <p:cNvSpPr/>
          <p:nvPr/>
        </p:nvSpPr>
        <p:spPr>
          <a:xfrm>
            <a:off x="411480" y="1234440"/>
            <a:ext cx="3886200" cy="5166360"/>
          </a:xfrm>
          <a:prstGeom prst="roundRect">
            <a:avLst>
              <a:gd name="adj" fmla="val 1882"/>
            </a:avLst>
          </a:prstGeom>
          <a:solidFill>
            <a:srgbClr val="FFFFFF"/>
          </a:solidFill>
          <a:ln w="12700">
            <a:solidFill>
              <a:srgbClr val="DADCE0"/>
            </a:solidFill>
            <a:prstDash val="solid"/>
          </a:ln>
        </p:spPr>
        <p:txBody>
          <a:bodyPr/>
          <a:lstStyle/>
          <a:p>
            <a:endParaRPr lang="en-GB"/>
          </a:p>
        </p:txBody>
      </p:sp>
      <p:pic>
        <p:nvPicPr>
          <p:cNvPr id="7" name="Image 0" descr="/mnt/data/new_hmcts_extract/ppt/media/image5.png"/>
          <p:cNvPicPr>
            <a:picLocks noChangeAspect="1"/>
          </p:cNvPicPr>
          <p:nvPr/>
        </p:nvPicPr>
        <p:blipFill>
          <a:blip r:embed="rId3"/>
          <a:stretch>
            <a:fillRect/>
          </a:stretch>
        </p:blipFill>
        <p:spPr>
          <a:xfrm>
            <a:off x="530352" y="2028863"/>
            <a:ext cx="3648456" cy="3577514"/>
          </a:xfrm>
          <a:prstGeom prst="rect">
            <a:avLst/>
          </a:prstGeom>
        </p:spPr>
      </p:pic>
      <p:sp>
        <p:nvSpPr>
          <p:cNvPr id="8" name="Shape 5"/>
          <p:cNvSpPr/>
          <p:nvPr/>
        </p:nvSpPr>
        <p:spPr>
          <a:xfrm>
            <a:off x="4526280" y="1234440"/>
            <a:ext cx="7242048" cy="5166360"/>
          </a:xfrm>
          <a:prstGeom prst="roundRect">
            <a:avLst>
              <a:gd name="adj" fmla="val 1416"/>
            </a:avLst>
          </a:prstGeom>
          <a:solidFill>
            <a:srgbClr val="EAF3F8"/>
          </a:solidFill>
          <a:ln w="12700">
            <a:solidFill>
              <a:srgbClr val="C8DDF0"/>
            </a:solidFill>
            <a:prstDash val="solid"/>
          </a:ln>
        </p:spPr>
        <p:txBody>
          <a:bodyPr/>
          <a:lstStyle/>
          <a:p>
            <a:endParaRPr lang="en-GB"/>
          </a:p>
        </p:txBody>
      </p:sp>
      <p:sp>
        <p:nvSpPr>
          <p:cNvPr id="9" name="Text 6"/>
          <p:cNvSpPr/>
          <p:nvPr/>
        </p:nvSpPr>
        <p:spPr>
          <a:xfrm>
            <a:off x="4754880" y="1417320"/>
            <a:ext cx="6720840" cy="228600"/>
          </a:xfrm>
          <a:prstGeom prst="rect">
            <a:avLst/>
          </a:prstGeom>
          <a:noFill/>
          <a:ln/>
        </p:spPr>
        <p:txBody>
          <a:bodyPr wrap="square" lIns="0" tIns="0" rIns="0" bIns="0" rtlCol="0" anchor="ctr"/>
          <a:lstStyle/>
          <a:p>
            <a:pPr marL="0" indent="0">
              <a:buNone/>
            </a:pPr>
            <a:r>
              <a:rPr lang="en-US" sz="1200" b="1">
                <a:solidFill>
                  <a:srgbClr val="1D70B8"/>
                </a:solidFill>
                <a:latin typeface="Arial" pitchFamily="34" charset="0"/>
                <a:ea typeface="Arial" pitchFamily="34" charset="-122"/>
                <a:cs typeface="Arial" pitchFamily="34" charset="-120"/>
              </a:rPr>
              <a:t>Accessible description</a:t>
            </a:r>
            <a:endParaRPr lang="en-US" sz="1200"/>
          </a:p>
        </p:txBody>
      </p:sp>
      <p:sp>
        <p:nvSpPr>
          <p:cNvPr id="10" name="Text 7"/>
          <p:cNvSpPr/>
          <p:nvPr/>
        </p:nvSpPr>
        <p:spPr>
          <a:xfrm>
            <a:off x="4754880" y="1719072"/>
            <a:ext cx="6720840" cy="4526280"/>
          </a:xfrm>
          <a:prstGeom prst="rect">
            <a:avLst/>
          </a:prstGeom>
          <a:noFill/>
          <a:ln/>
        </p:spPr>
        <p:txBody>
          <a:bodyPr wrap="square" lIns="254" tIns="254" rIns="254" bIns="254" rtlCol="0" anchor="ctr">
            <a:normAutofit/>
          </a:bodyPr>
          <a:lstStyle/>
          <a:p>
            <a:pPr marL="0" indent="0">
              <a:buNone/>
            </a:pPr>
            <a:r>
              <a:rPr lang="en-US" sz="1100" b="1">
                <a:solidFill>
                  <a:srgbClr val="0B0C0C"/>
                </a:solidFill>
                <a:latin typeface="Arial" pitchFamily="34" charset="0"/>
                <a:ea typeface="Arial" pitchFamily="34" charset="-122"/>
                <a:cs typeface="Arial" pitchFamily="34" charset="-120"/>
              </a:rPr>
              <a:t>Heading: </a:t>
            </a:r>
            <a:r>
              <a:rPr lang="en-US" sz="1100">
                <a:solidFill>
                  <a:srgbClr val="0B0C0C"/>
                </a:solidFill>
                <a:latin typeface="Arial" pitchFamily="34" charset="0"/>
                <a:ea typeface="Arial" pitchFamily="34" charset="-122"/>
                <a:cs typeface="Arial" pitchFamily="34" charset="-120"/>
              </a:rPr>
              <a:t>“Mediation and settlement”
</a:t>
            </a:r>
            <a:endParaRPr lang="en-US" sz="1100"/>
          </a:p>
          <a:p>
            <a:pPr marL="0" indent="0">
              <a:buNone/>
            </a:pPr>
            <a:r>
              <a:rPr lang="en-US" sz="1100">
                <a:solidFill>
                  <a:srgbClr val="0B0C0C"/>
                </a:solidFill>
                <a:latin typeface="Arial" pitchFamily="34" charset="0"/>
                <a:ea typeface="Arial" pitchFamily="34" charset="-122"/>
                <a:cs typeface="Arial" pitchFamily="34" charset="-120"/>
              </a:rPr>
              <a:t>In this example, the case number is “1787-2308-5630-7905”.
</a:t>
            </a:r>
            <a:endParaRPr lang="en-US" sz="1100"/>
          </a:p>
          <a:p>
            <a:pPr marL="0" indent="0">
              <a:buNone/>
            </a:pPr>
            <a:r>
              <a:rPr lang="en-US" sz="1100">
                <a:solidFill>
                  <a:srgbClr val="0B0C0C"/>
                </a:solidFill>
                <a:latin typeface="Arial" pitchFamily="34" charset="0"/>
                <a:ea typeface="Arial" pitchFamily="34" charset="-122"/>
                <a:cs typeface="Arial" pitchFamily="34" charset="-120"/>
              </a:rPr>
              <a:t>In this example, the property address is “1 Second Avenue, London, W3 7RX”.
</a:t>
            </a:r>
            <a:endParaRPr lang="en-US" sz="1100"/>
          </a:p>
          <a:p>
            <a:pPr marL="0" indent="0">
              <a:buNone/>
            </a:pPr>
            <a:r>
              <a:rPr lang="en-US" sz="1100" b="1">
                <a:solidFill>
                  <a:srgbClr val="0B0C0C"/>
                </a:solidFill>
                <a:latin typeface="Arial" pitchFamily="34" charset="0"/>
                <a:ea typeface="Arial" pitchFamily="34" charset="-122"/>
                <a:cs typeface="Arial" pitchFamily="34" charset="-120"/>
              </a:rPr>
              <a:t>The page states: </a:t>
            </a:r>
            <a:r>
              <a:rPr lang="en-US" sz="1100">
                <a:solidFill>
                  <a:srgbClr val="0B0C0C"/>
                </a:solidFill>
                <a:latin typeface="Arial" pitchFamily="34" charset="0"/>
                <a:ea typeface="Arial" pitchFamily="34" charset="-122"/>
                <a:cs typeface="Arial" pitchFamily="34" charset="-120"/>
              </a:rPr>
              <a:t>“Mediation is when an impartial professional (the mediator) helps both sides work out an agreement.”
</a:t>
            </a:r>
            <a:endParaRPr lang="en-US" sz="1100"/>
          </a:p>
          <a:p>
            <a:pPr marL="0" indent="0">
              <a:buNone/>
            </a:pPr>
            <a:r>
              <a:rPr lang="en-US" sz="1100" b="1">
                <a:solidFill>
                  <a:srgbClr val="0B0C0C"/>
                </a:solidFill>
                <a:latin typeface="Arial" pitchFamily="34" charset="0"/>
                <a:ea typeface="Arial" pitchFamily="34" charset="-122"/>
                <a:cs typeface="Arial" pitchFamily="34" charset="-120"/>
              </a:rPr>
              <a:t>Heading: </a:t>
            </a:r>
            <a:r>
              <a:rPr lang="en-US" sz="1100">
                <a:solidFill>
                  <a:srgbClr val="0B0C0C"/>
                </a:solidFill>
                <a:latin typeface="Arial" pitchFamily="34" charset="0"/>
                <a:ea typeface="Arial" pitchFamily="34" charset="-122"/>
                <a:cs typeface="Arial" pitchFamily="34" charset="-120"/>
              </a:rPr>
              <a:t>“Have you attempted mediation with the defendants? (Optional)”
</a:t>
            </a:r>
            <a:endParaRPr lang="en-US" sz="1100"/>
          </a:p>
          <a:p>
            <a:pPr marL="0" indent="0">
              <a:buNone/>
            </a:pPr>
            <a:r>
              <a:rPr lang="en-US" sz="1100">
                <a:solidFill>
                  <a:srgbClr val="0B0C0C"/>
                </a:solidFill>
                <a:latin typeface="Arial" pitchFamily="34" charset="0"/>
                <a:ea typeface="Arial" pitchFamily="34" charset="-122"/>
                <a:cs typeface="Arial" pitchFamily="34" charset="-120"/>
              </a:rPr>
              <a:t>The options shown are “Yes” and “No”. In this example, no option appears to have been selected.
</a:t>
            </a:r>
            <a:endParaRPr lang="en-US" sz="1100"/>
          </a:p>
          <a:p>
            <a:pPr marL="0" indent="0">
              <a:buNone/>
            </a:pPr>
            <a:r>
              <a:rPr lang="en-US" sz="1100" b="1">
                <a:solidFill>
                  <a:srgbClr val="0B0C0C"/>
                </a:solidFill>
                <a:latin typeface="Arial" pitchFamily="34" charset="0"/>
                <a:ea typeface="Arial" pitchFamily="34" charset="-122"/>
                <a:cs typeface="Arial" pitchFamily="34" charset="-120"/>
              </a:rPr>
              <a:t>The screen states: </a:t>
            </a:r>
            <a:r>
              <a:rPr lang="en-US" sz="1100">
                <a:solidFill>
                  <a:srgbClr val="0B0C0C"/>
                </a:solidFill>
                <a:latin typeface="Arial" pitchFamily="34" charset="0"/>
                <a:ea typeface="Arial" pitchFamily="34" charset="-122"/>
                <a:cs typeface="Arial" pitchFamily="34" charset="-120"/>
              </a:rPr>
              <a:t>“If your claim is on the grounds of rent arrears, this includes any steps you’ve taken to agree a repayment plan.”
</a:t>
            </a:r>
            <a:endParaRPr lang="en-US" sz="1100"/>
          </a:p>
          <a:p>
            <a:pPr marL="0" indent="0">
              <a:buNone/>
            </a:pPr>
            <a:r>
              <a:rPr lang="en-US" sz="1100" b="1">
                <a:solidFill>
                  <a:srgbClr val="0B0C0C"/>
                </a:solidFill>
                <a:latin typeface="Arial" pitchFamily="34" charset="0"/>
                <a:ea typeface="Arial" pitchFamily="34" charset="-122"/>
                <a:cs typeface="Arial" pitchFamily="34" charset="-120"/>
              </a:rPr>
              <a:t>Heading: </a:t>
            </a:r>
            <a:r>
              <a:rPr lang="en-US" sz="1100">
                <a:solidFill>
                  <a:srgbClr val="0B0C0C"/>
                </a:solidFill>
                <a:latin typeface="Arial" pitchFamily="34" charset="0"/>
                <a:ea typeface="Arial" pitchFamily="34" charset="-122"/>
                <a:cs typeface="Arial" pitchFamily="34" charset="-120"/>
              </a:rPr>
              <a:t>“Have you tried to reach a settlement with the defendants? (Optional)”
</a:t>
            </a:r>
            <a:endParaRPr lang="en-US" sz="1100"/>
          </a:p>
          <a:p>
            <a:pPr marL="0" indent="0">
              <a:buNone/>
            </a:pPr>
            <a:r>
              <a:rPr lang="en-US" sz="1100">
                <a:solidFill>
                  <a:srgbClr val="0B0C0C"/>
                </a:solidFill>
                <a:latin typeface="Arial" pitchFamily="34" charset="0"/>
                <a:ea typeface="Arial" pitchFamily="34" charset="-122"/>
                <a:cs typeface="Arial" pitchFamily="34" charset="-120"/>
              </a:rPr>
              <a:t>The options shown are “Yes” and “No”. In this example, no option appears to have been selected.
</a:t>
            </a:r>
            <a:endParaRPr lang="en-US" sz="1100"/>
          </a:p>
          <a:p>
            <a:pPr marL="0" indent="0">
              <a:buNone/>
            </a:pPr>
            <a:r>
              <a:rPr lang="en-US" sz="1100">
                <a:solidFill>
                  <a:srgbClr val="0B0C0C"/>
                </a:solidFill>
                <a:latin typeface="Arial" pitchFamily="34" charset="0"/>
                <a:ea typeface="Arial" pitchFamily="34" charset="-122"/>
                <a:cs typeface="Arial" pitchFamily="34" charset="-120"/>
              </a:rPr>
              <a:t>The link “I want to save this application and return to it later” is shown.
</a:t>
            </a:r>
            <a:endParaRPr lang="en-US" sz="1100"/>
          </a:p>
          <a:p>
            <a:pPr marL="0" indent="0">
              <a:buNone/>
            </a:pPr>
            <a:r>
              <a:rPr lang="en-US" sz="1100">
                <a:solidFill>
                  <a:srgbClr val="0B0C0C"/>
                </a:solidFill>
                <a:latin typeface="Arial" pitchFamily="34" charset="0"/>
                <a:ea typeface="Arial" pitchFamily="34" charset="-122"/>
                <a:cs typeface="Arial" pitchFamily="34" charset="-120"/>
              </a:rPr>
              <a:t>The following actions are available: Previous, Continue and Cancel.</a:t>
            </a:r>
            <a:endParaRPr lang="en-US" sz="1100"/>
          </a:p>
        </p:txBody>
      </p:sp>
      <p:sp>
        <p:nvSpPr>
          <p:cNvPr id="11" name="Text 8"/>
          <p:cNvSpPr/>
          <p:nvPr/>
        </p:nvSpPr>
        <p:spPr>
          <a:xfrm>
            <a:off x="4160520" y="6601968"/>
            <a:ext cx="3840480" cy="128016"/>
          </a:xfrm>
          <a:prstGeom prst="rect">
            <a:avLst/>
          </a:prstGeom>
          <a:noFill/>
          <a:ln/>
        </p:spPr>
        <p:txBody>
          <a:bodyPr wrap="square" lIns="0" tIns="0" rIns="0" bIns="0" rtlCol="0" anchor="ctr"/>
          <a:lstStyle/>
          <a:p>
            <a:pPr marL="0" indent="0" algn="ctr">
              <a:buNone/>
            </a:pPr>
            <a:r>
              <a:rPr lang="en-US" sz="650">
                <a:solidFill>
                  <a:srgbClr val="505A5F"/>
                </a:solidFill>
                <a:latin typeface="Arial" pitchFamily="34" charset="0"/>
                <a:ea typeface="Arial" pitchFamily="34" charset="-122"/>
                <a:cs typeface="Arial" pitchFamily="34" charset="-120"/>
              </a:rPr>
              <a:t>OFFICIAL - SENSITIVE - RECIPIENTS ONLY</a:t>
            </a:r>
            <a:endParaRPr lang="en-US" sz="65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sp>
        <p:nvSpPr>
          <p:cNvPr id="2" name="Shape 0"/>
          <p:cNvSpPr/>
          <p:nvPr/>
        </p:nvSpPr>
        <p:spPr>
          <a:xfrm>
            <a:off x="0" y="0"/>
            <a:ext cx="12191695" cy="329184"/>
          </a:xfrm>
          <a:prstGeom prst="rect">
            <a:avLst/>
          </a:prstGeom>
          <a:solidFill>
            <a:srgbClr val="0B0C0C"/>
          </a:solidFill>
          <a:ln w="12700">
            <a:solidFill>
              <a:srgbClr val="0B0C0C"/>
            </a:solidFill>
            <a:prstDash val="solid"/>
          </a:ln>
        </p:spPr>
        <p:txBody>
          <a:bodyPr/>
          <a:lstStyle/>
          <a:p>
            <a:endParaRPr lang="en-GB"/>
          </a:p>
        </p:txBody>
      </p:sp>
      <p:sp>
        <p:nvSpPr>
          <p:cNvPr id="3" name="Text 1"/>
          <p:cNvSpPr/>
          <p:nvPr/>
        </p:nvSpPr>
        <p:spPr>
          <a:xfrm>
            <a:off x="164592" y="82296"/>
            <a:ext cx="3200400" cy="146304"/>
          </a:xfrm>
          <a:prstGeom prst="rect">
            <a:avLst/>
          </a:prstGeom>
          <a:noFill/>
          <a:ln/>
        </p:spPr>
        <p:txBody>
          <a:bodyPr wrap="square" lIns="0" tIns="0" rIns="0" bIns="0" rtlCol="0" anchor="ctr"/>
          <a:lstStyle/>
          <a:p>
            <a:pPr marL="0" indent="0">
              <a:buNone/>
            </a:pPr>
            <a:r>
              <a:rPr lang="en-US" sz="650" b="1">
                <a:solidFill>
                  <a:srgbClr val="FFFFFF"/>
                </a:solidFill>
                <a:latin typeface="Arial" pitchFamily="34" charset="0"/>
                <a:ea typeface="Arial" pitchFamily="34" charset="-122"/>
                <a:cs typeface="Arial" pitchFamily="34" charset="-120"/>
              </a:rPr>
              <a:t>OFFICIAL - SENSITIVE - RECIPIENTS ONLY</a:t>
            </a:r>
            <a:endParaRPr lang="en-US" sz="650"/>
          </a:p>
        </p:txBody>
      </p:sp>
      <p:sp>
        <p:nvSpPr>
          <p:cNvPr id="4" name="Text 2"/>
          <p:cNvSpPr/>
          <p:nvPr/>
        </p:nvSpPr>
        <p:spPr>
          <a:xfrm>
            <a:off x="411480" y="502920"/>
            <a:ext cx="11155680" cy="329184"/>
          </a:xfrm>
          <a:prstGeom prst="rect">
            <a:avLst/>
          </a:prstGeom>
          <a:noFill/>
          <a:ln/>
        </p:spPr>
        <p:txBody>
          <a:bodyPr wrap="square" lIns="0" tIns="0" rIns="0" bIns="0" rtlCol="0" anchor="ctr"/>
          <a:lstStyle/>
          <a:p>
            <a:pPr marL="0" indent="0">
              <a:buNone/>
            </a:pPr>
            <a:r>
              <a:rPr lang="en-US" sz="1850" b="1">
                <a:solidFill>
                  <a:srgbClr val="0B0C0C"/>
                </a:solidFill>
                <a:latin typeface="Arial" pitchFamily="34" charset="0"/>
                <a:ea typeface="Arial" pitchFamily="34" charset="-122"/>
                <a:cs typeface="Arial" pitchFamily="34" charset="-120"/>
              </a:rPr>
              <a:t>Notice of your intention to begin possession proceedings</a:t>
            </a:r>
            <a:endParaRPr lang="en-US" sz="1850"/>
          </a:p>
        </p:txBody>
      </p:sp>
      <p:sp>
        <p:nvSpPr>
          <p:cNvPr id="5" name="Text 3"/>
          <p:cNvSpPr/>
          <p:nvPr/>
        </p:nvSpPr>
        <p:spPr>
          <a:xfrm>
            <a:off x="411480" y="859536"/>
            <a:ext cx="11155680" cy="256032"/>
          </a:xfrm>
          <a:prstGeom prst="rect">
            <a:avLst/>
          </a:prstGeom>
          <a:noFill/>
          <a:ln/>
        </p:spPr>
        <p:txBody>
          <a:bodyPr wrap="square" lIns="0" tIns="0" rIns="0" bIns="0" rtlCol="0" anchor="ctr"/>
          <a:lstStyle/>
          <a:p>
            <a:pPr marL="0" indent="0">
              <a:buNone/>
            </a:pPr>
            <a:r>
              <a:rPr lang="en-US" sz="1050">
                <a:solidFill>
                  <a:srgbClr val="505A5F"/>
                </a:solidFill>
                <a:latin typeface="Arial" pitchFamily="34" charset="0"/>
                <a:ea typeface="Arial" pitchFamily="34" charset="-122"/>
                <a:cs typeface="Arial" pitchFamily="34" charset="-120"/>
              </a:rPr>
              <a:t>Short page descriptor: Notice page asking whether notice has been served on the defendants.</a:t>
            </a:r>
            <a:endParaRPr lang="en-US" sz="1050"/>
          </a:p>
        </p:txBody>
      </p:sp>
      <p:sp>
        <p:nvSpPr>
          <p:cNvPr id="6" name="Shape 4"/>
          <p:cNvSpPr/>
          <p:nvPr/>
        </p:nvSpPr>
        <p:spPr>
          <a:xfrm>
            <a:off x="411480" y="1234440"/>
            <a:ext cx="3886200" cy="5166360"/>
          </a:xfrm>
          <a:prstGeom prst="roundRect">
            <a:avLst>
              <a:gd name="adj" fmla="val 1882"/>
            </a:avLst>
          </a:prstGeom>
          <a:solidFill>
            <a:srgbClr val="FFFFFF"/>
          </a:solidFill>
          <a:ln w="12700">
            <a:solidFill>
              <a:srgbClr val="DADCE0"/>
            </a:solidFill>
            <a:prstDash val="solid"/>
          </a:ln>
        </p:spPr>
        <p:txBody>
          <a:bodyPr/>
          <a:lstStyle/>
          <a:p>
            <a:endParaRPr lang="en-GB"/>
          </a:p>
        </p:txBody>
      </p:sp>
      <p:pic>
        <p:nvPicPr>
          <p:cNvPr id="7" name="Image 0" descr="/mnt/data/new_hmcts_extract/ppt/media/image6.png"/>
          <p:cNvPicPr>
            <a:picLocks noChangeAspect="1"/>
          </p:cNvPicPr>
          <p:nvPr/>
        </p:nvPicPr>
        <p:blipFill>
          <a:blip r:embed="rId3"/>
          <a:stretch>
            <a:fillRect/>
          </a:stretch>
        </p:blipFill>
        <p:spPr>
          <a:xfrm>
            <a:off x="530352" y="2294837"/>
            <a:ext cx="3648456" cy="3045566"/>
          </a:xfrm>
          <a:prstGeom prst="rect">
            <a:avLst/>
          </a:prstGeom>
        </p:spPr>
      </p:pic>
      <p:sp>
        <p:nvSpPr>
          <p:cNvPr id="8" name="Shape 5"/>
          <p:cNvSpPr/>
          <p:nvPr/>
        </p:nvSpPr>
        <p:spPr>
          <a:xfrm>
            <a:off x="4526280" y="1234440"/>
            <a:ext cx="7242048" cy="5166360"/>
          </a:xfrm>
          <a:prstGeom prst="roundRect">
            <a:avLst>
              <a:gd name="adj" fmla="val 1416"/>
            </a:avLst>
          </a:prstGeom>
          <a:solidFill>
            <a:srgbClr val="EAF3F8"/>
          </a:solidFill>
          <a:ln w="12700">
            <a:solidFill>
              <a:srgbClr val="C8DDF0"/>
            </a:solidFill>
            <a:prstDash val="solid"/>
          </a:ln>
        </p:spPr>
        <p:txBody>
          <a:bodyPr/>
          <a:lstStyle/>
          <a:p>
            <a:endParaRPr lang="en-GB"/>
          </a:p>
        </p:txBody>
      </p:sp>
      <p:sp>
        <p:nvSpPr>
          <p:cNvPr id="9" name="Text 6"/>
          <p:cNvSpPr/>
          <p:nvPr/>
        </p:nvSpPr>
        <p:spPr>
          <a:xfrm>
            <a:off x="4754880" y="1417320"/>
            <a:ext cx="6720840" cy="228600"/>
          </a:xfrm>
          <a:prstGeom prst="rect">
            <a:avLst/>
          </a:prstGeom>
          <a:noFill/>
          <a:ln/>
        </p:spPr>
        <p:txBody>
          <a:bodyPr wrap="square" lIns="0" tIns="0" rIns="0" bIns="0" rtlCol="0" anchor="ctr"/>
          <a:lstStyle/>
          <a:p>
            <a:pPr marL="0" indent="0">
              <a:buNone/>
            </a:pPr>
            <a:r>
              <a:rPr lang="en-US" sz="1200" b="1">
                <a:solidFill>
                  <a:srgbClr val="1D70B8"/>
                </a:solidFill>
                <a:latin typeface="Arial" pitchFamily="34" charset="0"/>
                <a:ea typeface="Arial" pitchFamily="34" charset="-122"/>
                <a:cs typeface="Arial" pitchFamily="34" charset="-120"/>
              </a:rPr>
              <a:t>Accessible description</a:t>
            </a:r>
            <a:endParaRPr lang="en-US" sz="1200"/>
          </a:p>
        </p:txBody>
      </p:sp>
      <p:sp>
        <p:nvSpPr>
          <p:cNvPr id="10" name="Text 7"/>
          <p:cNvSpPr/>
          <p:nvPr/>
        </p:nvSpPr>
        <p:spPr>
          <a:xfrm>
            <a:off x="4754880" y="1719072"/>
            <a:ext cx="6720840" cy="4526280"/>
          </a:xfrm>
          <a:prstGeom prst="rect">
            <a:avLst/>
          </a:prstGeom>
          <a:noFill/>
          <a:ln/>
        </p:spPr>
        <p:txBody>
          <a:bodyPr wrap="square" lIns="254" tIns="254" rIns="254" bIns="254" rtlCol="0" anchor="ctr">
            <a:normAutofit/>
          </a:bodyPr>
          <a:lstStyle/>
          <a:p>
            <a:pPr marL="0" indent="0">
              <a:buNone/>
            </a:pPr>
            <a:r>
              <a:rPr lang="en-US" sz="1100" b="1">
                <a:solidFill>
                  <a:srgbClr val="0B0C0C"/>
                </a:solidFill>
                <a:latin typeface="Arial" pitchFamily="34" charset="0"/>
                <a:ea typeface="Arial" pitchFamily="34" charset="-122"/>
                <a:cs typeface="Arial" pitchFamily="34" charset="-120"/>
              </a:rPr>
              <a:t>Heading: </a:t>
            </a:r>
            <a:r>
              <a:rPr lang="en-US" sz="1100">
                <a:solidFill>
                  <a:srgbClr val="0B0C0C"/>
                </a:solidFill>
                <a:latin typeface="Arial" pitchFamily="34" charset="0"/>
                <a:ea typeface="Arial" pitchFamily="34" charset="-122"/>
                <a:cs typeface="Arial" pitchFamily="34" charset="-120"/>
              </a:rPr>
              <a:t>“Notice of your intention to begin possession proceedings”
</a:t>
            </a:r>
            <a:endParaRPr lang="en-US" sz="1100"/>
          </a:p>
          <a:p>
            <a:pPr marL="0" indent="0">
              <a:buNone/>
            </a:pPr>
            <a:r>
              <a:rPr lang="en-US" sz="1100">
                <a:solidFill>
                  <a:srgbClr val="0B0C0C"/>
                </a:solidFill>
                <a:latin typeface="Arial" pitchFamily="34" charset="0"/>
                <a:ea typeface="Arial" pitchFamily="34" charset="-122"/>
                <a:cs typeface="Arial" pitchFamily="34" charset="-120"/>
              </a:rPr>
              <a:t>In this example, the case number is “1787-2323-8823-2437”.
</a:t>
            </a:r>
            <a:endParaRPr lang="en-US" sz="1100"/>
          </a:p>
          <a:p>
            <a:pPr marL="0" indent="0">
              <a:buNone/>
            </a:pPr>
            <a:r>
              <a:rPr lang="en-US" sz="1100">
                <a:solidFill>
                  <a:srgbClr val="0B0C0C"/>
                </a:solidFill>
                <a:latin typeface="Arial" pitchFamily="34" charset="0"/>
                <a:ea typeface="Arial" pitchFamily="34" charset="-122"/>
                <a:cs typeface="Arial" pitchFamily="34" charset="-120"/>
              </a:rPr>
              <a:t>In this example, the property address is “18 Second Avenue, London, W3 7RX”.
</a:t>
            </a:r>
            <a:endParaRPr lang="en-US" sz="1100"/>
          </a:p>
          <a:p>
            <a:pPr marL="0" indent="0">
              <a:buNone/>
            </a:pPr>
            <a:r>
              <a:rPr lang="en-US" sz="1100" b="1">
                <a:solidFill>
                  <a:srgbClr val="0B0C0C"/>
                </a:solidFill>
                <a:latin typeface="Arial" pitchFamily="34" charset="0"/>
                <a:ea typeface="Arial" pitchFamily="34" charset="-122"/>
                <a:cs typeface="Arial" pitchFamily="34" charset="-120"/>
              </a:rPr>
              <a:t>The page states: </a:t>
            </a:r>
            <a:r>
              <a:rPr lang="en-US" sz="1100">
                <a:solidFill>
                  <a:srgbClr val="0B0C0C"/>
                </a:solidFill>
                <a:latin typeface="Arial" pitchFamily="34" charset="0"/>
                <a:ea typeface="Arial" pitchFamily="34" charset="-122"/>
                <a:cs typeface="Arial" pitchFamily="34" charset="-120"/>
              </a:rPr>
              <a:t>“You may have already served the defendants with notice of your intention to begin possession proceedings. Notice periods vary between grounds and some do not require any notice to be served. You should read the guidance on possession notice periods (opens in new tab) to make sure your claim is valid.”
</a:t>
            </a:r>
            <a:endParaRPr lang="en-US" sz="1100"/>
          </a:p>
          <a:p>
            <a:pPr marL="0" indent="0">
              <a:buNone/>
            </a:pPr>
            <a:r>
              <a:rPr lang="en-US" sz="1100" b="1">
                <a:solidFill>
                  <a:srgbClr val="0B0C0C"/>
                </a:solidFill>
                <a:latin typeface="Arial" pitchFamily="34" charset="0"/>
                <a:ea typeface="Arial" pitchFamily="34" charset="-122"/>
                <a:cs typeface="Arial" pitchFamily="34" charset="-120"/>
              </a:rPr>
              <a:t>The page includes the following warning: </a:t>
            </a:r>
            <a:r>
              <a:rPr lang="en-US" sz="1100">
                <a:solidFill>
                  <a:srgbClr val="0B0C0C"/>
                </a:solidFill>
                <a:latin typeface="Arial" pitchFamily="34" charset="0"/>
                <a:ea typeface="Arial" pitchFamily="34" charset="-122"/>
                <a:cs typeface="Arial" pitchFamily="34" charset="-120"/>
              </a:rPr>
              <a:t>“A judge might not grant a possession order if you have not followed the correct notice procedure”.
</a:t>
            </a:r>
            <a:endParaRPr lang="en-US" sz="1100"/>
          </a:p>
          <a:p>
            <a:pPr marL="0" indent="0">
              <a:buNone/>
            </a:pPr>
            <a:r>
              <a:rPr lang="en-US" sz="1100" b="1">
                <a:solidFill>
                  <a:srgbClr val="0B0C0C"/>
                </a:solidFill>
                <a:latin typeface="Arial" pitchFamily="34" charset="0"/>
                <a:ea typeface="Arial" pitchFamily="34" charset="-122"/>
                <a:cs typeface="Arial" pitchFamily="34" charset="-120"/>
              </a:rPr>
              <a:t>Heading: </a:t>
            </a:r>
            <a:r>
              <a:rPr lang="en-US" sz="1100">
                <a:solidFill>
                  <a:srgbClr val="0B0C0C"/>
                </a:solidFill>
                <a:latin typeface="Arial" pitchFamily="34" charset="0"/>
                <a:ea typeface="Arial" pitchFamily="34" charset="-122"/>
                <a:cs typeface="Arial" pitchFamily="34" charset="-120"/>
              </a:rPr>
              <a:t>“Have you served notice to the defendants?”
</a:t>
            </a:r>
            <a:endParaRPr lang="en-US" sz="1100"/>
          </a:p>
          <a:p>
            <a:pPr marL="0" indent="0">
              <a:buNone/>
            </a:pPr>
            <a:r>
              <a:rPr lang="en-US" sz="1100">
                <a:solidFill>
                  <a:srgbClr val="0B0C0C"/>
                </a:solidFill>
                <a:latin typeface="Arial" pitchFamily="34" charset="0"/>
                <a:ea typeface="Arial" pitchFamily="34" charset="-122"/>
                <a:cs typeface="Arial" pitchFamily="34" charset="-120"/>
              </a:rPr>
              <a:t>The options shown are “Yes” and “No”. In this example, no is selected.
</a:t>
            </a:r>
            <a:endParaRPr lang="en-US" sz="1100"/>
          </a:p>
          <a:p>
            <a:pPr marL="0" indent="0">
              <a:buNone/>
            </a:pPr>
            <a:r>
              <a:rPr lang="en-US" sz="1100">
                <a:solidFill>
                  <a:srgbClr val="0B0C0C"/>
                </a:solidFill>
                <a:latin typeface="Arial" pitchFamily="34" charset="0"/>
                <a:ea typeface="Arial" pitchFamily="34" charset="-122"/>
                <a:cs typeface="Arial" pitchFamily="34" charset="-120"/>
              </a:rPr>
              <a:t>The link “I want to save this application and return to it later” is shown.
</a:t>
            </a:r>
            <a:endParaRPr lang="en-US" sz="1100"/>
          </a:p>
          <a:p>
            <a:pPr marL="0" indent="0">
              <a:buNone/>
            </a:pPr>
            <a:r>
              <a:rPr lang="en-US" sz="1100">
                <a:solidFill>
                  <a:srgbClr val="0B0C0C"/>
                </a:solidFill>
                <a:latin typeface="Arial" pitchFamily="34" charset="0"/>
                <a:ea typeface="Arial" pitchFamily="34" charset="-122"/>
                <a:cs typeface="Arial" pitchFamily="34" charset="-120"/>
              </a:rPr>
              <a:t>The following actions are available: Previous and Cancel. </a:t>
            </a:r>
            <a:endParaRPr lang="en-US" sz="720"/>
          </a:p>
        </p:txBody>
      </p:sp>
      <p:sp>
        <p:nvSpPr>
          <p:cNvPr id="11" name="Text 8"/>
          <p:cNvSpPr/>
          <p:nvPr/>
        </p:nvSpPr>
        <p:spPr>
          <a:xfrm>
            <a:off x="4160520" y="6601968"/>
            <a:ext cx="3840480" cy="128016"/>
          </a:xfrm>
          <a:prstGeom prst="rect">
            <a:avLst/>
          </a:prstGeom>
          <a:noFill/>
          <a:ln/>
        </p:spPr>
        <p:txBody>
          <a:bodyPr wrap="square" lIns="0" tIns="0" rIns="0" bIns="0" rtlCol="0" anchor="ctr"/>
          <a:lstStyle/>
          <a:p>
            <a:pPr marL="0" indent="0" algn="ctr">
              <a:buNone/>
            </a:pPr>
            <a:r>
              <a:rPr lang="en-US" sz="650">
                <a:solidFill>
                  <a:srgbClr val="505A5F"/>
                </a:solidFill>
                <a:latin typeface="Arial" pitchFamily="34" charset="0"/>
                <a:ea typeface="Arial" pitchFamily="34" charset="-122"/>
                <a:cs typeface="Arial" pitchFamily="34" charset="-120"/>
              </a:rPr>
              <a:t>OFFICIAL - SENSITIVE - RECIPIENTS ONLY</a:t>
            </a:r>
            <a:endParaRPr lang="en-US" sz="65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sp>
        <p:nvSpPr>
          <p:cNvPr id="2" name="Shape 0"/>
          <p:cNvSpPr/>
          <p:nvPr/>
        </p:nvSpPr>
        <p:spPr>
          <a:xfrm>
            <a:off x="0" y="0"/>
            <a:ext cx="12191695" cy="329184"/>
          </a:xfrm>
          <a:prstGeom prst="rect">
            <a:avLst/>
          </a:prstGeom>
          <a:solidFill>
            <a:srgbClr val="0B0C0C"/>
          </a:solidFill>
          <a:ln w="12700">
            <a:solidFill>
              <a:srgbClr val="0B0C0C"/>
            </a:solidFill>
            <a:prstDash val="solid"/>
          </a:ln>
        </p:spPr>
        <p:txBody>
          <a:bodyPr/>
          <a:lstStyle/>
          <a:p>
            <a:endParaRPr lang="en-GB"/>
          </a:p>
        </p:txBody>
      </p:sp>
      <p:sp>
        <p:nvSpPr>
          <p:cNvPr id="3" name="Text 1"/>
          <p:cNvSpPr/>
          <p:nvPr/>
        </p:nvSpPr>
        <p:spPr>
          <a:xfrm>
            <a:off x="164592" y="82296"/>
            <a:ext cx="2377440" cy="146304"/>
          </a:xfrm>
          <a:prstGeom prst="rect">
            <a:avLst/>
          </a:prstGeom>
          <a:noFill/>
          <a:ln/>
        </p:spPr>
        <p:txBody>
          <a:bodyPr wrap="square" lIns="0" tIns="0" rIns="0" bIns="0" rtlCol="0" anchor="ctr"/>
          <a:lstStyle/>
          <a:p>
            <a:pPr marL="0" indent="0">
              <a:buNone/>
            </a:pPr>
            <a:r>
              <a:rPr lang="en-US" sz="650" b="1">
                <a:solidFill>
                  <a:srgbClr val="FFFFFF"/>
                </a:solidFill>
                <a:latin typeface="Arial" pitchFamily="34" charset="0"/>
                <a:ea typeface="Arial" pitchFamily="34" charset="-122"/>
                <a:cs typeface="Arial" pitchFamily="34" charset="-120"/>
              </a:rPr>
              <a:t>OFFICIAL - SENSITIVE</a:t>
            </a:r>
            <a:endParaRPr lang="en-US" sz="650"/>
          </a:p>
        </p:txBody>
      </p:sp>
      <p:sp>
        <p:nvSpPr>
          <p:cNvPr id="4" name="Text 2"/>
          <p:cNvSpPr/>
          <p:nvPr/>
        </p:nvSpPr>
        <p:spPr>
          <a:xfrm>
            <a:off x="411480" y="502920"/>
            <a:ext cx="11064240" cy="320040"/>
          </a:xfrm>
          <a:prstGeom prst="rect">
            <a:avLst/>
          </a:prstGeom>
          <a:noFill/>
          <a:ln/>
        </p:spPr>
        <p:txBody>
          <a:bodyPr wrap="square" lIns="0" tIns="0" rIns="0" bIns="0" rtlCol="0" anchor="ctr"/>
          <a:lstStyle/>
          <a:p>
            <a:pPr marL="0" indent="0">
              <a:buNone/>
            </a:pPr>
            <a:r>
              <a:rPr lang="en-US" sz="1900" b="1">
                <a:solidFill>
                  <a:srgbClr val="0B0C0C"/>
                </a:solidFill>
                <a:latin typeface="Arial" pitchFamily="34" charset="0"/>
                <a:ea typeface="Arial" pitchFamily="34" charset="-122"/>
                <a:cs typeface="Arial" pitchFamily="34" charset="-120"/>
              </a:rPr>
              <a:t>Notice details</a:t>
            </a:r>
            <a:endParaRPr lang="en-US" sz="1900"/>
          </a:p>
        </p:txBody>
      </p:sp>
      <p:sp>
        <p:nvSpPr>
          <p:cNvPr id="5" name="Text 3"/>
          <p:cNvSpPr/>
          <p:nvPr/>
        </p:nvSpPr>
        <p:spPr>
          <a:xfrm>
            <a:off x="411480" y="850392"/>
            <a:ext cx="11064240" cy="256032"/>
          </a:xfrm>
          <a:prstGeom prst="rect">
            <a:avLst/>
          </a:prstGeom>
          <a:noFill/>
          <a:ln/>
        </p:spPr>
        <p:txBody>
          <a:bodyPr wrap="square" lIns="0" tIns="0" rIns="0" bIns="0" rtlCol="0" anchor="ctr"/>
          <a:lstStyle/>
          <a:p>
            <a:pPr marL="0" indent="0">
              <a:buNone/>
            </a:pPr>
            <a:r>
              <a:rPr lang="en-US" sz="1100">
                <a:solidFill>
                  <a:srgbClr val="505A5F"/>
                </a:solidFill>
                <a:latin typeface="Arial" pitchFamily="34" charset="0"/>
                <a:ea typeface="Arial" pitchFamily="34" charset="-122"/>
                <a:cs typeface="Arial" pitchFamily="34" charset="-120"/>
              </a:rPr>
              <a:t>Short page descriptor: Notice details page asking how notice was served.</a:t>
            </a:r>
            <a:endParaRPr lang="en-US" sz="1100"/>
          </a:p>
        </p:txBody>
      </p:sp>
      <p:sp>
        <p:nvSpPr>
          <p:cNvPr id="6" name="Shape 4"/>
          <p:cNvSpPr/>
          <p:nvPr/>
        </p:nvSpPr>
        <p:spPr>
          <a:xfrm>
            <a:off x="411480" y="1234440"/>
            <a:ext cx="3886200" cy="5166360"/>
          </a:xfrm>
          <a:prstGeom prst="roundRect">
            <a:avLst>
              <a:gd name="adj" fmla="val 1882"/>
            </a:avLst>
          </a:prstGeom>
          <a:solidFill>
            <a:srgbClr val="FFFFFF"/>
          </a:solidFill>
          <a:ln w="12700">
            <a:solidFill>
              <a:srgbClr val="DADCE0"/>
            </a:solidFill>
            <a:prstDash val="solid"/>
          </a:ln>
        </p:spPr>
        <p:txBody>
          <a:bodyPr/>
          <a:lstStyle/>
          <a:p>
            <a:endParaRPr lang="en-GB"/>
          </a:p>
        </p:txBody>
      </p:sp>
      <p:pic>
        <p:nvPicPr>
          <p:cNvPr id="7" name="Image 0" descr="/mnt/data/screen19_test_image.png"/>
          <p:cNvPicPr>
            <a:picLocks noChangeAspect="1"/>
          </p:cNvPicPr>
          <p:nvPr/>
        </p:nvPicPr>
        <p:blipFill>
          <a:blip r:embed="rId3"/>
          <a:stretch>
            <a:fillRect/>
          </a:stretch>
        </p:blipFill>
        <p:spPr>
          <a:xfrm>
            <a:off x="530352" y="1385316"/>
            <a:ext cx="3648456" cy="4864608"/>
          </a:xfrm>
          <a:prstGeom prst="rect">
            <a:avLst/>
          </a:prstGeom>
        </p:spPr>
      </p:pic>
      <p:sp>
        <p:nvSpPr>
          <p:cNvPr id="8" name="Shape 5"/>
          <p:cNvSpPr/>
          <p:nvPr/>
        </p:nvSpPr>
        <p:spPr>
          <a:xfrm>
            <a:off x="4526280" y="1085353"/>
            <a:ext cx="7374570" cy="5315447"/>
          </a:xfrm>
          <a:prstGeom prst="roundRect">
            <a:avLst>
              <a:gd name="adj" fmla="val 1416"/>
            </a:avLst>
          </a:prstGeom>
          <a:solidFill>
            <a:srgbClr val="EAF3F8"/>
          </a:solidFill>
          <a:ln w="12700">
            <a:solidFill>
              <a:srgbClr val="C8DDF0"/>
            </a:solidFill>
            <a:prstDash val="solid"/>
          </a:ln>
        </p:spPr>
        <p:txBody>
          <a:bodyPr/>
          <a:lstStyle/>
          <a:p>
            <a:endParaRPr lang="en-GB"/>
          </a:p>
        </p:txBody>
      </p:sp>
      <p:sp>
        <p:nvSpPr>
          <p:cNvPr id="9" name="Text 6"/>
          <p:cNvSpPr/>
          <p:nvPr/>
        </p:nvSpPr>
        <p:spPr>
          <a:xfrm>
            <a:off x="4854271" y="1086016"/>
            <a:ext cx="6720840" cy="228600"/>
          </a:xfrm>
          <a:prstGeom prst="rect">
            <a:avLst/>
          </a:prstGeom>
          <a:noFill/>
          <a:ln/>
        </p:spPr>
        <p:txBody>
          <a:bodyPr wrap="square" lIns="0" tIns="0" rIns="0" bIns="0" rtlCol="0" anchor="ctr"/>
          <a:lstStyle/>
          <a:p>
            <a:pPr marL="0" indent="0">
              <a:buNone/>
            </a:pPr>
            <a:r>
              <a:rPr lang="en-US" sz="1200" b="1">
                <a:solidFill>
                  <a:srgbClr val="1D70B8"/>
                </a:solidFill>
                <a:latin typeface="Arial" pitchFamily="34" charset="0"/>
                <a:ea typeface="Arial" pitchFamily="34" charset="-122"/>
                <a:cs typeface="Arial" pitchFamily="34" charset="-120"/>
              </a:rPr>
              <a:t>Accessible description</a:t>
            </a:r>
            <a:endParaRPr lang="en-US" sz="1200"/>
          </a:p>
        </p:txBody>
      </p:sp>
      <p:sp>
        <p:nvSpPr>
          <p:cNvPr id="10" name="Text 7"/>
          <p:cNvSpPr/>
          <p:nvPr/>
        </p:nvSpPr>
        <p:spPr>
          <a:xfrm>
            <a:off x="4622358" y="1321507"/>
            <a:ext cx="7176383" cy="4642235"/>
          </a:xfrm>
          <a:prstGeom prst="rect">
            <a:avLst/>
          </a:prstGeom>
          <a:noFill/>
          <a:ln/>
        </p:spPr>
        <p:txBody>
          <a:bodyPr wrap="square" lIns="254" tIns="254" rIns="254" bIns="254" rtlCol="0" anchor="ctr">
            <a:normAutofit fontScale="92500" lnSpcReduction="20000"/>
          </a:bodyPr>
          <a:lstStyle/>
          <a:p>
            <a:pPr marL="0" indent="0">
              <a:buNone/>
            </a:pPr>
            <a:r>
              <a:rPr lang="en-US" sz="860" b="1">
                <a:solidFill>
                  <a:srgbClr val="0B0C0C"/>
                </a:solidFill>
                <a:latin typeface="Arial" pitchFamily="34" charset="0"/>
                <a:ea typeface="Arial" pitchFamily="34" charset="-122"/>
                <a:cs typeface="Arial" pitchFamily="34" charset="-120"/>
              </a:rPr>
              <a:t>Heading: </a:t>
            </a:r>
            <a:r>
              <a:rPr lang="en-US" sz="860">
                <a:solidFill>
                  <a:srgbClr val="0B0C0C"/>
                </a:solidFill>
                <a:latin typeface="Arial" pitchFamily="34" charset="0"/>
                <a:ea typeface="Arial" pitchFamily="34" charset="-122"/>
                <a:cs typeface="Arial" pitchFamily="34" charset="-120"/>
              </a:rPr>
              <a:t>“Notice details”
</a:t>
            </a:r>
            <a:endParaRPr lang="en-US" sz="860"/>
          </a:p>
          <a:p>
            <a:pPr marL="0" indent="0">
              <a:buNone/>
            </a:pPr>
            <a:r>
              <a:rPr lang="en-US" sz="860">
                <a:solidFill>
                  <a:srgbClr val="0B0C0C"/>
                </a:solidFill>
                <a:latin typeface="Arial" pitchFamily="34" charset="0"/>
                <a:ea typeface="Arial" pitchFamily="34" charset="-122"/>
                <a:cs typeface="Arial" pitchFamily="34" charset="-120"/>
              </a:rPr>
              <a:t>In this example, the case number is “1234-5678-9101-1213”.
</a:t>
            </a:r>
            <a:endParaRPr lang="en-US" sz="860"/>
          </a:p>
          <a:p>
            <a:pPr marL="0" indent="0">
              <a:buNone/>
            </a:pPr>
            <a:r>
              <a:rPr lang="en-US" sz="860" b="1">
                <a:solidFill>
                  <a:srgbClr val="0B0C0C"/>
                </a:solidFill>
                <a:latin typeface="Arial" pitchFamily="34" charset="0"/>
                <a:ea typeface="Arial" pitchFamily="34" charset="-122"/>
                <a:cs typeface="Arial" pitchFamily="34" charset="-120"/>
              </a:rPr>
              <a:t>Heading: </a:t>
            </a:r>
            <a:r>
              <a:rPr lang="en-US" sz="860">
                <a:solidFill>
                  <a:srgbClr val="0B0C0C"/>
                </a:solidFill>
                <a:latin typeface="Arial" pitchFamily="34" charset="0"/>
                <a:ea typeface="Arial" pitchFamily="34" charset="-122"/>
                <a:cs typeface="Arial" pitchFamily="34" charset="-120"/>
              </a:rPr>
              <a:t>“How did you serve the notice?”
</a:t>
            </a:r>
            <a:endParaRPr lang="en-US" sz="860"/>
          </a:p>
          <a:p>
            <a:pPr marL="0" indent="0">
              <a:buNone/>
            </a:pPr>
            <a:r>
              <a:rPr lang="en-US" sz="860" b="1">
                <a:solidFill>
                  <a:srgbClr val="0B0C0C"/>
                </a:solidFill>
                <a:latin typeface="Arial" pitchFamily="34" charset="0"/>
                <a:ea typeface="Arial" pitchFamily="34" charset="-122"/>
                <a:cs typeface="Arial" pitchFamily="34" charset="-120"/>
              </a:rPr>
              <a:t>The options shown are:
</a:t>
            </a:r>
            <a:endParaRPr lang="en-US" sz="860"/>
          </a:p>
          <a:p>
            <a:pPr marL="0" indent="0">
              <a:buNone/>
            </a:pPr>
            <a:r>
              <a:rPr lang="en-US" sz="860">
                <a:solidFill>
                  <a:srgbClr val="0B0C0C"/>
                </a:solidFill>
                <a:latin typeface="Arial" pitchFamily="34" charset="0"/>
                <a:ea typeface="Arial" pitchFamily="34" charset="-122"/>
                <a:cs typeface="Arial" pitchFamily="34" charset="-120"/>
              </a:rPr>
              <a:t>“By first class post or other service which provides for delivery on the next business day”;
</a:t>
            </a:r>
            <a:endParaRPr lang="en-US" sz="860"/>
          </a:p>
          <a:p>
            <a:pPr marL="0" indent="0">
              <a:buNone/>
            </a:pPr>
            <a:r>
              <a:rPr lang="en-US" sz="860">
                <a:solidFill>
                  <a:srgbClr val="0B0C0C"/>
                </a:solidFill>
                <a:latin typeface="Arial" pitchFamily="34" charset="0"/>
                <a:ea typeface="Arial" pitchFamily="34" charset="-122"/>
                <a:cs typeface="Arial" pitchFamily="34" charset="-120"/>
              </a:rPr>
              <a:t>“By delivering it to or leaving it at a permitted place”;
</a:t>
            </a:r>
            <a:endParaRPr lang="en-US" sz="860"/>
          </a:p>
          <a:p>
            <a:pPr marL="0" indent="0">
              <a:buNone/>
            </a:pPr>
            <a:r>
              <a:rPr lang="en-US" sz="860">
                <a:solidFill>
                  <a:srgbClr val="0B0C0C"/>
                </a:solidFill>
                <a:latin typeface="Arial" pitchFamily="34" charset="0"/>
                <a:ea typeface="Arial" pitchFamily="34" charset="-122"/>
                <a:cs typeface="Arial" pitchFamily="34" charset="-120"/>
              </a:rPr>
              <a:t>“By personally handing it to or leaving it with someone”;
</a:t>
            </a:r>
            <a:endParaRPr lang="en-US" sz="860"/>
          </a:p>
          <a:p>
            <a:pPr marL="0" indent="0">
              <a:buNone/>
            </a:pPr>
            <a:r>
              <a:rPr lang="en-US" sz="860">
                <a:solidFill>
                  <a:srgbClr val="0B0C0C"/>
                </a:solidFill>
                <a:latin typeface="Arial" pitchFamily="34" charset="0"/>
                <a:ea typeface="Arial" pitchFamily="34" charset="-122"/>
                <a:cs typeface="Arial" pitchFamily="34" charset="-120"/>
              </a:rPr>
              <a:t>“By email”;
</a:t>
            </a:r>
            <a:endParaRPr lang="en-US" sz="860"/>
          </a:p>
          <a:p>
            <a:pPr marL="0" indent="0">
              <a:buNone/>
            </a:pPr>
            <a:r>
              <a:rPr lang="en-US" sz="860">
                <a:solidFill>
                  <a:srgbClr val="0B0C0C"/>
                </a:solidFill>
                <a:latin typeface="Arial" pitchFamily="34" charset="0"/>
                <a:ea typeface="Arial" pitchFamily="34" charset="-122"/>
                <a:cs typeface="Arial" pitchFamily="34" charset="-120"/>
              </a:rPr>
              <a:t>“By other electronic method”; and
</a:t>
            </a:r>
            <a:endParaRPr lang="en-US" sz="860"/>
          </a:p>
          <a:p>
            <a:pPr marL="0" indent="0">
              <a:buNone/>
            </a:pPr>
            <a:r>
              <a:rPr lang="en-US" sz="860">
                <a:solidFill>
                  <a:srgbClr val="0B0C0C"/>
                </a:solidFill>
                <a:latin typeface="Arial" pitchFamily="34" charset="0"/>
                <a:ea typeface="Arial" pitchFamily="34" charset="-122"/>
                <a:cs typeface="Arial" pitchFamily="34" charset="-120"/>
              </a:rPr>
              <a:t>“Other”.
</a:t>
            </a:r>
            <a:endParaRPr lang="en-US" sz="860"/>
          </a:p>
          <a:p>
            <a:pPr marL="0" indent="0">
              <a:buNone/>
            </a:pPr>
            <a:r>
              <a:rPr lang="en-US" sz="860">
                <a:solidFill>
                  <a:srgbClr val="0B0C0C"/>
                </a:solidFill>
                <a:latin typeface="Arial" pitchFamily="34" charset="0"/>
                <a:ea typeface="Arial" pitchFamily="34" charset="-122"/>
                <a:cs typeface="Arial" pitchFamily="34" charset="-120"/>
              </a:rPr>
              <a:t>In this example, “By other electronic method” has been selected.
</a:t>
            </a:r>
            <a:endParaRPr lang="en-US" sz="860"/>
          </a:p>
          <a:p>
            <a:pPr marL="0" indent="0">
              <a:buNone/>
            </a:pPr>
            <a:r>
              <a:rPr lang="en-US" sz="860" b="1">
                <a:solidFill>
                  <a:srgbClr val="0B0C0C"/>
                </a:solidFill>
                <a:latin typeface="Arial" pitchFamily="34" charset="0"/>
                <a:ea typeface="Arial" pitchFamily="34" charset="-122"/>
                <a:cs typeface="Arial" pitchFamily="34" charset="-120"/>
              </a:rPr>
              <a:t>Heading: </a:t>
            </a:r>
            <a:r>
              <a:rPr lang="en-US" sz="860">
                <a:solidFill>
                  <a:srgbClr val="0B0C0C"/>
                </a:solidFill>
                <a:latin typeface="Arial" pitchFamily="34" charset="0"/>
                <a:ea typeface="Arial" pitchFamily="34" charset="-122"/>
                <a:cs typeface="Arial" pitchFamily="34" charset="-120"/>
              </a:rPr>
              <a:t>“By other electronic method”
</a:t>
            </a:r>
            <a:endParaRPr lang="en-US" sz="860"/>
          </a:p>
          <a:p>
            <a:pPr marL="0" indent="0">
              <a:buNone/>
            </a:pPr>
            <a:r>
              <a:rPr lang="en-US" sz="860">
                <a:solidFill>
                  <a:srgbClr val="0B0C0C"/>
                </a:solidFill>
                <a:latin typeface="Arial" pitchFamily="34" charset="0"/>
                <a:ea typeface="Arial" pitchFamily="34" charset="-122"/>
                <a:cs typeface="Arial" pitchFamily="34" charset="-120"/>
              </a:rPr>
              <a:t>The page shows a box labelled “Give details of how the notice was served”. In this example, the box contains “I sent the occupier a message via WhatsApp”.
</a:t>
            </a:r>
            <a:endParaRPr lang="en-US" sz="860"/>
          </a:p>
          <a:p>
            <a:pPr marL="0" indent="0">
              <a:buNone/>
            </a:pPr>
            <a:r>
              <a:rPr lang="en-US" sz="860">
                <a:solidFill>
                  <a:srgbClr val="0B0C0C"/>
                </a:solidFill>
                <a:latin typeface="Arial" pitchFamily="34" charset="0"/>
                <a:ea typeface="Arial" pitchFamily="34" charset="-122"/>
                <a:cs typeface="Arial" pitchFamily="34" charset="-120"/>
              </a:rPr>
              <a:t>The page shows “Date and time the message was sent” with the example “For example, 16 4 2021, 11 15”. In this example, the fields show Day “28”, Month “4”, Year “2025”, Hour “14” and Minute “19”.
</a:t>
            </a:r>
            <a:endParaRPr lang="en-US" sz="860"/>
          </a:p>
          <a:p>
            <a:pPr marL="0" indent="0">
              <a:buNone/>
            </a:pPr>
            <a:r>
              <a:rPr lang="en-US" sz="860" b="1">
                <a:solidFill>
                  <a:srgbClr val="0B0C0C"/>
                </a:solidFill>
                <a:latin typeface="Arial" pitchFamily="34" charset="0"/>
                <a:ea typeface="Arial" pitchFamily="34" charset="-122"/>
                <a:cs typeface="Arial" pitchFamily="34" charset="-120"/>
              </a:rPr>
              <a:t>Heading: </a:t>
            </a:r>
            <a:r>
              <a:rPr lang="en-US" sz="860">
                <a:solidFill>
                  <a:srgbClr val="0B0C0C"/>
                </a:solidFill>
                <a:latin typeface="Arial" pitchFamily="34" charset="0"/>
                <a:ea typeface="Arial" pitchFamily="34" charset="-122"/>
                <a:cs typeface="Arial" pitchFamily="34" charset="-120"/>
              </a:rPr>
              <a:t>“Are you able to upload a copy of the notice you served?”
</a:t>
            </a:r>
            <a:endParaRPr lang="en-US" sz="860"/>
          </a:p>
          <a:p>
            <a:pPr marL="0" indent="0">
              <a:buNone/>
            </a:pPr>
            <a:r>
              <a:rPr lang="en-US" sz="860" b="1">
                <a:solidFill>
                  <a:srgbClr val="0B0C0C"/>
                </a:solidFill>
                <a:latin typeface="Arial" pitchFamily="34" charset="0"/>
                <a:ea typeface="Arial" pitchFamily="34" charset="-122"/>
                <a:cs typeface="Arial" pitchFamily="34" charset="-120"/>
              </a:rPr>
              <a:t>The screen states: </a:t>
            </a:r>
            <a:r>
              <a:rPr lang="en-US" sz="860">
                <a:solidFill>
                  <a:srgbClr val="0B0C0C"/>
                </a:solidFill>
                <a:latin typeface="Arial" pitchFamily="34" charset="0"/>
                <a:ea typeface="Arial" pitchFamily="34" charset="-122"/>
                <a:cs typeface="Arial" pitchFamily="34" charset="-120"/>
              </a:rPr>
              <a:t>“If you’ve served multiple notices, only upload one here. You can upload the other copies and explain why you served multiple notices later on when we ask about additional reasons for possession and whether you have other documents to upload.”
</a:t>
            </a:r>
            <a:endParaRPr lang="en-US" sz="860"/>
          </a:p>
          <a:p>
            <a:pPr marL="0" indent="0">
              <a:buNone/>
            </a:pPr>
            <a:r>
              <a:rPr lang="en-US" sz="860" b="1">
                <a:solidFill>
                  <a:srgbClr val="0B0C0C"/>
                </a:solidFill>
                <a:latin typeface="Arial" pitchFamily="34" charset="0"/>
                <a:ea typeface="Arial" pitchFamily="34" charset="-122"/>
                <a:cs typeface="Arial" pitchFamily="34" charset="-120"/>
              </a:rPr>
              <a:t>The options shown are:
</a:t>
            </a:r>
            <a:endParaRPr lang="en-US" sz="860"/>
          </a:p>
          <a:p>
            <a:pPr marL="0" indent="0">
              <a:buNone/>
            </a:pPr>
            <a:r>
              <a:rPr lang="en-US" sz="860">
                <a:solidFill>
                  <a:srgbClr val="0B0C0C"/>
                </a:solidFill>
                <a:latin typeface="Arial" pitchFamily="34" charset="0"/>
                <a:ea typeface="Arial" pitchFamily="34" charset="-122"/>
                <a:cs typeface="Arial" pitchFamily="34" charset="-120"/>
              </a:rPr>
              <a:t>“Yes, I can upload a copy of the notice served”; and
</a:t>
            </a:r>
            <a:endParaRPr lang="en-US" sz="860"/>
          </a:p>
          <a:p>
            <a:pPr marL="0" indent="0">
              <a:buNone/>
            </a:pPr>
            <a:r>
              <a:rPr lang="en-US" sz="860">
                <a:solidFill>
                  <a:srgbClr val="0B0C0C"/>
                </a:solidFill>
                <a:latin typeface="Arial" pitchFamily="34" charset="0"/>
                <a:ea typeface="Arial" pitchFamily="34" charset="-122"/>
                <a:cs typeface="Arial" pitchFamily="34" charset="-120"/>
              </a:rPr>
              <a:t>“No, I cannot upload a copy of the notice served”.
</a:t>
            </a:r>
            <a:endParaRPr lang="en-US" sz="860"/>
          </a:p>
          <a:p>
            <a:pPr marL="0" indent="0">
              <a:buNone/>
            </a:pPr>
            <a:r>
              <a:rPr lang="en-US" sz="860">
                <a:solidFill>
                  <a:srgbClr val="0B0C0C"/>
                </a:solidFill>
                <a:latin typeface="Arial" pitchFamily="34" charset="0"/>
                <a:ea typeface="Arial" pitchFamily="34" charset="-122"/>
                <a:cs typeface="Arial" pitchFamily="34" charset="-120"/>
              </a:rPr>
              <a:t>In this example, no upload option appears to have been selected.
</a:t>
            </a:r>
            <a:endParaRPr lang="en-US" sz="860"/>
          </a:p>
          <a:p>
            <a:pPr marL="0" indent="0">
              <a:buNone/>
            </a:pPr>
            <a:r>
              <a:rPr lang="en-US" sz="860">
                <a:solidFill>
                  <a:srgbClr val="0B0C0C"/>
                </a:solidFill>
                <a:latin typeface="Arial" pitchFamily="34" charset="0"/>
                <a:ea typeface="Arial" pitchFamily="34" charset="-122"/>
                <a:cs typeface="Arial" pitchFamily="34" charset="-120"/>
              </a:rPr>
              <a:t>The following actions are available: Previous, Continue and Cancel.</a:t>
            </a:r>
            <a:endParaRPr lang="en-US" sz="86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sp>
        <p:nvSpPr>
          <p:cNvPr id="2" name="Shape 0"/>
          <p:cNvSpPr/>
          <p:nvPr/>
        </p:nvSpPr>
        <p:spPr>
          <a:xfrm>
            <a:off x="0" y="0"/>
            <a:ext cx="12191695" cy="329184"/>
          </a:xfrm>
          <a:prstGeom prst="rect">
            <a:avLst/>
          </a:prstGeom>
          <a:solidFill>
            <a:srgbClr val="0B0C0C"/>
          </a:solidFill>
          <a:ln w="12700">
            <a:solidFill>
              <a:srgbClr val="0B0C0C"/>
            </a:solidFill>
            <a:prstDash val="solid"/>
          </a:ln>
        </p:spPr>
        <p:txBody>
          <a:bodyPr/>
          <a:lstStyle/>
          <a:p>
            <a:endParaRPr lang="en-GB"/>
          </a:p>
        </p:txBody>
      </p:sp>
      <p:sp>
        <p:nvSpPr>
          <p:cNvPr id="3" name="Text 1"/>
          <p:cNvSpPr/>
          <p:nvPr/>
        </p:nvSpPr>
        <p:spPr>
          <a:xfrm>
            <a:off x="164592" y="82296"/>
            <a:ext cx="2377440" cy="146304"/>
          </a:xfrm>
          <a:prstGeom prst="rect">
            <a:avLst/>
          </a:prstGeom>
          <a:noFill/>
          <a:ln/>
        </p:spPr>
        <p:txBody>
          <a:bodyPr wrap="square" lIns="0" tIns="0" rIns="0" bIns="0" rtlCol="0" anchor="ctr"/>
          <a:lstStyle/>
          <a:p>
            <a:pPr marL="0" indent="0">
              <a:buNone/>
            </a:pPr>
            <a:r>
              <a:rPr lang="en-US" sz="650" b="1">
                <a:solidFill>
                  <a:srgbClr val="FFFFFF"/>
                </a:solidFill>
                <a:latin typeface="Arial" pitchFamily="34" charset="0"/>
                <a:ea typeface="Arial" pitchFamily="34" charset="-122"/>
                <a:cs typeface="Arial" pitchFamily="34" charset="-120"/>
              </a:rPr>
              <a:t>OFFICIAL - SENSITIVE</a:t>
            </a:r>
            <a:endParaRPr lang="en-US" sz="650"/>
          </a:p>
        </p:txBody>
      </p:sp>
      <p:sp>
        <p:nvSpPr>
          <p:cNvPr id="4" name="Text 2"/>
          <p:cNvSpPr/>
          <p:nvPr/>
        </p:nvSpPr>
        <p:spPr>
          <a:xfrm>
            <a:off x="411480" y="502920"/>
            <a:ext cx="11064240" cy="320040"/>
          </a:xfrm>
          <a:prstGeom prst="rect">
            <a:avLst/>
          </a:prstGeom>
          <a:noFill/>
          <a:ln/>
        </p:spPr>
        <p:txBody>
          <a:bodyPr wrap="square" lIns="0" tIns="0" rIns="0" bIns="0" rtlCol="0" anchor="ctr"/>
          <a:lstStyle/>
          <a:p>
            <a:pPr marL="0" indent="0">
              <a:buNone/>
            </a:pPr>
            <a:r>
              <a:rPr lang="en-US" sz="1900" b="1">
                <a:solidFill>
                  <a:srgbClr val="0B0C0C"/>
                </a:solidFill>
                <a:latin typeface="Arial" pitchFamily="34" charset="0"/>
                <a:ea typeface="Arial" pitchFamily="34" charset="-122"/>
                <a:cs typeface="Arial" pitchFamily="34" charset="-120"/>
              </a:rPr>
              <a:t>Rent Details</a:t>
            </a:r>
            <a:endParaRPr lang="en-US" sz="1900"/>
          </a:p>
        </p:txBody>
      </p:sp>
      <p:sp>
        <p:nvSpPr>
          <p:cNvPr id="5" name="Text 3"/>
          <p:cNvSpPr/>
          <p:nvPr/>
        </p:nvSpPr>
        <p:spPr>
          <a:xfrm>
            <a:off x="411480" y="850392"/>
            <a:ext cx="11064240" cy="256032"/>
          </a:xfrm>
          <a:prstGeom prst="rect">
            <a:avLst/>
          </a:prstGeom>
          <a:noFill/>
          <a:ln/>
        </p:spPr>
        <p:txBody>
          <a:bodyPr wrap="square" lIns="0" tIns="0" rIns="0" bIns="0" rtlCol="0" anchor="ctr"/>
          <a:lstStyle/>
          <a:p>
            <a:pPr marL="0" indent="0">
              <a:buNone/>
            </a:pPr>
            <a:r>
              <a:rPr lang="en-US" sz="1100">
                <a:solidFill>
                  <a:srgbClr val="505A5F"/>
                </a:solidFill>
                <a:latin typeface="Arial" pitchFamily="34" charset="0"/>
                <a:ea typeface="Arial" pitchFamily="34" charset="-122"/>
                <a:cs typeface="Arial" pitchFamily="34" charset="-120"/>
              </a:rPr>
              <a:t>Short page descriptor: Rent details page asking for the rent amount and how rent is calculated.</a:t>
            </a:r>
            <a:endParaRPr lang="en-US" sz="1100"/>
          </a:p>
        </p:txBody>
      </p:sp>
      <p:sp>
        <p:nvSpPr>
          <p:cNvPr id="6" name="Shape 4"/>
          <p:cNvSpPr/>
          <p:nvPr/>
        </p:nvSpPr>
        <p:spPr>
          <a:xfrm>
            <a:off x="411480" y="1234440"/>
            <a:ext cx="3886200" cy="5166360"/>
          </a:xfrm>
          <a:prstGeom prst="roundRect">
            <a:avLst>
              <a:gd name="adj" fmla="val 1882"/>
            </a:avLst>
          </a:prstGeom>
          <a:solidFill>
            <a:srgbClr val="FFFFFF"/>
          </a:solidFill>
          <a:ln w="12700">
            <a:solidFill>
              <a:srgbClr val="DADCE0"/>
            </a:solidFill>
            <a:prstDash val="solid"/>
          </a:ln>
        </p:spPr>
        <p:txBody>
          <a:bodyPr/>
          <a:lstStyle/>
          <a:p>
            <a:endParaRPr lang="en-GB"/>
          </a:p>
        </p:txBody>
      </p:sp>
      <p:pic>
        <p:nvPicPr>
          <p:cNvPr id="7" name="Image 0" descr="/mnt/data/batch5_assets/screen19_colN_row178.png"/>
          <p:cNvPicPr>
            <a:picLocks noChangeAspect="1"/>
          </p:cNvPicPr>
          <p:nvPr/>
        </p:nvPicPr>
        <p:blipFill>
          <a:blip r:embed="rId3"/>
          <a:stretch>
            <a:fillRect/>
          </a:stretch>
        </p:blipFill>
        <p:spPr>
          <a:xfrm>
            <a:off x="530352" y="2066780"/>
            <a:ext cx="3648456" cy="3501679"/>
          </a:xfrm>
          <a:prstGeom prst="rect">
            <a:avLst/>
          </a:prstGeom>
        </p:spPr>
      </p:pic>
      <p:sp>
        <p:nvSpPr>
          <p:cNvPr id="8" name="Shape 5"/>
          <p:cNvSpPr/>
          <p:nvPr/>
        </p:nvSpPr>
        <p:spPr>
          <a:xfrm>
            <a:off x="4526280" y="1234440"/>
            <a:ext cx="7242048" cy="5166360"/>
          </a:xfrm>
          <a:prstGeom prst="roundRect">
            <a:avLst>
              <a:gd name="adj" fmla="val 1416"/>
            </a:avLst>
          </a:prstGeom>
          <a:solidFill>
            <a:srgbClr val="EAF3F8"/>
          </a:solidFill>
          <a:ln w="12700">
            <a:solidFill>
              <a:srgbClr val="C8DDF0"/>
            </a:solidFill>
            <a:prstDash val="solid"/>
          </a:ln>
        </p:spPr>
        <p:txBody>
          <a:bodyPr/>
          <a:lstStyle/>
          <a:p>
            <a:endParaRPr lang="en-GB"/>
          </a:p>
        </p:txBody>
      </p:sp>
      <p:sp>
        <p:nvSpPr>
          <p:cNvPr id="9" name="Text 6"/>
          <p:cNvSpPr/>
          <p:nvPr/>
        </p:nvSpPr>
        <p:spPr>
          <a:xfrm>
            <a:off x="4754880" y="1417320"/>
            <a:ext cx="6720840" cy="228600"/>
          </a:xfrm>
          <a:prstGeom prst="rect">
            <a:avLst/>
          </a:prstGeom>
          <a:noFill/>
          <a:ln/>
        </p:spPr>
        <p:txBody>
          <a:bodyPr wrap="square" lIns="0" tIns="0" rIns="0" bIns="0" rtlCol="0" anchor="ctr"/>
          <a:lstStyle/>
          <a:p>
            <a:pPr marL="0" indent="0">
              <a:buNone/>
            </a:pPr>
            <a:r>
              <a:rPr lang="en-US" sz="1200" b="1">
                <a:solidFill>
                  <a:srgbClr val="1D70B8"/>
                </a:solidFill>
                <a:latin typeface="Arial" pitchFamily="34" charset="0"/>
                <a:ea typeface="Arial" pitchFamily="34" charset="-122"/>
                <a:cs typeface="Arial" pitchFamily="34" charset="-120"/>
              </a:rPr>
              <a:t>Accessible description</a:t>
            </a:r>
            <a:endParaRPr lang="en-US" sz="1200"/>
          </a:p>
        </p:txBody>
      </p:sp>
      <p:sp>
        <p:nvSpPr>
          <p:cNvPr id="10" name="Text 7"/>
          <p:cNvSpPr/>
          <p:nvPr/>
        </p:nvSpPr>
        <p:spPr>
          <a:xfrm>
            <a:off x="4754880" y="1719072"/>
            <a:ext cx="6720840" cy="4526280"/>
          </a:xfrm>
          <a:prstGeom prst="rect">
            <a:avLst/>
          </a:prstGeom>
          <a:noFill/>
          <a:ln/>
        </p:spPr>
        <p:txBody>
          <a:bodyPr wrap="square" lIns="254" tIns="254" rIns="254" bIns="254" rtlCol="0" anchor="ctr">
            <a:normAutofit/>
          </a:bodyPr>
          <a:lstStyle/>
          <a:p>
            <a:pPr marL="0" indent="0">
              <a:buNone/>
            </a:pPr>
            <a:r>
              <a:rPr lang="en-US" sz="1000" b="1">
                <a:solidFill>
                  <a:srgbClr val="0B0C0C"/>
                </a:solidFill>
                <a:latin typeface="Arial" pitchFamily="34" charset="0"/>
                <a:ea typeface="Arial" pitchFamily="34" charset="-122"/>
                <a:cs typeface="Arial" pitchFamily="34" charset="-120"/>
              </a:rPr>
              <a:t>Heading: </a:t>
            </a:r>
            <a:r>
              <a:rPr lang="en-US" sz="1000">
                <a:solidFill>
                  <a:srgbClr val="0B0C0C"/>
                </a:solidFill>
                <a:latin typeface="Arial" pitchFamily="34" charset="0"/>
                <a:ea typeface="Arial" pitchFamily="34" charset="-122"/>
                <a:cs typeface="Arial" pitchFamily="34" charset="-120"/>
              </a:rPr>
              <a:t>“Rent details”
</a:t>
            </a:r>
            <a:endParaRPr lang="en-US" sz="1000"/>
          </a:p>
          <a:p>
            <a:pPr marL="0" indent="0">
              <a:buNone/>
            </a:pPr>
            <a:r>
              <a:rPr lang="en-US" sz="1000">
                <a:solidFill>
                  <a:srgbClr val="0B0C0C"/>
                </a:solidFill>
                <a:latin typeface="Arial" pitchFamily="34" charset="0"/>
                <a:ea typeface="Arial" pitchFamily="34" charset="-122"/>
                <a:cs typeface="Arial" pitchFamily="34" charset="-120"/>
              </a:rPr>
              <a:t>In this example, the case number is “1234-5678-9101-1213”.
</a:t>
            </a:r>
            <a:endParaRPr lang="en-US" sz="1000"/>
          </a:p>
          <a:p>
            <a:pPr marL="0" indent="0">
              <a:buNone/>
            </a:pPr>
            <a:r>
              <a:rPr lang="en-US" sz="1000" b="1">
                <a:solidFill>
                  <a:srgbClr val="0B0C0C"/>
                </a:solidFill>
                <a:latin typeface="Arial" pitchFamily="34" charset="0"/>
                <a:ea typeface="Arial" pitchFamily="34" charset="-122"/>
                <a:cs typeface="Arial" pitchFamily="34" charset="-120"/>
              </a:rPr>
              <a:t>Heading: </a:t>
            </a:r>
            <a:r>
              <a:rPr lang="en-US" sz="1000">
                <a:solidFill>
                  <a:srgbClr val="0B0C0C"/>
                </a:solidFill>
                <a:latin typeface="Arial" pitchFamily="34" charset="0"/>
                <a:ea typeface="Arial" pitchFamily="34" charset="-122"/>
                <a:cs typeface="Arial" pitchFamily="34" charset="-120"/>
              </a:rPr>
              <a:t>“How much is the rent?”
</a:t>
            </a:r>
            <a:endParaRPr lang="en-US" sz="1000"/>
          </a:p>
          <a:p>
            <a:pPr marL="0" indent="0">
              <a:buNone/>
            </a:pPr>
            <a:r>
              <a:rPr lang="en-US" sz="1000">
                <a:solidFill>
                  <a:srgbClr val="0B0C0C"/>
                </a:solidFill>
                <a:latin typeface="Arial" pitchFamily="34" charset="0"/>
                <a:ea typeface="Arial" pitchFamily="34" charset="-122"/>
                <a:cs typeface="Arial" pitchFamily="34" charset="-120"/>
              </a:rPr>
              <a:t>The page shows a box for the rent amount. In this example, the figure of £125 has been entered.
</a:t>
            </a:r>
            <a:endParaRPr lang="en-US" sz="1000"/>
          </a:p>
          <a:p>
            <a:pPr marL="0" indent="0">
              <a:buNone/>
            </a:pPr>
            <a:r>
              <a:rPr lang="en-US" sz="1000" b="1">
                <a:solidFill>
                  <a:srgbClr val="0B0C0C"/>
                </a:solidFill>
                <a:latin typeface="Arial" pitchFamily="34" charset="0"/>
                <a:ea typeface="Arial" pitchFamily="34" charset="-122"/>
                <a:cs typeface="Arial" pitchFamily="34" charset="-120"/>
              </a:rPr>
              <a:t>Heading: </a:t>
            </a:r>
            <a:r>
              <a:rPr lang="en-US" sz="1000">
                <a:solidFill>
                  <a:srgbClr val="0B0C0C"/>
                </a:solidFill>
                <a:latin typeface="Arial" pitchFamily="34" charset="0"/>
                <a:ea typeface="Arial" pitchFamily="34" charset="-122"/>
                <a:cs typeface="Arial" pitchFamily="34" charset="-120"/>
              </a:rPr>
              <a:t>“How is the rent calculated?”
</a:t>
            </a:r>
            <a:endParaRPr lang="en-US" sz="1000"/>
          </a:p>
          <a:p>
            <a:pPr marL="0" indent="0">
              <a:buNone/>
            </a:pPr>
            <a:r>
              <a:rPr lang="en-US" sz="1000" b="1">
                <a:solidFill>
                  <a:srgbClr val="0B0C0C"/>
                </a:solidFill>
                <a:latin typeface="Arial" pitchFamily="34" charset="0"/>
                <a:ea typeface="Arial" pitchFamily="34" charset="-122"/>
                <a:cs typeface="Arial" pitchFamily="34" charset="-120"/>
              </a:rPr>
              <a:t>The options shown are:
</a:t>
            </a:r>
            <a:endParaRPr lang="en-US" sz="1000"/>
          </a:p>
          <a:p>
            <a:pPr marL="171450" indent="-171450">
              <a:buFont typeface="Arial" panose="020B0604020202020204" pitchFamily="34" charset="0"/>
              <a:buChar char="•"/>
            </a:pPr>
            <a:r>
              <a:rPr lang="en-US" sz="1000">
                <a:solidFill>
                  <a:srgbClr val="0B0C0C"/>
                </a:solidFill>
                <a:latin typeface="Arial" pitchFamily="34" charset="0"/>
                <a:ea typeface="Arial" pitchFamily="34" charset="-122"/>
                <a:cs typeface="Arial" pitchFamily="34" charset="-120"/>
              </a:rPr>
              <a:t>“Weekly”;</a:t>
            </a:r>
            <a:endParaRPr lang="en-US" sz="1000"/>
          </a:p>
          <a:p>
            <a:pPr marL="171450" indent="-171450">
              <a:buFont typeface="Arial" panose="020B0604020202020204" pitchFamily="34" charset="0"/>
              <a:buChar char="•"/>
            </a:pPr>
            <a:r>
              <a:rPr lang="en-US" sz="1000">
                <a:solidFill>
                  <a:srgbClr val="0B0C0C"/>
                </a:solidFill>
                <a:latin typeface="Arial" pitchFamily="34" charset="0"/>
                <a:ea typeface="Arial" pitchFamily="34" charset="-122"/>
                <a:cs typeface="Arial" pitchFamily="34" charset="-120"/>
              </a:rPr>
              <a:t>“Fortnightly”;</a:t>
            </a:r>
            <a:endParaRPr lang="en-US" sz="1000"/>
          </a:p>
          <a:p>
            <a:pPr marL="171450" indent="-171450">
              <a:buFont typeface="Arial" panose="020B0604020202020204" pitchFamily="34" charset="0"/>
              <a:buChar char="•"/>
            </a:pPr>
            <a:r>
              <a:rPr lang="en-US" sz="1000">
                <a:solidFill>
                  <a:srgbClr val="0B0C0C"/>
                </a:solidFill>
                <a:latin typeface="Arial" pitchFamily="34" charset="0"/>
                <a:ea typeface="Arial" pitchFamily="34" charset="-122"/>
                <a:cs typeface="Arial" pitchFamily="34" charset="-120"/>
              </a:rPr>
              <a:t>“Monthly”; and</a:t>
            </a:r>
            <a:endParaRPr lang="en-US" sz="1000"/>
          </a:p>
          <a:p>
            <a:pPr marL="171450" indent="-171450">
              <a:buFont typeface="Arial" panose="020B0604020202020204" pitchFamily="34" charset="0"/>
              <a:buChar char="•"/>
            </a:pPr>
            <a:r>
              <a:rPr lang="en-US" sz="1000">
                <a:solidFill>
                  <a:srgbClr val="0B0C0C"/>
                </a:solidFill>
                <a:latin typeface="Arial" pitchFamily="34" charset="0"/>
                <a:ea typeface="Arial" pitchFamily="34" charset="-122"/>
                <a:cs typeface="Arial" pitchFamily="34" charset="-120"/>
              </a:rPr>
              <a:t>“Other”.</a:t>
            </a:r>
          </a:p>
          <a:p>
            <a:endParaRPr lang="en-US" sz="1000"/>
          </a:p>
          <a:p>
            <a:pPr marL="0" indent="0">
              <a:buNone/>
            </a:pPr>
            <a:r>
              <a:rPr lang="en-US" sz="1000">
                <a:solidFill>
                  <a:srgbClr val="0B0C0C"/>
                </a:solidFill>
                <a:latin typeface="Arial" pitchFamily="34" charset="0"/>
                <a:ea typeface="Arial" pitchFamily="34" charset="-122"/>
                <a:cs typeface="Arial" pitchFamily="34" charset="-120"/>
              </a:rPr>
              <a:t>In this example, “Other” has been selected.
</a:t>
            </a:r>
            <a:endParaRPr lang="en-US" sz="1000"/>
          </a:p>
          <a:p>
            <a:pPr marL="0" indent="0">
              <a:buNone/>
            </a:pPr>
            <a:r>
              <a:rPr lang="en-US" sz="1000">
                <a:solidFill>
                  <a:srgbClr val="0B0C0C"/>
                </a:solidFill>
                <a:latin typeface="Arial" pitchFamily="34" charset="0"/>
                <a:ea typeface="Arial" pitchFamily="34" charset="-122"/>
                <a:cs typeface="Arial" pitchFamily="34" charset="-120"/>
              </a:rPr>
              <a:t>The page shows a box labelled “Enter frequency”. In this example, the box is blank.
</a:t>
            </a:r>
            <a:endParaRPr lang="en-US" sz="1000"/>
          </a:p>
          <a:p>
            <a:pPr marL="0" indent="0">
              <a:buNone/>
            </a:pPr>
            <a:r>
              <a:rPr lang="en-US" sz="1000">
                <a:solidFill>
                  <a:srgbClr val="0B0C0C"/>
                </a:solidFill>
                <a:latin typeface="Arial" pitchFamily="34" charset="0"/>
                <a:ea typeface="Arial" pitchFamily="34" charset="-122"/>
                <a:cs typeface="Arial" pitchFamily="34" charset="-120"/>
              </a:rPr>
              <a:t>The page asks for “Enter the amount per day that unpaid rent should be charged at”. In this example, the amount box is blank and shows the pound sign.
</a:t>
            </a:r>
            <a:endParaRPr lang="en-US" sz="1000"/>
          </a:p>
          <a:p>
            <a:pPr marL="0" indent="0">
              <a:buNone/>
            </a:pPr>
            <a:r>
              <a:rPr lang="en-US" sz="1000">
                <a:solidFill>
                  <a:srgbClr val="0B0C0C"/>
                </a:solidFill>
                <a:latin typeface="Arial" pitchFamily="34" charset="0"/>
                <a:ea typeface="Arial" pitchFamily="34" charset="-122"/>
                <a:cs typeface="Arial" pitchFamily="34" charset="-120"/>
              </a:rPr>
              <a:t>The following actions are available: Previous, Continue and Cancel.</a:t>
            </a:r>
            <a:endParaRPr lang="en-US" sz="10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sp>
        <p:nvSpPr>
          <p:cNvPr id="2" name="Shape 0"/>
          <p:cNvSpPr/>
          <p:nvPr/>
        </p:nvSpPr>
        <p:spPr>
          <a:xfrm>
            <a:off x="0" y="0"/>
            <a:ext cx="12191695" cy="329184"/>
          </a:xfrm>
          <a:prstGeom prst="rect">
            <a:avLst/>
          </a:prstGeom>
          <a:solidFill>
            <a:srgbClr val="0B0C0C"/>
          </a:solidFill>
          <a:ln w="12700">
            <a:solidFill>
              <a:srgbClr val="0B0C0C"/>
            </a:solidFill>
            <a:prstDash val="solid"/>
          </a:ln>
        </p:spPr>
        <p:txBody>
          <a:bodyPr/>
          <a:lstStyle/>
          <a:p>
            <a:endParaRPr lang="en-GB"/>
          </a:p>
        </p:txBody>
      </p:sp>
      <p:sp>
        <p:nvSpPr>
          <p:cNvPr id="3" name="Text 1"/>
          <p:cNvSpPr/>
          <p:nvPr/>
        </p:nvSpPr>
        <p:spPr>
          <a:xfrm>
            <a:off x="164592" y="82296"/>
            <a:ext cx="3291840" cy="146304"/>
          </a:xfrm>
          <a:prstGeom prst="rect">
            <a:avLst/>
          </a:prstGeom>
          <a:noFill/>
          <a:ln/>
        </p:spPr>
        <p:txBody>
          <a:bodyPr wrap="square" lIns="0" tIns="0" rIns="0" bIns="0" rtlCol="0" anchor="ctr"/>
          <a:lstStyle/>
          <a:p>
            <a:pPr marL="0" indent="0">
              <a:buNone/>
            </a:pPr>
            <a:r>
              <a:rPr lang="en-US" sz="650" b="1">
                <a:solidFill>
                  <a:srgbClr val="FFFFFF"/>
                </a:solidFill>
                <a:latin typeface="Arial" pitchFamily="34" charset="0"/>
                <a:ea typeface="Arial" pitchFamily="34" charset="-122"/>
                <a:cs typeface="Arial" pitchFamily="34" charset="-120"/>
              </a:rPr>
              <a:t>OFFICIAL - SENSITIVE - RECIPIENTS ONLY</a:t>
            </a:r>
            <a:endParaRPr lang="en-US" sz="650"/>
          </a:p>
        </p:txBody>
      </p:sp>
      <p:sp>
        <p:nvSpPr>
          <p:cNvPr id="4" name="Text 2"/>
          <p:cNvSpPr/>
          <p:nvPr/>
        </p:nvSpPr>
        <p:spPr>
          <a:xfrm>
            <a:off x="411480" y="502920"/>
            <a:ext cx="10972800" cy="320040"/>
          </a:xfrm>
          <a:prstGeom prst="rect">
            <a:avLst/>
          </a:prstGeom>
          <a:noFill/>
          <a:ln/>
        </p:spPr>
        <p:txBody>
          <a:bodyPr wrap="square" lIns="0" tIns="0" rIns="0" bIns="0" rtlCol="0" anchor="ctr"/>
          <a:lstStyle/>
          <a:p>
            <a:pPr marL="0" indent="0">
              <a:buNone/>
            </a:pPr>
            <a:r>
              <a:rPr lang="en-US" sz="1850" b="1">
                <a:solidFill>
                  <a:srgbClr val="0B0C0C"/>
                </a:solidFill>
                <a:latin typeface="Arial" pitchFamily="34" charset="0"/>
                <a:ea typeface="Arial" pitchFamily="34" charset="-122"/>
                <a:cs typeface="Arial" pitchFamily="34" charset="-120"/>
              </a:rPr>
              <a:t>Make a housing possession claim</a:t>
            </a:r>
            <a:endParaRPr lang="en-US" sz="1850"/>
          </a:p>
        </p:txBody>
      </p:sp>
      <p:sp>
        <p:nvSpPr>
          <p:cNvPr id="5" name="Text 3"/>
          <p:cNvSpPr/>
          <p:nvPr/>
        </p:nvSpPr>
        <p:spPr>
          <a:xfrm>
            <a:off x="411480" y="859536"/>
            <a:ext cx="11155680" cy="256032"/>
          </a:xfrm>
          <a:prstGeom prst="rect">
            <a:avLst/>
          </a:prstGeom>
          <a:noFill/>
          <a:ln/>
        </p:spPr>
        <p:txBody>
          <a:bodyPr wrap="square" lIns="0" tIns="0" rIns="0" bIns="0" rtlCol="0" anchor="ctr"/>
          <a:lstStyle/>
          <a:p>
            <a:pPr marL="0" indent="0">
              <a:buNone/>
            </a:pPr>
            <a:r>
              <a:rPr lang="en-US" sz="1050">
                <a:solidFill>
                  <a:srgbClr val="505A5F"/>
                </a:solidFill>
                <a:latin typeface="Arial" pitchFamily="34" charset="0"/>
                <a:ea typeface="Arial" pitchFamily="34" charset="-122"/>
                <a:cs typeface="Arial" pitchFamily="34" charset="-120"/>
              </a:rPr>
              <a:t>Short page descriptor: Start page explaining who can use the online service, what is needed and how to complete a claim.</a:t>
            </a:r>
            <a:endParaRPr lang="en-US" sz="1050"/>
          </a:p>
        </p:txBody>
      </p:sp>
      <p:sp>
        <p:nvSpPr>
          <p:cNvPr id="6" name="Shape 4"/>
          <p:cNvSpPr/>
          <p:nvPr/>
        </p:nvSpPr>
        <p:spPr>
          <a:xfrm>
            <a:off x="411480" y="1234440"/>
            <a:ext cx="3886200" cy="5166360"/>
          </a:xfrm>
          <a:prstGeom prst="roundRect">
            <a:avLst>
              <a:gd name="adj" fmla="val 1882"/>
            </a:avLst>
          </a:prstGeom>
          <a:solidFill>
            <a:srgbClr val="FFFFFF"/>
          </a:solidFill>
          <a:ln w="12700">
            <a:solidFill>
              <a:srgbClr val="DADCE0"/>
            </a:solidFill>
            <a:prstDash val="solid"/>
          </a:ln>
        </p:spPr>
        <p:txBody>
          <a:bodyPr/>
          <a:lstStyle/>
          <a:p>
            <a:endParaRPr lang="en-GB"/>
          </a:p>
        </p:txBody>
      </p:sp>
      <p:pic>
        <p:nvPicPr>
          <p:cNvPr id="7" name="Image 0" descr="/mnt/data/screen1_updated_extract/ppt/media/image1.png"/>
          <p:cNvPicPr>
            <a:picLocks noChangeAspect="1"/>
          </p:cNvPicPr>
          <p:nvPr/>
        </p:nvPicPr>
        <p:blipFill>
          <a:blip r:embed="rId3"/>
          <a:stretch>
            <a:fillRect/>
          </a:stretch>
        </p:blipFill>
        <p:spPr>
          <a:xfrm>
            <a:off x="530352" y="1461442"/>
            <a:ext cx="3648456" cy="4712357"/>
          </a:xfrm>
          <a:prstGeom prst="rect">
            <a:avLst/>
          </a:prstGeom>
        </p:spPr>
      </p:pic>
      <p:sp>
        <p:nvSpPr>
          <p:cNvPr id="8" name="Shape 5"/>
          <p:cNvSpPr/>
          <p:nvPr/>
        </p:nvSpPr>
        <p:spPr>
          <a:xfrm>
            <a:off x="4526280" y="1234440"/>
            <a:ext cx="7242048" cy="5166360"/>
          </a:xfrm>
          <a:prstGeom prst="roundRect">
            <a:avLst>
              <a:gd name="adj" fmla="val 1416"/>
            </a:avLst>
          </a:prstGeom>
          <a:solidFill>
            <a:srgbClr val="EAF3F8"/>
          </a:solidFill>
          <a:ln w="12700">
            <a:solidFill>
              <a:srgbClr val="C8DDF0"/>
            </a:solidFill>
            <a:prstDash val="solid"/>
          </a:ln>
        </p:spPr>
        <p:txBody>
          <a:bodyPr/>
          <a:lstStyle/>
          <a:p>
            <a:endParaRPr lang="en-GB"/>
          </a:p>
        </p:txBody>
      </p:sp>
      <p:sp>
        <p:nvSpPr>
          <p:cNvPr id="9" name="Text 6"/>
          <p:cNvSpPr/>
          <p:nvPr/>
        </p:nvSpPr>
        <p:spPr>
          <a:xfrm>
            <a:off x="4640580" y="1202436"/>
            <a:ext cx="6720840" cy="228600"/>
          </a:xfrm>
          <a:prstGeom prst="rect">
            <a:avLst/>
          </a:prstGeom>
          <a:noFill/>
          <a:ln/>
        </p:spPr>
        <p:txBody>
          <a:bodyPr wrap="square" lIns="0" tIns="0" rIns="0" bIns="0" rtlCol="0" anchor="ctr"/>
          <a:lstStyle/>
          <a:p>
            <a:pPr marL="0" indent="0">
              <a:buNone/>
            </a:pPr>
            <a:r>
              <a:rPr lang="en-US" sz="1200" b="1">
                <a:solidFill>
                  <a:srgbClr val="1D70B8"/>
                </a:solidFill>
                <a:latin typeface="Arial" pitchFamily="34" charset="0"/>
                <a:ea typeface="Arial" pitchFamily="34" charset="-122"/>
                <a:cs typeface="Arial" pitchFamily="34" charset="-120"/>
              </a:rPr>
              <a:t>Screen description</a:t>
            </a:r>
            <a:endParaRPr lang="en-US" sz="1200"/>
          </a:p>
        </p:txBody>
      </p:sp>
      <p:sp>
        <p:nvSpPr>
          <p:cNvPr id="10" name="Text 7"/>
          <p:cNvSpPr/>
          <p:nvPr/>
        </p:nvSpPr>
        <p:spPr>
          <a:xfrm>
            <a:off x="4640580" y="1661766"/>
            <a:ext cx="6720840" cy="4647594"/>
          </a:xfrm>
          <a:prstGeom prst="rect">
            <a:avLst/>
          </a:prstGeom>
          <a:noFill/>
          <a:ln/>
        </p:spPr>
        <p:txBody>
          <a:bodyPr wrap="square" lIns="254" tIns="254" rIns="254" bIns="254" rtlCol="0" anchor="ctr">
            <a:noAutofit/>
          </a:bodyPr>
          <a:lstStyle/>
          <a:p>
            <a:pPr marL="0" indent="0">
              <a:buNone/>
            </a:pPr>
            <a:r>
              <a:rPr lang="en-US" sz="800" b="1">
                <a:solidFill>
                  <a:srgbClr val="0B0C0C"/>
                </a:solidFill>
                <a:latin typeface="Arial"/>
                <a:ea typeface="Arial" pitchFamily="34" charset="-122"/>
                <a:cs typeface="Arial"/>
              </a:rPr>
              <a:t>Heading: </a:t>
            </a:r>
            <a:r>
              <a:rPr lang="en-US" sz="800">
                <a:solidFill>
                  <a:srgbClr val="0B0C0C"/>
                </a:solidFill>
                <a:latin typeface="Arial"/>
                <a:ea typeface="Arial" pitchFamily="34" charset="-122"/>
                <a:cs typeface="Arial"/>
              </a:rPr>
              <a:t>“Make a housing possession claim online”
</a:t>
            </a:r>
            <a:endParaRPr lang="en-US" sz="800">
              <a:latin typeface="Arial"/>
              <a:cs typeface="Arial"/>
            </a:endParaRPr>
          </a:p>
          <a:p>
            <a:pPr marL="0" indent="0">
              <a:buNone/>
            </a:pPr>
            <a:r>
              <a:rPr lang="en-US" sz="800" b="1">
                <a:solidFill>
                  <a:srgbClr val="0B0C0C"/>
                </a:solidFill>
                <a:latin typeface="Arial"/>
                <a:ea typeface="Arial" pitchFamily="34" charset="-122"/>
                <a:cs typeface="Arial"/>
              </a:rPr>
              <a:t>The page states: </a:t>
            </a:r>
            <a:r>
              <a:rPr lang="en-US" sz="800">
                <a:solidFill>
                  <a:srgbClr val="0B0C0C"/>
                </a:solidFill>
                <a:latin typeface="Arial"/>
                <a:ea typeface="Arial" pitchFamily="34" charset="-122"/>
                <a:cs typeface="Arial"/>
              </a:rPr>
              <a:t>“You can use this online service if you’re a registered provider of social housing or a community landlord and the property you want to claim possession of is in England or Wales.”
</a:t>
            </a:r>
            <a:endParaRPr lang="en-US" sz="800">
              <a:latin typeface="Arial"/>
              <a:cs typeface="Arial"/>
            </a:endParaRPr>
          </a:p>
          <a:p>
            <a:pPr marL="0" indent="0">
              <a:buNone/>
            </a:pPr>
            <a:r>
              <a:rPr lang="en-US" sz="800">
                <a:solidFill>
                  <a:srgbClr val="0B0C0C"/>
                </a:solidFill>
                <a:latin typeface="Arial"/>
                <a:ea typeface="Arial" pitchFamily="34" charset="-122"/>
                <a:cs typeface="Arial"/>
              </a:rPr>
              <a:t>“Solicitors or legal representatives must continue to submit claims using Possession Claim Online (PCOL) or by using a claim form with the relevant particulars of claim form.”
</a:t>
            </a:r>
            <a:endParaRPr lang="en-US" sz="800">
              <a:latin typeface="Arial"/>
              <a:cs typeface="Arial"/>
            </a:endParaRPr>
          </a:p>
          <a:p>
            <a:pPr marL="0" indent="0">
              <a:buNone/>
            </a:pPr>
            <a:r>
              <a:rPr lang="en-US" sz="800">
                <a:solidFill>
                  <a:srgbClr val="0B0C0C"/>
                </a:solidFill>
                <a:latin typeface="Arial"/>
                <a:ea typeface="Arial" pitchFamily="34" charset="-122"/>
                <a:cs typeface="Arial"/>
              </a:rPr>
              <a:t>“This service is also available in Welsh (</a:t>
            </a:r>
            <a:r>
              <a:rPr lang="en-US" sz="800" err="1">
                <a:solidFill>
                  <a:srgbClr val="0B0C0C"/>
                </a:solidFill>
                <a:latin typeface="Arial"/>
                <a:ea typeface="Arial" pitchFamily="34" charset="-122"/>
                <a:cs typeface="Arial"/>
              </a:rPr>
              <a:t>Cymraeg</a:t>
            </a:r>
            <a:r>
              <a:rPr lang="en-US" sz="800">
                <a:solidFill>
                  <a:srgbClr val="0B0C0C"/>
                </a:solidFill>
                <a:latin typeface="Arial"/>
                <a:ea typeface="Arial" pitchFamily="34" charset="-122"/>
                <a:cs typeface="Arial"/>
              </a:rPr>
              <a:t>). Select the ‘</a:t>
            </a:r>
            <a:r>
              <a:rPr lang="en-US" sz="800" err="1">
                <a:solidFill>
                  <a:srgbClr val="0B0C0C"/>
                </a:solidFill>
                <a:latin typeface="Arial"/>
                <a:ea typeface="Arial" pitchFamily="34" charset="-122"/>
                <a:cs typeface="Arial"/>
              </a:rPr>
              <a:t>Cymraeg</a:t>
            </a:r>
            <a:r>
              <a:rPr lang="en-US" sz="800">
                <a:solidFill>
                  <a:srgbClr val="0B0C0C"/>
                </a:solidFill>
                <a:latin typeface="Arial"/>
                <a:ea typeface="Arial" pitchFamily="34" charset="-122"/>
                <a:cs typeface="Arial"/>
              </a:rPr>
              <a:t>’ option in the top right corner of this screen to use this service in Welsh.”
</a:t>
            </a:r>
            <a:endParaRPr lang="en-US" sz="800">
              <a:latin typeface="Arial"/>
              <a:cs typeface="Arial"/>
            </a:endParaRPr>
          </a:p>
          <a:p>
            <a:pPr marL="0" indent="0">
              <a:buNone/>
            </a:pPr>
            <a:r>
              <a:rPr lang="en-US" sz="800">
                <a:solidFill>
                  <a:srgbClr val="0B0C0C"/>
                </a:solidFill>
                <a:latin typeface="Arial"/>
                <a:ea typeface="Arial" pitchFamily="34" charset="-122"/>
                <a:cs typeface="Arial"/>
              </a:rPr>
              <a:t>“The claim fee is £415. You can pay by card or through Payment By Account (PBA).”
</a:t>
            </a:r>
            <a:endParaRPr lang="en-US" sz="800">
              <a:latin typeface="Arial"/>
              <a:cs typeface="Arial"/>
            </a:endParaRPr>
          </a:p>
          <a:p>
            <a:pPr marL="36000" indent="-36000">
              <a:buNone/>
            </a:pPr>
            <a:r>
              <a:rPr lang="en-US" sz="800">
                <a:solidFill>
                  <a:srgbClr val="0B0C0C"/>
                </a:solidFill>
                <a:latin typeface="Arial"/>
                <a:ea typeface="Arial" pitchFamily="34" charset="-122"/>
                <a:cs typeface="Arial"/>
              </a:rPr>
              <a:t>“Your claim will be saved as you answer the questions, so you’ll be able to close and return to your draft. Before you submit, you must complete a statement of truth. This certifies that you believe the information you’ve provided is true.”
</a:t>
            </a:r>
            <a:endParaRPr lang="en-US" sz="800">
              <a:latin typeface="Arial"/>
              <a:cs typeface="Arial"/>
            </a:endParaRPr>
          </a:p>
          <a:p>
            <a:pPr marL="0" indent="0">
              <a:buNone/>
            </a:pPr>
            <a:r>
              <a:rPr lang="en-US" sz="800" b="1">
                <a:solidFill>
                  <a:srgbClr val="0B0C0C"/>
                </a:solidFill>
                <a:latin typeface="Arial"/>
                <a:ea typeface="Arial" pitchFamily="34" charset="-122"/>
                <a:cs typeface="Arial"/>
              </a:rPr>
              <a:t>Heading: </a:t>
            </a:r>
            <a:r>
              <a:rPr lang="en-US" sz="800">
                <a:solidFill>
                  <a:srgbClr val="0B0C0C"/>
                </a:solidFill>
                <a:latin typeface="Arial"/>
                <a:ea typeface="Arial" pitchFamily="34" charset="-122"/>
                <a:cs typeface="Arial"/>
              </a:rPr>
              <a:t>“What you’ll need”
</a:t>
            </a:r>
            <a:endParaRPr lang="en-US" sz="800">
              <a:latin typeface="Arial"/>
              <a:cs typeface="Arial"/>
            </a:endParaRPr>
          </a:p>
          <a:p>
            <a:pPr marL="0" indent="0">
              <a:buNone/>
            </a:pPr>
            <a:r>
              <a:rPr lang="en-US" sz="800" b="1">
                <a:solidFill>
                  <a:srgbClr val="0B0C0C"/>
                </a:solidFill>
                <a:latin typeface="Arial"/>
                <a:ea typeface="Arial" pitchFamily="34" charset="-122"/>
                <a:cs typeface="Arial"/>
              </a:rPr>
              <a:t>The page states: </a:t>
            </a:r>
            <a:r>
              <a:rPr lang="en-US" sz="800">
                <a:solidFill>
                  <a:srgbClr val="0B0C0C"/>
                </a:solidFill>
                <a:latin typeface="Arial"/>
                <a:ea typeface="Arial" pitchFamily="34" charset="-122"/>
                <a:cs typeface="Arial"/>
              </a:rPr>
              <a:t>“Before you start, make sure you have the following information:”
</a:t>
            </a:r>
            <a:endParaRPr lang="en-US" sz="800">
              <a:latin typeface="Arial"/>
              <a:cs typeface="Arial"/>
            </a:endParaRPr>
          </a:p>
          <a:p>
            <a:r>
              <a:rPr lang="en-US" sz="800" b="1">
                <a:solidFill>
                  <a:srgbClr val="0B0C0C"/>
                </a:solidFill>
                <a:latin typeface="Arial"/>
                <a:ea typeface="Arial" pitchFamily="34" charset="-122"/>
                <a:cs typeface="Arial"/>
              </a:rPr>
              <a:t>The information listed is:
</a:t>
            </a:r>
            <a:endParaRPr lang="en-US" sz="800">
              <a:latin typeface="Arial"/>
              <a:cs typeface="Arial"/>
            </a:endParaRPr>
          </a:p>
          <a:p>
            <a:pPr marL="171450" indent="-171450">
              <a:buFont typeface="Arial" panose="020B0604020202020204" pitchFamily="34" charset="0"/>
              <a:buChar char="•"/>
            </a:pPr>
            <a:r>
              <a:rPr lang="en-US" sz="800">
                <a:solidFill>
                  <a:srgbClr val="0B0C0C"/>
                </a:solidFill>
                <a:latin typeface="Arial"/>
                <a:ea typeface="Arial" pitchFamily="34" charset="-122"/>
                <a:cs typeface="Arial"/>
              </a:rPr>
              <a:t>“details of the tenancy, contract, </a:t>
            </a:r>
            <a:r>
              <a:rPr lang="en-US" sz="800" err="1">
                <a:solidFill>
                  <a:srgbClr val="0B0C0C"/>
                </a:solidFill>
                <a:latin typeface="Arial"/>
                <a:ea typeface="Arial" pitchFamily="34" charset="-122"/>
                <a:cs typeface="Arial"/>
              </a:rPr>
              <a:t>licence</a:t>
            </a:r>
            <a:r>
              <a:rPr lang="en-US" sz="800">
                <a:solidFill>
                  <a:srgbClr val="0B0C0C"/>
                </a:solidFill>
                <a:latin typeface="Arial"/>
                <a:ea typeface="Arial" pitchFamily="34" charset="-122"/>
                <a:cs typeface="Arial"/>
              </a:rPr>
              <a:t> or mortgage agreement”;</a:t>
            </a:r>
            <a:endParaRPr lang="en-US" sz="800">
              <a:latin typeface="Arial"/>
              <a:cs typeface="Arial"/>
            </a:endParaRPr>
          </a:p>
          <a:p>
            <a:pPr marL="171450" indent="-171450">
              <a:buFont typeface="Arial" panose="020B0604020202020204" pitchFamily="34" charset="0"/>
              <a:buChar char="•"/>
            </a:pPr>
            <a:r>
              <a:rPr lang="en-US" sz="800">
                <a:solidFill>
                  <a:srgbClr val="0B0C0C"/>
                </a:solidFill>
                <a:latin typeface="Arial" pitchFamily="34" charset="0"/>
                <a:ea typeface="Arial" pitchFamily="34" charset="-122"/>
                <a:cs typeface="Arial" pitchFamily="34" charset="-120"/>
              </a:rPr>
              <a:t>“the defendants’ details (the people you’re making the claim against)”;</a:t>
            </a:r>
            <a:endParaRPr lang="en-US" sz="800"/>
          </a:p>
          <a:p>
            <a:pPr marL="171450" indent="-171450">
              <a:buFont typeface="Arial" panose="020B0604020202020204" pitchFamily="34" charset="0"/>
              <a:buChar char="•"/>
            </a:pPr>
            <a:r>
              <a:rPr lang="en-US" sz="800">
                <a:solidFill>
                  <a:srgbClr val="0B0C0C"/>
                </a:solidFill>
                <a:latin typeface="Arial" pitchFamily="34" charset="0"/>
                <a:ea typeface="Arial" pitchFamily="34" charset="-122"/>
                <a:cs typeface="Arial" pitchFamily="34" charset="-120"/>
              </a:rPr>
              <a:t>“your reasons for making a possession claim”; and</a:t>
            </a:r>
            <a:endParaRPr lang="en-US" sz="800"/>
          </a:p>
          <a:p>
            <a:pPr marL="171450" indent="-171450">
              <a:buFont typeface="Arial" panose="020B0604020202020204" pitchFamily="34" charset="0"/>
              <a:buChar char="•"/>
            </a:pPr>
            <a:r>
              <a:rPr lang="en-US" sz="800">
                <a:solidFill>
                  <a:srgbClr val="0B0C0C"/>
                </a:solidFill>
                <a:latin typeface="Arial" pitchFamily="34" charset="0"/>
                <a:ea typeface="Arial" pitchFamily="34" charset="-122"/>
                <a:cs typeface="Arial" pitchFamily="34" charset="-120"/>
              </a:rPr>
              <a:t>“copies of any relevant documents. You can either upload documents now or closer to the hearing date. Any documents you upload now will be included in the pack of documents that a judge will receive before the hearing (the bundle)”.</a:t>
            </a:r>
          </a:p>
          <a:p>
            <a:endParaRPr lang="en-US" sz="800"/>
          </a:p>
          <a:p>
            <a:pPr marL="0" indent="0">
              <a:buNone/>
            </a:pPr>
            <a:r>
              <a:rPr lang="en-US" sz="800" b="1">
                <a:solidFill>
                  <a:srgbClr val="0B0C0C"/>
                </a:solidFill>
                <a:latin typeface="Arial"/>
                <a:ea typeface="Arial" pitchFamily="34" charset="-122"/>
                <a:cs typeface="Arial"/>
              </a:rPr>
              <a:t>Heading: </a:t>
            </a:r>
            <a:r>
              <a:rPr lang="en-US" sz="800">
                <a:solidFill>
                  <a:srgbClr val="0B0C0C"/>
                </a:solidFill>
                <a:latin typeface="Arial"/>
                <a:ea typeface="Arial" pitchFamily="34" charset="-122"/>
                <a:cs typeface="Arial"/>
              </a:rPr>
              <a:t>“Completing your claim”
</a:t>
            </a:r>
            <a:endParaRPr lang="en-US" sz="800">
              <a:latin typeface="Arial"/>
              <a:cs typeface="Arial"/>
            </a:endParaRPr>
          </a:p>
          <a:p>
            <a:pPr marL="0" indent="0">
              <a:buNone/>
            </a:pPr>
            <a:r>
              <a:rPr lang="en-US" sz="800" b="1">
                <a:solidFill>
                  <a:srgbClr val="0B0C0C"/>
                </a:solidFill>
                <a:latin typeface="Arial"/>
                <a:ea typeface="Arial" pitchFamily="34" charset="-122"/>
                <a:cs typeface="Arial"/>
              </a:rPr>
              <a:t>The page states: </a:t>
            </a:r>
            <a:r>
              <a:rPr lang="en-US" sz="800">
                <a:solidFill>
                  <a:srgbClr val="0B0C0C"/>
                </a:solidFill>
                <a:latin typeface="Arial"/>
                <a:ea typeface="Arial" pitchFamily="34" charset="-122"/>
                <a:cs typeface="Arial"/>
              </a:rPr>
              <a:t>“Once you’ve finished answering the questions, you can either:”
</a:t>
            </a:r>
            <a:endParaRPr lang="en-US" sz="800">
              <a:latin typeface="Arial"/>
              <a:cs typeface="Arial"/>
            </a:endParaRPr>
          </a:p>
          <a:p>
            <a:pPr marL="0" indent="0">
              <a:buNone/>
            </a:pPr>
            <a:r>
              <a:rPr lang="en-US" sz="800" b="1">
                <a:solidFill>
                  <a:srgbClr val="0B0C0C"/>
                </a:solidFill>
                <a:latin typeface="Arial"/>
                <a:ea typeface="Arial" pitchFamily="34" charset="-122"/>
                <a:cs typeface="Arial"/>
              </a:rPr>
              <a:t>The options shown are:
</a:t>
            </a:r>
            <a:endParaRPr lang="en-US" sz="800">
              <a:latin typeface="Arial"/>
              <a:cs typeface="Arial"/>
            </a:endParaRPr>
          </a:p>
          <a:p>
            <a:pPr marL="0" indent="0">
              <a:buNone/>
            </a:pPr>
            <a:r>
              <a:rPr lang="en-US" sz="800">
                <a:solidFill>
                  <a:srgbClr val="0B0C0C"/>
                </a:solidFill>
                <a:latin typeface="Arial"/>
                <a:ea typeface="Arial" pitchFamily="34" charset="-122"/>
                <a:cs typeface="Arial"/>
              </a:rPr>
              <a:t>“sign, submit and pay for your claim now”; or
</a:t>
            </a:r>
            <a:endParaRPr lang="en-US" sz="800">
              <a:latin typeface="Arial"/>
              <a:cs typeface="Arial"/>
            </a:endParaRPr>
          </a:p>
          <a:p>
            <a:pPr marL="0" indent="0">
              <a:buNone/>
            </a:pPr>
            <a:r>
              <a:rPr lang="en-US" sz="800">
                <a:solidFill>
                  <a:srgbClr val="0B0C0C"/>
                </a:solidFill>
                <a:latin typeface="Arial"/>
                <a:ea typeface="Arial" pitchFamily="34" charset="-122"/>
                <a:cs typeface="Arial"/>
              </a:rPr>
              <a:t>“save it as a draft. You or someone else can then return to sign, submit and pay at a later date”.
</a:t>
            </a:r>
            <a:endParaRPr lang="en-US" sz="800">
              <a:latin typeface="Arial"/>
              <a:cs typeface="Arial"/>
            </a:endParaRPr>
          </a:p>
          <a:p>
            <a:pPr marL="0" indent="0">
              <a:buNone/>
            </a:pPr>
            <a:r>
              <a:rPr lang="en-US" sz="800">
                <a:solidFill>
                  <a:srgbClr val="0B0C0C"/>
                </a:solidFill>
                <a:latin typeface="Arial" pitchFamily="34" charset="0"/>
                <a:ea typeface="Arial" pitchFamily="34" charset="-122"/>
                <a:cs typeface="Arial" pitchFamily="34" charset="-120"/>
              </a:rPr>
              <a:t>The following actions are available: Start and Cancel.</a:t>
            </a:r>
            <a:endParaRPr lang="en-US" sz="8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sp>
        <p:nvSpPr>
          <p:cNvPr id="2" name="Shape 0"/>
          <p:cNvSpPr/>
          <p:nvPr/>
        </p:nvSpPr>
        <p:spPr>
          <a:xfrm>
            <a:off x="0" y="0"/>
            <a:ext cx="12191695" cy="329184"/>
          </a:xfrm>
          <a:prstGeom prst="rect">
            <a:avLst/>
          </a:prstGeom>
          <a:solidFill>
            <a:srgbClr val="0B0C0C"/>
          </a:solidFill>
          <a:ln w="12700">
            <a:solidFill>
              <a:srgbClr val="0B0C0C"/>
            </a:solidFill>
            <a:prstDash val="solid"/>
          </a:ln>
        </p:spPr>
        <p:txBody>
          <a:bodyPr/>
          <a:lstStyle/>
          <a:p>
            <a:endParaRPr lang="en-GB"/>
          </a:p>
        </p:txBody>
      </p:sp>
      <p:sp>
        <p:nvSpPr>
          <p:cNvPr id="3" name="Text 1"/>
          <p:cNvSpPr/>
          <p:nvPr/>
        </p:nvSpPr>
        <p:spPr>
          <a:xfrm>
            <a:off x="164592" y="82296"/>
            <a:ext cx="2377440" cy="146304"/>
          </a:xfrm>
          <a:prstGeom prst="rect">
            <a:avLst/>
          </a:prstGeom>
          <a:noFill/>
          <a:ln/>
        </p:spPr>
        <p:txBody>
          <a:bodyPr wrap="square" lIns="0" tIns="0" rIns="0" bIns="0" rtlCol="0" anchor="ctr"/>
          <a:lstStyle/>
          <a:p>
            <a:pPr marL="0" indent="0">
              <a:buNone/>
            </a:pPr>
            <a:r>
              <a:rPr lang="en-US" sz="650" b="1">
                <a:solidFill>
                  <a:srgbClr val="FFFFFF"/>
                </a:solidFill>
                <a:latin typeface="Arial" pitchFamily="34" charset="0"/>
                <a:ea typeface="Arial" pitchFamily="34" charset="-122"/>
                <a:cs typeface="Arial" pitchFamily="34" charset="-120"/>
              </a:rPr>
              <a:t>OFFICIAL - SENSITIVE</a:t>
            </a:r>
            <a:endParaRPr lang="en-US" sz="650"/>
          </a:p>
        </p:txBody>
      </p:sp>
      <p:sp>
        <p:nvSpPr>
          <p:cNvPr id="4" name="Text 2"/>
          <p:cNvSpPr/>
          <p:nvPr/>
        </p:nvSpPr>
        <p:spPr>
          <a:xfrm>
            <a:off x="411480" y="502920"/>
            <a:ext cx="11064240" cy="320040"/>
          </a:xfrm>
          <a:prstGeom prst="rect">
            <a:avLst/>
          </a:prstGeom>
          <a:noFill/>
          <a:ln/>
        </p:spPr>
        <p:txBody>
          <a:bodyPr wrap="square" lIns="0" tIns="0" rIns="0" bIns="0" rtlCol="0" anchor="ctr"/>
          <a:lstStyle/>
          <a:p>
            <a:pPr marL="0" indent="0">
              <a:buNone/>
            </a:pPr>
            <a:r>
              <a:rPr lang="en-US" sz="1900" b="1">
                <a:solidFill>
                  <a:srgbClr val="0B0C0C"/>
                </a:solidFill>
                <a:latin typeface="Arial" pitchFamily="34" charset="0"/>
                <a:ea typeface="Arial" pitchFamily="34" charset="-122"/>
                <a:cs typeface="Arial" pitchFamily="34" charset="-120"/>
              </a:rPr>
              <a:t>Details of rent arrears</a:t>
            </a:r>
            <a:endParaRPr lang="en-US" sz="1900"/>
          </a:p>
        </p:txBody>
      </p:sp>
      <p:sp>
        <p:nvSpPr>
          <p:cNvPr id="5" name="Text 3"/>
          <p:cNvSpPr/>
          <p:nvPr/>
        </p:nvSpPr>
        <p:spPr>
          <a:xfrm>
            <a:off x="411480" y="850392"/>
            <a:ext cx="11064240" cy="256032"/>
          </a:xfrm>
          <a:prstGeom prst="rect">
            <a:avLst/>
          </a:prstGeom>
          <a:noFill/>
          <a:ln/>
        </p:spPr>
        <p:txBody>
          <a:bodyPr wrap="square" lIns="0" tIns="0" rIns="0" bIns="0" rtlCol="0" anchor="ctr"/>
          <a:lstStyle/>
          <a:p>
            <a:pPr marL="0" indent="0">
              <a:buNone/>
            </a:pPr>
            <a:r>
              <a:rPr lang="en-US" sz="1100">
                <a:solidFill>
                  <a:srgbClr val="505A5F"/>
                </a:solidFill>
                <a:latin typeface="Arial" pitchFamily="34" charset="0"/>
                <a:ea typeface="Arial" pitchFamily="34" charset="-122"/>
                <a:cs typeface="Arial" pitchFamily="34" charset="-120"/>
              </a:rPr>
              <a:t>Short page descriptor: Details of rent arrears page with rent statement upload and arrears questions.</a:t>
            </a:r>
            <a:endParaRPr lang="en-US" sz="1100"/>
          </a:p>
        </p:txBody>
      </p:sp>
      <p:sp>
        <p:nvSpPr>
          <p:cNvPr id="6" name="Shape 4"/>
          <p:cNvSpPr/>
          <p:nvPr/>
        </p:nvSpPr>
        <p:spPr>
          <a:xfrm>
            <a:off x="411480" y="1234440"/>
            <a:ext cx="3886200" cy="5166360"/>
          </a:xfrm>
          <a:prstGeom prst="roundRect">
            <a:avLst>
              <a:gd name="adj" fmla="val 1882"/>
            </a:avLst>
          </a:prstGeom>
          <a:solidFill>
            <a:srgbClr val="FFFFFF"/>
          </a:solidFill>
          <a:ln w="12700">
            <a:solidFill>
              <a:srgbClr val="DADCE0"/>
            </a:solidFill>
            <a:prstDash val="solid"/>
          </a:ln>
        </p:spPr>
        <p:txBody>
          <a:bodyPr/>
          <a:lstStyle/>
          <a:p>
            <a:endParaRPr lang="en-GB"/>
          </a:p>
        </p:txBody>
      </p:sp>
      <p:pic>
        <p:nvPicPr>
          <p:cNvPr id="7" name="Image 0" descr="/mnt/data/screen19_done_assets/image_7.png"/>
          <p:cNvPicPr>
            <a:picLocks noChangeAspect="1"/>
          </p:cNvPicPr>
          <p:nvPr/>
        </p:nvPicPr>
        <p:blipFill>
          <a:blip r:embed="rId3"/>
          <a:stretch>
            <a:fillRect/>
          </a:stretch>
        </p:blipFill>
        <p:spPr>
          <a:xfrm>
            <a:off x="533858" y="1371600"/>
            <a:ext cx="3641443" cy="4892040"/>
          </a:xfrm>
          <a:prstGeom prst="rect">
            <a:avLst/>
          </a:prstGeom>
        </p:spPr>
      </p:pic>
      <p:sp>
        <p:nvSpPr>
          <p:cNvPr id="8" name="Shape 5"/>
          <p:cNvSpPr/>
          <p:nvPr/>
        </p:nvSpPr>
        <p:spPr>
          <a:xfrm>
            <a:off x="4526280" y="1234440"/>
            <a:ext cx="7242048" cy="5166360"/>
          </a:xfrm>
          <a:prstGeom prst="roundRect">
            <a:avLst>
              <a:gd name="adj" fmla="val 1416"/>
            </a:avLst>
          </a:prstGeom>
          <a:solidFill>
            <a:srgbClr val="EAF3F8"/>
          </a:solidFill>
          <a:ln w="12700">
            <a:solidFill>
              <a:srgbClr val="C8DDF0"/>
            </a:solidFill>
            <a:prstDash val="solid"/>
          </a:ln>
        </p:spPr>
        <p:txBody>
          <a:bodyPr/>
          <a:lstStyle/>
          <a:p>
            <a:endParaRPr lang="en-GB"/>
          </a:p>
        </p:txBody>
      </p:sp>
      <p:sp>
        <p:nvSpPr>
          <p:cNvPr id="9" name="Text 6"/>
          <p:cNvSpPr/>
          <p:nvPr/>
        </p:nvSpPr>
        <p:spPr>
          <a:xfrm>
            <a:off x="4754880" y="1417320"/>
            <a:ext cx="6720840" cy="228600"/>
          </a:xfrm>
          <a:prstGeom prst="rect">
            <a:avLst/>
          </a:prstGeom>
          <a:noFill/>
          <a:ln/>
        </p:spPr>
        <p:txBody>
          <a:bodyPr wrap="square" lIns="0" tIns="0" rIns="0" bIns="0" rtlCol="0" anchor="ctr"/>
          <a:lstStyle/>
          <a:p>
            <a:pPr marL="0" indent="0">
              <a:buNone/>
            </a:pPr>
            <a:r>
              <a:rPr lang="en-US" sz="1200" b="1">
                <a:solidFill>
                  <a:srgbClr val="1D70B8"/>
                </a:solidFill>
                <a:latin typeface="Arial" pitchFamily="34" charset="0"/>
                <a:ea typeface="Arial" pitchFamily="34" charset="-122"/>
                <a:cs typeface="Arial" pitchFamily="34" charset="-120"/>
              </a:rPr>
              <a:t>Accessible description</a:t>
            </a:r>
            <a:endParaRPr lang="en-US" sz="1200"/>
          </a:p>
        </p:txBody>
      </p:sp>
      <p:sp>
        <p:nvSpPr>
          <p:cNvPr id="10" name="Text 7"/>
          <p:cNvSpPr/>
          <p:nvPr/>
        </p:nvSpPr>
        <p:spPr>
          <a:xfrm>
            <a:off x="4754880" y="1719072"/>
            <a:ext cx="6720840" cy="4526280"/>
          </a:xfrm>
          <a:prstGeom prst="rect">
            <a:avLst/>
          </a:prstGeom>
          <a:noFill/>
          <a:ln/>
        </p:spPr>
        <p:txBody>
          <a:bodyPr wrap="square" lIns="254" tIns="254" rIns="254" bIns="254" rtlCol="0" anchor="ctr">
            <a:normAutofit lnSpcReduction="10000"/>
          </a:bodyPr>
          <a:lstStyle/>
          <a:p>
            <a:pPr marL="0" indent="0">
              <a:buNone/>
            </a:pPr>
            <a:r>
              <a:rPr lang="en-US" sz="800" b="1">
                <a:solidFill>
                  <a:srgbClr val="0B0C0C"/>
                </a:solidFill>
                <a:latin typeface="Arial"/>
                <a:ea typeface="Arial" pitchFamily="34" charset="-122"/>
                <a:cs typeface="Arial"/>
              </a:rPr>
              <a:t>Heading: </a:t>
            </a:r>
            <a:r>
              <a:rPr lang="en-US" sz="800">
                <a:solidFill>
                  <a:srgbClr val="0B0C0C"/>
                </a:solidFill>
                <a:latin typeface="Arial"/>
                <a:ea typeface="Arial" pitchFamily="34" charset="-122"/>
                <a:cs typeface="Arial"/>
              </a:rPr>
              <a:t>“Details of rent arrears”
</a:t>
            </a:r>
            <a:endParaRPr lang="en-US" sz="800">
              <a:latin typeface="Arial"/>
              <a:cs typeface="Arial"/>
            </a:endParaRPr>
          </a:p>
          <a:p>
            <a:pPr marL="0" indent="0">
              <a:buNone/>
            </a:pPr>
            <a:r>
              <a:rPr lang="en-US" sz="800">
                <a:solidFill>
                  <a:srgbClr val="0B0C0C"/>
                </a:solidFill>
                <a:latin typeface="Arial"/>
                <a:ea typeface="Arial" pitchFamily="34" charset="-122"/>
                <a:cs typeface="Arial"/>
              </a:rPr>
              <a:t>In this example, the case number is “1234-5678-9101-1213”.
</a:t>
            </a:r>
            <a:endParaRPr lang="en-US" sz="800">
              <a:latin typeface="Arial"/>
              <a:cs typeface="Arial"/>
            </a:endParaRPr>
          </a:p>
          <a:p>
            <a:pPr marL="0" indent="0">
              <a:buNone/>
            </a:pPr>
            <a:r>
              <a:rPr lang="en-US" sz="800" b="1">
                <a:solidFill>
                  <a:srgbClr val="0B0C0C"/>
                </a:solidFill>
                <a:latin typeface="Arial"/>
                <a:ea typeface="Arial" pitchFamily="34" charset="-122"/>
                <a:cs typeface="Arial"/>
              </a:rPr>
              <a:t>Heading: </a:t>
            </a:r>
            <a:r>
              <a:rPr lang="en-US" sz="800">
                <a:solidFill>
                  <a:srgbClr val="0B0C0C"/>
                </a:solidFill>
                <a:latin typeface="Arial"/>
                <a:ea typeface="Arial" pitchFamily="34" charset="-122"/>
                <a:cs typeface="Arial"/>
              </a:rPr>
              <a:t>“Rent statement”
</a:t>
            </a:r>
            <a:endParaRPr lang="en-US" sz="800">
              <a:latin typeface="Arial"/>
              <a:cs typeface="Arial"/>
            </a:endParaRPr>
          </a:p>
          <a:p>
            <a:pPr marL="0" indent="0">
              <a:buNone/>
            </a:pPr>
            <a:r>
              <a:rPr lang="en-US" sz="800" b="1">
                <a:solidFill>
                  <a:srgbClr val="0B0C0C"/>
                </a:solidFill>
                <a:latin typeface="Arial"/>
                <a:ea typeface="Arial" pitchFamily="34" charset="-122"/>
                <a:cs typeface="Arial"/>
              </a:rPr>
              <a:t>The screen states: </a:t>
            </a:r>
            <a:r>
              <a:rPr lang="en-US" sz="800">
                <a:solidFill>
                  <a:srgbClr val="0B0C0C"/>
                </a:solidFill>
                <a:latin typeface="Arial"/>
                <a:ea typeface="Arial" pitchFamily="34" charset="-122"/>
                <a:cs typeface="Arial"/>
              </a:rPr>
              <a:t>“Upload the rent statement.”
</a:t>
            </a:r>
            <a:endParaRPr lang="en-US" sz="800">
              <a:latin typeface="Arial"/>
              <a:cs typeface="Arial"/>
            </a:endParaRPr>
          </a:p>
          <a:p>
            <a:pPr marL="0" indent="0">
              <a:buNone/>
            </a:pPr>
            <a:r>
              <a:rPr lang="en-US" sz="800" b="1">
                <a:solidFill>
                  <a:srgbClr val="0B0C0C"/>
                </a:solidFill>
                <a:latin typeface="Arial"/>
                <a:ea typeface="Arial" pitchFamily="34" charset="-122"/>
                <a:cs typeface="Arial"/>
              </a:rPr>
              <a:t>The screen states: </a:t>
            </a:r>
            <a:r>
              <a:rPr lang="en-US" sz="800">
                <a:solidFill>
                  <a:srgbClr val="0B0C0C"/>
                </a:solidFill>
                <a:latin typeface="Arial"/>
                <a:ea typeface="Arial" pitchFamily="34" charset="-122"/>
                <a:cs typeface="Arial"/>
              </a:rPr>
              <a:t>“The rent statement must show:”
</a:t>
            </a:r>
            <a:endParaRPr lang="en-US" sz="800">
              <a:latin typeface="Arial"/>
              <a:cs typeface="Arial"/>
            </a:endParaRPr>
          </a:p>
          <a:p>
            <a:pPr marL="171450" indent="-171450">
              <a:buFont typeface="Arial"/>
              <a:buChar char="•"/>
            </a:pPr>
            <a:r>
              <a:rPr lang="en-US" sz="800">
                <a:solidFill>
                  <a:srgbClr val="0B0C0C"/>
                </a:solidFill>
                <a:latin typeface="Arial"/>
                <a:ea typeface="Arial" pitchFamily="34" charset="-122"/>
                <a:cs typeface="Arial"/>
              </a:rPr>
              <a:t>“every date when a payment was supposed to be made”;
</a:t>
            </a:r>
            <a:endParaRPr lang="en-US" sz="800">
              <a:latin typeface="Arial"/>
              <a:cs typeface="Arial"/>
            </a:endParaRPr>
          </a:p>
          <a:p>
            <a:pPr marL="171450" indent="-171450">
              <a:buFont typeface="Arial"/>
              <a:buChar char="•"/>
            </a:pPr>
            <a:r>
              <a:rPr lang="en-US" sz="800">
                <a:solidFill>
                  <a:srgbClr val="0B0C0C"/>
                </a:solidFill>
                <a:latin typeface="Arial"/>
                <a:ea typeface="Arial" pitchFamily="34" charset="-122"/>
                <a:cs typeface="Arial"/>
              </a:rPr>
              <a:t>“the amount that was due on each of those dates”;
</a:t>
            </a:r>
            <a:endParaRPr lang="en-US" sz="800">
              <a:latin typeface="Arial"/>
              <a:cs typeface="Arial"/>
            </a:endParaRPr>
          </a:p>
          <a:p>
            <a:pPr marL="171450" indent="-171450">
              <a:buFont typeface="Arial"/>
              <a:buChar char="•"/>
            </a:pPr>
            <a:r>
              <a:rPr lang="en-US" sz="800">
                <a:solidFill>
                  <a:srgbClr val="0B0C0C"/>
                </a:solidFill>
                <a:latin typeface="Arial"/>
                <a:ea typeface="Arial" pitchFamily="34" charset="-122"/>
                <a:cs typeface="Arial"/>
              </a:rPr>
              <a:t>“the actual payments that were made, and when they were made”; and
</a:t>
            </a:r>
            <a:endParaRPr lang="en-US" sz="800">
              <a:latin typeface="Arial"/>
              <a:cs typeface="Arial"/>
            </a:endParaRPr>
          </a:p>
          <a:p>
            <a:pPr marL="171450" indent="-171450">
              <a:buFont typeface="Arial"/>
              <a:buChar char="•"/>
            </a:pPr>
            <a:r>
              <a:rPr lang="en-US" sz="800">
                <a:solidFill>
                  <a:srgbClr val="0B0C0C"/>
                </a:solidFill>
                <a:latin typeface="Arial"/>
                <a:ea typeface="Arial" pitchFamily="34" charset="-122"/>
                <a:cs typeface="Arial"/>
              </a:rPr>
              <a:t>“the total rent arrears”.
</a:t>
            </a:r>
            <a:endParaRPr lang="en-US" sz="800">
              <a:latin typeface="Arial"/>
              <a:cs typeface="Arial"/>
            </a:endParaRPr>
          </a:p>
          <a:p>
            <a:pPr marL="0" indent="0">
              <a:buNone/>
            </a:pPr>
            <a:r>
              <a:rPr lang="en-US" sz="800" b="1">
                <a:solidFill>
                  <a:srgbClr val="0B0C0C"/>
                </a:solidFill>
                <a:latin typeface="Arial"/>
                <a:ea typeface="Arial" pitchFamily="34" charset="-122"/>
                <a:cs typeface="Arial"/>
              </a:rPr>
              <a:t>The screen states: </a:t>
            </a:r>
            <a:r>
              <a:rPr lang="en-US" sz="800">
                <a:solidFill>
                  <a:srgbClr val="0B0C0C"/>
                </a:solidFill>
                <a:latin typeface="Arial"/>
                <a:ea typeface="Arial" pitchFamily="34" charset="-122"/>
                <a:cs typeface="Arial"/>
              </a:rPr>
              <a:t>“It must cover the time period of either:”
</a:t>
            </a:r>
            <a:endParaRPr lang="en-US" sz="800">
              <a:latin typeface="Arial"/>
              <a:cs typeface="Arial"/>
            </a:endParaRPr>
          </a:p>
          <a:p>
            <a:pPr marL="171450" indent="-171450">
              <a:buFont typeface="Arial"/>
              <a:buChar char="•"/>
            </a:pPr>
            <a:r>
              <a:rPr lang="en-US" sz="800">
                <a:solidFill>
                  <a:srgbClr val="0B0C0C"/>
                </a:solidFill>
                <a:latin typeface="Arial"/>
                <a:ea typeface="Arial" pitchFamily="34" charset="-122"/>
                <a:cs typeface="Arial"/>
              </a:rPr>
              <a:t>“from the first date the defendants missed a payment”; or
</a:t>
            </a:r>
            <a:endParaRPr lang="en-US" sz="800">
              <a:latin typeface="Arial"/>
              <a:cs typeface="Arial"/>
            </a:endParaRPr>
          </a:p>
          <a:p>
            <a:pPr marL="171450" indent="-171450">
              <a:buFont typeface="Arial"/>
              <a:buChar char="•"/>
            </a:pPr>
            <a:r>
              <a:rPr lang="en-US" sz="800">
                <a:solidFill>
                  <a:srgbClr val="0B0C0C"/>
                </a:solidFill>
                <a:latin typeface="Arial"/>
                <a:ea typeface="Arial" pitchFamily="34" charset="-122"/>
                <a:cs typeface="Arial"/>
              </a:rPr>
              <a:t>“the last two years of payments, if the first date of their missed payment was more than two years ago”.
</a:t>
            </a:r>
            <a:endParaRPr lang="en-US" sz="800">
              <a:latin typeface="Arial"/>
              <a:cs typeface="Arial"/>
            </a:endParaRPr>
          </a:p>
          <a:p>
            <a:r>
              <a:rPr lang="en-US" sz="800" b="1">
                <a:solidFill>
                  <a:srgbClr val="0B0C0C"/>
                </a:solidFill>
                <a:latin typeface="Arial"/>
                <a:ea typeface="Arial" pitchFamily="34" charset="-122"/>
                <a:cs typeface="Arial"/>
              </a:rPr>
              <a:t>Heading</a:t>
            </a:r>
            <a:r>
              <a:rPr lang="en-US" sz="800">
                <a:solidFill>
                  <a:srgbClr val="0B0C0C"/>
                </a:solidFill>
                <a:latin typeface="Arial"/>
                <a:ea typeface="Arial" pitchFamily="34" charset="-122"/>
                <a:cs typeface="Arial"/>
              </a:rPr>
              <a:t>: Add document</a:t>
            </a:r>
            <a:endParaRPr lang="en-US" sz="800">
              <a:solidFill>
                <a:srgbClr val="000000"/>
              </a:solidFill>
              <a:latin typeface="Arial"/>
              <a:ea typeface="Arial" pitchFamily="34" charset="-122"/>
              <a:cs typeface="Arial"/>
            </a:endParaRPr>
          </a:p>
          <a:p>
            <a:endParaRPr lang="en-US" sz="800">
              <a:solidFill>
                <a:srgbClr val="0B0C0C"/>
              </a:solidFill>
              <a:latin typeface="Arial"/>
              <a:ea typeface="Arial" pitchFamily="34" charset="-122"/>
              <a:cs typeface="Arial"/>
            </a:endParaRPr>
          </a:p>
          <a:p>
            <a:r>
              <a:rPr lang="en-US" sz="800">
                <a:solidFill>
                  <a:srgbClr val="0B0C0C"/>
                </a:solidFill>
                <a:latin typeface="Arial"/>
                <a:ea typeface="Arial" pitchFamily="34" charset="-122"/>
                <a:cs typeface="Arial"/>
              </a:rPr>
              <a:t>The green buttons are labelled “Add new”. The screen says “Upload a document to the system”. It shows “Document”, a “Remove” link, a “Choose file” button and a “Cancel upload” link. In this example, the uploaded file is “Document.pdf”.
</a:t>
            </a:r>
            <a:endParaRPr lang="en-US" sz="800">
              <a:latin typeface="Arial"/>
              <a:cs typeface="Arial"/>
            </a:endParaRPr>
          </a:p>
          <a:p>
            <a:pPr marL="0" indent="0">
              <a:buNone/>
            </a:pPr>
            <a:r>
              <a:rPr lang="en-US" sz="800" b="1">
                <a:solidFill>
                  <a:srgbClr val="0B0C0C"/>
                </a:solidFill>
                <a:latin typeface="Arial"/>
                <a:ea typeface="Arial" pitchFamily="34" charset="-122"/>
                <a:cs typeface="Arial"/>
              </a:rPr>
              <a:t>Heading: </a:t>
            </a:r>
            <a:r>
              <a:rPr lang="en-US" sz="800">
                <a:solidFill>
                  <a:srgbClr val="0B0C0C"/>
                </a:solidFill>
                <a:latin typeface="Arial"/>
                <a:ea typeface="Arial" pitchFamily="34" charset="-122"/>
                <a:cs typeface="Arial"/>
              </a:rPr>
              <a:t>“Rent arrears”
</a:t>
            </a:r>
            <a:endParaRPr lang="en-US" sz="800">
              <a:latin typeface="Arial"/>
              <a:cs typeface="Arial"/>
            </a:endParaRPr>
          </a:p>
          <a:p>
            <a:pPr marL="0" indent="0">
              <a:buNone/>
            </a:pPr>
            <a:r>
              <a:rPr lang="en-US" sz="800" b="1">
                <a:solidFill>
                  <a:srgbClr val="0B0C0C"/>
                </a:solidFill>
                <a:latin typeface="Arial"/>
                <a:ea typeface="Arial" pitchFamily="34" charset="-122"/>
                <a:cs typeface="Arial"/>
              </a:rPr>
              <a:t>The page asks: </a:t>
            </a:r>
            <a:r>
              <a:rPr lang="en-US" sz="800">
                <a:solidFill>
                  <a:srgbClr val="0B0C0C"/>
                </a:solidFill>
                <a:latin typeface="Arial"/>
                <a:ea typeface="Arial" pitchFamily="34" charset="-122"/>
                <a:cs typeface="Arial"/>
              </a:rPr>
              <a:t>“How much are the total rent arrears as shown on the rent statement?”
</a:t>
            </a:r>
            <a:endParaRPr lang="en-US" sz="800">
              <a:latin typeface="Arial"/>
              <a:cs typeface="Arial"/>
            </a:endParaRPr>
          </a:p>
          <a:p>
            <a:r>
              <a:rPr lang="en-US" sz="800">
                <a:solidFill>
                  <a:srgbClr val="0B0C0C"/>
                </a:solidFill>
                <a:latin typeface="Arial"/>
                <a:ea typeface="Arial" pitchFamily="34" charset="-122"/>
                <a:cs typeface="Arial"/>
              </a:rPr>
              <a:t>The page shows the label “Total rent arrears”. There is a box to enter the amount.
</a:t>
            </a:r>
            <a:endParaRPr lang="en-US" sz="800">
              <a:latin typeface="Arial"/>
              <a:cs typeface="Arial"/>
            </a:endParaRPr>
          </a:p>
          <a:p>
            <a:r>
              <a:rPr lang="en-US" sz="800" b="1">
                <a:solidFill>
                  <a:srgbClr val="0B0C0C"/>
                </a:solidFill>
                <a:latin typeface="Arial"/>
                <a:ea typeface="Arial" pitchFamily="34" charset="-122"/>
                <a:cs typeface="Arial"/>
              </a:rPr>
              <a:t>Heading: </a:t>
            </a:r>
            <a:r>
              <a:rPr lang="en-US" sz="800">
                <a:solidFill>
                  <a:srgbClr val="0B0C0C"/>
                </a:solidFill>
                <a:latin typeface="Arial"/>
                <a:ea typeface="Arial" pitchFamily="34" charset="-122"/>
                <a:cs typeface="Arial"/>
              </a:rPr>
              <a:t>“Have there been previous steps taken to recover rent arrears?” And then states: "This includes court proceedings".
</a:t>
            </a:r>
            <a:endParaRPr lang="en-US" sz="800">
              <a:latin typeface="Arial"/>
              <a:cs typeface="Arial"/>
            </a:endParaRPr>
          </a:p>
          <a:p>
            <a:pPr marL="0" indent="0">
              <a:buNone/>
            </a:pPr>
            <a:r>
              <a:rPr lang="en-US" sz="800" b="1">
                <a:solidFill>
                  <a:srgbClr val="0B0C0C"/>
                </a:solidFill>
                <a:latin typeface="Arial"/>
                <a:ea typeface="Arial" pitchFamily="34" charset="-122"/>
                <a:cs typeface="Arial"/>
              </a:rPr>
              <a:t>The options shown are </a:t>
            </a:r>
            <a:r>
              <a:rPr lang="en-US" sz="800">
                <a:solidFill>
                  <a:srgbClr val="0B0C0C"/>
                </a:solidFill>
                <a:latin typeface="Arial"/>
                <a:ea typeface="Arial" pitchFamily="34" charset="-122"/>
                <a:cs typeface="Arial"/>
              </a:rPr>
              <a:t>“Yes” and “No”. No option appears to have been selected in this example.
</a:t>
            </a:r>
            <a:endParaRPr lang="en-US" sz="800">
              <a:latin typeface="Arial"/>
              <a:cs typeface="Arial"/>
            </a:endParaRPr>
          </a:p>
          <a:p>
            <a:r>
              <a:rPr lang="en-US" sz="800">
                <a:solidFill>
                  <a:srgbClr val="0B0C0C"/>
                </a:solidFill>
                <a:latin typeface="Arial"/>
                <a:ea typeface="Arial" pitchFamily="34" charset="-122"/>
                <a:cs typeface="Arial"/>
              </a:rPr>
              <a:t>The following actions are available: Previous or Continue.</a:t>
            </a:r>
            <a:endParaRPr lang="en-US" sz="800">
              <a:latin typeface="Arial"/>
              <a:cs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sp>
        <p:nvSpPr>
          <p:cNvPr id="2" name="Shape 0"/>
          <p:cNvSpPr/>
          <p:nvPr/>
        </p:nvSpPr>
        <p:spPr>
          <a:xfrm>
            <a:off x="0" y="0"/>
            <a:ext cx="12191695" cy="329184"/>
          </a:xfrm>
          <a:prstGeom prst="rect">
            <a:avLst/>
          </a:prstGeom>
          <a:solidFill>
            <a:srgbClr val="0B0C0C"/>
          </a:solidFill>
          <a:ln w="12700">
            <a:solidFill>
              <a:srgbClr val="0B0C0C"/>
            </a:solidFill>
            <a:prstDash val="solid"/>
          </a:ln>
        </p:spPr>
        <p:txBody>
          <a:bodyPr/>
          <a:lstStyle/>
          <a:p>
            <a:endParaRPr lang="en-GB"/>
          </a:p>
        </p:txBody>
      </p:sp>
      <p:sp>
        <p:nvSpPr>
          <p:cNvPr id="3" name="Text 1"/>
          <p:cNvSpPr/>
          <p:nvPr/>
        </p:nvSpPr>
        <p:spPr>
          <a:xfrm>
            <a:off x="164592" y="82296"/>
            <a:ext cx="2377440" cy="146304"/>
          </a:xfrm>
          <a:prstGeom prst="rect">
            <a:avLst/>
          </a:prstGeom>
          <a:noFill/>
          <a:ln/>
        </p:spPr>
        <p:txBody>
          <a:bodyPr wrap="square" lIns="0" tIns="0" rIns="0" bIns="0" rtlCol="0" anchor="ctr"/>
          <a:lstStyle/>
          <a:p>
            <a:pPr marL="0" indent="0">
              <a:buNone/>
            </a:pPr>
            <a:r>
              <a:rPr lang="en-US" sz="650" b="1">
                <a:solidFill>
                  <a:srgbClr val="FFFFFF"/>
                </a:solidFill>
                <a:latin typeface="Arial" pitchFamily="34" charset="0"/>
                <a:ea typeface="Arial" pitchFamily="34" charset="-122"/>
                <a:cs typeface="Arial" pitchFamily="34" charset="-120"/>
              </a:rPr>
              <a:t>OFFICIAL - SENSITIVE</a:t>
            </a:r>
            <a:endParaRPr lang="en-US" sz="650"/>
          </a:p>
        </p:txBody>
      </p:sp>
      <p:sp>
        <p:nvSpPr>
          <p:cNvPr id="4" name="Text 2"/>
          <p:cNvSpPr/>
          <p:nvPr/>
        </p:nvSpPr>
        <p:spPr>
          <a:xfrm>
            <a:off x="411480" y="502920"/>
            <a:ext cx="11064240" cy="320040"/>
          </a:xfrm>
          <a:prstGeom prst="rect">
            <a:avLst/>
          </a:prstGeom>
          <a:noFill/>
          <a:ln/>
        </p:spPr>
        <p:txBody>
          <a:bodyPr wrap="square" lIns="0" tIns="0" rIns="0" bIns="0" rtlCol="0" anchor="ctr"/>
          <a:lstStyle/>
          <a:p>
            <a:pPr marL="0" indent="0">
              <a:buNone/>
            </a:pPr>
            <a:r>
              <a:rPr lang="en-US" sz="1900" b="1">
                <a:solidFill>
                  <a:srgbClr val="0B0C0C"/>
                </a:solidFill>
                <a:latin typeface="Arial" pitchFamily="34" charset="0"/>
                <a:ea typeface="Arial" pitchFamily="34" charset="-122"/>
                <a:cs typeface="Arial" pitchFamily="34" charset="-120"/>
              </a:rPr>
              <a:t>Money judgment</a:t>
            </a:r>
            <a:endParaRPr lang="en-US" sz="1900"/>
          </a:p>
        </p:txBody>
      </p:sp>
      <p:sp>
        <p:nvSpPr>
          <p:cNvPr id="5" name="Text 3"/>
          <p:cNvSpPr/>
          <p:nvPr/>
        </p:nvSpPr>
        <p:spPr>
          <a:xfrm>
            <a:off x="411480" y="850392"/>
            <a:ext cx="11064240" cy="256032"/>
          </a:xfrm>
          <a:prstGeom prst="rect">
            <a:avLst/>
          </a:prstGeom>
          <a:noFill/>
          <a:ln/>
        </p:spPr>
        <p:txBody>
          <a:bodyPr wrap="square" lIns="0" tIns="0" rIns="0" bIns="0" rtlCol="0" anchor="ctr"/>
          <a:lstStyle/>
          <a:p>
            <a:pPr marL="0" indent="0">
              <a:buNone/>
            </a:pPr>
            <a:r>
              <a:rPr lang="en-US" sz="1100">
                <a:solidFill>
                  <a:srgbClr val="505A5F"/>
                </a:solidFill>
                <a:latin typeface="Arial" pitchFamily="34" charset="0"/>
                <a:ea typeface="Arial" pitchFamily="34" charset="-122"/>
                <a:cs typeface="Arial" pitchFamily="34" charset="-120"/>
              </a:rPr>
              <a:t>Short page descriptor: Money judgment page asking whether the court should make a judgment for outstanding arrears.</a:t>
            </a:r>
            <a:endParaRPr lang="en-US" sz="1100"/>
          </a:p>
        </p:txBody>
      </p:sp>
      <p:sp>
        <p:nvSpPr>
          <p:cNvPr id="6" name="Shape 4"/>
          <p:cNvSpPr/>
          <p:nvPr/>
        </p:nvSpPr>
        <p:spPr>
          <a:xfrm>
            <a:off x="411480" y="1234440"/>
            <a:ext cx="3886200" cy="5166360"/>
          </a:xfrm>
          <a:prstGeom prst="roundRect">
            <a:avLst>
              <a:gd name="adj" fmla="val 1882"/>
            </a:avLst>
          </a:prstGeom>
          <a:solidFill>
            <a:srgbClr val="FFFFFF"/>
          </a:solidFill>
          <a:ln w="12700">
            <a:solidFill>
              <a:srgbClr val="DADCE0"/>
            </a:solidFill>
            <a:prstDash val="solid"/>
          </a:ln>
        </p:spPr>
        <p:txBody>
          <a:bodyPr/>
          <a:lstStyle/>
          <a:p>
            <a:endParaRPr lang="en-GB"/>
          </a:p>
        </p:txBody>
      </p:sp>
      <p:pic>
        <p:nvPicPr>
          <p:cNvPr id="7" name="Image 0" descr="/mnt/data/irram_test_assets/slide1_image8.png"/>
          <p:cNvPicPr>
            <a:picLocks noChangeAspect="1"/>
          </p:cNvPicPr>
          <p:nvPr/>
        </p:nvPicPr>
        <p:blipFill>
          <a:blip r:embed="rId3"/>
          <a:stretch>
            <a:fillRect/>
          </a:stretch>
        </p:blipFill>
        <p:spPr>
          <a:xfrm>
            <a:off x="530352" y="2600249"/>
            <a:ext cx="3648456" cy="2434741"/>
          </a:xfrm>
          <a:prstGeom prst="rect">
            <a:avLst/>
          </a:prstGeom>
        </p:spPr>
      </p:pic>
      <p:sp>
        <p:nvSpPr>
          <p:cNvPr id="8" name="Shape 5"/>
          <p:cNvSpPr/>
          <p:nvPr/>
        </p:nvSpPr>
        <p:spPr>
          <a:xfrm>
            <a:off x="4526280" y="1234440"/>
            <a:ext cx="7242048" cy="5166360"/>
          </a:xfrm>
          <a:prstGeom prst="roundRect">
            <a:avLst>
              <a:gd name="adj" fmla="val 1416"/>
            </a:avLst>
          </a:prstGeom>
          <a:solidFill>
            <a:srgbClr val="EAF3F8"/>
          </a:solidFill>
          <a:ln w="12700">
            <a:solidFill>
              <a:srgbClr val="C8DDF0"/>
            </a:solidFill>
            <a:prstDash val="solid"/>
          </a:ln>
        </p:spPr>
        <p:txBody>
          <a:bodyPr/>
          <a:lstStyle/>
          <a:p>
            <a:endParaRPr lang="en-GB"/>
          </a:p>
        </p:txBody>
      </p:sp>
      <p:sp>
        <p:nvSpPr>
          <p:cNvPr id="9" name="Text 6"/>
          <p:cNvSpPr/>
          <p:nvPr/>
        </p:nvSpPr>
        <p:spPr>
          <a:xfrm>
            <a:off x="4754880" y="1417320"/>
            <a:ext cx="6720840" cy="228600"/>
          </a:xfrm>
          <a:prstGeom prst="rect">
            <a:avLst/>
          </a:prstGeom>
          <a:noFill/>
          <a:ln/>
        </p:spPr>
        <p:txBody>
          <a:bodyPr wrap="square" lIns="0" tIns="0" rIns="0" bIns="0" rtlCol="0" anchor="ctr"/>
          <a:lstStyle/>
          <a:p>
            <a:pPr marL="0" indent="0">
              <a:buNone/>
            </a:pPr>
            <a:r>
              <a:rPr lang="en-US" sz="1200" b="1">
                <a:solidFill>
                  <a:srgbClr val="1D70B8"/>
                </a:solidFill>
                <a:latin typeface="Arial" pitchFamily="34" charset="0"/>
                <a:ea typeface="Arial" pitchFamily="34" charset="-122"/>
                <a:cs typeface="Arial" pitchFamily="34" charset="-120"/>
              </a:rPr>
              <a:t>Accessible description</a:t>
            </a:r>
            <a:endParaRPr lang="en-US" sz="1200"/>
          </a:p>
        </p:txBody>
      </p:sp>
      <p:sp>
        <p:nvSpPr>
          <p:cNvPr id="10" name="Text 7"/>
          <p:cNvSpPr/>
          <p:nvPr/>
        </p:nvSpPr>
        <p:spPr>
          <a:xfrm>
            <a:off x="4754880" y="1719072"/>
            <a:ext cx="6720840" cy="4526280"/>
          </a:xfrm>
          <a:prstGeom prst="rect">
            <a:avLst/>
          </a:prstGeom>
          <a:noFill/>
          <a:ln/>
        </p:spPr>
        <p:txBody>
          <a:bodyPr wrap="square" lIns="254" tIns="254" rIns="254" bIns="254" rtlCol="0" anchor="ctr">
            <a:normAutofit/>
          </a:bodyPr>
          <a:lstStyle/>
          <a:p>
            <a:pPr marL="0" indent="0">
              <a:buNone/>
            </a:pPr>
            <a:r>
              <a:rPr lang="en-US" sz="1200" b="1">
                <a:solidFill>
                  <a:srgbClr val="0B0C0C"/>
                </a:solidFill>
                <a:latin typeface="Arial" pitchFamily="34" charset="0"/>
                <a:ea typeface="Arial" pitchFamily="34" charset="-122"/>
                <a:cs typeface="Arial" pitchFamily="34" charset="-120"/>
              </a:rPr>
              <a:t>Heading: </a:t>
            </a:r>
            <a:r>
              <a:rPr lang="en-US" sz="1200">
                <a:solidFill>
                  <a:srgbClr val="0B0C0C"/>
                </a:solidFill>
                <a:latin typeface="Arial" pitchFamily="34" charset="0"/>
                <a:ea typeface="Arial" pitchFamily="34" charset="-122"/>
                <a:cs typeface="Arial" pitchFamily="34" charset="-120"/>
              </a:rPr>
              <a:t>“Money judgment”
</a:t>
            </a:r>
            <a:endParaRPr lang="en-US" sz="1200"/>
          </a:p>
          <a:p>
            <a:pPr marL="0" indent="0">
              <a:buNone/>
            </a:pPr>
            <a:r>
              <a:rPr lang="en-US" sz="1200">
                <a:solidFill>
                  <a:srgbClr val="0B0C0C"/>
                </a:solidFill>
                <a:latin typeface="Arial" pitchFamily="34" charset="0"/>
                <a:ea typeface="Arial" pitchFamily="34" charset="-122"/>
                <a:cs typeface="Arial" pitchFamily="34" charset="-120"/>
              </a:rPr>
              <a:t>In this example, the case number is “1234-5678-9101-1213”.
</a:t>
            </a:r>
            <a:endParaRPr lang="en-US" sz="1200"/>
          </a:p>
          <a:p>
            <a:pPr marL="0" indent="0">
              <a:buNone/>
            </a:pPr>
            <a:r>
              <a:rPr lang="en-US" sz="1200" b="1">
                <a:solidFill>
                  <a:srgbClr val="0B0C0C"/>
                </a:solidFill>
                <a:latin typeface="Arial" pitchFamily="34" charset="0"/>
                <a:ea typeface="Arial" pitchFamily="34" charset="-122"/>
                <a:cs typeface="Arial" pitchFamily="34" charset="-120"/>
              </a:rPr>
              <a:t>The page asks: </a:t>
            </a:r>
            <a:r>
              <a:rPr lang="en-US" sz="1200">
                <a:solidFill>
                  <a:srgbClr val="0B0C0C"/>
                </a:solidFill>
                <a:latin typeface="Arial" pitchFamily="34" charset="0"/>
                <a:ea typeface="Arial" pitchFamily="34" charset="-122"/>
                <a:cs typeface="Arial" pitchFamily="34" charset="-120"/>
              </a:rPr>
              <a:t>“Do you want the court to make a judgment for the outstanding arrears?”
</a:t>
            </a:r>
            <a:endParaRPr lang="en-US" sz="1200"/>
          </a:p>
          <a:p>
            <a:pPr marL="0" indent="0">
              <a:buNone/>
            </a:pPr>
            <a:r>
              <a:rPr lang="en-US" sz="1200" b="1">
                <a:solidFill>
                  <a:srgbClr val="0B0C0C"/>
                </a:solidFill>
                <a:latin typeface="Arial" pitchFamily="34" charset="0"/>
                <a:ea typeface="Arial" pitchFamily="34" charset="-122"/>
                <a:cs typeface="Arial" pitchFamily="34" charset="-120"/>
              </a:rPr>
              <a:t>The options shown are:
</a:t>
            </a:r>
            <a:endParaRPr lang="en-US" sz="1200"/>
          </a:p>
          <a:p>
            <a:pPr marL="0" indent="0">
              <a:buNone/>
            </a:pPr>
            <a:r>
              <a:rPr lang="en-US" sz="1200">
                <a:solidFill>
                  <a:srgbClr val="0B0C0C"/>
                </a:solidFill>
                <a:latin typeface="Arial" pitchFamily="34" charset="0"/>
                <a:ea typeface="Arial" pitchFamily="34" charset="-122"/>
                <a:cs typeface="Arial" pitchFamily="34" charset="-120"/>
              </a:rPr>
              <a:t>“Yes”; and
</a:t>
            </a:r>
            <a:endParaRPr lang="en-US" sz="1200"/>
          </a:p>
          <a:p>
            <a:pPr marL="0" indent="0">
              <a:buNone/>
            </a:pPr>
            <a:r>
              <a:rPr lang="en-US" sz="1200">
                <a:solidFill>
                  <a:srgbClr val="0B0C0C"/>
                </a:solidFill>
                <a:latin typeface="Arial" pitchFamily="34" charset="0"/>
                <a:ea typeface="Arial" pitchFamily="34" charset="-122"/>
                <a:cs typeface="Arial" pitchFamily="34" charset="-120"/>
              </a:rPr>
              <a:t>“No”.
</a:t>
            </a:r>
            <a:endParaRPr lang="en-US" sz="1200"/>
          </a:p>
          <a:p>
            <a:pPr marL="0" indent="0">
              <a:buNone/>
            </a:pPr>
            <a:r>
              <a:rPr lang="en-US" sz="1200">
                <a:solidFill>
                  <a:srgbClr val="0B0C0C"/>
                </a:solidFill>
                <a:latin typeface="Arial" pitchFamily="34" charset="0"/>
                <a:ea typeface="Arial" pitchFamily="34" charset="-122"/>
                <a:cs typeface="Arial" pitchFamily="34" charset="-120"/>
              </a:rPr>
              <a:t>In this example, no option appears to have been selected.
</a:t>
            </a:r>
            <a:endParaRPr lang="en-US" sz="1200"/>
          </a:p>
          <a:p>
            <a:pPr marL="0" indent="0">
              <a:buNone/>
            </a:pPr>
            <a:r>
              <a:rPr lang="en-US" sz="1200">
                <a:solidFill>
                  <a:srgbClr val="0B0C0C"/>
                </a:solidFill>
                <a:latin typeface="Arial" pitchFamily="34" charset="0"/>
                <a:ea typeface="Arial" pitchFamily="34" charset="-122"/>
                <a:cs typeface="Arial" pitchFamily="34" charset="-120"/>
              </a:rPr>
              <a:t>The following actions are available: Previous, Continue and Cancel.</a:t>
            </a:r>
            <a:endParaRPr lang="en-US" sz="12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sp>
        <p:nvSpPr>
          <p:cNvPr id="2" name="Shape 0"/>
          <p:cNvSpPr/>
          <p:nvPr/>
        </p:nvSpPr>
        <p:spPr>
          <a:xfrm>
            <a:off x="0" y="0"/>
            <a:ext cx="12191695" cy="329184"/>
          </a:xfrm>
          <a:prstGeom prst="rect">
            <a:avLst/>
          </a:prstGeom>
          <a:solidFill>
            <a:srgbClr val="0B0C0C"/>
          </a:solidFill>
          <a:ln w="12700">
            <a:solidFill>
              <a:srgbClr val="0B0C0C"/>
            </a:solidFill>
            <a:prstDash val="solid"/>
          </a:ln>
        </p:spPr>
        <p:txBody>
          <a:bodyPr/>
          <a:lstStyle/>
          <a:p>
            <a:endParaRPr lang="en-GB"/>
          </a:p>
        </p:txBody>
      </p:sp>
      <p:sp>
        <p:nvSpPr>
          <p:cNvPr id="3" name="Text 1"/>
          <p:cNvSpPr/>
          <p:nvPr/>
        </p:nvSpPr>
        <p:spPr>
          <a:xfrm>
            <a:off x="164592" y="82296"/>
            <a:ext cx="2377440" cy="146304"/>
          </a:xfrm>
          <a:prstGeom prst="rect">
            <a:avLst/>
          </a:prstGeom>
          <a:noFill/>
          <a:ln/>
        </p:spPr>
        <p:txBody>
          <a:bodyPr wrap="square" lIns="0" tIns="0" rIns="0" bIns="0" rtlCol="0" anchor="ctr"/>
          <a:lstStyle/>
          <a:p>
            <a:pPr marL="0" indent="0">
              <a:buNone/>
            </a:pPr>
            <a:r>
              <a:rPr lang="en-US" sz="650" b="1">
                <a:solidFill>
                  <a:srgbClr val="FFFFFF"/>
                </a:solidFill>
                <a:latin typeface="Arial" pitchFamily="34" charset="0"/>
                <a:ea typeface="Arial" pitchFamily="34" charset="-122"/>
                <a:cs typeface="Arial" pitchFamily="34" charset="-120"/>
              </a:rPr>
              <a:t>OFFICIAL - SENSITIVE</a:t>
            </a:r>
            <a:endParaRPr lang="en-US" sz="650"/>
          </a:p>
        </p:txBody>
      </p:sp>
      <p:sp>
        <p:nvSpPr>
          <p:cNvPr id="4" name="Text 2"/>
          <p:cNvSpPr/>
          <p:nvPr/>
        </p:nvSpPr>
        <p:spPr>
          <a:xfrm>
            <a:off x="411480" y="502920"/>
            <a:ext cx="11064240" cy="320040"/>
          </a:xfrm>
          <a:prstGeom prst="rect">
            <a:avLst/>
          </a:prstGeom>
          <a:noFill/>
          <a:ln/>
        </p:spPr>
        <p:txBody>
          <a:bodyPr wrap="square" lIns="0" tIns="0" rIns="0" bIns="0" rtlCol="0" anchor="ctr"/>
          <a:lstStyle/>
          <a:p>
            <a:pPr marL="0" indent="0">
              <a:buNone/>
            </a:pPr>
            <a:r>
              <a:rPr lang="en-US" sz="1900" b="1">
                <a:solidFill>
                  <a:srgbClr val="0B0C0C"/>
                </a:solidFill>
                <a:latin typeface="Arial" pitchFamily="34" charset="0"/>
                <a:ea typeface="Arial" pitchFamily="34" charset="-122"/>
                <a:cs typeface="Arial" pitchFamily="34" charset="-120"/>
              </a:rPr>
              <a:t>Defendants’ circumstances</a:t>
            </a:r>
            <a:endParaRPr lang="en-US" sz="1900"/>
          </a:p>
        </p:txBody>
      </p:sp>
      <p:sp>
        <p:nvSpPr>
          <p:cNvPr id="5" name="Text 3"/>
          <p:cNvSpPr/>
          <p:nvPr/>
        </p:nvSpPr>
        <p:spPr>
          <a:xfrm>
            <a:off x="411480" y="850392"/>
            <a:ext cx="11064240" cy="256032"/>
          </a:xfrm>
          <a:prstGeom prst="rect">
            <a:avLst/>
          </a:prstGeom>
          <a:noFill/>
          <a:ln/>
        </p:spPr>
        <p:txBody>
          <a:bodyPr wrap="square" lIns="0" tIns="0" rIns="0" bIns="0" rtlCol="0" anchor="ctr"/>
          <a:lstStyle/>
          <a:p>
            <a:pPr marL="0" indent="0">
              <a:buNone/>
            </a:pPr>
            <a:r>
              <a:rPr lang="en-US" sz="1100">
                <a:solidFill>
                  <a:srgbClr val="505A5F"/>
                </a:solidFill>
                <a:latin typeface="Arial" pitchFamily="34" charset="0"/>
                <a:ea typeface="Arial" pitchFamily="34" charset="-122"/>
                <a:cs typeface="Arial" pitchFamily="34" charset="-120"/>
              </a:rPr>
              <a:t>Short page descriptor: Defendants’ circumstances page asking whether information about the defendants should be provided.</a:t>
            </a:r>
            <a:endParaRPr lang="en-US" sz="1100"/>
          </a:p>
        </p:txBody>
      </p:sp>
      <p:sp>
        <p:nvSpPr>
          <p:cNvPr id="6" name="Shape 4"/>
          <p:cNvSpPr/>
          <p:nvPr/>
        </p:nvSpPr>
        <p:spPr>
          <a:xfrm>
            <a:off x="411480" y="1234440"/>
            <a:ext cx="3886200" cy="5166360"/>
          </a:xfrm>
          <a:prstGeom prst="roundRect">
            <a:avLst>
              <a:gd name="adj" fmla="val 1882"/>
            </a:avLst>
          </a:prstGeom>
          <a:solidFill>
            <a:srgbClr val="FFFFFF"/>
          </a:solidFill>
          <a:ln w="12700">
            <a:solidFill>
              <a:srgbClr val="DADCE0"/>
            </a:solidFill>
            <a:prstDash val="solid"/>
          </a:ln>
        </p:spPr>
        <p:txBody>
          <a:bodyPr/>
          <a:lstStyle/>
          <a:p>
            <a:endParaRPr lang="en-GB"/>
          </a:p>
        </p:txBody>
      </p:sp>
      <p:pic>
        <p:nvPicPr>
          <p:cNvPr id="7" name="Image 0" descr="/mnt/data/batch5_assets/screen25_colN_row252.png"/>
          <p:cNvPicPr>
            <a:picLocks noChangeAspect="1"/>
          </p:cNvPicPr>
          <p:nvPr/>
        </p:nvPicPr>
        <p:blipFill>
          <a:blip r:embed="rId3"/>
          <a:stretch>
            <a:fillRect/>
          </a:stretch>
        </p:blipFill>
        <p:spPr>
          <a:xfrm>
            <a:off x="530352" y="1934718"/>
            <a:ext cx="3648456" cy="3765804"/>
          </a:xfrm>
          <a:prstGeom prst="rect">
            <a:avLst/>
          </a:prstGeom>
        </p:spPr>
      </p:pic>
      <p:sp>
        <p:nvSpPr>
          <p:cNvPr id="8" name="Shape 5"/>
          <p:cNvSpPr/>
          <p:nvPr/>
        </p:nvSpPr>
        <p:spPr>
          <a:xfrm>
            <a:off x="4526280" y="1234440"/>
            <a:ext cx="7242048" cy="5166360"/>
          </a:xfrm>
          <a:prstGeom prst="roundRect">
            <a:avLst>
              <a:gd name="adj" fmla="val 1416"/>
            </a:avLst>
          </a:prstGeom>
          <a:solidFill>
            <a:srgbClr val="EAF3F8"/>
          </a:solidFill>
          <a:ln w="12700">
            <a:solidFill>
              <a:srgbClr val="C8DDF0"/>
            </a:solidFill>
            <a:prstDash val="solid"/>
          </a:ln>
        </p:spPr>
        <p:txBody>
          <a:bodyPr/>
          <a:lstStyle/>
          <a:p>
            <a:endParaRPr lang="en-GB"/>
          </a:p>
        </p:txBody>
      </p:sp>
      <p:sp>
        <p:nvSpPr>
          <p:cNvPr id="9" name="Text 6"/>
          <p:cNvSpPr/>
          <p:nvPr/>
        </p:nvSpPr>
        <p:spPr>
          <a:xfrm>
            <a:off x="4754880" y="1417320"/>
            <a:ext cx="6720840" cy="228600"/>
          </a:xfrm>
          <a:prstGeom prst="rect">
            <a:avLst/>
          </a:prstGeom>
          <a:noFill/>
          <a:ln/>
        </p:spPr>
        <p:txBody>
          <a:bodyPr wrap="square" lIns="0" tIns="0" rIns="0" bIns="0" rtlCol="0" anchor="ctr"/>
          <a:lstStyle/>
          <a:p>
            <a:pPr marL="0" indent="0">
              <a:buNone/>
            </a:pPr>
            <a:r>
              <a:rPr lang="en-US" sz="1200" b="1">
                <a:solidFill>
                  <a:srgbClr val="1D70B8"/>
                </a:solidFill>
                <a:latin typeface="Arial" pitchFamily="34" charset="0"/>
                <a:ea typeface="Arial" pitchFamily="34" charset="-122"/>
                <a:cs typeface="Arial" pitchFamily="34" charset="-120"/>
              </a:rPr>
              <a:t>Accessible description</a:t>
            </a:r>
            <a:endParaRPr lang="en-US" sz="1200"/>
          </a:p>
        </p:txBody>
      </p:sp>
      <p:sp>
        <p:nvSpPr>
          <p:cNvPr id="10" name="Text 7"/>
          <p:cNvSpPr/>
          <p:nvPr/>
        </p:nvSpPr>
        <p:spPr>
          <a:xfrm>
            <a:off x="4754880" y="1719072"/>
            <a:ext cx="6720840" cy="4526280"/>
          </a:xfrm>
          <a:prstGeom prst="rect">
            <a:avLst/>
          </a:prstGeom>
          <a:noFill/>
          <a:ln/>
        </p:spPr>
        <p:txBody>
          <a:bodyPr wrap="square" lIns="254" tIns="254" rIns="254" bIns="254" rtlCol="0" anchor="ctr">
            <a:normAutofit/>
          </a:bodyPr>
          <a:lstStyle/>
          <a:p>
            <a:pPr marL="0" indent="0">
              <a:buNone/>
            </a:pPr>
            <a:r>
              <a:rPr lang="en-US" sz="1000" b="1">
                <a:solidFill>
                  <a:srgbClr val="0B0C0C"/>
                </a:solidFill>
                <a:latin typeface="Arial" pitchFamily="34" charset="0"/>
                <a:ea typeface="Arial" pitchFamily="34" charset="-122"/>
                <a:cs typeface="Arial" pitchFamily="34" charset="-120"/>
              </a:rPr>
              <a:t>Heading: </a:t>
            </a:r>
            <a:r>
              <a:rPr lang="en-US" sz="1000">
                <a:solidFill>
                  <a:srgbClr val="0B0C0C"/>
                </a:solidFill>
                <a:latin typeface="Arial" pitchFamily="34" charset="0"/>
                <a:ea typeface="Arial" pitchFamily="34" charset="-122"/>
                <a:cs typeface="Arial" pitchFamily="34" charset="-120"/>
              </a:rPr>
              <a:t>“Defendants’ circumstances”
</a:t>
            </a:r>
            <a:endParaRPr lang="en-US" sz="1000"/>
          </a:p>
          <a:p>
            <a:pPr marL="0" indent="0">
              <a:buNone/>
            </a:pPr>
            <a:r>
              <a:rPr lang="en-US" sz="1000">
                <a:solidFill>
                  <a:srgbClr val="0B0C0C"/>
                </a:solidFill>
                <a:latin typeface="Arial" pitchFamily="34" charset="0"/>
                <a:ea typeface="Arial" pitchFamily="34" charset="-122"/>
                <a:cs typeface="Arial" pitchFamily="34" charset="-120"/>
              </a:rPr>
              <a:t>In this example, the case number is “1234-5678-9101-1213”.
</a:t>
            </a:r>
            <a:endParaRPr lang="en-US" sz="1000"/>
          </a:p>
          <a:p>
            <a:pPr marL="0" indent="0">
              <a:buNone/>
            </a:pPr>
            <a:r>
              <a:rPr lang="en-US" sz="1000" b="1">
                <a:solidFill>
                  <a:srgbClr val="0B0C0C"/>
                </a:solidFill>
                <a:latin typeface="Arial" pitchFamily="34" charset="0"/>
                <a:ea typeface="Arial" pitchFamily="34" charset="-122"/>
                <a:cs typeface="Arial" pitchFamily="34" charset="-120"/>
              </a:rPr>
              <a:t>The page states: </a:t>
            </a:r>
            <a:r>
              <a:rPr lang="en-US" sz="1000">
                <a:solidFill>
                  <a:srgbClr val="0B0C0C"/>
                </a:solidFill>
                <a:latin typeface="Arial" pitchFamily="34" charset="0"/>
                <a:ea typeface="Arial" pitchFamily="34" charset="-122"/>
                <a:cs typeface="Arial" pitchFamily="34" charset="-120"/>
              </a:rPr>
              <a:t>“You can use this section to provide any information about the defendants’ circumstances.”
</a:t>
            </a:r>
            <a:endParaRPr lang="en-US" sz="1000"/>
          </a:p>
          <a:p>
            <a:pPr marL="0" indent="0">
              <a:buNone/>
            </a:pPr>
            <a:r>
              <a:rPr lang="en-US" sz="1000" b="1">
                <a:solidFill>
                  <a:srgbClr val="0B0C0C"/>
                </a:solidFill>
                <a:latin typeface="Arial" pitchFamily="34" charset="0"/>
                <a:ea typeface="Arial" pitchFamily="34" charset="-122"/>
                <a:cs typeface="Arial" pitchFamily="34" charset="-120"/>
              </a:rPr>
              <a:t>The page states: </a:t>
            </a:r>
            <a:r>
              <a:rPr lang="en-US" sz="1000">
                <a:solidFill>
                  <a:srgbClr val="0B0C0C"/>
                </a:solidFill>
                <a:latin typeface="Arial" pitchFamily="34" charset="0"/>
                <a:ea typeface="Arial" pitchFamily="34" charset="-122"/>
                <a:cs typeface="Arial" pitchFamily="34" charset="-120"/>
              </a:rPr>
              <a:t>“You must give details if any of the following apply:”
</a:t>
            </a:r>
            <a:endParaRPr lang="en-US" sz="1000"/>
          </a:p>
          <a:p>
            <a:pPr marL="171450" indent="-171450">
              <a:buFont typeface="Arial" panose="020B0604020202020204" pitchFamily="34" charset="0"/>
              <a:buChar char="•"/>
            </a:pPr>
            <a:r>
              <a:rPr lang="en-US" sz="1000">
                <a:solidFill>
                  <a:srgbClr val="0B0C0C"/>
                </a:solidFill>
                <a:latin typeface="Arial" pitchFamily="34" charset="0"/>
                <a:ea typeface="Arial" pitchFamily="34" charset="-122"/>
                <a:cs typeface="Arial" pitchFamily="34" charset="-120"/>
              </a:rPr>
              <a:t>“the defendant receives any social security benefits”; and</a:t>
            </a:r>
            <a:endParaRPr lang="en-US" sz="1000"/>
          </a:p>
          <a:p>
            <a:pPr marL="171450" indent="-171450">
              <a:buFont typeface="Arial" panose="020B0604020202020204" pitchFamily="34" charset="0"/>
              <a:buChar char="•"/>
            </a:pPr>
            <a:r>
              <a:rPr lang="en-US" sz="1000">
                <a:solidFill>
                  <a:srgbClr val="0B0C0C"/>
                </a:solidFill>
                <a:latin typeface="Arial" pitchFamily="34" charset="0"/>
                <a:ea typeface="Arial" pitchFamily="34" charset="-122"/>
                <a:cs typeface="Arial" pitchFamily="34" charset="-120"/>
              </a:rPr>
              <a:t>“payments are made on their behalf directly to you, under the Social Security Contributions and Benefits Act 1992”.</a:t>
            </a:r>
          </a:p>
          <a:p>
            <a:endParaRPr lang="en-US" sz="1000"/>
          </a:p>
          <a:p>
            <a:pPr marL="0" indent="0">
              <a:buNone/>
            </a:pPr>
            <a:r>
              <a:rPr lang="en-US" sz="1000" b="1">
                <a:solidFill>
                  <a:srgbClr val="0B0C0C"/>
                </a:solidFill>
                <a:latin typeface="Arial" pitchFamily="34" charset="0"/>
                <a:ea typeface="Arial" pitchFamily="34" charset="-122"/>
                <a:cs typeface="Arial" pitchFamily="34" charset="-120"/>
              </a:rPr>
              <a:t>Heading: </a:t>
            </a:r>
            <a:r>
              <a:rPr lang="en-US" sz="1000">
                <a:solidFill>
                  <a:srgbClr val="0B0C0C"/>
                </a:solidFill>
                <a:latin typeface="Arial" pitchFamily="34" charset="0"/>
                <a:ea typeface="Arial" pitchFamily="34" charset="-122"/>
                <a:cs typeface="Arial" pitchFamily="34" charset="-120"/>
              </a:rPr>
              <a:t>“Is there any information you’re required to provide, or you want to provide, about the defendants’ circumstances?”
</a:t>
            </a:r>
            <a:endParaRPr lang="en-US" sz="1000"/>
          </a:p>
          <a:p>
            <a:pPr marL="0" indent="0">
              <a:buNone/>
            </a:pPr>
            <a:r>
              <a:rPr lang="en-US" sz="1000" b="1">
                <a:solidFill>
                  <a:srgbClr val="0B0C0C"/>
                </a:solidFill>
                <a:latin typeface="Arial" pitchFamily="34" charset="0"/>
                <a:ea typeface="Arial" pitchFamily="34" charset="-122"/>
                <a:cs typeface="Arial" pitchFamily="34" charset="-120"/>
              </a:rPr>
              <a:t>The screen states: </a:t>
            </a:r>
            <a:r>
              <a:rPr lang="en-US" sz="1000">
                <a:solidFill>
                  <a:srgbClr val="0B0C0C"/>
                </a:solidFill>
                <a:latin typeface="Arial" pitchFamily="34" charset="0"/>
                <a:ea typeface="Arial" pitchFamily="34" charset="-122"/>
                <a:cs typeface="Arial" pitchFamily="34" charset="-120"/>
              </a:rPr>
              <a:t>“This can be any known details or any attempts made to obtain details.”
</a:t>
            </a:r>
            <a:endParaRPr lang="en-US" sz="1000"/>
          </a:p>
          <a:p>
            <a:pPr marL="0" indent="0">
              <a:buNone/>
            </a:pPr>
            <a:r>
              <a:rPr lang="en-US" sz="1000" b="1">
                <a:solidFill>
                  <a:srgbClr val="0B0C0C"/>
                </a:solidFill>
                <a:latin typeface="Arial" pitchFamily="34" charset="0"/>
                <a:ea typeface="Arial" pitchFamily="34" charset="-122"/>
                <a:cs typeface="Arial" pitchFamily="34" charset="-120"/>
              </a:rPr>
              <a:t>The options shown are:
</a:t>
            </a:r>
            <a:endParaRPr lang="en-US" sz="1000"/>
          </a:p>
          <a:p>
            <a:pPr marL="0" indent="0">
              <a:buNone/>
            </a:pPr>
            <a:r>
              <a:rPr lang="en-US" sz="1000">
                <a:solidFill>
                  <a:srgbClr val="0B0C0C"/>
                </a:solidFill>
                <a:latin typeface="Arial" pitchFamily="34" charset="0"/>
                <a:ea typeface="Arial" pitchFamily="34" charset="-122"/>
                <a:cs typeface="Arial" pitchFamily="34" charset="-120"/>
              </a:rPr>
              <a:t>“Yes”; and
</a:t>
            </a:r>
            <a:endParaRPr lang="en-US" sz="1000"/>
          </a:p>
          <a:p>
            <a:pPr marL="0" indent="0">
              <a:buNone/>
            </a:pPr>
            <a:r>
              <a:rPr lang="en-US" sz="1000">
                <a:solidFill>
                  <a:srgbClr val="0B0C0C"/>
                </a:solidFill>
                <a:latin typeface="Arial" pitchFamily="34" charset="0"/>
                <a:ea typeface="Arial" pitchFamily="34" charset="-122"/>
                <a:cs typeface="Arial" pitchFamily="34" charset="-120"/>
              </a:rPr>
              <a:t>“No”.
</a:t>
            </a:r>
            <a:endParaRPr lang="en-US" sz="1000"/>
          </a:p>
          <a:p>
            <a:pPr marL="0" indent="0">
              <a:buNone/>
            </a:pPr>
            <a:r>
              <a:rPr lang="en-US" sz="1000">
                <a:solidFill>
                  <a:srgbClr val="0B0C0C"/>
                </a:solidFill>
                <a:latin typeface="Arial" pitchFamily="34" charset="0"/>
                <a:ea typeface="Arial" pitchFamily="34" charset="-122"/>
                <a:cs typeface="Arial" pitchFamily="34" charset="-120"/>
              </a:rPr>
              <a:t>In this example, “Yes” appears to have been selected.
</a:t>
            </a:r>
            <a:endParaRPr lang="en-US" sz="1000"/>
          </a:p>
          <a:p>
            <a:pPr marL="0" indent="0">
              <a:buNone/>
            </a:pPr>
            <a:r>
              <a:rPr lang="en-US" sz="1000">
                <a:solidFill>
                  <a:srgbClr val="0B0C0C"/>
                </a:solidFill>
                <a:latin typeface="Arial" pitchFamily="34" charset="0"/>
                <a:ea typeface="Arial" pitchFamily="34" charset="-122"/>
                <a:cs typeface="Arial" pitchFamily="34" charset="-120"/>
              </a:rPr>
              <a:t>The page shows a box labelled “Give details about the defendants’ circumstances”. The page states: “You can enter up to 950 characters.” In this example, the box is blank.
</a:t>
            </a:r>
            <a:endParaRPr lang="en-US" sz="1000"/>
          </a:p>
          <a:p>
            <a:pPr marL="0" indent="0">
              <a:buNone/>
            </a:pPr>
            <a:r>
              <a:rPr lang="en-US" sz="1000">
                <a:solidFill>
                  <a:srgbClr val="0B0C0C"/>
                </a:solidFill>
                <a:latin typeface="Arial" pitchFamily="34" charset="0"/>
                <a:ea typeface="Arial" pitchFamily="34" charset="-122"/>
                <a:cs typeface="Arial" pitchFamily="34" charset="-120"/>
              </a:rPr>
              <a:t>The following actions are available: Previous, Continue and Cancel.</a:t>
            </a:r>
            <a:endParaRPr lang="en-US" sz="10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sp>
        <p:nvSpPr>
          <p:cNvPr id="2" name="Shape 0"/>
          <p:cNvSpPr/>
          <p:nvPr/>
        </p:nvSpPr>
        <p:spPr>
          <a:xfrm>
            <a:off x="0" y="0"/>
            <a:ext cx="12191695" cy="329184"/>
          </a:xfrm>
          <a:prstGeom prst="rect">
            <a:avLst/>
          </a:prstGeom>
          <a:solidFill>
            <a:srgbClr val="0B0C0C"/>
          </a:solidFill>
          <a:ln w="12700">
            <a:solidFill>
              <a:srgbClr val="0B0C0C"/>
            </a:solidFill>
            <a:prstDash val="solid"/>
          </a:ln>
        </p:spPr>
        <p:txBody>
          <a:bodyPr/>
          <a:lstStyle/>
          <a:p>
            <a:endParaRPr lang="en-GB"/>
          </a:p>
        </p:txBody>
      </p:sp>
      <p:sp>
        <p:nvSpPr>
          <p:cNvPr id="3" name="Text 1"/>
          <p:cNvSpPr/>
          <p:nvPr/>
        </p:nvSpPr>
        <p:spPr>
          <a:xfrm>
            <a:off x="164592" y="82296"/>
            <a:ext cx="2377440" cy="146304"/>
          </a:xfrm>
          <a:prstGeom prst="rect">
            <a:avLst/>
          </a:prstGeom>
          <a:noFill/>
          <a:ln/>
        </p:spPr>
        <p:txBody>
          <a:bodyPr wrap="square" lIns="0" tIns="0" rIns="0" bIns="0" rtlCol="0" anchor="ctr"/>
          <a:lstStyle/>
          <a:p>
            <a:pPr marL="0" indent="0">
              <a:buNone/>
            </a:pPr>
            <a:r>
              <a:rPr lang="en-US" sz="650" b="1">
                <a:solidFill>
                  <a:srgbClr val="FFFFFF"/>
                </a:solidFill>
                <a:latin typeface="Arial" pitchFamily="34" charset="0"/>
                <a:ea typeface="Arial" pitchFamily="34" charset="-122"/>
                <a:cs typeface="Arial" pitchFamily="34" charset="-120"/>
              </a:rPr>
              <a:t>OFFICIAL - SENSITIVE</a:t>
            </a:r>
            <a:endParaRPr lang="en-US" sz="650"/>
          </a:p>
        </p:txBody>
      </p:sp>
      <p:sp>
        <p:nvSpPr>
          <p:cNvPr id="4" name="Text 2"/>
          <p:cNvSpPr/>
          <p:nvPr/>
        </p:nvSpPr>
        <p:spPr>
          <a:xfrm>
            <a:off x="411480" y="502920"/>
            <a:ext cx="11064240" cy="320040"/>
          </a:xfrm>
          <a:prstGeom prst="rect">
            <a:avLst/>
          </a:prstGeom>
          <a:noFill/>
          <a:ln/>
        </p:spPr>
        <p:txBody>
          <a:bodyPr wrap="square" lIns="0" tIns="0" rIns="0" bIns="0" rtlCol="0" anchor="ctr"/>
          <a:lstStyle/>
          <a:p>
            <a:pPr marL="0" indent="0">
              <a:buNone/>
            </a:pPr>
            <a:r>
              <a:rPr lang="en-US" sz="1900" b="1">
                <a:solidFill>
                  <a:srgbClr val="0B0C0C"/>
                </a:solidFill>
                <a:latin typeface="Arial" pitchFamily="34" charset="0"/>
                <a:ea typeface="Arial" pitchFamily="34" charset="-122"/>
                <a:cs typeface="Arial" pitchFamily="34" charset="-120"/>
              </a:rPr>
              <a:t>Alternatives to Possession</a:t>
            </a:r>
            <a:endParaRPr lang="en-US" sz="1900"/>
          </a:p>
        </p:txBody>
      </p:sp>
      <p:sp>
        <p:nvSpPr>
          <p:cNvPr id="5" name="Text 3"/>
          <p:cNvSpPr/>
          <p:nvPr/>
        </p:nvSpPr>
        <p:spPr>
          <a:xfrm>
            <a:off x="411480" y="850392"/>
            <a:ext cx="11064240" cy="256032"/>
          </a:xfrm>
          <a:prstGeom prst="rect">
            <a:avLst/>
          </a:prstGeom>
          <a:noFill/>
          <a:ln/>
        </p:spPr>
        <p:txBody>
          <a:bodyPr wrap="square" lIns="0" tIns="0" rIns="0" bIns="0" rtlCol="0" anchor="ctr"/>
          <a:lstStyle/>
          <a:p>
            <a:pPr marL="0" indent="0">
              <a:buNone/>
            </a:pPr>
            <a:r>
              <a:rPr lang="en-US" sz="1100">
                <a:solidFill>
                  <a:srgbClr val="505A5F"/>
                </a:solidFill>
                <a:latin typeface="Arial" pitchFamily="34" charset="0"/>
                <a:ea typeface="Arial" pitchFamily="34" charset="-122"/>
                <a:cs typeface="Arial" pitchFamily="34" charset="-120"/>
              </a:rPr>
              <a:t>Short page descriptor: Alternatives to possession page asking whether suspension of right to buy or demotion of tenancy is sought.</a:t>
            </a:r>
            <a:endParaRPr lang="en-US" sz="1100"/>
          </a:p>
        </p:txBody>
      </p:sp>
      <p:sp>
        <p:nvSpPr>
          <p:cNvPr id="6" name="Shape 4"/>
          <p:cNvSpPr/>
          <p:nvPr/>
        </p:nvSpPr>
        <p:spPr>
          <a:xfrm>
            <a:off x="411480" y="1234440"/>
            <a:ext cx="3886200" cy="5166360"/>
          </a:xfrm>
          <a:prstGeom prst="roundRect">
            <a:avLst>
              <a:gd name="adj" fmla="val 1882"/>
            </a:avLst>
          </a:prstGeom>
          <a:solidFill>
            <a:srgbClr val="FFFFFF"/>
          </a:solidFill>
          <a:ln w="12700">
            <a:solidFill>
              <a:srgbClr val="DADCE0"/>
            </a:solidFill>
            <a:prstDash val="solid"/>
          </a:ln>
        </p:spPr>
        <p:txBody>
          <a:bodyPr/>
          <a:lstStyle/>
          <a:p>
            <a:endParaRPr lang="en-GB"/>
          </a:p>
        </p:txBody>
      </p:sp>
      <p:pic>
        <p:nvPicPr>
          <p:cNvPr id="7" name="Image 0" descr="/mnt/data/batch5_assets/screen26_colN_row266.png"/>
          <p:cNvPicPr>
            <a:picLocks noChangeAspect="1"/>
          </p:cNvPicPr>
          <p:nvPr/>
        </p:nvPicPr>
        <p:blipFill>
          <a:blip r:embed="rId3"/>
          <a:stretch>
            <a:fillRect/>
          </a:stretch>
        </p:blipFill>
        <p:spPr>
          <a:xfrm>
            <a:off x="530352" y="1958568"/>
            <a:ext cx="3648456" cy="3718103"/>
          </a:xfrm>
          <a:prstGeom prst="rect">
            <a:avLst/>
          </a:prstGeom>
        </p:spPr>
      </p:pic>
      <p:sp>
        <p:nvSpPr>
          <p:cNvPr id="8" name="Shape 5"/>
          <p:cNvSpPr/>
          <p:nvPr/>
        </p:nvSpPr>
        <p:spPr>
          <a:xfrm>
            <a:off x="4526280" y="1234440"/>
            <a:ext cx="7242048" cy="5166360"/>
          </a:xfrm>
          <a:prstGeom prst="roundRect">
            <a:avLst>
              <a:gd name="adj" fmla="val 1416"/>
            </a:avLst>
          </a:prstGeom>
          <a:solidFill>
            <a:srgbClr val="EAF3F8"/>
          </a:solidFill>
          <a:ln w="12700">
            <a:solidFill>
              <a:srgbClr val="C8DDF0"/>
            </a:solidFill>
            <a:prstDash val="solid"/>
          </a:ln>
        </p:spPr>
        <p:txBody>
          <a:bodyPr/>
          <a:lstStyle/>
          <a:p>
            <a:endParaRPr lang="en-GB"/>
          </a:p>
        </p:txBody>
      </p:sp>
      <p:sp>
        <p:nvSpPr>
          <p:cNvPr id="9" name="Text 6"/>
          <p:cNvSpPr/>
          <p:nvPr/>
        </p:nvSpPr>
        <p:spPr>
          <a:xfrm>
            <a:off x="4754880" y="1417320"/>
            <a:ext cx="6720840" cy="228600"/>
          </a:xfrm>
          <a:prstGeom prst="rect">
            <a:avLst/>
          </a:prstGeom>
          <a:noFill/>
          <a:ln/>
        </p:spPr>
        <p:txBody>
          <a:bodyPr wrap="square" lIns="0" tIns="0" rIns="0" bIns="0" rtlCol="0" anchor="ctr"/>
          <a:lstStyle/>
          <a:p>
            <a:pPr marL="0" indent="0">
              <a:buNone/>
            </a:pPr>
            <a:r>
              <a:rPr lang="en-US" sz="1200" b="1">
                <a:solidFill>
                  <a:srgbClr val="1D70B8"/>
                </a:solidFill>
                <a:latin typeface="Arial" pitchFamily="34" charset="0"/>
                <a:ea typeface="Arial" pitchFamily="34" charset="-122"/>
                <a:cs typeface="Arial" pitchFamily="34" charset="-120"/>
              </a:rPr>
              <a:t>Accessible description</a:t>
            </a:r>
            <a:endParaRPr lang="en-US" sz="1200"/>
          </a:p>
        </p:txBody>
      </p:sp>
      <p:sp>
        <p:nvSpPr>
          <p:cNvPr id="10" name="Text 7"/>
          <p:cNvSpPr/>
          <p:nvPr/>
        </p:nvSpPr>
        <p:spPr>
          <a:xfrm>
            <a:off x="4754880" y="1719072"/>
            <a:ext cx="6720840" cy="4526280"/>
          </a:xfrm>
          <a:prstGeom prst="rect">
            <a:avLst/>
          </a:prstGeom>
          <a:noFill/>
          <a:ln/>
        </p:spPr>
        <p:txBody>
          <a:bodyPr wrap="square" lIns="254" tIns="254" rIns="254" bIns="254" rtlCol="0" anchor="ctr">
            <a:noAutofit/>
          </a:bodyPr>
          <a:lstStyle/>
          <a:p>
            <a:pPr marL="0" indent="0">
              <a:buNone/>
            </a:pPr>
            <a:r>
              <a:rPr lang="en-US" sz="900" b="1">
                <a:solidFill>
                  <a:srgbClr val="0B0C0C"/>
                </a:solidFill>
                <a:latin typeface="Arial" pitchFamily="34" charset="0"/>
                <a:ea typeface="Arial" pitchFamily="34" charset="-122"/>
                <a:cs typeface="Arial" pitchFamily="34" charset="-120"/>
              </a:rPr>
              <a:t>Heading: </a:t>
            </a:r>
            <a:r>
              <a:rPr lang="en-US" sz="900">
                <a:solidFill>
                  <a:srgbClr val="0B0C0C"/>
                </a:solidFill>
                <a:latin typeface="Arial" pitchFamily="34" charset="0"/>
                <a:ea typeface="Arial" pitchFamily="34" charset="-122"/>
                <a:cs typeface="Arial" pitchFamily="34" charset="-120"/>
              </a:rPr>
              <a:t>“Alternatives to possession”
</a:t>
            </a:r>
            <a:endParaRPr lang="en-US" sz="900"/>
          </a:p>
          <a:p>
            <a:pPr marL="0" indent="0">
              <a:buNone/>
            </a:pPr>
            <a:r>
              <a:rPr lang="en-US" sz="900">
                <a:solidFill>
                  <a:srgbClr val="0B0C0C"/>
                </a:solidFill>
                <a:latin typeface="Arial" pitchFamily="34" charset="0"/>
                <a:ea typeface="Arial" pitchFamily="34" charset="-122"/>
                <a:cs typeface="Arial" pitchFamily="34" charset="-120"/>
              </a:rPr>
              <a:t>In this example, the case number is “1234-5678-9101-1213”.
</a:t>
            </a:r>
            <a:endParaRPr lang="en-US" sz="900"/>
          </a:p>
          <a:p>
            <a:pPr marL="0" indent="0">
              <a:buNone/>
            </a:pPr>
            <a:r>
              <a:rPr lang="en-US" sz="900" b="1">
                <a:solidFill>
                  <a:srgbClr val="0B0C0C"/>
                </a:solidFill>
                <a:latin typeface="Arial" pitchFamily="34" charset="0"/>
                <a:ea typeface="Arial" pitchFamily="34" charset="-122"/>
                <a:cs typeface="Arial" pitchFamily="34" charset="-120"/>
              </a:rPr>
              <a:t>The page states: </a:t>
            </a:r>
            <a:r>
              <a:rPr lang="en-US" sz="900">
                <a:solidFill>
                  <a:srgbClr val="0B0C0C"/>
                </a:solidFill>
                <a:latin typeface="Arial" pitchFamily="34" charset="0"/>
                <a:ea typeface="Arial" pitchFamily="34" charset="-122"/>
                <a:cs typeface="Arial" pitchFamily="34" charset="-120"/>
              </a:rPr>
              <a:t>“If a judge decides that possession is not reasonable at this time, they may instead decide to order a demotion of tenancy (demotion order) or a suspension of the defendants’ right to buy (suspension order), if they’re not already in place.”
</a:t>
            </a:r>
            <a:endParaRPr lang="en-US" sz="900"/>
          </a:p>
          <a:p>
            <a:pPr marL="0" indent="0">
              <a:buNone/>
            </a:pPr>
            <a:r>
              <a:rPr lang="en-US" sz="900" b="1">
                <a:solidFill>
                  <a:srgbClr val="0B0C0C"/>
                </a:solidFill>
                <a:latin typeface="Arial" pitchFamily="34" charset="0"/>
                <a:ea typeface="Arial" pitchFamily="34" charset="-122"/>
                <a:cs typeface="Arial" pitchFamily="34" charset="-120"/>
              </a:rPr>
              <a:t>Heading: </a:t>
            </a:r>
            <a:r>
              <a:rPr lang="en-US" sz="900">
                <a:solidFill>
                  <a:srgbClr val="0B0C0C"/>
                </a:solidFill>
                <a:latin typeface="Arial" pitchFamily="34" charset="0"/>
                <a:ea typeface="Arial" pitchFamily="34" charset="-122"/>
                <a:cs typeface="Arial" pitchFamily="34" charset="-120"/>
              </a:rPr>
              <a:t>“Suspension of right to buy”
</a:t>
            </a:r>
            <a:endParaRPr lang="en-US" sz="900"/>
          </a:p>
          <a:p>
            <a:pPr marL="0" indent="0">
              <a:buNone/>
            </a:pPr>
            <a:r>
              <a:rPr lang="en-US" sz="900" b="1">
                <a:solidFill>
                  <a:srgbClr val="0B0C0C"/>
                </a:solidFill>
                <a:latin typeface="Arial" pitchFamily="34" charset="0"/>
                <a:ea typeface="Arial" pitchFamily="34" charset="-122"/>
                <a:cs typeface="Arial" pitchFamily="34" charset="-120"/>
              </a:rPr>
              <a:t>The page states: </a:t>
            </a:r>
            <a:r>
              <a:rPr lang="en-US" sz="900">
                <a:solidFill>
                  <a:srgbClr val="0B0C0C"/>
                </a:solidFill>
                <a:latin typeface="Arial" pitchFamily="34" charset="0"/>
                <a:ea typeface="Arial" pitchFamily="34" charset="-122"/>
                <a:cs typeface="Arial" pitchFamily="34" charset="-120"/>
              </a:rPr>
              <a:t>“A suspension order means that the defendants will not have a right to buy the premises during the suspension.”
</a:t>
            </a:r>
            <a:endParaRPr lang="en-US" sz="900"/>
          </a:p>
          <a:p>
            <a:pPr marL="0" indent="0">
              <a:buNone/>
            </a:pPr>
            <a:r>
              <a:rPr lang="en-US" sz="900" b="1">
                <a:solidFill>
                  <a:srgbClr val="0B0C0C"/>
                </a:solidFill>
                <a:latin typeface="Arial" pitchFamily="34" charset="0"/>
                <a:ea typeface="Arial" pitchFamily="34" charset="-122"/>
                <a:cs typeface="Arial" pitchFamily="34" charset="-120"/>
              </a:rPr>
              <a:t>Heading: </a:t>
            </a:r>
            <a:r>
              <a:rPr lang="en-US" sz="900">
                <a:solidFill>
                  <a:srgbClr val="0B0C0C"/>
                </a:solidFill>
                <a:latin typeface="Arial" pitchFamily="34" charset="0"/>
                <a:ea typeface="Arial" pitchFamily="34" charset="-122"/>
                <a:cs typeface="Arial" pitchFamily="34" charset="-120"/>
              </a:rPr>
              <a:t>“Demotion of tenancy”
</a:t>
            </a:r>
            <a:endParaRPr lang="en-US" sz="900"/>
          </a:p>
          <a:p>
            <a:pPr marL="0" indent="0">
              <a:buNone/>
            </a:pPr>
            <a:r>
              <a:rPr lang="en-US" sz="900" b="1">
                <a:solidFill>
                  <a:srgbClr val="0B0C0C"/>
                </a:solidFill>
                <a:latin typeface="Arial" pitchFamily="34" charset="0"/>
                <a:ea typeface="Arial" pitchFamily="34" charset="-122"/>
                <a:cs typeface="Arial" pitchFamily="34" charset="-120"/>
              </a:rPr>
              <a:t>The page states: </a:t>
            </a:r>
            <a:r>
              <a:rPr lang="en-US" sz="900">
                <a:solidFill>
                  <a:srgbClr val="0B0C0C"/>
                </a:solidFill>
                <a:latin typeface="Arial" pitchFamily="34" charset="0"/>
                <a:ea typeface="Arial" pitchFamily="34" charset="-122"/>
                <a:cs typeface="Arial" pitchFamily="34" charset="-120"/>
              </a:rPr>
              <a:t>“A demotion order means that the defendants’ current tenancy will be replaced with a demoted tenancy. During this period (usually 12 months) they will lose some rights they currently have. The claimant is able to propose a new set of terms that will be put in place by the demotion order.”
</a:t>
            </a:r>
            <a:endParaRPr lang="en-US" sz="900"/>
          </a:p>
          <a:p>
            <a:pPr marL="0" indent="0">
              <a:buNone/>
            </a:pPr>
            <a:r>
              <a:rPr lang="en-US" sz="900" b="1">
                <a:solidFill>
                  <a:srgbClr val="0B0C0C"/>
                </a:solidFill>
                <a:latin typeface="Arial" pitchFamily="34" charset="0"/>
                <a:ea typeface="Arial" pitchFamily="34" charset="-122"/>
                <a:cs typeface="Arial" pitchFamily="34" charset="-120"/>
              </a:rPr>
              <a:t>Heading: </a:t>
            </a:r>
            <a:r>
              <a:rPr lang="en-US" sz="900">
                <a:solidFill>
                  <a:srgbClr val="0B0C0C"/>
                </a:solidFill>
                <a:latin typeface="Arial" pitchFamily="34" charset="0"/>
                <a:ea typeface="Arial" pitchFamily="34" charset="-122"/>
                <a:cs typeface="Arial" pitchFamily="34" charset="-120"/>
              </a:rPr>
              <a:t>“In the alternative to possession, do you want the court to order a suspension of right to buy and/or demotion of tenancy? (Optional)”
</a:t>
            </a:r>
            <a:endParaRPr lang="en-US" sz="900"/>
          </a:p>
          <a:p>
            <a:pPr marL="0" indent="0">
              <a:buNone/>
            </a:pPr>
            <a:r>
              <a:rPr lang="en-US" sz="900" b="1">
                <a:solidFill>
                  <a:srgbClr val="0B0C0C"/>
                </a:solidFill>
                <a:latin typeface="Arial" pitchFamily="34" charset="0"/>
                <a:ea typeface="Arial" pitchFamily="34" charset="-122"/>
                <a:cs typeface="Arial" pitchFamily="34" charset="-120"/>
              </a:rPr>
              <a:t>The screen states: </a:t>
            </a:r>
            <a:r>
              <a:rPr lang="en-US" sz="900">
                <a:solidFill>
                  <a:srgbClr val="0B0C0C"/>
                </a:solidFill>
                <a:latin typeface="Arial" pitchFamily="34" charset="0"/>
                <a:ea typeface="Arial" pitchFamily="34" charset="-122"/>
                <a:cs typeface="Arial" pitchFamily="34" charset="-120"/>
              </a:rPr>
              <a:t>“Select all that apply.”
</a:t>
            </a:r>
            <a:endParaRPr lang="en-US" sz="900"/>
          </a:p>
          <a:p>
            <a:pPr marL="0" indent="0">
              <a:buNone/>
            </a:pPr>
            <a:r>
              <a:rPr lang="en-US" sz="900" b="1">
                <a:solidFill>
                  <a:srgbClr val="0B0C0C"/>
                </a:solidFill>
                <a:latin typeface="Arial" pitchFamily="34" charset="0"/>
                <a:ea typeface="Arial" pitchFamily="34" charset="-122"/>
                <a:cs typeface="Arial" pitchFamily="34" charset="-120"/>
              </a:rPr>
              <a:t>The options shown are:
</a:t>
            </a:r>
            <a:endParaRPr lang="en-US" sz="900"/>
          </a:p>
          <a:p>
            <a:pPr marL="0" indent="0">
              <a:buNone/>
            </a:pPr>
            <a:r>
              <a:rPr lang="en-US" sz="900">
                <a:solidFill>
                  <a:srgbClr val="0B0C0C"/>
                </a:solidFill>
                <a:latin typeface="Arial" pitchFamily="34" charset="0"/>
                <a:ea typeface="Arial" pitchFamily="34" charset="-122"/>
                <a:cs typeface="Arial" pitchFamily="34" charset="-120"/>
              </a:rPr>
              <a:t>“Suspension of right to buy”; and
</a:t>
            </a:r>
            <a:endParaRPr lang="en-US" sz="900"/>
          </a:p>
          <a:p>
            <a:pPr marL="0" indent="0">
              <a:buNone/>
            </a:pPr>
            <a:r>
              <a:rPr lang="en-US" sz="900">
                <a:solidFill>
                  <a:srgbClr val="0B0C0C"/>
                </a:solidFill>
                <a:latin typeface="Arial" pitchFamily="34" charset="0"/>
                <a:ea typeface="Arial" pitchFamily="34" charset="-122"/>
                <a:cs typeface="Arial" pitchFamily="34" charset="-120"/>
              </a:rPr>
              <a:t>“Demotion of tenancy”.
</a:t>
            </a:r>
            <a:endParaRPr lang="en-US" sz="900"/>
          </a:p>
          <a:p>
            <a:pPr marL="0" indent="0">
              <a:buNone/>
            </a:pPr>
            <a:r>
              <a:rPr lang="en-US" sz="900">
                <a:solidFill>
                  <a:srgbClr val="0B0C0C"/>
                </a:solidFill>
                <a:latin typeface="Arial" pitchFamily="34" charset="0"/>
                <a:ea typeface="Arial" pitchFamily="34" charset="-122"/>
                <a:cs typeface="Arial" pitchFamily="34" charset="-120"/>
              </a:rPr>
              <a:t>In this example, no option appears to have been selected.
</a:t>
            </a:r>
            <a:endParaRPr lang="en-US" sz="900"/>
          </a:p>
          <a:p>
            <a:pPr marL="0" indent="0">
              <a:buNone/>
            </a:pPr>
            <a:r>
              <a:rPr lang="en-US" sz="900">
                <a:solidFill>
                  <a:srgbClr val="0B0C0C"/>
                </a:solidFill>
                <a:latin typeface="Arial" pitchFamily="34" charset="0"/>
                <a:ea typeface="Arial" pitchFamily="34" charset="-122"/>
                <a:cs typeface="Arial" pitchFamily="34" charset="-120"/>
              </a:rPr>
              <a:t>The following actions are available: Previous, Continue and Cancel.</a:t>
            </a:r>
            <a:endParaRPr lang="en-US" sz="9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sp>
        <p:nvSpPr>
          <p:cNvPr id="2" name="Shape 0"/>
          <p:cNvSpPr/>
          <p:nvPr/>
        </p:nvSpPr>
        <p:spPr>
          <a:xfrm>
            <a:off x="0" y="0"/>
            <a:ext cx="12191695" cy="329184"/>
          </a:xfrm>
          <a:prstGeom prst="rect">
            <a:avLst/>
          </a:prstGeom>
          <a:solidFill>
            <a:srgbClr val="0B0C0C"/>
          </a:solidFill>
          <a:ln w="12700">
            <a:solidFill>
              <a:srgbClr val="0B0C0C"/>
            </a:solidFill>
            <a:prstDash val="solid"/>
          </a:ln>
        </p:spPr>
        <p:txBody>
          <a:bodyPr/>
          <a:lstStyle/>
          <a:p>
            <a:endParaRPr lang="en-GB"/>
          </a:p>
        </p:txBody>
      </p:sp>
      <p:sp>
        <p:nvSpPr>
          <p:cNvPr id="3" name="Text 1"/>
          <p:cNvSpPr/>
          <p:nvPr/>
        </p:nvSpPr>
        <p:spPr>
          <a:xfrm>
            <a:off x="164592" y="82296"/>
            <a:ext cx="2377440" cy="146304"/>
          </a:xfrm>
          <a:prstGeom prst="rect">
            <a:avLst/>
          </a:prstGeom>
          <a:noFill/>
          <a:ln/>
        </p:spPr>
        <p:txBody>
          <a:bodyPr wrap="square" lIns="0" tIns="0" rIns="0" bIns="0" rtlCol="0" anchor="ctr"/>
          <a:lstStyle/>
          <a:p>
            <a:pPr marL="0" indent="0">
              <a:buNone/>
            </a:pPr>
            <a:r>
              <a:rPr lang="en-US" sz="650" b="1">
                <a:solidFill>
                  <a:srgbClr val="FFFFFF"/>
                </a:solidFill>
                <a:latin typeface="Arial" pitchFamily="34" charset="0"/>
                <a:ea typeface="Arial" pitchFamily="34" charset="-122"/>
                <a:cs typeface="Arial" pitchFamily="34" charset="-120"/>
              </a:rPr>
              <a:t>OFFICIAL - SENSITIVE</a:t>
            </a:r>
            <a:endParaRPr lang="en-US" sz="650"/>
          </a:p>
        </p:txBody>
      </p:sp>
      <p:sp>
        <p:nvSpPr>
          <p:cNvPr id="4" name="Text 2"/>
          <p:cNvSpPr/>
          <p:nvPr/>
        </p:nvSpPr>
        <p:spPr>
          <a:xfrm>
            <a:off x="411480" y="502920"/>
            <a:ext cx="11064240" cy="320040"/>
          </a:xfrm>
          <a:prstGeom prst="rect">
            <a:avLst/>
          </a:prstGeom>
          <a:noFill/>
          <a:ln/>
        </p:spPr>
        <p:txBody>
          <a:bodyPr wrap="square" lIns="0" tIns="0" rIns="0" bIns="0" rtlCol="0" anchor="ctr"/>
          <a:lstStyle/>
          <a:p>
            <a:pPr marL="0" indent="0">
              <a:buNone/>
            </a:pPr>
            <a:r>
              <a:rPr lang="en-US" sz="1900" b="1">
                <a:solidFill>
                  <a:srgbClr val="0B0C0C"/>
                </a:solidFill>
                <a:latin typeface="Arial" pitchFamily="34" charset="0"/>
                <a:ea typeface="Arial" pitchFamily="34" charset="-122"/>
                <a:cs typeface="Arial" pitchFamily="34" charset="-120"/>
              </a:rPr>
              <a:t>Upload additional documents</a:t>
            </a:r>
            <a:endParaRPr lang="en-US" sz="1900"/>
          </a:p>
        </p:txBody>
      </p:sp>
      <p:sp>
        <p:nvSpPr>
          <p:cNvPr id="5" name="Text 3"/>
          <p:cNvSpPr/>
          <p:nvPr/>
        </p:nvSpPr>
        <p:spPr>
          <a:xfrm>
            <a:off x="411480" y="850392"/>
            <a:ext cx="11064240" cy="256032"/>
          </a:xfrm>
          <a:prstGeom prst="rect">
            <a:avLst/>
          </a:prstGeom>
          <a:noFill/>
          <a:ln/>
        </p:spPr>
        <p:txBody>
          <a:bodyPr wrap="square" lIns="0" tIns="0" rIns="0" bIns="0" rtlCol="0" anchor="ctr"/>
          <a:lstStyle/>
          <a:p>
            <a:pPr marL="0" indent="0">
              <a:buNone/>
            </a:pPr>
            <a:r>
              <a:rPr lang="en-US" sz="1100">
                <a:solidFill>
                  <a:srgbClr val="505A5F"/>
                </a:solidFill>
                <a:latin typeface="Arial" pitchFamily="34" charset="0"/>
                <a:ea typeface="Arial" pitchFamily="34" charset="-122"/>
                <a:cs typeface="Arial" pitchFamily="34" charset="-120"/>
              </a:rPr>
              <a:t>Short page descriptor: Upload additional documents page asking whether any additional documents will be uploaded.</a:t>
            </a:r>
            <a:endParaRPr lang="en-US" sz="1100"/>
          </a:p>
        </p:txBody>
      </p:sp>
      <p:sp>
        <p:nvSpPr>
          <p:cNvPr id="6" name="Shape 4"/>
          <p:cNvSpPr/>
          <p:nvPr/>
        </p:nvSpPr>
        <p:spPr>
          <a:xfrm>
            <a:off x="411480" y="1234440"/>
            <a:ext cx="3886200" cy="5166360"/>
          </a:xfrm>
          <a:prstGeom prst="roundRect">
            <a:avLst>
              <a:gd name="adj" fmla="val 1882"/>
            </a:avLst>
          </a:prstGeom>
          <a:solidFill>
            <a:srgbClr val="FFFFFF"/>
          </a:solidFill>
          <a:ln w="12700">
            <a:solidFill>
              <a:srgbClr val="DADCE0"/>
            </a:solidFill>
            <a:prstDash val="solid"/>
          </a:ln>
        </p:spPr>
        <p:txBody>
          <a:bodyPr/>
          <a:lstStyle/>
          <a:p>
            <a:endParaRPr lang="en-GB"/>
          </a:p>
        </p:txBody>
      </p:sp>
      <p:pic>
        <p:nvPicPr>
          <p:cNvPr id="7" name="Image 0" descr="/mnt/data/batch6_assets/screen30_colN_row322.png"/>
          <p:cNvPicPr>
            <a:picLocks noChangeAspect="1"/>
          </p:cNvPicPr>
          <p:nvPr/>
        </p:nvPicPr>
        <p:blipFill>
          <a:blip r:embed="rId3"/>
          <a:stretch>
            <a:fillRect/>
          </a:stretch>
        </p:blipFill>
        <p:spPr>
          <a:xfrm>
            <a:off x="530352" y="2510940"/>
            <a:ext cx="3648456" cy="2613360"/>
          </a:xfrm>
          <a:prstGeom prst="rect">
            <a:avLst/>
          </a:prstGeom>
        </p:spPr>
      </p:pic>
      <p:sp>
        <p:nvSpPr>
          <p:cNvPr id="8" name="Shape 5"/>
          <p:cNvSpPr/>
          <p:nvPr/>
        </p:nvSpPr>
        <p:spPr>
          <a:xfrm>
            <a:off x="4526280" y="1234440"/>
            <a:ext cx="7242048" cy="5166360"/>
          </a:xfrm>
          <a:prstGeom prst="roundRect">
            <a:avLst>
              <a:gd name="adj" fmla="val 1416"/>
            </a:avLst>
          </a:prstGeom>
          <a:solidFill>
            <a:srgbClr val="EAF3F8"/>
          </a:solidFill>
          <a:ln w="12700">
            <a:solidFill>
              <a:srgbClr val="C8DDF0"/>
            </a:solidFill>
            <a:prstDash val="solid"/>
          </a:ln>
        </p:spPr>
        <p:txBody>
          <a:bodyPr/>
          <a:lstStyle/>
          <a:p>
            <a:endParaRPr lang="en-GB"/>
          </a:p>
        </p:txBody>
      </p:sp>
      <p:sp>
        <p:nvSpPr>
          <p:cNvPr id="9" name="Text 6"/>
          <p:cNvSpPr/>
          <p:nvPr/>
        </p:nvSpPr>
        <p:spPr>
          <a:xfrm>
            <a:off x="4754880" y="1417320"/>
            <a:ext cx="6720840" cy="228600"/>
          </a:xfrm>
          <a:prstGeom prst="rect">
            <a:avLst/>
          </a:prstGeom>
          <a:noFill/>
          <a:ln/>
        </p:spPr>
        <p:txBody>
          <a:bodyPr wrap="square" lIns="0" tIns="0" rIns="0" bIns="0" rtlCol="0" anchor="ctr"/>
          <a:lstStyle/>
          <a:p>
            <a:pPr marL="0" indent="0">
              <a:buNone/>
            </a:pPr>
            <a:r>
              <a:rPr lang="en-US" sz="1200" b="1">
                <a:solidFill>
                  <a:srgbClr val="1D70B8"/>
                </a:solidFill>
                <a:latin typeface="Arial" pitchFamily="34" charset="0"/>
                <a:ea typeface="Arial" pitchFamily="34" charset="-122"/>
                <a:cs typeface="Arial" pitchFamily="34" charset="-120"/>
              </a:rPr>
              <a:t>Accessible description</a:t>
            </a:r>
            <a:endParaRPr lang="en-US" sz="1200"/>
          </a:p>
        </p:txBody>
      </p:sp>
      <p:sp>
        <p:nvSpPr>
          <p:cNvPr id="10" name="Text 7"/>
          <p:cNvSpPr/>
          <p:nvPr/>
        </p:nvSpPr>
        <p:spPr>
          <a:xfrm>
            <a:off x="4754880" y="1719072"/>
            <a:ext cx="6720840" cy="4526280"/>
          </a:xfrm>
          <a:prstGeom prst="rect">
            <a:avLst/>
          </a:prstGeom>
          <a:noFill/>
          <a:ln/>
        </p:spPr>
        <p:txBody>
          <a:bodyPr wrap="square" lIns="254" tIns="254" rIns="254" bIns="254" rtlCol="0" anchor="ctr">
            <a:normAutofit/>
          </a:bodyPr>
          <a:lstStyle/>
          <a:p>
            <a:pPr marL="0" indent="0">
              <a:buNone/>
            </a:pPr>
            <a:r>
              <a:rPr lang="en-US" sz="1100" b="1">
                <a:solidFill>
                  <a:srgbClr val="0B0C0C"/>
                </a:solidFill>
                <a:latin typeface="Arial" pitchFamily="34" charset="0"/>
                <a:ea typeface="Arial" pitchFamily="34" charset="-122"/>
                <a:cs typeface="Arial" pitchFamily="34" charset="-120"/>
              </a:rPr>
              <a:t>Heading: </a:t>
            </a:r>
            <a:r>
              <a:rPr lang="en-US" sz="1100">
                <a:solidFill>
                  <a:srgbClr val="0B0C0C"/>
                </a:solidFill>
                <a:latin typeface="Arial" pitchFamily="34" charset="0"/>
                <a:ea typeface="Arial" pitchFamily="34" charset="-122"/>
                <a:cs typeface="Arial" pitchFamily="34" charset="-120"/>
              </a:rPr>
              <a:t>“Upload additional documents”
</a:t>
            </a:r>
            <a:endParaRPr lang="en-US" sz="1100"/>
          </a:p>
          <a:p>
            <a:pPr marL="0" indent="0">
              <a:buNone/>
            </a:pPr>
            <a:r>
              <a:rPr lang="en-US" sz="1100">
                <a:solidFill>
                  <a:srgbClr val="0B0C0C"/>
                </a:solidFill>
                <a:latin typeface="Arial" pitchFamily="34" charset="0"/>
                <a:ea typeface="Arial" pitchFamily="34" charset="-122"/>
                <a:cs typeface="Arial" pitchFamily="34" charset="-120"/>
              </a:rPr>
              <a:t>In this example, the case number is “1234-5678-9101-1213”.
</a:t>
            </a:r>
            <a:endParaRPr lang="en-US" sz="1100"/>
          </a:p>
          <a:p>
            <a:pPr marL="0" indent="0">
              <a:buNone/>
            </a:pPr>
            <a:r>
              <a:rPr lang="en-US" sz="1100" b="1">
                <a:solidFill>
                  <a:srgbClr val="0B0C0C"/>
                </a:solidFill>
                <a:latin typeface="Arial" pitchFamily="34" charset="0"/>
                <a:ea typeface="Arial" pitchFamily="34" charset="-122"/>
                <a:cs typeface="Arial" pitchFamily="34" charset="-120"/>
              </a:rPr>
              <a:t>Heading: </a:t>
            </a:r>
            <a:r>
              <a:rPr lang="en-US" sz="1100">
                <a:solidFill>
                  <a:srgbClr val="0B0C0C"/>
                </a:solidFill>
                <a:latin typeface="Arial" pitchFamily="34" charset="0"/>
                <a:ea typeface="Arial" pitchFamily="34" charset="-122"/>
                <a:cs typeface="Arial" pitchFamily="34" charset="-120"/>
              </a:rPr>
              <a:t>“Do you want to upload any additional documents?”
</a:t>
            </a:r>
            <a:endParaRPr lang="en-US" sz="1100"/>
          </a:p>
          <a:p>
            <a:pPr marL="0" indent="0">
              <a:buNone/>
            </a:pPr>
            <a:r>
              <a:rPr lang="en-US" sz="1100" b="1">
                <a:solidFill>
                  <a:srgbClr val="0B0C0C"/>
                </a:solidFill>
                <a:latin typeface="Arial" pitchFamily="34" charset="0"/>
                <a:ea typeface="Arial" pitchFamily="34" charset="-122"/>
                <a:cs typeface="Arial" pitchFamily="34" charset="-120"/>
              </a:rPr>
              <a:t>The page states: </a:t>
            </a:r>
            <a:r>
              <a:rPr lang="en-US" sz="1100">
                <a:solidFill>
                  <a:srgbClr val="0B0C0C"/>
                </a:solidFill>
                <a:latin typeface="Arial" pitchFamily="34" charset="0"/>
                <a:ea typeface="Arial" pitchFamily="34" charset="-122"/>
                <a:cs typeface="Arial" pitchFamily="34" charset="-120"/>
              </a:rPr>
              <a:t>“You can either upload documents now or closer to the hearing date. Any documents you upload now will be included in the pack of documents a judge will receive before the hearing (the bundle).”
</a:t>
            </a:r>
            <a:endParaRPr lang="en-US" sz="1100"/>
          </a:p>
          <a:p>
            <a:pPr marL="0" indent="0">
              <a:buNone/>
            </a:pPr>
            <a:r>
              <a:rPr lang="en-US" sz="1100" b="1">
                <a:solidFill>
                  <a:srgbClr val="0B0C0C"/>
                </a:solidFill>
                <a:latin typeface="Arial" pitchFamily="34" charset="0"/>
                <a:ea typeface="Arial" pitchFamily="34" charset="-122"/>
                <a:cs typeface="Arial" pitchFamily="34" charset="-120"/>
              </a:rPr>
              <a:t>The options shown are:
</a:t>
            </a:r>
            <a:endParaRPr lang="en-US" sz="1100"/>
          </a:p>
          <a:p>
            <a:pPr marL="0" indent="0">
              <a:buNone/>
            </a:pPr>
            <a:r>
              <a:rPr lang="en-US" sz="1100">
                <a:solidFill>
                  <a:srgbClr val="0B0C0C"/>
                </a:solidFill>
                <a:latin typeface="Arial" pitchFamily="34" charset="0"/>
                <a:ea typeface="Arial" pitchFamily="34" charset="-122"/>
                <a:cs typeface="Arial" pitchFamily="34" charset="-120"/>
              </a:rPr>
              <a:t>“Yes”; and
</a:t>
            </a:r>
            <a:endParaRPr lang="en-US" sz="1100"/>
          </a:p>
          <a:p>
            <a:pPr marL="0" indent="0">
              <a:buNone/>
            </a:pPr>
            <a:r>
              <a:rPr lang="en-US" sz="1100">
                <a:solidFill>
                  <a:srgbClr val="0B0C0C"/>
                </a:solidFill>
                <a:latin typeface="Arial" pitchFamily="34" charset="0"/>
                <a:ea typeface="Arial" pitchFamily="34" charset="-122"/>
                <a:cs typeface="Arial" pitchFamily="34" charset="-120"/>
              </a:rPr>
              <a:t>“No”.
</a:t>
            </a:r>
            <a:endParaRPr lang="en-US" sz="1100"/>
          </a:p>
          <a:p>
            <a:pPr marL="0" indent="0">
              <a:buNone/>
            </a:pPr>
            <a:r>
              <a:rPr lang="en-US" sz="1100">
                <a:solidFill>
                  <a:srgbClr val="0B0C0C"/>
                </a:solidFill>
                <a:latin typeface="Arial" pitchFamily="34" charset="0"/>
                <a:ea typeface="Arial" pitchFamily="34" charset="-122"/>
                <a:cs typeface="Arial" pitchFamily="34" charset="-120"/>
              </a:rPr>
              <a:t>In this example, “Yes” appears to have been selected.
</a:t>
            </a:r>
            <a:endParaRPr lang="en-US" sz="1100"/>
          </a:p>
          <a:p>
            <a:pPr marL="0" indent="0">
              <a:buNone/>
            </a:pPr>
            <a:r>
              <a:rPr lang="en-US" sz="1100">
                <a:solidFill>
                  <a:srgbClr val="0B0C0C"/>
                </a:solidFill>
                <a:latin typeface="Arial" pitchFamily="34" charset="0"/>
                <a:ea typeface="Arial" pitchFamily="34" charset="-122"/>
                <a:cs typeface="Arial" pitchFamily="34" charset="-120"/>
              </a:rPr>
              <a:t>The following actions are available: Previous, Continue and Cancel.</a:t>
            </a:r>
            <a:endParaRPr lang="en-US" sz="11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sp>
        <p:nvSpPr>
          <p:cNvPr id="2" name="Shape 0"/>
          <p:cNvSpPr/>
          <p:nvPr/>
        </p:nvSpPr>
        <p:spPr>
          <a:xfrm>
            <a:off x="0" y="0"/>
            <a:ext cx="12191695" cy="329184"/>
          </a:xfrm>
          <a:prstGeom prst="rect">
            <a:avLst/>
          </a:prstGeom>
          <a:solidFill>
            <a:srgbClr val="0B0C0C"/>
          </a:solidFill>
          <a:ln w="12700">
            <a:solidFill>
              <a:srgbClr val="0B0C0C"/>
            </a:solidFill>
            <a:prstDash val="solid"/>
          </a:ln>
        </p:spPr>
        <p:txBody>
          <a:bodyPr/>
          <a:lstStyle/>
          <a:p>
            <a:endParaRPr lang="en-GB"/>
          </a:p>
        </p:txBody>
      </p:sp>
      <p:sp>
        <p:nvSpPr>
          <p:cNvPr id="3" name="Text 1"/>
          <p:cNvSpPr/>
          <p:nvPr/>
        </p:nvSpPr>
        <p:spPr>
          <a:xfrm>
            <a:off x="164592" y="82296"/>
            <a:ext cx="2377440" cy="146304"/>
          </a:xfrm>
          <a:prstGeom prst="rect">
            <a:avLst/>
          </a:prstGeom>
          <a:noFill/>
          <a:ln/>
        </p:spPr>
        <p:txBody>
          <a:bodyPr wrap="square" lIns="0" tIns="0" rIns="0" bIns="0" rtlCol="0" anchor="ctr"/>
          <a:lstStyle/>
          <a:p>
            <a:pPr marL="0" indent="0">
              <a:buNone/>
            </a:pPr>
            <a:r>
              <a:rPr lang="en-US" sz="650" b="1">
                <a:solidFill>
                  <a:srgbClr val="FFFFFF"/>
                </a:solidFill>
                <a:latin typeface="Arial" pitchFamily="34" charset="0"/>
                <a:ea typeface="Arial" pitchFamily="34" charset="-122"/>
                <a:cs typeface="Arial" pitchFamily="34" charset="-120"/>
              </a:rPr>
              <a:t>OFFICIAL - SENSITIVE</a:t>
            </a:r>
            <a:endParaRPr lang="en-US" sz="650"/>
          </a:p>
        </p:txBody>
      </p:sp>
      <p:sp>
        <p:nvSpPr>
          <p:cNvPr id="4" name="Text 2"/>
          <p:cNvSpPr/>
          <p:nvPr/>
        </p:nvSpPr>
        <p:spPr>
          <a:xfrm>
            <a:off x="411480" y="502920"/>
            <a:ext cx="11064240" cy="320040"/>
          </a:xfrm>
          <a:prstGeom prst="rect">
            <a:avLst/>
          </a:prstGeom>
          <a:noFill/>
          <a:ln/>
        </p:spPr>
        <p:txBody>
          <a:bodyPr wrap="square" lIns="0" tIns="0" rIns="0" bIns="0" rtlCol="0" anchor="ctr"/>
          <a:lstStyle/>
          <a:p>
            <a:pPr marL="0" indent="0">
              <a:buNone/>
            </a:pPr>
            <a:r>
              <a:rPr lang="en-US" sz="1900" b="1">
                <a:solidFill>
                  <a:srgbClr val="0B0C0C"/>
                </a:solidFill>
                <a:latin typeface="Arial" pitchFamily="34" charset="0"/>
                <a:ea typeface="Arial" pitchFamily="34" charset="-122"/>
                <a:cs typeface="Arial" pitchFamily="34" charset="-120"/>
              </a:rPr>
              <a:t>Applications</a:t>
            </a:r>
            <a:endParaRPr lang="en-US" sz="1900"/>
          </a:p>
        </p:txBody>
      </p:sp>
      <p:sp>
        <p:nvSpPr>
          <p:cNvPr id="5" name="Text 3"/>
          <p:cNvSpPr/>
          <p:nvPr/>
        </p:nvSpPr>
        <p:spPr>
          <a:xfrm>
            <a:off x="411480" y="850392"/>
            <a:ext cx="11064240" cy="256032"/>
          </a:xfrm>
          <a:prstGeom prst="rect">
            <a:avLst/>
          </a:prstGeom>
          <a:noFill/>
          <a:ln/>
        </p:spPr>
        <p:txBody>
          <a:bodyPr wrap="square" lIns="0" tIns="0" rIns="0" bIns="0" rtlCol="0" anchor="ctr"/>
          <a:lstStyle/>
          <a:p>
            <a:pPr marL="0" indent="0">
              <a:buNone/>
            </a:pPr>
            <a:r>
              <a:rPr lang="en-US" sz="1100">
                <a:solidFill>
                  <a:srgbClr val="505A5F"/>
                </a:solidFill>
                <a:latin typeface="Arial" pitchFamily="34" charset="0"/>
                <a:ea typeface="Arial" pitchFamily="34" charset="-122"/>
                <a:cs typeface="Arial" pitchFamily="34" charset="-120"/>
              </a:rPr>
              <a:t>Short page descriptor: Applications page asking whether the claimant plans to make an application at the same time as the claim.</a:t>
            </a:r>
            <a:endParaRPr lang="en-US" sz="1100"/>
          </a:p>
        </p:txBody>
      </p:sp>
      <p:sp>
        <p:nvSpPr>
          <p:cNvPr id="6" name="Shape 4"/>
          <p:cNvSpPr/>
          <p:nvPr/>
        </p:nvSpPr>
        <p:spPr>
          <a:xfrm>
            <a:off x="411480" y="1234440"/>
            <a:ext cx="3886200" cy="5166360"/>
          </a:xfrm>
          <a:prstGeom prst="roundRect">
            <a:avLst>
              <a:gd name="adj" fmla="val 1882"/>
            </a:avLst>
          </a:prstGeom>
          <a:solidFill>
            <a:srgbClr val="FFFFFF"/>
          </a:solidFill>
          <a:ln w="12700">
            <a:solidFill>
              <a:srgbClr val="DADCE0"/>
            </a:solidFill>
            <a:prstDash val="solid"/>
          </a:ln>
        </p:spPr>
        <p:txBody>
          <a:bodyPr/>
          <a:lstStyle/>
          <a:p>
            <a:endParaRPr lang="en-GB"/>
          </a:p>
        </p:txBody>
      </p:sp>
      <p:pic>
        <p:nvPicPr>
          <p:cNvPr id="7" name="Image 0" descr="/mnt/data/irram_test_extract/ppt/media/image2.png"/>
          <p:cNvPicPr>
            <a:picLocks noChangeAspect="1"/>
          </p:cNvPicPr>
          <p:nvPr/>
        </p:nvPicPr>
        <p:blipFill>
          <a:blip r:embed="rId3"/>
          <a:stretch>
            <a:fillRect/>
          </a:stretch>
        </p:blipFill>
        <p:spPr>
          <a:xfrm>
            <a:off x="530352" y="1931641"/>
            <a:ext cx="3648456" cy="3771958"/>
          </a:xfrm>
          <a:prstGeom prst="rect">
            <a:avLst/>
          </a:prstGeom>
        </p:spPr>
      </p:pic>
      <p:sp>
        <p:nvSpPr>
          <p:cNvPr id="8" name="Shape 5"/>
          <p:cNvSpPr/>
          <p:nvPr/>
        </p:nvSpPr>
        <p:spPr>
          <a:xfrm>
            <a:off x="4526280" y="1234440"/>
            <a:ext cx="7242048" cy="5166360"/>
          </a:xfrm>
          <a:prstGeom prst="roundRect">
            <a:avLst>
              <a:gd name="adj" fmla="val 1416"/>
            </a:avLst>
          </a:prstGeom>
          <a:solidFill>
            <a:srgbClr val="EAF3F8"/>
          </a:solidFill>
          <a:ln w="12700">
            <a:solidFill>
              <a:srgbClr val="C8DDF0"/>
            </a:solidFill>
            <a:prstDash val="solid"/>
          </a:ln>
        </p:spPr>
        <p:txBody>
          <a:bodyPr/>
          <a:lstStyle/>
          <a:p>
            <a:endParaRPr lang="en-GB"/>
          </a:p>
        </p:txBody>
      </p:sp>
      <p:sp>
        <p:nvSpPr>
          <p:cNvPr id="9" name="Text 6"/>
          <p:cNvSpPr/>
          <p:nvPr/>
        </p:nvSpPr>
        <p:spPr>
          <a:xfrm>
            <a:off x="4606387" y="1234440"/>
            <a:ext cx="6720840" cy="228600"/>
          </a:xfrm>
          <a:prstGeom prst="rect">
            <a:avLst/>
          </a:prstGeom>
          <a:noFill/>
          <a:ln/>
        </p:spPr>
        <p:txBody>
          <a:bodyPr wrap="square" lIns="0" tIns="0" rIns="0" bIns="0" rtlCol="0" anchor="ctr"/>
          <a:lstStyle/>
          <a:p>
            <a:pPr marL="0" indent="0">
              <a:buNone/>
            </a:pPr>
            <a:r>
              <a:rPr lang="en-US" sz="1200" b="1">
                <a:solidFill>
                  <a:srgbClr val="1D70B8"/>
                </a:solidFill>
                <a:latin typeface="Arial" pitchFamily="34" charset="0"/>
                <a:ea typeface="Arial" pitchFamily="34" charset="-122"/>
                <a:cs typeface="Arial" pitchFamily="34" charset="-120"/>
              </a:rPr>
              <a:t>Accessible description</a:t>
            </a:r>
            <a:endParaRPr lang="en-US" sz="1200"/>
          </a:p>
        </p:txBody>
      </p:sp>
      <p:sp>
        <p:nvSpPr>
          <p:cNvPr id="10" name="Text 7"/>
          <p:cNvSpPr/>
          <p:nvPr/>
        </p:nvSpPr>
        <p:spPr>
          <a:xfrm>
            <a:off x="4754880" y="1719072"/>
            <a:ext cx="6720840" cy="4636008"/>
          </a:xfrm>
          <a:prstGeom prst="rect">
            <a:avLst/>
          </a:prstGeom>
          <a:noFill/>
          <a:ln/>
        </p:spPr>
        <p:txBody>
          <a:bodyPr wrap="square" lIns="254" tIns="254" rIns="254" bIns="254" rtlCol="0" anchor="ctr">
            <a:noAutofit/>
          </a:bodyPr>
          <a:lstStyle/>
          <a:p>
            <a:pPr marL="0" indent="0">
              <a:buNone/>
            </a:pPr>
            <a:r>
              <a:rPr lang="en-US" sz="1000" b="1">
                <a:solidFill>
                  <a:srgbClr val="0B0C0C"/>
                </a:solidFill>
                <a:latin typeface="Arial" pitchFamily="34" charset="0"/>
                <a:ea typeface="Arial" pitchFamily="34" charset="-122"/>
                <a:cs typeface="Arial" pitchFamily="34" charset="-120"/>
              </a:rPr>
              <a:t>Heading: </a:t>
            </a:r>
            <a:r>
              <a:rPr lang="en-US" sz="1000">
                <a:solidFill>
                  <a:srgbClr val="0B0C0C"/>
                </a:solidFill>
                <a:latin typeface="Arial" pitchFamily="34" charset="0"/>
                <a:ea typeface="Arial" pitchFamily="34" charset="-122"/>
                <a:cs typeface="Arial" pitchFamily="34" charset="-120"/>
              </a:rPr>
              <a:t>“Applications”
</a:t>
            </a:r>
            <a:endParaRPr lang="en-US" sz="1000"/>
          </a:p>
          <a:p>
            <a:pPr marL="0" indent="0">
              <a:buNone/>
            </a:pPr>
            <a:r>
              <a:rPr lang="en-US" sz="1000">
                <a:solidFill>
                  <a:srgbClr val="0B0C0C"/>
                </a:solidFill>
                <a:latin typeface="Arial" pitchFamily="34" charset="0"/>
                <a:ea typeface="Arial" pitchFamily="34" charset="-122"/>
                <a:cs typeface="Arial" pitchFamily="34" charset="-120"/>
              </a:rPr>
              <a:t>In this example, the case number is “1234-5678-9101-1213”.
</a:t>
            </a:r>
            <a:endParaRPr lang="en-US" sz="1000"/>
          </a:p>
          <a:p>
            <a:pPr marL="0" indent="0">
              <a:buNone/>
            </a:pPr>
            <a:r>
              <a:rPr lang="en-US" sz="1000" b="1">
                <a:solidFill>
                  <a:srgbClr val="0B0C0C"/>
                </a:solidFill>
                <a:latin typeface="Arial" pitchFamily="34" charset="0"/>
                <a:ea typeface="Arial" pitchFamily="34" charset="-122"/>
                <a:cs typeface="Arial" pitchFamily="34" charset="-120"/>
              </a:rPr>
              <a:t>The page states: </a:t>
            </a:r>
            <a:r>
              <a:rPr lang="en-US" sz="1000">
                <a:solidFill>
                  <a:srgbClr val="0B0C0C"/>
                </a:solidFill>
                <a:latin typeface="Arial" pitchFamily="34" charset="0"/>
                <a:ea typeface="Arial" pitchFamily="34" charset="-122"/>
                <a:cs typeface="Arial" pitchFamily="34" charset="-120"/>
              </a:rPr>
              <a:t>“If you need to ask the court for something before your case can be given a hearing date or sent to the defendants, you’ll need to make an application.”
</a:t>
            </a:r>
            <a:endParaRPr lang="en-US" sz="1000"/>
          </a:p>
          <a:p>
            <a:pPr marL="0" indent="0">
              <a:buNone/>
            </a:pPr>
            <a:r>
              <a:rPr lang="en-US" sz="1000" b="1">
                <a:solidFill>
                  <a:srgbClr val="0B0C0C"/>
                </a:solidFill>
                <a:latin typeface="Arial" pitchFamily="34" charset="0"/>
                <a:ea typeface="Arial" pitchFamily="34" charset="-122"/>
                <a:cs typeface="Arial" pitchFamily="34" charset="-120"/>
              </a:rPr>
              <a:t>The page states: </a:t>
            </a:r>
            <a:r>
              <a:rPr lang="en-US" sz="1000">
                <a:solidFill>
                  <a:srgbClr val="0B0C0C"/>
                </a:solidFill>
                <a:latin typeface="Arial" pitchFamily="34" charset="0"/>
                <a:ea typeface="Arial" pitchFamily="34" charset="-122"/>
                <a:cs typeface="Arial" pitchFamily="34" charset="-120"/>
              </a:rPr>
              <a:t>“Applications could include:”
</a:t>
            </a:r>
            <a:endParaRPr lang="en-US" sz="1000"/>
          </a:p>
          <a:p>
            <a:pPr marL="171450" indent="-171450">
              <a:buFont typeface="Arial" panose="020B0604020202020204" pitchFamily="34" charset="0"/>
              <a:buChar char="•"/>
            </a:pPr>
            <a:r>
              <a:rPr lang="en-US" sz="1000">
                <a:solidFill>
                  <a:srgbClr val="0B0C0C"/>
                </a:solidFill>
                <a:latin typeface="Arial" pitchFamily="34" charset="0"/>
                <a:ea typeface="Arial" pitchFamily="34" charset="-122"/>
                <a:cs typeface="Arial" pitchFamily="34" charset="-120"/>
              </a:rPr>
              <a:t>“permission to make your claim”;</a:t>
            </a:r>
            <a:endParaRPr lang="en-US" sz="1000"/>
          </a:p>
          <a:p>
            <a:pPr marL="171450" indent="-171450">
              <a:buFont typeface="Arial" panose="020B0604020202020204" pitchFamily="34" charset="0"/>
              <a:buChar char="•"/>
            </a:pPr>
            <a:r>
              <a:rPr lang="en-US" sz="1000">
                <a:solidFill>
                  <a:srgbClr val="0B0C0C"/>
                </a:solidFill>
                <a:latin typeface="Arial" pitchFamily="34" charset="0"/>
                <a:ea typeface="Arial" pitchFamily="34" charset="-122"/>
                <a:cs typeface="Arial" pitchFamily="34" charset="-120"/>
              </a:rPr>
              <a:t>“permission to send papers to a defendant outside England or Wales”; and</a:t>
            </a:r>
            <a:endParaRPr lang="en-US" sz="1000"/>
          </a:p>
          <a:p>
            <a:pPr marL="171450" indent="-171450">
              <a:buFont typeface="Arial" panose="020B0604020202020204" pitchFamily="34" charset="0"/>
              <a:buChar char="•"/>
            </a:pPr>
            <a:r>
              <a:rPr lang="en-US" sz="1000">
                <a:solidFill>
                  <a:srgbClr val="0B0C0C"/>
                </a:solidFill>
                <a:latin typeface="Arial" pitchFamily="34" charset="0"/>
                <a:ea typeface="Arial" pitchFamily="34" charset="-122"/>
                <a:cs typeface="Arial" pitchFamily="34" charset="-120"/>
              </a:rPr>
              <a:t>“a request for a hearing without notifying the defendants”.</a:t>
            </a:r>
          </a:p>
          <a:p>
            <a:endParaRPr lang="en-US" sz="1000"/>
          </a:p>
          <a:p>
            <a:pPr marL="0" indent="0">
              <a:buNone/>
            </a:pPr>
            <a:r>
              <a:rPr lang="en-US" sz="1000" b="1">
                <a:solidFill>
                  <a:srgbClr val="0B0C0C"/>
                </a:solidFill>
                <a:latin typeface="Arial" pitchFamily="34" charset="0"/>
                <a:ea typeface="Arial" pitchFamily="34" charset="-122"/>
                <a:cs typeface="Arial" pitchFamily="34" charset="-120"/>
              </a:rPr>
              <a:t>The page states: </a:t>
            </a:r>
            <a:r>
              <a:rPr lang="en-US" sz="1000">
                <a:solidFill>
                  <a:srgbClr val="0B0C0C"/>
                </a:solidFill>
                <a:latin typeface="Arial" pitchFamily="34" charset="0"/>
                <a:ea typeface="Arial" pitchFamily="34" charset="-122"/>
                <a:cs typeface="Arial" pitchFamily="34" charset="-120"/>
              </a:rPr>
              <a:t>“After you submit and pay for your claim, you’ll have 24 hours to make your application. If you do it any later, a hearing date might be scheduled automatically and your application will be considered by the court separately. It might not be considered or listed before the scheduled first hearing date.”
</a:t>
            </a:r>
            <a:endParaRPr lang="en-US" sz="1000"/>
          </a:p>
          <a:p>
            <a:pPr marL="0" indent="0">
              <a:buNone/>
            </a:pPr>
            <a:r>
              <a:rPr lang="en-US" sz="1000" b="1">
                <a:solidFill>
                  <a:srgbClr val="0B0C0C"/>
                </a:solidFill>
                <a:latin typeface="Arial" pitchFamily="34" charset="0"/>
                <a:ea typeface="Arial" pitchFamily="34" charset="-122"/>
                <a:cs typeface="Arial" pitchFamily="34" charset="-120"/>
              </a:rPr>
              <a:t>The page states: </a:t>
            </a:r>
            <a:r>
              <a:rPr lang="en-US" sz="1000">
                <a:solidFill>
                  <a:srgbClr val="0B0C0C"/>
                </a:solidFill>
                <a:latin typeface="Arial" pitchFamily="34" charset="0"/>
                <a:ea typeface="Arial" pitchFamily="34" charset="-122"/>
                <a:cs typeface="Arial" pitchFamily="34" charset="-120"/>
              </a:rPr>
              <a:t>“If you’re not sure whether you need to make an application as part of your claim, you should get legal advice.”
</a:t>
            </a:r>
            <a:endParaRPr lang="en-US" sz="1000"/>
          </a:p>
          <a:p>
            <a:pPr marL="0" indent="0">
              <a:buNone/>
            </a:pPr>
            <a:r>
              <a:rPr lang="en-US" sz="1000" b="1">
                <a:solidFill>
                  <a:srgbClr val="0B0C0C"/>
                </a:solidFill>
                <a:latin typeface="Arial" pitchFamily="34" charset="0"/>
                <a:ea typeface="Arial" pitchFamily="34" charset="-122"/>
                <a:cs typeface="Arial" pitchFamily="34" charset="-120"/>
              </a:rPr>
              <a:t>Heading: </a:t>
            </a:r>
            <a:r>
              <a:rPr lang="en-US" sz="1000">
                <a:solidFill>
                  <a:srgbClr val="0B0C0C"/>
                </a:solidFill>
                <a:latin typeface="Arial" pitchFamily="34" charset="0"/>
                <a:ea typeface="Arial" pitchFamily="34" charset="-122"/>
                <a:cs typeface="Arial" pitchFamily="34" charset="-120"/>
              </a:rPr>
              <a:t>“Are you planning to make an application at the same time as your claim?”
</a:t>
            </a:r>
            <a:endParaRPr lang="en-US" sz="1000"/>
          </a:p>
          <a:p>
            <a:pPr marL="0" indent="0">
              <a:buNone/>
            </a:pPr>
            <a:r>
              <a:rPr lang="en-US" sz="1000" b="1">
                <a:solidFill>
                  <a:srgbClr val="0B0C0C"/>
                </a:solidFill>
                <a:latin typeface="Arial" pitchFamily="34" charset="0"/>
                <a:ea typeface="Arial" pitchFamily="34" charset="-122"/>
                <a:cs typeface="Arial" pitchFamily="34" charset="-120"/>
              </a:rPr>
              <a:t>The screen states: </a:t>
            </a:r>
            <a:r>
              <a:rPr lang="en-US" sz="1000">
                <a:solidFill>
                  <a:srgbClr val="0B0C0C"/>
                </a:solidFill>
                <a:latin typeface="Arial" pitchFamily="34" charset="0"/>
                <a:ea typeface="Arial" pitchFamily="34" charset="-122"/>
                <a:cs typeface="Arial" pitchFamily="34" charset="-120"/>
              </a:rPr>
              <a:t>“After you’ve submitted your claim, there will be instructions on how to make an application.”
</a:t>
            </a:r>
            <a:endParaRPr lang="en-US" sz="1000"/>
          </a:p>
          <a:p>
            <a:pPr marL="0" indent="0">
              <a:buNone/>
            </a:pPr>
            <a:r>
              <a:rPr lang="en-US" sz="1000">
                <a:solidFill>
                  <a:srgbClr val="0B0C0C"/>
                </a:solidFill>
                <a:latin typeface="Arial" pitchFamily="34" charset="0"/>
                <a:ea typeface="Arial" pitchFamily="34" charset="-122"/>
                <a:cs typeface="Arial" pitchFamily="34" charset="-120"/>
              </a:rPr>
              <a:t>The options shown are “Yes” and “No”. In this example, no option appears to have been selected.
</a:t>
            </a:r>
            <a:endParaRPr lang="en-US" sz="1000"/>
          </a:p>
          <a:p>
            <a:pPr marL="0" indent="0">
              <a:buNone/>
            </a:pPr>
            <a:r>
              <a:rPr lang="en-US" sz="1000">
                <a:solidFill>
                  <a:srgbClr val="0B0C0C"/>
                </a:solidFill>
                <a:latin typeface="Arial" pitchFamily="34" charset="0"/>
                <a:ea typeface="Arial" pitchFamily="34" charset="-122"/>
                <a:cs typeface="Arial" pitchFamily="34" charset="-120"/>
              </a:rPr>
              <a:t>The following actions are available: Previous, Continue and Cancel.
</a:t>
            </a:r>
            <a:endParaRPr lang="en-US" sz="10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sp>
        <p:nvSpPr>
          <p:cNvPr id="2" name="Shape 0"/>
          <p:cNvSpPr/>
          <p:nvPr/>
        </p:nvSpPr>
        <p:spPr>
          <a:xfrm>
            <a:off x="0" y="0"/>
            <a:ext cx="12191695" cy="329184"/>
          </a:xfrm>
          <a:prstGeom prst="rect">
            <a:avLst/>
          </a:prstGeom>
          <a:solidFill>
            <a:srgbClr val="0B0C0C"/>
          </a:solidFill>
          <a:ln w="12700">
            <a:solidFill>
              <a:srgbClr val="0B0C0C"/>
            </a:solidFill>
            <a:prstDash val="solid"/>
          </a:ln>
        </p:spPr>
        <p:txBody>
          <a:bodyPr/>
          <a:lstStyle/>
          <a:p>
            <a:endParaRPr lang="en-GB"/>
          </a:p>
        </p:txBody>
      </p:sp>
      <p:sp>
        <p:nvSpPr>
          <p:cNvPr id="3" name="Text 1"/>
          <p:cNvSpPr/>
          <p:nvPr/>
        </p:nvSpPr>
        <p:spPr>
          <a:xfrm>
            <a:off x="164592" y="82296"/>
            <a:ext cx="2377440" cy="146304"/>
          </a:xfrm>
          <a:prstGeom prst="rect">
            <a:avLst/>
          </a:prstGeom>
          <a:noFill/>
          <a:ln/>
        </p:spPr>
        <p:txBody>
          <a:bodyPr wrap="square" lIns="0" tIns="0" rIns="0" bIns="0" rtlCol="0" anchor="ctr"/>
          <a:lstStyle/>
          <a:p>
            <a:pPr marL="0" indent="0">
              <a:buNone/>
            </a:pPr>
            <a:r>
              <a:rPr lang="en-US" sz="650" b="1">
                <a:solidFill>
                  <a:srgbClr val="FFFFFF"/>
                </a:solidFill>
                <a:latin typeface="Arial" pitchFamily="34" charset="0"/>
                <a:ea typeface="Arial" pitchFamily="34" charset="-122"/>
                <a:cs typeface="Arial" pitchFamily="34" charset="-120"/>
              </a:rPr>
              <a:t>OFFICIAL - SENSITIVE</a:t>
            </a:r>
            <a:endParaRPr lang="en-US" sz="650"/>
          </a:p>
        </p:txBody>
      </p:sp>
      <p:sp>
        <p:nvSpPr>
          <p:cNvPr id="4" name="Text 2"/>
          <p:cNvSpPr/>
          <p:nvPr/>
        </p:nvSpPr>
        <p:spPr>
          <a:xfrm>
            <a:off x="411480" y="502920"/>
            <a:ext cx="11064240" cy="320040"/>
          </a:xfrm>
          <a:prstGeom prst="rect">
            <a:avLst/>
          </a:prstGeom>
          <a:noFill/>
          <a:ln/>
        </p:spPr>
        <p:txBody>
          <a:bodyPr wrap="square" lIns="0" tIns="0" rIns="0" bIns="0" rtlCol="0" anchor="ctr"/>
          <a:lstStyle/>
          <a:p>
            <a:pPr marL="0" indent="0">
              <a:buNone/>
            </a:pPr>
            <a:r>
              <a:rPr lang="en-US" sz="1900" b="1">
                <a:solidFill>
                  <a:srgbClr val="0B0C0C"/>
                </a:solidFill>
                <a:latin typeface="Arial" pitchFamily="34" charset="0"/>
                <a:ea typeface="Arial" pitchFamily="34" charset="-122"/>
                <a:cs typeface="Arial" pitchFamily="34" charset="-120"/>
              </a:rPr>
              <a:t>Language Used</a:t>
            </a:r>
            <a:endParaRPr lang="en-US" sz="1900"/>
          </a:p>
        </p:txBody>
      </p:sp>
      <p:sp>
        <p:nvSpPr>
          <p:cNvPr id="5" name="Text 3"/>
          <p:cNvSpPr/>
          <p:nvPr/>
        </p:nvSpPr>
        <p:spPr>
          <a:xfrm>
            <a:off x="411480" y="850392"/>
            <a:ext cx="11064240" cy="256032"/>
          </a:xfrm>
          <a:prstGeom prst="rect">
            <a:avLst/>
          </a:prstGeom>
          <a:noFill/>
          <a:ln/>
        </p:spPr>
        <p:txBody>
          <a:bodyPr wrap="square" lIns="0" tIns="0" rIns="0" bIns="0" rtlCol="0" anchor="ctr"/>
          <a:lstStyle/>
          <a:p>
            <a:pPr marL="0" indent="0">
              <a:buNone/>
            </a:pPr>
            <a:r>
              <a:rPr lang="en-US" sz="1100">
                <a:solidFill>
                  <a:srgbClr val="505A5F"/>
                </a:solidFill>
                <a:latin typeface="Arial" pitchFamily="34" charset="0"/>
                <a:ea typeface="Arial" pitchFamily="34" charset="-122"/>
                <a:cs typeface="Arial" pitchFamily="34" charset="-120"/>
              </a:rPr>
              <a:t>Short page descriptor: Language used page asking which language was used to complete the claim.</a:t>
            </a:r>
            <a:endParaRPr lang="en-US" sz="1100"/>
          </a:p>
        </p:txBody>
      </p:sp>
      <p:sp>
        <p:nvSpPr>
          <p:cNvPr id="6" name="Shape 4"/>
          <p:cNvSpPr/>
          <p:nvPr/>
        </p:nvSpPr>
        <p:spPr>
          <a:xfrm>
            <a:off x="411480" y="1188720"/>
            <a:ext cx="3886200" cy="5166360"/>
          </a:xfrm>
          <a:prstGeom prst="roundRect">
            <a:avLst>
              <a:gd name="adj" fmla="val 1882"/>
            </a:avLst>
          </a:prstGeom>
          <a:solidFill>
            <a:srgbClr val="FFFFFF"/>
          </a:solidFill>
          <a:ln w="12700">
            <a:solidFill>
              <a:srgbClr val="DADCE0"/>
            </a:solidFill>
            <a:prstDash val="solid"/>
          </a:ln>
        </p:spPr>
        <p:txBody>
          <a:bodyPr/>
          <a:lstStyle/>
          <a:p>
            <a:endParaRPr lang="en-GB"/>
          </a:p>
        </p:txBody>
      </p:sp>
      <p:pic>
        <p:nvPicPr>
          <p:cNvPr id="7" name="Image 0" descr="/mnt/data/batch6_assets/screen32_colN_row350.png"/>
          <p:cNvPicPr>
            <a:picLocks noChangeAspect="1"/>
          </p:cNvPicPr>
          <p:nvPr/>
        </p:nvPicPr>
        <p:blipFill>
          <a:blip r:embed="rId3"/>
          <a:stretch>
            <a:fillRect/>
          </a:stretch>
        </p:blipFill>
        <p:spPr>
          <a:xfrm>
            <a:off x="530352" y="2469946"/>
            <a:ext cx="3648456" cy="2695348"/>
          </a:xfrm>
          <a:prstGeom prst="rect">
            <a:avLst/>
          </a:prstGeom>
        </p:spPr>
      </p:pic>
      <p:sp>
        <p:nvSpPr>
          <p:cNvPr id="8" name="Shape 5"/>
          <p:cNvSpPr/>
          <p:nvPr/>
        </p:nvSpPr>
        <p:spPr>
          <a:xfrm>
            <a:off x="4526280" y="1234440"/>
            <a:ext cx="7242048" cy="5166360"/>
          </a:xfrm>
          <a:prstGeom prst="roundRect">
            <a:avLst>
              <a:gd name="adj" fmla="val 1416"/>
            </a:avLst>
          </a:prstGeom>
          <a:solidFill>
            <a:srgbClr val="EAF3F8"/>
          </a:solidFill>
          <a:ln w="12700">
            <a:solidFill>
              <a:srgbClr val="C8DDF0"/>
            </a:solidFill>
            <a:prstDash val="solid"/>
          </a:ln>
        </p:spPr>
        <p:txBody>
          <a:bodyPr/>
          <a:lstStyle/>
          <a:p>
            <a:endParaRPr lang="en-GB"/>
          </a:p>
        </p:txBody>
      </p:sp>
      <p:sp>
        <p:nvSpPr>
          <p:cNvPr id="9" name="Text 6"/>
          <p:cNvSpPr/>
          <p:nvPr/>
        </p:nvSpPr>
        <p:spPr>
          <a:xfrm>
            <a:off x="4754880" y="1417320"/>
            <a:ext cx="6720840" cy="228600"/>
          </a:xfrm>
          <a:prstGeom prst="rect">
            <a:avLst/>
          </a:prstGeom>
          <a:noFill/>
          <a:ln/>
        </p:spPr>
        <p:txBody>
          <a:bodyPr wrap="square" lIns="0" tIns="0" rIns="0" bIns="0" rtlCol="0" anchor="ctr"/>
          <a:lstStyle/>
          <a:p>
            <a:pPr marL="0" indent="0">
              <a:buNone/>
            </a:pPr>
            <a:r>
              <a:rPr lang="en-US" sz="1200" b="1">
                <a:solidFill>
                  <a:srgbClr val="1D70B8"/>
                </a:solidFill>
                <a:latin typeface="Arial" pitchFamily="34" charset="0"/>
                <a:ea typeface="Arial" pitchFamily="34" charset="-122"/>
                <a:cs typeface="Arial" pitchFamily="34" charset="-120"/>
              </a:rPr>
              <a:t>Accessible description</a:t>
            </a:r>
            <a:endParaRPr lang="en-US" sz="1200"/>
          </a:p>
        </p:txBody>
      </p:sp>
      <p:sp>
        <p:nvSpPr>
          <p:cNvPr id="10" name="Text 7"/>
          <p:cNvSpPr/>
          <p:nvPr/>
        </p:nvSpPr>
        <p:spPr>
          <a:xfrm>
            <a:off x="4754880" y="1719072"/>
            <a:ext cx="6720840" cy="4526280"/>
          </a:xfrm>
          <a:prstGeom prst="rect">
            <a:avLst/>
          </a:prstGeom>
          <a:noFill/>
          <a:ln/>
        </p:spPr>
        <p:txBody>
          <a:bodyPr wrap="square" lIns="254" tIns="254" rIns="254" bIns="254" rtlCol="0" anchor="ctr">
            <a:normAutofit/>
          </a:bodyPr>
          <a:lstStyle/>
          <a:p>
            <a:pPr marL="0" indent="0">
              <a:buNone/>
            </a:pPr>
            <a:r>
              <a:rPr lang="en-US" sz="1100" b="1">
                <a:solidFill>
                  <a:srgbClr val="0B0C0C"/>
                </a:solidFill>
                <a:latin typeface="Arial" pitchFamily="34" charset="0"/>
                <a:ea typeface="Arial" pitchFamily="34" charset="-122"/>
                <a:cs typeface="Arial" pitchFamily="34" charset="-120"/>
              </a:rPr>
              <a:t>Heading: </a:t>
            </a:r>
            <a:r>
              <a:rPr lang="en-US" sz="1100">
                <a:solidFill>
                  <a:srgbClr val="0B0C0C"/>
                </a:solidFill>
                <a:latin typeface="Arial" pitchFamily="34" charset="0"/>
                <a:ea typeface="Arial" pitchFamily="34" charset="-122"/>
                <a:cs typeface="Arial" pitchFamily="34" charset="-120"/>
              </a:rPr>
              <a:t>“Language used”
</a:t>
            </a:r>
            <a:endParaRPr lang="en-US" sz="1100"/>
          </a:p>
          <a:p>
            <a:pPr marL="0" indent="0">
              <a:buNone/>
            </a:pPr>
            <a:r>
              <a:rPr lang="en-US" sz="1100">
                <a:solidFill>
                  <a:srgbClr val="0B0C0C"/>
                </a:solidFill>
                <a:latin typeface="Arial" pitchFamily="34" charset="0"/>
                <a:ea typeface="Arial" pitchFamily="34" charset="-122"/>
                <a:cs typeface="Arial" pitchFamily="34" charset="-120"/>
              </a:rPr>
              <a:t>In this example, the case number is “1234-5678-9101-1213”.
</a:t>
            </a:r>
            <a:endParaRPr lang="en-US" sz="1100"/>
          </a:p>
          <a:p>
            <a:pPr marL="0" indent="0">
              <a:buNone/>
            </a:pPr>
            <a:r>
              <a:rPr lang="en-US" sz="1100" b="1">
                <a:solidFill>
                  <a:srgbClr val="0B0C0C"/>
                </a:solidFill>
                <a:latin typeface="Arial" pitchFamily="34" charset="0"/>
                <a:ea typeface="Arial" pitchFamily="34" charset="-122"/>
                <a:cs typeface="Arial" pitchFamily="34" charset="-120"/>
              </a:rPr>
              <a:t>Heading: </a:t>
            </a:r>
            <a:r>
              <a:rPr lang="en-US" sz="1100">
                <a:solidFill>
                  <a:srgbClr val="0B0C0C"/>
                </a:solidFill>
                <a:latin typeface="Arial" pitchFamily="34" charset="0"/>
                <a:ea typeface="Arial" pitchFamily="34" charset="-122"/>
                <a:cs typeface="Arial" pitchFamily="34" charset="-120"/>
              </a:rPr>
              <a:t>“Which language did you use to complete this claim?”
</a:t>
            </a:r>
            <a:endParaRPr lang="en-US" sz="1100"/>
          </a:p>
          <a:p>
            <a:pPr marL="0" indent="0">
              <a:buNone/>
            </a:pPr>
            <a:r>
              <a:rPr lang="en-US" sz="1100" b="1">
                <a:solidFill>
                  <a:srgbClr val="0B0C0C"/>
                </a:solidFill>
                <a:latin typeface="Arial" pitchFamily="34" charset="0"/>
                <a:ea typeface="Arial" pitchFamily="34" charset="-122"/>
                <a:cs typeface="Arial" pitchFamily="34" charset="-120"/>
              </a:rPr>
              <a:t>The page states: </a:t>
            </a:r>
            <a:r>
              <a:rPr lang="en-US" sz="1100">
                <a:solidFill>
                  <a:srgbClr val="0B0C0C"/>
                </a:solidFill>
                <a:latin typeface="Arial" pitchFamily="34" charset="0"/>
                <a:ea typeface="Arial" pitchFamily="34" charset="-122"/>
                <a:cs typeface="Arial" pitchFamily="34" charset="-120"/>
              </a:rPr>
              <a:t>“If someone else helped you to answer a question in this claim, ask them if they answered any questions in Welsh. We’ll use this to make sure your claim is processed correctly.”
</a:t>
            </a:r>
            <a:endParaRPr lang="en-US" sz="1100"/>
          </a:p>
          <a:p>
            <a:pPr marL="0" indent="0">
              <a:buNone/>
            </a:pPr>
            <a:r>
              <a:rPr lang="en-US" sz="1100" b="1">
                <a:solidFill>
                  <a:srgbClr val="0B0C0C"/>
                </a:solidFill>
                <a:latin typeface="Arial" pitchFamily="34" charset="0"/>
                <a:ea typeface="Arial" pitchFamily="34" charset="-122"/>
                <a:cs typeface="Arial" pitchFamily="34" charset="-120"/>
              </a:rPr>
              <a:t>The options shown are:
</a:t>
            </a:r>
            <a:endParaRPr lang="en-US" sz="1100"/>
          </a:p>
          <a:p>
            <a:pPr marL="0" indent="0">
              <a:buNone/>
            </a:pPr>
            <a:r>
              <a:rPr lang="en-US" sz="1100">
                <a:solidFill>
                  <a:srgbClr val="0B0C0C"/>
                </a:solidFill>
                <a:latin typeface="Arial" pitchFamily="34" charset="0"/>
                <a:ea typeface="Arial" pitchFamily="34" charset="-122"/>
                <a:cs typeface="Arial" pitchFamily="34" charset="-120"/>
              </a:rPr>
              <a:t>“English”;
</a:t>
            </a:r>
            <a:endParaRPr lang="en-US" sz="1100"/>
          </a:p>
          <a:p>
            <a:pPr marL="0" indent="0">
              <a:buNone/>
            </a:pPr>
            <a:r>
              <a:rPr lang="en-US" sz="1100">
                <a:solidFill>
                  <a:srgbClr val="0B0C0C"/>
                </a:solidFill>
                <a:latin typeface="Arial" pitchFamily="34" charset="0"/>
                <a:ea typeface="Arial" pitchFamily="34" charset="-122"/>
                <a:cs typeface="Arial" pitchFamily="34" charset="-120"/>
              </a:rPr>
              <a:t>“Welsh”; and
</a:t>
            </a:r>
            <a:endParaRPr lang="en-US" sz="1100"/>
          </a:p>
          <a:p>
            <a:pPr marL="0" indent="0">
              <a:buNone/>
            </a:pPr>
            <a:r>
              <a:rPr lang="en-US" sz="1100">
                <a:solidFill>
                  <a:srgbClr val="0B0C0C"/>
                </a:solidFill>
                <a:latin typeface="Arial" pitchFamily="34" charset="0"/>
                <a:ea typeface="Arial" pitchFamily="34" charset="-122"/>
                <a:cs typeface="Arial" pitchFamily="34" charset="-120"/>
              </a:rPr>
              <a:t>“English and Welsh”.
</a:t>
            </a:r>
            <a:endParaRPr lang="en-US" sz="1100"/>
          </a:p>
          <a:p>
            <a:pPr marL="0" indent="0">
              <a:buNone/>
            </a:pPr>
            <a:r>
              <a:rPr lang="en-US" sz="1100">
                <a:solidFill>
                  <a:srgbClr val="0B0C0C"/>
                </a:solidFill>
                <a:latin typeface="Arial" pitchFamily="34" charset="0"/>
                <a:ea typeface="Arial" pitchFamily="34" charset="-122"/>
                <a:cs typeface="Arial" pitchFamily="34" charset="-120"/>
              </a:rPr>
              <a:t>The following actions are available: Previous, Continue and Cancel.</a:t>
            </a:r>
            <a:endParaRPr lang="en-US" sz="11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sp>
        <p:nvSpPr>
          <p:cNvPr id="2" name="Shape 0"/>
          <p:cNvSpPr/>
          <p:nvPr/>
        </p:nvSpPr>
        <p:spPr>
          <a:xfrm>
            <a:off x="0" y="0"/>
            <a:ext cx="12191695" cy="329184"/>
          </a:xfrm>
          <a:prstGeom prst="rect">
            <a:avLst/>
          </a:prstGeom>
          <a:solidFill>
            <a:srgbClr val="0B0C0C"/>
          </a:solidFill>
          <a:ln w="12700">
            <a:solidFill>
              <a:srgbClr val="0B0C0C"/>
            </a:solidFill>
            <a:prstDash val="solid"/>
          </a:ln>
        </p:spPr>
        <p:txBody>
          <a:bodyPr/>
          <a:lstStyle/>
          <a:p>
            <a:endParaRPr lang="en-GB"/>
          </a:p>
        </p:txBody>
      </p:sp>
      <p:sp>
        <p:nvSpPr>
          <p:cNvPr id="3" name="Text 1"/>
          <p:cNvSpPr/>
          <p:nvPr/>
        </p:nvSpPr>
        <p:spPr>
          <a:xfrm>
            <a:off x="164592" y="82296"/>
            <a:ext cx="2377440" cy="146304"/>
          </a:xfrm>
          <a:prstGeom prst="rect">
            <a:avLst/>
          </a:prstGeom>
          <a:noFill/>
          <a:ln/>
        </p:spPr>
        <p:txBody>
          <a:bodyPr wrap="square" lIns="0" tIns="0" rIns="0" bIns="0" rtlCol="0" anchor="ctr"/>
          <a:lstStyle/>
          <a:p>
            <a:pPr marL="0" indent="0">
              <a:buNone/>
            </a:pPr>
            <a:r>
              <a:rPr lang="en-US" sz="650" b="1">
                <a:solidFill>
                  <a:srgbClr val="FFFFFF"/>
                </a:solidFill>
                <a:latin typeface="Arial" pitchFamily="34" charset="0"/>
                <a:ea typeface="Arial" pitchFamily="34" charset="-122"/>
                <a:cs typeface="Arial" pitchFamily="34" charset="-120"/>
              </a:rPr>
              <a:t>OFFICIAL - SENSITIVE</a:t>
            </a:r>
            <a:endParaRPr lang="en-US" sz="650"/>
          </a:p>
        </p:txBody>
      </p:sp>
      <p:sp>
        <p:nvSpPr>
          <p:cNvPr id="4" name="Text 2"/>
          <p:cNvSpPr/>
          <p:nvPr/>
        </p:nvSpPr>
        <p:spPr>
          <a:xfrm>
            <a:off x="411480" y="502920"/>
            <a:ext cx="11064240" cy="320040"/>
          </a:xfrm>
          <a:prstGeom prst="rect">
            <a:avLst/>
          </a:prstGeom>
          <a:noFill/>
          <a:ln/>
        </p:spPr>
        <p:txBody>
          <a:bodyPr wrap="square" lIns="0" tIns="0" rIns="0" bIns="0" rtlCol="0" anchor="ctr"/>
          <a:lstStyle/>
          <a:p>
            <a:pPr marL="0" indent="0">
              <a:buNone/>
            </a:pPr>
            <a:r>
              <a:rPr lang="en-US" sz="1900" b="1">
                <a:solidFill>
                  <a:srgbClr val="0B0C0C"/>
                </a:solidFill>
                <a:latin typeface="Arial" pitchFamily="34" charset="0"/>
                <a:ea typeface="Arial" pitchFamily="34" charset="-122"/>
                <a:cs typeface="Arial" pitchFamily="34" charset="-120"/>
              </a:rPr>
              <a:t>Completing your claim</a:t>
            </a:r>
            <a:endParaRPr lang="en-US" sz="1900"/>
          </a:p>
        </p:txBody>
      </p:sp>
      <p:sp>
        <p:nvSpPr>
          <p:cNvPr id="5" name="Text 3"/>
          <p:cNvSpPr/>
          <p:nvPr/>
        </p:nvSpPr>
        <p:spPr>
          <a:xfrm>
            <a:off x="411480" y="850392"/>
            <a:ext cx="11064240" cy="256032"/>
          </a:xfrm>
          <a:prstGeom prst="rect">
            <a:avLst/>
          </a:prstGeom>
          <a:noFill/>
          <a:ln/>
        </p:spPr>
        <p:txBody>
          <a:bodyPr wrap="square" lIns="0" tIns="0" rIns="0" bIns="0" rtlCol="0" anchor="ctr"/>
          <a:lstStyle/>
          <a:p>
            <a:pPr marL="0" indent="0">
              <a:buNone/>
            </a:pPr>
            <a:r>
              <a:rPr lang="en-US" sz="1100">
                <a:solidFill>
                  <a:srgbClr val="505A5F"/>
                </a:solidFill>
                <a:latin typeface="Arial" pitchFamily="34" charset="0"/>
                <a:ea typeface="Arial" pitchFamily="34" charset="-122"/>
                <a:cs typeface="Arial" pitchFamily="34" charset="-120"/>
              </a:rPr>
              <a:t>Short page descriptor: Completing your claim page asking whether to submit now or save for later.</a:t>
            </a:r>
            <a:endParaRPr lang="en-US" sz="1100"/>
          </a:p>
        </p:txBody>
      </p:sp>
      <p:sp>
        <p:nvSpPr>
          <p:cNvPr id="6" name="Shape 4"/>
          <p:cNvSpPr/>
          <p:nvPr/>
        </p:nvSpPr>
        <p:spPr>
          <a:xfrm>
            <a:off x="411480" y="1234440"/>
            <a:ext cx="3886200" cy="5166360"/>
          </a:xfrm>
          <a:prstGeom prst="roundRect">
            <a:avLst>
              <a:gd name="adj" fmla="val 1882"/>
            </a:avLst>
          </a:prstGeom>
          <a:solidFill>
            <a:srgbClr val="FFFFFF"/>
          </a:solidFill>
          <a:ln w="12700">
            <a:solidFill>
              <a:srgbClr val="DADCE0"/>
            </a:solidFill>
            <a:prstDash val="solid"/>
          </a:ln>
        </p:spPr>
        <p:txBody>
          <a:bodyPr/>
          <a:lstStyle/>
          <a:p>
            <a:endParaRPr lang="en-GB"/>
          </a:p>
        </p:txBody>
      </p:sp>
      <p:pic>
        <p:nvPicPr>
          <p:cNvPr id="7" name="Image 0" descr="/mnt/data/batch6_assets/screen33_colN_row364.png"/>
          <p:cNvPicPr>
            <a:picLocks noChangeAspect="1"/>
          </p:cNvPicPr>
          <p:nvPr/>
        </p:nvPicPr>
        <p:blipFill>
          <a:blip r:embed="rId3"/>
          <a:stretch>
            <a:fillRect/>
          </a:stretch>
        </p:blipFill>
        <p:spPr>
          <a:xfrm>
            <a:off x="530352" y="2326467"/>
            <a:ext cx="3648456" cy="2982305"/>
          </a:xfrm>
          <a:prstGeom prst="rect">
            <a:avLst/>
          </a:prstGeom>
        </p:spPr>
      </p:pic>
      <p:sp>
        <p:nvSpPr>
          <p:cNvPr id="8" name="Shape 5"/>
          <p:cNvSpPr/>
          <p:nvPr/>
        </p:nvSpPr>
        <p:spPr>
          <a:xfrm>
            <a:off x="4526280" y="1234440"/>
            <a:ext cx="7242048" cy="5166360"/>
          </a:xfrm>
          <a:prstGeom prst="roundRect">
            <a:avLst>
              <a:gd name="adj" fmla="val 1416"/>
            </a:avLst>
          </a:prstGeom>
          <a:solidFill>
            <a:srgbClr val="EAF3F8"/>
          </a:solidFill>
          <a:ln w="12700">
            <a:solidFill>
              <a:srgbClr val="C8DDF0"/>
            </a:solidFill>
            <a:prstDash val="solid"/>
          </a:ln>
        </p:spPr>
        <p:txBody>
          <a:bodyPr/>
          <a:lstStyle/>
          <a:p>
            <a:endParaRPr lang="en-GB"/>
          </a:p>
        </p:txBody>
      </p:sp>
      <p:sp>
        <p:nvSpPr>
          <p:cNvPr id="9" name="Text 6"/>
          <p:cNvSpPr/>
          <p:nvPr/>
        </p:nvSpPr>
        <p:spPr>
          <a:xfrm>
            <a:off x="4754880" y="1417320"/>
            <a:ext cx="6720840" cy="228600"/>
          </a:xfrm>
          <a:prstGeom prst="rect">
            <a:avLst/>
          </a:prstGeom>
          <a:noFill/>
          <a:ln/>
        </p:spPr>
        <p:txBody>
          <a:bodyPr wrap="square" lIns="0" tIns="0" rIns="0" bIns="0" rtlCol="0" anchor="ctr"/>
          <a:lstStyle/>
          <a:p>
            <a:pPr marL="0" indent="0">
              <a:buNone/>
            </a:pPr>
            <a:r>
              <a:rPr lang="en-US" sz="1200" b="1">
                <a:solidFill>
                  <a:srgbClr val="1D70B8"/>
                </a:solidFill>
                <a:latin typeface="Arial" pitchFamily="34" charset="0"/>
                <a:ea typeface="Arial" pitchFamily="34" charset="-122"/>
                <a:cs typeface="Arial" pitchFamily="34" charset="-120"/>
              </a:rPr>
              <a:t>Accessible description</a:t>
            </a:r>
            <a:endParaRPr lang="en-US" sz="1200"/>
          </a:p>
        </p:txBody>
      </p:sp>
      <p:sp>
        <p:nvSpPr>
          <p:cNvPr id="10" name="Text 7"/>
          <p:cNvSpPr/>
          <p:nvPr/>
        </p:nvSpPr>
        <p:spPr>
          <a:xfrm>
            <a:off x="4754880" y="1719072"/>
            <a:ext cx="6720840" cy="4526280"/>
          </a:xfrm>
          <a:prstGeom prst="rect">
            <a:avLst/>
          </a:prstGeom>
          <a:noFill/>
          <a:ln/>
        </p:spPr>
        <p:txBody>
          <a:bodyPr wrap="square" lIns="254" tIns="254" rIns="254" bIns="254" rtlCol="0" anchor="ctr">
            <a:normAutofit/>
          </a:bodyPr>
          <a:lstStyle/>
          <a:p>
            <a:pPr marL="0" indent="0">
              <a:buNone/>
            </a:pPr>
            <a:r>
              <a:rPr lang="en-US" sz="1100" b="1">
                <a:solidFill>
                  <a:srgbClr val="0B0C0C"/>
                </a:solidFill>
                <a:latin typeface="Arial" pitchFamily="34" charset="0"/>
                <a:ea typeface="Arial" pitchFamily="34" charset="-122"/>
                <a:cs typeface="Arial" pitchFamily="34" charset="-120"/>
              </a:rPr>
              <a:t>Heading: </a:t>
            </a:r>
            <a:r>
              <a:rPr lang="en-US" sz="1100">
                <a:solidFill>
                  <a:srgbClr val="0B0C0C"/>
                </a:solidFill>
                <a:latin typeface="Arial" pitchFamily="34" charset="0"/>
                <a:ea typeface="Arial" pitchFamily="34" charset="-122"/>
                <a:cs typeface="Arial" pitchFamily="34" charset="-120"/>
              </a:rPr>
              <a:t>“Completing your claim”
</a:t>
            </a:r>
            <a:endParaRPr lang="en-US" sz="1100"/>
          </a:p>
          <a:p>
            <a:pPr marL="0" indent="0">
              <a:buNone/>
            </a:pPr>
            <a:r>
              <a:rPr lang="en-US" sz="1100">
                <a:solidFill>
                  <a:srgbClr val="0B0C0C"/>
                </a:solidFill>
                <a:latin typeface="Arial" pitchFamily="34" charset="0"/>
                <a:ea typeface="Arial" pitchFamily="34" charset="-122"/>
                <a:cs typeface="Arial" pitchFamily="34" charset="-120"/>
              </a:rPr>
              <a:t>In this example, the case number is “1234-5678-9101-1213”.
</a:t>
            </a:r>
            <a:endParaRPr lang="en-US" sz="1100"/>
          </a:p>
          <a:p>
            <a:pPr marL="0" indent="0">
              <a:buNone/>
            </a:pPr>
            <a:r>
              <a:rPr lang="en-US" sz="1100" b="1">
                <a:solidFill>
                  <a:srgbClr val="0B0C0C"/>
                </a:solidFill>
                <a:latin typeface="Arial" pitchFamily="34" charset="0"/>
                <a:ea typeface="Arial" pitchFamily="34" charset="-122"/>
                <a:cs typeface="Arial" pitchFamily="34" charset="-120"/>
              </a:rPr>
              <a:t>The page states: </a:t>
            </a:r>
            <a:r>
              <a:rPr lang="en-US" sz="1100">
                <a:solidFill>
                  <a:srgbClr val="0B0C0C"/>
                </a:solidFill>
                <a:latin typeface="Arial" pitchFamily="34" charset="0"/>
                <a:ea typeface="Arial" pitchFamily="34" charset="-122"/>
                <a:cs typeface="Arial" pitchFamily="34" charset="-120"/>
              </a:rPr>
              <a:t>“There are two options for what do to next:”
</a:t>
            </a:r>
            <a:endParaRPr lang="en-US" sz="1100"/>
          </a:p>
          <a:p>
            <a:pPr marL="171450" indent="-171450">
              <a:buFont typeface="Arial" panose="020B0604020202020204" pitchFamily="34" charset="0"/>
              <a:buChar char="•"/>
            </a:pPr>
            <a:r>
              <a:rPr lang="en-US" sz="1100">
                <a:solidFill>
                  <a:srgbClr val="0B0C0C"/>
                </a:solidFill>
                <a:latin typeface="Arial" pitchFamily="34" charset="0"/>
                <a:ea typeface="Arial" pitchFamily="34" charset="-122"/>
                <a:cs typeface="Arial" pitchFamily="34" charset="-120"/>
              </a:rPr>
              <a:t>“sign the statement of truth, check your answers, then submit and pay for your claim now”; and</a:t>
            </a:r>
            <a:endParaRPr lang="en-US" sz="1100"/>
          </a:p>
          <a:p>
            <a:pPr marL="171450" indent="-171450">
              <a:buFont typeface="Arial" panose="020B0604020202020204" pitchFamily="34" charset="0"/>
              <a:buChar char="•"/>
            </a:pPr>
            <a:r>
              <a:rPr lang="en-US" sz="1100">
                <a:solidFill>
                  <a:srgbClr val="0B0C0C"/>
                </a:solidFill>
                <a:latin typeface="Arial" pitchFamily="34" charset="0"/>
                <a:ea typeface="Arial" pitchFamily="34" charset="-122"/>
                <a:cs typeface="Arial" pitchFamily="34" charset="-120"/>
              </a:rPr>
              <a:t>“check your answers and save your claim as a draft. You can return later to sign the statement of truth and submit and pay.”</a:t>
            </a:r>
          </a:p>
          <a:p>
            <a:pPr marL="171450" indent="-171450">
              <a:buFont typeface="Arial" panose="020B0604020202020204" pitchFamily="34" charset="0"/>
              <a:buChar char="•"/>
            </a:pPr>
            <a:endParaRPr lang="en-US" sz="1100"/>
          </a:p>
          <a:p>
            <a:pPr marL="0" indent="0">
              <a:buNone/>
            </a:pPr>
            <a:r>
              <a:rPr lang="en-US" sz="1100" b="1">
                <a:solidFill>
                  <a:srgbClr val="0B0C0C"/>
                </a:solidFill>
                <a:latin typeface="Arial" pitchFamily="34" charset="0"/>
                <a:ea typeface="Arial" pitchFamily="34" charset="-122"/>
                <a:cs typeface="Arial" pitchFamily="34" charset="-120"/>
              </a:rPr>
              <a:t>Heading: </a:t>
            </a:r>
            <a:r>
              <a:rPr lang="en-US" sz="1100">
                <a:solidFill>
                  <a:srgbClr val="0B0C0C"/>
                </a:solidFill>
                <a:latin typeface="Arial" pitchFamily="34" charset="0"/>
                <a:ea typeface="Arial" pitchFamily="34" charset="-122"/>
                <a:cs typeface="Arial" pitchFamily="34" charset="-120"/>
              </a:rPr>
              <a:t>“What do you want to do next?”
</a:t>
            </a:r>
            <a:endParaRPr lang="en-US" sz="1100"/>
          </a:p>
          <a:p>
            <a:pPr marL="0" indent="0">
              <a:buNone/>
            </a:pPr>
            <a:r>
              <a:rPr lang="en-US" sz="1100" b="1">
                <a:solidFill>
                  <a:srgbClr val="0B0C0C"/>
                </a:solidFill>
                <a:latin typeface="Arial" pitchFamily="34" charset="0"/>
                <a:ea typeface="Arial" pitchFamily="34" charset="-122"/>
                <a:cs typeface="Arial" pitchFamily="34" charset="-120"/>
              </a:rPr>
              <a:t>The options shown are:
</a:t>
            </a:r>
            <a:endParaRPr lang="en-US" sz="1100"/>
          </a:p>
          <a:p>
            <a:pPr marL="0" indent="0">
              <a:buNone/>
            </a:pPr>
            <a:r>
              <a:rPr lang="en-US" sz="1100">
                <a:solidFill>
                  <a:srgbClr val="0B0C0C"/>
                </a:solidFill>
                <a:latin typeface="Arial" pitchFamily="34" charset="0"/>
                <a:ea typeface="Arial" pitchFamily="34" charset="-122"/>
                <a:cs typeface="Arial" pitchFamily="34" charset="-120"/>
              </a:rPr>
              <a:t>“Submit and pay for my claim now”; and
</a:t>
            </a:r>
            <a:endParaRPr lang="en-US" sz="1100"/>
          </a:p>
          <a:p>
            <a:pPr marL="0" indent="0">
              <a:buNone/>
            </a:pPr>
            <a:r>
              <a:rPr lang="en-US" sz="1100">
                <a:solidFill>
                  <a:srgbClr val="0B0C0C"/>
                </a:solidFill>
                <a:latin typeface="Arial" pitchFamily="34" charset="0"/>
                <a:ea typeface="Arial" pitchFamily="34" charset="-122"/>
                <a:cs typeface="Arial" pitchFamily="34" charset="-120"/>
              </a:rPr>
              <a:t>“Save it for later”.
</a:t>
            </a:r>
            <a:endParaRPr lang="en-US" sz="1100"/>
          </a:p>
          <a:p>
            <a:pPr marL="0" indent="0">
              <a:buNone/>
            </a:pPr>
            <a:r>
              <a:rPr lang="en-US" sz="1100">
                <a:solidFill>
                  <a:srgbClr val="0B0C0C"/>
                </a:solidFill>
                <a:latin typeface="Arial" pitchFamily="34" charset="0"/>
                <a:ea typeface="Arial" pitchFamily="34" charset="-122"/>
                <a:cs typeface="Arial" pitchFamily="34" charset="-120"/>
              </a:rPr>
              <a:t>In this example, no option appears to have been selected.
</a:t>
            </a:r>
            <a:endParaRPr lang="en-US" sz="1100"/>
          </a:p>
          <a:p>
            <a:pPr marL="0" indent="0">
              <a:buNone/>
            </a:pPr>
            <a:r>
              <a:rPr lang="en-US" sz="1100">
                <a:solidFill>
                  <a:srgbClr val="0B0C0C"/>
                </a:solidFill>
                <a:latin typeface="Arial" pitchFamily="34" charset="0"/>
                <a:ea typeface="Arial" pitchFamily="34" charset="-122"/>
                <a:cs typeface="Arial" pitchFamily="34" charset="-120"/>
              </a:rPr>
              <a:t>The following actions are available: Previous, Continue and Cancel.</a:t>
            </a:r>
            <a:endParaRPr lang="en-US" sz="11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sp>
        <p:nvSpPr>
          <p:cNvPr id="2" name="Shape 0"/>
          <p:cNvSpPr/>
          <p:nvPr/>
        </p:nvSpPr>
        <p:spPr>
          <a:xfrm>
            <a:off x="0" y="0"/>
            <a:ext cx="12191695" cy="329184"/>
          </a:xfrm>
          <a:prstGeom prst="rect">
            <a:avLst/>
          </a:prstGeom>
          <a:solidFill>
            <a:srgbClr val="0B0C0C"/>
          </a:solidFill>
          <a:ln w="12700">
            <a:solidFill>
              <a:srgbClr val="0B0C0C"/>
            </a:solidFill>
            <a:prstDash val="solid"/>
          </a:ln>
        </p:spPr>
        <p:txBody>
          <a:bodyPr/>
          <a:lstStyle/>
          <a:p>
            <a:endParaRPr lang="en-GB"/>
          </a:p>
        </p:txBody>
      </p:sp>
      <p:sp>
        <p:nvSpPr>
          <p:cNvPr id="3" name="Text 1"/>
          <p:cNvSpPr/>
          <p:nvPr/>
        </p:nvSpPr>
        <p:spPr>
          <a:xfrm>
            <a:off x="164592" y="82296"/>
            <a:ext cx="2377440" cy="146304"/>
          </a:xfrm>
          <a:prstGeom prst="rect">
            <a:avLst/>
          </a:prstGeom>
          <a:noFill/>
          <a:ln/>
        </p:spPr>
        <p:txBody>
          <a:bodyPr wrap="square" lIns="0" tIns="0" rIns="0" bIns="0" rtlCol="0" anchor="ctr"/>
          <a:lstStyle/>
          <a:p>
            <a:pPr marL="0" indent="0">
              <a:buNone/>
            </a:pPr>
            <a:r>
              <a:rPr lang="en-US" sz="650" b="1">
                <a:solidFill>
                  <a:srgbClr val="FFFFFF"/>
                </a:solidFill>
                <a:latin typeface="Arial" pitchFamily="34" charset="0"/>
                <a:ea typeface="Arial" pitchFamily="34" charset="-122"/>
                <a:cs typeface="Arial" pitchFamily="34" charset="-120"/>
              </a:rPr>
              <a:t>OFFICIAL - SENSITIVE</a:t>
            </a:r>
            <a:endParaRPr lang="en-US" sz="650"/>
          </a:p>
        </p:txBody>
      </p:sp>
      <p:sp>
        <p:nvSpPr>
          <p:cNvPr id="4" name="Text 2"/>
          <p:cNvSpPr/>
          <p:nvPr/>
        </p:nvSpPr>
        <p:spPr>
          <a:xfrm>
            <a:off x="411480" y="502920"/>
            <a:ext cx="11064240" cy="320040"/>
          </a:xfrm>
          <a:prstGeom prst="rect">
            <a:avLst/>
          </a:prstGeom>
          <a:noFill/>
          <a:ln/>
        </p:spPr>
        <p:txBody>
          <a:bodyPr wrap="square" lIns="0" tIns="0" rIns="0" bIns="0" rtlCol="0" anchor="ctr"/>
          <a:lstStyle/>
          <a:p>
            <a:pPr marL="0" indent="0">
              <a:buNone/>
            </a:pPr>
            <a:r>
              <a:rPr lang="en-US" sz="1900" b="1">
                <a:solidFill>
                  <a:srgbClr val="0B0C0C"/>
                </a:solidFill>
                <a:latin typeface="Arial" pitchFamily="34" charset="0"/>
                <a:ea typeface="Arial" pitchFamily="34" charset="-122"/>
                <a:cs typeface="Arial" pitchFamily="34" charset="-120"/>
              </a:rPr>
              <a:t>Statement of truth</a:t>
            </a:r>
            <a:endParaRPr lang="en-US" sz="1900"/>
          </a:p>
        </p:txBody>
      </p:sp>
      <p:sp>
        <p:nvSpPr>
          <p:cNvPr id="5" name="Text 3"/>
          <p:cNvSpPr/>
          <p:nvPr/>
        </p:nvSpPr>
        <p:spPr>
          <a:xfrm>
            <a:off x="411480" y="850392"/>
            <a:ext cx="11064240" cy="256032"/>
          </a:xfrm>
          <a:prstGeom prst="rect">
            <a:avLst/>
          </a:prstGeom>
          <a:noFill/>
          <a:ln/>
        </p:spPr>
        <p:txBody>
          <a:bodyPr wrap="square" lIns="0" tIns="0" rIns="0" bIns="0" rtlCol="0" anchor="ctr"/>
          <a:lstStyle/>
          <a:p>
            <a:pPr marL="0" indent="0">
              <a:buNone/>
            </a:pPr>
            <a:r>
              <a:rPr lang="en-US" sz="1100">
                <a:solidFill>
                  <a:srgbClr val="505A5F"/>
                </a:solidFill>
                <a:latin typeface="Arial" pitchFamily="34" charset="0"/>
                <a:ea typeface="Arial" pitchFamily="34" charset="-122"/>
                <a:cs typeface="Arial" pitchFamily="34" charset="-120"/>
              </a:rPr>
              <a:t>Short page descriptor: Statement of truth page asking the claimant to confirm the claim.</a:t>
            </a:r>
            <a:endParaRPr lang="en-US" sz="1100"/>
          </a:p>
        </p:txBody>
      </p:sp>
      <p:sp>
        <p:nvSpPr>
          <p:cNvPr id="6" name="Shape 4"/>
          <p:cNvSpPr/>
          <p:nvPr/>
        </p:nvSpPr>
        <p:spPr>
          <a:xfrm>
            <a:off x="411480" y="1234440"/>
            <a:ext cx="3886200" cy="5166360"/>
          </a:xfrm>
          <a:prstGeom prst="roundRect">
            <a:avLst>
              <a:gd name="adj" fmla="val 1882"/>
            </a:avLst>
          </a:prstGeom>
          <a:solidFill>
            <a:srgbClr val="FFFFFF"/>
          </a:solidFill>
          <a:ln w="12700">
            <a:solidFill>
              <a:srgbClr val="DADCE0"/>
            </a:solidFill>
            <a:prstDash val="solid"/>
          </a:ln>
        </p:spPr>
        <p:txBody>
          <a:bodyPr/>
          <a:lstStyle/>
          <a:p>
            <a:endParaRPr lang="en-GB"/>
          </a:p>
        </p:txBody>
      </p:sp>
      <p:pic>
        <p:nvPicPr>
          <p:cNvPr id="7" name="Image 0" descr="/mnt/data/statement_truth_assets/image_7.png"/>
          <p:cNvPicPr>
            <a:picLocks noChangeAspect="1"/>
          </p:cNvPicPr>
          <p:nvPr/>
        </p:nvPicPr>
        <p:blipFill>
          <a:blip r:embed="rId3"/>
          <a:stretch>
            <a:fillRect/>
          </a:stretch>
        </p:blipFill>
        <p:spPr>
          <a:xfrm>
            <a:off x="530352" y="2141371"/>
            <a:ext cx="3648456" cy="3352497"/>
          </a:xfrm>
          <a:prstGeom prst="rect">
            <a:avLst/>
          </a:prstGeom>
        </p:spPr>
      </p:pic>
      <p:sp>
        <p:nvSpPr>
          <p:cNvPr id="8" name="Shape 5"/>
          <p:cNvSpPr/>
          <p:nvPr/>
        </p:nvSpPr>
        <p:spPr>
          <a:xfrm>
            <a:off x="4526280" y="1234440"/>
            <a:ext cx="7242048" cy="5166360"/>
          </a:xfrm>
          <a:prstGeom prst="roundRect">
            <a:avLst>
              <a:gd name="adj" fmla="val 1416"/>
            </a:avLst>
          </a:prstGeom>
          <a:solidFill>
            <a:srgbClr val="EAF3F8"/>
          </a:solidFill>
          <a:ln w="12700">
            <a:solidFill>
              <a:srgbClr val="C8DDF0"/>
            </a:solidFill>
            <a:prstDash val="solid"/>
          </a:ln>
        </p:spPr>
        <p:txBody>
          <a:bodyPr/>
          <a:lstStyle/>
          <a:p>
            <a:endParaRPr lang="en-GB"/>
          </a:p>
        </p:txBody>
      </p:sp>
      <p:sp>
        <p:nvSpPr>
          <p:cNvPr id="9" name="Text 6"/>
          <p:cNvSpPr/>
          <p:nvPr/>
        </p:nvSpPr>
        <p:spPr>
          <a:xfrm>
            <a:off x="4754880" y="1417320"/>
            <a:ext cx="6720840" cy="228600"/>
          </a:xfrm>
          <a:prstGeom prst="rect">
            <a:avLst/>
          </a:prstGeom>
          <a:noFill/>
          <a:ln/>
        </p:spPr>
        <p:txBody>
          <a:bodyPr wrap="square" lIns="0" tIns="0" rIns="0" bIns="0" rtlCol="0" anchor="ctr"/>
          <a:lstStyle/>
          <a:p>
            <a:pPr marL="0" indent="0">
              <a:buNone/>
            </a:pPr>
            <a:r>
              <a:rPr lang="en-US" sz="1200" b="1">
                <a:solidFill>
                  <a:srgbClr val="1D70B8"/>
                </a:solidFill>
                <a:latin typeface="Arial" pitchFamily="34" charset="0"/>
                <a:ea typeface="Arial" pitchFamily="34" charset="-122"/>
                <a:cs typeface="Arial" pitchFamily="34" charset="-120"/>
              </a:rPr>
              <a:t>Accessible description</a:t>
            </a:r>
            <a:endParaRPr lang="en-US" sz="1200"/>
          </a:p>
        </p:txBody>
      </p:sp>
      <p:sp>
        <p:nvSpPr>
          <p:cNvPr id="10" name="Text 7"/>
          <p:cNvSpPr/>
          <p:nvPr/>
        </p:nvSpPr>
        <p:spPr>
          <a:xfrm>
            <a:off x="4754880" y="1719072"/>
            <a:ext cx="6720840" cy="4526280"/>
          </a:xfrm>
          <a:prstGeom prst="rect">
            <a:avLst/>
          </a:prstGeom>
          <a:noFill/>
          <a:ln/>
        </p:spPr>
        <p:txBody>
          <a:bodyPr wrap="square" lIns="254" tIns="254" rIns="254" bIns="254" rtlCol="0" anchor="ctr">
            <a:normAutofit/>
          </a:bodyPr>
          <a:lstStyle/>
          <a:p>
            <a:pPr marL="0" indent="0">
              <a:buNone/>
            </a:pPr>
            <a:r>
              <a:rPr lang="en-US" sz="1100" b="1">
                <a:solidFill>
                  <a:srgbClr val="0B0C0C"/>
                </a:solidFill>
                <a:latin typeface="Arial"/>
                <a:ea typeface="Arial" pitchFamily="34" charset="-122"/>
                <a:cs typeface="Arial"/>
              </a:rPr>
              <a:t>Heading: </a:t>
            </a:r>
            <a:r>
              <a:rPr lang="en-US" sz="1100">
                <a:solidFill>
                  <a:srgbClr val="0B0C0C"/>
                </a:solidFill>
                <a:latin typeface="Arial"/>
                <a:ea typeface="Arial" pitchFamily="34" charset="-122"/>
                <a:cs typeface="Arial"/>
              </a:rPr>
              <a:t>“Statement of truth”
</a:t>
            </a:r>
            <a:endParaRPr lang="en-US" sz="1100">
              <a:latin typeface="Arial"/>
              <a:cs typeface="Arial"/>
            </a:endParaRPr>
          </a:p>
          <a:p>
            <a:pPr marL="0" indent="0">
              <a:buNone/>
            </a:pPr>
            <a:r>
              <a:rPr lang="en-US" sz="1100">
                <a:solidFill>
                  <a:srgbClr val="0B0C0C"/>
                </a:solidFill>
                <a:latin typeface="Arial"/>
                <a:ea typeface="Arial" pitchFamily="34" charset="-122"/>
                <a:cs typeface="Arial"/>
              </a:rPr>
              <a:t>In this example, the case number is “1234-5678-9101-1213”.
</a:t>
            </a:r>
            <a:endParaRPr lang="en-US" sz="1100">
              <a:latin typeface="Arial"/>
              <a:cs typeface="Arial"/>
            </a:endParaRPr>
          </a:p>
          <a:p>
            <a:pPr marL="0" indent="0">
              <a:buNone/>
            </a:pPr>
            <a:r>
              <a:rPr lang="en-US" sz="1100" b="1">
                <a:solidFill>
                  <a:srgbClr val="0B0C0C"/>
                </a:solidFill>
                <a:latin typeface="Arial"/>
                <a:ea typeface="Arial" pitchFamily="34" charset="-122"/>
                <a:cs typeface="Arial"/>
              </a:rPr>
              <a:t>The page states: </a:t>
            </a:r>
            <a:r>
              <a:rPr lang="en-US" sz="1100">
                <a:solidFill>
                  <a:srgbClr val="0B0C0C"/>
                </a:solidFill>
                <a:latin typeface="Arial"/>
                <a:ea typeface="Arial" pitchFamily="34" charset="-122"/>
                <a:cs typeface="Arial"/>
              </a:rPr>
              <a:t>“I understand that proceedings for contempt of court may be brought against anyone who makes, or causes to be made, a false statement in a document verified by a statement of truth without an honest belief in its truth.”
</a:t>
            </a:r>
            <a:endParaRPr lang="en-US" sz="1100">
              <a:latin typeface="Arial"/>
              <a:cs typeface="Arial"/>
            </a:endParaRPr>
          </a:p>
          <a:p>
            <a:pPr marL="0" indent="0">
              <a:buNone/>
            </a:pPr>
            <a:r>
              <a:rPr lang="en-US" sz="1100" b="1">
                <a:solidFill>
                  <a:srgbClr val="0B0C0C"/>
                </a:solidFill>
                <a:latin typeface="Arial"/>
                <a:ea typeface="Arial" pitchFamily="34" charset="-122"/>
                <a:cs typeface="Arial"/>
              </a:rPr>
              <a:t>Heading: </a:t>
            </a:r>
            <a:r>
              <a:rPr lang="en-US" sz="1100">
                <a:solidFill>
                  <a:srgbClr val="0B0C0C"/>
                </a:solidFill>
                <a:latin typeface="Arial"/>
                <a:ea typeface="Arial" pitchFamily="34" charset="-122"/>
                <a:cs typeface="Arial"/>
              </a:rPr>
              <a:t>“Completed by”
</a:t>
            </a:r>
            <a:endParaRPr lang="en-US" sz="1100">
              <a:latin typeface="Arial"/>
              <a:cs typeface="Arial"/>
            </a:endParaRPr>
          </a:p>
          <a:p>
            <a:pPr marL="0" indent="0">
              <a:buNone/>
            </a:pPr>
            <a:r>
              <a:rPr lang="en-US" sz="1100" b="1">
                <a:solidFill>
                  <a:srgbClr val="0B0C0C"/>
                </a:solidFill>
                <a:latin typeface="Arial"/>
                <a:ea typeface="Arial" pitchFamily="34" charset="-122"/>
                <a:cs typeface="Arial"/>
              </a:rPr>
              <a:t>The options shown are:
</a:t>
            </a:r>
            <a:endParaRPr lang="en-US" sz="1100">
              <a:latin typeface="Arial"/>
              <a:cs typeface="Arial"/>
            </a:endParaRPr>
          </a:p>
          <a:p>
            <a:pPr marL="0" indent="0">
              <a:buNone/>
            </a:pPr>
            <a:r>
              <a:rPr lang="en-US" sz="1100">
                <a:solidFill>
                  <a:srgbClr val="0B0C0C"/>
                </a:solidFill>
                <a:latin typeface="Arial"/>
                <a:ea typeface="Arial" pitchFamily="34" charset="-122"/>
                <a:cs typeface="Arial"/>
              </a:rPr>
              <a:t>“Claimant”; and
</a:t>
            </a:r>
            <a:endParaRPr lang="en-US" sz="1100">
              <a:latin typeface="Arial"/>
              <a:cs typeface="Arial"/>
            </a:endParaRPr>
          </a:p>
          <a:p>
            <a:pPr marL="0" indent="0">
              <a:buNone/>
            </a:pPr>
            <a:r>
              <a:rPr lang="en-US" sz="1100">
                <a:solidFill>
                  <a:srgbClr val="0B0C0C"/>
                </a:solidFill>
                <a:latin typeface="Arial"/>
                <a:ea typeface="Arial" pitchFamily="34" charset="-122"/>
                <a:cs typeface="Arial"/>
              </a:rPr>
              <a:t>“Claimant’s legal representative (as defined by CPR 2.3 (1))”.
</a:t>
            </a:r>
            <a:endParaRPr lang="en-US" sz="1100">
              <a:latin typeface="Arial"/>
              <a:cs typeface="Arial"/>
            </a:endParaRPr>
          </a:p>
          <a:p>
            <a:pPr marL="0" indent="0">
              <a:buNone/>
            </a:pPr>
            <a:r>
              <a:rPr lang="en-US" sz="1100">
                <a:solidFill>
                  <a:srgbClr val="0B0C0C"/>
                </a:solidFill>
                <a:latin typeface="Arial"/>
                <a:ea typeface="Arial" pitchFamily="34" charset="-122"/>
                <a:cs typeface="Arial"/>
              </a:rPr>
              <a:t>In this example, “Claimant” has been selected.
</a:t>
            </a:r>
            <a:endParaRPr lang="en-US" sz="1100">
              <a:latin typeface="Arial"/>
              <a:cs typeface="Arial"/>
            </a:endParaRPr>
          </a:p>
          <a:p>
            <a:r>
              <a:rPr lang="en-US" sz="1100" b="1">
                <a:solidFill>
                  <a:srgbClr val="0B0C0C"/>
                </a:solidFill>
                <a:latin typeface="Arial"/>
                <a:ea typeface="Arial" pitchFamily="34" charset="-122"/>
                <a:cs typeface="Arial"/>
              </a:rPr>
              <a:t>The screen states: </a:t>
            </a:r>
            <a:r>
              <a:rPr lang="en-US" sz="1100">
                <a:solidFill>
                  <a:srgbClr val="0B0C0C"/>
                </a:solidFill>
                <a:latin typeface="Arial"/>
                <a:ea typeface="Arial" pitchFamily="34" charset="-122"/>
                <a:cs typeface="Arial"/>
              </a:rPr>
              <a:t>“I believe that the facts stated in this claim form are true.” There is a box to tick next to statement. </a:t>
            </a:r>
            <a:endParaRPr lang="en-US" sz="1100">
              <a:solidFill>
                <a:srgbClr val="000000"/>
              </a:solidFill>
              <a:latin typeface="Arial"/>
              <a:ea typeface="Arial" pitchFamily="34" charset="-122"/>
              <a:cs typeface="Arial"/>
            </a:endParaRPr>
          </a:p>
          <a:p>
            <a:endParaRPr lang="en-US" sz="1100">
              <a:solidFill>
                <a:srgbClr val="0B0C0C"/>
              </a:solidFill>
              <a:latin typeface="Arial"/>
              <a:ea typeface="Arial" pitchFamily="34" charset="-122"/>
              <a:cs typeface="Arial"/>
            </a:endParaRPr>
          </a:p>
          <a:p>
            <a:r>
              <a:rPr lang="en-US" sz="1100">
                <a:solidFill>
                  <a:srgbClr val="0B0C0C"/>
                </a:solidFill>
                <a:latin typeface="Arial"/>
                <a:ea typeface="Arial" pitchFamily="34" charset="-122"/>
                <a:cs typeface="Arial"/>
              </a:rPr>
              <a:t>The page shows a box labelled “Full name”. In this example, the box is blank.
</a:t>
            </a:r>
            <a:endParaRPr lang="en-US" sz="1100">
              <a:latin typeface="Arial"/>
              <a:cs typeface="Arial"/>
            </a:endParaRPr>
          </a:p>
          <a:p>
            <a:pPr marL="0" indent="0">
              <a:buNone/>
            </a:pPr>
            <a:r>
              <a:rPr lang="en-US" sz="1100">
                <a:solidFill>
                  <a:srgbClr val="0B0C0C"/>
                </a:solidFill>
                <a:latin typeface="Arial"/>
                <a:ea typeface="Arial" pitchFamily="34" charset="-122"/>
                <a:cs typeface="Arial"/>
              </a:rPr>
              <a:t>The page shows a box labelled “Position or office held”. In this example, the box is blank.
</a:t>
            </a:r>
            <a:endParaRPr lang="en-US" sz="1100">
              <a:latin typeface="Arial"/>
              <a:cs typeface="Arial"/>
            </a:endParaRPr>
          </a:p>
          <a:p>
            <a:pPr marL="0" indent="0">
              <a:buNone/>
            </a:pPr>
            <a:r>
              <a:rPr lang="en-US" sz="1100">
                <a:solidFill>
                  <a:srgbClr val="0B0C0C"/>
                </a:solidFill>
                <a:latin typeface="Arial" pitchFamily="34" charset="0"/>
                <a:ea typeface="Arial" pitchFamily="34" charset="-122"/>
                <a:cs typeface="Arial" pitchFamily="34" charset="-120"/>
              </a:rPr>
              <a:t>The following actions are available: Previous, Continue and Cancel.</a:t>
            </a:r>
            <a:endParaRPr lang="en-US" sz="11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sp>
        <p:nvSpPr>
          <p:cNvPr id="2" name="Shape 0"/>
          <p:cNvSpPr/>
          <p:nvPr/>
        </p:nvSpPr>
        <p:spPr>
          <a:xfrm>
            <a:off x="0" y="0"/>
            <a:ext cx="12191695" cy="329184"/>
          </a:xfrm>
          <a:prstGeom prst="rect">
            <a:avLst/>
          </a:prstGeom>
          <a:solidFill>
            <a:srgbClr val="0B0C0C"/>
          </a:solidFill>
          <a:ln w="12700">
            <a:solidFill>
              <a:srgbClr val="0B0C0C"/>
            </a:solidFill>
            <a:prstDash val="solid"/>
          </a:ln>
        </p:spPr>
        <p:txBody>
          <a:bodyPr/>
          <a:lstStyle/>
          <a:p>
            <a:endParaRPr lang="en-GB"/>
          </a:p>
        </p:txBody>
      </p:sp>
      <p:sp>
        <p:nvSpPr>
          <p:cNvPr id="3" name="Text 1"/>
          <p:cNvSpPr/>
          <p:nvPr/>
        </p:nvSpPr>
        <p:spPr>
          <a:xfrm>
            <a:off x="164592" y="82296"/>
            <a:ext cx="2377440" cy="146304"/>
          </a:xfrm>
          <a:prstGeom prst="rect">
            <a:avLst/>
          </a:prstGeom>
          <a:noFill/>
          <a:ln/>
        </p:spPr>
        <p:txBody>
          <a:bodyPr wrap="square" lIns="0" tIns="0" rIns="0" bIns="0" rtlCol="0" anchor="ctr"/>
          <a:lstStyle/>
          <a:p>
            <a:pPr marL="0" indent="0">
              <a:buNone/>
            </a:pPr>
            <a:r>
              <a:rPr lang="en-US" sz="650" b="1" dirty="0">
                <a:solidFill>
                  <a:srgbClr val="FFFFFF"/>
                </a:solidFill>
                <a:latin typeface="Arial" pitchFamily="34" charset="0"/>
                <a:ea typeface="Arial" pitchFamily="34" charset="-122"/>
                <a:cs typeface="Arial" pitchFamily="34" charset="-120"/>
              </a:rPr>
              <a:t>OFFICIAL - SENSITIVE</a:t>
            </a:r>
            <a:endParaRPr lang="en-US" sz="650" dirty="0"/>
          </a:p>
        </p:txBody>
      </p:sp>
      <p:sp>
        <p:nvSpPr>
          <p:cNvPr id="4" name="Text 2"/>
          <p:cNvSpPr/>
          <p:nvPr/>
        </p:nvSpPr>
        <p:spPr>
          <a:xfrm>
            <a:off x="411480" y="502920"/>
            <a:ext cx="11064240" cy="310896"/>
          </a:xfrm>
          <a:prstGeom prst="rect">
            <a:avLst/>
          </a:prstGeom>
          <a:noFill/>
          <a:ln/>
        </p:spPr>
        <p:txBody>
          <a:bodyPr wrap="square" lIns="0" tIns="0" rIns="0" bIns="0" rtlCol="0" anchor="ctr"/>
          <a:lstStyle/>
          <a:p>
            <a:pPr marL="0" indent="0">
              <a:buNone/>
            </a:pPr>
            <a:r>
              <a:rPr lang="en-US" sz="1900" b="1" dirty="0">
                <a:solidFill>
                  <a:srgbClr val="0B0C0C"/>
                </a:solidFill>
                <a:latin typeface="Arial" pitchFamily="34" charset="0"/>
                <a:ea typeface="Arial" pitchFamily="34" charset="-122"/>
                <a:cs typeface="Arial" pitchFamily="34" charset="-120"/>
              </a:rPr>
              <a:t>Check your answers - claim and submission details</a:t>
            </a:r>
            <a:endParaRPr lang="en-US" sz="1900" dirty="0"/>
          </a:p>
        </p:txBody>
      </p:sp>
      <p:sp>
        <p:nvSpPr>
          <p:cNvPr id="5" name="Text 3"/>
          <p:cNvSpPr/>
          <p:nvPr/>
        </p:nvSpPr>
        <p:spPr>
          <a:xfrm>
            <a:off x="411480" y="841248"/>
            <a:ext cx="11064240" cy="274320"/>
          </a:xfrm>
          <a:prstGeom prst="rect">
            <a:avLst/>
          </a:prstGeom>
          <a:noFill/>
          <a:ln/>
        </p:spPr>
        <p:txBody>
          <a:bodyPr wrap="square" lIns="0" tIns="0" rIns="0" bIns="0" rtlCol="0" anchor="ctr"/>
          <a:lstStyle/>
          <a:p>
            <a:pPr marL="0" indent="0">
              <a:buNone/>
            </a:pPr>
            <a:r>
              <a:rPr lang="en-US" sz="1050" dirty="0">
                <a:solidFill>
                  <a:srgbClr val="505A5F"/>
                </a:solidFill>
                <a:latin typeface="Arial" pitchFamily="34" charset="0"/>
                <a:ea typeface="Arial" pitchFamily="34" charset="-122"/>
                <a:cs typeface="Arial" pitchFamily="34" charset="-120"/>
              </a:rPr>
              <a:t>Short page descriptor: Check your answers page summarising the information entered for a housing possession claim and providing links to change the answers.</a:t>
            </a:r>
            <a:endParaRPr lang="en-US" sz="1050" dirty="0"/>
          </a:p>
        </p:txBody>
      </p:sp>
      <p:sp>
        <p:nvSpPr>
          <p:cNvPr id="6" name="Shape 4"/>
          <p:cNvSpPr/>
          <p:nvPr/>
        </p:nvSpPr>
        <p:spPr>
          <a:xfrm>
            <a:off x="320040" y="1225296"/>
            <a:ext cx="4800600" cy="5193792"/>
          </a:xfrm>
          <a:prstGeom prst="roundRect">
            <a:avLst/>
          </a:prstGeom>
          <a:solidFill>
            <a:srgbClr val="FFFFFF"/>
          </a:solidFill>
          <a:ln w="12700">
            <a:solidFill>
              <a:srgbClr val="DADCE0"/>
            </a:solidFill>
            <a:prstDash val="solid"/>
          </a:ln>
        </p:spPr>
        <p:txBody>
          <a:bodyPr/>
          <a:lstStyle/>
          <a:p>
            <a:endParaRPr lang="en-GB"/>
          </a:p>
        </p:txBody>
      </p:sp>
      <p:sp>
        <p:nvSpPr>
          <p:cNvPr id="8" name="Shape 5"/>
          <p:cNvSpPr/>
          <p:nvPr/>
        </p:nvSpPr>
        <p:spPr>
          <a:xfrm>
            <a:off x="5321808" y="1225296"/>
            <a:ext cx="6537960" cy="5193792"/>
          </a:xfrm>
          <a:prstGeom prst="roundRect">
            <a:avLst/>
          </a:prstGeom>
          <a:solidFill>
            <a:srgbClr val="EAF3F8"/>
          </a:solidFill>
          <a:ln w="12700">
            <a:solidFill>
              <a:srgbClr val="C8DDF0"/>
            </a:solidFill>
            <a:prstDash val="solid"/>
          </a:ln>
        </p:spPr>
        <p:txBody>
          <a:bodyPr/>
          <a:lstStyle/>
          <a:p>
            <a:endParaRPr lang="en-GB"/>
          </a:p>
        </p:txBody>
      </p:sp>
      <p:sp>
        <p:nvSpPr>
          <p:cNvPr id="9" name="Text 6"/>
          <p:cNvSpPr/>
          <p:nvPr/>
        </p:nvSpPr>
        <p:spPr>
          <a:xfrm>
            <a:off x="5541264" y="1408176"/>
            <a:ext cx="6080760" cy="219456"/>
          </a:xfrm>
          <a:prstGeom prst="rect">
            <a:avLst/>
          </a:prstGeom>
          <a:noFill/>
          <a:ln/>
        </p:spPr>
        <p:txBody>
          <a:bodyPr wrap="square" lIns="0" tIns="0" rIns="0" bIns="0" rtlCol="0" anchor="ctr"/>
          <a:lstStyle/>
          <a:p>
            <a:pPr marL="0" indent="0">
              <a:buNone/>
            </a:pPr>
            <a:r>
              <a:rPr lang="en-US" sz="1200" b="1" dirty="0">
                <a:solidFill>
                  <a:srgbClr val="1D70B8"/>
                </a:solidFill>
                <a:latin typeface="Arial" pitchFamily="34" charset="0"/>
                <a:ea typeface="Arial" pitchFamily="34" charset="-122"/>
                <a:cs typeface="Arial" pitchFamily="34" charset="-120"/>
              </a:rPr>
              <a:t>Screen description</a:t>
            </a:r>
            <a:endParaRPr lang="en-US" sz="1200" dirty="0"/>
          </a:p>
        </p:txBody>
      </p:sp>
      <p:sp>
        <p:nvSpPr>
          <p:cNvPr id="10" name="Text 7"/>
          <p:cNvSpPr/>
          <p:nvPr/>
        </p:nvSpPr>
        <p:spPr>
          <a:xfrm>
            <a:off x="5541264" y="1719072"/>
            <a:ext cx="6053328" cy="4498848"/>
          </a:xfrm>
          <a:prstGeom prst="rect">
            <a:avLst/>
          </a:prstGeom>
          <a:noFill/>
          <a:ln/>
        </p:spPr>
        <p:txBody>
          <a:bodyPr wrap="square" lIns="254" tIns="254" rIns="254" bIns="254" rtlCol="0" anchor="ctr">
            <a:normAutofit/>
          </a:bodyPr>
          <a:lstStyle/>
          <a:p>
            <a:pPr marL="0" indent="0">
              <a:buNone/>
            </a:pPr>
            <a:r>
              <a:rPr lang="en-US" sz="900" b="1" dirty="0">
                <a:solidFill>
                  <a:srgbClr val="0B0C0C"/>
                </a:solidFill>
                <a:latin typeface="Arial" pitchFamily="34" charset="0"/>
                <a:ea typeface="Arial" pitchFamily="34" charset="-122"/>
                <a:cs typeface="Arial" pitchFamily="34" charset="-120"/>
              </a:rPr>
              <a:t>The page continues with:</a:t>
            </a:r>
            <a:endParaRPr lang="en-US" sz="900" dirty="0"/>
          </a:p>
          <a:p>
            <a:pPr marL="0" indent="0">
              <a:buNone/>
            </a:pPr>
            <a:r>
              <a:rPr lang="en-US" sz="900" dirty="0">
                <a:solidFill>
                  <a:srgbClr val="0B0C0C"/>
                </a:solidFill>
                <a:latin typeface="Arial" pitchFamily="34" charset="0"/>
                <a:ea typeface="Arial" pitchFamily="34" charset="-122"/>
                <a:cs typeface="Arial" pitchFamily="34" charset="-120"/>
              </a:rPr>
              <a:t>“Have you tried to reach a settlement with the defendants?” In this example, the answer “Yes” is displayed.</a:t>
            </a:r>
            <a:endParaRPr lang="en-US" sz="900" dirty="0"/>
          </a:p>
          <a:p>
            <a:pPr marL="0" indent="0">
              <a:buNone/>
            </a:pPr>
            <a:r>
              <a:rPr lang="en-US" sz="900" dirty="0">
                <a:solidFill>
                  <a:srgbClr val="0B0C0C"/>
                </a:solidFill>
                <a:latin typeface="Arial" pitchFamily="34" charset="0"/>
                <a:ea typeface="Arial" pitchFamily="34" charset="-122"/>
                <a:cs typeface="Arial" pitchFamily="34" charset="-120"/>
              </a:rPr>
              <a:t>“Have you served notice to the defendants?” In this example, the answer “Yes” is displayed.</a:t>
            </a:r>
            <a:endParaRPr lang="en-US" sz="900" dirty="0"/>
          </a:p>
          <a:p>
            <a:pPr marL="0" indent="0">
              <a:buNone/>
            </a:pPr>
            <a:r>
              <a:rPr lang="en-US" sz="900" dirty="0">
                <a:solidFill>
                  <a:srgbClr val="0B0C0C"/>
                </a:solidFill>
                <a:latin typeface="Arial" pitchFamily="34" charset="0"/>
                <a:ea typeface="Arial" pitchFamily="34" charset="-122"/>
                <a:cs typeface="Arial" pitchFamily="34" charset="-120"/>
              </a:rPr>
              <a:t>“How did you serve notice?” In this example, the answer “by first class post or other service which provides for delivery on the next business day” is displayed.</a:t>
            </a:r>
            <a:endParaRPr lang="en-US" sz="900" dirty="0"/>
          </a:p>
          <a:p>
            <a:pPr marL="0" indent="0">
              <a:buNone/>
            </a:pPr>
            <a:r>
              <a:rPr lang="en-US" sz="900" dirty="0">
                <a:solidFill>
                  <a:srgbClr val="0B0C0C"/>
                </a:solidFill>
                <a:latin typeface="Arial" pitchFamily="34" charset="0"/>
                <a:ea typeface="Arial" pitchFamily="34" charset="-122"/>
                <a:cs typeface="Arial" pitchFamily="34" charset="-120"/>
              </a:rPr>
              <a:t>“Date the document was posted” In this example, the answer “1 Aug 2026” is displayed.</a:t>
            </a:r>
            <a:endParaRPr lang="en-US" sz="900" dirty="0"/>
          </a:p>
          <a:p>
            <a:pPr marL="0" indent="0">
              <a:buNone/>
            </a:pPr>
            <a:r>
              <a:rPr lang="en-US" sz="900" dirty="0">
                <a:solidFill>
                  <a:srgbClr val="0B0C0C"/>
                </a:solidFill>
                <a:latin typeface="Arial" pitchFamily="34" charset="0"/>
                <a:ea typeface="Arial" pitchFamily="34" charset="-122"/>
                <a:cs typeface="Arial" pitchFamily="34" charset="-120"/>
              </a:rPr>
              <a:t>“Are you able to upload a copy of the notice you served?” In this example, the answer “No, I cannot upload a copy of the notice served” is displayed.</a:t>
            </a:r>
            <a:endParaRPr lang="en-US" sz="900" dirty="0"/>
          </a:p>
          <a:p>
            <a:pPr marL="0" indent="0">
              <a:buNone/>
            </a:pPr>
            <a:r>
              <a:rPr lang="en-US" sz="900" dirty="0">
                <a:solidFill>
                  <a:srgbClr val="0B0C0C"/>
                </a:solidFill>
                <a:latin typeface="Arial" pitchFamily="34" charset="0"/>
                <a:ea typeface="Arial" pitchFamily="34" charset="-122"/>
                <a:cs typeface="Arial" pitchFamily="34" charset="-120"/>
              </a:rPr>
              <a:t>“Why can you not upload a copy of the notice served?” In this example, the answer “test” is displayed.</a:t>
            </a:r>
            <a:endParaRPr lang="en-US" sz="900" dirty="0"/>
          </a:p>
          <a:p>
            <a:pPr marL="0" indent="0">
              <a:buNone/>
            </a:pPr>
            <a:r>
              <a:rPr lang="en-US" sz="900" dirty="0">
                <a:solidFill>
                  <a:srgbClr val="0B0C0C"/>
                </a:solidFill>
                <a:latin typeface="Arial" pitchFamily="34" charset="0"/>
                <a:ea typeface="Arial" pitchFamily="34" charset="-122"/>
                <a:cs typeface="Arial" pitchFamily="34" charset="-120"/>
              </a:rPr>
              <a:t>“Is there any information you want to provide about Possession Claims Solicitor Orgs circumstances?” In this example, the answer “Yes” is displayed.</a:t>
            </a:r>
            <a:endParaRPr lang="en-US" sz="900" dirty="0"/>
          </a:p>
          <a:p>
            <a:pPr marL="0" indent="0">
              <a:buNone/>
            </a:pPr>
            <a:r>
              <a:rPr lang="en-US" sz="900" dirty="0">
                <a:solidFill>
                  <a:srgbClr val="0B0C0C"/>
                </a:solidFill>
                <a:latin typeface="Arial" pitchFamily="34" charset="0"/>
                <a:ea typeface="Arial" pitchFamily="34" charset="-122"/>
                <a:cs typeface="Arial" pitchFamily="34" charset="-120"/>
              </a:rPr>
              <a:t>“Is there any information you’re required to provide, or you want to provide, about the defendants’ circumstances?” In this example, the answer “Yes” is displayed.</a:t>
            </a:r>
            <a:endParaRPr lang="en-US" sz="900" dirty="0"/>
          </a:p>
          <a:p>
            <a:pPr marL="0" indent="0">
              <a:buNone/>
            </a:pPr>
            <a:r>
              <a:rPr lang="en-US" sz="900" dirty="0">
                <a:solidFill>
                  <a:srgbClr val="0B0C0C"/>
                </a:solidFill>
                <a:latin typeface="Arial" pitchFamily="34" charset="0"/>
                <a:ea typeface="Arial" pitchFamily="34" charset="-122"/>
                <a:cs typeface="Arial" pitchFamily="34" charset="-120"/>
              </a:rPr>
              <a:t>“Give details about the defendant’s circumstances”. In this example, the answer “test” is displayed.</a:t>
            </a:r>
            <a:endParaRPr lang="en-US" sz="900" dirty="0"/>
          </a:p>
          <a:p>
            <a:pPr marL="0" indent="0">
              <a:buNone/>
            </a:pPr>
            <a:r>
              <a:rPr lang="en-US" sz="900" b="1" dirty="0">
                <a:solidFill>
                  <a:srgbClr val="0B0C0C"/>
                </a:solidFill>
                <a:latin typeface="Arial" pitchFamily="34" charset="0"/>
                <a:ea typeface="Arial" pitchFamily="34" charset="-122"/>
                <a:cs typeface="Arial" pitchFamily="34" charset="-120"/>
              </a:rPr>
              <a:t>A bordered section shows:</a:t>
            </a:r>
            <a:endParaRPr lang="en-US" sz="900" dirty="0"/>
          </a:p>
          <a:p>
            <a:pPr marL="0" indent="0">
              <a:buNone/>
            </a:pPr>
            <a:r>
              <a:rPr lang="en-US" sz="900" dirty="0">
                <a:solidFill>
                  <a:srgbClr val="0B0C0C"/>
                </a:solidFill>
                <a:latin typeface="Arial" pitchFamily="34" charset="0"/>
                <a:ea typeface="Arial" pitchFamily="34" charset="-122"/>
                <a:cs typeface="Arial" pitchFamily="34" charset="-120"/>
              </a:rPr>
              <a:t>“Is there any other information you want to provide about your reasons for possession?” In this example, the answer “No” is displayed.</a:t>
            </a:r>
            <a:endParaRPr lang="en-US" sz="900" dirty="0"/>
          </a:p>
          <a:p>
            <a:pPr marL="0" indent="0">
              <a:buNone/>
            </a:pPr>
            <a:r>
              <a:rPr lang="en-US" sz="900" b="1" dirty="0">
                <a:solidFill>
                  <a:srgbClr val="0B0C0C"/>
                </a:solidFill>
                <a:latin typeface="Arial" pitchFamily="34" charset="0"/>
                <a:ea typeface="Arial" pitchFamily="34" charset="-122"/>
                <a:cs typeface="Arial" pitchFamily="34" charset="-120"/>
              </a:rPr>
              <a:t>The screen asks:</a:t>
            </a:r>
            <a:endParaRPr lang="en-US" sz="900" dirty="0"/>
          </a:p>
          <a:p>
            <a:pPr marL="0" indent="0">
              <a:buNone/>
            </a:pPr>
            <a:r>
              <a:rPr lang="en-US" sz="900" dirty="0">
                <a:solidFill>
                  <a:srgbClr val="0B0C0C"/>
                </a:solidFill>
                <a:latin typeface="Arial" pitchFamily="34" charset="0"/>
                <a:ea typeface="Arial" pitchFamily="34" charset="-122"/>
                <a:cs typeface="Arial" pitchFamily="34" charset="-120"/>
              </a:rPr>
              <a:t>“Is there an underlessee or mortgagee entitled to claim relief against forfeiture?” In this example, the answer “No” is displayed.</a:t>
            </a:r>
            <a:endParaRPr lang="en-US" sz="900" dirty="0"/>
          </a:p>
          <a:p>
            <a:pPr marL="0" indent="0">
              <a:buNone/>
            </a:pPr>
            <a:r>
              <a:rPr lang="en-US" sz="900" dirty="0">
                <a:solidFill>
                  <a:srgbClr val="0B0C0C"/>
                </a:solidFill>
                <a:latin typeface="Arial" pitchFamily="34" charset="0"/>
                <a:ea typeface="Arial" pitchFamily="34" charset="-122"/>
                <a:cs typeface="Arial" pitchFamily="34" charset="-120"/>
              </a:rPr>
              <a:t>“Do you want to upload any additional documents?” In this example, the answer “No” is displayed.</a:t>
            </a:r>
            <a:endParaRPr lang="en-US" sz="900" dirty="0"/>
          </a:p>
          <a:p>
            <a:pPr marL="0" indent="0">
              <a:buNone/>
            </a:pPr>
            <a:r>
              <a:rPr lang="en-US" sz="900" dirty="0">
                <a:solidFill>
                  <a:srgbClr val="0B0C0C"/>
                </a:solidFill>
                <a:latin typeface="Arial" pitchFamily="34" charset="0"/>
                <a:ea typeface="Arial" pitchFamily="34" charset="-122"/>
                <a:cs typeface="Arial" pitchFamily="34" charset="-120"/>
              </a:rPr>
              <a:t>“Are you planning to make an application at the same time as your claim?” In this example, the answer “No” is displayed.</a:t>
            </a:r>
            <a:endParaRPr lang="en-US" sz="900" dirty="0"/>
          </a:p>
          <a:p>
            <a:pPr marL="0" indent="0">
              <a:buNone/>
            </a:pPr>
            <a:r>
              <a:rPr lang="en-US" sz="900" dirty="0">
                <a:solidFill>
                  <a:srgbClr val="0B0C0C"/>
                </a:solidFill>
                <a:latin typeface="Arial" pitchFamily="34" charset="0"/>
                <a:ea typeface="Arial" pitchFamily="34" charset="-122"/>
                <a:cs typeface="Arial" pitchFamily="34" charset="-120"/>
              </a:rPr>
              <a:t>“Which language did you use to complete this claim?” In this example, the answer “English” is displayed.</a:t>
            </a:r>
            <a:endParaRPr lang="en-US" sz="900" dirty="0"/>
          </a:p>
          <a:p>
            <a:pPr marL="0" indent="0">
              <a:buNone/>
            </a:pPr>
            <a:r>
              <a:rPr lang="en-US" sz="900" dirty="0">
                <a:solidFill>
                  <a:srgbClr val="0B0C0C"/>
                </a:solidFill>
                <a:latin typeface="Arial" pitchFamily="34" charset="0"/>
                <a:ea typeface="Arial" pitchFamily="34" charset="-122"/>
                <a:cs typeface="Arial" pitchFamily="34" charset="-120"/>
              </a:rPr>
              <a:t>“What would you like to do next?” In this example, the answer “Submit and pay for my claim now” is displayed.</a:t>
            </a:r>
            <a:endParaRPr lang="en-US" sz="900" dirty="0"/>
          </a:p>
          <a:p>
            <a:pPr marL="0" indent="0">
              <a:buNone/>
            </a:pPr>
            <a:r>
              <a:rPr lang="en-US" sz="900" b="1" dirty="0">
                <a:solidFill>
                  <a:srgbClr val="0B0C0C"/>
                </a:solidFill>
                <a:latin typeface="Arial" pitchFamily="34" charset="0"/>
                <a:ea typeface="Arial" pitchFamily="34" charset="-122"/>
                <a:cs typeface="Arial" pitchFamily="34" charset="-120"/>
              </a:rPr>
              <a:t>A section shows the following information:</a:t>
            </a:r>
            <a:endParaRPr lang="en-US" sz="900" dirty="0"/>
          </a:p>
          <a:p>
            <a:pPr marL="0" indent="0">
              <a:buNone/>
            </a:pPr>
            <a:r>
              <a:rPr lang="en-US" sz="900" dirty="0">
                <a:solidFill>
                  <a:srgbClr val="0B0C0C"/>
                </a:solidFill>
                <a:latin typeface="Arial" pitchFamily="34" charset="0"/>
                <a:ea typeface="Arial" pitchFamily="34" charset="-122"/>
                <a:cs typeface="Arial" pitchFamily="34" charset="-120"/>
              </a:rPr>
              <a:t>“Completed by”: “Claimant”.</a:t>
            </a:r>
            <a:endParaRPr lang="en-US" sz="900" dirty="0"/>
          </a:p>
          <a:p>
            <a:pPr marL="0" indent="0">
              <a:buNone/>
            </a:pPr>
            <a:r>
              <a:rPr lang="en-US" sz="900" dirty="0">
                <a:solidFill>
                  <a:srgbClr val="0B0C0C"/>
                </a:solidFill>
                <a:latin typeface="Arial" pitchFamily="34" charset="0"/>
                <a:ea typeface="Arial" pitchFamily="34" charset="-122"/>
                <a:cs typeface="Arial" pitchFamily="34" charset="-120"/>
              </a:rPr>
              <a:t>“I believe that the facts stated in this claim form are true.”</a:t>
            </a:r>
            <a:endParaRPr lang="en-US" sz="900" dirty="0"/>
          </a:p>
          <a:p>
            <a:pPr marL="0" indent="0">
              <a:buNone/>
            </a:pPr>
            <a:r>
              <a:rPr lang="en-US" sz="900" dirty="0">
                <a:solidFill>
                  <a:srgbClr val="0B0C0C"/>
                </a:solidFill>
                <a:latin typeface="Arial" pitchFamily="34" charset="0"/>
                <a:ea typeface="Arial" pitchFamily="34" charset="-122"/>
                <a:cs typeface="Arial" pitchFamily="34" charset="-120"/>
              </a:rPr>
              <a:t>“Full name”: In this example, the answer “Test” is displayed.</a:t>
            </a:r>
            <a:endParaRPr lang="en-US" sz="900" dirty="0"/>
          </a:p>
          <a:p>
            <a:pPr marL="0" indent="0">
              <a:buNone/>
            </a:pPr>
            <a:r>
              <a:rPr lang="en-US" sz="900" dirty="0">
                <a:solidFill>
                  <a:srgbClr val="0B0C0C"/>
                </a:solidFill>
                <a:latin typeface="Arial" pitchFamily="34" charset="0"/>
                <a:ea typeface="Arial" pitchFamily="34" charset="-122"/>
                <a:cs typeface="Arial" pitchFamily="34" charset="-120"/>
              </a:rPr>
              <a:t>“Position or office held”. In this example, the answer “Test” is displayed.</a:t>
            </a:r>
            <a:endParaRPr lang="en-US" sz="900" dirty="0"/>
          </a:p>
        </p:txBody>
      </p:sp>
      <p:sp>
        <p:nvSpPr>
          <p:cNvPr id="11" name="Text 8"/>
          <p:cNvSpPr/>
          <p:nvPr/>
        </p:nvSpPr>
        <p:spPr>
          <a:xfrm>
            <a:off x="4800600" y="6611112"/>
            <a:ext cx="2560320" cy="118872"/>
          </a:xfrm>
          <a:prstGeom prst="rect">
            <a:avLst/>
          </a:prstGeom>
          <a:noFill/>
          <a:ln/>
        </p:spPr>
        <p:txBody>
          <a:bodyPr wrap="square" lIns="0" tIns="0" rIns="0" bIns="0" rtlCol="0" anchor="ctr"/>
          <a:lstStyle/>
          <a:p>
            <a:pPr marL="0" indent="0" algn="ctr">
              <a:buNone/>
            </a:pPr>
            <a:r>
              <a:rPr lang="en-US" sz="630" dirty="0">
                <a:solidFill>
                  <a:srgbClr val="505A5F"/>
                </a:solidFill>
                <a:latin typeface="Arial" pitchFamily="34" charset="0"/>
                <a:ea typeface="Arial" pitchFamily="34" charset="-122"/>
                <a:cs typeface="Arial" pitchFamily="34" charset="-120"/>
              </a:rPr>
              <a:t>OFFICIAL - SENSITIVE</a:t>
            </a:r>
            <a:endParaRPr lang="en-US" sz="630" dirty="0"/>
          </a:p>
        </p:txBody>
      </p:sp>
      <p:pic>
        <p:nvPicPr>
          <p:cNvPr id="12" name="Picture 11">
            <a:extLst>
              <a:ext uri="{FF2B5EF4-FFF2-40B4-BE49-F238E27FC236}">
                <a16:creationId xmlns:a16="http://schemas.microsoft.com/office/drawing/2014/main" id="{AB4914C6-4DF3-A8FD-715B-C7FCE43C354F}"/>
              </a:ext>
            </a:extLst>
          </p:cNvPr>
          <p:cNvPicPr>
            <a:picLocks noChangeAspect="1"/>
          </p:cNvPicPr>
          <p:nvPr/>
        </p:nvPicPr>
        <p:blipFill rotWithShape="1">
          <a:blip r:embed="rId3" r:link="rId4">
            <a:extLst>
              <a:ext uri="{28A0092B-C50C-407E-A947-70E740481C1C}">
                <a14:useLocalDpi xmlns:a14="http://schemas.microsoft.com/office/drawing/2010/main" val="0"/>
              </a:ext>
            </a:extLst>
          </a:blip>
          <a:srcRect l="665" t="64519" r="952" b="2430"/>
          <a:stretch>
            <a:fillRect/>
          </a:stretch>
        </p:blipFill>
        <p:spPr bwMode="auto">
          <a:xfrm>
            <a:off x="411480" y="2346517"/>
            <a:ext cx="4561114" cy="796523"/>
          </a:xfrm>
          <a:prstGeom prst="rect">
            <a:avLst/>
          </a:prstGeom>
          <a:noFill/>
          <a:ln>
            <a:noFill/>
          </a:ln>
          <a:extLst>
            <a:ext uri="{53640926-AAD7-44D8-BBD7-CCE9431645EC}">
              <a14:shadowObscured xmlns:a14="http://schemas.microsoft.com/office/drawing/2010/main"/>
            </a:ext>
          </a:extLst>
        </p:spPr>
      </p:pic>
      <p:pic>
        <p:nvPicPr>
          <p:cNvPr id="13" name="Picture 12">
            <a:extLst>
              <a:ext uri="{FF2B5EF4-FFF2-40B4-BE49-F238E27FC236}">
                <a16:creationId xmlns:a16="http://schemas.microsoft.com/office/drawing/2014/main" id="{1022D722-A72F-BA09-C6EF-15632ECF021D}"/>
              </a:ext>
            </a:extLst>
          </p:cNvPr>
          <p:cNvPicPr>
            <a:picLocks noChangeAspect="1"/>
          </p:cNvPicPr>
          <p:nvPr/>
        </p:nvPicPr>
        <p:blipFill rotWithShape="1">
          <a:blip r:embed="rId5" r:link="rId6">
            <a:extLst>
              <a:ext uri="{28A0092B-C50C-407E-A947-70E740481C1C}">
                <a14:useLocalDpi xmlns:a14="http://schemas.microsoft.com/office/drawing/2010/main" val="0"/>
              </a:ext>
            </a:extLst>
          </a:blip>
          <a:srcRect l="1197" t="1264" r="1218" b="1433"/>
          <a:stretch>
            <a:fillRect/>
          </a:stretch>
        </p:blipFill>
        <p:spPr bwMode="auto">
          <a:xfrm>
            <a:off x="411480" y="3186598"/>
            <a:ext cx="4561114" cy="2392410"/>
          </a:xfrm>
          <a:prstGeom prst="rect">
            <a:avLst/>
          </a:prstGeom>
          <a:noFill/>
          <a:ln>
            <a:noFill/>
          </a:ln>
          <a:extLst>
            <a:ext uri="{53640926-AAD7-44D8-BBD7-CCE9431645EC}">
              <a14:shadowObscured xmlns:a14="http://schemas.microsoft.com/office/drawing/2010/main"/>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sp>
        <p:nvSpPr>
          <p:cNvPr id="2" name="Shape 0"/>
          <p:cNvSpPr/>
          <p:nvPr/>
        </p:nvSpPr>
        <p:spPr>
          <a:xfrm>
            <a:off x="0" y="0"/>
            <a:ext cx="12191695" cy="329184"/>
          </a:xfrm>
          <a:prstGeom prst="rect">
            <a:avLst/>
          </a:prstGeom>
          <a:solidFill>
            <a:srgbClr val="0B0C0C"/>
          </a:solidFill>
          <a:ln w="12700">
            <a:solidFill>
              <a:srgbClr val="0B0C0C"/>
            </a:solidFill>
            <a:prstDash val="solid"/>
          </a:ln>
        </p:spPr>
        <p:txBody>
          <a:bodyPr/>
          <a:lstStyle/>
          <a:p>
            <a:endParaRPr lang="en-GB"/>
          </a:p>
        </p:txBody>
      </p:sp>
      <p:sp>
        <p:nvSpPr>
          <p:cNvPr id="3" name="Text 1"/>
          <p:cNvSpPr/>
          <p:nvPr/>
        </p:nvSpPr>
        <p:spPr>
          <a:xfrm>
            <a:off x="164592" y="82296"/>
            <a:ext cx="2377440" cy="146304"/>
          </a:xfrm>
          <a:prstGeom prst="rect">
            <a:avLst/>
          </a:prstGeom>
          <a:noFill/>
          <a:ln/>
        </p:spPr>
        <p:txBody>
          <a:bodyPr wrap="square" lIns="0" tIns="0" rIns="0" bIns="0" rtlCol="0" anchor="ctr"/>
          <a:lstStyle/>
          <a:p>
            <a:pPr marL="0" indent="0">
              <a:buNone/>
            </a:pPr>
            <a:r>
              <a:rPr lang="en-US" sz="650" b="1">
                <a:solidFill>
                  <a:srgbClr val="FFFFFF"/>
                </a:solidFill>
                <a:latin typeface="Arial" pitchFamily="34" charset="0"/>
                <a:ea typeface="Arial" pitchFamily="34" charset="-122"/>
                <a:cs typeface="Arial" pitchFamily="34" charset="-120"/>
              </a:rPr>
              <a:t>OFFICIAL - SENSITIVE</a:t>
            </a:r>
            <a:endParaRPr lang="en-US" sz="650"/>
          </a:p>
        </p:txBody>
      </p:sp>
      <p:sp>
        <p:nvSpPr>
          <p:cNvPr id="4" name="Text 2"/>
          <p:cNvSpPr/>
          <p:nvPr/>
        </p:nvSpPr>
        <p:spPr>
          <a:xfrm>
            <a:off x="411480" y="502920"/>
            <a:ext cx="11064240" cy="320040"/>
          </a:xfrm>
          <a:prstGeom prst="rect">
            <a:avLst/>
          </a:prstGeom>
          <a:noFill/>
          <a:ln/>
        </p:spPr>
        <p:txBody>
          <a:bodyPr wrap="square" lIns="0" tIns="0" rIns="0" bIns="0" rtlCol="0" anchor="ctr"/>
          <a:lstStyle/>
          <a:p>
            <a:pPr marL="0" indent="0">
              <a:buNone/>
            </a:pPr>
            <a:r>
              <a:rPr lang="en-US" sz="1900" b="1">
                <a:solidFill>
                  <a:srgbClr val="0B0C0C"/>
                </a:solidFill>
                <a:latin typeface="Arial" pitchFamily="34" charset="0"/>
                <a:ea typeface="Arial" pitchFamily="34" charset="-122"/>
                <a:cs typeface="Arial" pitchFamily="34" charset="-120"/>
              </a:rPr>
              <a:t>Property address</a:t>
            </a:r>
            <a:endParaRPr lang="en-US" sz="1900"/>
          </a:p>
        </p:txBody>
      </p:sp>
      <p:sp>
        <p:nvSpPr>
          <p:cNvPr id="5" name="Text 3"/>
          <p:cNvSpPr/>
          <p:nvPr/>
        </p:nvSpPr>
        <p:spPr>
          <a:xfrm>
            <a:off x="411480" y="850392"/>
            <a:ext cx="11064240" cy="256032"/>
          </a:xfrm>
          <a:prstGeom prst="rect">
            <a:avLst/>
          </a:prstGeom>
          <a:noFill/>
          <a:ln/>
        </p:spPr>
        <p:txBody>
          <a:bodyPr wrap="square" lIns="0" tIns="0" rIns="0" bIns="0" rtlCol="0" anchor="ctr"/>
          <a:lstStyle/>
          <a:p>
            <a:pPr marL="0" indent="0">
              <a:buNone/>
            </a:pPr>
            <a:r>
              <a:rPr lang="en-US" sz="1100">
                <a:solidFill>
                  <a:srgbClr val="505A5F"/>
                </a:solidFill>
                <a:latin typeface="Arial" pitchFamily="34" charset="0"/>
                <a:ea typeface="Arial" pitchFamily="34" charset="-122"/>
                <a:cs typeface="Arial" pitchFamily="34" charset="-120"/>
              </a:rPr>
              <a:t>Short page descriptor: Property address page with postcode lookup and address fields.</a:t>
            </a:r>
            <a:endParaRPr lang="en-US" sz="1100"/>
          </a:p>
        </p:txBody>
      </p:sp>
      <p:sp>
        <p:nvSpPr>
          <p:cNvPr id="6" name="Shape 4"/>
          <p:cNvSpPr/>
          <p:nvPr/>
        </p:nvSpPr>
        <p:spPr>
          <a:xfrm>
            <a:off x="411480" y="1234440"/>
            <a:ext cx="3886200" cy="5166360"/>
          </a:xfrm>
          <a:prstGeom prst="roundRect">
            <a:avLst>
              <a:gd name="adj" fmla="val 1882"/>
            </a:avLst>
          </a:prstGeom>
          <a:solidFill>
            <a:srgbClr val="FFFFFF"/>
          </a:solidFill>
          <a:ln w="12700">
            <a:solidFill>
              <a:srgbClr val="DADCE0"/>
            </a:solidFill>
            <a:prstDash val="solid"/>
          </a:ln>
        </p:spPr>
        <p:txBody>
          <a:bodyPr/>
          <a:lstStyle/>
          <a:p>
            <a:endParaRPr lang="en-GB"/>
          </a:p>
        </p:txBody>
      </p:sp>
      <p:pic>
        <p:nvPicPr>
          <p:cNvPr id="7" name="Image 0" descr="/mnt/data/screens_1_3_assets/screen2_shot.png"/>
          <p:cNvPicPr>
            <a:picLocks noChangeAspect="1"/>
          </p:cNvPicPr>
          <p:nvPr/>
        </p:nvPicPr>
        <p:blipFill>
          <a:blip r:embed="rId3"/>
          <a:stretch>
            <a:fillRect/>
          </a:stretch>
        </p:blipFill>
        <p:spPr>
          <a:xfrm>
            <a:off x="530351" y="1515481"/>
            <a:ext cx="3823127" cy="4707189"/>
          </a:xfrm>
          <a:prstGeom prst="rect">
            <a:avLst/>
          </a:prstGeom>
        </p:spPr>
      </p:pic>
      <p:sp>
        <p:nvSpPr>
          <p:cNvPr id="8" name="Shape 5"/>
          <p:cNvSpPr/>
          <p:nvPr/>
        </p:nvSpPr>
        <p:spPr>
          <a:xfrm>
            <a:off x="4526280" y="1234440"/>
            <a:ext cx="7135368" cy="5120640"/>
          </a:xfrm>
          <a:prstGeom prst="roundRect">
            <a:avLst>
              <a:gd name="adj" fmla="val 1649"/>
            </a:avLst>
          </a:prstGeom>
          <a:solidFill>
            <a:srgbClr val="EAF3F8"/>
          </a:solidFill>
          <a:ln w="12700">
            <a:solidFill>
              <a:srgbClr val="C8DDF0"/>
            </a:solidFill>
            <a:prstDash val="solid"/>
          </a:ln>
        </p:spPr>
        <p:txBody>
          <a:bodyPr/>
          <a:lstStyle/>
          <a:p>
            <a:endParaRPr lang="en-GB"/>
          </a:p>
        </p:txBody>
      </p:sp>
      <p:sp>
        <p:nvSpPr>
          <p:cNvPr id="10" name="Text 7"/>
          <p:cNvSpPr/>
          <p:nvPr/>
        </p:nvSpPr>
        <p:spPr>
          <a:xfrm>
            <a:off x="4754880" y="1737360"/>
            <a:ext cx="6720840" cy="4617720"/>
          </a:xfrm>
          <a:prstGeom prst="rect">
            <a:avLst/>
          </a:prstGeom>
          <a:noFill/>
          <a:ln/>
        </p:spPr>
        <p:txBody>
          <a:bodyPr wrap="square" lIns="254" tIns="254" rIns="254" bIns="254" rtlCol="0" anchor="ctr">
            <a:noAutofit/>
          </a:bodyPr>
          <a:lstStyle/>
          <a:p>
            <a:r>
              <a:rPr lang="en-US" sz="1100" b="1">
                <a:solidFill>
                  <a:srgbClr val="0B0C0C"/>
                </a:solidFill>
                <a:latin typeface="Arial"/>
                <a:ea typeface="Arial" pitchFamily="34" charset="-122"/>
                <a:cs typeface="Arial"/>
              </a:rPr>
              <a:t>Heading: </a:t>
            </a:r>
            <a:r>
              <a:rPr lang="en-US" sz="1100">
                <a:solidFill>
                  <a:srgbClr val="0B0C0C"/>
                </a:solidFill>
                <a:latin typeface="Arial"/>
                <a:ea typeface="Arial" pitchFamily="34" charset="-122"/>
                <a:cs typeface="Arial"/>
              </a:rPr>
              <a:t>“What is the address of the property you’re claiming possession of?”
</a:t>
            </a:r>
            <a:endParaRPr lang="en-US" sz="1100">
              <a:latin typeface="Arial"/>
              <a:cs typeface="Arial"/>
            </a:endParaRPr>
          </a:p>
          <a:p>
            <a:pPr marL="0" indent="0">
              <a:buNone/>
            </a:pPr>
            <a:r>
              <a:rPr lang="en-US" sz="1100">
                <a:solidFill>
                  <a:srgbClr val="0B0C0C"/>
                </a:solidFill>
                <a:latin typeface="Arial"/>
                <a:ea typeface="Arial" pitchFamily="34" charset="-122"/>
                <a:cs typeface="Arial"/>
              </a:rPr>
              <a:t>The page includes the following instruction and warning</a:t>
            </a:r>
            <a:r>
              <a:rPr lang="en-US" sz="1100" b="1">
                <a:solidFill>
                  <a:srgbClr val="0B0C0C"/>
                </a:solidFill>
                <a:latin typeface="Arial"/>
                <a:ea typeface="Arial" pitchFamily="34" charset="-122"/>
                <a:cs typeface="Arial"/>
              </a:rPr>
              <a:t>:
</a:t>
            </a:r>
            <a:endParaRPr lang="en-US" sz="1100">
              <a:latin typeface="Arial"/>
              <a:cs typeface="Arial"/>
            </a:endParaRPr>
          </a:p>
          <a:p>
            <a:r>
              <a:rPr lang="en-US" sz="1100">
                <a:solidFill>
                  <a:srgbClr val="0B0C0C"/>
                </a:solidFill>
                <a:latin typeface="Arial"/>
                <a:ea typeface="Arial" pitchFamily="34" charset="-122"/>
                <a:cs typeface="Arial"/>
              </a:rPr>
              <a:t>“You must enter the correct address. We’ll ask you to check it on the next page. After that, you will not be able to change it again.”</a:t>
            </a:r>
            <a:endParaRPr lang="en-US" sz="1100">
              <a:solidFill>
                <a:srgbClr val="000000"/>
              </a:solidFill>
              <a:latin typeface="Arial"/>
              <a:ea typeface="Arial" pitchFamily="34" charset="-122"/>
              <a:cs typeface="Arial"/>
            </a:endParaRPr>
          </a:p>
          <a:p>
            <a:r>
              <a:rPr lang="en-US" sz="1100">
                <a:solidFill>
                  <a:srgbClr val="0B0C0C"/>
                </a:solidFill>
                <a:latin typeface="Arial"/>
                <a:ea typeface="Arial" pitchFamily="34" charset="-122"/>
                <a:cs typeface="Arial"/>
              </a:rPr>
              <a:t>
</a:t>
            </a:r>
            <a:r>
              <a:rPr lang="en-US" sz="1100" b="1">
                <a:solidFill>
                  <a:srgbClr val="0B0C0C"/>
                </a:solidFill>
                <a:latin typeface="Arial"/>
                <a:ea typeface="Arial" pitchFamily="34" charset="-122"/>
                <a:cs typeface="Arial"/>
              </a:rPr>
              <a:t>The page states</a:t>
            </a:r>
            <a:r>
              <a:rPr lang="en-US" sz="1100">
                <a:solidFill>
                  <a:srgbClr val="0B0C0C"/>
                </a:solidFill>
                <a:latin typeface="Arial"/>
                <a:ea typeface="Arial" pitchFamily="34" charset="-122"/>
                <a:cs typeface="Arial"/>
              </a:rPr>
              <a:t>: “The property must be located in England or Wales.”
</a:t>
            </a:r>
            <a:endParaRPr lang="en-US" sz="1100">
              <a:latin typeface="Arial"/>
              <a:cs typeface="Arial"/>
            </a:endParaRPr>
          </a:p>
          <a:p>
            <a:r>
              <a:rPr lang="en-US" sz="1100">
                <a:solidFill>
                  <a:srgbClr val="0B0C0C"/>
                </a:solidFill>
                <a:latin typeface="Arial"/>
                <a:ea typeface="Arial" pitchFamily="34" charset="-122"/>
                <a:cs typeface="Arial"/>
              </a:rPr>
              <a:t>There is a field labelled </a:t>
            </a:r>
            <a:r>
              <a:rPr lang="en-US" sz="1100" b="1">
                <a:solidFill>
                  <a:srgbClr val="0B0C0C"/>
                </a:solidFill>
                <a:latin typeface="Arial"/>
                <a:ea typeface="Arial" pitchFamily="34" charset="-122"/>
                <a:cs typeface="Arial"/>
              </a:rPr>
              <a:t>“</a:t>
            </a:r>
            <a:r>
              <a:rPr lang="en-US" sz="1100">
                <a:solidFill>
                  <a:srgbClr val="0B0C0C"/>
                </a:solidFill>
                <a:latin typeface="Arial"/>
                <a:ea typeface="Arial" pitchFamily="34" charset="-122"/>
                <a:cs typeface="Arial"/>
              </a:rPr>
              <a:t>Enter Postcode”. </a:t>
            </a:r>
          </a:p>
          <a:p>
            <a:r>
              <a:rPr lang="en-US" sz="1100">
                <a:solidFill>
                  <a:srgbClr val="0B0C0C"/>
                </a:solidFill>
                <a:latin typeface="Arial"/>
                <a:ea typeface="Arial" pitchFamily="34" charset="-122"/>
                <a:cs typeface="Arial"/>
              </a:rPr>
              <a:t>In the example shown, the “Enter postcode” field contains “LU1 1AB”. There is a "Find address" button available to use.</a:t>
            </a:r>
            <a:endParaRPr lang="en-US" sz="1100">
              <a:solidFill>
                <a:srgbClr val="000000"/>
              </a:solidFill>
              <a:latin typeface="Arial"/>
              <a:ea typeface="Arial" pitchFamily="34" charset="-122"/>
              <a:cs typeface="Arial"/>
            </a:endParaRPr>
          </a:p>
          <a:p>
            <a:r>
              <a:rPr lang="en-US" sz="1100">
                <a:solidFill>
                  <a:srgbClr val="0B0C0C"/>
                </a:solidFill>
                <a:latin typeface="Arial"/>
                <a:ea typeface="Arial" pitchFamily="34" charset="-122"/>
                <a:cs typeface="Arial"/>
              </a:rPr>
              <a:t>There is a field for “Select an address”. In the example shown the “Select an address” field shows “15 Garden Drive, Luton”.</a:t>
            </a:r>
            <a:endParaRPr lang="en-US" sz="1100">
              <a:solidFill>
                <a:srgbClr val="000000"/>
              </a:solidFill>
              <a:latin typeface="Arial"/>
              <a:ea typeface="Arial" pitchFamily="34" charset="-122"/>
              <a:cs typeface="Arial"/>
            </a:endParaRPr>
          </a:p>
          <a:p>
            <a:r>
              <a:rPr lang="en-US" sz="1100">
                <a:solidFill>
                  <a:srgbClr val="0B0C0C"/>
                </a:solidFill>
                <a:latin typeface="Arial"/>
                <a:ea typeface="Arial" pitchFamily="34" charset="-122"/>
                <a:cs typeface="Arial"/>
              </a:rPr>
              <a:t>There is a field for Building and Street. In the example shown the “Select an address” field shows “15 Garden Drive”.</a:t>
            </a:r>
            <a:endParaRPr lang="en-US" sz="1100">
              <a:solidFill>
                <a:srgbClr val="000000"/>
              </a:solidFill>
              <a:latin typeface="Arial"/>
              <a:ea typeface="Arial" pitchFamily="34" charset="-122"/>
              <a:cs typeface="Arial"/>
            </a:endParaRPr>
          </a:p>
          <a:p>
            <a:r>
              <a:rPr lang="en-US" sz="1100">
                <a:solidFill>
                  <a:srgbClr val="0B0C0C"/>
                </a:solidFill>
                <a:latin typeface="Arial"/>
                <a:ea typeface="Arial" pitchFamily="34" charset="-122"/>
                <a:cs typeface="Arial"/>
              </a:rPr>
              <a:t>There are fields for:</a:t>
            </a:r>
            <a:endParaRPr lang="en-US" sz="1100">
              <a:solidFill>
                <a:srgbClr val="000000"/>
              </a:solidFill>
              <a:latin typeface="Arial"/>
              <a:ea typeface="Arial" pitchFamily="34" charset="-122"/>
              <a:cs typeface="Arial"/>
            </a:endParaRPr>
          </a:p>
          <a:p>
            <a:r>
              <a:rPr lang="en-US" sz="1100">
                <a:solidFill>
                  <a:srgbClr val="0B0C0C"/>
                </a:solidFill>
                <a:latin typeface="Arial"/>
                <a:ea typeface="Arial" pitchFamily="34" charset="-122"/>
                <a:cs typeface="Arial"/>
              </a:rPr>
              <a:t> “Address line 2 (Optional)”, </a:t>
            </a:r>
            <a:endParaRPr lang="en-US" sz="1100">
              <a:solidFill>
                <a:srgbClr val="000000"/>
              </a:solidFill>
              <a:latin typeface="Arial"/>
              <a:ea typeface="Arial" pitchFamily="34" charset="-122"/>
              <a:cs typeface="Arial"/>
            </a:endParaRPr>
          </a:p>
          <a:p>
            <a:r>
              <a:rPr lang="en-US" sz="1100">
                <a:solidFill>
                  <a:srgbClr val="0B0C0C"/>
                </a:solidFill>
                <a:latin typeface="Arial"/>
                <a:ea typeface="Arial" pitchFamily="34" charset="-122"/>
                <a:cs typeface="Arial"/>
              </a:rPr>
              <a:t>“Address line 3 (Optional)”, </a:t>
            </a:r>
            <a:endParaRPr lang="en-US" sz="1100">
              <a:solidFill>
                <a:srgbClr val="000000"/>
              </a:solidFill>
              <a:latin typeface="Arial"/>
              <a:ea typeface="Arial" pitchFamily="34" charset="-122"/>
              <a:cs typeface="Arial"/>
            </a:endParaRPr>
          </a:p>
          <a:p>
            <a:r>
              <a:rPr lang="en-US" sz="1100">
                <a:solidFill>
                  <a:srgbClr val="0B0C0C"/>
                </a:solidFill>
                <a:latin typeface="Arial"/>
                <a:ea typeface="Arial" pitchFamily="34" charset="-122"/>
                <a:cs typeface="Arial"/>
              </a:rPr>
              <a:t>“Town or City”. In the example shown the field has been filled with “Luton”, </a:t>
            </a:r>
            <a:endParaRPr lang="en-US" sz="1100">
              <a:solidFill>
                <a:srgbClr val="000000"/>
              </a:solidFill>
              <a:latin typeface="Arial"/>
              <a:ea typeface="Arial" pitchFamily="34" charset="-122"/>
              <a:cs typeface="Arial"/>
            </a:endParaRPr>
          </a:p>
          <a:p>
            <a:r>
              <a:rPr lang="en-US" sz="1100">
                <a:solidFill>
                  <a:srgbClr val="0B0C0C"/>
                </a:solidFill>
                <a:latin typeface="Arial"/>
                <a:ea typeface="Arial" pitchFamily="34" charset="-122"/>
                <a:cs typeface="Arial"/>
              </a:rPr>
              <a:t>“County (Optional)”, </a:t>
            </a:r>
            <a:endParaRPr lang="en-US" sz="1100">
              <a:solidFill>
                <a:srgbClr val="000000"/>
              </a:solidFill>
              <a:latin typeface="Arial"/>
              <a:ea typeface="Arial" pitchFamily="34" charset="-122"/>
              <a:cs typeface="Arial"/>
            </a:endParaRPr>
          </a:p>
          <a:p>
            <a:r>
              <a:rPr lang="en-US" sz="1100">
                <a:solidFill>
                  <a:srgbClr val="0B0C0C"/>
                </a:solidFill>
                <a:latin typeface="Arial"/>
                <a:ea typeface="Arial" pitchFamily="34" charset="-122"/>
                <a:cs typeface="Arial"/>
              </a:rPr>
              <a:t>“Country (Optional)”, and </a:t>
            </a:r>
            <a:endParaRPr lang="en-US" sz="1100">
              <a:solidFill>
                <a:srgbClr val="000000"/>
              </a:solidFill>
              <a:latin typeface="Arial"/>
              <a:ea typeface="Arial" pitchFamily="34" charset="-122"/>
              <a:cs typeface="Arial"/>
            </a:endParaRPr>
          </a:p>
          <a:p>
            <a:r>
              <a:rPr lang="en-US" sz="1100">
                <a:solidFill>
                  <a:srgbClr val="0B0C0C"/>
                </a:solidFill>
                <a:latin typeface="Arial"/>
                <a:ea typeface="Arial" pitchFamily="34" charset="-122"/>
                <a:cs typeface="Arial"/>
              </a:rPr>
              <a:t>“Postcode”. In the example shown the postcode has been completed with “LU1 1AB”. </a:t>
            </a:r>
            <a:endParaRPr lang="en-US" sz="1100">
              <a:solidFill>
                <a:srgbClr val="000000"/>
              </a:solidFill>
              <a:latin typeface="Arial"/>
              <a:ea typeface="Arial" pitchFamily="34" charset="-122"/>
              <a:cs typeface="Arial"/>
            </a:endParaRPr>
          </a:p>
          <a:p>
            <a:endParaRPr lang="en-US" sz="1100">
              <a:solidFill>
                <a:srgbClr val="0B0C0C"/>
              </a:solidFill>
              <a:latin typeface="Arial"/>
              <a:ea typeface="Arial" pitchFamily="34" charset="-122"/>
              <a:cs typeface="Arial"/>
            </a:endParaRPr>
          </a:p>
          <a:p>
            <a:r>
              <a:rPr lang="en-US" sz="1100">
                <a:solidFill>
                  <a:srgbClr val="0B0C0C"/>
                </a:solidFill>
                <a:latin typeface="Arial"/>
                <a:ea typeface="Arial" pitchFamily="34" charset="-122"/>
                <a:cs typeface="Arial"/>
              </a:rPr>
              <a:t>The following actions are available: Previous, Continue and Cancel.</a:t>
            </a:r>
            <a:endParaRPr lang="en-US" sz="1100">
              <a:latin typeface="Arial"/>
              <a:cs typeface="Arial"/>
            </a:endParaRPr>
          </a:p>
        </p:txBody>
      </p:sp>
      <p:sp>
        <p:nvSpPr>
          <p:cNvPr id="11" name="Text 6">
            <a:extLst>
              <a:ext uri="{FF2B5EF4-FFF2-40B4-BE49-F238E27FC236}">
                <a16:creationId xmlns:a16="http://schemas.microsoft.com/office/drawing/2014/main" id="{25BED57F-F2B0-9A9B-37EF-12AC61E32C5D}"/>
              </a:ext>
            </a:extLst>
          </p:cNvPr>
          <p:cNvSpPr/>
          <p:nvPr/>
        </p:nvSpPr>
        <p:spPr>
          <a:xfrm>
            <a:off x="4640580" y="1202436"/>
            <a:ext cx="6720840" cy="228600"/>
          </a:xfrm>
          <a:prstGeom prst="rect">
            <a:avLst/>
          </a:prstGeom>
          <a:noFill/>
          <a:ln/>
        </p:spPr>
        <p:txBody>
          <a:bodyPr wrap="square" lIns="0" tIns="0" rIns="0" bIns="0" rtlCol="0" anchor="ctr"/>
          <a:lstStyle/>
          <a:p>
            <a:pPr marL="0" indent="0">
              <a:buNone/>
            </a:pPr>
            <a:r>
              <a:rPr lang="en-US" sz="1200" b="1">
                <a:solidFill>
                  <a:srgbClr val="1D70B8"/>
                </a:solidFill>
                <a:latin typeface="Arial" pitchFamily="34" charset="0"/>
                <a:ea typeface="Arial" pitchFamily="34" charset="-122"/>
                <a:cs typeface="Arial" pitchFamily="34" charset="-120"/>
              </a:rPr>
              <a:t>Screen description</a:t>
            </a:r>
            <a:endParaRPr lang="en-US" sz="12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sp>
        <p:nvSpPr>
          <p:cNvPr id="2" name="Shape 0"/>
          <p:cNvSpPr/>
          <p:nvPr/>
        </p:nvSpPr>
        <p:spPr>
          <a:xfrm>
            <a:off x="0" y="0"/>
            <a:ext cx="12191695" cy="329184"/>
          </a:xfrm>
          <a:prstGeom prst="rect">
            <a:avLst/>
          </a:prstGeom>
          <a:solidFill>
            <a:srgbClr val="0B0C0C"/>
          </a:solidFill>
          <a:ln w="12700">
            <a:solidFill>
              <a:srgbClr val="0B0C0C"/>
            </a:solidFill>
            <a:prstDash val="solid"/>
          </a:ln>
        </p:spPr>
        <p:txBody>
          <a:bodyPr/>
          <a:lstStyle/>
          <a:p>
            <a:endParaRPr lang="en-GB"/>
          </a:p>
        </p:txBody>
      </p:sp>
      <p:sp>
        <p:nvSpPr>
          <p:cNvPr id="3" name="Text 1"/>
          <p:cNvSpPr/>
          <p:nvPr/>
        </p:nvSpPr>
        <p:spPr>
          <a:xfrm>
            <a:off x="164592" y="82296"/>
            <a:ext cx="2377440" cy="146304"/>
          </a:xfrm>
          <a:prstGeom prst="rect">
            <a:avLst/>
          </a:prstGeom>
          <a:noFill/>
          <a:ln/>
        </p:spPr>
        <p:txBody>
          <a:bodyPr wrap="square" lIns="0" tIns="0" rIns="0" bIns="0" rtlCol="0" anchor="ctr"/>
          <a:lstStyle/>
          <a:p>
            <a:pPr marL="0" indent="0">
              <a:buNone/>
            </a:pPr>
            <a:r>
              <a:rPr lang="en-US" sz="650" b="1" dirty="0">
                <a:solidFill>
                  <a:srgbClr val="FFFFFF"/>
                </a:solidFill>
                <a:latin typeface="Arial" pitchFamily="34" charset="0"/>
                <a:ea typeface="Arial" pitchFamily="34" charset="-122"/>
                <a:cs typeface="Arial" pitchFamily="34" charset="-120"/>
              </a:rPr>
              <a:t>OFFICIAL - SENSITIVE</a:t>
            </a:r>
            <a:endParaRPr lang="en-US" sz="650" dirty="0"/>
          </a:p>
        </p:txBody>
      </p:sp>
      <p:sp>
        <p:nvSpPr>
          <p:cNvPr id="4" name="Text 2"/>
          <p:cNvSpPr/>
          <p:nvPr/>
        </p:nvSpPr>
        <p:spPr>
          <a:xfrm>
            <a:off x="411480" y="502920"/>
            <a:ext cx="11064240" cy="310896"/>
          </a:xfrm>
          <a:prstGeom prst="rect">
            <a:avLst/>
          </a:prstGeom>
          <a:noFill/>
          <a:ln/>
        </p:spPr>
        <p:txBody>
          <a:bodyPr wrap="square" lIns="0" tIns="0" rIns="0" bIns="0" rtlCol="0" anchor="ctr"/>
          <a:lstStyle/>
          <a:p>
            <a:pPr marL="0" indent="0">
              <a:buNone/>
            </a:pPr>
            <a:r>
              <a:rPr lang="en-US" sz="1900" b="1" dirty="0">
                <a:solidFill>
                  <a:srgbClr val="0B0C0C"/>
                </a:solidFill>
                <a:latin typeface="Arial" pitchFamily="34" charset="0"/>
                <a:ea typeface="Arial" pitchFamily="34" charset="-122"/>
                <a:cs typeface="Arial" pitchFamily="34" charset="-120"/>
              </a:rPr>
              <a:t>Check your answers - claim and submission details</a:t>
            </a:r>
            <a:endParaRPr lang="en-US" sz="1900" dirty="0"/>
          </a:p>
        </p:txBody>
      </p:sp>
      <p:sp>
        <p:nvSpPr>
          <p:cNvPr id="5" name="Text 3"/>
          <p:cNvSpPr/>
          <p:nvPr/>
        </p:nvSpPr>
        <p:spPr>
          <a:xfrm>
            <a:off x="411480" y="841248"/>
            <a:ext cx="11064240" cy="274320"/>
          </a:xfrm>
          <a:prstGeom prst="rect">
            <a:avLst/>
          </a:prstGeom>
          <a:noFill/>
          <a:ln/>
        </p:spPr>
        <p:txBody>
          <a:bodyPr wrap="square" lIns="0" tIns="0" rIns="0" bIns="0" rtlCol="0" anchor="ctr"/>
          <a:lstStyle/>
          <a:p>
            <a:pPr marL="0" indent="0">
              <a:buNone/>
            </a:pPr>
            <a:r>
              <a:rPr lang="en-US" sz="1050" dirty="0">
                <a:solidFill>
                  <a:srgbClr val="505A5F"/>
                </a:solidFill>
                <a:latin typeface="Arial" pitchFamily="34" charset="0"/>
                <a:ea typeface="Arial" pitchFamily="34" charset="-122"/>
                <a:cs typeface="Arial" pitchFamily="34" charset="-120"/>
              </a:rPr>
              <a:t>Short page descriptor: Check your answers page summarising the information entered for a housing possession claim and providing links to change the answers.</a:t>
            </a:r>
            <a:endParaRPr lang="en-US" sz="1050" dirty="0"/>
          </a:p>
        </p:txBody>
      </p:sp>
      <p:sp>
        <p:nvSpPr>
          <p:cNvPr id="6" name="Shape 4"/>
          <p:cNvSpPr/>
          <p:nvPr/>
        </p:nvSpPr>
        <p:spPr>
          <a:xfrm>
            <a:off x="320040" y="1225296"/>
            <a:ext cx="4800600" cy="5193792"/>
          </a:xfrm>
          <a:prstGeom prst="roundRect">
            <a:avLst/>
          </a:prstGeom>
          <a:solidFill>
            <a:srgbClr val="FFFFFF"/>
          </a:solidFill>
          <a:ln w="12700">
            <a:solidFill>
              <a:srgbClr val="DADCE0"/>
            </a:solidFill>
            <a:prstDash val="solid"/>
          </a:ln>
        </p:spPr>
        <p:txBody>
          <a:bodyPr/>
          <a:lstStyle/>
          <a:p>
            <a:endParaRPr lang="en-GB"/>
          </a:p>
        </p:txBody>
      </p:sp>
      <p:sp>
        <p:nvSpPr>
          <p:cNvPr id="8" name="Shape 5"/>
          <p:cNvSpPr/>
          <p:nvPr/>
        </p:nvSpPr>
        <p:spPr>
          <a:xfrm>
            <a:off x="5321808" y="1225296"/>
            <a:ext cx="6537960" cy="5193792"/>
          </a:xfrm>
          <a:prstGeom prst="roundRect">
            <a:avLst/>
          </a:prstGeom>
          <a:solidFill>
            <a:srgbClr val="EAF3F8"/>
          </a:solidFill>
          <a:ln w="12700">
            <a:solidFill>
              <a:srgbClr val="C8DDF0"/>
            </a:solidFill>
            <a:prstDash val="solid"/>
          </a:ln>
        </p:spPr>
        <p:txBody>
          <a:bodyPr/>
          <a:lstStyle/>
          <a:p>
            <a:endParaRPr lang="en-GB"/>
          </a:p>
        </p:txBody>
      </p:sp>
      <p:sp>
        <p:nvSpPr>
          <p:cNvPr id="9" name="Text 6"/>
          <p:cNvSpPr/>
          <p:nvPr/>
        </p:nvSpPr>
        <p:spPr>
          <a:xfrm>
            <a:off x="5541264" y="1408176"/>
            <a:ext cx="6080760" cy="219456"/>
          </a:xfrm>
          <a:prstGeom prst="rect">
            <a:avLst/>
          </a:prstGeom>
          <a:noFill/>
          <a:ln/>
        </p:spPr>
        <p:txBody>
          <a:bodyPr wrap="square" lIns="0" tIns="0" rIns="0" bIns="0" rtlCol="0" anchor="ctr"/>
          <a:lstStyle/>
          <a:p>
            <a:pPr marL="0" indent="0">
              <a:buNone/>
            </a:pPr>
            <a:r>
              <a:rPr lang="en-US" sz="1200" b="1" dirty="0">
                <a:solidFill>
                  <a:srgbClr val="1D70B8"/>
                </a:solidFill>
                <a:latin typeface="Arial" pitchFamily="34" charset="0"/>
                <a:ea typeface="Arial" pitchFamily="34" charset="-122"/>
                <a:cs typeface="Arial" pitchFamily="34" charset="-120"/>
              </a:rPr>
              <a:t>Screen description</a:t>
            </a:r>
            <a:endParaRPr lang="en-US" sz="1200" dirty="0"/>
          </a:p>
        </p:txBody>
      </p:sp>
      <p:sp>
        <p:nvSpPr>
          <p:cNvPr id="10" name="Text 7"/>
          <p:cNvSpPr/>
          <p:nvPr/>
        </p:nvSpPr>
        <p:spPr>
          <a:xfrm>
            <a:off x="5541264" y="1719072"/>
            <a:ext cx="6053328" cy="4498848"/>
          </a:xfrm>
          <a:prstGeom prst="rect">
            <a:avLst/>
          </a:prstGeom>
          <a:noFill/>
          <a:ln/>
        </p:spPr>
        <p:txBody>
          <a:bodyPr wrap="square" lIns="254" tIns="254" rIns="254" bIns="254" rtlCol="0" anchor="ctr">
            <a:normAutofit/>
          </a:bodyPr>
          <a:lstStyle/>
          <a:p>
            <a:pPr marL="0" indent="0">
              <a:buNone/>
            </a:pPr>
            <a:r>
              <a:rPr lang="en-US" sz="900" b="1" dirty="0">
                <a:solidFill>
                  <a:srgbClr val="0B0C0C"/>
                </a:solidFill>
                <a:latin typeface="Arial" pitchFamily="34" charset="0"/>
                <a:ea typeface="Arial" pitchFamily="34" charset="-122"/>
                <a:cs typeface="Arial" pitchFamily="34" charset="-120"/>
              </a:rPr>
              <a:t>The page continues with:</a:t>
            </a:r>
            <a:endParaRPr lang="en-US" sz="900" dirty="0"/>
          </a:p>
          <a:p>
            <a:pPr marL="0" indent="0">
              <a:buNone/>
            </a:pPr>
            <a:r>
              <a:rPr lang="en-US" sz="900" dirty="0">
                <a:solidFill>
                  <a:srgbClr val="0B0C0C"/>
                </a:solidFill>
                <a:latin typeface="Arial" pitchFamily="34" charset="0"/>
                <a:ea typeface="Arial" pitchFamily="34" charset="-122"/>
                <a:cs typeface="Arial" pitchFamily="34" charset="-120"/>
              </a:rPr>
              <a:t>“Have you tried to reach a settlement with the defendants?” In this example, the answer “Yes” is displayed.</a:t>
            </a:r>
            <a:endParaRPr lang="en-US" sz="900" dirty="0"/>
          </a:p>
          <a:p>
            <a:pPr marL="0" indent="0">
              <a:buNone/>
            </a:pPr>
            <a:r>
              <a:rPr lang="en-US" sz="900" dirty="0">
                <a:solidFill>
                  <a:srgbClr val="0B0C0C"/>
                </a:solidFill>
                <a:latin typeface="Arial" pitchFamily="34" charset="0"/>
                <a:ea typeface="Arial" pitchFamily="34" charset="-122"/>
                <a:cs typeface="Arial" pitchFamily="34" charset="-120"/>
              </a:rPr>
              <a:t>“Have you served notice to the defendants?” In this example, the answer “Yes” is displayed.</a:t>
            </a:r>
            <a:endParaRPr lang="en-US" sz="900" dirty="0"/>
          </a:p>
          <a:p>
            <a:pPr marL="0" indent="0">
              <a:buNone/>
            </a:pPr>
            <a:r>
              <a:rPr lang="en-US" sz="900" dirty="0">
                <a:solidFill>
                  <a:srgbClr val="0B0C0C"/>
                </a:solidFill>
                <a:latin typeface="Arial" pitchFamily="34" charset="0"/>
                <a:ea typeface="Arial" pitchFamily="34" charset="-122"/>
                <a:cs typeface="Arial" pitchFamily="34" charset="-120"/>
              </a:rPr>
              <a:t>“How did you serve notice?” In this example, the answer “by first class post or other service which provides for delivery on the next business day” is displayed.</a:t>
            </a:r>
            <a:endParaRPr lang="en-US" sz="900" dirty="0"/>
          </a:p>
          <a:p>
            <a:pPr marL="0" indent="0">
              <a:buNone/>
            </a:pPr>
            <a:r>
              <a:rPr lang="en-US" sz="900" dirty="0">
                <a:solidFill>
                  <a:srgbClr val="0B0C0C"/>
                </a:solidFill>
                <a:latin typeface="Arial" pitchFamily="34" charset="0"/>
                <a:ea typeface="Arial" pitchFamily="34" charset="-122"/>
                <a:cs typeface="Arial" pitchFamily="34" charset="-120"/>
              </a:rPr>
              <a:t>“Date the document was posted” In this example, the answer “1 Aug 2026” is displayed.</a:t>
            </a:r>
            <a:endParaRPr lang="en-US" sz="900" dirty="0"/>
          </a:p>
          <a:p>
            <a:pPr marL="0" indent="0">
              <a:buNone/>
            </a:pPr>
            <a:r>
              <a:rPr lang="en-US" sz="900" dirty="0">
                <a:solidFill>
                  <a:srgbClr val="0B0C0C"/>
                </a:solidFill>
                <a:latin typeface="Arial" pitchFamily="34" charset="0"/>
                <a:ea typeface="Arial" pitchFamily="34" charset="-122"/>
                <a:cs typeface="Arial" pitchFamily="34" charset="-120"/>
              </a:rPr>
              <a:t>“Are you able to upload a copy of the notice you served?” In this example, the answer “No, I cannot upload a copy of the notice served” is displayed.</a:t>
            </a:r>
            <a:endParaRPr lang="en-US" sz="900" dirty="0"/>
          </a:p>
          <a:p>
            <a:pPr marL="0" indent="0">
              <a:buNone/>
            </a:pPr>
            <a:r>
              <a:rPr lang="en-US" sz="900" dirty="0">
                <a:solidFill>
                  <a:srgbClr val="0B0C0C"/>
                </a:solidFill>
                <a:latin typeface="Arial" pitchFamily="34" charset="0"/>
                <a:ea typeface="Arial" pitchFamily="34" charset="-122"/>
                <a:cs typeface="Arial" pitchFamily="34" charset="-120"/>
              </a:rPr>
              <a:t>“Why can you not upload a copy of the notice served?” In this example, the answer “test” is displayed.</a:t>
            </a:r>
            <a:endParaRPr lang="en-US" sz="900" dirty="0"/>
          </a:p>
          <a:p>
            <a:pPr marL="0" indent="0">
              <a:buNone/>
            </a:pPr>
            <a:r>
              <a:rPr lang="en-US" sz="900" dirty="0">
                <a:solidFill>
                  <a:srgbClr val="0B0C0C"/>
                </a:solidFill>
                <a:latin typeface="Arial" pitchFamily="34" charset="0"/>
                <a:ea typeface="Arial" pitchFamily="34" charset="-122"/>
                <a:cs typeface="Arial" pitchFamily="34" charset="-120"/>
              </a:rPr>
              <a:t>“Is there any information you want to provide about Possession Claims Solicitor Orgs circumstances?” In this example, the answer “Yes” is displayed.</a:t>
            </a:r>
            <a:endParaRPr lang="en-US" sz="900" dirty="0"/>
          </a:p>
          <a:p>
            <a:pPr marL="0" indent="0">
              <a:buNone/>
            </a:pPr>
            <a:r>
              <a:rPr lang="en-US" sz="900" dirty="0">
                <a:solidFill>
                  <a:srgbClr val="0B0C0C"/>
                </a:solidFill>
                <a:latin typeface="Arial" pitchFamily="34" charset="0"/>
                <a:ea typeface="Arial" pitchFamily="34" charset="-122"/>
                <a:cs typeface="Arial" pitchFamily="34" charset="-120"/>
              </a:rPr>
              <a:t>“Is there any information you’re required to provide, or you want to provide, about the defendants’ circumstances?” In this example, the answer “Yes” is displayed.</a:t>
            </a:r>
            <a:endParaRPr lang="en-US" sz="900" dirty="0"/>
          </a:p>
          <a:p>
            <a:pPr marL="0" indent="0">
              <a:buNone/>
            </a:pPr>
            <a:r>
              <a:rPr lang="en-US" sz="900" dirty="0">
                <a:solidFill>
                  <a:srgbClr val="0B0C0C"/>
                </a:solidFill>
                <a:latin typeface="Arial" pitchFamily="34" charset="0"/>
                <a:ea typeface="Arial" pitchFamily="34" charset="-122"/>
                <a:cs typeface="Arial" pitchFamily="34" charset="-120"/>
              </a:rPr>
              <a:t>“Give details about the defendant’s circumstances”. In this example, the answer “test” is displayed.</a:t>
            </a:r>
            <a:endParaRPr lang="en-US" sz="900" dirty="0"/>
          </a:p>
          <a:p>
            <a:pPr marL="0" indent="0">
              <a:buNone/>
            </a:pPr>
            <a:r>
              <a:rPr lang="en-US" sz="900" b="1" dirty="0">
                <a:solidFill>
                  <a:srgbClr val="0B0C0C"/>
                </a:solidFill>
                <a:latin typeface="Arial" pitchFamily="34" charset="0"/>
                <a:ea typeface="Arial" pitchFamily="34" charset="-122"/>
                <a:cs typeface="Arial" pitchFamily="34" charset="-120"/>
              </a:rPr>
              <a:t>A bordered section shows:</a:t>
            </a:r>
            <a:endParaRPr lang="en-US" sz="900" dirty="0"/>
          </a:p>
          <a:p>
            <a:pPr marL="0" indent="0">
              <a:buNone/>
            </a:pPr>
            <a:r>
              <a:rPr lang="en-US" sz="900" dirty="0">
                <a:solidFill>
                  <a:srgbClr val="0B0C0C"/>
                </a:solidFill>
                <a:latin typeface="Arial" pitchFamily="34" charset="0"/>
                <a:ea typeface="Arial" pitchFamily="34" charset="-122"/>
                <a:cs typeface="Arial" pitchFamily="34" charset="-120"/>
              </a:rPr>
              <a:t>“Is there any other information you want to provide about your reasons for possession?” In this example, the answer “No” is displayed.</a:t>
            </a:r>
            <a:endParaRPr lang="en-US" sz="900" dirty="0"/>
          </a:p>
          <a:p>
            <a:pPr marL="0" indent="0">
              <a:buNone/>
            </a:pPr>
            <a:r>
              <a:rPr lang="en-US" sz="900" b="1" dirty="0">
                <a:solidFill>
                  <a:srgbClr val="0B0C0C"/>
                </a:solidFill>
                <a:latin typeface="Arial" pitchFamily="34" charset="0"/>
                <a:ea typeface="Arial" pitchFamily="34" charset="-122"/>
                <a:cs typeface="Arial" pitchFamily="34" charset="-120"/>
              </a:rPr>
              <a:t>The screen asks:</a:t>
            </a:r>
            <a:endParaRPr lang="en-US" sz="900" dirty="0"/>
          </a:p>
          <a:p>
            <a:pPr marL="0" indent="0">
              <a:buNone/>
            </a:pPr>
            <a:r>
              <a:rPr lang="en-US" sz="900" dirty="0">
                <a:solidFill>
                  <a:srgbClr val="0B0C0C"/>
                </a:solidFill>
                <a:latin typeface="Arial" pitchFamily="34" charset="0"/>
                <a:ea typeface="Arial" pitchFamily="34" charset="-122"/>
                <a:cs typeface="Arial" pitchFamily="34" charset="-120"/>
              </a:rPr>
              <a:t>“Is there an underlessee or mortgagee entitled to claim relief against forfeiture?” In this example, the answer “No” is displayed.</a:t>
            </a:r>
            <a:endParaRPr lang="en-US" sz="900" dirty="0"/>
          </a:p>
          <a:p>
            <a:pPr marL="0" indent="0">
              <a:buNone/>
            </a:pPr>
            <a:r>
              <a:rPr lang="en-US" sz="900" dirty="0">
                <a:solidFill>
                  <a:srgbClr val="0B0C0C"/>
                </a:solidFill>
                <a:latin typeface="Arial" pitchFamily="34" charset="0"/>
                <a:ea typeface="Arial" pitchFamily="34" charset="-122"/>
                <a:cs typeface="Arial" pitchFamily="34" charset="-120"/>
              </a:rPr>
              <a:t>“Do you want to upload any additional documents?” In this example, the answer “No” is displayed.</a:t>
            </a:r>
            <a:endParaRPr lang="en-US" sz="900" dirty="0"/>
          </a:p>
          <a:p>
            <a:pPr marL="0" indent="0">
              <a:buNone/>
            </a:pPr>
            <a:r>
              <a:rPr lang="en-US" sz="900" dirty="0">
                <a:solidFill>
                  <a:srgbClr val="0B0C0C"/>
                </a:solidFill>
                <a:latin typeface="Arial" pitchFamily="34" charset="0"/>
                <a:ea typeface="Arial" pitchFamily="34" charset="-122"/>
                <a:cs typeface="Arial" pitchFamily="34" charset="-120"/>
              </a:rPr>
              <a:t>“Are you planning to make an application at the same time as your claim?” In this example, the answer “No” is displayed.</a:t>
            </a:r>
            <a:endParaRPr lang="en-US" sz="900" dirty="0"/>
          </a:p>
          <a:p>
            <a:pPr marL="0" indent="0">
              <a:buNone/>
            </a:pPr>
            <a:r>
              <a:rPr lang="en-US" sz="900" dirty="0">
                <a:solidFill>
                  <a:srgbClr val="0B0C0C"/>
                </a:solidFill>
                <a:latin typeface="Arial" pitchFamily="34" charset="0"/>
                <a:ea typeface="Arial" pitchFamily="34" charset="-122"/>
                <a:cs typeface="Arial" pitchFamily="34" charset="-120"/>
              </a:rPr>
              <a:t>“Which language did you use to complete this claim?” In this example, the answer “English” is displayed.</a:t>
            </a:r>
            <a:endParaRPr lang="en-US" sz="900" dirty="0"/>
          </a:p>
          <a:p>
            <a:pPr marL="0" indent="0">
              <a:buNone/>
            </a:pPr>
            <a:r>
              <a:rPr lang="en-US" sz="900" dirty="0">
                <a:solidFill>
                  <a:srgbClr val="0B0C0C"/>
                </a:solidFill>
                <a:latin typeface="Arial" pitchFamily="34" charset="0"/>
                <a:ea typeface="Arial" pitchFamily="34" charset="-122"/>
                <a:cs typeface="Arial" pitchFamily="34" charset="-120"/>
              </a:rPr>
              <a:t>“What would you like to do next?” In this example, the answer “Submit and pay for my claim now” is displayed.</a:t>
            </a:r>
            <a:endParaRPr lang="en-US" sz="900" dirty="0"/>
          </a:p>
          <a:p>
            <a:pPr marL="0" indent="0">
              <a:buNone/>
            </a:pPr>
            <a:r>
              <a:rPr lang="en-US" sz="900" b="1" dirty="0">
                <a:solidFill>
                  <a:srgbClr val="0B0C0C"/>
                </a:solidFill>
                <a:latin typeface="Arial" pitchFamily="34" charset="0"/>
                <a:ea typeface="Arial" pitchFamily="34" charset="-122"/>
                <a:cs typeface="Arial" pitchFamily="34" charset="-120"/>
              </a:rPr>
              <a:t>A section shows the following information:</a:t>
            </a:r>
            <a:endParaRPr lang="en-US" sz="900" dirty="0"/>
          </a:p>
          <a:p>
            <a:pPr marL="0" indent="0">
              <a:buNone/>
            </a:pPr>
            <a:r>
              <a:rPr lang="en-US" sz="900" dirty="0">
                <a:solidFill>
                  <a:srgbClr val="0B0C0C"/>
                </a:solidFill>
                <a:latin typeface="Arial" pitchFamily="34" charset="0"/>
                <a:ea typeface="Arial" pitchFamily="34" charset="-122"/>
                <a:cs typeface="Arial" pitchFamily="34" charset="-120"/>
              </a:rPr>
              <a:t>“Completed by”: “Claimant”.</a:t>
            </a:r>
            <a:endParaRPr lang="en-US" sz="900" dirty="0"/>
          </a:p>
          <a:p>
            <a:pPr marL="0" indent="0">
              <a:buNone/>
            </a:pPr>
            <a:r>
              <a:rPr lang="en-US" sz="900" dirty="0">
                <a:solidFill>
                  <a:srgbClr val="0B0C0C"/>
                </a:solidFill>
                <a:latin typeface="Arial" pitchFamily="34" charset="0"/>
                <a:ea typeface="Arial" pitchFamily="34" charset="-122"/>
                <a:cs typeface="Arial" pitchFamily="34" charset="-120"/>
              </a:rPr>
              <a:t>“I believe that the facts stated in this claim form are true.”</a:t>
            </a:r>
            <a:endParaRPr lang="en-US" sz="900" dirty="0"/>
          </a:p>
          <a:p>
            <a:pPr marL="0" indent="0">
              <a:buNone/>
            </a:pPr>
            <a:r>
              <a:rPr lang="en-US" sz="900" dirty="0">
                <a:solidFill>
                  <a:srgbClr val="0B0C0C"/>
                </a:solidFill>
                <a:latin typeface="Arial" pitchFamily="34" charset="0"/>
                <a:ea typeface="Arial" pitchFamily="34" charset="-122"/>
                <a:cs typeface="Arial" pitchFamily="34" charset="-120"/>
              </a:rPr>
              <a:t>“Full name”: In this example, the answer “Test” is displayed.</a:t>
            </a:r>
            <a:endParaRPr lang="en-US" sz="900" dirty="0"/>
          </a:p>
          <a:p>
            <a:pPr marL="0" indent="0">
              <a:buNone/>
            </a:pPr>
            <a:r>
              <a:rPr lang="en-US" sz="900" dirty="0">
                <a:solidFill>
                  <a:srgbClr val="0B0C0C"/>
                </a:solidFill>
                <a:latin typeface="Arial" pitchFamily="34" charset="0"/>
                <a:ea typeface="Arial" pitchFamily="34" charset="-122"/>
                <a:cs typeface="Arial" pitchFamily="34" charset="-120"/>
              </a:rPr>
              <a:t>“Position or office held”. In this example, the answer “Test” is displayed.</a:t>
            </a:r>
            <a:endParaRPr lang="en-US" sz="900" dirty="0"/>
          </a:p>
        </p:txBody>
      </p:sp>
      <p:sp>
        <p:nvSpPr>
          <p:cNvPr id="11" name="Text 8"/>
          <p:cNvSpPr/>
          <p:nvPr/>
        </p:nvSpPr>
        <p:spPr>
          <a:xfrm>
            <a:off x="4800600" y="6611112"/>
            <a:ext cx="2560320" cy="118872"/>
          </a:xfrm>
          <a:prstGeom prst="rect">
            <a:avLst/>
          </a:prstGeom>
          <a:noFill/>
          <a:ln/>
        </p:spPr>
        <p:txBody>
          <a:bodyPr wrap="square" lIns="0" tIns="0" rIns="0" bIns="0" rtlCol="0" anchor="ctr"/>
          <a:lstStyle/>
          <a:p>
            <a:pPr marL="0" indent="0" algn="ctr">
              <a:buNone/>
            </a:pPr>
            <a:r>
              <a:rPr lang="en-US" sz="630" dirty="0">
                <a:solidFill>
                  <a:srgbClr val="505A5F"/>
                </a:solidFill>
                <a:latin typeface="Arial" pitchFamily="34" charset="0"/>
                <a:ea typeface="Arial" pitchFamily="34" charset="-122"/>
                <a:cs typeface="Arial" pitchFamily="34" charset="-120"/>
              </a:rPr>
              <a:t>OFFICIAL - SENSITIVE</a:t>
            </a:r>
            <a:endParaRPr lang="en-US" sz="630" dirty="0"/>
          </a:p>
        </p:txBody>
      </p:sp>
      <p:pic>
        <p:nvPicPr>
          <p:cNvPr id="12" name="Picture 11">
            <a:extLst>
              <a:ext uri="{FF2B5EF4-FFF2-40B4-BE49-F238E27FC236}">
                <a16:creationId xmlns:a16="http://schemas.microsoft.com/office/drawing/2014/main" id="{AB4914C6-4DF3-A8FD-715B-C7FCE43C354F}"/>
              </a:ext>
            </a:extLst>
          </p:cNvPr>
          <p:cNvPicPr>
            <a:picLocks noChangeAspect="1"/>
          </p:cNvPicPr>
          <p:nvPr/>
        </p:nvPicPr>
        <p:blipFill rotWithShape="1">
          <a:blip r:embed="rId3" r:link="rId4">
            <a:extLst>
              <a:ext uri="{28A0092B-C50C-407E-A947-70E740481C1C}">
                <a14:useLocalDpi xmlns:a14="http://schemas.microsoft.com/office/drawing/2010/main" val="0"/>
              </a:ext>
            </a:extLst>
          </a:blip>
          <a:srcRect l="665" t="64519" r="952" b="2430"/>
          <a:stretch>
            <a:fillRect/>
          </a:stretch>
        </p:blipFill>
        <p:spPr bwMode="auto">
          <a:xfrm>
            <a:off x="411480" y="2346517"/>
            <a:ext cx="4561114" cy="796523"/>
          </a:xfrm>
          <a:prstGeom prst="rect">
            <a:avLst/>
          </a:prstGeom>
          <a:noFill/>
          <a:ln>
            <a:noFill/>
          </a:ln>
          <a:extLst>
            <a:ext uri="{53640926-AAD7-44D8-BBD7-CCE9431645EC}">
              <a14:shadowObscured xmlns:a14="http://schemas.microsoft.com/office/drawing/2010/main"/>
            </a:ext>
          </a:extLst>
        </p:spPr>
      </p:pic>
      <p:pic>
        <p:nvPicPr>
          <p:cNvPr id="13" name="Picture 12">
            <a:extLst>
              <a:ext uri="{FF2B5EF4-FFF2-40B4-BE49-F238E27FC236}">
                <a16:creationId xmlns:a16="http://schemas.microsoft.com/office/drawing/2014/main" id="{1022D722-A72F-BA09-C6EF-15632ECF021D}"/>
              </a:ext>
            </a:extLst>
          </p:cNvPr>
          <p:cNvPicPr>
            <a:picLocks noChangeAspect="1"/>
          </p:cNvPicPr>
          <p:nvPr/>
        </p:nvPicPr>
        <p:blipFill rotWithShape="1">
          <a:blip r:embed="rId5" r:link="rId6">
            <a:extLst>
              <a:ext uri="{28A0092B-C50C-407E-A947-70E740481C1C}">
                <a14:useLocalDpi xmlns:a14="http://schemas.microsoft.com/office/drawing/2010/main" val="0"/>
              </a:ext>
            </a:extLst>
          </a:blip>
          <a:srcRect l="1197" t="1264" r="1218" b="1433"/>
          <a:stretch>
            <a:fillRect/>
          </a:stretch>
        </p:blipFill>
        <p:spPr bwMode="auto">
          <a:xfrm>
            <a:off x="411480" y="3186598"/>
            <a:ext cx="4561114" cy="2392410"/>
          </a:xfrm>
          <a:prstGeom prst="rect">
            <a:avLst/>
          </a:prstGeom>
          <a:noFill/>
          <a:ln>
            <a:noFill/>
          </a:ln>
          <a:extLst>
            <a:ext uri="{53640926-AAD7-44D8-BBD7-CCE9431645EC}">
              <a14:shadowObscured xmlns:a14="http://schemas.microsoft.com/office/drawing/2010/main"/>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sp>
        <p:nvSpPr>
          <p:cNvPr id="2" name="Shape 0"/>
          <p:cNvSpPr/>
          <p:nvPr/>
        </p:nvSpPr>
        <p:spPr>
          <a:xfrm>
            <a:off x="0" y="0"/>
            <a:ext cx="12191695" cy="329184"/>
          </a:xfrm>
          <a:prstGeom prst="rect">
            <a:avLst/>
          </a:prstGeom>
          <a:solidFill>
            <a:srgbClr val="0B0C0C"/>
          </a:solidFill>
          <a:ln w="12700">
            <a:solidFill>
              <a:srgbClr val="0B0C0C"/>
            </a:solidFill>
            <a:prstDash val="solid"/>
          </a:ln>
        </p:spPr>
        <p:txBody>
          <a:bodyPr/>
          <a:lstStyle/>
          <a:p>
            <a:endParaRPr lang="en-GB"/>
          </a:p>
        </p:txBody>
      </p:sp>
      <p:sp>
        <p:nvSpPr>
          <p:cNvPr id="3" name="Text 1"/>
          <p:cNvSpPr/>
          <p:nvPr/>
        </p:nvSpPr>
        <p:spPr>
          <a:xfrm>
            <a:off x="164592" y="82296"/>
            <a:ext cx="2377440" cy="146304"/>
          </a:xfrm>
          <a:prstGeom prst="rect">
            <a:avLst/>
          </a:prstGeom>
          <a:noFill/>
          <a:ln/>
        </p:spPr>
        <p:txBody>
          <a:bodyPr wrap="square" lIns="0" tIns="0" rIns="0" bIns="0" rtlCol="0" anchor="ctr"/>
          <a:lstStyle/>
          <a:p>
            <a:pPr marL="0" indent="0">
              <a:buNone/>
            </a:pPr>
            <a:r>
              <a:rPr lang="en-US" sz="650" b="1">
                <a:solidFill>
                  <a:srgbClr val="FFFFFF"/>
                </a:solidFill>
                <a:latin typeface="Arial" pitchFamily="34" charset="0"/>
                <a:ea typeface="Arial" pitchFamily="34" charset="-122"/>
                <a:cs typeface="Arial" pitchFamily="34" charset="-120"/>
              </a:rPr>
              <a:t>OFFICIAL - SENSITIVE</a:t>
            </a:r>
            <a:endParaRPr lang="en-US" sz="650"/>
          </a:p>
        </p:txBody>
      </p:sp>
      <p:sp>
        <p:nvSpPr>
          <p:cNvPr id="4" name="Text 2"/>
          <p:cNvSpPr/>
          <p:nvPr/>
        </p:nvSpPr>
        <p:spPr>
          <a:xfrm>
            <a:off x="411480" y="502920"/>
            <a:ext cx="11064240" cy="320040"/>
          </a:xfrm>
          <a:prstGeom prst="rect">
            <a:avLst/>
          </a:prstGeom>
          <a:noFill/>
          <a:ln/>
        </p:spPr>
        <p:txBody>
          <a:bodyPr wrap="square" lIns="0" tIns="0" rIns="0" bIns="0" rtlCol="0" anchor="ctr"/>
          <a:lstStyle/>
          <a:p>
            <a:pPr marL="0" indent="0">
              <a:buNone/>
            </a:pPr>
            <a:r>
              <a:rPr lang="en-US" sz="1900" b="1">
                <a:solidFill>
                  <a:srgbClr val="0B0C0C"/>
                </a:solidFill>
                <a:latin typeface="Arial" pitchFamily="34" charset="0"/>
                <a:ea typeface="Arial" pitchFamily="34" charset="-122"/>
                <a:cs typeface="Arial" pitchFamily="34" charset="-120"/>
              </a:rPr>
              <a:t>Claim saved</a:t>
            </a:r>
            <a:endParaRPr lang="en-US" sz="1900"/>
          </a:p>
        </p:txBody>
      </p:sp>
      <p:sp>
        <p:nvSpPr>
          <p:cNvPr id="5" name="Text 3"/>
          <p:cNvSpPr/>
          <p:nvPr/>
        </p:nvSpPr>
        <p:spPr>
          <a:xfrm>
            <a:off x="411480" y="850392"/>
            <a:ext cx="11064240" cy="256032"/>
          </a:xfrm>
          <a:prstGeom prst="rect">
            <a:avLst/>
          </a:prstGeom>
          <a:noFill/>
          <a:ln/>
        </p:spPr>
        <p:txBody>
          <a:bodyPr wrap="square" lIns="0" tIns="0" rIns="0" bIns="0" rtlCol="0" anchor="ctr"/>
          <a:lstStyle/>
          <a:p>
            <a:pPr marL="0" indent="0">
              <a:buNone/>
            </a:pPr>
            <a:r>
              <a:rPr lang="en-US" sz="1100">
                <a:solidFill>
                  <a:srgbClr val="505A5F"/>
                </a:solidFill>
                <a:latin typeface="Arial" pitchFamily="34" charset="0"/>
                <a:ea typeface="Arial" pitchFamily="34" charset="-122"/>
                <a:cs typeface="Arial" pitchFamily="34" charset="-120"/>
              </a:rPr>
              <a:t>Short page descriptor: Claim saved confirmation page with instructions for returning to the draft claim.</a:t>
            </a:r>
            <a:endParaRPr lang="en-US" sz="1100"/>
          </a:p>
        </p:txBody>
      </p:sp>
      <p:sp>
        <p:nvSpPr>
          <p:cNvPr id="6" name="Shape 4"/>
          <p:cNvSpPr/>
          <p:nvPr/>
        </p:nvSpPr>
        <p:spPr>
          <a:xfrm>
            <a:off x="411480" y="1234440"/>
            <a:ext cx="3886200" cy="5166360"/>
          </a:xfrm>
          <a:prstGeom prst="roundRect">
            <a:avLst>
              <a:gd name="adj" fmla="val 1882"/>
            </a:avLst>
          </a:prstGeom>
          <a:solidFill>
            <a:srgbClr val="FFFFFF"/>
          </a:solidFill>
          <a:ln w="12700">
            <a:solidFill>
              <a:srgbClr val="DADCE0"/>
            </a:solidFill>
            <a:prstDash val="solid"/>
          </a:ln>
        </p:spPr>
        <p:txBody>
          <a:bodyPr/>
          <a:lstStyle/>
          <a:p>
            <a:endParaRPr lang="en-GB"/>
          </a:p>
        </p:txBody>
      </p:sp>
      <p:pic>
        <p:nvPicPr>
          <p:cNvPr id="7" name="Image 0" descr="/mnt/data/welsh_extract/ppt/media/image1.png"/>
          <p:cNvPicPr>
            <a:picLocks noChangeAspect="1"/>
          </p:cNvPicPr>
          <p:nvPr/>
        </p:nvPicPr>
        <p:blipFill>
          <a:blip r:embed="rId3"/>
          <a:stretch>
            <a:fillRect/>
          </a:stretch>
        </p:blipFill>
        <p:spPr>
          <a:xfrm>
            <a:off x="530352" y="2534830"/>
            <a:ext cx="3648456" cy="2565581"/>
          </a:xfrm>
          <a:prstGeom prst="rect">
            <a:avLst/>
          </a:prstGeom>
        </p:spPr>
      </p:pic>
      <p:sp>
        <p:nvSpPr>
          <p:cNvPr id="8" name="Shape 5"/>
          <p:cNvSpPr/>
          <p:nvPr/>
        </p:nvSpPr>
        <p:spPr>
          <a:xfrm>
            <a:off x="4526280" y="1234440"/>
            <a:ext cx="7242048" cy="5166360"/>
          </a:xfrm>
          <a:prstGeom prst="roundRect">
            <a:avLst>
              <a:gd name="adj" fmla="val 1416"/>
            </a:avLst>
          </a:prstGeom>
          <a:solidFill>
            <a:srgbClr val="EAF3F8"/>
          </a:solidFill>
          <a:ln w="12700">
            <a:solidFill>
              <a:srgbClr val="C8DDF0"/>
            </a:solidFill>
            <a:prstDash val="solid"/>
          </a:ln>
        </p:spPr>
        <p:txBody>
          <a:bodyPr/>
          <a:lstStyle/>
          <a:p>
            <a:endParaRPr lang="en-GB"/>
          </a:p>
        </p:txBody>
      </p:sp>
      <p:sp>
        <p:nvSpPr>
          <p:cNvPr id="9" name="Text 6"/>
          <p:cNvSpPr/>
          <p:nvPr/>
        </p:nvSpPr>
        <p:spPr>
          <a:xfrm>
            <a:off x="4754880" y="1417320"/>
            <a:ext cx="6720840" cy="228600"/>
          </a:xfrm>
          <a:prstGeom prst="rect">
            <a:avLst/>
          </a:prstGeom>
          <a:noFill/>
          <a:ln/>
        </p:spPr>
        <p:txBody>
          <a:bodyPr wrap="square" lIns="0" tIns="0" rIns="0" bIns="0" rtlCol="0" anchor="ctr"/>
          <a:lstStyle/>
          <a:p>
            <a:pPr marL="0" indent="0">
              <a:buNone/>
            </a:pPr>
            <a:r>
              <a:rPr lang="en-US" sz="1200" b="1">
                <a:solidFill>
                  <a:srgbClr val="1D70B8"/>
                </a:solidFill>
                <a:latin typeface="Arial" pitchFamily="34" charset="0"/>
                <a:ea typeface="Arial" pitchFamily="34" charset="-122"/>
                <a:cs typeface="Arial" pitchFamily="34" charset="-120"/>
              </a:rPr>
              <a:t>Accessible description</a:t>
            </a:r>
            <a:endParaRPr lang="en-US" sz="1200"/>
          </a:p>
        </p:txBody>
      </p:sp>
      <p:sp>
        <p:nvSpPr>
          <p:cNvPr id="10" name="Text 7"/>
          <p:cNvSpPr/>
          <p:nvPr/>
        </p:nvSpPr>
        <p:spPr>
          <a:xfrm>
            <a:off x="4754880" y="1719072"/>
            <a:ext cx="6720840" cy="4526280"/>
          </a:xfrm>
          <a:prstGeom prst="rect">
            <a:avLst/>
          </a:prstGeom>
          <a:noFill/>
          <a:ln/>
        </p:spPr>
        <p:txBody>
          <a:bodyPr wrap="square" lIns="254" tIns="254" rIns="254" bIns="254" rtlCol="0" anchor="ctr">
            <a:normAutofit/>
          </a:bodyPr>
          <a:lstStyle/>
          <a:p>
            <a:pPr marL="0" indent="0">
              <a:buNone/>
            </a:pPr>
            <a:r>
              <a:rPr lang="en-US" sz="1050" b="1">
                <a:solidFill>
                  <a:srgbClr val="0B0C0C"/>
                </a:solidFill>
                <a:latin typeface="Arial" pitchFamily="34" charset="0"/>
                <a:ea typeface="Arial" pitchFamily="34" charset="-122"/>
                <a:cs typeface="Arial" pitchFamily="34" charset="-120"/>
              </a:rPr>
              <a:t>Heading: </a:t>
            </a:r>
            <a:r>
              <a:rPr lang="en-US" sz="1050">
                <a:solidFill>
                  <a:srgbClr val="0B0C0C"/>
                </a:solidFill>
                <a:latin typeface="Arial" pitchFamily="34" charset="0"/>
                <a:ea typeface="Arial" pitchFamily="34" charset="-122"/>
                <a:cs typeface="Arial" pitchFamily="34" charset="-120"/>
              </a:rPr>
              <a:t>“Claim saved”
</a:t>
            </a:r>
            <a:endParaRPr lang="en-US" sz="1050"/>
          </a:p>
          <a:p>
            <a:pPr marL="0" indent="0">
              <a:buNone/>
            </a:pPr>
            <a:r>
              <a:rPr lang="en-US" sz="1050">
                <a:solidFill>
                  <a:srgbClr val="0B0C0C"/>
                </a:solidFill>
                <a:latin typeface="Arial" pitchFamily="34" charset="0"/>
                <a:ea typeface="Arial" pitchFamily="34" charset="-122"/>
                <a:cs typeface="Arial" pitchFamily="34" charset="-120"/>
              </a:rPr>
              <a:t>In this example, the case number is “1234-5678-9101-1213”.
</a:t>
            </a:r>
            <a:endParaRPr lang="en-US" sz="1050"/>
          </a:p>
          <a:p>
            <a:pPr marL="0" indent="0">
              <a:buNone/>
            </a:pPr>
            <a:r>
              <a:rPr lang="en-US" sz="1050" b="1">
                <a:solidFill>
                  <a:srgbClr val="0B0C0C"/>
                </a:solidFill>
                <a:latin typeface="Arial" pitchFamily="34" charset="0"/>
                <a:ea typeface="Arial" pitchFamily="34" charset="-122"/>
                <a:cs typeface="Arial" pitchFamily="34" charset="-120"/>
              </a:rPr>
              <a:t>A confirmation banner states: </a:t>
            </a:r>
            <a:r>
              <a:rPr lang="en-US" sz="1050">
                <a:solidFill>
                  <a:srgbClr val="0B0C0C"/>
                </a:solidFill>
                <a:latin typeface="Arial" pitchFamily="34" charset="0"/>
                <a:ea typeface="Arial" pitchFamily="34" charset="-122"/>
                <a:cs typeface="Arial" pitchFamily="34" charset="-120"/>
              </a:rPr>
              <a:t>“Claim saved”
</a:t>
            </a:r>
            <a:endParaRPr lang="en-US" sz="1050"/>
          </a:p>
          <a:p>
            <a:pPr marL="0" indent="0">
              <a:buNone/>
            </a:pPr>
            <a:r>
              <a:rPr lang="en-US" sz="1050" b="1">
                <a:solidFill>
                  <a:srgbClr val="0B0C0C"/>
                </a:solidFill>
                <a:latin typeface="Arial" pitchFamily="34" charset="0"/>
                <a:ea typeface="Arial" pitchFamily="34" charset="-122"/>
                <a:cs typeface="Arial" pitchFamily="34" charset="-120"/>
              </a:rPr>
              <a:t>The page states: </a:t>
            </a:r>
            <a:r>
              <a:rPr lang="en-US" sz="1050">
                <a:solidFill>
                  <a:srgbClr val="0B0C0C"/>
                </a:solidFill>
                <a:latin typeface="Arial" pitchFamily="34" charset="0"/>
                <a:ea typeface="Arial" pitchFamily="34" charset="-122"/>
                <a:cs typeface="Arial" pitchFamily="34" charset="-120"/>
              </a:rPr>
              <a:t>“A draft of your claim has been saved. To sign, submit and pay for your claim:”
</a:t>
            </a:r>
            <a:endParaRPr lang="en-US" sz="1050"/>
          </a:p>
          <a:p>
            <a:pPr marL="0" indent="0">
              <a:buNone/>
            </a:pPr>
            <a:r>
              <a:rPr lang="en-US" sz="1050" b="1">
                <a:solidFill>
                  <a:srgbClr val="0B0C0C"/>
                </a:solidFill>
                <a:latin typeface="Arial" pitchFamily="34" charset="0"/>
                <a:ea typeface="Arial" pitchFamily="34" charset="-122"/>
                <a:cs typeface="Arial" pitchFamily="34" charset="-120"/>
              </a:rPr>
              <a:t>The instructions shown are:
</a:t>
            </a:r>
            <a:endParaRPr lang="en-US" sz="1050"/>
          </a:p>
          <a:p>
            <a:pPr marL="228600" indent="-228600">
              <a:buFont typeface="+mj-lt"/>
              <a:buAutoNum type="arabicPeriod"/>
            </a:pPr>
            <a:r>
              <a:rPr lang="en-US" sz="1050">
                <a:solidFill>
                  <a:srgbClr val="0B0C0C"/>
                </a:solidFill>
                <a:latin typeface="Arial" pitchFamily="34" charset="0"/>
                <a:ea typeface="Arial" pitchFamily="34" charset="-122"/>
                <a:cs typeface="Arial" pitchFamily="34" charset="-120"/>
              </a:rPr>
              <a:t>“Resume your claim”;</a:t>
            </a:r>
            <a:endParaRPr lang="en-US" sz="1050"/>
          </a:p>
          <a:p>
            <a:pPr marL="228600" indent="-228600">
              <a:buFont typeface="+mj-lt"/>
              <a:buAutoNum type="arabicPeriod"/>
            </a:pPr>
            <a:r>
              <a:rPr lang="en-US" sz="1050">
                <a:solidFill>
                  <a:srgbClr val="0B0C0C"/>
                </a:solidFill>
                <a:latin typeface="Arial" pitchFamily="34" charset="0"/>
                <a:ea typeface="Arial" pitchFamily="34" charset="-122"/>
                <a:cs typeface="Arial" pitchFamily="34" charset="-120"/>
              </a:rPr>
              <a:t>“Click through the questions”;</a:t>
            </a:r>
            <a:endParaRPr lang="en-US" sz="1050"/>
          </a:p>
          <a:p>
            <a:pPr marL="228600" indent="-228600">
              <a:buFont typeface="+mj-lt"/>
              <a:buAutoNum type="arabicPeriod"/>
            </a:pPr>
            <a:r>
              <a:rPr lang="en-US" sz="1050">
                <a:solidFill>
                  <a:srgbClr val="0B0C0C"/>
                </a:solidFill>
                <a:latin typeface="Arial" pitchFamily="34" charset="0"/>
                <a:ea typeface="Arial" pitchFamily="34" charset="-122"/>
                <a:cs typeface="Arial" pitchFamily="34" charset="-120"/>
              </a:rPr>
              <a:t>“Choose the ‘Submit and pay for my claim now’ option when asked how you’d like to complete your claim”; and</a:t>
            </a:r>
            <a:endParaRPr lang="en-US" sz="1050"/>
          </a:p>
          <a:p>
            <a:pPr marL="228600" indent="-228600">
              <a:buFont typeface="+mj-lt"/>
              <a:buAutoNum type="arabicPeriod"/>
            </a:pPr>
            <a:r>
              <a:rPr lang="en-US" sz="1050">
                <a:solidFill>
                  <a:srgbClr val="0B0C0C"/>
                </a:solidFill>
                <a:latin typeface="Arial" pitchFamily="34" charset="0"/>
                <a:ea typeface="Arial" pitchFamily="34" charset="-122"/>
                <a:cs typeface="Arial" pitchFamily="34" charset="-120"/>
              </a:rPr>
              <a:t>“Select the ‘Pay the claim fee’ link on the confirmation screen”.</a:t>
            </a:r>
          </a:p>
          <a:p>
            <a:endParaRPr lang="en-US" sz="1050"/>
          </a:p>
          <a:p>
            <a:pPr marL="0" indent="0">
              <a:buNone/>
            </a:pPr>
            <a:r>
              <a:rPr lang="en-US" sz="1050">
                <a:solidFill>
                  <a:srgbClr val="0B0C0C"/>
                </a:solidFill>
                <a:latin typeface="Arial" pitchFamily="34" charset="0"/>
                <a:ea typeface="Arial" pitchFamily="34" charset="-122"/>
                <a:cs typeface="Arial" pitchFamily="34" charset="-120"/>
              </a:rPr>
              <a:t>The following action is available: Close and return to case details.</a:t>
            </a:r>
            <a:endParaRPr lang="en-US" sz="105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sp>
        <p:nvSpPr>
          <p:cNvPr id="2" name="Shape 0"/>
          <p:cNvSpPr/>
          <p:nvPr/>
        </p:nvSpPr>
        <p:spPr>
          <a:xfrm>
            <a:off x="0" y="0"/>
            <a:ext cx="12191695" cy="329184"/>
          </a:xfrm>
          <a:prstGeom prst="rect">
            <a:avLst/>
          </a:prstGeom>
          <a:solidFill>
            <a:srgbClr val="0B0C0C"/>
          </a:solidFill>
          <a:ln w="12700">
            <a:solidFill>
              <a:srgbClr val="0B0C0C"/>
            </a:solidFill>
            <a:prstDash val="solid"/>
          </a:ln>
        </p:spPr>
        <p:txBody>
          <a:bodyPr/>
          <a:lstStyle/>
          <a:p>
            <a:endParaRPr lang="en-GB"/>
          </a:p>
        </p:txBody>
      </p:sp>
      <p:sp>
        <p:nvSpPr>
          <p:cNvPr id="3" name="Text 1"/>
          <p:cNvSpPr/>
          <p:nvPr/>
        </p:nvSpPr>
        <p:spPr>
          <a:xfrm>
            <a:off x="164592" y="82296"/>
            <a:ext cx="2377440" cy="146304"/>
          </a:xfrm>
          <a:prstGeom prst="rect">
            <a:avLst/>
          </a:prstGeom>
          <a:noFill/>
          <a:ln/>
        </p:spPr>
        <p:txBody>
          <a:bodyPr wrap="square" lIns="0" tIns="0" rIns="0" bIns="0" rtlCol="0" anchor="ctr"/>
          <a:lstStyle/>
          <a:p>
            <a:pPr marL="0" indent="0">
              <a:buNone/>
            </a:pPr>
            <a:r>
              <a:rPr lang="en-US" sz="650" b="1">
                <a:solidFill>
                  <a:srgbClr val="FFFFFF"/>
                </a:solidFill>
                <a:latin typeface="Arial" pitchFamily="34" charset="0"/>
                <a:ea typeface="Arial" pitchFamily="34" charset="-122"/>
                <a:cs typeface="Arial" pitchFamily="34" charset="-120"/>
              </a:rPr>
              <a:t>OFFICIAL - SENSITIVE</a:t>
            </a:r>
            <a:endParaRPr lang="en-US" sz="650"/>
          </a:p>
        </p:txBody>
      </p:sp>
      <p:sp>
        <p:nvSpPr>
          <p:cNvPr id="4" name="Text 2"/>
          <p:cNvSpPr/>
          <p:nvPr/>
        </p:nvSpPr>
        <p:spPr>
          <a:xfrm>
            <a:off x="411480" y="502920"/>
            <a:ext cx="11064240" cy="320040"/>
          </a:xfrm>
          <a:prstGeom prst="rect">
            <a:avLst/>
          </a:prstGeom>
          <a:noFill/>
          <a:ln/>
        </p:spPr>
        <p:txBody>
          <a:bodyPr wrap="square" lIns="0" tIns="0" rIns="0" bIns="0" rtlCol="0" anchor="ctr"/>
          <a:lstStyle/>
          <a:p>
            <a:pPr marL="0" indent="0">
              <a:buNone/>
            </a:pPr>
            <a:r>
              <a:rPr lang="en-US" sz="1900" b="1">
                <a:solidFill>
                  <a:srgbClr val="0B0C0C"/>
                </a:solidFill>
                <a:latin typeface="Arial" pitchFamily="34" charset="0"/>
                <a:ea typeface="Arial" pitchFamily="34" charset="-122"/>
                <a:cs typeface="Arial" pitchFamily="34" charset="-120"/>
              </a:rPr>
              <a:t>Welsh claimant type</a:t>
            </a:r>
            <a:endParaRPr lang="en-US" sz="1900"/>
          </a:p>
        </p:txBody>
      </p:sp>
      <p:sp>
        <p:nvSpPr>
          <p:cNvPr id="5" name="Text 3"/>
          <p:cNvSpPr/>
          <p:nvPr/>
        </p:nvSpPr>
        <p:spPr>
          <a:xfrm>
            <a:off x="411480" y="850392"/>
            <a:ext cx="11064240" cy="256032"/>
          </a:xfrm>
          <a:prstGeom prst="rect">
            <a:avLst/>
          </a:prstGeom>
          <a:noFill/>
          <a:ln/>
        </p:spPr>
        <p:txBody>
          <a:bodyPr wrap="square" lIns="0" tIns="0" rIns="0" bIns="0" rtlCol="0" anchor="ctr"/>
          <a:lstStyle/>
          <a:p>
            <a:pPr marL="0" indent="0">
              <a:buNone/>
            </a:pPr>
            <a:r>
              <a:rPr lang="en-US" sz="1100">
                <a:solidFill>
                  <a:srgbClr val="505A5F"/>
                </a:solidFill>
                <a:latin typeface="Arial" pitchFamily="34" charset="0"/>
                <a:ea typeface="Arial" pitchFamily="34" charset="-122"/>
                <a:cs typeface="Arial" pitchFamily="34" charset="-120"/>
              </a:rPr>
              <a:t>Short page descriptor: Welsh journey claimant type page asking who the claimant is.</a:t>
            </a:r>
            <a:endParaRPr lang="en-US" sz="1100"/>
          </a:p>
        </p:txBody>
      </p:sp>
      <p:sp>
        <p:nvSpPr>
          <p:cNvPr id="6" name="Shape 4"/>
          <p:cNvSpPr/>
          <p:nvPr/>
        </p:nvSpPr>
        <p:spPr>
          <a:xfrm>
            <a:off x="411480" y="1234440"/>
            <a:ext cx="3886200" cy="5166360"/>
          </a:xfrm>
          <a:prstGeom prst="roundRect">
            <a:avLst>
              <a:gd name="adj" fmla="val 1882"/>
            </a:avLst>
          </a:prstGeom>
          <a:solidFill>
            <a:srgbClr val="FFFFFF"/>
          </a:solidFill>
          <a:ln w="12700">
            <a:solidFill>
              <a:srgbClr val="DADCE0"/>
            </a:solidFill>
            <a:prstDash val="solid"/>
          </a:ln>
        </p:spPr>
        <p:txBody>
          <a:bodyPr/>
          <a:lstStyle/>
          <a:p>
            <a:endParaRPr lang="en-GB"/>
          </a:p>
        </p:txBody>
      </p:sp>
      <p:pic>
        <p:nvPicPr>
          <p:cNvPr id="7" name="Image 0" descr="/mnt/data/welsh_extract/ppt/media/image2.png"/>
          <p:cNvPicPr>
            <a:picLocks noChangeAspect="1"/>
          </p:cNvPicPr>
          <p:nvPr/>
        </p:nvPicPr>
        <p:blipFill>
          <a:blip r:embed="rId3"/>
          <a:stretch>
            <a:fillRect/>
          </a:stretch>
        </p:blipFill>
        <p:spPr>
          <a:xfrm>
            <a:off x="530352" y="1812402"/>
            <a:ext cx="3648456" cy="2436278"/>
          </a:xfrm>
          <a:prstGeom prst="rect">
            <a:avLst/>
          </a:prstGeom>
        </p:spPr>
      </p:pic>
      <p:sp>
        <p:nvSpPr>
          <p:cNvPr id="8" name="Shape 5"/>
          <p:cNvSpPr/>
          <p:nvPr/>
        </p:nvSpPr>
        <p:spPr>
          <a:xfrm>
            <a:off x="4526280" y="1234440"/>
            <a:ext cx="7242048" cy="5166360"/>
          </a:xfrm>
          <a:prstGeom prst="roundRect">
            <a:avLst>
              <a:gd name="adj" fmla="val 1416"/>
            </a:avLst>
          </a:prstGeom>
          <a:solidFill>
            <a:srgbClr val="EAF3F8"/>
          </a:solidFill>
          <a:ln w="12700">
            <a:solidFill>
              <a:srgbClr val="C8DDF0"/>
            </a:solidFill>
            <a:prstDash val="solid"/>
          </a:ln>
        </p:spPr>
        <p:txBody>
          <a:bodyPr/>
          <a:lstStyle/>
          <a:p>
            <a:endParaRPr lang="en-GB"/>
          </a:p>
        </p:txBody>
      </p:sp>
      <p:sp>
        <p:nvSpPr>
          <p:cNvPr id="9" name="Text 6"/>
          <p:cNvSpPr/>
          <p:nvPr/>
        </p:nvSpPr>
        <p:spPr>
          <a:xfrm>
            <a:off x="4754880" y="1417320"/>
            <a:ext cx="6720840" cy="228600"/>
          </a:xfrm>
          <a:prstGeom prst="rect">
            <a:avLst/>
          </a:prstGeom>
          <a:noFill/>
          <a:ln/>
        </p:spPr>
        <p:txBody>
          <a:bodyPr wrap="square" lIns="0" tIns="0" rIns="0" bIns="0" rtlCol="0" anchor="ctr"/>
          <a:lstStyle/>
          <a:p>
            <a:pPr marL="0" indent="0">
              <a:buNone/>
            </a:pPr>
            <a:r>
              <a:rPr lang="en-US" sz="1200" b="1">
                <a:solidFill>
                  <a:srgbClr val="1D70B8"/>
                </a:solidFill>
                <a:latin typeface="Arial" pitchFamily="34" charset="0"/>
                <a:ea typeface="Arial" pitchFamily="34" charset="-122"/>
                <a:cs typeface="Arial" pitchFamily="34" charset="-120"/>
              </a:rPr>
              <a:t>Accessible description</a:t>
            </a:r>
            <a:endParaRPr lang="en-US" sz="1200"/>
          </a:p>
        </p:txBody>
      </p:sp>
      <p:sp>
        <p:nvSpPr>
          <p:cNvPr id="10" name="Text 7"/>
          <p:cNvSpPr/>
          <p:nvPr/>
        </p:nvSpPr>
        <p:spPr>
          <a:xfrm>
            <a:off x="4754880" y="1719072"/>
            <a:ext cx="6720840" cy="4526280"/>
          </a:xfrm>
          <a:prstGeom prst="rect">
            <a:avLst/>
          </a:prstGeom>
          <a:noFill/>
          <a:ln/>
        </p:spPr>
        <p:txBody>
          <a:bodyPr wrap="square" lIns="254" tIns="254" rIns="254" bIns="254" rtlCol="0" anchor="ctr">
            <a:normAutofit/>
          </a:bodyPr>
          <a:lstStyle/>
          <a:p>
            <a:pPr marL="0" indent="0">
              <a:buNone/>
            </a:pPr>
            <a:r>
              <a:rPr lang="en-US" sz="1100" b="1">
                <a:solidFill>
                  <a:srgbClr val="0B0C0C"/>
                </a:solidFill>
                <a:latin typeface="Arial" pitchFamily="34" charset="0"/>
                <a:ea typeface="Arial" pitchFamily="34" charset="-122"/>
                <a:cs typeface="Arial" pitchFamily="34" charset="-120"/>
              </a:rPr>
              <a:t>Heading: </a:t>
            </a:r>
            <a:r>
              <a:rPr lang="en-US" sz="1100">
                <a:solidFill>
                  <a:srgbClr val="0B0C0C"/>
                </a:solidFill>
                <a:latin typeface="Arial" pitchFamily="34" charset="0"/>
                <a:ea typeface="Arial" pitchFamily="34" charset="-122"/>
                <a:cs typeface="Arial" pitchFamily="34" charset="-120"/>
              </a:rPr>
              <a:t>“Claimant type”
</a:t>
            </a:r>
            <a:endParaRPr lang="en-US" sz="1100"/>
          </a:p>
          <a:p>
            <a:pPr marL="0" indent="0">
              <a:buNone/>
            </a:pPr>
            <a:r>
              <a:rPr lang="en-US" sz="1100">
                <a:solidFill>
                  <a:srgbClr val="0B0C0C"/>
                </a:solidFill>
                <a:latin typeface="Arial" pitchFamily="34" charset="0"/>
                <a:ea typeface="Arial" pitchFamily="34" charset="-122"/>
                <a:cs typeface="Arial" pitchFamily="34" charset="-120"/>
              </a:rPr>
              <a:t>In this example, the case number is “1234-5678-9101-1213”.
</a:t>
            </a:r>
            <a:endParaRPr lang="en-US" sz="1100"/>
          </a:p>
          <a:p>
            <a:pPr marL="0" indent="0">
              <a:buNone/>
            </a:pPr>
            <a:r>
              <a:rPr lang="en-US" sz="1100" b="1">
                <a:solidFill>
                  <a:srgbClr val="0B0C0C"/>
                </a:solidFill>
                <a:latin typeface="Arial" pitchFamily="34" charset="0"/>
                <a:ea typeface="Arial" pitchFamily="34" charset="-122"/>
                <a:cs typeface="Arial" pitchFamily="34" charset="-120"/>
              </a:rPr>
              <a:t>The page states: </a:t>
            </a:r>
            <a:r>
              <a:rPr lang="en-US" sz="1100">
                <a:solidFill>
                  <a:srgbClr val="0B0C0C"/>
                </a:solidFill>
                <a:latin typeface="Arial" pitchFamily="34" charset="0"/>
                <a:ea typeface="Arial" pitchFamily="34" charset="-122"/>
                <a:cs typeface="Arial" pitchFamily="34" charset="-120"/>
              </a:rPr>
              <a:t>“A claimant is the person or organisation who is making the possession claim.”
</a:t>
            </a:r>
            <a:endParaRPr lang="en-US" sz="1100"/>
          </a:p>
          <a:p>
            <a:pPr marL="0" indent="0">
              <a:buNone/>
            </a:pPr>
            <a:r>
              <a:rPr lang="en-US" sz="1100" b="1">
                <a:solidFill>
                  <a:srgbClr val="0B0C0C"/>
                </a:solidFill>
                <a:latin typeface="Arial" pitchFamily="34" charset="0"/>
                <a:ea typeface="Arial" pitchFamily="34" charset="-122"/>
                <a:cs typeface="Arial" pitchFamily="34" charset="-120"/>
              </a:rPr>
              <a:t>Heading: </a:t>
            </a:r>
            <a:r>
              <a:rPr lang="en-US" sz="1100">
                <a:solidFill>
                  <a:srgbClr val="0B0C0C"/>
                </a:solidFill>
                <a:latin typeface="Arial" pitchFamily="34" charset="0"/>
                <a:ea typeface="Arial" pitchFamily="34" charset="-122"/>
                <a:cs typeface="Arial" pitchFamily="34" charset="-120"/>
              </a:rPr>
              <a:t>“Who is the claimant in this case?”
</a:t>
            </a:r>
            <a:endParaRPr lang="en-US" sz="1100"/>
          </a:p>
          <a:p>
            <a:pPr marL="0" indent="0">
              <a:buNone/>
            </a:pPr>
            <a:r>
              <a:rPr lang="en-US" sz="1100" b="1">
                <a:solidFill>
                  <a:srgbClr val="0B0C0C"/>
                </a:solidFill>
                <a:latin typeface="Arial" pitchFamily="34" charset="0"/>
                <a:ea typeface="Arial" pitchFamily="34" charset="-122"/>
                <a:cs typeface="Arial" pitchFamily="34" charset="-120"/>
              </a:rPr>
              <a:t>The screen states: </a:t>
            </a:r>
            <a:r>
              <a:rPr lang="en-US" sz="1100">
                <a:solidFill>
                  <a:srgbClr val="0B0C0C"/>
                </a:solidFill>
                <a:latin typeface="Arial" pitchFamily="34" charset="0"/>
                <a:ea typeface="Arial" pitchFamily="34" charset="-122"/>
                <a:cs typeface="Arial" pitchFamily="34" charset="-120"/>
              </a:rPr>
              <a:t>“If you’re a legal representative, you should select the type of claimant you’re representing.”
</a:t>
            </a:r>
            <a:endParaRPr lang="en-US" sz="1100"/>
          </a:p>
          <a:p>
            <a:pPr marL="0" indent="0">
              <a:buNone/>
            </a:pPr>
            <a:r>
              <a:rPr lang="en-US" sz="1100" b="1">
                <a:solidFill>
                  <a:srgbClr val="0B0C0C"/>
                </a:solidFill>
                <a:latin typeface="Arial" pitchFamily="34" charset="0"/>
                <a:ea typeface="Arial" pitchFamily="34" charset="-122"/>
                <a:cs typeface="Arial" pitchFamily="34" charset="-120"/>
              </a:rPr>
              <a:t>The options shown are:
</a:t>
            </a:r>
            <a:endParaRPr lang="en-US" sz="1100"/>
          </a:p>
          <a:p>
            <a:pPr marL="171450" indent="-171450">
              <a:buFont typeface="Arial" panose="020B0604020202020204" pitchFamily="34" charset="0"/>
              <a:buChar char="•"/>
            </a:pPr>
            <a:r>
              <a:rPr lang="en-US" sz="1100">
                <a:solidFill>
                  <a:srgbClr val="0B0C0C"/>
                </a:solidFill>
                <a:latin typeface="Arial" pitchFamily="34" charset="0"/>
                <a:ea typeface="Arial" pitchFamily="34" charset="-122"/>
                <a:cs typeface="Arial" pitchFamily="34" charset="-120"/>
              </a:rPr>
              <a:t>“Private landlord”;</a:t>
            </a:r>
            <a:endParaRPr lang="en-US" sz="1100"/>
          </a:p>
          <a:p>
            <a:pPr marL="171450" indent="-171450">
              <a:buFont typeface="Arial" panose="020B0604020202020204" pitchFamily="34" charset="0"/>
              <a:buChar char="•"/>
            </a:pPr>
            <a:r>
              <a:rPr lang="en-US" sz="1100">
                <a:solidFill>
                  <a:srgbClr val="0B0C0C"/>
                </a:solidFill>
                <a:latin typeface="Arial" pitchFamily="34" charset="0"/>
                <a:ea typeface="Arial" pitchFamily="34" charset="-122"/>
                <a:cs typeface="Arial" pitchFamily="34" charset="-120"/>
              </a:rPr>
              <a:t>“Community landlord”;</a:t>
            </a:r>
            <a:endParaRPr lang="en-US" sz="1100"/>
          </a:p>
          <a:p>
            <a:pPr marL="171450" indent="-171450">
              <a:buFont typeface="Arial" panose="020B0604020202020204" pitchFamily="34" charset="0"/>
              <a:buChar char="•"/>
            </a:pPr>
            <a:r>
              <a:rPr lang="en-US" sz="1100">
                <a:solidFill>
                  <a:srgbClr val="0B0C0C"/>
                </a:solidFill>
                <a:latin typeface="Arial" pitchFamily="34" charset="0"/>
                <a:ea typeface="Arial" pitchFamily="34" charset="-122"/>
                <a:cs typeface="Arial" pitchFamily="34" charset="-120"/>
              </a:rPr>
              <a:t>“Mortgage lender”; and</a:t>
            </a:r>
            <a:endParaRPr lang="en-US" sz="1100"/>
          </a:p>
          <a:p>
            <a:pPr marL="171450" indent="-171450">
              <a:buFont typeface="Arial" panose="020B0604020202020204" pitchFamily="34" charset="0"/>
              <a:buChar char="•"/>
            </a:pPr>
            <a:r>
              <a:rPr lang="en-US" sz="1100">
                <a:solidFill>
                  <a:srgbClr val="0B0C0C"/>
                </a:solidFill>
                <a:latin typeface="Arial" pitchFamily="34" charset="0"/>
                <a:ea typeface="Arial" pitchFamily="34" charset="-122"/>
                <a:cs typeface="Arial" pitchFamily="34" charset="-120"/>
              </a:rPr>
              <a:t>“Other”.</a:t>
            </a:r>
          </a:p>
          <a:p>
            <a:pPr marL="171450" indent="-171450">
              <a:buFont typeface="Arial" panose="020B0604020202020204" pitchFamily="34" charset="0"/>
              <a:buChar char="•"/>
            </a:pPr>
            <a:endParaRPr lang="en-US" sz="1100"/>
          </a:p>
          <a:p>
            <a:pPr marL="0" indent="0">
              <a:buNone/>
            </a:pPr>
            <a:r>
              <a:rPr lang="en-US" sz="1100">
                <a:solidFill>
                  <a:srgbClr val="0B0C0C"/>
                </a:solidFill>
                <a:latin typeface="Arial" pitchFamily="34" charset="0"/>
                <a:ea typeface="Arial" pitchFamily="34" charset="-122"/>
                <a:cs typeface="Arial" pitchFamily="34" charset="-120"/>
              </a:rPr>
              <a:t>In this example, “Community landlord” appears to have been selected.
</a:t>
            </a:r>
            <a:endParaRPr lang="en-US" sz="1100"/>
          </a:p>
          <a:p>
            <a:pPr marL="0" indent="0">
              <a:buNone/>
            </a:pPr>
            <a:r>
              <a:rPr lang="en-US" sz="1100">
                <a:solidFill>
                  <a:srgbClr val="0B0C0C"/>
                </a:solidFill>
                <a:latin typeface="Arial" pitchFamily="34" charset="0"/>
                <a:ea typeface="Arial" pitchFamily="34" charset="-122"/>
                <a:cs typeface="Arial" pitchFamily="34" charset="-120"/>
              </a:rPr>
              <a:t>The following actions are available: Previous, Continue and Cancel.</a:t>
            </a:r>
            <a:endParaRPr lang="en-US" sz="110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sp>
        <p:nvSpPr>
          <p:cNvPr id="2" name="Shape 0"/>
          <p:cNvSpPr/>
          <p:nvPr/>
        </p:nvSpPr>
        <p:spPr>
          <a:xfrm>
            <a:off x="0" y="0"/>
            <a:ext cx="12191695" cy="329184"/>
          </a:xfrm>
          <a:prstGeom prst="rect">
            <a:avLst/>
          </a:prstGeom>
          <a:solidFill>
            <a:srgbClr val="0B0C0C"/>
          </a:solidFill>
          <a:ln w="12700">
            <a:solidFill>
              <a:srgbClr val="0B0C0C"/>
            </a:solidFill>
            <a:prstDash val="solid"/>
          </a:ln>
        </p:spPr>
        <p:txBody>
          <a:bodyPr/>
          <a:lstStyle/>
          <a:p>
            <a:endParaRPr lang="en-GB"/>
          </a:p>
        </p:txBody>
      </p:sp>
      <p:sp>
        <p:nvSpPr>
          <p:cNvPr id="3" name="Text 1"/>
          <p:cNvSpPr/>
          <p:nvPr/>
        </p:nvSpPr>
        <p:spPr>
          <a:xfrm>
            <a:off x="164592" y="82296"/>
            <a:ext cx="2377440" cy="146304"/>
          </a:xfrm>
          <a:prstGeom prst="rect">
            <a:avLst/>
          </a:prstGeom>
          <a:noFill/>
          <a:ln/>
        </p:spPr>
        <p:txBody>
          <a:bodyPr wrap="square" lIns="0" tIns="0" rIns="0" bIns="0" rtlCol="0" anchor="ctr"/>
          <a:lstStyle/>
          <a:p>
            <a:pPr marL="0" indent="0">
              <a:buNone/>
            </a:pPr>
            <a:r>
              <a:rPr lang="en-US" sz="650" b="1">
                <a:solidFill>
                  <a:srgbClr val="FFFFFF"/>
                </a:solidFill>
                <a:latin typeface="Arial" pitchFamily="34" charset="0"/>
                <a:ea typeface="Arial" pitchFamily="34" charset="-122"/>
                <a:cs typeface="Arial" pitchFamily="34" charset="-120"/>
              </a:rPr>
              <a:t>OFFICIAL - SENSITIVE</a:t>
            </a:r>
            <a:endParaRPr lang="en-US" sz="650"/>
          </a:p>
        </p:txBody>
      </p:sp>
      <p:sp>
        <p:nvSpPr>
          <p:cNvPr id="4" name="Text 2"/>
          <p:cNvSpPr/>
          <p:nvPr/>
        </p:nvSpPr>
        <p:spPr>
          <a:xfrm>
            <a:off x="411480" y="502920"/>
            <a:ext cx="11064240" cy="320040"/>
          </a:xfrm>
          <a:prstGeom prst="rect">
            <a:avLst/>
          </a:prstGeom>
          <a:noFill/>
          <a:ln/>
        </p:spPr>
        <p:txBody>
          <a:bodyPr wrap="square" lIns="0" tIns="0" rIns="0" bIns="0" rtlCol="0" anchor="ctr"/>
          <a:lstStyle/>
          <a:p>
            <a:pPr marL="0" indent="0">
              <a:buNone/>
            </a:pPr>
            <a:r>
              <a:rPr lang="en-US" sz="1900" b="1">
                <a:solidFill>
                  <a:srgbClr val="0B0C0C"/>
                </a:solidFill>
                <a:latin typeface="Arial" pitchFamily="34" charset="0"/>
                <a:ea typeface="Arial" pitchFamily="34" charset="-122"/>
                <a:cs typeface="Arial" pitchFamily="34" charset="-120"/>
              </a:rPr>
              <a:t>Exempt landlord</a:t>
            </a:r>
            <a:endParaRPr lang="en-US" sz="1900"/>
          </a:p>
        </p:txBody>
      </p:sp>
      <p:sp>
        <p:nvSpPr>
          <p:cNvPr id="5" name="Text 3"/>
          <p:cNvSpPr/>
          <p:nvPr/>
        </p:nvSpPr>
        <p:spPr>
          <a:xfrm>
            <a:off x="411480" y="850392"/>
            <a:ext cx="11064240" cy="256032"/>
          </a:xfrm>
          <a:prstGeom prst="rect">
            <a:avLst/>
          </a:prstGeom>
          <a:noFill/>
          <a:ln/>
        </p:spPr>
        <p:txBody>
          <a:bodyPr wrap="square" lIns="0" tIns="0" rIns="0" bIns="0" rtlCol="0" anchor="ctr"/>
          <a:lstStyle/>
          <a:p>
            <a:pPr marL="0" indent="0">
              <a:buNone/>
            </a:pPr>
            <a:r>
              <a:rPr lang="en-US" sz="1100">
                <a:solidFill>
                  <a:srgbClr val="505A5F"/>
                </a:solidFill>
                <a:latin typeface="Arial" pitchFamily="34" charset="0"/>
                <a:ea typeface="Arial" pitchFamily="34" charset="-122"/>
                <a:cs typeface="Arial" pitchFamily="34" charset="-120"/>
              </a:rPr>
              <a:t>Short page descriptor: Welsh journey exempt landlord page asking whether the claimant is an exempt landlord.</a:t>
            </a:r>
            <a:endParaRPr lang="en-US" sz="1100"/>
          </a:p>
        </p:txBody>
      </p:sp>
      <p:sp>
        <p:nvSpPr>
          <p:cNvPr id="6" name="Shape 4"/>
          <p:cNvSpPr/>
          <p:nvPr/>
        </p:nvSpPr>
        <p:spPr>
          <a:xfrm>
            <a:off x="411480" y="1234440"/>
            <a:ext cx="3886200" cy="5166360"/>
          </a:xfrm>
          <a:prstGeom prst="roundRect">
            <a:avLst>
              <a:gd name="adj" fmla="val 1882"/>
            </a:avLst>
          </a:prstGeom>
          <a:solidFill>
            <a:srgbClr val="FFFFFF"/>
          </a:solidFill>
          <a:ln w="12700">
            <a:solidFill>
              <a:srgbClr val="DADCE0"/>
            </a:solidFill>
            <a:prstDash val="solid"/>
          </a:ln>
        </p:spPr>
        <p:txBody>
          <a:bodyPr/>
          <a:lstStyle/>
          <a:p>
            <a:endParaRPr lang="en-GB"/>
          </a:p>
        </p:txBody>
      </p:sp>
      <p:pic>
        <p:nvPicPr>
          <p:cNvPr id="7" name="Image 0" descr="/mnt/data/welsh_extract/ppt/media/image3.png"/>
          <p:cNvPicPr>
            <a:picLocks noChangeAspect="1"/>
          </p:cNvPicPr>
          <p:nvPr/>
        </p:nvPicPr>
        <p:blipFill>
          <a:blip r:embed="rId3"/>
          <a:stretch>
            <a:fillRect/>
          </a:stretch>
        </p:blipFill>
        <p:spPr>
          <a:xfrm>
            <a:off x="530352" y="2606744"/>
            <a:ext cx="3648456" cy="2421752"/>
          </a:xfrm>
          <a:prstGeom prst="rect">
            <a:avLst/>
          </a:prstGeom>
        </p:spPr>
      </p:pic>
      <p:sp>
        <p:nvSpPr>
          <p:cNvPr id="8" name="Shape 5"/>
          <p:cNvSpPr/>
          <p:nvPr/>
        </p:nvSpPr>
        <p:spPr>
          <a:xfrm>
            <a:off x="4526280" y="1234440"/>
            <a:ext cx="7242048" cy="5166360"/>
          </a:xfrm>
          <a:prstGeom prst="roundRect">
            <a:avLst>
              <a:gd name="adj" fmla="val 1416"/>
            </a:avLst>
          </a:prstGeom>
          <a:solidFill>
            <a:srgbClr val="EAF3F8"/>
          </a:solidFill>
          <a:ln w="12700">
            <a:solidFill>
              <a:srgbClr val="C8DDF0"/>
            </a:solidFill>
            <a:prstDash val="solid"/>
          </a:ln>
        </p:spPr>
        <p:txBody>
          <a:bodyPr/>
          <a:lstStyle/>
          <a:p>
            <a:endParaRPr lang="en-GB"/>
          </a:p>
        </p:txBody>
      </p:sp>
      <p:sp>
        <p:nvSpPr>
          <p:cNvPr id="9" name="Text 6"/>
          <p:cNvSpPr/>
          <p:nvPr/>
        </p:nvSpPr>
        <p:spPr>
          <a:xfrm>
            <a:off x="4754880" y="1417320"/>
            <a:ext cx="6720840" cy="228600"/>
          </a:xfrm>
          <a:prstGeom prst="rect">
            <a:avLst/>
          </a:prstGeom>
          <a:noFill/>
          <a:ln/>
        </p:spPr>
        <p:txBody>
          <a:bodyPr wrap="square" lIns="0" tIns="0" rIns="0" bIns="0" rtlCol="0" anchor="ctr"/>
          <a:lstStyle/>
          <a:p>
            <a:pPr marL="0" indent="0">
              <a:buNone/>
            </a:pPr>
            <a:r>
              <a:rPr lang="en-US" sz="1200" b="1">
                <a:solidFill>
                  <a:srgbClr val="1D70B8"/>
                </a:solidFill>
                <a:latin typeface="Arial" pitchFamily="34" charset="0"/>
                <a:ea typeface="Arial" pitchFamily="34" charset="-122"/>
                <a:cs typeface="Arial" pitchFamily="34" charset="-120"/>
              </a:rPr>
              <a:t>Accessible description</a:t>
            </a:r>
            <a:endParaRPr lang="en-US" sz="1200"/>
          </a:p>
        </p:txBody>
      </p:sp>
      <p:sp>
        <p:nvSpPr>
          <p:cNvPr id="10" name="Text 7"/>
          <p:cNvSpPr/>
          <p:nvPr/>
        </p:nvSpPr>
        <p:spPr>
          <a:xfrm>
            <a:off x="4754880" y="1719072"/>
            <a:ext cx="6720840" cy="4526280"/>
          </a:xfrm>
          <a:prstGeom prst="rect">
            <a:avLst/>
          </a:prstGeom>
          <a:noFill/>
          <a:ln/>
        </p:spPr>
        <p:txBody>
          <a:bodyPr wrap="square" lIns="254" tIns="254" rIns="254" bIns="254" rtlCol="0" anchor="ctr">
            <a:normAutofit/>
          </a:bodyPr>
          <a:lstStyle/>
          <a:p>
            <a:pPr marL="0" indent="0">
              <a:buNone/>
            </a:pPr>
            <a:r>
              <a:rPr lang="en-US" sz="1100" b="1">
                <a:solidFill>
                  <a:srgbClr val="0B0C0C"/>
                </a:solidFill>
                <a:latin typeface="Arial" pitchFamily="34" charset="0"/>
                <a:ea typeface="Arial" pitchFamily="34" charset="-122"/>
                <a:cs typeface="Arial" pitchFamily="34" charset="-120"/>
              </a:rPr>
              <a:t>Heading: </a:t>
            </a:r>
            <a:r>
              <a:rPr lang="en-US" sz="1100">
                <a:solidFill>
                  <a:srgbClr val="0B0C0C"/>
                </a:solidFill>
                <a:latin typeface="Arial" pitchFamily="34" charset="0"/>
                <a:ea typeface="Arial" pitchFamily="34" charset="-122"/>
                <a:cs typeface="Arial" pitchFamily="34" charset="-120"/>
              </a:rPr>
              <a:t>“Exempt landlord”
</a:t>
            </a:r>
            <a:endParaRPr lang="en-US" sz="1100"/>
          </a:p>
          <a:p>
            <a:pPr marL="0" indent="0">
              <a:buNone/>
            </a:pPr>
            <a:r>
              <a:rPr lang="en-US" sz="1100">
                <a:solidFill>
                  <a:srgbClr val="0B0C0C"/>
                </a:solidFill>
                <a:latin typeface="Arial" pitchFamily="34" charset="0"/>
                <a:ea typeface="Arial" pitchFamily="34" charset="-122"/>
                <a:cs typeface="Arial" pitchFamily="34" charset="-120"/>
              </a:rPr>
              <a:t>In this example, the case number is “1234-5678-9101-1213”.
</a:t>
            </a:r>
            <a:endParaRPr lang="en-US" sz="1100"/>
          </a:p>
          <a:p>
            <a:pPr marL="0" indent="0">
              <a:buNone/>
            </a:pPr>
            <a:r>
              <a:rPr lang="en-US" sz="1100" b="1">
                <a:solidFill>
                  <a:srgbClr val="0B0C0C"/>
                </a:solidFill>
                <a:latin typeface="Arial" pitchFamily="34" charset="0"/>
                <a:ea typeface="Arial" pitchFamily="34" charset="-122"/>
                <a:cs typeface="Arial" pitchFamily="34" charset="-120"/>
              </a:rPr>
              <a:t>Heading: </a:t>
            </a:r>
            <a:r>
              <a:rPr lang="en-US" sz="1100">
                <a:solidFill>
                  <a:srgbClr val="0B0C0C"/>
                </a:solidFill>
                <a:latin typeface="Arial" pitchFamily="34" charset="0"/>
                <a:ea typeface="Arial" pitchFamily="34" charset="-122"/>
                <a:cs typeface="Arial" pitchFamily="34" charset="-120"/>
              </a:rPr>
              <a:t>“Are you an exempt landlord under Part 1 of the Housing (Wales) Act 2014?”
</a:t>
            </a:r>
            <a:endParaRPr lang="en-US" sz="1100"/>
          </a:p>
          <a:p>
            <a:pPr marL="0" indent="0">
              <a:buNone/>
            </a:pPr>
            <a:r>
              <a:rPr lang="en-US" sz="1100" b="1">
                <a:solidFill>
                  <a:srgbClr val="0B0C0C"/>
                </a:solidFill>
                <a:latin typeface="Arial" pitchFamily="34" charset="0"/>
                <a:ea typeface="Arial" pitchFamily="34" charset="-122"/>
                <a:cs typeface="Arial" pitchFamily="34" charset="-120"/>
              </a:rPr>
              <a:t>The options shown are:
</a:t>
            </a:r>
            <a:endParaRPr lang="en-US" sz="1100"/>
          </a:p>
          <a:p>
            <a:pPr marL="0" indent="0">
              <a:buNone/>
            </a:pPr>
            <a:r>
              <a:rPr lang="en-US" sz="1100">
                <a:solidFill>
                  <a:srgbClr val="0B0C0C"/>
                </a:solidFill>
                <a:latin typeface="Arial" pitchFamily="34" charset="0"/>
                <a:ea typeface="Arial" pitchFamily="34" charset="-122"/>
                <a:cs typeface="Arial" pitchFamily="34" charset="-120"/>
              </a:rPr>
              <a:t>“Yes”; and
</a:t>
            </a:r>
            <a:endParaRPr lang="en-US" sz="1100"/>
          </a:p>
          <a:p>
            <a:pPr marL="0" indent="0">
              <a:buNone/>
            </a:pPr>
            <a:r>
              <a:rPr lang="en-US" sz="1100">
                <a:solidFill>
                  <a:srgbClr val="0B0C0C"/>
                </a:solidFill>
                <a:latin typeface="Arial" pitchFamily="34" charset="0"/>
                <a:ea typeface="Arial" pitchFamily="34" charset="-122"/>
                <a:cs typeface="Arial" pitchFamily="34" charset="-120"/>
              </a:rPr>
              <a:t>“No”.
</a:t>
            </a:r>
            <a:endParaRPr lang="en-US" sz="1100"/>
          </a:p>
          <a:p>
            <a:pPr marL="0" indent="0">
              <a:buNone/>
            </a:pPr>
            <a:r>
              <a:rPr lang="en-US" sz="1100">
                <a:solidFill>
                  <a:srgbClr val="0B0C0C"/>
                </a:solidFill>
                <a:latin typeface="Arial" pitchFamily="34" charset="0"/>
                <a:ea typeface="Arial" pitchFamily="34" charset="-122"/>
                <a:cs typeface="Arial" pitchFamily="34" charset="-120"/>
              </a:rPr>
              <a:t>In this example, no option appears to have been selected.
</a:t>
            </a:r>
            <a:endParaRPr lang="en-US" sz="1100"/>
          </a:p>
          <a:p>
            <a:pPr marL="0" indent="0">
              <a:buNone/>
            </a:pPr>
            <a:r>
              <a:rPr lang="en-US" sz="1100">
                <a:solidFill>
                  <a:srgbClr val="0B0C0C"/>
                </a:solidFill>
                <a:latin typeface="Arial" pitchFamily="34" charset="0"/>
                <a:ea typeface="Arial" pitchFamily="34" charset="-122"/>
                <a:cs typeface="Arial" pitchFamily="34" charset="-120"/>
              </a:rPr>
              <a:t>No visible consequence or branching text appears on this screenshot.
</a:t>
            </a:r>
            <a:endParaRPr lang="en-US" sz="1100"/>
          </a:p>
          <a:p>
            <a:pPr marL="0" indent="0">
              <a:buNone/>
            </a:pPr>
            <a:r>
              <a:rPr lang="en-US" sz="1100">
                <a:solidFill>
                  <a:srgbClr val="0B0C0C"/>
                </a:solidFill>
                <a:latin typeface="Arial" pitchFamily="34" charset="0"/>
                <a:ea typeface="Arial" pitchFamily="34" charset="-122"/>
                <a:cs typeface="Arial" pitchFamily="34" charset="-120"/>
              </a:rPr>
              <a:t>The following actions are available: Previous, Continue and Cancel.</a:t>
            </a:r>
            <a:endParaRPr lang="en-US" sz="110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sp>
        <p:nvSpPr>
          <p:cNvPr id="2" name="Shape 0"/>
          <p:cNvSpPr/>
          <p:nvPr/>
        </p:nvSpPr>
        <p:spPr>
          <a:xfrm>
            <a:off x="0" y="0"/>
            <a:ext cx="12191695" cy="329184"/>
          </a:xfrm>
          <a:prstGeom prst="rect">
            <a:avLst/>
          </a:prstGeom>
          <a:solidFill>
            <a:srgbClr val="0B0C0C"/>
          </a:solidFill>
          <a:ln w="12700">
            <a:solidFill>
              <a:srgbClr val="0B0C0C"/>
            </a:solidFill>
            <a:prstDash val="solid"/>
          </a:ln>
        </p:spPr>
        <p:txBody>
          <a:bodyPr/>
          <a:lstStyle/>
          <a:p>
            <a:endParaRPr lang="en-GB"/>
          </a:p>
        </p:txBody>
      </p:sp>
      <p:sp>
        <p:nvSpPr>
          <p:cNvPr id="3" name="Text 1"/>
          <p:cNvSpPr/>
          <p:nvPr/>
        </p:nvSpPr>
        <p:spPr>
          <a:xfrm>
            <a:off x="164592" y="82296"/>
            <a:ext cx="2377440" cy="146304"/>
          </a:xfrm>
          <a:prstGeom prst="rect">
            <a:avLst/>
          </a:prstGeom>
          <a:noFill/>
          <a:ln/>
        </p:spPr>
        <p:txBody>
          <a:bodyPr wrap="square" lIns="0" tIns="0" rIns="0" bIns="0" rtlCol="0" anchor="ctr"/>
          <a:lstStyle/>
          <a:p>
            <a:pPr marL="0" indent="0">
              <a:buNone/>
            </a:pPr>
            <a:r>
              <a:rPr lang="en-US" sz="650" b="1">
                <a:solidFill>
                  <a:srgbClr val="FFFFFF"/>
                </a:solidFill>
                <a:latin typeface="Arial" pitchFamily="34" charset="0"/>
                <a:ea typeface="Arial" pitchFamily="34" charset="-122"/>
                <a:cs typeface="Arial" pitchFamily="34" charset="-120"/>
              </a:rPr>
              <a:t>OFFICIAL - SENSITIVE</a:t>
            </a:r>
            <a:endParaRPr lang="en-US" sz="650"/>
          </a:p>
        </p:txBody>
      </p:sp>
      <p:sp>
        <p:nvSpPr>
          <p:cNvPr id="4" name="Text 2"/>
          <p:cNvSpPr/>
          <p:nvPr/>
        </p:nvSpPr>
        <p:spPr>
          <a:xfrm>
            <a:off x="411480" y="502920"/>
            <a:ext cx="10972800" cy="310896"/>
          </a:xfrm>
          <a:prstGeom prst="rect">
            <a:avLst/>
          </a:prstGeom>
          <a:noFill/>
          <a:ln/>
        </p:spPr>
        <p:txBody>
          <a:bodyPr wrap="square" lIns="0" tIns="0" rIns="0" bIns="0" rtlCol="0" anchor="ctr"/>
          <a:lstStyle/>
          <a:p>
            <a:pPr marL="0" indent="0">
              <a:buNone/>
            </a:pPr>
            <a:r>
              <a:rPr lang="en-US" sz="1850" b="1">
                <a:solidFill>
                  <a:srgbClr val="0B0C0C"/>
                </a:solidFill>
                <a:latin typeface="Arial" pitchFamily="34" charset="0"/>
                <a:ea typeface="Arial" pitchFamily="34" charset="-122"/>
                <a:cs typeface="Arial" pitchFamily="34" charset="-120"/>
              </a:rPr>
              <a:t>Occupation contract or licence details</a:t>
            </a:r>
            <a:endParaRPr lang="en-US" sz="1850"/>
          </a:p>
        </p:txBody>
      </p:sp>
      <p:sp>
        <p:nvSpPr>
          <p:cNvPr id="5" name="Text 3"/>
          <p:cNvSpPr/>
          <p:nvPr/>
        </p:nvSpPr>
        <p:spPr>
          <a:xfrm>
            <a:off x="411480" y="850392"/>
            <a:ext cx="11155680" cy="274320"/>
          </a:xfrm>
          <a:prstGeom prst="rect">
            <a:avLst/>
          </a:prstGeom>
          <a:noFill/>
          <a:ln/>
        </p:spPr>
        <p:txBody>
          <a:bodyPr wrap="square" lIns="0" tIns="0" rIns="0" bIns="0" rtlCol="0" anchor="ctr"/>
          <a:lstStyle/>
          <a:p>
            <a:pPr marL="0" indent="0">
              <a:buNone/>
            </a:pPr>
            <a:r>
              <a:rPr lang="en-US" sz="1050">
                <a:solidFill>
                  <a:srgbClr val="505A5F"/>
                </a:solidFill>
                <a:latin typeface="Arial" pitchFamily="34" charset="0"/>
                <a:ea typeface="Arial" pitchFamily="34" charset="-122"/>
                <a:cs typeface="Arial" pitchFamily="34" charset="-120"/>
              </a:rPr>
              <a:t>Short page descriptor: Welsh journey occupation contract or licence page with type, date and upload sections.</a:t>
            </a:r>
            <a:endParaRPr lang="en-US" sz="1050"/>
          </a:p>
        </p:txBody>
      </p:sp>
      <p:sp>
        <p:nvSpPr>
          <p:cNvPr id="6" name="Shape 4"/>
          <p:cNvSpPr/>
          <p:nvPr/>
        </p:nvSpPr>
        <p:spPr>
          <a:xfrm>
            <a:off x="411480" y="1234440"/>
            <a:ext cx="3886200" cy="5166360"/>
          </a:xfrm>
          <a:prstGeom prst="roundRect">
            <a:avLst>
              <a:gd name="adj" fmla="val 1882"/>
            </a:avLst>
          </a:prstGeom>
          <a:solidFill>
            <a:srgbClr val="FFFFFF"/>
          </a:solidFill>
          <a:ln w="12700">
            <a:solidFill>
              <a:srgbClr val="DADCE0"/>
            </a:solidFill>
            <a:prstDash val="solid"/>
          </a:ln>
        </p:spPr>
        <p:txBody>
          <a:bodyPr/>
          <a:lstStyle/>
          <a:p>
            <a:endParaRPr lang="en-GB"/>
          </a:p>
        </p:txBody>
      </p:sp>
      <p:pic>
        <p:nvPicPr>
          <p:cNvPr id="7" name="Image 0" descr="/mnt/data/welsh_amend_extract/ppt/media/image1.png"/>
          <p:cNvPicPr>
            <a:picLocks noChangeAspect="1"/>
          </p:cNvPicPr>
          <p:nvPr/>
        </p:nvPicPr>
        <p:blipFill>
          <a:blip r:embed="rId3"/>
          <a:stretch>
            <a:fillRect/>
          </a:stretch>
        </p:blipFill>
        <p:spPr>
          <a:xfrm>
            <a:off x="530352" y="1629329"/>
            <a:ext cx="3648456" cy="4376581"/>
          </a:xfrm>
          <a:prstGeom prst="rect">
            <a:avLst/>
          </a:prstGeom>
        </p:spPr>
      </p:pic>
      <p:sp>
        <p:nvSpPr>
          <p:cNvPr id="8" name="Shape 5"/>
          <p:cNvSpPr/>
          <p:nvPr/>
        </p:nvSpPr>
        <p:spPr>
          <a:xfrm>
            <a:off x="4526280" y="1234440"/>
            <a:ext cx="7242048" cy="5166360"/>
          </a:xfrm>
          <a:prstGeom prst="roundRect">
            <a:avLst>
              <a:gd name="adj" fmla="val 1416"/>
            </a:avLst>
          </a:prstGeom>
          <a:solidFill>
            <a:srgbClr val="EAF3F8"/>
          </a:solidFill>
          <a:ln w="12700">
            <a:solidFill>
              <a:srgbClr val="C8DDF0"/>
            </a:solidFill>
            <a:prstDash val="solid"/>
          </a:ln>
        </p:spPr>
        <p:txBody>
          <a:bodyPr/>
          <a:lstStyle/>
          <a:p>
            <a:endParaRPr lang="en-GB"/>
          </a:p>
        </p:txBody>
      </p:sp>
      <p:sp>
        <p:nvSpPr>
          <p:cNvPr id="9" name="Text 6"/>
          <p:cNvSpPr/>
          <p:nvPr/>
        </p:nvSpPr>
        <p:spPr>
          <a:xfrm>
            <a:off x="4533902" y="1335024"/>
            <a:ext cx="6720840" cy="228600"/>
          </a:xfrm>
          <a:prstGeom prst="rect">
            <a:avLst/>
          </a:prstGeom>
          <a:noFill/>
          <a:ln/>
        </p:spPr>
        <p:txBody>
          <a:bodyPr wrap="square" lIns="0" tIns="0" rIns="0" bIns="0" rtlCol="0" anchor="ctr"/>
          <a:lstStyle/>
          <a:p>
            <a:pPr marL="0" indent="0">
              <a:buNone/>
            </a:pPr>
            <a:r>
              <a:rPr lang="en-US" sz="1200" b="1">
                <a:solidFill>
                  <a:srgbClr val="1D70B8"/>
                </a:solidFill>
                <a:latin typeface="Arial" pitchFamily="34" charset="0"/>
                <a:ea typeface="Arial" pitchFamily="34" charset="-122"/>
                <a:cs typeface="Arial" pitchFamily="34" charset="-120"/>
              </a:rPr>
              <a:t>Screen description</a:t>
            </a:r>
            <a:endParaRPr lang="en-US" sz="1200"/>
          </a:p>
        </p:txBody>
      </p:sp>
      <p:sp>
        <p:nvSpPr>
          <p:cNvPr id="10" name="Text 7"/>
          <p:cNvSpPr/>
          <p:nvPr/>
        </p:nvSpPr>
        <p:spPr>
          <a:xfrm>
            <a:off x="4754880" y="1738844"/>
            <a:ext cx="7013448" cy="4616235"/>
          </a:xfrm>
          <a:prstGeom prst="rect">
            <a:avLst/>
          </a:prstGeom>
          <a:noFill/>
          <a:ln/>
        </p:spPr>
        <p:txBody>
          <a:bodyPr wrap="square" lIns="254" tIns="254" rIns="254" bIns="254" rtlCol="0" anchor="ctr">
            <a:noAutofit/>
          </a:bodyPr>
          <a:lstStyle/>
          <a:p>
            <a:pPr marL="0" indent="0">
              <a:buNone/>
            </a:pPr>
            <a:r>
              <a:rPr lang="en-US" sz="900" b="1">
                <a:solidFill>
                  <a:srgbClr val="0B0C0C"/>
                </a:solidFill>
                <a:latin typeface="Arial" pitchFamily="34" charset="0"/>
                <a:ea typeface="Arial" pitchFamily="34" charset="-122"/>
                <a:cs typeface="Arial" pitchFamily="34" charset="-120"/>
              </a:rPr>
              <a:t>Heading: </a:t>
            </a:r>
            <a:r>
              <a:rPr lang="en-US" sz="900">
                <a:solidFill>
                  <a:srgbClr val="0B0C0C"/>
                </a:solidFill>
                <a:latin typeface="Arial" pitchFamily="34" charset="0"/>
                <a:ea typeface="Arial" pitchFamily="34" charset="-122"/>
                <a:cs typeface="Arial" pitchFamily="34" charset="-120"/>
              </a:rPr>
              <a:t>“Occupation contract or </a:t>
            </a:r>
            <a:r>
              <a:rPr lang="en-US" sz="900" err="1">
                <a:solidFill>
                  <a:srgbClr val="0B0C0C"/>
                </a:solidFill>
                <a:latin typeface="Arial" pitchFamily="34" charset="0"/>
                <a:ea typeface="Arial" pitchFamily="34" charset="-122"/>
                <a:cs typeface="Arial" pitchFamily="34" charset="-120"/>
              </a:rPr>
              <a:t>licence</a:t>
            </a:r>
            <a:r>
              <a:rPr lang="en-US" sz="900">
                <a:solidFill>
                  <a:srgbClr val="0B0C0C"/>
                </a:solidFill>
                <a:latin typeface="Arial" pitchFamily="34" charset="0"/>
                <a:ea typeface="Arial" pitchFamily="34" charset="-122"/>
                <a:cs typeface="Arial" pitchFamily="34" charset="-120"/>
              </a:rPr>
              <a:t> details”
</a:t>
            </a:r>
            <a:endParaRPr lang="en-US" sz="900"/>
          </a:p>
          <a:p>
            <a:pPr marL="0" indent="0">
              <a:buNone/>
            </a:pPr>
            <a:r>
              <a:rPr lang="en-US" sz="900">
                <a:solidFill>
                  <a:srgbClr val="0B0C0C"/>
                </a:solidFill>
                <a:latin typeface="Arial" pitchFamily="34" charset="0"/>
                <a:ea typeface="Arial" pitchFamily="34" charset="-122"/>
                <a:cs typeface="Arial" pitchFamily="34" charset="-120"/>
              </a:rPr>
              <a:t>In this example, the case number is “1234-5678-9101-1213”.
</a:t>
            </a:r>
            <a:endParaRPr lang="en-US" sz="900"/>
          </a:p>
          <a:p>
            <a:pPr marL="0" indent="0">
              <a:buNone/>
            </a:pPr>
            <a:r>
              <a:rPr lang="en-US" sz="900" b="1">
                <a:solidFill>
                  <a:srgbClr val="0B0C0C"/>
                </a:solidFill>
                <a:latin typeface="Arial" pitchFamily="34" charset="0"/>
                <a:ea typeface="Arial" pitchFamily="34" charset="-122"/>
                <a:cs typeface="Arial" pitchFamily="34" charset="-120"/>
              </a:rPr>
              <a:t>Heading: </a:t>
            </a:r>
            <a:r>
              <a:rPr lang="en-US" sz="900">
                <a:solidFill>
                  <a:srgbClr val="0B0C0C"/>
                </a:solidFill>
                <a:latin typeface="Arial" pitchFamily="34" charset="0"/>
                <a:ea typeface="Arial" pitchFamily="34" charset="-122"/>
                <a:cs typeface="Arial" pitchFamily="34" charset="-120"/>
              </a:rPr>
              <a:t>“Occupation contract or </a:t>
            </a:r>
            <a:r>
              <a:rPr lang="en-US" sz="900" err="1">
                <a:solidFill>
                  <a:srgbClr val="0B0C0C"/>
                </a:solidFill>
                <a:latin typeface="Arial" pitchFamily="34" charset="0"/>
                <a:ea typeface="Arial" pitchFamily="34" charset="-122"/>
                <a:cs typeface="Arial" pitchFamily="34" charset="-120"/>
              </a:rPr>
              <a:t>licence</a:t>
            </a:r>
            <a:r>
              <a:rPr lang="en-US" sz="900">
                <a:solidFill>
                  <a:srgbClr val="0B0C0C"/>
                </a:solidFill>
                <a:latin typeface="Arial" pitchFamily="34" charset="0"/>
                <a:ea typeface="Arial" pitchFamily="34" charset="-122"/>
                <a:cs typeface="Arial" pitchFamily="34" charset="-120"/>
              </a:rPr>
              <a:t> type”
</a:t>
            </a:r>
            <a:endParaRPr lang="en-US" sz="900"/>
          </a:p>
          <a:p>
            <a:pPr marL="0" indent="0">
              <a:buNone/>
            </a:pPr>
            <a:r>
              <a:rPr lang="en-US" sz="900" b="1">
                <a:solidFill>
                  <a:srgbClr val="0B0C0C"/>
                </a:solidFill>
                <a:latin typeface="Arial" pitchFamily="34" charset="0"/>
                <a:ea typeface="Arial" pitchFamily="34" charset="-122"/>
                <a:cs typeface="Arial" pitchFamily="34" charset="-120"/>
              </a:rPr>
              <a:t>The screen asks: </a:t>
            </a:r>
            <a:r>
              <a:rPr lang="en-US" sz="900">
                <a:solidFill>
                  <a:srgbClr val="0B0C0C"/>
                </a:solidFill>
                <a:latin typeface="Arial" pitchFamily="34" charset="0"/>
                <a:ea typeface="Arial" pitchFamily="34" charset="-122"/>
                <a:cs typeface="Arial" pitchFamily="34" charset="-120"/>
              </a:rPr>
              <a:t>“What type of occupation contract or </a:t>
            </a:r>
            <a:r>
              <a:rPr lang="en-US" sz="900" err="1">
                <a:solidFill>
                  <a:srgbClr val="0B0C0C"/>
                </a:solidFill>
                <a:latin typeface="Arial" pitchFamily="34" charset="0"/>
                <a:ea typeface="Arial" pitchFamily="34" charset="-122"/>
                <a:cs typeface="Arial" pitchFamily="34" charset="-120"/>
              </a:rPr>
              <a:t>licence</a:t>
            </a:r>
            <a:r>
              <a:rPr lang="en-US" sz="900">
                <a:solidFill>
                  <a:srgbClr val="0B0C0C"/>
                </a:solidFill>
                <a:latin typeface="Arial" pitchFamily="34" charset="0"/>
                <a:ea typeface="Arial" pitchFamily="34" charset="-122"/>
                <a:cs typeface="Arial" pitchFamily="34" charset="-120"/>
              </a:rPr>
              <a:t> is in place?”
</a:t>
            </a:r>
            <a:endParaRPr lang="en-US" sz="900"/>
          </a:p>
          <a:p>
            <a:pPr marL="0" indent="0">
              <a:buNone/>
            </a:pPr>
            <a:r>
              <a:rPr lang="en-US" sz="900" b="1">
                <a:solidFill>
                  <a:srgbClr val="0B0C0C"/>
                </a:solidFill>
                <a:latin typeface="Arial" pitchFamily="34" charset="0"/>
                <a:ea typeface="Arial" pitchFamily="34" charset="-122"/>
                <a:cs typeface="Arial" pitchFamily="34" charset="-120"/>
              </a:rPr>
              <a:t>The options shown are:
</a:t>
            </a:r>
            <a:endParaRPr lang="en-US" sz="900"/>
          </a:p>
          <a:p>
            <a:pPr marL="171450" indent="-171450">
              <a:buFont typeface="Arial" panose="020B0604020202020204" pitchFamily="34" charset="0"/>
              <a:buChar char="•"/>
            </a:pPr>
            <a:r>
              <a:rPr lang="en-US" sz="900">
                <a:solidFill>
                  <a:srgbClr val="0B0C0C"/>
                </a:solidFill>
                <a:latin typeface="Arial" pitchFamily="34" charset="0"/>
                <a:ea typeface="Arial" pitchFamily="34" charset="-122"/>
                <a:cs typeface="Arial" pitchFamily="34" charset="-120"/>
              </a:rPr>
              <a:t>“Secure contract”;</a:t>
            </a:r>
            <a:endParaRPr lang="en-US" sz="900"/>
          </a:p>
          <a:p>
            <a:pPr marL="171450" indent="-171450">
              <a:buFont typeface="Arial" panose="020B0604020202020204" pitchFamily="34" charset="0"/>
              <a:buChar char="•"/>
            </a:pPr>
            <a:r>
              <a:rPr lang="en-US" sz="900">
                <a:solidFill>
                  <a:srgbClr val="0B0C0C"/>
                </a:solidFill>
                <a:latin typeface="Arial" pitchFamily="34" charset="0"/>
                <a:ea typeface="Arial" pitchFamily="34" charset="-122"/>
                <a:cs typeface="Arial" pitchFamily="34" charset="-120"/>
              </a:rPr>
              <a:t>“Standard contract”; and</a:t>
            </a:r>
            <a:endParaRPr lang="en-US" sz="900"/>
          </a:p>
          <a:p>
            <a:pPr marL="171450" indent="-171450">
              <a:buFont typeface="Arial" panose="020B0604020202020204" pitchFamily="34" charset="0"/>
              <a:buChar char="•"/>
            </a:pPr>
            <a:r>
              <a:rPr lang="en-US" sz="900">
                <a:solidFill>
                  <a:srgbClr val="0B0C0C"/>
                </a:solidFill>
                <a:latin typeface="Arial" pitchFamily="34" charset="0"/>
                <a:ea typeface="Arial" pitchFamily="34" charset="-122"/>
                <a:cs typeface="Arial" pitchFamily="34" charset="-120"/>
              </a:rPr>
              <a:t>“Other”.</a:t>
            </a:r>
            <a:endParaRPr lang="en-US" sz="900"/>
          </a:p>
          <a:p>
            <a:pPr marL="0" indent="0">
              <a:buNone/>
            </a:pPr>
            <a:r>
              <a:rPr lang="en-US" sz="900">
                <a:solidFill>
                  <a:srgbClr val="0B0C0C"/>
                </a:solidFill>
                <a:latin typeface="Arial" pitchFamily="34" charset="0"/>
                <a:ea typeface="Arial" pitchFamily="34" charset="-122"/>
                <a:cs typeface="Arial" pitchFamily="34" charset="-120"/>
              </a:rPr>
              <a:t>In this example, no option appears to have been selected.
</a:t>
            </a:r>
            <a:endParaRPr lang="en-US" sz="900"/>
          </a:p>
          <a:p>
            <a:pPr marL="0" indent="0">
              <a:buNone/>
            </a:pPr>
            <a:r>
              <a:rPr lang="en-US" sz="900" b="1">
                <a:solidFill>
                  <a:srgbClr val="0B0C0C"/>
                </a:solidFill>
                <a:latin typeface="Arial" pitchFamily="34" charset="0"/>
                <a:ea typeface="Arial" pitchFamily="34" charset="-122"/>
                <a:cs typeface="Arial" pitchFamily="34" charset="-120"/>
              </a:rPr>
              <a:t>Heading: </a:t>
            </a:r>
            <a:r>
              <a:rPr lang="en-US" sz="900">
                <a:solidFill>
                  <a:srgbClr val="0B0C0C"/>
                </a:solidFill>
                <a:latin typeface="Arial" pitchFamily="34" charset="0"/>
                <a:ea typeface="Arial" pitchFamily="34" charset="-122"/>
                <a:cs typeface="Arial" pitchFamily="34" charset="-120"/>
              </a:rPr>
              <a:t>“Occupation contract or </a:t>
            </a:r>
            <a:r>
              <a:rPr lang="en-US" sz="900" err="1">
                <a:solidFill>
                  <a:srgbClr val="0B0C0C"/>
                </a:solidFill>
                <a:latin typeface="Arial" pitchFamily="34" charset="0"/>
                <a:ea typeface="Arial" pitchFamily="34" charset="-122"/>
                <a:cs typeface="Arial" pitchFamily="34" charset="-120"/>
              </a:rPr>
              <a:t>licence</a:t>
            </a:r>
            <a:r>
              <a:rPr lang="en-US" sz="900">
                <a:solidFill>
                  <a:srgbClr val="0B0C0C"/>
                </a:solidFill>
                <a:latin typeface="Arial" pitchFamily="34" charset="0"/>
                <a:ea typeface="Arial" pitchFamily="34" charset="-122"/>
                <a:cs typeface="Arial" pitchFamily="34" charset="-120"/>
              </a:rPr>
              <a:t> start date”
</a:t>
            </a:r>
            <a:endParaRPr lang="en-US" sz="900"/>
          </a:p>
          <a:p>
            <a:pPr marL="0" indent="0">
              <a:buNone/>
            </a:pPr>
            <a:r>
              <a:rPr lang="en-US" sz="900" b="1">
                <a:solidFill>
                  <a:srgbClr val="0B0C0C"/>
                </a:solidFill>
                <a:latin typeface="Arial" pitchFamily="34" charset="0"/>
                <a:ea typeface="Arial" pitchFamily="34" charset="-122"/>
                <a:cs typeface="Arial" pitchFamily="34" charset="-120"/>
              </a:rPr>
              <a:t>The page asks: </a:t>
            </a:r>
            <a:r>
              <a:rPr lang="en-US" sz="900">
                <a:solidFill>
                  <a:srgbClr val="0B0C0C"/>
                </a:solidFill>
                <a:latin typeface="Arial" pitchFamily="34" charset="0"/>
                <a:ea typeface="Arial" pitchFamily="34" charset="-122"/>
                <a:cs typeface="Arial" pitchFamily="34" charset="-120"/>
              </a:rPr>
              <a:t>“What date did the occupation contract or </a:t>
            </a:r>
            <a:r>
              <a:rPr lang="en-US" sz="900" err="1">
                <a:solidFill>
                  <a:srgbClr val="0B0C0C"/>
                </a:solidFill>
                <a:latin typeface="Arial" pitchFamily="34" charset="0"/>
                <a:ea typeface="Arial" pitchFamily="34" charset="-122"/>
                <a:cs typeface="Arial" pitchFamily="34" charset="-120"/>
              </a:rPr>
              <a:t>licence</a:t>
            </a:r>
            <a:r>
              <a:rPr lang="en-US" sz="900">
                <a:solidFill>
                  <a:srgbClr val="0B0C0C"/>
                </a:solidFill>
                <a:latin typeface="Arial" pitchFamily="34" charset="0"/>
                <a:ea typeface="Arial" pitchFamily="34" charset="-122"/>
                <a:cs typeface="Arial" pitchFamily="34" charset="-120"/>
              </a:rPr>
              <a:t> begin? (Optional)”
</a:t>
            </a:r>
            <a:endParaRPr lang="en-US" sz="900"/>
          </a:p>
          <a:p>
            <a:pPr marL="0" indent="0">
              <a:buNone/>
            </a:pPr>
            <a:r>
              <a:rPr lang="en-US" sz="900" b="1">
                <a:solidFill>
                  <a:srgbClr val="0B0C0C"/>
                </a:solidFill>
                <a:latin typeface="Arial" pitchFamily="34" charset="0"/>
                <a:ea typeface="Arial" pitchFamily="34" charset="-122"/>
                <a:cs typeface="Arial" pitchFamily="34" charset="-120"/>
              </a:rPr>
              <a:t>The screen states: </a:t>
            </a:r>
            <a:r>
              <a:rPr lang="en-US" sz="900">
                <a:solidFill>
                  <a:srgbClr val="0B0C0C"/>
                </a:solidFill>
                <a:latin typeface="Arial" pitchFamily="34" charset="0"/>
                <a:ea typeface="Arial" pitchFamily="34" charset="-122"/>
                <a:cs typeface="Arial" pitchFamily="34" charset="-120"/>
              </a:rPr>
              <a:t>“Please enter date”. It also gives the example “16 4 2000”.
</a:t>
            </a:r>
            <a:endParaRPr lang="en-US" sz="900"/>
          </a:p>
          <a:p>
            <a:pPr marL="0" indent="0">
              <a:buNone/>
            </a:pPr>
            <a:r>
              <a:rPr lang="en-US" sz="900">
                <a:solidFill>
                  <a:srgbClr val="0B0C0C"/>
                </a:solidFill>
                <a:latin typeface="Arial" pitchFamily="34" charset="0"/>
                <a:ea typeface="Arial" pitchFamily="34" charset="-122"/>
                <a:cs typeface="Arial" pitchFamily="34" charset="-120"/>
              </a:rPr>
              <a:t>The page shows date fields labelled “Day”, “Month” and “Year”. In this example, the date fields are blank.
</a:t>
            </a:r>
            <a:endParaRPr lang="en-US" sz="900"/>
          </a:p>
          <a:p>
            <a:pPr marL="0" indent="0">
              <a:buNone/>
            </a:pPr>
            <a:r>
              <a:rPr lang="en-US" sz="900" b="1">
                <a:solidFill>
                  <a:srgbClr val="0B0C0C"/>
                </a:solidFill>
                <a:latin typeface="Arial" pitchFamily="34" charset="0"/>
                <a:ea typeface="Arial" pitchFamily="34" charset="-122"/>
                <a:cs typeface="Arial" pitchFamily="34" charset="-120"/>
              </a:rPr>
              <a:t>Heading: </a:t>
            </a:r>
            <a:r>
              <a:rPr lang="en-US" sz="900">
                <a:solidFill>
                  <a:srgbClr val="0B0C0C"/>
                </a:solidFill>
                <a:latin typeface="Arial" pitchFamily="34" charset="0"/>
                <a:ea typeface="Arial" pitchFamily="34" charset="-122"/>
                <a:cs typeface="Arial" pitchFamily="34" charset="-120"/>
              </a:rPr>
              <a:t>“Upload occupation contract or </a:t>
            </a:r>
            <a:r>
              <a:rPr lang="en-US" sz="900" err="1">
                <a:solidFill>
                  <a:srgbClr val="0B0C0C"/>
                </a:solidFill>
                <a:latin typeface="Arial" pitchFamily="34" charset="0"/>
                <a:ea typeface="Arial" pitchFamily="34" charset="-122"/>
                <a:cs typeface="Arial" pitchFamily="34" charset="-120"/>
              </a:rPr>
              <a:t>licence</a:t>
            </a:r>
            <a:r>
              <a:rPr lang="en-US" sz="900">
                <a:solidFill>
                  <a:srgbClr val="0B0C0C"/>
                </a:solidFill>
                <a:latin typeface="Arial" pitchFamily="34" charset="0"/>
                <a:ea typeface="Arial" pitchFamily="34" charset="-122"/>
                <a:cs typeface="Arial" pitchFamily="34" charset="-120"/>
              </a:rPr>
              <a:t>”
</a:t>
            </a:r>
            <a:endParaRPr lang="en-US" sz="900"/>
          </a:p>
          <a:p>
            <a:pPr marL="0" indent="0">
              <a:buNone/>
            </a:pPr>
            <a:r>
              <a:rPr lang="en-US" sz="900" b="1">
                <a:solidFill>
                  <a:srgbClr val="0B0C0C"/>
                </a:solidFill>
                <a:latin typeface="Arial" pitchFamily="34" charset="0"/>
                <a:ea typeface="Arial" pitchFamily="34" charset="-122"/>
                <a:cs typeface="Arial" pitchFamily="34" charset="-120"/>
              </a:rPr>
              <a:t>The page asks: </a:t>
            </a:r>
            <a:r>
              <a:rPr lang="en-US" sz="900">
                <a:solidFill>
                  <a:srgbClr val="0B0C0C"/>
                </a:solidFill>
                <a:latin typeface="Arial" pitchFamily="34" charset="0"/>
                <a:ea typeface="Arial" pitchFamily="34" charset="-122"/>
                <a:cs typeface="Arial" pitchFamily="34" charset="-120"/>
              </a:rPr>
              <a:t>“Do you want to upload a copy of the occupation contract or </a:t>
            </a:r>
            <a:r>
              <a:rPr lang="en-US" sz="900" err="1">
                <a:solidFill>
                  <a:srgbClr val="0B0C0C"/>
                </a:solidFill>
                <a:latin typeface="Arial" pitchFamily="34" charset="0"/>
                <a:ea typeface="Arial" pitchFamily="34" charset="-122"/>
                <a:cs typeface="Arial" pitchFamily="34" charset="-120"/>
              </a:rPr>
              <a:t>licence</a:t>
            </a:r>
            <a:r>
              <a:rPr lang="en-US" sz="900">
                <a:solidFill>
                  <a:srgbClr val="0B0C0C"/>
                </a:solidFill>
                <a:latin typeface="Arial" pitchFamily="34" charset="0"/>
                <a:ea typeface="Arial" pitchFamily="34" charset="-122"/>
                <a:cs typeface="Arial" pitchFamily="34" charset="-120"/>
              </a:rPr>
              <a:t>? (Optional)”
</a:t>
            </a:r>
            <a:endParaRPr lang="en-US" sz="900"/>
          </a:p>
          <a:p>
            <a:pPr marL="0" indent="0">
              <a:buNone/>
            </a:pPr>
            <a:r>
              <a:rPr lang="en-US" sz="900" b="1">
                <a:solidFill>
                  <a:srgbClr val="0B0C0C"/>
                </a:solidFill>
                <a:latin typeface="Arial" pitchFamily="34" charset="0"/>
                <a:ea typeface="Arial" pitchFamily="34" charset="-122"/>
                <a:cs typeface="Arial" pitchFamily="34" charset="-120"/>
              </a:rPr>
              <a:t>The page states: </a:t>
            </a:r>
            <a:r>
              <a:rPr lang="en-US" sz="900">
                <a:solidFill>
                  <a:srgbClr val="0B0C0C"/>
                </a:solidFill>
                <a:latin typeface="Arial" pitchFamily="34" charset="0"/>
                <a:ea typeface="Arial" pitchFamily="34" charset="-122"/>
                <a:cs typeface="Arial" pitchFamily="34" charset="-120"/>
              </a:rPr>
              <a:t>“You can either upload this now or closer to the hearing date. Any documents you upload now will be included in the pack of documents a judge will receive before the hearing (the bundle).”
</a:t>
            </a:r>
            <a:endParaRPr lang="en-US" sz="900"/>
          </a:p>
          <a:p>
            <a:pPr marL="0" indent="0">
              <a:buNone/>
            </a:pPr>
            <a:r>
              <a:rPr lang="en-US" sz="900" b="1">
                <a:solidFill>
                  <a:srgbClr val="0B0C0C"/>
                </a:solidFill>
                <a:latin typeface="Arial" pitchFamily="34" charset="0"/>
                <a:ea typeface="Arial" pitchFamily="34" charset="-122"/>
                <a:cs typeface="Arial" pitchFamily="34" charset="-120"/>
              </a:rPr>
              <a:t>Heading: </a:t>
            </a:r>
            <a:r>
              <a:rPr lang="en-US" sz="900">
                <a:solidFill>
                  <a:srgbClr val="0B0C0C"/>
                </a:solidFill>
                <a:latin typeface="Arial" pitchFamily="34" charset="0"/>
                <a:ea typeface="Arial" pitchFamily="34" charset="-122"/>
                <a:cs typeface="Arial" pitchFamily="34" charset="-120"/>
              </a:rPr>
              <a:t>“Add document” and “Upload a document to the system”. There is a green “Add new” button. 
</a:t>
            </a:r>
            <a:endParaRPr lang="en-US" sz="900"/>
          </a:p>
          <a:p>
            <a:pPr marL="0" indent="0">
              <a:buNone/>
            </a:pPr>
            <a:r>
              <a:rPr lang="en-US" sz="900">
                <a:solidFill>
                  <a:srgbClr val="0B0C0C"/>
                </a:solidFill>
                <a:latin typeface="Arial" pitchFamily="34" charset="0"/>
                <a:ea typeface="Arial" pitchFamily="34" charset="-122"/>
                <a:cs typeface="Arial" pitchFamily="34" charset="-120"/>
              </a:rPr>
              <a:t>The following actions are available: Previous, Continue and Cancel.</a:t>
            </a:r>
            <a:endParaRPr lang="en-US" sz="90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sp>
        <p:nvSpPr>
          <p:cNvPr id="2" name="Shape 0"/>
          <p:cNvSpPr/>
          <p:nvPr/>
        </p:nvSpPr>
        <p:spPr>
          <a:xfrm>
            <a:off x="0" y="0"/>
            <a:ext cx="12191695" cy="329184"/>
          </a:xfrm>
          <a:prstGeom prst="rect">
            <a:avLst/>
          </a:prstGeom>
          <a:solidFill>
            <a:srgbClr val="0B0C0C"/>
          </a:solidFill>
          <a:ln w="12700">
            <a:solidFill>
              <a:srgbClr val="0B0C0C"/>
            </a:solidFill>
            <a:prstDash val="solid"/>
          </a:ln>
        </p:spPr>
        <p:txBody>
          <a:bodyPr/>
          <a:lstStyle/>
          <a:p>
            <a:endParaRPr lang="en-GB"/>
          </a:p>
        </p:txBody>
      </p:sp>
      <p:sp>
        <p:nvSpPr>
          <p:cNvPr id="3" name="Text 1"/>
          <p:cNvSpPr/>
          <p:nvPr/>
        </p:nvSpPr>
        <p:spPr>
          <a:xfrm>
            <a:off x="164592" y="82296"/>
            <a:ext cx="2377440" cy="146304"/>
          </a:xfrm>
          <a:prstGeom prst="rect">
            <a:avLst/>
          </a:prstGeom>
          <a:noFill/>
          <a:ln/>
        </p:spPr>
        <p:txBody>
          <a:bodyPr wrap="square" lIns="0" tIns="0" rIns="0" bIns="0" rtlCol="0" anchor="ctr"/>
          <a:lstStyle/>
          <a:p>
            <a:pPr marL="0" indent="0">
              <a:buNone/>
            </a:pPr>
            <a:r>
              <a:rPr lang="en-US" sz="650" b="1">
                <a:solidFill>
                  <a:srgbClr val="FFFFFF"/>
                </a:solidFill>
                <a:latin typeface="Arial" pitchFamily="34" charset="0"/>
                <a:ea typeface="Arial" pitchFamily="34" charset="-122"/>
                <a:cs typeface="Arial" pitchFamily="34" charset="-120"/>
              </a:rPr>
              <a:t>OFFICIAL - SENSITIVE</a:t>
            </a:r>
            <a:endParaRPr lang="en-US" sz="650"/>
          </a:p>
        </p:txBody>
      </p:sp>
      <p:sp>
        <p:nvSpPr>
          <p:cNvPr id="4" name="Text 2"/>
          <p:cNvSpPr/>
          <p:nvPr/>
        </p:nvSpPr>
        <p:spPr>
          <a:xfrm>
            <a:off x="411480" y="502920"/>
            <a:ext cx="10972800" cy="310896"/>
          </a:xfrm>
          <a:prstGeom prst="rect">
            <a:avLst/>
          </a:prstGeom>
          <a:noFill/>
          <a:ln/>
        </p:spPr>
        <p:txBody>
          <a:bodyPr wrap="square" lIns="0" tIns="0" rIns="0" bIns="0" rtlCol="0" anchor="ctr"/>
          <a:lstStyle/>
          <a:p>
            <a:pPr marL="0" indent="0">
              <a:buNone/>
            </a:pPr>
            <a:r>
              <a:rPr lang="en-US" sz="1850" b="1">
                <a:solidFill>
                  <a:srgbClr val="0B0C0C"/>
                </a:solidFill>
                <a:latin typeface="Arial" pitchFamily="34" charset="0"/>
                <a:ea typeface="Arial" pitchFamily="34" charset="-122"/>
                <a:cs typeface="Arial" pitchFamily="34" charset="-120"/>
              </a:rPr>
              <a:t>Welsh grounds for possession</a:t>
            </a:r>
            <a:endParaRPr lang="en-US" sz="1850"/>
          </a:p>
        </p:txBody>
      </p:sp>
      <p:sp>
        <p:nvSpPr>
          <p:cNvPr id="5" name="Text 3"/>
          <p:cNvSpPr/>
          <p:nvPr/>
        </p:nvSpPr>
        <p:spPr>
          <a:xfrm>
            <a:off x="411480" y="850392"/>
            <a:ext cx="11155680" cy="274320"/>
          </a:xfrm>
          <a:prstGeom prst="rect">
            <a:avLst/>
          </a:prstGeom>
          <a:noFill/>
          <a:ln/>
        </p:spPr>
        <p:txBody>
          <a:bodyPr wrap="square" lIns="0" tIns="0" rIns="0" bIns="0" rtlCol="0" anchor="ctr"/>
          <a:lstStyle/>
          <a:p>
            <a:pPr marL="0" indent="0">
              <a:buNone/>
            </a:pPr>
            <a:r>
              <a:rPr lang="en-US" sz="1050">
                <a:solidFill>
                  <a:srgbClr val="505A5F"/>
                </a:solidFill>
                <a:latin typeface="Arial" pitchFamily="34" charset="0"/>
                <a:ea typeface="Arial" pitchFamily="34" charset="-122"/>
                <a:cs typeface="Arial" pitchFamily="34" charset="-120"/>
              </a:rPr>
              <a:t>Short page descriptor: Welsh journey grounds page asking which discretionary and mandatory possession grounds apply.</a:t>
            </a:r>
            <a:endParaRPr lang="en-US" sz="1050"/>
          </a:p>
        </p:txBody>
      </p:sp>
      <p:sp>
        <p:nvSpPr>
          <p:cNvPr id="6" name="Shape 4"/>
          <p:cNvSpPr/>
          <p:nvPr/>
        </p:nvSpPr>
        <p:spPr>
          <a:xfrm>
            <a:off x="411480" y="1234440"/>
            <a:ext cx="3886200" cy="5166360"/>
          </a:xfrm>
          <a:prstGeom prst="roundRect">
            <a:avLst>
              <a:gd name="adj" fmla="val 1882"/>
            </a:avLst>
          </a:prstGeom>
          <a:solidFill>
            <a:srgbClr val="FFFFFF"/>
          </a:solidFill>
          <a:ln w="12700">
            <a:solidFill>
              <a:srgbClr val="DADCE0"/>
            </a:solidFill>
            <a:prstDash val="solid"/>
          </a:ln>
        </p:spPr>
        <p:txBody>
          <a:bodyPr/>
          <a:lstStyle/>
          <a:p>
            <a:endParaRPr lang="en-GB"/>
          </a:p>
        </p:txBody>
      </p:sp>
      <p:pic>
        <p:nvPicPr>
          <p:cNvPr id="7" name="Image 0" descr="/mnt/data/welsh_amend_extract/ppt/media/image2.png"/>
          <p:cNvPicPr>
            <a:picLocks noChangeAspect="1"/>
          </p:cNvPicPr>
          <p:nvPr/>
        </p:nvPicPr>
        <p:blipFill>
          <a:blip r:embed="rId3"/>
          <a:stretch>
            <a:fillRect/>
          </a:stretch>
        </p:blipFill>
        <p:spPr>
          <a:xfrm>
            <a:off x="530352" y="1728898"/>
            <a:ext cx="3648456" cy="4177443"/>
          </a:xfrm>
          <a:prstGeom prst="rect">
            <a:avLst/>
          </a:prstGeom>
        </p:spPr>
      </p:pic>
      <p:sp>
        <p:nvSpPr>
          <p:cNvPr id="8" name="Shape 5"/>
          <p:cNvSpPr/>
          <p:nvPr/>
        </p:nvSpPr>
        <p:spPr>
          <a:xfrm>
            <a:off x="4526280" y="1234440"/>
            <a:ext cx="7242048" cy="5166360"/>
          </a:xfrm>
          <a:prstGeom prst="roundRect">
            <a:avLst>
              <a:gd name="adj" fmla="val 1416"/>
            </a:avLst>
          </a:prstGeom>
          <a:solidFill>
            <a:srgbClr val="EAF3F8"/>
          </a:solidFill>
          <a:ln w="12700">
            <a:solidFill>
              <a:srgbClr val="C8DDF0"/>
            </a:solidFill>
            <a:prstDash val="solid"/>
          </a:ln>
        </p:spPr>
        <p:txBody>
          <a:bodyPr/>
          <a:lstStyle/>
          <a:p>
            <a:endParaRPr lang="en-GB"/>
          </a:p>
        </p:txBody>
      </p:sp>
      <p:sp>
        <p:nvSpPr>
          <p:cNvPr id="9" name="Text 6"/>
          <p:cNvSpPr/>
          <p:nvPr/>
        </p:nvSpPr>
        <p:spPr>
          <a:xfrm>
            <a:off x="4533902" y="1417320"/>
            <a:ext cx="6720840" cy="228600"/>
          </a:xfrm>
          <a:prstGeom prst="rect">
            <a:avLst/>
          </a:prstGeom>
          <a:noFill/>
          <a:ln/>
        </p:spPr>
        <p:txBody>
          <a:bodyPr wrap="square" lIns="0" tIns="0" rIns="0" bIns="0" rtlCol="0" anchor="ctr"/>
          <a:lstStyle/>
          <a:p>
            <a:pPr marL="0" indent="0">
              <a:buNone/>
            </a:pPr>
            <a:r>
              <a:rPr lang="en-US" sz="1200" b="1">
                <a:solidFill>
                  <a:srgbClr val="1D70B8"/>
                </a:solidFill>
                <a:latin typeface="Arial" pitchFamily="34" charset="0"/>
                <a:ea typeface="Arial" pitchFamily="34" charset="-122"/>
                <a:cs typeface="Arial" pitchFamily="34" charset="-120"/>
              </a:rPr>
              <a:t>Screen description</a:t>
            </a:r>
            <a:endParaRPr lang="en-US" sz="1200"/>
          </a:p>
        </p:txBody>
      </p:sp>
      <p:sp>
        <p:nvSpPr>
          <p:cNvPr id="10" name="Text 7"/>
          <p:cNvSpPr/>
          <p:nvPr/>
        </p:nvSpPr>
        <p:spPr>
          <a:xfrm>
            <a:off x="4754880" y="1709928"/>
            <a:ext cx="6720840" cy="4553712"/>
          </a:xfrm>
          <a:prstGeom prst="rect">
            <a:avLst/>
          </a:prstGeom>
          <a:noFill/>
          <a:ln/>
        </p:spPr>
        <p:txBody>
          <a:bodyPr wrap="square" lIns="254" tIns="254" rIns="254" bIns="254" rtlCol="0" anchor="ctr">
            <a:noAutofit/>
          </a:bodyPr>
          <a:lstStyle/>
          <a:p>
            <a:pPr marL="0" indent="0">
              <a:buNone/>
            </a:pPr>
            <a:r>
              <a:rPr lang="en-US" sz="800" b="1">
                <a:solidFill>
                  <a:srgbClr val="0B0C0C"/>
                </a:solidFill>
                <a:latin typeface="Arial" pitchFamily="34" charset="0"/>
                <a:ea typeface="Arial" pitchFamily="34" charset="-122"/>
                <a:cs typeface="Arial" pitchFamily="34" charset="-120"/>
              </a:rPr>
              <a:t>Heading: </a:t>
            </a:r>
            <a:r>
              <a:rPr lang="en-US" sz="800">
                <a:solidFill>
                  <a:srgbClr val="0B0C0C"/>
                </a:solidFill>
                <a:latin typeface="Arial" pitchFamily="34" charset="0"/>
                <a:ea typeface="Arial" pitchFamily="34" charset="-122"/>
                <a:cs typeface="Arial" pitchFamily="34" charset="-120"/>
              </a:rPr>
              <a:t>“What are your grounds for possession?”
</a:t>
            </a:r>
            <a:endParaRPr lang="en-US" sz="800"/>
          </a:p>
          <a:p>
            <a:pPr marL="0" indent="0">
              <a:buNone/>
            </a:pPr>
            <a:r>
              <a:rPr lang="en-US" sz="800">
                <a:solidFill>
                  <a:srgbClr val="0B0C0C"/>
                </a:solidFill>
                <a:latin typeface="Arial" pitchFamily="34" charset="0"/>
                <a:ea typeface="Arial" pitchFamily="34" charset="-122"/>
                <a:cs typeface="Arial" pitchFamily="34" charset="-120"/>
              </a:rPr>
              <a:t>In this example, the case number is “1234-5678-9101-1213”.
</a:t>
            </a:r>
            <a:endParaRPr lang="en-US" sz="800"/>
          </a:p>
          <a:p>
            <a:pPr marL="0" indent="0">
              <a:buNone/>
            </a:pPr>
            <a:r>
              <a:rPr lang="en-US" sz="800" b="1">
                <a:solidFill>
                  <a:srgbClr val="0B0C0C"/>
                </a:solidFill>
                <a:latin typeface="Arial" pitchFamily="34" charset="0"/>
                <a:ea typeface="Arial" pitchFamily="34" charset="-122"/>
                <a:cs typeface="Arial" pitchFamily="34" charset="-120"/>
              </a:rPr>
              <a:t>The page states: </a:t>
            </a:r>
            <a:r>
              <a:rPr lang="en-US" sz="800">
                <a:solidFill>
                  <a:srgbClr val="0B0C0C"/>
                </a:solidFill>
                <a:latin typeface="Arial" pitchFamily="34" charset="0"/>
                <a:ea typeface="Arial" pitchFamily="34" charset="-122"/>
                <a:cs typeface="Arial" pitchFamily="34" charset="-120"/>
              </a:rPr>
              <a:t>“You may have already given the defendants notice of your intention to begin possession proceedings. If you have, you should have written the grounds you’re making your claim under. You should select these grounds here and select any extra grounds you’d like to add to your claim, if you need to.”
</a:t>
            </a:r>
            <a:endParaRPr lang="en-US" sz="800"/>
          </a:p>
          <a:p>
            <a:pPr marL="0" indent="0">
              <a:buNone/>
            </a:pPr>
            <a:r>
              <a:rPr lang="en-US" sz="800">
                <a:solidFill>
                  <a:srgbClr val="0B0C0C"/>
                </a:solidFill>
                <a:latin typeface="Arial" pitchFamily="34" charset="0"/>
                <a:ea typeface="Arial" pitchFamily="34" charset="-122"/>
                <a:cs typeface="Arial" pitchFamily="34" charset="-120"/>
              </a:rPr>
              <a:t>A link labelled “More information about possession grounds (opens in new tab)” is shown.
</a:t>
            </a:r>
            <a:endParaRPr lang="en-US" sz="800"/>
          </a:p>
          <a:p>
            <a:pPr marL="0" indent="0">
              <a:buNone/>
            </a:pPr>
            <a:r>
              <a:rPr lang="en-US" sz="800" b="1">
                <a:solidFill>
                  <a:srgbClr val="0B0C0C"/>
                </a:solidFill>
                <a:latin typeface="Arial" pitchFamily="34" charset="0"/>
                <a:ea typeface="Arial" pitchFamily="34" charset="-122"/>
                <a:cs typeface="Arial" pitchFamily="34" charset="-120"/>
              </a:rPr>
              <a:t>Heading: </a:t>
            </a:r>
            <a:r>
              <a:rPr lang="en-US" sz="800">
                <a:solidFill>
                  <a:srgbClr val="0B0C0C"/>
                </a:solidFill>
                <a:latin typeface="Arial" pitchFamily="34" charset="0"/>
                <a:ea typeface="Arial" pitchFamily="34" charset="-122"/>
                <a:cs typeface="Arial" pitchFamily="34" charset="-120"/>
              </a:rPr>
              <a:t>“Discretionary grounds”
</a:t>
            </a:r>
            <a:endParaRPr lang="en-US" sz="800"/>
          </a:p>
          <a:p>
            <a:pPr marL="0" indent="0">
              <a:buNone/>
            </a:pPr>
            <a:r>
              <a:rPr lang="en-US" sz="800" b="1">
                <a:solidFill>
                  <a:srgbClr val="0B0C0C"/>
                </a:solidFill>
                <a:latin typeface="Arial" pitchFamily="34" charset="0"/>
                <a:ea typeface="Arial" pitchFamily="34" charset="-122"/>
                <a:cs typeface="Arial" pitchFamily="34" charset="-120"/>
              </a:rPr>
              <a:t>The screen states: </a:t>
            </a:r>
            <a:r>
              <a:rPr lang="en-US" sz="800">
                <a:solidFill>
                  <a:srgbClr val="0B0C0C"/>
                </a:solidFill>
                <a:latin typeface="Arial" pitchFamily="34" charset="0"/>
                <a:ea typeface="Arial" pitchFamily="34" charset="-122"/>
                <a:cs typeface="Arial" pitchFamily="34" charset="-120"/>
              </a:rPr>
              <a:t>“Select all that apply”.
</a:t>
            </a:r>
            <a:endParaRPr lang="en-US" sz="800"/>
          </a:p>
          <a:p>
            <a:pPr marL="0" indent="0">
              <a:buNone/>
            </a:pPr>
            <a:r>
              <a:rPr lang="en-US" sz="800" b="1">
                <a:solidFill>
                  <a:srgbClr val="0B0C0C"/>
                </a:solidFill>
                <a:latin typeface="Arial" pitchFamily="34" charset="0"/>
                <a:ea typeface="Arial" pitchFamily="34" charset="-122"/>
                <a:cs typeface="Arial" pitchFamily="34" charset="-120"/>
              </a:rPr>
              <a:t>The options shown are:
</a:t>
            </a:r>
            <a:endParaRPr lang="en-US" sz="800"/>
          </a:p>
          <a:p>
            <a:pPr marL="171450" indent="-171450">
              <a:buFont typeface="Arial" panose="020B0604020202020204" pitchFamily="34" charset="0"/>
              <a:buChar char="•"/>
            </a:pPr>
            <a:r>
              <a:rPr lang="en-US" sz="800">
                <a:solidFill>
                  <a:srgbClr val="0B0C0C"/>
                </a:solidFill>
                <a:latin typeface="Arial" pitchFamily="34" charset="0"/>
                <a:ea typeface="Arial" pitchFamily="34" charset="-122"/>
                <a:cs typeface="Arial" pitchFamily="34" charset="-120"/>
              </a:rPr>
              <a:t>“Rent arrears (breach of contract) (section 157)”;</a:t>
            </a:r>
            <a:endParaRPr lang="en-US" sz="800"/>
          </a:p>
          <a:p>
            <a:pPr marL="171450" indent="-171450">
              <a:buFont typeface="Arial" panose="020B0604020202020204" pitchFamily="34" charset="0"/>
              <a:buChar char="•"/>
            </a:pPr>
            <a:r>
              <a:rPr lang="en-US" sz="800">
                <a:solidFill>
                  <a:srgbClr val="0B0C0C"/>
                </a:solidFill>
                <a:latin typeface="Arial" pitchFamily="34" charset="0"/>
                <a:ea typeface="Arial" pitchFamily="34" charset="-122"/>
                <a:cs typeface="Arial" pitchFamily="34" charset="-120"/>
              </a:rPr>
              <a:t>“Antisocial behaviour (breach of contract) (section 157)”;</a:t>
            </a:r>
            <a:endParaRPr lang="en-US" sz="800"/>
          </a:p>
          <a:p>
            <a:pPr marL="171450" indent="-171450">
              <a:buFont typeface="Arial" panose="020B0604020202020204" pitchFamily="34" charset="0"/>
              <a:buChar char="•"/>
            </a:pPr>
            <a:r>
              <a:rPr lang="en-US" sz="800">
                <a:solidFill>
                  <a:srgbClr val="0B0C0C"/>
                </a:solidFill>
                <a:latin typeface="Arial" pitchFamily="34" charset="0"/>
                <a:ea typeface="Arial" pitchFamily="34" charset="-122"/>
                <a:cs typeface="Arial" pitchFamily="34" charset="-120"/>
              </a:rPr>
              <a:t>“Other breach of contract (section 157)”; and</a:t>
            </a:r>
            <a:endParaRPr lang="en-US" sz="800"/>
          </a:p>
          <a:p>
            <a:pPr marL="171450" indent="-171450">
              <a:buFont typeface="Arial" panose="020B0604020202020204" pitchFamily="34" charset="0"/>
              <a:buChar char="•"/>
            </a:pPr>
            <a:r>
              <a:rPr lang="en-US" sz="800">
                <a:solidFill>
                  <a:srgbClr val="0B0C0C"/>
                </a:solidFill>
                <a:latin typeface="Arial" pitchFamily="34" charset="0"/>
                <a:ea typeface="Arial" pitchFamily="34" charset="-122"/>
                <a:cs typeface="Arial" pitchFamily="34" charset="-120"/>
              </a:rPr>
              <a:t>“Estate management grounds (section 160)”.</a:t>
            </a:r>
          </a:p>
          <a:p>
            <a:endParaRPr lang="en-US" sz="800"/>
          </a:p>
          <a:p>
            <a:pPr marL="0" indent="0">
              <a:buNone/>
            </a:pPr>
            <a:r>
              <a:rPr lang="en-US" sz="800" b="1">
                <a:solidFill>
                  <a:srgbClr val="0B0C0C"/>
                </a:solidFill>
                <a:latin typeface="Arial" pitchFamily="34" charset="0"/>
                <a:ea typeface="Arial" pitchFamily="34" charset="-122"/>
                <a:cs typeface="Arial" pitchFamily="34" charset="-120"/>
              </a:rPr>
              <a:t>Heading: </a:t>
            </a:r>
            <a:r>
              <a:rPr lang="en-US" sz="800">
                <a:solidFill>
                  <a:srgbClr val="0B0C0C"/>
                </a:solidFill>
                <a:latin typeface="Arial" pitchFamily="34" charset="0"/>
                <a:ea typeface="Arial" pitchFamily="34" charset="-122"/>
                <a:cs typeface="Arial" pitchFamily="34" charset="-120"/>
              </a:rPr>
              <a:t>“Mandatory grounds”</a:t>
            </a:r>
          </a:p>
          <a:p>
            <a:pPr marL="0" indent="0">
              <a:buNone/>
            </a:pPr>
            <a:r>
              <a:rPr lang="en-US" sz="800" b="1">
                <a:solidFill>
                  <a:srgbClr val="0B0C0C"/>
                </a:solidFill>
                <a:latin typeface="Arial" pitchFamily="34" charset="0"/>
                <a:ea typeface="Arial" pitchFamily="34" charset="-122"/>
                <a:cs typeface="Arial" pitchFamily="34" charset="-120"/>
              </a:rPr>
              <a:t>The screen states: </a:t>
            </a:r>
            <a:r>
              <a:rPr lang="en-US" sz="800">
                <a:solidFill>
                  <a:srgbClr val="0B0C0C"/>
                </a:solidFill>
                <a:latin typeface="Arial" pitchFamily="34" charset="0"/>
                <a:ea typeface="Arial" pitchFamily="34" charset="-122"/>
                <a:cs typeface="Arial" pitchFamily="34" charset="-120"/>
              </a:rPr>
              <a:t>“Select all that apply”.
</a:t>
            </a:r>
            <a:endParaRPr lang="en-US" sz="800"/>
          </a:p>
          <a:p>
            <a:pPr marL="0" indent="0">
              <a:buNone/>
            </a:pPr>
            <a:r>
              <a:rPr lang="en-US" sz="800" b="1">
                <a:solidFill>
                  <a:srgbClr val="0B0C0C"/>
                </a:solidFill>
                <a:latin typeface="Arial" pitchFamily="34" charset="0"/>
                <a:ea typeface="Arial" pitchFamily="34" charset="-122"/>
                <a:cs typeface="Arial" pitchFamily="34" charset="-120"/>
              </a:rPr>
              <a:t>The options shown are:
</a:t>
            </a:r>
            <a:endParaRPr lang="en-US" sz="800"/>
          </a:p>
          <a:p>
            <a:pPr marL="171450" indent="-171450">
              <a:buFont typeface="Arial" panose="020B0604020202020204" pitchFamily="34" charset="0"/>
              <a:buChar char="•"/>
            </a:pPr>
            <a:r>
              <a:rPr lang="en-US" sz="800">
                <a:solidFill>
                  <a:srgbClr val="0B0C0C"/>
                </a:solidFill>
                <a:latin typeface="Arial" pitchFamily="34" charset="0"/>
                <a:ea typeface="Arial" pitchFamily="34" charset="-122"/>
                <a:cs typeface="Arial" pitchFamily="34" charset="-120"/>
              </a:rPr>
              <a:t>“Failure to give up possession on date specified in contract-holder’s notice (section 170)”;</a:t>
            </a:r>
            <a:endParaRPr lang="en-US" sz="800"/>
          </a:p>
          <a:p>
            <a:pPr marL="171450" indent="-171450">
              <a:buFont typeface="Arial" panose="020B0604020202020204" pitchFamily="34" charset="0"/>
              <a:buChar char="•"/>
            </a:pPr>
            <a:r>
              <a:rPr lang="en-US" sz="800">
                <a:solidFill>
                  <a:srgbClr val="0B0C0C"/>
                </a:solidFill>
                <a:latin typeface="Arial" pitchFamily="34" charset="0"/>
                <a:ea typeface="Arial" pitchFamily="34" charset="-122"/>
                <a:cs typeface="Arial" pitchFamily="34" charset="-120"/>
              </a:rPr>
              <a:t>“Landlord’s notice in connection with end of fixed term given (section 186)”;</a:t>
            </a:r>
            <a:endParaRPr lang="en-US" sz="800"/>
          </a:p>
          <a:p>
            <a:pPr marL="171450" indent="-171450">
              <a:buFont typeface="Arial" panose="020B0604020202020204" pitchFamily="34" charset="0"/>
              <a:buChar char="•"/>
            </a:pPr>
            <a:r>
              <a:rPr lang="en-US" sz="800">
                <a:solidFill>
                  <a:srgbClr val="0B0C0C"/>
                </a:solidFill>
                <a:latin typeface="Arial" pitchFamily="34" charset="0"/>
                <a:ea typeface="Arial" pitchFamily="34" charset="-122"/>
                <a:cs typeface="Arial" pitchFamily="34" charset="-120"/>
              </a:rPr>
              <a:t>“Failure to give up possession on date specified in contract-holder’s break clause notice (section 191)”; and</a:t>
            </a:r>
            <a:endParaRPr lang="en-US" sz="800"/>
          </a:p>
          <a:p>
            <a:pPr marL="171450" indent="-171450">
              <a:buFont typeface="Arial" panose="020B0604020202020204" pitchFamily="34" charset="0"/>
              <a:buChar char="•"/>
            </a:pPr>
            <a:r>
              <a:rPr lang="en-US" sz="800">
                <a:solidFill>
                  <a:srgbClr val="0B0C0C"/>
                </a:solidFill>
                <a:latin typeface="Arial" pitchFamily="34" charset="0"/>
                <a:ea typeface="Arial" pitchFamily="34" charset="-122"/>
                <a:cs typeface="Arial" pitchFamily="34" charset="-120"/>
              </a:rPr>
              <a:t>“Notice given under a landlord’s break clause (section 199)”.</a:t>
            </a:r>
          </a:p>
          <a:p>
            <a:endParaRPr lang="en-US" sz="800"/>
          </a:p>
          <a:p>
            <a:pPr marL="0" indent="0">
              <a:buNone/>
            </a:pPr>
            <a:r>
              <a:rPr lang="en-US" sz="800">
                <a:solidFill>
                  <a:srgbClr val="0B0C0C"/>
                </a:solidFill>
                <a:latin typeface="Arial" pitchFamily="34" charset="0"/>
                <a:ea typeface="Arial" pitchFamily="34" charset="-122"/>
                <a:cs typeface="Arial" pitchFamily="34" charset="-120"/>
              </a:rPr>
              <a:t>In this example, no ground appears to have been selected.
</a:t>
            </a:r>
            <a:endParaRPr lang="en-US" sz="800"/>
          </a:p>
          <a:p>
            <a:pPr marL="0" indent="0">
              <a:buNone/>
            </a:pPr>
            <a:r>
              <a:rPr lang="en-US" sz="800">
                <a:solidFill>
                  <a:srgbClr val="0B0C0C"/>
                </a:solidFill>
                <a:latin typeface="Arial" pitchFamily="34" charset="0"/>
                <a:ea typeface="Arial" pitchFamily="34" charset="-122"/>
                <a:cs typeface="Arial" pitchFamily="34" charset="-120"/>
              </a:rPr>
              <a:t>The following actions are available: Previous, Continue and Cancel.</a:t>
            </a:r>
            <a:endParaRPr lang="en-US" sz="80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sp>
        <p:nvSpPr>
          <p:cNvPr id="2" name="Shape 0"/>
          <p:cNvSpPr/>
          <p:nvPr/>
        </p:nvSpPr>
        <p:spPr>
          <a:xfrm>
            <a:off x="0" y="0"/>
            <a:ext cx="12191695" cy="329184"/>
          </a:xfrm>
          <a:prstGeom prst="rect">
            <a:avLst/>
          </a:prstGeom>
          <a:solidFill>
            <a:srgbClr val="0B0C0C"/>
          </a:solidFill>
          <a:ln w="12700">
            <a:solidFill>
              <a:srgbClr val="0B0C0C"/>
            </a:solidFill>
            <a:prstDash val="solid"/>
          </a:ln>
        </p:spPr>
        <p:txBody>
          <a:bodyPr/>
          <a:lstStyle/>
          <a:p>
            <a:endParaRPr lang="en-GB"/>
          </a:p>
        </p:txBody>
      </p:sp>
      <p:sp>
        <p:nvSpPr>
          <p:cNvPr id="3" name="Text 1"/>
          <p:cNvSpPr/>
          <p:nvPr/>
        </p:nvSpPr>
        <p:spPr>
          <a:xfrm>
            <a:off x="164592" y="82296"/>
            <a:ext cx="2377440" cy="146304"/>
          </a:xfrm>
          <a:prstGeom prst="rect">
            <a:avLst/>
          </a:prstGeom>
          <a:noFill/>
          <a:ln/>
        </p:spPr>
        <p:txBody>
          <a:bodyPr wrap="square" lIns="0" tIns="0" rIns="0" bIns="0" rtlCol="0" anchor="ctr"/>
          <a:lstStyle/>
          <a:p>
            <a:pPr marL="0" indent="0">
              <a:buNone/>
            </a:pPr>
            <a:r>
              <a:rPr lang="en-US" sz="650" b="1">
                <a:solidFill>
                  <a:srgbClr val="FFFFFF"/>
                </a:solidFill>
                <a:latin typeface="Arial" pitchFamily="34" charset="0"/>
                <a:ea typeface="Arial" pitchFamily="34" charset="-122"/>
                <a:cs typeface="Arial" pitchFamily="34" charset="-120"/>
              </a:rPr>
              <a:t>OFFICIAL - SENSITIVE</a:t>
            </a:r>
            <a:endParaRPr lang="en-US" sz="650"/>
          </a:p>
        </p:txBody>
      </p:sp>
      <p:sp>
        <p:nvSpPr>
          <p:cNvPr id="4" name="Text 2"/>
          <p:cNvSpPr/>
          <p:nvPr/>
        </p:nvSpPr>
        <p:spPr>
          <a:xfrm>
            <a:off x="411480" y="502920"/>
            <a:ext cx="11064240" cy="329184"/>
          </a:xfrm>
          <a:prstGeom prst="rect">
            <a:avLst/>
          </a:prstGeom>
          <a:noFill/>
          <a:ln/>
        </p:spPr>
        <p:txBody>
          <a:bodyPr wrap="square" lIns="0" tIns="0" rIns="0" bIns="0" rtlCol="0" anchor="ctr"/>
          <a:lstStyle/>
          <a:p>
            <a:pPr marL="0" indent="0">
              <a:buNone/>
            </a:pPr>
            <a:r>
              <a:rPr lang="en-US" sz="1900" b="1">
                <a:solidFill>
                  <a:srgbClr val="0B0C0C"/>
                </a:solidFill>
                <a:latin typeface="Arial" pitchFamily="34" charset="0"/>
                <a:ea typeface="Arial" pitchFamily="34" charset="-122"/>
                <a:cs typeface="Arial" pitchFamily="34" charset="-120"/>
              </a:rPr>
              <a:t>Welsh pre-action protocol</a:t>
            </a:r>
            <a:endParaRPr lang="en-US" sz="1900"/>
          </a:p>
        </p:txBody>
      </p:sp>
      <p:sp>
        <p:nvSpPr>
          <p:cNvPr id="5" name="Text 3"/>
          <p:cNvSpPr/>
          <p:nvPr/>
        </p:nvSpPr>
        <p:spPr>
          <a:xfrm>
            <a:off x="411480" y="859536"/>
            <a:ext cx="11064240" cy="256032"/>
          </a:xfrm>
          <a:prstGeom prst="rect">
            <a:avLst/>
          </a:prstGeom>
          <a:noFill/>
          <a:ln/>
        </p:spPr>
        <p:txBody>
          <a:bodyPr wrap="square" lIns="0" tIns="0" rIns="0" bIns="0" rtlCol="0" anchor="ctr"/>
          <a:lstStyle/>
          <a:p>
            <a:pPr marL="0" indent="0">
              <a:buNone/>
            </a:pPr>
            <a:r>
              <a:rPr lang="en-US" sz="1050">
                <a:solidFill>
                  <a:srgbClr val="505A5F"/>
                </a:solidFill>
                <a:latin typeface="Arial" pitchFamily="34" charset="0"/>
                <a:ea typeface="Arial" pitchFamily="34" charset="-122"/>
                <a:cs typeface="Arial" pitchFamily="34" charset="-120"/>
              </a:rPr>
              <a:t>Short page descriptor: Welsh journey pre-action protocol page asking whether the protocol has been followed.</a:t>
            </a:r>
            <a:endParaRPr lang="en-US" sz="1050"/>
          </a:p>
        </p:txBody>
      </p:sp>
      <p:sp>
        <p:nvSpPr>
          <p:cNvPr id="6" name="Shape 4"/>
          <p:cNvSpPr/>
          <p:nvPr/>
        </p:nvSpPr>
        <p:spPr>
          <a:xfrm>
            <a:off x="411480" y="1234440"/>
            <a:ext cx="3886200" cy="5166360"/>
          </a:xfrm>
          <a:prstGeom prst="roundRect">
            <a:avLst>
              <a:gd name="adj" fmla="val 1882"/>
            </a:avLst>
          </a:prstGeom>
          <a:solidFill>
            <a:srgbClr val="FFFFFF"/>
          </a:solidFill>
          <a:ln w="12700">
            <a:solidFill>
              <a:srgbClr val="DADCE0"/>
            </a:solidFill>
            <a:prstDash val="solid"/>
          </a:ln>
        </p:spPr>
        <p:txBody>
          <a:bodyPr/>
          <a:lstStyle/>
          <a:p>
            <a:endParaRPr lang="en-GB"/>
          </a:p>
        </p:txBody>
      </p:sp>
      <p:pic>
        <p:nvPicPr>
          <p:cNvPr id="7" name="Image 0" descr="/mnt/data/screen47_redo_extract/ppt/media/image1.png"/>
          <p:cNvPicPr>
            <a:picLocks noChangeAspect="1"/>
          </p:cNvPicPr>
          <p:nvPr/>
        </p:nvPicPr>
        <p:blipFill>
          <a:blip r:embed="rId3"/>
          <a:stretch>
            <a:fillRect/>
          </a:stretch>
        </p:blipFill>
        <p:spPr>
          <a:xfrm>
            <a:off x="530352" y="2139488"/>
            <a:ext cx="3648456" cy="3356264"/>
          </a:xfrm>
          <a:prstGeom prst="rect">
            <a:avLst/>
          </a:prstGeom>
        </p:spPr>
      </p:pic>
      <p:sp>
        <p:nvSpPr>
          <p:cNvPr id="8" name="Shape 5"/>
          <p:cNvSpPr/>
          <p:nvPr/>
        </p:nvSpPr>
        <p:spPr>
          <a:xfrm>
            <a:off x="4526280" y="1234440"/>
            <a:ext cx="7242048" cy="5166360"/>
          </a:xfrm>
          <a:prstGeom prst="roundRect">
            <a:avLst>
              <a:gd name="adj" fmla="val 1416"/>
            </a:avLst>
          </a:prstGeom>
          <a:solidFill>
            <a:srgbClr val="EAF3F8"/>
          </a:solidFill>
          <a:ln w="12700">
            <a:solidFill>
              <a:srgbClr val="C8DDF0"/>
            </a:solidFill>
            <a:prstDash val="solid"/>
          </a:ln>
        </p:spPr>
        <p:txBody>
          <a:bodyPr/>
          <a:lstStyle/>
          <a:p>
            <a:endParaRPr lang="en-GB"/>
          </a:p>
        </p:txBody>
      </p:sp>
      <p:sp>
        <p:nvSpPr>
          <p:cNvPr id="9" name="Text 6"/>
          <p:cNvSpPr/>
          <p:nvPr/>
        </p:nvSpPr>
        <p:spPr>
          <a:xfrm>
            <a:off x="4754880" y="1417320"/>
            <a:ext cx="6720840" cy="228600"/>
          </a:xfrm>
          <a:prstGeom prst="rect">
            <a:avLst/>
          </a:prstGeom>
          <a:noFill/>
          <a:ln/>
        </p:spPr>
        <p:txBody>
          <a:bodyPr wrap="square" lIns="0" tIns="0" rIns="0" bIns="0" rtlCol="0" anchor="ctr"/>
          <a:lstStyle/>
          <a:p>
            <a:pPr marL="0" indent="0">
              <a:buNone/>
            </a:pPr>
            <a:r>
              <a:rPr lang="en-US" sz="1200" b="1">
                <a:solidFill>
                  <a:srgbClr val="1D70B8"/>
                </a:solidFill>
                <a:latin typeface="Arial" pitchFamily="34" charset="0"/>
                <a:ea typeface="Arial" pitchFamily="34" charset="-122"/>
                <a:cs typeface="Arial" pitchFamily="34" charset="-120"/>
              </a:rPr>
              <a:t>Accessible description</a:t>
            </a:r>
            <a:endParaRPr lang="en-US" sz="1200"/>
          </a:p>
        </p:txBody>
      </p:sp>
      <p:sp>
        <p:nvSpPr>
          <p:cNvPr id="10" name="Text 7"/>
          <p:cNvSpPr/>
          <p:nvPr/>
        </p:nvSpPr>
        <p:spPr>
          <a:xfrm>
            <a:off x="4754880" y="1719072"/>
            <a:ext cx="6720840" cy="4526280"/>
          </a:xfrm>
          <a:prstGeom prst="rect">
            <a:avLst/>
          </a:prstGeom>
          <a:noFill/>
          <a:ln/>
        </p:spPr>
        <p:txBody>
          <a:bodyPr wrap="square" lIns="254" tIns="254" rIns="254" bIns="254" rtlCol="0" anchor="ctr">
            <a:noAutofit/>
          </a:bodyPr>
          <a:lstStyle/>
          <a:p>
            <a:pPr marL="0" indent="0">
              <a:buNone/>
            </a:pPr>
            <a:r>
              <a:rPr lang="en-US" sz="900" b="1">
                <a:solidFill>
                  <a:srgbClr val="0B0C0C"/>
                </a:solidFill>
                <a:latin typeface="Arial" pitchFamily="34" charset="0"/>
                <a:ea typeface="Arial" pitchFamily="34" charset="-122"/>
                <a:cs typeface="Arial" pitchFamily="34" charset="-120"/>
              </a:rPr>
              <a:t>Heading: </a:t>
            </a:r>
            <a:r>
              <a:rPr lang="en-US" sz="900">
                <a:solidFill>
                  <a:srgbClr val="0B0C0C"/>
                </a:solidFill>
                <a:latin typeface="Arial" pitchFamily="34" charset="0"/>
                <a:ea typeface="Arial" pitchFamily="34" charset="-122"/>
                <a:cs typeface="Arial" pitchFamily="34" charset="-120"/>
              </a:rPr>
              <a:t>“Pre-action protocol”
</a:t>
            </a:r>
            <a:endParaRPr lang="en-US" sz="900"/>
          </a:p>
          <a:p>
            <a:pPr marL="0" indent="0">
              <a:buNone/>
            </a:pPr>
            <a:r>
              <a:rPr lang="en-US" sz="900">
                <a:solidFill>
                  <a:srgbClr val="0B0C0C"/>
                </a:solidFill>
                <a:latin typeface="Arial" pitchFamily="34" charset="0"/>
                <a:ea typeface="Arial" pitchFamily="34" charset="-122"/>
                <a:cs typeface="Arial" pitchFamily="34" charset="-120"/>
              </a:rPr>
              <a:t>In this example, the case number is “1234-5678-9101-1213”.
</a:t>
            </a:r>
            <a:endParaRPr lang="en-US" sz="900"/>
          </a:p>
          <a:p>
            <a:pPr marL="0" indent="0">
              <a:buNone/>
            </a:pPr>
            <a:r>
              <a:rPr lang="en-US" sz="900" b="1">
                <a:solidFill>
                  <a:srgbClr val="0B0C0C"/>
                </a:solidFill>
                <a:latin typeface="Arial" pitchFamily="34" charset="0"/>
                <a:ea typeface="Arial" pitchFamily="34" charset="-122"/>
                <a:cs typeface="Arial" pitchFamily="34" charset="-120"/>
              </a:rPr>
              <a:t>The page states: </a:t>
            </a:r>
            <a:r>
              <a:rPr lang="en-US" sz="900">
                <a:solidFill>
                  <a:srgbClr val="0B0C0C"/>
                </a:solidFill>
                <a:latin typeface="Arial" pitchFamily="34" charset="0"/>
                <a:ea typeface="Arial" pitchFamily="34" charset="-122"/>
                <a:cs typeface="Arial" pitchFamily="34" charset="-120"/>
              </a:rPr>
              <a:t>“Community landlords should follow the pre-action protocol before making a housing possession claim. You should have:”
</a:t>
            </a:r>
            <a:endParaRPr lang="en-US" sz="900"/>
          </a:p>
          <a:p>
            <a:pPr marL="0" indent="0">
              <a:buNone/>
            </a:pPr>
            <a:r>
              <a:rPr lang="en-US" sz="900">
                <a:solidFill>
                  <a:srgbClr val="0B0C0C"/>
                </a:solidFill>
                <a:latin typeface="Arial" pitchFamily="34" charset="0"/>
                <a:ea typeface="Arial" pitchFamily="34" charset="-122"/>
                <a:cs typeface="Arial" pitchFamily="34" charset="-120"/>
              </a:rPr>
              <a:t>“contacted, or attempted to contact, the defendants”.
</a:t>
            </a:r>
            <a:endParaRPr lang="en-US" sz="900"/>
          </a:p>
          <a:p>
            <a:pPr marL="0" indent="0">
              <a:buNone/>
            </a:pPr>
            <a:r>
              <a:rPr lang="en-US" sz="900" b="1">
                <a:solidFill>
                  <a:srgbClr val="0B0C0C"/>
                </a:solidFill>
                <a:latin typeface="Arial" pitchFamily="34" charset="0"/>
                <a:ea typeface="Arial" pitchFamily="34" charset="-122"/>
                <a:cs typeface="Arial" pitchFamily="34" charset="-120"/>
              </a:rPr>
              <a:t>The page states: </a:t>
            </a:r>
            <a:r>
              <a:rPr lang="en-US" sz="900">
                <a:solidFill>
                  <a:srgbClr val="0B0C0C"/>
                </a:solidFill>
                <a:latin typeface="Arial" pitchFamily="34" charset="0"/>
                <a:ea typeface="Arial" pitchFamily="34" charset="-122"/>
                <a:cs typeface="Arial" pitchFamily="34" charset="-120"/>
              </a:rPr>
              <a:t>“If your claim is on the grounds of rent arrears, you should have:”
</a:t>
            </a:r>
            <a:endParaRPr lang="en-US" sz="900"/>
          </a:p>
          <a:p>
            <a:pPr marL="0" indent="0">
              <a:buNone/>
            </a:pPr>
            <a:r>
              <a:rPr lang="en-US" sz="900" b="1">
                <a:solidFill>
                  <a:srgbClr val="0B0C0C"/>
                </a:solidFill>
                <a:latin typeface="Arial" pitchFamily="34" charset="0"/>
                <a:ea typeface="Arial" pitchFamily="34" charset="-122"/>
                <a:cs typeface="Arial" pitchFamily="34" charset="-120"/>
              </a:rPr>
              <a:t>The following steps are shown:
</a:t>
            </a:r>
            <a:endParaRPr lang="en-US" sz="900"/>
          </a:p>
          <a:p>
            <a:pPr marL="171450" indent="-171450">
              <a:buFont typeface="Arial" panose="020B0604020202020204" pitchFamily="34" charset="0"/>
              <a:buChar char="•"/>
            </a:pPr>
            <a:r>
              <a:rPr lang="en-US" sz="900">
                <a:solidFill>
                  <a:srgbClr val="0B0C0C"/>
                </a:solidFill>
                <a:latin typeface="Arial" pitchFamily="34" charset="0"/>
                <a:ea typeface="Arial" pitchFamily="34" charset="-122"/>
                <a:cs typeface="Arial" pitchFamily="34" charset="-120"/>
              </a:rPr>
              <a:t>“tried to agree a repayment plan”;</a:t>
            </a:r>
            <a:endParaRPr lang="en-US" sz="900"/>
          </a:p>
          <a:p>
            <a:pPr marL="171450" indent="-171450">
              <a:buFont typeface="Arial" panose="020B0604020202020204" pitchFamily="34" charset="0"/>
              <a:buChar char="•"/>
            </a:pPr>
            <a:r>
              <a:rPr lang="en-US" sz="900">
                <a:solidFill>
                  <a:srgbClr val="0B0C0C"/>
                </a:solidFill>
                <a:latin typeface="Arial" pitchFamily="34" charset="0"/>
                <a:ea typeface="Arial" pitchFamily="34" charset="-122"/>
                <a:cs typeface="Arial" pitchFamily="34" charset="-120"/>
              </a:rPr>
              <a:t>“applied for arrears to be paid by the Department for Work and Pensions (DWP) by deductions from the defendants’ benefits”; and</a:t>
            </a:r>
            <a:endParaRPr lang="en-US" sz="900"/>
          </a:p>
          <a:p>
            <a:pPr marL="171450" indent="-171450">
              <a:buFont typeface="Arial" panose="020B0604020202020204" pitchFamily="34" charset="0"/>
              <a:buChar char="•"/>
            </a:pPr>
            <a:r>
              <a:rPr lang="en-US" sz="900">
                <a:solidFill>
                  <a:srgbClr val="0B0C0C"/>
                </a:solidFill>
                <a:latin typeface="Arial" pitchFamily="34" charset="0"/>
                <a:ea typeface="Arial" pitchFamily="34" charset="-122"/>
                <a:cs typeface="Arial" pitchFamily="34" charset="-120"/>
              </a:rPr>
              <a:t>“offered to assist the defendants in a claim for housing benefit or Universal Credit”.</a:t>
            </a:r>
          </a:p>
          <a:p>
            <a:pPr marL="171450" indent="-171450">
              <a:buFont typeface="Arial" panose="020B0604020202020204" pitchFamily="34" charset="0"/>
              <a:buChar char="•"/>
            </a:pPr>
            <a:endParaRPr lang="en-US" sz="900"/>
          </a:p>
          <a:p>
            <a:pPr marL="0" indent="0">
              <a:buNone/>
            </a:pPr>
            <a:r>
              <a:rPr lang="en-US" sz="900" b="1">
                <a:solidFill>
                  <a:srgbClr val="0B0C0C"/>
                </a:solidFill>
                <a:latin typeface="Arial" pitchFamily="34" charset="0"/>
                <a:ea typeface="Arial" pitchFamily="34" charset="-122"/>
                <a:cs typeface="Arial" pitchFamily="34" charset="-120"/>
              </a:rPr>
              <a:t>The page includes the following warning: </a:t>
            </a:r>
            <a:r>
              <a:rPr lang="en-US" sz="900">
                <a:solidFill>
                  <a:srgbClr val="0B0C0C"/>
                </a:solidFill>
                <a:latin typeface="Arial" pitchFamily="34" charset="0"/>
                <a:ea typeface="Arial" pitchFamily="34" charset="-122"/>
                <a:cs typeface="Arial" pitchFamily="34" charset="-120"/>
              </a:rPr>
              <a:t>“Your case could be delayed or rejected if you have not followed the pre-action protocol and completed all the steps.”
</a:t>
            </a:r>
            <a:endParaRPr lang="en-US" sz="900"/>
          </a:p>
          <a:p>
            <a:pPr marL="0" indent="0">
              <a:buNone/>
            </a:pPr>
            <a:r>
              <a:rPr lang="en-US" sz="900" b="1">
                <a:solidFill>
                  <a:srgbClr val="0B0C0C"/>
                </a:solidFill>
                <a:latin typeface="Arial" pitchFamily="34" charset="0"/>
                <a:ea typeface="Arial" pitchFamily="34" charset="-122"/>
                <a:cs typeface="Arial" pitchFamily="34" charset="-120"/>
              </a:rPr>
              <a:t>Heading: </a:t>
            </a:r>
            <a:r>
              <a:rPr lang="en-US" sz="900">
                <a:solidFill>
                  <a:srgbClr val="0B0C0C"/>
                </a:solidFill>
                <a:latin typeface="Arial" pitchFamily="34" charset="0"/>
                <a:ea typeface="Arial" pitchFamily="34" charset="-122"/>
                <a:cs typeface="Arial" pitchFamily="34" charset="-120"/>
              </a:rPr>
              <a:t>“Have you followed the pre-action protocol?”
</a:t>
            </a:r>
            <a:endParaRPr lang="en-US" sz="900"/>
          </a:p>
          <a:p>
            <a:pPr marL="0" indent="0">
              <a:buNone/>
            </a:pPr>
            <a:r>
              <a:rPr lang="en-US" sz="900" b="1">
                <a:solidFill>
                  <a:srgbClr val="0B0C0C"/>
                </a:solidFill>
                <a:latin typeface="Arial" pitchFamily="34" charset="0"/>
                <a:ea typeface="Arial" pitchFamily="34" charset="-122"/>
                <a:cs typeface="Arial" pitchFamily="34" charset="-120"/>
              </a:rPr>
              <a:t>The options shown are:
</a:t>
            </a:r>
            <a:endParaRPr lang="en-US" sz="900"/>
          </a:p>
          <a:p>
            <a:pPr marL="0" indent="0">
              <a:buNone/>
            </a:pPr>
            <a:r>
              <a:rPr lang="en-US" sz="900">
                <a:solidFill>
                  <a:srgbClr val="0B0C0C"/>
                </a:solidFill>
                <a:latin typeface="Arial" pitchFamily="34" charset="0"/>
                <a:ea typeface="Arial" pitchFamily="34" charset="-122"/>
                <a:cs typeface="Arial" pitchFamily="34" charset="-120"/>
              </a:rPr>
              <a:t>“Yes”; and
</a:t>
            </a:r>
            <a:endParaRPr lang="en-US" sz="900"/>
          </a:p>
          <a:p>
            <a:pPr marL="0" indent="0">
              <a:buNone/>
            </a:pPr>
            <a:r>
              <a:rPr lang="en-US" sz="900">
                <a:solidFill>
                  <a:srgbClr val="0B0C0C"/>
                </a:solidFill>
                <a:latin typeface="Arial" pitchFamily="34" charset="0"/>
                <a:ea typeface="Arial" pitchFamily="34" charset="-122"/>
                <a:cs typeface="Arial" pitchFamily="34" charset="-120"/>
              </a:rPr>
              <a:t>“No”.
</a:t>
            </a:r>
            <a:endParaRPr lang="en-US" sz="900"/>
          </a:p>
          <a:p>
            <a:pPr marL="0" indent="0">
              <a:buNone/>
            </a:pPr>
            <a:r>
              <a:rPr lang="en-US" sz="900">
                <a:solidFill>
                  <a:srgbClr val="0B0C0C"/>
                </a:solidFill>
                <a:latin typeface="Arial" pitchFamily="34" charset="0"/>
                <a:ea typeface="Arial" pitchFamily="34" charset="-122"/>
                <a:cs typeface="Arial" pitchFamily="34" charset="-120"/>
              </a:rPr>
              <a:t>In this example, no option appears to have been selected.
</a:t>
            </a:r>
            <a:endParaRPr lang="en-US" sz="900"/>
          </a:p>
          <a:p>
            <a:pPr marL="0" indent="0">
              <a:buNone/>
            </a:pPr>
            <a:r>
              <a:rPr lang="en-US" sz="900">
                <a:solidFill>
                  <a:srgbClr val="0B0C0C"/>
                </a:solidFill>
                <a:latin typeface="Arial" pitchFamily="34" charset="0"/>
                <a:ea typeface="Arial" pitchFamily="34" charset="-122"/>
                <a:cs typeface="Arial" pitchFamily="34" charset="-120"/>
              </a:rPr>
              <a:t>The following actions are available: Previous, Continue and Cancel.</a:t>
            </a:r>
            <a:endParaRPr lang="en-US" sz="90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sp>
        <p:nvSpPr>
          <p:cNvPr id="2" name="Shape 0"/>
          <p:cNvSpPr/>
          <p:nvPr/>
        </p:nvSpPr>
        <p:spPr>
          <a:xfrm>
            <a:off x="0" y="0"/>
            <a:ext cx="12191695" cy="329184"/>
          </a:xfrm>
          <a:prstGeom prst="rect">
            <a:avLst/>
          </a:prstGeom>
          <a:solidFill>
            <a:srgbClr val="0B0C0C"/>
          </a:solidFill>
          <a:ln w="12700">
            <a:solidFill>
              <a:srgbClr val="0B0C0C"/>
            </a:solidFill>
            <a:prstDash val="solid"/>
          </a:ln>
        </p:spPr>
        <p:txBody>
          <a:bodyPr/>
          <a:lstStyle/>
          <a:p>
            <a:endParaRPr lang="en-GB"/>
          </a:p>
        </p:txBody>
      </p:sp>
      <p:sp>
        <p:nvSpPr>
          <p:cNvPr id="3" name="Text 1"/>
          <p:cNvSpPr/>
          <p:nvPr/>
        </p:nvSpPr>
        <p:spPr>
          <a:xfrm>
            <a:off x="164592" y="82296"/>
            <a:ext cx="3200400" cy="146304"/>
          </a:xfrm>
          <a:prstGeom prst="rect">
            <a:avLst/>
          </a:prstGeom>
          <a:noFill/>
          <a:ln/>
        </p:spPr>
        <p:txBody>
          <a:bodyPr wrap="square" lIns="0" tIns="0" rIns="0" bIns="0" rtlCol="0" anchor="ctr"/>
          <a:lstStyle/>
          <a:p>
            <a:pPr marL="0" indent="0">
              <a:buNone/>
            </a:pPr>
            <a:r>
              <a:rPr lang="en-US" sz="650" b="1">
                <a:solidFill>
                  <a:srgbClr val="FFFFFF"/>
                </a:solidFill>
                <a:latin typeface="Arial" pitchFamily="34" charset="0"/>
                <a:ea typeface="Arial" pitchFamily="34" charset="-122"/>
                <a:cs typeface="Arial" pitchFamily="34" charset="-120"/>
              </a:rPr>
              <a:t>OFFICIAL - SENSITIVE - RECIPIENTS ONLY</a:t>
            </a:r>
            <a:endParaRPr lang="en-US" sz="650"/>
          </a:p>
        </p:txBody>
      </p:sp>
      <p:sp>
        <p:nvSpPr>
          <p:cNvPr id="4" name="Text 2"/>
          <p:cNvSpPr/>
          <p:nvPr/>
        </p:nvSpPr>
        <p:spPr>
          <a:xfrm>
            <a:off x="411480" y="502920"/>
            <a:ext cx="11155680" cy="329184"/>
          </a:xfrm>
          <a:prstGeom prst="rect">
            <a:avLst/>
          </a:prstGeom>
          <a:noFill/>
          <a:ln/>
        </p:spPr>
        <p:txBody>
          <a:bodyPr wrap="square" lIns="0" tIns="0" rIns="0" bIns="0" rtlCol="0" anchor="ctr"/>
          <a:lstStyle/>
          <a:p>
            <a:pPr marL="0" indent="0">
              <a:buNone/>
            </a:pPr>
            <a:r>
              <a:rPr lang="en-US" sz="1850" b="1">
                <a:solidFill>
                  <a:srgbClr val="0B0C0C"/>
                </a:solidFill>
                <a:latin typeface="Arial" pitchFamily="34" charset="0"/>
                <a:ea typeface="Arial" pitchFamily="34" charset="-122"/>
                <a:cs typeface="Arial" pitchFamily="34" charset="-120"/>
              </a:rPr>
              <a:t>Notice</a:t>
            </a:r>
            <a:endParaRPr lang="en-US" sz="1850"/>
          </a:p>
        </p:txBody>
      </p:sp>
      <p:sp>
        <p:nvSpPr>
          <p:cNvPr id="5" name="Text 3"/>
          <p:cNvSpPr/>
          <p:nvPr/>
        </p:nvSpPr>
        <p:spPr>
          <a:xfrm>
            <a:off x="411480" y="859536"/>
            <a:ext cx="11155680" cy="256032"/>
          </a:xfrm>
          <a:prstGeom prst="rect">
            <a:avLst/>
          </a:prstGeom>
          <a:noFill/>
          <a:ln/>
        </p:spPr>
        <p:txBody>
          <a:bodyPr wrap="square" lIns="0" tIns="0" rIns="0" bIns="0" rtlCol="0" anchor="ctr"/>
          <a:lstStyle/>
          <a:p>
            <a:pPr marL="0" indent="0">
              <a:buNone/>
            </a:pPr>
            <a:r>
              <a:rPr lang="en-US" sz="1050">
                <a:solidFill>
                  <a:srgbClr val="505A5F"/>
                </a:solidFill>
                <a:latin typeface="Arial" pitchFamily="34" charset="0"/>
                <a:ea typeface="Arial" pitchFamily="34" charset="-122"/>
                <a:cs typeface="Arial" pitchFamily="34" charset="-120"/>
              </a:rPr>
              <a:t>Short page descriptor: Welsh-journey notice page asking whether notice was served and requiring a statement where No is selected.</a:t>
            </a:r>
            <a:endParaRPr lang="en-US" sz="1050"/>
          </a:p>
        </p:txBody>
      </p:sp>
      <p:sp>
        <p:nvSpPr>
          <p:cNvPr id="6" name="Shape 4"/>
          <p:cNvSpPr/>
          <p:nvPr/>
        </p:nvSpPr>
        <p:spPr>
          <a:xfrm>
            <a:off x="411480" y="1234440"/>
            <a:ext cx="3886200" cy="5166360"/>
          </a:xfrm>
          <a:prstGeom prst="roundRect">
            <a:avLst>
              <a:gd name="adj" fmla="val 1882"/>
            </a:avLst>
          </a:prstGeom>
          <a:solidFill>
            <a:srgbClr val="FFFFFF"/>
          </a:solidFill>
          <a:ln w="12700">
            <a:solidFill>
              <a:srgbClr val="DADCE0"/>
            </a:solidFill>
            <a:prstDash val="solid"/>
          </a:ln>
        </p:spPr>
        <p:txBody>
          <a:bodyPr/>
          <a:lstStyle/>
          <a:p>
            <a:endParaRPr lang="en-GB"/>
          </a:p>
        </p:txBody>
      </p:sp>
      <p:pic>
        <p:nvPicPr>
          <p:cNvPr id="7" name="Image 0" descr="/mnt/data/new_hmcts_extract/ppt/media/image7.png"/>
          <p:cNvPicPr>
            <a:picLocks noChangeAspect="1"/>
          </p:cNvPicPr>
          <p:nvPr/>
        </p:nvPicPr>
        <p:blipFill>
          <a:blip r:embed="rId3"/>
          <a:stretch>
            <a:fillRect/>
          </a:stretch>
        </p:blipFill>
        <p:spPr>
          <a:xfrm>
            <a:off x="530352" y="1618619"/>
            <a:ext cx="3648456" cy="4398003"/>
          </a:xfrm>
          <a:prstGeom prst="rect">
            <a:avLst/>
          </a:prstGeom>
        </p:spPr>
      </p:pic>
      <p:sp>
        <p:nvSpPr>
          <p:cNvPr id="8" name="Shape 5"/>
          <p:cNvSpPr/>
          <p:nvPr/>
        </p:nvSpPr>
        <p:spPr>
          <a:xfrm>
            <a:off x="4526280" y="1234440"/>
            <a:ext cx="7242048" cy="5166360"/>
          </a:xfrm>
          <a:prstGeom prst="roundRect">
            <a:avLst>
              <a:gd name="adj" fmla="val 1416"/>
            </a:avLst>
          </a:prstGeom>
          <a:solidFill>
            <a:srgbClr val="EAF3F8"/>
          </a:solidFill>
          <a:ln w="12700">
            <a:solidFill>
              <a:srgbClr val="C8DDF0"/>
            </a:solidFill>
            <a:prstDash val="solid"/>
          </a:ln>
        </p:spPr>
        <p:txBody>
          <a:bodyPr/>
          <a:lstStyle/>
          <a:p>
            <a:endParaRPr lang="en-GB"/>
          </a:p>
        </p:txBody>
      </p:sp>
      <p:sp>
        <p:nvSpPr>
          <p:cNvPr id="9" name="Text 6"/>
          <p:cNvSpPr/>
          <p:nvPr/>
        </p:nvSpPr>
        <p:spPr>
          <a:xfrm>
            <a:off x="4754880" y="1417320"/>
            <a:ext cx="6720840" cy="228600"/>
          </a:xfrm>
          <a:prstGeom prst="rect">
            <a:avLst/>
          </a:prstGeom>
          <a:noFill/>
          <a:ln/>
        </p:spPr>
        <p:txBody>
          <a:bodyPr wrap="square" lIns="0" tIns="0" rIns="0" bIns="0" rtlCol="0" anchor="ctr"/>
          <a:lstStyle/>
          <a:p>
            <a:pPr marL="0" indent="0">
              <a:buNone/>
            </a:pPr>
            <a:r>
              <a:rPr lang="en-US" sz="1200" b="1">
                <a:solidFill>
                  <a:srgbClr val="1D70B8"/>
                </a:solidFill>
                <a:latin typeface="Arial" pitchFamily="34" charset="0"/>
                <a:ea typeface="Arial" pitchFamily="34" charset="-122"/>
                <a:cs typeface="Arial" pitchFamily="34" charset="-120"/>
              </a:rPr>
              <a:t>Accessible description</a:t>
            </a:r>
            <a:endParaRPr lang="en-US" sz="1200"/>
          </a:p>
        </p:txBody>
      </p:sp>
      <p:sp>
        <p:nvSpPr>
          <p:cNvPr id="10" name="Text 7"/>
          <p:cNvSpPr/>
          <p:nvPr/>
        </p:nvSpPr>
        <p:spPr>
          <a:xfrm>
            <a:off x="4754880" y="1719072"/>
            <a:ext cx="6720840" cy="4526280"/>
          </a:xfrm>
          <a:prstGeom prst="rect">
            <a:avLst/>
          </a:prstGeom>
          <a:noFill/>
          <a:ln/>
        </p:spPr>
        <p:txBody>
          <a:bodyPr wrap="square" lIns="254" tIns="254" rIns="254" bIns="254" rtlCol="0" anchor="ctr">
            <a:noAutofit/>
          </a:bodyPr>
          <a:lstStyle/>
          <a:p>
            <a:pPr marL="0" indent="0">
              <a:buNone/>
            </a:pPr>
            <a:r>
              <a:rPr lang="en-US" sz="1000" b="1">
                <a:solidFill>
                  <a:srgbClr val="0B0C0C"/>
                </a:solidFill>
                <a:latin typeface="Arial" pitchFamily="34" charset="0"/>
                <a:ea typeface="Arial" pitchFamily="34" charset="-122"/>
                <a:cs typeface="Arial" pitchFamily="34" charset="-120"/>
              </a:rPr>
              <a:t>Heading: </a:t>
            </a:r>
            <a:r>
              <a:rPr lang="en-US" sz="1000">
                <a:solidFill>
                  <a:srgbClr val="0B0C0C"/>
                </a:solidFill>
                <a:latin typeface="Arial" pitchFamily="34" charset="0"/>
                <a:ea typeface="Arial" pitchFamily="34" charset="-122"/>
                <a:cs typeface="Arial" pitchFamily="34" charset="-120"/>
              </a:rPr>
              <a:t>“Notice”
</a:t>
            </a:r>
            <a:endParaRPr lang="en-US" sz="1000"/>
          </a:p>
          <a:p>
            <a:pPr marL="0" indent="0">
              <a:buNone/>
            </a:pPr>
            <a:r>
              <a:rPr lang="en-US" sz="1000">
                <a:solidFill>
                  <a:srgbClr val="0B0C0C"/>
                </a:solidFill>
                <a:latin typeface="Arial" pitchFamily="34" charset="0"/>
                <a:ea typeface="Arial" pitchFamily="34" charset="-122"/>
                <a:cs typeface="Arial" pitchFamily="34" charset="-120"/>
              </a:rPr>
              <a:t>In this example, the case number is “1787-2320-3915-7413”.
</a:t>
            </a:r>
            <a:endParaRPr lang="en-US" sz="1000"/>
          </a:p>
          <a:p>
            <a:pPr marL="0" indent="0">
              <a:buNone/>
            </a:pPr>
            <a:r>
              <a:rPr lang="en-US" sz="1000">
                <a:solidFill>
                  <a:srgbClr val="0B0C0C"/>
                </a:solidFill>
                <a:latin typeface="Arial" pitchFamily="34" charset="0"/>
                <a:ea typeface="Arial" pitchFamily="34" charset="-122"/>
                <a:cs typeface="Arial" pitchFamily="34" charset="-120"/>
              </a:rPr>
              <a:t>In this example, the property address is “2 Pentre Street, Caerdydd, CF11 6QX”.
</a:t>
            </a:r>
            <a:endParaRPr lang="en-US" sz="1000"/>
          </a:p>
          <a:p>
            <a:pPr marL="0" indent="0">
              <a:buNone/>
            </a:pPr>
            <a:r>
              <a:rPr lang="en-US" sz="1000" b="1">
                <a:solidFill>
                  <a:srgbClr val="0B0C0C"/>
                </a:solidFill>
                <a:latin typeface="Arial" pitchFamily="34" charset="0"/>
                <a:ea typeface="Arial" pitchFamily="34" charset="-122"/>
                <a:cs typeface="Arial" pitchFamily="34" charset="-120"/>
              </a:rPr>
              <a:t>The page states: </a:t>
            </a:r>
            <a:r>
              <a:rPr lang="en-US" sz="1000">
                <a:solidFill>
                  <a:srgbClr val="0B0C0C"/>
                </a:solidFill>
                <a:latin typeface="Arial" pitchFamily="34" charset="0"/>
                <a:ea typeface="Arial" pitchFamily="34" charset="-122"/>
                <a:cs typeface="Arial" pitchFamily="34" charset="-120"/>
              </a:rPr>
              <a:t>“If this is a possession claim under an occupation contract, you must have already served the defendant with notice seeking possession.”
</a:t>
            </a:r>
            <a:endParaRPr lang="en-US" sz="1000"/>
          </a:p>
          <a:p>
            <a:pPr marL="0" indent="0">
              <a:buNone/>
            </a:pPr>
            <a:r>
              <a:rPr lang="en-US" sz="1000" b="1">
                <a:solidFill>
                  <a:srgbClr val="0B0C0C"/>
                </a:solidFill>
                <a:latin typeface="Arial" pitchFamily="34" charset="0"/>
                <a:ea typeface="Arial" pitchFamily="34" charset="-122"/>
                <a:cs typeface="Arial" pitchFamily="34" charset="-120"/>
              </a:rPr>
              <a:t>The page includes the following warning: </a:t>
            </a:r>
            <a:r>
              <a:rPr lang="en-US" sz="1000">
                <a:solidFill>
                  <a:srgbClr val="0B0C0C"/>
                </a:solidFill>
                <a:latin typeface="Arial" pitchFamily="34" charset="0"/>
                <a:ea typeface="Arial" pitchFamily="34" charset="-122"/>
                <a:cs typeface="Arial" pitchFamily="34" charset="-120"/>
              </a:rPr>
              <a:t>“Each ground requires a different notice period before a possession claim may be made. Some do not require any notice period.”
</a:t>
            </a:r>
            <a:endParaRPr lang="en-US" sz="1000"/>
          </a:p>
          <a:p>
            <a:pPr marL="0" indent="0">
              <a:buNone/>
            </a:pPr>
            <a:r>
              <a:rPr lang="en-US" sz="1000" b="1">
                <a:solidFill>
                  <a:srgbClr val="0B0C0C"/>
                </a:solidFill>
                <a:latin typeface="Arial" pitchFamily="34" charset="0"/>
                <a:ea typeface="Arial" pitchFamily="34" charset="-122"/>
                <a:cs typeface="Arial" pitchFamily="34" charset="-120"/>
              </a:rPr>
              <a:t>Heading: </a:t>
            </a:r>
            <a:r>
              <a:rPr lang="en-US" sz="1000">
                <a:solidFill>
                  <a:srgbClr val="0B0C0C"/>
                </a:solidFill>
                <a:latin typeface="Arial" pitchFamily="34" charset="0"/>
                <a:ea typeface="Arial" pitchFamily="34" charset="-122"/>
                <a:cs typeface="Arial" pitchFamily="34" charset="-120"/>
              </a:rPr>
              <a:t>“Have you served notice to the defendants?”
</a:t>
            </a:r>
            <a:endParaRPr lang="en-US" sz="1000"/>
          </a:p>
          <a:p>
            <a:pPr marL="0" indent="0">
              <a:buNone/>
            </a:pPr>
            <a:r>
              <a:rPr lang="en-US" sz="1000">
                <a:solidFill>
                  <a:srgbClr val="0B0C0C"/>
                </a:solidFill>
                <a:latin typeface="Arial" pitchFamily="34" charset="0"/>
                <a:ea typeface="Arial" pitchFamily="34" charset="-122"/>
                <a:cs typeface="Arial" pitchFamily="34" charset="-120"/>
              </a:rPr>
              <a:t>The options shown are “Yes” and “No”. In this example, “No” appears to have been selected.
</a:t>
            </a:r>
            <a:endParaRPr lang="en-US" sz="1000"/>
          </a:p>
          <a:p>
            <a:pPr marL="0" indent="0">
              <a:buNone/>
            </a:pPr>
            <a:r>
              <a:rPr lang="en-US" sz="1000" b="1">
                <a:solidFill>
                  <a:srgbClr val="0B0C0C"/>
                </a:solidFill>
                <a:latin typeface="Arial" pitchFamily="34" charset="0"/>
                <a:ea typeface="Arial" pitchFamily="34" charset="-122"/>
                <a:cs typeface="Arial" pitchFamily="34" charset="-120"/>
              </a:rPr>
              <a:t>The page states: </a:t>
            </a:r>
            <a:r>
              <a:rPr lang="en-US" sz="1000">
                <a:solidFill>
                  <a:srgbClr val="0B0C0C"/>
                </a:solidFill>
                <a:latin typeface="Arial" pitchFamily="34" charset="0"/>
                <a:ea typeface="Arial" pitchFamily="34" charset="-122"/>
                <a:cs typeface="Arial" pitchFamily="34" charset="-120"/>
              </a:rPr>
              <a:t>“You must make a statement that includes:”
</a:t>
            </a:r>
            <a:endParaRPr lang="en-US" sz="1000"/>
          </a:p>
          <a:p>
            <a:pPr marL="171450" indent="-171450">
              <a:buFont typeface="Arial" panose="020B0604020202020204" pitchFamily="34" charset="0"/>
              <a:buChar char="•"/>
            </a:pPr>
            <a:r>
              <a:rPr lang="en-US" sz="1000">
                <a:solidFill>
                  <a:srgbClr val="0B0C0C"/>
                </a:solidFill>
                <a:latin typeface="Arial" pitchFamily="34" charset="0"/>
                <a:ea typeface="Arial" pitchFamily="34" charset="-122"/>
                <a:cs typeface="Arial" pitchFamily="34" charset="-120"/>
              </a:rPr>
              <a:t>“the type of tenancy or licence that is in place for this claim”; and</a:t>
            </a:r>
          </a:p>
          <a:p>
            <a:pPr marL="171450" indent="-171450">
              <a:buFont typeface="Arial" panose="020B0604020202020204" pitchFamily="34" charset="0"/>
              <a:buChar char="•"/>
            </a:pPr>
            <a:r>
              <a:rPr lang="en-US" sz="1000">
                <a:solidFill>
                  <a:srgbClr val="0B0C0C"/>
                </a:solidFill>
                <a:latin typeface="Arial" pitchFamily="34" charset="0"/>
                <a:ea typeface="Arial" pitchFamily="34" charset="-122"/>
                <a:cs typeface="Arial" pitchFamily="34" charset="-120"/>
              </a:rPr>
              <a:t>“how you have complied with the applicable possession procedures”.</a:t>
            </a:r>
          </a:p>
          <a:p>
            <a:endParaRPr lang="en-US" sz="1000"/>
          </a:p>
          <a:p>
            <a:pPr marL="0" indent="0">
              <a:buNone/>
            </a:pPr>
            <a:r>
              <a:rPr lang="en-US" sz="1000" b="1">
                <a:solidFill>
                  <a:srgbClr val="0B0C0C"/>
                </a:solidFill>
                <a:latin typeface="Arial" pitchFamily="34" charset="0"/>
                <a:ea typeface="Arial" pitchFamily="34" charset="-122"/>
                <a:cs typeface="Arial" pitchFamily="34" charset="-120"/>
              </a:rPr>
              <a:t>The page states: </a:t>
            </a:r>
            <a:r>
              <a:rPr lang="en-US" sz="1000">
                <a:solidFill>
                  <a:srgbClr val="0B0C0C"/>
                </a:solidFill>
                <a:latin typeface="Arial" pitchFamily="34" charset="0"/>
                <a:ea typeface="Arial" pitchFamily="34" charset="-122"/>
                <a:cs typeface="Arial" pitchFamily="34" charset="-120"/>
              </a:rPr>
              <a:t>“Start your statement with:” “I am a landlord under a tenancy or license which is not an occupation contract because:”
</a:t>
            </a:r>
            <a:endParaRPr lang="en-US" sz="1000"/>
          </a:p>
          <a:p>
            <a:pPr marL="0" indent="0">
              <a:buNone/>
            </a:pPr>
            <a:r>
              <a:rPr lang="en-US" sz="1000">
                <a:solidFill>
                  <a:srgbClr val="0B0C0C"/>
                </a:solidFill>
                <a:latin typeface="Arial" pitchFamily="34" charset="0"/>
                <a:ea typeface="Arial" pitchFamily="34" charset="-122"/>
                <a:cs typeface="Arial" pitchFamily="34" charset="-120"/>
              </a:rPr>
              <a:t>The page shows a box labelled “Enter statement”. The screen states: “You can enter up to 500 characters”. In this example, the box is blank.
</a:t>
            </a:r>
            <a:endParaRPr lang="en-US" sz="1000"/>
          </a:p>
          <a:p>
            <a:pPr marL="0" indent="0">
              <a:buNone/>
            </a:pPr>
            <a:r>
              <a:rPr lang="en-US" sz="1000">
                <a:solidFill>
                  <a:srgbClr val="0B0C0C"/>
                </a:solidFill>
                <a:latin typeface="Arial" pitchFamily="34" charset="0"/>
                <a:ea typeface="Arial" pitchFamily="34" charset="-122"/>
                <a:cs typeface="Arial" pitchFamily="34" charset="-120"/>
              </a:rPr>
              <a:t>The link “I want to save this application and return to it later” is shown.
</a:t>
            </a:r>
            <a:endParaRPr lang="en-US" sz="1000"/>
          </a:p>
          <a:p>
            <a:pPr marL="0" indent="0">
              <a:buNone/>
            </a:pPr>
            <a:r>
              <a:rPr lang="en-US" sz="1000">
                <a:solidFill>
                  <a:srgbClr val="0B0C0C"/>
                </a:solidFill>
                <a:latin typeface="Arial" pitchFamily="34" charset="0"/>
                <a:ea typeface="Arial" pitchFamily="34" charset="-122"/>
                <a:cs typeface="Arial" pitchFamily="34" charset="-120"/>
              </a:rPr>
              <a:t>The following actions are available: Previous, Continue and Cancel.</a:t>
            </a:r>
            <a:endParaRPr lang="en-US" sz="1000"/>
          </a:p>
        </p:txBody>
      </p:sp>
      <p:sp>
        <p:nvSpPr>
          <p:cNvPr id="11" name="Text 8"/>
          <p:cNvSpPr/>
          <p:nvPr/>
        </p:nvSpPr>
        <p:spPr>
          <a:xfrm>
            <a:off x="4160520" y="6601968"/>
            <a:ext cx="3840480" cy="128016"/>
          </a:xfrm>
          <a:prstGeom prst="rect">
            <a:avLst/>
          </a:prstGeom>
          <a:noFill/>
          <a:ln/>
        </p:spPr>
        <p:txBody>
          <a:bodyPr wrap="square" lIns="0" tIns="0" rIns="0" bIns="0" rtlCol="0" anchor="ctr"/>
          <a:lstStyle/>
          <a:p>
            <a:pPr marL="0" indent="0" algn="ctr">
              <a:buNone/>
            </a:pPr>
            <a:r>
              <a:rPr lang="en-US" sz="650">
                <a:solidFill>
                  <a:srgbClr val="505A5F"/>
                </a:solidFill>
                <a:latin typeface="Arial" pitchFamily="34" charset="0"/>
                <a:ea typeface="Arial" pitchFamily="34" charset="-122"/>
                <a:cs typeface="Arial" pitchFamily="34" charset="-120"/>
              </a:rPr>
              <a:t>OFFICIAL - SENSITIVE - RECIPIENTS ONLY</a:t>
            </a:r>
            <a:endParaRPr lang="en-US" sz="65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sp>
        <p:nvSpPr>
          <p:cNvPr id="2" name="Shape 0"/>
          <p:cNvSpPr/>
          <p:nvPr/>
        </p:nvSpPr>
        <p:spPr>
          <a:xfrm>
            <a:off x="0" y="0"/>
            <a:ext cx="12191695" cy="329184"/>
          </a:xfrm>
          <a:prstGeom prst="rect">
            <a:avLst/>
          </a:prstGeom>
          <a:solidFill>
            <a:srgbClr val="0B0C0C"/>
          </a:solidFill>
          <a:ln w="12700">
            <a:solidFill>
              <a:srgbClr val="0B0C0C"/>
            </a:solidFill>
            <a:prstDash val="solid"/>
          </a:ln>
        </p:spPr>
        <p:txBody>
          <a:bodyPr/>
          <a:lstStyle/>
          <a:p>
            <a:endParaRPr lang="en-GB"/>
          </a:p>
        </p:txBody>
      </p:sp>
      <p:sp>
        <p:nvSpPr>
          <p:cNvPr id="3" name="Text 1"/>
          <p:cNvSpPr/>
          <p:nvPr/>
        </p:nvSpPr>
        <p:spPr>
          <a:xfrm>
            <a:off x="164592" y="82296"/>
            <a:ext cx="2377440" cy="146304"/>
          </a:xfrm>
          <a:prstGeom prst="rect">
            <a:avLst/>
          </a:prstGeom>
          <a:noFill/>
          <a:ln/>
        </p:spPr>
        <p:txBody>
          <a:bodyPr wrap="square" lIns="0" tIns="0" rIns="0" bIns="0" rtlCol="0" anchor="ctr"/>
          <a:lstStyle/>
          <a:p>
            <a:pPr marL="0" indent="0">
              <a:buNone/>
            </a:pPr>
            <a:r>
              <a:rPr lang="en-US" sz="650" b="1">
                <a:solidFill>
                  <a:srgbClr val="FFFFFF"/>
                </a:solidFill>
                <a:latin typeface="Arial" pitchFamily="34" charset="0"/>
                <a:ea typeface="Arial" pitchFamily="34" charset="-122"/>
                <a:cs typeface="Arial" pitchFamily="34" charset="-120"/>
              </a:rPr>
              <a:t>OFFICIAL - SENSITIVE</a:t>
            </a:r>
            <a:endParaRPr lang="en-US" sz="650"/>
          </a:p>
        </p:txBody>
      </p:sp>
      <p:sp>
        <p:nvSpPr>
          <p:cNvPr id="4" name="Text 2"/>
          <p:cNvSpPr/>
          <p:nvPr/>
        </p:nvSpPr>
        <p:spPr>
          <a:xfrm>
            <a:off x="411480" y="502920"/>
            <a:ext cx="10972800" cy="310896"/>
          </a:xfrm>
          <a:prstGeom prst="rect">
            <a:avLst/>
          </a:prstGeom>
          <a:noFill/>
          <a:ln/>
        </p:spPr>
        <p:txBody>
          <a:bodyPr wrap="square" lIns="0" tIns="0" rIns="0" bIns="0" rtlCol="0" anchor="ctr"/>
          <a:lstStyle/>
          <a:p>
            <a:pPr marL="0" indent="0">
              <a:buNone/>
            </a:pPr>
            <a:r>
              <a:rPr lang="en-US" sz="1850" b="1">
                <a:solidFill>
                  <a:srgbClr val="0B0C0C"/>
                </a:solidFill>
                <a:latin typeface="Arial" pitchFamily="34" charset="0"/>
                <a:ea typeface="Arial" pitchFamily="34" charset="-122"/>
                <a:cs typeface="Arial" pitchFamily="34" charset="-120"/>
              </a:rPr>
              <a:t>Prohibited conduct standard contract</a:t>
            </a:r>
            <a:endParaRPr lang="en-US" sz="1850"/>
          </a:p>
        </p:txBody>
      </p:sp>
      <p:sp>
        <p:nvSpPr>
          <p:cNvPr id="5" name="Text 3"/>
          <p:cNvSpPr/>
          <p:nvPr/>
        </p:nvSpPr>
        <p:spPr>
          <a:xfrm>
            <a:off x="411480" y="850392"/>
            <a:ext cx="11155680" cy="274320"/>
          </a:xfrm>
          <a:prstGeom prst="rect">
            <a:avLst/>
          </a:prstGeom>
          <a:noFill/>
          <a:ln/>
        </p:spPr>
        <p:txBody>
          <a:bodyPr wrap="square" lIns="0" tIns="0" rIns="0" bIns="0" rtlCol="0" anchor="ctr"/>
          <a:lstStyle/>
          <a:p>
            <a:pPr marL="0" indent="0">
              <a:buNone/>
            </a:pPr>
            <a:r>
              <a:rPr lang="en-US" sz="1050">
                <a:solidFill>
                  <a:srgbClr val="505A5F"/>
                </a:solidFill>
                <a:latin typeface="Arial" pitchFamily="34" charset="0"/>
                <a:ea typeface="Arial" pitchFamily="34" charset="-122"/>
                <a:cs typeface="Arial" pitchFamily="34" charset="-120"/>
              </a:rPr>
              <a:t>Short page descriptor: Welsh journey prohibited conduct standard contract page with questions and boxes for further details.</a:t>
            </a:r>
            <a:endParaRPr lang="en-US" sz="1050"/>
          </a:p>
        </p:txBody>
      </p:sp>
      <p:sp>
        <p:nvSpPr>
          <p:cNvPr id="6" name="Shape 4"/>
          <p:cNvSpPr/>
          <p:nvPr/>
        </p:nvSpPr>
        <p:spPr>
          <a:xfrm>
            <a:off x="411480" y="1234440"/>
            <a:ext cx="3886200" cy="5166360"/>
          </a:xfrm>
          <a:prstGeom prst="roundRect">
            <a:avLst>
              <a:gd name="adj" fmla="val 1882"/>
            </a:avLst>
          </a:prstGeom>
          <a:solidFill>
            <a:srgbClr val="FFFFFF"/>
          </a:solidFill>
          <a:ln w="12700">
            <a:solidFill>
              <a:srgbClr val="DADCE0"/>
            </a:solidFill>
            <a:prstDash val="solid"/>
          </a:ln>
        </p:spPr>
        <p:txBody>
          <a:bodyPr/>
          <a:lstStyle/>
          <a:p>
            <a:endParaRPr lang="en-GB"/>
          </a:p>
        </p:txBody>
      </p:sp>
      <p:pic>
        <p:nvPicPr>
          <p:cNvPr id="7" name="Image 0" descr="/mnt/data/welsh_amend_extract/ppt/media/image4.png"/>
          <p:cNvPicPr>
            <a:picLocks noChangeAspect="1"/>
          </p:cNvPicPr>
          <p:nvPr/>
        </p:nvPicPr>
        <p:blipFill>
          <a:blip r:embed="rId3"/>
          <a:stretch>
            <a:fillRect/>
          </a:stretch>
        </p:blipFill>
        <p:spPr>
          <a:xfrm>
            <a:off x="530352" y="1458021"/>
            <a:ext cx="3648456" cy="4719199"/>
          </a:xfrm>
          <a:prstGeom prst="rect">
            <a:avLst/>
          </a:prstGeom>
        </p:spPr>
      </p:pic>
      <p:sp>
        <p:nvSpPr>
          <p:cNvPr id="8" name="Shape 5"/>
          <p:cNvSpPr/>
          <p:nvPr/>
        </p:nvSpPr>
        <p:spPr>
          <a:xfrm>
            <a:off x="4526280" y="1188720"/>
            <a:ext cx="7242048" cy="5166360"/>
          </a:xfrm>
          <a:prstGeom prst="roundRect">
            <a:avLst>
              <a:gd name="adj" fmla="val 1416"/>
            </a:avLst>
          </a:prstGeom>
          <a:solidFill>
            <a:srgbClr val="EAF3F8"/>
          </a:solidFill>
          <a:ln w="12700">
            <a:solidFill>
              <a:srgbClr val="C8DDF0"/>
            </a:solidFill>
            <a:prstDash val="solid"/>
          </a:ln>
        </p:spPr>
        <p:txBody>
          <a:bodyPr/>
          <a:lstStyle/>
          <a:p>
            <a:endParaRPr lang="en-GB"/>
          </a:p>
        </p:txBody>
      </p:sp>
      <p:sp>
        <p:nvSpPr>
          <p:cNvPr id="9" name="Text 6"/>
          <p:cNvSpPr/>
          <p:nvPr/>
        </p:nvSpPr>
        <p:spPr>
          <a:xfrm>
            <a:off x="4754880" y="1417320"/>
            <a:ext cx="6720840" cy="228600"/>
          </a:xfrm>
          <a:prstGeom prst="rect">
            <a:avLst/>
          </a:prstGeom>
          <a:noFill/>
          <a:ln/>
        </p:spPr>
        <p:txBody>
          <a:bodyPr wrap="square" lIns="0" tIns="0" rIns="0" bIns="0" rtlCol="0" anchor="ctr"/>
          <a:lstStyle/>
          <a:p>
            <a:pPr marL="0" indent="0">
              <a:buNone/>
            </a:pPr>
            <a:r>
              <a:rPr lang="en-US" sz="1200" b="1">
                <a:solidFill>
                  <a:srgbClr val="1D70B8"/>
                </a:solidFill>
                <a:latin typeface="Arial" pitchFamily="34" charset="0"/>
                <a:ea typeface="Arial" pitchFamily="34" charset="-122"/>
                <a:cs typeface="Arial" pitchFamily="34" charset="-120"/>
              </a:rPr>
              <a:t>Accessible description</a:t>
            </a:r>
            <a:endParaRPr lang="en-US" sz="1200"/>
          </a:p>
        </p:txBody>
      </p:sp>
      <p:sp>
        <p:nvSpPr>
          <p:cNvPr id="10" name="Text 7"/>
          <p:cNvSpPr/>
          <p:nvPr/>
        </p:nvSpPr>
        <p:spPr>
          <a:xfrm>
            <a:off x="4754880" y="1709928"/>
            <a:ext cx="6720840" cy="4553712"/>
          </a:xfrm>
          <a:prstGeom prst="rect">
            <a:avLst/>
          </a:prstGeom>
          <a:noFill/>
          <a:ln/>
        </p:spPr>
        <p:txBody>
          <a:bodyPr wrap="square" lIns="254" tIns="254" rIns="254" bIns="254" rtlCol="0" anchor="ctr">
            <a:normAutofit/>
          </a:bodyPr>
          <a:lstStyle/>
          <a:p>
            <a:pPr marL="0" indent="0">
              <a:buNone/>
            </a:pPr>
            <a:r>
              <a:rPr lang="en-US" sz="800" b="1">
                <a:solidFill>
                  <a:srgbClr val="0B0C0C"/>
                </a:solidFill>
                <a:latin typeface="Arial" pitchFamily="34" charset="0"/>
                <a:ea typeface="Arial" pitchFamily="34" charset="-122"/>
                <a:cs typeface="Arial" pitchFamily="34" charset="-120"/>
              </a:rPr>
              <a:t>Heading: </a:t>
            </a:r>
            <a:r>
              <a:rPr lang="en-US" sz="800">
                <a:solidFill>
                  <a:srgbClr val="0B0C0C"/>
                </a:solidFill>
                <a:latin typeface="Arial" pitchFamily="34" charset="0"/>
                <a:ea typeface="Arial" pitchFamily="34" charset="-122"/>
                <a:cs typeface="Arial" pitchFamily="34" charset="-120"/>
              </a:rPr>
              <a:t>“Prohibited conduct standard contract”
</a:t>
            </a:r>
            <a:endParaRPr lang="en-US" sz="800"/>
          </a:p>
          <a:p>
            <a:pPr marL="0" indent="0">
              <a:buNone/>
            </a:pPr>
            <a:r>
              <a:rPr lang="en-US" sz="800">
                <a:solidFill>
                  <a:srgbClr val="0B0C0C"/>
                </a:solidFill>
                <a:latin typeface="Arial" pitchFamily="34" charset="0"/>
                <a:ea typeface="Arial" pitchFamily="34" charset="-122"/>
                <a:cs typeface="Arial" pitchFamily="34" charset="-120"/>
              </a:rPr>
              <a:t>In this example, the case number is “1234-5678-9101-1213”.
</a:t>
            </a:r>
            <a:endParaRPr lang="en-US" sz="800"/>
          </a:p>
          <a:p>
            <a:pPr marL="0" indent="0">
              <a:buNone/>
            </a:pPr>
            <a:r>
              <a:rPr lang="en-US" sz="800" b="1">
                <a:solidFill>
                  <a:srgbClr val="0B0C0C"/>
                </a:solidFill>
                <a:latin typeface="Arial" pitchFamily="34" charset="0"/>
                <a:ea typeface="Arial" pitchFamily="34" charset="-122"/>
                <a:cs typeface="Arial" pitchFamily="34" charset="-120"/>
              </a:rPr>
              <a:t>The page states: </a:t>
            </a:r>
            <a:r>
              <a:rPr lang="en-US" sz="800">
                <a:solidFill>
                  <a:srgbClr val="0B0C0C"/>
                </a:solidFill>
                <a:latin typeface="Arial" pitchFamily="34" charset="0"/>
                <a:ea typeface="Arial" pitchFamily="34" charset="-122"/>
                <a:cs typeface="Arial" pitchFamily="34" charset="-120"/>
              </a:rPr>
              <a:t>“If a judge decides that possession is not reasonable at this time, they may instead decide to make an order imposing a prohibited conduct standard contract.”
</a:t>
            </a:r>
            <a:endParaRPr lang="en-US" sz="800"/>
          </a:p>
          <a:p>
            <a:pPr marL="0" indent="0">
              <a:buNone/>
            </a:pPr>
            <a:r>
              <a:rPr lang="en-US" sz="800" b="1">
                <a:solidFill>
                  <a:srgbClr val="0B0C0C"/>
                </a:solidFill>
                <a:latin typeface="Arial" pitchFamily="34" charset="0"/>
                <a:ea typeface="Arial" pitchFamily="34" charset="-122"/>
                <a:cs typeface="Arial" pitchFamily="34" charset="-120"/>
              </a:rPr>
              <a:t>The screen states: </a:t>
            </a:r>
            <a:r>
              <a:rPr lang="en-US" sz="800">
                <a:solidFill>
                  <a:srgbClr val="0B0C0C"/>
                </a:solidFill>
                <a:latin typeface="Arial" pitchFamily="34" charset="0"/>
                <a:ea typeface="Arial" pitchFamily="34" charset="-122"/>
                <a:cs typeface="Arial" pitchFamily="34" charset="-120"/>
              </a:rPr>
              <a:t>“This is a 12-month probationary contract.”
</a:t>
            </a:r>
            <a:endParaRPr lang="en-US" sz="800"/>
          </a:p>
          <a:p>
            <a:pPr marL="0" indent="0">
              <a:buNone/>
            </a:pPr>
            <a:r>
              <a:rPr lang="en-US" sz="800" b="1">
                <a:solidFill>
                  <a:srgbClr val="0B0C0C"/>
                </a:solidFill>
                <a:latin typeface="Arial" pitchFamily="34" charset="0"/>
                <a:ea typeface="Arial" pitchFamily="34" charset="-122"/>
                <a:cs typeface="Arial" pitchFamily="34" charset="-120"/>
              </a:rPr>
              <a:t>Heading: </a:t>
            </a:r>
            <a:r>
              <a:rPr lang="en-US" sz="800">
                <a:solidFill>
                  <a:srgbClr val="0B0C0C"/>
                </a:solidFill>
                <a:latin typeface="Arial" pitchFamily="34" charset="0"/>
                <a:ea typeface="Arial" pitchFamily="34" charset="-122"/>
                <a:cs typeface="Arial" pitchFamily="34" charset="-120"/>
              </a:rPr>
              <a:t>“Are you seeking an order imposing a prohibited conduct standard contract?”
</a:t>
            </a:r>
            <a:endParaRPr lang="en-US" sz="800"/>
          </a:p>
          <a:p>
            <a:pPr marL="0" indent="0">
              <a:buNone/>
            </a:pPr>
            <a:r>
              <a:rPr lang="en-US" sz="800" b="1">
                <a:solidFill>
                  <a:srgbClr val="0B0C0C"/>
                </a:solidFill>
                <a:latin typeface="Arial" pitchFamily="34" charset="0"/>
                <a:ea typeface="Arial" pitchFamily="34" charset="-122"/>
                <a:cs typeface="Arial" pitchFamily="34" charset="-120"/>
              </a:rPr>
              <a:t>The options shown are:
</a:t>
            </a:r>
            <a:endParaRPr lang="en-US" sz="800"/>
          </a:p>
          <a:p>
            <a:pPr marL="0" indent="0">
              <a:buNone/>
            </a:pPr>
            <a:r>
              <a:rPr lang="en-US" sz="800">
                <a:solidFill>
                  <a:srgbClr val="0B0C0C"/>
                </a:solidFill>
                <a:latin typeface="Arial" pitchFamily="34" charset="0"/>
                <a:ea typeface="Arial" pitchFamily="34" charset="-122"/>
                <a:cs typeface="Arial" pitchFamily="34" charset="-120"/>
              </a:rPr>
              <a:t>“Yes”; and
</a:t>
            </a:r>
            <a:endParaRPr lang="en-US" sz="800"/>
          </a:p>
          <a:p>
            <a:pPr marL="0" indent="0">
              <a:buNone/>
            </a:pPr>
            <a:r>
              <a:rPr lang="en-US" sz="800">
                <a:solidFill>
                  <a:srgbClr val="0B0C0C"/>
                </a:solidFill>
                <a:latin typeface="Arial" pitchFamily="34" charset="0"/>
                <a:ea typeface="Arial" pitchFamily="34" charset="-122"/>
                <a:cs typeface="Arial" pitchFamily="34" charset="-120"/>
              </a:rPr>
              <a:t>“No”.
</a:t>
            </a:r>
            <a:endParaRPr lang="en-US" sz="800"/>
          </a:p>
          <a:p>
            <a:pPr marL="0" indent="0">
              <a:buNone/>
            </a:pPr>
            <a:r>
              <a:rPr lang="en-US" sz="800">
                <a:solidFill>
                  <a:srgbClr val="0B0C0C"/>
                </a:solidFill>
                <a:latin typeface="Arial" pitchFamily="34" charset="0"/>
                <a:ea typeface="Arial" pitchFamily="34" charset="-122"/>
                <a:cs typeface="Arial" pitchFamily="34" charset="-120"/>
              </a:rPr>
              <a:t>In this example, “Yes” appears to have been selected.
</a:t>
            </a:r>
            <a:endParaRPr lang="en-US" sz="800"/>
          </a:p>
          <a:p>
            <a:pPr marL="0" indent="0">
              <a:buNone/>
            </a:pPr>
            <a:r>
              <a:rPr lang="en-US" sz="800" b="1">
                <a:solidFill>
                  <a:srgbClr val="0B0C0C"/>
                </a:solidFill>
                <a:latin typeface="Arial" pitchFamily="34" charset="0"/>
                <a:ea typeface="Arial" pitchFamily="34" charset="-122"/>
                <a:cs typeface="Arial" pitchFamily="34" charset="-120"/>
              </a:rPr>
              <a:t>Heading: </a:t>
            </a:r>
            <a:r>
              <a:rPr lang="en-US" sz="800">
                <a:solidFill>
                  <a:srgbClr val="0B0C0C"/>
                </a:solidFill>
                <a:latin typeface="Arial" pitchFamily="34" charset="0"/>
                <a:ea typeface="Arial" pitchFamily="34" charset="-122"/>
                <a:cs typeface="Arial" pitchFamily="34" charset="-120"/>
              </a:rPr>
              <a:t>“Have you and the contract holder agreed terms of the periodic standard contract in addition to those incorporated by statute?”
</a:t>
            </a:r>
            <a:endParaRPr lang="en-US" sz="800"/>
          </a:p>
          <a:p>
            <a:pPr marL="0" indent="0">
              <a:buNone/>
            </a:pPr>
            <a:r>
              <a:rPr lang="en-US" sz="800" b="1">
                <a:solidFill>
                  <a:srgbClr val="0B0C0C"/>
                </a:solidFill>
                <a:latin typeface="Arial" pitchFamily="34" charset="0"/>
                <a:ea typeface="Arial" pitchFamily="34" charset="-122"/>
                <a:cs typeface="Arial" pitchFamily="34" charset="-120"/>
              </a:rPr>
              <a:t>The options shown are:
</a:t>
            </a:r>
            <a:endParaRPr lang="en-US" sz="800"/>
          </a:p>
          <a:p>
            <a:pPr marL="0" indent="0">
              <a:buNone/>
            </a:pPr>
            <a:r>
              <a:rPr lang="en-US" sz="800">
                <a:solidFill>
                  <a:srgbClr val="0B0C0C"/>
                </a:solidFill>
                <a:latin typeface="Arial" pitchFamily="34" charset="0"/>
                <a:ea typeface="Arial" pitchFamily="34" charset="-122"/>
                <a:cs typeface="Arial" pitchFamily="34" charset="-120"/>
              </a:rPr>
              <a:t>“Yes”; and
</a:t>
            </a:r>
            <a:endParaRPr lang="en-US" sz="800"/>
          </a:p>
          <a:p>
            <a:pPr marL="0" indent="0">
              <a:buNone/>
            </a:pPr>
            <a:r>
              <a:rPr lang="en-US" sz="800">
                <a:solidFill>
                  <a:srgbClr val="0B0C0C"/>
                </a:solidFill>
                <a:latin typeface="Arial" pitchFamily="34" charset="0"/>
                <a:ea typeface="Arial" pitchFamily="34" charset="-122"/>
                <a:cs typeface="Arial" pitchFamily="34" charset="-120"/>
              </a:rPr>
              <a:t>“No”.
</a:t>
            </a:r>
            <a:endParaRPr lang="en-US" sz="800"/>
          </a:p>
          <a:p>
            <a:pPr marL="0" indent="0">
              <a:buNone/>
            </a:pPr>
            <a:r>
              <a:rPr lang="en-US" sz="800">
                <a:solidFill>
                  <a:srgbClr val="0B0C0C"/>
                </a:solidFill>
                <a:latin typeface="Arial" pitchFamily="34" charset="0"/>
                <a:ea typeface="Arial" pitchFamily="34" charset="-122"/>
                <a:cs typeface="Arial" pitchFamily="34" charset="-120"/>
              </a:rPr>
              <a:t>In this example, “Yes” appears to have been selected.
</a:t>
            </a:r>
            <a:endParaRPr lang="en-US" sz="800"/>
          </a:p>
          <a:p>
            <a:pPr marL="0" indent="0">
              <a:buNone/>
            </a:pPr>
            <a:r>
              <a:rPr lang="en-US" sz="800">
                <a:solidFill>
                  <a:srgbClr val="0B0C0C"/>
                </a:solidFill>
                <a:latin typeface="Arial" pitchFamily="34" charset="0"/>
                <a:ea typeface="Arial" pitchFamily="34" charset="-122"/>
                <a:cs typeface="Arial" pitchFamily="34" charset="-120"/>
              </a:rPr>
              <a:t>The page shows a box labelled “Give details of the terms you’ve agreed”. The screen states: “You can enter up to 250 characters”. In this example, the box is blank.
</a:t>
            </a:r>
            <a:endParaRPr lang="en-US" sz="800"/>
          </a:p>
          <a:p>
            <a:pPr marL="0" indent="0">
              <a:buNone/>
            </a:pPr>
            <a:r>
              <a:rPr lang="en-US" sz="800">
                <a:solidFill>
                  <a:srgbClr val="0B0C0C"/>
                </a:solidFill>
                <a:latin typeface="Arial" pitchFamily="34" charset="0"/>
                <a:ea typeface="Arial" pitchFamily="34" charset="-122"/>
                <a:cs typeface="Arial" pitchFamily="34" charset="-120"/>
              </a:rPr>
              <a:t>The page shows a box labelled “Why are you making this claim?” The screen states: “You can enter up to 250 characters”. In this example, the box is blank.
</a:t>
            </a:r>
            <a:endParaRPr lang="en-US" sz="800"/>
          </a:p>
          <a:p>
            <a:pPr marL="0" indent="0">
              <a:buNone/>
            </a:pPr>
            <a:r>
              <a:rPr lang="en-US" sz="800">
                <a:solidFill>
                  <a:srgbClr val="0B0C0C"/>
                </a:solidFill>
                <a:latin typeface="Arial" pitchFamily="34" charset="0"/>
                <a:ea typeface="Arial" pitchFamily="34" charset="-122"/>
                <a:cs typeface="Arial" pitchFamily="34" charset="-120"/>
              </a:rPr>
              <a:t>The following actions are available: Previous, Continue and Cancel.</a:t>
            </a:r>
            <a:endParaRPr lang="en-US" sz="80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sp>
        <p:nvSpPr>
          <p:cNvPr id="2" name="Shape 0"/>
          <p:cNvSpPr/>
          <p:nvPr/>
        </p:nvSpPr>
        <p:spPr>
          <a:xfrm>
            <a:off x="0" y="0"/>
            <a:ext cx="12191695" cy="329184"/>
          </a:xfrm>
          <a:prstGeom prst="rect">
            <a:avLst/>
          </a:prstGeom>
          <a:solidFill>
            <a:srgbClr val="0B0C0C"/>
          </a:solidFill>
          <a:ln w="12700">
            <a:solidFill>
              <a:srgbClr val="0B0C0C"/>
            </a:solidFill>
            <a:prstDash val="solid"/>
          </a:ln>
        </p:spPr>
        <p:txBody>
          <a:bodyPr/>
          <a:lstStyle/>
          <a:p>
            <a:endParaRPr lang="en-GB"/>
          </a:p>
        </p:txBody>
      </p:sp>
      <p:sp>
        <p:nvSpPr>
          <p:cNvPr id="3" name="Text 1"/>
          <p:cNvSpPr/>
          <p:nvPr/>
        </p:nvSpPr>
        <p:spPr>
          <a:xfrm>
            <a:off x="164592" y="82296"/>
            <a:ext cx="3200400" cy="146304"/>
          </a:xfrm>
          <a:prstGeom prst="rect">
            <a:avLst/>
          </a:prstGeom>
          <a:noFill/>
          <a:ln/>
        </p:spPr>
        <p:txBody>
          <a:bodyPr wrap="square" lIns="0" tIns="0" rIns="0" bIns="0" rtlCol="0" anchor="ctr"/>
          <a:lstStyle/>
          <a:p>
            <a:pPr marL="0" indent="0">
              <a:buNone/>
            </a:pPr>
            <a:r>
              <a:rPr lang="en-US" sz="650" b="1">
                <a:solidFill>
                  <a:srgbClr val="FFFFFF"/>
                </a:solidFill>
                <a:latin typeface="Arial" pitchFamily="34" charset="0"/>
                <a:ea typeface="Arial" pitchFamily="34" charset="-122"/>
                <a:cs typeface="Arial" pitchFamily="34" charset="-120"/>
              </a:rPr>
              <a:t>OFFICIAL - SENSITIVE - RECIPIENTS ONLY</a:t>
            </a:r>
            <a:endParaRPr lang="en-US" sz="650"/>
          </a:p>
        </p:txBody>
      </p:sp>
      <p:sp>
        <p:nvSpPr>
          <p:cNvPr id="4" name="Text 2"/>
          <p:cNvSpPr/>
          <p:nvPr/>
        </p:nvSpPr>
        <p:spPr>
          <a:xfrm>
            <a:off x="411480" y="502920"/>
            <a:ext cx="11155680" cy="329184"/>
          </a:xfrm>
          <a:prstGeom prst="rect">
            <a:avLst/>
          </a:prstGeom>
          <a:noFill/>
          <a:ln/>
        </p:spPr>
        <p:txBody>
          <a:bodyPr wrap="square" lIns="0" tIns="0" rIns="0" bIns="0" rtlCol="0" anchor="ctr"/>
          <a:lstStyle/>
          <a:p>
            <a:pPr marL="0" indent="0">
              <a:buNone/>
            </a:pPr>
            <a:r>
              <a:rPr lang="en-US" sz="1850" b="1">
                <a:solidFill>
                  <a:srgbClr val="0B0C0C"/>
                </a:solidFill>
                <a:latin typeface="Arial" pitchFamily="34" charset="0"/>
                <a:ea typeface="Arial" pitchFamily="34" charset="-122"/>
                <a:cs typeface="Arial" pitchFamily="34" charset="-120"/>
              </a:rPr>
              <a:t>Upload required documents</a:t>
            </a:r>
            <a:endParaRPr lang="en-US" sz="1850"/>
          </a:p>
        </p:txBody>
      </p:sp>
      <p:sp>
        <p:nvSpPr>
          <p:cNvPr id="5" name="Text 3"/>
          <p:cNvSpPr/>
          <p:nvPr/>
        </p:nvSpPr>
        <p:spPr>
          <a:xfrm>
            <a:off x="411480" y="859536"/>
            <a:ext cx="11155680" cy="256032"/>
          </a:xfrm>
          <a:prstGeom prst="rect">
            <a:avLst/>
          </a:prstGeom>
          <a:noFill/>
          <a:ln/>
        </p:spPr>
        <p:txBody>
          <a:bodyPr wrap="square" lIns="0" tIns="0" rIns="0" bIns="0" rtlCol="0" anchor="ctr"/>
          <a:lstStyle/>
          <a:p>
            <a:pPr marL="0" indent="0">
              <a:buNone/>
            </a:pPr>
            <a:r>
              <a:rPr lang="en-US" sz="1050">
                <a:solidFill>
                  <a:srgbClr val="505A5F"/>
                </a:solidFill>
                <a:latin typeface="Arial" pitchFamily="34" charset="0"/>
                <a:ea typeface="Arial" pitchFamily="34" charset="-122"/>
                <a:cs typeface="Arial" pitchFamily="34" charset="-120"/>
              </a:rPr>
              <a:t>Short page descriptor: Required-documents page asking whether three documents can be uploaded.</a:t>
            </a:r>
            <a:endParaRPr lang="en-US" sz="1050"/>
          </a:p>
        </p:txBody>
      </p:sp>
      <p:sp>
        <p:nvSpPr>
          <p:cNvPr id="6" name="Shape 4"/>
          <p:cNvSpPr/>
          <p:nvPr/>
        </p:nvSpPr>
        <p:spPr>
          <a:xfrm>
            <a:off x="411480" y="1234440"/>
            <a:ext cx="3886200" cy="5166360"/>
          </a:xfrm>
          <a:prstGeom prst="roundRect">
            <a:avLst>
              <a:gd name="adj" fmla="val 1882"/>
            </a:avLst>
          </a:prstGeom>
          <a:solidFill>
            <a:srgbClr val="FFFFFF"/>
          </a:solidFill>
          <a:ln w="12700">
            <a:solidFill>
              <a:srgbClr val="DADCE0"/>
            </a:solidFill>
            <a:prstDash val="solid"/>
          </a:ln>
        </p:spPr>
        <p:txBody>
          <a:bodyPr/>
          <a:lstStyle/>
          <a:p>
            <a:endParaRPr lang="en-GB"/>
          </a:p>
        </p:txBody>
      </p:sp>
      <p:pic>
        <p:nvPicPr>
          <p:cNvPr id="7" name="Image 0" descr="/mnt/data/new_hmcts_extract/ppt/media/image8.png"/>
          <p:cNvPicPr>
            <a:picLocks noChangeAspect="1"/>
          </p:cNvPicPr>
          <p:nvPr/>
        </p:nvPicPr>
        <p:blipFill>
          <a:blip r:embed="rId3"/>
          <a:stretch>
            <a:fillRect/>
          </a:stretch>
        </p:blipFill>
        <p:spPr>
          <a:xfrm>
            <a:off x="998754" y="1371600"/>
            <a:ext cx="2711651" cy="4892040"/>
          </a:xfrm>
          <a:prstGeom prst="rect">
            <a:avLst/>
          </a:prstGeom>
        </p:spPr>
      </p:pic>
      <p:sp>
        <p:nvSpPr>
          <p:cNvPr id="8" name="Shape 5"/>
          <p:cNvSpPr/>
          <p:nvPr/>
        </p:nvSpPr>
        <p:spPr>
          <a:xfrm>
            <a:off x="4526280" y="1234440"/>
            <a:ext cx="7242048" cy="5166360"/>
          </a:xfrm>
          <a:prstGeom prst="roundRect">
            <a:avLst>
              <a:gd name="adj" fmla="val 1416"/>
            </a:avLst>
          </a:prstGeom>
          <a:solidFill>
            <a:srgbClr val="EAF3F8"/>
          </a:solidFill>
          <a:ln w="12700">
            <a:solidFill>
              <a:srgbClr val="C8DDF0"/>
            </a:solidFill>
            <a:prstDash val="solid"/>
          </a:ln>
        </p:spPr>
        <p:txBody>
          <a:bodyPr/>
          <a:lstStyle/>
          <a:p>
            <a:endParaRPr lang="en-GB"/>
          </a:p>
        </p:txBody>
      </p:sp>
      <p:sp>
        <p:nvSpPr>
          <p:cNvPr id="9" name="Text 6"/>
          <p:cNvSpPr/>
          <p:nvPr/>
        </p:nvSpPr>
        <p:spPr>
          <a:xfrm>
            <a:off x="4754880" y="1417320"/>
            <a:ext cx="6720840" cy="228600"/>
          </a:xfrm>
          <a:prstGeom prst="rect">
            <a:avLst/>
          </a:prstGeom>
          <a:noFill/>
          <a:ln/>
        </p:spPr>
        <p:txBody>
          <a:bodyPr wrap="square" lIns="0" tIns="0" rIns="0" bIns="0" rtlCol="0" anchor="ctr"/>
          <a:lstStyle/>
          <a:p>
            <a:pPr marL="0" indent="0">
              <a:buNone/>
            </a:pPr>
            <a:r>
              <a:rPr lang="en-US" sz="1200" b="1">
                <a:solidFill>
                  <a:srgbClr val="1D70B8"/>
                </a:solidFill>
                <a:latin typeface="Arial" pitchFamily="34" charset="0"/>
                <a:ea typeface="Arial" pitchFamily="34" charset="-122"/>
                <a:cs typeface="Arial" pitchFamily="34" charset="-120"/>
              </a:rPr>
              <a:t>Accessible description</a:t>
            </a:r>
            <a:endParaRPr lang="en-US" sz="1200"/>
          </a:p>
        </p:txBody>
      </p:sp>
      <p:sp>
        <p:nvSpPr>
          <p:cNvPr id="10" name="Text 7"/>
          <p:cNvSpPr/>
          <p:nvPr/>
        </p:nvSpPr>
        <p:spPr>
          <a:xfrm>
            <a:off x="4754880" y="1719072"/>
            <a:ext cx="6720840" cy="4526280"/>
          </a:xfrm>
          <a:prstGeom prst="rect">
            <a:avLst/>
          </a:prstGeom>
          <a:noFill/>
          <a:ln/>
        </p:spPr>
        <p:txBody>
          <a:bodyPr wrap="square" lIns="254" tIns="254" rIns="254" bIns="254" rtlCol="0" anchor="ctr">
            <a:normAutofit/>
          </a:bodyPr>
          <a:lstStyle/>
          <a:p>
            <a:pPr marL="0" indent="0">
              <a:buNone/>
            </a:pPr>
            <a:r>
              <a:rPr lang="en-US" sz="1000" b="1">
                <a:solidFill>
                  <a:srgbClr val="0B0C0C"/>
                </a:solidFill>
                <a:latin typeface="Arial" pitchFamily="34" charset="0"/>
                <a:ea typeface="Arial" pitchFamily="34" charset="-122"/>
                <a:cs typeface="Arial" pitchFamily="34" charset="-120"/>
              </a:rPr>
              <a:t>Heading: </a:t>
            </a:r>
            <a:r>
              <a:rPr lang="en-US" sz="1000">
                <a:solidFill>
                  <a:srgbClr val="0B0C0C"/>
                </a:solidFill>
                <a:latin typeface="Arial" pitchFamily="34" charset="0"/>
                <a:ea typeface="Arial" pitchFamily="34" charset="-122"/>
                <a:cs typeface="Arial" pitchFamily="34" charset="-120"/>
              </a:rPr>
              <a:t>“Upload required documents”
</a:t>
            </a:r>
            <a:endParaRPr lang="en-US" sz="1000"/>
          </a:p>
          <a:p>
            <a:pPr marL="0" indent="0">
              <a:buNone/>
            </a:pPr>
            <a:r>
              <a:rPr lang="en-US" sz="1000">
                <a:solidFill>
                  <a:srgbClr val="0B0C0C"/>
                </a:solidFill>
                <a:latin typeface="Arial" pitchFamily="34" charset="0"/>
                <a:ea typeface="Arial" pitchFamily="34" charset="-122"/>
                <a:cs typeface="Arial" pitchFamily="34" charset="-120"/>
              </a:rPr>
              <a:t>In this example, the case number is “1787-2320-3915-7413”.
</a:t>
            </a:r>
            <a:endParaRPr lang="en-US" sz="1000"/>
          </a:p>
          <a:p>
            <a:pPr marL="0" indent="0">
              <a:buNone/>
            </a:pPr>
            <a:r>
              <a:rPr lang="en-US" sz="1000">
                <a:solidFill>
                  <a:srgbClr val="0B0C0C"/>
                </a:solidFill>
                <a:latin typeface="Arial" pitchFamily="34" charset="0"/>
                <a:ea typeface="Arial" pitchFamily="34" charset="-122"/>
                <a:cs typeface="Arial" pitchFamily="34" charset="-120"/>
              </a:rPr>
              <a:t>In this example, the property address is “2 Pentre Street, Caerdydd, CF11 6QX”.
</a:t>
            </a:r>
            <a:endParaRPr lang="en-US" sz="1000"/>
          </a:p>
          <a:p>
            <a:pPr marL="0" indent="0">
              <a:buNone/>
            </a:pPr>
            <a:r>
              <a:rPr lang="en-US" sz="1000" b="1">
                <a:solidFill>
                  <a:srgbClr val="0B0C0C"/>
                </a:solidFill>
                <a:latin typeface="Arial" pitchFamily="34" charset="0"/>
                <a:ea typeface="Arial" pitchFamily="34" charset="-122"/>
                <a:cs typeface="Arial" pitchFamily="34" charset="-120"/>
              </a:rPr>
              <a:t>The page states: </a:t>
            </a:r>
            <a:r>
              <a:rPr lang="en-US" sz="1000">
                <a:solidFill>
                  <a:srgbClr val="0B0C0C"/>
                </a:solidFill>
                <a:latin typeface="Arial" pitchFamily="34" charset="0"/>
                <a:ea typeface="Arial" pitchFamily="34" charset="-122"/>
                <a:cs typeface="Arial" pitchFamily="34" charset="-120"/>
              </a:rPr>
              <a:t>“You must upload copies of the following documents:”
</a:t>
            </a:r>
            <a:endParaRPr lang="en-US" sz="1000"/>
          </a:p>
          <a:p>
            <a:pPr marL="171450" indent="-171450">
              <a:buFont typeface="Arial" panose="020B0604020202020204" pitchFamily="34" charset="0"/>
              <a:buChar char="•"/>
            </a:pPr>
            <a:r>
              <a:rPr lang="en-US" sz="1000">
                <a:solidFill>
                  <a:srgbClr val="0B0C0C"/>
                </a:solidFill>
                <a:latin typeface="Arial" pitchFamily="34" charset="0"/>
                <a:ea typeface="Arial" pitchFamily="34" charset="-122"/>
                <a:cs typeface="Arial" pitchFamily="34" charset="-120"/>
              </a:rPr>
              <a:t>The documents shown are “Energy performance certificate”, </a:t>
            </a:r>
          </a:p>
          <a:p>
            <a:pPr marL="171450" indent="-171450">
              <a:buFont typeface="Arial" panose="020B0604020202020204" pitchFamily="34" charset="0"/>
              <a:buChar char="•"/>
            </a:pPr>
            <a:r>
              <a:rPr lang="en-US" sz="1000">
                <a:solidFill>
                  <a:srgbClr val="0B0C0C"/>
                </a:solidFill>
                <a:latin typeface="Arial" pitchFamily="34" charset="0"/>
                <a:ea typeface="Arial" pitchFamily="34" charset="-122"/>
                <a:cs typeface="Arial" pitchFamily="34" charset="-120"/>
              </a:rPr>
              <a:t>“current gas safety report” and </a:t>
            </a:r>
          </a:p>
          <a:p>
            <a:pPr marL="171450" indent="-171450">
              <a:buFont typeface="Arial" panose="020B0604020202020204" pitchFamily="34" charset="0"/>
              <a:buChar char="•"/>
            </a:pPr>
            <a:r>
              <a:rPr lang="en-US" sz="1000">
                <a:solidFill>
                  <a:srgbClr val="0B0C0C"/>
                </a:solidFill>
                <a:latin typeface="Arial" pitchFamily="34" charset="0"/>
                <a:ea typeface="Arial" pitchFamily="34" charset="-122"/>
                <a:cs typeface="Arial" pitchFamily="34" charset="-120"/>
              </a:rPr>
              <a:t>“current Electrical Installation Condition Report (EICR)”.</a:t>
            </a:r>
          </a:p>
          <a:p>
            <a:endParaRPr lang="en-US" sz="1000"/>
          </a:p>
          <a:p>
            <a:pPr marL="0" indent="0">
              <a:buNone/>
            </a:pPr>
            <a:r>
              <a:rPr lang="en-US" sz="1000" b="1">
                <a:solidFill>
                  <a:srgbClr val="0B0C0C"/>
                </a:solidFill>
                <a:latin typeface="Arial" pitchFamily="34" charset="0"/>
                <a:ea typeface="Arial" pitchFamily="34" charset="-122"/>
                <a:cs typeface="Arial" pitchFamily="34" charset="-120"/>
              </a:rPr>
              <a:t>The page states: </a:t>
            </a:r>
            <a:r>
              <a:rPr lang="en-US" sz="1000">
                <a:solidFill>
                  <a:srgbClr val="0B0C0C"/>
                </a:solidFill>
                <a:latin typeface="Arial" pitchFamily="34" charset="0"/>
                <a:ea typeface="Arial" pitchFamily="34" charset="-122"/>
                <a:cs typeface="Arial" pitchFamily="34" charset="-120"/>
              </a:rPr>
              <a:t>“If you cannot upload a copy of a document, you must explain why.”
</a:t>
            </a:r>
            <a:endParaRPr lang="en-US" sz="1000"/>
          </a:p>
          <a:p>
            <a:pPr marL="0" indent="0">
              <a:buNone/>
            </a:pPr>
            <a:r>
              <a:rPr lang="en-US" sz="1000" b="1">
                <a:solidFill>
                  <a:srgbClr val="0B0C0C"/>
                </a:solidFill>
                <a:latin typeface="Arial" pitchFamily="34" charset="0"/>
                <a:ea typeface="Arial" pitchFamily="34" charset="-122"/>
                <a:cs typeface="Arial" pitchFamily="34" charset="-120"/>
              </a:rPr>
              <a:t>The page asks: </a:t>
            </a:r>
            <a:r>
              <a:rPr lang="en-US" sz="1000">
                <a:solidFill>
                  <a:srgbClr val="0B0C0C"/>
                </a:solidFill>
                <a:latin typeface="Arial" pitchFamily="34" charset="0"/>
                <a:ea typeface="Arial" pitchFamily="34" charset="-122"/>
                <a:cs typeface="Arial" pitchFamily="34" charset="-120"/>
              </a:rPr>
              <a:t>“Can you upload a copy of the energy performance certificate?” The options shown are “Yes” and “No”.
</a:t>
            </a:r>
            <a:endParaRPr lang="en-US" sz="1000"/>
          </a:p>
          <a:p>
            <a:pPr marL="0" indent="0">
              <a:buNone/>
            </a:pPr>
            <a:r>
              <a:rPr lang="en-US" sz="1000" b="1">
                <a:solidFill>
                  <a:srgbClr val="0B0C0C"/>
                </a:solidFill>
                <a:latin typeface="Arial" pitchFamily="34" charset="0"/>
                <a:ea typeface="Arial" pitchFamily="34" charset="-122"/>
                <a:cs typeface="Arial" pitchFamily="34" charset="-120"/>
              </a:rPr>
              <a:t>The page asks: </a:t>
            </a:r>
            <a:r>
              <a:rPr lang="en-US" sz="1000">
                <a:solidFill>
                  <a:srgbClr val="0B0C0C"/>
                </a:solidFill>
                <a:latin typeface="Arial" pitchFamily="34" charset="0"/>
                <a:ea typeface="Arial" pitchFamily="34" charset="-122"/>
                <a:cs typeface="Arial" pitchFamily="34" charset="-120"/>
              </a:rPr>
              <a:t>“Can you upload a copy of the current gas safety report?” The options shown are “Yes” and “No”.
</a:t>
            </a:r>
            <a:endParaRPr lang="en-US" sz="1000"/>
          </a:p>
          <a:p>
            <a:pPr marL="0" indent="0">
              <a:buNone/>
            </a:pPr>
            <a:r>
              <a:rPr lang="en-US" sz="1000" b="1">
                <a:solidFill>
                  <a:srgbClr val="0B0C0C"/>
                </a:solidFill>
                <a:latin typeface="Arial" pitchFamily="34" charset="0"/>
                <a:ea typeface="Arial" pitchFamily="34" charset="-122"/>
                <a:cs typeface="Arial" pitchFamily="34" charset="-120"/>
              </a:rPr>
              <a:t>The page asks: </a:t>
            </a:r>
            <a:r>
              <a:rPr lang="en-US" sz="1000">
                <a:solidFill>
                  <a:srgbClr val="0B0C0C"/>
                </a:solidFill>
                <a:latin typeface="Arial" pitchFamily="34" charset="0"/>
                <a:ea typeface="Arial" pitchFamily="34" charset="-122"/>
                <a:cs typeface="Arial" pitchFamily="34" charset="-120"/>
              </a:rPr>
              <a:t>“Can you upload a copy of the current Electrical Installation Condition Report (EICR)?” The options shown are “Yes” and “No”.
</a:t>
            </a:r>
            <a:endParaRPr lang="en-US" sz="1000"/>
          </a:p>
          <a:p>
            <a:pPr marL="0" indent="0">
              <a:buNone/>
            </a:pPr>
            <a:r>
              <a:rPr lang="en-US" sz="1000">
                <a:solidFill>
                  <a:srgbClr val="0B0C0C"/>
                </a:solidFill>
                <a:latin typeface="Arial" pitchFamily="34" charset="0"/>
                <a:ea typeface="Arial" pitchFamily="34" charset="-122"/>
                <a:cs typeface="Arial" pitchFamily="34" charset="-120"/>
              </a:rPr>
              <a:t>In this example, no option appears to have been selected for any question. 
</a:t>
            </a:r>
            <a:endParaRPr lang="en-US" sz="1000"/>
          </a:p>
          <a:p>
            <a:pPr marL="0" indent="0">
              <a:buNone/>
            </a:pPr>
            <a:r>
              <a:rPr lang="en-US" sz="1000">
                <a:solidFill>
                  <a:srgbClr val="0B0C0C"/>
                </a:solidFill>
                <a:latin typeface="Arial" pitchFamily="34" charset="0"/>
                <a:ea typeface="Arial" pitchFamily="34" charset="-122"/>
                <a:cs typeface="Arial" pitchFamily="34" charset="-120"/>
              </a:rPr>
              <a:t>The link “I want to save this application and return to it later” is shown.
</a:t>
            </a:r>
            <a:endParaRPr lang="en-US" sz="1000"/>
          </a:p>
          <a:p>
            <a:pPr marL="0" indent="0">
              <a:buNone/>
            </a:pPr>
            <a:r>
              <a:rPr lang="en-US" sz="1000">
                <a:solidFill>
                  <a:srgbClr val="0B0C0C"/>
                </a:solidFill>
                <a:latin typeface="Arial" pitchFamily="34" charset="0"/>
                <a:ea typeface="Arial" pitchFamily="34" charset="-122"/>
                <a:cs typeface="Arial" pitchFamily="34" charset="-120"/>
              </a:rPr>
              <a:t>The following actions are available: Previous, Continue and Cancel.</a:t>
            </a:r>
            <a:endParaRPr lang="en-US" sz="1000"/>
          </a:p>
        </p:txBody>
      </p:sp>
      <p:sp>
        <p:nvSpPr>
          <p:cNvPr id="11" name="Text 8"/>
          <p:cNvSpPr/>
          <p:nvPr/>
        </p:nvSpPr>
        <p:spPr>
          <a:xfrm>
            <a:off x="4160520" y="6601968"/>
            <a:ext cx="3840480" cy="128016"/>
          </a:xfrm>
          <a:prstGeom prst="rect">
            <a:avLst/>
          </a:prstGeom>
          <a:noFill/>
          <a:ln/>
        </p:spPr>
        <p:txBody>
          <a:bodyPr wrap="square" lIns="0" tIns="0" rIns="0" bIns="0" rtlCol="0" anchor="ctr"/>
          <a:lstStyle/>
          <a:p>
            <a:pPr marL="0" indent="0" algn="ctr">
              <a:buNone/>
            </a:pPr>
            <a:r>
              <a:rPr lang="en-US" sz="650">
                <a:solidFill>
                  <a:srgbClr val="505A5F"/>
                </a:solidFill>
                <a:latin typeface="Arial" pitchFamily="34" charset="0"/>
                <a:ea typeface="Arial" pitchFamily="34" charset="-122"/>
                <a:cs typeface="Arial" pitchFamily="34" charset="-120"/>
              </a:rPr>
              <a:t>OFFICIAL - SENSITIVE - RECIPIENTS ONLY</a:t>
            </a:r>
            <a:endParaRPr lang="en-US" sz="65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sp>
        <p:nvSpPr>
          <p:cNvPr id="2" name="Shape 0"/>
          <p:cNvSpPr/>
          <p:nvPr/>
        </p:nvSpPr>
        <p:spPr>
          <a:xfrm>
            <a:off x="0" y="0"/>
            <a:ext cx="12191695" cy="329184"/>
          </a:xfrm>
          <a:prstGeom prst="rect">
            <a:avLst/>
          </a:prstGeom>
          <a:solidFill>
            <a:srgbClr val="0B0C0C"/>
          </a:solidFill>
          <a:ln w="12700">
            <a:solidFill>
              <a:srgbClr val="0B0C0C"/>
            </a:solidFill>
            <a:prstDash val="solid"/>
          </a:ln>
        </p:spPr>
        <p:txBody>
          <a:bodyPr/>
          <a:lstStyle/>
          <a:p>
            <a:endParaRPr lang="en-GB"/>
          </a:p>
        </p:txBody>
      </p:sp>
      <p:sp>
        <p:nvSpPr>
          <p:cNvPr id="3" name="Text 1"/>
          <p:cNvSpPr/>
          <p:nvPr/>
        </p:nvSpPr>
        <p:spPr>
          <a:xfrm>
            <a:off x="164592" y="82296"/>
            <a:ext cx="2377440" cy="146304"/>
          </a:xfrm>
          <a:prstGeom prst="rect">
            <a:avLst/>
          </a:prstGeom>
          <a:noFill/>
          <a:ln/>
        </p:spPr>
        <p:txBody>
          <a:bodyPr wrap="square" lIns="0" tIns="0" rIns="0" bIns="0" rtlCol="0" anchor="ctr"/>
          <a:lstStyle/>
          <a:p>
            <a:pPr marL="0" indent="0">
              <a:buNone/>
            </a:pPr>
            <a:r>
              <a:rPr lang="en-US" sz="650" b="1">
                <a:solidFill>
                  <a:srgbClr val="FFFFFF"/>
                </a:solidFill>
                <a:latin typeface="Arial" pitchFamily="34" charset="0"/>
                <a:ea typeface="Arial" pitchFamily="34" charset="-122"/>
                <a:cs typeface="Arial" pitchFamily="34" charset="-120"/>
              </a:rPr>
              <a:t>OFFICIAL - SENSITIVE</a:t>
            </a:r>
            <a:endParaRPr lang="en-US" sz="650"/>
          </a:p>
        </p:txBody>
      </p:sp>
      <p:sp>
        <p:nvSpPr>
          <p:cNvPr id="4" name="Text 2"/>
          <p:cNvSpPr/>
          <p:nvPr/>
        </p:nvSpPr>
        <p:spPr>
          <a:xfrm>
            <a:off x="411480" y="502920"/>
            <a:ext cx="11064240" cy="320040"/>
          </a:xfrm>
          <a:prstGeom prst="rect">
            <a:avLst/>
          </a:prstGeom>
          <a:noFill/>
          <a:ln/>
        </p:spPr>
        <p:txBody>
          <a:bodyPr wrap="square" lIns="0" tIns="0" rIns="0" bIns="0" rtlCol="0" anchor="ctr"/>
          <a:lstStyle/>
          <a:p>
            <a:pPr marL="0" indent="0">
              <a:buNone/>
            </a:pPr>
            <a:r>
              <a:rPr lang="en-US" sz="1900" b="1">
                <a:solidFill>
                  <a:srgbClr val="0B0C0C"/>
                </a:solidFill>
                <a:latin typeface="Arial" pitchFamily="34" charset="0"/>
                <a:ea typeface="Arial" pitchFamily="34" charset="-122"/>
                <a:cs typeface="Arial" pitchFamily="34" charset="-120"/>
              </a:rPr>
              <a:t>Check property answers</a:t>
            </a:r>
            <a:endParaRPr lang="en-US" sz="1900"/>
          </a:p>
        </p:txBody>
      </p:sp>
      <p:sp>
        <p:nvSpPr>
          <p:cNvPr id="5" name="Text 3"/>
          <p:cNvSpPr/>
          <p:nvPr/>
        </p:nvSpPr>
        <p:spPr>
          <a:xfrm>
            <a:off x="411480" y="850392"/>
            <a:ext cx="11064240" cy="256032"/>
          </a:xfrm>
          <a:prstGeom prst="rect">
            <a:avLst/>
          </a:prstGeom>
          <a:noFill/>
          <a:ln/>
        </p:spPr>
        <p:txBody>
          <a:bodyPr wrap="square" lIns="0" tIns="0" rIns="0" bIns="0" rtlCol="0" anchor="ctr"/>
          <a:lstStyle/>
          <a:p>
            <a:pPr marL="0" indent="0">
              <a:buNone/>
            </a:pPr>
            <a:r>
              <a:rPr lang="en-US" sz="1100">
                <a:solidFill>
                  <a:srgbClr val="505A5F"/>
                </a:solidFill>
                <a:latin typeface="Arial" pitchFamily="34" charset="0"/>
                <a:ea typeface="Arial" pitchFamily="34" charset="-122"/>
                <a:cs typeface="Arial" pitchFamily="34" charset="-120"/>
              </a:rPr>
              <a:t>Short page descriptor: Check your answers page showing the property address answer and a Change link.</a:t>
            </a:r>
            <a:endParaRPr lang="en-US" sz="1100"/>
          </a:p>
        </p:txBody>
      </p:sp>
      <p:sp>
        <p:nvSpPr>
          <p:cNvPr id="6" name="Shape 4"/>
          <p:cNvSpPr/>
          <p:nvPr/>
        </p:nvSpPr>
        <p:spPr>
          <a:xfrm>
            <a:off x="411480" y="1234440"/>
            <a:ext cx="3886200" cy="5166360"/>
          </a:xfrm>
          <a:prstGeom prst="roundRect">
            <a:avLst>
              <a:gd name="adj" fmla="val 1882"/>
            </a:avLst>
          </a:prstGeom>
          <a:solidFill>
            <a:srgbClr val="FFFFFF"/>
          </a:solidFill>
          <a:ln w="12700">
            <a:solidFill>
              <a:srgbClr val="DADCE0"/>
            </a:solidFill>
            <a:prstDash val="solid"/>
          </a:ln>
        </p:spPr>
        <p:txBody>
          <a:bodyPr/>
          <a:lstStyle/>
          <a:p>
            <a:endParaRPr lang="en-GB"/>
          </a:p>
        </p:txBody>
      </p:sp>
      <p:pic>
        <p:nvPicPr>
          <p:cNvPr id="7" name="Image 0" descr="/mnt/data/screens_1_3_assets/screen3_shot.png"/>
          <p:cNvPicPr>
            <a:picLocks noChangeAspect="1"/>
          </p:cNvPicPr>
          <p:nvPr/>
        </p:nvPicPr>
        <p:blipFill>
          <a:blip r:embed="rId3"/>
          <a:stretch>
            <a:fillRect/>
          </a:stretch>
        </p:blipFill>
        <p:spPr>
          <a:xfrm>
            <a:off x="530352" y="2677131"/>
            <a:ext cx="3648456" cy="2280977"/>
          </a:xfrm>
          <a:prstGeom prst="rect">
            <a:avLst/>
          </a:prstGeom>
        </p:spPr>
      </p:pic>
      <p:sp>
        <p:nvSpPr>
          <p:cNvPr id="8" name="Shape 5"/>
          <p:cNvSpPr/>
          <p:nvPr/>
        </p:nvSpPr>
        <p:spPr>
          <a:xfrm>
            <a:off x="4526280" y="1234440"/>
            <a:ext cx="7242048" cy="4434840"/>
          </a:xfrm>
          <a:prstGeom prst="roundRect">
            <a:avLst>
              <a:gd name="adj" fmla="val 1649"/>
            </a:avLst>
          </a:prstGeom>
          <a:solidFill>
            <a:srgbClr val="EAF3F8"/>
          </a:solidFill>
          <a:ln w="12700">
            <a:solidFill>
              <a:srgbClr val="C8DDF0"/>
            </a:solidFill>
            <a:prstDash val="solid"/>
          </a:ln>
        </p:spPr>
        <p:txBody>
          <a:bodyPr/>
          <a:lstStyle/>
          <a:p>
            <a:endParaRPr lang="en-GB"/>
          </a:p>
        </p:txBody>
      </p:sp>
      <p:sp>
        <p:nvSpPr>
          <p:cNvPr id="10" name="Text 7"/>
          <p:cNvSpPr/>
          <p:nvPr/>
        </p:nvSpPr>
        <p:spPr>
          <a:xfrm>
            <a:off x="4754880" y="1737360"/>
            <a:ext cx="6720840" cy="3703320"/>
          </a:xfrm>
          <a:prstGeom prst="rect">
            <a:avLst/>
          </a:prstGeom>
          <a:noFill/>
          <a:ln/>
        </p:spPr>
        <p:txBody>
          <a:bodyPr wrap="square" lIns="254" tIns="254" rIns="254" bIns="254" rtlCol="0" anchor="ctr">
            <a:normAutofit/>
          </a:bodyPr>
          <a:lstStyle/>
          <a:p>
            <a:pPr marL="0" indent="0">
              <a:buNone/>
            </a:pPr>
            <a:r>
              <a:rPr lang="en-US" sz="1200" b="1">
                <a:solidFill>
                  <a:srgbClr val="0B0C0C"/>
                </a:solidFill>
                <a:latin typeface="Arial"/>
                <a:ea typeface="Arial" pitchFamily="34" charset="-122"/>
                <a:cs typeface="Arial"/>
              </a:rPr>
              <a:t>Heading: </a:t>
            </a:r>
            <a:r>
              <a:rPr lang="en-US" sz="1200">
                <a:solidFill>
                  <a:srgbClr val="0B0C0C"/>
                </a:solidFill>
                <a:latin typeface="Arial"/>
                <a:ea typeface="Arial" pitchFamily="34" charset="-122"/>
                <a:cs typeface="Arial"/>
              </a:rPr>
              <a:t>“Check your answers”
</a:t>
            </a:r>
            <a:endParaRPr lang="en-US" sz="1200">
              <a:latin typeface="Arial"/>
              <a:cs typeface="Arial"/>
            </a:endParaRPr>
          </a:p>
          <a:p>
            <a:pPr marL="0" indent="0">
              <a:buNone/>
            </a:pPr>
            <a:r>
              <a:rPr lang="en-US" sz="1200" b="1">
                <a:solidFill>
                  <a:srgbClr val="0B0C0C"/>
                </a:solidFill>
                <a:latin typeface="Arial"/>
                <a:ea typeface="Arial" pitchFamily="34" charset="-122"/>
                <a:cs typeface="Arial"/>
              </a:rPr>
              <a:t>The page asks: </a:t>
            </a:r>
            <a:r>
              <a:rPr lang="en-US" sz="1200">
                <a:solidFill>
                  <a:srgbClr val="0B0C0C"/>
                </a:solidFill>
                <a:latin typeface="Arial"/>
                <a:ea typeface="Arial" pitchFamily="34" charset="-122"/>
                <a:cs typeface="Arial"/>
              </a:rPr>
              <a:t>“What is the address of the property you’re claiming possession of?”
</a:t>
            </a:r>
            <a:endParaRPr lang="en-US" sz="1200">
              <a:latin typeface="Arial"/>
              <a:cs typeface="Arial"/>
            </a:endParaRPr>
          </a:p>
          <a:p>
            <a:pPr marL="0" indent="0">
              <a:buNone/>
            </a:pPr>
            <a:r>
              <a:rPr lang="en-US" sz="1200">
                <a:solidFill>
                  <a:srgbClr val="0B0C0C"/>
                </a:solidFill>
                <a:latin typeface="Arial"/>
                <a:ea typeface="Arial" pitchFamily="34" charset="-122"/>
                <a:cs typeface="Arial"/>
              </a:rPr>
              <a:t>In the example shown, the entered answer is “15 Garden Drive”, “Luton”, “LU1 1AB”.
</a:t>
            </a:r>
            <a:endParaRPr lang="en-US" sz="1200">
              <a:latin typeface="Arial"/>
              <a:cs typeface="Arial"/>
            </a:endParaRPr>
          </a:p>
          <a:p>
            <a:r>
              <a:rPr lang="en-US" sz="1200">
                <a:solidFill>
                  <a:srgbClr val="0B0C0C"/>
                </a:solidFill>
                <a:latin typeface="Arial"/>
                <a:ea typeface="Arial" pitchFamily="34" charset="-122"/>
                <a:cs typeface="Arial"/>
              </a:rPr>
              <a:t>A “Change” link is shown next to the address answer. </a:t>
            </a:r>
            <a:endParaRPr lang="en-US" sz="1200">
              <a:solidFill>
                <a:srgbClr val="000000"/>
              </a:solidFill>
              <a:latin typeface="Arial"/>
              <a:ea typeface="Arial" pitchFamily="34" charset="-122"/>
              <a:cs typeface="Arial"/>
            </a:endParaRPr>
          </a:p>
          <a:p>
            <a:endParaRPr lang="en-US" sz="1200">
              <a:solidFill>
                <a:srgbClr val="0B0C0C"/>
              </a:solidFill>
              <a:latin typeface="Arial"/>
              <a:ea typeface="Arial" pitchFamily="34" charset="-122"/>
              <a:cs typeface="Arial"/>
            </a:endParaRPr>
          </a:p>
          <a:p>
            <a:pPr marL="0" indent="0">
              <a:buNone/>
            </a:pPr>
            <a:r>
              <a:rPr lang="en-US" sz="1200">
                <a:solidFill>
                  <a:srgbClr val="0B0C0C"/>
                </a:solidFill>
                <a:latin typeface="Arial"/>
                <a:ea typeface="Arial" pitchFamily="34" charset="-122"/>
                <a:cs typeface="Arial"/>
              </a:rPr>
              <a:t>The following actions are available: Previous, Continue and Cancel.</a:t>
            </a:r>
            <a:endParaRPr lang="en-US" sz="1200">
              <a:latin typeface="Arial"/>
              <a:cs typeface="Arial"/>
            </a:endParaRPr>
          </a:p>
        </p:txBody>
      </p:sp>
      <p:sp>
        <p:nvSpPr>
          <p:cNvPr id="11" name="Text 6">
            <a:extLst>
              <a:ext uri="{FF2B5EF4-FFF2-40B4-BE49-F238E27FC236}">
                <a16:creationId xmlns:a16="http://schemas.microsoft.com/office/drawing/2014/main" id="{B4E54814-2EA8-7F28-1CFB-9DE151710A0F}"/>
              </a:ext>
            </a:extLst>
          </p:cNvPr>
          <p:cNvSpPr/>
          <p:nvPr/>
        </p:nvSpPr>
        <p:spPr>
          <a:xfrm>
            <a:off x="4640580" y="1202436"/>
            <a:ext cx="6720840" cy="228600"/>
          </a:xfrm>
          <a:prstGeom prst="rect">
            <a:avLst/>
          </a:prstGeom>
          <a:noFill/>
          <a:ln/>
        </p:spPr>
        <p:txBody>
          <a:bodyPr wrap="square" lIns="0" tIns="0" rIns="0" bIns="0" rtlCol="0" anchor="ctr"/>
          <a:lstStyle/>
          <a:p>
            <a:pPr marL="0" indent="0">
              <a:buNone/>
            </a:pPr>
            <a:r>
              <a:rPr lang="en-US" sz="1200" b="1">
                <a:solidFill>
                  <a:srgbClr val="1D70B8"/>
                </a:solidFill>
                <a:latin typeface="Arial" pitchFamily="34" charset="0"/>
                <a:ea typeface="Arial" pitchFamily="34" charset="-122"/>
                <a:cs typeface="Arial" pitchFamily="34" charset="-120"/>
              </a:rPr>
              <a:t>Screen description</a:t>
            </a:r>
            <a:endParaRPr lang="en-US" sz="12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sp>
        <p:nvSpPr>
          <p:cNvPr id="2" name="Shape 0"/>
          <p:cNvSpPr/>
          <p:nvPr/>
        </p:nvSpPr>
        <p:spPr>
          <a:xfrm>
            <a:off x="0" y="0"/>
            <a:ext cx="12191695" cy="329184"/>
          </a:xfrm>
          <a:prstGeom prst="rect">
            <a:avLst/>
          </a:prstGeom>
          <a:solidFill>
            <a:srgbClr val="0B0C0C"/>
          </a:solidFill>
          <a:ln w="12700">
            <a:solidFill>
              <a:srgbClr val="0B0C0C"/>
            </a:solidFill>
            <a:prstDash val="solid"/>
          </a:ln>
        </p:spPr>
        <p:txBody>
          <a:bodyPr/>
          <a:lstStyle/>
          <a:p>
            <a:endParaRPr lang="en-GB"/>
          </a:p>
        </p:txBody>
      </p:sp>
      <p:sp>
        <p:nvSpPr>
          <p:cNvPr id="3" name="Text 1"/>
          <p:cNvSpPr/>
          <p:nvPr/>
        </p:nvSpPr>
        <p:spPr>
          <a:xfrm>
            <a:off x="164592" y="82296"/>
            <a:ext cx="3200400" cy="146304"/>
          </a:xfrm>
          <a:prstGeom prst="rect">
            <a:avLst/>
          </a:prstGeom>
          <a:noFill/>
          <a:ln/>
        </p:spPr>
        <p:txBody>
          <a:bodyPr wrap="square" lIns="0" tIns="0" rIns="0" bIns="0" rtlCol="0" anchor="ctr"/>
          <a:lstStyle/>
          <a:p>
            <a:pPr marL="0" indent="0">
              <a:buNone/>
            </a:pPr>
            <a:r>
              <a:rPr lang="en-US" sz="650" b="1">
                <a:solidFill>
                  <a:srgbClr val="FFFFFF"/>
                </a:solidFill>
                <a:latin typeface="Arial" pitchFamily="34" charset="0"/>
                <a:ea typeface="Arial" pitchFamily="34" charset="-122"/>
                <a:cs typeface="Arial" pitchFamily="34" charset="-120"/>
              </a:rPr>
              <a:t>OFFICIAL - SENSITIVE - RECIPIENTS ONLY</a:t>
            </a:r>
            <a:endParaRPr lang="en-US" sz="650"/>
          </a:p>
        </p:txBody>
      </p:sp>
      <p:sp>
        <p:nvSpPr>
          <p:cNvPr id="4" name="Text 2"/>
          <p:cNvSpPr/>
          <p:nvPr/>
        </p:nvSpPr>
        <p:spPr>
          <a:xfrm>
            <a:off x="411480" y="502920"/>
            <a:ext cx="11155680" cy="329184"/>
          </a:xfrm>
          <a:prstGeom prst="rect">
            <a:avLst/>
          </a:prstGeom>
          <a:noFill/>
          <a:ln/>
        </p:spPr>
        <p:txBody>
          <a:bodyPr wrap="square" lIns="0" tIns="0" rIns="0" bIns="0" rtlCol="0" anchor="ctr"/>
          <a:lstStyle/>
          <a:p>
            <a:pPr marL="0" indent="0">
              <a:buNone/>
            </a:pPr>
            <a:r>
              <a:rPr lang="en-US" sz="1850" b="1">
                <a:solidFill>
                  <a:srgbClr val="0B0C0C"/>
                </a:solidFill>
                <a:latin typeface="Arial" pitchFamily="34" charset="0"/>
                <a:ea typeface="Arial" pitchFamily="34" charset="-122"/>
                <a:cs typeface="Arial" pitchFamily="34" charset="-120"/>
              </a:rPr>
              <a:t>Provide more details about your claim</a:t>
            </a:r>
            <a:endParaRPr lang="en-US" sz="1850"/>
          </a:p>
        </p:txBody>
      </p:sp>
      <p:sp>
        <p:nvSpPr>
          <p:cNvPr id="5" name="Text 3"/>
          <p:cNvSpPr/>
          <p:nvPr/>
        </p:nvSpPr>
        <p:spPr>
          <a:xfrm>
            <a:off x="411480" y="859536"/>
            <a:ext cx="11155680" cy="256032"/>
          </a:xfrm>
          <a:prstGeom prst="rect">
            <a:avLst/>
          </a:prstGeom>
          <a:noFill/>
          <a:ln/>
        </p:spPr>
        <p:txBody>
          <a:bodyPr wrap="square" lIns="0" tIns="0" rIns="0" bIns="0" rtlCol="0" anchor="ctr"/>
          <a:lstStyle/>
          <a:p>
            <a:pPr marL="0" indent="0">
              <a:buNone/>
            </a:pPr>
            <a:r>
              <a:rPr lang="en-US" sz="1050">
                <a:solidFill>
                  <a:srgbClr val="505A5F"/>
                </a:solidFill>
                <a:latin typeface="Arial" pitchFamily="34" charset="0"/>
                <a:ea typeface="Arial" pitchFamily="34" charset="-122"/>
                <a:cs typeface="Arial" pitchFamily="34" charset="-120"/>
              </a:rPr>
              <a:t>Short page descriptor: Case-created confirmation page showing case details and the next step.</a:t>
            </a:r>
            <a:endParaRPr lang="en-US" sz="1050"/>
          </a:p>
        </p:txBody>
      </p:sp>
      <p:sp>
        <p:nvSpPr>
          <p:cNvPr id="6" name="Shape 4"/>
          <p:cNvSpPr/>
          <p:nvPr/>
        </p:nvSpPr>
        <p:spPr>
          <a:xfrm>
            <a:off x="411480" y="1234440"/>
            <a:ext cx="3886200" cy="5166360"/>
          </a:xfrm>
          <a:prstGeom prst="roundRect">
            <a:avLst>
              <a:gd name="adj" fmla="val 1882"/>
            </a:avLst>
          </a:prstGeom>
          <a:solidFill>
            <a:srgbClr val="FFFFFF"/>
          </a:solidFill>
          <a:ln w="12700">
            <a:solidFill>
              <a:srgbClr val="DADCE0"/>
            </a:solidFill>
            <a:prstDash val="solid"/>
          </a:ln>
        </p:spPr>
        <p:txBody>
          <a:bodyPr/>
          <a:lstStyle/>
          <a:p>
            <a:endParaRPr lang="en-GB"/>
          </a:p>
        </p:txBody>
      </p:sp>
      <p:pic>
        <p:nvPicPr>
          <p:cNvPr id="7" name="Image 0" descr="/mnt/data/new_hmcts_extract/ppt/media/image3.png"/>
          <p:cNvPicPr>
            <a:picLocks noChangeAspect="1"/>
          </p:cNvPicPr>
          <p:nvPr/>
        </p:nvPicPr>
        <p:blipFill>
          <a:blip r:embed="rId3"/>
          <a:stretch>
            <a:fillRect/>
          </a:stretch>
        </p:blipFill>
        <p:spPr>
          <a:xfrm>
            <a:off x="530352" y="3214222"/>
            <a:ext cx="3648456" cy="1206797"/>
          </a:xfrm>
          <a:prstGeom prst="rect">
            <a:avLst/>
          </a:prstGeom>
        </p:spPr>
      </p:pic>
      <p:sp>
        <p:nvSpPr>
          <p:cNvPr id="8" name="Shape 5"/>
          <p:cNvSpPr/>
          <p:nvPr/>
        </p:nvSpPr>
        <p:spPr>
          <a:xfrm>
            <a:off x="4526280" y="1234440"/>
            <a:ext cx="7242048" cy="5166360"/>
          </a:xfrm>
          <a:prstGeom prst="roundRect">
            <a:avLst>
              <a:gd name="adj" fmla="val 1416"/>
            </a:avLst>
          </a:prstGeom>
          <a:solidFill>
            <a:srgbClr val="EAF3F8"/>
          </a:solidFill>
          <a:ln w="12700">
            <a:solidFill>
              <a:srgbClr val="C8DDF0"/>
            </a:solidFill>
            <a:prstDash val="solid"/>
          </a:ln>
        </p:spPr>
        <p:txBody>
          <a:bodyPr/>
          <a:lstStyle/>
          <a:p>
            <a:endParaRPr lang="en-GB"/>
          </a:p>
        </p:txBody>
      </p:sp>
      <p:sp>
        <p:nvSpPr>
          <p:cNvPr id="9" name="Text 6"/>
          <p:cNvSpPr/>
          <p:nvPr/>
        </p:nvSpPr>
        <p:spPr>
          <a:xfrm>
            <a:off x="4754880" y="1417320"/>
            <a:ext cx="6720840" cy="228600"/>
          </a:xfrm>
          <a:prstGeom prst="rect">
            <a:avLst/>
          </a:prstGeom>
          <a:noFill/>
          <a:ln/>
        </p:spPr>
        <p:txBody>
          <a:bodyPr wrap="square" lIns="0" tIns="0" rIns="0" bIns="0" rtlCol="0" anchor="ctr"/>
          <a:lstStyle/>
          <a:p>
            <a:pPr marL="0" indent="0">
              <a:buNone/>
            </a:pPr>
            <a:r>
              <a:rPr lang="en-US" sz="1200" b="1">
                <a:solidFill>
                  <a:srgbClr val="1D70B8"/>
                </a:solidFill>
                <a:latin typeface="Arial" pitchFamily="34" charset="0"/>
                <a:ea typeface="Arial" pitchFamily="34" charset="-122"/>
                <a:cs typeface="Arial" pitchFamily="34" charset="-120"/>
              </a:rPr>
              <a:t>Accessible description</a:t>
            </a:r>
            <a:endParaRPr lang="en-US" sz="1200"/>
          </a:p>
        </p:txBody>
      </p:sp>
      <p:sp>
        <p:nvSpPr>
          <p:cNvPr id="10" name="Text 7"/>
          <p:cNvSpPr/>
          <p:nvPr/>
        </p:nvSpPr>
        <p:spPr>
          <a:xfrm>
            <a:off x="4754880" y="1719072"/>
            <a:ext cx="6720840" cy="4526280"/>
          </a:xfrm>
          <a:prstGeom prst="rect">
            <a:avLst/>
          </a:prstGeom>
          <a:noFill/>
          <a:ln/>
        </p:spPr>
        <p:txBody>
          <a:bodyPr wrap="square" lIns="254" tIns="254" rIns="254" bIns="254" rtlCol="0" anchor="ctr">
            <a:normAutofit/>
          </a:bodyPr>
          <a:lstStyle/>
          <a:p>
            <a:pPr marL="0" indent="0">
              <a:buNone/>
            </a:pPr>
            <a:r>
              <a:rPr lang="en-US" sz="1100" b="1">
                <a:solidFill>
                  <a:srgbClr val="0B0C0C"/>
                </a:solidFill>
                <a:latin typeface="Arial" pitchFamily="34" charset="0"/>
                <a:ea typeface="Arial" pitchFamily="34" charset="-122"/>
                <a:cs typeface="Arial" pitchFamily="34" charset="-120"/>
              </a:rPr>
              <a:t>The page includes the following confirmation: </a:t>
            </a:r>
            <a:r>
              <a:rPr lang="en-US" sz="1100">
                <a:solidFill>
                  <a:srgbClr val="0B0C0C"/>
                </a:solidFill>
                <a:latin typeface="Arial" pitchFamily="34" charset="0"/>
                <a:ea typeface="Arial" pitchFamily="34" charset="-122"/>
                <a:cs typeface="Arial" pitchFamily="34" charset="-120"/>
              </a:rPr>
              <a:t>“Case #1787-2308-5630-7905 has been created.”
</a:t>
            </a:r>
            <a:endParaRPr lang="en-US" sz="1100"/>
          </a:p>
          <a:p>
            <a:pPr marL="0" indent="0">
              <a:buNone/>
            </a:pPr>
            <a:r>
              <a:rPr lang="en-US" sz="1100">
                <a:solidFill>
                  <a:srgbClr val="0B0C0C"/>
                </a:solidFill>
                <a:latin typeface="Arial" pitchFamily="34" charset="0"/>
                <a:ea typeface="Arial" pitchFamily="34" charset="-122"/>
                <a:cs typeface="Arial" pitchFamily="34" charset="-120"/>
              </a:rPr>
              <a:t>In this example, the case number is “1787-2308-5630-7905”.
</a:t>
            </a:r>
            <a:endParaRPr lang="en-US" sz="1100"/>
          </a:p>
          <a:p>
            <a:pPr marL="0" indent="0">
              <a:buNone/>
            </a:pPr>
            <a:r>
              <a:rPr lang="en-US" sz="1100">
                <a:solidFill>
                  <a:srgbClr val="0B0C0C"/>
                </a:solidFill>
                <a:latin typeface="Arial" pitchFamily="34" charset="0"/>
                <a:ea typeface="Arial" pitchFamily="34" charset="-122"/>
                <a:cs typeface="Arial" pitchFamily="34" charset="-120"/>
              </a:rPr>
              <a:t>In this example, the property address is “1 Second Avenue, London, W3 7RX”.
</a:t>
            </a:r>
            <a:endParaRPr lang="en-US" sz="1100"/>
          </a:p>
          <a:p>
            <a:pPr marL="0" indent="0">
              <a:buNone/>
            </a:pPr>
            <a:r>
              <a:rPr lang="en-US" sz="1100">
                <a:solidFill>
                  <a:srgbClr val="0B0C0C"/>
                </a:solidFill>
                <a:latin typeface="Arial" pitchFamily="34" charset="0"/>
                <a:ea typeface="Arial" pitchFamily="34" charset="-122"/>
                <a:cs typeface="Arial" pitchFamily="34" charset="-120"/>
              </a:rPr>
              <a:t>The tabs shown are: “Next steps”, “Case Parties”, “Case Details” and “Summary”.
</a:t>
            </a:r>
            <a:endParaRPr lang="en-US" sz="1100"/>
          </a:p>
          <a:p>
            <a:pPr marL="0" indent="0">
              <a:buNone/>
            </a:pPr>
            <a:r>
              <a:rPr lang="en-US" sz="1100" b="1">
                <a:solidFill>
                  <a:srgbClr val="0B0C0C"/>
                </a:solidFill>
                <a:latin typeface="Arial" pitchFamily="34" charset="0"/>
                <a:ea typeface="Arial" pitchFamily="34" charset="-122"/>
                <a:cs typeface="Arial" pitchFamily="34" charset="-120"/>
              </a:rPr>
              <a:t>Heading: </a:t>
            </a:r>
            <a:r>
              <a:rPr lang="en-US" sz="1100">
                <a:solidFill>
                  <a:srgbClr val="0B0C0C"/>
                </a:solidFill>
                <a:latin typeface="Arial" pitchFamily="34" charset="0"/>
                <a:ea typeface="Arial" pitchFamily="34" charset="-122"/>
                <a:cs typeface="Arial" pitchFamily="34" charset="-120"/>
              </a:rPr>
              <a:t>“Provide more details about your claim”
</a:t>
            </a:r>
            <a:endParaRPr lang="en-US" sz="1100"/>
          </a:p>
          <a:p>
            <a:pPr marL="0" indent="0">
              <a:buNone/>
            </a:pPr>
            <a:r>
              <a:rPr lang="en-US" sz="1100" b="1">
                <a:solidFill>
                  <a:srgbClr val="0B0C0C"/>
                </a:solidFill>
                <a:latin typeface="Arial" pitchFamily="34" charset="0"/>
                <a:ea typeface="Arial" pitchFamily="34" charset="-122"/>
                <a:cs typeface="Arial" pitchFamily="34" charset="-120"/>
              </a:rPr>
              <a:t>The page states: </a:t>
            </a:r>
            <a:r>
              <a:rPr lang="en-US" sz="1100">
                <a:solidFill>
                  <a:srgbClr val="0B0C0C"/>
                </a:solidFill>
                <a:latin typeface="Arial" pitchFamily="34" charset="0"/>
                <a:ea typeface="Arial" pitchFamily="34" charset="-122"/>
                <a:cs typeface="Arial" pitchFamily="34" charset="-120"/>
              </a:rPr>
              <a:t>“Your answers will be saved from this point so you can return to your draft later.”
</a:t>
            </a:r>
            <a:endParaRPr lang="en-US" sz="1100"/>
          </a:p>
          <a:p>
            <a:pPr marL="0" indent="0">
              <a:buNone/>
            </a:pPr>
            <a:r>
              <a:rPr lang="en-US" sz="1100">
                <a:solidFill>
                  <a:srgbClr val="0B0C0C"/>
                </a:solidFill>
                <a:latin typeface="Arial" pitchFamily="34" charset="0"/>
                <a:ea typeface="Arial" pitchFamily="34" charset="-122"/>
                <a:cs typeface="Arial" pitchFamily="34" charset="-120"/>
              </a:rPr>
              <a:t>The following actions are visible: Continue and Cancel.</a:t>
            </a:r>
            <a:endParaRPr lang="en-US" sz="1100"/>
          </a:p>
        </p:txBody>
      </p:sp>
      <p:sp>
        <p:nvSpPr>
          <p:cNvPr id="11" name="Text 8"/>
          <p:cNvSpPr/>
          <p:nvPr/>
        </p:nvSpPr>
        <p:spPr>
          <a:xfrm>
            <a:off x="4160520" y="6601968"/>
            <a:ext cx="3840480" cy="128016"/>
          </a:xfrm>
          <a:prstGeom prst="rect">
            <a:avLst/>
          </a:prstGeom>
          <a:noFill/>
          <a:ln/>
        </p:spPr>
        <p:txBody>
          <a:bodyPr wrap="square" lIns="0" tIns="0" rIns="0" bIns="0" rtlCol="0" anchor="ctr"/>
          <a:lstStyle/>
          <a:p>
            <a:pPr marL="0" indent="0" algn="ctr">
              <a:buNone/>
            </a:pPr>
            <a:r>
              <a:rPr lang="en-US" sz="650">
                <a:solidFill>
                  <a:srgbClr val="505A5F"/>
                </a:solidFill>
                <a:latin typeface="Arial" pitchFamily="34" charset="0"/>
                <a:ea typeface="Arial" pitchFamily="34" charset="-122"/>
                <a:cs typeface="Arial" pitchFamily="34" charset="-120"/>
              </a:rPr>
              <a:t>OFFICIAL - SENSITIVE - RECIPIENTS ONLY</a:t>
            </a:r>
            <a:endParaRPr lang="en-US" sz="65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sp>
        <p:nvSpPr>
          <p:cNvPr id="2" name="Shape 0"/>
          <p:cNvSpPr/>
          <p:nvPr/>
        </p:nvSpPr>
        <p:spPr>
          <a:xfrm>
            <a:off x="0" y="0"/>
            <a:ext cx="12191695" cy="329184"/>
          </a:xfrm>
          <a:prstGeom prst="rect">
            <a:avLst/>
          </a:prstGeom>
          <a:solidFill>
            <a:srgbClr val="0B0C0C"/>
          </a:solidFill>
          <a:ln w="12700">
            <a:solidFill>
              <a:srgbClr val="0B0C0C"/>
            </a:solidFill>
            <a:prstDash val="solid"/>
          </a:ln>
        </p:spPr>
        <p:txBody>
          <a:bodyPr/>
          <a:lstStyle/>
          <a:p>
            <a:endParaRPr lang="en-GB"/>
          </a:p>
        </p:txBody>
      </p:sp>
      <p:sp>
        <p:nvSpPr>
          <p:cNvPr id="3" name="Text 1"/>
          <p:cNvSpPr/>
          <p:nvPr/>
        </p:nvSpPr>
        <p:spPr>
          <a:xfrm>
            <a:off x="164592" y="82296"/>
            <a:ext cx="2377440" cy="146304"/>
          </a:xfrm>
          <a:prstGeom prst="rect">
            <a:avLst/>
          </a:prstGeom>
          <a:noFill/>
          <a:ln/>
        </p:spPr>
        <p:txBody>
          <a:bodyPr wrap="square" lIns="0" tIns="0" rIns="0" bIns="0" rtlCol="0" anchor="ctr"/>
          <a:lstStyle/>
          <a:p>
            <a:pPr marL="0" indent="0">
              <a:buNone/>
            </a:pPr>
            <a:r>
              <a:rPr lang="en-US" sz="650" b="1">
                <a:solidFill>
                  <a:srgbClr val="FFFFFF"/>
                </a:solidFill>
                <a:latin typeface="Arial" pitchFamily="34" charset="0"/>
                <a:ea typeface="Arial" pitchFamily="34" charset="-122"/>
                <a:cs typeface="Arial" pitchFamily="34" charset="-120"/>
              </a:rPr>
              <a:t>OFFICIAL - SENSITIVE</a:t>
            </a:r>
            <a:endParaRPr lang="en-US" sz="650"/>
          </a:p>
        </p:txBody>
      </p:sp>
      <p:sp>
        <p:nvSpPr>
          <p:cNvPr id="4" name="Text 2"/>
          <p:cNvSpPr/>
          <p:nvPr/>
        </p:nvSpPr>
        <p:spPr>
          <a:xfrm>
            <a:off x="411480" y="502920"/>
            <a:ext cx="11064240" cy="320040"/>
          </a:xfrm>
          <a:prstGeom prst="rect">
            <a:avLst/>
          </a:prstGeom>
          <a:noFill/>
          <a:ln/>
        </p:spPr>
        <p:txBody>
          <a:bodyPr wrap="square" lIns="0" tIns="0" rIns="0" bIns="0" rtlCol="0" anchor="ctr"/>
          <a:lstStyle/>
          <a:p>
            <a:pPr marL="0" indent="0">
              <a:buNone/>
            </a:pPr>
            <a:r>
              <a:rPr lang="en-US" sz="1900" b="1">
                <a:solidFill>
                  <a:srgbClr val="0B0C0C"/>
                </a:solidFill>
                <a:latin typeface="Arial" pitchFamily="34" charset="0"/>
                <a:ea typeface="Arial" pitchFamily="34" charset="-122"/>
                <a:cs typeface="Arial" pitchFamily="34" charset="-120"/>
              </a:rPr>
              <a:t>Claimant type</a:t>
            </a:r>
            <a:endParaRPr lang="en-US" sz="1900"/>
          </a:p>
        </p:txBody>
      </p:sp>
      <p:sp>
        <p:nvSpPr>
          <p:cNvPr id="5" name="Text 3"/>
          <p:cNvSpPr/>
          <p:nvPr/>
        </p:nvSpPr>
        <p:spPr>
          <a:xfrm>
            <a:off x="411480" y="850392"/>
            <a:ext cx="11064240" cy="256032"/>
          </a:xfrm>
          <a:prstGeom prst="rect">
            <a:avLst/>
          </a:prstGeom>
          <a:noFill/>
          <a:ln/>
        </p:spPr>
        <p:txBody>
          <a:bodyPr wrap="square" lIns="0" tIns="0" rIns="0" bIns="0" rtlCol="0" anchor="ctr"/>
          <a:lstStyle/>
          <a:p>
            <a:pPr marL="0" indent="0">
              <a:buNone/>
            </a:pPr>
            <a:r>
              <a:rPr lang="en-US" sz="1100">
                <a:solidFill>
                  <a:srgbClr val="505A5F"/>
                </a:solidFill>
                <a:latin typeface="Arial" pitchFamily="34" charset="0"/>
                <a:ea typeface="Arial" pitchFamily="34" charset="-122"/>
                <a:cs typeface="Arial" pitchFamily="34" charset="-120"/>
              </a:rPr>
              <a:t>Short page descriptor: Claimant type page asking who the claimant is.</a:t>
            </a:r>
            <a:endParaRPr lang="en-US" sz="1100"/>
          </a:p>
        </p:txBody>
      </p:sp>
      <p:sp>
        <p:nvSpPr>
          <p:cNvPr id="6" name="Shape 4"/>
          <p:cNvSpPr/>
          <p:nvPr/>
        </p:nvSpPr>
        <p:spPr>
          <a:xfrm>
            <a:off x="411480" y="1234440"/>
            <a:ext cx="3886200" cy="5166360"/>
          </a:xfrm>
          <a:prstGeom prst="roundRect">
            <a:avLst>
              <a:gd name="adj" fmla="val 1882"/>
            </a:avLst>
          </a:prstGeom>
          <a:solidFill>
            <a:srgbClr val="FFFFFF"/>
          </a:solidFill>
          <a:ln w="12700">
            <a:solidFill>
              <a:srgbClr val="DADCE0"/>
            </a:solidFill>
            <a:prstDash val="solid"/>
          </a:ln>
        </p:spPr>
        <p:txBody>
          <a:bodyPr/>
          <a:lstStyle/>
          <a:p>
            <a:endParaRPr lang="en-GB"/>
          </a:p>
        </p:txBody>
      </p:sp>
      <p:pic>
        <p:nvPicPr>
          <p:cNvPr id="7" name="Image 0" descr="/mnt/data/screen4_agent_run_assets/screen4_image7.png"/>
          <p:cNvPicPr>
            <a:picLocks noChangeAspect="1"/>
          </p:cNvPicPr>
          <p:nvPr/>
        </p:nvPicPr>
        <p:blipFill>
          <a:blip r:embed="rId3"/>
          <a:stretch>
            <a:fillRect/>
          </a:stretch>
        </p:blipFill>
        <p:spPr>
          <a:xfrm>
            <a:off x="530352" y="2387951"/>
            <a:ext cx="3648456" cy="2859337"/>
          </a:xfrm>
          <a:prstGeom prst="rect">
            <a:avLst/>
          </a:prstGeom>
        </p:spPr>
      </p:pic>
      <p:sp>
        <p:nvSpPr>
          <p:cNvPr id="8" name="Shape 5"/>
          <p:cNvSpPr/>
          <p:nvPr/>
        </p:nvSpPr>
        <p:spPr>
          <a:xfrm>
            <a:off x="4526280" y="1234440"/>
            <a:ext cx="7242048" cy="5166360"/>
          </a:xfrm>
          <a:prstGeom prst="roundRect">
            <a:avLst>
              <a:gd name="adj" fmla="val 1416"/>
            </a:avLst>
          </a:prstGeom>
          <a:solidFill>
            <a:srgbClr val="EAF3F8"/>
          </a:solidFill>
          <a:ln w="12700">
            <a:solidFill>
              <a:srgbClr val="C8DDF0"/>
            </a:solidFill>
            <a:prstDash val="solid"/>
          </a:ln>
        </p:spPr>
        <p:txBody>
          <a:bodyPr/>
          <a:lstStyle/>
          <a:p>
            <a:endParaRPr lang="en-GB"/>
          </a:p>
        </p:txBody>
      </p:sp>
      <p:sp>
        <p:nvSpPr>
          <p:cNvPr id="9" name="Text 6"/>
          <p:cNvSpPr/>
          <p:nvPr/>
        </p:nvSpPr>
        <p:spPr>
          <a:xfrm>
            <a:off x="4754880" y="1417320"/>
            <a:ext cx="6720840" cy="228600"/>
          </a:xfrm>
          <a:prstGeom prst="rect">
            <a:avLst/>
          </a:prstGeom>
          <a:noFill/>
          <a:ln/>
        </p:spPr>
        <p:txBody>
          <a:bodyPr wrap="square" lIns="0" tIns="0" rIns="0" bIns="0" rtlCol="0" anchor="ctr"/>
          <a:lstStyle/>
          <a:p>
            <a:pPr marL="0" indent="0">
              <a:buNone/>
            </a:pPr>
            <a:r>
              <a:rPr lang="en-US" sz="1200" b="1">
                <a:solidFill>
                  <a:srgbClr val="1D70B8"/>
                </a:solidFill>
                <a:latin typeface="Arial" pitchFamily="34" charset="0"/>
                <a:ea typeface="Arial" pitchFamily="34" charset="-122"/>
                <a:cs typeface="Arial" pitchFamily="34" charset="-120"/>
              </a:rPr>
              <a:t>Accessible description</a:t>
            </a:r>
            <a:endParaRPr lang="en-US" sz="1200"/>
          </a:p>
        </p:txBody>
      </p:sp>
      <p:sp>
        <p:nvSpPr>
          <p:cNvPr id="10" name="Text 7"/>
          <p:cNvSpPr/>
          <p:nvPr/>
        </p:nvSpPr>
        <p:spPr>
          <a:xfrm>
            <a:off x="4754880" y="1737360"/>
            <a:ext cx="6720840" cy="4434840"/>
          </a:xfrm>
          <a:prstGeom prst="rect">
            <a:avLst/>
          </a:prstGeom>
          <a:noFill/>
          <a:ln/>
        </p:spPr>
        <p:txBody>
          <a:bodyPr wrap="square" lIns="254" tIns="254" rIns="254" bIns="254" rtlCol="0" anchor="ctr">
            <a:normAutofit/>
          </a:bodyPr>
          <a:lstStyle/>
          <a:p>
            <a:pPr marL="0" indent="0">
              <a:buNone/>
            </a:pPr>
            <a:r>
              <a:rPr lang="en-US" sz="1200" b="1">
                <a:solidFill>
                  <a:srgbClr val="0B0C0C"/>
                </a:solidFill>
                <a:latin typeface="Arial" panose="020B0604020202020204" pitchFamily="34" charset="0"/>
                <a:ea typeface="Arial" pitchFamily="34" charset="-122"/>
                <a:cs typeface="Arial" panose="020B0604020202020204" pitchFamily="34" charset="0"/>
              </a:rPr>
              <a:t>Heading: </a:t>
            </a:r>
            <a:r>
              <a:rPr lang="en-US" sz="1200">
                <a:solidFill>
                  <a:srgbClr val="0B0C0C"/>
                </a:solidFill>
                <a:latin typeface="Arial" panose="020B0604020202020204" pitchFamily="34" charset="0"/>
                <a:ea typeface="Arial" pitchFamily="34" charset="-122"/>
                <a:cs typeface="Arial" panose="020B0604020202020204" pitchFamily="34" charset="0"/>
              </a:rPr>
              <a:t>“Claimant type”
</a:t>
            </a:r>
            <a:endParaRPr lang="en-US" sz="1200">
              <a:latin typeface="Arial" panose="020B0604020202020204" pitchFamily="34" charset="0"/>
              <a:cs typeface="Arial" panose="020B0604020202020204" pitchFamily="34" charset="0"/>
            </a:endParaRPr>
          </a:p>
          <a:p>
            <a:pPr marL="0" indent="0">
              <a:buNone/>
            </a:pPr>
            <a:r>
              <a:rPr lang="en-US" sz="1200">
                <a:solidFill>
                  <a:srgbClr val="0B0C0C"/>
                </a:solidFill>
                <a:latin typeface="Arial" panose="020B0604020202020204" pitchFamily="34" charset="0"/>
                <a:ea typeface="Arial" pitchFamily="34" charset="-122"/>
                <a:cs typeface="Arial" panose="020B0604020202020204" pitchFamily="34" charset="0"/>
              </a:rPr>
              <a:t>In this example, the case number is “1234-5678-9101-1213”.
</a:t>
            </a:r>
            <a:endParaRPr lang="en-US" sz="1200">
              <a:latin typeface="Arial" panose="020B0604020202020204" pitchFamily="34" charset="0"/>
              <a:cs typeface="Arial" panose="020B0604020202020204" pitchFamily="34" charset="0"/>
            </a:endParaRPr>
          </a:p>
          <a:p>
            <a:pPr marL="0" indent="0">
              <a:buNone/>
            </a:pPr>
            <a:r>
              <a:rPr lang="en-US" sz="1200" b="1">
                <a:solidFill>
                  <a:srgbClr val="0B0C0C"/>
                </a:solidFill>
                <a:latin typeface="Arial" panose="020B0604020202020204" pitchFamily="34" charset="0"/>
                <a:ea typeface="Arial" pitchFamily="34" charset="-122"/>
                <a:cs typeface="Arial" panose="020B0604020202020204" pitchFamily="34" charset="0"/>
              </a:rPr>
              <a:t>The page states: </a:t>
            </a:r>
            <a:r>
              <a:rPr lang="en-US" sz="1200">
                <a:solidFill>
                  <a:srgbClr val="0B0C0C"/>
                </a:solidFill>
                <a:latin typeface="Arial" panose="020B0604020202020204" pitchFamily="34" charset="0"/>
                <a:ea typeface="Arial" pitchFamily="34" charset="-122"/>
                <a:cs typeface="Arial" panose="020B0604020202020204" pitchFamily="34" charset="0"/>
              </a:rPr>
              <a:t>“A claimant is the person or </a:t>
            </a:r>
            <a:r>
              <a:rPr lang="en-US" sz="1200" err="1">
                <a:solidFill>
                  <a:srgbClr val="0B0C0C"/>
                </a:solidFill>
                <a:latin typeface="Arial" panose="020B0604020202020204" pitchFamily="34" charset="0"/>
                <a:ea typeface="Arial" pitchFamily="34" charset="-122"/>
                <a:cs typeface="Arial" panose="020B0604020202020204" pitchFamily="34" charset="0"/>
              </a:rPr>
              <a:t>organisation</a:t>
            </a:r>
            <a:r>
              <a:rPr lang="en-US" sz="1200">
                <a:solidFill>
                  <a:srgbClr val="0B0C0C"/>
                </a:solidFill>
                <a:latin typeface="Arial" panose="020B0604020202020204" pitchFamily="34" charset="0"/>
                <a:ea typeface="Arial" pitchFamily="34" charset="-122"/>
                <a:cs typeface="Arial" panose="020B0604020202020204" pitchFamily="34" charset="0"/>
              </a:rPr>
              <a:t> who is making the possession claim.”
</a:t>
            </a:r>
            <a:endParaRPr lang="en-US" sz="1200">
              <a:latin typeface="Arial" panose="020B0604020202020204" pitchFamily="34" charset="0"/>
              <a:cs typeface="Arial" panose="020B0604020202020204" pitchFamily="34" charset="0"/>
            </a:endParaRPr>
          </a:p>
          <a:p>
            <a:pPr marL="0" indent="0">
              <a:buNone/>
            </a:pPr>
            <a:r>
              <a:rPr lang="en-US" sz="1200" b="1">
                <a:solidFill>
                  <a:srgbClr val="0B0C0C"/>
                </a:solidFill>
                <a:latin typeface="Arial" panose="020B0604020202020204" pitchFamily="34" charset="0"/>
                <a:ea typeface="Arial" pitchFamily="34" charset="-122"/>
                <a:cs typeface="Arial" panose="020B0604020202020204" pitchFamily="34" charset="0"/>
              </a:rPr>
              <a:t>Heading: </a:t>
            </a:r>
            <a:r>
              <a:rPr lang="en-US" sz="1200">
                <a:solidFill>
                  <a:srgbClr val="0B0C0C"/>
                </a:solidFill>
                <a:latin typeface="Arial" panose="020B0604020202020204" pitchFamily="34" charset="0"/>
                <a:ea typeface="Arial" pitchFamily="34" charset="-122"/>
                <a:cs typeface="Arial" panose="020B0604020202020204" pitchFamily="34" charset="0"/>
              </a:rPr>
              <a:t>“Who is the claimant in this case?”
</a:t>
            </a:r>
            <a:endParaRPr lang="en-US" sz="1200">
              <a:latin typeface="Arial" panose="020B0604020202020204" pitchFamily="34" charset="0"/>
              <a:cs typeface="Arial" panose="020B0604020202020204" pitchFamily="34" charset="0"/>
            </a:endParaRPr>
          </a:p>
          <a:p>
            <a:r>
              <a:rPr lang="en-US" sz="1200" b="1">
                <a:solidFill>
                  <a:srgbClr val="0B0C0C"/>
                </a:solidFill>
                <a:latin typeface="Arial" panose="020B0604020202020204" pitchFamily="34" charset="0"/>
                <a:ea typeface="Arial" pitchFamily="34" charset="-122"/>
                <a:cs typeface="Arial" panose="020B0604020202020204" pitchFamily="34" charset="0"/>
              </a:rPr>
              <a:t>The screen states: </a:t>
            </a:r>
            <a:r>
              <a:rPr lang="en-US" sz="1200">
                <a:solidFill>
                  <a:srgbClr val="0B0C0C"/>
                </a:solidFill>
                <a:latin typeface="Arial" panose="020B0604020202020204" pitchFamily="34" charset="0"/>
                <a:ea typeface="Arial" pitchFamily="34" charset="-122"/>
                <a:cs typeface="Arial" panose="020B0604020202020204" pitchFamily="34" charset="0"/>
              </a:rPr>
              <a:t>“If you’re a legal representative, you should select the type of claimant you’re representing.”
</a:t>
            </a:r>
            <a:endParaRPr lang="en-US" sz="1200">
              <a:latin typeface="Arial" panose="020B0604020202020204" pitchFamily="34" charset="0"/>
              <a:cs typeface="Arial" panose="020B0604020202020204" pitchFamily="34" charset="0"/>
            </a:endParaRPr>
          </a:p>
          <a:p>
            <a:r>
              <a:rPr lang="en-US" sz="1200" b="1">
                <a:solidFill>
                  <a:srgbClr val="0B0C0C"/>
                </a:solidFill>
                <a:latin typeface="Arial" panose="020B0604020202020204" pitchFamily="34" charset="0"/>
                <a:ea typeface="Arial" pitchFamily="34" charset="-122"/>
                <a:cs typeface="Arial" panose="020B0604020202020204" pitchFamily="34" charset="0"/>
              </a:rPr>
              <a:t>The options shown are: </a:t>
            </a:r>
            <a:endParaRPr lang="en-US" sz="1200">
              <a:solidFill>
                <a:srgbClr val="000000"/>
              </a:solidFill>
              <a:latin typeface="Arial" panose="020B0604020202020204" pitchFamily="34" charset="0"/>
              <a:ea typeface="Arial" pitchFamily="34" charset="-122"/>
              <a:cs typeface="Arial" panose="020B0604020202020204" pitchFamily="34" charset="0"/>
            </a:endParaRPr>
          </a:p>
          <a:p>
            <a:r>
              <a:rPr lang="en-US" sz="1200">
                <a:solidFill>
                  <a:srgbClr val="0B0C0C"/>
                </a:solidFill>
                <a:latin typeface="Arial" panose="020B0604020202020204" pitchFamily="34" charset="0"/>
                <a:ea typeface="Arial" pitchFamily="34" charset="-122"/>
                <a:cs typeface="Arial" panose="020B0604020202020204" pitchFamily="34" charset="0"/>
              </a:rPr>
              <a:t>“Private landlord”;</a:t>
            </a:r>
            <a:endParaRPr lang="en-US" sz="1200">
              <a:solidFill>
                <a:srgbClr val="000000"/>
              </a:solidFill>
              <a:latin typeface="Arial" panose="020B0604020202020204" pitchFamily="34" charset="0"/>
              <a:ea typeface="Arial" pitchFamily="34" charset="-122"/>
              <a:cs typeface="Arial" panose="020B0604020202020204" pitchFamily="34" charset="0"/>
            </a:endParaRPr>
          </a:p>
          <a:p>
            <a:r>
              <a:rPr lang="en-US" sz="1200">
                <a:solidFill>
                  <a:srgbClr val="0B0C0C"/>
                </a:solidFill>
                <a:latin typeface="Arial" panose="020B0604020202020204" pitchFamily="34" charset="0"/>
                <a:ea typeface="Arial" pitchFamily="34" charset="-122"/>
                <a:cs typeface="Arial" panose="020B0604020202020204" pitchFamily="34" charset="0"/>
              </a:rPr>
              <a:t>“Registered provider of social housing or local authority”;</a:t>
            </a:r>
          </a:p>
          <a:p>
            <a:r>
              <a:rPr lang="en-US" sz="1200">
                <a:solidFill>
                  <a:srgbClr val="0B0C0C"/>
                </a:solidFill>
                <a:latin typeface="Arial" panose="020B0604020202020204" pitchFamily="34" charset="0"/>
                <a:ea typeface="Arial" pitchFamily="34" charset="-122"/>
                <a:cs typeface="Arial" panose="020B0604020202020204" pitchFamily="34" charset="0"/>
              </a:rPr>
              <a:t>“Mortgage lender”; and </a:t>
            </a:r>
          </a:p>
          <a:p>
            <a:r>
              <a:rPr lang="en-US" sz="1200">
                <a:solidFill>
                  <a:srgbClr val="0B0C0C"/>
                </a:solidFill>
                <a:latin typeface="Arial" panose="020B0604020202020204" pitchFamily="34" charset="0"/>
                <a:ea typeface="Arial" pitchFamily="34" charset="-122"/>
                <a:cs typeface="Arial" panose="020B0604020202020204" pitchFamily="34" charset="0"/>
              </a:rPr>
              <a:t>“Other”</a:t>
            </a:r>
          </a:p>
          <a:p>
            <a:r>
              <a:rPr lang="en-US" sz="1200">
                <a:solidFill>
                  <a:srgbClr val="0B0C0C"/>
                </a:solidFill>
                <a:latin typeface="Arial" panose="020B0604020202020204" pitchFamily="34" charset="0"/>
                <a:ea typeface="Arial" pitchFamily="34" charset="-122"/>
                <a:cs typeface="Arial" panose="020B0604020202020204" pitchFamily="34" charset="0"/>
              </a:rPr>
              <a:t>In this example, “Registered provider of social housing or local authority” has been selected
</a:t>
            </a:r>
            <a:endParaRPr lang="en-US" sz="1200">
              <a:latin typeface="Arial" panose="020B0604020202020204" pitchFamily="34" charset="0"/>
              <a:cs typeface="Arial" panose="020B0604020202020204" pitchFamily="34" charset="0"/>
            </a:endParaRPr>
          </a:p>
          <a:p>
            <a:pPr marL="0" indent="0">
              <a:buNone/>
            </a:pPr>
            <a:r>
              <a:rPr lang="en-US" sz="1200">
                <a:solidFill>
                  <a:srgbClr val="0B0C0C"/>
                </a:solidFill>
                <a:latin typeface="Arial" panose="020B0604020202020204" pitchFamily="34" charset="0"/>
                <a:ea typeface="Arial" pitchFamily="34" charset="-122"/>
                <a:cs typeface="Arial" panose="020B0604020202020204" pitchFamily="34" charset="0"/>
              </a:rPr>
              <a:t>The following actions are available: Previous, Continue and Cancel.</a:t>
            </a:r>
            <a:endParaRPr lang="en-US" sz="1200">
              <a:latin typeface="Arial" panose="020B0604020202020204" pitchFamily="34" charset="0"/>
              <a:cs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sp>
        <p:nvSpPr>
          <p:cNvPr id="2" name="Shape 0"/>
          <p:cNvSpPr/>
          <p:nvPr/>
        </p:nvSpPr>
        <p:spPr>
          <a:xfrm>
            <a:off x="0" y="0"/>
            <a:ext cx="12191695" cy="329184"/>
          </a:xfrm>
          <a:prstGeom prst="rect">
            <a:avLst/>
          </a:prstGeom>
          <a:solidFill>
            <a:srgbClr val="0B0C0C"/>
          </a:solidFill>
          <a:ln w="12700">
            <a:solidFill>
              <a:srgbClr val="0B0C0C"/>
            </a:solidFill>
            <a:prstDash val="solid"/>
          </a:ln>
        </p:spPr>
        <p:txBody>
          <a:bodyPr/>
          <a:lstStyle/>
          <a:p>
            <a:endParaRPr lang="en-GB"/>
          </a:p>
        </p:txBody>
      </p:sp>
      <p:sp>
        <p:nvSpPr>
          <p:cNvPr id="3" name="Text 1"/>
          <p:cNvSpPr/>
          <p:nvPr/>
        </p:nvSpPr>
        <p:spPr>
          <a:xfrm>
            <a:off x="164592" y="82296"/>
            <a:ext cx="2377440" cy="146304"/>
          </a:xfrm>
          <a:prstGeom prst="rect">
            <a:avLst/>
          </a:prstGeom>
          <a:noFill/>
          <a:ln/>
        </p:spPr>
        <p:txBody>
          <a:bodyPr wrap="square" lIns="0" tIns="0" rIns="0" bIns="0" rtlCol="0" anchor="ctr"/>
          <a:lstStyle/>
          <a:p>
            <a:pPr marL="0" indent="0">
              <a:buNone/>
            </a:pPr>
            <a:r>
              <a:rPr lang="en-US" sz="650" b="1">
                <a:solidFill>
                  <a:srgbClr val="FFFFFF"/>
                </a:solidFill>
                <a:latin typeface="Arial" pitchFamily="34" charset="0"/>
                <a:ea typeface="Arial" pitchFamily="34" charset="-122"/>
                <a:cs typeface="Arial" pitchFamily="34" charset="-120"/>
              </a:rPr>
              <a:t>OFFICIAL - SENSITIVE</a:t>
            </a:r>
            <a:endParaRPr lang="en-US" sz="650"/>
          </a:p>
        </p:txBody>
      </p:sp>
      <p:sp>
        <p:nvSpPr>
          <p:cNvPr id="4" name="Text 2"/>
          <p:cNvSpPr/>
          <p:nvPr/>
        </p:nvSpPr>
        <p:spPr>
          <a:xfrm>
            <a:off x="411480" y="502920"/>
            <a:ext cx="11064240" cy="320040"/>
          </a:xfrm>
          <a:prstGeom prst="rect">
            <a:avLst/>
          </a:prstGeom>
          <a:noFill/>
          <a:ln/>
        </p:spPr>
        <p:txBody>
          <a:bodyPr wrap="square" lIns="0" tIns="0" rIns="0" bIns="0" rtlCol="0" anchor="ctr"/>
          <a:lstStyle/>
          <a:p>
            <a:pPr marL="0" indent="0">
              <a:buNone/>
            </a:pPr>
            <a:r>
              <a:rPr lang="en-US" sz="1900" b="1">
                <a:solidFill>
                  <a:srgbClr val="0B0C0C"/>
                </a:solidFill>
                <a:latin typeface="Arial" pitchFamily="34" charset="0"/>
                <a:ea typeface="Arial" pitchFamily="34" charset="-122"/>
                <a:cs typeface="Arial" pitchFamily="34" charset="-120"/>
              </a:rPr>
              <a:t>Next Steps</a:t>
            </a:r>
            <a:endParaRPr lang="en-US" sz="1900"/>
          </a:p>
        </p:txBody>
      </p:sp>
      <p:sp>
        <p:nvSpPr>
          <p:cNvPr id="5" name="Text 3"/>
          <p:cNvSpPr/>
          <p:nvPr/>
        </p:nvSpPr>
        <p:spPr>
          <a:xfrm>
            <a:off x="411480" y="850392"/>
            <a:ext cx="11064240" cy="256032"/>
          </a:xfrm>
          <a:prstGeom prst="rect">
            <a:avLst/>
          </a:prstGeom>
          <a:noFill/>
          <a:ln/>
        </p:spPr>
        <p:txBody>
          <a:bodyPr wrap="square" lIns="0" tIns="0" rIns="0" bIns="0" rtlCol="0" anchor="ctr"/>
          <a:lstStyle/>
          <a:p>
            <a:pPr marL="0" indent="0">
              <a:buNone/>
            </a:pPr>
            <a:r>
              <a:rPr lang="en-US" sz="1100">
                <a:solidFill>
                  <a:srgbClr val="505A5F"/>
                </a:solidFill>
                <a:latin typeface="Arial" pitchFamily="34" charset="0"/>
                <a:ea typeface="Arial" pitchFamily="34" charset="-122"/>
                <a:cs typeface="Arial" pitchFamily="34" charset="-120"/>
              </a:rPr>
              <a:t>Short page descriptor: Next steps page asking for more details about the claim.</a:t>
            </a:r>
            <a:endParaRPr lang="en-US" sz="1100"/>
          </a:p>
        </p:txBody>
      </p:sp>
      <p:sp>
        <p:nvSpPr>
          <p:cNvPr id="6" name="Shape 4"/>
          <p:cNvSpPr/>
          <p:nvPr/>
        </p:nvSpPr>
        <p:spPr>
          <a:xfrm>
            <a:off x="411480" y="1234440"/>
            <a:ext cx="3886200" cy="5166360"/>
          </a:xfrm>
          <a:prstGeom prst="roundRect">
            <a:avLst>
              <a:gd name="adj" fmla="val 1882"/>
            </a:avLst>
          </a:prstGeom>
          <a:solidFill>
            <a:srgbClr val="FFFFFF"/>
          </a:solidFill>
          <a:ln w="12700">
            <a:solidFill>
              <a:srgbClr val="DADCE0"/>
            </a:solidFill>
            <a:prstDash val="solid"/>
          </a:ln>
        </p:spPr>
        <p:txBody>
          <a:bodyPr/>
          <a:lstStyle/>
          <a:p>
            <a:endParaRPr lang="en-GB"/>
          </a:p>
        </p:txBody>
      </p:sp>
      <p:pic>
        <p:nvPicPr>
          <p:cNvPr id="7" name="Image 0" descr="/mnt/data/batch1_assets/screen5_colN_row43.png"/>
          <p:cNvPicPr>
            <a:picLocks noChangeAspect="1"/>
          </p:cNvPicPr>
          <p:nvPr/>
        </p:nvPicPr>
        <p:blipFill>
          <a:blip r:embed="rId3"/>
          <a:stretch>
            <a:fillRect/>
          </a:stretch>
        </p:blipFill>
        <p:spPr>
          <a:xfrm>
            <a:off x="530352" y="2480591"/>
            <a:ext cx="3648456" cy="2674058"/>
          </a:xfrm>
          <a:prstGeom prst="rect">
            <a:avLst/>
          </a:prstGeom>
        </p:spPr>
      </p:pic>
      <p:sp>
        <p:nvSpPr>
          <p:cNvPr id="8" name="Shape 5"/>
          <p:cNvSpPr/>
          <p:nvPr/>
        </p:nvSpPr>
        <p:spPr>
          <a:xfrm>
            <a:off x="4526280" y="1234440"/>
            <a:ext cx="7242048" cy="5166360"/>
          </a:xfrm>
          <a:prstGeom prst="roundRect">
            <a:avLst>
              <a:gd name="adj" fmla="val 1416"/>
            </a:avLst>
          </a:prstGeom>
          <a:solidFill>
            <a:srgbClr val="EAF3F8"/>
          </a:solidFill>
          <a:ln w="12700">
            <a:solidFill>
              <a:srgbClr val="C8DDF0"/>
            </a:solidFill>
            <a:prstDash val="solid"/>
          </a:ln>
        </p:spPr>
        <p:txBody>
          <a:bodyPr/>
          <a:lstStyle/>
          <a:p>
            <a:endParaRPr lang="en-GB"/>
          </a:p>
        </p:txBody>
      </p:sp>
      <p:sp>
        <p:nvSpPr>
          <p:cNvPr id="9" name="Text 6"/>
          <p:cNvSpPr/>
          <p:nvPr/>
        </p:nvSpPr>
        <p:spPr>
          <a:xfrm>
            <a:off x="4754880" y="1417320"/>
            <a:ext cx="6720840" cy="228600"/>
          </a:xfrm>
          <a:prstGeom prst="rect">
            <a:avLst/>
          </a:prstGeom>
          <a:noFill/>
          <a:ln/>
        </p:spPr>
        <p:txBody>
          <a:bodyPr wrap="square" lIns="0" tIns="0" rIns="0" bIns="0" rtlCol="0" anchor="ctr"/>
          <a:lstStyle/>
          <a:p>
            <a:pPr marL="0" indent="0">
              <a:buNone/>
            </a:pPr>
            <a:r>
              <a:rPr lang="en-US" sz="1200" b="1">
                <a:solidFill>
                  <a:srgbClr val="1D70B8"/>
                </a:solidFill>
                <a:latin typeface="Arial" pitchFamily="34" charset="0"/>
                <a:ea typeface="Arial" pitchFamily="34" charset="-122"/>
                <a:cs typeface="Arial" pitchFamily="34" charset="-120"/>
              </a:rPr>
              <a:t>Accessible description</a:t>
            </a:r>
            <a:endParaRPr lang="en-US" sz="1200"/>
          </a:p>
        </p:txBody>
      </p:sp>
      <p:sp>
        <p:nvSpPr>
          <p:cNvPr id="10" name="Text 7"/>
          <p:cNvSpPr/>
          <p:nvPr/>
        </p:nvSpPr>
        <p:spPr>
          <a:xfrm>
            <a:off x="4754880" y="1719072"/>
            <a:ext cx="6720840" cy="4526280"/>
          </a:xfrm>
          <a:prstGeom prst="rect">
            <a:avLst/>
          </a:prstGeom>
          <a:noFill/>
          <a:ln/>
        </p:spPr>
        <p:txBody>
          <a:bodyPr wrap="square" lIns="254" tIns="254" rIns="254" bIns="254" rtlCol="0" anchor="ctr">
            <a:normAutofit/>
          </a:bodyPr>
          <a:lstStyle/>
          <a:p>
            <a:pPr marL="0" indent="0">
              <a:buNone/>
            </a:pPr>
            <a:r>
              <a:rPr lang="en-US" sz="1160" b="1">
                <a:solidFill>
                  <a:srgbClr val="0B0C0C"/>
                </a:solidFill>
                <a:latin typeface="Arial" pitchFamily="34" charset="0"/>
                <a:ea typeface="Arial" pitchFamily="34" charset="-122"/>
                <a:cs typeface="Arial" pitchFamily="34" charset="-120"/>
              </a:rPr>
              <a:t>Heading: </a:t>
            </a:r>
            <a:r>
              <a:rPr lang="en-US" sz="1160">
                <a:solidFill>
                  <a:srgbClr val="0B0C0C"/>
                </a:solidFill>
                <a:latin typeface="Arial" pitchFamily="34" charset="0"/>
                <a:ea typeface="Arial" pitchFamily="34" charset="-122"/>
                <a:cs typeface="Arial" pitchFamily="34" charset="-120"/>
              </a:rPr>
              <a:t>“Next steps”
</a:t>
            </a:r>
            <a:endParaRPr lang="en-US" sz="1160"/>
          </a:p>
          <a:p>
            <a:pPr marL="0" indent="0">
              <a:buNone/>
            </a:pPr>
            <a:r>
              <a:rPr lang="en-US" sz="1160">
                <a:solidFill>
                  <a:srgbClr val="0B0C0C"/>
                </a:solidFill>
                <a:latin typeface="Arial" pitchFamily="34" charset="0"/>
                <a:ea typeface="Arial" pitchFamily="34" charset="-122"/>
                <a:cs typeface="Arial" pitchFamily="34" charset="-120"/>
              </a:rPr>
              <a:t>In this example, the case number is “1234-5678-9101-1213”.
</a:t>
            </a:r>
            <a:endParaRPr lang="en-US" sz="1160"/>
          </a:p>
          <a:p>
            <a:pPr marL="0" indent="0">
              <a:buNone/>
            </a:pPr>
            <a:r>
              <a:rPr lang="en-US" sz="1160" b="1">
                <a:solidFill>
                  <a:srgbClr val="0B0C0C"/>
                </a:solidFill>
                <a:latin typeface="Arial" pitchFamily="34" charset="0"/>
                <a:ea typeface="Arial" pitchFamily="34" charset="-122"/>
                <a:cs typeface="Arial" pitchFamily="34" charset="-120"/>
              </a:rPr>
              <a:t>Heading: </a:t>
            </a:r>
            <a:r>
              <a:rPr lang="en-US" sz="1160">
                <a:solidFill>
                  <a:srgbClr val="0B0C0C"/>
                </a:solidFill>
                <a:latin typeface="Arial" pitchFamily="34" charset="0"/>
                <a:ea typeface="Arial" pitchFamily="34" charset="-122"/>
                <a:cs typeface="Arial" pitchFamily="34" charset="-120"/>
              </a:rPr>
              <a:t>“Provide more details about your claim”
</a:t>
            </a:r>
            <a:endParaRPr lang="en-US" sz="1160"/>
          </a:p>
          <a:p>
            <a:pPr marL="0" indent="0">
              <a:buNone/>
            </a:pPr>
            <a:r>
              <a:rPr lang="en-US" sz="1160" b="1">
                <a:solidFill>
                  <a:srgbClr val="0B0C0C"/>
                </a:solidFill>
                <a:latin typeface="Arial" pitchFamily="34" charset="0"/>
                <a:ea typeface="Arial" pitchFamily="34" charset="-122"/>
                <a:cs typeface="Arial" pitchFamily="34" charset="-120"/>
              </a:rPr>
              <a:t>The page states: </a:t>
            </a:r>
            <a:r>
              <a:rPr lang="en-US" sz="1160">
                <a:solidFill>
                  <a:srgbClr val="0B0C0C"/>
                </a:solidFill>
                <a:latin typeface="Arial" pitchFamily="34" charset="0"/>
                <a:ea typeface="Arial" pitchFamily="34" charset="-122"/>
                <a:cs typeface="Arial" pitchFamily="34" charset="-120"/>
              </a:rPr>
              <a:t>“Your answers will be saved from this point so you can return to your draft later.”
</a:t>
            </a:r>
            <a:endParaRPr lang="en-US" sz="1160"/>
          </a:p>
          <a:p>
            <a:pPr marL="0" indent="0">
              <a:buNone/>
            </a:pPr>
            <a:r>
              <a:rPr lang="en-US" sz="1160">
                <a:solidFill>
                  <a:srgbClr val="0B0C0C"/>
                </a:solidFill>
                <a:latin typeface="Arial" pitchFamily="34" charset="0"/>
                <a:ea typeface="Arial" pitchFamily="34" charset="-122"/>
                <a:cs typeface="Arial" pitchFamily="34" charset="-120"/>
              </a:rPr>
              <a:t>The following actions are available: Continue and Cancel.</a:t>
            </a:r>
            <a:endParaRPr lang="en-US" sz="1160"/>
          </a:p>
        </p:txBody>
      </p:sp>
      <p:sp>
        <p:nvSpPr>
          <p:cNvPr id="11" name="Text 8"/>
          <p:cNvSpPr/>
          <p:nvPr/>
        </p:nvSpPr>
        <p:spPr>
          <a:xfrm>
            <a:off x="4800600" y="6601968"/>
            <a:ext cx="2560320" cy="128016"/>
          </a:xfrm>
          <a:prstGeom prst="rect">
            <a:avLst/>
          </a:prstGeom>
          <a:noFill/>
          <a:ln/>
        </p:spPr>
        <p:txBody>
          <a:bodyPr wrap="square" lIns="0" tIns="0" rIns="0" bIns="0" rtlCol="0" anchor="ctr"/>
          <a:lstStyle/>
          <a:p>
            <a:pPr marL="0" indent="0" algn="ctr">
              <a:buNone/>
            </a:pPr>
            <a:r>
              <a:rPr lang="en-US" sz="650">
                <a:solidFill>
                  <a:srgbClr val="505A5F"/>
                </a:solidFill>
                <a:latin typeface="Arial" pitchFamily="34" charset="0"/>
                <a:ea typeface="Arial" pitchFamily="34" charset="-122"/>
                <a:cs typeface="Arial" pitchFamily="34" charset="-120"/>
              </a:rPr>
              <a:t>OFFICIAL - SENSITIVE</a:t>
            </a:r>
            <a:endParaRPr lang="en-US" sz="65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sp>
        <p:nvSpPr>
          <p:cNvPr id="2" name="Shape 0"/>
          <p:cNvSpPr/>
          <p:nvPr/>
        </p:nvSpPr>
        <p:spPr>
          <a:xfrm>
            <a:off x="0" y="0"/>
            <a:ext cx="12191695" cy="329184"/>
          </a:xfrm>
          <a:prstGeom prst="rect">
            <a:avLst/>
          </a:prstGeom>
          <a:solidFill>
            <a:srgbClr val="0B0C0C"/>
          </a:solidFill>
          <a:ln w="12700">
            <a:solidFill>
              <a:srgbClr val="0B0C0C"/>
            </a:solidFill>
            <a:prstDash val="solid"/>
          </a:ln>
        </p:spPr>
        <p:txBody>
          <a:bodyPr/>
          <a:lstStyle/>
          <a:p>
            <a:endParaRPr lang="en-GB"/>
          </a:p>
        </p:txBody>
      </p:sp>
      <p:sp>
        <p:nvSpPr>
          <p:cNvPr id="3" name="Text 1"/>
          <p:cNvSpPr/>
          <p:nvPr/>
        </p:nvSpPr>
        <p:spPr>
          <a:xfrm>
            <a:off x="164592" y="82296"/>
            <a:ext cx="2377440" cy="146304"/>
          </a:xfrm>
          <a:prstGeom prst="rect">
            <a:avLst/>
          </a:prstGeom>
          <a:noFill/>
          <a:ln/>
        </p:spPr>
        <p:txBody>
          <a:bodyPr wrap="square" lIns="0" tIns="0" rIns="0" bIns="0" rtlCol="0" anchor="ctr"/>
          <a:lstStyle/>
          <a:p>
            <a:pPr marL="0" indent="0">
              <a:buNone/>
            </a:pPr>
            <a:r>
              <a:rPr lang="en-US" sz="650" b="1">
                <a:solidFill>
                  <a:srgbClr val="FFFFFF"/>
                </a:solidFill>
                <a:latin typeface="Arial" pitchFamily="34" charset="0"/>
                <a:ea typeface="Arial" pitchFamily="34" charset="-122"/>
                <a:cs typeface="Arial" pitchFamily="34" charset="-120"/>
              </a:rPr>
              <a:t>OFFICIAL - SENSITIVE</a:t>
            </a:r>
            <a:endParaRPr lang="en-US" sz="650"/>
          </a:p>
        </p:txBody>
      </p:sp>
      <p:sp>
        <p:nvSpPr>
          <p:cNvPr id="4" name="Text 2"/>
          <p:cNvSpPr/>
          <p:nvPr/>
        </p:nvSpPr>
        <p:spPr>
          <a:xfrm>
            <a:off x="411480" y="459867"/>
            <a:ext cx="11064240" cy="320040"/>
          </a:xfrm>
          <a:prstGeom prst="rect">
            <a:avLst/>
          </a:prstGeom>
          <a:noFill/>
          <a:ln/>
        </p:spPr>
        <p:txBody>
          <a:bodyPr wrap="square" lIns="0" tIns="0" rIns="0" bIns="0" rtlCol="0" anchor="ctr"/>
          <a:lstStyle/>
          <a:p>
            <a:pPr marL="0" indent="0">
              <a:buNone/>
            </a:pPr>
            <a:r>
              <a:rPr lang="en-US" sz="1900" b="1">
                <a:solidFill>
                  <a:srgbClr val="0B0C0C"/>
                </a:solidFill>
                <a:latin typeface="Arial" pitchFamily="34" charset="0"/>
                <a:ea typeface="Arial" pitchFamily="34" charset="-122"/>
                <a:cs typeface="Arial" pitchFamily="34" charset="-120"/>
              </a:rPr>
              <a:t>Claim Type</a:t>
            </a:r>
            <a:endParaRPr lang="en-US" sz="1900"/>
          </a:p>
        </p:txBody>
      </p:sp>
      <p:sp>
        <p:nvSpPr>
          <p:cNvPr id="5" name="Text 3"/>
          <p:cNvSpPr/>
          <p:nvPr/>
        </p:nvSpPr>
        <p:spPr>
          <a:xfrm>
            <a:off x="411480" y="850392"/>
            <a:ext cx="11064240" cy="256032"/>
          </a:xfrm>
          <a:prstGeom prst="rect">
            <a:avLst/>
          </a:prstGeom>
          <a:noFill/>
          <a:ln/>
        </p:spPr>
        <p:txBody>
          <a:bodyPr wrap="square" lIns="0" tIns="0" rIns="0" bIns="0" rtlCol="0" anchor="ctr"/>
          <a:lstStyle/>
          <a:p>
            <a:pPr marL="0" indent="0">
              <a:buNone/>
            </a:pPr>
            <a:r>
              <a:rPr lang="en-US" sz="1100">
                <a:solidFill>
                  <a:srgbClr val="505A5F"/>
                </a:solidFill>
                <a:latin typeface="Arial" pitchFamily="34" charset="0"/>
                <a:ea typeface="Arial" pitchFamily="34" charset="-122"/>
                <a:cs typeface="Arial" pitchFamily="34" charset="-120"/>
              </a:rPr>
              <a:t>Short page descriptor: Claim type page asking whether the claim is a trespass claim.</a:t>
            </a:r>
            <a:endParaRPr lang="en-US" sz="1100"/>
          </a:p>
        </p:txBody>
      </p:sp>
      <p:sp>
        <p:nvSpPr>
          <p:cNvPr id="6" name="Shape 4"/>
          <p:cNvSpPr/>
          <p:nvPr/>
        </p:nvSpPr>
        <p:spPr>
          <a:xfrm>
            <a:off x="411480" y="1234440"/>
            <a:ext cx="3886200" cy="5166360"/>
          </a:xfrm>
          <a:prstGeom prst="roundRect">
            <a:avLst>
              <a:gd name="adj" fmla="val 1882"/>
            </a:avLst>
          </a:prstGeom>
          <a:solidFill>
            <a:srgbClr val="FFFFFF"/>
          </a:solidFill>
          <a:ln w="12700">
            <a:solidFill>
              <a:srgbClr val="DADCE0"/>
            </a:solidFill>
            <a:prstDash val="solid"/>
          </a:ln>
        </p:spPr>
        <p:txBody>
          <a:bodyPr/>
          <a:lstStyle/>
          <a:p>
            <a:endParaRPr lang="en-GB"/>
          </a:p>
        </p:txBody>
      </p:sp>
      <p:pic>
        <p:nvPicPr>
          <p:cNvPr id="7" name="Image 0" descr="/mnt/data/batch1_assets/screen7_colN_row58.png"/>
          <p:cNvPicPr>
            <a:picLocks noChangeAspect="1"/>
          </p:cNvPicPr>
          <p:nvPr/>
        </p:nvPicPr>
        <p:blipFill>
          <a:blip r:embed="rId3"/>
          <a:stretch>
            <a:fillRect/>
          </a:stretch>
        </p:blipFill>
        <p:spPr>
          <a:xfrm>
            <a:off x="530352" y="2138055"/>
            <a:ext cx="3648456" cy="3359130"/>
          </a:xfrm>
          <a:prstGeom prst="rect">
            <a:avLst/>
          </a:prstGeom>
        </p:spPr>
      </p:pic>
      <p:sp>
        <p:nvSpPr>
          <p:cNvPr id="8" name="Shape 5"/>
          <p:cNvSpPr/>
          <p:nvPr/>
        </p:nvSpPr>
        <p:spPr>
          <a:xfrm>
            <a:off x="4526280" y="1234440"/>
            <a:ext cx="7242048" cy="5166360"/>
          </a:xfrm>
          <a:prstGeom prst="roundRect">
            <a:avLst>
              <a:gd name="adj" fmla="val 1416"/>
            </a:avLst>
          </a:prstGeom>
          <a:solidFill>
            <a:srgbClr val="EAF3F8"/>
          </a:solidFill>
          <a:ln w="12700">
            <a:solidFill>
              <a:srgbClr val="C8DDF0"/>
            </a:solidFill>
            <a:prstDash val="solid"/>
          </a:ln>
        </p:spPr>
        <p:txBody>
          <a:bodyPr/>
          <a:lstStyle/>
          <a:p>
            <a:endParaRPr lang="en-GB"/>
          </a:p>
        </p:txBody>
      </p:sp>
      <p:sp>
        <p:nvSpPr>
          <p:cNvPr id="9" name="Text 6"/>
          <p:cNvSpPr/>
          <p:nvPr/>
        </p:nvSpPr>
        <p:spPr>
          <a:xfrm>
            <a:off x="4754880" y="1417320"/>
            <a:ext cx="6720840" cy="228600"/>
          </a:xfrm>
          <a:prstGeom prst="rect">
            <a:avLst/>
          </a:prstGeom>
          <a:noFill/>
          <a:ln/>
        </p:spPr>
        <p:txBody>
          <a:bodyPr wrap="square" lIns="0" tIns="0" rIns="0" bIns="0" rtlCol="0" anchor="ctr"/>
          <a:lstStyle/>
          <a:p>
            <a:pPr marL="0" indent="0">
              <a:buNone/>
            </a:pPr>
            <a:r>
              <a:rPr lang="en-US" sz="1200" b="1">
                <a:solidFill>
                  <a:srgbClr val="1D70B8"/>
                </a:solidFill>
                <a:latin typeface="Arial" pitchFamily="34" charset="0"/>
                <a:ea typeface="Arial" pitchFamily="34" charset="-122"/>
                <a:cs typeface="Arial" pitchFamily="34" charset="-120"/>
              </a:rPr>
              <a:t>Accessible description</a:t>
            </a:r>
            <a:endParaRPr lang="en-US" sz="1200"/>
          </a:p>
        </p:txBody>
      </p:sp>
      <p:sp>
        <p:nvSpPr>
          <p:cNvPr id="10" name="Text 7"/>
          <p:cNvSpPr/>
          <p:nvPr/>
        </p:nvSpPr>
        <p:spPr>
          <a:xfrm>
            <a:off x="4754880" y="1719072"/>
            <a:ext cx="6720840" cy="4526280"/>
          </a:xfrm>
          <a:prstGeom prst="rect">
            <a:avLst/>
          </a:prstGeom>
          <a:noFill/>
          <a:ln/>
        </p:spPr>
        <p:txBody>
          <a:bodyPr wrap="square" lIns="254" tIns="254" rIns="254" bIns="254" rtlCol="0" anchor="ctr">
            <a:normAutofit/>
          </a:bodyPr>
          <a:lstStyle/>
          <a:p>
            <a:pPr marL="0" indent="0">
              <a:buNone/>
            </a:pPr>
            <a:r>
              <a:rPr lang="en-US" sz="860" b="1">
                <a:solidFill>
                  <a:srgbClr val="0B0C0C"/>
                </a:solidFill>
                <a:latin typeface="Arial" pitchFamily="34" charset="0"/>
                <a:ea typeface="Arial" pitchFamily="34" charset="-122"/>
                <a:cs typeface="Arial" pitchFamily="34" charset="-120"/>
              </a:rPr>
              <a:t>Heading: </a:t>
            </a:r>
            <a:r>
              <a:rPr lang="en-US" sz="860">
                <a:solidFill>
                  <a:srgbClr val="0B0C0C"/>
                </a:solidFill>
                <a:latin typeface="Arial" pitchFamily="34" charset="0"/>
                <a:ea typeface="Arial" pitchFamily="34" charset="-122"/>
                <a:cs typeface="Arial" pitchFamily="34" charset="-120"/>
              </a:rPr>
              <a:t>“Claim type”
</a:t>
            </a:r>
            <a:endParaRPr lang="en-US" sz="860"/>
          </a:p>
          <a:p>
            <a:pPr marL="0" indent="0">
              <a:buNone/>
            </a:pPr>
            <a:r>
              <a:rPr lang="en-US" sz="860">
                <a:solidFill>
                  <a:srgbClr val="0B0C0C"/>
                </a:solidFill>
                <a:latin typeface="Arial" pitchFamily="34" charset="0"/>
                <a:ea typeface="Arial" pitchFamily="34" charset="-122"/>
                <a:cs typeface="Arial" pitchFamily="34" charset="-120"/>
              </a:rPr>
              <a:t>In this example, the case number is “1234-5678-9101-1213”.
</a:t>
            </a:r>
            <a:endParaRPr lang="en-US" sz="860"/>
          </a:p>
          <a:p>
            <a:pPr marL="0" indent="0">
              <a:buNone/>
            </a:pPr>
            <a:r>
              <a:rPr lang="en-US" sz="860" b="1">
                <a:solidFill>
                  <a:srgbClr val="0B0C0C"/>
                </a:solidFill>
                <a:latin typeface="Arial" pitchFamily="34" charset="0"/>
                <a:ea typeface="Arial" pitchFamily="34" charset="-122"/>
                <a:cs typeface="Arial" pitchFamily="34" charset="-120"/>
              </a:rPr>
              <a:t>Heading: </a:t>
            </a:r>
            <a:r>
              <a:rPr lang="en-US" sz="860">
                <a:solidFill>
                  <a:srgbClr val="0B0C0C"/>
                </a:solidFill>
                <a:latin typeface="Arial" pitchFamily="34" charset="0"/>
                <a:ea typeface="Arial" pitchFamily="34" charset="-122"/>
                <a:cs typeface="Arial" pitchFamily="34" charset="-120"/>
              </a:rPr>
              <a:t>“Trespass claim”
</a:t>
            </a:r>
            <a:endParaRPr lang="en-US" sz="860"/>
          </a:p>
          <a:p>
            <a:pPr marL="0" indent="0">
              <a:buNone/>
            </a:pPr>
            <a:r>
              <a:rPr lang="en-US" sz="860" b="1">
                <a:solidFill>
                  <a:srgbClr val="0B0C0C"/>
                </a:solidFill>
                <a:latin typeface="Arial" pitchFamily="34" charset="0"/>
                <a:ea typeface="Arial" pitchFamily="34" charset="-122"/>
                <a:cs typeface="Arial" pitchFamily="34" charset="-120"/>
              </a:rPr>
              <a:t>The page states: </a:t>
            </a:r>
            <a:r>
              <a:rPr lang="en-US" sz="860">
                <a:solidFill>
                  <a:srgbClr val="0B0C0C"/>
                </a:solidFill>
                <a:latin typeface="Arial" pitchFamily="34" charset="0"/>
                <a:ea typeface="Arial" pitchFamily="34" charset="-122"/>
                <a:cs typeface="Arial" pitchFamily="34" charset="-120"/>
              </a:rPr>
              <a:t>“A trespass claim can be made against someone who:”
</a:t>
            </a:r>
            <a:endParaRPr lang="en-US" sz="860"/>
          </a:p>
          <a:p>
            <a:pPr marL="171450" indent="-171450">
              <a:buFont typeface="Arial" panose="020B0604020202020204" pitchFamily="34" charset="0"/>
              <a:buChar char="•"/>
            </a:pPr>
            <a:r>
              <a:rPr lang="en-US" sz="860">
                <a:solidFill>
                  <a:srgbClr val="0B0C0C"/>
                </a:solidFill>
                <a:latin typeface="Arial" pitchFamily="34" charset="0"/>
                <a:ea typeface="Arial" pitchFamily="34" charset="-122"/>
                <a:cs typeface="Arial" pitchFamily="34" charset="-120"/>
              </a:rPr>
              <a:t>“entered or remained in the property without your consent”; and</a:t>
            </a:r>
            <a:endParaRPr lang="en-US" sz="860"/>
          </a:p>
          <a:p>
            <a:pPr marL="171450" indent="-171450">
              <a:buFont typeface="Arial" panose="020B0604020202020204" pitchFamily="34" charset="0"/>
              <a:buChar char="•"/>
            </a:pPr>
            <a:r>
              <a:rPr lang="en-US" sz="860">
                <a:solidFill>
                  <a:srgbClr val="0B0C0C"/>
                </a:solidFill>
                <a:latin typeface="Arial" pitchFamily="34" charset="0"/>
                <a:ea typeface="Arial" pitchFamily="34" charset="-122"/>
                <a:cs typeface="Arial" pitchFamily="34" charset="-120"/>
              </a:rPr>
              <a:t>“is not a tenant, sub-tenant or licensee (even if a tenancy or licence has ended)”.</a:t>
            </a:r>
          </a:p>
          <a:p>
            <a:endParaRPr lang="en-US" sz="860"/>
          </a:p>
          <a:p>
            <a:pPr marL="0" indent="0">
              <a:buNone/>
            </a:pPr>
            <a:r>
              <a:rPr lang="en-US" sz="860" b="1">
                <a:solidFill>
                  <a:srgbClr val="0B0C0C"/>
                </a:solidFill>
                <a:latin typeface="Arial" pitchFamily="34" charset="0"/>
                <a:ea typeface="Arial" pitchFamily="34" charset="-122"/>
                <a:cs typeface="Arial" pitchFamily="34" charset="-120"/>
              </a:rPr>
              <a:t>The page states: </a:t>
            </a:r>
            <a:r>
              <a:rPr lang="en-US" sz="860">
                <a:solidFill>
                  <a:srgbClr val="0B0C0C"/>
                </a:solidFill>
                <a:latin typeface="Arial" pitchFamily="34" charset="0"/>
                <a:ea typeface="Arial" pitchFamily="34" charset="-122"/>
                <a:cs typeface="Arial" pitchFamily="34" charset="-120"/>
              </a:rPr>
              <a:t>“This includes someone who:”
</a:t>
            </a:r>
            <a:endParaRPr lang="en-US" sz="860"/>
          </a:p>
          <a:p>
            <a:pPr marL="171450" indent="-171450">
              <a:buFont typeface="Arial" panose="020B0604020202020204" pitchFamily="34" charset="0"/>
              <a:buChar char="•"/>
            </a:pPr>
            <a:r>
              <a:rPr lang="en-US" sz="860">
                <a:solidFill>
                  <a:srgbClr val="0B0C0C"/>
                </a:solidFill>
                <a:latin typeface="Arial" pitchFamily="34" charset="0"/>
                <a:ea typeface="Arial" pitchFamily="34" charset="-122"/>
                <a:cs typeface="Arial" pitchFamily="34" charset="-120"/>
              </a:rPr>
              <a:t>“had their licence terminated”; and</a:t>
            </a:r>
            <a:endParaRPr lang="en-US" sz="860"/>
          </a:p>
          <a:p>
            <a:pPr marL="171450" indent="-171450">
              <a:buFont typeface="Arial" panose="020B0604020202020204" pitchFamily="34" charset="0"/>
              <a:buChar char="•"/>
            </a:pPr>
            <a:r>
              <a:rPr lang="en-US" sz="860">
                <a:solidFill>
                  <a:srgbClr val="0B0C0C"/>
                </a:solidFill>
                <a:latin typeface="Arial" pitchFamily="34" charset="0"/>
                <a:ea typeface="Arial" pitchFamily="34" charset="-122"/>
                <a:cs typeface="Arial" pitchFamily="34" charset="-120"/>
              </a:rPr>
              <a:t>“who has no right to occupy because they did not succeed to the tenancy after a death”.</a:t>
            </a:r>
          </a:p>
          <a:p>
            <a:endParaRPr lang="en-US" sz="860"/>
          </a:p>
          <a:p>
            <a:pPr marL="0" indent="0">
              <a:buNone/>
            </a:pPr>
            <a:r>
              <a:rPr lang="en-US" sz="860" b="1">
                <a:solidFill>
                  <a:srgbClr val="0B0C0C"/>
                </a:solidFill>
                <a:latin typeface="Arial" pitchFamily="34" charset="0"/>
                <a:ea typeface="Arial" pitchFamily="34" charset="-122"/>
                <a:cs typeface="Arial" pitchFamily="34" charset="-120"/>
              </a:rPr>
              <a:t>Heading: </a:t>
            </a:r>
            <a:r>
              <a:rPr lang="en-US" sz="860">
                <a:solidFill>
                  <a:srgbClr val="0B0C0C"/>
                </a:solidFill>
                <a:latin typeface="Arial" pitchFamily="34" charset="0"/>
                <a:ea typeface="Arial" pitchFamily="34" charset="-122"/>
                <a:cs typeface="Arial" pitchFamily="34" charset="-120"/>
              </a:rPr>
              <a:t>“Is your claim a trespass claim?”
</a:t>
            </a:r>
            <a:endParaRPr lang="en-US" sz="860"/>
          </a:p>
          <a:p>
            <a:pPr marL="0" indent="0">
              <a:buNone/>
            </a:pPr>
            <a:r>
              <a:rPr lang="en-US" sz="860" b="1">
                <a:solidFill>
                  <a:srgbClr val="0B0C0C"/>
                </a:solidFill>
                <a:latin typeface="Arial" pitchFamily="34" charset="0"/>
                <a:ea typeface="Arial" pitchFamily="34" charset="-122"/>
                <a:cs typeface="Arial" pitchFamily="34" charset="-120"/>
              </a:rPr>
              <a:t>The options shown are:
</a:t>
            </a:r>
            <a:endParaRPr lang="en-US" sz="860"/>
          </a:p>
          <a:p>
            <a:pPr marL="0" indent="0">
              <a:buNone/>
            </a:pPr>
            <a:r>
              <a:rPr lang="en-US" sz="860">
                <a:solidFill>
                  <a:srgbClr val="0B0C0C"/>
                </a:solidFill>
                <a:latin typeface="Arial" pitchFamily="34" charset="0"/>
                <a:ea typeface="Arial" pitchFamily="34" charset="-122"/>
                <a:cs typeface="Arial" pitchFamily="34" charset="-120"/>
              </a:rPr>
              <a:t>“Yes”; and
</a:t>
            </a:r>
            <a:endParaRPr lang="en-US" sz="860"/>
          </a:p>
          <a:p>
            <a:pPr marL="0" indent="0">
              <a:buNone/>
            </a:pPr>
            <a:r>
              <a:rPr lang="en-US" sz="860">
                <a:solidFill>
                  <a:srgbClr val="0B0C0C"/>
                </a:solidFill>
                <a:latin typeface="Arial" pitchFamily="34" charset="0"/>
                <a:ea typeface="Arial" pitchFamily="34" charset="-122"/>
                <a:cs typeface="Arial" pitchFamily="34" charset="-120"/>
              </a:rPr>
              <a:t>“No”.
</a:t>
            </a:r>
            <a:endParaRPr lang="en-US" sz="860"/>
          </a:p>
          <a:p>
            <a:pPr marL="0" indent="0">
              <a:buNone/>
            </a:pPr>
            <a:r>
              <a:rPr lang="en-US" sz="860">
                <a:solidFill>
                  <a:srgbClr val="0B0C0C"/>
                </a:solidFill>
                <a:latin typeface="Arial" pitchFamily="34" charset="0"/>
                <a:ea typeface="Arial" pitchFamily="34" charset="-122"/>
                <a:cs typeface="Arial" pitchFamily="34" charset="-120"/>
              </a:rPr>
              <a:t>In this example, no option appears to have been selected.
</a:t>
            </a:r>
            <a:endParaRPr lang="en-US" sz="860"/>
          </a:p>
          <a:p>
            <a:pPr marL="0" indent="0">
              <a:buNone/>
            </a:pPr>
            <a:r>
              <a:rPr lang="en-US" sz="860">
                <a:solidFill>
                  <a:srgbClr val="0B0C0C"/>
                </a:solidFill>
                <a:latin typeface="Arial" pitchFamily="34" charset="0"/>
                <a:ea typeface="Arial" pitchFamily="34" charset="-122"/>
                <a:cs typeface="Arial" pitchFamily="34" charset="-120"/>
              </a:rPr>
              <a:t>The following actions are available: Previous, Continue and Cancel.</a:t>
            </a:r>
            <a:endParaRPr lang="en-US" sz="86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1" cy="1"/>
          <a:chOff x="0" y="0"/>
          <a:chExt cx="1" cy="1"/>
        </a:xfrm>
      </p:grpSpPr>
      <p:sp>
        <p:nvSpPr>
          <p:cNvPr id="2" name="Shape 0"/>
          <p:cNvSpPr/>
          <p:nvPr/>
        </p:nvSpPr>
        <p:spPr>
          <a:xfrm>
            <a:off x="0" y="0"/>
            <a:ext cx="12191695" cy="329184"/>
          </a:xfrm>
          <a:prstGeom prst="rect">
            <a:avLst/>
          </a:prstGeom>
          <a:solidFill>
            <a:srgbClr val="0B0C0C"/>
          </a:solidFill>
          <a:ln w="12700">
            <a:solidFill>
              <a:srgbClr val="0B0C0C"/>
            </a:solidFill>
            <a:prstDash val="solid"/>
          </a:ln>
        </p:spPr>
        <p:txBody>
          <a:bodyPr/>
          <a:lstStyle/>
          <a:p>
            <a:endParaRPr lang="en-GB"/>
          </a:p>
        </p:txBody>
      </p:sp>
      <p:sp>
        <p:nvSpPr>
          <p:cNvPr id="3" name="Text 1"/>
          <p:cNvSpPr/>
          <p:nvPr/>
        </p:nvSpPr>
        <p:spPr>
          <a:xfrm>
            <a:off x="164592" y="82296"/>
            <a:ext cx="2377440" cy="146304"/>
          </a:xfrm>
          <a:prstGeom prst="rect">
            <a:avLst/>
          </a:prstGeom>
          <a:noFill/>
          <a:ln/>
        </p:spPr>
        <p:txBody>
          <a:bodyPr wrap="square" lIns="0" tIns="0" rIns="0" bIns="0" rtlCol="0" anchor="ctr"/>
          <a:lstStyle/>
          <a:p>
            <a:pPr marL="0" indent="0">
              <a:buNone/>
            </a:pPr>
            <a:r>
              <a:rPr lang="en-US" sz="650" b="1">
                <a:solidFill>
                  <a:srgbClr val="FFFFFF"/>
                </a:solidFill>
                <a:latin typeface="Arial" pitchFamily="34" charset="0"/>
                <a:ea typeface="Arial" pitchFamily="34" charset="-122"/>
                <a:cs typeface="Arial" pitchFamily="34" charset="-120"/>
              </a:rPr>
              <a:t>OFFICIAL - SENSITIVE</a:t>
            </a:r>
            <a:endParaRPr lang="en-US" sz="650"/>
          </a:p>
        </p:txBody>
      </p:sp>
      <p:sp>
        <p:nvSpPr>
          <p:cNvPr id="4" name="Text 2"/>
          <p:cNvSpPr/>
          <p:nvPr/>
        </p:nvSpPr>
        <p:spPr>
          <a:xfrm>
            <a:off x="411480" y="502920"/>
            <a:ext cx="11064240" cy="320040"/>
          </a:xfrm>
          <a:prstGeom prst="rect">
            <a:avLst/>
          </a:prstGeom>
          <a:noFill/>
          <a:ln/>
        </p:spPr>
        <p:txBody>
          <a:bodyPr wrap="square" lIns="0" tIns="0" rIns="0" bIns="0" rtlCol="0" anchor="ctr"/>
          <a:lstStyle/>
          <a:p>
            <a:pPr marL="0" indent="0">
              <a:buNone/>
            </a:pPr>
            <a:r>
              <a:rPr lang="en-US" sz="1900" b="1">
                <a:solidFill>
                  <a:srgbClr val="0B0C0C"/>
                </a:solidFill>
                <a:latin typeface="Arial" pitchFamily="34" charset="0"/>
                <a:ea typeface="Arial" pitchFamily="34" charset="-122"/>
                <a:cs typeface="Arial" pitchFamily="34" charset="-120"/>
              </a:rPr>
              <a:t>Claimant name</a:t>
            </a:r>
            <a:endParaRPr lang="en-US" sz="1900"/>
          </a:p>
        </p:txBody>
      </p:sp>
      <p:sp>
        <p:nvSpPr>
          <p:cNvPr id="5" name="Text 3"/>
          <p:cNvSpPr/>
          <p:nvPr/>
        </p:nvSpPr>
        <p:spPr>
          <a:xfrm>
            <a:off x="411480" y="850392"/>
            <a:ext cx="11064240" cy="256032"/>
          </a:xfrm>
          <a:prstGeom prst="rect">
            <a:avLst/>
          </a:prstGeom>
          <a:noFill/>
          <a:ln/>
        </p:spPr>
        <p:txBody>
          <a:bodyPr wrap="square" lIns="0" tIns="0" rIns="0" bIns="0" rtlCol="0" anchor="ctr"/>
          <a:lstStyle/>
          <a:p>
            <a:pPr marL="0" indent="0">
              <a:buNone/>
            </a:pPr>
            <a:r>
              <a:rPr lang="en-US" sz="1100">
                <a:solidFill>
                  <a:srgbClr val="505A5F"/>
                </a:solidFill>
                <a:latin typeface="Arial" pitchFamily="34" charset="0"/>
                <a:ea typeface="Arial" pitchFamily="34" charset="-122"/>
                <a:cs typeface="Arial" pitchFamily="34" charset="-120"/>
              </a:rPr>
              <a:t>Short page descriptor: Claimant name page asking whether the registered claimant name is correct.</a:t>
            </a:r>
            <a:endParaRPr lang="en-US" sz="1100"/>
          </a:p>
        </p:txBody>
      </p:sp>
      <p:sp>
        <p:nvSpPr>
          <p:cNvPr id="6" name="Shape 4"/>
          <p:cNvSpPr/>
          <p:nvPr/>
        </p:nvSpPr>
        <p:spPr>
          <a:xfrm>
            <a:off x="411480" y="1234440"/>
            <a:ext cx="3886200" cy="5166360"/>
          </a:xfrm>
          <a:prstGeom prst="roundRect">
            <a:avLst>
              <a:gd name="adj" fmla="val 1882"/>
            </a:avLst>
          </a:prstGeom>
          <a:solidFill>
            <a:srgbClr val="FFFFFF"/>
          </a:solidFill>
          <a:ln w="12700">
            <a:solidFill>
              <a:srgbClr val="DADCE0"/>
            </a:solidFill>
            <a:prstDash val="solid"/>
          </a:ln>
        </p:spPr>
        <p:txBody>
          <a:bodyPr/>
          <a:lstStyle/>
          <a:p>
            <a:endParaRPr lang="en-GB"/>
          </a:p>
        </p:txBody>
      </p:sp>
      <p:pic>
        <p:nvPicPr>
          <p:cNvPr id="7" name="Image 0" descr="/mnt/data/batch1_assets/screen8_colN_row73.png"/>
          <p:cNvPicPr>
            <a:picLocks noChangeAspect="1"/>
          </p:cNvPicPr>
          <p:nvPr/>
        </p:nvPicPr>
        <p:blipFill>
          <a:blip r:embed="rId3"/>
          <a:stretch>
            <a:fillRect/>
          </a:stretch>
        </p:blipFill>
        <p:spPr>
          <a:xfrm>
            <a:off x="530352" y="2251190"/>
            <a:ext cx="3648456" cy="3132860"/>
          </a:xfrm>
          <a:prstGeom prst="rect">
            <a:avLst/>
          </a:prstGeom>
        </p:spPr>
      </p:pic>
      <p:sp>
        <p:nvSpPr>
          <p:cNvPr id="8" name="Shape 5"/>
          <p:cNvSpPr/>
          <p:nvPr/>
        </p:nvSpPr>
        <p:spPr>
          <a:xfrm>
            <a:off x="4526280" y="1234440"/>
            <a:ext cx="7242048" cy="5166360"/>
          </a:xfrm>
          <a:prstGeom prst="roundRect">
            <a:avLst>
              <a:gd name="adj" fmla="val 1416"/>
            </a:avLst>
          </a:prstGeom>
          <a:solidFill>
            <a:srgbClr val="EAF3F8"/>
          </a:solidFill>
          <a:ln w="12700">
            <a:solidFill>
              <a:srgbClr val="C8DDF0"/>
            </a:solidFill>
            <a:prstDash val="solid"/>
          </a:ln>
        </p:spPr>
        <p:txBody>
          <a:bodyPr/>
          <a:lstStyle/>
          <a:p>
            <a:endParaRPr lang="en-GB"/>
          </a:p>
        </p:txBody>
      </p:sp>
      <p:sp>
        <p:nvSpPr>
          <p:cNvPr id="9" name="Text 6"/>
          <p:cNvSpPr/>
          <p:nvPr/>
        </p:nvSpPr>
        <p:spPr>
          <a:xfrm>
            <a:off x="4754880" y="1417320"/>
            <a:ext cx="6720840" cy="228600"/>
          </a:xfrm>
          <a:prstGeom prst="rect">
            <a:avLst/>
          </a:prstGeom>
          <a:noFill/>
          <a:ln/>
        </p:spPr>
        <p:txBody>
          <a:bodyPr wrap="square" lIns="0" tIns="0" rIns="0" bIns="0" rtlCol="0" anchor="ctr"/>
          <a:lstStyle/>
          <a:p>
            <a:pPr marL="0" indent="0">
              <a:buNone/>
            </a:pPr>
            <a:r>
              <a:rPr lang="en-US" sz="1200" b="1">
                <a:solidFill>
                  <a:srgbClr val="1D70B8"/>
                </a:solidFill>
                <a:latin typeface="Arial" pitchFamily="34" charset="0"/>
                <a:ea typeface="Arial" pitchFamily="34" charset="-122"/>
                <a:cs typeface="Arial" pitchFamily="34" charset="-120"/>
              </a:rPr>
              <a:t>Accessible description</a:t>
            </a:r>
            <a:endParaRPr lang="en-US" sz="1200"/>
          </a:p>
        </p:txBody>
      </p:sp>
      <p:sp>
        <p:nvSpPr>
          <p:cNvPr id="10" name="Text 7"/>
          <p:cNvSpPr/>
          <p:nvPr/>
        </p:nvSpPr>
        <p:spPr>
          <a:xfrm>
            <a:off x="4754880" y="1719072"/>
            <a:ext cx="6720840" cy="4526280"/>
          </a:xfrm>
          <a:prstGeom prst="rect">
            <a:avLst/>
          </a:prstGeom>
          <a:noFill/>
          <a:ln/>
        </p:spPr>
        <p:txBody>
          <a:bodyPr wrap="square" lIns="254" tIns="254" rIns="254" bIns="254" rtlCol="0" anchor="ctr">
            <a:normAutofit/>
          </a:bodyPr>
          <a:lstStyle/>
          <a:p>
            <a:pPr marL="0" indent="0">
              <a:buNone/>
            </a:pPr>
            <a:r>
              <a:rPr lang="en-US" sz="890" b="1">
                <a:solidFill>
                  <a:srgbClr val="0B0C0C"/>
                </a:solidFill>
                <a:latin typeface="Arial" pitchFamily="34" charset="0"/>
                <a:ea typeface="Arial" pitchFamily="34" charset="-122"/>
                <a:cs typeface="Arial" pitchFamily="34" charset="-120"/>
              </a:rPr>
              <a:t>Heading: </a:t>
            </a:r>
            <a:r>
              <a:rPr lang="en-US" sz="890">
                <a:solidFill>
                  <a:srgbClr val="0B0C0C"/>
                </a:solidFill>
                <a:latin typeface="Arial" pitchFamily="34" charset="0"/>
                <a:ea typeface="Arial" pitchFamily="34" charset="-122"/>
                <a:cs typeface="Arial" pitchFamily="34" charset="-120"/>
              </a:rPr>
              <a:t>“Claimant name”
</a:t>
            </a:r>
            <a:endParaRPr lang="en-US" sz="890"/>
          </a:p>
          <a:p>
            <a:pPr marL="0" indent="0">
              <a:buNone/>
            </a:pPr>
            <a:r>
              <a:rPr lang="en-US" sz="890">
                <a:solidFill>
                  <a:srgbClr val="0B0C0C"/>
                </a:solidFill>
                <a:latin typeface="Arial" pitchFamily="34" charset="0"/>
                <a:ea typeface="Arial" pitchFamily="34" charset="-122"/>
                <a:cs typeface="Arial" pitchFamily="34" charset="-120"/>
              </a:rPr>
              <a:t>In this example, the case number is “1234-5678-9101-1213”.
</a:t>
            </a:r>
            <a:endParaRPr lang="en-US" sz="890"/>
          </a:p>
          <a:p>
            <a:pPr marL="0" indent="0">
              <a:buNone/>
            </a:pPr>
            <a:r>
              <a:rPr lang="en-US" sz="890" b="1">
                <a:solidFill>
                  <a:srgbClr val="0B0C0C"/>
                </a:solidFill>
                <a:latin typeface="Arial" pitchFamily="34" charset="0"/>
                <a:ea typeface="Arial" pitchFamily="34" charset="-122"/>
                <a:cs typeface="Arial" pitchFamily="34" charset="-120"/>
              </a:rPr>
              <a:t>Heading: </a:t>
            </a:r>
            <a:r>
              <a:rPr lang="en-US" sz="890">
                <a:solidFill>
                  <a:srgbClr val="0B0C0C"/>
                </a:solidFill>
                <a:latin typeface="Arial" pitchFamily="34" charset="0"/>
                <a:ea typeface="Arial" pitchFamily="34" charset="-122"/>
                <a:cs typeface="Arial" pitchFamily="34" charset="-120"/>
              </a:rPr>
              <a:t>“Your claimant name registered with My HMCTS is:”
</a:t>
            </a:r>
            <a:endParaRPr lang="en-US" sz="890"/>
          </a:p>
          <a:p>
            <a:pPr marL="0" indent="0">
              <a:buNone/>
            </a:pPr>
            <a:r>
              <a:rPr lang="en-US" sz="890">
                <a:solidFill>
                  <a:srgbClr val="0B0C0C"/>
                </a:solidFill>
                <a:latin typeface="Arial" pitchFamily="34" charset="0"/>
                <a:ea typeface="Arial" pitchFamily="34" charset="-122"/>
                <a:cs typeface="Arial" pitchFamily="34" charset="-120"/>
              </a:rPr>
              <a:t>In this example, the claimant name is “Treetops Housing”.
</a:t>
            </a:r>
            <a:endParaRPr lang="en-US" sz="890"/>
          </a:p>
          <a:p>
            <a:pPr marL="0" indent="0">
              <a:buNone/>
            </a:pPr>
            <a:r>
              <a:rPr lang="en-US" sz="890" b="1">
                <a:solidFill>
                  <a:srgbClr val="0B0C0C"/>
                </a:solidFill>
                <a:latin typeface="Arial" pitchFamily="34" charset="0"/>
                <a:ea typeface="Arial" pitchFamily="34" charset="-122"/>
                <a:cs typeface="Arial" pitchFamily="34" charset="-120"/>
              </a:rPr>
              <a:t>Heading: </a:t>
            </a:r>
            <a:r>
              <a:rPr lang="en-US" sz="890">
                <a:solidFill>
                  <a:srgbClr val="0B0C0C"/>
                </a:solidFill>
                <a:latin typeface="Arial" pitchFamily="34" charset="0"/>
                <a:ea typeface="Arial" pitchFamily="34" charset="-122"/>
                <a:cs typeface="Arial" pitchFamily="34" charset="-120"/>
              </a:rPr>
              <a:t>“Is this the correct claimant name?”
</a:t>
            </a:r>
            <a:endParaRPr lang="en-US" sz="890"/>
          </a:p>
          <a:p>
            <a:pPr marL="0" indent="0">
              <a:buNone/>
            </a:pPr>
            <a:r>
              <a:rPr lang="en-US" sz="890" b="1">
                <a:solidFill>
                  <a:srgbClr val="0B0C0C"/>
                </a:solidFill>
                <a:latin typeface="Arial" pitchFamily="34" charset="0"/>
                <a:ea typeface="Arial" pitchFamily="34" charset="-122"/>
                <a:cs typeface="Arial" pitchFamily="34" charset="-120"/>
              </a:rPr>
              <a:t>The options shown are:
</a:t>
            </a:r>
            <a:endParaRPr lang="en-US" sz="890"/>
          </a:p>
          <a:p>
            <a:pPr marL="0" indent="0">
              <a:buNone/>
            </a:pPr>
            <a:r>
              <a:rPr lang="en-US" sz="890">
                <a:solidFill>
                  <a:srgbClr val="0B0C0C"/>
                </a:solidFill>
                <a:latin typeface="Arial" pitchFamily="34" charset="0"/>
                <a:ea typeface="Arial" pitchFamily="34" charset="-122"/>
                <a:cs typeface="Arial" pitchFamily="34" charset="-120"/>
              </a:rPr>
              <a:t>“Yes”; and
</a:t>
            </a:r>
            <a:endParaRPr lang="en-US" sz="890"/>
          </a:p>
          <a:p>
            <a:pPr marL="0" indent="0">
              <a:buNone/>
            </a:pPr>
            <a:r>
              <a:rPr lang="en-US" sz="890">
                <a:solidFill>
                  <a:srgbClr val="0B0C0C"/>
                </a:solidFill>
                <a:latin typeface="Arial" pitchFamily="34" charset="0"/>
                <a:ea typeface="Arial" pitchFamily="34" charset="-122"/>
                <a:cs typeface="Arial" pitchFamily="34" charset="-120"/>
              </a:rPr>
              <a:t>“No”.
</a:t>
            </a:r>
            <a:endParaRPr lang="en-US" sz="890"/>
          </a:p>
          <a:p>
            <a:pPr marL="0" indent="0">
              <a:buNone/>
            </a:pPr>
            <a:r>
              <a:rPr lang="en-US" sz="890">
                <a:solidFill>
                  <a:srgbClr val="0B0C0C"/>
                </a:solidFill>
                <a:latin typeface="Arial" pitchFamily="34" charset="0"/>
                <a:ea typeface="Arial" pitchFamily="34" charset="-122"/>
                <a:cs typeface="Arial" pitchFamily="34" charset="-120"/>
              </a:rPr>
              <a:t>In this example, “No” appears to have been selected.
</a:t>
            </a:r>
            <a:endParaRPr lang="en-US" sz="890"/>
          </a:p>
          <a:p>
            <a:pPr marL="0" indent="0">
              <a:buNone/>
            </a:pPr>
            <a:r>
              <a:rPr lang="en-US" sz="890" b="1">
                <a:solidFill>
                  <a:srgbClr val="0B0C0C"/>
                </a:solidFill>
                <a:latin typeface="Arial" pitchFamily="34" charset="0"/>
                <a:ea typeface="Arial" pitchFamily="34" charset="-122"/>
                <a:cs typeface="Arial" pitchFamily="34" charset="-120"/>
              </a:rPr>
              <a:t>Heading: </a:t>
            </a:r>
            <a:r>
              <a:rPr lang="en-US" sz="890">
                <a:solidFill>
                  <a:srgbClr val="0B0C0C"/>
                </a:solidFill>
                <a:latin typeface="Arial" pitchFamily="34" charset="0"/>
                <a:ea typeface="Arial" pitchFamily="34" charset="-122"/>
                <a:cs typeface="Arial" pitchFamily="34" charset="-120"/>
              </a:rPr>
              <a:t>“What is the correct claimant name?”
</a:t>
            </a:r>
            <a:endParaRPr lang="en-US" sz="890"/>
          </a:p>
          <a:p>
            <a:pPr marL="0" indent="0">
              <a:buNone/>
            </a:pPr>
            <a:r>
              <a:rPr lang="en-US" sz="890" b="1">
                <a:solidFill>
                  <a:srgbClr val="0B0C0C"/>
                </a:solidFill>
                <a:latin typeface="Arial" pitchFamily="34" charset="0"/>
                <a:ea typeface="Arial" pitchFamily="34" charset="-122"/>
                <a:cs typeface="Arial" pitchFamily="34" charset="-120"/>
              </a:rPr>
              <a:t>The screen states: </a:t>
            </a:r>
            <a:r>
              <a:rPr lang="en-US" sz="890">
                <a:solidFill>
                  <a:srgbClr val="0B0C0C"/>
                </a:solidFill>
                <a:latin typeface="Arial" pitchFamily="34" charset="0"/>
                <a:ea typeface="Arial" pitchFamily="34" charset="-122"/>
                <a:cs typeface="Arial" pitchFamily="34" charset="-120"/>
              </a:rPr>
              <a:t>“Changing your claimant name here only updates it for this claim. It does not change your registered claimant name on My HMCTS.”
</a:t>
            </a:r>
            <a:endParaRPr lang="en-US" sz="890"/>
          </a:p>
          <a:p>
            <a:pPr marL="0" indent="0">
              <a:buNone/>
            </a:pPr>
            <a:r>
              <a:rPr lang="en-US" sz="890">
                <a:solidFill>
                  <a:srgbClr val="0B0C0C"/>
                </a:solidFill>
                <a:latin typeface="Arial" pitchFamily="34" charset="0"/>
                <a:ea typeface="Arial" pitchFamily="34" charset="-122"/>
                <a:cs typeface="Arial" pitchFamily="34" charset="-120"/>
              </a:rPr>
              <a:t>The page shows a box for the correct claimant name. In this example, the box is blank.
</a:t>
            </a:r>
            <a:endParaRPr lang="en-US" sz="890"/>
          </a:p>
          <a:p>
            <a:pPr marL="0" indent="0">
              <a:buNone/>
            </a:pPr>
            <a:r>
              <a:rPr lang="en-US" sz="890">
                <a:solidFill>
                  <a:srgbClr val="0B0C0C"/>
                </a:solidFill>
                <a:latin typeface="Arial" pitchFamily="34" charset="0"/>
                <a:ea typeface="Arial" pitchFamily="34" charset="-122"/>
                <a:cs typeface="Arial" pitchFamily="34" charset="-120"/>
              </a:rPr>
              <a:t>The following actions are available: Previous, Continue and Cancel.</a:t>
            </a:r>
            <a:endParaRPr lang="en-US" sz="89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2329C3A3AEA6A4F9588CCD59E1F3A1E" ma:contentTypeVersion="15" ma:contentTypeDescription="Create a new document." ma:contentTypeScope="" ma:versionID="ad363f9c8d6a34de0d2d963e79e0aee4">
  <xsd:schema xmlns:xsd="http://www.w3.org/2001/XMLSchema" xmlns:xs="http://www.w3.org/2001/XMLSchema" xmlns:p="http://schemas.microsoft.com/office/2006/metadata/properties" xmlns:ns2="60d0e5bd-d2ff-4003-b0e9-e1335cac0019" xmlns:ns3="52f114e2-0c22-40b8-9cf7-08397d457da8" targetNamespace="http://schemas.microsoft.com/office/2006/metadata/properties" ma:root="true" ma:fieldsID="1f3251990546aaa0ade3416e9220d773" ns2:_="" ns3:_="">
    <xsd:import namespace="60d0e5bd-d2ff-4003-b0e9-e1335cac0019"/>
    <xsd:import namespace="52f114e2-0c22-40b8-9cf7-08397d457da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d0e5bd-d2ff-4003-b0e9-e1335cac001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95b7e4bc-7c04-4239-a3c8-056ff7db7bf8"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2f114e2-0c22-40b8-9cf7-08397d457da8"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672320f7-169d-496d-8e31-9141d45c88a7}" ma:internalName="TaxCatchAll" ma:showField="CatchAllData" ma:web="52f114e2-0c22-40b8-9cf7-08397d457da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52f114e2-0c22-40b8-9cf7-08397d457da8" xsi:nil="true"/>
    <lcf76f155ced4ddcb4097134ff3c332f xmlns="60d0e5bd-d2ff-4003-b0e9-e1335cac0019">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C510070-C1A7-4AA5-8BC0-48720107DB22}">
  <ds:schemaRefs>
    <ds:schemaRef ds:uri="52f114e2-0c22-40b8-9cf7-08397d457da8"/>
    <ds:schemaRef ds:uri="60d0e5bd-d2ff-4003-b0e9-e1335cac001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90175CC-DBC9-411F-9B92-165C39DF2DBC}">
  <ds:schemaRefs>
    <ds:schemaRef ds:uri="http://schemas.openxmlformats.org/package/2006/metadata/core-properties"/>
    <ds:schemaRef ds:uri="http://schemas.microsoft.com/office/2006/metadata/properties"/>
    <ds:schemaRef ds:uri="http://www.w3.org/XML/1998/namespace"/>
    <ds:schemaRef ds:uri="http://purl.org/dc/terms/"/>
    <ds:schemaRef ds:uri="52f114e2-0c22-40b8-9cf7-08397d457da8"/>
    <ds:schemaRef ds:uri="http://schemas.microsoft.com/office/infopath/2007/PartnerControls"/>
    <ds:schemaRef ds:uri="http://purl.org/dc/dcmitype/"/>
    <ds:schemaRef ds:uri="http://purl.org/dc/elements/1.1/"/>
    <ds:schemaRef ds:uri="http://schemas.microsoft.com/office/2006/documentManagement/types"/>
    <ds:schemaRef ds:uri="60d0e5bd-d2ff-4003-b0e9-e1335cac0019"/>
  </ds:schemaRefs>
</ds:datastoreItem>
</file>

<file path=customXml/itemProps3.xml><?xml version="1.0" encoding="utf-8"?>
<ds:datastoreItem xmlns:ds="http://schemas.openxmlformats.org/officeDocument/2006/customXml" ds:itemID="{37491511-DE5C-4AD2-BC93-2D9A8E26B90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9584</Words>
  <Application>Microsoft Office PowerPoint</Application>
  <PresentationFormat>Widescreen</PresentationFormat>
  <Paragraphs>743</Paragraphs>
  <Slides>39</Slides>
  <Notes>38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39</vt:i4>
      </vt:variant>
    </vt:vector>
  </HeadingPairs>
  <TitlesOfParts>
    <vt:vector size="43" baseType="lpstr">
      <vt:lpstr>Aptos</vt:lpstr>
      <vt:lpstr>Aptos Display</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Wood, Graeme | He/His</dc:creator>
  <cp:lastModifiedBy>Wood, Graeme | He/His</cp:lastModifiedBy>
  <cp:revision>1</cp:revision>
  <dcterms:created xsi:type="dcterms:W3CDTF">2026-08-18T14:38:33Z</dcterms:created>
  <dcterms:modified xsi:type="dcterms:W3CDTF">2026-09-01T08:25:45Z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4082994-c1b7-400b-ad85-6ab70460486c_Enabled">
    <vt:lpwstr>true</vt:lpwstr>
  </property>
  <property fmtid="{D5CDD505-2E9C-101B-9397-08002B2CF9AE}" pid="3" name="MSIP_Label_74082994-c1b7-400b-ad85-6ab70460486c_SetDate">
    <vt:lpwstr>2026-08-18T14:39:38Z</vt:lpwstr>
  </property>
  <property fmtid="{D5CDD505-2E9C-101B-9397-08002B2CF9AE}" pid="4" name="MSIP_Label_74082994-c1b7-400b-ad85-6ab70460486c_Method">
    <vt:lpwstr>Privileged</vt:lpwstr>
  </property>
  <property fmtid="{D5CDD505-2E9C-101B-9397-08002B2CF9AE}" pid="5" name="MSIP_Label_74082994-c1b7-400b-ad85-6ab70460486c_Name">
    <vt:lpwstr>OFFICIAL - SENSITIVE</vt:lpwstr>
  </property>
  <property fmtid="{D5CDD505-2E9C-101B-9397-08002B2CF9AE}" pid="6" name="MSIP_Label_74082994-c1b7-400b-ad85-6ab70460486c_SiteId">
    <vt:lpwstr>c6874728-71e6-41fe-a9e1-2e8c36776ad8</vt:lpwstr>
  </property>
  <property fmtid="{D5CDD505-2E9C-101B-9397-08002B2CF9AE}" pid="7" name="MSIP_Label_74082994-c1b7-400b-ad85-6ab70460486c_ActionId">
    <vt:lpwstr>a7923749-416e-4eb0-bf7f-b0c2090efe07</vt:lpwstr>
  </property>
  <property fmtid="{D5CDD505-2E9C-101B-9397-08002B2CF9AE}" pid="8" name="MSIP_Label_74082994-c1b7-400b-ad85-6ab70460486c_ContentBits">
    <vt:lpwstr>3</vt:lpwstr>
  </property>
  <property fmtid="{D5CDD505-2E9C-101B-9397-08002B2CF9AE}" pid="9" name="MSIP_Label_74082994-c1b7-400b-ad85-6ab70460486c_Tag">
    <vt:lpwstr>10, 0, 1, 1</vt:lpwstr>
  </property>
  <property fmtid="{D5CDD505-2E9C-101B-9397-08002B2CF9AE}" pid="10" name="ClassificationContentMarkingFooterLocations">
    <vt:lpwstr>Office Theme:10</vt:lpwstr>
  </property>
  <property fmtid="{D5CDD505-2E9C-101B-9397-08002B2CF9AE}" pid="11" name="ClassificationContentMarkingFooterText">
    <vt:lpwstr>OFFICIAL - SENSITIVE</vt:lpwstr>
  </property>
  <property fmtid="{D5CDD505-2E9C-101B-9397-08002B2CF9AE}" pid="12" name="ClassificationContentMarkingHeaderLocations">
    <vt:lpwstr>Office Theme:9</vt:lpwstr>
  </property>
  <property fmtid="{D5CDD505-2E9C-101B-9397-08002B2CF9AE}" pid="13" name="ClassificationContentMarkingHeaderText">
    <vt:lpwstr>OFFICIAL - SENSITIVE</vt:lpwstr>
  </property>
  <property fmtid="{D5CDD505-2E9C-101B-9397-08002B2CF9AE}" pid="14" name="ContentTypeId">
    <vt:lpwstr>0x01010072329C3A3AEA6A4F9588CCD59E1F3A1E</vt:lpwstr>
  </property>
  <property fmtid="{D5CDD505-2E9C-101B-9397-08002B2CF9AE}" pid="15" name="MediaServiceImageTags">
    <vt:lpwstr/>
  </property>
</Properties>
</file>