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 id="2147483706" r:id="rId5"/>
  </p:sldMasterIdLst>
  <p:notesMasterIdLst>
    <p:notesMasterId r:id="rId23"/>
  </p:notesMasterIdLst>
  <p:handoutMasterIdLst>
    <p:handoutMasterId r:id="rId24"/>
  </p:handoutMasterIdLst>
  <p:sldIdLst>
    <p:sldId id="442" r:id="rId6"/>
    <p:sldId id="670" r:id="rId7"/>
    <p:sldId id="678" r:id="rId8"/>
    <p:sldId id="707" r:id="rId9"/>
    <p:sldId id="676" r:id="rId10"/>
    <p:sldId id="2141411647" r:id="rId11"/>
    <p:sldId id="2141411641" r:id="rId12"/>
    <p:sldId id="2141411642" r:id="rId13"/>
    <p:sldId id="2141411643" r:id="rId14"/>
    <p:sldId id="2141411648" r:id="rId15"/>
    <p:sldId id="2141411644" r:id="rId16"/>
    <p:sldId id="2141411645" r:id="rId17"/>
    <p:sldId id="2141411646" r:id="rId18"/>
    <p:sldId id="2141411649" r:id="rId19"/>
    <p:sldId id="673" r:id="rId20"/>
    <p:sldId id="703" r:id="rId21"/>
    <p:sldId id="701"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39FE61-8EBC-9505-BF0A-CF5CCFD3D29A}" name="Erin Byrne" initials="EB" userId="S::byrnee@slc.co.uk::fc79af40-f2db-4bf5-a752-fbf3be2bc8be" providerId="AD"/>
  <p188:author id="{E4645F64-9C73-A256-25BD-F7551A1299E8}" name="Adam Treslove" initials="AT" userId="S::tresload@slc.co.uk::b352ac77-1989-4b80-94e3-32f4d68f347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im Hoban" initials="TH" lastIdx="5" clrIdx="0">
    <p:extLst>
      <p:ext uri="{19B8F6BF-5375-455C-9EA6-DF929625EA0E}">
        <p15:presenceInfo xmlns:p15="http://schemas.microsoft.com/office/powerpoint/2012/main" userId="S-1-5-21-3992121350-2840906017-2217532693-119391" providerId="AD"/>
      </p:ext>
    </p:extLst>
  </p:cmAuthor>
  <p:cmAuthor id="2" name="LECKIE, Douglas" initials="LD" lastIdx="4" clrIdx="1">
    <p:extLst>
      <p:ext uri="{19B8F6BF-5375-455C-9EA6-DF929625EA0E}">
        <p15:presenceInfo xmlns:p15="http://schemas.microsoft.com/office/powerpoint/2012/main" userId="S-1-5-21-1993962763-1659004503-1801674531-177391" providerId="AD"/>
      </p:ext>
    </p:extLst>
  </p:cmAuthor>
  <p:cmAuthor id="3" name="Anthony Hill" initials="AH" lastIdx="23" clrIdx="2">
    <p:extLst>
      <p:ext uri="{19B8F6BF-5375-455C-9EA6-DF929625EA0E}">
        <p15:presenceInfo xmlns:p15="http://schemas.microsoft.com/office/powerpoint/2012/main" userId="S::HILLAN@slc.co.uk::41a02a92-9f0a-4c6d-927a-9951c8d801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00CC99"/>
    <a:srgbClr val="C14E79"/>
    <a:srgbClr val="E9C1D0"/>
    <a:srgbClr val="F3DCE4"/>
    <a:srgbClr val="C1E0EE"/>
    <a:srgbClr val="4EA7CF"/>
    <a:srgbClr val="DCEDF5"/>
    <a:srgbClr val="CCE7E5"/>
    <a:srgbClr val="E5F2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39B1AA-FF90-4B08-8B47-4BB6645925B3}" v="3" dt="2026-07-30T16:20:34.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2" autoAdjust="0"/>
    <p:restoredTop sz="95033" autoAdjust="0"/>
  </p:normalViewPr>
  <p:slideViewPr>
    <p:cSldViewPr snapToGrid="0">
      <p:cViewPr varScale="1">
        <p:scale>
          <a:sx n="95" d="100"/>
          <a:sy n="95" d="100"/>
        </p:scale>
        <p:origin x="18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Hill" userId="41a02a92-9f0a-4c6d-927a-9951c8d8014d" providerId="ADAL" clId="{3EFB3052-993E-4EAE-8C80-2239AAEFF01D}"/>
    <pc:docChg chg="modSld">
      <pc:chgData name="Anthony Hill" userId="41a02a92-9f0a-4c6d-927a-9951c8d8014d" providerId="ADAL" clId="{3EFB3052-993E-4EAE-8C80-2239AAEFF01D}" dt="2026-07-30T16:20:34.697" v="2"/>
      <pc:docMkLst>
        <pc:docMk/>
      </pc:docMkLst>
      <pc:sldChg chg="addSp modSp">
        <pc:chgData name="Anthony Hill" userId="41a02a92-9f0a-4c6d-927a-9951c8d8014d" providerId="ADAL" clId="{3EFB3052-993E-4EAE-8C80-2239AAEFF01D}" dt="2026-07-30T16:20:34.697" v="2"/>
        <pc:sldMkLst>
          <pc:docMk/>
          <pc:sldMk cId="2586471700" sldId="707"/>
        </pc:sldMkLst>
        <pc:spChg chg="mod">
          <ac:chgData name="Anthony Hill" userId="41a02a92-9f0a-4c6d-927a-9951c8d8014d" providerId="ADAL" clId="{3EFB3052-993E-4EAE-8C80-2239AAEFF01D}" dt="2026-07-30T16:20:34.697" v="2"/>
          <ac:spMkLst>
            <pc:docMk/>
            <pc:sldMk cId="2586471700" sldId="707"/>
            <ac:spMk id="8" creationId="{DE7FC83B-9215-4950-9472-6F511E71D445}"/>
          </ac:spMkLst>
        </pc:spChg>
        <pc:graphicFrameChg chg="add mod">
          <ac:chgData name="Anthony Hill" userId="41a02a92-9f0a-4c6d-927a-9951c8d8014d" providerId="ADAL" clId="{3EFB3052-993E-4EAE-8C80-2239AAEFF01D}" dt="2026-07-30T16:20:28.552" v="1" actId="21"/>
          <ac:graphicFrameMkLst>
            <pc:docMk/>
            <pc:sldMk cId="2586471700" sldId="707"/>
            <ac:graphicFrameMk id="5" creationId="{D78E658A-AE49-7E7C-846B-A127EA0D12C2}"/>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135" cy="496015"/>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sz="quarter" idx="1"/>
          </p:nvPr>
        </p:nvSpPr>
        <p:spPr>
          <a:xfrm>
            <a:off x="3849955" y="0"/>
            <a:ext cx="2946135" cy="496015"/>
          </a:xfrm>
          <a:prstGeom prst="rect">
            <a:avLst/>
          </a:prstGeom>
        </p:spPr>
        <p:txBody>
          <a:bodyPr vert="horz" lIns="91294" tIns="45647" rIns="91294" bIns="45647" rtlCol="0"/>
          <a:lstStyle>
            <a:lvl1pPr algn="r">
              <a:defRPr sz="1200"/>
            </a:lvl1pPr>
          </a:lstStyle>
          <a:p>
            <a:fld id="{778B7176-1BAD-417C-AF09-B073D6FEAF38}" type="datetimeFigureOut">
              <a:rPr lang="en-GB" smtClean="0"/>
              <a:t>24/08/2026</a:t>
            </a:fld>
            <a:endParaRPr lang="en-GB"/>
          </a:p>
        </p:txBody>
      </p:sp>
      <p:sp>
        <p:nvSpPr>
          <p:cNvPr id="4" name="Footer Placeholder 3"/>
          <p:cNvSpPr>
            <a:spLocks noGrp="1"/>
          </p:cNvSpPr>
          <p:nvPr>
            <p:ph type="ftr" sz="quarter" idx="2"/>
          </p:nvPr>
        </p:nvSpPr>
        <p:spPr>
          <a:xfrm>
            <a:off x="0" y="9429039"/>
            <a:ext cx="2946135" cy="496015"/>
          </a:xfrm>
          <a:prstGeom prst="rect">
            <a:avLst/>
          </a:prstGeom>
        </p:spPr>
        <p:txBody>
          <a:bodyPr vert="horz" lIns="91294" tIns="45647" rIns="91294" bIns="45647" rtlCol="0" anchor="b"/>
          <a:lstStyle>
            <a:lvl1pPr algn="l">
              <a:defRPr sz="1200"/>
            </a:lvl1pPr>
          </a:lstStyle>
          <a:p>
            <a:endParaRPr lang="en-GB"/>
          </a:p>
        </p:txBody>
      </p:sp>
      <p:sp>
        <p:nvSpPr>
          <p:cNvPr id="5" name="Slide Number Placeholder 4"/>
          <p:cNvSpPr>
            <a:spLocks noGrp="1"/>
          </p:cNvSpPr>
          <p:nvPr>
            <p:ph type="sldNum" sz="quarter" idx="3"/>
          </p:nvPr>
        </p:nvSpPr>
        <p:spPr>
          <a:xfrm>
            <a:off x="3849955" y="9429039"/>
            <a:ext cx="2946135" cy="496015"/>
          </a:xfrm>
          <a:prstGeom prst="rect">
            <a:avLst/>
          </a:prstGeom>
        </p:spPr>
        <p:txBody>
          <a:bodyPr vert="horz" lIns="91294" tIns="45647" rIns="91294" bIns="45647" rtlCol="0" anchor="b"/>
          <a:lstStyle>
            <a:lvl1pPr algn="r">
              <a:defRPr sz="1200"/>
            </a:lvl1pPr>
          </a:lstStyle>
          <a:p>
            <a:fld id="{BCB6DC7E-D2D7-4630-BDB1-71F7A52A6844}" type="slidenum">
              <a:rPr lang="en-GB" smtClean="0"/>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numCol="1" rtlCol="0"/>
          <a:lstStyle>
            <a:lvl1pPr algn="l">
              <a:defRPr sz="1200"/>
            </a:lvl1pPr>
          </a:lstStyle>
          <a:p>
            <a:endParaRPr lang="en-GB" altLang="en-GB"/>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numCol="1" rtlCol="0"/>
          <a:lstStyle>
            <a:lvl1pPr algn="r">
              <a:defRPr sz="1200"/>
            </a:lvl1pPr>
          </a:lstStyle>
          <a:p>
            <a:fld id="{CA117779-7379-4120-B2FD-1299BEC86D78}" type="datetimeFigureOut">
              <a:rPr lang="en-GB" altLang="en-GB" smtClean="0"/>
              <a:pPr/>
              <a:t>24/08/2026</a:t>
            </a:fld>
            <a:endParaRPr lang="en-GB" alt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numCol="1" rtlCol="0" anchor="ctr"/>
          <a:lstStyle/>
          <a:p>
            <a:endParaRPr lang="en-GB" alt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numCol="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lt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numCol="1" rtlCol="0" anchor="b"/>
          <a:lstStyle>
            <a:lvl1pPr algn="l">
              <a:defRPr sz="1200"/>
            </a:lvl1pPr>
          </a:lstStyle>
          <a:p>
            <a:endParaRPr lang="en-GB" alt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numCol="1" rtlCol="0" anchor="b"/>
          <a:lstStyle>
            <a:lvl1pPr algn="r">
              <a:defRPr sz="1200"/>
            </a:lvl1pPr>
          </a:lstStyle>
          <a:p>
            <a:fld id="{9EC75A06-73E5-48C7-837A-8B7B9F641D29}" type="slidenum">
              <a:rPr lang="en-GB" altLang="en-GB" smtClean="0"/>
              <a:pPr/>
              <a:t>‹#›</a:t>
            </a:fld>
            <a:endParaRPr lang="en-GB" altLang="en-GB"/>
          </a:p>
        </p:txBody>
      </p:sp>
    </p:spTree>
    <p:extLst>
      <p:ext uri="{BB962C8B-B14F-4D97-AF65-F5344CB8AC3E}">
        <p14:creationId xmlns:p14="http://schemas.microsoft.com/office/powerpoint/2010/main" val="2828842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C75A06-73E5-48C7-837A-8B7B9F641D29}" type="slidenum">
              <a:rPr lang="en-GB" altLang="en-GB" smtClean="0"/>
              <a:pPr/>
              <a:t>2</a:t>
            </a:fld>
            <a:endParaRPr lang="en-GB" altLang="en-GB"/>
          </a:p>
        </p:txBody>
      </p:sp>
    </p:spTree>
    <p:extLst>
      <p:ext uri="{BB962C8B-B14F-4D97-AF65-F5344CB8AC3E}">
        <p14:creationId xmlns:p14="http://schemas.microsoft.com/office/powerpoint/2010/main" val="2505854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EE68C-EAAC-B416-C33C-935BE3115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51C18-7A8A-BEEC-1F04-A83FE752AF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C3BABF-6A64-D3FB-3F1E-92636365A2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F8AAD1E-E0A7-06A5-9D50-9A45359E97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1522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055D9-ADC8-A7D4-2BC4-F09E390DF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F7C4C-DC7F-5960-5E18-236F27E9E0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1B6A8-09D2-6D11-1CC5-6A795068E9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161B783-CE1E-BFA5-E173-51FBF1B82D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1037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Shape 409"/>
          <p:cNvSpPr>
            <a:spLocks noGrp="1" noRot="1" noChangeAspect="1"/>
          </p:cNvSpPr>
          <p:nvPr>
            <p:ph type="sldImg" idx="2"/>
          </p:nvPr>
        </p:nvSpPr>
        <p:spPr>
          <a:xfrm>
            <a:off x="88900" y="746125"/>
            <a:ext cx="6627813"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0" name="Shape 410"/>
          <p:cNvSpPr txBox="1">
            <a:spLocks noGrp="1"/>
          </p:cNvSpPr>
          <p:nvPr>
            <p:ph type="body" idx="1"/>
          </p:nvPr>
        </p:nvSpPr>
        <p:spPr>
          <a:xfrm>
            <a:off x="680562" y="4723448"/>
            <a:ext cx="5444490" cy="4474845"/>
          </a:xfrm>
          <a:prstGeom prst="rect">
            <a:avLst/>
          </a:prstGeom>
        </p:spPr>
        <p:txBody>
          <a:bodyPr lIns="91425" tIns="91425" rIns="91425" bIns="91425" numCol="1" anchor="t" anchorCtr="0">
            <a:noAutofit/>
          </a:bodyPr>
          <a:lstStyle/>
          <a:p>
            <a:pPr marL="171450" lvl="0" indent="-171450">
              <a:spcBef>
                <a:spcPts val="0"/>
              </a:spcBef>
              <a:buFontTx/>
              <a:buChar char="-"/>
            </a:pPr>
            <a:endParaRPr/>
          </a:p>
        </p:txBody>
      </p:sp>
    </p:spTree>
    <p:extLst>
      <p:ext uri="{BB962C8B-B14F-4D97-AF65-F5344CB8AC3E}">
        <p14:creationId xmlns:p14="http://schemas.microsoft.com/office/powerpoint/2010/main" val="239317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017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1035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4141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A38DD-CE85-854E-7AE9-A9D39B6C9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1D0EC-A299-487A-94C7-382CB14A4F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E59E9-D328-7948-CE72-168B402F83B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D336CE-683D-2E39-B232-242D549F2F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7469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C002-3438-8576-C2DE-AE73E932D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802DC-3226-9331-C91E-4F1E33590D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7FC12-2B2E-E9D8-BD85-B272BD7C64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ED1BFFE-D6F8-515E-7325-CBCDC61DD7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0139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47B0D-3EEE-455D-CD71-45FAFD090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7A72C-4398-CDB8-1593-62BB4015DB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3F92C-9707-B907-7A58-57385B3E95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9C9638-2945-60F1-59A8-457B715576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5048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BA0F4-0300-9458-2F01-C715002C1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7A0A1-FEF1-E944-5CC8-ADE67C5FE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E28D3-E6FB-6CFD-D388-82689140476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69C241-2BE6-4A18-4942-2012712975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4554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90AE1-3B05-5B03-537F-CC020C032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048E9-3327-1086-B26C-48D4A599C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715A4-E952-3850-47C1-35A817A31F6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93A57DC-AB5A-80D6-5CAB-C1B3BEEE9B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C75A06-73E5-48C7-837A-8B7B9F641D29}" type="slidenum">
              <a:rPr kumimoji="0" lang="en-GB" alt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alt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4447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PP Backgrounds smaller green 2.jpg"/>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PP Backgrounds smaller green 3.jpg"/>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White">
    <p:bg>
      <p:bgPr>
        <a:blipFill dpi="0" rotWithShape="1">
          <a:blip r:embed="rId2">
            <a:lum/>
          </a:blip>
          <a:srcRect/>
          <a:stretch>
            <a:fillRect l="-12000" r="-12000"/>
          </a:stretch>
        </a:blipFill>
        <a:effectLst/>
      </p:bgPr>
    </p:bg>
    <p:spTree>
      <p:nvGrpSpPr>
        <p:cNvPr id="1" name="Shape 33"/>
        <p:cNvGrpSpPr/>
        <p:nvPr/>
      </p:nvGrpSpPr>
      <p:grpSpPr>
        <a:xfrm>
          <a:off x="0" y="0"/>
          <a:ext cx="0" cy="0"/>
          <a:chOff x="0" y="0"/>
          <a:chExt cx="0" cy="0"/>
        </a:xfrm>
      </p:grpSpPr>
      <p:sp>
        <p:nvSpPr>
          <p:cNvPr id="35" name="Shape 35"/>
          <p:cNvSpPr txBox="1">
            <a:spLocks noGrp="1"/>
          </p:cNvSpPr>
          <p:nvPr>
            <p:ph type="ctrTitle"/>
          </p:nvPr>
        </p:nvSpPr>
        <p:spPr>
          <a:xfrm>
            <a:off x="410952" y="2995881"/>
            <a:ext cx="5685200" cy="1182000"/>
          </a:xfrm>
          <a:prstGeom prst="rect">
            <a:avLst/>
          </a:prstGeom>
          <a:noFill/>
          <a:ln>
            <a:noFill/>
          </a:ln>
        </p:spPr>
        <p:txBody>
          <a:bodyPr lIns="91425" tIns="91425" rIns="91425" bIns="91425" numCol="1" anchor="t" anchorCtr="0"/>
          <a:lstStyle>
            <a:lvl1pPr marL="0" marR="0" lvl="0" indent="0" algn="l" rtl="0">
              <a:lnSpc>
                <a:spcPct val="90000"/>
              </a:lnSpc>
              <a:spcBef>
                <a:spcPts val="800"/>
              </a:spcBef>
              <a:buClr>
                <a:srgbClr val="D9D9D9"/>
              </a:buClr>
              <a:buFont typeface="Calibri"/>
              <a:buNone/>
              <a:defRPr sz="4267" i="0" u="none" strike="noStrike" cap="none">
                <a:solidFill>
                  <a:srgbClr val="D9D9D9"/>
                </a:solidFill>
                <a:latin typeface="Calibri"/>
                <a:ea typeface="Calibri"/>
                <a:cs typeface="Calibri"/>
                <a:sym typeface="Calibri"/>
              </a:defRPr>
            </a:lvl1pPr>
            <a:lvl2pPr lvl="1" indent="0">
              <a:spcBef>
                <a:spcPts val="0"/>
              </a:spcBef>
              <a:buClr>
                <a:srgbClr val="D9D9D9"/>
              </a:buClr>
              <a:buFont typeface="Calibri"/>
              <a:buNone/>
              <a:defRPr sz="2400">
                <a:solidFill>
                  <a:srgbClr val="D9D9D9"/>
                </a:solidFill>
                <a:latin typeface="Calibri"/>
                <a:ea typeface="Calibri"/>
                <a:cs typeface="Calibri"/>
                <a:sym typeface="Calibri"/>
              </a:defRPr>
            </a:lvl2pPr>
            <a:lvl3pPr lvl="2" indent="0">
              <a:spcBef>
                <a:spcPts val="0"/>
              </a:spcBef>
              <a:buClr>
                <a:srgbClr val="D9D9D9"/>
              </a:buClr>
              <a:buFont typeface="Calibri"/>
              <a:buNone/>
              <a:defRPr sz="2400">
                <a:solidFill>
                  <a:srgbClr val="D9D9D9"/>
                </a:solidFill>
                <a:latin typeface="Calibri"/>
                <a:ea typeface="Calibri"/>
                <a:cs typeface="Calibri"/>
                <a:sym typeface="Calibri"/>
              </a:defRPr>
            </a:lvl3pPr>
            <a:lvl4pPr lvl="3" indent="0">
              <a:spcBef>
                <a:spcPts val="0"/>
              </a:spcBef>
              <a:buClr>
                <a:srgbClr val="D9D9D9"/>
              </a:buClr>
              <a:buFont typeface="Calibri"/>
              <a:buNone/>
              <a:defRPr sz="2400">
                <a:solidFill>
                  <a:srgbClr val="D9D9D9"/>
                </a:solidFill>
                <a:latin typeface="Calibri"/>
                <a:ea typeface="Calibri"/>
                <a:cs typeface="Calibri"/>
                <a:sym typeface="Calibri"/>
              </a:defRPr>
            </a:lvl4pPr>
            <a:lvl5pPr lvl="4" indent="0">
              <a:spcBef>
                <a:spcPts val="0"/>
              </a:spcBef>
              <a:buClr>
                <a:srgbClr val="D9D9D9"/>
              </a:buClr>
              <a:buFont typeface="Calibri"/>
              <a:buNone/>
              <a:defRPr sz="2400">
                <a:solidFill>
                  <a:srgbClr val="D9D9D9"/>
                </a:solidFill>
                <a:latin typeface="Calibri"/>
                <a:ea typeface="Calibri"/>
                <a:cs typeface="Calibri"/>
                <a:sym typeface="Calibri"/>
              </a:defRPr>
            </a:lvl5pPr>
            <a:lvl6pPr lvl="5" indent="0">
              <a:spcBef>
                <a:spcPts val="0"/>
              </a:spcBef>
              <a:buClr>
                <a:srgbClr val="D9D9D9"/>
              </a:buClr>
              <a:buFont typeface="Calibri"/>
              <a:buNone/>
              <a:defRPr sz="2400">
                <a:solidFill>
                  <a:srgbClr val="D9D9D9"/>
                </a:solidFill>
                <a:latin typeface="Calibri"/>
                <a:ea typeface="Calibri"/>
                <a:cs typeface="Calibri"/>
                <a:sym typeface="Calibri"/>
              </a:defRPr>
            </a:lvl6pPr>
            <a:lvl7pPr lvl="6" indent="0">
              <a:spcBef>
                <a:spcPts val="0"/>
              </a:spcBef>
              <a:buClr>
                <a:srgbClr val="D9D9D9"/>
              </a:buClr>
              <a:buFont typeface="Calibri"/>
              <a:buNone/>
              <a:defRPr sz="2400">
                <a:solidFill>
                  <a:srgbClr val="D9D9D9"/>
                </a:solidFill>
                <a:latin typeface="Calibri"/>
                <a:ea typeface="Calibri"/>
                <a:cs typeface="Calibri"/>
                <a:sym typeface="Calibri"/>
              </a:defRPr>
            </a:lvl7pPr>
            <a:lvl8pPr lvl="7" indent="0">
              <a:spcBef>
                <a:spcPts val="0"/>
              </a:spcBef>
              <a:buClr>
                <a:srgbClr val="D9D9D9"/>
              </a:buClr>
              <a:buFont typeface="Calibri"/>
              <a:buNone/>
              <a:defRPr sz="2400">
                <a:solidFill>
                  <a:srgbClr val="D9D9D9"/>
                </a:solidFill>
                <a:latin typeface="Calibri"/>
                <a:ea typeface="Calibri"/>
                <a:cs typeface="Calibri"/>
                <a:sym typeface="Calibri"/>
              </a:defRPr>
            </a:lvl8pPr>
            <a:lvl9pPr lvl="8" indent="0">
              <a:spcBef>
                <a:spcPts val="0"/>
              </a:spcBef>
              <a:buClr>
                <a:srgbClr val="D9D9D9"/>
              </a:buClr>
              <a:buFont typeface="Calibri"/>
              <a:buNone/>
              <a:defRPr sz="2400">
                <a:solidFill>
                  <a:srgbClr val="D9D9D9"/>
                </a:solidFill>
                <a:latin typeface="Calibri"/>
                <a:ea typeface="Calibri"/>
                <a:cs typeface="Calibri"/>
                <a:sym typeface="Calibri"/>
              </a:defRPr>
            </a:lvl9pPr>
          </a:lstStyle>
          <a:p>
            <a:endParaRPr/>
          </a:p>
        </p:txBody>
      </p:sp>
      <p:sp>
        <p:nvSpPr>
          <p:cNvPr id="36" name="Shape 36"/>
          <p:cNvSpPr txBox="1">
            <a:spLocks noGrp="1"/>
          </p:cNvSpPr>
          <p:nvPr>
            <p:ph type="subTitle" idx="1"/>
          </p:nvPr>
        </p:nvSpPr>
        <p:spPr>
          <a:xfrm>
            <a:off x="410952" y="1791375"/>
            <a:ext cx="5676400" cy="1182000"/>
          </a:xfrm>
          <a:prstGeom prst="rect">
            <a:avLst/>
          </a:prstGeom>
          <a:noFill/>
          <a:ln>
            <a:noFill/>
          </a:ln>
        </p:spPr>
        <p:txBody>
          <a:bodyPr lIns="91425" tIns="91425" rIns="91425" bIns="91425" numCol="1" anchor="b" anchorCtr="0"/>
          <a:lstStyle>
            <a:lvl1pPr marL="0" marR="0" lvl="0" indent="0" algn="l" rtl="0">
              <a:lnSpc>
                <a:spcPct val="90000"/>
              </a:lnSpc>
              <a:spcBef>
                <a:spcPts val="800"/>
              </a:spcBef>
              <a:buClr>
                <a:srgbClr val="FFFFFF"/>
              </a:buClr>
              <a:buSzPct val="100000"/>
              <a:buFont typeface="Calibri"/>
              <a:buNone/>
              <a:defRPr sz="4800" i="0" u="none" strike="noStrike" cap="none">
                <a:solidFill>
                  <a:srgbClr val="FFFFFF"/>
                </a:solidFill>
                <a:latin typeface="Calibri"/>
                <a:ea typeface="Calibri"/>
                <a:cs typeface="Calibri"/>
                <a:sym typeface="Calibri"/>
              </a:defRPr>
            </a:lvl1pPr>
            <a:lvl2pPr marL="609585" marR="0" lvl="1" indent="0" algn="ctr" rtl="0">
              <a:spcBef>
                <a:spcPts val="267"/>
              </a:spcBef>
              <a:buClr>
                <a:srgbClr val="FFFFFF"/>
              </a:buClr>
              <a:buSzPct val="100000"/>
              <a:buFont typeface="Calibri"/>
              <a:buNone/>
              <a:defRPr sz="4800" i="0" u="none" strike="noStrike" cap="none">
                <a:solidFill>
                  <a:srgbClr val="FFFFFF"/>
                </a:solidFill>
                <a:latin typeface="Calibri"/>
                <a:ea typeface="Calibri"/>
                <a:cs typeface="Calibri"/>
                <a:sym typeface="Calibri"/>
              </a:defRPr>
            </a:lvl2pPr>
            <a:lvl3pPr marL="1219170" marR="0" lvl="2" indent="0" algn="ctr" rtl="0">
              <a:spcBef>
                <a:spcPts val="240"/>
              </a:spcBef>
              <a:buClr>
                <a:srgbClr val="FFFFFF"/>
              </a:buClr>
              <a:buSzPct val="100000"/>
              <a:buFont typeface="Calibri"/>
              <a:buNone/>
              <a:defRPr sz="4800" i="0" u="none" strike="noStrike" cap="none">
                <a:solidFill>
                  <a:srgbClr val="FFFFFF"/>
                </a:solidFill>
                <a:latin typeface="Calibri"/>
                <a:ea typeface="Calibri"/>
                <a:cs typeface="Calibri"/>
                <a:sym typeface="Calibri"/>
              </a:defRPr>
            </a:lvl3pPr>
            <a:lvl4pPr marL="1828754" marR="0" lvl="3" indent="0" algn="ctr" rtl="0">
              <a:spcBef>
                <a:spcPts val="213"/>
              </a:spcBef>
              <a:buClr>
                <a:srgbClr val="FFFFFF"/>
              </a:buClr>
              <a:buSzPct val="100000"/>
              <a:buFont typeface="Calibri"/>
              <a:buNone/>
              <a:defRPr sz="4800" i="0" u="none" strike="noStrike" cap="none">
                <a:solidFill>
                  <a:srgbClr val="FFFFFF"/>
                </a:solidFill>
                <a:latin typeface="Calibri"/>
                <a:ea typeface="Calibri"/>
                <a:cs typeface="Calibri"/>
                <a:sym typeface="Calibri"/>
              </a:defRPr>
            </a:lvl4pPr>
            <a:lvl5pPr marL="2438339" marR="0" lvl="4" indent="0" algn="ctr" rtl="0">
              <a:spcBef>
                <a:spcPts val="187"/>
              </a:spcBef>
              <a:buClr>
                <a:srgbClr val="FFFFFF"/>
              </a:buClr>
              <a:buSzPct val="100000"/>
              <a:buFont typeface="Calibri"/>
              <a:buNone/>
              <a:defRPr sz="4800" i="0" u="none" strike="noStrike" cap="none">
                <a:solidFill>
                  <a:srgbClr val="FFFFFF"/>
                </a:solidFill>
                <a:latin typeface="Calibri"/>
                <a:ea typeface="Calibri"/>
                <a:cs typeface="Calibri"/>
                <a:sym typeface="Calibri"/>
              </a:defRPr>
            </a:lvl5pPr>
            <a:lvl6pPr marL="3047924" marR="0" lvl="5" indent="0" algn="ctr" rtl="0">
              <a:spcBef>
                <a:spcPts val="533"/>
              </a:spcBef>
              <a:buClr>
                <a:srgbClr val="FFFFFF"/>
              </a:buClr>
              <a:buSzPct val="100000"/>
              <a:buFont typeface="Calibri"/>
              <a:buNone/>
              <a:defRPr sz="4800" i="0" u="none" strike="noStrike" cap="none">
                <a:solidFill>
                  <a:srgbClr val="FFFFFF"/>
                </a:solidFill>
                <a:latin typeface="Calibri"/>
                <a:ea typeface="Calibri"/>
                <a:cs typeface="Calibri"/>
                <a:sym typeface="Calibri"/>
              </a:defRPr>
            </a:lvl6pPr>
            <a:lvl7pPr marL="3657509" marR="0" lvl="6" indent="0" algn="ctr" rtl="0">
              <a:spcBef>
                <a:spcPts val="533"/>
              </a:spcBef>
              <a:buClr>
                <a:srgbClr val="FFFFFF"/>
              </a:buClr>
              <a:buSzPct val="100000"/>
              <a:buFont typeface="Calibri"/>
              <a:buNone/>
              <a:defRPr sz="4800" i="0" u="none" strike="noStrike" cap="none">
                <a:solidFill>
                  <a:srgbClr val="FFFFFF"/>
                </a:solidFill>
                <a:latin typeface="Calibri"/>
                <a:ea typeface="Calibri"/>
                <a:cs typeface="Calibri"/>
                <a:sym typeface="Calibri"/>
              </a:defRPr>
            </a:lvl7pPr>
            <a:lvl8pPr marL="4267093" marR="0" lvl="7" indent="0" algn="ctr" rtl="0">
              <a:spcBef>
                <a:spcPts val="533"/>
              </a:spcBef>
              <a:buClr>
                <a:srgbClr val="FFFFFF"/>
              </a:buClr>
              <a:buSzPct val="100000"/>
              <a:buFont typeface="Calibri"/>
              <a:buNone/>
              <a:defRPr sz="4800" i="0" u="none" strike="noStrike" cap="none">
                <a:solidFill>
                  <a:srgbClr val="FFFFFF"/>
                </a:solidFill>
                <a:latin typeface="Calibri"/>
                <a:ea typeface="Calibri"/>
                <a:cs typeface="Calibri"/>
                <a:sym typeface="Calibri"/>
              </a:defRPr>
            </a:lvl8pPr>
            <a:lvl9pPr marL="4876678" marR="0" lvl="8" indent="0" algn="ctr" rtl="0">
              <a:spcBef>
                <a:spcPts val="533"/>
              </a:spcBef>
              <a:buClr>
                <a:srgbClr val="FFFFFF"/>
              </a:buClr>
              <a:buSzPct val="100000"/>
              <a:buFont typeface="Calibri"/>
              <a:buNone/>
              <a:defRPr sz="4800" i="0" u="none" strike="noStrike" cap="none">
                <a:solidFill>
                  <a:srgbClr val="FFFFFF"/>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565427" y="7034692"/>
            <a:ext cx="2844800" cy="365200"/>
          </a:xfrm>
          <a:prstGeom prst="rect">
            <a:avLst/>
          </a:prstGeom>
          <a:noFill/>
          <a:ln>
            <a:noFill/>
          </a:ln>
        </p:spPr>
        <p:txBody>
          <a:bodyPr lIns="91425" tIns="91425" rIns="91425" bIns="91425" numCol="1" anchor="ctr" anchorCtr="0"/>
          <a:lstStyle>
            <a:lvl1pPr marL="0" marR="0" lvl="0" indent="0" algn="l" rtl="0">
              <a:spcBef>
                <a:spcPts val="0"/>
              </a:spcBef>
              <a:buNone/>
              <a:defRPr sz="1600">
                <a:solidFill>
                  <a:srgbClr val="888888"/>
                </a:solidFill>
                <a:latin typeface="Arial"/>
                <a:ea typeface="Arial"/>
                <a:cs typeface="Arial"/>
                <a:sym typeface="Arial"/>
              </a:defRPr>
            </a:lvl1pPr>
            <a:lvl2pPr marL="609585" marR="0" lvl="1" indent="0" algn="l" rtl="0">
              <a:spcBef>
                <a:spcPts val="0"/>
              </a:spcBef>
              <a:buNone/>
              <a:defRPr sz="2400" b="0" i="0" u="none" strike="noStrike" cap="none">
                <a:solidFill>
                  <a:schemeClr val="dk1"/>
                </a:solidFill>
                <a:latin typeface="Arial"/>
                <a:ea typeface="Arial"/>
                <a:cs typeface="Arial"/>
                <a:sym typeface="Arial"/>
              </a:defRPr>
            </a:lvl2pPr>
            <a:lvl3pPr marL="1219170" marR="0" lvl="2" indent="0" algn="l" rtl="0">
              <a:spcBef>
                <a:spcPts val="0"/>
              </a:spcBef>
              <a:buNone/>
              <a:defRPr sz="2400" b="0" i="0" u="none" strike="noStrike" cap="none">
                <a:solidFill>
                  <a:schemeClr val="dk1"/>
                </a:solidFill>
                <a:latin typeface="Arial"/>
                <a:ea typeface="Arial"/>
                <a:cs typeface="Arial"/>
                <a:sym typeface="Arial"/>
              </a:defRPr>
            </a:lvl3pPr>
            <a:lvl4pPr marL="1828754" marR="0" lvl="3" indent="0" algn="l" rtl="0">
              <a:spcBef>
                <a:spcPts val="0"/>
              </a:spcBef>
              <a:buNone/>
              <a:defRPr sz="2400" b="0" i="0" u="none" strike="noStrike" cap="none">
                <a:solidFill>
                  <a:schemeClr val="dk1"/>
                </a:solidFill>
                <a:latin typeface="Arial"/>
                <a:ea typeface="Arial"/>
                <a:cs typeface="Arial"/>
                <a:sym typeface="Arial"/>
              </a:defRPr>
            </a:lvl4pPr>
            <a:lvl5pPr marL="2438339" marR="0" lvl="4" indent="0" algn="l" rtl="0">
              <a:spcBef>
                <a:spcPts val="0"/>
              </a:spcBef>
              <a:buNone/>
              <a:defRPr sz="2400" b="0" i="0" u="none" strike="noStrike" cap="none">
                <a:solidFill>
                  <a:schemeClr val="dk1"/>
                </a:solidFill>
                <a:latin typeface="Arial"/>
                <a:ea typeface="Arial"/>
                <a:cs typeface="Arial"/>
                <a:sym typeface="Arial"/>
              </a:defRPr>
            </a:lvl5pPr>
            <a:lvl6pPr marL="3047924" marR="0" lvl="5" indent="0" algn="l" rtl="0">
              <a:spcBef>
                <a:spcPts val="0"/>
              </a:spcBef>
              <a:buNone/>
              <a:defRPr sz="2400" b="0" i="0" u="none" strike="noStrike" cap="none">
                <a:solidFill>
                  <a:schemeClr val="dk1"/>
                </a:solidFill>
                <a:latin typeface="Arial"/>
                <a:ea typeface="Arial"/>
                <a:cs typeface="Arial"/>
                <a:sym typeface="Arial"/>
              </a:defRPr>
            </a:lvl6pPr>
            <a:lvl7pPr marL="3657509" marR="0" lvl="6" indent="0" algn="l" rtl="0">
              <a:spcBef>
                <a:spcPts val="0"/>
              </a:spcBef>
              <a:buNone/>
              <a:defRPr sz="2400" b="0" i="0" u="none" strike="noStrike" cap="none">
                <a:solidFill>
                  <a:schemeClr val="dk1"/>
                </a:solidFill>
                <a:latin typeface="Arial"/>
                <a:ea typeface="Arial"/>
                <a:cs typeface="Arial"/>
                <a:sym typeface="Arial"/>
              </a:defRPr>
            </a:lvl7pPr>
            <a:lvl8pPr marL="4267093" marR="0" lvl="7" indent="0" algn="l" rtl="0">
              <a:spcBef>
                <a:spcPts val="0"/>
              </a:spcBef>
              <a:buNone/>
              <a:defRPr sz="2400" b="0" i="0" u="none" strike="noStrike" cap="none">
                <a:solidFill>
                  <a:schemeClr val="dk1"/>
                </a:solidFill>
                <a:latin typeface="Arial"/>
                <a:ea typeface="Arial"/>
                <a:cs typeface="Arial"/>
                <a:sym typeface="Arial"/>
              </a:defRPr>
            </a:lvl8pPr>
            <a:lvl9pPr marL="4876678" marR="0" lvl="8" indent="0" algn="l" rtl="0">
              <a:spcBef>
                <a:spcPts val="0"/>
              </a:spcBef>
              <a:buNone/>
              <a:defRPr sz="2400" b="0" i="0" u="none" strike="noStrike" cap="none">
                <a:solidFill>
                  <a:schemeClr val="dk1"/>
                </a:solidFill>
                <a:latin typeface="Arial"/>
                <a:ea typeface="Arial"/>
                <a:cs typeface="Arial"/>
                <a:sym typeface="Arial"/>
              </a:defRPr>
            </a:lvl9pPr>
          </a:lstStyle>
          <a:p>
            <a:endParaRPr/>
          </a:p>
        </p:txBody>
      </p:sp>
      <p:sp>
        <p:nvSpPr>
          <p:cNvPr id="38" name="Shape 38"/>
          <p:cNvSpPr txBox="1">
            <a:spLocks noGrp="1"/>
          </p:cNvSpPr>
          <p:nvPr>
            <p:ph type="ftr" idx="11"/>
          </p:nvPr>
        </p:nvSpPr>
        <p:spPr>
          <a:xfrm>
            <a:off x="402225" y="7700240"/>
            <a:ext cx="3860800" cy="123200"/>
          </a:xfrm>
          <a:prstGeom prst="rect">
            <a:avLst/>
          </a:prstGeom>
          <a:noFill/>
          <a:ln>
            <a:noFill/>
          </a:ln>
        </p:spPr>
        <p:txBody>
          <a:bodyPr lIns="91425" tIns="91425" rIns="91425" bIns="91425" numCol="1" anchor="ctr" anchorCtr="0"/>
          <a:lstStyle>
            <a:lvl1pPr marL="0" marR="0" lvl="0" indent="0" algn="l" rtl="0">
              <a:spcBef>
                <a:spcPts val="0"/>
              </a:spcBef>
              <a:buNone/>
              <a:defRPr sz="800">
                <a:solidFill>
                  <a:schemeClr val="lt2"/>
                </a:solidFill>
                <a:latin typeface="Arial"/>
                <a:ea typeface="Arial"/>
                <a:cs typeface="Arial"/>
                <a:sym typeface="Arial"/>
              </a:defRPr>
            </a:lvl1pPr>
            <a:lvl2pPr marL="609585" marR="0" lvl="1" indent="0" algn="l" rtl="0">
              <a:spcBef>
                <a:spcPts val="0"/>
              </a:spcBef>
              <a:buNone/>
              <a:defRPr sz="2400" b="0" i="0" u="none" strike="noStrike" cap="none">
                <a:solidFill>
                  <a:schemeClr val="dk1"/>
                </a:solidFill>
                <a:latin typeface="Arial"/>
                <a:ea typeface="Arial"/>
                <a:cs typeface="Arial"/>
                <a:sym typeface="Arial"/>
              </a:defRPr>
            </a:lvl2pPr>
            <a:lvl3pPr marL="1219170" marR="0" lvl="2" indent="0" algn="l" rtl="0">
              <a:spcBef>
                <a:spcPts val="0"/>
              </a:spcBef>
              <a:buNone/>
              <a:defRPr sz="2400" b="0" i="0" u="none" strike="noStrike" cap="none">
                <a:solidFill>
                  <a:schemeClr val="dk1"/>
                </a:solidFill>
                <a:latin typeface="Arial"/>
                <a:ea typeface="Arial"/>
                <a:cs typeface="Arial"/>
                <a:sym typeface="Arial"/>
              </a:defRPr>
            </a:lvl3pPr>
            <a:lvl4pPr marL="1828754" marR="0" lvl="3" indent="0" algn="l" rtl="0">
              <a:spcBef>
                <a:spcPts val="0"/>
              </a:spcBef>
              <a:buNone/>
              <a:defRPr sz="2400" b="0" i="0" u="none" strike="noStrike" cap="none">
                <a:solidFill>
                  <a:schemeClr val="dk1"/>
                </a:solidFill>
                <a:latin typeface="Arial"/>
                <a:ea typeface="Arial"/>
                <a:cs typeface="Arial"/>
                <a:sym typeface="Arial"/>
              </a:defRPr>
            </a:lvl4pPr>
            <a:lvl5pPr marL="2438339" marR="0" lvl="4" indent="0" algn="l" rtl="0">
              <a:spcBef>
                <a:spcPts val="0"/>
              </a:spcBef>
              <a:buNone/>
              <a:defRPr sz="2400" b="0" i="0" u="none" strike="noStrike" cap="none">
                <a:solidFill>
                  <a:schemeClr val="dk1"/>
                </a:solidFill>
                <a:latin typeface="Arial"/>
                <a:ea typeface="Arial"/>
                <a:cs typeface="Arial"/>
                <a:sym typeface="Arial"/>
              </a:defRPr>
            </a:lvl5pPr>
            <a:lvl6pPr marL="3047924" marR="0" lvl="5" indent="0" algn="l" rtl="0">
              <a:spcBef>
                <a:spcPts val="0"/>
              </a:spcBef>
              <a:buNone/>
              <a:defRPr sz="2400" b="0" i="0" u="none" strike="noStrike" cap="none">
                <a:solidFill>
                  <a:schemeClr val="dk1"/>
                </a:solidFill>
                <a:latin typeface="Arial"/>
                <a:ea typeface="Arial"/>
                <a:cs typeface="Arial"/>
                <a:sym typeface="Arial"/>
              </a:defRPr>
            </a:lvl6pPr>
            <a:lvl7pPr marL="3657509" marR="0" lvl="6" indent="0" algn="l" rtl="0">
              <a:spcBef>
                <a:spcPts val="0"/>
              </a:spcBef>
              <a:buNone/>
              <a:defRPr sz="2400" b="0" i="0" u="none" strike="noStrike" cap="none">
                <a:solidFill>
                  <a:schemeClr val="dk1"/>
                </a:solidFill>
                <a:latin typeface="Arial"/>
                <a:ea typeface="Arial"/>
                <a:cs typeface="Arial"/>
                <a:sym typeface="Arial"/>
              </a:defRPr>
            </a:lvl7pPr>
            <a:lvl8pPr marL="4267093" marR="0" lvl="7" indent="0" algn="l" rtl="0">
              <a:spcBef>
                <a:spcPts val="0"/>
              </a:spcBef>
              <a:buNone/>
              <a:defRPr sz="2400" b="0" i="0" u="none" strike="noStrike" cap="none">
                <a:solidFill>
                  <a:schemeClr val="dk1"/>
                </a:solidFill>
                <a:latin typeface="Arial"/>
                <a:ea typeface="Arial"/>
                <a:cs typeface="Arial"/>
                <a:sym typeface="Arial"/>
              </a:defRPr>
            </a:lvl8pPr>
            <a:lvl9pPr marL="4876678" marR="0" lvl="8" indent="0" algn="l" rtl="0">
              <a:spcBef>
                <a:spcPts val="0"/>
              </a:spcBef>
              <a:buNone/>
              <a:defRPr sz="2400" b="0" i="0" u="none" strike="noStrike" cap="none">
                <a:solidFill>
                  <a:schemeClr val="dk1"/>
                </a:solidFill>
                <a:latin typeface="Arial"/>
                <a:ea typeface="Arial"/>
                <a:cs typeface="Arial"/>
                <a:sym typeface="Arial"/>
              </a:defRPr>
            </a:lvl9pPr>
          </a:lstStyle>
          <a:p>
            <a:endParaRPr>
              <a:solidFill>
                <a:srgbClr val="7C7C7B"/>
              </a:solidFill>
            </a:endParaRPr>
          </a:p>
        </p:txBody>
      </p:sp>
      <p:sp>
        <p:nvSpPr>
          <p:cNvPr id="39" name="Shape 39"/>
          <p:cNvSpPr txBox="1">
            <a:spLocks noGrp="1"/>
          </p:cNvSpPr>
          <p:nvPr>
            <p:ph type="sldNum" idx="12"/>
          </p:nvPr>
        </p:nvSpPr>
        <p:spPr>
          <a:xfrm>
            <a:off x="8907052" y="7332628"/>
            <a:ext cx="2844800" cy="164000"/>
          </a:xfrm>
          <a:prstGeom prst="rect">
            <a:avLst/>
          </a:prstGeom>
          <a:noFill/>
          <a:ln>
            <a:noFill/>
          </a:ln>
        </p:spPr>
        <p:txBody>
          <a:bodyPr lIns="0" tIns="0" rIns="0" bIns="0" numCol="1" anchor="ctr" anchorCtr="0">
            <a:noAutofit/>
          </a:bodyPr>
          <a:lstStyle/>
          <a:p>
            <a:pPr algn="r">
              <a:buSzPct val="25000"/>
            </a:pPr>
            <a:fld id="{00000000-1234-1234-1234-123412341234}" type="slidenum">
              <a:rPr lang="en" altLang="en" sz="1067">
                <a:solidFill>
                  <a:srgbClr val="000000"/>
                </a:solidFill>
              </a:rPr>
              <a:pPr algn="r">
                <a:buSzPct val="25000"/>
              </a:pPr>
              <a:t>‹#›</a:t>
            </a:fld>
            <a:endParaRPr lang="en" altLang="en" sz="1067">
              <a:solidFill>
                <a:srgbClr val="000000"/>
              </a:solidFill>
            </a:endParaRPr>
          </a:p>
        </p:txBody>
      </p:sp>
    </p:spTree>
    <p:extLst>
      <p:ext uri="{BB962C8B-B14F-4D97-AF65-F5344CB8AC3E}">
        <p14:creationId xmlns:p14="http://schemas.microsoft.com/office/powerpoint/2010/main" val="10790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PP Backgrounds smaller green 3.jpg"/>
          <p:cNvPicPr>
            <a:picLocks noChangeAspect="1"/>
          </p:cNvPicPr>
          <p:nvPr userDrawn="1"/>
        </p:nvPicPr>
        <p:blipFill>
          <a:blip r:embed="rId2"/>
          <a:stretch>
            <a:fillRect/>
          </a:stretch>
        </p:blipFill>
        <p:spPr>
          <a:xfrm>
            <a:off x="0" y="-96605"/>
            <a:ext cx="12192000" cy="6858000"/>
          </a:xfrm>
          <a:prstGeom prst="rect">
            <a:avLst/>
          </a:prstGeom>
        </p:spPr>
      </p:pic>
      <p:sp>
        <p:nvSpPr>
          <p:cNvPr id="4" name="Text Placeholder 3">
            <a:extLst>
              <a:ext uri="{FF2B5EF4-FFF2-40B4-BE49-F238E27FC236}">
                <a16:creationId xmlns:a16="http://schemas.microsoft.com/office/drawing/2014/main" id="{83C6BB71-4AD4-4DC2-82F6-D4D85AF905BD}"/>
              </a:ext>
            </a:extLst>
          </p:cNvPr>
          <p:cNvSpPr>
            <a:spLocks noGrp="1"/>
          </p:cNvSpPr>
          <p:nvPr>
            <p:ph type="body" sz="quarter" idx="10"/>
          </p:nvPr>
        </p:nvSpPr>
        <p:spPr>
          <a:xfrm>
            <a:off x="231371" y="1039017"/>
            <a:ext cx="11509716" cy="5694291"/>
          </a:xfrm>
          <a:prstGeom prst="rect">
            <a:avLst/>
          </a:prstGeom>
        </p:spPr>
        <p:txBody>
          <a:bodyPr/>
          <a:lstStyle>
            <a:lvl1pPr>
              <a:defRPr sz="28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Footer Placeholder 2">
            <a:extLst>
              <a:ext uri="{FF2B5EF4-FFF2-40B4-BE49-F238E27FC236}">
                <a16:creationId xmlns:a16="http://schemas.microsoft.com/office/drawing/2014/main" id="{5B0976A9-47F1-FD25-653D-8E978A625A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53B3F3-5CBC-21F0-B0F0-FAAC0FC5B83A}"/>
              </a:ext>
            </a:extLst>
          </p:cNvPr>
          <p:cNvSpPr>
            <a:spLocks noGrp="1"/>
          </p:cNvSpPr>
          <p:nvPr>
            <p:ph type="sldNum" sz="quarter" idx="12"/>
          </p:nvPr>
        </p:nvSpPr>
        <p:spPr>
          <a:xfrm>
            <a:off x="9448813" y="6356351"/>
            <a:ext cx="2743200" cy="366183"/>
          </a:xfrm>
        </p:spPr>
        <p:txBody>
          <a:bodyPr/>
          <a:lstStyle/>
          <a:p>
            <a:fld id="{44ED69DB-9D9C-4168-829B-4F21756EEAA0}" type="slidenum">
              <a:rPr lang="en-GB" smtClean="0"/>
              <a:t>‹#›</a:t>
            </a:fld>
            <a:endParaRPr lang="en-GB"/>
          </a:p>
        </p:txBody>
      </p:sp>
      <p:sp>
        <p:nvSpPr>
          <p:cNvPr id="2" name="Title 3">
            <a:extLst>
              <a:ext uri="{FF2B5EF4-FFF2-40B4-BE49-F238E27FC236}">
                <a16:creationId xmlns:a16="http://schemas.microsoft.com/office/drawing/2014/main" id="{112B7507-EA4F-8443-C1FC-1F3A7E8F9A60}"/>
              </a:ext>
            </a:extLst>
          </p:cNvPr>
          <p:cNvSpPr>
            <a:spLocks noGrp="1"/>
          </p:cNvSpPr>
          <p:nvPr>
            <p:ph type="title" idx="4294967295"/>
          </p:nvPr>
        </p:nvSpPr>
        <p:spPr>
          <a:xfrm>
            <a:off x="71717" y="1"/>
            <a:ext cx="10429795" cy="590204"/>
          </a:xfrm>
          <a:prstGeom prst="rect">
            <a:avLst/>
          </a:prstGeom>
        </p:spPr>
        <p:txBody>
          <a:bodyPr>
            <a:noAutofit/>
          </a:bodyPr>
          <a:lstStyle>
            <a:lvl1pPr>
              <a:defRPr sz="3733">
                <a:latin typeface="Calibri" panose="020F0502020204030204" pitchFamily="34" charset="0"/>
                <a:cs typeface="Calibri" panose="020F0502020204030204" pitchFamily="34" charset="0"/>
              </a:defRPr>
            </a:lvl1pPr>
          </a:lstStyle>
          <a:p>
            <a:endParaRPr lang="en-GB" sz="3067">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37933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3FDA182-B933-0C99-19D5-67D5E42DFD6F}"/>
              </a:ext>
            </a:extLst>
          </p:cNvPr>
          <p:cNvSpPr>
            <a:spLocks noGrp="1"/>
          </p:cNvSpPr>
          <p:nvPr>
            <p:ph type="ftr" sz="quarter" idx="10"/>
          </p:nvPr>
        </p:nvSpPr>
        <p:spPr/>
        <p:txBody>
          <a:bodyPr/>
          <a:lstStyle/>
          <a:p>
            <a:endParaRPr lang="en-GB"/>
          </a:p>
        </p:txBody>
      </p:sp>
      <p:sp>
        <p:nvSpPr>
          <p:cNvPr id="3" name="Slide Number Placeholder 2">
            <a:extLst>
              <a:ext uri="{FF2B5EF4-FFF2-40B4-BE49-F238E27FC236}">
                <a16:creationId xmlns:a16="http://schemas.microsoft.com/office/drawing/2014/main" id="{F4EFBE02-3A7A-F835-9B7C-B3EF4B40661B}"/>
              </a:ext>
            </a:extLst>
          </p:cNvPr>
          <p:cNvSpPr>
            <a:spLocks noGrp="1"/>
          </p:cNvSpPr>
          <p:nvPr>
            <p:ph type="sldNum" sz="quarter" idx="11"/>
          </p:nvPr>
        </p:nvSpPr>
        <p:spPr/>
        <p:txBody>
          <a:bodyPr/>
          <a:lstStyle/>
          <a:p>
            <a:fld id="{44ED69DB-9D9C-4168-829B-4F21756EEAA0}" type="slidenum">
              <a:rPr lang="en-GB" smtClean="0"/>
              <a:t>‹#›</a:t>
            </a:fld>
            <a:endParaRPr lang="en-GB"/>
          </a:p>
        </p:txBody>
      </p:sp>
    </p:spTree>
    <p:extLst>
      <p:ext uri="{BB962C8B-B14F-4D97-AF65-F5344CB8AC3E}">
        <p14:creationId xmlns:p14="http://schemas.microsoft.com/office/powerpoint/2010/main" val="18843300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P Backgrounds smaller green 2.jpg"/>
          <p:cNvPicPr>
            <a:picLocks noChangeAspect="1"/>
          </p:cNvPicPr>
          <p:nvPr userDrawn="1"/>
        </p:nvPicPr>
        <p:blipFill>
          <a:blip r:embed="rId5"/>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1AF8A9A-94B0-4D76-B298-66C16AA4E568}"/>
              </a:ext>
            </a:extLst>
          </p:cNvPr>
          <p:cNvSpPr txBox="1"/>
          <p:nvPr>
            <p:extLst>
              <p:ext uri="{1162E1C5-73C7-4A58-AE30-91384D911F3F}">
                <p184:classification xmlns:p184="http://schemas.microsoft.com/office/powerpoint/2018/4/main" val="ftr"/>
              </p:ext>
            </p:extLst>
          </p:nvPr>
        </p:nvSpPr>
        <p:spPr>
          <a:xfrm>
            <a:off x="5889625" y="6657340"/>
            <a:ext cx="438150" cy="137160"/>
          </a:xfrm>
          <a:prstGeom prst="rect">
            <a:avLst/>
          </a:prstGeom>
        </p:spPr>
        <p:txBody>
          <a:bodyPr horzOverflow="overflow" lIns="0" tIns="0" rIns="0" bIns="0">
            <a:spAutoFit/>
          </a:bodyPr>
          <a:lstStyle/>
          <a:p>
            <a:pPr algn="l"/>
            <a:r>
              <a:rPr lang="en-GB" sz="9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3" name="TextBox 2">
            <a:extLst>
              <a:ext uri="{FF2B5EF4-FFF2-40B4-BE49-F238E27FC236}">
                <a16:creationId xmlns:a16="http://schemas.microsoft.com/office/drawing/2014/main" id="{620E3B52-3E45-4FFC-999D-7F5804726DCB}"/>
              </a:ext>
            </a:extLst>
          </p:cNvPr>
          <p:cNvSpPr txBox="1"/>
          <p:nvPr>
            <p:extLst>
              <p:ext uri="{1162E1C5-73C7-4A58-AE30-91384D911F3F}">
                <p184:classification xmlns:p184="http://schemas.microsoft.com/office/powerpoint/2018/4/main" val="hdr"/>
              </p:ext>
            </p:extLst>
          </p:nvPr>
        </p:nvSpPr>
        <p:spPr>
          <a:xfrm>
            <a:off x="5844350" y="63500"/>
            <a:ext cx="534987" cy="167640"/>
          </a:xfrm>
          <a:prstGeom prst="rect">
            <a:avLst/>
          </a:prstGeom>
        </p:spPr>
        <p:txBody>
          <a:bodyPr horzOverflow="overflow" lIns="0" tIns="0" rIns="0" bIns="0">
            <a:spAutoFit/>
          </a:bodyPr>
          <a:lstStyle/>
          <a:p>
            <a:pPr algn="l"/>
            <a:r>
              <a:rPr lang="en-GB" sz="11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705"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P Backgrounds smaller green 2.jpg"/>
          <p:cNvPicPr>
            <a:picLocks noChangeAspect="1"/>
          </p:cNvPicPr>
          <p:nvPr userDrawn="1"/>
        </p:nvPicPr>
        <p:blipFill>
          <a:blip r:embed="rId4"/>
          <a:stretch>
            <a:fillRect/>
          </a:stretch>
        </p:blipFill>
        <p:spPr>
          <a:xfrm>
            <a:off x="0" y="0"/>
            <a:ext cx="12192000" cy="6858000"/>
          </a:xfrm>
          <a:prstGeom prst="rect">
            <a:avLst/>
          </a:prstGeom>
        </p:spPr>
      </p:pic>
      <p:pic>
        <p:nvPicPr>
          <p:cNvPr id="4" name="Picture 3" descr="PP Backgrounds smaller green 1.jpg">
            <a:extLst>
              <a:ext uri="{FF2B5EF4-FFF2-40B4-BE49-F238E27FC236}">
                <a16:creationId xmlns:a16="http://schemas.microsoft.com/office/drawing/2014/main" id="{9744C59D-E467-454F-942B-AA6BF0126FF0}"/>
              </a:ext>
            </a:extLst>
          </p:cNvPr>
          <p:cNvPicPr>
            <a:picLocks noChangeAspect="1"/>
          </p:cNvPicPr>
          <p:nvPr userDrawn="1"/>
        </p:nvPicPr>
        <p:blipFill>
          <a:blip r:embed="rId5"/>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2720650-9C62-4E97-B23D-593627C2A02C}"/>
              </a:ext>
            </a:extLst>
          </p:cNvPr>
          <p:cNvSpPr txBox="1"/>
          <p:nvPr>
            <p:extLst>
              <p:ext uri="{1162E1C5-73C7-4A58-AE30-91384D911F3F}">
                <p184:classification xmlns:p184="http://schemas.microsoft.com/office/powerpoint/2018/4/main" val="ftr"/>
              </p:ext>
            </p:extLst>
          </p:nvPr>
        </p:nvSpPr>
        <p:spPr>
          <a:xfrm>
            <a:off x="5889625" y="6657340"/>
            <a:ext cx="438150" cy="137160"/>
          </a:xfrm>
          <a:prstGeom prst="rect">
            <a:avLst/>
          </a:prstGeom>
        </p:spPr>
        <p:txBody>
          <a:bodyPr horzOverflow="overflow" lIns="0" tIns="0" rIns="0" bIns="0">
            <a:spAutoFit/>
          </a:bodyPr>
          <a:lstStyle/>
          <a:p>
            <a:pPr algn="l"/>
            <a:r>
              <a:rPr lang="en-GB" sz="9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8" name="TextBox 7">
            <a:extLst>
              <a:ext uri="{FF2B5EF4-FFF2-40B4-BE49-F238E27FC236}">
                <a16:creationId xmlns:a16="http://schemas.microsoft.com/office/drawing/2014/main" id="{BBE50215-7BA6-48CE-8B35-903722F3CA79}"/>
              </a:ext>
            </a:extLst>
          </p:cNvPr>
          <p:cNvSpPr txBox="1"/>
          <p:nvPr>
            <p:extLst>
              <p:ext uri="{1162E1C5-73C7-4A58-AE30-91384D911F3F}">
                <p184:classification xmlns:p184="http://schemas.microsoft.com/office/powerpoint/2018/4/main" val="hdr"/>
              </p:ext>
            </p:extLst>
          </p:nvPr>
        </p:nvSpPr>
        <p:spPr>
          <a:xfrm>
            <a:off x="5844350" y="63500"/>
            <a:ext cx="534987" cy="167640"/>
          </a:xfrm>
          <a:prstGeom prst="rect">
            <a:avLst/>
          </a:prstGeom>
        </p:spPr>
        <p:txBody>
          <a:bodyPr horzOverflow="overflow" lIns="0" tIns="0" rIns="0" bIns="0">
            <a:spAutoFit/>
          </a:bodyPr>
          <a:lstStyle/>
          <a:p>
            <a:pPr algn="l"/>
            <a:r>
              <a:rPr lang="en-GB" sz="11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2" name="Title Placeholder 1">
            <a:extLst>
              <a:ext uri="{FF2B5EF4-FFF2-40B4-BE49-F238E27FC236}">
                <a16:creationId xmlns:a16="http://schemas.microsoft.com/office/drawing/2014/main" id="{393CE15D-0C40-1122-C1C3-DB5C91E9BEFA}"/>
              </a:ext>
            </a:extLst>
          </p:cNvPr>
          <p:cNvSpPr>
            <a:spLocks noGrp="1"/>
          </p:cNvSpPr>
          <p:nvPr>
            <p:ph type="title"/>
          </p:nvPr>
        </p:nvSpPr>
        <p:spPr>
          <a:xfrm>
            <a:off x="838200" y="1728260"/>
            <a:ext cx="10515600" cy="132503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80F81341-09AD-C80A-CE9B-47717249D6C9}"/>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5" name="Slide Number Placeholder 4">
            <a:extLst>
              <a:ext uri="{FF2B5EF4-FFF2-40B4-BE49-F238E27FC236}">
                <a16:creationId xmlns:a16="http://schemas.microsoft.com/office/drawing/2014/main" id="{FFDDC756-E6A6-133B-0D1F-3BAC5AFFE83C}"/>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44ED69DB-9D9C-4168-829B-4F21756EEAA0}" type="slidenum">
              <a:rPr lang="en-GB" smtClean="0"/>
              <a:t>‹#›</a:t>
            </a:fld>
            <a:endParaRPr lang="en-GB"/>
          </a:p>
        </p:txBody>
      </p:sp>
    </p:spTree>
    <p:extLst>
      <p:ext uri="{BB962C8B-B14F-4D97-AF65-F5344CB8AC3E}">
        <p14:creationId xmlns:p14="http://schemas.microsoft.com/office/powerpoint/2010/main" val="855963209"/>
      </p:ext>
    </p:extLst>
  </p:cSld>
  <p:clrMap bg1="lt1" tx1="dk1" bg2="lt2" tx2="dk2" accent1="accent1" accent2="accent2" accent3="accent3" accent4="accent4" accent5="accent5" accent6="accent6" hlink="hlink" folHlink="folHlink"/>
  <p:sldLayoutIdLst>
    <p:sldLayoutId id="2147483707" r:id="rId1"/>
    <p:sldLayoutId id="2147483708" r:id="rId2"/>
  </p:sldLayoutIdLst>
  <p:hf hdr="0" ftr="0" dt="0"/>
  <p:txStyles>
    <p:titleStyle>
      <a:lvl1pPr algn="l" defTabSz="914377" rtl="0" eaLnBrk="1" latinLnBrk="0" hangingPunct="1">
        <a:spcBef>
          <a:spcPct val="0"/>
        </a:spcBef>
        <a:buNone/>
        <a:defRPr sz="4400" kern="1200">
          <a:solidFill>
            <a:schemeClr val="bg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13">
            <a:extLst>
              <a:ext uri="{FF2B5EF4-FFF2-40B4-BE49-F238E27FC236}">
                <a16:creationId xmlns:a16="http://schemas.microsoft.com/office/drawing/2014/main" id="{38B55ABC-399E-48F8-97DE-D3F1B42C5E3F}"/>
              </a:ext>
            </a:extLst>
          </p:cNvPr>
          <p:cNvSpPr txBox="1">
            <a:spLocks noGrp="1"/>
          </p:cNvSpPr>
          <p:nvPr>
            <p:ph type="title" idx="4294967295"/>
          </p:nvPr>
        </p:nvSpPr>
        <p:spPr>
          <a:xfrm>
            <a:off x="403160" y="1997431"/>
            <a:ext cx="11385680" cy="2863137"/>
          </a:xfrm>
          <a:prstGeom prst="rect">
            <a:avLst/>
          </a:prstGeom>
          <a:noFill/>
          <a:ln>
            <a:noFill/>
            <a:prstDash/>
          </a:ln>
          <a:effectLst/>
        </p:spPr>
        <p:txBody>
          <a:bodyPr rot="0" spcFirstLastPara="0" vertOverflow="overflow" horzOverflow="overflow" vert="horz" wrap="square" lIns="121900" tIns="121900" rIns="121900" bIns="121900" numCol="1" spcCol="0" rtlCol="0" fromWordArt="0" anchor="b" anchorCtr="0" forceAA="0" compatLnSpc="1">
            <a:prstTxWarp prst="textNoShape">
              <a:avLst/>
            </a:prstTxWarp>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altLang="en" sz="4400" b="0" i="0" u="none" strike="noStrike" kern="1200" cap="none" spc="0" normalizeH="0" baseline="0" noProof="0" dirty="0">
              <a:ln>
                <a:noFill/>
              </a:ln>
              <a:solidFill>
                <a:schemeClr val="tx1"/>
              </a:solidFill>
              <a:effectLst/>
              <a:uLnTx/>
              <a:uFillTx/>
              <a:latin typeface="Helvetica" panose="020B0604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altLang="en" sz="4400" b="0" i="0" u="none" strike="noStrike" kern="1200" cap="none" spc="0" normalizeH="0" baseline="0" noProof="0" dirty="0">
              <a:ln>
                <a:noFill/>
              </a:ln>
              <a:solidFill>
                <a:schemeClr val="tx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GB" altLang="en" sz="4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DSA Performance Pack: </a:t>
            </a:r>
            <a:r>
              <a:rPr lang="en-GB" altLang="en" sz="4000" b="1" dirty="0">
                <a:solidFill>
                  <a:schemeClr val="bg1"/>
                </a:solidFill>
                <a:latin typeface="Arial" panose="020B0604020202020204" pitchFamily="34" charset="0"/>
                <a:cs typeface="Arial" panose="020B0604020202020204" pitchFamily="34" charset="0"/>
              </a:rPr>
              <a:t>June</a:t>
            </a:r>
            <a:r>
              <a:rPr kumimoji="0" lang="en-GB" altLang="en" sz="4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2026</a:t>
            </a:r>
            <a:endParaRPr kumimoji="0" lang="en-GB" altLang="en"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9022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CC90B-6363-3AA5-B0C7-C901E940ED5B}"/>
              </a:ext>
            </a:extLst>
          </p:cNvPr>
          <p:cNvSpPr txBox="1">
            <a:spLocks/>
          </p:cNvSpPr>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defRPr/>
            </a:pPr>
            <a:r>
              <a:rPr lang="en-GB" sz="2600" b="1" dirty="0">
                <a:solidFill>
                  <a:schemeClr val="bg1"/>
                </a:solidFill>
                <a:latin typeface="Arial" panose="020B0604020202020204" pitchFamily="34" charset="0"/>
                <a:ea typeface="Calibri"/>
                <a:cs typeface="Arial" panose="020B0604020202020204" pitchFamily="34" charset="0"/>
              </a:rPr>
              <a:t>KPI Reporting: Capita – June 2026 (4)</a:t>
            </a:r>
            <a:endParaRPr lang="en-GB" sz="2600" b="1" dirty="0">
              <a:solidFill>
                <a:schemeClr val="bg1"/>
              </a:solidFill>
              <a:latin typeface="Arial" panose="020B0604020202020204" pitchFamily="34" charset="0"/>
              <a:ea typeface="+mn-ea"/>
              <a:cs typeface="Arial" panose="020B0604020202020204" pitchFamily="34" charset="0"/>
            </a:endParaRPr>
          </a:p>
        </p:txBody>
      </p:sp>
      <p:sp>
        <p:nvSpPr>
          <p:cNvPr id="4" name="TextBox 2">
            <a:extLst>
              <a:ext uri="{FF2B5EF4-FFF2-40B4-BE49-F238E27FC236}">
                <a16:creationId xmlns:a16="http://schemas.microsoft.com/office/drawing/2014/main" id="{F40C51FE-02B7-7545-58C5-6595FA1EF848}"/>
              </a:ext>
            </a:extLst>
          </p:cNvPr>
          <p:cNvSpPr txBox="1"/>
          <p:nvPr/>
        </p:nvSpPr>
        <p:spPr>
          <a:xfrm>
            <a:off x="8651521" y="968203"/>
            <a:ext cx="3481213" cy="1349087"/>
          </a:xfrm>
          <a:prstGeom prst="rect">
            <a:avLst/>
          </a:prstGeom>
          <a:noFill/>
          <a:ln>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fontAlgn="base">
              <a:lnSpc>
                <a:spcPts val="1376"/>
              </a:lnSpc>
            </a:pPr>
            <a:r>
              <a:rPr lang="en-GB" sz="1200" b="1" dirty="0">
                <a:latin typeface="Arial" panose="020B0604020202020204" pitchFamily="34" charset="0"/>
                <a:cs typeface="Arial" panose="020B0604020202020204" pitchFamily="34" charset="0"/>
              </a:rPr>
              <a:t>Commentary</a:t>
            </a:r>
          </a:p>
          <a:p>
            <a:pPr algn="l" rtl="0" fontAlgn="base">
              <a:lnSpc>
                <a:spcPts val="1376"/>
              </a:lnSpc>
            </a:pPr>
            <a:endParaRPr lang="en-GB" sz="1200" dirty="0">
              <a:solidFill>
                <a:srgbClr val="000000"/>
              </a:solidFill>
              <a:latin typeface="Arial" panose="020B0604020202020204" pitchFamily="34" charset="0"/>
              <a:cs typeface="Arial" panose="020B0604020202020204" pitchFamily="34" charset="0"/>
            </a:endParaRPr>
          </a:p>
          <a:p>
            <a:pPr marL="171450" indent="-171450" fontAlgn="base">
              <a:lnSpc>
                <a:spcPts val="1376"/>
              </a:lnSpc>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Performance on </a:t>
            </a:r>
            <a:r>
              <a:rPr lang="en-GB" sz="1200" b="1" dirty="0">
                <a:solidFill>
                  <a:srgbClr val="000000"/>
                </a:solidFill>
                <a:latin typeface="Arial" panose="020B0604020202020204" pitchFamily="34" charset="0"/>
                <a:cs typeface="Arial" panose="020B0604020202020204" pitchFamily="34" charset="0"/>
              </a:rPr>
              <a:t>KPI 15 </a:t>
            </a:r>
            <a:r>
              <a:rPr lang="en-GB" sz="1200" dirty="0">
                <a:solidFill>
                  <a:srgbClr val="000000"/>
                </a:solidFill>
                <a:latin typeface="Arial" panose="020B0604020202020204" pitchFamily="34" charset="0"/>
                <a:cs typeface="Arial" panose="020B0604020202020204" pitchFamily="34" charset="0"/>
              </a:rPr>
              <a:t>was 1% short of the target in June. </a:t>
            </a:r>
          </a:p>
          <a:p>
            <a:pPr marL="171450" indent="-171450" fontAlgn="base">
              <a:lnSpc>
                <a:spcPts val="1376"/>
              </a:lnSpc>
              <a:buFont typeface="Arial" panose="020B0604020202020204" pitchFamily="34" charset="0"/>
              <a:buChar char="•"/>
            </a:pPr>
            <a:endParaRPr lang="en-GB" sz="1200" dirty="0">
              <a:solidFill>
                <a:srgbClr val="000000"/>
              </a:solidFill>
              <a:latin typeface="Arial" panose="020B0604020202020204" pitchFamily="34" charset="0"/>
              <a:cs typeface="Arial" panose="020B0604020202020204" pitchFamily="34" charset="0"/>
            </a:endParaRPr>
          </a:p>
          <a:p>
            <a:pPr marL="171450" indent="-171450" fontAlgn="base">
              <a:lnSpc>
                <a:spcPts val="1376"/>
              </a:lnSpc>
              <a:buFont typeface="Arial" panose="020B0604020202020204" pitchFamily="34" charset="0"/>
              <a:buChar char="•"/>
            </a:pPr>
            <a:r>
              <a:rPr lang="en-GB" sz="1200" b="1" dirty="0">
                <a:solidFill>
                  <a:srgbClr val="000000"/>
                </a:solidFill>
                <a:latin typeface="Arial" panose="020B0604020202020204" pitchFamily="34" charset="0"/>
                <a:cs typeface="Arial" panose="020B0604020202020204" pitchFamily="34" charset="0"/>
              </a:rPr>
              <a:t>KPI 16 </a:t>
            </a:r>
            <a:r>
              <a:rPr lang="en-GB" sz="1200" dirty="0">
                <a:solidFill>
                  <a:srgbClr val="000000"/>
                </a:solidFill>
                <a:latin typeface="Arial" panose="020B0604020202020204" pitchFamily="34" charset="0"/>
                <a:cs typeface="Arial" panose="020B0604020202020204" pitchFamily="34" charset="0"/>
              </a:rPr>
              <a:t>and </a:t>
            </a:r>
            <a:r>
              <a:rPr lang="en-GB" sz="1200" b="1" dirty="0">
                <a:solidFill>
                  <a:srgbClr val="000000"/>
                </a:solidFill>
                <a:latin typeface="Arial" panose="020B0604020202020204" pitchFamily="34" charset="0"/>
                <a:cs typeface="Arial" panose="020B0604020202020204" pitchFamily="34" charset="0"/>
              </a:rPr>
              <a:t>KPI 19 </a:t>
            </a:r>
            <a:r>
              <a:rPr lang="en-GB" sz="1200" dirty="0">
                <a:solidFill>
                  <a:srgbClr val="000000"/>
                </a:solidFill>
                <a:latin typeface="Arial" panose="020B0604020202020204" pitchFamily="34" charset="0"/>
                <a:cs typeface="Arial" panose="020B0604020202020204" pitchFamily="34" charset="0"/>
              </a:rPr>
              <a:t>is at 100%.</a:t>
            </a:r>
          </a:p>
          <a:p>
            <a:pPr algn="l" rtl="0" fontAlgn="base">
              <a:lnSpc>
                <a:spcPts val="1376"/>
              </a:lnSpc>
            </a:pPr>
            <a:endParaRPr lang="en-GB" sz="1200" b="1" dirty="0">
              <a:solidFill>
                <a:srgbClr val="000000"/>
              </a:solidFill>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2888EAF1-1844-C053-50DB-303E9C39B891}"/>
              </a:ext>
            </a:extLst>
          </p:cNvPr>
          <p:cNvGraphicFramePr>
            <a:graphicFrameLocks noGrp="1"/>
          </p:cNvGraphicFramePr>
          <p:nvPr>
            <p:extLst>
              <p:ext uri="{D42A27DB-BD31-4B8C-83A1-F6EECF244321}">
                <p14:modId xmlns:p14="http://schemas.microsoft.com/office/powerpoint/2010/main" val="1655353228"/>
              </p:ext>
            </p:extLst>
          </p:nvPr>
        </p:nvGraphicFramePr>
        <p:xfrm>
          <a:off x="-1" y="855652"/>
          <a:ext cx="8425543" cy="5222254"/>
        </p:xfrm>
        <a:graphic>
          <a:graphicData uri="http://schemas.openxmlformats.org/drawingml/2006/table">
            <a:tbl>
              <a:tblPr firstRow="1" bandRow="1"/>
              <a:tblGrid>
                <a:gridCol w="1203649">
                  <a:extLst>
                    <a:ext uri="{9D8B030D-6E8A-4147-A177-3AD203B41FA5}">
                      <a16:colId xmlns:a16="http://schemas.microsoft.com/office/drawing/2014/main" val="2496437352"/>
                    </a:ext>
                  </a:extLst>
                </a:gridCol>
                <a:gridCol w="1203649">
                  <a:extLst>
                    <a:ext uri="{9D8B030D-6E8A-4147-A177-3AD203B41FA5}">
                      <a16:colId xmlns:a16="http://schemas.microsoft.com/office/drawing/2014/main" val="3265081969"/>
                    </a:ext>
                  </a:extLst>
                </a:gridCol>
                <a:gridCol w="1203649">
                  <a:extLst>
                    <a:ext uri="{9D8B030D-6E8A-4147-A177-3AD203B41FA5}">
                      <a16:colId xmlns:a16="http://schemas.microsoft.com/office/drawing/2014/main" val="629354197"/>
                    </a:ext>
                  </a:extLst>
                </a:gridCol>
                <a:gridCol w="1203649">
                  <a:extLst>
                    <a:ext uri="{9D8B030D-6E8A-4147-A177-3AD203B41FA5}">
                      <a16:colId xmlns:a16="http://schemas.microsoft.com/office/drawing/2014/main" val="3708590140"/>
                    </a:ext>
                  </a:extLst>
                </a:gridCol>
                <a:gridCol w="1203649">
                  <a:extLst>
                    <a:ext uri="{9D8B030D-6E8A-4147-A177-3AD203B41FA5}">
                      <a16:colId xmlns:a16="http://schemas.microsoft.com/office/drawing/2014/main" val="3718311893"/>
                    </a:ext>
                  </a:extLst>
                </a:gridCol>
                <a:gridCol w="1203649">
                  <a:extLst>
                    <a:ext uri="{9D8B030D-6E8A-4147-A177-3AD203B41FA5}">
                      <a16:colId xmlns:a16="http://schemas.microsoft.com/office/drawing/2014/main" val="1542582147"/>
                    </a:ext>
                  </a:extLst>
                </a:gridCol>
                <a:gridCol w="1203649">
                  <a:extLst>
                    <a:ext uri="{9D8B030D-6E8A-4147-A177-3AD203B41FA5}">
                      <a16:colId xmlns:a16="http://schemas.microsoft.com/office/drawing/2014/main" val="4219622444"/>
                    </a:ext>
                  </a:extLst>
                </a:gridCol>
              </a:tblGrid>
              <a:tr h="552102">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1468360">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15</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complaints from customers must be investigated and responded to within 10 working days of receipt.</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Complaints Handling</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Customer Complaints Response Rate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&lt;=10 working days</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94%</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4308664"/>
                  </a:ext>
                </a:extLst>
              </a:tr>
              <a:tr h="2047662">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16</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Monthly reporting must be compiled and submitted to SLC by the 5</a:t>
                      </a:r>
                      <a:r>
                        <a:rPr lang="en-GB" sz="900" kern="100" baseline="30000" dirty="0">
                          <a:effectLst/>
                          <a:latin typeface="Arial" panose="020B0604020202020204" pitchFamily="34" charset="0"/>
                          <a:ea typeface="Aptos" panose="020B0004020202020204" pitchFamily="34" charset="0"/>
                          <a:cs typeface="Arial" panose="020B0604020202020204" pitchFamily="34" charset="0"/>
                        </a:rPr>
                        <a:t>th</a:t>
                      </a:r>
                      <a:r>
                        <a:rPr lang="en-GB" sz="900" kern="100" dirty="0">
                          <a:effectLst/>
                          <a:latin typeface="Arial" panose="020B0604020202020204" pitchFamily="34" charset="0"/>
                          <a:ea typeface="Aptos" panose="020B0004020202020204" pitchFamily="34" charset="0"/>
                          <a:cs typeface="Arial" panose="020B0604020202020204" pitchFamily="34" charset="0"/>
                        </a:rPr>
                        <a:t> working day of each month for the previous month</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Reporting</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Reports Submitted on  Time</a:t>
                      </a:r>
                    </a:p>
                    <a:p>
                      <a:pPr algn="l" fontAlgn="ctr">
                        <a:lnSpc>
                          <a:spcPct val="105000"/>
                        </a:lnSpc>
                        <a:spcAft>
                          <a:spcPts val="800"/>
                        </a:spcAft>
                      </a:pP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5</a:t>
                      </a:r>
                      <a:r>
                        <a:rPr lang="en-GB" sz="900" kern="100" baseline="30000" dirty="0">
                          <a:effectLst/>
                          <a:latin typeface="Arial" panose="020B0604020202020204" pitchFamily="34" charset="0"/>
                          <a:ea typeface="Aptos" panose="020B0004020202020204" pitchFamily="34" charset="0"/>
                          <a:cs typeface="Arial" panose="020B0604020202020204" pitchFamily="34" charset="0"/>
                        </a:rPr>
                        <a:t>th</a:t>
                      </a:r>
                      <a:r>
                        <a:rPr lang="en-GB" sz="900" kern="100" dirty="0">
                          <a:effectLst/>
                          <a:latin typeface="Arial" panose="020B0604020202020204" pitchFamily="34" charset="0"/>
                          <a:ea typeface="Aptos" panose="020B0004020202020204" pitchFamily="34" charset="0"/>
                          <a:cs typeface="Arial" panose="020B0604020202020204" pitchFamily="34" charset="0"/>
                        </a:rPr>
                        <a:t> Working Day of each month</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057978">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19</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Availability of supplier systems supporting DSA must e greater than 99.9% at all times unless planned maintenance has been agreed outside of normal office hours</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Systems Availability</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Technology Platform &amp; Systems Uptime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&gt;=99.9%</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Available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8079245"/>
                  </a:ext>
                </a:extLst>
              </a:tr>
            </a:tbl>
          </a:graphicData>
        </a:graphic>
      </p:graphicFrame>
    </p:spTree>
    <p:extLst>
      <p:ext uri="{BB962C8B-B14F-4D97-AF65-F5344CB8AC3E}">
        <p14:creationId xmlns:p14="http://schemas.microsoft.com/office/powerpoint/2010/main" val="317388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8F656-C7EA-D380-8086-2EBFB1BDA2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B69E1-5486-DA5A-8437-54A1D10DADDA}"/>
              </a:ext>
            </a:extLst>
          </p:cNvPr>
          <p:cNvSpPr txBox="1">
            <a:spLocks noGrp="1"/>
          </p:cNvSpPr>
          <p:nvPr>
            <p:ph type="title" idx="4294967295"/>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KPI reporting: Study Tech –</a:t>
            </a:r>
            <a:r>
              <a:rPr lang="en-GB" sz="2600" b="1" dirty="0">
                <a:solidFill>
                  <a:schemeClr val="bg1"/>
                </a:solidFill>
                <a:latin typeface="Arial" panose="020B0604020202020204" pitchFamily="34" charset="0"/>
                <a:ea typeface="Calibri"/>
                <a:cs typeface="Arial" panose="020B0604020202020204" pitchFamily="34" charset="0"/>
              </a:rPr>
              <a:t> June 2026 </a:t>
            </a: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(1)</a:t>
            </a:r>
            <a:endPar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8C557ABB-6378-255B-5CDA-EEEA30509BB3}"/>
              </a:ext>
            </a:extLst>
          </p:cNvPr>
          <p:cNvGraphicFramePr>
            <a:graphicFrameLocks noGrp="1"/>
          </p:cNvGraphicFramePr>
          <p:nvPr>
            <p:extLst>
              <p:ext uri="{D42A27DB-BD31-4B8C-83A1-F6EECF244321}">
                <p14:modId xmlns:p14="http://schemas.microsoft.com/office/powerpoint/2010/main" val="419860948"/>
              </p:ext>
            </p:extLst>
          </p:nvPr>
        </p:nvGraphicFramePr>
        <p:xfrm>
          <a:off x="-1" y="827938"/>
          <a:ext cx="8490860" cy="6030060"/>
        </p:xfrm>
        <a:graphic>
          <a:graphicData uri="http://schemas.openxmlformats.org/drawingml/2006/table">
            <a:tbl>
              <a:tblPr firstRow="1" bandRow="1"/>
              <a:tblGrid>
                <a:gridCol w="1212980">
                  <a:extLst>
                    <a:ext uri="{9D8B030D-6E8A-4147-A177-3AD203B41FA5}">
                      <a16:colId xmlns:a16="http://schemas.microsoft.com/office/drawing/2014/main" val="2496437352"/>
                    </a:ext>
                  </a:extLst>
                </a:gridCol>
                <a:gridCol w="1212980">
                  <a:extLst>
                    <a:ext uri="{9D8B030D-6E8A-4147-A177-3AD203B41FA5}">
                      <a16:colId xmlns:a16="http://schemas.microsoft.com/office/drawing/2014/main" val="3265081969"/>
                    </a:ext>
                  </a:extLst>
                </a:gridCol>
                <a:gridCol w="1212980">
                  <a:extLst>
                    <a:ext uri="{9D8B030D-6E8A-4147-A177-3AD203B41FA5}">
                      <a16:colId xmlns:a16="http://schemas.microsoft.com/office/drawing/2014/main" val="629354197"/>
                    </a:ext>
                  </a:extLst>
                </a:gridCol>
                <a:gridCol w="1212980">
                  <a:extLst>
                    <a:ext uri="{9D8B030D-6E8A-4147-A177-3AD203B41FA5}">
                      <a16:colId xmlns:a16="http://schemas.microsoft.com/office/drawing/2014/main" val="3708590140"/>
                    </a:ext>
                  </a:extLst>
                </a:gridCol>
                <a:gridCol w="1212980">
                  <a:extLst>
                    <a:ext uri="{9D8B030D-6E8A-4147-A177-3AD203B41FA5}">
                      <a16:colId xmlns:a16="http://schemas.microsoft.com/office/drawing/2014/main" val="3718311893"/>
                    </a:ext>
                  </a:extLst>
                </a:gridCol>
                <a:gridCol w="1212980">
                  <a:extLst>
                    <a:ext uri="{9D8B030D-6E8A-4147-A177-3AD203B41FA5}">
                      <a16:colId xmlns:a16="http://schemas.microsoft.com/office/drawing/2014/main" val="1542582147"/>
                    </a:ext>
                  </a:extLst>
                </a:gridCol>
                <a:gridCol w="1212980">
                  <a:extLst>
                    <a:ext uri="{9D8B030D-6E8A-4147-A177-3AD203B41FA5}">
                      <a16:colId xmlns:a16="http://schemas.microsoft.com/office/drawing/2014/main" val="4219622444"/>
                    </a:ext>
                  </a:extLst>
                </a:gridCol>
              </a:tblGrid>
              <a:tr h="565777">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1148524">
                <a:tc>
                  <a:txBody>
                    <a:bodyPr/>
                    <a:lstStyle/>
                    <a:p>
                      <a:pPr algn="l">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offer of NAs appointment made within 2 working days of referral of customers by SLC</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First Contact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Initial NA communication sent from Supplier to Customer after Supplier receipt of SLC NA referral approval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&lt;=2 working days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728596">
                <a:tc>
                  <a:txBody>
                    <a:bodyPr/>
                    <a:lstStyle/>
                    <a:p>
                      <a:pPr algn="l">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NA should be offered and completed within 7 working days of the successful contact (excluding those where the customer has requested an alternative date)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Offered &amp; Completed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appointment  offered and completed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&lt;=7 working days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97%</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695980"/>
                  </a:ext>
                </a:extLst>
              </a:tr>
              <a:tr h="1583784">
                <a:tc>
                  <a:txBody>
                    <a:bodyPr/>
                    <a:lstStyle/>
                    <a:p>
                      <a:pPr algn="l">
                        <a:lnSpc>
                          <a:spcPct val="106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NARs made available to SLC within 5 working days of when NA undertaken (excluding those where the customer has requested to review the NAR)</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Returns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Completed NAs submitted from Supplier to SLC</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&lt;=5 working days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99%</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1524242"/>
                  </a:ext>
                </a:extLst>
              </a:tr>
              <a:tr h="1003379">
                <a:tc>
                  <a:txBody>
                    <a:bodyPr/>
                    <a:lstStyle/>
                    <a:p>
                      <a:pPr algn="l">
                        <a:lnSpc>
                          <a:spcPct val="106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NARs meet the standard of acceptability as defined by SLC</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NARs Quality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Submitted NARs from Supplier to SLC Approved on first submission: Right First Time (not pended)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Standard of Acceptability</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93% (May)</a:t>
                      </a:r>
                    </a:p>
                    <a:p>
                      <a:pPr algn="l">
                        <a:lnSpc>
                          <a:spcPct val="106000"/>
                        </a:lnSpc>
                        <a:spcAft>
                          <a:spcPts val="800"/>
                        </a:spcAft>
                      </a:pPr>
                      <a:endParaRPr lang="en-GB" sz="900" kern="100" dirty="0">
                        <a:solidFill>
                          <a:srgbClr val="FF0000"/>
                        </a:solidFill>
                        <a:effectLst/>
                        <a:highlight>
                          <a:srgbClr val="FFFF00"/>
                        </a:highligh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0424393"/>
                  </a:ext>
                </a:extLst>
              </a:tr>
            </a:tbl>
          </a:graphicData>
        </a:graphic>
      </p:graphicFrame>
      <p:sp>
        <p:nvSpPr>
          <p:cNvPr id="6" name="TextBox 5">
            <a:extLst>
              <a:ext uri="{FF2B5EF4-FFF2-40B4-BE49-F238E27FC236}">
                <a16:creationId xmlns:a16="http://schemas.microsoft.com/office/drawing/2014/main" id="{AB311C36-AF57-DF36-FCFB-99491369E892}"/>
              </a:ext>
            </a:extLst>
          </p:cNvPr>
          <p:cNvSpPr txBox="1"/>
          <p:nvPr/>
        </p:nvSpPr>
        <p:spPr>
          <a:xfrm>
            <a:off x="8665203" y="930076"/>
            <a:ext cx="3380403" cy="1708160"/>
          </a:xfrm>
          <a:prstGeom prst="rect">
            <a:avLst/>
          </a:prstGeom>
          <a:noFill/>
          <a:ln>
            <a:solidFill>
              <a:schemeClr val="tx1"/>
            </a:solidFill>
          </a:ln>
        </p:spPr>
        <p:txBody>
          <a:bodyPr wrap="square" lIns="91440" tIns="45720" rIns="91440" bIns="45720" rtlCol="0" anchor="t">
            <a:spAutoFit/>
          </a:bodyPr>
          <a:lstStyle/>
          <a:p>
            <a:pPr marL="0" marR="0" lvl="0" indent="0" algn="l" defTabSz="914400" rtl="0" eaLnBrk="1" fontAlgn="base" latinLnBrk="0" hangingPunct="1">
              <a:lnSpc>
                <a:spcPts val="1376"/>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Commentary</a:t>
            </a:r>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ts val="1376"/>
              </a:lnSpc>
              <a:spcBef>
                <a:spcPts val="0"/>
              </a:spcBef>
              <a:spcAft>
                <a:spcPts val="0"/>
              </a:spcAft>
              <a:buClrTx/>
              <a:buSzTx/>
              <a:buFont typeface="Arial" panose="020B0604020202020204" pitchFamily="34" charset="0"/>
              <a:buChar char="•"/>
              <a:tabLst/>
              <a:defRPr/>
            </a:pPr>
            <a:endParaRPr lang="en-GB" sz="1200" b="1" dirty="0">
              <a:solidFill>
                <a:srgbClr val="000000"/>
              </a:solidFill>
              <a:highlight>
                <a:srgbClr val="FFFF00"/>
              </a:highlight>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b="1" dirty="0">
                <a:solidFill>
                  <a:srgbClr val="000000"/>
                </a:solidFill>
                <a:latin typeface="Arial" panose="020B0604020202020204" pitchFamily="34" charset="0"/>
                <a:cs typeface="Arial" panose="020B0604020202020204" pitchFamily="34" charset="0"/>
              </a:rPr>
              <a:t>KPI 1 </a:t>
            </a:r>
            <a:r>
              <a:rPr lang="en-GB" sz="1200" dirty="0">
                <a:solidFill>
                  <a:srgbClr val="000000"/>
                </a:solidFill>
                <a:latin typeface="Arial" panose="020B0604020202020204" pitchFamily="34" charset="0"/>
                <a:cs typeface="Arial" panose="020B0604020202020204" pitchFamily="34" charset="0"/>
              </a:rPr>
              <a:t>to </a:t>
            </a:r>
            <a:r>
              <a:rPr lang="en-GB" sz="1200" b="1" dirty="0">
                <a:solidFill>
                  <a:srgbClr val="000000"/>
                </a:solidFill>
                <a:latin typeface="Arial" panose="020B0604020202020204" pitchFamily="34" charset="0"/>
                <a:cs typeface="Arial" panose="020B0604020202020204" pitchFamily="34" charset="0"/>
              </a:rPr>
              <a:t>KPI 3</a:t>
            </a:r>
            <a:r>
              <a:rPr lang="en-GB" sz="1200" dirty="0">
                <a:solidFill>
                  <a:srgbClr val="000000"/>
                </a:solidFill>
                <a:latin typeface="Arial" panose="020B0604020202020204" pitchFamily="34" charset="0"/>
                <a:cs typeface="Arial" panose="020B0604020202020204" pitchFamily="34" charset="0"/>
              </a:rPr>
              <a:t> have achieved / exceeded targets in June. </a:t>
            </a:r>
          </a:p>
          <a:p>
            <a:pPr marL="285750" indent="-285750" fontAlgn="base">
              <a:lnSpc>
                <a:spcPts val="1376"/>
              </a:lnSpc>
              <a:buFont typeface="Arial" panose="020B0604020202020204" pitchFamily="34" charset="0"/>
              <a:buChar char="•"/>
            </a:pPr>
            <a:endParaRPr lang="en-GB" sz="1200" dirty="0">
              <a:solidFill>
                <a:srgbClr val="000000"/>
              </a:solidFill>
              <a:latin typeface="Arial" panose="020B0604020202020204" pitchFamily="34" charset="0"/>
              <a:ea typeface="Aptos" panose="020B00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t>KPI 4 </a:t>
            </a:r>
            <a:r>
              <a:rPr lang="en-GB" sz="1200" dirty="0">
                <a:solidFill>
                  <a:srgbClr val="000000"/>
                </a:solidFill>
                <a:latin typeface="Arial" panose="020B0604020202020204" pitchFamily="34" charset="0"/>
                <a:ea typeface="Aptos" panose="020B0004020202020204" pitchFamily="34" charset="0"/>
                <a:cs typeface="Arial" panose="020B0604020202020204" pitchFamily="34" charset="0"/>
              </a:rPr>
              <a:t>is 2% short of target for May as this KPI is run a month in delay. The indicative score for June is 95%</a:t>
            </a:r>
            <a:endParaRPr lang="en-GB" sz="1200" dirty="0">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base" latinLnBrk="0" hangingPunct="1">
              <a:lnSpc>
                <a:spcPts val="1376"/>
              </a:lnSpc>
              <a:spcBef>
                <a:spcPts val="0"/>
              </a:spcBef>
              <a:spcAft>
                <a:spcPts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7882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91E9C-D8C2-E286-732A-E901D3CEBB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DD1B9-C6B2-2066-BAF9-175EC999061E}"/>
              </a:ext>
            </a:extLst>
          </p:cNvPr>
          <p:cNvSpPr txBox="1">
            <a:spLocks noGrp="1"/>
          </p:cNvSpPr>
          <p:nvPr>
            <p:ph type="title" idx="4294967295"/>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600" b="1" dirty="0">
                <a:solidFill>
                  <a:schemeClr val="bg1"/>
                </a:solidFill>
                <a:latin typeface="Arial" panose="020B0604020202020204" pitchFamily="34" charset="0"/>
                <a:ea typeface="Calibri"/>
                <a:cs typeface="Arial" panose="020B0604020202020204" pitchFamily="34" charset="0"/>
              </a:rPr>
              <a:t>K</a:t>
            </a: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PI reporting: Study Tech – June 2026 (2) </a:t>
            </a:r>
            <a:endPar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5F0B6AB4-1F7A-AC99-1172-7B8696D04D97}"/>
              </a:ext>
            </a:extLst>
          </p:cNvPr>
          <p:cNvGraphicFramePr>
            <a:graphicFrameLocks noGrp="1"/>
          </p:cNvGraphicFramePr>
          <p:nvPr>
            <p:extLst>
              <p:ext uri="{D42A27DB-BD31-4B8C-83A1-F6EECF244321}">
                <p14:modId xmlns:p14="http://schemas.microsoft.com/office/powerpoint/2010/main" val="2399383427"/>
              </p:ext>
            </p:extLst>
          </p:nvPr>
        </p:nvGraphicFramePr>
        <p:xfrm>
          <a:off x="-3" y="837367"/>
          <a:ext cx="8789438" cy="6020635"/>
        </p:xfrm>
        <a:graphic>
          <a:graphicData uri="http://schemas.openxmlformats.org/drawingml/2006/table">
            <a:tbl>
              <a:tblPr firstRow="1" bandRow="1"/>
              <a:tblGrid>
                <a:gridCol w="1255634">
                  <a:extLst>
                    <a:ext uri="{9D8B030D-6E8A-4147-A177-3AD203B41FA5}">
                      <a16:colId xmlns:a16="http://schemas.microsoft.com/office/drawing/2014/main" val="2496437352"/>
                    </a:ext>
                  </a:extLst>
                </a:gridCol>
                <a:gridCol w="1255634">
                  <a:extLst>
                    <a:ext uri="{9D8B030D-6E8A-4147-A177-3AD203B41FA5}">
                      <a16:colId xmlns:a16="http://schemas.microsoft.com/office/drawing/2014/main" val="3265081969"/>
                    </a:ext>
                  </a:extLst>
                </a:gridCol>
                <a:gridCol w="1255634">
                  <a:extLst>
                    <a:ext uri="{9D8B030D-6E8A-4147-A177-3AD203B41FA5}">
                      <a16:colId xmlns:a16="http://schemas.microsoft.com/office/drawing/2014/main" val="629354197"/>
                    </a:ext>
                  </a:extLst>
                </a:gridCol>
                <a:gridCol w="1255634">
                  <a:extLst>
                    <a:ext uri="{9D8B030D-6E8A-4147-A177-3AD203B41FA5}">
                      <a16:colId xmlns:a16="http://schemas.microsoft.com/office/drawing/2014/main" val="3708590140"/>
                    </a:ext>
                  </a:extLst>
                </a:gridCol>
                <a:gridCol w="1255634">
                  <a:extLst>
                    <a:ext uri="{9D8B030D-6E8A-4147-A177-3AD203B41FA5}">
                      <a16:colId xmlns:a16="http://schemas.microsoft.com/office/drawing/2014/main" val="3718311893"/>
                    </a:ext>
                  </a:extLst>
                </a:gridCol>
                <a:gridCol w="1255634">
                  <a:extLst>
                    <a:ext uri="{9D8B030D-6E8A-4147-A177-3AD203B41FA5}">
                      <a16:colId xmlns:a16="http://schemas.microsoft.com/office/drawing/2014/main" val="1542582147"/>
                    </a:ext>
                  </a:extLst>
                </a:gridCol>
                <a:gridCol w="1255634">
                  <a:extLst>
                    <a:ext uri="{9D8B030D-6E8A-4147-A177-3AD203B41FA5}">
                      <a16:colId xmlns:a16="http://schemas.microsoft.com/office/drawing/2014/main" val="4219622444"/>
                    </a:ext>
                  </a:extLst>
                </a:gridCol>
              </a:tblGrid>
              <a:tr h="500745">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971378">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5</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have a satisfaction score of 80% or above (for those sampled)</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NA Experience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C-Sat survey satisfaction score for sampled NA's completed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Overall Satisfaction</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&gt;80%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81%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314513">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6</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be contacted within 2 working days of receiving SLC approval to arrange delivery of equipment appointment</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Equipment First Contact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Customer Contact rate for approved AT Equipment delivery to Customer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&lt;=2 working days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695980"/>
                  </a:ext>
                </a:extLst>
              </a:tr>
              <a:tr h="1703357">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7</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receive equipment package within 5 working days of successful contact, or 5 working days from the date the £200 contribution is received</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Equipment Delivery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Equipment Delivery after successful contact and where applicable after contribution payment is received from customer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&lt;=5 working days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1524242"/>
                  </a:ext>
                </a:extLst>
              </a:tr>
              <a:tr h="1530642">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8</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have a satisfaction score of 75% or above (for those sampled) for delivery, setup and customer service. </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Equipment Experience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C-Sat survey satisfaction score for sampled NA's completed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Overall Satisfaction</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&gt;75%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0424393"/>
                  </a:ext>
                </a:extLst>
              </a:tr>
            </a:tbl>
          </a:graphicData>
        </a:graphic>
      </p:graphicFrame>
      <p:sp>
        <p:nvSpPr>
          <p:cNvPr id="6" name="TextBox 5">
            <a:extLst>
              <a:ext uri="{FF2B5EF4-FFF2-40B4-BE49-F238E27FC236}">
                <a16:creationId xmlns:a16="http://schemas.microsoft.com/office/drawing/2014/main" id="{F3F09D2B-A48F-8DC8-BA32-DA00C36A2101}"/>
              </a:ext>
            </a:extLst>
          </p:cNvPr>
          <p:cNvSpPr txBox="1"/>
          <p:nvPr/>
        </p:nvSpPr>
        <p:spPr>
          <a:xfrm>
            <a:off x="8928505" y="926732"/>
            <a:ext cx="3200753" cy="2067233"/>
          </a:xfrm>
          <a:prstGeom prst="rect">
            <a:avLst/>
          </a:prstGeom>
          <a:noFill/>
          <a:ln>
            <a:solidFill>
              <a:schemeClr val="tx1"/>
            </a:solidFill>
          </a:ln>
        </p:spPr>
        <p:txBody>
          <a:bodyPr wrap="square" lIns="91440" tIns="45720" rIns="91440" bIns="45720" rtlCol="0" anchor="t">
            <a:spAutoFit/>
          </a:bodyPr>
          <a:lstStyle/>
          <a:p>
            <a:pPr marL="0" marR="0" lvl="0" indent="0" algn="l" defTabSz="914400" rtl="0" eaLnBrk="1" fontAlgn="base" latinLnBrk="0" hangingPunct="1">
              <a:lnSpc>
                <a:spcPts val="1376"/>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Commentary</a:t>
            </a:r>
          </a:p>
          <a:p>
            <a:pPr marL="0" marR="0" lvl="0" indent="0" algn="l" defTabSz="914400" rtl="0" eaLnBrk="1" fontAlgn="base" latinLnBrk="0" hangingPunct="1">
              <a:lnSpc>
                <a:spcPts val="1376"/>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latin typeface="Arial" panose="020B0604020202020204" pitchFamily="34" charset="0"/>
                <a:cs typeface="Arial" panose="020B0604020202020204" pitchFamily="34" charset="0"/>
              </a:rPr>
              <a:t>Customer satisfaction for the Needs Assessment service </a:t>
            </a:r>
            <a:r>
              <a:rPr lang="en-GB" sz="1200" b="1" dirty="0">
                <a:latin typeface="Arial" panose="020B0604020202020204" pitchFamily="34" charset="0"/>
                <a:cs typeface="Arial" panose="020B0604020202020204" pitchFamily="34" charset="0"/>
              </a:rPr>
              <a:t>KPI 5</a:t>
            </a:r>
            <a:r>
              <a:rPr lang="en-GB" sz="1200" dirty="0">
                <a:latin typeface="Arial" panose="020B0604020202020204" pitchFamily="34" charset="0"/>
                <a:cs typeface="Arial" panose="020B0604020202020204" pitchFamily="34" charset="0"/>
              </a:rPr>
              <a:t> is achieved.</a:t>
            </a:r>
          </a:p>
          <a:p>
            <a:pPr fontAlgn="base">
              <a:lnSpc>
                <a:spcPts val="1376"/>
              </a:lnSpc>
            </a:pPr>
            <a:endParaRPr lang="en-GB" sz="1200" dirty="0">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latin typeface="Arial" panose="020B0604020202020204" pitchFamily="34" charset="0"/>
                <a:cs typeface="Arial" panose="020B0604020202020204" pitchFamily="34" charset="0"/>
              </a:rPr>
              <a:t>Performance of </a:t>
            </a:r>
            <a:r>
              <a:rPr lang="en-GB" sz="1200" b="1" dirty="0">
                <a:latin typeface="Arial" panose="020B0604020202020204" pitchFamily="34" charset="0"/>
                <a:cs typeface="Arial" panose="020B0604020202020204" pitchFamily="34" charset="0"/>
              </a:rPr>
              <a:t>KPI 6</a:t>
            </a:r>
            <a:r>
              <a:rPr lang="en-GB" sz="1200" dirty="0">
                <a:latin typeface="Arial" panose="020B0604020202020204" pitchFamily="34" charset="0"/>
                <a:cs typeface="Arial" panose="020B0604020202020204" pitchFamily="34" charset="0"/>
              </a:rPr>
              <a:t> and </a:t>
            </a:r>
            <a:r>
              <a:rPr lang="en-GB" sz="1200" b="1" dirty="0">
                <a:latin typeface="Arial" panose="020B0604020202020204" pitchFamily="34" charset="0"/>
                <a:cs typeface="Arial" panose="020B0604020202020204" pitchFamily="34" charset="0"/>
              </a:rPr>
              <a:t>KPI 7</a:t>
            </a:r>
            <a:r>
              <a:rPr lang="en-GB" sz="1200" dirty="0">
                <a:latin typeface="Arial" panose="020B0604020202020204" pitchFamily="34" charset="0"/>
                <a:cs typeface="Arial" panose="020B0604020202020204" pitchFamily="34" charset="0"/>
              </a:rPr>
              <a:t> is above target.</a:t>
            </a:r>
          </a:p>
          <a:p>
            <a:pPr fontAlgn="base">
              <a:lnSpc>
                <a:spcPts val="1376"/>
              </a:lnSpc>
            </a:pPr>
            <a:endParaRPr lang="en-GB" sz="1200" kern="100" dirty="0">
              <a:latin typeface="Arial" panose="020B0604020202020204" pitchFamily="34" charset="0"/>
              <a:ea typeface="Aptos" panose="020B00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kern="100" dirty="0">
                <a:latin typeface="Arial" panose="020B0604020202020204" pitchFamily="34" charset="0"/>
                <a:ea typeface="Aptos" panose="020B0004020202020204" pitchFamily="34" charset="0"/>
                <a:cs typeface="Arial" panose="020B0604020202020204" pitchFamily="34" charset="0"/>
              </a:rPr>
              <a:t>AT Equipment Customer Satisfaction </a:t>
            </a:r>
            <a:r>
              <a:rPr lang="en-GB" sz="1200" b="1" kern="100" dirty="0">
                <a:latin typeface="Arial" panose="020B0604020202020204" pitchFamily="34" charset="0"/>
                <a:ea typeface="Aptos" panose="020B0004020202020204" pitchFamily="34" charset="0"/>
                <a:cs typeface="Arial" panose="020B0604020202020204" pitchFamily="34" charset="0"/>
              </a:rPr>
              <a:t>KPI 8</a:t>
            </a:r>
            <a:r>
              <a:rPr lang="en-GB" sz="1200" kern="100" dirty="0">
                <a:latin typeface="Arial" panose="020B0604020202020204" pitchFamily="34" charset="0"/>
                <a:ea typeface="Aptos" panose="020B0004020202020204" pitchFamily="34" charset="0"/>
                <a:cs typeface="Arial" panose="020B0604020202020204" pitchFamily="34" charset="0"/>
              </a:rPr>
              <a:t> is achieved.</a:t>
            </a:r>
          </a:p>
          <a:p>
            <a:pPr fontAlgn="base">
              <a:lnSpc>
                <a:spcPts val="1376"/>
              </a:lnSpc>
            </a:pPr>
            <a:endParaRPr lang="en-GB" sz="14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371317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7CAF-F0DC-9290-53AD-51875CE2B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1BCA6B-8B8F-C864-96DC-AE29B89A1ADE}"/>
              </a:ext>
            </a:extLst>
          </p:cNvPr>
          <p:cNvSpPr txBox="1">
            <a:spLocks noGrp="1"/>
          </p:cNvSpPr>
          <p:nvPr>
            <p:ph type="title" idx="4294967295"/>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KPI reporting: Study Tech – </a:t>
            </a:r>
            <a:r>
              <a:rPr lang="en-GB" sz="2600" b="1" dirty="0">
                <a:solidFill>
                  <a:schemeClr val="bg1"/>
                </a:solidFill>
                <a:latin typeface="Arial" panose="020B0604020202020204" pitchFamily="34" charset="0"/>
                <a:ea typeface="Calibri"/>
                <a:cs typeface="Arial" panose="020B0604020202020204" pitchFamily="34" charset="0"/>
              </a:rPr>
              <a:t>June 2026 </a:t>
            </a: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(3)</a:t>
            </a:r>
            <a:endPar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8D19E25A-17A1-8BBD-2F96-661DF3822581}"/>
              </a:ext>
            </a:extLst>
          </p:cNvPr>
          <p:cNvGraphicFramePr>
            <a:graphicFrameLocks noGrp="1"/>
          </p:cNvGraphicFramePr>
          <p:nvPr>
            <p:extLst>
              <p:ext uri="{D42A27DB-BD31-4B8C-83A1-F6EECF244321}">
                <p14:modId xmlns:p14="http://schemas.microsoft.com/office/powerpoint/2010/main" val="3751133921"/>
              </p:ext>
            </p:extLst>
          </p:nvPr>
        </p:nvGraphicFramePr>
        <p:xfrm>
          <a:off x="1" y="855653"/>
          <a:ext cx="8742783" cy="6002347"/>
        </p:xfrm>
        <a:graphic>
          <a:graphicData uri="http://schemas.openxmlformats.org/drawingml/2006/table">
            <a:tbl>
              <a:tblPr firstRow="1" bandRow="1"/>
              <a:tblGrid>
                <a:gridCol w="1248969">
                  <a:extLst>
                    <a:ext uri="{9D8B030D-6E8A-4147-A177-3AD203B41FA5}">
                      <a16:colId xmlns:a16="http://schemas.microsoft.com/office/drawing/2014/main" val="2496437352"/>
                    </a:ext>
                  </a:extLst>
                </a:gridCol>
                <a:gridCol w="1248969">
                  <a:extLst>
                    <a:ext uri="{9D8B030D-6E8A-4147-A177-3AD203B41FA5}">
                      <a16:colId xmlns:a16="http://schemas.microsoft.com/office/drawing/2014/main" val="3265081969"/>
                    </a:ext>
                  </a:extLst>
                </a:gridCol>
                <a:gridCol w="1280431">
                  <a:extLst>
                    <a:ext uri="{9D8B030D-6E8A-4147-A177-3AD203B41FA5}">
                      <a16:colId xmlns:a16="http://schemas.microsoft.com/office/drawing/2014/main" val="629354197"/>
                    </a:ext>
                  </a:extLst>
                </a:gridCol>
                <a:gridCol w="1217507">
                  <a:extLst>
                    <a:ext uri="{9D8B030D-6E8A-4147-A177-3AD203B41FA5}">
                      <a16:colId xmlns:a16="http://schemas.microsoft.com/office/drawing/2014/main" val="3708590140"/>
                    </a:ext>
                  </a:extLst>
                </a:gridCol>
                <a:gridCol w="1248969">
                  <a:extLst>
                    <a:ext uri="{9D8B030D-6E8A-4147-A177-3AD203B41FA5}">
                      <a16:colId xmlns:a16="http://schemas.microsoft.com/office/drawing/2014/main" val="3718311893"/>
                    </a:ext>
                  </a:extLst>
                </a:gridCol>
                <a:gridCol w="1248969">
                  <a:extLst>
                    <a:ext uri="{9D8B030D-6E8A-4147-A177-3AD203B41FA5}">
                      <a16:colId xmlns:a16="http://schemas.microsoft.com/office/drawing/2014/main" val="1542582147"/>
                    </a:ext>
                  </a:extLst>
                </a:gridCol>
                <a:gridCol w="1248969">
                  <a:extLst>
                    <a:ext uri="{9D8B030D-6E8A-4147-A177-3AD203B41FA5}">
                      <a16:colId xmlns:a16="http://schemas.microsoft.com/office/drawing/2014/main" val="4219622444"/>
                    </a:ext>
                  </a:extLst>
                </a:gridCol>
              </a:tblGrid>
              <a:tr h="796342">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1303327">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be contacted to arrange a suitable date for the first AT training session within 1 working day of receiving their equipment.</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First Contact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appointment booking contact sent to Customer from Supplier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&lt;=1 working days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4308664"/>
                  </a:ext>
                </a:extLst>
              </a:tr>
              <a:tr h="2026713">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have attended their first AT session within 5 working days of receiving the equipment (excluding customers who request an appointment after the 5 working days)</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Appointment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appointment confirmed and attended by Customer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&lt;=5 working days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003223">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11</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Satisfaction with the Assistive Technology Training. </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Experience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C-Sat survey satisfaction score for Assistive Technology Training delivery and customer service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Overall Satisfaction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&gt;80%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81%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2449563"/>
                  </a:ext>
                </a:extLst>
              </a:tr>
              <a:tr h="872742">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12</a:t>
                      </a:r>
                    </a:p>
                  </a:txBody>
                  <a:tcPr marL="18558"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98% of calls by customers to supplier being answered within 1 minute</a:t>
                      </a:r>
                    </a:p>
                  </a:txBody>
                  <a:tcPr marL="116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Inbound Call Response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Inbound Calls Percentage Calls Answered (PCA)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Standard of Acceptability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695980"/>
                  </a:ext>
                </a:extLst>
              </a:tr>
            </a:tbl>
          </a:graphicData>
        </a:graphic>
      </p:graphicFrame>
      <p:sp>
        <p:nvSpPr>
          <p:cNvPr id="3" name="TextBox 2">
            <a:extLst>
              <a:ext uri="{FF2B5EF4-FFF2-40B4-BE49-F238E27FC236}">
                <a16:creationId xmlns:a16="http://schemas.microsoft.com/office/drawing/2014/main" id="{26389D11-399D-C019-3F17-267325BF9174}"/>
              </a:ext>
            </a:extLst>
          </p:cNvPr>
          <p:cNvSpPr txBox="1"/>
          <p:nvPr/>
        </p:nvSpPr>
        <p:spPr>
          <a:xfrm>
            <a:off x="8930275" y="891912"/>
            <a:ext cx="3122510" cy="2246769"/>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base" latinLnBrk="0" hangingPunct="1">
              <a:lnSpc>
                <a:spcPts val="1376"/>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Commentary</a:t>
            </a:r>
          </a:p>
          <a:p>
            <a:pPr marL="0" marR="0" lvl="0" indent="0" algn="l" defTabSz="914400" rtl="0" eaLnBrk="1" fontAlgn="base" latinLnBrk="0" hangingPunct="1">
              <a:lnSpc>
                <a:spcPts val="1376"/>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Performance of </a:t>
            </a:r>
            <a:r>
              <a:rPr lang="en-GB" sz="1200" b="1" dirty="0">
                <a:solidFill>
                  <a:srgbClr val="000000"/>
                </a:solidFill>
                <a:latin typeface="Arial" panose="020B0604020202020204" pitchFamily="34" charset="0"/>
                <a:cs typeface="Arial" panose="020B0604020202020204" pitchFamily="34" charset="0"/>
              </a:rPr>
              <a:t>KPI 9</a:t>
            </a:r>
            <a:r>
              <a:rPr lang="en-GB" sz="1200" dirty="0">
                <a:solidFill>
                  <a:srgbClr val="000000"/>
                </a:solidFill>
                <a:latin typeface="Arial" panose="020B0604020202020204" pitchFamily="34" charset="0"/>
                <a:cs typeface="Arial" panose="020B0604020202020204" pitchFamily="34" charset="0"/>
              </a:rPr>
              <a:t> and </a:t>
            </a:r>
            <a:r>
              <a:rPr lang="en-GB" sz="1200" b="1" dirty="0">
                <a:solidFill>
                  <a:srgbClr val="000000"/>
                </a:solidFill>
                <a:latin typeface="Arial" panose="020B0604020202020204" pitchFamily="34" charset="0"/>
                <a:cs typeface="Arial" panose="020B0604020202020204" pitchFamily="34" charset="0"/>
              </a:rPr>
              <a:t>KPI 10 </a:t>
            </a:r>
            <a:r>
              <a:rPr lang="en-GB" sz="1200" dirty="0">
                <a:solidFill>
                  <a:srgbClr val="000000"/>
                </a:solidFill>
                <a:latin typeface="Arial" panose="020B0604020202020204" pitchFamily="34" charset="0"/>
                <a:cs typeface="Arial" panose="020B0604020202020204" pitchFamily="34" charset="0"/>
              </a:rPr>
              <a:t>is above target.</a:t>
            </a:r>
          </a:p>
          <a:p>
            <a:pPr marL="285750" indent="-285750" fontAlgn="base">
              <a:lnSpc>
                <a:spcPts val="1376"/>
              </a:lnSpc>
              <a:buFont typeface="Arial" panose="020B0604020202020204" pitchFamily="34" charset="0"/>
              <a:buChar char="•"/>
            </a:pPr>
            <a:endParaRPr lang="en-GB" sz="1200" dirty="0">
              <a:solidFill>
                <a:srgbClr val="000000"/>
              </a:solidFill>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latin typeface="Arial" panose="020B0604020202020204" pitchFamily="34" charset="0"/>
                <a:cs typeface="Arial" panose="020B0604020202020204" pitchFamily="34" charset="0"/>
              </a:rPr>
              <a:t>Customer satisfaction for the Needs Assessment service </a:t>
            </a:r>
            <a:r>
              <a:rPr lang="en-GB" sz="1200" b="1" dirty="0">
                <a:latin typeface="Arial" panose="020B0604020202020204" pitchFamily="34" charset="0"/>
                <a:cs typeface="Arial" panose="020B0604020202020204" pitchFamily="34" charset="0"/>
              </a:rPr>
              <a:t>KPI 11 </a:t>
            </a:r>
            <a:r>
              <a:rPr lang="en-GB" sz="1200" dirty="0">
                <a:latin typeface="Arial" panose="020B0604020202020204" pitchFamily="34" charset="0"/>
                <a:cs typeface="Arial" panose="020B0604020202020204" pitchFamily="34" charset="0"/>
              </a:rPr>
              <a:t>continues to achieve the target. </a:t>
            </a:r>
          </a:p>
          <a:p>
            <a:pPr fontAlgn="base">
              <a:lnSpc>
                <a:spcPts val="1376"/>
              </a:lnSpc>
            </a:pPr>
            <a:endParaRPr lang="en-GB" sz="1200" dirty="0">
              <a:solidFill>
                <a:srgbClr val="000000"/>
              </a:solidFill>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Customer contact handling </a:t>
            </a:r>
            <a:r>
              <a:rPr lang="en-GB" sz="1200" b="1" dirty="0">
                <a:solidFill>
                  <a:srgbClr val="000000"/>
                </a:solidFill>
                <a:latin typeface="Arial" panose="020B0604020202020204" pitchFamily="34" charset="0"/>
                <a:cs typeface="Arial" panose="020B0604020202020204" pitchFamily="34" charset="0"/>
              </a:rPr>
              <a:t>KPI 12 </a:t>
            </a:r>
            <a:r>
              <a:rPr lang="en-GB" sz="1200" dirty="0">
                <a:solidFill>
                  <a:srgbClr val="000000"/>
                </a:solidFill>
                <a:latin typeface="Arial" panose="020B0604020202020204" pitchFamily="34" charset="0"/>
                <a:cs typeface="Arial" panose="020B0604020202020204" pitchFamily="34" charset="0"/>
              </a:rPr>
              <a:t>is achieving target.</a:t>
            </a:r>
            <a:endParaRPr lang="en-GB" sz="1200" b="1" dirty="0">
              <a:solidFill>
                <a:srgbClr val="000000"/>
              </a:solidFill>
              <a:highlight>
                <a:srgbClr val="FFFF00"/>
              </a:highligh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ts val="1376"/>
              </a:lnSpc>
              <a:spcBef>
                <a:spcPts val="0"/>
              </a:spcBef>
              <a:spcAft>
                <a:spcPts val="0"/>
              </a:spcAft>
              <a:buClrTx/>
              <a:buSzTx/>
              <a:buFont typeface="Arial" panose="020B0604020202020204" pitchFamily="34" charset="0"/>
              <a:buChar char="•"/>
              <a:tabLst/>
              <a:defRPr/>
            </a:pPr>
            <a:endParaRPr lang="en-GB" sz="1200" b="1"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9057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12E102A-5568-7CC9-9B79-820A460B97BC}"/>
              </a:ext>
            </a:extLst>
          </p:cNvPr>
          <p:cNvSpPr txBox="1">
            <a:spLocks/>
          </p:cNvSpPr>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defRPr/>
            </a:pPr>
            <a:r>
              <a:rPr lang="en-GB" sz="2600" b="1" dirty="0">
                <a:solidFill>
                  <a:schemeClr val="bg1"/>
                </a:solidFill>
                <a:latin typeface="Arial" panose="020B0604020202020204" pitchFamily="34" charset="0"/>
                <a:ea typeface="Calibri"/>
                <a:cs typeface="Arial" panose="020B0604020202020204" pitchFamily="34" charset="0"/>
              </a:rPr>
              <a:t>KPI reporting: Study Tech – June 2026 (4)</a:t>
            </a:r>
            <a:endParaRPr lang="en-GB" sz="2600" b="1" dirty="0">
              <a:solidFill>
                <a:schemeClr val="bg1"/>
              </a:solidFill>
              <a:latin typeface="Arial" panose="020B0604020202020204" pitchFamily="34" charset="0"/>
              <a:ea typeface="+mn-ea"/>
              <a:cs typeface="Arial" panose="020B0604020202020204" pitchFamily="34" charset="0"/>
            </a:endParaRPr>
          </a:p>
        </p:txBody>
      </p:sp>
      <p:sp>
        <p:nvSpPr>
          <p:cNvPr id="5" name="TextBox 2">
            <a:extLst>
              <a:ext uri="{FF2B5EF4-FFF2-40B4-BE49-F238E27FC236}">
                <a16:creationId xmlns:a16="http://schemas.microsoft.com/office/drawing/2014/main" id="{2E5DD725-974A-C45E-6A5E-AAC8BE91E2F3}"/>
              </a:ext>
            </a:extLst>
          </p:cNvPr>
          <p:cNvSpPr txBox="1"/>
          <p:nvPr/>
        </p:nvSpPr>
        <p:spPr>
          <a:xfrm>
            <a:off x="8651521" y="968203"/>
            <a:ext cx="3481213" cy="990015"/>
          </a:xfrm>
          <a:prstGeom prst="rect">
            <a:avLst/>
          </a:prstGeom>
          <a:noFill/>
          <a:ln>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fontAlgn="base">
              <a:lnSpc>
                <a:spcPts val="1376"/>
              </a:lnSpc>
            </a:pPr>
            <a:r>
              <a:rPr lang="en-GB" sz="1200" b="1" dirty="0">
                <a:latin typeface="Arial" panose="020B0604020202020204" pitchFamily="34" charset="0"/>
                <a:cs typeface="Arial" panose="020B0604020202020204" pitchFamily="34" charset="0"/>
              </a:rPr>
              <a:t>Commentary</a:t>
            </a:r>
          </a:p>
          <a:p>
            <a:pPr algn="l" rtl="0" fontAlgn="base">
              <a:lnSpc>
                <a:spcPts val="1376"/>
              </a:lnSpc>
            </a:pPr>
            <a:endParaRPr lang="en-GB" sz="1200" dirty="0">
              <a:solidFill>
                <a:srgbClr val="000000"/>
              </a:solidFill>
              <a:latin typeface="Arial" panose="020B0604020202020204" pitchFamily="34" charset="0"/>
              <a:cs typeface="Arial" panose="020B0604020202020204" pitchFamily="34" charset="0"/>
            </a:endParaRPr>
          </a:p>
          <a:p>
            <a:pPr marL="171450" indent="-171450" fontAlgn="base">
              <a:lnSpc>
                <a:spcPts val="1376"/>
              </a:lnSpc>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Performance on </a:t>
            </a:r>
            <a:r>
              <a:rPr lang="en-GB" sz="1200" b="1" dirty="0">
                <a:solidFill>
                  <a:srgbClr val="000000"/>
                </a:solidFill>
                <a:latin typeface="Arial" panose="020B0604020202020204" pitchFamily="34" charset="0"/>
                <a:cs typeface="Arial" panose="020B0604020202020204" pitchFamily="34" charset="0"/>
              </a:rPr>
              <a:t>KPI 15</a:t>
            </a:r>
            <a:r>
              <a:rPr lang="en-GB" sz="1200" dirty="0">
                <a:solidFill>
                  <a:srgbClr val="000000"/>
                </a:solidFill>
                <a:latin typeface="Arial" panose="020B0604020202020204" pitchFamily="34" charset="0"/>
                <a:cs typeface="Arial" panose="020B0604020202020204" pitchFamily="34" charset="0"/>
              </a:rPr>
              <a:t>, </a:t>
            </a:r>
            <a:r>
              <a:rPr lang="en-GB" sz="1200" b="1" dirty="0">
                <a:solidFill>
                  <a:srgbClr val="000000"/>
                </a:solidFill>
                <a:latin typeface="Arial" panose="020B0604020202020204" pitchFamily="34" charset="0"/>
                <a:cs typeface="Arial" panose="020B0604020202020204" pitchFamily="34" charset="0"/>
              </a:rPr>
              <a:t>KPI 16 </a:t>
            </a:r>
            <a:r>
              <a:rPr lang="en-GB" sz="1200" dirty="0">
                <a:solidFill>
                  <a:srgbClr val="000000"/>
                </a:solidFill>
                <a:latin typeface="Arial" panose="020B0604020202020204" pitchFamily="34" charset="0"/>
                <a:cs typeface="Arial" panose="020B0604020202020204" pitchFamily="34" charset="0"/>
              </a:rPr>
              <a:t>and </a:t>
            </a:r>
            <a:r>
              <a:rPr lang="en-GB" sz="1200" b="1" dirty="0">
                <a:solidFill>
                  <a:srgbClr val="000000"/>
                </a:solidFill>
                <a:latin typeface="Arial" panose="020B0604020202020204" pitchFamily="34" charset="0"/>
                <a:cs typeface="Arial" panose="020B0604020202020204" pitchFamily="34" charset="0"/>
              </a:rPr>
              <a:t>KPI 19 </a:t>
            </a:r>
            <a:r>
              <a:rPr lang="en-GB" sz="1200" dirty="0">
                <a:solidFill>
                  <a:srgbClr val="000000"/>
                </a:solidFill>
                <a:latin typeface="Arial" panose="020B0604020202020204" pitchFamily="34" charset="0"/>
                <a:cs typeface="Arial" panose="020B0604020202020204" pitchFamily="34" charset="0"/>
              </a:rPr>
              <a:t>is at 100%</a:t>
            </a:r>
          </a:p>
          <a:p>
            <a:pPr algn="l" rtl="0" fontAlgn="base">
              <a:lnSpc>
                <a:spcPts val="1376"/>
              </a:lnSpc>
            </a:pPr>
            <a:endParaRPr lang="en-GB" sz="1200" b="1" dirty="0">
              <a:solidFill>
                <a:srgbClr val="000000"/>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7E2F7B6A-512D-7DD2-7EC2-15A51CF70A28}"/>
              </a:ext>
            </a:extLst>
          </p:cNvPr>
          <p:cNvGraphicFramePr>
            <a:graphicFrameLocks noGrp="1"/>
          </p:cNvGraphicFramePr>
          <p:nvPr>
            <p:extLst>
              <p:ext uri="{D42A27DB-BD31-4B8C-83A1-F6EECF244321}">
                <p14:modId xmlns:p14="http://schemas.microsoft.com/office/powerpoint/2010/main" val="1123593173"/>
              </p:ext>
            </p:extLst>
          </p:nvPr>
        </p:nvGraphicFramePr>
        <p:xfrm>
          <a:off x="-1" y="855652"/>
          <a:ext cx="8425543" cy="5222254"/>
        </p:xfrm>
        <a:graphic>
          <a:graphicData uri="http://schemas.openxmlformats.org/drawingml/2006/table">
            <a:tbl>
              <a:tblPr firstRow="1" bandRow="1"/>
              <a:tblGrid>
                <a:gridCol w="1203649">
                  <a:extLst>
                    <a:ext uri="{9D8B030D-6E8A-4147-A177-3AD203B41FA5}">
                      <a16:colId xmlns:a16="http://schemas.microsoft.com/office/drawing/2014/main" val="2496437352"/>
                    </a:ext>
                  </a:extLst>
                </a:gridCol>
                <a:gridCol w="1203649">
                  <a:extLst>
                    <a:ext uri="{9D8B030D-6E8A-4147-A177-3AD203B41FA5}">
                      <a16:colId xmlns:a16="http://schemas.microsoft.com/office/drawing/2014/main" val="3265081969"/>
                    </a:ext>
                  </a:extLst>
                </a:gridCol>
                <a:gridCol w="1203649">
                  <a:extLst>
                    <a:ext uri="{9D8B030D-6E8A-4147-A177-3AD203B41FA5}">
                      <a16:colId xmlns:a16="http://schemas.microsoft.com/office/drawing/2014/main" val="629354197"/>
                    </a:ext>
                  </a:extLst>
                </a:gridCol>
                <a:gridCol w="1203649">
                  <a:extLst>
                    <a:ext uri="{9D8B030D-6E8A-4147-A177-3AD203B41FA5}">
                      <a16:colId xmlns:a16="http://schemas.microsoft.com/office/drawing/2014/main" val="3708590140"/>
                    </a:ext>
                  </a:extLst>
                </a:gridCol>
                <a:gridCol w="1203649">
                  <a:extLst>
                    <a:ext uri="{9D8B030D-6E8A-4147-A177-3AD203B41FA5}">
                      <a16:colId xmlns:a16="http://schemas.microsoft.com/office/drawing/2014/main" val="3718311893"/>
                    </a:ext>
                  </a:extLst>
                </a:gridCol>
                <a:gridCol w="1203649">
                  <a:extLst>
                    <a:ext uri="{9D8B030D-6E8A-4147-A177-3AD203B41FA5}">
                      <a16:colId xmlns:a16="http://schemas.microsoft.com/office/drawing/2014/main" val="1542582147"/>
                    </a:ext>
                  </a:extLst>
                </a:gridCol>
                <a:gridCol w="1203649">
                  <a:extLst>
                    <a:ext uri="{9D8B030D-6E8A-4147-A177-3AD203B41FA5}">
                      <a16:colId xmlns:a16="http://schemas.microsoft.com/office/drawing/2014/main" val="4219622444"/>
                    </a:ext>
                  </a:extLst>
                </a:gridCol>
              </a:tblGrid>
              <a:tr h="552102">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1468360">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15</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complaints from customers must be investigated and responded to within 10 working days of receipt.</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Complaints Handling</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Customer Complaints Response Rate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&lt;=10 working days</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4308664"/>
                  </a:ext>
                </a:extLst>
              </a:tr>
              <a:tr h="2047662">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16</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Monthly reporting must be compiled and submitted to SLC by the 5</a:t>
                      </a:r>
                      <a:r>
                        <a:rPr lang="en-GB" sz="900" kern="100" baseline="30000" dirty="0">
                          <a:effectLst/>
                          <a:latin typeface="Arial" panose="020B0604020202020204" pitchFamily="34" charset="0"/>
                          <a:ea typeface="Aptos" panose="020B0004020202020204" pitchFamily="34" charset="0"/>
                          <a:cs typeface="Arial" panose="020B0604020202020204" pitchFamily="34" charset="0"/>
                        </a:rPr>
                        <a:t>th</a:t>
                      </a:r>
                      <a:r>
                        <a:rPr lang="en-GB" sz="900" kern="100" dirty="0">
                          <a:effectLst/>
                          <a:latin typeface="Arial" panose="020B0604020202020204" pitchFamily="34" charset="0"/>
                          <a:ea typeface="Aptos" panose="020B0004020202020204" pitchFamily="34" charset="0"/>
                          <a:cs typeface="Arial" panose="020B0604020202020204" pitchFamily="34" charset="0"/>
                        </a:rPr>
                        <a:t> working day of each month for the previous month</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Reporting</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Reports Submitted on  Time</a:t>
                      </a:r>
                    </a:p>
                    <a:p>
                      <a:pPr algn="l" fontAlgn="ctr">
                        <a:lnSpc>
                          <a:spcPct val="105000"/>
                        </a:lnSpc>
                        <a:spcAft>
                          <a:spcPts val="800"/>
                        </a:spcAft>
                      </a:pP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5</a:t>
                      </a:r>
                      <a:r>
                        <a:rPr lang="en-GB" sz="900" kern="100" baseline="30000" dirty="0">
                          <a:effectLst/>
                          <a:latin typeface="Arial" panose="020B0604020202020204" pitchFamily="34" charset="0"/>
                          <a:ea typeface="Aptos" panose="020B0004020202020204" pitchFamily="34" charset="0"/>
                          <a:cs typeface="Arial" panose="020B0604020202020204" pitchFamily="34" charset="0"/>
                        </a:rPr>
                        <a:t>th</a:t>
                      </a:r>
                      <a:r>
                        <a:rPr lang="en-GB" sz="900" kern="100" dirty="0">
                          <a:effectLst/>
                          <a:latin typeface="Arial" panose="020B0604020202020204" pitchFamily="34" charset="0"/>
                          <a:ea typeface="Aptos" panose="020B0004020202020204" pitchFamily="34" charset="0"/>
                          <a:cs typeface="Arial" panose="020B0604020202020204" pitchFamily="34" charset="0"/>
                        </a:rPr>
                        <a:t> Working Day of each month</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057978">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19</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Availability of supplier systems supporting DSA must e greater than 99.9% at all times unless planned maintenance has been agreed outside of normal office hours</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Systems Availability</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Technology Platform &amp; Systems Uptime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&gt;=99.9%</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Available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8079245"/>
                  </a:ext>
                </a:extLst>
              </a:tr>
            </a:tbl>
          </a:graphicData>
        </a:graphic>
      </p:graphicFrame>
    </p:spTree>
    <p:extLst>
      <p:ext uri="{BB962C8B-B14F-4D97-AF65-F5344CB8AC3E}">
        <p14:creationId xmlns:p14="http://schemas.microsoft.com/office/powerpoint/2010/main" val="1785730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0CA8558-3F53-414A-8E8F-63FA152D958F}"/>
              </a:ext>
            </a:extLst>
          </p:cNvPr>
          <p:cNvSpPr txBox="1">
            <a:spLocks noGrp="1"/>
          </p:cNvSpPr>
          <p:nvPr>
            <p:ph type="title" idx="4294967295"/>
          </p:nvPr>
        </p:nvSpPr>
        <p:spPr>
          <a:xfrm>
            <a:off x="0" y="111897"/>
            <a:ext cx="6375463"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Applications by disability type - SFE</a:t>
            </a:r>
          </a:p>
        </p:txBody>
      </p:sp>
      <p:graphicFrame>
        <p:nvGraphicFramePr>
          <p:cNvPr id="2" name="Table 1">
            <a:extLst>
              <a:ext uri="{FF2B5EF4-FFF2-40B4-BE49-F238E27FC236}">
                <a16:creationId xmlns:a16="http://schemas.microsoft.com/office/drawing/2014/main" id="{C764CFA3-F49F-4227-5879-22D00B3BB901}"/>
              </a:ext>
            </a:extLst>
          </p:cNvPr>
          <p:cNvGraphicFramePr>
            <a:graphicFrameLocks noGrp="1"/>
          </p:cNvGraphicFramePr>
          <p:nvPr>
            <p:extLst>
              <p:ext uri="{D42A27DB-BD31-4B8C-83A1-F6EECF244321}">
                <p14:modId xmlns:p14="http://schemas.microsoft.com/office/powerpoint/2010/main" val="193048653"/>
              </p:ext>
            </p:extLst>
          </p:nvPr>
        </p:nvGraphicFramePr>
        <p:xfrm>
          <a:off x="361866" y="1000747"/>
          <a:ext cx="10509334" cy="3162963"/>
        </p:xfrm>
        <a:graphic>
          <a:graphicData uri="http://schemas.openxmlformats.org/drawingml/2006/table">
            <a:tbl>
              <a:tblPr firstRow="1" bandRow="1">
                <a:tableStyleId>{5C22544A-7EE6-4342-B048-85BDC9FD1C3A}</a:tableStyleId>
              </a:tblPr>
              <a:tblGrid>
                <a:gridCol w="2649529">
                  <a:extLst>
                    <a:ext uri="{9D8B030D-6E8A-4147-A177-3AD203B41FA5}">
                      <a16:colId xmlns:a16="http://schemas.microsoft.com/office/drawing/2014/main" val="3857195209"/>
                    </a:ext>
                  </a:extLst>
                </a:gridCol>
                <a:gridCol w="949532">
                  <a:extLst>
                    <a:ext uri="{9D8B030D-6E8A-4147-A177-3AD203B41FA5}">
                      <a16:colId xmlns:a16="http://schemas.microsoft.com/office/drawing/2014/main" val="3050864306"/>
                    </a:ext>
                  </a:extLst>
                </a:gridCol>
                <a:gridCol w="949532">
                  <a:extLst>
                    <a:ext uri="{9D8B030D-6E8A-4147-A177-3AD203B41FA5}">
                      <a16:colId xmlns:a16="http://schemas.microsoft.com/office/drawing/2014/main" val="1243612834"/>
                    </a:ext>
                  </a:extLst>
                </a:gridCol>
                <a:gridCol w="949532">
                  <a:extLst>
                    <a:ext uri="{9D8B030D-6E8A-4147-A177-3AD203B41FA5}">
                      <a16:colId xmlns:a16="http://schemas.microsoft.com/office/drawing/2014/main" val="3917854072"/>
                    </a:ext>
                  </a:extLst>
                </a:gridCol>
                <a:gridCol w="3112145">
                  <a:extLst>
                    <a:ext uri="{9D8B030D-6E8A-4147-A177-3AD203B41FA5}">
                      <a16:colId xmlns:a16="http://schemas.microsoft.com/office/drawing/2014/main" val="1049784418"/>
                    </a:ext>
                  </a:extLst>
                </a:gridCol>
                <a:gridCol w="949532">
                  <a:extLst>
                    <a:ext uri="{9D8B030D-6E8A-4147-A177-3AD203B41FA5}">
                      <a16:colId xmlns:a16="http://schemas.microsoft.com/office/drawing/2014/main" val="3675101713"/>
                    </a:ext>
                  </a:extLst>
                </a:gridCol>
                <a:gridCol w="949532">
                  <a:extLst>
                    <a:ext uri="{9D8B030D-6E8A-4147-A177-3AD203B41FA5}">
                      <a16:colId xmlns:a16="http://schemas.microsoft.com/office/drawing/2014/main" val="400283628"/>
                    </a:ext>
                  </a:extLst>
                </a:gridCol>
              </a:tblGrid>
              <a:tr h="387507">
                <a:tc>
                  <a:txBody>
                    <a:bodyPr/>
                    <a:lstStyle/>
                    <a:p>
                      <a:endParaRPr lang="en-GB" dirty="0"/>
                    </a:p>
                  </a:txBody>
                  <a:tcPr>
                    <a:solidFill>
                      <a:srgbClr val="008080"/>
                    </a:solidFill>
                  </a:tcPr>
                </a:tc>
                <a:tc>
                  <a:txBody>
                    <a:bodyPr/>
                    <a:lstStyle/>
                    <a:p>
                      <a:r>
                        <a:rPr lang="en-GB" dirty="0"/>
                        <a:t>24/25</a:t>
                      </a:r>
                    </a:p>
                  </a:txBody>
                  <a:tcPr>
                    <a:solidFill>
                      <a:srgbClr val="008080"/>
                    </a:solidFill>
                  </a:tcPr>
                </a:tc>
                <a:tc>
                  <a:txBody>
                    <a:bodyPr/>
                    <a:lstStyle/>
                    <a:p>
                      <a:r>
                        <a:rPr lang="en-GB" dirty="0"/>
                        <a:t>25/26</a:t>
                      </a:r>
                    </a:p>
                  </a:txBody>
                  <a:tcPr>
                    <a:solidFill>
                      <a:srgbClr val="008080"/>
                    </a:solidFill>
                  </a:tcPr>
                </a:tc>
                <a:tc>
                  <a:txBody>
                    <a:bodyPr/>
                    <a:lstStyle/>
                    <a:p>
                      <a:r>
                        <a:rPr lang="en-GB" dirty="0"/>
                        <a:t>26/27</a:t>
                      </a:r>
                    </a:p>
                  </a:txBody>
                  <a:tcPr>
                    <a:solidFill>
                      <a:srgbClr val="008080"/>
                    </a:solidFill>
                  </a:tcPr>
                </a:tc>
                <a:tc>
                  <a:txBody>
                    <a:bodyPr/>
                    <a:lstStyle/>
                    <a:p>
                      <a:r>
                        <a:rPr lang="en-GB" dirty="0"/>
                        <a:t>Additional Detail</a:t>
                      </a:r>
                    </a:p>
                  </a:txBody>
                  <a:tcPr>
                    <a:solidFill>
                      <a:srgbClr val="008080"/>
                    </a:solidFill>
                  </a:tcPr>
                </a:tc>
                <a:tc>
                  <a:txBody>
                    <a:bodyPr/>
                    <a:lstStyle/>
                    <a:p>
                      <a:r>
                        <a:rPr lang="en-GB" dirty="0"/>
                        <a:t>25/26</a:t>
                      </a:r>
                    </a:p>
                  </a:txBody>
                  <a:tcPr>
                    <a:solidFill>
                      <a:srgbClr val="008080"/>
                    </a:solidFill>
                  </a:tcPr>
                </a:tc>
                <a:tc>
                  <a:txBody>
                    <a:bodyPr/>
                    <a:lstStyle/>
                    <a:p>
                      <a:r>
                        <a:rPr lang="en-GB" dirty="0"/>
                        <a:t>26/27</a:t>
                      </a:r>
                    </a:p>
                  </a:txBody>
                  <a:tcPr>
                    <a:solidFill>
                      <a:srgbClr val="008080"/>
                    </a:solidFill>
                  </a:tcPr>
                </a:tc>
                <a:extLst>
                  <a:ext uri="{0D108BD9-81ED-4DB2-BD59-A6C34878D82A}">
                    <a16:rowId xmlns:a16="http://schemas.microsoft.com/office/drawing/2014/main" val="2482979264"/>
                  </a:ext>
                </a:extLst>
              </a:tr>
              <a:tr h="334424">
                <a:tc>
                  <a:txBody>
                    <a:bodyPr/>
                    <a:lstStyle/>
                    <a:p>
                      <a:r>
                        <a:rPr lang="en-GB" sz="1500" b="1" dirty="0"/>
                        <a:t>Disability Type</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Disability Type</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a:t>
                      </a:r>
                    </a:p>
                  </a:txBody>
                  <a:tcPr>
                    <a:solidFill>
                      <a:schemeClr val="bg1"/>
                    </a:solidFill>
                  </a:tcPr>
                </a:tc>
                <a:extLst>
                  <a:ext uri="{0D108BD9-81ED-4DB2-BD59-A6C34878D82A}">
                    <a16:rowId xmlns:a16="http://schemas.microsoft.com/office/drawing/2014/main" val="507105598"/>
                  </a:ext>
                </a:extLst>
              </a:tr>
              <a:tr h="300944">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Autism</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8.2%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8.7%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13.1%</a:t>
                      </a:r>
                    </a:p>
                  </a:txBody>
                  <a:tcPr marL="68580" marR="68580" marT="0" marB="0">
                    <a:solidFill>
                      <a:schemeClr val="bg1"/>
                    </a:solidFill>
                  </a:tcPr>
                </a:tc>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Autism</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21.3%</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30.7%</a:t>
                      </a:r>
                    </a:p>
                  </a:txBody>
                  <a:tcPr marL="68580" marR="68580" marT="0" marB="0">
                    <a:solidFill>
                      <a:schemeClr val="bg1"/>
                    </a:solidFill>
                  </a:tcPr>
                </a:tc>
                <a:extLst>
                  <a:ext uri="{0D108BD9-81ED-4DB2-BD59-A6C34878D82A}">
                    <a16:rowId xmlns:a16="http://schemas.microsoft.com/office/drawing/2014/main" val="1695100590"/>
                  </a:ext>
                </a:extLst>
              </a:tr>
              <a:tr h="300944">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Blind/Partial Sight</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0.9%</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0.9%</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Blind/Partial Sight</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1.5%</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1.5%</a:t>
                      </a:r>
                    </a:p>
                  </a:txBody>
                  <a:tcPr marL="68580" marR="68580" marT="0" marB="0">
                    <a:solidFill>
                      <a:schemeClr val="bg1"/>
                    </a:solidFill>
                  </a:tcPr>
                </a:tc>
                <a:extLst>
                  <a:ext uri="{0D108BD9-81ED-4DB2-BD59-A6C34878D82A}">
                    <a16:rowId xmlns:a16="http://schemas.microsoft.com/office/drawing/2014/main" val="1672279909"/>
                  </a:ext>
                </a:extLst>
              </a:tr>
              <a:tr h="300944">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Deaf/Partial Hearing</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1.3%</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Deaf/Partial Hearing</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2.5%</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3.0%</a:t>
                      </a:r>
                    </a:p>
                  </a:txBody>
                  <a:tcPr marL="68580" marR="68580" marT="0" marB="0">
                    <a:solidFill>
                      <a:schemeClr val="bg1"/>
                    </a:solidFill>
                  </a:tcPr>
                </a:tc>
                <a:extLst>
                  <a:ext uri="{0D108BD9-81ED-4DB2-BD59-A6C34878D82A}">
                    <a16:rowId xmlns:a16="http://schemas.microsoft.com/office/drawing/2014/main" val="232123259"/>
                  </a:ext>
                </a:extLst>
              </a:tr>
              <a:tr h="300944">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SPLD</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27.2%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25.0%</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19.9%</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SPLD</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38.6%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33.0%</a:t>
                      </a:r>
                    </a:p>
                  </a:txBody>
                  <a:tcPr marL="68580" marR="68580" marT="0" marB="0">
                    <a:solidFill>
                      <a:schemeClr val="bg1"/>
                    </a:solidFill>
                  </a:tcPr>
                </a:tc>
                <a:extLst>
                  <a:ext uri="{0D108BD9-81ED-4DB2-BD59-A6C34878D82A}">
                    <a16:rowId xmlns:a16="http://schemas.microsoft.com/office/drawing/2014/main" val="1199851634"/>
                  </a:ext>
                </a:extLst>
              </a:tr>
              <a:tr h="300944">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Longstanding Illness</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13.5%</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14.2%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15.2%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Longstanding Illness</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30.3%</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30.5%</a:t>
                      </a:r>
                    </a:p>
                  </a:txBody>
                  <a:tcPr marL="68580" marR="68580" marT="0" marB="0">
                    <a:solidFill>
                      <a:schemeClr val="bg1"/>
                    </a:solidFill>
                  </a:tcPr>
                </a:tc>
                <a:extLst>
                  <a:ext uri="{0D108BD9-81ED-4DB2-BD59-A6C34878D82A}">
                    <a16:rowId xmlns:a16="http://schemas.microsoft.com/office/drawing/2014/main" val="118304293"/>
                  </a:ext>
                </a:extLst>
              </a:tr>
              <a:tr h="300944">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Mental Health</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21.0%</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19.4%</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17.7%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Mental Health</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41.7%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40.1%</a:t>
                      </a:r>
                    </a:p>
                  </a:txBody>
                  <a:tcPr marL="68580" marR="68580" marT="0" marB="0">
                    <a:solidFill>
                      <a:schemeClr val="bg1"/>
                    </a:solidFill>
                  </a:tcPr>
                </a:tc>
                <a:extLst>
                  <a:ext uri="{0D108BD9-81ED-4DB2-BD59-A6C34878D82A}">
                    <a16:rowId xmlns:a16="http://schemas.microsoft.com/office/drawing/2014/main" val="3012766153"/>
                  </a:ext>
                </a:extLst>
              </a:tr>
              <a:tr h="300944">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Wheelchair/Mobility</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Wheelchair/Mobility</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2.2%</a:t>
                      </a:r>
                    </a:p>
                  </a:txBody>
                  <a:tcPr marL="68580" marR="68580" marT="0" marB="0">
                    <a:solidFill>
                      <a:schemeClr val="bg1"/>
                    </a:solidFill>
                  </a:tcPr>
                </a:tc>
                <a:extLst>
                  <a:ext uri="{0D108BD9-81ED-4DB2-BD59-A6C34878D82A}">
                    <a16:rowId xmlns:a16="http://schemas.microsoft.com/office/drawing/2014/main" val="2408068240"/>
                  </a:ext>
                </a:extLst>
              </a:tr>
              <a:tr h="334424">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Multiple Disabilities</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27.2%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30.0%</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31.2%</a:t>
                      </a:r>
                    </a:p>
                  </a:txBody>
                  <a:tcPr marL="68580" marR="68580" marT="0" marB="0">
                    <a:solidFill>
                      <a:schemeClr val="bg1"/>
                    </a:solidFill>
                  </a:tcPr>
                </a:tc>
                <a:tc>
                  <a:txBody>
                    <a:bodyPr/>
                    <a:lstStyle/>
                    <a:p>
                      <a:pPr>
                        <a:lnSpc>
                          <a:spcPct val="107000"/>
                        </a:lnSpc>
                        <a:spcAft>
                          <a:spcPts val="800"/>
                        </a:spcAft>
                      </a:pPr>
                      <a:endParaRPr lang="en-GB"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1"/>
                    </a:solidFill>
                  </a:tcPr>
                </a:tc>
                <a:tc>
                  <a:txBody>
                    <a:bodyPr/>
                    <a:lstStyle/>
                    <a:p>
                      <a:endParaRPr lang="en-GB" sz="1500" dirty="0"/>
                    </a:p>
                  </a:txBody>
                  <a:tcPr>
                    <a:solidFill>
                      <a:schemeClr val="bg1"/>
                    </a:solidFill>
                  </a:tcPr>
                </a:tc>
                <a:tc>
                  <a:txBody>
                    <a:bodyPr/>
                    <a:lstStyle/>
                    <a:p>
                      <a:endParaRPr lang="en-GB" sz="1500" dirty="0"/>
                    </a:p>
                  </a:txBody>
                  <a:tcPr>
                    <a:solidFill>
                      <a:schemeClr val="bg1"/>
                    </a:solidFill>
                  </a:tcPr>
                </a:tc>
                <a:extLst>
                  <a:ext uri="{0D108BD9-81ED-4DB2-BD59-A6C34878D82A}">
                    <a16:rowId xmlns:a16="http://schemas.microsoft.com/office/drawing/2014/main" val="742809765"/>
                  </a:ext>
                </a:extLst>
              </a:tr>
            </a:tbl>
          </a:graphicData>
        </a:graphic>
      </p:graphicFrame>
      <p:sp>
        <p:nvSpPr>
          <p:cNvPr id="6" name="TextBox 5">
            <a:extLst>
              <a:ext uri="{FF2B5EF4-FFF2-40B4-BE49-F238E27FC236}">
                <a16:creationId xmlns:a16="http://schemas.microsoft.com/office/drawing/2014/main" id="{8CBE2C80-AE9C-D2FD-E45F-699BF083DBF3}"/>
              </a:ext>
            </a:extLst>
          </p:cNvPr>
          <p:cNvSpPr txBox="1"/>
          <p:nvPr/>
        </p:nvSpPr>
        <p:spPr>
          <a:xfrm>
            <a:off x="139967" y="4918534"/>
            <a:ext cx="11912066" cy="1877437"/>
          </a:xfrm>
          <a:prstGeom prst="rect">
            <a:avLst/>
          </a:prstGeom>
          <a:noFill/>
          <a:ln>
            <a:noFill/>
          </a:ln>
        </p:spPr>
        <p:txBody>
          <a:bodyPr wrap="square" rtlCol="0">
            <a:spAutoFit/>
          </a:bodyPr>
          <a:lstStyle/>
          <a:p>
            <a:r>
              <a:rPr lang="en-GB" sz="1200" b="1" dirty="0">
                <a:latin typeface="Arial" panose="020B0604020202020204" pitchFamily="34" charset="0"/>
                <a:cs typeface="Arial" panose="020B0604020202020204" pitchFamily="34" charset="0"/>
              </a:rPr>
              <a:t>Commentary </a:t>
            </a:r>
          </a:p>
          <a:p>
            <a:r>
              <a:rPr lang="en-GB" sz="1200" kern="100" dirty="0">
                <a:effectLst/>
                <a:latin typeface="Arial" panose="020B0604020202020204" pitchFamily="34" charset="0"/>
                <a:ea typeface="Aptos" panose="020B0004020202020204" pitchFamily="34" charset="0"/>
                <a:cs typeface="Arial" panose="020B0604020202020204" pitchFamily="34" charset="0"/>
              </a:rPr>
              <a:t>Disability Type trends change as the academic cycle progresses and the 25/26 &amp; 26/27 cycle </a:t>
            </a:r>
            <a:r>
              <a:rPr lang="en-GB" sz="1200" kern="100" dirty="0">
                <a:latin typeface="Arial" panose="020B0604020202020204" pitchFamily="34" charset="0"/>
                <a:ea typeface="Aptos" panose="020B0004020202020204" pitchFamily="34" charset="0"/>
                <a:cs typeface="Arial" panose="020B0604020202020204" pitchFamily="34" charset="0"/>
              </a:rPr>
              <a:t>are</a:t>
            </a:r>
            <a:r>
              <a:rPr lang="en-GB" sz="1200" kern="100" dirty="0">
                <a:effectLst/>
                <a:latin typeface="Arial" panose="020B0604020202020204" pitchFamily="34" charset="0"/>
                <a:ea typeface="Aptos" panose="020B0004020202020204" pitchFamily="34" charset="0"/>
                <a:cs typeface="Arial" panose="020B0604020202020204" pitchFamily="34" charset="0"/>
              </a:rPr>
              <a:t> still progressing. Of note, from 2024/25 to 2025/2026:</a:t>
            </a:r>
          </a:p>
          <a:p>
            <a:r>
              <a:rPr lang="en-GB" sz="1200" kern="100" dirty="0">
                <a:effectLst/>
                <a:latin typeface="Arial" panose="020B0604020202020204" pitchFamily="34" charset="0"/>
                <a:ea typeface="Aptos" panose="020B0004020202020204" pitchFamily="34" charset="0"/>
                <a:cs typeface="Arial" panose="020B0604020202020204" pitchFamily="34" charset="0"/>
              </a:rPr>
              <a:t> </a:t>
            </a:r>
          </a:p>
          <a:p>
            <a:pPr marL="342900" lvl="0" indent="-342900">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Students presenting with Mental Health have </a:t>
            </a:r>
            <a:r>
              <a:rPr lang="en-GB" sz="1200" kern="100" dirty="0">
                <a:latin typeface="Arial" panose="020B0604020202020204" pitchFamily="34" charset="0"/>
                <a:ea typeface="Aptos" panose="020B0004020202020204" pitchFamily="34" charset="0"/>
                <a:cs typeface="Arial" panose="020B0604020202020204" pitchFamily="34" charset="0"/>
              </a:rPr>
              <a:t>decreased </a:t>
            </a:r>
            <a:r>
              <a:rPr lang="en-GB" sz="1200" kern="100" dirty="0">
                <a:effectLst/>
                <a:latin typeface="Arial" panose="020B0604020202020204" pitchFamily="34" charset="0"/>
                <a:ea typeface="Aptos" panose="020B0004020202020204" pitchFamily="34" charset="0"/>
                <a:cs typeface="Arial" panose="020B0604020202020204" pitchFamily="34" charset="0"/>
              </a:rPr>
              <a:t>by 1</a:t>
            </a:r>
            <a:r>
              <a:rPr lang="en-GB" sz="1200" kern="100" dirty="0">
                <a:latin typeface="Arial" panose="020B0604020202020204" pitchFamily="34" charset="0"/>
                <a:ea typeface="Aptos" panose="020B0004020202020204" pitchFamily="34" charset="0"/>
                <a:cs typeface="Arial" panose="020B0604020202020204" pitchFamily="34" charset="0"/>
              </a:rPr>
              <a:t>.6</a:t>
            </a:r>
            <a:r>
              <a:rPr lang="en-GB" sz="1200" kern="100" dirty="0">
                <a:effectLst/>
                <a:latin typeface="Arial" panose="020B0604020202020204" pitchFamily="34" charset="0"/>
                <a:ea typeface="Aptos" panose="020B0004020202020204" pitchFamily="34" charset="0"/>
                <a:cs typeface="Arial" panose="020B0604020202020204" pitchFamily="34" charset="0"/>
              </a:rPr>
              <a:t>%</a:t>
            </a:r>
          </a:p>
          <a:p>
            <a:pPr marL="342900" lvl="0" indent="-342900">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Students presenting with SpLDs only have decreased by </a:t>
            </a:r>
            <a:r>
              <a:rPr lang="en-GB" sz="1200" kern="100" dirty="0">
                <a:latin typeface="Arial" panose="020B0604020202020204" pitchFamily="34" charset="0"/>
                <a:ea typeface="Aptos" panose="020B0004020202020204" pitchFamily="34" charset="0"/>
                <a:cs typeface="Arial" panose="020B0604020202020204" pitchFamily="34" charset="0"/>
              </a:rPr>
              <a:t>2.2%</a:t>
            </a:r>
          </a:p>
          <a:p>
            <a:pPr marL="342900" lvl="0" indent="-342900">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Students presenting with Multiple </a:t>
            </a:r>
            <a:r>
              <a:rPr lang="en-GB" sz="1200" kern="100" dirty="0">
                <a:latin typeface="Arial" panose="020B0604020202020204" pitchFamily="34" charset="0"/>
                <a:ea typeface="Aptos" panose="020B0004020202020204" pitchFamily="34" charset="0"/>
                <a:cs typeface="Arial" panose="020B0604020202020204" pitchFamily="34" charset="0"/>
              </a:rPr>
              <a:t>D</a:t>
            </a:r>
            <a:r>
              <a:rPr lang="en-GB" sz="1200" kern="100" dirty="0">
                <a:effectLst/>
                <a:latin typeface="Arial" panose="020B0604020202020204" pitchFamily="34" charset="0"/>
                <a:ea typeface="Aptos" panose="020B0004020202020204" pitchFamily="34" charset="0"/>
                <a:cs typeface="Arial" panose="020B0604020202020204" pitchFamily="34" charset="0"/>
              </a:rPr>
              <a:t>isabilities have increased by 2.8%</a:t>
            </a:r>
          </a:p>
          <a:p>
            <a:pPr lvl="0"/>
            <a:r>
              <a:rPr lang="en-GB" sz="1200" kern="100" dirty="0">
                <a:effectLst/>
                <a:latin typeface="Arial" panose="020B0604020202020204" pitchFamily="34" charset="0"/>
                <a:ea typeface="Aptos" panose="020B0004020202020204" pitchFamily="34" charset="0"/>
                <a:cs typeface="Arial" panose="020B0604020202020204" pitchFamily="34" charset="0"/>
              </a:rPr>
              <a:t> </a:t>
            </a:r>
          </a:p>
          <a:p>
            <a:r>
              <a:rPr lang="en-GB" sz="1200" kern="100" dirty="0">
                <a:effectLst/>
                <a:latin typeface="Arial" panose="020B0604020202020204" pitchFamily="34" charset="0"/>
                <a:ea typeface="Aptos" panose="020B0004020202020204" pitchFamily="34" charset="0"/>
                <a:cs typeface="Arial" panose="020B0604020202020204" pitchFamily="34" charset="0"/>
              </a:rPr>
              <a:t>Please note, the ‘Additional detail’ table shows the breakdown of disability type where more than one disability has been shared. </a:t>
            </a:r>
          </a:p>
          <a:p>
            <a:r>
              <a:rPr lang="en-GB" sz="1000" dirty="0">
                <a:latin typeface="Calibri" panose="020F0502020204030204" pitchFamily="34" charset="0"/>
                <a:cs typeface="Calibri" panose="020F0502020204030204" pitchFamily="34" charset="0"/>
              </a:rPr>
              <a:t> </a:t>
            </a:r>
          </a:p>
          <a:p>
            <a:endParaRPr lang="en-GB" sz="10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5E28243-9DF9-3789-12C3-147CC3655034}"/>
              </a:ext>
            </a:extLst>
          </p:cNvPr>
          <p:cNvSpPr txBox="1"/>
          <p:nvPr/>
        </p:nvSpPr>
        <p:spPr>
          <a:xfrm>
            <a:off x="5865962" y="3982556"/>
            <a:ext cx="6055746" cy="678391"/>
          </a:xfrm>
          <a:prstGeom prst="rect">
            <a:avLst/>
          </a:prstGeom>
          <a:noFill/>
        </p:spPr>
        <p:txBody>
          <a:bodyPr wrap="square">
            <a:spAutoFit/>
          </a:bodyPr>
          <a:lstStyle/>
          <a:p>
            <a:pPr>
              <a:lnSpc>
                <a:spcPct val="107000"/>
              </a:lnSpc>
              <a:spcAft>
                <a:spcPts val="800"/>
              </a:spcAft>
            </a:pPr>
            <a:r>
              <a:rPr lang="en-GB" sz="12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The table above (right side) shows the percent of applications which have each disability type recorded against them. Students with multiple disabilities can </a:t>
            </a:r>
            <a:r>
              <a:rPr lang="en-GB" sz="1200" kern="100" dirty="0">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appear here </a:t>
            </a:r>
            <a:r>
              <a:rPr lang="en-GB" sz="12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more than one time, therefore the total percentage will exceed 100%.</a:t>
            </a:r>
          </a:p>
        </p:txBody>
      </p:sp>
    </p:spTree>
    <p:extLst>
      <p:ext uri="{BB962C8B-B14F-4D97-AF65-F5344CB8AC3E}">
        <p14:creationId xmlns:p14="http://schemas.microsoft.com/office/powerpoint/2010/main" val="3113904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4FF426-F9B9-0442-4156-A24BDF64C9EF}"/>
              </a:ext>
            </a:extLst>
          </p:cNvPr>
          <p:cNvSpPr txBox="1">
            <a:spLocks noGrp="1"/>
          </p:cNvSpPr>
          <p:nvPr>
            <p:ph type="title" idx="4294967295"/>
          </p:nvPr>
        </p:nvSpPr>
        <p:spPr>
          <a:xfrm>
            <a:off x="0" y="151935"/>
            <a:ext cx="723122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Applications by disability type - SFW</a:t>
            </a:r>
          </a:p>
        </p:txBody>
      </p:sp>
      <p:graphicFrame>
        <p:nvGraphicFramePr>
          <p:cNvPr id="2" name="Table 1">
            <a:extLst>
              <a:ext uri="{FF2B5EF4-FFF2-40B4-BE49-F238E27FC236}">
                <a16:creationId xmlns:a16="http://schemas.microsoft.com/office/drawing/2014/main" id="{CB848628-A4DD-C723-353D-A5F92171219C}"/>
              </a:ext>
            </a:extLst>
          </p:cNvPr>
          <p:cNvGraphicFramePr>
            <a:graphicFrameLocks noGrp="1"/>
          </p:cNvGraphicFramePr>
          <p:nvPr>
            <p:extLst>
              <p:ext uri="{D42A27DB-BD31-4B8C-83A1-F6EECF244321}">
                <p14:modId xmlns:p14="http://schemas.microsoft.com/office/powerpoint/2010/main" val="676729429"/>
              </p:ext>
            </p:extLst>
          </p:nvPr>
        </p:nvGraphicFramePr>
        <p:xfrm>
          <a:off x="361866" y="974244"/>
          <a:ext cx="10509334" cy="3026920"/>
        </p:xfrm>
        <a:graphic>
          <a:graphicData uri="http://schemas.openxmlformats.org/drawingml/2006/table">
            <a:tbl>
              <a:tblPr firstRow="1" bandRow="1">
                <a:tableStyleId>{5C22544A-7EE6-4342-B048-85BDC9FD1C3A}</a:tableStyleId>
              </a:tblPr>
              <a:tblGrid>
                <a:gridCol w="2649529">
                  <a:extLst>
                    <a:ext uri="{9D8B030D-6E8A-4147-A177-3AD203B41FA5}">
                      <a16:colId xmlns:a16="http://schemas.microsoft.com/office/drawing/2014/main" val="3857195209"/>
                    </a:ext>
                  </a:extLst>
                </a:gridCol>
                <a:gridCol w="949532">
                  <a:extLst>
                    <a:ext uri="{9D8B030D-6E8A-4147-A177-3AD203B41FA5}">
                      <a16:colId xmlns:a16="http://schemas.microsoft.com/office/drawing/2014/main" val="3050864306"/>
                    </a:ext>
                  </a:extLst>
                </a:gridCol>
                <a:gridCol w="949532">
                  <a:extLst>
                    <a:ext uri="{9D8B030D-6E8A-4147-A177-3AD203B41FA5}">
                      <a16:colId xmlns:a16="http://schemas.microsoft.com/office/drawing/2014/main" val="1243612834"/>
                    </a:ext>
                  </a:extLst>
                </a:gridCol>
                <a:gridCol w="949532">
                  <a:extLst>
                    <a:ext uri="{9D8B030D-6E8A-4147-A177-3AD203B41FA5}">
                      <a16:colId xmlns:a16="http://schemas.microsoft.com/office/drawing/2014/main" val="3917854072"/>
                    </a:ext>
                  </a:extLst>
                </a:gridCol>
                <a:gridCol w="3112145">
                  <a:extLst>
                    <a:ext uri="{9D8B030D-6E8A-4147-A177-3AD203B41FA5}">
                      <a16:colId xmlns:a16="http://schemas.microsoft.com/office/drawing/2014/main" val="1049784418"/>
                    </a:ext>
                  </a:extLst>
                </a:gridCol>
                <a:gridCol w="949532">
                  <a:extLst>
                    <a:ext uri="{9D8B030D-6E8A-4147-A177-3AD203B41FA5}">
                      <a16:colId xmlns:a16="http://schemas.microsoft.com/office/drawing/2014/main" val="3675101713"/>
                    </a:ext>
                  </a:extLst>
                </a:gridCol>
                <a:gridCol w="949532">
                  <a:extLst>
                    <a:ext uri="{9D8B030D-6E8A-4147-A177-3AD203B41FA5}">
                      <a16:colId xmlns:a16="http://schemas.microsoft.com/office/drawing/2014/main" val="400283628"/>
                    </a:ext>
                  </a:extLst>
                </a:gridCol>
              </a:tblGrid>
              <a:tr h="370840">
                <a:tc>
                  <a:txBody>
                    <a:bodyPr/>
                    <a:lstStyle/>
                    <a:p>
                      <a:endParaRPr lang="en-GB" dirty="0"/>
                    </a:p>
                  </a:txBody>
                  <a:tcPr>
                    <a:solidFill>
                      <a:srgbClr val="008080"/>
                    </a:solidFill>
                  </a:tcPr>
                </a:tc>
                <a:tc>
                  <a:txBody>
                    <a:bodyPr/>
                    <a:lstStyle/>
                    <a:p>
                      <a:r>
                        <a:rPr lang="en-GB" dirty="0"/>
                        <a:t>24/25</a:t>
                      </a:r>
                    </a:p>
                  </a:txBody>
                  <a:tcPr>
                    <a:solidFill>
                      <a:srgbClr val="008080"/>
                    </a:solidFill>
                  </a:tcPr>
                </a:tc>
                <a:tc>
                  <a:txBody>
                    <a:bodyPr/>
                    <a:lstStyle/>
                    <a:p>
                      <a:r>
                        <a:rPr lang="en-GB" dirty="0"/>
                        <a:t>25/26</a:t>
                      </a:r>
                    </a:p>
                  </a:txBody>
                  <a:tcPr>
                    <a:solidFill>
                      <a:srgbClr val="008080"/>
                    </a:solidFill>
                  </a:tcPr>
                </a:tc>
                <a:tc>
                  <a:txBody>
                    <a:bodyPr/>
                    <a:lstStyle/>
                    <a:p>
                      <a:r>
                        <a:rPr lang="en-GB" dirty="0"/>
                        <a:t>26/27</a:t>
                      </a:r>
                    </a:p>
                  </a:txBody>
                  <a:tcPr>
                    <a:solidFill>
                      <a:srgbClr val="008080"/>
                    </a:solidFill>
                  </a:tcPr>
                </a:tc>
                <a:tc>
                  <a:txBody>
                    <a:bodyPr/>
                    <a:lstStyle/>
                    <a:p>
                      <a:r>
                        <a:rPr lang="en-GB" dirty="0"/>
                        <a:t>Additional Detail</a:t>
                      </a:r>
                    </a:p>
                  </a:txBody>
                  <a:tcPr>
                    <a:solidFill>
                      <a:srgbClr val="008080"/>
                    </a:solidFill>
                  </a:tcPr>
                </a:tc>
                <a:tc>
                  <a:txBody>
                    <a:bodyPr/>
                    <a:lstStyle/>
                    <a:p>
                      <a:r>
                        <a:rPr lang="en-GB" dirty="0"/>
                        <a:t>25/26</a:t>
                      </a:r>
                    </a:p>
                  </a:txBody>
                  <a:tcPr>
                    <a:solidFill>
                      <a:srgbClr val="008080"/>
                    </a:solidFill>
                  </a:tcPr>
                </a:tc>
                <a:tc>
                  <a:txBody>
                    <a:bodyPr/>
                    <a:lstStyle/>
                    <a:p>
                      <a:r>
                        <a:rPr lang="en-GB" dirty="0"/>
                        <a:t>26/27</a:t>
                      </a:r>
                    </a:p>
                  </a:txBody>
                  <a:tcPr>
                    <a:solidFill>
                      <a:srgbClr val="008080"/>
                    </a:solidFill>
                  </a:tcPr>
                </a:tc>
                <a:extLst>
                  <a:ext uri="{0D108BD9-81ED-4DB2-BD59-A6C34878D82A}">
                    <a16:rowId xmlns:a16="http://schemas.microsoft.com/office/drawing/2014/main" val="2482979264"/>
                  </a:ext>
                </a:extLst>
              </a:tr>
              <a:tr h="288000">
                <a:tc>
                  <a:txBody>
                    <a:bodyPr/>
                    <a:lstStyle/>
                    <a:p>
                      <a:r>
                        <a:rPr lang="en-GB" sz="1500" b="1" dirty="0"/>
                        <a:t>Disability Type</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Disability Type</a:t>
                      </a:r>
                    </a:p>
                  </a:txBody>
                  <a:tcPr>
                    <a:solidFill>
                      <a:schemeClr val="bg1"/>
                    </a:solidFill>
                  </a:tcPr>
                </a:tc>
                <a:tc>
                  <a:txBody>
                    <a:bodyPr/>
                    <a:lstStyle/>
                    <a:p>
                      <a:r>
                        <a:rPr lang="en-GB" sz="1500" b="1" dirty="0"/>
                        <a:t>%</a:t>
                      </a:r>
                    </a:p>
                  </a:txBody>
                  <a:tcPr>
                    <a:solidFill>
                      <a:schemeClr val="bg1"/>
                    </a:solidFill>
                  </a:tcPr>
                </a:tc>
                <a:tc>
                  <a:txBody>
                    <a:bodyPr/>
                    <a:lstStyle/>
                    <a:p>
                      <a:r>
                        <a:rPr lang="en-GB" sz="1500" b="1" dirty="0"/>
                        <a:t>%</a:t>
                      </a:r>
                    </a:p>
                  </a:txBody>
                  <a:tcPr>
                    <a:solidFill>
                      <a:schemeClr val="bg1"/>
                    </a:solidFill>
                  </a:tcPr>
                </a:tc>
                <a:extLst>
                  <a:ext uri="{0D108BD9-81ED-4DB2-BD59-A6C34878D82A}">
                    <a16:rowId xmlns:a16="http://schemas.microsoft.com/office/drawing/2014/main" val="507105598"/>
                  </a:ext>
                </a:extLst>
              </a:tr>
              <a:tr h="288000">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Autism</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10.6%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10.4%</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15.0%</a:t>
                      </a:r>
                    </a:p>
                  </a:txBody>
                  <a:tcPr marL="68580" marR="68580" marT="0" marB="0">
                    <a:solidFill>
                      <a:schemeClr val="bg1"/>
                    </a:solidFill>
                  </a:tcPr>
                </a:tc>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Autism</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18.8%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26.7%</a:t>
                      </a:r>
                    </a:p>
                  </a:txBody>
                  <a:tcPr marL="68580" marR="68580" marT="0" marB="0">
                    <a:solidFill>
                      <a:schemeClr val="bg1"/>
                    </a:solidFill>
                  </a:tcPr>
                </a:tc>
                <a:extLst>
                  <a:ext uri="{0D108BD9-81ED-4DB2-BD59-A6C34878D82A}">
                    <a16:rowId xmlns:a16="http://schemas.microsoft.com/office/drawing/2014/main" val="1695100590"/>
                  </a:ext>
                </a:extLst>
              </a:tr>
              <a:tr h="288000">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Blind/Partial Sight</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0.9%</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Blind/Partial Sight</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1.6%</a:t>
                      </a:r>
                    </a:p>
                  </a:txBody>
                  <a:tcPr marL="68580" marR="68580" marT="0" marB="0">
                    <a:solidFill>
                      <a:schemeClr val="bg1"/>
                    </a:solidFill>
                  </a:tcPr>
                </a:tc>
                <a:extLst>
                  <a:ext uri="{0D108BD9-81ED-4DB2-BD59-A6C34878D82A}">
                    <a16:rowId xmlns:a16="http://schemas.microsoft.com/office/drawing/2014/main" val="1672279909"/>
                  </a:ext>
                </a:extLst>
              </a:tr>
              <a:tr h="288000">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Deaf/Partial Hearing</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1.5%</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1.4%</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1.4%</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Deaf/Partial Hearing</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2.9%</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2.8%</a:t>
                      </a:r>
                    </a:p>
                  </a:txBody>
                  <a:tcPr marL="68580" marR="68580" marT="0" marB="0">
                    <a:solidFill>
                      <a:schemeClr val="bg1"/>
                    </a:solidFill>
                  </a:tcPr>
                </a:tc>
                <a:extLst>
                  <a:ext uri="{0D108BD9-81ED-4DB2-BD59-A6C34878D82A}">
                    <a16:rowId xmlns:a16="http://schemas.microsoft.com/office/drawing/2014/main" val="232123259"/>
                  </a:ext>
                </a:extLst>
              </a:tr>
              <a:tr h="288000">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SPLD</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33.6%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31.2%</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26.0%</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SPLD</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41.1%</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35.4%</a:t>
                      </a:r>
                    </a:p>
                  </a:txBody>
                  <a:tcPr marL="68580" marR="68580" marT="0" marB="0">
                    <a:solidFill>
                      <a:schemeClr val="bg1"/>
                    </a:solidFill>
                  </a:tcPr>
                </a:tc>
                <a:extLst>
                  <a:ext uri="{0D108BD9-81ED-4DB2-BD59-A6C34878D82A}">
                    <a16:rowId xmlns:a16="http://schemas.microsoft.com/office/drawing/2014/main" val="1199851634"/>
                  </a:ext>
                </a:extLst>
              </a:tr>
              <a:tr h="288000">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Longstanding Illness</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11.8%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12.1%</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13.8%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Longstanding Illness</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25.8%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25.5%</a:t>
                      </a:r>
                    </a:p>
                  </a:txBody>
                  <a:tcPr marL="68580" marR="68580" marT="0" marB="0">
                    <a:solidFill>
                      <a:schemeClr val="bg1"/>
                    </a:solidFill>
                  </a:tcPr>
                </a:tc>
                <a:extLst>
                  <a:ext uri="{0D108BD9-81ED-4DB2-BD59-A6C34878D82A}">
                    <a16:rowId xmlns:a16="http://schemas.microsoft.com/office/drawing/2014/main" val="118304293"/>
                  </a:ext>
                </a:extLst>
              </a:tr>
              <a:tr h="288000">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Mental Health</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20.8%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18.6%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17.1%</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Mental Health</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35.6%</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33.2%</a:t>
                      </a:r>
                    </a:p>
                  </a:txBody>
                  <a:tcPr marL="68580" marR="68580" marT="0" marB="0">
                    <a:solidFill>
                      <a:schemeClr val="bg1"/>
                    </a:solidFill>
                  </a:tcPr>
                </a:tc>
                <a:extLst>
                  <a:ext uri="{0D108BD9-81ED-4DB2-BD59-A6C34878D82A}">
                    <a16:rowId xmlns:a16="http://schemas.microsoft.com/office/drawing/2014/main" val="3012766153"/>
                  </a:ext>
                </a:extLst>
              </a:tr>
              <a:tr h="288000">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Wheelchair/Mobility</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1.0%</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1.4%</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1.7%</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Wheelchair/Mobility</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4.3%</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5.0%</a:t>
                      </a:r>
                    </a:p>
                  </a:txBody>
                  <a:tcPr marL="68580" marR="68580" marT="0" marB="0">
                    <a:solidFill>
                      <a:schemeClr val="bg1"/>
                    </a:solidFill>
                  </a:tcPr>
                </a:tc>
                <a:extLst>
                  <a:ext uri="{0D108BD9-81ED-4DB2-BD59-A6C34878D82A}">
                    <a16:rowId xmlns:a16="http://schemas.microsoft.com/office/drawing/2014/main" val="2408068240"/>
                  </a:ext>
                </a:extLst>
              </a:tr>
              <a:tr h="288000">
                <a:tc>
                  <a:txBody>
                    <a:bodyPr/>
                    <a:lstStyle/>
                    <a:p>
                      <a:pPr>
                        <a:lnSpc>
                          <a:spcPct val="107000"/>
                        </a:lnSpc>
                        <a:spcAft>
                          <a:spcPts val="800"/>
                        </a:spcAft>
                      </a:pPr>
                      <a:r>
                        <a:rPr lang="en-GB" sz="1500" kern="100">
                          <a:effectLst/>
                          <a:latin typeface="Aptos" panose="020B0004020202020204" pitchFamily="34" charset="0"/>
                          <a:ea typeface="Aptos" panose="020B0004020202020204" pitchFamily="34" charset="0"/>
                          <a:cs typeface="Times New Roman" panose="02020603050405020304" pitchFamily="18" charset="0"/>
                        </a:rPr>
                        <a:t>Multiple Disabilities</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19.8%</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24.0%</a:t>
                      </a:r>
                    </a:p>
                  </a:txBody>
                  <a:tcPr marL="68580" marR="68580" marT="0" marB="0">
                    <a:solidFill>
                      <a:schemeClr val="bg1"/>
                    </a:solidFill>
                  </a:tcPr>
                </a:tc>
                <a:tc>
                  <a:txBody>
                    <a:bodyPr/>
                    <a:lstStyle/>
                    <a:p>
                      <a:pPr>
                        <a:lnSpc>
                          <a:spcPct val="107000"/>
                        </a:lnSpc>
                        <a:spcAft>
                          <a:spcPts val="800"/>
                        </a:spcAft>
                      </a:pPr>
                      <a:r>
                        <a:rPr lang="en-GB" sz="1500" kern="100" dirty="0">
                          <a:effectLst/>
                          <a:latin typeface="Aptos" panose="020B0004020202020204" pitchFamily="34" charset="0"/>
                          <a:ea typeface="Aptos" panose="020B0004020202020204" pitchFamily="34" charset="0"/>
                          <a:cs typeface="Times New Roman" panose="02020603050405020304" pitchFamily="18" charset="0"/>
                        </a:rPr>
                        <a:t>24.1%</a:t>
                      </a:r>
                    </a:p>
                  </a:txBody>
                  <a:tcPr marL="68580" marR="68580" marT="0" marB="0">
                    <a:solidFill>
                      <a:schemeClr val="bg1"/>
                    </a:solidFill>
                  </a:tcPr>
                </a:tc>
                <a:tc>
                  <a:txBody>
                    <a:bodyPr/>
                    <a:lstStyle/>
                    <a:p>
                      <a:pPr>
                        <a:lnSpc>
                          <a:spcPct val="107000"/>
                        </a:lnSpc>
                        <a:spcAft>
                          <a:spcPts val="800"/>
                        </a:spcAft>
                      </a:pPr>
                      <a:endParaRPr lang="en-GB"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1"/>
                    </a:solidFill>
                  </a:tcPr>
                </a:tc>
                <a:tc>
                  <a:txBody>
                    <a:bodyPr/>
                    <a:lstStyle/>
                    <a:p>
                      <a:endParaRPr lang="en-GB" sz="1500" dirty="0"/>
                    </a:p>
                  </a:txBody>
                  <a:tcPr>
                    <a:solidFill>
                      <a:schemeClr val="bg1"/>
                    </a:solidFill>
                  </a:tcPr>
                </a:tc>
                <a:tc>
                  <a:txBody>
                    <a:bodyPr/>
                    <a:lstStyle/>
                    <a:p>
                      <a:endParaRPr lang="en-GB" sz="1500" dirty="0"/>
                    </a:p>
                  </a:txBody>
                  <a:tcPr>
                    <a:solidFill>
                      <a:schemeClr val="bg1"/>
                    </a:solidFill>
                  </a:tcPr>
                </a:tc>
                <a:extLst>
                  <a:ext uri="{0D108BD9-81ED-4DB2-BD59-A6C34878D82A}">
                    <a16:rowId xmlns:a16="http://schemas.microsoft.com/office/drawing/2014/main" val="742809765"/>
                  </a:ext>
                </a:extLst>
              </a:tr>
            </a:tbl>
          </a:graphicData>
        </a:graphic>
      </p:graphicFrame>
      <p:sp>
        <p:nvSpPr>
          <p:cNvPr id="5" name="TextBox 4">
            <a:extLst>
              <a:ext uri="{FF2B5EF4-FFF2-40B4-BE49-F238E27FC236}">
                <a16:creationId xmlns:a16="http://schemas.microsoft.com/office/drawing/2014/main" id="{48A9A235-8F28-2F85-B936-28BB2771505E}"/>
              </a:ext>
            </a:extLst>
          </p:cNvPr>
          <p:cNvSpPr txBox="1"/>
          <p:nvPr/>
        </p:nvSpPr>
        <p:spPr>
          <a:xfrm>
            <a:off x="5917720" y="3869793"/>
            <a:ext cx="6055746" cy="678391"/>
          </a:xfrm>
          <a:prstGeom prst="rect">
            <a:avLst/>
          </a:prstGeom>
          <a:noFill/>
        </p:spPr>
        <p:txBody>
          <a:bodyPr wrap="square">
            <a:spAutoFit/>
          </a:bodyPr>
          <a:lstStyle/>
          <a:p>
            <a:pPr>
              <a:lnSpc>
                <a:spcPct val="107000"/>
              </a:lnSpc>
              <a:spcAft>
                <a:spcPts val="800"/>
              </a:spcAft>
            </a:pPr>
            <a:r>
              <a:rPr lang="en-GB" sz="12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The table above (right side) shows the percent of applications which have each disability type recorded against them. Students with multiple disabilities can </a:t>
            </a:r>
            <a:r>
              <a:rPr lang="en-GB" sz="1200" kern="100" dirty="0">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appear here </a:t>
            </a:r>
            <a:r>
              <a:rPr lang="en-GB" sz="1200" kern="100" dirty="0">
                <a:solidFill>
                  <a:schemeClr val="tx1">
                    <a:lumMod val="50000"/>
                    <a:lumOff val="50000"/>
                  </a:schemeClr>
                </a:solidFill>
                <a:effectLst/>
                <a:latin typeface="Aptos" panose="020B0004020202020204" pitchFamily="34" charset="0"/>
                <a:ea typeface="Aptos" panose="020B0004020202020204" pitchFamily="34" charset="0"/>
                <a:cs typeface="Times New Roman" panose="02020603050405020304" pitchFamily="18" charset="0"/>
              </a:rPr>
              <a:t>more than one time, therefore the total percentage will exceed 100%.</a:t>
            </a:r>
          </a:p>
        </p:txBody>
      </p:sp>
      <p:sp>
        <p:nvSpPr>
          <p:cNvPr id="3" name="TextBox 2">
            <a:extLst>
              <a:ext uri="{FF2B5EF4-FFF2-40B4-BE49-F238E27FC236}">
                <a16:creationId xmlns:a16="http://schemas.microsoft.com/office/drawing/2014/main" id="{EA68D1DE-C531-37BD-6590-8045C3767D87}"/>
              </a:ext>
            </a:extLst>
          </p:cNvPr>
          <p:cNvSpPr txBox="1"/>
          <p:nvPr/>
        </p:nvSpPr>
        <p:spPr>
          <a:xfrm>
            <a:off x="237067" y="4982516"/>
            <a:ext cx="11954933" cy="1723549"/>
          </a:xfrm>
          <a:prstGeom prst="rect">
            <a:avLst/>
          </a:prstGeom>
          <a:noFill/>
          <a:ln>
            <a:solidFill>
              <a:schemeClr val="bg1"/>
            </a:solidFill>
          </a:ln>
        </p:spPr>
        <p:txBody>
          <a:bodyPr wrap="square" rtlCol="0">
            <a:spAutoFit/>
          </a:bodyPr>
          <a:lstStyle/>
          <a:p>
            <a:r>
              <a:rPr lang="en-GB" sz="1200" b="1" dirty="0">
                <a:latin typeface="Arial" panose="020B0604020202020204" pitchFamily="34" charset="0"/>
                <a:cs typeface="Arial" panose="020B0604020202020204" pitchFamily="34" charset="0"/>
              </a:rPr>
              <a:t>Commentary </a:t>
            </a:r>
          </a:p>
          <a:p>
            <a:r>
              <a:rPr lang="en-GB" sz="1200" kern="100" dirty="0">
                <a:effectLst/>
                <a:latin typeface="Arial" panose="020B0604020202020204" pitchFamily="34" charset="0"/>
                <a:ea typeface="Aptos" panose="020B0004020202020204" pitchFamily="34" charset="0"/>
                <a:cs typeface="Arial" panose="020B0604020202020204" pitchFamily="34" charset="0"/>
              </a:rPr>
              <a:t>Disability Type trends change as the academic cycle progresses and the 25/26 and 26/27 years are stil</a:t>
            </a:r>
            <a:r>
              <a:rPr lang="en-GB" sz="1200" kern="100" dirty="0">
                <a:latin typeface="Arial" panose="020B0604020202020204" pitchFamily="34" charset="0"/>
                <a:ea typeface="Aptos" panose="020B0004020202020204" pitchFamily="34" charset="0"/>
                <a:cs typeface="Arial" panose="020B0604020202020204" pitchFamily="34" charset="0"/>
              </a:rPr>
              <a:t>l progressing</a:t>
            </a:r>
            <a:r>
              <a:rPr lang="en-GB" sz="1200" kern="100" dirty="0">
                <a:effectLst/>
                <a:latin typeface="Arial" panose="020B0604020202020204" pitchFamily="34" charset="0"/>
                <a:ea typeface="Aptos" panose="020B0004020202020204" pitchFamily="34" charset="0"/>
                <a:cs typeface="Arial" panose="020B0604020202020204" pitchFamily="34" charset="0"/>
              </a:rPr>
              <a:t>. Of note, from 2024/25 to 2025/2026:</a:t>
            </a:r>
          </a:p>
          <a:p>
            <a:r>
              <a:rPr lang="en-GB" sz="1200" kern="100" dirty="0">
                <a:effectLst/>
                <a:latin typeface="Arial" panose="020B0604020202020204" pitchFamily="34" charset="0"/>
                <a:ea typeface="Aptos" panose="020B0004020202020204" pitchFamily="34" charset="0"/>
                <a:cs typeface="Arial" panose="020B0604020202020204" pitchFamily="34" charset="0"/>
              </a:rPr>
              <a:t> </a:t>
            </a:r>
          </a:p>
          <a:p>
            <a:pPr marL="342900" lvl="0" indent="-342900">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Students presenting with Mental Health have decreased by 2.2%</a:t>
            </a:r>
          </a:p>
          <a:p>
            <a:pPr marL="342900" lvl="0" indent="-342900">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Students presenting with SpLDs only have decreased by </a:t>
            </a:r>
            <a:r>
              <a:rPr lang="en-GB" sz="1200" kern="100" dirty="0">
                <a:latin typeface="Arial" panose="020B0604020202020204" pitchFamily="34" charset="0"/>
                <a:ea typeface="Aptos" panose="020B0004020202020204" pitchFamily="34" charset="0"/>
                <a:cs typeface="Arial" panose="020B0604020202020204" pitchFamily="34" charset="0"/>
              </a:rPr>
              <a:t>2.4%</a:t>
            </a:r>
          </a:p>
          <a:p>
            <a:pPr marL="342900" lvl="0" indent="-342900">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Students presenting with multiple disabilities have increased by </a:t>
            </a:r>
            <a:r>
              <a:rPr lang="en-GB" sz="1200" kern="100" dirty="0">
                <a:latin typeface="Arial" panose="020B0604020202020204" pitchFamily="34" charset="0"/>
                <a:ea typeface="Aptos" panose="020B0004020202020204" pitchFamily="34" charset="0"/>
                <a:cs typeface="Arial" panose="020B0604020202020204" pitchFamily="34" charset="0"/>
              </a:rPr>
              <a:t>4.2</a:t>
            </a:r>
            <a:r>
              <a:rPr lang="en-GB" sz="1200" kern="100" dirty="0">
                <a:effectLst/>
                <a:latin typeface="Arial" panose="020B0604020202020204" pitchFamily="34" charset="0"/>
                <a:ea typeface="Aptos" panose="020B0004020202020204" pitchFamily="34" charset="0"/>
                <a:cs typeface="Arial" panose="020B0604020202020204" pitchFamily="34" charset="0"/>
              </a:rPr>
              <a:t>%</a:t>
            </a:r>
          </a:p>
          <a:p>
            <a:pPr lvl="0"/>
            <a:r>
              <a:rPr lang="en-GB" sz="1200" kern="100" dirty="0">
                <a:effectLst/>
                <a:latin typeface="Arial" panose="020B0604020202020204" pitchFamily="34" charset="0"/>
                <a:ea typeface="Aptos" panose="020B0004020202020204" pitchFamily="34" charset="0"/>
                <a:cs typeface="Arial" panose="020B0604020202020204" pitchFamily="34" charset="0"/>
              </a:rPr>
              <a:t> </a:t>
            </a:r>
          </a:p>
          <a:p>
            <a:r>
              <a:rPr lang="en-GB" sz="1200" kern="100" dirty="0">
                <a:effectLst/>
                <a:latin typeface="Arial" panose="020B0604020202020204" pitchFamily="34" charset="0"/>
                <a:ea typeface="Aptos" panose="020B0004020202020204" pitchFamily="34" charset="0"/>
                <a:cs typeface="Arial" panose="020B0604020202020204" pitchFamily="34" charset="0"/>
              </a:rPr>
              <a:t>Please note, the ‘Additional detail’ table shows the breakdown of disability type where more than one disability has been shared. </a:t>
            </a:r>
          </a:p>
          <a:p>
            <a:endParaRPr lang="en-GB"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331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5" name="Title 4">
            <a:extLst>
              <a:ext uri="{FF2B5EF4-FFF2-40B4-BE49-F238E27FC236}">
                <a16:creationId xmlns:a16="http://schemas.microsoft.com/office/drawing/2014/main" id="{1ABAAFFB-7C43-4E08-B0FF-55A3A0E33CB5}"/>
              </a:ext>
            </a:extLst>
          </p:cNvPr>
          <p:cNvSpPr txBox="1">
            <a:spLocks noGrp="1"/>
          </p:cNvSpPr>
          <p:nvPr>
            <p:ph type="title" idx="4294967295"/>
          </p:nvPr>
        </p:nvSpPr>
        <p:spPr>
          <a:xfrm>
            <a:off x="569343" y="2320457"/>
            <a:ext cx="6482967" cy="3360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rPr>
              <a:t>Student Loans Company</a:t>
            </a: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sym typeface="Wingdings" pitchFamily="2" charset="2"/>
              </a:rPr>
              <a:t>Stakeholder_Engagement@slc.co.uk</a:t>
            </a:r>
          </a:p>
          <a:p>
            <a:pPr marL="0" marR="0" lvl="0" indent="0" algn="l" defTabSz="914400" rtl="0" eaLnBrk="1" fontAlgn="auto" latinLnBrk="0" hangingPunct="1">
              <a:lnSpc>
                <a:spcPct val="100000"/>
              </a:lnSpc>
              <a:spcBef>
                <a:spcPct val="20000"/>
              </a:spcBef>
              <a:spcAft>
                <a:spcPts val="0"/>
              </a:spcAft>
              <a:buClrTx/>
              <a:buSzTx/>
              <a:tabLst/>
              <a:defRPr/>
            </a:pPr>
            <a:r>
              <a:rPr kumimoji="0" lang="en-GB" sz="1800" b="0" i="0" u="none" strike="noStrike" kern="1200" cap="none" spc="0" normalizeH="0" baseline="0" noProof="0">
                <a:ln>
                  <a:noFill/>
                </a:ln>
                <a:solidFill>
                  <a:schemeClr val="bg1"/>
                </a:solidFill>
                <a:effectLst/>
                <a:uLnTx/>
                <a:uFillTx/>
                <a:latin typeface="Helvetica" panose="020B0604020202030204" pitchFamily="34" charset="0"/>
                <a:ea typeface="+mn-ea"/>
                <a:cs typeface="+mn-cs"/>
                <a:sym typeface="Wingdings" pitchFamily="2" charset="2"/>
              </a:rPr>
              <a:t>www.gov.uk/slc</a:t>
            </a: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72683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3B40B1-2633-4EFF-9B46-EE4A8DB0D0B6}"/>
              </a:ext>
            </a:extLst>
          </p:cNvPr>
          <p:cNvSpPr txBox="1">
            <a:spLocks noGrp="1"/>
          </p:cNvSpPr>
          <p:nvPr>
            <p:ph type="title" idx="4294967295"/>
          </p:nvPr>
        </p:nvSpPr>
        <p:spPr>
          <a:xfrm>
            <a:off x="0" y="151935"/>
            <a:ext cx="539739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Contents</a:t>
            </a:r>
          </a:p>
        </p:txBody>
      </p:sp>
      <p:sp>
        <p:nvSpPr>
          <p:cNvPr id="8" name="TextBox 7">
            <a:extLst>
              <a:ext uri="{FF2B5EF4-FFF2-40B4-BE49-F238E27FC236}">
                <a16:creationId xmlns:a16="http://schemas.microsoft.com/office/drawing/2014/main" id="{DE7FC83B-9215-4950-9472-6F511E71D445}"/>
              </a:ext>
            </a:extLst>
          </p:cNvPr>
          <p:cNvSpPr txBox="1"/>
          <p:nvPr/>
        </p:nvSpPr>
        <p:spPr>
          <a:xfrm>
            <a:off x="146957" y="917962"/>
            <a:ext cx="11315700" cy="3046988"/>
          </a:xfrm>
          <a:prstGeom prst="rect">
            <a:avLst/>
          </a:prstGeom>
          <a:noFill/>
          <a:ln>
            <a:solidFill>
              <a:schemeClr val="tx1"/>
            </a:solidFill>
          </a:ln>
        </p:spPr>
        <p:txBody>
          <a:bodyPr wrap="square" rtlCol="0">
            <a:spAutoFit/>
          </a:bodyPr>
          <a:lstStyle/>
          <a:p>
            <a:r>
              <a:rPr lang="en-GB" sz="1400" dirty="0">
                <a:latin typeface="Arial" panose="020B0604020202020204" pitchFamily="34" charset="0"/>
                <a:cs typeface="Arial" panose="020B0604020202020204" pitchFamily="34" charset="0"/>
              </a:rPr>
              <a:t>This pack contains the following:</a:t>
            </a: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Contents (2)</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DSA application volumes </a:t>
            </a:r>
          </a:p>
          <a:p>
            <a:pPr marL="7429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Student Finance England (3)</a:t>
            </a:r>
          </a:p>
          <a:p>
            <a:pPr marL="7429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Student Finance Wales (4)</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Customer Satisfaction Survey (CSAT) results (5, 6)</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Initial Key Performance Indicator reports (KPIs) </a:t>
            </a:r>
          </a:p>
          <a:p>
            <a:pPr marL="7429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Capita (7, 8, 9, 10)</a:t>
            </a:r>
          </a:p>
          <a:p>
            <a:pPr marL="7429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Study Tech (11, 12, 13, 14)</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Applications by disability type</a:t>
            </a:r>
          </a:p>
          <a:p>
            <a:pPr marL="7429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Student Finance England (15)</a:t>
            </a:r>
          </a:p>
          <a:p>
            <a:pPr marL="7429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Student Finance Wales  (16)</a:t>
            </a:r>
          </a:p>
          <a:p>
            <a:endParaRPr lang="en-GB"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408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3B40B1-2633-4EFF-9B46-EE4A8DB0D0B6}"/>
              </a:ext>
              <a:ext uri="{C183D7F6-B498-43B3-948B-1728B52AA6E4}">
                <adec:decorative xmlns:adec="http://schemas.microsoft.com/office/drawing/2017/decorative" val="0"/>
              </a:ext>
            </a:extLst>
          </p:cNvPr>
          <p:cNvSpPr txBox="1">
            <a:spLocks noGrp="1"/>
          </p:cNvSpPr>
          <p:nvPr>
            <p:ph type="title" idx="4294967295"/>
          </p:nvPr>
        </p:nvSpPr>
        <p:spPr>
          <a:xfrm>
            <a:off x="0" y="151935"/>
            <a:ext cx="1053253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DSA Application Volumes – Student Finance England (SFE)</a:t>
            </a:r>
          </a:p>
        </p:txBody>
      </p:sp>
      <p:sp>
        <p:nvSpPr>
          <p:cNvPr id="2" name="Rectangle 1">
            <a:extLst>
              <a:ext uri="{FF2B5EF4-FFF2-40B4-BE49-F238E27FC236}">
                <a16:creationId xmlns:a16="http://schemas.microsoft.com/office/drawing/2014/main" id="{A2E46DD9-4CA7-5645-097D-477DDE7FCB0B}"/>
              </a:ext>
              <a:ext uri="{C183D7F6-B498-43B3-948B-1728B52AA6E4}">
                <adec:decorative xmlns:adec="http://schemas.microsoft.com/office/drawing/2017/decorative" val="1"/>
              </a:ext>
            </a:extLst>
          </p:cNvPr>
          <p:cNvSpPr/>
          <p:nvPr/>
        </p:nvSpPr>
        <p:spPr>
          <a:xfrm>
            <a:off x="51193" y="963749"/>
            <a:ext cx="11681095" cy="225788"/>
          </a:xfrm>
          <a:prstGeom prst="rect">
            <a:avLst/>
          </a:prstGeom>
          <a:solidFill>
            <a:srgbClr val="00808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33ED361-198F-CCD6-FB75-413B0AA57A24}"/>
              </a:ext>
            </a:extLst>
          </p:cNvPr>
          <p:cNvSpPr txBox="1"/>
          <p:nvPr/>
        </p:nvSpPr>
        <p:spPr>
          <a:xfrm>
            <a:off x="40300" y="951418"/>
            <a:ext cx="1335647" cy="246221"/>
          </a:xfrm>
          <a:prstGeom prst="rect">
            <a:avLst/>
          </a:prstGeom>
          <a:noFill/>
        </p:spPr>
        <p:txBody>
          <a:bodyPr wrap="square">
            <a:spAutoFit/>
          </a:bodyPr>
          <a:lstStyle/>
          <a:p>
            <a:r>
              <a:rPr lang="en-GB" sz="1000" b="1" dirty="0">
                <a:solidFill>
                  <a:schemeClr val="bg1"/>
                </a:solidFill>
                <a:effectLst/>
                <a:latin typeface="Aptos" panose="020B0004020202020204" pitchFamily="34" charset="0"/>
              </a:rPr>
              <a:t>SFE</a:t>
            </a:r>
          </a:p>
        </p:txBody>
      </p:sp>
      <p:sp>
        <p:nvSpPr>
          <p:cNvPr id="12" name="TextBox 11">
            <a:extLst>
              <a:ext uri="{FF2B5EF4-FFF2-40B4-BE49-F238E27FC236}">
                <a16:creationId xmlns:a16="http://schemas.microsoft.com/office/drawing/2014/main" id="{50895B30-DC74-FD6F-67AB-2E784FCAE5C0}"/>
              </a:ext>
            </a:extLst>
          </p:cNvPr>
          <p:cNvSpPr txBox="1"/>
          <p:nvPr/>
        </p:nvSpPr>
        <p:spPr>
          <a:xfrm>
            <a:off x="40300" y="1162892"/>
            <a:ext cx="1958340" cy="246221"/>
          </a:xfrm>
          <a:prstGeom prst="rect">
            <a:avLst/>
          </a:prstGeom>
          <a:noFill/>
        </p:spPr>
        <p:txBody>
          <a:bodyPr wrap="square">
            <a:spAutoFit/>
          </a:bodyPr>
          <a:lstStyle/>
          <a:p>
            <a:r>
              <a:rPr lang="en-GB" sz="1000" b="1" dirty="0">
                <a:solidFill>
                  <a:schemeClr val="tx1"/>
                </a:solidFill>
                <a:effectLst/>
                <a:latin typeface="Aptos" panose="020B0004020202020204" pitchFamily="34" charset="0"/>
              </a:rPr>
              <a:t>Full Application Volumes</a:t>
            </a:r>
          </a:p>
        </p:txBody>
      </p:sp>
      <p:graphicFrame>
        <p:nvGraphicFramePr>
          <p:cNvPr id="7" name="Table 6">
            <a:extLst>
              <a:ext uri="{FF2B5EF4-FFF2-40B4-BE49-F238E27FC236}">
                <a16:creationId xmlns:a16="http://schemas.microsoft.com/office/drawing/2014/main" id="{B6C9CC09-8058-3C63-E3E5-3E3E6ECB3AB7}"/>
              </a:ext>
            </a:extLst>
          </p:cNvPr>
          <p:cNvGraphicFramePr>
            <a:graphicFrameLocks noGrp="1"/>
          </p:cNvGraphicFramePr>
          <p:nvPr>
            <p:extLst>
              <p:ext uri="{D42A27DB-BD31-4B8C-83A1-F6EECF244321}">
                <p14:modId xmlns:p14="http://schemas.microsoft.com/office/powerpoint/2010/main" val="3454934376"/>
              </p:ext>
            </p:extLst>
          </p:nvPr>
        </p:nvGraphicFramePr>
        <p:xfrm>
          <a:off x="51193" y="1391449"/>
          <a:ext cx="11681095" cy="718594"/>
        </p:xfrm>
        <a:graphic>
          <a:graphicData uri="http://schemas.openxmlformats.org/drawingml/2006/table">
            <a:tbl>
              <a:tblPr firstRow="1" firstCol="1" bandRow="1">
                <a:tableStyleId>{5C22544A-7EE6-4342-B048-85BDC9FD1C3A}</a:tableStyleId>
              </a:tblPr>
              <a:tblGrid>
                <a:gridCol w="4061284">
                  <a:extLst>
                    <a:ext uri="{9D8B030D-6E8A-4147-A177-3AD203B41FA5}">
                      <a16:colId xmlns:a16="http://schemas.microsoft.com/office/drawing/2014/main" val="25287232"/>
                    </a:ext>
                  </a:extLst>
                </a:gridCol>
                <a:gridCol w="1498979">
                  <a:extLst>
                    <a:ext uri="{9D8B030D-6E8A-4147-A177-3AD203B41FA5}">
                      <a16:colId xmlns:a16="http://schemas.microsoft.com/office/drawing/2014/main" val="1141618541"/>
                    </a:ext>
                  </a:extLst>
                </a:gridCol>
                <a:gridCol w="1498979">
                  <a:extLst>
                    <a:ext uri="{9D8B030D-6E8A-4147-A177-3AD203B41FA5}">
                      <a16:colId xmlns:a16="http://schemas.microsoft.com/office/drawing/2014/main" val="1607076361"/>
                    </a:ext>
                  </a:extLst>
                </a:gridCol>
                <a:gridCol w="1811825">
                  <a:extLst>
                    <a:ext uri="{9D8B030D-6E8A-4147-A177-3AD203B41FA5}">
                      <a16:colId xmlns:a16="http://schemas.microsoft.com/office/drawing/2014/main" val="651478665"/>
                    </a:ext>
                  </a:extLst>
                </a:gridCol>
                <a:gridCol w="1311049">
                  <a:extLst>
                    <a:ext uri="{9D8B030D-6E8A-4147-A177-3AD203B41FA5}">
                      <a16:colId xmlns:a16="http://schemas.microsoft.com/office/drawing/2014/main" val="1244540385"/>
                    </a:ext>
                  </a:extLst>
                </a:gridCol>
                <a:gridCol w="1498979">
                  <a:extLst>
                    <a:ext uri="{9D8B030D-6E8A-4147-A177-3AD203B41FA5}">
                      <a16:colId xmlns:a16="http://schemas.microsoft.com/office/drawing/2014/main" val="95192935"/>
                    </a:ext>
                  </a:extLst>
                </a:gridCol>
              </a:tblGrid>
              <a:tr h="246094">
                <a:tc>
                  <a:txBody>
                    <a:bodyPr/>
                    <a:lstStyle/>
                    <a:p>
                      <a:r>
                        <a:rPr lang="en-GB" sz="1000" dirty="0">
                          <a:effectLst/>
                          <a:latin typeface="Aptos" panose="020B0004020202020204" pitchFamily="34" charset="0"/>
                        </a:rPr>
                        <a:t>Year</a:t>
                      </a:r>
                      <a:endParaRPr lang="en-GB" sz="1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DSA Apps received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Eligible</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Ineligible/Lapsed/Cancelled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Pended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Support approved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extLst>
                  <a:ext uri="{0D108BD9-81ED-4DB2-BD59-A6C34878D82A}">
                    <a16:rowId xmlns:a16="http://schemas.microsoft.com/office/drawing/2014/main" val="2348574486"/>
                  </a:ext>
                </a:extLst>
              </a:tr>
              <a:tr h="236250">
                <a:tc>
                  <a:txBody>
                    <a:bodyPr/>
                    <a:lstStyle/>
                    <a:p>
                      <a:pPr algn="l" fontAlgn="ctr">
                        <a:buNone/>
                      </a:pPr>
                      <a:r>
                        <a:rPr lang="en-GB" sz="1100" b="1" i="0" u="none" strike="noStrike" dirty="0">
                          <a:solidFill>
                            <a:schemeClr val="bg1"/>
                          </a:solidFill>
                          <a:effectLst/>
                          <a:latin typeface="Aptos Narrow" panose="020B0004020202020204" pitchFamily="34" charset="0"/>
                        </a:rPr>
                        <a:t>24/25 (Full Year)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114,792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78,891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8,167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27,734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55,341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006637"/>
                  </a:ext>
                </a:extLst>
              </a:tr>
              <a:tr h="236250">
                <a:tc>
                  <a:txBody>
                    <a:bodyPr/>
                    <a:lstStyle/>
                    <a:p>
                      <a:pPr algn="l" fontAlgn="ctr">
                        <a:buNone/>
                      </a:pPr>
                      <a:r>
                        <a:rPr lang="en-GB" sz="1100" b="1" i="0" u="none" strike="noStrike" dirty="0">
                          <a:solidFill>
                            <a:schemeClr val="bg1"/>
                          </a:solidFill>
                          <a:effectLst/>
                          <a:latin typeface="Aptos Narrow" panose="020B0004020202020204" pitchFamily="34" charset="0"/>
                        </a:rPr>
                        <a:t>25/26 (ongoing)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121,822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84,810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5,422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31,590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63,485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6080925"/>
                  </a:ext>
                </a:extLst>
              </a:tr>
            </a:tbl>
          </a:graphicData>
        </a:graphic>
      </p:graphicFrame>
      <p:sp>
        <p:nvSpPr>
          <p:cNvPr id="9" name="Rectangle 8">
            <a:extLst>
              <a:ext uri="{FF2B5EF4-FFF2-40B4-BE49-F238E27FC236}">
                <a16:creationId xmlns:a16="http://schemas.microsoft.com/office/drawing/2014/main" id="{44C542BC-48B3-7166-D8F6-3873DDF70398}"/>
              </a:ext>
              <a:ext uri="{C183D7F6-B498-43B3-948B-1728B52AA6E4}">
                <adec:decorative xmlns:adec="http://schemas.microsoft.com/office/drawing/2017/decorative" val="1"/>
              </a:ext>
            </a:extLst>
          </p:cNvPr>
          <p:cNvSpPr/>
          <p:nvPr/>
        </p:nvSpPr>
        <p:spPr>
          <a:xfrm>
            <a:off x="51193" y="2262355"/>
            <a:ext cx="11681095" cy="225788"/>
          </a:xfrm>
          <a:prstGeom prst="rect">
            <a:avLst/>
          </a:prstGeom>
          <a:solidFill>
            <a:srgbClr val="00808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F07CC11-56D6-90BB-4B29-F7BA50E4706E}"/>
              </a:ext>
            </a:extLst>
          </p:cNvPr>
          <p:cNvSpPr txBox="1"/>
          <p:nvPr/>
        </p:nvSpPr>
        <p:spPr>
          <a:xfrm>
            <a:off x="43475" y="2250024"/>
            <a:ext cx="1335647" cy="246221"/>
          </a:xfrm>
          <a:prstGeom prst="rect">
            <a:avLst/>
          </a:prstGeom>
          <a:noFill/>
        </p:spPr>
        <p:txBody>
          <a:bodyPr wrap="square">
            <a:spAutoFit/>
          </a:bodyPr>
          <a:lstStyle/>
          <a:p>
            <a:r>
              <a:rPr lang="en-GB" sz="1000" b="1" dirty="0">
                <a:solidFill>
                  <a:schemeClr val="bg1"/>
                </a:solidFill>
                <a:effectLst/>
                <a:latin typeface="Aptos" panose="020B0004020202020204" pitchFamily="34" charset="0"/>
              </a:rPr>
              <a:t>SFE</a:t>
            </a:r>
          </a:p>
        </p:txBody>
      </p:sp>
      <p:sp>
        <p:nvSpPr>
          <p:cNvPr id="13" name="TextBox 12">
            <a:extLst>
              <a:ext uri="{FF2B5EF4-FFF2-40B4-BE49-F238E27FC236}">
                <a16:creationId xmlns:a16="http://schemas.microsoft.com/office/drawing/2014/main" id="{5F7A7CA2-B94B-3759-B4AC-D8C547745228}"/>
              </a:ext>
            </a:extLst>
          </p:cNvPr>
          <p:cNvSpPr txBox="1"/>
          <p:nvPr/>
        </p:nvSpPr>
        <p:spPr>
          <a:xfrm>
            <a:off x="43475" y="2461498"/>
            <a:ext cx="1958340" cy="246221"/>
          </a:xfrm>
          <a:prstGeom prst="rect">
            <a:avLst/>
          </a:prstGeom>
          <a:noFill/>
        </p:spPr>
        <p:txBody>
          <a:bodyPr wrap="square">
            <a:spAutoFit/>
          </a:bodyPr>
          <a:lstStyle/>
          <a:p>
            <a:r>
              <a:rPr lang="en-GB" sz="1000" b="1" dirty="0">
                <a:solidFill>
                  <a:schemeClr val="tx1"/>
                </a:solidFill>
                <a:effectLst/>
                <a:latin typeface="Aptos" panose="020B0004020202020204" pitchFamily="34" charset="0"/>
              </a:rPr>
              <a:t>Like for like comparison</a:t>
            </a:r>
          </a:p>
        </p:txBody>
      </p:sp>
      <p:graphicFrame>
        <p:nvGraphicFramePr>
          <p:cNvPr id="11" name="Table 10">
            <a:extLst>
              <a:ext uri="{FF2B5EF4-FFF2-40B4-BE49-F238E27FC236}">
                <a16:creationId xmlns:a16="http://schemas.microsoft.com/office/drawing/2014/main" id="{E2B48C58-2EAB-B59D-9501-3CA626B4CD88}"/>
              </a:ext>
            </a:extLst>
          </p:cNvPr>
          <p:cNvGraphicFramePr>
            <a:graphicFrameLocks noGrp="1"/>
          </p:cNvGraphicFramePr>
          <p:nvPr>
            <p:extLst>
              <p:ext uri="{D42A27DB-BD31-4B8C-83A1-F6EECF244321}">
                <p14:modId xmlns:p14="http://schemas.microsoft.com/office/powerpoint/2010/main" val="152784428"/>
              </p:ext>
            </p:extLst>
          </p:nvPr>
        </p:nvGraphicFramePr>
        <p:xfrm>
          <a:off x="53393" y="2687286"/>
          <a:ext cx="11678894" cy="957092"/>
        </p:xfrm>
        <a:graphic>
          <a:graphicData uri="http://schemas.openxmlformats.org/drawingml/2006/table">
            <a:tbl>
              <a:tblPr firstRow="1" firstCol="1" bandRow="1">
                <a:tableStyleId>{5C22544A-7EE6-4342-B048-85BDC9FD1C3A}</a:tableStyleId>
              </a:tblPr>
              <a:tblGrid>
                <a:gridCol w="4060518">
                  <a:extLst>
                    <a:ext uri="{9D8B030D-6E8A-4147-A177-3AD203B41FA5}">
                      <a16:colId xmlns:a16="http://schemas.microsoft.com/office/drawing/2014/main" val="25287232"/>
                    </a:ext>
                  </a:extLst>
                </a:gridCol>
                <a:gridCol w="1498697">
                  <a:extLst>
                    <a:ext uri="{9D8B030D-6E8A-4147-A177-3AD203B41FA5}">
                      <a16:colId xmlns:a16="http://schemas.microsoft.com/office/drawing/2014/main" val="1141618541"/>
                    </a:ext>
                  </a:extLst>
                </a:gridCol>
                <a:gridCol w="1498697">
                  <a:extLst>
                    <a:ext uri="{9D8B030D-6E8A-4147-A177-3AD203B41FA5}">
                      <a16:colId xmlns:a16="http://schemas.microsoft.com/office/drawing/2014/main" val="1607076361"/>
                    </a:ext>
                  </a:extLst>
                </a:gridCol>
                <a:gridCol w="1811483">
                  <a:extLst>
                    <a:ext uri="{9D8B030D-6E8A-4147-A177-3AD203B41FA5}">
                      <a16:colId xmlns:a16="http://schemas.microsoft.com/office/drawing/2014/main" val="651478665"/>
                    </a:ext>
                  </a:extLst>
                </a:gridCol>
                <a:gridCol w="1310802">
                  <a:extLst>
                    <a:ext uri="{9D8B030D-6E8A-4147-A177-3AD203B41FA5}">
                      <a16:colId xmlns:a16="http://schemas.microsoft.com/office/drawing/2014/main" val="1244540385"/>
                    </a:ext>
                  </a:extLst>
                </a:gridCol>
                <a:gridCol w="1498697">
                  <a:extLst>
                    <a:ext uri="{9D8B030D-6E8A-4147-A177-3AD203B41FA5}">
                      <a16:colId xmlns:a16="http://schemas.microsoft.com/office/drawing/2014/main" val="95192935"/>
                    </a:ext>
                  </a:extLst>
                </a:gridCol>
              </a:tblGrid>
              <a:tr h="244156">
                <a:tc>
                  <a:txBody>
                    <a:bodyPr/>
                    <a:lstStyle/>
                    <a:p>
                      <a:r>
                        <a:rPr lang="en-GB" sz="1000" dirty="0">
                          <a:effectLst/>
                          <a:latin typeface="Aptos" panose="020B0004020202020204" pitchFamily="34" charset="0"/>
                        </a:rPr>
                        <a:t>Year</a:t>
                      </a:r>
                      <a:endParaRPr lang="en-GB" sz="1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All Apps</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Eligible</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Ineligible/Lapsed/Cancelled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Pended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chemeClr val="bg1"/>
                          </a:solidFill>
                          <a:effectLst/>
                          <a:latin typeface="Aptos" panose="020B0004020202020204" pitchFamily="34" charset="0"/>
                        </a:rPr>
                        <a:t>Support approved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extLst>
                  <a:ext uri="{0D108BD9-81ED-4DB2-BD59-A6C34878D82A}">
                    <a16:rowId xmlns:a16="http://schemas.microsoft.com/office/drawing/2014/main" val="1977579411"/>
                  </a:ext>
                </a:extLst>
              </a:tr>
              <a:tr h="234390">
                <a:tc>
                  <a:txBody>
                    <a:bodyPr/>
                    <a:lstStyle/>
                    <a:p>
                      <a:pPr algn="l" fontAlgn="ctr">
                        <a:buNone/>
                      </a:pPr>
                      <a:r>
                        <a:rPr lang="en-GB" sz="1100" b="1" i="0" u="none" strike="noStrike" dirty="0">
                          <a:solidFill>
                            <a:schemeClr val="bg1"/>
                          </a:solidFill>
                          <a:effectLst/>
                          <a:latin typeface="Aptos Narrow" panose="020B0004020202020204" pitchFamily="34" charset="0"/>
                        </a:rPr>
                        <a:t>24/25 (Up to 5/7/2024)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43,270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20,738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517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22,015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5,121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080688"/>
                  </a:ext>
                </a:extLst>
              </a:tr>
              <a:tr h="234390">
                <a:tc>
                  <a:txBody>
                    <a:bodyPr/>
                    <a:lstStyle/>
                    <a:p>
                      <a:pPr algn="l" fontAlgn="ctr">
                        <a:buNone/>
                      </a:pPr>
                      <a:r>
                        <a:rPr lang="en-GB" sz="1100" b="1" i="0" u="none" strike="noStrike" dirty="0">
                          <a:solidFill>
                            <a:schemeClr val="bg1"/>
                          </a:solidFill>
                          <a:effectLst/>
                          <a:latin typeface="Aptos Narrow" panose="020B0004020202020204" pitchFamily="34" charset="0"/>
                        </a:rPr>
                        <a:t>25/26 (Up to 5/7/2025)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48,910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24,493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553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23,864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8,134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23228916"/>
                  </a:ext>
                </a:extLst>
              </a:tr>
              <a:tr h="244156">
                <a:tc>
                  <a:txBody>
                    <a:bodyPr/>
                    <a:lstStyle/>
                    <a:p>
                      <a:pPr algn="l" fontAlgn="ctr">
                        <a:buNone/>
                      </a:pPr>
                      <a:r>
                        <a:rPr lang="en-GB" sz="1100" b="1" i="0" u="none" strike="noStrike" dirty="0">
                          <a:solidFill>
                            <a:schemeClr val="bg1"/>
                          </a:solidFill>
                          <a:effectLst/>
                          <a:latin typeface="Aptos Narrow" panose="020B0004020202020204" pitchFamily="34" charset="0"/>
                        </a:rPr>
                        <a:t>26/27 (Up to 5/7/2026)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42,560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25,680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663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16,217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13,388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5189152"/>
                  </a:ext>
                </a:extLst>
              </a:tr>
            </a:tbl>
          </a:graphicData>
        </a:graphic>
      </p:graphicFrame>
      <p:sp>
        <p:nvSpPr>
          <p:cNvPr id="8" name="TextBox 7">
            <a:extLst>
              <a:ext uri="{FF2B5EF4-FFF2-40B4-BE49-F238E27FC236}">
                <a16:creationId xmlns:a16="http://schemas.microsoft.com/office/drawing/2014/main" id="{DE7FC83B-9215-4950-9472-6F511E71D445}"/>
              </a:ext>
              <a:ext uri="{C183D7F6-B498-43B3-948B-1728B52AA6E4}">
                <adec:decorative xmlns:adec="http://schemas.microsoft.com/office/drawing/2017/decorative" val="0"/>
              </a:ext>
            </a:extLst>
          </p:cNvPr>
          <p:cNvSpPr txBox="1"/>
          <p:nvPr/>
        </p:nvSpPr>
        <p:spPr>
          <a:xfrm>
            <a:off x="40300" y="3846494"/>
            <a:ext cx="12025223" cy="3046988"/>
          </a:xfrm>
          <a:prstGeom prst="rect">
            <a:avLst/>
          </a:prstGeom>
          <a:noFill/>
          <a:ln w="19050">
            <a:solidFill>
              <a:schemeClr val="tx1"/>
            </a:solidFill>
          </a:ln>
        </p:spPr>
        <p:txBody>
          <a:bodyPr wrap="square" lIns="91440" tIns="45720" rIns="91440" bIns="45720" rtlCol="0" anchor="t">
            <a:spAutoFit/>
          </a:bodyPr>
          <a:lstStyle/>
          <a:p>
            <a:pPr>
              <a:buNone/>
            </a:pPr>
            <a:r>
              <a:rPr lang="en-GB" b="1" dirty="0">
                <a:effectLst/>
                <a:latin typeface="Arial" panose="020B0604020202020204" pitchFamily="34" charset="0"/>
                <a:ea typeface="Times New Roman" panose="02020603050405020304" pitchFamily="18" charset="0"/>
                <a:cs typeface="Times New Roman" panose="02020603050405020304" pitchFamily="18" charset="0"/>
              </a:rPr>
              <a:t>Current Application Volumes</a:t>
            </a:r>
            <a:br>
              <a:rPr lang="en-GB" b="1" dirty="0">
                <a:effectLst/>
                <a:latin typeface="Arial" panose="020B0604020202020204" pitchFamily="34" charset="0"/>
                <a:ea typeface="Times New Roman" panose="02020603050405020304" pitchFamily="18" charset="0"/>
                <a:cs typeface="Times New Roman" panose="02020603050405020304" pitchFamily="18" charset="0"/>
              </a:rPr>
            </a:br>
            <a:endParaRPr lang="en-GB" b="1"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t">
              <a:buFont typeface="Arial" panose="020B0604020202020204" pitchFamily="34" charset="0"/>
              <a:buChar char="•"/>
            </a:pPr>
            <a:r>
              <a:rPr lang="en-GB" dirty="0">
                <a:latin typeface="Segoe UI" panose="020B0502040204020203" pitchFamily="34" charset="0"/>
              </a:rPr>
              <a:t>The application services for SFE full-time and postgraduate customers opened later than in the previous cycle. As a result, application volumes remain below the equivalent point in 2025/26, with 42,560 applications received compared to 48,910 at the same stage last year.</a:t>
            </a:r>
          </a:p>
          <a:p>
            <a:pPr marL="342900" lvl="0" indent="-342900" fontAlgn="t">
              <a:buFont typeface="Arial" panose="020B0604020202020204" pitchFamily="34" charset="0"/>
              <a:buChar char="•"/>
            </a:pPr>
            <a:r>
              <a:rPr lang="en-GB" dirty="0">
                <a:latin typeface="Segoe UI" panose="020B0502040204020203" pitchFamily="34" charset="0"/>
              </a:rPr>
              <a:t>Despite lower overall application volumes, 25,680 applications have already been assessed as eligible, exceeding the equivalent position in 2025/26 by almost 5%.</a:t>
            </a:r>
          </a:p>
          <a:p>
            <a:pPr marL="342900" lvl="0" indent="-342900" fontAlgn="t">
              <a:buFont typeface="Arial" panose="020B0604020202020204" pitchFamily="34" charset="0"/>
              <a:buChar char="•"/>
            </a:pPr>
            <a:r>
              <a:rPr lang="en-GB" dirty="0">
                <a:latin typeface="Segoe UI" panose="020B0502040204020203" pitchFamily="34" charset="0"/>
              </a:rPr>
              <a:t>Support approvals are significantly ahead of previous years, with 13,388 customers approved for support, representing a 65% increase on the equivalent point in 2025/26.</a:t>
            </a:r>
          </a:p>
          <a:p>
            <a:pPr>
              <a:buNone/>
            </a:pPr>
            <a:endParaRPr lang="en-US" dirty="0">
              <a:latin typeface="Arial" panose="020B0604020202020204" pitchFamily="34" charset="0"/>
              <a:ea typeface="Times New Roman" panose="02020603050405020304" pitchFamily="18" charset="0"/>
              <a:cs typeface="Times New Roman" panose="02020603050405020304" pitchFamily="18" charset="0"/>
            </a:endParaRPr>
          </a:p>
          <a:p>
            <a:pPr lvl="0"/>
            <a:endParaRPr lang="en-GB" sz="12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8571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E11C47B-198C-9584-5DD6-30FAA50DEAEB}"/>
              </a:ext>
              <a:ext uri="{C183D7F6-B498-43B3-948B-1728B52AA6E4}">
                <adec:decorative xmlns:adec="http://schemas.microsoft.com/office/drawing/2017/decorative" val="1"/>
              </a:ext>
            </a:extLst>
          </p:cNvPr>
          <p:cNvSpPr/>
          <p:nvPr/>
        </p:nvSpPr>
        <p:spPr>
          <a:xfrm>
            <a:off x="51193" y="963749"/>
            <a:ext cx="11681095" cy="225788"/>
          </a:xfrm>
          <a:prstGeom prst="rect">
            <a:avLst/>
          </a:prstGeom>
          <a:solidFill>
            <a:srgbClr val="00808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7907FCEA-57FE-68C7-7403-6C89591F46CA}"/>
              </a:ext>
              <a:ext uri="{C183D7F6-B498-43B3-948B-1728B52AA6E4}">
                <adec:decorative xmlns:adec="http://schemas.microsoft.com/office/drawing/2017/decorative" val="1"/>
              </a:ext>
            </a:extLst>
          </p:cNvPr>
          <p:cNvSpPr/>
          <p:nvPr/>
        </p:nvSpPr>
        <p:spPr>
          <a:xfrm>
            <a:off x="51193" y="2262355"/>
            <a:ext cx="11681095" cy="225788"/>
          </a:xfrm>
          <a:prstGeom prst="rect">
            <a:avLst/>
          </a:prstGeom>
          <a:solidFill>
            <a:srgbClr val="00808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343B40B1-2633-4EFF-9B46-EE4A8DB0D0B6}"/>
              </a:ext>
            </a:extLst>
          </p:cNvPr>
          <p:cNvSpPr txBox="1">
            <a:spLocks noGrp="1"/>
          </p:cNvSpPr>
          <p:nvPr>
            <p:ph type="title" idx="4294967295"/>
          </p:nvPr>
        </p:nvSpPr>
        <p:spPr>
          <a:xfrm>
            <a:off x="0" y="151935"/>
            <a:ext cx="121920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DSA Application Volumes – Student Finance Wales (SFW)</a:t>
            </a:r>
          </a:p>
        </p:txBody>
      </p:sp>
      <p:sp>
        <p:nvSpPr>
          <p:cNvPr id="15" name="TextBox 14">
            <a:extLst>
              <a:ext uri="{FF2B5EF4-FFF2-40B4-BE49-F238E27FC236}">
                <a16:creationId xmlns:a16="http://schemas.microsoft.com/office/drawing/2014/main" id="{4CC5E3D8-4DA5-769A-DEB9-47A17065DAC8}"/>
              </a:ext>
            </a:extLst>
          </p:cNvPr>
          <p:cNvSpPr txBox="1"/>
          <p:nvPr/>
        </p:nvSpPr>
        <p:spPr>
          <a:xfrm>
            <a:off x="40300" y="951418"/>
            <a:ext cx="1335647" cy="246221"/>
          </a:xfrm>
          <a:prstGeom prst="rect">
            <a:avLst/>
          </a:prstGeom>
          <a:noFill/>
        </p:spPr>
        <p:txBody>
          <a:bodyPr wrap="square">
            <a:spAutoFit/>
          </a:bodyPr>
          <a:lstStyle/>
          <a:p>
            <a:r>
              <a:rPr lang="en-GB" sz="1000" b="1" dirty="0">
                <a:solidFill>
                  <a:schemeClr val="bg1"/>
                </a:solidFill>
                <a:effectLst/>
                <a:latin typeface="Aptos" panose="020B0004020202020204" pitchFamily="34" charset="0"/>
              </a:rPr>
              <a:t>SFW</a:t>
            </a:r>
          </a:p>
        </p:txBody>
      </p:sp>
      <p:sp>
        <p:nvSpPr>
          <p:cNvPr id="16" name="TextBox 15">
            <a:extLst>
              <a:ext uri="{FF2B5EF4-FFF2-40B4-BE49-F238E27FC236}">
                <a16:creationId xmlns:a16="http://schemas.microsoft.com/office/drawing/2014/main" id="{E328B7A5-E4F7-B9F4-C789-8DED5F979798}"/>
              </a:ext>
            </a:extLst>
          </p:cNvPr>
          <p:cNvSpPr txBox="1"/>
          <p:nvPr/>
        </p:nvSpPr>
        <p:spPr>
          <a:xfrm>
            <a:off x="40300" y="1162892"/>
            <a:ext cx="1958340" cy="246221"/>
          </a:xfrm>
          <a:prstGeom prst="rect">
            <a:avLst/>
          </a:prstGeom>
          <a:noFill/>
        </p:spPr>
        <p:txBody>
          <a:bodyPr wrap="square">
            <a:spAutoFit/>
          </a:bodyPr>
          <a:lstStyle/>
          <a:p>
            <a:r>
              <a:rPr lang="en-GB" sz="1000" b="1" dirty="0">
                <a:solidFill>
                  <a:schemeClr val="tx1"/>
                </a:solidFill>
                <a:effectLst/>
                <a:latin typeface="Aptos" panose="020B0004020202020204" pitchFamily="34" charset="0"/>
              </a:rPr>
              <a:t>Full Application Volumes</a:t>
            </a:r>
          </a:p>
        </p:txBody>
      </p:sp>
      <p:graphicFrame>
        <p:nvGraphicFramePr>
          <p:cNvPr id="12" name="Table 11">
            <a:extLst>
              <a:ext uri="{FF2B5EF4-FFF2-40B4-BE49-F238E27FC236}">
                <a16:creationId xmlns:a16="http://schemas.microsoft.com/office/drawing/2014/main" id="{A025A282-B2F9-59E8-8CAB-9D397E87262A}"/>
              </a:ext>
            </a:extLst>
          </p:cNvPr>
          <p:cNvGraphicFramePr>
            <a:graphicFrameLocks noGrp="1"/>
          </p:cNvGraphicFramePr>
          <p:nvPr>
            <p:extLst>
              <p:ext uri="{D42A27DB-BD31-4B8C-83A1-F6EECF244321}">
                <p14:modId xmlns:p14="http://schemas.microsoft.com/office/powerpoint/2010/main" val="1615101862"/>
              </p:ext>
            </p:extLst>
          </p:nvPr>
        </p:nvGraphicFramePr>
        <p:xfrm>
          <a:off x="51193" y="1388680"/>
          <a:ext cx="11679546" cy="705088"/>
        </p:xfrm>
        <a:graphic>
          <a:graphicData uri="http://schemas.openxmlformats.org/drawingml/2006/table">
            <a:tbl>
              <a:tblPr firstRow="1" firstCol="1" bandRow="1">
                <a:tableStyleId>{5C22544A-7EE6-4342-B048-85BDC9FD1C3A}</a:tableStyleId>
              </a:tblPr>
              <a:tblGrid>
                <a:gridCol w="4059735">
                  <a:extLst>
                    <a:ext uri="{9D8B030D-6E8A-4147-A177-3AD203B41FA5}">
                      <a16:colId xmlns:a16="http://schemas.microsoft.com/office/drawing/2014/main" val="25287232"/>
                    </a:ext>
                  </a:extLst>
                </a:gridCol>
                <a:gridCol w="1498979">
                  <a:extLst>
                    <a:ext uri="{9D8B030D-6E8A-4147-A177-3AD203B41FA5}">
                      <a16:colId xmlns:a16="http://schemas.microsoft.com/office/drawing/2014/main" val="1141618541"/>
                    </a:ext>
                  </a:extLst>
                </a:gridCol>
                <a:gridCol w="1498979">
                  <a:extLst>
                    <a:ext uri="{9D8B030D-6E8A-4147-A177-3AD203B41FA5}">
                      <a16:colId xmlns:a16="http://schemas.microsoft.com/office/drawing/2014/main" val="1607076361"/>
                    </a:ext>
                  </a:extLst>
                </a:gridCol>
                <a:gridCol w="1811825">
                  <a:extLst>
                    <a:ext uri="{9D8B030D-6E8A-4147-A177-3AD203B41FA5}">
                      <a16:colId xmlns:a16="http://schemas.microsoft.com/office/drawing/2014/main" val="651478665"/>
                    </a:ext>
                  </a:extLst>
                </a:gridCol>
                <a:gridCol w="1311049">
                  <a:extLst>
                    <a:ext uri="{9D8B030D-6E8A-4147-A177-3AD203B41FA5}">
                      <a16:colId xmlns:a16="http://schemas.microsoft.com/office/drawing/2014/main" val="1244540385"/>
                    </a:ext>
                  </a:extLst>
                </a:gridCol>
                <a:gridCol w="1498979">
                  <a:extLst>
                    <a:ext uri="{9D8B030D-6E8A-4147-A177-3AD203B41FA5}">
                      <a16:colId xmlns:a16="http://schemas.microsoft.com/office/drawing/2014/main" val="95192935"/>
                    </a:ext>
                  </a:extLst>
                </a:gridCol>
              </a:tblGrid>
              <a:tr h="241468">
                <a:tc>
                  <a:txBody>
                    <a:bodyPr/>
                    <a:lstStyle/>
                    <a:p>
                      <a:r>
                        <a:rPr lang="en-GB" sz="1000" dirty="0">
                          <a:effectLst/>
                          <a:latin typeface="Aptos" panose="020B0004020202020204" pitchFamily="34" charset="0"/>
                        </a:rPr>
                        <a:t>Year</a:t>
                      </a:r>
                      <a:endParaRPr lang="en-GB" sz="1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a:solidFill>
                            <a:schemeClr val="bg1"/>
                          </a:solidFill>
                          <a:effectLst/>
                          <a:latin typeface="Aptos" panose="020B0004020202020204" pitchFamily="34" charset="0"/>
                        </a:rPr>
                        <a:t>DSA Apps received</a:t>
                      </a:r>
                      <a:endParaRPr lang="en-GB" sz="100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Eligible</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Ineligible/Lapsed/Cancelled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Pended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Support approved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extLst>
                  <a:ext uri="{0D108BD9-81ED-4DB2-BD59-A6C34878D82A}">
                    <a16:rowId xmlns:a16="http://schemas.microsoft.com/office/drawing/2014/main" val="2348574486"/>
                  </a:ext>
                </a:extLst>
              </a:tr>
              <a:tr h="231810">
                <a:tc>
                  <a:txBody>
                    <a:bodyPr/>
                    <a:lstStyle/>
                    <a:p>
                      <a:pPr algn="l" fontAlgn="ctr">
                        <a:buNone/>
                      </a:pPr>
                      <a:r>
                        <a:rPr lang="en-GB" sz="1100" b="1" i="0" u="none" strike="noStrike" dirty="0">
                          <a:solidFill>
                            <a:schemeClr val="bg1"/>
                          </a:solidFill>
                          <a:effectLst/>
                          <a:latin typeface="Aptos Narrow" panose="020B0004020202020204" pitchFamily="34" charset="0"/>
                        </a:rPr>
                        <a:t>24/25 (Full Year)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6,100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4,304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288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1,508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3,279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006637"/>
                  </a:ext>
                </a:extLst>
              </a:tr>
              <a:tr h="231810">
                <a:tc>
                  <a:txBody>
                    <a:bodyPr/>
                    <a:lstStyle/>
                    <a:p>
                      <a:pPr algn="l" fontAlgn="ctr">
                        <a:buNone/>
                      </a:pPr>
                      <a:r>
                        <a:rPr lang="en-GB" sz="1100" b="1" i="0" u="none" strike="noStrike" dirty="0">
                          <a:solidFill>
                            <a:schemeClr val="bg1"/>
                          </a:solidFill>
                          <a:effectLst/>
                          <a:latin typeface="Aptos Narrow" panose="020B0004020202020204" pitchFamily="34" charset="0"/>
                        </a:rPr>
                        <a:t>25/26 (ongoing)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6,127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4,265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224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1,638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3,224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6080925"/>
                  </a:ext>
                </a:extLst>
              </a:tr>
            </a:tbl>
          </a:graphicData>
        </a:graphic>
      </p:graphicFrame>
      <p:sp>
        <p:nvSpPr>
          <p:cNvPr id="18" name="TextBox 17">
            <a:extLst>
              <a:ext uri="{FF2B5EF4-FFF2-40B4-BE49-F238E27FC236}">
                <a16:creationId xmlns:a16="http://schemas.microsoft.com/office/drawing/2014/main" id="{C6222815-3C42-6179-A717-E67B2763D990}"/>
              </a:ext>
            </a:extLst>
          </p:cNvPr>
          <p:cNvSpPr txBox="1"/>
          <p:nvPr/>
        </p:nvSpPr>
        <p:spPr>
          <a:xfrm>
            <a:off x="43475" y="2250024"/>
            <a:ext cx="1335647" cy="246221"/>
          </a:xfrm>
          <a:prstGeom prst="rect">
            <a:avLst/>
          </a:prstGeom>
          <a:noFill/>
        </p:spPr>
        <p:txBody>
          <a:bodyPr wrap="square">
            <a:spAutoFit/>
          </a:bodyPr>
          <a:lstStyle/>
          <a:p>
            <a:r>
              <a:rPr lang="en-GB" sz="1000" b="1" dirty="0">
                <a:solidFill>
                  <a:schemeClr val="bg1"/>
                </a:solidFill>
                <a:effectLst/>
                <a:latin typeface="Aptos" panose="020B0004020202020204" pitchFamily="34" charset="0"/>
              </a:rPr>
              <a:t>SFW</a:t>
            </a:r>
          </a:p>
        </p:txBody>
      </p:sp>
      <p:sp>
        <p:nvSpPr>
          <p:cNvPr id="19" name="TextBox 18">
            <a:extLst>
              <a:ext uri="{FF2B5EF4-FFF2-40B4-BE49-F238E27FC236}">
                <a16:creationId xmlns:a16="http://schemas.microsoft.com/office/drawing/2014/main" id="{723B095C-3256-AEF8-53E4-BBDCFB99386A}"/>
              </a:ext>
            </a:extLst>
          </p:cNvPr>
          <p:cNvSpPr txBox="1"/>
          <p:nvPr/>
        </p:nvSpPr>
        <p:spPr>
          <a:xfrm>
            <a:off x="43475" y="2461498"/>
            <a:ext cx="1958340" cy="246221"/>
          </a:xfrm>
          <a:prstGeom prst="rect">
            <a:avLst/>
          </a:prstGeom>
          <a:noFill/>
        </p:spPr>
        <p:txBody>
          <a:bodyPr wrap="square">
            <a:spAutoFit/>
          </a:bodyPr>
          <a:lstStyle/>
          <a:p>
            <a:r>
              <a:rPr lang="en-GB" sz="1000" b="1" dirty="0">
                <a:solidFill>
                  <a:schemeClr val="tx1"/>
                </a:solidFill>
                <a:effectLst/>
                <a:latin typeface="Aptos" panose="020B0004020202020204" pitchFamily="34" charset="0"/>
              </a:rPr>
              <a:t>Like for like comparison</a:t>
            </a:r>
          </a:p>
        </p:txBody>
      </p:sp>
      <p:graphicFrame>
        <p:nvGraphicFramePr>
          <p:cNvPr id="13" name="Table 12">
            <a:extLst>
              <a:ext uri="{FF2B5EF4-FFF2-40B4-BE49-F238E27FC236}">
                <a16:creationId xmlns:a16="http://schemas.microsoft.com/office/drawing/2014/main" id="{436C4047-C1C0-9FB7-7837-5240C90FF97E}"/>
              </a:ext>
            </a:extLst>
          </p:cNvPr>
          <p:cNvGraphicFramePr>
            <a:graphicFrameLocks noGrp="1"/>
          </p:cNvGraphicFramePr>
          <p:nvPr>
            <p:extLst>
              <p:ext uri="{D42A27DB-BD31-4B8C-83A1-F6EECF244321}">
                <p14:modId xmlns:p14="http://schemas.microsoft.com/office/powerpoint/2010/main" val="21075869"/>
              </p:ext>
            </p:extLst>
          </p:nvPr>
        </p:nvGraphicFramePr>
        <p:xfrm>
          <a:off x="51193" y="2687286"/>
          <a:ext cx="11679546" cy="946556"/>
        </p:xfrm>
        <a:graphic>
          <a:graphicData uri="http://schemas.openxmlformats.org/drawingml/2006/table">
            <a:tbl>
              <a:tblPr firstRow="1" firstCol="1" bandRow="1">
                <a:tableStyleId>{5C22544A-7EE6-4342-B048-85BDC9FD1C3A}</a:tableStyleId>
              </a:tblPr>
              <a:tblGrid>
                <a:gridCol w="4059735">
                  <a:extLst>
                    <a:ext uri="{9D8B030D-6E8A-4147-A177-3AD203B41FA5}">
                      <a16:colId xmlns:a16="http://schemas.microsoft.com/office/drawing/2014/main" val="25287232"/>
                    </a:ext>
                  </a:extLst>
                </a:gridCol>
                <a:gridCol w="1498979">
                  <a:extLst>
                    <a:ext uri="{9D8B030D-6E8A-4147-A177-3AD203B41FA5}">
                      <a16:colId xmlns:a16="http://schemas.microsoft.com/office/drawing/2014/main" val="1141618541"/>
                    </a:ext>
                  </a:extLst>
                </a:gridCol>
                <a:gridCol w="1498979">
                  <a:extLst>
                    <a:ext uri="{9D8B030D-6E8A-4147-A177-3AD203B41FA5}">
                      <a16:colId xmlns:a16="http://schemas.microsoft.com/office/drawing/2014/main" val="1607076361"/>
                    </a:ext>
                  </a:extLst>
                </a:gridCol>
                <a:gridCol w="1811825">
                  <a:extLst>
                    <a:ext uri="{9D8B030D-6E8A-4147-A177-3AD203B41FA5}">
                      <a16:colId xmlns:a16="http://schemas.microsoft.com/office/drawing/2014/main" val="651478665"/>
                    </a:ext>
                  </a:extLst>
                </a:gridCol>
                <a:gridCol w="1311049">
                  <a:extLst>
                    <a:ext uri="{9D8B030D-6E8A-4147-A177-3AD203B41FA5}">
                      <a16:colId xmlns:a16="http://schemas.microsoft.com/office/drawing/2014/main" val="1244540385"/>
                    </a:ext>
                  </a:extLst>
                </a:gridCol>
                <a:gridCol w="1498979">
                  <a:extLst>
                    <a:ext uri="{9D8B030D-6E8A-4147-A177-3AD203B41FA5}">
                      <a16:colId xmlns:a16="http://schemas.microsoft.com/office/drawing/2014/main" val="95192935"/>
                    </a:ext>
                  </a:extLst>
                </a:gridCol>
              </a:tblGrid>
              <a:tr h="241468">
                <a:tc>
                  <a:txBody>
                    <a:bodyPr/>
                    <a:lstStyle/>
                    <a:p>
                      <a:r>
                        <a:rPr lang="en-GB" sz="1000" b="1" dirty="0">
                          <a:solidFill>
                            <a:schemeClr val="bg1"/>
                          </a:solidFill>
                          <a:effectLst/>
                          <a:latin typeface="Aptos" panose="020B0004020202020204" pitchFamily="34" charset="0"/>
                        </a:rPr>
                        <a:t>Year</a:t>
                      </a:r>
                      <a:endParaRPr lang="en-GB" sz="10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All Apps</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a:solidFill>
                            <a:schemeClr val="bg1"/>
                          </a:solidFill>
                          <a:effectLst/>
                          <a:latin typeface="Aptos" panose="020B0004020202020204" pitchFamily="34" charset="0"/>
                        </a:rPr>
                        <a:t>Eligible</a:t>
                      </a:r>
                      <a:endParaRPr lang="en-GB" sz="100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a:solidFill>
                            <a:schemeClr val="bg1"/>
                          </a:solidFill>
                          <a:effectLst/>
                          <a:latin typeface="Aptos" panose="020B0004020202020204" pitchFamily="34" charset="0"/>
                        </a:rPr>
                        <a:t>Ineligible/Lapsed/Cancelled</a:t>
                      </a:r>
                      <a:endParaRPr lang="en-GB" sz="100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a:solidFill>
                            <a:schemeClr val="bg1"/>
                          </a:solidFill>
                          <a:effectLst/>
                          <a:latin typeface="Aptos" panose="020B0004020202020204" pitchFamily="34" charset="0"/>
                        </a:rPr>
                        <a:t>Pended</a:t>
                      </a:r>
                      <a:endParaRPr lang="en-GB" sz="100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a:r>
                        <a:rPr lang="en-GB" sz="1000" dirty="0">
                          <a:solidFill>
                            <a:schemeClr val="bg1"/>
                          </a:solidFill>
                          <a:effectLst/>
                          <a:latin typeface="Aptos" panose="020B0004020202020204" pitchFamily="34" charset="0"/>
                        </a:rPr>
                        <a:t>Support approved</a:t>
                      </a:r>
                      <a:endPar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extLst>
                  <a:ext uri="{0D108BD9-81ED-4DB2-BD59-A6C34878D82A}">
                    <a16:rowId xmlns:a16="http://schemas.microsoft.com/office/drawing/2014/main" val="1977579411"/>
                  </a:ext>
                </a:extLst>
              </a:tr>
              <a:tr h="231810">
                <a:tc>
                  <a:txBody>
                    <a:bodyPr/>
                    <a:lstStyle/>
                    <a:p>
                      <a:pPr algn="l" fontAlgn="ctr">
                        <a:buNone/>
                      </a:pPr>
                      <a:r>
                        <a:rPr lang="en-GB" sz="1100" b="1" i="0" u="none" strike="noStrike" dirty="0">
                          <a:solidFill>
                            <a:schemeClr val="bg1"/>
                          </a:solidFill>
                          <a:effectLst/>
                          <a:latin typeface="Aptos Narrow" panose="020B0004020202020204" pitchFamily="34" charset="0"/>
                        </a:rPr>
                        <a:t>24/25 (Up to 5/7/2024)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1,564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730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817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256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080688"/>
                  </a:ext>
                </a:extLst>
              </a:tr>
              <a:tr h="231810">
                <a:tc>
                  <a:txBody>
                    <a:bodyPr/>
                    <a:lstStyle/>
                    <a:p>
                      <a:pPr algn="l" fontAlgn="ctr">
                        <a:buNone/>
                      </a:pPr>
                      <a:r>
                        <a:rPr lang="en-GB" sz="1100" b="1" i="0" u="none" strike="noStrike" dirty="0">
                          <a:solidFill>
                            <a:schemeClr val="bg1"/>
                          </a:solidFill>
                          <a:effectLst/>
                          <a:latin typeface="Aptos Narrow" panose="020B0004020202020204" pitchFamily="34" charset="0"/>
                        </a:rPr>
                        <a:t>25/26 (Up to 5/7/2025)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1,777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868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869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276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23228916"/>
                  </a:ext>
                </a:extLst>
              </a:tr>
              <a:tr h="241468">
                <a:tc>
                  <a:txBody>
                    <a:bodyPr/>
                    <a:lstStyle/>
                    <a:p>
                      <a:pPr algn="l" fontAlgn="ctr">
                        <a:buNone/>
                      </a:pPr>
                      <a:r>
                        <a:rPr lang="en-GB" sz="1100" b="1" i="0" u="none" strike="noStrike" dirty="0">
                          <a:solidFill>
                            <a:schemeClr val="bg1"/>
                          </a:solidFill>
                          <a:effectLst/>
                          <a:latin typeface="Aptos Narrow" panose="020B0004020202020204" pitchFamily="34" charset="0"/>
                        </a:rPr>
                        <a:t>26/27 (Up to 5/7/2026)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1,495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780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a:solidFill>
                            <a:srgbClr val="000000"/>
                          </a:solidFill>
                          <a:effectLst/>
                          <a:latin typeface="Aptos Narrow" panose="020B0004020202020204" pitchFamily="34" charset="0"/>
                        </a:rPr>
                        <a:t>692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1100" b="0" i="0" u="none" strike="noStrike" dirty="0">
                          <a:solidFill>
                            <a:srgbClr val="000000"/>
                          </a:solidFill>
                          <a:effectLst/>
                          <a:latin typeface="Aptos Narrow" panose="020B0004020202020204" pitchFamily="34" charset="0"/>
                        </a:rPr>
                        <a:t>327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5189152"/>
                  </a:ext>
                </a:extLst>
              </a:tr>
            </a:tbl>
          </a:graphicData>
        </a:graphic>
      </p:graphicFrame>
      <p:sp>
        <p:nvSpPr>
          <p:cNvPr id="8" name="TextBox 7">
            <a:extLst>
              <a:ext uri="{FF2B5EF4-FFF2-40B4-BE49-F238E27FC236}">
                <a16:creationId xmlns:a16="http://schemas.microsoft.com/office/drawing/2014/main" id="{DE7FC83B-9215-4950-9472-6F511E71D445}"/>
              </a:ext>
            </a:extLst>
          </p:cNvPr>
          <p:cNvSpPr txBox="1"/>
          <p:nvPr/>
        </p:nvSpPr>
        <p:spPr>
          <a:xfrm>
            <a:off x="40300" y="3790278"/>
            <a:ext cx="11897282" cy="2585323"/>
          </a:xfrm>
          <a:prstGeom prst="rect">
            <a:avLst/>
          </a:prstGeom>
          <a:noFill/>
          <a:ln w="19050">
            <a:solidFill>
              <a:schemeClr val="tx1"/>
            </a:solidFill>
          </a:ln>
        </p:spPr>
        <p:txBody>
          <a:bodyPr wrap="square" rtlCol="0">
            <a:spAutoFit/>
          </a:bodyPr>
          <a:lstStyle/>
          <a:p>
            <a:pPr>
              <a:buNone/>
            </a:pPr>
            <a:r>
              <a:rPr lang="en-GB" b="1" dirty="0">
                <a:latin typeface="Arial" panose="020B0604020202020204" pitchFamily="34" charset="0"/>
                <a:ea typeface="Times New Roman" panose="02020603050405020304" pitchFamily="18" charset="0"/>
                <a:cs typeface="Times New Roman" panose="02020603050405020304" pitchFamily="18" charset="0"/>
              </a:rPr>
              <a:t>Current Application Volumes</a:t>
            </a:r>
          </a:p>
          <a:p>
            <a:pPr>
              <a:buNone/>
            </a:pPr>
            <a:endParaRPr lang="en-GB" b="1" dirty="0">
              <a:latin typeface="Arial" panose="020B0604020202020204" pitchFamily="34" charset="0"/>
              <a:ea typeface="Times New Roman" panose="02020603050405020304" pitchFamily="18" charset="0"/>
              <a:cs typeface="Times New Roman" panose="02020603050405020304" pitchFamily="18" charset="0"/>
            </a:endParaRPr>
          </a:p>
          <a:p>
            <a:pPr marL="285750" indent="-285750" fontAlgn="t">
              <a:buFont typeface="Arial" panose="020B0604020202020204" pitchFamily="34" charset="0"/>
              <a:buChar char="•"/>
            </a:pPr>
            <a:r>
              <a:rPr lang="en-GB" dirty="0">
                <a:latin typeface="Segoe UI" panose="020B0502040204020203" pitchFamily="34" charset="0"/>
              </a:rPr>
              <a:t>The application service for SFW full-time undergraduate customers opened on 23 March 2026, in line with the previous cycle. Postgraduate applications opened later than the previous year, which has contributed to lower overall application volumes at this stage of the cycle. </a:t>
            </a:r>
          </a:p>
          <a:p>
            <a:pPr marL="342900" lvl="0" indent="-342900" fontAlgn="t">
              <a:buFont typeface="Arial" panose="020B0604020202020204" pitchFamily="34" charset="0"/>
              <a:buChar char="•"/>
            </a:pPr>
            <a:r>
              <a:rPr lang="en-GB" dirty="0">
                <a:latin typeface="Segoe UI" panose="020B0502040204020203" pitchFamily="34" charset="0"/>
              </a:rPr>
              <a:t>Assessment outcomes remain positive, with 52% of applications assessed as eligible, compared with 49% at the same stage last year. This represents the highest eligibility rate seen across the last three application cycles.</a:t>
            </a:r>
          </a:p>
          <a:p>
            <a:pPr marL="342900" indent="-342900" fontAlgn="t">
              <a:buFont typeface="Arial" panose="020B0604020202020204" pitchFamily="34" charset="0"/>
              <a:buChar char="•"/>
            </a:pPr>
            <a:r>
              <a:rPr lang="en-GB" dirty="0">
                <a:latin typeface="Segoe UI" panose="020B0502040204020203" pitchFamily="34" charset="0"/>
              </a:rPr>
              <a:t>Support approvals are ahead of the equivalent point in 2025/26, increasing by 19% from 276 to 327.</a:t>
            </a:r>
          </a:p>
          <a:p>
            <a:pPr lvl="0" fontAlgn="t"/>
            <a:endParaRPr lang="en-GB"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471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9DF3B-8A26-9827-B4FD-E970415FB524}"/>
              </a:ext>
            </a:extLst>
          </p:cNvPr>
          <p:cNvSpPr txBox="1">
            <a:spLocks noGrp="1"/>
          </p:cNvSpPr>
          <p:nvPr>
            <p:ph type="title" idx="4294967295"/>
          </p:nvPr>
        </p:nvSpPr>
        <p:spPr>
          <a:xfrm>
            <a:off x="0" y="179890"/>
            <a:ext cx="1035074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Customer Satisfaction Survey (CSAT) results – June 2026</a:t>
            </a:r>
          </a:p>
        </p:txBody>
      </p:sp>
      <p:graphicFrame>
        <p:nvGraphicFramePr>
          <p:cNvPr id="8" name="Table 7">
            <a:extLst>
              <a:ext uri="{FF2B5EF4-FFF2-40B4-BE49-F238E27FC236}">
                <a16:creationId xmlns:a16="http://schemas.microsoft.com/office/drawing/2014/main" id="{C0DC93D0-A4EB-8353-44C8-B1F79F675857}"/>
              </a:ext>
            </a:extLst>
          </p:cNvPr>
          <p:cNvGraphicFramePr>
            <a:graphicFrameLocks noGrp="1"/>
          </p:cNvGraphicFramePr>
          <p:nvPr>
            <p:extLst>
              <p:ext uri="{D42A27DB-BD31-4B8C-83A1-F6EECF244321}">
                <p14:modId xmlns:p14="http://schemas.microsoft.com/office/powerpoint/2010/main" val="2360607228"/>
              </p:ext>
            </p:extLst>
          </p:nvPr>
        </p:nvGraphicFramePr>
        <p:xfrm>
          <a:off x="1" y="848003"/>
          <a:ext cx="5451896" cy="6020714"/>
        </p:xfrm>
        <a:graphic>
          <a:graphicData uri="http://schemas.openxmlformats.org/drawingml/2006/table">
            <a:tbl>
              <a:tblPr firstRow="1" bandRow="1"/>
              <a:tblGrid>
                <a:gridCol w="1090258">
                  <a:extLst>
                    <a:ext uri="{9D8B030D-6E8A-4147-A177-3AD203B41FA5}">
                      <a16:colId xmlns:a16="http://schemas.microsoft.com/office/drawing/2014/main" val="2659848150"/>
                    </a:ext>
                  </a:extLst>
                </a:gridCol>
                <a:gridCol w="1090258">
                  <a:extLst>
                    <a:ext uri="{9D8B030D-6E8A-4147-A177-3AD203B41FA5}">
                      <a16:colId xmlns:a16="http://schemas.microsoft.com/office/drawing/2014/main" val="3820475231"/>
                    </a:ext>
                  </a:extLst>
                </a:gridCol>
                <a:gridCol w="1090258">
                  <a:extLst>
                    <a:ext uri="{9D8B030D-6E8A-4147-A177-3AD203B41FA5}">
                      <a16:colId xmlns:a16="http://schemas.microsoft.com/office/drawing/2014/main" val="4118116522"/>
                    </a:ext>
                  </a:extLst>
                </a:gridCol>
                <a:gridCol w="1090258">
                  <a:extLst>
                    <a:ext uri="{9D8B030D-6E8A-4147-A177-3AD203B41FA5}">
                      <a16:colId xmlns:a16="http://schemas.microsoft.com/office/drawing/2014/main" val="1377043166"/>
                    </a:ext>
                  </a:extLst>
                </a:gridCol>
                <a:gridCol w="1090864">
                  <a:extLst>
                    <a:ext uri="{9D8B030D-6E8A-4147-A177-3AD203B41FA5}">
                      <a16:colId xmlns:a16="http://schemas.microsoft.com/office/drawing/2014/main" val="469384555"/>
                    </a:ext>
                  </a:extLst>
                </a:gridCol>
              </a:tblGrid>
              <a:tr h="613578">
                <a:tc>
                  <a:txBody>
                    <a:bodyPr/>
                    <a:lstStyle/>
                    <a:p>
                      <a:pPr algn="l">
                        <a:lnSpc>
                          <a:spcPct val="107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THEME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l" fontAlgn="ctr"/>
                      <a:r>
                        <a:rPr lang="en-GB" sz="1100" u="none" strike="noStrike" dirty="0">
                          <a:solidFill>
                            <a:schemeClr val="bg1"/>
                          </a:solidFill>
                          <a:effectLst/>
                        </a:rPr>
                        <a:t>Combined: Rolling 12-month average </a:t>
                      </a:r>
                      <a:br>
                        <a:rPr lang="en-GB" sz="1100" u="none" strike="noStrike" dirty="0">
                          <a:solidFill>
                            <a:schemeClr val="bg1"/>
                          </a:solidFill>
                          <a:effectLst/>
                        </a:rPr>
                      </a:br>
                      <a:r>
                        <a:rPr lang="en-GB" sz="1000" u="none" strike="noStrike" dirty="0">
                          <a:solidFill>
                            <a:schemeClr val="bg1"/>
                          </a:solidFill>
                          <a:effectLst/>
                        </a:rPr>
                        <a:t>2,501 responses</a:t>
                      </a:r>
                      <a:endParaRPr lang="en-GB" sz="1000" b="1" i="0" u="none" strike="noStrike" dirty="0">
                        <a:solidFill>
                          <a:schemeClr val="bg1"/>
                        </a:solidFill>
                        <a:effectLst/>
                        <a:latin typeface="Aptos Narrow" panose="020B000402020202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l" fontAlgn="ctr"/>
                      <a:endParaRPr lang="en-GB" sz="1000" b="1" u="none" strike="noStrike" dirty="0">
                        <a:solidFill>
                          <a:schemeClr val="bg1"/>
                        </a:solidFill>
                        <a:effectLst/>
                      </a:endParaRPr>
                    </a:p>
                    <a:p>
                      <a:pPr algn="l" fontAlgn="ctr"/>
                      <a:r>
                        <a:rPr lang="en-GB" sz="1000" b="1" u="none" strike="noStrike" dirty="0">
                          <a:solidFill>
                            <a:schemeClr val="bg1"/>
                          </a:solidFill>
                          <a:effectLst/>
                        </a:rPr>
                        <a:t>Study Tech customers</a:t>
                      </a:r>
                      <a:br>
                        <a:rPr lang="en-GB" sz="1000" u="none" strike="noStrike" dirty="0">
                          <a:solidFill>
                            <a:schemeClr val="bg1"/>
                          </a:solidFill>
                          <a:effectLst/>
                        </a:rPr>
                      </a:br>
                      <a:endParaRPr lang="en-GB" sz="1000" b="1" i="0" u="none" strike="noStrike" dirty="0">
                        <a:solidFill>
                          <a:schemeClr val="bg1"/>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l" fontAlgn="ctr"/>
                      <a:br>
                        <a:rPr lang="en-GB" sz="1000" u="none" strike="noStrike" dirty="0">
                          <a:solidFill>
                            <a:schemeClr val="bg1"/>
                          </a:solidFill>
                          <a:effectLst/>
                        </a:rPr>
                      </a:br>
                      <a:r>
                        <a:rPr lang="en-GB" sz="1000" b="1" u="none" strike="noStrike" dirty="0">
                          <a:solidFill>
                            <a:schemeClr val="bg1"/>
                          </a:solidFill>
                          <a:effectLst/>
                        </a:rPr>
                        <a:t>Capita customers</a:t>
                      </a:r>
                      <a:br>
                        <a:rPr lang="en-GB" sz="1000" u="none" strike="noStrike" dirty="0">
                          <a:solidFill>
                            <a:schemeClr val="bg1"/>
                          </a:solidFill>
                          <a:effectLst/>
                        </a:rPr>
                      </a:br>
                      <a:endParaRPr lang="en-GB" sz="1000" b="1" i="0" u="none" strike="noStrike" dirty="0">
                        <a:solidFill>
                          <a:schemeClr val="bg1"/>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l">
                        <a:lnSpc>
                          <a:spcPct val="107000"/>
                        </a:lnSpc>
                        <a:spcAft>
                          <a:spcPts val="800"/>
                        </a:spcAft>
                      </a:pPr>
                      <a:r>
                        <a:rPr lang="en-GB" sz="900" b="1" kern="1200" dirty="0">
                          <a:solidFill>
                            <a:srgbClr val="FFFFFF"/>
                          </a:solidFill>
                          <a:effectLst/>
                          <a:latin typeface="+mn-lt"/>
                          <a:ea typeface="Times New Roman" panose="02020603050405020304" pitchFamily="18" charset="0"/>
                          <a:cs typeface="Arial" panose="020B0604020202020204" pitchFamily="34" charset="0"/>
                        </a:rPr>
                        <a:t>Baseline Score (Legacy service)</a:t>
                      </a:r>
                      <a:br>
                        <a:rPr lang="en-GB" sz="900" b="1" kern="1200" dirty="0">
                          <a:solidFill>
                            <a:srgbClr val="FFFFFF"/>
                          </a:solidFill>
                          <a:effectLst/>
                          <a:latin typeface="+mn-lt"/>
                          <a:ea typeface="Times New Roman" panose="02020603050405020304" pitchFamily="18" charset="0"/>
                          <a:cs typeface="Arial" panose="020B0604020202020204" pitchFamily="34" charset="0"/>
                        </a:rPr>
                      </a:br>
                      <a:r>
                        <a:rPr lang="en-GB" sz="900" b="1" kern="1200" dirty="0">
                          <a:solidFill>
                            <a:srgbClr val="FFFFFF"/>
                          </a:solidFill>
                          <a:effectLst/>
                          <a:latin typeface="+mn-lt"/>
                          <a:ea typeface="Times New Roman" panose="02020603050405020304" pitchFamily="18" charset="0"/>
                          <a:cs typeface="Arial" panose="020B0604020202020204" pitchFamily="34" charset="0"/>
                        </a:rPr>
                        <a:t>&gt;5k responses</a:t>
                      </a:r>
                      <a:endParaRPr lang="en-GB" sz="900" kern="100" dirty="0">
                        <a:effectLst/>
                        <a:latin typeface="+mn-lt"/>
                        <a:ea typeface="Aptos" panose="020B0004020202020204" pitchFamily="34" charset="0"/>
                        <a:cs typeface="Arial" panose="020B0604020202020204" pitchFamily="34" charset="0"/>
                      </a:endParaRPr>
                    </a:p>
                  </a:txBody>
                  <a:tcPr marL="42561" marR="42561" marT="21280" marB="212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extLst>
                  <a:ext uri="{0D108BD9-81ED-4DB2-BD59-A6C34878D82A}">
                    <a16:rowId xmlns:a16="http://schemas.microsoft.com/office/drawing/2014/main" val="2027427521"/>
                  </a:ext>
                </a:extLst>
              </a:tr>
              <a:tr h="763585">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Simplicity of following the information, advice and guidance provided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66% </a:t>
                      </a:r>
                      <a:endParaRPr lang="en-GB" sz="900" b="1" i="0" u="none" strike="noStrike" dirty="0">
                        <a:solidFill>
                          <a:srgbClr val="000000"/>
                        </a:solidFill>
                        <a:effectLst/>
                        <a:latin typeface="Calibri" panose="020F050202020403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67%</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64%</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N/A</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23018028"/>
                  </a:ext>
                </a:extLst>
              </a:tr>
              <a:tr h="698459">
                <a:tc>
                  <a:txBody>
                    <a:bodyPr/>
                    <a:lstStyle/>
                    <a:p>
                      <a:pPr algn="l">
                        <a:lnSpc>
                          <a:spcPct val="107000"/>
                        </a:lnSpc>
                        <a:spcAft>
                          <a:spcPts val="800"/>
                        </a:spcAft>
                      </a:pPr>
                      <a:b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Simplicity of the Needs Assessment booking process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 74%      </a:t>
                      </a:r>
                      <a:endParaRPr lang="en-GB" sz="900" b="1" i="0" u="none" strike="noStrike" dirty="0">
                        <a:solidFill>
                          <a:srgbClr val="000000"/>
                        </a:solidFill>
                        <a:effectLst/>
                        <a:latin typeface="Calibri" panose="020F050202020403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77%</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69%</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N/A</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66975370"/>
                  </a:ext>
                </a:extLst>
              </a:tr>
              <a:tr h="617229">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Convenience of travel time and location (in-person assessments)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 89% </a:t>
                      </a:r>
                      <a:endParaRPr lang="en-GB" sz="900" b="1" i="0" u="none" strike="noStrike" dirty="0">
                        <a:solidFill>
                          <a:srgbClr val="000000"/>
                        </a:solidFill>
                        <a:effectLst/>
                        <a:latin typeface="Calibri" panose="020F050202020403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92%</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84%</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N/A</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22003623"/>
                  </a:ext>
                </a:extLst>
              </a:tr>
              <a:tr h="617229">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Satisfaction with the Needs Assessment Service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81%  (+9%)</a:t>
                      </a: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82% (+10%)</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79% (+7%)</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72%</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28598576"/>
                  </a:ext>
                </a:extLst>
              </a:tr>
              <a:tr h="763585">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Satisfaction with the quality of Assistive Technology products provided </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77% (+2%)</a:t>
                      </a:r>
                      <a:endParaRPr lang="en-GB" sz="900" b="1" i="0" u="none" strike="noStrike" dirty="0">
                        <a:solidFill>
                          <a:srgbClr val="000000"/>
                        </a:solidFill>
                        <a:effectLst/>
                        <a:latin typeface="Calibri" panose="020F050202020403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78% (+3%)</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75% (=)</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75%</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216882853"/>
                  </a:ext>
                </a:extLst>
              </a:tr>
              <a:tr h="806322">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Satisfaction with the Assistive Technology delivery, set up and customer service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74%  (+7%)</a:t>
                      </a:r>
                      <a:endParaRPr lang="en-GB" sz="900" b="1" i="0" u="none" strike="noStrike" dirty="0">
                        <a:solidFill>
                          <a:srgbClr val="000000"/>
                        </a:solidFill>
                        <a:effectLst/>
                        <a:latin typeface="Calibri" panose="020F050202020403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76% ( +9%)</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73% (+6%)</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67%</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124123524"/>
                  </a:ext>
                </a:extLst>
              </a:tr>
              <a:tr h="512780">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Satisfaction with the AT training provided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    82% </a:t>
                      </a: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82%</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82%</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N/A</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4207509"/>
                  </a:ext>
                </a:extLst>
              </a:tr>
              <a:tr h="617229">
                <a:tc>
                  <a:txBody>
                    <a:bodyPr/>
                    <a:lstStyle/>
                    <a:p>
                      <a:pPr algn="l">
                        <a:lnSpc>
                          <a:spcPct val="107000"/>
                        </a:lnSpc>
                        <a:spcAft>
                          <a:spcPts val="800"/>
                        </a:spcAft>
                      </a:pPr>
                      <a:r>
                        <a:rPr lang="en-GB" sz="9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Overall satisfaction with the DSA application experience </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42561" marR="42561" marT="21280" marB="212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r>
                        <a:rPr lang="en-GB" sz="900" b="1" u="none" strike="noStrike" dirty="0">
                          <a:effectLst/>
                        </a:rPr>
                        <a:t>    74% (+10%)</a:t>
                      </a:r>
                      <a:endParaRPr lang="en-GB" sz="900" b="1" i="0" u="none" strike="noStrike" dirty="0">
                        <a:solidFill>
                          <a:srgbClr val="000000"/>
                        </a:solidFill>
                        <a:effectLst/>
                        <a:latin typeface="Calibri" panose="020F0502020204030204" pitchFamily="34" charset="0"/>
                      </a:endParaRPr>
                    </a:p>
                  </a:txBody>
                  <a:tcPr marL="6030" marR="6030" marT="60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GB" sz="900" u="none" strike="noStrike" dirty="0">
                          <a:effectLst/>
                        </a:rPr>
                        <a:t>75% (+11%)</a:t>
                      </a:r>
                      <a:endParaRPr lang="en-GB" sz="900" b="0" i="0" u="none" strike="noStrike" dirty="0">
                        <a:solidFill>
                          <a:srgbClr val="000000"/>
                        </a:solidFill>
                        <a:effectLst/>
                        <a:latin typeface="Aptos Narrow" panose="020B000402020202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900" u="none" strike="noStrike" dirty="0">
                          <a:effectLst/>
                        </a:rPr>
                        <a:t>71% (+7%)</a:t>
                      </a:r>
                      <a:endParaRPr lang="en-GB" sz="900" b="0" i="0" u="none" strike="noStrike" dirty="0">
                        <a:solidFill>
                          <a:srgbClr val="000000"/>
                        </a:solidFill>
                        <a:effectLst/>
                        <a:latin typeface="Calibri" panose="020F0502020204030204" pitchFamily="34" charset="0"/>
                      </a:endParaRPr>
                    </a:p>
                  </a:txBody>
                  <a:tcPr marL="5625" marR="5625" marT="5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lnSpc>
                          <a:spcPct val="107000"/>
                        </a:lnSpc>
                        <a:spcAft>
                          <a:spcPts val="800"/>
                        </a:spcAft>
                      </a:pPr>
                      <a:r>
                        <a:rPr lang="en-GB" sz="900" kern="100" dirty="0">
                          <a:effectLst/>
                          <a:latin typeface="+mn-lt"/>
                          <a:ea typeface="Aptos" panose="020B0004020202020204" pitchFamily="34" charset="0"/>
                          <a:cs typeface="Arial" panose="020B0604020202020204" pitchFamily="34" charset="0"/>
                        </a:rPr>
                        <a:t>64%</a:t>
                      </a:r>
                    </a:p>
                  </a:txBody>
                  <a:tcPr marL="2956" marR="2956" marT="29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64100824"/>
                  </a:ext>
                </a:extLst>
              </a:tr>
            </a:tbl>
          </a:graphicData>
        </a:graphic>
      </p:graphicFrame>
      <p:sp>
        <p:nvSpPr>
          <p:cNvPr id="9" name="TextBox 6">
            <a:extLst>
              <a:ext uri="{FF2B5EF4-FFF2-40B4-BE49-F238E27FC236}">
                <a16:creationId xmlns:a16="http://schemas.microsoft.com/office/drawing/2014/main" id="{A874543C-851A-6FA1-B526-E95B1ED8AC02}"/>
              </a:ext>
            </a:extLst>
          </p:cNvPr>
          <p:cNvSpPr txBox="1"/>
          <p:nvPr/>
        </p:nvSpPr>
        <p:spPr>
          <a:xfrm>
            <a:off x="5591175" y="955919"/>
            <a:ext cx="6459927" cy="4946162"/>
          </a:xfrm>
          <a:prstGeom prst="rect">
            <a:avLst/>
          </a:prstGeom>
          <a:noFill/>
          <a:ln w="19050">
            <a:solidFill>
              <a:sysClr val="windowText" lastClr="000000"/>
            </a:solidFill>
          </a:ln>
        </p:spPr>
        <p:txBody>
          <a:bodyPr wrap="square" rtlCol="0">
            <a:spAutoFit/>
          </a:bodyPr>
          <a:lstStyle/>
          <a:p>
            <a:pPr fontAlgn="base">
              <a:lnSpc>
                <a:spcPct val="107000"/>
              </a:lnSpc>
              <a:spcAft>
                <a:spcPts val="800"/>
              </a:spcAft>
            </a:pPr>
            <a:r>
              <a:rPr lang="en-GB" sz="1200" b="1" kern="1200" dirty="0">
                <a:solidFill>
                  <a:srgbClr val="000000"/>
                </a:solidFill>
                <a:effectLst/>
                <a:latin typeface="Arial" panose="020B0604020202020204" pitchFamily="34" charset="0"/>
                <a:cs typeface="Arial" panose="020B0604020202020204" pitchFamily="34" charset="0"/>
              </a:rPr>
              <a:t>Commentary</a:t>
            </a:r>
          </a:p>
          <a:p>
            <a:pPr marL="342900" lvl="0" indent="-342900">
              <a:lnSpc>
                <a:spcPct val="107000"/>
              </a:lnSpc>
              <a:spcAft>
                <a:spcPts val="800"/>
              </a:spcAft>
              <a:buFont typeface="Arial" panose="020B0604020202020204" pitchFamily="34" charset="0"/>
              <a:buChar char="•"/>
              <a:tabLst>
                <a:tab pos="457200" algn="l"/>
              </a:tabLst>
            </a:pPr>
            <a:r>
              <a:rPr lang="en-GB" sz="1200" kern="100" dirty="0">
                <a:effectLst/>
                <a:latin typeface="Arial" panose="020B0604020202020204" pitchFamily="34" charset="0"/>
                <a:ea typeface="Aptos" panose="020B0004020202020204" pitchFamily="34" charset="0"/>
                <a:cs typeface="Arial" panose="020B0604020202020204" pitchFamily="34" charset="0"/>
              </a:rPr>
              <a:t>2,501 customers have responded to our DSA CSAT survey </a:t>
            </a:r>
            <a:r>
              <a:rPr lang="en-GB" sz="1200" kern="100" dirty="0">
                <a:latin typeface="Arial" panose="020B0604020202020204" pitchFamily="34" charset="0"/>
                <a:ea typeface="Aptos" panose="020B0004020202020204" pitchFamily="34" charset="0"/>
                <a:cs typeface="Arial" panose="020B0604020202020204" pitchFamily="34" charset="0"/>
              </a:rPr>
              <a:t>over the past 12 months. </a:t>
            </a:r>
            <a:r>
              <a:rPr lang="en-GB" sz="1200" kern="100" dirty="0">
                <a:effectLst/>
                <a:latin typeface="Arial" panose="020B0604020202020204" pitchFamily="34" charset="0"/>
                <a:ea typeface="Aptos" panose="020B0004020202020204" pitchFamily="34" charset="0"/>
                <a:cs typeface="Arial" panose="020B0604020202020204" pitchFamily="34" charset="0"/>
              </a:rPr>
              <a:t>Around 4% of DSA customers provide a submission once they receive their support. This aligns with response rates for other SLC customer surveys.</a:t>
            </a:r>
          </a:p>
          <a:p>
            <a:pPr marL="342900" lvl="0" indent="-342900">
              <a:lnSpc>
                <a:spcPct val="107000"/>
              </a:lnSpc>
              <a:spcAft>
                <a:spcPts val="800"/>
              </a:spcAft>
              <a:buFont typeface="Arial" panose="020B0604020202020204" pitchFamily="34" charset="0"/>
              <a:buChar char="•"/>
              <a:tabLst>
                <a:tab pos="457200" algn="l"/>
              </a:tabLst>
            </a:pPr>
            <a:r>
              <a:rPr lang="en-GB" sz="1200" kern="100" dirty="0">
                <a:effectLst/>
                <a:latin typeface="Arial" panose="020B0604020202020204" pitchFamily="34" charset="0"/>
                <a:ea typeface="Aptos" panose="020B0004020202020204" pitchFamily="34" charset="0"/>
                <a:cs typeface="Arial" panose="020B0604020202020204" pitchFamily="34" charset="0"/>
              </a:rPr>
              <a:t>96% of survey responses are from Student Finance England customers. 4% are from Student Finance Wales customers. 58% of respondents were supported by Study Tech and 42% supported by Capita.  </a:t>
            </a:r>
          </a:p>
          <a:p>
            <a:pPr marL="342900" lvl="0" indent="-342900">
              <a:lnSpc>
                <a:spcPct val="107000"/>
              </a:lnSpc>
              <a:spcAft>
                <a:spcPts val="800"/>
              </a:spcAft>
              <a:buFont typeface="Arial" panose="020B0604020202020204" pitchFamily="34" charset="0"/>
              <a:buChar char="•"/>
              <a:tabLst>
                <a:tab pos="457200" algn="l"/>
              </a:tabLst>
            </a:pPr>
            <a:r>
              <a:rPr lang="en-GB" sz="1200" kern="100" dirty="0">
                <a:latin typeface="Arial" panose="020B0604020202020204" pitchFamily="34" charset="0"/>
                <a:ea typeface="Aptos" panose="020B0004020202020204" pitchFamily="34" charset="0"/>
                <a:cs typeface="Arial" panose="020B0604020202020204" pitchFamily="34" charset="0"/>
              </a:rPr>
              <a:t>CSAT scores continue to be consistently higher than those recorded scores for the pre-reforms DSA service. </a:t>
            </a:r>
            <a:r>
              <a:rPr lang="en-GB" sz="1200" kern="100" dirty="0">
                <a:effectLst/>
                <a:latin typeface="Arial" panose="020B0604020202020204" pitchFamily="34" charset="0"/>
                <a:ea typeface="Aptos" panose="020B0004020202020204" pitchFamily="34" charset="0"/>
                <a:cs typeface="Arial" panose="020B0604020202020204" pitchFamily="34" charset="0"/>
              </a:rPr>
              <a:t>Satisfaction with the overall DSA experience averaged 74% over the prior 12 months which is 10% higher than the rating for the pre-reforms service.</a:t>
            </a:r>
            <a:endParaRPr lang="en-GB" sz="1200" dirty="0">
              <a:solidFill>
                <a:srgbClr val="000000"/>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GB" sz="1200" dirty="0">
                <a:solidFill>
                  <a:srgbClr val="000000"/>
                </a:solidFill>
                <a:latin typeface="Arial" panose="020B0604020202020204" pitchFamily="34" charset="0"/>
                <a:cs typeface="Arial" panose="020B0604020202020204" pitchFamily="34" charset="0"/>
              </a:rPr>
              <a:t>Satisfaction with the Needs Assessment service continues to perform well with an 81% satisfaction score, which is 9% higher than the baseline. </a:t>
            </a:r>
          </a:p>
          <a:p>
            <a:pPr marL="342900" indent="-342900">
              <a:lnSpc>
                <a:spcPct val="107000"/>
              </a:lnSpc>
              <a:spcAft>
                <a:spcPts val="800"/>
              </a:spcAft>
              <a:buFont typeface="Arial" panose="020B0604020202020204" pitchFamily="34" charset="0"/>
              <a:buChar char="•"/>
              <a:tabLst>
                <a:tab pos="457200" algn="l"/>
              </a:tabLst>
            </a:pPr>
            <a:r>
              <a:rPr lang="en-GB" sz="1200" kern="100" dirty="0">
                <a:latin typeface="Arial" panose="020B0604020202020204" pitchFamily="34" charset="0"/>
                <a:ea typeface="Aptos" panose="020B0004020202020204" pitchFamily="34" charset="0"/>
                <a:cs typeface="Arial" panose="020B0604020202020204" pitchFamily="34" charset="0"/>
              </a:rPr>
              <a:t>T</a:t>
            </a:r>
            <a:r>
              <a:rPr lang="en-GB" sz="1200" kern="100" dirty="0">
                <a:effectLst/>
                <a:latin typeface="Arial" panose="020B0604020202020204" pitchFamily="34" charset="0"/>
                <a:ea typeface="Aptos" panose="020B0004020202020204" pitchFamily="34" charset="0"/>
                <a:cs typeface="Arial" panose="020B0604020202020204" pitchFamily="34" charset="0"/>
              </a:rPr>
              <a:t>he lowest scoring theme is how simple customers find it to follow the guidance being provided by SLC and the suppliers on how to progress their application. SLC</a:t>
            </a:r>
            <a:r>
              <a:rPr lang="en-GB" sz="1200" kern="100" dirty="0">
                <a:latin typeface="Arial" panose="020B0604020202020204" pitchFamily="34" charset="0"/>
                <a:ea typeface="Aptos" panose="020B0004020202020204" pitchFamily="34" charset="0"/>
                <a:cs typeface="Arial" panose="020B0604020202020204" pitchFamily="34" charset="0"/>
              </a:rPr>
              <a:t> are committed to improving the overall application experience and simplifying guidance for DSA customers. </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GB" sz="1200" kern="100" dirty="0">
                <a:effectLst/>
                <a:latin typeface="Arial" panose="020B0604020202020204" pitchFamily="34" charset="0"/>
                <a:ea typeface="Aptos" panose="020B0004020202020204" pitchFamily="34" charset="0"/>
                <a:cs typeface="Arial" panose="020B0604020202020204" pitchFamily="34" charset="0"/>
              </a:rPr>
              <a:t>The baseline results were taken from the previous iteration of the DSA Customer Survey which ran between July 2021 – February 2024. </a:t>
            </a:r>
          </a:p>
          <a:p>
            <a:pPr marL="342900" lvl="0" indent="-342900">
              <a:lnSpc>
                <a:spcPct val="107000"/>
              </a:lnSpc>
              <a:spcAft>
                <a:spcPts val="800"/>
              </a:spcAft>
              <a:buFont typeface="Arial" panose="020B0604020202020204" pitchFamily="34" charset="0"/>
              <a:buChar char="•"/>
              <a:tabLst>
                <a:tab pos="457200" algn="l"/>
              </a:tabLst>
            </a:pPr>
            <a:r>
              <a:rPr lang="en-GB" sz="1200" kern="100" dirty="0">
                <a:effectLst/>
                <a:latin typeface="Arial" panose="020B0604020202020204" pitchFamily="34" charset="0"/>
                <a:ea typeface="Aptos" panose="020B0004020202020204" pitchFamily="34" charset="0"/>
                <a:cs typeface="Arial" panose="020B0604020202020204" pitchFamily="34" charset="0"/>
              </a:rPr>
              <a:t>The new survey was refined for the launch of the new DSA service. Where the baseline score is N/A, this is because an equivalent question wasn’t asked in the previous survey. </a:t>
            </a:r>
          </a:p>
        </p:txBody>
      </p:sp>
    </p:spTree>
    <p:extLst>
      <p:ext uri="{BB962C8B-B14F-4D97-AF65-F5344CB8AC3E}">
        <p14:creationId xmlns:p14="http://schemas.microsoft.com/office/powerpoint/2010/main" val="3219378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877F0-8BC9-D3B2-9862-A298F4482D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5EADC-7F9E-9D23-8A96-DE557F9917AB}"/>
              </a:ext>
            </a:extLst>
          </p:cNvPr>
          <p:cNvSpPr txBox="1">
            <a:spLocks noGrp="1"/>
          </p:cNvSpPr>
          <p:nvPr>
            <p:ph type="title" idx="4294967295"/>
          </p:nvPr>
        </p:nvSpPr>
        <p:spPr>
          <a:xfrm>
            <a:off x="0" y="162317"/>
            <a:ext cx="10350744"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CSAT participation by disability type – June 2026</a:t>
            </a:r>
          </a:p>
        </p:txBody>
      </p:sp>
      <p:graphicFrame>
        <p:nvGraphicFramePr>
          <p:cNvPr id="12" name="Table 11">
            <a:extLst>
              <a:ext uri="{FF2B5EF4-FFF2-40B4-BE49-F238E27FC236}">
                <a16:creationId xmlns:a16="http://schemas.microsoft.com/office/drawing/2014/main" id="{BD4BE8BE-11E3-CBB8-3CA0-A0EFE39C9491}"/>
              </a:ext>
            </a:extLst>
          </p:cNvPr>
          <p:cNvGraphicFramePr>
            <a:graphicFrameLocks noGrp="1"/>
          </p:cNvGraphicFramePr>
          <p:nvPr>
            <p:extLst>
              <p:ext uri="{D42A27DB-BD31-4B8C-83A1-F6EECF244321}">
                <p14:modId xmlns:p14="http://schemas.microsoft.com/office/powerpoint/2010/main" val="1537374060"/>
              </p:ext>
            </p:extLst>
          </p:nvPr>
        </p:nvGraphicFramePr>
        <p:xfrm>
          <a:off x="0" y="845908"/>
          <a:ext cx="5551714" cy="6012090"/>
        </p:xfrm>
        <a:graphic>
          <a:graphicData uri="http://schemas.openxmlformats.org/drawingml/2006/table">
            <a:tbl>
              <a:tblPr firstRow="1" bandRow="1"/>
              <a:tblGrid>
                <a:gridCol w="2775857">
                  <a:extLst>
                    <a:ext uri="{9D8B030D-6E8A-4147-A177-3AD203B41FA5}">
                      <a16:colId xmlns:a16="http://schemas.microsoft.com/office/drawing/2014/main" val="3968851484"/>
                    </a:ext>
                  </a:extLst>
                </a:gridCol>
                <a:gridCol w="2775857">
                  <a:extLst>
                    <a:ext uri="{9D8B030D-6E8A-4147-A177-3AD203B41FA5}">
                      <a16:colId xmlns:a16="http://schemas.microsoft.com/office/drawing/2014/main" val="2029081739"/>
                    </a:ext>
                  </a:extLst>
                </a:gridCol>
              </a:tblGrid>
              <a:tr h="668010">
                <a:tc>
                  <a:txBody>
                    <a:bodyPr/>
                    <a:lstStyle/>
                    <a:p>
                      <a:pPr algn="l">
                        <a:lnSpc>
                          <a:spcPct val="105000"/>
                        </a:lnSpc>
                        <a:spcAft>
                          <a:spcPts val="800"/>
                        </a:spcAft>
                      </a:pPr>
                      <a:r>
                        <a:rPr lang="en-GB"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Disability Type</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23876"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Participation in CSAT survey (%)</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1492"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extLst>
                  <a:ext uri="{0D108BD9-81ED-4DB2-BD59-A6C34878D82A}">
                    <a16:rowId xmlns:a16="http://schemas.microsoft.com/office/drawing/2014/main" val="2204839158"/>
                  </a:ext>
                </a:extLst>
              </a:tr>
              <a:tr h="668010">
                <a:tc>
                  <a:txBody>
                    <a:bodyPr/>
                    <a:lstStyle/>
                    <a:p>
                      <a:pPr algn="l">
                        <a:lnSpc>
                          <a:spcPct val="105000"/>
                        </a:lnSpc>
                        <a:spcAft>
                          <a:spcPts val="800"/>
                        </a:spcAft>
                      </a:pPr>
                      <a:r>
                        <a:rPr lang="en-GB" sz="14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Autism</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fontAlgn="ctr">
                        <a:lnSpc>
                          <a:spcPct val="105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13%</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9884128"/>
                  </a:ext>
                </a:extLst>
              </a:tr>
              <a:tr h="668010">
                <a:tc>
                  <a:txBody>
                    <a:bodyPr/>
                    <a:lstStyle/>
                    <a:p>
                      <a:pPr algn="l">
                        <a:lnSpc>
                          <a:spcPct val="105000"/>
                        </a:lnSpc>
                        <a:spcAft>
                          <a:spcPts val="800"/>
                        </a:spcAft>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Hearing Impairment</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2%</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9781872"/>
                  </a:ext>
                </a:extLst>
              </a:tr>
              <a:tr h="668010">
                <a:tc>
                  <a:txBody>
                    <a:bodyPr/>
                    <a:lstStyle/>
                    <a:p>
                      <a:pPr algn="l">
                        <a:lnSpc>
                          <a:spcPct val="106000"/>
                        </a:lnSpc>
                        <a:spcAft>
                          <a:spcPts val="800"/>
                        </a:spcAft>
                      </a:pPr>
                      <a:r>
                        <a:rPr lang="en-GB" sz="14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Learning Difficulty</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29%</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6340119"/>
                  </a:ext>
                </a:extLst>
              </a:tr>
              <a:tr h="668010">
                <a:tc>
                  <a:txBody>
                    <a:bodyPr/>
                    <a:lstStyle/>
                    <a:p>
                      <a:pPr algn="l">
                        <a:lnSpc>
                          <a:spcPct val="106000"/>
                        </a:lnSpc>
                        <a:spcAft>
                          <a:spcPts val="800"/>
                        </a:spcAft>
                      </a:pPr>
                      <a:r>
                        <a:rPr lang="en-GB" sz="14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Longstanding Illness</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12%</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4874874"/>
                  </a:ext>
                </a:extLst>
              </a:tr>
              <a:tr h="668010">
                <a:tc>
                  <a:txBody>
                    <a:bodyPr/>
                    <a:lstStyle/>
                    <a:p>
                      <a:pPr algn="l">
                        <a:lnSpc>
                          <a:spcPct val="106000"/>
                        </a:lnSpc>
                        <a:spcAft>
                          <a:spcPts val="800"/>
                        </a:spcAft>
                      </a:pPr>
                      <a:r>
                        <a:rPr lang="en-GB" sz="14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Mental Heath Condition</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17%</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3210259"/>
                  </a:ext>
                </a:extLst>
              </a:tr>
              <a:tr h="668010">
                <a:tc>
                  <a:txBody>
                    <a:bodyPr/>
                    <a:lstStyle/>
                    <a:p>
                      <a:pPr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Mobility</a:t>
                      </a: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9%</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3274155"/>
                  </a:ext>
                </a:extLst>
              </a:tr>
              <a:tr h="668010">
                <a:tc>
                  <a:txBody>
                    <a:bodyPr/>
                    <a:lstStyle/>
                    <a:p>
                      <a:pPr algn="l">
                        <a:lnSpc>
                          <a:spcPct val="106000"/>
                        </a:lnSpc>
                        <a:spcAft>
                          <a:spcPts val="800"/>
                        </a:spcAft>
                      </a:pPr>
                      <a:r>
                        <a:rPr lang="en-GB" sz="14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Multiple disabilities</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6000"/>
                        </a:lnSpc>
                        <a:spcAft>
                          <a:spcPts val="800"/>
                        </a:spcAft>
                      </a:pPr>
                      <a:r>
                        <a:rPr lang="en-GB" sz="1400" kern="100" dirty="0">
                          <a:effectLst/>
                          <a:latin typeface="Arial" panose="020B0604020202020204" pitchFamily="34" charset="0"/>
                          <a:ea typeface="Aptos" panose="020B0004020202020204" pitchFamily="34" charset="0"/>
                          <a:cs typeface="Arial" panose="020B0604020202020204" pitchFamily="34" charset="0"/>
                        </a:rPr>
                        <a:t>18%</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8925721"/>
                  </a:ext>
                </a:extLst>
              </a:tr>
              <a:tr h="668010">
                <a:tc>
                  <a:txBody>
                    <a:bodyPr/>
                    <a:lstStyle/>
                    <a:p>
                      <a:pPr algn="l">
                        <a:lnSpc>
                          <a:spcPct val="106000"/>
                        </a:lnSpc>
                        <a:spcAft>
                          <a:spcPts val="800"/>
                        </a:spcAft>
                      </a:pPr>
                      <a:r>
                        <a:rPr lang="en-GB" sz="14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Visual Impairment</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72000" marR="23876" marT="12435" marB="1243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lvl="0" algn="l">
                        <a:lnSpc>
                          <a:spcPct val="107000"/>
                        </a:lnSpc>
                      </a:pPr>
                      <a:r>
                        <a:rPr lang="en-GB" sz="1400" kern="100" dirty="0">
                          <a:effectLst/>
                          <a:latin typeface="Arial" panose="020B0604020202020204" pitchFamily="34" charset="0"/>
                          <a:cs typeface="Arial" panose="020B0604020202020204" pitchFamily="34" charset="0"/>
                        </a:rPr>
                        <a:t>1%</a:t>
                      </a:r>
                    </a:p>
                  </a:txBody>
                  <a:tcPr marL="72000" marR="1492" marT="149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4310797"/>
                  </a:ext>
                </a:extLst>
              </a:tr>
            </a:tbl>
          </a:graphicData>
        </a:graphic>
      </p:graphicFrame>
      <p:sp>
        <p:nvSpPr>
          <p:cNvPr id="16" name="TextBox 15">
            <a:extLst>
              <a:ext uri="{FF2B5EF4-FFF2-40B4-BE49-F238E27FC236}">
                <a16:creationId xmlns:a16="http://schemas.microsoft.com/office/drawing/2014/main" id="{8B7B37CD-0023-BABA-0204-2CE3E1F5C629}"/>
              </a:ext>
            </a:extLst>
          </p:cNvPr>
          <p:cNvSpPr txBox="1"/>
          <p:nvPr/>
        </p:nvSpPr>
        <p:spPr>
          <a:xfrm>
            <a:off x="5696293" y="905232"/>
            <a:ext cx="6266475" cy="3600986"/>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Commentary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of March 2026, 29% of students who completed a customer satisfaction survey told us they have a learning difficulty. 13% said they have autism with 17% declaring a mental health condition</a:t>
            </a:r>
            <a:r>
              <a:rPr lang="en-GB" dirty="0">
                <a:solidFill>
                  <a:prstClr val="black"/>
                </a:solidFill>
                <a:latin typeface="Arial" panose="020B0604020202020204" pitchFamily="34" charset="0"/>
                <a:cs typeface="Arial" panose="020B0604020202020204" pitchFamily="34" charset="0"/>
              </a:rPr>
              <a:t>. </a:t>
            </a:r>
            <a:br>
              <a:rPr lang="en-GB" dirty="0">
                <a:solidFill>
                  <a:prstClr val="black"/>
                </a:solidFill>
                <a:latin typeface="Arial" panose="020B0604020202020204" pitchFamily="34" charset="0"/>
                <a:cs typeface="Arial" panose="020B0604020202020204" pitchFamily="34" charset="0"/>
              </a:rPr>
            </a:b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Students with hearing and visual impairments represent 3% of respondents</a:t>
            </a:r>
            <a:r>
              <a:rPr lang="en-GB" dirty="0">
                <a:solidFill>
                  <a:prstClr val="black"/>
                </a:solidFill>
                <a:latin typeface="Arial" panose="020B0604020202020204" pitchFamily="34" charset="0"/>
                <a:cs typeface="Arial" panose="020B0604020202020204" pitchFamily="34" charset="0"/>
              </a:rPr>
              <a:t>. </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GB" b="1" dirty="0">
              <a:solidFill>
                <a:prstClr val="black"/>
              </a:solidFill>
              <a:highlight>
                <a:srgbClr val="FFFF00"/>
              </a:highlight>
              <a:latin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GB" sz="1400" b="1" i="0" u="none" strike="noStrike" kern="1200" cap="none" spc="0" normalizeH="0" baseline="0" noProof="0" dirty="0">
              <a:ln>
                <a:noFill/>
              </a:ln>
              <a:solidFill>
                <a:prstClr val="black"/>
              </a:solidFill>
              <a:effectLst/>
              <a:highlight>
                <a:srgbClr val="FFFF00"/>
              </a:highlight>
              <a:uLnTx/>
              <a:uFillTx/>
              <a:latin typeface="Calibri"/>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GB" sz="1400" b="1" dirty="0">
              <a:solidFill>
                <a:prstClr val="black"/>
              </a:solidFill>
              <a:highlight>
                <a:srgbClr val="FFFF00"/>
              </a:highlight>
              <a:latin typeface="Calibri"/>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GB" sz="1400" b="1" i="0" u="none" strike="noStrike" kern="1200" cap="none" spc="0" normalizeH="0" baseline="0" noProof="0" dirty="0">
              <a:ln>
                <a:noFill/>
              </a:ln>
              <a:solidFill>
                <a:prstClr val="black"/>
              </a:solidFill>
              <a:effectLst/>
              <a:highlight>
                <a:srgbClr val="FFFF00"/>
              </a:highligh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183308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754C8-25E6-B9ED-CF3A-177484E31F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D768A-7F67-8D95-6265-66FB9D55F9B7}"/>
              </a:ext>
            </a:extLst>
          </p:cNvPr>
          <p:cNvSpPr txBox="1">
            <a:spLocks noGrp="1"/>
          </p:cNvSpPr>
          <p:nvPr>
            <p:ph type="title" idx="4294967295"/>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KPI reporting </a:t>
            </a:r>
            <a:r>
              <a:rPr lang="en-GB" sz="2600" b="1" dirty="0">
                <a:solidFill>
                  <a:schemeClr val="bg1"/>
                </a:solidFill>
                <a:latin typeface="Arial" panose="020B0604020202020204" pitchFamily="34" charset="0"/>
                <a:ea typeface="Calibri"/>
                <a:cs typeface="Arial" panose="020B0604020202020204" pitchFamily="34" charset="0"/>
              </a:rPr>
              <a:t>– Capita:</a:t>
            </a: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 </a:t>
            </a:r>
            <a:r>
              <a:rPr lang="en-GB" sz="2600" b="1" dirty="0">
                <a:solidFill>
                  <a:schemeClr val="bg1"/>
                </a:solidFill>
                <a:latin typeface="Arial" panose="020B0604020202020204" pitchFamily="34" charset="0"/>
                <a:ea typeface="Calibri"/>
                <a:cs typeface="Arial" panose="020B0604020202020204" pitchFamily="34" charset="0"/>
              </a:rPr>
              <a:t>June</a:t>
            </a: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 2026 (1)</a:t>
            </a:r>
            <a:endPar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43532321-3CBD-D6C7-AAFC-3F26F0E92A63}"/>
              </a:ext>
            </a:extLst>
          </p:cNvPr>
          <p:cNvGraphicFramePr>
            <a:graphicFrameLocks noGrp="1"/>
          </p:cNvGraphicFramePr>
          <p:nvPr>
            <p:extLst>
              <p:ext uri="{D42A27DB-BD31-4B8C-83A1-F6EECF244321}">
                <p14:modId xmlns:p14="http://schemas.microsoft.com/office/powerpoint/2010/main" val="3561812192"/>
              </p:ext>
            </p:extLst>
          </p:nvPr>
        </p:nvGraphicFramePr>
        <p:xfrm>
          <a:off x="-2" y="827936"/>
          <a:ext cx="7856378" cy="5918098"/>
        </p:xfrm>
        <a:graphic>
          <a:graphicData uri="http://schemas.openxmlformats.org/drawingml/2006/table">
            <a:tbl>
              <a:tblPr firstRow="1" bandRow="1"/>
              <a:tblGrid>
                <a:gridCol w="992880">
                  <a:extLst>
                    <a:ext uri="{9D8B030D-6E8A-4147-A177-3AD203B41FA5}">
                      <a16:colId xmlns:a16="http://schemas.microsoft.com/office/drawing/2014/main" val="2496437352"/>
                    </a:ext>
                  </a:extLst>
                </a:gridCol>
                <a:gridCol w="1524423">
                  <a:extLst>
                    <a:ext uri="{9D8B030D-6E8A-4147-A177-3AD203B41FA5}">
                      <a16:colId xmlns:a16="http://schemas.microsoft.com/office/drawing/2014/main" val="3265081969"/>
                    </a:ext>
                  </a:extLst>
                </a:gridCol>
                <a:gridCol w="930306">
                  <a:extLst>
                    <a:ext uri="{9D8B030D-6E8A-4147-A177-3AD203B41FA5}">
                      <a16:colId xmlns:a16="http://schemas.microsoft.com/office/drawing/2014/main" val="629354197"/>
                    </a:ext>
                  </a:extLst>
                </a:gridCol>
                <a:gridCol w="1121840">
                  <a:extLst>
                    <a:ext uri="{9D8B030D-6E8A-4147-A177-3AD203B41FA5}">
                      <a16:colId xmlns:a16="http://schemas.microsoft.com/office/drawing/2014/main" val="3708590140"/>
                    </a:ext>
                  </a:extLst>
                </a:gridCol>
                <a:gridCol w="779816">
                  <a:extLst>
                    <a:ext uri="{9D8B030D-6E8A-4147-A177-3AD203B41FA5}">
                      <a16:colId xmlns:a16="http://schemas.microsoft.com/office/drawing/2014/main" val="3718311893"/>
                    </a:ext>
                  </a:extLst>
                </a:gridCol>
                <a:gridCol w="1067118">
                  <a:extLst>
                    <a:ext uri="{9D8B030D-6E8A-4147-A177-3AD203B41FA5}">
                      <a16:colId xmlns:a16="http://schemas.microsoft.com/office/drawing/2014/main" val="1542582147"/>
                    </a:ext>
                  </a:extLst>
                </a:gridCol>
                <a:gridCol w="1439995">
                  <a:extLst>
                    <a:ext uri="{9D8B030D-6E8A-4147-A177-3AD203B41FA5}">
                      <a16:colId xmlns:a16="http://schemas.microsoft.com/office/drawing/2014/main" val="4219622444"/>
                    </a:ext>
                  </a:extLst>
                </a:gridCol>
              </a:tblGrid>
              <a:tr h="660288">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 </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1308542">
                <a:tc>
                  <a:txBody>
                    <a:bodyPr/>
                    <a:lstStyle/>
                    <a:p>
                      <a:pPr algn="l">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offer of NAs appointment made within 2 working days of referral of customers by SLC</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First Contact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Initial NA communication sent from Supplier to Customer after Supplier receipt of SLC NA referral approval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&lt;=2 working days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100%</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481983">
                <a:tc>
                  <a:txBody>
                    <a:bodyPr/>
                    <a:lstStyle/>
                    <a:p>
                      <a:pPr algn="l">
                        <a:lnSpc>
                          <a:spcPct val="105000"/>
                        </a:lnSpc>
                        <a:spcAft>
                          <a:spcPts val="800"/>
                        </a:spcAft>
                      </a:pPr>
                      <a:r>
                        <a:rPr lang="en-GB" sz="9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NA should be offered and completed within 7 working days of the successful contact (excluding those where the customer has requested an alternative date)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Offered &amp; Completed</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appointment  offered and completed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&lt;=7 working days</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100%</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695980"/>
                  </a:ext>
                </a:extLst>
              </a:tr>
              <a:tr h="1481983">
                <a:tc>
                  <a:txBody>
                    <a:bodyPr/>
                    <a:lstStyle/>
                    <a:p>
                      <a:pPr algn="l">
                        <a:lnSpc>
                          <a:spcPct val="106000"/>
                        </a:lnSpc>
                        <a:spcAft>
                          <a:spcPts val="800"/>
                        </a:spcAft>
                      </a:pPr>
                      <a:r>
                        <a:rPr lang="en-GB" sz="9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NARs made available to SLC within 5 working days of when NA undertaken (excluding those where the customer has requested to review the NAR)</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Returns</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Completed NAs submitted from Supplier to SLC</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&lt;=5 working days</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98%</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1524242"/>
                  </a:ext>
                </a:extLst>
              </a:tr>
              <a:tr h="985302">
                <a:tc>
                  <a:txBody>
                    <a:bodyPr/>
                    <a:lstStyle/>
                    <a:p>
                      <a:pPr algn="l">
                        <a:lnSpc>
                          <a:spcPct val="106000"/>
                        </a:lnSpc>
                        <a:spcAft>
                          <a:spcPts val="800"/>
                        </a:spcAft>
                      </a:pPr>
                      <a:r>
                        <a:rPr lang="en-GB" sz="9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0" dirty="0">
                          <a:effectLst/>
                          <a:latin typeface="Arial" panose="020B0604020202020204" pitchFamily="34" charset="0"/>
                          <a:ea typeface="Times New Roman" panose="02020603050405020304" pitchFamily="18" charset="0"/>
                          <a:cs typeface="Arial" panose="020B0604020202020204" pitchFamily="34" charset="0"/>
                        </a:rPr>
                        <a:t>Minimum of 95% of NARs meet the standard of acceptability as defined by SLC</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NARs Quality Standard</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Submitted NARs from Supplier to SLC Approved on first submission: Right First Time (not pended)</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&gt;=95%</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Standard of Acceptability</a:t>
                      </a:r>
                      <a:endParaRPr lang="en-GB" sz="900" kern="10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96% (May)</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0424393"/>
                  </a:ext>
                </a:extLst>
              </a:tr>
            </a:tbl>
          </a:graphicData>
        </a:graphic>
      </p:graphicFrame>
      <p:sp>
        <p:nvSpPr>
          <p:cNvPr id="6" name="TextBox 5">
            <a:extLst>
              <a:ext uri="{FF2B5EF4-FFF2-40B4-BE49-F238E27FC236}">
                <a16:creationId xmlns:a16="http://schemas.microsoft.com/office/drawing/2014/main" id="{2B72A736-0A9F-7487-ACB4-EFEDFF998114}"/>
              </a:ext>
            </a:extLst>
          </p:cNvPr>
          <p:cNvSpPr txBox="1"/>
          <p:nvPr/>
        </p:nvSpPr>
        <p:spPr>
          <a:xfrm>
            <a:off x="7995470" y="1195533"/>
            <a:ext cx="4074610" cy="1708160"/>
          </a:xfrm>
          <a:prstGeom prst="rect">
            <a:avLst/>
          </a:prstGeom>
          <a:noFill/>
          <a:ln>
            <a:solidFill>
              <a:schemeClr val="tx1"/>
            </a:solidFill>
          </a:ln>
        </p:spPr>
        <p:txBody>
          <a:bodyPr wrap="square" lIns="91440" tIns="45720" rIns="91440" bIns="45720" rtlCol="0" anchor="t">
            <a:spAutoFit/>
          </a:bodyPr>
          <a:lstStyle/>
          <a:p>
            <a:pPr algn="l" rtl="0" fontAlgn="base">
              <a:lnSpc>
                <a:spcPts val="1376"/>
              </a:lnSpc>
            </a:pPr>
            <a:r>
              <a:rPr lang="en-GB" sz="1200" b="1" dirty="0">
                <a:latin typeface="Arial" panose="020B0604020202020204" pitchFamily="34" charset="0"/>
                <a:cs typeface="Arial" panose="020B0604020202020204" pitchFamily="34" charset="0"/>
              </a:rPr>
              <a:t>Commentary</a:t>
            </a:r>
            <a:endParaRPr lang="en-GB" sz="1200" b="0" i="0" dirty="0">
              <a:solidFill>
                <a:srgbClr val="000000"/>
              </a:solidFill>
              <a:effectLst/>
              <a:latin typeface="Arial" panose="020B06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endParaRPr lang="en-GB" sz="1200" b="0" i="0" dirty="0">
              <a:solidFill>
                <a:srgbClr val="000000"/>
              </a:solidFill>
              <a:effectLst/>
              <a:latin typeface="Arial" panose="020B06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r>
              <a:rPr lang="en-GB" sz="1200" b="1" dirty="0">
                <a:solidFill>
                  <a:srgbClr val="000000"/>
                </a:solidFill>
                <a:latin typeface="Arial" panose="020B0604020202020204" pitchFamily="34" charset="0"/>
                <a:cs typeface="Arial" panose="020B0604020202020204" pitchFamily="34" charset="0"/>
              </a:rPr>
              <a:t>KPI 1 </a:t>
            </a:r>
            <a:r>
              <a:rPr lang="en-GB" sz="1200" dirty="0">
                <a:solidFill>
                  <a:srgbClr val="000000"/>
                </a:solidFill>
                <a:latin typeface="Arial" panose="020B0604020202020204" pitchFamily="34" charset="0"/>
                <a:cs typeface="Arial" panose="020B0604020202020204" pitchFamily="34" charset="0"/>
              </a:rPr>
              <a:t>to </a:t>
            </a:r>
            <a:r>
              <a:rPr lang="en-GB" sz="1200" b="1" dirty="0">
                <a:solidFill>
                  <a:srgbClr val="000000"/>
                </a:solidFill>
                <a:latin typeface="Arial" panose="020B0604020202020204" pitchFamily="34" charset="0"/>
                <a:cs typeface="Arial" panose="020B0604020202020204" pitchFamily="34" charset="0"/>
              </a:rPr>
              <a:t>KPI 4</a:t>
            </a:r>
            <a:r>
              <a:rPr lang="en-GB" sz="1200" dirty="0">
                <a:solidFill>
                  <a:srgbClr val="000000"/>
                </a:solidFill>
                <a:latin typeface="Arial" panose="020B0604020202020204" pitchFamily="34" charset="0"/>
                <a:cs typeface="Arial" panose="020B0604020202020204" pitchFamily="34" charset="0"/>
              </a:rPr>
              <a:t> have achieved / exceeded targets in June. </a:t>
            </a:r>
          </a:p>
          <a:p>
            <a:pPr marL="285750" indent="-285750" algn="l" rtl="0" fontAlgn="base">
              <a:lnSpc>
                <a:spcPts val="1376"/>
              </a:lnSpc>
              <a:buFont typeface="Arial" panose="020B0604020202020204" pitchFamily="34" charset="0"/>
              <a:buChar char="•"/>
            </a:pPr>
            <a:endParaRPr lang="en-GB" sz="12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r>
              <a:rPr lang="en-GB" sz="1200" dirty="0">
                <a:solidFill>
                  <a:srgbClr val="000000"/>
                </a:solidFill>
                <a:latin typeface="Arial" panose="020B0604020202020204" pitchFamily="34" charset="0"/>
                <a:ea typeface="Aptos" panose="020B0004020202020204" pitchFamily="34" charset="0"/>
                <a:cs typeface="Arial" panose="020B0604020202020204" pitchFamily="34" charset="0"/>
              </a:rPr>
              <a:t>Please note </a:t>
            </a:r>
            <a: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t>KPI 4</a:t>
            </a:r>
            <a:r>
              <a:rPr lang="en-GB" sz="1200" dirty="0">
                <a:solidFill>
                  <a:srgbClr val="000000"/>
                </a:solidFill>
                <a:latin typeface="Arial" panose="020B0604020202020204" pitchFamily="34" charset="0"/>
                <a:ea typeface="Aptos" panose="020B0004020202020204" pitchFamily="34" charset="0"/>
                <a:cs typeface="Arial" panose="020B0604020202020204" pitchFamily="34" charset="0"/>
              </a:rPr>
              <a:t> is based on May’s result as this KPI is run a month in delay. The indicative score for June is 97%</a:t>
            </a:r>
            <a:endParaRPr lang="en-GB" sz="1200" dirty="0">
              <a:effectLst/>
              <a:latin typeface="Arial" panose="020B0604020202020204" pitchFamily="34" charset="0"/>
              <a:ea typeface="Aptos" panose="020B0004020202020204" pitchFamily="34" charset="0"/>
              <a:cs typeface="Arial" panose="020B0604020202020204" pitchFamily="34" charset="0"/>
            </a:endParaRPr>
          </a:p>
          <a:p>
            <a:pPr algn="l" rtl="0" fontAlgn="base">
              <a:lnSpc>
                <a:spcPts val="1376"/>
              </a:lnSpc>
            </a:pPr>
            <a:endParaRPr lang="en-GB" sz="12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99779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C51A7-4337-1325-7D92-E6F331C8A4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4907D4-DC72-E564-FCED-79C576649717}"/>
              </a:ext>
            </a:extLst>
          </p:cNvPr>
          <p:cNvSpPr txBox="1">
            <a:spLocks noGrp="1"/>
          </p:cNvSpPr>
          <p:nvPr>
            <p:ph type="title" idx="4294967295"/>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KPI  reporting – Capita: June 2026 (2)</a:t>
            </a:r>
            <a:endPar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DCA2C9AB-0D11-9C46-38C7-9C9B128D1F05}"/>
              </a:ext>
            </a:extLst>
          </p:cNvPr>
          <p:cNvGraphicFramePr>
            <a:graphicFrameLocks noGrp="1"/>
          </p:cNvGraphicFramePr>
          <p:nvPr>
            <p:extLst>
              <p:ext uri="{D42A27DB-BD31-4B8C-83A1-F6EECF244321}">
                <p14:modId xmlns:p14="http://schemas.microsoft.com/office/powerpoint/2010/main" val="1366451282"/>
              </p:ext>
            </p:extLst>
          </p:nvPr>
        </p:nvGraphicFramePr>
        <p:xfrm>
          <a:off x="-2" y="837367"/>
          <a:ext cx="8238930" cy="5955318"/>
        </p:xfrm>
        <a:graphic>
          <a:graphicData uri="http://schemas.openxmlformats.org/drawingml/2006/table">
            <a:tbl>
              <a:tblPr firstRow="1" bandRow="1"/>
              <a:tblGrid>
                <a:gridCol w="1176990">
                  <a:extLst>
                    <a:ext uri="{9D8B030D-6E8A-4147-A177-3AD203B41FA5}">
                      <a16:colId xmlns:a16="http://schemas.microsoft.com/office/drawing/2014/main" val="2496437352"/>
                    </a:ext>
                  </a:extLst>
                </a:gridCol>
                <a:gridCol w="1176990">
                  <a:extLst>
                    <a:ext uri="{9D8B030D-6E8A-4147-A177-3AD203B41FA5}">
                      <a16:colId xmlns:a16="http://schemas.microsoft.com/office/drawing/2014/main" val="3265081969"/>
                    </a:ext>
                  </a:extLst>
                </a:gridCol>
                <a:gridCol w="1176990">
                  <a:extLst>
                    <a:ext uri="{9D8B030D-6E8A-4147-A177-3AD203B41FA5}">
                      <a16:colId xmlns:a16="http://schemas.microsoft.com/office/drawing/2014/main" val="629354197"/>
                    </a:ext>
                  </a:extLst>
                </a:gridCol>
                <a:gridCol w="1176990">
                  <a:extLst>
                    <a:ext uri="{9D8B030D-6E8A-4147-A177-3AD203B41FA5}">
                      <a16:colId xmlns:a16="http://schemas.microsoft.com/office/drawing/2014/main" val="3708590140"/>
                    </a:ext>
                  </a:extLst>
                </a:gridCol>
                <a:gridCol w="1176990">
                  <a:extLst>
                    <a:ext uri="{9D8B030D-6E8A-4147-A177-3AD203B41FA5}">
                      <a16:colId xmlns:a16="http://schemas.microsoft.com/office/drawing/2014/main" val="3718311893"/>
                    </a:ext>
                  </a:extLst>
                </a:gridCol>
                <a:gridCol w="1176990">
                  <a:extLst>
                    <a:ext uri="{9D8B030D-6E8A-4147-A177-3AD203B41FA5}">
                      <a16:colId xmlns:a16="http://schemas.microsoft.com/office/drawing/2014/main" val="1542582147"/>
                    </a:ext>
                  </a:extLst>
                </a:gridCol>
                <a:gridCol w="1176990">
                  <a:extLst>
                    <a:ext uri="{9D8B030D-6E8A-4147-A177-3AD203B41FA5}">
                      <a16:colId xmlns:a16="http://schemas.microsoft.com/office/drawing/2014/main" val="4219622444"/>
                    </a:ext>
                  </a:extLst>
                </a:gridCol>
              </a:tblGrid>
              <a:tr h="501191">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947890">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5</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have a satisfaction score of 80% or above (for those sampled)</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NA Experience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C-Sat survey satisfaction score for sampled NA's completed</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ctr" latinLnBrk="0" hangingPunct="1">
                        <a:lnSpc>
                          <a:spcPct val="105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Overall Satisfaction</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&gt;80%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83%</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324628">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6</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be contacted within 2 working days of receiving SLC approval to arrange delivery of equipment appointment</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Equipment First Contact</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Customer Contact rate for approved AT Equipment delivery to Customer</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&lt;=2 working days</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695980"/>
                  </a:ext>
                </a:extLst>
              </a:tr>
              <a:tr h="1687977">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7</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receive equipment package within 5 working days of successful contact, or 5 working days from the date the £200 contribution is received</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Equipment Delivery</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Equipment Delivery after successful contact and where applicable after contribution payment is received from customer</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&lt;=5 working days</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1524242"/>
                  </a:ext>
                </a:extLst>
              </a:tr>
              <a:tr h="1493632">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8</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have a satisfaction score of 75% or above (for those sampled) for delivery, setup and customer service</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Equipment Experience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C-Sat survey satisfaction score for sampled NA's completed</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Overall Satisfaction</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en-GB" sz="900" kern="100" dirty="0">
                          <a:effectLst/>
                          <a:latin typeface="Arial" panose="020B0604020202020204" pitchFamily="34" charset="0"/>
                          <a:ea typeface="Aptos" panose="020B0004020202020204" pitchFamily="34" charset="0"/>
                          <a:cs typeface="Arial" panose="020B0604020202020204" pitchFamily="34" charset="0"/>
                        </a:rPr>
                        <a:t>&gt;75%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79%</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0424393"/>
                  </a:ext>
                </a:extLst>
              </a:tr>
            </a:tbl>
          </a:graphicData>
        </a:graphic>
      </p:graphicFrame>
      <p:sp>
        <p:nvSpPr>
          <p:cNvPr id="6" name="TextBox 5">
            <a:extLst>
              <a:ext uri="{FF2B5EF4-FFF2-40B4-BE49-F238E27FC236}">
                <a16:creationId xmlns:a16="http://schemas.microsoft.com/office/drawing/2014/main" id="{C9024699-5E5B-4055-3E43-806F0BEA5E0A}"/>
              </a:ext>
            </a:extLst>
          </p:cNvPr>
          <p:cNvSpPr txBox="1"/>
          <p:nvPr/>
        </p:nvSpPr>
        <p:spPr>
          <a:xfrm>
            <a:off x="8450915" y="1190289"/>
            <a:ext cx="3427942" cy="2067233"/>
          </a:xfrm>
          <a:prstGeom prst="rect">
            <a:avLst/>
          </a:prstGeom>
          <a:noFill/>
          <a:ln>
            <a:solidFill>
              <a:schemeClr val="tx1"/>
            </a:solidFill>
          </a:ln>
        </p:spPr>
        <p:txBody>
          <a:bodyPr wrap="square" lIns="91440" tIns="45720" rIns="91440" bIns="45720" rtlCol="0" anchor="t">
            <a:spAutoFit/>
          </a:bodyPr>
          <a:lstStyle/>
          <a:p>
            <a:pPr algn="l" rtl="0" fontAlgn="base">
              <a:lnSpc>
                <a:spcPts val="1376"/>
              </a:lnSpc>
            </a:pPr>
            <a:r>
              <a:rPr lang="en-GB" sz="1200" b="1" dirty="0">
                <a:latin typeface="Arial" panose="020B0604020202020204" pitchFamily="34" charset="0"/>
                <a:cs typeface="Arial" panose="020B0604020202020204" pitchFamily="34" charset="0"/>
              </a:rPr>
              <a:t>Commentary</a:t>
            </a:r>
          </a:p>
          <a:p>
            <a:pPr marL="285750" indent="-285750" algn="l" rtl="0" fontAlgn="base">
              <a:lnSpc>
                <a:spcPts val="1376"/>
              </a:lnSpc>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r>
              <a:rPr lang="en-GB" sz="1200" dirty="0">
                <a:latin typeface="Arial" panose="020B0604020202020204" pitchFamily="34" charset="0"/>
                <a:cs typeface="Arial" panose="020B0604020202020204" pitchFamily="34" charset="0"/>
              </a:rPr>
              <a:t>Customer satisfaction for the Needs Assessment service </a:t>
            </a:r>
            <a:r>
              <a:rPr lang="en-GB" sz="1200" b="1" dirty="0">
                <a:latin typeface="Arial" panose="020B0604020202020204" pitchFamily="34" charset="0"/>
                <a:cs typeface="Arial" panose="020B0604020202020204" pitchFamily="34" charset="0"/>
              </a:rPr>
              <a:t>KPI 5</a:t>
            </a:r>
            <a:r>
              <a:rPr lang="en-GB" sz="1200" dirty="0">
                <a:latin typeface="Arial" panose="020B0604020202020204" pitchFamily="34" charset="0"/>
                <a:cs typeface="Arial" panose="020B0604020202020204" pitchFamily="34" charset="0"/>
              </a:rPr>
              <a:t> is achieved.</a:t>
            </a:r>
          </a:p>
          <a:p>
            <a:pPr algn="l" rtl="0" fontAlgn="base">
              <a:lnSpc>
                <a:spcPts val="1376"/>
              </a:lnSpc>
            </a:pPr>
            <a:endParaRPr lang="en-GB" sz="1200" dirty="0">
              <a:latin typeface="Arial" panose="020B06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r>
              <a:rPr lang="en-GB" sz="1200" i="0" dirty="0">
                <a:effectLst/>
                <a:latin typeface="Arial" panose="020B0604020202020204" pitchFamily="34" charset="0"/>
                <a:cs typeface="Arial" panose="020B0604020202020204" pitchFamily="34" charset="0"/>
              </a:rPr>
              <a:t>Performance of </a:t>
            </a:r>
            <a:r>
              <a:rPr lang="en-GB" sz="1200" b="1" i="0" dirty="0">
                <a:effectLst/>
                <a:latin typeface="Arial" panose="020B0604020202020204" pitchFamily="34" charset="0"/>
                <a:cs typeface="Arial" panose="020B0604020202020204" pitchFamily="34" charset="0"/>
              </a:rPr>
              <a:t>KPI 6</a:t>
            </a:r>
            <a:r>
              <a:rPr lang="en-GB" sz="1200" i="0" dirty="0">
                <a:effectLst/>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and </a:t>
            </a:r>
            <a:r>
              <a:rPr lang="en-GB" sz="1200" b="1" dirty="0">
                <a:latin typeface="Arial" panose="020B0604020202020204" pitchFamily="34" charset="0"/>
                <a:cs typeface="Arial" panose="020B0604020202020204" pitchFamily="34" charset="0"/>
              </a:rPr>
              <a:t>KPI 7</a:t>
            </a:r>
            <a:r>
              <a:rPr lang="en-GB" sz="1200" dirty="0">
                <a:latin typeface="Arial" panose="020B0604020202020204" pitchFamily="34" charset="0"/>
                <a:cs typeface="Arial" panose="020B0604020202020204" pitchFamily="34" charset="0"/>
              </a:rPr>
              <a:t> is</a:t>
            </a:r>
            <a:r>
              <a:rPr lang="en-GB" sz="1200" i="0" dirty="0">
                <a:effectLst/>
                <a:latin typeface="Arial" panose="020B0604020202020204" pitchFamily="34" charset="0"/>
                <a:cs typeface="Arial" panose="020B0604020202020204" pitchFamily="34" charset="0"/>
              </a:rPr>
              <a:t> above targe</a:t>
            </a:r>
            <a:r>
              <a:rPr lang="en-GB" sz="1200" dirty="0">
                <a:latin typeface="Arial" panose="020B0604020202020204" pitchFamily="34" charset="0"/>
                <a:cs typeface="Arial" panose="020B0604020202020204" pitchFamily="34" charset="0"/>
              </a:rPr>
              <a:t>t.</a:t>
            </a:r>
            <a:endParaRPr lang="en-GB" sz="1200" i="0" dirty="0">
              <a:effectLst/>
              <a:latin typeface="Arial" panose="020B0604020202020204" pitchFamily="34" charset="0"/>
              <a:cs typeface="Arial" panose="020B0604020202020204" pitchFamily="34" charset="0"/>
            </a:endParaRPr>
          </a:p>
          <a:p>
            <a:pPr algn="l" fontAlgn="base">
              <a:lnSpc>
                <a:spcPts val="1376"/>
              </a:lnSpc>
            </a:pPr>
            <a:endParaRPr lang="en-GB" sz="1200" kern="100" dirty="0">
              <a:latin typeface="Arial" panose="020B0604020202020204" pitchFamily="34" charset="0"/>
              <a:ea typeface="Aptos" panose="020B00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r>
              <a:rPr lang="en-GB" sz="1200" kern="100" dirty="0">
                <a:latin typeface="Arial" panose="020B0604020202020204" pitchFamily="34" charset="0"/>
                <a:ea typeface="Aptos" panose="020B0004020202020204" pitchFamily="34" charset="0"/>
                <a:cs typeface="Arial" panose="020B0604020202020204" pitchFamily="34" charset="0"/>
              </a:rPr>
              <a:t>AT Equipment Customer Satisfaction </a:t>
            </a:r>
            <a:r>
              <a:rPr lang="en-GB" sz="1200" b="1" kern="100" dirty="0">
                <a:latin typeface="Arial" panose="020B0604020202020204" pitchFamily="34" charset="0"/>
                <a:ea typeface="Aptos" panose="020B0004020202020204" pitchFamily="34" charset="0"/>
                <a:cs typeface="Arial" panose="020B0604020202020204" pitchFamily="34" charset="0"/>
              </a:rPr>
              <a:t>KPI 8</a:t>
            </a:r>
            <a:r>
              <a:rPr lang="en-GB" sz="1200" kern="100" dirty="0">
                <a:latin typeface="Arial" panose="020B0604020202020204" pitchFamily="34" charset="0"/>
                <a:ea typeface="Aptos" panose="020B0004020202020204" pitchFamily="34" charset="0"/>
                <a:cs typeface="Arial" panose="020B0604020202020204" pitchFamily="34" charset="0"/>
              </a:rPr>
              <a:t> is achieved.</a:t>
            </a:r>
          </a:p>
          <a:p>
            <a:pPr algn="l" rtl="0" fontAlgn="base">
              <a:lnSpc>
                <a:spcPts val="1376"/>
              </a:lnSpc>
            </a:pPr>
            <a:endParaRPr lang="en-GB" sz="14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61323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1FE82-68B0-2FDE-236B-96BAC0246A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43551-BFD1-A28B-E640-F1A9DB7F7724}"/>
              </a:ext>
            </a:extLst>
          </p:cNvPr>
          <p:cNvSpPr txBox="1">
            <a:spLocks noGrp="1"/>
          </p:cNvSpPr>
          <p:nvPr>
            <p:ph type="title" idx="4294967295"/>
          </p:nvPr>
        </p:nvSpPr>
        <p:spPr>
          <a:xfrm>
            <a:off x="122791" y="226494"/>
            <a:ext cx="10299727"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600" b="1" dirty="0">
                <a:solidFill>
                  <a:schemeClr val="bg1"/>
                </a:solidFill>
                <a:latin typeface="Arial" panose="020B0604020202020204" pitchFamily="34" charset="0"/>
                <a:ea typeface="Calibri"/>
                <a:cs typeface="Arial" panose="020B0604020202020204" pitchFamily="34" charset="0"/>
              </a:rPr>
              <a:t>KPI Reporting: Capita – </a:t>
            </a:r>
            <a:r>
              <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Calibri"/>
                <a:cs typeface="Arial" panose="020B0604020202020204" pitchFamily="34" charset="0"/>
              </a:rPr>
              <a:t>June 2026 (3)</a:t>
            </a:r>
            <a:endParaRPr kumimoji="0" lang="en-GB"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9B4224E9-5083-D404-2507-8321CE75FD56}"/>
              </a:ext>
            </a:extLst>
          </p:cNvPr>
          <p:cNvGraphicFramePr>
            <a:graphicFrameLocks noGrp="1"/>
          </p:cNvGraphicFramePr>
          <p:nvPr>
            <p:extLst>
              <p:ext uri="{D42A27DB-BD31-4B8C-83A1-F6EECF244321}">
                <p14:modId xmlns:p14="http://schemas.microsoft.com/office/powerpoint/2010/main" val="1056370767"/>
              </p:ext>
            </p:extLst>
          </p:nvPr>
        </p:nvGraphicFramePr>
        <p:xfrm>
          <a:off x="-1" y="855652"/>
          <a:ext cx="8425543" cy="6002347"/>
        </p:xfrm>
        <a:graphic>
          <a:graphicData uri="http://schemas.openxmlformats.org/drawingml/2006/table">
            <a:tbl>
              <a:tblPr firstRow="1" bandRow="1"/>
              <a:tblGrid>
                <a:gridCol w="1203649">
                  <a:extLst>
                    <a:ext uri="{9D8B030D-6E8A-4147-A177-3AD203B41FA5}">
                      <a16:colId xmlns:a16="http://schemas.microsoft.com/office/drawing/2014/main" val="2496437352"/>
                    </a:ext>
                  </a:extLst>
                </a:gridCol>
                <a:gridCol w="1203649">
                  <a:extLst>
                    <a:ext uri="{9D8B030D-6E8A-4147-A177-3AD203B41FA5}">
                      <a16:colId xmlns:a16="http://schemas.microsoft.com/office/drawing/2014/main" val="3265081969"/>
                    </a:ext>
                  </a:extLst>
                </a:gridCol>
                <a:gridCol w="1203649">
                  <a:extLst>
                    <a:ext uri="{9D8B030D-6E8A-4147-A177-3AD203B41FA5}">
                      <a16:colId xmlns:a16="http://schemas.microsoft.com/office/drawing/2014/main" val="629354197"/>
                    </a:ext>
                  </a:extLst>
                </a:gridCol>
                <a:gridCol w="1203649">
                  <a:extLst>
                    <a:ext uri="{9D8B030D-6E8A-4147-A177-3AD203B41FA5}">
                      <a16:colId xmlns:a16="http://schemas.microsoft.com/office/drawing/2014/main" val="3708590140"/>
                    </a:ext>
                  </a:extLst>
                </a:gridCol>
                <a:gridCol w="1203649">
                  <a:extLst>
                    <a:ext uri="{9D8B030D-6E8A-4147-A177-3AD203B41FA5}">
                      <a16:colId xmlns:a16="http://schemas.microsoft.com/office/drawing/2014/main" val="3718311893"/>
                    </a:ext>
                  </a:extLst>
                </a:gridCol>
                <a:gridCol w="1203649">
                  <a:extLst>
                    <a:ext uri="{9D8B030D-6E8A-4147-A177-3AD203B41FA5}">
                      <a16:colId xmlns:a16="http://schemas.microsoft.com/office/drawing/2014/main" val="1542582147"/>
                    </a:ext>
                  </a:extLst>
                </a:gridCol>
                <a:gridCol w="1203649">
                  <a:extLst>
                    <a:ext uri="{9D8B030D-6E8A-4147-A177-3AD203B41FA5}">
                      <a16:colId xmlns:a16="http://schemas.microsoft.com/office/drawing/2014/main" val="4219622444"/>
                    </a:ext>
                  </a:extLst>
                </a:gridCol>
              </a:tblGrid>
              <a:tr h="552102">
                <a:tc>
                  <a:txBody>
                    <a:bodyPr/>
                    <a:lstStyle/>
                    <a:p>
                      <a:pPr algn="l">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KPI</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kern="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 of standard</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Name</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Description</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Service Level</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GB" sz="900"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l" fontAlgn="ctr">
                        <a:lnSpc>
                          <a:spcPct val="105000"/>
                        </a:lnSpc>
                        <a:spcAft>
                          <a:spcPts val="800"/>
                        </a:spcAft>
                      </a:pPr>
                      <a:r>
                        <a:rPr lang="en-GB" sz="9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Actual</a:t>
                      </a:r>
                    </a:p>
                    <a:p>
                      <a:pPr algn="l" fontAlgn="ctr">
                        <a:lnSpc>
                          <a:spcPct val="105000"/>
                        </a:lnSpc>
                        <a:spcAft>
                          <a:spcPts val="800"/>
                        </a:spcAft>
                      </a:pP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At 30</a:t>
                      </a:r>
                      <a:r>
                        <a:rPr lang="en-GB" sz="900" b="1" i="1" kern="1200" baseline="30000" dirty="0">
                          <a:solidFill>
                            <a:srgbClr val="FFFFFF"/>
                          </a:solidFill>
                          <a:effectLst/>
                          <a:latin typeface="Arial" panose="020B0604020202020204" pitchFamily="34" charset="0"/>
                          <a:ea typeface="Aptos" panose="020B0004020202020204" pitchFamily="34" charset="0"/>
                          <a:cs typeface="Arial" panose="020B0604020202020204" pitchFamily="34" charset="0"/>
                        </a:rPr>
                        <a:t>th</a:t>
                      </a:r>
                      <a:r>
                        <a:rPr lang="en-GB" sz="900" b="1" i="1" kern="1200" dirty="0">
                          <a:solidFill>
                            <a:srgbClr val="FFFFFF"/>
                          </a:solidFill>
                          <a:effectLst/>
                          <a:latin typeface="Arial" panose="020B0604020202020204" pitchFamily="34" charset="0"/>
                          <a:ea typeface="Aptos" panose="020B0004020202020204" pitchFamily="34" charset="0"/>
                          <a:cs typeface="Arial" panose="020B0604020202020204" pitchFamily="34" charset="0"/>
                        </a:rPr>
                        <a:t> June</a:t>
                      </a:r>
                      <a:endParaRPr lang="en-GB" sz="900" i="1" kern="100" dirty="0">
                        <a:effectLst/>
                        <a:latin typeface="Arial" panose="020B0604020202020204" pitchFamily="34" charset="0"/>
                        <a:ea typeface="Aptos" panose="020B0004020202020204" pitchFamily="34" charset="0"/>
                        <a:cs typeface="Arial" panose="020B0604020202020204" pitchFamily="34" charset="0"/>
                      </a:endParaRP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58689593"/>
                  </a:ext>
                </a:extLst>
              </a:tr>
              <a:tr h="1468360">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be contacted to arrange a suitable date for the first AT training session within 1 working day of receiving their equipment.</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First Contact</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appointment booking contact sent to Customer from Supplier</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&lt;=1 working days</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4308664"/>
                  </a:ext>
                </a:extLst>
              </a:tr>
              <a:tr h="2047662">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95% of customers will have attended their first AT session within 5 working days of receiving the equipment (excluding customers who request an appointment after the 5 working days)</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Appointment</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appointment confirmed and attended by Customer</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&gt;=95%</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&lt;=5 working days</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99%</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424338"/>
                  </a:ext>
                </a:extLst>
              </a:tr>
              <a:tr h="1057978">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11</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Satisfaction with the Assistive Technology Training. </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AT Training Experience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C-Sat survey satisfaction score for Assistive Technology Training delivery and customer service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Overall Satisfaction</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&gt;80%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84%</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8079245"/>
                  </a:ext>
                </a:extLst>
              </a:tr>
              <a:tr h="876245">
                <a:tc>
                  <a:txBody>
                    <a:bodyPr/>
                    <a:lstStyle/>
                    <a:p>
                      <a:pPr algn="l">
                        <a:lnSpc>
                          <a:spcPct val="105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12</a:t>
                      </a:r>
                    </a:p>
                  </a:txBody>
                  <a:tcPr marL="36000" marR="18558" marT="9666" marB="96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Minimum of 98% of calls by customers to supplier being answered within 1 minute</a:t>
                      </a:r>
                    </a:p>
                  </a:txBody>
                  <a:tcPr marL="36000" marR="1160" marT="11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Inbound Call Response</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Inbound Calls Percentage Calls Answered (PCA)</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&gt;=98%</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Standard of Acceptability</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6000"/>
                        </a:lnSpc>
                        <a:spcAft>
                          <a:spcPts val="800"/>
                        </a:spcAft>
                      </a:pPr>
                      <a:r>
                        <a:rPr lang="en-GB" sz="900" kern="100" dirty="0">
                          <a:effectLst/>
                          <a:latin typeface="Arial" panose="020B0604020202020204" pitchFamily="34" charset="0"/>
                          <a:ea typeface="Aptos" panose="020B0004020202020204" pitchFamily="34" charset="0"/>
                          <a:cs typeface="Arial" panose="020B0604020202020204" pitchFamily="34" charset="0"/>
                        </a:rPr>
                        <a:t>100%</a:t>
                      </a:r>
                    </a:p>
                  </a:txBody>
                  <a:tcPr marL="36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695980"/>
                  </a:ext>
                </a:extLst>
              </a:tr>
            </a:tbl>
          </a:graphicData>
        </a:graphic>
      </p:graphicFrame>
      <p:sp>
        <p:nvSpPr>
          <p:cNvPr id="3" name="TextBox 2">
            <a:extLst>
              <a:ext uri="{FF2B5EF4-FFF2-40B4-BE49-F238E27FC236}">
                <a16:creationId xmlns:a16="http://schemas.microsoft.com/office/drawing/2014/main" id="{8F728F3D-4BB0-74BF-9A8D-FBB0D75E3B43}"/>
              </a:ext>
            </a:extLst>
          </p:cNvPr>
          <p:cNvSpPr txBox="1"/>
          <p:nvPr/>
        </p:nvSpPr>
        <p:spPr>
          <a:xfrm>
            <a:off x="8592254" y="1005982"/>
            <a:ext cx="3481213" cy="2067233"/>
          </a:xfrm>
          <a:prstGeom prst="rect">
            <a:avLst/>
          </a:prstGeom>
          <a:noFill/>
          <a:ln>
            <a:solidFill>
              <a:schemeClr val="tx1"/>
            </a:solidFill>
          </a:ln>
        </p:spPr>
        <p:txBody>
          <a:bodyPr wrap="square" rtlCol="0">
            <a:spAutoFit/>
          </a:bodyPr>
          <a:lstStyle/>
          <a:p>
            <a:pPr algn="l" rtl="0" fontAlgn="base">
              <a:lnSpc>
                <a:spcPts val="1376"/>
              </a:lnSpc>
            </a:pPr>
            <a:r>
              <a:rPr lang="en-GB" sz="1200" b="1" dirty="0">
                <a:latin typeface="Arial" panose="020B0604020202020204" pitchFamily="34" charset="0"/>
                <a:cs typeface="Arial" panose="020B0604020202020204" pitchFamily="34" charset="0"/>
              </a:rPr>
              <a:t>Commentary</a:t>
            </a:r>
          </a:p>
          <a:p>
            <a:pPr algn="l" rtl="0" fontAlgn="base">
              <a:lnSpc>
                <a:spcPts val="1376"/>
              </a:lnSpc>
            </a:pPr>
            <a:endParaRPr lang="en-GB" sz="1200" b="1" dirty="0">
              <a:solidFill>
                <a:srgbClr val="000000"/>
              </a:solidFill>
              <a:latin typeface="Arial" panose="020B06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Performance of </a:t>
            </a:r>
            <a:r>
              <a:rPr lang="en-GB" sz="1200" b="1" i="0" dirty="0">
                <a:solidFill>
                  <a:srgbClr val="000000"/>
                </a:solidFill>
                <a:effectLst/>
                <a:latin typeface="Arial" panose="020B0604020202020204" pitchFamily="34" charset="0"/>
                <a:cs typeface="Arial" panose="020B0604020202020204" pitchFamily="34" charset="0"/>
              </a:rPr>
              <a:t>KPI 9</a:t>
            </a:r>
            <a:r>
              <a:rPr lang="en-GB" sz="1200" i="0" dirty="0">
                <a:solidFill>
                  <a:srgbClr val="000000"/>
                </a:solidFill>
                <a:effectLst/>
                <a:latin typeface="Arial" panose="020B0604020202020204" pitchFamily="34" charset="0"/>
                <a:cs typeface="Arial" panose="020B0604020202020204" pitchFamily="34" charset="0"/>
              </a:rPr>
              <a:t> and </a:t>
            </a:r>
            <a:r>
              <a:rPr lang="en-GB" sz="1200" b="1" i="0" dirty="0">
                <a:solidFill>
                  <a:srgbClr val="000000"/>
                </a:solidFill>
                <a:effectLst/>
                <a:latin typeface="Arial" panose="020B0604020202020204" pitchFamily="34" charset="0"/>
                <a:cs typeface="Arial" panose="020B0604020202020204" pitchFamily="34" charset="0"/>
              </a:rPr>
              <a:t>KPI 10 </a:t>
            </a:r>
            <a:r>
              <a:rPr lang="en-GB" sz="1200" dirty="0">
                <a:solidFill>
                  <a:srgbClr val="000000"/>
                </a:solidFill>
                <a:latin typeface="Arial" panose="020B0604020202020204" pitchFamily="34" charset="0"/>
                <a:cs typeface="Arial" panose="020B0604020202020204" pitchFamily="34" charset="0"/>
              </a:rPr>
              <a:t>is above target.</a:t>
            </a:r>
            <a:endParaRPr lang="en-GB" sz="1200" i="0" dirty="0">
              <a:solidFill>
                <a:srgbClr val="FF0000"/>
              </a:solidFill>
              <a:effectLst/>
              <a:latin typeface="Arial" panose="020B0604020202020204" pitchFamily="34" charset="0"/>
              <a:cs typeface="Arial" panose="020B0604020202020204" pitchFamily="34" charset="0"/>
            </a:endParaRPr>
          </a:p>
          <a:p>
            <a:pPr marL="285750" indent="-285750" algn="l" rtl="0" fontAlgn="base">
              <a:lnSpc>
                <a:spcPts val="1376"/>
              </a:lnSpc>
              <a:buFont typeface="Arial" panose="020B0604020202020204" pitchFamily="34" charset="0"/>
              <a:buChar char="•"/>
            </a:pPr>
            <a:endParaRPr lang="en-GB" sz="1200" dirty="0">
              <a:solidFill>
                <a:srgbClr val="FF0000"/>
              </a:solidFill>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latin typeface="Arial" panose="020B0604020202020204" pitchFamily="34" charset="0"/>
                <a:cs typeface="Arial" panose="020B0604020202020204" pitchFamily="34" charset="0"/>
              </a:rPr>
              <a:t>Customer satisfaction for the Needs Assessment service, </a:t>
            </a:r>
            <a:r>
              <a:rPr lang="en-GB" sz="1200" b="1" dirty="0">
                <a:latin typeface="Arial" panose="020B0604020202020204" pitchFamily="34" charset="0"/>
                <a:cs typeface="Arial" panose="020B0604020202020204" pitchFamily="34" charset="0"/>
              </a:rPr>
              <a:t>KPI 11 </a:t>
            </a:r>
            <a:r>
              <a:rPr lang="en-GB" sz="1200" dirty="0">
                <a:latin typeface="Arial" panose="020B0604020202020204" pitchFamily="34" charset="0"/>
                <a:cs typeface="Arial" panose="020B0604020202020204" pitchFamily="34" charset="0"/>
              </a:rPr>
              <a:t>is above target.</a:t>
            </a:r>
          </a:p>
          <a:p>
            <a:pPr algn="l" rtl="0" fontAlgn="base">
              <a:lnSpc>
                <a:spcPts val="1376"/>
              </a:lnSpc>
            </a:pPr>
            <a:endParaRPr lang="en-GB" sz="1200" dirty="0">
              <a:solidFill>
                <a:srgbClr val="000000"/>
              </a:solidFill>
              <a:latin typeface="Arial" panose="020B0604020202020204" pitchFamily="34" charset="0"/>
              <a:cs typeface="Arial" panose="020B0604020202020204" pitchFamily="34" charset="0"/>
            </a:endParaRPr>
          </a:p>
          <a:p>
            <a:pPr marL="285750" indent="-285750" fontAlgn="base">
              <a:lnSpc>
                <a:spcPts val="1376"/>
              </a:lnSpc>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Customer contact handling </a:t>
            </a:r>
            <a:r>
              <a:rPr lang="en-GB" sz="1200" b="1" dirty="0">
                <a:solidFill>
                  <a:srgbClr val="000000"/>
                </a:solidFill>
                <a:latin typeface="Arial" panose="020B0604020202020204" pitchFamily="34" charset="0"/>
                <a:cs typeface="Arial" panose="020B0604020202020204" pitchFamily="34" charset="0"/>
              </a:rPr>
              <a:t>KPI 12 </a:t>
            </a:r>
            <a:r>
              <a:rPr lang="en-GB" sz="1200" dirty="0">
                <a:solidFill>
                  <a:srgbClr val="000000"/>
                </a:solidFill>
                <a:latin typeface="Arial" panose="020B0604020202020204" pitchFamily="34" charset="0"/>
                <a:cs typeface="Arial" panose="020B0604020202020204" pitchFamily="34" charset="0"/>
              </a:rPr>
              <a:t>is above target.</a:t>
            </a:r>
          </a:p>
          <a:p>
            <a:pPr fontAlgn="base">
              <a:lnSpc>
                <a:spcPts val="1376"/>
              </a:lnSpc>
            </a:pPr>
            <a:endParaRPr lang="en-GB" sz="12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316595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90ee83c8-8fb8-40ab-baba-004743726d98" xsi:nil="true"/>
    <_ip_UnifiedCompliancePolicyProperties xmlns="http://schemas.microsoft.com/sharepoint/v3" xsi:nil="true"/>
    <lcf76f155ced4ddcb4097134ff3c332f xmlns="ee2470c4-8806-4587-aebb-064eeae8a2d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E798A94BBD30346A6BE7540B435BFFA" ma:contentTypeVersion="16" ma:contentTypeDescription="Create a new document." ma:contentTypeScope="" ma:versionID="c52f3035edf14a34c795630d9e2e0c91">
  <xsd:schema xmlns:xsd="http://www.w3.org/2001/XMLSchema" xmlns:xs="http://www.w3.org/2001/XMLSchema" xmlns:p="http://schemas.microsoft.com/office/2006/metadata/properties" xmlns:ns1="http://schemas.microsoft.com/sharepoint/v3" xmlns:ns2="ee2470c4-8806-4587-aebb-064eeae8a2d1" xmlns:ns3="90ee83c8-8fb8-40ab-baba-004743726d98" targetNamespace="http://schemas.microsoft.com/office/2006/metadata/properties" ma:root="true" ma:fieldsID="d9d52a92a3c785e40ea9b8f8e641a776" ns1:_="" ns2:_="" ns3:_="">
    <xsd:import namespace="http://schemas.microsoft.com/sharepoint/v3"/>
    <xsd:import namespace="ee2470c4-8806-4587-aebb-064eeae8a2d1"/>
    <xsd:import namespace="90ee83c8-8fb8-40ab-baba-004743726d9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2470c4-8806-4587-aebb-064eeae8a2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4451f07-fc5e-45d8-b551-a227bf0caf8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ee83c8-8fb8-40ab-baba-004743726d9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2ee6605-974a-4c8f-8037-bc63c7d17d32}" ma:internalName="TaxCatchAll" ma:showField="CatchAllData" ma:web="90ee83c8-8fb8-40ab-baba-004743726d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949295-4223-4283-A8EF-4C026F5B9330}">
  <ds:schemaRefs>
    <ds:schemaRef ds:uri="http://schemas.microsoft.com/office/2006/metadata/properties"/>
    <ds:schemaRef ds:uri="http://schemas.microsoft.com/office/infopath/2007/PartnerControls"/>
    <ds:schemaRef ds:uri="http://schemas.microsoft.com/sharepoint/v3"/>
    <ds:schemaRef ds:uri="90ee83c8-8fb8-40ab-baba-004743726d98"/>
    <ds:schemaRef ds:uri="ee2470c4-8806-4587-aebb-064eeae8a2d1"/>
  </ds:schemaRefs>
</ds:datastoreItem>
</file>

<file path=customXml/itemProps2.xml><?xml version="1.0" encoding="utf-8"?>
<ds:datastoreItem xmlns:ds="http://schemas.openxmlformats.org/officeDocument/2006/customXml" ds:itemID="{151C4905-A053-4617-A2A2-74E4B5962064}">
  <ds:schemaRefs>
    <ds:schemaRef ds:uri="http://schemas.microsoft.com/sharepoint/v3/contenttype/forms"/>
  </ds:schemaRefs>
</ds:datastoreItem>
</file>

<file path=customXml/itemProps3.xml><?xml version="1.0" encoding="utf-8"?>
<ds:datastoreItem xmlns:ds="http://schemas.openxmlformats.org/officeDocument/2006/customXml" ds:itemID="{6933F154-B925-43C7-9056-DD2A3DEC6D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2470c4-8806-4587-aebb-064eeae8a2d1"/>
    <ds:schemaRef ds:uri="90ee83c8-8fb8-40ab-baba-004743726d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4195</TotalTime>
  <Words>3397</Words>
  <Application>Microsoft Office PowerPoint</Application>
  <PresentationFormat>Widescreen</PresentationFormat>
  <Paragraphs>703</Paragraphs>
  <Slides>17</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Aptos</vt:lpstr>
      <vt:lpstr>Aptos Narrow</vt:lpstr>
      <vt:lpstr>Arial</vt:lpstr>
      <vt:lpstr>Calibri</vt:lpstr>
      <vt:lpstr>Helvetica</vt:lpstr>
      <vt:lpstr>Segoe UI</vt:lpstr>
      <vt:lpstr>Symbol</vt:lpstr>
      <vt:lpstr>Custom Design</vt:lpstr>
      <vt:lpstr>7_Custom Design</vt:lpstr>
      <vt:lpstr>  DSA Performance Pack: June 2026</vt:lpstr>
      <vt:lpstr>Contents</vt:lpstr>
      <vt:lpstr>DSA Application Volumes – Student Finance England (SFE)</vt:lpstr>
      <vt:lpstr>DSA Application Volumes – Student Finance Wales (SFW)</vt:lpstr>
      <vt:lpstr>Customer Satisfaction Survey (CSAT) results – June 2026</vt:lpstr>
      <vt:lpstr>CSAT participation by disability type – June 2026</vt:lpstr>
      <vt:lpstr>KPI reporting – Capita: June 2026 (1)</vt:lpstr>
      <vt:lpstr>KPI  reporting – Capita: June 2026 (2)</vt:lpstr>
      <vt:lpstr>KPI Reporting: Capita – June 2026 (3)</vt:lpstr>
      <vt:lpstr>PowerPoint Presentation</vt:lpstr>
      <vt:lpstr>KPI reporting: Study Tech – June 2026 (1)</vt:lpstr>
      <vt:lpstr>KPI reporting: Study Tech – June 2026 (2) </vt:lpstr>
      <vt:lpstr>KPI reporting: Study Tech – June 2026 (3)</vt:lpstr>
      <vt:lpstr>PowerPoint Presentation</vt:lpstr>
      <vt:lpstr>Applications by disability type - SFE</vt:lpstr>
      <vt:lpstr>Applications by disability type - SFW</vt:lpstr>
      <vt:lpstr>       Student Loans Company Stakeholder_Engagement@slc.co.uk www.gov.uk/slc</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July 2017</dc:title>
  <dc:creator>Anthony Ellis</dc:creator>
  <cp:lastModifiedBy>Erin Byrne</cp:lastModifiedBy>
  <cp:revision>173</cp:revision>
  <cp:lastPrinted>2021-10-11T09:39:48Z</cp:lastPrinted>
  <dcterms:created xsi:type="dcterms:W3CDTF">2017-07-10T18:50:46Z</dcterms:created>
  <dcterms:modified xsi:type="dcterms:W3CDTF">2026-08-24T10:48:23Z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bd37d9-d9ac-4b79-83be-bb7da6ab464c_Enabled">
    <vt:lpwstr>true</vt:lpwstr>
  </property>
  <property fmtid="{D5CDD505-2E9C-101B-9397-08002B2CF9AE}" pid="3" name="MSIP_Label_7bbd37d9-d9ac-4b79-83be-bb7da6ab464c_SetDate">
    <vt:lpwstr>2024-11-06T17:15:18Z</vt:lpwstr>
  </property>
  <property fmtid="{D5CDD505-2E9C-101B-9397-08002B2CF9AE}" pid="4" name="MSIP_Label_7bbd37d9-d9ac-4b79-83be-bb7da6ab464c_Method">
    <vt:lpwstr>Privileged</vt:lpwstr>
  </property>
  <property fmtid="{D5CDD505-2E9C-101B-9397-08002B2CF9AE}" pid="5" name="MSIP_Label_7bbd37d9-d9ac-4b79-83be-bb7da6ab464c_Name">
    <vt:lpwstr>OFFICIAL</vt:lpwstr>
  </property>
  <property fmtid="{D5CDD505-2E9C-101B-9397-08002B2CF9AE}" pid="6" name="MSIP_Label_7bbd37d9-d9ac-4b79-83be-bb7da6ab464c_SiteId">
    <vt:lpwstr>4c6898a9-8fca-42f9-aa92-82cb3e252bc6</vt:lpwstr>
  </property>
  <property fmtid="{D5CDD505-2E9C-101B-9397-08002B2CF9AE}" pid="7" name="MSIP_Label_7bbd37d9-d9ac-4b79-83be-bb7da6ab464c_ActionId">
    <vt:lpwstr>e8110bfe-acbb-4dcd-9761-1e9502d91959</vt:lpwstr>
  </property>
  <property fmtid="{D5CDD505-2E9C-101B-9397-08002B2CF9AE}" pid="8" name="MSIP_Label_7bbd37d9-d9ac-4b79-83be-bb7da6ab464c_ContentBits">
    <vt:lpwstr>3</vt:lpwstr>
  </property>
  <property fmtid="{D5CDD505-2E9C-101B-9397-08002B2CF9AE}" pid="9" name="ClassificationContentMarkingFooterLocations">
    <vt:lpwstr>Custom Design:2\1_Custom Design:3\2_Custom Design:3\3_Custom Design:3\5_Custom Design:3\4_Custom Design:3\6_Custom Design:3\7_Custom Design:6\9_Custom Design:2</vt:lpwstr>
  </property>
  <property fmtid="{D5CDD505-2E9C-101B-9397-08002B2CF9AE}" pid="10" name="ClassificationContentMarkingFooterText">
    <vt:lpwstr>OFFICIAL</vt:lpwstr>
  </property>
  <property fmtid="{D5CDD505-2E9C-101B-9397-08002B2CF9AE}" pid="11" name="ClassificationContentMarkingHeaderLocations">
    <vt:lpwstr>Custom Design:3\1_Custom Design:4\2_Custom Design:4\3_Custom Design:4\5_Custom Design:4\4_Custom Design:4\6_Custom Design:4\7_Custom Design:8\9_Custom Design:3</vt:lpwstr>
  </property>
  <property fmtid="{D5CDD505-2E9C-101B-9397-08002B2CF9AE}" pid="12" name="ClassificationContentMarkingHeaderText">
    <vt:lpwstr>OFFICIAL</vt:lpwstr>
  </property>
  <property fmtid="{D5CDD505-2E9C-101B-9397-08002B2CF9AE}" pid="13" name="ContentTypeId">
    <vt:lpwstr>0x0101002E798A94BBD30346A6BE7540B435BFFA</vt:lpwstr>
  </property>
</Properties>
</file>