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2"/>
  </p:notesMasterIdLst>
  <p:sldIdLst>
    <p:sldId id="266" r:id="rId2"/>
    <p:sldId id="257" r:id="rId3"/>
    <p:sldId id="268" r:id="rId4"/>
    <p:sldId id="269" r:id="rId5"/>
    <p:sldId id="270" r:id="rId6"/>
    <p:sldId id="273" r:id="rId7"/>
    <p:sldId id="271" r:id="rId8"/>
    <p:sldId id="272" r:id="rId9"/>
    <p:sldId id="452" r:id="rId10"/>
    <p:sldId id="454" r:id="rId11"/>
    <p:sldId id="274" r:id="rId12"/>
    <p:sldId id="276" r:id="rId13"/>
    <p:sldId id="279" r:id="rId14"/>
    <p:sldId id="277" r:id="rId15"/>
    <p:sldId id="280" r:id="rId16"/>
    <p:sldId id="275" r:id="rId17"/>
    <p:sldId id="278" r:id="rId18"/>
    <p:sldId id="284" r:id="rId19"/>
    <p:sldId id="285" r:id="rId20"/>
    <p:sldId id="286" r:id="rId2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8" userDrawn="1">
          <p15:clr>
            <a:srgbClr val="A4A3A4"/>
          </p15:clr>
        </p15:guide>
        <p15:guide id="2" pos="336" userDrawn="1">
          <p15:clr>
            <a:srgbClr val="A4A3A4"/>
          </p15:clr>
        </p15:guide>
        <p15:guide id="3" pos="10848" userDrawn="1">
          <p15:clr>
            <a:srgbClr val="A4A3A4"/>
          </p15:clr>
        </p15:guide>
        <p15:guide id="4" pos="10560" userDrawn="1">
          <p15:clr>
            <a:srgbClr val="A4A3A4"/>
          </p15:clr>
        </p15:guide>
        <p15:guide id="5"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8F"/>
    <a:srgbClr val="0B2348"/>
    <a:srgbClr val="D30172"/>
    <a:srgbClr val="1838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BEEB77-AD96-4E6A-8203-B4398027FBFA}" v="6" dt="2026-08-20T16:19:19.9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053" autoAdjust="0"/>
    <p:restoredTop sz="86357" autoAdjust="0"/>
  </p:normalViewPr>
  <p:slideViewPr>
    <p:cSldViewPr>
      <p:cViewPr varScale="1">
        <p:scale>
          <a:sx n="91" d="100"/>
          <a:sy n="91" d="100"/>
        </p:scale>
        <p:origin x="318" y="90"/>
      </p:cViewPr>
      <p:guideLst>
        <p:guide orient="horz" pos="1368"/>
        <p:guide pos="336"/>
        <p:guide pos="10848"/>
        <p:guide pos="10560"/>
        <p:guide pos="5760"/>
      </p:guideLst>
    </p:cSldViewPr>
  </p:slideViewPr>
  <p:outlineViewPr>
    <p:cViewPr>
      <p:scale>
        <a:sx n="20" d="100"/>
        <a:sy n="20"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288922-267C-42BC-9AAE-00E64427CA4A}" type="datetimeFigureOut">
              <a:rPr lang="en-GB" smtClean="0"/>
              <a:t>20/08/2026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6D9523-6F9D-4D98-AF45-D0261B586EC5}" type="slidenum">
              <a:rPr lang="en-GB" smtClean="0"/>
              <a:t>‹#›</a:t>
            </a:fld>
            <a:endParaRPr lang="en-GB" dirty="0"/>
          </a:p>
        </p:txBody>
      </p:sp>
    </p:spTree>
    <p:extLst>
      <p:ext uri="{BB962C8B-B14F-4D97-AF65-F5344CB8AC3E}">
        <p14:creationId xmlns:p14="http://schemas.microsoft.com/office/powerpoint/2010/main" val="3714592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D6D9523-6F9D-4D98-AF45-D0261B586EC5}" type="slidenum">
              <a:rPr lang="en-GB" smtClean="0"/>
              <a:t>1</a:t>
            </a:fld>
            <a:endParaRPr lang="en-GB" dirty="0"/>
          </a:p>
        </p:txBody>
      </p:sp>
    </p:spTree>
    <p:extLst>
      <p:ext uri="{BB962C8B-B14F-4D97-AF65-F5344CB8AC3E}">
        <p14:creationId xmlns:p14="http://schemas.microsoft.com/office/powerpoint/2010/main" val="2624127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D6D9523-6F9D-4D98-AF45-D0261B586EC5}" type="slidenum">
              <a:rPr lang="en-GB" smtClean="0"/>
              <a:t>4</a:t>
            </a:fld>
            <a:endParaRPr lang="en-GB" dirty="0"/>
          </a:p>
        </p:txBody>
      </p:sp>
    </p:spTree>
    <p:extLst>
      <p:ext uri="{BB962C8B-B14F-4D97-AF65-F5344CB8AC3E}">
        <p14:creationId xmlns:p14="http://schemas.microsoft.com/office/powerpoint/2010/main" val="1087657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D6D9523-6F9D-4D98-AF45-D0261B586EC5}" type="slidenum">
              <a:rPr lang="en-GB" smtClean="0"/>
              <a:t>10</a:t>
            </a:fld>
            <a:endParaRPr lang="en-GB" dirty="0"/>
          </a:p>
        </p:txBody>
      </p:sp>
    </p:spTree>
    <p:extLst>
      <p:ext uri="{BB962C8B-B14F-4D97-AF65-F5344CB8AC3E}">
        <p14:creationId xmlns:p14="http://schemas.microsoft.com/office/powerpoint/2010/main" val="2982223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D6D9523-6F9D-4D98-AF45-D0261B586EC5}" type="slidenum">
              <a:rPr lang="en-GB" smtClean="0"/>
              <a:t>12</a:t>
            </a:fld>
            <a:endParaRPr lang="en-GB" dirty="0"/>
          </a:p>
        </p:txBody>
      </p:sp>
    </p:spTree>
    <p:extLst>
      <p:ext uri="{BB962C8B-B14F-4D97-AF65-F5344CB8AC3E}">
        <p14:creationId xmlns:p14="http://schemas.microsoft.com/office/powerpoint/2010/main" val="1603814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D6D9523-6F9D-4D98-AF45-D0261B586EC5}" type="slidenum">
              <a:rPr lang="en-GB" smtClean="0"/>
              <a:t>16</a:t>
            </a:fld>
            <a:endParaRPr lang="en-GB" dirty="0"/>
          </a:p>
        </p:txBody>
      </p:sp>
    </p:spTree>
    <p:extLst>
      <p:ext uri="{BB962C8B-B14F-4D97-AF65-F5344CB8AC3E}">
        <p14:creationId xmlns:p14="http://schemas.microsoft.com/office/powerpoint/2010/main" val="3766570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363F5E0-264A-4227-9E2B-DD5343140FCF}" type="datetime1">
              <a:rPr lang="en-US" smtClean="0"/>
              <a:t>8/20/2026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F2E186F-8549-4A8E-A907-3CB2807E225B}" type="datetime1">
              <a:rPr lang="en-US" smtClean="0"/>
              <a:t>8/20/2026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781814-07A2-4780-8AD0-4C98E3D666FA}" type="datetime1">
              <a:rPr lang="en-US" smtClean="0"/>
              <a:t>8/20/2026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6F2F45-EC35-4361-AD48-D583F6A99898}" type="datetime1">
              <a:rPr lang="en-US" smtClean="0"/>
              <a:t>8/20/2026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A5813F-1095-4164-95B4-95D2B0DB71FC}" type="datetime1">
              <a:rPr lang="en-US" smtClean="0"/>
              <a:t>8/20/2026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99F6E15-DD89-4C90-B7E2-0FA9D3AC756B}" type="datetime1">
              <a:rPr lang="en-US" smtClean="0"/>
              <a:t>8/20/2026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A16E253-A001-4B48-9FB2-D99588F855F9}" type="datetime1">
              <a:rPr lang="en-US" smtClean="0"/>
              <a:t>8/20/2026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14D3F9E-0738-4597-B6B4-A6CF8C6D2504}" type="datetime1">
              <a:rPr lang="en-US" smtClean="0"/>
              <a:t>8/20/2026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64F5B0-22E3-45C9-A679-B29AACAA3EB6}" type="datetime1">
              <a:rPr lang="en-US" smtClean="0"/>
              <a:t>8/20/2026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E9AA2F4-D3B2-4C22-9396-E075C7E0F6D0}" type="datetime1">
              <a:rPr lang="en-US" smtClean="0"/>
              <a:t>8/20/2026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952B1D8-6529-405C-AB4D-9CD52B6AFD0C}" type="datetime1">
              <a:rPr lang="en-US" smtClean="0"/>
              <a:t>8/20/2026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7C079-CC95-4122-9878-29439FD10086}" type="datetime1">
              <a:rPr lang="en-US" smtClean="0"/>
              <a:t>8/20/2026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hyperlink" Target="https://www.find-government-grants.service.gov.uk/grants/youth-jobs-grant-1"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1"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skillsengland.education.gov.uk/foundation-apprenticeships/FA0002"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3"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5"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4"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skillsengland.education.gov.uk/foundation-apprenticeships/FA0006"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7"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8"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skillsengland.education.gov.uk/foundation-apprenticeships/FA0009"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www.linkedin.com/company/apprenticeshipsgov/?viewAsMember=true" TargetMode="External"/><Relationship Id="rId2" Type="http://schemas.openxmlformats.org/officeDocument/2006/relationships/hyperlink" Target="mailto:marcomms.mailbox@dwp.gov.uk" TargetMode="Externa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gov.uk/apply-apprenticeship"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gov.uk/guidance/apprenticeship-funding-rules"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08B48-86B6-F60D-C4EF-9F4997041558}"/>
            </a:ext>
          </a:extLst>
        </p:cNvPr>
        <p:cNvGrpSpPr/>
        <p:nvPr/>
      </p:nvGrpSpPr>
      <p:grpSpPr>
        <a:xfrm>
          <a:off x="0" y="0"/>
          <a:ext cx="0" cy="0"/>
          <a:chOff x="0" y="0"/>
          <a:chExt cx="0" cy="0"/>
        </a:xfrm>
      </p:grpSpPr>
      <p:sp>
        <p:nvSpPr>
          <p:cNvPr id="14" name="Arrow: Right 13">
            <a:extLst>
              <a:ext uri="{FF2B5EF4-FFF2-40B4-BE49-F238E27FC236}">
                <a16:creationId xmlns:a16="http://schemas.microsoft.com/office/drawing/2014/main" id="{4B01C486-CF7D-507D-90D7-8DE9E862D36D}"/>
              </a:ext>
              <a:ext uri="{C183D7F6-B498-43B3-948B-1728B52AA6E4}">
                <adec:decorative xmlns:adec="http://schemas.microsoft.com/office/drawing/2017/decorative" val="1"/>
              </a:ext>
            </a:extLst>
          </p:cNvPr>
          <p:cNvSpPr/>
          <p:nvPr/>
        </p:nvSpPr>
        <p:spPr>
          <a:xfrm rot="10800000">
            <a:off x="2445408" y="8501811"/>
            <a:ext cx="685800" cy="433663"/>
          </a:xfrm>
          <a:prstGeom prst="rightArrow">
            <a:avLst/>
          </a:prstGeom>
          <a:solidFill>
            <a:srgbClr val="0B2348"/>
          </a:solidFill>
          <a:ln w="38100">
            <a:solidFill>
              <a:srgbClr val="0072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Isosceles Triangle 3">
            <a:extLst>
              <a:ext uri="{FF2B5EF4-FFF2-40B4-BE49-F238E27FC236}">
                <a16:creationId xmlns:a16="http://schemas.microsoft.com/office/drawing/2014/main" id="{A3BCE5D8-2103-632C-72B1-761B18E136A6}"/>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7">
            <a:extLst>
              <a:ext uri="{FF2B5EF4-FFF2-40B4-BE49-F238E27FC236}">
                <a16:creationId xmlns:a16="http://schemas.microsoft.com/office/drawing/2014/main" id="{855124B5-FF65-4170-FDC6-CB52D020E567}"/>
              </a:ext>
            </a:extLst>
          </p:cNvPr>
          <p:cNvSpPr txBox="1">
            <a:spLocks noGrp="1"/>
          </p:cNvSpPr>
          <p:nvPr>
            <p:ph type="title" idx="4294967295"/>
          </p:nvPr>
        </p:nvSpPr>
        <p:spPr>
          <a:xfrm>
            <a:off x="533400" y="2975464"/>
            <a:ext cx="18104203" cy="194963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17612"/>
              </a:lnSpc>
              <a:spcBef>
                <a:spcPts val="0"/>
              </a:spcBef>
              <a:spcAft>
                <a:spcPts val="0"/>
              </a:spcAft>
              <a:buClrTx/>
              <a:buSzTx/>
              <a:buFontTx/>
              <a:buNone/>
              <a:tabLst/>
              <a:defRPr/>
            </a:pPr>
            <a:r>
              <a:rPr kumimoji="0" lang="en-US" sz="88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Apprenticeships</a:t>
            </a:r>
          </a:p>
        </p:txBody>
      </p:sp>
      <p:sp>
        <p:nvSpPr>
          <p:cNvPr id="9" name="TextBox 17">
            <a:extLst>
              <a:ext uri="{FF2B5EF4-FFF2-40B4-BE49-F238E27FC236}">
                <a16:creationId xmlns:a16="http://schemas.microsoft.com/office/drawing/2014/main" id="{61931B53-09C4-BB0E-A22B-BF17752DFB60}"/>
              </a:ext>
            </a:extLst>
          </p:cNvPr>
          <p:cNvSpPr txBox="1">
            <a:spLocks/>
          </p:cNvSpPr>
          <p:nvPr/>
        </p:nvSpPr>
        <p:spPr>
          <a:xfrm>
            <a:off x="533399" y="3654135"/>
            <a:ext cx="18104203" cy="17861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17612"/>
              </a:lnSpc>
              <a:spcBef>
                <a:spcPts val="0"/>
              </a:spcBef>
              <a:defRPr/>
            </a:pPr>
            <a:r>
              <a:rPr lang="en-US" sz="3200">
                <a:solidFill>
                  <a:srgbClr val="0B2348"/>
                </a:solidFill>
                <a:latin typeface="Arial"/>
                <a:ea typeface="Emmali Semi-Bold"/>
                <a:cs typeface="Arial"/>
                <a:sym typeface="Emmali Semi-Bold"/>
              </a:rPr>
              <a:t>August 2026</a:t>
            </a:r>
            <a:endParaRPr lang="en-US" sz="3200">
              <a:solidFill>
                <a:srgbClr val="0B2348"/>
              </a:solidFill>
              <a:latin typeface="Arial" panose="020B0604020202020204" pitchFamily="34" charset="0"/>
              <a:ea typeface="Emmali Semi-Bold"/>
              <a:cs typeface="Arial" panose="020B0604020202020204" pitchFamily="34" charset="0"/>
              <a:sym typeface="Emmali Semi-Bold"/>
            </a:endParaRPr>
          </a:p>
        </p:txBody>
      </p:sp>
      <p:sp>
        <p:nvSpPr>
          <p:cNvPr id="2" name="Isosceles Triangle 1">
            <a:extLst>
              <a:ext uri="{FF2B5EF4-FFF2-40B4-BE49-F238E27FC236}">
                <a16:creationId xmlns:a16="http://schemas.microsoft.com/office/drawing/2014/main" id="{5DDBC8E6-9D8E-5B6B-A0F6-53057928CA66}"/>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E1AAE9D7-0DE9-1188-D2C2-6E68027517B7}"/>
              </a:ext>
            </a:extLst>
          </p:cNvPr>
          <p:cNvSpPr/>
          <p:nvPr/>
        </p:nvSpPr>
        <p:spPr>
          <a:xfrm>
            <a:off x="2860536" y="8263871"/>
            <a:ext cx="3200400" cy="888435"/>
          </a:xfrm>
          <a:prstGeom prst="roundRect">
            <a:avLst/>
          </a:prstGeom>
          <a:solidFill>
            <a:srgbClr val="0B2348"/>
          </a:solidFill>
          <a:ln w="38100">
            <a:solidFill>
              <a:srgbClr val="00728F"/>
            </a:solidFill>
          </a:ln>
          <a:effectLst>
            <a:outerShdw blurRad="50800" dist="38100" dir="2700000" algn="tl" rotWithShape="0">
              <a:prstClr val="black">
                <a:alpha val="40000"/>
              </a:prstClr>
            </a:outerShdw>
          </a:effectLst>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Arial" panose="020B0604020202020204" pitchFamily="34" charset="0"/>
                <a:cs typeface="Arial" panose="020B0604020202020204" pitchFamily="34" charset="0"/>
              </a:rPr>
              <a:t>Partners can replace this holding logo with their own</a:t>
            </a:r>
          </a:p>
        </p:txBody>
      </p:sp>
      <p:pic>
        <p:nvPicPr>
          <p:cNvPr id="6" name="Picture 5" descr="A rounded square with text stating 'insert your logo here'">
            <a:extLst>
              <a:ext uri="{FF2B5EF4-FFF2-40B4-BE49-F238E27FC236}">
                <a16:creationId xmlns:a16="http://schemas.microsoft.com/office/drawing/2014/main" id="{1B6AF393-75AA-D0D9-B8D1-21459EF1ED75}"/>
              </a:ext>
            </a:extLst>
          </p:cNvPr>
          <p:cNvPicPr>
            <a:picLocks noChangeAspect="1"/>
          </p:cNvPicPr>
          <p:nvPr/>
        </p:nvPicPr>
        <p:blipFill>
          <a:blip r:embed="rId3">
            <a:duotone>
              <a:prstClr val="black"/>
              <a:srgbClr val="D30172">
                <a:tint val="45000"/>
                <a:satMod val="400000"/>
              </a:srgbClr>
            </a:duotone>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19140" y="7673022"/>
            <a:ext cx="2088168" cy="2088168"/>
          </a:xfrm>
          <a:prstGeom prst="rect">
            <a:avLst/>
          </a:prstGeom>
        </p:spPr>
      </p:pic>
      <p:pic>
        <p:nvPicPr>
          <p:cNvPr id="18" name="Picture 17">
            <a:extLst>
              <a:ext uri="{FF2B5EF4-FFF2-40B4-BE49-F238E27FC236}">
                <a16:creationId xmlns:a16="http://schemas.microsoft.com/office/drawing/2014/main" id="{483C086A-EEDC-ECBF-69ED-DC97AB55BA4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451942" y="487290"/>
            <a:ext cx="3310886" cy="1227210"/>
          </a:xfrm>
          <a:prstGeom prst="rect">
            <a:avLst/>
          </a:prstGeom>
        </p:spPr>
      </p:pic>
      <p:sp>
        <p:nvSpPr>
          <p:cNvPr id="5" name="AutoShape 8">
            <a:extLst>
              <a:ext uri="{FF2B5EF4-FFF2-40B4-BE49-F238E27FC236}">
                <a16:creationId xmlns:a16="http://schemas.microsoft.com/office/drawing/2014/main" id="{A37E7BBD-739F-AF13-80DB-A552D31B9479}"/>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3" name="Slide Number Placeholder 6">
            <a:extLst>
              <a:ext uri="{FF2B5EF4-FFF2-40B4-BE49-F238E27FC236}">
                <a16:creationId xmlns:a16="http://schemas.microsoft.com/office/drawing/2014/main" id="{B0BA158B-F8B7-FB4B-001F-5CB96EF56B7D}"/>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a:t>
            </a:fld>
            <a:endParaRPr lang="en-US" sz="2400" dirty="0">
              <a:solidFill>
                <a:schemeClr val="bg1"/>
              </a:solidFill>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8A12ABB0-B380-B2EF-FD07-14796E2A0E5F}"/>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11" name="Parallelogram 10">
              <a:extLst>
                <a:ext uri="{FF2B5EF4-FFF2-40B4-BE49-F238E27FC236}">
                  <a16:creationId xmlns:a16="http://schemas.microsoft.com/office/drawing/2014/main" id="{F24CE1D5-0578-EC04-ED96-A4E3CBABEE7B}"/>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176462C9-7AF6-8B6B-6BE5-EB70C9E4AFE2}"/>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9" name="Rectangle 18">
            <a:extLst>
              <a:ext uri="{FF2B5EF4-FFF2-40B4-BE49-F238E27FC236}">
                <a16:creationId xmlns:a16="http://schemas.microsoft.com/office/drawing/2014/main" id="{E65798C9-B009-BFFE-8D4F-09A8371AA03B}"/>
              </a:ext>
              <a:ext uri="{C183D7F6-B498-43B3-948B-1728B52AA6E4}">
                <adec:decorative xmlns:adec="http://schemas.microsoft.com/office/drawing/2017/decorative" val="1"/>
              </a:ext>
            </a:extLst>
          </p:cNvPr>
          <p:cNvSpPr/>
          <p:nvPr/>
        </p:nvSpPr>
        <p:spPr>
          <a:xfrm>
            <a:off x="2764236" y="8629513"/>
            <a:ext cx="324000" cy="178258"/>
          </a:xfrm>
          <a:prstGeom prst="rect">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26824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45CF2-9E7E-1524-3D0F-D2D12694A014}"/>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F140737A-4A23-0AC0-2D56-F6BA3E44C050}"/>
              </a:ext>
            </a:extLst>
          </p:cNvPr>
          <p:cNvSpPr txBox="1">
            <a:spLocks noGrp="1"/>
          </p:cNvSpPr>
          <p:nvPr>
            <p:ph type="title" idx="4294967295"/>
          </p:nvPr>
        </p:nvSpPr>
        <p:spPr>
          <a:xfrm>
            <a:off x="533400" y="1028700"/>
            <a:ext cx="15800155" cy="16004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200" b="1" dirty="0">
                <a:solidFill>
                  <a:srgbClr val="0B2348"/>
                </a:solidFill>
                <a:latin typeface="Arial" panose="020B0604020202020204" pitchFamily="34" charset="0"/>
                <a:ea typeface="Emmali Semi-Bold"/>
                <a:cs typeface="Arial" panose="020B0604020202020204" pitchFamily="34" charset="0"/>
                <a:sym typeface="Emmali Semi-Bold"/>
              </a:rPr>
              <a:t>NEW AND EXISTING FINANCIAL PAYMENTS AVAILABLE FOR EMPLOYERS</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graphicFrame>
        <p:nvGraphicFramePr>
          <p:cNvPr id="14" name="Table 13">
            <a:extLst>
              <a:ext uri="{FF2B5EF4-FFF2-40B4-BE49-F238E27FC236}">
                <a16:creationId xmlns:a16="http://schemas.microsoft.com/office/drawing/2014/main" id="{306F5280-795A-0A37-85D9-C4D4F0021854}"/>
              </a:ext>
            </a:extLst>
          </p:cNvPr>
          <p:cNvGraphicFramePr>
            <a:graphicFrameLocks noGrp="1"/>
          </p:cNvGraphicFramePr>
          <p:nvPr>
            <p:extLst>
              <p:ext uri="{D42A27DB-BD31-4B8C-83A1-F6EECF244321}">
                <p14:modId xmlns:p14="http://schemas.microsoft.com/office/powerpoint/2010/main" val="420098369"/>
              </p:ext>
            </p:extLst>
          </p:nvPr>
        </p:nvGraphicFramePr>
        <p:xfrm>
          <a:off x="533400" y="2685915"/>
          <a:ext cx="15800158" cy="6978081"/>
        </p:xfrm>
        <a:graphic>
          <a:graphicData uri="http://schemas.openxmlformats.org/drawingml/2006/table">
            <a:tbl>
              <a:tblPr firstRow="1" bandRow="1">
                <a:tableStyleId>{5940675A-B579-460E-94D1-54222C63F5DA}</a:tableStyleId>
              </a:tblPr>
              <a:tblGrid>
                <a:gridCol w="1448375">
                  <a:extLst>
                    <a:ext uri="{9D8B030D-6E8A-4147-A177-3AD203B41FA5}">
                      <a16:colId xmlns:a16="http://schemas.microsoft.com/office/drawing/2014/main" val="3115066160"/>
                    </a:ext>
                  </a:extLst>
                </a:gridCol>
                <a:gridCol w="2754408">
                  <a:extLst>
                    <a:ext uri="{9D8B030D-6E8A-4147-A177-3AD203B41FA5}">
                      <a16:colId xmlns:a16="http://schemas.microsoft.com/office/drawing/2014/main" val="2027742031"/>
                    </a:ext>
                  </a:extLst>
                </a:gridCol>
                <a:gridCol w="2230109">
                  <a:extLst>
                    <a:ext uri="{9D8B030D-6E8A-4147-A177-3AD203B41FA5}">
                      <a16:colId xmlns:a16="http://schemas.microsoft.com/office/drawing/2014/main" val="2391903220"/>
                    </a:ext>
                  </a:extLst>
                </a:gridCol>
                <a:gridCol w="2349988">
                  <a:extLst>
                    <a:ext uri="{9D8B030D-6E8A-4147-A177-3AD203B41FA5}">
                      <a16:colId xmlns:a16="http://schemas.microsoft.com/office/drawing/2014/main" val="1865830152"/>
                    </a:ext>
                  </a:extLst>
                </a:gridCol>
                <a:gridCol w="7017278">
                  <a:extLst>
                    <a:ext uri="{9D8B030D-6E8A-4147-A177-3AD203B41FA5}">
                      <a16:colId xmlns:a16="http://schemas.microsoft.com/office/drawing/2014/main" val="2175546379"/>
                    </a:ext>
                  </a:extLst>
                </a:gridCol>
              </a:tblGrid>
              <a:tr h="854149">
                <a:tc gridSpan="2">
                  <a:txBody>
                    <a:bodyPr/>
                    <a:lstStyle/>
                    <a:p>
                      <a:pPr algn="ctr"/>
                      <a:r>
                        <a:rPr lang="en-GB" sz="2400" b="1" dirty="0">
                          <a:solidFill>
                            <a:schemeClr val="bg1"/>
                          </a:solidFill>
                          <a:latin typeface="Arial" panose="020B0604020202020204" pitchFamily="34" charset="0"/>
                          <a:cs typeface="Arial" panose="020B0604020202020204" pitchFamily="34" charset="0"/>
                        </a:rPr>
                        <a:t>Payment </a:t>
                      </a:r>
                    </a:p>
                  </a:txBody>
                  <a:tcPr marL="137160" marR="137160" marT="68580" marB="68580" anchor="ctr">
                    <a:lnL w="12700" cap="flat" cmpd="sng" algn="ctr">
                      <a:noFill/>
                      <a:prstDash val="solid"/>
                      <a:round/>
                      <a:headEnd type="none" w="med" len="med"/>
                      <a:tailEnd type="none" w="med" len="med"/>
                    </a:lnL>
                    <a:lnR w="38100" cap="flat" cmpd="sng" algn="ctr">
                      <a:solidFill>
                        <a:srgbClr val="0B234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solidFill>
                      <a:srgbClr val="00728F"/>
                    </a:solidFill>
                  </a:tcPr>
                </a:tc>
                <a:tc hMerge="1">
                  <a:txBody>
                    <a:bodyPr/>
                    <a:lstStyle/>
                    <a:p>
                      <a:endParaRPr lang="en-GB"/>
                    </a:p>
                  </a:txBody>
                  <a:tcPr/>
                </a:tc>
                <a:tc>
                  <a:txBody>
                    <a:bodyPr/>
                    <a:lstStyle/>
                    <a:p>
                      <a:pPr algn="ctr"/>
                      <a:r>
                        <a:rPr lang="en-GB" sz="2400" b="1">
                          <a:solidFill>
                            <a:schemeClr val="bg1"/>
                          </a:solidFill>
                          <a:latin typeface="Arial" panose="020B0604020202020204" pitchFamily="34" charset="0"/>
                          <a:cs typeface="Arial" panose="020B0604020202020204" pitchFamily="34" charset="0"/>
                        </a:rPr>
                        <a:t>Employer type</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solidFill>
                      <a:srgbClr val="00728F"/>
                    </a:solidFill>
                  </a:tcPr>
                </a:tc>
                <a:tc>
                  <a:txBody>
                    <a:bodyPr/>
                    <a:lstStyle/>
                    <a:p>
                      <a:pPr algn="ctr"/>
                      <a:r>
                        <a:rPr lang="en-GB" sz="2400" b="1">
                          <a:solidFill>
                            <a:schemeClr val="bg1"/>
                          </a:solidFill>
                          <a:latin typeface="Arial" panose="020B0604020202020204" pitchFamily="34" charset="0"/>
                          <a:cs typeface="Arial" panose="020B0604020202020204" pitchFamily="34" charset="0"/>
                        </a:rPr>
                        <a:t>Age eligibility</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solidFill>
                      <a:srgbClr val="00728F"/>
                    </a:solidFill>
                  </a:tcPr>
                </a:tc>
                <a:tc>
                  <a:txBody>
                    <a:bodyPr/>
                    <a:lstStyle/>
                    <a:p>
                      <a:pPr algn="ctr"/>
                      <a:r>
                        <a:rPr lang="en-GB" sz="2400" b="1">
                          <a:solidFill>
                            <a:schemeClr val="bg1"/>
                          </a:solidFill>
                          <a:latin typeface="Arial" panose="020B0604020202020204" pitchFamily="34" charset="0"/>
                          <a:cs typeface="Arial" panose="020B0604020202020204" pitchFamily="34" charset="0"/>
                        </a:rPr>
                        <a:t>Schedule</a:t>
                      </a:r>
                    </a:p>
                  </a:txBody>
                  <a:tcPr marL="137160" marR="137160" marT="68580" marB="68580" anchor="ctr">
                    <a:lnL w="38100" cap="flat" cmpd="sng" algn="ctr">
                      <a:solidFill>
                        <a:srgbClr val="0B2348"/>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solidFill>
                      <a:srgbClr val="00728F"/>
                    </a:solidFill>
                  </a:tcPr>
                </a:tc>
                <a:extLst>
                  <a:ext uri="{0D108BD9-81ED-4DB2-BD59-A6C34878D82A}">
                    <a16:rowId xmlns:a16="http://schemas.microsoft.com/office/drawing/2014/main" val="321553310"/>
                  </a:ext>
                </a:extLst>
              </a:tr>
              <a:tr h="1265646">
                <a:tc>
                  <a:txBody>
                    <a:bodyPr/>
                    <a:lstStyle/>
                    <a:p>
                      <a:pPr algn="ctr"/>
                      <a:r>
                        <a:rPr lang="en-GB" sz="2400" b="1" dirty="0">
                          <a:solidFill>
                            <a:srgbClr val="0B2348"/>
                          </a:solidFill>
                          <a:latin typeface="Arial" panose="020B0604020202020204" pitchFamily="34" charset="0"/>
                          <a:cs typeface="Arial" panose="020B0604020202020204" pitchFamily="34" charset="0"/>
                        </a:rPr>
                        <a:t>£1,000</a:t>
                      </a:r>
                    </a:p>
                  </a:txBody>
                  <a:tcPr marL="137160" marR="137160" marT="68580" marB="68580" anchor="ctr">
                    <a:lnL w="12700" cap="flat" cmpd="sng" algn="ctr">
                      <a:no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a:solidFill>
                            <a:schemeClr val="tx1"/>
                          </a:solidFill>
                          <a:latin typeface="Arial" panose="020B0604020202020204" pitchFamily="34" charset="0"/>
                          <a:cs typeface="Arial" panose="020B0604020202020204" pitchFamily="34" charset="0"/>
                        </a:rPr>
                        <a:t>Additional payment for hiring apprentices </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All employers</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16 to 18 (and under 25 with an EHC plan or care leavers) </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Paid in two equal instalments, at day 90 and one year after the apprenticeship started (or day 242 if the apprenticeship is under 12 months). Claimed by the training provider and passed on to the employer.</a:t>
                      </a:r>
                    </a:p>
                  </a:txBody>
                  <a:tcPr marL="137160" marR="137160" marT="68580" marB="68580" anchor="ctr">
                    <a:lnL w="38100" cap="flat" cmpd="sng" algn="ctr">
                      <a:solidFill>
                        <a:srgbClr val="0B234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2072961"/>
                  </a:ext>
                </a:extLst>
              </a:tr>
              <a:tr h="1483522">
                <a:tc>
                  <a:txBody>
                    <a:bodyPr/>
                    <a:lstStyle/>
                    <a:p>
                      <a:pPr algn="ctr"/>
                      <a:r>
                        <a:rPr lang="en-GB" sz="2400" b="1">
                          <a:solidFill>
                            <a:srgbClr val="0B2348"/>
                          </a:solidFill>
                          <a:latin typeface="Arial" panose="020B0604020202020204" pitchFamily="34" charset="0"/>
                          <a:cs typeface="Arial" panose="020B0604020202020204" pitchFamily="34" charset="0"/>
                        </a:rPr>
                        <a:t>£2,000</a:t>
                      </a:r>
                    </a:p>
                    <a:p>
                      <a:pPr algn="ctr"/>
                      <a:endParaRPr lang="en-GB" sz="2400" b="1">
                        <a:solidFill>
                          <a:srgbClr val="183860"/>
                        </a:solidFill>
                        <a:latin typeface="Arial" panose="020B0604020202020204" pitchFamily="34" charset="0"/>
                        <a:cs typeface="Arial" panose="020B0604020202020204" pitchFamily="34" charset="0"/>
                      </a:endParaRPr>
                    </a:p>
                  </a:txBody>
                  <a:tcPr marL="137160" marR="137160" marT="68580" marB="68580" anchor="ctr">
                    <a:lnL w="12700" cap="flat" cmpd="sng" algn="ctr">
                      <a:no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Foundation apprenticeship incentive</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tx1"/>
                          </a:solidFill>
                          <a:latin typeface="Arial" panose="020B0604020202020204" pitchFamily="34" charset="0"/>
                          <a:cs typeface="Arial" panose="020B0604020202020204" pitchFamily="34" charset="0"/>
                        </a:rPr>
                        <a:t>All employers</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16 to 21 (and under 25 with an EHC plan, care leavers, or prisoners and prison leavers) </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a:solidFill>
                            <a:schemeClr val="tx1"/>
                          </a:solidFill>
                          <a:latin typeface="Arial" panose="020B0604020202020204" pitchFamily="34" charset="0"/>
                          <a:cs typeface="Arial" panose="020B0604020202020204" pitchFamily="34" charset="0"/>
                        </a:rPr>
                        <a:t>Paid in three equal instalments, at day 90, day 242 (8 months) and the final payment when an apprentice progresses onto their next apprenticeship. </a:t>
                      </a:r>
                      <a:r>
                        <a:rPr lang="en-GB" sz="1800" dirty="0">
                          <a:solidFill>
                            <a:schemeClr val="tx1"/>
                          </a:solidFill>
                          <a:latin typeface="Arial" panose="020B0604020202020204" pitchFamily="34" charset="0"/>
                          <a:cs typeface="Arial" panose="020B0604020202020204" pitchFamily="34" charset="0"/>
                        </a:rPr>
                        <a:t>Claimed by the training provider and passed on to the employer.</a:t>
                      </a:r>
                    </a:p>
                  </a:txBody>
                  <a:tcPr marL="137160" marR="137160" marT="68580" marB="68580" anchor="ctr">
                    <a:lnL w="38100" cap="flat" cmpd="sng" algn="ctr">
                      <a:solidFill>
                        <a:srgbClr val="0B234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6429874"/>
                  </a:ext>
                </a:extLst>
              </a:tr>
              <a:tr h="1649529">
                <a:tc>
                  <a:txBody>
                    <a:bodyPr/>
                    <a:lstStyle/>
                    <a:p>
                      <a:pPr algn="ctr"/>
                      <a:r>
                        <a:rPr lang="en-GB" sz="2400" b="1">
                          <a:solidFill>
                            <a:srgbClr val="0B2348"/>
                          </a:solidFill>
                          <a:latin typeface="Arial" panose="020B0604020202020204" pitchFamily="34" charset="0"/>
                          <a:cs typeface="Arial" panose="020B0604020202020204" pitchFamily="34" charset="0"/>
                        </a:rPr>
                        <a:t>£2,000</a:t>
                      </a:r>
                    </a:p>
                  </a:txBody>
                  <a:tcPr marL="137160" marR="137160" marT="68580" marB="68580" anchor="ctr">
                    <a:lnL w="12700" cap="flat" cmpd="sng" algn="ctr">
                      <a:no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a:solidFill>
                            <a:schemeClr val="tx1"/>
                          </a:solidFill>
                          <a:latin typeface="Arial" panose="020B0604020202020204" pitchFamily="34" charset="0"/>
                          <a:cs typeface="Arial" panose="020B0604020202020204" pitchFamily="34" charset="0"/>
                        </a:rPr>
                        <a:t>Apprenticeship hiring</a:t>
                      </a:r>
                    </a:p>
                    <a:p>
                      <a:pPr algn="l"/>
                      <a:r>
                        <a:rPr lang="en-GB" sz="1800">
                          <a:solidFill>
                            <a:schemeClr val="tx1"/>
                          </a:solidFill>
                          <a:latin typeface="Arial" panose="020B0604020202020204" pitchFamily="34" charset="0"/>
                          <a:cs typeface="Arial" panose="020B0604020202020204" pitchFamily="34" charset="0"/>
                        </a:rPr>
                        <a:t>payment for non-levy</a:t>
                      </a:r>
                    </a:p>
                    <a:p>
                      <a:pPr algn="l"/>
                      <a:r>
                        <a:rPr lang="en-GB" sz="1800">
                          <a:solidFill>
                            <a:schemeClr val="tx1"/>
                          </a:solidFill>
                          <a:latin typeface="Arial" panose="020B0604020202020204" pitchFamily="34" charset="0"/>
                          <a:cs typeface="Arial" panose="020B0604020202020204" pitchFamily="34" charset="0"/>
                        </a:rPr>
                        <a:t>Employers</a:t>
                      </a:r>
                      <a:br>
                        <a:rPr lang="en-GB" sz="1800">
                          <a:solidFill>
                            <a:schemeClr val="tx1"/>
                          </a:solidFill>
                          <a:latin typeface="Arial" panose="020B0604020202020204" pitchFamily="34" charset="0"/>
                          <a:cs typeface="Arial" panose="020B0604020202020204" pitchFamily="34" charset="0"/>
                        </a:rPr>
                      </a:br>
                      <a:r>
                        <a:rPr lang="en-GB" sz="1800">
                          <a:solidFill>
                            <a:schemeClr val="tx1"/>
                          </a:solidFill>
                          <a:latin typeface="Arial" panose="020B0604020202020204" pitchFamily="34" charset="0"/>
                          <a:cs typeface="Arial" panose="020B0604020202020204" pitchFamily="34" charset="0"/>
                        </a:rPr>
                        <a:t>(from 1 October 2026)</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Non-levy employers only</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a:solidFill>
                            <a:schemeClr val="tx1"/>
                          </a:solidFill>
                          <a:latin typeface="Arial" panose="020B0604020202020204" pitchFamily="34" charset="0"/>
                          <a:cs typeface="Arial" panose="020B0604020202020204" pitchFamily="34" charset="0"/>
                        </a:rPr>
                        <a:t>16 to 24 (new employees)</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a:solidFill>
                            <a:schemeClr val="tx1"/>
                          </a:solidFill>
                          <a:latin typeface="Arial" panose="020B0604020202020204" pitchFamily="34" charset="0"/>
                          <a:cs typeface="Arial" panose="020B0604020202020204" pitchFamily="34" charset="0"/>
                        </a:rPr>
                        <a:t>Paid in two equal instalments at day 90 and day 365 (or day 242 if the apprenticeship is under 12 months). Earliest payment from January 2027. Claimed by the training provider and passed on to the employer.</a:t>
                      </a:r>
                    </a:p>
                  </a:txBody>
                  <a:tcPr marL="137160" marR="137160" marT="68580" marB="68580" anchor="ctr">
                    <a:lnL w="38100" cap="flat" cmpd="sng" algn="ctr">
                      <a:solidFill>
                        <a:srgbClr val="0B234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0B2348"/>
                      </a:solidFill>
                      <a:prstDash val="solid"/>
                      <a:round/>
                      <a:headEnd type="none" w="med" len="med"/>
                      <a:tailEnd type="none" w="med" len="med"/>
                    </a:lnT>
                    <a:lnB w="38100" cap="flat" cmpd="sng" algn="ctr">
                      <a:solidFill>
                        <a:srgbClr val="0B2348"/>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2773819"/>
                  </a:ext>
                </a:extLst>
              </a:tr>
              <a:tr h="1685466">
                <a:tc>
                  <a:txBody>
                    <a:bodyPr/>
                    <a:lstStyle/>
                    <a:p>
                      <a:pPr algn="ctr"/>
                      <a:r>
                        <a:rPr lang="en-GB" sz="2400" b="1">
                          <a:solidFill>
                            <a:srgbClr val="0B2348"/>
                          </a:solidFill>
                          <a:latin typeface="Arial" panose="020B0604020202020204" pitchFamily="34" charset="0"/>
                          <a:cs typeface="Arial" panose="020B0604020202020204" pitchFamily="34" charset="0"/>
                        </a:rPr>
                        <a:t>£3,000</a:t>
                      </a:r>
                    </a:p>
                  </a:txBody>
                  <a:tcPr marL="137160" marR="137160" marT="68580" marB="68580" anchor="ctr">
                    <a:lnL w="12700" cap="flat" cmpd="sng" algn="ctr">
                      <a:no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Youth Jobs Grant</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tx1"/>
                          </a:solidFill>
                          <a:latin typeface="Arial" panose="020B0604020202020204" pitchFamily="34" charset="0"/>
                          <a:cs typeface="Arial" panose="020B0604020202020204" pitchFamily="34" charset="0"/>
                        </a:rPr>
                        <a:t>All employers</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18 to 24, if apprentice has been unemployed and on universal credit for six months or more</a:t>
                      </a:r>
                    </a:p>
                  </a:txBody>
                  <a:tcPr marL="137160" marR="137160" marT="68580" marB="68580" anchor="ctr">
                    <a:lnL w="38100" cap="flat" cmpd="sng" algn="ctr">
                      <a:solidFill>
                        <a:srgbClr val="0B2348"/>
                      </a:solidFill>
                      <a:prstDash val="solid"/>
                      <a:round/>
                      <a:headEnd type="none" w="med" len="med"/>
                      <a:tailEnd type="none" w="med" len="med"/>
                    </a:lnL>
                    <a:lnR w="38100" cap="flat" cmpd="sng" algn="ctr">
                      <a:solidFill>
                        <a:srgbClr val="0B2348"/>
                      </a:solidFill>
                      <a:prstDash val="solid"/>
                      <a:round/>
                      <a:headEnd type="none" w="med" len="med"/>
                      <a:tailEnd type="none" w="med" len="med"/>
                    </a:lnR>
                    <a:lnT w="38100" cap="flat" cmpd="sng" algn="ctr">
                      <a:solidFill>
                        <a:srgbClr val="0B234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GB" sz="1800" dirty="0">
                          <a:solidFill>
                            <a:schemeClr val="tx1"/>
                          </a:solidFill>
                          <a:latin typeface="Arial" panose="020B0604020202020204" pitchFamily="34" charset="0"/>
                          <a:cs typeface="Arial" panose="020B0604020202020204" pitchFamily="34" charset="0"/>
                        </a:rPr>
                        <a:t>Paid in two instalments, £1,800 after 6 weeks and £1,200 after 18 weeks. Paid directly to employers by the Department for Work </a:t>
                      </a:r>
                      <a:br>
                        <a:rPr lang="en-GB" sz="1800" dirty="0">
                          <a:solidFill>
                            <a:schemeClr val="tx1"/>
                          </a:solidFill>
                          <a:latin typeface="Arial" panose="020B0604020202020204" pitchFamily="34" charset="0"/>
                          <a:cs typeface="Arial" panose="020B0604020202020204" pitchFamily="34" charset="0"/>
                        </a:rPr>
                      </a:br>
                      <a:r>
                        <a:rPr lang="en-GB" sz="1800" dirty="0">
                          <a:solidFill>
                            <a:schemeClr val="tx1"/>
                          </a:solidFill>
                          <a:latin typeface="Arial" panose="020B0604020202020204" pitchFamily="34" charset="0"/>
                          <a:cs typeface="Arial" panose="020B0604020202020204" pitchFamily="34" charset="0"/>
                        </a:rPr>
                        <a:t>and Pensions. Details available on </a:t>
                      </a:r>
                      <a:r>
                        <a:rPr lang="en-GB" sz="1800" dirty="0">
                          <a:solidFill>
                            <a:schemeClr val="accent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GOV.UK</a:t>
                      </a:r>
                      <a:r>
                        <a:rPr lang="en-GB" sz="1800" dirty="0">
                          <a:solidFill>
                            <a:schemeClr val="tx1"/>
                          </a:solidFill>
                          <a:latin typeface="Arial" panose="020B0604020202020204" pitchFamily="34" charset="0"/>
                          <a:cs typeface="Arial" panose="020B0604020202020204" pitchFamily="34" charset="0"/>
                        </a:rPr>
                        <a:t>.</a:t>
                      </a:r>
                    </a:p>
                  </a:txBody>
                  <a:tcPr marL="137160" marR="137160" marT="68580" marB="68580" anchor="ctr">
                    <a:lnL w="38100" cap="flat" cmpd="sng" algn="ctr">
                      <a:solidFill>
                        <a:srgbClr val="0B234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0B234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7217687"/>
                  </a:ext>
                </a:extLst>
              </a:tr>
            </a:tbl>
          </a:graphicData>
        </a:graphic>
      </p:graphicFrame>
      <p:sp>
        <p:nvSpPr>
          <p:cNvPr id="16" name="Freeform 3">
            <a:extLst>
              <a:ext uri="{FF2B5EF4-FFF2-40B4-BE49-F238E27FC236}">
                <a16:creationId xmlns:a16="http://schemas.microsoft.com/office/drawing/2014/main" id="{73826C53-517A-A188-FE6D-9B8EE3BA7A40}"/>
              </a:ext>
              <a:ext uri="{C183D7F6-B498-43B3-948B-1728B52AA6E4}">
                <adec:decorative xmlns:adec="http://schemas.microsoft.com/office/drawing/2017/decorative" val="1"/>
              </a:ext>
            </a:extLst>
          </p:cNvPr>
          <p:cNvSpPr/>
          <p:nvPr/>
        </p:nvSpPr>
        <p:spPr>
          <a:xfrm>
            <a:off x="533398" y="2658494"/>
            <a:ext cx="15800157" cy="6965732"/>
          </a:xfrm>
          <a:custGeom>
            <a:avLst/>
            <a:gdLst/>
            <a:ahLst/>
            <a:cxnLst/>
            <a:rect l="l" t="t" r="r" b="b"/>
            <a:pathLst>
              <a:path w="4536882" h="2420609">
                <a:moveTo>
                  <a:pt x="22921" y="0"/>
                </a:moveTo>
                <a:lnTo>
                  <a:pt x="4513961" y="0"/>
                </a:lnTo>
                <a:cubicBezTo>
                  <a:pt x="4520040" y="0"/>
                  <a:pt x="4525870" y="2415"/>
                  <a:pt x="4530168" y="6713"/>
                </a:cubicBezTo>
                <a:cubicBezTo>
                  <a:pt x="4534467" y="11012"/>
                  <a:pt x="4536882" y="16842"/>
                  <a:pt x="4536882" y="22921"/>
                </a:cubicBezTo>
                <a:lnTo>
                  <a:pt x="4536882" y="2397688"/>
                </a:lnTo>
                <a:cubicBezTo>
                  <a:pt x="4536882" y="2410347"/>
                  <a:pt x="4526620" y="2420609"/>
                  <a:pt x="4513961" y="2420609"/>
                </a:cubicBezTo>
                <a:lnTo>
                  <a:pt x="22921" y="2420609"/>
                </a:lnTo>
                <a:cubicBezTo>
                  <a:pt x="16842" y="2420609"/>
                  <a:pt x="11012" y="2418194"/>
                  <a:pt x="6713" y="2413896"/>
                </a:cubicBezTo>
                <a:cubicBezTo>
                  <a:pt x="2415" y="2409597"/>
                  <a:pt x="0" y="2403767"/>
                  <a:pt x="0" y="2397688"/>
                </a:cubicBezTo>
                <a:lnTo>
                  <a:pt x="0" y="22921"/>
                </a:lnTo>
                <a:cubicBezTo>
                  <a:pt x="0" y="10262"/>
                  <a:pt x="10262" y="0"/>
                  <a:pt x="22921" y="0"/>
                </a:cubicBezTo>
                <a:close/>
              </a:path>
            </a:pathLst>
          </a:custGeom>
          <a:ln w="38100" cap="rnd">
            <a:solidFill>
              <a:srgbClr val="0B2348"/>
            </a:solidFill>
            <a:prstDash val="solid"/>
            <a:round/>
          </a:ln>
        </p:spPr>
        <p:txBody>
          <a:bodyPr/>
          <a:lstStyle/>
          <a:p>
            <a:pPr defTabSz="1371600">
              <a:defRPr/>
            </a:pPr>
            <a:endParaRPr lang="en-GB" sz="2700">
              <a:solidFill>
                <a:prstClr val="black"/>
              </a:solidFill>
              <a:latin typeface="Aptos" panose="02110004020202020204"/>
            </a:endParaRPr>
          </a:p>
        </p:txBody>
      </p:sp>
      <p:sp>
        <p:nvSpPr>
          <p:cNvPr id="26" name="Isosceles Triangle 25">
            <a:extLst>
              <a:ext uri="{FF2B5EF4-FFF2-40B4-BE49-F238E27FC236}">
                <a16:creationId xmlns:a16="http://schemas.microsoft.com/office/drawing/2014/main" id="{0923F1DF-543D-4E2B-729B-98B67D0FFBBC}"/>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Isosceles Triangle 29">
            <a:extLst>
              <a:ext uri="{FF2B5EF4-FFF2-40B4-BE49-F238E27FC236}">
                <a16:creationId xmlns:a16="http://schemas.microsoft.com/office/drawing/2014/main" id="{41AC9BF9-1CE0-2DE2-8748-7DB5191F5909}"/>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6D2CDB23-03BD-6749-7941-51E366E7EE95}"/>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14E3A047-9A35-EAC2-38D1-384258CB72AD}"/>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41DA79BA-FF0A-C252-AC53-2AFAE750B6C7}"/>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1" name="Slide Number Placeholder 6">
            <a:extLst>
              <a:ext uri="{FF2B5EF4-FFF2-40B4-BE49-F238E27FC236}">
                <a16:creationId xmlns:a16="http://schemas.microsoft.com/office/drawing/2014/main" id="{BD1A095C-D7F6-92AC-6B73-C630217786E7}"/>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10</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A5E16B19-0483-F2A1-2049-0624103E6125}"/>
              </a:ext>
              <a:ext uri="{C183D7F6-B498-43B3-948B-1728B52AA6E4}">
                <adec:decorative xmlns:adec="http://schemas.microsoft.com/office/drawing/2017/decorative" val="1"/>
              </a:ext>
            </a:extLst>
          </p:cNvPr>
          <p:cNvSpPr/>
          <p:nvPr/>
        </p:nvSpPr>
        <p:spPr>
          <a:xfrm flipV="1">
            <a:off x="533400" y="9791700"/>
            <a:ext cx="13386813"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1713987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721E5-DB83-3BC3-9E52-0E1843A1A5FC}"/>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E700FA0E-9066-7FAE-F40B-E173D7082B8D}"/>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BUILDING SERVICE ENGINEERING 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686795CB-D113-A1BE-8761-706E9EFA36BE}"/>
              </a:ext>
            </a:extLst>
          </p:cNvPr>
          <p:cNvSpPr txBox="1"/>
          <p:nvPr/>
        </p:nvSpPr>
        <p:spPr>
          <a:xfrm>
            <a:off x="533400" y="2933700"/>
            <a:ext cx="8077200" cy="6422271"/>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Building Service Engineer (BSE) relates to low carbon heating, refrigeration, air conditioning and heat pump engineering and plumbing. Building service engineering work is found in domestic, industrial and commercial buildings, for example office blocks, factories, schools, and hospitals.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Building service engineering makes buildings work. It is a specialist part of engineering within the construction sector. Service and maintenance engineers play a key role in planning and completing a range of maintenance work. They monitor and manage the operation of plant and equipment through building and energy management systems.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broad purpose is to plan and complete a variety of maintenance activities involving industrial and commercial building service engineering systems.</a:t>
            </a:r>
          </a:p>
        </p:txBody>
      </p:sp>
      <p:sp>
        <p:nvSpPr>
          <p:cNvPr id="26" name="Isosceles Triangle 25">
            <a:extLst>
              <a:ext uri="{FF2B5EF4-FFF2-40B4-BE49-F238E27FC236}">
                <a16:creationId xmlns:a16="http://schemas.microsoft.com/office/drawing/2014/main" id="{2402A048-8ABE-3A7B-E454-1AD25907BD72}"/>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90E24A35-B7C2-18B0-97FF-F5FCB3EAEFFD}"/>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00160E19-0651-6529-4B34-75247111E540}"/>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5647E853-952E-6467-48A4-9CCDD9E61294}"/>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6AD29441-F1BB-1493-920B-E081CC37D363}"/>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extBox 10">
            <a:extLst>
              <a:ext uri="{FF2B5EF4-FFF2-40B4-BE49-F238E27FC236}">
                <a16:creationId xmlns:a16="http://schemas.microsoft.com/office/drawing/2014/main" id="{B4E18B21-3BF1-B471-D245-2C36F94AF307}"/>
              </a:ext>
            </a:extLst>
          </p:cNvPr>
          <p:cNvSpPr txBox="1"/>
          <p:nvPr/>
        </p:nvSpPr>
        <p:spPr>
          <a:xfrm>
            <a:off x="9144000" y="2933700"/>
            <a:ext cx="8585200" cy="5088573"/>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depending on the setting. The apprentice will interact with team members and site managers.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31" name="Slide Number Placeholder 6">
            <a:extLst>
              <a:ext uri="{FF2B5EF4-FFF2-40B4-BE49-F238E27FC236}">
                <a16:creationId xmlns:a16="http://schemas.microsoft.com/office/drawing/2014/main" id="{D598D919-205F-8F1C-9966-D5FDC9DAD52C}"/>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11</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A67AD8E8-9633-4E1F-858D-7C384973E884}"/>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225594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6F9A8-D813-FD57-8007-C4C2BAC30DFC}"/>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90CEA24D-33D6-C9FA-EE27-1552C443A8EB}"/>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FINISHING TRADES </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741BFCA2-4F71-2D46-48D9-EC6E13CBAD80}"/>
              </a:ext>
            </a:extLst>
          </p:cNvPr>
          <p:cNvSpPr txBox="1"/>
          <p:nvPr/>
        </p:nvSpPr>
        <p:spPr>
          <a:xfrm>
            <a:off x="533400" y="2934068"/>
            <a:ext cx="8001000" cy="7191712"/>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Finishing trades relates to painters and decorators, wall tilers and floor layers. Finishing construction work is found in both the new build and refurbishment construction sector.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Project size will vary in size ranging from domestic repairs to larger contracts for home builders, commercial and retail developments.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Employers and contractors vary in size from small, local family building companies to major home builders and commercial contractors.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broad purpose is to always work in an efficient and safe manner to support the wider construction team.</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depending on which setting they work at. The apprentice will interact with customers, other trades and the site management team.</a:t>
            </a:r>
          </a:p>
          <a:p>
            <a:pPr>
              <a:spcAft>
                <a:spcPts val="2000"/>
              </a:spcAft>
            </a:pPr>
            <a:endParaRPr lang="en-GB" sz="2400" dirty="0">
              <a:solidFill>
                <a:srgbClr val="183860"/>
              </a:solidFill>
              <a:latin typeface="Arial" panose="020B0604020202020204" pitchFamily="34" charset="0"/>
              <a:ea typeface="Heebo"/>
              <a:cs typeface="Arial" panose="020B0604020202020204" pitchFamily="34" charset="0"/>
              <a:sym typeface="Heebo"/>
            </a:endParaRPr>
          </a:p>
        </p:txBody>
      </p:sp>
      <p:sp>
        <p:nvSpPr>
          <p:cNvPr id="3" name="TextBox 10">
            <a:extLst>
              <a:ext uri="{FF2B5EF4-FFF2-40B4-BE49-F238E27FC236}">
                <a16:creationId xmlns:a16="http://schemas.microsoft.com/office/drawing/2014/main" id="{4B27C2B5-D786-C6CF-02C8-E9D31D4DAC39}"/>
              </a:ext>
            </a:extLst>
          </p:cNvPr>
          <p:cNvSpPr txBox="1"/>
          <p:nvPr/>
        </p:nvSpPr>
        <p:spPr>
          <a:xfrm>
            <a:off x="9144000" y="2933700"/>
            <a:ext cx="8585202"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a:t>
            </a:r>
            <a:r>
              <a:rPr lang="en-GB" sz="2400" dirty="0">
                <a:solidFill>
                  <a:srgbClr val="183860"/>
                </a:solidFill>
                <a:latin typeface="Arial" panose="020B0604020202020204" pitchFamily="34" charset="0"/>
                <a:ea typeface="Heebo"/>
                <a:cs typeface="Arial" panose="020B0604020202020204" pitchFamily="34" charset="0"/>
                <a:sym typeface="Heebo"/>
              </a:rPr>
              <a:t> </a:t>
            </a:r>
            <a:r>
              <a:rPr lang="en-GB" sz="2400" dirty="0">
                <a:solidFill>
                  <a:srgbClr val="00728F"/>
                </a:solidFill>
                <a:latin typeface="Arial" panose="020B0604020202020204" pitchFamily="34" charset="0"/>
                <a:ea typeface="Heebo"/>
                <a:cs typeface="Arial" panose="020B0604020202020204" pitchFamily="34" charset="0"/>
                <a:sym typeface="Heebo"/>
                <a:hlinkClick r:id="rId3">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26" name="Isosceles Triangle 25">
            <a:extLst>
              <a:ext uri="{FF2B5EF4-FFF2-40B4-BE49-F238E27FC236}">
                <a16:creationId xmlns:a16="http://schemas.microsoft.com/office/drawing/2014/main" id="{1BE8EFB2-D233-EDD3-6E34-D5BC91DA8AD0}"/>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B7600D07-7770-B88C-1020-1B044727946E}"/>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57FDA24A-45CD-FE2F-E6F0-B6A4DF13BE61}"/>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94CC5F88-618C-F149-24F8-17D1D71E9118}"/>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B22AE36A-C20F-A476-8558-2E8AE8E2C3AB}"/>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68A58243-E141-72FD-61FE-64F4E7FE4217}"/>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12</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AFC54FC2-2B2F-0D88-6E3E-F63BC586963A}"/>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2075956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7BE1E-9226-2AD9-058C-841F6029907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16134312-5399-0E39-3A9A-2BBB2097DF66}"/>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ONSITE TRADES </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C87258AD-4A63-576B-43E2-981322C8A3FE}"/>
              </a:ext>
            </a:extLst>
          </p:cNvPr>
          <p:cNvSpPr txBox="1"/>
          <p:nvPr/>
        </p:nvSpPr>
        <p:spPr>
          <a:xfrm>
            <a:off x="533400" y="2933700"/>
            <a:ext cx="8077200" cy="619656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Onsite construction relates to bricklayers, carpenters, joiners and plasterers. Onsite construction work is found in both the new build and refurbishment construction sector.</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Project size will vary, ranging from domestic repairs to larger contracts for home builders, commercial and retail developments.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Employers and contractors vary in size from small, local family building companies to major home builders and commercial contractors.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broad purpose is to always work in an efficient and safe manner to support the wider construction team.</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depending on which setting they work at. The apprentice will interact with customers, other trades and the site management team.</a:t>
            </a:r>
          </a:p>
        </p:txBody>
      </p:sp>
      <p:sp>
        <p:nvSpPr>
          <p:cNvPr id="3" name="TextBox 10">
            <a:extLst>
              <a:ext uri="{FF2B5EF4-FFF2-40B4-BE49-F238E27FC236}">
                <a16:creationId xmlns:a16="http://schemas.microsoft.com/office/drawing/2014/main" id="{F62D86EF-C9B5-FCFF-60EF-DC8E7A07145C}"/>
              </a:ext>
            </a:extLst>
          </p:cNvPr>
          <p:cNvSpPr txBox="1"/>
          <p:nvPr/>
        </p:nvSpPr>
        <p:spPr>
          <a:xfrm>
            <a:off x="9144000" y="2933700"/>
            <a:ext cx="8585202"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26" name="Isosceles Triangle 25">
            <a:extLst>
              <a:ext uri="{FF2B5EF4-FFF2-40B4-BE49-F238E27FC236}">
                <a16:creationId xmlns:a16="http://schemas.microsoft.com/office/drawing/2014/main" id="{0124FE92-DB94-C877-666E-23B417418EA0}"/>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C5BFBBB5-DAD2-861E-81A9-963D2210052F}"/>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A354C35A-0B65-656C-BA26-BFA8CA0D600D}"/>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7BEF9CB8-EC46-8161-86D6-75C09EF21E97}"/>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D607C535-02EB-325E-A1A1-6F0EDC14AD5F}"/>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DFE4F7E4-1A44-BFC3-B144-2507A716575C}"/>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13</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A4CA93A8-F162-63B3-140E-95AC1BE41895}"/>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1066354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878DF-9157-8A2B-7934-CD662EC58FD2}"/>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94ADC90E-92BE-CDF1-DCB0-9A41D1386450}"/>
              </a:ext>
            </a:extLst>
          </p:cNvPr>
          <p:cNvSpPr txBox="1">
            <a:spLocks noGrp="1"/>
          </p:cNvSpPr>
          <p:nvPr>
            <p:ph type="title" idx="4294967295"/>
          </p:nvPr>
        </p:nvSpPr>
        <p:spPr>
          <a:xfrm>
            <a:off x="533400" y="1028700"/>
            <a:ext cx="16281400" cy="16004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SOFTWARE AND DATA </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F218836E-CAC8-239D-0B3F-B8CC8BA982BA}"/>
              </a:ext>
            </a:extLst>
          </p:cNvPr>
          <p:cNvSpPr txBox="1"/>
          <p:nvPr/>
        </p:nvSpPr>
        <p:spPr>
          <a:xfrm>
            <a:off x="533400" y="2933700"/>
            <a:ext cx="8001000" cy="6309420"/>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Software and data operatives are found in organisations large and small in all sectors and within public, private and voluntary organisations.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They support the collation, formatting and storage of data. They also validate data checking and identifying errors. They will follow instructions to support elements of software development and testing.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As all organisations use data and software, their work will support the functions of the organisation and individuals working to manage data, develop and or test software.</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They will carry out fundamental duties, including supporting the storage, retrieval and sharing of data, the manipulation of data by following instructions and testing and or the development of software, all by following guidance and instructions.</a:t>
            </a:r>
          </a:p>
        </p:txBody>
      </p:sp>
      <p:sp>
        <p:nvSpPr>
          <p:cNvPr id="3" name="TextBox 10">
            <a:extLst>
              <a:ext uri="{FF2B5EF4-FFF2-40B4-BE49-F238E27FC236}">
                <a16:creationId xmlns:a16="http://schemas.microsoft.com/office/drawing/2014/main" id="{8CFB317E-909A-F3FB-853C-7C4BAEBCFFA9}"/>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26" name="Isosceles Triangle 25">
            <a:extLst>
              <a:ext uri="{FF2B5EF4-FFF2-40B4-BE49-F238E27FC236}">
                <a16:creationId xmlns:a16="http://schemas.microsoft.com/office/drawing/2014/main" id="{7E347E69-0C70-03DA-575F-B1423CA4CE93}"/>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1719AA74-97A8-497A-8146-55398D7FF444}"/>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5C40D607-448E-8021-F061-A97B780FA699}"/>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7EC3A51E-ADA2-2EC3-FA8D-3ADDB103D13E}"/>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9A55B24A-EB8D-FD9D-27E1-A8835A3A2D1D}"/>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04E6E22B-3B55-3C7A-9B8C-C2B481B6D625}"/>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14</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57DEABA4-1F64-DCA6-78BA-961C710AA74C}"/>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4219318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241DD-BAEB-BE0F-8703-1394B552C89C}"/>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C77195E3-FE19-1C17-E972-51575122AB3C}"/>
              </a:ext>
            </a:extLst>
          </p:cNvPr>
          <p:cNvSpPr txBox="1">
            <a:spLocks noGrp="1"/>
          </p:cNvSpPr>
          <p:nvPr>
            <p:ph type="title" idx="4294967295"/>
          </p:nvPr>
        </p:nvSpPr>
        <p:spPr>
          <a:xfrm>
            <a:off x="533400" y="1028700"/>
            <a:ext cx="16662400" cy="16004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HARDWARE, NETWORK AND INFRASTRUCTURE </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6D9C6CC3-A540-E313-04DD-01B83538CBDF}"/>
              </a:ext>
            </a:extLst>
          </p:cNvPr>
          <p:cNvSpPr txBox="1"/>
          <p:nvPr/>
        </p:nvSpPr>
        <p:spPr>
          <a:xfrm>
            <a:off x="533400" y="2944336"/>
            <a:ext cx="8153400" cy="7304564"/>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Hardware, network and infrastructure operatives are found in organisations large and small, in all sectors, and within public, private and voluntary organisations.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Organisations rely on computer and communications systems in all areas of their operations. The apprentice will work with others to ensure the optimal performance and maintenance of these systems.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apprentice will work on IT and or telecommunications which are physical and or virtual. They will support the monitoring and maintenance of the systems and or platforms to maximise productivity and user experience.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They will carry out fundamental duties including technical support to customers both internal and external using multiple communication channels. They will also support problem resolution and assist with the testing and monitoring of issues. </a:t>
            </a:r>
          </a:p>
          <a:p>
            <a:pPr>
              <a:spcAft>
                <a:spcPts val="2000"/>
              </a:spcAft>
            </a:pPr>
            <a:endParaRPr lang="en-GB" sz="2400" dirty="0">
              <a:solidFill>
                <a:srgbClr val="183860"/>
              </a:solidFill>
              <a:latin typeface="Arial" panose="020B0604020202020204" pitchFamily="34" charset="0"/>
              <a:ea typeface="Heebo"/>
              <a:cs typeface="Arial" panose="020B0604020202020204" pitchFamily="34" charset="0"/>
              <a:sym typeface="Heebo"/>
            </a:endParaRPr>
          </a:p>
        </p:txBody>
      </p:sp>
      <p:sp>
        <p:nvSpPr>
          <p:cNvPr id="3" name="TextBox 10">
            <a:extLst>
              <a:ext uri="{FF2B5EF4-FFF2-40B4-BE49-F238E27FC236}">
                <a16:creationId xmlns:a16="http://schemas.microsoft.com/office/drawing/2014/main" id="{486DC1A6-87D5-BF43-438C-A9A9B780B14D}"/>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26" name="Isosceles Triangle 25">
            <a:extLst>
              <a:ext uri="{FF2B5EF4-FFF2-40B4-BE49-F238E27FC236}">
                <a16:creationId xmlns:a16="http://schemas.microsoft.com/office/drawing/2014/main" id="{28D1FFD4-31F8-4225-F014-73C0E455AFF3}"/>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579C309F-C067-58D5-7F4D-FA6DCC3472B1}"/>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DF523600-3C81-2FD8-1889-9181DD303C86}"/>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6732FCA0-21E5-FB3A-8945-9B6C5594026E}"/>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E61C54EA-200D-FCE8-96B4-BBC5A50EA5B8}"/>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D47F1AA8-8692-E67C-524C-0BBCB3CB3DCC}"/>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15</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303CD013-8896-EDD3-E83F-11E229EAE0D1}"/>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2930115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F9B83-DCE1-8122-A9E3-939643E1094D}"/>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32915D3B-AA39-FE00-6F65-D78C2BCFEA98}"/>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ENGINEERING AND MANUFACTURING</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95670344-627B-BC69-BDE6-39DDC690B491}"/>
              </a:ext>
            </a:extLst>
          </p:cNvPr>
          <p:cNvSpPr txBox="1"/>
          <p:nvPr/>
        </p:nvSpPr>
        <p:spPr>
          <a:xfrm>
            <a:off x="533400" y="2933700"/>
            <a:ext cx="8204200" cy="4575612"/>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General engineering and manufacturing operatives are found in environments supporting, for example, production, maintenance, assembly of components and systems, machining operations, fabrication and welding and additive manufacturing functions.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They may work across many sectors including automotive, aerospace, energy, advanced and general manufacturing.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apprentice will carry out general engineering and manufacturing tasks consistently using safe working practices, planning and organising resources, and completing tasks within timeframes.</a:t>
            </a:r>
          </a:p>
        </p:txBody>
      </p:sp>
      <p:sp>
        <p:nvSpPr>
          <p:cNvPr id="26" name="Isosceles Triangle 25">
            <a:extLst>
              <a:ext uri="{FF2B5EF4-FFF2-40B4-BE49-F238E27FC236}">
                <a16:creationId xmlns:a16="http://schemas.microsoft.com/office/drawing/2014/main" id="{63EF6A04-7802-903C-7655-E2CEDAF3B5E9}"/>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A0985844-9321-9D47-EC52-6FB51E4C72A3}"/>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27C411BB-BC33-E358-7BF7-24BC7C00E78C}"/>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41D19BDC-A727-7836-C6BA-069C538DAA21}"/>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C087164A-D447-D4BB-3089-65BBEEB84849}"/>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21B2ECE8-C238-9320-6CBB-5EF990AA41A2}"/>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16</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4691B76B-1B3B-93D5-9DE3-426245E28554}"/>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3" name="TextBox 10">
            <a:extLst>
              <a:ext uri="{FF2B5EF4-FFF2-40B4-BE49-F238E27FC236}">
                <a16:creationId xmlns:a16="http://schemas.microsoft.com/office/drawing/2014/main" id="{0B2E65D3-D144-50FF-3522-C1D2FD3D0490}"/>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3">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Tree>
    <p:extLst>
      <p:ext uri="{BB962C8B-B14F-4D97-AF65-F5344CB8AC3E}">
        <p14:creationId xmlns:p14="http://schemas.microsoft.com/office/powerpoint/2010/main" val="2423291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8F17E-EE0F-A8EF-36CD-892C24E4C8EB}"/>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933B9CF2-B517-A7F5-5115-890E0DCF5B1D}"/>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HEALTH AND SOCIAL CARE </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19D6BAA5-1DE2-336D-2BB7-46B45E1AE0D0}"/>
              </a:ext>
            </a:extLst>
          </p:cNvPr>
          <p:cNvSpPr txBox="1"/>
          <p:nvPr/>
        </p:nvSpPr>
        <p:spPr>
          <a:xfrm>
            <a:off x="533400" y="2943225"/>
            <a:ext cx="8077200" cy="5201424"/>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Health and care support assistants work in a range of health and care settings, for example in a care home, hospital, General Practice, as part of community team and in individuals’ homes where their wider team may include workers from both health and social care.</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broad purpose is to provide high quality and compassionate care and support to individuals.</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dependent on where they work and whether their work is focused on supporting healthcare professionals in providing clinical healthcare or in providing personal care and support in adult social care.</a:t>
            </a:r>
          </a:p>
          <a:p>
            <a:pPr>
              <a:spcAft>
                <a:spcPts val="2000"/>
              </a:spcAft>
            </a:pPr>
            <a:endParaRPr lang="en-GB" sz="2400" dirty="0">
              <a:solidFill>
                <a:srgbClr val="183860"/>
              </a:solidFill>
              <a:latin typeface="Arial" panose="020B0604020202020204" pitchFamily="34" charset="0"/>
              <a:ea typeface="Heebo"/>
              <a:cs typeface="Arial" panose="020B0604020202020204" pitchFamily="34" charset="0"/>
              <a:sym typeface="Heebo"/>
            </a:endParaRPr>
          </a:p>
        </p:txBody>
      </p:sp>
      <p:sp>
        <p:nvSpPr>
          <p:cNvPr id="3" name="TextBox 10">
            <a:extLst>
              <a:ext uri="{FF2B5EF4-FFF2-40B4-BE49-F238E27FC236}">
                <a16:creationId xmlns:a16="http://schemas.microsoft.com/office/drawing/2014/main" id="{7AA26926-1BAD-1263-9802-7662CC53F883}"/>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
        <p:nvSpPr>
          <p:cNvPr id="26" name="Isosceles Triangle 25">
            <a:extLst>
              <a:ext uri="{FF2B5EF4-FFF2-40B4-BE49-F238E27FC236}">
                <a16:creationId xmlns:a16="http://schemas.microsoft.com/office/drawing/2014/main" id="{FE8B29F3-2A9E-B1F2-FBF5-569FFBFA690D}"/>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9AE37118-2705-3438-A9BE-8C80A96749C3}"/>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A913E0CB-63CB-6651-0367-969F9F242401}"/>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7A56921D-304B-A539-159D-4EE175FEFA98}"/>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A4D45D33-1304-DE81-29AC-AAE99BACB6DF}"/>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AA54C362-9BD7-976C-4FCA-E1BB2689C543}"/>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17</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E2F361F5-AC49-44D4-00DA-1D3C2A9EE396}"/>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2450745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CB54C-7AAB-E78A-E6E7-936AA4F2E9A2}"/>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BE023828-CDB8-A8AD-D935-9F77CEA4059C}"/>
              </a:ext>
            </a:extLst>
          </p:cNvPr>
          <p:cNvSpPr txBox="1">
            <a:spLocks noGrp="1"/>
          </p:cNvSpPr>
          <p:nvPr>
            <p:ph type="title" idx="4294967295"/>
          </p:nvPr>
        </p:nvSpPr>
        <p:spPr>
          <a:xfrm>
            <a:off x="533400" y="1028700"/>
            <a:ext cx="15443200" cy="16004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CATERING AND HOSPITALITY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F7BDFD90-2621-1ECE-905C-40BA687269EB}"/>
              </a:ext>
            </a:extLst>
          </p:cNvPr>
          <p:cNvSpPr txBox="1"/>
          <p:nvPr/>
        </p:nvSpPr>
        <p:spPr>
          <a:xfrm>
            <a:off x="533400" y="2943225"/>
            <a:ext cx="8153400" cy="383694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Catering and Hospitality assistants work in a range of hospitality settings, for example in hotels, holiday parks, restaurants, cafes, schools, hospitals and many other places where catering and hospitality takes place.</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 The broad purpose is to provide high quality hospitality services to customers.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dependent on where they work and whether their work is focused on catering or food and beverage service.</a:t>
            </a:r>
          </a:p>
        </p:txBody>
      </p:sp>
      <p:sp>
        <p:nvSpPr>
          <p:cNvPr id="26" name="Isosceles Triangle 25">
            <a:extLst>
              <a:ext uri="{FF2B5EF4-FFF2-40B4-BE49-F238E27FC236}">
                <a16:creationId xmlns:a16="http://schemas.microsoft.com/office/drawing/2014/main" id="{AE10A025-B32D-53FF-CC6A-BF5D6360C602}"/>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E9AFE495-B14B-D69D-2BD0-B52F0B2E6ECB}"/>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79E2BA3C-330D-F360-18B6-0B9E1F0170B6}"/>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893FD128-BC64-AC36-C549-710350035A23}"/>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FE0D40EB-9619-2462-051D-8D55E815D699}"/>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E4B16737-A6C1-24C2-8A44-C96F38B4F8F0}"/>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18</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606FC047-A394-4FD5-EAF0-602568703AC1}"/>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3" name="TextBox 10">
            <a:extLst>
              <a:ext uri="{FF2B5EF4-FFF2-40B4-BE49-F238E27FC236}">
                <a16:creationId xmlns:a16="http://schemas.microsoft.com/office/drawing/2014/main" id="{112BB815-1AA3-90AC-AAE6-12B6D52A55E1}"/>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Tree>
    <p:extLst>
      <p:ext uri="{BB962C8B-B14F-4D97-AF65-F5344CB8AC3E}">
        <p14:creationId xmlns:p14="http://schemas.microsoft.com/office/powerpoint/2010/main" val="3970807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198B3-EE53-0AB6-A01E-D780F228A1F6}"/>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2A068E9B-6550-D1F3-7F6D-09CED9CD8C4E}"/>
              </a:ext>
            </a:extLst>
          </p:cNvPr>
          <p:cNvSpPr txBox="1">
            <a:spLocks noGrp="1"/>
          </p:cNvSpPr>
          <p:nvPr>
            <p:ph type="title" idx="4294967295"/>
          </p:nvPr>
        </p:nvSpPr>
        <p:spPr>
          <a:xfrm>
            <a:off x="533400" y="1028700"/>
            <a:ext cx="16078200" cy="16004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RETAIL SERVICE, SUPPLY AND ADMINISTARTION</a:t>
            </a:r>
            <a:b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b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1CEC0992-7609-28D9-2492-A504C14881B3}"/>
              </a:ext>
            </a:extLst>
          </p:cNvPr>
          <p:cNvSpPr txBox="1"/>
          <p:nvPr/>
        </p:nvSpPr>
        <p:spPr>
          <a:xfrm>
            <a:off x="533400" y="2943225"/>
            <a:ext cx="8077200" cy="4575612"/>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Retail service, supply and administration practitioners work across a range settings, for example in a such as food, fashion, building and automotive and manufacturing.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The broad purpose is to support the administration of retail businesses, help provide excellent customer service and ultimately to ensure the efficient flow of goods and services between manufacturers and customers.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Daily duties will vary dependent on where they work and whether their work is focused on working in an office or retail environment – they could also be working with a more skilled customer base, for example in trade supply.</a:t>
            </a:r>
          </a:p>
        </p:txBody>
      </p:sp>
      <p:sp>
        <p:nvSpPr>
          <p:cNvPr id="26" name="Isosceles Triangle 25">
            <a:extLst>
              <a:ext uri="{FF2B5EF4-FFF2-40B4-BE49-F238E27FC236}">
                <a16:creationId xmlns:a16="http://schemas.microsoft.com/office/drawing/2014/main" id="{8CF1C5B9-6BC6-4C8E-AE0D-336446920181}"/>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65BF8A91-78F6-F954-3420-BAFD234DE8D5}"/>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589D5185-567E-B28D-3126-5DB1D8E763F9}"/>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E23D68B5-9603-0AED-F428-4D4DC54A41E1}"/>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82D31D70-2B75-EA26-92F5-DEE01EE123F8}"/>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751551C5-872A-AFEC-4D03-D7FD13AC318A}"/>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19</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4E3954B0-5CEA-BD1B-B78D-E2B03DF00759}"/>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3" name="TextBox 10">
            <a:extLst>
              <a:ext uri="{FF2B5EF4-FFF2-40B4-BE49-F238E27FC236}">
                <a16:creationId xmlns:a16="http://schemas.microsoft.com/office/drawing/2014/main" id="{BAF0EA7F-4E1C-B388-6FEB-74505B359CF4}"/>
              </a:ext>
            </a:extLst>
          </p:cNvPr>
          <p:cNvSpPr txBox="1"/>
          <p:nvPr/>
        </p:nvSpPr>
        <p:spPr>
          <a:xfrm>
            <a:off x="9144000" y="2933700"/>
            <a:ext cx="8585200" cy="4093428"/>
          </a:xfrm>
          <a:prstGeom prst="rect">
            <a:avLst/>
          </a:prstGeom>
        </p:spPr>
        <p:txBody>
          <a:bodyPr wrap="square" lIns="0" tIns="0" rIns="0" bIns="0" rtlCol="0" anchor="t">
            <a:spAutoFit/>
          </a:bodyPr>
          <a:lstStyle/>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This foundation apprenticeship has a minimum duration of 8 months with at least 187 hours off-the-job learning. Upon successful completion, the apprentice will be competent in the knowledge, skills and behaviours outlined in this standard.</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Someone who completes some or all of this content will be part-way through a journey to a more specialist occupation. </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Taking on another apprenticeship after this one is one way of progressing.</a:t>
            </a:r>
          </a:p>
          <a:p>
            <a:pPr>
              <a:spcAft>
                <a:spcPts val="2000"/>
              </a:spcAft>
            </a:pPr>
            <a:r>
              <a:rPr lang="en-GB" sz="2400" dirty="0">
                <a:solidFill>
                  <a:srgbClr val="0B2348"/>
                </a:solidFill>
                <a:latin typeface="Arial" panose="020B0604020202020204" pitchFamily="34" charset="0"/>
                <a:ea typeface="Heebo"/>
                <a:cs typeface="Arial" panose="020B0604020202020204" pitchFamily="34" charset="0"/>
                <a:sym typeface="Heebo"/>
              </a:rPr>
              <a:t>Visit the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Skills England’s website</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for further details.</a:t>
            </a:r>
          </a:p>
        </p:txBody>
      </p:sp>
    </p:spTree>
    <p:extLst>
      <p:ext uri="{BB962C8B-B14F-4D97-AF65-F5344CB8AC3E}">
        <p14:creationId xmlns:p14="http://schemas.microsoft.com/office/powerpoint/2010/main" val="2588934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1"/>
          <p:cNvSpPr txBox="1">
            <a:spLocks noGrp="1"/>
          </p:cNvSpPr>
          <p:nvPr>
            <p:ph type="title" idx="4294967295"/>
          </p:nvPr>
        </p:nvSpPr>
        <p:spPr>
          <a:xfrm>
            <a:off x="558800" y="1014765"/>
            <a:ext cx="13113065" cy="166199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CREATING OPPORTUNITIES FOR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YOUNG PEOPLE AND EMPLOYERS</a:t>
            </a:r>
          </a:p>
        </p:txBody>
      </p:sp>
      <p:sp>
        <p:nvSpPr>
          <p:cNvPr id="10" name="TextBox 10"/>
          <p:cNvSpPr txBox="1"/>
          <p:nvPr/>
        </p:nvSpPr>
        <p:spPr>
          <a:xfrm>
            <a:off x="533400" y="3201942"/>
            <a:ext cx="17272001" cy="4770537"/>
          </a:xfrm>
          <a:prstGeom prst="rect">
            <a:avLst/>
          </a:prstGeom>
        </p:spPr>
        <p:txBody>
          <a:bodyPr wrap="square" lIns="0" tIns="0" rIns="0" bIns="0" rtlCol="0" anchor="t">
            <a:spAutoFit/>
          </a:bodyPr>
          <a:lstStyle/>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The government is boosting opportunities for young people through ambitious apprenticeship reforms in England. Foundation apprenticeships will give young people a route into careers in critical sectors, enabling them to earn a wage whilst developing employability skills</a:t>
            </a:r>
          </a:p>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Foundation apprenticeships bridge the gap between employers in sectors with skills and resource shortages and the young people currently not engaging with apprenticeships, but keen to build a rewarding career</a:t>
            </a:r>
          </a:p>
          <a:p>
            <a:pPr marL="457200" indent="-457200">
              <a:spcAft>
                <a:spcPts val="20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They are designed to provide young people with technical knowledge and skills for an entry level occupation, and experience needed to make an informed decision about career progression, including which specific apprenticeship at the same or higher-level to progress onto</a:t>
            </a:r>
          </a:p>
        </p:txBody>
      </p:sp>
      <p:sp>
        <p:nvSpPr>
          <p:cNvPr id="26" name="Isosceles Triangle 25">
            <a:extLst>
              <a:ext uri="{FF2B5EF4-FFF2-40B4-BE49-F238E27FC236}">
                <a16:creationId xmlns:a16="http://schemas.microsoft.com/office/drawing/2014/main" id="{48F1EAB0-E13E-0869-5179-8B9FD6641D45}"/>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3FDCBF9D-964F-5448-FB7B-6C1C3D5E9D75}"/>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1760B654-E3C0-49F9-1490-C28E9957737F}"/>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566E23FC-7BD5-1D6A-C5FB-A7C545D0E092}"/>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0020BDC6-3AE2-B0F3-2CFF-9214AA2C4665}"/>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90760957-6AB4-C77B-C309-C53B812782EC}"/>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2</a:t>
            </a:fld>
            <a:endParaRPr lang="en-US" sz="2400" dirty="0">
              <a:solidFill>
                <a:schemeClr val="bg1"/>
              </a:solidFill>
              <a:latin typeface="Arial" panose="020B0604020202020204" pitchFamily="34" charset="0"/>
              <a:cs typeface="Arial" panose="020B0604020202020204" pitchFamily="34" charset="0"/>
            </a:endParaRPr>
          </a:p>
        </p:txBody>
      </p:sp>
      <p:sp>
        <p:nvSpPr>
          <p:cNvPr id="6" name="AutoShape 8">
            <a:extLst>
              <a:ext uri="{FF2B5EF4-FFF2-40B4-BE49-F238E27FC236}">
                <a16:creationId xmlns:a16="http://schemas.microsoft.com/office/drawing/2014/main" id="{EA2384E5-2082-F7A4-1AA4-7B3F501BE062}"/>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01A23-0EC7-E0F1-175B-F8F823A0EEF6}"/>
            </a:ext>
          </a:extLst>
        </p:cNvPr>
        <p:cNvGrpSpPr/>
        <p:nvPr/>
      </p:nvGrpSpPr>
      <p:grpSpPr>
        <a:xfrm>
          <a:off x="0" y="0"/>
          <a:ext cx="0" cy="0"/>
          <a:chOff x="0" y="0"/>
          <a:chExt cx="0" cy="0"/>
        </a:xfrm>
      </p:grpSpPr>
      <p:sp>
        <p:nvSpPr>
          <p:cNvPr id="3" name="TextBox 11">
            <a:extLst>
              <a:ext uri="{FF2B5EF4-FFF2-40B4-BE49-F238E27FC236}">
                <a16:creationId xmlns:a16="http://schemas.microsoft.com/office/drawing/2014/main" id="{C53E412E-F864-C4F1-C894-227FF82C5957}"/>
              </a:ext>
            </a:extLst>
          </p:cNvPr>
          <p:cNvSpPr txBox="1">
            <a:spLocks noGrp="1"/>
          </p:cNvSpPr>
          <p:nvPr>
            <p:ph type="title" idx="4294967295"/>
          </p:nvPr>
        </p:nvSpPr>
        <p:spPr>
          <a:xfrm>
            <a:off x="533400" y="1028700"/>
            <a:ext cx="15443200" cy="8002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CONTACT US</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AE095D2A-1C2B-A70C-529C-5D327F487498}"/>
              </a:ext>
            </a:extLst>
          </p:cNvPr>
          <p:cNvSpPr txBox="1"/>
          <p:nvPr/>
        </p:nvSpPr>
        <p:spPr>
          <a:xfrm>
            <a:off x="543636" y="3241603"/>
            <a:ext cx="17219192" cy="1969770"/>
          </a:xfrm>
          <a:prstGeom prst="rect">
            <a:avLst/>
          </a:prstGeom>
        </p:spPr>
        <p:txBody>
          <a:bodyPr wrap="square" lIns="0" tIns="0" rIns="0" bIns="0" rtlCol="0" anchor="t">
            <a:spAutoFit/>
          </a:bodyPr>
          <a:lstStyle/>
          <a:p>
            <a:pPr lvl="0">
              <a:defRPr/>
            </a:pPr>
            <a:r>
              <a:rPr lang="en-GB" sz="3200" dirty="0">
                <a:solidFill>
                  <a:prstClr val="black"/>
                </a:solidFill>
                <a:latin typeface="Arial" panose="020B0604020202020204" pitchFamily="34" charset="0"/>
                <a:cs typeface="Arial" panose="020B0604020202020204" pitchFamily="34" charset="0"/>
              </a:rPr>
              <a:t>We welcome your feedback and suggestions. Please email </a:t>
            </a:r>
            <a:r>
              <a:rPr lang="en-GB" sz="3200" u="sng" dirty="0">
                <a:solidFill>
                  <a:srgbClr val="00728F"/>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marcomms.mailbox@dwp.gov.uk</a:t>
            </a:r>
            <a:endParaRPr lang="en-GB" sz="3200" u="sng" dirty="0">
              <a:solidFill>
                <a:srgbClr val="00728F"/>
              </a:solidFill>
              <a:latin typeface="Arial" panose="020B0604020202020204" pitchFamily="34" charset="0"/>
              <a:cs typeface="Arial" panose="020B0604020202020204" pitchFamily="34" charset="0"/>
            </a:endParaRPr>
          </a:p>
          <a:p>
            <a:pPr lvl="0">
              <a:defRPr/>
            </a:pPr>
            <a:endParaRPr lang="en-GB" sz="3200" u="sng" dirty="0">
              <a:solidFill>
                <a:prstClr val="black"/>
              </a:solidFill>
              <a:latin typeface="Arial" panose="020B0604020202020204" pitchFamily="34" charset="0"/>
              <a:cs typeface="Arial" panose="020B0604020202020204" pitchFamily="34" charset="0"/>
            </a:endParaRPr>
          </a:p>
          <a:p>
            <a:pPr lvl="0">
              <a:defRPr/>
            </a:pPr>
            <a:r>
              <a:rPr lang="en-GB" sz="3200" dirty="0">
                <a:latin typeface="Arial" panose="020B0604020202020204" pitchFamily="34" charset="0"/>
                <a:cs typeface="Arial" panose="020B0604020202020204" pitchFamily="34" charset="0"/>
              </a:rPr>
              <a:t>Follow </a:t>
            </a:r>
            <a:r>
              <a:rPr lang="en-GB" sz="3200" dirty="0">
                <a:solidFill>
                  <a:srgbClr val="00728F"/>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@Apprenticeships and Skills</a:t>
            </a:r>
            <a:r>
              <a:rPr lang="en-GB" sz="3200" dirty="0">
                <a:solidFill>
                  <a:srgbClr val="00728F"/>
                </a:solidFill>
                <a:latin typeface="Arial" panose="020B0604020202020204" pitchFamily="34" charset="0"/>
                <a:cs typeface="Arial" panose="020B0604020202020204" pitchFamily="34" charset="0"/>
              </a:rPr>
              <a:t> </a:t>
            </a:r>
            <a:r>
              <a:rPr lang="en-GB" sz="3200" dirty="0">
                <a:latin typeface="Arial" panose="020B0604020202020204" pitchFamily="34" charset="0"/>
                <a:cs typeface="Arial" panose="020B0604020202020204" pitchFamily="34" charset="0"/>
              </a:rPr>
              <a:t>on LinkedIn for the latest information on apprenticeships and skills</a:t>
            </a:r>
          </a:p>
        </p:txBody>
      </p:sp>
      <p:sp>
        <p:nvSpPr>
          <p:cNvPr id="26" name="Isosceles Triangle 25">
            <a:extLst>
              <a:ext uri="{FF2B5EF4-FFF2-40B4-BE49-F238E27FC236}">
                <a16:creationId xmlns:a16="http://schemas.microsoft.com/office/drawing/2014/main" id="{F0592734-917D-5E37-6746-77D53FBF2493}"/>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6A325FA2-5EC2-9582-F3BB-13C337CA2841}"/>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D6A644B2-09E3-2B19-3FF9-2BDA9431FBFA}"/>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FA58D604-60AA-51C8-0205-30556DE7D4F8}"/>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443D3650-CCB7-46D3-3B1E-6EF6AF34D119}"/>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7DB2251A-B1D6-3A66-8D4A-173B115586B0}"/>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20</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4841F399-AAE5-7FEE-0F7B-8A21FA182385}"/>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pic>
        <p:nvPicPr>
          <p:cNvPr id="4" name="Picture 3">
            <a:extLst>
              <a:ext uri="{FF2B5EF4-FFF2-40B4-BE49-F238E27FC236}">
                <a16:creationId xmlns:a16="http://schemas.microsoft.com/office/drawing/2014/main" id="{C3D1DD5F-98AF-EE3A-B815-D81A8313617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51942" y="487290"/>
            <a:ext cx="3310886" cy="1227210"/>
          </a:xfrm>
          <a:prstGeom prst="rect">
            <a:avLst/>
          </a:prstGeom>
        </p:spPr>
      </p:pic>
      <p:sp>
        <p:nvSpPr>
          <p:cNvPr id="5" name="TextBox 4">
            <a:extLst>
              <a:ext uri="{FF2B5EF4-FFF2-40B4-BE49-F238E27FC236}">
                <a16:creationId xmlns:a16="http://schemas.microsoft.com/office/drawing/2014/main" id="{2995CAA0-20BF-4E3B-4064-F34855AD067B}"/>
              </a:ext>
            </a:extLst>
          </p:cNvPr>
          <p:cNvSpPr txBox="1"/>
          <p:nvPr/>
        </p:nvSpPr>
        <p:spPr>
          <a:xfrm>
            <a:off x="457200" y="9937817"/>
            <a:ext cx="3459480" cy="276999"/>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Publication number : WBS-26-008</a:t>
            </a:r>
          </a:p>
        </p:txBody>
      </p:sp>
    </p:spTree>
    <p:extLst>
      <p:ext uri="{BB962C8B-B14F-4D97-AF65-F5344CB8AC3E}">
        <p14:creationId xmlns:p14="http://schemas.microsoft.com/office/powerpoint/2010/main" val="689900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6451B-3EBF-C442-6EF0-866767609261}"/>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754F5109-9FC5-4827-B8AC-D8ABA3EB78AC}"/>
              </a:ext>
            </a:extLst>
          </p:cNvPr>
          <p:cNvSpPr txBox="1">
            <a:spLocks noGrp="1"/>
          </p:cNvSpPr>
          <p:nvPr>
            <p:ph type="title" idx="4294967295"/>
          </p:nvPr>
        </p:nvSpPr>
        <p:spPr>
          <a:xfrm>
            <a:off x="558800" y="1014765"/>
            <a:ext cx="15671800" cy="8309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WHAT ARE FOUNDATION APPRENTICESHIPS?</a:t>
            </a:r>
            <a:endParaRPr kumimoji="0" lang="en-US" sz="9094"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442A65E6-30CA-34AC-E1F3-99C70D7DFD4E}"/>
              </a:ext>
            </a:extLst>
          </p:cNvPr>
          <p:cNvSpPr txBox="1"/>
          <p:nvPr/>
        </p:nvSpPr>
        <p:spPr>
          <a:xfrm>
            <a:off x="533400" y="2095500"/>
            <a:ext cx="17424400" cy="7232749"/>
          </a:xfrm>
          <a:prstGeom prst="rect">
            <a:avLst/>
          </a:prstGeom>
        </p:spPr>
        <p:txBody>
          <a:bodyPr wrap="square" lIns="0" tIns="0" rIns="0" bIns="0" rtlCol="0" anchor="t">
            <a:spAutoFit/>
          </a:bodyPr>
          <a:lstStyle/>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Entry-level, paid jobs with structured training designed for young people aged 16 to 21, and 22 to 24-year-olds who have an Education, Health and Care (EHC) plan, are a care leaver, or are in or leaving prison. No prior qualifications or experience are required</a:t>
            </a:r>
          </a:p>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Level 2 apprenticeships combining on-the-job experience with off-the-job learning, across six sectors covering a broad occupational area rather than a single job role</a:t>
            </a:r>
          </a:p>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cs typeface="Arial" panose="020B0604020202020204" pitchFamily="34" charset="0"/>
                <a:sym typeface="Heebo"/>
              </a:rPr>
              <a:t>Minimum duration of 8 months with at least 187 hours off-the-job learning. On completion, apprentices will be competent in the knowledge, skills and behaviours outlined in the occupational standard</a:t>
            </a:r>
            <a:endParaRPr lang="en-GB" sz="3000" dirty="0">
              <a:solidFill>
                <a:srgbClr val="0B2348"/>
              </a:solidFill>
              <a:latin typeface="Arial" panose="020B0604020202020204" pitchFamily="34" charset="0"/>
              <a:cs typeface="Arial" panose="020B0604020202020204" pitchFamily="34" charset="0"/>
            </a:endParaRPr>
          </a:p>
          <a:p>
            <a:pPr marL="457200" indent="-457200">
              <a:spcAft>
                <a:spcPts val="24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A starting point for young people new to the workforce, offering broad sector knowledge and workplace experience to explore career paths within a sector</a:t>
            </a:r>
          </a:p>
          <a:p>
            <a:pPr marL="457200" indent="-457200">
              <a:spcAft>
                <a:spcPts val="20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They </a:t>
            </a:r>
            <a:r>
              <a:rPr lang="en-GB" sz="3000" dirty="0">
                <a:solidFill>
                  <a:srgbClr val="0B2348"/>
                </a:solidFill>
                <a:latin typeface="Arial" panose="020B0604020202020204" pitchFamily="34" charset="0"/>
                <a:cs typeface="Arial" panose="020B0604020202020204" pitchFamily="34" charset="0"/>
                <a:sym typeface="Heebo"/>
              </a:rPr>
              <a:t>develop technical knowledge and employability skills, including communication, problem-solving, teamwork, and resilience, helping young people progress onto more specific or </a:t>
            </a:r>
            <a:br>
              <a:rPr lang="en-GB" sz="3000" dirty="0">
                <a:solidFill>
                  <a:srgbClr val="0B2348"/>
                </a:solidFill>
                <a:latin typeface="Arial" panose="020B0604020202020204" pitchFamily="34" charset="0"/>
                <a:cs typeface="Arial" panose="020B0604020202020204" pitchFamily="34" charset="0"/>
                <a:sym typeface="Heebo"/>
              </a:rPr>
            </a:br>
            <a:r>
              <a:rPr lang="en-GB" sz="3000" dirty="0">
                <a:solidFill>
                  <a:srgbClr val="0B2348"/>
                </a:solidFill>
                <a:latin typeface="Arial" panose="020B0604020202020204" pitchFamily="34" charset="0"/>
                <a:cs typeface="Arial" panose="020B0604020202020204" pitchFamily="34" charset="0"/>
                <a:sym typeface="Heebo"/>
              </a:rPr>
              <a:t>higher-level apprenticeships</a:t>
            </a:r>
          </a:p>
        </p:txBody>
      </p:sp>
      <p:sp>
        <p:nvSpPr>
          <p:cNvPr id="26" name="Isosceles Triangle 25">
            <a:extLst>
              <a:ext uri="{FF2B5EF4-FFF2-40B4-BE49-F238E27FC236}">
                <a16:creationId xmlns:a16="http://schemas.microsoft.com/office/drawing/2014/main" id="{5148482C-FDBD-B896-8C2C-66F1176C019E}"/>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2C48DC1C-846F-AC67-26B1-C853213A745D}"/>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2F0C1AE5-31A8-D0D9-C96E-9A692FD8B969}"/>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A9CFF3AD-988C-1D2D-A926-586D8209ACAA}"/>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92EABEB1-C63E-1979-7A94-DE38C54A7C15}"/>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8B908517-A42F-032D-7BDD-60BEB4E0BDA5}"/>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3</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C366B0E1-8703-E2F2-250C-282A5F5D2DEA}"/>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41028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79DFA-D1EF-7983-CCE4-9B3399441609}"/>
            </a:ext>
          </a:extLst>
        </p:cNvPr>
        <p:cNvGrpSpPr/>
        <p:nvPr/>
      </p:nvGrpSpPr>
      <p:grpSpPr>
        <a:xfrm>
          <a:off x="0" y="0"/>
          <a:ext cx="0" cy="0"/>
          <a:chOff x="0" y="0"/>
          <a:chExt cx="0" cy="0"/>
        </a:xfrm>
      </p:grpSpPr>
      <p:sp>
        <p:nvSpPr>
          <p:cNvPr id="8" name="AutoShape 8">
            <a:extLst>
              <a:ext uri="{FF2B5EF4-FFF2-40B4-BE49-F238E27FC236}">
                <a16:creationId xmlns:a16="http://schemas.microsoft.com/office/drawing/2014/main" id="{6B0C6BBA-E3CA-1B35-9B4F-9C6875892140}"/>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11" name="TextBox 11">
            <a:extLst>
              <a:ext uri="{FF2B5EF4-FFF2-40B4-BE49-F238E27FC236}">
                <a16:creationId xmlns:a16="http://schemas.microsoft.com/office/drawing/2014/main" id="{DB30867C-1F3D-20BB-5DF3-C34066824E8C}"/>
              </a:ext>
            </a:extLst>
          </p:cNvPr>
          <p:cNvSpPr txBox="1">
            <a:spLocks noGrp="1"/>
          </p:cNvSpPr>
          <p:nvPr>
            <p:ph type="title" idx="4294967295"/>
          </p:nvPr>
        </p:nvSpPr>
        <p:spPr>
          <a:xfrm>
            <a:off x="533400" y="1014765"/>
            <a:ext cx="17219612" cy="8309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WHAT FOUNDATION APPRENTICESHIPS OFFER</a:t>
            </a:r>
            <a:endParaRPr kumimoji="0" lang="en-US" sz="9094"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49C8E284-D465-9BC7-18D8-A2544BF55B52}"/>
              </a:ext>
            </a:extLst>
          </p:cNvPr>
          <p:cNvSpPr txBox="1"/>
          <p:nvPr/>
        </p:nvSpPr>
        <p:spPr>
          <a:xfrm>
            <a:off x="533400" y="2096562"/>
            <a:ext cx="8153400" cy="7909858"/>
          </a:xfrm>
          <a:prstGeom prst="rect">
            <a:avLst/>
          </a:prstGeom>
        </p:spPr>
        <p:txBody>
          <a:bodyPr wrap="square" lIns="0" tIns="0" rIns="0" bIns="0" rtlCol="0" anchor="t">
            <a:spAutoFit/>
          </a:bodyPr>
          <a:lstStyle/>
          <a:p>
            <a:pPr>
              <a:spcAft>
                <a:spcPts val="2400"/>
              </a:spcAft>
            </a:pPr>
            <a:r>
              <a:rPr lang="en-GB" sz="3000" b="1" dirty="0">
                <a:solidFill>
                  <a:srgbClr val="00728F"/>
                </a:solidFill>
                <a:latin typeface="Arial" panose="020B0604020202020204" pitchFamily="34" charset="0"/>
                <a:ea typeface="Heebo"/>
                <a:cs typeface="Arial" panose="020B0604020202020204" pitchFamily="34" charset="0"/>
                <a:sym typeface="Heebo"/>
              </a:rPr>
              <a:t>What foundation apprenticeships offer young people</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Earn a wage with structured training, gaining  hands-on experience to succeed in the workplace</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cs typeface="Arial" panose="020B0604020202020204" pitchFamily="34" charset="0"/>
                <a:sym typeface="Heebo"/>
              </a:rPr>
              <a:t>Develop a broad understanding of different roles within a sector before committing to a </a:t>
            </a:r>
            <a:r>
              <a:rPr lang="en-GB" sz="3000" dirty="0">
                <a:solidFill>
                  <a:srgbClr val="0B2348"/>
                </a:solidFill>
                <a:latin typeface="Arial" panose="020B0604020202020204" pitchFamily="34" charset="0"/>
                <a:cs typeface="Arial" panose="020B0604020202020204" pitchFamily="34" charset="0"/>
              </a:rPr>
              <a:t>specific or advanced occupation</a:t>
            </a:r>
            <a:endParaRPr lang="en-GB" sz="3000" dirty="0">
              <a:solidFill>
                <a:srgbClr val="0B2348"/>
              </a:solidFill>
              <a:latin typeface="Arial" panose="020B0604020202020204" pitchFamily="34" charset="0"/>
              <a:cs typeface="Arial" panose="020B0604020202020204" pitchFamily="34" charset="0"/>
              <a:sym typeface="Heebo"/>
            </a:endParaRP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Gain technical knowledge and employability skills to begin a successful career, with the ability to progress onto more specific apprenticeships at the same or higher-level</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Support provided for English and maths, if not already achieved</a:t>
            </a:r>
          </a:p>
          <a:p>
            <a:pPr marL="457200" indent="-457200">
              <a:spcAft>
                <a:spcPts val="3600"/>
              </a:spcAft>
              <a:buFont typeface="Wingdings" panose="05000000000000000000" pitchFamily="2" charset="2"/>
              <a:buChar char="§"/>
            </a:pPr>
            <a:endParaRPr lang="en-GB" sz="3000" dirty="0">
              <a:solidFill>
                <a:srgbClr val="183860"/>
              </a:solidFill>
              <a:latin typeface="Arial" panose="020B0604020202020204" pitchFamily="34" charset="0"/>
              <a:ea typeface="Heebo"/>
              <a:cs typeface="Arial" panose="020B0604020202020204" pitchFamily="34" charset="0"/>
              <a:sym typeface="Heebo"/>
            </a:endParaRPr>
          </a:p>
        </p:txBody>
      </p:sp>
      <p:sp>
        <p:nvSpPr>
          <p:cNvPr id="2" name="TextBox 10">
            <a:extLst>
              <a:ext uri="{FF2B5EF4-FFF2-40B4-BE49-F238E27FC236}">
                <a16:creationId xmlns:a16="http://schemas.microsoft.com/office/drawing/2014/main" id="{718917B7-72E9-6D82-DCB4-45E352534D48}"/>
              </a:ext>
            </a:extLst>
          </p:cNvPr>
          <p:cNvSpPr txBox="1"/>
          <p:nvPr/>
        </p:nvSpPr>
        <p:spPr>
          <a:xfrm>
            <a:off x="9144000" y="2092861"/>
            <a:ext cx="8609012" cy="7540526"/>
          </a:xfrm>
          <a:prstGeom prst="rect">
            <a:avLst/>
          </a:prstGeom>
        </p:spPr>
        <p:txBody>
          <a:bodyPr wrap="square" lIns="0" tIns="0" rIns="0" bIns="0" rtlCol="0" anchor="t">
            <a:spAutoFit/>
          </a:bodyPr>
          <a:lstStyle/>
          <a:p>
            <a:pPr>
              <a:spcAft>
                <a:spcPts val="2400"/>
              </a:spcAft>
            </a:pPr>
            <a:r>
              <a:rPr lang="en-GB" sz="3000" b="1" dirty="0">
                <a:solidFill>
                  <a:srgbClr val="00728F"/>
                </a:solidFill>
                <a:latin typeface="Arial" panose="020B0604020202020204" pitchFamily="34" charset="0"/>
                <a:ea typeface="Heebo"/>
                <a:cs typeface="Arial" panose="020B0604020202020204" pitchFamily="34" charset="0"/>
                <a:sym typeface="Heebo"/>
              </a:rPr>
              <a:t>How to apply</a:t>
            </a:r>
          </a:p>
          <a:p>
            <a:pPr>
              <a:spcAft>
                <a:spcPts val="2400"/>
              </a:spcAft>
            </a:pPr>
            <a:endParaRPr lang="en-GB" sz="1000" dirty="0">
              <a:solidFill>
                <a:srgbClr val="0B2348"/>
              </a:solidFill>
              <a:latin typeface="Arial" panose="020B0604020202020204" pitchFamily="34" charset="0"/>
              <a:ea typeface="Heebo"/>
              <a:cs typeface="Arial" panose="020B0604020202020204" pitchFamily="34" charset="0"/>
              <a:sym typeface="Heebo"/>
            </a:endParaRPr>
          </a:p>
          <a:p>
            <a:pPr>
              <a:spcAft>
                <a:spcPts val="1200"/>
              </a:spcAft>
            </a:pPr>
            <a:r>
              <a:rPr lang="en-GB" sz="3000" dirty="0">
                <a:solidFill>
                  <a:srgbClr val="0B2348"/>
                </a:solidFill>
                <a:latin typeface="Arial" panose="020B0604020202020204" pitchFamily="34" charset="0"/>
                <a:ea typeface="Heebo"/>
                <a:cs typeface="Arial" panose="020B0604020202020204" pitchFamily="34" charset="0"/>
                <a:sym typeface="Heebo"/>
              </a:rPr>
              <a:t>Adverts for foundation apprenticeships in England are available on </a:t>
            </a:r>
            <a:r>
              <a:rPr lang="en-GB" sz="3000" dirty="0">
                <a:solidFill>
                  <a:srgbClr val="00728F"/>
                </a:solidFill>
                <a:latin typeface="Arial" panose="020B0604020202020204" pitchFamily="34" charset="0"/>
                <a:ea typeface="Heebo"/>
                <a:cs typeface="Arial" panose="020B0604020202020204" pitchFamily="34" charset="0"/>
                <a:sym typeface="Heebo"/>
                <a:hlinkClick r:id="rId3">
                  <a:extLst>
                    <a:ext uri="{A12FA001-AC4F-418D-AE19-62706E023703}">
                      <ahyp:hlinkClr xmlns:ahyp="http://schemas.microsoft.com/office/drawing/2018/hyperlinkcolor" val="tx"/>
                    </a:ext>
                  </a:extLst>
                </a:hlinkClick>
              </a:rPr>
              <a:t>Find an apprenticeship</a:t>
            </a:r>
            <a:r>
              <a:rPr lang="en-GB" sz="3000" dirty="0">
                <a:solidFill>
                  <a:srgbClr val="00728F"/>
                </a:solidFill>
                <a:latin typeface="Arial" panose="020B0604020202020204" pitchFamily="34" charset="0"/>
                <a:ea typeface="Heebo"/>
                <a:cs typeface="Arial" panose="020B0604020202020204" pitchFamily="34" charset="0"/>
                <a:sym typeface="Heebo"/>
              </a:rPr>
              <a:t> </a:t>
            </a:r>
            <a:r>
              <a:rPr lang="en-GB" sz="3000" dirty="0">
                <a:solidFill>
                  <a:srgbClr val="0B2348"/>
                </a:solidFill>
                <a:latin typeface="Arial" panose="020B0604020202020204" pitchFamily="34" charset="0"/>
                <a:ea typeface="Heebo"/>
                <a:cs typeface="Arial" panose="020B0604020202020204" pitchFamily="34" charset="0"/>
                <a:sym typeface="Heebo"/>
              </a:rPr>
              <a:t>in the following sectors:</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Construction and the built environment</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Engineering &amp; manufacturing </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Health and social Care </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Digital</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Catering and hospitality</a:t>
            </a:r>
          </a:p>
          <a:p>
            <a:pPr marL="457200" indent="-457200">
              <a:spcAft>
                <a:spcPts val="1200"/>
              </a:spcAft>
              <a:buClr>
                <a:srgbClr val="00728F"/>
              </a:buClr>
              <a:buFont typeface="Wingdings" panose="05000000000000000000" pitchFamily="2" charset="2"/>
              <a:buChar char="§"/>
            </a:pPr>
            <a:r>
              <a:rPr lang="en-GB" sz="3000" dirty="0">
                <a:solidFill>
                  <a:srgbClr val="0B2348"/>
                </a:solidFill>
                <a:latin typeface="Arial" panose="020B0604020202020204" pitchFamily="34" charset="0"/>
                <a:ea typeface="Heebo"/>
                <a:cs typeface="Arial" panose="020B0604020202020204" pitchFamily="34" charset="0"/>
                <a:sym typeface="Heebo"/>
              </a:rPr>
              <a:t>Retail service, supply and administration</a:t>
            </a:r>
          </a:p>
          <a:p>
            <a:pPr marL="457200" indent="-457200">
              <a:spcAft>
                <a:spcPts val="1200"/>
              </a:spcAft>
              <a:buFont typeface="Wingdings" panose="05000000000000000000" pitchFamily="2" charset="2"/>
              <a:buChar char="§"/>
            </a:pPr>
            <a:endParaRPr lang="en-GB" sz="3000" dirty="0">
              <a:solidFill>
                <a:srgbClr val="183860"/>
              </a:solidFill>
              <a:latin typeface="Arial" panose="020B0604020202020204" pitchFamily="34" charset="0"/>
              <a:ea typeface="Heebo"/>
              <a:cs typeface="Arial" panose="020B0604020202020204" pitchFamily="34" charset="0"/>
              <a:sym typeface="Heebo"/>
            </a:endParaRPr>
          </a:p>
          <a:p>
            <a:pPr marL="457200" indent="-457200">
              <a:spcAft>
                <a:spcPts val="3600"/>
              </a:spcAft>
              <a:buFont typeface="Wingdings" panose="05000000000000000000" pitchFamily="2" charset="2"/>
              <a:buChar char="§"/>
            </a:pPr>
            <a:endParaRPr lang="en-GB" sz="3000" dirty="0">
              <a:solidFill>
                <a:srgbClr val="183860"/>
              </a:solidFill>
              <a:latin typeface="Arial" panose="020B0604020202020204" pitchFamily="34" charset="0"/>
              <a:ea typeface="Heebo"/>
              <a:cs typeface="Arial" panose="020B0604020202020204" pitchFamily="34" charset="0"/>
              <a:sym typeface="Heebo"/>
            </a:endParaRPr>
          </a:p>
        </p:txBody>
      </p:sp>
      <p:sp>
        <p:nvSpPr>
          <p:cNvPr id="26" name="Isosceles Triangle 25">
            <a:extLst>
              <a:ext uri="{FF2B5EF4-FFF2-40B4-BE49-F238E27FC236}">
                <a16:creationId xmlns:a16="http://schemas.microsoft.com/office/drawing/2014/main" id="{866A2A63-5250-8EFD-BBB7-69BC74232C5B}"/>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457EE31E-CE1A-D2FF-2D4B-5CB25750F860}"/>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0FE6F4F4-B0FA-CCB4-3E54-81B9DFFF93AC}"/>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C89F8AA4-A4D1-FA3E-5BD6-F76EC63D79FA}"/>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E9E45542-D6F7-196D-B82A-A4BFDAC9BDB9}"/>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C8A8DDF8-80F7-9866-72C8-7D6F4B37D478}"/>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4</a:t>
            </a:fld>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9966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7554D-F42C-7AC5-43BF-7DEF606CF6DE}"/>
            </a:ext>
          </a:extLst>
        </p:cNvPr>
        <p:cNvGrpSpPr/>
        <p:nvPr/>
      </p:nvGrpSpPr>
      <p:grpSpPr>
        <a:xfrm>
          <a:off x="0" y="0"/>
          <a:ext cx="0" cy="0"/>
          <a:chOff x="0" y="0"/>
          <a:chExt cx="0" cy="0"/>
        </a:xfrm>
      </p:grpSpPr>
      <p:sp>
        <p:nvSpPr>
          <p:cNvPr id="3" name="TextBox 11">
            <a:extLst>
              <a:ext uri="{FF2B5EF4-FFF2-40B4-BE49-F238E27FC236}">
                <a16:creationId xmlns:a16="http://schemas.microsoft.com/office/drawing/2014/main" id="{FDB9874B-0D78-6D36-0215-3ADE309ADBAB}"/>
              </a:ext>
            </a:extLst>
          </p:cNvPr>
          <p:cNvSpPr txBox="1">
            <a:spLocks noGrp="1"/>
          </p:cNvSpPr>
          <p:nvPr>
            <p:ph type="title" idx="4294967295"/>
          </p:nvPr>
        </p:nvSpPr>
        <p:spPr>
          <a:xfrm>
            <a:off x="533400" y="1014765"/>
            <a:ext cx="16611600" cy="8309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4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FOUNDATION APPRENTICESHIPS INFORMATION</a:t>
            </a:r>
            <a:endParaRPr kumimoji="0" lang="en-US" sz="9094"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453AA7CC-E7F8-D9CB-2B8F-01E81E17327F}"/>
              </a:ext>
            </a:extLst>
          </p:cNvPr>
          <p:cNvSpPr txBox="1"/>
          <p:nvPr/>
        </p:nvSpPr>
        <p:spPr>
          <a:xfrm>
            <a:off x="533400" y="2095500"/>
            <a:ext cx="17424400" cy="7335341"/>
          </a:xfrm>
          <a:prstGeom prst="rect">
            <a:avLst/>
          </a:prstGeom>
        </p:spPr>
        <p:txBody>
          <a:bodyPr wrap="square" lIns="0" tIns="0" rIns="0" bIns="0" rtlCol="0" anchor="t">
            <a:spAutoFit/>
          </a:bodyPr>
          <a:lstStyle/>
          <a:p>
            <a:pPr>
              <a:spcAft>
                <a:spcPts val="800"/>
              </a:spcAft>
            </a:pPr>
            <a:r>
              <a:rPr lang="en-GB" sz="2600" b="1" dirty="0">
                <a:solidFill>
                  <a:srgbClr val="00728F"/>
                </a:solidFill>
                <a:latin typeface="Arial" panose="020B0604020202020204" pitchFamily="34" charset="0"/>
                <a:ea typeface="Heebo"/>
                <a:cs typeface="Arial" panose="020B0604020202020204" pitchFamily="34" charset="0"/>
                <a:sym typeface="Heebo"/>
              </a:rPr>
              <a:t>How are foundation apprenticeships different from other apprenticeships?</a:t>
            </a:r>
          </a:p>
          <a:p>
            <a:pPr marL="457200" indent="-457200">
              <a:spcAft>
                <a:spcPts val="8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Foundation apprenticeships offer an accessible entry level point, opening opportunities to young people who might not have been able to start an apprenticeship before</a:t>
            </a:r>
          </a:p>
          <a:p>
            <a:pPr marL="457200" indent="-457200">
              <a:spcAft>
                <a:spcPts val="8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They deliver employability skills and behaviours to support the transition from education to employment</a:t>
            </a:r>
          </a:p>
          <a:p>
            <a:pPr marL="457200" indent="-457200">
              <a:spcAft>
                <a:spcPts val="24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cs typeface="Arial" panose="020B0604020202020204" pitchFamily="34" charset="0"/>
                <a:sym typeface="Heebo"/>
              </a:rPr>
              <a:t>They are broader in context and complement existing apprenticeships, enabling accelerated progression onto more specific apprenticeships at the same or higher-level</a:t>
            </a:r>
          </a:p>
          <a:p>
            <a:pPr>
              <a:spcAft>
                <a:spcPts val="800"/>
              </a:spcAft>
              <a:buClr>
                <a:srgbClr val="183860"/>
              </a:buClr>
            </a:pPr>
            <a:r>
              <a:rPr lang="en-GB" sz="2600" b="1" dirty="0">
                <a:solidFill>
                  <a:srgbClr val="00728F"/>
                </a:solidFill>
                <a:latin typeface="Arial" panose="020B0604020202020204" pitchFamily="34" charset="0"/>
                <a:ea typeface="Heebo"/>
                <a:cs typeface="Arial" panose="020B0604020202020204" pitchFamily="34" charset="0"/>
                <a:sym typeface="Heebo"/>
              </a:rPr>
              <a:t>What are the age requirements?</a:t>
            </a:r>
          </a:p>
          <a:p>
            <a:pPr marL="457200" indent="-457200">
              <a:spcAft>
                <a:spcPts val="8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Aged 16 to 21 years old </a:t>
            </a:r>
          </a:p>
          <a:p>
            <a:pPr marL="457200" indent="-457200">
              <a:spcAft>
                <a:spcPts val="24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Or under the age of 25 with an EHC plan, are a care leaver, or are in or leaving prison</a:t>
            </a:r>
            <a:endParaRPr lang="en-GB" sz="2600" b="1" dirty="0">
              <a:solidFill>
                <a:srgbClr val="0B2348"/>
              </a:solidFill>
              <a:latin typeface="Arial" panose="020B0604020202020204" pitchFamily="34" charset="0"/>
              <a:ea typeface="Heebo"/>
              <a:cs typeface="Arial" panose="020B0604020202020204" pitchFamily="34" charset="0"/>
              <a:sym typeface="Heebo"/>
            </a:endParaRPr>
          </a:p>
          <a:p>
            <a:r>
              <a:rPr lang="en-GB" sz="2600" b="1" dirty="0">
                <a:solidFill>
                  <a:srgbClr val="00728F"/>
                </a:solidFill>
                <a:latin typeface="Arial" panose="020B0604020202020204" pitchFamily="34" charset="0"/>
                <a:ea typeface="Heebo"/>
                <a:cs typeface="Arial" panose="020B0604020202020204" pitchFamily="34" charset="0"/>
                <a:sym typeface="Heebo"/>
              </a:rPr>
              <a:t>What are the English and maths requirements for foundation apprenticeships?</a:t>
            </a:r>
          </a:p>
          <a:p>
            <a:pPr>
              <a:spcAft>
                <a:spcPts val="800"/>
              </a:spcAft>
            </a:pPr>
            <a:r>
              <a:rPr lang="en-GB" sz="2600" dirty="0">
                <a:solidFill>
                  <a:srgbClr val="0B2348"/>
                </a:solidFill>
                <a:latin typeface="Arial" panose="020B0604020202020204" pitchFamily="34" charset="0"/>
                <a:ea typeface="Heebo"/>
                <a:cs typeface="Arial" panose="020B0604020202020204" pitchFamily="34" charset="0"/>
                <a:sym typeface="Heebo"/>
              </a:rPr>
              <a:t>Apprentices aged:</a:t>
            </a:r>
          </a:p>
          <a:p>
            <a:pPr marL="457200" indent="-457200">
              <a:spcAft>
                <a:spcPts val="8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16 to 18 must work towards Level 1 or Level 2 (if not already achieved), but are not required to pass the</a:t>
            </a:r>
            <a:br>
              <a:rPr lang="en-GB" sz="2600" dirty="0">
                <a:solidFill>
                  <a:srgbClr val="0B2348"/>
                </a:solidFill>
                <a:latin typeface="Arial" panose="020B0604020202020204" pitchFamily="34" charset="0"/>
                <a:ea typeface="Heebo"/>
                <a:cs typeface="Arial" panose="020B0604020202020204" pitchFamily="34" charset="0"/>
                <a:sym typeface="Heebo"/>
              </a:rPr>
            </a:br>
            <a:r>
              <a:rPr lang="en-GB" sz="2600" dirty="0">
                <a:solidFill>
                  <a:srgbClr val="0B2348"/>
                </a:solidFill>
                <a:latin typeface="Arial" panose="020B0604020202020204" pitchFamily="34" charset="0"/>
                <a:ea typeface="Heebo"/>
                <a:cs typeface="Arial" panose="020B0604020202020204" pitchFamily="34" charset="0"/>
                <a:sym typeface="Heebo"/>
              </a:rPr>
              <a:t>assessment to complete the apprenticeship</a:t>
            </a:r>
          </a:p>
          <a:p>
            <a:pPr marL="457200" indent="-457200">
              <a:spcAft>
                <a:spcPts val="800"/>
              </a:spcAft>
              <a:buClr>
                <a:srgbClr val="00728F"/>
              </a:buClr>
              <a:buFont typeface="Wingdings" panose="05000000000000000000" pitchFamily="2" charset="2"/>
              <a:buChar char="§"/>
            </a:pPr>
            <a:r>
              <a:rPr lang="en-GB" sz="2600" dirty="0">
                <a:solidFill>
                  <a:srgbClr val="0B2348"/>
                </a:solidFill>
                <a:latin typeface="Arial" panose="020B0604020202020204" pitchFamily="34" charset="0"/>
                <a:ea typeface="Heebo"/>
                <a:cs typeface="Arial" panose="020B0604020202020204" pitchFamily="34" charset="0"/>
                <a:sym typeface="Heebo"/>
              </a:rPr>
              <a:t>19+ are not required to study English and maths Level 1 or Level 2 unless their employer</a:t>
            </a:r>
            <a:br>
              <a:rPr lang="en-GB" sz="2600" dirty="0">
                <a:solidFill>
                  <a:srgbClr val="0B2348"/>
                </a:solidFill>
                <a:latin typeface="Arial" panose="020B0604020202020204" pitchFamily="34" charset="0"/>
                <a:ea typeface="Heebo"/>
                <a:cs typeface="Arial" panose="020B0604020202020204" pitchFamily="34" charset="0"/>
                <a:sym typeface="Heebo"/>
              </a:rPr>
            </a:br>
            <a:r>
              <a:rPr lang="en-GB" sz="2600" dirty="0">
                <a:solidFill>
                  <a:srgbClr val="0B2348"/>
                </a:solidFill>
                <a:latin typeface="Arial" panose="020B0604020202020204" pitchFamily="34" charset="0"/>
                <a:ea typeface="Heebo"/>
                <a:cs typeface="Arial" panose="020B0604020202020204" pitchFamily="34" charset="0"/>
                <a:sym typeface="Heebo"/>
              </a:rPr>
              <a:t>requires it, or they choose to improve their skills</a:t>
            </a:r>
          </a:p>
        </p:txBody>
      </p:sp>
      <p:sp>
        <p:nvSpPr>
          <p:cNvPr id="26" name="Isosceles Triangle 25">
            <a:extLst>
              <a:ext uri="{FF2B5EF4-FFF2-40B4-BE49-F238E27FC236}">
                <a16:creationId xmlns:a16="http://schemas.microsoft.com/office/drawing/2014/main" id="{04C9A5F7-BB9C-B642-B06B-8921F9F517C5}"/>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DC878933-CF65-CED6-C462-A351025979E4}"/>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F20E3414-1039-3EF5-47C4-A70F65AD088F}"/>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ECB404A6-7321-C9A6-FC86-9F2525CAA2F1}"/>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2FF44435-1A52-423D-F2E9-129100C03617}"/>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3371834C-A7EF-FC3D-1025-87E1B435197B}"/>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5</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60FB9029-858E-238F-7734-907ADFAB8B6E}"/>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1781473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905E8-71CC-A865-66FB-B85D70AC847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2A70912B-3C9F-5BA7-61F1-5CFF7005B557}"/>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HOW CAN FOUNDATION APPRENTICESHIPS BENEFIT TRAINING PROVIDERS? </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8B510D9D-4B5C-3D34-75D3-094B6438F3A9}"/>
              </a:ext>
            </a:extLst>
          </p:cNvPr>
          <p:cNvSpPr txBox="1"/>
          <p:nvPr/>
        </p:nvSpPr>
        <p:spPr>
          <a:xfrm>
            <a:off x="558800" y="2781300"/>
            <a:ext cx="17348200" cy="6083717"/>
          </a:xfrm>
          <a:prstGeom prst="rect">
            <a:avLst/>
          </a:prstGeom>
        </p:spPr>
        <p:txBody>
          <a:bodyPr wrap="square" lIns="0" tIns="0" rIns="0" bIns="0" rtlCol="0" anchor="t">
            <a:spAutoFit/>
          </a:bodyPr>
          <a:lstStyle/>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Broaden apprenticeship offer: </a:t>
            </a:r>
            <a:r>
              <a:rPr lang="en-GB" sz="2600" dirty="0">
                <a:solidFill>
                  <a:srgbClr val="0B2348"/>
                </a:solidFill>
                <a:latin typeface="Arial" panose="020B0604020202020204" pitchFamily="34" charset="0"/>
                <a:ea typeface="Heebo"/>
                <a:cs typeface="Arial" panose="020B0604020202020204" pitchFamily="34" charset="0"/>
                <a:sym typeface="Heebo"/>
              </a:rPr>
              <a:t>deliver a new entry-level apprenticeship programme aligned with government priorities, supporting more young people into paid work</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Create a natural pipeline: </a:t>
            </a:r>
            <a:r>
              <a:rPr lang="en-GB" sz="2600" dirty="0">
                <a:solidFill>
                  <a:srgbClr val="0B2348"/>
                </a:solidFill>
                <a:latin typeface="Arial" panose="020B0604020202020204" pitchFamily="34" charset="0"/>
                <a:ea typeface="Heebo"/>
                <a:cs typeface="Arial" panose="020B0604020202020204" pitchFamily="34" charset="0"/>
                <a:sym typeface="Heebo"/>
              </a:rPr>
              <a:t>support young people from entry-level through to higher-level apprenticeships generating repeat starts across progression levels, improving retention, and strengthening long-term outcomes</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Improve outcomes: </a:t>
            </a:r>
            <a:r>
              <a:rPr lang="en-GB" sz="2600" dirty="0">
                <a:solidFill>
                  <a:srgbClr val="0B2348"/>
                </a:solidFill>
                <a:latin typeface="Arial" panose="020B0604020202020204" pitchFamily="34" charset="0"/>
                <a:ea typeface="Heebo"/>
                <a:cs typeface="Arial" panose="020B0604020202020204" pitchFamily="34" charset="0"/>
                <a:sym typeface="Heebo"/>
              </a:rPr>
              <a:t>well-supported foundation apprentices are better prepared for progression, leading to stronger completion rates and positive employment destinations</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Build long-term relationships: </a:t>
            </a:r>
            <a:r>
              <a:rPr lang="en-GB" sz="2600" dirty="0">
                <a:solidFill>
                  <a:srgbClr val="0B2348"/>
                </a:solidFill>
                <a:latin typeface="Arial" panose="020B0604020202020204" pitchFamily="34" charset="0"/>
                <a:ea typeface="Heebo"/>
                <a:cs typeface="Arial" panose="020B0604020202020204" pitchFamily="34" charset="0"/>
                <a:sym typeface="Heebo"/>
              </a:rPr>
              <a:t>training providers can use foundation apprenticeships as an entry point to ongoing workforce development partnerships, creating repeat apprenticeship opportunities across different levels</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Income generation: </a:t>
            </a:r>
            <a:r>
              <a:rPr lang="en-GB" sz="2600" dirty="0">
                <a:solidFill>
                  <a:srgbClr val="0B2348"/>
                </a:solidFill>
                <a:latin typeface="Arial" panose="020B0604020202020204" pitchFamily="34" charset="0"/>
                <a:ea typeface="Heebo"/>
                <a:cs typeface="Arial" panose="020B0604020202020204" pitchFamily="34" charset="0"/>
                <a:sym typeface="Heebo"/>
              </a:rPr>
              <a:t>retaining apprentices across multiple programme levels increases starts and generates sustained long-term revenue</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Additional payments: </a:t>
            </a:r>
            <a:r>
              <a:rPr lang="en-GB" sz="2600" dirty="0">
                <a:solidFill>
                  <a:srgbClr val="0B2348"/>
                </a:solidFill>
                <a:latin typeface="Arial" panose="020B0604020202020204" pitchFamily="34" charset="0"/>
                <a:ea typeface="Heebo"/>
                <a:cs typeface="Arial" panose="020B0604020202020204" pitchFamily="34" charset="0"/>
                <a:sym typeface="Heebo"/>
              </a:rPr>
              <a:t>receive £1,000 per eligible apprentice aged 16 to 18, or those aged 19 to 24 with </a:t>
            </a:r>
            <a:br>
              <a:rPr lang="en-GB" sz="2600" dirty="0">
                <a:solidFill>
                  <a:srgbClr val="0B2348"/>
                </a:solidFill>
                <a:latin typeface="Arial" panose="020B0604020202020204" pitchFamily="34" charset="0"/>
                <a:ea typeface="Heebo"/>
                <a:cs typeface="Arial" panose="020B0604020202020204" pitchFamily="34" charset="0"/>
                <a:sym typeface="Heebo"/>
              </a:rPr>
            </a:br>
            <a:r>
              <a:rPr lang="en-GB" sz="2600" dirty="0">
                <a:solidFill>
                  <a:srgbClr val="0B2348"/>
                </a:solidFill>
                <a:latin typeface="Arial" panose="020B0604020202020204" pitchFamily="34" charset="0"/>
                <a:ea typeface="Heebo"/>
                <a:cs typeface="Arial" panose="020B0604020202020204" pitchFamily="34" charset="0"/>
                <a:sym typeface="Heebo"/>
              </a:rPr>
              <a:t>an EHC plan or are a care leaver</a:t>
            </a:r>
          </a:p>
        </p:txBody>
      </p:sp>
      <p:sp>
        <p:nvSpPr>
          <p:cNvPr id="26" name="Isosceles Triangle 25">
            <a:extLst>
              <a:ext uri="{FF2B5EF4-FFF2-40B4-BE49-F238E27FC236}">
                <a16:creationId xmlns:a16="http://schemas.microsoft.com/office/drawing/2014/main" id="{0A6A1897-0AF7-AE67-C0C1-5E8A04AD7F06}"/>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BAF5FBBA-E38E-7C1D-8B57-45752019452A}"/>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8D7BC500-F475-A320-5EE5-FC8D099A00D1}"/>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9122711F-15E9-6349-A2C4-0E6AD471EF19}"/>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EF26270D-D9E4-1D03-8449-A968BD22483D}"/>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4A3DD2FD-342A-20A5-8E05-6E7C2DCA6F98}"/>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6</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02F2A854-16DD-B082-E842-A5AACE248841}"/>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665603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923B0-571B-E4FD-4D56-09DD19F678BA}"/>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95F7508D-CFBF-5188-C1BC-7AFC8377E26B}"/>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HOW CAN FOUNDATION APPRENTICESHIPS BENEFIT EMPLOYERS? </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84EED866-0CA0-EA5E-DBD4-99337AC14CEA}"/>
              </a:ext>
            </a:extLst>
          </p:cNvPr>
          <p:cNvSpPr txBox="1"/>
          <p:nvPr/>
        </p:nvSpPr>
        <p:spPr>
          <a:xfrm>
            <a:off x="558800" y="2780949"/>
            <a:ext cx="17424400" cy="6627455"/>
          </a:xfrm>
          <a:prstGeom prst="rect">
            <a:avLst/>
          </a:prstGeom>
        </p:spPr>
        <p:txBody>
          <a:bodyPr wrap="square" lIns="0" tIns="0" rIns="0" bIns="0" rtlCol="0" anchor="t">
            <a:spAutoFit/>
          </a:bodyPr>
          <a:lstStyle/>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Build a strong talent pipeline: </a:t>
            </a:r>
            <a:r>
              <a:rPr lang="en-GB" sz="2600" dirty="0">
                <a:solidFill>
                  <a:srgbClr val="0B2348"/>
                </a:solidFill>
                <a:latin typeface="Arial" panose="020B0604020202020204" pitchFamily="34" charset="0"/>
                <a:ea typeface="Heebo"/>
                <a:cs typeface="Arial" panose="020B0604020202020204" pitchFamily="34" charset="0"/>
                <a:sym typeface="Heebo"/>
              </a:rPr>
              <a:t>foundation apprenticeships help employers attract and develop young people through early career opportunities, increasing loyalty, motivation, and long-term retention</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Build a future-ready workforce: </a:t>
            </a:r>
            <a:r>
              <a:rPr lang="en-GB" sz="2600" dirty="0">
                <a:solidFill>
                  <a:srgbClr val="0B2348"/>
                </a:solidFill>
                <a:latin typeface="Arial" panose="020B0604020202020204" pitchFamily="34" charset="0"/>
                <a:ea typeface="Heebo"/>
                <a:cs typeface="Arial" panose="020B0604020202020204" pitchFamily="34" charset="0"/>
                <a:sym typeface="Heebo"/>
              </a:rPr>
              <a:t>investing in the programme helps employers develop young people with the specific knowledge and employability skills their business needs from day one, boosting productivity and supporting long-term growth</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Shape and attract talent: </a:t>
            </a:r>
            <a:r>
              <a:rPr lang="en-GB" sz="2600" dirty="0">
                <a:solidFill>
                  <a:srgbClr val="0B2348"/>
                </a:solidFill>
                <a:latin typeface="Arial" panose="020B0604020202020204" pitchFamily="34" charset="0"/>
                <a:ea typeface="Heebo"/>
                <a:cs typeface="Arial" panose="020B0604020202020204" pitchFamily="34" charset="0"/>
                <a:sym typeface="Heebo"/>
              </a:rPr>
              <a:t>employers can tailor training to their specific business needs and embed company values and culture from the start. Foundation apprenticeships provide access to a broader talent pool, introducing young people who can bring fresh ideas, help address skills shortages, and increase workforce diversity</a:t>
            </a: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Talent development: </a:t>
            </a:r>
            <a:r>
              <a:rPr lang="en-GB" sz="2600" dirty="0">
                <a:solidFill>
                  <a:srgbClr val="0B2348"/>
                </a:solidFill>
                <a:latin typeface="Arial" panose="020B0604020202020204" pitchFamily="34" charset="0"/>
                <a:ea typeface="Heebo"/>
                <a:cs typeface="Arial" panose="020B0604020202020204" pitchFamily="34" charset="0"/>
                <a:sym typeface="Heebo"/>
              </a:rPr>
              <a:t>foundation apprentices develop employability skills, including communication, problem-solving, teamwork, and resilience. This supports progression into more specialised roles, reduces recruitment costs, and improves long-term staff retention</a:t>
            </a:r>
            <a:endParaRPr lang="en-GB" sz="2600" b="1" dirty="0">
              <a:solidFill>
                <a:srgbClr val="0B2348"/>
              </a:solidFill>
              <a:latin typeface="Arial" panose="020B0604020202020204" pitchFamily="34" charset="0"/>
              <a:ea typeface="Heebo"/>
              <a:cs typeface="Arial" panose="020B0604020202020204" pitchFamily="34" charset="0"/>
              <a:sym typeface="Heebo"/>
            </a:endParaRPr>
          </a:p>
          <a:p>
            <a:pPr marL="457200" indent="-457200">
              <a:spcAft>
                <a:spcPts val="2000"/>
              </a:spcAft>
              <a:buClr>
                <a:srgbClr val="00728F"/>
              </a:buClr>
              <a:buFont typeface="Wingdings" panose="05000000000000000000" pitchFamily="2" charset="2"/>
              <a:buChar char="§"/>
            </a:pPr>
            <a:r>
              <a:rPr lang="en-GB" sz="2600" b="1" dirty="0">
                <a:solidFill>
                  <a:srgbClr val="00728F"/>
                </a:solidFill>
                <a:latin typeface="Arial" panose="020B0604020202020204" pitchFamily="34" charset="0"/>
                <a:ea typeface="Heebo"/>
                <a:cs typeface="Arial" panose="020B0604020202020204" pitchFamily="34" charset="0"/>
                <a:sym typeface="Heebo"/>
              </a:rPr>
              <a:t>Funding support available: </a:t>
            </a:r>
            <a:r>
              <a:rPr lang="en-GB" sz="2600" dirty="0">
                <a:solidFill>
                  <a:srgbClr val="0B2348"/>
                </a:solidFill>
                <a:latin typeface="Arial" panose="020B0604020202020204" pitchFamily="34" charset="0"/>
                <a:ea typeface="Heebo"/>
                <a:cs typeface="Arial" panose="020B0604020202020204" pitchFamily="34" charset="0"/>
                <a:sym typeface="Heebo"/>
              </a:rPr>
              <a:t>employers can access up to £2,000 to help cover the extra costs for hiring a foundation apprentice at the beginning of their career. Additional funding is also available, depending </a:t>
            </a:r>
            <a:br>
              <a:rPr lang="en-GB" sz="2600" dirty="0">
                <a:solidFill>
                  <a:srgbClr val="0B2348"/>
                </a:solidFill>
                <a:latin typeface="Arial" panose="020B0604020202020204" pitchFamily="34" charset="0"/>
                <a:ea typeface="Heebo"/>
                <a:cs typeface="Arial" panose="020B0604020202020204" pitchFamily="34" charset="0"/>
                <a:sym typeface="Heebo"/>
              </a:rPr>
            </a:br>
            <a:r>
              <a:rPr lang="en-GB" sz="2600" dirty="0">
                <a:solidFill>
                  <a:srgbClr val="0B2348"/>
                </a:solidFill>
                <a:latin typeface="Arial" panose="020B0604020202020204" pitchFamily="34" charset="0"/>
                <a:ea typeface="Heebo"/>
                <a:cs typeface="Arial" panose="020B0604020202020204" pitchFamily="34" charset="0"/>
                <a:sym typeface="Heebo"/>
              </a:rPr>
              <a:t>on eligibility</a:t>
            </a:r>
          </a:p>
        </p:txBody>
      </p:sp>
      <p:sp>
        <p:nvSpPr>
          <p:cNvPr id="26" name="Isosceles Triangle 25">
            <a:extLst>
              <a:ext uri="{FF2B5EF4-FFF2-40B4-BE49-F238E27FC236}">
                <a16:creationId xmlns:a16="http://schemas.microsoft.com/office/drawing/2014/main" id="{1D78E1A3-5A16-3FC7-1F53-D6C8BD3814FC}"/>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3D98BF15-D9F3-5EBC-2AAA-08A6422B6618}"/>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solidFill>
            <a:srgbClr val="0B2348"/>
          </a:solidFill>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2F1C2936-3D99-1398-1AA5-1EDC6EBDB66B}"/>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0AAE7F8F-7467-F29A-E3E9-03D32AF7FD7F}"/>
                </a:ext>
              </a:extLst>
            </p:cNvPr>
            <p:cNvSpPr/>
            <p:nvPr/>
          </p:nvSpPr>
          <p:spPr>
            <a:xfrm>
              <a:off x="-1760540" y="-342201"/>
              <a:ext cx="16078200" cy="837501"/>
            </a:xfrm>
            <a:prstGeom prst="parallelogram">
              <a:avLst>
                <a:gd name="adj" fmla="val 62649"/>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3E730756-484B-E4A8-A5DF-68DA3B9D08A1}"/>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786F164C-0E0F-0CAA-8294-435DC559FDB8}"/>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7</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90645B88-D1D9-4AAB-3CB2-8F96757B8C11}"/>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2333118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59880-3486-3D87-00DD-F74EE6492382}"/>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27E4968A-B9C4-8D0B-3210-50BD178A46FE}"/>
              </a:ext>
            </a:extLst>
          </p:cNvPr>
          <p:cNvSpPr txBox="1">
            <a:spLocks noGrp="1"/>
          </p:cNvSpPr>
          <p:nvPr>
            <p:ph type="title" idx="4294967295"/>
          </p:nvPr>
        </p:nvSpPr>
        <p:spPr>
          <a:xfrm>
            <a:off x="533400" y="1028700"/>
            <a:ext cx="15443200" cy="164660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HOW CAN FOUNDATION APPRENTICESHIPS BENEFIT </a:t>
            </a:r>
            <a:r>
              <a:rPr lang="en-GB" sz="5200" b="1" dirty="0">
                <a:solidFill>
                  <a:srgbClr val="0B2348"/>
                </a:solidFill>
                <a:latin typeface="Arial" panose="020B0604020202020204" pitchFamily="34" charset="0"/>
                <a:ea typeface="Emmali Semi-Bold"/>
                <a:cs typeface="Arial" panose="020B0604020202020204" pitchFamily="34" charset="0"/>
                <a:sym typeface="Emmali Semi-Bold"/>
              </a:rPr>
              <a:t>YOUNG PEOPLE</a:t>
            </a: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 </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E2DA669E-A9F6-E40B-CABD-C5BEBC8F2680}"/>
              </a:ext>
            </a:extLst>
          </p:cNvPr>
          <p:cNvSpPr txBox="1"/>
          <p:nvPr/>
        </p:nvSpPr>
        <p:spPr>
          <a:xfrm>
            <a:off x="533400" y="2781300"/>
            <a:ext cx="17424400" cy="6822380"/>
          </a:xfrm>
          <a:prstGeom prst="rect">
            <a:avLst/>
          </a:prstGeom>
        </p:spPr>
        <p:txBody>
          <a:bodyPr wrap="square" lIns="0" tIns="0" rIns="0" bIns="0" rtlCol="0" anchor="t">
            <a:spAutoFit/>
          </a:bodyPr>
          <a:lstStyle/>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Earn while they learn: </a:t>
            </a:r>
            <a:r>
              <a:rPr lang="en-GB" sz="2400" dirty="0">
                <a:solidFill>
                  <a:srgbClr val="0B2348"/>
                </a:solidFill>
                <a:latin typeface="Arial" panose="020B0604020202020204" pitchFamily="34" charset="0"/>
                <a:ea typeface="Heebo"/>
                <a:cs typeface="Arial" panose="020B0604020202020204" pitchFamily="34" charset="0"/>
                <a:sym typeface="Heebo"/>
              </a:rPr>
              <a:t>foundation apprenticeships are paid jobs with structured training, enabling young people to earn a wage whilst developing the technical knowledge and skills to succeed in the workplace</a:t>
            </a:r>
          </a:p>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Explore their options: </a:t>
            </a:r>
            <a:r>
              <a:rPr lang="en-GB" sz="2400" dirty="0">
                <a:solidFill>
                  <a:srgbClr val="0B2348"/>
                </a:solidFill>
                <a:latin typeface="Arial" panose="020B0604020202020204" pitchFamily="34" charset="0"/>
                <a:ea typeface="Heebo"/>
                <a:cs typeface="Arial" panose="020B0604020202020204" pitchFamily="34" charset="0"/>
                <a:sym typeface="Heebo"/>
              </a:rPr>
              <a:t>they give young people the opportunity to develop a broad understanding of different roles within a sector, before committing to a more specific or advanced occupation</a:t>
            </a:r>
          </a:p>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Launch their career: </a:t>
            </a:r>
            <a:r>
              <a:rPr lang="en-GB" sz="2400" dirty="0">
                <a:solidFill>
                  <a:srgbClr val="0B2348"/>
                </a:solidFill>
                <a:latin typeface="Arial" panose="020B0604020202020204" pitchFamily="34" charset="0"/>
                <a:ea typeface="Heebo"/>
                <a:cs typeface="Arial" panose="020B0604020202020204" pitchFamily="34" charset="0"/>
                <a:sym typeface="Heebo"/>
              </a:rPr>
              <a:t>foundation apprenticeships provide young people with the opportunity to begin a successful career leading to progression onto more specific or higher-level apprenticeships. Recognition of Prior Learning (RPL) may also reduce the duration of their next apprenticeship</a:t>
            </a:r>
          </a:p>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Build employability </a:t>
            </a:r>
            <a:r>
              <a:rPr lang="en-GB" sz="2400" b="1" dirty="0">
                <a:solidFill>
                  <a:srgbClr val="00728F"/>
                </a:solidFill>
                <a:latin typeface="Arial" panose="020B0604020202020204" pitchFamily="34" charset="0"/>
                <a:cs typeface="Arial" panose="020B0604020202020204" pitchFamily="34" charset="0"/>
                <a:sym typeface="Heebo"/>
              </a:rPr>
              <a:t>skills:</a:t>
            </a:r>
            <a:r>
              <a:rPr lang="en-GB" sz="2400" dirty="0">
                <a:solidFill>
                  <a:srgbClr val="00728F"/>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young people will develop skills and behaviours in communication, problem-solving, teamwork, and resilience needed to thrive in the workplace whilst gaining hands-on training to support their transition from education into employment</a:t>
            </a:r>
          </a:p>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Supportive environment: </a:t>
            </a:r>
            <a:r>
              <a:rPr lang="en-GB" sz="2400" dirty="0">
                <a:solidFill>
                  <a:srgbClr val="0B2348"/>
                </a:solidFill>
                <a:latin typeface="Arial" panose="020B0604020202020204" pitchFamily="34" charset="0"/>
                <a:ea typeface="Heebo"/>
                <a:cs typeface="Arial" panose="020B0604020202020204" pitchFamily="34" charset="0"/>
                <a:sym typeface="Heebo"/>
              </a:rPr>
              <a:t>designed for young people who are at the very start of their career, with employers </a:t>
            </a:r>
            <a:br>
              <a:rPr lang="en-GB" sz="2400" dirty="0">
                <a:solidFill>
                  <a:srgbClr val="0B2348"/>
                </a:solidFill>
                <a:latin typeface="Arial" panose="020B0604020202020204" pitchFamily="34" charset="0"/>
                <a:ea typeface="Heebo"/>
                <a:cs typeface="Arial" panose="020B0604020202020204" pitchFamily="34" charset="0"/>
                <a:sym typeface="Heebo"/>
              </a:rPr>
            </a:br>
            <a:r>
              <a:rPr lang="en-GB" sz="2400" dirty="0">
                <a:solidFill>
                  <a:srgbClr val="0B2348"/>
                </a:solidFill>
                <a:latin typeface="Arial" panose="020B0604020202020204" pitchFamily="34" charset="0"/>
                <a:ea typeface="Heebo"/>
                <a:cs typeface="Arial" panose="020B0604020202020204" pitchFamily="34" charset="0"/>
                <a:sym typeface="Heebo"/>
              </a:rPr>
              <a:t>and training providers who are invested in their growth. Support can be provided for English and maths, if not already achieved</a:t>
            </a:r>
          </a:p>
          <a:p>
            <a:pPr marL="457200" indent="-457200">
              <a:spcAft>
                <a:spcPts val="2000"/>
              </a:spcAft>
              <a:buClr>
                <a:srgbClr val="00728F"/>
              </a:buClr>
              <a:buFont typeface="Wingdings" panose="05000000000000000000" pitchFamily="2" charset="2"/>
              <a:buChar char="§"/>
            </a:pPr>
            <a:r>
              <a:rPr lang="en-GB" sz="2400" b="1" dirty="0">
                <a:solidFill>
                  <a:srgbClr val="00728F"/>
                </a:solidFill>
                <a:latin typeface="Arial" panose="020B0604020202020204" pitchFamily="34" charset="0"/>
                <a:ea typeface="Heebo"/>
                <a:cs typeface="Arial" panose="020B0604020202020204" pitchFamily="34" charset="0"/>
                <a:sym typeface="Heebo"/>
              </a:rPr>
              <a:t>Future earnings potential:</a:t>
            </a:r>
            <a:r>
              <a:rPr lang="en-GB" sz="2400" b="1" dirty="0">
                <a:solidFill>
                  <a:srgbClr val="D30172"/>
                </a:solidFill>
                <a:latin typeface="Arial" panose="020B0604020202020204" pitchFamily="34" charset="0"/>
                <a:ea typeface="Heebo"/>
                <a:cs typeface="Arial" panose="020B0604020202020204" pitchFamily="34" charset="0"/>
                <a:sym typeface="Heebo"/>
              </a:rPr>
              <a:t> </a:t>
            </a:r>
            <a:r>
              <a:rPr lang="en-GB" sz="2400" dirty="0">
                <a:solidFill>
                  <a:srgbClr val="0B2348"/>
                </a:solidFill>
                <a:latin typeface="Arial" panose="020B0604020202020204" pitchFamily="34" charset="0"/>
                <a:ea typeface="Heebo"/>
                <a:cs typeface="Arial" panose="020B0604020202020204" pitchFamily="34" charset="0"/>
                <a:sym typeface="Heebo"/>
              </a:rPr>
              <a:t>at each apprenticeship level, earnings for apprenticeships one year after study </a:t>
            </a:r>
            <a:br>
              <a:rPr lang="en-GB" sz="2400" dirty="0">
                <a:solidFill>
                  <a:srgbClr val="0B2348"/>
                </a:solidFill>
                <a:latin typeface="Arial" panose="020B0604020202020204" pitchFamily="34" charset="0"/>
                <a:ea typeface="Heebo"/>
                <a:cs typeface="Arial" panose="020B0604020202020204" pitchFamily="34" charset="0"/>
                <a:sym typeface="Heebo"/>
              </a:rPr>
            </a:br>
            <a:r>
              <a:rPr lang="en-GB" sz="2400" dirty="0">
                <a:solidFill>
                  <a:srgbClr val="0B2348"/>
                </a:solidFill>
                <a:latin typeface="Arial" panose="020B0604020202020204" pitchFamily="34" charset="0"/>
                <a:ea typeface="Heebo"/>
                <a:cs typeface="Arial" panose="020B0604020202020204" pitchFamily="34" charset="0"/>
                <a:sym typeface="Heebo"/>
              </a:rPr>
              <a:t>are higher than earnings for the equivalent level of FE and skills courses</a:t>
            </a:r>
          </a:p>
        </p:txBody>
      </p:sp>
      <p:sp>
        <p:nvSpPr>
          <p:cNvPr id="26" name="Isosceles Triangle 25">
            <a:extLst>
              <a:ext uri="{FF2B5EF4-FFF2-40B4-BE49-F238E27FC236}">
                <a16:creationId xmlns:a16="http://schemas.microsoft.com/office/drawing/2014/main" id="{24264DC6-F094-697B-3567-4BD42D14D3C2}"/>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935E3624-446A-9857-94A1-16CBA651C43B}"/>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71F5BA32-7A5B-0C4C-275A-AEDEADD40EE5}"/>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C4F242E5-C4A5-3303-5F87-47DC6699A120}"/>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7C878534-2544-4C28-471C-2CB2564131EB}"/>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442738E3-1E73-F9BC-E412-20CF4FA10429}"/>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8</a:t>
            </a:fld>
            <a:endParaRPr lang="en-US" sz="24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31FD71E8-E563-E9B6-4A2F-C35E4EF2834A}"/>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Tree>
    <p:extLst>
      <p:ext uri="{BB962C8B-B14F-4D97-AF65-F5344CB8AC3E}">
        <p14:creationId xmlns:p14="http://schemas.microsoft.com/office/powerpoint/2010/main" val="1472040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D192A-DA00-389B-3C47-1E33F535EFC9}"/>
            </a:ext>
          </a:extLst>
        </p:cNvPr>
        <p:cNvGrpSpPr/>
        <p:nvPr/>
      </p:nvGrpSpPr>
      <p:grpSpPr>
        <a:xfrm>
          <a:off x="0" y="0"/>
          <a:ext cx="0" cy="0"/>
          <a:chOff x="0" y="0"/>
          <a:chExt cx="0" cy="0"/>
        </a:xfrm>
      </p:grpSpPr>
      <p:sp>
        <p:nvSpPr>
          <p:cNvPr id="11" name="TextBox 11">
            <a:extLst>
              <a:ext uri="{FF2B5EF4-FFF2-40B4-BE49-F238E27FC236}">
                <a16:creationId xmlns:a16="http://schemas.microsoft.com/office/drawing/2014/main" id="{1B5F51E2-BF7A-1AC7-03C6-79ECF54E8E3D}"/>
              </a:ext>
            </a:extLst>
          </p:cNvPr>
          <p:cNvSpPr txBox="1">
            <a:spLocks noGrp="1"/>
          </p:cNvSpPr>
          <p:nvPr>
            <p:ph type="title" idx="4294967295"/>
          </p:nvPr>
        </p:nvSpPr>
        <p:spPr>
          <a:xfrm>
            <a:off x="533400" y="1028700"/>
            <a:ext cx="16078200" cy="8002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5200" b="1" dirty="0">
                <a:solidFill>
                  <a:srgbClr val="0B2348"/>
                </a:solidFill>
                <a:latin typeface="Arial" panose="020B0604020202020204" pitchFamily="34" charset="0"/>
                <a:ea typeface="Emmali Semi-Bold"/>
                <a:cs typeface="Arial" panose="020B0604020202020204" pitchFamily="34" charset="0"/>
                <a:sym typeface="Emmali Semi-Bold"/>
              </a:rPr>
              <a:t>FUNDING FOR FOUNDATION</a:t>
            </a:r>
            <a:r>
              <a:rPr kumimoji="0" lang="en-GB"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rPr>
              <a:t> APPRENTICESHIPS</a:t>
            </a:r>
            <a:endParaRPr kumimoji="0" lang="en-US" sz="5200" b="1" i="0" u="none" strike="noStrike" kern="1200" cap="none" spc="0" normalizeH="0" baseline="0" noProof="0" dirty="0">
              <a:ln>
                <a:noFill/>
              </a:ln>
              <a:solidFill>
                <a:srgbClr val="0B2348"/>
              </a:solidFill>
              <a:effectLst/>
              <a:uLnTx/>
              <a:uFillTx/>
              <a:latin typeface="Arial" panose="020B0604020202020204" pitchFamily="34" charset="0"/>
              <a:ea typeface="Emmali Semi-Bold"/>
              <a:cs typeface="Arial" panose="020B0604020202020204" pitchFamily="34" charset="0"/>
              <a:sym typeface="Emmali Semi-Bold"/>
            </a:endParaRPr>
          </a:p>
        </p:txBody>
      </p:sp>
      <p:sp>
        <p:nvSpPr>
          <p:cNvPr id="10" name="TextBox 10">
            <a:extLst>
              <a:ext uri="{FF2B5EF4-FFF2-40B4-BE49-F238E27FC236}">
                <a16:creationId xmlns:a16="http://schemas.microsoft.com/office/drawing/2014/main" id="{464A8D4B-5DD1-03A9-C595-F06E92961F33}"/>
              </a:ext>
            </a:extLst>
          </p:cNvPr>
          <p:cNvSpPr txBox="1"/>
          <p:nvPr/>
        </p:nvSpPr>
        <p:spPr>
          <a:xfrm>
            <a:off x="533400" y="2105025"/>
            <a:ext cx="8001000" cy="6647974"/>
          </a:xfrm>
          <a:prstGeom prst="rect">
            <a:avLst/>
          </a:prstGeom>
        </p:spPr>
        <p:txBody>
          <a:bodyPr wrap="square" lIns="0" tIns="0" rIns="0" bIns="0" rtlCol="0" anchor="t">
            <a:spAutoFit/>
          </a:bodyPr>
          <a:lstStyle/>
          <a:p>
            <a:pPr lvl="0">
              <a:defRPr/>
            </a:pPr>
            <a:r>
              <a:rPr lang="en-GB" sz="2400" dirty="0">
                <a:solidFill>
                  <a:prstClr val="black"/>
                </a:solidFill>
                <a:latin typeface="Arial" panose="020B0604020202020204" pitchFamily="34" charset="0"/>
                <a:cs typeface="Arial" panose="020B0604020202020204" pitchFamily="34" charset="0"/>
              </a:rPr>
              <a:t>Foundation apprenticeship training and assessment </a:t>
            </a:r>
            <a:r>
              <a:rPr lang="en-GB" sz="2400" dirty="0">
                <a:latin typeface="Arial" panose="020B0604020202020204" pitchFamily="34" charset="0"/>
                <a:cs typeface="Arial" panose="020B0604020202020204" pitchFamily="34" charset="0"/>
              </a:rPr>
              <a:t>costs will be 100% fully funded for both levy and non-levy employers for eligible apprentices under 25.</a:t>
            </a:r>
          </a:p>
          <a:p>
            <a:pPr lvl="0">
              <a:defRPr/>
            </a:pPr>
            <a:endParaRPr lang="en-GB" sz="2400" dirty="0">
              <a:latin typeface="Arial" panose="020B0604020202020204" pitchFamily="34" charset="0"/>
              <a:cs typeface="Arial" panose="020B0604020202020204" pitchFamily="34" charset="0"/>
            </a:endParaRPr>
          </a:p>
          <a:p>
            <a:pPr>
              <a:defRPr/>
            </a:pPr>
            <a:r>
              <a:rPr lang="en-GB" sz="2400" dirty="0">
                <a:latin typeface="Arial" panose="020B0604020202020204" pitchFamily="34" charset="0"/>
                <a:cs typeface="Arial" panose="020B0604020202020204" pitchFamily="34" charset="0"/>
              </a:rPr>
              <a:t>Levy-paying employers will be exempt from paying the 25% co-investment rate once their </a:t>
            </a:r>
            <a:r>
              <a:rPr lang="en-GB" sz="2400" dirty="0">
                <a:solidFill>
                  <a:prstClr val="black"/>
                </a:solidFill>
                <a:latin typeface="Arial" panose="020B0604020202020204" pitchFamily="34" charset="0"/>
                <a:cs typeface="Arial" panose="020B0604020202020204" pitchFamily="34" charset="0"/>
              </a:rPr>
              <a:t>levy funds are exhausted.</a:t>
            </a:r>
          </a:p>
          <a:p>
            <a:pPr lvl="0">
              <a:defRPr/>
            </a:pPr>
            <a:endParaRPr lang="en-GB" sz="2400" dirty="0">
              <a:solidFill>
                <a:prstClr val="black"/>
              </a:solidFill>
              <a:latin typeface="Arial" panose="020B060402020202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cs typeface="Arial" panose="020B0604020202020204" pitchFamily="34" charset="0"/>
              </a:rPr>
              <a:t>This removes barriers for all employers hiring young talent and ensures apprenticeship training is fully funded for every employer, large and small.</a:t>
            </a:r>
          </a:p>
          <a:p>
            <a:pPr lvl="0">
              <a:defRPr/>
            </a:pPr>
            <a:endParaRPr lang="en-GB" sz="2400" dirty="0">
              <a:solidFill>
                <a:prstClr val="black"/>
              </a:solidFill>
              <a:latin typeface="Arial" panose="020B0604020202020204" pitchFamily="34" charset="0"/>
              <a:cs typeface="Arial" panose="020B0604020202020204" pitchFamily="34" charset="0"/>
            </a:endParaRPr>
          </a:p>
          <a:p>
            <a:pPr>
              <a:defRPr/>
            </a:pPr>
            <a:r>
              <a:rPr lang="en-GB" sz="2400" dirty="0">
                <a:latin typeface="Arial"/>
                <a:ea typeface="Heebo"/>
                <a:cs typeface="Arial"/>
                <a:sym typeface="Heebo"/>
              </a:rPr>
              <a:t>Employers can access funding support up to £8,000 to help cover the extra costs for hiring a foundation apprentice. Additional funding is also available, depending on eligibility.</a:t>
            </a:r>
          </a:p>
          <a:p>
            <a:pPr>
              <a:defRPr/>
            </a:pPr>
            <a:endParaRPr lang="en-GB" sz="2400" b="1" dirty="0">
              <a:solidFill>
                <a:srgbClr val="183860"/>
              </a:solidFill>
              <a:latin typeface="Arial"/>
              <a:ea typeface="Heebo"/>
              <a:cs typeface="Arial"/>
              <a:sym typeface="Heebo"/>
            </a:endParaRPr>
          </a:p>
          <a:p>
            <a:pPr lvl="0">
              <a:defRPr/>
            </a:pPr>
            <a:endParaRPr lang="en-GB" sz="2400" dirty="0">
              <a:solidFill>
                <a:prstClr val="black"/>
              </a:solidFill>
              <a:latin typeface="Arial" panose="020B0604020202020204" pitchFamily="34" charset="0"/>
              <a:cs typeface="Arial" panose="020B0604020202020204" pitchFamily="34" charset="0"/>
            </a:endParaRPr>
          </a:p>
        </p:txBody>
      </p:sp>
      <p:sp>
        <p:nvSpPr>
          <p:cNvPr id="26" name="Isosceles Triangle 25">
            <a:extLst>
              <a:ext uri="{FF2B5EF4-FFF2-40B4-BE49-F238E27FC236}">
                <a16:creationId xmlns:a16="http://schemas.microsoft.com/office/drawing/2014/main" id="{2E7EECF9-25EE-4028-5335-A1CEE2BE8FA2}"/>
              </a:ext>
              <a:ext uri="{C183D7F6-B498-43B3-948B-1728B52AA6E4}">
                <adec:decorative xmlns:adec="http://schemas.microsoft.com/office/drawing/2017/decorative" val="1"/>
              </a:ext>
            </a:extLst>
          </p:cNvPr>
          <p:cNvSpPr/>
          <p:nvPr/>
        </p:nvSpPr>
        <p:spPr>
          <a:xfrm>
            <a:off x="12499836" y="6310795"/>
            <a:ext cx="7848600" cy="5443794"/>
          </a:xfrm>
          <a:prstGeom prst="triangle">
            <a:avLst>
              <a:gd name="adj" fmla="val 93425"/>
            </a:avLst>
          </a:prstGeom>
          <a:solidFill>
            <a:srgbClr val="0B2348"/>
          </a:solidFill>
          <a:ln>
            <a:noFill/>
          </a:ln>
          <a:effectLst>
            <a:outerShdw blurRad="50800" dist="38100" dir="10800000" algn="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7" name="Group 26">
            <a:extLst>
              <a:ext uri="{FF2B5EF4-FFF2-40B4-BE49-F238E27FC236}">
                <a16:creationId xmlns:a16="http://schemas.microsoft.com/office/drawing/2014/main" id="{906B2F46-A0B8-A632-A65A-93FC23E02C8C}"/>
              </a:ext>
              <a:ext uri="{C183D7F6-B498-43B3-948B-1728B52AA6E4}">
                <adec:decorative xmlns:adec="http://schemas.microsoft.com/office/drawing/2017/decorative" val="1"/>
              </a:ext>
            </a:extLst>
          </p:cNvPr>
          <p:cNvGrpSpPr/>
          <p:nvPr/>
        </p:nvGrpSpPr>
        <p:grpSpPr>
          <a:xfrm>
            <a:off x="-1905000" y="-342201"/>
            <a:ext cx="16222660" cy="1065402"/>
            <a:chOff x="-1905000" y="-342201"/>
            <a:chExt cx="16222660" cy="1065402"/>
          </a:xfrm>
          <a:effectLst>
            <a:outerShdw blurRad="50800" dist="38100" dir="2700000" algn="tl" rotWithShape="0">
              <a:prstClr val="black">
                <a:alpha val="40000"/>
              </a:prstClr>
            </a:outerShdw>
          </a:effectLst>
        </p:grpSpPr>
        <p:sp>
          <p:nvSpPr>
            <p:cNvPr id="28" name="Parallelogram 27">
              <a:extLst>
                <a:ext uri="{FF2B5EF4-FFF2-40B4-BE49-F238E27FC236}">
                  <a16:creationId xmlns:a16="http://schemas.microsoft.com/office/drawing/2014/main" id="{0519CBB7-7B9A-3E53-DF50-8721ED678590}"/>
                </a:ext>
              </a:extLst>
            </p:cNvPr>
            <p:cNvSpPr/>
            <p:nvPr/>
          </p:nvSpPr>
          <p:spPr>
            <a:xfrm>
              <a:off x="-1905000" y="-114300"/>
              <a:ext cx="16078200" cy="837501"/>
            </a:xfrm>
            <a:prstGeom prst="parallelogram">
              <a:avLst>
                <a:gd name="adj" fmla="val 62649"/>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Parallelogram 28">
              <a:extLst>
                <a:ext uri="{FF2B5EF4-FFF2-40B4-BE49-F238E27FC236}">
                  <a16:creationId xmlns:a16="http://schemas.microsoft.com/office/drawing/2014/main" id="{36059E1D-D00C-3D9A-56D1-F97807C577EE}"/>
                </a:ext>
              </a:extLst>
            </p:cNvPr>
            <p:cNvSpPr/>
            <p:nvPr/>
          </p:nvSpPr>
          <p:spPr>
            <a:xfrm>
              <a:off x="-1760540" y="-342201"/>
              <a:ext cx="16078200" cy="837501"/>
            </a:xfrm>
            <a:prstGeom prst="parallelogram">
              <a:avLst>
                <a:gd name="adj" fmla="val 62649"/>
              </a:avLst>
            </a:prstGeom>
            <a:solidFill>
              <a:srgbClr val="0B23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Isosceles Triangle 29">
            <a:extLst>
              <a:ext uri="{FF2B5EF4-FFF2-40B4-BE49-F238E27FC236}">
                <a16:creationId xmlns:a16="http://schemas.microsoft.com/office/drawing/2014/main" id="{E40D191F-8091-3DA1-5CB4-D0EB71FEDD25}"/>
              </a:ext>
              <a:ext uri="{C183D7F6-B498-43B3-948B-1728B52AA6E4}">
                <adec:decorative xmlns:adec="http://schemas.microsoft.com/office/drawing/2017/decorative" val="1"/>
              </a:ext>
            </a:extLst>
          </p:cNvPr>
          <p:cNvSpPr/>
          <p:nvPr/>
        </p:nvSpPr>
        <p:spPr>
          <a:xfrm>
            <a:off x="12649200" y="6481504"/>
            <a:ext cx="7848600" cy="5443794"/>
          </a:xfrm>
          <a:prstGeom prst="triangle">
            <a:avLst>
              <a:gd name="adj" fmla="val 93425"/>
            </a:avLst>
          </a:prstGeom>
          <a:solidFill>
            <a:srgbClr val="0072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lide Number Placeholder 6">
            <a:extLst>
              <a:ext uri="{FF2B5EF4-FFF2-40B4-BE49-F238E27FC236}">
                <a16:creationId xmlns:a16="http://schemas.microsoft.com/office/drawing/2014/main" id="{DC437F1A-DC6A-3A7B-6954-195AC621142D}"/>
              </a:ext>
              <a:ext uri="{C183D7F6-B498-43B3-948B-1728B52AA6E4}">
                <adec:decorative xmlns:adec="http://schemas.microsoft.com/office/drawing/2017/decorative" val="1"/>
              </a:ext>
            </a:extLst>
          </p:cNvPr>
          <p:cNvSpPr txBox="1">
            <a:spLocks/>
          </p:cNvSpPr>
          <p:nvPr/>
        </p:nvSpPr>
        <p:spPr>
          <a:xfrm>
            <a:off x="16002000" y="9426575"/>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z="2400" smtClean="0">
                <a:solidFill>
                  <a:schemeClr val="bg1"/>
                </a:solidFill>
                <a:latin typeface="Arial" panose="020B0604020202020204" pitchFamily="34" charset="0"/>
                <a:cs typeface="Arial" panose="020B0604020202020204" pitchFamily="34" charset="0"/>
              </a:rPr>
              <a:pPr/>
              <a:t>9</a:t>
            </a:fld>
            <a:endParaRPr lang="en-US" sz="2800" dirty="0">
              <a:solidFill>
                <a:schemeClr val="bg1"/>
              </a:solidFill>
              <a:latin typeface="Arial" panose="020B0604020202020204" pitchFamily="34" charset="0"/>
              <a:cs typeface="Arial" panose="020B0604020202020204" pitchFamily="34" charset="0"/>
            </a:endParaRPr>
          </a:p>
        </p:txBody>
      </p:sp>
      <p:sp>
        <p:nvSpPr>
          <p:cNvPr id="2" name="AutoShape 8">
            <a:extLst>
              <a:ext uri="{FF2B5EF4-FFF2-40B4-BE49-F238E27FC236}">
                <a16:creationId xmlns:a16="http://schemas.microsoft.com/office/drawing/2014/main" id="{3C83194E-550B-35B4-90C6-ADA3216B6529}"/>
              </a:ext>
              <a:ext uri="{C183D7F6-B498-43B3-948B-1728B52AA6E4}">
                <adec:decorative xmlns:adec="http://schemas.microsoft.com/office/drawing/2017/decorative" val="1"/>
              </a:ext>
            </a:extLst>
          </p:cNvPr>
          <p:cNvSpPr/>
          <p:nvPr/>
        </p:nvSpPr>
        <p:spPr>
          <a:xfrm flipV="1">
            <a:off x="533400" y="9791700"/>
            <a:ext cx="13639800" cy="0"/>
          </a:xfrm>
          <a:prstGeom prst="line">
            <a:avLst/>
          </a:prstGeom>
          <a:ln w="38100" cap="flat">
            <a:solidFill>
              <a:srgbClr val="0B2348"/>
            </a:solidFill>
            <a:prstDash val="solid"/>
            <a:headEnd type="none" w="sm" len="sm"/>
            <a:tailEnd type="none" w="sm" len="sm"/>
          </a:ln>
          <a:effectLst>
            <a:outerShdw blurRad="50800" dist="38100" dir="2700000" algn="tl" rotWithShape="0">
              <a:prstClr val="black">
                <a:alpha val="40000"/>
              </a:prstClr>
            </a:outerShdw>
          </a:effectLst>
        </p:spPr>
        <p:txBody>
          <a:bodyPr/>
          <a:lstStyle/>
          <a:p>
            <a:endParaRPr lang="en-GB" dirty="0"/>
          </a:p>
        </p:txBody>
      </p:sp>
      <p:sp>
        <p:nvSpPr>
          <p:cNvPr id="3" name="TextBox 10">
            <a:extLst>
              <a:ext uri="{FF2B5EF4-FFF2-40B4-BE49-F238E27FC236}">
                <a16:creationId xmlns:a16="http://schemas.microsoft.com/office/drawing/2014/main" id="{B5123393-24A2-72BB-32DC-60347A079465}"/>
              </a:ext>
            </a:extLst>
          </p:cNvPr>
          <p:cNvSpPr txBox="1"/>
          <p:nvPr/>
        </p:nvSpPr>
        <p:spPr>
          <a:xfrm>
            <a:off x="9144000" y="2095500"/>
            <a:ext cx="8991600" cy="7755969"/>
          </a:xfrm>
          <a:prstGeom prst="rect">
            <a:avLst/>
          </a:prstGeom>
        </p:spPr>
        <p:txBody>
          <a:bodyPr wrap="square" lIns="0" tIns="0" rIns="0" bIns="0" rtlCol="0" anchor="t">
            <a:spAutoFit/>
          </a:bodyPr>
          <a:lstStyle/>
          <a:p>
            <a:pPr>
              <a:buClr>
                <a:srgbClr val="00728F"/>
              </a:buClr>
              <a:defRPr/>
            </a:pPr>
            <a:r>
              <a:rPr lang="en-GB" sz="2400" b="1" dirty="0">
                <a:solidFill>
                  <a:srgbClr val="00728F"/>
                </a:solidFill>
                <a:latin typeface="Arial" panose="020B0604020202020204" pitchFamily="34" charset="0"/>
                <a:cs typeface="Arial" panose="020B0604020202020204" pitchFamily="34" charset="0"/>
              </a:rPr>
              <a:t>Additional financial benefits for employers and young people</a:t>
            </a:r>
          </a:p>
          <a:p>
            <a:pPr>
              <a:buClr>
                <a:srgbClr val="00728F"/>
              </a:buClr>
              <a:defRPr/>
            </a:pPr>
            <a:r>
              <a:rPr lang="en-GB" sz="2400" b="1" dirty="0">
                <a:solidFill>
                  <a:srgbClr val="00728F"/>
                </a:solidFill>
                <a:latin typeface="Arial" panose="020B0604020202020204" pitchFamily="34" charset="0"/>
                <a:cs typeface="Arial" panose="020B0604020202020204" pitchFamily="34" charset="0"/>
              </a:rPr>
              <a:t> </a:t>
            </a:r>
          </a:p>
          <a:p>
            <a:pPr>
              <a:buClr>
                <a:srgbClr val="00728F"/>
              </a:buClr>
              <a:defRPr/>
            </a:pPr>
            <a:r>
              <a:rPr lang="en-GB" sz="2400" b="1" dirty="0">
                <a:solidFill>
                  <a:srgbClr val="00728F"/>
                </a:solidFill>
                <a:latin typeface="Arial" panose="020B0604020202020204" pitchFamily="34" charset="0"/>
                <a:cs typeface="Arial" panose="020B0604020202020204" pitchFamily="34" charset="0"/>
              </a:rPr>
              <a:t>Employers</a:t>
            </a:r>
          </a:p>
          <a:p>
            <a:pPr>
              <a:buClr>
                <a:srgbClr val="00728F"/>
              </a:buClr>
              <a:defRPr/>
            </a:pPr>
            <a:endParaRPr lang="en-GB" sz="2400" dirty="0">
              <a:solidFill>
                <a:srgbClr val="00728F"/>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r>
              <a:rPr lang="en-GB" sz="2400" dirty="0">
                <a:solidFill>
                  <a:prstClr val="black"/>
                </a:solidFill>
                <a:latin typeface="Arial" panose="020B0604020202020204" pitchFamily="34" charset="0"/>
                <a:cs typeface="Arial" panose="020B0604020202020204" pitchFamily="34" charset="0"/>
              </a:rPr>
              <a:t>100% training costs covered for new starts under 25</a:t>
            </a: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r>
              <a:rPr lang="en-GB" sz="2400" dirty="0">
                <a:solidFill>
                  <a:prstClr val="black"/>
                </a:solidFill>
                <a:latin typeface="Arial" panose="020B0604020202020204" pitchFamily="34" charset="0"/>
                <a:cs typeface="Arial" panose="020B0604020202020204" pitchFamily="34" charset="0"/>
              </a:rPr>
              <a:t>No employer National Insurance contributions for apprentices under 25 (see HRMC guidance for details)</a:t>
            </a: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a:buClr>
                <a:srgbClr val="00728F"/>
              </a:buClr>
              <a:defRPr/>
            </a:pPr>
            <a:r>
              <a:rPr lang="en-GB" sz="2400" b="1" dirty="0">
                <a:solidFill>
                  <a:srgbClr val="00728F"/>
                </a:solidFill>
                <a:latin typeface="Arial" panose="020B0604020202020204" pitchFamily="34" charset="0"/>
                <a:cs typeface="Arial" panose="020B0604020202020204" pitchFamily="34" charset="0"/>
              </a:rPr>
              <a:t>Young people</a:t>
            </a:r>
            <a:endParaRPr lang="en-GB" sz="2400" dirty="0">
              <a:solidFill>
                <a:prstClr val="black"/>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r>
              <a:rPr lang="en-GB" sz="2400" dirty="0">
                <a:solidFill>
                  <a:prstClr val="black"/>
                </a:solidFill>
                <a:latin typeface="Arial" panose="020B0604020202020204" pitchFamily="34" charset="0"/>
                <a:cs typeface="Arial" panose="020B0604020202020204" pitchFamily="34" charset="0"/>
              </a:rPr>
              <a:t>£3,000 bursary available to care leavers and young people in care under 25 starting an apprenticeship </a:t>
            </a: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r>
              <a:rPr lang="en-GB" sz="2400" dirty="0">
                <a:solidFill>
                  <a:prstClr val="black"/>
                </a:solidFill>
                <a:latin typeface="Arial" panose="020B0604020202020204" pitchFamily="34" charset="0"/>
                <a:cs typeface="Arial" panose="020B0604020202020204" pitchFamily="34" charset="0"/>
              </a:rPr>
              <a:t>Developing new £4,500 bursary, targeted for households in receipt of Universal Credit</a:t>
            </a: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a:buClr>
                <a:srgbClr val="00728F"/>
              </a:buClr>
              <a:defRPr/>
            </a:pPr>
            <a:r>
              <a:rPr lang="en-GB" sz="2400" dirty="0">
                <a:latin typeface="Arial" panose="020B0604020202020204" pitchFamily="34" charset="0"/>
                <a:cs typeface="Arial" panose="020B0604020202020204" pitchFamily="34" charset="0"/>
              </a:rPr>
              <a:t>F</a:t>
            </a:r>
            <a:r>
              <a:rPr lang="en-GB" sz="2400" dirty="0">
                <a:latin typeface="Arial" panose="020B0604020202020204" pitchFamily="34" charset="0"/>
                <a:ea typeface="Heebo"/>
                <a:cs typeface="Arial" panose="020B0604020202020204" pitchFamily="34" charset="0"/>
                <a:sym typeface="Heebo"/>
              </a:rPr>
              <a:t>or further information on apprenticeship funding rules </a:t>
            </a:r>
            <a:br>
              <a:rPr lang="en-GB" sz="2400" dirty="0">
                <a:latin typeface="Arial" panose="020B0604020202020204" pitchFamily="34" charset="0"/>
                <a:ea typeface="Heebo"/>
                <a:cs typeface="Arial" panose="020B0604020202020204" pitchFamily="34" charset="0"/>
                <a:sym typeface="Heebo"/>
              </a:rPr>
            </a:br>
            <a:r>
              <a:rPr lang="en-GB" sz="2400" dirty="0">
                <a:latin typeface="Arial" panose="020B0604020202020204" pitchFamily="34" charset="0"/>
                <a:ea typeface="Heebo"/>
                <a:cs typeface="Arial" panose="020B0604020202020204" pitchFamily="34" charset="0"/>
                <a:sym typeface="Heebo"/>
              </a:rPr>
              <a:t>and eligibility, visit </a:t>
            </a:r>
            <a:r>
              <a:rPr lang="en-GB" sz="2400" dirty="0">
                <a:solidFill>
                  <a:srgbClr val="00728F"/>
                </a:solidFill>
                <a:latin typeface="Arial" panose="020B0604020202020204" pitchFamily="34" charset="0"/>
                <a:ea typeface="Heebo"/>
                <a:cs typeface="Arial" panose="020B0604020202020204" pitchFamily="34" charset="0"/>
                <a:sym typeface="Heebo"/>
                <a:hlinkClick r:id="rId2">
                  <a:extLst>
                    <a:ext uri="{A12FA001-AC4F-418D-AE19-62706E023703}">
                      <ahyp:hlinkClr xmlns:ahyp="http://schemas.microsoft.com/office/drawing/2018/hyperlinkcolor" val="tx"/>
                    </a:ext>
                  </a:extLst>
                </a:hlinkClick>
              </a:rPr>
              <a:t>Apprenticeship funding rules</a:t>
            </a:r>
            <a:r>
              <a:rPr lang="en-GB" sz="2400" dirty="0">
                <a:latin typeface="Arial" panose="020B0604020202020204" pitchFamily="34" charset="0"/>
                <a:ea typeface="Heebo"/>
                <a:cs typeface="Arial" panose="020B0604020202020204" pitchFamily="34" charset="0"/>
                <a:sym typeface="Heebo"/>
              </a:rPr>
              <a:t>.</a:t>
            </a: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a:p>
            <a:pPr marL="428625" indent="-428625">
              <a:buClr>
                <a:srgbClr val="00728F"/>
              </a:buClr>
              <a:buFont typeface="Wingdings" panose="05000000000000000000" pitchFamily="2" charset="2"/>
              <a:buChar char="§"/>
              <a:defRPr/>
            </a:pPr>
            <a:endParaRPr lang="en-GB" sz="2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33836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88db8f40-be4e-40d3-a776-e8bb5de9f6c4}" enabled="1" method="Privileged" siteId="{96f1f6e9-1057-4117-ac28-80cdfe86f8c3}" removed="0"/>
  <clbl:label id="{b4a406d6-3f4a-4424-ba57-5e2bf0723b58}" enabled="1" method="Privileged" siteId="{fad277c9-c60a-4da1-b5f3-b3b8b34a82f9}" removed="0"/>
</clbl:labelList>
</file>

<file path=docProps/app.xml><?xml version="1.0" encoding="utf-8"?>
<Properties xmlns="http://schemas.openxmlformats.org/officeDocument/2006/extended-properties" xmlns:vt="http://schemas.openxmlformats.org/officeDocument/2006/docPropsVTypes">
  <TotalTime>0</TotalTime>
  <Words>3493</Words>
  <PresentationFormat>Custom</PresentationFormat>
  <Paragraphs>221</Paragraphs>
  <Slides>20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Wingdings</vt:lpstr>
      <vt:lpstr>Calibri</vt:lpstr>
      <vt:lpstr>Aptos</vt:lpstr>
      <vt:lpstr>Office Theme</vt:lpstr>
      <vt:lpstr>Foundation Apprenticeships</vt:lpstr>
      <vt:lpstr>CREATING OPPORTUNITIES FOR YOUNG PEOPLE AND EMPLOYERS</vt:lpstr>
      <vt:lpstr>WHAT ARE FOUNDATION APPRENTICESHIPS?</vt:lpstr>
      <vt:lpstr>WHAT FOUNDATION APPRENTICESHIPS OFFER</vt:lpstr>
      <vt:lpstr>FOUNDATION APPRENTICESHIPS INFORMATION</vt:lpstr>
      <vt:lpstr>HOW CAN FOUNDATION APPRENTICESHIPS BENEFIT TRAINING PROVIDERS? </vt:lpstr>
      <vt:lpstr>HOW CAN FOUNDATION APPRENTICESHIPS BENEFIT EMPLOYERS? </vt:lpstr>
      <vt:lpstr>HOW CAN FOUNDATION APPRENTICESHIPS BENEFIT YOUNG PEOPLE? </vt:lpstr>
      <vt:lpstr>FUNDING FOR FOUNDATION APPRENTICESHIPS</vt:lpstr>
      <vt:lpstr>NEW AND EXISTING FINANCIAL PAYMENTS AVAILABLE FOR EMPLOYERS</vt:lpstr>
      <vt:lpstr>BUILDING SERVICE ENGINEERING FOUNDATION APPRENTICESHIP</vt:lpstr>
      <vt:lpstr>FINISHING TRADES  FOUNDATION APPRENTICESHIP</vt:lpstr>
      <vt:lpstr>ONSITE TRADES  FOUNDATION APPRENTICESHIP</vt:lpstr>
      <vt:lpstr>SOFTWARE AND DATA  FOUNDATION APPRENTICESHIP</vt:lpstr>
      <vt:lpstr>HARDWARE, NETWORK AND INFRASTRUCTURE  FOUNDATION APPRENTICESHIP</vt:lpstr>
      <vt:lpstr>ENGINEERING AND MANUFACTURING FOUNDATION APPRENTICESHIP</vt:lpstr>
      <vt:lpstr>HEALTH AND SOCIAL CARE  FOUNDATION APPRENTICESHIP</vt:lpstr>
      <vt:lpstr>CATERING AND HOSPITALITY FOUNDATION APPRENTICESHIP</vt:lpstr>
      <vt:lpstr>RETAIL SERVICE, SUPPLY AND ADMINISTARTION FOUNDATION APPRENTICESHIP</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dcterms:created xsi:type="dcterms:W3CDTF">2026-08-20T16:19:19Z</dcterms:created>
  <dcterms:modified xsi:type="dcterms:W3CDTF">2026-08-20T16:19:30Z</dcterms:modified>
  <dc:identifier/>
</cp:coreProperties>
</file>