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8" r:id="rId5"/>
    <p:sldMasterId id="2147483658" r:id="rId6"/>
  </p:sldMasterIdLst>
  <p:notesMasterIdLst>
    <p:notesMasterId r:id="rId30"/>
  </p:notesMasterIdLst>
  <p:sldIdLst>
    <p:sldId id="257" r:id="rId7"/>
    <p:sldId id="306" r:id="rId8"/>
    <p:sldId id="282" r:id="rId9"/>
    <p:sldId id="298" r:id="rId10"/>
    <p:sldId id="308" r:id="rId11"/>
    <p:sldId id="309" r:id="rId12"/>
    <p:sldId id="312" r:id="rId13"/>
    <p:sldId id="311" r:id="rId14"/>
    <p:sldId id="313" r:id="rId15"/>
    <p:sldId id="314" r:id="rId16"/>
    <p:sldId id="315" r:id="rId17"/>
    <p:sldId id="321" r:id="rId18"/>
    <p:sldId id="322" r:id="rId19"/>
    <p:sldId id="323" r:id="rId20"/>
    <p:sldId id="324" r:id="rId21"/>
    <p:sldId id="325" r:id="rId22"/>
    <p:sldId id="326" r:id="rId23"/>
    <p:sldId id="327" r:id="rId24"/>
    <p:sldId id="316" r:id="rId25"/>
    <p:sldId id="317" r:id="rId26"/>
    <p:sldId id="318" r:id="rId27"/>
    <p:sldId id="319" r:id="rId28"/>
    <p:sldId id="33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1637"/>
    <a:srgbClr val="401436"/>
    <a:srgbClr val="581E4A"/>
    <a:srgbClr val="3D1233"/>
    <a:srgbClr val="636166"/>
    <a:srgbClr val="1F1F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21"/>
    <p:restoredTop sz="81719" autoAdjust="0"/>
  </p:normalViewPr>
  <p:slideViewPr>
    <p:cSldViewPr snapToGrid="0">
      <p:cViewPr varScale="1">
        <p:scale>
          <a:sx n="83" d="100"/>
          <a:sy n="83" d="100"/>
        </p:scale>
        <p:origin x="5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CH, Megan" userId="S::megan.lynch@education.gov.uk::32745c80-2b68-463c-be50-2ce552acf8e0" providerId="AD" clId="Web-{8D1D4A31-84A5-187A-10ED-411FDC2794B1}"/>
    <pc:docChg chg="mod modMainMaster">
      <pc:chgData name="LYNCH, Megan" userId="S::megan.lynch@education.gov.uk::32745c80-2b68-463c-be50-2ce552acf8e0" providerId="AD" clId="Web-{8D1D4A31-84A5-187A-10ED-411FDC2794B1}" dt="2026-08-03T13:10:34.990" v="1" actId="33475"/>
      <pc:docMkLst>
        <pc:docMk/>
      </pc:docMkLst>
      <pc:sldMasterChg chg="addSp">
        <pc:chgData name="LYNCH, Megan" userId="S::megan.lynch@education.gov.uk::32745c80-2b68-463c-be50-2ce552acf8e0" providerId="AD" clId="Web-{8D1D4A31-84A5-187A-10ED-411FDC2794B1}" dt="2026-08-03T13:10:34.990" v="0" actId="33475"/>
        <pc:sldMasterMkLst>
          <pc:docMk/>
          <pc:sldMasterMk cId="423504766" sldId="2147483648"/>
        </pc:sldMasterMkLst>
        <pc:spChg chg="add">
          <ac:chgData name="LYNCH, Megan" userId="S::megan.lynch@education.gov.uk::32745c80-2b68-463c-be50-2ce552acf8e0" providerId="AD" clId="Web-{8D1D4A31-84A5-187A-10ED-411FDC2794B1}" dt="2026-08-03T13:10:34.990" v="0" actId="33475"/>
          <ac:spMkLst>
            <pc:docMk/>
            <pc:sldMasterMk cId="423504766" sldId="2147483648"/>
            <ac:spMk id="4" creationId="{EAA46946-F7A2-6A37-449B-7FA559170206}"/>
          </ac:spMkLst>
        </pc:spChg>
        <pc:spChg chg="add">
          <ac:chgData name="LYNCH, Megan" userId="S::megan.lynch@education.gov.uk::32745c80-2b68-463c-be50-2ce552acf8e0" providerId="AD" clId="Web-{8D1D4A31-84A5-187A-10ED-411FDC2794B1}" dt="2026-08-03T13:10:34.990" v="0" actId="33475"/>
          <ac:spMkLst>
            <pc:docMk/>
            <pc:sldMasterMk cId="423504766" sldId="2147483648"/>
            <ac:spMk id="5" creationId="{0CE14A6B-CC93-4C01-0EE7-54334C3C5358}"/>
          </ac:spMkLst>
        </pc:spChg>
      </pc:sldMasterChg>
      <pc:sldMasterChg chg="addSp">
        <pc:chgData name="LYNCH, Megan" userId="S::megan.lynch@education.gov.uk::32745c80-2b68-463c-be50-2ce552acf8e0" providerId="AD" clId="Web-{8D1D4A31-84A5-187A-10ED-411FDC2794B1}" dt="2026-08-03T13:10:34.990" v="0" actId="33475"/>
        <pc:sldMasterMkLst>
          <pc:docMk/>
          <pc:sldMasterMk cId="36453257" sldId="2147483658"/>
        </pc:sldMasterMkLst>
        <pc:spChg chg="add">
          <ac:chgData name="LYNCH, Megan" userId="S::megan.lynch@education.gov.uk::32745c80-2b68-463c-be50-2ce552acf8e0" providerId="AD" clId="Web-{8D1D4A31-84A5-187A-10ED-411FDC2794B1}" dt="2026-08-03T13:10:34.990" v="0" actId="33475"/>
          <ac:spMkLst>
            <pc:docMk/>
            <pc:sldMasterMk cId="36453257" sldId="2147483658"/>
            <ac:spMk id="9" creationId="{3912C13F-D35E-7ECF-7F20-41C7E3431776}"/>
          </ac:spMkLst>
        </pc:spChg>
        <pc:spChg chg="add">
          <ac:chgData name="LYNCH, Megan" userId="S::megan.lynch@education.gov.uk::32745c80-2b68-463c-be50-2ce552acf8e0" providerId="AD" clId="Web-{8D1D4A31-84A5-187A-10ED-411FDC2794B1}" dt="2026-08-03T13:10:34.990" v="0" actId="33475"/>
          <ac:spMkLst>
            <pc:docMk/>
            <pc:sldMasterMk cId="36453257" sldId="2147483658"/>
            <ac:spMk id="10" creationId="{73B7C15D-C27D-DF92-DD06-B7660ECE02BC}"/>
          </ac:spMkLst>
        </pc:spChg>
      </pc:sldMasterChg>
      <pc:sldMasterChg chg="addSp">
        <pc:chgData name="LYNCH, Megan" userId="S::megan.lynch@education.gov.uk::32745c80-2b68-463c-be50-2ce552acf8e0" providerId="AD" clId="Web-{8D1D4A31-84A5-187A-10ED-411FDC2794B1}" dt="2026-08-03T13:10:34.990" v="0" actId="33475"/>
        <pc:sldMasterMkLst>
          <pc:docMk/>
          <pc:sldMasterMk cId="4248282499" sldId="2147483668"/>
        </pc:sldMasterMkLst>
        <pc:spChg chg="add">
          <ac:chgData name="LYNCH, Megan" userId="S::megan.lynch@education.gov.uk::32745c80-2b68-463c-be50-2ce552acf8e0" providerId="AD" clId="Web-{8D1D4A31-84A5-187A-10ED-411FDC2794B1}" dt="2026-08-03T13:10:34.990" v="0" actId="33475"/>
          <ac:spMkLst>
            <pc:docMk/>
            <pc:sldMasterMk cId="4248282499" sldId="2147483668"/>
            <ac:spMk id="9" creationId="{59F07A19-FADE-A50A-4C1B-CF51EAC049D4}"/>
          </ac:spMkLst>
        </pc:spChg>
        <pc:spChg chg="add">
          <ac:chgData name="LYNCH, Megan" userId="S::megan.lynch@education.gov.uk::32745c80-2b68-463c-be50-2ce552acf8e0" providerId="AD" clId="Web-{8D1D4A31-84A5-187A-10ED-411FDC2794B1}" dt="2026-08-03T13:10:34.990" v="0" actId="33475"/>
          <ac:spMkLst>
            <pc:docMk/>
            <pc:sldMasterMk cId="4248282499" sldId="2147483668"/>
            <ac:spMk id="10" creationId="{BA538F91-E9F7-B6BA-1BCF-8D6A164A5137}"/>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D5532-39DC-4E4F-A99F-655B0D5B2CD9}" type="datetimeFigureOut">
              <a:rPr lang="en-GB" smtClean="0"/>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77243-FE54-4E8D-8215-4C54C2D51678}" type="slidenum">
              <a:rPr lang="en-GB" smtClean="0"/>
              <a:t>‹#›</a:t>
            </a:fld>
            <a:endParaRPr lang="en-GB"/>
          </a:p>
        </p:txBody>
      </p:sp>
    </p:spTree>
    <p:extLst>
      <p:ext uri="{BB962C8B-B14F-4D97-AF65-F5344CB8AC3E}">
        <p14:creationId xmlns:p14="http://schemas.microsoft.com/office/powerpoint/2010/main" val="4161601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977243-FE54-4E8D-8215-4C54C2D51678}" type="slidenum">
              <a:rPr lang="en-GB" smtClean="0"/>
              <a:t>8</a:t>
            </a:fld>
            <a:endParaRPr lang="en-GB"/>
          </a:p>
        </p:txBody>
      </p:sp>
    </p:spTree>
    <p:extLst>
      <p:ext uri="{BB962C8B-B14F-4D97-AF65-F5344CB8AC3E}">
        <p14:creationId xmlns:p14="http://schemas.microsoft.com/office/powerpoint/2010/main" val="765384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977243-FE54-4E8D-8215-4C54C2D51678}" type="slidenum">
              <a:rPr lang="en-GB" smtClean="0"/>
              <a:t>11</a:t>
            </a:fld>
            <a:endParaRPr lang="en-GB"/>
          </a:p>
        </p:txBody>
      </p:sp>
    </p:spTree>
    <p:extLst>
      <p:ext uri="{BB962C8B-B14F-4D97-AF65-F5344CB8AC3E}">
        <p14:creationId xmlns:p14="http://schemas.microsoft.com/office/powerpoint/2010/main" val="1379866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DDF76-C2C5-4E70-213A-3B19EE9966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607A90-D754-8D73-4440-9217F78AC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386A8D-7120-5FB5-2B6C-2CEA5DF7126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CE58EFD-86D1-0073-E01C-58B1BBA1F3D5}"/>
              </a:ext>
            </a:extLst>
          </p:cNvPr>
          <p:cNvSpPr>
            <a:spLocks noGrp="1"/>
          </p:cNvSpPr>
          <p:nvPr>
            <p:ph type="sldNum" sz="quarter" idx="5"/>
          </p:nvPr>
        </p:nvSpPr>
        <p:spPr/>
        <p:txBody>
          <a:bodyPr/>
          <a:lstStyle/>
          <a:p>
            <a:fld id="{D5977243-FE54-4E8D-8215-4C54C2D51678}" type="slidenum">
              <a:rPr lang="en-GB" smtClean="0"/>
              <a:t>12</a:t>
            </a:fld>
            <a:endParaRPr lang="en-GB"/>
          </a:p>
        </p:txBody>
      </p:sp>
    </p:spTree>
    <p:extLst>
      <p:ext uri="{BB962C8B-B14F-4D97-AF65-F5344CB8AC3E}">
        <p14:creationId xmlns:p14="http://schemas.microsoft.com/office/powerpoint/2010/main" val="1030351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D21C1-7470-AEF9-B897-84C54EA39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9AC4B7-B12B-2228-3148-1AB434629C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D6A9A5-7365-C24A-11F4-89B0D0AC6B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BCA9C04-5724-5979-83B3-7C16B85CAFA2}"/>
              </a:ext>
            </a:extLst>
          </p:cNvPr>
          <p:cNvSpPr>
            <a:spLocks noGrp="1"/>
          </p:cNvSpPr>
          <p:nvPr>
            <p:ph type="sldNum" sz="quarter" idx="5"/>
          </p:nvPr>
        </p:nvSpPr>
        <p:spPr/>
        <p:txBody>
          <a:bodyPr/>
          <a:lstStyle/>
          <a:p>
            <a:fld id="{D5977243-FE54-4E8D-8215-4C54C2D51678}" type="slidenum">
              <a:rPr lang="en-GB" smtClean="0"/>
              <a:t>13</a:t>
            </a:fld>
            <a:endParaRPr lang="en-GB"/>
          </a:p>
        </p:txBody>
      </p:sp>
    </p:spTree>
    <p:extLst>
      <p:ext uri="{BB962C8B-B14F-4D97-AF65-F5344CB8AC3E}">
        <p14:creationId xmlns:p14="http://schemas.microsoft.com/office/powerpoint/2010/main" val="2636691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358A4-96BE-3FDD-3F08-E00EF3691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99DD7-39D0-9E56-FA35-3F056ADE08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D90EEA-1815-4584-3F6B-ED6F422197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4792381-8EBA-F462-5F31-7F8C5939A3BA}"/>
              </a:ext>
            </a:extLst>
          </p:cNvPr>
          <p:cNvSpPr>
            <a:spLocks noGrp="1"/>
          </p:cNvSpPr>
          <p:nvPr>
            <p:ph type="sldNum" sz="quarter" idx="5"/>
          </p:nvPr>
        </p:nvSpPr>
        <p:spPr/>
        <p:txBody>
          <a:bodyPr/>
          <a:lstStyle/>
          <a:p>
            <a:fld id="{D5977243-FE54-4E8D-8215-4C54C2D51678}" type="slidenum">
              <a:rPr lang="en-GB" smtClean="0"/>
              <a:t>14</a:t>
            </a:fld>
            <a:endParaRPr lang="en-GB"/>
          </a:p>
        </p:txBody>
      </p:sp>
    </p:spTree>
    <p:extLst>
      <p:ext uri="{BB962C8B-B14F-4D97-AF65-F5344CB8AC3E}">
        <p14:creationId xmlns:p14="http://schemas.microsoft.com/office/powerpoint/2010/main" val="3511243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0A4BB-8122-3621-B36E-2879786DD2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F77F9-D9DD-EBE9-25FC-090F5A240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B835B-B9D0-B64E-66F5-1E28C19791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6E2E57-C9EF-71D5-C030-6EB5804AA459}"/>
              </a:ext>
            </a:extLst>
          </p:cNvPr>
          <p:cNvSpPr>
            <a:spLocks noGrp="1"/>
          </p:cNvSpPr>
          <p:nvPr>
            <p:ph type="sldNum" sz="quarter" idx="5"/>
          </p:nvPr>
        </p:nvSpPr>
        <p:spPr/>
        <p:txBody>
          <a:bodyPr/>
          <a:lstStyle/>
          <a:p>
            <a:fld id="{D5977243-FE54-4E8D-8215-4C54C2D51678}" type="slidenum">
              <a:rPr lang="en-GB" smtClean="0"/>
              <a:t>15</a:t>
            </a:fld>
            <a:endParaRPr lang="en-GB"/>
          </a:p>
        </p:txBody>
      </p:sp>
    </p:spTree>
    <p:extLst>
      <p:ext uri="{BB962C8B-B14F-4D97-AF65-F5344CB8AC3E}">
        <p14:creationId xmlns:p14="http://schemas.microsoft.com/office/powerpoint/2010/main" val="4046495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79BAD-C1BA-C9A8-0BEB-17EC16E8F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C3BEDD-C3AC-5D92-8DC8-783778E914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0F6233-5A1D-C8A6-7370-91920D65A7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694E383-6A22-F774-BB89-2709B3B07036}"/>
              </a:ext>
            </a:extLst>
          </p:cNvPr>
          <p:cNvSpPr>
            <a:spLocks noGrp="1"/>
          </p:cNvSpPr>
          <p:nvPr>
            <p:ph type="sldNum" sz="quarter" idx="5"/>
          </p:nvPr>
        </p:nvSpPr>
        <p:spPr/>
        <p:txBody>
          <a:bodyPr/>
          <a:lstStyle/>
          <a:p>
            <a:fld id="{D5977243-FE54-4E8D-8215-4C54C2D51678}" type="slidenum">
              <a:rPr lang="en-GB" smtClean="0"/>
              <a:t>16</a:t>
            </a:fld>
            <a:endParaRPr lang="en-GB"/>
          </a:p>
        </p:txBody>
      </p:sp>
    </p:spTree>
    <p:extLst>
      <p:ext uri="{BB962C8B-B14F-4D97-AF65-F5344CB8AC3E}">
        <p14:creationId xmlns:p14="http://schemas.microsoft.com/office/powerpoint/2010/main" val="4181831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770B8-C602-BC49-DBC3-77352E070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2E241-CEEB-116C-92EB-809D2314EF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812CF0-4B79-3E7C-B755-5B682C3436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8F5B11-0C1C-A629-C604-6E9817BDD751}"/>
              </a:ext>
            </a:extLst>
          </p:cNvPr>
          <p:cNvSpPr>
            <a:spLocks noGrp="1"/>
          </p:cNvSpPr>
          <p:nvPr>
            <p:ph type="sldNum" sz="quarter" idx="5"/>
          </p:nvPr>
        </p:nvSpPr>
        <p:spPr/>
        <p:txBody>
          <a:bodyPr/>
          <a:lstStyle/>
          <a:p>
            <a:fld id="{D5977243-FE54-4E8D-8215-4C54C2D51678}" type="slidenum">
              <a:rPr lang="en-GB" smtClean="0"/>
              <a:t>17</a:t>
            </a:fld>
            <a:endParaRPr lang="en-GB"/>
          </a:p>
        </p:txBody>
      </p:sp>
    </p:spTree>
    <p:extLst>
      <p:ext uri="{BB962C8B-B14F-4D97-AF65-F5344CB8AC3E}">
        <p14:creationId xmlns:p14="http://schemas.microsoft.com/office/powerpoint/2010/main" val="3253809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7CF56-B4DC-8197-3E83-709FDB025F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0251C3-67FC-DA8A-E1B4-52A5503C7C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4E1D0F-A1AC-AF42-599E-67712DA576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92D99C-271B-C890-1168-22A9F2D6F45A}"/>
              </a:ext>
            </a:extLst>
          </p:cNvPr>
          <p:cNvSpPr>
            <a:spLocks noGrp="1"/>
          </p:cNvSpPr>
          <p:nvPr>
            <p:ph type="sldNum" sz="quarter" idx="5"/>
          </p:nvPr>
        </p:nvSpPr>
        <p:spPr/>
        <p:txBody>
          <a:bodyPr/>
          <a:lstStyle/>
          <a:p>
            <a:fld id="{D5977243-FE54-4E8D-8215-4C54C2D51678}" type="slidenum">
              <a:rPr lang="en-GB" smtClean="0"/>
              <a:t>18</a:t>
            </a:fld>
            <a:endParaRPr lang="en-GB"/>
          </a:p>
        </p:txBody>
      </p:sp>
    </p:spTree>
    <p:extLst>
      <p:ext uri="{BB962C8B-B14F-4D97-AF65-F5344CB8AC3E}">
        <p14:creationId xmlns:p14="http://schemas.microsoft.com/office/powerpoint/2010/main" val="36273192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6847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8BE3-E2C9-BB71-F116-002826C55D5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A2711A8-9276-1733-5B22-B455A19D70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E9088E6-268F-0F8D-4FE4-74183C51806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4060517-E950-CDC1-F04D-8180136FEF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6D73E7E-FA4C-E8BD-E5C2-066F7AA73ED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9DF8C49-0BAC-2996-A03E-F1496D25BBB4}"/>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8" name="Footer Placeholder 7">
            <a:extLst>
              <a:ext uri="{FF2B5EF4-FFF2-40B4-BE49-F238E27FC236}">
                <a16:creationId xmlns:a16="http://schemas.microsoft.com/office/drawing/2014/main" id="{6135535F-1ADF-E75B-C9E9-1F7D3B4532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9D568B3-2ABC-BBC0-D67B-61DA7AF756A2}"/>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482681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1812F-EBB6-8898-88D2-FFE0A86A0554}"/>
              </a:ext>
            </a:extLst>
          </p:cNvPr>
          <p:cNvSpPr>
            <a:spLocks noGrp="1"/>
          </p:cNvSpPr>
          <p:nvPr>
            <p:ph type="title"/>
          </p:nvPr>
        </p:nvSpPr>
        <p:spPr/>
        <p:txBody>
          <a:bodyPr/>
          <a:lstStyle/>
          <a:p>
            <a:r>
              <a:rPr lang="en-GB" dirty="0"/>
              <a:t>Click to edit Master title style</a:t>
            </a:r>
            <a:endParaRPr lang="en-US" dirty="0"/>
          </a:p>
        </p:txBody>
      </p:sp>
      <p:sp>
        <p:nvSpPr>
          <p:cNvPr id="3" name="Date Placeholder 2">
            <a:extLst>
              <a:ext uri="{FF2B5EF4-FFF2-40B4-BE49-F238E27FC236}">
                <a16:creationId xmlns:a16="http://schemas.microsoft.com/office/drawing/2014/main" id="{1EB5CA80-F3E0-882E-2D99-2345F2B78131}"/>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4" name="Footer Placeholder 3">
            <a:extLst>
              <a:ext uri="{FF2B5EF4-FFF2-40B4-BE49-F238E27FC236}">
                <a16:creationId xmlns:a16="http://schemas.microsoft.com/office/drawing/2014/main" id="{A3894047-53DD-ED56-D6B0-79C8274812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07C8F02-DF93-3383-CCC2-07A3AEE65205}"/>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191130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9BDDF-E0FA-47C1-8F77-693FE2954990}"/>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3" name="Footer Placeholder 2">
            <a:extLst>
              <a:ext uri="{FF2B5EF4-FFF2-40B4-BE49-F238E27FC236}">
                <a16:creationId xmlns:a16="http://schemas.microsoft.com/office/drawing/2014/main" id="{9B53E340-88B5-D9F5-8602-129815F84C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0B2DA6B-FF87-59DD-B119-9C365B2388EB}"/>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21151847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B840F-A082-6A80-A678-48FCED556E4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2188570-D9DA-8E9B-6487-11EEAA4AF8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3DB5587-9F74-FEBA-6940-49A17AEFAD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692BD94-552E-34D1-5AC2-5DC599AD3506}"/>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6" name="Footer Placeholder 5">
            <a:extLst>
              <a:ext uri="{FF2B5EF4-FFF2-40B4-BE49-F238E27FC236}">
                <a16:creationId xmlns:a16="http://schemas.microsoft.com/office/drawing/2014/main" id="{7E6EC1F7-10FA-2331-6F9F-D08F4AFA29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6F84422-B443-66E0-A696-BF3407ED7F9D}"/>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358594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D03BF-C6D9-3104-44B8-488AE6715AD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C0D36CD-4BEF-13B6-4163-656993BA26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D388622-FAE9-D774-E8F4-18DAAB8BB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569DB39-9738-5869-03DB-0F21E57BC715}"/>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6" name="Footer Placeholder 5">
            <a:extLst>
              <a:ext uri="{FF2B5EF4-FFF2-40B4-BE49-F238E27FC236}">
                <a16:creationId xmlns:a16="http://schemas.microsoft.com/office/drawing/2014/main" id="{D026A240-410E-ADAE-5560-114729506D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3ED03AD-41A6-5263-B173-0C932BD66BF5}"/>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3678902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076-7467-48D9-2C31-5B5C4EB7851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E0BF835-5945-1A6B-2B6F-3CF3BEB22A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30A49CF-43B5-E197-02E3-24D30A233CE1}"/>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5" name="Footer Placeholder 4">
            <a:extLst>
              <a:ext uri="{FF2B5EF4-FFF2-40B4-BE49-F238E27FC236}">
                <a16:creationId xmlns:a16="http://schemas.microsoft.com/office/drawing/2014/main" id="{582E848A-92DD-3D9B-5068-72B043DD53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86F66A-D24A-91FF-C5B7-AB31ADDDF79B}"/>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1725108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8F688-B2CA-4D2B-DEC8-39623FB3987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A940378-91B0-27DC-0862-1A2D56D0F22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2BA835-294B-6F7A-2C7C-A2A52E0B3417}"/>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5" name="Footer Placeholder 4">
            <a:extLst>
              <a:ext uri="{FF2B5EF4-FFF2-40B4-BE49-F238E27FC236}">
                <a16:creationId xmlns:a16="http://schemas.microsoft.com/office/drawing/2014/main" id="{A44E30D7-625A-3AE7-26A6-A51E9B64B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DEFD5E-9844-70CE-CFC0-0E264CF9598A}"/>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35196016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E6B9F-2BC8-ECEB-B768-8E5C72D66F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A0C3FC5-8D4F-8DAB-7299-70BDEF318F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3794F30-4FAF-230B-4539-8FB57FEC89F4}"/>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5" name="Footer Placeholder 4">
            <a:extLst>
              <a:ext uri="{FF2B5EF4-FFF2-40B4-BE49-F238E27FC236}">
                <a16:creationId xmlns:a16="http://schemas.microsoft.com/office/drawing/2014/main" id="{9C8C00AB-6A6E-8F06-C82D-49CD77E5C3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109818-9AE3-8A43-91B0-B53740B08199}"/>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2450913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B3025-7595-5249-5504-CCF665BF9D5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A5EBA31-9E91-3A15-1491-6F99FA80294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6D3A820-D863-0A27-2DB0-F4A66250BCF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9E918F9-C7DF-89DE-67BE-F9E830FA524E}"/>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6" name="Footer Placeholder 5">
            <a:extLst>
              <a:ext uri="{FF2B5EF4-FFF2-40B4-BE49-F238E27FC236}">
                <a16:creationId xmlns:a16="http://schemas.microsoft.com/office/drawing/2014/main" id="{D341B9F9-ACF9-D46C-164B-151F966B67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E027ECD-9F59-6E07-9453-D58C62F3E699}"/>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33911358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8BE3-E2C9-BB71-F116-002826C55D5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A2711A8-9276-1733-5B22-B455A19D70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E9088E6-268F-0F8D-4FE4-74183C51806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4060517-E950-CDC1-F04D-8180136FEF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6D73E7E-FA4C-E8BD-E5C2-066F7AA73ED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9DF8C49-0BAC-2996-A03E-F1496D25BBB4}"/>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8" name="Footer Placeholder 7">
            <a:extLst>
              <a:ext uri="{FF2B5EF4-FFF2-40B4-BE49-F238E27FC236}">
                <a16:creationId xmlns:a16="http://schemas.microsoft.com/office/drawing/2014/main" id="{6135535F-1ADF-E75B-C9E9-1F7D3B4532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9D568B3-2ABC-BBC0-D67B-61DA7AF756A2}"/>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1010293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076-7467-48D9-2C31-5B5C4EB7851E}"/>
              </a:ext>
            </a:extLst>
          </p:cNvPr>
          <p:cNvSpPr>
            <a:spLocks noGrp="1"/>
          </p:cNvSpPr>
          <p:nvPr>
            <p:ph type="ctrTitle"/>
          </p:nvPr>
        </p:nvSpPr>
        <p:spPr>
          <a:xfrm>
            <a:off x="2685535" y="3914990"/>
            <a:ext cx="6495535" cy="2387600"/>
          </a:xfrm>
          <a:prstGeom prst="rect">
            <a:avLst/>
          </a:prstGeom>
        </p:spPr>
        <p:txBody>
          <a:bodyPr lIns="0" tIns="0" rIns="0" bIns="0" anchor="t" anchorCtr="0">
            <a:normAutofit/>
          </a:bodyPr>
          <a:lstStyle>
            <a:lvl1pPr algn="l">
              <a:defRPr sz="3000"/>
            </a:lvl1pPr>
          </a:lstStyle>
          <a:p>
            <a:r>
              <a:rPr lang="en-GB"/>
              <a:t>Click to edit Master title style</a:t>
            </a:r>
            <a:endParaRPr lang="en-US" dirty="0"/>
          </a:p>
        </p:txBody>
      </p:sp>
    </p:spTree>
    <p:extLst>
      <p:ext uri="{BB962C8B-B14F-4D97-AF65-F5344CB8AC3E}">
        <p14:creationId xmlns:p14="http://schemas.microsoft.com/office/powerpoint/2010/main" val="640311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1812F-EBB6-8898-88D2-FFE0A86A0554}"/>
              </a:ext>
            </a:extLst>
          </p:cNvPr>
          <p:cNvSpPr>
            <a:spLocks noGrp="1"/>
          </p:cNvSpPr>
          <p:nvPr>
            <p:ph type="title"/>
          </p:nvPr>
        </p:nvSpPr>
        <p:spPr/>
        <p:txBody>
          <a:bodyPr/>
          <a:lstStyle/>
          <a:p>
            <a:r>
              <a:rPr lang="en-GB" dirty="0"/>
              <a:t>Click to edit Master title style</a:t>
            </a:r>
            <a:endParaRPr lang="en-US" dirty="0"/>
          </a:p>
        </p:txBody>
      </p:sp>
      <p:sp>
        <p:nvSpPr>
          <p:cNvPr id="3" name="Date Placeholder 2">
            <a:extLst>
              <a:ext uri="{FF2B5EF4-FFF2-40B4-BE49-F238E27FC236}">
                <a16:creationId xmlns:a16="http://schemas.microsoft.com/office/drawing/2014/main" id="{1EB5CA80-F3E0-882E-2D99-2345F2B78131}"/>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4" name="Footer Placeholder 3">
            <a:extLst>
              <a:ext uri="{FF2B5EF4-FFF2-40B4-BE49-F238E27FC236}">
                <a16:creationId xmlns:a16="http://schemas.microsoft.com/office/drawing/2014/main" id="{A3894047-53DD-ED56-D6B0-79C8274812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07C8F02-DF93-3383-CCC2-07A3AEE65205}"/>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2899939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9BDDF-E0FA-47C1-8F77-693FE2954990}"/>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3" name="Footer Placeholder 2">
            <a:extLst>
              <a:ext uri="{FF2B5EF4-FFF2-40B4-BE49-F238E27FC236}">
                <a16:creationId xmlns:a16="http://schemas.microsoft.com/office/drawing/2014/main" id="{9B53E340-88B5-D9F5-8602-129815F84C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0B2DA6B-FF87-59DD-B119-9C365B2388EB}"/>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416516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B840F-A082-6A80-A678-48FCED556E4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2188570-D9DA-8E9B-6487-11EEAA4AF8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3DB5587-9F74-FEBA-6940-49A17AEFAD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692BD94-552E-34D1-5AC2-5DC599AD3506}"/>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6" name="Footer Placeholder 5">
            <a:extLst>
              <a:ext uri="{FF2B5EF4-FFF2-40B4-BE49-F238E27FC236}">
                <a16:creationId xmlns:a16="http://schemas.microsoft.com/office/drawing/2014/main" id="{7E6EC1F7-10FA-2331-6F9F-D08F4AFA29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6F84422-B443-66E0-A696-BF3407ED7F9D}"/>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2064731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D03BF-C6D9-3104-44B8-488AE6715AD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C0D36CD-4BEF-13B6-4163-656993BA26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D388622-FAE9-D774-E8F4-18DAAB8BB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569DB39-9738-5869-03DB-0F21E57BC715}"/>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6" name="Footer Placeholder 5">
            <a:extLst>
              <a:ext uri="{FF2B5EF4-FFF2-40B4-BE49-F238E27FC236}">
                <a16:creationId xmlns:a16="http://schemas.microsoft.com/office/drawing/2014/main" id="{D026A240-410E-ADAE-5560-114729506D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3ED03AD-41A6-5263-B173-0C932BD66BF5}"/>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262145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076-7467-48D9-2C31-5B5C4EB7851E}"/>
              </a:ext>
            </a:extLst>
          </p:cNvPr>
          <p:cNvSpPr>
            <a:spLocks noGrp="1"/>
          </p:cNvSpPr>
          <p:nvPr>
            <p:ph type="ctrTitle"/>
          </p:nvPr>
        </p:nvSpPr>
        <p:spPr>
          <a:xfrm>
            <a:off x="2685535" y="2235200"/>
            <a:ext cx="6977449" cy="2387600"/>
          </a:xfrm>
          <a:prstGeom prst="rect">
            <a:avLst/>
          </a:prstGeom>
        </p:spPr>
        <p:txBody>
          <a:bodyPr lIns="0" tIns="0" rIns="0" bIns="0" anchor="ctr" anchorCtr="0">
            <a:normAutofit/>
          </a:bodyPr>
          <a:lstStyle>
            <a:lvl1pPr algn="l">
              <a:defRPr sz="5500"/>
            </a:lvl1pPr>
          </a:lstStyle>
          <a:p>
            <a:r>
              <a:rPr lang="en-GB"/>
              <a:t>Click to edit Master title style</a:t>
            </a:r>
            <a:endParaRPr lang="en-US" dirty="0"/>
          </a:p>
        </p:txBody>
      </p:sp>
    </p:spTree>
    <p:extLst>
      <p:ext uri="{BB962C8B-B14F-4D97-AF65-F5344CB8AC3E}">
        <p14:creationId xmlns:p14="http://schemas.microsoft.com/office/powerpoint/2010/main" val="460329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076-7467-48D9-2C31-5B5C4EB7851E}"/>
              </a:ext>
            </a:extLst>
          </p:cNvPr>
          <p:cNvSpPr>
            <a:spLocks noGrp="1"/>
          </p:cNvSpPr>
          <p:nvPr>
            <p:ph type="ctrTitle"/>
          </p:nvPr>
        </p:nvSpPr>
        <p:spPr>
          <a:xfrm>
            <a:off x="2685535" y="3914990"/>
            <a:ext cx="6495535" cy="2387600"/>
          </a:xfrm>
          <a:prstGeom prst="rect">
            <a:avLst/>
          </a:prstGeom>
        </p:spPr>
        <p:txBody>
          <a:bodyPr lIns="0" tIns="0" rIns="0" bIns="0" anchor="t" anchorCtr="0">
            <a:normAutofit/>
          </a:bodyPr>
          <a:lstStyle>
            <a:lvl1pPr algn="l">
              <a:defRPr sz="3000"/>
            </a:lvl1pPr>
          </a:lstStyle>
          <a:p>
            <a:r>
              <a:rPr lang="en-GB"/>
              <a:t>Click to edit Master title style</a:t>
            </a:r>
            <a:endParaRPr lang="en-US" dirty="0"/>
          </a:p>
        </p:txBody>
      </p:sp>
    </p:spTree>
    <p:extLst>
      <p:ext uri="{BB962C8B-B14F-4D97-AF65-F5344CB8AC3E}">
        <p14:creationId xmlns:p14="http://schemas.microsoft.com/office/powerpoint/2010/main" val="3527665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076-7467-48D9-2C31-5B5C4EB7851E}"/>
              </a:ext>
            </a:extLst>
          </p:cNvPr>
          <p:cNvSpPr>
            <a:spLocks noGrp="1"/>
          </p:cNvSpPr>
          <p:nvPr>
            <p:ph type="ctrTitle"/>
          </p:nvPr>
        </p:nvSpPr>
        <p:spPr>
          <a:xfrm>
            <a:off x="2685535" y="2235200"/>
            <a:ext cx="6977449" cy="2387600"/>
          </a:xfrm>
          <a:prstGeom prst="rect">
            <a:avLst/>
          </a:prstGeom>
        </p:spPr>
        <p:txBody>
          <a:bodyPr lIns="0" tIns="0" rIns="0" bIns="0" anchor="ctr" anchorCtr="0">
            <a:normAutofit/>
          </a:bodyPr>
          <a:lstStyle>
            <a:lvl1pPr algn="l">
              <a:defRPr sz="5500"/>
            </a:lvl1pPr>
          </a:lstStyle>
          <a:p>
            <a:r>
              <a:rPr lang="en-GB"/>
              <a:t>Click to edit Master title style</a:t>
            </a:r>
            <a:endParaRPr lang="en-US" dirty="0"/>
          </a:p>
        </p:txBody>
      </p:sp>
    </p:spTree>
    <p:extLst>
      <p:ext uri="{BB962C8B-B14F-4D97-AF65-F5344CB8AC3E}">
        <p14:creationId xmlns:p14="http://schemas.microsoft.com/office/powerpoint/2010/main" val="3253057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076-7467-48D9-2C31-5B5C4EB7851E}"/>
              </a:ext>
            </a:extLst>
          </p:cNvPr>
          <p:cNvSpPr>
            <a:spLocks noGrp="1"/>
          </p:cNvSpPr>
          <p:nvPr>
            <p:ph type="ctrTitle"/>
          </p:nvPr>
        </p:nvSpPr>
        <p:spPr>
          <a:xfrm>
            <a:off x="2685535" y="2235200"/>
            <a:ext cx="6977449" cy="2387600"/>
          </a:xfrm>
          <a:prstGeom prst="rect">
            <a:avLst/>
          </a:prstGeom>
        </p:spPr>
        <p:txBody>
          <a:bodyPr lIns="0" tIns="0" rIns="0" bIns="0" anchor="ctr" anchorCtr="0">
            <a:normAutofit/>
          </a:bodyPr>
          <a:lstStyle>
            <a:lvl1pPr algn="l">
              <a:defRPr sz="5500"/>
            </a:lvl1pPr>
          </a:lstStyle>
          <a:p>
            <a:r>
              <a:rPr lang="en-GB"/>
              <a:t>Click to edit Master title style</a:t>
            </a:r>
            <a:endParaRPr lang="en-US" dirty="0"/>
          </a:p>
        </p:txBody>
      </p:sp>
    </p:spTree>
    <p:extLst>
      <p:ext uri="{BB962C8B-B14F-4D97-AF65-F5344CB8AC3E}">
        <p14:creationId xmlns:p14="http://schemas.microsoft.com/office/powerpoint/2010/main" val="3560126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076-7467-48D9-2C31-5B5C4EB7851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E0BF835-5945-1A6B-2B6F-3CF3BEB22A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30A49CF-43B5-E197-02E3-24D30A233CE1}"/>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5" name="Footer Placeholder 4">
            <a:extLst>
              <a:ext uri="{FF2B5EF4-FFF2-40B4-BE49-F238E27FC236}">
                <a16:creationId xmlns:a16="http://schemas.microsoft.com/office/drawing/2014/main" id="{582E848A-92DD-3D9B-5068-72B043DD53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86F66A-D24A-91FF-C5B7-AB31ADDDF79B}"/>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2653632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8F688-B2CA-4D2B-DEC8-39623FB3987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A940378-91B0-27DC-0862-1A2D56D0F22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2BA835-294B-6F7A-2C7C-A2A52E0B3417}"/>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5" name="Footer Placeholder 4">
            <a:extLst>
              <a:ext uri="{FF2B5EF4-FFF2-40B4-BE49-F238E27FC236}">
                <a16:creationId xmlns:a16="http://schemas.microsoft.com/office/drawing/2014/main" id="{A44E30D7-625A-3AE7-26A6-A51E9B64B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DEFD5E-9844-70CE-CFC0-0E264CF9598A}"/>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606615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E6B9F-2BC8-ECEB-B768-8E5C72D66FA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A0C3FC5-8D4F-8DAB-7299-70BDEF318F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3794F30-4FAF-230B-4539-8FB57FEC89F4}"/>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5" name="Footer Placeholder 4">
            <a:extLst>
              <a:ext uri="{FF2B5EF4-FFF2-40B4-BE49-F238E27FC236}">
                <a16:creationId xmlns:a16="http://schemas.microsoft.com/office/drawing/2014/main" id="{9C8C00AB-6A6E-8F06-C82D-49CD77E5C3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109818-9AE3-8A43-91B0-B53740B08199}"/>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3056737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B3025-7595-5249-5504-CCF665BF9D5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A5EBA31-9E91-3A15-1491-6F99FA80294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6D3A820-D863-0A27-2DB0-F4A66250BCF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9E918F9-C7DF-89DE-67BE-F9E830FA524E}"/>
              </a:ext>
            </a:extLst>
          </p:cNvPr>
          <p:cNvSpPr>
            <a:spLocks noGrp="1"/>
          </p:cNvSpPr>
          <p:nvPr>
            <p:ph type="dt" sz="half" idx="10"/>
          </p:nvPr>
        </p:nvSpPr>
        <p:spPr/>
        <p:txBody>
          <a:bodyPr/>
          <a:lstStyle/>
          <a:p>
            <a:fld id="{B204868F-16C9-E74B-9AF5-E92B593896C5}" type="datetimeFigureOut">
              <a:rPr lang="en-US" smtClean="0"/>
              <a:t>8/3/2026</a:t>
            </a:fld>
            <a:endParaRPr lang="en-US"/>
          </a:p>
        </p:txBody>
      </p:sp>
      <p:sp>
        <p:nvSpPr>
          <p:cNvPr id="6" name="Footer Placeholder 5">
            <a:extLst>
              <a:ext uri="{FF2B5EF4-FFF2-40B4-BE49-F238E27FC236}">
                <a16:creationId xmlns:a16="http://schemas.microsoft.com/office/drawing/2014/main" id="{D341B9F9-ACF9-D46C-164B-151F966B67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E027ECD-9F59-6E07-9453-D58C62F3E699}"/>
              </a:ext>
            </a:extLst>
          </p:cNvPr>
          <p:cNvSpPr>
            <a:spLocks noGrp="1"/>
          </p:cNvSpPr>
          <p:nvPr>
            <p:ph type="sldNum" sz="quarter" idx="12"/>
          </p:nvPr>
        </p:nvSpPr>
        <p:spPr/>
        <p:txBody>
          <a:bodyPr/>
          <a:lstStyle/>
          <a:p>
            <a:fld id="{1091BEDD-4C93-274F-B2D0-A24C7D1BC5D9}" type="slidenum">
              <a:rPr lang="en-US" smtClean="0"/>
              <a:t>‹#›</a:t>
            </a:fld>
            <a:endParaRPr lang="en-US"/>
          </a:p>
        </p:txBody>
      </p:sp>
    </p:spTree>
    <p:extLst>
      <p:ext uri="{BB962C8B-B14F-4D97-AF65-F5344CB8AC3E}">
        <p14:creationId xmlns:p14="http://schemas.microsoft.com/office/powerpoint/2010/main" val="1547771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7.png"/><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8.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A46946-F7A2-6A37-449B-7FA559170206}"/>
              </a:ext>
            </a:extLst>
          </p:cNvPr>
          <p:cNvSpPr txBox="1"/>
          <p:nvPr>
            <p:extLst>
              <p:ext uri="{1162E1C5-73C7-4A58-AE30-91384D911F3F}">
                <p184:classification xmlns:p184="http://schemas.microsoft.com/office/powerpoint/2018/4/main" val="hdr"/>
              </p:ext>
            </p:extLst>
          </p:nvPr>
        </p:nvSpPr>
        <p:spPr>
          <a:xfrm>
            <a:off x="5811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5" name="TextBox 4">
            <a:extLst>
              <a:ext uri="{FF2B5EF4-FFF2-40B4-BE49-F238E27FC236}">
                <a16:creationId xmlns:a16="http://schemas.microsoft.com/office/drawing/2014/main" id="{0CE14A6B-CC93-4C01-0EE7-54334C3C5358}"/>
              </a:ext>
            </a:extLst>
          </p:cNvPr>
          <p:cNvSpPr txBox="1"/>
          <p:nvPr>
            <p:extLst>
              <p:ext uri="{1162E1C5-73C7-4A58-AE30-91384D911F3F}">
                <p184:classification xmlns:p184="http://schemas.microsoft.com/office/powerpoint/2018/4/main" val="ftr"/>
              </p:ext>
            </p:extLst>
          </p:nvPr>
        </p:nvSpPr>
        <p:spPr>
          <a:xfrm>
            <a:off x="5811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42350476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Lst>
  <p:txStyles>
    <p:titleStyle>
      <a:lvl1pPr algn="l" defTabSz="914400" rtl="0" eaLnBrk="1" latinLnBrk="0" hangingPunct="1">
        <a:lnSpc>
          <a:spcPct val="90000"/>
        </a:lnSpc>
        <a:spcBef>
          <a:spcPct val="0"/>
        </a:spcBef>
        <a:buNone/>
        <a:defRPr sz="4400" b="1" i="0" kern="1200">
          <a:solidFill>
            <a:schemeClr val="tx1"/>
          </a:solidFill>
          <a:latin typeface="Inter SemiBold" panose="02000503000000020004" pitchFamily="2" charset="0"/>
          <a:ea typeface="Inter SemiBold" panose="02000503000000020004"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Inter SemiBold" panose="02000503000000020004" pitchFamily="2" charset="0"/>
          <a:ea typeface="Inter SemiBold"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Inter SemiBold" panose="02000503000000020004" pitchFamily="2" charset="0"/>
          <a:ea typeface="Inter SemiBold"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Inter SemiBold" panose="02000503000000020004" pitchFamily="2" charset="0"/>
          <a:ea typeface="Inter SemiBold"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Inter SemiBold" panose="02000503000000020004" pitchFamily="2" charset="0"/>
          <a:ea typeface="Inter SemiBold"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Inter SemiBold" panose="02000503000000020004" pitchFamily="2" charset="0"/>
          <a:ea typeface="Inter SemiBold"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8BB6A5-8165-91DC-0907-CDEC140BDE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4DA34782-FB47-D492-2A49-3F032B37EA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1FFEE7A3-1EA0-8ABC-E869-F6DAB5D42C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04868F-16C9-E74B-9AF5-E92B593896C5}" type="datetimeFigureOut">
              <a:rPr lang="en-US" smtClean="0"/>
              <a:t>8/3/2026</a:t>
            </a:fld>
            <a:endParaRPr lang="en-US"/>
          </a:p>
        </p:txBody>
      </p:sp>
      <p:sp>
        <p:nvSpPr>
          <p:cNvPr id="6" name="Slide Number Placeholder 5">
            <a:extLst>
              <a:ext uri="{FF2B5EF4-FFF2-40B4-BE49-F238E27FC236}">
                <a16:creationId xmlns:a16="http://schemas.microsoft.com/office/drawing/2014/main" id="{CC1A0059-5C6F-3436-FBEC-1DE0477C4E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91BEDD-4C93-274F-B2D0-A24C7D1BC5D9}" type="slidenum">
              <a:rPr lang="en-US" smtClean="0"/>
              <a:t>‹#›</a:t>
            </a:fld>
            <a:endParaRPr lang="en-US"/>
          </a:p>
        </p:txBody>
      </p:sp>
      <p:sp>
        <p:nvSpPr>
          <p:cNvPr id="7" name="Footer Placeholder 6">
            <a:extLst>
              <a:ext uri="{FF2B5EF4-FFF2-40B4-BE49-F238E27FC236}">
                <a16:creationId xmlns:a16="http://schemas.microsoft.com/office/drawing/2014/main" id="{6DE15A84-E682-D164-4602-BE30C0ABD1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9" name="TextBox 8">
            <a:extLst>
              <a:ext uri="{FF2B5EF4-FFF2-40B4-BE49-F238E27FC236}">
                <a16:creationId xmlns:a16="http://schemas.microsoft.com/office/drawing/2014/main" id="{59F07A19-FADE-A50A-4C1B-CF51EAC049D4}"/>
              </a:ext>
            </a:extLst>
          </p:cNvPr>
          <p:cNvSpPr txBox="1"/>
          <p:nvPr>
            <p:extLst>
              <p:ext uri="{1162E1C5-73C7-4A58-AE30-91384D911F3F}">
                <p184:classification xmlns:p184="http://schemas.microsoft.com/office/powerpoint/2018/4/main" val="hdr"/>
              </p:ext>
            </p:extLst>
          </p:nvPr>
        </p:nvSpPr>
        <p:spPr>
          <a:xfrm>
            <a:off x="5811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BA538F91-E9F7-B6BA-1BCF-8D6A164A5137}"/>
              </a:ext>
            </a:extLst>
          </p:cNvPr>
          <p:cNvSpPr txBox="1"/>
          <p:nvPr>
            <p:extLst>
              <p:ext uri="{1162E1C5-73C7-4A58-AE30-91384D911F3F}">
                <p184:classification xmlns:p184="http://schemas.microsoft.com/office/powerpoint/2018/4/main" val="ftr"/>
              </p:ext>
            </p:extLst>
          </p:nvPr>
        </p:nvSpPr>
        <p:spPr>
          <a:xfrm>
            <a:off x="5811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424828249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txStyles>
    <p:titleStyle>
      <a:lvl1pPr algn="l" defTabSz="914400" rtl="0" eaLnBrk="1" latinLnBrk="0" hangingPunct="1">
        <a:lnSpc>
          <a:spcPct val="90000"/>
        </a:lnSpc>
        <a:spcBef>
          <a:spcPct val="0"/>
        </a:spcBef>
        <a:buNone/>
        <a:defRPr sz="4400" b="1" i="0" kern="1200">
          <a:solidFill>
            <a:schemeClr val="tx1"/>
          </a:solidFill>
          <a:latin typeface="Inter SemiBold" panose="02000503000000020004" pitchFamily="2" charset="0"/>
          <a:ea typeface="Inter SemiBold" panose="02000503000000020004"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Inter SemiBold" panose="02000503000000020004" pitchFamily="2" charset="0"/>
          <a:ea typeface="Inter SemiBold"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Inter SemiBold" panose="02000503000000020004" pitchFamily="2" charset="0"/>
          <a:ea typeface="Inter SemiBold"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Inter SemiBold" panose="02000503000000020004" pitchFamily="2" charset="0"/>
          <a:ea typeface="Inter SemiBold"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Inter SemiBold" panose="02000503000000020004" pitchFamily="2" charset="0"/>
          <a:ea typeface="Inter SemiBold"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Inter SemiBold" panose="02000503000000020004" pitchFamily="2" charset="0"/>
          <a:ea typeface="Inter SemiBold"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8BB6A5-8165-91DC-0907-CDEC140BDE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4DA34782-FB47-D492-2A49-3F032B37EA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1FFEE7A3-1EA0-8ABC-E869-F6DAB5D42C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04868F-16C9-E74B-9AF5-E92B593896C5}" type="datetimeFigureOut">
              <a:rPr lang="en-US" smtClean="0"/>
              <a:t>8/3/2026</a:t>
            </a:fld>
            <a:endParaRPr lang="en-US"/>
          </a:p>
        </p:txBody>
      </p:sp>
      <p:sp>
        <p:nvSpPr>
          <p:cNvPr id="6" name="Slide Number Placeholder 5">
            <a:extLst>
              <a:ext uri="{FF2B5EF4-FFF2-40B4-BE49-F238E27FC236}">
                <a16:creationId xmlns:a16="http://schemas.microsoft.com/office/drawing/2014/main" id="{CC1A0059-5C6F-3436-FBEC-1DE0477C4E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91BEDD-4C93-274F-B2D0-A24C7D1BC5D9}" type="slidenum">
              <a:rPr lang="en-US" smtClean="0"/>
              <a:t>‹#›</a:t>
            </a:fld>
            <a:endParaRPr lang="en-US"/>
          </a:p>
        </p:txBody>
      </p:sp>
      <p:sp>
        <p:nvSpPr>
          <p:cNvPr id="7" name="Footer Placeholder 6">
            <a:extLst>
              <a:ext uri="{FF2B5EF4-FFF2-40B4-BE49-F238E27FC236}">
                <a16:creationId xmlns:a16="http://schemas.microsoft.com/office/drawing/2014/main" id="{6DE15A84-E682-D164-4602-BE30C0ABD1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9" name="TextBox 8">
            <a:extLst>
              <a:ext uri="{FF2B5EF4-FFF2-40B4-BE49-F238E27FC236}">
                <a16:creationId xmlns:a16="http://schemas.microsoft.com/office/drawing/2014/main" id="{3912C13F-D35E-7ECF-7F20-41C7E3431776}"/>
              </a:ext>
            </a:extLst>
          </p:cNvPr>
          <p:cNvSpPr txBox="1"/>
          <p:nvPr>
            <p:extLst>
              <p:ext uri="{1162E1C5-73C7-4A58-AE30-91384D911F3F}">
                <p184:classification xmlns:p184="http://schemas.microsoft.com/office/powerpoint/2018/4/main" val="hdr"/>
              </p:ext>
            </p:extLst>
          </p:nvPr>
        </p:nvSpPr>
        <p:spPr>
          <a:xfrm>
            <a:off x="5811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73B7C15D-C27D-DF92-DD06-B7660ECE02BC}"/>
              </a:ext>
            </a:extLst>
          </p:cNvPr>
          <p:cNvSpPr txBox="1"/>
          <p:nvPr>
            <p:extLst>
              <p:ext uri="{1162E1C5-73C7-4A58-AE30-91384D911F3F}">
                <p184:classification xmlns:p184="http://schemas.microsoft.com/office/powerpoint/2018/4/main" val="ftr"/>
              </p:ext>
            </p:extLst>
          </p:nvPr>
        </p:nvSpPr>
        <p:spPr>
          <a:xfrm>
            <a:off x="5811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3645325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78" r:id="rId10"/>
  </p:sldLayoutIdLst>
  <p:txStyles>
    <p:titleStyle>
      <a:lvl1pPr algn="l" defTabSz="914400" rtl="0" eaLnBrk="1" latinLnBrk="0" hangingPunct="1">
        <a:lnSpc>
          <a:spcPct val="90000"/>
        </a:lnSpc>
        <a:spcBef>
          <a:spcPct val="0"/>
        </a:spcBef>
        <a:buNone/>
        <a:defRPr sz="4400" b="1" i="0" kern="1200">
          <a:solidFill>
            <a:schemeClr val="tx1"/>
          </a:solidFill>
          <a:latin typeface="Inter SemiBold" panose="02000503000000020004" pitchFamily="2" charset="0"/>
          <a:ea typeface="Inter SemiBold" panose="02000503000000020004"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Inter SemiBold" panose="02000503000000020004" pitchFamily="2" charset="0"/>
          <a:ea typeface="Inter SemiBold"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Inter SemiBold" panose="02000503000000020004" pitchFamily="2" charset="0"/>
          <a:ea typeface="Inter SemiBold"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Inter SemiBold" panose="02000503000000020004" pitchFamily="2" charset="0"/>
          <a:ea typeface="Inter SemiBold"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Inter SemiBold" panose="02000503000000020004" pitchFamily="2" charset="0"/>
          <a:ea typeface="Inter SemiBold"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Inter SemiBold" panose="02000503000000020004" pitchFamily="2" charset="0"/>
          <a:ea typeface="Inter SemiBold"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2441-895E-851E-BCF8-37E03BAE296E}"/>
              </a:ext>
            </a:extLst>
          </p:cNvPr>
          <p:cNvSpPr>
            <a:spLocks noGrp="1"/>
          </p:cNvSpPr>
          <p:nvPr>
            <p:ph type="ctrTitle"/>
          </p:nvPr>
        </p:nvSpPr>
        <p:spPr>
          <a:xfrm>
            <a:off x="1883278" y="1501955"/>
            <a:ext cx="7666163" cy="1952925"/>
          </a:xfrm>
        </p:spPr>
        <p:txBody>
          <a:bodyPr>
            <a:normAutofit/>
          </a:bodyPr>
          <a:lstStyle/>
          <a:p>
            <a:r>
              <a:rPr lang="en-US" sz="5600" dirty="0">
                <a:latin typeface="Palatino Linotype" panose="02040502050505030304" pitchFamily="18" charset="0"/>
              </a:rPr>
              <a:t>Reasonable Adjustment Processes</a:t>
            </a:r>
          </a:p>
        </p:txBody>
      </p:sp>
      <p:sp>
        <p:nvSpPr>
          <p:cNvPr id="3" name="Title 1">
            <a:extLst>
              <a:ext uri="{FF2B5EF4-FFF2-40B4-BE49-F238E27FC236}">
                <a16:creationId xmlns:a16="http://schemas.microsoft.com/office/drawing/2014/main" id="{94804955-8120-A2B0-C8C1-0561461B98B8}"/>
              </a:ext>
            </a:extLst>
          </p:cNvPr>
          <p:cNvSpPr txBox="1">
            <a:spLocks/>
          </p:cNvSpPr>
          <p:nvPr/>
        </p:nvSpPr>
        <p:spPr>
          <a:xfrm>
            <a:off x="1883278" y="3345397"/>
            <a:ext cx="8606443" cy="1952925"/>
          </a:xfrm>
          <a:prstGeom prst="rect">
            <a:avLst/>
          </a:prstGeom>
        </p:spPr>
        <p:txBody>
          <a:bodyPr lIns="0" tIns="0" rIns="0" bIns="0" anchor="ctr" anchorCtr="0">
            <a:normAutofit fontScale="97500"/>
          </a:bodyPr>
          <a:lstStyle>
            <a:lvl1pPr algn="l" defTabSz="914400" rtl="0" eaLnBrk="1" latinLnBrk="0" hangingPunct="1">
              <a:lnSpc>
                <a:spcPct val="90000"/>
              </a:lnSpc>
              <a:spcBef>
                <a:spcPct val="0"/>
              </a:spcBef>
              <a:buNone/>
              <a:defRPr sz="5500" b="1" i="0" kern="1200">
                <a:solidFill>
                  <a:schemeClr val="tx1"/>
                </a:solidFill>
                <a:latin typeface="Inter SemiBold" panose="02000503000000020004" pitchFamily="2" charset="0"/>
                <a:ea typeface="Inter SemiBold" panose="02000503000000020004" pitchFamily="2" charset="0"/>
                <a:cs typeface="+mj-cs"/>
              </a:defRPr>
            </a:lvl1pPr>
          </a:lstStyle>
          <a:p>
            <a:r>
              <a:rPr lang="en-US" sz="4200" dirty="0">
                <a:solidFill>
                  <a:srgbClr val="581E4A"/>
                </a:solidFill>
                <a:latin typeface="Palatino Linotype" panose="02040502050505030304" pitchFamily="18" charset="0"/>
              </a:rPr>
              <a:t>Employer and Employee Attitudes to Waiting Periods: </a:t>
            </a:r>
          </a:p>
          <a:p>
            <a:r>
              <a:rPr lang="en-US" sz="4200" dirty="0">
                <a:solidFill>
                  <a:srgbClr val="581E4A"/>
                </a:solidFill>
                <a:latin typeface="Palatino Linotype" panose="02040502050505030304" pitchFamily="18" charset="0"/>
              </a:rPr>
              <a:t>Final findings summary</a:t>
            </a:r>
          </a:p>
        </p:txBody>
      </p:sp>
      <p:cxnSp>
        <p:nvCxnSpPr>
          <p:cNvPr id="5" name="Straight Connector 4">
            <a:extLst>
              <a:ext uri="{FF2B5EF4-FFF2-40B4-BE49-F238E27FC236}">
                <a16:creationId xmlns:a16="http://schemas.microsoft.com/office/drawing/2014/main" id="{8AF9B0A9-4A6F-EFE6-8BFC-00100E3784C8}"/>
              </a:ext>
            </a:extLst>
          </p:cNvPr>
          <p:cNvCxnSpPr/>
          <p:nvPr/>
        </p:nvCxnSpPr>
        <p:spPr>
          <a:xfrm>
            <a:off x="1883278" y="3329798"/>
            <a:ext cx="7433250" cy="0"/>
          </a:xfrm>
          <a:prstGeom prst="line">
            <a:avLst/>
          </a:prstGeom>
          <a:ln w="76200">
            <a:solidFill>
              <a:srgbClr val="411637"/>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582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E3100-8746-23ED-9B0B-D0D499FCFB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7D2ED44-6DED-7428-F480-B4A4E0EEA36B}"/>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A381CBEA-95EC-0879-CCD5-AAEF764B1520}"/>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Vignette results</a:t>
            </a:r>
          </a:p>
        </p:txBody>
      </p:sp>
      <p:cxnSp>
        <p:nvCxnSpPr>
          <p:cNvPr id="4" name="Straight Connector 3">
            <a:extLst>
              <a:ext uri="{FF2B5EF4-FFF2-40B4-BE49-F238E27FC236}">
                <a16:creationId xmlns:a16="http://schemas.microsoft.com/office/drawing/2014/main" id="{16C47416-6F67-9B6F-06F9-4D10BDC9E423}"/>
              </a:ext>
            </a:extLst>
          </p:cNvPr>
          <p:cNvCxnSpPr/>
          <p:nvPr/>
        </p:nvCxnSpPr>
        <p:spPr>
          <a:xfrm>
            <a:off x="0" y="1509622"/>
            <a:ext cx="360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7" name="Table 6">
            <a:extLst>
              <a:ext uri="{FF2B5EF4-FFF2-40B4-BE49-F238E27FC236}">
                <a16:creationId xmlns:a16="http://schemas.microsoft.com/office/drawing/2014/main" id="{54B90726-C93E-FDAB-5E72-15FAF2619A81}"/>
              </a:ext>
            </a:extLst>
          </p:cNvPr>
          <p:cNvGraphicFramePr>
            <a:graphicFrameLocks noGrp="1"/>
          </p:cNvGraphicFramePr>
          <p:nvPr>
            <p:extLst>
              <p:ext uri="{D42A27DB-BD31-4B8C-83A1-F6EECF244321}">
                <p14:modId xmlns:p14="http://schemas.microsoft.com/office/powerpoint/2010/main" val="3757389494"/>
              </p:ext>
            </p:extLst>
          </p:nvPr>
        </p:nvGraphicFramePr>
        <p:xfrm>
          <a:off x="1414253" y="1710813"/>
          <a:ext cx="9575800" cy="4739749"/>
        </p:xfrm>
        <a:graphic>
          <a:graphicData uri="http://schemas.openxmlformats.org/drawingml/2006/table">
            <a:tbl>
              <a:tblPr firstRow="1" bandRow="1">
                <a:effectLst>
                  <a:outerShdw blurRad="50800" dist="38100" dir="2700000" algn="tl" rotWithShape="0">
                    <a:prstClr val="black">
                      <a:alpha val="40000"/>
                    </a:prstClr>
                  </a:outerShdw>
                </a:effectLst>
                <a:tableStyleId>{F5AB1C69-6EDB-4FF4-983F-18BD219EF322}</a:tableStyleId>
              </a:tblPr>
              <a:tblGrid>
                <a:gridCol w="2393950">
                  <a:extLst>
                    <a:ext uri="{9D8B030D-6E8A-4147-A177-3AD203B41FA5}">
                      <a16:colId xmlns:a16="http://schemas.microsoft.com/office/drawing/2014/main" val="3194058762"/>
                    </a:ext>
                  </a:extLst>
                </a:gridCol>
                <a:gridCol w="2393950">
                  <a:extLst>
                    <a:ext uri="{9D8B030D-6E8A-4147-A177-3AD203B41FA5}">
                      <a16:colId xmlns:a16="http://schemas.microsoft.com/office/drawing/2014/main" val="597617688"/>
                    </a:ext>
                  </a:extLst>
                </a:gridCol>
                <a:gridCol w="2393950">
                  <a:extLst>
                    <a:ext uri="{9D8B030D-6E8A-4147-A177-3AD203B41FA5}">
                      <a16:colId xmlns:a16="http://schemas.microsoft.com/office/drawing/2014/main" val="256925727"/>
                    </a:ext>
                  </a:extLst>
                </a:gridCol>
                <a:gridCol w="2393950">
                  <a:extLst>
                    <a:ext uri="{9D8B030D-6E8A-4147-A177-3AD203B41FA5}">
                      <a16:colId xmlns:a16="http://schemas.microsoft.com/office/drawing/2014/main" val="3519971751"/>
                    </a:ext>
                  </a:extLst>
                </a:gridCol>
              </a:tblGrid>
              <a:tr h="419749">
                <a:tc>
                  <a:txBody>
                    <a:bodyPr/>
                    <a:lstStyle/>
                    <a:p>
                      <a:pPr algn="ctr"/>
                      <a:r>
                        <a:rPr lang="en-GB" sz="1800" dirty="0">
                          <a:latin typeface="Palatino Linotype" panose="02040502050505030304" pitchFamily="18" charset="0"/>
                        </a:rPr>
                        <a:t>Issue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800" dirty="0">
                          <a:latin typeface="Palatino Linotype" panose="02040502050505030304" pitchFamily="18" charset="0"/>
                        </a:rPr>
                        <a:t>Employee Average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800" dirty="0">
                          <a:latin typeface="Palatino Linotype" panose="02040502050505030304" pitchFamily="18" charset="0"/>
                        </a:rPr>
                        <a:t>Employer Average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800" dirty="0">
                          <a:latin typeface="Palatino Linotype" panose="02040502050505030304" pitchFamily="18" charset="0"/>
                        </a:rPr>
                        <a:t>Difference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104268"/>
                  </a:ext>
                </a:extLst>
              </a:tr>
              <a:tr h="720000">
                <a:tc>
                  <a:txBody>
                    <a:bodyPr/>
                    <a:lstStyle/>
                    <a:p>
                      <a:pPr algn="ctr"/>
                      <a:r>
                        <a:rPr lang="en-GB" sz="1600" b="1" dirty="0">
                          <a:latin typeface="Palatino Linotype" panose="02040502050505030304" pitchFamily="18" charset="0"/>
                        </a:rPr>
                        <a:t>Initial Acknowledgment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2.6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6.8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Palatino Linotype" panose="02040502050505030304" pitchFamily="18" charset="0"/>
                        </a:rPr>
                        <a:t>+163% </a:t>
                      </a:r>
                      <a:r>
                        <a:rPr lang="en-GB" sz="2000" dirty="0">
                          <a:latin typeface="Palatino Linotype" panose="02040502050505030304" pitchFamily="18" charset="0"/>
                        </a:rPr>
                        <a:t>longer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1793663"/>
                  </a:ext>
                </a:extLst>
              </a:tr>
              <a:tr h="720000">
                <a:tc>
                  <a:txBody>
                    <a:bodyPr/>
                    <a:lstStyle/>
                    <a:p>
                      <a:pPr algn="ctr"/>
                      <a:r>
                        <a:rPr lang="en-GB" sz="1600" b="1" dirty="0">
                          <a:latin typeface="Palatino Linotype" panose="02040502050505030304" pitchFamily="18" charset="0"/>
                        </a:rPr>
                        <a:t>Straightforward Decisions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6.7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11.4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Palatino Linotype" panose="02040502050505030304" pitchFamily="18" charset="0"/>
                        </a:rPr>
                        <a:t>+71% </a:t>
                      </a:r>
                      <a:r>
                        <a:rPr lang="en-GB" sz="2000" dirty="0">
                          <a:latin typeface="Palatino Linotype" panose="02040502050505030304" pitchFamily="18" charset="0"/>
                        </a:rPr>
                        <a:t>longer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6322502"/>
                  </a:ext>
                </a:extLst>
              </a:tr>
              <a:tr h="720000">
                <a:tc>
                  <a:txBody>
                    <a:bodyPr/>
                    <a:lstStyle/>
                    <a:p>
                      <a:pPr algn="ctr"/>
                      <a:r>
                        <a:rPr lang="en-GB" sz="1600" b="1" dirty="0">
                          <a:latin typeface="Palatino Linotype" panose="02040502050505030304" pitchFamily="18" charset="0"/>
                        </a:rPr>
                        <a:t>Complex Decisions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16.0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18.5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Palatino Linotype" panose="02040502050505030304" pitchFamily="18" charset="0"/>
                        </a:rPr>
                        <a:t>+16% </a:t>
                      </a:r>
                      <a:r>
                        <a:rPr lang="en-GB" sz="2000" dirty="0">
                          <a:latin typeface="Palatino Linotype" panose="02040502050505030304" pitchFamily="18" charset="0"/>
                        </a:rPr>
                        <a:t>longer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2776168"/>
                  </a:ext>
                </a:extLst>
              </a:tr>
              <a:tr h="720000">
                <a:tc>
                  <a:txBody>
                    <a:bodyPr/>
                    <a:lstStyle/>
                    <a:p>
                      <a:pPr algn="ctr"/>
                      <a:r>
                        <a:rPr lang="en-GB" sz="1600" b="1" dirty="0">
                          <a:latin typeface="Palatino Linotype" panose="02040502050505030304" pitchFamily="18" charset="0"/>
                        </a:rPr>
                        <a:t>Straightforward Implementation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8.8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12.4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Palatino Linotype" panose="02040502050505030304" pitchFamily="18" charset="0"/>
                        </a:rPr>
                        <a:t>+41% </a:t>
                      </a:r>
                      <a:r>
                        <a:rPr lang="en-GB" sz="2000" dirty="0">
                          <a:latin typeface="Palatino Linotype" panose="02040502050505030304" pitchFamily="18" charset="0"/>
                        </a:rPr>
                        <a:t>longer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7442390"/>
                  </a:ext>
                </a:extLst>
              </a:tr>
              <a:tr h="720000">
                <a:tc>
                  <a:txBody>
                    <a:bodyPr/>
                    <a:lstStyle/>
                    <a:p>
                      <a:pPr algn="ctr"/>
                      <a:r>
                        <a:rPr lang="en-GB" sz="1600" b="1" dirty="0">
                          <a:latin typeface="Palatino Linotype" panose="02040502050505030304" pitchFamily="18" charset="0"/>
                        </a:rPr>
                        <a:t>Complex Implementation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21.3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22.2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Palatino Linotype" panose="02040502050505030304" pitchFamily="18" charset="0"/>
                        </a:rPr>
                        <a:t>+5% </a:t>
                      </a:r>
                      <a:r>
                        <a:rPr lang="en-GB" sz="2000" dirty="0">
                          <a:latin typeface="Palatino Linotype" panose="02040502050505030304" pitchFamily="18" charset="0"/>
                        </a:rPr>
                        <a:t>longer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0389881"/>
                  </a:ext>
                </a:extLst>
              </a:tr>
              <a:tr h="720000">
                <a:tc>
                  <a:txBody>
                    <a:bodyPr/>
                    <a:lstStyle/>
                    <a:p>
                      <a:pPr algn="ctr"/>
                      <a:r>
                        <a:rPr lang="en-GB" sz="1600" b="1" dirty="0">
                          <a:latin typeface="Palatino Linotype" panose="02040502050505030304" pitchFamily="18" charset="0"/>
                        </a:rPr>
                        <a:t>Progress Updates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Every 4.3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dirty="0">
                          <a:latin typeface="Palatino Linotype" panose="02040502050505030304" pitchFamily="18" charset="0"/>
                        </a:rPr>
                        <a:t>Every 8.4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000" b="1" dirty="0">
                          <a:latin typeface="Palatino Linotype" panose="02040502050505030304" pitchFamily="18" charset="0"/>
                        </a:rPr>
                        <a:t>+95% </a:t>
                      </a:r>
                      <a:r>
                        <a:rPr lang="en-GB" sz="2000" dirty="0">
                          <a:latin typeface="Palatino Linotype" panose="02040502050505030304" pitchFamily="18" charset="0"/>
                        </a:rPr>
                        <a:t>longer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9838961"/>
                  </a:ext>
                </a:extLst>
              </a:tr>
            </a:tbl>
          </a:graphicData>
        </a:graphic>
      </p:graphicFrame>
    </p:spTree>
    <p:extLst>
      <p:ext uri="{BB962C8B-B14F-4D97-AF65-F5344CB8AC3E}">
        <p14:creationId xmlns:p14="http://schemas.microsoft.com/office/powerpoint/2010/main" val="234238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A50C9-980E-8CAB-E5CC-72D2CD25C4E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9D4E789-F65E-A3D0-BE4D-04F0632A7BCC}"/>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F08AC19-43AD-2940-789C-458053C8418E}"/>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Vignette results: An expectation gap</a:t>
            </a:r>
          </a:p>
        </p:txBody>
      </p:sp>
      <p:cxnSp>
        <p:nvCxnSpPr>
          <p:cNvPr id="4" name="Straight Connector 3">
            <a:extLst>
              <a:ext uri="{FF2B5EF4-FFF2-40B4-BE49-F238E27FC236}">
                <a16:creationId xmlns:a16="http://schemas.microsoft.com/office/drawing/2014/main" id="{4B1F28E0-D841-7192-4B3C-71DF44E4B60F}"/>
              </a:ext>
            </a:extLst>
          </p:cNvPr>
          <p:cNvCxnSpPr/>
          <p:nvPr/>
        </p:nvCxnSpPr>
        <p:spPr>
          <a:xfrm>
            <a:off x="0" y="1509622"/>
            <a:ext cx="576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CB4981E-5DE5-9D2E-7352-7DAF92019917}"/>
              </a:ext>
            </a:extLst>
          </p:cNvPr>
          <p:cNvSpPr txBox="1"/>
          <p:nvPr/>
        </p:nvSpPr>
        <p:spPr>
          <a:xfrm>
            <a:off x="732029" y="1685147"/>
            <a:ext cx="11459971" cy="4832092"/>
          </a:xfrm>
          <a:prstGeom prst="rect">
            <a:avLst/>
          </a:prstGeom>
          <a:noFill/>
        </p:spPr>
        <p:txBody>
          <a:bodyPr wrap="square">
            <a:spAutoFit/>
          </a:bodyPr>
          <a:lstStyle/>
          <a:p>
            <a:r>
              <a:rPr lang="en-GB" sz="2200" dirty="0">
                <a:latin typeface="Palatino Linotype" panose="02040502050505030304" pitchFamily="18" charset="0"/>
              </a:rPr>
              <a:t>Employers consistently believe longer response times are ‘reasonable’ compared to employees across every stage of the adjustment process.</a:t>
            </a:r>
          </a:p>
          <a:p>
            <a:endParaRPr lang="en-GB" sz="2200" dirty="0">
              <a:latin typeface="Palatino Linotype" panose="02040502050505030304" pitchFamily="18" charset="0"/>
            </a:endParaRPr>
          </a:p>
          <a:p>
            <a:r>
              <a:rPr lang="en-GB" sz="2200" b="1" u="sng" dirty="0">
                <a:latin typeface="Palatino Linotype" panose="02040502050505030304" pitchFamily="18" charset="0"/>
              </a:rPr>
              <a:t>The gap is most pronounced for initial acknowledgment and progress updates:</a:t>
            </a:r>
          </a:p>
          <a:p>
            <a:pPr marL="342900" indent="-342900">
              <a:buFont typeface="Arial" panose="020B0604020202020204" pitchFamily="34" charset="0"/>
              <a:buChar char="•"/>
            </a:pPr>
            <a:r>
              <a:rPr lang="en-GB" sz="2200" b="1" dirty="0">
                <a:latin typeface="Palatino Linotype" panose="02040502050505030304" pitchFamily="18" charset="0"/>
              </a:rPr>
              <a:t>Initial acknowledgment</a:t>
            </a:r>
            <a:r>
              <a:rPr lang="en-GB" sz="2200" dirty="0">
                <a:latin typeface="Palatino Linotype" panose="02040502050505030304" pitchFamily="18" charset="0"/>
              </a:rPr>
              <a:t>: Employers think 6.8 days is reasonable vs. employees' expectation of 2.6 days (+163%)</a:t>
            </a:r>
          </a:p>
          <a:p>
            <a:pPr marL="342900" indent="-342900">
              <a:buFont typeface="Arial" panose="020B0604020202020204" pitchFamily="34" charset="0"/>
              <a:buChar char="•"/>
            </a:pPr>
            <a:r>
              <a:rPr lang="en-GB" sz="2200" b="1" dirty="0">
                <a:latin typeface="Palatino Linotype" panose="02040502050505030304" pitchFamily="18" charset="0"/>
              </a:rPr>
              <a:t>Progress updates</a:t>
            </a:r>
            <a:r>
              <a:rPr lang="en-GB" sz="2200" dirty="0">
                <a:latin typeface="Palatino Linotype" panose="02040502050505030304" pitchFamily="18" charset="0"/>
              </a:rPr>
              <a:t>: 8.4 vs. 4.3 days (+95%)</a:t>
            </a:r>
          </a:p>
          <a:p>
            <a:pPr marL="342900" indent="-342900">
              <a:buFont typeface="Arial" panose="020B0604020202020204" pitchFamily="34" charset="0"/>
              <a:buChar char="•"/>
            </a:pPr>
            <a:r>
              <a:rPr lang="en-GB" sz="2200" b="1" dirty="0">
                <a:latin typeface="Palatino Linotype" panose="02040502050505030304" pitchFamily="18" charset="0"/>
              </a:rPr>
              <a:t>Straightforward decisions</a:t>
            </a:r>
            <a:r>
              <a:rPr lang="en-GB" sz="2200" dirty="0">
                <a:latin typeface="Palatino Linotype" panose="02040502050505030304" pitchFamily="18" charset="0"/>
              </a:rPr>
              <a:t>: 11.4 vs. 6.7 days (+71%)</a:t>
            </a:r>
          </a:p>
          <a:p>
            <a:endParaRPr lang="en-GB" sz="2200" b="1" dirty="0">
              <a:latin typeface="Palatino Linotype" panose="02040502050505030304" pitchFamily="18" charset="0"/>
            </a:endParaRPr>
          </a:p>
          <a:p>
            <a:r>
              <a:rPr lang="en-GB" sz="2200" dirty="0">
                <a:latin typeface="Palatino Linotype" panose="02040502050505030304" pitchFamily="18" charset="0"/>
              </a:rPr>
              <a:t>The expectation gap narrows substantially for complex matters, almost disappearing for complex implementation (+5%).</a:t>
            </a:r>
          </a:p>
          <a:p>
            <a:endParaRPr lang="en-GB" sz="2200" dirty="0">
              <a:latin typeface="Palatino Linotype" panose="02040502050505030304" pitchFamily="18" charset="0"/>
            </a:endParaRPr>
          </a:p>
          <a:p>
            <a:r>
              <a:rPr lang="en-GB" sz="2200" dirty="0">
                <a:latin typeface="Palatino Linotype" panose="02040502050505030304" pitchFamily="18" charset="0"/>
              </a:rPr>
              <a:t>Views are different on reasonable waiting periods for different stages of the process, and for straightforward or complex matters.</a:t>
            </a:r>
          </a:p>
        </p:txBody>
      </p:sp>
    </p:spTree>
    <p:extLst>
      <p:ext uri="{BB962C8B-B14F-4D97-AF65-F5344CB8AC3E}">
        <p14:creationId xmlns:p14="http://schemas.microsoft.com/office/powerpoint/2010/main" val="92367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AEC93-9300-6135-75C9-15D3F8D1D65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CAA0782-ED72-B012-B73E-D76249C4DAAE}"/>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75A4F71-3B17-CC71-3038-67E0B3E63A0D}"/>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Sample qualitative responses: Employees</a:t>
            </a:r>
          </a:p>
        </p:txBody>
      </p:sp>
      <p:cxnSp>
        <p:nvCxnSpPr>
          <p:cNvPr id="4" name="Straight Connector 3">
            <a:extLst>
              <a:ext uri="{FF2B5EF4-FFF2-40B4-BE49-F238E27FC236}">
                <a16:creationId xmlns:a16="http://schemas.microsoft.com/office/drawing/2014/main" id="{7B378210-339E-A0B5-E693-94FEE00A3962}"/>
              </a:ext>
            </a:extLst>
          </p:cNvPr>
          <p:cNvCxnSpPr/>
          <p:nvPr/>
        </p:nvCxnSpPr>
        <p:spPr>
          <a:xfrm>
            <a:off x="0" y="1509622"/>
            <a:ext cx="648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CB5CB1C-0C47-8207-407C-D2B618DBE408}"/>
              </a:ext>
            </a:extLst>
          </p:cNvPr>
          <p:cNvSpPr txBox="1"/>
          <p:nvPr/>
        </p:nvSpPr>
        <p:spPr>
          <a:xfrm>
            <a:off x="689811" y="1860884"/>
            <a:ext cx="10122568" cy="3487494"/>
          </a:xfrm>
          <a:prstGeom prst="rect">
            <a:avLst/>
          </a:prstGeom>
          <a:noFill/>
        </p:spPr>
        <p:txBody>
          <a:bodyPr wrap="square" rtlCol="0">
            <a:spAutoFit/>
          </a:bodyPr>
          <a:lstStyle/>
          <a:p>
            <a:endParaRPr lang="en-GB" dirty="0"/>
          </a:p>
        </p:txBody>
      </p:sp>
      <p:sp>
        <p:nvSpPr>
          <p:cNvPr id="7" name="TextBox 6">
            <a:extLst>
              <a:ext uri="{FF2B5EF4-FFF2-40B4-BE49-F238E27FC236}">
                <a16:creationId xmlns:a16="http://schemas.microsoft.com/office/drawing/2014/main" id="{791C8D43-C2F9-0C5E-1E56-1FBC0D127E36}"/>
              </a:ext>
            </a:extLst>
          </p:cNvPr>
          <p:cNvSpPr txBox="1"/>
          <p:nvPr/>
        </p:nvSpPr>
        <p:spPr>
          <a:xfrm>
            <a:off x="1026695" y="2054479"/>
            <a:ext cx="9448800" cy="4093428"/>
          </a:xfrm>
          <a:prstGeom prst="rect">
            <a:avLst/>
          </a:prstGeom>
          <a:solidFill>
            <a:schemeClr val="bg1">
              <a:lumMod val="95000"/>
            </a:schemeClr>
          </a:solidFill>
          <a:ln>
            <a:solidFill>
              <a:schemeClr val="tx1"/>
            </a:solidFill>
          </a:ln>
        </p:spPr>
        <p:txBody>
          <a:bodyPr wrap="square" rtlCol="0">
            <a:spAutoFit/>
          </a:bodyPr>
          <a:lstStyle/>
          <a:p>
            <a:pPr algn="just"/>
            <a:r>
              <a:rPr lang="en-GB" sz="3600" dirty="0">
                <a:latin typeface="Arial Black" panose="020B0A04020102020204" pitchFamily="34" charset="0"/>
              </a:rPr>
              <a:t>“</a:t>
            </a:r>
          </a:p>
          <a:p>
            <a:pPr algn="just"/>
            <a:r>
              <a:rPr lang="en-GB" sz="2800" dirty="0">
                <a:latin typeface="Palatino Linotype" panose="02040502050505030304" pitchFamily="18" charset="0"/>
              </a:rPr>
              <a:t>I think for more complex adjustments, especially those that affect the wider team, it's understandable and appreciated that these decisions and implementations take longer. The key thing here is being transparent and communicative with the person requesting adjustments to alleviate anxiety.</a:t>
            </a:r>
          </a:p>
          <a:p>
            <a:pPr algn="just"/>
            <a:endParaRPr lang="en-GB" sz="2800" dirty="0">
              <a:latin typeface="Palatino Linotype" panose="02040502050505030304" pitchFamily="18" charset="0"/>
            </a:endParaRPr>
          </a:p>
          <a:p>
            <a:pPr algn="just"/>
            <a:r>
              <a:rPr lang="en-GB" sz="2800" b="1" dirty="0">
                <a:latin typeface="Palatino Linotype" panose="02040502050505030304" pitchFamily="18" charset="0"/>
              </a:rPr>
              <a:t>Employee</a:t>
            </a:r>
          </a:p>
        </p:txBody>
      </p:sp>
    </p:spTree>
    <p:extLst>
      <p:ext uri="{BB962C8B-B14F-4D97-AF65-F5344CB8AC3E}">
        <p14:creationId xmlns:p14="http://schemas.microsoft.com/office/powerpoint/2010/main" val="1706260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10FF7-5402-C394-D541-7639AB9E766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D95972-CFFF-D889-059E-950DB2FF09A1}"/>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9F02EB6-3CF2-01B0-6AB2-8C7BD2B3E059}"/>
              </a:ext>
            </a:extLst>
          </p:cNvPr>
          <p:cNvSpPr txBox="1"/>
          <p:nvPr/>
        </p:nvSpPr>
        <p:spPr>
          <a:xfrm>
            <a:off x="689811" y="1860884"/>
            <a:ext cx="10122568" cy="3487494"/>
          </a:xfrm>
          <a:prstGeom prst="rect">
            <a:avLst/>
          </a:prstGeom>
          <a:noFill/>
        </p:spPr>
        <p:txBody>
          <a:bodyPr wrap="square" rtlCol="0">
            <a:spAutoFit/>
          </a:bodyPr>
          <a:lstStyle/>
          <a:p>
            <a:endParaRPr lang="en-GB" dirty="0"/>
          </a:p>
        </p:txBody>
      </p:sp>
      <p:sp>
        <p:nvSpPr>
          <p:cNvPr id="5" name="TextBox 4">
            <a:extLst>
              <a:ext uri="{FF2B5EF4-FFF2-40B4-BE49-F238E27FC236}">
                <a16:creationId xmlns:a16="http://schemas.microsoft.com/office/drawing/2014/main" id="{6C64E3B4-C983-EF86-FEAE-D761D081891A}"/>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Sample qualitative responses: Employees</a:t>
            </a:r>
          </a:p>
        </p:txBody>
      </p:sp>
      <p:cxnSp>
        <p:nvCxnSpPr>
          <p:cNvPr id="8" name="Straight Connector 7">
            <a:extLst>
              <a:ext uri="{FF2B5EF4-FFF2-40B4-BE49-F238E27FC236}">
                <a16:creationId xmlns:a16="http://schemas.microsoft.com/office/drawing/2014/main" id="{92BCBDC2-CBC6-2BC3-248B-8B019E3FCD50}"/>
              </a:ext>
            </a:extLst>
          </p:cNvPr>
          <p:cNvCxnSpPr/>
          <p:nvPr/>
        </p:nvCxnSpPr>
        <p:spPr>
          <a:xfrm>
            <a:off x="0" y="1509622"/>
            <a:ext cx="648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9425047-AB3F-D8A3-7EED-54941B63E486}"/>
              </a:ext>
            </a:extLst>
          </p:cNvPr>
          <p:cNvSpPr txBox="1"/>
          <p:nvPr/>
        </p:nvSpPr>
        <p:spPr>
          <a:xfrm>
            <a:off x="1026695" y="1860884"/>
            <a:ext cx="9448800" cy="4524315"/>
          </a:xfrm>
          <a:prstGeom prst="rect">
            <a:avLst/>
          </a:prstGeom>
          <a:solidFill>
            <a:schemeClr val="bg1">
              <a:lumMod val="95000"/>
            </a:schemeClr>
          </a:solidFill>
          <a:ln>
            <a:solidFill>
              <a:schemeClr val="tx1"/>
            </a:solidFill>
          </a:ln>
        </p:spPr>
        <p:txBody>
          <a:bodyPr wrap="square" rtlCol="0">
            <a:spAutoFit/>
          </a:bodyPr>
          <a:lstStyle/>
          <a:p>
            <a:pPr algn="just"/>
            <a:r>
              <a:rPr lang="en-GB" sz="3600" dirty="0">
                <a:latin typeface="Arial Black" panose="020B0A04020102020204" pitchFamily="34" charset="0"/>
              </a:rPr>
              <a:t>“</a:t>
            </a:r>
          </a:p>
          <a:p>
            <a:r>
              <a:rPr lang="en-GB" sz="2800" dirty="0">
                <a:latin typeface="Palatino Linotype" panose="02040502050505030304" pitchFamily="18" charset="0"/>
              </a:rPr>
              <a:t>Reasonable adjustments, by their very nature are reasonable - they shouldn't take long and an employee's health, wellbeing and their ability to thrive at work is depending on these adjustments - it's not special treatment, it's giving those who struggle in certain ways due to a disability the opportunity to thrive as much as someone without it.</a:t>
            </a:r>
          </a:p>
          <a:p>
            <a:pPr algn="just"/>
            <a:endParaRPr lang="en-GB" sz="2800" dirty="0">
              <a:latin typeface="Palatino Linotype" panose="02040502050505030304" pitchFamily="18" charset="0"/>
            </a:endParaRPr>
          </a:p>
          <a:p>
            <a:pPr algn="just"/>
            <a:r>
              <a:rPr lang="en-GB" sz="2800" b="1" dirty="0">
                <a:latin typeface="Palatino Linotype" panose="02040502050505030304" pitchFamily="18" charset="0"/>
              </a:rPr>
              <a:t>Employee</a:t>
            </a:r>
          </a:p>
        </p:txBody>
      </p:sp>
    </p:spTree>
    <p:extLst>
      <p:ext uri="{BB962C8B-B14F-4D97-AF65-F5344CB8AC3E}">
        <p14:creationId xmlns:p14="http://schemas.microsoft.com/office/powerpoint/2010/main" val="187200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3D08A-8E56-4655-9D52-EBD5EC6442C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724FA40-2FF5-0EF7-767E-B2335073E28B}"/>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C3901D4-E1E4-7A28-D19B-131AC183FD75}"/>
              </a:ext>
            </a:extLst>
          </p:cNvPr>
          <p:cNvSpPr txBox="1"/>
          <p:nvPr/>
        </p:nvSpPr>
        <p:spPr>
          <a:xfrm>
            <a:off x="689811" y="1860884"/>
            <a:ext cx="10122568" cy="3487494"/>
          </a:xfrm>
          <a:prstGeom prst="rect">
            <a:avLst/>
          </a:prstGeom>
          <a:noFill/>
        </p:spPr>
        <p:txBody>
          <a:bodyPr wrap="square" rtlCol="0">
            <a:spAutoFit/>
          </a:bodyPr>
          <a:lstStyle/>
          <a:p>
            <a:endParaRPr lang="en-GB" dirty="0"/>
          </a:p>
        </p:txBody>
      </p:sp>
      <p:sp>
        <p:nvSpPr>
          <p:cNvPr id="8" name="TextBox 7">
            <a:extLst>
              <a:ext uri="{FF2B5EF4-FFF2-40B4-BE49-F238E27FC236}">
                <a16:creationId xmlns:a16="http://schemas.microsoft.com/office/drawing/2014/main" id="{831305FE-79F7-9278-839A-342BAB703F59}"/>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Sample qualitative responses: Employees</a:t>
            </a:r>
          </a:p>
        </p:txBody>
      </p:sp>
      <p:cxnSp>
        <p:nvCxnSpPr>
          <p:cNvPr id="9" name="Straight Connector 8">
            <a:extLst>
              <a:ext uri="{FF2B5EF4-FFF2-40B4-BE49-F238E27FC236}">
                <a16:creationId xmlns:a16="http://schemas.microsoft.com/office/drawing/2014/main" id="{C5A77391-1395-DCD9-6668-F7FD994FA736}"/>
              </a:ext>
            </a:extLst>
          </p:cNvPr>
          <p:cNvCxnSpPr/>
          <p:nvPr/>
        </p:nvCxnSpPr>
        <p:spPr>
          <a:xfrm>
            <a:off x="0" y="1509622"/>
            <a:ext cx="648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AF0CE45-883C-FB34-D9A9-AFB8DFBBEAE3}"/>
              </a:ext>
            </a:extLst>
          </p:cNvPr>
          <p:cNvSpPr txBox="1"/>
          <p:nvPr/>
        </p:nvSpPr>
        <p:spPr>
          <a:xfrm>
            <a:off x="689811" y="1863291"/>
            <a:ext cx="10475494" cy="4524315"/>
          </a:xfrm>
          <a:prstGeom prst="rect">
            <a:avLst/>
          </a:prstGeom>
          <a:solidFill>
            <a:schemeClr val="bg1">
              <a:lumMod val="95000"/>
            </a:schemeClr>
          </a:solidFill>
          <a:ln>
            <a:solidFill>
              <a:schemeClr val="tx1"/>
            </a:solidFill>
          </a:ln>
        </p:spPr>
        <p:txBody>
          <a:bodyPr wrap="square" rtlCol="0">
            <a:spAutoFit/>
          </a:bodyPr>
          <a:lstStyle/>
          <a:p>
            <a:pPr algn="just"/>
            <a:r>
              <a:rPr lang="en-GB" sz="3600" dirty="0">
                <a:latin typeface="Arial Black" panose="020B0A04020102020204" pitchFamily="34" charset="0"/>
              </a:rPr>
              <a:t>“</a:t>
            </a:r>
          </a:p>
          <a:p>
            <a:r>
              <a:rPr lang="en-GB" sz="2800" dirty="0">
                <a:latin typeface="Palatino Linotype" panose="02040502050505030304" pitchFamily="18" charset="0"/>
              </a:rPr>
              <a:t>I think it depends on the organisation involved. Mine personally is the Ambulance Service who are well resourced and with access to HR, and occupational health, to assist. Complex tasks such as office redesign and the potential fitting on assistive equipment may take some time and be more restrictive in a smaller organisation. Yes individuals may be on tenterhooks waiting for an outcome, but managers have to get it right.</a:t>
            </a:r>
          </a:p>
          <a:p>
            <a:pPr algn="just"/>
            <a:endParaRPr lang="en-GB" sz="2800" dirty="0">
              <a:latin typeface="Palatino Linotype" panose="02040502050505030304" pitchFamily="18" charset="0"/>
            </a:endParaRPr>
          </a:p>
          <a:p>
            <a:pPr algn="just"/>
            <a:r>
              <a:rPr lang="en-GB" sz="2800" b="1" dirty="0">
                <a:latin typeface="Palatino Linotype" panose="02040502050505030304" pitchFamily="18" charset="0"/>
              </a:rPr>
              <a:t>Employee</a:t>
            </a:r>
          </a:p>
        </p:txBody>
      </p:sp>
    </p:spTree>
    <p:extLst>
      <p:ext uri="{BB962C8B-B14F-4D97-AF65-F5344CB8AC3E}">
        <p14:creationId xmlns:p14="http://schemas.microsoft.com/office/powerpoint/2010/main" val="266565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CB68E-C01B-25AE-25DB-10E50AB35FE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C60C788-2D40-F8FB-03A5-CCE032068774}"/>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5AFE07D-CEB9-86E7-792D-3F2C29D9F5A9}"/>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Sample qualitative responses: Employees</a:t>
            </a:r>
          </a:p>
        </p:txBody>
      </p:sp>
      <p:cxnSp>
        <p:nvCxnSpPr>
          <p:cNvPr id="8" name="Straight Connector 7">
            <a:extLst>
              <a:ext uri="{FF2B5EF4-FFF2-40B4-BE49-F238E27FC236}">
                <a16:creationId xmlns:a16="http://schemas.microsoft.com/office/drawing/2014/main" id="{7CFD1284-A037-18E4-2A15-D6AB4D34BC4C}"/>
              </a:ext>
            </a:extLst>
          </p:cNvPr>
          <p:cNvCxnSpPr/>
          <p:nvPr/>
        </p:nvCxnSpPr>
        <p:spPr>
          <a:xfrm>
            <a:off x="0" y="1509622"/>
            <a:ext cx="648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517A8A5-8588-4BE6-8A5B-B620F3E434CD}"/>
              </a:ext>
            </a:extLst>
          </p:cNvPr>
          <p:cNvSpPr txBox="1"/>
          <p:nvPr/>
        </p:nvSpPr>
        <p:spPr>
          <a:xfrm>
            <a:off x="858253" y="1921654"/>
            <a:ext cx="10475494" cy="4524315"/>
          </a:xfrm>
          <a:prstGeom prst="rect">
            <a:avLst/>
          </a:prstGeom>
          <a:solidFill>
            <a:schemeClr val="bg1">
              <a:lumMod val="95000"/>
            </a:schemeClr>
          </a:solidFill>
          <a:ln>
            <a:solidFill>
              <a:schemeClr val="tx1"/>
            </a:solidFill>
          </a:ln>
        </p:spPr>
        <p:txBody>
          <a:bodyPr wrap="square" rtlCol="0">
            <a:spAutoFit/>
          </a:bodyPr>
          <a:lstStyle/>
          <a:p>
            <a:pPr algn="just"/>
            <a:r>
              <a:rPr lang="en-GB" sz="3600" dirty="0">
                <a:latin typeface="Arial Black" panose="020B0A04020102020204" pitchFamily="34" charset="0"/>
              </a:rPr>
              <a:t>“</a:t>
            </a:r>
          </a:p>
          <a:p>
            <a:r>
              <a:rPr lang="en-GB" sz="2800" dirty="0">
                <a:latin typeface="Palatino Linotype" panose="02040502050505030304" pitchFamily="18" charset="0"/>
              </a:rPr>
              <a:t>I tried to work based on the requirements of Alex, but also the requirements of the company. For example, changing rotas may need a delay of a couple of weeks (based on my experience), whilst buying and implementing things like equipment can take a lot longer. However, there is no reason why communication cannot be regular. I know personally that receiving regular updates definitely reduces stress and anxiety in such a situation.</a:t>
            </a:r>
          </a:p>
          <a:p>
            <a:pPr algn="just"/>
            <a:endParaRPr lang="en-GB" sz="2800" dirty="0">
              <a:latin typeface="Palatino Linotype" panose="02040502050505030304" pitchFamily="18" charset="0"/>
            </a:endParaRPr>
          </a:p>
          <a:p>
            <a:pPr algn="just"/>
            <a:r>
              <a:rPr lang="en-GB" sz="2800" b="1" dirty="0">
                <a:latin typeface="Palatino Linotype" panose="02040502050505030304" pitchFamily="18" charset="0"/>
              </a:rPr>
              <a:t>Employee</a:t>
            </a:r>
          </a:p>
        </p:txBody>
      </p:sp>
    </p:spTree>
    <p:extLst>
      <p:ext uri="{BB962C8B-B14F-4D97-AF65-F5344CB8AC3E}">
        <p14:creationId xmlns:p14="http://schemas.microsoft.com/office/powerpoint/2010/main" val="196067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58C9E-D1C0-29CE-246D-4C5CB3DAD75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34BA6F7-CE64-A25D-C686-60EE5BCBEF18}"/>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D6BB043C-8F3B-594A-EB85-684E8A99D715}"/>
              </a:ext>
            </a:extLst>
          </p:cNvPr>
          <p:cNvSpPr txBox="1"/>
          <p:nvPr/>
        </p:nvSpPr>
        <p:spPr>
          <a:xfrm>
            <a:off x="689811" y="1860884"/>
            <a:ext cx="10122568" cy="3487494"/>
          </a:xfrm>
          <a:prstGeom prst="rect">
            <a:avLst/>
          </a:prstGeom>
          <a:noFill/>
        </p:spPr>
        <p:txBody>
          <a:bodyPr wrap="square" rtlCol="0">
            <a:spAutoFit/>
          </a:bodyPr>
          <a:lstStyle/>
          <a:p>
            <a:endParaRPr lang="en-GB" dirty="0"/>
          </a:p>
        </p:txBody>
      </p:sp>
      <p:sp>
        <p:nvSpPr>
          <p:cNvPr id="5" name="TextBox 4">
            <a:extLst>
              <a:ext uri="{FF2B5EF4-FFF2-40B4-BE49-F238E27FC236}">
                <a16:creationId xmlns:a16="http://schemas.microsoft.com/office/drawing/2014/main" id="{992DC090-6219-203A-A240-40C238480E6C}"/>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Sample qualitative responses: Employers</a:t>
            </a:r>
          </a:p>
        </p:txBody>
      </p:sp>
      <p:cxnSp>
        <p:nvCxnSpPr>
          <p:cNvPr id="8" name="Straight Connector 7">
            <a:extLst>
              <a:ext uri="{FF2B5EF4-FFF2-40B4-BE49-F238E27FC236}">
                <a16:creationId xmlns:a16="http://schemas.microsoft.com/office/drawing/2014/main" id="{B5FD0FDF-4946-8049-13B3-694BFABC2D44}"/>
              </a:ext>
            </a:extLst>
          </p:cNvPr>
          <p:cNvCxnSpPr/>
          <p:nvPr/>
        </p:nvCxnSpPr>
        <p:spPr>
          <a:xfrm>
            <a:off x="0" y="1509622"/>
            <a:ext cx="648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E0CCC78-7949-EBA6-DEE3-05704D7D2D1C}"/>
              </a:ext>
            </a:extLst>
          </p:cNvPr>
          <p:cNvSpPr txBox="1"/>
          <p:nvPr/>
        </p:nvSpPr>
        <p:spPr>
          <a:xfrm>
            <a:off x="689811" y="2113471"/>
            <a:ext cx="10475494" cy="3662541"/>
          </a:xfrm>
          <a:prstGeom prst="rect">
            <a:avLst/>
          </a:prstGeom>
          <a:solidFill>
            <a:schemeClr val="bg1">
              <a:lumMod val="95000"/>
            </a:schemeClr>
          </a:solidFill>
          <a:ln>
            <a:solidFill>
              <a:schemeClr val="tx1"/>
            </a:solidFill>
          </a:ln>
        </p:spPr>
        <p:txBody>
          <a:bodyPr wrap="square" rtlCol="0">
            <a:spAutoFit/>
          </a:bodyPr>
          <a:lstStyle/>
          <a:p>
            <a:pPr algn="just"/>
            <a:r>
              <a:rPr lang="en-GB" sz="3600" dirty="0">
                <a:latin typeface="Arial Black" panose="020B0A04020102020204" pitchFamily="34" charset="0"/>
              </a:rPr>
              <a:t>“</a:t>
            </a:r>
          </a:p>
          <a:p>
            <a:r>
              <a:rPr lang="en-GB" sz="2800" dirty="0">
                <a:latin typeface="Palatino Linotype" panose="02040502050505030304" pitchFamily="18" charset="0"/>
              </a:rPr>
              <a:t>All situations are different but communication should be ongoing and consistent.  The days detailed above are probably textbook rather than based on a person and their circumstances.  I'd try to deal with the situation quickly in all instances and keep communication open for questions and reassurance</a:t>
            </a:r>
          </a:p>
          <a:p>
            <a:pPr algn="just"/>
            <a:endParaRPr lang="en-GB" sz="2800" dirty="0">
              <a:latin typeface="Palatino Linotype" panose="02040502050505030304" pitchFamily="18" charset="0"/>
            </a:endParaRPr>
          </a:p>
          <a:p>
            <a:pPr algn="just"/>
            <a:r>
              <a:rPr lang="en-GB" sz="2800" b="1" dirty="0">
                <a:latin typeface="Palatino Linotype" panose="02040502050505030304" pitchFamily="18" charset="0"/>
              </a:rPr>
              <a:t>Employer</a:t>
            </a:r>
          </a:p>
        </p:txBody>
      </p:sp>
    </p:spTree>
    <p:extLst>
      <p:ext uri="{BB962C8B-B14F-4D97-AF65-F5344CB8AC3E}">
        <p14:creationId xmlns:p14="http://schemas.microsoft.com/office/powerpoint/2010/main" val="363822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BCE8F-94B2-ED69-B76A-7EA897502B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206ECAD-A0C1-EDE4-CDCA-728C4FBD4D36}"/>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08312E1-CCF3-356D-B6A6-A959E1E699A6}"/>
              </a:ext>
            </a:extLst>
          </p:cNvPr>
          <p:cNvSpPr txBox="1"/>
          <p:nvPr/>
        </p:nvSpPr>
        <p:spPr>
          <a:xfrm>
            <a:off x="689811" y="1860884"/>
            <a:ext cx="10122568" cy="3487494"/>
          </a:xfrm>
          <a:prstGeom prst="rect">
            <a:avLst/>
          </a:prstGeom>
          <a:noFill/>
        </p:spPr>
        <p:txBody>
          <a:bodyPr wrap="square" rtlCol="0">
            <a:spAutoFit/>
          </a:bodyPr>
          <a:lstStyle/>
          <a:p>
            <a:endParaRPr lang="en-GB" dirty="0"/>
          </a:p>
        </p:txBody>
      </p:sp>
      <p:sp>
        <p:nvSpPr>
          <p:cNvPr id="5" name="TextBox 4">
            <a:extLst>
              <a:ext uri="{FF2B5EF4-FFF2-40B4-BE49-F238E27FC236}">
                <a16:creationId xmlns:a16="http://schemas.microsoft.com/office/drawing/2014/main" id="{1834B10A-7D23-1BF6-DD65-45717579C899}"/>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Sample qualitative responses: Employers</a:t>
            </a:r>
          </a:p>
        </p:txBody>
      </p:sp>
      <p:cxnSp>
        <p:nvCxnSpPr>
          <p:cNvPr id="8" name="Straight Connector 7">
            <a:extLst>
              <a:ext uri="{FF2B5EF4-FFF2-40B4-BE49-F238E27FC236}">
                <a16:creationId xmlns:a16="http://schemas.microsoft.com/office/drawing/2014/main" id="{9A9744E9-D2CA-2DCD-1C78-43AE7CC68136}"/>
              </a:ext>
            </a:extLst>
          </p:cNvPr>
          <p:cNvCxnSpPr/>
          <p:nvPr/>
        </p:nvCxnSpPr>
        <p:spPr>
          <a:xfrm>
            <a:off x="0" y="1509622"/>
            <a:ext cx="648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84DA99C-6E84-4CA1-B6E0-FB2CCCE44AD7}"/>
              </a:ext>
            </a:extLst>
          </p:cNvPr>
          <p:cNvSpPr txBox="1"/>
          <p:nvPr/>
        </p:nvSpPr>
        <p:spPr>
          <a:xfrm>
            <a:off x="858253" y="2119000"/>
            <a:ext cx="10475494" cy="3662541"/>
          </a:xfrm>
          <a:prstGeom prst="rect">
            <a:avLst/>
          </a:prstGeom>
          <a:solidFill>
            <a:schemeClr val="bg1">
              <a:lumMod val="95000"/>
            </a:schemeClr>
          </a:solidFill>
          <a:ln>
            <a:solidFill>
              <a:schemeClr val="tx1"/>
            </a:solidFill>
          </a:ln>
        </p:spPr>
        <p:txBody>
          <a:bodyPr wrap="square" rtlCol="0">
            <a:spAutoFit/>
          </a:bodyPr>
          <a:lstStyle/>
          <a:p>
            <a:pPr algn="just"/>
            <a:r>
              <a:rPr lang="en-GB" sz="3600" dirty="0">
                <a:latin typeface="Arial Black" panose="020B0A04020102020204" pitchFamily="34" charset="0"/>
              </a:rPr>
              <a:t>“</a:t>
            </a:r>
          </a:p>
          <a:p>
            <a:r>
              <a:rPr lang="en-GB" sz="2800" dirty="0">
                <a:latin typeface="Palatino Linotype" panose="02040502050505030304" pitchFamily="18" charset="0"/>
              </a:rPr>
              <a:t>I think it depends on the complexity and equipment required. Some items may have a longer delivery time and that might mean that the time limit need readjusting. As long as there is communication with the employee to advise them, then that should be fine.</a:t>
            </a:r>
          </a:p>
          <a:p>
            <a:pPr algn="just"/>
            <a:endParaRPr lang="en-GB" sz="2800" dirty="0">
              <a:latin typeface="Palatino Linotype" panose="02040502050505030304" pitchFamily="18" charset="0"/>
            </a:endParaRPr>
          </a:p>
          <a:p>
            <a:pPr algn="just"/>
            <a:r>
              <a:rPr lang="en-GB" sz="2800" b="1" dirty="0">
                <a:latin typeface="Palatino Linotype" panose="02040502050505030304" pitchFamily="18" charset="0"/>
              </a:rPr>
              <a:t>Employer</a:t>
            </a:r>
          </a:p>
        </p:txBody>
      </p:sp>
    </p:spTree>
    <p:extLst>
      <p:ext uri="{BB962C8B-B14F-4D97-AF65-F5344CB8AC3E}">
        <p14:creationId xmlns:p14="http://schemas.microsoft.com/office/powerpoint/2010/main" val="207976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AF0D4-1181-CD15-A567-FAB85B6920F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54AA477-5CF8-2BD5-F700-DB2F8DEB23B7}"/>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944EA8F-0138-79F7-2122-CC63FF868A43}"/>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Sample qualitative responses: Employers</a:t>
            </a:r>
          </a:p>
        </p:txBody>
      </p:sp>
      <p:cxnSp>
        <p:nvCxnSpPr>
          <p:cNvPr id="8" name="Straight Connector 7">
            <a:extLst>
              <a:ext uri="{FF2B5EF4-FFF2-40B4-BE49-F238E27FC236}">
                <a16:creationId xmlns:a16="http://schemas.microsoft.com/office/drawing/2014/main" id="{99794ADC-FFC3-10E5-F94E-E350EEE36A22}"/>
              </a:ext>
            </a:extLst>
          </p:cNvPr>
          <p:cNvCxnSpPr/>
          <p:nvPr/>
        </p:nvCxnSpPr>
        <p:spPr>
          <a:xfrm>
            <a:off x="0" y="1509622"/>
            <a:ext cx="648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7D6C936-3ACE-6077-958B-D7F7BF4BE484}"/>
              </a:ext>
            </a:extLst>
          </p:cNvPr>
          <p:cNvSpPr txBox="1"/>
          <p:nvPr/>
        </p:nvSpPr>
        <p:spPr>
          <a:xfrm>
            <a:off x="858253" y="1921654"/>
            <a:ext cx="10475494" cy="4524315"/>
          </a:xfrm>
          <a:prstGeom prst="rect">
            <a:avLst/>
          </a:prstGeom>
          <a:solidFill>
            <a:schemeClr val="bg1">
              <a:lumMod val="95000"/>
            </a:schemeClr>
          </a:solidFill>
          <a:ln>
            <a:solidFill>
              <a:schemeClr val="tx1"/>
            </a:solidFill>
          </a:ln>
        </p:spPr>
        <p:txBody>
          <a:bodyPr wrap="square" rtlCol="0">
            <a:spAutoFit/>
          </a:bodyPr>
          <a:lstStyle/>
          <a:p>
            <a:pPr algn="just"/>
            <a:r>
              <a:rPr lang="en-GB" sz="3600" dirty="0">
                <a:latin typeface="Arial Black" panose="020B0A04020102020204" pitchFamily="34" charset="0"/>
              </a:rPr>
              <a:t>“</a:t>
            </a:r>
          </a:p>
          <a:p>
            <a:r>
              <a:rPr lang="en-GB" sz="2800" dirty="0">
                <a:latin typeface="Palatino Linotype" panose="02040502050505030304" pitchFamily="18" charset="0"/>
              </a:rPr>
              <a:t>The timescales I suggested feel fair and practical. It’s important that Alex hears back quickly so they know their request is being taken seriously. Straightforward changes can usually be sorted quite fast, while more complex ones naturally need a bit more time to plan and implement. Regular updates help keep Alex reassured that things are moving forward, even if there are delays.</a:t>
            </a:r>
          </a:p>
          <a:p>
            <a:pPr algn="just"/>
            <a:endParaRPr lang="en-GB" sz="2800" dirty="0">
              <a:latin typeface="Palatino Linotype" panose="02040502050505030304" pitchFamily="18" charset="0"/>
            </a:endParaRPr>
          </a:p>
          <a:p>
            <a:pPr algn="just"/>
            <a:r>
              <a:rPr lang="en-GB" sz="2800" b="1" dirty="0">
                <a:latin typeface="Palatino Linotype" panose="02040502050505030304" pitchFamily="18" charset="0"/>
              </a:rPr>
              <a:t>Employer</a:t>
            </a:r>
          </a:p>
        </p:txBody>
      </p:sp>
    </p:spTree>
    <p:extLst>
      <p:ext uri="{BB962C8B-B14F-4D97-AF65-F5344CB8AC3E}">
        <p14:creationId xmlns:p14="http://schemas.microsoft.com/office/powerpoint/2010/main" val="3538695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E18C4-F7E0-E170-49FF-FCA026610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8A861-BDEE-5C5D-4112-ED549D7FC106}"/>
              </a:ext>
            </a:extLst>
          </p:cNvPr>
          <p:cNvSpPr>
            <a:spLocks noGrp="1"/>
          </p:cNvSpPr>
          <p:nvPr>
            <p:ph type="ctrTitle"/>
          </p:nvPr>
        </p:nvSpPr>
        <p:spPr>
          <a:xfrm>
            <a:off x="1883278" y="1501955"/>
            <a:ext cx="7666163" cy="1952925"/>
          </a:xfrm>
        </p:spPr>
        <p:txBody>
          <a:bodyPr>
            <a:normAutofit/>
          </a:bodyPr>
          <a:lstStyle/>
          <a:p>
            <a:r>
              <a:rPr lang="en-US" sz="5600" dirty="0">
                <a:latin typeface="Palatino Linotype" panose="02040502050505030304" pitchFamily="18" charset="0"/>
              </a:rPr>
              <a:t>Survey experiment</a:t>
            </a:r>
          </a:p>
        </p:txBody>
      </p:sp>
      <p:sp>
        <p:nvSpPr>
          <p:cNvPr id="3" name="Title 1">
            <a:extLst>
              <a:ext uri="{FF2B5EF4-FFF2-40B4-BE49-F238E27FC236}">
                <a16:creationId xmlns:a16="http://schemas.microsoft.com/office/drawing/2014/main" id="{B4A2CF76-1EE7-C61D-E613-7871CA3DBFB9}"/>
              </a:ext>
            </a:extLst>
          </p:cNvPr>
          <p:cNvSpPr txBox="1">
            <a:spLocks/>
          </p:cNvSpPr>
          <p:nvPr/>
        </p:nvSpPr>
        <p:spPr>
          <a:xfrm>
            <a:off x="2029927" y="2989054"/>
            <a:ext cx="8606443" cy="1952925"/>
          </a:xfrm>
          <a:prstGeom prst="rect">
            <a:avLst/>
          </a:prstGeom>
        </p:spPr>
        <p:txBody>
          <a:bodyPr lIns="0" tIns="0" rIns="0" bIns="0" anchor="ctr" anchorCtr="0">
            <a:normAutofit fontScale="97500"/>
          </a:bodyPr>
          <a:lstStyle>
            <a:lvl1pPr algn="l" defTabSz="914400" rtl="0" eaLnBrk="1" latinLnBrk="0" hangingPunct="1">
              <a:lnSpc>
                <a:spcPct val="90000"/>
              </a:lnSpc>
              <a:spcBef>
                <a:spcPct val="0"/>
              </a:spcBef>
              <a:buNone/>
              <a:defRPr sz="5500" b="1" i="0" kern="1200">
                <a:solidFill>
                  <a:schemeClr val="tx1"/>
                </a:solidFill>
                <a:latin typeface="Inter SemiBold" panose="02000503000000020004" pitchFamily="2" charset="0"/>
                <a:ea typeface="Inter SemiBold" panose="02000503000000020004" pitchFamily="2" charset="0"/>
                <a:cs typeface="+mj-cs"/>
              </a:defRPr>
            </a:lvl1pPr>
          </a:lstStyle>
          <a:p>
            <a:r>
              <a:rPr lang="en-US" sz="4800" dirty="0">
                <a:solidFill>
                  <a:srgbClr val="581E4A"/>
                </a:solidFill>
                <a:latin typeface="Palatino Linotype" panose="02040502050505030304" pitchFamily="18" charset="0"/>
              </a:rPr>
              <a:t>Results #2</a:t>
            </a:r>
          </a:p>
        </p:txBody>
      </p:sp>
      <p:cxnSp>
        <p:nvCxnSpPr>
          <p:cNvPr id="5" name="Straight Connector 4">
            <a:extLst>
              <a:ext uri="{FF2B5EF4-FFF2-40B4-BE49-F238E27FC236}">
                <a16:creationId xmlns:a16="http://schemas.microsoft.com/office/drawing/2014/main" id="{701DDC43-52EB-5EB3-20C8-0DCA354C5E90}"/>
              </a:ext>
            </a:extLst>
          </p:cNvPr>
          <p:cNvCxnSpPr/>
          <p:nvPr/>
        </p:nvCxnSpPr>
        <p:spPr>
          <a:xfrm>
            <a:off x="1883278" y="3329798"/>
            <a:ext cx="7433250" cy="0"/>
          </a:xfrm>
          <a:prstGeom prst="line">
            <a:avLst/>
          </a:prstGeom>
          <a:ln w="76200">
            <a:solidFill>
              <a:srgbClr val="411637"/>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05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671590" y="2205000"/>
            <a:ext cx="2580570"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200" b="1" dirty="0">
                <a:latin typeface="Palatino Linotype" panose="02040502050505030304" pitchFamily="18" charset="0"/>
              </a:rPr>
              <a:t>Screening Survey</a:t>
            </a:r>
            <a:endParaRPr lang="en-GB" sz="2200" b="1" i="1" dirty="0">
              <a:latin typeface="Palatino Linotype" panose="02040502050505030304" pitchFamily="18" charset="0"/>
            </a:endParaRPr>
          </a:p>
        </p:txBody>
      </p:sp>
      <p:sp>
        <p:nvSpPr>
          <p:cNvPr id="15" name="Rectangle 14"/>
          <p:cNvSpPr/>
          <p:nvPr/>
        </p:nvSpPr>
        <p:spPr>
          <a:xfrm>
            <a:off x="890292" y="3073773"/>
            <a:ext cx="1980798" cy="2350644"/>
          </a:xfrm>
          <a:prstGeom prst="rect">
            <a:avLst/>
          </a:prstGeom>
          <a:solidFill>
            <a:schemeClr val="accent6">
              <a:lumMod val="50000"/>
            </a:schemeClr>
          </a:solidFill>
          <a:ln w="57150">
            <a:solidFill>
              <a:schemeClr val="tx1">
                <a:lumMod val="95000"/>
                <a:lumOff val="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000" dirty="0">
                <a:latin typeface="Palatino Linotype" panose="02040502050505030304" pitchFamily="18" charset="0"/>
              </a:rPr>
              <a:t>Survey with 2,714 employees with disabilities</a:t>
            </a:r>
          </a:p>
        </p:txBody>
      </p:sp>
      <p:cxnSp>
        <p:nvCxnSpPr>
          <p:cNvPr id="16" name="Straight Connector 15"/>
          <p:cNvCxnSpPr/>
          <p:nvPr/>
        </p:nvCxnSpPr>
        <p:spPr>
          <a:xfrm>
            <a:off x="835061" y="2076752"/>
            <a:ext cx="2088000" cy="0"/>
          </a:xfrm>
          <a:prstGeom prst="line">
            <a:avLst/>
          </a:prstGeom>
          <a:ln w="28575">
            <a:solidFill>
              <a:srgbClr val="460662"/>
            </a:solidFill>
          </a:ln>
        </p:spPr>
        <p:style>
          <a:lnRef idx="1">
            <a:schemeClr val="accent1"/>
          </a:lnRef>
          <a:fillRef idx="0">
            <a:schemeClr val="accent1"/>
          </a:fillRef>
          <a:effectRef idx="0">
            <a:schemeClr val="accent1"/>
          </a:effectRef>
          <a:fontRef idx="minor">
            <a:schemeClr val="tx1"/>
          </a:fontRef>
        </p:style>
      </p:cxnSp>
      <p:sp>
        <p:nvSpPr>
          <p:cNvPr id="17" name="TextBox 21"/>
          <p:cNvSpPr txBox="1"/>
          <p:nvPr/>
        </p:nvSpPr>
        <p:spPr>
          <a:xfrm>
            <a:off x="1434899" y="1278791"/>
            <a:ext cx="891583"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b="1" dirty="0">
                <a:solidFill>
                  <a:srgbClr val="3D1233"/>
                </a:solidFill>
                <a:latin typeface="Palatino Linotype" panose="02040502050505030304" pitchFamily="18" charset="0"/>
              </a:rPr>
              <a:t>01</a:t>
            </a:r>
          </a:p>
        </p:txBody>
      </p:sp>
      <p:sp>
        <p:nvSpPr>
          <p:cNvPr id="19" name="TextBox 18"/>
          <p:cNvSpPr txBox="1"/>
          <p:nvPr/>
        </p:nvSpPr>
        <p:spPr>
          <a:xfrm>
            <a:off x="3521269" y="2109518"/>
            <a:ext cx="2280180"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200" b="1" dirty="0">
                <a:latin typeface="Palatino Linotype" panose="02040502050505030304" pitchFamily="18" charset="0"/>
              </a:rPr>
              <a:t>Pilot Survey #1</a:t>
            </a:r>
            <a:endParaRPr lang="en-GB" sz="2200" b="1" i="1" dirty="0">
              <a:latin typeface="Palatino Linotype" panose="02040502050505030304" pitchFamily="18" charset="0"/>
            </a:endParaRPr>
          </a:p>
        </p:txBody>
      </p:sp>
      <p:sp>
        <p:nvSpPr>
          <p:cNvPr id="20" name="Rectangle 19"/>
          <p:cNvSpPr/>
          <p:nvPr/>
        </p:nvSpPr>
        <p:spPr>
          <a:xfrm>
            <a:off x="3672590" y="3073773"/>
            <a:ext cx="1980798" cy="2350644"/>
          </a:xfrm>
          <a:prstGeom prst="rect">
            <a:avLst/>
          </a:prstGeom>
          <a:solidFill>
            <a:schemeClr val="accent5">
              <a:lumMod val="50000"/>
            </a:schemeClr>
          </a:solidFill>
          <a:ln w="57150">
            <a:solidFill>
              <a:schemeClr val="tx1">
                <a:lumMod val="95000"/>
                <a:lumOff val="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000" dirty="0">
                <a:latin typeface="Palatino Linotype" panose="02040502050505030304" pitchFamily="18" charset="0"/>
              </a:rPr>
              <a:t>Vignette Completion Survey</a:t>
            </a:r>
          </a:p>
        </p:txBody>
      </p:sp>
      <p:cxnSp>
        <p:nvCxnSpPr>
          <p:cNvPr id="21" name="Straight Connector 20"/>
          <p:cNvCxnSpPr/>
          <p:nvPr/>
        </p:nvCxnSpPr>
        <p:spPr>
          <a:xfrm>
            <a:off x="3617359" y="2076752"/>
            <a:ext cx="2088000" cy="0"/>
          </a:xfrm>
          <a:prstGeom prst="line">
            <a:avLst/>
          </a:prstGeom>
          <a:ln w="28575">
            <a:solidFill>
              <a:srgbClr val="460662"/>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217197" y="1278791"/>
            <a:ext cx="891583"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b="1" dirty="0">
                <a:solidFill>
                  <a:srgbClr val="3D1233"/>
                </a:solidFill>
                <a:latin typeface="Palatino Linotype" panose="02040502050505030304" pitchFamily="18" charset="0"/>
              </a:rPr>
              <a:t>02</a:t>
            </a:r>
          </a:p>
        </p:txBody>
      </p:sp>
      <p:sp>
        <p:nvSpPr>
          <p:cNvPr id="2" name="TextBox 1">
            <a:extLst>
              <a:ext uri="{FF2B5EF4-FFF2-40B4-BE49-F238E27FC236}">
                <a16:creationId xmlns:a16="http://schemas.microsoft.com/office/drawing/2014/main" id="{5797E2B0-1E6C-0ADA-3943-F20844B43B36}"/>
              </a:ext>
            </a:extLst>
          </p:cNvPr>
          <p:cNvSpPr txBox="1"/>
          <p:nvPr/>
        </p:nvSpPr>
        <p:spPr>
          <a:xfrm>
            <a:off x="6253226" y="2109518"/>
            <a:ext cx="2280180"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200" b="1" dirty="0">
                <a:latin typeface="Palatino Linotype" panose="02040502050505030304" pitchFamily="18" charset="0"/>
              </a:rPr>
              <a:t>Pilot Survey #2</a:t>
            </a:r>
            <a:endParaRPr lang="en-GB" sz="2200" b="1" i="1" dirty="0">
              <a:latin typeface="Palatino Linotype" panose="02040502050505030304" pitchFamily="18" charset="0"/>
            </a:endParaRPr>
          </a:p>
        </p:txBody>
      </p:sp>
      <p:sp>
        <p:nvSpPr>
          <p:cNvPr id="4" name="Rectangle 3">
            <a:extLst>
              <a:ext uri="{FF2B5EF4-FFF2-40B4-BE49-F238E27FC236}">
                <a16:creationId xmlns:a16="http://schemas.microsoft.com/office/drawing/2014/main" id="{36DAF7A4-7673-85A5-79C6-E466A6ED03F1}"/>
              </a:ext>
            </a:extLst>
          </p:cNvPr>
          <p:cNvSpPr/>
          <p:nvPr/>
        </p:nvSpPr>
        <p:spPr>
          <a:xfrm>
            <a:off x="6404547" y="3073773"/>
            <a:ext cx="1980798" cy="2350644"/>
          </a:xfrm>
          <a:prstGeom prst="rect">
            <a:avLst/>
          </a:prstGeom>
          <a:solidFill>
            <a:schemeClr val="accent3">
              <a:lumMod val="50000"/>
            </a:schemeClr>
          </a:solidFill>
          <a:ln w="57150">
            <a:solidFill>
              <a:schemeClr val="tx1">
                <a:lumMod val="95000"/>
                <a:lumOff val="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000" dirty="0">
                <a:latin typeface="Palatino Linotype" panose="02040502050505030304" pitchFamily="18" charset="0"/>
              </a:rPr>
              <a:t>Attitudes to regulation/</a:t>
            </a:r>
          </a:p>
          <a:p>
            <a:pPr algn="ctr"/>
            <a:r>
              <a:rPr lang="en-GB" sz="2000" dirty="0">
                <a:latin typeface="Palatino Linotype" panose="02040502050505030304" pitchFamily="18" charset="0"/>
              </a:rPr>
              <a:t>guidance on waiting periods</a:t>
            </a:r>
          </a:p>
        </p:txBody>
      </p:sp>
      <p:cxnSp>
        <p:nvCxnSpPr>
          <p:cNvPr id="6" name="Straight Connector 5">
            <a:extLst>
              <a:ext uri="{FF2B5EF4-FFF2-40B4-BE49-F238E27FC236}">
                <a16:creationId xmlns:a16="http://schemas.microsoft.com/office/drawing/2014/main" id="{82FEAD4A-A312-2987-A1D0-C3F1BEEAD02D}"/>
              </a:ext>
            </a:extLst>
          </p:cNvPr>
          <p:cNvCxnSpPr/>
          <p:nvPr/>
        </p:nvCxnSpPr>
        <p:spPr>
          <a:xfrm>
            <a:off x="6349316" y="2076752"/>
            <a:ext cx="2088000" cy="0"/>
          </a:xfrm>
          <a:prstGeom prst="line">
            <a:avLst/>
          </a:prstGeom>
          <a:ln w="28575">
            <a:solidFill>
              <a:srgbClr val="46066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2872A08-4856-7CA0-1B01-6059C218AA34}"/>
              </a:ext>
            </a:extLst>
          </p:cNvPr>
          <p:cNvSpPr txBox="1"/>
          <p:nvPr/>
        </p:nvSpPr>
        <p:spPr>
          <a:xfrm>
            <a:off x="6949154" y="1278791"/>
            <a:ext cx="891583"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b="1" dirty="0">
                <a:solidFill>
                  <a:srgbClr val="3D1233"/>
                </a:solidFill>
                <a:latin typeface="Palatino Linotype" panose="02040502050505030304" pitchFamily="18" charset="0"/>
              </a:rPr>
              <a:t>03</a:t>
            </a:r>
          </a:p>
        </p:txBody>
      </p:sp>
      <p:sp>
        <p:nvSpPr>
          <p:cNvPr id="8" name="TextBox 7">
            <a:extLst>
              <a:ext uri="{FF2B5EF4-FFF2-40B4-BE49-F238E27FC236}">
                <a16:creationId xmlns:a16="http://schemas.microsoft.com/office/drawing/2014/main" id="{2E824246-F8C4-14A7-4C66-4996782DAC48}"/>
              </a:ext>
            </a:extLst>
          </p:cNvPr>
          <p:cNvSpPr txBox="1"/>
          <p:nvPr/>
        </p:nvSpPr>
        <p:spPr>
          <a:xfrm>
            <a:off x="8867652" y="2109518"/>
            <a:ext cx="2280180"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200" b="1" dirty="0">
                <a:latin typeface="Palatino Linotype" panose="02040502050505030304" pitchFamily="18" charset="0"/>
              </a:rPr>
              <a:t>Next steps and limitations</a:t>
            </a:r>
            <a:endParaRPr lang="en-GB" sz="2200" b="1" i="1" dirty="0">
              <a:latin typeface="Palatino Linotype" panose="02040502050505030304" pitchFamily="18" charset="0"/>
            </a:endParaRPr>
          </a:p>
        </p:txBody>
      </p:sp>
      <p:sp>
        <p:nvSpPr>
          <p:cNvPr id="9" name="Rectangle 8">
            <a:extLst>
              <a:ext uri="{FF2B5EF4-FFF2-40B4-BE49-F238E27FC236}">
                <a16:creationId xmlns:a16="http://schemas.microsoft.com/office/drawing/2014/main" id="{F5E93F74-ED8F-413C-BB1B-CFBF7C8CBBD3}"/>
              </a:ext>
            </a:extLst>
          </p:cNvPr>
          <p:cNvSpPr/>
          <p:nvPr/>
        </p:nvSpPr>
        <p:spPr>
          <a:xfrm>
            <a:off x="9018973" y="3073773"/>
            <a:ext cx="1980798" cy="2350644"/>
          </a:xfrm>
          <a:prstGeom prst="rect">
            <a:avLst/>
          </a:prstGeom>
          <a:solidFill>
            <a:srgbClr val="411637"/>
          </a:solidFill>
          <a:ln w="57150">
            <a:solidFill>
              <a:schemeClr val="tx1">
                <a:lumMod val="95000"/>
                <a:lumOff val="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000" dirty="0">
                <a:latin typeface="Palatino Linotype" panose="02040502050505030304" pitchFamily="18" charset="0"/>
              </a:rPr>
              <a:t>Where we intend to go from here</a:t>
            </a:r>
          </a:p>
        </p:txBody>
      </p:sp>
      <p:cxnSp>
        <p:nvCxnSpPr>
          <p:cNvPr id="10" name="Straight Connector 9">
            <a:extLst>
              <a:ext uri="{FF2B5EF4-FFF2-40B4-BE49-F238E27FC236}">
                <a16:creationId xmlns:a16="http://schemas.microsoft.com/office/drawing/2014/main" id="{820D8536-FD00-7830-8BC8-D1E70FE9DB2B}"/>
              </a:ext>
            </a:extLst>
          </p:cNvPr>
          <p:cNvCxnSpPr/>
          <p:nvPr/>
        </p:nvCxnSpPr>
        <p:spPr>
          <a:xfrm>
            <a:off x="8963742" y="2076752"/>
            <a:ext cx="2088000" cy="0"/>
          </a:xfrm>
          <a:prstGeom prst="line">
            <a:avLst/>
          </a:prstGeom>
          <a:ln w="28575">
            <a:solidFill>
              <a:srgbClr val="4606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7B0CC49-2E3E-399C-D2EA-9110A8BD9E59}"/>
              </a:ext>
            </a:extLst>
          </p:cNvPr>
          <p:cNvSpPr txBox="1"/>
          <p:nvPr/>
        </p:nvSpPr>
        <p:spPr>
          <a:xfrm>
            <a:off x="9563580" y="1278791"/>
            <a:ext cx="891583"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800" b="1" dirty="0">
                <a:solidFill>
                  <a:srgbClr val="3D1233"/>
                </a:solidFill>
                <a:latin typeface="Palatino Linotype" panose="02040502050505030304" pitchFamily="18" charset="0"/>
              </a:rPr>
              <a:t>04</a:t>
            </a:r>
          </a:p>
        </p:txBody>
      </p:sp>
      <p:sp>
        <p:nvSpPr>
          <p:cNvPr id="5" name="TextBox 4">
            <a:extLst>
              <a:ext uri="{FF2B5EF4-FFF2-40B4-BE49-F238E27FC236}">
                <a16:creationId xmlns:a16="http://schemas.microsoft.com/office/drawing/2014/main" id="{C10E2AD4-5231-4828-4E25-877181BA479A}"/>
              </a:ext>
            </a:extLst>
          </p:cNvPr>
          <p:cNvSpPr txBox="1"/>
          <p:nvPr/>
        </p:nvSpPr>
        <p:spPr>
          <a:xfrm>
            <a:off x="671590" y="5751445"/>
            <a:ext cx="10603625" cy="769441"/>
          </a:xfrm>
          <a:prstGeom prst="rect">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txBody>
          <a:bodyPr wrap="square">
            <a:spAutoFit/>
          </a:bodyPr>
          <a:lstStyle/>
          <a:p>
            <a:pPr algn="ctr"/>
            <a:r>
              <a:rPr lang="en-GB" sz="2200" dirty="0">
                <a:latin typeface="Palatino Linotype" panose="02040502050505030304" pitchFamily="18" charset="0"/>
              </a:rPr>
              <a:t>These are interim findings from the first phases of research. Further analysis and a scaling up of the samples are required to test these further.</a:t>
            </a:r>
          </a:p>
        </p:txBody>
      </p:sp>
    </p:spTree>
    <p:extLst>
      <p:ext uri="{BB962C8B-B14F-4D97-AF65-F5344CB8AC3E}">
        <p14:creationId xmlns:p14="http://schemas.microsoft.com/office/powerpoint/2010/main" val="2450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par>
                          <p:cTn id="25" fill="hold">
                            <p:stCondLst>
                              <p:cond delay="500"/>
                            </p:stCondLst>
                            <p:childTnLst>
                              <p:par>
                                <p:cTn id="26" presetID="42" presetClass="entr" presetSubtype="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anim calcmode="lin" valueType="num">
                                      <p:cBhvr>
                                        <p:cTn id="29" dur="500" fill="hold"/>
                                        <p:tgtEl>
                                          <p:spTgt spid="22"/>
                                        </p:tgtEl>
                                        <p:attrNameLst>
                                          <p:attrName>ppt_x</p:attrName>
                                        </p:attrNameLst>
                                      </p:cBhvr>
                                      <p:tavLst>
                                        <p:tav tm="0">
                                          <p:val>
                                            <p:strVal val="#ppt_x"/>
                                          </p:val>
                                        </p:tav>
                                        <p:tav tm="100000">
                                          <p:val>
                                            <p:strVal val="#ppt_x"/>
                                          </p:val>
                                        </p:tav>
                                      </p:tavLst>
                                    </p:anim>
                                    <p:anim calcmode="lin" valueType="num">
                                      <p:cBhvr>
                                        <p:cTn id="30" dur="500" fill="hold"/>
                                        <p:tgtEl>
                                          <p:spTgt spid="2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anim calcmode="lin" valueType="num">
                                      <p:cBhvr>
                                        <p:cTn id="34" dur="500" fill="hold"/>
                                        <p:tgtEl>
                                          <p:spTgt spid="21"/>
                                        </p:tgtEl>
                                        <p:attrNameLst>
                                          <p:attrName>ppt_x</p:attrName>
                                        </p:attrNameLst>
                                      </p:cBhvr>
                                      <p:tavLst>
                                        <p:tav tm="0">
                                          <p:val>
                                            <p:strVal val="#ppt_x"/>
                                          </p:val>
                                        </p:tav>
                                        <p:tav tm="100000">
                                          <p:val>
                                            <p:strVal val="#ppt_x"/>
                                          </p:val>
                                        </p:tav>
                                      </p:tavLst>
                                    </p:anim>
                                    <p:anim calcmode="lin" valueType="num">
                                      <p:cBhvr>
                                        <p:cTn id="35" dur="500" fill="hold"/>
                                        <p:tgtEl>
                                          <p:spTgt spid="21"/>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anim calcmode="lin" valueType="num">
                                      <p:cBhvr>
                                        <p:cTn id="39" dur="500" fill="hold"/>
                                        <p:tgtEl>
                                          <p:spTgt spid="19"/>
                                        </p:tgtEl>
                                        <p:attrNameLst>
                                          <p:attrName>ppt_x</p:attrName>
                                        </p:attrNameLst>
                                      </p:cBhvr>
                                      <p:tavLst>
                                        <p:tav tm="0">
                                          <p:val>
                                            <p:strVal val="#ppt_x"/>
                                          </p:val>
                                        </p:tav>
                                        <p:tav tm="100000">
                                          <p:val>
                                            <p:strVal val="#ppt_x"/>
                                          </p:val>
                                        </p:tav>
                                      </p:tavLst>
                                    </p:anim>
                                    <p:anim calcmode="lin" valueType="num">
                                      <p:cBhvr>
                                        <p:cTn id="40" dur="500" fill="hold"/>
                                        <p:tgtEl>
                                          <p:spTgt spid="1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anim calcmode="lin" valueType="num">
                                      <p:cBhvr>
                                        <p:cTn id="44" dur="500" fill="hold"/>
                                        <p:tgtEl>
                                          <p:spTgt spid="20"/>
                                        </p:tgtEl>
                                        <p:attrNameLst>
                                          <p:attrName>ppt_x</p:attrName>
                                        </p:attrNameLst>
                                      </p:cBhvr>
                                      <p:tavLst>
                                        <p:tav tm="0">
                                          <p:val>
                                            <p:strVal val="#ppt_x"/>
                                          </p:val>
                                        </p:tav>
                                        <p:tav tm="100000">
                                          <p:val>
                                            <p:strVal val="#ppt_x"/>
                                          </p:val>
                                        </p:tav>
                                      </p:tavLst>
                                    </p:anim>
                                    <p:anim calcmode="lin" valueType="num">
                                      <p:cBhvr>
                                        <p:cTn id="45" dur="500" fill="hold"/>
                                        <p:tgtEl>
                                          <p:spTgt spid="20"/>
                                        </p:tgtEl>
                                        <p:attrNameLst>
                                          <p:attrName>ppt_y</p:attrName>
                                        </p:attrNameLst>
                                      </p:cBhvr>
                                      <p:tavLst>
                                        <p:tav tm="0">
                                          <p:val>
                                            <p:strVal val="#ppt_y+.1"/>
                                          </p:val>
                                        </p:tav>
                                        <p:tav tm="100000">
                                          <p:val>
                                            <p:strVal val="#ppt_y"/>
                                          </p:val>
                                        </p:tav>
                                      </p:tavLst>
                                    </p:anim>
                                  </p:childTnLst>
                                </p:cTn>
                              </p:par>
                            </p:childTnLst>
                          </p:cTn>
                        </p:par>
                        <p:par>
                          <p:cTn id="46" fill="hold">
                            <p:stCondLst>
                              <p:cond delay="1000"/>
                            </p:stCondLst>
                            <p:childTnLst>
                              <p:par>
                                <p:cTn id="47" presetID="42" presetClass="entr" presetSubtype="0"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anim calcmode="lin" valueType="num">
                                      <p:cBhvr>
                                        <p:cTn id="50" dur="500" fill="hold"/>
                                        <p:tgtEl>
                                          <p:spTgt spid="7"/>
                                        </p:tgtEl>
                                        <p:attrNameLst>
                                          <p:attrName>ppt_x</p:attrName>
                                        </p:attrNameLst>
                                      </p:cBhvr>
                                      <p:tavLst>
                                        <p:tav tm="0">
                                          <p:val>
                                            <p:strVal val="#ppt_x"/>
                                          </p:val>
                                        </p:tav>
                                        <p:tav tm="100000">
                                          <p:val>
                                            <p:strVal val="#ppt_x"/>
                                          </p:val>
                                        </p:tav>
                                      </p:tavLst>
                                    </p:anim>
                                    <p:anim calcmode="lin" valueType="num">
                                      <p:cBhvr>
                                        <p:cTn id="51" dur="500" fill="hold"/>
                                        <p:tgtEl>
                                          <p:spTgt spid="7"/>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anim calcmode="lin" valueType="num">
                                      <p:cBhvr>
                                        <p:cTn id="55" dur="500" fill="hold"/>
                                        <p:tgtEl>
                                          <p:spTgt spid="6"/>
                                        </p:tgtEl>
                                        <p:attrNameLst>
                                          <p:attrName>ppt_x</p:attrName>
                                        </p:attrNameLst>
                                      </p:cBhvr>
                                      <p:tavLst>
                                        <p:tav tm="0">
                                          <p:val>
                                            <p:strVal val="#ppt_x"/>
                                          </p:val>
                                        </p:tav>
                                        <p:tav tm="100000">
                                          <p:val>
                                            <p:strVal val="#ppt_x"/>
                                          </p:val>
                                        </p:tav>
                                      </p:tavLst>
                                    </p:anim>
                                    <p:anim calcmode="lin" valueType="num">
                                      <p:cBhvr>
                                        <p:cTn id="56" dur="500" fill="hold"/>
                                        <p:tgtEl>
                                          <p:spTgt spid="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500"/>
                                        <p:tgtEl>
                                          <p:spTgt spid="2"/>
                                        </p:tgtEl>
                                      </p:cBhvr>
                                    </p:animEffect>
                                    <p:anim calcmode="lin" valueType="num">
                                      <p:cBhvr>
                                        <p:cTn id="60" dur="500" fill="hold"/>
                                        <p:tgtEl>
                                          <p:spTgt spid="2"/>
                                        </p:tgtEl>
                                        <p:attrNameLst>
                                          <p:attrName>ppt_x</p:attrName>
                                        </p:attrNameLst>
                                      </p:cBhvr>
                                      <p:tavLst>
                                        <p:tav tm="0">
                                          <p:val>
                                            <p:strVal val="#ppt_x"/>
                                          </p:val>
                                        </p:tav>
                                        <p:tav tm="100000">
                                          <p:val>
                                            <p:strVal val="#ppt_x"/>
                                          </p:val>
                                        </p:tav>
                                      </p:tavLst>
                                    </p:anim>
                                    <p:anim calcmode="lin" valueType="num">
                                      <p:cBhvr>
                                        <p:cTn id="61" dur="500" fill="hold"/>
                                        <p:tgtEl>
                                          <p:spTgt spid="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500"/>
                                        <p:tgtEl>
                                          <p:spTgt spid="4"/>
                                        </p:tgtEl>
                                      </p:cBhvr>
                                    </p:animEffect>
                                    <p:anim calcmode="lin" valueType="num">
                                      <p:cBhvr>
                                        <p:cTn id="65" dur="500" fill="hold"/>
                                        <p:tgtEl>
                                          <p:spTgt spid="4"/>
                                        </p:tgtEl>
                                        <p:attrNameLst>
                                          <p:attrName>ppt_x</p:attrName>
                                        </p:attrNameLst>
                                      </p:cBhvr>
                                      <p:tavLst>
                                        <p:tav tm="0">
                                          <p:val>
                                            <p:strVal val="#ppt_x"/>
                                          </p:val>
                                        </p:tav>
                                        <p:tav tm="100000">
                                          <p:val>
                                            <p:strVal val="#ppt_x"/>
                                          </p:val>
                                        </p:tav>
                                      </p:tavLst>
                                    </p:anim>
                                    <p:anim calcmode="lin" valueType="num">
                                      <p:cBhvr>
                                        <p:cTn id="66" dur="500" fill="hold"/>
                                        <p:tgtEl>
                                          <p:spTgt spid="4"/>
                                        </p:tgtEl>
                                        <p:attrNameLst>
                                          <p:attrName>ppt_y</p:attrName>
                                        </p:attrNameLst>
                                      </p:cBhvr>
                                      <p:tavLst>
                                        <p:tav tm="0">
                                          <p:val>
                                            <p:strVal val="#ppt_y+.1"/>
                                          </p:val>
                                        </p:tav>
                                        <p:tav tm="100000">
                                          <p:val>
                                            <p:strVal val="#ppt_y"/>
                                          </p:val>
                                        </p:tav>
                                      </p:tavLst>
                                    </p:anim>
                                  </p:childTnLst>
                                </p:cTn>
                              </p:par>
                            </p:childTnLst>
                          </p:cTn>
                        </p:par>
                        <p:par>
                          <p:cTn id="67" fill="hold">
                            <p:stCondLst>
                              <p:cond delay="1500"/>
                            </p:stCondLst>
                            <p:childTnLst>
                              <p:par>
                                <p:cTn id="68" presetID="42" presetClass="entr" presetSubtype="0" fill="hold" grpId="0" nodeType="after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fade">
                                      <p:cBhvr>
                                        <p:cTn id="70" dur="500"/>
                                        <p:tgtEl>
                                          <p:spTgt spid="11"/>
                                        </p:tgtEl>
                                      </p:cBhvr>
                                    </p:animEffect>
                                    <p:anim calcmode="lin" valueType="num">
                                      <p:cBhvr>
                                        <p:cTn id="71" dur="500" fill="hold"/>
                                        <p:tgtEl>
                                          <p:spTgt spid="11"/>
                                        </p:tgtEl>
                                        <p:attrNameLst>
                                          <p:attrName>ppt_x</p:attrName>
                                        </p:attrNameLst>
                                      </p:cBhvr>
                                      <p:tavLst>
                                        <p:tav tm="0">
                                          <p:val>
                                            <p:strVal val="#ppt_x"/>
                                          </p:val>
                                        </p:tav>
                                        <p:tav tm="100000">
                                          <p:val>
                                            <p:strVal val="#ppt_x"/>
                                          </p:val>
                                        </p:tav>
                                      </p:tavLst>
                                    </p:anim>
                                    <p:anim calcmode="lin" valueType="num">
                                      <p:cBhvr>
                                        <p:cTn id="72" dur="500" fill="hold"/>
                                        <p:tgtEl>
                                          <p:spTgt spid="11"/>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anim calcmode="lin" valueType="num">
                                      <p:cBhvr>
                                        <p:cTn id="76" dur="500" fill="hold"/>
                                        <p:tgtEl>
                                          <p:spTgt spid="10"/>
                                        </p:tgtEl>
                                        <p:attrNameLst>
                                          <p:attrName>ppt_x</p:attrName>
                                        </p:attrNameLst>
                                      </p:cBhvr>
                                      <p:tavLst>
                                        <p:tav tm="0">
                                          <p:val>
                                            <p:strVal val="#ppt_x"/>
                                          </p:val>
                                        </p:tav>
                                        <p:tav tm="100000">
                                          <p:val>
                                            <p:strVal val="#ppt_x"/>
                                          </p:val>
                                        </p:tav>
                                      </p:tavLst>
                                    </p:anim>
                                    <p:anim calcmode="lin" valueType="num">
                                      <p:cBhvr>
                                        <p:cTn id="77" dur="500" fill="hold"/>
                                        <p:tgtEl>
                                          <p:spTgt spid="10"/>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500"/>
                                        <p:tgtEl>
                                          <p:spTgt spid="8"/>
                                        </p:tgtEl>
                                      </p:cBhvr>
                                    </p:animEffect>
                                    <p:anim calcmode="lin" valueType="num">
                                      <p:cBhvr>
                                        <p:cTn id="81" dur="500" fill="hold"/>
                                        <p:tgtEl>
                                          <p:spTgt spid="8"/>
                                        </p:tgtEl>
                                        <p:attrNameLst>
                                          <p:attrName>ppt_x</p:attrName>
                                        </p:attrNameLst>
                                      </p:cBhvr>
                                      <p:tavLst>
                                        <p:tav tm="0">
                                          <p:val>
                                            <p:strVal val="#ppt_x"/>
                                          </p:val>
                                        </p:tav>
                                        <p:tav tm="100000">
                                          <p:val>
                                            <p:strVal val="#ppt_x"/>
                                          </p:val>
                                        </p:tav>
                                      </p:tavLst>
                                    </p:anim>
                                    <p:anim calcmode="lin" valueType="num">
                                      <p:cBhvr>
                                        <p:cTn id="82" dur="500" fill="hold"/>
                                        <p:tgtEl>
                                          <p:spTgt spid="8"/>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500"/>
                                        <p:tgtEl>
                                          <p:spTgt spid="9"/>
                                        </p:tgtEl>
                                      </p:cBhvr>
                                    </p:animEffect>
                                    <p:anim calcmode="lin" valueType="num">
                                      <p:cBhvr>
                                        <p:cTn id="86" dur="500" fill="hold"/>
                                        <p:tgtEl>
                                          <p:spTgt spid="9"/>
                                        </p:tgtEl>
                                        <p:attrNameLst>
                                          <p:attrName>ppt_x</p:attrName>
                                        </p:attrNameLst>
                                      </p:cBhvr>
                                      <p:tavLst>
                                        <p:tav tm="0">
                                          <p:val>
                                            <p:strVal val="#ppt_x"/>
                                          </p:val>
                                        </p:tav>
                                        <p:tav tm="100000">
                                          <p:val>
                                            <p:strVal val="#ppt_x"/>
                                          </p:val>
                                        </p:tav>
                                      </p:tavLst>
                                    </p:anim>
                                    <p:anim calcmode="lin" valueType="num">
                                      <p:cBhvr>
                                        <p:cTn id="87"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7" grpId="0"/>
      <p:bldP spid="19" grpId="0"/>
      <p:bldP spid="20" grpId="0" animBg="1"/>
      <p:bldP spid="22" grpId="0"/>
      <p:bldP spid="2" grpId="0"/>
      <p:bldP spid="4" grpId="0" animBg="1"/>
      <p:bldP spid="7" grpId="0"/>
      <p:bldP spid="8" grpId="0"/>
      <p:bldP spid="9" grpId="0" animBg="1"/>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2D378-3832-A009-6675-0552AD48EA2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E77C4AE-84F2-6BE9-5F7E-3B07832CD7A2}"/>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F7C67CF8-9551-E6B0-52CA-D26039710942}"/>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Vignette design</a:t>
            </a:r>
          </a:p>
        </p:txBody>
      </p:sp>
      <p:cxnSp>
        <p:nvCxnSpPr>
          <p:cNvPr id="4" name="Straight Connector 3">
            <a:extLst>
              <a:ext uri="{FF2B5EF4-FFF2-40B4-BE49-F238E27FC236}">
                <a16:creationId xmlns:a16="http://schemas.microsoft.com/office/drawing/2014/main" id="{E506F016-2ADA-B879-A74A-D5A222DF7018}"/>
              </a:ext>
            </a:extLst>
          </p:cNvPr>
          <p:cNvCxnSpPr/>
          <p:nvPr/>
        </p:nvCxnSpPr>
        <p:spPr>
          <a:xfrm>
            <a:off x="0" y="1509622"/>
            <a:ext cx="360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E262F1AB-ECE5-2E8F-938B-3598250C464D}"/>
              </a:ext>
            </a:extLst>
          </p:cNvPr>
          <p:cNvSpPr/>
          <p:nvPr/>
        </p:nvSpPr>
        <p:spPr>
          <a:xfrm>
            <a:off x="480907" y="2598820"/>
            <a:ext cx="3119093" cy="2377213"/>
          </a:xfrm>
          <a:prstGeom prst="rect">
            <a:avLst/>
          </a:prstGeom>
          <a:solidFill>
            <a:schemeClr val="bg1">
              <a:lumMod val="95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Palatino Linotype" panose="02040502050505030304" pitchFamily="18" charset="0"/>
              </a:rPr>
              <a:t>Using the same sample as Pilot #1, we randomised participants between two scenarios – a ‘law’ based scenario, and a ‘guidance’ based one</a:t>
            </a:r>
          </a:p>
        </p:txBody>
      </p:sp>
      <p:pic>
        <p:nvPicPr>
          <p:cNvPr id="6" name="Picture 5">
            <a:extLst>
              <a:ext uri="{FF2B5EF4-FFF2-40B4-BE49-F238E27FC236}">
                <a16:creationId xmlns:a16="http://schemas.microsoft.com/office/drawing/2014/main" id="{DA7AE64C-F2AB-6385-FF9D-D423B337C8B3}"/>
              </a:ext>
            </a:extLst>
          </p:cNvPr>
          <p:cNvPicPr>
            <a:picLocks noChangeAspect="1"/>
          </p:cNvPicPr>
          <p:nvPr/>
        </p:nvPicPr>
        <p:blipFill>
          <a:blip r:embed="rId2"/>
          <a:srcRect l="2338" r="1730"/>
          <a:stretch>
            <a:fillRect/>
          </a:stretch>
        </p:blipFill>
        <p:spPr>
          <a:xfrm>
            <a:off x="4443663" y="1182695"/>
            <a:ext cx="7138737" cy="2477008"/>
          </a:xfrm>
          <a:prstGeom prst="rect">
            <a:avLst/>
          </a:prstGeom>
          <a:ln>
            <a:solidFill>
              <a:schemeClr val="tx1"/>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015F7BC4-7E7E-4819-3E16-E42CA7F56980}"/>
              </a:ext>
            </a:extLst>
          </p:cNvPr>
          <p:cNvPicPr>
            <a:picLocks noChangeAspect="1"/>
          </p:cNvPicPr>
          <p:nvPr/>
        </p:nvPicPr>
        <p:blipFill>
          <a:blip r:embed="rId3"/>
          <a:srcRect l="2330" t="10339" r="2042" b="5213"/>
          <a:stretch>
            <a:fillRect/>
          </a:stretch>
        </p:blipFill>
        <p:spPr>
          <a:xfrm>
            <a:off x="4443662" y="3896652"/>
            <a:ext cx="7138737" cy="2514681"/>
          </a:xfrm>
          <a:prstGeom prst="rect">
            <a:avLst/>
          </a:prstGeom>
          <a:ln>
            <a:solidFill>
              <a:schemeClr val="tx1"/>
            </a:solidFill>
          </a:ln>
          <a:effectLst>
            <a:outerShdw blurRad="50800" dist="38100" dir="2700000" algn="tl" rotWithShape="0">
              <a:prstClr val="black">
                <a:alpha val="40000"/>
              </a:prstClr>
            </a:outerShdw>
          </a:effectLst>
        </p:spPr>
      </p:pic>
      <p:cxnSp>
        <p:nvCxnSpPr>
          <p:cNvPr id="10" name="Straight Arrow Connector 9">
            <a:extLst>
              <a:ext uri="{FF2B5EF4-FFF2-40B4-BE49-F238E27FC236}">
                <a16:creationId xmlns:a16="http://schemas.microsoft.com/office/drawing/2014/main" id="{D3E5E93E-DE09-8647-430A-038575772DE2}"/>
              </a:ext>
            </a:extLst>
          </p:cNvPr>
          <p:cNvCxnSpPr>
            <a:cxnSpLocks/>
          </p:cNvCxnSpPr>
          <p:nvPr/>
        </p:nvCxnSpPr>
        <p:spPr>
          <a:xfrm flipV="1">
            <a:off x="3600000" y="2598821"/>
            <a:ext cx="843662" cy="40682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9623AD3-9545-4563-8F61-B242CD471B7E}"/>
              </a:ext>
            </a:extLst>
          </p:cNvPr>
          <p:cNvCxnSpPr>
            <a:cxnSpLocks/>
          </p:cNvCxnSpPr>
          <p:nvPr/>
        </p:nvCxnSpPr>
        <p:spPr>
          <a:xfrm>
            <a:off x="3600000" y="4787663"/>
            <a:ext cx="843662" cy="36632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838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70500-D06D-8826-E24E-C8F97F7709F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ED012DF-760D-3CB5-51D6-DB4E9EC1BD55}"/>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E0C696F7-1E7F-D9F4-4584-9CA51BEB3DA4}"/>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Vignette design</a:t>
            </a:r>
          </a:p>
        </p:txBody>
      </p:sp>
      <p:cxnSp>
        <p:nvCxnSpPr>
          <p:cNvPr id="4" name="Straight Connector 3">
            <a:extLst>
              <a:ext uri="{FF2B5EF4-FFF2-40B4-BE49-F238E27FC236}">
                <a16:creationId xmlns:a16="http://schemas.microsoft.com/office/drawing/2014/main" id="{5CCFDC03-F5A8-3188-B690-139DF552F82C}"/>
              </a:ext>
            </a:extLst>
          </p:cNvPr>
          <p:cNvCxnSpPr/>
          <p:nvPr/>
        </p:nvCxnSpPr>
        <p:spPr>
          <a:xfrm>
            <a:off x="0" y="1509622"/>
            <a:ext cx="360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4543506-8A6F-250A-DAC7-ED922BB8F484}"/>
              </a:ext>
            </a:extLst>
          </p:cNvPr>
          <p:cNvPicPr>
            <a:picLocks noChangeAspect="1"/>
          </p:cNvPicPr>
          <p:nvPr/>
        </p:nvPicPr>
        <p:blipFill>
          <a:blip r:embed="rId2"/>
          <a:stretch>
            <a:fillRect/>
          </a:stretch>
        </p:blipFill>
        <p:spPr>
          <a:xfrm>
            <a:off x="334541" y="2635420"/>
            <a:ext cx="8314748" cy="2604197"/>
          </a:xfrm>
          <a:prstGeom prst="rect">
            <a:avLst/>
          </a:prstGeom>
          <a:ln>
            <a:solidFill>
              <a:schemeClr val="tx1"/>
            </a:solidFill>
          </a:ln>
        </p:spPr>
      </p:pic>
      <p:pic>
        <p:nvPicPr>
          <p:cNvPr id="11" name="Picture 10">
            <a:extLst>
              <a:ext uri="{FF2B5EF4-FFF2-40B4-BE49-F238E27FC236}">
                <a16:creationId xmlns:a16="http://schemas.microsoft.com/office/drawing/2014/main" id="{4D435CF7-0D02-B829-E9E2-DF38138D79A5}"/>
              </a:ext>
            </a:extLst>
          </p:cNvPr>
          <p:cNvPicPr>
            <a:picLocks noChangeAspect="1"/>
          </p:cNvPicPr>
          <p:nvPr/>
        </p:nvPicPr>
        <p:blipFill>
          <a:blip r:embed="rId3"/>
          <a:stretch>
            <a:fillRect/>
          </a:stretch>
        </p:blipFill>
        <p:spPr>
          <a:xfrm>
            <a:off x="2562586" y="3314303"/>
            <a:ext cx="6329485" cy="2288892"/>
          </a:xfrm>
          <a:prstGeom prst="rect">
            <a:avLst/>
          </a:prstGeom>
          <a:ln>
            <a:solidFill>
              <a:schemeClr val="tx1"/>
            </a:solidFill>
          </a:ln>
        </p:spPr>
      </p:pic>
      <p:pic>
        <p:nvPicPr>
          <p:cNvPr id="14" name="Picture 13">
            <a:extLst>
              <a:ext uri="{FF2B5EF4-FFF2-40B4-BE49-F238E27FC236}">
                <a16:creationId xmlns:a16="http://schemas.microsoft.com/office/drawing/2014/main" id="{C2088DAE-C65E-0952-6E9B-8C974BA6D97D}"/>
              </a:ext>
            </a:extLst>
          </p:cNvPr>
          <p:cNvPicPr>
            <a:picLocks noChangeAspect="1"/>
          </p:cNvPicPr>
          <p:nvPr/>
        </p:nvPicPr>
        <p:blipFill>
          <a:blip r:embed="rId4"/>
          <a:srcRect l="1389" r="4613"/>
          <a:stretch>
            <a:fillRect/>
          </a:stretch>
        </p:blipFill>
        <p:spPr>
          <a:xfrm>
            <a:off x="4303501" y="3937518"/>
            <a:ext cx="7618126" cy="2604197"/>
          </a:xfrm>
          <a:prstGeom prst="rect">
            <a:avLst/>
          </a:prstGeom>
          <a:ln>
            <a:solidFill>
              <a:schemeClr val="tx1"/>
            </a:solidFill>
          </a:ln>
        </p:spPr>
      </p:pic>
      <p:sp>
        <p:nvSpPr>
          <p:cNvPr id="16" name="TextBox 15">
            <a:extLst>
              <a:ext uri="{FF2B5EF4-FFF2-40B4-BE49-F238E27FC236}">
                <a16:creationId xmlns:a16="http://schemas.microsoft.com/office/drawing/2014/main" id="{20040765-2F87-A709-0465-CEF822F91DC2}"/>
              </a:ext>
            </a:extLst>
          </p:cNvPr>
          <p:cNvSpPr txBox="1"/>
          <p:nvPr/>
        </p:nvSpPr>
        <p:spPr>
          <a:xfrm>
            <a:off x="334541" y="1727974"/>
            <a:ext cx="10405763" cy="780022"/>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0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Participants were asked about the </a:t>
            </a:r>
            <a:r>
              <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effectiveness</a:t>
            </a:r>
            <a:r>
              <a:rPr lang="en-GB" sz="20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 of the approach, and its</a:t>
            </a:r>
            <a:r>
              <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 fairness </a:t>
            </a:r>
            <a:r>
              <a:rPr lang="en-GB" sz="20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to employers and people requesting adjustments</a:t>
            </a:r>
          </a:p>
        </p:txBody>
      </p:sp>
    </p:spTree>
    <p:extLst>
      <p:ext uri="{BB962C8B-B14F-4D97-AF65-F5344CB8AC3E}">
        <p14:creationId xmlns:p14="http://schemas.microsoft.com/office/powerpoint/2010/main" val="244901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91A13-F687-7A5C-A236-A506D22254B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5AFA251-272B-A751-197E-2374ABBF7ED7}"/>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0E334A6E-8C21-367F-2CC7-E850071117C2}"/>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Vignette design</a:t>
            </a:r>
          </a:p>
        </p:txBody>
      </p:sp>
      <p:cxnSp>
        <p:nvCxnSpPr>
          <p:cNvPr id="4" name="Straight Connector 3">
            <a:extLst>
              <a:ext uri="{FF2B5EF4-FFF2-40B4-BE49-F238E27FC236}">
                <a16:creationId xmlns:a16="http://schemas.microsoft.com/office/drawing/2014/main" id="{CC97BFF3-C4D0-BB2A-48BF-811379BB912E}"/>
              </a:ext>
            </a:extLst>
          </p:cNvPr>
          <p:cNvCxnSpPr/>
          <p:nvPr/>
        </p:nvCxnSpPr>
        <p:spPr>
          <a:xfrm>
            <a:off x="0" y="1509622"/>
            <a:ext cx="360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5F1812B-E04F-C26B-8F03-FC13E04381C0}"/>
              </a:ext>
            </a:extLst>
          </p:cNvPr>
          <p:cNvSpPr txBox="1"/>
          <p:nvPr/>
        </p:nvSpPr>
        <p:spPr>
          <a:xfrm>
            <a:off x="334541" y="1781138"/>
            <a:ext cx="3943522" cy="4627101"/>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000" b="1" kern="0" dirty="0">
                <a:solidFill>
                  <a:srgbClr val="0B0C0C"/>
                </a:solidFill>
                <a:latin typeface="Palatino Linotype" panose="02040502050505030304" pitchFamily="18" charset="0"/>
                <a:ea typeface="Times New Roman" panose="02020603050405020304" pitchFamily="18" charset="0"/>
                <a:cs typeface="Times New Roman" panose="02020603050405020304" pitchFamily="18" charset="0"/>
              </a:rPr>
              <a:t>Employees thought law would be fair and more effective – vice versa for employers</a:t>
            </a:r>
          </a:p>
          <a:p>
            <a:pPr lvl="0" fontAlgn="base">
              <a:lnSpc>
                <a:spcPct val="115000"/>
              </a:lnSpc>
              <a:spcAft>
                <a:spcPts val="800"/>
              </a:spcAft>
              <a:buSzPts val="1000"/>
              <a:tabLst>
                <a:tab pos="457200" algn="l"/>
              </a:tabLst>
            </a:pPr>
            <a:endPar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pPr lvl="0" fontAlgn="base">
              <a:lnSpc>
                <a:spcPct val="115000"/>
              </a:lnSpc>
              <a:spcAft>
                <a:spcPts val="800"/>
              </a:spcAft>
              <a:buSzPts val="1000"/>
              <a:tabLst>
                <a:tab pos="457200" algn="l"/>
              </a:tabLst>
            </a:pPr>
            <a:r>
              <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However, the only significant difference between the samples (p=0.040, employees, and p=0.008 for employers) was how fair guidance v. law would be for employers. B</a:t>
            </a:r>
            <a:r>
              <a:rPr lang="en-GB" sz="2000" b="1" dirty="0">
                <a:latin typeface="Palatino Linotype" panose="02040502050505030304" pitchFamily="18" charset="0"/>
              </a:rPr>
              <a:t>oth saw law as significantly less fair to employers than guidance.</a:t>
            </a:r>
            <a:endPar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8901940-ABD6-5BA0-1C10-72E83639E518}"/>
              </a:ext>
            </a:extLst>
          </p:cNvPr>
          <p:cNvSpPr txBox="1"/>
          <p:nvPr/>
        </p:nvSpPr>
        <p:spPr>
          <a:xfrm>
            <a:off x="5057805" y="1211561"/>
            <a:ext cx="6120062" cy="430887"/>
          </a:xfrm>
          <a:prstGeom prst="rect">
            <a:avLst/>
          </a:prstGeom>
          <a:noFill/>
        </p:spPr>
        <p:txBody>
          <a:bodyPr wrap="square">
            <a:spAutoFit/>
          </a:bodyPr>
          <a:lstStyle/>
          <a:p>
            <a:pPr algn="ctr"/>
            <a:r>
              <a:rPr lang="en-GB" sz="2200" b="1" dirty="0">
                <a:latin typeface="Palatino Linotype" panose="02040502050505030304" pitchFamily="18" charset="0"/>
              </a:rPr>
              <a:t>Perceived Fairness to Employers</a:t>
            </a:r>
          </a:p>
        </p:txBody>
      </p:sp>
      <p:pic>
        <p:nvPicPr>
          <p:cNvPr id="10" name="Picture 9">
            <a:extLst>
              <a:ext uri="{FF2B5EF4-FFF2-40B4-BE49-F238E27FC236}">
                <a16:creationId xmlns:a16="http://schemas.microsoft.com/office/drawing/2014/main" id="{EB22C863-404A-E67A-3CEB-C838F371996B}"/>
              </a:ext>
            </a:extLst>
          </p:cNvPr>
          <p:cNvPicPr>
            <a:picLocks noChangeAspect="1"/>
          </p:cNvPicPr>
          <p:nvPr/>
        </p:nvPicPr>
        <p:blipFill>
          <a:blip r:embed="rId2"/>
          <a:srcRect t="9038" b="8629"/>
          <a:stretch>
            <a:fillRect/>
          </a:stretch>
        </p:blipFill>
        <p:spPr>
          <a:xfrm>
            <a:off x="4278063" y="1833892"/>
            <a:ext cx="7644284" cy="4740664"/>
          </a:xfrm>
          <a:prstGeom prst="rect">
            <a:avLst/>
          </a:prstGeom>
        </p:spPr>
      </p:pic>
    </p:spTree>
    <p:extLst>
      <p:ext uri="{BB962C8B-B14F-4D97-AF65-F5344CB8AC3E}">
        <p14:creationId xmlns:p14="http://schemas.microsoft.com/office/powerpoint/2010/main" val="244024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D57E4-DE65-BA48-4C90-2B2115C8508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737829E-162D-14E8-AF12-D56C55B42874}"/>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49C8F2F-2E26-9475-61E1-45CE833C61CC}"/>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Limitations</a:t>
            </a:r>
          </a:p>
        </p:txBody>
      </p:sp>
      <p:cxnSp>
        <p:nvCxnSpPr>
          <p:cNvPr id="4" name="Straight Connector 3">
            <a:extLst>
              <a:ext uri="{FF2B5EF4-FFF2-40B4-BE49-F238E27FC236}">
                <a16:creationId xmlns:a16="http://schemas.microsoft.com/office/drawing/2014/main" id="{1A257356-8B94-6DD0-E5CA-A8FFE9FEF5D2}"/>
              </a:ext>
            </a:extLst>
          </p:cNvPr>
          <p:cNvCxnSpPr/>
          <p:nvPr/>
        </p:nvCxnSpPr>
        <p:spPr>
          <a:xfrm>
            <a:off x="0" y="1509622"/>
            <a:ext cx="360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253D831-AE41-55A4-0EC2-7303C051D662}"/>
              </a:ext>
            </a:extLst>
          </p:cNvPr>
          <p:cNvSpPr txBox="1"/>
          <p:nvPr/>
        </p:nvSpPr>
        <p:spPr>
          <a:xfrm>
            <a:off x="469933" y="1979843"/>
            <a:ext cx="10924898" cy="3947747"/>
          </a:xfrm>
          <a:prstGeom prst="rect">
            <a:avLst/>
          </a:prstGeom>
          <a:noFill/>
        </p:spPr>
        <p:txBody>
          <a:bodyPr wrap="square">
            <a:spAutoFit/>
          </a:bodyPr>
          <a:lstStyle/>
          <a:p>
            <a:pPr marL="406400" indent="-203200" fontAlgn="base">
              <a:lnSpc>
                <a:spcPts val="2300"/>
              </a:lnSpc>
              <a:spcAft>
                <a:spcPts val="800"/>
              </a:spcAft>
              <a:buSzPts val="1000"/>
              <a:tabLst>
                <a:tab pos="457200" algn="l"/>
              </a:tabLst>
            </a:pPr>
            <a:r>
              <a:rPr lang="en-GB" sz="2400" b="1" dirty="0">
                <a:solidFill>
                  <a:srgbClr val="0B0C0C"/>
                </a:solidFill>
                <a:latin typeface="Palatino Linotype"/>
              </a:rPr>
              <a:t>Sample representativeness: </a:t>
            </a:r>
            <a:r>
              <a:rPr lang="en-GB" sz="2400" dirty="0">
                <a:solidFill>
                  <a:srgbClr val="0B0C0C"/>
                </a:solidFill>
                <a:latin typeface="Palatino Linotype"/>
              </a:rPr>
              <a:t>The screening survey consists of an unrepresentative group of disabled respondents, which may limit generalizability to the broader population of disabled employees in the UK.</a:t>
            </a:r>
          </a:p>
          <a:p>
            <a:pPr marL="406400" indent="-203200" fontAlgn="base">
              <a:lnSpc>
                <a:spcPts val="2300"/>
              </a:lnSpc>
              <a:spcAft>
                <a:spcPts val="800"/>
              </a:spcAft>
              <a:buSzPts val="1000"/>
              <a:tabLst>
                <a:tab pos="457200" algn="l"/>
              </a:tabLst>
            </a:pPr>
            <a:r>
              <a:rPr lang="en-GB" sz="2400" b="1" dirty="0">
                <a:solidFill>
                  <a:srgbClr val="0B0C0C"/>
                </a:solidFill>
                <a:latin typeface="Palatino Linotype"/>
              </a:rPr>
              <a:t>Self-selection bias: </a:t>
            </a:r>
            <a:r>
              <a:rPr lang="en-GB" sz="2400" dirty="0">
                <a:solidFill>
                  <a:srgbClr val="0B0C0C"/>
                </a:solidFill>
                <a:latin typeface="Palatino Linotype"/>
              </a:rPr>
              <a:t>Online survey recruitment may attract respondents with stronger views or particular experiences with reasonable adjustment processes.</a:t>
            </a:r>
          </a:p>
          <a:p>
            <a:pPr marL="406400" indent="-203200" fontAlgn="base">
              <a:lnSpc>
                <a:spcPts val="2300"/>
              </a:lnSpc>
              <a:spcAft>
                <a:spcPts val="800"/>
              </a:spcAft>
              <a:buSzPts val="1000"/>
              <a:tabLst>
                <a:tab pos="457200" algn="l"/>
              </a:tabLst>
            </a:pPr>
            <a:r>
              <a:rPr lang="en-GB" sz="2400" b="1" dirty="0">
                <a:solidFill>
                  <a:srgbClr val="0B0C0C"/>
                </a:solidFill>
                <a:latin typeface="Palatino Linotype"/>
              </a:rPr>
              <a:t>Employer sample scope: </a:t>
            </a:r>
            <a:r>
              <a:rPr lang="en-GB" sz="2400" dirty="0">
                <a:solidFill>
                  <a:srgbClr val="0B0C0C"/>
                </a:solidFill>
                <a:latin typeface="Palatino Linotype"/>
              </a:rPr>
              <a:t>The employer sample is limited to those in HR or senior roles, which may not fully represent decision-making processes across all organizational levels.</a:t>
            </a:r>
          </a:p>
          <a:p>
            <a:pPr marL="406400" indent="-203200" fontAlgn="base">
              <a:lnSpc>
                <a:spcPts val="2300"/>
              </a:lnSpc>
              <a:spcAft>
                <a:spcPts val="800"/>
              </a:spcAft>
              <a:buSzPts val="1000"/>
              <a:tabLst>
                <a:tab pos="457200" algn="l"/>
              </a:tabLst>
            </a:pPr>
            <a:r>
              <a:rPr lang="en-GB" sz="2400" b="1" dirty="0">
                <a:solidFill>
                  <a:srgbClr val="0B0C0C"/>
                </a:solidFill>
                <a:latin typeface="Palatino Linotype"/>
              </a:rPr>
              <a:t>Vignette methodology: </a:t>
            </a:r>
            <a:r>
              <a:rPr lang="en-GB" sz="2400" dirty="0">
                <a:solidFill>
                  <a:srgbClr val="0B0C0C"/>
                </a:solidFill>
                <a:latin typeface="Palatino Linotype"/>
              </a:rPr>
              <a:t>The use of hypothetical scenarios may not fully capture real-world decision-making complexity and actual workplace experiences.</a:t>
            </a:r>
          </a:p>
        </p:txBody>
      </p:sp>
    </p:spTree>
    <p:extLst>
      <p:ext uri="{BB962C8B-B14F-4D97-AF65-F5344CB8AC3E}">
        <p14:creationId xmlns:p14="http://schemas.microsoft.com/office/powerpoint/2010/main" val="340319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5A974F6-B50B-CB9F-3D74-8107857448A7}"/>
              </a:ext>
            </a:extLst>
          </p:cNvPr>
          <p:cNvSpPr>
            <a:spLocks noGrp="1"/>
          </p:cNvSpPr>
          <p:nvPr>
            <p:ph type="ctrTitle"/>
          </p:nvPr>
        </p:nvSpPr>
        <p:spPr>
          <a:xfrm>
            <a:off x="1909158" y="2452537"/>
            <a:ext cx="7666163" cy="1952925"/>
          </a:xfrm>
        </p:spPr>
        <p:txBody>
          <a:bodyPr>
            <a:normAutofit/>
          </a:bodyPr>
          <a:lstStyle/>
          <a:p>
            <a:r>
              <a:rPr lang="en-US" sz="5600" dirty="0">
                <a:latin typeface="Palatino Linotype" panose="02040502050505030304" pitchFamily="18" charset="0"/>
              </a:rPr>
              <a:t>Screening Survey</a:t>
            </a:r>
          </a:p>
        </p:txBody>
      </p:sp>
    </p:spTree>
    <p:extLst>
      <p:ext uri="{BB962C8B-B14F-4D97-AF65-F5344CB8AC3E}">
        <p14:creationId xmlns:p14="http://schemas.microsoft.com/office/powerpoint/2010/main" val="3356205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9CF1882-91DF-F27F-05A3-288582C56AC1}"/>
              </a:ext>
            </a:extLst>
          </p:cNvPr>
          <p:cNvSpPr txBox="1"/>
          <p:nvPr/>
        </p:nvSpPr>
        <p:spPr>
          <a:xfrm>
            <a:off x="4906994" y="1540055"/>
            <a:ext cx="6592018" cy="4247317"/>
          </a:xfrm>
          <a:prstGeom prst="rect">
            <a:avLst/>
          </a:prstGeom>
          <a:solidFill>
            <a:schemeClr val="bg1">
              <a:lumMod val="95000"/>
            </a:schemeClr>
          </a:solidFill>
          <a:ln w="38100">
            <a:solidFill>
              <a:srgbClr val="401436"/>
            </a:solidFill>
          </a:ln>
          <a:effectLst>
            <a:outerShdw blurRad="50800" dist="38100" dir="2700000" algn="tl" rotWithShape="0">
              <a:prstClr val="black">
                <a:alpha val="40000"/>
              </a:prstClr>
            </a:outerShdw>
          </a:effectLst>
        </p:spPr>
        <p:txBody>
          <a:bodyPr wrap="square">
            <a:spAutoFit/>
          </a:bodyPr>
          <a:lstStyle/>
          <a:p>
            <a:r>
              <a:rPr lang="en-GB" dirty="0">
                <a:latin typeface="Palatino Linotype" panose="02040502050505030304" pitchFamily="18" charset="0"/>
              </a:rPr>
              <a:t>We divided the instrument into three key areas:</a:t>
            </a:r>
          </a:p>
          <a:p>
            <a:endParaRPr lang="en-GB" dirty="0">
              <a:latin typeface="Palatino Linotype" panose="02040502050505030304" pitchFamily="18" charset="0"/>
            </a:endParaRPr>
          </a:p>
          <a:p>
            <a:r>
              <a:rPr lang="en-GB" b="1" dirty="0">
                <a:latin typeface="Palatino Linotype" panose="02040502050505030304" pitchFamily="18" charset="0"/>
              </a:rPr>
              <a:t>Need Recognition (‘Naming’): </a:t>
            </a:r>
            <a:r>
              <a:rPr lang="en-GB" dirty="0">
                <a:latin typeface="Palatino Linotype" panose="02040502050505030304" pitchFamily="18" charset="0"/>
              </a:rPr>
              <a:t>The screener explored whether respondents felt their disability or health condition required workplace adjustments to enable effective work performance.</a:t>
            </a:r>
          </a:p>
          <a:p>
            <a:endParaRPr lang="en-GB" dirty="0">
              <a:latin typeface="Palatino Linotype" panose="02040502050505030304" pitchFamily="18" charset="0"/>
            </a:endParaRPr>
          </a:p>
          <a:p>
            <a:r>
              <a:rPr lang="en-GB" b="1" dirty="0">
                <a:latin typeface="Palatino Linotype" panose="02040502050505030304" pitchFamily="18" charset="0"/>
              </a:rPr>
              <a:t>Responsibility Attribution (‘Blaming’): </a:t>
            </a:r>
            <a:r>
              <a:rPr lang="en-GB" dirty="0">
                <a:latin typeface="Palatino Linotype" panose="02040502050505030304" pitchFamily="18" charset="0"/>
              </a:rPr>
              <a:t>Examined respondents' views on who should be responsible for implementing necessary workplace adjustments.</a:t>
            </a:r>
          </a:p>
          <a:p>
            <a:endParaRPr lang="en-GB" dirty="0">
              <a:latin typeface="Palatino Linotype" panose="02040502050505030304" pitchFamily="18" charset="0"/>
            </a:endParaRPr>
          </a:p>
          <a:p>
            <a:r>
              <a:rPr lang="en-GB" b="1" dirty="0">
                <a:latin typeface="Palatino Linotype" panose="02040502050505030304" pitchFamily="18" charset="0"/>
              </a:rPr>
              <a:t>Adjustment-Seeking Behaviour (‘Claiming’): </a:t>
            </a:r>
            <a:r>
              <a:rPr lang="en-GB" dirty="0">
                <a:latin typeface="Palatino Linotype" panose="02040502050505030304" pitchFamily="18" charset="0"/>
              </a:rPr>
              <a:t>Investigated actual behaviours around requesting adjustments, including:</a:t>
            </a:r>
          </a:p>
          <a:p>
            <a:r>
              <a:rPr lang="en-GB" dirty="0">
                <a:latin typeface="Palatino Linotype" panose="02040502050505030304" pitchFamily="18" charset="0"/>
              </a:rPr>
              <a:t>• Reasons for not pursuing needed adjustments.</a:t>
            </a:r>
          </a:p>
          <a:p>
            <a:r>
              <a:rPr lang="en-GB" dirty="0">
                <a:latin typeface="Palatino Linotype" panose="02040502050505030304" pitchFamily="18" charset="0"/>
              </a:rPr>
              <a:t>• Outcomes of adjustment processes.</a:t>
            </a:r>
          </a:p>
          <a:p>
            <a:r>
              <a:rPr lang="en-GB" dirty="0">
                <a:latin typeface="Palatino Linotype" panose="02040502050505030304" pitchFamily="18" charset="0"/>
              </a:rPr>
              <a:t>• Experiences of delay.</a:t>
            </a:r>
          </a:p>
        </p:txBody>
      </p:sp>
      <p:sp>
        <p:nvSpPr>
          <p:cNvPr id="7" name="TextBox 6">
            <a:extLst>
              <a:ext uri="{FF2B5EF4-FFF2-40B4-BE49-F238E27FC236}">
                <a16:creationId xmlns:a16="http://schemas.microsoft.com/office/drawing/2014/main" id="{FE0983AD-F159-CCCE-B40F-D3C35AF03AB8}"/>
              </a:ext>
            </a:extLst>
          </p:cNvPr>
          <p:cNvSpPr txBox="1"/>
          <p:nvPr/>
        </p:nvSpPr>
        <p:spPr>
          <a:xfrm>
            <a:off x="772066" y="2332986"/>
            <a:ext cx="3506637" cy="2406108"/>
          </a:xfrm>
          <a:prstGeom prst="rect">
            <a:avLst/>
          </a:prstGeom>
          <a:noFill/>
        </p:spPr>
        <p:txBody>
          <a:bodyPr wrap="square">
            <a:spAutoFit/>
          </a:bodyPr>
          <a:lstStyle/>
          <a:p>
            <a:pPr lvl="0" algn="ctr" fontAlgn="base">
              <a:lnSpc>
                <a:spcPct val="115000"/>
              </a:lnSpc>
              <a:spcAft>
                <a:spcPts val="1000"/>
              </a:spcAft>
              <a:buClr>
                <a:srgbClr val="0B0C0C"/>
              </a:buClr>
            </a:pPr>
            <a:r>
              <a:rPr lang="en-GB" sz="22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An online survey of an unrepresentative group of 2,714 disabled respondents in the UK in full or part-time employment</a:t>
            </a:r>
            <a:endParaRPr lang="en-GB" sz="2200" kern="100" dirty="0">
              <a:effectLst/>
              <a:latin typeface="Palatino Linotype" panose="020405020505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1383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A99EE-FC48-9B89-FCD2-3D85257383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761133B-37EF-1951-2F07-F62C7FDE0ECF}"/>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004AB4E-2384-B25B-0F42-BAFDAEB3002B}"/>
              </a:ext>
            </a:extLst>
          </p:cNvPr>
          <p:cNvSpPr txBox="1"/>
          <p:nvPr/>
        </p:nvSpPr>
        <p:spPr>
          <a:xfrm>
            <a:off x="603851" y="2005509"/>
            <a:ext cx="10642120" cy="3667992"/>
          </a:xfrm>
          <a:prstGeom prst="rect">
            <a:avLst/>
          </a:prstGeom>
          <a:noFill/>
        </p:spPr>
        <p:txBody>
          <a:bodyPr wrap="square">
            <a:spAutoFit/>
          </a:bodyPr>
          <a:lstStyle/>
          <a:p>
            <a:pPr marL="285750" lvl="0" indent="-285750" fontAlgn="base">
              <a:lnSpc>
                <a:spcPct val="115000"/>
              </a:lnSpc>
              <a:spcAft>
                <a:spcPts val="800"/>
              </a:spcAft>
              <a:buSzPts val="1000"/>
              <a:buFont typeface="Arial" panose="020B0604020202020204" pitchFamily="34" charset="0"/>
              <a:buChar char="•"/>
              <a:tabLst>
                <a:tab pos="457200" algn="l"/>
              </a:tabLst>
            </a:pPr>
            <a:r>
              <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23.3%</a:t>
            </a:r>
            <a:r>
              <a:rPr lang="en-GB" sz="20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 of respondents who filed requests for adjustments from their employers waited over one month for a decision, with </a:t>
            </a:r>
            <a:r>
              <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9.8%</a:t>
            </a:r>
            <a:r>
              <a:rPr lang="en-GB" sz="20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 waiting over three months.</a:t>
            </a:r>
            <a:endParaRPr lang="en-GB" sz="2000" kern="100" dirty="0">
              <a:effectLst/>
              <a:latin typeface="Palatino Linotype" panose="02040502050505030304" pitchFamily="18" charset="0"/>
              <a:ea typeface="Calibri" panose="020F0502020204030204" pitchFamily="34" charset="0"/>
              <a:cs typeface="Times New Roman" panose="02020603050405020304" pitchFamily="18" charset="0"/>
            </a:endParaRPr>
          </a:p>
          <a:p>
            <a:pPr marL="285750" lvl="0" indent="-285750" fontAlgn="base">
              <a:lnSpc>
                <a:spcPct val="115000"/>
              </a:lnSpc>
              <a:spcAft>
                <a:spcPts val="800"/>
              </a:spcAft>
              <a:buSzPts val="1000"/>
              <a:buFont typeface="Arial" panose="020B0604020202020204" pitchFamily="34" charset="0"/>
              <a:buChar char="•"/>
              <a:tabLst>
                <a:tab pos="457200" algn="l"/>
              </a:tabLst>
            </a:pPr>
            <a:r>
              <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14%</a:t>
            </a:r>
            <a:r>
              <a:rPr lang="en-GB" sz="20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 experienced ‘significant’ delays in the implementation of adjustments, while </a:t>
            </a:r>
            <a:r>
              <a:rPr lang="en-GB" sz="20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23%</a:t>
            </a:r>
            <a:r>
              <a:rPr lang="en-GB" sz="20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 reported ‘minor’ delays.</a:t>
            </a:r>
            <a:endParaRPr lang="en-GB" sz="2000" kern="100" dirty="0">
              <a:effectLst/>
              <a:latin typeface="Palatino Linotype" panose="02040502050505030304" pitchFamily="18" charset="0"/>
              <a:ea typeface="Calibri" panose="020F0502020204030204" pitchFamily="34" charset="0"/>
              <a:cs typeface="Times New Roman" panose="02020603050405020304" pitchFamily="18" charset="0"/>
            </a:endParaRPr>
          </a:p>
          <a:p>
            <a:pPr marL="285750" lvl="0" indent="-285750" fontAlgn="base">
              <a:lnSpc>
                <a:spcPct val="115000"/>
              </a:lnSpc>
              <a:spcAft>
                <a:spcPts val="800"/>
              </a:spcAft>
              <a:buSzPts val="1000"/>
              <a:buFont typeface="Arial" panose="020B0604020202020204" pitchFamily="34" charset="0"/>
              <a:buChar char="•"/>
              <a:tabLst>
                <a:tab pos="457200" algn="l"/>
              </a:tabLst>
            </a:pPr>
            <a:r>
              <a:rPr lang="en-GB" sz="2000"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A majority reported no delays in implementation.</a:t>
            </a:r>
            <a:endParaRPr lang="en-GB" sz="2000" b="1" dirty="0">
              <a:latin typeface="Palatino Linotype" panose="02040502050505030304" pitchFamily="18" charset="0"/>
            </a:endParaRPr>
          </a:p>
          <a:p>
            <a:pPr marL="285750" indent="-285750">
              <a:lnSpc>
                <a:spcPct val="115000"/>
              </a:lnSpc>
              <a:spcAft>
                <a:spcPts val="800"/>
              </a:spcAft>
              <a:buFont typeface="Arial" panose="020B0604020202020204" pitchFamily="34" charset="0"/>
              <a:buChar char="•"/>
            </a:pPr>
            <a:r>
              <a:rPr lang="en-GB" sz="2000" b="1" dirty="0">
                <a:latin typeface="Palatino Linotype" panose="02040502050505030304" pitchFamily="18" charset="0"/>
              </a:rPr>
              <a:t>17.6% </a:t>
            </a:r>
            <a:r>
              <a:rPr lang="en-GB" sz="2000" dirty="0">
                <a:latin typeface="Palatino Linotype" panose="02040502050505030304" pitchFamily="18" charset="0"/>
              </a:rPr>
              <a:t>of respondents believed that the employer should bear primary responsibility for implementing the adjustments they needed for the workplace</a:t>
            </a:r>
          </a:p>
          <a:p>
            <a:pPr marL="285750" indent="-285750">
              <a:lnSpc>
                <a:spcPct val="115000"/>
              </a:lnSpc>
              <a:spcAft>
                <a:spcPts val="800"/>
              </a:spcAft>
              <a:buFont typeface="Arial" panose="020B0604020202020204" pitchFamily="34" charset="0"/>
              <a:buChar char="•"/>
            </a:pPr>
            <a:r>
              <a:rPr lang="en-GB" sz="2000" b="1" dirty="0">
                <a:latin typeface="Palatino Linotype" panose="02040502050505030304" pitchFamily="18" charset="0"/>
              </a:rPr>
              <a:t>79% </a:t>
            </a:r>
            <a:r>
              <a:rPr lang="en-GB" sz="2000" dirty="0">
                <a:latin typeface="Palatino Linotype" panose="02040502050505030304" pitchFamily="18" charset="0"/>
              </a:rPr>
              <a:t>thought that both they (the disabled individual) and employer shared responsibility for implementing the adjustments they needed.</a:t>
            </a:r>
            <a:endParaRPr lang="en-GB" sz="2000" kern="100" dirty="0">
              <a:effectLst/>
              <a:latin typeface="Palatino Linotype" panose="0204050205050503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39EF425-8DC5-98B6-39D4-E58010FD1AB6}"/>
              </a:ext>
            </a:extLst>
          </p:cNvPr>
          <p:cNvSpPr txBox="1"/>
          <p:nvPr/>
        </p:nvSpPr>
        <p:spPr>
          <a:xfrm>
            <a:off x="116457" y="934178"/>
            <a:ext cx="3161581"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Uptake and barriers</a:t>
            </a:r>
          </a:p>
        </p:txBody>
      </p:sp>
      <p:cxnSp>
        <p:nvCxnSpPr>
          <p:cNvPr id="9" name="Straight Connector 8">
            <a:extLst>
              <a:ext uri="{FF2B5EF4-FFF2-40B4-BE49-F238E27FC236}">
                <a16:creationId xmlns:a16="http://schemas.microsoft.com/office/drawing/2014/main" id="{4F8276F3-3A44-FFF5-80E2-34113F7A36F4}"/>
              </a:ext>
            </a:extLst>
          </p:cNvPr>
          <p:cNvCxnSpPr/>
          <p:nvPr/>
        </p:nvCxnSpPr>
        <p:spPr>
          <a:xfrm>
            <a:off x="0" y="1500996"/>
            <a:ext cx="3278038"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2626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CFAE6-7CAB-B98D-96A0-EF651A4F772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245763F-B111-DF96-26BA-EF9BBA27A34B}"/>
              </a:ext>
            </a:extLst>
          </p:cNvPr>
          <p:cNvSpPr/>
          <p:nvPr/>
        </p:nvSpPr>
        <p:spPr>
          <a:xfrm>
            <a:off x="0" y="934178"/>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9514D16-0264-4F1D-765C-11DCE545A36D}"/>
              </a:ext>
            </a:extLst>
          </p:cNvPr>
          <p:cNvSpPr txBox="1"/>
          <p:nvPr/>
        </p:nvSpPr>
        <p:spPr>
          <a:xfrm>
            <a:off x="116457" y="934178"/>
            <a:ext cx="3161581"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Uptake and barriers</a:t>
            </a:r>
          </a:p>
        </p:txBody>
      </p:sp>
      <p:cxnSp>
        <p:nvCxnSpPr>
          <p:cNvPr id="9" name="Straight Connector 8">
            <a:extLst>
              <a:ext uri="{FF2B5EF4-FFF2-40B4-BE49-F238E27FC236}">
                <a16:creationId xmlns:a16="http://schemas.microsoft.com/office/drawing/2014/main" id="{CC488D06-575B-0B73-0F74-FAEBB3E44556}"/>
              </a:ext>
            </a:extLst>
          </p:cNvPr>
          <p:cNvCxnSpPr/>
          <p:nvPr/>
        </p:nvCxnSpPr>
        <p:spPr>
          <a:xfrm>
            <a:off x="0" y="1500996"/>
            <a:ext cx="3278038"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68D69FE-587E-AA6B-1233-62A6B353736E}"/>
              </a:ext>
            </a:extLst>
          </p:cNvPr>
          <p:cNvSpPr txBox="1"/>
          <p:nvPr/>
        </p:nvSpPr>
        <p:spPr>
          <a:xfrm>
            <a:off x="692270" y="2067815"/>
            <a:ext cx="8537994" cy="3912161"/>
          </a:xfrm>
          <a:prstGeom prst="rect">
            <a:avLst/>
          </a:prstGeom>
          <a:noFill/>
        </p:spPr>
        <p:txBody>
          <a:bodyPr wrap="square">
            <a:spAutoFit/>
          </a:bodyPr>
          <a:lstStyle/>
          <a:p>
            <a:pPr>
              <a:lnSpc>
                <a:spcPct val="115000"/>
              </a:lnSpc>
              <a:spcAft>
                <a:spcPts val="800"/>
              </a:spcAft>
            </a:pPr>
            <a:r>
              <a:rPr lang="en-GB" sz="2400" b="1" dirty="0">
                <a:latin typeface="Palatino Linotype" panose="02040502050505030304" pitchFamily="18" charset="0"/>
              </a:rPr>
              <a:t>16% </a:t>
            </a:r>
            <a:r>
              <a:rPr lang="en-GB" sz="2400" dirty="0">
                <a:latin typeface="Palatino Linotype" panose="02040502050505030304" pitchFamily="18" charset="0"/>
              </a:rPr>
              <a:t>of respondents felt they needed reasonable adjustments, </a:t>
            </a:r>
            <a:r>
              <a:rPr lang="en-GB" sz="2400" b="1" u="sng" dirty="0">
                <a:latin typeface="Palatino Linotype" panose="02040502050505030304" pitchFamily="18" charset="0"/>
              </a:rPr>
              <a:t>but had not requested them. </a:t>
            </a:r>
          </a:p>
          <a:p>
            <a:pPr>
              <a:lnSpc>
                <a:spcPct val="115000"/>
              </a:lnSpc>
              <a:spcAft>
                <a:spcPts val="800"/>
              </a:spcAft>
            </a:pPr>
            <a:endParaRPr lang="en-GB" sz="2000" b="1" u="sng" dirty="0">
              <a:latin typeface="Palatino Linotype" panose="02040502050505030304" pitchFamily="18" charset="0"/>
            </a:endParaRPr>
          </a:p>
          <a:p>
            <a:pPr>
              <a:lnSpc>
                <a:spcPct val="115000"/>
              </a:lnSpc>
              <a:spcAft>
                <a:spcPts val="800"/>
              </a:spcAft>
            </a:pPr>
            <a:r>
              <a:rPr lang="en-GB" sz="2000" dirty="0">
                <a:latin typeface="Palatino Linotype" panose="02040502050505030304" pitchFamily="18" charset="0"/>
              </a:rPr>
              <a:t>Within this group:</a:t>
            </a:r>
          </a:p>
          <a:p>
            <a:pPr marL="285750" indent="-285750">
              <a:lnSpc>
                <a:spcPct val="115000"/>
              </a:lnSpc>
              <a:spcAft>
                <a:spcPts val="800"/>
              </a:spcAft>
              <a:buFont typeface="Arial" panose="020B0604020202020204" pitchFamily="34" charset="0"/>
              <a:buChar char="•"/>
            </a:pPr>
            <a:r>
              <a:rPr lang="en-GB" sz="2000" b="1" dirty="0">
                <a:latin typeface="Palatino Linotype" panose="02040502050505030304" pitchFamily="18" charset="0"/>
              </a:rPr>
              <a:t>53%</a:t>
            </a:r>
            <a:r>
              <a:rPr lang="en-GB" sz="2000" dirty="0">
                <a:latin typeface="Palatino Linotype" panose="02040502050505030304" pitchFamily="18" charset="0"/>
              </a:rPr>
              <a:t> expressed concerns about potential negative consequences from asking for adjustments. </a:t>
            </a:r>
          </a:p>
          <a:p>
            <a:pPr marL="285750" indent="-285750">
              <a:lnSpc>
                <a:spcPct val="115000"/>
              </a:lnSpc>
              <a:spcAft>
                <a:spcPts val="800"/>
              </a:spcAft>
              <a:buFont typeface="Arial" panose="020B0604020202020204" pitchFamily="34" charset="0"/>
              <a:buChar char="•"/>
            </a:pPr>
            <a:r>
              <a:rPr lang="en-GB" sz="2000" b="1" dirty="0">
                <a:latin typeface="Palatino Linotype" panose="02040502050505030304" pitchFamily="18" charset="0"/>
              </a:rPr>
              <a:t>9.6% </a:t>
            </a:r>
            <a:r>
              <a:rPr lang="en-GB" sz="2000" dirty="0">
                <a:latin typeface="Palatino Linotype" panose="02040502050505030304" pitchFamily="18" charset="0"/>
              </a:rPr>
              <a:t>were unaware they could ask for adjustments.</a:t>
            </a:r>
          </a:p>
          <a:p>
            <a:pPr marL="285750" indent="-285750">
              <a:lnSpc>
                <a:spcPct val="115000"/>
              </a:lnSpc>
              <a:spcAft>
                <a:spcPts val="800"/>
              </a:spcAft>
              <a:buFont typeface="Arial" panose="020B0604020202020204" pitchFamily="34" charset="0"/>
              <a:buChar char="•"/>
            </a:pPr>
            <a:r>
              <a:rPr lang="en-GB" sz="2000" b="1" dirty="0">
                <a:latin typeface="Palatino Linotype" panose="02040502050505030304" pitchFamily="18" charset="0"/>
              </a:rPr>
              <a:t>5.1% </a:t>
            </a:r>
            <a:r>
              <a:rPr lang="en-GB" sz="2000" dirty="0">
                <a:latin typeface="Palatino Linotype" panose="02040502050505030304" pitchFamily="18" charset="0"/>
              </a:rPr>
              <a:t>did not know what adjustments to request or found the process too complicated.</a:t>
            </a:r>
          </a:p>
        </p:txBody>
      </p:sp>
    </p:spTree>
    <p:extLst>
      <p:ext uri="{BB962C8B-B14F-4D97-AF65-F5344CB8AC3E}">
        <p14:creationId xmlns:p14="http://schemas.microsoft.com/office/powerpoint/2010/main" val="241974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DEC22-FFD7-4B8C-806D-D95C6E5549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B5B85E-1829-0C09-236C-7CA2C5305451}"/>
              </a:ext>
            </a:extLst>
          </p:cNvPr>
          <p:cNvSpPr>
            <a:spLocks noGrp="1"/>
          </p:cNvSpPr>
          <p:nvPr>
            <p:ph type="ctrTitle"/>
          </p:nvPr>
        </p:nvSpPr>
        <p:spPr>
          <a:xfrm>
            <a:off x="1883278" y="1501955"/>
            <a:ext cx="7666163" cy="1952925"/>
          </a:xfrm>
        </p:spPr>
        <p:txBody>
          <a:bodyPr>
            <a:normAutofit/>
          </a:bodyPr>
          <a:lstStyle/>
          <a:p>
            <a:r>
              <a:rPr lang="en-US" sz="5600" dirty="0">
                <a:latin typeface="Palatino Linotype" panose="02040502050505030304" pitchFamily="18" charset="0"/>
              </a:rPr>
              <a:t>Vignette Completion</a:t>
            </a:r>
          </a:p>
        </p:txBody>
      </p:sp>
      <p:sp>
        <p:nvSpPr>
          <p:cNvPr id="3" name="Title 1">
            <a:extLst>
              <a:ext uri="{FF2B5EF4-FFF2-40B4-BE49-F238E27FC236}">
                <a16:creationId xmlns:a16="http://schemas.microsoft.com/office/drawing/2014/main" id="{5AF95338-9FD0-6DB3-2C25-B2A0C48F9FC4}"/>
              </a:ext>
            </a:extLst>
          </p:cNvPr>
          <p:cNvSpPr txBox="1">
            <a:spLocks/>
          </p:cNvSpPr>
          <p:nvPr/>
        </p:nvSpPr>
        <p:spPr>
          <a:xfrm>
            <a:off x="2029927" y="2989054"/>
            <a:ext cx="8606443" cy="1952925"/>
          </a:xfrm>
          <a:prstGeom prst="rect">
            <a:avLst/>
          </a:prstGeom>
        </p:spPr>
        <p:txBody>
          <a:bodyPr lIns="0" tIns="0" rIns="0" bIns="0" anchor="ctr" anchorCtr="0">
            <a:normAutofit fontScale="97500"/>
          </a:bodyPr>
          <a:lstStyle>
            <a:lvl1pPr algn="l" defTabSz="914400" rtl="0" eaLnBrk="1" latinLnBrk="0" hangingPunct="1">
              <a:lnSpc>
                <a:spcPct val="90000"/>
              </a:lnSpc>
              <a:spcBef>
                <a:spcPct val="0"/>
              </a:spcBef>
              <a:buNone/>
              <a:defRPr sz="5500" b="1" i="0" kern="1200">
                <a:solidFill>
                  <a:schemeClr val="tx1"/>
                </a:solidFill>
                <a:latin typeface="Inter SemiBold" panose="02000503000000020004" pitchFamily="2" charset="0"/>
                <a:ea typeface="Inter SemiBold" panose="02000503000000020004" pitchFamily="2" charset="0"/>
                <a:cs typeface="+mj-cs"/>
              </a:defRPr>
            </a:lvl1pPr>
          </a:lstStyle>
          <a:p>
            <a:r>
              <a:rPr lang="en-US" sz="4800" dirty="0">
                <a:solidFill>
                  <a:srgbClr val="581E4A"/>
                </a:solidFill>
                <a:latin typeface="Palatino Linotype" panose="02040502050505030304" pitchFamily="18" charset="0"/>
              </a:rPr>
              <a:t>Results #1</a:t>
            </a:r>
          </a:p>
        </p:txBody>
      </p:sp>
      <p:cxnSp>
        <p:nvCxnSpPr>
          <p:cNvPr id="5" name="Straight Connector 4">
            <a:extLst>
              <a:ext uri="{FF2B5EF4-FFF2-40B4-BE49-F238E27FC236}">
                <a16:creationId xmlns:a16="http://schemas.microsoft.com/office/drawing/2014/main" id="{D78585A6-3910-D8E6-3B5C-7B97F014AFCB}"/>
              </a:ext>
            </a:extLst>
          </p:cNvPr>
          <p:cNvCxnSpPr/>
          <p:nvPr/>
        </p:nvCxnSpPr>
        <p:spPr>
          <a:xfrm>
            <a:off x="1883278" y="3329798"/>
            <a:ext cx="7433250" cy="0"/>
          </a:xfrm>
          <a:prstGeom prst="line">
            <a:avLst/>
          </a:prstGeom>
          <a:ln w="76200">
            <a:solidFill>
              <a:srgbClr val="411637"/>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889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C8E41-DCF5-7256-CA16-D9B5447BCFB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3F4AAE7-6644-9352-BF57-D39271665C87}"/>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9EEDCE3-CEED-CC04-2F64-98B37DA2A2E4}"/>
              </a:ext>
            </a:extLst>
          </p:cNvPr>
          <p:cNvSpPr txBox="1"/>
          <p:nvPr/>
        </p:nvSpPr>
        <p:spPr>
          <a:xfrm>
            <a:off x="565032" y="2367238"/>
            <a:ext cx="5085270" cy="369332"/>
          </a:xfrm>
          <a:prstGeom prst="rect">
            <a:avLst/>
          </a:prstGeom>
          <a:solidFill>
            <a:schemeClr val="bg1">
              <a:lumMod val="85000"/>
            </a:schemeClr>
          </a:solidFill>
          <a:ln w="38100">
            <a:solidFill>
              <a:srgbClr val="401436"/>
            </a:solidFill>
          </a:ln>
          <a:effectLst>
            <a:outerShdw blurRad="50800" dist="38100" dir="2700000" algn="tl" rotWithShape="0">
              <a:prstClr val="black">
                <a:alpha val="40000"/>
              </a:prstClr>
            </a:outerShdw>
          </a:effectLst>
        </p:spPr>
        <p:txBody>
          <a:bodyPr wrap="square">
            <a:spAutoFit/>
          </a:bodyPr>
          <a:lstStyle/>
          <a:p>
            <a:pPr algn="ctr"/>
            <a:r>
              <a:rPr lang="en-GB" b="1" dirty="0">
                <a:latin typeface="Palatino Linotype" panose="02040502050505030304" pitchFamily="18" charset="0"/>
              </a:rPr>
              <a:t>Employer Sample (n=411)</a:t>
            </a:r>
          </a:p>
        </p:txBody>
      </p:sp>
      <p:sp>
        <p:nvSpPr>
          <p:cNvPr id="2" name="TextBox 1">
            <a:extLst>
              <a:ext uri="{FF2B5EF4-FFF2-40B4-BE49-F238E27FC236}">
                <a16:creationId xmlns:a16="http://schemas.microsoft.com/office/drawing/2014/main" id="{3D7C610E-A8EB-194A-D979-F8800164E922}"/>
              </a:ext>
            </a:extLst>
          </p:cNvPr>
          <p:cNvSpPr txBox="1"/>
          <p:nvPr/>
        </p:nvSpPr>
        <p:spPr>
          <a:xfrm>
            <a:off x="116457" y="934178"/>
            <a:ext cx="7983748" cy="917559"/>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What are employers’ and employees’ expectations around waiting periods?</a:t>
            </a:r>
          </a:p>
        </p:txBody>
      </p:sp>
      <p:cxnSp>
        <p:nvCxnSpPr>
          <p:cNvPr id="4" name="Straight Connector 3">
            <a:extLst>
              <a:ext uri="{FF2B5EF4-FFF2-40B4-BE49-F238E27FC236}">
                <a16:creationId xmlns:a16="http://schemas.microsoft.com/office/drawing/2014/main" id="{246E6E37-E6E5-9555-EC82-0FE43025F833}"/>
              </a:ext>
            </a:extLst>
          </p:cNvPr>
          <p:cNvCxnSpPr/>
          <p:nvPr/>
        </p:nvCxnSpPr>
        <p:spPr>
          <a:xfrm>
            <a:off x="0" y="1854679"/>
            <a:ext cx="720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654D940-AAD2-57A8-7FC9-5715795858A9}"/>
              </a:ext>
            </a:extLst>
          </p:cNvPr>
          <p:cNvSpPr txBox="1"/>
          <p:nvPr/>
        </p:nvSpPr>
        <p:spPr>
          <a:xfrm>
            <a:off x="6378516" y="2367238"/>
            <a:ext cx="5085270" cy="369332"/>
          </a:xfrm>
          <a:prstGeom prst="rect">
            <a:avLst/>
          </a:prstGeom>
          <a:solidFill>
            <a:schemeClr val="accent6">
              <a:lumMod val="40000"/>
              <a:lumOff val="60000"/>
            </a:schemeClr>
          </a:solidFill>
          <a:ln w="38100">
            <a:solidFill>
              <a:schemeClr val="accent6">
                <a:lumMod val="50000"/>
              </a:schemeClr>
            </a:solidFill>
          </a:ln>
          <a:effectLst>
            <a:outerShdw blurRad="50800" dist="38100" dir="2700000" algn="tl" rotWithShape="0">
              <a:prstClr val="black">
                <a:alpha val="40000"/>
              </a:prstClr>
            </a:outerShdw>
          </a:effectLst>
        </p:spPr>
        <p:txBody>
          <a:bodyPr wrap="square">
            <a:spAutoFit/>
          </a:bodyPr>
          <a:lstStyle/>
          <a:p>
            <a:pPr algn="ctr"/>
            <a:r>
              <a:rPr lang="en-GB" b="1" dirty="0">
                <a:latin typeface="Palatino Linotype" panose="02040502050505030304" pitchFamily="18" charset="0"/>
              </a:rPr>
              <a:t>Employee Sample (n=525)</a:t>
            </a:r>
          </a:p>
        </p:txBody>
      </p:sp>
      <p:sp>
        <p:nvSpPr>
          <p:cNvPr id="9" name="TextBox 8">
            <a:extLst>
              <a:ext uri="{FF2B5EF4-FFF2-40B4-BE49-F238E27FC236}">
                <a16:creationId xmlns:a16="http://schemas.microsoft.com/office/drawing/2014/main" id="{68B34FFC-1B6B-8B92-85A0-E72D2C4049EF}"/>
              </a:ext>
            </a:extLst>
          </p:cNvPr>
          <p:cNvSpPr txBox="1"/>
          <p:nvPr/>
        </p:nvSpPr>
        <p:spPr>
          <a:xfrm>
            <a:off x="565032" y="2750880"/>
            <a:ext cx="5085270" cy="3600000"/>
          </a:xfrm>
          <a:prstGeom prst="rect">
            <a:avLst/>
          </a:prstGeom>
          <a:solidFill>
            <a:schemeClr val="bg1">
              <a:lumMod val="95000"/>
            </a:schemeClr>
          </a:solidFill>
          <a:ln w="38100">
            <a:solidFill>
              <a:srgbClr val="401436"/>
            </a:solidFill>
          </a:ln>
          <a:effectLst>
            <a:outerShdw blurRad="50800" dist="38100" dir="2700000" algn="tl" rotWithShape="0">
              <a:prstClr val="black">
                <a:alpha val="40000"/>
              </a:prstClr>
            </a:outerShdw>
          </a:effectLst>
        </p:spPr>
        <p:txBody>
          <a:bodyPr wrap="square">
            <a:spAutoFit/>
          </a:bodyPr>
          <a:lstStyle/>
          <a:p>
            <a:pPr algn="ctr"/>
            <a:endParaRPr lang="en-GB" b="1" dirty="0">
              <a:latin typeface="Palatino Linotype" panose="02040502050505030304" pitchFamily="18" charset="0"/>
            </a:endParaRPr>
          </a:p>
        </p:txBody>
      </p:sp>
      <p:sp>
        <p:nvSpPr>
          <p:cNvPr id="11" name="TextBox 10">
            <a:extLst>
              <a:ext uri="{FF2B5EF4-FFF2-40B4-BE49-F238E27FC236}">
                <a16:creationId xmlns:a16="http://schemas.microsoft.com/office/drawing/2014/main" id="{B9E5DCC8-8317-8C26-DA43-81B332BAFA44}"/>
              </a:ext>
            </a:extLst>
          </p:cNvPr>
          <p:cNvSpPr txBox="1"/>
          <p:nvPr/>
        </p:nvSpPr>
        <p:spPr>
          <a:xfrm>
            <a:off x="6378516" y="2748885"/>
            <a:ext cx="5085270" cy="3600000"/>
          </a:xfrm>
          <a:prstGeom prst="rect">
            <a:avLst/>
          </a:prstGeom>
          <a:solidFill>
            <a:schemeClr val="accent6">
              <a:lumMod val="20000"/>
              <a:lumOff val="80000"/>
            </a:schemeClr>
          </a:solidFill>
          <a:ln w="38100">
            <a:solidFill>
              <a:schemeClr val="accent6">
                <a:lumMod val="50000"/>
              </a:schemeClr>
            </a:solidFill>
          </a:ln>
          <a:effectLst>
            <a:outerShdw blurRad="50800" dist="38100" dir="2700000" algn="tl" rotWithShape="0">
              <a:prstClr val="black">
                <a:alpha val="40000"/>
              </a:prstClr>
            </a:outerShdw>
          </a:effectLst>
        </p:spPr>
        <p:txBody>
          <a:bodyPr wrap="square">
            <a:spAutoFit/>
          </a:bodyPr>
          <a:lstStyle/>
          <a:p>
            <a:pPr algn="ctr"/>
            <a:endParaRPr lang="en-GB" b="1" dirty="0">
              <a:latin typeface="Palatino Linotype" panose="02040502050505030304" pitchFamily="18" charset="0"/>
            </a:endParaRPr>
          </a:p>
        </p:txBody>
      </p:sp>
      <p:graphicFrame>
        <p:nvGraphicFramePr>
          <p:cNvPr id="12" name="Table 11">
            <a:extLst>
              <a:ext uri="{FF2B5EF4-FFF2-40B4-BE49-F238E27FC236}">
                <a16:creationId xmlns:a16="http://schemas.microsoft.com/office/drawing/2014/main" id="{03745E27-9ACB-E5FA-0DD5-86165B15348D}"/>
              </a:ext>
            </a:extLst>
          </p:cNvPr>
          <p:cNvGraphicFramePr>
            <a:graphicFrameLocks noGrp="1"/>
          </p:cNvGraphicFramePr>
          <p:nvPr>
            <p:extLst>
              <p:ext uri="{D42A27DB-BD31-4B8C-83A1-F6EECF244321}">
                <p14:modId xmlns:p14="http://schemas.microsoft.com/office/powerpoint/2010/main" val="4198313219"/>
              </p:ext>
            </p:extLst>
          </p:nvPr>
        </p:nvGraphicFramePr>
        <p:xfrm>
          <a:off x="1186800" y="3212755"/>
          <a:ext cx="3841729" cy="1906780"/>
        </p:xfrm>
        <a:graphic>
          <a:graphicData uri="http://schemas.openxmlformats.org/drawingml/2006/table">
            <a:tbl>
              <a:tblPr firstRow="1" firstCol="1" bandRow="1">
                <a:tableStyleId>{D7AC3CCA-C797-4891-BE02-D94E43425B78}</a:tableStyleId>
              </a:tblPr>
              <a:tblGrid>
                <a:gridCol w="3218851">
                  <a:extLst>
                    <a:ext uri="{9D8B030D-6E8A-4147-A177-3AD203B41FA5}">
                      <a16:colId xmlns:a16="http://schemas.microsoft.com/office/drawing/2014/main" val="746255567"/>
                    </a:ext>
                  </a:extLst>
                </a:gridCol>
                <a:gridCol w="622878">
                  <a:extLst>
                    <a:ext uri="{9D8B030D-6E8A-4147-A177-3AD203B41FA5}">
                      <a16:colId xmlns:a16="http://schemas.microsoft.com/office/drawing/2014/main" val="3868257360"/>
                    </a:ext>
                  </a:extLst>
                </a:gridCol>
              </a:tblGrid>
              <a:tr h="190500">
                <a:tc>
                  <a:txBody>
                    <a:bodyPr/>
                    <a:lstStyle/>
                    <a:p>
                      <a:pPr>
                        <a:lnSpc>
                          <a:spcPct val="115000"/>
                        </a:lnSpc>
                        <a:spcAft>
                          <a:spcPts val="1000"/>
                        </a:spcAft>
                        <a:buNone/>
                      </a:pPr>
                      <a:r>
                        <a:rPr lang="en-GB" sz="1400" dirty="0">
                          <a:effectLst/>
                          <a:latin typeface="Palatino Linotype" panose="02040502050505030304" pitchFamily="18" charset="0"/>
                        </a:rPr>
                        <a:t>Receiving or reviewing reasonable adjustment requests</a:t>
                      </a:r>
                      <a:endParaRPr lang="en-GB" sz="1400"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1000"/>
                        </a:spcAft>
                        <a:buNone/>
                      </a:pPr>
                      <a:r>
                        <a:rPr lang="en-GB" sz="1400" dirty="0">
                          <a:effectLst/>
                          <a:latin typeface="Palatino Linotype" panose="02040502050505030304" pitchFamily="18" charset="0"/>
                        </a:rPr>
                        <a:t>67.2%</a:t>
                      </a:r>
                      <a:endParaRPr lang="en-GB" sz="1400"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254223674"/>
                  </a:ext>
                </a:extLst>
              </a:tr>
              <a:tr h="190500">
                <a:tc>
                  <a:txBody>
                    <a:bodyPr/>
                    <a:lstStyle/>
                    <a:p>
                      <a:pPr>
                        <a:lnSpc>
                          <a:spcPct val="115000"/>
                        </a:lnSpc>
                        <a:spcAft>
                          <a:spcPts val="1000"/>
                        </a:spcAft>
                        <a:buNone/>
                      </a:pPr>
                      <a:r>
                        <a:rPr lang="en-GB" sz="1400" dirty="0">
                          <a:effectLst/>
                          <a:latin typeface="Palatino Linotype" panose="02040502050505030304" pitchFamily="18" charset="0"/>
                        </a:rPr>
                        <a:t>Making decisions about reasonable adjustment requests</a:t>
                      </a:r>
                      <a:endParaRPr lang="en-GB" sz="1400"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1000"/>
                        </a:spcAft>
                        <a:buNone/>
                      </a:pPr>
                      <a:r>
                        <a:rPr lang="en-GB" sz="1400" b="1" dirty="0">
                          <a:effectLst/>
                          <a:latin typeface="Palatino Linotype" panose="02040502050505030304" pitchFamily="18" charset="0"/>
                        </a:rPr>
                        <a:t>56%</a:t>
                      </a:r>
                      <a:endParaRPr lang="en-GB" sz="1400" b="1"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542637680"/>
                  </a:ext>
                </a:extLst>
              </a:tr>
              <a:tr h="190500">
                <a:tc>
                  <a:txBody>
                    <a:bodyPr/>
                    <a:lstStyle/>
                    <a:p>
                      <a:pPr>
                        <a:lnSpc>
                          <a:spcPct val="115000"/>
                        </a:lnSpc>
                        <a:spcAft>
                          <a:spcPts val="1000"/>
                        </a:spcAft>
                        <a:buNone/>
                      </a:pPr>
                      <a:r>
                        <a:rPr lang="en-GB" sz="1400" dirty="0">
                          <a:effectLst/>
                          <a:latin typeface="Palatino Linotype" panose="02040502050505030304" pitchFamily="18" charset="0"/>
                        </a:rPr>
                        <a:t>Implementing reasonable adjustments</a:t>
                      </a:r>
                      <a:endParaRPr lang="en-GB" sz="1400"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1000"/>
                        </a:spcAft>
                        <a:buNone/>
                      </a:pPr>
                      <a:r>
                        <a:rPr lang="en-GB" sz="1400" b="1" dirty="0">
                          <a:effectLst/>
                          <a:latin typeface="Palatino Linotype" panose="02040502050505030304" pitchFamily="18" charset="0"/>
                        </a:rPr>
                        <a:t>54%</a:t>
                      </a:r>
                      <a:endParaRPr lang="en-GB" sz="1400" b="1"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178214381"/>
                  </a:ext>
                </a:extLst>
              </a:tr>
              <a:tr h="190500">
                <a:tc>
                  <a:txBody>
                    <a:bodyPr/>
                    <a:lstStyle/>
                    <a:p>
                      <a:pPr>
                        <a:lnSpc>
                          <a:spcPct val="115000"/>
                        </a:lnSpc>
                        <a:spcAft>
                          <a:spcPts val="1000"/>
                        </a:spcAft>
                        <a:buNone/>
                      </a:pPr>
                      <a:r>
                        <a:rPr lang="en-GB" sz="1400">
                          <a:effectLst/>
                          <a:latin typeface="Palatino Linotype" panose="02040502050505030304" pitchFamily="18" charset="0"/>
                        </a:rPr>
                        <a:t>Setting policy about reasonable adjustments</a:t>
                      </a:r>
                      <a:endParaRPr lang="en-GB" sz="140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tc>
                  <a:txBody>
                    <a:bodyPr/>
                    <a:lstStyle/>
                    <a:p>
                      <a:pPr algn="ctr">
                        <a:lnSpc>
                          <a:spcPct val="115000"/>
                        </a:lnSpc>
                        <a:spcAft>
                          <a:spcPts val="1000"/>
                        </a:spcAft>
                        <a:buNone/>
                      </a:pPr>
                      <a:r>
                        <a:rPr lang="en-GB" sz="1400" b="1" dirty="0">
                          <a:effectLst/>
                          <a:latin typeface="Palatino Linotype" panose="02040502050505030304" pitchFamily="18" charset="0"/>
                        </a:rPr>
                        <a:t>38%</a:t>
                      </a:r>
                      <a:endParaRPr lang="en-GB" sz="1400" b="1"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588546486"/>
                  </a:ext>
                </a:extLst>
              </a:tr>
            </a:tbl>
          </a:graphicData>
        </a:graphic>
      </p:graphicFrame>
      <p:sp>
        <p:nvSpPr>
          <p:cNvPr id="14" name="TextBox 13">
            <a:extLst>
              <a:ext uri="{FF2B5EF4-FFF2-40B4-BE49-F238E27FC236}">
                <a16:creationId xmlns:a16="http://schemas.microsoft.com/office/drawing/2014/main" id="{1B52E301-1999-AE7D-22BA-64E03284A235}"/>
              </a:ext>
            </a:extLst>
          </p:cNvPr>
          <p:cNvSpPr txBox="1"/>
          <p:nvPr/>
        </p:nvSpPr>
        <p:spPr>
          <a:xfrm>
            <a:off x="1396401" y="5312320"/>
            <a:ext cx="3422529" cy="584775"/>
          </a:xfrm>
          <a:prstGeom prst="rect">
            <a:avLst/>
          </a:prstGeom>
          <a:noFill/>
        </p:spPr>
        <p:txBody>
          <a:bodyPr wrap="square">
            <a:spAutoFit/>
          </a:bodyPr>
          <a:lstStyle/>
          <a:p>
            <a:pPr algn="ctr"/>
            <a:r>
              <a:rPr lang="en-GB" sz="16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Participants all work in HR/in a senior role in an organisation</a:t>
            </a:r>
            <a:endParaRPr lang="en-GB" sz="1600" dirty="0"/>
          </a:p>
        </p:txBody>
      </p:sp>
      <p:graphicFrame>
        <p:nvGraphicFramePr>
          <p:cNvPr id="17" name="Table 16">
            <a:extLst>
              <a:ext uri="{FF2B5EF4-FFF2-40B4-BE49-F238E27FC236}">
                <a16:creationId xmlns:a16="http://schemas.microsoft.com/office/drawing/2014/main" id="{47490CD5-DEF5-3A3C-C4C7-E6503A6E1774}"/>
              </a:ext>
            </a:extLst>
          </p:cNvPr>
          <p:cNvGraphicFramePr>
            <a:graphicFrameLocks noGrp="1"/>
          </p:cNvGraphicFramePr>
          <p:nvPr>
            <p:extLst>
              <p:ext uri="{D42A27DB-BD31-4B8C-83A1-F6EECF244321}">
                <p14:modId xmlns:p14="http://schemas.microsoft.com/office/powerpoint/2010/main" val="1930608214"/>
              </p:ext>
            </p:extLst>
          </p:nvPr>
        </p:nvGraphicFramePr>
        <p:xfrm>
          <a:off x="7036050" y="3090073"/>
          <a:ext cx="3841729" cy="2152144"/>
        </p:xfrm>
        <a:graphic>
          <a:graphicData uri="http://schemas.openxmlformats.org/drawingml/2006/table">
            <a:tbl>
              <a:tblPr firstRow="1" firstCol="1" bandRow="1">
                <a:tableStyleId>{D7AC3CCA-C797-4891-BE02-D94E43425B78}</a:tableStyleId>
              </a:tblPr>
              <a:tblGrid>
                <a:gridCol w="3218851">
                  <a:extLst>
                    <a:ext uri="{9D8B030D-6E8A-4147-A177-3AD203B41FA5}">
                      <a16:colId xmlns:a16="http://schemas.microsoft.com/office/drawing/2014/main" val="746255567"/>
                    </a:ext>
                  </a:extLst>
                </a:gridCol>
                <a:gridCol w="622878">
                  <a:extLst>
                    <a:ext uri="{9D8B030D-6E8A-4147-A177-3AD203B41FA5}">
                      <a16:colId xmlns:a16="http://schemas.microsoft.com/office/drawing/2014/main" val="3868257360"/>
                    </a:ext>
                  </a:extLst>
                </a:gridCol>
              </a:tblGrid>
              <a:tr h="190500">
                <a:tc>
                  <a:txBody>
                    <a:bodyPr/>
                    <a:lstStyle/>
                    <a:p>
                      <a:pPr>
                        <a:lnSpc>
                          <a:spcPct val="115000"/>
                        </a:lnSpc>
                        <a:spcAft>
                          <a:spcPts val="1000"/>
                        </a:spcAft>
                        <a:buNone/>
                      </a:pPr>
                      <a:r>
                        <a:rPr lang="en-GB" sz="1400" dirty="0">
                          <a:effectLst/>
                          <a:latin typeface="Palatino Linotype" panose="02040502050505030304" pitchFamily="18" charset="0"/>
                        </a:rPr>
                        <a:t>Requested reasonable adjustments from an employer</a:t>
                      </a:r>
                    </a:p>
                  </a:txBody>
                  <a:tcPr marL="68580" marR="68580" marT="0" marB="0" anchor="ctr"/>
                </a:tc>
                <a:tc>
                  <a:txBody>
                    <a:bodyPr/>
                    <a:lstStyle/>
                    <a:p>
                      <a:pPr algn="ctr">
                        <a:lnSpc>
                          <a:spcPct val="115000"/>
                        </a:lnSpc>
                        <a:spcAft>
                          <a:spcPts val="1000"/>
                        </a:spcAft>
                        <a:buNone/>
                      </a:pPr>
                      <a:r>
                        <a:rPr lang="en-GB" sz="1400" dirty="0">
                          <a:effectLst/>
                          <a:latin typeface="Palatino Linotype" panose="02040502050505030304" pitchFamily="18" charset="0"/>
                        </a:rPr>
                        <a:t>75%</a:t>
                      </a:r>
                      <a:endParaRPr lang="en-GB" sz="1400"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254223674"/>
                  </a:ext>
                </a:extLst>
              </a:tr>
              <a:tr h="190500">
                <a:tc>
                  <a:txBody>
                    <a:bodyPr/>
                    <a:lstStyle/>
                    <a:p>
                      <a:pPr>
                        <a:lnSpc>
                          <a:spcPct val="115000"/>
                        </a:lnSpc>
                        <a:spcAft>
                          <a:spcPts val="1000"/>
                        </a:spcAft>
                        <a:buNone/>
                      </a:pPr>
                      <a:r>
                        <a:rPr lang="en-GB" sz="1400" dirty="0">
                          <a:effectLst/>
                          <a:latin typeface="Palatino Linotype" panose="02040502050505030304" pitchFamily="18" charset="0"/>
                        </a:rPr>
                        <a:t>Had reasonable adjustments provided to me at work</a:t>
                      </a:r>
                    </a:p>
                  </a:txBody>
                  <a:tcPr marL="68580" marR="68580" marT="0" marB="0" anchor="ctr"/>
                </a:tc>
                <a:tc>
                  <a:txBody>
                    <a:bodyPr/>
                    <a:lstStyle/>
                    <a:p>
                      <a:pPr algn="ctr">
                        <a:lnSpc>
                          <a:spcPct val="115000"/>
                        </a:lnSpc>
                        <a:spcAft>
                          <a:spcPts val="1000"/>
                        </a:spcAft>
                        <a:buNone/>
                      </a:pPr>
                      <a:r>
                        <a:rPr lang="en-GB" sz="1400" b="1" dirty="0">
                          <a:effectLst/>
                          <a:latin typeface="Palatino Linotype" panose="02040502050505030304" pitchFamily="18" charset="0"/>
                        </a:rPr>
                        <a:t>73%</a:t>
                      </a:r>
                      <a:endParaRPr lang="en-GB" sz="1400" b="1"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542637680"/>
                  </a:ext>
                </a:extLst>
              </a:tr>
              <a:tr h="190500">
                <a:tc>
                  <a:txBody>
                    <a:bodyPr/>
                    <a:lstStyle/>
                    <a:p>
                      <a:pPr>
                        <a:lnSpc>
                          <a:spcPct val="115000"/>
                        </a:lnSpc>
                        <a:spcAft>
                          <a:spcPts val="1000"/>
                        </a:spcAft>
                        <a:buNone/>
                      </a:pPr>
                      <a:r>
                        <a:rPr lang="en-GB" sz="1400" dirty="0">
                          <a:effectLst/>
                          <a:latin typeface="Palatino Linotype" panose="02040502050505030304" pitchFamily="18" charset="0"/>
                        </a:rPr>
                        <a:t>Been involved in discussions about reasonable adjustments with an employer</a:t>
                      </a:r>
                    </a:p>
                  </a:txBody>
                  <a:tcPr marL="68580" marR="68580" marT="0" marB="0" anchor="ctr"/>
                </a:tc>
                <a:tc>
                  <a:txBody>
                    <a:bodyPr/>
                    <a:lstStyle/>
                    <a:p>
                      <a:pPr algn="ctr">
                        <a:lnSpc>
                          <a:spcPct val="115000"/>
                        </a:lnSpc>
                        <a:spcAft>
                          <a:spcPts val="1000"/>
                        </a:spcAft>
                        <a:buNone/>
                      </a:pPr>
                      <a:r>
                        <a:rPr lang="en-GB" sz="1400" b="1" dirty="0">
                          <a:effectLst/>
                          <a:latin typeface="Palatino Linotype" panose="02040502050505030304" pitchFamily="18" charset="0"/>
                        </a:rPr>
                        <a:t>69%</a:t>
                      </a:r>
                      <a:endParaRPr lang="en-GB" sz="1400" b="1"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178214381"/>
                  </a:ext>
                </a:extLst>
              </a:tr>
              <a:tr h="190500">
                <a:tc>
                  <a:txBody>
                    <a:bodyPr/>
                    <a:lstStyle/>
                    <a:p>
                      <a:pPr>
                        <a:lnSpc>
                          <a:spcPct val="115000"/>
                        </a:lnSpc>
                        <a:spcAft>
                          <a:spcPts val="1000"/>
                        </a:spcAft>
                        <a:buNone/>
                      </a:pPr>
                      <a:r>
                        <a:rPr lang="en-GB" sz="1400" dirty="0">
                          <a:effectLst/>
                          <a:latin typeface="Palatino Linotype" panose="02040502050505030304" pitchFamily="18" charset="0"/>
                        </a:rPr>
                        <a:t>Had a reasonable adjustment request declined or only partially approved</a:t>
                      </a:r>
                    </a:p>
                  </a:txBody>
                  <a:tcPr marL="68580" marR="68580" marT="0" marB="0" anchor="ctr"/>
                </a:tc>
                <a:tc>
                  <a:txBody>
                    <a:bodyPr/>
                    <a:lstStyle/>
                    <a:p>
                      <a:pPr algn="ctr">
                        <a:lnSpc>
                          <a:spcPct val="115000"/>
                        </a:lnSpc>
                        <a:spcAft>
                          <a:spcPts val="1000"/>
                        </a:spcAft>
                        <a:buNone/>
                      </a:pPr>
                      <a:r>
                        <a:rPr lang="en-GB" sz="1400" b="1" dirty="0">
                          <a:effectLst/>
                          <a:latin typeface="Palatino Linotype" panose="02040502050505030304" pitchFamily="18" charset="0"/>
                        </a:rPr>
                        <a:t>21%</a:t>
                      </a:r>
                      <a:endParaRPr lang="en-GB" sz="1400" b="1" dirty="0">
                        <a:effectLst/>
                        <a:latin typeface="Palatino Linotype" panose="02040502050505030304" pitchFamily="18" charset="0"/>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588546486"/>
                  </a:ext>
                </a:extLst>
              </a:tr>
            </a:tbl>
          </a:graphicData>
        </a:graphic>
      </p:graphicFrame>
      <p:sp>
        <p:nvSpPr>
          <p:cNvPr id="18" name="TextBox 17">
            <a:extLst>
              <a:ext uri="{FF2B5EF4-FFF2-40B4-BE49-F238E27FC236}">
                <a16:creationId xmlns:a16="http://schemas.microsoft.com/office/drawing/2014/main" id="{886CCFCF-1CD8-71F3-68E1-9DF76ED4F416}"/>
              </a:ext>
            </a:extLst>
          </p:cNvPr>
          <p:cNvSpPr txBox="1"/>
          <p:nvPr/>
        </p:nvSpPr>
        <p:spPr>
          <a:xfrm>
            <a:off x="6802648" y="5312320"/>
            <a:ext cx="4308534" cy="584775"/>
          </a:xfrm>
          <a:prstGeom prst="rect">
            <a:avLst/>
          </a:prstGeom>
          <a:noFill/>
        </p:spPr>
        <p:txBody>
          <a:bodyPr wrap="square">
            <a:spAutoFit/>
          </a:bodyPr>
          <a:lstStyle/>
          <a:p>
            <a:pPr algn="ctr"/>
            <a:r>
              <a:rPr lang="en-GB" sz="16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Participants all recruited from the first screening survey of 2,714 disabled people</a:t>
            </a:r>
            <a:endParaRPr lang="en-GB" sz="1600" dirty="0"/>
          </a:p>
        </p:txBody>
      </p:sp>
    </p:spTree>
    <p:extLst>
      <p:ext uri="{BB962C8B-B14F-4D97-AF65-F5344CB8AC3E}">
        <p14:creationId xmlns:p14="http://schemas.microsoft.com/office/powerpoint/2010/main" val="141956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D24F8-1512-D12A-1F9A-73B700C9EFE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C87A971-AED3-49FE-F9AF-CC3EDE33FF05}"/>
              </a:ext>
            </a:extLst>
          </p:cNvPr>
          <p:cNvSpPr/>
          <p:nvPr/>
        </p:nvSpPr>
        <p:spPr>
          <a:xfrm>
            <a:off x="0" y="905774"/>
            <a:ext cx="12192000" cy="5952226"/>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573E9217-E5CF-D7D1-0703-6732CD7A0684}"/>
              </a:ext>
            </a:extLst>
          </p:cNvPr>
          <p:cNvSpPr txBox="1"/>
          <p:nvPr/>
        </p:nvSpPr>
        <p:spPr>
          <a:xfrm>
            <a:off x="116457" y="934178"/>
            <a:ext cx="7983748" cy="492827"/>
          </a:xfrm>
          <a:prstGeom prst="rect">
            <a:avLst/>
          </a:prstGeom>
          <a:noFill/>
        </p:spPr>
        <p:txBody>
          <a:bodyPr wrap="square">
            <a:spAutoFit/>
          </a:bodyPr>
          <a:lstStyle/>
          <a:p>
            <a:pPr lvl="0" fontAlgn="base">
              <a:lnSpc>
                <a:spcPct val="115000"/>
              </a:lnSpc>
              <a:spcAft>
                <a:spcPts val="800"/>
              </a:spcAft>
              <a:buSzPts val="1000"/>
              <a:tabLst>
                <a:tab pos="457200" algn="l"/>
              </a:tabLst>
            </a:pPr>
            <a:r>
              <a:rPr lang="en-GB" sz="2400" b="1" kern="0" dirty="0">
                <a:solidFill>
                  <a:srgbClr val="0B0C0C"/>
                </a:solidFill>
                <a:effectLst/>
                <a:latin typeface="Palatino Linotype" panose="02040502050505030304" pitchFamily="18" charset="0"/>
                <a:ea typeface="Times New Roman" panose="02020603050405020304" pitchFamily="18" charset="0"/>
                <a:cs typeface="Times New Roman" panose="02020603050405020304" pitchFamily="18" charset="0"/>
              </a:rPr>
              <a:t>Vignette design</a:t>
            </a:r>
          </a:p>
        </p:txBody>
      </p:sp>
      <p:cxnSp>
        <p:nvCxnSpPr>
          <p:cNvPr id="4" name="Straight Connector 3">
            <a:extLst>
              <a:ext uri="{FF2B5EF4-FFF2-40B4-BE49-F238E27FC236}">
                <a16:creationId xmlns:a16="http://schemas.microsoft.com/office/drawing/2014/main" id="{7268B68B-7A59-B0B6-9357-37AEF941DB0D}"/>
              </a:ext>
            </a:extLst>
          </p:cNvPr>
          <p:cNvCxnSpPr/>
          <p:nvPr/>
        </p:nvCxnSpPr>
        <p:spPr>
          <a:xfrm>
            <a:off x="0" y="1509622"/>
            <a:ext cx="3600000" cy="0"/>
          </a:xfrm>
          <a:prstGeom prst="line">
            <a:avLst/>
          </a:prstGeom>
          <a:ln w="38100">
            <a:solidFill>
              <a:schemeClr val="accent3">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E75A6A4-3C6B-19D4-2209-BEECA25BCDCB}"/>
              </a:ext>
            </a:extLst>
          </p:cNvPr>
          <p:cNvPicPr>
            <a:picLocks noChangeAspect="1"/>
          </p:cNvPicPr>
          <p:nvPr/>
        </p:nvPicPr>
        <p:blipFill>
          <a:blip r:embed="rId2"/>
          <a:stretch>
            <a:fillRect/>
          </a:stretch>
        </p:blipFill>
        <p:spPr>
          <a:xfrm>
            <a:off x="5851668" y="1595886"/>
            <a:ext cx="6065649" cy="4600582"/>
          </a:xfrm>
          <a:prstGeom prst="rect">
            <a:avLst/>
          </a:prstGeom>
          <a:ln w="28575">
            <a:solidFill>
              <a:srgbClr val="401436"/>
            </a:solid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BBFA972E-C954-0D00-8361-DE8C65EAA8E6}"/>
              </a:ext>
            </a:extLst>
          </p:cNvPr>
          <p:cNvPicPr>
            <a:picLocks noChangeAspect="1"/>
          </p:cNvPicPr>
          <p:nvPr/>
        </p:nvPicPr>
        <p:blipFill>
          <a:blip r:embed="rId3"/>
          <a:stretch>
            <a:fillRect/>
          </a:stretch>
        </p:blipFill>
        <p:spPr>
          <a:xfrm>
            <a:off x="498724" y="4297870"/>
            <a:ext cx="4974897" cy="1898598"/>
          </a:xfrm>
          <a:prstGeom prst="rect">
            <a:avLst/>
          </a:prstGeom>
          <a:ln w="28575">
            <a:solidFill>
              <a:srgbClr val="411637"/>
            </a:solidFill>
          </a:ln>
          <a:effectLst>
            <a:outerShdw blurRad="50800" dist="38100" dir="2700000" algn="tl" rotWithShape="0">
              <a:prstClr val="black">
                <a:alpha val="40000"/>
              </a:prstClr>
            </a:outerShdw>
          </a:effectLst>
        </p:spPr>
      </p:pic>
      <p:sp>
        <p:nvSpPr>
          <p:cNvPr id="19" name="Rectangle 18">
            <a:extLst>
              <a:ext uri="{FF2B5EF4-FFF2-40B4-BE49-F238E27FC236}">
                <a16:creationId xmlns:a16="http://schemas.microsoft.com/office/drawing/2014/main" id="{F834A479-7B22-86F6-DDA5-DEBB7C280753}"/>
              </a:ext>
            </a:extLst>
          </p:cNvPr>
          <p:cNvSpPr/>
          <p:nvPr/>
        </p:nvSpPr>
        <p:spPr>
          <a:xfrm>
            <a:off x="571813" y="1983289"/>
            <a:ext cx="4708042" cy="1898598"/>
          </a:xfrm>
          <a:prstGeom prst="rect">
            <a:avLst/>
          </a:prstGeom>
          <a:solidFill>
            <a:schemeClr val="bg1">
              <a:lumMod val="95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Palatino Linotype" panose="02040502050505030304" pitchFamily="18" charset="0"/>
              </a:rPr>
              <a:t>Designed to provide an initial reaction to a ‘reasonable’ waiting period for each stage a process – and to explore if attitudes to this differ between employers and employees</a:t>
            </a:r>
          </a:p>
        </p:txBody>
      </p:sp>
    </p:spTree>
    <p:extLst>
      <p:ext uri="{BB962C8B-B14F-4D97-AF65-F5344CB8AC3E}">
        <p14:creationId xmlns:p14="http://schemas.microsoft.com/office/powerpoint/2010/main" val="416875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dministrative Fairness Lab titl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55534_powerpoint-template" id="{1287AF3C-FFF1-BC4E-9D25-A8951964127F}" vid="{1DD9123A-AB8E-AC41-9EC1-9C443EE6F18A}"/>
    </a:ext>
  </a:extLst>
</a:theme>
</file>

<file path=ppt/theme/theme2.xml><?xml version="1.0" encoding="utf-8"?>
<a:theme xmlns:a="http://schemas.openxmlformats.org/drawingml/2006/main" name="Administrative Fairness Lab content">
  <a:themeElements>
    <a:clrScheme name="Fairness Lab">
      <a:dk1>
        <a:srgbClr val="000000"/>
      </a:dk1>
      <a:lt1>
        <a:srgbClr val="FFFFFF"/>
      </a:lt1>
      <a:dk2>
        <a:srgbClr val="44546A"/>
      </a:dk2>
      <a:lt2>
        <a:srgbClr val="E7E6E6"/>
      </a:lt2>
      <a:accent1>
        <a:srgbClr val="411737"/>
      </a:accent1>
      <a:accent2>
        <a:srgbClr val="A6A09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55534_powerpoint-template" id="{1287AF3C-FFF1-BC4E-9D25-A8951964127F}" vid="{C75758E1-4890-0448-8BC1-588B029528DF}"/>
    </a:ext>
  </a:extLst>
</a:theme>
</file>

<file path=ppt/theme/theme3.xml><?xml version="1.0" encoding="utf-8"?>
<a:theme xmlns:a="http://schemas.openxmlformats.org/drawingml/2006/main" name="Administrative Fairness Lab content2">
  <a:themeElements>
    <a:clrScheme name="Fairness Lab">
      <a:dk1>
        <a:srgbClr val="000000"/>
      </a:dk1>
      <a:lt1>
        <a:srgbClr val="FFFFFF"/>
      </a:lt1>
      <a:dk2>
        <a:srgbClr val="44546A"/>
      </a:dk2>
      <a:lt2>
        <a:srgbClr val="E7E6E6"/>
      </a:lt2>
      <a:accent1>
        <a:srgbClr val="411737"/>
      </a:accent1>
      <a:accent2>
        <a:srgbClr val="A6A09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55534_powerpoint-template" id="{1287AF3C-FFF1-BC4E-9D25-A8951964127F}" vid="{28AB308B-E9B6-304B-8A11-C82B2AE1234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38bf359-5beb-4740-bce7-08dcfe1d010b" xsi:nil="true"/>
    <lcf76f155ced4ddcb4097134ff3c332f xmlns="1eb2f5b5-4b3e-4c05-918f-82e87e9f114d">
      <Terms xmlns="http://schemas.microsoft.com/office/infopath/2007/PartnerControls"/>
    </lcf76f155ced4ddcb4097134ff3c332f>
    <pb928417795d4b01bd760319a75ea832 xmlns="c38bf359-5beb-4740-bce7-08dcfe1d010b">
      <Terms xmlns="http://schemas.microsoft.com/office/infopath/2007/PartnerControls"/>
    </pb928417795d4b01bd760319a75ea832>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1477977E829A84B8B7B3605B8FE7AE4" ma:contentTypeVersion="20" ma:contentTypeDescription="Create a new document." ma:contentTypeScope="" ma:versionID="d3abe97d84c3aa22ff53c3cf34db396c">
  <xsd:schema xmlns:xsd="http://www.w3.org/2001/XMLSchema" xmlns:xs="http://www.w3.org/2001/XMLSchema" xmlns:p="http://schemas.microsoft.com/office/2006/metadata/properties" xmlns:ns2="c38bf359-5beb-4740-bce7-08dcfe1d010b" xmlns:ns3="1eb2f5b5-4b3e-4c05-918f-82e87e9f114d" targetNamespace="http://schemas.microsoft.com/office/2006/metadata/properties" ma:root="true" ma:fieldsID="b357861f859f19b7172ec717570d513f" ns2:_="" ns3:_="">
    <xsd:import namespace="c38bf359-5beb-4740-bce7-08dcfe1d010b"/>
    <xsd:import namespace="1eb2f5b5-4b3e-4c05-918f-82e87e9f114d"/>
    <xsd:element name="properties">
      <xsd:complexType>
        <xsd:sequence>
          <xsd:element name="documentManagement">
            <xsd:complexType>
              <xsd:all>
                <xsd:element ref="ns2:TaxCatchAll" minOccurs="0"/>
                <xsd:element ref="ns2:pb928417795d4b01bd760319a75ea832"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3:MediaServiceGenerationTime" minOccurs="0"/>
                <xsd:element ref="ns3:MediaServiceEventHashCode" minOccurs="0"/>
                <xsd:element ref="ns3:MediaServiceOCR" minOccurs="0"/>
                <xsd:element ref="ns2:SharedWithUsers" minOccurs="0"/>
                <xsd:element ref="ns2:SharedWithDetail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8bf359-5beb-4740-bce7-08dcfe1d010b"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0b8a605b-0b0b-4524-805f-89cf6830ac3e}" ma:internalName="TaxCatchAll" ma:showField="CatchAllData" ma:web="c38bf359-5beb-4740-bce7-08dcfe1d010b">
      <xsd:complexType>
        <xsd:complexContent>
          <xsd:extension base="dms:MultiChoiceLookup">
            <xsd:sequence>
              <xsd:element name="Value" type="dms:Lookup" maxOccurs="unbounded" minOccurs="0" nillable="true"/>
            </xsd:sequence>
          </xsd:extension>
        </xsd:complexContent>
      </xsd:complexType>
    </xsd:element>
    <xsd:element name="pb928417795d4b01bd760319a75ea832" ma:index="10" nillable="true" ma:taxonomy="true" ma:internalName="pb928417795d4b01bd760319a75ea832" ma:taxonomyFieldName="WPSubject" ma:displayName="Subject" ma:fieldId="{9b928417-795d-4b01-bd76-0319a75ea832}"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eb2f5b5-4b3e-4c05-918f-82e87e9f114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FBD342-5603-4722-81BF-E21C8F97DAB6}">
  <ds:schemaRefs>
    <ds:schemaRef ds:uri="http://schemas.microsoft.com/office/2006/metadata/properties"/>
    <ds:schemaRef ds:uri="http://www.w3.org/XML/1998/namespace"/>
    <ds:schemaRef ds:uri="http://purl.org/dc/elements/1.1/"/>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1eb2f5b5-4b3e-4c05-918f-82e87e9f114d"/>
    <ds:schemaRef ds:uri="c38bf359-5beb-4740-bce7-08dcfe1d010b"/>
  </ds:schemaRefs>
</ds:datastoreItem>
</file>

<file path=customXml/itemProps2.xml><?xml version="1.0" encoding="utf-8"?>
<ds:datastoreItem xmlns:ds="http://schemas.openxmlformats.org/officeDocument/2006/customXml" ds:itemID="{946D1213-1CBE-48EC-9DEC-A15EBA8ED0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8bf359-5beb-4740-bce7-08dcfe1d010b"/>
    <ds:schemaRef ds:uri="1eb2f5b5-4b3e-4c05-918f-82e87e9f11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A458A0-4A1C-4444-96C5-595862C712B0}">
  <ds:schemaRefs>
    <ds:schemaRef ds:uri="http://schemas.microsoft.com/sharepoint/v3/contenttype/forms"/>
  </ds:schemaRefs>
</ds:datastoreItem>
</file>

<file path=docMetadata/LabelInfo.xml><?xml version="1.0" encoding="utf-8"?>
<clbl:labelList xmlns:clbl="http://schemas.microsoft.com/office/2020/mipLabelMetadata">
  <clbl:label id="{de278828-447b-4aaa-a336-d38da9839a3c}" enabled="1" method="Privileged" siteId="{fad277c9-c60a-4da1-b5f3-b3b8b34a82f9}" removed="0"/>
</clbl:labelList>
</file>

<file path=docProps/app.xml><?xml version="1.0" encoding="utf-8"?>
<Properties xmlns="http://schemas.openxmlformats.org/officeDocument/2006/extended-properties" xmlns:vt="http://schemas.openxmlformats.org/officeDocument/2006/docPropsVTypes">
  <Template>Administrative Fairness Lab title</Template>
  <TotalTime>190</TotalTime>
  <Words>1417</Words>
  <Application>Microsoft Office PowerPoint</Application>
  <PresentationFormat>Widescreen</PresentationFormat>
  <Paragraphs>167</Paragraphs>
  <Slides>23</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23</vt:i4>
      </vt:variant>
    </vt:vector>
  </HeadingPairs>
  <TitlesOfParts>
    <vt:vector size="32" baseType="lpstr">
      <vt:lpstr>Aptos</vt:lpstr>
      <vt:lpstr>Arial</vt:lpstr>
      <vt:lpstr>Arial Black</vt:lpstr>
      <vt:lpstr>Calibri</vt:lpstr>
      <vt:lpstr>Inter SemiBold</vt:lpstr>
      <vt:lpstr>Palatino Linotype</vt:lpstr>
      <vt:lpstr>Administrative Fairness Lab title</vt:lpstr>
      <vt:lpstr>Administrative Fairness Lab content</vt:lpstr>
      <vt:lpstr>Administrative Fairness Lab content2</vt:lpstr>
      <vt:lpstr>Reasonable Adjustment Processes</vt:lpstr>
      <vt:lpstr>PowerPoint Presentation</vt:lpstr>
      <vt:lpstr>Screening Survey</vt:lpstr>
      <vt:lpstr>PowerPoint Presentation</vt:lpstr>
      <vt:lpstr>PowerPoint Presentation</vt:lpstr>
      <vt:lpstr>PowerPoint Presentation</vt:lpstr>
      <vt:lpstr>Vignette Completion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Survey experiment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Algorithmic Dwellings</dc:title>
  <dc:creator>Joe Tomlinson</dc:creator>
  <cp:lastModifiedBy>LYNCH, Megan</cp:lastModifiedBy>
  <cp:revision>117</cp:revision>
  <dcterms:created xsi:type="dcterms:W3CDTF">2023-01-05T11:37:35Z</dcterms:created>
  <dcterms:modified xsi:type="dcterms:W3CDTF">2026-08-03T13:53:40Z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0x01010031477977E829A84B8B7B3605B8FE7AE4</vt:lpwstr>
  </property>
  <property fmtid="{D5CDD505-2E9C-101B-9397-08002B2CF9AE}" pid="3" name="ClassificationContentMarkingFooterLocations">
    <vt:lpwstr>Administrative Fairness Lab title:5\Administrative Fairness Lab content:10\Administrative Fairness Lab content2:10</vt:lpwstr>
  </property>
  <property fmtid="{D5CDD505-2E9C-101B-9397-08002B2CF9AE}" pid="4" name="ClassificationContentMarkingFooterText">
    <vt:lpwstr>OFFICIAL</vt:lpwstr>
  </property>
  <property fmtid="{D5CDD505-2E9C-101B-9397-08002B2CF9AE}" pid="5" name="ClassificationContentMarkingHeaderLocations">
    <vt:lpwstr>Administrative Fairness Lab title:4\Administrative Fairness Lab content:9\Administrative Fairness Lab content2:9</vt:lpwstr>
  </property>
  <property fmtid="{D5CDD505-2E9C-101B-9397-08002B2CF9AE}" pid="6" name="ClassificationContentMarkingHeaderText">
    <vt:lpwstr>OFFICIAL</vt:lpwstr>
  </property>
  <property fmtid="{D5CDD505-2E9C-101B-9397-08002B2CF9AE}" pid="7" name="MediaServiceImageTags">
    <vt:lpwstr/>
  </property>
  <property fmtid="{D5CDD505-2E9C-101B-9397-08002B2CF9AE}" pid="8" name="WPSubject">
    <vt:lpwstr/>
  </property>
</Properties>
</file>