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codeName="ThisWorkbook" defaultThemeVersion="124226"/>
  <mc:AlternateContent xmlns:mc="http://schemas.openxmlformats.org/markup-compatibility/2006">
    <mc:Choice Requires="x15">
      <x15ac:absPath xmlns:x15ac="http://schemas.microsoft.com/office/spreadsheetml/2010/11/ac" url="C:\Users\CheungChristine(Ener\Downloads\OneDrive_1_28-07-2026\"/>
    </mc:Choice>
  </mc:AlternateContent>
  <xr:revisionPtr revIDLastSave="0" documentId="8_{AED87195-52EB-403F-AF76-715C876D5053}" xr6:coauthVersionLast="47" xr6:coauthVersionMax="47" xr10:uidLastSave="{00000000-0000-0000-0000-000000000000}"/>
  <bookViews>
    <workbookView xWindow="30" yWindow="-16320" windowWidth="29040" windowHeight="15720" tabRatio="563" xr2:uid="{00000000-000D-0000-FFFF-FFFF00000000}"/>
  </bookViews>
  <sheets>
    <sheet name="Title" sheetId="1" r:id="rId1"/>
    <sheet name="Contents" sheetId="2" r:id="rId2"/>
    <sheet name="About this release" sheetId="3" r:id="rId3"/>
    <sheet name="T1" sheetId="4" r:id="rId4"/>
    <sheet name="T2" sheetId="6" r:id="rId5"/>
    <sheet name="T3" sheetId="8" r:id="rId6"/>
    <sheet name="WH-LG GR List" sheetId="11" r:id="rId7"/>
  </sheets>
  <definedNames>
    <definedName name="_AMO_SingleObject_263644888_ROM_F0.SEC2.Tabulate_1.SEC1.BDY.Cross_tabular_summary_report_Table_1" localSheetId="2" hidden="1">#REF!</definedName>
    <definedName name="_AMO_SingleObject_263644888_ROM_F0.SEC2.Tabulate_1.SEC1.BDY.Cross_tabular_summary_report_Table_1" hidden="1">#REF!</definedName>
    <definedName name="_AMO_SingleObject_263644888_ROM_F0.SEC2.Tabulate_2.SEC1.BDY.Cross_tabular_summary_report_Table_1" localSheetId="2" hidden="1">#REF!</definedName>
    <definedName name="_AMO_SingleObject_263644888_ROM_F0.SEC2.Tabulate_2.SEC1.BDY.Cross_tabular_summary_report_Table_1" hidden="1">#REF!</definedName>
    <definedName name="_AMO_SingleObject_372430344_ROM_F0.SEC2.Tabulate_1.SEC1.BDY.Cross_tabular_summary_report_Table_1" localSheetId="2" hidden="1">#REF!</definedName>
    <definedName name="_AMO_SingleObject_372430344_ROM_F0.SEC2.Tabulate_1.SEC1.BDY.Cross_tabular_summary_report_Table_1" hidden="1">#REF!</definedName>
    <definedName name="_AMO_SingleObject_372430344_ROM_F0.SEC2.Tabulate_1.SEC1.FTR.TXT1" localSheetId="2" hidden="1">#REF!</definedName>
    <definedName name="_AMO_SingleObject_372430344_ROM_F0.SEC2.Tabulate_1.SEC1.FTR.TXT1" hidden="1">#REF!</definedName>
    <definedName name="_AMO_SingleObject_372430344_ROM_F0.SEC2.Tabulate_1.SEC1.HDR.TXT1" localSheetId="2" hidden="1">#REF!</definedName>
    <definedName name="_AMO_SingleObject_372430344_ROM_F0.SEC2.Tabulate_1.SEC1.HDR.TXT1" hidden="1">#REF!</definedName>
    <definedName name="_AMO_SingleObject_372430344_ROM_F0.SEC2.Tabulate_2.SEC1.BDY.Cross_tabular_summary_report_Table_1" localSheetId="2" hidden="1">#REF!</definedName>
    <definedName name="_AMO_SingleObject_372430344_ROM_F0.SEC2.Tabulate_2.SEC1.BDY.Cross_tabular_summary_report_Table_1" hidden="1">#REF!</definedName>
    <definedName name="_AMO_SingleObject_372430344_ROM_F0.SEC2.Tabulate_2.SEC1.FTR.TXT1" localSheetId="2" hidden="1">#REF!</definedName>
    <definedName name="_AMO_SingleObject_372430344_ROM_F0.SEC2.Tabulate_2.SEC1.FTR.TXT1" hidden="1">#REF!</definedName>
    <definedName name="_AMO_SingleObject_372430344_ROM_F0.SEC2.Tabulate_2.SEC1.HDR.TXT1" localSheetId="2" hidden="1">#REF!</definedName>
    <definedName name="_AMO_SingleObject_372430344_ROM_F0.SEC2.Tabulate_2.SEC1.HDR.TXT1" hidden="1">#REF!</definedName>
    <definedName name="_AMO_SingleObject_T10" hidden="1">#REF!</definedName>
    <definedName name="_t10" hidden="1">#REF!</definedName>
    <definedName name="EV__LASTREFTIME__" hidden="1">42286.397650463</definedName>
    <definedName name="jj" localSheetId="2" hidden="1">#REF!</definedName>
    <definedName name="jj" hidden="1">#REF!</definedName>
    <definedName name="solver_adj" hidden="1">#N/A</definedName>
    <definedName name="solver_lhs1" hidden="1">#REF!</definedName>
    <definedName name="solver_lhs2" localSheetId="2" hidden="1">#REF!</definedName>
    <definedName name="solver_lhs2" hidden="1">#REF!</definedName>
    <definedName name="solver_lhs3" localSheetId="2" hidden="1">#REF!</definedName>
    <definedName name="solver_lhs3" hidden="1">#REF!</definedName>
    <definedName name="solver_lhs4" localSheetId="2" hidden="1">#REF!</definedName>
    <definedName name="solver_lhs4" hidden="1">#REF!</definedName>
    <definedName name="solver_num" hidden="1">1</definedName>
    <definedName name="solver_opt" localSheetId="2" hidden="1">#REF!</definedName>
    <definedName name="solver_opt" hidden="1">#REF!</definedName>
    <definedName name="solver_opt_t10" hidden="1">#REF!</definedName>
    <definedName name="solver_rel1" hidden="1">1</definedName>
    <definedName name="solver_rel2" hidden="1">1</definedName>
    <definedName name="solver_rel3" hidden="1">3</definedName>
    <definedName name="solver_rel4" hidden="1">3</definedName>
    <definedName name="solver_rhs1" hidden="1">-100</definedName>
    <definedName name="solver_rhs2" hidden="1">-100</definedName>
    <definedName name="solver_rhs3" hidden="1">-100</definedName>
    <definedName name="solver_rhs4" hidden="1">-100</definedName>
    <definedName name="solver_t10"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67" uniqueCount="489">
  <si>
    <t>Warm Homes: Local Grant Statistics for England</t>
  </si>
  <si>
    <t xml:space="preserve">Data covered in this release is to the end of June 2026. </t>
  </si>
  <si>
    <t>Queries and feedback about this publication is welcomed and can be sent to:</t>
  </si>
  <si>
    <t>energyefficiency.stats@energysecurity.gov.uk</t>
  </si>
  <si>
    <t>Press enquiries:</t>
  </si>
  <si>
    <t>020 7215 1000</t>
  </si>
  <si>
    <t>This workbook was updated on:</t>
  </si>
  <si>
    <t xml:space="preserve">The next update for these statistics is: </t>
  </si>
  <si>
    <t>Release contents</t>
  </si>
  <si>
    <t xml:space="preserve">Publication date: </t>
  </si>
  <si>
    <t>Geographical Coverage</t>
  </si>
  <si>
    <t>England only</t>
  </si>
  <si>
    <t>About this release</t>
  </si>
  <si>
    <t>All figures are provisional and subject to revision.</t>
  </si>
  <si>
    <t>Table Number</t>
  </si>
  <si>
    <t>Table name</t>
  </si>
  <si>
    <t>Last updated</t>
  </si>
  <si>
    <t>Next Publication Date</t>
  </si>
  <si>
    <t>T1</t>
  </si>
  <si>
    <t>Table 1 - Grant recipient-reported homes upgraded and measures installed by month under WH:LG</t>
  </si>
  <si>
    <t>T2</t>
  </si>
  <si>
    <t>T3</t>
  </si>
  <si>
    <t>Table 3 - Grant recipient-reported WH:LG households with measures installed, by region</t>
  </si>
  <si>
    <t>About This Release</t>
  </si>
  <si>
    <t>Introduction</t>
  </si>
  <si>
    <t>This release presents the latest statistics on the Warm Homes: Local Grant (WH:LG) Scheme</t>
  </si>
  <si>
    <t>This release of statistics contains a selection of tables covering key metrics to monitor the scheme.</t>
  </si>
  <si>
    <t xml:space="preserve">The data contained in the analysis is based on Grant Recipient returns submitted by mid-July 2026, reporting activity from the start of delivery in April 2025 to the end of June 2026. </t>
  </si>
  <si>
    <t>The scheme is only available in England. For more information on the scheme, please see the:</t>
  </si>
  <si>
    <t>Warm Homes: Local Grant webpage (opens in a new window)</t>
  </si>
  <si>
    <t>Commentary on the latest statistics is available in the companion Summary of the WH:LG statistics.</t>
  </si>
  <si>
    <t>Warm Homes: Local Grant Background</t>
  </si>
  <si>
    <t xml:space="preserve">The Government has published its Warm Homes Plan to upgrade up to 5 million homes by 2030. The Warm Homes: Local Grant (WH:LG) is part of this plan. It is a government-funded scheme delivered by Local Authorities that provides grants for energy performance upgrades and low carbon heating to low-income households living in the worst quality, privately owned homes in England to achieve energy bill savings and carbon savings. These upgrades are open to all fuel types, including on gas households (those heated by mains gas), and off gas households (those heated by electricity, oil, coal, or liquid petroleum gas). </t>
  </si>
  <si>
    <t>£15bn has been committed to the Warm Homes Plan, with £4.4bn committed to Low-income homes grants. Of this £0.5bn was allocated to the WH:LG to be delivered from April 2025 to March 2028. The expression of interest window for Local Authorities interested in participating in the scheme closed on 1 December 2024, and funding allocations were made to Local Authorities in early 2025. 74 projects involving 271 LAs (over 97% of eligible LAs in England) have been allocated funding. The delivery window opened in April 2025.</t>
  </si>
  <si>
    <t>Further details on the WH:LG scheme can be found in the scheme’s guidance. </t>
  </si>
  <si>
    <t>Method Notes</t>
  </si>
  <si>
    <t xml:space="preserve">The Department receives reports from each Grant Recipient (GR) on a monthly basis, representing activity in the previous calendar month (i.e. January reports summarise activity in December) - though further data lags can be present due to delayed information flows during delivery (within consortia members, with contractors etc). These reports include information on: homes treated, measures installed and estimated costs.  All figures in this publication are provisional and subject to revision as data lags and quality issues are addressed and as the scheme progresses. Previous schemes have seen significant revisions to early publications: these figures are an accurate representation of reporting from Grant Recipients, but may underreport actual activity. For more information, see the Department’s statistical revisions policy. </t>
  </si>
  <si>
    <t xml:space="preserve">Under the WH:LG scheme, GRs identify households that meet the eligibility criteria for the scheme - these are targeted as those most at risk of fuel poverty or in the least energy efficient housing. Households are contacted to discuss the potential for work or households submit an application. For each eligible household, several measures could be suitable or required at a property. </t>
  </si>
  <si>
    <t>The GR conducts a series of checks to ensure each household, property and selected measure are eligible for WH:LG funding. The GR also records who installed each energy efficiency measure, and the associated costs.</t>
  </si>
  <si>
    <t>TrustMark is the Government Endorsed Quality Scheme that covers work carried out in and around consumers' homes. Installers must be Trustmark registered and certified under the latest version of PAS 2030 or by MCS (or able to demonstrate registration with a scheme which has been deemed equivalent by the Secretary of State) to install the relevant eligible measures for WH:LG under each standard. All measures must be lodged onto the Trustmark data warehouse.</t>
  </si>
  <si>
    <t xml:space="preserve">The raw data are ingested into the Department's systems and subject to a series of quality checks and cleaning, before they are used for analysis. 
The scheme data are linked with other data sources to enable more detailed analysis. For example, the postcode is used to link to the Office of National Statistics National Statistics Postcode Lookup (NSPL), to assign each address to an English region. The geographic region codes are in 9-character format, operative from 1 February 2011. The property address is also linked to the Ordnance Survey Address Base to retrieve Unique Property Reference Numbers (UPRNs), so that unique households can be identified. </t>
  </si>
  <si>
    <t>Data Completeness</t>
  </si>
  <si>
    <t xml:space="preserve">There are 74 Warm Homes: Local Grant projects, representing 271 LAs (detailed in the WH-LG GR List tab). The analysis in this release is based on lodgement data submitted by 68 of these projects. </t>
  </si>
  <si>
    <t>Revision Policy</t>
  </si>
  <si>
    <t>As with any data collection with a short time lag between data receipt and published release, there may be some data quality issues to resolve. Therefore data in these headline releases should be treated as provisional and subject to revision.  We will highlight any signifcant revisions with notes and provide explanations.</t>
  </si>
  <si>
    <t xml:space="preserve">© Crown copyright 2026. You may re-use this information (not including logos) free of charge in any format or medium, under the terms of the Open Government Licence. </t>
  </si>
  <si>
    <t>To view this licence, visit the</t>
  </si>
  <si>
    <t>national archives website and view the open government licence (opens in new window).</t>
  </si>
  <si>
    <t xml:space="preserve">or write to the Information Policy Team, The National Archives, Kew, London TW9 4DU, or email: psi@nationalarchives.gsi.gov.uk. </t>
  </si>
  <si>
    <t xml:space="preserve">Any enquiries or comments in relation to this statistical release should be sent to the Household Energy Efficiency Statistics Team at the following email address: EnergyEfficiency.Stats@energysecurity.gov.uk  or following contact telephone: 0300 068 6838. </t>
  </si>
  <si>
    <t>This document is also available from the</t>
  </si>
  <si>
    <t>Warm Homes: Local Grant statistics webpage (opens in new window).</t>
  </si>
  <si>
    <t>Further information on energy statistics is available on the</t>
  </si>
  <si>
    <t>statistics page on the Department for Energy Security and Net Zero website (opens in new window).</t>
  </si>
  <si>
    <t>Other statistics on household energy efficiency measures are available on the</t>
  </si>
  <si>
    <t>household energy efficiency national statistics webpage (opens in new window).</t>
  </si>
  <si>
    <t xml:space="preserve">Tables may contain blank cells. These indicate that there is no data but are kept to allow easy comparisons between tables. </t>
  </si>
  <si>
    <t>Freeze panes are turned on. To turn off freeze panes select the ‘View’ ribbon then ‘Freeze Panes’ then ‘Unfreeze Panes’ or use [Alt W, F].</t>
  </si>
  <si>
    <t xml:space="preserve">These statistics are based on returns submitted by Grant Recipients (GRs) by mid-July 2026, reporting activity to the end of June 2026. </t>
  </si>
  <si>
    <t>Number of households upgraded is a count of the number of households where at least one energy efficiency measure has been installed. It is based on data collected by GRs on measures installed. The date that the household is upgraded is taken as the earliest installation date of any installed measure. For example, if a household had two measures, with one installed in June 2025 and the other in August 2026, then the date that the household is upgraded would be the earliest date of June 2025.</t>
  </si>
  <si>
    <t xml:space="preserve">Number of measures installed is a count of the number of energy efficiency measures installed using funding through WH:LG, based on Grant Recipient reporting. It includes measures with a completion date and a valid entry in TrustMark. </t>
  </si>
  <si>
    <t>First installation month</t>
  </si>
  <si>
    <t>Grant recipient-reported measures installed</t>
  </si>
  <si>
    <t>Grant Recipient-reported households upgraded</t>
  </si>
  <si>
    <t>April 2025</t>
  </si>
  <si>
    <t>May 2025</t>
  </si>
  <si>
    <t>June 2025</t>
  </si>
  <si>
    <t>July 2025</t>
  </si>
  <si>
    <t>August 2025</t>
  </si>
  <si>
    <t>September 2025</t>
  </si>
  <si>
    <t>October 2025</t>
  </si>
  <si>
    <t>November 2025</t>
  </si>
  <si>
    <t>December 2025</t>
  </si>
  <si>
    <t>January 2026</t>
  </si>
  <si>
    <t>February 2026</t>
  </si>
  <si>
    <t>March 2026</t>
  </si>
  <si>
    <t>April 2026</t>
  </si>
  <si>
    <t>May 2026</t>
  </si>
  <si>
    <t>June 2026</t>
  </si>
  <si>
    <t>Total</t>
  </si>
  <si>
    <t>Next update</t>
  </si>
  <si>
    <t>The total cost is the full cost of the measure and includes both government funding and self-funding. Self-funding could include funding by the landlord, tenant or from the local authority. Total cost can be equal to government funding.</t>
  </si>
  <si>
    <t>Cells marked with N/A have had their cost data suppressed to avoid disclosure, as fewer than 5 lodgements have reported costs for the suppressed measure type.</t>
  </si>
  <si>
    <t>Measure group</t>
  </si>
  <si>
    <t>Measure type</t>
  </si>
  <si>
    <t>Grant recipent -reported measures installed</t>
  </si>
  <si>
    <t>Percentage of grant recipent reported total measures installed</t>
  </si>
  <si>
    <t xml:space="preserve">Average (mean) total measure cost (£)  </t>
  </si>
  <si>
    <t>Insulation</t>
  </si>
  <si>
    <t>Cavity Wall Insulation</t>
  </si>
  <si>
    <t>External Solid Wall Insulation</t>
  </si>
  <si>
    <t>Internal Solid Wall Insulation</t>
  </si>
  <si>
    <t>Loft Insulation</t>
  </si>
  <si>
    <t>Pitched Roof Insulation</t>
  </si>
  <si>
    <t>N/A</t>
  </si>
  <si>
    <t>Flat Roof Insulation</t>
  </si>
  <si>
    <t>Room in Roof Insulation</t>
  </si>
  <si>
    <t>Floor Insulation</t>
  </si>
  <si>
    <t>Park Home Insulation</t>
  </si>
  <si>
    <t>Low Carbon Heat</t>
  </si>
  <si>
    <t>Air Source Heat Pump</t>
  </si>
  <si>
    <t>Ground Source Heat Pump</t>
  </si>
  <si>
    <t/>
  </si>
  <si>
    <t>Hybrid Heat Pump</t>
  </si>
  <si>
    <t>Biomass Boiler</t>
  </si>
  <si>
    <t>Solar Thermal</t>
  </si>
  <si>
    <t>Electric Storage Heating</t>
  </si>
  <si>
    <t>District Heating</t>
  </si>
  <si>
    <t>Heating Control</t>
  </si>
  <si>
    <t>Heating Controls</t>
  </si>
  <si>
    <t>Hot Water Tank Insulation</t>
  </si>
  <si>
    <t>Hot Water Tank Thermostats</t>
  </si>
  <si>
    <t>Windows and Doors</t>
  </si>
  <si>
    <t>Double or Triple Glazing</t>
  </si>
  <si>
    <t>Draught Proofing</t>
  </si>
  <si>
    <t>Energy Efficient Windows and Doors</t>
  </si>
  <si>
    <t>Secondary Glazing</t>
  </si>
  <si>
    <t>Electricity Related</t>
  </si>
  <si>
    <t>Solar PV</t>
  </si>
  <si>
    <t>Batteries</t>
  </si>
  <si>
    <t>Energy Efficient Lighting</t>
  </si>
  <si>
    <t># refers to values between 1 and 4 inclusive which have been suppressed to prevent disclosure. ^ shows a value that is greater than 5, which has been suppressed to prevent disclosure.</t>
  </si>
  <si>
    <t>Geographic region code</t>
  </si>
  <si>
    <t>Region</t>
  </si>
  <si>
    <t>Total households with at least one Grant Recipient-reported measure installed</t>
  </si>
  <si>
    <t>% of total households with at least one Grant Recipient-reported measure installed</t>
  </si>
  <si>
    <t>Average measures installed per household</t>
  </si>
  <si>
    <t>% of upgraded households in region with low carbon heat measure installed</t>
  </si>
  <si>
    <t>Total Grant Recipient-reported measures installed</t>
  </si>
  <si>
    <t>E12000001</t>
  </si>
  <si>
    <t>North East</t>
  </si>
  <si>
    <t>E12000002</t>
  </si>
  <si>
    <t>North West</t>
  </si>
  <si>
    <t>E12000003</t>
  </si>
  <si>
    <t>Yorkshire and The Humber</t>
  </si>
  <si>
    <t>E12000004</t>
  </si>
  <si>
    <t>East Midlands</t>
  </si>
  <si>
    <t>E12000005</t>
  </si>
  <si>
    <t>West Midlands</t>
  </si>
  <si>
    <t>E12000006</t>
  </si>
  <si>
    <t>East</t>
  </si>
  <si>
    <t>E12000007</t>
  </si>
  <si>
    <t>London</t>
  </si>
  <si>
    <t>E12000008</t>
  </si>
  <si>
    <t>South East</t>
  </si>
  <si>
    <t>E12000009</t>
  </si>
  <si>
    <t>South West</t>
  </si>
  <si>
    <t>E92000001</t>
  </si>
  <si>
    <t>England Total</t>
  </si>
  <si>
    <t>WH:LG GR List -Grant Recipients that have signed up to the scheme</t>
  </si>
  <si>
    <t>Grant Recipients</t>
  </si>
  <si>
    <t>GR Submitted Measure for July 2026 Release</t>
  </si>
  <si>
    <t>Ashford</t>
  </si>
  <si>
    <t>Yes</t>
  </si>
  <si>
    <t>Funding: £1,500,000</t>
  </si>
  <si>
    <t>Barking and Dagenham</t>
  </si>
  <si>
    <t>Funding: £2,644,879</t>
  </si>
  <si>
    <t>Barnsley</t>
  </si>
  <si>
    <t>Funding: £1,538,552</t>
  </si>
  <si>
    <t>Basildon</t>
  </si>
  <si>
    <t>Blackpool</t>
  </si>
  <si>
    <t>Funding: £30,039,099</t>
  </si>
  <si>
    <t>Consortium members:</t>
  </si>
  <si>
    <t>Blackburn with Darwen</t>
  </si>
  <si>
    <t>Burnley</t>
  </si>
  <si>
    <t>Chorley</t>
  </si>
  <si>
    <t>Hyndburn</t>
  </si>
  <si>
    <t>Lancaster</t>
  </si>
  <si>
    <t>Pendle</t>
  </si>
  <si>
    <t>Preston</t>
  </si>
  <si>
    <t>Ribble Valley</t>
  </si>
  <si>
    <t>Rossendale</t>
  </si>
  <si>
    <t>South Ribble</t>
  </si>
  <si>
    <t>West Lancashire</t>
  </si>
  <si>
    <t>Wyre</t>
  </si>
  <si>
    <t>Bradford</t>
  </si>
  <si>
    <t>Funding: £7,106,823</t>
  </si>
  <si>
    <t>Bristol, City of</t>
  </si>
  <si>
    <t>Funding: £13,458,463</t>
  </si>
  <si>
    <t>Bath and North East Somerset</t>
  </si>
  <si>
    <t>North Somerset</t>
  </si>
  <si>
    <t>Broadland</t>
  </si>
  <si>
    <t>Funding: £3,999,037</t>
  </si>
  <si>
    <t>Breckland</t>
  </si>
  <si>
    <t>North Norfolk</t>
  </si>
  <si>
    <t>King’s Lynn and West Norfolk</t>
  </si>
  <si>
    <t>South Norfolk</t>
  </si>
  <si>
    <t>Broxbourne</t>
  </si>
  <si>
    <t>Funding: £1,070,786</t>
  </si>
  <si>
    <t>Buckinghamshire</t>
  </si>
  <si>
    <t>Funding: £3,023,682</t>
  </si>
  <si>
    <t>Calderdale</t>
  </si>
  <si>
    <t>Funding: £3,206,150</t>
  </si>
  <si>
    <t>Cambridge</t>
  </si>
  <si>
    <t>Funding: £8,568,050</t>
  </si>
  <si>
    <t>East Cambridgeshire</t>
  </si>
  <si>
    <t>South Cambridgeshire</t>
  </si>
  <si>
    <t>Fenland</t>
  </si>
  <si>
    <t>Huntingdonshire</t>
  </si>
  <si>
    <t>Peterborough</t>
  </si>
  <si>
    <t>Canterbury</t>
  </si>
  <si>
    <t>Central Bedfordshire</t>
  </si>
  <si>
    <t>Cheshire East</t>
  </si>
  <si>
    <t>Funding: £7,792,725</t>
  </si>
  <si>
    <t>Cheshire West and Chester</t>
  </si>
  <si>
    <t>Warrington</t>
  </si>
  <si>
    <t>Cornwall</t>
  </si>
  <si>
    <t>Funding: £3,383,632</t>
  </si>
  <si>
    <t>Isles of Scilly</t>
  </si>
  <si>
    <t>County Durham</t>
  </si>
  <si>
    <t>Funding: £2,055,853</t>
  </si>
  <si>
    <t>Dacorum</t>
  </si>
  <si>
    <t>Funding: £2,337,982</t>
  </si>
  <si>
    <t>Darlington</t>
  </si>
  <si>
    <t>Funding: £13,953,865</t>
  </si>
  <si>
    <t>Stockton-on-Tees</t>
  </si>
  <si>
    <t>Middlesbrough</t>
  </si>
  <si>
    <t>Redcar and Cleveland</t>
  </si>
  <si>
    <t>Devon</t>
  </si>
  <si>
    <t>Funding: £5,250,000</t>
  </si>
  <si>
    <t>East Devon</t>
  </si>
  <si>
    <t>Exeter</t>
  </si>
  <si>
    <t>Mid Devon</t>
  </si>
  <si>
    <t>North Devon</t>
  </si>
  <si>
    <t>Teignbridge</t>
  </si>
  <si>
    <t>Torbay</t>
  </si>
  <si>
    <t>Torridge</t>
  </si>
  <si>
    <t>Doncaster</t>
  </si>
  <si>
    <t>Funding: £1,604,111</t>
  </si>
  <si>
    <t>Dorset</t>
  </si>
  <si>
    <t>Funding: £3,871,782</t>
  </si>
  <si>
    <t>Bournemouth, Christchurch and Poole</t>
  </si>
  <si>
    <t>Dover</t>
  </si>
  <si>
    <t>Funding: £1,868,398</t>
  </si>
  <si>
    <t>Consortium members: Dartford</t>
  </si>
  <si>
    <t>East Hertfordshire</t>
  </si>
  <si>
    <t>East Lindsey</t>
  </si>
  <si>
    <t>Funding: £5,639,746</t>
  </si>
  <si>
    <t>Boston</t>
  </si>
  <si>
    <t>South Holland</t>
  </si>
  <si>
    <t>East Riding of Yorkshire</t>
  </si>
  <si>
    <t>Essex</t>
  </si>
  <si>
    <t>Funding: £6,000,000</t>
  </si>
  <si>
    <t>Braintree</t>
  </si>
  <si>
    <t>Brentwood</t>
  </si>
  <si>
    <t>Castle Point</t>
  </si>
  <si>
    <t>Chelmsford</t>
  </si>
  <si>
    <t>Colchester</t>
  </si>
  <si>
    <t>Epping Forest</t>
  </si>
  <si>
    <t>Harlow</t>
  </si>
  <si>
    <t>Maldon</t>
  </si>
  <si>
    <t>Rochford</t>
  </si>
  <si>
    <t>Tendring</t>
  </si>
  <si>
    <t>Uttlesford</t>
  </si>
  <si>
    <t>Southend-on-Sea</t>
  </si>
  <si>
    <t>Thurrock</t>
  </si>
  <si>
    <t>Gateshead</t>
  </si>
  <si>
    <t>Gravesham</t>
  </si>
  <si>
    <t>Funding: £1,117,648</t>
  </si>
  <si>
    <t>Great Yarmouth</t>
  </si>
  <si>
    <t>Funding: £2,638,910</t>
  </si>
  <si>
    <t>Greater London Authority</t>
  </si>
  <si>
    <t>Funding: £53,470,024</t>
  </si>
  <si>
    <t>Barnet</t>
  </si>
  <si>
    <t>Bexley</t>
  </si>
  <si>
    <t>Brent</t>
  </si>
  <si>
    <t>Bromley</t>
  </si>
  <si>
    <t>Camden</t>
  </si>
  <si>
    <t>City of London</t>
  </si>
  <si>
    <t>Ealing</t>
  </si>
  <si>
    <t>Enfield</t>
  </si>
  <si>
    <t>Greenwich</t>
  </si>
  <si>
    <t>Hackney</t>
  </si>
  <si>
    <t>Hammersmith and Fulham</t>
  </si>
  <si>
    <t>Haringey</t>
  </si>
  <si>
    <t>Harrow</t>
  </si>
  <si>
    <t>Havering</t>
  </si>
  <si>
    <t>Hillingdon</t>
  </si>
  <si>
    <t>Hounslow</t>
  </si>
  <si>
    <t>Islington</t>
  </si>
  <si>
    <t>Kensington and Chelsea</t>
  </si>
  <si>
    <t>Kingston upon Thames</t>
  </si>
  <si>
    <t>Lambeth</t>
  </si>
  <si>
    <t>Lewisham</t>
  </si>
  <si>
    <t>Merton</t>
  </si>
  <si>
    <t>Newham</t>
  </si>
  <si>
    <t>Redbridge</t>
  </si>
  <si>
    <t>Richmond upon Thames</t>
  </si>
  <si>
    <t>Southwark</t>
  </si>
  <si>
    <t>Sutton</t>
  </si>
  <si>
    <t>Tower Hamlets</t>
  </si>
  <si>
    <t>Wandsworth</t>
  </si>
  <si>
    <t>Waltham Forest</t>
  </si>
  <si>
    <t>Westminster</t>
  </si>
  <si>
    <t>Hartlepool</t>
  </si>
  <si>
    <t>Funding: £2,391,408</t>
  </si>
  <si>
    <t>Kingston upon Hull, City of</t>
  </si>
  <si>
    <t>Funding: £3,402,806</t>
  </si>
  <si>
    <t>Leeds</t>
  </si>
  <si>
    <t>Funding: £5,963,439</t>
  </si>
  <si>
    <t>Leicester</t>
  </si>
  <si>
    <t>Funding: £4,507,699</t>
  </si>
  <si>
    <t>Lewes</t>
  </si>
  <si>
    <t>Funding: £3,901,852</t>
  </si>
  <si>
    <t>Eastbourne</t>
  </si>
  <si>
    <t>Hastings</t>
  </si>
  <si>
    <t>Rother</t>
  </si>
  <si>
    <t>Wealden</t>
  </si>
  <si>
    <t>East Sussex</t>
  </si>
  <si>
    <t>Liverpool City Region Combined Authority</t>
  </si>
  <si>
    <t>Funding: £31,805,813</t>
  </si>
  <si>
    <t>Liverpool</t>
  </si>
  <si>
    <t>Halton</t>
  </si>
  <si>
    <t>Knowsley</t>
  </si>
  <si>
    <t>Sefton</t>
  </si>
  <si>
    <t>St. Helens</t>
  </si>
  <si>
    <t>Wirral</t>
  </si>
  <si>
    <t>Medway</t>
  </si>
  <si>
    <t>Newcastle upon Tyne</t>
  </si>
  <si>
    <t>Funding: £2,294,325</t>
  </si>
  <si>
    <t>North East Derbyshire</t>
  </si>
  <si>
    <t>Funding: £5,160,618</t>
  </si>
  <si>
    <t>North Hertfordshire</t>
  </si>
  <si>
    <t>North Northamptonshire</t>
  </si>
  <si>
    <t>Funding: £2,003,912</t>
  </si>
  <si>
    <t>North Tyneside</t>
  </si>
  <si>
    <t>Funding: £4,281,163</t>
  </si>
  <si>
    <t>North Yorkshire</t>
  </si>
  <si>
    <t>Funding: £5,974,078</t>
  </si>
  <si>
    <t>Northumberland</t>
  </si>
  <si>
    <t>Funding: £2,530,853</t>
  </si>
  <si>
    <t>Norwich</t>
  </si>
  <si>
    <t>Funding: £4,745,409</t>
  </si>
  <si>
    <t>Midlands Net Zero Hub</t>
  </si>
  <si>
    <t>Funding: £69,859,402</t>
  </si>
  <si>
    <t>Amber Valley</t>
  </si>
  <si>
    <t>Bassetlaw</t>
  </si>
  <si>
    <t>Bolsover</t>
  </si>
  <si>
    <t>Chesterfield</t>
  </si>
  <si>
    <t>Derby</t>
  </si>
  <si>
    <t>Derbyshire Dales</t>
  </si>
  <si>
    <t>Erewash</t>
  </si>
  <si>
    <t>High Peak</t>
  </si>
  <si>
    <t>Mansfield</t>
  </si>
  <si>
    <t>Newark and Sherwood</t>
  </si>
  <si>
    <t>North East Lincolnshire</t>
  </si>
  <si>
    <t>North Lincolnshire</t>
  </si>
  <si>
    <t>Oadby and Wigston</t>
  </si>
  <si>
    <t>Rushcliffe</t>
  </si>
  <si>
    <t>South Derbyshire</t>
  </si>
  <si>
    <t>Stoke-on-Trent</t>
  </si>
  <si>
    <t>Stratford-on-Avon</t>
  </si>
  <si>
    <t>Warwick</t>
  </si>
  <si>
    <t>Malvern Hills</t>
  </si>
  <si>
    <t>Worcester</t>
  </si>
  <si>
    <t>Wychavon</t>
  </si>
  <si>
    <t>Cannock Chase</t>
  </si>
  <si>
    <t>East Staffordshire</t>
  </si>
  <si>
    <t>Lichfield</t>
  </si>
  <si>
    <t>Newcastle-under-Lyme</t>
  </si>
  <si>
    <t>South Staffordshire</t>
  </si>
  <si>
    <t>Stafford</t>
  </si>
  <si>
    <t>Staffordshire Moorlands</t>
  </si>
  <si>
    <t>Tamworth</t>
  </si>
  <si>
    <t>Ashfield</t>
  </si>
  <si>
    <t>Broxtowe</t>
  </si>
  <si>
    <t>Gedling</t>
  </si>
  <si>
    <t>Blaby</t>
  </si>
  <si>
    <t>Harborough</t>
  </si>
  <si>
    <t>Hinckley and Bosworth</t>
  </si>
  <si>
    <t>Melton</t>
  </si>
  <si>
    <t>North West Leicestershire</t>
  </si>
  <si>
    <t>Charnwood</t>
  </si>
  <si>
    <t>North Warwickshire</t>
  </si>
  <si>
    <t>Nuneaton and Bedworth</t>
  </si>
  <si>
    <t>Bromsgrove</t>
  </si>
  <si>
    <t>Redditch</t>
  </si>
  <si>
    <t>Lincoln</t>
  </si>
  <si>
    <t>North Kesteven</t>
  </si>
  <si>
    <t>West Lindsey</t>
  </si>
  <si>
    <t>South Kesteven</t>
  </si>
  <si>
    <t>Rugby</t>
  </si>
  <si>
    <t>Oxfordshire</t>
  </si>
  <si>
    <t>Funding: £3,750,000</t>
  </si>
  <si>
    <t>Cherwell</t>
  </si>
  <si>
    <t>Oxford</t>
  </si>
  <si>
    <t>South Oxfordshire</t>
  </si>
  <si>
    <t>Vale of White Horse</t>
  </si>
  <si>
    <t>West Oxfordshire</t>
  </si>
  <si>
    <t>Plymouth</t>
  </si>
  <si>
    <t>Funding: £3,024,995</t>
  </si>
  <si>
    <t>Portsmouth</t>
  </si>
  <si>
    <t>Funding: £26,037,063</t>
  </si>
  <si>
    <t>Adur</t>
  </si>
  <si>
    <t>Arun</t>
  </si>
  <si>
    <t>Basingstoke and Deane</t>
  </si>
  <si>
    <t>Bedford</t>
  </si>
  <si>
    <t>Bracknell Forest</t>
  </si>
  <si>
    <t>Brighton and Hove</t>
  </si>
  <si>
    <t>Chichester</t>
  </si>
  <si>
    <t>Crawley</t>
  </si>
  <si>
    <t>Croydon</t>
  </si>
  <si>
    <t>East Hampshire</t>
  </si>
  <si>
    <t>Eastleigh</t>
  </si>
  <si>
    <t>Fareham</t>
  </si>
  <si>
    <t>Gosport</t>
  </si>
  <si>
    <t>Hart</t>
  </si>
  <si>
    <t>Havant</t>
  </si>
  <si>
    <t>Horsham</t>
  </si>
  <si>
    <t>Isle of Wight</t>
  </si>
  <si>
    <t>Luton</t>
  </si>
  <si>
    <t>Mid Sussex</t>
  </si>
  <si>
    <t>Milton Keynes</t>
  </si>
  <si>
    <t>New Forest</t>
  </si>
  <si>
    <t>Reading</t>
  </si>
  <si>
    <t>Rushmoor</t>
  </si>
  <si>
    <t>Rutland</t>
  </si>
  <si>
    <t>Southampton</t>
  </si>
  <si>
    <t>Test Valley</t>
  </si>
  <si>
    <t>West Berkshire</t>
  </si>
  <si>
    <t>Winchester</t>
  </si>
  <si>
    <t>Windsor and Maidenhead</t>
  </si>
  <si>
    <t>Wokingham</t>
  </si>
  <si>
    <t>Worthing</t>
  </si>
  <si>
    <t>Sevenoaks</t>
  </si>
  <si>
    <t>Sheffield</t>
  </si>
  <si>
    <t>Funding: £3,406,008</t>
  </si>
  <si>
    <t>Shropshire</t>
  </si>
  <si>
    <t>Funding: £6,717,405</t>
  </si>
  <si>
    <t>Herefordshire</t>
  </si>
  <si>
    <t>County of, Telford and Wrekin</t>
  </si>
  <si>
    <t>Slough</t>
  </si>
  <si>
    <t>Somerset</t>
  </si>
  <si>
    <t>Funding: £6,066,116</t>
  </si>
  <si>
    <t>South Tyneside</t>
  </si>
  <si>
    <t>St Albans</t>
  </si>
  <si>
    <t>Stevenage</t>
  </si>
  <si>
    <t>Stroud</t>
  </si>
  <si>
    <t>South Gloucestershire</t>
  </si>
  <si>
    <t>Cotswold</t>
  </si>
  <si>
    <t>Cheltenham</t>
  </si>
  <si>
    <t>Gloucester</t>
  </si>
  <si>
    <t>Forest of Dean</t>
  </si>
  <si>
    <t>Tewkesbury</t>
  </si>
  <si>
    <t>Suffolk</t>
  </si>
  <si>
    <t>Funding: £4,624,418</t>
  </si>
  <si>
    <t>Babergh</t>
  </si>
  <si>
    <t>East Suffolk</t>
  </si>
  <si>
    <t>Ipswich</t>
  </si>
  <si>
    <t>Mid Suffolk</t>
  </si>
  <si>
    <t>West Suffolk</t>
  </si>
  <si>
    <t>Sunderland</t>
  </si>
  <si>
    <t>Surrey</t>
  </si>
  <si>
    <t>Funding: £13,914,375</t>
  </si>
  <si>
    <t>Epsom and Ewell</t>
  </si>
  <si>
    <t>Guildford</t>
  </si>
  <si>
    <t>Elmbridge</t>
  </si>
  <si>
    <t>Woking</t>
  </si>
  <si>
    <t>Tandridge</t>
  </si>
  <si>
    <t>Mole Valley</t>
  </si>
  <si>
    <t>Spelthorne</t>
  </si>
  <si>
    <t>Surrey Heath</t>
  </si>
  <si>
    <t>Waverley</t>
  </si>
  <si>
    <t>Runnymede</t>
  </si>
  <si>
    <t>Reigate and Banstead</t>
  </si>
  <si>
    <t>Thanet</t>
  </si>
  <si>
    <t>Funding: £1,548,220</t>
  </si>
  <si>
    <t>Tonbridge and Malling</t>
  </si>
  <si>
    <t>Tunbridge Wells</t>
  </si>
  <si>
    <t>Funding: £1,382,964</t>
  </si>
  <si>
    <t>Wakefield</t>
  </si>
  <si>
    <t>Watford</t>
  </si>
  <si>
    <t>Funding: £3,750,031</t>
  </si>
  <si>
    <t>Three Rivers</t>
  </si>
  <si>
    <t>Welwyn Hatfield</t>
  </si>
  <si>
    <t>West Devon</t>
  </si>
  <si>
    <t>Funding: £3,315,320</t>
  </si>
  <si>
    <t>South Hams</t>
  </si>
  <si>
    <t>West Northamptonshire</t>
  </si>
  <si>
    <t>Funding: £2,606,931</t>
  </si>
  <si>
    <t>Westmorland and Furness</t>
  </si>
  <si>
    <t>Funding: £11,828,581</t>
  </si>
  <si>
    <t>Cumberland</t>
  </si>
  <si>
    <t>Wiltshire</t>
  </si>
  <si>
    <t>Funding: £3,035,320</t>
  </si>
  <si>
    <t>Wyre Forest</t>
  </si>
  <si>
    <t>York</t>
  </si>
  <si>
    <t>Funding: £2,037,677</t>
  </si>
  <si>
    <t>Table 2 - Grant recipient-reported WH:LG measures installed and average measure cost, by measure type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164" formatCode="[$-10409]#,##0.00000000000000;\(#,##0.00000000000000\)"/>
    <numFmt numFmtId="165" formatCode="[$-F800]dddd\,\ mmmm\ dd\,\ yyyy"/>
    <numFmt numFmtId="166" formatCode="[$-10409]#,##0;\(#,##0\)"/>
    <numFmt numFmtId="167" formatCode="_-* #,##0_-;\-* #,##0_-;_-* &quot;-&quot;??_-;_-@_-"/>
    <numFmt numFmtId="168" formatCode="[$-10409]#,##0.0000000000000;\(#,##0.0000000000000\)"/>
    <numFmt numFmtId="169" formatCode="mmm\-yyyy"/>
    <numFmt numFmtId="170" formatCode="[$USD]\ * _(#,##0.00_);[Red][$USD]\ * \(#,##0.00\);[$USD]\ * _(&quot;-&quot;?_);@_)"/>
    <numFmt numFmtId="171" formatCode="&quot;£&quot;#,##0_);[Red]\(&quot;£&quot;#,##0\)"/>
    <numFmt numFmtId="172" formatCode="_ * #,##0.00_ ;_ * \-#,##0.00_ ;_ * &quot;-&quot;??_ ;_ @_ "/>
    <numFmt numFmtId="173" formatCode="0.0%"/>
  </numFmts>
  <fonts count="36">
    <font>
      <sz val="11"/>
      <color theme="1"/>
      <name val="Calibri"/>
      <family val="2"/>
      <scheme val="minor"/>
    </font>
    <font>
      <sz val="11"/>
      <color theme="1"/>
      <name val="Calibri"/>
      <family val="2"/>
      <scheme val="minor"/>
    </font>
    <font>
      <sz val="12"/>
      <color theme="1"/>
      <name val="Arial"/>
      <family val="2"/>
    </font>
    <font>
      <b/>
      <sz val="15"/>
      <color theme="3"/>
      <name val="Calibri"/>
      <family val="2"/>
      <scheme val="minor"/>
    </font>
    <font>
      <b/>
      <sz val="13"/>
      <color theme="3"/>
      <name val="Calibri"/>
      <family val="2"/>
      <scheme val="minor"/>
    </font>
    <font>
      <sz val="10"/>
      <color theme="1"/>
      <name val="Arial"/>
      <family val="2"/>
    </font>
    <font>
      <u/>
      <sz val="10"/>
      <color theme="10"/>
      <name val="Arial"/>
      <family val="2"/>
    </font>
    <font>
      <b/>
      <sz val="10"/>
      <color theme="1"/>
      <name val="Arial"/>
      <family val="2"/>
    </font>
    <font>
      <sz val="10"/>
      <name val="Arial"/>
      <family val="2"/>
    </font>
    <font>
      <sz val="10"/>
      <name val="MS Sans Serif"/>
      <family val="2"/>
    </font>
    <font>
      <sz val="9"/>
      <color indexed="8"/>
      <name val="Arial"/>
      <family val="2"/>
    </font>
    <font>
      <b/>
      <sz val="10"/>
      <color indexed="18"/>
      <name val="Arial"/>
      <family val="2"/>
    </font>
    <font>
      <b/>
      <u val="singleAccounting"/>
      <sz val="10"/>
      <color indexed="18"/>
      <name val="Arial"/>
      <family val="2"/>
    </font>
    <font>
      <b/>
      <sz val="12"/>
      <name val="Arial"/>
      <family val="2"/>
    </font>
    <font>
      <sz val="12"/>
      <name val="Arial"/>
      <family val="2"/>
    </font>
    <font>
      <b/>
      <sz val="16"/>
      <name val="Arial"/>
      <family val="2"/>
    </font>
    <font>
      <i/>
      <sz val="8"/>
      <name val="Times New Roman"/>
      <family val="1"/>
    </font>
    <font>
      <sz val="8"/>
      <name val="Frutiger 55"/>
      <family val="2"/>
    </font>
    <font>
      <sz val="10"/>
      <color indexed="8"/>
      <name val="Times New Roman"/>
      <family val="1"/>
    </font>
    <font>
      <sz val="12"/>
      <color rgb="FFFF0000"/>
      <name val="Arial"/>
      <family val="2"/>
    </font>
    <font>
      <b/>
      <sz val="12"/>
      <color theme="1"/>
      <name val="Arial"/>
      <family val="2"/>
    </font>
    <font>
      <sz val="12"/>
      <color rgb="FF000000"/>
      <name val="Arial"/>
      <family val="2"/>
    </font>
    <font>
      <u/>
      <sz val="12"/>
      <color theme="10"/>
      <name val="Arial"/>
      <family val="2"/>
    </font>
    <font>
      <b/>
      <sz val="11"/>
      <color rgb="FF3F3F3F"/>
      <name val="Calibri"/>
      <family val="2"/>
      <scheme val="minor"/>
    </font>
    <font>
      <sz val="11"/>
      <color theme="1"/>
      <name val="Arial"/>
      <family val="2"/>
    </font>
    <font>
      <b/>
      <sz val="24"/>
      <color rgb="FF3F3F3F"/>
      <name val="Arial"/>
      <family val="2"/>
    </font>
    <font>
      <b/>
      <sz val="12"/>
      <color rgb="FF0B0C0C"/>
      <name val="Arial"/>
      <family val="2"/>
    </font>
    <font>
      <sz val="12"/>
      <color rgb="FF0B0C0C"/>
      <name val="Arial"/>
      <family val="2"/>
    </font>
    <font>
      <b/>
      <sz val="16"/>
      <color theme="1"/>
      <name val="Arial"/>
      <family val="2"/>
    </font>
    <font>
      <u/>
      <sz val="12"/>
      <color rgb="FF3333FF"/>
      <name val="Arial"/>
      <family val="2"/>
    </font>
    <font>
      <sz val="12"/>
      <color rgb="FF000000"/>
      <name val="Arial"/>
      <family val="2"/>
      <charset val="1"/>
    </font>
    <font>
      <sz val="16"/>
      <name val="Arial"/>
      <family val="2"/>
    </font>
    <font>
      <sz val="11"/>
      <color rgb="FF000000"/>
      <name val="Arial"/>
      <family val="2"/>
    </font>
    <font>
      <u/>
      <sz val="12"/>
      <color rgb="FF0000FF"/>
      <name val="Arial"/>
      <family val="2"/>
    </font>
    <font>
      <u/>
      <sz val="10"/>
      <color rgb="FF0000FF"/>
      <name val="Arial"/>
      <family val="2"/>
    </font>
    <font>
      <b/>
      <sz val="16"/>
      <color rgb="FF000000"/>
      <name val="Arial"/>
      <family val="2"/>
    </font>
  </fonts>
  <fills count="9">
    <fill>
      <patternFill patternType="none"/>
    </fill>
    <fill>
      <patternFill patternType="gray125"/>
    </fill>
    <fill>
      <patternFill patternType="solid">
        <fgColor indexed="9"/>
        <bgColor indexed="64"/>
      </patternFill>
    </fill>
    <fill>
      <patternFill patternType="solid">
        <fgColor theme="3" tint="0.79998168889431442"/>
        <bgColor indexed="64"/>
      </patternFill>
    </fill>
    <fill>
      <patternFill patternType="solid">
        <fgColor theme="0" tint="-0.14999847407452621"/>
        <bgColor indexed="64"/>
      </patternFill>
    </fill>
    <fill>
      <patternFill patternType="solid">
        <fgColor rgb="FFF2F2F2"/>
      </patternFill>
    </fill>
    <fill>
      <patternFill patternType="solid">
        <fgColor rgb="FFFFFFFF"/>
        <bgColor indexed="64"/>
      </patternFill>
    </fill>
    <fill>
      <patternFill patternType="solid">
        <fgColor theme="0"/>
        <bgColor indexed="64"/>
      </patternFill>
    </fill>
    <fill>
      <patternFill patternType="solid">
        <fgColor rgb="FFFFFFFF"/>
        <bgColor rgb="FF000000"/>
      </patternFill>
    </fill>
  </fills>
  <borders count="27">
    <border>
      <left/>
      <right/>
      <top/>
      <bottom/>
      <diagonal/>
    </border>
    <border>
      <left/>
      <right/>
      <top/>
      <bottom style="thick">
        <color theme="4"/>
      </bottom>
      <diagonal/>
    </border>
    <border>
      <left/>
      <right/>
      <top/>
      <bottom style="thick">
        <color theme="4" tint="0.499984740745262"/>
      </bottom>
      <diagonal/>
    </border>
    <border>
      <left/>
      <right/>
      <top style="hair">
        <color indexed="8"/>
      </top>
      <bottom style="hair">
        <color indexed="8"/>
      </bottom>
      <diagonal/>
    </border>
    <border>
      <left/>
      <right/>
      <top/>
      <bottom style="medium">
        <color indexed="18"/>
      </bottom>
      <diagonal/>
    </border>
    <border>
      <left/>
      <right/>
      <top/>
      <bottom style="thin">
        <color indexed="8"/>
      </bottom>
      <diagonal/>
    </border>
    <border>
      <left style="thin">
        <color indexed="64"/>
      </left>
      <right style="thin">
        <color indexed="64"/>
      </right>
      <top/>
      <bottom/>
      <diagonal/>
    </border>
    <border>
      <left style="thin">
        <color auto="1"/>
      </left>
      <right/>
      <top/>
      <bottom/>
      <diagonal/>
    </border>
    <border>
      <left style="thin">
        <color rgb="FF000000"/>
      </left>
      <right style="thin">
        <color rgb="FF000000"/>
      </right>
      <top/>
      <bottom/>
      <diagonal/>
    </border>
    <border>
      <left/>
      <right style="thin">
        <color auto="1"/>
      </right>
      <top/>
      <bottom/>
      <diagonal/>
    </border>
    <border>
      <left/>
      <right/>
      <top style="thin">
        <color rgb="FF000000"/>
      </top>
      <bottom/>
      <diagonal/>
    </border>
    <border>
      <left style="thin">
        <color rgb="FF3F3F3F"/>
      </left>
      <right style="thin">
        <color rgb="FF3F3F3F"/>
      </right>
      <top style="thin">
        <color rgb="FF3F3F3F"/>
      </top>
      <bottom style="thin">
        <color rgb="FF3F3F3F"/>
      </bottom>
      <diagonal/>
    </border>
    <border>
      <left style="thin">
        <color rgb="FF000000"/>
      </left>
      <right style="thin">
        <color rgb="FF000000"/>
      </right>
      <top style="thin">
        <color rgb="FF000000"/>
      </top>
      <bottom/>
      <diagonal/>
    </border>
    <border>
      <left/>
      <right style="thin">
        <color auto="1"/>
      </right>
      <top style="double">
        <color indexed="64"/>
      </top>
      <bottom/>
      <diagonal/>
    </border>
    <border>
      <left style="thin">
        <color indexed="64"/>
      </left>
      <right style="thin">
        <color indexed="64"/>
      </right>
      <top style="thin">
        <color indexed="64"/>
      </top>
      <bottom style="thin">
        <color auto="1"/>
      </bottom>
      <diagonal/>
    </border>
    <border>
      <left style="thin">
        <color auto="1"/>
      </left>
      <right style="thin">
        <color indexed="64"/>
      </right>
      <top/>
      <bottom style="thin">
        <color indexed="64"/>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rgb="FF000000"/>
      </left>
      <right style="thin">
        <color auto="1"/>
      </right>
      <top/>
      <bottom/>
      <diagonal/>
    </border>
    <border>
      <left/>
      <right style="thin">
        <color rgb="FF000000"/>
      </right>
      <top/>
      <bottom/>
      <diagonal/>
    </border>
    <border>
      <left/>
      <right style="thin">
        <color rgb="FF000000"/>
      </right>
      <top/>
      <bottom style="thin">
        <color rgb="FF000000"/>
      </bottom>
      <diagonal/>
    </border>
    <border>
      <left style="thin">
        <color rgb="FF000000"/>
      </left>
      <right style="thin">
        <color auto="1"/>
      </right>
      <top/>
      <bottom style="thin">
        <color rgb="FF000000"/>
      </bottom>
      <diagonal/>
    </border>
    <border>
      <left/>
      <right style="thin">
        <color rgb="FF000000"/>
      </right>
      <top style="thin">
        <color rgb="FF000000"/>
      </top>
      <bottom style="thin">
        <color auto="1"/>
      </bottom>
      <diagonal/>
    </border>
    <border>
      <left style="thin">
        <color rgb="FF000000"/>
      </left>
      <right style="thin">
        <color indexed="64"/>
      </right>
      <top style="thin">
        <color rgb="FF000000"/>
      </top>
      <bottom style="thin">
        <color indexed="64"/>
      </bottom>
      <diagonal/>
    </border>
    <border>
      <left style="thin">
        <color rgb="FF000000"/>
      </left>
      <right style="thin">
        <color rgb="FF000000"/>
      </right>
      <top/>
      <bottom style="double">
        <color rgb="FF000000"/>
      </bottom>
      <diagonal/>
    </border>
    <border>
      <left style="thin">
        <color auto="1"/>
      </left>
      <right style="thin">
        <color indexed="64"/>
      </right>
      <top/>
      <bottom style="double">
        <color rgb="FF000000"/>
      </bottom>
      <diagonal/>
    </border>
  </borders>
  <cellStyleXfs count="26">
    <xf numFmtId="0" fontId="0" fillId="0" borderId="0"/>
    <xf numFmtId="164" fontId="6" fillId="0" borderId="0">
      <alignment vertical="top"/>
      <protection locked="0"/>
    </xf>
    <xf numFmtId="170" fontId="8" fillId="0" borderId="0"/>
    <xf numFmtId="171" fontId="9" fillId="0" borderId="0"/>
    <xf numFmtId="170" fontId="8" fillId="0" borderId="0"/>
    <xf numFmtId="170" fontId="8" fillId="0" borderId="0"/>
    <xf numFmtId="170" fontId="8" fillId="0" borderId="0"/>
    <xf numFmtId="170" fontId="10" fillId="0" borderId="3"/>
    <xf numFmtId="170" fontId="11" fillId="0" borderId="4">
      <alignment horizontal="center"/>
    </xf>
    <xf numFmtId="170" fontId="11" fillId="0" borderId="0">
      <alignment horizontal="left"/>
    </xf>
    <xf numFmtId="170" fontId="12" fillId="0" borderId="0">
      <alignment horizontal="centerContinuous"/>
    </xf>
    <xf numFmtId="170" fontId="17" fillId="2" borderId="0">
      <alignment horizontal="right"/>
    </xf>
    <xf numFmtId="172" fontId="17" fillId="2" borderId="0">
      <alignment horizontal="right"/>
    </xf>
    <xf numFmtId="172" fontId="17" fillId="2" borderId="0">
      <alignment horizontal="right"/>
    </xf>
    <xf numFmtId="170" fontId="18" fillId="0" borderId="5">
      <alignment horizontal="centerContinuous"/>
    </xf>
    <xf numFmtId="173" fontId="16" fillId="0" borderId="5"/>
    <xf numFmtId="0" fontId="3" fillId="0" borderId="1"/>
    <xf numFmtId="0" fontId="4" fillId="0" borderId="2"/>
    <xf numFmtId="164" fontId="5" fillId="0" borderId="0"/>
    <xf numFmtId="164" fontId="5" fillId="0" borderId="0"/>
    <xf numFmtId="0" fontId="23" fillId="5" borderId="11"/>
    <xf numFmtId="164" fontId="6" fillId="0" borderId="0">
      <alignment vertical="top"/>
      <protection locked="0"/>
    </xf>
    <xf numFmtId="0" fontId="1" fillId="0" borderId="0"/>
    <xf numFmtId="9" fontId="1" fillId="0" borderId="0"/>
    <xf numFmtId="164" fontId="5" fillId="0" borderId="0"/>
    <xf numFmtId="164" fontId="5" fillId="0" borderId="0"/>
  </cellStyleXfs>
  <cellXfs count="149">
    <xf numFmtId="0" fontId="0" fillId="0" borderId="0" xfId="0"/>
    <xf numFmtId="0" fontId="7" fillId="0" borderId="0" xfId="0" applyFont="1"/>
    <xf numFmtId="0" fontId="2" fillId="0" borderId="0" xfId="0" applyFont="1"/>
    <xf numFmtId="0" fontId="2" fillId="0" borderId="0" xfId="0" applyFont="1" applyAlignment="1">
      <alignment wrapText="1"/>
    </xf>
    <xf numFmtId="0" fontId="2" fillId="0" borderId="0" xfId="0" applyFont="1" applyAlignment="1">
      <alignment vertical="top"/>
    </xf>
    <xf numFmtId="0" fontId="15" fillId="0" borderId="0" xfId="16" applyFont="1" applyBorder="1" applyAlignment="1">
      <alignment vertical="top"/>
    </xf>
    <xf numFmtId="0" fontId="24" fillId="6" borderId="0" xfId="0" applyFont="1" applyFill="1"/>
    <xf numFmtId="9" fontId="20" fillId="4" borderId="12" xfId="0" applyNumberFormat="1" applyFont="1" applyFill="1" applyBorder="1" applyAlignment="1">
      <alignment wrapText="1"/>
    </xf>
    <xf numFmtId="9" fontId="20" fillId="4" borderId="8" xfId="0" applyNumberFormat="1" applyFont="1" applyFill="1" applyBorder="1" applyAlignment="1">
      <alignment wrapText="1"/>
    </xf>
    <xf numFmtId="14" fontId="20" fillId="0" borderId="10" xfId="0" applyNumberFormat="1" applyFont="1" applyBorder="1" applyAlignment="1">
      <alignment wrapText="1"/>
    </xf>
    <xf numFmtId="0" fontId="20" fillId="0" borderId="10" xfId="0" applyFont="1" applyBorder="1" applyAlignment="1">
      <alignment wrapText="1"/>
    </xf>
    <xf numFmtId="9" fontId="20" fillId="0" borderId="10" xfId="0" applyNumberFormat="1" applyFont="1" applyBorder="1" applyAlignment="1">
      <alignment wrapText="1"/>
    </xf>
    <xf numFmtId="3" fontId="24" fillId="0" borderId="0" xfId="0" applyNumberFormat="1" applyFont="1"/>
    <xf numFmtId="3" fontId="2" fillId="0" borderId="0" xfId="0" applyNumberFormat="1" applyFont="1"/>
    <xf numFmtId="0" fontId="2" fillId="0" borderId="8" xfId="0" applyFont="1" applyBorder="1" applyAlignment="1">
      <alignment wrapText="1"/>
    </xf>
    <xf numFmtId="9" fontId="2" fillId="0" borderId="8" xfId="0" applyNumberFormat="1" applyFont="1" applyBorder="1" applyAlignment="1">
      <alignment wrapText="1"/>
    </xf>
    <xf numFmtId="3" fontId="20" fillId="7" borderId="0" xfId="0" applyNumberFormat="1" applyFont="1" applyFill="1"/>
    <xf numFmtId="164" fontId="2" fillId="7" borderId="0" xfId="18" applyFont="1" applyFill="1" applyAlignment="1">
      <alignment horizontal="left"/>
    </xf>
    <xf numFmtId="0" fontId="24" fillId="0" borderId="0" xfId="0" applyFont="1" applyAlignment="1">
      <alignment vertical="top"/>
    </xf>
    <xf numFmtId="1" fontId="2" fillId="0" borderId="0" xfId="0" applyNumberFormat="1" applyFont="1" applyAlignment="1">
      <alignment vertical="top"/>
    </xf>
    <xf numFmtId="1" fontId="19" fillId="0" borderId="0" xfId="0" applyNumberFormat="1" applyFont="1" applyAlignment="1">
      <alignment vertical="top"/>
    </xf>
    <xf numFmtId="0" fontId="2" fillId="3" borderId="0" xfId="0" applyFont="1" applyFill="1"/>
    <xf numFmtId="0" fontId="24" fillId="7" borderId="0" xfId="0" applyFont="1" applyFill="1"/>
    <xf numFmtId="14" fontId="20" fillId="4" borderId="12" xfId="0" applyNumberFormat="1" applyFont="1" applyFill="1" applyBorder="1" applyAlignment="1">
      <alignment wrapText="1"/>
    </xf>
    <xf numFmtId="49" fontId="2" fillId="0" borderId="8" xfId="0" quotePrefix="1" applyNumberFormat="1" applyFont="1" applyBorder="1" applyAlignment="1">
      <alignment wrapText="1"/>
    </xf>
    <xf numFmtId="14" fontId="20" fillId="4" borderId="8" xfId="0" applyNumberFormat="1" applyFont="1" applyFill="1" applyBorder="1" applyAlignment="1">
      <alignment wrapText="1"/>
    </xf>
    <xf numFmtId="0" fontId="20" fillId="4" borderId="8" xfId="0" applyFont="1" applyFill="1" applyBorder="1" applyAlignment="1">
      <alignment wrapText="1"/>
    </xf>
    <xf numFmtId="164" fontId="5" fillId="7" borderId="0" xfId="19" applyFill="1"/>
    <xf numFmtId="9" fontId="20" fillId="0" borderId="8" xfId="0" applyNumberFormat="1" applyFont="1" applyBorder="1" applyAlignment="1">
      <alignment wrapText="1"/>
    </xf>
    <xf numFmtId="0" fontId="0" fillId="7" borderId="0" xfId="0" applyFill="1"/>
    <xf numFmtId="0" fontId="24" fillId="7" borderId="0" xfId="0" applyFont="1" applyFill="1" applyAlignment="1">
      <alignment vertical="top"/>
    </xf>
    <xf numFmtId="0" fontId="2" fillId="7" borderId="6" xfId="0" applyFont="1" applyFill="1" applyBorder="1"/>
    <xf numFmtId="0" fontId="2" fillId="7" borderId="6" xfId="0" applyFont="1" applyFill="1" applyBorder="1" applyAlignment="1">
      <alignment wrapText="1"/>
    </xf>
    <xf numFmtId="9" fontId="2" fillId="7" borderId="6" xfId="23" applyFont="1" applyFill="1" applyBorder="1"/>
    <xf numFmtId="0" fontId="26" fillId="0" borderId="20" xfId="0" applyFont="1" applyBorder="1" applyAlignment="1">
      <alignment vertical="center" wrapText="1"/>
    </xf>
    <xf numFmtId="0" fontId="27" fillId="0" borderId="20" xfId="0" applyFont="1" applyBorder="1" applyAlignment="1">
      <alignment vertical="center" wrapText="1"/>
    </xf>
    <xf numFmtId="0" fontId="27" fillId="0" borderId="19" xfId="0" applyFont="1" applyBorder="1" applyAlignment="1">
      <alignment horizontal="left" vertical="center" wrapText="1" indent="1"/>
    </xf>
    <xf numFmtId="0" fontId="27" fillId="0" borderId="20" xfId="0" applyFont="1" applyBorder="1" applyAlignment="1">
      <alignment horizontal="left" vertical="center" wrapText="1" indent="1"/>
    </xf>
    <xf numFmtId="0" fontId="31" fillId="0" borderId="0" xfId="16" applyFont="1" applyBorder="1" applyAlignment="1">
      <alignment vertical="top"/>
    </xf>
    <xf numFmtId="0" fontId="27" fillId="0" borderId="21" xfId="0" applyFont="1" applyBorder="1" applyAlignment="1">
      <alignment vertical="center" wrapText="1"/>
    </xf>
    <xf numFmtId="0" fontId="27" fillId="0" borderId="22" xfId="0" applyFont="1" applyBorder="1" applyAlignment="1">
      <alignment horizontal="left" vertical="center" wrapText="1" indent="1"/>
    </xf>
    <xf numFmtId="0" fontId="28" fillId="0" borderId="23" xfId="0" applyFont="1" applyBorder="1"/>
    <xf numFmtId="0" fontId="2" fillId="0" borderId="25" xfId="0" applyFont="1" applyBorder="1" applyAlignment="1">
      <alignment wrapText="1"/>
    </xf>
    <xf numFmtId="3" fontId="20" fillId="4" borderId="17" xfId="0" applyNumberFormat="1" applyFont="1" applyFill="1" applyBorder="1"/>
    <xf numFmtId="9" fontId="20" fillId="4" borderId="15" xfId="23" applyFont="1" applyFill="1" applyBorder="1"/>
    <xf numFmtId="4" fontId="20" fillId="4" borderId="18" xfId="0" applyNumberFormat="1" applyFont="1" applyFill="1" applyBorder="1"/>
    <xf numFmtId="9" fontId="20" fillId="4" borderId="18" xfId="0" applyNumberFormat="1" applyFont="1" applyFill="1" applyBorder="1"/>
    <xf numFmtId="3" fontId="13" fillId="4" borderId="18" xfId="0" applyNumberFormat="1" applyFont="1" applyFill="1" applyBorder="1"/>
    <xf numFmtId="0" fontId="2" fillId="7" borderId="26" xfId="0" applyFont="1" applyFill="1" applyBorder="1"/>
    <xf numFmtId="0" fontId="2" fillId="7" borderId="26" xfId="0" applyFont="1" applyFill="1" applyBorder="1" applyAlignment="1">
      <alignment wrapText="1"/>
    </xf>
    <xf numFmtId="9" fontId="2" fillId="7" borderId="26" xfId="23" applyFont="1" applyFill="1" applyBorder="1"/>
    <xf numFmtId="0" fontId="2" fillId="7" borderId="6" xfId="0" applyFont="1" applyFill="1" applyBorder="1" applyAlignment="1">
      <alignment horizontal="right"/>
    </xf>
    <xf numFmtId="164" fontId="2" fillId="7" borderId="0" xfId="24" applyFont="1" applyFill="1" applyAlignment="1">
      <alignment horizontal="left"/>
    </xf>
    <xf numFmtId="9" fontId="2" fillId="7" borderId="6" xfId="23" applyFont="1" applyFill="1" applyBorder="1" applyAlignment="1">
      <alignment horizontal="right"/>
    </xf>
    <xf numFmtId="1" fontId="2" fillId="7" borderId="0" xfId="0" applyNumberFormat="1" applyFont="1" applyFill="1" applyAlignment="1">
      <alignment vertical="top"/>
    </xf>
    <xf numFmtId="1" fontId="19" fillId="7" borderId="0" xfId="0" applyNumberFormat="1" applyFont="1" applyFill="1" applyAlignment="1">
      <alignment vertical="top"/>
    </xf>
    <xf numFmtId="9" fontId="2" fillId="0" borderId="25" xfId="0" applyNumberFormat="1" applyFont="1" applyBorder="1" applyAlignment="1">
      <alignment horizontal="right" wrapText="1"/>
    </xf>
    <xf numFmtId="9" fontId="0" fillId="7" borderId="0" xfId="0" applyNumberFormat="1" applyFill="1"/>
    <xf numFmtId="3" fontId="2" fillId="7" borderId="6" xfId="0" applyNumberFormat="1" applyFont="1" applyFill="1" applyBorder="1"/>
    <xf numFmtId="165" fontId="2" fillId="0" borderId="0" xfId="0" applyNumberFormat="1" applyFont="1" applyAlignment="1">
      <alignment horizontal="left"/>
    </xf>
    <xf numFmtId="165" fontId="2" fillId="7" borderId="0" xfId="0" applyNumberFormat="1" applyFont="1" applyFill="1" applyAlignment="1">
      <alignment horizontal="left"/>
    </xf>
    <xf numFmtId="0" fontId="24" fillId="0" borderId="0" xfId="0" applyFont="1"/>
    <xf numFmtId="166" fontId="24" fillId="0" borderId="0" xfId="0" applyNumberFormat="1" applyFont="1"/>
    <xf numFmtId="168" fontId="24" fillId="0" borderId="0" xfId="0" applyNumberFormat="1" applyFont="1"/>
    <xf numFmtId="168" fontId="24" fillId="0" borderId="0" xfId="0" applyNumberFormat="1" applyFont="1" applyAlignment="1">
      <alignment vertical="top"/>
    </xf>
    <xf numFmtId="168" fontId="2" fillId="0" borderId="0" xfId="0" applyNumberFormat="1" applyFont="1"/>
    <xf numFmtId="166" fontId="2" fillId="0" borderId="0" xfId="0" applyNumberFormat="1" applyFont="1"/>
    <xf numFmtId="168" fontId="24" fillId="7" borderId="0" xfId="0" applyNumberFormat="1" applyFont="1" applyFill="1" applyAlignment="1">
      <alignment vertical="top"/>
    </xf>
    <xf numFmtId="169" fontId="20" fillId="4" borderId="16" xfId="0" applyNumberFormat="1" applyFont="1" applyFill="1" applyBorder="1"/>
    <xf numFmtId="169" fontId="20" fillId="4" borderId="18" xfId="0" applyNumberFormat="1" applyFont="1" applyFill="1" applyBorder="1"/>
    <xf numFmtId="0" fontId="2" fillId="0" borderId="9" xfId="0" applyFont="1" applyBorder="1" applyAlignment="1">
      <alignment vertical="center" wrapText="1"/>
    </xf>
    <xf numFmtId="0" fontId="2" fillId="0" borderId="6" xfId="0" applyFont="1" applyBorder="1" applyAlignment="1">
      <alignment vertical="center" wrapText="1"/>
    </xf>
    <xf numFmtId="0" fontId="2" fillId="0" borderId="7" xfId="0" applyFont="1" applyBorder="1" applyAlignment="1">
      <alignment horizontal="right" vertical="center" wrapText="1"/>
    </xf>
    <xf numFmtId="0" fontId="28" fillId="0" borderId="24" xfId="0" applyFont="1" applyBorder="1"/>
    <xf numFmtId="0" fontId="28" fillId="8" borderId="0" xfId="0" applyFont="1" applyFill="1" applyAlignment="1">
      <alignment vertical="top"/>
    </xf>
    <xf numFmtId="164" fontId="5" fillId="7" borderId="0" xfId="18" applyFill="1"/>
    <xf numFmtId="164" fontId="5" fillId="7" borderId="0" xfId="18" applyFill="1" applyAlignment="1">
      <alignment horizontal="right"/>
    </xf>
    <xf numFmtId="0" fontId="2" fillId="8" borderId="14" xfId="0" applyFont="1" applyFill="1" applyBorder="1" applyAlignment="1">
      <alignment horizontal="center" vertical="center" wrapText="1"/>
    </xf>
    <xf numFmtId="0" fontId="28" fillId="0" borderId="0" xfId="0" applyFont="1" applyAlignment="1">
      <alignment vertical="top"/>
    </xf>
    <xf numFmtId="0" fontId="2" fillId="0" borderId="6" xfId="0" applyFont="1" applyBorder="1" applyAlignment="1">
      <alignment horizontal="right" vertical="center" wrapText="1"/>
    </xf>
    <xf numFmtId="3" fontId="20" fillId="4" borderId="12" xfId="0" applyNumberFormat="1" applyFont="1" applyFill="1" applyBorder="1" applyAlignment="1">
      <alignment wrapText="1"/>
    </xf>
    <xf numFmtId="3" fontId="2" fillId="0" borderId="8" xfId="0" applyNumberFormat="1" applyFont="1" applyBorder="1" applyAlignment="1">
      <alignment wrapText="1"/>
    </xf>
    <xf numFmtId="3" fontId="2" fillId="0" borderId="8" xfId="0" applyNumberFormat="1" applyFont="1" applyBorder="1" applyAlignment="1">
      <alignment horizontal="right" wrapText="1"/>
    </xf>
    <xf numFmtId="3" fontId="20" fillId="4" borderId="8" xfId="0" applyNumberFormat="1" applyFont="1" applyFill="1" applyBorder="1" applyAlignment="1">
      <alignment wrapText="1"/>
    </xf>
    <xf numFmtId="3" fontId="20" fillId="0" borderId="8" xfId="0" applyNumberFormat="1" applyFont="1" applyBorder="1" applyAlignment="1">
      <alignment wrapText="1"/>
    </xf>
    <xf numFmtId="3" fontId="2" fillId="0" borderId="25" xfId="0" applyNumberFormat="1" applyFont="1" applyBorder="1" applyAlignment="1">
      <alignment wrapText="1"/>
    </xf>
    <xf numFmtId="3" fontId="2" fillId="0" borderId="25" xfId="0" applyNumberFormat="1" applyFont="1" applyBorder="1" applyAlignment="1">
      <alignment horizontal="right" wrapText="1"/>
    </xf>
    <xf numFmtId="3" fontId="20" fillId="0" borderId="10" xfId="0" applyNumberFormat="1" applyFont="1" applyBorder="1" applyAlignment="1">
      <alignment wrapText="1"/>
    </xf>
    <xf numFmtId="0" fontId="20" fillId="0" borderId="18" xfId="0" applyFont="1" applyBorder="1" applyAlignment="1">
      <alignment vertical="center" wrapText="1"/>
    </xf>
    <xf numFmtId="0" fontId="20" fillId="0" borderId="18" xfId="0" applyFont="1" applyBorder="1" applyAlignment="1">
      <alignment horizontal="right" vertical="center" wrapText="1"/>
    </xf>
    <xf numFmtId="49" fontId="2" fillId="0" borderId="9" xfId="0" quotePrefix="1" applyNumberFormat="1" applyFont="1" applyBorder="1" applyAlignment="1">
      <alignment wrapText="1"/>
    </xf>
    <xf numFmtId="3" fontId="2" fillId="0" borderId="6" xfId="0" applyNumberFormat="1" applyFont="1" applyBorder="1" applyAlignment="1">
      <alignment horizontal="right" wrapText="1"/>
    </xf>
    <xf numFmtId="1" fontId="2" fillId="0" borderId="9" xfId="0" quotePrefix="1" applyNumberFormat="1" applyFont="1" applyBorder="1" applyAlignment="1">
      <alignment wrapText="1"/>
    </xf>
    <xf numFmtId="3" fontId="2" fillId="0" borderId="6" xfId="0" quotePrefix="1" applyNumberFormat="1" applyFont="1" applyBorder="1" applyAlignment="1">
      <alignment wrapText="1"/>
    </xf>
    <xf numFmtId="17" fontId="20" fillId="4" borderId="13" xfId="0" applyNumberFormat="1" applyFont="1" applyFill="1" applyBorder="1"/>
    <xf numFmtId="167" fontId="20" fillId="4" borderId="13" xfId="0" applyNumberFormat="1" applyFont="1" applyFill="1" applyBorder="1"/>
    <xf numFmtId="17" fontId="20" fillId="7" borderId="0" xfId="0" applyNumberFormat="1" applyFont="1" applyFill="1"/>
    <xf numFmtId="0" fontId="13" fillId="0" borderId="0" xfId="17" applyFont="1" applyBorder="1" applyAlignment="1">
      <alignment horizontal="justify" vertical="center" wrapText="1"/>
    </xf>
    <xf numFmtId="0" fontId="21" fillId="0" borderId="0" xfId="0" applyFont="1" applyAlignment="1">
      <alignment horizontal="justify" vertical="top" wrapText="1"/>
    </xf>
    <xf numFmtId="164" fontId="22" fillId="0" borderId="0" xfId="1" applyFont="1" applyAlignment="1" applyProtection="1">
      <alignment horizontal="justify" vertical="top" wrapText="1"/>
    </xf>
    <xf numFmtId="0" fontId="30" fillId="0" borderId="0" xfId="0" applyFont="1" applyAlignment="1">
      <alignment wrapText="1"/>
    </xf>
    <xf numFmtId="0" fontId="22" fillId="0" borderId="0" xfId="1" applyNumberFormat="1" applyFont="1" applyAlignment="1" applyProtection="1"/>
    <xf numFmtId="0" fontId="20" fillId="0" borderId="0" xfId="0" applyFont="1" applyAlignment="1">
      <alignment vertical="top" wrapText="1"/>
    </xf>
    <xf numFmtId="0" fontId="2" fillId="0" borderId="0" xfId="0" applyFont="1" applyAlignment="1">
      <alignment horizontal="justify" vertical="top" wrapText="1"/>
    </xf>
    <xf numFmtId="0" fontId="14" fillId="0" borderId="0" xfId="0" applyFont="1" applyAlignment="1">
      <alignment horizontal="justify" vertical="top" wrapText="1"/>
    </xf>
    <xf numFmtId="0" fontId="13" fillId="0" borderId="0" xfId="17" applyFont="1" applyBorder="1" applyAlignment="1">
      <alignment horizontal="justify"/>
    </xf>
    <xf numFmtId="0" fontId="21" fillId="0" borderId="0" xfId="0" applyFont="1" applyAlignment="1">
      <alignment horizontal="justify" vertical="top"/>
    </xf>
    <xf numFmtId="0" fontId="14" fillId="0" borderId="0" xfId="0" applyFont="1" applyAlignment="1">
      <alignment horizontal="justify" vertical="center"/>
    </xf>
    <xf numFmtId="0" fontId="21" fillId="0" borderId="0" xfId="0" applyFont="1" applyAlignment="1">
      <alignment horizontal="justify" vertical="center"/>
    </xf>
    <xf numFmtId="164" fontId="22" fillId="0" borderId="0" xfId="1" applyFont="1" applyAlignment="1" applyProtection="1">
      <alignment horizontal="justify" vertical="top"/>
    </xf>
    <xf numFmtId="164" fontId="22" fillId="0" borderId="0" xfId="1" applyFont="1" applyProtection="1">
      <alignment vertical="top"/>
    </xf>
    <xf numFmtId="164" fontId="22" fillId="0" borderId="0" xfId="1" applyFont="1" applyAlignment="1" applyProtection="1">
      <alignment horizontal="justify" vertical="center"/>
    </xf>
    <xf numFmtId="0" fontId="29" fillId="0" borderId="0" xfId="0" applyFont="1" applyAlignment="1">
      <alignment horizontal="justify" vertical="center"/>
    </xf>
    <xf numFmtId="0" fontId="15" fillId="0" borderId="0" xfId="16" applyFont="1" applyBorder="1" applyAlignment="1">
      <alignment vertical="center"/>
    </xf>
    <xf numFmtId="0" fontId="2" fillId="0" borderId="0" xfId="0" applyFont="1" applyAlignment="1">
      <alignment vertical="center"/>
    </xf>
    <xf numFmtId="0" fontId="2" fillId="0" borderId="0" xfId="0" applyFont="1" applyAlignment="1">
      <alignment horizontal="left" vertical="top"/>
    </xf>
    <xf numFmtId="0" fontId="14" fillId="0" borderId="0" xfId="0" applyFont="1" applyAlignment="1">
      <alignment horizontal="left"/>
    </xf>
    <xf numFmtId="165" fontId="14" fillId="0" borderId="0" xfId="0" quotePrefix="1" applyNumberFormat="1" applyFont="1" applyAlignment="1">
      <alignment horizontal="left"/>
    </xf>
    <xf numFmtId="0" fontId="20" fillId="0" borderId="0" xfId="0" applyFont="1" applyAlignment="1">
      <alignment vertical="top"/>
    </xf>
    <xf numFmtId="0" fontId="13" fillId="0" borderId="17" xfId="0" applyFont="1" applyBorder="1"/>
    <xf numFmtId="0" fontId="20" fillId="0" borderId="17" xfId="0" applyFont="1" applyBorder="1"/>
    <xf numFmtId="0" fontId="20" fillId="0" borderId="17" xfId="0" applyFont="1" applyBorder="1" applyAlignment="1">
      <alignment horizontal="right"/>
    </xf>
    <xf numFmtId="164" fontId="22" fillId="0" borderId="0" xfId="1" applyFont="1" applyAlignment="1" applyProtection="1"/>
    <xf numFmtId="0" fontId="14" fillId="0" borderId="0" xfId="0" applyFont="1"/>
    <xf numFmtId="0" fontId="21" fillId="0" borderId="0" xfId="0" applyFont="1" applyAlignment="1">
      <alignment vertical="top"/>
    </xf>
    <xf numFmtId="3" fontId="2" fillId="7" borderId="6" xfId="0" applyNumberFormat="1" applyFont="1" applyFill="1" applyBorder="1" applyAlignment="1">
      <alignment horizontal="right"/>
    </xf>
    <xf numFmtId="3" fontId="2" fillId="7" borderId="26" xfId="0" applyNumberFormat="1" applyFont="1" applyFill="1" applyBorder="1"/>
    <xf numFmtId="0" fontId="32" fillId="0" borderId="0" xfId="0" applyFont="1" applyAlignment="1">
      <alignment vertical="top"/>
    </xf>
    <xf numFmtId="0" fontId="33" fillId="0" borderId="0" xfId="0" applyFont="1" applyAlignment="1">
      <alignment vertical="top"/>
    </xf>
    <xf numFmtId="0" fontId="34" fillId="0" borderId="0" xfId="0" applyFont="1" applyAlignment="1">
      <alignment vertical="top"/>
    </xf>
    <xf numFmtId="0" fontId="32" fillId="0" borderId="0" xfId="0" applyFont="1"/>
    <xf numFmtId="0" fontId="21" fillId="0" borderId="0" xfId="0" applyFont="1" applyAlignment="1">
      <alignment horizontal="left" indent="1"/>
    </xf>
    <xf numFmtId="0" fontId="21" fillId="0" borderId="0" xfId="0" applyFont="1"/>
    <xf numFmtId="0" fontId="13" fillId="0" borderId="0" xfId="0" applyFont="1" applyAlignment="1">
      <alignment vertical="top"/>
    </xf>
    <xf numFmtId="0" fontId="14" fillId="0" borderId="0" xfId="0" applyFont="1" applyAlignment="1">
      <alignment horizontal="left" wrapText="1"/>
    </xf>
    <xf numFmtId="0" fontId="13" fillId="0" borderId="0" xfId="0" applyFont="1" applyAlignment="1">
      <alignment wrapText="1"/>
    </xf>
    <xf numFmtId="0" fontId="14" fillId="0" borderId="0" xfId="0" applyFont="1" applyAlignment="1">
      <alignment wrapText="1"/>
    </xf>
    <xf numFmtId="165" fontId="21" fillId="0" borderId="0" xfId="0" applyNumberFormat="1" applyFont="1" applyAlignment="1">
      <alignment horizontal="left"/>
    </xf>
    <xf numFmtId="0" fontId="15" fillId="0" borderId="0" xfId="16" applyFont="1" applyBorder="1" applyAlignment="1">
      <alignment horizontal="right" vertical="center"/>
    </xf>
    <xf numFmtId="0" fontId="2" fillId="0" borderId="0" xfId="0" applyFont="1" applyAlignment="1">
      <alignment horizontal="right" vertical="center"/>
    </xf>
    <xf numFmtId="0" fontId="2" fillId="0" borderId="0" xfId="0" applyFont="1" applyAlignment="1">
      <alignment horizontal="right" vertical="top"/>
    </xf>
    <xf numFmtId="0" fontId="2" fillId="0" borderId="0" xfId="0" applyFont="1" applyAlignment="1">
      <alignment horizontal="right"/>
    </xf>
    <xf numFmtId="0" fontId="2" fillId="0" borderId="0" xfId="0" applyFont="1" applyAlignment="1">
      <alignment horizontal="right" vertical="top" wrapText="1"/>
    </xf>
    <xf numFmtId="165" fontId="2" fillId="0" borderId="0" xfId="0" applyNumberFormat="1" applyFont="1" applyAlignment="1">
      <alignment horizontal="right"/>
    </xf>
    <xf numFmtId="165" fontId="14" fillId="0" borderId="0" xfId="0" applyNumberFormat="1" applyFont="1" applyAlignment="1">
      <alignment horizontal="right"/>
    </xf>
    <xf numFmtId="0" fontId="2" fillId="0" borderId="0" xfId="0" quotePrefix="1" applyFont="1" applyAlignment="1">
      <alignment horizontal="right"/>
    </xf>
    <xf numFmtId="0" fontId="35" fillId="0" borderId="0" xfId="0" applyFont="1" applyAlignment="1">
      <alignment vertical="top"/>
    </xf>
    <xf numFmtId="0" fontId="25" fillId="0" borderId="0" xfId="20" applyFont="1" applyFill="1" applyBorder="1" applyAlignment="1">
      <alignment horizontal="left" vertical="center" wrapText="1"/>
    </xf>
    <xf numFmtId="0" fontId="24" fillId="0" borderId="0" xfId="0" applyFont="1"/>
  </cellXfs>
  <cellStyles count="26">
    <cellStyle name=" 1" xfId="2" xr:uid="{00000000-0005-0000-0000-000002000000}"/>
    <cellStyle name=" Antiqua,Bold&quot;&amp;10CONFIDENTIAL&amp;R   &amp;&quot;Arial,Bold&quot;&amp;10&amp;P ⭤(]_Sumste1_ALLSTEN(吸͖吘͖_x0007__x0007_䜜͖" xfId="3" xr:uid="{00000000-0005-0000-0000-000003000000}"/>
    <cellStyle name="_DRTV Jun-Oct Summary " xfId="4" xr:uid="{00000000-0005-0000-0000-000004000000}"/>
    <cellStyle name="_EA template KM 24th Oct " xfId="5" xr:uid="{00000000-0005-0000-0000-000005000000}"/>
    <cellStyle name="_P&amp;L-BW-BPS Report " xfId="6" xr:uid="{00000000-0005-0000-0000-000006000000}"/>
    <cellStyle name="_Table_17  Auna Fixed Line " xfId="7" xr:uid="{00000000-0005-0000-0000-000007000000}"/>
    <cellStyle name="_TableHead_17  Auna Fixed Line " xfId="8" xr:uid="{00000000-0005-0000-0000-000008000000}"/>
    <cellStyle name="_TableRowHead_17  Auna Fixed Line " xfId="9" xr:uid="{00000000-0005-0000-0000-000009000000}"/>
    <cellStyle name="_TableSuperHead_17  Auna Fixed Line " xfId="10" xr:uid="{00000000-0005-0000-0000-00000A000000}"/>
    <cellStyle name="Heading 1" xfId="16" builtinId="16"/>
    <cellStyle name="Heading 2" xfId="17" builtinId="17"/>
    <cellStyle name="Hyperlink" xfId="1" builtinId="8"/>
    <cellStyle name="Hyperlink 2" xfId="21" xr:uid="{00000000-0005-0000-0000-000015000000}"/>
    <cellStyle name="n_IS (functional) and BS " xfId="11" xr:uid="{00000000-0005-0000-0000-00000B000000}"/>
    <cellStyle name="n_IS (traditional) and BS " xfId="12" xr:uid="{00000000-0005-0000-0000-00000C000000}"/>
    <cellStyle name="n_page 1_IS (functional) and BS " xfId="13" xr:uid="{00000000-0005-0000-0000-00000D000000}"/>
    <cellStyle name="Normal" xfId="0" builtinId="0"/>
    <cellStyle name="Normal 22" xfId="19" xr:uid="{00000000-0005-0000-0000-000013000000}"/>
    <cellStyle name="Normal 22 2" xfId="25" xr:uid="{00000000-0005-0000-0000-000019000000}"/>
    <cellStyle name="Normal 3" xfId="18" xr:uid="{00000000-0005-0000-0000-000012000000}"/>
    <cellStyle name="Normal 3 2" xfId="24" xr:uid="{00000000-0005-0000-0000-000018000000}"/>
    <cellStyle name="Normal 60 2" xfId="22" xr:uid="{00000000-0005-0000-0000-000016000000}"/>
    <cellStyle name="Output" xfId="20" builtinId="21"/>
    <cellStyle name="Per cent" xfId="23" builtinId="5"/>
    <cellStyle name="s_Valuation " xfId="14" xr:uid="{00000000-0005-0000-0000-00000E000000}"/>
    <cellStyle name="ssp " xfId="15" xr:uid="{00000000-0005-0000-0000-00000F000000}"/>
  </cellStyles>
  <dxfs count="38">
    <dxf>
      <font>
        <b/>
        <strike val="0"/>
        <condense val="0"/>
        <extend val="0"/>
        <outline val="0"/>
        <shadow val="0"/>
        <vertAlign val="baseline"/>
        <sz val="12"/>
        <color rgb="FF000000"/>
        <name val="Arial"/>
        <family val="2"/>
      </font>
      <numFmt numFmtId="3" formatCode="#,##0"/>
      <alignment horizontal="general" vertical="bottom" wrapText="1"/>
      <border outline="0">
        <left/>
        <right/>
        <top/>
        <bottom/>
      </border>
    </dxf>
    <dxf>
      <font>
        <b/>
        <strike val="0"/>
        <condense val="0"/>
        <extend val="0"/>
        <outline val="0"/>
        <shadow val="0"/>
        <u val="none"/>
        <vertAlign val="baseline"/>
        <sz val="12"/>
        <color theme="1"/>
        <name val="Arial"/>
        <family val="2"/>
        <scheme val="none"/>
      </font>
      <numFmt numFmtId="3" formatCode="#,##0"/>
      <fill>
        <patternFill>
          <fgColor rgb="FF000000"/>
          <bgColor auto="1"/>
        </patternFill>
      </fill>
      <alignment wrapText="1"/>
      <border outline="0">
        <left style="thin">
          <color rgb="FF000000"/>
        </left>
        <right style="thin">
          <color rgb="FF000000"/>
        </right>
        <top/>
        <bottom style="thin">
          <color rgb="FF000000"/>
        </bottom>
      </border>
    </dxf>
    <dxf>
      <font>
        <b/>
        <strike val="0"/>
        <condense val="0"/>
        <extend val="0"/>
        <outline val="0"/>
        <shadow val="0"/>
        <vertAlign val="baseline"/>
        <sz val="12"/>
        <color theme="1"/>
        <name val="Arial"/>
        <family val="2"/>
      </font>
      <numFmt numFmtId="13" formatCode="0%"/>
      <alignment horizontal="general" vertical="bottom" wrapText="1"/>
      <border outline="0">
        <left/>
        <right/>
        <top/>
        <bottom/>
      </border>
    </dxf>
    <dxf>
      <font>
        <b/>
        <strike val="0"/>
        <condense val="0"/>
        <extend val="0"/>
        <outline val="0"/>
        <shadow val="0"/>
        <u val="none"/>
        <vertAlign val="baseline"/>
        <sz val="12"/>
        <color theme="1"/>
        <name val="Arial"/>
        <family val="2"/>
        <scheme val="none"/>
      </font>
      <numFmt numFmtId="13" formatCode="0%"/>
      <fill>
        <patternFill>
          <fgColor indexed="64"/>
          <bgColor auto="1"/>
        </patternFill>
      </fill>
      <alignment wrapText="1"/>
      <border outline="0">
        <left style="thin">
          <color rgb="FF000000"/>
        </left>
        <right style="thin">
          <color rgb="FF000000"/>
        </right>
        <top/>
        <bottom style="thin">
          <color rgb="FF000000"/>
        </bottom>
      </border>
    </dxf>
    <dxf>
      <font>
        <b/>
        <strike val="0"/>
        <condense val="0"/>
        <extend val="0"/>
        <outline val="0"/>
        <shadow val="0"/>
        <vertAlign val="baseline"/>
        <sz val="12"/>
        <color rgb="FF000000"/>
        <name val="Arial"/>
      </font>
      <numFmt numFmtId="3" formatCode="#,##0"/>
      <alignment horizontal="general" vertical="bottom" wrapText="1"/>
      <border outline="0">
        <left/>
        <right/>
        <top/>
        <bottom/>
      </border>
    </dxf>
    <dxf>
      <font>
        <strike val="0"/>
        <outline val="0"/>
        <shadow val="0"/>
        <u val="none"/>
        <vertAlign val="baseline"/>
        <sz val="12"/>
        <color theme="1"/>
        <name val="Arial"/>
        <family val="2"/>
        <scheme val="none"/>
      </font>
      <numFmt numFmtId="3" formatCode="#,##0"/>
      <fill>
        <patternFill>
          <bgColor auto="1"/>
        </patternFill>
      </fill>
      <alignment wrapText="1"/>
      <border outline="0">
        <left style="thin">
          <color rgb="FF000000"/>
        </left>
        <right style="thin">
          <color rgb="FF000000"/>
        </right>
      </border>
    </dxf>
    <dxf>
      <font>
        <b/>
        <strike val="0"/>
        <condense val="0"/>
        <extend val="0"/>
        <outline val="0"/>
        <shadow val="0"/>
        <vertAlign val="baseline"/>
        <sz val="12"/>
        <color theme="1"/>
        <name val="Arial"/>
        <family val="2"/>
      </font>
      <alignment horizontal="general" vertical="bottom" wrapText="1"/>
      <border outline="0">
        <left/>
        <right/>
        <top/>
        <bottom/>
      </border>
    </dxf>
    <dxf>
      <font>
        <strike val="0"/>
        <outline val="0"/>
        <shadow val="0"/>
        <u val="none"/>
        <vertAlign val="baseline"/>
        <sz val="12"/>
        <color theme="1"/>
        <name val="Arial"/>
        <family val="2"/>
        <scheme val="none"/>
      </font>
      <fill>
        <patternFill>
          <bgColor auto="1"/>
        </patternFill>
      </fill>
      <alignment wrapText="1"/>
      <border outline="0">
        <left style="thin">
          <color rgb="FF000000"/>
        </left>
        <right style="thin">
          <color rgb="FF000000"/>
        </right>
      </border>
    </dxf>
    <dxf>
      <font>
        <b/>
        <strike val="0"/>
        <condense val="0"/>
        <extend val="0"/>
        <outline val="0"/>
        <shadow val="0"/>
        <vertAlign val="baseline"/>
        <sz val="12"/>
        <color theme="1"/>
        <name val="Arial"/>
        <family val="2"/>
      </font>
      <alignment horizontal="general" vertical="bottom" wrapText="1"/>
      <border outline="0">
        <left/>
        <right/>
        <top/>
        <bottom/>
      </border>
    </dxf>
    <dxf>
      <font>
        <strike val="0"/>
        <outline val="0"/>
        <shadow val="0"/>
        <u val="none"/>
        <vertAlign val="baseline"/>
        <sz val="12"/>
        <color theme="1"/>
        <name val="Arial"/>
        <family val="2"/>
        <scheme val="none"/>
      </font>
      <fill>
        <patternFill>
          <bgColor auto="1"/>
        </patternFill>
      </fill>
      <alignment wrapText="1"/>
      <border outline="0">
        <right style="thin">
          <color rgb="FF000000"/>
        </right>
      </border>
    </dxf>
    <dxf>
      <border outline="0">
        <left style="thin">
          <color auto="1"/>
        </left>
        <right style="thin">
          <color auto="1"/>
        </right>
        <top style="thin">
          <color auto="1"/>
        </top>
      </border>
    </dxf>
    <dxf>
      <font>
        <strike val="0"/>
        <outline val="0"/>
        <shadow val="0"/>
        <u val="none"/>
        <vertAlign val="baseline"/>
        <sz val="12"/>
        <color theme="1"/>
        <name val="Arial"/>
        <family val="2"/>
        <scheme val="none"/>
      </font>
      <fill>
        <patternFill>
          <bgColor auto="1"/>
        </patternFill>
      </fill>
      <alignment wrapText="1"/>
    </dxf>
    <dxf>
      <font>
        <strike val="0"/>
        <outline val="0"/>
        <shadow val="0"/>
        <u val="none"/>
        <vertAlign val="baseline"/>
        <color theme="1"/>
        <name val="Arial"/>
        <family val="2"/>
        <scheme val="none"/>
      </font>
    </dxf>
    <dxf>
      <font>
        <strike val="0"/>
        <condense val="0"/>
        <extend val="0"/>
        <outline val="0"/>
        <shadow val="0"/>
        <vertAlign val="baseline"/>
        <sz val="12"/>
        <color rgb="FF000000"/>
        <name val="Arial"/>
        <family val="2"/>
      </font>
      <numFmt numFmtId="3" formatCode="#,##0"/>
      <border outline="0">
        <left/>
        <right/>
        <top style="thin">
          <color rgb="FF000000"/>
        </top>
        <bottom/>
      </border>
    </dxf>
    <dxf>
      <font>
        <strike val="0"/>
        <condense val="0"/>
        <extend val="0"/>
        <outline val="0"/>
        <shadow val="0"/>
        <u val="none"/>
        <vertAlign val="baseline"/>
        <sz val="12"/>
        <color theme="1"/>
        <name val="Arial"/>
        <family val="2"/>
        <scheme val="none"/>
      </font>
      <numFmt numFmtId="3" formatCode="#,##0"/>
      <border outline="0">
        <left style="thin">
          <color auto="1"/>
        </left>
        <right style="thin">
          <color auto="1"/>
        </right>
        <top/>
        <bottom/>
      </border>
    </dxf>
    <dxf>
      <font>
        <strike val="0"/>
        <condense val="0"/>
        <extend val="0"/>
        <outline val="0"/>
        <shadow val="0"/>
        <vertAlign val="baseline"/>
        <sz val="10"/>
        <color rgb="FF000000"/>
        <name val="Arial"/>
        <family val="2"/>
      </font>
      <numFmt numFmtId="3" formatCode="#,##0"/>
      <border outline="0">
        <left/>
        <right/>
        <top style="thin">
          <color rgb="FF000000"/>
        </top>
        <bottom/>
      </border>
    </dxf>
    <dxf>
      <font>
        <strike val="0"/>
        <condense val="0"/>
        <extend val="0"/>
        <outline val="0"/>
        <shadow val="0"/>
        <u val="none"/>
        <vertAlign val="baseline"/>
        <sz val="12"/>
        <color theme="1"/>
        <name val="Arial"/>
        <family val="2"/>
        <scheme val="none"/>
      </font>
      <numFmt numFmtId="3" formatCode="#,##0"/>
      <border outline="0">
        <left style="thin">
          <color auto="1"/>
        </left>
        <right style="thin">
          <color auto="1"/>
        </right>
      </border>
    </dxf>
    <dxf>
      <font>
        <strike val="0"/>
        <condense val="0"/>
        <extend val="0"/>
        <outline val="0"/>
        <shadow val="0"/>
        <vertAlign val="baseline"/>
        <sz val="12"/>
        <color rgb="FF000000"/>
        <name val="Calibri"/>
        <family val="2"/>
        <scheme val="minor"/>
      </font>
      <numFmt numFmtId="22" formatCode="mmm\-yy"/>
      <border outline="0">
        <left/>
        <right/>
        <top style="thin">
          <color rgb="FF000000"/>
        </top>
        <bottom/>
      </border>
    </dxf>
    <dxf>
      <font>
        <strike val="0"/>
        <condense val="0"/>
        <extend val="0"/>
        <outline val="0"/>
        <shadow val="0"/>
        <u val="none"/>
        <vertAlign val="baseline"/>
        <sz val="12"/>
        <color theme="1"/>
        <name val="Arial"/>
        <family val="2"/>
        <scheme val="none"/>
      </font>
      <numFmt numFmtId="22" formatCode="mmm\-yy"/>
      <border outline="0">
        <left/>
        <right style="thin">
          <color auto="1"/>
        </right>
      </border>
    </dxf>
    <dxf>
      <border>
        <top style="thin">
          <color rgb="FF000000"/>
        </top>
      </border>
    </dxf>
    <dxf>
      <border>
        <left style="thin">
          <color rgb="FF000000"/>
        </left>
        <right style="thin">
          <color rgb="FF000000"/>
        </right>
        <vertical style="thin">
          <color rgb="FF000000"/>
        </vertical>
      </border>
    </dxf>
    <dxf>
      <border>
        <left style="thin">
          <color indexed="64"/>
        </left>
        <right style="thin">
          <color indexed="64"/>
        </right>
        <top style="thin">
          <color indexed="64"/>
        </top>
        <bottom style="thin">
          <color indexed="64"/>
        </bottom>
      </border>
    </dxf>
    <dxf>
      <font>
        <strike val="0"/>
        <outline val="0"/>
        <shadow val="0"/>
        <u val="none"/>
        <vertAlign val="baseline"/>
        <sz val="12"/>
        <color theme="1"/>
        <name val="Arial"/>
        <family val="2"/>
        <scheme val="none"/>
      </font>
    </dxf>
    <dxf>
      <border>
        <bottom style="thin">
          <color auto="1"/>
        </bottom>
      </border>
    </dxf>
    <dxf>
      <font>
        <strike val="0"/>
        <outline val="0"/>
        <shadow val="0"/>
        <u val="none"/>
        <vertAlign val="baseline"/>
        <color theme="1"/>
        <name val="Arial"/>
        <family val="2"/>
        <scheme val="none"/>
      </font>
    </dxf>
    <dxf>
      <font>
        <strike val="0"/>
        <outline val="0"/>
        <shadow val="0"/>
        <vertAlign val="baseline"/>
        <name val="Arial"/>
        <family val="2"/>
      </font>
      <fill>
        <patternFill patternType="none">
          <fgColor indexed="64"/>
          <bgColor auto="1"/>
        </patternFill>
      </fill>
      <alignment horizontal="right" textRotation="0" indent="0" justifyLastLine="0" shrinkToFit="0" readingOrder="0"/>
    </dxf>
    <dxf>
      <font>
        <strike val="0"/>
        <condense val="0"/>
        <extend val="0"/>
        <outline val="0"/>
        <shadow val="0"/>
        <vertAlign val="baseline"/>
        <sz val="12"/>
        <color auto="1"/>
        <name val="Arial"/>
        <family val="2"/>
      </font>
      <numFmt numFmtId="165" formatCode="[$-F800]dddd\,\ mmmm\ dd\,\ yyyy"/>
      <fill>
        <patternFill patternType="none">
          <fgColor indexed="64"/>
          <bgColor auto="1"/>
        </patternFill>
      </fill>
      <alignment horizontal="right" textRotation="0" indent="0" justifyLastLine="0" shrinkToFit="0" readingOrder="0"/>
    </dxf>
    <dxf>
      <font>
        <strike val="0"/>
        <condense val="0"/>
        <extend val="0"/>
        <outline val="0"/>
        <shadow val="0"/>
        <vertAlign val="baseline"/>
        <sz val="12"/>
        <color theme="1"/>
        <name val="Arial"/>
        <family val="2"/>
      </font>
      <fill>
        <patternFill patternType="none">
          <fgColor indexed="64"/>
          <bgColor auto="1"/>
        </patternFill>
      </fill>
    </dxf>
    <dxf>
      <font>
        <strike val="0"/>
        <outline val="0"/>
        <shadow val="0"/>
        <u/>
        <vertAlign val="baseline"/>
        <sz val="12"/>
        <color theme="10"/>
        <name val="Arial"/>
        <family val="2"/>
      </font>
      <fill>
        <patternFill patternType="none">
          <fgColor indexed="64"/>
          <bgColor auto="1"/>
        </patternFill>
      </fill>
      <alignment horizontal="general" vertical="bottom"/>
      <protection locked="1" hidden="0"/>
    </dxf>
    <dxf>
      <font>
        <strike val="0"/>
        <outline val="0"/>
        <shadow val="0"/>
        <vertAlign val="baseline"/>
        <name val="Arial"/>
        <family val="2"/>
      </font>
      <fill>
        <patternFill patternType="none">
          <fgColor indexed="64"/>
          <bgColor auto="1"/>
        </patternFill>
      </fill>
    </dxf>
    <dxf>
      <border outline="0">
        <bottom style="thin">
          <color auto="1"/>
        </bottom>
      </border>
    </dxf>
    <dxf>
      <font>
        <b/>
        <strike val="0"/>
        <condense val="0"/>
        <extend val="0"/>
        <outline val="0"/>
        <shadow val="0"/>
        <vertAlign val="baseline"/>
        <sz val="12"/>
        <color theme="1"/>
        <name val="Arial"/>
        <family val="2"/>
      </font>
      <fill>
        <patternFill patternType="none">
          <fgColor indexed="64"/>
          <bgColor auto="1"/>
        </patternFill>
      </fill>
    </dxf>
    <dxf>
      <font>
        <strike val="0"/>
        <outline val="0"/>
        <shadow val="0"/>
        <vertAlign val="baseline"/>
        <sz val="12"/>
        <color rgb="FF0B0C0C"/>
        <name val="Arial"/>
        <family val="2"/>
        <scheme val="none"/>
      </font>
      <fill>
        <patternFill>
          <fgColor indexed="64"/>
          <bgColor auto="1"/>
        </patternFill>
      </fill>
      <alignment horizontal="left" vertical="center" textRotation="0" wrapText="1" indent="1" justifyLastLine="0" shrinkToFit="0" readingOrder="0"/>
      <border diagonalUp="0" diagonalDown="0">
        <left style="thin">
          <color rgb="FF000000"/>
        </left>
        <right style="thin">
          <color auto="1"/>
        </right>
        <top/>
        <bottom/>
        <vertical/>
        <horizontal/>
      </border>
    </dxf>
    <dxf>
      <font>
        <strike val="0"/>
        <outline val="0"/>
        <shadow val="0"/>
        <vertAlign val="baseline"/>
        <sz val="12"/>
        <color rgb="FF0B0C0C"/>
        <name val="Arial"/>
        <family val="2"/>
      </font>
      <fill>
        <patternFill>
          <fgColor indexed="64"/>
          <bgColor auto="1"/>
        </patternFill>
      </fill>
      <alignment horizontal="left" vertical="center" wrapText="1" indent="1"/>
      <border>
        <left/>
        <right style="thin">
          <color rgb="FF000000"/>
        </right>
        <top/>
        <bottom/>
        <vertical style="thin">
          <color rgb="FF000000"/>
        </vertical>
      </border>
    </dxf>
    <dxf>
      <border>
        <vertical style="thin">
          <color rgb="FF000000"/>
        </vertical>
      </border>
    </dxf>
    <dxf>
      <font>
        <strike val="0"/>
        <outline val="0"/>
        <shadow val="0"/>
        <vertAlign val="baseline"/>
        <sz val="12"/>
        <color rgb="FF0B0C0C"/>
        <name val="Arial"/>
        <family val="2"/>
      </font>
      <fill>
        <patternFill>
          <fgColor indexed="64"/>
          <bgColor auto="1"/>
        </patternFill>
      </fill>
      <alignment horizontal="left" vertical="center" wrapText="1" indent="1"/>
    </dxf>
    <dxf>
      <border outline="0">
        <bottom style="thin">
          <color indexed="64"/>
        </bottom>
      </border>
    </dxf>
    <dxf>
      <font>
        <b/>
        <strike val="0"/>
        <condense val="0"/>
        <extend val="0"/>
        <outline val="0"/>
        <shadow val="0"/>
        <vertAlign val="baseline"/>
        <sz val="16"/>
        <color theme="1"/>
        <name val="Arial"/>
        <family val="2"/>
      </font>
      <fill>
        <patternFill>
          <fgColor indexed="64"/>
          <bgColor auto="1"/>
        </patternFill>
      </fill>
      <border>
        <left style="thin">
          <color rgb="FF000000"/>
        </left>
        <right style="thin">
          <color rgb="FF000000"/>
        </right>
        <top/>
        <bottom/>
        <vertical style="thin">
          <color rgb="FF000000"/>
        </vertical>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oneCellAnchor>
    <xdr:from>
      <xdr:col>4</xdr:col>
      <xdr:colOff>19050</xdr:colOff>
      <xdr:row>0</xdr:row>
      <xdr:rowOff>0</xdr:rowOff>
    </xdr:from>
    <xdr:ext cx="2139950" cy="790575"/>
    <xdr:pic>
      <xdr:nvPicPr>
        <xdr:cNvPr id="2" name="Picture 1" descr="UK Government logo">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stretch>
          <a:fillRect/>
        </a:stretch>
      </xdr:blipFill>
      <xdr:spPr>
        <a:xfrm>
          <a:off x="9486900" y="0"/>
          <a:ext cx="2139950" cy="790575"/>
        </a:xfrm>
        <a:prstGeom prst="rect">
          <a:avLst/>
        </a:prstGeom>
        <a:ln>
          <a:prstDash val="solid"/>
        </a:ln>
      </xdr:spPr>
    </xdr:pic>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43" displayName="Table143" ref="A6:D31" totalsRowShown="0" headerRowDxfId="31" dataDxfId="29" headerRowBorderDxfId="30">
  <autoFilter ref="A6:D31" xr:uid="{00000000-0009-0000-0100-000001000000}">
    <filterColumn colId="0" hiddenButton="1"/>
    <filterColumn colId="1" hiddenButton="1"/>
    <filterColumn colId="2" hiddenButton="1"/>
    <filterColumn colId="3" hiddenButton="1"/>
  </autoFilter>
  <tableColumns count="4">
    <tableColumn id="1" xr3:uid="{00000000-0010-0000-0000-000001000000}" name="Table Number" dataDxfId="28" dataCellStyle="Hyperlink"/>
    <tableColumn id="2" xr3:uid="{00000000-0010-0000-0000-000002000000}" name="Table name" dataDxfId="27"/>
    <tableColumn id="3" xr3:uid="{00000000-0010-0000-0000-000003000000}" name="Last updated" dataDxfId="26"/>
    <tableColumn id="4" xr3:uid="{00000000-0010-0000-0000-000004000000}" name="Next Publication Date" dataDxfId="25"/>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le16" displayName="Table16" ref="A7:C23" totalsRowShown="0" headerRowDxfId="24" dataDxfId="22" totalsRowDxfId="20" headerRowBorderDxfId="23" tableBorderDxfId="21" totalsRowBorderDxfId="19">
  <autoFilter ref="A7:C23" xr:uid="{00000000-0009-0000-0100-000002000000}">
    <filterColumn colId="0" hiddenButton="1"/>
    <filterColumn colId="1" hiddenButton="1"/>
    <filterColumn colId="2" hiddenButton="1"/>
  </autoFilter>
  <tableColumns count="3">
    <tableColumn id="1" xr3:uid="{00000000-0010-0000-0100-000001000000}" name="First installation month" dataDxfId="18" totalsRowDxfId="17"/>
    <tableColumn id="2" xr3:uid="{00000000-0010-0000-0100-000002000000}" name="Grant recipient-reported measures installed" dataDxfId="16" totalsRowDxfId="15"/>
    <tableColumn id="3" xr3:uid="{00000000-0010-0000-0100-000003000000}" name="Grant Recipient-reported households upgraded" dataDxfId="14" totalsRowDxfId="13"/>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3000000}" name="Table1installedmeasuresbyttype" displayName="Table1installedmeasuresbyttype" ref="A7:E39" totalsRowShown="0" headerRowDxfId="12" dataDxfId="11" tableBorderDxfId="10">
  <autoFilter ref="A7:E39" xr:uid="{00000000-0009-0000-0100-000004000000}">
    <filterColumn colId="0" hiddenButton="1"/>
    <filterColumn colId="1" hiddenButton="1"/>
    <filterColumn colId="2" hiddenButton="1"/>
    <filterColumn colId="3" hiddenButton="1"/>
    <filterColumn colId="4" hiddenButton="1"/>
  </autoFilter>
  <tableColumns count="5">
    <tableColumn id="1" xr3:uid="{00000000-0010-0000-0300-000001000000}" name="Measure group" dataDxfId="9" totalsRowDxfId="8"/>
    <tableColumn id="2" xr3:uid="{00000000-0010-0000-0300-000002000000}" name="Measure type" dataDxfId="7" totalsRowDxfId="6"/>
    <tableColumn id="3" xr3:uid="{00000000-0010-0000-0300-000003000000}" name="Grant recipent -reported measures installed" dataDxfId="5" totalsRowDxfId="4"/>
    <tableColumn id="4" xr3:uid="{00000000-0010-0000-0300-000004000000}" name="Percentage of grant recipent reported total measures installed" dataDxfId="3" totalsRowDxfId="2"/>
    <tableColumn id="5" xr3:uid="{00000000-0010-0000-0300-000005000000}" name="Average (mean) total measure cost (£)  " dataDxfId="1" totalsRowDxfId="0"/>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05000000}" name="Table11" displayName="Table11" ref="A2:B379" totalsRowShown="0" headerRowDxfId="37" dataDxfId="35" headerRowBorderDxfId="36" tableBorderDxfId="34">
  <autoFilter ref="A2:B379" xr:uid="{00000000-0009-0000-0100-000006000000}"/>
  <tableColumns count="2">
    <tableColumn id="1" xr3:uid="{00000000-0010-0000-0500-000001000000}" name="Grant Recipients" dataDxfId="33"/>
    <tableColumn id="2" xr3:uid="{00000000-0010-0000-0500-000002000000}" name="GR Submitted Measure for July 2026 Release" dataDxfId="32"/>
  </tableColumns>
  <tableStyleInfo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energyefficiency.stats@energysecurity.gov.uk" TargetMode="External"/></Relationships>
</file>

<file path=xl/worksheets/_rels/sheet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3.xml.rels><?xml version="1.0" encoding="UTF-8" standalone="yes"?>
<Relationships xmlns="http://schemas.openxmlformats.org/package/2006/relationships"><Relationship Id="rId3" Type="http://schemas.openxmlformats.org/officeDocument/2006/relationships/hyperlink" Target="https://www.gov.uk/government/publications/warm-homes-local-grant" TargetMode="External"/><Relationship Id="rId7" Type="http://schemas.openxmlformats.org/officeDocument/2006/relationships/hyperlink" Target="https://www.gov.uk/government/collections/household-energy-efficiency-national-statistics" TargetMode="External"/><Relationship Id="rId2" Type="http://schemas.openxmlformats.org/officeDocument/2006/relationships/hyperlink" Target="https://www.gov.uk/government/statistics/warm-homes-local-grant-statistics-July-2026" TargetMode="External"/><Relationship Id="rId1" Type="http://schemas.openxmlformats.org/officeDocument/2006/relationships/hyperlink" Target="https://www.gov.uk/government/publications/warm-homes-local-grant" TargetMode="External"/><Relationship Id="rId6" Type="http://schemas.openxmlformats.org/officeDocument/2006/relationships/hyperlink" Target="https://www.gov.uk/government/organisations/department-for-energy-security-and-net-zero/about/statistics" TargetMode="External"/><Relationship Id="rId5" Type="http://schemas.openxmlformats.org/officeDocument/2006/relationships/hyperlink" Target="https://www.gov.uk/government/collections/warm-homes-local-grant-statistics" TargetMode="External"/><Relationship Id="rId4" Type="http://schemas.openxmlformats.org/officeDocument/2006/relationships/hyperlink" Target="http://www.nationalarchives.gov.uk/doc/open-government-licence/" TargetMode="External"/></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bin"/></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7.xml.rels><?xml version="1.0" encoding="UTF-8" standalone="yes"?>
<Relationships xmlns="http://schemas.openxmlformats.org/package/2006/relationships"><Relationship Id="rId1" Type="http://schemas.openxmlformats.org/officeDocument/2006/relationships/table" Target="../tables/table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0"/>
    <pageSetUpPr fitToPage="1"/>
  </sheetPr>
  <dimension ref="A1:J11"/>
  <sheetViews>
    <sheetView showGridLines="0" tabSelected="1" zoomScaleNormal="100" workbookViewId="0">
      <selection sqref="A1:D1"/>
    </sheetView>
  </sheetViews>
  <sheetFormatPr defaultColWidth="8.54296875" defaultRowHeight="14"/>
  <cols>
    <col min="1" max="1" width="49.453125" style="61" customWidth="1"/>
    <col min="2" max="2" width="51.54296875" style="61" customWidth="1"/>
    <col min="3" max="3" width="11.453125" style="61" customWidth="1"/>
    <col min="4" max="4" width="23" style="61" customWidth="1"/>
    <col min="5" max="5" width="66.54296875" style="61" customWidth="1"/>
    <col min="6" max="8" width="10.54296875" style="61" customWidth="1"/>
    <col min="9" max="10" width="8.54296875" style="61" customWidth="1"/>
    <col min="11" max="16384" width="8.54296875" style="61"/>
  </cols>
  <sheetData>
    <row r="1" spans="1:10" ht="83.15" customHeight="1">
      <c r="A1" s="147" t="s">
        <v>0</v>
      </c>
      <c r="B1" s="148"/>
      <c r="C1" s="148"/>
      <c r="D1" s="148"/>
    </row>
    <row r="2" spans="1:10" s="18" customFormat="1" ht="28.5" customHeight="1">
      <c r="A2" s="133" t="s">
        <v>1</v>
      </c>
      <c r="B2" s="127"/>
      <c r="C2" s="127"/>
      <c r="D2" s="127"/>
      <c r="E2" s="127"/>
      <c r="F2" s="127"/>
      <c r="G2" s="127"/>
      <c r="H2" s="127"/>
      <c r="I2" s="127"/>
      <c r="J2" s="127"/>
    </row>
    <row r="3" spans="1:10" s="4" customFormat="1" ht="15.5">
      <c r="A3" s="127"/>
      <c r="B3" s="127"/>
      <c r="C3" s="127"/>
      <c r="D3" s="127"/>
      <c r="E3" s="127"/>
      <c r="F3" s="127"/>
      <c r="G3" s="127"/>
      <c r="H3" s="127"/>
      <c r="I3" s="127"/>
      <c r="J3" s="127"/>
    </row>
    <row r="4" spans="1:10" s="4" customFormat="1" ht="15.65" customHeight="1">
      <c r="A4" s="116" t="s">
        <v>2</v>
      </c>
      <c r="B4" s="124"/>
      <c r="C4" s="124"/>
      <c r="D4" s="124"/>
      <c r="E4" s="124"/>
      <c r="F4" s="124"/>
      <c r="G4" s="124"/>
      <c r="H4" s="124"/>
      <c r="I4" s="124"/>
      <c r="J4" s="124"/>
    </row>
    <row r="5" spans="1:10" s="4" customFormat="1" ht="15.65" customHeight="1">
      <c r="A5" s="116" t="s">
        <v>3</v>
      </c>
      <c r="B5" s="124"/>
      <c r="C5" s="124"/>
      <c r="D5" s="124"/>
      <c r="E5" s="124"/>
      <c r="F5" s="124"/>
      <c r="G5" s="124"/>
      <c r="H5" s="124"/>
      <c r="I5" s="124"/>
      <c r="J5" s="124"/>
    </row>
    <row r="6" spans="1:10" s="4" customFormat="1" ht="15.65" customHeight="1">
      <c r="A6" s="134"/>
      <c r="B6" s="124"/>
      <c r="C6" s="124"/>
      <c r="D6" s="124"/>
      <c r="E6" s="124"/>
      <c r="F6" s="124"/>
      <c r="G6" s="124"/>
      <c r="H6" s="124"/>
      <c r="I6" s="124"/>
      <c r="J6" s="124"/>
    </row>
    <row r="7" spans="1:10" s="4" customFormat="1" ht="15.5">
      <c r="A7" s="135" t="s">
        <v>4</v>
      </c>
      <c r="B7" s="128"/>
      <c r="C7" s="128"/>
      <c r="D7" s="128"/>
      <c r="E7" s="124"/>
      <c r="F7" s="128"/>
      <c r="G7" s="128"/>
      <c r="H7" s="129"/>
      <c r="I7" s="124"/>
      <c r="J7" s="124"/>
    </row>
    <row r="8" spans="1:10" s="2" customFormat="1" ht="15.65" customHeight="1">
      <c r="A8" s="136" t="s">
        <v>5</v>
      </c>
      <c r="B8" s="124"/>
      <c r="C8" s="124"/>
      <c r="D8" s="124"/>
      <c r="E8" s="124"/>
      <c r="F8" s="124"/>
      <c r="G8" s="124"/>
      <c r="H8" s="124"/>
      <c r="I8" s="124"/>
      <c r="J8" s="124"/>
    </row>
    <row r="9" spans="1:10" s="2" customFormat="1" ht="15.65" customHeight="1">
      <c r="A9" s="136"/>
      <c r="B9" s="124"/>
      <c r="C9" s="124"/>
      <c r="D9" s="124"/>
      <c r="E9" s="124"/>
      <c r="F9" s="124"/>
      <c r="G9" s="124"/>
      <c r="H9" s="124"/>
      <c r="I9" s="124"/>
      <c r="J9" s="124"/>
    </row>
    <row r="10" spans="1:10" ht="15.5">
      <c r="A10" s="123" t="s">
        <v>6</v>
      </c>
      <c r="B10" s="137">
        <v>46233</v>
      </c>
      <c r="C10" s="130"/>
      <c r="D10" s="131"/>
      <c r="E10" s="130"/>
      <c r="F10" s="132"/>
      <c r="G10" s="132"/>
      <c r="H10" s="132"/>
      <c r="I10" s="132"/>
      <c r="J10" s="132"/>
    </row>
    <row r="11" spans="1:10" ht="15.5">
      <c r="A11" s="123" t="s">
        <v>7</v>
      </c>
      <c r="B11" s="137">
        <v>46261</v>
      </c>
      <c r="C11" s="130"/>
      <c r="D11" s="130"/>
      <c r="E11" s="130"/>
      <c r="F11" s="132"/>
      <c r="G11" s="132"/>
      <c r="H11" s="132"/>
      <c r="I11" s="132"/>
      <c r="J11" s="132"/>
    </row>
  </sheetData>
  <mergeCells count="1">
    <mergeCell ref="A1:D1"/>
  </mergeCells>
  <hyperlinks>
    <hyperlink ref="A5" r:id="rId1" display="mailto:energyefficiency.stats@energysecurity.gov.uk" xr:uid="{7C39CD6F-EB4E-4EAD-B6BC-D65DCC58595E}"/>
  </hyperlinks>
  <pageMargins left="0.7" right="0.7" top="0.75" bottom="0.75" header="0.3" footer="0.3"/>
  <pageSetup paperSize="9" scale="95" orientation="landscape" verticalDpi="4"/>
  <headerFooter>
    <oddHeader>&amp;C&amp;"Aptos"&amp;10&amp;K000000 OFFICIAL-SENSITIVE - EMBARGOED&amp;1#_x000D_&amp;"Calibri"&amp;11&amp;K000000&amp;"Aptos"&amp;1 &amp;K000000 OFFICIAL-SENSITIVE - EMBARGOED#_x000D_</oddHeader>
    <oddFooter>&amp;C&amp;"Aptos"&amp;10 &amp;K000000_x000D_# OFFICIAL-SENSITIVE - EMBARGOED_x000D_&amp;1#&amp;"Aptos"&amp;10&amp;K000000 OFFICIAL-SENSITIVE - EMBARGOED</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0"/>
  </sheetPr>
  <dimension ref="A1:D34"/>
  <sheetViews>
    <sheetView showGridLines="0" zoomScaleNormal="100" workbookViewId="0"/>
  </sheetViews>
  <sheetFormatPr defaultColWidth="9" defaultRowHeight="15.5"/>
  <cols>
    <col min="1" max="1" width="28.7265625" style="2" customWidth="1"/>
    <col min="2" max="2" width="149.54296875" style="2" bestFit="1" customWidth="1"/>
    <col min="3" max="3" width="21.7265625" style="141" customWidth="1"/>
    <col min="4" max="4" width="29.1796875" style="141" customWidth="1"/>
    <col min="5" max="8" width="9" style="2" customWidth="1"/>
    <col min="9" max="9" width="22.54296875" style="2" bestFit="1" customWidth="1"/>
    <col min="10" max="11" width="9" style="2" customWidth="1"/>
    <col min="12" max="16384" width="9" style="2"/>
  </cols>
  <sheetData>
    <row r="1" spans="1:4" s="114" customFormat="1" ht="41.25" customHeight="1">
      <c r="A1" s="113" t="s">
        <v>8</v>
      </c>
      <c r="B1" s="113"/>
      <c r="C1" s="138"/>
      <c r="D1" s="139"/>
    </row>
    <row r="2" spans="1:4" s="4" customFormat="1">
      <c r="A2" s="115" t="s">
        <v>9</v>
      </c>
      <c r="B2" s="59">
        <v>46233</v>
      </c>
      <c r="C2" s="140"/>
      <c r="D2" s="140"/>
    </row>
    <row r="3" spans="1:4">
      <c r="A3" s="116" t="s">
        <v>10</v>
      </c>
      <c r="B3" s="117" t="s">
        <v>11</v>
      </c>
    </row>
    <row r="4" spans="1:4" s="4" customFormat="1">
      <c r="A4" s="110" t="s">
        <v>12</v>
      </c>
      <c r="B4" s="118"/>
      <c r="C4" s="142"/>
      <c r="D4" s="142"/>
    </row>
    <row r="5" spans="1:4" s="4" customFormat="1" ht="30" customHeight="1">
      <c r="A5" s="118" t="s">
        <v>13</v>
      </c>
      <c r="C5" s="140"/>
      <c r="D5" s="140"/>
    </row>
    <row r="6" spans="1:4">
      <c r="A6" s="119" t="s">
        <v>14</v>
      </c>
      <c r="B6" s="120" t="s">
        <v>15</v>
      </c>
      <c r="C6" s="121" t="s">
        <v>16</v>
      </c>
      <c r="D6" s="121" t="s">
        <v>17</v>
      </c>
    </row>
    <row r="7" spans="1:4" ht="16.5" customHeight="1">
      <c r="A7" s="101" t="s">
        <v>18</v>
      </c>
      <c r="B7" s="101" t="s">
        <v>19</v>
      </c>
      <c r="C7" s="143">
        <v>46233</v>
      </c>
      <c r="D7" s="143">
        <v>46261</v>
      </c>
    </row>
    <row r="8" spans="1:4" ht="16.5" customHeight="1">
      <c r="A8" s="101" t="s">
        <v>20</v>
      </c>
      <c r="B8" s="101" t="s">
        <v>488</v>
      </c>
      <c r="C8" s="143">
        <v>46233</v>
      </c>
      <c r="D8" s="143">
        <v>46261</v>
      </c>
    </row>
    <row r="9" spans="1:4" ht="16.5" customHeight="1">
      <c r="A9" s="122" t="s">
        <v>21</v>
      </c>
      <c r="B9" s="101" t="s">
        <v>22</v>
      </c>
      <c r="C9" s="143">
        <v>46233</v>
      </c>
      <c r="D9" s="143">
        <v>46261</v>
      </c>
    </row>
    <row r="10" spans="1:4" ht="16.5" customHeight="1">
      <c r="A10" s="122"/>
      <c r="C10" s="144"/>
    </row>
    <row r="11" spans="1:4" ht="16.5" customHeight="1">
      <c r="A11" s="122"/>
      <c r="C11" s="144"/>
    </row>
    <row r="12" spans="1:4" ht="18" customHeight="1">
      <c r="A12" s="122"/>
      <c r="C12" s="144"/>
    </row>
    <row r="13" spans="1:4" ht="18" customHeight="1">
      <c r="A13" s="122"/>
      <c r="C13" s="144"/>
    </row>
    <row r="14" spans="1:4" ht="18" customHeight="1">
      <c r="A14" s="122"/>
      <c r="C14" s="144"/>
    </row>
    <row r="15" spans="1:4" ht="18" customHeight="1">
      <c r="A15" s="122"/>
      <c r="C15" s="144"/>
    </row>
    <row r="16" spans="1:4" ht="18" customHeight="1">
      <c r="A16" s="122"/>
      <c r="C16" s="144"/>
    </row>
    <row r="17" spans="1:3" ht="18" customHeight="1">
      <c r="A17" s="122"/>
      <c r="C17" s="144"/>
    </row>
    <row r="18" spans="1:3" ht="18" customHeight="1">
      <c r="A18" s="122"/>
      <c r="C18" s="144"/>
    </row>
    <row r="19" spans="1:3" ht="18" customHeight="1">
      <c r="A19" s="122"/>
      <c r="C19" s="144"/>
    </row>
    <row r="20" spans="1:3" ht="18" customHeight="1">
      <c r="A20" s="122"/>
      <c r="C20" s="144"/>
    </row>
    <row r="21" spans="1:3" ht="18" customHeight="1">
      <c r="A21" s="122"/>
      <c r="C21" s="144"/>
    </row>
    <row r="22" spans="1:3" ht="18" customHeight="1">
      <c r="A22" s="122"/>
      <c r="C22" s="144"/>
    </row>
    <row r="23" spans="1:3" ht="18" customHeight="1">
      <c r="A23" s="122"/>
      <c r="C23" s="144"/>
    </row>
    <row r="24" spans="1:3" ht="18" customHeight="1">
      <c r="A24" s="122"/>
      <c r="C24" s="144"/>
    </row>
    <row r="25" spans="1:3" ht="18" customHeight="1">
      <c r="A25" s="122"/>
      <c r="C25" s="144"/>
    </row>
    <row r="26" spans="1:3" ht="18" customHeight="1">
      <c r="A26" s="122"/>
      <c r="C26" s="144"/>
    </row>
    <row r="27" spans="1:3" ht="18" customHeight="1">
      <c r="A27" s="122"/>
      <c r="C27" s="144"/>
    </row>
    <row r="28" spans="1:3" ht="18" customHeight="1">
      <c r="A28" s="122"/>
      <c r="C28" s="144"/>
    </row>
    <row r="29" spans="1:3" ht="18" customHeight="1">
      <c r="A29" s="122"/>
      <c r="C29" s="144"/>
    </row>
    <row r="30" spans="1:3" ht="18" customHeight="1">
      <c r="A30" s="122"/>
      <c r="C30" s="144"/>
    </row>
    <row r="31" spans="1:3" ht="18" customHeight="1">
      <c r="A31" s="122"/>
      <c r="C31" s="144"/>
    </row>
    <row r="32" spans="1:3" ht="18" customHeight="1">
      <c r="A32" s="122"/>
      <c r="B32" s="123"/>
      <c r="C32" s="145"/>
    </row>
    <row r="33" spans="1:3" ht="18" customHeight="1">
      <c r="A33" s="122"/>
      <c r="B33" s="123"/>
      <c r="C33" s="145"/>
    </row>
    <row r="34" spans="1:3" ht="18" customHeight="1">
      <c r="A34" s="122"/>
      <c r="B34" s="123"/>
      <c r="C34" s="145"/>
    </row>
  </sheetData>
  <hyperlinks>
    <hyperlink ref="A4" location="'About This Release'!A1" display="About this release" xr:uid="{00000000-0004-0000-0100-000000000000}"/>
    <hyperlink ref="A7" location="'T1'!A1" display="T1" xr:uid="{00000000-0004-0000-0100-000001000000}"/>
    <hyperlink ref="B7" location="'T1'!A1" display="Homes Upgraded and Measures Installed by Month" xr:uid="{00000000-0004-0000-0100-000002000000}"/>
    <hyperlink ref="A8" location="'T2'!A1" display="T2" xr:uid="{00000000-0004-0000-0100-000003000000}"/>
    <hyperlink ref="A9" location="'T3'!A1" display="T3" xr:uid="{00000000-0004-0000-0100-000005000000}"/>
    <hyperlink ref="B8" location="'T2'!A1" display="Table 2 - Grant recipent-reported WH:LG measures installed and average measure cost, by measure type" xr:uid="{2CB1B97A-5CE4-4131-96CC-219025ACC3EF}"/>
    <hyperlink ref="B9" location="'T3'!A1" display="Table 3 - Grant recipient-reported WH:LG households with measures installed, by region" xr:uid="{1BA0FDD9-956F-4DC5-8D89-CFAF8FF4F574}"/>
  </hyperlinks>
  <pageMargins left="0.70866141732283472" right="0.70866141732283472" top="0.74803149606299213" bottom="0.74803149606299213" header="0.31496062992125978" footer="0.31496062992125978"/>
  <pageSetup paperSize="9" scale="64" fitToHeight="2" orientation="landscape" verticalDpi="4"/>
  <headerFooter>
    <oddHeader>&amp;C&amp;"Aptos"&amp;10&amp;K000000 OFFICIAL-SENSITIVE - EMBARGOED&amp;1#_x000D_&amp;"Calibri"&amp;11&amp;K000000&amp;"Aptos"&amp;1 &amp;K000000 OFFICIAL-SENSITIVE - EMBARGOED#_x000D_</oddHeader>
    <oddFooter>&amp;C&amp;"Aptos"&amp;10 &amp;K000000_x000D_# OFFICIAL-SENSITIVE - EMBARGOED_x000D_&amp;1#&amp;"Aptos"&amp;10&amp;K000000 OFFICIAL-SENSITIVE - EMBARGOED</oddFooter>
  </headerFooter>
  <tableParts count="1">
    <tablePart r:id="rId1"/>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2">
    <tabColor theme="0"/>
  </sheetPr>
  <dimension ref="A1:A40"/>
  <sheetViews>
    <sheetView showGridLines="0" topLeftCell="A14" zoomScale="102" zoomScaleNormal="75" zoomScaleSheetLayoutView="100" workbookViewId="0"/>
  </sheetViews>
  <sheetFormatPr defaultColWidth="178.453125" defaultRowHeight="15.5"/>
  <cols>
    <col min="1" max="1" width="249.7265625" style="2" customWidth="1"/>
    <col min="2" max="3" width="178.453125" style="2" customWidth="1"/>
    <col min="4" max="16384" width="178.453125" style="2"/>
  </cols>
  <sheetData>
    <row r="1" spans="1:1" s="4" customFormat="1" ht="20.149999999999999" customHeight="1">
      <c r="A1" s="5" t="s">
        <v>23</v>
      </c>
    </row>
    <row r="2" spans="1:1" s="4" customFormat="1" ht="20.149999999999999" customHeight="1">
      <c r="A2" s="5"/>
    </row>
    <row r="3" spans="1:1" ht="15.75" customHeight="1">
      <c r="A3" s="97" t="s">
        <v>24</v>
      </c>
    </row>
    <row r="4" spans="1:1" s="4" customFormat="1">
      <c r="A4" s="98" t="s">
        <v>25</v>
      </c>
    </row>
    <row r="5" spans="1:1" s="4" customFormat="1">
      <c r="A5" s="98" t="s">
        <v>26</v>
      </c>
    </row>
    <row r="6" spans="1:1" s="4" customFormat="1">
      <c r="A6" s="98" t="s">
        <v>27</v>
      </c>
    </row>
    <row r="7" spans="1:1" s="4" customFormat="1">
      <c r="A7" s="98" t="s">
        <v>28</v>
      </c>
    </row>
    <row r="8" spans="1:1" s="4" customFormat="1">
      <c r="A8" s="99" t="s">
        <v>29</v>
      </c>
    </row>
    <row r="9" spans="1:1" s="4" customFormat="1">
      <c r="A9" s="99" t="s">
        <v>30</v>
      </c>
    </row>
    <row r="10" spans="1:1" s="4" customFormat="1">
      <c r="A10" s="99"/>
    </row>
    <row r="11" spans="1:1" ht="18" customHeight="1">
      <c r="A11" s="97" t="s">
        <v>31</v>
      </c>
    </row>
    <row r="12" spans="1:1" ht="46.5" customHeight="1">
      <c r="A12" s="3" t="s">
        <v>32</v>
      </c>
    </row>
    <row r="13" spans="1:1" ht="46.5" customHeight="1">
      <c r="A13" s="100" t="s">
        <v>33</v>
      </c>
    </row>
    <row r="14" spans="1:1">
      <c r="A14" s="101" t="s">
        <v>34</v>
      </c>
    </row>
    <row r="15" spans="1:1">
      <c r="A15" s="101"/>
    </row>
    <row r="16" spans="1:1">
      <c r="A16" s="102" t="s">
        <v>35</v>
      </c>
    </row>
    <row r="17" spans="1:1" s="4" customFormat="1" ht="62.15" customHeight="1">
      <c r="A17" s="103" t="s">
        <v>36</v>
      </c>
    </row>
    <row r="18" spans="1:1" s="4" customFormat="1" ht="31" customHeight="1">
      <c r="A18" s="103" t="s">
        <v>37</v>
      </c>
    </row>
    <row r="19" spans="1:1" s="4" customFormat="1">
      <c r="A19" s="103" t="s">
        <v>38</v>
      </c>
    </row>
    <row r="20" spans="1:1" s="4" customFormat="1" ht="31" customHeight="1">
      <c r="A20" s="103" t="s">
        <v>39</v>
      </c>
    </row>
    <row r="21" spans="1:1" ht="62.15" customHeight="1">
      <c r="A21" s="103" t="s">
        <v>40</v>
      </c>
    </row>
    <row r="22" spans="1:1">
      <c r="A22" s="104"/>
    </row>
    <row r="23" spans="1:1">
      <c r="A23" s="105" t="s">
        <v>41</v>
      </c>
    </row>
    <row r="24" spans="1:1">
      <c r="A24" s="106" t="s">
        <v>42</v>
      </c>
    </row>
    <row r="25" spans="1:1">
      <c r="A25" s="106"/>
    </row>
    <row r="26" spans="1:1">
      <c r="A26" s="105" t="s">
        <v>43</v>
      </c>
    </row>
    <row r="27" spans="1:1" ht="31" customHeight="1">
      <c r="A27" s="106" t="s">
        <v>44</v>
      </c>
    </row>
    <row r="28" spans="1:1" ht="19.5" customHeight="1">
      <c r="A28" s="107" t="s">
        <v>45</v>
      </c>
    </row>
    <row r="29" spans="1:1">
      <c r="A29" s="108" t="s">
        <v>46</v>
      </c>
    </row>
    <row r="30" spans="1:1">
      <c r="A30" s="109" t="s">
        <v>47</v>
      </c>
    </row>
    <row r="31" spans="1:1" s="4" customFormat="1">
      <c r="A31" s="106" t="s">
        <v>48</v>
      </c>
    </row>
    <row r="32" spans="1:1" s="4" customFormat="1" ht="31" customHeight="1">
      <c r="A32" s="106" t="s">
        <v>49</v>
      </c>
    </row>
    <row r="33" spans="1:1" s="4" customFormat="1">
      <c r="A33" s="106" t="s">
        <v>50</v>
      </c>
    </row>
    <row r="34" spans="1:1" s="4" customFormat="1">
      <c r="A34" s="110" t="s">
        <v>51</v>
      </c>
    </row>
    <row r="35" spans="1:1" s="4" customFormat="1">
      <c r="A35" s="106" t="s">
        <v>52</v>
      </c>
    </row>
    <row r="36" spans="1:1" s="4" customFormat="1">
      <c r="A36" s="109" t="s">
        <v>53</v>
      </c>
    </row>
    <row r="37" spans="1:1" s="4" customFormat="1">
      <c r="A37" s="108" t="s">
        <v>54</v>
      </c>
    </row>
    <row r="38" spans="1:1">
      <c r="A38" s="111" t="s">
        <v>55</v>
      </c>
    </row>
    <row r="39" spans="1:1">
      <c r="A39" s="112"/>
    </row>
    <row r="40" spans="1:1" ht="17.899999999999999" customHeight="1"/>
  </sheetData>
  <hyperlinks>
    <hyperlink ref="A8" r:id="rId1" xr:uid="{00000000-0004-0000-0200-000000000000}"/>
    <hyperlink ref="A9" r:id="rId2" xr:uid="{00000000-0004-0000-0200-000001000000}"/>
    <hyperlink ref="A14" r:id="rId3" xr:uid="{00000000-0004-0000-0200-000002000000}"/>
    <hyperlink ref="A30" r:id="rId4" display="www.nationalarchives.gov.uk/doc/open-government-licence/" xr:uid="{00000000-0004-0000-0200-000003000000}"/>
    <hyperlink ref="A34" r:id="rId5" xr:uid="{00000000-0004-0000-0200-000004000000}"/>
    <hyperlink ref="A36" r:id="rId6" display="statistics page on the Department for Business, Energy and Industrial Strategy website (opens in new window)." xr:uid="{00000000-0004-0000-0200-000005000000}"/>
    <hyperlink ref="A38" r:id="rId7" display="https://www.gov.uk/government/collections/household-energy-efficiency-national-statistics" xr:uid="{00000000-0004-0000-0200-000006000000}"/>
  </hyperlinks>
  <pageMargins left="0.70866141732283472" right="0.70866141732283472" top="0.74803149606299213" bottom="0.74803149606299213" header="0.31496062992125978" footer="0.31496062992125978"/>
  <pageSetup paperSize="9" scale="70" orientation="portrait"/>
  <headerFooter>
    <oddHeader>&amp;C&amp;"Aptos"&amp;10&amp;K000000 OFFICIAL-SENSITIVE - EMBARGOED&amp;1#_x000D_&amp;"Calibri"&amp;11&amp;K000000&amp;"Aptos"&amp;1 &amp;K000000 OFFICIAL-SENSITIVE - EMBARGOED#_x000D_</oddHeader>
    <oddFooter>&amp;C&amp;"Aptos"&amp;10 &amp;K000000_x000D_# OFFICIAL-SENSITIVE - EMBARGOED_x000D_&amp;1#&amp;"Aptos"&amp;10&amp;K000000 OFFICIAL-SENSITIVE - EMBARGOED</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DCE1FA"/>
  </sheetPr>
  <dimension ref="A1:L35"/>
  <sheetViews>
    <sheetView showGridLines="0" zoomScaleNormal="100" workbookViewId="0"/>
  </sheetViews>
  <sheetFormatPr defaultColWidth="8.54296875" defaultRowHeight="15" customHeight="1"/>
  <cols>
    <col min="1" max="1" width="20.7265625" style="61" customWidth="1"/>
    <col min="2" max="2" width="21" style="61" customWidth="1"/>
    <col min="3" max="3" width="30.54296875" style="61" customWidth="1"/>
    <col min="4" max="5" width="8.54296875" style="61" customWidth="1"/>
    <col min="6" max="16384" width="8.54296875" style="61"/>
  </cols>
  <sheetData>
    <row r="1" spans="1:12" ht="28.5" customHeight="1">
      <c r="A1" s="78" t="s">
        <v>19</v>
      </c>
    </row>
    <row r="2" spans="1:12" s="27" customFormat="1" ht="15" customHeight="1">
      <c r="A2" s="17" t="s">
        <v>56</v>
      </c>
      <c r="B2" s="75"/>
      <c r="C2" s="76"/>
    </row>
    <row r="3" spans="1:12" s="18" customFormat="1" ht="15" customHeight="1">
      <c r="A3" s="4" t="s">
        <v>57</v>
      </c>
      <c r="D3" s="19"/>
      <c r="E3" s="19"/>
      <c r="F3" s="19"/>
      <c r="G3" s="19"/>
      <c r="H3" s="19"/>
      <c r="I3" s="19"/>
      <c r="J3" s="19"/>
      <c r="K3" s="19"/>
      <c r="L3" s="19"/>
    </row>
    <row r="4" spans="1:12" s="18" customFormat="1" ht="15" customHeight="1">
      <c r="A4" s="4" t="s">
        <v>58</v>
      </c>
      <c r="D4" s="19"/>
      <c r="E4" s="19"/>
      <c r="F4" s="19"/>
      <c r="G4" s="19"/>
      <c r="H4" s="19"/>
      <c r="I4" s="19"/>
      <c r="J4" s="19"/>
      <c r="K4" s="19"/>
      <c r="L4" s="19"/>
    </row>
    <row r="5" spans="1:12" s="18" customFormat="1" ht="15" customHeight="1">
      <c r="A5" s="4" t="s">
        <v>59</v>
      </c>
      <c r="D5" s="19"/>
      <c r="E5" s="19"/>
      <c r="F5" s="19"/>
      <c r="G5" s="19"/>
      <c r="H5" s="19"/>
      <c r="I5" s="19"/>
      <c r="J5" s="19"/>
      <c r="K5" s="19"/>
      <c r="L5" s="19"/>
    </row>
    <row r="6" spans="1:12" s="18" customFormat="1" ht="15" customHeight="1">
      <c r="A6" s="17" t="s">
        <v>60</v>
      </c>
      <c r="D6" s="19"/>
      <c r="E6" s="19"/>
      <c r="F6" s="19"/>
      <c r="G6" s="19"/>
      <c r="H6" s="19"/>
      <c r="I6" s="19"/>
      <c r="J6" s="19"/>
      <c r="K6" s="19"/>
      <c r="L6" s="19"/>
    </row>
    <row r="7" spans="1:12" ht="62.25" customHeight="1">
      <c r="A7" s="88" t="s">
        <v>61</v>
      </c>
      <c r="B7" s="89" t="s">
        <v>62</v>
      </c>
      <c r="C7" s="89" t="s">
        <v>63</v>
      </c>
    </row>
    <row r="8" spans="1:12" ht="15.65" customHeight="1">
      <c r="A8" s="90" t="s">
        <v>64</v>
      </c>
      <c r="B8" s="91">
        <v>12</v>
      </c>
      <c r="C8" s="91">
        <v>4</v>
      </c>
    </row>
    <row r="9" spans="1:12" ht="15.65" customHeight="1">
      <c r="A9" s="90" t="s">
        <v>65</v>
      </c>
      <c r="B9" s="91">
        <v>8</v>
      </c>
      <c r="C9" s="91">
        <v>4</v>
      </c>
    </row>
    <row r="10" spans="1:12" ht="15.65" customHeight="1">
      <c r="A10" s="90" t="s">
        <v>66</v>
      </c>
      <c r="B10" s="91">
        <v>10</v>
      </c>
      <c r="C10" s="91">
        <v>7</v>
      </c>
    </row>
    <row r="11" spans="1:12" ht="15.65" customHeight="1">
      <c r="A11" s="90" t="s">
        <v>67</v>
      </c>
      <c r="B11" s="91">
        <v>35</v>
      </c>
      <c r="C11" s="91">
        <v>28</v>
      </c>
    </row>
    <row r="12" spans="1:12" ht="15.65" customHeight="1">
      <c r="A12" s="90" t="s">
        <v>68</v>
      </c>
      <c r="B12" s="91">
        <v>162</v>
      </c>
      <c r="C12" s="91">
        <v>99</v>
      </c>
    </row>
    <row r="13" spans="1:12" ht="15.65" customHeight="1">
      <c r="A13" s="90" t="s">
        <v>69</v>
      </c>
      <c r="B13" s="91">
        <v>433</v>
      </c>
      <c r="C13" s="91">
        <v>229</v>
      </c>
    </row>
    <row r="14" spans="1:12" ht="15.65" customHeight="1">
      <c r="A14" s="90" t="s">
        <v>70</v>
      </c>
      <c r="B14" s="91">
        <v>616</v>
      </c>
      <c r="C14" s="91">
        <v>353</v>
      </c>
    </row>
    <row r="15" spans="1:12" ht="15.65" customHeight="1">
      <c r="A15" s="90" t="s">
        <v>71</v>
      </c>
      <c r="B15" s="91">
        <v>649</v>
      </c>
      <c r="C15" s="91">
        <v>359</v>
      </c>
    </row>
    <row r="16" spans="1:12" ht="15.65" customHeight="1">
      <c r="A16" s="90" t="s">
        <v>72</v>
      </c>
      <c r="B16" s="92">
        <v>610</v>
      </c>
      <c r="C16" s="92">
        <v>329</v>
      </c>
      <c r="E16" s="62"/>
    </row>
    <row r="17" spans="1:7" ht="15.65" customHeight="1">
      <c r="A17" s="90" t="s">
        <v>73</v>
      </c>
      <c r="B17" s="93">
        <v>879</v>
      </c>
      <c r="C17" s="93">
        <v>544</v>
      </c>
      <c r="E17" s="62"/>
    </row>
    <row r="18" spans="1:7" ht="15.65" customHeight="1">
      <c r="A18" s="90" t="s">
        <v>74</v>
      </c>
      <c r="B18" s="93">
        <v>1610</v>
      </c>
      <c r="C18" s="93">
        <v>823</v>
      </c>
      <c r="E18" s="62"/>
    </row>
    <row r="19" spans="1:7" ht="15.65" customHeight="1">
      <c r="A19" s="90" t="s">
        <v>75</v>
      </c>
      <c r="B19" s="93">
        <v>3464</v>
      </c>
      <c r="C19" s="93">
        <v>1482</v>
      </c>
      <c r="E19" s="62"/>
    </row>
    <row r="20" spans="1:7" ht="15.65" customHeight="1">
      <c r="A20" s="90" t="s">
        <v>76</v>
      </c>
      <c r="B20" s="93">
        <v>827</v>
      </c>
      <c r="C20" s="93">
        <v>361</v>
      </c>
      <c r="E20" s="62"/>
    </row>
    <row r="21" spans="1:7" ht="16" customHeight="1">
      <c r="A21" s="90" t="s">
        <v>77</v>
      </c>
      <c r="B21" s="93">
        <v>848</v>
      </c>
      <c r="C21" s="93">
        <v>367</v>
      </c>
      <c r="E21" s="62"/>
    </row>
    <row r="22" spans="1:7" ht="16" customHeight="1" thickBot="1">
      <c r="A22" s="90" t="s">
        <v>78</v>
      </c>
      <c r="B22" s="93">
        <v>293</v>
      </c>
      <c r="C22" s="93">
        <v>111</v>
      </c>
      <c r="E22" s="62"/>
    </row>
    <row r="23" spans="1:7" ht="16" customHeight="1" thickTop="1">
      <c r="A23" s="94" t="s">
        <v>79</v>
      </c>
      <c r="B23" s="95">
        <v>10456</v>
      </c>
      <c r="C23" s="95">
        <v>5100</v>
      </c>
    </row>
    <row r="24" spans="1:7" s="22" customFormat="1" ht="15.65" customHeight="1">
      <c r="A24" s="96"/>
      <c r="B24" s="16"/>
      <c r="C24" s="16"/>
    </row>
    <row r="25" spans="1:7" ht="15.65" customHeight="1">
      <c r="A25" s="21" t="s">
        <v>16</v>
      </c>
      <c r="B25" s="60">
        <v>46233</v>
      </c>
      <c r="C25" s="62"/>
    </row>
    <row r="26" spans="1:7" ht="15.65" customHeight="1">
      <c r="A26" s="21" t="s">
        <v>80</v>
      </c>
      <c r="B26" s="60">
        <v>46261</v>
      </c>
      <c r="D26" s="12"/>
    </row>
    <row r="27" spans="1:7" ht="15.65" customHeight="1">
      <c r="A27" s="4"/>
      <c r="B27" s="4"/>
      <c r="C27" s="12"/>
    </row>
    <row r="28" spans="1:7" ht="15.65" customHeight="1">
      <c r="A28" s="4"/>
      <c r="B28" s="4"/>
      <c r="G28" s="12"/>
    </row>
    <row r="29" spans="1:7" ht="15.65" customHeight="1">
      <c r="A29" s="4"/>
      <c r="B29" s="4"/>
      <c r="C29" s="12"/>
      <c r="G29" s="12"/>
    </row>
    <row r="30" spans="1:7" ht="14.15" customHeight="1">
      <c r="B30" s="12"/>
      <c r="C30" s="12"/>
    </row>
    <row r="34" s="61" customFormat="1" ht="14.15" customHeight="1"/>
    <row r="35" s="61" customFormat="1" ht="14.15" customHeight="1"/>
  </sheetData>
  <pageMargins left="0.7" right="0.7" top="0.75" bottom="0.75" header="0.3" footer="0.3"/>
  <pageSetup paperSize="9" orientation="portrait" r:id="rId1"/>
  <headerFooter>
    <oddHeader>&amp;C&amp;"Aptos"&amp;10&amp;K000000 OFFICIAL-SENSITIVE - EMBARGOED&amp;1#_x000D_&amp;"Calibri"&amp;11&amp;K000000&amp;"Aptos"&amp;1 &amp;K000000 OFFICIAL-SENSITIVE - EMBARGOED#_x000D_</oddHeader>
    <oddFooter>&amp;C&amp;"Aptos"&amp;10 &amp;K000000_x000D_# OFFICIAL-SENSITIVE - EMBARGOED_x000D_&amp;1#&amp;"Aptos"&amp;10&amp;K000000 OFFICIAL-SENSITIVE - EMBARGOED</oddFooter>
  </headerFooter>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DCE1FA"/>
    <pageSetUpPr fitToPage="1"/>
  </sheetPr>
  <dimension ref="A1:G46"/>
  <sheetViews>
    <sheetView showGridLines="0" zoomScale="85" zoomScaleNormal="85" workbookViewId="0"/>
  </sheetViews>
  <sheetFormatPr defaultColWidth="9" defaultRowHeight="14"/>
  <cols>
    <col min="1" max="1" width="23.453125" style="61" customWidth="1"/>
    <col min="2" max="2" width="37.453125" style="61" bestFit="1" customWidth="1"/>
    <col min="3" max="3" width="19.54296875" style="63" bestFit="1" customWidth="1"/>
    <col min="4" max="4" width="18.54296875" style="61" customWidth="1"/>
    <col min="5" max="5" width="30.453125" style="61" customWidth="1"/>
    <col min="6" max="7" width="9" style="61" customWidth="1"/>
    <col min="8" max="16384" width="9" style="61"/>
  </cols>
  <sheetData>
    <row r="1" spans="1:5" s="18" customFormat="1" ht="29.25" customHeight="1">
      <c r="A1" s="146" t="s">
        <v>488</v>
      </c>
      <c r="C1" s="64"/>
    </row>
    <row r="2" spans="1:5" s="27" customFormat="1" ht="15" customHeight="1">
      <c r="A2" s="17" t="s">
        <v>56</v>
      </c>
      <c r="B2" s="75"/>
      <c r="C2" s="76"/>
      <c r="D2" s="76"/>
      <c r="E2" s="76"/>
    </row>
    <row r="3" spans="1:5" s="27" customFormat="1" ht="15" customHeight="1">
      <c r="A3" s="4" t="s">
        <v>58</v>
      </c>
      <c r="B3" s="75"/>
      <c r="C3" s="76"/>
      <c r="D3" s="76"/>
      <c r="E3" s="76"/>
    </row>
    <row r="4" spans="1:5" s="27" customFormat="1" ht="15" customHeight="1">
      <c r="A4" s="17" t="s">
        <v>60</v>
      </c>
      <c r="B4" s="75"/>
      <c r="C4" s="76"/>
      <c r="D4" s="76"/>
      <c r="E4" s="76"/>
    </row>
    <row r="5" spans="1:5" s="27" customFormat="1" ht="15" customHeight="1">
      <c r="A5" s="4" t="s">
        <v>81</v>
      </c>
      <c r="B5" s="75"/>
      <c r="C5" s="76"/>
      <c r="D5" s="76"/>
      <c r="E5" s="76"/>
    </row>
    <row r="6" spans="1:5" s="27" customFormat="1" ht="15" customHeight="1">
      <c r="A6" s="4" t="s">
        <v>82</v>
      </c>
      <c r="B6" s="75"/>
      <c r="C6" s="76"/>
      <c r="D6" s="76"/>
      <c r="E6" s="76"/>
    </row>
    <row r="7" spans="1:5" ht="66" customHeight="1">
      <c r="A7" s="70" t="s">
        <v>83</v>
      </c>
      <c r="B7" s="71" t="s">
        <v>84</v>
      </c>
      <c r="C7" s="79" t="s">
        <v>85</v>
      </c>
      <c r="D7" s="79" t="s">
        <v>86</v>
      </c>
      <c r="E7" s="72" t="s">
        <v>87</v>
      </c>
    </row>
    <row r="8" spans="1:5" ht="19.5" customHeight="1">
      <c r="A8" s="23" t="s">
        <v>88</v>
      </c>
      <c r="B8" s="23" t="s">
        <v>88</v>
      </c>
      <c r="C8" s="80">
        <v>2505</v>
      </c>
      <c r="D8" s="7">
        <v>0.239575363427697</v>
      </c>
      <c r="E8" s="80">
        <v>5274.8881840490803</v>
      </c>
    </row>
    <row r="9" spans="1:5" ht="15.65" customHeight="1">
      <c r="A9" s="24" t="s">
        <v>88</v>
      </c>
      <c r="B9" s="24" t="s">
        <v>89</v>
      </c>
      <c r="C9" s="81">
        <v>321</v>
      </c>
      <c r="D9" s="15">
        <v>3.0700076511094111E-2</v>
      </c>
      <c r="E9" s="81">
        <v>2951.073571428572</v>
      </c>
    </row>
    <row r="10" spans="1:5" ht="15.65" customHeight="1">
      <c r="A10" s="24" t="s">
        <v>88</v>
      </c>
      <c r="B10" s="24" t="s">
        <v>90</v>
      </c>
      <c r="C10" s="81">
        <v>133</v>
      </c>
      <c r="D10" s="15">
        <v>1.271996939556236E-2</v>
      </c>
      <c r="E10" s="82">
        <v>18344.920624999999</v>
      </c>
    </row>
    <row r="11" spans="1:5" ht="15.65" customHeight="1">
      <c r="A11" s="24" t="s">
        <v>88</v>
      </c>
      <c r="B11" s="24" t="s">
        <v>91</v>
      </c>
      <c r="C11" s="81">
        <v>81</v>
      </c>
      <c r="D11" s="15">
        <v>7.7467482785003828E-3</v>
      </c>
      <c r="E11" s="82">
        <v>12300.9</v>
      </c>
    </row>
    <row r="12" spans="1:5" ht="15.65" customHeight="1">
      <c r="A12" s="24" t="s">
        <v>88</v>
      </c>
      <c r="B12" s="24" t="s">
        <v>92</v>
      </c>
      <c r="C12" s="81">
        <v>1503</v>
      </c>
      <c r="D12" s="15">
        <v>0.14374521805661819</v>
      </c>
      <c r="E12" s="81">
        <v>2122.4926239669421</v>
      </c>
    </row>
    <row r="13" spans="1:5" ht="15.65" customHeight="1">
      <c r="A13" s="24" t="s">
        <v>88</v>
      </c>
      <c r="B13" s="24" t="s">
        <v>93</v>
      </c>
      <c r="C13" s="81">
        <v>1</v>
      </c>
      <c r="D13" s="15">
        <v>9.5638867635807189E-5</v>
      </c>
      <c r="E13" s="82" t="s">
        <v>94</v>
      </c>
    </row>
    <row r="14" spans="1:5" ht="15.65" customHeight="1">
      <c r="A14" s="24" t="s">
        <v>88</v>
      </c>
      <c r="B14" s="24" t="s">
        <v>95</v>
      </c>
      <c r="C14" s="81">
        <v>77</v>
      </c>
      <c r="D14" s="15">
        <v>7.3641928079571537E-3</v>
      </c>
      <c r="E14" s="82">
        <v>8552.919047619047</v>
      </c>
    </row>
    <row r="15" spans="1:5" ht="15.65" customHeight="1">
      <c r="A15" s="24" t="s">
        <v>88</v>
      </c>
      <c r="B15" s="24" t="s">
        <v>96</v>
      </c>
      <c r="C15" s="81">
        <v>57</v>
      </c>
      <c r="D15" s="15">
        <v>5.4514154552410101E-3</v>
      </c>
      <c r="E15" s="82">
        <v>12218.17181818182</v>
      </c>
    </row>
    <row r="16" spans="1:5" ht="15.75" customHeight="1">
      <c r="A16" s="24" t="s">
        <v>88</v>
      </c>
      <c r="B16" s="24" t="s">
        <v>97</v>
      </c>
      <c r="C16" s="81">
        <v>3</v>
      </c>
      <c r="D16" s="15">
        <v>2.8691660290742159E-4</v>
      </c>
      <c r="E16" s="82" t="s">
        <v>94</v>
      </c>
    </row>
    <row r="17" spans="1:5" ht="15.65" customHeight="1">
      <c r="A17" s="24" t="s">
        <v>88</v>
      </c>
      <c r="B17" s="24" t="s">
        <v>98</v>
      </c>
      <c r="C17" s="81">
        <v>329</v>
      </c>
      <c r="D17" s="15">
        <v>3.1465187452180569E-2</v>
      </c>
      <c r="E17" s="81">
        <v>12630.033333333329</v>
      </c>
    </row>
    <row r="18" spans="1:5" ht="15.65" customHeight="1">
      <c r="A18" s="25" t="s">
        <v>99</v>
      </c>
      <c r="B18" s="25" t="s">
        <v>99</v>
      </c>
      <c r="C18" s="83">
        <v>1268</v>
      </c>
      <c r="D18" s="8">
        <v>0.1212700841622035</v>
      </c>
      <c r="E18" s="83">
        <v>12406.15658823529</v>
      </c>
    </row>
    <row r="19" spans="1:5" ht="19.5" customHeight="1">
      <c r="A19" s="24" t="s">
        <v>99</v>
      </c>
      <c r="B19" s="24" t="s">
        <v>100</v>
      </c>
      <c r="C19" s="81">
        <v>868</v>
      </c>
      <c r="D19" s="15">
        <v>8.3014537107880648E-2</v>
      </c>
      <c r="E19" s="81">
        <v>15895.3622368421</v>
      </c>
    </row>
    <row r="20" spans="1:5" ht="15.65" customHeight="1">
      <c r="A20" s="24" t="s">
        <v>99</v>
      </c>
      <c r="B20" s="24" t="s">
        <v>101</v>
      </c>
      <c r="C20" s="81" t="s">
        <v>102</v>
      </c>
      <c r="D20" s="15" t="s">
        <v>102</v>
      </c>
      <c r="E20" s="81" t="s">
        <v>102</v>
      </c>
    </row>
    <row r="21" spans="1:5" ht="16.5" customHeight="1">
      <c r="A21" s="24" t="s">
        <v>99</v>
      </c>
      <c r="B21" s="24" t="s">
        <v>103</v>
      </c>
      <c r="C21" s="81">
        <v>30</v>
      </c>
      <c r="D21" s="15">
        <v>2.8691660290742159E-3</v>
      </c>
      <c r="E21" s="82">
        <v>13176</v>
      </c>
    </row>
    <row r="22" spans="1:5" ht="15.65" customHeight="1">
      <c r="A22" s="24" t="s">
        <v>99</v>
      </c>
      <c r="B22" s="24" t="s">
        <v>104</v>
      </c>
      <c r="C22" s="81" t="s">
        <v>102</v>
      </c>
      <c r="D22" s="15" t="s">
        <v>102</v>
      </c>
      <c r="E22" s="82" t="s">
        <v>102</v>
      </c>
    </row>
    <row r="23" spans="1:5" ht="15.65" customHeight="1">
      <c r="A23" s="24" t="s">
        <v>99</v>
      </c>
      <c r="B23" s="24" t="s">
        <v>105</v>
      </c>
      <c r="C23" s="81" t="s">
        <v>102</v>
      </c>
      <c r="D23" s="15" t="s">
        <v>102</v>
      </c>
      <c r="E23" s="82" t="s">
        <v>102</v>
      </c>
    </row>
    <row r="24" spans="1:5" ht="15.65" customHeight="1">
      <c r="A24" s="24" t="s">
        <v>99</v>
      </c>
      <c r="B24" s="24" t="s">
        <v>106</v>
      </c>
      <c r="C24" s="81">
        <v>370</v>
      </c>
      <c r="D24" s="15">
        <v>3.5386381025248659E-2</v>
      </c>
      <c r="E24" s="81">
        <v>7669.0346511627904</v>
      </c>
    </row>
    <row r="25" spans="1:5" ht="15.65" customHeight="1">
      <c r="A25" s="24" t="s">
        <v>99</v>
      </c>
      <c r="B25" s="24" t="s">
        <v>107</v>
      </c>
      <c r="C25" s="81" t="s">
        <v>102</v>
      </c>
      <c r="D25" s="28" t="s">
        <v>102</v>
      </c>
      <c r="E25" s="84" t="s">
        <v>102</v>
      </c>
    </row>
    <row r="26" spans="1:5" ht="15.65" customHeight="1">
      <c r="A26" s="25" t="s">
        <v>108</v>
      </c>
      <c r="B26" s="25" t="s">
        <v>108</v>
      </c>
      <c r="C26" s="83">
        <v>435</v>
      </c>
      <c r="D26" s="8">
        <v>4.160290742157613E-2</v>
      </c>
      <c r="E26" s="83">
        <v>826.4998514851485</v>
      </c>
    </row>
    <row r="27" spans="1:5" ht="19.5" customHeight="1">
      <c r="A27" s="24" t="s">
        <v>108</v>
      </c>
      <c r="B27" s="24" t="s">
        <v>109</v>
      </c>
      <c r="C27" s="81">
        <v>435</v>
      </c>
      <c r="D27" s="15">
        <v>4.160290742157613E-2</v>
      </c>
      <c r="E27" s="82">
        <v>826.4998514851485</v>
      </c>
    </row>
    <row r="28" spans="1:5" ht="15.65" customHeight="1">
      <c r="A28" s="24" t="s">
        <v>108</v>
      </c>
      <c r="B28" s="24" t="s">
        <v>110</v>
      </c>
      <c r="C28" s="81" t="s">
        <v>102</v>
      </c>
      <c r="D28" s="15" t="s">
        <v>102</v>
      </c>
      <c r="E28" s="82" t="s">
        <v>102</v>
      </c>
    </row>
    <row r="29" spans="1:5" ht="15.65" customHeight="1">
      <c r="A29" s="24" t="s">
        <v>108</v>
      </c>
      <c r="B29" s="24" t="s">
        <v>111</v>
      </c>
      <c r="C29" s="81" t="s">
        <v>102</v>
      </c>
      <c r="D29" s="15" t="s">
        <v>102</v>
      </c>
      <c r="E29" s="82" t="s">
        <v>102</v>
      </c>
    </row>
    <row r="30" spans="1:5" ht="15.65" customHeight="1">
      <c r="A30" s="25" t="s">
        <v>112</v>
      </c>
      <c r="B30" s="25" t="s">
        <v>112</v>
      </c>
      <c r="C30" s="83">
        <v>430</v>
      </c>
      <c r="D30" s="8">
        <v>4.1124713083397102E-2</v>
      </c>
      <c r="E30" s="83">
        <v>5712.2454545454548</v>
      </c>
    </row>
    <row r="31" spans="1:5" ht="19.5" customHeight="1">
      <c r="A31" s="24" t="s">
        <v>112</v>
      </c>
      <c r="B31" s="24" t="s">
        <v>113</v>
      </c>
      <c r="C31" s="81">
        <v>204</v>
      </c>
      <c r="D31" s="15">
        <v>1.9510328997704669E-2</v>
      </c>
      <c r="E31" s="81">
        <v>6977.4911940298507</v>
      </c>
    </row>
    <row r="32" spans="1:5" ht="15.65" customHeight="1">
      <c r="A32" s="24" t="s">
        <v>112</v>
      </c>
      <c r="B32" s="24" t="s">
        <v>114</v>
      </c>
      <c r="C32" s="81" t="s">
        <v>102</v>
      </c>
      <c r="D32" s="15" t="s">
        <v>102</v>
      </c>
      <c r="E32" s="81" t="s">
        <v>102</v>
      </c>
    </row>
    <row r="33" spans="1:7" ht="16.399999999999999" customHeight="1">
      <c r="A33" s="24" t="s">
        <v>112</v>
      </c>
      <c r="B33" s="24" t="s">
        <v>115</v>
      </c>
      <c r="C33" s="81">
        <v>224</v>
      </c>
      <c r="D33" s="15">
        <v>2.1423106350420811E-2</v>
      </c>
      <c r="E33" s="82">
        <v>3740.816046511628</v>
      </c>
    </row>
    <row r="34" spans="1:7" ht="15.75" customHeight="1">
      <c r="A34" s="24" t="s">
        <v>112</v>
      </c>
      <c r="B34" s="24" t="s">
        <v>116</v>
      </c>
      <c r="C34" s="81">
        <v>2</v>
      </c>
      <c r="D34" s="15">
        <v>1.9127773527161441E-4</v>
      </c>
      <c r="E34" s="82" t="s">
        <v>94</v>
      </c>
    </row>
    <row r="35" spans="1:7" ht="15.65" customHeight="1">
      <c r="A35" s="25" t="s">
        <v>117</v>
      </c>
      <c r="B35" s="26" t="s">
        <v>117</v>
      </c>
      <c r="C35" s="83">
        <v>5818</v>
      </c>
      <c r="D35" s="8">
        <v>0.55642693190512627</v>
      </c>
      <c r="E35" s="83">
        <v>6234.3684459459464</v>
      </c>
    </row>
    <row r="36" spans="1:7" ht="19.5" customHeight="1">
      <c r="A36" s="24" t="s">
        <v>117</v>
      </c>
      <c r="B36" s="24" t="s">
        <v>118</v>
      </c>
      <c r="C36" s="81">
        <v>4011</v>
      </c>
      <c r="D36" s="15">
        <v>0.38360749808722272</v>
      </c>
      <c r="E36" s="81">
        <v>7303.1849781976744</v>
      </c>
    </row>
    <row r="37" spans="1:7" ht="15.65" customHeight="1">
      <c r="A37" s="14" t="s">
        <v>117</v>
      </c>
      <c r="B37" s="14" t="s">
        <v>119</v>
      </c>
      <c r="C37" s="81">
        <v>1787</v>
      </c>
      <c r="D37" s="15">
        <v>0.17090665646518749</v>
      </c>
      <c r="E37" s="81">
        <v>3623.088857677903</v>
      </c>
    </row>
    <row r="38" spans="1:7" ht="16" customHeight="1" thickBot="1">
      <c r="A38" s="42" t="s">
        <v>117</v>
      </c>
      <c r="B38" s="42" t="s">
        <v>120</v>
      </c>
      <c r="C38" s="85">
        <v>20</v>
      </c>
      <c r="D38" s="56">
        <v>1.9127773527161441E-3</v>
      </c>
      <c r="E38" s="86">
        <v>786.63642857142861</v>
      </c>
    </row>
    <row r="39" spans="1:7" ht="18.75" customHeight="1" thickTop="1">
      <c r="A39" s="25" t="s">
        <v>79</v>
      </c>
      <c r="B39" s="26" t="s">
        <v>79</v>
      </c>
      <c r="C39" s="83">
        <v>10456</v>
      </c>
      <c r="D39" s="8">
        <v>1</v>
      </c>
      <c r="E39" s="83">
        <v>6432.3763646821972</v>
      </c>
    </row>
    <row r="40" spans="1:7" ht="18.75" customHeight="1">
      <c r="A40" s="9"/>
      <c r="B40" s="10"/>
      <c r="C40" s="87"/>
      <c r="D40" s="11"/>
      <c r="E40" s="87"/>
      <c r="F40" s="6"/>
      <c r="G40" s="6"/>
    </row>
    <row r="41" spans="1:7" ht="15.65" customHeight="1">
      <c r="A41" s="21" t="s">
        <v>16</v>
      </c>
      <c r="B41" s="60">
        <v>46233</v>
      </c>
      <c r="C41" s="65"/>
      <c r="D41" s="13"/>
      <c r="E41" s="2"/>
    </row>
    <row r="42" spans="1:7" ht="15.65" customHeight="1">
      <c r="A42" s="21" t="s">
        <v>80</v>
      </c>
      <c r="B42" s="60">
        <v>46261</v>
      </c>
      <c r="C42" s="65"/>
      <c r="D42" s="2"/>
      <c r="E42" s="2"/>
    </row>
    <row r="43" spans="1:7" ht="15.65" customHeight="1">
      <c r="A43" s="4"/>
      <c r="B43" s="4"/>
      <c r="C43" s="65"/>
      <c r="D43" s="2"/>
      <c r="E43" s="2"/>
      <c r="F43" s="3"/>
    </row>
    <row r="44" spans="1:7" ht="15.65" customHeight="1">
      <c r="A44" s="4"/>
      <c r="B44" s="4"/>
      <c r="C44" s="65"/>
      <c r="D44" s="66"/>
      <c r="E44" s="66"/>
    </row>
    <row r="45" spans="1:7" ht="15.65" customHeight="1">
      <c r="A45" s="4"/>
      <c r="B45" s="4"/>
      <c r="C45" s="65"/>
      <c r="D45" s="2"/>
      <c r="E45" s="2"/>
    </row>
    <row r="46" spans="1:7" ht="15.65" customHeight="1">
      <c r="A46" s="4"/>
      <c r="B46" s="4"/>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OFFICIAL-SENSITIVE - EMBARGOED&amp;1#_x000D_&amp;"Calibri"&amp;11&amp;K000000&amp;"Aptos"&amp;1 &amp;K000000 OFFICIAL-SENSITIVE - EMBARGOED#_x000D_</oddHeader>
    <oddFooter>&amp;C&amp;"Aptos"&amp;10 &amp;K000000_x000D_# OFFICIAL-SENSITIVE - EMBARGOED_x000D_&amp;1#&amp;"Aptos"&amp;10&amp;K000000 OFFICIAL-SENSITIVE - EMBARGOED</oddFooter>
  </headerFooter>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DCE1FA"/>
  </sheetPr>
  <dimension ref="A1:L19"/>
  <sheetViews>
    <sheetView zoomScale="75" zoomScaleNormal="75" workbookViewId="0"/>
  </sheetViews>
  <sheetFormatPr defaultColWidth="23.1796875" defaultRowHeight="14.5"/>
  <cols>
    <col min="1" max="2" width="23.1796875" style="29" customWidth="1"/>
    <col min="3" max="16384" width="23.1796875" style="29"/>
  </cols>
  <sheetData>
    <row r="1" spans="1:12" s="30" customFormat="1" ht="31.5" customHeight="1">
      <c r="A1" s="74" t="s">
        <v>22</v>
      </c>
      <c r="C1" s="67"/>
    </row>
    <row r="2" spans="1:12" s="27" customFormat="1" ht="15" customHeight="1">
      <c r="A2" s="17" t="s">
        <v>56</v>
      </c>
      <c r="B2" s="75"/>
      <c r="C2" s="76"/>
      <c r="D2" s="76"/>
      <c r="E2" s="76"/>
    </row>
    <row r="3" spans="1:12" s="27" customFormat="1" ht="15" customHeight="1">
      <c r="A3" s="4" t="s">
        <v>58</v>
      </c>
      <c r="B3" s="75"/>
      <c r="C3" s="76"/>
      <c r="D3" s="76"/>
      <c r="E3" s="76"/>
    </row>
    <row r="4" spans="1:12" s="30" customFormat="1" ht="15" customHeight="1">
      <c r="A4" s="17" t="s">
        <v>60</v>
      </c>
      <c r="D4" s="54"/>
      <c r="E4" s="54"/>
      <c r="F4" s="54"/>
      <c r="G4" s="54"/>
      <c r="H4" s="55"/>
      <c r="I4" s="55"/>
      <c r="J4" s="55"/>
      <c r="K4" s="55"/>
      <c r="L4" s="55"/>
    </row>
    <row r="5" spans="1:12" s="18" customFormat="1" ht="15" customHeight="1">
      <c r="A5" s="52" t="s">
        <v>121</v>
      </c>
      <c r="D5" s="19"/>
      <c r="E5" s="19"/>
      <c r="F5" s="19"/>
      <c r="G5" s="19"/>
      <c r="H5" s="20"/>
      <c r="I5" s="20"/>
      <c r="J5" s="20"/>
      <c r="K5" s="20"/>
      <c r="L5" s="20"/>
    </row>
    <row r="6" spans="1:12" ht="77.5" customHeight="1">
      <c r="A6" s="77" t="s">
        <v>122</v>
      </c>
      <c r="B6" s="77" t="s">
        <v>123</v>
      </c>
      <c r="C6" s="77" t="s">
        <v>124</v>
      </c>
      <c r="D6" s="77" t="s">
        <v>125</v>
      </c>
      <c r="E6" s="77" t="s">
        <v>126</v>
      </c>
      <c r="F6" s="77" t="s">
        <v>127</v>
      </c>
      <c r="G6" s="77" t="s">
        <v>128</v>
      </c>
    </row>
    <row r="7" spans="1:12" ht="15.65" customHeight="1">
      <c r="A7" s="31" t="s">
        <v>129</v>
      </c>
      <c r="B7" s="32" t="s">
        <v>130</v>
      </c>
      <c r="C7" s="58">
        <v>357</v>
      </c>
      <c r="D7" s="33">
        <v>7.0000000000000007E-2</v>
      </c>
      <c r="E7" s="31">
        <v>1.57</v>
      </c>
      <c r="F7" s="33">
        <v>0.1036</v>
      </c>
      <c r="G7" s="58">
        <v>559</v>
      </c>
    </row>
    <row r="8" spans="1:12" ht="15.65" customHeight="1">
      <c r="A8" s="31" t="s">
        <v>131</v>
      </c>
      <c r="B8" s="32" t="s">
        <v>132</v>
      </c>
      <c r="C8" s="58">
        <v>965</v>
      </c>
      <c r="D8" s="33">
        <v>0.18920000000000001</v>
      </c>
      <c r="E8" s="31">
        <v>2.36</v>
      </c>
      <c r="F8" s="33">
        <v>0.2155</v>
      </c>
      <c r="G8" s="58">
        <v>2276</v>
      </c>
    </row>
    <row r="9" spans="1:12" ht="31" customHeight="1">
      <c r="A9" s="31" t="s">
        <v>133</v>
      </c>
      <c r="B9" s="32" t="s">
        <v>134</v>
      </c>
      <c r="C9" s="125">
        <v>383</v>
      </c>
      <c r="D9" s="33">
        <v>7.51E-2</v>
      </c>
      <c r="E9" s="51">
        <v>1.66</v>
      </c>
      <c r="F9" s="53">
        <v>9.4E-2</v>
      </c>
      <c r="G9" s="125">
        <v>636</v>
      </c>
    </row>
    <row r="10" spans="1:12" ht="15.65" customHeight="1">
      <c r="A10" s="31" t="s">
        <v>135</v>
      </c>
      <c r="B10" s="32" t="s">
        <v>136</v>
      </c>
      <c r="C10" s="58">
        <v>367</v>
      </c>
      <c r="D10" s="33">
        <v>7.1999999999999995E-2</v>
      </c>
      <c r="E10" s="31">
        <v>2.0699999999999998</v>
      </c>
      <c r="F10" s="33">
        <v>0.1444</v>
      </c>
      <c r="G10" s="58">
        <v>760</v>
      </c>
    </row>
    <row r="11" spans="1:12" ht="15.65" customHeight="1">
      <c r="A11" s="31" t="s">
        <v>137</v>
      </c>
      <c r="B11" s="32" t="s">
        <v>138</v>
      </c>
      <c r="C11" s="58">
        <v>341</v>
      </c>
      <c r="D11" s="33">
        <v>6.6900000000000001E-2</v>
      </c>
      <c r="E11" s="31">
        <v>1.76</v>
      </c>
      <c r="F11" s="33">
        <v>0.23170000000000002</v>
      </c>
      <c r="G11" s="58">
        <v>600</v>
      </c>
    </row>
    <row r="12" spans="1:12" ht="15.65" customHeight="1">
      <c r="A12" s="31" t="s">
        <v>139</v>
      </c>
      <c r="B12" s="32" t="s">
        <v>140</v>
      </c>
      <c r="C12" s="58">
        <v>738</v>
      </c>
      <c r="D12" s="33">
        <v>0.1447</v>
      </c>
      <c r="E12" s="31">
        <v>2.17</v>
      </c>
      <c r="F12" s="33">
        <v>0.248</v>
      </c>
      <c r="G12" s="58">
        <v>1602</v>
      </c>
    </row>
    <row r="13" spans="1:12" ht="15.65" customHeight="1">
      <c r="A13" s="31" t="s">
        <v>141</v>
      </c>
      <c r="B13" s="32" t="s">
        <v>142</v>
      </c>
      <c r="C13" s="125">
        <v>407</v>
      </c>
      <c r="D13" s="33">
        <v>7.980000000000001E-2</v>
      </c>
      <c r="E13" s="51">
        <v>2.0299999999999998</v>
      </c>
      <c r="F13" s="53">
        <v>0.17199999999999999</v>
      </c>
      <c r="G13" s="125">
        <v>827</v>
      </c>
    </row>
    <row r="14" spans="1:12" ht="15.65" customHeight="1">
      <c r="A14" s="31" t="s">
        <v>143</v>
      </c>
      <c r="B14" s="32" t="s">
        <v>144</v>
      </c>
      <c r="C14" s="58">
        <v>1210</v>
      </c>
      <c r="D14" s="33">
        <v>0.23730000000000001</v>
      </c>
      <c r="E14" s="31">
        <v>2.13</v>
      </c>
      <c r="F14" s="33">
        <v>0.38600000000000001</v>
      </c>
      <c r="G14" s="58">
        <v>2583</v>
      </c>
    </row>
    <row r="15" spans="1:12" ht="16" customHeight="1" thickBot="1">
      <c r="A15" s="48" t="s">
        <v>145</v>
      </c>
      <c r="B15" s="49" t="s">
        <v>146</v>
      </c>
      <c r="C15" s="126">
        <v>332</v>
      </c>
      <c r="D15" s="50">
        <v>6.5100000000000005E-2</v>
      </c>
      <c r="E15" s="48">
        <v>1.85</v>
      </c>
      <c r="F15" s="50">
        <v>0.40659999999999996</v>
      </c>
      <c r="G15" s="126">
        <v>613</v>
      </c>
    </row>
    <row r="16" spans="1:12" ht="16" customHeight="1" thickTop="1">
      <c r="A16" s="68" t="s">
        <v>147</v>
      </c>
      <c r="B16" s="69" t="s">
        <v>148</v>
      </c>
      <c r="C16" s="43">
        <v>5100</v>
      </c>
      <c r="D16" s="44">
        <v>1.0001</v>
      </c>
      <c r="E16" s="45">
        <v>2.0501960784313726</v>
      </c>
      <c r="F16" s="46">
        <v>0.24862745098039216</v>
      </c>
      <c r="G16" s="47">
        <v>10456</v>
      </c>
    </row>
    <row r="17" spans="1:6">
      <c r="F17" s="57"/>
    </row>
    <row r="18" spans="1:6" ht="15.65" customHeight="1">
      <c r="A18" s="21" t="s">
        <v>16</v>
      </c>
      <c r="B18" s="60">
        <v>46233</v>
      </c>
    </row>
    <row r="19" spans="1:6" ht="15.65" customHeight="1">
      <c r="A19" s="21" t="s">
        <v>80</v>
      </c>
      <c r="B19" s="60">
        <v>46261</v>
      </c>
    </row>
  </sheetData>
  <pageMargins left="0.7" right="0.7" top="0.75" bottom="0.75" header="0.3" footer="0.3"/>
  <headerFooter>
    <oddHeader>&amp;C&amp;"Aptos"&amp;10&amp;K000000 OFFICIAL-SENSITIVE - EMBARGOED&amp;1#_x000D_&amp;"Calibri"&amp;11&amp;K000000&amp;"Aptos"&amp;1 &amp;K000000 OFFICIAL-SENSITIVE - EMBARGOED#_x000D_</oddHeader>
    <oddFooter>&amp;C&amp;"Aptos"&amp;10 &amp;K000000_x000D_# OFFICIAL-SENSITIVE - EMBARGOED_x000D_&amp;1#&amp;"Aptos"&amp;10&amp;K000000 OFFICIAL-SENSITIVE - EMBARGOED</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4">
    <tabColor theme="0"/>
    <pageSetUpPr fitToPage="1"/>
  </sheetPr>
  <dimension ref="A1:C379"/>
  <sheetViews>
    <sheetView showGridLines="0" zoomScaleNormal="100" workbookViewId="0">
      <selection activeCell="B22" sqref="B22"/>
    </sheetView>
  </sheetViews>
  <sheetFormatPr defaultColWidth="9.453125" defaultRowHeight="14.25" customHeight="1"/>
  <cols>
    <col min="1" max="1" width="88.7265625" style="2" customWidth="1"/>
    <col min="2" max="2" width="68.26953125" style="2" customWidth="1"/>
    <col min="3" max="3" width="18.453125" style="61" customWidth="1"/>
    <col min="4" max="5" width="9.453125" style="61" customWidth="1"/>
    <col min="6" max="16384" width="9.453125" style="61"/>
  </cols>
  <sheetData>
    <row r="1" spans="1:2" s="18" customFormat="1" ht="37.5" customHeight="1">
      <c r="A1" s="5" t="s">
        <v>149</v>
      </c>
      <c r="B1" s="38"/>
    </row>
    <row r="2" spans="1:2" ht="20.149999999999999" customHeight="1">
      <c r="A2" s="41" t="s">
        <v>150</v>
      </c>
      <c r="B2" s="73" t="s">
        <v>151</v>
      </c>
    </row>
    <row r="3" spans="1:2" ht="15.65" customHeight="1">
      <c r="A3" s="34" t="s">
        <v>152</v>
      </c>
      <c r="B3" s="36" t="s">
        <v>153</v>
      </c>
    </row>
    <row r="4" spans="1:2" ht="15.65" customHeight="1">
      <c r="A4" s="35" t="s">
        <v>154</v>
      </c>
      <c r="B4" s="36"/>
    </row>
    <row r="5" spans="1:2" ht="15.65" customHeight="1">
      <c r="A5" s="34" t="s">
        <v>155</v>
      </c>
      <c r="B5" s="36" t="s">
        <v>153</v>
      </c>
    </row>
    <row r="6" spans="1:2" ht="15.65" customHeight="1">
      <c r="A6" s="35" t="s">
        <v>156</v>
      </c>
      <c r="B6" s="36"/>
    </row>
    <row r="7" spans="1:2" ht="15.65" customHeight="1">
      <c r="A7" s="34" t="s">
        <v>157</v>
      </c>
      <c r="B7" s="36" t="s">
        <v>153</v>
      </c>
    </row>
    <row r="8" spans="1:2" ht="15.65" customHeight="1">
      <c r="A8" s="35" t="s">
        <v>158</v>
      </c>
      <c r="B8" s="36"/>
    </row>
    <row r="9" spans="1:2" ht="15.65" customHeight="1">
      <c r="A9" s="34" t="s">
        <v>159</v>
      </c>
      <c r="B9" s="36" t="s">
        <v>153</v>
      </c>
    </row>
    <row r="10" spans="1:2" ht="15.65" customHeight="1">
      <c r="A10" s="35" t="s">
        <v>154</v>
      </c>
      <c r="B10" s="36"/>
    </row>
    <row r="11" spans="1:2" ht="15.65" customHeight="1">
      <c r="A11" s="34" t="s">
        <v>160</v>
      </c>
      <c r="B11" s="36" t="s">
        <v>153</v>
      </c>
    </row>
    <row r="12" spans="1:2" ht="15.65" customHeight="1">
      <c r="A12" s="35" t="s">
        <v>161</v>
      </c>
      <c r="B12" s="36"/>
    </row>
    <row r="13" spans="1:2" ht="15.65" customHeight="1">
      <c r="A13" s="35" t="s">
        <v>162</v>
      </c>
      <c r="B13" s="36"/>
    </row>
    <row r="14" spans="1:2" ht="15.65" customHeight="1">
      <c r="A14" s="37" t="s">
        <v>163</v>
      </c>
      <c r="B14" s="36"/>
    </row>
    <row r="15" spans="1:2" ht="15.65" customHeight="1">
      <c r="A15" s="37" t="s">
        <v>164</v>
      </c>
      <c r="B15" s="36"/>
    </row>
    <row r="16" spans="1:2" ht="15.65" customHeight="1">
      <c r="A16" s="37" t="s">
        <v>165</v>
      </c>
      <c r="B16" s="36"/>
    </row>
    <row r="17" spans="1:2" ht="15.65" customHeight="1">
      <c r="A17" s="37" t="s">
        <v>166</v>
      </c>
      <c r="B17" s="36"/>
    </row>
    <row r="18" spans="1:2" ht="15.65" customHeight="1">
      <c r="A18" s="37" t="s">
        <v>167</v>
      </c>
      <c r="B18" s="36"/>
    </row>
    <row r="19" spans="1:2" ht="15.65" customHeight="1">
      <c r="A19" s="37" t="s">
        <v>168</v>
      </c>
      <c r="B19" s="36"/>
    </row>
    <row r="20" spans="1:2" ht="15.65" customHeight="1">
      <c r="A20" s="37" t="s">
        <v>169</v>
      </c>
      <c r="B20" s="36"/>
    </row>
    <row r="21" spans="1:2" ht="15.65" customHeight="1">
      <c r="A21" s="37" t="s">
        <v>170</v>
      </c>
      <c r="B21" s="36"/>
    </row>
    <row r="22" spans="1:2" ht="15.65" customHeight="1">
      <c r="A22" s="37" t="s">
        <v>171</v>
      </c>
      <c r="B22" s="36"/>
    </row>
    <row r="23" spans="1:2" ht="15.65" customHeight="1">
      <c r="A23" s="37" t="s">
        <v>172</v>
      </c>
      <c r="B23" s="36"/>
    </row>
    <row r="24" spans="1:2" ht="15.65" customHeight="1">
      <c r="A24" s="37" t="s">
        <v>173</v>
      </c>
      <c r="B24" s="36"/>
    </row>
    <row r="25" spans="1:2" ht="15.65" customHeight="1">
      <c r="A25" s="37" t="s">
        <v>174</v>
      </c>
      <c r="B25" s="36"/>
    </row>
    <row r="26" spans="1:2" ht="15.65" customHeight="1">
      <c r="A26" s="34" t="s">
        <v>175</v>
      </c>
      <c r="B26" s="36" t="s">
        <v>153</v>
      </c>
    </row>
    <row r="27" spans="1:2" ht="15.65" customHeight="1">
      <c r="A27" s="35" t="s">
        <v>176</v>
      </c>
      <c r="B27" s="36"/>
    </row>
    <row r="28" spans="1:2" ht="15.65" customHeight="1">
      <c r="A28" s="34" t="s">
        <v>177</v>
      </c>
      <c r="B28" s="36" t="s">
        <v>153</v>
      </c>
    </row>
    <row r="29" spans="1:2" ht="15.65" customHeight="1">
      <c r="A29" s="35" t="s">
        <v>178</v>
      </c>
      <c r="B29" s="36"/>
    </row>
    <row r="30" spans="1:2" ht="15.65" customHeight="1">
      <c r="A30" s="35" t="s">
        <v>162</v>
      </c>
      <c r="B30" s="36"/>
    </row>
    <row r="31" spans="1:2" ht="15.65" customHeight="1">
      <c r="A31" s="37" t="s">
        <v>179</v>
      </c>
      <c r="B31" s="36"/>
    </row>
    <row r="32" spans="1:2" ht="15.65" customHeight="1">
      <c r="A32" s="37" t="s">
        <v>180</v>
      </c>
      <c r="B32" s="36"/>
    </row>
    <row r="33" spans="1:3" ht="15.65" customHeight="1">
      <c r="A33" s="34" t="s">
        <v>181</v>
      </c>
      <c r="B33" s="36" t="s">
        <v>153</v>
      </c>
    </row>
    <row r="34" spans="1:3" ht="15.65" customHeight="1">
      <c r="A34" s="35" t="s">
        <v>182</v>
      </c>
      <c r="B34" s="36"/>
    </row>
    <row r="35" spans="1:3" ht="15.65" customHeight="1">
      <c r="A35" s="35" t="s">
        <v>162</v>
      </c>
      <c r="B35" s="36"/>
    </row>
    <row r="36" spans="1:3" ht="15.65" customHeight="1">
      <c r="A36" s="37" t="s">
        <v>183</v>
      </c>
      <c r="B36" s="36"/>
    </row>
    <row r="37" spans="1:3" ht="15.65" customHeight="1">
      <c r="A37" s="37" t="s">
        <v>184</v>
      </c>
      <c r="B37" s="36"/>
    </row>
    <row r="38" spans="1:3" ht="15.65" customHeight="1">
      <c r="A38" s="37" t="s">
        <v>185</v>
      </c>
      <c r="B38" s="36"/>
    </row>
    <row r="39" spans="1:3" ht="15.65" customHeight="1">
      <c r="A39" s="37" t="s">
        <v>186</v>
      </c>
      <c r="B39" s="36"/>
    </row>
    <row r="40" spans="1:3" ht="15.65" customHeight="1">
      <c r="A40" s="34" t="s">
        <v>187</v>
      </c>
      <c r="B40" s="36" t="s">
        <v>153</v>
      </c>
    </row>
    <row r="41" spans="1:3" ht="15.65" customHeight="1">
      <c r="A41" s="35" t="s">
        <v>188</v>
      </c>
      <c r="B41" s="36"/>
    </row>
    <row r="42" spans="1:3" ht="15.65" customHeight="1">
      <c r="A42" s="34" t="s">
        <v>189</v>
      </c>
      <c r="B42" s="36" t="s">
        <v>153</v>
      </c>
    </row>
    <row r="43" spans="1:3" ht="15.65" customHeight="1">
      <c r="A43" s="35" t="s">
        <v>190</v>
      </c>
      <c r="B43" s="36"/>
    </row>
    <row r="44" spans="1:3" ht="15.65" customHeight="1">
      <c r="A44" s="34" t="s">
        <v>191</v>
      </c>
      <c r="B44" s="36" t="s">
        <v>153</v>
      </c>
    </row>
    <row r="45" spans="1:3" ht="15.65" customHeight="1">
      <c r="A45" s="35" t="s">
        <v>192</v>
      </c>
      <c r="B45" s="36"/>
    </row>
    <row r="46" spans="1:3" ht="15.65" customHeight="1">
      <c r="A46" s="34" t="s">
        <v>193</v>
      </c>
      <c r="B46" s="36" t="s">
        <v>153</v>
      </c>
    </row>
    <row r="47" spans="1:3" ht="15.65" customHeight="1">
      <c r="A47" s="35" t="s">
        <v>194</v>
      </c>
      <c r="B47" s="36"/>
    </row>
    <row r="48" spans="1:3" s="1" customFormat="1" ht="15.65" customHeight="1">
      <c r="A48" s="35" t="s">
        <v>162</v>
      </c>
      <c r="B48" s="36"/>
      <c r="C48" s="61"/>
    </row>
    <row r="49" spans="1:3" ht="15.65" customHeight="1">
      <c r="A49" s="37" t="s">
        <v>195</v>
      </c>
      <c r="B49" s="36"/>
    </row>
    <row r="50" spans="1:3" ht="15.65" customHeight="1">
      <c r="A50" s="37" t="s">
        <v>196</v>
      </c>
      <c r="B50" s="36"/>
    </row>
    <row r="51" spans="1:3" ht="15.65" customHeight="1">
      <c r="A51" s="37" t="s">
        <v>197</v>
      </c>
      <c r="B51" s="36"/>
    </row>
    <row r="52" spans="1:3" ht="15.65" customHeight="1">
      <c r="A52" s="37" t="s">
        <v>198</v>
      </c>
      <c r="B52" s="36"/>
    </row>
    <row r="53" spans="1:3" ht="15.65" customHeight="1">
      <c r="A53" s="37" t="s">
        <v>199</v>
      </c>
      <c r="B53" s="36"/>
    </row>
    <row r="54" spans="1:3" ht="15.65" customHeight="1">
      <c r="A54" s="34" t="s">
        <v>200</v>
      </c>
      <c r="B54" s="36" t="s">
        <v>153</v>
      </c>
    </row>
    <row r="55" spans="1:3" ht="15.65" customHeight="1">
      <c r="A55" s="35" t="s">
        <v>154</v>
      </c>
      <c r="B55" s="36"/>
    </row>
    <row r="56" spans="1:3" ht="15.65" customHeight="1">
      <c r="A56" s="34" t="s">
        <v>201</v>
      </c>
      <c r="B56" s="36" t="s">
        <v>153</v>
      </c>
    </row>
    <row r="57" spans="1:3" ht="15.65" customHeight="1">
      <c r="A57" s="35" t="s">
        <v>154</v>
      </c>
      <c r="B57" s="36"/>
    </row>
    <row r="58" spans="1:3" s="1" customFormat="1" ht="15.65" customHeight="1">
      <c r="A58" s="34" t="s">
        <v>202</v>
      </c>
      <c r="B58" s="36" t="s">
        <v>153</v>
      </c>
    </row>
    <row r="59" spans="1:3" ht="15.65" customHeight="1">
      <c r="A59" s="35" t="s">
        <v>203</v>
      </c>
      <c r="B59" s="36"/>
    </row>
    <row r="60" spans="1:3" ht="15.65" customHeight="1">
      <c r="A60" s="35" t="s">
        <v>162</v>
      </c>
      <c r="B60" s="36"/>
    </row>
    <row r="61" spans="1:3" s="1" customFormat="1" ht="15.65" customHeight="1">
      <c r="A61" s="37" t="s">
        <v>204</v>
      </c>
      <c r="B61" s="36"/>
      <c r="C61" s="61"/>
    </row>
    <row r="62" spans="1:3" ht="15.65" customHeight="1">
      <c r="A62" s="37" t="s">
        <v>205</v>
      </c>
      <c r="B62" s="36"/>
    </row>
    <row r="63" spans="1:3" ht="15.65" customHeight="1">
      <c r="A63" s="34" t="s">
        <v>206</v>
      </c>
      <c r="B63" s="36" t="s">
        <v>153</v>
      </c>
    </row>
    <row r="64" spans="1:3" ht="15.65" customHeight="1">
      <c r="A64" s="35" t="s">
        <v>207</v>
      </c>
      <c r="B64" s="36"/>
    </row>
    <row r="65" spans="1:3" ht="15.65" customHeight="1">
      <c r="A65" s="35" t="s">
        <v>162</v>
      </c>
      <c r="B65" s="36"/>
    </row>
    <row r="66" spans="1:3" ht="15.65" customHeight="1">
      <c r="A66" s="37" t="s">
        <v>208</v>
      </c>
      <c r="B66" s="36"/>
    </row>
    <row r="67" spans="1:3" ht="15.65" customHeight="1">
      <c r="A67" s="34" t="s">
        <v>209</v>
      </c>
      <c r="B67" s="36" t="s">
        <v>153</v>
      </c>
    </row>
    <row r="68" spans="1:3" ht="15.65" customHeight="1">
      <c r="A68" s="35" t="s">
        <v>210</v>
      </c>
      <c r="B68" s="36"/>
    </row>
    <row r="69" spans="1:3" s="1" customFormat="1" ht="15.65" customHeight="1">
      <c r="A69" s="34" t="s">
        <v>211</v>
      </c>
      <c r="B69" s="36" t="s">
        <v>153</v>
      </c>
    </row>
    <row r="70" spans="1:3" ht="15.65" customHeight="1">
      <c r="A70" s="35" t="s">
        <v>212</v>
      </c>
      <c r="B70" s="36"/>
    </row>
    <row r="71" spans="1:3" s="1" customFormat="1" ht="15.65" customHeight="1">
      <c r="A71" s="34" t="s">
        <v>213</v>
      </c>
      <c r="B71" s="36" t="s">
        <v>153</v>
      </c>
    </row>
    <row r="72" spans="1:3" ht="15.65" customHeight="1">
      <c r="A72" s="35" t="s">
        <v>214</v>
      </c>
      <c r="B72" s="36"/>
    </row>
    <row r="73" spans="1:3" ht="15.65" customHeight="1">
      <c r="A73" s="35" t="s">
        <v>162</v>
      </c>
      <c r="B73" s="36"/>
    </row>
    <row r="74" spans="1:3" ht="15.65" customHeight="1">
      <c r="A74" s="37" t="s">
        <v>215</v>
      </c>
      <c r="B74" s="36"/>
    </row>
    <row r="75" spans="1:3" ht="15.65" customHeight="1">
      <c r="A75" s="37" t="s">
        <v>216</v>
      </c>
      <c r="B75" s="36"/>
    </row>
    <row r="76" spans="1:3" ht="15.65" customHeight="1">
      <c r="A76" s="37" t="s">
        <v>217</v>
      </c>
      <c r="B76" s="36"/>
    </row>
    <row r="77" spans="1:3" ht="15.65" customHeight="1">
      <c r="A77" s="34" t="s">
        <v>218</v>
      </c>
      <c r="B77" s="36"/>
    </row>
    <row r="78" spans="1:3" s="1" customFormat="1" ht="15.65" customHeight="1">
      <c r="A78" s="35" t="s">
        <v>219</v>
      </c>
      <c r="B78" s="36"/>
      <c r="C78" s="61"/>
    </row>
    <row r="79" spans="1:3" ht="15.65" customHeight="1">
      <c r="A79" s="35" t="s">
        <v>162</v>
      </c>
      <c r="B79" s="36"/>
    </row>
    <row r="80" spans="1:3" ht="15.65" customHeight="1">
      <c r="A80" s="37" t="s">
        <v>220</v>
      </c>
      <c r="B80" s="36"/>
    </row>
    <row r="81" spans="1:2" ht="15.65" customHeight="1">
      <c r="A81" s="37" t="s">
        <v>221</v>
      </c>
      <c r="B81" s="36"/>
    </row>
    <row r="82" spans="1:2" ht="15.65" customHeight="1">
      <c r="A82" s="37" t="s">
        <v>222</v>
      </c>
      <c r="B82" s="36"/>
    </row>
    <row r="83" spans="1:2" ht="15.65" customHeight="1">
      <c r="A83" s="37" t="s">
        <v>223</v>
      </c>
      <c r="B83" s="36"/>
    </row>
    <row r="84" spans="1:2" s="1" customFormat="1" ht="15.65" customHeight="1">
      <c r="A84" s="37" t="s">
        <v>224</v>
      </c>
      <c r="B84" s="36"/>
    </row>
    <row r="85" spans="1:2" ht="15.65" customHeight="1">
      <c r="A85" s="37" t="s">
        <v>225</v>
      </c>
      <c r="B85" s="36"/>
    </row>
    <row r="86" spans="1:2" ht="15.65" customHeight="1">
      <c r="A86" s="37" t="s">
        <v>226</v>
      </c>
      <c r="B86" s="36"/>
    </row>
    <row r="87" spans="1:2" ht="15.65" customHeight="1">
      <c r="A87" s="34" t="s">
        <v>227</v>
      </c>
      <c r="B87" s="36" t="s">
        <v>153</v>
      </c>
    </row>
    <row r="88" spans="1:2" ht="15.65" customHeight="1">
      <c r="A88" s="35" t="s">
        <v>228</v>
      </c>
      <c r="B88" s="36"/>
    </row>
    <row r="89" spans="1:2" ht="15.65" customHeight="1">
      <c r="A89" s="34" t="s">
        <v>229</v>
      </c>
      <c r="B89" s="36" t="s">
        <v>153</v>
      </c>
    </row>
    <row r="90" spans="1:2" ht="15.65" customHeight="1">
      <c r="A90" s="35" t="s">
        <v>230</v>
      </c>
      <c r="B90" s="36"/>
    </row>
    <row r="91" spans="1:2" ht="15.65" customHeight="1">
      <c r="A91" s="35" t="s">
        <v>162</v>
      </c>
      <c r="B91" s="36"/>
    </row>
    <row r="92" spans="1:2" ht="15.65" customHeight="1">
      <c r="A92" s="37" t="s">
        <v>231</v>
      </c>
      <c r="B92" s="36"/>
    </row>
    <row r="93" spans="1:2" ht="15.65" customHeight="1">
      <c r="A93" s="34" t="s">
        <v>232</v>
      </c>
      <c r="B93" s="36" t="s">
        <v>153</v>
      </c>
    </row>
    <row r="94" spans="1:2" ht="15.65" customHeight="1">
      <c r="A94" s="35" t="s">
        <v>233</v>
      </c>
      <c r="B94" s="36"/>
    </row>
    <row r="95" spans="1:2" s="1" customFormat="1" ht="15.65" customHeight="1">
      <c r="A95" s="35" t="s">
        <v>234</v>
      </c>
      <c r="B95" s="36"/>
    </row>
    <row r="96" spans="1:2" ht="15.65" customHeight="1">
      <c r="A96" s="34" t="s">
        <v>235</v>
      </c>
      <c r="B96" s="36" t="s">
        <v>153</v>
      </c>
    </row>
    <row r="97" spans="1:2" ht="15.65" customHeight="1">
      <c r="A97" s="35" t="s">
        <v>154</v>
      </c>
      <c r="B97" s="36"/>
    </row>
    <row r="98" spans="1:2" ht="15.65" customHeight="1">
      <c r="A98" s="34" t="s">
        <v>236</v>
      </c>
      <c r="B98" s="36" t="s">
        <v>153</v>
      </c>
    </row>
    <row r="99" spans="1:2" ht="15.65" customHeight="1">
      <c r="A99" s="35" t="s">
        <v>237</v>
      </c>
      <c r="B99" s="36"/>
    </row>
    <row r="100" spans="1:2" ht="15.65" customHeight="1">
      <c r="A100" s="35" t="s">
        <v>162</v>
      </c>
      <c r="B100" s="36"/>
    </row>
    <row r="101" spans="1:2" s="1" customFormat="1" ht="15.65" customHeight="1">
      <c r="A101" s="37" t="s">
        <v>238</v>
      </c>
      <c r="B101" s="36"/>
    </row>
    <row r="102" spans="1:2" ht="15.65" customHeight="1">
      <c r="A102" s="37" t="s">
        <v>239</v>
      </c>
      <c r="B102" s="36"/>
    </row>
    <row r="103" spans="1:2" ht="15.65" customHeight="1">
      <c r="A103" s="34" t="s">
        <v>240</v>
      </c>
      <c r="B103" s="36" t="s">
        <v>153</v>
      </c>
    </row>
    <row r="104" spans="1:2" ht="15.65" customHeight="1">
      <c r="A104" s="35" t="s">
        <v>154</v>
      </c>
      <c r="B104" s="36"/>
    </row>
    <row r="105" spans="1:2" ht="15.65" customHeight="1">
      <c r="A105" s="34" t="s">
        <v>241</v>
      </c>
      <c r="B105" s="36" t="s">
        <v>153</v>
      </c>
    </row>
    <row r="106" spans="1:2" ht="15.65" customHeight="1">
      <c r="A106" s="35" t="s">
        <v>242</v>
      </c>
      <c r="B106" s="36"/>
    </row>
    <row r="107" spans="1:2" ht="15.65" customHeight="1">
      <c r="A107" s="35" t="s">
        <v>162</v>
      </c>
      <c r="B107" s="36"/>
    </row>
    <row r="108" spans="1:2" ht="15.65" customHeight="1">
      <c r="A108" s="37" t="s">
        <v>243</v>
      </c>
      <c r="B108" s="36"/>
    </row>
    <row r="109" spans="1:2" ht="15.65" customHeight="1">
      <c r="A109" s="37" t="s">
        <v>244</v>
      </c>
      <c r="B109" s="36"/>
    </row>
    <row r="110" spans="1:2" ht="15.65" customHeight="1">
      <c r="A110" s="37" t="s">
        <v>245</v>
      </c>
      <c r="B110" s="36"/>
    </row>
    <row r="111" spans="1:2" ht="15.65" customHeight="1">
      <c r="A111" s="37" t="s">
        <v>246</v>
      </c>
      <c r="B111" s="36"/>
    </row>
    <row r="112" spans="1:2" ht="15.65" customHeight="1">
      <c r="A112" s="37" t="s">
        <v>247</v>
      </c>
      <c r="B112" s="36"/>
    </row>
    <row r="113" spans="1:2" ht="15.65" customHeight="1">
      <c r="A113" s="37" t="s">
        <v>248</v>
      </c>
      <c r="B113" s="36"/>
    </row>
    <row r="114" spans="1:2" ht="15.65" customHeight="1">
      <c r="A114" s="37" t="s">
        <v>249</v>
      </c>
      <c r="B114" s="36"/>
    </row>
    <row r="115" spans="1:2" ht="15.65" customHeight="1">
      <c r="A115" s="37" t="s">
        <v>250</v>
      </c>
      <c r="B115" s="36"/>
    </row>
    <row r="116" spans="1:2" ht="15.65" customHeight="1">
      <c r="A116" s="37" t="s">
        <v>251</v>
      </c>
      <c r="B116" s="36"/>
    </row>
    <row r="117" spans="1:2" ht="15.65" customHeight="1">
      <c r="A117" s="37" t="s">
        <v>252</v>
      </c>
      <c r="B117" s="36"/>
    </row>
    <row r="118" spans="1:2" ht="15.65" customHeight="1">
      <c r="A118" s="37" t="s">
        <v>253</v>
      </c>
      <c r="B118" s="36"/>
    </row>
    <row r="119" spans="1:2" ht="15.65" customHeight="1">
      <c r="A119" s="37" t="s">
        <v>254</v>
      </c>
      <c r="B119" s="36"/>
    </row>
    <row r="120" spans="1:2" ht="15.65" customHeight="1">
      <c r="A120" s="37" t="s">
        <v>255</v>
      </c>
      <c r="B120" s="36"/>
    </row>
    <row r="121" spans="1:2" ht="15.65" customHeight="1">
      <c r="A121" s="34" t="s">
        <v>256</v>
      </c>
      <c r="B121" s="36"/>
    </row>
    <row r="122" spans="1:2" s="1" customFormat="1" ht="15.65" customHeight="1">
      <c r="A122" s="35" t="s">
        <v>154</v>
      </c>
      <c r="B122" s="36"/>
    </row>
    <row r="123" spans="1:2" ht="15.65" customHeight="1">
      <c r="A123" s="34" t="s">
        <v>257</v>
      </c>
      <c r="B123" s="36" t="s">
        <v>153</v>
      </c>
    </row>
    <row r="124" spans="1:2" ht="15.65" customHeight="1">
      <c r="A124" s="35" t="s">
        <v>258</v>
      </c>
      <c r="B124" s="36"/>
    </row>
    <row r="125" spans="1:2" ht="15.65" customHeight="1">
      <c r="A125" s="34" t="s">
        <v>259</v>
      </c>
      <c r="B125" s="36" t="s">
        <v>153</v>
      </c>
    </row>
    <row r="126" spans="1:2" ht="15.65" customHeight="1">
      <c r="A126" s="35" t="s">
        <v>260</v>
      </c>
      <c r="B126" s="36"/>
    </row>
    <row r="127" spans="1:2" ht="15.65" customHeight="1">
      <c r="A127" s="34" t="s">
        <v>261</v>
      </c>
      <c r="B127" s="36" t="s">
        <v>153</v>
      </c>
    </row>
    <row r="128" spans="1:2" ht="15.65" customHeight="1">
      <c r="A128" s="35" t="s">
        <v>262</v>
      </c>
      <c r="B128" s="36"/>
    </row>
    <row r="129" spans="1:2" ht="15.65" customHeight="1">
      <c r="A129" s="35" t="s">
        <v>162</v>
      </c>
      <c r="B129" s="36"/>
    </row>
    <row r="130" spans="1:2" ht="15.65" customHeight="1">
      <c r="A130" s="37" t="s">
        <v>263</v>
      </c>
      <c r="B130" s="36"/>
    </row>
    <row r="131" spans="1:2" ht="15.65" customHeight="1">
      <c r="A131" s="37" t="s">
        <v>264</v>
      </c>
      <c r="B131" s="36"/>
    </row>
    <row r="132" spans="1:2" ht="15.65" customHeight="1">
      <c r="A132" s="37" t="s">
        <v>265</v>
      </c>
      <c r="B132" s="36"/>
    </row>
    <row r="133" spans="1:2" s="1" customFormat="1" ht="15.65" customHeight="1">
      <c r="A133" s="37" t="s">
        <v>266</v>
      </c>
      <c r="B133" s="36"/>
    </row>
    <row r="134" spans="1:2" ht="15.65" customHeight="1">
      <c r="A134" s="37" t="s">
        <v>267</v>
      </c>
      <c r="B134" s="36"/>
    </row>
    <row r="135" spans="1:2" ht="15.65" customHeight="1">
      <c r="A135" s="37" t="s">
        <v>268</v>
      </c>
      <c r="B135" s="36"/>
    </row>
    <row r="136" spans="1:2" ht="14.25" customHeight="1">
      <c r="A136" s="37" t="s">
        <v>269</v>
      </c>
      <c r="B136" s="36"/>
    </row>
    <row r="137" spans="1:2" ht="14.25" customHeight="1">
      <c r="A137" s="37" t="s">
        <v>270</v>
      </c>
      <c r="B137" s="36"/>
    </row>
    <row r="138" spans="1:2" ht="14.25" customHeight="1">
      <c r="A138" s="37" t="s">
        <v>271</v>
      </c>
      <c r="B138" s="36"/>
    </row>
    <row r="139" spans="1:2" ht="14.25" customHeight="1">
      <c r="A139" s="37" t="s">
        <v>272</v>
      </c>
      <c r="B139" s="36"/>
    </row>
    <row r="140" spans="1:2" ht="14.25" customHeight="1">
      <c r="A140" s="37" t="s">
        <v>273</v>
      </c>
      <c r="B140" s="36"/>
    </row>
    <row r="141" spans="1:2" ht="14.25" customHeight="1">
      <c r="A141" s="37" t="s">
        <v>274</v>
      </c>
      <c r="B141" s="36"/>
    </row>
    <row r="142" spans="1:2" ht="14.25" customHeight="1">
      <c r="A142" s="37" t="s">
        <v>275</v>
      </c>
      <c r="B142" s="36"/>
    </row>
    <row r="143" spans="1:2" ht="14.25" customHeight="1">
      <c r="A143" s="37" t="s">
        <v>276</v>
      </c>
      <c r="B143" s="36"/>
    </row>
    <row r="144" spans="1:2" ht="14.25" customHeight="1">
      <c r="A144" s="37" t="s">
        <v>277</v>
      </c>
      <c r="B144" s="36"/>
    </row>
    <row r="145" spans="1:2" ht="14.25" customHeight="1">
      <c r="A145" s="37" t="s">
        <v>278</v>
      </c>
      <c r="B145" s="36"/>
    </row>
    <row r="146" spans="1:2" ht="14.25" customHeight="1">
      <c r="A146" s="37" t="s">
        <v>279</v>
      </c>
      <c r="B146" s="36"/>
    </row>
    <row r="147" spans="1:2" ht="14.25" customHeight="1">
      <c r="A147" s="37" t="s">
        <v>280</v>
      </c>
      <c r="B147" s="36"/>
    </row>
    <row r="148" spans="1:2" ht="14.25" customHeight="1">
      <c r="A148" s="37" t="s">
        <v>281</v>
      </c>
      <c r="B148" s="36"/>
    </row>
    <row r="149" spans="1:2" ht="14.25" customHeight="1">
      <c r="A149" s="37" t="s">
        <v>282</v>
      </c>
      <c r="B149" s="36"/>
    </row>
    <row r="150" spans="1:2" ht="14.25" customHeight="1">
      <c r="A150" s="37" t="s">
        <v>283</v>
      </c>
      <c r="B150" s="36"/>
    </row>
    <row r="151" spans="1:2" ht="14.25" customHeight="1">
      <c r="A151" s="37" t="s">
        <v>284</v>
      </c>
      <c r="B151" s="36"/>
    </row>
    <row r="152" spans="1:2" ht="14.25" customHeight="1">
      <c r="A152" s="37" t="s">
        <v>285</v>
      </c>
      <c r="B152" s="36"/>
    </row>
    <row r="153" spans="1:2" ht="14.25" customHeight="1">
      <c r="A153" s="37" t="s">
        <v>286</v>
      </c>
      <c r="B153" s="36"/>
    </row>
    <row r="154" spans="1:2" ht="14.25" customHeight="1">
      <c r="A154" s="37" t="s">
        <v>287</v>
      </c>
      <c r="B154" s="36"/>
    </row>
    <row r="155" spans="1:2" ht="14.25" customHeight="1">
      <c r="A155" s="37" t="s">
        <v>288</v>
      </c>
      <c r="B155" s="36"/>
    </row>
    <row r="156" spans="1:2" ht="14.25" customHeight="1">
      <c r="A156" s="37" t="s">
        <v>289</v>
      </c>
      <c r="B156" s="36"/>
    </row>
    <row r="157" spans="1:2" ht="14.25" customHeight="1">
      <c r="A157" s="37" t="s">
        <v>290</v>
      </c>
      <c r="B157" s="36"/>
    </row>
    <row r="158" spans="1:2" ht="14.25" customHeight="1">
      <c r="A158" s="37" t="s">
        <v>291</v>
      </c>
      <c r="B158" s="36"/>
    </row>
    <row r="159" spans="1:2" ht="14.25" customHeight="1">
      <c r="A159" s="37" t="s">
        <v>292</v>
      </c>
      <c r="B159" s="36"/>
    </row>
    <row r="160" spans="1:2" ht="14.25" customHeight="1">
      <c r="A160" s="37" t="s">
        <v>293</v>
      </c>
      <c r="B160" s="36"/>
    </row>
    <row r="161" spans="1:2" ht="14.25" customHeight="1">
      <c r="A161" s="34" t="s">
        <v>294</v>
      </c>
      <c r="B161" s="36" t="s">
        <v>153</v>
      </c>
    </row>
    <row r="162" spans="1:2" ht="14.25" customHeight="1">
      <c r="A162" s="35" t="s">
        <v>295</v>
      </c>
      <c r="B162" s="36"/>
    </row>
    <row r="163" spans="1:2" ht="14.25" customHeight="1">
      <c r="A163" s="34" t="s">
        <v>296</v>
      </c>
      <c r="B163" s="36" t="s">
        <v>153</v>
      </c>
    </row>
    <row r="164" spans="1:2" ht="14.25" customHeight="1">
      <c r="A164" s="35" t="s">
        <v>297</v>
      </c>
      <c r="B164" s="36"/>
    </row>
    <row r="165" spans="1:2" ht="14.25" customHeight="1">
      <c r="A165" s="34" t="s">
        <v>298</v>
      </c>
      <c r="B165" s="36" t="s">
        <v>153</v>
      </c>
    </row>
    <row r="166" spans="1:2" ht="14.25" customHeight="1">
      <c r="A166" s="35" t="s">
        <v>299</v>
      </c>
      <c r="B166" s="36"/>
    </row>
    <row r="167" spans="1:2" ht="14.25" customHeight="1">
      <c r="A167" s="34" t="s">
        <v>300</v>
      </c>
      <c r="B167" s="36" t="s">
        <v>153</v>
      </c>
    </row>
    <row r="168" spans="1:2" ht="14.25" customHeight="1">
      <c r="A168" s="35" t="s">
        <v>301</v>
      </c>
      <c r="B168" s="36"/>
    </row>
    <row r="169" spans="1:2" ht="14.25" customHeight="1">
      <c r="A169" s="34" t="s">
        <v>302</v>
      </c>
      <c r="B169" s="36" t="s">
        <v>153</v>
      </c>
    </row>
    <row r="170" spans="1:2" ht="14.25" customHeight="1">
      <c r="A170" s="35" t="s">
        <v>303</v>
      </c>
      <c r="B170" s="36"/>
    </row>
    <row r="171" spans="1:2" ht="14.25" customHeight="1">
      <c r="A171" s="35" t="s">
        <v>162</v>
      </c>
      <c r="B171" s="36"/>
    </row>
    <row r="172" spans="1:2" ht="14.25" customHeight="1">
      <c r="A172" s="37" t="s">
        <v>304</v>
      </c>
      <c r="B172" s="36"/>
    </row>
    <row r="173" spans="1:2" ht="14.25" customHeight="1">
      <c r="A173" s="37" t="s">
        <v>305</v>
      </c>
      <c r="B173" s="36"/>
    </row>
    <row r="174" spans="1:2" ht="14.25" customHeight="1">
      <c r="A174" s="37" t="s">
        <v>306</v>
      </c>
      <c r="B174" s="36"/>
    </row>
    <row r="175" spans="1:2" ht="14.25" customHeight="1">
      <c r="A175" s="37" t="s">
        <v>307</v>
      </c>
      <c r="B175" s="36"/>
    </row>
    <row r="176" spans="1:2" ht="14.25" customHeight="1">
      <c r="A176" s="37" t="s">
        <v>308</v>
      </c>
      <c r="B176" s="36"/>
    </row>
    <row r="177" spans="1:2" ht="14.25" customHeight="1">
      <c r="A177" s="34" t="s">
        <v>309</v>
      </c>
      <c r="B177" s="36" t="s">
        <v>153</v>
      </c>
    </row>
    <row r="178" spans="1:2" ht="14.25" customHeight="1">
      <c r="A178" s="35" t="s">
        <v>310</v>
      </c>
      <c r="B178" s="36"/>
    </row>
    <row r="179" spans="1:2" ht="14.25" customHeight="1">
      <c r="A179" s="35" t="s">
        <v>162</v>
      </c>
      <c r="B179" s="36"/>
    </row>
    <row r="180" spans="1:2" ht="14.25" customHeight="1">
      <c r="A180" s="37" t="s">
        <v>311</v>
      </c>
      <c r="B180" s="36"/>
    </row>
    <row r="181" spans="1:2" ht="14.25" customHeight="1">
      <c r="A181" s="37" t="s">
        <v>312</v>
      </c>
      <c r="B181" s="36"/>
    </row>
    <row r="182" spans="1:2" ht="14.25" customHeight="1">
      <c r="A182" s="37" t="s">
        <v>313</v>
      </c>
      <c r="B182" s="36"/>
    </row>
    <row r="183" spans="1:2" ht="14.25" customHeight="1">
      <c r="A183" s="37" t="s">
        <v>314</v>
      </c>
      <c r="B183" s="36"/>
    </row>
    <row r="184" spans="1:2" ht="14.25" customHeight="1">
      <c r="A184" s="37" t="s">
        <v>315</v>
      </c>
      <c r="B184" s="36"/>
    </row>
    <row r="185" spans="1:2" ht="14.25" customHeight="1">
      <c r="A185" s="37" t="s">
        <v>316</v>
      </c>
      <c r="B185" s="36"/>
    </row>
    <row r="186" spans="1:2" ht="14.25" customHeight="1">
      <c r="A186" s="34" t="s">
        <v>317</v>
      </c>
      <c r="B186" s="36"/>
    </row>
    <row r="187" spans="1:2" ht="14.25" customHeight="1">
      <c r="A187" s="35" t="s">
        <v>154</v>
      </c>
      <c r="B187" s="36"/>
    </row>
    <row r="188" spans="1:2" ht="14.25" customHeight="1">
      <c r="A188" s="34" t="s">
        <v>318</v>
      </c>
      <c r="B188" s="36" t="s">
        <v>153</v>
      </c>
    </row>
    <row r="189" spans="1:2" ht="14.25" customHeight="1">
      <c r="A189" s="35" t="s">
        <v>319</v>
      </c>
      <c r="B189" s="36"/>
    </row>
    <row r="190" spans="1:2" ht="14.25" customHeight="1">
      <c r="A190" s="34" t="s">
        <v>320</v>
      </c>
      <c r="B190" s="36" t="s">
        <v>153</v>
      </c>
    </row>
    <row r="191" spans="1:2" ht="14.25" customHeight="1">
      <c r="A191" s="35" t="s">
        <v>321</v>
      </c>
      <c r="B191" s="36"/>
    </row>
    <row r="192" spans="1:2" ht="14.25" customHeight="1">
      <c r="A192" s="34" t="s">
        <v>322</v>
      </c>
      <c r="B192" s="36" t="s">
        <v>153</v>
      </c>
    </row>
    <row r="193" spans="1:2" ht="14.25" customHeight="1">
      <c r="A193" s="35" t="s">
        <v>154</v>
      </c>
      <c r="B193" s="36"/>
    </row>
    <row r="194" spans="1:2" ht="14.25" customHeight="1">
      <c r="A194" s="34" t="s">
        <v>323</v>
      </c>
      <c r="B194" s="36" t="s">
        <v>153</v>
      </c>
    </row>
    <row r="195" spans="1:2" ht="14.25" customHeight="1">
      <c r="A195" s="35" t="s">
        <v>324</v>
      </c>
      <c r="B195" s="36"/>
    </row>
    <row r="196" spans="1:2" ht="14.25" customHeight="1">
      <c r="A196" s="34" t="s">
        <v>325</v>
      </c>
      <c r="B196" s="36" t="s">
        <v>153</v>
      </c>
    </row>
    <row r="197" spans="1:2" ht="14.25" customHeight="1">
      <c r="A197" s="35" t="s">
        <v>326</v>
      </c>
      <c r="B197" s="36"/>
    </row>
    <row r="198" spans="1:2" ht="14.25" customHeight="1">
      <c r="A198" s="34" t="s">
        <v>327</v>
      </c>
      <c r="B198" s="36" t="s">
        <v>153</v>
      </c>
    </row>
    <row r="199" spans="1:2" ht="14.25" customHeight="1">
      <c r="A199" s="35" t="s">
        <v>328</v>
      </c>
      <c r="B199" s="36"/>
    </row>
    <row r="200" spans="1:2" ht="14.25" customHeight="1">
      <c r="A200" s="34" t="s">
        <v>329</v>
      </c>
      <c r="B200" s="36" t="s">
        <v>153</v>
      </c>
    </row>
    <row r="201" spans="1:2" ht="14.25" customHeight="1">
      <c r="A201" s="35" t="s">
        <v>330</v>
      </c>
      <c r="B201" s="36"/>
    </row>
    <row r="202" spans="1:2" ht="14.25" customHeight="1">
      <c r="A202" s="34" t="s">
        <v>331</v>
      </c>
      <c r="B202" s="36" t="s">
        <v>153</v>
      </c>
    </row>
    <row r="203" spans="1:2" ht="14.25" customHeight="1">
      <c r="A203" s="35" t="s">
        <v>332</v>
      </c>
      <c r="B203" s="36"/>
    </row>
    <row r="204" spans="1:2" ht="14.25" customHeight="1">
      <c r="A204" s="34" t="s">
        <v>333</v>
      </c>
      <c r="B204" s="36" t="s">
        <v>153</v>
      </c>
    </row>
    <row r="205" spans="1:2" ht="14.25" customHeight="1">
      <c r="A205" s="35" t="s">
        <v>334</v>
      </c>
      <c r="B205" s="36"/>
    </row>
    <row r="206" spans="1:2" ht="14.25" customHeight="1">
      <c r="A206" s="35" t="s">
        <v>162</v>
      </c>
      <c r="B206" s="36"/>
    </row>
    <row r="207" spans="1:2" ht="14.25" customHeight="1">
      <c r="A207" s="37" t="s">
        <v>335</v>
      </c>
      <c r="B207" s="36"/>
    </row>
    <row r="208" spans="1:2" ht="14.25" customHeight="1">
      <c r="A208" s="37" t="s">
        <v>336</v>
      </c>
      <c r="B208" s="36"/>
    </row>
    <row r="209" spans="1:2" ht="14.25" customHeight="1">
      <c r="A209" s="37" t="s">
        <v>337</v>
      </c>
      <c r="B209" s="36"/>
    </row>
    <row r="210" spans="1:2" ht="14.25" customHeight="1">
      <c r="A210" s="37" t="s">
        <v>338</v>
      </c>
      <c r="B210" s="36"/>
    </row>
    <row r="211" spans="1:2" ht="14.25" customHeight="1">
      <c r="A211" s="37" t="s">
        <v>339</v>
      </c>
      <c r="B211" s="36"/>
    </row>
    <row r="212" spans="1:2" ht="14.25" customHeight="1">
      <c r="A212" s="37" t="s">
        <v>340</v>
      </c>
      <c r="B212" s="36"/>
    </row>
    <row r="213" spans="1:2" ht="14.25" customHeight="1">
      <c r="A213" s="37" t="s">
        <v>341</v>
      </c>
      <c r="B213" s="36"/>
    </row>
    <row r="214" spans="1:2" ht="14.25" customHeight="1">
      <c r="A214" s="37" t="s">
        <v>342</v>
      </c>
      <c r="B214" s="36"/>
    </row>
    <row r="215" spans="1:2" ht="14.25" customHeight="1">
      <c r="A215" s="37" t="s">
        <v>343</v>
      </c>
      <c r="B215" s="36"/>
    </row>
    <row r="216" spans="1:2" ht="14.25" customHeight="1">
      <c r="A216" s="37" t="s">
        <v>344</v>
      </c>
      <c r="B216" s="36"/>
    </row>
    <row r="217" spans="1:2" ht="14.25" customHeight="1">
      <c r="A217" s="37" t="s">
        <v>345</v>
      </c>
      <c r="B217" s="36"/>
    </row>
    <row r="218" spans="1:2" ht="14.25" customHeight="1">
      <c r="A218" s="37" t="s">
        <v>346</v>
      </c>
      <c r="B218" s="36"/>
    </row>
    <row r="219" spans="1:2" ht="14.25" customHeight="1">
      <c r="A219" s="37" t="s">
        <v>347</v>
      </c>
      <c r="B219" s="36"/>
    </row>
    <row r="220" spans="1:2" ht="14.25" customHeight="1">
      <c r="A220" s="37" t="s">
        <v>348</v>
      </c>
      <c r="B220" s="36"/>
    </row>
    <row r="221" spans="1:2" ht="14.25" customHeight="1">
      <c r="A221" s="37" t="s">
        <v>349</v>
      </c>
      <c r="B221" s="36"/>
    </row>
    <row r="222" spans="1:2" ht="14.25" customHeight="1">
      <c r="A222" s="37" t="s">
        <v>350</v>
      </c>
      <c r="B222" s="36"/>
    </row>
    <row r="223" spans="1:2" ht="14.25" customHeight="1">
      <c r="A223" s="37" t="s">
        <v>351</v>
      </c>
      <c r="B223" s="36"/>
    </row>
    <row r="224" spans="1:2" ht="14.25" customHeight="1">
      <c r="A224" s="37" t="s">
        <v>352</v>
      </c>
      <c r="B224" s="36"/>
    </row>
    <row r="225" spans="1:2" ht="14.25" customHeight="1">
      <c r="A225" s="37" t="s">
        <v>353</v>
      </c>
      <c r="B225" s="36"/>
    </row>
    <row r="226" spans="1:2" ht="14.25" customHeight="1">
      <c r="A226" s="37" t="s">
        <v>354</v>
      </c>
      <c r="B226" s="36"/>
    </row>
    <row r="227" spans="1:2" ht="14.25" customHeight="1">
      <c r="A227" s="37" t="s">
        <v>355</v>
      </c>
      <c r="B227" s="36"/>
    </row>
    <row r="228" spans="1:2" ht="14.25" customHeight="1">
      <c r="A228" s="37" t="s">
        <v>356</v>
      </c>
      <c r="B228" s="36"/>
    </row>
    <row r="229" spans="1:2" ht="14.25" customHeight="1">
      <c r="A229" s="37" t="s">
        <v>357</v>
      </c>
      <c r="B229" s="36"/>
    </row>
    <row r="230" spans="1:2" ht="14.25" customHeight="1">
      <c r="A230" s="37" t="s">
        <v>358</v>
      </c>
      <c r="B230" s="36"/>
    </row>
    <row r="231" spans="1:2" ht="14.25" customHeight="1">
      <c r="A231" s="37" t="s">
        <v>359</v>
      </c>
      <c r="B231" s="36"/>
    </row>
    <row r="232" spans="1:2" ht="14.25" customHeight="1">
      <c r="A232" s="37" t="s">
        <v>360</v>
      </c>
      <c r="B232" s="36"/>
    </row>
    <row r="233" spans="1:2" ht="14.25" customHeight="1">
      <c r="A233" s="37" t="s">
        <v>361</v>
      </c>
      <c r="B233" s="36"/>
    </row>
    <row r="234" spans="1:2" ht="14.25" customHeight="1">
      <c r="A234" s="37" t="s">
        <v>362</v>
      </c>
      <c r="B234" s="36"/>
    </row>
    <row r="235" spans="1:2" ht="14.25" customHeight="1">
      <c r="A235" s="37" t="s">
        <v>363</v>
      </c>
      <c r="B235" s="36"/>
    </row>
    <row r="236" spans="1:2" ht="14.25" customHeight="1">
      <c r="A236" s="37" t="s">
        <v>364</v>
      </c>
      <c r="B236" s="36"/>
    </row>
    <row r="237" spans="1:2" ht="14.25" customHeight="1">
      <c r="A237" s="37" t="s">
        <v>365</v>
      </c>
      <c r="B237" s="36"/>
    </row>
    <row r="238" spans="1:2" ht="14.25" customHeight="1">
      <c r="A238" s="37" t="s">
        <v>366</v>
      </c>
      <c r="B238" s="36"/>
    </row>
    <row r="239" spans="1:2" ht="14.25" customHeight="1">
      <c r="A239" s="37" t="s">
        <v>367</v>
      </c>
      <c r="B239" s="36"/>
    </row>
    <row r="240" spans="1:2" ht="14.25" customHeight="1">
      <c r="A240" s="37" t="s">
        <v>368</v>
      </c>
      <c r="B240" s="36"/>
    </row>
    <row r="241" spans="1:2" ht="14.25" customHeight="1">
      <c r="A241" s="37" t="s">
        <v>369</v>
      </c>
      <c r="B241" s="36"/>
    </row>
    <row r="242" spans="1:2" ht="14.25" customHeight="1">
      <c r="A242" s="37" t="s">
        <v>370</v>
      </c>
      <c r="B242" s="36"/>
    </row>
    <row r="243" spans="1:2" ht="14.25" customHeight="1">
      <c r="A243" s="37" t="s">
        <v>371</v>
      </c>
      <c r="B243" s="36"/>
    </row>
    <row r="244" spans="1:2" ht="14.25" customHeight="1">
      <c r="A244" s="37" t="s">
        <v>372</v>
      </c>
      <c r="B244" s="36"/>
    </row>
    <row r="245" spans="1:2" ht="14.25" customHeight="1">
      <c r="A245" s="37" t="s">
        <v>373</v>
      </c>
      <c r="B245" s="36"/>
    </row>
    <row r="246" spans="1:2" ht="14.25" customHeight="1">
      <c r="A246" s="37" t="s">
        <v>374</v>
      </c>
      <c r="B246" s="36"/>
    </row>
    <row r="247" spans="1:2" ht="14.25" customHeight="1">
      <c r="A247" s="37" t="s">
        <v>375</v>
      </c>
      <c r="B247" s="36"/>
    </row>
    <row r="248" spans="1:2" ht="14.25" customHeight="1">
      <c r="A248" s="37" t="s">
        <v>376</v>
      </c>
      <c r="B248" s="36"/>
    </row>
    <row r="249" spans="1:2" ht="14.25" customHeight="1">
      <c r="A249" s="37" t="s">
        <v>377</v>
      </c>
      <c r="B249" s="36"/>
    </row>
    <row r="250" spans="1:2" ht="14.25" customHeight="1">
      <c r="A250" s="37" t="s">
        <v>378</v>
      </c>
      <c r="B250" s="36"/>
    </row>
    <row r="251" spans="1:2" ht="14.25" customHeight="1">
      <c r="A251" s="37" t="s">
        <v>379</v>
      </c>
      <c r="B251" s="36"/>
    </row>
    <row r="252" spans="1:2" ht="14.25" customHeight="1">
      <c r="A252" s="37" t="s">
        <v>380</v>
      </c>
      <c r="B252" s="36"/>
    </row>
    <row r="253" spans="1:2" ht="14.25" customHeight="1">
      <c r="A253" s="37" t="s">
        <v>381</v>
      </c>
      <c r="B253" s="36"/>
    </row>
    <row r="254" spans="1:2" ht="14.25" customHeight="1">
      <c r="A254" s="34" t="s">
        <v>382</v>
      </c>
      <c r="B254" s="36" t="s">
        <v>153</v>
      </c>
    </row>
    <row r="255" spans="1:2" ht="14.25" customHeight="1">
      <c r="A255" s="35" t="s">
        <v>383</v>
      </c>
      <c r="B255" s="36"/>
    </row>
    <row r="256" spans="1:2" ht="14.25" customHeight="1">
      <c r="A256" s="35" t="s">
        <v>162</v>
      </c>
      <c r="B256" s="36"/>
    </row>
    <row r="257" spans="1:2" ht="14.25" customHeight="1">
      <c r="A257" s="37" t="s">
        <v>384</v>
      </c>
      <c r="B257" s="36"/>
    </row>
    <row r="258" spans="1:2" ht="14.25" customHeight="1">
      <c r="A258" s="37" t="s">
        <v>385</v>
      </c>
      <c r="B258" s="36"/>
    </row>
    <row r="259" spans="1:2" ht="14.25" customHeight="1">
      <c r="A259" s="37" t="s">
        <v>386</v>
      </c>
      <c r="B259" s="36"/>
    </row>
    <row r="260" spans="1:2" ht="14.25" customHeight="1">
      <c r="A260" s="37" t="s">
        <v>387</v>
      </c>
      <c r="B260" s="36"/>
    </row>
    <row r="261" spans="1:2" ht="14.25" customHeight="1">
      <c r="A261" s="37" t="s">
        <v>388</v>
      </c>
      <c r="B261" s="36"/>
    </row>
    <row r="262" spans="1:2" ht="14.25" customHeight="1">
      <c r="A262" s="34" t="s">
        <v>389</v>
      </c>
      <c r="B262" s="36" t="s">
        <v>153</v>
      </c>
    </row>
    <row r="263" spans="1:2" ht="14.25" customHeight="1">
      <c r="A263" s="35" t="s">
        <v>390</v>
      </c>
      <c r="B263" s="36"/>
    </row>
    <row r="264" spans="1:2" ht="14.25" customHeight="1">
      <c r="A264" s="34" t="s">
        <v>391</v>
      </c>
      <c r="B264" s="36" t="s">
        <v>153</v>
      </c>
    </row>
    <row r="265" spans="1:2" ht="14.25" customHeight="1">
      <c r="A265" s="35" t="s">
        <v>392</v>
      </c>
      <c r="B265" s="36"/>
    </row>
    <row r="266" spans="1:2" ht="14.25" customHeight="1">
      <c r="A266" s="35" t="s">
        <v>162</v>
      </c>
      <c r="B266" s="36"/>
    </row>
    <row r="267" spans="1:2" ht="14.25" customHeight="1">
      <c r="A267" s="37" t="s">
        <v>393</v>
      </c>
      <c r="B267" s="36"/>
    </row>
    <row r="268" spans="1:2" ht="14.25" customHeight="1">
      <c r="A268" s="37" t="s">
        <v>394</v>
      </c>
      <c r="B268" s="36"/>
    </row>
    <row r="269" spans="1:2" ht="14.25" customHeight="1">
      <c r="A269" s="37" t="s">
        <v>395</v>
      </c>
      <c r="B269" s="36"/>
    </row>
    <row r="270" spans="1:2" ht="14.25" customHeight="1">
      <c r="A270" s="37" t="s">
        <v>396</v>
      </c>
      <c r="B270" s="36"/>
    </row>
    <row r="271" spans="1:2" ht="14.25" customHeight="1">
      <c r="A271" s="37" t="s">
        <v>397</v>
      </c>
      <c r="B271" s="36"/>
    </row>
    <row r="272" spans="1:2" ht="14.25" customHeight="1">
      <c r="A272" s="37" t="s">
        <v>398</v>
      </c>
      <c r="B272" s="36"/>
    </row>
    <row r="273" spans="1:2" ht="14.25" customHeight="1">
      <c r="A273" s="37" t="s">
        <v>399</v>
      </c>
      <c r="B273" s="36"/>
    </row>
    <row r="274" spans="1:2" ht="14.25" customHeight="1">
      <c r="A274" s="37" t="s">
        <v>400</v>
      </c>
      <c r="B274" s="36"/>
    </row>
    <row r="275" spans="1:2" ht="14.25" customHeight="1">
      <c r="A275" s="37" t="s">
        <v>401</v>
      </c>
      <c r="B275" s="36"/>
    </row>
    <row r="276" spans="1:2" ht="14.25" customHeight="1">
      <c r="A276" s="37" t="s">
        <v>402</v>
      </c>
      <c r="B276" s="36"/>
    </row>
    <row r="277" spans="1:2" ht="14.25" customHeight="1">
      <c r="A277" s="37" t="s">
        <v>403</v>
      </c>
      <c r="B277" s="36"/>
    </row>
    <row r="278" spans="1:2" ht="14.25" customHeight="1">
      <c r="A278" s="37" t="s">
        <v>404</v>
      </c>
      <c r="B278" s="36"/>
    </row>
    <row r="279" spans="1:2" ht="14.25" customHeight="1">
      <c r="A279" s="37" t="s">
        <v>405</v>
      </c>
      <c r="B279" s="36"/>
    </row>
    <row r="280" spans="1:2" ht="14.25" customHeight="1">
      <c r="A280" s="37" t="s">
        <v>406</v>
      </c>
      <c r="B280" s="36"/>
    </row>
    <row r="281" spans="1:2" ht="14.25" customHeight="1">
      <c r="A281" s="37" t="s">
        <v>407</v>
      </c>
      <c r="B281" s="36"/>
    </row>
    <row r="282" spans="1:2" ht="14.25" customHeight="1">
      <c r="A282" s="37" t="s">
        <v>408</v>
      </c>
      <c r="B282" s="36"/>
    </row>
    <row r="283" spans="1:2" ht="14.25" customHeight="1">
      <c r="A283" s="37" t="s">
        <v>409</v>
      </c>
      <c r="B283" s="36"/>
    </row>
    <row r="284" spans="1:2" ht="14.25" customHeight="1">
      <c r="A284" s="37" t="s">
        <v>410</v>
      </c>
      <c r="B284" s="36"/>
    </row>
    <row r="285" spans="1:2" ht="14.25" customHeight="1">
      <c r="A285" s="37" t="s">
        <v>411</v>
      </c>
      <c r="B285" s="36"/>
    </row>
    <row r="286" spans="1:2" ht="14.25" customHeight="1">
      <c r="A286" s="37" t="s">
        <v>412</v>
      </c>
      <c r="B286" s="36"/>
    </row>
    <row r="287" spans="1:2" ht="14.25" customHeight="1">
      <c r="A287" s="37" t="s">
        <v>413</v>
      </c>
      <c r="B287" s="36"/>
    </row>
    <row r="288" spans="1:2" ht="14.25" customHeight="1">
      <c r="A288" s="37" t="s">
        <v>414</v>
      </c>
      <c r="B288" s="36"/>
    </row>
    <row r="289" spans="1:2" ht="14.25" customHeight="1">
      <c r="A289" s="37" t="s">
        <v>415</v>
      </c>
      <c r="B289" s="36"/>
    </row>
    <row r="290" spans="1:2" ht="14.25" customHeight="1">
      <c r="A290" s="37" t="s">
        <v>416</v>
      </c>
      <c r="B290" s="36"/>
    </row>
    <row r="291" spans="1:2" ht="14.25" customHeight="1">
      <c r="A291" s="37" t="s">
        <v>417</v>
      </c>
      <c r="B291" s="36"/>
    </row>
    <row r="292" spans="1:2" ht="14.25" customHeight="1">
      <c r="A292" s="37" t="s">
        <v>418</v>
      </c>
      <c r="B292" s="36"/>
    </row>
    <row r="293" spans="1:2" ht="14.25" customHeight="1">
      <c r="A293" s="37" t="s">
        <v>419</v>
      </c>
      <c r="B293" s="36"/>
    </row>
    <row r="294" spans="1:2" ht="14.25" customHeight="1">
      <c r="A294" s="37" t="s">
        <v>420</v>
      </c>
      <c r="B294" s="36"/>
    </row>
    <row r="295" spans="1:2" ht="14.25" customHeight="1">
      <c r="A295" s="37" t="s">
        <v>421</v>
      </c>
      <c r="B295" s="36"/>
    </row>
    <row r="296" spans="1:2" ht="14.25" customHeight="1">
      <c r="A296" s="37" t="s">
        <v>422</v>
      </c>
      <c r="B296" s="36"/>
    </row>
    <row r="297" spans="1:2" ht="14.25" customHeight="1">
      <c r="A297" s="37" t="s">
        <v>423</v>
      </c>
      <c r="B297" s="36"/>
    </row>
    <row r="298" spans="1:2" ht="14.25" customHeight="1">
      <c r="A298" s="34" t="s">
        <v>424</v>
      </c>
      <c r="B298" s="36" t="s">
        <v>153</v>
      </c>
    </row>
    <row r="299" spans="1:2" ht="14.25" customHeight="1">
      <c r="A299" s="35" t="s">
        <v>154</v>
      </c>
      <c r="B299" s="36"/>
    </row>
    <row r="300" spans="1:2" ht="14.25" customHeight="1">
      <c r="A300" s="34" t="s">
        <v>425</v>
      </c>
      <c r="B300" s="36" t="s">
        <v>153</v>
      </c>
    </row>
    <row r="301" spans="1:2" ht="14.25" customHeight="1">
      <c r="A301" s="35" t="s">
        <v>426</v>
      </c>
      <c r="B301" s="36"/>
    </row>
    <row r="302" spans="1:2" ht="14.25" customHeight="1">
      <c r="A302" s="34" t="s">
        <v>427</v>
      </c>
      <c r="B302" s="36" t="s">
        <v>153</v>
      </c>
    </row>
    <row r="303" spans="1:2" ht="14.25" customHeight="1">
      <c r="A303" s="35" t="s">
        <v>428</v>
      </c>
      <c r="B303" s="36"/>
    </row>
    <row r="304" spans="1:2" ht="14.25" customHeight="1">
      <c r="A304" s="35" t="s">
        <v>162</v>
      </c>
      <c r="B304" s="36"/>
    </row>
    <row r="305" spans="1:2" ht="14.25" customHeight="1">
      <c r="A305" s="37" t="s">
        <v>429</v>
      </c>
      <c r="B305" s="36"/>
    </row>
    <row r="306" spans="1:2" ht="14.25" customHeight="1">
      <c r="A306" s="37" t="s">
        <v>430</v>
      </c>
      <c r="B306" s="36"/>
    </row>
    <row r="307" spans="1:2" ht="14.25" customHeight="1">
      <c r="A307" s="34" t="s">
        <v>431</v>
      </c>
      <c r="B307" s="36"/>
    </row>
    <row r="308" spans="1:2" ht="14.25" customHeight="1">
      <c r="A308" s="35" t="s">
        <v>154</v>
      </c>
      <c r="B308" s="36"/>
    </row>
    <row r="309" spans="1:2" ht="14.25" customHeight="1">
      <c r="A309" s="34" t="s">
        <v>432</v>
      </c>
      <c r="B309" s="36" t="s">
        <v>153</v>
      </c>
    </row>
    <row r="310" spans="1:2" ht="14.25" customHeight="1">
      <c r="A310" s="35" t="s">
        <v>433</v>
      </c>
      <c r="B310" s="36"/>
    </row>
    <row r="311" spans="1:2" ht="14.25" customHeight="1">
      <c r="A311" s="34" t="s">
        <v>434</v>
      </c>
      <c r="B311" s="36" t="s">
        <v>153</v>
      </c>
    </row>
    <row r="312" spans="1:2" ht="14.25" customHeight="1">
      <c r="A312" s="35" t="s">
        <v>154</v>
      </c>
      <c r="B312" s="36"/>
    </row>
    <row r="313" spans="1:2" ht="14.25" customHeight="1">
      <c r="A313" s="34" t="s">
        <v>435</v>
      </c>
      <c r="B313" s="36" t="s">
        <v>153</v>
      </c>
    </row>
    <row r="314" spans="1:2" ht="14.25" customHeight="1">
      <c r="A314" s="35" t="s">
        <v>154</v>
      </c>
      <c r="B314" s="36"/>
    </row>
    <row r="315" spans="1:2" ht="14.25" customHeight="1">
      <c r="A315" s="34" t="s">
        <v>436</v>
      </c>
      <c r="B315" s="36" t="s">
        <v>153</v>
      </c>
    </row>
    <row r="316" spans="1:2" ht="14.25" customHeight="1">
      <c r="A316" s="35" t="s">
        <v>154</v>
      </c>
      <c r="B316" s="36"/>
    </row>
    <row r="317" spans="1:2" ht="14.25" customHeight="1">
      <c r="A317" s="34" t="s">
        <v>437</v>
      </c>
      <c r="B317" s="36" t="s">
        <v>153</v>
      </c>
    </row>
    <row r="318" spans="1:2" ht="14.25" customHeight="1">
      <c r="A318" s="35" t="s">
        <v>219</v>
      </c>
      <c r="B318" s="36"/>
    </row>
    <row r="319" spans="1:2" ht="14.25" customHeight="1">
      <c r="A319" s="35" t="s">
        <v>162</v>
      </c>
      <c r="B319" s="36"/>
    </row>
    <row r="320" spans="1:2" ht="14.25" customHeight="1">
      <c r="A320" s="37" t="s">
        <v>438</v>
      </c>
      <c r="B320" s="36"/>
    </row>
    <row r="321" spans="1:2" ht="14.25" customHeight="1">
      <c r="A321" s="37" t="s">
        <v>439</v>
      </c>
      <c r="B321" s="36"/>
    </row>
    <row r="322" spans="1:2" ht="14.25" customHeight="1">
      <c r="A322" s="37" t="s">
        <v>440</v>
      </c>
      <c r="B322" s="36"/>
    </row>
    <row r="323" spans="1:2" ht="14.25" customHeight="1">
      <c r="A323" s="37" t="s">
        <v>441</v>
      </c>
      <c r="B323" s="36"/>
    </row>
    <row r="324" spans="1:2" ht="14.25" customHeight="1">
      <c r="A324" s="37" t="s">
        <v>442</v>
      </c>
      <c r="B324" s="36"/>
    </row>
    <row r="325" spans="1:2" ht="14.25" customHeight="1">
      <c r="A325" s="37" t="s">
        <v>443</v>
      </c>
      <c r="B325" s="36"/>
    </row>
    <row r="326" spans="1:2" ht="14.25" customHeight="1">
      <c r="A326" s="34" t="s">
        <v>444</v>
      </c>
      <c r="B326" s="36" t="s">
        <v>153</v>
      </c>
    </row>
    <row r="327" spans="1:2" ht="14.25" customHeight="1">
      <c r="A327" s="35" t="s">
        <v>445</v>
      </c>
      <c r="B327" s="36"/>
    </row>
    <row r="328" spans="1:2" ht="14.25" customHeight="1">
      <c r="A328" s="35" t="s">
        <v>162</v>
      </c>
      <c r="B328" s="36"/>
    </row>
    <row r="329" spans="1:2" ht="14.25" customHeight="1">
      <c r="A329" s="37" t="s">
        <v>446</v>
      </c>
      <c r="B329" s="36"/>
    </row>
    <row r="330" spans="1:2" ht="14.25" customHeight="1">
      <c r="A330" s="37" t="s">
        <v>447</v>
      </c>
      <c r="B330" s="36"/>
    </row>
    <row r="331" spans="1:2" ht="14.25" customHeight="1">
      <c r="A331" s="37" t="s">
        <v>448</v>
      </c>
      <c r="B331" s="36"/>
    </row>
    <row r="332" spans="1:2" ht="14.25" customHeight="1">
      <c r="A332" s="37" t="s">
        <v>449</v>
      </c>
      <c r="B332" s="36"/>
    </row>
    <row r="333" spans="1:2" ht="14.25" customHeight="1">
      <c r="A333" s="37" t="s">
        <v>450</v>
      </c>
      <c r="B333" s="36"/>
    </row>
    <row r="334" spans="1:2" ht="14.25" customHeight="1">
      <c r="A334" s="34" t="s">
        <v>451</v>
      </c>
      <c r="B334" s="36" t="s">
        <v>153</v>
      </c>
    </row>
    <row r="335" spans="1:2" ht="14.25" customHeight="1">
      <c r="A335" s="35" t="s">
        <v>154</v>
      </c>
      <c r="B335" s="36"/>
    </row>
    <row r="336" spans="1:2" ht="14.25" customHeight="1">
      <c r="A336" s="34" t="s">
        <v>452</v>
      </c>
      <c r="B336" s="36" t="s">
        <v>153</v>
      </c>
    </row>
    <row r="337" spans="1:2" ht="14.25" customHeight="1">
      <c r="A337" s="35" t="s">
        <v>453</v>
      </c>
      <c r="B337" s="36"/>
    </row>
    <row r="338" spans="1:2" ht="14.25" customHeight="1">
      <c r="A338" s="35" t="s">
        <v>162</v>
      </c>
      <c r="B338" s="36"/>
    </row>
    <row r="339" spans="1:2" ht="14.25" customHeight="1">
      <c r="A339" s="37" t="s">
        <v>454</v>
      </c>
      <c r="B339" s="36"/>
    </row>
    <row r="340" spans="1:2" ht="14.25" customHeight="1">
      <c r="A340" s="37" t="s">
        <v>455</v>
      </c>
      <c r="B340" s="36"/>
    </row>
    <row r="341" spans="1:2" ht="14.25" customHeight="1">
      <c r="A341" s="37" t="s">
        <v>456</v>
      </c>
      <c r="B341" s="36"/>
    </row>
    <row r="342" spans="1:2" ht="14.25" customHeight="1">
      <c r="A342" s="37" t="s">
        <v>457</v>
      </c>
      <c r="B342" s="36"/>
    </row>
    <row r="343" spans="1:2" ht="14.25" customHeight="1">
      <c r="A343" s="37" t="s">
        <v>458</v>
      </c>
      <c r="B343" s="36"/>
    </row>
    <row r="344" spans="1:2" ht="14.25" customHeight="1">
      <c r="A344" s="37" t="s">
        <v>459</v>
      </c>
      <c r="B344" s="36"/>
    </row>
    <row r="345" spans="1:2" ht="14.25" customHeight="1">
      <c r="A345" s="37" t="s">
        <v>460</v>
      </c>
      <c r="B345" s="36"/>
    </row>
    <row r="346" spans="1:2" ht="14.25" customHeight="1">
      <c r="A346" s="37" t="s">
        <v>461</v>
      </c>
      <c r="B346" s="36"/>
    </row>
    <row r="347" spans="1:2" ht="14.25" customHeight="1">
      <c r="A347" s="37" t="s">
        <v>462</v>
      </c>
      <c r="B347" s="36"/>
    </row>
    <row r="348" spans="1:2" ht="14.25" customHeight="1">
      <c r="A348" s="37" t="s">
        <v>463</v>
      </c>
      <c r="B348" s="36"/>
    </row>
    <row r="349" spans="1:2" ht="14.25" customHeight="1">
      <c r="A349" s="37" t="s">
        <v>464</v>
      </c>
      <c r="B349" s="36"/>
    </row>
    <row r="350" spans="1:2" ht="14.25" customHeight="1">
      <c r="A350" s="34" t="s">
        <v>465</v>
      </c>
      <c r="B350" s="36" t="s">
        <v>153</v>
      </c>
    </row>
    <row r="351" spans="1:2" ht="14.25" customHeight="1">
      <c r="A351" s="35" t="s">
        <v>466</v>
      </c>
      <c r="B351" s="36"/>
    </row>
    <row r="352" spans="1:2" ht="14.25" customHeight="1">
      <c r="A352" s="34" t="s">
        <v>467</v>
      </c>
      <c r="B352" s="36"/>
    </row>
    <row r="353" spans="1:2" ht="14.25" customHeight="1">
      <c r="A353" s="35" t="s">
        <v>154</v>
      </c>
      <c r="B353" s="36"/>
    </row>
    <row r="354" spans="1:2" ht="14.25" customHeight="1">
      <c r="A354" s="34" t="s">
        <v>468</v>
      </c>
      <c r="B354" s="36" t="s">
        <v>153</v>
      </c>
    </row>
    <row r="355" spans="1:2" ht="14.25" customHeight="1">
      <c r="A355" s="35" t="s">
        <v>469</v>
      </c>
      <c r="B355" s="36"/>
    </row>
    <row r="356" spans="1:2" ht="14.25" customHeight="1">
      <c r="A356" s="34" t="s">
        <v>470</v>
      </c>
      <c r="B356" s="36" t="s">
        <v>153</v>
      </c>
    </row>
    <row r="357" spans="1:2" ht="14.25" customHeight="1">
      <c r="A357" s="35" t="s">
        <v>154</v>
      </c>
      <c r="B357" s="36"/>
    </row>
    <row r="358" spans="1:2" ht="14.25" customHeight="1">
      <c r="A358" s="34" t="s">
        <v>471</v>
      </c>
      <c r="B358" s="36" t="s">
        <v>153</v>
      </c>
    </row>
    <row r="359" spans="1:2" ht="14.25" customHeight="1">
      <c r="A359" s="35" t="s">
        <v>472</v>
      </c>
      <c r="B359" s="36"/>
    </row>
    <row r="360" spans="1:2" ht="14.25" customHeight="1">
      <c r="A360" s="35" t="s">
        <v>162</v>
      </c>
      <c r="B360" s="36"/>
    </row>
    <row r="361" spans="1:2" ht="14.25" customHeight="1">
      <c r="A361" s="37" t="s">
        <v>473</v>
      </c>
      <c r="B361" s="36"/>
    </row>
    <row r="362" spans="1:2" ht="14.25" customHeight="1">
      <c r="A362" s="34" t="s">
        <v>474</v>
      </c>
      <c r="B362" s="36"/>
    </row>
    <row r="363" spans="1:2" ht="14.25" customHeight="1">
      <c r="A363" s="35" t="s">
        <v>154</v>
      </c>
      <c r="B363" s="36"/>
    </row>
    <row r="364" spans="1:2" ht="14.25" customHeight="1">
      <c r="A364" s="34" t="s">
        <v>475</v>
      </c>
      <c r="B364" s="36" t="s">
        <v>153</v>
      </c>
    </row>
    <row r="365" spans="1:2" ht="14.25" customHeight="1">
      <c r="A365" s="35" t="s">
        <v>476</v>
      </c>
      <c r="B365" s="36"/>
    </row>
    <row r="366" spans="1:2" ht="14.25" customHeight="1">
      <c r="A366" s="35" t="s">
        <v>162</v>
      </c>
      <c r="B366" s="36"/>
    </row>
    <row r="367" spans="1:2" ht="14.25" customHeight="1">
      <c r="A367" s="37" t="s">
        <v>477</v>
      </c>
      <c r="B367" s="36"/>
    </row>
    <row r="368" spans="1:2" ht="14.25" customHeight="1">
      <c r="A368" s="34" t="s">
        <v>478</v>
      </c>
      <c r="B368" s="36" t="s">
        <v>153</v>
      </c>
    </row>
    <row r="369" spans="1:2" ht="14.25" customHeight="1">
      <c r="A369" s="35" t="s">
        <v>479</v>
      </c>
      <c r="B369" s="36"/>
    </row>
    <row r="370" spans="1:2" ht="14.25" customHeight="1">
      <c r="A370" s="34" t="s">
        <v>480</v>
      </c>
      <c r="B370" s="36" t="s">
        <v>153</v>
      </c>
    </row>
    <row r="371" spans="1:2" ht="14.25" customHeight="1">
      <c r="A371" s="35" t="s">
        <v>481</v>
      </c>
      <c r="B371" s="36"/>
    </row>
    <row r="372" spans="1:2" ht="14.25" customHeight="1">
      <c r="A372" s="35" t="s">
        <v>162</v>
      </c>
      <c r="B372" s="36"/>
    </row>
    <row r="373" spans="1:2" ht="14.25" customHeight="1">
      <c r="A373" s="37" t="s">
        <v>482</v>
      </c>
      <c r="B373" s="36"/>
    </row>
    <row r="374" spans="1:2" ht="14.25" customHeight="1">
      <c r="A374" s="34" t="s">
        <v>483</v>
      </c>
      <c r="B374" s="36" t="s">
        <v>153</v>
      </c>
    </row>
    <row r="375" spans="1:2" ht="14.25" customHeight="1">
      <c r="A375" s="35" t="s">
        <v>484</v>
      </c>
      <c r="B375" s="36"/>
    </row>
    <row r="376" spans="1:2" ht="14.25" customHeight="1">
      <c r="A376" s="34" t="s">
        <v>485</v>
      </c>
      <c r="B376" s="36" t="s">
        <v>153</v>
      </c>
    </row>
    <row r="377" spans="1:2" ht="14.25" customHeight="1">
      <c r="A377" s="35" t="s">
        <v>154</v>
      </c>
      <c r="B377" s="36"/>
    </row>
    <row r="378" spans="1:2" ht="14.25" customHeight="1">
      <c r="A378" s="34" t="s">
        <v>486</v>
      </c>
      <c r="B378" s="36" t="s">
        <v>153</v>
      </c>
    </row>
    <row r="379" spans="1:2" ht="14.25" customHeight="1">
      <c r="A379" s="39" t="s">
        <v>487</v>
      </c>
      <c r="B379" s="40"/>
    </row>
  </sheetData>
  <pageMargins left="0.23622047244094491" right="0.23622047244094491" top="0.74803149606299213" bottom="0.74803149606299213" header="0.31496062992125978" footer="0.31496062992125978"/>
  <pageSetup paperSize="9" scale="43" fitToHeight="2" orientation="portrait" verticalDpi="4"/>
  <headerFooter>
    <oddHeader>&amp;C&amp;"Aptos"&amp;10&amp;K000000 OFFICIAL-SENSITIVE - EMBARGOED&amp;1#_x000D_&amp;"Calibri"&amp;11&amp;K000000&amp;"Aptos"&amp;1 &amp;K000000 OFFICIAL-SENSITIVE - EMBARGOED#_x000D_</oddHeader>
    <oddFooter>&amp;C&amp;"Aptos"&amp;10 &amp;K000000_x000D_# OFFICIAL-SENSITIVE - EMBARGOED_x000D_&amp;1#&amp;"Aptos"&amp;10&amp;K000000 OFFICIAL-SENSITIVE - EMBARGOED</oddFooter>
  </headerFooter>
  <tableParts count="1">
    <tablePart r:id="rId1"/>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Government_x0020_Body xmlns="b413c3fd-5a3b-4239-b985-69032e371c04">BEIS</Government_x0020_Body>
    <Date_x0020_Opened xmlns="b413c3fd-5a3b-4239-b985-69032e371c04">2026-07-22T17:59:54+00:00</Date_x0020_Opened>
    <LegacyData xmlns="aaacb922-5235-4a66-b188-303b9b46fbd7" xsi:nil="true"/>
    <Descriptor xmlns="0063f72e-ace3-48fb-9c1f-5b513408b31f" xsi:nil="true"/>
    <m975189f4ba442ecbf67d4147307b177 xmlns="33d3fcec-f4a5-4890-96de-f6689023694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TaxCatchAll xmlns="33d3fcec-f4a5-4890-96de-f66890236945">
      <Value>1</Value>
    </TaxCatchAll>
    <Security_x0020_Classification xmlns="0063f72e-ace3-48fb-9c1f-5b513408b31f">OFFICIAL</Security_x0020_Classification>
    <lcf76f155ced4ddcb4097134ff3c332f xmlns="2a28ae75-02f3-4ac4-bd22-e49b9e23ec8e">
      <Terms xmlns="http://schemas.microsoft.com/office/infopath/2007/PartnerControls"/>
    </lcf76f155ced4ddcb4097134ff3c332f>
    <Retention_x0020_Label xmlns="a8f60570-4bd3-4f2b-950b-a996de8ab151" xsi:nil="true"/>
    <Date_x0020_Closed xmlns="b413c3fd-5a3b-4239-b985-69032e371c04" xsi:nil="true"/>
    <_dlc_DocId xmlns="33d3fcec-f4a5-4890-96de-f66890236945">K256SQF4TKH3-544082861-38802</_dlc_DocId>
    <_dlc_DocIdUrl xmlns="33d3fcec-f4a5-4890-96de-f66890236945">
      <Url>https://beisgov.sharepoint.com/sites/EnergyStatistics-HEE/_layouts/15/DocIdRedir.aspx?ID=K256SQF4TKH3-544082861-38802</Url>
      <Description>K256SQF4TKH3-544082861-38802</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E453121410034044A6AEE89C1D011BB1" ma:contentTypeVersion="22" ma:contentTypeDescription="Create a new document." ma:contentTypeScope="" ma:versionID="e94b9fa0340f5c6bf21100f18bdfe24f">
  <xsd:schema xmlns:xsd="http://www.w3.org/2001/XMLSchema" xmlns:xs="http://www.w3.org/2001/XMLSchema" xmlns:p="http://schemas.microsoft.com/office/2006/metadata/properties" xmlns:ns2="33d3fcec-f4a5-4890-96de-f66890236945" xmlns:ns3="0063f72e-ace3-48fb-9c1f-5b513408b31f" xmlns:ns4="b413c3fd-5a3b-4239-b985-69032e371c04" xmlns:ns5="a8f60570-4bd3-4f2b-950b-a996de8ab151" xmlns:ns6="aaacb922-5235-4a66-b188-303b9b46fbd7" xmlns:ns7="2a28ae75-02f3-4ac4-bd22-e49b9e23ec8e" targetNamespace="http://schemas.microsoft.com/office/2006/metadata/properties" ma:root="true" ma:fieldsID="696cd1a8ccfeeaf02b729eab618df0a5" ns2:_="" ns3:_="" ns4:_="" ns5:_="" ns6:_="" ns7:_="">
    <xsd:import namespace="33d3fcec-f4a5-4890-96de-f66890236945"/>
    <xsd:import namespace="0063f72e-ace3-48fb-9c1f-5b513408b31f"/>
    <xsd:import namespace="b413c3fd-5a3b-4239-b985-69032e371c04"/>
    <xsd:import namespace="a8f60570-4bd3-4f2b-950b-a996de8ab151"/>
    <xsd:import namespace="aaacb922-5235-4a66-b188-303b9b46fbd7"/>
    <xsd:import namespace="2a28ae75-02f3-4ac4-bd22-e49b9e23ec8e"/>
    <xsd:element name="properties">
      <xsd:complexType>
        <xsd:sequence>
          <xsd:element name="documentManagement">
            <xsd:complexType>
              <xsd:all>
                <xsd:element ref="ns2:_dlc_DocId" minOccurs="0"/>
                <xsd:element ref="ns2:_dlc_DocIdUrl" minOccurs="0"/>
                <xsd:element ref="ns2:_dlc_DocIdPersistId" minOccurs="0"/>
                <xsd:element ref="ns3:Security_x0020_Classification" minOccurs="0"/>
                <xsd:element ref="ns3:Descriptor" minOccurs="0"/>
                <xsd:element ref="ns2:m975189f4ba442ecbf67d4147307b177" minOccurs="0"/>
                <xsd:element ref="ns2:TaxCatchAll" minOccurs="0"/>
                <xsd:element ref="ns2: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LengthInSeconds" minOccurs="0"/>
                <xsd:element ref="ns7:lcf76f155ced4ddcb4097134ff3c332f" minOccurs="0"/>
                <xsd:element ref="ns7:MediaServiceOCR" minOccurs="0"/>
                <xsd:element ref="ns7:MediaServiceGenerationTime" minOccurs="0"/>
                <xsd:element ref="ns7:MediaServiceEventHashCode" minOccurs="0"/>
                <xsd:element ref="ns7:MediaServiceDateTaken" minOccurs="0"/>
                <xsd:element ref="ns2:SharedWithUsers" minOccurs="0"/>
                <xsd:element ref="ns2:SharedWithDetails" minOccurs="0"/>
                <xsd:element ref="ns7:MediaServiceObjectDetectorVersions" minOccurs="0"/>
                <xsd:element ref="ns7: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d3fcec-f4a5-4890-96de-f66890236945"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m975189f4ba442ecbf67d4147307b177" ma:index="13"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43f829f5-8eaa-4864-a8d9-047a24a083d4}" ma:internalName="TaxCatchAll" ma:showField="CatchAllData" ma:web="33d3fcec-f4a5-4890-96de-f66890236945">
      <xsd:complexType>
        <xsd:complexContent>
          <xsd:extension base="dms:MultiChoiceLookup">
            <xsd:sequence>
              <xsd:element name="Value" type="dms:Lookup" maxOccurs="unbounded" minOccurs="0" nillable="true"/>
            </xsd:sequence>
          </xsd:extension>
        </xsd:complexContent>
      </xsd:complexType>
    </xsd:element>
    <xsd:element name="TaxCatchAllLabel" ma:index="15" nillable="true" ma:displayName="Taxonomy Catch All Column1" ma:hidden="true" ma:list="{43f829f5-8eaa-4864-a8d9-047a24a083d4}" ma:internalName="TaxCatchAllLabel" ma:readOnly="true" ma:showField="CatchAllDataLabel" ma:web="33d3fcec-f4a5-4890-96de-f66890236945">
      <xsd:complexType>
        <xsd:complexContent>
          <xsd:extension base="dms:MultiChoiceLookup">
            <xsd:sequence>
              <xsd:element name="Value" type="dms:Lookup" maxOccurs="unbounded" minOccurs="0" nillable="true"/>
            </xsd:sequence>
          </xsd:extension>
        </xsd:complexContent>
      </xsd:complexType>
    </xsd:element>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11"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12"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7" nillable="true" ma:displayName="Government Body" ma:default="BEIS" ma:internalName="Government_x0020_Body">
      <xsd:simpleType>
        <xsd:restriction base="dms:Text">
          <xsd:maxLength value="255"/>
        </xsd:restriction>
      </xsd:simpleType>
    </xsd:element>
    <xsd:element name="Date_x0020_Opened" ma:index="18" nillable="true" ma:displayName="Date Opened" ma:default="[Today]" ma:format="DateOnly" ma:internalName="Date_x0020_Opened">
      <xsd:simpleType>
        <xsd:restriction base="dms:DateTime"/>
      </xsd:simpleType>
    </xsd:element>
    <xsd:element name="Date_x0020_Closed" ma:index="19"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20"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21"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a28ae75-02f3-4ac4-bd22-e49b9e23ec8e" elementFormDefault="qualified">
    <xsd:import namespace="http://schemas.microsoft.com/office/2006/documentManagement/types"/>
    <xsd:import namespace="http://schemas.microsoft.com/office/infopath/2007/PartnerControls"/>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OCR" ma:index="27" nillable="true" ma:displayName="Extracted Text" ma:internalName="MediaServiceOCR" ma:readOnly="true">
      <xsd:simpleType>
        <xsd:restriction base="dms:Note">
          <xsd:maxLength value="255"/>
        </xsd:restriction>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EventHashCode" ma:index="29" nillable="true" ma:displayName="MediaServiceEventHashCode" ma:hidden="true" ma:internalName="MediaServiceEventHashCode" ma:readOnly="true">
      <xsd:simpleType>
        <xsd:restriction base="dms:Text"/>
      </xsd:simpleType>
    </xsd:element>
    <xsd:element name="MediaServiceDateTaken" ma:index="30" nillable="true" ma:displayName="MediaServiceDateTaken" ma:hidden="true" ma:indexed="true" ma:internalName="MediaServiceDateTaken" ma:readOnly="true">
      <xsd:simpleType>
        <xsd:restriction base="dms:Text"/>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6C56F46-7A0C-41D7-8282-037071792E1F}">
  <ds:schemaRefs>
    <ds:schemaRef ds:uri="http://schemas.microsoft.com/sharepoint/events"/>
  </ds:schemaRefs>
</ds:datastoreItem>
</file>

<file path=customXml/itemProps2.xml><?xml version="1.0" encoding="utf-8"?>
<ds:datastoreItem xmlns:ds="http://schemas.openxmlformats.org/officeDocument/2006/customXml" ds:itemID="{C29824E3-1987-4780-ABCB-38738D10DCDA}">
  <ds:schemaRefs>
    <ds:schemaRef ds:uri="http://schemas.microsoft.com/sharepoint/v3/contenttype/forms"/>
  </ds:schemaRefs>
</ds:datastoreItem>
</file>

<file path=customXml/itemProps3.xml><?xml version="1.0" encoding="utf-8"?>
<ds:datastoreItem xmlns:ds="http://schemas.openxmlformats.org/officeDocument/2006/customXml" ds:itemID="{A62628E4-97C4-4B2A-9431-14DBF5C63D29}">
  <ds:schemaRefs>
    <ds:schemaRef ds:uri="http://schemas.microsoft.com/office/2006/metadata/properties"/>
    <ds:schemaRef ds:uri="http://schemas.microsoft.com/office/infopath/2007/PartnerControls"/>
    <ds:schemaRef ds:uri="b413c3fd-5a3b-4239-b985-69032e371c04"/>
    <ds:schemaRef ds:uri="aaacb922-5235-4a66-b188-303b9b46fbd7"/>
    <ds:schemaRef ds:uri="0063f72e-ace3-48fb-9c1f-5b513408b31f"/>
    <ds:schemaRef ds:uri="33d3fcec-f4a5-4890-96de-f66890236945"/>
    <ds:schemaRef ds:uri="2a28ae75-02f3-4ac4-bd22-e49b9e23ec8e"/>
    <ds:schemaRef ds:uri="a8f60570-4bd3-4f2b-950b-a996de8ab151"/>
  </ds:schemaRefs>
</ds:datastoreItem>
</file>

<file path=customXml/itemProps4.xml><?xml version="1.0" encoding="utf-8"?>
<ds:datastoreItem xmlns:ds="http://schemas.openxmlformats.org/officeDocument/2006/customXml" ds:itemID="{6DDB4A2B-2653-40B5-8E58-7AC9EEA8B9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3d3fcec-f4a5-4890-96de-f66890236945"/>
    <ds:schemaRef ds:uri="0063f72e-ace3-48fb-9c1f-5b513408b31f"/>
    <ds:schemaRef ds:uri="b413c3fd-5a3b-4239-b985-69032e371c04"/>
    <ds:schemaRef ds:uri="a8f60570-4bd3-4f2b-950b-a996de8ab151"/>
    <ds:schemaRef ds:uri="aaacb922-5235-4a66-b188-303b9b46fbd7"/>
    <ds:schemaRef ds:uri="2a28ae75-02f3-4ac4-bd22-e49b9e23ec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7015805-0b26-4211-b0a3-3a525884788b}" enabled="1" method="Privileged" siteId="{cbac7005-02c1-43eb-b497-e6492d1b2dd8}" contentBits="3"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7</vt:i4>
      </vt:variant>
    </vt:vector>
  </HeadingPairs>
  <TitlesOfParts>
    <vt:vector size="7" baseType="lpstr">
      <vt:lpstr>Title</vt:lpstr>
      <vt:lpstr>Contents</vt:lpstr>
      <vt:lpstr>About this release</vt:lpstr>
      <vt:lpstr>T1</vt:lpstr>
      <vt:lpstr>T2</vt:lpstr>
      <vt:lpstr>T3</vt:lpstr>
      <vt:lpstr>WH-LG GR List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Homes Grant Local Authority Delivery Scheme Statistics</dc:title>
  <dc:subject/>
  <dc:creator>Popat, Shamil (Analysis Directorate)</dc:creator>
  <cp:keywords>Green Homes Grant, Local Authority, Energy, Efficiency, Statistics</cp:keywords>
  <dc:description/>
  <cp:lastModifiedBy>Cheung, Christine (Energy Security)</cp:lastModifiedBy>
  <cp:revision/>
  <dcterms:created xsi:type="dcterms:W3CDTF">2021-05-20T07:52:20Z</dcterms:created>
  <dcterms:modified xsi:type="dcterms:W3CDTF">2026-07-28T15:23:16Z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0x010100E453121410034044A6AEE89C1D011BB1</vt:lpwstr>
  </property>
  <property fmtid="{D5CDD505-2E9C-101B-9397-08002B2CF9AE}" pid="3" name="Business Unit">
    <vt:lpwstr>1;#Energy Statistics|0882e751-7c5d-40cd-a0d4-46cf492f7845</vt:lpwstr>
  </property>
  <property fmtid="{D5CDD505-2E9C-101B-9397-08002B2CF9AE}" pid="4" name="_dlc_DocIdItemGuid">
    <vt:lpwstr>84f57009-8b1f-4208-aa32-008e06db0aed</vt:lpwstr>
  </property>
  <property fmtid="{D5CDD505-2E9C-101B-9397-08002B2CF9AE}" pid="5" name="MediaServiceImageTags">
    <vt:lpwstr/>
  </property>
  <property fmtid="{D5CDD505-2E9C-101B-9397-08002B2CF9AE}" pid="6" name="Business_x0020_Unit">
    <vt:lpwstr>1;#Energy Statistics|0882e751-7c5d-40cd-a0d4-46cf492f7845</vt:lpwstr>
  </property>
</Properties>
</file>