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202300"/>
  <mc:AlternateContent xmlns:mc="http://schemas.openxmlformats.org/markup-compatibility/2006">
    <mc:Choice Requires="x15">
      <x15ac:absPath xmlns:x15ac="http://schemas.microsoft.com/office/spreadsheetml/2010/11/ac" url="https://beisgov-my.sharepoint.com/personal/kevin_harris_energysecurity_gov_uk/Documents/SharePoint/Energy Trends/Articles/"/>
    </mc:Choice>
  </mc:AlternateContent>
  <xr:revisionPtr revIDLastSave="0" documentId="8_{FAD84958-50BC-4F18-B987-13C3AC2A2BF0}" xr6:coauthVersionLast="47" xr6:coauthVersionMax="47" xr10:uidLastSave="{00000000-0000-0000-0000-000000000000}"/>
  <bookViews>
    <workbookView xWindow="-110" yWindow="-110" windowWidth="19420" windowHeight="10300" xr2:uid="{841A436E-87BE-4C9A-985E-B4C73FC8EB07}"/>
  </bookViews>
  <sheets>
    <sheet name="Cover sheet" sheetId="4" r:id="rId1"/>
    <sheet name="Notes" sheetId="5" r:id="rId2"/>
    <sheet name="Table_1" sheetId="1" r:id="rId3"/>
    <sheet name="Table_2" sheetId="2" r:id="rId4"/>
    <sheet name="Table_3" sheetId="3" r:id="rId5"/>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 xmlns:xlwcv="http://schemas.microsoft.com/office/spreadsheetml/2024/workbookCompatibilityVersion" uri="{D14903EA-33C4-47F7-8F05-3474C54BE107}">
      <xlwcv:version setVersion="2"/>
    </ext>
  </extLst>
</workbook>
</file>

<file path=xl/sharedStrings.xml><?xml version="1.0" encoding="utf-8"?>
<sst xmlns="http://schemas.openxmlformats.org/spreadsheetml/2006/main" count="122" uniqueCount="67">
  <si>
    <t>Data centre electricity consumption, Great Britain, 2020 - 2024</t>
  </si>
  <si>
    <r>
      <t xml:space="preserve">This workbook accompanies the </t>
    </r>
    <r>
      <rPr>
        <i/>
        <sz val="12"/>
        <color rgb="FF000000"/>
        <rFont val="Arial"/>
        <family val="2"/>
      </rPr>
      <t xml:space="preserve">Data centre electricity consumption in Great Britain, 2020 to 2024 </t>
    </r>
    <r>
      <rPr>
        <sz val="12"/>
        <color rgb="FF000000"/>
        <rFont val="Arial"/>
        <family val="2"/>
      </rPr>
      <t>special feature article in the June 2026 edition of Energy Trends (produced by the Department for Energy Security and Net Zero).</t>
    </r>
  </si>
  <si>
    <t>The estimates presented here only cover data centres which provide facilities that support external organisations or individuals. These include colocation data centres, managed hosting colocation data centres and hyperscale data centres. They exclude those owned and used by an organisation to support its own internal IT and data requirements (enterprise data centres).</t>
  </si>
  <si>
    <t xml:space="preserve">The estimates provided are:
- the number of data centres operational as well as their total electricity consumption (TWh) from the grid; and
- the total electricity consumption from these data centres as a percentage of the total electricity consumption from the grid (domestic and non-domestic). </t>
  </si>
  <si>
    <t>Contents</t>
  </si>
  <si>
    <t>This cover sheet is followed by a notes page providing additional information/ clarification for the subsequent data tables. The three data tables which provide the statistics on data centre electricity consumption in Great Britain are:
Table 1 - Number of data centres in operation in Great Britain, 2020 - 2024
Table 2 - Electricity consumed from the grid by data centres in Great Britain, 2020 - 2024
Table 3 - Data centre consumption as a percentage of total electricity consumption from the grid within each area, in Great Britain, 2020 - 2024</t>
  </si>
  <si>
    <t>Publication date: 30 June 2026</t>
  </si>
  <si>
    <t>Methodology</t>
  </si>
  <si>
    <t>These estimates are based on compiling a list of data centres in Great Britain and then matching meter level electricity consumption data to these data centres. This is the same meter level electricity consumption data as used for the subnational electricity consumption estimates (see Further information). More details on how these estimates of data centre consumption were produced and the uncertainties surrounding them can be found in the Data centre electricity consumption in Great Britain, 2020 to 2024 special feature article in the June 2026 edition of Energy Trends.</t>
  </si>
  <si>
    <t>Units</t>
  </si>
  <si>
    <t>The electricity consumption figures in this workbook are provided in terawatt-hours (TWh).</t>
  </si>
  <si>
    <t>1 TWh = 1,000 GWh  = 1,000,000,000 kWh</t>
  </si>
  <si>
    <t>Further information</t>
  </si>
  <si>
    <t>Energy trends special feature articles</t>
  </si>
  <si>
    <t>Energy trends publication</t>
  </si>
  <si>
    <t>Subnational gas consumption in Great Britain</t>
  </si>
  <si>
    <t>Subnational electricity consumption in Great Britain</t>
  </si>
  <si>
    <t>Subnational road transport consumption in the UK</t>
  </si>
  <si>
    <t>Subnational residual fuel consumption in the UK (non-electricity, non-gas, non-road transport)</t>
  </si>
  <si>
    <t>Subnational total final consumption for the UK (aggregating consumption from across the other publications)</t>
  </si>
  <si>
    <t>Domestic gas and electricity consumption by property and households characteristics in Great Britain (NEED)</t>
  </si>
  <si>
    <t>Non-Domestic gas and electricity consumption by business characteristics (ND-NEED)</t>
  </si>
  <si>
    <t xml:space="preserve">Contact details </t>
  </si>
  <si>
    <t>Responsible statistician: Hiten Shah</t>
  </si>
  <si>
    <t>energyefficiency.stats@energysecurity.gov.uk</t>
  </si>
  <si>
    <t>newsdesk@energysecurity.gov.uk</t>
  </si>
  <si>
    <t>Notes</t>
  </si>
  <si>
    <t>Note</t>
  </si>
  <si>
    <t>Description</t>
  </si>
  <si>
    <t>Note 1</t>
  </si>
  <si>
    <t>Note 2</t>
  </si>
  <si>
    <t>'The North' refers to the regions 'North East', 'North West' and 'Yorkshire and The Humber'.</t>
  </si>
  <si>
    <t>Note 3</t>
  </si>
  <si>
    <t>'The Midlands' refers to the regions 'East Midlands' and 'West Midlands'.</t>
  </si>
  <si>
    <t>Table 1: Number of data centres in operation in Great Britain, 2020 - 2024 [Note 1]</t>
  </si>
  <si>
    <t>Area</t>
  </si>
  <si>
    <t>2020</t>
  </si>
  <si>
    <t>2021</t>
  </si>
  <si>
    <t>2022</t>
  </si>
  <si>
    <t>2023</t>
  </si>
  <si>
    <t>2024</t>
  </si>
  <si>
    <t>Great Britain</t>
  </si>
  <si>
    <t>The North</t>
  </si>
  <si>
    <t>[Note 2]</t>
  </si>
  <si>
    <t>Greater Manchester</t>
  </si>
  <si>
    <t>The rest of the North</t>
  </si>
  <si>
    <t>The Midlands</t>
  </si>
  <si>
    <t>[Note 3]</t>
  </si>
  <si>
    <t>East</t>
  </si>
  <si>
    <t>Outer London</t>
  </si>
  <si>
    <t>Hillingdon</t>
  </si>
  <si>
    <t>The rest of Outer London</t>
  </si>
  <si>
    <t>Inner London</t>
  </si>
  <si>
    <t>Tower Hamlets</t>
  </si>
  <si>
    <t>The rest of Inner London</t>
  </si>
  <si>
    <t>South East</t>
  </si>
  <si>
    <t>Slough</t>
  </si>
  <si>
    <t>Hampshire</t>
  </si>
  <si>
    <t>The rest of the South East</t>
  </si>
  <si>
    <t>South West and Wales</t>
  </si>
  <si>
    <t>Scotland</t>
  </si>
  <si>
    <t>Table 2: Electricity consumed (TWh) from the grid by data centres in Great Britain, 2020 - 2024</t>
  </si>
  <si>
    <t>Percentage change: 
2020 - 2024</t>
  </si>
  <si>
    <t xml:space="preserve">Table 3: Data centre consumption as a percentage of total electricity consumption from the grid within each area, in Great Britain, 2020 - 2024 </t>
  </si>
  <si>
    <t>A data centre is labelled as operational for a given year if one or more electricity meters (with consumption recorded against them for the given year) could be matched to the data centre in question. Where there is a campus containing multiple data centres, each of these data centres is counted separately.</t>
  </si>
  <si>
    <t>Estimates are provided for each of the years 2020 - 2024. Aggregate figures for Great Britain as a whole are provided as well as geographical breakdowns (some regions have been combined for disclosure reasons).</t>
  </si>
  <si>
    <t>Publication date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3" formatCode="_-* #,##0.00_-;\-* #,##0.00_-;_-* &quot;-&quot;??_-;_-@_-"/>
    <numFmt numFmtId="164" formatCode="0.0%"/>
    <numFmt numFmtId="165" formatCode="#,##0.0"/>
  </numFmts>
  <fonts count="44" x14ac:knownFonts="1">
    <font>
      <sz val="11"/>
      <color theme="1"/>
      <name val="Aptos Narrow"/>
      <family val="2"/>
      <scheme val="minor"/>
    </font>
    <font>
      <sz val="11"/>
      <color theme="1"/>
      <name val="Aptos Narrow"/>
      <family val="2"/>
      <scheme val="minor"/>
    </font>
    <font>
      <b/>
      <sz val="11"/>
      <color theme="1"/>
      <name val="Arial"/>
      <family val="2"/>
    </font>
    <font>
      <b/>
      <sz val="11"/>
      <name val="Arial"/>
      <family val="2"/>
    </font>
    <font>
      <sz val="11"/>
      <color theme="0" tint="-0.499984740745262"/>
      <name val="Arial"/>
      <family val="2"/>
    </font>
    <font>
      <sz val="11"/>
      <color theme="1"/>
      <name val="Calibri"/>
      <family val="2"/>
    </font>
    <font>
      <sz val="12"/>
      <color rgb="FF000000"/>
      <name val="Arial"/>
      <family val="2"/>
    </font>
    <font>
      <b/>
      <sz val="14"/>
      <color theme="1"/>
      <name val="Arial"/>
      <family val="2"/>
    </font>
    <font>
      <b/>
      <sz val="16"/>
      <color theme="1"/>
      <name val="Arial"/>
      <family val="2"/>
    </font>
    <font>
      <b/>
      <sz val="14"/>
      <color rgb="FF000000"/>
      <name val="Arial"/>
      <family val="2"/>
    </font>
    <font>
      <sz val="12"/>
      <name val="Arial"/>
      <family val="2"/>
    </font>
    <font>
      <u/>
      <sz val="12"/>
      <color rgb="FF0000FF"/>
      <name val="Arial"/>
      <family val="2"/>
    </font>
    <font>
      <i/>
      <sz val="12"/>
      <color rgb="FF000000"/>
      <name val="Arial"/>
      <family val="2"/>
    </font>
    <font>
      <u/>
      <sz val="10"/>
      <color indexed="12"/>
      <name val="MS Sans Serif"/>
      <family val="2"/>
    </font>
    <font>
      <sz val="10"/>
      <name val="MS Sans Serif"/>
    </font>
    <font>
      <b/>
      <sz val="12"/>
      <name val="Arial"/>
      <family val="2"/>
    </font>
    <font>
      <sz val="10"/>
      <name val="Arial"/>
      <family val="2"/>
    </font>
    <font>
      <sz val="11"/>
      <color indexed="8"/>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1"/>
      <color indexed="8"/>
      <name val="Calibri"/>
      <family val="2"/>
    </font>
    <font>
      <sz val="11"/>
      <color indexed="10"/>
      <name val="Calibri"/>
      <family val="2"/>
    </font>
    <font>
      <sz val="10"/>
      <color theme="1"/>
      <name val="Arial"/>
      <family val="2"/>
    </font>
    <font>
      <u/>
      <sz val="12"/>
      <color theme="10"/>
      <name val="Arial"/>
      <family val="2"/>
    </font>
    <font>
      <b/>
      <sz val="10"/>
      <color rgb="FF000000"/>
      <name val="Arial"/>
      <family val="2"/>
    </font>
    <font>
      <sz val="10"/>
      <color rgb="FF000000"/>
      <name val="Arial"/>
      <family val="2"/>
    </font>
    <font>
      <sz val="12"/>
      <color theme="1"/>
      <name val="Arial"/>
      <family val="2"/>
    </font>
    <font>
      <b/>
      <sz val="15"/>
      <color rgb="FF000000"/>
      <name val="Calibri"/>
      <family val="2"/>
    </font>
    <font>
      <sz val="11"/>
      <color rgb="FF000000"/>
      <name val="Calibri"/>
      <family val="2"/>
    </font>
    <font>
      <b/>
      <sz val="13"/>
      <color rgb="FF000000"/>
      <name val="Calibri"/>
      <family val="2"/>
    </font>
    <font>
      <u/>
      <sz val="10"/>
      <color rgb="FF0000FF"/>
      <name val="Arial"/>
      <family val="2"/>
    </font>
    <font>
      <b/>
      <sz val="11"/>
      <color rgb="FF000000"/>
      <name val="Calibri"/>
      <family val="2"/>
    </font>
    <font>
      <sz val="8"/>
      <name val="Aptos Narrow"/>
      <family val="2"/>
      <scheme val="minor"/>
    </font>
  </fonts>
  <fills count="25">
    <fill>
      <patternFill patternType="none"/>
    </fill>
    <fill>
      <patternFill patternType="gray125"/>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43"/>
      </patternFill>
    </fill>
    <fill>
      <patternFill patternType="solid">
        <fgColor indexed="26"/>
      </patternFill>
    </fill>
    <fill>
      <patternFill patternType="solid">
        <fgColor theme="0"/>
        <bgColor indexed="64"/>
      </patternFill>
    </fill>
  </fills>
  <borders count="18">
    <border>
      <left/>
      <right/>
      <top/>
      <bottom/>
      <diagonal/>
    </border>
    <border>
      <left/>
      <right/>
      <top style="thin">
        <color indexed="64"/>
      </top>
      <bottom/>
      <diagonal/>
    </border>
    <border>
      <left/>
      <right/>
      <top style="thin">
        <color indexed="64"/>
      </top>
      <bottom style="thin">
        <color indexed="64"/>
      </bottom>
      <diagonal/>
    </border>
    <border>
      <left/>
      <right/>
      <top/>
      <bottom style="thin">
        <color indexed="6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s>
  <cellStyleXfs count="83">
    <xf numFmtId="0" fontId="0" fillId="0" borderId="0"/>
    <xf numFmtId="9" fontId="1" fillId="0" borderId="0" applyFont="0" applyFill="0" applyBorder="0" applyAlignment="0" applyProtection="0"/>
    <xf numFmtId="9" fontId="1" fillId="0" borderId="0"/>
    <xf numFmtId="9" fontId="1" fillId="0" borderId="0"/>
    <xf numFmtId="0" fontId="13" fillId="0" borderId="0" applyNumberFormat="0" applyFill="0" applyBorder="0" applyAlignment="0" applyProtection="0">
      <alignment vertical="top"/>
      <protection locked="0"/>
    </xf>
    <xf numFmtId="0" fontId="14" fillId="0" borderId="0"/>
    <xf numFmtId="0" fontId="17" fillId="2" borderId="0" applyNumberFormat="0" applyBorder="0" applyAlignment="0" applyProtection="0"/>
    <xf numFmtId="0" fontId="17" fillId="3" borderId="0" applyNumberFormat="0" applyBorder="0" applyAlignment="0" applyProtection="0"/>
    <xf numFmtId="0" fontId="17" fillId="4" borderId="0" applyNumberFormat="0" applyBorder="0" applyAlignment="0" applyProtection="0"/>
    <xf numFmtId="0" fontId="17" fillId="5" borderId="0" applyNumberFormat="0" applyBorder="0" applyAlignment="0" applyProtection="0"/>
    <xf numFmtId="0" fontId="17" fillId="6" borderId="0" applyNumberFormat="0" applyBorder="0" applyAlignment="0" applyProtection="0"/>
    <xf numFmtId="0" fontId="17" fillId="7" borderId="0" applyNumberFormat="0" applyBorder="0" applyAlignment="0" applyProtection="0"/>
    <xf numFmtId="0" fontId="17" fillId="8" borderId="0" applyNumberFormat="0" applyBorder="0" applyAlignment="0" applyProtection="0"/>
    <xf numFmtId="0" fontId="17" fillId="9" borderId="0" applyNumberFormat="0" applyBorder="0" applyAlignment="0" applyProtection="0"/>
    <xf numFmtId="0" fontId="17" fillId="10" borderId="0" applyNumberFormat="0" applyBorder="0" applyAlignment="0" applyProtection="0"/>
    <xf numFmtId="0" fontId="17" fillId="5" borderId="0" applyNumberFormat="0" applyBorder="0" applyAlignment="0" applyProtection="0"/>
    <xf numFmtId="0" fontId="17" fillId="8" borderId="0" applyNumberFormat="0" applyBorder="0" applyAlignment="0" applyProtection="0"/>
    <xf numFmtId="0" fontId="17" fillId="11" borderId="0" applyNumberFormat="0" applyBorder="0" applyAlignment="0" applyProtection="0"/>
    <xf numFmtId="0" fontId="18" fillId="12" borderId="0" applyNumberFormat="0" applyBorder="0" applyAlignment="0" applyProtection="0"/>
    <xf numFmtId="0" fontId="18" fillId="9" borderId="0" applyNumberFormat="0" applyBorder="0" applyAlignment="0" applyProtection="0"/>
    <xf numFmtId="0" fontId="18" fillId="10" borderId="0" applyNumberFormat="0" applyBorder="0" applyAlignment="0" applyProtection="0"/>
    <xf numFmtId="0" fontId="18" fillId="13" borderId="0" applyNumberFormat="0" applyBorder="0" applyAlignment="0" applyProtection="0"/>
    <xf numFmtId="0" fontId="18" fillId="14" borderId="0" applyNumberFormat="0" applyBorder="0" applyAlignment="0" applyProtection="0"/>
    <xf numFmtId="0" fontId="18" fillId="15" borderId="0" applyNumberFormat="0" applyBorder="0" applyAlignment="0" applyProtection="0"/>
    <xf numFmtId="0" fontId="18" fillId="16" borderId="0" applyNumberFormat="0" applyBorder="0" applyAlignment="0" applyProtection="0"/>
    <xf numFmtId="0" fontId="18" fillId="17" borderId="0" applyNumberFormat="0" applyBorder="0" applyAlignment="0" applyProtection="0"/>
    <xf numFmtId="0" fontId="18" fillId="18" borderId="0" applyNumberFormat="0" applyBorder="0" applyAlignment="0" applyProtection="0"/>
    <xf numFmtId="0" fontId="18" fillId="13" borderId="0" applyNumberFormat="0" applyBorder="0" applyAlignment="0" applyProtection="0"/>
    <xf numFmtId="0" fontId="18" fillId="14" borderId="0" applyNumberFormat="0" applyBorder="0" applyAlignment="0" applyProtection="0"/>
    <xf numFmtId="0" fontId="18" fillId="19" borderId="0" applyNumberFormat="0" applyBorder="0" applyAlignment="0" applyProtection="0"/>
    <xf numFmtId="0" fontId="19" fillId="3" borderId="0" applyNumberFormat="0" applyBorder="0" applyAlignment="0" applyProtection="0"/>
    <xf numFmtId="0" fontId="20" fillId="20" borderId="4" applyNumberFormat="0" applyAlignment="0" applyProtection="0"/>
    <xf numFmtId="0" fontId="21" fillId="21" borderId="5" applyNumberFormat="0" applyAlignment="0" applyProtection="0"/>
    <xf numFmtId="43" fontId="10" fillId="0" borderId="0" applyFont="0" applyFill="0" applyBorder="0" applyAlignment="0" applyProtection="0"/>
    <xf numFmtId="43" fontId="33" fillId="0" borderId="0" applyFont="0" applyFill="0" applyBorder="0" applyAlignment="0" applyProtection="0"/>
    <xf numFmtId="43" fontId="33" fillId="0" borderId="0" applyFont="0" applyFill="0" applyBorder="0" applyAlignment="0" applyProtection="0"/>
    <xf numFmtId="43" fontId="33"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22" fillId="0" borderId="0" applyNumberFormat="0" applyFill="0" applyBorder="0" applyAlignment="0" applyProtection="0"/>
    <xf numFmtId="0" fontId="23" fillId="4" borderId="0" applyNumberFormat="0" applyBorder="0" applyAlignment="0" applyProtection="0"/>
    <xf numFmtId="0" fontId="24" fillId="0" borderId="6" applyNumberFormat="0" applyFill="0" applyAlignment="0" applyProtection="0"/>
    <xf numFmtId="0" fontId="25" fillId="0" borderId="7" applyNumberFormat="0" applyFill="0" applyAlignment="0" applyProtection="0"/>
    <xf numFmtId="0" fontId="26" fillId="0" borderId="8" applyNumberFormat="0" applyFill="0" applyAlignment="0" applyProtection="0"/>
    <xf numFmtId="0" fontId="26" fillId="0" borderId="0" applyNumberFormat="0" applyFill="0" applyBorder="0" applyAlignment="0" applyProtection="0"/>
    <xf numFmtId="0" fontId="34" fillId="0" borderId="0" applyNumberFormat="0" applyFill="0" applyBorder="0" applyAlignment="0" applyProtection="0">
      <alignment vertical="top"/>
      <protection locked="0"/>
    </xf>
    <xf numFmtId="0" fontId="27" fillId="7" borderId="4" applyNumberFormat="0" applyAlignment="0" applyProtection="0"/>
    <xf numFmtId="0" fontId="28" fillId="0" borderId="9" applyNumberFormat="0" applyFill="0" applyAlignment="0" applyProtection="0"/>
    <xf numFmtId="0" fontId="29" fillId="22" borderId="0" applyNumberFormat="0" applyBorder="0" applyAlignment="0" applyProtection="0"/>
    <xf numFmtId="0" fontId="10" fillId="0" borderId="0"/>
    <xf numFmtId="0" fontId="10" fillId="0" borderId="0"/>
    <xf numFmtId="0" fontId="16" fillId="0" borderId="0"/>
    <xf numFmtId="0" fontId="16" fillId="0" borderId="0"/>
    <xf numFmtId="0" fontId="16" fillId="0" borderId="0"/>
    <xf numFmtId="0" fontId="17" fillId="0" borderId="0"/>
    <xf numFmtId="0" fontId="16" fillId="0" borderId="0"/>
    <xf numFmtId="0" fontId="10" fillId="0" borderId="0"/>
    <xf numFmtId="0" fontId="16" fillId="0" borderId="0"/>
    <xf numFmtId="0" fontId="10" fillId="0" borderId="0"/>
    <xf numFmtId="0" fontId="17" fillId="23" borderId="10" applyNumberFormat="0" applyFont="0" applyAlignment="0" applyProtection="0"/>
    <xf numFmtId="0" fontId="30" fillId="20" borderId="11" applyNumberFormat="0" applyAlignment="0" applyProtection="0"/>
    <xf numFmtId="9" fontId="33" fillId="0" borderId="0" applyFont="0" applyFill="0" applyBorder="0" applyAlignment="0" applyProtection="0"/>
    <xf numFmtId="9" fontId="16" fillId="0" borderId="0" applyFont="0" applyFill="0" applyBorder="0" applyAlignment="0" applyProtection="0"/>
    <xf numFmtId="0" fontId="31" fillId="0" borderId="12" applyNumberFormat="0" applyFill="0" applyAlignment="0" applyProtection="0"/>
    <xf numFmtId="0" fontId="32" fillId="0" borderId="0" applyNumberFormat="0" applyFill="0" applyBorder="0" applyAlignment="0" applyProtection="0"/>
    <xf numFmtId="0" fontId="38" fillId="0" borderId="0" applyNumberFormat="0" applyFill="0" applyBorder="0" applyAlignment="0" applyProtection="0"/>
    <xf numFmtId="0" fontId="39" fillId="0" borderId="0"/>
    <xf numFmtId="0" fontId="40" fillId="0" borderId="0" applyNumberFormat="0" applyFill="0" applyBorder="0" applyAlignment="0" applyProtection="0"/>
    <xf numFmtId="0" fontId="36" fillId="0" borderId="0" applyNumberFormat="0" applyFill="0" applyBorder="0" applyAlignment="0" applyProtection="0"/>
    <xf numFmtId="0" fontId="41" fillId="0" borderId="0" applyNumberFormat="0" applyFill="0" applyBorder="0" applyAlignment="0" applyProtection="0"/>
    <xf numFmtId="0" fontId="42" fillId="0" borderId="0" applyNumberFormat="0" applyFill="0" applyBorder="0" applyAlignment="0" applyProtection="0"/>
    <xf numFmtId="0" fontId="36" fillId="0" borderId="0" applyNumberFormat="0" applyBorder="0" applyProtection="0"/>
    <xf numFmtId="0" fontId="35" fillId="0" borderId="0" applyNumberFormat="0" applyBorder="0" applyProtection="0"/>
    <xf numFmtId="0" fontId="36" fillId="0" borderId="0" applyNumberFormat="0" applyBorder="0" applyProtection="0"/>
    <xf numFmtId="0" fontId="1" fillId="0" borderId="0"/>
    <xf numFmtId="43" fontId="10" fillId="0" borderId="0" applyFont="0" applyFill="0" applyBorder="0" applyAlignment="0" applyProtection="0"/>
    <xf numFmtId="43" fontId="33" fillId="0" borderId="0" applyFont="0" applyFill="0" applyBorder="0" applyAlignment="0" applyProtection="0"/>
    <xf numFmtId="43" fontId="33" fillId="0" borderId="0" applyFont="0" applyFill="0" applyBorder="0" applyAlignment="0" applyProtection="0"/>
    <xf numFmtId="43" fontId="33"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 fillId="0" borderId="0"/>
    <xf numFmtId="0" fontId="1" fillId="0" borderId="0"/>
  </cellStyleXfs>
  <cellXfs count="55">
    <xf numFmtId="0" fontId="0" fillId="0" borderId="0" xfId="0"/>
    <xf numFmtId="0" fontId="2" fillId="0" borderId="2" xfId="0" applyFont="1" applyBorder="1"/>
    <xf numFmtId="0" fontId="2" fillId="0" borderId="0" xfId="0" applyFont="1"/>
    <xf numFmtId="4" fontId="2" fillId="0" borderId="2" xfId="0" applyNumberFormat="1" applyFont="1" applyBorder="1"/>
    <xf numFmtId="9" fontId="2" fillId="0" borderId="2" xfId="0" applyNumberFormat="1" applyFont="1" applyBorder="1"/>
    <xf numFmtId="4" fontId="3" fillId="0" borderId="0" xfId="0" applyNumberFormat="1" applyFont="1"/>
    <xf numFmtId="9" fontId="3" fillId="0" borderId="0" xfId="0" applyNumberFormat="1" applyFont="1"/>
    <xf numFmtId="0" fontId="4" fillId="0" borderId="0" xfId="0" applyFont="1" applyAlignment="1">
      <alignment horizontal="left" indent="2"/>
    </xf>
    <xf numFmtId="4" fontId="4" fillId="0" borderId="0" xfId="0" applyNumberFormat="1" applyFont="1"/>
    <xf numFmtId="9" fontId="4" fillId="0" borderId="0" xfId="0" applyNumberFormat="1" applyFont="1"/>
    <xf numFmtId="0" fontId="4" fillId="0" borderId="3" xfId="0" applyFont="1" applyBorder="1" applyAlignment="1">
      <alignment horizontal="left" indent="2"/>
    </xf>
    <xf numFmtId="4" fontId="4" fillId="0" borderId="3" xfId="0" applyNumberFormat="1" applyFont="1" applyBorder="1"/>
    <xf numFmtId="9" fontId="4" fillId="0" borderId="3" xfId="0" applyNumberFormat="1" applyFont="1" applyBorder="1"/>
    <xf numFmtId="4" fontId="3" fillId="0" borderId="1" xfId="0" applyNumberFormat="1" applyFont="1" applyBorder="1"/>
    <xf numFmtId="9" fontId="3" fillId="0" borderId="1" xfId="0" applyNumberFormat="1" applyFont="1" applyBorder="1"/>
    <xf numFmtId="4" fontId="3" fillId="0" borderId="2" xfId="0" applyNumberFormat="1" applyFont="1" applyBorder="1"/>
    <xf numFmtId="9" fontId="3" fillId="0" borderId="2" xfId="0" applyNumberFormat="1" applyFont="1" applyBorder="1"/>
    <xf numFmtId="4" fontId="2" fillId="0" borderId="0" xfId="0" applyNumberFormat="1" applyFont="1"/>
    <xf numFmtId="9" fontId="2" fillId="0" borderId="0" xfId="0" applyNumberFormat="1" applyFont="1"/>
    <xf numFmtId="0" fontId="2" fillId="0" borderId="0" xfId="0" applyFont="1" applyAlignment="1">
      <alignment horizontal="left"/>
    </xf>
    <xf numFmtId="0" fontId="2" fillId="0" borderId="3" xfId="0" applyFont="1" applyBorder="1"/>
    <xf numFmtId="164" fontId="2" fillId="0" borderId="0" xfId="1" applyNumberFormat="1" applyFont="1"/>
    <xf numFmtId="164" fontId="3" fillId="0" borderId="0" xfId="1" applyNumberFormat="1" applyFont="1"/>
    <xf numFmtId="164" fontId="4" fillId="0" borderId="0" xfId="1" applyNumberFormat="1" applyFont="1" applyBorder="1"/>
    <xf numFmtId="164" fontId="4" fillId="0" borderId="3" xfId="1" applyNumberFormat="1" applyFont="1" applyBorder="1"/>
    <xf numFmtId="164" fontId="3" fillId="0" borderId="2" xfId="1" applyNumberFormat="1" applyFont="1" applyBorder="1"/>
    <xf numFmtId="164" fontId="4" fillId="0" borderId="0" xfId="1" applyNumberFormat="1" applyFont="1"/>
    <xf numFmtId="164" fontId="2" fillId="0" borderId="2" xfId="1" applyNumberFormat="1" applyFont="1" applyBorder="1"/>
    <xf numFmtId="3" fontId="2" fillId="0" borderId="2" xfId="1" applyNumberFormat="1" applyFont="1" applyBorder="1"/>
    <xf numFmtId="3" fontId="3" fillId="0" borderId="0" xfId="1" applyNumberFormat="1" applyFont="1"/>
    <xf numFmtId="3" fontId="4" fillId="0" borderId="0" xfId="1" applyNumberFormat="1" applyFont="1" applyBorder="1"/>
    <xf numFmtId="3" fontId="4" fillId="0" borderId="3" xfId="1" applyNumberFormat="1" applyFont="1" applyBorder="1"/>
    <xf numFmtId="3" fontId="3" fillId="0" borderId="2" xfId="1" applyNumberFormat="1" applyFont="1" applyBorder="1"/>
    <xf numFmtId="3" fontId="2" fillId="0" borderId="0" xfId="1" applyNumberFormat="1" applyFont="1"/>
    <xf numFmtId="3" fontId="4" fillId="0" borderId="0" xfId="1" applyNumberFormat="1" applyFont="1"/>
    <xf numFmtId="165" fontId="7" fillId="0" borderId="0" xfId="0" applyNumberFormat="1" applyFont="1" applyAlignment="1">
      <alignment vertical="top"/>
    </xf>
    <xf numFmtId="0" fontId="0" fillId="0" borderId="0" xfId="0" applyAlignment="1">
      <alignment vertical="top"/>
    </xf>
    <xf numFmtId="165" fontId="5" fillId="0" borderId="0" xfId="0" applyNumberFormat="1" applyFont="1" applyAlignment="1">
      <alignment vertical="top"/>
    </xf>
    <xf numFmtId="0" fontId="6" fillId="0" borderId="0" xfId="0" applyFont="1" applyAlignment="1">
      <alignment wrapText="1"/>
    </xf>
    <xf numFmtId="0" fontId="9" fillId="0" borderId="0" xfId="0" applyFont="1" applyAlignment="1">
      <alignment wrapText="1"/>
    </xf>
    <xf numFmtId="0" fontId="10" fillId="0" borderId="0" xfId="0" applyFont="1" applyAlignment="1">
      <alignment wrapText="1"/>
    </xf>
    <xf numFmtId="0" fontId="11" fillId="0" borderId="0" xfId="0" applyFont="1" applyAlignment="1">
      <alignment wrapText="1"/>
    </xf>
    <xf numFmtId="0" fontId="6" fillId="0" borderId="0" xfId="0" applyFont="1" applyAlignment="1">
      <alignment horizontal="left" wrapText="1"/>
    </xf>
    <xf numFmtId="0" fontId="8" fillId="0" borderId="0" xfId="0" applyFont="1"/>
    <xf numFmtId="3" fontId="3" fillId="0" borderId="0" xfId="1" applyNumberFormat="1" applyFont="1" applyBorder="1"/>
    <xf numFmtId="0" fontId="2" fillId="0" borderId="3" xfId="0" applyFont="1" applyBorder="1" applyAlignment="1">
      <alignment horizontal="right"/>
    </xf>
    <xf numFmtId="0" fontId="2" fillId="0" borderId="3" xfId="0" applyFont="1" applyBorder="1" applyAlignment="1">
      <alignment horizontal="right" wrapText="1"/>
    </xf>
    <xf numFmtId="0" fontId="7" fillId="24" borderId="0" xfId="0" applyFont="1" applyFill="1" applyAlignment="1">
      <alignment vertical="top"/>
    </xf>
    <xf numFmtId="0" fontId="37" fillId="24" borderId="0" xfId="0" applyFont="1" applyFill="1"/>
    <xf numFmtId="0" fontId="37" fillId="0" borderId="13" xfId="0" applyFont="1" applyBorder="1" applyAlignment="1">
      <alignment horizontal="center" vertical="top" wrapText="1"/>
    </xf>
    <xf numFmtId="0" fontId="15" fillId="0" borderId="17" xfId="49" applyFont="1" applyBorder="1" applyAlignment="1">
      <alignment horizontal="center" wrapText="1"/>
    </xf>
    <xf numFmtId="0" fontId="15" fillId="0" borderId="16" xfId="49" applyFont="1" applyBorder="1" applyAlignment="1">
      <alignment horizontal="left" wrapText="1"/>
    </xf>
    <xf numFmtId="0" fontId="37" fillId="0" borderId="14" xfId="0" quotePrefix="1" applyFont="1" applyBorder="1" applyAlignment="1">
      <alignment vertical="top" wrapText="1"/>
    </xf>
    <xf numFmtId="164" fontId="3" fillId="0" borderId="0" xfId="1" applyNumberFormat="1" applyFont="1" applyBorder="1"/>
    <xf numFmtId="0" fontId="37" fillId="24" borderId="15" xfId="0" applyFont="1" applyFill="1" applyBorder="1" applyAlignment="1">
      <alignment horizontal="center" vertical="top" wrapText="1"/>
    </xf>
  </cellXfs>
  <cellStyles count="83">
    <cellStyle name="20% - Accent1 2" xfId="6" xr:uid="{9C786BB4-955D-4C9D-BCB6-4D631C149C30}"/>
    <cellStyle name="20% - Accent2 2" xfId="7" xr:uid="{DE767EB7-90AB-41FA-AE82-1A7653C33340}"/>
    <cellStyle name="20% - Accent3 2" xfId="8" xr:uid="{35B90E86-D3C3-4D14-A0A1-E2180B55B879}"/>
    <cellStyle name="20% - Accent4 2" xfId="9" xr:uid="{15EC71AF-2CD7-4235-9C73-D56EDDA2A5A4}"/>
    <cellStyle name="20% - Accent5 2" xfId="10" xr:uid="{F7DE2714-39D8-4F8E-BB76-8D29CC2C8F4C}"/>
    <cellStyle name="20% - Accent6 2" xfId="11" xr:uid="{EC35C239-A288-48F8-9C2E-5ED0478AEE9C}"/>
    <cellStyle name="40% - Accent1 2" xfId="12" xr:uid="{835744BF-4B5E-4ED9-9DD5-09426C920DC3}"/>
    <cellStyle name="40% - Accent2 2" xfId="13" xr:uid="{8DB309A7-CFF5-4465-BCC9-4231D4E3E91B}"/>
    <cellStyle name="40% - Accent3 2" xfId="14" xr:uid="{160C9BFC-5FF7-442C-A13F-96F1C25EF52A}"/>
    <cellStyle name="40% - Accent4 2" xfId="15" xr:uid="{9B011C21-00D8-44F8-85E5-BF132768F6BA}"/>
    <cellStyle name="40% - Accent5 2" xfId="16" xr:uid="{991785AC-4B77-4092-A7CB-250DEBF0F720}"/>
    <cellStyle name="40% - Accent6 2" xfId="17" xr:uid="{DDB4E0B4-10B9-4B46-A71C-40F558FBD4B5}"/>
    <cellStyle name="60% - Accent1 2" xfId="18" xr:uid="{29C0AFF9-C114-49D6-AED4-F40F0AD483DE}"/>
    <cellStyle name="60% - Accent2 2" xfId="19" xr:uid="{D6016A37-F4D4-4B9A-935D-10787EF0683C}"/>
    <cellStyle name="60% - Accent3 2" xfId="20" xr:uid="{487A1538-CEAC-4B9E-AC96-A1A850CBEDB3}"/>
    <cellStyle name="60% - Accent4 2" xfId="21" xr:uid="{7274AE17-FC80-4AB7-AE82-4DA7FCEE517C}"/>
    <cellStyle name="60% - Accent5 2" xfId="22" xr:uid="{9868A64D-9F9E-4AEC-8DB9-520BCB2D96B3}"/>
    <cellStyle name="60% - Accent6 2" xfId="23" xr:uid="{1D898F04-5584-4FC4-BFDC-4D1B285F8AE5}"/>
    <cellStyle name="Accent1 2" xfId="24" xr:uid="{B962BDF6-C4B6-41EB-AACA-EE1F374D43DF}"/>
    <cellStyle name="Accent2 2" xfId="25" xr:uid="{17171763-DDAA-4863-8104-0858B332F2C0}"/>
    <cellStyle name="Accent3 2" xfId="26" xr:uid="{3ADFCB70-1C03-48EF-BEA3-94B07471D497}"/>
    <cellStyle name="Accent4 2" xfId="27" xr:uid="{4E931C6E-FB00-4C26-8DF5-0010860BC947}"/>
    <cellStyle name="Accent5 2" xfId="28" xr:uid="{1D63988F-050B-4D4B-83EB-F730B5B36F78}"/>
    <cellStyle name="Accent6 2" xfId="29" xr:uid="{C159150A-3B1E-4046-9F9F-3679DAC0A1C3}"/>
    <cellStyle name="Bad 2" xfId="30" xr:uid="{00A488FA-8709-405A-8376-42BB41889F5A}"/>
    <cellStyle name="Calculation 2" xfId="31" xr:uid="{5CCF8024-0C58-4609-AE05-24BED46F5DE0}"/>
    <cellStyle name="Check Cell 2" xfId="32" xr:uid="{1EC58AB7-5B33-486C-9C57-83EB97A75528}"/>
    <cellStyle name="Comma 2" xfId="33" xr:uid="{B63AFBD2-9ADC-46C0-BDC1-B4826206A68A}"/>
    <cellStyle name="Comma 2 2" xfId="34" xr:uid="{DA603906-DF23-4CD3-9679-BF41B312A413}"/>
    <cellStyle name="Comma 2 2 2" xfId="76" xr:uid="{6884A39F-01E5-4F28-90A0-1261982B6FBD}"/>
    <cellStyle name="Comma 2 3" xfId="75" xr:uid="{A92DC227-293E-44A9-AE9D-86945EC2F87A}"/>
    <cellStyle name="Comma 3" xfId="35" xr:uid="{27E7AED5-B41C-4D52-9617-42DF4FC2E533}"/>
    <cellStyle name="Comma 3 2" xfId="77" xr:uid="{3310F544-4DB9-482C-BE51-7630E42C4B0B}"/>
    <cellStyle name="Comma 4" xfId="36" xr:uid="{7726CC33-EF65-4865-B815-E44AC4E76CCD}"/>
    <cellStyle name="Comma 4 2" xfId="78" xr:uid="{DF6D5169-68D0-445A-A7E5-B2F8B271736A}"/>
    <cellStyle name="Comma 5" xfId="37" xr:uid="{4A52349B-2CBF-4CF1-9C05-472DD1BE467F}"/>
    <cellStyle name="Comma 5 2" xfId="79" xr:uid="{C0ED6007-760F-4C9B-8250-B2401014D7AA}"/>
    <cellStyle name="Comma 6" xfId="38" xr:uid="{AEA47875-AA23-47E8-98CF-483D689FE43F}"/>
    <cellStyle name="Comma 6 2" xfId="80" xr:uid="{A7D4751F-1ECE-4885-ACE3-AB3EE9D936A4}"/>
    <cellStyle name="Explanatory Text 2" xfId="39" xr:uid="{B197216F-2608-4E7E-BE3F-4082797BA33B}"/>
    <cellStyle name="Good 2" xfId="40" xr:uid="{395F3082-8E78-4113-8D5E-34628E4CEE4A}"/>
    <cellStyle name="Heading 1 2" xfId="41" xr:uid="{64372EB7-F22B-44C7-9DA2-BEB3F6FCD469}"/>
    <cellStyle name="Heading 1 3" xfId="65" xr:uid="{A02AB203-504E-4F80-809A-AF3EE1EB9DD3}"/>
    <cellStyle name="Heading 2 2" xfId="42" xr:uid="{8D05928A-BCB0-481B-A104-192973B5A5CC}"/>
    <cellStyle name="Heading 2 3" xfId="67" xr:uid="{AE0DF9C3-6DB4-4E1D-A788-478FFC267F02}"/>
    <cellStyle name="Heading 3 2" xfId="43" xr:uid="{E98B01DE-8599-4768-9367-F4299CF2BCD8}"/>
    <cellStyle name="Heading 3 3" xfId="70" xr:uid="{75F80F53-A1B6-4E0E-8103-5A2006B34C94}"/>
    <cellStyle name="Heading 4 2" xfId="44" xr:uid="{FC4B5281-2438-4BD1-9FED-5EDF20315EBF}"/>
    <cellStyle name="Headings 2" xfId="72" xr:uid="{2B3DC3C7-F7FF-4B8D-AAB9-D7B3CAC3BD55}"/>
    <cellStyle name="Hyperlink 2" xfId="4" xr:uid="{F97BF885-5A1F-4CC6-8ECC-6EC083AB07F3}"/>
    <cellStyle name="Hyperlink 2 2" xfId="45" xr:uid="{F203AA50-A3BF-4759-B2D8-D96BBC7FE459}"/>
    <cellStyle name="Hyperlink 3" xfId="69" xr:uid="{32FAEAD2-E9E5-4A00-8E05-302B5000D7DD}"/>
    <cellStyle name="Input 2" xfId="46" xr:uid="{EDC58C3A-E08D-4A01-B755-1633A3B06FA2}"/>
    <cellStyle name="Linked Cell 2" xfId="47" xr:uid="{DEA60C37-3E48-4986-8F4B-899C679CFFA1}"/>
    <cellStyle name="Neutral 2" xfId="48" xr:uid="{33EF64E8-A6D3-4A5E-A3B1-D645FBDA2EED}"/>
    <cellStyle name="Normal" xfId="0" builtinId="0"/>
    <cellStyle name="Normal 10" xfId="81" xr:uid="{898653AA-481F-4A32-9E58-06525C8D3C22}"/>
    <cellStyle name="Normal 2" xfId="49" xr:uid="{B1E5B369-84CE-42B8-99BA-A1ACFE11965C}"/>
    <cellStyle name="Normal 2 2" xfId="5" xr:uid="{D1D65E2E-A2F2-4EFF-885F-81D4E5EC68C4}"/>
    <cellStyle name="Normal 2 2 2" xfId="73" xr:uid="{7371CAA2-6647-422B-8AF7-099AD5A31175}"/>
    <cellStyle name="Normal 2 2 3" xfId="50" xr:uid="{3CCA3EAC-DE0E-4551-98AA-77D8CA18AE59}"/>
    <cellStyle name="Normal 2 3" xfId="51" xr:uid="{DA886A30-9231-426F-BE81-272260A7AC92}"/>
    <cellStyle name="Normal 2 3 2" xfId="68" xr:uid="{52A51E15-007E-48B1-8C47-ABD5756AEE13}"/>
    <cellStyle name="Normal 2 4" xfId="71" xr:uid="{0D9A2667-153D-4CFD-8035-21E4D1A2D655}"/>
    <cellStyle name="Normal 3" xfId="52" xr:uid="{A2B1F5FD-1D10-4C59-9E78-1CF054CAF252}"/>
    <cellStyle name="Normal 3 2" xfId="53" xr:uid="{A7CFA047-0771-4DE2-B98B-C4A1DAB4AF0A}"/>
    <cellStyle name="Normal 4" xfId="54" xr:uid="{9DE51E5B-2234-4FBE-A7E0-A89A120F2FF9}"/>
    <cellStyle name="Normal 5" xfId="55" xr:uid="{AE882B79-BE35-4F21-A98F-497B10969410}"/>
    <cellStyle name="Normal 5 2" xfId="56" xr:uid="{DBD7E9B8-7180-4356-B77A-BCB025323E06}"/>
    <cellStyle name="Normal 6" xfId="57" xr:uid="{61ABF6A3-80CF-4A03-AEA3-5A61A4FB3581}"/>
    <cellStyle name="Normal 7" xfId="58" xr:uid="{27749DBC-7508-4C1C-92B8-62E5354528EC}"/>
    <cellStyle name="Normal 8" xfId="66" xr:uid="{467156D0-00AE-4B4D-9B25-778B4875CBAF}"/>
    <cellStyle name="Normal 9 2" xfId="74" xr:uid="{235433BA-9058-401F-BB5C-F478CD048C21}"/>
    <cellStyle name="Normal 9 2 2" xfId="82" xr:uid="{5F12CCBD-7DE7-4E47-9AC8-F4885E2ED3AF}"/>
    <cellStyle name="Note 2" xfId="59" xr:uid="{43436C84-7E17-428F-9651-94F55E0370AB}"/>
    <cellStyle name="Output 2" xfId="60" xr:uid="{D65C3B5C-98C0-4767-AA89-7FC7852ABD45}"/>
    <cellStyle name="Per cent" xfId="1" builtinId="5"/>
    <cellStyle name="Per cent 2" xfId="2" xr:uid="{64D9B0D9-9513-447C-B1DE-7D441091ABC0}"/>
    <cellStyle name="Percent 2" xfId="3" xr:uid="{C1788679-8132-4AAD-B0A9-4C95C898CB3C}"/>
    <cellStyle name="Percent 2 2" xfId="61" xr:uid="{47FA537B-BD6E-4D1B-ACE8-9EAC628123D7}"/>
    <cellStyle name="Percent 3" xfId="62" xr:uid="{7DCE83AC-599D-41B6-86FE-3377293C8AB5}"/>
    <cellStyle name="Total 2" xfId="63" xr:uid="{B4B27C12-8FA4-4231-B8A7-10321F88E49E}"/>
    <cellStyle name="Warning Text 2" xfId="64" xr:uid="{6000F353-98FC-4171-BA12-0C9300F22DA9}"/>
  </cellStyles>
  <dxfs count="39">
    <dxf>
      <font>
        <b val="0"/>
        <i val="0"/>
        <strike val="0"/>
        <condense val="0"/>
        <extend val="0"/>
        <outline val="0"/>
        <shadow val="0"/>
        <u val="none"/>
        <vertAlign val="baseline"/>
        <sz val="11"/>
        <color theme="0" tint="-0.499984740745262"/>
        <name val="Arial"/>
        <family val="2"/>
        <scheme val="none"/>
      </font>
      <numFmt numFmtId="164" formatCode="0.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164" formatCode="0.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164" formatCode="0.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164" formatCode="0.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164" formatCode="0.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alignment horizontal="left" vertical="bottom" textRotation="0" wrapText="0" indent="2" justifyLastLine="0" shrinkToFit="0" readingOrder="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alignment horizontal="left" vertical="bottom" textRotation="0" wrapText="0" indent="2" justifyLastLine="0" shrinkToFit="0" readingOrder="0"/>
      <border diagonalUp="0" diagonalDown="0">
        <left/>
        <right/>
        <top/>
        <bottom style="thin">
          <color indexed="64"/>
        </bottom>
        <vertical/>
        <horizontal/>
      </border>
    </dxf>
    <dxf>
      <border outline="0">
        <top style="thin">
          <color indexed="64"/>
        </top>
        <bottom style="thin">
          <color indexed="64"/>
        </bottom>
      </border>
    </dxf>
    <dxf>
      <font>
        <b val="0"/>
        <i val="0"/>
        <strike val="0"/>
        <condense val="0"/>
        <extend val="0"/>
        <outline val="0"/>
        <shadow val="0"/>
        <u val="none"/>
        <vertAlign val="baseline"/>
        <sz val="11"/>
        <color theme="0" tint="-0.499984740745262"/>
        <name val="Arial"/>
        <family val="2"/>
        <scheme val="none"/>
      </font>
    </dxf>
    <dxf>
      <border outline="0">
        <bottom style="thin">
          <color indexed="64"/>
        </bottom>
      </border>
    </dxf>
    <dxf>
      <font>
        <b/>
        <i val="0"/>
        <strike val="0"/>
        <condense val="0"/>
        <extend val="0"/>
        <outline val="0"/>
        <shadow val="0"/>
        <u val="none"/>
        <vertAlign val="baseline"/>
        <sz val="11"/>
        <color theme="1"/>
        <name val="Arial"/>
        <family val="2"/>
        <scheme val="none"/>
      </font>
    </dxf>
    <dxf>
      <font>
        <b val="0"/>
        <i val="0"/>
        <strike val="0"/>
        <condense val="0"/>
        <extend val="0"/>
        <outline val="0"/>
        <shadow val="0"/>
        <u val="none"/>
        <vertAlign val="baseline"/>
        <sz val="11"/>
        <color theme="0" tint="-0.499984740745262"/>
        <name val="Arial"/>
        <family val="2"/>
        <scheme val="none"/>
      </font>
      <numFmt numFmtId="13" formatCode="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4" formatCode="#,##0.0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4" formatCode="#,##0.0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4" formatCode="#,##0.0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4" formatCode="#,##0.0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4" formatCode="#,##0.0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alignment horizontal="left" vertical="bottom" textRotation="0" wrapText="0" indent="2" justifyLastLine="0" shrinkToFit="0" readingOrder="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alignment horizontal="left" vertical="bottom" textRotation="0" wrapText="0" indent="2" justifyLastLine="0" shrinkToFit="0" readingOrder="0"/>
      <border diagonalUp="0" diagonalDown="0">
        <left/>
        <right/>
        <top/>
        <bottom style="thin">
          <color indexed="64"/>
        </bottom>
        <vertical/>
        <horizontal/>
      </border>
    </dxf>
    <dxf>
      <border outline="0">
        <top style="thin">
          <color indexed="64"/>
        </top>
        <bottom style="thin">
          <color indexed="64"/>
        </bottom>
      </border>
    </dxf>
    <dxf>
      <font>
        <b val="0"/>
        <i val="0"/>
        <strike val="0"/>
        <condense val="0"/>
        <extend val="0"/>
        <outline val="0"/>
        <shadow val="0"/>
        <u val="none"/>
        <vertAlign val="baseline"/>
        <sz val="11"/>
        <color theme="0" tint="-0.499984740745262"/>
        <name val="Arial"/>
        <family val="2"/>
        <scheme val="none"/>
      </font>
    </dxf>
    <dxf>
      <border outline="0">
        <bottom style="thin">
          <color indexed="64"/>
        </bottom>
      </border>
    </dxf>
    <dxf>
      <font>
        <b/>
        <i val="0"/>
        <strike val="0"/>
        <condense val="0"/>
        <extend val="0"/>
        <outline val="0"/>
        <shadow val="0"/>
        <u val="none"/>
        <vertAlign val="baseline"/>
        <sz val="11"/>
        <color theme="1"/>
        <name val="Arial"/>
        <family val="2"/>
        <scheme val="none"/>
      </font>
    </dxf>
    <dxf>
      <font>
        <b val="0"/>
        <i val="0"/>
        <strike val="0"/>
        <condense val="0"/>
        <extend val="0"/>
        <outline val="0"/>
        <shadow val="0"/>
        <u val="none"/>
        <vertAlign val="baseline"/>
        <sz val="11"/>
        <color theme="0" tint="-0.499984740745262"/>
        <name val="Arial"/>
        <family val="2"/>
        <scheme val="none"/>
      </font>
      <numFmt numFmtId="3" formatCode="#,##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3" formatCode="#,##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3" formatCode="#,##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3" formatCode="#,##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numFmt numFmtId="3" formatCode="#,##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alignment horizontal="left" vertical="bottom" textRotation="0" wrapText="0" indent="2" justifyLastLine="0" shrinkToFit="0" readingOrder="0"/>
      <border diagonalUp="0" diagonalDown="0">
        <left/>
        <right/>
        <top/>
        <bottom style="thin">
          <color indexed="64"/>
        </bottom>
        <vertical/>
        <horizontal/>
      </border>
    </dxf>
    <dxf>
      <font>
        <b val="0"/>
        <i val="0"/>
        <strike val="0"/>
        <condense val="0"/>
        <extend val="0"/>
        <outline val="0"/>
        <shadow val="0"/>
        <u val="none"/>
        <vertAlign val="baseline"/>
        <sz val="11"/>
        <color theme="0" tint="-0.499984740745262"/>
        <name val="Arial"/>
        <family val="2"/>
        <scheme val="none"/>
      </font>
      <alignment horizontal="left" vertical="bottom" textRotation="0" wrapText="0" indent="2" justifyLastLine="0" shrinkToFit="0" readingOrder="0"/>
      <border diagonalUp="0" diagonalDown="0">
        <left/>
        <right/>
        <top/>
        <bottom style="thin">
          <color indexed="64"/>
        </bottom>
        <vertical/>
        <horizontal/>
      </border>
    </dxf>
    <dxf>
      <border outline="0">
        <top style="thin">
          <color indexed="64"/>
        </top>
        <bottom style="thin">
          <color indexed="64"/>
        </bottom>
      </border>
    </dxf>
    <dxf>
      <font>
        <b val="0"/>
        <i val="0"/>
        <strike val="0"/>
        <condense val="0"/>
        <extend val="0"/>
        <outline val="0"/>
        <shadow val="0"/>
        <u val="none"/>
        <vertAlign val="baseline"/>
        <sz val="11"/>
        <color theme="0" tint="-0.499984740745262"/>
        <name val="Arial"/>
        <family val="2"/>
        <scheme val="none"/>
      </font>
    </dxf>
    <dxf>
      <border outline="0">
        <bottom style="thin">
          <color indexed="64"/>
        </bottom>
      </border>
    </dxf>
    <dxf>
      <font>
        <b/>
        <i val="0"/>
        <strike val="0"/>
        <condense val="0"/>
        <extend val="0"/>
        <outline val="0"/>
        <shadow val="0"/>
        <u val="none"/>
        <vertAlign val="baseline"/>
        <sz val="11"/>
        <color theme="1"/>
        <name val="Arial"/>
        <family val="2"/>
        <scheme val="none"/>
      </font>
    </dxf>
    <dxf>
      <font>
        <b val="0"/>
        <i val="0"/>
        <strike val="0"/>
        <condense val="0"/>
        <extend val="0"/>
        <outline val="0"/>
        <shadow val="0"/>
        <u/>
        <vertAlign val="baseline"/>
        <sz val="12"/>
        <color theme="10"/>
        <name val="Arial"/>
        <family val="2"/>
        <scheme val="none"/>
      </font>
      <alignment horizontal="general" vertical="top" textRotation="0" wrapText="1" indent="0" justifyLastLine="0" shrinkToFit="0" readingOrder="0"/>
      <border diagonalUp="0" diagonalDown="0" outline="0">
        <left style="thin">
          <color indexed="64"/>
        </left>
        <right/>
        <top style="thin">
          <color indexed="64"/>
        </top>
        <bottom style="thin">
          <color indexed="64"/>
        </bottom>
      </border>
    </dxf>
    <dxf>
      <font>
        <b val="0"/>
        <i val="0"/>
        <strike val="0"/>
        <condense val="0"/>
        <extend val="0"/>
        <outline val="0"/>
        <shadow val="0"/>
        <u val="none"/>
        <vertAlign val="baseline"/>
        <sz val="12"/>
        <color theme="1"/>
        <name val="Arial"/>
        <family val="2"/>
        <scheme val="none"/>
      </font>
      <alignment horizontal="center" vertical="top" textRotation="0" wrapText="1" indent="0" justifyLastLine="0" shrinkToFit="0" readingOrder="0"/>
      <border diagonalUp="0" diagonalDown="0" outline="0">
        <left/>
        <right style="thin">
          <color indexed="64"/>
        </right>
        <top style="thin">
          <color indexed="64"/>
        </top>
        <bottom style="thin">
          <color indexed="64"/>
        </bottom>
      </border>
    </dxf>
    <dxf>
      <border outline="0">
        <top style="thin">
          <color indexed="64"/>
        </top>
      </border>
    </dxf>
    <dxf>
      <border outline="0">
        <left style="thin">
          <color indexed="64"/>
        </left>
        <right style="thin">
          <color indexed="64"/>
        </right>
        <top style="thin">
          <color indexed="64"/>
        </top>
        <bottom style="thin">
          <color indexed="64"/>
        </bottom>
      </border>
    </dxf>
    <dxf>
      <border outline="0">
        <bottom style="thin">
          <color indexed="64"/>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xdr:col>
      <xdr:colOff>0</xdr:colOff>
      <xdr:row>0</xdr:row>
      <xdr:rowOff>0</xdr:rowOff>
    </xdr:from>
    <xdr:to>
      <xdr:col>4</xdr:col>
      <xdr:colOff>541061</xdr:colOff>
      <xdr:row>1</xdr:row>
      <xdr:rowOff>387765</xdr:rowOff>
    </xdr:to>
    <xdr:pic>
      <xdr:nvPicPr>
        <xdr:cNvPr id="4" name="Picture 3" descr="UK Government logo">
          <a:extLst>
            <a:ext uri="{FF2B5EF4-FFF2-40B4-BE49-F238E27FC236}">
              <a16:creationId xmlns:a16="http://schemas.microsoft.com/office/drawing/2014/main" id="{E43F0B52-9F60-4C0C-A08E-B25B8079BF8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182225" y="0"/>
          <a:ext cx="2369861" cy="84496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82B0A415-5ABB-45C5-B447-662E46F9AC74}" name="Notes" displayName="Notes" ref="A2:B5" totalsRowShown="0" headerRowBorderDxfId="38" tableBorderDxfId="37" totalsRowBorderDxfId="36">
  <autoFilter ref="A2:B5" xr:uid="{85F0B337-D8AD-4B6B-B30B-428370ED6283}">
    <filterColumn colId="0" hiddenButton="1"/>
    <filterColumn colId="1" hiddenButton="1"/>
  </autoFilter>
  <tableColumns count="2">
    <tableColumn id="1" xr3:uid="{E9455CA0-8454-4390-B40C-55DB28465D2E}" name="Note" dataDxfId="35"/>
    <tableColumn id="2" xr3:uid="{F6647760-E8B6-4BBA-96CD-B42F28E14791}" name="Description" dataDxfId="34" dataCellStyle="Hyperlink"/>
  </tableColumns>
  <tableStyleInfo name="TableStyleLight1" showFirstColumn="0" showLastColumn="0" showRowStripes="0"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10368D0-709D-43AD-8152-F4F94DA46EC5}" name="Table1" displayName="Table1" ref="A2:G20" totalsRowShown="0" headerRowDxfId="33" dataDxfId="31" headerRowBorderDxfId="32" tableBorderDxfId="30" dataCellStyle="Per cent">
  <autoFilter ref="A2:G20" xr:uid="{010368D0-709D-43AD-8152-F4F94DA46EC5}">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C141A3A0-D201-4907-B7D4-20B6FABEDA98}" name="Area" dataDxfId="29"/>
    <tableColumn id="7" xr3:uid="{033F0CFB-A843-4B11-B49F-1BB1A5A4879B}" name="Notes" dataDxfId="28"/>
    <tableColumn id="2" xr3:uid="{1FECADAF-2776-45E3-B0B6-5BAE4251C81B}" name="2020" dataDxfId="27" dataCellStyle="Per cent"/>
    <tableColumn id="3" xr3:uid="{63789BE9-0BD5-4916-9341-CF11FD47CA39}" name="2021" dataDxfId="26" dataCellStyle="Per cent"/>
    <tableColumn id="4" xr3:uid="{9550D0D6-FF52-4571-891A-082AED150E8F}" name="2022" dataDxfId="25" dataCellStyle="Per cent"/>
    <tableColumn id="5" xr3:uid="{F50D8EC7-B0E1-4A82-B541-F2FEB84D104C}" name="2023" dataDxfId="24" dataCellStyle="Per cent"/>
    <tableColumn id="6" xr3:uid="{C39849E0-1C62-4BD0-8573-314F1DCADFA0}" name="2024" dataDxfId="23" dataCellStyle="Per cent"/>
  </tableColumns>
  <tableStyleInfo name="TableStyleLight1" showFirstColumn="0" showLastColumn="0" showRowStripes="0"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D98D08A3-4181-4F0F-AF87-9C3B0FA17BF8}" name="Table2" displayName="Table2" ref="A2:H20" totalsRowShown="0" headerRowDxfId="22" dataDxfId="20" headerRowBorderDxfId="21" tableBorderDxfId="19">
  <autoFilter ref="A2:H20" xr:uid="{D98D08A3-4181-4F0F-AF87-9C3B0FA17BF8}">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7E22703C-3D53-47D8-8C86-D789A7256A3C}" name="Area" dataDxfId="18"/>
    <tableColumn id="8" xr3:uid="{5DC83E8C-8632-4FF4-8D72-9CFAA35F83B5}" name="Notes" dataDxfId="17"/>
    <tableColumn id="2" xr3:uid="{5CEB5849-89E2-4DE9-92D4-22168DC466AB}" name="2020" dataDxfId="16"/>
    <tableColumn id="3" xr3:uid="{C02D54EF-5B37-42B1-9B5F-1A40E7D9F185}" name="2021" dataDxfId="15"/>
    <tableColumn id="4" xr3:uid="{81FF7F65-4096-4066-8357-AB0E4D3DDFD2}" name="2022" dataDxfId="14"/>
    <tableColumn id="5" xr3:uid="{37F40A38-2D43-45BA-BBDA-6DE16C18DAEE}" name="2023" dataDxfId="13"/>
    <tableColumn id="6" xr3:uid="{F1CDEDEF-E9F8-4215-94FB-7C0D91FC42BF}" name="2024" dataDxfId="12"/>
    <tableColumn id="7" xr3:uid="{1C193B47-CDFB-4885-ACF8-3B3F441844DD}" name="Percentage change: _x000a_2020 - 2024" dataDxfId="11"/>
  </tableColumns>
  <tableStyleInfo name="TableStyleLight1" showFirstColumn="0" showLastColumn="0" showRowStripes="0"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B35796E-0AAE-4AA2-9E4D-4CD9464EC75E}" name="Table3" displayName="Table3" ref="A2:G20" totalsRowShown="0" headerRowDxfId="10" dataDxfId="8" headerRowBorderDxfId="9" tableBorderDxfId="7" dataCellStyle="Per cent">
  <autoFilter ref="A2:G20" xr:uid="{AB35796E-0AAE-4AA2-9E4D-4CD9464EC75E}">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60E9FE2F-8236-484E-B97F-6F4FE9FC0F08}" name="Area" dataDxfId="6"/>
    <tableColumn id="2" xr3:uid="{1C21EED5-6B37-4554-9253-644B7A2886F4}" name="Notes" dataDxfId="5"/>
    <tableColumn id="3" xr3:uid="{094C27E8-3D0F-44DE-B203-FB030AF63A66}" name="2020" dataDxfId="4" dataCellStyle="Per cent"/>
    <tableColumn id="4" xr3:uid="{7F0F39CE-9A0E-4A59-B44B-D3E16AD0FCE3}" name="2021" dataDxfId="3" dataCellStyle="Per cent"/>
    <tableColumn id="5" xr3:uid="{F2CE87C5-2F0B-4BA4-81E7-F0859F2D40C5}" name="2022" dataDxfId="2" dataCellStyle="Per cent"/>
    <tableColumn id="6" xr3:uid="{9FDD55E9-DBDD-45EE-BB4A-E250A26FD3D4}" name="2023" dataDxfId="1" dataCellStyle="Per cent"/>
    <tableColumn id="7" xr3:uid="{CF2E80B1-03FE-45C3-B30A-31CBFA36CB00}" name="2024" dataDxfId="0" dataCellStyle="Per cent"/>
  </tableColumns>
  <tableStyleInfo name="TableStyleLight1" showFirstColumn="0" showLastColumn="0" showRowStripes="0"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8" Type="http://schemas.openxmlformats.org/officeDocument/2006/relationships/hyperlink" Target="https://www.gov.uk/government/collections/energy-trends" TargetMode="External"/><Relationship Id="rId13" Type="http://schemas.openxmlformats.org/officeDocument/2006/relationships/drawing" Target="../drawings/drawing1.xml"/><Relationship Id="rId3" Type="http://schemas.openxmlformats.org/officeDocument/2006/relationships/hyperlink" Target="https://www.gov.uk/government/collections/road-transport-consumption-at-regional-and-local-level" TargetMode="External"/><Relationship Id="rId7" Type="http://schemas.openxmlformats.org/officeDocument/2006/relationships/hyperlink" Target="https://www.gov.uk/government/collections/sub-national-gas-consumption-data" TargetMode="External"/><Relationship Id="rId12" Type="http://schemas.openxmlformats.org/officeDocument/2006/relationships/printerSettings" Target="../printerSettings/printerSettings1.bin"/><Relationship Id="rId2" Type="http://schemas.openxmlformats.org/officeDocument/2006/relationships/hyperlink" Target="mailto:newsdesk@energysecurity.gov.uk" TargetMode="External"/><Relationship Id="rId1" Type="http://schemas.openxmlformats.org/officeDocument/2006/relationships/hyperlink" Target="mailto:energyefficiency.stats@energysecurity.gov.uk" TargetMode="External"/><Relationship Id="rId6" Type="http://schemas.openxmlformats.org/officeDocument/2006/relationships/hyperlink" Target="https://www.gov.uk/government/collections/sub-national-electricity-consumption-data" TargetMode="External"/><Relationship Id="rId11" Type="http://schemas.openxmlformats.org/officeDocument/2006/relationships/hyperlink" Target="https://www.gov.uk/government/collections/non-domestic-national-energy-efficiency-data-framework-nd-need" TargetMode="External"/><Relationship Id="rId5" Type="http://schemas.openxmlformats.org/officeDocument/2006/relationships/hyperlink" Target="https://www.gov.uk/government/collections/total-final-energy-consumption-at-sub-national-level" TargetMode="External"/><Relationship Id="rId10" Type="http://schemas.openxmlformats.org/officeDocument/2006/relationships/hyperlink" Target="https://www.gov.uk/government/collections/national-energy-efficiency-data-framework-need" TargetMode="External"/><Relationship Id="rId4" Type="http://schemas.openxmlformats.org/officeDocument/2006/relationships/hyperlink" Target="https://www.gov.uk/government/collections/sub-national-consumption-of-other-fuels" TargetMode="External"/><Relationship Id="rId9" Type="http://schemas.openxmlformats.org/officeDocument/2006/relationships/hyperlink" Target="https://www.gov.uk/government/collections/energy-trends-articles" TargetMode="External"/></Relationships>
</file>

<file path=xl/worksheets/_rels/sheet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2.xml"/></Relationships>
</file>

<file path=xl/worksheets/_rels/sheet4.xml.rels><?xml version="1.0" encoding="UTF-8" standalone="yes"?>
<Relationships xmlns="http://schemas.openxmlformats.org/package/2006/relationships"><Relationship Id="rId1" Type="http://schemas.openxmlformats.org/officeDocument/2006/relationships/table" Target="../tables/table3.xml"/></Relationships>
</file>

<file path=xl/worksheets/_rels/sheet5.xml.rels><?xml version="1.0" encoding="UTF-8" standalone="yes"?>
<Relationships xmlns="http://schemas.openxmlformats.org/package/2006/relationships"><Relationship Id="rId1" Type="http://schemas.openxmlformats.org/officeDocument/2006/relationships/table" Target="../tables/table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394C98-1504-4C9D-9AF7-59B236D8396D}">
  <dimension ref="A1:A28"/>
  <sheetViews>
    <sheetView showGridLines="0" tabSelected="1" zoomScaleNormal="100" workbookViewId="0"/>
  </sheetViews>
  <sheetFormatPr defaultRowHeight="14.5" x14ac:dyDescent="0.35"/>
  <cols>
    <col min="1" max="1" width="152.7265625" customWidth="1"/>
  </cols>
  <sheetData>
    <row r="1" spans="1:1" ht="36" customHeight="1" x14ac:dyDescent="0.4">
      <c r="A1" s="43" t="s">
        <v>0</v>
      </c>
    </row>
    <row r="2" spans="1:1" ht="43" customHeight="1" x14ac:dyDescent="0.35">
      <c r="A2" s="38" t="s">
        <v>1</v>
      </c>
    </row>
    <row r="3" spans="1:1" s="41" customFormat="1" ht="54" customHeight="1" x14ac:dyDescent="0.35">
      <c r="A3" s="40" t="s">
        <v>2</v>
      </c>
    </row>
    <row r="4" spans="1:1" s="41" customFormat="1" ht="54" customHeight="1" x14ac:dyDescent="0.35">
      <c r="A4" s="40" t="s">
        <v>3</v>
      </c>
    </row>
    <row r="5" spans="1:1" ht="47.5" customHeight="1" x14ac:dyDescent="0.35">
      <c r="A5" s="38" t="s">
        <v>65</v>
      </c>
    </row>
    <row r="6" spans="1:1" ht="36" customHeight="1" x14ac:dyDescent="0.4">
      <c r="A6" s="39" t="s">
        <v>4</v>
      </c>
    </row>
    <row r="7" spans="1:1" ht="82.5" customHeight="1" x14ac:dyDescent="0.35">
      <c r="A7" s="40" t="s">
        <v>5</v>
      </c>
    </row>
    <row r="8" spans="1:1" ht="36" customHeight="1" x14ac:dyDescent="0.4">
      <c r="A8" s="39" t="s">
        <v>66</v>
      </c>
    </row>
    <row r="9" spans="1:1" ht="26.5" customHeight="1" x14ac:dyDescent="0.35">
      <c r="A9" s="38" t="s">
        <v>6</v>
      </c>
    </row>
    <row r="10" spans="1:1" ht="36" customHeight="1" x14ac:dyDescent="0.4">
      <c r="A10" s="39" t="s">
        <v>7</v>
      </c>
    </row>
    <row r="11" spans="1:1" ht="69" customHeight="1" x14ac:dyDescent="0.35">
      <c r="A11" s="40" t="s">
        <v>8</v>
      </c>
    </row>
    <row r="12" spans="1:1" ht="36" customHeight="1" x14ac:dyDescent="0.4">
      <c r="A12" s="39" t="s">
        <v>9</v>
      </c>
    </row>
    <row r="13" spans="1:1" ht="26.5" customHeight="1" x14ac:dyDescent="0.35">
      <c r="A13" s="38" t="s">
        <v>10</v>
      </c>
    </row>
    <row r="14" spans="1:1" ht="15.75" customHeight="1" x14ac:dyDescent="0.35">
      <c r="A14" s="38" t="s">
        <v>11</v>
      </c>
    </row>
    <row r="15" spans="1:1" ht="36" customHeight="1" x14ac:dyDescent="0.4">
      <c r="A15" s="39" t="s">
        <v>12</v>
      </c>
    </row>
    <row r="16" spans="1:1" ht="20.149999999999999" customHeight="1" x14ac:dyDescent="0.35">
      <c r="A16" s="41" t="s">
        <v>13</v>
      </c>
    </row>
    <row r="17" spans="1:1" s="41" customFormat="1" ht="15.5" x14ac:dyDescent="0.35">
      <c r="A17" s="41" t="s">
        <v>14</v>
      </c>
    </row>
    <row r="18" spans="1:1" s="41" customFormat="1" ht="15.5" x14ac:dyDescent="0.35">
      <c r="A18" s="41" t="s">
        <v>15</v>
      </c>
    </row>
    <row r="19" spans="1:1" s="41" customFormat="1" ht="15.5" x14ac:dyDescent="0.35">
      <c r="A19" s="41" t="s">
        <v>16</v>
      </c>
    </row>
    <row r="20" spans="1:1" s="41" customFormat="1" ht="15.5" x14ac:dyDescent="0.35">
      <c r="A20" s="41" t="s">
        <v>17</v>
      </c>
    </row>
    <row r="21" spans="1:1" s="41" customFormat="1" ht="15.5" x14ac:dyDescent="0.35">
      <c r="A21" s="41" t="s">
        <v>18</v>
      </c>
    </row>
    <row r="22" spans="1:1" s="41" customFormat="1" ht="15.5" x14ac:dyDescent="0.35">
      <c r="A22" s="41" t="s">
        <v>19</v>
      </c>
    </row>
    <row r="23" spans="1:1" s="41" customFormat="1" ht="15.5" x14ac:dyDescent="0.35">
      <c r="A23" s="41" t="s">
        <v>20</v>
      </c>
    </row>
    <row r="24" spans="1:1" s="41" customFormat="1" ht="15.5" x14ac:dyDescent="0.35">
      <c r="A24" s="41" t="s">
        <v>21</v>
      </c>
    </row>
    <row r="25" spans="1:1" ht="36" customHeight="1" x14ac:dyDescent="0.4">
      <c r="A25" s="39" t="s">
        <v>22</v>
      </c>
    </row>
    <row r="26" spans="1:1" ht="26.5" customHeight="1" x14ac:dyDescent="0.35">
      <c r="A26" s="42" t="s">
        <v>23</v>
      </c>
    </row>
    <row r="27" spans="1:1" ht="15.75" customHeight="1" x14ac:dyDescent="0.35">
      <c r="A27" s="41" t="s">
        <v>24</v>
      </c>
    </row>
    <row r="28" spans="1:1" ht="15.75" customHeight="1" x14ac:dyDescent="0.35">
      <c r="A28" s="41" t="s">
        <v>25</v>
      </c>
    </row>
  </sheetData>
  <hyperlinks>
    <hyperlink ref="A27" r:id="rId1" xr:uid="{EFC028E8-4567-472F-B4F7-D6A1458773E6}"/>
    <hyperlink ref="A28" r:id="rId2" xr:uid="{C0F0CCDE-F765-40C2-802A-D75FE2BBF34D}"/>
    <hyperlink ref="A20" r:id="rId3" xr:uid="{C346A681-CDDA-4E41-9ACB-02C939DB4EA5}"/>
    <hyperlink ref="A21" r:id="rId4" xr:uid="{41776C1F-46BE-46C3-9B6C-1DB51BB1F83E}"/>
    <hyperlink ref="A22" r:id="rId5" xr:uid="{6919154D-FF91-4914-B432-E77CA334C213}"/>
    <hyperlink ref="A19" r:id="rId6" display="Subnational electricity consumption for Great Britain" xr:uid="{330F2959-51B4-42EC-BB6E-2DC46B6D08A6}"/>
    <hyperlink ref="A18" r:id="rId7" display="Subnational gas consumption for Great Britain" xr:uid="{37FE65FB-7460-4CEA-9978-3DC693779AB4}"/>
    <hyperlink ref="A17" r:id="rId8" display="Energy trends publication (opens in a new window) " xr:uid="{91A38D4C-5C4D-47F9-93CD-E20F3083998B}"/>
    <hyperlink ref="A16" r:id="rId9" display="December 2023 energy trends special feature articles (opens in a new window)" xr:uid="{1F37F3EB-4A1B-4C38-B5F5-8DF8880ACBA9}"/>
    <hyperlink ref="A23" r:id="rId10" display="Domestic gas and electricity consumption by property and households chatacteristics in Great Britain (NEED)" xr:uid="{BE71BA85-A384-4199-B950-F2514FDF2A8A}"/>
    <hyperlink ref="A24" r:id="rId11" xr:uid="{C9C41649-5AC5-4D44-A4A6-8C9F080B7F0D}"/>
  </hyperlinks>
  <pageMargins left="0.7" right="0.7" top="0.75" bottom="0.75" header="0.3" footer="0.3"/>
  <pageSetup paperSize="9" scale="44" orientation="portrait" r:id="rId12"/>
  <headerFooter>
    <oddHeader>&amp;C&amp;"Aptos"&amp;10&amp;K000000 OFFICIAL&amp;1#_x000D_</oddHeader>
    <oddFooter>&amp;C_x000D_&amp;1#&amp;"Aptos"&amp;10&amp;K000000 OFFICIAL</oddFooter>
  </headerFooter>
  <drawing r:id="rId1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284591-219C-44F7-814E-94DA71DECCA5}">
  <dimension ref="A1:B5"/>
  <sheetViews>
    <sheetView zoomScaleNormal="100" workbookViewId="0"/>
  </sheetViews>
  <sheetFormatPr defaultColWidth="8.81640625" defaultRowHeight="15.5" x14ac:dyDescent="0.35"/>
  <cols>
    <col min="1" max="1" width="20.54296875" style="48" customWidth="1"/>
    <col min="2" max="2" width="105.26953125" style="48" customWidth="1"/>
    <col min="3" max="16384" width="8.81640625" style="48"/>
  </cols>
  <sheetData>
    <row r="1" spans="1:2" ht="30" customHeight="1" x14ac:dyDescent="0.35">
      <c r="A1" s="47" t="s">
        <v>26</v>
      </c>
    </row>
    <row r="2" spans="1:2" ht="24.65" customHeight="1" x14ac:dyDescent="0.35">
      <c r="A2" s="50" t="s">
        <v>27</v>
      </c>
      <c r="B2" s="51" t="s">
        <v>28</v>
      </c>
    </row>
    <row r="3" spans="1:2" ht="47.25" customHeight="1" x14ac:dyDescent="0.35">
      <c r="A3" s="54" t="s">
        <v>29</v>
      </c>
      <c r="B3" s="52" t="s">
        <v>64</v>
      </c>
    </row>
    <row r="4" spans="1:2" x14ac:dyDescent="0.35">
      <c r="A4" s="49" t="s">
        <v>30</v>
      </c>
      <c r="B4" s="52" t="s">
        <v>31</v>
      </c>
    </row>
    <row r="5" spans="1:2" x14ac:dyDescent="0.35">
      <c r="A5" s="49" t="s">
        <v>32</v>
      </c>
      <c r="B5" s="52" t="s">
        <v>33</v>
      </c>
    </row>
  </sheetData>
  <phoneticPr fontId="43" type="noConversion"/>
  <pageMargins left="0.7" right="0.7" top="0.75" bottom="0.75" header="0.3" footer="0.3"/>
  <pageSetup paperSize="9" scale="72" orientation="portrait" verticalDpi="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C1DE39-BCBD-49E7-A72D-5480B1DBE2E2}">
  <dimension ref="A1:Y20"/>
  <sheetViews>
    <sheetView showGridLines="0" workbookViewId="0"/>
  </sheetViews>
  <sheetFormatPr defaultRowHeight="14.5" x14ac:dyDescent="0.35"/>
  <cols>
    <col min="1" max="1" width="29.81640625" customWidth="1"/>
    <col min="2" max="2" width="10" customWidth="1"/>
  </cols>
  <sheetData>
    <row r="1" spans="1:25" ht="30" customHeight="1" x14ac:dyDescent="0.35">
      <c r="A1" s="35" t="s">
        <v>34</v>
      </c>
      <c r="B1" s="35"/>
      <c r="C1" s="36"/>
      <c r="D1" s="36"/>
      <c r="E1" s="36"/>
      <c r="F1" s="36"/>
      <c r="G1" s="37"/>
      <c r="H1" s="36"/>
      <c r="I1" s="36"/>
      <c r="J1" s="36"/>
      <c r="K1" s="36"/>
      <c r="L1" s="36"/>
      <c r="M1" s="36"/>
      <c r="N1" s="36"/>
      <c r="O1" s="36"/>
      <c r="P1" s="36"/>
      <c r="Q1" s="36"/>
      <c r="R1" s="36"/>
      <c r="S1" s="36"/>
      <c r="T1" s="36"/>
      <c r="U1" s="36"/>
      <c r="V1" s="36"/>
      <c r="W1" s="36"/>
      <c r="X1" s="36"/>
      <c r="Y1" s="36"/>
    </row>
    <row r="2" spans="1:25" x14ac:dyDescent="0.35">
      <c r="A2" s="20" t="s">
        <v>35</v>
      </c>
      <c r="B2" s="1" t="s">
        <v>26</v>
      </c>
      <c r="C2" s="45" t="s">
        <v>36</v>
      </c>
      <c r="D2" s="45" t="s">
        <v>37</v>
      </c>
      <c r="E2" s="45" t="s">
        <v>38</v>
      </c>
      <c r="F2" s="45" t="s">
        <v>39</v>
      </c>
      <c r="G2" s="45" t="s">
        <v>40</v>
      </c>
    </row>
    <row r="3" spans="1:25" x14ac:dyDescent="0.35">
      <c r="A3" s="1" t="s">
        <v>41</v>
      </c>
      <c r="B3" s="1"/>
      <c r="C3" s="28">
        <v>221</v>
      </c>
      <c r="D3" s="28">
        <v>224</v>
      </c>
      <c r="E3" s="28">
        <v>230</v>
      </c>
      <c r="F3" s="28">
        <v>238</v>
      </c>
      <c r="G3" s="28">
        <v>239</v>
      </c>
    </row>
    <row r="4" spans="1:25" x14ac:dyDescent="0.35">
      <c r="A4" s="2" t="s">
        <v>42</v>
      </c>
      <c r="B4" s="2" t="s">
        <v>43</v>
      </c>
      <c r="C4" s="29">
        <v>42</v>
      </c>
      <c r="D4" s="29">
        <v>43</v>
      </c>
      <c r="E4" s="29">
        <v>44</v>
      </c>
      <c r="F4" s="29">
        <v>44</v>
      </c>
      <c r="G4" s="29">
        <v>45</v>
      </c>
    </row>
    <row r="5" spans="1:25" x14ac:dyDescent="0.35">
      <c r="A5" s="7" t="s">
        <v>44</v>
      </c>
      <c r="B5" s="7"/>
      <c r="C5" s="30">
        <v>21</v>
      </c>
      <c r="D5" s="30">
        <v>21</v>
      </c>
      <c r="E5" s="30">
        <v>22</v>
      </c>
      <c r="F5" s="30">
        <v>22</v>
      </c>
      <c r="G5" s="30">
        <v>22</v>
      </c>
    </row>
    <row r="6" spans="1:25" x14ac:dyDescent="0.35">
      <c r="A6" s="10" t="s">
        <v>45</v>
      </c>
      <c r="B6" s="10"/>
      <c r="C6" s="31">
        <v>21</v>
      </c>
      <c r="D6" s="31">
        <v>22</v>
      </c>
      <c r="E6" s="31">
        <v>22</v>
      </c>
      <c r="F6" s="31">
        <v>22</v>
      </c>
      <c r="G6" s="31">
        <v>23</v>
      </c>
    </row>
    <row r="7" spans="1:25" x14ac:dyDescent="0.35">
      <c r="A7" s="2" t="s">
        <v>46</v>
      </c>
      <c r="B7" s="2" t="s">
        <v>47</v>
      </c>
      <c r="C7" s="32">
        <v>15</v>
      </c>
      <c r="D7" s="32">
        <v>15</v>
      </c>
      <c r="E7" s="32">
        <v>16</v>
      </c>
      <c r="F7" s="32">
        <v>16</v>
      </c>
      <c r="G7" s="32">
        <v>16</v>
      </c>
    </row>
    <row r="8" spans="1:25" x14ac:dyDescent="0.35">
      <c r="A8" s="1" t="s">
        <v>48</v>
      </c>
      <c r="B8" s="1"/>
      <c r="C8" s="32">
        <v>15</v>
      </c>
      <c r="D8" s="32">
        <v>15</v>
      </c>
      <c r="E8" s="32">
        <v>15</v>
      </c>
      <c r="F8" s="32">
        <v>16</v>
      </c>
      <c r="G8" s="32">
        <v>16</v>
      </c>
    </row>
    <row r="9" spans="1:25" x14ac:dyDescent="0.35">
      <c r="A9" s="2" t="s">
        <v>49</v>
      </c>
      <c r="B9" s="2"/>
      <c r="C9" s="33">
        <v>25</v>
      </c>
      <c r="D9" s="33">
        <v>25</v>
      </c>
      <c r="E9" s="33">
        <v>25</v>
      </c>
      <c r="F9" s="33">
        <v>29</v>
      </c>
      <c r="G9" s="33">
        <v>29</v>
      </c>
    </row>
    <row r="10" spans="1:25" x14ac:dyDescent="0.35">
      <c r="A10" s="7" t="s">
        <v>50</v>
      </c>
      <c r="B10" s="7"/>
      <c r="C10" s="34">
        <v>7</v>
      </c>
      <c r="D10" s="34">
        <v>7</v>
      </c>
      <c r="E10" s="34">
        <v>6</v>
      </c>
      <c r="F10" s="34">
        <v>10</v>
      </c>
      <c r="G10" s="34">
        <v>10</v>
      </c>
    </row>
    <row r="11" spans="1:25" x14ac:dyDescent="0.35">
      <c r="A11" s="10" t="s">
        <v>51</v>
      </c>
      <c r="B11" s="10"/>
      <c r="C11" s="31">
        <v>18</v>
      </c>
      <c r="D11" s="31">
        <v>18</v>
      </c>
      <c r="E11" s="31">
        <v>19</v>
      </c>
      <c r="F11" s="31">
        <v>19</v>
      </c>
      <c r="G11" s="31">
        <v>19</v>
      </c>
    </row>
    <row r="12" spans="1:25" x14ac:dyDescent="0.35">
      <c r="A12" s="2" t="s">
        <v>52</v>
      </c>
      <c r="B12" s="2"/>
      <c r="C12" s="33">
        <v>38</v>
      </c>
      <c r="D12" s="33">
        <v>38</v>
      </c>
      <c r="E12" s="33">
        <v>38</v>
      </c>
      <c r="F12" s="33">
        <v>38</v>
      </c>
      <c r="G12" s="33">
        <v>38</v>
      </c>
    </row>
    <row r="13" spans="1:25" x14ac:dyDescent="0.35">
      <c r="A13" s="7" t="s">
        <v>53</v>
      </c>
      <c r="B13" s="7"/>
      <c r="C13" s="34">
        <v>29</v>
      </c>
      <c r="D13" s="34">
        <v>29</v>
      </c>
      <c r="E13" s="34">
        <v>29</v>
      </c>
      <c r="F13" s="34">
        <v>29</v>
      </c>
      <c r="G13" s="34">
        <v>29</v>
      </c>
    </row>
    <row r="14" spans="1:25" x14ac:dyDescent="0.35">
      <c r="A14" s="10" t="s">
        <v>54</v>
      </c>
      <c r="B14" s="10"/>
      <c r="C14" s="31">
        <v>9</v>
      </c>
      <c r="D14" s="31">
        <v>9</v>
      </c>
      <c r="E14" s="31">
        <v>9</v>
      </c>
      <c r="F14" s="31">
        <v>9</v>
      </c>
      <c r="G14" s="31">
        <v>9</v>
      </c>
    </row>
    <row r="15" spans="1:25" x14ac:dyDescent="0.35">
      <c r="A15" s="19" t="s">
        <v>55</v>
      </c>
      <c r="B15" s="19"/>
      <c r="C15" s="33">
        <v>59</v>
      </c>
      <c r="D15" s="33">
        <v>61</v>
      </c>
      <c r="E15" s="33">
        <v>65</v>
      </c>
      <c r="F15" s="33">
        <v>68</v>
      </c>
      <c r="G15" s="33">
        <v>68</v>
      </c>
    </row>
    <row r="16" spans="1:25" x14ac:dyDescent="0.35">
      <c r="A16" s="7" t="s">
        <v>56</v>
      </c>
      <c r="B16" s="7"/>
      <c r="C16" s="34">
        <v>21</v>
      </c>
      <c r="D16" s="34">
        <v>23</v>
      </c>
      <c r="E16" s="34">
        <v>26</v>
      </c>
      <c r="F16" s="34">
        <v>29</v>
      </c>
      <c r="G16" s="34">
        <v>30</v>
      </c>
    </row>
    <row r="17" spans="1:7" x14ac:dyDescent="0.35">
      <c r="A17" s="7" t="s">
        <v>57</v>
      </c>
      <c r="B17" s="7"/>
      <c r="C17" s="34">
        <v>16</v>
      </c>
      <c r="D17" s="34">
        <v>16</v>
      </c>
      <c r="E17" s="34">
        <v>16</v>
      </c>
      <c r="F17" s="34">
        <v>16</v>
      </c>
      <c r="G17" s="34">
        <v>15</v>
      </c>
    </row>
    <row r="18" spans="1:7" x14ac:dyDescent="0.35">
      <c r="A18" s="10" t="s">
        <v>58</v>
      </c>
      <c r="B18" s="10"/>
      <c r="C18" s="31">
        <v>22</v>
      </c>
      <c r="D18" s="31">
        <v>22</v>
      </c>
      <c r="E18" s="31">
        <v>23</v>
      </c>
      <c r="F18" s="31">
        <v>23</v>
      </c>
      <c r="G18" s="31">
        <v>23</v>
      </c>
    </row>
    <row r="19" spans="1:7" x14ac:dyDescent="0.35">
      <c r="A19" s="1" t="s">
        <v>59</v>
      </c>
      <c r="B19" s="1"/>
      <c r="C19" s="28">
        <v>15</v>
      </c>
      <c r="D19" s="28">
        <v>15</v>
      </c>
      <c r="E19" s="28">
        <v>15</v>
      </c>
      <c r="F19" s="28">
        <v>15</v>
      </c>
      <c r="G19" s="28">
        <v>15</v>
      </c>
    </row>
    <row r="20" spans="1:7" x14ac:dyDescent="0.35">
      <c r="A20" s="2" t="s">
        <v>60</v>
      </c>
      <c r="B20" s="20"/>
      <c r="C20" s="44">
        <v>12</v>
      </c>
      <c r="D20" s="44">
        <v>12</v>
      </c>
      <c r="E20" s="44">
        <v>12</v>
      </c>
      <c r="F20" s="44">
        <v>12</v>
      </c>
      <c r="G20" s="44">
        <v>12</v>
      </c>
    </row>
  </sheetData>
  <pageMargins left="0.7" right="0.7" top="0.75" bottom="0.75" header="0.3" footer="0.3"/>
  <headerFooter>
    <oddHeader>&amp;C&amp;"Aptos"&amp;10&amp;K000000 OFFICIAL&amp;1#_x000D_</oddHeader>
    <oddFooter>&amp;C_x000D_&amp;1#&amp;"Aptos"&amp;10&amp;K000000 OFFICIAL</oddFooter>
  </headerFooter>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2582A4-5ADA-47B9-A887-B1AEAFF4C428}">
  <dimension ref="A1:W20"/>
  <sheetViews>
    <sheetView showGridLines="0" workbookViewId="0"/>
  </sheetViews>
  <sheetFormatPr defaultRowHeight="14.5" x14ac:dyDescent="0.35"/>
  <cols>
    <col min="1" max="1" width="29.81640625" customWidth="1"/>
    <col min="2" max="2" width="10" customWidth="1"/>
    <col min="8" max="8" width="12.81640625" customWidth="1"/>
  </cols>
  <sheetData>
    <row r="1" spans="1:23" ht="30" customHeight="1" x14ac:dyDescent="0.35">
      <c r="A1" s="35" t="s">
        <v>61</v>
      </c>
      <c r="B1" s="35"/>
      <c r="C1" s="36"/>
      <c r="D1" s="36"/>
      <c r="E1" s="36"/>
      <c r="F1" s="36"/>
      <c r="G1" s="37"/>
      <c r="H1" s="36"/>
      <c r="I1" s="36"/>
      <c r="J1" s="36"/>
      <c r="K1" s="36"/>
      <c r="L1" s="36"/>
      <c r="M1" s="36"/>
      <c r="N1" s="36"/>
      <c r="O1" s="36"/>
      <c r="P1" s="36"/>
      <c r="Q1" s="36"/>
      <c r="R1" s="36"/>
      <c r="S1" s="36"/>
      <c r="T1" s="36"/>
      <c r="U1" s="36"/>
      <c r="V1" s="36"/>
      <c r="W1" s="36"/>
    </row>
    <row r="2" spans="1:23" ht="42.5" x14ac:dyDescent="0.35">
      <c r="A2" s="20" t="s">
        <v>35</v>
      </c>
      <c r="B2" s="1" t="s">
        <v>26</v>
      </c>
      <c r="C2" s="45" t="s">
        <v>36</v>
      </c>
      <c r="D2" s="45" t="s">
        <v>37</v>
      </c>
      <c r="E2" s="45" t="s">
        <v>38</v>
      </c>
      <c r="F2" s="45" t="s">
        <v>39</v>
      </c>
      <c r="G2" s="45" t="s">
        <v>40</v>
      </c>
      <c r="H2" s="46" t="s">
        <v>62</v>
      </c>
    </row>
    <row r="3" spans="1:23" x14ac:dyDescent="0.35">
      <c r="A3" s="1" t="s">
        <v>41</v>
      </c>
      <c r="B3" s="1"/>
      <c r="C3" s="3">
        <v>3.1589039201000002</v>
      </c>
      <c r="D3" s="3">
        <v>3.4447971573999996</v>
      </c>
      <c r="E3" s="3">
        <v>3.8432667735500003</v>
      </c>
      <c r="F3" s="3">
        <v>4.1267614067799991</v>
      </c>
      <c r="G3" s="3">
        <v>4.4595375820099994</v>
      </c>
      <c r="H3" s="4">
        <v>0.41173574594469642</v>
      </c>
    </row>
    <row r="4" spans="1:23" x14ac:dyDescent="0.35">
      <c r="A4" s="2" t="s">
        <v>42</v>
      </c>
      <c r="B4" s="2" t="s">
        <v>43</v>
      </c>
      <c r="C4" s="5">
        <v>0.20621552709999999</v>
      </c>
      <c r="D4" s="5">
        <v>0.19368905</v>
      </c>
      <c r="E4" s="5">
        <v>0.18978579839999998</v>
      </c>
      <c r="F4" s="5">
        <v>0.18050799460000003</v>
      </c>
      <c r="G4" s="5">
        <v>0.1659614465</v>
      </c>
      <c r="H4" s="6">
        <v>-0.19520392652333884</v>
      </c>
    </row>
    <row r="5" spans="1:23" x14ac:dyDescent="0.35">
      <c r="A5" s="7" t="s">
        <v>44</v>
      </c>
      <c r="B5" s="7"/>
      <c r="C5" s="8">
        <v>9.3148792799999991E-2</v>
      </c>
      <c r="D5" s="8">
        <v>9.5002095000000009E-2</v>
      </c>
      <c r="E5" s="8">
        <v>9.5237004299999983E-2</v>
      </c>
      <c r="F5" s="8">
        <v>9.6486706300000002E-2</v>
      </c>
      <c r="G5" s="8">
        <v>9.5371958100000001E-2</v>
      </c>
      <c r="H5" s="9">
        <v>2.3866818164496983E-2</v>
      </c>
    </row>
    <row r="6" spans="1:23" x14ac:dyDescent="0.35">
      <c r="A6" s="10" t="s">
        <v>45</v>
      </c>
      <c r="B6" s="10"/>
      <c r="C6" s="11">
        <v>0.11306673430000001</v>
      </c>
      <c r="D6" s="11">
        <v>9.8686955000000007E-2</v>
      </c>
      <c r="E6" s="11">
        <v>9.4548794099999986E-2</v>
      </c>
      <c r="F6" s="11">
        <v>8.402128830000001E-2</v>
      </c>
      <c r="G6" s="11">
        <v>7.0589488399999997E-2</v>
      </c>
      <c r="H6" s="12">
        <v>-0.37568296425096281</v>
      </c>
    </row>
    <row r="7" spans="1:23" x14ac:dyDescent="0.35">
      <c r="A7" s="2" t="s">
        <v>46</v>
      </c>
      <c r="B7" s="2" t="s">
        <v>47</v>
      </c>
      <c r="C7" s="13">
        <v>0.11407675610000001</v>
      </c>
      <c r="D7" s="13">
        <v>0.1061283638</v>
      </c>
      <c r="E7" s="13">
        <v>0.10234730280000001</v>
      </c>
      <c r="F7" s="13">
        <v>9.6740449179999993E-2</v>
      </c>
      <c r="G7" s="13">
        <v>8.720578608E-2</v>
      </c>
      <c r="H7" s="14">
        <v>-0.235551666602834</v>
      </c>
    </row>
    <row r="8" spans="1:23" x14ac:dyDescent="0.35">
      <c r="A8" s="1" t="s">
        <v>48</v>
      </c>
      <c r="B8" s="1"/>
      <c r="C8" s="15">
        <v>0.32722276340000001</v>
      </c>
      <c r="D8" s="15">
        <v>0.38021315509999998</v>
      </c>
      <c r="E8" s="15">
        <v>0.4199852575500001</v>
      </c>
      <c r="F8" s="15">
        <v>0.37515756970000003</v>
      </c>
      <c r="G8" s="15">
        <v>0.33936104710000004</v>
      </c>
      <c r="H8" s="16">
        <v>3.7094863370376485E-2</v>
      </c>
    </row>
    <row r="9" spans="1:23" x14ac:dyDescent="0.35">
      <c r="A9" s="2" t="s">
        <v>49</v>
      </c>
      <c r="B9" s="2"/>
      <c r="C9" s="17">
        <v>0.63295958659999985</v>
      </c>
      <c r="D9" s="17">
        <v>0.72242125549999991</v>
      </c>
      <c r="E9" s="17">
        <v>0.8589243419</v>
      </c>
      <c r="F9" s="17">
        <v>1.0146626894999999</v>
      </c>
      <c r="G9" s="17">
        <v>1.1694257143999998</v>
      </c>
      <c r="H9" s="18">
        <v>0.84755194353193497</v>
      </c>
    </row>
    <row r="10" spans="1:23" x14ac:dyDescent="0.35">
      <c r="A10" s="7" t="s">
        <v>50</v>
      </c>
      <c r="B10" s="7"/>
      <c r="C10" s="8">
        <v>0.10569421029999999</v>
      </c>
      <c r="D10" s="8">
        <v>0.17318965359999999</v>
      </c>
      <c r="E10" s="8">
        <v>0.25552482339999999</v>
      </c>
      <c r="F10" s="8">
        <v>0.39087907010000006</v>
      </c>
      <c r="G10" s="8">
        <v>0.53625933289999994</v>
      </c>
      <c r="H10" s="9">
        <v>4.0736869254985102</v>
      </c>
    </row>
    <row r="11" spans="1:23" x14ac:dyDescent="0.35">
      <c r="A11" s="10" t="s">
        <v>51</v>
      </c>
      <c r="B11" s="10"/>
      <c r="C11" s="11">
        <v>0.52726537629999981</v>
      </c>
      <c r="D11" s="11">
        <v>0.54923160189999998</v>
      </c>
      <c r="E11" s="11">
        <v>0.60339951849999995</v>
      </c>
      <c r="F11" s="11">
        <v>0.62378361939999993</v>
      </c>
      <c r="G11" s="11">
        <v>0.63316638150000004</v>
      </c>
      <c r="H11" s="12">
        <v>0.20084953414378082</v>
      </c>
    </row>
    <row r="12" spans="1:23" x14ac:dyDescent="0.35">
      <c r="A12" s="2" t="s">
        <v>52</v>
      </c>
      <c r="B12" s="2"/>
      <c r="C12" s="17">
        <v>0.50278567920000006</v>
      </c>
      <c r="D12" s="17">
        <v>0.47876192909999993</v>
      </c>
      <c r="E12" s="17">
        <v>0.49890196059999992</v>
      </c>
      <c r="F12" s="17">
        <v>0.48636704320000002</v>
      </c>
      <c r="G12" s="17">
        <v>0.48918205910000001</v>
      </c>
      <c r="H12" s="18">
        <v>-2.7056498748423419E-2</v>
      </c>
    </row>
    <row r="13" spans="1:23" x14ac:dyDescent="0.35">
      <c r="A13" s="7" t="s">
        <v>53</v>
      </c>
      <c r="B13" s="7"/>
      <c r="C13" s="8">
        <v>0.45153371650000002</v>
      </c>
      <c r="D13" s="8">
        <v>0.42357538369999992</v>
      </c>
      <c r="E13" s="8">
        <v>0.44345996169999996</v>
      </c>
      <c r="F13" s="8">
        <v>0.42959394900000003</v>
      </c>
      <c r="G13" s="8">
        <v>0.42991199029999999</v>
      </c>
      <c r="H13" s="9">
        <v>-4.7885075709512392E-2</v>
      </c>
    </row>
    <row r="14" spans="1:23" x14ac:dyDescent="0.35">
      <c r="A14" s="10" t="s">
        <v>54</v>
      </c>
      <c r="B14" s="10"/>
      <c r="C14" s="11">
        <v>5.1251962699999994E-2</v>
      </c>
      <c r="D14" s="11">
        <v>5.5186545400000002E-2</v>
      </c>
      <c r="E14" s="11">
        <v>5.5441998899999997E-2</v>
      </c>
      <c r="F14" s="11">
        <v>5.6773094199999999E-2</v>
      </c>
      <c r="G14" s="11">
        <v>5.9270068799999999E-2</v>
      </c>
      <c r="H14" s="12">
        <v>0.1564448594277934</v>
      </c>
    </row>
    <row r="15" spans="1:23" x14ac:dyDescent="0.35">
      <c r="A15" s="19" t="s">
        <v>55</v>
      </c>
      <c r="B15" s="19"/>
      <c r="C15" s="17">
        <v>1.1386449836000001</v>
      </c>
      <c r="D15" s="17">
        <v>1.2600514672999998</v>
      </c>
      <c r="E15" s="17">
        <v>1.4242815225000001</v>
      </c>
      <c r="F15" s="17">
        <v>1.5677164631</v>
      </c>
      <c r="G15" s="17">
        <v>1.7853198722299997</v>
      </c>
      <c r="H15" s="18">
        <v>0.56793372644161488</v>
      </c>
    </row>
    <row r="16" spans="1:23" x14ac:dyDescent="0.35">
      <c r="A16" s="7" t="s">
        <v>56</v>
      </c>
      <c r="B16" s="7"/>
      <c r="C16" s="8">
        <v>0.61951155180000017</v>
      </c>
      <c r="D16" s="8">
        <v>0.74988987689999986</v>
      </c>
      <c r="E16" s="8">
        <v>0.93391341299999997</v>
      </c>
      <c r="F16" s="8">
        <v>1.0867312276000003</v>
      </c>
      <c r="G16" s="8">
        <v>1.2934434192299995</v>
      </c>
      <c r="H16" s="9">
        <v>1.0878439077881277</v>
      </c>
    </row>
    <row r="17" spans="1:8" x14ac:dyDescent="0.35">
      <c r="A17" s="7" t="s">
        <v>57</v>
      </c>
      <c r="B17" s="7"/>
      <c r="C17" s="8">
        <v>0.1947695777</v>
      </c>
      <c r="D17" s="8">
        <v>0.20552558290000003</v>
      </c>
      <c r="E17" s="8">
        <v>0.20015522599999996</v>
      </c>
      <c r="F17" s="8">
        <v>0.21110895639999996</v>
      </c>
      <c r="G17" s="8">
        <v>0.23946235440000002</v>
      </c>
      <c r="H17" s="9">
        <v>0.22946487448280806</v>
      </c>
    </row>
    <row r="18" spans="1:8" x14ac:dyDescent="0.35">
      <c r="A18" s="10" t="s">
        <v>58</v>
      </c>
      <c r="B18" s="10"/>
      <c r="C18" s="11">
        <v>0.32436385410000002</v>
      </c>
      <c r="D18" s="11">
        <v>0.30463600750000003</v>
      </c>
      <c r="E18" s="11">
        <v>0.29021288350000007</v>
      </c>
      <c r="F18" s="11">
        <v>0.26987627909999995</v>
      </c>
      <c r="G18" s="11">
        <v>0.25241409859999991</v>
      </c>
      <c r="H18" s="12">
        <v>-0.22181804350437362</v>
      </c>
    </row>
    <row r="19" spans="1:8" x14ac:dyDescent="0.35">
      <c r="A19" s="1" t="s">
        <v>59</v>
      </c>
      <c r="B19" s="1"/>
      <c r="C19" s="3">
        <v>0.1795824791</v>
      </c>
      <c r="D19" s="3">
        <v>0.24732747909999997</v>
      </c>
      <c r="E19" s="3">
        <v>0.29346037220000004</v>
      </c>
      <c r="F19" s="3">
        <v>0.35155943700000009</v>
      </c>
      <c r="G19" s="3">
        <v>0.37222541739999998</v>
      </c>
      <c r="H19" s="4">
        <v>1.0727268008853321</v>
      </c>
    </row>
    <row r="20" spans="1:8" x14ac:dyDescent="0.35">
      <c r="A20" s="2" t="s">
        <v>60</v>
      </c>
      <c r="B20" s="20"/>
      <c r="C20" s="5">
        <v>5.7416144999999995E-2</v>
      </c>
      <c r="D20" s="5">
        <v>5.6204457499999999E-2</v>
      </c>
      <c r="E20" s="5">
        <v>5.5580217600000002E-2</v>
      </c>
      <c r="F20" s="5">
        <v>5.4049760500000002E-2</v>
      </c>
      <c r="G20" s="5">
        <v>5.08562392E-2</v>
      </c>
      <c r="H20" s="6">
        <v>-0.11425193732529404</v>
      </c>
    </row>
  </sheetData>
  <pageMargins left="0.7" right="0.7" top="0.75" bottom="0.75" header="0.3" footer="0.3"/>
  <headerFooter>
    <oddHeader>&amp;C&amp;"Aptos"&amp;10&amp;K000000 OFFICIAL&amp;1#_x000D_</oddHeader>
    <oddFooter>&amp;C_x000D_&amp;1#&amp;"Aptos"&amp;10&amp;K000000 OFFICIAL</oddFooter>
  </headerFooter>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02F4E3-A5B9-469E-9CCF-3864912E4D9C}">
  <dimension ref="A1:K20"/>
  <sheetViews>
    <sheetView showGridLines="0" workbookViewId="0"/>
  </sheetViews>
  <sheetFormatPr defaultRowHeight="14.5" x14ac:dyDescent="0.35"/>
  <cols>
    <col min="1" max="1" width="29.81640625" customWidth="1"/>
    <col min="2" max="2" width="10" customWidth="1"/>
  </cols>
  <sheetData>
    <row r="1" spans="1:11" ht="30" customHeight="1" x14ac:dyDescent="0.35">
      <c r="A1" s="35" t="s">
        <v>63</v>
      </c>
      <c r="B1" s="35"/>
      <c r="C1" s="36"/>
      <c r="D1" s="36"/>
      <c r="E1" s="36"/>
      <c r="F1" s="36"/>
      <c r="G1" s="37"/>
      <c r="H1" s="36"/>
      <c r="I1" s="36"/>
      <c r="J1" s="36"/>
      <c r="K1" s="36"/>
    </row>
    <row r="2" spans="1:11" x14ac:dyDescent="0.35">
      <c r="A2" s="20" t="s">
        <v>35</v>
      </c>
      <c r="B2" s="20" t="s">
        <v>26</v>
      </c>
      <c r="C2" s="45" t="s">
        <v>36</v>
      </c>
      <c r="D2" s="45" t="s">
        <v>37</v>
      </c>
      <c r="E2" s="45" t="s">
        <v>38</v>
      </c>
      <c r="F2" s="45" t="s">
        <v>39</v>
      </c>
      <c r="G2" s="45" t="s">
        <v>40</v>
      </c>
    </row>
    <row r="3" spans="1:11" x14ac:dyDescent="0.35">
      <c r="A3" s="1" t="s">
        <v>41</v>
      </c>
      <c r="B3" s="1"/>
      <c r="C3" s="27">
        <v>1.2286682688649794E-2</v>
      </c>
      <c r="D3" s="27">
        <v>1.331953168235402E-2</v>
      </c>
      <c r="E3" s="27">
        <v>1.5387689346981362E-2</v>
      </c>
      <c r="F3" s="27">
        <v>1.6581306667884013E-2</v>
      </c>
      <c r="G3" s="27">
        <v>1.7891992655392146E-2</v>
      </c>
    </row>
    <row r="4" spans="1:11" x14ac:dyDescent="0.35">
      <c r="A4" s="2" t="s">
        <v>42</v>
      </c>
      <c r="B4" s="2" t="s">
        <v>43</v>
      </c>
      <c r="C4" s="22">
        <v>3.4225416180791433E-3</v>
      </c>
      <c r="D4" s="22">
        <v>3.1979357850322214E-3</v>
      </c>
      <c r="E4" s="22">
        <v>3.2674005551625133E-3</v>
      </c>
      <c r="F4" s="22">
        <v>3.1295430937782935E-3</v>
      </c>
      <c r="G4" s="22">
        <v>2.8839825701870271E-3</v>
      </c>
    </row>
    <row r="5" spans="1:11" x14ac:dyDescent="0.35">
      <c r="A5" s="7" t="s">
        <v>44</v>
      </c>
      <c r="B5" s="7"/>
      <c r="C5" s="23">
        <v>9.0953335637619943E-3</v>
      </c>
      <c r="D5" s="23">
        <v>9.1905178105253851E-3</v>
      </c>
      <c r="E5" s="23">
        <v>9.5507102974176014E-3</v>
      </c>
      <c r="F5" s="23">
        <v>9.6624039678183931E-3</v>
      </c>
      <c r="G5" s="23">
        <v>9.6206996497316347E-3</v>
      </c>
    </row>
    <row r="6" spans="1:11" x14ac:dyDescent="0.35">
      <c r="A6" s="10" t="s">
        <v>45</v>
      </c>
      <c r="B6" s="10"/>
      <c r="C6" s="24">
        <v>2.2608473489387133E-3</v>
      </c>
      <c r="D6" s="24">
        <v>1.9647042449790677E-3</v>
      </c>
      <c r="E6" s="24">
        <v>1.9651433562196418E-3</v>
      </c>
      <c r="F6" s="24">
        <v>1.7617141194957756E-3</v>
      </c>
      <c r="G6" s="24">
        <v>1.4819537066613005E-3</v>
      </c>
    </row>
    <row r="7" spans="1:11" x14ac:dyDescent="0.35">
      <c r="A7" s="2" t="s">
        <v>46</v>
      </c>
      <c r="B7" s="2" t="s">
        <v>47</v>
      </c>
      <c r="C7" s="25">
        <v>2.7486754715523743E-3</v>
      </c>
      <c r="D7" s="25">
        <v>2.5267251694069464E-3</v>
      </c>
      <c r="E7" s="25">
        <v>2.5382124093523369E-3</v>
      </c>
      <c r="F7" s="25">
        <v>2.4156433712592402E-3</v>
      </c>
      <c r="G7" s="25">
        <v>2.1730519271755599E-3</v>
      </c>
    </row>
    <row r="8" spans="1:11" x14ac:dyDescent="0.35">
      <c r="A8" s="1" t="s">
        <v>48</v>
      </c>
      <c r="B8" s="1"/>
      <c r="C8" s="25">
        <v>1.324521297383624E-2</v>
      </c>
      <c r="D8" s="25">
        <v>1.5450687216502591E-2</v>
      </c>
      <c r="E8" s="25">
        <v>1.7745454103138717E-2</v>
      </c>
      <c r="F8" s="25">
        <v>1.592205731035036E-2</v>
      </c>
      <c r="G8" s="25">
        <v>1.4359061333224721E-2</v>
      </c>
    </row>
    <row r="9" spans="1:11" x14ac:dyDescent="0.35">
      <c r="A9" s="2" t="s">
        <v>49</v>
      </c>
      <c r="B9" s="2"/>
      <c r="C9" s="21">
        <v>3.867753557164938E-2</v>
      </c>
      <c r="D9" s="21">
        <v>4.4171106025738135E-2</v>
      </c>
      <c r="E9" s="21">
        <v>5.3462491794188383E-2</v>
      </c>
      <c r="F9" s="21">
        <v>6.2334236102716087E-2</v>
      </c>
      <c r="G9" s="21">
        <v>7.0670479649941151E-2</v>
      </c>
    </row>
    <row r="10" spans="1:11" x14ac:dyDescent="0.35">
      <c r="A10" s="7" t="s">
        <v>50</v>
      </c>
      <c r="B10" s="7"/>
      <c r="C10" s="26">
        <v>7.4303654874743816E-2</v>
      </c>
      <c r="D10" s="26">
        <v>0.11567591461806695</v>
      </c>
      <c r="E10" s="26">
        <v>0.16249025644345622</v>
      </c>
      <c r="F10" s="26">
        <v>0.22635013328588541</v>
      </c>
      <c r="G10" s="26">
        <v>0.28127561029411896</v>
      </c>
    </row>
    <row r="11" spans="1:11" x14ac:dyDescent="0.35">
      <c r="A11" s="10" t="s">
        <v>51</v>
      </c>
      <c r="B11" s="10"/>
      <c r="C11" s="24">
        <v>3.5286097324530405E-2</v>
      </c>
      <c r="D11" s="24">
        <v>3.6965710992233836E-2</v>
      </c>
      <c r="E11" s="24">
        <v>4.163279762836742E-2</v>
      </c>
      <c r="F11" s="24">
        <v>4.2869082704615168E-2</v>
      </c>
      <c r="G11" s="24">
        <v>4.324594453683725E-2</v>
      </c>
    </row>
    <row r="12" spans="1:11" x14ac:dyDescent="0.35">
      <c r="A12" s="2" t="s">
        <v>52</v>
      </c>
      <c r="B12" s="2"/>
      <c r="C12" s="21">
        <v>2.8144157879583537E-2</v>
      </c>
      <c r="D12" s="21">
        <v>2.6305168039039092E-2</v>
      </c>
      <c r="E12" s="21">
        <v>2.7063170222662566E-2</v>
      </c>
      <c r="F12" s="21">
        <v>2.645124374399541E-2</v>
      </c>
      <c r="G12" s="21">
        <v>2.6799898015627897E-2</v>
      </c>
    </row>
    <row r="13" spans="1:11" x14ac:dyDescent="0.35">
      <c r="A13" s="7" t="s">
        <v>53</v>
      </c>
      <c r="B13" s="7"/>
      <c r="C13" s="26">
        <v>0.18329691933437844</v>
      </c>
      <c r="D13" s="26">
        <v>0.17165817257603211</v>
      </c>
      <c r="E13" s="26">
        <v>0.18333573222218189</v>
      </c>
      <c r="F13" s="26">
        <v>0.18381050321752276</v>
      </c>
      <c r="G13" s="26">
        <v>0.18245999333250937</v>
      </c>
    </row>
    <row r="14" spans="1:11" x14ac:dyDescent="0.35">
      <c r="A14" s="10" t="s">
        <v>54</v>
      </c>
      <c r="B14" s="10"/>
      <c r="C14" s="24">
        <v>3.3277783697226344E-3</v>
      </c>
      <c r="D14" s="24">
        <v>3.5077499789031605E-3</v>
      </c>
      <c r="E14" s="24">
        <v>3.4616894304403505E-3</v>
      </c>
      <c r="F14" s="24">
        <v>3.5372321119246991E-3</v>
      </c>
      <c r="G14" s="24">
        <v>3.7283965317147297E-3</v>
      </c>
    </row>
    <row r="15" spans="1:11" x14ac:dyDescent="0.35">
      <c r="A15" s="19" t="s">
        <v>55</v>
      </c>
      <c r="B15" s="19"/>
      <c r="C15" s="21">
        <v>3.1933638840661291E-2</v>
      </c>
      <c r="D15" s="21">
        <v>3.5306169204681444E-2</v>
      </c>
      <c r="E15" s="21">
        <v>4.1224791188053209E-2</v>
      </c>
      <c r="F15" s="21">
        <v>4.538555563059557E-2</v>
      </c>
      <c r="G15" s="21">
        <v>5.1227917147574888E-2</v>
      </c>
    </row>
    <row r="16" spans="1:11" x14ac:dyDescent="0.35">
      <c r="A16" s="7" t="s">
        <v>56</v>
      </c>
      <c r="B16" s="7"/>
      <c r="C16" s="26">
        <v>0.44391665264389274</v>
      </c>
      <c r="D16" s="26">
        <v>0.49289340204537541</v>
      </c>
      <c r="E16" s="26">
        <v>0.56619881695757701</v>
      </c>
      <c r="F16" s="26">
        <v>0.59906208186700005</v>
      </c>
      <c r="G16" s="26">
        <v>0.65164182163919149</v>
      </c>
    </row>
    <row r="17" spans="1:7" x14ac:dyDescent="0.35">
      <c r="A17" s="7" t="s">
        <v>57</v>
      </c>
      <c r="B17" s="7"/>
      <c r="C17" s="26">
        <v>3.6440776003508188E-2</v>
      </c>
      <c r="D17" s="26">
        <v>3.8760240459150219E-2</v>
      </c>
      <c r="E17" s="26">
        <v>3.9492111313863348E-2</v>
      </c>
      <c r="F17" s="26">
        <v>4.181135755208476E-2</v>
      </c>
      <c r="G17" s="26">
        <v>4.7428536659224703E-2</v>
      </c>
    </row>
    <row r="18" spans="1:7" x14ac:dyDescent="0.35">
      <c r="A18" s="10" t="s">
        <v>58</v>
      </c>
      <c r="B18" s="10"/>
      <c r="C18" s="24">
        <v>1.1217368450947838E-2</v>
      </c>
      <c r="D18" s="24">
        <v>1.055367963385226E-2</v>
      </c>
      <c r="E18" s="24">
        <v>1.042750704138563E-2</v>
      </c>
      <c r="F18" s="24">
        <v>9.750198992341419E-3</v>
      </c>
      <c r="G18" s="24">
        <v>9.0741868639201157E-3</v>
      </c>
    </row>
    <row r="19" spans="1:7" x14ac:dyDescent="0.35">
      <c r="A19" s="1" t="s">
        <v>59</v>
      </c>
      <c r="B19" s="1"/>
      <c r="C19" s="27">
        <v>5.0307222130567325E-3</v>
      </c>
      <c r="D19" s="27">
        <v>6.9124451459993365E-3</v>
      </c>
      <c r="E19" s="27">
        <v>8.5910510068932643E-3</v>
      </c>
      <c r="F19" s="27">
        <v>1.0314067710875868E-2</v>
      </c>
      <c r="G19" s="27">
        <v>1.0928943811433242E-2</v>
      </c>
    </row>
    <row r="20" spans="1:7" x14ac:dyDescent="0.35">
      <c r="A20" s="2" t="s">
        <v>60</v>
      </c>
      <c r="B20" s="2"/>
      <c r="C20" s="53">
        <v>2.5391545172091263E-3</v>
      </c>
      <c r="D20" s="53">
        <v>2.4609740398764445E-3</v>
      </c>
      <c r="E20" s="53">
        <v>2.5354857355557557E-3</v>
      </c>
      <c r="F20" s="53">
        <v>2.4827866536602534E-3</v>
      </c>
      <c r="G20" s="53">
        <v>2.3482310374035756E-3</v>
      </c>
    </row>
  </sheetData>
  <pageMargins left="0.7" right="0.7" top="0.75" bottom="0.75" header="0.3" footer="0.3"/>
  <headerFooter>
    <oddHeader>&amp;C&amp;"Aptos"&amp;10&amp;K000000 OFFICIAL&amp;1#_x000D_</oddHeader>
    <oddFooter>&amp;C_x000D_&amp;1#&amp;"Aptos"&amp;10&amp;K000000 OFFICIAL</oddFooter>
  </headerFooter>
  <tableParts count="1">
    <tablePart r:id="rId1"/>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Government_x0020_Body xmlns="b413c3fd-5a3b-4239-b985-69032e371c04">BEIS</Government_x0020_Body>
    <Date_x0020_Opened xmlns="b413c3fd-5a3b-4239-b985-69032e371c04">2026-06-23T09:09:27+00:00</Date_x0020_Opened>
    <lcf76f155ced4ddcb4097134ff3c332f xmlns="75e7ae58-aec4-4ab0-ae21-ab94226ea01a">
      <Terms xmlns="http://schemas.microsoft.com/office/infopath/2007/PartnerControls"/>
    </lcf76f155ced4ddcb4097134ff3c332f>
    <Folder xmlns="75e7ae58-aec4-4ab0-ae21-ab94226ea01a" xsi:nil="true"/>
    <TaxCatchAll xmlns="c278e07c-0436-44ae-bf20-0fa31c54bf35">
      <Value>1</Value>
    </TaxCatchAll>
    <LegacyData xmlns="aaacb922-5235-4a66-b188-303b9b46fbd7" xsi:nil="true"/>
    <Descriptor xmlns="0063f72e-ace3-48fb-9c1f-5b513408b31f" xsi:nil="true"/>
    <m975189f4ba442ecbf67d4147307b177 xmlns="c278e07c-0436-44ae-bf20-0fa31c54bf3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Security_x0020_Classification xmlns="0063f72e-ace3-48fb-9c1f-5b513408b31f">OFFICIAL</Security_x0020_Classification>
    <KnowledgeRetention xmlns="75e7ae58-aec4-4ab0-ae21-ab94226ea01a" xsi:nil="true"/>
    <Sent xmlns="75e7ae58-aec4-4ab0-ae21-ab94226ea01a">true</Sent>
    <Retention_x0020_Label xmlns="a8f60570-4bd3-4f2b-950b-a996de8ab151" xsi:nil="true"/>
    <Date_x0020_Closed xmlns="b413c3fd-5a3b-4239-b985-69032e371c04" xsi:nil="true"/>
    <_dlc_DocId xmlns="c278e07c-0436-44ae-bf20-0fa31c54bf35">QMA56DUQWX45-861680180-396878</_dlc_DocId>
    <_dlc_DocIdUrl xmlns="c278e07c-0436-44ae-bf20-0fa31c54bf35">
      <Url>https://beisgov.sharepoint.com/sites/EnergyStatistics/_layouts/15/DocIdRedir.aspx?ID=QMA56DUQWX45-861680180-396878</Url>
      <Description>QMA56DUQWX45-861680180-396878</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4582DC177B735439E316E7A5776D78C" ma:contentTypeVersion="35" ma:contentTypeDescription="Create a new document." ma:contentTypeScope="" ma:versionID="d23f527a694073677c8fae75aee59076">
  <xsd:schema xmlns:xsd="http://www.w3.org/2001/XMLSchema" xmlns:xs="http://www.w3.org/2001/XMLSchema" xmlns:p="http://schemas.microsoft.com/office/2006/metadata/properties" xmlns:ns2="0063f72e-ace3-48fb-9c1f-5b513408b31f" xmlns:ns3="c278e07c-0436-44ae-bf20-0fa31c54bf35" xmlns:ns4="b413c3fd-5a3b-4239-b985-69032e371c04" xmlns:ns5="a8f60570-4bd3-4f2b-950b-a996de8ab151" xmlns:ns6="aaacb922-5235-4a66-b188-303b9b46fbd7" xmlns:ns7="75e7ae58-aec4-4ab0-ae21-ab94226ea01a" targetNamespace="http://schemas.microsoft.com/office/2006/metadata/properties" ma:root="true" ma:fieldsID="6c66a90b66dbdcc977bf429cb6adb9ed" ns2:_="" ns3:_="" ns4:_="" ns5:_="" ns6:_="" ns7:_="">
    <xsd:import namespace="0063f72e-ace3-48fb-9c1f-5b513408b31f"/>
    <xsd:import namespace="c278e07c-0436-44ae-bf20-0fa31c54bf35"/>
    <xsd:import namespace="b413c3fd-5a3b-4239-b985-69032e371c04"/>
    <xsd:import namespace="a8f60570-4bd3-4f2b-950b-a996de8ab151"/>
    <xsd:import namespace="aaacb922-5235-4a66-b188-303b9b46fbd7"/>
    <xsd:import namespace="75e7ae58-aec4-4ab0-ae21-ab94226ea01a"/>
    <xsd:element name="properties">
      <xsd:complexType>
        <xsd:sequence>
          <xsd:element name="documentManagement">
            <xsd:complexType>
              <xsd:all>
                <xsd:element ref="ns2:Security_x0020_Classification" minOccurs="0"/>
                <xsd:element ref="ns2:Descriptor" minOccurs="0"/>
                <xsd:element ref="ns3:m975189f4ba442ecbf67d4147307b177" minOccurs="0"/>
                <xsd:element ref="ns3:TaxCatchAll" minOccurs="0"/>
                <xsd:element ref="ns3: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ServiceDateTaken" minOccurs="0"/>
                <xsd:element ref="ns7:MediaServiceAutoTags" minOccurs="0"/>
                <xsd:element ref="ns7:MediaServiceGenerationTime" minOccurs="0"/>
                <xsd:element ref="ns7:MediaServiceEventHashCode" minOccurs="0"/>
                <xsd:element ref="ns3:SharedWithUsers" minOccurs="0"/>
                <xsd:element ref="ns3:SharedWithDetails" minOccurs="0"/>
                <xsd:element ref="ns7:MediaServiceAutoKeyPoints" minOccurs="0"/>
                <xsd:element ref="ns7:MediaServiceKeyPoints" minOccurs="0"/>
                <xsd:element ref="ns3:_dlc_DocId" minOccurs="0"/>
                <xsd:element ref="ns3:_dlc_DocIdUrl" minOccurs="0"/>
                <xsd:element ref="ns3:_dlc_DocIdPersistId" minOccurs="0"/>
                <xsd:element ref="ns7:MediaServiceOCR" minOccurs="0"/>
                <xsd:element ref="ns7:KnowledgeRetention" minOccurs="0"/>
                <xsd:element ref="ns7:MediaLengthInSeconds" minOccurs="0"/>
                <xsd:element ref="ns7:lcf76f155ced4ddcb4097134ff3c332f" minOccurs="0"/>
                <xsd:element ref="ns7:MediaServiceLocation" minOccurs="0"/>
                <xsd:element ref="ns7:Sent" minOccurs="0"/>
                <xsd:element ref="ns7:MediaServiceObjectDetectorVersions" minOccurs="0"/>
                <xsd:element ref="ns7:MediaServiceSearchProperties" minOccurs="0"/>
                <xsd:element ref="ns7:Folder" minOccurs="0"/>
                <xsd:element ref="ns7:b05dcfd0-cdc0-4faa-b8ae-036043c6be06CountryOrRegion" minOccurs="0"/>
                <xsd:element ref="ns7:b05dcfd0-cdc0-4faa-b8ae-036043c6be06State" minOccurs="0"/>
                <xsd:element ref="ns7:b05dcfd0-cdc0-4faa-b8ae-036043c6be06City" minOccurs="0"/>
                <xsd:element ref="ns7:b05dcfd0-cdc0-4faa-b8ae-036043c6be06PostalCode" minOccurs="0"/>
                <xsd:element ref="ns7:b05dcfd0-cdc0-4faa-b8ae-036043c6be06Street" minOccurs="0"/>
                <xsd:element ref="ns7:b05dcfd0-cdc0-4faa-b8ae-036043c6be06GeoLoc" minOccurs="0"/>
                <xsd:element ref="ns7:b05dcfd0-cdc0-4faa-b8ae-036043c6be06Disp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8"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9"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c278e07c-0436-44ae-bf20-0fa31c54bf35" elementFormDefault="qualified">
    <xsd:import namespace="http://schemas.microsoft.com/office/2006/documentManagement/types"/>
    <xsd:import namespace="http://schemas.microsoft.com/office/infopath/2007/PartnerControls"/>
    <xsd:element name="m975189f4ba442ecbf67d4147307b177" ma:index="10"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5c67b86a-dca8-471d-9378-1ff5bfc4f7ca}" ma:internalName="TaxCatchAll" ma:showField="CatchAllData"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5c67b86a-dca8-471d-9378-1ff5bfc4f7ca}" ma:internalName="TaxCatchAllLabel" ma:readOnly="true" ma:showField="CatchAllDataLabel"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_dlc_DocId" ma:index="29" nillable="true" ma:displayName="Document ID Value" ma:description="The value of the document ID assigned to this item." ma:indexed="true" ma:internalName="_dlc_DocId" ma:readOnly="true">
      <xsd:simpleType>
        <xsd:restriction base="dms:Text"/>
      </xsd:simpleType>
    </xsd:element>
    <xsd:element name="_dlc_DocIdUrl" ma:index="3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4" nillable="true" ma:displayName="Government Body" ma:default="BEIS" ma:internalName="Government_x0020_Body">
      <xsd:simpleType>
        <xsd:restriction base="dms:Text">
          <xsd:maxLength value="255"/>
        </xsd:restriction>
      </xsd:simpleType>
    </xsd:element>
    <xsd:element name="Date_x0020_Opened" ma:index="15" nillable="true" ma:displayName="Date Opened" ma:default="[Today]" ma:format="DateOnly" ma:internalName="Date_x0020_Opened">
      <xsd:simpleType>
        <xsd:restriction base="dms:DateTime"/>
      </xsd:simpleType>
    </xsd:element>
    <xsd:element name="Date_x0020_Closed" ma:index="16"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17"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18"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5e7ae58-aec4-4ab0-ae21-ab94226ea01a"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DateTaken" ma:index="21" nillable="true" ma:displayName="MediaServiceDateTaken" ma:hidden="true" ma:internalName="MediaServiceDateTaken" ma:readOnly="true">
      <xsd:simpleType>
        <xsd:restriction base="dms:Text"/>
      </xsd:simpleType>
    </xsd:element>
    <xsd:element name="MediaServiceAutoTags" ma:index="22" nillable="true" ma:displayName="Tags" ma:description="Technical Architecture, EDA" ma:internalName="MediaServiceAutoTags" ma:readOnly="true">
      <xsd:simpleType>
        <xsd:restriction base="dms:Text"/>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ServiceOCR" ma:index="32" nillable="true" ma:displayName="Extracted Text" ma:internalName="MediaServiceOCR" ma:readOnly="true">
      <xsd:simpleType>
        <xsd:restriction base="dms:Note">
          <xsd:maxLength value="255"/>
        </xsd:restriction>
      </xsd:simpleType>
    </xsd:element>
    <xsd:element name="KnowledgeRetention" ma:index="33" nillable="true" ma:displayName="Knowledge Retention" ma:format="Dropdown" ma:internalName="KnowledgeRetention">
      <xsd:simpleType>
        <xsd:restriction base="dms:Text">
          <xsd:maxLength value="255"/>
        </xsd:restriction>
      </xsd:simpleType>
    </xsd:element>
    <xsd:element name="MediaLengthInSeconds" ma:index="34" nillable="true" ma:displayName="MediaLengthInSeconds" ma:hidden="true" ma:internalName="MediaLengthInSeconds" ma:readOnly="true">
      <xsd:simpleType>
        <xsd:restriction base="dms:Unknown"/>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Location" ma:index="37" nillable="true" ma:displayName="Location" ma:internalName="MediaServiceLocation" ma:readOnly="true">
      <xsd:simpleType>
        <xsd:restriction base="dms:Text"/>
      </xsd:simpleType>
    </xsd:element>
    <xsd:element name="Sent" ma:index="38" nillable="true" ma:displayName="Sent" ma:default="1" ma:format="Dropdown" ma:internalName="Sent">
      <xsd:simpleType>
        <xsd:restriction base="dms:Boolean"/>
      </xsd:simpleType>
    </xsd:element>
    <xsd:element name="MediaServiceObjectDetectorVersions" ma:index="39"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Folder" ma:index="41" nillable="true" ma:displayName="Folder" ma:format="Dropdown" ma:internalName="Folder">
      <xsd:simpleType>
        <xsd:restriction base="dms:Unknown"/>
      </xsd:simpleType>
    </xsd:element>
    <xsd:element name="b05dcfd0-cdc0-4faa-b8ae-036043c6be06CountryOrRegion" ma:index="42" nillable="true" ma:displayName="Folder: Country/Region" ma:internalName="CountryOrRegion" ma:readOnly="true">
      <xsd:simpleType>
        <xsd:restriction base="dms:Text"/>
      </xsd:simpleType>
    </xsd:element>
    <xsd:element name="b05dcfd0-cdc0-4faa-b8ae-036043c6be06State" ma:index="43" nillable="true" ma:displayName="Folder: State" ma:internalName="State" ma:readOnly="true">
      <xsd:simpleType>
        <xsd:restriction base="dms:Text"/>
      </xsd:simpleType>
    </xsd:element>
    <xsd:element name="b05dcfd0-cdc0-4faa-b8ae-036043c6be06City" ma:index="44" nillable="true" ma:displayName="Folder: City" ma:internalName="City" ma:readOnly="true">
      <xsd:simpleType>
        <xsd:restriction base="dms:Text"/>
      </xsd:simpleType>
    </xsd:element>
    <xsd:element name="b05dcfd0-cdc0-4faa-b8ae-036043c6be06PostalCode" ma:index="45" nillable="true" ma:displayName="Folder: Postal Code" ma:internalName="PostalCode" ma:readOnly="true">
      <xsd:simpleType>
        <xsd:restriction base="dms:Text"/>
      </xsd:simpleType>
    </xsd:element>
    <xsd:element name="b05dcfd0-cdc0-4faa-b8ae-036043c6be06Street" ma:index="46" nillable="true" ma:displayName="Folder: Street" ma:internalName="Street" ma:readOnly="true">
      <xsd:simpleType>
        <xsd:restriction base="dms:Text"/>
      </xsd:simpleType>
    </xsd:element>
    <xsd:element name="b05dcfd0-cdc0-4faa-b8ae-036043c6be06GeoLoc" ma:index="47" nillable="true" ma:displayName="Folder: Coordinates" ma:internalName="GeoLoc" ma:readOnly="true">
      <xsd:simpleType>
        <xsd:restriction base="dms:Unknown"/>
      </xsd:simpleType>
    </xsd:element>
    <xsd:element name="b05dcfd0-cdc0-4faa-b8ae-036043c6be06DispName" ma:index="48" nillable="true" ma:displayName="Folder: Name" ma:internalName="DispNa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7E222164-A616-4EB5-BB66-4E5466666781}">
  <ds:schemaRefs>
    <ds:schemaRef ds:uri="http://schemas.microsoft.com/sharepoint/v3/contenttype/forms"/>
  </ds:schemaRefs>
</ds:datastoreItem>
</file>

<file path=customXml/itemProps2.xml><?xml version="1.0" encoding="utf-8"?>
<ds:datastoreItem xmlns:ds="http://schemas.openxmlformats.org/officeDocument/2006/customXml" ds:itemID="{3853CFBA-D99A-42AD-9949-5AF6AADE7934}">
  <ds:schemaRefs>
    <ds:schemaRef ds:uri="0063f72e-ace3-48fb-9c1f-5b513408b31f"/>
    <ds:schemaRef ds:uri="http://schemas.microsoft.com/office/infopath/2007/PartnerControls"/>
    <ds:schemaRef ds:uri="a8f60570-4bd3-4f2b-950b-a996de8ab151"/>
    <ds:schemaRef ds:uri="b413c3fd-5a3b-4239-b985-69032e371c04"/>
    <ds:schemaRef ds:uri="http://purl.org/dc/elements/1.1/"/>
    <ds:schemaRef ds:uri="http://schemas.openxmlformats.org/package/2006/metadata/core-properties"/>
    <ds:schemaRef ds:uri="http://schemas.microsoft.com/office/2006/metadata/properties"/>
    <ds:schemaRef ds:uri="http://www.w3.org/XML/1998/namespace"/>
    <ds:schemaRef ds:uri="http://purl.org/dc/dcmitype/"/>
    <ds:schemaRef ds:uri="http://schemas.microsoft.com/office/2006/documentManagement/types"/>
    <ds:schemaRef ds:uri="75e7ae58-aec4-4ab0-ae21-ab94226ea01a"/>
    <ds:schemaRef ds:uri="aaacb922-5235-4a66-b188-303b9b46fbd7"/>
    <ds:schemaRef ds:uri="c278e07c-0436-44ae-bf20-0fa31c54bf35"/>
    <ds:schemaRef ds:uri="http://purl.org/dc/terms/"/>
  </ds:schemaRefs>
</ds:datastoreItem>
</file>

<file path=customXml/itemProps3.xml><?xml version="1.0" encoding="utf-8"?>
<ds:datastoreItem xmlns:ds="http://schemas.openxmlformats.org/officeDocument/2006/customXml" ds:itemID="{69B931DC-2A40-469B-9638-5959F89FCE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63f72e-ace3-48fb-9c1f-5b513408b31f"/>
    <ds:schemaRef ds:uri="c278e07c-0436-44ae-bf20-0fa31c54bf35"/>
    <ds:schemaRef ds:uri="b413c3fd-5a3b-4239-b985-69032e371c04"/>
    <ds:schemaRef ds:uri="a8f60570-4bd3-4f2b-950b-a996de8ab151"/>
    <ds:schemaRef ds:uri="aaacb922-5235-4a66-b188-303b9b46fbd7"/>
    <ds:schemaRef ds:uri="75e7ae58-aec4-4ab0-ae21-ab94226ea0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6177CE1-4DD2-4849-8B96-4B261EDE5CF6}">
  <ds:schemaRefs>
    <ds:schemaRef ds:uri="http://schemas.microsoft.com/sharepoint/events"/>
  </ds:schemaRefs>
</ds:datastoreItem>
</file>

<file path=docMetadata/LabelInfo.xml><?xml version="1.0" encoding="utf-8"?>
<clbl:labelList xmlns:clbl="http://schemas.microsoft.com/office/2020/mipLabelMetadata">
  <clbl:label id="{ba62f585-b40f-4ab9-bafe-39150f03d124}" enabled="1" method="Privileged" siteId="{cbac7005-02c1-43eb-b497-e6492d1b2dd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Notes</vt:lpstr>
      <vt:lpstr>Table_1</vt:lpstr>
      <vt:lpstr>Table_2</vt:lpstr>
      <vt:lpstr>Table_3</vt:lpstr>
    </vt:vector>
  </TitlesOfParts>
  <Manager/>
  <Company>Cirrus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Shah, Hiten (Energy Security)</dc:creator>
  <cp:keywords/>
  <dc:description/>
  <cp:lastModifiedBy>Harris, Kevin (Energy Security)</cp:lastModifiedBy>
  <cp:revision/>
  <dcterms:created xsi:type="dcterms:W3CDTF">2026-06-19T11:00:31Z</dcterms:created>
  <dcterms:modified xsi:type="dcterms:W3CDTF">2026-06-26T12:34:56Z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0x010100F4582DC177B735439E316E7A5776D78C</vt:lpwstr>
  </property>
  <property fmtid="{D5CDD505-2E9C-101B-9397-08002B2CF9AE}" pid="3" name="Business Unit">
    <vt:lpwstr>1;#Energy Statistics|0882e751-7c5d-40cd-a0d4-46cf492f7845</vt:lpwstr>
  </property>
  <property fmtid="{D5CDD505-2E9C-101B-9397-08002B2CF9AE}" pid="4" name="_dlc_DocIdItemGuid">
    <vt:lpwstr>d7fb4eb0-09c1-4295-bf48-a160cda6b3be</vt:lpwstr>
  </property>
  <property fmtid="{D5CDD505-2E9C-101B-9397-08002B2CF9AE}" pid="5" name="MediaServiceImageTags">
    <vt:lpwstr/>
  </property>
  <property fmtid="{D5CDD505-2E9C-101B-9397-08002B2CF9AE}" pid="6" name="Business_x0020_Unit">
    <vt:lpwstr>1;#Energy Statistics|0882e751-7c5d-40cd-a0d4-46cf492f7845</vt:lpwstr>
  </property>
</Properties>
</file>