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4"/>
  </p:notesMasterIdLst>
  <p:sldIdLst>
    <p:sldId id="278" r:id="rId5"/>
    <p:sldId id="256" r:id="rId6"/>
    <p:sldId id="280" r:id="rId7"/>
    <p:sldId id="281" r:id="rId8"/>
    <p:sldId id="258" r:id="rId9"/>
    <p:sldId id="259" r:id="rId10"/>
    <p:sldId id="260" r:id="rId11"/>
    <p:sldId id="261" r:id="rId12"/>
    <p:sldId id="282" r:id="rId1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404" autoAdjust="0"/>
  </p:normalViewPr>
  <p:slideViewPr>
    <p:cSldViewPr snapToGrid="0">
      <p:cViewPr varScale="1">
        <p:scale>
          <a:sx n="70" d="100"/>
          <a:sy n="70" d="100"/>
        </p:scale>
        <p:origin x="512" y="6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4294E-E738-4CB8-9301-5CBB0E1A1E99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D5641-5DAE-4146-AFFA-A25B33E4F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705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0D5641-5DAE-4146-AFFA-A25B33E4F4F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475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0D5641-5DAE-4146-AFFA-A25B33E4F4F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311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/>
              <a:t>OFFICIAL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/>
              <a:t>OFFICIAL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/>
              <a:t>OFFICIAL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/>
              <a:t>OFFICIAL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/>
              <a:t>OFFICIAL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002BB-26C6-4235-9FC9-1ED892E5F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DFA827-541A-4189-B936-67C5AE67F7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FA817-E274-4AFC-A2E2-82DADC949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E3CF3-F2B5-4E31-8D88-3619165456D6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C85E8-A2FE-446F-B093-67DC1430C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DRAFT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37049-54B4-490E-86F4-0017B527D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661A0-9979-421B-893D-0DB3D0915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16075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07328" y="-21843"/>
            <a:ext cx="577342" cy="208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808726" y="6692900"/>
            <a:ext cx="57594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spc="-10"/>
              <a:t>OFFICIAL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08726" y="-21843"/>
            <a:ext cx="5759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>
                <a:latin typeface="Calibri"/>
                <a:cs typeface="Calibri"/>
              </a:rPr>
              <a:t>OFFICIAL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18174" y="1467089"/>
            <a:ext cx="1355651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Stephanie Robert-Bibby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Chief</a:t>
            </a:r>
            <a:r>
              <a:rPr sz="1200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Executive</a:t>
            </a:r>
            <a:r>
              <a:rPr sz="12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sz="1200" spc="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65183" y="2935174"/>
            <a:ext cx="1683605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Karis Oram</a:t>
            </a:r>
          </a:p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Chief</a:t>
            </a:r>
            <a:r>
              <a:rPr sz="12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10" dirty="0">
                <a:latin typeface="Arial" panose="020B0604020202020204" pitchFamily="34" charset="0"/>
                <a:cs typeface="Arial" panose="020B0604020202020204" pitchFamily="34" charset="0"/>
              </a:rPr>
              <a:t>Business &amp; Transformation </a:t>
            </a:r>
            <a:r>
              <a:rPr sz="12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lang="en-GB" sz="12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10">
                <a:latin typeface="Arial" panose="020B0604020202020204" pitchFamily="34" charset="0"/>
                <a:cs typeface="Arial" panose="020B0604020202020204" pitchFamily="34" charset="0"/>
              </a:rPr>
              <a:t>(Temporary)</a:t>
            </a:r>
            <a:r>
              <a:rPr sz="1200" spc="5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28504" y="394715"/>
            <a:ext cx="1170431" cy="780288"/>
          </a:xfrm>
          <a:prstGeom prst="rect">
            <a:avLst/>
          </a:prstGeom>
        </p:spPr>
      </p:pic>
      <p:sp>
        <p:nvSpPr>
          <p:cNvPr id="34" name="Title 33">
            <a:extLst>
              <a:ext uri="{FF2B5EF4-FFF2-40B4-BE49-F238E27FC236}">
                <a16:creationId xmlns:a16="http://schemas.microsoft.com/office/drawing/2014/main" id="{9CADF849-35FF-846D-983E-D8CDBB6E4B2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4800" y="838200"/>
            <a:ext cx="3429000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Segoe UI" panose="020B0502040204020203" pitchFamily="34" charset="0"/>
              </a:rPr>
              <a:t>SCS Team </a:t>
            </a:r>
          </a:p>
        </p:txBody>
      </p:sp>
      <p:sp>
        <p:nvSpPr>
          <p:cNvPr id="35" name="object 4">
            <a:extLst>
              <a:ext uri="{FF2B5EF4-FFF2-40B4-BE49-F238E27FC236}">
                <a16:creationId xmlns:a16="http://schemas.microsoft.com/office/drawing/2014/main" id="{C564A5CE-3971-7053-FAEE-13F8A44D742D}"/>
              </a:ext>
            </a:extLst>
          </p:cNvPr>
          <p:cNvSpPr txBox="1"/>
          <p:nvPr/>
        </p:nvSpPr>
        <p:spPr>
          <a:xfrm>
            <a:off x="3040780" y="2935174"/>
            <a:ext cx="1386038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Cheryl de Freitas</a:t>
            </a:r>
          </a:p>
          <a:p>
            <a:pPr marL="12700" marR="5080" algn="ctr">
              <a:lnSpc>
                <a:spcPct val="100000"/>
              </a:lnSpc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Chief</a:t>
            </a:r>
            <a:r>
              <a:rPr sz="12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Operating</a:t>
            </a:r>
            <a:r>
              <a:rPr sz="12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sz="1200" spc="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644B809-A3AC-5273-67D8-55456B558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3733799" y="2413381"/>
            <a:ext cx="468133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A29F7A3-F424-CB5C-1860-F7CE4BCE3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733799" y="2413381"/>
            <a:ext cx="0" cy="4225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DE8FBB6-6833-C34D-3ADA-3C39D9F5C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082747" y="2211592"/>
            <a:ext cx="1" cy="1920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9948147-4E1C-D86B-E844-2BCAA1DA2B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415130" y="2413381"/>
            <a:ext cx="0" cy="4225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8830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08726" y="-1295"/>
            <a:ext cx="5759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>
                <a:latin typeface="Calibri"/>
                <a:cs typeface="Calibri"/>
              </a:rPr>
              <a:t>OFFICIAL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11223" y="1024435"/>
            <a:ext cx="1168857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Stephanie Roberts-Bibby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Chief</a:t>
            </a:r>
            <a:r>
              <a:rPr sz="1200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Executive</a:t>
            </a:r>
            <a:r>
              <a:rPr sz="12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sz="1200" spc="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18074" y="2372962"/>
            <a:ext cx="1746733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Karis Oram</a:t>
            </a:r>
          </a:p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Chief</a:t>
            </a:r>
            <a:r>
              <a:rPr sz="12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10" dirty="0">
                <a:latin typeface="Arial" panose="020B0604020202020204" pitchFamily="34" charset="0"/>
                <a:cs typeface="Arial" panose="020B0604020202020204" pitchFamily="34" charset="0"/>
              </a:rPr>
              <a:t>Business &amp; Transformation </a:t>
            </a:r>
            <a:r>
              <a:rPr sz="12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lang="en-GB" sz="1200" spc="-10" dirty="0">
                <a:latin typeface="Arial" panose="020B0604020202020204" pitchFamily="34" charset="0"/>
                <a:cs typeface="Arial" panose="020B0604020202020204" pitchFamily="34" charset="0"/>
              </a:rPr>
              <a:t> (Temporary)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99753" y="4035359"/>
            <a:ext cx="123799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lang="en-GB" sz="1200" spc="-10" dirty="0">
                <a:latin typeface="Arial" panose="020B0604020202020204" pitchFamily="34" charset="0"/>
                <a:cs typeface="Arial" panose="020B0604020202020204" pitchFamily="34" charset="0"/>
              </a:rPr>
              <a:t>(Vacant)</a:t>
            </a:r>
          </a:p>
          <a:p>
            <a:pPr marL="12700" marR="5080" algn="ctr">
              <a:lnSpc>
                <a:spcPct val="100000"/>
              </a:lnSpc>
            </a:pP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of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25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sz="1200" spc="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Portfolio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79382" y="3963975"/>
            <a:ext cx="1141200" cy="9489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GB" sz="1200" spc="-10" dirty="0">
                <a:latin typeface="Arial" panose="020B0604020202020204" pitchFamily="34" charset="0"/>
                <a:cs typeface="Arial" panose="020B0604020202020204" pitchFamily="34" charset="0"/>
              </a:rPr>
              <a:t>Hannah Collyer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sz="12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Business,</a:t>
            </a:r>
            <a:r>
              <a:rPr sz="1200" spc="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Intelligence</a:t>
            </a:r>
            <a:r>
              <a:rPr sz="1200" spc="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200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Insights</a:t>
            </a:r>
            <a:r>
              <a:rPr sz="1200" spc="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28504" y="394715"/>
            <a:ext cx="1170431" cy="780288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922038" y="3994653"/>
            <a:ext cx="1159396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lang="en-GB" sz="1200" spc="-10" dirty="0">
                <a:latin typeface="Arial" panose="020B0604020202020204" pitchFamily="34" charset="0"/>
                <a:cs typeface="Arial" panose="020B0604020202020204" pitchFamily="34" charset="0"/>
              </a:rPr>
              <a:t>Louise Wood</a:t>
            </a:r>
          </a:p>
          <a:p>
            <a:pPr marL="12700" marR="5080" algn="ctr">
              <a:lnSpc>
                <a:spcPct val="100000"/>
              </a:lnSpc>
            </a:pP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sz="12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r>
              <a:rPr sz="1200" spc="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North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81434" y="3994653"/>
            <a:ext cx="1159396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lang="en-GB" sz="1200" spc="-10" dirty="0">
                <a:latin typeface="Arial" panose="020B0604020202020204" pitchFamily="34" charset="0"/>
                <a:cs typeface="Arial" panose="020B0604020202020204" pitchFamily="34" charset="0"/>
              </a:rPr>
              <a:t>Kate Langley</a:t>
            </a:r>
          </a:p>
          <a:p>
            <a:pPr marL="12700" marR="5080" algn="ctr">
              <a:lnSpc>
                <a:spcPct val="100000"/>
              </a:lnSpc>
            </a:pP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sz="12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r>
              <a:rPr sz="1200" spc="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South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12315" y="3994653"/>
            <a:ext cx="1159396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lang="en-GB" sz="1200" spc="-10" dirty="0">
                <a:latin typeface="Arial" panose="020B0604020202020204" pitchFamily="34" charset="0"/>
                <a:cs typeface="Arial" panose="020B0604020202020204" pitchFamily="34" charset="0"/>
              </a:rPr>
              <a:t>Paula Williams</a:t>
            </a:r>
          </a:p>
          <a:p>
            <a:pPr marL="12065" marR="5080" algn="ctr">
              <a:lnSpc>
                <a:spcPct val="100000"/>
              </a:lnSpc>
            </a:pP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sz="12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r>
              <a:rPr sz="1200" spc="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Cymru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598166" y="3978004"/>
            <a:ext cx="1556329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0"/>
              </a:spcBef>
            </a:pPr>
            <a:r>
              <a:rPr lang="en-GB" sz="1200" spc="-10" dirty="0">
                <a:latin typeface="Arial" panose="020B0604020202020204" pitchFamily="34" charset="0"/>
                <a:cs typeface="Arial" panose="020B0604020202020204" pitchFamily="34" charset="0"/>
              </a:rPr>
              <a:t>Ann Skamarauskas</a:t>
            </a:r>
          </a:p>
          <a:p>
            <a:pPr marL="12700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Director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People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2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Organisational</a:t>
            </a:r>
            <a:r>
              <a:rPr sz="1200" spc="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46585" y="5386719"/>
            <a:ext cx="839889" cy="38215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sz="12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 err="1">
                <a:latin typeface="Arial" panose="020B0604020202020204" pitchFamily="34" charset="0"/>
                <a:cs typeface="Arial" panose="020B0604020202020204" pitchFamily="34" charset="0"/>
              </a:rPr>
              <a:t>Financ</a:t>
            </a:r>
            <a:r>
              <a:rPr lang="en-GB" sz="1200" spc="-1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en-GB" sz="1200" spc="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itle 33">
            <a:extLst>
              <a:ext uri="{FF2B5EF4-FFF2-40B4-BE49-F238E27FC236}">
                <a16:creationId xmlns:a16="http://schemas.microsoft.com/office/drawing/2014/main" id="{9CADF849-35FF-846D-983E-D8CDBB6E4B2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63013" y="352582"/>
            <a:ext cx="3429000" cy="107721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Segoe UI" panose="020B0502040204020203" pitchFamily="34" charset="0"/>
              </a:rPr>
              <a:t>Senior Leadership Group </a:t>
            </a:r>
          </a:p>
        </p:txBody>
      </p:sp>
      <p:sp>
        <p:nvSpPr>
          <p:cNvPr id="35" name="object 4">
            <a:extLst>
              <a:ext uri="{FF2B5EF4-FFF2-40B4-BE49-F238E27FC236}">
                <a16:creationId xmlns:a16="http://schemas.microsoft.com/office/drawing/2014/main" id="{C564A5CE-3971-7053-FAEE-13F8A44D742D}"/>
              </a:ext>
            </a:extLst>
          </p:cNvPr>
          <p:cNvSpPr txBox="1"/>
          <p:nvPr/>
        </p:nvSpPr>
        <p:spPr>
          <a:xfrm>
            <a:off x="2447157" y="2425936"/>
            <a:ext cx="1195057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Cheryl de Freitas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Chief</a:t>
            </a:r>
            <a:r>
              <a:rPr sz="12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Operating</a:t>
            </a:r>
            <a:r>
              <a:rPr sz="12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sz="1200" spc="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A8311BFB-0FF9-D79D-4B24-C69958B46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2003735" y="2965034"/>
            <a:ext cx="413327" cy="1461383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02DA5AF0-0CF2-FDF4-D8DE-28C5CC6AC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2571806" y="3533105"/>
            <a:ext cx="413327" cy="325241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70476B8B-E35D-D665-705D-E10178EB3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894892" y="3694325"/>
            <a:ext cx="922766" cy="179107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86EBC0EF-6F9D-2C54-FB1C-D8ECC449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894892" y="3694325"/>
            <a:ext cx="2178974" cy="194348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851B1F6D-CA67-59BF-DC87-D23B9564F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6200000" flipH="1">
            <a:off x="8841511" y="3001419"/>
            <a:ext cx="502261" cy="1452222"/>
          </a:xfrm>
          <a:prstGeom prst="bentConnector3">
            <a:avLst>
              <a:gd name="adj1" fmla="val 39076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or: Elbow 60">
            <a:extLst>
              <a:ext uri="{FF2B5EF4-FFF2-40B4-BE49-F238E27FC236}">
                <a16:creationId xmlns:a16="http://schemas.microsoft.com/office/drawing/2014/main" id="{5E2CDBEB-D860-B423-E791-826F83E5A8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8366814" y="3679639"/>
            <a:ext cx="10298" cy="1647595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DCE75E7-0703-1DC2-EAE6-DECA3CDA75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3044686" y="1915418"/>
            <a:ext cx="533242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30BD025-3145-9447-27F8-6B99987A3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44686" y="1927663"/>
            <a:ext cx="0" cy="4225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7A9E5448-F615-698C-5E89-4E0107E65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383094" y="1915418"/>
            <a:ext cx="0" cy="4225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90084F3-600F-4D00-4A7D-E95B5E918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7414591" y="3679639"/>
            <a:ext cx="9519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726A919-46E6-8CC0-A242-07B41014F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414591" y="3679639"/>
            <a:ext cx="0" cy="2843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08726" y="-21843"/>
            <a:ext cx="5759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>
                <a:latin typeface="Calibri"/>
                <a:cs typeface="Calibri"/>
              </a:rPr>
              <a:t>OFFICIAL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98819" y="1070648"/>
            <a:ext cx="1170431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Stephanie-Roberts- Bibby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Chief</a:t>
            </a:r>
            <a:r>
              <a:rPr sz="1200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Executive</a:t>
            </a:r>
            <a:r>
              <a:rPr sz="12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sz="1200" spc="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28504" y="394715"/>
            <a:ext cx="1170431" cy="780288"/>
          </a:xfrm>
          <a:prstGeom prst="rect">
            <a:avLst/>
          </a:prstGeom>
        </p:spPr>
      </p:pic>
      <p:sp>
        <p:nvSpPr>
          <p:cNvPr id="34" name="Title 33">
            <a:extLst>
              <a:ext uri="{FF2B5EF4-FFF2-40B4-BE49-F238E27FC236}">
                <a16:creationId xmlns:a16="http://schemas.microsoft.com/office/drawing/2014/main" id="{9CADF849-35FF-846D-983E-D8CDBB6E4B2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557317"/>
            <a:ext cx="5228555" cy="107721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Segoe UI" panose="020B0502040204020203" pitchFamily="34" charset="0"/>
              </a:rPr>
              <a:t>Executive &amp; Communications Central Office (ECCO)</a:t>
            </a:r>
          </a:p>
        </p:txBody>
      </p:sp>
      <p:sp>
        <p:nvSpPr>
          <p:cNvPr id="6" name="object 12">
            <a:extLst>
              <a:ext uri="{FF2B5EF4-FFF2-40B4-BE49-F238E27FC236}">
                <a16:creationId xmlns:a16="http://schemas.microsoft.com/office/drawing/2014/main" id="{98C0CC91-29EC-BF21-1CC5-989C35D7E0F5}"/>
              </a:ext>
            </a:extLst>
          </p:cNvPr>
          <p:cNvSpPr txBox="1"/>
          <p:nvPr/>
        </p:nvSpPr>
        <p:spPr>
          <a:xfrm>
            <a:off x="2425215" y="2379832"/>
            <a:ext cx="1330668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127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sz="1200" spc="-3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Secretariat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-25" dirty="0">
              <a:solidFill>
                <a:schemeClr val="tx1"/>
              </a:solidFill>
              <a:uFill>
                <a:solidFill>
                  <a:srgbClr val="0462C1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object 48">
            <a:extLst>
              <a:ext uri="{FF2B5EF4-FFF2-40B4-BE49-F238E27FC236}">
                <a16:creationId xmlns:a16="http://schemas.microsoft.com/office/drawing/2014/main" id="{4669EA4E-D44A-2F17-E3E8-FD0B7F0C4361}"/>
              </a:ext>
            </a:extLst>
          </p:cNvPr>
          <p:cNvSpPr txBox="1"/>
          <p:nvPr/>
        </p:nvSpPr>
        <p:spPr>
          <a:xfrm>
            <a:off x="1118527" y="4439380"/>
            <a:ext cx="115859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5100" marR="5080" indent="-152400" algn="ctr">
              <a:lnSpc>
                <a:spcPct val="100000"/>
              </a:lnSpc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Diary Coordinator Secretariat</a:t>
            </a:r>
          </a:p>
        </p:txBody>
      </p:sp>
      <p:sp>
        <p:nvSpPr>
          <p:cNvPr id="43" name="object 27">
            <a:extLst>
              <a:ext uri="{FF2B5EF4-FFF2-40B4-BE49-F238E27FC236}">
                <a16:creationId xmlns:a16="http://schemas.microsoft.com/office/drawing/2014/main" id="{F222ACD1-8728-201E-8988-D5A44D1DB00C}"/>
              </a:ext>
            </a:extLst>
          </p:cNvPr>
          <p:cNvSpPr txBox="1"/>
          <p:nvPr/>
        </p:nvSpPr>
        <p:spPr>
          <a:xfrm>
            <a:off x="4258952" y="4513106"/>
            <a:ext cx="1386909" cy="39498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 indent="76835" algn="ctr">
              <a:lnSpc>
                <a:spcPct val="100000"/>
              </a:lnSpc>
              <a:spcBef>
                <a:spcPts val="100"/>
              </a:spcBef>
            </a:pP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Secretariat </a:t>
            </a:r>
          </a:p>
          <a:p>
            <a:pPr marL="12700" marR="5080" indent="76835" algn="ctr">
              <a:lnSpc>
                <a:spcPct val="100000"/>
              </a:lnSpc>
              <a:spcBef>
                <a:spcPts val="100"/>
              </a:spcBef>
            </a:pP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 </a:t>
            </a:r>
          </a:p>
        </p:txBody>
      </p:sp>
      <p:sp>
        <p:nvSpPr>
          <p:cNvPr id="44" name="object 26">
            <a:extLst>
              <a:ext uri="{FF2B5EF4-FFF2-40B4-BE49-F238E27FC236}">
                <a16:creationId xmlns:a16="http://schemas.microsoft.com/office/drawing/2014/main" id="{0A6C421B-9950-BE1C-935E-FF2FA87AB515}"/>
              </a:ext>
            </a:extLst>
          </p:cNvPr>
          <p:cNvSpPr txBox="1"/>
          <p:nvPr/>
        </p:nvSpPr>
        <p:spPr>
          <a:xfrm>
            <a:off x="3459923" y="4513106"/>
            <a:ext cx="96630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Secretariat Officer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object 30">
            <a:extLst>
              <a:ext uri="{FF2B5EF4-FFF2-40B4-BE49-F238E27FC236}">
                <a16:creationId xmlns:a16="http://schemas.microsoft.com/office/drawing/2014/main" id="{6498D5AC-20EA-33D6-1909-F837E1A590A3}"/>
              </a:ext>
            </a:extLst>
          </p:cNvPr>
          <p:cNvSpPr txBox="1"/>
          <p:nvPr/>
        </p:nvSpPr>
        <p:spPr>
          <a:xfrm>
            <a:off x="2259222" y="4414361"/>
            <a:ext cx="1072143" cy="566822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7145" marR="5080" indent="-5080" algn="ctr">
              <a:lnSpc>
                <a:spcPct val="100000"/>
              </a:lnSpc>
              <a:spcBef>
                <a:spcPts val="100"/>
              </a:spcBef>
            </a:pP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Diary Coordinator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Secretariat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object 114">
            <a:extLst>
              <a:ext uri="{FF2B5EF4-FFF2-40B4-BE49-F238E27FC236}">
                <a16:creationId xmlns:a16="http://schemas.microsoft.com/office/drawing/2014/main" id="{6634E11C-ED11-8A4F-5D6D-F6602508C9AD}"/>
              </a:ext>
            </a:extLst>
          </p:cNvPr>
          <p:cNvSpPr txBox="1"/>
          <p:nvPr/>
        </p:nvSpPr>
        <p:spPr>
          <a:xfrm>
            <a:off x="8345192" y="2351092"/>
            <a:ext cx="113284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Communications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object 98">
            <a:extLst>
              <a:ext uri="{FF2B5EF4-FFF2-40B4-BE49-F238E27FC236}">
                <a16:creationId xmlns:a16="http://schemas.microsoft.com/office/drawing/2014/main" id="{B3A1662A-E30C-0965-F03C-B6F1CFD75AA7}"/>
              </a:ext>
            </a:extLst>
          </p:cNvPr>
          <p:cNvSpPr txBox="1"/>
          <p:nvPr/>
        </p:nvSpPr>
        <p:spPr>
          <a:xfrm>
            <a:off x="7277385" y="4061322"/>
            <a:ext cx="161385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Senior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Communications Manager</a:t>
            </a:r>
          </a:p>
        </p:txBody>
      </p:sp>
      <p:sp>
        <p:nvSpPr>
          <p:cNvPr id="53" name="object 102">
            <a:extLst>
              <a:ext uri="{FF2B5EF4-FFF2-40B4-BE49-F238E27FC236}">
                <a16:creationId xmlns:a16="http://schemas.microsoft.com/office/drawing/2014/main" id="{5FBE35DD-4CB3-157E-837B-69539628B196}"/>
              </a:ext>
            </a:extLst>
          </p:cNvPr>
          <p:cNvSpPr txBox="1"/>
          <p:nvPr/>
        </p:nvSpPr>
        <p:spPr>
          <a:xfrm>
            <a:off x="9285188" y="4120911"/>
            <a:ext cx="123757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Communications Manager</a:t>
            </a:r>
          </a:p>
        </p:txBody>
      </p:sp>
      <p:sp>
        <p:nvSpPr>
          <p:cNvPr id="54" name="object 113">
            <a:extLst>
              <a:ext uri="{FF2B5EF4-FFF2-40B4-BE49-F238E27FC236}">
                <a16:creationId xmlns:a16="http://schemas.microsoft.com/office/drawing/2014/main" id="{B13F5C1B-52EC-C4CB-D6DB-FE09DE096BF8}"/>
              </a:ext>
            </a:extLst>
          </p:cNvPr>
          <p:cNvSpPr txBox="1"/>
          <p:nvPr/>
        </p:nvSpPr>
        <p:spPr>
          <a:xfrm>
            <a:off x="9317717" y="5372800"/>
            <a:ext cx="1237561" cy="39498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 indent="1905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chemeClr val="tx1"/>
                </a:solidFill>
                <a:uFill>
                  <a:solidFill>
                    <a:srgbClr val="04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Communications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indent="1905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chemeClr val="tx1"/>
                </a:solidFill>
                <a:uFill>
                  <a:solidFill>
                    <a:srgbClr val="04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4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Internal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object 112">
            <a:extLst>
              <a:ext uri="{FF2B5EF4-FFF2-40B4-BE49-F238E27FC236}">
                <a16:creationId xmlns:a16="http://schemas.microsoft.com/office/drawing/2014/main" id="{1B1C4C42-DBF4-8316-B8FB-CB275EE87058}"/>
              </a:ext>
            </a:extLst>
          </p:cNvPr>
          <p:cNvSpPr txBox="1"/>
          <p:nvPr/>
        </p:nvSpPr>
        <p:spPr>
          <a:xfrm>
            <a:off x="6891654" y="5386736"/>
            <a:ext cx="2426063" cy="39498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5240" marR="8890" indent="69850" algn="ctr">
              <a:spcBef>
                <a:spcPts val="100"/>
              </a:spcBef>
            </a:pP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4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Communications </a:t>
            </a:r>
          </a:p>
          <a:p>
            <a:pPr marL="15240" marR="8890" indent="69850" algn="ctr">
              <a:spcBef>
                <a:spcPts val="100"/>
              </a:spcBef>
            </a:pP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4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External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object 25">
            <a:extLst>
              <a:ext uri="{FF2B5EF4-FFF2-40B4-BE49-F238E27FC236}">
                <a16:creationId xmlns:a16="http://schemas.microsoft.com/office/drawing/2014/main" id="{72929E24-C0B9-7995-35B8-F6969BA29926}"/>
              </a:ext>
            </a:extLst>
          </p:cNvPr>
          <p:cNvSpPr txBox="1"/>
          <p:nvPr/>
        </p:nvSpPr>
        <p:spPr>
          <a:xfrm>
            <a:off x="2505674" y="3308360"/>
            <a:ext cx="112824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127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Secretar</a:t>
            </a:r>
            <a:r>
              <a:rPr lang="en-GB" sz="1200" dirty="0" err="1">
                <a:latin typeface="Arial" panose="020B0604020202020204" pitchFamily="34" charset="0"/>
                <a:cs typeface="Arial" panose="020B0604020202020204" pitchFamily="34" charset="0"/>
              </a:rPr>
              <a:t>ia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t Manager</a:t>
            </a:r>
          </a:p>
        </p:txBody>
      </p: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5AF231B2-4BC9-6C0D-E58F-84812B54BE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6200000" flipH="1">
            <a:off x="7224757" y="579541"/>
            <a:ext cx="279908" cy="3111972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0CF8B4BC-DD5D-09FE-E443-ABE4AD649F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3090549" y="2577322"/>
            <a:ext cx="0" cy="52883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D8A0B74C-688C-EA43-2ABD-7A97BB6E0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759906" y="4251964"/>
            <a:ext cx="0" cy="136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CAB7773F-C1D2-5B5E-5EB3-5B0891890B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614277" y="4267383"/>
            <a:ext cx="0" cy="1469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09BFF1E4-BB52-7D13-AE4B-8BEEB360F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759906" y="4243017"/>
            <a:ext cx="319250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9C694CA5-124C-3395-21A3-18CB183EA7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059306" y="3684104"/>
            <a:ext cx="0" cy="270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C09F7A06-D95A-33F2-371D-3AAD88D070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69795" y="4127325"/>
            <a:ext cx="0" cy="1246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DA81D185-F8A7-83EE-9408-D55721AB5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898161" y="4251964"/>
            <a:ext cx="0" cy="1469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E2F6C3DB-84FC-EEC1-C0F0-4E492AB757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961752" y="4246933"/>
            <a:ext cx="0" cy="1469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A61ABA4-DA30-B627-E0BA-E5BB864CC3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3077192" y="2135526"/>
            <a:ext cx="273153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B4644C0-EDC4-9603-687A-71EBE8C0B0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069795" y="2135526"/>
            <a:ext cx="0" cy="139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B4788CF-87F3-0C59-5DE8-0DD929141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920697" y="3200400"/>
            <a:ext cx="0" cy="4837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E33C7C5-C9A6-729D-18BF-DFB681252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059306" y="3684104"/>
            <a:ext cx="172278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0B8E835-AF2D-F6F2-294D-10AD32B0F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779137" y="3684104"/>
            <a:ext cx="0" cy="270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9E28534-210D-2C7C-D28B-104D72CB89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04686" y="5015029"/>
            <a:ext cx="0" cy="270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3FDDBA4-2443-9B48-5302-70EDD4CD2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903973" y="4994048"/>
            <a:ext cx="0" cy="270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9794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08726" y="-21843"/>
            <a:ext cx="5759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>
                <a:latin typeface="Calibri"/>
                <a:cs typeface="Calibri"/>
              </a:rPr>
              <a:t>OFFICIAL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28504" y="394715"/>
            <a:ext cx="1170431" cy="780288"/>
          </a:xfrm>
          <a:prstGeom prst="rect">
            <a:avLst/>
          </a:prstGeom>
        </p:spPr>
      </p:pic>
      <p:sp>
        <p:nvSpPr>
          <p:cNvPr id="34" name="Title 33">
            <a:extLst>
              <a:ext uri="{FF2B5EF4-FFF2-40B4-BE49-F238E27FC236}">
                <a16:creationId xmlns:a16="http://schemas.microsoft.com/office/drawing/2014/main" id="{9CADF849-35FF-846D-983E-D8CDBB6E4B2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-45790" y="486990"/>
            <a:ext cx="3265457" cy="255454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Segoe UI" panose="020B0502040204020203" pitchFamily="34" charset="0"/>
              </a:rPr>
              <a:t>Chief Operating Officer and Standards &amp; Improvements Team</a:t>
            </a:r>
          </a:p>
        </p:txBody>
      </p:sp>
      <p:sp>
        <p:nvSpPr>
          <p:cNvPr id="35" name="object 4">
            <a:extLst>
              <a:ext uri="{FF2B5EF4-FFF2-40B4-BE49-F238E27FC236}">
                <a16:creationId xmlns:a16="http://schemas.microsoft.com/office/drawing/2014/main" id="{C564A5CE-3971-7053-FAEE-13F8A44D742D}"/>
              </a:ext>
            </a:extLst>
          </p:cNvPr>
          <p:cNvSpPr txBox="1"/>
          <p:nvPr/>
        </p:nvSpPr>
        <p:spPr>
          <a:xfrm>
            <a:off x="5053331" y="784859"/>
            <a:ext cx="1170431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Cheryl de Freitas </a:t>
            </a:r>
          </a:p>
          <a:p>
            <a:pPr marL="12700" marR="5080" algn="ctr">
              <a:lnSpc>
                <a:spcPct val="100000"/>
              </a:lnSpc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Chief</a:t>
            </a:r>
            <a:r>
              <a:rPr sz="12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Operating</a:t>
            </a:r>
            <a:r>
              <a:rPr sz="12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sz="1200" spc="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ctr">
              <a:lnSpc>
                <a:spcPct val="100000"/>
              </a:lnSpc>
            </a:pP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object 10">
            <a:extLst>
              <a:ext uri="{FF2B5EF4-FFF2-40B4-BE49-F238E27FC236}">
                <a16:creationId xmlns:a16="http://schemas.microsoft.com/office/drawing/2014/main" id="{2B068C83-592D-8B26-19AE-997EE335B5D6}"/>
              </a:ext>
            </a:extLst>
          </p:cNvPr>
          <p:cNvSpPr txBox="1"/>
          <p:nvPr/>
        </p:nvSpPr>
        <p:spPr>
          <a:xfrm>
            <a:off x="4741916" y="2690062"/>
            <a:ext cx="16510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Head of Standards and Improvement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object 66">
            <a:extLst>
              <a:ext uri="{FF2B5EF4-FFF2-40B4-BE49-F238E27FC236}">
                <a16:creationId xmlns:a16="http://schemas.microsoft.com/office/drawing/2014/main" id="{3770618F-C67C-CD5F-CA79-689F1AE4A3A2}"/>
              </a:ext>
            </a:extLst>
          </p:cNvPr>
          <p:cNvSpPr txBox="1"/>
          <p:nvPr/>
        </p:nvSpPr>
        <p:spPr>
          <a:xfrm>
            <a:off x="3714084" y="3686132"/>
            <a:ext cx="162653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National Oversight Manager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99B530F-C2AB-B5BD-C0CF-34BFC75465B2}"/>
              </a:ext>
            </a:extLst>
          </p:cNvPr>
          <p:cNvSpPr txBox="1"/>
          <p:nvPr/>
        </p:nvSpPr>
        <p:spPr>
          <a:xfrm>
            <a:off x="6186192" y="3649521"/>
            <a:ext cx="2546988" cy="474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Practice &amp; Standards </a:t>
            </a:r>
          </a:p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Improvement Oversight Manager 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5077C9D-5227-BBF0-5FDA-F2BA6959B9CD}"/>
              </a:ext>
            </a:extLst>
          </p:cNvPr>
          <p:cNvSpPr txBox="1"/>
          <p:nvPr/>
        </p:nvSpPr>
        <p:spPr>
          <a:xfrm>
            <a:off x="3626192" y="4344512"/>
            <a:ext cx="15143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Standards</a:t>
            </a:r>
            <a:r>
              <a:rPr lang="en-GB" sz="1200" spc="3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&amp;Improvement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05" algn="ctr">
              <a:lnSpc>
                <a:spcPct val="100000"/>
              </a:lnSpc>
            </a:pPr>
            <a:r>
              <a:rPr lang="en-GB"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GB" sz="1200" spc="-3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E8780C0-7E26-B086-84A6-860E401B9EAD}"/>
              </a:ext>
            </a:extLst>
          </p:cNvPr>
          <p:cNvSpPr txBox="1"/>
          <p:nvPr/>
        </p:nvSpPr>
        <p:spPr>
          <a:xfrm>
            <a:off x="2521206" y="5733979"/>
            <a:ext cx="16854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065" marR="5080" indent="1905"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Business Support Officer Standards &amp; Improvement 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06D2682-4EB7-A485-DC24-7130B6E6E9F4}"/>
              </a:ext>
            </a:extLst>
          </p:cNvPr>
          <p:cNvSpPr txBox="1"/>
          <p:nvPr/>
        </p:nvSpPr>
        <p:spPr>
          <a:xfrm>
            <a:off x="4335345" y="5746803"/>
            <a:ext cx="2019222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lang="en-GB"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Administration Officer – Standards and Improvements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E216C91-70C7-A4FE-9F7C-7C82CC00D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591233" y="3448526"/>
            <a:ext cx="0" cy="737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88E1A47-AF9E-AB23-B29A-C53EA6639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336026" y="3522236"/>
            <a:ext cx="276871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FDB05BB1-6367-C922-01C4-0598A6C9C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315149" y="3540661"/>
            <a:ext cx="0" cy="137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E102FC1C-E0E7-7968-DA5C-CDAF8519A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04743" y="3522236"/>
            <a:ext cx="0" cy="137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D9E11E6-2E05-5368-64F3-39E48EF30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368992" y="1767874"/>
            <a:ext cx="459919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C93E49B-388B-1660-08AC-F9E8BCF62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368992" y="1767874"/>
            <a:ext cx="0" cy="228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58896F6-05CE-C57C-B8BC-A8B6A3298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968184" y="1767874"/>
            <a:ext cx="0" cy="228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E4ECD24-D4AA-8F64-66D5-2F7B694CE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383381" y="1782222"/>
            <a:ext cx="0" cy="228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F538455-26CB-3C19-D583-CB7B5E1B4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627396" y="1782222"/>
            <a:ext cx="0" cy="228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object 8">
            <a:extLst>
              <a:ext uri="{FF2B5EF4-FFF2-40B4-BE49-F238E27FC236}">
                <a16:creationId xmlns:a16="http://schemas.microsoft.com/office/drawing/2014/main" id="{14569CA5-52AA-FD3A-A269-D64709B18C9D}"/>
              </a:ext>
            </a:extLst>
          </p:cNvPr>
          <p:cNvSpPr txBox="1"/>
          <p:nvPr/>
        </p:nvSpPr>
        <p:spPr>
          <a:xfrm>
            <a:off x="2617448" y="2001724"/>
            <a:ext cx="1232173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Louise Wood</a:t>
            </a:r>
          </a:p>
          <a:p>
            <a:pPr marL="12700" marR="508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kumimoji="0" sz="1200" b="0" i="0" u="none" strike="noStrike" kern="0" cap="none" spc="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kumimoji="0" sz="12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r>
              <a:rPr kumimoji="0" sz="1200" b="0" i="0" u="none" strike="noStrike" kern="0" cap="none" spc="5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North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9">
            <a:extLst>
              <a:ext uri="{FF2B5EF4-FFF2-40B4-BE49-F238E27FC236}">
                <a16:creationId xmlns:a16="http://schemas.microsoft.com/office/drawing/2014/main" id="{5BF4C45D-5F01-C340-A960-A84EDEAB5479}"/>
              </a:ext>
            </a:extLst>
          </p:cNvPr>
          <p:cNvSpPr txBox="1"/>
          <p:nvPr/>
        </p:nvSpPr>
        <p:spPr>
          <a:xfrm>
            <a:off x="3829086" y="1984189"/>
            <a:ext cx="1311473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Kate Langley</a:t>
            </a:r>
          </a:p>
          <a:p>
            <a:pPr marL="12700" marR="508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kumimoji="0" sz="1200" b="0" i="0" u="none" strike="noStrike" kern="0" cap="none" spc="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kumimoji="0" sz="12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r>
              <a:rPr kumimoji="0" sz="1200" b="0" i="0" u="none" strike="noStrike" kern="0" cap="none" spc="5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South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FBAA07B6-0605-9BA7-6DCC-53A6B5E23871}"/>
              </a:ext>
            </a:extLst>
          </p:cNvPr>
          <p:cNvSpPr txBox="1"/>
          <p:nvPr/>
        </p:nvSpPr>
        <p:spPr>
          <a:xfrm>
            <a:off x="5946590" y="1984189"/>
            <a:ext cx="145499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Paula Williams</a:t>
            </a:r>
          </a:p>
          <a:p>
            <a:pPr marL="12065" marR="508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kumimoji="0" sz="1200" b="0" i="0" u="none" strike="noStrike" kern="0" cap="none" spc="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kumimoji="0" sz="12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r>
              <a:rPr kumimoji="0" lang="en-GB" sz="1200" b="0" i="0" u="none" strike="noStrike" kern="0" cap="none" spc="5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Cymru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bject 6">
            <a:extLst>
              <a:ext uri="{FF2B5EF4-FFF2-40B4-BE49-F238E27FC236}">
                <a16:creationId xmlns:a16="http://schemas.microsoft.com/office/drawing/2014/main" id="{9A718009-DB71-0F32-2FB1-3F431895D94B}"/>
              </a:ext>
            </a:extLst>
          </p:cNvPr>
          <p:cNvSpPr txBox="1"/>
          <p:nvPr/>
        </p:nvSpPr>
        <p:spPr>
          <a:xfrm>
            <a:off x="7278185" y="2011196"/>
            <a:ext cx="1454995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ctr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Hannah Collyer</a:t>
            </a:r>
          </a:p>
          <a:p>
            <a:pPr marL="12700" marR="5080" lvl="0" indent="0" algn="ctr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kumimoji="0" sz="1200" b="0" i="0" u="none" strike="noStrike" kern="0" cap="none" spc="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kumimoji="0" sz="1200" b="0" i="0" u="none" strike="noStrike" kern="0" cap="none" spc="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Business,</a:t>
            </a:r>
            <a:r>
              <a:rPr kumimoji="0" sz="1200" b="0" i="0" u="none" strike="noStrike" kern="0" cap="none" spc="5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Intelligence</a:t>
            </a:r>
            <a:r>
              <a:rPr kumimoji="0" sz="1200" b="0" i="0" u="none" strike="noStrike" kern="0" cap="none" spc="6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kumimoji="0" sz="1200" b="0" i="0" u="none" strike="noStrike" kern="0" cap="none" spc="15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sz="1200" b="0" i="0" u="none" strike="noStrike" kern="0" cap="none" spc="-1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Insights</a:t>
            </a:r>
            <a:r>
              <a:rPr kumimoji="0" sz="1200" b="0" i="0" u="none" strike="noStrike" kern="0" cap="none" spc="5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en-GB" sz="1200" b="0" i="0" u="none" strike="noStrike" kern="0" cap="none" spc="5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4BDE223-4A8D-44FC-4C16-7EAE15DACF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385946" y="4456941"/>
            <a:ext cx="0" cy="137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52B898F-30F4-118D-2483-945FD11B6F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368992" y="5581984"/>
            <a:ext cx="189231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1386CC2-9F8B-3E4C-4154-B1A06DE57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329400" y="5499932"/>
            <a:ext cx="0" cy="898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ACC4A57-4A8E-A1A6-9B4D-06443A1EC5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363932" y="5581984"/>
            <a:ext cx="0" cy="137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6C9F0FC-AB12-4AAF-3DFE-9AC155912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261307" y="5572801"/>
            <a:ext cx="0" cy="1378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1921CFA-BA65-C5D2-32EE-89ED98F4C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466521" y="1764262"/>
            <a:ext cx="0" cy="8397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2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07328" y="-21843"/>
            <a:ext cx="577342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spc="-10"/>
              <a:t>OFFICIAL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7153" y="323214"/>
            <a:ext cx="291465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>
                <a:solidFill>
                  <a:schemeClr val="tx1"/>
                </a:solidFill>
                <a:latin typeface="Calibri"/>
                <a:cs typeface="Calibri"/>
              </a:rPr>
              <a:t>Operations</a:t>
            </a:r>
            <a:r>
              <a:rPr sz="3200" spc="-14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3200" spc="-10">
                <a:solidFill>
                  <a:schemeClr val="tx1"/>
                </a:solidFill>
                <a:latin typeface="Calibri"/>
                <a:cs typeface="Calibri"/>
              </a:rPr>
              <a:t>North</a:t>
            </a:r>
            <a:endParaRPr sz="32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29462" y="2138290"/>
            <a:ext cx="127176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sz="1200" spc="-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1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Yorkshire</a:t>
            </a:r>
            <a:r>
              <a:rPr sz="1200" spc="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n-GB"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Humberside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09531" y="280415"/>
            <a:ext cx="1170431" cy="780288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9481598" y="2072566"/>
            <a:ext cx="1231459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4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sz="1200" spc="-3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3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3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North</a:t>
            </a:r>
            <a:r>
              <a:rPr sz="1200" spc="-4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West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97980" y="2065403"/>
            <a:ext cx="123146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sz="1200" spc="-1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North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East</a:t>
            </a:r>
            <a:r>
              <a:rPr sz="1200" spc="-15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Cumbria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9984" y="2138290"/>
            <a:ext cx="1349249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5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Midlands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33212" y="3410271"/>
            <a:ext cx="1029741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Y&amp;H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673020" y="3464500"/>
            <a:ext cx="137133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</a:t>
            </a:r>
            <a:r>
              <a:rPr sz="1200" spc="-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Y&amp;H/NE</a:t>
            </a:r>
            <a:r>
              <a:rPr sz="1200" spc="-3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200" spc="-3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Cumbria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41170" y="3502604"/>
            <a:ext cx="1206776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190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3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NW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116776" y="3502604"/>
            <a:ext cx="108331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</a:t>
            </a:r>
            <a:r>
              <a:rPr sz="1200" spc="-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NW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561577" y="4885796"/>
            <a:ext cx="110426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411306" y="3379305"/>
            <a:ext cx="997686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Midlands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991" y="3395555"/>
            <a:ext cx="997686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4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-4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Midlands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042744" y="1056093"/>
            <a:ext cx="135636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lang="en-GB"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Louise Wood</a:t>
            </a:r>
          </a:p>
          <a:p>
            <a:pPr marL="12700" marR="5080" algn="ctr">
              <a:lnSpc>
                <a:spcPct val="100000"/>
              </a:lnSpc>
            </a:pPr>
            <a:r>
              <a:rPr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sz="1200" spc="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r>
              <a:rPr sz="1200" spc="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1200" spc="-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740722" y="3395555"/>
            <a:ext cx="997686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Justice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5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Y&amp;H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065559" y="3443678"/>
            <a:ext cx="1432177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</a:t>
            </a:r>
            <a:r>
              <a:rPr sz="1200" spc="-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NE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Cumbria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bject 49"/>
          <p:cNvSpPr txBox="1">
            <a:spLocks noGrp="1"/>
          </p:cNvSpPr>
          <p:nvPr>
            <p:ph type="ftr" sz="quarter" idx="5"/>
          </p:nvPr>
        </p:nvSpPr>
        <p:spPr>
          <a:xfrm>
            <a:off x="5808726" y="6692900"/>
            <a:ext cx="575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/>
              <a:t>OFFICIAL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126497-D8B6-EA3F-F495-803A259EC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066800" y="1881809"/>
            <a:ext cx="90305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771DEC4-8B43-9363-63EC-F8B2E6D16E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066800" y="1881809"/>
            <a:ext cx="0" cy="1855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7213999-736E-7C73-DDF7-0143F39F1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448936" y="1881809"/>
            <a:ext cx="0" cy="1855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7E53CDA-F265-5C78-DA77-D213F4DCB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0097328" y="1881809"/>
            <a:ext cx="0" cy="1855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D212352-848B-E92F-FD0D-32A38A24D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058108" y="1881809"/>
            <a:ext cx="0" cy="1855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A1A29D9-A2D6-18CB-B96A-D7654E7AD2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093304" y="2891024"/>
            <a:ext cx="0" cy="2774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488D1B2-81EF-8A96-D7FB-D5AAC6FB4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94259" y="3167270"/>
            <a:ext cx="136497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90039DAE-B174-C39E-61D6-04C97EB97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94259" y="3167270"/>
            <a:ext cx="0" cy="2120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C806A13-A661-5AFB-7AB6-E8F5DC5B0E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859233" y="3167270"/>
            <a:ext cx="0" cy="2120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0201573-6813-31AD-7D5D-8CC16B62D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201223" y="3196773"/>
            <a:ext cx="0" cy="2120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07553165-29EF-6BE6-5BCF-F8F6F5390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836249" y="3203399"/>
            <a:ext cx="0" cy="2120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B1BCB56-84ED-138A-45BD-68B76E9898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836249" y="3199476"/>
            <a:ext cx="136497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D31471D8-5535-4DA9-86AB-E55205643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518736" y="3047691"/>
            <a:ext cx="0" cy="1490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4302342-0A55-1056-13EB-3B9B2FF8E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325903" y="3210027"/>
            <a:ext cx="14793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D655C5EF-07C5-52B9-3BDE-5E07CE5AD9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325903" y="3216965"/>
            <a:ext cx="0" cy="2120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0A00460E-D1CA-C3C6-4EBC-B3055002D0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805216" y="3210027"/>
            <a:ext cx="0" cy="2120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29F388E5-AFEE-F168-29F7-2E0B3958E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467919" y="3196773"/>
            <a:ext cx="14793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E7808FF4-2C9D-851D-A872-23EF7E4022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155798" y="3047691"/>
            <a:ext cx="0" cy="1490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0C728F3F-845E-D97C-E3AD-B75B70828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9467919" y="3196773"/>
            <a:ext cx="0" cy="2120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32B659A9-216C-1357-8C58-FE8DC6CA7C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0947232" y="3183520"/>
            <a:ext cx="0" cy="2120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2AB17C7-5B4D-A8B3-4683-C0256EB9B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9" idx="2"/>
          </p:cNvCxnSpPr>
          <p:nvPr/>
        </p:nvCxnSpPr>
        <p:spPr>
          <a:xfrm>
            <a:off x="5720924" y="1622915"/>
            <a:ext cx="0" cy="2588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A4A1349-F9C0-EC0C-E683-DF7587FF9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113709" y="3047022"/>
            <a:ext cx="0" cy="16929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807328" y="-21843"/>
            <a:ext cx="577342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OFFICIAL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57022" y="238125"/>
            <a:ext cx="291401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>
                <a:solidFill>
                  <a:schemeClr val="tx1"/>
                </a:solidFill>
                <a:latin typeface="Calibri"/>
                <a:cs typeface="Calibri"/>
              </a:rPr>
              <a:t>Operations</a:t>
            </a:r>
            <a:r>
              <a:rPr sz="3200" spc="-12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3200" spc="-10">
                <a:solidFill>
                  <a:schemeClr val="tx1"/>
                </a:solidFill>
                <a:latin typeface="Calibri"/>
                <a:cs typeface="Calibri"/>
              </a:rPr>
              <a:t>South</a:t>
            </a:r>
            <a:endParaRPr sz="320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14" name="object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09531" y="280415"/>
            <a:ext cx="1170431" cy="780288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9794746" y="2381660"/>
            <a:ext cx="1328568" cy="39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sz="1200" spc="-4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-45" dirty="0">
              <a:solidFill>
                <a:schemeClr val="tx1"/>
              </a:solidFill>
              <a:uFill>
                <a:solidFill>
                  <a:srgbClr val="0462C1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London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297592" y="2477880"/>
            <a:ext cx="1284270" cy="3385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9230" indent="-177165">
              <a:lnSpc>
                <a:spcPts val="108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5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2090" marR="183515" indent="-22860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South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2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West</a:t>
            </a:r>
            <a:r>
              <a:rPr sz="1200" spc="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811745" y="2434401"/>
            <a:ext cx="112618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sz="1200" spc="-4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East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543867" y="4293374"/>
            <a:ext cx="110426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190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</a:t>
            </a:r>
            <a:r>
              <a:rPr sz="1200" spc="-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sz="1200" spc="-1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/SC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647855" y="3627728"/>
            <a:ext cx="117059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</a:t>
            </a:r>
            <a:r>
              <a:rPr sz="1200" spc="-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East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887903" y="4458935"/>
            <a:ext cx="984117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</a:pPr>
            <a:r>
              <a:rPr lang="en-GB" sz="1200" b="1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outh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London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598109" y="4474718"/>
            <a:ext cx="1104264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</a:t>
            </a:r>
            <a:r>
              <a:rPr sz="1200" spc="-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-45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London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533054" y="2414329"/>
            <a:ext cx="1210945" cy="523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08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5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ctr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South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East</a:t>
            </a:r>
            <a:r>
              <a:rPr sz="1200" spc="-1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South</a:t>
            </a:r>
            <a:r>
              <a:rPr sz="1200" spc="-1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Central</a:t>
            </a:r>
            <a:r>
              <a:rPr sz="1200" spc="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0986905" y="4495628"/>
            <a:ext cx="984117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0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London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947758" y="4270587"/>
            <a:ext cx="1170593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</a:t>
            </a:r>
            <a:r>
              <a:rPr sz="1200" spc="-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SE</a:t>
            </a:r>
            <a:r>
              <a:rPr sz="1200" spc="-1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/SC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034099" y="4290226"/>
            <a:ext cx="1252693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190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9545" marR="163830" algn="ctr">
              <a:lnSpc>
                <a:spcPct val="100000"/>
              </a:lnSpc>
            </a:pPr>
            <a:r>
              <a:rPr sz="1200" spc="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SW/</a:t>
            </a:r>
            <a:r>
              <a:rPr sz="1200" spc="-3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SE/SC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object 52"/>
          <p:cNvSpPr txBox="1"/>
          <p:nvPr/>
        </p:nvSpPr>
        <p:spPr>
          <a:xfrm flipH="1">
            <a:off x="690344" y="4290226"/>
            <a:ext cx="106553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4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-4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SW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833660" y="5570009"/>
            <a:ext cx="110426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sz="1200" spc="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938394" y="1077087"/>
            <a:ext cx="121094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lang="en-GB"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 Langley</a:t>
            </a:r>
          </a:p>
          <a:p>
            <a:pPr marL="12700" marR="5080" algn="ctr">
              <a:lnSpc>
                <a:spcPct val="100000"/>
              </a:lnSpc>
            </a:pPr>
            <a:r>
              <a:rPr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sz="1200" spc="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South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1223109" y="5616448"/>
            <a:ext cx="110617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sz="1200" spc="-3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SW/SE</a:t>
            </a:r>
            <a:r>
              <a:rPr sz="1200" spc="-1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/SC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object 82"/>
          <p:cNvSpPr txBox="1">
            <a:spLocks noGrp="1"/>
          </p:cNvSpPr>
          <p:nvPr>
            <p:ph type="ftr" sz="quarter" idx="5"/>
          </p:nvPr>
        </p:nvSpPr>
        <p:spPr>
          <a:xfrm>
            <a:off x="5808726" y="6692900"/>
            <a:ext cx="575945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/>
              <a:t>OFFICIAL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2A5437B-304C-7659-588C-5CF94B963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749287" y="1901687"/>
            <a:ext cx="86306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592E575-63A6-4342-48A6-D03BF172F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535232" y="1736035"/>
            <a:ext cx="0" cy="1656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07D527B-5CE3-FD05-D1CD-A0A4548ADD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749287" y="1901687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90EEE45-7B88-90E4-F1AF-41D3BFF9D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168348" y="1901687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93959B8-E20E-4324-B88B-76196B717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374835" y="1901687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8F56CAF-9890-3AC1-4476-68EE982EE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0379962" y="1901687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8A0CB82-D3D2-4C6A-6586-7C3E4774D3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223109" y="3935896"/>
            <a:ext cx="15731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B265A9A4-D1E0-2F74-5991-BB23BBD97C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223109" y="3935896"/>
            <a:ext cx="0" cy="2252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98649A7-822A-E91B-7481-C56FABFFC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796209" y="3935895"/>
            <a:ext cx="0" cy="2252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75DB0DF-C9FE-737B-2625-0AD8BED84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814029" y="3291023"/>
            <a:ext cx="0" cy="2278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C3D9B57-A213-698D-F050-498572D31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118351" y="3429000"/>
            <a:ext cx="0" cy="5068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2ACF83D-B2D3-F0B8-091C-41981864C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345832" y="3935895"/>
            <a:ext cx="158538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8EC6C052-9C65-5DA2-A8E9-9F1C015E9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345832" y="3935895"/>
            <a:ext cx="0" cy="227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E9E6F9AE-E342-D630-E1A9-7AAC9833A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937847" y="3935895"/>
            <a:ext cx="0" cy="2252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8A5785A5-C957-A519-99F4-C8A64549D8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69356" y="3322247"/>
            <a:ext cx="10958" cy="2231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96F1020-4FC8-C815-AFDA-07A9BEA827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69356" y="3322247"/>
            <a:ext cx="6680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A0AA8B22-F0D0-6562-2EF4-A222F8D214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037443" y="3313412"/>
            <a:ext cx="0" cy="2311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4FC5A112-5E43-4051-7268-E078B3D23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0459030" y="3225660"/>
            <a:ext cx="0" cy="93552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D48F7FC8-9E62-C713-C7B2-01F9C1472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9150241" y="4161182"/>
            <a:ext cx="257793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24FF63CA-6D64-AAD5-CC76-3663954EAC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9150241" y="4161182"/>
            <a:ext cx="0" cy="225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05DA806-FBC1-B433-2B21-576ABC722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0459030" y="4161182"/>
            <a:ext cx="0" cy="225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2C917DC2-F02D-8EFD-E6E3-23037F157E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1728174" y="4161182"/>
            <a:ext cx="0" cy="2252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33FBED8E-481E-B082-8083-3FEAD45B9B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369356" y="3214047"/>
            <a:ext cx="0" cy="1987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spc="-10"/>
              <a:t>OFFICIAL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71612" y="900230"/>
            <a:ext cx="132969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lang="en-GB" sz="1200" spc="-10" dirty="0">
                <a:latin typeface="Arial" panose="020B0604020202020204" pitchFamily="34" charset="0"/>
                <a:cs typeface="Arial" panose="020B0604020202020204" pitchFamily="34" charset="0"/>
              </a:rPr>
              <a:t>Paula Williams</a:t>
            </a:r>
          </a:p>
          <a:p>
            <a:pPr marL="12700" marR="5080" algn="ctr">
              <a:lnSpc>
                <a:spcPct val="100000"/>
              </a:lnSpc>
            </a:pP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sz="1200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r>
              <a:rPr sz="120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20" dirty="0">
                <a:latin typeface="Arial" panose="020B0604020202020204" pitchFamily="34" charset="0"/>
                <a:cs typeface="Arial" panose="020B0604020202020204" pitchFamily="34" charset="0"/>
              </a:rPr>
              <a:t>Cymru</a:t>
            </a:r>
            <a:r>
              <a:rPr sz="1200" spc="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152" y="323214"/>
            <a:ext cx="340832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>
                <a:latin typeface="Segoe UI" panose="020B0502040204020203" pitchFamily="34" charset="0"/>
                <a:cs typeface="Segoe UI" panose="020B0502040204020203" pitchFamily="34" charset="0"/>
              </a:rPr>
              <a:t>Operations</a:t>
            </a:r>
            <a:r>
              <a:rPr sz="3200" spc="-14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sz="3200" spc="-10">
                <a:latin typeface="Segoe UI" panose="020B0502040204020203" pitchFamily="34" charset="0"/>
                <a:cs typeface="Segoe UI" panose="020B0502040204020203" pitchFamily="34" charset="0"/>
              </a:rPr>
              <a:t>Cymru</a:t>
            </a:r>
            <a:endParaRPr sz="3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43805" y="2706730"/>
            <a:ext cx="1150046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635"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Head of Strategic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Advice Cymru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09531" y="280415"/>
            <a:ext cx="1170431" cy="780288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7785989" y="3992630"/>
            <a:ext cx="149987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5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</a:t>
            </a:r>
            <a:r>
              <a:rPr sz="1200" spc="-3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-35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Cymru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085517" y="4006084"/>
            <a:ext cx="1659129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Youth</a:t>
            </a:r>
            <a:r>
              <a:rPr sz="1200" spc="-4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Justice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1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-15" dirty="0">
              <a:solidFill>
                <a:schemeClr val="tx1"/>
              </a:solidFill>
              <a:uFill>
                <a:solidFill>
                  <a:srgbClr val="0462C1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Cymru</a:t>
            </a:r>
            <a:r>
              <a:rPr sz="1200" spc="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535924" y="2744160"/>
            <a:ext cx="125881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spcBef>
                <a:spcPts val="35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sz="1200" spc="-4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Oversight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Cymru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909085" y="5217041"/>
            <a:ext cx="1253678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45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sz="1200" spc="5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Support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lang="en-GB" sz="1200" spc="50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Cymru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443805" y="4182610"/>
            <a:ext cx="118999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" algn="ctr">
              <a:lnSpc>
                <a:spcPct val="100000"/>
              </a:lnSpc>
            </a:pP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Wales Strategy &amp; Engagement Advisor (Temporary)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pc="-10"/>
              <a:t>OFFICIAL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B7B5E8F-6A1B-C4AE-F78E-91970B26E5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56306" y="3601877"/>
            <a:ext cx="115004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19EA2CD3-3618-A543-41EE-30CAFB02E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706354" y="3601877"/>
            <a:ext cx="0" cy="2875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8FE34C9-CA01-BEC7-2A0B-47FDBF7C31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535924" y="4559452"/>
            <a:ext cx="0" cy="5582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7A4A2725-3785-0485-2E37-1F4C0C357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018828" y="3692639"/>
            <a:ext cx="0" cy="453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1874463-56A0-F4BB-0C7A-0073725558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576823" y="1716157"/>
            <a:ext cx="0" cy="6493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425F1C5-10CB-80B0-4117-552A24DCF8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018828" y="2365513"/>
            <a:ext cx="71125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23BE0C4-5C96-8901-F198-CB3AE02C14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018828" y="2365513"/>
            <a:ext cx="0" cy="288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864B373-0C49-8371-44A3-3A53D1F33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131330" y="2365513"/>
            <a:ext cx="0" cy="288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DE3A89B-0A4A-F165-C600-540DADAF9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560300" y="3601088"/>
            <a:ext cx="0" cy="288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08726" y="-21843"/>
            <a:ext cx="57594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>
                <a:solidFill>
                  <a:schemeClr val="tx1"/>
                </a:solidFill>
                <a:latin typeface="Calibri"/>
                <a:cs typeface="Calibri"/>
              </a:rPr>
              <a:t>OFFICIAL</a:t>
            </a:r>
            <a:endParaRPr sz="120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66699" y="202438"/>
            <a:ext cx="354457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/>
              <a:t>Business,</a:t>
            </a:r>
            <a:r>
              <a:rPr sz="3200" spc="-50"/>
              <a:t> </a:t>
            </a:r>
            <a:r>
              <a:rPr sz="3200" spc="-10"/>
              <a:t>Intelligence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666699" y="689813"/>
            <a:ext cx="166179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chemeClr val="tx1"/>
                </a:solidFill>
                <a:latin typeface="Calibri"/>
                <a:cs typeface="Calibri"/>
              </a:rPr>
              <a:t>&amp;</a:t>
            </a:r>
            <a:r>
              <a:rPr sz="3200" spc="-25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chemeClr val="tx1"/>
                </a:solidFill>
                <a:latin typeface="Calibri"/>
                <a:cs typeface="Calibri"/>
              </a:rPr>
              <a:t>Insights</a:t>
            </a:r>
            <a:endParaRPr sz="32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9455" y="2387980"/>
            <a:ext cx="126047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Statistics</a:t>
            </a:r>
            <a:r>
              <a:rPr sz="1200" spc="-1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200" spc="-4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sz="1200" spc="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09531" y="280415"/>
            <a:ext cx="1170431" cy="780288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116067" y="2134478"/>
            <a:ext cx="158178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Evidence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200" spc="-4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Insights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89412" y="2358561"/>
            <a:ext cx="149542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 of</a:t>
            </a:r>
            <a:r>
              <a:rPr sz="1200" spc="-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Stakeholder</a:t>
            </a:r>
            <a:r>
              <a:rPr sz="1200" spc="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Engagement</a:t>
            </a:r>
            <a:r>
              <a:rPr sz="1200" spc="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43983" y="5701427"/>
            <a:ext cx="1789310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4471C4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sz="1200" spc="125" dirty="0">
                <a:solidFill>
                  <a:schemeClr val="tx1"/>
                </a:solidFill>
                <a:uFill>
                  <a:solidFill>
                    <a:srgbClr val="4471C4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4471C4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4471C4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4471C4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endParaRPr lang="en-GB" sz="1200" spc="-10" dirty="0">
              <a:solidFill>
                <a:schemeClr val="tx1"/>
              </a:solidFill>
              <a:uFill>
                <a:solidFill>
                  <a:srgbClr val="4471C4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4471C4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Evidence &amp; Insights, Statistics &amp; </a:t>
            </a:r>
            <a:r>
              <a:rPr lang="en-GB" sz="1200" spc="-10">
                <a:solidFill>
                  <a:schemeClr val="tx1"/>
                </a:solidFill>
                <a:uFill>
                  <a:solidFill>
                    <a:srgbClr val="4471C4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sz="1200" spc="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648570" y="3472734"/>
            <a:ext cx="1050762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765"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Senior Research</a:t>
            </a:r>
          </a:p>
          <a:p>
            <a:pPr marL="24765"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 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4603426" y="3309036"/>
            <a:ext cx="1132612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GB" sz="12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Senior Research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Officer 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738034" y="4351414"/>
            <a:ext cx="126796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254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sz="1200" spc="-3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Intelligence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542708" y="3910679"/>
            <a:ext cx="937878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GB"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Senior Analytical Officer 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83066" y="3969258"/>
            <a:ext cx="840549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Senior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2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sz="1200" spc="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Analyst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37300" y="3982082"/>
            <a:ext cx="81089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Senior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2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sz="1200" spc="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Analyst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952857" y="4745288"/>
            <a:ext cx="1089477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8270" marR="5080" indent="-116205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Analys</a:t>
            </a:r>
            <a:endParaRPr lang="en-GB" sz="1200" spc="-10" dirty="0">
              <a:solidFill>
                <a:schemeClr val="tx1"/>
              </a:solidFill>
              <a:uFill>
                <a:solidFill>
                  <a:srgbClr val="0462C1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676854" y="4877410"/>
            <a:ext cx="112601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254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Research </a:t>
            </a:r>
            <a:r>
              <a:rPr sz="1200">
                <a:latin typeface="Arial" panose="020B0604020202020204" pitchFamily="34" charset="0"/>
                <a:cs typeface="Arial" panose="020B0604020202020204" pitchFamily="34" charset="0"/>
              </a:rPr>
              <a:t>Officer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920790" y="4761401"/>
            <a:ext cx="937893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5240" algn="just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Analyst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793075" y="3953562"/>
            <a:ext cx="805078" cy="38215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27305"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Analytical </a:t>
            </a:r>
            <a:r>
              <a:rPr lang="en-GB" sz="120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Engineer </a:t>
            </a:r>
            <a:endParaRPr lang="en-GB" sz="1200" dirty="0">
              <a:solidFill>
                <a:schemeClr val="tx1"/>
              </a:solidFill>
              <a:uFill>
                <a:solidFill>
                  <a:srgbClr val="0462C1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581856" y="3474916"/>
            <a:ext cx="1411436" cy="592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940" marR="19685" indent="91440">
              <a:lnSpc>
                <a:spcPct val="100000"/>
              </a:lnSpc>
              <a:spcBef>
                <a:spcPts val="100"/>
              </a:spcBef>
            </a:pP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Stakeholder</a:t>
            </a:r>
          </a:p>
          <a:p>
            <a:pPr marL="27940" marR="19685" indent="91440">
              <a:lnSpc>
                <a:spcPct val="100000"/>
              </a:lnSpc>
              <a:spcBef>
                <a:spcPts val="100"/>
              </a:spcBef>
            </a:pP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Engagement</a:t>
            </a:r>
          </a:p>
          <a:p>
            <a:pPr marL="27940" marR="19685" indent="9144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769341" y="3460287"/>
            <a:ext cx="986074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940" marR="19685" indent="91440">
              <a:lnSpc>
                <a:spcPct val="100000"/>
              </a:lnSpc>
              <a:spcBef>
                <a:spcPts val="100"/>
              </a:spcBef>
            </a:pP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Stakeholder Engagement</a:t>
            </a:r>
          </a:p>
          <a:p>
            <a:pPr marL="27940" marR="19685" indent="9144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endParaRPr lang="en-GB" sz="1200" spc="500" dirty="0">
              <a:solidFill>
                <a:schemeClr val="tx1"/>
              </a:solidFill>
              <a:uFill>
                <a:solidFill>
                  <a:srgbClr val="0462C1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824212" y="3317766"/>
            <a:ext cx="96646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-35" dirty="0">
              <a:solidFill>
                <a:schemeClr val="tx1"/>
              </a:solidFill>
              <a:uFill>
                <a:solidFill>
                  <a:srgbClr val="0462C1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Intelligence</a:t>
            </a: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en-GB" sz="1200" spc="-1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 </a:t>
            </a:r>
            <a:endParaRPr lang="en-GB" sz="1200" spc="-10" dirty="0">
              <a:solidFill>
                <a:schemeClr val="tx1"/>
              </a:solidFill>
              <a:uFill>
                <a:solidFill>
                  <a:srgbClr val="0462C1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943983" y="1085849"/>
            <a:ext cx="192595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lang="en-GB"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Hannah Collyer</a:t>
            </a:r>
          </a:p>
          <a:p>
            <a:pPr marL="12700" marR="5080" algn="ctr">
              <a:lnSpc>
                <a:spcPct val="100000"/>
              </a:lnSpc>
            </a:pPr>
            <a:r>
              <a:rPr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r>
              <a:rPr sz="1200" spc="2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1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Business,</a:t>
            </a:r>
            <a:r>
              <a:rPr sz="1200" spc="2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Intelligence</a:t>
            </a:r>
            <a:r>
              <a:rPr sz="1200" spc="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Insights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7213392" y="4320793"/>
            <a:ext cx="1525229" cy="911147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66675" algn="ctr">
              <a:lnSpc>
                <a:spcPct val="100000"/>
              </a:lnSpc>
              <a:spcBef>
                <a:spcPts val="85"/>
              </a:spcBef>
            </a:pPr>
            <a:r>
              <a:rPr sz="1200" dirty="0"/>
              <a:t>Business Support</a:t>
            </a:r>
            <a:r>
              <a:rPr lang="en-GB" sz="1200" dirty="0"/>
              <a:t> Officer </a:t>
            </a:r>
          </a:p>
          <a:p>
            <a:pPr marL="66675" algn="ctr">
              <a:lnSpc>
                <a:spcPct val="100000"/>
              </a:lnSpc>
              <a:spcBef>
                <a:spcPts val="85"/>
              </a:spcBef>
            </a:pPr>
            <a:r>
              <a:rPr lang="en-GB" sz="1200" dirty="0"/>
              <a:t>Stakeholder Engagement  &amp; ICT </a:t>
            </a:r>
          </a:p>
          <a:p>
            <a:pPr marL="66675">
              <a:lnSpc>
                <a:spcPct val="100000"/>
              </a:lnSpc>
              <a:spcBef>
                <a:spcPts val="85"/>
              </a:spcBef>
            </a:pPr>
            <a:endParaRPr lang="en-GB" sz="1200" baseline="6535" dirty="0">
              <a:solidFill>
                <a:schemeClr val="tx1"/>
              </a:solidFill>
              <a:uFill>
                <a:solidFill>
                  <a:srgbClr val="0462C1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object 77"/>
          <p:cNvSpPr txBox="1"/>
          <p:nvPr/>
        </p:nvSpPr>
        <p:spPr>
          <a:xfrm>
            <a:off x="10046738" y="2497914"/>
            <a:ext cx="1165790" cy="38215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 indent="-1905" algn="ctr"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uFill>
                  <a:solidFill>
                    <a:srgbClr val="04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Strategic Advice</a:t>
            </a:r>
            <a:endParaRPr sz="1200" spc="-10" dirty="0">
              <a:solidFill>
                <a:schemeClr val="tx1"/>
              </a:solidFill>
              <a:uFill>
                <a:solidFill>
                  <a:srgbClr val="046FC0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165175F-7D49-F94F-EADF-20CA3ABA6002}"/>
              </a:ext>
            </a:extLst>
          </p:cNvPr>
          <p:cNvSpPr txBox="1"/>
          <p:nvPr/>
        </p:nvSpPr>
        <p:spPr>
          <a:xfrm>
            <a:off x="10809826" y="3576364"/>
            <a:ext cx="162465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lang="en-GB"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Senior</a:t>
            </a:r>
            <a:r>
              <a:rPr lang="en-GB" sz="1200" spc="-3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  <a:r>
              <a:rPr lang="en-GB" sz="1200" spc="-3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Advisor-Planning</a:t>
            </a:r>
            <a:endParaRPr lang="en-GB" sz="1200" spc="-1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object 73"/>
          <p:cNvSpPr txBox="1"/>
          <p:nvPr/>
        </p:nvSpPr>
        <p:spPr>
          <a:xfrm>
            <a:off x="10281358" y="4684345"/>
            <a:ext cx="111633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3360" marR="204470" algn="ctr">
              <a:lnSpc>
                <a:spcPct val="100000"/>
              </a:lnSpc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trategy Officer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BII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2B5CC224-3AE5-0729-DA6A-93EE934AB5D4}"/>
              </a:ext>
            </a:extLst>
          </p:cNvPr>
          <p:cNvSpPr txBox="1"/>
          <p:nvPr/>
        </p:nvSpPr>
        <p:spPr>
          <a:xfrm>
            <a:off x="9614380" y="3555851"/>
            <a:ext cx="143477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en-GB" sz="120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Senior</a:t>
            </a:r>
            <a:r>
              <a:rPr lang="en-GB" sz="1200" spc="-25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  <a:r>
              <a:rPr lang="en-GB" sz="1200" spc="-35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Advisor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82EA517-003A-A82C-AEA8-6DEC31E0ED21}"/>
              </a:ext>
            </a:extLst>
          </p:cNvPr>
          <p:cNvSpPr txBox="1"/>
          <p:nvPr/>
        </p:nvSpPr>
        <p:spPr>
          <a:xfrm>
            <a:off x="11078690" y="4860303"/>
            <a:ext cx="11163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5"/>
              </a:spcBef>
            </a:pPr>
            <a:r>
              <a:rPr lang="en-GB"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GB" sz="1200" spc="-3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lang="en-GB" sz="1200" spc="-4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lang="en-GB" sz="1200" spc="-2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5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5F779B1D-546F-2DF4-E99A-E4B57A7F6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339692" y="4386848"/>
            <a:ext cx="965" cy="323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0486960F-2C28-1AFD-3A4B-DAAC27FA2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286052" y="4395971"/>
            <a:ext cx="0" cy="3172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9DED6484-1476-D602-6D11-1BC688C45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36856" y="4009378"/>
            <a:ext cx="0" cy="8142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30A6A843-2B71-3EA8-5D91-736CFCF7BF1B}"/>
              </a:ext>
            </a:extLst>
          </p:cNvPr>
          <p:cNvSpPr txBox="1"/>
          <p:nvPr/>
        </p:nvSpPr>
        <p:spPr>
          <a:xfrm>
            <a:off x="1729699" y="3954847"/>
            <a:ext cx="11364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Senior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Data Collator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61FF0FCF-C5AE-71CA-0C08-1319C0C60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822687" y="4709993"/>
            <a:ext cx="1525" cy="9969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A4C9E5D9-3CBB-4A14-774F-183CD2777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307446" y="4078735"/>
            <a:ext cx="0" cy="2138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B23561D5-851F-5E58-4466-82E8DFE04B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903333" y="4087146"/>
            <a:ext cx="0" cy="2138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7AFBD4B-E9D8-A43F-B4B5-10434237A3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875401" y="1837337"/>
            <a:ext cx="0" cy="18220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320424F-5739-83BA-CF61-AC048C6A24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V="1">
            <a:off x="1339693" y="1987142"/>
            <a:ext cx="9278807" cy="596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194134C-3553-38F3-081F-8AABD77DA8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342557" y="2046777"/>
            <a:ext cx="0" cy="285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40BDD19-72CA-E1FC-5483-8CEFE5480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875401" y="2016959"/>
            <a:ext cx="0" cy="285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FE4FA17-7772-6BA2-EAA1-BA9CA92D8D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425784" y="2016958"/>
            <a:ext cx="0" cy="285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898BB94-7E11-E6C8-3670-4C013090B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618500" y="1987142"/>
            <a:ext cx="0" cy="2854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8532933-FD74-B927-172F-9155CE8393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309818" y="3309037"/>
            <a:ext cx="0" cy="3286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C566F45-C3AC-A503-A17A-420EF14C3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03340" y="3637722"/>
            <a:ext cx="356542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5B37BCFF-3764-9337-828D-F4CE5F141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03340" y="3637722"/>
            <a:ext cx="0" cy="2168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90599B1F-54A9-BFAC-4079-08267E083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292359" y="3637722"/>
            <a:ext cx="0" cy="2168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70878337-1CF0-7A60-E58F-A9F062514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316187" y="3637722"/>
            <a:ext cx="0" cy="2168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E976F392-4C76-CD8F-EB4C-9EE48C2D34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068765" y="3631731"/>
            <a:ext cx="0" cy="2168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18F5F13-4142-4FBB-F669-F74C26E3A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268684" y="3644382"/>
            <a:ext cx="0" cy="2168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D253DE0F-87A3-431E-6F0C-11A497676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918151" y="3385300"/>
            <a:ext cx="0" cy="1347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81CF21F8-078F-F0E8-A273-580066F4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985513" y="3385300"/>
            <a:ext cx="163664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989F06D7-ED9D-356B-74CD-D2BA23169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649327" y="3231944"/>
            <a:ext cx="0" cy="1541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4B19A308-DE9E-5AEE-9424-E284302F1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985513" y="3385300"/>
            <a:ext cx="0" cy="1991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D27E3683-5A6D-F85C-00CC-188999395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22156" y="3385300"/>
            <a:ext cx="0" cy="1991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03984A96-89B8-6C32-CE00-D8F83B753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6" idx="0"/>
          </p:cNvCxnSpPr>
          <p:nvPr/>
        </p:nvCxnSpPr>
        <p:spPr>
          <a:xfrm>
            <a:off x="5169732" y="3309036"/>
            <a:ext cx="195779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5796D624-5375-ED55-F77E-B7408D08B8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169732" y="3317766"/>
            <a:ext cx="0" cy="169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44AD4D74-7B7E-018F-05C8-2F2AA504FE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127523" y="3297166"/>
            <a:ext cx="0" cy="169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374CC494-D28F-A964-CDF8-683ED20BF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209450" y="3309036"/>
            <a:ext cx="0" cy="169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4A483D2D-ADB6-F6C5-BFF3-BBF36E761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437124" y="3098440"/>
            <a:ext cx="0" cy="2105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2ACA9A5D-23B1-7F31-0148-24C6294DCF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894870" y="3317766"/>
            <a:ext cx="131466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A1946C7E-FD55-7BA5-241D-F0852C0BF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894870" y="3317765"/>
            <a:ext cx="0" cy="169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56066D00-9AF2-3D1F-7DB8-5F479D17D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9209531" y="3329579"/>
            <a:ext cx="0" cy="169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78B120A5-BAFA-CEFD-819A-5FA243E17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824212" y="3164097"/>
            <a:ext cx="0" cy="15513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70048056-35F2-EBFE-95A9-F6D29CEB91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353760" y="4715462"/>
            <a:ext cx="4704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47A21B4E-A2EA-4E5B-220E-9B1FA3EB1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353642" y="4720746"/>
            <a:ext cx="0" cy="169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4903079" y="867247"/>
            <a:ext cx="149851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Karis Oram</a:t>
            </a:r>
          </a:p>
          <a:p>
            <a:pPr marL="12700" marR="5080"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</a:t>
            </a:r>
            <a:r>
              <a:rPr sz="1200" spc="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&amp; Transformation </a:t>
            </a:r>
            <a:r>
              <a:rPr sz="1200" spc="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lang="en-GB"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1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(Temporary)</a:t>
            </a:r>
            <a:r>
              <a:rPr sz="1200" spc="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28504" y="394715"/>
            <a:ext cx="1170431" cy="780288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0372324" y="2768428"/>
            <a:ext cx="848639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Head of Finance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itle 30">
            <a:extLst>
              <a:ext uri="{FF2B5EF4-FFF2-40B4-BE49-F238E27FC236}">
                <a16:creationId xmlns:a16="http://schemas.microsoft.com/office/drawing/2014/main" id="{597B5EC3-BBEF-88A0-BD9C-C018EF68E88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4100" y="557278"/>
            <a:ext cx="4750560" cy="107721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Segoe UI" panose="020B0502040204020203" pitchFamily="34" charset="0"/>
              </a:rPr>
              <a:t>Business and Transformation</a:t>
            </a:r>
          </a:p>
        </p:txBody>
      </p:sp>
      <p:sp>
        <p:nvSpPr>
          <p:cNvPr id="45" name="object 5">
            <a:extLst>
              <a:ext uri="{FF2B5EF4-FFF2-40B4-BE49-F238E27FC236}">
                <a16:creationId xmlns:a16="http://schemas.microsoft.com/office/drawing/2014/main" id="{74D6CF82-1938-9412-0A79-B300021CA7AA}"/>
              </a:ext>
            </a:extLst>
          </p:cNvPr>
          <p:cNvSpPr txBox="1"/>
          <p:nvPr/>
        </p:nvSpPr>
        <p:spPr>
          <a:xfrm>
            <a:off x="213107" y="2724991"/>
            <a:ext cx="112204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sz="1200" spc="-3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sz="1200" spc="-3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Risks,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Benefits</a:t>
            </a:r>
            <a:r>
              <a:rPr sz="1200" spc="-2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5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Change</a:t>
            </a:r>
            <a:r>
              <a:rPr sz="1200" spc="5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object 33">
            <a:extLst>
              <a:ext uri="{FF2B5EF4-FFF2-40B4-BE49-F238E27FC236}">
                <a16:creationId xmlns:a16="http://schemas.microsoft.com/office/drawing/2014/main" id="{A7508E60-2862-D1A9-4D5F-993903F2EAAD}"/>
              </a:ext>
            </a:extLst>
          </p:cNvPr>
          <p:cNvSpPr txBox="1"/>
          <p:nvPr/>
        </p:nvSpPr>
        <p:spPr>
          <a:xfrm>
            <a:off x="224219" y="3535391"/>
            <a:ext cx="109982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100"/>
              </a:spcBef>
            </a:pPr>
            <a:endParaRPr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ctr">
              <a:lnSpc>
                <a:spcPct val="100000"/>
              </a:lnSpc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Benefits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&amp;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ctr">
              <a:lnSpc>
                <a:spcPct val="100000"/>
              </a:lnSpc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Risk Officer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bject 24"/>
          <p:cNvSpPr txBox="1"/>
          <p:nvPr/>
        </p:nvSpPr>
        <p:spPr>
          <a:xfrm>
            <a:off x="1452312" y="2751104"/>
            <a:ext cx="1246146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Head of Programme</a:t>
            </a:r>
          </a:p>
          <a:p>
            <a:pPr marL="165100" marR="158115" algn="ctr">
              <a:lnSpc>
                <a:spcPct val="100000"/>
              </a:lnSpc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Governance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4A95A36-2909-DCD4-481F-A5D290C4769F}"/>
              </a:ext>
            </a:extLst>
          </p:cNvPr>
          <p:cNvSpPr txBox="1"/>
          <p:nvPr/>
        </p:nvSpPr>
        <p:spPr>
          <a:xfrm>
            <a:off x="908929" y="4272752"/>
            <a:ext cx="154249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Governance</a:t>
            </a:r>
            <a:r>
              <a:rPr lang="en-GB" sz="1200" spc="-4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lang="en-GB"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3" name="object 31">
            <a:extLst>
              <a:ext uri="{FF2B5EF4-FFF2-40B4-BE49-F238E27FC236}">
                <a16:creationId xmlns:a16="http://schemas.microsoft.com/office/drawing/2014/main" id="{7A18AEE7-B2BB-FDFB-3CDD-8177333A0F64}"/>
              </a:ext>
            </a:extLst>
          </p:cNvPr>
          <p:cNvSpPr txBox="1"/>
          <p:nvPr/>
        </p:nvSpPr>
        <p:spPr>
          <a:xfrm>
            <a:off x="2304035" y="4314312"/>
            <a:ext cx="1394263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Portfolio Governance &amp;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Reporting Officer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4558251-C439-74BC-9746-6EEF5AF9881B}"/>
              </a:ext>
            </a:extLst>
          </p:cNvPr>
          <p:cNvSpPr txBox="1"/>
          <p:nvPr/>
        </p:nvSpPr>
        <p:spPr>
          <a:xfrm>
            <a:off x="2914658" y="2748545"/>
            <a:ext cx="11220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indent="20955"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lang="en-GB" sz="1200" spc="-2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GB" sz="1200" spc="-2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  <a:r>
              <a:rPr lang="en-GB" sz="1200" spc="-2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5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n-GB"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Planning</a:t>
            </a:r>
            <a:r>
              <a:rPr lang="en-GB" sz="1200" spc="5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object 32"/>
          <p:cNvSpPr txBox="1"/>
          <p:nvPr/>
        </p:nvSpPr>
        <p:spPr>
          <a:xfrm>
            <a:off x="2231354" y="5133081"/>
            <a:ext cx="173041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69215" indent="63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96E8F32-DEBB-C7E5-B118-E091BFA42227}"/>
              </a:ext>
            </a:extLst>
          </p:cNvPr>
          <p:cNvSpPr txBox="1"/>
          <p:nvPr/>
        </p:nvSpPr>
        <p:spPr>
          <a:xfrm>
            <a:off x="850786" y="5240714"/>
            <a:ext cx="1620824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GB"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GB" sz="1200" spc="-2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lang="en-GB" sz="1200" spc="-4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8915" marR="201295" algn="ctr">
              <a:lnSpc>
                <a:spcPct val="100000"/>
              </a:lnSpc>
              <a:spcBef>
                <a:spcPts val="5"/>
              </a:spcBef>
            </a:pPr>
            <a:r>
              <a:rPr lang="en-GB"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en-GB" sz="1200" spc="-3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lang="en-GB"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1805FC2-33F3-D0DF-3331-5F6A7033B7A4}"/>
              </a:ext>
            </a:extLst>
          </p:cNvPr>
          <p:cNvSpPr txBox="1"/>
          <p:nvPr/>
        </p:nvSpPr>
        <p:spPr>
          <a:xfrm>
            <a:off x="8809486" y="2768428"/>
            <a:ext cx="1793219" cy="474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 of Portfolio &amp; 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Planning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9FB0D5A-7F72-03D2-C999-3455AEF2F61B}"/>
              </a:ext>
            </a:extLst>
          </p:cNvPr>
          <p:cNvSpPr txBox="1"/>
          <p:nvPr/>
        </p:nvSpPr>
        <p:spPr>
          <a:xfrm>
            <a:off x="7905150" y="2769380"/>
            <a:ext cx="11956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indent="25400" algn="just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Head</a:t>
            </a:r>
            <a:r>
              <a:rPr lang="en-GB"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GB" sz="1200" spc="-2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ICT</a:t>
            </a:r>
            <a:r>
              <a:rPr lang="en-GB"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7" name="object 19"/>
          <p:cNvSpPr txBox="1"/>
          <p:nvPr/>
        </p:nvSpPr>
        <p:spPr>
          <a:xfrm>
            <a:off x="7595476" y="3764208"/>
            <a:ext cx="909289" cy="39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  <a:spcBef>
                <a:spcPts val="100"/>
              </a:spcBef>
            </a:pPr>
            <a:endParaRPr lang="en-GB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65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ICT</a:t>
            </a:r>
            <a:r>
              <a:rPr sz="1200" spc="-3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object 20"/>
          <p:cNvSpPr txBox="1"/>
          <p:nvPr/>
        </p:nvSpPr>
        <p:spPr>
          <a:xfrm>
            <a:off x="8598739" y="3946046"/>
            <a:ext cx="942824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6510" algn="just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ICT</a:t>
            </a:r>
            <a:r>
              <a:rPr lang="en-GB" sz="1200" spc="-3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21294791-2153-8F0C-122D-1271B4C3D0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995394" y="4927019"/>
            <a:ext cx="0" cy="17883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72204077-7F98-865B-1A7F-75507C1C5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654139" y="4720845"/>
            <a:ext cx="0" cy="52279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736653D-016A-5371-56A3-C162047A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0804375" y="2577993"/>
            <a:ext cx="0" cy="154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B9D2D2B-C003-703F-1FA4-772AEA659C4C}"/>
              </a:ext>
            </a:extLst>
          </p:cNvPr>
          <p:cNvSpPr txBox="1"/>
          <p:nvPr/>
        </p:nvSpPr>
        <p:spPr>
          <a:xfrm>
            <a:off x="9911107" y="3697523"/>
            <a:ext cx="1828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lang="en-GB"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Finance</a:t>
            </a:r>
            <a:r>
              <a:rPr lang="en-GB" sz="1200" spc="-1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n-GB" sz="1200" spc="-4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Grants</a:t>
            </a:r>
            <a:r>
              <a:rPr lang="en-GB" sz="1200" spc="-2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lang="en-GB"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3" name="object 36">
            <a:extLst>
              <a:ext uri="{FF2B5EF4-FFF2-40B4-BE49-F238E27FC236}">
                <a16:creationId xmlns:a16="http://schemas.microsoft.com/office/drawing/2014/main" id="{356F5ABB-89B3-DDAA-5491-3E2998AB0ACA}"/>
              </a:ext>
            </a:extLst>
          </p:cNvPr>
          <p:cNvSpPr txBox="1"/>
          <p:nvPr/>
        </p:nvSpPr>
        <p:spPr>
          <a:xfrm>
            <a:off x="9597261" y="4832575"/>
            <a:ext cx="114671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Finance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Grants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083079C8-0CAA-A5C1-2763-BF5389C44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168137" y="4655131"/>
            <a:ext cx="1305488" cy="5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BD964534-E9BA-6CB4-9A3B-9BA88615BD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170324" y="4655163"/>
            <a:ext cx="0" cy="1774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C6E98C70-432C-5A27-E040-13CE7642E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473625" y="4655163"/>
            <a:ext cx="0" cy="1774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object 37">
            <a:extLst>
              <a:ext uri="{FF2B5EF4-FFF2-40B4-BE49-F238E27FC236}">
                <a16:creationId xmlns:a16="http://schemas.microsoft.com/office/drawing/2014/main" id="{DF38EE74-5628-565C-2683-D82689D8C320}"/>
              </a:ext>
            </a:extLst>
          </p:cNvPr>
          <p:cNvSpPr txBox="1"/>
          <p:nvPr/>
        </p:nvSpPr>
        <p:spPr>
          <a:xfrm>
            <a:off x="10900265" y="4854001"/>
            <a:ext cx="114672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Finance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Grants</a:t>
            </a:r>
            <a:endParaRPr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669D40E9-B91A-98FE-B03B-24426330F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60884" y="2585249"/>
            <a:ext cx="0" cy="154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17CEB83F-302A-ACD4-7CBD-BFD05BB74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792765" y="3565258"/>
            <a:ext cx="0" cy="139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6817E71E-7CF5-8D02-42EE-30B0CA72D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082568" y="2599410"/>
            <a:ext cx="0" cy="154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3CD2A03E-A674-1BE9-2E1F-1AA623C2B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74129" y="3501874"/>
            <a:ext cx="0" cy="154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1DDA9B08-E77B-F410-9372-7DA4C655C4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657634" y="4146416"/>
            <a:ext cx="0" cy="154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5DF3CA08-1D66-799E-4264-80AD0F01D1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475680" y="2599409"/>
            <a:ext cx="0" cy="154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C9C4B7D3-3935-4188-4D8E-3B32573AA4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377451" y="2577993"/>
            <a:ext cx="0" cy="154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81C192B0-61C9-7897-ADDD-035199CC1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9706096" y="2563964"/>
            <a:ext cx="0" cy="154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733A93B-E0F2-D2C3-C1D3-17001B422B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925201" y="3774149"/>
            <a:ext cx="10092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695C682-EE76-4C7C-B8F7-7772FBA06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925201" y="3787833"/>
            <a:ext cx="0" cy="154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E0762B2-9C14-471B-BAE6-8E3CAE248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934456" y="3787832"/>
            <a:ext cx="0" cy="154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2C905F6-ADEC-0A90-7772-3D88F23F7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377971" y="3392048"/>
            <a:ext cx="0" cy="3744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object 4">
            <a:extLst>
              <a:ext uri="{FF2B5EF4-FFF2-40B4-BE49-F238E27FC236}">
                <a16:creationId xmlns:a16="http://schemas.microsoft.com/office/drawing/2014/main" id="{71BBE6B8-F7E4-6705-9286-2389193FF5CC}"/>
              </a:ext>
            </a:extLst>
          </p:cNvPr>
          <p:cNvSpPr txBox="1"/>
          <p:nvPr/>
        </p:nvSpPr>
        <p:spPr>
          <a:xfrm>
            <a:off x="6381887" y="1449229"/>
            <a:ext cx="1793215" cy="77713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 indent="225425" algn="ctr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Ann Skamarauskas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Director of People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indent="22542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Organisational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indent="225425" algn="ctr">
              <a:lnSpc>
                <a:spcPct val="100000"/>
              </a:lnSpc>
              <a:spcBef>
                <a:spcPts val="100"/>
              </a:spcBef>
            </a:pPr>
            <a:r>
              <a:rPr sz="1200" dirty="0" err="1">
                <a:latin typeface="Arial" panose="020B0604020202020204" pitchFamily="34" charset="0"/>
                <a:cs typeface="Arial" panose="020B0604020202020204" pitchFamily="34" charset="0"/>
              </a:rPr>
              <a:t>Developmen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034215A3-AE50-39C8-0BCB-92ECA980A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573486" y="1698054"/>
            <a:ext cx="0" cy="8772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009DDE6-6899-9F89-4781-E562BDFB57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760884" y="2577088"/>
            <a:ext cx="10043491" cy="81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" name="object 7">
            <a:extLst>
              <a:ext uri="{FF2B5EF4-FFF2-40B4-BE49-F238E27FC236}">
                <a16:creationId xmlns:a16="http://schemas.microsoft.com/office/drawing/2014/main" id="{C6E29DCC-F055-700B-BB4E-0B11BC798F62}"/>
              </a:ext>
            </a:extLst>
          </p:cNvPr>
          <p:cNvSpPr txBox="1"/>
          <p:nvPr/>
        </p:nvSpPr>
        <p:spPr>
          <a:xfrm>
            <a:off x="6401598" y="3983611"/>
            <a:ext cx="136291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  <a:r>
              <a:rPr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2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200" spc="-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Organisational</a:t>
            </a:r>
            <a:r>
              <a:rPr lang="en-GB" sz="1200" spc="5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r>
              <a:rPr sz="1200" spc="5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17370744-0290-7891-CF90-C78C80401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055850" y="4804346"/>
            <a:ext cx="0" cy="154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object 15">
            <a:extLst>
              <a:ext uri="{FF2B5EF4-FFF2-40B4-BE49-F238E27FC236}">
                <a16:creationId xmlns:a16="http://schemas.microsoft.com/office/drawing/2014/main" id="{C0073691-AF94-8F7D-0BA4-9D22D3884568}"/>
              </a:ext>
            </a:extLst>
          </p:cNvPr>
          <p:cNvSpPr txBox="1"/>
          <p:nvPr/>
        </p:nvSpPr>
        <p:spPr>
          <a:xfrm>
            <a:off x="6345837" y="5025140"/>
            <a:ext cx="1492128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  <a:r>
              <a:rPr sz="1200" spc="-4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spc="-40" dirty="0">
                <a:solidFill>
                  <a:schemeClr val="tx1"/>
                </a:solidFill>
                <a:uFill>
                  <a:solidFill>
                    <a:srgbClr val="006FC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Business Support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Officer</a:t>
            </a:r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551676BD-9557-19C1-BFF7-8CE920951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9" idx="2"/>
          </p:cNvCxnSpPr>
          <p:nvPr/>
        </p:nvCxnSpPr>
        <p:spPr>
          <a:xfrm flipH="1">
            <a:off x="7270951" y="2226365"/>
            <a:ext cx="7544" cy="15826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473DA773-7E7B-4816-35EF-1792F7563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990314" y="3803299"/>
            <a:ext cx="10155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FB412FBB-9A5F-28B6-C699-6B75645D4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005838" y="3803298"/>
            <a:ext cx="0" cy="154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2EEBE6A7-E254-A591-9644-A45CD94C9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990239" y="3803299"/>
            <a:ext cx="0" cy="154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2" name="object 7">
            <a:extLst>
              <a:ext uri="{FF2B5EF4-FFF2-40B4-BE49-F238E27FC236}">
                <a16:creationId xmlns:a16="http://schemas.microsoft.com/office/drawing/2014/main" id="{589F3A6A-4B33-AA4B-B33B-25B1657C3F31}"/>
              </a:ext>
            </a:extLst>
          </p:cNvPr>
          <p:cNvSpPr txBox="1"/>
          <p:nvPr/>
        </p:nvSpPr>
        <p:spPr>
          <a:xfrm>
            <a:off x="5442101" y="3942636"/>
            <a:ext cx="104013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</a:pP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HR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sz="1200" dirty="0">
                <a:latin typeface="Arial" panose="020B0604020202020204" pitchFamily="34" charset="0"/>
                <a:cs typeface="Arial" panose="020B0604020202020204" pitchFamily="34" charset="0"/>
              </a:rPr>
              <a:t> Organisational Development Manager</a:t>
            </a:r>
          </a:p>
        </p:txBody>
      </p: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41540F02-CC4C-ECF3-AE8C-2981F1101E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379251" y="5261583"/>
            <a:ext cx="0" cy="251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1" name="object 13">
            <a:extLst>
              <a:ext uri="{FF2B5EF4-FFF2-40B4-BE49-F238E27FC236}">
                <a16:creationId xmlns:a16="http://schemas.microsoft.com/office/drawing/2014/main" id="{070F7BAF-13BB-C56F-CB40-A49F378C5B63}"/>
              </a:ext>
            </a:extLst>
          </p:cNvPr>
          <p:cNvSpPr txBox="1"/>
          <p:nvPr/>
        </p:nvSpPr>
        <p:spPr>
          <a:xfrm>
            <a:off x="4754316" y="5530362"/>
            <a:ext cx="1199515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-45" dirty="0">
              <a:solidFill>
                <a:schemeClr val="tx1"/>
              </a:solidFill>
              <a:uFill>
                <a:solidFill>
                  <a:srgbClr val="0462C1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object 14">
            <a:extLst>
              <a:ext uri="{FF2B5EF4-FFF2-40B4-BE49-F238E27FC236}">
                <a16:creationId xmlns:a16="http://schemas.microsoft.com/office/drawing/2014/main" id="{F662852E-33B0-5796-F911-0BEF81FB7CBA}"/>
              </a:ext>
            </a:extLst>
          </p:cNvPr>
          <p:cNvSpPr txBox="1"/>
          <p:nvPr/>
        </p:nvSpPr>
        <p:spPr>
          <a:xfrm>
            <a:off x="5571371" y="5792129"/>
            <a:ext cx="120078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</a:pPr>
            <a:r>
              <a:rPr sz="1200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sz="1200" spc="-35" dirty="0">
                <a:solidFill>
                  <a:schemeClr val="tx1"/>
                </a:solidFill>
                <a:uFill>
                  <a:solidFill>
                    <a:srgbClr val="0462C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sz="1200" spc="-45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-45" dirty="0">
              <a:solidFill>
                <a:schemeClr val="tx1"/>
              </a:solidFill>
              <a:uFill>
                <a:solidFill>
                  <a:srgbClr val="2D75B6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65" marR="5080" algn="ctr">
              <a:lnSpc>
                <a:spcPct val="100000"/>
              </a:lnSpc>
            </a:pPr>
            <a:r>
              <a:rPr sz="1200" spc="-1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Assistant</a:t>
            </a:r>
            <a:r>
              <a:rPr sz="1200" spc="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spc="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D83D2C5A-71EB-BA76-AC0D-5FA15EF54A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965955" y="4152937"/>
            <a:ext cx="0" cy="154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8FD35AE-83AC-0246-4BBF-54530075A5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075385" y="3732234"/>
            <a:ext cx="0" cy="4141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1947FEA-7B7C-AE9F-2892-6A5888E7C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664497" y="4146364"/>
            <a:ext cx="130832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D3F42309-8963-064C-47D4-20E799DC9D34}"/>
              </a:ext>
            </a:extLst>
          </p:cNvPr>
          <p:cNvSpPr txBox="1"/>
          <p:nvPr/>
        </p:nvSpPr>
        <p:spPr>
          <a:xfrm>
            <a:off x="8700652" y="1425500"/>
            <a:ext cx="1793219" cy="659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(Vacant)</a:t>
            </a:r>
          </a:p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GB" sz="1200" spc="-10" dirty="0">
                <a:solidFill>
                  <a:schemeClr val="tx1"/>
                </a:solidFill>
                <a:uFill>
                  <a:solidFill>
                    <a:srgbClr val="2D75B6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Director of Strategy &amp; Portfolio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D762256-596B-083D-3F8B-081F16E7D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" idx="3"/>
          </p:cNvCxnSpPr>
          <p:nvPr/>
        </p:nvCxnSpPr>
        <p:spPr>
          <a:xfrm>
            <a:off x="6401598" y="1242991"/>
            <a:ext cx="330449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E8B7BFF-071F-87A7-C427-DB1C92562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9706096" y="1256417"/>
            <a:ext cx="0" cy="169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D71869D-C9C3-B22A-25B9-474D05FC1A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297642" y="1256417"/>
            <a:ext cx="0" cy="169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6336A2-D17F-E646-3CEF-578ED2535E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379251" y="5257154"/>
            <a:ext cx="8095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59DB178-9A0A-55E0-AC9E-9B2EED94C2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946648" y="5080150"/>
            <a:ext cx="0" cy="1634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E8566E1-C362-D8C8-1602-8EEC22C1A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188765" y="5255717"/>
            <a:ext cx="0" cy="5318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29611DE-5984-9BAD-5F5C-3F669E484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804375" y="4272752"/>
            <a:ext cx="0" cy="3744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134E796-9BE8-1F64-E6CC-3190F48DF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005838" y="3803298"/>
            <a:ext cx="2651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67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E7F15087F0164AB7FF61927510F613" ma:contentTypeVersion="18" ma:contentTypeDescription="Create a new document." ma:contentTypeScope="" ma:versionID="fdbcde7a65b2bea3103cb7a4dea4bc47">
  <xsd:schema xmlns:xsd="http://www.w3.org/2001/XMLSchema" xmlns:xs="http://www.w3.org/2001/XMLSchema" xmlns:p="http://schemas.microsoft.com/office/2006/metadata/properties" xmlns:ns2="b660381e-8291-4501-8a56-e6eed263382c" xmlns:ns3="6ff14ade-84c5-4d26-a593-14d04a40d748" targetNamespace="http://schemas.microsoft.com/office/2006/metadata/properties" ma:root="true" ma:fieldsID="e7701eb40e4162d711eb006f7e73209e" ns2:_="" ns3:_="">
    <xsd:import namespace="b660381e-8291-4501-8a56-e6eed263382c"/>
    <xsd:import namespace="6ff14ade-84c5-4d26-a593-14d04a40d7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60381e-8291-4501-8a56-e6eed26338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95b7e4bc-7c04-4239-a3c8-056ff7db7b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f14ade-84c5-4d26-a593-14d04a40d74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42803845-3346-4da1-b3ab-e2f11dace18a}" ma:internalName="TaxCatchAll" ma:showField="CatchAllData" ma:web="6ff14ade-84c5-4d26-a593-14d04a40d7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60381e-8291-4501-8a56-e6eed263382c">
      <Terms xmlns="http://schemas.microsoft.com/office/infopath/2007/PartnerControls"/>
    </lcf76f155ced4ddcb4097134ff3c332f>
    <TaxCatchAll xmlns="6ff14ade-84c5-4d26-a593-14d04a40d74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07E735-547D-48F5-85B4-AAB19105E0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60381e-8291-4501-8a56-e6eed263382c"/>
    <ds:schemaRef ds:uri="6ff14ade-84c5-4d26-a593-14d04a40d7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A5F399-4505-4721-9487-34FEF95D1823}">
  <ds:schemaRefs>
    <ds:schemaRef ds:uri="2dd698c6-e479-4ff7-8750-4c4d14ee9956"/>
    <ds:schemaRef ds:uri="eb8974e5-186d-4cae-92f2-0af9cf1ecad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  <ds:schemaRef ds:uri="b660381e-8291-4501-8a56-e6eed263382c"/>
    <ds:schemaRef ds:uri="6ff14ade-84c5-4d26-a593-14d04a40d748"/>
  </ds:schemaRefs>
</ds:datastoreItem>
</file>

<file path=customXml/itemProps3.xml><?xml version="1.0" encoding="utf-8"?>
<ds:datastoreItem xmlns:ds="http://schemas.openxmlformats.org/officeDocument/2006/customXml" ds:itemID="{77DA2300-FAAA-459B-86A0-7BACC187FB9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</TotalTime>
  <Words>662</Words>
  <Application>Microsoft Office PowerPoint</Application>
  <PresentationFormat>Widescreen</PresentationFormat>
  <Paragraphs>202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Segoe UI</vt:lpstr>
      <vt:lpstr>Office Theme</vt:lpstr>
      <vt:lpstr>SCS Team </vt:lpstr>
      <vt:lpstr>Senior Leadership Group </vt:lpstr>
      <vt:lpstr>Executive &amp; Communications Central Office (ECCO)</vt:lpstr>
      <vt:lpstr>Chief Operating Officer and Standards &amp; Improvements Team</vt:lpstr>
      <vt:lpstr>OFFICIAL</vt:lpstr>
      <vt:lpstr>OFFICIAL</vt:lpstr>
      <vt:lpstr>OFFICIAL</vt:lpstr>
      <vt:lpstr>Business, Intelligence</vt:lpstr>
      <vt:lpstr>Business and Transformation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YJB Organogram 2022+</dc:title>
  <dc:creator>Eldershaw, Clare (YJB)</dc:creator>
  <cp:lastModifiedBy>Chown, Adam (YJB) | He/His</cp:lastModifiedBy>
  <cp:revision>8</cp:revision>
  <dcterms:created xsi:type="dcterms:W3CDTF">2025-05-06T12:31:31Z</dcterms:created>
  <dcterms:modified xsi:type="dcterms:W3CDTF">2026-06-15T12:11:53Z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2025-02-04T00:00:00Z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2025-05-06T00:00:00Z</vt:filetime>
  </property>
  <property fmtid="{D5CDD505-2E9C-101B-9397-08002B2CF9AE}" pid="5" name="MSIP_Label_eed1d2f5-2977-4ce1-839d-57a403841e1f_ActionId">
    <vt:lpwstr>e0365ed0-6a76-472d-b323-53b25da435a5</vt:lpwstr>
  </property>
  <property fmtid="{D5CDD505-2E9C-101B-9397-08002B2CF9AE}" pid="6" name="MSIP_Label_eed1d2f5-2977-4ce1-839d-57a403841e1f_ContentBits">
    <vt:lpwstr>3</vt:lpwstr>
  </property>
  <property fmtid="{D5CDD505-2E9C-101B-9397-08002B2CF9AE}" pid="7" name="MSIP_Label_eed1d2f5-2977-4ce1-839d-57a403841e1f_Enabled">
    <vt:lpwstr>true</vt:lpwstr>
  </property>
  <property fmtid="{D5CDD505-2E9C-101B-9397-08002B2CF9AE}" pid="8" name="MSIP_Label_eed1d2f5-2977-4ce1-839d-57a403841e1f_Method">
    <vt:lpwstr>Privileged</vt:lpwstr>
  </property>
  <property fmtid="{D5CDD505-2E9C-101B-9397-08002B2CF9AE}" pid="9" name="MSIP_Label_eed1d2f5-2977-4ce1-839d-57a403841e1f_Name">
    <vt:lpwstr>OFFICIAL</vt:lpwstr>
  </property>
  <property fmtid="{D5CDD505-2E9C-101B-9397-08002B2CF9AE}" pid="10" name="MSIP_Label_eed1d2f5-2977-4ce1-839d-57a403841e1f_SetDate">
    <vt:lpwstr>2024-09-17T10:16:02Z</vt:lpwstr>
  </property>
  <property fmtid="{D5CDD505-2E9C-101B-9397-08002B2CF9AE}" pid="11" name="MSIP_Label_eed1d2f5-2977-4ce1-839d-57a403841e1f_SiteId">
    <vt:lpwstr>c6874728-71e6-41fe-a9e1-2e8c36776ad8</vt:lpwstr>
  </property>
  <property fmtid="{D5CDD505-2E9C-101B-9397-08002B2CF9AE}" pid="12" name="Producer">
    <vt:lpwstr>Microsoft® PowerPoint® for Microsoft 365</vt:lpwstr>
  </property>
  <property fmtid="{D5CDD505-2E9C-101B-9397-08002B2CF9AE}" pid="13" name="ContentTypeId">
    <vt:lpwstr>0x01010042E7F15087F0164AB7FF61927510F613</vt:lpwstr>
  </property>
  <property fmtid="{D5CDD505-2E9C-101B-9397-08002B2CF9AE}" pid="14" name="MediaServiceImageTags">
    <vt:lpwstr/>
  </property>
  <property fmtid="{D5CDD505-2E9C-101B-9397-08002B2CF9AE}" pid="15" name="Categories0">
    <vt:lpwstr/>
  </property>
</Properties>
</file>