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beisgov.sharepoint.com/sites/EnergyStatistics/Shared Documents/NEED/NEED 2026 Publication/Impact of measures tables/Attributes/Final/"/>
    </mc:Choice>
  </mc:AlternateContent>
  <xr:revisionPtr revIDLastSave="44" documentId="13_ncr:1_{39DB9A27-F8E6-439F-8537-D9166C2813F2}" xr6:coauthVersionLast="47" xr6:coauthVersionMax="47" xr10:uidLastSave="{4FE60EF4-D129-464D-BAAA-C435DECE2C59}"/>
  <bookViews>
    <workbookView xWindow="-28920" yWindow="15" windowWidth="29040" windowHeight="15720" xr2:uid="{00000000-000D-0000-FFFF-FFFF00000000}"/>
  </bookViews>
  <sheets>
    <sheet name="Cover sheet" sheetId="35" r:id="rId1"/>
    <sheet name="Contents" sheetId="34" r:id="rId2"/>
    <sheet name="Table 1" sheetId="25" r:id="rId3"/>
    <sheet name="Table 2" sheetId="26" r:id="rId4"/>
    <sheet name="Table 3" sheetId="27" r:id="rId5"/>
    <sheet name="Table 4" sheetId="28" r:id="rId6"/>
    <sheet name="Table 5" sheetId="29" r:id="rId7"/>
    <sheet name="Table 6" sheetId="30" r:id="rId8"/>
    <sheet name="Table 7" sheetId="31" r:id="rId9"/>
    <sheet name="Table 8" sheetId="32" r:id="rId10"/>
  </sheets>
  <definedNames>
    <definedName name="_xlnm.Print_Area" localSheetId="2">'Table 1'!$A$1:$Q$11</definedName>
    <definedName name="_xlnm.Print_Area" localSheetId="3">'Table 2'!$A$1:$Q$13</definedName>
    <definedName name="_xlnm.Print_Area" localSheetId="4">'Table 3'!$A$1:$Q$12</definedName>
    <definedName name="_xlnm.Print_Area" localSheetId="5">'Table 4'!$A$1:$Q$10</definedName>
    <definedName name="_xlnm.Print_Area" localSheetId="6">'Table 5'!$A$1:$Q$11</definedName>
    <definedName name="_xlnm.Print_Area" localSheetId="7">'Table 6'!$A$1:$Q$13</definedName>
    <definedName name="_xlnm.Print_Area" localSheetId="8">'Table 7'!$A$1:$Q$10</definedName>
    <definedName name="_xlnm.Print_Area" localSheetId="9">'Table 8'!$A$1:$Q$17</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384" uniqueCount="139">
  <si>
    <t>Impact of Measures: Loft insulation by attributes, England and Wales</t>
  </si>
  <si>
    <t>National Energy Efficiency Data-Framework (NEED)</t>
  </si>
  <si>
    <t>The EPC ratings information (Table 1) is from the Ministry of Housing, Communities and Local Government (MHCLG) EPC register.</t>
  </si>
  <si>
    <t>The information on household attributes (Tables 5 to 7) is based on modelled data from Experian.</t>
  </si>
  <si>
    <t>The region information (Table 8) is from the Office for National Statistics (ONS) National Statistics UPRN Lookup (NSUL).</t>
  </si>
  <si>
    <t>Contents</t>
  </si>
  <si>
    <t>This cover sheet is followed by a table of contents and data tables providing the savings estimates by different property/ household characteristics.</t>
  </si>
  <si>
    <t>Publication dates</t>
  </si>
  <si>
    <t>Methodology</t>
  </si>
  <si>
    <t>The Impact of Measures estimates are based on comparing the gas consumption in properties before and after an energy efficiency measure has been installed (or electricity consumption before and after solar PV has been installed). The changes in consumption for properties which have had the given measure installed are compared with the changes in consumption for similar properties with no energy efficiency measures known to have been installed over the period in question.</t>
  </si>
  <si>
    <t>The Impact of Measures estimates are weighted, which means that they have been adjusted to be representative of the entire housing stock, rather than just the properties which had the given measures installed during the given year.</t>
  </si>
  <si>
    <t>There are specific standards regarding loft insulation for properties built from 2000 onwards, so these properties are not included in any of the estimates in this workbook.</t>
  </si>
  <si>
    <t>Estimates based on small sample sizes are likely to be less reliable.</t>
  </si>
  <si>
    <t>More details about how the Impact of Measures estimates and calculated can be found in:</t>
  </si>
  <si>
    <t>NEED methodology note</t>
  </si>
  <si>
    <t>Units and no data</t>
  </si>
  <si>
    <t xml:space="preserve">These savings refer to positive savings. For example, a figure of 2.0% indicates a 2.0% decrease in energy consumption following the installation of the measure, compared to if no measure had installed. </t>
  </si>
  <si>
    <t>[no data]' is displayed in some cells for the following reasons:</t>
  </si>
  <si>
    <t>- For the '2000 onwards' category in Table 2, this is because no properties built from 2000 onwards are included.</t>
  </si>
  <si>
    <t>- In all other cases the estimates have been suppressed as they are likely to be unreliable (being based on a sample of less than 100).</t>
  </si>
  <si>
    <t>Domestic NEED publication data and documents</t>
  </si>
  <si>
    <t>Statistical releases (including data sources and methodology)</t>
  </si>
  <si>
    <t>Consumption data tables</t>
  </si>
  <si>
    <t>Impact of Measures data tables</t>
  </si>
  <si>
    <t>Property level domestic consumption data</t>
  </si>
  <si>
    <t xml:space="preserve">Contact details </t>
  </si>
  <si>
    <t>Responsible statistician: Hiten Shah</t>
  </si>
  <si>
    <t>energyefficiency.stats@energysecurity.gov.uk</t>
  </si>
  <si>
    <t>newsdesk@energysecurity.gov.uk</t>
  </si>
  <si>
    <t>Table</t>
  </si>
  <si>
    <t>Title</t>
  </si>
  <si>
    <t>Table 1</t>
  </si>
  <si>
    <t>Estimated gas savings resulting from Loft insulation, by EPC rating</t>
  </si>
  <si>
    <t>Table 2</t>
  </si>
  <si>
    <t>Estimated gas savings resulting from Loft insulation, by property age</t>
  </si>
  <si>
    <t>Table 3</t>
  </si>
  <si>
    <t>Estimated gas savings resulting from Loft insulation, by property type</t>
  </si>
  <si>
    <t>Table 4</t>
  </si>
  <si>
    <t>Estimated gas savings resulting from Loft insulation, by number of bedrooms</t>
  </si>
  <si>
    <t>Table 5</t>
  </si>
  <si>
    <t>Estimated gas savings resulting from Loft insulation, by number of adults in the household</t>
  </si>
  <si>
    <t>Table 6</t>
  </si>
  <si>
    <t>Estimated gas savings resulting from Loft insulation, by household income</t>
  </si>
  <si>
    <t>Table 7</t>
  </si>
  <si>
    <t>Estimated gas savings resulting from Loft insulation, by tenure</t>
  </si>
  <si>
    <t>Table 8</t>
  </si>
  <si>
    <t>Estimated gas savings resulting from Loft insulation, by region</t>
  </si>
  <si>
    <t>Table 1: Estimated gas savings resulting from Loft insulation, by EPC rating</t>
  </si>
  <si>
    <t>This worksheet contains two tables, showing data for percentage savings and total savings in kWh. The two tables are separated by a blank column.</t>
  </si>
  <si>
    <t>Source: NEED, EPC register (MHCLG)</t>
  </si>
  <si>
    <t>Table 1a. Percentage savings</t>
  </si>
  <si>
    <t>Table 1b. Total savings (kWh)</t>
  </si>
  <si>
    <t>EPC rating</t>
  </si>
  <si>
    <t>Number in sample</t>
  </si>
  <si>
    <t>Mean</t>
  </si>
  <si>
    <t>5th 
percentile</t>
  </si>
  <si>
    <t>Lower 
quartile</t>
  </si>
  <si>
    <t>Median</t>
  </si>
  <si>
    <t>Upper 
quartile</t>
  </si>
  <si>
    <t>95th 
percentile</t>
  </si>
  <si>
    <t>[no data]</t>
  </si>
  <si>
    <t>Table 2: Estimated gas savings resulting from Loft Insulation, by property age</t>
  </si>
  <si>
    <t>Table 2a. Percentage savings</t>
  </si>
  <si>
    <t>Table 2b. Total savings (kWh)</t>
  </si>
  <si>
    <t>Property age</t>
  </si>
  <si>
    <t>Table 3: Estimated gas savings resulting from Loft Insulation, by property type</t>
  </si>
  <si>
    <t>Table 3a. Percentage savings</t>
  </si>
  <si>
    <t>Table 3b. Total savings (kWh)</t>
  </si>
  <si>
    <t>Property type</t>
  </si>
  <si>
    <t>Table 4: Estimated gas savings resulting from Loft Insulation, by number of bedrooms</t>
  </si>
  <si>
    <t>Table 4a. Percentage savings</t>
  </si>
  <si>
    <t>Table 4b. Total savings (kWh)</t>
  </si>
  <si>
    <t>Number of bedrooms</t>
  </si>
  <si>
    <t>Table 5: Estimated gas savings resulting from Loft Insulation, by number of adults in the household</t>
  </si>
  <si>
    <t>Source: NEED, Experian</t>
  </si>
  <si>
    <t>Table 5a. Percentage savings</t>
  </si>
  <si>
    <t>Table 5b. Total savings (kWh)</t>
  </si>
  <si>
    <t>Number of adults</t>
  </si>
  <si>
    <t>Table 6: Estimated gas savings resulting from Loft Insulation, by household income</t>
  </si>
  <si>
    <t>Table 6a. Percentage savings</t>
  </si>
  <si>
    <t>Table 6b. Total savings (kWh)</t>
  </si>
  <si>
    <t>Household income</t>
  </si>
  <si>
    <t>Less than £20,000</t>
  </si>
  <si>
    <t>£20,000 - £29,999</t>
  </si>
  <si>
    <t>£30,000 - £39,999</t>
  </si>
  <si>
    <t>£40,000 - £49,999</t>
  </si>
  <si>
    <t>£50,000 - £59,999</t>
  </si>
  <si>
    <t>£60,000 or more</t>
  </si>
  <si>
    <t>Table 7: Estimated gas savings resulting from Loft Insulation, by tenure</t>
  </si>
  <si>
    <t>Table 7a. Percentage savings</t>
  </si>
  <si>
    <t>Table 7b. Total savings (kWh)</t>
  </si>
  <si>
    <t>Tenure</t>
  </si>
  <si>
    <t>Council/Housing Association</t>
  </si>
  <si>
    <t>Table 8: Estimated gas savings resulting from Loft Insulation, by region</t>
  </si>
  <si>
    <t>Source: NEED, ONS</t>
  </si>
  <si>
    <t>Table 8a. Percentage savings</t>
  </si>
  <si>
    <t>Table 8b. Total savings (kWh)</t>
  </si>
  <si>
    <t>Region</t>
  </si>
  <si>
    <t>This workbook presents Accredited Official Statistics on gas savings resulting from loft insulation (including roof and 'room-in roof' insulation) installed mid-May 2023 to mid-May 2024, broken down by various property and household characteristics. These are estimated savings for the first year after installation.</t>
  </si>
  <si>
    <t>Year of installation: 2023</t>
  </si>
  <si>
    <t>Next update: June 2027</t>
  </si>
  <si>
    <t>All domestic properties</t>
  </si>
  <si>
    <t>A-C</t>
  </si>
  <si>
    <t>D</t>
  </si>
  <si>
    <t>E-G</t>
  </si>
  <si>
    <t>No EPC Rating</t>
  </si>
  <si>
    <t>Pre 1919</t>
  </si>
  <si>
    <t>1919-44</t>
  </si>
  <si>
    <t>1945-64</t>
  </si>
  <si>
    <t>1965-82</t>
  </si>
  <si>
    <t>1983-99</t>
  </si>
  <si>
    <t>2000 onwards</t>
  </si>
  <si>
    <t>Detached</t>
  </si>
  <si>
    <t>Semi detached</t>
  </si>
  <si>
    <t>End terrace</t>
  </si>
  <si>
    <t>Mid terrace</t>
  </si>
  <si>
    <t>Bungalow</t>
  </si>
  <si>
    <t>1-2</t>
  </si>
  <si>
    <t>3</t>
  </si>
  <si>
    <t>4 or more</t>
  </si>
  <si>
    <t>1</t>
  </si>
  <si>
    <t>2</t>
  </si>
  <si>
    <t>Owner-occupied</t>
  </si>
  <si>
    <t>Privately rented</t>
  </si>
  <si>
    <t>North East</t>
  </si>
  <si>
    <t>North West</t>
  </si>
  <si>
    <t>Yorkshire and the Humber</t>
  </si>
  <si>
    <t>East Midlands</t>
  </si>
  <si>
    <t>West Midlands</t>
  </si>
  <si>
    <t>East of England</t>
  </si>
  <si>
    <t>London</t>
  </si>
  <si>
    <t>South East</t>
  </si>
  <si>
    <t>South West</t>
  </si>
  <si>
    <t>Wales</t>
  </si>
  <si>
    <t>Publication date: 11 June 2026</t>
  </si>
  <si>
    <t>For gas, only households with a valid gas consumption figure between 2,500 and 50,000 kWh have been included in this analysis. For electricity, only households with a valid electricity consumption figure between 500 and 25,000 kWh have been included.</t>
  </si>
  <si>
    <t>Both percentage savings and actual savings are provided. Actual savings are presented in kilowatt hours (kWh).</t>
  </si>
  <si>
    <t>The information on property attributes (Tables 2 to 4) is based on data from the HM Revenue &amp; Customs (HMRC) Council tax database.</t>
  </si>
  <si>
    <t>Source: NEED, Council tax database (HMRC)</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
  </numFmts>
  <fonts count="12" x14ac:knownFonts="1">
    <font>
      <sz val="12"/>
      <name val="Arial"/>
    </font>
    <font>
      <b/>
      <sz val="16"/>
      <color rgb="FF000000"/>
      <name val="Arial"/>
      <family val="2"/>
    </font>
    <font>
      <sz val="14"/>
      <color rgb="FF000000"/>
      <name val="Arial"/>
      <family val="2"/>
    </font>
    <font>
      <sz val="12"/>
      <color rgb="FF000000"/>
      <name val="Arial"/>
      <family val="2"/>
    </font>
    <font>
      <b/>
      <sz val="14"/>
      <color rgb="FF000000"/>
      <name val="Arial"/>
      <family val="2"/>
    </font>
    <font>
      <u/>
      <sz val="12"/>
      <color rgb="FF0000FF"/>
      <name val="Arial"/>
      <family val="2"/>
    </font>
    <font>
      <u/>
      <sz val="12"/>
      <color indexed="12"/>
      <name val="Arial"/>
      <family val="2"/>
    </font>
    <font>
      <b/>
      <sz val="12"/>
      <color rgb="FF000000"/>
      <name val="Arial"/>
      <family val="2"/>
    </font>
    <font>
      <b/>
      <sz val="15"/>
      <color rgb="FF000000"/>
      <name val="Arial"/>
      <family val="2"/>
    </font>
    <font>
      <sz val="12"/>
      <color theme="1"/>
      <name val="Arial"/>
      <family val="2"/>
    </font>
    <font>
      <b/>
      <sz val="12"/>
      <color theme="1"/>
      <name val="Arial"/>
      <family val="2"/>
    </font>
    <font>
      <sz val="8"/>
      <name val="Arial"/>
      <family val="2"/>
    </font>
  </fonts>
  <fills count="3">
    <fill>
      <patternFill patternType="none"/>
    </fill>
    <fill>
      <patternFill patternType="gray125"/>
    </fill>
    <fill>
      <patternFill patternType="solid">
        <fgColor theme="0"/>
        <bgColor indexed="64"/>
      </patternFill>
    </fill>
  </fills>
  <borders count="3">
    <border>
      <left/>
      <right/>
      <top/>
      <bottom/>
      <diagonal/>
    </border>
    <border>
      <left/>
      <right/>
      <top/>
      <bottom style="thin">
        <color indexed="64"/>
      </bottom>
      <diagonal/>
    </border>
    <border>
      <left/>
      <right/>
      <top/>
      <bottom style="thin">
        <color theme="1"/>
      </bottom>
      <diagonal/>
    </border>
  </borders>
  <cellStyleXfs count="1">
    <xf numFmtId="0" fontId="0" fillId="0" borderId="0"/>
  </cellStyleXfs>
  <cellXfs count="31">
    <xf numFmtId="0" fontId="0" fillId="0" borderId="0" xfId="0"/>
    <xf numFmtId="0" fontId="1" fillId="0" borderId="0" xfId="0" applyFont="1" applyAlignment="1">
      <alignment wrapText="1"/>
    </xf>
    <xf numFmtId="0" fontId="2" fillId="0" borderId="0" xfId="0" applyFont="1" applyAlignment="1">
      <alignment wrapText="1"/>
    </xf>
    <xf numFmtId="0" fontId="3" fillId="0" borderId="0" xfId="0" applyFont="1" applyAlignment="1">
      <alignment horizontal="left" wrapText="1"/>
    </xf>
    <xf numFmtId="0" fontId="4" fillId="0" borderId="0" xfId="0" applyFont="1" applyAlignment="1">
      <alignment wrapText="1"/>
    </xf>
    <xf numFmtId="0" fontId="5" fillId="0" borderId="0" xfId="0" applyFont="1" applyAlignment="1">
      <alignment wrapText="1"/>
    </xf>
    <xf numFmtId="0" fontId="3" fillId="0" borderId="0" xfId="0" applyFont="1" applyAlignment="1">
      <alignment wrapText="1"/>
    </xf>
    <xf numFmtId="0" fontId="6" fillId="2" borderId="0" xfId="0" applyFont="1" applyFill="1" applyAlignment="1">
      <alignment horizontal="center"/>
    </xf>
    <xf numFmtId="0" fontId="7" fillId="0" borderId="1" xfId="0" applyFont="1" applyBorder="1" applyAlignment="1">
      <alignment horizontal="center"/>
    </xf>
    <xf numFmtId="0" fontId="7" fillId="0" borderId="1" xfId="0" applyFont="1" applyBorder="1" applyAlignment="1">
      <alignment horizontal="left" wrapText="1"/>
    </xf>
    <xf numFmtId="0" fontId="8" fillId="0" borderId="0" xfId="0" applyFont="1" applyAlignment="1">
      <alignment vertical="top"/>
    </xf>
    <xf numFmtId="0" fontId="3" fillId="0" borderId="0" xfId="0" applyFont="1" applyAlignment="1">
      <alignment vertical="top" wrapText="1"/>
    </xf>
    <xf numFmtId="3" fontId="9" fillId="0" borderId="0" xfId="0" applyNumberFormat="1" applyFont="1" applyAlignment="1">
      <alignment horizontal="right" vertical="top" wrapText="1"/>
    </xf>
    <xf numFmtId="3" fontId="9" fillId="0" borderId="0" xfId="0" applyNumberFormat="1" applyFont="1"/>
    <xf numFmtId="46" fontId="10" fillId="0" borderId="0" xfId="0" applyNumberFormat="1" applyFont="1"/>
    <xf numFmtId="3" fontId="10" fillId="0" borderId="0" xfId="0" applyNumberFormat="1" applyFont="1"/>
    <xf numFmtId="164" fontId="10" fillId="0" borderId="0" xfId="0" applyNumberFormat="1" applyFont="1"/>
    <xf numFmtId="46" fontId="9" fillId="0" borderId="0" xfId="0" applyNumberFormat="1" applyFont="1"/>
    <xf numFmtId="164" fontId="9" fillId="0" borderId="0" xfId="0" applyNumberFormat="1" applyFont="1"/>
    <xf numFmtId="165" fontId="3" fillId="0" borderId="0" xfId="0" applyNumberFormat="1" applyFont="1" applyAlignment="1">
      <alignment vertical="top"/>
    </xf>
    <xf numFmtId="165" fontId="7" fillId="0" borderId="0" xfId="0" applyNumberFormat="1" applyFont="1" applyAlignment="1">
      <alignment vertical="top"/>
    </xf>
    <xf numFmtId="3" fontId="9" fillId="0" borderId="0" xfId="0" applyNumberFormat="1" applyFont="1" applyAlignment="1">
      <alignment horizontal="left" vertical="top" wrapText="1"/>
    </xf>
    <xf numFmtId="0" fontId="4" fillId="0" borderId="0" xfId="0" applyFont="1"/>
    <xf numFmtId="3" fontId="9" fillId="0" borderId="0" xfId="0" applyNumberFormat="1" applyFont="1" applyAlignment="1">
      <alignment horizontal="right"/>
    </xf>
    <xf numFmtId="164" fontId="9" fillId="0" borderId="0" xfId="0" applyNumberFormat="1" applyFont="1" applyAlignment="1">
      <alignment horizontal="right"/>
    </xf>
    <xf numFmtId="0" fontId="9" fillId="0" borderId="0" xfId="0" applyFont="1" applyAlignment="1">
      <alignment horizontal="right"/>
    </xf>
    <xf numFmtId="49" fontId="9" fillId="0" borderId="0" xfId="0" applyNumberFormat="1" applyFont="1"/>
    <xf numFmtId="0" fontId="3" fillId="0" borderId="0" xfId="0" applyFont="1"/>
    <xf numFmtId="0" fontId="7" fillId="0" borderId="0" xfId="0" applyFont="1"/>
    <xf numFmtId="0" fontId="9" fillId="0" borderId="0" xfId="0" applyFont="1"/>
    <xf numFmtId="0" fontId="9" fillId="0" borderId="2" xfId="0" applyFont="1" applyBorder="1"/>
  </cellXfs>
  <cellStyles count="1">
    <cellStyle name="Normal" xfId="0" builtinId="0"/>
  </cellStyles>
  <dxfs count="143">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1" formatCode="[h]:mm:ss"/>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1" formatCode="[h]:mm:ss"/>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1" formatCode="[h]:mm:ss"/>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sz val="12"/>
        <color rgb="FF000000"/>
        <family val="2"/>
      </font>
      <alignment horizontal="left" vertical="bottom" textRotation="0" wrapText="1" indent="0" justifyLastLine="0" shrinkToFit="0" readingOrder="0"/>
    </dxf>
    <dxf>
      <font>
        <u/>
        <color indexed="12"/>
        <family val="2"/>
      </font>
      <fill>
        <patternFill patternType="solid">
          <fgColor indexed="64"/>
          <bgColor theme="0"/>
        </patternFill>
      </fill>
      <alignment horizontal="center" vertical="bottom" textRotation="0" wrapText="0" indent="0" justifyLastLine="0" shrinkToFit="0" readingOrder="0"/>
    </dxf>
    <dxf>
      <border diagonalUp="0" diagonalDown="0">
        <left/>
        <right/>
        <top style="thin">
          <color indexed="64"/>
        </top>
        <bottom style="thin">
          <color indexed="64"/>
        </bottom>
      </border>
    </dxf>
    <dxf>
      <border>
        <bottom style="thin">
          <color indexed="64"/>
        </bottom>
      </border>
    </dxf>
    <dxf>
      <alignment vertical="bottom" textRotation="0" indent="0" justifyLastLine="0" shrinkToFit="0" readingOrder="0"/>
      <border diagonalUp="0" diagonalDown="0">
        <left style="thin">
          <color indexed="64"/>
        </left>
        <right style="thin">
          <color indexed="64"/>
        </right>
        <top/>
        <bottom/>
        <vertical style="thin">
          <color indexed="64"/>
        </vertical>
        <horizontal style="thin">
          <color indexed="64"/>
        </horizontal>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3</xdr:col>
      <xdr:colOff>391125</xdr:colOff>
      <xdr:row>5</xdr:row>
      <xdr:rowOff>86439</xdr:rowOff>
    </xdr:to>
    <xdr:pic>
      <xdr:nvPicPr>
        <xdr:cNvPr id="2" name="Picture 1">
          <a:extLst>
            <a:ext uri="{FF2B5EF4-FFF2-40B4-BE49-F238E27FC236}">
              <a16:creationId xmlns:a16="http://schemas.microsoft.com/office/drawing/2014/main" id="{5D0728C2-B899-49DA-A1BD-352C603A318D}"/>
            </a:ext>
          </a:extLst>
        </xdr:cNvPr>
        <xdr:cNvPicPr>
          <a:picLocks noChangeAspect="1"/>
        </xdr:cNvPicPr>
      </xdr:nvPicPr>
      <xdr:blipFill>
        <a:blip xmlns:r="http://schemas.openxmlformats.org/officeDocument/2006/relationships" r:embed="rId1" cstate="print"/>
        <a:stretch>
          <a:fillRect/>
        </a:stretch>
      </xdr:blipFill>
      <xdr:spPr>
        <a:xfrm>
          <a:off x="10182225" y="0"/>
          <a:ext cx="2372325" cy="2172414"/>
        </a:xfrm>
        <a:prstGeom prst="rect">
          <a:avLst/>
        </a:prstGeom>
        <a:ln>
          <a:prstDash val="solid"/>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5FDCF806-4735-4093-B919-5C4543F55BE5}" name="Contents" displayName="Contents" ref="A2:B10" totalsRowShown="0" headerRowDxfId="142" headerRowBorderDxfId="141" tableBorderDxfId="140">
  <tableColumns count="2">
    <tableColumn id="1" xr3:uid="{995899B3-19F3-4FE0-9B0F-ECB814E48C84}" name="Table" dataDxfId="139"/>
    <tableColumn id="2" xr3:uid="{5E1A62DE-AF38-4A45-B8E2-85238C270464}" name="Title" dataDxfId="138"/>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04DC2A6-AE03-403C-9D5E-D9E9C162A425}" name="Table1b" displayName="Table1b" ref="J6:Q11" totalsRowShown="0" headerRowDxfId="137">
  <autoFilter ref="J6:Q11"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80DEA772-87D2-4D5D-BD85-3EAFDE2728B2}" name="EPC rating"/>
    <tableColumn id="2" xr3:uid="{7BB3B0B0-3135-43C1-AB37-BD5B66A0DCF2}" name="Number in sample" dataDxfId="136"/>
    <tableColumn id="3" xr3:uid="{B3696BB9-3390-47E2-8531-876CACBD885D}" name="Mean" dataDxfId="135"/>
    <tableColumn id="4" xr3:uid="{3B585385-27CA-44A9-A4D4-C77F249BDFBF}" name="5th _x000a_percentile" dataDxfId="134"/>
    <tableColumn id="5" xr3:uid="{7B534F31-62ED-4654-93FB-44A49E37FC66}" name="Lower _x000a_quartile" dataDxfId="133"/>
    <tableColumn id="6" xr3:uid="{5CDD842E-4E99-4BCC-B681-5CDA3013A810}" name="Median" dataDxfId="132"/>
    <tableColumn id="7" xr3:uid="{3CDF3E20-0EBA-4A79-A8BC-C105C7DC4C74}" name="Upper _x000a_quartile" dataDxfId="131"/>
    <tableColumn id="8" xr3:uid="{33B50EA8-D1E5-4C44-A077-476B74425194}" name="95th _x000a_percentile" dataDxfId="130"/>
  </tableColumns>
  <tableStyleInfo name="TableStyleLight1" showFirstColumn="0" showLastColumn="0" showRowStripes="0"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42114E32-60EF-472B-9B28-332EE3EFFBBD}" name="Table1a" displayName="Table1a" ref="A6:H11" totalsRowShown="0" headerRowDxfId="129">
  <autoFilter ref="A6:H11"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D652C2CD-3CB3-4D9B-8409-D407C050C1BA}" name="EPC rating"/>
    <tableColumn id="2" xr3:uid="{349B4AC7-19B9-4FB6-A834-4256FDDED285}" name="Number in sample" dataDxfId="128"/>
    <tableColumn id="3" xr3:uid="{BBC308C5-61FF-4295-B579-EDCCB76B93C2}" name="Mean" dataDxfId="127"/>
    <tableColumn id="4" xr3:uid="{C771A383-A610-464C-AB62-70E0DC143988}" name="5th _x000a_percentile" dataDxfId="126"/>
    <tableColumn id="5" xr3:uid="{890EE7B1-88A2-45C1-8CA3-39170A72EC06}" name="Lower _x000a_quartile" dataDxfId="125"/>
    <tableColumn id="6" xr3:uid="{B02CBB4C-863F-4EFA-8E68-A63F1145B3D4}" name="Median" dataDxfId="124"/>
    <tableColumn id="7" xr3:uid="{3C7232AC-02F3-45C6-BD62-F6461EA11C80}" name="Upper _x000a_quartile" dataDxfId="123"/>
    <tableColumn id="8" xr3:uid="{D7FC5844-34E2-44AC-8042-5D4B0DD6A299}" name="95th _x000a_percentile" dataDxfId="122"/>
  </tableColumns>
  <tableStyleInfo name="TableStyleLight1" showFirstColumn="0" showLastColumn="0" showRowStripes="0"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CD477F9E-E6FB-442E-AB51-7B0A2EC19654}" name="Table2b" displayName="Table2b" ref="J6:Q13" totalsRowShown="0" headerRowDxfId="121">
  <autoFilter ref="J6:Q13"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C46EB3FF-4680-4310-AAD6-F4C2472A5149}" name="Property age" dataDxfId="120"/>
    <tableColumn id="2" xr3:uid="{1A9E8036-1E21-4BF0-83E8-71DF2465E7FD}" name="Number in sample" dataDxfId="119"/>
    <tableColumn id="3" xr3:uid="{D6E57325-864F-4F4E-8957-4EA8F5F4C168}" name="Mean" dataDxfId="118"/>
    <tableColumn id="4" xr3:uid="{ED35BC1E-5AA5-4E2A-A143-FDB8128ED413}" name="5th _x000a_percentile" dataDxfId="117"/>
    <tableColumn id="5" xr3:uid="{00198B7C-0EA2-4AA9-A3C0-D03C58376B64}" name="Lower _x000a_quartile" dataDxfId="116"/>
    <tableColumn id="6" xr3:uid="{D943A481-5CCE-4ECB-99BB-4B4B079E652F}" name="Median" dataDxfId="115"/>
    <tableColumn id="7" xr3:uid="{71B5109F-F5FC-40DE-AE51-9459DE0D1E87}" name="Upper _x000a_quartile" dataDxfId="114"/>
    <tableColumn id="8" xr3:uid="{F0D6AA1B-68A3-4CD9-BEF8-C556543A7C4B}" name="95th _x000a_percentile" dataDxfId="113"/>
  </tableColumns>
  <tableStyleInfo name="TableStyleLight1" showFirstColumn="0" showLastColumn="0" showRowStripes="0"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F8162C1A-44B2-44F8-8300-681AE13C7194}" name="Table2a" displayName="Table2a" ref="A6:H13" totalsRowShown="0" headerRowDxfId="112">
  <autoFilter ref="A6:H13"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4D40066-2FC6-48B4-B02C-CCA81B880FA8}" name="Property age"/>
    <tableColumn id="2" xr3:uid="{2913CBF9-C5CF-4161-98DF-3CAB9F5EF629}" name="Number in sample" dataDxfId="111"/>
    <tableColumn id="3" xr3:uid="{6CE2C1A3-F784-42CC-9D11-E2120198A043}" name="Mean" dataDxfId="110"/>
    <tableColumn id="4" xr3:uid="{DB4734B1-C291-4F55-80CE-F311B70812E8}" name="5th _x000a_percentile" dataDxfId="109"/>
    <tableColumn id="5" xr3:uid="{FD1EA67A-BDFD-4D23-A762-218862291BAA}" name="Lower _x000a_quartile" dataDxfId="108"/>
    <tableColumn id="6" xr3:uid="{28BDF894-E169-4550-A9F9-5533750DA8CB}" name="Median" dataDxfId="107"/>
    <tableColumn id="7" xr3:uid="{132EAFAF-2DFE-4642-B4E2-4F6F27DA7B56}" name="Upper _x000a_quartile" dataDxfId="106"/>
    <tableColumn id="8" xr3:uid="{C9217AA6-ACA7-438F-9F6B-90A9B785D282}" name="95th _x000a_percentile" dataDxfId="105"/>
  </tableColumns>
  <tableStyleInfo name="TableStyleLight1" showFirstColumn="0" showLastColumn="0" showRowStripes="0"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7DF58777-FB8B-49EE-B65B-2A980AEBAC3C}" name="Table3b" displayName="Table3b" ref="J6:Q12" totalsRowShown="0" headerRowDxfId="104">
  <autoFilter ref="J6:Q12"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C6B3C8A-C4D1-4958-B09C-ED9D4C2AB099}" name="Property type" dataDxfId="103"/>
    <tableColumn id="2" xr3:uid="{D07CD11A-1C0B-4EC4-84DE-B5C65DA7B11B}" name="Number in sample" dataDxfId="102"/>
    <tableColumn id="3" xr3:uid="{F540B05C-06EC-4D0A-99B5-F493661B9BF6}" name="Mean" dataDxfId="101"/>
    <tableColumn id="4" xr3:uid="{6A10A8CC-6EDE-4B66-A8CA-C47173F5D0C2}" name="5th _x000a_percentile" dataDxfId="100"/>
    <tableColumn id="5" xr3:uid="{A57690BC-ED18-4F7D-891C-58FDED6A0B8C}" name="Lower _x000a_quartile" dataDxfId="99"/>
    <tableColumn id="6" xr3:uid="{2E54081F-CDFE-4396-9664-DA5F35A64F27}" name="Median" dataDxfId="98"/>
    <tableColumn id="7" xr3:uid="{24450DAE-C282-490C-8D6D-BABC7F3ECB92}" name="Upper _x000a_quartile" dataDxfId="97"/>
    <tableColumn id="8" xr3:uid="{BEC7C7DD-114E-4CF4-AB53-05BD33CD9430}" name="95th _x000a_percentile" dataDxfId="96"/>
  </tableColumns>
  <tableStyleInfo name="TableStyleLight1" showFirstColumn="0" showLastColumn="0" showRowStripes="0"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E761AA12-B7E8-4AB3-86A5-9299B116F74F}" name="Table3a" displayName="Table3a" ref="A6:H12" totalsRowShown="0" headerRowDxfId="95">
  <autoFilter ref="A6:H12"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7BDB49FB-C7DA-434E-8423-E7DE26ECE1BF}" name="Property type"/>
    <tableColumn id="2" xr3:uid="{6CE19E4C-B823-4762-B8FE-8AED343F4551}" name="Number in sample" dataDxfId="94"/>
    <tableColumn id="3" xr3:uid="{3FE6DBAE-256E-46F2-AEFA-21440FDE29E8}" name="Mean" dataDxfId="93"/>
    <tableColumn id="4" xr3:uid="{6B6C1158-BD04-4E8D-B30F-BC09FE1802DB}" name="5th _x000a_percentile" dataDxfId="92"/>
    <tableColumn id="5" xr3:uid="{BA7E1097-AC5B-4F7E-BEB4-9139BBC752A6}" name="Lower _x000a_quartile" dataDxfId="91"/>
    <tableColumn id="6" xr3:uid="{9412D798-51BD-4D13-BB3C-49233DAE4E45}" name="Median" dataDxfId="90"/>
    <tableColumn id="7" xr3:uid="{59286F1F-B323-49DA-BBB0-28A297374D48}" name="Upper _x000a_quartile" dataDxfId="89"/>
    <tableColumn id="8" xr3:uid="{32D6EC6D-0376-4529-8FA9-4208FA0B5A71}" name="95th _x000a_percentile" dataDxfId="88"/>
  </tableColumns>
  <tableStyleInfo name="TableStyleLight1" showFirstColumn="0" showLastColumn="0" showRowStripes="0"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AE156F88-0AFC-4EB8-8E41-F700A630FE7F}" name="Table4b" displayName="Table4b" ref="J6:Q10" totalsRowShown="0" headerRowDxfId="87">
  <autoFilter ref="J6:Q10"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DE8247C4-63D5-4766-8B35-BF8DB0015F6C}" name="Number of bedrooms" dataDxfId="86"/>
    <tableColumn id="2" xr3:uid="{761DF24C-322E-460C-8994-547A2D1763D9}" name="Number in sample" dataDxfId="85"/>
    <tableColumn id="3" xr3:uid="{FCF8112B-4381-4FD7-AF08-7D3DA2883362}" name="Mean" dataDxfId="84"/>
    <tableColumn id="4" xr3:uid="{E53BC8B5-E6AF-4AAB-990D-3978A1997811}" name="5th _x000a_percentile" dataDxfId="83"/>
    <tableColumn id="5" xr3:uid="{E2BF8A4F-3758-4999-8AAD-32B6F12AF755}" name="Lower _x000a_quartile" dataDxfId="82"/>
    <tableColumn id="6" xr3:uid="{007CA238-398A-47F0-96F3-9D4B64B33E8D}" name="Median" dataDxfId="81"/>
    <tableColumn id="7" xr3:uid="{D25AD2B0-6608-4C65-BAE0-598D385720A8}" name="Upper _x000a_quartile" dataDxfId="80"/>
    <tableColumn id="8" xr3:uid="{032B8370-D894-48F0-A07A-C56ABCC1B40B}" name="95th _x000a_percentile" dataDxfId="79"/>
  </tableColumns>
  <tableStyleInfo name="TableStyleLight1" showFirstColumn="0" showLastColumn="0" showRowStripes="0"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2FD4C395-0D3A-417C-93D8-640D3E92FF4E}" name="Table4a" displayName="Table4a" ref="A6:H10" totalsRowShown="0" headerRowDxfId="78">
  <autoFilter ref="A6:H10"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6F2F7886-C954-440D-952E-2FA9E9758936}" name="Number of bedrooms"/>
    <tableColumn id="2" xr3:uid="{50C3AABD-8878-44C2-97A8-5E350E013828}" name="Number in sample" dataDxfId="77"/>
    <tableColumn id="3" xr3:uid="{FF957EDD-F73B-4142-8A61-05B2CD01BC19}" name="Mean" dataDxfId="76"/>
    <tableColumn id="4" xr3:uid="{E40ED5CF-3261-4AB5-96C0-38230CC60926}" name="5th _x000a_percentile" dataDxfId="75"/>
    <tableColumn id="5" xr3:uid="{6E0301C9-D029-4873-AFF2-2639DD3ACFB8}" name="Lower _x000a_quartile" dataDxfId="74"/>
    <tableColumn id="6" xr3:uid="{FCEF3CDA-DDA4-4B6D-B3E0-950C39944B18}" name="Median" dataDxfId="73"/>
    <tableColumn id="7" xr3:uid="{3E6E9270-61B5-4FF0-8A74-9C34EFB1163C}" name="Upper _x000a_quartile" dataDxfId="72"/>
    <tableColumn id="8" xr3:uid="{84B053BB-2361-424F-A48C-28DA57F6E05E}" name="95th _x000a_percentile" dataDxfId="71"/>
  </tableColumns>
  <tableStyleInfo name="TableStyleLight1" showFirstColumn="0" showLastColumn="0" showRowStripes="0"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E372D0B7-F789-4C75-8269-96FBD4F93533}" name="Table5b" displayName="Table5b" ref="J6:Q11" totalsRowShown="0" headerRowDxfId="70">
  <autoFilter ref="J6:Q11"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CDBA7D5-064C-480B-8572-F6172B632B5D}" name="Number of adults" dataDxfId="69"/>
    <tableColumn id="2" xr3:uid="{610237B9-533B-4A70-A705-98CC4B0CBFF4}" name="Number in sample" dataDxfId="68"/>
    <tableColumn id="3" xr3:uid="{F04EC084-45B8-44B1-875E-1C3DDE408EE5}" name="Mean" dataDxfId="67"/>
    <tableColumn id="4" xr3:uid="{41E4757D-3F1F-4BEF-AB81-7EFD391E9BD0}" name="5th _x000a_percentile" dataDxfId="66"/>
    <tableColumn id="5" xr3:uid="{952853E6-96F0-49FF-A165-C7C215E398AE}" name="Lower _x000a_quartile" dataDxfId="65"/>
    <tableColumn id="6" xr3:uid="{CCE8E293-185C-4535-B373-FBE1C4E02E52}" name="Median" dataDxfId="64"/>
    <tableColumn id="7" xr3:uid="{A58548A4-4737-4E95-9047-D91408BA4589}" name="Upper _x000a_quartile" dataDxfId="63"/>
    <tableColumn id="8" xr3:uid="{E11E23AD-7A5E-43DE-8800-06D684B9EFB4}" name="95th _x000a_percentile" dataDxfId="62"/>
  </tableColumns>
  <tableStyleInfo name="TableStyleLight1" showFirstColumn="0" showLastColumn="0" showRowStripes="0"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94962767-D5CF-4C3B-883B-5EF602AA0049}" name="Table5a" displayName="Table5a" ref="A6:H11" totalsRowShown="0" headerRowDxfId="61">
  <autoFilter ref="A6:H11"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3D617C32-2A31-40B4-BF4F-8104558CAD7A}" name="Number of adults"/>
    <tableColumn id="2" xr3:uid="{4995B020-898D-4B87-B9E3-7121E172216E}" name="Number in sample" dataDxfId="60"/>
    <tableColumn id="3" xr3:uid="{624DFCF1-BDDA-4571-A451-96F2AB5F9AF5}" name="Mean" dataDxfId="59"/>
    <tableColumn id="4" xr3:uid="{B9CEDAC5-0180-4287-A1E4-1025EC5CAA50}" name="5th _x000a_percentile" dataDxfId="58"/>
    <tableColumn id="5" xr3:uid="{DDABB2A2-92E8-4F26-ADF8-E88B0FD3EA5B}" name="Lower _x000a_quartile" dataDxfId="57"/>
    <tableColumn id="6" xr3:uid="{DA4E2365-8859-467D-B06E-962BC4A2CF93}" name="Median" dataDxfId="56"/>
    <tableColumn id="7" xr3:uid="{8A820A68-3882-4608-A7EB-70C07341E83D}" name="Upper _x000a_quartile" dataDxfId="55"/>
    <tableColumn id="8" xr3:uid="{35E82BC9-9AC6-4851-B976-F47669D8E13C}" name="95th _x000a_percentile" dataDxfId="54"/>
  </tableColumns>
  <tableStyleInfo name="TableStyleLight1" showFirstColumn="0" showLastColumn="0" showRowStripes="0"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60A4F294-7441-4F8E-AFA1-A5A8FBD708F8}" name="Table6b" displayName="Table6b" ref="J6:Q13" totalsRowShown="0" headerRowDxfId="53">
  <autoFilter ref="J6:Q13"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27354651-7946-4AE3-B6B1-F1D91D8368DA}" name="Household income" dataDxfId="52"/>
    <tableColumn id="2" xr3:uid="{0F6071C3-102D-469E-9324-70AC18A890E5}" name="Number in sample" dataDxfId="51"/>
    <tableColumn id="3" xr3:uid="{5E2F974A-874C-466B-AC3C-A88AC1E6BDCC}" name="Mean" dataDxfId="50"/>
    <tableColumn id="4" xr3:uid="{617B8D1F-BF68-4062-8A6B-C4C74A8FBD6A}" name="5th _x000a_percentile" dataDxfId="49"/>
    <tableColumn id="5" xr3:uid="{FF330703-9DF6-4B25-9895-DAE919E366FB}" name="Lower _x000a_quartile" dataDxfId="48"/>
    <tableColumn id="6" xr3:uid="{92726250-4E68-42EC-BED8-12B309277AC8}" name="Median" dataDxfId="47"/>
    <tableColumn id="7" xr3:uid="{4A25BC86-1393-4BD1-B546-A76DA970EBA4}" name="Upper _x000a_quartile" dataDxfId="46"/>
    <tableColumn id="8" xr3:uid="{F3DACBC8-64AC-4FD0-98E5-98947BCEDC52}" name="95th _x000a_percentile" dataDxfId="45"/>
  </tableColumns>
  <tableStyleInfo name="TableStyleLight1" showFirstColumn="0" showLastColumn="0" showRowStripes="0"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5407F0DC-78ED-4682-B786-E3915BB2B675}" name="Table6a" displayName="Table6a" ref="A6:H13" totalsRowShown="0" headerRowDxfId="44">
  <autoFilter ref="A6:H13"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2DCCF056-4CF3-4A64-9C43-C282D1A815E7}" name="Household income" dataDxfId="43"/>
    <tableColumn id="2" xr3:uid="{6639E736-2620-4F70-94AF-5DA5C0B70EA1}" name="Number in sample" dataDxfId="42"/>
    <tableColumn id="3" xr3:uid="{2718A06B-9A5D-4059-BACD-9C0D2D16C79F}" name="Mean" dataDxfId="41"/>
    <tableColumn id="4" xr3:uid="{6D14947F-ABF2-4D47-9A68-881310568A85}" name="5th _x000a_percentile" dataDxfId="40"/>
    <tableColumn id="5" xr3:uid="{E54886A9-B968-429B-A561-5EF16CA6B56E}" name="Lower _x000a_quartile" dataDxfId="39"/>
    <tableColumn id="6" xr3:uid="{0AB70908-82B2-4485-8161-1BB3D76D4A6A}" name="Median" dataDxfId="38"/>
    <tableColumn id="7" xr3:uid="{D008AF33-DE63-4A8C-9E9A-68FC8CFF6996}" name="Upper _x000a_quartile" dataDxfId="37"/>
    <tableColumn id="8" xr3:uid="{0F70B1F6-155A-41F7-9406-6F3A836E991B}" name="95th _x000a_percentile" dataDxfId="36"/>
  </tableColumns>
  <tableStyleInfo name="TableStyleLight1" showFirstColumn="0" showLastColumn="0" showRowStripes="0"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EA955054-0E87-4560-8BD9-2B797FD00D7B}" name="Table7b" displayName="Table7b" ref="J6:Q10" totalsRowShown="0" headerRowDxfId="35">
  <autoFilter ref="J6:Q10"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C585F6B4-E353-4F2C-A64D-165A4EC460D8}" name="Tenure" dataDxfId="34"/>
    <tableColumn id="2" xr3:uid="{1060D678-6641-4D98-914C-E470E364C690}" name="Number in sample" dataDxfId="33"/>
    <tableColumn id="3" xr3:uid="{B381F73F-6920-4CC2-8F28-C33243636C71}" name="Mean" dataDxfId="32"/>
    <tableColumn id="4" xr3:uid="{C95F16D0-489F-4E64-9CD2-0F8E0248DA75}" name="5th _x000a_percentile" dataDxfId="31"/>
    <tableColumn id="5" xr3:uid="{238C54A1-5D34-4198-806B-A8C327BA44F7}" name="Lower _x000a_quartile" dataDxfId="30"/>
    <tableColumn id="6" xr3:uid="{6502C24C-E825-4359-9D7B-8EF0345E661B}" name="Median" dataDxfId="29"/>
    <tableColumn id="7" xr3:uid="{91D2589B-710D-44DA-8E6F-5377A25F12D3}" name="Upper _x000a_quartile" dataDxfId="28"/>
    <tableColumn id="8" xr3:uid="{D8EE5F98-5E8F-47F9-A7A1-08710915E3F3}" name="95th _x000a_percentile" dataDxfId="27"/>
  </tableColumns>
  <tableStyleInfo name="TableStyleLight1" showFirstColumn="0" showLastColumn="0" showRowStripes="0"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4EDF6F58-56B9-4646-B3CE-055FCF6E2267}" name="Table7a" displayName="Table7a" ref="A6:H10" totalsRowShown="0" headerRowDxfId="26">
  <autoFilter ref="A6:H10"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FBC8D107-533C-41CA-A4CE-BC3198E0FB56}" name="Tenure" dataDxfId="25"/>
    <tableColumn id="2" xr3:uid="{8C7817E2-5705-4005-ACA5-DC1516B63995}" name="Number in sample" dataDxfId="24"/>
    <tableColumn id="3" xr3:uid="{4E5F27CE-9D44-4B80-9A8A-EB879A9C9454}" name="Mean" dataDxfId="23"/>
    <tableColumn id="4" xr3:uid="{AE5D0CE7-F89E-4339-B583-837FB6794F53}" name="5th _x000a_percentile" dataDxfId="22"/>
    <tableColumn id="5" xr3:uid="{94A1C0D6-A0FD-4BE7-A815-504FA76E18ED}" name="Lower _x000a_quartile" dataDxfId="21"/>
    <tableColumn id="6" xr3:uid="{FBC56721-9BBC-44EF-A48B-227957FED5B3}" name="Median" dataDxfId="20"/>
    <tableColumn id="7" xr3:uid="{104B4962-A354-414E-85BD-2726A72F8DF1}" name="Upper _x000a_quartile" dataDxfId="19"/>
    <tableColumn id="8" xr3:uid="{9F65A49E-FBE5-4D74-B449-5C54C67E8319}" name="95th _x000a_percentile" dataDxfId="18"/>
  </tableColumns>
  <tableStyleInfo name="TableStyleLight1" showFirstColumn="0" showLastColumn="0" showRowStripes="0"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D23D3336-3770-45A3-8B6B-261354048C1A}" name="Table8b" displayName="Table8b" ref="J6:Q17" totalsRowShown="0" headerRowDxfId="17">
  <autoFilter ref="J6:Q17"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BD7F0082-C2B3-4718-A5A6-A2E297B9A87D}" name="Region" dataDxfId="16"/>
    <tableColumn id="2" xr3:uid="{40C62F5E-A03D-4D09-9609-988072AF2BBA}" name="Number in sample" dataDxfId="15"/>
    <tableColumn id="3" xr3:uid="{E9C3C43A-2677-4B42-B5A2-9B4EC07E3967}" name="Mean" dataDxfId="14"/>
    <tableColumn id="4" xr3:uid="{AB48B6F1-5AAB-440B-9783-03AF91596CE4}" name="5th _x000a_percentile" dataDxfId="13"/>
    <tableColumn id="5" xr3:uid="{50315221-EC37-4450-94C8-0EEAD16ED4C7}" name="Lower _x000a_quartile" dataDxfId="12"/>
    <tableColumn id="6" xr3:uid="{58C379FE-5902-4DCD-BD49-5FDE01EB2A96}" name="Median" dataDxfId="11"/>
    <tableColumn id="7" xr3:uid="{0C62E2F4-178B-44DC-8B96-8735FF8D245B}" name="Upper _x000a_quartile" dataDxfId="10"/>
    <tableColumn id="8" xr3:uid="{06ADDF92-3195-4913-AF24-8F91F95CA5FD}" name="95th _x000a_percentile" dataDxfId="9"/>
  </tableColumns>
  <tableStyleInfo name="TableStyleLight1" showFirstColumn="0" showLastColumn="0" showRowStripes="0"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402EC663-2E16-4427-A348-671C75D5C71F}" name="Table8a" displayName="Table8a" ref="A6:H17" totalsRowShown="0" headerRowDxfId="8">
  <autoFilter ref="A6:H17"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5CBF940-4251-411F-9EC2-6D52BC33F293}" name="Region" dataDxfId="7"/>
    <tableColumn id="2" xr3:uid="{40C75DC1-A9C0-4B07-985B-BEA8FAC68AAB}" name="Number in sample" dataDxfId="6"/>
    <tableColumn id="3" xr3:uid="{3C79B55F-3C56-4877-B905-ECE1EC4E2FD6}" name="Mean" dataDxfId="5"/>
    <tableColumn id="4" xr3:uid="{7F8C14F7-5E61-4753-B155-E38D41E7BAB3}" name="5th _x000a_percentile" dataDxfId="4"/>
    <tableColumn id="5" xr3:uid="{C1E516C7-CE37-4927-A63B-BF012E84AF07}" name="Lower _x000a_quartile" dataDxfId="3"/>
    <tableColumn id="6" xr3:uid="{F55F6659-31C3-420B-BACA-89317D824FFA}" name="Median" dataDxfId="2"/>
    <tableColumn id="7" xr3:uid="{8794727B-AD3E-46B1-ACD9-6C50A31F3EAB}" name="Upper _x000a_quartile" dataDxfId="1"/>
    <tableColumn id="8" xr3:uid="{5481463A-B5DD-429A-88D1-F5024DC589B5}" name="95th _x000a_percentile" dataDxfId="0"/>
  </tableColumns>
  <tableStyleInfo name="TableStyleLight1" showFirstColumn="0" showLastColumn="0" showRowStripes="0"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hyperlink" Target="https://www.gov.uk/government/collections/national-energy-efficiency-data-need-framework" TargetMode="External"/><Relationship Id="rId7" Type="http://schemas.openxmlformats.org/officeDocument/2006/relationships/hyperlink" Target="http://www.gov.uk/government/statistics/national-energy-efficiency-data-framework-need-report-summary-of-analysis-2026" TargetMode="External"/><Relationship Id="rId2" Type="http://schemas.openxmlformats.org/officeDocument/2006/relationships/hyperlink" Target="https://www.gov.uk/government/collections/national-energy-efficiency-data-need-framework" TargetMode="External"/><Relationship Id="rId1" Type="http://schemas.openxmlformats.org/officeDocument/2006/relationships/hyperlink" Target="https://www.gov.uk/government/collections/national-energy-efficiency-data-need-framework" TargetMode="External"/><Relationship Id="rId6" Type="http://schemas.openxmlformats.org/officeDocument/2006/relationships/hyperlink" Target="mailto:energyefficiency.stats@energysecurity.gov.uk" TargetMode="External"/><Relationship Id="rId5" Type="http://schemas.openxmlformats.org/officeDocument/2006/relationships/hyperlink" Target="https://www.gov.uk/government/collections/national-energy-efficiency-data-need-framework" TargetMode="External"/><Relationship Id="rId4" Type="http://schemas.openxmlformats.org/officeDocument/2006/relationships/hyperlink" Target="mailto:newsdesk@energysecurity.gov.uk" TargetMode="External"/></Relationships>
</file>

<file path=xl/worksheets/_rels/sheet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table" Target="../tables/table2.xml"/></Relationships>
</file>

<file path=xl/worksheets/_rels/sheet4.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table" Target="../tables/table6.xml"/></Relationships>
</file>

<file path=xl/worksheets/_rels/sheet6.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table" Target="../tables/table8.xml"/></Relationships>
</file>

<file path=xl/worksheets/_rels/sheet7.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table" Target="../tables/table10.xml"/></Relationships>
</file>

<file path=xl/worksheets/_rels/sheet8.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table" Target="../tables/table12.xml"/></Relationships>
</file>

<file path=xl/worksheets/_rels/sheet9.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table" Target="../tables/table14.xml"/></Relationships>
</file>

<file path=xl/worksheets/_rels/sheet10.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table" Target="../tables/table1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39"/>
  <sheetViews>
    <sheetView showGridLines="0" tabSelected="1" zoomScaleNormal="100" workbookViewId="0"/>
  </sheetViews>
  <sheetFormatPr defaultColWidth="11.5546875" defaultRowHeight="15" x14ac:dyDescent="0.2"/>
  <cols>
    <col min="1" max="1" width="118.77734375" customWidth="1"/>
  </cols>
  <sheetData>
    <row r="1" spans="1:1" ht="49.5" customHeight="1" x14ac:dyDescent="0.3">
      <c r="A1" s="1" t="s">
        <v>0</v>
      </c>
    </row>
    <row r="2" spans="1:1" ht="18" customHeight="1" x14ac:dyDescent="0.25">
      <c r="A2" s="2" t="s">
        <v>1</v>
      </c>
    </row>
    <row r="3" spans="1:1" ht="58.5" customHeight="1" x14ac:dyDescent="0.2">
      <c r="A3" s="6" t="s">
        <v>98</v>
      </c>
    </row>
    <row r="4" spans="1:1" ht="22.5" customHeight="1" x14ac:dyDescent="0.2">
      <c r="A4" s="6" t="s">
        <v>2</v>
      </c>
    </row>
    <row r="5" spans="1:1" ht="15.75" customHeight="1" x14ac:dyDescent="0.2">
      <c r="A5" s="6" t="s">
        <v>137</v>
      </c>
    </row>
    <row r="6" spans="1:1" ht="15.75" customHeight="1" x14ac:dyDescent="0.2">
      <c r="A6" s="6" t="s">
        <v>3</v>
      </c>
    </row>
    <row r="7" spans="1:1" ht="15.75" customHeight="1" x14ac:dyDescent="0.2">
      <c r="A7" s="6" t="s">
        <v>4</v>
      </c>
    </row>
    <row r="8" spans="1:1" ht="36" customHeight="1" x14ac:dyDescent="0.25">
      <c r="A8" s="4" t="s">
        <v>5</v>
      </c>
    </row>
    <row r="9" spans="1:1" ht="24.95" customHeight="1" x14ac:dyDescent="0.2">
      <c r="A9" s="6" t="s">
        <v>6</v>
      </c>
    </row>
    <row r="10" spans="1:1" ht="36.4" customHeight="1" x14ac:dyDescent="0.25">
      <c r="A10" s="4" t="s">
        <v>7</v>
      </c>
    </row>
    <row r="11" spans="1:1" ht="24.95" customHeight="1" x14ac:dyDescent="0.2">
      <c r="A11" s="6" t="s">
        <v>134</v>
      </c>
    </row>
    <row r="12" spans="1:1" ht="15.75" customHeight="1" x14ac:dyDescent="0.2">
      <c r="A12" s="6" t="s">
        <v>100</v>
      </c>
    </row>
    <row r="13" spans="1:1" ht="36" customHeight="1" x14ac:dyDescent="0.25">
      <c r="A13" s="4" t="s">
        <v>8</v>
      </c>
    </row>
    <row r="14" spans="1:1" ht="67.5" customHeight="1" x14ac:dyDescent="0.2">
      <c r="A14" s="6" t="s">
        <v>9</v>
      </c>
    </row>
    <row r="15" spans="1:1" ht="36.75" customHeight="1" x14ac:dyDescent="0.2">
      <c r="A15" s="6" t="s">
        <v>10</v>
      </c>
    </row>
    <row r="16" spans="1:1" ht="36.75" customHeight="1" x14ac:dyDescent="0.2">
      <c r="A16" s="6" t="s">
        <v>135</v>
      </c>
    </row>
    <row r="17" spans="1:1" ht="36.75" customHeight="1" x14ac:dyDescent="0.2">
      <c r="A17" s="6" t="s">
        <v>11</v>
      </c>
    </row>
    <row r="18" spans="1:1" ht="22.5" customHeight="1" x14ac:dyDescent="0.2">
      <c r="A18" s="6" t="s">
        <v>12</v>
      </c>
    </row>
    <row r="19" spans="1:1" ht="22.5" customHeight="1" x14ac:dyDescent="0.2">
      <c r="A19" s="6" t="s">
        <v>13</v>
      </c>
    </row>
    <row r="20" spans="1:1" ht="15.75" customHeight="1" x14ac:dyDescent="0.2">
      <c r="A20" s="5" t="s">
        <v>14</v>
      </c>
    </row>
    <row r="21" spans="1:1" ht="36.4" customHeight="1" x14ac:dyDescent="0.25">
      <c r="A21" s="4" t="s">
        <v>15</v>
      </c>
    </row>
    <row r="22" spans="1:1" ht="24.75" customHeight="1" x14ac:dyDescent="0.2">
      <c r="A22" s="6" t="s">
        <v>136</v>
      </c>
    </row>
    <row r="23" spans="1:1" ht="36.4" customHeight="1" x14ac:dyDescent="0.2">
      <c r="A23" s="3" t="s">
        <v>16</v>
      </c>
    </row>
    <row r="24" spans="1:1" ht="22.5" customHeight="1" x14ac:dyDescent="0.2">
      <c r="A24" s="6" t="s">
        <v>17</v>
      </c>
    </row>
    <row r="25" spans="1:1" ht="15.6" customHeight="1" x14ac:dyDescent="0.2">
      <c r="A25" s="3" t="s">
        <v>18</v>
      </c>
    </row>
    <row r="26" spans="1:1" x14ac:dyDescent="0.2">
      <c r="A26" s="3" t="s">
        <v>19</v>
      </c>
    </row>
    <row r="27" spans="1:1" ht="36.4" customHeight="1" x14ac:dyDescent="0.25">
      <c r="A27" s="4" t="s">
        <v>20</v>
      </c>
    </row>
    <row r="28" spans="1:1" ht="26.25" customHeight="1" x14ac:dyDescent="0.2">
      <c r="A28" s="5" t="s">
        <v>21</v>
      </c>
    </row>
    <row r="29" spans="1:1" ht="15.75" customHeight="1" x14ac:dyDescent="0.2">
      <c r="A29" s="5" t="s">
        <v>22</v>
      </c>
    </row>
    <row r="30" spans="1:1" ht="15.75" customHeight="1" x14ac:dyDescent="0.2">
      <c r="A30" s="5" t="s">
        <v>23</v>
      </c>
    </row>
    <row r="31" spans="1:1" ht="15.75" customHeight="1" x14ac:dyDescent="0.2">
      <c r="A31" s="5" t="s">
        <v>24</v>
      </c>
    </row>
    <row r="32" spans="1:1" ht="36.4" customHeight="1" x14ac:dyDescent="0.25">
      <c r="A32" s="4" t="s">
        <v>25</v>
      </c>
    </row>
    <row r="33" spans="1:1" ht="24.95" customHeight="1" x14ac:dyDescent="0.2">
      <c r="A33" s="3" t="s">
        <v>26</v>
      </c>
    </row>
    <row r="34" spans="1:1" ht="15.75" customHeight="1" x14ac:dyDescent="0.2">
      <c r="A34" s="5" t="s">
        <v>27</v>
      </c>
    </row>
    <row r="35" spans="1:1" ht="15.75" customHeight="1" x14ac:dyDescent="0.2">
      <c r="A35" s="5" t="s">
        <v>28</v>
      </c>
    </row>
    <row r="36" spans="1:1" ht="15.75" customHeight="1" x14ac:dyDescent="0.2">
      <c r="A36" s="6"/>
    </row>
    <row r="37" spans="1:1" ht="15.75" customHeight="1" x14ac:dyDescent="0.2">
      <c r="A37" s="6"/>
    </row>
    <row r="38" spans="1:1" ht="15.75" customHeight="1" x14ac:dyDescent="0.2">
      <c r="A38" s="6"/>
    </row>
    <row r="39" spans="1:1" ht="15.6" customHeight="1" x14ac:dyDescent="0.2">
      <c r="A39" s="6"/>
    </row>
  </sheetData>
  <hyperlinks>
    <hyperlink ref="A28" r:id="rId1" location="statistical-releases" xr:uid="{00000000-0004-0000-0000-000000000000}"/>
    <hyperlink ref="A29" r:id="rId2" location="consumption-data-tables" xr:uid="{00000000-0004-0000-0000-000001000000}"/>
    <hyperlink ref="A31" r:id="rId3" location="record-level-data" display="Record level data" xr:uid="{00000000-0004-0000-0000-000002000000}"/>
    <hyperlink ref="A35" r:id="rId4" xr:uid="{00000000-0004-0000-0000-000003000000}"/>
    <hyperlink ref="A30" r:id="rId5" location="impact-of-measures-data-tables" xr:uid="{00000000-0004-0000-0000-000004000000}"/>
    <hyperlink ref="A34" r:id="rId6" xr:uid="{00000000-0004-0000-0000-000005000000}"/>
    <hyperlink ref="A20" r:id="rId7" xr:uid="{DAB0DDDF-0E5E-41E0-9BFC-98C096822A77}"/>
  </hyperlinks>
  <pageMargins left="0.70000000000000007" right="0.70000000000000007" top="0.75" bottom="0.75" header="0.30000000000000004" footer="0.30000000000000004"/>
  <pageSetup paperSize="9" scale="39" fitToWidth="0" fitToHeight="0" orientation="portrait"/>
  <headerFooter scaleWithDoc="0" alignWithMargins="0">
    <oddHeader>&amp;C&amp;"Aptos"&amp;10&amp;K000000 OFFICIAL&amp;1#_x000D_&amp;"Arialri"&amp;12&amp;K000000&amp;"Calibri"</oddHeader>
    <oddFooter>&amp;C_x000D_&amp;1#&amp;"Aptos"&amp;10&amp;K000000 OFFICIAL</oddFooter>
  </headerFooter>
  <drawing r:id="rId8"/>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0"/>
  <sheetViews>
    <sheetView showGridLines="0" zoomScaleNormal="100" workbookViewId="0"/>
  </sheetViews>
  <sheetFormatPr defaultColWidth="11.5546875" defaultRowHeight="15" x14ac:dyDescent="0.2"/>
  <cols>
    <col min="1" max="1" width="15.5546875" customWidth="1"/>
    <col min="2" max="2" width="87.6640625" customWidth="1"/>
    <col min="3" max="3" width="7.33203125" customWidth="1"/>
  </cols>
  <sheetData>
    <row r="1" spans="1:2" ht="33.75" customHeight="1" x14ac:dyDescent="0.2">
      <c r="A1" s="10" t="s">
        <v>5</v>
      </c>
      <c r="B1" s="11"/>
    </row>
    <row r="2" spans="1:2" ht="28.5" customHeight="1" x14ac:dyDescent="0.25">
      <c r="A2" s="8" t="s">
        <v>29</v>
      </c>
      <c r="B2" s="9" t="s">
        <v>30</v>
      </c>
    </row>
    <row r="3" spans="1:2" x14ac:dyDescent="0.2">
      <c r="A3" s="7" t="s">
        <v>31</v>
      </c>
      <c r="B3" s="3" t="s">
        <v>32</v>
      </c>
    </row>
    <row r="4" spans="1:2" x14ac:dyDescent="0.2">
      <c r="A4" s="7" t="s">
        <v>33</v>
      </c>
      <c r="B4" s="3" t="s">
        <v>34</v>
      </c>
    </row>
    <row r="5" spans="1:2" x14ac:dyDescent="0.2">
      <c r="A5" s="7" t="s">
        <v>35</v>
      </c>
      <c r="B5" s="3" t="s">
        <v>36</v>
      </c>
    </row>
    <row r="6" spans="1:2" ht="15.6" customHeight="1" x14ac:dyDescent="0.2">
      <c r="A6" s="7" t="s">
        <v>37</v>
      </c>
      <c r="B6" s="3" t="s">
        <v>38</v>
      </c>
    </row>
    <row r="7" spans="1:2" ht="15.6" customHeight="1" x14ac:dyDescent="0.2">
      <c r="A7" s="7" t="s">
        <v>39</v>
      </c>
      <c r="B7" s="3" t="s">
        <v>40</v>
      </c>
    </row>
    <row r="8" spans="1:2" x14ac:dyDescent="0.2">
      <c r="A8" s="7" t="s">
        <v>41</v>
      </c>
      <c r="B8" s="3" t="s">
        <v>42</v>
      </c>
    </row>
    <row r="9" spans="1:2" x14ac:dyDescent="0.2">
      <c r="A9" s="7" t="s">
        <v>43</v>
      </c>
      <c r="B9" s="3" t="s">
        <v>44</v>
      </c>
    </row>
    <row r="10" spans="1:2" x14ac:dyDescent="0.2">
      <c r="A10" s="7" t="s">
        <v>45</v>
      </c>
      <c r="B10" s="3" t="s">
        <v>46</v>
      </c>
    </row>
  </sheetData>
  <hyperlinks>
    <hyperlink ref="A3" location="'Table 1'!A1" display="Table 1" xr:uid="{00000000-0004-0000-0100-000000000000}"/>
    <hyperlink ref="A4" location="'Table 2'!A1" display="Table 2" xr:uid="{00000000-0004-0000-0100-000001000000}"/>
    <hyperlink ref="A5" location="'Table 3'!A1" display="Table 3" xr:uid="{00000000-0004-0000-0100-000002000000}"/>
    <hyperlink ref="A6" location="'Table 4'!A1" display="Table 4" xr:uid="{00000000-0004-0000-0100-000003000000}"/>
    <hyperlink ref="A7" location="'Table 5'!A1" display="Table 5" xr:uid="{00000000-0004-0000-0100-000004000000}"/>
    <hyperlink ref="A8" location="'Table 6'!A1" display="Table 6" xr:uid="{00000000-0004-0000-0100-000005000000}"/>
    <hyperlink ref="A9" location="'Table 7'!A1" display="Table 7" xr:uid="{00000000-0004-0000-0100-000006000000}"/>
    <hyperlink ref="A10" location="'Table 8'!A1" display="Table 8" xr:uid="{00000000-0004-0000-0100-000007000000}"/>
  </hyperlinks>
  <pageMargins left="0.70000000000000007" right="0.70000000000000007" top="0.75" bottom="0.75" header="0.30000000000000004" footer="0.30000000000000004"/>
  <pageSetup paperSize="9" scale="71" fitToWidth="0" fitToHeight="0" orientation="portrait" verticalDpi="0"/>
  <headerFooter scaleWithDoc="0" alignWithMargins="0">
    <oddHeader>&amp;C&amp;"Aptos"&amp;10&amp;K000000 OFFICIAL&amp;1#_x000D_&amp;"Arialri"&amp;12&amp;K000000&amp;"Calibri"</oddHeader>
    <oddFooter>&amp;C_x000D_&amp;1#&amp;"Aptos"&amp;10&amp;K000000 OFFICIAL</oddFooter>
  </headerFooter>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Y11"/>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47</v>
      </c>
    </row>
    <row r="2" spans="1:25" x14ac:dyDescent="0.2">
      <c r="A2" s="19" t="s">
        <v>99</v>
      </c>
    </row>
    <row r="3" spans="1:25" x14ac:dyDescent="0.2">
      <c r="A3" s="19" t="s">
        <v>48</v>
      </c>
    </row>
    <row r="4" spans="1:25" ht="21.95" customHeight="1" x14ac:dyDescent="0.2">
      <c r="A4" s="19" t="s">
        <v>49</v>
      </c>
    </row>
    <row r="5" spans="1:25" ht="21.95" customHeight="1" x14ac:dyDescent="0.2">
      <c r="A5" s="20" t="s">
        <v>50</v>
      </c>
      <c r="J5" s="20" t="s">
        <v>51</v>
      </c>
    </row>
    <row r="6" spans="1:25" ht="32.450000000000003" customHeight="1" x14ac:dyDescent="0.2">
      <c r="A6" s="21" t="s">
        <v>52</v>
      </c>
      <c r="B6" s="12" t="s">
        <v>53</v>
      </c>
      <c r="C6" s="12" t="s">
        <v>54</v>
      </c>
      <c r="D6" s="12" t="s">
        <v>55</v>
      </c>
      <c r="E6" s="12" t="s">
        <v>56</v>
      </c>
      <c r="F6" s="12" t="s">
        <v>57</v>
      </c>
      <c r="G6" s="12" t="s">
        <v>58</v>
      </c>
      <c r="H6" s="12" t="s">
        <v>59</v>
      </c>
      <c r="I6" s="13"/>
      <c r="J6" s="21" t="s">
        <v>52</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14" t="s">
        <v>101</v>
      </c>
      <c r="B7" s="15">
        <v>1486</v>
      </c>
      <c r="C7" s="16">
        <v>2.89229885628914E-2</v>
      </c>
      <c r="D7" s="16">
        <v>-0.49719553102478897</v>
      </c>
      <c r="E7" s="16">
        <v>-0.15909867379067699</v>
      </c>
      <c r="F7" s="16">
        <v>3.21169156666163E-2</v>
      </c>
      <c r="G7" s="16">
        <v>0.21996909133692599</v>
      </c>
      <c r="H7" s="16">
        <v>0.54733597424838898</v>
      </c>
      <c r="J7" s="14" t="s">
        <v>101</v>
      </c>
      <c r="K7" s="15">
        <v>1486</v>
      </c>
      <c r="L7" s="15">
        <v>390.93592338961503</v>
      </c>
      <c r="M7" s="15">
        <v>-5523.5222202284303</v>
      </c>
      <c r="N7" s="15">
        <v>-1663.69423297602</v>
      </c>
      <c r="O7" s="15">
        <v>323.615262313838</v>
      </c>
      <c r="P7" s="15">
        <v>2373.8567613407999</v>
      </c>
      <c r="Q7" s="15">
        <v>6585.9729859291001</v>
      </c>
    </row>
    <row r="8" spans="1:25" ht="24.95" customHeight="1" x14ac:dyDescent="0.2">
      <c r="A8" s="17" t="s">
        <v>102</v>
      </c>
      <c r="B8" s="13">
        <v>446</v>
      </c>
      <c r="C8" s="18">
        <v>2.9452705033789401E-2</v>
      </c>
      <c r="D8" s="18">
        <v>-0.49299214917322298</v>
      </c>
      <c r="E8" s="18">
        <v>-0.16540316760197299</v>
      </c>
      <c r="F8" s="18">
        <v>2.7226908234109101E-2</v>
      </c>
      <c r="G8" s="18">
        <v>0.227091282235549</v>
      </c>
      <c r="H8" s="18">
        <v>0.54558248533671505</v>
      </c>
      <c r="J8" s="17" t="s">
        <v>102</v>
      </c>
      <c r="K8" s="13">
        <v>446</v>
      </c>
      <c r="L8" s="13">
        <v>308.91044103102701</v>
      </c>
      <c r="M8" s="13">
        <v>-5150.7852106120099</v>
      </c>
      <c r="N8" s="13">
        <v>-1630.16004064442</v>
      </c>
      <c r="O8" s="13">
        <v>259.06850454313098</v>
      </c>
      <c r="P8" s="13">
        <v>2246.4976962575101</v>
      </c>
      <c r="Q8" s="13">
        <v>6044.4815794203696</v>
      </c>
    </row>
    <row r="9" spans="1:25" ht="15.6" customHeight="1" x14ac:dyDescent="0.2">
      <c r="A9" s="17" t="s">
        <v>103</v>
      </c>
      <c r="B9" s="13">
        <v>699</v>
      </c>
      <c r="C9" s="18">
        <v>3.2039792634998697E-2</v>
      </c>
      <c r="D9" s="18">
        <v>-0.50520252103132701</v>
      </c>
      <c r="E9" s="18">
        <v>-0.15645578321485501</v>
      </c>
      <c r="F9" s="18">
        <v>3.6566680701212398E-2</v>
      </c>
      <c r="G9" s="18">
        <v>0.22340683829671701</v>
      </c>
      <c r="H9" s="18">
        <v>0.55691008645133899</v>
      </c>
      <c r="J9" s="17" t="s">
        <v>103</v>
      </c>
      <c r="K9" s="13">
        <v>699</v>
      </c>
      <c r="L9" s="13">
        <v>479.80116680624099</v>
      </c>
      <c r="M9" s="13">
        <v>-5796.1415976878598</v>
      </c>
      <c r="N9" s="13">
        <v>-1641.80238444566</v>
      </c>
      <c r="O9" s="13">
        <v>387.41649138176598</v>
      </c>
      <c r="P9" s="13">
        <v>2495.3936291632099</v>
      </c>
      <c r="Q9" s="13">
        <v>7033.1592797427802</v>
      </c>
    </row>
    <row r="10" spans="1:25" ht="15.6" customHeight="1" x14ac:dyDescent="0.2">
      <c r="A10" s="17" t="s">
        <v>104</v>
      </c>
      <c r="B10" s="23">
        <v>189</v>
      </c>
      <c r="C10" s="24">
        <v>2.2259952741946299E-2</v>
      </c>
      <c r="D10" s="24">
        <v>-0.52300228388352998</v>
      </c>
      <c r="E10" s="24">
        <v>-0.180127738401716</v>
      </c>
      <c r="F10" s="24">
        <v>2.4591420385332099E-2</v>
      </c>
      <c r="G10" s="24">
        <v>0.223049176631614</v>
      </c>
      <c r="H10" s="24">
        <v>0.57349261464273604</v>
      </c>
      <c r="J10" s="17" t="s">
        <v>104</v>
      </c>
      <c r="K10" s="13">
        <v>189</v>
      </c>
      <c r="L10" s="13">
        <v>321.59943044144302</v>
      </c>
      <c r="M10" s="13">
        <v>-6517.3950139639301</v>
      </c>
      <c r="N10" s="13">
        <v>-2060.1430406207701</v>
      </c>
      <c r="O10" s="13">
        <v>274.47725577529297</v>
      </c>
      <c r="P10" s="13">
        <v>2652.8360089195799</v>
      </c>
      <c r="Q10" s="13">
        <v>7344.2241428654997</v>
      </c>
    </row>
    <row r="11" spans="1:25" ht="15.6" customHeight="1" x14ac:dyDescent="0.2">
      <c r="A11" s="17" t="s">
        <v>105</v>
      </c>
      <c r="B11" s="23">
        <v>152</v>
      </c>
      <c r="C11" s="24">
        <v>2.2458293205755601E-2</v>
      </c>
      <c r="D11" s="24">
        <v>-0.42018586585276702</v>
      </c>
      <c r="E11" s="24">
        <v>-0.13721315324662001</v>
      </c>
      <c r="F11" s="24">
        <v>3.0152024644821401E-2</v>
      </c>
      <c r="G11" s="24">
        <v>0.18273975722886901</v>
      </c>
      <c r="H11" s="24">
        <v>0.45708124210484402</v>
      </c>
      <c r="J11" s="17" t="s">
        <v>105</v>
      </c>
      <c r="K11" s="13">
        <v>152</v>
      </c>
      <c r="L11" s="13">
        <v>290.23738520067297</v>
      </c>
      <c r="M11" s="13">
        <v>-4469.9419019469797</v>
      </c>
      <c r="N11" s="13">
        <v>-1438.87646609682</v>
      </c>
      <c r="O11" s="13">
        <v>323.497606740354</v>
      </c>
      <c r="P11" s="13">
        <v>2001.3260821628601</v>
      </c>
      <c r="Q11" s="13">
        <v>5196.7192791201996</v>
      </c>
    </row>
  </sheetData>
  <pageMargins left="0.7" right="0.7" top="0.75" bottom="0.75" header="0.3" footer="0.3"/>
  <pageSetup paperSize="9" scale="30" orientation="portrait"/>
  <headerFooter scaleWithDoc="0" alignWithMargins="0">
    <oddHeader>&amp;C&amp;"Aptos"&amp;10&amp;K000000 OFFICIAL&amp;1#_x000D_&amp;"Arialri"&amp;12&amp;K000000&amp;"Calibri"</oddHeader>
    <oddFooter>&amp;C_x000D_&amp;1#&amp;"Aptos"&amp;10&amp;K000000 OFFICIAL</oddFooter>
  </headerFooter>
  <tableParts count="2">
    <tablePart r:id="rId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Y13"/>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61</v>
      </c>
    </row>
    <row r="2" spans="1:25" x14ac:dyDescent="0.2">
      <c r="A2" s="19" t="s">
        <v>99</v>
      </c>
    </row>
    <row r="3" spans="1:25" x14ac:dyDescent="0.2">
      <c r="A3" s="19" t="s">
        <v>48</v>
      </c>
    </row>
    <row r="4" spans="1:25" ht="21.95" customHeight="1" x14ac:dyDescent="0.2">
      <c r="A4" s="19" t="s">
        <v>138</v>
      </c>
    </row>
    <row r="5" spans="1:25" ht="21.95" customHeight="1" x14ac:dyDescent="0.2">
      <c r="A5" s="20" t="s">
        <v>62</v>
      </c>
      <c r="J5" s="20" t="s">
        <v>63</v>
      </c>
    </row>
    <row r="6" spans="1:25" ht="32.450000000000003" customHeight="1" x14ac:dyDescent="0.2">
      <c r="A6" s="21" t="s">
        <v>64</v>
      </c>
      <c r="B6" s="12" t="s">
        <v>53</v>
      </c>
      <c r="C6" s="12" t="s">
        <v>54</v>
      </c>
      <c r="D6" s="12" t="s">
        <v>55</v>
      </c>
      <c r="E6" s="12" t="s">
        <v>56</v>
      </c>
      <c r="F6" s="12" t="s">
        <v>57</v>
      </c>
      <c r="G6" s="12" t="s">
        <v>58</v>
      </c>
      <c r="H6" s="12" t="s">
        <v>59</v>
      </c>
      <c r="I6" s="13"/>
      <c r="J6" s="21" t="s">
        <v>64</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14" t="s">
        <v>101</v>
      </c>
      <c r="B7" s="15">
        <v>1486</v>
      </c>
      <c r="C7" s="16">
        <v>2.89229885628914E-2</v>
      </c>
      <c r="D7" s="16">
        <v>-0.49719553102478897</v>
      </c>
      <c r="E7" s="16">
        <v>-0.15909867379067699</v>
      </c>
      <c r="F7" s="16">
        <v>3.21169156666163E-2</v>
      </c>
      <c r="G7" s="16">
        <v>0.21996909133692599</v>
      </c>
      <c r="H7" s="16">
        <v>0.54733597424838898</v>
      </c>
      <c r="J7" s="14" t="s">
        <v>101</v>
      </c>
      <c r="K7" s="15">
        <v>1486</v>
      </c>
      <c r="L7" s="15">
        <v>390.93592338961503</v>
      </c>
      <c r="M7" s="15">
        <v>-5523.5222202284303</v>
      </c>
      <c r="N7" s="15">
        <v>-1663.69423297602</v>
      </c>
      <c r="O7" s="15">
        <v>323.615262313838</v>
      </c>
      <c r="P7" s="15">
        <v>2373.8567613407999</v>
      </c>
      <c r="Q7" s="15">
        <v>6585.9729859291001</v>
      </c>
    </row>
    <row r="8" spans="1:25" ht="24.95" customHeight="1" x14ac:dyDescent="0.2">
      <c r="A8" s="17" t="s">
        <v>106</v>
      </c>
      <c r="B8" s="13">
        <v>381</v>
      </c>
      <c r="C8" s="18">
        <v>1.71920164291685E-2</v>
      </c>
      <c r="D8" s="18">
        <v>-0.54930933510385505</v>
      </c>
      <c r="E8" s="18">
        <v>-0.20708810164497499</v>
      </c>
      <c r="F8" s="18">
        <v>2.05757614949717E-2</v>
      </c>
      <c r="G8" s="18">
        <v>0.24090581610306</v>
      </c>
      <c r="H8" s="18">
        <v>0.583960927994432</v>
      </c>
      <c r="J8" s="17" t="s">
        <v>106</v>
      </c>
      <c r="K8" s="13">
        <v>381</v>
      </c>
      <c r="L8" s="13">
        <v>338.49497418708802</v>
      </c>
      <c r="M8" s="13">
        <v>-7019.0678737378803</v>
      </c>
      <c r="N8" s="13">
        <v>-2345.34433895132</v>
      </c>
      <c r="O8" s="13">
        <v>226.58366890172499</v>
      </c>
      <c r="P8" s="13">
        <v>2806.4197842397998</v>
      </c>
      <c r="Q8" s="13">
        <v>8212.8904394389701</v>
      </c>
    </row>
    <row r="9" spans="1:25" ht="15.6" customHeight="1" x14ac:dyDescent="0.2">
      <c r="A9" s="17" t="s">
        <v>107</v>
      </c>
      <c r="B9" s="13">
        <v>370</v>
      </c>
      <c r="C9" s="18">
        <v>2.6060676397638802E-2</v>
      </c>
      <c r="D9" s="18">
        <v>-0.50928334506565998</v>
      </c>
      <c r="E9" s="18">
        <v>-0.16471224028449999</v>
      </c>
      <c r="F9" s="18">
        <v>2.9981500552385802E-2</v>
      </c>
      <c r="G9" s="18">
        <v>0.22512411226404</v>
      </c>
      <c r="H9" s="18">
        <v>0.54462277632549905</v>
      </c>
      <c r="J9" s="17" t="s">
        <v>107</v>
      </c>
      <c r="K9" s="13">
        <v>370</v>
      </c>
      <c r="L9" s="13">
        <v>471.82574894736899</v>
      </c>
      <c r="M9" s="13">
        <v>-5857.95638165333</v>
      </c>
      <c r="N9" s="13">
        <v>-1800.1940088133099</v>
      </c>
      <c r="O9" s="13">
        <v>310.25417632058497</v>
      </c>
      <c r="P9" s="13">
        <v>2676.4143958552399</v>
      </c>
      <c r="Q9" s="13">
        <v>7068.0298827789202</v>
      </c>
    </row>
    <row r="10" spans="1:25" ht="15.6" customHeight="1" x14ac:dyDescent="0.2">
      <c r="A10" s="17" t="s">
        <v>108</v>
      </c>
      <c r="B10" s="13">
        <v>298</v>
      </c>
      <c r="C10" s="18">
        <v>1.8435792253376E-2</v>
      </c>
      <c r="D10" s="18">
        <v>-0.51041444961413496</v>
      </c>
      <c r="E10" s="18">
        <v>-0.17060073687823599</v>
      </c>
      <c r="F10" s="18">
        <v>2.62349233969114E-2</v>
      </c>
      <c r="G10" s="18">
        <v>0.20725627073486999</v>
      </c>
      <c r="H10" s="18">
        <v>0.53215206908391</v>
      </c>
      <c r="J10" s="17" t="s">
        <v>108</v>
      </c>
      <c r="K10" s="13">
        <v>298</v>
      </c>
      <c r="L10" s="13">
        <v>159.77682732653199</v>
      </c>
      <c r="M10" s="13">
        <v>-5468.1785305611302</v>
      </c>
      <c r="N10" s="13">
        <v>-1696.87734985823</v>
      </c>
      <c r="O10" s="13">
        <v>245.06910159741099</v>
      </c>
      <c r="P10" s="13">
        <v>2149.6235546918801</v>
      </c>
      <c r="Q10" s="13">
        <v>5741.1548457183999</v>
      </c>
    </row>
    <row r="11" spans="1:25" ht="15.6" customHeight="1" x14ac:dyDescent="0.2">
      <c r="A11" s="17" t="s">
        <v>109</v>
      </c>
      <c r="B11" s="13">
        <v>280</v>
      </c>
      <c r="C11" s="18">
        <v>6.3021297808663695E-2</v>
      </c>
      <c r="D11" s="18">
        <v>-0.41904382423171699</v>
      </c>
      <c r="E11" s="18">
        <v>-0.111610648550547</v>
      </c>
      <c r="F11" s="18">
        <v>6.0354061057260898E-2</v>
      </c>
      <c r="G11" s="18">
        <v>0.239841770253752</v>
      </c>
      <c r="H11" s="18">
        <v>0.55807452268681601</v>
      </c>
      <c r="J11" s="17" t="s">
        <v>109</v>
      </c>
      <c r="K11" s="13">
        <v>280</v>
      </c>
      <c r="L11" s="13">
        <v>771.21169300076895</v>
      </c>
      <c r="M11" s="13">
        <v>-4122.6742515953301</v>
      </c>
      <c r="N11" s="13">
        <v>-1086.1567755216399</v>
      </c>
      <c r="O11" s="13">
        <v>592.99646851348405</v>
      </c>
      <c r="P11" s="13">
        <v>2411.4202275176999</v>
      </c>
      <c r="Q11" s="13">
        <v>6279.7170297606899</v>
      </c>
    </row>
    <row r="12" spans="1:25" ht="15.75" customHeight="1" x14ac:dyDescent="0.2">
      <c r="A12" s="17" t="s">
        <v>110</v>
      </c>
      <c r="B12" s="13">
        <v>156</v>
      </c>
      <c r="C12" s="18">
        <v>1.9986380812134798E-2</v>
      </c>
      <c r="D12" s="18">
        <v>-0.44278806715160102</v>
      </c>
      <c r="E12" s="18">
        <v>-0.13391359466080499</v>
      </c>
      <c r="F12" s="18">
        <v>1.8099417916817299E-2</v>
      </c>
      <c r="G12" s="18">
        <v>0.175553119099503</v>
      </c>
      <c r="H12" s="18">
        <v>0.47634476096509198</v>
      </c>
      <c r="J12" s="17" t="s">
        <v>110</v>
      </c>
      <c r="K12" s="23">
        <v>156</v>
      </c>
      <c r="L12" s="23">
        <v>124.171582777976</v>
      </c>
      <c r="M12" s="23">
        <v>-4451.3364584050396</v>
      </c>
      <c r="N12" s="23">
        <v>-1396.1675827711399</v>
      </c>
      <c r="O12" s="23">
        <v>185.17700524156399</v>
      </c>
      <c r="P12" s="23">
        <v>1806.1623373682501</v>
      </c>
      <c r="Q12" s="23">
        <v>4504.3413694692099</v>
      </c>
    </row>
    <row r="13" spans="1:25" ht="15.75" customHeight="1" x14ac:dyDescent="0.2">
      <c r="A13" s="17" t="s">
        <v>111</v>
      </c>
      <c r="B13" s="25" t="s">
        <v>60</v>
      </c>
      <c r="C13" s="25" t="s">
        <v>60</v>
      </c>
      <c r="D13" s="25" t="s">
        <v>60</v>
      </c>
      <c r="E13" s="25" t="s">
        <v>60</v>
      </c>
      <c r="F13" s="25" t="s">
        <v>60</v>
      </c>
      <c r="G13" s="25" t="s">
        <v>60</v>
      </c>
      <c r="H13" s="25" t="s">
        <v>60</v>
      </c>
      <c r="J13" s="17" t="s">
        <v>111</v>
      </c>
      <c r="K13" s="25" t="s">
        <v>60</v>
      </c>
      <c r="L13" s="25" t="s">
        <v>60</v>
      </c>
      <c r="M13" s="25" t="s">
        <v>60</v>
      </c>
      <c r="N13" s="25" t="s">
        <v>60</v>
      </c>
      <c r="O13" s="25" t="s">
        <v>60</v>
      </c>
      <c r="P13" s="25" t="s">
        <v>60</v>
      </c>
      <c r="Q13" s="25" t="s">
        <v>60</v>
      </c>
    </row>
  </sheetData>
  <pageMargins left="0.7" right="0.7" top="0.75" bottom="0.75" header="0.3" footer="0.3"/>
  <pageSetup paperSize="9" scale="30" orientation="portrait" verticalDpi="0"/>
  <headerFooter scaleWithDoc="0" alignWithMargins="0">
    <oddHeader>&amp;C&amp;"Aptos"&amp;10&amp;K000000 OFFICIAL&amp;1#_x000D_&amp;"Arialri"&amp;12&amp;K000000&amp;"Calibri"</oddHeader>
    <oddFooter>&amp;C_x000D_&amp;1#&amp;"Aptos"&amp;10&amp;K000000 OFFICIAL</oddFooter>
  </headerFooter>
  <tableParts count="2">
    <tablePart r:id="rId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Y12"/>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65</v>
      </c>
    </row>
    <row r="2" spans="1:25" x14ac:dyDescent="0.2">
      <c r="A2" s="19" t="s">
        <v>99</v>
      </c>
    </row>
    <row r="3" spans="1:25" x14ac:dyDescent="0.2">
      <c r="A3" s="19" t="s">
        <v>48</v>
      </c>
    </row>
    <row r="4" spans="1:25" ht="21.95" customHeight="1" x14ac:dyDescent="0.2">
      <c r="A4" s="19" t="s">
        <v>138</v>
      </c>
    </row>
    <row r="5" spans="1:25" ht="21.95" customHeight="1" x14ac:dyDescent="0.2">
      <c r="A5" s="20" t="s">
        <v>66</v>
      </c>
      <c r="J5" s="20" t="s">
        <v>67</v>
      </c>
    </row>
    <row r="6" spans="1:25" ht="32.450000000000003" customHeight="1" x14ac:dyDescent="0.2">
      <c r="A6" s="21" t="s">
        <v>68</v>
      </c>
      <c r="B6" s="12" t="s">
        <v>53</v>
      </c>
      <c r="C6" s="12" t="s">
        <v>54</v>
      </c>
      <c r="D6" s="12" t="s">
        <v>55</v>
      </c>
      <c r="E6" s="12" t="s">
        <v>56</v>
      </c>
      <c r="F6" s="12" t="s">
        <v>57</v>
      </c>
      <c r="G6" s="12" t="s">
        <v>58</v>
      </c>
      <c r="H6" s="12" t="s">
        <v>59</v>
      </c>
      <c r="I6" s="13"/>
      <c r="J6" s="21" t="s">
        <v>68</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14" t="s">
        <v>101</v>
      </c>
      <c r="B7" s="15">
        <v>1486</v>
      </c>
      <c r="C7" s="16">
        <v>2.89229885628914E-2</v>
      </c>
      <c r="D7" s="16">
        <v>-0.49719553102478897</v>
      </c>
      <c r="E7" s="16">
        <v>-0.15909867379067699</v>
      </c>
      <c r="F7" s="16">
        <v>3.21169156666163E-2</v>
      </c>
      <c r="G7" s="16">
        <v>0.21996909133692599</v>
      </c>
      <c r="H7" s="16">
        <v>0.54733597424838898</v>
      </c>
      <c r="J7" s="14" t="s">
        <v>101</v>
      </c>
      <c r="K7" s="15">
        <v>1486</v>
      </c>
      <c r="L7" s="15">
        <v>390.93592338961503</v>
      </c>
      <c r="M7" s="15">
        <v>-5523.5222202284303</v>
      </c>
      <c r="N7" s="15">
        <v>-1663.69423297602</v>
      </c>
      <c r="O7" s="15">
        <v>323.615262313838</v>
      </c>
      <c r="P7" s="15">
        <v>2373.8567613407999</v>
      </c>
      <c r="Q7" s="15">
        <v>6585.9729859291001</v>
      </c>
    </row>
    <row r="8" spans="1:25" ht="24.95" customHeight="1" x14ac:dyDescent="0.2">
      <c r="A8" s="17" t="s">
        <v>112</v>
      </c>
      <c r="B8" s="13">
        <v>108</v>
      </c>
      <c r="C8" s="18">
        <v>6.2663078842112294E-2</v>
      </c>
      <c r="D8" s="18">
        <v>-0.359267326514559</v>
      </c>
      <c r="E8" s="18">
        <v>-8.9642327290070101E-2</v>
      </c>
      <c r="F8" s="18">
        <v>5.7450484743732599E-2</v>
      </c>
      <c r="G8" s="18">
        <v>0.21207568160110499</v>
      </c>
      <c r="H8" s="18">
        <v>0.49971097841318801</v>
      </c>
      <c r="J8" s="17" t="s">
        <v>112</v>
      </c>
      <c r="K8" s="13">
        <v>108</v>
      </c>
      <c r="L8" s="13">
        <v>912.11906596943697</v>
      </c>
      <c r="M8" s="13">
        <v>-5360.5762028771496</v>
      </c>
      <c r="N8" s="13">
        <v>-1142.9551052533</v>
      </c>
      <c r="O8" s="13">
        <v>765.17016878819595</v>
      </c>
      <c r="P8" s="13">
        <v>3009.3085279134798</v>
      </c>
      <c r="Q8" s="13">
        <v>7396.9544338396499</v>
      </c>
    </row>
    <row r="9" spans="1:25" ht="15.6" customHeight="1" x14ac:dyDescent="0.2">
      <c r="A9" s="17" t="s">
        <v>113</v>
      </c>
      <c r="B9" s="13">
        <v>470</v>
      </c>
      <c r="C9" s="18">
        <v>9.4549223036422894E-3</v>
      </c>
      <c r="D9" s="18">
        <v>-0.50937135935820999</v>
      </c>
      <c r="E9" s="18">
        <v>-0.18219934027926599</v>
      </c>
      <c r="F9" s="18">
        <v>9.1798514438110896E-3</v>
      </c>
      <c r="G9" s="18">
        <v>0.200836958599453</v>
      </c>
      <c r="H9" s="18">
        <v>0.53109687899078395</v>
      </c>
      <c r="J9" s="17" t="s">
        <v>113</v>
      </c>
      <c r="K9" s="13">
        <v>470</v>
      </c>
      <c r="L9" s="13">
        <v>188.982204116985</v>
      </c>
      <c r="M9" s="13">
        <v>-5564.28374406695</v>
      </c>
      <c r="N9" s="13">
        <v>-1868.6342184586899</v>
      </c>
      <c r="O9" s="13">
        <v>97.247020874668905</v>
      </c>
      <c r="P9" s="13">
        <v>2040.8574369805899</v>
      </c>
      <c r="Q9" s="13">
        <v>6259.8130643508002</v>
      </c>
    </row>
    <row r="10" spans="1:25" ht="15.6" customHeight="1" x14ac:dyDescent="0.2">
      <c r="A10" s="17" t="s">
        <v>114</v>
      </c>
      <c r="B10" s="13">
        <v>210</v>
      </c>
      <c r="C10" s="18">
        <v>-1.5625913955557499E-3</v>
      </c>
      <c r="D10" s="18">
        <v>-0.57234733890957301</v>
      </c>
      <c r="E10" s="18">
        <v>-0.212790827444446</v>
      </c>
      <c r="F10" s="18">
        <v>7.7915314420551503E-3</v>
      </c>
      <c r="G10" s="18">
        <v>0.218408401268816</v>
      </c>
      <c r="H10" s="18">
        <v>0.54250072455523202</v>
      </c>
      <c r="J10" s="17" t="s">
        <v>114</v>
      </c>
      <c r="K10" s="13">
        <v>210</v>
      </c>
      <c r="L10" s="13">
        <v>-0.44437258031146998</v>
      </c>
      <c r="M10" s="13">
        <v>-6186.5629824460502</v>
      </c>
      <c r="N10" s="13">
        <v>-2012.07772199738</v>
      </c>
      <c r="O10" s="13">
        <v>62.952813527831402</v>
      </c>
      <c r="P10" s="13">
        <v>2186.5675308248501</v>
      </c>
      <c r="Q10" s="13">
        <v>5795.7971648803696</v>
      </c>
    </row>
    <row r="11" spans="1:25" ht="15.6" customHeight="1" x14ac:dyDescent="0.2">
      <c r="A11" s="17" t="s">
        <v>115</v>
      </c>
      <c r="B11" s="13">
        <v>491</v>
      </c>
      <c r="C11" s="18">
        <v>2.16606890288598E-2</v>
      </c>
      <c r="D11" s="18">
        <v>-0.53999218720940001</v>
      </c>
      <c r="E11" s="18">
        <v>-0.19911082180296</v>
      </c>
      <c r="F11" s="18">
        <v>2.1812488925961101E-2</v>
      </c>
      <c r="G11" s="18">
        <v>0.243608002746801</v>
      </c>
      <c r="H11" s="18">
        <v>0.58000337982064498</v>
      </c>
      <c r="J11" s="17" t="s">
        <v>115</v>
      </c>
      <c r="K11" s="13">
        <v>491</v>
      </c>
      <c r="L11" s="13">
        <v>187.064227279882</v>
      </c>
      <c r="M11" s="13">
        <v>-5665.7367407993897</v>
      </c>
      <c r="N11" s="13">
        <v>-1870.82925688815</v>
      </c>
      <c r="O11" s="13">
        <v>189.50857796995101</v>
      </c>
      <c r="P11" s="13">
        <v>2280.9184159154902</v>
      </c>
      <c r="Q11" s="13">
        <v>6104.4101626715001</v>
      </c>
    </row>
    <row r="12" spans="1:25" ht="15.75" customHeight="1" x14ac:dyDescent="0.2">
      <c r="A12" s="17" t="s">
        <v>116</v>
      </c>
      <c r="B12" s="13">
        <v>207</v>
      </c>
      <c r="C12" s="18">
        <v>7.2763295277168405E-2</v>
      </c>
      <c r="D12" s="18">
        <v>-0.44543514613176699</v>
      </c>
      <c r="E12" s="18">
        <v>-0.11004542511212</v>
      </c>
      <c r="F12" s="18">
        <v>7.7604581762967195E-2</v>
      </c>
      <c r="G12" s="18">
        <v>0.255705434282751</v>
      </c>
      <c r="H12" s="18">
        <v>0.58519723382873801</v>
      </c>
      <c r="J12" s="17" t="s">
        <v>116</v>
      </c>
      <c r="K12" s="13">
        <v>207</v>
      </c>
      <c r="L12" s="13">
        <v>856.06025779182903</v>
      </c>
      <c r="M12" s="13">
        <v>-5024.9015764347196</v>
      </c>
      <c r="N12" s="13">
        <v>-1077.2988739130701</v>
      </c>
      <c r="O12" s="13">
        <v>748.23591027001498</v>
      </c>
      <c r="P12" s="13">
        <v>2632.5674523415501</v>
      </c>
      <c r="Q12" s="13">
        <v>7895.2715867564302</v>
      </c>
    </row>
  </sheetData>
  <pageMargins left="0.7" right="0.7" top="0.75" bottom="0.75" header="0.3" footer="0.3"/>
  <pageSetup paperSize="9" scale="30" orientation="portrait" verticalDpi="0"/>
  <headerFooter scaleWithDoc="0" alignWithMargins="0">
    <oddHeader>&amp;C&amp;"Aptos"&amp;10&amp;K000000 OFFICIAL&amp;1#_x000D_&amp;"Arialri"&amp;12&amp;K000000&amp;"Calibri"</oddHeader>
    <oddFooter>&amp;C_x000D_&amp;1#&amp;"Aptos"&amp;10&amp;K000000 OFFICIAL</oddFooter>
  </headerFooter>
  <tableParts count="2">
    <tablePart r:id="rId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Y11"/>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69</v>
      </c>
    </row>
    <row r="2" spans="1:25" x14ac:dyDescent="0.2">
      <c r="A2" s="19" t="s">
        <v>99</v>
      </c>
    </row>
    <row r="3" spans="1:25" x14ac:dyDescent="0.2">
      <c r="A3" s="19" t="s">
        <v>48</v>
      </c>
    </row>
    <row r="4" spans="1:25" ht="21.95" customHeight="1" x14ac:dyDescent="0.2">
      <c r="A4" s="19" t="s">
        <v>138</v>
      </c>
    </row>
    <row r="5" spans="1:25" ht="21.95" customHeight="1" x14ac:dyDescent="0.2">
      <c r="A5" s="20" t="s">
        <v>70</v>
      </c>
      <c r="J5" s="20" t="s">
        <v>71</v>
      </c>
    </row>
    <row r="6" spans="1:25" ht="32.450000000000003" customHeight="1" x14ac:dyDescent="0.2">
      <c r="A6" s="21" t="s">
        <v>72</v>
      </c>
      <c r="B6" s="12" t="s">
        <v>53</v>
      </c>
      <c r="C6" s="12" t="s">
        <v>54</v>
      </c>
      <c r="D6" s="12" t="s">
        <v>55</v>
      </c>
      <c r="E6" s="12" t="s">
        <v>56</v>
      </c>
      <c r="F6" s="12" t="s">
        <v>57</v>
      </c>
      <c r="G6" s="12" t="s">
        <v>58</v>
      </c>
      <c r="H6" s="12" t="s">
        <v>59</v>
      </c>
      <c r="I6" s="13"/>
      <c r="J6" s="21" t="s">
        <v>72</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14" t="s">
        <v>101</v>
      </c>
      <c r="B7" s="15">
        <v>1486</v>
      </c>
      <c r="C7" s="16">
        <v>2.89229885628914E-2</v>
      </c>
      <c r="D7" s="16">
        <v>-0.49719553102478897</v>
      </c>
      <c r="E7" s="16">
        <v>-0.15909867379067699</v>
      </c>
      <c r="F7" s="16">
        <v>3.21169156666163E-2</v>
      </c>
      <c r="G7" s="16">
        <v>0.21996909133692599</v>
      </c>
      <c r="H7" s="16">
        <v>0.54733597424838898</v>
      </c>
      <c r="J7" s="14" t="s">
        <v>101</v>
      </c>
      <c r="K7" s="15">
        <v>1486</v>
      </c>
      <c r="L7" s="15">
        <v>390.93592338961503</v>
      </c>
      <c r="M7" s="15">
        <v>-5523.5222202284303</v>
      </c>
      <c r="N7" s="15">
        <v>-1663.69423297602</v>
      </c>
      <c r="O7" s="15">
        <v>323.615262313838</v>
      </c>
      <c r="P7" s="15">
        <v>2373.8567613407999</v>
      </c>
      <c r="Q7" s="15">
        <v>6585.9729859291001</v>
      </c>
    </row>
    <row r="8" spans="1:25" ht="24.95" customHeight="1" x14ac:dyDescent="0.2">
      <c r="A8" s="26" t="s">
        <v>117</v>
      </c>
      <c r="B8" s="13">
        <v>463</v>
      </c>
      <c r="C8" s="18">
        <v>3.86070686464631E-2</v>
      </c>
      <c r="D8" s="18">
        <v>-0.53379839513760596</v>
      </c>
      <c r="E8" s="18">
        <v>-0.17305240931359001</v>
      </c>
      <c r="F8" s="18">
        <v>4.63931429194313E-2</v>
      </c>
      <c r="G8" s="18">
        <v>0.25687125866605298</v>
      </c>
      <c r="H8" s="18">
        <v>0.58205798494800898</v>
      </c>
      <c r="J8" s="26" t="s">
        <v>117</v>
      </c>
      <c r="K8" s="13">
        <v>463</v>
      </c>
      <c r="L8" s="13">
        <v>440.45388197871199</v>
      </c>
      <c r="M8" s="13">
        <v>-4898.06109353377</v>
      </c>
      <c r="N8" s="13">
        <v>-1439.1996216712701</v>
      </c>
      <c r="O8" s="13">
        <v>380.74104335581802</v>
      </c>
      <c r="P8" s="13">
        <v>2262.5876660725398</v>
      </c>
      <c r="Q8" s="13">
        <v>5943.7785831547599</v>
      </c>
    </row>
    <row r="9" spans="1:25" ht="15.6" customHeight="1" x14ac:dyDescent="0.2">
      <c r="A9" s="26" t="s">
        <v>118</v>
      </c>
      <c r="B9" s="13">
        <v>884</v>
      </c>
      <c r="C9" s="18">
        <v>1.97171330282318E-2</v>
      </c>
      <c r="D9" s="18">
        <v>-0.496836303718727</v>
      </c>
      <c r="E9" s="18">
        <v>-0.17036563284041201</v>
      </c>
      <c r="F9" s="18">
        <v>2.0580804565902801E-2</v>
      </c>
      <c r="G9" s="18">
        <v>0.21150776231354201</v>
      </c>
      <c r="H9" s="18">
        <v>0.54098846325511896</v>
      </c>
      <c r="J9" s="26" t="s">
        <v>118</v>
      </c>
      <c r="K9" s="13">
        <v>884</v>
      </c>
      <c r="L9" s="13">
        <v>274.03797716607698</v>
      </c>
      <c r="M9" s="13">
        <v>-5747.2183461979803</v>
      </c>
      <c r="N9" s="13">
        <v>-1807.7699623063299</v>
      </c>
      <c r="O9" s="13">
        <v>207.41403135801201</v>
      </c>
      <c r="P9" s="13">
        <v>2302.4021859200998</v>
      </c>
      <c r="Q9" s="13">
        <v>6579.5972010730202</v>
      </c>
    </row>
    <row r="10" spans="1:25" ht="15.6" customHeight="1" x14ac:dyDescent="0.2">
      <c r="A10" s="26" t="s">
        <v>119</v>
      </c>
      <c r="B10" s="13">
        <v>139</v>
      </c>
      <c r="C10" s="18">
        <v>5.1297631319232297E-2</v>
      </c>
      <c r="D10" s="18">
        <v>-0.40985391774112701</v>
      </c>
      <c r="E10" s="18">
        <v>-9.6923685882759097E-2</v>
      </c>
      <c r="F10" s="18">
        <v>5.2986851902037599E-2</v>
      </c>
      <c r="G10" s="18">
        <v>0.205854307048534</v>
      </c>
      <c r="H10" s="18">
        <v>0.50414420521196202</v>
      </c>
      <c r="J10" s="26" t="s">
        <v>119</v>
      </c>
      <c r="K10" s="13">
        <v>139</v>
      </c>
      <c r="L10" s="13">
        <v>799.79032725122704</v>
      </c>
      <c r="M10" s="13">
        <v>-5928.8281931504098</v>
      </c>
      <c r="N10" s="13">
        <v>-1392.38765129542</v>
      </c>
      <c r="O10" s="13">
        <v>745.86641917281304</v>
      </c>
      <c r="P10" s="13">
        <v>2868.8208538498602</v>
      </c>
      <c r="Q10" s="13">
        <v>8140.4832527706303</v>
      </c>
    </row>
    <row r="11" spans="1:25" ht="15.6" customHeight="1" x14ac:dyDescent="0.2">
      <c r="A11" s="26"/>
      <c r="J11" s="26"/>
    </row>
  </sheetData>
  <pageMargins left="0.7" right="0.7" top="0.75" bottom="0.75" header="0.3" footer="0.3"/>
  <pageSetup paperSize="9" scale="30" orientation="portrait" verticalDpi="0"/>
  <headerFooter scaleWithDoc="0" alignWithMargins="0">
    <oddHeader>&amp;C&amp;"Aptos"&amp;10&amp;K000000 OFFICIAL&amp;1#_x000D_&amp;"Arialri"&amp;12&amp;K000000&amp;"Calibri"</oddHeader>
    <oddFooter>&amp;C_x000D_&amp;1#&amp;"Aptos"&amp;10&amp;K000000 OFFICIAL</oddFooter>
  </headerFooter>
  <ignoredErrors>
    <ignoredError sqref="A9 J9" numberStoredAsText="1"/>
  </ignoredErrors>
  <tableParts count="2">
    <tablePart r:id="rId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Y11"/>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73</v>
      </c>
    </row>
    <row r="2" spans="1:25" x14ac:dyDescent="0.2">
      <c r="A2" s="19" t="s">
        <v>99</v>
      </c>
    </row>
    <row r="3" spans="1:25" x14ac:dyDescent="0.2">
      <c r="A3" s="19" t="s">
        <v>48</v>
      </c>
    </row>
    <row r="4" spans="1:25" ht="21.95" customHeight="1" x14ac:dyDescent="0.2">
      <c r="A4" s="19" t="s">
        <v>74</v>
      </c>
    </row>
    <row r="5" spans="1:25" ht="21.95" customHeight="1" x14ac:dyDescent="0.2">
      <c r="A5" s="20" t="s">
        <v>75</v>
      </c>
      <c r="J5" s="20" t="s">
        <v>76</v>
      </c>
    </row>
    <row r="6" spans="1:25" ht="32.450000000000003" customHeight="1" x14ac:dyDescent="0.2">
      <c r="A6" s="21" t="s">
        <v>77</v>
      </c>
      <c r="B6" s="12" t="s">
        <v>53</v>
      </c>
      <c r="C6" s="12" t="s">
        <v>54</v>
      </c>
      <c r="D6" s="12" t="s">
        <v>55</v>
      </c>
      <c r="E6" s="12" t="s">
        <v>56</v>
      </c>
      <c r="F6" s="12" t="s">
        <v>57</v>
      </c>
      <c r="G6" s="12" t="s">
        <v>58</v>
      </c>
      <c r="H6" s="12" t="s">
        <v>59</v>
      </c>
      <c r="I6" s="13"/>
      <c r="J6" s="21" t="s">
        <v>77</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14" t="s">
        <v>101</v>
      </c>
      <c r="B7" s="15">
        <v>1486</v>
      </c>
      <c r="C7" s="16">
        <v>2.89229885628914E-2</v>
      </c>
      <c r="D7" s="16">
        <v>-0.49719553102478897</v>
      </c>
      <c r="E7" s="16">
        <v>-0.15909867379067699</v>
      </c>
      <c r="F7" s="16">
        <v>3.21169156666163E-2</v>
      </c>
      <c r="G7" s="16">
        <v>0.21996909133692599</v>
      </c>
      <c r="H7" s="16">
        <v>0.54733597424838898</v>
      </c>
      <c r="J7" s="14" t="s">
        <v>101</v>
      </c>
      <c r="K7" s="15">
        <v>1486</v>
      </c>
      <c r="L7" s="15">
        <v>390.93592338961503</v>
      </c>
      <c r="M7" s="15">
        <v>-5523.5222202284303</v>
      </c>
      <c r="N7" s="15">
        <v>-1663.69423297602</v>
      </c>
      <c r="O7" s="15">
        <v>323.615262313838</v>
      </c>
      <c r="P7" s="15">
        <v>2373.8567613407999</v>
      </c>
      <c r="Q7" s="15">
        <v>6585.9729859291001</v>
      </c>
    </row>
    <row r="8" spans="1:25" ht="24.95" customHeight="1" x14ac:dyDescent="0.2">
      <c r="A8" s="26" t="s">
        <v>120</v>
      </c>
      <c r="B8" s="13">
        <v>558</v>
      </c>
      <c r="C8" s="18">
        <v>2.4708690621659101E-2</v>
      </c>
      <c r="D8" s="18">
        <v>-0.53300132980078196</v>
      </c>
      <c r="E8" s="18">
        <v>-0.18508188991952401</v>
      </c>
      <c r="F8" s="18">
        <v>2.4334572270069198E-2</v>
      </c>
      <c r="G8" s="18">
        <v>0.23903410895312899</v>
      </c>
      <c r="H8" s="18">
        <v>0.57114818800563705</v>
      </c>
      <c r="J8" s="26" t="s">
        <v>120</v>
      </c>
      <c r="K8" s="13">
        <v>558</v>
      </c>
      <c r="L8" s="13">
        <v>303.61392046968501</v>
      </c>
      <c r="M8" s="13">
        <v>-5194.6948791682998</v>
      </c>
      <c r="N8" s="13">
        <v>-1666.1606636717399</v>
      </c>
      <c r="O8" s="13">
        <v>210.298983475217</v>
      </c>
      <c r="P8" s="13">
        <v>2201.4973684624401</v>
      </c>
      <c r="Q8" s="13">
        <v>6168.6865233338804</v>
      </c>
    </row>
    <row r="9" spans="1:25" ht="15" customHeight="1" x14ac:dyDescent="0.2">
      <c r="A9" s="26" t="s">
        <v>121</v>
      </c>
      <c r="B9" s="13">
        <v>572</v>
      </c>
      <c r="C9" s="18">
        <v>2.86142411184102E-2</v>
      </c>
      <c r="D9" s="18">
        <v>-0.47537719595164402</v>
      </c>
      <c r="E9" s="18">
        <v>-0.14148877042456401</v>
      </c>
      <c r="F9" s="18">
        <v>3.56377679048051E-2</v>
      </c>
      <c r="G9" s="18">
        <v>0.20471235926175099</v>
      </c>
      <c r="H9" s="18">
        <v>0.50977545043783801</v>
      </c>
      <c r="J9" s="26" t="s">
        <v>121</v>
      </c>
      <c r="K9" s="13">
        <v>572</v>
      </c>
      <c r="L9" s="13">
        <v>401.958891004686</v>
      </c>
      <c r="M9" s="13">
        <v>-5460.2646396622104</v>
      </c>
      <c r="N9" s="13">
        <v>-1580.0701892166901</v>
      </c>
      <c r="O9" s="13">
        <v>394.88964211022301</v>
      </c>
      <c r="P9" s="13">
        <v>2386.1642282294201</v>
      </c>
      <c r="Q9" s="13">
        <v>6365.2790083417603</v>
      </c>
    </row>
    <row r="10" spans="1:25" ht="15" customHeight="1" x14ac:dyDescent="0.2">
      <c r="A10" s="26" t="s">
        <v>118</v>
      </c>
      <c r="B10" s="13">
        <v>229</v>
      </c>
      <c r="C10" s="18">
        <v>4.49788343274556E-2</v>
      </c>
      <c r="D10" s="18">
        <v>-0.45899429731546298</v>
      </c>
      <c r="E10" s="18">
        <v>-0.139286928840715</v>
      </c>
      <c r="F10" s="18">
        <v>4.1979241653306999E-2</v>
      </c>
      <c r="G10" s="18">
        <v>0.229225344781984</v>
      </c>
      <c r="H10" s="18">
        <v>0.58035781019782995</v>
      </c>
      <c r="J10" s="26" t="s">
        <v>118</v>
      </c>
      <c r="K10" s="13">
        <v>229</v>
      </c>
      <c r="L10" s="13">
        <v>688.55600124236003</v>
      </c>
      <c r="M10" s="13">
        <v>-5432.11703984414</v>
      </c>
      <c r="N10" s="13">
        <v>-1564.9862772220599</v>
      </c>
      <c r="O10" s="13">
        <v>429.38410569854398</v>
      </c>
      <c r="P10" s="13">
        <v>2535.9367750045899</v>
      </c>
      <c r="Q10" s="13">
        <v>7572.3944967790203</v>
      </c>
    </row>
    <row r="11" spans="1:25" ht="15.6" customHeight="1" x14ac:dyDescent="0.2">
      <c r="A11" s="26" t="s">
        <v>119</v>
      </c>
      <c r="B11" s="13">
        <v>127</v>
      </c>
      <c r="C11" s="18">
        <v>1.8466524021730799E-2</v>
      </c>
      <c r="D11" s="18">
        <v>-0.493571818758963</v>
      </c>
      <c r="E11" s="18">
        <v>-0.177416927980935</v>
      </c>
      <c r="F11" s="18">
        <v>1.9136120474641E-2</v>
      </c>
      <c r="G11" s="18">
        <v>0.21694698702672599</v>
      </c>
      <c r="H11" s="18">
        <v>0.52954136530117102</v>
      </c>
      <c r="J11" s="26" t="s">
        <v>119</v>
      </c>
      <c r="K11" s="13">
        <v>127</v>
      </c>
      <c r="L11" s="13">
        <v>149.919309719023</v>
      </c>
      <c r="M11" s="13">
        <v>-8057.2193064696903</v>
      </c>
      <c r="N11" s="13">
        <v>-2400.4709611542698</v>
      </c>
      <c r="O11" s="13">
        <v>234.98604259645299</v>
      </c>
      <c r="P11" s="13">
        <v>2870.9707948576302</v>
      </c>
      <c r="Q11" s="13">
        <v>7573.2442049721803</v>
      </c>
    </row>
  </sheetData>
  <pageMargins left="0.7" right="0.7" top="0.75" bottom="0.75" header="0.3" footer="0.3"/>
  <pageSetup paperSize="9" scale="30" orientation="portrait" verticalDpi="0"/>
  <headerFooter scaleWithDoc="0" alignWithMargins="0">
    <oddHeader>&amp;C&amp;"Aptos"&amp;10&amp;K000000 OFFICIAL&amp;1#_x000D_&amp;"Arialri"&amp;12&amp;K000000&amp;"Calibri"</oddHeader>
    <oddFooter>&amp;C_x000D_&amp;1#&amp;"Aptos"&amp;10&amp;K000000 OFFICIAL</oddFooter>
  </headerFooter>
  <ignoredErrors>
    <ignoredError sqref="A8:A10 J8:J10" numberStoredAsText="1"/>
  </ignoredErrors>
  <tableParts count="2">
    <tablePart r:id="rId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Y13"/>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78</v>
      </c>
    </row>
    <row r="2" spans="1:25" x14ac:dyDescent="0.2">
      <c r="A2" s="19" t="s">
        <v>99</v>
      </c>
    </row>
    <row r="3" spans="1:25" x14ac:dyDescent="0.2">
      <c r="A3" s="19" t="s">
        <v>48</v>
      </c>
    </row>
    <row r="4" spans="1:25" ht="21.95" customHeight="1" x14ac:dyDescent="0.2">
      <c r="A4" s="19" t="s">
        <v>74</v>
      </c>
    </row>
    <row r="5" spans="1:25" ht="21.95" customHeight="1" x14ac:dyDescent="0.2">
      <c r="A5" s="20" t="s">
        <v>79</v>
      </c>
      <c r="J5" s="20" t="s">
        <v>80</v>
      </c>
    </row>
    <row r="6" spans="1:25" ht="32.450000000000003" customHeight="1" x14ac:dyDescent="0.2">
      <c r="A6" s="21" t="s">
        <v>81</v>
      </c>
      <c r="B6" s="12" t="s">
        <v>53</v>
      </c>
      <c r="C6" s="12" t="s">
        <v>54</v>
      </c>
      <c r="D6" s="12" t="s">
        <v>55</v>
      </c>
      <c r="E6" s="12" t="s">
        <v>56</v>
      </c>
      <c r="F6" s="12" t="s">
        <v>57</v>
      </c>
      <c r="G6" s="12" t="s">
        <v>58</v>
      </c>
      <c r="H6" s="12" t="s">
        <v>59</v>
      </c>
      <c r="I6" s="13"/>
      <c r="J6" s="21" t="s">
        <v>81</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28" t="s">
        <v>101</v>
      </c>
      <c r="B7" s="15">
        <v>1486</v>
      </c>
      <c r="C7" s="16">
        <v>2.89229885628914E-2</v>
      </c>
      <c r="D7" s="16">
        <v>-0.49719553102478897</v>
      </c>
      <c r="E7" s="16">
        <v>-0.15909867379067699</v>
      </c>
      <c r="F7" s="16">
        <v>3.21169156666163E-2</v>
      </c>
      <c r="G7" s="16">
        <v>0.21996909133692599</v>
      </c>
      <c r="H7" s="16">
        <v>0.54733597424838898</v>
      </c>
      <c r="J7" s="28" t="s">
        <v>101</v>
      </c>
      <c r="K7" s="15">
        <v>1486</v>
      </c>
      <c r="L7" s="15">
        <v>390.93592338961503</v>
      </c>
      <c r="M7" s="15">
        <v>-5523.5222202284303</v>
      </c>
      <c r="N7" s="15">
        <v>-1663.69423297602</v>
      </c>
      <c r="O7" s="15">
        <v>323.615262313838</v>
      </c>
      <c r="P7" s="15">
        <v>2373.8567613407999</v>
      </c>
      <c r="Q7" s="15">
        <v>6585.9729859291001</v>
      </c>
    </row>
    <row r="8" spans="1:25" ht="24.95" customHeight="1" x14ac:dyDescent="0.2">
      <c r="A8" s="27" t="s">
        <v>82</v>
      </c>
      <c r="B8" s="13">
        <v>357</v>
      </c>
      <c r="C8" s="18">
        <v>2.8524123232753801E-2</v>
      </c>
      <c r="D8" s="18">
        <v>-0.51618461522927905</v>
      </c>
      <c r="E8" s="18">
        <v>-0.17957658649455099</v>
      </c>
      <c r="F8" s="18">
        <v>3.2145925788911303E-2</v>
      </c>
      <c r="G8" s="18">
        <v>0.23846114311522401</v>
      </c>
      <c r="H8" s="18">
        <v>0.55530871417502303</v>
      </c>
      <c r="J8" s="27" t="s">
        <v>82</v>
      </c>
      <c r="K8" s="13">
        <v>357</v>
      </c>
      <c r="L8" s="13">
        <v>300.25242194569603</v>
      </c>
      <c r="M8" s="13">
        <v>-5045.1701225246597</v>
      </c>
      <c r="N8" s="13">
        <v>-1559.08731118124</v>
      </c>
      <c r="O8" s="13">
        <v>261.474050118886</v>
      </c>
      <c r="P8" s="13">
        <v>2130.16603606217</v>
      </c>
      <c r="Q8" s="13">
        <v>5838.0142351976501</v>
      </c>
    </row>
    <row r="9" spans="1:25" ht="15.6" customHeight="1" x14ac:dyDescent="0.2">
      <c r="A9" s="27" t="s">
        <v>83</v>
      </c>
      <c r="B9" s="13">
        <v>334</v>
      </c>
      <c r="C9" s="18">
        <v>3.3468858712008699E-2</v>
      </c>
      <c r="D9" s="18">
        <v>-0.47490713252115202</v>
      </c>
      <c r="E9" s="18">
        <v>-0.15087483401186799</v>
      </c>
      <c r="F9" s="18">
        <v>2.8236208296507699E-2</v>
      </c>
      <c r="G9" s="18">
        <v>0.21907335223545399</v>
      </c>
      <c r="H9" s="18">
        <v>0.54957995452673603</v>
      </c>
      <c r="J9" s="27" t="s">
        <v>83</v>
      </c>
      <c r="K9" s="13">
        <v>334</v>
      </c>
      <c r="L9" s="13">
        <v>251.03359565795199</v>
      </c>
      <c r="M9" s="13">
        <v>-5292.0305476768299</v>
      </c>
      <c r="N9" s="13">
        <v>-1528.87576454231</v>
      </c>
      <c r="O9" s="13">
        <v>288.00846418857202</v>
      </c>
      <c r="P9" s="13">
        <v>2123.0982217928299</v>
      </c>
      <c r="Q9" s="13">
        <v>5553.7870227774802</v>
      </c>
    </row>
    <row r="10" spans="1:25" ht="15.6" customHeight="1" x14ac:dyDescent="0.2">
      <c r="A10" s="27" t="s">
        <v>84</v>
      </c>
      <c r="B10" s="13">
        <v>241</v>
      </c>
      <c r="C10" s="18">
        <v>3.5635470089946601E-2</v>
      </c>
      <c r="D10" s="18">
        <v>-0.46613432525676302</v>
      </c>
      <c r="E10" s="18">
        <v>-0.15936921460763601</v>
      </c>
      <c r="F10" s="18">
        <v>3.0743858385473499E-2</v>
      </c>
      <c r="G10" s="18">
        <v>0.22029312191425199</v>
      </c>
      <c r="H10" s="18">
        <v>0.579389136473896</v>
      </c>
      <c r="J10" s="27" t="s">
        <v>84</v>
      </c>
      <c r="K10" s="13">
        <v>241</v>
      </c>
      <c r="L10" s="13">
        <v>568.08065772124303</v>
      </c>
      <c r="M10" s="13">
        <v>-5180.2408013163904</v>
      </c>
      <c r="N10" s="13">
        <v>-1693.6486427151001</v>
      </c>
      <c r="O10" s="13">
        <v>317.14838069204302</v>
      </c>
      <c r="P10" s="13">
        <v>2479.6025455836798</v>
      </c>
      <c r="Q10" s="13">
        <v>7985.7045883195296</v>
      </c>
    </row>
    <row r="11" spans="1:25" ht="15.6" customHeight="1" x14ac:dyDescent="0.2">
      <c r="A11" s="29" t="s">
        <v>85</v>
      </c>
      <c r="B11" s="13">
        <v>169</v>
      </c>
      <c r="C11" s="18">
        <v>9.1650779066596508E-3</v>
      </c>
      <c r="D11" s="18">
        <v>-0.55658407060996895</v>
      </c>
      <c r="E11" s="18">
        <v>-0.18601623069610501</v>
      </c>
      <c r="F11" s="18">
        <v>2.64357265841593E-2</v>
      </c>
      <c r="G11" s="18">
        <v>0.20786318174020499</v>
      </c>
      <c r="H11" s="18">
        <v>0.53434186099088299</v>
      </c>
      <c r="J11" s="29" t="s">
        <v>85</v>
      </c>
      <c r="K11" s="13">
        <v>169</v>
      </c>
      <c r="L11" s="13">
        <v>323.47822718655999</v>
      </c>
      <c r="M11" s="13">
        <v>-6342.6972724892603</v>
      </c>
      <c r="N11" s="13">
        <v>-1955.5767835361801</v>
      </c>
      <c r="O11" s="13">
        <v>286.495690975701</v>
      </c>
      <c r="P11" s="13">
        <v>2522.01815412408</v>
      </c>
      <c r="Q11" s="13">
        <v>6715.9752641015302</v>
      </c>
    </row>
    <row r="12" spans="1:25" ht="15.75" customHeight="1" x14ac:dyDescent="0.2">
      <c r="A12" s="29" t="s">
        <v>86</v>
      </c>
      <c r="B12" s="13">
        <v>122</v>
      </c>
      <c r="C12" s="18">
        <v>4.4334956197591403E-2</v>
      </c>
      <c r="D12" s="18">
        <v>-0.513004349247837</v>
      </c>
      <c r="E12" s="18">
        <v>-0.14867510519018901</v>
      </c>
      <c r="F12" s="18">
        <v>5.1568943274383099E-2</v>
      </c>
      <c r="G12" s="18">
        <v>0.25497325350380001</v>
      </c>
      <c r="H12" s="18">
        <v>0.55683310500424399</v>
      </c>
      <c r="J12" s="29" t="s">
        <v>86</v>
      </c>
      <c r="K12" s="13">
        <v>122</v>
      </c>
      <c r="L12" s="13">
        <v>748.71212690923301</v>
      </c>
      <c r="M12" s="13">
        <v>-6251.8460122462902</v>
      </c>
      <c r="N12" s="13">
        <v>-1584.3148400228199</v>
      </c>
      <c r="O12" s="13">
        <v>545.02217482045</v>
      </c>
      <c r="P12" s="13">
        <v>3011.2343238154699</v>
      </c>
      <c r="Q12" s="13">
        <v>8597.0439472583093</v>
      </c>
    </row>
    <row r="13" spans="1:25" ht="15.75" customHeight="1" x14ac:dyDescent="0.2">
      <c r="A13" s="30" t="s">
        <v>87</v>
      </c>
      <c r="B13" s="13">
        <v>262</v>
      </c>
      <c r="C13" s="18">
        <v>2.41592285454275E-2</v>
      </c>
      <c r="D13" s="18">
        <v>-0.47745829207504897</v>
      </c>
      <c r="E13" s="18">
        <v>-0.141892438178124</v>
      </c>
      <c r="F13" s="18">
        <v>3.0217445945478601E-2</v>
      </c>
      <c r="G13" s="18">
        <v>0.19832532413587101</v>
      </c>
      <c r="H13" s="18">
        <v>0.51039364198697101</v>
      </c>
      <c r="J13" s="30" t="s">
        <v>87</v>
      </c>
      <c r="K13" s="13">
        <v>262</v>
      </c>
      <c r="L13" s="13">
        <v>352.51262643503497</v>
      </c>
      <c r="M13" s="13">
        <v>-5865.4582087998197</v>
      </c>
      <c r="N13" s="13">
        <v>-1800.6830328158701</v>
      </c>
      <c r="O13" s="13">
        <v>370.11644490093499</v>
      </c>
      <c r="P13" s="13">
        <v>2508.07460782212</v>
      </c>
      <c r="Q13" s="13">
        <v>6637.53265856089</v>
      </c>
    </row>
  </sheetData>
  <pageMargins left="0.7" right="0.7" top="0.75" bottom="0.75" header="0.3" footer="0.3"/>
  <pageSetup paperSize="9" scale="30" orientation="portrait" verticalDpi="0"/>
  <headerFooter scaleWithDoc="0" alignWithMargins="0">
    <oddHeader>&amp;C&amp;"Aptos"&amp;10&amp;K000000 OFFICIAL&amp;1#_x000D_&amp;"Arialri"&amp;12&amp;K000000&amp;"Calibri"</oddHeader>
    <oddFooter>&amp;C_x000D_&amp;1#&amp;"Aptos"&amp;10&amp;K000000 OFFICIAL</oddFooter>
  </headerFooter>
  <tableParts count="2">
    <tablePart r:id="rId1"/>
    <tablePart r:id="rId2"/>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Y11"/>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88</v>
      </c>
    </row>
    <row r="2" spans="1:25" x14ac:dyDescent="0.2">
      <c r="A2" s="19" t="s">
        <v>99</v>
      </c>
    </row>
    <row r="3" spans="1:25" x14ac:dyDescent="0.2">
      <c r="A3" s="19" t="s">
        <v>48</v>
      </c>
    </row>
    <row r="4" spans="1:25" ht="21.95" customHeight="1" x14ac:dyDescent="0.2">
      <c r="A4" s="19" t="s">
        <v>74</v>
      </c>
    </row>
    <row r="5" spans="1:25" ht="21.95" customHeight="1" x14ac:dyDescent="0.2">
      <c r="A5" s="20" t="s">
        <v>89</v>
      </c>
      <c r="J5" s="20" t="s">
        <v>90</v>
      </c>
    </row>
    <row r="6" spans="1:25" ht="32.450000000000003" customHeight="1" x14ac:dyDescent="0.2">
      <c r="A6" s="21" t="s">
        <v>91</v>
      </c>
      <c r="B6" s="12" t="s">
        <v>53</v>
      </c>
      <c r="C6" s="12" t="s">
        <v>54</v>
      </c>
      <c r="D6" s="12" t="s">
        <v>55</v>
      </c>
      <c r="E6" s="12" t="s">
        <v>56</v>
      </c>
      <c r="F6" s="12" t="s">
        <v>57</v>
      </c>
      <c r="G6" s="12" t="s">
        <v>58</v>
      </c>
      <c r="H6" s="12" t="s">
        <v>59</v>
      </c>
      <c r="I6" s="13"/>
      <c r="J6" s="21" t="s">
        <v>91</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28" t="s">
        <v>101</v>
      </c>
      <c r="B7" s="15">
        <v>1486</v>
      </c>
      <c r="C7" s="16">
        <v>2.89229885628914E-2</v>
      </c>
      <c r="D7" s="16">
        <v>-0.49719553102478897</v>
      </c>
      <c r="E7" s="16">
        <v>-0.15909867379067699</v>
      </c>
      <c r="F7" s="16">
        <v>3.21169156666163E-2</v>
      </c>
      <c r="G7" s="16">
        <v>0.21996909133692599</v>
      </c>
      <c r="H7" s="16">
        <v>0.54733597424838898</v>
      </c>
      <c r="J7" s="28" t="s">
        <v>101</v>
      </c>
      <c r="K7" s="15">
        <v>1486</v>
      </c>
      <c r="L7" s="15">
        <v>390.93592338961503</v>
      </c>
      <c r="M7" s="15">
        <v>-5523.5222202284303</v>
      </c>
      <c r="N7" s="15">
        <v>-1663.69423297602</v>
      </c>
      <c r="O7" s="15">
        <v>323.615262313838</v>
      </c>
      <c r="P7" s="15">
        <v>2373.8567613407999</v>
      </c>
      <c r="Q7" s="15">
        <v>6585.9729859291001</v>
      </c>
    </row>
    <row r="8" spans="1:25" ht="24.75" customHeight="1" x14ac:dyDescent="0.2">
      <c r="A8" s="27" t="s">
        <v>122</v>
      </c>
      <c r="B8" s="13">
        <v>994</v>
      </c>
      <c r="C8" s="18">
        <v>3.4390470811689403E-2</v>
      </c>
      <c r="D8" s="18">
        <v>-0.48351295934744198</v>
      </c>
      <c r="E8" s="18">
        <v>-0.149086420779041</v>
      </c>
      <c r="F8" s="18">
        <v>3.7477815320324903E-2</v>
      </c>
      <c r="G8" s="18">
        <v>0.22006163887973801</v>
      </c>
      <c r="H8" s="18">
        <v>0.55145554269821295</v>
      </c>
      <c r="J8" s="27" t="s">
        <v>122</v>
      </c>
      <c r="K8" s="13">
        <v>994</v>
      </c>
      <c r="L8" s="13">
        <v>464.12574137395399</v>
      </c>
      <c r="M8" s="13">
        <v>-5612.5976626411602</v>
      </c>
      <c r="N8" s="13">
        <v>-1627.13614261817</v>
      </c>
      <c r="O8" s="13">
        <v>398.02389289369597</v>
      </c>
      <c r="P8" s="13">
        <v>2481.6568256722098</v>
      </c>
      <c r="Q8" s="13">
        <v>6906.8666371297704</v>
      </c>
    </row>
    <row r="9" spans="1:25" ht="15" customHeight="1" x14ac:dyDescent="0.2">
      <c r="A9" s="27" t="s">
        <v>123</v>
      </c>
      <c r="B9" s="13">
        <v>120</v>
      </c>
      <c r="C9" s="18">
        <v>-2.4102757653146099E-2</v>
      </c>
      <c r="D9" s="18">
        <v>-0.59786044812742201</v>
      </c>
      <c r="E9" s="18">
        <v>-0.24599847875174899</v>
      </c>
      <c r="F9" s="18">
        <v>-5.1121806955302697E-3</v>
      </c>
      <c r="G9" s="18">
        <v>0.19593717393755999</v>
      </c>
      <c r="H9" s="18">
        <v>0.50592388049650305</v>
      </c>
      <c r="J9" s="27" t="s">
        <v>123</v>
      </c>
      <c r="K9" s="13">
        <v>120</v>
      </c>
      <c r="L9" s="13">
        <v>-162.08149556388599</v>
      </c>
      <c r="M9" s="13">
        <v>-5796.9834761103502</v>
      </c>
      <c r="N9" s="13">
        <v>-2288.7418868227801</v>
      </c>
      <c r="O9" s="13">
        <v>-51.403587262014597</v>
      </c>
      <c r="P9" s="13">
        <v>1899.24339193231</v>
      </c>
      <c r="Q9" s="13">
        <v>5377.7228417629603</v>
      </c>
    </row>
    <row r="10" spans="1:25" ht="15.6" customHeight="1" x14ac:dyDescent="0.2">
      <c r="A10" s="27" t="s">
        <v>92</v>
      </c>
      <c r="B10" s="13">
        <v>372</v>
      </c>
      <c r="C10" s="18">
        <v>2.67395158593914E-2</v>
      </c>
      <c r="D10" s="18">
        <v>-0.50326266053819002</v>
      </c>
      <c r="E10" s="18">
        <v>-0.173786843571374</v>
      </c>
      <c r="F10" s="18">
        <v>2.5385396562586399E-2</v>
      </c>
      <c r="G10" s="18">
        <v>0.22927109441531399</v>
      </c>
      <c r="H10" s="18">
        <v>0.54707365313734202</v>
      </c>
      <c r="J10" s="27" t="s">
        <v>92</v>
      </c>
      <c r="K10" s="13">
        <v>372</v>
      </c>
      <c r="L10" s="13">
        <v>310.03118452828102</v>
      </c>
      <c r="M10" s="13">
        <v>-5098.96894779576</v>
      </c>
      <c r="N10" s="13">
        <v>-1608.2994274682301</v>
      </c>
      <c r="O10" s="13">
        <v>223.42142415027101</v>
      </c>
      <c r="P10" s="13">
        <v>2162.85162353341</v>
      </c>
      <c r="Q10" s="13">
        <v>5988.9932820608901</v>
      </c>
    </row>
    <row r="11" spans="1:25" ht="15.6" customHeight="1" x14ac:dyDescent="0.2"/>
  </sheetData>
  <pageMargins left="0.7" right="0.7" top="0.75" bottom="0.75" header="0.3" footer="0.3"/>
  <pageSetup paperSize="9" scale="30" orientation="portrait" verticalDpi="0"/>
  <headerFooter scaleWithDoc="0" alignWithMargins="0">
    <oddHeader>&amp;C&amp;"Aptos"&amp;10&amp;K000000 OFFICIAL&amp;1#_x000D_&amp;"Arialri"&amp;12&amp;K000000&amp;"Calibri"</oddHeader>
    <oddFooter>&amp;C_x000D_&amp;1#&amp;"Aptos"&amp;10&amp;K000000 OFFICIAL</oddFooter>
  </headerFooter>
  <tableParts count="2">
    <tablePart r:id="rId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Y17"/>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2" t="s">
        <v>93</v>
      </c>
    </row>
    <row r="2" spans="1:25" x14ac:dyDescent="0.2">
      <c r="A2" s="19" t="s">
        <v>99</v>
      </c>
    </row>
    <row r="3" spans="1:25" x14ac:dyDescent="0.2">
      <c r="A3" s="19" t="s">
        <v>48</v>
      </c>
    </row>
    <row r="4" spans="1:25" ht="21.95" customHeight="1" x14ac:dyDescent="0.2">
      <c r="A4" s="19" t="s">
        <v>94</v>
      </c>
    </row>
    <row r="5" spans="1:25" ht="21.95" customHeight="1" x14ac:dyDescent="0.2">
      <c r="A5" s="20" t="s">
        <v>95</v>
      </c>
      <c r="J5" s="20" t="s">
        <v>96</v>
      </c>
    </row>
    <row r="6" spans="1:25" ht="32.450000000000003" customHeight="1" x14ac:dyDescent="0.2">
      <c r="A6" s="21" t="s">
        <v>97</v>
      </c>
      <c r="B6" s="12" t="s">
        <v>53</v>
      </c>
      <c r="C6" s="12" t="s">
        <v>54</v>
      </c>
      <c r="D6" s="12" t="s">
        <v>55</v>
      </c>
      <c r="E6" s="12" t="s">
        <v>56</v>
      </c>
      <c r="F6" s="12" t="s">
        <v>57</v>
      </c>
      <c r="G6" s="12" t="s">
        <v>58</v>
      </c>
      <c r="H6" s="12" t="s">
        <v>59</v>
      </c>
      <c r="I6" s="13"/>
      <c r="J6" s="21" t="s">
        <v>97</v>
      </c>
      <c r="K6" s="12" t="s">
        <v>53</v>
      </c>
      <c r="L6" s="12" t="s">
        <v>54</v>
      </c>
      <c r="M6" s="12" t="s">
        <v>55</v>
      </c>
      <c r="N6" s="12" t="s">
        <v>56</v>
      </c>
      <c r="O6" s="12" t="s">
        <v>57</v>
      </c>
      <c r="P6" s="12" t="s">
        <v>58</v>
      </c>
      <c r="Q6" s="12" t="s">
        <v>59</v>
      </c>
      <c r="R6" s="13"/>
      <c r="S6" s="13"/>
      <c r="T6" s="13"/>
      <c r="U6" s="13"/>
      <c r="V6" s="13"/>
      <c r="W6" s="13"/>
      <c r="X6" s="13"/>
      <c r="Y6" s="13"/>
    </row>
    <row r="7" spans="1:25" ht="15.6" customHeight="1" x14ac:dyDescent="0.25">
      <c r="A7" s="28" t="s">
        <v>101</v>
      </c>
      <c r="B7" s="15">
        <v>1486</v>
      </c>
      <c r="C7" s="16">
        <v>2.89229885628914E-2</v>
      </c>
      <c r="D7" s="16">
        <v>-0.49719553102478897</v>
      </c>
      <c r="E7" s="16">
        <v>-0.15909867379067699</v>
      </c>
      <c r="F7" s="16">
        <v>3.21169156666163E-2</v>
      </c>
      <c r="G7" s="16">
        <v>0.21996909133692599</v>
      </c>
      <c r="H7" s="16">
        <v>0.54733597424838898</v>
      </c>
      <c r="J7" s="28" t="s">
        <v>101</v>
      </c>
      <c r="K7" s="15">
        <v>1486</v>
      </c>
      <c r="L7" s="15">
        <v>390.93592338961503</v>
      </c>
      <c r="M7" s="15">
        <v>-5523.5222202284303</v>
      </c>
      <c r="N7" s="15">
        <v>-1663.69423297602</v>
      </c>
      <c r="O7" s="15">
        <v>323.615262313838</v>
      </c>
      <c r="P7" s="15">
        <v>2373.8567613407999</v>
      </c>
      <c r="Q7" s="15">
        <v>6585.9729859291001</v>
      </c>
    </row>
    <row r="8" spans="1:25" ht="24.95" customHeight="1" x14ac:dyDescent="0.2">
      <c r="A8" s="27" t="s">
        <v>124</v>
      </c>
      <c r="B8" s="25" t="s">
        <v>60</v>
      </c>
      <c r="C8" s="25" t="s">
        <v>60</v>
      </c>
      <c r="D8" s="25" t="s">
        <v>60</v>
      </c>
      <c r="E8" s="25" t="s">
        <v>60</v>
      </c>
      <c r="F8" s="25" t="s">
        <v>60</v>
      </c>
      <c r="G8" s="25" t="s">
        <v>60</v>
      </c>
      <c r="H8" s="25" t="s">
        <v>60</v>
      </c>
      <c r="J8" s="27" t="s">
        <v>124</v>
      </c>
      <c r="K8" s="25" t="s">
        <v>60</v>
      </c>
      <c r="L8" s="25" t="s">
        <v>60</v>
      </c>
      <c r="M8" s="25" t="s">
        <v>60</v>
      </c>
      <c r="N8" s="25" t="s">
        <v>60</v>
      </c>
      <c r="O8" s="25" t="s">
        <v>60</v>
      </c>
      <c r="P8" s="25" t="s">
        <v>60</v>
      </c>
      <c r="Q8" s="25" t="s">
        <v>60</v>
      </c>
    </row>
    <row r="9" spans="1:25" ht="15.6" customHeight="1" x14ac:dyDescent="0.2">
      <c r="A9" s="27" t="s">
        <v>125</v>
      </c>
      <c r="B9" s="13">
        <v>130</v>
      </c>
      <c r="C9" s="18">
        <v>-5.7186190175624397E-3</v>
      </c>
      <c r="D9" s="18">
        <v>-0.53519366784003897</v>
      </c>
      <c r="E9" s="18">
        <v>-0.21055108373880399</v>
      </c>
      <c r="F9" s="18">
        <v>-2.3270871444861799E-2</v>
      </c>
      <c r="G9" s="18">
        <v>0.19285607721347001</v>
      </c>
      <c r="H9" s="18">
        <v>0.57032083351136398</v>
      </c>
      <c r="J9" s="27" t="s">
        <v>125</v>
      </c>
      <c r="K9" s="13">
        <v>130</v>
      </c>
      <c r="L9" s="13">
        <v>13.111656993358601</v>
      </c>
      <c r="M9" s="13">
        <v>-5464.7205132263398</v>
      </c>
      <c r="N9" s="13">
        <v>-2110.2340980056001</v>
      </c>
      <c r="O9" s="13">
        <v>-228.42224249153401</v>
      </c>
      <c r="P9" s="13">
        <v>1946.1281499613101</v>
      </c>
      <c r="Q9" s="13">
        <v>6013.3229165121002</v>
      </c>
    </row>
    <row r="10" spans="1:25" ht="15.6" customHeight="1" x14ac:dyDescent="0.2">
      <c r="A10" s="27" t="s">
        <v>126</v>
      </c>
      <c r="B10" s="13">
        <v>230</v>
      </c>
      <c r="C10" s="18">
        <v>1.67230973980689E-2</v>
      </c>
      <c r="D10" s="18">
        <v>-0.51019327306694495</v>
      </c>
      <c r="E10" s="18">
        <v>-0.175778261652596</v>
      </c>
      <c r="F10" s="18">
        <v>2.1241734501750799E-2</v>
      </c>
      <c r="G10" s="18">
        <v>0.21458659756501</v>
      </c>
      <c r="H10" s="18">
        <v>0.522981023333282</v>
      </c>
      <c r="J10" s="27" t="s">
        <v>126</v>
      </c>
      <c r="K10" s="13">
        <v>230</v>
      </c>
      <c r="L10" s="13">
        <v>266.14928257702201</v>
      </c>
      <c r="M10" s="13">
        <v>-6231.2486616758097</v>
      </c>
      <c r="N10" s="13">
        <v>-1852.5571726443</v>
      </c>
      <c r="O10" s="13">
        <v>225.970871392557</v>
      </c>
      <c r="P10" s="13">
        <v>2280.7806814293099</v>
      </c>
      <c r="Q10" s="13">
        <v>6854.49196147575</v>
      </c>
    </row>
    <row r="11" spans="1:25" ht="15.6" customHeight="1" x14ac:dyDescent="0.2">
      <c r="A11" s="27" t="s">
        <v>127</v>
      </c>
      <c r="B11" s="13">
        <v>165</v>
      </c>
      <c r="C11" s="18">
        <v>5.28504443973025E-2</v>
      </c>
      <c r="D11" s="18">
        <v>-0.41603989780817002</v>
      </c>
      <c r="E11" s="18">
        <v>-0.113578180984092</v>
      </c>
      <c r="F11" s="18">
        <v>5.22381442396724E-2</v>
      </c>
      <c r="G11" s="18">
        <v>0.22154374987262199</v>
      </c>
      <c r="H11" s="18">
        <v>0.53090584876375002</v>
      </c>
      <c r="J11" s="27" t="s">
        <v>127</v>
      </c>
      <c r="K11" s="13">
        <v>165</v>
      </c>
      <c r="L11" s="13">
        <v>744.84946819675804</v>
      </c>
      <c r="M11" s="13">
        <v>-5111.0133763711201</v>
      </c>
      <c r="N11" s="13">
        <v>-1266.8658038604999</v>
      </c>
      <c r="O11" s="13">
        <v>550.84276832086903</v>
      </c>
      <c r="P11" s="13">
        <v>2676.3227461074898</v>
      </c>
      <c r="Q11" s="13">
        <v>7187.4429330147505</v>
      </c>
    </row>
    <row r="12" spans="1:25" ht="15.75" customHeight="1" x14ac:dyDescent="0.2">
      <c r="A12" s="27" t="s">
        <v>128</v>
      </c>
      <c r="B12" s="13">
        <v>250</v>
      </c>
      <c r="C12" s="18">
        <v>7.2040327947895302E-3</v>
      </c>
      <c r="D12" s="18">
        <v>-0.51881468348642701</v>
      </c>
      <c r="E12" s="18">
        <v>-0.169185619616538</v>
      </c>
      <c r="F12" s="18">
        <v>1.58172061526861E-2</v>
      </c>
      <c r="G12" s="18">
        <v>0.186001801478343</v>
      </c>
      <c r="H12" s="18">
        <v>0.51526768974078296</v>
      </c>
      <c r="J12" s="27" t="s">
        <v>128</v>
      </c>
      <c r="K12" s="13">
        <v>250</v>
      </c>
      <c r="L12" s="13">
        <v>229.68649996414101</v>
      </c>
      <c r="M12" s="13">
        <v>-5894.5679212299801</v>
      </c>
      <c r="N12" s="13">
        <v>-1804.48179016778</v>
      </c>
      <c r="O12" s="13">
        <v>134.999539341428</v>
      </c>
      <c r="P12" s="13">
        <v>2094.8871731394102</v>
      </c>
      <c r="Q12" s="13">
        <v>6377.8720649418101</v>
      </c>
    </row>
    <row r="13" spans="1:25" ht="15.75" customHeight="1" x14ac:dyDescent="0.2">
      <c r="A13" s="27" t="s">
        <v>129</v>
      </c>
      <c r="B13" s="13">
        <v>163</v>
      </c>
      <c r="C13" s="18">
        <v>1.8007347556039801E-2</v>
      </c>
      <c r="D13" s="18">
        <v>-0.50459744752390501</v>
      </c>
      <c r="E13" s="18">
        <v>-0.18018550092352401</v>
      </c>
      <c r="F13" s="18">
        <v>3.1266544923809897E-2</v>
      </c>
      <c r="G13" s="18">
        <v>0.21180734563016199</v>
      </c>
      <c r="H13" s="18">
        <v>0.52229844760357202</v>
      </c>
      <c r="J13" s="27" t="s">
        <v>129</v>
      </c>
      <c r="K13" s="13">
        <v>163</v>
      </c>
      <c r="L13" s="13">
        <v>136.619381676865</v>
      </c>
      <c r="M13" s="13">
        <v>-6260.6374724921798</v>
      </c>
      <c r="N13" s="13">
        <v>-1808.43041385991</v>
      </c>
      <c r="O13" s="13">
        <v>287.45575865049699</v>
      </c>
      <c r="P13" s="13">
        <v>2236.9111123927</v>
      </c>
      <c r="Q13" s="13">
        <v>6069.9752575078501</v>
      </c>
    </row>
    <row r="14" spans="1:25" ht="15.75" customHeight="1" x14ac:dyDescent="0.2">
      <c r="A14" s="27" t="s">
        <v>130</v>
      </c>
      <c r="B14" s="13">
        <v>154</v>
      </c>
      <c r="C14" s="18">
        <v>2.55304611939781E-3</v>
      </c>
      <c r="D14" s="18">
        <v>-0.535323594793496</v>
      </c>
      <c r="E14" s="18">
        <v>-0.19559125777268099</v>
      </c>
      <c r="F14" s="18">
        <v>8.5455919867623298E-3</v>
      </c>
      <c r="G14" s="18">
        <v>0.21390686258156599</v>
      </c>
      <c r="H14" s="18">
        <v>0.50221070763765296</v>
      </c>
      <c r="I14" s="24"/>
      <c r="J14" s="27" t="s">
        <v>130</v>
      </c>
      <c r="K14" s="13">
        <v>154</v>
      </c>
      <c r="L14" s="13">
        <v>117.478159407962</v>
      </c>
      <c r="M14" s="13">
        <v>-6524.2120737880496</v>
      </c>
      <c r="N14" s="13">
        <v>-2356.5463457105998</v>
      </c>
      <c r="O14" s="13">
        <v>140.09026135044101</v>
      </c>
      <c r="P14" s="13">
        <v>2654.52805275831</v>
      </c>
      <c r="Q14" s="13">
        <v>6745.6685991443301</v>
      </c>
    </row>
    <row r="15" spans="1:25" ht="15.75" customHeight="1" x14ac:dyDescent="0.2">
      <c r="A15" t="s">
        <v>131</v>
      </c>
      <c r="B15" s="13">
        <v>204</v>
      </c>
      <c r="C15" s="18">
        <v>8.4466510277506998E-2</v>
      </c>
      <c r="D15" s="18">
        <v>-0.46171568451276801</v>
      </c>
      <c r="E15" s="18">
        <v>-0.110296268928983</v>
      </c>
      <c r="F15" s="18">
        <v>8.1631849811642093E-2</v>
      </c>
      <c r="G15" s="18">
        <v>0.28473919665673603</v>
      </c>
      <c r="H15" s="18">
        <v>0.63783094900801296</v>
      </c>
      <c r="J15" t="s">
        <v>131</v>
      </c>
      <c r="K15" s="13">
        <v>204</v>
      </c>
      <c r="L15" s="13">
        <v>838.50224393923395</v>
      </c>
      <c r="M15" s="13">
        <v>-4943.2034037307103</v>
      </c>
      <c r="N15" s="13">
        <v>-1030.8872377187499</v>
      </c>
      <c r="O15" s="13">
        <v>792.97646164354705</v>
      </c>
      <c r="P15" s="13">
        <v>2870.0897450237499</v>
      </c>
      <c r="Q15" s="13">
        <v>6776.2446294019801</v>
      </c>
    </row>
    <row r="16" spans="1:25" ht="15.75" customHeight="1" x14ac:dyDescent="0.2">
      <c r="A16" t="s">
        <v>132</v>
      </c>
      <c r="B16" s="25" t="s">
        <v>60</v>
      </c>
      <c r="C16" s="25" t="s">
        <v>60</v>
      </c>
      <c r="D16" s="25" t="s">
        <v>60</v>
      </c>
      <c r="E16" s="25" t="s">
        <v>60</v>
      </c>
      <c r="F16" s="25" t="s">
        <v>60</v>
      </c>
      <c r="G16" s="25" t="s">
        <v>60</v>
      </c>
      <c r="H16" s="25" t="s">
        <v>60</v>
      </c>
      <c r="I16" s="25"/>
      <c r="J16" t="s">
        <v>132</v>
      </c>
      <c r="K16" s="25" t="s">
        <v>60</v>
      </c>
      <c r="L16" s="25" t="s">
        <v>60</v>
      </c>
      <c r="M16" s="25" t="s">
        <v>60</v>
      </c>
      <c r="N16" s="25" t="s">
        <v>60</v>
      </c>
      <c r="O16" s="25" t="s">
        <v>60</v>
      </c>
      <c r="P16" s="25" t="s">
        <v>60</v>
      </c>
      <c r="Q16" s="25" t="s">
        <v>60</v>
      </c>
    </row>
    <row r="17" spans="1:17" ht="15.75" customHeight="1" x14ac:dyDescent="0.2">
      <c r="A17" t="s">
        <v>133</v>
      </c>
      <c r="B17" s="25" t="s">
        <v>60</v>
      </c>
      <c r="C17" s="25" t="s">
        <v>60</v>
      </c>
      <c r="D17" s="25" t="s">
        <v>60</v>
      </c>
      <c r="E17" s="25" t="s">
        <v>60</v>
      </c>
      <c r="F17" s="25" t="s">
        <v>60</v>
      </c>
      <c r="G17" s="25" t="s">
        <v>60</v>
      </c>
      <c r="H17" s="25" t="s">
        <v>60</v>
      </c>
      <c r="J17" t="s">
        <v>133</v>
      </c>
      <c r="K17" s="25" t="s">
        <v>60</v>
      </c>
      <c r="L17" s="25" t="s">
        <v>60</v>
      </c>
      <c r="M17" s="25" t="s">
        <v>60</v>
      </c>
      <c r="N17" s="25" t="s">
        <v>60</v>
      </c>
      <c r="O17" s="25" t="s">
        <v>60</v>
      </c>
      <c r="P17" s="25" t="s">
        <v>60</v>
      </c>
      <c r="Q17" s="25" t="s">
        <v>60</v>
      </c>
    </row>
  </sheetData>
  <phoneticPr fontId="11" type="noConversion"/>
  <pageMargins left="0.7" right="0.7" top="0.75" bottom="0.75" header="0.3" footer="0.3"/>
  <pageSetup paperSize="9" scale="30" orientation="portrait" verticalDpi="0"/>
  <headerFooter scaleWithDoc="0" alignWithMargins="0">
    <oddHeader>&amp;C&amp;"Aptos"&amp;10&amp;K000000 OFFICIAL&amp;1#_x000D_&amp;"Arialri"&amp;12&amp;K000000&amp;"Calibri"</oddHeader>
    <oddFooter>&amp;C_x000D_&amp;1#&amp;"Aptos"&amp;10&amp;K000000 OFFICIAL</oddFooter>
  </headerFooter>
  <tableParts count="2">
    <tablePart r:id="rId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2026-05-04T21:44:55+00:00</Date_x0020_Opened>
    <lcf76f155ced4ddcb4097134ff3c332f xmlns="75e7ae58-aec4-4ab0-ae21-ab94226ea01a">
      <Terms xmlns="http://schemas.microsoft.com/office/infopath/2007/PartnerControls"/>
    </lcf76f155ced4ddcb4097134ff3c332f>
    <Folder xmlns="75e7ae58-aec4-4ab0-ae21-ab94226ea01a" xsi:nil="true"/>
    <TaxCatchAll xmlns="c278e07c-0436-44ae-bf20-0fa31c54bf35">
      <Value>1</Value>
    </TaxCatchAll>
    <LegacyData xmlns="aaacb922-5235-4a66-b188-303b9b46fbd7" xsi:nil="true"/>
    <Descriptor xmlns="0063f72e-ace3-48fb-9c1f-5b513408b31f" xsi:nil="true"/>
    <m975189f4ba442ecbf67d4147307b177 xmlns="c278e07c-0436-44ae-bf20-0fa31c54bf3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Security_x0020_Classification xmlns="0063f72e-ace3-48fb-9c1f-5b513408b31f">OFFICIAL</Security_x0020_Classification>
    <KnowledgeRetention xmlns="75e7ae58-aec4-4ab0-ae21-ab94226ea01a" xsi:nil="true"/>
    <Sent xmlns="75e7ae58-aec4-4ab0-ae21-ab94226ea01a">true</Sent>
    <Retention_x0020_Label xmlns="a8f60570-4bd3-4f2b-950b-a996de8ab151" xsi:nil="true"/>
    <Date_x0020_Closed xmlns="b413c3fd-5a3b-4239-b985-69032e371c04" xsi:nil="true"/>
    <_dlc_DocId xmlns="c278e07c-0436-44ae-bf20-0fa31c54bf35">QMA56DUQWX45-861680180-396672</_dlc_DocId>
    <_dlc_DocIdUrl xmlns="c278e07c-0436-44ae-bf20-0fa31c54bf35">
      <Url>https://beisgov.sharepoint.com/sites/EnergyStatistics/_layouts/15/DocIdRedir.aspx?ID=QMA56DUQWX45-861680180-396672</Url>
      <Description>QMA56DUQWX45-861680180-396672</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F4582DC177B735439E316E7A5776D78C" ma:contentTypeVersion="35" ma:contentTypeDescription="Create a new document." ma:contentTypeScope="" ma:versionID="d23f527a694073677c8fae75aee59076">
  <xsd:schema xmlns:xsd="http://www.w3.org/2001/XMLSchema" xmlns:xs="http://www.w3.org/2001/XMLSchema" xmlns:p="http://schemas.microsoft.com/office/2006/metadata/properties" xmlns:ns2="0063f72e-ace3-48fb-9c1f-5b513408b31f" xmlns:ns3="c278e07c-0436-44ae-bf20-0fa31c54bf35" xmlns:ns4="b413c3fd-5a3b-4239-b985-69032e371c04" xmlns:ns5="a8f60570-4bd3-4f2b-950b-a996de8ab151" xmlns:ns6="aaacb922-5235-4a66-b188-303b9b46fbd7" xmlns:ns7="75e7ae58-aec4-4ab0-ae21-ab94226ea01a" targetNamespace="http://schemas.microsoft.com/office/2006/metadata/properties" ma:root="true" ma:fieldsID="6c66a90b66dbdcc977bf429cb6adb9ed" ns2:_="" ns3:_="" ns4:_="" ns5:_="" ns6:_="" ns7:_="">
    <xsd:import namespace="0063f72e-ace3-48fb-9c1f-5b513408b31f"/>
    <xsd:import namespace="c278e07c-0436-44ae-bf20-0fa31c54bf35"/>
    <xsd:import namespace="b413c3fd-5a3b-4239-b985-69032e371c04"/>
    <xsd:import namespace="a8f60570-4bd3-4f2b-950b-a996de8ab151"/>
    <xsd:import namespace="aaacb922-5235-4a66-b188-303b9b46fbd7"/>
    <xsd:import namespace="75e7ae58-aec4-4ab0-ae21-ab94226ea01a"/>
    <xsd:element name="properties">
      <xsd:complexType>
        <xsd:sequence>
          <xsd:element name="documentManagement">
            <xsd:complexType>
              <xsd:all>
                <xsd:element ref="ns2:Security_x0020_Classification" minOccurs="0"/>
                <xsd:element ref="ns2:Descriptor" minOccurs="0"/>
                <xsd:element ref="ns3:m975189f4ba442ecbf67d4147307b177" minOccurs="0"/>
                <xsd:element ref="ns3:TaxCatchAll" minOccurs="0"/>
                <xsd:element ref="ns3: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ServiceDateTaken" minOccurs="0"/>
                <xsd:element ref="ns7:MediaServiceAutoTags" minOccurs="0"/>
                <xsd:element ref="ns7:MediaServiceGenerationTime" minOccurs="0"/>
                <xsd:element ref="ns7:MediaServiceEventHashCode" minOccurs="0"/>
                <xsd:element ref="ns3:SharedWithUsers" minOccurs="0"/>
                <xsd:element ref="ns3:SharedWithDetails" minOccurs="0"/>
                <xsd:element ref="ns7:MediaServiceAutoKeyPoints" minOccurs="0"/>
                <xsd:element ref="ns7:MediaServiceKeyPoints" minOccurs="0"/>
                <xsd:element ref="ns3:_dlc_DocId" minOccurs="0"/>
                <xsd:element ref="ns3:_dlc_DocIdUrl" minOccurs="0"/>
                <xsd:element ref="ns3:_dlc_DocIdPersistId" minOccurs="0"/>
                <xsd:element ref="ns7:MediaServiceOCR" minOccurs="0"/>
                <xsd:element ref="ns7:KnowledgeRetention" minOccurs="0"/>
                <xsd:element ref="ns7:MediaLengthInSeconds" minOccurs="0"/>
                <xsd:element ref="ns7:lcf76f155ced4ddcb4097134ff3c332f" minOccurs="0"/>
                <xsd:element ref="ns7:MediaServiceLocation" minOccurs="0"/>
                <xsd:element ref="ns7:Sent" minOccurs="0"/>
                <xsd:element ref="ns7:MediaServiceObjectDetectorVersions" minOccurs="0"/>
                <xsd:element ref="ns7:MediaServiceSearchProperties" minOccurs="0"/>
                <xsd:element ref="ns7:Folder" minOccurs="0"/>
                <xsd:element ref="ns7:b05dcfd0-cdc0-4faa-b8ae-036043c6be06CountryOrRegion" minOccurs="0"/>
                <xsd:element ref="ns7:b05dcfd0-cdc0-4faa-b8ae-036043c6be06State" minOccurs="0"/>
                <xsd:element ref="ns7:b05dcfd0-cdc0-4faa-b8ae-036043c6be06City" minOccurs="0"/>
                <xsd:element ref="ns7:b05dcfd0-cdc0-4faa-b8ae-036043c6be06PostalCode" minOccurs="0"/>
                <xsd:element ref="ns7:b05dcfd0-cdc0-4faa-b8ae-036043c6be06Street" minOccurs="0"/>
                <xsd:element ref="ns7:b05dcfd0-cdc0-4faa-b8ae-036043c6be06GeoLoc" minOccurs="0"/>
                <xsd:element ref="ns7:b05dcfd0-cdc0-4faa-b8ae-036043c6be06Disp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8"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9"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c278e07c-0436-44ae-bf20-0fa31c54bf35" elementFormDefault="qualified">
    <xsd:import namespace="http://schemas.microsoft.com/office/2006/documentManagement/types"/>
    <xsd:import namespace="http://schemas.microsoft.com/office/infopath/2007/PartnerControls"/>
    <xsd:element name="m975189f4ba442ecbf67d4147307b177" ma:index="10"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5c67b86a-dca8-471d-9378-1ff5bfc4f7ca}" ma:internalName="TaxCatchAll" ma:showField="CatchAllData"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5c67b86a-dca8-471d-9378-1ff5bfc4f7ca}" ma:internalName="TaxCatchAllLabel" ma:readOnly="true" ma:showField="CatchAllDataLabel"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4" nillable="true" ma:displayName="Government Body" ma:default="BEIS" ma:internalName="Government_x0020_Body">
      <xsd:simpleType>
        <xsd:restriction base="dms:Text">
          <xsd:maxLength value="255"/>
        </xsd:restriction>
      </xsd:simpleType>
    </xsd:element>
    <xsd:element name="Date_x0020_Opened" ma:index="15" nillable="true" ma:displayName="Date Opened" ma:default="[Today]" ma:format="DateOnly" ma:internalName="Date_x0020_Opened">
      <xsd:simpleType>
        <xsd:restriction base="dms:DateTime"/>
      </xsd:simpleType>
    </xsd:element>
    <xsd:element name="Date_x0020_Closed" ma:index="16"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17"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8"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e7ae58-aec4-4ab0-ae21-ab94226ea01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description="Technical Architecture, EDA" ma:internalName="MediaServiceAutoTag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KnowledgeRetention" ma:index="33" nillable="true" ma:displayName="Knowledge Retention" ma:format="Dropdown" ma:internalName="KnowledgeRetention">
      <xsd:simpleType>
        <xsd:restriction base="dms:Text">
          <xsd:maxLength value="255"/>
        </xsd:restriction>
      </xsd:simpleType>
    </xsd:element>
    <xsd:element name="MediaLengthInSeconds" ma:index="34" nillable="true" ma:displayName="MediaLengthInSeconds" ma:hidden="true"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Location" ma:index="37" nillable="true" ma:displayName="Location" ma:internalName="MediaServiceLocation" ma:readOnly="true">
      <xsd:simpleType>
        <xsd:restriction base="dms:Text"/>
      </xsd:simpleType>
    </xsd:element>
    <xsd:element name="Sent" ma:index="38" nillable="true" ma:displayName="Sent" ma:default="1" ma:format="Dropdown" ma:internalName="Sent">
      <xsd:simpleType>
        <xsd:restriction base="dms:Boolean"/>
      </xsd:simpleType>
    </xsd:element>
    <xsd:element name="MediaServiceObjectDetectorVersions" ma:index="3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Folder" ma:index="41" nillable="true" ma:displayName="Folder" ma:format="Dropdown" ma:internalName="Folder">
      <xsd:simpleType>
        <xsd:restriction base="dms:Unknown"/>
      </xsd:simpleType>
    </xsd:element>
    <xsd:element name="b05dcfd0-cdc0-4faa-b8ae-036043c6be06CountryOrRegion" ma:index="42" nillable="true" ma:displayName="Folder: Country/Region" ma:internalName="CountryOrRegion" ma:readOnly="true">
      <xsd:simpleType>
        <xsd:restriction base="dms:Text"/>
      </xsd:simpleType>
    </xsd:element>
    <xsd:element name="b05dcfd0-cdc0-4faa-b8ae-036043c6be06State" ma:index="43" nillable="true" ma:displayName="Folder: State" ma:internalName="State" ma:readOnly="true">
      <xsd:simpleType>
        <xsd:restriction base="dms:Text"/>
      </xsd:simpleType>
    </xsd:element>
    <xsd:element name="b05dcfd0-cdc0-4faa-b8ae-036043c6be06City" ma:index="44" nillable="true" ma:displayName="Folder: City" ma:internalName="City" ma:readOnly="true">
      <xsd:simpleType>
        <xsd:restriction base="dms:Text"/>
      </xsd:simpleType>
    </xsd:element>
    <xsd:element name="b05dcfd0-cdc0-4faa-b8ae-036043c6be06PostalCode" ma:index="45" nillable="true" ma:displayName="Folder: Postal Code" ma:internalName="PostalCode" ma:readOnly="true">
      <xsd:simpleType>
        <xsd:restriction base="dms:Text"/>
      </xsd:simpleType>
    </xsd:element>
    <xsd:element name="b05dcfd0-cdc0-4faa-b8ae-036043c6be06Street" ma:index="46" nillable="true" ma:displayName="Folder: Street" ma:internalName="Street" ma:readOnly="true">
      <xsd:simpleType>
        <xsd:restriction base="dms:Text"/>
      </xsd:simpleType>
    </xsd:element>
    <xsd:element name="b05dcfd0-cdc0-4faa-b8ae-036043c6be06GeoLoc" ma:index="47" nillable="true" ma:displayName="Folder: Coordinates" ma:internalName="GeoLoc" ma:readOnly="true">
      <xsd:simpleType>
        <xsd:restriction base="dms:Unknown"/>
      </xsd:simpleType>
    </xsd:element>
    <xsd:element name="b05dcfd0-cdc0-4faa-b8ae-036043c6be06DispName" ma:index="48" nillable="true" ma:displayName="Folder: Name" ma:internalName="DispNa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468EBA-E1E2-4305-9C01-86190BD8D654}">
  <ds:schemaRefs>
    <ds:schemaRef ds:uri="a8f60570-4bd3-4f2b-950b-a996de8ab151"/>
    <ds:schemaRef ds:uri="http://schemas.microsoft.com/office/infopath/2007/PartnerControls"/>
    <ds:schemaRef ds:uri="http://purl.org/dc/terms/"/>
    <ds:schemaRef ds:uri="http://schemas.microsoft.com/office/2006/documentManagement/types"/>
    <ds:schemaRef ds:uri="http://purl.org/dc/dcmitype/"/>
    <ds:schemaRef ds:uri="75e7ae58-aec4-4ab0-ae21-ab94226ea01a"/>
    <ds:schemaRef ds:uri="http://schemas.openxmlformats.org/package/2006/metadata/core-properties"/>
    <ds:schemaRef ds:uri="b413c3fd-5a3b-4239-b985-69032e371c04"/>
    <ds:schemaRef ds:uri="http://schemas.microsoft.com/office/2006/metadata/properties"/>
    <ds:schemaRef ds:uri="http://www.w3.org/XML/1998/namespace"/>
    <ds:schemaRef ds:uri="0063f72e-ace3-48fb-9c1f-5b513408b31f"/>
    <ds:schemaRef ds:uri="aaacb922-5235-4a66-b188-303b9b46fbd7"/>
    <ds:schemaRef ds:uri="c278e07c-0436-44ae-bf20-0fa31c54bf35"/>
    <ds:schemaRef ds:uri="http://purl.org/dc/elements/1.1/"/>
  </ds:schemaRefs>
</ds:datastoreItem>
</file>

<file path=customXml/itemProps2.xml><?xml version="1.0" encoding="utf-8"?>
<ds:datastoreItem xmlns:ds="http://schemas.openxmlformats.org/officeDocument/2006/customXml" ds:itemID="{E67BA09A-E745-4D82-A337-73542369B6DD}">
  <ds:schemaRefs>
    <ds:schemaRef ds:uri="http://schemas.microsoft.com/sharepoint/v3/contenttype/forms"/>
  </ds:schemaRefs>
</ds:datastoreItem>
</file>

<file path=customXml/itemProps3.xml><?xml version="1.0" encoding="utf-8"?>
<ds:datastoreItem xmlns:ds="http://schemas.openxmlformats.org/officeDocument/2006/customXml" ds:itemID="{ACBB32C6-622A-4E68-854D-2D01727D9BFA}">
  <ds:schemaRefs>
    <ds:schemaRef ds:uri="http://schemas.microsoft.com/sharepoint/events"/>
  </ds:schemaRefs>
</ds:datastoreItem>
</file>

<file path=customXml/itemProps4.xml><?xml version="1.0" encoding="utf-8"?>
<ds:datastoreItem xmlns:ds="http://schemas.openxmlformats.org/officeDocument/2006/customXml" ds:itemID="{3060BEBE-3A24-4FA3-A07C-409A065193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63f72e-ace3-48fb-9c1f-5b513408b31f"/>
    <ds:schemaRef ds:uri="c278e07c-0436-44ae-bf20-0fa31c54bf35"/>
    <ds:schemaRef ds:uri="b413c3fd-5a3b-4239-b985-69032e371c04"/>
    <ds:schemaRef ds:uri="a8f60570-4bd3-4f2b-950b-a996de8ab151"/>
    <ds:schemaRef ds:uri="aaacb922-5235-4a66-b188-303b9b46fbd7"/>
    <ds:schemaRef ds:uri="75e7ae58-aec4-4ab0-ae21-ab94226ea0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a62f585-b40f-4ab9-bafe-39150f03d124}" enabled="1" method="Privilege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8</vt:i4>
      </vt:variant>
    </vt:vector>
  </HeadingPairs>
  <TitlesOfParts>
    <vt:vector size="18" baseType="lpstr">
      <vt:lpstr>Cover sheet</vt:lpstr>
      <vt:lpstr>Contents</vt:lpstr>
      <vt:lpstr>Table 1</vt:lpstr>
      <vt:lpstr>Table 2</vt:lpstr>
      <vt:lpstr>Table 3</vt:lpstr>
      <vt:lpstr>Table 4</vt:lpstr>
      <vt:lpstr>Table 5</vt:lpstr>
      <vt:lpstr>Table 6</vt:lpstr>
      <vt:lpstr>Table 7</vt:lpstr>
      <vt:lpstr>Table 8</vt:lpstr>
      <vt:lpstr>'Table 1'!Print_Area</vt:lpstr>
      <vt:lpstr>'Table 2'!Print_Area</vt:lpstr>
      <vt:lpstr>'Table 3'!Print_Area</vt:lpstr>
      <vt:lpstr>'Table 4'!Print_Area</vt:lpstr>
      <vt:lpstr>'Table 5'!Print_Area</vt:lpstr>
      <vt:lpstr>'Table 6'!Print_Area</vt:lpstr>
      <vt:lpstr>'Table 7'!Print_Area</vt:lpstr>
      <vt:lpstr>'Table 8'!Print_Area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Shah, Hiten (BEIS)</dc:creator>
  <cp:keywords/>
  <dc:description/>
  <cp:lastModifiedBy>Pini, Claire (Energy Security)</cp:lastModifiedBy>
  <cp:revision/>
  <dcterms:created xsi:type="dcterms:W3CDTF">2020-08-18T07:41:33Z</dcterms:created>
  <dcterms:modified xsi:type="dcterms:W3CDTF">2026-06-09T11:30:23Z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0x010100F4582DC177B735439E316E7A5776D78C</vt:lpwstr>
  </property>
  <property fmtid="{D5CDD505-2E9C-101B-9397-08002B2CF9AE}" pid="3" name="Business Unit">
    <vt:lpwstr>1;#Energy Statistics|0882e751-7c5d-40cd-a0d4-46cf492f7845</vt:lpwstr>
  </property>
  <property fmtid="{D5CDD505-2E9C-101B-9397-08002B2CF9AE}" pid="4" name="_dlc_DocIdItemGuid">
    <vt:lpwstr>acb654a8-fec3-4c49-a6e7-00551a2affe1</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