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defaultThemeVersion="124226"/>
  <mc:AlternateContent xmlns:mc="http://schemas.openxmlformats.org/markup-compatibility/2006">
    <mc:Choice Requires="x15">
      <x15ac:absPath xmlns:x15ac="http://schemas.microsoft.com/office/spreadsheetml/2010/11/ac" url="https://beisgov.sharepoint.com/sites/EnergyStatistics/Shared Documents/NEED/NEED 2026 Publication/Impact of measures tables/Headline/Final/"/>
    </mc:Choice>
  </mc:AlternateContent>
  <xr:revisionPtr revIDLastSave="9" documentId="8_{26314F83-0E4F-4DAC-BF29-E36BB120C4C7}" xr6:coauthVersionLast="47" xr6:coauthVersionMax="47" xr10:uidLastSave="{33793B79-8B96-4170-890A-7736BA8C4750}"/>
  <bookViews>
    <workbookView xWindow="-28920" yWindow="15" windowWidth="29040" windowHeight="15720" xr2:uid="{00000000-000D-0000-FFFF-FFFF00000000}"/>
  </bookViews>
  <sheets>
    <sheet name="Cover sheet" sheetId="68" r:id="rId1"/>
    <sheet name="Contents" sheetId="67" r:id="rId2"/>
    <sheet name="Notes" sheetId="65" r:id="rId3"/>
    <sheet name="Table 1" sheetId="59" r:id="rId4"/>
    <sheet name="Table 2" sheetId="61" r:id="rId5"/>
    <sheet name="Table 3" sheetId="62" r:id="rId6"/>
    <sheet name="Table 4" sheetId="64" r:id="rId7"/>
  </sheets>
  <definedNames>
    <definedName name="_xlnm.Print_Area" localSheetId="3">'Table 1'!$A$1:$H$9</definedName>
    <definedName name="_xlnm.Print_Area" localSheetId="4">'Table 2'!$A$1:$H$10</definedName>
    <definedName name="_xlnm.Print_Area" localSheetId="5">'Table 3'!$A$1:$K$19</definedName>
    <definedName name="_xlnm.Print_Area" localSheetId="6">'Table 4'!$A$1:$K$22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37" uniqueCount="87">
  <si>
    <t>Impact of Measures: England and Wales Headline tables</t>
  </si>
  <si>
    <t>National Energy Efficiency Data-Framework (NEED)</t>
  </si>
  <si>
    <r>
      <t xml:space="preserve">Owing to methodological changes, the figures in these tables may not be directly comparable to those published in previous years. For consistent time series showing how the savings from single energy efficiency measures vary between successive installation years see </t>
    </r>
    <r>
      <rPr>
        <i/>
        <sz val="12"/>
        <color rgb="FF000000"/>
        <rFont val="Arial"/>
        <family val="2"/>
      </rPr>
      <t>Impact of Measures by year of installation: England and Wales</t>
    </r>
    <r>
      <rPr>
        <sz val="12"/>
        <color rgb="FF000000"/>
        <rFont val="Arial"/>
        <family val="2"/>
      </rPr>
      <t xml:space="preserve"> in:</t>
    </r>
  </si>
  <si>
    <t>Impact of Measures data tables</t>
  </si>
  <si>
    <t>Contents</t>
  </si>
  <si>
    <t>This cover sheet is followed by a table of contents and notes page providing additional information/ clarification for the subsequent data tables.</t>
  </si>
  <si>
    <t>Publication dates</t>
  </si>
  <si>
    <t>Publication date: 11 June 2026</t>
  </si>
  <si>
    <t>Next update: June 2027</t>
  </si>
  <si>
    <t>Methodology</t>
  </si>
  <si>
    <t>The Impact of Measures estimates are based on comparing the gas consumption in properties before and after an energy efficiency measure has been installed (or electricity consumption before and after solar PV has been installed). The changes in consumption for properties which have had the given measure installed are compared with the changes in consumption for similar properties with no energy efficiency measures known to have been installed over the period in question.</t>
  </si>
  <si>
    <t>The Impact of Measures estimates are weighted, which means that they have been adjusted to be representative of the entire housing stock, rather than just the properties which had the given measures installed during the given year.</t>
  </si>
  <si>
    <t>Estimates based on small sample sizes are likely to be less reliable.</t>
  </si>
  <si>
    <t>More details about how the Impact of Measures estimates are calculated can be found in:</t>
  </si>
  <si>
    <t>NEED methodology note</t>
  </si>
  <si>
    <t>Units</t>
  </si>
  <si>
    <t xml:space="preserve">These savings refer to positive savings. For example, a figure of 2.0% indicates a 2.0% decrease in energy consumption following the installation of the measure, compared to if the measure had not been installed. </t>
  </si>
  <si>
    <t>Domestic NEED publication data and documents</t>
  </si>
  <si>
    <t>Statistical releases (including data sources and methodology)</t>
  </si>
  <si>
    <t>Consumption data tables</t>
  </si>
  <si>
    <t>Property level domestic consumption data</t>
  </si>
  <si>
    <t xml:space="preserve">Contact details </t>
  </si>
  <si>
    <t>Responsible statistician: Hiten Shah</t>
  </si>
  <si>
    <t>energyefficiency.stats@energysecurity.gov.uk</t>
  </si>
  <si>
    <t>newsdesk@energysecurity.gov.uk</t>
  </si>
  <si>
    <t>Table</t>
  </si>
  <si>
    <t>Title</t>
  </si>
  <si>
    <t>Table 1</t>
  </si>
  <si>
    <t>Estimated energy savings resulting from the installation of an energy efficiency measure</t>
  </si>
  <si>
    <t>Table 2</t>
  </si>
  <si>
    <t>Estimated energy savings resulting from the installation of a combination of energy efficiency measures</t>
  </si>
  <si>
    <t>Table 3</t>
  </si>
  <si>
    <t>Estimated energy savings resulting from the installation of an energy efficiency measure - distribution of percentage savings</t>
  </si>
  <si>
    <t>Table 4</t>
  </si>
  <si>
    <t>Estimated energy savings resulting from the installation of a combination of energy efficiency measures - distribution of percentage savings</t>
  </si>
  <si>
    <t xml:space="preserve">Notes </t>
  </si>
  <si>
    <t xml:space="preserve">This worksheet contains one table. </t>
  </si>
  <si>
    <t>Note</t>
  </si>
  <si>
    <t>Description</t>
  </si>
  <si>
    <t>Note 1</t>
  </si>
  <si>
    <t xml:space="preserve">Loft insulation includes roof and 'room-in-roof' insulation. </t>
  </si>
  <si>
    <t>Table 1: Estimated energy savings resulting from the installation of an energy efficiency measure</t>
  </si>
  <si>
    <t>Installation year: 2023</t>
  </si>
  <si>
    <t>This worksheet contains one table.</t>
  </si>
  <si>
    <t>Energy efficiency measure</t>
  </si>
  <si>
    <t>Savings shown</t>
  </si>
  <si>
    <t>Notes</t>
  </si>
  <si>
    <t>Number in
sample</t>
  </si>
  <si>
    <t>Median
percentage 
saving</t>
  </si>
  <si>
    <t>Mean
percentage 
saving</t>
  </si>
  <si>
    <t>Median
saving 
(kWh)</t>
  </si>
  <si>
    <t>Mean
saving 
(kWh)</t>
  </si>
  <si>
    <t>Condensing Boiler</t>
  </si>
  <si>
    <t>Gas savings</t>
  </si>
  <si>
    <t>Solid Wall Insulation</t>
  </si>
  <si>
    <t>Cavity Wall Insulation</t>
  </si>
  <si>
    <t>Loft Insulation</t>
  </si>
  <si>
    <t>[Note 1]</t>
  </si>
  <si>
    <t>Solar PV</t>
  </si>
  <si>
    <t>Electricity savings</t>
  </si>
  <si>
    <t>Table 2: Estimated energy savings resulting from the installation of a combination of energy efficiency measures</t>
  </si>
  <si>
    <t>Combination of measures</t>
  </si>
  <si>
    <t>Number 
in sample</t>
  </si>
  <si>
    <t>Solid Wall Insulation and Heat Controls</t>
  </si>
  <si>
    <t xml:space="preserve">Solid Wall Insulation, Loft Insulation and Heat Controls </t>
  </si>
  <si>
    <t>Cavity Wall Insulation and Loft Insulation</t>
  </si>
  <si>
    <t>Condensing Boiler and Heat Controls</t>
  </si>
  <si>
    <t>Condensing Boiler, Loft Insulation and Heat Controls</t>
  </si>
  <si>
    <t>Table 3: Estimated energy savings resulting from the installation of an energy efficiency measure - distribution of percentage savings</t>
  </si>
  <si>
    <t>Energy source</t>
  </si>
  <si>
    <t>Variable</t>
  </si>
  <si>
    <t>Mean</t>
  </si>
  <si>
    <t>5th
percentile</t>
  </si>
  <si>
    <t>Lower
quartile</t>
  </si>
  <si>
    <t>Median</t>
  </si>
  <si>
    <t>Upper
quartile</t>
  </si>
  <si>
    <t>95th
percentile</t>
  </si>
  <si>
    <t>Gas</t>
  </si>
  <si>
    <t>Intervention group: Change in consumption</t>
  </si>
  <si>
    <t>Control group: Change in consumption</t>
  </si>
  <si>
    <t>Savings estimate</t>
  </si>
  <si>
    <t>Electricity</t>
  </si>
  <si>
    <t>Table 4: Estimated energy savings resulting from the installation of a combination of energy efficiency measures - distribution of percentage savings</t>
  </si>
  <si>
    <t>Solid Wall Insulation and Loft Insulation</t>
  </si>
  <si>
    <t>This workbook presents Accredited Official Statistics on estimated gas savings resulting from energy efficiency measures installed mid-May 2023 to mid-May 2024 and estimated electricity savings from solar panels installed February 2023 to January 2024. These are estimated savings for the first year after installation. Gas savings estimates are also provided for the most commonly occurring combinations of energy efficiency measures.</t>
  </si>
  <si>
    <t>For gas, only households with a valid gas consumption figure between 2,500 and 50,000 kWh have been included in this analysis. For electricity, only households with a valid electricity consumption figure between 500 and 25,000 kWh have been included.</t>
  </si>
  <si>
    <t>Both percentage savings and actual savings are provided. Actual savings are presented in kilowatt hours (kWh).</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
  </numFmts>
  <fonts count="15" x14ac:knownFonts="1">
    <font>
      <sz val="12"/>
      <name val="Arial"/>
    </font>
    <font>
      <sz val="11"/>
      <color theme="1"/>
      <name val="Calibri"/>
      <family val="2"/>
      <scheme val="minor"/>
    </font>
    <font>
      <b/>
      <sz val="16"/>
      <color rgb="FF000000"/>
      <name val="Arial"/>
      <family val="2"/>
    </font>
    <font>
      <sz val="14"/>
      <color rgb="FF000000"/>
      <name val="Arial"/>
      <family val="2"/>
    </font>
    <font>
      <sz val="12"/>
      <color rgb="FF000000"/>
      <name val="Arial"/>
      <family val="2"/>
    </font>
    <font>
      <b/>
      <sz val="14"/>
      <color rgb="FF000000"/>
      <name val="Arial"/>
      <family val="2"/>
    </font>
    <font>
      <u/>
      <sz val="12"/>
      <color theme="10"/>
      <name val="Arial"/>
      <family val="2"/>
    </font>
    <font>
      <u/>
      <sz val="12"/>
      <color rgb="FF0000FF"/>
      <name val="Arial"/>
      <family val="2"/>
    </font>
    <font>
      <u/>
      <sz val="12"/>
      <color indexed="12"/>
      <name val="Arial"/>
      <family val="2"/>
    </font>
    <font>
      <b/>
      <sz val="12"/>
      <color rgb="FF000000"/>
      <name val="Arial"/>
      <family val="2"/>
    </font>
    <font>
      <b/>
      <sz val="15"/>
      <color rgb="FF000000"/>
      <name val="Arial"/>
      <family val="2"/>
    </font>
    <font>
      <sz val="12"/>
      <color theme="1"/>
      <name val="Arial"/>
      <family val="2"/>
    </font>
    <font>
      <b/>
      <sz val="12"/>
      <color theme="1"/>
      <name val="Arial"/>
      <family val="2"/>
    </font>
    <font>
      <i/>
      <sz val="12"/>
      <color rgb="FF000000"/>
      <name val="Arial"/>
      <family val="2"/>
    </font>
    <font>
      <sz val="12"/>
      <name val="Arial"/>
      <family val="2"/>
    </font>
  </fonts>
  <fills count="3">
    <fill>
      <patternFill patternType="none"/>
    </fill>
    <fill>
      <patternFill patternType="gray125"/>
    </fill>
    <fill>
      <patternFill patternType="solid">
        <fgColor theme="0"/>
        <bgColor indexed="64"/>
      </patternFill>
    </fill>
  </fills>
  <borders count="7">
    <border>
      <left/>
      <right/>
      <top/>
      <bottom/>
      <diagonal/>
    </border>
    <border>
      <left/>
      <right/>
      <top/>
      <bottom style="thin">
        <color indexed="64"/>
      </bottom>
      <diagonal/>
    </border>
    <border>
      <left/>
      <right style="thin">
        <color indexed="64"/>
      </right>
      <top/>
      <bottom style="thin">
        <color indexed="64"/>
      </bottom>
      <diagonal/>
    </border>
    <border>
      <left style="thin">
        <color indexed="64"/>
      </left>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right/>
      <top style="thin">
        <color indexed="64"/>
      </top>
      <bottom/>
      <diagonal/>
    </border>
  </borders>
  <cellStyleXfs count="2">
    <xf numFmtId="0" fontId="0" fillId="0" borderId="0"/>
    <xf numFmtId="0" fontId="14" fillId="0" borderId="0"/>
  </cellStyleXfs>
  <cellXfs count="48">
    <xf numFmtId="0" fontId="0" fillId="0" borderId="0" xfId="0"/>
    <xf numFmtId="0" fontId="2" fillId="0" borderId="0" xfId="0" applyFont="1" applyAlignment="1">
      <alignment wrapText="1"/>
    </xf>
    <xf numFmtId="0" fontId="3" fillId="0" borderId="0" xfId="0" applyFont="1" applyAlignment="1">
      <alignment wrapText="1"/>
    </xf>
    <xf numFmtId="0" fontId="4" fillId="0" borderId="0" xfId="0" applyFont="1" applyAlignment="1">
      <alignment wrapText="1"/>
    </xf>
    <xf numFmtId="0" fontId="5" fillId="0" borderId="0" xfId="0" applyFont="1" applyAlignment="1">
      <alignment wrapText="1"/>
    </xf>
    <xf numFmtId="0" fontId="6" fillId="0" borderId="0" xfId="0" applyFont="1" applyAlignment="1">
      <alignment wrapText="1"/>
    </xf>
    <xf numFmtId="0" fontId="7" fillId="0" borderId="0" xfId="0" applyFont="1" applyAlignment="1">
      <alignment wrapText="1"/>
    </xf>
    <xf numFmtId="0" fontId="6" fillId="2" borderId="0" xfId="0" applyFont="1" applyFill="1" applyAlignment="1">
      <alignment horizontal="left"/>
    </xf>
    <xf numFmtId="0" fontId="4" fillId="0" borderId="0" xfId="0" applyFont="1" applyAlignment="1">
      <alignment horizontal="left" wrapText="1"/>
    </xf>
    <xf numFmtId="0" fontId="8" fillId="2" borderId="0" xfId="0" applyFont="1" applyFill="1" applyAlignment="1">
      <alignment horizontal="center" vertical="center"/>
    </xf>
    <xf numFmtId="0" fontId="9" fillId="0" borderId="1" xfId="0" applyFont="1" applyBorder="1" applyAlignment="1">
      <alignment horizontal="center"/>
    </xf>
    <xf numFmtId="0" fontId="10" fillId="0" borderId="0" xfId="0" applyFont="1" applyAlignment="1">
      <alignment vertical="top"/>
    </xf>
    <xf numFmtId="0" fontId="4" fillId="0" borderId="0" xfId="0" applyFont="1" applyAlignment="1">
      <alignment vertical="top" wrapText="1"/>
    </xf>
    <xf numFmtId="0" fontId="4" fillId="0" borderId="0" xfId="0" applyFont="1" applyAlignment="1">
      <alignment horizontal="left" vertical="top"/>
    </xf>
    <xf numFmtId="0" fontId="9" fillId="0" borderId="1" xfId="0" applyFont="1" applyBorder="1" applyAlignment="1">
      <alignment horizontal="left" wrapText="1"/>
    </xf>
    <xf numFmtId="0" fontId="4" fillId="0" borderId="0" xfId="0" applyFont="1" applyAlignment="1">
      <alignment vertical="top"/>
    </xf>
    <xf numFmtId="0" fontId="9" fillId="0" borderId="2" xfId="0" applyFont="1" applyBorder="1" applyAlignment="1">
      <alignment horizontal="center" wrapText="1"/>
    </xf>
    <xf numFmtId="0" fontId="9" fillId="0" borderId="3" xfId="0" applyFont="1" applyBorder="1" applyAlignment="1">
      <alignment wrapText="1"/>
    </xf>
    <xf numFmtId="0" fontId="4" fillId="0" borderId="4" xfId="0" applyFont="1" applyBorder="1" applyAlignment="1">
      <alignment horizontal="center" vertical="top" wrapText="1"/>
    </xf>
    <xf numFmtId="0" fontId="4" fillId="0" borderId="5" xfId="0" applyFont="1" applyBorder="1" applyAlignment="1">
      <alignment wrapText="1"/>
    </xf>
    <xf numFmtId="0" fontId="11" fillId="0" borderId="0" xfId="0" applyFont="1"/>
    <xf numFmtId="164" fontId="11" fillId="0" borderId="0" xfId="0" applyNumberFormat="1" applyFont="1"/>
    <xf numFmtId="0" fontId="11" fillId="0" borderId="6" xfId="0" applyFont="1" applyBorder="1"/>
    <xf numFmtId="3" fontId="11" fillId="0" borderId="6" xfId="0" applyNumberFormat="1" applyFont="1" applyBorder="1"/>
    <xf numFmtId="164" fontId="11" fillId="0" borderId="6" xfId="0" applyNumberFormat="1" applyFont="1" applyBorder="1"/>
    <xf numFmtId="165" fontId="4" fillId="0" borderId="0" xfId="0" applyNumberFormat="1" applyFont="1" applyAlignment="1">
      <alignment vertical="top"/>
    </xf>
    <xf numFmtId="0" fontId="5" fillId="0" borderId="0" xfId="0" applyFont="1"/>
    <xf numFmtId="0" fontId="4" fillId="0" borderId="0" xfId="0" applyFont="1"/>
    <xf numFmtId="3" fontId="11" fillId="0" borderId="0" xfId="0" applyNumberFormat="1" applyFont="1" applyAlignment="1">
      <alignment horizontal="left" vertical="center" wrapText="1"/>
    </xf>
    <xf numFmtId="3" fontId="11" fillId="0" borderId="0" xfId="0" applyNumberFormat="1" applyFont="1"/>
    <xf numFmtId="3" fontId="11" fillId="0" borderId="0" xfId="0" applyNumberFormat="1" applyFont="1" applyAlignment="1">
      <alignment horizontal="right" vertical="center" wrapText="1"/>
    </xf>
    <xf numFmtId="0" fontId="5" fillId="0" borderId="0" xfId="0" applyFont="1" applyAlignment="1">
      <alignment horizontal="center"/>
    </xf>
    <xf numFmtId="0" fontId="4" fillId="0" borderId="0" xfId="0" applyFont="1" applyAlignment="1">
      <alignment horizontal="center"/>
    </xf>
    <xf numFmtId="165" fontId="4" fillId="0" borderId="0" xfId="0" applyNumberFormat="1" applyFont="1" applyAlignment="1">
      <alignment horizontal="center" vertical="top"/>
    </xf>
    <xf numFmtId="3" fontId="11" fillId="0" borderId="0" xfId="0" applyNumberFormat="1" applyFont="1" applyAlignment="1">
      <alignment horizontal="center" vertical="center" wrapText="1"/>
    </xf>
    <xf numFmtId="0" fontId="11" fillId="0" borderId="0" xfId="0" applyFont="1" applyAlignment="1">
      <alignment horizontal="center"/>
    </xf>
    <xf numFmtId="0" fontId="11" fillId="0" borderId="6" xfId="0" applyFont="1" applyBorder="1" applyAlignment="1">
      <alignment horizontal="center"/>
    </xf>
    <xf numFmtId="3" fontId="11" fillId="0" borderId="0" xfId="0" applyNumberFormat="1" applyFont="1" applyAlignment="1">
      <alignment horizontal="right" vertical="top" wrapText="1"/>
    </xf>
    <xf numFmtId="0" fontId="11" fillId="0" borderId="0" xfId="0" applyFont="1" applyAlignment="1">
      <alignment vertical="top" wrapText="1"/>
    </xf>
    <xf numFmtId="3" fontId="11" fillId="0" borderId="0" xfId="0" applyNumberFormat="1" applyFont="1" applyAlignment="1">
      <alignment vertical="top"/>
    </xf>
    <xf numFmtId="164" fontId="11" fillId="0" borderId="0" xfId="0" applyNumberFormat="1" applyFont="1" applyAlignment="1">
      <alignment vertical="top"/>
    </xf>
    <xf numFmtId="0" fontId="11" fillId="0" borderId="0" xfId="0" applyFont="1" applyAlignment="1">
      <alignment horizontal="center" vertical="top" wrapText="1"/>
    </xf>
    <xf numFmtId="0" fontId="11" fillId="0" borderId="0" xfId="0" applyFont="1" applyAlignment="1">
      <alignment horizontal="left"/>
    </xf>
    <xf numFmtId="0" fontId="11" fillId="0" borderId="6" xfId="0" applyFont="1" applyBorder="1" applyAlignment="1">
      <alignment horizontal="left"/>
    </xf>
    <xf numFmtId="0" fontId="12" fillId="0" borderId="0" xfId="0" applyFont="1"/>
    <xf numFmtId="0" fontId="12" fillId="0" borderId="6" xfId="0" applyFont="1" applyBorder="1"/>
    <xf numFmtId="164" fontId="4" fillId="0" borderId="0" xfId="0" applyNumberFormat="1" applyFont="1"/>
    <xf numFmtId="0" fontId="1" fillId="0" borderId="0" xfId="0" applyFont="1" applyAlignment="1">
      <alignment wrapText="1"/>
    </xf>
  </cellXfs>
  <cellStyles count="2">
    <cellStyle name="Normal" xfId="0" builtinId="0"/>
    <cellStyle name="Normal 2" xfId="1" xr:uid="{ED43DE00-85A7-4ACE-B84C-4249BA71334E}"/>
  </cellStyles>
  <dxfs count="54">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alignment horizontal="center" textRotation="0" indent="0" justifyLastLine="0" shrinkToFit="0" readingOrder="0"/>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numFmt numFmtId="0" formatCode="Genera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i val="0"/>
        <strike val="0"/>
        <condense val="0"/>
        <extend val="0"/>
        <outline val="0"/>
        <shadow val="0"/>
        <u val="none"/>
        <vertAlign val="baseline"/>
        <sz val="12"/>
        <color theme="1"/>
        <name val="Arial"/>
        <family val="2"/>
        <scheme val="none"/>
      </font>
      <numFmt numFmtId="0" formatCode="General"/>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vertical="top" textRotation="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164" formatCode="0.0%"/>
      <alignment vertical="top" textRotation="0" indent="0" justifyLastLine="0" shrinkToFit="0" readingOrder="0"/>
    </dxf>
    <dxf>
      <font>
        <b val="0"/>
        <i val="0"/>
        <strike val="0"/>
        <condense val="0"/>
        <extend val="0"/>
        <outline val="0"/>
        <shadow val="0"/>
        <u val="none"/>
        <vertAlign val="baseline"/>
        <sz val="12"/>
        <color theme="1"/>
        <name val="Arial"/>
        <family val="2"/>
        <scheme val="none"/>
      </font>
      <numFmt numFmtId="164" formatCode="0.0%"/>
      <alignment horizontal="general" vertical="top"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vertical="top" textRotation="0" indent="0" justifyLastLine="0" shrinkToFit="0" readingOrder="0"/>
    </dxf>
    <dxf>
      <font>
        <b val="0"/>
        <i val="0"/>
        <strike val="0"/>
        <condense val="0"/>
        <extend val="0"/>
        <outline val="0"/>
        <shadow val="0"/>
        <u val="none"/>
        <vertAlign val="baseline"/>
        <sz val="12"/>
        <color theme="1"/>
        <name val="Arial"/>
        <family val="2"/>
        <scheme val="none"/>
      </font>
      <alignment horizontal="center" vertical="top" textRotation="0" wrapText="1" indent="0" justifyLastLine="0" shrinkToFit="0" readingOrder="0"/>
    </dxf>
    <dxf>
      <font>
        <b val="0"/>
        <i val="0"/>
        <strike val="0"/>
        <condense val="0"/>
        <extend val="0"/>
        <outline val="0"/>
        <shadow val="0"/>
        <u val="none"/>
        <vertAlign val="baseline"/>
        <sz val="12"/>
        <color theme="1"/>
        <name val="Arial"/>
        <family val="2"/>
        <scheme val="none"/>
      </font>
      <alignment horizontal="general" vertical="top" textRotation="0" wrapText="1" indent="0" justifyLastLine="0" shrinkToFit="0" readingOrder="0"/>
    </dxf>
    <dxf>
      <alignment horizontal="general" vertical="top" textRotation="0" wrapText="1" indent="0" justifyLastLine="0" shrinkToFit="0" readingOrder="0"/>
    </dxf>
    <dxf>
      <alignment vertical="top" textRotation="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rgb="FF000000"/>
        <name val="Arial"/>
        <family val="2"/>
        <scheme val="none"/>
      </font>
      <alignment horizontal="general" vertical="bottom" textRotation="0" wrapText="1" indent="0" justifyLastLine="0" shrinkToFit="0" readingOrder="0"/>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12"/>
        <color rgb="FF000000"/>
        <name val="Arial"/>
        <family val="2"/>
        <scheme val="none"/>
      </font>
      <alignment horizontal="center" vertical="top" textRotation="0" wrapText="1" indent="0" justifyLastLine="0" shrinkToFit="0" readingOrder="0"/>
      <border diagonalUp="0" diagonalDown="0">
        <left/>
        <right style="thin">
          <color indexed="64"/>
        </right>
        <top style="thin">
          <color indexed="64"/>
        </top>
        <bottom style="thin">
          <color indexed="64"/>
        </bottom>
        <vertical/>
        <horizontal/>
      </border>
    </dxf>
    <dxf>
      <border outline="0">
        <top style="thin">
          <color indexed="64"/>
        </top>
      </border>
    </dxf>
    <dxf>
      <border outline="0">
        <left style="thin">
          <color indexed="64"/>
        </left>
        <right style="thin">
          <color indexed="64"/>
        </right>
        <top style="thin">
          <color indexed="64"/>
        </top>
        <bottom style="thin">
          <color indexed="64"/>
        </bottom>
      </border>
    </dxf>
    <dxf>
      <border outline="0">
        <bottom style="thin">
          <color indexed="64"/>
        </bottom>
      </border>
    </dxf>
    <dxf>
      <font>
        <sz val="12"/>
        <color rgb="FF000000"/>
        <family val="2"/>
      </font>
      <alignment horizontal="left" vertical="center" textRotation="0" wrapText="1" indent="0" justifyLastLine="0" shrinkToFit="0" readingOrder="0"/>
    </dxf>
    <dxf>
      <alignment horizontal="center" vertical="center" textRotation="0" wrapText="1" indent="0" justifyLastLine="0" shrinkToFit="0" readingOrder="0"/>
    </dxf>
    <dxf>
      <border diagonalUp="0" diagonalDown="0">
        <left/>
        <right/>
        <top style="thin">
          <color indexed="64"/>
        </top>
        <bottom style="thin">
          <color indexed="64"/>
        </bottom>
      </border>
    </dxf>
    <dxf>
      <alignment horizontal="left" vertical="top" textRotation="0" wrapText="1" indent="0" justifyLastLine="0" shrinkToFit="0" readingOrder="0"/>
    </dxf>
    <dxf>
      <border>
        <bottom style="thin">
          <color indexed="64"/>
        </bottom>
      </border>
    </dxf>
    <dxf>
      <alignment horizontal="left" vertical="bottom" textRotation="0" indent="0" justifyLastLine="0" shrinkToFit="0" readingOrder="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3</xdr:col>
      <xdr:colOff>387950</xdr:colOff>
      <xdr:row>3</xdr:row>
      <xdr:rowOff>524589</xdr:rowOff>
    </xdr:to>
    <xdr:pic>
      <xdr:nvPicPr>
        <xdr:cNvPr id="2" name="Picture 1">
          <a:extLst>
            <a:ext uri="{FF2B5EF4-FFF2-40B4-BE49-F238E27FC236}">
              <a16:creationId xmlns:a16="http://schemas.microsoft.com/office/drawing/2014/main" id="{6400CDC3-F536-49A5-81A5-94F5C372D150}"/>
            </a:ext>
          </a:extLst>
        </xdr:cNvPr>
        <xdr:cNvPicPr>
          <a:picLocks noChangeAspect="1"/>
        </xdr:cNvPicPr>
      </xdr:nvPicPr>
      <xdr:blipFill>
        <a:blip xmlns:r="http://schemas.openxmlformats.org/officeDocument/2006/relationships" r:embed="rId1" cstate="print"/>
        <a:stretch>
          <a:fillRect/>
        </a:stretch>
      </xdr:blipFill>
      <xdr:spPr>
        <a:xfrm>
          <a:off x="10182225" y="0"/>
          <a:ext cx="2369150" cy="2172414"/>
        </a:xfrm>
        <a:prstGeom prst="rect">
          <a:avLst/>
        </a:prstGeom>
        <a:ln>
          <a:prstDash val="solid"/>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F30237A3-F05D-4ECC-A38A-CA9E31DB0D10}" name="Contents" displayName="Contents" ref="A2:B6" totalsRowShown="0" headerRowDxfId="53" dataDxfId="51" headerRowBorderDxfId="52" tableBorderDxfId="50">
  <tableColumns count="2">
    <tableColumn id="1" xr3:uid="{C8DFA185-BFF7-4768-A880-BA0FC9889225}" name="Table" dataDxfId="49"/>
    <tableColumn id="2" xr3:uid="{0A6206AB-51DA-4646-AB5A-B986B7619BCE}" name="Title" dataDxfId="48"/>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E86795DC-F1C9-4688-A5C0-BB7F7EC64815}" name="Notes" displayName="Notes" ref="A3:B4" totalsRowShown="0" headerRowBorderDxfId="47" tableBorderDxfId="46" totalsRowBorderDxfId="45">
  <autoFilter ref="A3:B4" xr:uid="{E86795DC-F1C9-4688-A5C0-BB7F7EC64815}">
    <filterColumn colId="0" hiddenButton="1"/>
    <filterColumn colId="1" hiddenButton="1"/>
  </autoFilter>
  <tableColumns count="2">
    <tableColumn id="1" xr3:uid="{09B29F23-BF72-4AF0-A312-7A75FFA96B75}" name="Note" dataDxfId="44"/>
    <tableColumn id="2" xr3:uid="{7CD96BCC-7BFB-4225-87A7-64D12D7DBF61}" name="Description" dataDxfId="43"/>
  </tableColumns>
  <tableStyleInfo name="TableStyleLight1" showFirstColumn="0" showLastColumn="0" showRowStripes="0"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95001C6F-A6FE-4A37-A3C5-A1EE61A92DE9}" name="Table1" displayName="Table1" ref="A4:H9" totalsRowShown="0" headerRowDxfId="42">
  <autoFilter ref="A4:H9"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92695745-0D53-463F-9363-CF7856A304AE}" name="Energy efficiency measure"/>
    <tableColumn id="6" xr3:uid="{D8B8280C-0AD0-4BFE-963A-C7F57F7D8BB3}" name="Savings shown" dataDxfId="41"/>
    <tableColumn id="7" xr3:uid="{CD20718E-1981-4262-954A-894FA304507F}" name="Notes" dataDxfId="40"/>
    <tableColumn id="2" xr3:uid="{D3892867-D17F-4157-A89C-35ED2AE53057}" name="Number in_x000a_sample" dataDxfId="39"/>
    <tableColumn id="9" xr3:uid="{5A28C04C-2A05-4E20-B01D-46058204EB11}" name="Median_x000a_percentage _x000a_saving" dataDxfId="38"/>
    <tableColumn id="3" xr3:uid="{2678C426-3102-4BA2-88F9-5515D557DE9A}" name="Mean_x000a_percentage _x000a_saving" dataDxfId="37"/>
    <tableColumn id="8" xr3:uid="{8F1B4A75-89D1-4871-9A27-9B355E1D6BFD}" name="Median_x000a_saving _x000a_(kWh)" dataDxfId="36"/>
    <tableColumn id="4" xr3:uid="{6E545CD6-3F2E-46F6-A516-EA07461D8BE0}" name="Mean_x000a_saving _x000a_(kWh)" dataDxfId="35"/>
  </tableColumns>
  <tableStyleInfo name="TableStyleLight1" showFirstColumn="0" showLastColumn="0" showRowStripes="0"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907D8551-67C9-4AD5-AA49-8009AA16A94A}" name="Table2" displayName="Table2" ref="A4:H10" totalsRowShown="0" headerRowDxfId="34" dataDxfId="33">
  <autoFilter ref="A4:H10"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F1E20D29-FAC0-4205-93F1-5B4755E26EB9}" name="Combination of measures" dataDxfId="32"/>
    <tableColumn id="5" xr3:uid="{DCE3EB84-24BB-449A-AE10-03B92E3B19D3}" name="Savings shown" dataDxfId="31"/>
    <tableColumn id="6" xr3:uid="{98C726D5-0BB3-4C1F-84A9-E899476B46D3}" name="Notes" dataDxfId="30"/>
    <tableColumn id="2" xr3:uid="{EB4D1F3E-8B1A-4602-8DB4-0BB5B7A25E23}" name="Number _x000a_in sample" dataDxfId="29"/>
    <tableColumn id="10" xr3:uid="{24E78153-3B90-4AFE-A48D-ED14DBF0C587}" name="Median_x000a_percentage _x000a_saving" dataDxfId="28"/>
    <tableColumn id="3" xr3:uid="{97B53067-03BB-4E7B-92D9-800022175385}" name="Mean_x000a_percentage _x000a_saving" dataDxfId="27"/>
    <tableColumn id="9" xr3:uid="{520B5E0E-1258-40BE-9FA0-B438924FC47A}" name="Median_x000a_saving _x000a_(kWh)" dataDxfId="26"/>
    <tableColumn id="4" xr3:uid="{F8AB9CBF-3615-4AFE-8EAB-3375799B15D3}" name="Mean_x000a_saving _x000a_(kWh)" dataDxfId="25"/>
  </tableColumns>
  <tableStyleInfo name="TableStyleLight1" showFirstColumn="0" showLastColumn="0" showRowStripes="0"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39C22FB0-0ADD-4D80-931A-B292350E5E5D}" name="Table3" displayName="Table3" ref="A4:K19" totalsRowShown="0" headerRowDxfId="24" dataDxfId="23">
  <autoFilter ref="A4:K19"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1" xr3:uid="{B13FD5EB-6FFB-4537-B253-0C0C971F7A38}" name="Energy efficiency measure" dataDxfId="22"/>
    <tableColumn id="1" xr3:uid="{A1BCE418-35B1-4A57-AF22-9692718F68F8}" name="Energy source" dataDxfId="21"/>
    <tableColumn id="12" xr3:uid="{7FEF2269-6EC8-4CB8-AA2C-D10699C4D27D}" name="Variable" dataDxfId="20"/>
    <tableColumn id="8" xr3:uid="{ED73E407-460D-4B3D-96D5-AE7A9E3F59B4}" name="Notes" dataDxfId="19"/>
    <tableColumn id="2" xr3:uid="{0ED5F97E-A9E7-45FB-AD4F-DD2CE339FFC2}" name="Number _x000a_in sample" dataDxfId="18"/>
    <tableColumn id="3" xr3:uid="{0ECF3C7B-1A1E-42D6-A268-8C45064A5A2D}" name="Mean" dataDxfId="17"/>
    <tableColumn id="4" xr3:uid="{169FF858-9B8E-4FEA-9DAD-C454091C6450}" name="5th_x000a_percentile" dataDxfId="16"/>
    <tableColumn id="5" xr3:uid="{F8F15454-9323-4D6A-ACE7-D297289F515D}" name="Lower_x000a_quartile" dataDxfId="15"/>
    <tableColumn id="6" xr3:uid="{69399E10-13D2-4D5F-A502-249E3B347443}" name="Median" dataDxfId="14"/>
    <tableColumn id="9" xr3:uid="{C2502694-C364-446E-82A9-C78C169969B2}" name="Upper_x000a_quartile" dataDxfId="13"/>
    <tableColumn id="10" xr3:uid="{E1196842-4179-4126-9CD5-47B168640108}" name="95th_x000a_percentile" dataDxfId="12"/>
  </tableColumns>
  <tableStyleInfo name="TableStyleLight1" showFirstColumn="0" showLastColumn="0" showRowStripes="0"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839BBF8A-6E4C-48C7-80CD-643C1985B581}" name="Table4" displayName="Table4" ref="A4:K22" totalsRowShown="0" headerRowDxfId="11">
  <autoFilter ref="A4:K22" xr:uid="{839BBF8A-6E4C-48C7-80CD-643C1985B58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1" xr3:uid="{A6275BAF-7688-49DB-9340-9FB8485AE3C4}" name="Energy efficiency measure" dataDxfId="10"/>
    <tableColumn id="12" xr3:uid="{ABFEDFE0-3EAA-4AE0-BB0E-8699FA0197D2}" name="Energy source" dataDxfId="9"/>
    <tableColumn id="1" xr3:uid="{0F7B9745-A099-46FA-A310-33551E97BB3C}" name="Variable" dataDxfId="8"/>
    <tableColumn id="7" xr3:uid="{88425FD2-212A-40C6-93B5-9F516A65F5B0}" name="Notes" dataDxfId="7"/>
    <tableColumn id="2" xr3:uid="{0A8E4691-5EE3-42AA-B607-ADCDBE461AD0}" name="Number _x000a_in sample" dataDxfId="6"/>
    <tableColumn id="3" xr3:uid="{AAA1C994-8633-4FC5-B48E-16466FA07035}" name="Mean" dataDxfId="5"/>
    <tableColumn id="4" xr3:uid="{223C6479-1DA3-4512-893B-60A5CAD9B4E4}" name="5th_x000a_percentile" dataDxfId="4"/>
    <tableColumn id="5" xr3:uid="{6EEA950B-3D76-4F66-BD18-9BC09BF4539C}" name="Lower_x000a_quartile" dataDxfId="3"/>
    <tableColumn id="6" xr3:uid="{39533791-34C9-433C-86E3-81F9C5DB992A}" name="Median" dataDxfId="2"/>
    <tableColumn id="9" xr3:uid="{86AE3B00-AFE9-41B7-AE80-EC81195991A2}" name="Upper_x000a_quartile" dataDxfId="1"/>
    <tableColumn id="10" xr3:uid="{09C556A9-1F6B-4231-B21E-27D228291FE1}" name="95th_x000a_percentile" dataDxfId="0"/>
  </tableColumns>
  <tableStyleInfo name="TableStyleLight1" showFirstColumn="0" showLastColumn="0" showRowStripes="0"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hyperlink" Target="http://www.gov.uk/government/statistics/national-energy-efficiency-data-framework-need-report-summary-of-analysis-2026" TargetMode="External"/><Relationship Id="rId3" Type="http://schemas.openxmlformats.org/officeDocument/2006/relationships/hyperlink" Target="https://www.gov.uk/government/collections/national-energy-efficiency-data-need-framework" TargetMode="External"/><Relationship Id="rId7" Type="http://schemas.openxmlformats.org/officeDocument/2006/relationships/hyperlink" Target="mailto:newsdesk@energysecurity.gov.uk" TargetMode="External"/><Relationship Id="rId2" Type="http://schemas.openxmlformats.org/officeDocument/2006/relationships/hyperlink" Target="https://www.gov.uk/government/collections/national-energy-efficiency-data-need-framework" TargetMode="External"/><Relationship Id="rId1" Type="http://schemas.openxmlformats.org/officeDocument/2006/relationships/hyperlink" Target="https://www.gov.uk/government/collections/national-energy-efficiency-data-need-framework" TargetMode="External"/><Relationship Id="rId6" Type="http://schemas.openxmlformats.org/officeDocument/2006/relationships/hyperlink" Target="mailto:energyefficiency.stats@energysecurity.gov.uk" TargetMode="External"/><Relationship Id="rId5" Type="http://schemas.openxmlformats.org/officeDocument/2006/relationships/hyperlink" Target="https://www.gov.uk/government/collections/national-energy-efficiency-data-need-framework" TargetMode="External"/><Relationship Id="rId4" Type="http://schemas.openxmlformats.org/officeDocument/2006/relationships/hyperlink" Target="https://www.gov.uk/government/collections/national-energy-efficiency-data-need-framework" TargetMode="External"/><Relationship Id="rId9"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3.xml.rels><?xml version="1.0" encoding="UTF-8" standalone="yes"?>
<Relationships xmlns="http://schemas.openxmlformats.org/package/2006/relationships"><Relationship Id="rId1" Type="http://schemas.openxmlformats.org/officeDocument/2006/relationships/table" Target="../tables/table2.xml"/></Relationships>
</file>

<file path=xl/worksheets/_rels/sheet4.xml.rels><?xml version="1.0" encoding="UTF-8" standalone="yes"?>
<Relationships xmlns="http://schemas.openxmlformats.org/package/2006/relationships"><Relationship Id="rId1" Type="http://schemas.openxmlformats.org/officeDocument/2006/relationships/table" Target="../tables/table3.xml"/></Relationships>
</file>

<file path=xl/worksheets/_rels/sheet5.xml.rels><?xml version="1.0" encoding="UTF-8" standalone="yes"?>
<Relationships xmlns="http://schemas.openxmlformats.org/package/2006/relationships"><Relationship Id="rId1" Type="http://schemas.openxmlformats.org/officeDocument/2006/relationships/table" Target="../tables/table4.xml"/></Relationships>
</file>

<file path=xl/worksheets/_rels/sheet6.xml.rels><?xml version="1.0" encoding="UTF-8" standalone="yes"?>
<Relationships xmlns="http://schemas.openxmlformats.org/package/2006/relationships"><Relationship Id="rId1" Type="http://schemas.openxmlformats.org/officeDocument/2006/relationships/table" Target="../tables/table5.xml"/></Relationships>
</file>

<file path=xl/worksheets/_rels/sheet7.xml.rels><?xml version="1.0" encoding="UTF-8" standalone="yes"?>
<Relationships xmlns="http://schemas.openxmlformats.org/package/2006/relationships"><Relationship Id="rId1" Type="http://schemas.openxmlformats.org/officeDocument/2006/relationships/table" Target="../tables/table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33"/>
  <sheetViews>
    <sheetView showGridLines="0" tabSelected="1" zoomScaleNormal="100" workbookViewId="0"/>
  </sheetViews>
  <sheetFormatPr defaultColWidth="11.5546875" defaultRowHeight="15" x14ac:dyDescent="0.2"/>
  <cols>
    <col min="1" max="1" width="118.77734375" customWidth="1"/>
  </cols>
  <sheetData>
    <row r="1" spans="1:1" ht="49.5" customHeight="1" x14ac:dyDescent="0.3">
      <c r="A1" s="1" t="s">
        <v>0</v>
      </c>
    </row>
    <row r="2" spans="1:1" ht="18" customHeight="1" x14ac:dyDescent="0.25">
      <c r="A2" s="2" t="s">
        <v>1</v>
      </c>
    </row>
    <row r="3" spans="1:1" ht="62.25" customHeight="1" x14ac:dyDescent="0.2">
      <c r="A3" s="3" t="s">
        <v>84</v>
      </c>
    </row>
    <row r="4" spans="1:1" ht="52.5" customHeight="1" x14ac:dyDescent="0.2">
      <c r="A4" s="3" t="s">
        <v>2</v>
      </c>
    </row>
    <row r="5" spans="1:1" ht="15.75" customHeight="1" x14ac:dyDescent="0.2">
      <c r="A5" s="5" t="s">
        <v>3</v>
      </c>
    </row>
    <row r="6" spans="1:1" ht="36" customHeight="1" x14ac:dyDescent="0.25">
      <c r="A6" s="4" t="s">
        <v>4</v>
      </c>
    </row>
    <row r="7" spans="1:1" ht="24.95" customHeight="1" x14ac:dyDescent="0.2">
      <c r="A7" s="3" t="s">
        <v>5</v>
      </c>
    </row>
    <row r="8" spans="1:1" ht="36.4" customHeight="1" x14ac:dyDescent="0.25">
      <c r="A8" s="4" t="s">
        <v>6</v>
      </c>
    </row>
    <row r="9" spans="1:1" ht="24.95" customHeight="1" x14ac:dyDescent="0.2">
      <c r="A9" s="3" t="s">
        <v>7</v>
      </c>
    </row>
    <row r="10" spans="1:1" ht="15.75" customHeight="1" x14ac:dyDescent="0.2">
      <c r="A10" s="3" t="s">
        <v>8</v>
      </c>
    </row>
    <row r="11" spans="1:1" ht="36" customHeight="1" x14ac:dyDescent="0.25">
      <c r="A11" s="4" t="s">
        <v>9</v>
      </c>
    </row>
    <row r="12" spans="1:1" ht="67.5" customHeight="1" x14ac:dyDescent="0.2">
      <c r="A12" s="3" t="s">
        <v>10</v>
      </c>
    </row>
    <row r="13" spans="1:1" ht="36.75" customHeight="1" x14ac:dyDescent="0.2">
      <c r="A13" s="3" t="s">
        <v>11</v>
      </c>
    </row>
    <row r="14" spans="1:1" ht="36.75" customHeight="1" x14ac:dyDescent="0.2">
      <c r="A14" s="3" t="s">
        <v>85</v>
      </c>
    </row>
    <row r="15" spans="1:1" ht="21.75" customHeight="1" x14ac:dyDescent="0.2">
      <c r="A15" s="3" t="s">
        <v>12</v>
      </c>
    </row>
    <row r="16" spans="1:1" ht="22.5" customHeight="1" x14ac:dyDescent="0.2">
      <c r="A16" s="3" t="s">
        <v>13</v>
      </c>
    </row>
    <row r="17" spans="1:1" ht="15.75" customHeight="1" x14ac:dyDescent="0.2">
      <c r="A17" s="5" t="s">
        <v>14</v>
      </c>
    </row>
    <row r="18" spans="1:1" ht="36.4" customHeight="1" x14ac:dyDescent="0.25">
      <c r="A18" s="4" t="s">
        <v>15</v>
      </c>
    </row>
    <row r="19" spans="1:1" ht="24.95" customHeight="1" x14ac:dyDescent="0.2">
      <c r="A19" s="3" t="s">
        <v>86</v>
      </c>
    </row>
    <row r="20" spans="1:1" ht="36.4" customHeight="1" x14ac:dyDescent="0.2">
      <c r="A20" s="8" t="s">
        <v>16</v>
      </c>
    </row>
    <row r="21" spans="1:1" ht="36.4" customHeight="1" x14ac:dyDescent="0.25">
      <c r="A21" s="4" t="s">
        <v>17</v>
      </c>
    </row>
    <row r="22" spans="1:1" ht="24.75" customHeight="1" x14ac:dyDescent="0.2">
      <c r="A22" s="6" t="s">
        <v>18</v>
      </c>
    </row>
    <row r="23" spans="1:1" ht="15.75" customHeight="1" x14ac:dyDescent="0.2">
      <c r="A23" s="6" t="s">
        <v>19</v>
      </c>
    </row>
    <row r="24" spans="1:1" ht="15.75" customHeight="1" x14ac:dyDescent="0.2">
      <c r="A24" s="5" t="s">
        <v>3</v>
      </c>
    </row>
    <row r="25" spans="1:1" ht="15.75" customHeight="1" x14ac:dyDescent="0.2">
      <c r="A25" s="5" t="s">
        <v>20</v>
      </c>
    </row>
    <row r="26" spans="1:1" ht="36.4" customHeight="1" x14ac:dyDescent="0.25">
      <c r="A26" s="4" t="s">
        <v>21</v>
      </c>
    </row>
    <row r="27" spans="1:1" ht="24.95" customHeight="1" x14ac:dyDescent="0.2">
      <c r="A27" s="3" t="s">
        <v>22</v>
      </c>
    </row>
    <row r="28" spans="1:1" ht="15.75" customHeight="1" x14ac:dyDescent="0.2">
      <c r="A28" s="5" t="s">
        <v>23</v>
      </c>
    </row>
    <row r="29" spans="1:1" ht="15.75" customHeight="1" x14ac:dyDescent="0.2">
      <c r="A29" s="7" t="s">
        <v>24</v>
      </c>
    </row>
    <row r="30" spans="1:1" ht="15.75" customHeight="1" x14ac:dyDescent="0.2">
      <c r="A30" s="3"/>
    </row>
    <row r="31" spans="1:1" ht="15.75" customHeight="1" x14ac:dyDescent="0.2">
      <c r="A31" s="3"/>
    </row>
    <row r="32" spans="1:1" ht="15.6" customHeight="1" x14ac:dyDescent="0.2">
      <c r="A32" s="3"/>
    </row>
    <row r="33" spans="1:1" x14ac:dyDescent="0.2">
      <c r="A33" s="3"/>
    </row>
  </sheetData>
  <hyperlinks>
    <hyperlink ref="A22" r:id="rId1" location="statistical-releases" xr:uid="{00000000-0004-0000-0000-000000000000}"/>
    <hyperlink ref="A23" r:id="rId2" location="consumption-data-tables" xr:uid="{00000000-0004-0000-0000-000001000000}"/>
    <hyperlink ref="A24" r:id="rId3" location="impact-of-measures-data-tables" xr:uid="{00000000-0004-0000-0000-000002000000}"/>
    <hyperlink ref="A25" r:id="rId4" location="record-level-data" display="Record level data" xr:uid="{00000000-0004-0000-0000-000003000000}"/>
    <hyperlink ref="A5" r:id="rId5" location="impact-of-measures-data-tables" xr:uid="{00000000-0004-0000-0000-000004000000}"/>
    <hyperlink ref="A28" r:id="rId6" xr:uid="{00000000-0004-0000-0000-000005000000}"/>
    <hyperlink ref="A29" r:id="rId7" xr:uid="{00000000-0004-0000-0000-000006000000}"/>
    <hyperlink ref="A17" r:id="rId8" xr:uid="{00000000-0004-0000-0000-000007000000}"/>
  </hyperlinks>
  <pageMargins left="0.70000000000000007" right="0.70000000000000007" top="0.75" bottom="0.75" header="0.30000000000000004" footer="0.30000000000000004"/>
  <pageSetup paperSize="9" scale="39" fitToWidth="0" fitToHeight="0" orientation="portrait"/>
  <headerFooter scaleWithDoc="0" alignWithMargins="0">
    <oddHeader>&amp;C&amp;"Aptos"&amp;10&amp;K000000 OFFICIAL-SENSITIVE&amp;1#_x000D_&amp;"Arialri"&amp;12&amp;K000000&amp;"Calibri"</oddHeader>
    <oddFooter>&amp;C_x000D_&amp;1#&amp;"Aptos"&amp;10&amp;K000000 OFFICIAL-SENSITIVE</oddFooter>
  </headerFooter>
  <drawing r:id="rId9"/>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3"/>
  <sheetViews>
    <sheetView showGridLines="0" zoomScaleNormal="100" workbookViewId="0"/>
  </sheetViews>
  <sheetFormatPr defaultColWidth="11.5546875" defaultRowHeight="15" x14ac:dyDescent="0.2"/>
  <cols>
    <col min="1" max="1" width="20.88671875" customWidth="1"/>
    <col min="2" max="2" width="112.33203125" customWidth="1"/>
    <col min="3" max="3" width="7.33203125" customWidth="1"/>
  </cols>
  <sheetData>
    <row r="1" spans="1:2" ht="33.75" customHeight="1" x14ac:dyDescent="0.2">
      <c r="A1" s="11" t="s">
        <v>4</v>
      </c>
      <c r="B1" s="12"/>
    </row>
    <row r="2" spans="1:2" ht="26.25" customHeight="1" x14ac:dyDescent="0.25">
      <c r="A2" s="10" t="s">
        <v>25</v>
      </c>
      <c r="B2" s="14" t="s">
        <v>26</v>
      </c>
    </row>
    <row r="3" spans="1:2" x14ac:dyDescent="0.2">
      <c r="A3" s="9" t="s">
        <v>27</v>
      </c>
      <c r="B3" s="8" t="s">
        <v>28</v>
      </c>
    </row>
    <row r="4" spans="1:2" x14ac:dyDescent="0.2">
      <c r="A4" s="9" t="s">
        <v>29</v>
      </c>
      <c r="B4" s="8" t="s">
        <v>30</v>
      </c>
    </row>
    <row r="5" spans="1:2" x14ac:dyDescent="0.2">
      <c r="A5" s="9" t="s">
        <v>31</v>
      </c>
      <c r="B5" s="8" t="s">
        <v>32</v>
      </c>
    </row>
    <row r="6" spans="1:2" ht="15" customHeight="1" x14ac:dyDescent="0.2">
      <c r="A6" s="9" t="s">
        <v>33</v>
      </c>
      <c r="B6" s="8" t="s">
        <v>34</v>
      </c>
    </row>
    <row r="7" spans="1:2" x14ac:dyDescent="0.2">
      <c r="A7" s="13"/>
    </row>
    <row r="8" spans="1:2" x14ac:dyDescent="0.2">
      <c r="A8" s="13"/>
    </row>
    <row r="9" spans="1:2" x14ac:dyDescent="0.2">
      <c r="A9" s="13"/>
    </row>
    <row r="10" spans="1:2" x14ac:dyDescent="0.2">
      <c r="A10" s="13"/>
    </row>
    <row r="11" spans="1:2" x14ac:dyDescent="0.2">
      <c r="A11" s="13"/>
    </row>
    <row r="12" spans="1:2" x14ac:dyDescent="0.2">
      <c r="A12" s="13"/>
    </row>
    <row r="13" spans="1:2" x14ac:dyDescent="0.2">
      <c r="A13" s="13"/>
    </row>
  </sheetData>
  <hyperlinks>
    <hyperlink ref="A3" location="'Table 1'!A1" display="Table 1" xr:uid="{00000000-0004-0000-0100-000000000000}"/>
    <hyperlink ref="A4" location="'Table 2'!A1" display="Table 2" xr:uid="{00000000-0004-0000-0100-000001000000}"/>
    <hyperlink ref="A5" location="'Table 3'!A1" display="Table 3" xr:uid="{00000000-0004-0000-0100-000002000000}"/>
    <hyperlink ref="A6" location="'Table 4'!A1" display="Table 4" xr:uid="{00000000-0004-0000-0100-000003000000}"/>
  </hyperlinks>
  <pageMargins left="0.70000000000000007" right="0.70000000000000007" top="0.75" bottom="0.75" header="0.30000000000000004" footer="0.30000000000000004"/>
  <pageSetup paperSize="9" scale="55" fitToWidth="0" fitToHeight="0" orientation="portrait" horizontalDpi="300" verticalDpi="0"/>
  <headerFooter scaleWithDoc="0" alignWithMargins="0">
    <oddHeader>&amp;C&amp;"Aptos"&amp;10&amp;K000000 OFFICIAL-SENSITIVE&amp;1#_x000D_&amp;"Arialri"&amp;12&amp;K000000&amp;"Calibri"</oddHeader>
    <oddFooter>&amp;C_x000D_&amp;1#&amp;"Aptos"&amp;10&amp;K000000 OFFICIAL-SENSITIVE</oddFooter>
  </headerFooter>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7"/>
  <sheetViews>
    <sheetView showGridLines="0" zoomScaleNormal="100" workbookViewId="0"/>
  </sheetViews>
  <sheetFormatPr defaultColWidth="11.5546875" defaultRowHeight="15" x14ac:dyDescent="0.2"/>
  <cols>
    <col min="1" max="1" width="19.33203125" customWidth="1"/>
    <col min="2" max="2" width="81.77734375" customWidth="1"/>
  </cols>
  <sheetData>
    <row r="1" spans="1:10" ht="33.75" customHeight="1" x14ac:dyDescent="0.2">
      <c r="A1" s="11" t="s">
        <v>35</v>
      </c>
      <c r="B1" s="12"/>
    </row>
    <row r="2" spans="1:10" ht="26.25" customHeight="1" x14ac:dyDescent="0.25">
      <c r="A2" s="15" t="s">
        <v>36</v>
      </c>
      <c r="B2" s="3"/>
      <c r="C2" s="47"/>
      <c r="D2" s="47"/>
      <c r="E2" s="47"/>
      <c r="F2" s="47"/>
      <c r="G2" s="47"/>
      <c r="H2" s="47"/>
      <c r="I2" s="47"/>
    </row>
    <row r="3" spans="1:10" ht="30.95" customHeight="1" x14ac:dyDescent="0.25">
      <c r="A3" s="16" t="s">
        <v>37</v>
      </c>
      <c r="B3" s="17" t="s">
        <v>38</v>
      </c>
      <c r="C3" s="47"/>
      <c r="D3" s="47"/>
      <c r="E3" s="47"/>
      <c r="F3" s="47"/>
      <c r="G3" s="47"/>
      <c r="H3" s="47"/>
      <c r="I3" s="47"/>
      <c r="J3" s="47"/>
    </row>
    <row r="4" spans="1:10" ht="15.75" customHeight="1" x14ac:dyDescent="0.25">
      <c r="A4" s="18" t="s">
        <v>39</v>
      </c>
      <c r="B4" s="19" t="s">
        <v>40</v>
      </c>
      <c r="C4" s="47"/>
      <c r="D4" s="47"/>
      <c r="E4" s="47"/>
      <c r="F4" s="47"/>
      <c r="G4" s="47"/>
      <c r="H4" s="47"/>
      <c r="I4" s="47"/>
      <c r="J4" s="47"/>
    </row>
    <row r="5" spans="1:10" ht="15.75" customHeight="1" x14ac:dyDescent="0.25">
      <c r="A5" s="47"/>
      <c r="B5" s="47"/>
      <c r="C5" s="47"/>
      <c r="D5" s="47"/>
      <c r="E5" s="47"/>
      <c r="F5" s="47"/>
      <c r="G5" s="47"/>
      <c r="H5" s="47"/>
      <c r="I5" s="47"/>
      <c r="J5" s="47"/>
    </row>
    <row r="6" spans="1:10" ht="15.75" customHeight="1" x14ac:dyDescent="0.25">
      <c r="A6" s="47"/>
      <c r="B6" s="47"/>
      <c r="C6" s="47"/>
      <c r="D6" s="47"/>
      <c r="E6" s="47"/>
      <c r="F6" s="47"/>
      <c r="G6" s="47"/>
      <c r="H6" s="47"/>
      <c r="I6" s="47"/>
      <c r="J6" s="47"/>
    </row>
    <row r="7" spans="1:10" ht="15.75" customHeight="1" x14ac:dyDescent="0.25">
      <c r="A7" s="47"/>
      <c r="B7" s="47"/>
      <c r="C7" s="47"/>
      <c r="D7" s="47"/>
      <c r="E7" s="47"/>
      <c r="F7" s="47"/>
      <c r="G7" s="47"/>
      <c r="H7" s="47"/>
      <c r="I7" s="47"/>
      <c r="J7" s="47"/>
    </row>
  </sheetData>
  <pageMargins left="0.7" right="0.7" top="0.75" bottom="0.75" header="0.3" footer="0.3"/>
  <pageSetup paperSize="9" scale="72" orientation="portrait" verticalDpi="0"/>
  <headerFooter scaleWithDoc="0" alignWithMargins="0">
    <oddHeader>&amp;C&amp;"Aptos"&amp;10&amp;K000000 OFFICIAL-SENSITIVE&amp;1#_x000D_&amp;"Arialri"&amp;12&amp;K000000&amp;"Calibri"</oddHeader>
    <oddFooter>&amp;C_x000D_&amp;1#&amp;"Aptos"&amp;10&amp;K000000 OFFICIAL-SENSITIVE</oddFooter>
  </headerFooter>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B9"/>
  <sheetViews>
    <sheetView showGridLines="0" zoomScaleNormal="100" workbookViewId="0"/>
  </sheetViews>
  <sheetFormatPr defaultColWidth="11.5546875" defaultRowHeight="15" x14ac:dyDescent="0.2"/>
  <cols>
    <col min="1" max="1" width="23.5546875" customWidth="1"/>
    <col min="2" max="2" width="16.6640625" customWidth="1"/>
    <col min="3" max="3" width="7.44140625" customWidth="1"/>
    <col min="4" max="8" width="15.5546875" customWidth="1"/>
    <col min="9" max="28" width="13.33203125" customWidth="1"/>
    <col min="29" max="40" width="11.88671875" customWidth="1"/>
  </cols>
  <sheetData>
    <row r="1" spans="1:28" ht="18" customHeight="1" x14ac:dyDescent="0.25">
      <c r="A1" s="26" t="s">
        <v>41</v>
      </c>
      <c r="B1" s="26"/>
      <c r="C1" s="31"/>
    </row>
    <row r="2" spans="1:28" ht="15.75" customHeight="1" x14ac:dyDescent="0.2">
      <c r="A2" s="27" t="s">
        <v>42</v>
      </c>
      <c r="B2" s="27"/>
      <c r="C2" s="32"/>
    </row>
    <row r="3" spans="1:28" ht="21.95" customHeight="1" x14ac:dyDescent="0.2">
      <c r="A3" s="25" t="s">
        <v>43</v>
      </c>
      <c r="B3" s="25"/>
      <c r="C3" s="33"/>
    </row>
    <row r="4" spans="1:28" ht="48" customHeight="1" x14ac:dyDescent="0.2">
      <c r="A4" s="28" t="s">
        <v>44</v>
      </c>
      <c r="B4" s="28" t="s">
        <v>45</v>
      </c>
      <c r="C4" s="34" t="s">
        <v>46</v>
      </c>
      <c r="D4" s="30" t="s">
        <v>47</v>
      </c>
      <c r="E4" s="30" t="s">
        <v>48</v>
      </c>
      <c r="F4" s="30" t="s">
        <v>49</v>
      </c>
      <c r="G4" s="30" t="s">
        <v>50</v>
      </c>
      <c r="H4" s="30" t="s">
        <v>51</v>
      </c>
      <c r="I4" s="29"/>
      <c r="J4" s="29"/>
      <c r="K4" s="29"/>
      <c r="L4" s="29"/>
      <c r="M4" s="29"/>
      <c r="N4" s="29"/>
      <c r="O4" s="29"/>
      <c r="P4" s="29"/>
      <c r="Q4" s="29"/>
      <c r="R4" s="29"/>
      <c r="S4" s="29"/>
      <c r="T4" s="29"/>
      <c r="U4" s="29"/>
      <c r="V4" s="29"/>
      <c r="W4" s="29"/>
      <c r="X4" s="29"/>
      <c r="Y4" s="29"/>
      <c r="Z4" s="29"/>
      <c r="AA4" s="29"/>
      <c r="AB4" s="29"/>
    </row>
    <row r="5" spans="1:28" ht="15.75" customHeight="1" x14ac:dyDescent="0.2">
      <c r="A5" s="20" t="s">
        <v>52</v>
      </c>
      <c r="B5" s="20" t="s">
        <v>53</v>
      </c>
      <c r="C5" s="35"/>
      <c r="D5" s="29">
        <v>354312</v>
      </c>
      <c r="E5" s="21">
        <v>2.27979167756901E-2</v>
      </c>
      <c r="F5" s="21">
        <v>9.4189993566782208E-3</v>
      </c>
      <c r="G5" s="29">
        <v>236.028135345029</v>
      </c>
      <c r="H5" s="29">
        <v>259.60201915825297</v>
      </c>
      <c r="J5" s="21"/>
    </row>
    <row r="6" spans="1:28" ht="15.75" customHeight="1" x14ac:dyDescent="0.2">
      <c r="A6" s="20" t="s">
        <v>54</v>
      </c>
      <c r="B6" s="20" t="s">
        <v>53</v>
      </c>
      <c r="C6" s="35"/>
      <c r="D6" s="29">
        <v>2411</v>
      </c>
      <c r="E6" s="21">
        <v>0.172758601491735</v>
      </c>
      <c r="F6" s="21">
        <v>0.16850789401101601</v>
      </c>
      <c r="G6" s="29">
        <v>1857.04531661942</v>
      </c>
      <c r="H6" s="29">
        <v>2009.07724265826</v>
      </c>
      <c r="J6" s="21"/>
    </row>
    <row r="7" spans="1:28" ht="15.75" customHeight="1" x14ac:dyDescent="0.2">
      <c r="A7" s="20" t="s">
        <v>55</v>
      </c>
      <c r="B7" s="20" t="s">
        <v>53</v>
      </c>
      <c r="C7" s="35"/>
      <c r="D7" s="29">
        <v>2191</v>
      </c>
      <c r="E7" s="21">
        <v>0.119819792291204</v>
      </c>
      <c r="F7" s="21">
        <v>0.111381983330503</v>
      </c>
      <c r="G7" s="29">
        <v>1207.5184549826299</v>
      </c>
      <c r="H7" s="29">
        <v>1428.4002673444199</v>
      </c>
      <c r="J7" s="21"/>
    </row>
    <row r="8" spans="1:28" ht="15.75" customHeight="1" x14ac:dyDescent="0.2">
      <c r="A8" s="20" t="s">
        <v>56</v>
      </c>
      <c r="B8" s="20" t="s">
        <v>53</v>
      </c>
      <c r="C8" s="35" t="s">
        <v>57</v>
      </c>
      <c r="D8" s="29">
        <v>1486</v>
      </c>
      <c r="E8" s="21">
        <v>3.21169156666163E-2</v>
      </c>
      <c r="F8" s="21">
        <v>2.89229885628914E-2</v>
      </c>
      <c r="G8" s="29">
        <v>323.615262313838</v>
      </c>
      <c r="H8" s="29">
        <v>390.93592338961503</v>
      </c>
      <c r="J8" s="21"/>
    </row>
    <row r="9" spans="1:28" ht="15.75" customHeight="1" x14ac:dyDescent="0.2">
      <c r="A9" s="22" t="s">
        <v>58</v>
      </c>
      <c r="B9" s="22" t="s">
        <v>59</v>
      </c>
      <c r="C9" s="36"/>
      <c r="D9" s="23">
        <v>25199</v>
      </c>
      <c r="E9" s="24">
        <v>0.12228015322168199</v>
      </c>
      <c r="F9" s="24">
        <v>9.3464484576783205E-2</v>
      </c>
      <c r="G9" s="23">
        <v>303.70800000000003</v>
      </c>
      <c r="H9" s="23">
        <v>314.81882906045098</v>
      </c>
      <c r="J9" s="21"/>
    </row>
  </sheetData>
  <pageMargins left="0.7" right="0.7" top="0.75" bottom="0.75" header="0.3" footer="0.3"/>
  <pageSetup paperSize="9" scale="56" orientation="portrait"/>
  <headerFooter scaleWithDoc="0" alignWithMargins="0">
    <oddHeader>&amp;C&amp;"Aptos"&amp;10&amp;K000000 OFFICIAL-SENSITIVE&amp;1#_x000D_&amp;"Arialri"&amp;12&amp;K000000&amp;"Calibri"</oddHeader>
    <oddFooter>&amp;C_x000D_&amp;1#&amp;"Aptos"&amp;10&amp;K000000 OFFICIAL-SENSITIVE</oddFooter>
  </headerFooter>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AB10"/>
  <sheetViews>
    <sheetView showGridLines="0" zoomScaleNormal="100" workbookViewId="0"/>
  </sheetViews>
  <sheetFormatPr defaultColWidth="11.5546875" defaultRowHeight="15" x14ac:dyDescent="0.2"/>
  <cols>
    <col min="1" max="1" width="50.33203125" customWidth="1"/>
    <col min="2" max="2" width="16.6640625" customWidth="1"/>
    <col min="3" max="3" width="7.44140625" customWidth="1"/>
    <col min="4" max="8" width="15.5546875" customWidth="1"/>
    <col min="9" max="28" width="13.33203125" customWidth="1"/>
    <col min="29" max="40" width="11.88671875" customWidth="1"/>
  </cols>
  <sheetData>
    <row r="1" spans="1:28" ht="18" customHeight="1" x14ac:dyDescent="0.25">
      <c r="A1" s="26" t="s">
        <v>60</v>
      </c>
      <c r="B1" s="26"/>
      <c r="C1" s="31"/>
    </row>
    <row r="2" spans="1:28" ht="15.75" customHeight="1" x14ac:dyDescent="0.2">
      <c r="A2" s="27" t="s">
        <v>42</v>
      </c>
      <c r="B2" s="27"/>
      <c r="C2" s="32"/>
    </row>
    <row r="3" spans="1:28" ht="21.95" customHeight="1" x14ac:dyDescent="0.2">
      <c r="A3" s="25" t="s">
        <v>43</v>
      </c>
      <c r="B3" s="25"/>
      <c r="C3" s="33"/>
    </row>
    <row r="4" spans="1:28" ht="47.25" customHeight="1" x14ac:dyDescent="0.2">
      <c r="A4" s="28" t="s">
        <v>61</v>
      </c>
      <c r="B4" s="28" t="s">
        <v>45</v>
      </c>
      <c r="C4" s="34" t="s">
        <v>46</v>
      </c>
      <c r="D4" s="30" t="s">
        <v>62</v>
      </c>
      <c r="E4" s="37" t="s">
        <v>48</v>
      </c>
      <c r="F4" s="37" t="s">
        <v>49</v>
      </c>
      <c r="G4" s="37" t="s">
        <v>50</v>
      </c>
      <c r="H4" s="37" t="s">
        <v>51</v>
      </c>
      <c r="I4" s="29"/>
      <c r="J4" s="29"/>
      <c r="K4" s="29"/>
      <c r="L4" s="29"/>
      <c r="M4" s="29"/>
      <c r="N4" s="29"/>
      <c r="O4" s="29"/>
      <c r="P4" s="29"/>
      <c r="Q4" s="29"/>
      <c r="R4" s="29"/>
      <c r="S4" s="29"/>
      <c r="T4" s="29"/>
      <c r="U4" s="29"/>
      <c r="V4" s="29"/>
      <c r="W4" s="29"/>
      <c r="X4" s="29"/>
      <c r="Y4" s="29"/>
      <c r="Z4" s="29"/>
      <c r="AA4" s="29"/>
      <c r="AB4" s="29"/>
    </row>
    <row r="5" spans="1:28" ht="15.75" customHeight="1" x14ac:dyDescent="0.2">
      <c r="A5" s="38" t="s">
        <v>83</v>
      </c>
      <c r="B5" s="38" t="s">
        <v>53</v>
      </c>
      <c r="C5" s="35" t="s">
        <v>57</v>
      </c>
      <c r="D5" s="39">
        <v>1609</v>
      </c>
      <c r="E5" s="40">
        <v>0.143121750351656</v>
      </c>
      <c r="F5" s="40">
        <v>0.13251670997637699</v>
      </c>
      <c r="G5" s="39">
        <v>1550.5716632973499</v>
      </c>
      <c r="H5" s="39">
        <v>1723.98127889336</v>
      </c>
    </row>
    <row r="6" spans="1:28" ht="15.75" customHeight="1" x14ac:dyDescent="0.2">
      <c r="A6" s="38" t="s">
        <v>63</v>
      </c>
      <c r="B6" s="38" t="s">
        <v>53</v>
      </c>
      <c r="C6" s="41"/>
      <c r="D6" s="39">
        <v>2192</v>
      </c>
      <c r="E6" s="40">
        <v>9.1493813843610203E-2</v>
      </c>
      <c r="F6" s="40">
        <v>8.0731686165707195E-2</v>
      </c>
      <c r="G6" s="39">
        <v>999.87883682181098</v>
      </c>
      <c r="H6" s="39">
        <v>1214.82816979375</v>
      </c>
    </row>
    <row r="7" spans="1:28" ht="15.75" customHeight="1" x14ac:dyDescent="0.2">
      <c r="A7" s="38" t="s">
        <v>64</v>
      </c>
      <c r="B7" s="38" t="s">
        <v>53</v>
      </c>
      <c r="C7" s="41" t="s">
        <v>57</v>
      </c>
      <c r="D7" s="39">
        <v>4841</v>
      </c>
      <c r="E7" s="40">
        <v>0.10274181212828</v>
      </c>
      <c r="F7" s="40">
        <v>8.73139861568311E-2</v>
      </c>
      <c r="G7" s="39">
        <v>1082.4791881650899</v>
      </c>
      <c r="H7" s="39">
        <v>1387.21760293899</v>
      </c>
    </row>
    <row r="8" spans="1:28" ht="15.75" customHeight="1" x14ac:dyDescent="0.2">
      <c r="A8" s="38" t="s">
        <v>65</v>
      </c>
      <c r="B8" s="38" t="s">
        <v>53</v>
      </c>
      <c r="C8" s="41" t="s">
        <v>57</v>
      </c>
      <c r="D8" s="39">
        <v>2297</v>
      </c>
      <c r="E8" s="40">
        <v>8.3764844805140098E-2</v>
      </c>
      <c r="F8" s="40">
        <v>7.7794480912676198E-2</v>
      </c>
      <c r="G8" s="39">
        <v>878.86102079933596</v>
      </c>
      <c r="H8" s="39">
        <v>809.37448758824496</v>
      </c>
    </row>
    <row r="9" spans="1:28" ht="15.75" customHeight="1" x14ac:dyDescent="0.2">
      <c r="A9" s="38" t="s">
        <v>66</v>
      </c>
      <c r="B9" s="38" t="s">
        <v>53</v>
      </c>
      <c r="C9" s="41"/>
      <c r="D9" s="39">
        <v>5191</v>
      </c>
      <c r="E9" s="40">
        <v>0.11522675364865401</v>
      </c>
      <c r="F9" s="40">
        <v>8.8662496481891603E-2</v>
      </c>
      <c r="G9" s="39">
        <v>1218.1495644454899</v>
      </c>
      <c r="H9" s="39">
        <v>1328.4561977383</v>
      </c>
    </row>
    <row r="10" spans="1:28" ht="15.75" customHeight="1" x14ac:dyDescent="0.2">
      <c r="A10" s="38" t="s">
        <v>67</v>
      </c>
      <c r="B10" s="38" t="s">
        <v>53</v>
      </c>
      <c r="C10" s="41" t="s">
        <v>57</v>
      </c>
      <c r="D10" s="39">
        <v>7044</v>
      </c>
      <c r="E10" s="40">
        <v>9.6326239917874104E-2</v>
      </c>
      <c r="F10" s="40">
        <v>7.0830598697160602E-2</v>
      </c>
      <c r="G10" s="39">
        <v>1009.10048027497</v>
      </c>
      <c r="H10" s="39">
        <v>1162.2279943860501</v>
      </c>
    </row>
  </sheetData>
  <pageMargins left="0.7" right="0.7" top="0.75" bottom="0.75" header="0.3" footer="0.3"/>
  <pageSetup paperSize="9" scale="48" orientation="portrait"/>
  <headerFooter scaleWithDoc="0" alignWithMargins="0">
    <oddHeader>&amp;C&amp;"Aptos"&amp;10&amp;K000000 OFFICIAL-SENSITIVE&amp;1#_x000D_&amp;"Arialri"&amp;12&amp;K000000&amp;"Calibri"</oddHeader>
    <oddFooter>&amp;C_x000D_&amp;1#&amp;"Aptos"&amp;10&amp;K000000 OFFICIAL-SENSITIVE</oddFooter>
  </headerFooter>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K20"/>
  <sheetViews>
    <sheetView showGridLines="0" zoomScaleNormal="100" workbookViewId="0"/>
  </sheetViews>
  <sheetFormatPr defaultColWidth="11.5546875" defaultRowHeight="15" x14ac:dyDescent="0.2"/>
  <cols>
    <col min="1" max="1" width="24" customWidth="1"/>
    <col min="2" max="2" width="16.6640625" customWidth="1"/>
    <col min="3" max="3" width="35.5546875" customWidth="1"/>
    <col min="4" max="4" width="12.109375" customWidth="1"/>
    <col min="5" max="11" width="11.109375" customWidth="1"/>
    <col min="12" max="17" width="11.88671875" customWidth="1"/>
  </cols>
  <sheetData>
    <row r="1" spans="1:11" ht="18" customHeight="1" x14ac:dyDescent="0.25">
      <c r="A1" s="26" t="s">
        <v>68</v>
      </c>
      <c r="B1" s="26"/>
      <c r="C1" s="26"/>
      <c r="D1" s="31"/>
      <c r="E1" s="26"/>
    </row>
    <row r="2" spans="1:11" ht="15.75" customHeight="1" x14ac:dyDescent="0.2">
      <c r="A2" s="27" t="s">
        <v>42</v>
      </c>
      <c r="B2" s="27"/>
      <c r="C2" s="27"/>
      <c r="D2" s="32"/>
      <c r="E2" s="27"/>
    </row>
    <row r="3" spans="1:11" ht="21.95" customHeight="1" x14ac:dyDescent="0.2">
      <c r="A3" s="25" t="s">
        <v>43</v>
      </c>
      <c r="B3" s="25"/>
      <c r="C3" s="25"/>
      <c r="D3" s="33"/>
      <c r="E3" s="25"/>
    </row>
    <row r="4" spans="1:11" ht="32.25" customHeight="1" x14ac:dyDescent="0.2">
      <c r="A4" s="28" t="s">
        <v>44</v>
      </c>
      <c r="B4" s="28" t="s">
        <v>69</v>
      </c>
      <c r="C4" s="28" t="s">
        <v>70</v>
      </c>
      <c r="D4" s="34" t="s">
        <v>46</v>
      </c>
      <c r="E4" s="37" t="s">
        <v>62</v>
      </c>
      <c r="F4" s="37" t="s">
        <v>71</v>
      </c>
      <c r="G4" s="37" t="s">
        <v>72</v>
      </c>
      <c r="H4" s="37" t="s">
        <v>73</v>
      </c>
      <c r="I4" s="37" t="s">
        <v>74</v>
      </c>
      <c r="J4" s="37" t="s">
        <v>75</v>
      </c>
      <c r="K4" s="37" t="s">
        <v>76</v>
      </c>
    </row>
    <row r="5" spans="1:11" ht="15.75" customHeight="1" x14ac:dyDescent="0.25">
      <c r="A5" s="44" t="s">
        <v>52</v>
      </c>
      <c r="B5" s="42" t="s">
        <v>77</v>
      </c>
      <c r="C5" s="42" t="s">
        <v>78</v>
      </c>
      <c r="D5" s="35"/>
      <c r="E5" s="29">
        <v>354312</v>
      </c>
      <c r="F5" s="21">
        <v>-3.1773486723688203E-2</v>
      </c>
      <c r="G5" s="21">
        <v>-0.50108812376260603</v>
      </c>
      <c r="H5" s="21">
        <v>-0.160318369781072</v>
      </c>
      <c r="I5" s="21">
        <v>-8.5482939576200997E-3</v>
      </c>
      <c r="J5" s="21">
        <v>0.125426493491816</v>
      </c>
      <c r="K5" s="21">
        <v>0.35599859895223601</v>
      </c>
    </row>
    <row r="6" spans="1:11" ht="15.75" customHeight="1" x14ac:dyDescent="0.25">
      <c r="A6" s="44" t="s">
        <v>52</v>
      </c>
      <c r="B6" s="42" t="s">
        <v>77</v>
      </c>
      <c r="C6" s="42" t="s">
        <v>79</v>
      </c>
      <c r="D6" s="35"/>
      <c r="E6" s="29">
        <v>354312</v>
      </c>
      <c r="F6" s="21">
        <v>-4.1192486080366401E-2</v>
      </c>
      <c r="G6" s="21">
        <v>-0.409901013104777</v>
      </c>
      <c r="H6" s="21">
        <v>-0.15022102313938801</v>
      </c>
      <c r="I6" s="21">
        <v>-3.2089744661032302E-2</v>
      </c>
      <c r="J6" s="21">
        <v>7.5482004846285894E-2</v>
      </c>
      <c r="K6" s="21">
        <v>0.30738740975738099</v>
      </c>
    </row>
    <row r="7" spans="1:11" ht="15.75" customHeight="1" x14ac:dyDescent="0.25">
      <c r="A7" s="44" t="s">
        <v>52</v>
      </c>
      <c r="B7" s="42" t="s">
        <v>77</v>
      </c>
      <c r="C7" s="42" t="s">
        <v>80</v>
      </c>
      <c r="D7" s="35"/>
      <c r="E7" s="29">
        <v>354312</v>
      </c>
      <c r="F7" s="21">
        <v>9.4189993566782208E-3</v>
      </c>
      <c r="G7" s="21">
        <v>-0.53517365416882801</v>
      </c>
      <c r="H7" s="21">
        <v>-0.17499410465134099</v>
      </c>
      <c r="I7" s="21">
        <v>2.27979167756901E-2</v>
      </c>
      <c r="J7" s="21">
        <v>0.20963729990498001</v>
      </c>
      <c r="K7" s="21">
        <v>0.50230889731756001</v>
      </c>
    </row>
    <row r="8" spans="1:11" ht="24.95" customHeight="1" x14ac:dyDescent="0.25">
      <c r="A8" s="44" t="s">
        <v>54</v>
      </c>
      <c r="B8" s="42" t="s">
        <v>77</v>
      </c>
      <c r="C8" s="42" t="s">
        <v>78</v>
      </c>
      <c r="D8" s="35"/>
      <c r="E8" s="29">
        <v>2411</v>
      </c>
      <c r="F8" s="21">
        <v>0.12082964735506201</v>
      </c>
      <c r="G8" s="21">
        <v>-0.27458999441518001</v>
      </c>
      <c r="H8" s="21">
        <v>1.2130570152704001E-2</v>
      </c>
      <c r="I8" s="21">
        <v>0.139010529740422</v>
      </c>
      <c r="J8" s="21">
        <v>0.26912643486597199</v>
      </c>
      <c r="K8" s="21">
        <v>0.43860994818008198</v>
      </c>
    </row>
    <row r="9" spans="1:11" ht="15.75" customHeight="1" x14ac:dyDescent="0.25">
      <c r="A9" s="44" t="s">
        <v>54</v>
      </c>
      <c r="B9" s="42" t="s">
        <v>77</v>
      </c>
      <c r="C9" s="42" t="s">
        <v>79</v>
      </c>
      <c r="D9" s="35"/>
      <c r="E9" s="29">
        <v>2411</v>
      </c>
      <c r="F9" s="21">
        <v>-4.76782466559545E-2</v>
      </c>
      <c r="G9" s="21">
        <v>-0.46008081620215602</v>
      </c>
      <c r="H9" s="21">
        <v>-0.17171981128424099</v>
      </c>
      <c r="I9" s="21">
        <v>-3.7278407181048398E-2</v>
      </c>
      <c r="J9" s="21">
        <v>8.4548066993955298E-2</v>
      </c>
      <c r="K9" s="21">
        <v>0.341020959863722</v>
      </c>
    </row>
    <row r="10" spans="1:11" ht="15.75" customHeight="1" x14ac:dyDescent="0.25">
      <c r="A10" s="44" t="s">
        <v>54</v>
      </c>
      <c r="B10" s="42" t="s">
        <v>77</v>
      </c>
      <c r="C10" s="42" t="s">
        <v>80</v>
      </c>
      <c r="D10" s="35"/>
      <c r="E10" s="29">
        <v>2411</v>
      </c>
      <c r="F10" s="21">
        <v>0.16850789401101601</v>
      </c>
      <c r="G10" s="21">
        <v>-0.343617365655628</v>
      </c>
      <c r="H10" s="21">
        <v>-2.3012864871016499E-2</v>
      </c>
      <c r="I10" s="21">
        <v>0.172758601491735</v>
      </c>
      <c r="J10" s="21">
        <v>0.36500849424333298</v>
      </c>
      <c r="K10" s="21">
        <v>0.66607411993324195</v>
      </c>
    </row>
    <row r="11" spans="1:11" ht="24.95" customHeight="1" x14ac:dyDescent="0.25">
      <c r="A11" s="44" t="s">
        <v>55</v>
      </c>
      <c r="B11" s="42" t="s">
        <v>77</v>
      </c>
      <c r="C11" s="42" t="s">
        <v>78</v>
      </c>
      <c r="D11" s="35"/>
      <c r="E11" s="29">
        <v>2191</v>
      </c>
      <c r="F11" s="21">
        <v>6.89299142465538E-2</v>
      </c>
      <c r="G11" s="21">
        <v>-0.31329541656547299</v>
      </c>
      <c r="H11" s="21">
        <v>-4.5781132299912798E-2</v>
      </c>
      <c r="I11" s="21">
        <v>8.5180316664211497E-2</v>
      </c>
      <c r="J11" s="21">
        <v>0.201048900050457</v>
      </c>
      <c r="K11" s="21">
        <v>0.39718316875690302</v>
      </c>
    </row>
    <row r="12" spans="1:11" ht="15.75" customHeight="1" x14ac:dyDescent="0.25">
      <c r="A12" s="44" t="s">
        <v>55</v>
      </c>
      <c r="B12" s="42" t="s">
        <v>77</v>
      </c>
      <c r="C12" s="42" t="s">
        <v>79</v>
      </c>
      <c r="D12" s="35"/>
      <c r="E12" s="29">
        <v>2191</v>
      </c>
      <c r="F12" s="21">
        <v>-4.2452069083949003E-2</v>
      </c>
      <c r="G12" s="21">
        <v>-0.40809536717469502</v>
      </c>
      <c r="H12" s="21">
        <v>-0.150853100018012</v>
      </c>
      <c r="I12" s="21">
        <v>-3.2253989433036999E-2</v>
      </c>
      <c r="J12" s="21">
        <v>7.4165463710295601E-2</v>
      </c>
      <c r="K12" s="21">
        <v>0.29865401004125303</v>
      </c>
    </row>
    <row r="13" spans="1:11" ht="15.75" customHeight="1" x14ac:dyDescent="0.25">
      <c r="A13" s="44" t="s">
        <v>55</v>
      </c>
      <c r="B13" s="42" t="s">
        <v>77</v>
      </c>
      <c r="C13" s="42" t="s">
        <v>80</v>
      </c>
      <c r="D13" s="35"/>
      <c r="E13" s="29">
        <v>2191</v>
      </c>
      <c r="F13" s="21">
        <v>0.111381983330503</v>
      </c>
      <c r="G13" s="21">
        <v>-0.364972515539009</v>
      </c>
      <c r="H13" s="21">
        <v>-6.1000078928604401E-2</v>
      </c>
      <c r="I13" s="21">
        <v>0.119819792291204</v>
      </c>
      <c r="J13" s="21">
        <v>0.29013576003159303</v>
      </c>
      <c r="K13" s="21">
        <v>0.56026560859683405</v>
      </c>
    </row>
    <row r="14" spans="1:11" ht="24.95" customHeight="1" x14ac:dyDescent="0.25">
      <c r="A14" s="44" t="s">
        <v>56</v>
      </c>
      <c r="B14" s="42" t="s">
        <v>77</v>
      </c>
      <c r="C14" s="42" t="s">
        <v>78</v>
      </c>
      <c r="D14" s="35" t="s">
        <v>57</v>
      </c>
      <c r="E14" s="29">
        <v>1486</v>
      </c>
      <c r="F14" s="21">
        <v>-1.8112525733059302E-2</v>
      </c>
      <c r="G14" s="21">
        <v>-0.41040069025259601</v>
      </c>
      <c r="H14" s="21">
        <v>-0.143096584820739</v>
      </c>
      <c r="I14" s="21">
        <v>-6.3847784559513303E-3</v>
      </c>
      <c r="J14" s="21">
        <v>0.118643251348204</v>
      </c>
      <c r="K14" s="21">
        <v>0.36285711506058699</v>
      </c>
    </row>
    <row r="15" spans="1:11" ht="15.75" customHeight="1" x14ac:dyDescent="0.25">
      <c r="A15" s="44" t="s">
        <v>56</v>
      </c>
      <c r="B15" s="42" t="s">
        <v>77</v>
      </c>
      <c r="C15" s="42" t="s">
        <v>79</v>
      </c>
      <c r="D15" s="35" t="s">
        <v>57</v>
      </c>
      <c r="E15" s="29">
        <v>1486</v>
      </c>
      <c r="F15" s="21">
        <v>-4.7035514295950702E-2</v>
      </c>
      <c r="G15" s="21">
        <v>-0.459702939535855</v>
      </c>
      <c r="H15" s="21">
        <v>-0.16604844074734401</v>
      </c>
      <c r="I15" s="21">
        <v>-3.42102327853483E-2</v>
      </c>
      <c r="J15" s="21">
        <v>8.3088984229251497E-2</v>
      </c>
      <c r="K15" s="21">
        <v>0.33985920399897401</v>
      </c>
    </row>
    <row r="16" spans="1:11" ht="15.75" customHeight="1" x14ac:dyDescent="0.25">
      <c r="A16" s="44" t="s">
        <v>56</v>
      </c>
      <c r="B16" s="42" t="s">
        <v>77</v>
      </c>
      <c r="C16" s="42" t="s">
        <v>80</v>
      </c>
      <c r="D16" s="35" t="s">
        <v>57</v>
      </c>
      <c r="E16" s="29">
        <v>1486</v>
      </c>
      <c r="F16" s="21">
        <v>2.89229885628914E-2</v>
      </c>
      <c r="G16" s="21">
        <v>-0.49719553102478897</v>
      </c>
      <c r="H16" s="21">
        <v>-0.15909867379067699</v>
      </c>
      <c r="I16" s="21">
        <v>3.21169156666163E-2</v>
      </c>
      <c r="J16" s="21">
        <v>0.21996909133692599</v>
      </c>
      <c r="K16" s="21">
        <v>0.54733597424838898</v>
      </c>
    </row>
    <row r="17" spans="1:11" ht="24.95" customHeight="1" x14ac:dyDescent="0.25">
      <c r="A17" s="45" t="s">
        <v>58</v>
      </c>
      <c r="B17" s="43" t="s">
        <v>81</v>
      </c>
      <c r="C17" s="43" t="s">
        <v>78</v>
      </c>
      <c r="D17" s="36"/>
      <c r="E17" s="23">
        <v>25199</v>
      </c>
      <c r="F17" s="24">
        <v>7.6431280733208706E-2</v>
      </c>
      <c r="G17" s="24">
        <v>-0.61675093899193001</v>
      </c>
      <c r="H17" s="24">
        <v>-8.6130343951617103E-2</v>
      </c>
      <c r="I17" s="24">
        <v>0.12694946136888099</v>
      </c>
      <c r="J17" s="24">
        <v>0.30899572065696801</v>
      </c>
      <c r="K17" s="24">
        <v>0.58269938043041503</v>
      </c>
    </row>
    <row r="18" spans="1:11" ht="15.75" customHeight="1" x14ac:dyDescent="0.25">
      <c r="A18" s="44" t="s">
        <v>58</v>
      </c>
      <c r="B18" s="42" t="s">
        <v>81</v>
      </c>
      <c r="C18" s="42" t="s">
        <v>79</v>
      </c>
      <c r="D18" s="35"/>
      <c r="E18" s="29">
        <v>25199</v>
      </c>
      <c r="F18" s="21">
        <v>-1.7033203843574801E-2</v>
      </c>
      <c r="G18" s="21">
        <v>-0.50949885748919199</v>
      </c>
      <c r="H18" s="21">
        <v>-0.15570139022118601</v>
      </c>
      <c r="I18" s="21">
        <v>3.0325002476091199E-4</v>
      </c>
      <c r="J18" s="21">
        <v>0.143697046634056</v>
      </c>
      <c r="K18" s="21">
        <v>0.43183547144856699</v>
      </c>
    </row>
    <row r="19" spans="1:11" ht="15.75" customHeight="1" x14ac:dyDescent="0.25">
      <c r="A19" s="44" t="s">
        <v>58</v>
      </c>
      <c r="B19" s="42" t="s">
        <v>81</v>
      </c>
      <c r="C19" s="42" t="s">
        <v>80</v>
      </c>
      <c r="D19" s="35"/>
      <c r="E19" s="29">
        <v>25199</v>
      </c>
      <c r="F19" s="21">
        <v>9.3464484576783205E-2</v>
      </c>
      <c r="G19" s="21">
        <v>-0.67980025105340702</v>
      </c>
      <c r="H19" s="21">
        <v>-0.159432186862695</v>
      </c>
      <c r="I19" s="21">
        <v>0.12228015322168199</v>
      </c>
      <c r="J19" s="21">
        <v>0.37928354084474902</v>
      </c>
      <c r="K19" s="21">
        <v>0.75751882047738295</v>
      </c>
    </row>
    <row r="20" spans="1:11" ht="15.75" customHeight="1" x14ac:dyDescent="0.25">
      <c r="A20" s="44"/>
      <c r="B20" s="42"/>
      <c r="C20" s="42"/>
      <c r="D20" s="35"/>
      <c r="E20" s="29"/>
      <c r="F20" s="21"/>
      <c r="G20" s="21"/>
      <c r="H20" s="21"/>
      <c r="I20" s="21"/>
      <c r="J20" s="21"/>
      <c r="K20" s="21"/>
    </row>
  </sheetData>
  <pageMargins left="0.7" right="0.7" top="0.75" bottom="0.75" header="0.3" footer="0.3"/>
  <pageSetup paperSize="9" scale="44" orientation="portrait"/>
  <headerFooter scaleWithDoc="0" alignWithMargins="0">
    <oddHeader>&amp;C&amp;"Aptos"&amp;10&amp;K000000 OFFICIAL-SENSITIVE&amp;1#_x000D_&amp;"Arialri"&amp;12&amp;K000000&amp;"Calibri"</oddHeader>
    <oddFooter>&amp;C_x000D_&amp;1#&amp;"Aptos"&amp;10&amp;K000000 OFFICIAL-SENSITIVE</oddFooter>
  </headerFooter>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K22"/>
  <sheetViews>
    <sheetView showGridLines="0" zoomScaleNormal="100" workbookViewId="0"/>
  </sheetViews>
  <sheetFormatPr defaultColWidth="11.5546875" defaultRowHeight="15" x14ac:dyDescent="0.2"/>
  <cols>
    <col min="1" max="1" width="54.44140625" customWidth="1"/>
    <col min="2" max="2" width="13.77734375" customWidth="1"/>
    <col min="3" max="3" width="35.5546875" customWidth="1"/>
    <col min="4" max="4" width="12.109375" customWidth="1"/>
    <col min="5" max="11" width="11.109375" customWidth="1"/>
  </cols>
  <sheetData>
    <row r="1" spans="1:11" ht="18" customHeight="1" x14ac:dyDescent="0.25">
      <c r="A1" s="26" t="s">
        <v>82</v>
      </c>
      <c r="B1" s="26"/>
      <c r="C1" s="26"/>
      <c r="D1" s="31"/>
      <c r="E1" s="26"/>
    </row>
    <row r="2" spans="1:11" ht="15.75" customHeight="1" x14ac:dyDescent="0.2">
      <c r="A2" s="27" t="s">
        <v>42</v>
      </c>
      <c r="B2" s="27"/>
      <c r="C2" s="27"/>
      <c r="D2" s="32"/>
      <c r="E2" s="27"/>
      <c r="G2" s="46"/>
    </row>
    <row r="3" spans="1:11" ht="21.95" customHeight="1" x14ac:dyDescent="0.2">
      <c r="A3" s="25" t="s">
        <v>43</v>
      </c>
      <c r="B3" s="25"/>
      <c r="C3" s="25"/>
      <c r="D3" s="33"/>
      <c r="E3" s="25"/>
    </row>
    <row r="4" spans="1:11" ht="30" customHeight="1" x14ac:dyDescent="0.2">
      <c r="A4" s="28" t="s">
        <v>44</v>
      </c>
      <c r="B4" s="28" t="s">
        <v>69</v>
      </c>
      <c r="C4" s="28" t="s">
        <v>70</v>
      </c>
      <c r="D4" s="34" t="s">
        <v>46</v>
      </c>
      <c r="E4" s="37" t="s">
        <v>62</v>
      </c>
      <c r="F4" s="37" t="s">
        <v>71</v>
      </c>
      <c r="G4" s="37" t="s">
        <v>72</v>
      </c>
      <c r="H4" s="37" t="s">
        <v>73</v>
      </c>
      <c r="I4" s="37" t="s">
        <v>74</v>
      </c>
      <c r="J4" s="37" t="s">
        <v>75</v>
      </c>
      <c r="K4" s="37" t="s">
        <v>76</v>
      </c>
    </row>
    <row r="5" spans="1:11" ht="15.75" customHeight="1" x14ac:dyDescent="0.25">
      <c r="A5" s="44" t="s">
        <v>83</v>
      </c>
      <c r="B5" s="20" t="s">
        <v>77</v>
      </c>
      <c r="C5" s="20" t="s">
        <v>78</v>
      </c>
      <c r="D5" s="35" t="s">
        <v>57</v>
      </c>
      <c r="E5" s="29">
        <v>1609</v>
      </c>
      <c r="F5" s="21">
        <v>7.8977844665831604E-2</v>
      </c>
      <c r="G5" s="21">
        <v>-0.35332453551209603</v>
      </c>
      <c r="H5" s="21">
        <v>-5.6066227784482503E-2</v>
      </c>
      <c r="I5" s="21">
        <v>0.115683549535642</v>
      </c>
      <c r="J5" s="21">
        <v>0.220781845780647</v>
      </c>
      <c r="K5" s="21">
        <v>0.42780206906495599</v>
      </c>
    </row>
    <row r="6" spans="1:11" ht="15.75" customHeight="1" x14ac:dyDescent="0.25">
      <c r="A6" s="44" t="s">
        <v>83</v>
      </c>
      <c r="B6" s="20" t="s">
        <v>77</v>
      </c>
      <c r="C6" s="20" t="s">
        <v>79</v>
      </c>
      <c r="D6" s="35" t="s">
        <v>57</v>
      </c>
      <c r="E6" s="29">
        <v>1609</v>
      </c>
      <c r="F6" s="21">
        <v>-5.3538865310545199E-2</v>
      </c>
      <c r="G6" s="21">
        <v>-0.477505278411609</v>
      </c>
      <c r="H6" s="21">
        <v>-0.181274581776903</v>
      </c>
      <c r="I6" s="21">
        <v>-3.8967456117572297E-2</v>
      </c>
      <c r="J6" s="21">
        <v>8.3556142241808698E-2</v>
      </c>
      <c r="K6" s="21">
        <v>0.34172864479604598</v>
      </c>
    </row>
    <row r="7" spans="1:11" ht="15.75" customHeight="1" x14ac:dyDescent="0.25">
      <c r="A7" s="44" t="s">
        <v>83</v>
      </c>
      <c r="B7" s="20" t="s">
        <v>77</v>
      </c>
      <c r="C7" s="20" t="s">
        <v>80</v>
      </c>
      <c r="D7" s="35" t="s">
        <v>57</v>
      </c>
      <c r="E7" s="29">
        <v>1609</v>
      </c>
      <c r="F7" s="21">
        <v>0.13251670997637699</v>
      </c>
      <c r="G7" s="21">
        <v>-0.40874624508581497</v>
      </c>
      <c r="H7" s="21">
        <v>-5.6199083471921499E-2</v>
      </c>
      <c r="I7" s="21">
        <v>0.143121750351656</v>
      </c>
      <c r="J7" s="21">
        <v>0.335907249790519</v>
      </c>
      <c r="K7" s="21">
        <v>0.63269457258786299</v>
      </c>
    </row>
    <row r="8" spans="1:11" ht="24.75" customHeight="1" x14ac:dyDescent="0.25">
      <c r="A8" s="44" t="s">
        <v>63</v>
      </c>
      <c r="B8" s="20" t="s">
        <v>77</v>
      </c>
      <c r="C8" s="20" t="s">
        <v>78</v>
      </c>
      <c r="D8" s="35"/>
      <c r="E8" s="29">
        <v>2192</v>
      </c>
      <c r="F8" s="21">
        <v>1.7688619521416898E-2</v>
      </c>
      <c r="G8" s="21">
        <v>-0.485303451525537</v>
      </c>
      <c r="H8" s="21">
        <v>-0.10374592159971401</v>
      </c>
      <c r="I8" s="21">
        <v>3.7606224391152202E-2</v>
      </c>
      <c r="J8" s="21">
        <v>0.169502971211756</v>
      </c>
      <c r="K8" s="21">
        <v>0.38637490197268298</v>
      </c>
    </row>
    <row r="9" spans="1:11" ht="15.75" customHeight="1" x14ac:dyDescent="0.25">
      <c r="A9" s="44" t="s">
        <v>63</v>
      </c>
      <c r="B9" s="20" t="s">
        <v>77</v>
      </c>
      <c r="C9" s="20" t="s">
        <v>79</v>
      </c>
      <c r="D9" s="35"/>
      <c r="E9" s="29">
        <v>2192</v>
      </c>
      <c r="F9" s="21">
        <v>-6.3043066644290296E-2</v>
      </c>
      <c r="G9" s="21">
        <v>-0.47934137211792699</v>
      </c>
      <c r="H9" s="21">
        <v>-0.18703079056309299</v>
      </c>
      <c r="I9" s="21">
        <v>-4.7162982573325199E-2</v>
      </c>
      <c r="J9" s="21">
        <v>7.5842024967250898E-2</v>
      </c>
      <c r="K9" s="21">
        <v>0.31500830770508198</v>
      </c>
    </row>
    <row r="10" spans="1:11" ht="15.75" customHeight="1" x14ac:dyDescent="0.25">
      <c r="A10" s="44" t="s">
        <v>63</v>
      </c>
      <c r="B10" s="20" t="s">
        <v>77</v>
      </c>
      <c r="C10" s="20" t="s">
        <v>80</v>
      </c>
      <c r="D10" s="35"/>
      <c r="E10" s="29">
        <v>2192</v>
      </c>
      <c r="F10" s="21">
        <v>8.0731686165707195E-2</v>
      </c>
      <c r="G10" s="21">
        <v>-0.46702580568653601</v>
      </c>
      <c r="H10" s="21">
        <v>-0.111619704348372</v>
      </c>
      <c r="I10" s="21">
        <v>9.1493813843610203E-2</v>
      </c>
      <c r="J10" s="21">
        <v>0.289860530734461</v>
      </c>
      <c r="K10" s="21">
        <v>0.58352978593308502</v>
      </c>
    </row>
    <row r="11" spans="1:11" ht="24.75" customHeight="1" x14ac:dyDescent="0.25">
      <c r="A11" s="44" t="s">
        <v>64</v>
      </c>
      <c r="B11" s="20" t="s">
        <v>77</v>
      </c>
      <c r="C11" s="20" t="s">
        <v>78</v>
      </c>
      <c r="D11" s="35" t="s">
        <v>57</v>
      </c>
      <c r="E11" s="29">
        <v>4841</v>
      </c>
      <c r="F11" s="21">
        <v>2.5970437658222299E-2</v>
      </c>
      <c r="G11" s="21">
        <v>-0.46126993526770699</v>
      </c>
      <c r="H11" s="21">
        <v>-0.120920008000407</v>
      </c>
      <c r="I11" s="21">
        <v>6.0031178450335503E-2</v>
      </c>
      <c r="J11" s="21">
        <v>0.19388118676303001</v>
      </c>
      <c r="K11" s="21">
        <v>0.40801138644427198</v>
      </c>
    </row>
    <row r="12" spans="1:11" ht="15.75" customHeight="1" x14ac:dyDescent="0.25">
      <c r="A12" s="44" t="s">
        <v>64</v>
      </c>
      <c r="B12" s="20" t="s">
        <v>77</v>
      </c>
      <c r="C12" s="20" t="s">
        <v>79</v>
      </c>
      <c r="D12" s="35" t="s">
        <v>57</v>
      </c>
      <c r="E12" s="29">
        <v>4841</v>
      </c>
      <c r="F12" s="21">
        <v>-6.1343548498608798E-2</v>
      </c>
      <c r="G12" s="21">
        <v>-0.480196109867295</v>
      </c>
      <c r="H12" s="21">
        <v>-0.185552313449453</v>
      </c>
      <c r="I12" s="21">
        <v>-4.6165935458272703E-2</v>
      </c>
      <c r="J12" s="21">
        <v>7.6717695491719098E-2</v>
      </c>
      <c r="K12" s="21">
        <v>0.31817685158287201</v>
      </c>
    </row>
    <row r="13" spans="1:11" ht="15.75" customHeight="1" x14ac:dyDescent="0.25">
      <c r="A13" s="44" t="s">
        <v>64</v>
      </c>
      <c r="B13" s="20" t="s">
        <v>77</v>
      </c>
      <c r="C13" s="20" t="s">
        <v>80</v>
      </c>
      <c r="D13" s="35" t="s">
        <v>57</v>
      </c>
      <c r="E13" s="29">
        <v>4841</v>
      </c>
      <c r="F13" s="21">
        <v>8.73139861568311E-2</v>
      </c>
      <c r="G13" s="21">
        <v>-0.487063071165521</v>
      </c>
      <c r="H13" s="21">
        <v>-0.113530168437132</v>
      </c>
      <c r="I13" s="21">
        <v>0.10274181212828</v>
      </c>
      <c r="J13" s="21">
        <v>0.301132484796302</v>
      </c>
      <c r="K13" s="21">
        <v>0.59604547094669103</v>
      </c>
    </row>
    <row r="14" spans="1:11" ht="24.75" customHeight="1" x14ac:dyDescent="0.25">
      <c r="A14" s="44" t="s">
        <v>65</v>
      </c>
      <c r="B14" s="20" t="s">
        <v>77</v>
      </c>
      <c r="C14" s="20" t="s">
        <v>78</v>
      </c>
      <c r="D14" s="35" t="s">
        <v>57</v>
      </c>
      <c r="E14" s="29">
        <v>2297</v>
      </c>
      <c r="F14" s="21">
        <v>3.3348342588584899E-2</v>
      </c>
      <c r="G14" s="21">
        <v>-0.41267182752588599</v>
      </c>
      <c r="H14" s="21">
        <v>-7.3639648542489403E-2</v>
      </c>
      <c r="I14" s="21">
        <v>6.1011071887548798E-2</v>
      </c>
      <c r="J14" s="21">
        <v>0.16012715412159001</v>
      </c>
      <c r="K14" s="21">
        <v>0.37497425548720498</v>
      </c>
    </row>
    <row r="15" spans="1:11" ht="15.75" customHeight="1" x14ac:dyDescent="0.25">
      <c r="A15" s="44" t="s">
        <v>65</v>
      </c>
      <c r="B15" s="20" t="s">
        <v>77</v>
      </c>
      <c r="C15" s="20" t="s">
        <v>79</v>
      </c>
      <c r="D15" s="35" t="s">
        <v>57</v>
      </c>
      <c r="E15" s="29">
        <v>2297</v>
      </c>
      <c r="F15" s="21">
        <v>-4.4446138324091299E-2</v>
      </c>
      <c r="G15" s="21">
        <v>-0.44639167585378597</v>
      </c>
      <c r="H15" s="21">
        <v>-0.161623486082555</v>
      </c>
      <c r="I15" s="21">
        <v>-3.3864654153998003E-2</v>
      </c>
      <c r="J15" s="21">
        <v>8.2208979526772905E-2</v>
      </c>
      <c r="K15" s="21">
        <v>0.33506066758533298</v>
      </c>
    </row>
    <row r="16" spans="1:11" ht="15.75" customHeight="1" x14ac:dyDescent="0.25">
      <c r="A16" s="44" t="s">
        <v>65</v>
      </c>
      <c r="B16" s="20" t="s">
        <v>77</v>
      </c>
      <c r="C16" s="20" t="s">
        <v>80</v>
      </c>
      <c r="D16" s="35" t="s">
        <v>57</v>
      </c>
      <c r="E16" s="29">
        <v>2297</v>
      </c>
      <c r="F16" s="21">
        <v>7.7794480912676198E-2</v>
      </c>
      <c r="G16" s="21">
        <v>-0.42611829876040702</v>
      </c>
      <c r="H16" s="21">
        <v>-0.110281852271197</v>
      </c>
      <c r="I16" s="21">
        <v>8.3764844805140098E-2</v>
      </c>
      <c r="J16" s="21">
        <v>0.265852319550056</v>
      </c>
      <c r="K16" s="21">
        <v>0.56746445525539901</v>
      </c>
    </row>
    <row r="17" spans="1:11" ht="24.75" customHeight="1" x14ac:dyDescent="0.25">
      <c r="A17" s="44" t="s">
        <v>66</v>
      </c>
      <c r="B17" s="20" t="s">
        <v>77</v>
      </c>
      <c r="C17" s="20" t="s">
        <v>78</v>
      </c>
      <c r="D17" s="35"/>
      <c r="E17" s="29">
        <v>5191</v>
      </c>
      <c r="F17" s="21">
        <v>4.8795419266227602E-2</v>
      </c>
      <c r="G17" s="21">
        <v>-0.49583915372111498</v>
      </c>
      <c r="H17" s="21">
        <v>-9.0681438970395795E-2</v>
      </c>
      <c r="I17" s="21">
        <v>8.7565380110911695E-2</v>
      </c>
      <c r="J17" s="21">
        <v>0.23579530470739299</v>
      </c>
      <c r="K17" s="21">
        <v>0.44119406902661001</v>
      </c>
    </row>
    <row r="18" spans="1:11" ht="15.75" customHeight="1" x14ac:dyDescent="0.25">
      <c r="A18" s="44" t="s">
        <v>66</v>
      </c>
      <c r="B18" s="20" t="s">
        <v>77</v>
      </c>
      <c r="C18" s="20" t="s">
        <v>79</v>
      </c>
      <c r="D18" s="35"/>
      <c r="E18" s="29">
        <v>5191</v>
      </c>
      <c r="F18" s="21">
        <v>-3.9867077215664001E-2</v>
      </c>
      <c r="G18" s="21">
        <v>-0.41188892499806801</v>
      </c>
      <c r="H18" s="21">
        <v>-0.149556622965452</v>
      </c>
      <c r="I18" s="21">
        <v>-3.03083462819854E-2</v>
      </c>
      <c r="J18" s="21">
        <v>7.7012409509185503E-2</v>
      </c>
      <c r="K18" s="21">
        <v>0.314945468139884</v>
      </c>
    </row>
    <row r="19" spans="1:11" ht="15.75" customHeight="1" x14ac:dyDescent="0.25">
      <c r="A19" s="44" t="s">
        <v>66</v>
      </c>
      <c r="B19" s="20" t="s">
        <v>77</v>
      </c>
      <c r="C19" s="20" t="s">
        <v>80</v>
      </c>
      <c r="D19" s="35"/>
      <c r="E19" s="29">
        <v>5191</v>
      </c>
      <c r="F19" s="21">
        <v>8.8662496481891603E-2</v>
      </c>
      <c r="G19" s="21">
        <v>-0.50491567152766004</v>
      </c>
      <c r="H19" s="21">
        <v>-0.10002355100332599</v>
      </c>
      <c r="I19" s="21">
        <v>0.11522675364865401</v>
      </c>
      <c r="J19" s="21">
        <v>0.306730269284202</v>
      </c>
      <c r="K19" s="21">
        <v>0.58164427093266902</v>
      </c>
    </row>
    <row r="20" spans="1:11" ht="24.75" customHeight="1" x14ac:dyDescent="0.25">
      <c r="A20" s="44" t="s">
        <v>67</v>
      </c>
      <c r="B20" s="20" t="s">
        <v>77</v>
      </c>
      <c r="C20" s="20" t="s">
        <v>78</v>
      </c>
      <c r="D20" s="35" t="s">
        <v>57</v>
      </c>
      <c r="E20" s="29">
        <v>7044</v>
      </c>
      <c r="F20" s="21">
        <v>2.8268509013560199E-2</v>
      </c>
      <c r="G20" s="21">
        <v>-0.511006954657934</v>
      </c>
      <c r="H20" s="21">
        <v>-0.114943458108617</v>
      </c>
      <c r="I20" s="21">
        <v>6.5110087337269196E-2</v>
      </c>
      <c r="J20" s="21">
        <v>0.21355328666627901</v>
      </c>
      <c r="K20" s="21">
        <v>0.43640799824754001</v>
      </c>
    </row>
    <row r="21" spans="1:11" ht="15.75" customHeight="1" x14ac:dyDescent="0.25">
      <c r="A21" s="44" t="s">
        <v>67</v>
      </c>
      <c r="B21" s="20" t="s">
        <v>77</v>
      </c>
      <c r="C21" s="20" t="s">
        <v>79</v>
      </c>
      <c r="D21" s="35" t="s">
        <v>57</v>
      </c>
      <c r="E21" s="29">
        <v>7044</v>
      </c>
      <c r="F21" s="21">
        <v>-4.25620896836005E-2</v>
      </c>
      <c r="G21" s="21">
        <v>-0.41297298440136798</v>
      </c>
      <c r="H21" s="21">
        <v>-0.150174478714096</v>
      </c>
      <c r="I21" s="21">
        <v>-3.1863740154191501E-2</v>
      </c>
      <c r="J21" s="21">
        <v>7.5278597642221404E-2</v>
      </c>
      <c r="K21" s="21">
        <v>0.30417915328235601</v>
      </c>
    </row>
    <row r="22" spans="1:11" ht="15.75" customHeight="1" x14ac:dyDescent="0.25">
      <c r="A22" s="44" t="s">
        <v>67</v>
      </c>
      <c r="B22" s="20" t="s">
        <v>77</v>
      </c>
      <c r="C22" s="20" t="s">
        <v>80</v>
      </c>
      <c r="D22" s="35" t="s">
        <v>57</v>
      </c>
      <c r="E22" s="29">
        <v>7044</v>
      </c>
      <c r="F22" s="21">
        <v>7.0830598697160602E-2</v>
      </c>
      <c r="G22" s="21">
        <v>-0.52027808180312796</v>
      </c>
      <c r="H22" s="21">
        <v>-0.119349404642259</v>
      </c>
      <c r="I22" s="21">
        <v>9.6326239917874104E-2</v>
      </c>
      <c r="J22" s="21">
        <v>0.289155944132303</v>
      </c>
      <c r="K22" s="21">
        <v>0.56631724093663205</v>
      </c>
    </row>
  </sheetData>
  <pageMargins left="0.7" right="0.7" top="0.75" bottom="0.75" header="0.3" footer="0.3"/>
  <pageSetup paperSize="9" scale="38" orientation="portrait"/>
  <headerFooter scaleWithDoc="0" alignWithMargins="0">
    <oddHeader>&amp;C&amp;"Aptos"&amp;10&amp;K000000 OFFICIAL-SENSITIVE&amp;1#_x000D_&amp;"Arialri"&amp;12&amp;K000000&amp;"Calibri"</oddHeader>
    <oddFooter>&amp;C_x000D_&amp;1#&amp;"Aptos"&amp;10&amp;K000000 OFFICIAL-SENSITIVE</oddFooter>
  </headerFooter>
  <tableParts count="1">
    <tablePart r:id="rId1"/>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2026-04-25T11:24:18+00:00</Date_x0020_Opened>
    <lcf76f155ced4ddcb4097134ff3c332f xmlns="75e7ae58-aec4-4ab0-ae21-ab94226ea01a">
      <Terms xmlns="http://schemas.microsoft.com/office/infopath/2007/PartnerControls"/>
    </lcf76f155ced4ddcb4097134ff3c332f>
    <Folder xmlns="75e7ae58-aec4-4ab0-ae21-ab94226ea01a" xsi:nil="true"/>
    <TaxCatchAll xmlns="c278e07c-0436-44ae-bf20-0fa31c54bf35">
      <Value>1</Value>
    </TaxCatchAll>
    <LegacyData xmlns="aaacb922-5235-4a66-b188-303b9b46fbd7" xsi:nil="true"/>
    <Descriptor xmlns="0063f72e-ace3-48fb-9c1f-5b513408b31f" xsi:nil="true"/>
    <m975189f4ba442ecbf67d4147307b177 xmlns="c278e07c-0436-44ae-bf20-0fa31c54bf3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Security_x0020_Classification xmlns="0063f72e-ace3-48fb-9c1f-5b513408b31f">OFFICIAL</Security_x0020_Classification>
    <KnowledgeRetention xmlns="75e7ae58-aec4-4ab0-ae21-ab94226ea01a" xsi:nil="true"/>
    <Sent xmlns="75e7ae58-aec4-4ab0-ae21-ab94226ea01a">true</Sent>
    <Retention_x0020_Label xmlns="a8f60570-4bd3-4f2b-950b-a996de8ab151" xsi:nil="true"/>
    <Date_x0020_Closed xmlns="b413c3fd-5a3b-4239-b985-69032e371c04" xsi:nil="true"/>
    <_dlc_DocId xmlns="c278e07c-0436-44ae-bf20-0fa31c54bf35">QMA56DUQWX45-861680180-396677</_dlc_DocId>
    <_dlc_DocIdUrl xmlns="c278e07c-0436-44ae-bf20-0fa31c54bf35">
      <Url>https://beisgov.sharepoint.com/sites/EnergyStatistics/_layouts/15/DocIdRedir.aspx?ID=QMA56DUQWX45-861680180-396677</Url>
      <Description>QMA56DUQWX45-861680180-396677</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F4582DC177B735439E316E7A5776D78C" ma:contentTypeVersion="35" ma:contentTypeDescription="Create a new document." ma:contentTypeScope="" ma:versionID="d23f527a694073677c8fae75aee59076">
  <xsd:schema xmlns:xsd="http://www.w3.org/2001/XMLSchema" xmlns:xs="http://www.w3.org/2001/XMLSchema" xmlns:p="http://schemas.microsoft.com/office/2006/metadata/properties" xmlns:ns2="0063f72e-ace3-48fb-9c1f-5b513408b31f" xmlns:ns3="c278e07c-0436-44ae-bf20-0fa31c54bf35" xmlns:ns4="b413c3fd-5a3b-4239-b985-69032e371c04" xmlns:ns5="a8f60570-4bd3-4f2b-950b-a996de8ab151" xmlns:ns6="aaacb922-5235-4a66-b188-303b9b46fbd7" xmlns:ns7="75e7ae58-aec4-4ab0-ae21-ab94226ea01a" targetNamespace="http://schemas.microsoft.com/office/2006/metadata/properties" ma:root="true" ma:fieldsID="6c66a90b66dbdcc977bf429cb6adb9ed" ns2:_="" ns3:_="" ns4:_="" ns5:_="" ns6:_="" ns7:_="">
    <xsd:import namespace="0063f72e-ace3-48fb-9c1f-5b513408b31f"/>
    <xsd:import namespace="c278e07c-0436-44ae-bf20-0fa31c54bf35"/>
    <xsd:import namespace="b413c3fd-5a3b-4239-b985-69032e371c04"/>
    <xsd:import namespace="a8f60570-4bd3-4f2b-950b-a996de8ab151"/>
    <xsd:import namespace="aaacb922-5235-4a66-b188-303b9b46fbd7"/>
    <xsd:import namespace="75e7ae58-aec4-4ab0-ae21-ab94226ea01a"/>
    <xsd:element name="properties">
      <xsd:complexType>
        <xsd:sequence>
          <xsd:element name="documentManagement">
            <xsd:complexType>
              <xsd:all>
                <xsd:element ref="ns2:Security_x0020_Classification" minOccurs="0"/>
                <xsd:element ref="ns2:Descriptor" minOccurs="0"/>
                <xsd:element ref="ns3:m975189f4ba442ecbf67d4147307b177" minOccurs="0"/>
                <xsd:element ref="ns3:TaxCatchAll" minOccurs="0"/>
                <xsd:element ref="ns3: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ServiceDateTaken" minOccurs="0"/>
                <xsd:element ref="ns7:MediaServiceAutoTags" minOccurs="0"/>
                <xsd:element ref="ns7:MediaServiceGenerationTime" minOccurs="0"/>
                <xsd:element ref="ns7:MediaServiceEventHashCode" minOccurs="0"/>
                <xsd:element ref="ns3:SharedWithUsers" minOccurs="0"/>
                <xsd:element ref="ns3:SharedWithDetails" minOccurs="0"/>
                <xsd:element ref="ns7:MediaServiceAutoKeyPoints" minOccurs="0"/>
                <xsd:element ref="ns7:MediaServiceKeyPoints" minOccurs="0"/>
                <xsd:element ref="ns3:_dlc_DocId" minOccurs="0"/>
                <xsd:element ref="ns3:_dlc_DocIdUrl" minOccurs="0"/>
                <xsd:element ref="ns3:_dlc_DocIdPersistId" minOccurs="0"/>
                <xsd:element ref="ns7:MediaServiceOCR" minOccurs="0"/>
                <xsd:element ref="ns7:KnowledgeRetention" minOccurs="0"/>
                <xsd:element ref="ns7:MediaLengthInSeconds" minOccurs="0"/>
                <xsd:element ref="ns7:lcf76f155ced4ddcb4097134ff3c332f" minOccurs="0"/>
                <xsd:element ref="ns7:MediaServiceLocation" minOccurs="0"/>
                <xsd:element ref="ns7:Sent" minOccurs="0"/>
                <xsd:element ref="ns7:MediaServiceObjectDetectorVersions" minOccurs="0"/>
                <xsd:element ref="ns7:MediaServiceSearchProperties" minOccurs="0"/>
                <xsd:element ref="ns7:Folder" minOccurs="0"/>
                <xsd:element ref="ns7:b05dcfd0-cdc0-4faa-b8ae-036043c6be06CountryOrRegion" minOccurs="0"/>
                <xsd:element ref="ns7:b05dcfd0-cdc0-4faa-b8ae-036043c6be06State" minOccurs="0"/>
                <xsd:element ref="ns7:b05dcfd0-cdc0-4faa-b8ae-036043c6be06City" minOccurs="0"/>
                <xsd:element ref="ns7:b05dcfd0-cdc0-4faa-b8ae-036043c6be06PostalCode" minOccurs="0"/>
                <xsd:element ref="ns7:b05dcfd0-cdc0-4faa-b8ae-036043c6be06Street" minOccurs="0"/>
                <xsd:element ref="ns7:b05dcfd0-cdc0-4faa-b8ae-036043c6be06GeoLoc" minOccurs="0"/>
                <xsd:element ref="ns7:b05dcfd0-cdc0-4faa-b8ae-036043c6be06Disp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8"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9"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c278e07c-0436-44ae-bf20-0fa31c54bf35" elementFormDefault="qualified">
    <xsd:import namespace="http://schemas.microsoft.com/office/2006/documentManagement/types"/>
    <xsd:import namespace="http://schemas.microsoft.com/office/infopath/2007/PartnerControls"/>
    <xsd:element name="m975189f4ba442ecbf67d4147307b177" ma:index="10"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5c67b86a-dca8-471d-9378-1ff5bfc4f7ca}" ma:internalName="TaxCatchAll" ma:showField="CatchAllData"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5c67b86a-dca8-471d-9378-1ff5bfc4f7ca}" ma:internalName="TaxCatchAllLabel" ma:readOnly="true" ma:showField="CatchAllDataLabel"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4" nillable="true" ma:displayName="Government Body" ma:default="BEIS" ma:internalName="Government_x0020_Body">
      <xsd:simpleType>
        <xsd:restriction base="dms:Text">
          <xsd:maxLength value="255"/>
        </xsd:restriction>
      </xsd:simpleType>
    </xsd:element>
    <xsd:element name="Date_x0020_Opened" ma:index="15" nillable="true" ma:displayName="Date Opened" ma:default="[Today]" ma:format="DateOnly" ma:internalName="Date_x0020_Opened">
      <xsd:simpleType>
        <xsd:restriction base="dms:DateTime"/>
      </xsd:simpleType>
    </xsd:element>
    <xsd:element name="Date_x0020_Closed" ma:index="16"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17"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8"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e7ae58-aec4-4ab0-ae21-ab94226ea01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description="Technical Architecture, EDA" ma:internalName="MediaServiceAutoTag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KnowledgeRetention" ma:index="33" nillable="true" ma:displayName="Knowledge Retention" ma:format="Dropdown" ma:internalName="KnowledgeRetention">
      <xsd:simpleType>
        <xsd:restriction base="dms:Text">
          <xsd:maxLength value="255"/>
        </xsd:restriction>
      </xsd:simpleType>
    </xsd:element>
    <xsd:element name="MediaLengthInSeconds" ma:index="34" nillable="true" ma:displayName="MediaLengthInSeconds" ma:hidden="true"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Location" ma:index="37" nillable="true" ma:displayName="Location" ma:internalName="MediaServiceLocation" ma:readOnly="true">
      <xsd:simpleType>
        <xsd:restriction base="dms:Text"/>
      </xsd:simpleType>
    </xsd:element>
    <xsd:element name="Sent" ma:index="38" nillable="true" ma:displayName="Sent" ma:default="1" ma:format="Dropdown" ma:internalName="Sent">
      <xsd:simpleType>
        <xsd:restriction base="dms:Boolean"/>
      </xsd:simpleType>
    </xsd:element>
    <xsd:element name="MediaServiceObjectDetectorVersions" ma:index="3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Folder" ma:index="41" nillable="true" ma:displayName="Folder" ma:format="Dropdown" ma:internalName="Folder">
      <xsd:simpleType>
        <xsd:restriction base="dms:Unknown"/>
      </xsd:simpleType>
    </xsd:element>
    <xsd:element name="b05dcfd0-cdc0-4faa-b8ae-036043c6be06CountryOrRegion" ma:index="42" nillable="true" ma:displayName="Folder: Country/Region" ma:internalName="CountryOrRegion" ma:readOnly="true">
      <xsd:simpleType>
        <xsd:restriction base="dms:Text"/>
      </xsd:simpleType>
    </xsd:element>
    <xsd:element name="b05dcfd0-cdc0-4faa-b8ae-036043c6be06State" ma:index="43" nillable="true" ma:displayName="Folder: State" ma:internalName="State" ma:readOnly="true">
      <xsd:simpleType>
        <xsd:restriction base="dms:Text"/>
      </xsd:simpleType>
    </xsd:element>
    <xsd:element name="b05dcfd0-cdc0-4faa-b8ae-036043c6be06City" ma:index="44" nillable="true" ma:displayName="Folder: City" ma:internalName="City" ma:readOnly="true">
      <xsd:simpleType>
        <xsd:restriction base="dms:Text"/>
      </xsd:simpleType>
    </xsd:element>
    <xsd:element name="b05dcfd0-cdc0-4faa-b8ae-036043c6be06PostalCode" ma:index="45" nillable="true" ma:displayName="Folder: Postal Code" ma:internalName="PostalCode" ma:readOnly="true">
      <xsd:simpleType>
        <xsd:restriction base="dms:Text"/>
      </xsd:simpleType>
    </xsd:element>
    <xsd:element name="b05dcfd0-cdc0-4faa-b8ae-036043c6be06Street" ma:index="46" nillable="true" ma:displayName="Folder: Street" ma:internalName="Street" ma:readOnly="true">
      <xsd:simpleType>
        <xsd:restriction base="dms:Text"/>
      </xsd:simpleType>
    </xsd:element>
    <xsd:element name="b05dcfd0-cdc0-4faa-b8ae-036043c6be06GeoLoc" ma:index="47" nillable="true" ma:displayName="Folder: Coordinates" ma:internalName="GeoLoc" ma:readOnly="true">
      <xsd:simpleType>
        <xsd:restriction base="dms:Unknown"/>
      </xsd:simpleType>
    </xsd:element>
    <xsd:element name="b05dcfd0-cdc0-4faa-b8ae-036043c6be06DispName" ma:index="48" nillable="true" ma:displayName="Folder: Name" ma:internalName="DispNa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83C144E-A3C4-46AA-BA85-DD4545EB4431}">
  <ds:schemaRefs>
    <ds:schemaRef ds:uri="http://purl.org/dc/elements/1.1/"/>
    <ds:schemaRef ds:uri="75e7ae58-aec4-4ab0-ae21-ab94226ea01a"/>
    <ds:schemaRef ds:uri="http://schemas.microsoft.com/office/2006/documentManagement/types"/>
    <ds:schemaRef ds:uri="0063f72e-ace3-48fb-9c1f-5b513408b31f"/>
    <ds:schemaRef ds:uri="http://schemas.microsoft.com/office/infopath/2007/PartnerControls"/>
    <ds:schemaRef ds:uri="http://purl.org/dc/terms/"/>
    <ds:schemaRef ds:uri="http://schemas.openxmlformats.org/package/2006/metadata/core-properties"/>
    <ds:schemaRef ds:uri="aaacb922-5235-4a66-b188-303b9b46fbd7"/>
    <ds:schemaRef ds:uri="c278e07c-0436-44ae-bf20-0fa31c54bf35"/>
    <ds:schemaRef ds:uri="a8f60570-4bd3-4f2b-950b-a996de8ab151"/>
    <ds:schemaRef ds:uri="http://schemas.microsoft.com/office/2006/metadata/properties"/>
    <ds:schemaRef ds:uri="b413c3fd-5a3b-4239-b985-69032e371c04"/>
    <ds:schemaRef ds:uri="http://www.w3.org/XML/1998/namespace"/>
    <ds:schemaRef ds:uri="http://purl.org/dc/dcmitype/"/>
  </ds:schemaRefs>
</ds:datastoreItem>
</file>

<file path=customXml/itemProps2.xml><?xml version="1.0" encoding="utf-8"?>
<ds:datastoreItem xmlns:ds="http://schemas.openxmlformats.org/officeDocument/2006/customXml" ds:itemID="{F21D0DBE-4243-4552-B70D-FD5BB5AD5CB7}">
  <ds:schemaRefs>
    <ds:schemaRef ds:uri="http://schemas.microsoft.com/sharepoint/v3/contenttype/forms"/>
  </ds:schemaRefs>
</ds:datastoreItem>
</file>

<file path=customXml/itemProps3.xml><?xml version="1.0" encoding="utf-8"?>
<ds:datastoreItem xmlns:ds="http://schemas.openxmlformats.org/officeDocument/2006/customXml" ds:itemID="{F2BC3E43-AFFF-4990-A266-89832B5864ED}">
  <ds:schemaRefs>
    <ds:schemaRef ds:uri="http://schemas.microsoft.com/sharepoint/events"/>
  </ds:schemaRefs>
</ds:datastoreItem>
</file>

<file path=customXml/itemProps4.xml><?xml version="1.0" encoding="utf-8"?>
<ds:datastoreItem xmlns:ds="http://schemas.openxmlformats.org/officeDocument/2006/customXml" ds:itemID="{06889E43-D428-4641-B5A9-CF548D4CC9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63f72e-ace3-48fb-9c1f-5b513408b31f"/>
    <ds:schemaRef ds:uri="c278e07c-0436-44ae-bf20-0fa31c54bf35"/>
    <ds:schemaRef ds:uri="b413c3fd-5a3b-4239-b985-69032e371c04"/>
    <ds:schemaRef ds:uri="a8f60570-4bd3-4f2b-950b-a996de8ab151"/>
    <ds:schemaRef ds:uri="aaacb922-5235-4a66-b188-303b9b46fbd7"/>
    <ds:schemaRef ds:uri="75e7ae58-aec4-4ab0-ae21-ab94226ea0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602cab8-3946-432a-85f1-8b9b29477bb4}" enabled="1" method="Privilege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vt:i4>
      </vt:variant>
      <vt:variant>
        <vt:lpstr>Named Ranges</vt:lpstr>
      </vt:variant>
      <vt:variant>
        <vt:i4>4</vt:i4>
      </vt:variant>
    </vt:vector>
  </HeadingPairs>
  <TitlesOfParts>
    <vt:vector size="11" baseType="lpstr">
      <vt:lpstr>Cover sheet</vt:lpstr>
      <vt:lpstr>Contents</vt:lpstr>
      <vt:lpstr>Notes</vt:lpstr>
      <vt:lpstr>Table 1</vt:lpstr>
      <vt:lpstr>Table 2</vt:lpstr>
      <vt:lpstr>Table 3</vt:lpstr>
      <vt:lpstr>Table 4</vt:lpstr>
      <vt:lpstr>'Table 1'!Print_Area</vt:lpstr>
      <vt:lpstr>'Table 2'!Print_Area</vt:lpstr>
      <vt:lpstr>'Table 3'!Print_Area</vt:lpstr>
      <vt:lpstr>'Table 4'!Print_Area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anikiel</dc:creator>
  <cp:keywords/>
  <dc:description/>
  <cp:lastModifiedBy>Pini, Claire (Energy Security)</cp:lastModifiedBy>
  <cp:revision/>
  <dcterms:created xsi:type="dcterms:W3CDTF">2011-05-19T08:45:18Z</dcterms:created>
  <dcterms:modified xsi:type="dcterms:W3CDTF">2026-06-09T11:20:34Z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0x010100F4582DC177B735439E316E7A5776D78C</vt:lpwstr>
  </property>
  <property fmtid="{D5CDD505-2E9C-101B-9397-08002B2CF9AE}" pid="3" name="Business Unit">
    <vt:lpwstr>1;#Energy Statistics|0882e751-7c5d-40cd-a0d4-46cf492f7845</vt:lpwstr>
  </property>
  <property fmtid="{D5CDD505-2E9C-101B-9397-08002B2CF9AE}" pid="4" name="_dlc_DocIdItemGuid">
    <vt:lpwstr>ba6fd35e-ea96-4396-84d5-290aa086eb4c</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