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2C7_62CEF0FB.xml" ContentType="application/vnd.ms-powerpoint.comments+xml"/>
  <Override PartName="/ppt/notesSlides/notesSlide2.xml" ContentType="application/vnd.openxmlformats-officedocument.presentationml.notesSlide+xml"/>
  <Override PartName="/ppt/comments/modernComment_7FFFCCEB_EC7C2EE0.xml" ContentType="application/vnd.ms-powerpoint.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modernComment_7FFFCD2C_20D17330.xml" ContentType="application/vnd.ms-powerpoint.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modernComment_7FFFCD43_2578D4F2.xml" ContentType="application/vnd.ms-powerpoint.comment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s/modernComment_7FFFCD58_C011EF6E.xml" ContentType="application/vnd.ms-powerpoint.comment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omments/modernComment_7FFFCD48_F013EB9F.xml" ContentType="application/vnd.ms-powerpoint.comments+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omments/modernComment_7FFFCCF9_9624D7CB.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36"/>
  </p:notesMasterIdLst>
  <p:sldIdLst>
    <p:sldId id="2147470567" r:id="rId2"/>
    <p:sldId id="711" r:id="rId3"/>
    <p:sldId id="2147470625" r:id="rId4"/>
    <p:sldId id="2147470571" r:id="rId5"/>
    <p:sldId id="2147470569" r:id="rId6"/>
    <p:sldId id="2147470568" r:id="rId7"/>
    <p:sldId id="2147470636" r:id="rId8"/>
    <p:sldId id="2147470626" r:id="rId9"/>
    <p:sldId id="2147470627" r:id="rId10"/>
    <p:sldId id="2147470663" r:id="rId11"/>
    <p:sldId id="2147470628" r:id="rId12"/>
    <p:sldId id="2147470659" r:id="rId13"/>
    <p:sldId id="2147470686" r:id="rId14"/>
    <p:sldId id="2147470606" r:id="rId15"/>
    <p:sldId id="2147470611" r:id="rId16"/>
    <p:sldId id="2147470653" r:id="rId17"/>
    <p:sldId id="2147470658" r:id="rId18"/>
    <p:sldId id="2147470662" r:id="rId19"/>
    <p:sldId id="2147470680" r:id="rId20"/>
    <p:sldId id="2147470674" r:id="rId21"/>
    <p:sldId id="2147470676" r:id="rId22"/>
    <p:sldId id="2147470635" r:id="rId23"/>
    <p:sldId id="2147470642" r:id="rId24"/>
    <p:sldId id="2147470634" r:id="rId25"/>
    <p:sldId id="2147470677" r:id="rId26"/>
    <p:sldId id="2147470620" r:id="rId27"/>
    <p:sldId id="2147470664" r:id="rId28"/>
    <p:sldId id="2147470675" r:id="rId29"/>
    <p:sldId id="2147470678" r:id="rId30"/>
    <p:sldId id="2147470639" r:id="rId31"/>
    <p:sldId id="2147470621" r:id="rId32"/>
    <p:sldId id="2147470668" r:id="rId33"/>
    <p:sldId id="2147470679" r:id="rId34"/>
    <p:sldId id="2147470585" r:id="rId35"/>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156082"/>
    <a:srgbClr val="AAB6C1"/>
    <a:srgbClr val="446A7B"/>
    <a:srgbClr val="ACDC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A43CD0-6BAB-8734-DEB2-763CD691AE4D}" v="10" dt="2026-06-05T12:53:54.078"/>
    <p1510:client id="{BE537A79-FF5E-4B76-A899-9379FDCBE266}" v="4" dt="2026-06-05T14:49:50.3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7" d="100"/>
          <a:sy n="147" d="100"/>
        </p:scale>
        <p:origin x="7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omments/modernComment_2C7_62CEF0FB.xml><?xml version="1.0" encoding="utf-8"?>
<p188:cmLst xmlns:a="http://schemas.openxmlformats.org/drawingml/2006/main" xmlns:r="http://schemas.openxmlformats.org/officeDocument/2006/relationships" xmlns:p188="http://schemas.microsoft.com/office/powerpoint/2018/8/main">
  <p188:cm id="{81566715-669A-469E-97A6-1ABAC8791391}" authorId="{00000000-0000-0000-0000-000000000000}" created="2026-05-29T15:43:58.336">
    <ac:txMkLst xmlns:ac="http://schemas.microsoft.com/office/drawing/2013/main/command">
      <pc:docMk xmlns:pc="http://schemas.microsoft.com/office/powerpoint/2013/main/command"/>
      <pc:sldMk xmlns:pc="http://schemas.microsoft.com/office/powerpoint/2013/main/command" cId="1657729275" sldId="711"/>
      <ac:spMk id="4" creationId="{5F3C5F5B-A2B9-AAA4-0108-EE82B1EAC7A6}"/>
      <ac:txMk cp="0" len="40">
        <ac:context len="41" hash="609350579"/>
      </ac:txMk>
    </ac:txMkLst>
    <p188:pos x="6130237" y="388608"/>
    <p188:txBody>
      <a:bodyPr/>
      <a:lstStyle/>
      <a:p>
        <a:r>
          <a:rPr lang="en-GB"/>
          <a:t>Highlighted content to be edited by the facilitator</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comments/modernComment_7FFFCCEB_EC7C2EE0.xml><?xml version="1.0" encoding="utf-8"?>
<p188:cmLst xmlns:a="http://schemas.openxmlformats.org/drawingml/2006/main" xmlns:r="http://schemas.openxmlformats.org/officeDocument/2006/relationships" xmlns:p188="http://schemas.microsoft.com/office/powerpoint/2018/8/main">
  <p188:cm id="{2C88D896-063D-4352-B851-6C54A28165AD}" authorId="{00000000-0000-0000-0000-000000000000}" created="2026-05-29T15:44:11.783">
    <ac:txMkLst xmlns:ac="http://schemas.microsoft.com/office/drawing/2013/main/command">
      <pc:docMk xmlns:pc="http://schemas.microsoft.com/office/powerpoint/2013/main/command"/>
      <pc:sldMk xmlns:pc="http://schemas.microsoft.com/office/powerpoint/2013/main/command" cId="3967561440" sldId="2147470571"/>
      <ac:spMk id="6" creationId="{6DB6646C-7CAC-49B1-E558-D388CB628C52}"/>
      <ac:txMk cp="32" len="12">
        <ac:context len="59" hash="338655157"/>
      </ac:txMk>
    </ac:txMkLst>
    <p188:pos x="5976939" y="603311"/>
    <p188:txBody>
      <a:bodyPr/>
      <a:lstStyle/>
      <a:p>
        <a:r>
          <a:rPr lang="en-GB"/>
          <a:t>Highlighted content to be edited by the facilitator</a:t>
        </a:r>
      </a:p>
    </p188:txBody>
    <p188:extLst>
      <p:ext xmlns:p="http://schemas.openxmlformats.org/presentationml/2006/main" uri="{5BB2D875-25FF-4072-B9AC-8F64D62656EB}">
        <p228:taskDetails xmlns:p228="http://schemas.microsoft.com/office/powerpoint/2022/08/main">
          <p228:history/>
        </p228:taskDetails>
      </p:ext>
    </p188:extLst>
  </p188:cm>
  <p188:cm id="{90AF158F-8916-4567-BE06-4E087D4AC2CC}" authorId="{00000000-0000-0000-0000-000000000000}" created="2026-05-29T15:44:25.673">
    <ac:deMkLst xmlns:ac="http://schemas.microsoft.com/office/drawing/2013/main/command">
      <pc:docMk xmlns:pc="http://schemas.microsoft.com/office/powerpoint/2013/main/command"/>
      <pc:sldMk xmlns:pc="http://schemas.microsoft.com/office/powerpoint/2013/main/command" cId="3967561440" sldId="2147470571"/>
      <ac:graphicFrameMk id="5" creationId="{3050991D-0AD7-D9D4-E016-CA21630E038F}"/>
    </ac:deMkLst>
    <p188:txBody>
      <a:bodyPr/>
      <a:lstStyle/>
      <a:p>
        <a:r>
          <a:rPr lang="en-GB"/>
          <a:t>Highlighted content to be edited by the facilitator</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comments/modernComment_7FFFCCF9_9624D7CB.xml><?xml version="1.0" encoding="utf-8"?>
<p188:cmLst xmlns:a="http://schemas.openxmlformats.org/drawingml/2006/main" xmlns:r="http://schemas.openxmlformats.org/officeDocument/2006/relationships" xmlns:p188="http://schemas.microsoft.com/office/powerpoint/2018/8/main">
  <p188:cm id="{031BDF48-9E63-4D9A-BEDD-14137287B46A}" authorId="{00000000-0000-0000-0000-000000000000}" created="2026-05-29T15:45:21.813">
    <ac:txMkLst xmlns:ac="http://schemas.microsoft.com/office/drawing/2013/main/command">
      <pc:docMk xmlns:pc="http://schemas.microsoft.com/office/powerpoint/2013/main/command"/>
      <pc:sldMk xmlns:pc="http://schemas.microsoft.com/office/powerpoint/2013/main/command" cId="2518996939" sldId="2147470585"/>
      <ac:spMk id="3" creationId="{B8459C77-5930-5AF3-3D0C-00608ED33099}"/>
      <ac:txMk cp="92" len="23">
        <ac:context len="665" hash="2237108678"/>
      </ac:txMk>
    </ac:txMkLst>
    <p188:pos x="4662489" y="860486"/>
    <p188:txBody>
      <a:bodyPr/>
      <a:lstStyle/>
      <a:p>
        <a:r>
          <a:rPr lang="en-GB"/>
          <a:t>Highlighted content to be edited by the facilitator</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comments/modernComment_7FFFCD2C_20D17330.xml><?xml version="1.0" encoding="utf-8"?>
<p188:cmLst xmlns:a="http://schemas.openxmlformats.org/drawingml/2006/main" xmlns:r="http://schemas.openxmlformats.org/officeDocument/2006/relationships" xmlns:p188="http://schemas.microsoft.com/office/powerpoint/2018/8/main">
  <p188:cm id="{D18C2D85-97A1-4BAA-9605-FB441016B60E}" authorId="{00000000-0000-0000-0000-000000000000}" created="2026-05-29T15:44:40.884">
    <ac:txMkLst xmlns:ac="http://schemas.microsoft.com/office/drawing/2013/main/command">
      <pc:docMk xmlns:pc="http://schemas.microsoft.com/office/powerpoint/2013/main/command"/>
      <pc:sldMk xmlns:pc="http://schemas.microsoft.com/office/powerpoint/2013/main/command" cId="550597424" sldId="2147470636"/>
      <ac:spMk id="3" creationId="{B08ECEF7-F8AD-2C1F-C7A7-480A84FFF9A8}"/>
      <ac:txMk cp="0" len="12">
        <ac:context len="13" hash="1606121264"/>
      </ac:txMk>
    </ac:txMkLst>
    <p188:pos x="1852612" y="347665"/>
    <p188:txBody>
      <a:bodyPr/>
      <a:lstStyle/>
      <a:p>
        <a:r>
          <a:rPr lang="en-GB"/>
          <a:t>Highlighted content to be edited by the facilitator</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comments/modernComment_7FFFCD43_2578D4F2.xml><?xml version="1.0" encoding="utf-8"?>
<p188:cmLst xmlns:a="http://schemas.openxmlformats.org/drawingml/2006/main" xmlns:r="http://schemas.openxmlformats.org/officeDocument/2006/relationships" xmlns:p188="http://schemas.microsoft.com/office/powerpoint/2018/8/main">
  <p188:cm id="{E324EC4B-6FEE-4B9D-A25F-149261248609}" authorId="{00000000-0000-0000-0000-000000000000}" created="2026-05-29T15:44:48.941">
    <ac:txMkLst xmlns:ac="http://schemas.microsoft.com/office/drawing/2013/main/command">
      <pc:docMk xmlns:pc="http://schemas.microsoft.com/office/powerpoint/2013/main/command"/>
      <pc:sldMk xmlns:pc="http://schemas.microsoft.com/office/powerpoint/2013/main/command" cId="628675826" sldId="2147470659"/>
      <ac:spMk id="3" creationId="{513E7C53-C89C-77D1-0687-610899D23EC5}"/>
      <ac:txMk cp="435" len="75">
        <ac:context len="511" hash="2677975733"/>
      </ac:txMk>
    </ac:txMkLst>
    <p188:pos x="11120436" y="4375211"/>
    <p188:txBody>
      <a:bodyPr/>
      <a:lstStyle/>
      <a:p>
        <a:r>
          <a:rPr lang="en-GB"/>
          <a:t>Highlighted content to be edited by the facilitator</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comments/modernComment_7FFFCD48_F013EB9F.xml><?xml version="1.0" encoding="utf-8"?>
<p188:cmLst xmlns:a="http://schemas.openxmlformats.org/drawingml/2006/main" xmlns:r="http://schemas.openxmlformats.org/officeDocument/2006/relationships" xmlns:p188="http://schemas.microsoft.com/office/powerpoint/2018/8/main">
  <p188:cm id="{480E091B-7480-49E9-873E-84258A54B3FE}" authorId="{00000000-0000-0000-0000-000000000000}" created="2026-05-29T15:45:12.165">
    <ac:txMkLst xmlns:ac="http://schemas.microsoft.com/office/drawing/2013/main/command">
      <pc:docMk xmlns:pc="http://schemas.microsoft.com/office/powerpoint/2013/main/command"/>
      <pc:sldMk xmlns:pc="http://schemas.microsoft.com/office/powerpoint/2013/main/command" cId="4027837343" sldId="2147470664"/>
      <ac:spMk id="2" creationId="{20D26443-36D9-7C3E-F045-55AB20DEA4D5}"/>
      <ac:txMk cp="7" len="11">
        <ac:context len="19" hash="2827908337"/>
      </ac:txMk>
    </ac:txMkLst>
    <p188:pos x="3176586" y="263690"/>
    <p188:txBody>
      <a:bodyPr/>
      <a:lstStyle/>
      <a:p>
        <a:r>
          <a:rPr lang="en-GB"/>
          <a:t>Highlighted content to be edited by the facilitator</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comments/modernComment_7FFFCD58_C011EF6E.xml><?xml version="1.0" encoding="utf-8"?>
<p188:cmLst xmlns:a="http://schemas.openxmlformats.org/drawingml/2006/main" xmlns:r="http://schemas.openxmlformats.org/officeDocument/2006/relationships" xmlns:p188="http://schemas.microsoft.com/office/powerpoint/2018/8/main">
  <p188:cm id="{70C95F46-F90A-4844-A553-E770788204C8}" authorId="{00000000-0000-0000-0000-000000000000}" created="2026-05-29T15:44:57.057">
    <ac:txMkLst xmlns:ac="http://schemas.microsoft.com/office/drawing/2013/main/command">
      <pc:docMk xmlns:pc="http://schemas.microsoft.com/office/powerpoint/2013/main/command"/>
      <pc:sldMk xmlns:pc="http://schemas.microsoft.com/office/powerpoint/2013/main/command" cId="3222400878" sldId="2147470680"/>
      <ac:spMk id="2" creationId="{6B9A1461-5DC5-866E-8C2B-E78BE0854C13}"/>
      <ac:txMk cp="7" len="11">
        <ac:context len="19" hash="1496279920"/>
      </ac:txMk>
    </ac:txMkLst>
    <p188:pos x="3176586" y="263690"/>
    <p188:txBody>
      <a:bodyPr/>
      <a:lstStyle/>
      <a:p>
        <a:r>
          <a:rPr lang="en-GB"/>
          <a:t>Highlighted content to be edited by the facilitator</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9E56AE-1326-413C-A973-DD52F4753345}"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GB"/>
        </a:p>
      </dgm:t>
    </dgm:pt>
    <dgm:pt modelId="{20D77C6C-7D5C-4C93-9ED9-F6D3B4D9FCA6}">
      <dgm:prSet phldrT="[Text]" custT="1"/>
      <dgm:spPr>
        <a:xfrm>
          <a:off x="2047485" y="491039"/>
          <a:ext cx="2272147" cy="908859"/>
        </a:xfrm>
        <a:solidFill>
          <a:schemeClr val="bg2"/>
        </a:solidFill>
      </dgm:spPr>
      <dgm:t>
        <a:bodyPr/>
        <a:lstStyle/>
        <a:p>
          <a:pPr>
            <a:buNone/>
          </a:pPr>
          <a:r>
            <a:rPr lang="en-US" sz="2000">
              <a:solidFill>
                <a:schemeClr val="tx1"/>
              </a:solidFill>
              <a:latin typeface="Arial"/>
              <a:ea typeface="+mn-ea"/>
              <a:cs typeface="Arial"/>
            </a:rPr>
            <a:t>2. Answering </a:t>
          </a:r>
          <a:r>
            <a:rPr lang="en-US" sz="2000" b="1">
              <a:solidFill>
                <a:schemeClr val="tx1"/>
              </a:solidFill>
              <a:latin typeface="Arial"/>
              <a:ea typeface="+mn-ea"/>
              <a:cs typeface="Arial"/>
            </a:rPr>
            <a:t>basic questions </a:t>
          </a:r>
          <a:r>
            <a:rPr lang="en-US" sz="2000">
              <a:solidFill>
                <a:schemeClr val="tx1"/>
              </a:solidFill>
              <a:latin typeface="Arial"/>
              <a:ea typeface="+mn-ea"/>
              <a:cs typeface="Arial"/>
            </a:rPr>
            <a:t>about me and my Disability or condition </a:t>
          </a:r>
        </a:p>
        <a:p>
          <a:pPr>
            <a:buNone/>
          </a:pPr>
          <a:r>
            <a:rPr lang="en-US" sz="2000">
              <a:solidFill>
                <a:schemeClr val="tx1"/>
              </a:solidFill>
              <a:latin typeface="Arial"/>
              <a:ea typeface="+mn-ea"/>
              <a:cs typeface="Arial"/>
            </a:rPr>
            <a:t>(over the phone or using the PIP1 form)</a:t>
          </a:r>
        </a:p>
      </dgm:t>
      <dgm:extLst>
        <a:ext uri="{E40237B7-FDA0-4F09-8148-C483321AD2D9}">
          <dgm14:cNvPr xmlns:dgm14="http://schemas.microsoft.com/office/drawing/2010/diagram" id="0" name="" descr="A flow diagram that sets out the usual stages in the process for applying for PIP of: &#10;&#10;1. Contacting DWP to start the claim&#10;2. Answering basic questions about me and my Disability or condition (over the phone or using the PIP1 form)&#10;3. Completing the 'How your Disability affects you' form (the PIP2 form)&#10;4. Completing a functional assessment with a health professional &#10;5. Receiving a decision letter&#10;6. Challenging a decision (if relevant)"/>
        </a:ext>
      </dgm:extLst>
    </dgm:pt>
    <dgm:pt modelId="{8902E4D6-3249-47FD-9561-16973725ABA2}" type="parTrans" cxnId="{6F960A3B-A3F6-412F-B4A2-680463EB5048}">
      <dgm:prSet/>
      <dgm:spPr/>
      <dgm:t>
        <a:bodyPr/>
        <a:lstStyle/>
        <a:p>
          <a:endParaRPr lang="en-US"/>
        </a:p>
      </dgm:t>
    </dgm:pt>
    <dgm:pt modelId="{4C410615-58D6-4EB1-AAD0-8DB237005FBC}" type="sibTrans" cxnId="{6F960A3B-A3F6-412F-B4A2-680463EB5048}">
      <dgm:prSet/>
      <dgm:spPr>
        <a:solidFill>
          <a:srgbClr val="AAB6C1"/>
        </a:solidFill>
        <a:ln>
          <a:solidFill>
            <a:srgbClr val="AAB6C1"/>
          </a:solidFill>
        </a:ln>
      </dgm:spPr>
      <dgm:t>
        <a:bodyPr/>
        <a:lstStyle/>
        <a:p>
          <a:endParaRPr lang="en-US"/>
        </a:p>
      </dgm:t>
    </dgm:pt>
    <dgm:pt modelId="{2E618AB7-6DF3-4CF4-A216-8D565497585A}">
      <dgm:prSet phldrT="[Text]" custT="1"/>
      <dgm:spPr>
        <a:xfrm>
          <a:off x="4092418" y="491039"/>
          <a:ext cx="2272147" cy="908859"/>
        </a:xfrm>
        <a:solidFill>
          <a:schemeClr val="bg2"/>
        </a:solidFill>
      </dgm:spPr>
      <dgm:t>
        <a:bodyPr/>
        <a:lstStyle/>
        <a:p>
          <a:pPr>
            <a:buNone/>
          </a:pPr>
          <a:r>
            <a:rPr lang="en-US" sz="2000">
              <a:solidFill>
                <a:schemeClr val="tx1"/>
              </a:solidFill>
              <a:latin typeface="Arial"/>
              <a:ea typeface="+mn-ea"/>
              <a:cs typeface="Arial"/>
            </a:rPr>
            <a:t>3. Completing the </a:t>
          </a:r>
          <a:r>
            <a:rPr lang="en-US" sz="2000" b="1">
              <a:solidFill>
                <a:schemeClr val="tx1"/>
              </a:solidFill>
              <a:latin typeface="Arial"/>
              <a:ea typeface="+mn-ea"/>
              <a:cs typeface="Arial"/>
            </a:rPr>
            <a:t>‘How your Disability affects you’ </a:t>
          </a:r>
          <a:r>
            <a:rPr lang="en-US" sz="2000">
              <a:solidFill>
                <a:schemeClr val="tx1"/>
              </a:solidFill>
              <a:latin typeface="Arial"/>
              <a:ea typeface="+mn-ea"/>
              <a:cs typeface="Arial"/>
            </a:rPr>
            <a:t>form</a:t>
          </a:r>
        </a:p>
        <a:p>
          <a:pPr>
            <a:buNone/>
          </a:pPr>
          <a:r>
            <a:rPr lang="en-US" sz="2000">
              <a:solidFill>
                <a:schemeClr val="tx1"/>
              </a:solidFill>
              <a:latin typeface="Arial"/>
              <a:ea typeface="+mn-ea"/>
              <a:cs typeface="Arial"/>
            </a:rPr>
            <a:t>(the PIP2 form)</a:t>
          </a:r>
        </a:p>
      </dgm:t>
    </dgm:pt>
    <dgm:pt modelId="{7F2EC8A5-E75B-4D99-943A-4F6F999262A6}" type="parTrans" cxnId="{8BBD4793-424C-4652-87D0-C2454D9B8A4D}">
      <dgm:prSet/>
      <dgm:spPr/>
      <dgm:t>
        <a:bodyPr/>
        <a:lstStyle/>
        <a:p>
          <a:endParaRPr lang="en-US"/>
        </a:p>
      </dgm:t>
    </dgm:pt>
    <dgm:pt modelId="{58788FD0-B209-4040-B0BA-A2877141BDE0}" type="sibTrans" cxnId="{8BBD4793-424C-4652-87D0-C2454D9B8A4D}">
      <dgm:prSet/>
      <dgm:spPr>
        <a:solidFill>
          <a:srgbClr val="AAB6C1"/>
        </a:solidFill>
        <a:ln>
          <a:solidFill>
            <a:srgbClr val="AAB6C1"/>
          </a:solidFill>
        </a:ln>
      </dgm:spPr>
      <dgm:t>
        <a:bodyPr/>
        <a:lstStyle/>
        <a:p>
          <a:endParaRPr lang="en-US"/>
        </a:p>
      </dgm:t>
    </dgm:pt>
    <dgm:pt modelId="{07BC97CA-2A7B-4459-8832-0DB420B2A31A}">
      <dgm:prSet custT="1"/>
      <dgm:spPr>
        <a:xfrm>
          <a:off x="6137351" y="491039"/>
          <a:ext cx="2272147" cy="908859"/>
        </a:xfrm>
        <a:solidFill>
          <a:schemeClr val="bg2"/>
        </a:solidFill>
      </dgm:spPr>
      <dgm:t>
        <a:bodyPr/>
        <a:lstStyle/>
        <a:p>
          <a:pPr>
            <a:buNone/>
          </a:pPr>
          <a:r>
            <a:rPr lang="en-US" sz="2000">
              <a:solidFill>
                <a:schemeClr val="tx1"/>
              </a:solidFill>
              <a:latin typeface="Arial"/>
              <a:ea typeface="+mn-ea"/>
              <a:cs typeface="Arial"/>
            </a:rPr>
            <a:t>4. Completing a </a:t>
          </a:r>
          <a:r>
            <a:rPr lang="en-US" sz="2000" b="1">
              <a:solidFill>
                <a:schemeClr val="tx1"/>
              </a:solidFill>
              <a:latin typeface="Arial"/>
              <a:ea typeface="+mn-ea"/>
              <a:cs typeface="Arial"/>
            </a:rPr>
            <a:t>functional assessment </a:t>
          </a:r>
          <a:r>
            <a:rPr lang="en-US" sz="2000" b="0">
              <a:solidFill>
                <a:schemeClr val="tx1"/>
              </a:solidFill>
              <a:latin typeface="Arial"/>
              <a:ea typeface="+mn-ea"/>
              <a:cs typeface="Arial"/>
            </a:rPr>
            <a:t>with a health professional</a:t>
          </a:r>
        </a:p>
      </dgm:t>
    </dgm:pt>
    <dgm:pt modelId="{60149A7D-C7C3-4CB0-8A9A-AC3033C71150}" type="parTrans" cxnId="{9146280F-7C15-40DA-A816-7B4580CB2D39}">
      <dgm:prSet/>
      <dgm:spPr/>
      <dgm:t>
        <a:bodyPr/>
        <a:lstStyle/>
        <a:p>
          <a:endParaRPr lang="en-US"/>
        </a:p>
      </dgm:t>
    </dgm:pt>
    <dgm:pt modelId="{93D5AD82-0964-4451-9AB9-6123E5DF8D6B}" type="sibTrans" cxnId="{9146280F-7C15-40DA-A816-7B4580CB2D39}">
      <dgm:prSet/>
      <dgm:spPr>
        <a:solidFill>
          <a:srgbClr val="AAB6C1"/>
        </a:solidFill>
        <a:ln>
          <a:solidFill>
            <a:srgbClr val="AAB6C1"/>
          </a:solidFill>
        </a:ln>
      </dgm:spPr>
      <dgm:t>
        <a:bodyPr/>
        <a:lstStyle/>
        <a:p>
          <a:endParaRPr lang="en-US"/>
        </a:p>
      </dgm:t>
    </dgm:pt>
    <dgm:pt modelId="{A17FCC2F-8A36-4441-AAE7-E89B0CA6A424}">
      <dgm:prSet custT="1"/>
      <dgm:spPr>
        <a:xfrm>
          <a:off x="8182284" y="491039"/>
          <a:ext cx="2272147" cy="908859"/>
        </a:xfrm>
        <a:solidFill>
          <a:schemeClr val="bg2"/>
        </a:solidFill>
      </dgm:spPr>
      <dgm:t>
        <a:bodyPr/>
        <a:lstStyle/>
        <a:p>
          <a:pPr>
            <a:buNone/>
          </a:pPr>
          <a:r>
            <a:rPr lang="en-US" sz="2000">
              <a:solidFill>
                <a:schemeClr val="tx1"/>
              </a:solidFill>
              <a:latin typeface="Arial"/>
              <a:ea typeface="+mn-ea"/>
              <a:cs typeface="Arial"/>
            </a:rPr>
            <a:t>5. Receiving a </a:t>
          </a:r>
          <a:r>
            <a:rPr lang="en-US" sz="2000" b="1">
              <a:solidFill>
                <a:schemeClr val="tx1"/>
              </a:solidFill>
              <a:latin typeface="Arial"/>
              <a:ea typeface="+mn-ea"/>
              <a:cs typeface="Arial"/>
            </a:rPr>
            <a:t>decision letter</a:t>
          </a:r>
        </a:p>
      </dgm:t>
    </dgm:pt>
    <dgm:pt modelId="{BFDB15B3-A5FE-4885-8A43-072BF50A4660}" type="parTrans" cxnId="{15D40696-6786-410E-A8ED-E95DA0295148}">
      <dgm:prSet/>
      <dgm:spPr/>
      <dgm:t>
        <a:bodyPr/>
        <a:lstStyle/>
        <a:p>
          <a:endParaRPr lang="en-US"/>
        </a:p>
      </dgm:t>
    </dgm:pt>
    <dgm:pt modelId="{6223DD7D-FB64-4B09-9454-7208C8BD7FC3}" type="sibTrans" cxnId="{15D40696-6786-410E-A8ED-E95DA0295148}">
      <dgm:prSet/>
      <dgm:spPr>
        <a:solidFill>
          <a:srgbClr val="AAB6C1"/>
        </a:solidFill>
        <a:ln>
          <a:solidFill>
            <a:srgbClr val="AAB6C1"/>
          </a:solidFill>
        </a:ln>
      </dgm:spPr>
      <dgm:t>
        <a:bodyPr/>
        <a:lstStyle/>
        <a:p>
          <a:endParaRPr lang="en-US"/>
        </a:p>
      </dgm:t>
    </dgm:pt>
    <dgm:pt modelId="{697B22CE-CAA0-4291-AA86-E26F0FDA141A}">
      <dgm:prSet custT="1"/>
      <dgm:spPr>
        <a:xfrm>
          <a:off x="8182284" y="491039"/>
          <a:ext cx="2272147" cy="908859"/>
        </a:xfrm>
        <a:solidFill>
          <a:schemeClr val="bg2"/>
        </a:solidFill>
      </dgm:spPr>
      <dgm:t>
        <a:bodyPr/>
        <a:lstStyle/>
        <a:p>
          <a:pPr rtl="0">
            <a:buNone/>
          </a:pPr>
          <a:r>
            <a:rPr lang="en-US" sz="2000">
              <a:solidFill>
                <a:schemeClr val="tx1"/>
              </a:solidFill>
              <a:latin typeface="Arial"/>
              <a:ea typeface="+mn-ea"/>
              <a:cs typeface="Arial"/>
            </a:rPr>
            <a:t>6. </a:t>
          </a:r>
          <a:r>
            <a:rPr lang="en-US" sz="2000" b="1">
              <a:solidFill>
                <a:schemeClr val="tx1"/>
              </a:solidFill>
              <a:latin typeface="Arial"/>
              <a:ea typeface="+mn-ea"/>
              <a:cs typeface="Arial"/>
            </a:rPr>
            <a:t>Challenging a decision</a:t>
          </a:r>
        </a:p>
        <a:p>
          <a:pPr rtl="0">
            <a:buNone/>
          </a:pPr>
          <a:r>
            <a:rPr lang="en-US" sz="2000" i="0">
              <a:solidFill>
                <a:schemeClr val="tx1"/>
              </a:solidFill>
              <a:latin typeface="Arial"/>
              <a:ea typeface="+mn-ea"/>
              <a:cs typeface="Arial"/>
            </a:rPr>
            <a:t>(if relevant) </a:t>
          </a:r>
        </a:p>
      </dgm:t>
    </dgm:pt>
    <dgm:pt modelId="{E8E881C8-7CD6-4D07-8D86-1B8029BC9260}" type="parTrans" cxnId="{CD4C9B51-51CB-404B-A211-8F6DD03637A5}">
      <dgm:prSet/>
      <dgm:spPr/>
      <dgm:t>
        <a:bodyPr/>
        <a:lstStyle/>
        <a:p>
          <a:endParaRPr lang="en-GB"/>
        </a:p>
      </dgm:t>
    </dgm:pt>
    <dgm:pt modelId="{84FF9845-E48D-44F9-8D21-507C213FDA42}" type="sibTrans" cxnId="{CD4C9B51-51CB-404B-A211-8F6DD03637A5}">
      <dgm:prSet/>
      <dgm:spPr/>
      <dgm:t>
        <a:bodyPr/>
        <a:lstStyle/>
        <a:p>
          <a:endParaRPr lang="en-GB"/>
        </a:p>
      </dgm:t>
    </dgm:pt>
    <dgm:pt modelId="{3D3E12D5-474C-4DFF-AB91-1F111787FD18}">
      <dgm:prSet phldrT="[Text]" custT="1"/>
      <dgm:spPr>
        <a:xfrm>
          <a:off x="2552" y="491039"/>
          <a:ext cx="2272147" cy="908859"/>
        </a:xfrm>
        <a:solidFill>
          <a:schemeClr val="bg2"/>
        </a:solidFill>
      </dgm:spPr>
      <dgm:t>
        <a:bodyPr/>
        <a:lstStyle/>
        <a:p>
          <a:pPr>
            <a:buNone/>
          </a:pPr>
          <a:r>
            <a:rPr lang="en-US" sz="2000" b="0">
              <a:solidFill>
                <a:schemeClr val="tx1"/>
              </a:solidFill>
              <a:latin typeface="Arial"/>
              <a:ea typeface="+mn-ea"/>
              <a:cs typeface="Arial"/>
            </a:rPr>
            <a:t>1. </a:t>
          </a:r>
          <a:r>
            <a:rPr lang="en-US" sz="2000" b="1">
              <a:solidFill>
                <a:schemeClr val="tx1"/>
              </a:solidFill>
              <a:latin typeface="Arial"/>
              <a:ea typeface="+mn-ea"/>
              <a:cs typeface="Arial"/>
            </a:rPr>
            <a:t>Contacting DWP </a:t>
          </a:r>
          <a:r>
            <a:rPr lang="en-US" sz="2000" b="0">
              <a:solidFill>
                <a:schemeClr val="tx1"/>
              </a:solidFill>
              <a:latin typeface="Arial"/>
              <a:ea typeface="+mn-ea"/>
              <a:cs typeface="Arial"/>
            </a:rPr>
            <a:t>to start the claim</a:t>
          </a:r>
        </a:p>
      </dgm:t>
      <dgm:extLst>
        <a:ext uri="{E40237B7-FDA0-4F09-8148-C483321AD2D9}">
          <dgm14:cNvPr xmlns:dgm14="http://schemas.microsoft.com/office/drawing/2010/diagram" id="0" name="" descr="The image depicts a flow diagram setting out the usual stages in the current process for applying for PIP which includes: &#10;&#10;1. Contacting DWP to start the claim&#10;&#10;2. &#10;3.&#10;4.&#10;5.&#10;6.&#10;"/>
        </a:ext>
      </dgm:extLst>
    </dgm:pt>
    <dgm:pt modelId="{95732763-92DD-4A16-ABC7-3C75250668B2}" type="sibTrans" cxnId="{65854824-8FA4-4381-820C-C4239427BDA9}">
      <dgm:prSet/>
      <dgm:spPr>
        <a:solidFill>
          <a:srgbClr val="AAB6C1"/>
        </a:solidFill>
        <a:ln>
          <a:solidFill>
            <a:srgbClr val="AAB6C1"/>
          </a:solidFill>
        </a:ln>
      </dgm:spPr>
      <dgm:t>
        <a:bodyPr/>
        <a:lstStyle/>
        <a:p>
          <a:endParaRPr lang="en-US"/>
        </a:p>
      </dgm:t>
    </dgm:pt>
    <dgm:pt modelId="{83754B76-2DFB-4738-A6EA-6CD66F342184}" type="parTrans" cxnId="{65854824-8FA4-4381-820C-C4239427BDA9}">
      <dgm:prSet/>
      <dgm:spPr/>
      <dgm:t>
        <a:bodyPr/>
        <a:lstStyle/>
        <a:p>
          <a:endParaRPr lang="en-US"/>
        </a:p>
      </dgm:t>
    </dgm:pt>
    <dgm:pt modelId="{27D0A6D1-5E43-4400-9124-E3F8730B1D5F}" type="pres">
      <dgm:prSet presAssocID="{619E56AE-1326-413C-A973-DD52F4753345}" presName="Name0" presStyleCnt="0">
        <dgm:presLayoutVars>
          <dgm:dir/>
          <dgm:resizeHandles val="exact"/>
        </dgm:presLayoutVars>
      </dgm:prSet>
      <dgm:spPr/>
    </dgm:pt>
    <dgm:pt modelId="{1938D9E3-50D6-42A6-858D-E9ACF2855C0C}" type="pres">
      <dgm:prSet presAssocID="{3D3E12D5-474C-4DFF-AB91-1F111787FD18}" presName="node" presStyleLbl="node1" presStyleIdx="0" presStyleCnt="6" custScaleY="102454" custLinFactNeighborX="11046" custLinFactNeighborY="-3">
        <dgm:presLayoutVars>
          <dgm:bulletEnabled val="1"/>
        </dgm:presLayoutVars>
      </dgm:prSet>
      <dgm:spPr/>
    </dgm:pt>
    <dgm:pt modelId="{26E35692-357F-4840-9F10-0F564E2EFFDC}" type="pres">
      <dgm:prSet presAssocID="{95732763-92DD-4A16-ABC7-3C75250668B2}" presName="sibTrans" presStyleLbl="sibTrans1D1" presStyleIdx="0" presStyleCnt="5"/>
      <dgm:spPr/>
    </dgm:pt>
    <dgm:pt modelId="{63391A58-C0CF-454F-91EC-0CB92B3AA3B6}" type="pres">
      <dgm:prSet presAssocID="{95732763-92DD-4A16-ABC7-3C75250668B2}" presName="connectorText" presStyleLbl="sibTrans1D1" presStyleIdx="0" presStyleCnt="5"/>
      <dgm:spPr/>
    </dgm:pt>
    <dgm:pt modelId="{61AFF802-8A85-472C-90D8-43C1B754A11D}" type="pres">
      <dgm:prSet presAssocID="{20D77C6C-7D5C-4C93-9ED9-F6D3B4D9FCA6}" presName="node" presStyleLbl="node1" presStyleIdx="1" presStyleCnt="6" custScaleX="118179" custScaleY="102478" custLinFactNeighborX="4117" custLinFactNeighborY="-321">
        <dgm:presLayoutVars>
          <dgm:bulletEnabled val="1"/>
        </dgm:presLayoutVars>
      </dgm:prSet>
      <dgm:spPr/>
    </dgm:pt>
    <dgm:pt modelId="{D5791BA6-ECB7-46A1-B922-68AB3FC0E9E5}" type="pres">
      <dgm:prSet presAssocID="{4C410615-58D6-4EB1-AAD0-8DB237005FBC}" presName="sibTrans" presStyleLbl="sibTrans1D1" presStyleIdx="1" presStyleCnt="5"/>
      <dgm:spPr/>
    </dgm:pt>
    <dgm:pt modelId="{C8D2F157-3754-43AE-9D42-C9A9DB1CD66C}" type="pres">
      <dgm:prSet presAssocID="{4C410615-58D6-4EB1-AAD0-8DB237005FBC}" presName="connectorText" presStyleLbl="sibTrans1D1" presStyleIdx="1" presStyleCnt="5"/>
      <dgm:spPr/>
    </dgm:pt>
    <dgm:pt modelId="{CB38D53A-F0DB-44D9-A8BE-9009B50C3B08}" type="pres">
      <dgm:prSet presAssocID="{2E618AB7-6DF3-4CF4-A216-8D565497585A}" presName="node" presStyleLbl="node1" presStyleIdx="2" presStyleCnt="6" custScaleY="102478" custLinFactNeighborX="-2336" custLinFactNeighborY="-321">
        <dgm:presLayoutVars>
          <dgm:bulletEnabled val="1"/>
        </dgm:presLayoutVars>
      </dgm:prSet>
      <dgm:spPr/>
    </dgm:pt>
    <dgm:pt modelId="{FAE56F23-8C4B-42A5-823A-7F67EB497EC9}" type="pres">
      <dgm:prSet presAssocID="{58788FD0-B209-4040-B0BA-A2877141BDE0}" presName="sibTrans" presStyleLbl="sibTrans1D1" presStyleIdx="2" presStyleCnt="5"/>
      <dgm:spPr/>
    </dgm:pt>
    <dgm:pt modelId="{A734DFD8-C203-4D2F-B2E3-9EA35164D998}" type="pres">
      <dgm:prSet presAssocID="{58788FD0-B209-4040-B0BA-A2877141BDE0}" presName="connectorText" presStyleLbl="sibTrans1D1" presStyleIdx="2" presStyleCnt="5"/>
      <dgm:spPr/>
    </dgm:pt>
    <dgm:pt modelId="{9A5C2FB7-68C4-4BD8-8941-8F14019FD241}" type="pres">
      <dgm:prSet presAssocID="{07BC97CA-2A7B-4459-8832-0DB420B2A31A}" presName="node" presStyleLbl="node1" presStyleIdx="3" presStyleCnt="6" custScaleY="80049" custLinFactNeighborX="10147" custLinFactNeighborY="-13024">
        <dgm:presLayoutVars>
          <dgm:bulletEnabled val="1"/>
        </dgm:presLayoutVars>
      </dgm:prSet>
      <dgm:spPr/>
    </dgm:pt>
    <dgm:pt modelId="{1776A840-8859-4AE5-9C55-1B703990B618}" type="pres">
      <dgm:prSet presAssocID="{93D5AD82-0964-4451-9AB9-6123E5DF8D6B}" presName="sibTrans" presStyleLbl="sibTrans1D1" presStyleIdx="3" presStyleCnt="5"/>
      <dgm:spPr/>
    </dgm:pt>
    <dgm:pt modelId="{15314A15-9DE7-4543-B3BF-A3072912B64C}" type="pres">
      <dgm:prSet presAssocID="{93D5AD82-0964-4451-9AB9-6123E5DF8D6B}" presName="connectorText" presStyleLbl="sibTrans1D1" presStyleIdx="3" presStyleCnt="5"/>
      <dgm:spPr/>
    </dgm:pt>
    <dgm:pt modelId="{31B8B64A-4B10-43CD-8A7D-C2AD6BD94E86}" type="pres">
      <dgm:prSet presAssocID="{A17FCC2F-8A36-4441-AAE7-E89B0CA6A424}" presName="node" presStyleLbl="node1" presStyleIdx="4" presStyleCnt="6" custScaleY="80049" custLinFactNeighborX="7964" custLinFactNeighborY="-13238">
        <dgm:presLayoutVars>
          <dgm:bulletEnabled val="1"/>
        </dgm:presLayoutVars>
      </dgm:prSet>
      <dgm:spPr/>
    </dgm:pt>
    <dgm:pt modelId="{BBCFA9B0-6758-441B-9DCD-EA24D97EEDC6}" type="pres">
      <dgm:prSet presAssocID="{6223DD7D-FB64-4B09-9454-7208C8BD7FC3}" presName="sibTrans" presStyleLbl="sibTrans1D1" presStyleIdx="4" presStyleCnt="5"/>
      <dgm:spPr/>
    </dgm:pt>
    <dgm:pt modelId="{A65E4CD2-836F-4A49-8B35-AA372F772D9B}" type="pres">
      <dgm:prSet presAssocID="{6223DD7D-FB64-4B09-9454-7208C8BD7FC3}" presName="connectorText" presStyleLbl="sibTrans1D1" presStyleIdx="4" presStyleCnt="5"/>
      <dgm:spPr/>
    </dgm:pt>
    <dgm:pt modelId="{4E759004-329E-4532-85B7-8348BAD97BC9}" type="pres">
      <dgm:prSet presAssocID="{697B22CE-CAA0-4291-AA86-E26F0FDA141A}" presName="node" presStyleLbl="node1" presStyleIdx="5" presStyleCnt="6" custScaleY="80049" custLinFactNeighborX="15843" custLinFactNeighborY="-13024">
        <dgm:presLayoutVars>
          <dgm:bulletEnabled val="1"/>
        </dgm:presLayoutVars>
      </dgm:prSet>
      <dgm:spPr/>
    </dgm:pt>
  </dgm:ptLst>
  <dgm:cxnLst>
    <dgm:cxn modelId="{3B73E504-E387-4E39-BC66-CE341572BB24}" type="presOf" srcId="{4C410615-58D6-4EB1-AAD0-8DB237005FBC}" destId="{D5791BA6-ECB7-46A1-B922-68AB3FC0E9E5}" srcOrd="0" destOrd="0" presId="urn:microsoft.com/office/officeart/2005/8/layout/bProcess3"/>
    <dgm:cxn modelId="{2B7D9908-FF8D-4B50-B49E-3F0009CD5D9F}" type="presOf" srcId="{07BC97CA-2A7B-4459-8832-0DB420B2A31A}" destId="{9A5C2FB7-68C4-4BD8-8941-8F14019FD241}" srcOrd="0" destOrd="0" presId="urn:microsoft.com/office/officeart/2005/8/layout/bProcess3"/>
    <dgm:cxn modelId="{CCA2090A-DF18-417C-A8CA-1F4ED65D3757}" type="presOf" srcId="{2E618AB7-6DF3-4CF4-A216-8D565497585A}" destId="{CB38D53A-F0DB-44D9-A8BE-9009B50C3B08}" srcOrd="0" destOrd="0" presId="urn:microsoft.com/office/officeart/2005/8/layout/bProcess3"/>
    <dgm:cxn modelId="{9146280F-7C15-40DA-A816-7B4580CB2D39}" srcId="{619E56AE-1326-413C-A973-DD52F4753345}" destId="{07BC97CA-2A7B-4459-8832-0DB420B2A31A}" srcOrd="3" destOrd="0" parTransId="{60149A7D-C7C3-4CB0-8A9A-AC3033C71150}" sibTransId="{93D5AD82-0964-4451-9AB9-6123E5DF8D6B}"/>
    <dgm:cxn modelId="{652A8F10-4DB9-43BB-B887-E087E58F1997}" type="presOf" srcId="{6223DD7D-FB64-4B09-9454-7208C8BD7FC3}" destId="{BBCFA9B0-6758-441B-9DCD-EA24D97EEDC6}" srcOrd="0" destOrd="0" presId="urn:microsoft.com/office/officeart/2005/8/layout/bProcess3"/>
    <dgm:cxn modelId="{65854824-8FA4-4381-820C-C4239427BDA9}" srcId="{619E56AE-1326-413C-A973-DD52F4753345}" destId="{3D3E12D5-474C-4DFF-AB91-1F111787FD18}" srcOrd="0" destOrd="0" parTransId="{83754B76-2DFB-4738-A6EA-6CD66F342184}" sibTransId="{95732763-92DD-4A16-ABC7-3C75250668B2}"/>
    <dgm:cxn modelId="{52207E34-C48F-4AA5-9DE9-B27A8FE44791}" type="presOf" srcId="{20D77C6C-7D5C-4C93-9ED9-F6D3B4D9FCA6}" destId="{61AFF802-8A85-472C-90D8-43C1B754A11D}" srcOrd="0" destOrd="0" presId="urn:microsoft.com/office/officeart/2005/8/layout/bProcess3"/>
    <dgm:cxn modelId="{6F960A3B-A3F6-412F-B4A2-680463EB5048}" srcId="{619E56AE-1326-413C-A973-DD52F4753345}" destId="{20D77C6C-7D5C-4C93-9ED9-F6D3B4D9FCA6}" srcOrd="1" destOrd="0" parTransId="{8902E4D6-3249-47FD-9561-16973725ABA2}" sibTransId="{4C410615-58D6-4EB1-AAD0-8DB237005FBC}"/>
    <dgm:cxn modelId="{6247AE5D-FC40-4EB4-86BC-2946ECFAFF76}" type="presOf" srcId="{A17FCC2F-8A36-4441-AAE7-E89B0CA6A424}" destId="{31B8B64A-4B10-43CD-8A7D-C2AD6BD94E86}" srcOrd="0" destOrd="0" presId="urn:microsoft.com/office/officeart/2005/8/layout/bProcess3"/>
    <dgm:cxn modelId="{A519F161-3366-4110-8153-215EEB1F46CA}" type="presOf" srcId="{93D5AD82-0964-4451-9AB9-6123E5DF8D6B}" destId="{1776A840-8859-4AE5-9C55-1B703990B618}" srcOrd="0" destOrd="0" presId="urn:microsoft.com/office/officeart/2005/8/layout/bProcess3"/>
    <dgm:cxn modelId="{F032E14B-B001-4C0C-AB3B-93D07AB4F313}" type="presOf" srcId="{93D5AD82-0964-4451-9AB9-6123E5DF8D6B}" destId="{15314A15-9DE7-4543-B3BF-A3072912B64C}" srcOrd="1" destOrd="0" presId="urn:microsoft.com/office/officeart/2005/8/layout/bProcess3"/>
    <dgm:cxn modelId="{9E51DB6E-FDC3-4F87-9938-65F0A2F96143}" type="presOf" srcId="{619E56AE-1326-413C-A973-DD52F4753345}" destId="{27D0A6D1-5E43-4400-9124-E3F8730B1D5F}" srcOrd="0" destOrd="0" presId="urn:microsoft.com/office/officeart/2005/8/layout/bProcess3"/>
    <dgm:cxn modelId="{CD4C9B51-51CB-404B-A211-8F6DD03637A5}" srcId="{619E56AE-1326-413C-A973-DD52F4753345}" destId="{697B22CE-CAA0-4291-AA86-E26F0FDA141A}" srcOrd="5" destOrd="0" parTransId="{E8E881C8-7CD6-4D07-8D86-1B8029BC9260}" sibTransId="{84FF9845-E48D-44F9-8D21-507C213FDA42}"/>
    <dgm:cxn modelId="{AE0E2055-4F28-47AA-9F5E-CB064B60190C}" type="presOf" srcId="{3D3E12D5-474C-4DFF-AB91-1F111787FD18}" destId="{1938D9E3-50D6-42A6-858D-E9ACF2855C0C}" srcOrd="0" destOrd="0" presId="urn:microsoft.com/office/officeart/2005/8/layout/bProcess3"/>
    <dgm:cxn modelId="{097CEE58-451C-4B79-9F20-2CF38DD8CB86}" type="presOf" srcId="{95732763-92DD-4A16-ABC7-3C75250668B2}" destId="{26E35692-357F-4840-9F10-0F564E2EFFDC}" srcOrd="0" destOrd="0" presId="urn:microsoft.com/office/officeart/2005/8/layout/bProcess3"/>
    <dgm:cxn modelId="{8BBD4793-424C-4652-87D0-C2454D9B8A4D}" srcId="{619E56AE-1326-413C-A973-DD52F4753345}" destId="{2E618AB7-6DF3-4CF4-A216-8D565497585A}" srcOrd="2" destOrd="0" parTransId="{7F2EC8A5-E75B-4D99-943A-4F6F999262A6}" sibTransId="{58788FD0-B209-4040-B0BA-A2877141BDE0}"/>
    <dgm:cxn modelId="{15D40696-6786-410E-A8ED-E95DA0295148}" srcId="{619E56AE-1326-413C-A973-DD52F4753345}" destId="{A17FCC2F-8A36-4441-AAE7-E89B0CA6A424}" srcOrd="4" destOrd="0" parTransId="{BFDB15B3-A5FE-4885-8A43-072BF50A4660}" sibTransId="{6223DD7D-FB64-4B09-9454-7208C8BD7FC3}"/>
    <dgm:cxn modelId="{7489C796-44D4-469D-AF61-B0C53C8322E9}" type="presOf" srcId="{4C410615-58D6-4EB1-AAD0-8DB237005FBC}" destId="{C8D2F157-3754-43AE-9D42-C9A9DB1CD66C}" srcOrd="1" destOrd="0" presId="urn:microsoft.com/office/officeart/2005/8/layout/bProcess3"/>
    <dgm:cxn modelId="{22FCE999-C20B-43A1-9F9A-494526B5D77E}" type="presOf" srcId="{95732763-92DD-4A16-ABC7-3C75250668B2}" destId="{63391A58-C0CF-454F-91EC-0CB92B3AA3B6}" srcOrd="1" destOrd="0" presId="urn:microsoft.com/office/officeart/2005/8/layout/bProcess3"/>
    <dgm:cxn modelId="{460515D1-F544-439D-BFAB-BA20664EEDAF}" type="presOf" srcId="{6223DD7D-FB64-4B09-9454-7208C8BD7FC3}" destId="{A65E4CD2-836F-4A49-8B35-AA372F772D9B}" srcOrd="1" destOrd="0" presId="urn:microsoft.com/office/officeart/2005/8/layout/bProcess3"/>
    <dgm:cxn modelId="{57AEDCDA-4F4B-474D-897E-3A5A52370BC2}" type="presOf" srcId="{697B22CE-CAA0-4291-AA86-E26F0FDA141A}" destId="{4E759004-329E-4532-85B7-8348BAD97BC9}" srcOrd="0" destOrd="0" presId="urn:microsoft.com/office/officeart/2005/8/layout/bProcess3"/>
    <dgm:cxn modelId="{31D845F4-0955-436F-97B8-6743276636E6}" type="presOf" srcId="{58788FD0-B209-4040-B0BA-A2877141BDE0}" destId="{FAE56F23-8C4B-42A5-823A-7F67EB497EC9}" srcOrd="0" destOrd="0" presId="urn:microsoft.com/office/officeart/2005/8/layout/bProcess3"/>
    <dgm:cxn modelId="{31832DFD-A9D7-47C4-A048-BE29644C4412}" type="presOf" srcId="{58788FD0-B209-4040-B0BA-A2877141BDE0}" destId="{A734DFD8-C203-4D2F-B2E3-9EA35164D998}" srcOrd="1" destOrd="0" presId="urn:microsoft.com/office/officeart/2005/8/layout/bProcess3"/>
    <dgm:cxn modelId="{4D10D972-395A-4593-A741-8D924D5640AE}" type="presParOf" srcId="{27D0A6D1-5E43-4400-9124-E3F8730B1D5F}" destId="{1938D9E3-50D6-42A6-858D-E9ACF2855C0C}" srcOrd="0" destOrd="0" presId="urn:microsoft.com/office/officeart/2005/8/layout/bProcess3"/>
    <dgm:cxn modelId="{06CA931A-A8EB-426D-8334-671043F8162B}" type="presParOf" srcId="{27D0A6D1-5E43-4400-9124-E3F8730B1D5F}" destId="{26E35692-357F-4840-9F10-0F564E2EFFDC}" srcOrd="1" destOrd="0" presId="urn:microsoft.com/office/officeart/2005/8/layout/bProcess3"/>
    <dgm:cxn modelId="{44D23300-F3D6-4268-AF80-67A2E5EF376E}" type="presParOf" srcId="{26E35692-357F-4840-9F10-0F564E2EFFDC}" destId="{63391A58-C0CF-454F-91EC-0CB92B3AA3B6}" srcOrd="0" destOrd="0" presId="urn:microsoft.com/office/officeart/2005/8/layout/bProcess3"/>
    <dgm:cxn modelId="{CEC076A1-1A1E-416A-8092-AC8E5FD8A967}" type="presParOf" srcId="{27D0A6D1-5E43-4400-9124-E3F8730B1D5F}" destId="{61AFF802-8A85-472C-90D8-43C1B754A11D}" srcOrd="2" destOrd="0" presId="urn:microsoft.com/office/officeart/2005/8/layout/bProcess3"/>
    <dgm:cxn modelId="{4A921D01-B9FF-48BF-933F-65A2035EE347}" type="presParOf" srcId="{27D0A6D1-5E43-4400-9124-E3F8730B1D5F}" destId="{D5791BA6-ECB7-46A1-B922-68AB3FC0E9E5}" srcOrd="3" destOrd="0" presId="urn:microsoft.com/office/officeart/2005/8/layout/bProcess3"/>
    <dgm:cxn modelId="{C220E369-2476-4CA0-ACA5-118E25046361}" type="presParOf" srcId="{D5791BA6-ECB7-46A1-B922-68AB3FC0E9E5}" destId="{C8D2F157-3754-43AE-9D42-C9A9DB1CD66C}" srcOrd="0" destOrd="0" presId="urn:microsoft.com/office/officeart/2005/8/layout/bProcess3"/>
    <dgm:cxn modelId="{5B1A630F-BD17-4BD0-ACF2-EED6F580F80C}" type="presParOf" srcId="{27D0A6D1-5E43-4400-9124-E3F8730B1D5F}" destId="{CB38D53A-F0DB-44D9-A8BE-9009B50C3B08}" srcOrd="4" destOrd="0" presId="urn:microsoft.com/office/officeart/2005/8/layout/bProcess3"/>
    <dgm:cxn modelId="{032FE530-C3A1-48BE-93E5-D2850E7C4687}" type="presParOf" srcId="{27D0A6D1-5E43-4400-9124-E3F8730B1D5F}" destId="{FAE56F23-8C4B-42A5-823A-7F67EB497EC9}" srcOrd="5" destOrd="0" presId="urn:microsoft.com/office/officeart/2005/8/layout/bProcess3"/>
    <dgm:cxn modelId="{EE0B3932-01B7-4B1C-8F26-EC0203F64FC2}" type="presParOf" srcId="{FAE56F23-8C4B-42A5-823A-7F67EB497EC9}" destId="{A734DFD8-C203-4D2F-B2E3-9EA35164D998}" srcOrd="0" destOrd="0" presId="urn:microsoft.com/office/officeart/2005/8/layout/bProcess3"/>
    <dgm:cxn modelId="{738156C5-9E1B-4941-98C2-C337AA61A715}" type="presParOf" srcId="{27D0A6D1-5E43-4400-9124-E3F8730B1D5F}" destId="{9A5C2FB7-68C4-4BD8-8941-8F14019FD241}" srcOrd="6" destOrd="0" presId="urn:microsoft.com/office/officeart/2005/8/layout/bProcess3"/>
    <dgm:cxn modelId="{860852CA-3A17-4B0F-84EE-45392A5AC3F0}" type="presParOf" srcId="{27D0A6D1-5E43-4400-9124-E3F8730B1D5F}" destId="{1776A840-8859-4AE5-9C55-1B703990B618}" srcOrd="7" destOrd="0" presId="urn:microsoft.com/office/officeart/2005/8/layout/bProcess3"/>
    <dgm:cxn modelId="{E95EFEF5-1E5B-4BA4-BF1D-3EBE6C80B262}" type="presParOf" srcId="{1776A840-8859-4AE5-9C55-1B703990B618}" destId="{15314A15-9DE7-4543-B3BF-A3072912B64C}" srcOrd="0" destOrd="0" presId="urn:microsoft.com/office/officeart/2005/8/layout/bProcess3"/>
    <dgm:cxn modelId="{53A31E6F-9D3E-458C-91EF-035F52F2C10D}" type="presParOf" srcId="{27D0A6D1-5E43-4400-9124-E3F8730B1D5F}" destId="{31B8B64A-4B10-43CD-8A7D-C2AD6BD94E86}" srcOrd="8" destOrd="0" presId="urn:microsoft.com/office/officeart/2005/8/layout/bProcess3"/>
    <dgm:cxn modelId="{AED96CFE-41A4-4238-9B8D-59667C61F8B5}" type="presParOf" srcId="{27D0A6D1-5E43-4400-9124-E3F8730B1D5F}" destId="{BBCFA9B0-6758-441B-9DCD-EA24D97EEDC6}" srcOrd="9" destOrd="0" presId="urn:microsoft.com/office/officeart/2005/8/layout/bProcess3"/>
    <dgm:cxn modelId="{8443842B-6658-4BDA-98BB-E095AB9879CC}" type="presParOf" srcId="{BBCFA9B0-6758-441B-9DCD-EA24D97EEDC6}" destId="{A65E4CD2-836F-4A49-8B35-AA372F772D9B}" srcOrd="0" destOrd="0" presId="urn:microsoft.com/office/officeart/2005/8/layout/bProcess3"/>
    <dgm:cxn modelId="{0DA3C7F8-123A-4C6F-88E5-DA9D9CF49CB0}" type="presParOf" srcId="{27D0A6D1-5E43-4400-9124-E3F8730B1D5F}" destId="{4E759004-329E-4532-85B7-8348BAD97BC9}" srcOrd="10"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E35692-357F-4840-9F10-0F564E2EFFDC}">
      <dsp:nvSpPr>
        <dsp:cNvPr id="0" name=""/>
        <dsp:cNvSpPr/>
      </dsp:nvSpPr>
      <dsp:spPr>
        <a:xfrm>
          <a:off x="4164754" y="837848"/>
          <a:ext cx="431282" cy="91440"/>
        </a:xfrm>
        <a:custGeom>
          <a:avLst/>
          <a:gdLst/>
          <a:ahLst/>
          <a:cxnLst/>
          <a:rect l="0" t="0" r="0" b="0"/>
          <a:pathLst>
            <a:path>
              <a:moveTo>
                <a:pt x="0" y="47794"/>
              </a:moveTo>
              <a:lnTo>
                <a:pt x="232741" y="47794"/>
              </a:lnTo>
              <a:lnTo>
                <a:pt x="232741" y="45720"/>
              </a:lnTo>
              <a:lnTo>
                <a:pt x="431282" y="45720"/>
              </a:lnTo>
            </a:path>
          </a:pathLst>
        </a:custGeom>
        <a:noFill/>
        <a:ln w="12700" cap="flat" cmpd="sng" algn="ctr">
          <a:solidFill>
            <a:srgbClr val="AAB6C1"/>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68848" y="880260"/>
        <a:ext cx="23094" cy="6616"/>
      </dsp:txXfrm>
    </dsp:sp>
    <dsp:sp modelId="{1938D9E3-50D6-42A6-858D-E9ACF2855C0C}">
      <dsp:nvSpPr>
        <dsp:cNvPr id="0" name=""/>
        <dsp:cNvSpPr/>
      </dsp:nvSpPr>
      <dsp:spPr>
        <a:xfrm>
          <a:off x="1292544" y="2281"/>
          <a:ext cx="2874009" cy="1766722"/>
        </a:xfrm>
        <a:prstGeom prst="rect">
          <a:avLst/>
        </a:prstGeom>
        <a:solidFill>
          <a:schemeClr val="bg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0" kern="1200">
              <a:solidFill>
                <a:schemeClr val="tx1"/>
              </a:solidFill>
              <a:latin typeface="Arial"/>
              <a:ea typeface="+mn-ea"/>
              <a:cs typeface="Arial"/>
            </a:rPr>
            <a:t>1. </a:t>
          </a:r>
          <a:r>
            <a:rPr lang="en-US" sz="2000" b="1" kern="1200">
              <a:solidFill>
                <a:schemeClr val="tx1"/>
              </a:solidFill>
              <a:latin typeface="Arial"/>
              <a:ea typeface="+mn-ea"/>
              <a:cs typeface="Arial"/>
            </a:rPr>
            <a:t>Contacting DWP </a:t>
          </a:r>
          <a:r>
            <a:rPr lang="en-US" sz="2000" b="0" kern="1200">
              <a:solidFill>
                <a:schemeClr val="tx1"/>
              </a:solidFill>
              <a:latin typeface="Arial"/>
              <a:ea typeface="+mn-ea"/>
              <a:cs typeface="Arial"/>
            </a:rPr>
            <a:t>to start the claim</a:t>
          </a:r>
        </a:p>
      </dsp:txBody>
      <dsp:txXfrm>
        <a:off x="1292544" y="2281"/>
        <a:ext cx="2874009" cy="1766722"/>
      </dsp:txXfrm>
    </dsp:sp>
    <dsp:sp modelId="{D5791BA6-ECB7-46A1-B922-68AB3FC0E9E5}">
      <dsp:nvSpPr>
        <dsp:cNvPr id="0" name=""/>
        <dsp:cNvSpPr/>
      </dsp:nvSpPr>
      <dsp:spPr>
        <a:xfrm>
          <a:off x="8023113" y="837848"/>
          <a:ext cx="444962" cy="91440"/>
        </a:xfrm>
        <a:custGeom>
          <a:avLst/>
          <a:gdLst/>
          <a:ahLst/>
          <a:cxnLst/>
          <a:rect l="0" t="0" r="0" b="0"/>
          <a:pathLst>
            <a:path>
              <a:moveTo>
                <a:pt x="0" y="45720"/>
              </a:moveTo>
              <a:lnTo>
                <a:pt x="444962" y="45720"/>
              </a:lnTo>
            </a:path>
          </a:pathLst>
        </a:custGeom>
        <a:noFill/>
        <a:ln w="12700" cap="flat" cmpd="sng" algn="ctr">
          <a:solidFill>
            <a:srgbClr val="AAB6C1"/>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8233705" y="880260"/>
        <a:ext cx="23778" cy="6616"/>
      </dsp:txXfrm>
    </dsp:sp>
    <dsp:sp modelId="{61AFF802-8A85-472C-90D8-43C1B754A11D}">
      <dsp:nvSpPr>
        <dsp:cNvPr id="0" name=""/>
        <dsp:cNvSpPr/>
      </dsp:nvSpPr>
      <dsp:spPr>
        <a:xfrm>
          <a:off x="4628436" y="0"/>
          <a:ext cx="3396476" cy="1767136"/>
        </a:xfrm>
        <a:prstGeom prst="rect">
          <a:avLst/>
        </a:prstGeom>
        <a:solidFill>
          <a:schemeClr val="bg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a:solidFill>
                <a:schemeClr val="tx1"/>
              </a:solidFill>
              <a:latin typeface="Arial"/>
              <a:ea typeface="+mn-ea"/>
              <a:cs typeface="Arial"/>
            </a:rPr>
            <a:t>2. Answering </a:t>
          </a:r>
          <a:r>
            <a:rPr lang="en-US" sz="2000" b="1" kern="1200">
              <a:solidFill>
                <a:schemeClr val="tx1"/>
              </a:solidFill>
              <a:latin typeface="Arial"/>
              <a:ea typeface="+mn-ea"/>
              <a:cs typeface="Arial"/>
            </a:rPr>
            <a:t>basic questions </a:t>
          </a:r>
          <a:r>
            <a:rPr lang="en-US" sz="2000" kern="1200">
              <a:solidFill>
                <a:schemeClr val="tx1"/>
              </a:solidFill>
              <a:latin typeface="Arial"/>
              <a:ea typeface="+mn-ea"/>
              <a:cs typeface="Arial"/>
            </a:rPr>
            <a:t>about me and my Disability or condition </a:t>
          </a:r>
        </a:p>
        <a:p>
          <a:pPr marL="0" lvl="0" indent="0" algn="ctr" defTabSz="889000">
            <a:lnSpc>
              <a:spcPct val="90000"/>
            </a:lnSpc>
            <a:spcBef>
              <a:spcPct val="0"/>
            </a:spcBef>
            <a:spcAft>
              <a:spcPct val="35000"/>
            </a:spcAft>
            <a:buNone/>
          </a:pPr>
          <a:r>
            <a:rPr lang="en-US" sz="2000" kern="1200">
              <a:solidFill>
                <a:schemeClr val="tx1"/>
              </a:solidFill>
              <a:latin typeface="Arial"/>
              <a:ea typeface="+mn-ea"/>
              <a:cs typeface="Arial"/>
            </a:rPr>
            <a:t>(over the phone or using the PIP1 form)</a:t>
          </a:r>
        </a:p>
      </dsp:txBody>
      <dsp:txXfrm>
        <a:off x="4628436" y="0"/>
        <a:ext cx="3396476" cy="1767136"/>
      </dsp:txXfrm>
    </dsp:sp>
    <dsp:sp modelId="{FAE56F23-8C4B-42A5-823A-7F67EB497EC9}">
      <dsp:nvSpPr>
        <dsp:cNvPr id="0" name=""/>
        <dsp:cNvSpPr/>
      </dsp:nvSpPr>
      <dsp:spPr>
        <a:xfrm>
          <a:off x="2703712" y="1765336"/>
          <a:ext cx="7233768" cy="407962"/>
        </a:xfrm>
        <a:custGeom>
          <a:avLst/>
          <a:gdLst/>
          <a:ahLst/>
          <a:cxnLst/>
          <a:rect l="0" t="0" r="0" b="0"/>
          <a:pathLst>
            <a:path>
              <a:moveTo>
                <a:pt x="7233768" y="0"/>
              </a:moveTo>
              <a:lnTo>
                <a:pt x="7233768" y="221081"/>
              </a:lnTo>
              <a:lnTo>
                <a:pt x="0" y="221081"/>
              </a:lnTo>
              <a:lnTo>
                <a:pt x="0" y="407962"/>
              </a:lnTo>
            </a:path>
          </a:pathLst>
        </a:custGeom>
        <a:noFill/>
        <a:ln w="12700" cap="flat" cmpd="sng" algn="ctr">
          <a:solidFill>
            <a:srgbClr val="AAB6C1"/>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139420" y="1966009"/>
        <a:ext cx="362352" cy="6616"/>
      </dsp:txXfrm>
    </dsp:sp>
    <dsp:sp modelId="{CB38D53A-F0DB-44D9-A8BE-9009B50C3B08}">
      <dsp:nvSpPr>
        <dsp:cNvPr id="0" name=""/>
        <dsp:cNvSpPr/>
      </dsp:nvSpPr>
      <dsp:spPr>
        <a:xfrm>
          <a:off x="8500475" y="0"/>
          <a:ext cx="2874009" cy="1767136"/>
        </a:xfrm>
        <a:prstGeom prst="rect">
          <a:avLst/>
        </a:prstGeom>
        <a:solidFill>
          <a:schemeClr val="bg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a:solidFill>
                <a:schemeClr val="tx1"/>
              </a:solidFill>
              <a:latin typeface="Arial"/>
              <a:ea typeface="+mn-ea"/>
              <a:cs typeface="Arial"/>
            </a:rPr>
            <a:t>3. Completing the </a:t>
          </a:r>
          <a:r>
            <a:rPr lang="en-US" sz="2000" b="1" kern="1200">
              <a:solidFill>
                <a:schemeClr val="tx1"/>
              </a:solidFill>
              <a:latin typeface="Arial"/>
              <a:ea typeface="+mn-ea"/>
              <a:cs typeface="Arial"/>
            </a:rPr>
            <a:t>‘How your Disability affects you’ </a:t>
          </a:r>
          <a:r>
            <a:rPr lang="en-US" sz="2000" kern="1200">
              <a:solidFill>
                <a:schemeClr val="tx1"/>
              </a:solidFill>
              <a:latin typeface="Arial"/>
              <a:ea typeface="+mn-ea"/>
              <a:cs typeface="Arial"/>
            </a:rPr>
            <a:t>form</a:t>
          </a:r>
        </a:p>
        <a:p>
          <a:pPr marL="0" lvl="0" indent="0" algn="ctr" defTabSz="889000">
            <a:lnSpc>
              <a:spcPct val="90000"/>
            </a:lnSpc>
            <a:spcBef>
              <a:spcPct val="0"/>
            </a:spcBef>
            <a:spcAft>
              <a:spcPct val="35000"/>
            </a:spcAft>
            <a:buNone/>
          </a:pPr>
          <a:r>
            <a:rPr lang="en-US" sz="2000" kern="1200">
              <a:solidFill>
                <a:schemeClr val="tx1"/>
              </a:solidFill>
              <a:latin typeface="Arial"/>
              <a:ea typeface="+mn-ea"/>
              <a:cs typeface="Arial"/>
            </a:rPr>
            <a:t>(the PIP2 form)</a:t>
          </a:r>
        </a:p>
      </dsp:txBody>
      <dsp:txXfrm>
        <a:off x="8500475" y="0"/>
        <a:ext cx="2874009" cy="1767136"/>
      </dsp:txXfrm>
    </dsp:sp>
    <dsp:sp modelId="{1776A840-8859-4AE5-9C55-1B703990B618}">
      <dsp:nvSpPr>
        <dsp:cNvPr id="0" name=""/>
        <dsp:cNvSpPr/>
      </dsp:nvSpPr>
      <dsp:spPr>
        <a:xfrm>
          <a:off x="4138917" y="2846473"/>
          <a:ext cx="567682" cy="91440"/>
        </a:xfrm>
        <a:custGeom>
          <a:avLst/>
          <a:gdLst/>
          <a:ahLst/>
          <a:cxnLst/>
          <a:rect l="0" t="0" r="0" b="0"/>
          <a:pathLst>
            <a:path>
              <a:moveTo>
                <a:pt x="0" y="49410"/>
              </a:moveTo>
              <a:lnTo>
                <a:pt x="300941" y="49410"/>
              </a:lnTo>
              <a:lnTo>
                <a:pt x="300941" y="45720"/>
              </a:lnTo>
              <a:lnTo>
                <a:pt x="567682" y="45720"/>
              </a:lnTo>
            </a:path>
          </a:pathLst>
        </a:custGeom>
        <a:noFill/>
        <a:ln w="12700" cap="flat" cmpd="sng" algn="ctr">
          <a:solidFill>
            <a:srgbClr val="AAB6C1"/>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407801" y="2888885"/>
        <a:ext cx="29914" cy="6616"/>
      </dsp:txXfrm>
    </dsp:sp>
    <dsp:sp modelId="{9A5C2FB7-68C4-4BD8-8941-8F14019FD241}">
      <dsp:nvSpPr>
        <dsp:cNvPr id="0" name=""/>
        <dsp:cNvSpPr/>
      </dsp:nvSpPr>
      <dsp:spPr>
        <a:xfrm>
          <a:off x="1266707" y="2205699"/>
          <a:ext cx="2874009" cy="1380369"/>
        </a:xfrm>
        <a:prstGeom prst="rect">
          <a:avLst/>
        </a:prstGeom>
        <a:solidFill>
          <a:schemeClr val="bg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a:solidFill>
                <a:schemeClr val="tx1"/>
              </a:solidFill>
              <a:latin typeface="Arial"/>
              <a:ea typeface="+mn-ea"/>
              <a:cs typeface="Arial"/>
            </a:rPr>
            <a:t>4. Completing a </a:t>
          </a:r>
          <a:r>
            <a:rPr lang="en-US" sz="2000" b="1" kern="1200">
              <a:solidFill>
                <a:schemeClr val="tx1"/>
              </a:solidFill>
              <a:latin typeface="Arial"/>
              <a:ea typeface="+mn-ea"/>
              <a:cs typeface="Arial"/>
            </a:rPr>
            <a:t>functional assessment </a:t>
          </a:r>
          <a:r>
            <a:rPr lang="en-US" sz="2000" b="0" kern="1200">
              <a:solidFill>
                <a:schemeClr val="tx1"/>
              </a:solidFill>
              <a:latin typeface="Arial"/>
              <a:ea typeface="+mn-ea"/>
              <a:cs typeface="Arial"/>
            </a:rPr>
            <a:t>with a health professional</a:t>
          </a:r>
        </a:p>
      </dsp:txBody>
      <dsp:txXfrm>
        <a:off x="1266707" y="2205699"/>
        <a:ext cx="2874009" cy="1380369"/>
      </dsp:txXfrm>
    </dsp:sp>
    <dsp:sp modelId="{BBCFA9B0-6758-441B-9DCD-EA24D97EEDC6}">
      <dsp:nvSpPr>
        <dsp:cNvPr id="0" name=""/>
        <dsp:cNvSpPr/>
      </dsp:nvSpPr>
      <dsp:spPr>
        <a:xfrm>
          <a:off x="7611210" y="2846473"/>
          <a:ext cx="856865" cy="91440"/>
        </a:xfrm>
        <a:custGeom>
          <a:avLst/>
          <a:gdLst/>
          <a:ahLst/>
          <a:cxnLst/>
          <a:rect l="0" t="0" r="0" b="0"/>
          <a:pathLst>
            <a:path>
              <a:moveTo>
                <a:pt x="0" y="45720"/>
              </a:moveTo>
              <a:lnTo>
                <a:pt x="445532" y="45720"/>
              </a:lnTo>
              <a:lnTo>
                <a:pt x="445532" y="49410"/>
              </a:lnTo>
              <a:lnTo>
                <a:pt x="856865" y="49410"/>
              </a:lnTo>
            </a:path>
          </a:pathLst>
        </a:custGeom>
        <a:noFill/>
        <a:ln w="12700" cap="flat" cmpd="sng" algn="ctr">
          <a:solidFill>
            <a:srgbClr val="AAB6C1"/>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8017455" y="2888885"/>
        <a:ext cx="44373" cy="6616"/>
      </dsp:txXfrm>
    </dsp:sp>
    <dsp:sp modelId="{31B8B64A-4B10-43CD-8A7D-C2AD6BD94E86}">
      <dsp:nvSpPr>
        <dsp:cNvPr id="0" name=""/>
        <dsp:cNvSpPr/>
      </dsp:nvSpPr>
      <dsp:spPr>
        <a:xfrm>
          <a:off x="4739000" y="2202008"/>
          <a:ext cx="2874009" cy="1380369"/>
        </a:xfrm>
        <a:prstGeom prst="rect">
          <a:avLst/>
        </a:prstGeom>
        <a:solidFill>
          <a:schemeClr val="bg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a:solidFill>
                <a:schemeClr val="tx1"/>
              </a:solidFill>
              <a:latin typeface="Arial"/>
              <a:ea typeface="+mn-ea"/>
              <a:cs typeface="Arial"/>
            </a:rPr>
            <a:t>5. Receiving a </a:t>
          </a:r>
          <a:r>
            <a:rPr lang="en-US" sz="2000" b="1" kern="1200">
              <a:solidFill>
                <a:schemeClr val="tx1"/>
              </a:solidFill>
              <a:latin typeface="Arial"/>
              <a:ea typeface="+mn-ea"/>
              <a:cs typeface="Arial"/>
            </a:rPr>
            <a:t>decision letter</a:t>
          </a:r>
        </a:p>
      </dsp:txBody>
      <dsp:txXfrm>
        <a:off x="4739000" y="2202008"/>
        <a:ext cx="2874009" cy="1380369"/>
      </dsp:txXfrm>
    </dsp:sp>
    <dsp:sp modelId="{4E759004-329E-4532-85B7-8348BAD97BC9}">
      <dsp:nvSpPr>
        <dsp:cNvPr id="0" name=""/>
        <dsp:cNvSpPr/>
      </dsp:nvSpPr>
      <dsp:spPr>
        <a:xfrm>
          <a:off x="8500475" y="2205699"/>
          <a:ext cx="2874009" cy="1380369"/>
        </a:xfrm>
        <a:prstGeom prst="rect">
          <a:avLst/>
        </a:prstGeom>
        <a:solidFill>
          <a:schemeClr val="bg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rtl="0">
            <a:lnSpc>
              <a:spcPct val="90000"/>
            </a:lnSpc>
            <a:spcBef>
              <a:spcPct val="0"/>
            </a:spcBef>
            <a:spcAft>
              <a:spcPct val="35000"/>
            </a:spcAft>
            <a:buNone/>
          </a:pPr>
          <a:r>
            <a:rPr lang="en-US" sz="2000" kern="1200">
              <a:solidFill>
                <a:schemeClr val="tx1"/>
              </a:solidFill>
              <a:latin typeface="Arial"/>
              <a:ea typeface="+mn-ea"/>
              <a:cs typeface="Arial"/>
            </a:rPr>
            <a:t>6. </a:t>
          </a:r>
          <a:r>
            <a:rPr lang="en-US" sz="2000" b="1" kern="1200">
              <a:solidFill>
                <a:schemeClr val="tx1"/>
              </a:solidFill>
              <a:latin typeface="Arial"/>
              <a:ea typeface="+mn-ea"/>
              <a:cs typeface="Arial"/>
            </a:rPr>
            <a:t>Challenging a decision</a:t>
          </a:r>
        </a:p>
        <a:p>
          <a:pPr marL="0" lvl="0" indent="0" algn="ctr" defTabSz="889000" rtl="0">
            <a:lnSpc>
              <a:spcPct val="90000"/>
            </a:lnSpc>
            <a:spcBef>
              <a:spcPct val="0"/>
            </a:spcBef>
            <a:spcAft>
              <a:spcPct val="35000"/>
            </a:spcAft>
            <a:buNone/>
          </a:pPr>
          <a:r>
            <a:rPr lang="en-US" sz="2000" i="0" kern="1200">
              <a:solidFill>
                <a:schemeClr val="tx1"/>
              </a:solidFill>
              <a:latin typeface="Arial"/>
              <a:ea typeface="+mn-ea"/>
              <a:cs typeface="Arial"/>
            </a:rPr>
            <a:t>(if relevant) </a:t>
          </a:r>
        </a:p>
      </dsp:txBody>
      <dsp:txXfrm>
        <a:off x="8500475" y="2205699"/>
        <a:ext cx="2874009" cy="1380369"/>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4125DB-D857-43D7-B052-97011E797D29}" type="datetimeFigureOut">
              <a:rPr lang="en-GB" smtClean="0"/>
              <a:t>05/06/2026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8274C5-4F2A-4B62-9807-DD8B9D8FCE56}" type="slidenum">
              <a:rPr lang="en-GB" smtClean="0"/>
              <a:t>‹#›</a:t>
            </a:fld>
            <a:endParaRPr lang="en-GB"/>
          </a:p>
        </p:txBody>
      </p:sp>
    </p:spTree>
    <p:extLst>
      <p:ext uri="{BB962C8B-B14F-4D97-AF65-F5344CB8AC3E}">
        <p14:creationId xmlns:p14="http://schemas.microsoft.com/office/powerpoint/2010/main" val="41808501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1</a:t>
            </a:fld>
            <a:endParaRPr lang="en-GB"/>
          </a:p>
        </p:txBody>
      </p:sp>
    </p:spTree>
    <p:extLst>
      <p:ext uri="{BB962C8B-B14F-4D97-AF65-F5344CB8AC3E}">
        <p14:creationId xmlns:p14="http://schemas.microsoft.com/office/powerpoint/2010/main" val="11717290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14</a:t>
            </a:fld>
            <a:endParaRPr lang="en-GB"/>
          </a:p>
        </p:txBody>
      </p:sp>
    </p:spTree>
    <p:extLst>
      <p:ext uri="{BB962C8B-B14F-4D97-AF65-F5344CB8AC3E}">
        <p14:creationId xmlns:p14="http://schemas.microsoft.com/office/powerpoint/2010/main" val="21904653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15</a:t>
            </a:fld>
            <a:endParaRPr lang="en-GB"/>
          </a:p>
        </p:txBody>
      </p:sp>
    </p:spTree>
    <p:extLst>
      <p:ext uri="{BB962C8B-B14F-4D97-AF65-F5344CB8AC3E}">
        <p14:creationId xmlns:p14="http://schemas.microsoft.com/office/powerpoint/2010/main" val="9499103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16</a:t>
            </a:fld>
            <a:endParaRPr lang="en-GB"/>
          </a:p>
        </p:txBody>
      </p:sp>
    </p:spTree>
    <p:extLst>
      <p:ext uri="{BB962C8B-B14F-4D97-AF65-F5344CB8AC3E}">
        <p14:creationId xmlns:p14="http://schemas.microsoft.com/office/powerpoint/2010/main" val="7579832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17</a:t>
            </a:fld>
            <a:endParaRPr lang="en-GB"/>
          </a:p>
        </p:txBody>
      </p:sp>
    </p:spTree>
    <p:extLst>
      <p:ext uri="{BB962C8B-B14F-4D97-AF65-F5344CB8AC3E}">
        <p14:creationId xmlns:p14="http://schemas.microsoft.com/office/powerpoint/2010/main" val="7836374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C8338-2F8A-8EC6-4595-8C6AADDA96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CD1CF8-0EE3-6C87-FF33-7A86492392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D50A46-0B92-4D08-20DF-519394E23FCD}"/>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4B2AD2B-EB44-5598-D6FC-264EAE573697}"/>
              </a:ext>
            </a:extLst>
          </p:cNvPr>
          <p:cNvSpPr>
            <a:spLocks noGrp="1"/>
          </p:cNvSpPr>
          <p:nvPr>
            <p:ph type="sldNum" sz="quarter" idx="5"/>
          </p:nvPr>
        </p:nvSpPr>
        <p:spPr/>
        <p:txBody>
          <a:bodyPr/>
          <a:lstStyle/>
          <a:p>
            <a:fld id="{FD8274C5-4F2A-4B62-9807-DD8B9D8FCE56}" type="slidenum">
              <a:rPr lang="en-GB" smtClean="0"/>
              <a:t>19</a:t>
            </a:fld>
            <a:endParaRPr lang="en-GB"/>
          </a:p>
        </p:txBody>
      </p:sp>
    </p:spTree>
    <p:extLst>
      <p:ext uri="{BB962C8B-B14F-4D97-AF65-F5344CB8AC3E}">
        <p14:creationId xmlns:p14="http://schemas.microsoft.com/office/powerpoint/2010/main" val="29583969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67C43-121F-F588-F095-16F168F2C0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23104D-41AA-B5B4-9233-E600DBC850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1BEF5C-DE66-B8AD-4AAF-4EC5EE09BB0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7E3A19D-F5FF-DB7E-CEBD-5B9D6EEBD5A2}"/>
              </a:ext>
            </a:extLst>
          </p:cNvPr>
          <p:cNvSpPr>
            <a:spLocks noGrp="1"/>
          </p:cNvSpPr>
          <p:nvPr>
            <p:ph type="sldNum" sz="quarter" idx="5"/>
          </p:nvPr>
        </p:nvSpPr>
        <p:spPr/>
        <p:txBody>
          <a:bodyPr/>
          <a:lstStyle/>
          <a:p>
            <a:fld id="{FD8274C5-4F2A-4B62-9807-DD8B9D8FCE56}" type="slidenum">
              <a:rPr lang="en-GB" smtClean="0"/>
              <a:t>20</a:t>
            </a:fld>
            <a:endParaRPr lang="en-GB"/>
          </a:p>
        </p:txBody>
      </p:sp>
    </p:spTree>
    <p:extLst>
      <p:ext uri="{BB962C8B-B14F-4D97-AF65-F5344CB8AC3E}">
        <p14:creationId xmlns:p14="http://schemas.microsoft.com/office/powerpoint/2010/main" val="37079881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B03B5-B9F2-9AF3-9CDC-96A9744FC3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7FDDAE-762B-C65F-55A0-2CEA43742A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248E59-D8DA-58E5-D197-F51B7D03762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090D76E-2AE7-3D42-5827-0C5E8439921E}"/>
              </a:ext>
            </a:extLst>
          </p:cNvPr>
          <p:cNvSpPr>
            <a:spLocks noGrp="1"/>
          </p:cNvSpPr>
          <p:nvPr>
            <p:ph type="sldNum" sz="quarter" idx="5"/>
          </p:nvPr>
        </p:nvSpPr>
        <p:spPr/>
        <p:txBody>
          <a:bodyPr/>
          <a:lstStyle/>
          <a:p>
            <a:fld id="{FD8274C5-4F2A-4B62-9807-DD8B9D8FCE56}" type="slidenum">
              <a:rPr lang="en-GB" smtClean="0"/>
              <a:t>21</a:t>
            </a:fld>
            <a:endParaRPr lang="en-GB"/>
          </a:p>
        </p:txBody>
      </p:sp>
    </p:spTree>
    <p:extLst>
      <p:ext uri="{BB962C8B-B14F-4D97-AF65-F5344CB8AC3E}">
        <p14:creationId xmlns:p14="http://schemas.microsoft.com/office/powerpoint/2010/main" val="30030290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22</a:t>
            </a:fld>
            <a:endParaRPr lang="en-GB"/>
          </a:p>
        </p:txBody>
      </p:sp>
    </p:spTree>
    <p:extLst>
      <p:ext uri="{BB962C8B-B14F-4D97-AF65-F5344CB8AC3E}">
        <p14:creationId xmlns:p14="http://schemas.microsoft.com/office/powerpoint/2010/main" val="4101290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23</a:t>
            </a:fld>
            <a:endParaRPr lang="en-GB"/>
          </a:p>
        </p:txBody>
      </p:sp>
    </p:spTree>
    <p:extLst>
      <p:ext uri="{BB962C8B-B14F-4D97-AF65-F5344CB8AC3E}">
        <p14:creationId xmlns:p14="http://schemas.microsoft.com/office/powerpoint/2010/main" val="2754362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24</a:t>
            </a:fld>
            <a:endParaRPr lang="en-GB"/>
          </a:p>
        </p:txBody>
      </p:sp>
    </p:spTree>
    <p:extLst>
      <p:ext uri="{BB962C8B-B14F-4D97-AF65-F5344CB8AC3E}">
        <p14:creationId xmlns:p14="http://schemas.microsoft.com/office/powerpoint/2010/main" val="4023542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4</a:t>
            </a:fld>
            <a:endParaRPr lang="en-GB"/>
          </a:p>
        </p:txBody>
      </p:sp>
    </p:spTree>
    <p:extLst>
      <p:ext uri="{BB962C8B-B14F-4D97-AF65-F5344CB8AC3E}">
        <p14:creationId xmlns:p14="http://schemas.microsoft.com/office/powerpoint/2010/main" val="27197674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25</a:t>
            </a:fld>
            <a:endParaRPr lang="en-GB"/>
          </a:p>
        </p:txBody>
      </p:sp>
    </p:spTree>
    <p:extLst>
      <p:ext uri="{BB962C8B-B14F-4D97-AF65-F5344CB8AC3E}">
        <p14:creationId xmlns:p14="http://schemas.microsoft.com/office/powerpoint/2010/main" val="25097197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26</a:t>
            </a:fld>
            <a:endParaRPr lang="en-GB"/>
          </a:p>
        </p:txBody>
      </p:sp>
    </p:spTree>
    <p:extLst>
      <p:ext uri="{BB962C8B-B14F-4D97-AF65-F5344CB8AC3E}">
        <p14:creationId xmlns:p14="http://schemas.microsoft.com/office/powerpoint/2010/main" val="32759798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27</a:t>
            </a:fld>
            <a:endParaRPr lang="en-GB"/>
          </a:p>
        </p:txBody>
      </p:sp>
    </p:spTree>
    <p:extLst>
      <p:ext uri="{BB962C8B-B14F-4D97-AF65-F5344CB8AC3E}">
        <p14:creationId xmlns:p14="http://schemas.microsoft.com/office/powerpoint/2010/main" val="33578244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E2384-1733-A22E-6E3D-E48E9EDFDF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973A1F-5E38-6AD2-0242-2446BCE286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21501D-A3F4-88E4-0FAC-591DFFA85B5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5DEE432-49F3-9AB0-C981-3646F1E82B74}"/>
              </a:ext>
            </a:extLst>
          </p:cNvPr>
          <p:cNvSpPr>
            <a:spLocks noGrp="1"/>
          </p:cNvSpPr>
          <p:nvPr>
            <p:ph type="sldNum" sz="quarter" idx="5"/>
          </p:nvPr>
        </p:nvSpPr>
        <p:spPr/>
        <p:txBody>
          <a:bodyPr/>
          <a:lstStyle/>
          <a:p>
            <a:fld id="{FD8274C5-4F2A-4B62-9807-DD8B9D8FCE56}" type="slidenum">
              <a:rPr lang="en-GB" smtClean="0"/>
              <a:t>28</a:t>
            </a:fld>
            <a:endParaRPr lang="en-GB"/>
          </a:p>
        </p:txBody>
      </p:sp>
    </p:spTree>
    <p:extLst>
      <p:ext uri="{BB962C8B-B14F-4D97-AF65-F5344CB8AC3E}">
        <p14:creationId xmlns:p14="http://schemas.microsoft.com/office/powerpoint/2010/main" val="3370567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89935-6A51-61BD-F063-AF179E7F96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5FA6E1-8CEB-88F3-AB4F-571EFB870B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9968D1-8813-FA79-1BED-0A94EA045FB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A2E368B9-0841-C181-3934-2A1362C09951}"/>
              </a:ext>
            </a:extLst>
          </p:cNvPr>
          <p:cNvSpPr>
            <a:spLocks noGrp="1"/>
          </p:cNvSpPr>
          <p:nvPr>
            <p:ph type="sldNum" sz="quarter" idx="5"/>
          </p:nvPr>
        </p:nvSpPr>
        <p:spPr/>
        <p:txBody>
          <a:bodyPr/>
          <a:lstStyle/>
          <a:p>
            <a:fld id="{FD8274C5-4F2A-4B62-9807-DD8B9D8FCE56}" type="slidenum">
              <a:rPr lang="en-GB" smtClean="0"/>
              <a:t>29</a:t>
            </a:fld>
            <a:endParaRPr lang="en-GB"/>
          </a:p>
        </p:txBody>
      </p:sp>
    </p:spTree>
    <p:extLst>
      <p:ext uri="{BB962C8B-B14F-4D97-AF65-F5344CB8AC3E}">
        <p14:creationId xmlns:p14="http://schemas.microsoft.com/office/powerpoint/2010/main" val="7770952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30</a:t>
            </a:fld>
            <a:endParaRPr lang="en-GB"/>
          </a:p>
        </p:txBody>
      </p:sp>
    </p:spTree>
    <p:extLst>
      <p:ext uri="{BB962C8B-B14F-4D97-AF65-F5344CB8AC3E}">
        <p14:creationId xmlns:p14="http://schemas.microsoft.com/office/powerpoint/2010/main" val="36336436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atin typeface="Calibri"/>
              <a:ea typeface="Calibri"/>
              <a:cs typeface="Calibri"/>
            </a:endParaRPr>
          </a:p>
        </p:txBody>
      </p:sp>
      <p:sp>
        <p:nvSpPr>
          <p:cNvPr id="4" name="Slide Number Placeholder 3"/>
          <p:cNvSpPr>
            <a:spLocks noGrp="1"/>
          </p:cNvSpPr>
          <p:nvPr>
            <p:ph type="sldNum" sz="quarter" idx="5"/>
          </p:nvPr>
        </p:nvSpPr>
        <p:spPr/>
        <p:txBody>
          <a:bodyPr/>
          <a:lstStyle/>
          <a:p>
            <a:fld id="{FD8274C5-4F2A-4B62-9807-DD8B9D8FCE56}" type="slidenum">
              <a:rPr lang="en-GB" smtClean="0"/>
              <a:t>32</a:t>
            </a:fld>
            <a:endParaRPr lang="en-GB"/>
          </a:p>
        </p:txBody>
      </p:sp>
    </p:spTree>
    <p:extLst>
      <p:ext uri="{BB962C8B-B14F-4D97-AF65-F5344CB8AC3E}">
        <p14:creationId xmlns:p14="http://schemas.microsoft.com/office/powerpoint/2010/main" val="7958709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EAB74-6986-D2CE-0182-ED3BC98E59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CBA02C-871A-74A2-A1FA-ABD41C757D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48D34F-36A7-CB38-1DF5-7735B74C488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F8CE16C-50B2-F959-CA12-F14C32BA6309}"/>
              </a:ext>
            </a:extLst>
          </p:cNvPr>
          <p:cNvSpPr>
            <a:spLocks noGrp="1"/>
          </p:cNvSpPr>
          <p:nvPr>
            <p:ph type="sldNum" sz="quarter" idx="5"/>
          </p:nvPr>
        </p:nvSpPr>
        <p:spPr/>
        <p:txBody>
          <a:bodyPr/>
          <a:lstStyle/>
          <a:p>
            <a:fld id="{FD8274C5-4F2A-4B62-9807-DD8B9D8FCE56}" type="slidenum">
              <a:rPr lang="en-GB" smtClean="0"/>
              <a:t>33</a:t>
            </a:fld>
            <a:endParaRPr lang="en-GB"/>
          </a:p>
        </p:txBody>
      </p:sp>
    </p:spTree>
    <p:extLst>
      <p:ext uri="{BB962C8B-B14F-4D97-AF65-F5344CB8AC3E}">
        <p14:creationId xmlns:p14="http://schemas.microsoft.com/office/powerpoint/2010/main" val="830609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5</a:t>
            </a:fld>
            <a:endParaRPr lang="en-GB"/>
          </a:p>
        </p:txBody>
      </p:sp>
    </p:spTree>
    <p:extLst>
      <p:ext uri="{BB962C8B-B14F-4D97-AF65-F5344CB8AC3E}">
        <p14:creationId xmlns:p14="http://schemas.microsoft.com/office/powerpoint/2010/main" val="186045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6</a:t>
            </a:fld>
            <a:endParaRPr lang="en-GB"/>
          </a:p>
        </p:txBody>
      </p:sp>
    </p:spTree>
    <p:extLst>
      <p:ext uri="{BB962C8B-B14F-4D97-AF65-F5344CB8AC3E}">
        <p14:creationId xmlns:p14="http://schemas.microsoft.com/office/powerpoint/2010/main" val="42067345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8</a:t>
            </a:fld>
            <a:endParaRPr lang="en-GB"/>
          </a:p>
        </p:txBody>
      </p:sp>
    </p:spTree>
    <p:extLst>
      <p:ext uri="{BB962C8B-B14F-4D97-AF65-F5344CB8AC3E}">
        <p14:creationId xmlns:p14="http://schemas.microsoft.com/office/powerpoint/2010/main" val="16074646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9</a:t>
            </a:fld>
            <a:endParaRPr lang="en-GB"/>
          </a:p>
        </p:txBody>
      </p:sp>
    </p:spTree>
    <p:extLst>
      <p:ext uri="{BB962C8B-B14F-4D97-AF65-F5344CB8AC3E}">
        <p14:creationId xmlns:p14="http://schemas.microsoft.com/office/powerpoint/2010/main" val="2472756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429AF3-85F1-7256-5B5F-3281851E2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D9B012-BB66-F820-7220-D7F87CEB14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9504EF-6A55-BAC8-4A1E-CC9468AFB781}"/>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466ABB2-C70C-3467-EF83-6FA0326F8370}"/>
              </a:ext>
            </a:extLst>
          </p:cNvPr>
          <p:cNvSpPr>
            <a:spLocks noGrp="1"/>
          </p:cNvSpPr>
          <p:nvPr>
            <p:ph type="sldNum" sz="quarter" idx="5"/>
          </p:nvPr>
        </p:nvSpPr>
        <p:spPr/>
        <p:txBody>
          <a:bodyPr/>
          <a:lstStyle/>
          <a:p>
            <a:fld id="{FD8274C5-4F2A-4B62-9807-DD8B9D8FCE56}" type="slidenum">
              <a:rPr lang="en-GB" smtClean="0"/>
              <a:t>10</a:t>
            </a:fld>
            <a:endParaRPr lang="en-GB"/>
          </a:p>
        </p:txBody>
      </p:sp>
    </p:spTree>
    <p:extLst>
      <p:ext uri="{BB962C8B-B14F-4D97-AF65-F5344CB8AC3E}">
        <p14:creationId xmlns:p14="http://schemas.microsoft.com/office/powerpoint/2010/main" val="40023304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11</a:t>
            </a:fld>
            <a:endParaRPr lang="en-GB"/>
          </a:p>
        </p:txBody>
      </p:sp>
    </p:spTree>
    <p:extLst>
      <p:ext uri="{BB962C8B-B14F-4D97-AF65-F5344CB8AC3E}">
        <p14:creationId xmlns:p14="http://schemas.microsoft.com/office/powerpoint/2010/main" val="440529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318E6-C7C0-650B-6106-C5895BCBC2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B557D8-9BEA-ABDF-552C-33A430E9F3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997A02-4D57-9EC0-A50A-FE6F2EC9453D}"/>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5FED4D0-10E5-C4B3-FB0D-C26782622949}"/>
              </a:ext>
            </a:extLst>
          </p:cNvPr>
          <p:cNvSpPr>
            <a:spLocks noGrp="1"/>
          </p:cNvSpPr>
          <p:nvPr>
            <p:ph type="sldNum" sz="quarter" idx="5"/>
          </p:nvPr>
        </p:nvSpPr>
        <p:spPr/>
        <p:txBody>
          <a:bodyPr/>
          <a:lstStyle/>
          <a:p>
            <a:fld id="{FD8274C5-4F2A-4B62-9807-DD8B9D8FCE56}" type="slidenum">
              <a:rPr lang="en-GB" smtClean="0"/>
              <a:t>12</a:t>
            </a:fld>
            <a:endParaRPr lang="en-GB"/>
          </a:p>
        </p:txBody>
      </p:sp>
    </p:spTree>
    <p:extLst>
      <p:ext uri="{BB962C8B-B14F-4D97-AF65-F5344CB8AC3E}">
        <p14:creationId xmlns:p14="http://schemas.microsoft.com/office/powerpoint/2010/main" val="2304983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Presentation 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838200" y="6356350"/>
            <a:ext cx="2743200" cy="365125"/>
          </a:xfrm>
          <a:prstGeom prst="rect">
            <a:avLst/>
          </a:prstGeom>
        </p:spPr>
        <p:txBody>
          <a:bodyPr/>
          <a:lstStyle/>
          <a:p>
            <a:fld id="{AD3CCF54-3A63-4E3A-A426-B1CFA6E04751}" type="datetime1">
              <a:rPr lang="en-GB" smtClean="0"/>
              <a:t>05/06/2026</a:t>
            </a:fld>
            <a:endParaRPr lang="en-GB"/>
          </a:p>
        </p:txBody>
      </p:sp>
      <p:sp>
        <p:nvSpPr>
          <p:cNvPr id="14" name="Title 1"/>
          <p:cNvSpPr>
            <a:spLocks noGrp="1"/>
          </p:cNvSpPr>
          <p:nvPr>
            <p:ph type="title" hasCustomPrompt="1"/>
          </p:nvPr>
        </p:nvSpPr>
        <p:spPr>
          <a:xfrm>
            <a:off x="127689" y="1268413"/>
            <a:ext cx="7053263" cy="663904"/>
          </a:xfrm>
          <a:prstGeom prst="rect">
            <a:avLst/>
          </a:prstGeom>
        </p:spPr>
        <p:txBody>
          <a:bodyPr anchor="b">
            <a:noAutofit/>
          </a:bodyPr>
          <a:lstStyle>
            <a:lvl1pPr>
              <a:defRPr lang="en-US" sz="3300" b="1" kern="1200" baseline="0" smtClean="0">
                <a:solidFill>
                  <a:srgbClr val="156082"/>
                </a:solidFill>
                <a:latin typeface="+mj-lt"/>
                <a:ea typeface="+mj-ea"/>
                <a:cs typeface="Segoe UI Light" panose="020B0502040204020203" pitchFamily="34" charset="0"/>
              </a:defRPr>
            </a:lvl1pPr>
          </a:lstStyle>
          <a:p>
            <a:r>
              <a:rPr lang="en-US"/>
              <a:t>Presentation title slide</a:t>
            </a:r>
            <a:endParaRPr lang="en-GB"/>
          </a:p>
        </p:txBody>
      </p:sp>
      <p:sp>
        <p:nvSpPr>
          <p:cNvPr id="15" name="Text Placeholder 18"/>
          <p:cNvSpPr>
            <a:spLocks noGrp="1"/>
          </p:cNvSpPr>
          <p:nvPr>
            <p:ph type="body" sz="quarter" idx="13" hasCustomPrompt="1"/>
          </p:nvPr>
        </p:nvSpPr>
        <p:spPr>
          <a:xfrm>
            <a:off x="119063" y="1932317"/>
            <a:ext cx="7053263" cy="4484358"/>
          </a:xfrm>
          <a:prstGeom prst="rect">
            <a:avLst/>
          </a:prstGeom>
        </p:spPr>
        <p:txBody>
          <a:bodyPr lIns="72000" tIns="126000">
            <a:noAutofit/>
          </a:bodyPr>
          <a:lstStyle>
            <a:lvl1pPr marL="0" indent="0">
              <a:buNone/>
              <a:defRPr sz="1350" b="0" baseline="0">
                <a:solidFill>
                  <a:srgbClr val="6F777B"/>
                </a:solidFill>
              </a:defRPr>
            </a:lvl1pPr>
            <a:lvl2pPr marL="342900" indent="0">
              <a:buNone/>
              <a:defRPr sz="1350" b="1">
                <a:solidFill>
                  <a:schemeClr val="bg1"/>
                </a:solidFill>
              </a:defRPr>
            </a:lvl2pPr>
            <a:lvl3pPr marL="685800" indent="0">
              <a:buNone/>
              <a:defRPr sz="1350" b="1">
                <a:solidFill>
                  <a:schemeClr val="bg1"/>
                </a:solidFill>
              </a:defRPr>
            </a:lvl3pPr>
            <a:lvl4pPr marL="1028700" indent="0">
              <a:buNone/>
              <a:defRPr sz="1350" b="1">
                <a:solidFill>
                  <a:schemeClr val="bg1"/>
                </a:solidFill>
              </a:defRPr>
            </a:lvl4pPr>
            <a:lvl5pPr marL="1371600" indent="0">
              <a:buNone/>
              <a:defRPr sz="1350" b="1">
                <a:solidFill>
                  <a:schemeClr val="bg1"/>
                </a:solidFill>
              </a:defRPr>
            </a:lvl5pPr>
          </a:lstStyle>
          <a:p>
            <a:pPr lvl="0"/>
            <a:r>
              <a:rPr lang="en-US"/>
              <a:t>Presenter name &amp; title</a:t>
            </a:r>
            <a:endParaRPr lang="en-GB"/>
          </a:p>
        </p:txBody>
      </p:sp>
      <p:cxnSp>
        <p:nvCxnSpPr>
          <p:cNvPr id="16" name="Straight Connector 15"/>
          <p:cNvCxnSpPr/>
          <p:nvPr/>
        </p:nvCxnSpPr>
        <p:spPr>
          <a:xfrm>
            <a:off x="119062" y="1937343"/>
            <a:ext cx="11953876" cy="0"/>
          </a:xfrm>
          <a:prstGeom prst="line">
            <a:avLst/>
          </a:prstGeom>
          <a:ln w="12700">
            <a:gradFill>
              <a:gsLst>
                <a:gs pos="75000">
                  <a:srgbClr val="00AD93">
                    <a:alpha val="24000"/>
                  </a:srgbClr>
                </a:gs>
                <a:gs pos="50000">
                  <a:srgbClr val="00BEB7"/>
                </a:gs>
                <a:gs pos="25000">
                  <a:srgbClr val="2B8CC4"/>
                </a:gs>
                <a:gs pos="0">
                  <a:srgbClr val="005EA5"/>
                </a:gs>
                <a:gs pos="100000">
                  <a:srgbClr val="46B246">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2" name="Slide Number Placeholder 5">
            <a:extLst>
              <a:ext uri="{FF2B5EF4-FFF2-40B4-BE49-F238E27FC236}">
                <a16:creationId xmlns:a16="http://schemas.microsoft.com/office/drawing/2014/main" id="{42865D7B-53A9-8998-FE81-3782C5CC7807}"/>
              </a:ext>
            </a:extLst>
          </p:cNvPr>
          <p:cNvSpPr>
            <a:spLocks noGrp="1"/>
          </p:cNvSpPr>
          <p:nvPr>
            <p:ph type="sldNum" sz="quarter" idx="12"/>
          </p:nvPr>
        </p:nvSpPr>
        <p:spPr>
          <a:xfrm>
            <a:off x="11654280" y="6356350"/>
            <a:ext cx="432758" cy="365125"/>
          </a:xfrm>
          <a:prstGeom prst="rect">
            <a:avLst/>
          </a:prstGeom>
        </p:spPr>
        <p:txBody>
          <a:bodyPr/>
          <a:lstStyle>
            <a:lvl1pPr>
              <a:defRPr>
                <a:latin typeface="Arial" panose="020B0604020202020204" pitchFamily="34" charset="0"/>
                <a:cs typeface="Arial" panose="020B0604020202020204" pitchFamily="34" charset="0"/>
              </a:defRPr>
            </a:lvl1pPr>
          </a:lstStyle>
          <a:p>
            <a:fld id="{2DE01E5B-8A43-411F-AF4C-90B9967CBE4A}" type="slidenum">
              <a:rPr lang="en-GB" smtClean="0"/>
              <a:pPr/>
              <a:t>‹#›</a:t>
            </a:fld>
            <a:endParaRPr lang="en-GB"/>
          </a:p>
        </p:txBody>
      </p:sp>
    </p:spTree>
    <p:extLst>
      <p:ext uri="{BB962C8B-B14F-4D97-AF65-F5344CB8AC3E}">
        <p14:creationId xmlns:p14="http://schemas.microsoft.com/office/powerpoint/2010/main" val="1113323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e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9064" y="288760"/>
            <a:ext cx="11953875" cy="565256"/>
          </a:xfrm>
          <a:prstGeom prst="rect">
            <a:avLst/>
          </a:prstGeom>
        </p:spPr>
        <p:txBody>
          <a:bodyPr>
            <a:noAutofit/>
          </a:bodyPr>
          <a:lstStyle>
            <a:lvl1pPr algn="l" defTabSz="685800" rtl="0" eaLnBrk="1" latinLnBrk="0" hangingPunct="1">
              <a:lnSpc>
                <a:spcPct val="90000"/>
              </a:lnSpc>
              <a:spcBef>
                <a:spcPct val="0"/>
              </a:spcBef>
              <a:buNone/>
              <a:defRPr lang="en-GB" sz="2800" b="1" kern="1200" dirty="0">
                <a:solidFill>
                  <a:srgbClr val="156082"/>
                </a:solidFill>
                <a:latin typeface="Arial" panose="020B0604020202020204" pitchFamily="34" charset="0"/>
                <a:ea typeface="+mj-ea"/>
                <a:cs typeface="Arial" panose="020B0604020202020204" pitchFamily="34" charset="0"/>
              </a:defRPr>
            </a:lvl1pPr>
          </a:lstStyle>
          <a:p>
            <a:r>
              <a:rPr lang="en-US"/>
              <a:t>Slide Title</a:t>
            </a:r>
            <a:endParaRPr lang="en-GB"/>
          </a:p>
        </p:txBody>
      </p:sp>
      <p:sp>
        <p:nvSpPr>
          <p:cNvPr id="3" name="Content Placeholder 2"/>
          <p:cNvSpPr>
            <a:spLocks noGrp="1"/>
          </p:cNvSpPr>
          <p:nvPr>
            <p:ph idx="1"/>
          </p:nvPr>
        </p:nvSpPr>
        <p:spPr>
          <a:xfrm>
            <a:off x="119064" y="854014"/>
            <a:ext cx="11953875" cy="5502338"/>
          </a:xfrm>
          <a:prstGeom prst="rect">
            <a:avLst/>
          </a:prstGeom>
        </p:spPr>
        <p:txBody>
          <a:bodyPr>
            <a:normAutofit/>
          </a:bodyPr>
          <a:lstStyle>
            <a:lvl1pPr marL="0" indent="0">
              <a:buNone/>
              <a:defRPr sz="2400">
                <a:latin typeface="Arial" panose="020B0604020202020204" pitchFamily="34" charset="0"/>
                <a:cs typeface="Arial" panose="020B0604020202020204" pitchFamily="34" charset="0"/>
              </a:defRPr>
            </a:lvl1pPr>
            <a:lvl2pPr marL="342900" indent="0">
              <a:buNone/>
              <a:defRPr sz="2400">
                <a:latin typeface="Arial" panose="020B0604020202020204" pitchFamily="34" charset="0"/>
                <a:cs typeface="Arial" panose="020B0604020202020204" pitchFamily="34" charset="0"/>
              </a:defRPr>
            </a:lvl2pPr>
            <a:lvl3pPr marL="685800" indent="0">
              <a:buNone/>
              <a:defRPr sz="2400">
                <a:latin typeface="Arial" panose="020B0604020202020204" pitchFamily="34" charset="0"/>
                <a:cs typeface="Arial" panose="020B0604020202020204" pitchFamily="34" charset="0"/>
              </a:defRPr>
            </a:lvl3pPr>
            <a:lvl4pPr marL="1028700" indent="0">
              <a:buNone/>
              <a:defRPr sz="2400">
                <a:latin typeface="Arial" panose="020B0604020202020204" pitchFamily="34" charset="0"/>
                <a:cs typeface="Arial" panose="020B0604020202020204" pitchFamily="34" charset="0"/>
              </a:defRPr>
            </a:lvl4pPr>
            <a:lvl5pPr marL="1371600" indent="0">
              <a:buNone/>
              <a:defRPr sz="24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382035E-C126-40EB-8E36-CD02C4E66EF0}" type="datetime1">
              <a:rPr lang="en-GB" smtClean="0"/>
              <a:t>05/06/2026</a:t>
            </a:fld>
            <a:endParaRPr lang="en-GB"/>
          </a:p>
        </p:txBody>
      </p:sp>
      <p:sp>
        <p:nvSpPr>
          <p:cNvPr id="6" name="Slide Number Placeholder 5"/>
          <p:cNvSpPr>
            <a:spLocks noGrp="1"/>
          </p:cNvSpPr>
          <p:nvPr>
            <p:ph type="sldNum" sz="quarter" idx="12"/>
          </p:nvPr>
        </p:nvSpPr>
        <p:spPr>
          <a:xfrm>
            <a:off x="11654280" y="6356350"/>
            <a:ext cx="432758" cy="365125"/>
          </a:xfrm>
          <a:prstGeom prst="rect">
            <a:avLst/>
          </a:prstGeom>
        </p:spPr>
        <p:txBody>
          <a:bodyPr/>
          <a:lstStyle>
            <a:lvl1pPr>
              <a:defRPr>
                <a:latin typeface="Arial" panose="020B0604020202020204" pitchFamily="34" charset="0"/>
                <a:cs typeface="Arial" panose="020B0604020202020204" pitchFamily="34" charset="0"/>
              </a:defRPr>
            </a:lvl1pPr>
          </a:lstStyle>
          <a:p>
            <a:fld id="{2DE01E5B-8A43-411F-AF4C-90B9967CBE4A}" type="slidenum">
              <a:rPr lang="en-GB" smtClean="0"/>
              <a:pPr/>
              <a:t>‹#›</a:t>
            </a:fld>
            <a:endParaRPr lang="en-GB"/>
          </a:p>
        </p:txBody>
      </p:sp>
      <p:cxnSp>
        <p:nvCxnSpPr>
          <p:cNvPr id="7" name="Straight Connector 6"/>
          <p:cNvCxnSpPr/>
          <p:nvPr/>
        </p:nvCxnSpPr>
        <p:spPr>
          <a:xfrm>
            <a:off x="119063" y="854015"/>
            <a:ext cx="11953876" cy="0"/>
          </a:xfrm>
          <a:prstGeom prst="line">
            <a:avLst/>
          </a:prstGeom>
          <a:ln w="12700">
            <a:gradFill>
              <a:gsLst>
                <a:gs pos="75000">
                  <a:srgbClr val="00AD93"/>
                </a:gs>
                <a:gs pos="50000">
                  <a:srgbClr val="00BEB7"/>
                </a:gs>
                <a:gs pos="25000">
                  <a:srgbClr val="2B8CC4"/>
                </a:gs>
                <a:gs pos="0">
                  <a:srgbClr val="005EA5"/>
                </a:gs>
                <a:gs pos="100000">
                  <a:srgbClr val="46B246"/>
                </a:gs>
              </a:gsLst>
              <a:lin ang="0" scaled="0"/>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5692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838200" y="6356350"/>
            <a:ext cx="2743200" cy="365125"/>
          </a:xfrm>
          <a:prstGeom prst="rect">
            <a:avLst/>
          </a:prstGeom>
        </p:spPr>
        <p:txBody>
          <a:bodyPr/>
          <a:lstStyle/>
          <a:p>
            <a:fld id="{8A1FCF6B-2327-414B-8B00-B240E3F308E3}" type="datetime1">
              <a:rPr lang="en-GB" smtClean="0"/>
              <a:t>05/06/2026</a:t>
            </a:fld>
            <a:endParaRPr lang="en-GB"/>
          </a:p>
        </p:txBody>
      </p:sp>
      <p:sp>
        <p:nvSpPr>
          <p:cNvPr id="10" name="Title 1">
            <a:extLst>
              <a:ext uri="{FF2B5EF4-FFF2-40B4-BE49-F238E27FC236}">
                <a16:creationId xmlns:a16="http://schemas.microsoft.com/office/drawing/2014/main" id="{52B5A7D7-9EB7-F769-0577-6E1FE2FD6368}"/>
              </a:ext>
            </a:extLst>
          </p:cNvPr>
          <p:cNvSpPr>
            <a:spLocks noGrp="1"/>
          </p:cNvSpPr>
          <p:nvPr>
            <p:ph type="title" hasCustomPrompt="1"/>
          </p:nvPr>
        </p:nvSpPr>
        <p:spPr>
          <a:xfrm>
            <a:off x="119064" y="405444"/>
            <a:ext cx="11953875" cy="448571"/>
          </a:xfrm>
          <a:prstGeom prst="rect">
            <a:avLst/>
          </a:prstGeom>
        </p:spPr>
        <p:txBody>
          <a:bodyPr>
            <a:normAutofit/>
          </a:bodyPr>
          <a:lstStyle>
            <a:lvl1pPr algn="l" defTabSz="685800" rtl="0" eaLnBrk="1" latinLnBrk="0" hangingPunct="1">
              <a:lnSpc>
                <a:spcPct val="90000"/>
              </a:lnSpc>
              <a:spcBef>
                <a:spcPct val="0"/>
              </a:spcBef>
              <a:buNone/>
              <a:defRPr lang="en-GB" sz="2400" b="1" kern="1200" dirty="0">
                <a:solidFill>
                  <a:schemeClr val="accent1"/>
                </a:solidFill>
                <a:latin typeface="Aptos" panose="020B0004020202020204" pitchFamily="34" charset="0"/>
                <a:ea typeface="+mj-ea"/>
                <a:cs typeface="+mj-cs"/>
              </a:defRPr>
            </a:lvl1pPr>
          </a:lstStyle>
          <a:p>
            <a:r>
              <a:rPr lang="en-US"/>
              <a:t>Slide Title</a:t>
            </a:r>
            <a:endParaRPr lang="en-GB"/>
          </a:p>
        </p:txBody>
      </p:sp>
      <p:cxnSp>
        <p:nvCxnSpPr>
          <p:cNvPr id="11" name="Straight Connector 10">
            <a:extLst>
              <a:ext uri="{FF2B5EF4-FFF2-40B4-BE49-F238E27FC236}">
                <a16:creationId xmlns:a16="http://schemas.microsoft.com/office/drawing/2014/main" id="{2954D54F-956E-B5FF-D6FF-B9C83BEB36AE}"/>
              </a:ext>
            </a:extLst>
          </p:cNvPr>
          <p:cNvCxnSpPr/>
          <p:nvPr userDrawn="1"/>
        </p:nvCxnSpPr>
        <p:spPr>
          <a:xfrm>
            <a:off x="119063" y="854015"/>
            <a:ext cx="11953876" cy="0"/>
          </a:xfrm>
          <a:prstGeom prst="line">
            <a:avLst/>
          </a:prstGeom>
          <a:ln w="12700">
            <a:gradFill>
              <a:gsLst>
                <a:gs pos="75000">
                  <a:srgbClr val="00AD93"/>
                </a:gs>
                <a:gs pos="50000">
                  <a:srgbClr val="00BEB7"/>
                </a:gs>
                <a:gs pos="25000">
                  <a:srgbClr val="2B8CC4"/>
                </a:gs>
                <a:gs pos="0">
                  <a:srgbClr val="005EA5"/>
                </a:gs>
                <a:gs pos="100000">
                  <a:srgbClr val="46B246"/>
                </a:gs>
              </a:gsLst>
              <a:lin ang="0" scaled="0"/>
            </a:gradFill>
          </a:ln>
        </p:spPr>
        <p:style>
          <a:lnRef idx="1">
            <a:schemeClr val="accent1"/>
          </a:lnRef>
          <a:fillRef idx="0">
            <a:schemeClr val="accent1"/>
          </a:fillRef>
          <a:effectRef idx="0">
            <a:schemeClr val="accent1"/>
          </a:effectRef>
          <a:fontRef idx="minor">
            <a:schemeClr val="tx1"/>
          </a:fontRef>
        </p:style>
      </p:cxnSp>
      <p:sp>
        <p:nvSpPr>
          <p:cNvPr id="12" name="Content Placeholder 2">
            <a:extLst>
              <a:ext uri="{FF2B5EF4-FFF2-40B4-BE49-F238E27FC236}">
                <a16:creationId xmlns:a16="http://schemas.microsoft.com/office/drawing/2014/main" id="{9020C231-1773-0C6F-CB5F-7EDE6AF38426}"/>
              </a:ext>
            </a:extLst>
          </p:cNvPr>
          <p:cNvSpPr>
            <a:spLocks noGrp="1"/>
          </p:cNvSpPr>
          <p:nvPr>
            <p:ph idx="1"/>
          </p:nvPr>
        </p:nvSpPr>
        <p:spPr>
          <a:xfrm>
            <a:off x="119064" y="1000662"/>
            <a:ext cx="11953875" cy="5227609"/>
          </a:xfrm>
          <a:prstGeom prst="rect">
            <a:avLst/>
          </a:prstGeom>
        </p:spPr>
        <p:txBody>
          <a:bodyPr>
            <a:normAutofit/>
          </a:bodyPr>
          <a:lstStyle>
            <a:lvl1pPr marL="0" indent="0">
              <a:buNone/>
              <a:defRPr sz="1400">
                <a:latin typeface="Aptos" panose="020B0004020202020204" pitchFamily="34" charset="0"/>
              </a:defRPr>
            </a:lvl1pPr>
            <a:lvl2pPr marL="342900" indent="0">
              <a:buNone/>
              <a:defRPr sz="1400">
                <a:latin typeface="Aptos" panose="020B0004020202020204" pitchFamily="34" charset="0"/>
              </a:defRPr>
            </a:lvl2pPr>
            <a:lvl3pPr marL="685800" indent="0">
              <a:buNone/>
              <a:defRPr sz="1400">
                <a:latin typeface="Aptos" panose="020B0004020202020204" pitchFamily="34" charset="0"/>
              </a:defRPr>
            </a:lvl3pPr>
            <a:lvl4pPr marL="1028700" indent="0">
              <a:buNone/>
              <a:defRPr sz="1400">
                <a:latin typeface="Aptos" panose="020B0004020202020204" pitchFamily="34" charset="0"/>
              </a:defRPr>
            </a:lvl4pPr>
            <a:lvl5pPr marL="1371600" indent="0">
              <a:buNone/>
              <a:defRPr sz="1400">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Slide Number Placeholder 5">
            <a:extLst>
              <a:ext uri="{FF2B5EF4-FFF2-40B4-BE49-F238E27FC236}">
                <a16:creationId xmlns:a16="http://schemas.microsoft.com/office/drawing/2014/main" id="{09196921-1F4F-73F9-7D50-BCF2EB641C18}"/>
              </a:ext>
            </a:extLst>
          </p:cNvPr>
          <p:cNvSpPr>
            <a:spLocks noGrp="1"/>
          </p:cNvSpPr>
          <p:nvPr>
            <p:ph type="sldNum" sz="quarter" idx="12"/>
          </p:nvPr>
        </p:nvSpPr>
        <p:spPr>
          <a:xfrm>
            <a:off x="11654280" y="6356350"/>
            <a:ext cx="432758" cy="365125"/>
          </a:xfrm>
          <a:prstGeom prst="rect">
            <a:avLst/>
          </a:prstGeom>
        </p:spPr>
        <p:txBody>
          <a:bodyPr/>
          <a:lstStyle>
            <a:lvl1pPr>
              <a:defRPr>
                <a:latin typeface="Arial" panose="020B0604020202020204" pitchFamily="34" charset="0"/>
                <a:cs typeface="Arial" panose="020B0604020202020204" pitchFamily="34" charset="0"/>
              </a:defRPr>
            </a:lvl1pPr>
          </a:lstStyle>
          <a:p>
            <a:fld id="{2DE01E5B-8A43-411F-AF4C-90B9967CBE4A}" type="slidenum">
              <a:rPr lang="en-GB" smtClean="0"/>
              <a:pPr/>
              <a:t>‹#›</a:t>
            </a:fld>
            <a:endParaRPr lang="en-GB"/>
          </a:p>
        </p:txBody>
      </p:sp>
    </p:spTree>
    <p:extLst>
      <p:ext uri="{BB962C8B-B14F-4D97-AF65-F5344CB8AC3E}">
        <p14:creationId xmlns:p14="http://schemas.microsoft.com/office/powerpoint/2010/main" val="3227058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DC34AB1-0FE3-B61D-5465-0A3BD8BBBB7B}"/>
              </a:ext>
            </a:extLst>
          </p:cNvPr>
          <p:cNvSpPr/>
          <p:nvPr userDrawn="1"/>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5AAE0E3-77F7-4B61-81E7-422E70828EFF}" type="datetime1">
              <a:rPr lang="en-GB" smtClean="0"/>
              <a:t>05/06/2026</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r>
              <a:rPr lang="en-GB"/>
              <a:t>Official-Sensitive </a:t>
            </a:r>
          </a:p>
        </p:txBody>
      </p:sp>
      <p:sp>
        <p:nvSpPr>
          <p:cNvPr id="14" name="Title 1"/>
          <p:cNvSpPr>
            <a:spLocks noGrp="1"/>
          </p:cNvSpPr>
          <p:nvPr>
            <p:ph type="title" hasCustomPrompt="1"/>
          </p:nvPr>
        </p:nvSpPr>
        <p:spPr>
          <a:xfrm>
            <a:off x="119063" y="1268413"/>
            <a:ext cx="7053263" cy="2843210"/>
          </a:xfrm>
          <a:prstGeom prst="rect">
            <a:avLst/>
          </a:prstGeom>
        </p:spPr>
        <p:txBody>
          <a:bodyPr anchor="b">
            <a:noAutofit/>
          </a:bodyPr>
          <a:lstStyle>
            <a:lvl1pPr>
              <a:defRPr lang="en-US" sz="3300" b="1" kern="1200" baseline="0" smtClean="0">
                <a:solidFill>
                  <a:schemeClr val="bg1"/>
                </a:solidFill>
                <a:latin typeface="+mj-lt"/>
                <a:ea typeface="+mj-ea"/>
                <a:cs typeface="Segoe UI Light" panose="020B0502040204020203" pitchFamily="34" charset="0"/>
              </a:defRPr>
            </a:lvl1pPr>
          </a:lstStyle>
          <a:p>
            <a:r>
              <a:rPr lang="en-US"/>
              <a:t>Section Header</a:t>
            </a:r>
            <a:endParaRPr lang="en-GB"/>
          </a:p>
        </p:txBody>
      </p:sp>
      <p:sp>
        <p:nvSpPr>
          <p:cNvPr id="15" name="Text Placeholder 18"/>
          <p:cNvSpPr>
            <a:spLocks noGrp="1"/>
          </p:cNvSpPr>
          <p:nvPr>
            <p:ph type="body" sz="quarter" idx="13" hasCustomPrompt="1"/>
          </p:nvPr>
        </p:nvSpPr>
        <p:spPr>
          <a:xfrm>
            <a:off x="119063" y="4111623"/>
            <a:ext cx="7053263" cy="2305052"/>
          </a:xfrm>
          <a:prstGeom prst="rect">
            <a:avLst/>
          </a:prstGeom>
        </p:spPr>
        <p:txBody>
          <a:bodyPr lIns="72000" tIns="126000">
            <a:noAutofit/>
          </a:bodyPr>
          <a:lstStyle>
            <a:lvl1pPr marL="0" indent="0">
              <a:buNone/>
              <a:defRPr sz="2400" b="0" baseline="0">
                <a:solidFill>
                  <a:schemeClr val="bg1"/>
                </a:solidFill>
                <a:latin typeface="Arial" panose="020B0604020202020204" pitchFamily="34" charset="0"/>
                <a:cs typeface="Arial" panose="020B0604020202020204" pitchFamily="34" charset="0"/>
              </a:defRPr>
            </a:lvl1pPr>
            <a:lvl2pPr marL="342900" indent="0">
              <a:buNone/>
              <a:defRPr sz="1350" b="1">
                <a:solidFill>
                  <a:schemeClr val="bg1"/>
                </a:solidFill>
              </a:defRPr>
            </a:lvl2pPr>
            <a:lvl3pPr marL="685800" indent="0">
              <a:buNone/>
              <a:defRPr sz="1350" b="1">
                <a:solidFill>
                  <a:schemeClr val="bg1"/>
                </a:solidFill>
              </a:defRPr>
            </a:lvl3pPr>
            <a:lvl4pPr marL="1028700" indent="0">
              <a:buNone/>
              <a:defRPr sz="1350" b="1">
                <a:solidFill>
                  <a:schemeClr val="bg1"/>
                </a:solidFill>
              </a:defRPr>
            </a:lvl4pPr>
            <a:lvl5pPr marL="1371600" indent="0">
              <a:buNone/>
              <a:defRPr sz="1350" b="1">
                <a:solidFill>
                  <a:schemeClr val="bg1"/>
                </a:solidFill>
              </a:defRPr>
            </a:lvl5pPr>
          </a:lstStyle>
          <a:p>
            <a:pPr lvl="0"/>
            <a:r>
              <a:rPr lang="en-US"/>
              <a:t>Presenter name &amp; title</a:t>
            </a:r>
            <a:endParaRPr lang="en-GB"/>
          </a:p>
        </p:txBody>
      </p:sp>
      <p:cxnSp>
        <p:nvCxnSpPr>
          <p:cNvPr id="16" name="Straight Connector 15"/>
          <p:cNvCxnSpPr/>
          <p:nvPr/>
        </p:nvCxnSpPr>
        <p:spPr>
          <a:xfrm>
            <a:off x="119063" y="4111200"/>
            <a:ext cx="11953876" cy="0"/>
          </a:xfrm>
          <a:prstGeom prst="line">
            <a:avLst/>
          </a:prstGeom>
          <a:ln w="12700">
            <a:gradFill>
              <a:gsLst>
                <a:gs pos="75000">
                  <a:srgbClr val="00AD93">
                    <a:alpha val="24000"/>
                  </a:srgbClr>
                </a:gs>
                <a:gs pos="50000">
                  <a:srgbClr val="00BEB7"/>
                </a:gs>
                <a:gs pos="25000">
                  <a:srgbClr val="2B8CC4"/>
                </a:gs>
                <a:gs pos="0">
                  <a:srgbClr val="005EA5"/>
                </a:gs>
                <a:gs pos="100000">
                  <a:srgbClr val="46B246">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39D0E7B8-D592-95DD-CAB2-B6694F53304B}"/>
              </a:ext>
            </a:extLst>
          </p:cNvPr>
          <p:cNvSpPr>
            <a:spLocks noGrp="1"/>
          </p:cNvSpPr>
          <p:nvPr>
            <p:ph type="sldNum" sz="quarter" idx="12"/>
          </p:nvPr>
        </p:nvSpPr>
        <p:spPr>
          <a:xfrm>
            <a:off x="11654280" y="6356350"/>
            <a:ext cx="432758"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fld id="{2DE01E5B-8A43-411F-AF4C-90B9967CBE4A}" type="slidenum">
              <a:rPr lang="en-GB" smtClean="0"/>
              <a:pPr/>
              <a:t>‹#›</a:t>
            </a:fld>
            <a:endParaRPr lang="en-GB">
              <a:solidFill>
                <a:schemeClr val="bg1"/>
              </a:solidFill>
            </a:endParaRPr>
          </a:p>
        </p:txBody>
      </p:sp>
    </p:spTree>
    <p:extLst>
      <p:ext uri="{BB962C8B-B14F-4D97-AF65-F5344CB8AC3E}">
        <p14:creationId xmlns:p14="http://schemas.microsoft.com/office/powerpoint/2010/main" val="3973865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8FC55-3B0D-4D04-6DC9-BC4C2B85EB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997BF66-D9B3-5898-71A1-555E779EEE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1F90139-14B3-D89D-1853-A2DA7315BAB2}"/>
              </a:ext>
            </a:extLst>
          </p:cNvPr>
          <p:cNvSpPr>
            <a:spLocks noGrp="1"/>
          </p:cNvSpPr>
          <p:nvPr>
            <p:ph type="dt" sz="half" idx="10"/>
          </p:nvPr>
        </p:nvSpPr>
        <p:spPr/>
        <p:txBody>
          <a:bodyPr/>
          <a:lstStyle/>
          <a:p>
            <a:fld id="{C0DA3B45-B6CF-498B-92A5-18F68CBB8991}" type="datetime1">
              <a:rPr lang="en-GB" smtClean="0"/>
              <a:t>05/06/2026</a:t>
            </a:fld>
            <a:endParaRPr lang="en-GB"/>
          </a:p>
        </p:txBody>
      </p:sp>
      <p:sp>
        <p:nvSpPr>
          <p:cNvPr id="7" name="Slide Number Placeholder 5">
            <a:extLst>
              <a:ext uri="{FF2B5EF4-FFF2-40B4-BE49-F238E27FC236}">
                <a16:creationId xmlns:a16="http://schemas.microsoft.com/office/drawing/2014/main" id="{90E7DB77-2ACF-83C2-6396-C0CACF1BDE01}"/>
              </a:ext>
            </a:extLst>
          </p:cNvPr>
          <p:cNvSpPr>
            <a:spLocks noGrp="1"/>
          </p:cNvSpPr>
          <p:nvPr>
            <p:ph type="sldNum" sz="quarter" idx="12"/>
          </p:nvPr>
        </p:nvSpPr>
        <p:spPr>
          <a:xfrm>
            <a:off x="11654280" y="6356350"/>
            <a:ext cx="432758" cy="365125"/>
          </a:xfrm>
          <a:prstGeom prst="rect">
            <a:avLst/>
          </a:prstGeom>
        </p:spPr>
        <p:txBody>
          <a:bodyPr/>
          <a:lstStyle>
            <a:lvl1pPr>
              <a:defRPr>
                <a:latin typeface="Arial" panose="020B0604020202020204" pitchFamily="34" charset="0"/>
                <a:cs typeface="Arial" panose="020B0604020202020204" pitchFamily="34" charset="0"/>
              </a:defRPr>
            </a:lvl1pPr>
          </a:lstStyle>
          <a:p>
            <a:fld id="{2DE01E5B-8A43-411F-AF4C-90B9967CBE4A}" type="slidenum">
              <a:rPr lang="en-GB" smtClean="0"/>
              <a:pPr/>
              <a:t>‹#›</a:t>
            </a:fld>
            <a:endParaRPr lang="en-GB"/>
          </a:p>
        </p:txBody>
      </p:sp>
    </p:spTree>
    <p:extLst>
      <p:ext uri="{BB962C8B-B14F-4D97-AF65-F5344CB8AC3E}">
        <p14:creationId xmlns:p14="http://schemas.microsoft.com/office/powerpoint/2010/main" val="6289092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DDE36BA-EC46-4A75-9BCC-FBDFC6958BD3}" type="datetime1">
              <a:rPr lang="en-GB" smtClean="0"/>
              <a:t>05/06/2026</a:t>
            </a:fld>
            <a:endParaRPr lang="en-GB"/>
          </a:p>
        </p:txBody>
      </p:sp>
      <p:sp>
        <p:nvSpPr>
          <p:cNvPr id="3" name="Slide Number Placeholder 5">
            <a:extLst>
              <a:ext uri="{FF2B5EF4-FFF2-40B4-BE49-F238E27FC236}">
                <a16:creationId xmlns:a16="http://schemas.microsoft.com/office/drawing/2014/main" id="{6F23053A-F8C8-E713-ADC9-8BDA6F15FF60}"/>
              </a:ext>
            </a:extLst>
          </p:cNvPr>
          <p:cNvSpPr>
            <a:spLocks noGrp="1"/>
          </p:cNvSpPr>
          <p:nvPr>
            <p:ph type="sldNum" sz="quarter" idx="4"/>
          </p:nvPr>
        </p:nvSpPr>
        <p:spPr>
          <a:xfrm>
            <a:off x="11654280" y="6356350"/>
            <a:ext cx="432758" cy="365125"/>
          </a:xfrm>
          <a:prstGeom prst="rect">
            <a:avLst/>
          </a:prstGeom>
        </p:spPr>
        <p:txBody>
          <a:bodyPr/>
          <a:lstStyle>
            <a:lvl1pPr>
              <a:defRPr sz="1600">
                <a:latin typeface="Arial" panose="020B0604020202020204" pitchFamily="34" charset="0"/>
                <a:cs typeface="Arial" panose="020B0604020202020204" pitchFamily="34" charset="0"/>
              </a:defRPr>
            </a:lvl1pPr>
          </a:lstStyle>
          <a:p>
            <a:fld id="{2DE01E5B-8A43-411F-AF4C-90B9967CBE4A}" type="slidenum">
              <a:rPr lang="en-GB" smtClean="0"/>
              <a:pPr/>
              <a:t>‹#›</a:t>
            </a:fld>
            <a:endParaRPr lang="en-GB" sz="1600"/>
          </a:p>
        </p:txBody>
      </p:sp>
    </p:spTree>
    <p:extLst>
      <p:ext uri="{BB962C8B-B14F-4D97-AF65-F5344CB8AC3E}">
        <p14:creationId xmlns:p14="http://schemas.microsoft.com/office/powerpoint/2010/main" val="185025253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7" r:id="rId3"/>
    <p:sldLayoutId id="2147483678" r:id="rId4"/>
    <p:sldLayoutId id="2147483679" r:id="rId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microsoft.com/office/2018/10/relationships/comments" Target="../comments/modernComment_7FFFCD43_2578D4F2.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microsoft.com/office/2018/10/relationships/comments" Target="../comments/modernComment_7FFFCD58_C011EF6E.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microsoft.com/office/2018/10/relationships/comments" Target="../comments/modernComment_2C7_62CEF0FB.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25.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8.svg"/><Relationship Id="rId5" Type="http://schemas.openxmlformats.org/officeDocument/2006/relationships/image" Target="../media/image7.svg"/><Relationship Id="rId4" Type="http://schemas.openxmlformats.org/officeDocument/2006/relationships/image" Target="../media/image6.sv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microsoft.com/office/2018/10/relationships/comments" Target="../comments/modernComment_7FFFCD48_F013EB9F.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3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slideLayout" Target="../slideLayouts/slideLayout2.xml"/><Relationship Id="rId6" Type="http://schemas.openxmlformats.org/officeDocument/2006/relationships/image" Target="../media/image9.svg"/><Relationship Id="rId5" Type="http://schemas.openxmlformats.org/officeDocument/2006/relationships/image" Target="../media/image8.svg"/><Relationship Id="rId4" Type="http://schemas.openxmlformats.org/officeDocument/2006/relationships/image" Target="../media/image7.sv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microsoft.com/office/2018/10/relationships/comments" Target="../comments/modernComment_7FFFCCF9_9624D7CB.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18/10/relationships/comments" Target="../comments/modernComment_7FFFCCEB_EC7C2EE0.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microsoft.com/office/2018/10/relationships/comments" Target="../comments/modernComment_7FFFCD2C_20D17330.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6356B5-0414-8C13-D782-8F04CED740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09A1D6-4B1C-BAEE-5045-8A6D5C8F5FC9}"/>
              </a:ext>
            </a:extLst>
          </p:cNvPr>
          <p:cNvSpPr>
            <a:spLocks noGrp="1"/>
          </p:cNvSpPr>
          <p:nvPr>
            <p:ph type="title"/>
          </p:nvPr>
        </p:nvSpPr>
        <p:spPr>
          <a:xfrm>
            <a:off x="119064" y="288760"/>
            <a:ext cx="11953875" cy="565256"/>
          </a:xfrm>
        </p:spPr>
        <p:txBody>
          <a:bodyPr anchor="ctr">
            <a:normAutofit/>
          </a:bodyPr>
          <a:lstStyle/>
          <a:p>
            <a:r>
              <a:rPr lang="en-GB">
                <a:solidFill>
                  <a:srgbClr val="FF0000"/>
                </a:solidFill>
                <a:latin typeface="Arial" panose="020B0604020202020204" pitchFamily="34" charset="0"/>
                <a:cs typeface="Arial" panose="020B0604020202020204" pitchFamily="34" charset="0"/>
              </a:rPr>
              <a:t>Facilitator note: Before you begin</a:t>
            </a:r>
          </a:p>
        </p:txBody>
      </p:sp>
      <p:sp>
        <p:nvSpPr>
          <p:cNvPr id="3" name="Content Placeholder 2">
            <a:extLst>
              <a:ext uri="{FF2B5EF4-FFF2-40B4-BE49-F238E27FC236}">
                <a16:creationId xmlns:a16="http://schemas.microsoft.com/office/drawing/2014/main" id="{AD7E5DB1-A9EC-4816-F237-6F9F443458DB}"/>
              </a:ext>
            </a:extLst>
          </p:cNvPr>
          <p:cNvSpPr>
            <a:spLocks noGrp="1"/>
          </p:cNvSpPr>
          <p:nvPr>
            <p:ph idx="1"/>
          </p:nvPr>
        </p:nvSpPr>
        <p:spPr>
          <a:xfrm>
            <a:off x="119061" y="854014"/>
            <a:ext cx="11953875" cy="5502336"/>
          </a:xfrm>
          <a:ln w="28575">
            <a:solidFill>
              <a:srgbClr val="FF0000"/>
            </a:solidFill>
          </a:ln>
        </p:spPr>
        <p:txBody>
          <a:bodyPr lIns="91440" tIns="45720" rIns="91440" bIns="45720" anchor="t">
            <a:normAutofit/>
          </a:bodyPr>
          <a:lstStyle/>
          <a:p>
            <a:pPr>
              <a:spcBef>
                <a:spcPts val="0"/>
              </a:spcBef>
            </a:pPr>
            <a:endParaRPr lang="en-GB"/>
          </a:p>
          <a:p>
            <a:pPr>
              <a:spcBef>
                <a:spcPts val="0"/>
              </a:spcBef>
              <a:spcAft>
                <a:spcPts val="2000"/>
              </a:spcAft>
            </a:pPr>
            <a:r>
              <a:rPr lang="en-GB"/>
              <a:t>Thank you for running a workshop to support the Timms Review of Personal Independence Payment. </a:t>
            </a:r>
            <a:endParaRPr lang="en-GB" sz="2000"/>
          </a:p>
          <a:p>
            <a:r>
              <a:rPr lang="en-GB" sz="2400"/>
              <a:t>Before you begin, please make sure you have:</a:t>
            </a:r>
          </a:p>
          <a:p>
            <a:pPr marL="342900" indent="-342900">
              <a:buFont typeface="Arial" panose="020B0604020202020204" pitchFamily="34" charset="0"/>
              <a:buChar char="•"/>
            </a:pPr>
            <a:r>
              <a:rPr lang="en-GB" sz="2400"/>
              <a:t>Read the instructions and guidance for facilitators</a:t>
            </a:r>
          </a:p>
          <a:p>
            <a:pPr marL="342900" indent="-342900">
              <a:buFont typeface="Arial" panose="020B0604020202020204" pitchFamily="34" charset="0"/>
              <a:buChar char="•"/>
            </a:pPr>
            <a:r>
              <a:rPr lang="en-GB"/>
              <a:t>Read the response form, so you know how to share your insights</a:t>
            </a:r>
          </a:p>
          <a:p>
            <a:pPr marL="342900" indent="-342900">
              <a:buFont typeface="Arial" panose="020B0604020202020204" pitchFamily="34" charset="0"/>
              <a:buChar char="•"/>
            </a:pPr>
            <a:r>
              <a:rPr lang="en-GB"/>
              <a:t>Told attendees how you will use their data and secured their informed consent</a:t>
            </a:r>
          </a:p>
          <a:p>
            <a:endParaRPr lang="en-GB">
              <a:latin typeface="Arial"/>
              <a:cs typeface="Arial"/>
            </a:endParaRPr>
          </a:p>
          <a:p>
            <a:r>
              <a:rPr lang="en-GB">
                <a:latin typeface="Arial"/>
                <a:cs typeface="Arial"/>
              </a:rPr>
              <a:t>This workshop is designed to be </a:t>
            </a:r>
            <a:r>
              <a:rPr lang="en-GB" b="1">
                <a:latin typeface="Arial"/>
                <a:cs typeface="Arial"/>
              </a:rPr>
              <a:t>flexible</a:t>
            </a:r>
            <a:r>
              <a:rPr lang="en-GB">
                <a:latin typeface="Arial"/>
                <a:cs typeface="Arial"/>
              </a:rPr>
              <a:t>. Please adapt it to your attendees and their interests and needs. The content for you to adapt in this pack is </a:t>
            </a:r>
            <a:r>
              <a:rPr lang="en-GB">
                <a:highlight>
                  <a:srgbClr val="FFFF00"/>
                </a:highlight>
                <a:latin typeface="Arial"/>
                <a:cs typeface="Arial"/>
              </a:rPr>
              <a:t>highlighted in yellow </a:t>
            </a:r>
            <a:r>
              <a:rPr lang="en-GB">
                <a:latin typeface="Arial"/>
                <a:cs typeface="Arial"/>
              </a:rPr>
              <a:t>and marked with a comment. Further suggestions on how to adapt the workshop can be found in the instructions and guidance for facilitators.</a:t>
            </a:r>
          </a:p>
        </p:txBody>
      </p:sp>
      <p:sp>
        <p:nvSpPr>
          <p:cNvPr id="4" name="Slide Number Placeholder 3">
            <a:extLst>
              <a:ext uri="{FF2B5EF4-FFF2-40B4-BE49-F238E27FC236}">
                <a16:creationId xmlns:a16="http://schemas.microsoft.com/office/drawing/2014/main" id="{6D1C28B0-1D2C-5899-105C-5936EB8F9382}"/>
              </a:ext>
              <a:ext uri="{C183D7F6-B498-43B3-948B-1728B52AA6E4}">
                <adec:decorative xmlns:adec="http://schemas.microsoft.com/office/drawing/2017/decorative" val="0"/>
              </a:ext>
            </a:extLst>
          </p:cNvPr>
          <p:cNvSpPr>
            <a:spLocks noGrp="1"/>
          </p:cNvSpPr>
          <p:nvPr>
            <p:ph type="sldNum" sz="quarter" idx="12"/>
          </p:nvPr>
        </p:nvSpPr>
        <p:spPr/>
        <p:txBody>
          <a:bodyPr/>
          <a:lstStyle/>
          <a:p>
            <a:fld id="{2DE01E5B-8A43-411F-AF4C-90B9967CBE4A}" type="slidenum">
              <a:rPr lang="en-GB" smtClean="0"/>
              <a:t>1</a:t>
            </a:fld>
            <a:endParaRPr lang="en-GB"/>
          </a:p>
        </p:txBody>
      </p:sp>
    </p:spTree>
    <p:extLst>
      <p:ext uri="{BB962C8B-B14F-4D97-AF65-F5344CB8AC3E}">
        <p14:creationId xmlns:p14="http://schemas.microsoft.com/office/powerpoint/2010/main" val="3717324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6C34C-AD0D-0274-C397-892395CB6F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B26F41-41B6-1FA3-CF44-DA9A93CF5FDC}"/>
              </a:ext>
            </a:extLst>
          </p:cNvPr>
          <p:cNvSpPr>
            <a:spLocks noGrp="1"/>
          </p:cNvSpPr>
          <p:nvPr>
            <p:ph type="title"/>
          </p:nvPr>
        </p:nvSpPr>
        <p:spPr/>
        <p:txBody>
          <a:bodyPr/>
          <a:lstStyle/>
          <a:p>
            <a:r>
              <a:rPr lang="en-GB"/>
              <a:t>Who is involved in the Timms Review? Continued</a:t>
            </a:r>
          </a:p>
        </p:txBody>
      </p:sp>
      <p:sp>
        <p:nvSpPr>
          <p:cNvPr id="3" name="Content Placeholder 2">
            <a:extLst>
              <a:ext uri="{FF2B5EF4-FFF2-40B4-BE49-F238E27FC236}">
                <a16:creationId xmlns:a16="http://schemas.microsoft.com/office/drawing/2014/main" id="{BF2DF8B7-5E21-38AB-C004-B3F7FD1C1CFB}"/>
              </a:ext>
            </a:extLst>
          </p:cNvPr>
          <p:cNvSpPr>
            <a:spLocks noGrp="1"/>
          </p:cNvSpPr>
          <p:nvPr>
            <p:ph idx="1"/>
          </p:nvPr>
        </p:nvSpPr>
        <p:spPr/>
        <p:txBody>
          <a:bodyPr>
            <a:normAutofit lnSpcReduction="10000"/>
          </a:bodyPr>
          <a:lstStyle/>
          <a:p>
            <a:pPr marL="342900" indent="-342900">
              <a:buFont typeface="Arial" panose="020B0604020202020204" pitchFamily="34" charset="0"/>
              <a:buChar char="•"/>
            </a:pPr>
            <a:endParaRPr lang="en-GB"/>
          </a:p>
          <a:p>
            <a:pPr marL="342900" indent="-342900">
              <a:spcAft>
                <a:spcPts val="1000"/>
              </a:spcAft>
              <a:buFont typeface="Arial" panose="020B0604020202020204" pitchFamily="34" charset="0"/>
              <a:buChar char="•"/>
            </a:pPr>
            <a:r>
              <a:rPr lang="en-GB"/>
              <a:t>The Review is led by three co-chairs and a steering group. </a:t>
            </a:r>
          </a:p>
          <a:p>
            <a:pPr marL="342900" indent="-342900">
              <a:spcAft>
                <a:spcPts val="1000"/>
              </a:spcAft>
              <a:buFont typeface="Arial" panose="020B0604020202020204" pitchFamily="34" charset="0"/>
              <a:buChar char="•"/>
            </a:pPr>
            <a:r>
              <a:rPr lang="en-GB"/>
              <a:t>They bring experience across areas including welfare policy, accessibility, advocacy, co-production, governance, and leadership within Disabled People’s Organisations (DPOs). </a:t>
            </a:r>
          </a:p>
          <a:p>
            <a:pPr marL="342900" indent="-342900">
              <a:spcAft>
                <a:spcPts val="1000"/>
              </a:spcAft>
              <a:buFont typeface="Arial" panose="020B0604020202020204" pitchFamily="34" charset="0"/>
              <a:buChar char="•"/>
            </a:pPr>
            <a:r>
              <a:rPr lang="en-GB"/>
              <a:t>Almost all members have lived experience of Disability or long-term health conditions.</a:t>
            </a:r>
          </a:p>
          <a:p>
            <a:pPr marL="342900" indent="-342900">
              <a:spcAft>
                <a:spcPts val="1000"/>
              </a:spcAft>
              <a:buFont typeface="Arial" panose="020B0604020202020204" pitchFamily="34" charset="0"/>
              <a:buChar char="•"/>
            </a:pPr>
            <a:r>
              <a:rPr lang="en-GB"/>
              <a:t>The steering group:</a:t>
            </a:r>
          </a:p>
          <a:p>
            <a:pPr marL="685800" lvl="1" indent="-342900">
              <a:spcBef>
                <a:spcPts val="1000"/>
              </a:spcBef>
              <a:spcAft>
                <a:spcPts val="1000"/>
              </a:spcAft>
              <a:buFont typeface="Arial" panose="020B0604020202020204" pitchFamily="34" charset="0"/>
              <a:buChar char="•"/>
            </a:pPr>
            <a:r>
              <a:rPr lang="en-GB"/>
              <a:t>Set the strategic direction for the work,</a:t>
            </a:r>
          </a:p>
          <a:p>
            <a:pPr marL="685800" lvl="1" indent="-342900">
              <a:spcBef>
                <a:spcPts val="1000"/>
              </a:spcBef>
              <a:spcAft>
                <a:spcPts val="1000"/>
              </a:spcAft>
              <a:buFont typeface="Arial" panose="020B0604020202020204" pitchFamily="34" charset="0"/>
              <a:buChar char="•"/>
            </a:pPr>
            <a:r>
              <a:rPr lang="en-GB"/>
              <a:t>Oversee the programme of evidence gathering and engagement, including workshops like this one, </a:t>
            </a:r>
          </a:p>
          <a:p>
            <a:pPr marL="685800" lvl="1" indent="-342900">
              <a:spcBef>
                <a:spcPts val="1000"/>
              </a:spcBef>
              <a:spcAft>
                <a:spcPts val="1000"/>
              </a:spcAft>
              <a:buFont typeface="Arial" panose="020B0604020202020204" pitchFamily="34" charset="0"/>
              <a:buChar char="•"/>
            </a:pPr>
            <a:r>
              <a:rPr lang="en-GB"/>
              <a:t>Develop recommendations. </a:t>
            </a:r>
          </a:p>
        </p:txBody>
      </p:sp>
      <p:sp>
        <p:nvSpPr>
          <p:cNvPr id="4" name="Slide Number Placeholder 3">
            <a:extLst>
              <a:ext uri="{FF2B5EF4-FFF2-40B4-BE49-F238E27FC236}">
                <a16:creationId xmlns:a16="http://schemas.microsoft.com/office/drawing/2014/main" id="{01419635-A663-4BCA-0311-DDF334819EF8}"/>
              </a:ext>
            </a:extLst>
          </p:cNvPr>
          <p:cNvSpPr>
            <a:spLocks noGrp="1"/>
          </p:cNvSpPr>
          <p:nvPr>
            <p:ph type="sldNum" sz="quarter" idx="12"/>
          </p:nvPr>
        </p:nvSpPr>
        <p:spPr/>
        <p:txBody>
          <a:bodyPr/>
          <a:lstStyle/>
          <a:p>
            <a:fld id="{2DE01E5B-8A43-411F-AF4C-90B9967CBE4A}" type="slidenum">
              <a:rPr lang="en-GB" smtClean="0"/>
              <a:pPr/>
              <a:t>10</a:t>
            </a:fld>
            <a:endParaRPr lang="en-GB"/>
          </a:p>
        </p:txBody>
      </p:sp>
    </p:spTree>
    <p:extLst>
      <p:ext uri="{BB962C8B-B14F-4D97-AF65-F5344CB8AC3E}">
        <p14:creationId xmlns:p14="http://schemas.microsoft.com/office/powerpoint/2010/main" val="529557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9F8F1-0ACD-EE4B-1230-8A0A0E127DFA}"/>
              </a:ext>
            </a:extLst>
          </p:cNvPr>
          <p:cNvSpPr>
            <a:spLocks noGrp="1"/>
          </p:cNvSpPr>
          <p:nvPr>
            <p:ph type="title"/>
          </p:nvPr>
        </p:nvSpPr>
        <p:spPr/>
        <p:txBody>
          <a:bodyPr/>
          <a:lstStyle/>
          <a:p>
            <a:r>
              <a:rPr lang="en-GB"/>
              <a:t>Why are we holding this workshop?</a:t>
            </a:r>
          </a:p>
        </p:txBody>
      </p:sp>
      <p:sp>
        <p:nvSpPr>
          <p:cNvPr id="3" name="Content Placeholder 2">
            <a:extLst>
              <a:ext uri="{FF2B5EF4-FFF2-40B4-BE49-F238E27FC236}">
                <a16:creationId xmlns:a16="http://schemas.microsoft.com/office/drawing/2014/main" id="{CAD3806E-A94C-5041-53F9-09E50C8F84A8}"/>
              </a:ext>
            </a:extLst>
          </p:cNvPr>
          <p:cNvSpPr>
            <a:spLocks noGrp="1"/>
          </p:cNvSpPr>
          <p:nvPr>
            <p:ph idx="1"/>
          </p:nvPr>
        </p:nvSpPr>
        <p:spPr/>
        <p:txBody>
          <a:bodyPr lIns="91440" tIns="45720" rIns="91440" bIns="45720" anchor="t">
            <a:normAutofit/>
          </a:bodyPr>
          <a:lstStyle/>
          <a:p>
            <a:pPr>
              <a:spcAft>
                <a:spcPts val="1000"/>
              </a:spcAft>
            </a:pPr>
            <a:r>
              <a:rPr lang="en-GB">
                <a:latin typeface="Arial"/>
                <a:cs typeface="Arial"/>
              </a:rPr>
              <a:t>It is very important to the steering group that the Review hears from many different perspectives. The six-part evidence and engagement programme is designed to support people to take part in ways that work for them. The programme includes:</a:t>
            </a:r>
          </a:p>
          <a:p>
            <a:pPr marL="457200" indent="-457200">
              <a:spcAft>
                <a:spcPts val="1000"/>
              </a:spcAft>
              <a:buFont typeface="+mj-lt"/>
              <a:buAutoNum type="arabicPeriod"/>
            </a:pPr>
            <a:r>
              <a:rPr lang="en-GB"/>
              <a:t>A Call for Evidence</a:t>
            </a:r>
          </a:p>
          <a:p>
            <a:pPr marL="457200" indent="-457200">
              <a:spcAft>
                <a:spcPts val="1000"/>
              </a:spcAft>
              <a:buFont typeface="+mj-lt"/>
              <a:buAutoNum type="arabicPeriod"/>
            </a:pPr>
            <a:r>
              <a:rPr lang="en-GB"/>
              <a:t>Existing data and research</a:t>
            </a:r>
          </a:p>
          <a:p>
            <a:pPr marL="457200" indent="-457200">
              <a:spcAft>
                <a:spcPts val="1000"/>
              </a:spcAft>
              <a:buFont typeface="+mj-lt"/>
              <a:buAutoNum type="arabicPeriod"/>
            </a:pPr>
            <a:r>
              <a:rPr lang="en-GB"/>
              <a:t>New quantitative survey research</a:t>
            </a:r>
          </a:p>
          <a:p>
            <a:pPr marL="457200" indent="-457200">
              <a:spcAft>
                <a:spcPts val="1000"/>
              </a:spcAft>
              <a:buFont typeface="+mj-lt"/>
              <a:buAutoNum type="arabicPeriod"/>
            </a:pPr>
            <a:r>
              <a:rPr lang="en-GB" b="1"/>
              <a:t>Workshop in a box</a:t>
            </a:r>
          </a:p>
          <a:p>
            <a:pPr marL="457200" indent="-457200">
              <a:spcAft>
                <a:spcPts val="1000"/>
              </a:spcAft>
              <a:buFont typeface="+mj-lt"/>
              <a:buAutoNum type="arabicPeriod"/>
            </a:pPr>
            <a:r>
              <a:rPr lang="en-GB">
                <a:latin typeface="Arial"/>
                <a:cs typeface="Arial"/>
              </a:rPr>
              <a:t>Evidence sessions with experts</a:t>
            </a:r>
          </a:p>
          <a:p>
            <a:pPr marL="457200" indent="-457200">
              <a:spcAft>
                <a:spcPts val="1000"/>
              </a:spcAft>
              <a:buAutoNum type="arabicPeriod"/>
            </a:pPr>
            <a:r>
              <a:rPr lang="en-GB">
                <a:latin typeface="Arial"/>
                <a:cs typeface="Arial"/>
              </a:rPr>
              <a:t>Deliberative events (more detailed discussions on options and solutions)</a:t>
            </a:r>
            <a:endParaRPr lang="en-GB"/>
          </a:p>
          <a:p>
            <a:pPr>
              <a:spcAft>
                <a:spcPts val="1000"/>
              </a:spcAft>
            </a:pPr>
            <a:r>
              <a:rPr lang="en-GB"/>
              <a:t>This workshop will cover some topics that the steering group wants to know more about. </a:t>
            </a:r>
          </a:p>
        </p:txBody>
      </p:sp>
      <p:sp>
        <p:nvSpPr>
          <p:cNvPr id="4" name="Slide Number Placeholder 3">
            <a:extLst>
              <a:ext uri="{FF2B5EF4-FFF2-40B4-BE49-F238E27FC236}">
                <a16:creationId xmlns:a16="http://schemas.microsoft.com/office/drawing/2014/main" id="{5E9AACBC-525D-915F-D5C1-8DD0AFF60141}"/>
              </a:ext>
            </a:extLst>
          </p:cNvPr>
          <p:cNvSpPr>
            <a:spLocks noGrp="1"/>
          </p:cNvSpPr>
          <p:nvPr>
            <p:ph type="sldNum" sz="quarter" idx="12"/>
          </p:nvPr>
        </p:nvSpPr>
        <p:spPr/>
        <p:txBody>
          <a:bodyPr/>
          <a:lstStyle/>
          <a:p>
            <a:fld id="{2DE01E5B-8A43-411F-AF4C-90B9967CBE4A}" type="slidenum">
              <a:rPr lang="en-GB" smtClean="0"/>
              <a:pPr/>
              <a:t>11</a:t>
            </a:fld>
            <a:endParaRPr lang="en-GB"/>
          </a:p>
        </p:txBody>
      </p:sp>
    </p:spTree>
    <p:extLst>
      <p:ext uri="{BB962C8B-B14F-4D97-AF65-F5344CB8AC3E}">
        <p14:creationId xmlns:p14="http://schemas.microsoft.com/office/powerpoint/2010/main" val="3148248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C4754-80D6-DD6F-C18F-2180EDFB0A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511C21-9D70-37B2-7041-69CD274F5630}"/>
              </a:ext>
            </a:extLst>
          </p:cNvPr>
          <p:cNvSpPr>
            <a:spLocks noGrp="1"/>
          </p:cNvSpPr>
          <p:nvPr>
            <p:ph type="title"/>
          </p:nvPr>
        </p:nvSpPr>
        <p:spPr/>
        <p:txBody>
          <a:bodyPr/>
          <a:lstStyle/>
          <a:p>
            <a:r>
              <a:rPr lang="en-GB"/>
              <a:t>Why are we holding this workshop? Continued</a:t>
            </a:r>
          </a:p>
        </p:txBody>
      </p:sp>
      <p:sp>
        <p:nvSpPr>
          <p:cNvPr id="3" name="Content Placeholder 2">
            <a:extLst>
              <a:ext uri="{FF2B5EF4-FFF2-40B4-BE49-F238E27FC236}">
                <a16:creationId xmlns:a16="http://schemas.microsoft.com/office/drawing/2014/main" id="{513E7C53-C89C-77D1-0687-610899D23EC5}"/>
              </a:ext>
            </a:extLst>
          </p:cNvPr>
          <p:cNvSpPr>
            <a:spLocks noGrp="1"/>
          </p:cNvSpPr>
          <p:nvPr>
            <p:ph idx="1"/>
          </p:nvPr>
        </p:nvSpPr>
        <p:spPr/>
        <p:txBody>
          <a:bodyPr lIns="91440" tIns="45720" rIns="91440" bIns="45720" anchor="t">
            <a:normAutofit/>
          </a:bodyPr>
          <a:lstStyle/>
          <a:p>
            <a:pPr marL="342900" indent="-342900">
              <a:spcAft>
                <a:spcPts val="1000"/>
              </a:spcAft>
              <a:buFont typeface="Arial" panose="020B0604020202020204" pitchFamily="34" charset="0"/>
              <a:buChar char="•"/>
            </a:pPr>
            <a:endParaRPr lang="en-GB"/>
          </a:p>
          <a:p>
            <a:pPr marL="342900" indent="-342900">
              <a:spcAft>
                <a:spcPts val="1000"/>
              </a:spcAft>
              <a:buFont typeface="Arial" panose="020B0604020202020204" pitchFamily="34" charset="0"/>
              <a:buChar char="•"/>
            </a:pPr>
            <a:r>
              <a:rPr lang="en-GB">
                <a:latin typeface="Arial"/>
                <a:cs typeface="Arial"/>
              </a:rPr>
              <a:t>The Timms Review steering group wants to base their recommendations on a range of lived, living and learned experience.</a:t>
            </a:r>
          </a:p>
          <a:p>
            <a:pPr marL="342900" indent="-342900">
              <a:spcAft>
                <a:spcPts val="1000"/>
              </a:spcAft>
              <a:buFont typeface="Arial" panose="020B0604020202020204" pitchFamily="34" charset="0"/>
              <a:buChar char="•"/>
            </a:pPr>
            <a:r>
              <a:rPr lang="en-GB"/>
              <a:t>They want to hear from a wide range of voices, including the most marginalised communities. </a:t>
            </a:r>
          </a:p>
          <a:p>
            <a:pPr marL="342900" indent="-342900">
              <a:spcAft>
                <a:spcPts val="1000"/>
              </a:spcAft>
              <a:buFont typeface="Arial" panose="020B0604020202020204" pitchFamily="34" charset="0"/>
              <a:buChar char="•"/>
            </a:pPr>
            <a:r>
              <a:rPr lang="en-GB"/>
              <a:t>They believe this is essential to providing a PIP offer that is fit for the future and fair for all. </a:t>
            </a:r>
          </a:p>
          <a:p>
            <a:pPr marL="342900" indent="-342900">
              <a:spcAft>
                <a:spcPts val="1000"/>
              </a:spcAft>
              <a:buFont typeface="Arial" panose="020B0604020202020204" pitchFamily="34" charset="0"/>
              <a:buChar char="•"/>
            </a:pPr>
            <a:r>
              <a:rPr lang="en-GB"/>
              <a:t>This workshop is an opportunity for Disabled people and individuals with direct experience of PIP to shape the Review.</a:t>
            </a:r>
          </a:p>
          <a:p>
            <a:pPr marL="342900" indent="-342900">
              <a:spcAft>
                <a:spcPts val="1000"/>
              </a:spcAft>
              <a:buFont typeface="Arial" panose="020B0604020202020204" pitchFamily="34" charset="0"/>
              <a:buChar char="•"/>
            </a:pPr>
            <a:r>
              <a:rPr lang="en-GB">
                <a:highlight>
                  <a:srgbClr val="FFFF00"/>
                </a:highlight>
              </a:rPr>
              <a:t>[You can add more reasons why your organisation is hosting a workshop here]</a:t>
            </a:r>
          </a:p>
        </p:txBody>
      </p:sp>
      <p:sp>
        <p:nvSpPr>
          <p:cNvPr id="4" name="Slide Number Placeholder 3">
            <a:extLst>
              <a:ext uri="{FF2B5EF4-FFF2-40B4-BE49-F238E27FC236}">
                <a16:creationId xmlns:a16="http://schemas.microsoft.com/office/drawing/2014/main" id="{74D6DFF9-9AEB-2404-E8E5-699E51CD5F8B}"/>
              </a:ext>
            </a:extLst>
          </p:cNvPr>
          <p:cNvSpPr>
            <a:spLocks noGrp="1"/>
          </p:cNvSpPr>
          <p:nvPr>
            <p:ph type="sldNum" sz="quarter" idx="12"/>
          </p:nvPr>
        </p:nvSpPr>
        <p:spPr/>
        <p:txBody>
          <a:bodyPr/>
          <a:lstStyle/>
          <a:p>
            <a:fld id="{2DE01E5B-8A43-411F-AF4C-90B9967CBE4A}" type="slidenum">
              <a:rPr lang="en-GB" smtClean="0"/>
              <a:pPr/>
              <a:t>12</a:t>
            </a:fld>
            <a:endParaRPr lang="en-GB"/>
          </a:p>
        </p:txBody>
      </p:sp>
    </p:spTree>
    <p:extLst>
      <p:ext uri="{BB962C8B-B14F-4D97-AF65-F5344CB8AC3E}">
        <p14:creationId xmlns:p14="http://schemas.microsoft.com/office/powerpoint/2010/main" val="628675826"/>
      </p:ext>
    </p:extLst>
  </p:cSld>
  <p:clrMapOvr>
    <a:masterClrMapping/>
  </p:clrMapOvr>
  <p:extLst>
    <p:ext uri="{6950BFC3-D8DA-4A85-94F7-54DA5524770B}">
      <p188:commentRel xmlns:p188="http://schemas.microsoft.com/office/powerpoint/2018/8/main" r:id="rId3"/>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54F0E-F01C-3FE9-E011-B4F7A2B667BD}"/>
              </a:ext>
            </a:extLst>
          </p:cNvPr>
          <p:cNvSpPr>
            <a:spLocks noGrp="1"/>
          </p:cNvSpPr>
          <p:nvPr>
            <p:ph type="title"/>
          </p:nvPr>
        </p:nvSpPr>
        <p:spPr/>
        <p:txBody>
          <a:bodyPr lIns="91440" tIns="45720" rIns="91440" bIns="45720" anchor="t">
            <a:noAutofit/>
          </a:bodyPr>
          <a:lstStyle/>
          <a:p>
            <a:r>
              <a:rPr lang="en-GB" sz="2700">
                <a:latin typeface="Arial"/>
                <a:cs typeface="Arial"/>
              </a:rPr>
              <a:t>How will insights from this session shape the direction of the Review?</a:t>
            </a:r>
            <a:endParaRPr lang="en-GB" sz="2700"/>
          </a:p>
        </p:txBody>
      </p:sp>
      <p:sp>
        <p:nvSpPr>
          <p:cNvPr id="3" name="Content Placeholder 2">
            <a:extLst>
              <a:ext uri="{FF2B5EF4-FFF2-40B4-BE49-F238E27FC236}">
                <a16:creationId xmlns:a16="http://schemas.microsoft.com/office/drawing/2014/main" id="{19A8255F-4724-E2AD-3040-D22DEE3054C4}"/>
              </a:ext>
            </a:extLst>
          </p:cNvPr>
          <p:cNvSpPr>
            <a:spLocks noGrp="1"/>
          </p:cNvSpPr>
          <p:nvPr>
            <p:ph idx="1"/>
          </p:nvPr>
        </p:nvSpPr>
        <p:spPr/>
        <p:txBody>
          <a:bodyPr lIns="91440" tIns="45720" rIns="91440" bIns="45720" anchor="t">
            <a:normAutofit/>
          </a:bodyPr>
          <a:lstStyle/>
          <a:p>
            <a:endParaRPr lang="en-GB"/>
          </a:p>
          <a:p>
            <a:r>
              <a:rPr lang="en-GB"/>
              <a:t>Following today’s session: </a:t>
            </a:r>
          </a:p>
          <a:p>
            <a:pPr marL="342900" indent="-342900">
              <a:buFont typeface="Arial" panose="020B0604020202020204" pitchFamily="34" charset="0"/>
              <a:buChar char="•"/>
            </a:pPr>
            <a:r>
              <a:rPr lang="en-GB">
                <a:latin typeface="Arial"/>
                <a:cs typeface="Arial"/>
              </a:rPr>
              <a:t>Facilitators will write up a summary of the discussion which will be shared with the Review </a:t>
            </a:r>
          </a:p>
          <a:p>
            <a:pPr marL="342900" indent="-342900">
              <a:buFont typeface="Arial" panose="020B0604020202020204" pitchFamily="34" charset="0"/>
              <a:buChar char="•"/>
            </a:pPr>
            <a:r>
              <a:rPr lang="en-GB">
                <a:latin typeface="Arial"/>
                <a:cs typeface="Arial"/>
              </a:rPr>
              <a:t>This will help the Review's steering group to make their recommendations and be used to inform the final report </a:t>
            </a:r>
            <a:endParaRPr lang="en-GB"/>
          </a:p>
          <a:p>
            <a:pPr marL="342900" indent="-342900">
              <a:buChar char="•"/>
            </a:pPr>
            <a:endParaRPr lang="en-GB">
              <a:latin typeface="Arial"/>
              <a:cs typeface="Arial"/>
            </a:endParaRPr>
          </a:p>
          <a:p>
            <a:pPr marL="342900" indent="-342900">
              <a:buChar char="•"/>
            </a:pPr>
            <a:endParaRPr lang="en-GB"/>
          </a:p>
          <a:p>
            <a:r>
              <a:rPr lang="en-GB" b="1">
                <a:solidFill>
                  <a:schemeClr val="accent1"/>
                </a:solidFill>
                <a:latin typeface="Arial"/>
                <a:cs typeface="Arial"/>
              </a:rPr>
              <a:t>Please note: </a:t>
            </a:r>
            <a:r>
              <a:rPr lang="en-GB">
                <a:latin typeface="Arial"/>
                <a:cs typeface="Arial"/>
              </a:rPr>
              <a:t>Insights from today will be anonymised before sharing so anything you share today will not be attributable to any individual. </a:t>
            </a:r>
          </a:p>
          <a:p>
            <a:endParaRPr lang="en-GB" b="1">
              <a:solidFill>
                <a:schemeClr val="accent1"/>
              </a:solidFill>
            </a:endParaRPr>
          </a:p>
          <a:p>
            <a:r>
              <a:rPr lang="en-GB"/>
              <a:t>Thank you for taking part today and sharing your insights and experiences with the Timms Review.  </a:t>
            </a:r>
          </a:p>
          <a:p>
            <a:endParaRPr lang="en-GB" b="1">
              <a:solidFill>
                <a:schemeClr val="accent1"/>
              </a:solidFill>
            </a:endParaRPr>
          </a:p>
        </p:txBody>
      </p:sp>
      <p:sp>
        <p:nvSpPr>
          <p:cNvPr id="4" name="Slide Number Placeholder 3">
            <a:extLst>
              <a:ext uri="{FF2B5EF4-FFF2-40B4-BE49-F238E27FC236}">
                <a16:creationId xmlns:a16="http://schemas.microsoft.com/office/drawing/2014/main" id="{3EC5F3FE-5913-AD66-A215-BD106B200145}"/>
              </a:ext>
            </a:extLst>
          </p:cNvPr>
          <p:cNvSpPr>
            <a:spLocks noGrp="1"/>
          </p:cNvSpPr>
          <p:nvPr>
            <p:ph type="sldNum" sz="quarter" idx="12"/>
          </p:nvPr>
        </p:nvSpPr>
        <p:spPr/>
        <p:txBody>
          <a:bodyPr/>
          <a:lstStyle/>
          <a:p>
            <a:fld id="{2DE01E5B-8A43-411F-AF4C-90B9967CBE4A}" type="slidenum">
              <a:rPr lang="en-GB" smtClean="0"/>
              <a:pPr/>
              <a:t>13</a:t>
            </a:fld>
            <a:endParaRPr lang="en-GB"/>
          </a:p>
        </p:txBody>
      </p:sp>
    </p:spTree>
    <p:extLst>
      <p:ext uri="{BB962C8B-B14F-4D97-AF65-F5344CB8AC3E}">
        <p14:creationId xmlns:p14="http://schemas.microsoft.com/office/powerpoint/2010/main" val="27270324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60ADD-9124-FDB2-F92E-DEFB712386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56C31F-E7F7-D137-69FB-3F10FC4A3E77}"/>
              </a:ext>
            </a:extLst>
          </p:cNvPr>
          <p:cNvSpPr>
            <a:spLocks noGrp="1"/>
          </p:cNvSpPr>
          <p:nvPr>
            <p:ph type="title"/>
          </p:nvPr>
        </p:nvSpPr>
        <p:spPr>
          <a:xfrm>
            <a:off x="119063" y="1268413"/>
            <a:ext cx="8586025" cy="2843210"/>
          </a:xfrm>
        </p:spPr>
        <p:txBody>
          <a:bodyPr/>
          <a:lstStyle/>
          <a:p>
            <a:r>
              <a:rPr lang="en-GB">
                <a:latin typeface="Arial" panose="020B0604020202020204" pitchFamily="34" charset="0"/>
                <a:cs typeface="Arial" panose="020B0604020202020204" pitchFamily="34" charset="0"/>
              </a:rPr>
              <a:t>What PIP is for</a:t>
            </a:r>
          </a:p>
        </p:txBody>
      </p:sp>
      <p:sp>
        <p:nvSpPr>
          <p:cNvPr id="3" name="Text Placeholder 2">
            <a:extLst>
              <a:ext uri="{FF2B5EF4-FFF2-40B4-BE49-F238E27FC236}">
                <a16:creationId xmlns:a16="http://schemas.microsoft.com/office/drawing/2014/main" id="{D05B34C0-DB17-7266-A8BB-2971AAEF8F03}"/>
              </a:ext>
            </a:extLst>
          </p:cNvPr>
          <p:cNvSpPr>
            <a:spLocks noGrp="1"/>
          </p:cNvSpPr>
          <p:nvPr/>
        </p:nvSpPr>
        <p:spPr>
          <a:xfrm>
            <a:off x="119063" y="4233860"/>
            <a:ext cx="7881937" cy="2305052"/>
          </a:xfrm>
          <a:prstGeom prst="rect">
            <a:avLst/>
          </a:prstGeom>
        </p:spPr>
        <p:txBody>
          <a:bodyPr lIns="72000" tIns="126000" rIns="91440" bIns="45720" anchor="t">
            <a:noAutofit/>
          </a:bodyPr>
          <a:lstStyle>
            <a:lvl1pPr marL="0" indent="0" algn="l" defTabSz="914400" rtl="0" eaLnBrk="1" latinLnBrk="0" hangingPunct="1">
              <a:lnSpc>
                <a:spcPct val="90000"/>
              </a:lnSpc>
              <a:spcBef>
                <a:spcPts val="1000"/>
              </a:spcBef>
              <a:buFont typeface="Arial" panose="020B0604020202020204" pitchFamily="34" charset="0"/>
              <a:buNone/>
              <a:defRPr sz="2400" b="0" kern="1200" baseline="0">
                <a:solidFill>
                  <a:schemeClr val="bg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2pPr>
            <a:lvl3pPr marL="6858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3pPr>
            <a:lvl4pPr marL="10287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4pPr>
            <a:lvl5pPr marL="13716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30 minutes</a:t>
            </a:r>
          </a:p>
        </p:txBody>
      </p:sp>
      <p:sp>
        <p:nvSpPr>
          <p:cNvPr id="5" name="Slide Number Placeholder 3">
            <a:extLst>
              <a:ext uri="{FF2B5EF4-FFF2-40B4-BE49-F238E27FC236}">
                <a16:creationId xmlns:a16="http://schemas.microsoft.com/office/drawing/2014/main" id="{0072AD45-379C-4330-5AD4-217554627280}"/>
              </a:ext>
            </a:extLst>
          </p:cNvPr>
          <p:cNvSpPr txBox="1">
            <a:spLocks/>
          </p:cNvSpPr>
          <p:nvPr/>
        </p:nvSpPr>
        <p:spPr>
          <a:xfrm>
            <a:off x="11654280" y="6356350"/>
            <a:ext cx="432758" cy="365125"/>
          </a:xfrm>
          <a:prstGeom prst="rect">
            <a:avLst/>
          </a:prstGeom>
        </p:spPr>
        <p:txBody>
          <a:bodyPr/>
          <a:lstStyle>
            <a:defPPr>
              <a:defRPr lang="en-GB"/>
            </a:defPPr>
            <a:lvl1pPr marL="0" algn="l" defTabSz="914400" rtl="0" eaLnBrk="1" latinLnBrk="0" hangingPunct="1">
              <a:defRPr sz="16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DE01E5B-8A43-411F-AF4C-90B9967CBE4A}" type="slidenum">
              <a:rPr lang="en-GB" smtClean="0"/>
              <a:pPr/>
              <a:t>14</a:t>
            </a:fld>
            <a:endParaRPr lang="en-GB"/>
          </a:p>
        </p:txBody>
      </p:sp>
    </p:spTree>
    <p:extLst>
      <p:ext uri="{BB962C8B-B14F-4D97-AF65-F5344CB8AC3E}">
        <p14:creationId xmlns:p14="http://schemas.microsoft.com/office/powerpoint/2010/main" val="4813641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0FBF2-0018-5AA1-8A7C-D7D1177370BD}"/>
              </a:ext>
            </a:extLst>
          </p:cNvPr>
          <p:cNvSpPr>
            <a:spLocks noGrp="1"/>
          </p:cNvSpPr>
          <p:nvPr>
            <p:ph type="title"/>
          </p:nvPr>
        </p:nvSpPr>
        <p:spPr/>
        <p:txBody>
          <a:bodyPr/>
          <a:lstStyle/>
          <a:p>
            <a:r>
              <a:rPr lang="en-GB"/>
              <a:t>What PIP is for: What do we want to talk about in this session?</a:t>
            </a:r>
          </a:p>
        </p:txBody>
      </p:sp>
      <p:sp>
        <p:nvSpPr>
          <p:cNvPr id="3" name="Content Placeholder 2">
            <a:extLst>
              <a:ext uri="{FF2B5EF4-FFF2-40B4-BE49-F238E27FC236}">
                <a16:creationId xmlns:a16="http://schemas.microsoft.com/office/drawing/2014/main" id="{89E13D06-2127-A06C-4E22-976AAB5DF1D3}"/>
              </a:ext>
            </a:extLst>
          </p:cNvPr>
          <p:cNvSpPr>
            <a:spLocks noGrp="1"/>
          </p:cNvSpPr>
          <p:nvPr>
            <p:ph idx="1"/>
          </p:nvPr>
        </p:nvSpPr>
        <p:spPr>
          <a:xfrm>
            <a:off x="119064" y="854014"/>
            <a:ext cx="11953875" cy="5502336"/>
          </a:xfrm>
        </p:spPr>
        <p:txBody>
          <a:bodyPr>
            <a:normAutofit/>
          </a:bodyPr>
          <a:lstStyle/>
          <a:p>
            <a:pPr marL="342900" indent="-342900">
              <a:buFont typeface="Arial" panose="020B0604020202020204" pitchFamily="34" charset="0"/>
              <a:buChar char="•"/>
            </a:pPr>
            <a:endParaRPr lang="en-GB" b="1"/>
          </a:p>
          <a:p>
            <a:r>
              <a:rPr lang="en-GB"/>
              <a:t>The steering group has been thinking about the </a:t>
            </a:r>
            <a:r>
              <a:rPr lang="en-GB" b="1"/>
              <a:t>purpose of PIP </a:t>
            </a:r>
            <a:r>
              <a:rPr lang="en-GB"/>
              <a:t>and </a:t>
            </a:r>
            <a:r>
              <a:rPr lang="en-GB" b="1"/>
              <a:t>whether PIP is doing what it needs to</a:t>
            </a:r>
            <a:r>
              <a:rPr lang="en-GB"/>
              <a:t>. </a:t>
            </a:r>
          </a:p>
          <a:p>
            <a:endParaRPr lang="en-GB"/>
          </a:p>
          <a:p>
            <a:r>
              <a:rPr lang="en-GB"/>
              <a:t>To understand this more, they would like to hear your views on:</a:t>
            </a:r>
          </a:p>
          <a:p>
            <a:pPr marL="457200" indent="-457200">
              <a:buFont typeface="+mj-lt"/>
              <a:buAutoNum type="arabicPeriod"/>
            </a:pPr>
            <a:r>
              <a:rPr lang="en-GB"/>
              <a:t>Why PIP is important</a:t>
            </a:r>
          </a:p>
          <a:p>
            <a:pPr marL="457200" indent="-457200">
              <a:buFont typeface="+mj-lt"/>
              <a:buAutoNum type="arabicPeriod"/>
            </a:pPr>
            <a:r>
              <a:rPr lang="en-GB"/>
              <a:t>What PIP is used for currently, including what people spend their money on and what other support PIP helps people access</a:t>
            </a:r>
          </a:p>
          <a:p>
            <a:pPr marL="457200" indent="-457200">
              <a:buFont typeface="+mj-lt"/>
              <a:buAutoNum type="arabicPeriod"/>
            </a:pPr>
            <a:r>
              <a:rPr lang="en-GB"/>
              <a:t>What you think PIP should be used for</a:t>
            </a:r>
          </a:p>
          <a:p>
            <a:pPr marL="457200" indent="-457200">
              <a:buFont typeface="+mj-lt"/>
              <a:buAutoNum type="arabicPeriod"/>
            </a:pPr>
            <a:endParaRPr lang="en-GB"/>
          </a:p>
          <a:p>
            <a:r>
              <a:rPr lang="en-GB"/>
              <a:t>The insights we share will help the Timms Review steering group set their vision and ambitions for PIP which will help shape the recommendations they produce. </a:t>
            </a:r>
          </a:p>
        </p:txBody>
      </p:sp>
      <p:sp>
        <p:nvSpPr>
          <p:cNvPr id="4" name="Slide Number Placeholder 3">
            <a:extLst>
              <a:ext uri="{FF2B5EF4-FFF2-40B4-BE49-F238E27FC236}">
                <a16:creationId xmlns:a16="http://schemas.microsoft.com/office/drawing/2014/main" id="{BE12B9EF-3E18-5449-3E45-9318EEAF4161}"/>
              </a:ext>
            </a:extLst>
          </p:cNvPr>
          <p:cNvSpPr>
            <a:spLocks noGrp="1"/>
          </p:cNvSpPr>
          <p:nvPr>
            <p:ph type="sldNum" sz="quarter" idx="12"/>
          </p:nvPr>
        </p:nvSpPr>
        <p:spPr/>
        <p:txBody>
          <a:bodyPr/>
          <a:lstStyle/>
          <a:p>
            <a:fld id="{2DE01E5B-8A43-411F-AF4C-90B9967CBE4A}" type="slidenum">
              <a:rPr lang="en-GB" smtClean="0"/>
              <a:pPr/>
              <a:t>15</a:t>
            </a:fld>
            <a:endParaRPr lang="en-GB"/>
          </a:p>
        </p:txBody>
      </p:sp>
    </p:spTree>
    <p:extLst>
      <p:ext uri="{BB962C8B-B14F-4D97-AF65-F5344CB8AC3E}">
        <p14:creationId xmlns:p14="http://schemas.microsoft.com/office/powerpoint/2010/main" val="41874569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F1A7B-4591-0731-5BFD-1D524EEDD2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72799D-8DCC-3307-3C3D-764736B389D7}"/>
              </a:ext>
            </a:extLst>
          </p:cNvPr>
          <p:cNvSpPr>
            <a:spLocks noGrp="1"/>
          </p:cNvSpPr>
          <p:nvPr>
            <p:ph type="title"/>
          </p:nvPr>
        </p:nvSpPr>
        <p:spPr/>
        <p:txBody>
          <a:bodyPr lIns="91440" tIns="45720" rIns="91440" bIns="45720" anchor="t">
            <a:noAutofit/>
          </a:bodyPr>
          <a:lstStyle/>
          <a:p>
            <a:r>
              <a:rPr lang="en-GB">
                <a:latin typeface="Arial"/>
                <a:cs typeface="Arial"/>
              </a:rPr>
              <a:t>What PIP is for: How PIP is used currently</a:t>
            </a:r>
          </a:p>
        </p:txBody>
      </p:sp>
      <p:sp>
        <p:nvSpPr>
          <p:cNvPr id="5" name="Rectangle 4">
            <a:extLst>
              <a:ext uri="{FF2B5EF4-FFF2-40B4-BE49-F238E27FC236}">
                <a16:creationId xmlns:a16="http://schemas.microsoft.com/office/drawing/2014/main" id="{C239393F-7C56-BD35-18DC-B9E1F86FA262}"/>
              </a:ext>
            </a:extLst>
          </p:cNvPr>
          <p:cNvSpPr/>
          <p:nvPr/>
        </p:nvSpPr>
        <p:spPr>
          <a:xfrm>
            <a:off x="316200" y="966425"/>
            <a:ext cx="11559600" cy="630071"/>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Arial" panose="020B0604020202020204" pitchFamily="34" charset="0"/>
                <a:cs typeface="Arial" panose="020B0604020202020204" pitchFamily="34" charset="0"/>
              </a:rPr>
              <a:t>What do people use PIP for? Why is PIP important for them? </a:t>
            </a:r>
          </a:p>
        </p:txBody>
      </p:sp>
      <p:sp>
        <p:nvSpPr>
          <p:cNvPr id="9" name="Content Placeholder 2">
            <a:extLst>
              <a:ext uri="{FF2B5EF4-FFF2-40B4-BE49-F238E27FC236}">
                <a16:creationId xmlns:a16="http://schemas.microsoft.com/office/drawing/2014/main" id="{46BEEE8D-762B-2A52-A1D1-1C3E7380173C}"/>
              </a:ext>
            </a:extLst>
          </p:cNvPr>
          <p:cNvSpPr txBox="1">
            <a:spLocks/>
          </p:cNvSpPr>
          <p:nvPr/>
        </p:nvSpPr>
        <p:spPr>
          <a:xfrm>
            <a:off x="316199" y="1708906"/>
            <a:ext cx="11559601" cy="4647444"/>
          </a:xfrm>
          <a:prstGeom prst="rect">
            <a:avLst/>
          </a:prstGeom>
          <a:ln w="28575">
            <a:solidFill>
              <a:srgbClr val="AAB6C1"/>
            </a:solidFill>
          </a:ln>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You could think about what you or others currently spend money on or what other support you or others use PIP to access (like a Blue Badge or companion tickets). If you do not receive PIP, you could think about what you would use it for.</a:t>
            </a:r>
          </a:p>
        </p:txBody>
      </p:sp>
      <p:sp>
        <p:nvSpPr>
          <p:cNvPr id="4" name="Slide Number Placeholder 3">
            <a:extLst>
              <a:ext uri="{FF2B5EF4-FFF2-40B4-BE49-F238E27FC236}">
                <a16:creationId xmlns:a16="http://schemas.microsoft.com/office/drawing/2014/main" id="{E0A26022-A729-A901-89E1-E788F3C865D7}"/>
              </a:ext>
            </a:extLst>
          </p:cNvPr>
          <p:cNvSpPr>
            <a:spLocks noGrp="1"/>
          </p:cNvSpPr>
          <p:nvPr>
            <p:ph type="sldNum" sz="quarter" idx="12"/>
          </p:nvPr>
        </p:nvSpPr>
        <p:spPr/>
        <p:txBody>
          <a:bodyPr/>
          <a:lstStyle/>
          <a:p>
            <a:fld id="{2DE01E5B-8A43-411F-AF4C-90B9967CBE4A}" type="slidenum">
              <a:rPr lang="en-GB" smtClean="0"/>
              <a:pPr/>
              <a:t>16</a:t>
            </a:fld>
            <a:endParaRPr lang="en-GB"/>
          </a:p>
        </p:txBody>
      </p:sp>
    </p:spTree>
    <p:extLst>
      <p:ext uri="{BB962C8B-B14F-4D97-AF65-F5344CB8AC3E}">
        <p14:creationId xmlns:p14="http://schemas.microsoft.com/office/powerpoint/2010/main" val="7218411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D04A1-F879-B178-934A-80AB419F169E}"/>
              </a:ext>
            </a:extLst>
          </p:cNvPr>
          <p:cNvSpPr>
            <a:spLocks noGrp="1"/>
          </p:cNvSpPr>
          <p:nvPr>
            <p:ph type="title"/>
          </p:nvPr>
        </p:nvSpPr>
        <p:spPr/>
        <p:txBody>
          <a:bodyPr lIns="91440" tIns="45720" rIns="91440" bIns="45720" anchor="t">
            <a:noAutofit/>
          </a:bodyPr>
          <a:lstStyle/>
          <a:p>
            <a:r>
              <a:rPr lang="en-GB">
                <a:latin typeface="Arial"/>
                <a:cs typeface="Arial"/>
              </a:rPr>
              <a:t>What PIP is for: Understanding extra costs</a:t>
            </a:r>
          </a:p>
        </p:txBody>
      </p:sp>
      <p:sp>
        <p:nvSpPr>
          <p:cNvPr id="3" name="Content Placeholder 2">
            <a:extLst>
              <a:ext uri="{FF2B5EF4-FFF2-40B4-BE49-F238E27FC236}">
                <a16:creationId xmlns:a16="http://schemas.microsoft.com/office/drawing/2014/main" id="{344122FA-3785-5130-19B1-7E1F7D59D457}"/>
              </a:ext>
            </a:extLst>
          </p:cNvPr>
          <p:cNvSpPr>
            <a:spLocks noGrp="1"/>
          </p:cNvSpPr>
          <p:nvPr>
            <p:ph idx="1"/>
          </p:nvPr>
        </p:nvSpPr>
        <p:spPr>
          <a:xfrm>
            <a:off x="119061" y="782477"/>
            <a:ext cx="11953875" cy="2501497"/>
          </a:xfrm>
        </p:spPr>
        <p:txBody>
          <a:bodyPr lIns="91440" tIns="45720" rIns="91440" bIns="45720" anchor="t">
            <a:normAutofit/>
          </a:bodyPr>
          <a:lstStyle/>
          <a:p>
            <a:endParaRPr lang="en-GB" sz="1200" b="1"/>
          </a:p>
          <a:p>
            <a:r>
              <a:rPr lang="en-GB">
                <a:latin typeface="Arial"/>
                <a:cs typeface="Arial"/>
              </a:rPr>
              <a:t>PIP was designed to help with the </a:t>
            </a:r>
            <a:r>
              <a:rPr lang="en-GB" b="1">
                <a:latin typeface="Arial"/>
                <a:cs typeface="Arial"/>
              </a:rPr>
              <a:t>extra costs </a:t>
            </a:r>
            <a:r>
              <a:rPr lang="en-GB">
                <a:latin typeface="Arial"/>
                <a:cs typeface="Arial"/>
              </a:rPr>
              <a:t>of a long-term Disability or health condition. Extra costs mean the additional expenses Disabled people face above normal living costs. But extra costs are difficult to understand and might vary based on different circumstances, such as the societal barriers people face.  </a:t>
            </a:r>
            <a:endParaRPr lang="en-GB"/>
          </a:p>
        </p:txBody>
      </p:sp>
      <p:sp>
        <p:nvSpPr>
          <p:cNvPr id="5" name="Rectangle 4">
            <a:extLst>
              <a:ext uri="{FF2B5EF4-FFF2-40B4-BE49-F238E27FC236}">
                <a16:creationId xmlns:a16="http://schemas.microsoft.com/office/drawing/2014/main" id="{07D23883-A961-7160-ACE9-78EDF4D016B4}"/>
              </a:ext>
            </a:extLst>
          </p:cNvPr>
          <p:cNvSpPr/>
          <p:nvPr/>
        </p:nvSpPr>
        <p:spPr>
          <a:xfrm>
            <a:off x="311059" y="2532836"/>
            <a:ext cx="11559600" cy="941222"/>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Arial" panose="020B0604020202020204" pitchFamily="34" charset="0"/>
                <a:cs typeface="Arial" panose="020B0604020202020204" pitchFamily="34" charset="0"/>
              </a:rPr>
              <a:t>Are there parts of your life or circumstances that affect the extra costs of Disability? How do they affect how you use PIP?</a:t>
            </a:r>
          </a:p>
        </p:txBody>
      </p:sp>
      <p:sp>
        <p:nvSpPr>
          <p:cNvPr id="6" name="Content Placeholder 2">
            <a:extLst>
              <a:ext uri="{FF2B5EF4-FFF2-40B4-BE49-F238E27FC236}">
                <a16:creationId xmlns:a16="http://schemas.microsoft.com/office/drawing/2014/main" id="{0C663035-AB5D-28C4-93C6-C3506773CEA9}"/>
              </a:ext>
            </a:extLst>
          </p:cNvPr>
          <p:cNvSpPr txBox="1">
            <a:spLocks/>
          </p:cNvSpPr>
          <p:nvPr/>
        </p:nvSpPr>
        <p:spPr>
          <a:xfrm>
            <a:off x="311059" y="3619735"/>
            <a:ext cx="11559600" cy="2736616"/>
          </a:xfrm>
          <a:prstGeom prst="rect">
            <a:avLst/>
          </a:prstGeom>
          <a:ln w="28575">
            <a:solidFill>
              <a:srgbClr val="AAB6C1"/>
            </a:solidFill>
          </a:ln>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2000"/>
              </a:spcBef>
            </a:pPr>
            <a:r>
              <a:rPr lang="en-GB"/>
              <a:t>You could think about where you live, parts of your identity (like your race or gender) or your responsibilities. For example, you may spend more money on fuel if you live in an area without accessible public transport connections.</a:t>
            </a:r>
          </a:p>
        </p:txBody>
      </p:sp>
      <p:sp>
        <p:nvSpPr>
          <p:cNvPr id="4" name="Slide Number Placeholder 3">
            <a:extLst>
              <a:ext uri="{FF2B5EF4-FFF2-40B4-BE49-F238E27FC236}">
                <a16:creationId xmlns:a16="http://schemas.microsoft.com/office/drawing/2014/main" id="{F4A6B448-9EFD-6700-96F3-0883528FBC8F}"/>
              </a:ext>
            </a:extLst>
          </p:cNvPr>
          <p:cNvSpPr>
            <a:spLocks noGrp="1"/>
          </p:cNvSpPr>
          <p:nvPr>
            <p:ph type="sldNum" sz="quarter" idx="12"/>
          </p:nvPr>
        </p:nvSpPr>
        <p:spPr/>
        <p:txBody>
          <a:bodyPr/>
          <a:lstStyle/>
          <a:p>
            <a:fld id="{2DE01E5B-8A43-411F-AF4C-90B9967CBE4A}" type="slidenum">
              <a:rPr lang="en-GB" smtClean="0"/>
              <a:pPr/>
              <a:t>17</a:t>
            </a:fld>
            <a:endParaRPr lang="en-GB"/>
          </a:p>
        </p:txBody>
      </p:sp>
    </p:spTree>
    <p:extLst>
      <p:ext uri="{BB962C8B-B14F-4D97-AF65-F5344CB8AC3E}">
        <p14:creationId xmlns:p14="http://schemas.microsoft.com/office/powerpoint/2010/main" val="4265542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40C15-5A53-E78C-6C60-0881882A20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CF53A0-7273-47ED-CFF6-EC77635C70EE}"/>
              </a:ext>
            </a:extLst>
          </p:cNvPr>
          <p:cNvSpPr>
            <a:spLocks noGrp="1"/>
          </p:cNvSpPr>
          <p:nvPr>
            <p:ph type="title"/>
          </p:nvPr>
        </p:nvSpPr>
        <p:spPr/>
        <p:txBody>
          <a:bodyPr/>
          <a:lstStyle/>
          <a:p>
            <a:r>
              <a:rPr lang="en-GB"/>
              <a:t>What PIP is for: What could PIP be used for?</a:t>
            </a:r>
          </a:p>
        </p:txBody>
      </p:sp>
      <p:sp>
        <p:nvSpPr>
          <p:cNvPr id="5" name="Rectangle 4">
            <a:extLst>
              <a:ext uri="{FF2B5EF4-FFF2-40B4-BE49-F238E27FC236}">
                <a16:creationId xmlns:a16="http://schemas.microsoft.com/office/drawing/2014/main" id="{07F76AB7-0425-ABAD-8808-639035113FD2}"/>
              </a:ext>
            </a:extLst>
          </p:cNvPr>
          <p:cNvSpPr/>
          <p:nvPr/>
        </p:nvSpPr>
        <p:spPr>
          <a:xfrm>
            <a:off x="323251" y="970129"/>
            <a:ext cx="11559600" cy="565256"/>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Arial" panose="020B0604020202020204" pitchFamily="34" charset="0"/>
                <a:cs typeface="Arial" panose="020B0604020202020204" pitchFamily="34" charset="0"/>
              </a:rPr>
              <a:t>What do you think PIP should help people to do? </a:t>
            </a:r>
          </a:p>
        </p:txBody>
      </p:sp>
      <p:sp>
        <p:nvSpPr>
          <p:cNvPr id="7" name="Content Placeholder 2">
            <a:extLst>
              <a:ext uri="{FF2B5EF4-FFF2-40B4-BE49-F238E27FC236}">
                <a16:creationId xmlns:a16="http://schemas.microsoft.com/office/drawing/2014/main" id="{F38323B0-EFEA-6785-D61C-85A03BFEB97A}"/>
              </a:ext>
            </a:extLst>
          </p:cNvPr>
          <p:cNvSpPr txBox="1">
            <a:spLocks/>
          </p:cNvSpPr>
          <p:nvPr/>
        </p:nvSpPr>
        <p:spPr>
          <a:xfrm>
            <a:off x="323249" y="1651498"/>
            <a:ext cx="11559601" cy="4502558"/>
          </a:xfrm>
          <a:prstGeom prst="rect">
            <a:avLst/>
          </a:prstGeom>
          <a:ln w="28575">
            <a:solidFill>
              <a:srgbClr val="AAB6C1"/>
            </a:solidFill>
          </a:ln>
        </p:spPr>
        <p:txBody>
          <a:bodyPr lIns="91440" tIns="45720" rIns="91440" bIns="4572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latin typeface="Arial"/>
                <a:cs typeface="Arial"/>
              </a:rPr>
              <a:t>You could think about what PIP should be used for in the future and the role it should play in people’s lives. This could include what type of support might help people most. </a:t>
            </a:r>
          </a:p>
        </p:txBody>
      </p:sp>
      <p:sp>
        <p:nvSpPr>
          <p:cNvPr id="4" name="Slide Number Placeholder 3">
            <a:extLst>
              <a:ext uri="{FF2B5EF4-FFF2-40B4-BE49-F238E27FC236}">
                <a16:creationId xmlns:a16="http://schemas.microsoft.com/office/drawing/2014/main" id="{D80B1BDB-B0CF-1466-19A7-FBF43E5BE79A}"/>
              </a:ext>
            </a:extLst>
          </p:cNvPr>
          <p:cNvSpPr>
            <a:spLocks noGrp="1"/>
          </p:cNvSpPr>
          <p:nvPr>
            <p:ph type="sldNum" sz="quarter" idx="12"/>
          </p:nvPr>
        </p:nvSpPr>
        <p:spPr/>
        <p:txBody>
          <a:bodyPr/>
          <a:lstStyle/>
          <a:p>
            <a:fld id="{2DE01E5B-8A43-411F-AF4C-90B9967CBE4A}" type="slidenum">
              <a:rPr lang="en-GB" smtClean="0"/>
              <a:pPr/>
              <a:t>18</a:t>
            </a:fld>
            <a:endParaRPr lang="en-GB"/>
          </a:p>
        </p:txBody>
      </p:sp>
    </p:spTree>
    <p:extLst>
      <p:ext uri="{BB962C8B-B14F-4D97-AF65-F5344CB8AC3E}">
        <p14:creationId xmlns:p14="http://schemas.microsoft.com/office/powerpoint/2010/main" val="10502018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a:extLst>
            <a:ext uri="{FF2B5EF4-FFF2-40B4-BE49-F238E27FC236}">
              <a16:creationId xmlns:a16="http://schemas.microsoft.com/office/drawing/2014/main" id="{03BA95BF-0116-9C5D-4851-74E63F4BEE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9A1461-5DC5-866E-8C2B-E78BE0854C13}"/>
              </a:ext>
            </a:extLst>
          </p:cNvPr>
          <p:cNvSpPr>
            <a:spLocks noGrp="1"/>
          </p:cNvSpPr>
          <p:nvPr>
            <p:ph type="title"/>
          </p:nvPr>
        </p:nvSpPr>
        <p:spPr/>
        <p:txBody>
          <a:bodyPr/>
          <a:lstStyle/>
          <a:p>
            <a:r>
              <a:rPr lang="en-GB"/>
              <a:t>Break 1</a:t>
            </a:r>
            <a:r>
              <a:rPr lang="en-GB">
                <a:highlight>
                  <a:srgbClr val="FFFF00"/>
                </a:highlight>
              </a:rPr>
              <a:t>– 5 minutes</a:t>
            </a:r>
          </a:p>
        </p:txBody>
      </p:sp>
      <p:sp>
        <p:nvSpPr>
          <p:cNvPr id="3" name="Content Placeholder 2">
            <a:extLst>
              <a:ext uri="{FF2B5EF4-FFF2-40B4-BE49-F238E27FC236}">
                <a16:creationId xmlns:a16="http://schemas.microsoft.com/office/drawing/2014/main" id="{624454E7-EF55-27B5-6169-9D44D8814207}"/>
              </a:ext>
            </a:extLst>
          </p:cNvPr>
          <p:cNvSpPr>
            <a:spLocks noGrp="1"/>
          </p:cNvSpPr>
          <p:nvPr>
            <p:ph idx="1"/>
          </p:nvPr>
        </p:nvSpPr>
        <p:spPr/>
        <p:txBody>
          <a:bodyPr/>
          <a:lstStyle/>
          <a:p>
            <a:endParaRPr lang="en-GB"/>
          </a:p>
          <a:p>
            <a:r>
              <a:rPr lang="en-GB"/>
              <a:t>During this break, please take time for yourself and rest if required.</a:t>
            </a:r>
          </a:p>
          <a:p>
            <a:endParaRPr lang="en-GB"/>
          </a:p>
          <a:p>
            <a:r>
              <a:rPr lang="en-GB"/>
              <a:t>You can also speak to a facilitator if there is anything that would make this workshop more accessible for you.</a:t>
            </a:r>
          </a:p>
        </p:txBody>
      </p:sp>
      <p:sp>
        <p:nvSpPr>
          <p:cNvPr id="4" name="Slide Number Placeholder 3">
            <a:extLst>
              <a:ext uri="{FF2B5EF4-FFF2-40B4-BE49-F238E27FC236}">
                <a16:creationId xmlns:a16="http://schemas.microsoft.com/office/drawing/2014/main" id="{69E5BC7C-5F67-821A-2079-92293E569F62}"/>
              </a:ext>
            </a:extLst>
          </p:cNvPr>
          <p:cNvSpPr>
            <a:spLocks noGrp="1"/>
          </p:cNvSpPr>
          <p:nvPr>
            <p:ph type="sldNum" sz="quarter" idx="12"/>
          </p:nvPr>
        </p:nvSpPr>
        <p:spPr/>
        <p:txBody>
          <a:bodyPr/>
          <a:lstStyle/>
          <a:p>
            <a:fld id="{2DE01E5B-8A43-411F-AF4C-90B9967CBE4A}" type="slidenum">
              <a:rPr lang="en-GB" smtClean="0"/>
              <a:pPr/>
              <a:t>19</a:t>
            </a:fld>
            <a:endParaRPr lang="en-GB"/>
          </a:p>
        </p:txBody>
      </p:sp>
    </p:spTree>
    <p:extLst>
      <p:ext uri="{BB962C8B-B14F-4D97-AF65-F5344CB8AC3E}">
        <p14:creationId xmlns:p14="http://schemas.microsoft.com/office/powerpoint/2010/main" val="3222400878"/>
      </p:ext>
    </p:extLst>
  </p:cSld>
  <p:clrMapOvr>
    <a:masterClrMapping/>
  </p:clrMapOvr>
  <p:extLst>
    <p:ext uri="{6950BFC3-D8DA-4A85-94F7-54DA5524770B}">
      <p188:commentRel xmlns:p188="http://schemas.microsoft.com/office/powerpoint/2018/8/main" r:id="rId3"/>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B4EE6F-5A2E-CED4-90F2-035AE569FC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1E5576-ED64-BE38-A20A-692D66E9F90D}"/>
              </a:ext>
            </a:extLst>
          </p:cNvPr>
          <p:cNvSpPr>
            <a:spLocks noGrp="1"/>
          </p:cNvSpPr>
          <p:nvPr>
            <p:ph type="title"/>
          </p:nvPr>
        </p:nvSpPr>
        <p:spPr>
          <a:xfrm>
            <a:off x="127688" y="1268413"/>
            <a:ext cx="11226112" cy="663904"/>
          </a:xfrm>
        </p:spPr>
        <p:txBody>
          <a:bodyPr lIns="91440" tIns="45720" rIns="91440" bIns="45720" anchor="b">
            <a:noAutofit/>
          </a:bodyPr>
          <a:lstStyle/>
          <a:p>
            <a:r>
              <a:rPr lang="en-GB" sz="4400">
                <a:latin typeface="Arial" panose="020B0604020202020204" pitchFamily="34" charset="0"/>
                <a:cs typeface="Arial" panose="020B0604020202020204" pitchFamily="34" charset="0"/>
              </a:rPr>
              <a:t>Welcome to our Timms Review workshop</a:t>
            </a:r>
          </a:p>
        </p:txBody>
      </p:sp>
      <p:sp>
        <p:nvSpPr>
          <p:cNvPr id="4" name="Title 1">
            <a:extLst>
              <a:ext uri="{FF2B5EF4-FFF2-40B4-BE49-F238E27FC236}">
                <a16:creationId xmlns:a16="http://schemas.microsoft.com/office/drawing/2014/main" id="{5F3C5F5B-A2B9-AAA4-0108-EE82B1EAC7A6}"/>
              </a:ext>
            </a:extLst>
          </p:cNvPr>
          <p:cNvSpPr txBox="1">
            <a:spLocks/>
          </p:cNvSpPr>
          <p:nvPr/>
        </p:nvSpPr>
        <p:spPr>
          <a:xfrm>
            <a:off x="127688" y="2059317"/>
            <a:ext cx="7911412" cy="663904"/>
          </a:xfrm>
          <a:prstGeom prst="rect">
            <a:avLst/>
          </a:prstGeom>
        </p:spPr>
        <p:txBody>
          <a:bodyPr lIns="91440" tIns="45720" rIns="91440" bIns="45720" anchor="b">
            <a:noAutofit/>
          </a:bodyPr>
          <a:lstStyle>
            <a:lvl1pPr algn="l" defTabSz="914400" rtl="0" eaLnBrk="1" latinLnBrk="0" hangingPunct="1">
              <a:lnSpc>
                <a:spcPct val="90000"/>
              </a:lnSpc>
              <a:spcBef>
                <a:spcPct val="0"/>
              </a:spcBef>
              <a:buNone/>
              <a:defRPr lang="en-US" sz="3300" b="1" kern="1200" baseline="0" smtClean="0">
                <a:solidFill>
                  <a:srgbClr val="156082"/>
                </a:solidFill>
                <a:latin typeface="+mj-lt"/>
                <a:ea typeface="+mj-ea"/>
                <a:cs typeface="Segoe UI Light" panose="020B0502040204020203" pitchFamily="34" charset="0"/>
              </a:defRPr>
            </a:lvl1pPr>
          </a:lstStyle>
          <a:p>
            <a:r>
              <a:rPr lang="en-GB" b="0">
                <a:solidFill>
                  <a:schemeClr val="tx1"/>
                </a:solidFill>
                <a:highlight>
                  <a:srgbClr val="FFFF00"/>
                </a:highlight>
                <a:latin typeface="Arial" panose="020B0604020202020204" pitchFamily="34" charset="0"/>
                <a:cs typeface="Arial" panose="020B0604020202020204" pitchFamily="34" charset="0"/>
              </a:rPr>
              <a:t>[Add details, for example time and date]</a:t>
            </a:r>
          </a:p>
        </p:txBody>
      </p:sp>
      <p:sp>
        <p:nvSpPr>
          <p:cNvPr id="5" name="Slide Number Placeholder 3">
            <a:extLst>
              <a:ext uri="{FF2B5EF4-FFF2-40B4-BE49-F238E27FC236}">
                <a16:creationId xmlns:a16="http://schemas.microsoft.com/office/drawing/2014/main" id="{CCA08ED6-8708-BAD2-1ED8-734034C73442}"/>
              </a:ext>
            </a:extLst>
          </p:cNvPr>
          <p:cNvSpPr>
            <a:spLocks noGrp="1"/>
          </p:cNvSpPr>
          <p:nvPr>
            <p:ph type="sldNum" sz="quarter" idx="12"/>
          </p:nvPr>
        </p:nvSpPr>
        <p:spPr>
          <a:xfrm>
            <a:off x="11654280" y="6356350"/>
            <a:ext cx="432758" cy="365125"/>
          </a:xfrm>
        </p:spPr>
        <p:txBody>
          <a:bodyPr/>
          <a:lstStyle/>
          <a:p>
            <a:fld id="{2DE01E5B-8A43-411F-AF4C-90B9967CBE4A}" type="slidenum">
              <a:rPr lang="en-GB" smtClean="0"/>
              <a:t>2</a:t>
            </a:fld>
            <a:endParaRPr lang="en-GB"/>
          </a:p>
        </p:txBody>
      </p:sp>
    </p:spTree>
    <p:extLst>
      <p:ext uri="{BB962C8B-B14F-4D97-AF65-F5344CB8AC3E}">
        <p14:creationId xmlns:p14="http://schemas.microsoft.com/office/powerpoint/2010/main" val="1657729275"/>
      </p:ext>
    </p:extLst>
  </p:cSld>
  <p:clrMapOvr>
    <a:masterClrMapping/>
  </p:clrMapOvr>
  <p:extLst>
    <p:ext uri="{6950BFC3-D8DA-4A85-94F7-54DA5524770B}">
      <p188:commentRel xmlns:p188="http://schemas.microsoft.com/office/powerpoint/2018/8/main" r:id="rId2"/>
    </p:ext>
  </p:extLs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16AB6-F83B-B372-FBB4-57E8471744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A77CFB-0C94-876E-1969-FA1CF2DB753E}"/>
              </a:ext>
            </a:extLst>
          </p:cNvPr>
          <p:cNvSpPr>
            <a:spLocks noGrp="1"/>
          </p:cNvSpPr>
          <p:nvPr>
            <p:ph type="title"/>
          </p:nvPr>
        </p:nvSpPr>
        <p:spPr>
          <a:xfrm>
            <a:off x="119063" y="1268413"/>
            <a:ext cx="8586025" cy="2843210"/>
          </a:xfrm>
        </p:spPr>
        <p:txBody>
          <a:bodyPr/>
          <a:lstStyle/>
          <a:p>
            <a:r>
              <a:rPr lang="en-GB">
                <a:latin typeface="Arial" panose="020B0604020202020204" pitchFamily="34" charset="0"/>
                <a:cs typeface="Arial" panose="020B0604020202020204" pitchFamily="34" charset="0"/>
              </a:rPr>
              <a:t>What it is like to apply for PIP </a:t>
            </a:r>
          </a:p>
        </p:txBody>
      </p:sp>
      <p:sp>
        <p:nvSpPr>
          <p:cNvPr id="3" name="Text Placeholder 2">
            <a:extLst>
              <a:ext uri="{FF2B5EF4-FFF2-40B4-BE49-F238E27FC236}">
                <a16:creationId xmlns:a16="http://schemas.microsoft.com/office/drawing/2014/main" id="{E4A90EEC-B852-0C6B-42EC-662501E181E3}"/>
              </a:ext>
            </a:extLst>
          </p:cNvPr>
          <p:cNvSpPr>
            <a:spLocks noGrp="1"/>
          </p:cNvSpPr>
          <p:nvPr/>
        </p:nvSpPr>
        <p:spPr>
          <a:xfrm>
            <a:off x="119063" y="4233860"/>
            <a:ext cx="7881937" cy="2305052"/>
          </a:xfrm>
          <a:prstGeom prst="rect">
            <a:avLst/>
          </a:prstGeom>
        </p:spPr>
        <p:txBody>
          <a:bodyPr lIns="72000" tIns="126000" rIns="91440" bIns="45720" anchor="t">
            <a:noAutofit/>
          </a:bodyPr>
          <a:lstStyle>
            <a:lvl1pPr marL="0" indent="0" algn="l" defTabSz="914400" rtl="0" eaLnBrk="1" latinLnBrk="0" hangingPunct="1">
              <a:lnSpc>
                <a:spcPct val="90000"/>
              </a:lnSpc>
              <a:spcBef>
                <a:spcPts val="1000"/>
              </a:spcBef>
              <a:buFont typeface="Arial" panose="020B0604020202020204" pitchFamily="34" charset="0"/>
              <a:buNone/>
              <a:defRPr sz="2400" b="0" kern="1200" baseline="0">
                <a:solidFill>
                  <a:schemeClr val="bg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2pPr>
            <a:lvl3pPr marL="6858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3pPr>
            <a:lvl4pPr marL="10287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4pPr>
            <a:lvl5pPr marL="13716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40 minutes</a:t>
            </a:r>
          </a:p>
        </p:txBody>
      </p:sp>
      <p:sp>
        <p:nvSpPr>
          <p:cNvPr id="5" name="Slide Number Placeholder 3">
            <a:extLst>
              <a:ext uri="{FF2B5EF4-FFF2-40B4-BE49-F238E27FC236}">
                <a16:creationId xmlns:a16="http://schemas.microsoft.com/office/drawing/2014/main" id="{AE4E5575-8D54-520A-8B70-3156785DCB9E}"/>
              </a:ext>
            </a:extLst>
          </p:cNvPr>
          <p:cNvSpPr txBox="1">
            <a:spLocks/>
          </p:cNvSpPr>
          <p:nvPr/>
        </p:nvSpPr>
        <p:spPr>
          <a:xfrm>
            <a:off x="11654280" y="6356350"/>
            <a:ext cx="432758" cy="365125"/>
          </a:xfrm>
          <a:prstGeom prst="rect">
            <a:avLst/>
          </a:prstGeom>
        </p:spPr>
        <p:txBody>
          <a:bodyPr/>
          <a:lstStyle>
            <a:defPPr>
              <a:defRPr lang="en-GB"/>
            </a:defPPr>
            <a:lvl1pPr marL="0" algn="l" defTabSz="914400" rtl="0" eaLnBrk="1" latinLnBrk="0" hangingPunct="1">
              <a:defRPr sz="16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DE01E5B-8A43-411F-AF4C-90B9967CBE4A}" type="slidenum">
              <a:rPr lang="en-GB" smtClean="0"/>
              <a:pPr/>
              <a:t>20</a:t>
            </a:fld>
            <a:endParaRPr lang="en-GB"/>
          </a:p>
        </p:txBody>
      </p:sp>
    </p:spTree>
    <p:extLst>
      <p:ext uri="{BB962C8B-B14F-4D97-AF65-F5344CB8AC3E}">
        <p14:creationId xmlns:p14="http://schemas.microsoft.com/office/powerpoint/2010/main" val="15065031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16ECE0-9833-ACA5-569F-C76C5EE6C8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F7637F-E0CB-3E03-9B13-644DC4946FFC}"/>
              </a:ext>
            </a:extLst>
          </p:cNvPr>
          <p:cNvSpPr>
            <a:spLocks noGrp="1"/>
          </p:cNvSpPr>
          <p:nvPr>
            <p:ph type="title"/>
          </p:nvPr>
        </p:nvSpPr>
        <p:spPr/>
        <p:txBody>
          <a:bodyPr/>
          <a:lstStyle/>
          <a:p>
            <a:r>
              <a:rPr lang="en-GB" sz="2500"/>
              <a:t>What it is like to apply for PIP: What do we want to talk about in this session?</a:t>
            </a:r>
          </a:p>
        </p:txBody>
      </p:sp>
      <p:sp>
        <p:nvSpPr>
          <p:cNvPr id="3" name="Content Placeholder 2">
            <a:extLst>
              <a:ext uri="{FF2B5EF4-FFF2-40B4-BE49-F238E27FC236}">
                <a16:creationId xmlns:a16="http://schemas.microsoft.com/office/drawing/2014/main" id="{4AFBCC00-E590-0739-CDA7-EFB688DB34C9}"/>
              </a:ext>
            </a:extLst>
          </p:cNvPr>
          <p:cNvSpPr>
            <a:spLocks noGrp="1"/>
          </p:cNvSpPr>
          <p:nvPr>
            <p:ph idx="1"/>
          </p:nvPr>
        </p:nvSpPr>
        <p:spPr>
          <a:xfrm>
            <a:off x="119064" y="854014"/>
            <a:ext cx="11953875" cy="5502336"/>
          </a:xfrm>
        </p:spPr>
        <p:txBody>
          <a:bodyPr>
            <a:normAutofit/>
          </a:bodyPr>
          <a:lstStyle/>
          <a:p>
            <a:pPr marL="342900" indent="-342900">
              <a:buFont typeface="Arial" panose="020B0604020202020204" pitchFamily="34" charset="0"/>
              <a:buChar char="•"/>
            </a:pPr>
            <a:endParaRPr lang="en-GB" sz="1200" b="1"/>
          </a:p>
          <a:p>
            <a:r>
              <a:rPr lang="en-GB"/>
              <a:t>The Timms Review is looking at the </a:t>
            </a:r>
            <a:r>
              <a:rPr lang="en-GB" b="1"/>
              <a:t>current experience of people applying for PIP</a:t>
            </a:r>
            <a:r>
              <a:rPr lang="en-GB"/>
              <a:t>, and how this could be improved. This includes thinking about how the process can be accessible and inclusive. </a:t>
            </a:r>
          </a:p>
          <a:p>
            <a:endParaRPr lang="en-GB" sz="1200"/>
          </a:p>
          <a:p>
            <a:r>
              <a:rPr lang="en-GB"/>
              <a:t>To understand this more, the steering group would like to hear your views on:</a:t>
            </a:r>
          </a:p>
          <a:p>
            <a:pPr marL="457200" indent="-457200">
              <a:buFont typeface="+mj-lt"/>
              <a:buAutoNum type="arabicPeriod"/>
            </a:pPr>
            <a:r>
              <a:rPr lang="en-GB"/>
              <a:t>What does and does not work in the current process </a:t>
            </a:r>
          </a:p>
          <a:p>
            <a:pPr marL="457200" indent="-457200">
              <a:buFont typeface="+mj-lt"/>
              <a:buAutoNum type="arabicPeriod"/>
            </a:pPr>
            <a:r>
              <a:rPr lang="en-GB"/>
              <a:t>How accessible the current process is and what could be done to improve this </a:t>
            </a:r>
          </a:p>
          <a:p>
            <a:pPr marL="457200" indent="-457200">
              <a:buFont typeface="+mj-lt"/>
              <a:buAutoNum type="arabicPeriod"/>
            </a:pPr>
            <a:endParaRPr lang="en-GB" sz="1200"/>
          </a:p>
          <a:p>
            <a:r>
              <a:rPr lang="en-GB"/>
              <a:t>The insights we share will help the steering group to understand problems with the process and what a good, accessible alternative could look like. </a:t>
            </a:r>
          </a:p>
        </p:txBody>
      </p:sp>
      <p:sp>
        <p:nvSpPr>
          <p:cNvPr id="5" name="Rectangle 4">
            <a:extLst>
              <a:ext uri="{FF2B5EF4-FFF2-40B4-BE49-F238E27FC236}">
                <a16:creationId xmlns:a16="http://schemas.microsoft.com/office/drawing/2014/main" id="{40DE39E6-AB43-A67B-BBEA-030523D0CF4F}"/>
              </a:ext>
            </a:extLst>
          </p:cNvPr>
          <p:cNvSpPr/>
          <p:nvPr/>
        </p:nvSpPr>
        <p:spPr>
          <a:xfrm>
            <a:off x="311059" y="5083278"/>
            <a:ext cx="11559600" cy="120936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a:latin typeface="Arial" panose="020B0604020202020204" pitchFamily="34" charset="0"/>
                <a:cs typeface="Arial" panose="020B0604020202020204" pitchFamily="34" charset="0"/>
              </a:rPr>
              <a:t>We will invite you to talk about personal experiences, which some people may find difficult. Please take part in whatever way feels right for you. You are welcome to leave the room, take a break, or choose not to share at any point.</a:t>
            </a:r>
          </a:p>
        </p:txBody>
      </p:sp>
      <p:sp>
        <p:nvSpPr>
          <p:cNvPr id="4" name="Slide Number Placeholder 3">
            <a:extLst>
              <a:ext uri="{FF2B5EF4-FFF2-40B4-BE49-F238E27FC236}">
                <a16:creationId xmlns:a16="http://schemas.microsoft.com/office/drawing/2014/main" id="{FF5D7FDF-B62D-4298-088E-7A93E639E3D3}"/>
              </a:ext>
            </a:extLst>
          </p:cNvPr>
          <p:cNvSpPr>
            <a:spLocks noGrp="1"/>
          </p:cNvSpPr>
          <p:nvPr>
            <p:ph type="sldNum" sz="quarter" idx="12"/>
          </p:nvPr>
        </p:nvSpPr>
        <p:spPr/>
        <p:txBody>
          <a:bodyPr/>
          <a:lstStyle/>
          <a:p>
            <a:fld id="{2DE01E5B-8A43-411F-AF4C-90B9967CBE4A}" type="slidenum">
              <a:rPr lang="en-GB" smtClean="0"/>
              <a:pPr/>
              <a:t>21</a:t>
            </a:fld>
            <a:endParaRPr lang="en-GB"/>
          </a:p>
        </p:txBody>
      </p:sp>
    </p:spTree>
    <p:extLst>
      <p:ext uri="{BB962C8B-B14F-4D97-AF65-F5344CB8AC3E}">
        <p14:creationId xmlns:p14="http://schemas.microsoft.com/office/powerpoint/2010/main" val="27331846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E76E2-6584-1E47-5EC1-F361FE042BE9}"/>
              </a:ext>
            </a:extLst>
          </p:cNvPr>
          <p:cNvSpPr>
            <a:spLocks noGrp="1"/>
          </p:cNvSpPr>
          <p:nvPr>
            <p:ph type="title"/>
          </p:nvPr>
        </p:nvSpPr>
        <p:spPr/>
        <p:txBody>
          <a:bodyPr/>
          <a:lstStyle/>
          <a:p>
            <a:r>
              <a:rPr lang="en-GB"/>
              <a:t>What it is like to apply for PIP: The current process</a:t>
            </a:r>
          </a:p>
        </p:txBody>
      </p:sp>
      <p:sp>
        <p:nvSpPr>
          <p:cNvPr id="6" name="TextBox 5">
            <a:extLst>
              <a:ext uri="{FF2B5EF4-FFF2-40B4-BE49-F238E27FC236}">
                <a16:creationId xmlns:a16="http://schemas.microsoft.com/office/drawing/2014/main" id="{C9BA20B7-9FA0-F513-85B8-D03E80629DD8}"/>
              </a:ext>
            </a:extLst>
          </p:cNvPr>
          <p:cNvSpPr txBox="1"/>
          <p:nvPr/>
        </p:nvSpPr>
        <p:spPr>
          <a:xfrm>
            <a:off x="119064" y="1015652"/>
            <a:ext cx="11925674" cy="461665"/>
          </a:xfrm>
          <a:prstGeom prst="rect">
            <a:avLst/>
          </a:prstGeom>
          <a:noFill/>
        </p:spPr>
        <p:txBody>
          <a:bodyPr wrap="square" rtlCol="0">
            <a:spAutoFit/>
          </a:bodyPr>
          <a:lstStyle/>
          <a:p>
            <a:pPr>
              <a:spcAft>
                <a:spcPts val="1000"/>
              </a:spcAft>
            </a:pPr>
            <a:r>
              <a:rPr lang="en-GB" sz="2400">
                <a:latin typeface="Arial" panose="020B0604020202020204" pitchFamily="34" charset="0"/>
                <a:cs typeface="Arial" panose="020B0604020202020204" pitchFamily="34" charset="0"/>
              </a:rPr>
              <a:t>Here is an example process of making a new PIP claim:</a:t>
            </a:r>
          </a:p>
        </p:txBody>
      </p:sp>
      <p:graphicFrame>
        <p:nvGraphicFramePr>
          <p:cNvPr id="7" name="Content Placeholder 5" descr="A flow diagram of the current process for claiming PIP, which includes the following steps: &#10;&#10;1. Contacting DWP to start the claim&#10;2. Answering basic questions about me and my Disability or condition (over the phone or using the PIP1 form)&#10;3. Completing the 'How your Disability affects you' form (the PIP2 form)&#10;4. Completing a functional assessment with a health professional&#10;5. Receiving a decision letter&#10;6. Challenging a decision letter (if relevant)">
            <a:extLst>
              <a:ext uri="{FF2B5EF4-FFF2-40B4-BE49-F238E27FC236}">
                <a16:creationId xmlns:a16="http://schemas.microsoft.com/office/drawing/2014/main" id="{CEEF589D-38CF-42AD-83A7-C5EB7EE61114}"/>
              </a:ext>
            </a:extLst>
          </p:cNvPr>
          <p:cNvGraphicFramePr>
            <a:graphicFrameLocks/>
          </p:cNvGraphicFramePr>
          <p:nvPr>
            <p:extLst>
              <p:ext uri="{D42A27DB-BD31-4B8C-83A1-F6EECF244321}">
                <p14:modId xmlns:p14="http://schemas.microsoft.com/office/powerpoint/2010/main" val="1756516270"/>
              </p:ext>
            </p:extLst>
          </p:nvPr>
        </p:nvGraphicFramePr>
        <p:xfrm>
          <a:off x="-357867" y="1535363"/>
          <a:ext cx="12416704" cy="38127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6F0CE8EA-5B5C-E718-7802-2296BE01CC02}"/>
              </a:ext>
            </a:extLst>
          </p:cNvPr>
          <p:cNvSpPr txBox="1"/>
          <p:nvPr/>
        </p:nvSpPr>
        <p:spPr>
          <a:xfrm>
            <a:off x="133163" y="5244147"/>
            <a:ext cx="11925674" cy="1477328"/>
          </a:xfrm>
          <a:prstGeom prst="rect">
            <a:avLst/>
          </a:prstGeom>
          <a:noFill/>
        </p:spPr>
        <p:txBody>
          <a:bodyPr wrap="square" rtlCol="0">
            <a:spAutoFit/>
          </a:bodyPr>
          <a:lstStyle/>
          <a:p>
            <a:r>
              <a:rPr lang="en-GB" sz="2400">
                <a:latin typeface="Arial" panose="020B0604020202020204" pitchFamily="34" charset="0"/>
                <a:cs typeface="Arial" panose="020B0604020202020204" pitchFamily="34" charset="0"/>
              </a:rPr>
              <a:t>You or someone you know might have a different experience, such as completing a renewal, reporting a change in circumstance, moving from Disability Living Allowance (DLA) to PIP, or applying on behalf of someone.</a:t>
            </a:r>
          </a:p>
          <a:p>
            <a:endParaRPr lang="en-GB"/>
          </a:p>
        </p:txBody>
      </p:sp>
      <p:sp>
        <p:nvSpPr>
          <p:cNvPr id="4" name="Slide Number Placeholder 3">
            <a:extLst>
              <a:ext uri="{FF2B5EF4-FFF2-40B4-BE49-F238E27FC236}">
                <a16:creationId xmlns:a16="http://schemas.microsoft.com/office/drawing/2014/main" id="{5F6D6C0F-0E80-116A-3212-5E114967035D}"/>
              </a:ext>
            </a:extLst>
          </p:cNvPr>
          <p:cNvSpPr>
            <a:spLocks noGrp="1"/>
          </p:cNvSpPr>
          <p:nvPr>
            <p:ph type="sldNum" sz="quarter" idx="12"/>
          </p:nvPr>
        </p:nvSpPr>
        <p:spPr/>
        <p:txBody>
          <a:bodyPr/>
          <a:lstStyle/>
          <a:p>
            <a:fld id="{2DE01E5B-8A43-411F-AF4C-90B9967CBE4A}" type="slidenum">
              <a:rPr lang="en-GB" smtClean="0"/>
              <a:pPr/>
              <a:t>22</a:t>
            </a:fld>
            <a:endParaRPr lang="en-GB"/>
          </a:p>
        </p:txBody>
      </p:sp>
    </p:spTree>
    <p:extLst>
      <p:ext uri="{BB962C8B-B14F-4D97-AF65-F5344CB8AC3E}">
        <p14:creationId xmlns:p14="http://schemas.microsoft.com/office/powerpoint/2010/main" val="33389125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23E71-DA21-0530-1015-F8D6BF576B53}"/>
              </a:ext>
            </a:extLst>
          </p:cNvPr>
          <p:cNvSpPr>
            <a:spLocks noGrp="1"/>
          </p:cNvSpPr>
          <p:nvPr>
            <p:ph type="title"/>
          </p:nvPr>
        </p:nvSpPr>
        <p:spPr/>
        <p:txBody>
          <a:bodyPr/>
          <a:lstStyle/>
          <a:p>
            <a:r>
              <a:rPr lang="en-GB"/>
              <a:t>What it is like to apply for PIP: How it makes you feel</a:t>
            </a:r>
          </a:p>
        </p:txBody>
      </p:sp>
      <p:sp>
        <p:nvSpPr>
          <p:cNvPr id="8" name="Rectangle 7">
            <a:extLst>
              <a:ext uri="{FF2B5EF4-FFF2-40B4-BE49-F238E27FC236}">
                <a16:creationId xmlns:a16="http://schemas.microsoft.com/office/drawing/2014/main" id="{E129E132-972E-DF10-B0CD-25327FFBC2E1}"/>
              </a:ext>
            </a:extLst>
          </p:cNvPr>
          <p:cNvSpPr/>
          <p:nvPr/>
        </p:nvSpPr>
        <p:spPr>
          <a:xfrm>
            <a:off x="330300" y="964626"/>
            <a:ext cx="11559600" cy="6845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Arial" panose="020B0604020202020204" pitchFamily="34" charset="0"/>
                <a:cs typeface="Arial" panose="020B0604020202020204" pitchFamily="34" charset="0"/>
              </a:rPr>
              <a:t>The process of applying for PIP makes me feel… </a:t>
            </a:r>
          </a:p>
        </p:txBody>
      </p:sp>
      <p:sp>
        <p:nvSpPr>
          <p:cNvPr id="7" name="Content Placeholder 2">
            <a:extLst>
              <a:ext uri="{FF2B5EF4-FFF2-40B4-BE49-F238E27FC236}">
                <a16:creationId xmlns:a16="http://schemas.microsoft.com/office/drawing/2014/main" id="{9AD25C46-112C-C109-71BE-606B94BFE31D}"/>
              </a:ext>
              <a:ext uri="{C183D7F6-B498-43B3-948B-1728B52AA6E4}">
                <adec:decorative xmlns:adec="http://schemas.microsoft.com/office/drawing/2017/decorative" val="1"/>
              </a:ext>
            </a:extLst>
          </p:cNvPr>
          <p:cNvSpPr>
            <a:spLocks noGrp="1"/>
          </p:cNvSpPr>
          <p:nvPr>
            <p:ph idx="1"/>
          </p:nvPr>
        </p:nvSpPr>
        <p:spPr>
          <a:xfrm>
            <a:off x="330300" y="1770742"/>
            <a:ext cx="11540359" cy="1858283"/>
          </a:xfrm>
          <a:ln w="28575">
            <a:solidFill>
              <a:srgbClr val="AAB6C1"/>
            </a:solidFill>
          </a:ln>
        </p:spPr>
        <p:txBody>
          <a:bodyPr/>
          <a:lstStyle/>
          <a:p>
            <a:r>
              <a:rPr lang="en-GB"/>
              <a:t> </a:t>
            </a:r>
          </a:p>
        </p:txBody>
      </p:sp>
      <p:sp>
        <p:nvSpPr>
          <p:cNvPr id="3" name="Rectangle 2">
            <a:extLst>
              <a:ext uri="{FF2B5EF4-FFF2-40B4-BE49-F238E27FC236}">
                <a16:creationId xmlns:a16="http://schemas.microsoft.com/office/drawing/2014/main" id="{D51208A8-B20C-60C9-62BF-4C563CAA23D7}"/>
              </a:ext>
            </a:extLst>
          </p:cNvPr>
          <p:cNvSpPr/>
          <p:nvPr/>
        </p:nvSpPr>
        <p:spPr>
          <a:xfrm>
            <a:off x="311059" y="3739636"/>
            <a:ext cx="11559600" cy="6845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Arial" panose="020B0604020202020204" pitchFamily="34" charset="0"/>
                <a:cs typeface="Arial" panose="020B0604020202020204" pitchFamily="34" charset="0"/>
              </a:rPr>
              <a:t>Why does it make you feel this way?</a:t>
            </a:r>
          </a:p>
        </p:txBody>
      </p:sp>
      <p:sp>
        <p:nvSpPr>
          <p:cNvPr id="5" name="Content Placeholder 2">
            <a:extLst>
              <a:ext uri="{FF2B5EF4-FFF2-40B4-BE49-F238E27FC236}">
                <a16:creationId xmlns:a16="http://schemas.microsoft.com/office/drawing/2014/main" id="{A35FD100-358D-3258-E9B1-DFFF466113A3}"/>
              </a:ext>
              <a:ext uri="{C183D7F6-B498-43B3-948B-1728B52AA6E4}">
                <adec:decorative xmlns:adec="http://schemas.microsoft.com/office/drawing/2017/decorative" val="1"/>
              </a:ext>
            </a:extLst>
          </p:cNvPr>
          <p:cNvSpPr txBox="1">
            <a:spLocks/>
          </p:cNvSpPr>
          <p:nvPr/>
        </p:nvSpPr>
        <p:spPr>
          <a:xfrm>
            <a:off x="311058" y="4534746"/>
            <a:ext cx="11559601" cy="1753508"/>
          </a:xfrm>
          <a:prstGeom prst="rect">
            <a:avLst/>
          </a:prstGeom>
          <a:ln w="28575">
            <a:solidFill>
              <a:srgbClr val="AAB6C1"/>
            </a:solidFill>
          </a:ln>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 </a:t>
            </a:r>
          </a:p>
        </p:txBody>
      </p:sp>
      <p:sp>
        <p:nvSpPr>
          <p:cNvPr id="4" name="Slide Number Placeholder 3">
            <a:extLst>
              <a:ext uri="{FF2B5EF4-FFF2-40B4-BE49-F238E27FC236}">
                <a16:creationId xmlns:a16="http://schemas.microsoft.com/office/drawing/2014/main" id="{5FCA8899-A6DB-32D5-AF02-54193DB870F1}"/>
              </a:ext>
            </a:extLst>
          </p:cNvPr>
          <p:cNvSpPr>
            <a:spLocks noGrp="1"/>
          </p:cNvSpPr>
          <p:nvPr>
            <p:ph type="sldNum" sz="quarter" idx="12"/>
          </p:nvPr>
        </p:nvSpPr>
        <p:spPr/>
        <p:txBody>
          <a:bodyPr/>
          <a:lstStyle/>
          <a:p>
            <a:fld id="{2DE01E5B-8A43-411F-AF4C-90B9967CBE4A}" type="slidenum">
              <a:rPr lang="en-GB" smtClean="0"/>
              <a:pPr/>
              <a:t>23</a:t>
            </a:fld>
            <a:endParaRPr lang="en-GB"/>
          </a:p>
        </p:txBody>
      </p:sp>
    </p:spTree>
    <p:extLst>
      <p:ext uri="{BB962C8B-B14F-4D97-AF65-F5344CB8AC3E}">
        <p14:creationId xmlns:p14="http://schemas.microsoft.com/office/powerpoint/2010/main" val="29581533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03EDE-B7E5-2F69-D133-B6508EE32940}"/>
              </a:ext>
            </a:extLst>
          </p:cNvPr>
          <p:cNvSpPr>
            <a:spLocks noGrp="1"/>
          </p:cNvSpPr>
          <p:nvPr>
            <p:ph type="title"/>
          </p:nvPr>
        </p:nvSpPr>
        <p:spPr/>
        <p:txBody>
          <a:bodyPr/>
          <a:lstStyle/>
          <a:p>
            <a:r>
              <a:rPr lang="en-GB"/>
              <a:t>What it is like to apply for PIP: What does and does not work</a:t>
            </a:r>
          </a:p>
        </p:txBody>
      </p:sp>
      <p:sp>
        <p:nvSpPr>
          <p:cNvPr id="5" name="Content Placeholder 2">
            <a:extLst>
              <a:ext uri="{FF2B5EF4-FFF2-40B4-BE49-F238E27FC236}">
                <a16:creationId xmlns:a16="http://schemas.microsoft.com/office/drawing/2014/main" id="{067EE66E-E52F-9911-3182-43EB9CBE0218}"/>
              </a:ext>
              <a:ext uri="{C183D7F6-B498-43B3-948B-1728B52AA6E4}">
                <adec:decorative xmlns:adec="http://schemas.microsoft.com/office/drawing/2017/decorative" val="0"/>
              </a:ext>
            </a:extLst>
          </p:cNvPr>
          <p:cNvSpPr txBox="1">
            <a:spLocks/>
          </p:cNvSpPr>
          <p:nvPr/>
        </p:nvSpPr>
        <p:spPr>
          <a:xfrm>
            <a:off x="209550" y="1011790"/>
            <a:ext cx="11671390" cy="5443874"/>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1000"/>
              </a:spcAft>
            </a:pPr>
            <a:r>
              <a:rPr lang="en-GB"/>
              <a:t>Based on the stages of the process you or someone you know has experienced…</a:t>
            </a:r>
          </a:p>
        </p:txBody>
      </p:sp>
      <p:sp>
        <p:nvSpPr>
          <p:cNvPr id="7" name="Rectangle 6">
            <a:extLst>
              <a:ext uri="{FF2B5EF4-FFF2-40B4-BE49-F238E27FC236}">
                <a16:creationId xmlns:a16="http://schemas.microsoft.com/office/drawing/2014/main" id="{9F4D8575-3C4D-2DCA-48A8-1EB380D5E940}"/>
              </a:ext>
            </a:extLst>
          </p:cNvPr>
          <p:cNvSpPr/>
          <p:nvPr/>
        </p:nvSpPr>
        <p:spPr>
          <a:xfrm>
            <a:off x="311060" y="1564713"/>
            <a:ext cx="5696522" cy="1344898"/>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800" b="1">
                <a:solidFill>
                  <a:schemeClr val="tx1"/>
                </a:solidFill>
                <a:latin typeface="Arial" panose="020B0604020202020204" pitchFamily="34" charset="0"/>
                <a:cs typeface="Arial" panose="020B0604020202020204" pitchFamily="34" charset="0"/>
              </a:rPr>
              <a:t>“Parts of the PIP process</a:t>
            </a:r>
            <a:br>
              <a:rPr lang="en-GB" sz="2800" b="1">
                <a:solidFill>
                  <a:schemeClr val="tx1"/>
                </a:solidFill>
                <a:latin typeface="Arial" panose="020B0604020202020204" pitchFamily="34" charset="0"/>
                <a:cs typeface="Arial" panose="020B0604020202020204" pitchFamily="34" charset="0"/>
              </a:rPr>
            </a:br>
            <a:r>
              <a:rPr lang="en-GB" sz="2800" b="1">
                <a:solidFill>
                  <a:schemeClr val="tx1"/>
                </a:solidFill>
                <a:latin typeface="Arial" panose="020B0604020202020204" pitchFamily="34" charset="0"/>
                <a:cs typeface="Arial" panose="020B0604020202020204" pitchFamily="34" charset="0"/>
              </a:rPr>
              <a:t>that work well are…”</a:t>
            </a:r>
          </a:p>
        </p:txBody>
      </p:sp>
      <p:pic>
        <p:nvPicPr>
          <p:cNvPr id="12" name="Graphic 11">
            <a:extLst>
              <a:ext uri="{FF2B5EF4-FFF2-40B4-BE49-F238E27FC236}">
                <a16:creationId xmlns:a16="http://schemas.microsoft.com/office/drawing/2014/main" id="{A73A159D-9339-BD31-4312-3AFA1E77F336}"/>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4888647" y="1779962"/>
            <a:ext cx="914400" cy="914400"/>
          </a:xfrm>
          <a:prstGeom prst="rect">
            <a:avLst/>
          </a:prstGeom>
        </p:spPr>
      </p:pic>
      <p:sp>
        <p:nvSpPr>
          <p:cNvPr id="8" name="Rectangle 7">
            <a:extLst>
              <a:ext uri="{FF2B5EF4-FFF2-40B4-BE49-F238E27FC236}">
                <a16:creationId xmlns:a16="http://schemas.microsoft.com/office/drawing/2014/main" id="{69E2EE49-5FF1-1FA8-5326-A4FD45512A7A}"/>
              </a:ext>
            </a:extLst>
          </p:cNvPr>
          <p:cNvSpPr/>
          <p:nvPr/>
        </p:nvSpPr>
        <p:spPr>
          <a:xfrm>
            <a:off x="6184420" y="1564713"/>
            <a:ext cx="5686239" cy="1344898"/>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800" b="1">
                <a:solidFill>
                  <a:schemeClr val="tx1"/>
                </a:solidFill>
                <a:latin typeface="Arial" panose="020B0604020202020204" pitchFamily="34" charset="0"/>
                <a:cs typeface="Arial" panose="020B0604020202020204" pitchFamily="34" charset="0"/>
              </a:rPr>
              <a:t>“Parts of the PIP process</a:t>
            </a:r>
            <a:br>
              <a:rPr lang="en-GB" sz="2800" b="1">
                <a:solidFill>
                  <a:schemeClr val="tx1"/>
                </a:solidFill>
                <a:latin typeface="Arial" panose="020B0604020202020204" pitchFamily="34" charset="0"/>
                <a:cs typeface="Arial" panose="020B0604020202020204" pitchFamily="34" charset="0"/>
              </a:rPr>
            </a:br>
            <a:r>
              <a:rPr lang="en-GB" sz="2800" b="1">
                <a:solidFill>
                  <a:schemeClr val="tx1"/>
                </a:solidFill>
                <a:latin typeface="Arial" panose="020B0604020202020204" pitchFamily="34" charset="0"/>
                <a:cs typeface="Arial" panose="020B0604020202020204" pitchFamily="34" charset="0"/>
              </a:rPr>
              <a:t>that do not work well are…”</a:t>
            </a:r>
          </a:p>
        </p:txBody>
      </p:sp>
      <p:pic>
        <p:nvPicPr>
          <p:cNvPr id="15" name="Graphic 14">
            <a:extLst>
              <a:ext uri="{FF2B5EF4-FFF2-40B4-BE49-F238E27FC236}">
                <a16:creationId xmlns:a16="http://schemas.microsoft.com/office/drawing/2014/main" id="{0E9D5883-0F70-160E-C45F-221267496F97}"/>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0956259" y="1779962"/>
            <a:ext cx="914400" cy="914400"/>
          </a:xfrm>
          <a:prstGeom prst="rect">
            <a:avLst/>
          </a:prstGeom>
        </p:spPr>
      </p:pic>
      <p:sp>
        <p:nvSpPr>
          <p:cNvPr id="6" name="Content Placeholder 2">
            <a:extLst>
              <a:ext uri="{FF2B5EF4-FFF2-40B4-BE49-F238E27FC236}">
                <a16:creationId xmlns:a16="http://schemas.microsoft.com/office/drawing/2014/main" id="{FDD8520E-77D7-FA2B-E6BC-32C22F6FB132}"/>
              </a:ext>
              <a:ext uri="{C183D7F6-B498-43B3-948B-1728B52AA6E4}">
                <adec:decorative xmlns:adec="http://schemas.microsoft.com/office/drawing/2017/decorative" val="1"/>
              </a:ext>
            </a:extLst>
          </p:cNvPr>
          <p:cNvSpPr>
            <a:spLocks noGrp="1"/>
          </p:cNvSpPr>
          <p:nvPr>
            <p:ph idx="1"/>
          </p:nvPr>
        </p:nvSpPr>
        <p:spPr>
          <a:xfrm>
            <a:off x="335442" y="3083479"/>
            <a:ext cx="5658038" cy="3268242"/>
          </a:xfrm>
          <a:ln w="28575">
            <a:solidFill>
              <a:srgbClr val="AAB6C1"/>
            </a:solidFill>
          </a:ln>
        </p:spPr>
        <p:txBody>
          <a:bodyPr/>
          <a:lstStyle/>
          <a:p>
            <a:r>
              <a:rPr lang="en-GB"/>
              <a:t> </a:t>
            </a:r>
          </a:p>
        </p:txBody>
      </p:sp>
      <p:sp>
        <p:nvSpPr>
          <p:cNvPr id="10" name="Content Placeholder 2">
            <a:extLst>
              <a:ext uri="{FF2B5EF4-FFF2-40B4-BE49-F238E27FC236}">
                <a16:creationId xmlns:a16="http://schemas.microsoft.com/office/drawing/2014/main" id="{B80263F2-F02C-4302-D788-73535465DC3A}"/>
              </a:ext>
              <a:ext uri="{C183D7F6-B498-43B3-948B-1728B52AA6E4}">
                <adec:decorative xmlns:adec="http://schemas.microsoft.com/office/drawing/2017/decorative" val="1"/>
              </a:ext>
            </a:extLst>
          </p:cNvPr>
          <p:cNvSpPr txBox="1">
            <a:spLocks/>
          </p:cNvSpPr>
          <p:nvPr/>
        </p:nvSpPr>
        <p:spPr>
          <a:xfrm>
            <a:off x="6212621" y="3083479"/>
            <a:ext cx="5658038" cy="3268242"/>
          </a:xfrm>
          <a:prstGeom prst="rect">
            <a:avLst/>
          </a:prstGeom>
          <a:ln w="28575">
            <a:solidFill>
              <a:srgbClr val="AAB6C1"/>
            </a:solidFill>
          </a:ln>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 </a:t>
            </a:r>
          </a:p>
        </p:txBody>
      </p:sp>
      <p:sp>
        <p:nvSpPr>
          <p:cNvPr id="4" name="Slide Number Placeholder 3">
            <a:extLst>
              <a:ext uri="{FF2B5EF4-FFF2-40B4-BE49-F238E27FC236}">
                <a16:creationId xmlns:a16="http://schemas.microsoft.com/office/drawing/2014/main" id="{CD615294-B894-C01E-50AD-607674FA1124}"/>
              </a:ext>
            </a:extLst>
          </p:cNvPr>
          <p:cNvSpPr>
            <a:spLocks noGrp="1"/>
          </p:cNvSpPr>
          <p:nvPr>
            <p:ph type="sldNum" sz="quarter" idx="12"/>
          </p:nvPr>
        </p:nvSpPr>
        <p:spPr/>
        <p:txBody>
          <a:bodyPr/>
          <a:lstStyle/>
          <a:p>
            <a:fld id="{2DE01E5B-8A43-411F-AF4C-90B9967CBE4A}" type="slidenum">
              <a:rPr lang="en-GB" smtClean="0"/>
              <a:pPr/>
              <a:t>24</a:t>
            </a:fld>
            <a:endParaRPr lang="en-GB"/>
          </a:p>
        </p:txBody>
      </p:sp>
    </p:spTree>
    <p:extLst>
      <p:ext uri="{BB962C8B-B14F-4D97-AF65-F5344CB8AC3E}">
        <p14:creationId xmlns:p14="http://schemas.microsoft.com/office/powerpoint/2010/main" val="11223556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E2D895-159C-7AA0-691C-A1F34EDEBB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C778E0-1537-E381-E45D-9B120788442C}"/>
              </a:ext>
            </a:extLst>
          </p:cNvPr>
          <p:cNvSpPr>
            <a:spLocks noGrp="1"/>
          </p:cNvSpPr>
          <p:nvPr>
            <p:ph type="title"/>
          </p:nvPr>
        </p:nvSpPr>
        <p:spPr>
          <a:xfrm>
            <a:off x="119064" y="288760"/>
            <a:ext cx="11953875" cy="565256"/>
          </a:xfrm>
        </p:spPr>
        <p:txBody>
          <a:bodyPr anchor="ctr">
            <a:normAutofit fontScale="90000"/>
          </a:bodyPr>
          <a:lstStyle/>
          <a:p>
            <a:r>
              <a:rPr lang="en-GB"/>
              <a:t>What it is like to apply for PIP: How accessible is the current process?</a:t>
            </a:r>
            <a:endParaRPr lang="en-GB">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ABF46DA9-D0D8-0146-27DF-D1C8FD54DDE5}"/>
              </a:ext>
            </a:extLst>
          </p:cNvPr>
          <p:cNvSpPr/>
          <p:nvPr/>
        </p:nvSpPr>
        <p:spPr>
          <a:xfrm>
            <a:off x="304674" y="957836"/>
            <a:ext cx="11559600" cy="1337641"/>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a:solidFill>
                  <a:schemeClr val="tx1"/>
                </a:solidFill>
                <a:latin typeface="Arial" panose="020B0604020202020204" pitchFamily="34" charset="0"/>
                <a:cs typeface="Arial" panose="020B0604020202020204" pitchFamily="34" charset="0"/>
              </a:rPr>
              <a:t>How much do you agree or disagree that </a:t>
            </a:r>
            <a:r>
              <a:rPr lang="en-GB" sz="2800" b="1">
                <a:solidFill>
                  <a:schemeClr val="tx1"/>
                </a:solidFill>
                <a:latin typeface="Arial" panose="020B0604020202020204" pitchFamily="34" charset="0"/>
                <a:cs typeface="Arial" panose="020B0604020202020204" pitchFamily="34" charset="0"/>
              </a:rPr>
              <a:t>“The PIP process is accessible”</a:t>
            </a:r>
            <a:r>
              <a:rPr lang="en-GB" sz="2800">
                <a:solidFill>
                  <a:schemeClr val="tx1"/>
                </a:solidFill>
                <a:latin typeface="Arial" panose="020B0604020202020204" pitchFamily="34" charset="0"/>
                <a:cs typeface="Arial" panose="020B0604020202020204" pitchFamily="34" charset="0"/>
              </a:rPr>
              <a:t>?</a:t>
            </a:r>
            <a:endParaRPr lang="en-GB" sz="2800" b="1">
              <a:solidFill>
                <a:schemeClr val="tx1"/>
              </a:solidFill>
              <a:latin typeface="Arial" panose="020B0604020202020204" pitchFamily="34" charset="0"/>
              <a:cs typeface="Arial" panose="020B0604020202020204" pitchFamily="34" charset="0"/>
            </a:endParaRPr>
          </a:p>
        </p:txBody>
      </p:sp>
      <p:pic>
        <p:nvPicPr>
          <p:cNvPr id="23" name="Graphic 22">
            <a:extLst>
              <a:ext uri="{FF2B5EF4-FFF2-40B4-BE49-F238E27FC236}">
                <a16:creationId xmlns:a16="http://schemas.microsoft.com/office/drawing/2014/main" id="{378038A9-8C3D-0F41-1EFC-CD90D94797A1}"/>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00341" y="2514600"/>
            <a:ext cx="914400" cy="914400"/>
          </a:xfrm>
          <a:prstGeom prst="rect">
            <a:avLst/>
          </a:prstGeom>
        </p:spPr>
      </p:pic>
      <p:pic>
        <p:nvPicPr>
          <p:cNvPr id="22" name="Graphic 21">
            <a:extLst>
              <a:ext uri="{FF2B5EF4-FFF2-40B4-BE49-F238E27FC236}">
                <a16:creationId xmlns:a16="http://schemas.microsoft.com/office/drawing/2014/main" id="{C203E2B2-1B67-6BCE-7BC9-12914AFDBC8A}"/>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3280683" y="2514600"/>
            <a:ext cx="914400" cy="914400"/>
          </a:xfrm>
          <a:prstGeom prst="rect">
            <a:avLst/>
          </a:prstGeom>
        </p:spPr>
      </p:pic>
      <p:pic>
        <p:nvPicPr>
          <p:cNvPr id="24" name="Graphic 23">
            <a:extLst>
              <a:ext uri="{FF2B5EF4-FFF2-40B4-BE49-F238E27FC236}">
                <a16:creationId xmlns:a16="http://schemas.microsoft.com/office/drawing/2014/main" id="{9E24331E-A68A-D1F1-E93E-CB4431397414}"/>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5627274" y="2514600"/>
            <a:ext cx="914400" cy="914400"/>
          </a:xfrm>
          <a:prstGeom prst="rect">
            <a:avLst/>
          </a:prstGeom>
        </p:spPr>
      </p:pic>
      <p:pic>
        <p:nvPicPr>
          <p:cNvPr id="21" name="Graphic 20">
            <a:extLst>
              <a:ext uri="{FF2B5EF4-FFF2-40B4-BE49-F238E27FC236}">
                <a16:creationId xmlns:a16="http://schemas.microsoft.com/office/drawing/2014/main" id="{52999639-22BE-61D1-7D96-FD92F9E9B3DF}"/>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8008030" y="2462690"/>
            <a:ext cx="914400" cy="914400"/>
          </a:xfrm>
          <a:prstGeom prst="rect">
            <a:avLst/>
          </a:prstGeom>
        </p:spPr>
      </p:pic>
      <p:pic>
        <p:nvPicPr>
          <p:cNvPr id="20" name="Graphic 19">
            <a:extLst>
              <a:ext uri="{FF2B5EF4-FFF2-40B4-BE49-F238E27FC236}">
                <a16:creationId xmlns:a16="http://schemas.microsoft.com/office/drawing/2014/main" id="{B428C0E9-7A88-1A32-20EC-8157DD45F240}"/>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377259" y="2488939"/>
            <a:ext cx="914400" cy="914400"/>
          </a:xfrm>
          <a:prstGeom prst="rect">
            <a:avLst/>
          </a:prstGeom>
        </p:spPr>
      </p:pic>
      <p:sp>
        <p:nvSpPr>
          <p:cNvPr id="15" name="Content Placeholder 2">
            <a:extLst>
              <a:ext uri="{FF2B5EF4-FFF2-40B4-BE49-F238E27FC236}">
                <a16:creationId xmlns:a16="http://schemas.microsoft.com/office/drawing/2014/main" id="{C6B93519-30BE-0C87-4A45-FF5D05517A34}"/>
              </a:ext>
            </a:extLst>
          </p:cNvPr>
          <p:cNvSpPr txBox="1">
            <a:spLocks/>
          </p:cNvSpPr>
          <p:nvPr/>
        </p:nvSpPr>
        <p:spPr>
          <a:xfrm>
            <a:off x="407310" y="3480910"/>
            <a:ext cx="1900461" cy="1421686"/>
          </a:xfrm>
          <a:prstGeom prst="rect">
            <a:avLst/>
          </a:prstGeom>
          <a:ln w="28575">
            <a:solidFill>
              <a:srgbClr val="156082"/>
            </a:solidFill>
          </a:ln>
        </p:spPr>
        <p:txBody>
          <a:bodyPr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800"/>
              <a:t>I strongly disagree</a:t>
            </a:r>
          </a:p>
        </p:txBody>
      </p:sp>
      <p:sp>
        <p:nvSpPr>
          <p:cNvPr id="16" name="Content Placeholder 2">
            <a:extLst>
              <a:ext uri="{FF2B5EF4-FFF2-40B4-BE49-F238E27FC236}">
                <a16:creationId xmlns:a16="http://schemas.microsoft.com/office/drawing/2014/main" id="{32471F6E-9292-7D90-D151-9216C009EFE7}"/>
              </a:ext>
            </a:extLst>
          </p:cNvPr>
          <p:cNvSpPr txBox="1">
            <a:spLocks/>
          </p:cNvSpPr>
          <p:nvPr/>
        </p:nvSpPr>
        <p:spPr>
          <a:xfrm>
            <a:off x="2776539" y="3480910"/>
            <a:ext cx="1900461" cy="1421686"/>
          </a:xfrm>
          <a:prstGeom prst="rect">
            <a:avLst/>
          </a:prstGeom>
          <a:ln w="28575">
            <a:solidFill>
              <a:srgbClr val="156082"/>
            </a:solidFill>
          </a:ln>
        </p:spPr>
        <p:txBody>
          <a:bodyPr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800"/>
              <a:t>I disagree</a:t>
            </a:r>
          </a:p>
        </p:txBody>
      </p:sp>
      <p:sp>
        <p:nvSpPr>
          <p:cNvPr id="17" name="Content Placeholder 2">
            <a:extLst>
              <a:ext uri="{FF2B5EF4-FFF2-40B4-BE49-F238E27FC236}">
                <a16:creationId xmlns:a16="http://schemas.microsoft.com/office/drawing/2014/main" id="{7E0FDD63-035D-0E4D-57C4-C46041E66374}"/>
              </a:ext>
            </a:extLst>
          </p:cNvPr>
          <p:cNvSpPr txBox="1">
            <a:spLocks/>
          </p:cNvSpPr>
          <p:nvPr/>
        </p:nvSpPr>
        <p:spPr>
          <a:xfrm>
            <a:off x="5145769" y="3480910"/>
            <a:ext cx="1900461" cy="1421686"/>
          </a:xfrm>
          <a:prstGeom prst="rect">
            <a:avLst/>
          </a:prstGeom>
          <a:ln w="28575">
            <a:solidFill>
              <a:srgbClr val="156082"/>
            </a:solidFill>
          </a:ln>
        </p:spPr>
        <p:txBody>
          <a:bodyPr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800"/>
              <a:t>I do not agree or disagree</a:t>
            </a:r>
          </a:p>
        </p:txBody>
      </p:sp>
      <p:sp>
        <p:nvSpPr>
          <p:cNvPr id="18" name="Content Placeholder 2">
            <a:extLst>
              <a:ext uri="{FF2B5EF4-FFF2-40B4-BE49-F238E27FC236}">
                <a16:creationId xmlns:a16="http://schemas.microsoft.com/office/drawing/2014/main" id="{7144AFAB-63B6-B42E-0B83-19ADA95E7D61}"/>
              </a:ext>
            </a:extLst>
          </p:cNvPr>
          <p:cNvSpPr txBox="1">
            <a:spLocks/>
          </p:cNvSpPr>
          <p:nvPr/>
        </p:nvSpPr>
        <p:spPr>
          <a:xfrm>
            <a:off x="7515000" y="3480910"/>
            <a:ext cx="1900461" cy="1421686"/>
          </a:xfrm>
          <a:prstGeom prst="rect">
            <a:avLst/>
          </a:prstGeom>
          <a:ln w="28575">
            <a:solidFill>
              <a:srgbClr val="156082"/>
            </a:solidFill>
          </a:ln>
        </p:spPr>
        <p:txBody>
          <a:bodyPr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800"/>
              <a:t>I agree</a:t>
            </a:r>
          </a:p>
        </p:txBody>
      </p:sp>
      <p:sp>
        <p:nvSpPr>
          <p:cNvPr id="19" name="Content Placeholder 2">
            <a:extLst>
              <a:ext uri="{FF2B5EF4-FFF2-40B4-BE49-F238E27FC236}">
                <a16:creationId xmlns:a16="http://schemas.microsoft.com/office/drawing/2014/main" id="{1D88CC0D-3B68-D70E-A707-A4C64F8B7C25}"/>
              </a:ext>
            </a:extLst>
          </p:cNvPr>
          <p:cNvSpPr txBox="1">
            <a:spLocks/>
          </p:cNvSpPr>
          <p:nvPr/>
        </p:nvSpPr>
        <p:spPr>
          <a:xfrm>
            <a:off x="9884229" y="3480910"/>
            <a:ext cx="1900461" cy="1421686"/>
          </a:xfrm>
          <a:prstGeom prst="rect">
            <a:avLst/>
          </a:prstGeom>
          <a:ln w="28575">
            <a:solidFill>
              <a:srgbClr val="156082"/>
            </a:solidFill>
          </a:ln>
        </p:spPr>
        <p:txBody>
          <a:bodyPr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800"/>
              <a:t>I strongly agree</a:t>
            </a:r>
          </a:p>
        </p:txBody>
      </p:sp>
      <p:sp>
        <p:nvSpPr>
          <p:cNvPr id="7" name="Rectangle 6">
            <a:extLst>
              <a:ext uri="{FF2B5EF4-FFF2-40B4-BE49-F238E27FC236}">
                <a16:creationId xmlns:a16="http://schemas.microsoft.com/office/drawing/2014/main" id="{B83C7CD8-2656-83AB-C7F1-BF9F582B659C}"/>
              </a:ext>
            </a:extLst>
          </p:cNvPr>
          <p:cNvSpPr/>
          <p:nvPr/>
        </p:nvSpPr>
        <p:spPr>
          <a:xfrm>
            <a:off x="316200" y="5035444"/>
            <a:ext cx="11548074" cy="719137"/>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Arial" panose="020B0604020202020204" pitchFamily="34" charset="0"/>
                <a:cs typeface="Arial" panose="020B0604020202020204" pitchFamily="34" charset="0"/>
              </a:rPr>
              <a:t>If you feel comfortable sharing, why do you feel this way?</a:t>
            </a:r>
          </a:p>
        </p:txBody>
      </p:sp>
      <p:sp>
        <p:nvSpPr>
          <p:cNvPr id="6" name="Content Placeholder 2">
            <a:extLst>
              <a:ext uri="{FF2B5EF4-FFF2-40B4-BE49-F238E27FC236}">
                <a16:creationId xmlns:a16="http://schemas.microsoft.com/office/drawing/2014/main" id="{C5841A5F-F27B-4042-88B8-232A896EEACA}"/>
              </a:ext>
            </a:extLst>
          </p:cNvPr>
          <p:cNvSpPr txBox="1">
            <a:spLocks/>
          </p:cNvSpPr>
          <p:nvPr/>
        </p:nvSpPr>
        <p:spPr>
          <a:xfrm>
            <a:off x="316200" y="5810970"/>
            <a:ext cx="11559599" cy="910505"/>
          </a:xfrm>
          <a:prstGeom prst="rect">
            <a:avLst/>
          </a:prstGeom>
          <a:ln w="28575">
            <a:noFill/>
          </a:ln>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You could think about the parts of your life or circumstances that impact your ability to access and navigate the current PIP process.</a:t>
            </a:r>
          </a:p>
        </p:txBody>
      </p:sp>
      <p:sp>
        <p:nvSpPr>
          <p:cNvPr id="4" name="Slide Number Placeholder 3">
            <a:extLst>
              <a:ext uri="{FF2B5EF4-FFF2-40B4-BE49-F238E27FC236}">
                <a16:creationId xmlns:a16="http://schemas.microsoft.com/office/drawing/2014/main" id="{6C8DB17D-4ED3-E020-103B-F50EE9341B75}"/>
              </a:ext>
            </a:extLst>
          </p:cNvPr>
          <p:cNvSpPr>
            <a:spLocks noGrp="1"/>
          </p:cNvSpPr>
          <p:nvPr>
            <p:ph type="sldNum" sz="quarter" idx="12"/>
          </p:nvPr>
        </p:nvSpPr>
        <p:spPr/>
        <p:txBody>
          <a:bodyPr/>
          <a:lstStyle/>
          <a:p>
            <a:fld id="{2DE01E5B-8A43-411F-AF4C-90B9967CBE4A}" type="slidenum">
              <a:rPr lang="en-GB" smtClean="0"/>
              <a:t>25</a:t>
            </a:fld>
            <a:endParaRPr lang="en-GB"/>
          </a:p>
        </p:txBody>
      </p:sp>
    </p:spTree>
    <p:extLst>
      <p:ext uri="{BB962C8B-B14F-4D97-AF65-F5344CB8AC3E}">
        <p14:creationId xmlns:p14="http://schemas.microsoft.com/office/powerpoint/2010/main" val="33930856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3F3C81-7164-25F1-F000-4F26719F53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7A4A26-8EE0-7C5A-061B-BEC596FB36AB}"/>
              </a:ext>
            </a:extLst>
          </p:cNvPr>
          <p:cNvSpPr>
            <a:spLocks noGrp="1"/>
          </p:cNvSpPr>
          <p:nvPr>
            <p:ph type="title"/>
          </p:nvPr>
        </p:nvSpPr>
        <p:spPr>
          <a:xfrm>
            <a:off x="119064" y="288760"/>
            <a:ext cx="11953875" cy="565256"/>
          </a:xfrm>
        </p:spPr>
        <p:txBody>
          <a:bodyPr anchor="ctr">
            <a:normAutofit/>
          </a:bodyPr>
          <a:lstStyle/>
          <a:p>
            <a:r>
              <a:rPr lang="en-GB"/>
              <a:t>What it is like to apply for PIP: </a:t>
            </a:r>
            <a:r>
              <a:rPr lang="en-GB">
                <a:latin typeface="Arial" panose="020B0604020202020204" pitchFamily="34" charset="0"/>
                <a:cs typeface="Arial" panose="020B0604020202020204" pitchFamily="34" charset="0"/>
              </a:rPr>
              <a:t>How could we improve the process?</a:t>
            </a:r>
          </a:p>
        </p:txBody>
      </p:sp>
      <p:sp>
        <p:nvSpPr>
          <p:cNvPr id="5" name="Rectangle 4">
            <a:extLst>
              <a:ext uri="{FF2B5EF4-FFF2-40B4-BE49-F238E27FC236}">
                <a16:creationId xmlns:a16="http://schemas.microsoft.com/office/drawing/2014/main" id="{DB767CB5-6815-9A87-F445-8DDFA6406E7A}"/>
              </a:ext>
            </a:extLst>
          </p:cNvPr>
          <p:cNvSpPr/>
          <p:nvPr/>
        </p:nvSpPr>
        <p:spPr>
          <a:xfrm>
            <a:off x="316200" y="983586"/>
            <a:ext cx="11559600" cy="943537"/>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Arial" panose="020B0604020202020204" pitchFamily="34" charset="0"/>
                <a:cs typeface="Arial" panose="020B0604020202020204" pitchFamily="34" charset="0"/>
              </a:rPr>
              <a:t>If you improved the current PIP process, what would you change? </a:t>
            </a:r>
            <a:endParaRPr lang="en-GB" sz="2400" b="1">
              <a:solidFill>
                <a:schemeClr val="tx1"/>
              </a:solidFill>
              <a:latin typeface="Arial" panose="020B0604020202020204" pitchFamily="34" charset="0"/>
              <a:cs typeface="Arial" panose="020B0604020202020204" pitchFamily="34" charset="0"/>
            </a:endParaRPr>
          </a:p>
        </p:txBody>
      </p:sp>
      <p:sp>
        <p:nvSpPr>
          <p:cNvPr id="6" name="Content Placeholder 2">
            <a:extLst>
              <a:ext uri="{FF2B5EF4-FFF2-40B4-BE49-F238E27FC236}">
                <a16:creationId xmlns:a16="http://schemas.microsoft.com/office/drawing/2014/main" id="{6D5D4A5B-0705-87C7-AC00-7AB2D38C8D6E}"/>
              </a:ext>
            </a:extLst>
          </p:cNvPr>
          <p:cNvSpPr txBox="1">
            <a:spLocks/>
          </p:cNvSpPr>
          <p:nvPr/>
        </p:nvSpPr>
        <p:spPr>
          <a:xfrm>
            <a:off x="316198" y="2056693"/>
            <a:ext cx="11559599" cy="4299657"/>
          </a:xfrm>
          <a:prstGeom prst="rect">
            <a:avLst/>
          </a:prstGeom>
          <a:ln w="28575">
            <a:solidFill>
              <a:srgbClr val="AAB6C1"/>
            </a:solidFill>
          </a:ln>
        </p:spPr>
        <p:txBody>
          <a:bodyPr lIns="91440" tIns="45720" rIns="91440" bIns="4572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200">
                <a:latin typeface="Arial"/>
                <a:cs typeface="Arial"/>
              </a:rPr>
              <a:t>The Timms Review presents a chance to change the system. We want to think creatively and ambitiously about what could be done differently. </a:t>
            </a:r>
          </a:p>
          <a:p>
            <a:r>
              <a:rPr lang="en-GB" sz="2200">
                <a:latin typeface="Arial"/>
                <a:cs typeface="Arial"/>
              </a:rPr>
              <a:t>You could think about what you would do differently or what a better process could look like. This could include what adjustments could be made to make the process more accessible and inclusive. </a:t>
            </a:r>
          </a:p>
          <a:p>
            <a:r>
              <a:rPr lang="en-GB" sz="2200">
                <a:latin typeface="Arial"/>
                <a:cs typeface="Arial"/>
              </a:rPr>
              <a:t>You could think about what has worked well elsewhere that we could learn from.</a:t>
            </a:r>
          </a:p>
          <a:p>
            <a:endParaRPr lang="en-GB"/>
          </a:p>
          <a:p>
            <a:pPr>
              <a:spcBef>
                <a:spcPts val="2000"/>
              </a:spcBef>
            </a:pPr>
            <a:endParaRPr lang="en-GB"/>
          </a:p>
          <a:p>
            <a:r>
              <a:rPr lang="en-GB">
                <a:latin typeface="Arial"/>
                <a:cs typeface="Arial"/>
              </a:rPr>
              <a:t> </a:t>
            </a:r>
          </a:p>
        </p:txBody>
      </p:sp>
      <p:sp>
        <p:nvSpPr>
          <p:cNvPr id="4" name="Slide Number Placeholder 3">
            <a:extLst>
              <a:ext uri="{FF2B5EF4-FFF2-40B4-BE49-F238E27FC236}">
                <a16:creationId xmlns:a16="http://schemas.microsoft.com/office/drawing/2014/main" id="{F9464853-5057-C3C5-0E21-7504D6C37125}"/>
              </a:ext>
            </a:extLst>
          </p:cNvPr>
          <p:cNvSpPr>
            <a:spLocks noGrp="1"/>
          </p:cNvSpPr>
          <p:nvPr>
            <p:ph type="sldNum" sz="quarter" idx="12"/>
          </p:nvPr>
        </p:nvSpPr>
        <p:spPr/>
        <p:txBody>
          <a:bodyPr/>
          <a:lstStyle/>
          <a:p>
            <a:fld id="{2DE01E5B-8A43-411F-AF4C-90B9967CBE4A}" type="slidenum">
              <a:rPr lang="en-GB" smtClean="0"/>
              <a:t>26</a:t>
            </a:fld>
            <a:endParaRPr lang="en-GB"/>
          </a:p>
        </p:txBody>
      </p:sp>
    </p:spTree>
    <p:extLst>
      <p:ext uri="{BB962C8B-B14F-4D97-AF65-F5344CB8AC3E}">
        <p14:creationId xmlns:p14="http://schemas.microsoft.com/office/powerpoint/2010/main" val="40866118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26443-36D9-7C3E-F045-55AB20DEA4D5}"/>
              </a:ext>
            </a:extLst>
          </p:cNvPr>
          <p:cNvSpPr>
            <a:spLocks noGrp="1"/>
          </p:cNvSpPr>
          <p:nvPr>
            <p:ph type="title"/>
          </p:nvPr>
        </p:nvSpPr>
        <p:spPr/>
        <p:txBody>
          <a:bodyPr/>
          <a:lstStyle/>
          <a:p>
            <a:r>
              <a:rPr lang="en-GB"/>
              <a:t>Break 2</a:t>
            </a:r>
            <a:r>
              <a:rPr lang="en-GB">
                <a:highlight>
                  <a:srgbClr val="FFFF00"/>
                </a:highlight>
              </a:rPr>
              <a:t>– 5 minutes</a:t>
            </a:r>
          </a:p>
        </p:txBody>
      </p:sp>
      <p:sp>
        <p:nvSpPr>
          <p:cNvPr id="3" name="Content Placeholder 2">
            <a:extLst>
              <a:ext uri="{FF2B5EF4-FFF2-40B4-BE49-F238E27FC236}">
                <a16:creationId xmlns:a16="http://schemas.microsoft.com/office/drawing/2014/main" id="{D34DC9F1-5C2C-2DDD-1ED8-71282AC2D5A9}"/>
              </a:ext>
            </a:extLst>
          </p:cNvPr>
          <p:cNvSpPr>
            <a:spLocks noGrp="1"/>
          </p:cNvSpPr>
          <p:nvPr>
            <p:ph idx="1"/>
          </p:nvPr>
        </p:nvSpPr>
        <p:spPr/>
        <p:txBody>
          <a:bodyPr/>
          <a:lstStyle/>
          <a:p>
            <a:endParaRPr lang="en-GB"/>
          </a:p>
          <a:p>
            <a:r>
              <a:rPr lang="en-GB"/>
              <a:t>During this break, please take time for yourself and rest if required.</a:t>
            </a:r>
          </a:p>
          <a:p>
            <a:endParaRPr lang="en-GB"/>
          </a:p>
          <a:p>
            <a:r>
              <a:rPr lang="en-GB"/>
              <a:t>You can also speak to a facilitator if there is anything that would make this workshop more accessible for you.</a:t>
            </a:r>
          </a:p>
        </p:txBody>
      </p:sp>
      <p:sp>
        <p:nvSpPr>
          <p:cNvPr id="4" name="Slide Number Placeholder 3">
            <a:extLst>
              <a:ext uri="{FF2B5EF4-FFF2-40B4-BE49-F238E27FC236}">
                <a16:creationId xmlns:a16="http://schemas.microsoft.com/office/drawing/2014/main" id="{0F829857-9187-98CB-5FCB-D0C07A601D4A}"/>
              </a:ext>
            </a:extLst>
          </p:cNvPr>
          <p:cNvSpPr>
            <a:spLocks noGrp="1"/>
          </p:cNvSpPr>
          <p:nvPr>
            <p:ph type="sldNum" sz="quarter" idx="12"/>
          </p:nvPr>
        </p:nvSpPr>
        <p:spPr/>
        <p:txBody>
          <a:bodyPr/>
          <a:lstStyle/>
          <a:p>
            <a:fld id="{2DE01E5B-8A43-411F-AF4C-90B9967CBE4A}" type="slidenum">
              <a:rPr lang="en-GB" smtClean="0"/>
              <a:pPr/>
              <a:t>27</a:t>
            </a:fld>
            <a:endParaRPr lang="en-GB"/>
          </a:p>
        </p:txBody>
      </p:sp>
    </p:spTree>
    <p:extLst>
      <p:ext uri="{BB962C8B-B14F-4D97-AF65-F5344CB8AC3E}">
        <p14:creationId xmlns:p14="http://schemas.microsoft.com/office/powerpoint/2010/main" val="4027837343"/>
      </p:ext>
    </p:extLst>
  </p:cSld>
  <p:clrMapOvr>
    <a:masterClrMapping/>
  </p:clrMapOvr>
  <p:extLst>
    <p:ext uri="{6950BFC3-D8DA-4A85-94F7-54DA5524770B}">
      <p188:commentRel xmlns:p188="http://schemas.microsoft.com/office/powerpoint/2018/8/main" r:id="rId3"/>
    </p:ext>
  </p:extLs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613C7-D524-2F40-9A3D-F694E497BE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F7EC19-B636-24BE-E881-49BF5AE34E7C}"/>
              </a:ext>
            </a:extLst>
          </p:cNvPr>
          <p:cNvSpPr>
            <a:spLocks noGrp="1"/>
          </p:cNvSpPr>
          <p:nvPr>
            <p:ph type="title"/>
          </p:nvPr>
        </p:nvSpPr>
        <p:spPr>
          <a:xfrm>
            <a:off x="119063" y="1268413"/>
            <a:ext cx="8586025" cy="2843210"/>
          </a:xfrm>
        </p:spPr>
        <p:txBody>
          <a:bodyPr/>
          <a:lstStyle/>
          <a:p>
            <a:r>
              <a:rPr lang="en-GB">
                <a:latin typeface="Arial" panose="020B0604020202020204" pitchFamily="34" charset="0"/>
                <a:cs typeface="Arial" panose="020B0604020202020204" pitchFamily="34" charset="0"/>
              </a:rPr>
              <a:t>How decisions are made about PIP</a:t>
            </a:r>
          </a:p>
        </p:txBody>
      </p:sp>
      <p:sp>
        <p:nvSpPr>
          <p:cNvPr id="3" name="Text Placeholder 2">
            <a:extLst>
              <a:ext uri="{FF2B5EF4-FFF2-40B4-BE49-F238E27FC236}">
                <a16:creationId xmlns:a16="http://schemas.microsoft.com/office/drawing/2014/main" id="{901552FB-F04A-0B12-C385-271688D4640C}"/>
              </a:ext>
            </a:extLst>
          </p:cNvPr>
          <p:cNvSpPr>
            <a:spLocks noGrp="1"/>
          </p:cNvSpPr>
          <p:nvPr/>
        </p:nvSpPr>
        <p:spPr>
          <a:xfrm>
            <a:off x="119063" y="4233860"/>
            <a:ext cx="7881937" cy="2305052"/>
          </a:xfrm>
          <a:prstGeom prst="rect">
            <a:avLst/>
          </a:prstGeom>
        </p:spPr>
        <p:txBody>
          <a:bodyPr lIns="72000" tIns="126000" rIns="91440" bIns="45720" anchor="t">
            <a:noAutofit/>
          </a:bodyPr>
          <a:lstStyle>
            <a:lvl1pPr marL="0" indent="0" algn="l" defTabSz="914400" rtl="0" eaLnBrk="1" latinLnBrk="0" hangingPunct="1">
              <a:lnSpc>
                <a:spcPct val="90000"/>
              </a:lnSpc>
              <a:spcBef>
                <a:spcPts val="1000"/>
              </a:spcBef>
              <a:buFont typeface="Arial" panose="020B0604020202020204" pitchFamily="34" charset="0"/>
              <a:buNone/>
              <a:defRPr sz="2400" b="0" kern="1200" baseline="0">
                <a:solidFill>
                  <a:schemeClr val="bg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2pPr>
            <a:lvl3pPr marL="6858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3pPr>
            <a:lvl4pPr marL="10287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4pPr>
            <a:lvl5pPr marL="13716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30 minutes</a:t>
            </a:r>
          </a:p>
        </p:txBody>
      </p:sp>
      <p:sp>
        <p:nvSpPr>
          <p:cNvPr id="5" name="Slide Number Placeholder 3">
            <a:extLst>
              <a:ext uri="{FF2B5EF4-FFF2-40B4-BE49-F238E27FC236}">
                <a16:creationId xmlns:a16="http://schemas.microsoft.com/office/drawing/2014/main" id="{9D12500F-FFD7-4B6B-58E0-016490F44DD7}"/>
              </a:ext>
            </a:extLst>
          </p:cNvPr>
          <p:cNvSpPr txBox="1">
            <a:spLocks/>
          </p:cNvSpPr>
          <p:nvPr/>
        </p:nvSpPr>
        <p:spPr>
          <a:xfrm>
            <a:off x="11654280" y="6356350"/>
            <a:ext cx="432758" cy="365125"/>
          </a:xfrm>
          <a:prstGeom prst="rect">
            <a:avLst/>
          </a:prstGeom>
        </p:spPr>
        <p:txBody>
          <a:bodyPr/>
          <a:lstStyle>
            <a:defPPr>
              <a:defRPr lang="en-GB"/>
            </a:defPPr>
            <a:lvl1pPr marL="0" algn="l" defTabSz="914400" rtl="0" eaLnBrk="1" latinLnBrk="0" hangingPunct="1">
              <a:defRPr sz="16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DE01E5B-8A43-411F-AF4C-90B9967CBE4A}" type="slidenum">
              <a:rPr lang="en-GB" smtClean="0"/>
              <a:pPr/>
              <a:t>28</a:t>
            </a:fld>
            <a:endParaRPr lang="en-GB"/>
          </a:p>
        </p:txBody>
      </p:sp>
    </p:spTree>
    <p:extLst>
      <p:ext uri="{BB962C8B-B14F-4D97-AF65-F5344CB8AC3E}">
        <p14:creationId xmlns:p14="http://schemas.microsoft.com/office/powerpoint/2010/main" val="6600041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76463-9F75-49C3-59A8-8FF5711C3F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2425C4-FE7A-C914-1142-5085793829E2}"/>
              </a:ext>
            </a:extLst>
          </p:cNvPr>
          <p:cNvSpPr>
            <a:spLocks noGrp="1"/>
          </p:cNvSpPr>
          <p:nvPr>
            <p:ph type="title"/>
          </p:nvPr>
        </p:nvSpPr>
        <p:spPr/>
        <p:txBody>
          <a:bodyPr/>
          <a:lstStyle/>
          <a:p>
            <a:r>
              <a:rPr lang="en-GB" sz="2350"/>
              <a:t>How decisions are made about PIP: What do we want to talk about in this session?</a:t>
            </a:r>
          </a:p>
        </p:txBody>
      </p:sp>
      <p:sp>
        <p:nvSpPr>
          <p:cNvPr id="3" name="Content Placeholder 2">
            <a:extLst>
              <a:ext uri="{FF2B5EF4-FFF2-40B4-BE49-F238E27FC236}">
                <a16:creationId xmlns:a16="http://schemas.microsoft.com/office/drawing/2014/main" id="{EA4DDE0D-0877-E18F-4712-A7CCDB3E0768}"/>
              </a:ext>
            </a:extLst>
          </p:cNvPr>
          <p:cNvSpPr>
            <a:spLocks noGrp="1"/>
          </p:cNvSpPr>
          <p:nvPr>
            <p:ph idx="1"/>
          </p:nvPr>
        </p:nvSpPr>
        <p:spPr>
          <a:xfrm>
            <a:off x="119064" y="854014"/>
            <a:ext cx="11953875" cy="5502336"/>
          </a:xfrm>
        </p:spPr>
        <p:txBody>
          <a:bodyPr>
            <a:normAutofit/>
          </a:bodyPr>
          <a:lstStyle/>
          <a:p>
            <a:pPr marL="342900" indent="-342900">
              <a:buFont typeface="Arial" panose="020B0604020202020204" pitchFamily="34" charset="0"/>
              <a:buChar char="•"/>
            </a:pPr>
            <a:endParaRPr lang="en-GB" sz="1200" b="1"/>
          </a:p>
          <a:p>
            <a:r>
              <a:rPr lang="en-GB"/>
              <a:t>The steering group is looking at </a:t>
            </a:r>
            <a:r>
              <a:rPr lang="en-GB" b="1"/>
              <a:t>how it is decided who does and does not get PIP</a:t>
            </a:r>
            <a:r>
              <a:rPr lang="en-GB"/>
              <a:t>. This includes whether the assessment criteria and the evidence used capture the impact of long-term health conditions and Disability effectively.  </a:t>
            </a:r>
          </a:p>
          <a:p>
            <a:endParaRPr lang="en-GB"/>
          </a:p>
          <a:p>
            <a:r>
              <a:rPr lang="en-GB"/>
              <a:t>To understand this more, they would like to hear your views on:</a:t>
            </a:r>
          </a:p>
          <a:p>
            <a:pPr marL="457200" indent="-457200">
              <a:buFont typeface="+mj-lt"/>
              <a:buAutoNum type="arabicPeriod"/>
            </a:pPr>
            <a:r>
              <a:rPr lang="en-GB"/>
              <a:t>What the current process is good at capturing, and what it is not</a:t>
            </a:r>
          </a:p>
          <a:p>
            <a:pPr marL="457200" indent="-457200">
              <a:buFont typeface="+mj-lt"/>
              <a:buAutoNum type="arabicPeriod"/>
            </a:pPr>
            <a:r>
              <a:rPr lang="en-GB"/>
              <a:t>Whether the current process fairly assesses people’s needs,</a:t>
            </a:r>
          </a:p>
          <a:p>
            <a:pPr marL="457200" indent="-457200">
              <a:buFont typeface="+mj-lt"/>
              <a:buAutoNum type="arabicPeriod"/>
            </a:pPr>
            <a:r>
              <a:rPr lang="en-GB"/>
              <a:t>How you think eligibility for PIP should be assessed.</a:t>
            </a:r>
          </a:p>
          <a:p>
            <a:pPr marL="457200" indent="-457200">
              <a:buFont typeface="+mj-lt"/>
              <a:buAutoNum type="arabicPeriod"/>
            </a:pPr>
            <a:endParaRPr lang="en-GB"/>
          </a:p>
          <a:p>
            <a:r>
              <a:rPr lang="en-GB"/>
              <a:t>The insights we share will help the steering group to understand what people want PIP to assess and how it could be done differently.</a:t>
            </a:r>
          </a:p>
        </p:txBody>
      </p:sp>
      <p:sp>
        <p:nvSpPr>
          <p:cNvPr id="4" name="Slide Number Placeholder 3">
            <a:extLst>
              <a:ext uri="{FF2B5EF4-FFF2-40B4-BE49-F238E27FC236}">
                <a16:creationId xmlns:a16="http://schemas.microsoft.com/office/drawing/2014/main" id="{D4464A4C-4EA0-35B5-7369-70A24955B5FE}"/>
              </a:ext>
            </a:extLst>
          </p:cNvPr>
          <p:cNvSpPr>
            <a:spLocks noGrp="1"/>
          </p:cNvSpPr>
          <p:nvPr>
            <p:ph type="sldNum" sz="quarter" idx="12"/>
          </p:nvPr>
        </p:nvSpPr>
        <p:spPr/>
        <p:txBody>
          <a:bodyPr/>
          <a:lstStyle/>
          <a:p>
            <a:fld id="{2DE01E5B-8A43-411F-AF4C-90B9967CBE4A}" type="slidenum">
              <a:rPr lang="en-GB" smtClean="0"/>
              <a:pPr/>
              <a:t>29</a:t>
            </a:fld>
            <a:endParaRPr lang="en-GB"/>
          </a:p>
        </p:txBody>
      </p:sp>
    </p:spTree>
    <p:extLst>
      <p:ext uri="{BB962C8B-B14F-4D97-AF65-F5344CB8AC3E}">
        <p14:creationId xmlns:p14="http://schemas.microsoft.com/office/powerpoint/2010/main" val="3692266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0D3EC-68EC-B7AF-9214-CDC11A2938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839C2A-E92F-3667-99A1-4396ECB75ACC}"/>
              </a:ext>
            </a:extLst>
          </p:cNvPr>
          <p:cNvSpPr>
            <a:spLocks noGrp="1"/>
          </p:cNvSpPr>
          <p:nvPr>
            <p:ph type="title"/>
          </p:nvPr>
        </p:nvSpPr>
        <p:spPr>
          <a:xfrm>
            <a:off x="119064" y="288760"/>
            <a:ext cx="11953875" cy="565256"/>
          </a:xfrm>
        </p:spPr>
        <p:txBody>
          <a:bodyPr anchor="ctr">
            <a:normAutofit/>
          </a:bodyPr>
          <a:lstStyle/>
          <a:p>
            <a:r>
              <a:rPr lang="en-GB"/>
              <a:t>Welcome to today’s workshop</a:t>
            </a:r>
          </a:p>
        </p:txBody>
      </p:sp>
      <p:sp>
        <p:nvSpPr>
          <p:cNvPr id="3" name="Content Placeholder 2">
            <a:extLst>
              <a:ext uri="{FF2B5EF4-FFF2-40B4-BE49-F238E27FC236}">
                <a16:creationId xmlns:a16="http://schemas.microsoft.com/office/drawing/2014/main" id="{AD93A50E-B4B6-F010-AA61-6FC5726EF481}"/>
              </a:ext>
            </a:extLst>
          </p:cNvPr>
          <p:cNvSpPr>
            <a:spLocks noGrp="1"/>
          </p:cNvSpPr>
          <p:nvPr>
            <p:ph idx="1"/>
          </p:nvPr>
        </p:nvSpPr>
        <p:spPr>
          <a:xfrm>
            <a:off x="119064" y="854014"/>
            <a:ext cx="8234362" cy="5502338"/>
          </a:xfrm>
        </p:spPr>
        <p:txBody>
          <a:bodyPr lIns="91440" tIns="45720" rIns="91440" bIns="45720">
            <a:normAutofit/>
          </a:bodyPr>
          <a:lstStyle/>
          <a:p>
            <a:pPr>
              <a:spcAft>
                <a:spcPts val="1000"/>
              </a:spcAft>
            </a:pPr>
            <a:endParaRPr lang="en-GB"/>
          </a:p>
          <a:p>
            <a:pPr>
              <a:spcAft>
                <a:spcPts val="1000"/>
              </a:spcAft>
            </a:pPr>
            <a:r>
              <a:rPr lang="en-GB"/>
              <a:t>The government has launched the Timms Review of Personal Independence Payment (PIP).</a:t>
            </a:r>
          </a:p>
          <a:p>
            <a:pPr>
              <a:spcAft>
                <a:spcPts val="1000"/>
              </a:spcAft>
            </a:pPr>
            <a:r>
              <a:rPr lang="en-GB"/>
              <a:t>It is led by a steering group, mainly made up of Disabled people, who will suggest ways to improve PIP.</a:t>
            </a:r>
          </a:p>
          <a:p>
            <a:pPr>
              <a:spcAft>
                <a:spcPts val="1000"/>
              </a:spcAft>
            </a:pPr>
            <a:r>
              <a:rPr lang="en-GB"/>
              <a:t>This group wants to hear from you to help them with their recommendations.</a:t>
            </a:r>
          </a:p>
          <a:p>
            <a:pPr>
              <a:spcAft>
                <a:spcPts val="1000"/>
              </a:spcAft>
            </a:pPr>
            <a:r>
              <a:rPr lang="en-GB"/>
              <a:t>This workshop will help us share your views on PIP, so the Review can hear your lived experience and ideas.</a:t>
            </a:r>
          </a:p>
        </p:txBody>
      </p:sp>
      <p:pic>
        <p:nvPicPr>
          <p:cNvPr id="6" name="Graphic 5">
            <a:extLst>
              <a:ext uri="{FF2B5EF4-FFF2-40B4-BE49-F238E27FC236}">
                <a16:creationId xmlns:a16="http://schemas.microsoft.com/office/drawing/2014/main" id="{8FC2F9EF-7094-CCF3-F2D1-E191066A3A00}"/>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8239347" y="1288227"/>
            <a:ext cx="3529012" cy="3529012"/>
          </a:xfrm>
          <a:prstGeom prst="rect">
            <a:avLst/>
          </a:prstGeom>
        </p:spPr>
      </p:pic>
      <p:sp>
        <p:nvSpPr>
          <p:cNvPr id="4" name="Slide Number Placeholder 3">
            <a:extLst>
              <a:ext uri="{FF2B5EF4-FFF2-40B4-BE49-F238E27FC236}">
                <a16:creationId xmlns:a16="http://schemas.microsoft.com/office/drawing/2014/main" id="{D1B6BBB8-A138-C419-CCA7-72B83157F2CC}"/>
              </a:ext>
            </a:extLst>
          </p:cNvPr>
          <p:cNvSpPr>
            <a:spLocks noGrp="1"/>
          </p:cNvSpPr>
          <p:nvPr>
            <p:ph type="sldNum" sz="quarter" idx="12"/>
          </p:nvPr>
        </p:nvSpPr>
        <p:spPr>
          <a:xfrm>
            <a:off x="11654280" y="6356350"/>
            <a:ext cx="432758" cy="365125"/>
          </a:xfrm>
        </p:spPr>
        <p:txBody>
          <a:bodyPr>
            <a:normAutofit/>
          </a:bodyPr>
          <a:lstStyle/>
          <a:p>
            <a:pPr>
              <a:spcAft>
                <a:spcPts val="600"/>
              </a:spcAft>
            </a:pPr>
            <a:fld id="{2DE01E5B-8A43-411F-AF4C-90B9967CBE4A}" type="slidenum">
              <a:rPr lang="en-GB" smtClean="0"/>
              <a:pPr>
                <a:spcAft>
                  <a:spcPts val="600"/>
                </a:spcAft>
              </a:pPr>
              <a:t>3</a:t>
            </a:fld>
            <a:endParaRPr lang="en-GB"/>
          </a:p>
        </p:txBody>
      </p:sp>
    </p:spTree>
    <p:extLst>
      <p:ext uri="{BB962C8B-B14F-4D97-AF65-F5344CB8AC3E}">
        <p14:creationId xmlns:p14="http://schemas.microsoft.com/office/powerpoint/2010/main" val="32379567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7105E-2EC2-8DED-73B7-A4FEF608DE50}"/>
              </a:ext>
            </a:extLst>
          </p:cNvPr>
          <p:cNvSpPr>
            <a:spLocks noGrp="1"/>
          </p:cNvSpPr>
          <p:nvPr>
            <p:ph type="title"/>
          </p:nvPr>
        </p:nvSpPr>
        <p:spPr/>
        <p:txBody>
          <a:bodyPr/>
          <a:lstStyle/>
          <a:p>
            <a:r>
              <a:rPr lang="en-GB" sz="2600"/>
              <a:t>How decisions are made about PIP: What PIP does and does not capture</a:t>
            </a:r>
          </a:p>
        </p:txBody>
      </p:sp>
      <p:sp>
        <p:nvSpPr>
          <p:cNvPr id="7" name="Rectangle 6">
            <a:extLst>
              <a:ext uri="{FF2B5EF4-FFF2-40B4-BE49-F238E27FC236}">
                <a16:creationId xmlns:a16="http://schemas.microsoft.com/office/drawing/2014/main" id="{2E2F9AC4-E5DB-A571-5A92-82437C96B3FF}"/>
              </a:ext>
            </a:extLst>
          </p:cNvPr>
          <p:cNvSpPr/>
          <p:nvPr/>
        </p:nvSpPr>
        <p:spPr>
          <a:xfrm>
            <a:off x="304674" y="961209"/>
            <a:ext cx="5702907" cy="1344898"/>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400" b="1">
                <a:solidFill>
                  <a:schemeClr val="tx1"/>
                </a:solidFill>
                <a:latin typeface="Arial" panose="020B0604020202020204" pitchFamily="34" charset="0"/>
                <a:cs typeface="Arial" panose="020B0604020202020204" pitchFamily="34" charset="0"/>
              </a:rPr>
              <a:t>“For my Disability or condition, </a:t>
            </a:r>
            <a:br>
              <a:rPr lang="en-GB" sz="2400" b="1">
                <a:solidFill>
                  <a:schemeClr val="tx1"/>
                </a:solidFill>
                <a:latin typeface="Arial" panose="020B0604020202020204" pitchFamily="34" charset="0"/>
                <a:cs typeface="Arial" panose="020B0604020202020204" pitchFamily="34" charset="0"/>
              </a:rPr>
            </a:br>
            <a:r>
              <a:rPr lang="en-GB" sz="2400" b="1">
                <a:solidFill>
                  <a:schemeClr val="tx1"/>
                </a:solidFill>
                <a:latin typeface="Arial" panose="020B0604020202020204" pitchFamily="34" charset="0"/>
                <a:cs typeface="Arial" panose="020B0604020202020204" pitchFamily="34" charset="0"/>
              </a:rPr>
              <a:t>the PIP assessment captures…”</a:t>
            </a:r>
          </a:p>
        </p:txBody>
      </p:sp>
      <p:pic>
        <p:nvPicPr>
          <p:cNvPr id="10" name="Graphic 9">
            <a:extLst>
              <a:ext uri="{FF2B5EF4-FFF2-40B4-BE49-F238E27FC236}">
                <a16:creationId xmlns:a16="http://schemas.microsoft.com/office/drawing/2014/main" id="{83DAED98-6035-895D-26E8-B6E3D93D1890}"/>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5068869" y="1141833"/>
            <a:ext cx="914400" cy="914400"/>
          </a:xfrm>
          <a:prstGeom prst="rect">
            <a:avLst/>
          </a:prstGeom>
        </p:spPr>
      </p:pic>
      <p:sp>
        <p:nvSpPr>
          <p:cNvPr id="8" name="Rectangle 7">
            <a:extLst>
              <a:ext uri="{FF2B5EF4-FFF2-40B4-BE49-F238E27FC236}">
                <a16:creationId xmlns:a16="http://schemas.microsoft.com/office/drawing/2014/main" id="{AA24B402-490E-4235-6F7E-69E156DD66B5}"/>
              </a:ext>
            </a:extLst>
          </p:cNvPr>
          <p:cNvSpPr/>
          <p:nvPr/>
        </p:nvSpPr>
        <p:spPr>
          <a:xfrm>
            <a:off x="6184420" y="961209"/>
            <a:ext cx="5686239" cy="1344898"/>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400" b="1">
                <a:solidFill>
                  <a:schemeClr val="tx1"/>
                </a:solidFill>
                <a:latin typeface="Arial" panose="020B0604020202020204" pitchFamily="34" charset="0"/>
                <a:cs typeface="Arial" panose="020B0604020202020204" pitchFamily="34" charset="0"/>
              </a:rPr>
              <a:t>“For my Disability or condition,</a:t>
            </a:r>
            <a:br>
              <a:rPr lang="en-GB" sz="2400" b="1">
                <a:solidFill>
                  <a:schemeClr val="tx1"/>
                </a:solidFill>
                <a:latin typeface="Arial" panose="020B0604020202020204" pitchFamily="34" charset="0"/>
                <a:cs typeface="Arial" panose="020B0604020202020204" pitchFamily="34" charset="0"/>
              </a:rPr>
            </a:br>
            <a:r>
              <a:rPr lang="en-GB" sz="2400" b="1">
                <a:solidFill>
                  <a:schemeClr val="tx1"/>
                </a:solidFill>
                <a:latin typeface="Arial" panose="020B0604020202020204" pitchFamily="34" charset="0"/>
                <a:cs typeface="Arial" panose="020B0604020202020204" pitchFamily="34" charset="0"/>
              </a:rPr>
              <a:t> the PIP assessment does not capture…”</a:t>
            </a:r>
          </a:p>
        </p:txBody>
      </p:sp>
      <p:pic>
        <p:nvPicPr>
          <p:cNvPr id="11" name="Graphic 10">
            <a:extLst>
              <a:ext uri="{FF2B5EF4-FFF2-40B4-BE49-F238E27FC236}">
                <a16:creationId xmlns:a16="http://schemas.microsoft.com/office/drawing/2014/main" id="{A1299135-DEF3-B58B-9835-4166133ED864}"/>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0839639" y="1199017"/>
            <a:ext cx="914400" cy="914400"/>
          </a:xfrm>
          <a:prstGeom prst="rect">
            <a:avLst/>
          </a:prstGeom>
        </p:spPr>
      </p:pic>
      <p:sp>
        <p:nvSpPr>
          <p:cNvPr id="5" name="Content Placeholder 2">
            <a:extLst>
              <a:ext uri="{FF2B5EF4-FFF2-40B4-BE49-F238E27FC236}">
                <a16:creationId xmlns:a16="http://schemas.microsoft.com/office/drawing/2014/main" id="{035A27A9-8D79-1C9A-9409-E35497034F8C}"/>
              </a:ext>
              <a:ext uri="{C183D7F6-B498-43B3-948B-1728B52AA6E4}">
                <adec:decorative xmlns:adec="http://schemas.microsoft.com/office/drawing/2017/decorative" val="1"/>
              </a:ext>
            </a:extLst>
          </p:cNvPr>
          <p:cNvSpPr>
            <a:spLocks noGrp="1"/>
          </p:cNvSpPr>
          <p:nvPr>
            <p:ph idx="1"/>
          </p:nvPr>
        </p:nvSpPr>
        <p:spPr>
          <a:xfrm>
            <a:off x="321341" y="2413300"/>
            <a:ext cx="5672139" cy="3943050"/>
          </a:xfrm>
          <a:ln w="28575">
            <a:solidFill>
              <a:srgbClr val="AAB6C1"/>
            </a:solidFill>
          </a:ln>
        </p:spPr>
        <p:txBody>
          <a:bodyPr lIns="91440" tIns="45720" rIns="91440" bIns="45720" anchor="t">
            <a:normAutofit/>
          </a:bodyPr>
          <a:lstStyle/>
          <a:p>
            <a:r>
              <a:rPr lang="en-GB"/>
              <a:t> </a:t>
            </a:r>
          </a:p>
        </p:txBody>
      </p:sp>
      <p:sp>
        <p:nvSpPr>
          <p:cNvPr id="9" name="Content Placeholder 2">
            <a:extLst>
              <a:ext uri="{FF2B5EF4-FFF2-40B4-BE49-F238E27FC236}">
                <a16:creationId xmlns:a16="http://schemas.microsoft.com/office/drawing/2014/main" id="{877681A2-20C2-11E5-5B34-D853BE7DEADD}"/>
              </a:ext>
              <a:ext uri="{C183D7F6-B498-43B3-948B-1728B52AA6E4}">
                <adec:decorative xmlns:adec="http://schemas.microsoft.com/office/drawing/2017/decorative" val="1"/>
              </a:ext>
            </a:extLst>
          </p:cNvPr>
          <p:cNvSpPr txBox="1">
            <a:spLocks/>
          </p:cNvSpPr>
          <p:nvPr/>
        </p:nvSpPr>
        <p:spPr>
          <a:xfrm>
            <a:off x="6212621" y="2413300"/>
            <a:ext cx="5658038" cy="3943050"/>
          </a:xfrm>
          <a:prstGeom prst="rect">
            <a:avLst/>
          </a:prstGeom>
          <a:ln w="28575">
            <a:solidFill>
              <a:srgbClr val="AAB6C1"/>
            </a:solidFill>
          </a:ln>
        </p:spPr>
        <p:txBody>
          <a:bodyPr lIns="91440" tIns="45720" rIns="91440" bIns="4572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sp>
        <p:nvSpPr>
          <p:cNvPr id="4" name="Slide Number Placeholder 3">
            <a:extLst>
              <a:ext uri="{FF2B5EF4-FFF2-40B4-BE49-F238E27FC236}">
                <a16:creationId xmlns:a16="http://schemas.microsoft.com/office/drawing/2014/main" id="{94A2BB6B-0F51-496C-C54A-55CD7BE2541C}"/>
              </a:ext>
            </a:extLst>
          </p:cNvPr>
          <p:cNvSpPr>
            <a:spLocks noGrp="1"/>
          </p:cNvSpPr>
          <p:nvPr>
            <p:ph type="sldNum" sz="quarter" idx="12"/>
          </p:nvPr>
        </p:nvSpPr>
        <p:spPr/>
        <p:txBody>
          <a:bodyPr/>
          <a:lstStyle/>
          <a:p>
            <a:fld id="{2DE01E5B-8A43-411F-AF4C-90B9967CBE4A}" type="slidenum">
              <a:rPr lang="en-GB" smtClean="0"/>
              <a:pPr/>
              <a:t>30</a:t>
            </a:fld>
            <a:endParaRPr lang="en-GB"/>
          </a:p>
        </p:txBody>
      </p:sp>
    </p:spTree>
    <p:extLst>
      <p:ext uri="{BB962C8B-B14F-4D97-AF65-F5344CB8AC3E}">
        <p14:creationId xmlns:p14="http://schemas.microsoft.com/office/powerpoint/2010/main" val="22623900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2AAA5-1E19-BF35-E3D9-DBA11F4D49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62B016-F382-F1C6-0378-019E17025F2A}"/>
              </a:ext>
            </a:extLst>
          </p:cNvPr>
          <p:cNvSpPr>
            <a:spLocks noGrp="1"/>
          </p:cNvSpPr>
          <p:nvPr>
            <p:ph type="title"/>
          </p:nvPr>
        </p:nvSpPr>
        <p:spPr>
          <a:xfrm>
            <a:off x="119064" y="288760"/>
            <a:ext cx="11953875" cy="565256"/>
          </a:xfrm>
        </p:spPr>
        <p:txBody>
          <a:bodyPr lIns="91440" tIns="45720" rIns="91440" bIns="45720" anchor="ctr">
            <a:normAutofit/>
          </a:bodyPr>
          <a:lstStyle/>
          <a:p>
            <a:r>
              <a:rPr lang="en-GB">
                <a:latin typeface="Arial"/>
                <a:cs typeface="Arial"/>
              </a:rPr>
              <a:t>How decisions are made about PIP: Fairness of the process</a:t>
            </a:r>
            <a:endParaRPr lang="en-GB">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4A58573B-7067-2349-3C4C-1F19EAD88162}"/>
              </a:ext>
            </a:extLst>
          </p:cNvPr>
          <p:cNvSpPr/>
          <p:nvPr/>
        </p:nvSpPr>
        <p:spPr>
          <a:xfrm>
            <a:off x="304674" y="987333"/>
            <a:ext cx="11559600" cy="9144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400">
                <a:solidFill>
                  <a:schemeClr val="tx1"/>
                </a:solidFill>
                <a:latin typeface="Arial" panose="020B0604020202020204" pitchFamily="34" charset="0"/>
                <a:cs typeface="Arial" panose="020B0604020202020204" pitchFamily="34" charset="0"/>
              </a:rPr>
              <a:t>How much do you agree or disagree that </a:t>
            </a:r>
            <a:r>
              <a:rPr lang="en-GB" sz="2400" b="1">
                <a:solidFill>
                  <a:schemeClr val="tx1"/>
                </a:solidFill>
                <a:latin typeface="Arial" panose="020B0604020202020204" pitchFamily="34" charset="0"/>
                <a:cs typeface="Arial" panose="020B0604020202020204" pitchFamily="34" charset="0"/>
              </a:rPr>
              <a:t>“The current PIP process fairly assesses people’s needs.”</a:t>
            </a:r>
            <a:r>
              <a:rPr lang="en-GB" sz="2400">
                <a:solidFill>
                  <a:schemeClr val="tx1"/>
                </a:solidFill>
                <a:latin typeface="Arial" panose="020B0604020202020204" pitchFamily="34" charset="0"/>
                <a:cs typeface="Arial" panose="020B0604020202020204" pitchFamily="34" charset="0"/>
              </a:rPr>
              <a:t>?</a:t>
            </a:r>
          </a:p>
        </p:txBody>
      </p:sp>
      <p:pic>
        <p:nvPicPr>
          <p:cNvPr id="27" name="Graphic 26">
            <a:extLst>
              <a:ext uri="{FF2B5EF4-FFF2-40B4-BE49-F238E27FC236}">
                <a16:creationId xmlns:a16="http://schemas.microsoft.com/office/drawing/2014/main" id="{3F46B91E-870C-8BCB-E79A-22D297A16F2A}"/>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900341" y="2187006"/>
            <a:ext cx="914400" cy="914400"/>
          </a:xfrm>
          <a:prstGeom prst="rect">
            <a:avLst/>
          </a:prstGeom>
        </p:spPr>
      </p:pic>
      <p:pic>
        <p:nvPicPr>
          <p:cNvPr id="25" name="Graphic 24">
            <a:extLst>
              <a:ext uri="{FF2B5EF4-FFF2-40B4-BE49-F238E27FC236}">
                <a16:creationId xmlns:a16="http://schemas.microsoft.com/office/drawing/2014/main" id="{0DCE9FC3-568F-85B1-26A2-13E98E4E3328}"/>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3280683" y="2187006"/>
            <a:ext cx="914400" cy="914400"/>
          </a:xfrm>
          <a:prstGeom prst="rect">
            <a:avLst/>
          </a:prstGeom>
        </p:spPr>
      </p:pic>
      <p:pic>
        <p:nvPicPr>
          <p:cNvPr id="29" name="Graphic 28">
            <a:extLst>
              <a:ext uri="{FF2B5EF4-FFF2-40B4-BE49-F238E27FC236}">
                <a16:creationId xmlns:a16="http://schemas.microsoft.com/office/drawing/2014/main" id="{5B6647C2-E158-EC1C-F7A5-AE8E3CB0EFE0}"/>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627274" y="2187006"/>
            <a:ext cx="914400" cy="914400"/>
          </a:xfrm>
          <a:prstGeom prst="rect">
            <a:avLst/>
          </a:prstGeom>
        </p:spPr>
      </p:pic>
      <p:pic>
        <p:nvPicPr>
          <p:cNvPr id="23" name="Graphic 22">
            <a:extLst>
              <a:ext uri="{FF2B5EF4-FFF2-40B4-BE49-F238E27FC236}">
                <a16:creationId xmlns:a16="http://schemas.microsoft.com/office/drawing/2014/main" id="{881EEAF1-92A2-D7CC-1871-8A5FE417C098}"/>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8008030" y="2135096"/>
            <a:ext cx="914400" cy="914400"/>
          </a:xfrm>
          <a:prstGeom prst="rect">
            <a:avLst/>
          </a:prstGeom>
        </p:spPr>
      </p:pic>
      <p:pic>
        <p:nvPicPr>
          <p:cNvPr id="21" name="Graphic 20">
            <a:extLst>
              <a:ext uri="{FF2B5EF4-FFF2-40B4-BE49-F238E27FC236}">
                <a16:creationId xmlns:a16="http://schemas.microsoft.com/office/drawing/2014/main" id="{D89B0EB1-1855-A7CE-CCC5-A7796AE5A307}"/>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0377259" y="2161345"/>
            <a:ext cx="914400" cy="914400"/>
          </a:xfrm>
          <a:prstGeom prst="rect">
            <a:avLst/>
          </a:prstGeom>
        </p:spPr>
      </p:pic>
      <p:sp>
        <p:nvSpPr>
          <p:cNvPr id="3" name="Content Placeholder 2">
            <a:extLst>
              <a:ext uri="{FF2B5EF4-FFF2-40B4-BE49-F238E27FC236}">
                <a16:creationId xmlns:a16="http://schemas.microsoft.com/office/drawing/2014/main" id="{58009974-53E3-BE5D-1E71-8910DA9FE228}"/>
              </a:ext>
            </a:extLst>
          </p:cNvPr>
          <p:cNvSpPr txBox="1">
            <a:spLocks/>
          </p:cNvSpPr>
          <p:nvPr/>
        </p:nvSpPr>
        <p:spPr>
          <a:xfrm>
            <a:off x="407310" y="3153316"/>
            <a:ext cx="1900461" cy="1421686"/>
          </a:xfrm>
          <a:prstGeom prst="rect">
            <a:avLst/>
          </a:prstGeom>
          <a:ln w="28575">
            <a:solidFill>
              <a:srgbClr val="156082"/>
            </a:solidFill>
          </a:ln>
        </p:spPr>
        <p:txBody>
          <a:bodyPr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800"/>
              <a:t>I strongly disagree</a:t>
            </a:r>
          </a:p>
        </p:txBody>
      </p:sp>
      <p:sp>
        <p:nvSpPr>
          <p:cNvPr id="16" name="Content Placeholder 2">
            <a:extLst>
              <a:ext uri="{FF2B5EF4-FFF2-40B4-BE49-F238E27FC236}">
                <a16:creationId xmlns:a16="http://schemas.microsoft.com/office/drawing/2014/main" id="{9FA44763-5955-5EF3-9BD4-0FB7E66DDB72}"/>
              </a:ext>
            </a:extLst>
          </p:cNvPr>
          <p:cNvSpPr txBox="1">
            <a:spLocks/>
          </p:cNvSpPr>
          <p:nvPr/>
        </p:nvSpPr>
        <p:spPr>
          <a:xfrm>
            <a:off x="2776539" y="3153316"/>
            <a:ext cx="1900461" cy="1421686"/>
          </a:xfrm>
          <a:prstGeom prst="rect">
            <a:avLst/>
          </a:prstGeom>
          <a:ln w="28575">
            <a:solidFill>
              <a:srgbClr val="156082"/>
            </a:solidFill>
          </a:ln>
        </p:spPr>
        <p:txBody>
          <a:bodyPr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800"/>
              <a:t>I disagree</a:t>
            </a:r>
          </a:p>
        </p:txBody>
      </p:sp>
      <p:sp>
        <p:nvSpPr>
          <p:cNvPr id="17" name="Content Placeholder 2">
            <a:extLst>
              <a:ext uri="{FF2B5EF4-FFF2-40B4-BE49-F238E27FC236}">
                <a16:creationId xmlns:a16="http://schemas.microsoft.com/office/drawing/2014/main" id="{70A3C91D-EEE8-8F64-B911-6FC9D48F7C65}"/>
              </a:ext>
            </a:extLst>
          </p:cNvPr>
          <p:cNvSpPr txBox="1">
            <a:spLocks/>
          </p:cNvSpPr>
          <p:nvPr/>
        </p:nvSpPr>
        <p:spPr>
          <a:xfrm>
            <a:off x="5145769" y="3153316"/>
            <a:ext cx="1900461" cy="1421686"/>
          </a:xfrm>
          <a:prstGeom prst="rect">
            <a:avLst/>
          </a:prstGeom>
          <a:ln w="28575">
            <a:solidFill>
              <a:srgbClr val="156082"/>
            </a:solidFill>
          </a:ln>
        </p:spPr>
        <p:txBody>
          <a:bodyPr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800"/>
              <a:t>I do not agree or disagree</a:t>
            </a:r>
          </a:p>
        </p:txBody>
      </p:sp>
      <p:sp>
        <p:nvSpPr>
          <p:cNvPr id="18" name="Content Placeholder 2">
            <a:extLst>
              <a:ext uri="{FF2B5EF4-FFF2-40B4-BE49-F238E27FC236}">
                <a16:creationId xmlns:a16="http://schemas.microsoft.com/office/drawing/2014/main" id="{84E8511C-8436-2491-A0B0-E30E5D708E10}"/>
              </a:ext>
            </a:extLst>
          </p:cNvPr>
          <p:cNvSpPr txBox="1">
            <a:spLocks/>
          </p:cNvSpPr>
          <p:nvPr/>
        </p:nvSpPr>
        <p:spPr>
          <a:xfrm>
            <a:off x="7515000" y="3153316"/>
            <a:ext cx="1900461" cy="1421686"/>
          </a:xfrm>
          <a:prstGeom prst="rect">
            <a:avLst/>
          </a:prstGeom>
          <a:ln w="28575">
            <a:solidFill>
              <a:srgbClr val="156082"/>
            </a:solidFill>
          </a:ln>
        </p:spPr>
        <p:txBody>
          <a:bodyPr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800"/>
              <a:t>I agree</a:t>
            </a:r>
          </a:p>
        </p:txBody>
      </p:sp>
      <p:sp>
        <p:nvSpPr>
          <p:cNvPr id="19" name="Content Placeholder 2">
            <a:extLst>
              <a:ext uri="{FF2B5EF4-FFF2-40B4-BE49-F238E27FC236}">
                <a16:creationId xmlns:a16="http://schemas.microsoft.com/office/drawing/2014/main" id="{65E9EF48-9C4E-FBF6-259A-E694DDF59141}"/>
              </a:ext>
            </a:extLst>
          </p:cNvPr>
          <p:cNvSpPr txBox="1">
            <a:spLocks/>
          </p:cNvSpPr>
          <p:nvPr/>
        </p:nvSpPr>
        <p:spPr>
          <a:xfrm>
            <a:off x="9884229" y="3153316"/>
            <a:ext cx="1900461" cy="1421686"/>
          </a:xfrm>
          <a:prstGeom prst="rect">
            <a:avLst/>
          </a:prstGeom>
          <a:ln w="28575">
            <a:solidFill>
              <a:srgbClr val="156082"/>
            </a:solidFill>
          </a:ln>
        </p:spPr>
        <p:txBody>
          <a:bodyPr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800"/>
              <a:t>I strongly agree</a:t>
            </a:r>
          </a:p>
        </p:txBody>
      </p:sp>
      <p:sp>
        <p:nvSpPr>
          <p:cNvPr id="6" name="Rectangle 5">
            <a:extLst>
              <a:ext uri="{FF2B5EF4-FFF2-40B4-BE49-F238E27FC236}">
                <a16:creationId xmlns:a16="http://schemas.microsoft.com/office/drawing/2014/main" id="{D855E351-6277-4273-2BDB-ACD1F77A22AF}"/>
              </a:ext>
            </a:extLst>
          </p:cNvPr>
          <p:cNvSpPr/>
          <p:nvPr/>
        </p:nvSpPr>
        <p:spPr>
          <a:xfrm>
            <a:off x="330487" y="4986388"/>
            <a:ext cx="11559600" cy="565256"/>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Arial" panose="020B0604020202020204" pitchFamily="34" charset="0"/>
                <a:cs typeface="Arial" panose="020B0604020202020204" pitchFamily="34" charset="0"/>
              </a:rPr>
              <a:t>If you feel comfortable sharing, why do you feel this way?</a:t>
            </a:r>
          </a:p>
        </p:txBody>
      </p:sp>
      <p:sp>
        <p:nvSpPr>
          <p:cNvPr id="4" name="Slide Number Placeholder 3">
            <a:extLst>
              <a:ext uri="{FF2B5EF4-FFF2-40B4-BE49-F238E27FC236}">
                <a16:creationId xmlns:a16="http://schemas.microsoft.com/office/drawing/2014/main" id="{8A8F8F01-DBCC-7C16-27D4-AA605A0D23FA}"/>
              </a:ext>
            </a:extLst>
          </p:cNvPr>
          <p:cNvSpPr>
            <a:spLocks noGrp="1"/>
          </p:cNvSpPr>
          <p:nvPr>
            <p:ph type="sldNum" sz="quarter" idx="12"/>
          </p:nvPr>
        </p:nvSpPr>
        <p:spPr/>
        <p:txBody>
          <a:bodyPr/>
          <a:lstStyle/>
          <a:p>
            <a:fld id="{2DE01E5B-8A43-411F-AF4C-90B9967CBE4A}" type="slidenum">
              <a:rPr lang="en-GB" smtClean="0"/>
              <a:t>31</a:t>
            </a:fld>
            <a:endParaRPr lang="en-GB"/>
          </a:p>
        </p:txBody>
      </p:sp>
    </p:spTree>
    <p:extLst>
      <p:ext uri="{BB962C8B-B14F-4D97-AF65-F5344CB8AC3E}">
        <p14:creationId xmlns:p14="http://schemas.microsoft.com/office/powerpoint/2010/main" val="8241537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D0EC0-FF26-DBD7-AA97-C100830F20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61B9D5-2DB8-DECF-4478-745DC5714269}"/>
              </a:ext>
            </a:extLst>
          </p:cNvPr>
          <p:cNvSpPr>
            <a:spLocks noGrp="1"/>
          </p:cNvSpPr>
          <p:nvPr>
            <p:ph type="title"/>
          </p:nvPr>
        </p:nvSpPr>
        <p:spPr/>
        <p:txBody>
          <a:bodyPr/>
          <a:lstStyle/>
          <a:p>
            <a:r>
              <a:rPr lang="en-GB" sz="2600"/>
              <a:t>How decisions are made about PIP: How eligibility should be assessed </a:t>
            </a:r>
          </a:p>
        </p:txBody>
      </p:sp>
      <p:sp>
        <p:nvSpPr>
          <p:cNvPr id="3" name="Rectangle 2">
            <a:extLst>
              <a:ext uri="{FF2B5EF4-FFF2-40B4-BE49-F238E27FC236}">
                <a16:creationId xmlns:a16="http://schemas.microsoft.com/office/drawing/2014/main" id="{02EEBC45-EE11-43EC-00E8-4308C6DD485F}"/>
              </a:ext>
            </a:extLst>
          </p:cNvPr>
          <p:cNvSpPr/>
          <p:nvPr/>
        </p:nvSpPr>
        <p:spPr>
          <a:xfrm>
            <a:off x="304675" y="987332"/>
            <a:ext cx="11559600" cy="754383"/>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400" b="1">
                <a:solidFill>
                  <a:schemeClr val="tx1"/>
                </a:solidFill>
                <a:latin typeface="Arial" panose="020B0604020202020204" pitchFamily="34" charset="0"/>
                <a:cs typeface="Arial" panose="020B0604020202020204" pitchFamily="34" charset="0"/>
              </a:rPr>
              <a:t>How do you think eligibility for PIP should be assessed in the future?</a:t>
            </a:r>
          </a:p>
        </p:txBody>
      </p:sp>
      <p:sp>
        <p:nvSpPr>
          <p:cNvPr id="7" name="Content Placeholder 2">
            <a:extLst>
              <a:ext uri="{FF2B5EF4-FFF2-40B4-BE49-F238E27FC236}">
                <a16:creationId xmlns:a16="http://schemas.microsoft.com/office/drawing/2014/main" id="{EE17B68C-A5BD-10E7-AAE2-DFABF6FDE619}"/>
              </a:ext>
            </a:extLst>
          </p:cNvPr>
          <p:cNvSpPr>
            <a:spLocks noGrp="1"/>
          </p:cNvSpPr>
          <p:nvPr>
            <p:ph idx="1"/>
          </p:nvPr>
        </p:nvSpPr>
        <p:spPr>
          <a:xfrm>
            <a:off x="304675" y="1875031"/>
            <a:ext cx="11559600" cy="4481321"/>
          </a:xfrm>
          <a:ln w="28575">
            <a:solidFill>
              <a:srgbClr val="AAB6C1"/>
            </a:solidFill>
          </a:ln>
        </p:spPr>
        <p:txBody>
          <a:bodyPr/>
          <a:lstStyle/>
          <a:p>
            <a:r>
              <a:rPr lang="en-GB"/>
              <a:t>What would a fair assessment involve so that PIP works for the people who need it? </a:t>
            </a:r>
          </a:p>
          <a:p>
            <a:r>
              <a:rPr lang="en-GB"/>
              <a:t>You could think about what questions should be asked and what evidence or information should be looked at. </a:t>
            </a:r>
          </a:p>
        </p:txBody>
      </p:sp>
      <p:sp>
        <p:nvSpPr>
          <p:cNvPr id="4" name="Slide Number Placeholder 3">
            <a:extLst>
              <a:ext uri="{FF2B5EF4-FFF2-40B4-BE49-F238E27FC236}">
                <a16:creationId xmlns:a16="http://schemas.microsoft.com/office/drawing/2014/main" id="{C61123E7-F591-9777-DDA0-677C3591A7E2}"/>
              </a:ext>
            </a:extLst>
          </p:cNvPr>
          <p:cNvSpPr>
            <a:spLocks noGrp="1"/>
          </p:cNvSpPr>
          <p:nvPr>
            <p:ph type="sldNum" sz="quarter" idx="12"/>
          </p:nvPr>
        </p:nvSpPr>
        <p:spPr/>
        <p:txBody>
          <a:bodyPr/>
          <a:lstStyle/>
          <a:p>
            <a:fld id="{2DE01E5B-8A43-411F-AF4C-90B9967CBE4A}" type="slidenum">
              <a:rPr lang="en-GB" smtClean="0"/>
              <a:pPr/>
              <a:t>32</a:t>
            </a:fld>
            <a:endParaRPr lang="en-GB"/>
          </a:p>
        </p:txBody>
      </p:sp>
    </p:spTree>
    <p:extLst>
      <p:ext uri="{BB962C8B-B14F-4D97-AF65-F5344CB8AC3E}">
        <p14:creationId xmlns:p14="http://schemas.microsoft.com/office/powerpoint/2010/main" val="41883922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5C205-435D-35F6-FBCA-765E5DC075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644D5B-3E50-8B21-3702-2F1599AE4B5C}"/>
              </a:ext>
            </a:extLst>
          </p:cNvPr>
          <p:cNvSpPr>
            <a:spLocks noGrp="1"/>
          </p:cNvSpPr>
          <p:nvPr>
            <p:ph type="title"/>
          </p:nvPr>
        </p:nvSpPr>
        <p:spPr>
          <a:xfrm>
            <a:off x="119063" y="1268413"/>
            <a:ext cx="8586025" cy="2843210"/>
          </a:xfrm>
        </p:spPr>
        <p:txBody>
          <a:bodyPr/>
          <a:lstStyle/>
          <a:p>
            <a:r>
              <a:rPr lang="en-GB">
                <a:latin typeface="Arial" panose="020B0604020202020204" pitchFamily="34" charset="0"/>
                <a:cs typeface="Arial" panose="020B0604020202020204" pitchFamily="34" charset="0"/>
              </a:rPr>
              <a:t>Workshop wrap up and close</a:t>
            </a:r>
          </a:p>
        </p:txBody>
      </p:sp>
      <p:sp>
        <p:nvSpPr>
          <p:cNvPr id="3" name="Text Placeholder 2">
            <a:extLst>
              <a:ext uri="{FF2B5EF4-FFF2-40B4-BE49-F238E27FC236}">
                <a16:creationId xmlns:a16="http://schemas.microsoft.com/office/drawing/2014/main" id="{D2D7AAA3-13FA-1ACA-4EEE-FD6CF3A1C0CC}"/>
              </a:ext>
            </a:extLst>
          </p:cNvPr>
          <p:cNvSpPr>
            <a:spLocks noGrp="1"/>
          </p:cNvSpPr>
          <p:nvPr/>
        </p:nvSpPr>
        <p:spPr>
          <a:xfrm>
            <a:off x="119063" y="4233860"/>
            <a:ext cx="7881937" cy="2305052"/>
          </a:xfrm>
          <a:prstGeom prst="rect">
            <a:avLst/>
          </a:prstGeom>
        </p:spPr>
        <p:txBody>
          <a:bodyPr lIns="72000" tIns="126000" rIns="91440" bIns="45720" anchor="t">
            <a:noAutofit/>
          </a:bodyPr>
          <a:lstStyle>
            <a:lvl1pPr marL="0" indent="0" algn="l" defTabSz="914400" rtl="0" eaLnBrk="1" latinLnBrk="0" hangingPunct="1">
              <a:lnSpc>
                <a:spcPct val="90000"/>
              </a:lnSpc>
              <a:spcBef>
                <a:spcPts val="1000"/>
              </a:spcBef>
              <a:buFont typeface="Arial" panose="020B0604020202020204" pitchFamily="34" charset="0"/>
              <a:buNone/>
              <a:defRPr sz="2400" b="0" kern="1200" baseline="0">
                <a:solidFill>
                  <a:schemeClr val="bg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2pPr>
            <a:lvl3pPr marL="6858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3pPr>
            <a:lvl4pPr marL="10287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4pPr>
            <a:lvl5pPr marL="13716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5 minutes</a:t>
            </a:r>
          </a:p>
        </p:txBody>
      </p:sp>
      <p:sp>
        <p:nvSpPr>
          <p:cNvPr id="5" name="Slide Number Placeholder 3">
            <a:extLst>
              <a:ext uri="{FF2B5EF4-FFF2-40B4-BE49-F238E27FC236}">
                <a16:creationId xmlns:a16="http://schemas.microsoft.com/office/drawing/2014/main" id="{A7719F74-76B0-4D22-61E0-92386504E5B4}"/>
              </a:ext>
            </a:extLst>
          </p:cNvPr>
          <p:cNvSpPr txBox="1">
            <a:spLocks/>
          </p:cNvSpPr>
          <p:nvPr/>
        </p:nvSpPr>
        <p:spPr>
          <a:xfrm>
            <a:off x="11654280" y="6356350"/>
            <a:ext cx="432758" cy="365125"/>
          </a:xfrm>
          <a:prstGeom prst="rect">
            <a:avLst/>
          </a:prstGeom>
        </p:spPr>
        <p:txBody>
          <a:bodyPr/>
          <a:lstStyle>
            <a:defPPr>
              <a:defRPr lang="en-GB"/>
            </a:defPPr>
            <a:lvl1pPr marL="0" algn="l" defTabSz="914400" rtl="0" eaLnBrk="1" latinLnBrk="0" hangingPunct="1">
              <a:defRPr sz="16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DE01E5B-8A43-411F-AF4C-90B9967CBE4A}" type="slidenum">
              <a:rPr lang="en-GB" smtClean="0"/>
              <a:pPr/>
              <a:t>33</a:t>
            </a:fld>
            <a:endParaRPr lang="en-GB"/>
          </a:p>
        </p:txBody>
      </p:sp>
    </p:spTree>
    <p:extLst>
      <p:ext uri="{BB962C8B-B14F-4D97-AF65-F5344CB8AC3E}">
        <p14:creationId xmlns:p14="http://schemas.microsoft.com/office/powerpoint/2010/main" val="20445718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8EBB7-076C-14D7-C454-811390B2D2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11CBC5-09F3-F8C8-08ED-446862E382BF}"/>
              </a:ext>
            </a:extLst>
          </p:cNvPr>
          <p:cNvSpPr>
            <a:spLocks noGrp="1"/>
          </p:cNvSpPr>
          <p:nvPr>
            <p:ph type="title"/>
          </p:nvPr>
        </p:nvSpPr>
        <p:spPr>
          <a:xfrm>
            <a:off x="119064" y="288760"/>
            <a:ext cx="11953875" cy="565256"/>
          </a:xfrm>
        </p:spPr>
        <p:txBody>
          <a:bodyPr anchor="ctr">
            <a:normAutofit/>
          </a:bodyPr>
          <a:lstStyle/>
          <a:p>
            <a:r>
              <a:rPr lang="en-GB">
                <a:latin typeface="Arial" panose="020B0604020202020204" pitchFamily="34" charset="0"/>
                <a:cs typeface="Arial" panose="020B0604020202020204" pitchFamily="34" charset="0"/>
              </a:rPr>
              <a:t>Thank you and what happens next</a:t>
            </a:r>
          </a:p>
        </p:txBody>
      </p:sp>
      <p:sp>
        <p:nvSpPr>
          <p:cNvPr id="3" name="Content Placeholder 2">
            <a:extLst>
              <a:ext uri="{FF2B5EF4-FFF2-40B4-BE49-F238E27FC236}">
                <a16:creationId xmlns:a16="http://schemas.microsoft.com/office/drawing/2014/main" id="{B8459C77-5930-5AF3-3D0C-00608ED33099}"/>
              </a:ext>
            </a:extLst>
          </p:cNvPr>
          <p:cNvSpPr>
            <a:spLocks noGrp="1"/>
          </p:cNvSpPr>
          <p:nvPr>
            <p:ph idx="1"/>
          </p:nvPr>
        </p:nvSpPr>
        <p:spPr>
          <a:xfrm>
            <a:off x="119061" y="854014"/>
            <a:ext cx="11953875" cy="5502338"/>
          </a:xfrm>
        </p:spPr>
        <p:txBody>
          <a:bodyPr lIns="91440" tIns="45720" rIns="91440" bIns="45720" anchor="t">
            <a:normAutofit/>
          </a:bodyPr>
          <a:lstStyle/>
          <a:p>
            <a:pPr>
              <a:spcAft>
                <a:spcPts val="2000"/>
              </a:spcAft>
            </a:pPr>
            <a:r>
              <a:rPr lang="en-GB" sz="2400"/>
              <a:t>Thank yo</a:t>
            </a:r>
            <a:r>
              <a:rPr lang="en-GB"/>
              <a:t>u for joining today’s session and sharing your thoughts and experiences. </a:t>
            </a:r>
          </a:p>
          <a:p>
            <a:pPr>
              <a:spcAft>
                <a:spcPts val="2000"/>
              </a:spcAft>
            </a:pPr>
            <a:r>
              <a:rPr lang="en-GB" sz="2400"/>
              <a:t>The hosts </a:t>
            </a:r>
            <a:r>
              <a:rPr lang="en-GB" sz="2400">
                <a:highlight>
                  <a:srgbClr val="FFFF00"/>
                </a:highlight>
              </a:rPr>
              <a:t>[or organisation name]</a:t>
            </a:r>
            <a:r>
              <a:rPr lang="en-GB" sz="2400"/>
              <a:t> will write up the notes from today and share this with the Timms Review steering group. </a:t>
            </a:r>
          </a:p>
          <a:p>
            <a:pPr>
              <a:spcAft>
                <a:spcPts val="2000"/>
              </a:spcAft>
            </a:pPr>
            <a:r>
              <a:rPr lang="en-GB" sz="2400"/>
              <a:t>The steering group will discuss insights from workshops, including this one, at one of their meetings. This will help them form the recommendations they submit to the Secretary of State. </a:t>
            </a:r>
          </a:p>
          <a:p>
            <a:pPr>
              <a:spcAft>
                <a:spcPts val="2000"/>
              </a:spcAft>
            </a:pPr>
            <a:r>
              <a:rPr lang="en-GB" sz="2400"/>
              <a:t>It is expected that the final report with recommendations will be publicly available in the Autumn. </a:t>
            </a:r>
          </a:p>
          <a:p>
            <a:pPr>
              <a:spcAft>
                <a:spcPts val="2000"/>
              </a:spcAft>
            </a:pPr>
            <a:r>
              <a:rPr lang="en-GB"/>
              <a:t>If you have found any of the conversations difficult today, support is available. Please reach out to a member of the team who can share additional resources for support. </a:t>
            </a:r>
          </a:p>
        </p:txBody>
      </p:sp>
      <p:sp>
        <p:nvSpPr>
          <p:cNvPr id="4" name="Slide Number Placeholder 3">
            <a:extLst>
              <a:ext uri="{FF2B5EF4-FFF2-40B4-BE49-F238E27FC236}">
                <a16:creationId xmlns:a16="http://schemas.microsoft.com/office/drawing/2014/main" id="{12E121EE-DFA2-B71A-3D67-CFA3C5C49738}"/>
              </a:ext>
            </a:extLst>
          </p:cNvPr>
          <p:cNvSpPr>
            <a:spLocks noGrp="1"/>
          </p:cNvSpPr>
          <p:nvPr>
            <p:ph type="sldNum" sz="quarter" idx="12"/>
          </p:nvPr>
        </p:nvSpPr>
        <p:spPr/>
        <p:txBody>
          <a:bodyPr/>
          <a:lstStyle/>
          <a:p>
            <a:fld id="{2DE01E5B-8A43-411F-AF4C-90B9967CBE4A}" type="slidenum">
              <a:rPr lang="en-GB" smtClean="0"/>
              <a:t>34</a:t>
            </a:fld>
            <a:endParaRPr lang="en-GB"/>
          </a:p>
        </p:txBody>
      </p:sp>
    </p:spTree>
    <p:extLst>
      <p:ext uri="{BB962C8B-B14F-4D97-AF65-F5344CB8AC3E}">
        <p14:creationId xmlns:p14="http://schemas.microsoft.com/office/powerpoint/2010/main" val="2518996939"/>
      </p:ext>
    </p:extLst>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B6278C-A4D5-482A-8F90-DD59ACD518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AE123B-BA1A-D400-5382-2FC82F16B718}"/>
              </a:ext>
            </a:extLst>
          </p:cNvPr>
          <p:cNvSpPr>
            <a:spLocks noGrp="1"/>
          </p:cNvSpPr>
          <p:nvPr>
            <p:ph type="title"/>
          </p:nvPr>
        </p:nvSpPr>
        <p:spPr>
          <a:xfrm>
            <a:off x="119064" y="288760"/>
            <a:ext cx="11953875" cy="565256"/>
          </a:xfrm>
        </p:spPr>
        <p:txBody>
          <a:bodyPr anchor="ctr">
            <a:normAutofit/>
          </a:bodyPr>
          <a:lstStyle/>
          <a:p>
            <a:r>
              <a:rPr lang="en-GB">
                <a:latin typeface="Arial" panose="020B0604020202020204" pitchFamily="34" charset="0"/>
                <a:cs typeface="Arial" panose="020B0604020202020204" pitchFamily="34" charset="0"/>
              </a:rPr>
              <a:t>Timings</a:t>
            </a:r>
          </a:p>
        </p:txBody>
      </p:sp>
      <p:sp>
        <p:nvSpPr>
          <p:cNvPr id="6" name="Content Placeholder 2">
            <a:extLst>
              <a:ext uri="{FF2B5EF4-FFF2-40B4-BE49-F238E27FC236}">
                <a16:creationId xmlns:a16="http://schemas.microsoft.com/office/drawing/2014/main" id="{6DB6646C-7CAC-49B1-E558-D388CB628C52}"/>
              </a:ext>
            </a:extLst>
          </p:cNvPr>
          <p:cNvSpPr txBox="1">
            <a:spLocks/>
          </p:cNvSpPr>
          <p:nvPr/>
        </p:nvSpPr>
        <p:spPr>
          <a:xfrm>
            <a:off x="119061" y="854014"/>
            <a:ext cx="11953875" cy="5502338"/>
          </a:xfrm>
          <a:prstGeom prst="rect">
            <a:avLst/>
          </a:prstGeom>
        </p:spPr>
        <p:txBody>
          <a:bodyPr lIns="91440" tIns="45720" rIns="91440" bIns="4572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a:p>
            <a:pPr>
              <a:spcBef>
                <a:spcPts val="0"/>
              </a:spcBef>
            </a:pPr>
            <a:r>
              <a:rPr lang="en-GB"/>
              <a:t>Today’s session is going to be </a:t>
            </a:r>
            <a:r>
              <a:rPr lang="en-GB">
                <a:highlight>
                  <a:srgbClr val="FFFF00"/>
                </a:highlight>
              </a:rPr>
              <a:t>XX minutes.</a:t>
            </a:r>
            <a:r>
              <a:rPr lang="en-GB"/>
              <a:t> We will cover:</a:t>
            </a:r>
          </a:p>
        </p:txBody>
      </p:sp>
      <p:graphicFrame>
        <p:nvGraphicFramePr>
          <p:cNvPr id="5" name="Content Placeholder 4">
            <a:extLst>
              <a:ext uri="{FF2B5EF4-FFF2-40B4-BE49-F238E27FC236}">
                <a16:creationId xmlns:a16="http://schemas.microsoft.com/office/drawing/2014/main" id="{3050991D-0AD7-D9D4-E016-CA21630E038F}"/>
              </a:ext>
            </a:extLst>
          </p:cNvPr>
          <p:cNvGraphicFramePr>
            <a:graphicFrameLocks noGrp="1"/>
          </p:cNvGraphicFramePr>
          <p:nvPr>
            <p:ph idx="1"/>
            <p:extLst>
              <p:ext uri="{D42A27DB-BD31-4B8C-83A1-F6EECF244321}">
                <p14:modId xmlns:p14="http://schemas.microsoft.com/office/powerpoint/2010/main" val="2214507209"/>
              </p:ext>
            </p:extLst>
          </p:nvPr>
        </p:nvGraphicFramePr>
        <p:xfrm>
          <a:off x="305242" y="1714500"/>
          <a:ext cx="11349038" cy="3657600"/>
        </p:xfrm>
        <a:graphic>
          <a:graphicData uri="http://schemas.openxmlformats.org/drawingml/2006/table">
            <a:tbl>
              <a:tblPr firstRow="1" bandRow="1">
                <a:tableStyleId>{5C22544A-7EE6-4342-B048-85BDC9FD1C3A}</a:tableStyleId>
              </a:tblPr>
              <a:tblGrid>
                <a:gridCol w="9869272">
                  <a:extLst>
                    <a:ext uri="{9D8B030D-6E8A-4147-A177-3AD203B41FA5}">
                      <a16:colId xmlns:a16="http://schemas.microsoft.com/office/drawing/2014/main" val="2783859012"/>
                    </a:ext>
                  </a:extLst>
                </a:gridCol>
                <a:gridCol w="1479766">
                  <a:extLst>
                    <a:ext uri="{9D8B030D-6E8A-4147-A177-3AD203B41FA5}">
                      <a16:colId xmlns:a16="http://schemas.microsoft.com/office/drawing/2014/main" val="2955887392"/>
                    </a:ext>
                  </a:extLst>
                </a:gridCol>
              </a:tblGrid>
              <a:tr h="444818">
                <a:tc>
                  <a:txBody>
                    <a:bodyPr/>
                    <a:lstStyle/>
                    <a:p>
                      <a:r>
                        <a:rPr lang="en-GB" sz="2400" b="0">
                          <a:solidFill>
                            <a:schemeClr val="tx1"/>
                          </a:solidFill>
                          <a:latin typeface="Arial" panose="020B0604020202020204" pitchFamily="34" charset="0"/>
                          <a:cs typeface="Arial" panose="020B0604020202020204" pitchFamily="34" charset="0"/>
                        </a:rPr>
                        <a:t>Welcome and introductions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GB" sz="2400" b="0">
                          <a:solidFill>
                            <a:schemeClr val="tx1"/>
                          </a:solidFill>
                          <a:latin typeface="Arial" panose="020B0604020202020204" pitchFamily="34" charset="0"/>
                          <a:cs typeface="Arial" panose="020B0604020202020204" pitchFamily="34" charset="0"/>
                        </a:rPr>
                        <a:t>15 mins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023896151"/>
                  </a:ext>
                </a:extLst>
              </a:tr>
              <a:tr h="444818">
                <a:tc>
                  <a:txBody>
                    <a:bodyPr/>
                    <a:lstStyle/>
                    <a:p>
                      <a:r>
                        <a:rPr lang="en-GB" sz="2400" b="0">
                          <a:solidFill>
                            <a:schemeClr val="tx1"/>
                          </a:solidFill>
                          <a:latin typeface="Arial" panose="020B0604020202020204" pitchFamily="34" charset="0"/>
                          <a:cs typeface="Arial" panose="020B0604020202020204" pitchFamily="34" charset="0"/>
                        </a:rPr>
                        <a:t>Introducing the Timms Review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GB" sz="2400" b="0">
                          <a:solidFill>
                            <a:schemeClr val="tx1"/>
                          </a:solidFill>
                          <a:latin typeface="Arial" panose="020B0604020202020204" pitchFamily="34" charset="0"/>
                          <a:cs typeface="Arial" panose="020B0604020202020204" pitchFamily="34" charset="0"/>
                        </a:rPr>
                        <a:t>15 mins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96854399"/>
                  </a:ext>
                </a:extLst>
              </a:tr>
              <a:tr h="444818">
                <a:tc>
                  <a:txBody>
                    <a:bodyPr/>
                    <a:lstStyle/>
                    <a:p>
                      <a:r>
                        <a:rPr lang="en-GB" sz="2400" b="0">
                          <a:solidFill>
                            <a:schemeClr val="tx1"/>
                          </a:solidFill>
                          <a:latin typeface="Arial"/>
                          <a:cs typeface="Arial"/>
                        </a:rPr>
                        <a:t>What PIP is for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GB" sz="2400" b="0">
                          <a:solidFill>
                            <a:schemeClr val="tx1"/>
                          </a:solidFill>
                          <a:latin typeface="Arial" panose="020B0604020202020204" pitchFamily="34" charset="0"/>
                          <a:cs typeface="Arial" panose="020B0604020202020204" pitchFamily="34" charset="0"/>
                        </a:rPr>
                        <a:t>30 mins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025485048"/>
                  </a:ext>
                </a:extLst>
              </a:tr>
              <a:tr h="444818">
                <a:tc>
                  <a:txBody>
                    <a:bodyPr/>
                    <a:lstStyle/>
                    <a:p>
                      <a:r>
                        <a:rPr lang="en-GB" sz="2400" b="0">
                          <a:solidFill>
                            <a:schemeClr val="tx1"/>
                          </a:solidFill>
                          <a:latin typeface="Arial"/>
                          <a:cs typeface="Arial"/>
                        </a:rPr>
                        <a:t>Break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GB" sz="2400" b="0">
                          <a:solidFill>
                            <a:schemeClr val="tx1"/>
                          </a:solidFill>
                          <a:latin typeface="Arial" panose="020B0604020202020204" pitchFamily="34" charset="0"/>
                          <a:cs typeface="Arial" panose="020B0604020202020204" pitchFamily="34" charset="0"/>
                        </a:rPr>
                        <a:t>5 mins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053408231"/>
                  </a:ext>
                </a:extLst>
              </a:tr>
              <a:tr h="444818">
                <a:tc>
                  <a:txBody>
                    <a:bodyPr/>
                    <a:lstStyle/>
                    <a:p>
                      <a:r>
                        <a:rPr lang="en-GB" sz="2400" b="0">
                          <a:solidFill>
                            <a:schemeClr val="tx1"/>
                          </a:solidFill>
                          <a:latin typeface="Arial"/>
                          <a:cs typeface="Arial"/>
                        </a:rPr>
                        <a:t>What it is like to apply for PIP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GB" sz="2400" b="0">
                          <a:solidFill>
                            <a:schemeClr val="tx1"/>
                          </a:solidFill>
                          <a:latin typeface="Arial" panose="020B0604020202020204" pitchFamily="34" charset="0"/>
                          <a:cs typeface="Arial" panose="020B0604020202020204" pitchFamily="34" charset="0"/>
                        </a:rPr>
                        <a:t>40 mins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460861"/>
                  </a:ext>
                </a:extLst>
              </a:tr>
              <a:tr h="444818">
                <a:tc>
                  <a:txBody>
                    <a:bodyPr/>
                    <a:lstStyle/>
                    <a:p>
                      <a:r>
                        <a:rPr lang="en-GB" sz="2400" b="0">
                          <a:solidFill>
                            <a:schemeClr val="tx1"/>
                          </a:solidFill>
                          <a:latin typeface="Arial"/>
                          <a:cs typeface="Arial"/>
                        </a:rPr>
                        <a:t>Break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GB" sz="2400" b="0">
                          <a:solidFill>
                            <a:schemeClr val="tx1"/>
                          </a:solidFill>
                          <a:latin typeface="Arial" panose="020B0604020202020204" pitchFamily="34" charset="0"/>
                          <a:cs typeface="Arial" panose="020B0604020202020204" pitchFamily="34" charset="0"/>
                        </a:rPr>
                        <a:t>5 mins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052257681"/>
                  </a:ext>
                </a:extLst>
              </a:tr>
              <a:tr h="444818">
                <a:tc>
                  <a:txBody>
                    <a:bodyPr/>
                    <a:lstStyle/>
                    <a:p>
                      <a:r>
                        <a:rPr lang="en-GB" sz="2400" b="0">
                          <a:latin typeface="Arial"/>
                          <a:cs typeface="Arial"/>
                        </a:rPr>
                        <a:t>How decisions are made about PIP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GB" sz="2400" b="0">
                          <a:solidFill>
                            <a:schemeClr val="tx1"/>
                          </a:solidFill>
                          <a:latin typeface="Arial" panose="020B0604020202020204" pitchFamily="34" charset="0"/>
                          <a:cs typeface="Arial" panose="020B0604020202020204" pitchFamily="34" charset="0"/>
                        </a:rPr>
                        <a:t>30 mins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32299672"/>
                  </a:ext>
                </a:extLst>
              </a:tr>
              <a:tr h="444818">
                <a:tc>
                  <a:txBody>
                    <a:bodyPr/>
                    <a:lstStyle/>
                    <a:p>
                      <a:r>
                        <a:rPr lang="en-GB" sz="2400" b="0">
                          <a:solidFill>
                            <a:schemeClr val="tx1"/>
                          </a:solidFill>
                          <a:latin typeface="Arial" panose="020B0604020202020204" pitchFamily="34" charset="0"/>
                          <a:cs typeface="Arial" panose="020B0604020202020204" pitchFamily="34" charset="0"/>
                        </a:rPr>
                        <a:t>Workshop wrap up and close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GB" sz="2400" b="0" dirty="0">
                          <a:solidFill>
                            <a:schemeClr val="tx1"/>
                          </a:solidFill>
                          <a:latin typeface="Arial" panose="020B0604020202020204" pitchFamily="34" charset="0"/>
                          <a:cs typeface="Arial" panose="020B0604020202020204" pitchFamily="34" charset="0"/>
                        </a:rPr>
                        <a:t>5 mins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97744543"/>
                  </a:ext>
                </a:extLst>
              </a:tr>
            </a:tbl>
          </a:graphicData>
        </a:graphic>
      </p:graphicFrame>
      <p:sp>
        <p:nvSpPr>
          <p:cNvPr id="4" name="Slide Number Placeholder 3">
            <a:extLst>
              <a:ext uri="{FF2B5EF4-FFF2-40B4-BE49-F238E27FC236}">
                <a16:creationId xmlns:a16="http://schemas.microsoft.com/office/drawing/2014/main" id="{57833256-E8CB-25B8-72B2-12F92D3D0836}"/>
              </a:ext>
            </a:extLst>
          </p:cNvPr>
          <p:cNvSpPr>
            <a:spLocks noGrp="1"/>
          </p:cNvSpPr>
          <p:nvPr>
            <p:ph type="sldNum" sz="quarter" idx="12"/>
          </p:nvPr>
        </p:nvSpPr>
        <p:spPr/>
        <p:txBody>
          <a:bodyPr/>
          <a:lstStyle/>
          <a:p>
            <a:fld id="{2DE01E5B-8A43-411F-AF4C-90B9967CBE4A}" type="slidenum">
              <a:rPr lang="en-GB" smtClean="0"/>
              <a:t>4</a:t>
            </a:fld>
            <a:endParaRPr lang="en-GB"/>
          </a:p>
        </p:txBody>
      </p:sp>
    </p:spTree>
    <p:extLst>
      <p:ext uri="{BB962C8B-B14F-4D97-AF65-F5344CB8AC3E}">
        <p14:creationId xmlns:p14="http://schemas.microsoft.com/office/powerpoint/2010/main" val="3967561440"/>
      </p:ext>
    </p:extLst>
  </p:cSld>
  <p:clrMapOvr>
    <a:masterClrMapping/>
  </p:clrMapOvr>
  <p:extLst>
    <p:ext uri="{6950BFC3-D8DA-4A85-94F7-54DA5524770B}">
      <p188:commentRel xmlns:p188="http://schemas.microsoft.com/office/powerpoint/2018/8/main" r:id="rId3"/>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C3455A-F09C-6F38-E642-FF551D5F5F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2EC060-2128-184C-EEA8-B720D89A2943}"/>
              </a:ext>
            </a:extLst>
          </p:cNvPr>
          <p:cNvSpPr>
            <a:spLocks noGrp="1"/>
          </p:cNvSpPr>
          <p:nvPr>
            <p:ph type="title"/>
          </p:nvPr>
        </p:nvSpPr>
        <p:spPr>
          <a:xfrm>
            <a:off x="119064" y="288760"/>
            <a:ext cx="11953875" cy="565256"/>
          </a:xfrm>
        </p:spPr>
        <p:txBody>
          <a:bodyPr anchor="ctr">
            <a:normAutofit/>
          </a:bodyPr>
          <a:lstStyle/>
          <a:p>
            <a:r>
              <a:rPr lang="en-GB">
                <a:latin typeface="Arial" panose="020B0604020202020204" pitchFamily="34" charset="0"/>
                <a:cs typeface="Arial" panose="020B0604020202020204" pitchFamily="34" charset="0"/>
              </a:rPr>
              <a:t>How we will work together</a:t>
            </a:r>
          </a:p>
        </p:txBody>
      </p:sp>
      <p:sp>
        <p:nvSpPr>
          <p:cNvPr id="10" name="Content Placeholder 2">
            <a:extLst>
              <a:ext uri="{FF2B5EF4-FFF2-40B4-BE49-F238E27FC236}">
                <a16:creationId xmlns:a16="http://schemas.microsoft.com/office/drawing/2014/main" id="{D381C0BC-237D-47A8-633E-05BE120EA262}"/>
              </a:ext>
            </a:extLst>
          </p:cNvPr>
          <p:cNvSpPr>
            <a:spLocks noGrp="1"/>
          </p:cNvSpPr>
          <p:nvPr>
            <p:ph idx="1"/>
          </p:nvPr>
        </p:nvSpPr>
        <p:spPr>
          <a:xfrm>
            <a:off x="164785" y="1126977"/>
            <a:ext cx="11482584" cy="445791"/>
          </a:xfrm>
        </p:spPr>
        <p:txBody>
          <a:bodyPr lIns="91440" tIns="45720" rIns="91440" bIns="45720" anchor="ctr">
            <a:normAutofit/>
          </a:bodyPr>
          <a:lstStyle/>
          <a:p>
            <a:r>
              <a:rPr lang="en-GB"/>
              <a:t>Some of the discussions today are </a:t>
            </a:r>
            <a:r>
              <a:rPr lang="en-GB" b="1"/>
              <a:t>personal</a:t>
            </a:r>
            <a:r>
              <a:rPr lang="en-GB"/>
              <a:t> and you may find them </a:t>
            </a:r>
            <a:r>
              <a:rPr lang="en-GB" b="1"/>
              <a:t>challenging</a:t>
            </a:r>
            <a:r>
              <a:rPr lang="en-GB"/>
              <a:t>.</a:t>
            </a:r>
          </a:p>
        </p:txBody>
      </p:sp>
      <p:sp>
        <p:nvSpPr>
          <p:cNvPr id="7" name="Rectangle 6">
            <a:extLst>
              <a:ext uri="{FF2B5EF4-FFF2-40B4-BE49-F238E27FC236}">
                <a16:creationId xmlns:a16="http://schemas.microsoft.com/office/drawing/2014/main" id="{5D38A3B7-7FEA-57C0-9D11-A1F2330D6DBE}"/>
              </a:ext>
            </a:extLst>
          </p:cNvPr>
          <p:cNvSpPr/>
          <p:nvPr/>
        </p:nvSpPr>
        <p:spPr>
          <a:xfrm>
            <a:off x="164784" y="1829314"/>
            <a:ext cx="3867720" cy="202328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a:latin typeface="Arial" panose="020B0604020202020204" pitchFamily="34" charset="0"/>
                <a:cs typeface="Arial" panose="020B0604020202020204" pitchFamily="34" charset="0"/>
              </a:rPr>
              <a:t>We will </a:t>
            </a:r>
            <a:r>
              <a:rPr lang="en-GB" sz="2400" b="1">
                <a:latin typeface="Arial" panose="020B0604020202020204" pitchFamily="34" charset="0"/>
                <a:cs typeface="Arial" panose="020B0604020202020204" pitchFamily="34" charset="0"/>
              </a:rPr>
              <a:t>listen</a:t>
            </a:r>
            <a:r>
              <a:rPr lang="en-GB" sz="2400">
                <a:latin typeface="Arial" panose="020B0604020202020204" pitchFamily="34" charset="0"/>
                <a:cs typeface="Arial" panose="020B0604020202020204" pitchFamily="34" charset="0"/>
              </a:rPr>
              <a:t> to and </a:t>
            </a:r>
            <a:r>
              <a:rPr lang="en-GB" sz="2400" b="1">
                <a:latin typeface="Arial" panose="020B0604020202020204" pitchFamily="34" charset="0"/>
                <a:cs typeface="Arial" panose="020B0604020202020204" pitchFamily="34" charset="0"/>
              </a:rPr>
              <a:t>respect</a:t>
            </a:r>
            <a:r>
              <a:rPr lang="en-GB" sz="2400">
                <a:latin typeface="Arial" panose="020B0604020202020204" pitchFamily="34" charset="0"/>
                <a:cs typeface="Arial" panose="020B0604020202020204" pitchFamily="34" charset="0"/>
              </a:rPr>
              <a:t> everyone’s views and assume </a:t>
            </a:r>
            <a:r>
              <a:rPr lang="en-GB" sz="2400" b="1">
                <a:latin typeface="Arial" panose="020B0604020202020204" pitchFamily="34" charset="0"/>
                <a:cs typeface="Arial" panose="020B0604020202020204" pitchFamily="34" charset="0"/>
              </a:rPr>
              <a:t>good intent </a:t>
            </a:r>
            <a:r>
              <a:rPr lang="en-GB" sz="2400">
                <a:latin typeface="Arial" panose="020B0604020202020204" pitchFamily="34" charset="0"/>
                <a:cs typeface="Arial" panose="020B0604020202020204" pitchFamily="34" charset="0"/>
              </a:rPr>
              <a:t>– we might disagree and that is okay </a:t>
            </a:r>
          </a:p>
        </p:txBody>
      </p:sp>
      <p:sp>
        <p:nvSpPr>
          <p:cNvPr id="6" name="Rectangle 5">
            <a:extLst>
              <a:ext uri="{FF2B5EF4-FFF2-40B4-BE49-F238E27FC236}">
                <a16:creationId xmlns:a16="http://schemas.microsoft.com/office/drawing/2014/main" id="{96FF12B4-3689-641C-D27A-296657FF8FB0}"/>
              </a:ext>
            </a:extLst>
          </p:cNvPr>
          <p:cNvSpPr/>
          <p:nvPr/>
        </p:nvSpPr>
        <p:spPr>
          <a:xfrm>
            <a:off x="4296899" y="1829314"/>
            <a:ext cx="3867720" cy="202328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a:latin typeface="Arial" panose="020B0604020202020204" pitchFamily="34" charset="0"/>
                <a:cs typeface="Arial" panose="020B0604020202020204" pitchFamily="34" charset="0"/>
              </a:rPr>
              <a:t>This is a safe and supportive space. There are </a:t>
            </a:r>
            <a:r>
              <a:rPr lang="en-GB" sz="2400" b="1">
                <a:latin typeface="Arial" panose="020B0604020202020204" pitchFamily="34" charset="0"/>
                <a:cs typeface="Arial" panose="020B0604020202020204" pitchFamily="34" charset="0"/>
              </a:rPr>
              <a:t>no silly questions </a:t>
            </a:r>
            <a:r>
              <a:rPr lang="en-GB" sz="2400">
                <a:latin typeface="Arial" panose="020B0604020202020204" pitchFamily="34" charset="0"/>
                <a:cs typeface="Arial" panose="020B0604020202020204" pitchFamily="34" charset="0"/>
              </a:rPr>
              <a:t>and </a:t>
            </a:r>
            <a:r>
              <a:rPr lang="en-GB" sz="2400" b="1">
                <a:latin typeface="Arial" panose="020B0604020202020204" pitchFamily="34" charset="0"/>
                <a:cs typeface="Arial" panose="020B0604020202020204" pitchFamily="34" charset="0"/>
              </a:rPr>
              <a:t>no wrong answers</a:t>
            </a:r>
            <a:endParaRPr lang="en-GB" sz="240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E8CF77CD-23DF-91F3-F81B-85C1A1C696F8}"/>
              </a:ext>
            </a:extLst>
          </p:cNvPr>
          <p:cNvSpPr/>
          <p:nvPr/>
        </p:nvSpPr>
        <p:spPr>
          <a:xfrm>
            <a:off x="8429013" y="1830895"/>
            <a:ext cx="3598203" cy="202170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a:latin typeface="Arial" panose="020B0604020202020204" pitchFamily="34" charset="0"/>
                <a:cs typeface="Arial" panose="020B0604020202020204" pitchFamily="34" charset="0"/>
              </a:rPr>
              <a:t>You only need to share what you feel </a:t>
            </a:r>
            <a:r>
              <a:rPr lang="en-GB" sz="2400" b="1">
                <a:latin typeface="Arial" panose="020B0604020202020204" pitchFamily="34" charset="0"/>
                <a:cs typeface="Arial" panose="020B0604020202020204" pitchFamily="34" charset="0"/>
              </a:rPr>
              <a:t>comfortable</a:t>
            </a:r>
            <a:r>
              <a:rPr lang="en-GB" sz="2400">
                <a:latin typeface="Arial" panose="020B0604020202020204" pitchFamily="34" charset="0"/>
                <a:cs typeface="Arial" panose="020B0604020202020204" pitchFamily="34" charset="0"/>
              </a:rPr>
              <a:t> sharing </a:t>
            </a:r>
          </a:p>
        </p:txBody>
      </p:sp>
      <p:sp>
        <p:nvSpPr>
          <p:cNvPr id="11" name="Rectangle 10">
            <a:extLst>
              <a:ext uri="{FF2B5EF4-FFF2-40B4-BE49-F238E27FC236}">
                <a16:creationId xmlns:a16="http://schemas.microsoft.com/office/drawing/2014/main" id="{639A810D-27F6-B3D8-4F77-AB1A9882C9E8}"/>
              </a:ext>
            </a:extLst>
          </p:cNvPr>
          <p:cNvSpPr/>
          <p:nvPr/>
        </p:nvSpPr>
        <p:spPr>
          <a:xfrm>
            <a:off x="164784" y="4096377"/>
            <a:ext cx="3867720" cy="2150718"/>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a:latin typeface="Arial" panose="020B0604020202020204" pitchFamily="34" charset="0"/>
                <a:cs typeface="Arial" panose="020B0604020202020204" pitchFamily="34" charset="0"/>
              </a:rPr>
              <a:t>We will use </a:t>
            </a:r>
            <a:r>
              <a:rPr lang="en-GB" sz="2400" b="1">
                <a:latin typeface="Arial" panose="020B0604020202020204" pitchFamily="34" charset="0"/>
                <a:cs typeface="Arial" panose="020B0604020202020204" pitchFamily="34" charset="0"/>
              </a:rPr>
              <a:t>Social Model of Disability </a:t>
            </a:r>
            <a:r>
              <a:rPr lang="en-GB" sz="2400">
                <a:latin typeface="Arial" panose="020B0604020202020204" pitchFamily="34" charset="0"/>
                <a:cs typeface="Arial" panose="020B0604020202020204" pitchFamily="34" charset="0"/>
              </a:rPr>
              <a:t>language, but each of us can use language we identify with </a:t>
            </a:r>
          </a:p>
        </p:txBody>
      </p:sp>
      <p:sp>
        <p:nvSpPr>
          <p:cNvPr id="3" name="Rectangle 2">
            <a:extLst>
              <a:ext uri="{FF2B5EF4-FFF2-40B4-BE49-F238E27FC236}">
                <a16:creationId xmlns:a16="http://schemas.microsoft.com/office/drawing/2014/main" id="{820A6DD0-77C2-FB7A-2744-311489BCD5A5}"/>
              </a:ext>
            </a:extLst>
          </p:cNvPr>
          <p:cNvSpPr/>
          <p:nvPr/>
        </p:nvSpPr>
        <p:spPr>
          <a:xfrm>
            <a:off x="4296899" y="4096377"/>
            <a:ext cx="3862599" cy="2150718"/>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a:latin typeface="Arial" panose="020B0604020202020204" pitchFamily="34" charset="0"/>
                <a:cs typeface="Arial" panose="020B0604020202020204" pitchFamily="34" charset="0"/>
              </a:rPr>
              <a:t>We want to create a space where </a:t>
            </a:r>
            <a:r>
              <a:rPr lang="en-GB" sz="2400" b="1">
                <a:latin typeface="Arial" panose="020B0604020202020204" pitchFamily="34" charset="0"/>
                <a:cs typeface="Arial" panose="020B0604020202020204" pitchFamily="34" charset="0"/>
              </a:rPr>
              <a:t>everyone can participate </a:t>
            </a:r>
            <a:r>
              <a:rPr lang="en-GB" sz="2400">
                <a:latin typeface="Arial" panose="020B0604020202020204" pitchFamily="34" charset="0"/>
                <a:cs typeface="Arial" panose="020B0604020202020204" pitchFamily="34" charset="0"/>
              </a:rPr>
              <a:t>– please share if there is anything we can do to support you</a:t>
            </a:r>
          </a:p>
        </p:txBody>
      </p:sp>
      <p:sp>
        <p:nvSpPr>
          <p:cNvPr id="9" name="Rectangle 8">
            <a:extLst>
              <a:ext uri="{FF2B5EF4-FFF2-40B4-BE49-F238E27FC236}">
                <a16:creationId xmlns:a16="http://schemas.microsoft.com/office/drawing/2014/main" id="{AD6B9A97-A597-A74A-B26C-1889D0F904BC}"/>
              </a:ext>
            </a:extLst>
          </p:cNvPr>
          <p:cNvSpPr/>
          <p:nvPr/>
        </p:nvSpPr>
        <p:spPr>
          <a:xfrm>
            <a:off x="8422563" y="4096377"/>
            <a:ext cx="3598203" cy="2150718"/>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a:latin typeface="Arial" panose="020B0604020202020204" pitchFamily="34" charset="0"/>
                <a:cs typeface="Arial" panose="020B0604020202020204" pitchFamily="34" charset="0"/>
              </a:rPr>
              <a:t>You can take a </a:t>
            </a:r>
            <a:r>
              <a:rPr lang="en-GB" sz="2400" b="1">
                <a:latin typeface="Arial" panose="020B0604020202020204" pitchFamily="34" charset="0"/>
                <a:cs typeface="Arial" panose="020B0604020202020204" pitchFamily="34" charset="0"/>
              </a:rPr>
              <a:t>break</a:t>
            </a:r>
            <a:r>
              <a:rPr lang="en-GB" sz="2400">
                <a:latin typeface="Arial" panose="020B0604020202020204" pitchFamily="34" charset="0"/>
                <a:cs typeface="Arial" panose="020B0604020202020204" pitchFamily="34" charset="0"/>
              </a:rPr>
              <a:t> or </a:t>
            </a:r>
            <a:r>
              <a:rPr lang="en-GB" sz="2400" b="1">
                <a:latin typeface="Arial" panose="020B0604020202020204" pitchFamily="34" charset="0"/>
                <a:cs typeface="Arial" panose="020B0604020202020204" pitchFamily="34" charset="0"/>
              </a:rPr>
              <a:t>leave the session </a:t>
            </a:r>
            <a:r>
              <a:rPr lang="en-GB" sz="2400">
                <a:latin typeface="Arial" panose="020B0604020202020204" pitchFamily="34" charset="0"/>
                <a:cs typeface="Arial" panose="020B0604020202020204" pitchFamily="34" charset="0"/>
              </a:rPr>
              <a:t>at any point, and we can share additional resources to support you</a:t>
            </a:r>
          </a:p>
        </p:txBody>
      </p:sp>
      <p:sp>
        <p:nvSpPr>
          <p:cNvPr id="4" name="Slide Number Placeholder 3">
            <a:extLst>
              <a:ext uri="{FF2B5EF4-FFF2-40B4-BE49-F238E27FC236}">
                <a16:creationId xmlns:a16="http://schemas.microsoft.com/office/drawing/2014/main" id="{90E6C831-265A-3005-378A-173F33915953}"/>
              </a:ext>
            </a:extLst>
          </p:cNvPr>
          <p:cNvSpPr>
            <a:spLocks noGrp="1"/>
          </p:cNvSpPr>
          <p:nvPr>
            <p:ph type="sldNum" sz="quarter" idx="12"/>
          </p:nvPr>
        </p:nvSpPr>
        <p:spPr/>
        <p:txBody>
          <a:bodyPr/>
          <a:lstStyle/>
          <a:p>
            <a:fld id="{2DE01E5B-8A43-411F-AF4C-90B9967CBE4A}" type="slidenum">
              <a:rPr lang="en-GB" smtClean="0"/>
              <a:t>5</a:t>
            </a:fld>
            <a:endParaRPr lang="en-GB"/>
          </a:p>
        </p:txBody>
      </p:sp>
    </p:spTree>
    <p:extLst>
      <p:ext uri="{BB962C8B-B14F-4D97-AF65-F5344CB8AC3E}">
        <p14:creationId xmlns:p14="http://schemas.microsoft.com/office/powerpoint/2010/main" val="3056792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6DB14-24EB-C0A4-9553-0567AA87B1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F85862-DE5A-4DFB-C450-A7D84DEF34E7}"/>
              </a:ext>
            </a:extLst>
          </p:cNvPr>
          <p:cNvSpPr>
            <a:spLocks noGrp="1"/>
          </p:cNvSpPr>
          <p:nvPr>
            <p:ph type="title"/>
          </p:nvPr>
        </p:nvSpPr>
        <p:spPr>
          <a:xfrm>
            <a:off x="119064" y="288760"/>
            <a:ext cx="11953875" cy="565256"/>
          </a:xfrm>
        </p:spPr>
        <p:txBody>
          <a:bodyPr anchor="ctr">
            <a:normAutofit/>
          </a:bodyPr>
          <a:lstStyle/>
          <a:p>
            <a:r>
              <a:rPr lang="en-GB">
                <a:latin typeface="Arial" panose="020B0604020202020204" pitchFamily="34" charset="0"/>
                <a:cs typeface="Arial" panose="020B0604020202020204" pitchFamily="34" charset="0"/>
              </a:rPr>
              <a:t>Introductions</a:t>
            </a:r>
          </a:p>
        </p:txBody>
      </p:sp>
      <p:sp>
        <p:nvSpPr>
          <p:cNvPr id="3" name="Content Placeholder 2">
            <a:extLst>
              <a:ext uri="{FF2B5EF4-FFF2-40B4-BE49-F238E27FC236}">
                <a16:creationId xmlns:a16="http://schemas.microsoft.com/office/drawing/2014/main" id="{1690ECEF-955C-A7AB-696C-7FA50EEC74CE}"/>
              </a:ext>
            </a:extLst>
          </p:cNvPr>
          <p:cNvSpPr>
            <a:spLocks noGrp="1"/>
          </p:cNvSpPr>
          <p:nvPr>
            <p:ph idx="1"/>
          </p:nvPr>
        </p:nvSpPr>
        <p:spPr>
          <a:xfrm>
            <a:off x="119061" y="854014"/>
            <a:ext cx="11953875" cy="5502338"/>
          </a:xfrm>
        </p:spPr>
        <p:txBody>
          <a:bodyPr lIns="91440" tIns="45720" rIns="91440" bIns="45720" anchor="t">
            <a:normAutofit/>
          </a:bodyPr>
          <a:lstStyle/>
          <a:p>
            <a:endParaRPr lang="en-GB" sz="2000"/>
          </a:p>
          <a:p>
            <a:r>
              <a:rPr lang="en-GB"/>
              <a:t>We are now going to go around the group and invite each person to introduce themselves including: </a:t>
            </a:r>
          </a:p>
          <a:p>
            <a:endParaRPr lang="en-GB"/>
          </a:p>
          <a:p>
            <a:pPr marL="457200" indent="-457200">
              <a:spcAft>
                <a:spcPts val="1000"/>
              </a:spcAft>
              <a:buFont typeface="+mj-lt"/>
              <a:buAutoNum type="arabicPeriod"/>
            </a:pPr>
            <a:r>
              <a:rPr lang="en-GB"/>
              <a:t>Your name</a:t>
            </a:r>
          </a:p>
          <a:p>
            <a:pPr marL="457200" indent="-457200">
              <a:spcAft>
                <a:spcPts val="1000"/>
              </a:spcAft>
              <a:buFont typeface="+mj-lt"/>
              <a:buAutoNum type="arabicPeriod"/>
            </a:pPr>
            <a:r>
              <a:rPr lang="en-GB"/>
              <a:t>An interesting fact about yourself (if you are not sure, you could share your favourite food or musician)</a:t>
            </a:r>
          </a:p>
          <a:p>
            <a:pPr marL="457200" indent="-457200">
              <a:buFont typeface="+mj-lt"/>
              <a:buAutoNum type="arabicPeriod"/>
            </a:pPr>
            <a:r>
              <a:rPr lang="en-GB"/>
              <a:t>Why you decided to join the session today</a:t>
            </a:r>
          </a:p>
        </p:txBody>
      </p:sp>
      <p:sp>
        <p:nvSpPr>
          <p:cNvPr id="4" name="Slide Number Placeholder 3">
            <a:extLst>
              <a:ext uri="{FF2B5EF4-FFF2-40B4-BE49-F238E27FC236}">
                <a16:creationId xmlns:a16="http://schemas.microsoft.com/office/drawing/2014/main" id="{31CCB496-AFF7-7C5F-062B-602C85DC2DC0}"/>
              </a:ext>
            </a:extLst>
          </p:cNvPr>
          <p:cNvSpPr>
            <a:spLocks noGrp="1"/>
          </p:cNvSpPr>
          <p:nvPr>
            <p:ph type="sldNum" sz="quarter" idx="12"/>
          </p:nvPr>
        </p:nvSpPr>
        <p:spPr/>
        <p:txBody>
          <a:bodyPr/>
          <a:lstStyle/>
          <a:p>
            <a:fld id="{2DE01E5B-8A43-411F-AF4C-90B9967CBE4A}" type="slidenum">
              <a:rPr lang="en-GB" smtClean="0"/>
              <a:t>6</a:t>
            </a:fld>
            <a:endParaRPr lang="en-GB"/>
          </a:p>
        </p:txBody>
      </p:sp>
      <p:pic>
        <p:nvPicPr>
          <p:cNvPr id="6" name="Graphic 5">
            <a:extLst>
              <a:ext uri="{FF2B5EF4-FFF2-40B4-BE49-F238E27FC236}">
                <a16:creationId xmlns:a16="http://schemas.microsoft.com/office/drawing/2014/main" id="{880F8756-B903-9770-0A70-4CECE7224690}"/>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8810172" y="4130676"/>
            <a:ext cx="2590799" cy="2590799"/>
          </a:xfrm>
          <a:prstGeom prst="rect">
            <a:avLst/>
          </a:prstGeom>
        </p:spPr>
      </p:pic>
    </p:spTree>
    <p:extLst>
      <p:ext uri="{BB962C8B-B14F-4D97-AF65-F5344CB8AC3E}">
        <p14:creationId xmlns:p14="http://schemas.microsoft.com/office/powerpoint/2010/main" val="287192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AFAB9-B532-AAA1-53B0-B139E5EF20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26B650-4816-C329-5B05-74CA14728A91}"/>
              </a:ext>
            </a:extLst>
          </p:cNvPr>
          <p:cNvSpPr>
            <a:spLocks noGrp="1"/>
          </p:cNvSpPr>
          <p:nvPr>
            <p:ph type="title"/>
          </p:nvPr>
        </p:nvSpPr>
        <p:spPr>
          <a:xfrm>
            <a:off x="119063" y="1268413"/>
            <a:ext cx="8586025" cy="2843210"/>
          </a:xfrm>
        </p:spPr>
        <p:txBody>
          <a:bodyPr/>
          <a:lstStyle/>
          <a:p>
            <a:r>
              <a:rPr lang="en-GB">
                <a:latin typeface="Arial" panose="020B0604020202020204" pitchFamily="34" charset="0"/>
                <a:cs typeface="Arial" panose="020B0604020202020204" pitchFamily="34" charset="0"/>
              </a:rPr>
              <a:t>Introducing the Timms Review</a:t>
            </a:r>
          </a:p>
        </p:txBody>
      </p:sp>
      <p:sp>
        <p:nvSpPr>
          <p:cNvPr id="3" name="Text Placeholder 2">
            <a:extLst>
              <a:ext uri="{FF2B5EF4-FFF2-40B4-BE49-F238E27FC236}">
                <a16:creationId xmlns:a16="http://schemas.microsoft.com/office/drawing/2014/main" id="{B08ECEF7-F8AD-2C1F-C7A7-480A84FFF9A8}"/>
              </a:ext>
            </a:extLst>
          </p:cNvPr>
          <p:cNvSpPr>
            <a:spLocks noGrp="1"/>
          </p:cNvSpPr>
          <p:nvPr/>
        </p:nvSpPr>
        <p:spPr>
          <a:xfrm>
            <a:off x="119063" y="4233860"/>
            <a:ext cx="7881937" cy="2305052"/>
          </a:xfrm>
          <a:prstGeom prst="rect">
            <a:avLst/>
          </a:prstGeom>
        </p:spPr>
        <p:txBody>
          <a:bodyPr lIns="72000" tIns="126000" rIns="91440" bIns="45720" anchor="t">
            <a:noAutofit/>
          </a:bodyPr>
          <a:lstStyle>
            <a:lvl1pPr marL="0" indent="0" algn="l" defTabSz="914400" rtl="0" eaLnBrk="1" latinLnBrk="0" hangingPunct="1">
              <a:lnSpc>
                <a:spcPct val="90000"/>
              </a:lnSpc>
              <a:spcBef>
                <a:spcPts val="1000"/>
              </a:spcBef>
              <a:buFont typeface="Arial" panose="020B0604020202020204" pitchFamily="34" charset="0"/>
              <a:buNone/>
              <a:defRPr sz="2400" b="0" kern="1200" baseline="0">
                <a:solidFill>
                  <a:schemeClr val="bg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2pPr>
            <a:lvl3pPr marL="6858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3pPr>
            <a:lvl4pPr marL="10287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4pPr>
            <a:lvl5pPr marL="13716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solidFill>
                  <a:schemeClr val="tx1"/>
                </a:solidFill>
                <a:highlight>
                  <a:srgbClr val="FFFF00"/>
                </a:highlight>
              </a:rPr>
              <a:t>[15 minutes]</a:t>
            </a:r>
          </a:p>
        </p:txBody>
      </p:sp>
      <p:sp>
        <p:nvSpPr>
          <p:cNvPr id="5" name="Slide Number Placeholder 3">
            <a:extLst>
              <a:ext uri="{FF2B5EF4-FFF2-40B4-BE49-F238E27FC236}">
                <a16:creationId xmlns:a16="http://schemas.microsoft.com/office/drawing/2014/main" id="{C556A230-DAE9-2390-65F8-956EA96139D1}"/>
              </a:ext>
            </a:extLst>
          </p:cNvPr>
          <p:cNvSpPr txBox="1">
            <a:spLocks/>
          </p:cNvSpPr>
          <p:nvPr/>
        </p:nvSpPr>
        <p:spPr>
          <a:xfrm>
            <a:off x="11654280" y="6356350"/>
            <a:ext cx="432758" cy="365125"/>
          </a:xfrm>
          <a:prstGeom prst="rect">
            <a:avLst/>
          </a:prstGeom>
        </p:spPr>
        <p:txBody>
          <a:bodyPr/>
          <a:lstStyle>
            <a:defPPr>
              <a:defRPr lang="en-GB"/>
            </a:defPPr>
            <a:lvl1pPr marL="0" algn="l" defTabSz="914400" rtl="0" eaLnBrk="1" latinLnBrk="0" hangingPunct="1">
              <a:defRPr sz="16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DE01E5B-8A43-411F-AF4C-90B9967CBE4A}" type="slidenum">
              <a:rPr lang="en-GB" smtClean="0"/>
              <a:pPr/>
              <a:t>7</a:t>
            </a:fld>
            <a:endParaRPr lang="en-GB"/>
          </a:p>
        </p:txBody>
      </p:sp>
    </p:spTree>
    <p:extLst>
      <p:ext uri="{BB962C8B-B14F-4D97-AF65-F5344CB8AC3E}">
        <p14:creationId xmlns:p14="http://schemas.microsoft.com/office/powerpoint/2010/main" val="550597424"/>
      </p:ext>
    </p:extLst>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FF8A8-430D-549A-E497-8BB14D5722C5}"/>
              </a:ext>
            </a:extLst>
          </p:cNvPr>
          <p:cNvSpPr>
            <a:spLocks noGrp="1"/>
          </p:cNvSpPr>
          <p:nvPr>
            <p:ph type="title"/>
          </p:nvPr>
        </p:nvSpPr>
        <p:spPr/>
        <p:txBody>
          <a:bodyPr/>
          <a:lstStyle/>
          <a:p>
            <a:r>
              <a:rPr lang="en-GB"/>
              <a:t>What is the Timms Review about?</a:t>
            </a:r>
          </a:p>
        </p:txBody>
      </p:sp>
      <p:sp>
        <p:nvSpPr>
          <p:cNvPr id="3" name="Content Placeholder 2">
            <a:extLst>
              <a:ext uri="{FF2B5EF4-FFF2-40B4-BE49-F238E27FC236}">
                <a16:creationId xmlns:a16="http://schemas.microsoft.com/office/drawing/2014/main" id="{F48E1287-8785-84D5-CECD-A9B1104DAB77}"/>
              </a:ext>
            </a:extLst>
          </p:cNvPr>
          <p:cNvSpPr>
            <a:spLocks noGrp="1"/>
          </p:cNvSpPr>
          <p:nvPr>
            <p:ph idx="1"/>
          </p:nvPr>
        </p:nvSpPr>
        <p:spPr/>
        <p:txBody>
          <a:bodyPr lIns="91440" tIns="45720" rIns="91440" bIns="45720" anchor="t">
            <a:normAutofit/>
          </a:bodyPr>
          <a:lstStyle/>
          <a:p>
            <a:endParaRPr lang="en-GB" b="1" dirty="0"/>
          </a:p>
          <a:p>
            <a:pPr marL="342900" indent="-342900">
              <a:buFont typeface="Arial" panose="020B0604020202020204" pitchFamily="34" charset="0"/>
              <a:buChar char="•"/>
            </a:pPr>
            <a:r>
              <a:rPr lang="en-GB" b="1" dirty="0"/>
              <a:t>Personal Independence Payment (PIP) </a:t>
            </a:r>
            <a:r>
              <a:rPr lang="en-GB" dirty="0"/>
              <a:t>is a non-means-tested cash benefit. </a:t>
            </a:r>
          </a:p>
          <a:p>
            <a:pPr marL="342900" indent="-342900">
              <a:buFont typeface="Arial" panose="020B0604020202020204" pitchFamily="34" charset="0"/>
              <a:buChar char="•"/>
            </a:pPr>
            <a:r>
              <a:rPr lang="en-GB" dirty="0"/>
              <a:t>PIP supports many people with the extra costs of a Disability or long-term health condition.</a:t>
            </a:r>
          </a:p>
          <a:p>
            <a:endParaRPr lang="en-GB" b="1" dirty="0"/>
          </a:p>
          <a:p>
            <a:pPr marL="342900" indent="-342900">
              <a:buFont typeface="Arial" panose="020B0604020202020204" pitchFamily="34" charset="0"/>
              <a:buChar char="•"/>
            </a:pPr>
            <a:r>
              <a:rPr lang="en-GB" dirty="0">
                <a:latin typeface="Arial"/>
                <a:cs typeface="Arial"/>
              </a:rPr>
              <a:t>The government launched the </a:t>
            </a:r>
            <a:r>
              <a:rPr lang="en-GB" b="1" dirty="0">
                <a:latin typeface="Arial"/>
                <a:cs typeface="Arial"/>
              </a:rPr>
              <a:t>Timms Review </a:t>
            </a:r>
            <a:r>
              <a:rPr lang="en-GB" dirty="0">
                <a:latin typeface="Arial"/>
                <a:cs typeface="Arial"/>
              </a:rPr>
              <a:t>last year.</a:t>
            </a:r>
            <a:r>
              <a:rPr lang="en-GB" b="1" dirty="0">
                <a:latin typeface="Arial"/>
                <a:cs typeface="Arial"/>
              </a:rPr>
              <a:t> </a:t>
            </a:r>
          </a:p>
          <a:p>
            <a:pPr marL="342900" indent="-342900">
              <a:buFont typeface="Arial" panose="020B0604020202020204" pitchFamily="34" charset="0"/>
              <a:buChar char="•"/>
            </a:pPr>
            <a:r>
              <a:rPr lang="en-GB" dirty="0"/>
              <a:t>This is the first full review of PIP. It aims to ensure that:</a:t>
            </a:r>
          </a:p>
          <a:p>
            <a:pPr marL="685800" lvl="1" indent="-342900">
              <a:buFont typeface="Courier New" panose="02070309020205020404" pitchFamily="49" charset="0"/>
              <a:buChar char="o"/>
            </a:pPr>
            <a:r>
              <a:rPr lang="en-GB" dirty="0">
                <a:latin typeface="Arial"/>
                <a:cs typeface="Arial"/>
              </a:rPr>
              <a:t>PIP is fair and fit for the future in a changing world, </a:t>
            </a:r>
          </a:p>
          <a:p>
            <a:pPr marL="685800" lvl="1" indent="-342900">
              <a:buFont typeface="Courier New" panose="02070309020205020404" pitchFamily="49" charset="0"/>
              <a:buChar char="o"/>
            </a:pPr>
            <a:r>
              <a:rPr lang="en-GB" dirty="0">
                <a:latin typeface="Arial"/>
                <a:cs typeface="Arial"/>
              </a:rPr>
              <a:t>PIP helps support Disabled people to achieve better health, higher living standards and greater independence, including through participating in the community or employment.</a:t>
            </a:r>
            <a:endParaRPr lang="en-GB" dirty="0"/>
          </a:p>
          <a:p>
            <a:pPr marL="685800" lvl="1" indent="-342900">
              <a:buFont typeface="Courier New" panose="02070309020205020404" pitchFamily="49" charset="0"/>
              <a:buChar char="o"/>
            </a:pPr>
            <a:endParaRPr lang="en-GB" dirty="0"/>
          </a:p>
          <a:p>
            <a:endParaRPr lang="en-GB" b="1" dirty="0"/>
          </a:p>
          <a:p>
            <a:endParaRPr lang="en-GB" b="1" dirty="0"/>
          </a:p>
          <a:p>
            <a:endParaRPr lang="en-GB" dirty="0"/>
          </a:p>
        </p:txBody>
      </p:sp>
      <p:sp>
        <p:nvSpPr>
          <p:cNvPr id="4" name="Slide Number Placeholder 3">
            <a:extLst>
              <a:ext uri="{FF2B5EF4-FFF2-40B4-BE49-F238E27FC236}">
                <a16:creationId xmlns:a16="http://schemas.microsoft.com/office/drawing/2014/main" id="{968AFF23-6CB9-BE9C-C702-30B6CE928C73}"/>
              </a:ext>
            </a:extLst>
          </p:cNvPr>
          <p:cNvSpPr>
            <a:spLocks noGrp="1"/>
          </p:cNvSpPr>
          <p:nvPr>
            <p:ph type="sldNum" sz="quarter" idx="12"/>
          </p:nvPr>
        </p:nvSpPr>
        <p:spPr/>
        <p:txBody>
          <a:bodyPr/>
          <a:lstStyle/>
          <a:p>
            <a:fld id="{2DE01E5B-8A43-411F-AF4C-90B9967CBE4A}" type="slidenum">
              <a:rPr lang="en-GB" smtClean="0"/>
              <a:pPr/>
              <a:t>8</a:t>
            </a:fld>
            <a:endParaRPr lang="en-GB"/>
          </a:p>
        </p:txBody>
      </p:sp>
    </p:spTree>
    <p:extLst>
      <p:ext uri="{BB962C8B-B14F-4D97-AF65-F5344CB8AC3E}">
        <p14:creationId xmlns:p14="http://schemas.microsoft.com/office/powerpoint/2010/main" val="799568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49C4D-0E30-229A-409C-092B01471F7D}"/>
              </a:ext>
            </a:extLst>
          </p:cNvPr>
          <p:cNvSpPr>
            <a:spLocks noGrp="1"/>
          </p:cNvSpPr>
          <p:nvPr>
            <p:ph type="title"/>
          </p:nvPr>
        </p:nvSpPr>
        <p:spPr/>
        <p:txBody>
          <a:bodyPr/>
          <a:lstStyle/>
          <a:p>
            <a:r>
              <a:rPr lang="en-GB"/>
              <a:t>Who is involved in the Timms Review?</a:t>
            </a:r>
          </a:p>
        </p:txBody>
      </p:sp>
      <p:sp>
        <p:nvSpPr>
          <p:cNvPr id="3" name="Content Placeholder 2">
            <a:extLst>
              <a:ext uri="{FF2B5EF4-FFF2-40B4-BE49-F238E27FC236}">
                <a16:creationId xmlns:a16="http://schemas.microsoft.com/office/drawing/2014/main" id="{BB8243A3-9BDB-B341-F18F-CF45D1BE12B9}"/>
              </a:ext>
            </a:extLst>
          </p:cNvPr>
          <p:cNvSpPr>
            <a:spLocks noGrp="1"/>
          </p:cNvSpPr>
          <p:nvPr>
            <p:ph idx="1"/>
          </p:nvPr>
        </p:nvSpPr>
        <p:spPr/>
        <p:txBody>
          <a:bodyPr/>
          <a:lstStyle/>
          <a:p>
            <a:pPr>
              <a:spcAft>
                <a:spcPts val="1000"/>
              </a:spcAft>
            </a:pPr>
            <a:endParaRPr lang="en-GB"/>
          </a:p>
          <a:p>
            <a:pPr marL="342900" indent="-342900">
              <a:spcAft>
                <a:spcPts val="1000"/>
              </a:spcAft>
              <a:buFont typeface="Arial" panose="020B0604020202020204" pitchFamily="34" charset="0"/>
              <a:buChar char="•"/>
            </a:pPr>
            <a:r>
              <a:rPr lang="en-GB"/>
              <a:t>It is important that lived experience is at the heart of the Timms Review.</a:t>
            </a:r>
          </a:p>
          <a:p>
            <a:pPr marL="342900" indent="-342900">
              <a:spcAft>
                <a:spcPts val="1000"/>
              </a:spcAft>
              <a:buFont typeface="Arial" panose="020B0604020202020204" pitchFamily="34" charset="0"/>
              <a:buChar char="•"/>
            </a:pPr>
            <a:r>
              <a:rPr lang="en-GB"/>
              <a:t>The government is committed to a Review that is shaped with Disabled people and is not simply about them.</a:t>
            </a:r>
          </a:p>
          <a:p>
            <a:pPr marL="342900" indent="-342900">
              <a:spcAft>
                <a:spcPts val="1000"/>
              </a:spcAft>
              <a:buFont typeface="Arial" panose="020B0604020202020204" pitchFamily="34" charset="0"/>
              <a:buChar char="•"/>
            </a:pPr>
            <a:r>
              <a:rPr lang="en-GB"/>
              <a:t>The Timms Review is being co-produced with Disabled people, the organisations that represent them, carers, clinicians, experts, MPs and others. </a:t>
            </a:r>
          </a:p>
          <a:p>
            <a:pPr marL="342900" indent="-342900">
              <a:spcAft>
                <a:spcPts val="1000"/>
              </a:spcAft>
              <a:buFont typeface="Arial" panose="020B0604020202020204" pitchFamily="34" charset="0"/>
              <a:buChar char="•"/>
            </a:pPr>
            <a:r>
              <a:rPr lang="en-GB"/>
              <a:t>By joining this workshop, this includes you!</a:t>
            </a:r>
          </a:p>
          <a:p>
            <a:endParaRPr lang="en-GB"/>
          </a:p>
          <a:p>
            <a:endParaRPr lang="en-GB"/>
          </a:p>
          <a:p>
            <a:endParaRPr lang="en-GB"/>
          </a:p>
        </p:txBody>
      </p:sp>
      <p:sp>
        <p:nvSpPr>
          <p:cNvPr id="4" name="Slide Number Placeholder 3">
            <a:extLst>
              <a:ext uri="{FF2B5EF4-FFF2-40B4-BE49-F238E27FC236}">
                <a16:creationId xmlns:a16="http://schemas.microsoft.com/office/drawing/2014/main" id="{7011375E-72A1-60CE-70C9-823FFF9A0809}"/>
              </a:ext>
            </a:extLst>
          </p:cNvPr>
          <p:cNvSpPr>
            <a:spLocks noGrp="1"/>
          </p:cNvSpPr>
          <p:nvPr>
            <p:ph type="sldNum" sz="quarter" idx="12"/>
          </p:nvPr>
        </p:nvSpPr>
        <p:spPr/>
        <p:txBody>
          <a:bodyPr/>
          <a:lstStyle/>
          <a:p>
            <a:fld id="{2DE01E5B-8A43-411F-AF4C-90B9967CBE4A}" type="slidenum">
              <a:rPr lang="en-GB" smtClean="0"/>
              <a:pPr/>
              <a:t>9</a:t>
            </a:fld>
            <a:endParaRPr lang="en-GB"/>
          </a:p>
        </p:txBody>
      </p:sp>
    </p:spTree>
    <p:extLst>
      <p:ext uri="{BB962C8B-B14F-4D97-AF65-F5344CB8AC3E}">
        <p14:creationId xmlns:p14="http://schemas.microsoft.com/office/powerpoint/2010/main" val="65311601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88db8f40-be4e-40d3-a776-e8bb5de9f6c4}" enabled="1" method="Privileged" siteId="{96f1f6e9-1057-4117-ac28-80cdfe86f8c3}"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2579</Words>
  <Application>Microsoft Office PowerPoint</Application>
  <PresentationFormat>Widescreen</PresentationFormat>
  <Paragraphs>288</Paragraphs>
  <Slides>34</Slides>
  <Notes>27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Aptos</vt:lpstr>
      <vt:lpstr>Arial</vt:lpstr>
      <vt:lpstr>Calibri</vt:lpstr>
      <vt:lpstr>Courier New</vt:lpstr>
      <vt:lpstr>1_office theme</vt:lpstr>
      <vt:lpstr>Facilitator note: Before you begin</vt:lpstr>
      <vt:lpstr>Welcome to our Timms Review workshop</vt:lpstr>
      <vt:lpstr>Welcome to today’s workshop</vt:lpstr>
      <vt:lpstr>Timings</vt:lpstr>
      <vt:lpstr>How we will work together</vt:lpstr>
      <vt:lpstr>Introductions</vt:lpstr>
      <vt:lpstr>Introducing the Timms Review</vt:lpstr>
      <vt:lpstr>What is the Timms Review about?</vt:lpstr>
      <vt:lpstr>Who is involved in the Timms Review?</vt:lpstr>
      <vt:lpstr>Who is involved in the Timms Review? Continued</vt:lpstr>
      <vt:lpstr>Why are we holding this workshop?</vt:lpstr>
      <vt:lpstr>Why are we holding this workshop? Continued</vt:lpstr>
      <vt:lpstr>How will insights from this session shape the direction of the Review?</vt:lpstr>
      <vt:lpstr>What PIP is for</vt:lpstr>
      <vt:lpstr>What PIP is for: What do we want to talk about in this session?</vt:lpstr>
      <vt:lpstr>What PIP is for: How PIP is used currently</vt:lpstr>
      <vt:lpstr>What PIP is for: Understanding extra costs</vt:lpstr>
      <vt:lpstr>What PIP is for: What could PIP be used for?</vt:lpstr>
      <vt:lpstr>Break 1– 5 minutes</vt:lpstr>
      <vt:lpstr>What it is like to apply for PIP </vt:lpstr>
      <vt:lpstr>What it is like to apply for PIP: What do we want to talk about in this session?</vt:lpstr>
      <vt:lpstr>What it is like to apply for PIP: The current process</vt:lpstr>
      <vt:lpstr>What it is like to apply for PIP: How it makes you feel</vt:lpstr>
      <vt:lpstr>What it is like to apply for PIP: What does and does not work</vt:lpstr>
      <vt:lpstr>What it is like to apply for PIP: How accessible is the current process?</vt:lpstr>
      <vt:lpstr>What it is like to apply for PIP: How could we improve the process?</vt:lpstr>
      <vt:lpstr>Break 2– 5 minutes</vt:lpstr>
      <vt:lpstr>How decisions are made about PIP</vt:lpstr>
      <vt:lpstr>How decisions are made about PIP: What do we want to talk about in this session?</vt:lpstr>
      <vt:lpstr>How decisions are made about PIP: What PIP does and does not capture</vt:lpstr>
      <vt:lpstr>How decisions are made about PIP: Fairness of the process</vt:lpstr>
      <vt:lpstr>How decisions are made about PIP: How eligibility should be assessed </vt:lpstr>
      <vt:lpstr>Workshop wrap up and close</vt:lpstr>
      <vt:lpstr>Thank you and what happens next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1</cp:revision>
  <dcterms:created xsi:type="dcterms:W3CDTF">2026-06-05T14:49:50Z</dcterms:created>
  <dcterms:modified xsi:type="dcterms:W3CDTF">2026-06-05T15:07:57Z</dcterms:modified>
</cp:coreProperties>
</file>