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2C7_62CEF0FB.xml" ContentType="application/vnd.ms-powerpoint.comments+xml"/>
  <Override PartName="/ppt/notesSlides/notesSlide3.xml" ContentType="application/vnd.openxmlformats-officedocument.presentationml.notesSlide+xml"/>
  <Override PartName="/ppt/comments/modernComment_7FFFCCEB_EC7C2EE0.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modernComment_7FFFCD2C_20D17330.xml" ContentType="application/vnd.ms-powerpoint.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omments/modernComment_7FFFCD58_C011EF6E.xml" ContentType="application/vnd.ms-powerpoint.comment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omments/modernComment_7FFFCD48_F013EB9F.xml" ContentType="application/vnd.ms-powerpoint.comment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36"/>
  </p:notesMasterIdLst>
  <p:sldIdLst>
    <p:sldId id="2147470567" r:id="rId2"/>
    <p:sldId id="711" r:id="rId3"/>
    <p:sldId id="2147470625" r:id="rId4"/>
    <p:sldId id="2147470571" r:id="rId5"/>
    <p:sldId id="2147470569" r:id="rId6"/>
    <p:sldId id="2147470568" r:id="rId7"/>
    <p:sldId id="2147470636" r:id="rId8"/>
    <p:sldId id="2147470626" r:id="rId9"/>
    <p:sldId id="2147470627" r:id="rId10"/>
    <p:sldId id="2147470663" r:id="rId11"/>
    <p:sldId id="2147470628" r:id="rId12"/>
    <p:sldId id="2147470659" r:id="rId13"/>
    <p:sldId id="2147470686" r:id="rId14"/>
    <p:sldId id="2147470606" r:id="rId15"/>
    <p:sldId id="2147470611" r:id="rId16"/>
    <p:sldId id="2147470653" r:id="rId17"/>
    <p:sldId id="2147470658" r:id="rId18"/>
    <p:sldId id="2147470662" r:id="rId19"/>
    <p:sldId id="2147470680" r:id="rId20"/>
    <p:sldId id="2147470674" r:id="rId21"/>
    <p:sldId id="2147470676" r:id="rId22"/>
    <p:sldId id="2147470635" r:id="rId23"/>
    <p:sldId id="2147470642" r:id="rId24"/>
    <p:sldId id="2147470634" r:id="rId25"/>
    <p:sldId id="2147470677" r:id="rId26"/>
    <p:sldId id="2147470620" r:id="rId27"/>
    <p:sldId id="2147470664" r:id="rId28"/>
    <p:sldId id="2147470675" r:id="rId29"/>
    <p:sldId id="2147470678" r:id="rId30"/>
    <p:sldId id="2147470639" r:id="rId31"/>
    <p:sldId id="2147470621" r:id="rId32"/>
    <p:sldId id="2147470668" r:id="rId33"/>
    <p:sldId id="2147470679" r:id="rId34"/>
    <p:sldId id="2147470585" r:id="rId3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156082"/>
    <a:srgbClr val="AAB6C1"/>
    <a:srgbClr val="446A7B"/>
    <a:srgbClr val="ACDC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60C137-BFEC-47FA-9637-D5C7AE651A5D}" v="4" dt="2026-06-05T10:06:49.496"/>
    <p1510:client id="{B4A892DE-43F6-4FFD-C77B-E2B179B1F4A9}" v="1" dt="2026-06-05T08:39:23.4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657" autoAdjust="0"/>
  </p:normalViewPr>
  <p:slideViewPr>
    <p:cSldViewPr snapToGrid="0">
      <p:cViewPr varScale="1">
        <p:scale>
          <a:sx n="128" d="100"/>
          <a:sy n="128" d="100"/>
        </p:scale>
        <p:origin x="153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omments/modernComment_2C7_62CEF0FB.xml><?xml version="1.0" encoding="utf-8"?>
<p188:cmLst xmlns:a="http://schemas.openxmlformats.org/drawingml/2006/main" xmlns:r="http://schemas.openxmlformats.org/officeDocument/2006/relationships" xmlns:p188="http://schemas.microsoft.com/office/powerpoint/2018/8/main">
  <p188:cm id="{5FBEEDDE-EEE7-4F25-87EC-02CCC8E0CE4C}" authorId="{00000000-0000-0000-0000-000000000000}" created="2026-06-01T08:55:40.482">
    <ac:deMkLst xmlns:ac="http://schemas.microsoft.com/office/drawing/2013/main/command">
      <pc:docMk xmlns:pc="http://schemas.microsoft.com/office/powerpoint/2013/main/command"/>
      <pc:sldMk xmlns:pc="http://schemas.microsoft.com/office/powerpoint/2013/main/command" cId="1657729275" sldId="711"/>
      <ac:spMk id="4" creationId="{5F3C5F5B-A2B9-AAA4-0108-EE82B1EAC7A6}"/>
    </ac:deMkLst>
    <p188:txBody>
      <a:bodyPr/>
      <a:lstStyle/>
      <a:p>
        <a:r>
          <a:rPr lang="en-GB"/>
          <a:t>Cynnwys wedi'i amlygu i'w olygu gan yr hwylusydd</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7FFFCCEB_EC7C2EE0.xml><?xml version="1.0" encoding="utf-8"?>
<p188:cmLst xmlns:a="http://schemas.openxmlformats.org/drawingml/2006/main" xmlns:r="http://schemas.openxmlformats.org/officeDocument/2006/relationships" xmlns:p188="http://schemas.microsoft.com/office/powerpoint/2018/8/main">
  <p188:cm id="{20B803E8-7264-4D8E-890A-ED3FE955E9AB}" authorId="{00000000-0000-0000-0000-000000000000}" created="2026-06-01T08:59:14.077">
    <ac:deMkLst xmlns:ac="http://schemas.microsoft.com/office/drawing/2013/main/command">
      <pc:docMk xmlns:pc="http://schemas.microsoft.com/office/powerpoint/2013/main/command"/>
      <pc:sldMk xmlns:pc="http://schemas.microsoft.com/office/powerpoint/2013/main/command" cId="3967561440" sldId="2147470571"/>
      <ac:spMk id="6" creationId="{6DB6646C-7CAC-49B1-E558-D388CB628C52}"/>
    </ac:deMkLst>
    <p188:txBody>
      <a:bodyPr/>
      <a:lstStyle/>
      <a:p>
        <a:r>
          <a:rPr lang="en-GB"/>
          <a:t>Cynnwys wedi'i amlygu i'w olygu gan yr hwylusydd</a:t>
        </a:r>
      </a:p>
    </p188:txBody>
    <p188:extLst>
      <p:ext xmlns:p="http://schemas.openxmlformats.org/presentationml/2006/main" uri="{5BB2D875-25FF-4072-B9AC-8F64D62656EB}">
        <p228:taskDetails xmlns:p228="http://schemas.microsoft.com/office/powerpoint/2022/08/main">
          <p228:history/>
        </p228:taskDetails>
      </p:ext>
    </p188:extLst>
  </p188:cm>
  <p188:cm id="{66004F36-EF52-4638-9237-31F7DD119E54}" authorId="{00000000-0000-0000-0000-000000000000}" created="2026-06-01T08:59:21.777">
    <ac:deMkLst xmlns:ac="http://schemas.microsoft.com/office/drawing/2013/main/command">
      <pc:docMk xmlns:pc="http://schemas.microsoft.com/office/powerpoint/2013/main/command"/>
      <pc:sldMk xmlns:pc="http://schemas.microsoft.com/office/powerpoint/2013/main/command" cId="3967561440" sldId="2147470571"/>
      <ac:graphicFrameMk id="5" creationId="{3050991D-0AD7-D9D4-E016-CA21630E038F}"/>
    </ac:deMkLst>
    <p188:txBody>
      <a:bodyPr/>
      <a:lstStyle/>
      <a:p>
        <a:r>
          <a:rPr lang="en-GB"/>
          <a:t>Cynnwys wedi'i amlygu i'w olygu gan yr hwylusydd</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7FFFCD2C_20D17330.xml><?xml version="1.0" encoding="utf-8"?>
<p188:cmLst xmlns:a="http://schemas.openxmlformats.org/drawingml/2006/main" xmlns:r="http://schemas.openxmlformats.org/officeDocument/2006/relationships" xmlns:p188="http://schemas.microsoft.com/office/powerpoint/2018/8/main">
  <p188:cm id="{8DA9828B-CDE7-4598-8002-13DDFB5783A9}" authorId="{00000000-0000-0000-0000-000000000000}" created="2026-06-01T08:59:44.459">
    <ac:deMkLst xmlns:ac="http://schemas.microsoft.com/office/drawing/2013/main/command">
      <pc:docMk xmlns:pc="http://schemas.microsoft.com/office/powerpoint/2013/main/command"/>
      <pc:sldMk xmlns:pc="http://schemas.microsoft.com/office/powerpoint/2013/main/command" cId="550597424" sldId="2147470636"/>
      <ac:spMk id="3" creationId="{B08ECEF7-F8AD-2C1F-C7A7-480A84FFF9A8}"/>
    </ac:deMkLst>
    <p188:txBody>
      <a:bodyPr/>
      <a:lstStyle/>
      <a:p>
        <a:r>
          <a:rPr lang="en-GB"/>
          <a:t>Cynnwys wedi'i amlygu i'w olygu gan yr hwylusydd</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7FFFCD48_F013EB9F.xml><?xml version="1.0" encoding="utf-8"?>
<p188:cmLst xmlns:a="http://schemas.openxmlformats.org/drawingml/2006/main" xmlns:r="http://schemas.openxmlformats.org/officeDocument/2006/relationships" xmlns:p188="http://schemas.microsoft.com/office/powerpoint/2018/8/main">
  <p188:cm id="{F25C821A-7E8C-476A-932F-E1B07368645E}" authorId="{00000000-0000-0000-0000-000000000000}" created="2026-06-01T09:01:15.530">
    <pc:sldMkLst xmlns:pc="http://schemas.microsoft.com/office/powerpoint/2013/main/command">
      <pc:docMk/>
      <pc:sldMk cId="4027837343" sldId="2147470664"/>
    </pc:sldMkLst>
    <p188:txBody>
      <a:bodyPr/>
      <a:lstStyle/>
      <a:p>
        <a:r>
          <a:rPr lang="en-GB"/>
          <a:t>Cynnwys wedi'i amlygu i'w olygu gan yr hwylusydd</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7FFFCD58_C011EF6E.xml><?xml version="1.0" encoding="utf-8"?>
<p188:cmLst xmlns:a="http://schemas.openxmlformats.org/drawingml/2006/main" xmlns:r="http://schemas.openxmlformats.org/officeDocument/2006/relationships" xmlns:p188="http://schemas.microsoft.com/office/powerpoint/2018/8/main">
  <p188:cm id="{27AFFFBD-ECE7-4968-BCF2-1B5FF7D5FC8C}" authorId="{00000000-0000-0000-0000-000000000000}" created="2026-06-01T09:00:58.318">
    <ac:deMkLst xmlns:ac="http://schemas.microsoft.com/office/drawing/2013/main/command">
      <pc:docMk xmlns:pc="http://schemas.microsoft.com/office/powerpoint/2013/main/command"/>
      <pc:sldMk xmlns:pc="http://schemas.microsoft.com/office/powerpoint/2013/main/command" cId="3222400878" sldId="2147470680"/>
      <ac:spMk id="2" creationId="{6B9A1461-5DC5-866E-8C2B-E78BE0854C13}"/>
    </ac:deMkLst>
    <p188:txBody>
      <a:bodyPr/>
      <a:lstStyle/>
      <a:p>
        <a:r>
          <a:rPr lang="en-GB"/>
          <a:t>Cynnwys wedi'i amlygu i'w olygu gan yr hwylusydd</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9E56AE-1326-413C-A973-DD52F4753345}"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GB"/>
        </a:p>
      </dgm:t>
    </dgm:pt>
    <dgm:pt modelId="{20D77C6C-7D5C-4C93-9ED9-F6D3B4D9FCA6}">
      <dgm:prSet phldrT="[Text]" custT="1"/>
      <dgm:spPr>
        <a:xfrm>
          <a:off x="2047485" y="491039"/>
          <a:ext cx="2272147" cy="908859"/>
        </a:xfrm>
        <a:solidFill>
          <a:schemeClr val="bg2"/>
        </a:solidFill>
      </dgm:spPr>
      <dgm:t>
        <a:bodyPr/>
        <a:lstStyle/>
        <a:p>
          <a:pPr>
            <a:buNone/>
          </a:pPr>
          <a:r>
            <a:rPr lang="en-US" sz="2000">
              <a:solidFill>
                <a:schemeClr val="tx1"/>
              </a:solidFill>
              <a:latin typeface="Arial"/>
              <a:ea typeface="+mn-ea"/>
              <a:cs typeface="Arial"/>
            </a:rPr>
            <a:t>2. Ateb </a:t>
          </a:r>
          <a:r>
            <a:rPr lang="en-US" sz="2000" b="1">
              <a:solidFill>
                <a:schemeClr val="tx1"/>
              </a:solidFill>
              <a:latin typeface="Arial"/>
              <a:ea typeface="+mn-ea"/>
              <a:cs typeface="Arial"/>
            </a:rPr>
            <a:t>cwestiynau sylfaenol </a:t>
          </a:r>
          <a:r>
            <a:rPr lang="en-US" sz="2000">
              <a:solidFill>
                <a:schemeClr val="tx1"/>
              </a:solidFill>
              <a:latin typeface="Arial"/>
              <a:ea typeface="+mn-ea"/>
              <a:cs typeface="Arial"/>
            </a:rPr>
            <a:t>amdanaf i a’m Hanabledd neu gyflwr 
(dros y ffôn neu drwy ddefnyddio'r ffurflen PIP1W)</a:t>
          </a:r>
        </a:p>
      </dgm:t>
      <dgm:extLst>
        <a:ext uri="{E40237B7-FDA0-4F09-8148-C483321AD2D9}">
          <dgm14:cNvPr xmlns:dgm14="http://schemas.microsoft.com/office/drawing/2010/diagram" id="0" name="" descr="&quot;Diagram llif sy'n nodi'r camau arferol yn y broses ar gyfer gwneud cais am PIP o: &#10;&#10;1. Cysylltu â DWP i ddechrau cais &#10;2. Ateb cwestiynau sylfaenol amdanaf i a'm Hanabledd neu gyflwr (dros y ffôn neu drwy ddefnyddio'r ffurflen PIPW1)&#10;3. Llenwi'r ffurflen 'Sut mae eich Anabledd yn effeithio arnoch’  (ffurflen PIP2W)&#10;4. Cwblhau asesiad swyddogaethol gyda gweithiwr iechyd proffesiynol &#10;5. Cael llythyr penderfyniad&#10;6. Herio penderfyniad (os yw'n berthnasol)&#10;"/>
        </a:ext>
      </dgm:extLst>
    </dgm:pt>
    <dgm:pt modelId="{8902E4D6-3249-47FD-9561-16973725ABA2}" type="parTrans" cxnId="{6F960A3B-A3F6-412F-B4A2-680463EB5048}">
      <dgm:prSet/>
      <dgm:spPr/>
      <dgm:t>
        <a:bodyPr/>
        <a:lstStyle/>
        <a:p>
          <a:endParaRPr lang="en-US"/>
        </a:p>
      </dgm:t>
    </dgm:pt>
    <dgm:pt modelId="{4C410615-58D6-4EB1-AAD0-8DB237005FBC}" type="sibTrans" cxnId="{6F960A3B-A3F6-412F-B4A2-680463EB5048}">
      <dgm:prSet/>
      <dgm:spPr>
        <a:solidFill>
          <a:srgbClr val="AAB6C1"/>
        </a:solidFill>
        <a:ln>
          <a:solidFill>
            <a:srgbClr val="AAB6C1"/>
          </a:solidFill>
        </a:ln>
      </dgm:spPr>
      <dgm:t>
        <a:bodyPr/>
        <a:lstStyle/>
        <a:p>
          <a:endParaRPr lang="en-US"/>
        </a:p>
      </dgm:t>
    </dgm:pt>
    <dgm:pt modelId="{2E618AB7-6DF3-4CF4-A216-8D565497585A}">
      <dgm:prSet phldrT="[Text]" custT="1"/>
      <dgm:spPr>
        <a:xfrm>
          <a:off x="4092418" y="491039"/>
          <a:ext cx="2272147" cy="908859"/>
        </a:xfrm>
        <a:solidFill>
          <a:schemeClr val="bg2"/>
        </a:solidFill>
      </dgm:spPr>
      <dgm:t>
        <a:bodyPr/>
        <a:lstStyle/>
        <a:p>
          <a:pPr>
            <a:buNone/>
          </a:pPr>
          <a:r>
            <a:rPr lang="en-US" sz="2000">
              <a:solidFill>
                <a:schemeClr val="tx1"/>
              </a:solidFill>
              <a:latin typeface="Arial"/>
              <a:ea typeface="+mn-ea"/>
              <a:cs typeface="Arial"/>
            </a:rPr>
            <a:t>3. Llenwi'r ffurflen </a:t>
          </a:r>
          <a:r>
            <a:rPr lang="en-US" sz="2000" b="1">
              <a:solidFill>
                <a:schemeClr val="tx1"/>
              </a:solidFill>
              <a:latin typeface="Arial"/>
              <a:ea typeface="+mn-ea"/>
              <a:cs typeface="Arial"/>
            </a:rPr>
            <a:t>'Sut mae eich Anabledd yn effeithio arnoch</a:t>
          </a:r>
          <a:r>
            <a:rPr lang="en-US" sz="2000">
              <a:solidFill>
                <a:schemeClr val="tx1"/>
              </a:solidFill>
              <a:latin typeface="Arial"/>
              <a:ea typeface="+mn-ea"/>
              <a:cs typeface="Arial"/>
            </a:rPr>
            <a:t>'
(ffurflen PIP2W)</a:t>
          </a:r>
        </a:p>
      </dgm:t>
    </dgm:pt>
    <dgm:pt modelId="{7F2EC8A5-E75B-4D99-943A-4F6F999262A6}" type="parTrans" cxnId="{8BBD4793-424C-4652-87D0-C2454D9B8A4D}">
      <dgm:prSet/>
      <dgm:spPr/>
      <dgm:t>
        <a:bodyPr/>
        <a:lstStyle/>
        <a:p>
          <a:endParaRPr lang="en-US"/>
        </a:p>
      </dgm:t>
    </dgm:pt>
    <dgm:pt modelId="{58788FD0-B209-4040-B0BA-A2877141BDE0}" type="sibTrans" cxnId="{8BBD4793-424C-4652-87D0-C2454D9B8A4D}">
      <dgm:prSet/>
      <dgm:spPr>
        <a:solidFill>
          <a:srgbClr val="AAB6C1"/>
        </a:solidFill>
        <a:ln>
          <a:solidFill>
            <a:srgbClr val="AAB6C1"/>
          </a:solidFill>
        </a:ln>
      </dgm:spPr>
      <dgm:t>
        <a:bodyPr/>
        <a:lstStyle/>
        <a:p>
          <a:endParaRPr lang="en-US"/>
        </a:p>
      </dgm:t>
    </dgm:pt>
    <dgm:pt modelId="{07BC97CA-2A7B-4459-8832-0DB420B2A31A}">
      <dgm:prSet custT="1"/>
      <dgm:spPr>
        <a:xfrm>
          <a:off x="6137351" y="491039"/>
          <a:ext cx="2272147" cy="908859"/>
        </a:xfrm>
        <a:solidFill>
          <a:schemeClr val="bg2"/>
        </a:solidFill>
      </dgm:spPr>
      <dgm:t>
        <a:bodyPr/>
        <a:lstStyle/>
        <a:p>
          <a:pPr>
            <a:buNone/>
          </a:pPr>
          <a:r>
            <a:rPr lang="en-US" sz="2000">
              <a:solidFill>
                <a:schemeClr val="tx1"/>
              </a:solidFill>
              <a:latin typeface="Arial"/>
              <a:ea typeface="+mn-ea"/>
              <a:cs typeface="Arial"/>
            </a:rPr>
            <a:t>4. Cwblhau </a:t>
          </a:r>
          <a:r>
            <a:rPr lang="en-US" sz="2000" b="1">
              <a:solidFill>
                <a:schemeClr val="tx1"/>
              </a:solidFill>
              <a:latin typeface="Arial"/>
              <a:ea typeface="+mn-ea"/>
              <a:cs typeface="Arial"/>
            </a:rPr>
            <a:t>asesiad swyddogaethol </a:t>
          </a:r>
          <a:r>
            <a:rPr lang="en-US" sz="2000">
              <a:solidFill>
                <a:schemeClr val="tx1"/>
              </a:solidFill>
              <a:latin typeface="Arial"/>
              <a:ea typeface="+mn-ea"/>
              <a:cs typeface="Arial"/>
            </a:rPr>
            <a:t>gyda gweithiwr iechyd proffesiynol</a:t>
          </a:r>
          <a:endParaRPr lang="en-US" sz="2000" b="0">
            <a:solidFill>
              <a:schemeClr val="tx1"/>
            </a:solidFill>
            <a:latin typeface="Arial"/>
            <a:ea typeface="+mn-ea"/>
            <a:cs typeface="Arial"/>
          </a:endParaRPr>
        </a:p>
      </dgm:t>
    </dgm:pt>
    <dgm:pt modelId="{60149A7D-C7C3-4CB0-8A9A-AC3033C71150}" type="parTrans" cxnId="{9146280F-7C15-40DA-A816-7B4580CB2D39}">
      <dgm:prSet/>
      <dgm:spPr/>
      <dgm:t>
        <a:bodyPr/>
        <a:lstStyle/>
        <a:p>
          <a:endParaRPr lang="en-US"/>
        </a:p>
      </dgm:t>
    </dgm:pt>
    <dgm:pt modelId="{93D5AD82-0964-4451-9AB9-6123E5DF8D6B}" type="sibTrans" cxnId="{9146280F-7C15-40DA-A816-7B4580CB2D39}">
      <dgm:prSet/>
      <dgm:spPr>
        <a:solidFill>
          <a:srgbClr val="AAB6C1"/>
        </a:solidFill>
        <a:ln>
          <a:solidFill>
            <a:srgbClr val="AAB6C1"/>
          </a:solidFill>
        </a:ln>
      </dgm:spPr>
      <dgm:t>
        <a:bodyPr/>
        <a:lstStyle/>
        <a:p>
          <a:endParaRPr lang="en-US"/>
        </a:p>
      </dgm:t>
    </dgm:pt>
    <dgm:pt modelId="{A17FCC2F-8A36-4441-AAE7-E89B0CA6A424}">
      <dgm:prSet custT="1"/>
      <dgm:spPr>
        <a:xfrm>
          <a:off x="8182284" y="491039"/>
          <a:ext cx="2272147" cy="908859"/>
        </a:xfrm>
        <a:solidFill>
          <a:schemeClr val="bg2"/>
        </a:solidFill>
      </dgm:spPr>
      <dgm:t>
        <a:bodyPr/>
        <a:lstStyle/>
        <a:p>
          <a:pPr>
            <a:buNone/>
          </a:pPr>
          <a:r>
            <a:rPr lang="en-US" sz="2000">
              <a:solidFill>
                <a:schemeClr val="tx1"/>
              </a:solidFill>
              <a:latin typeface="Arial"/>
              <a:ea typeface="+mn-ea"/>
              <a:cs typeface="Arial"/>
            </a:rPr>
            <a:t>5. Cael </a:t>
          </a:r>
          <a:r>
            <a:rPr lang="en-US" sz="2000" b="1">
              <a:solidFill>
                <a:schemeClr val="tx1"/>
              </a:solidFill>
              <a:latin typeface="Arial"/>
              <a:ea typeface="+mn-ea"/>
              <a:cs typeface="Arial"/>
            </a:rPr>
            <a:t>llythyr penderfyniad</a:t>
          </a:r>
        </a:p>
      </dgm:t>
    </dgm:pt>
    <dgm:pt modelId="{BFDB15B3-A5FE-4885-8A43-072BF50A4660}" type="parTrans" cxnId="{15D40696-6786-410E-A8ED-E95DA0295148}">
      <dgm:prSet/>
      <dgm:spPr/>
      <dgm:t>
        <a:bodyPr/>
        <a:lstStyle/>
        <a:p>
          <a:endParaRPr lang="en-US"/>
        </a:p>
      </dgm:t>
    </dgm:pt>
    <dgm:pt modelId="{6223DD7D-FB64-4B09-9454-7208C8BD7FC3}" type="sibTrans" cxnId="{15D40696-6786-410E-A8ED-E95DA0295148}">
      <dgm:prSet/>
      <dgm:spPr>
        <a:solidFill>
          <a:srgbClr val="AAB6C1"/>
        </a:solidFill>
        <a:ln>
          <a:solidFill>
            <a:srgbClr val="AAB6C1"/>
          </a:solidFill>
        </a:ln>
      </dgm:spPr>
      <dgm:t>
        <a:bodyPr/>
        <a:lstStyle/>
        <a:p>
          <a:endParaRPr lang="en-US"/>
        </a:p>
      </dgm:t>
    </dgm:pt>
    <dgm:pt modelId="{697B22CE-CAA0-4291-AA86-E26F0FDA141A}">
      <dgm:prSet custT="1"/>
      <dgm:spPr>
        <a:xfrm>
          <a:off x="8182284" y="491039"/>
          <a:ext cx="2272147" cy="908859"/>
        </a:xfrm>
        <a:solidFill>
          <a:schemeClr val="bg2"/>
        </a:solidFill>
      </dgm:spPr>
      <dgm:t>
        <a:bodyPr/>
        <a:lstStyle/>
        <a:p>
          <a:pPr rtl="0">
            <a:buNone/>
          </a:pPr>
          <a:r>
            <a:rPr lang="en-US" sz="2000">
              <a:solidFill>
                <a:schemeClr val="tx1"/>
              </a:solidFill>
              <a:latin typeface="Arial"/>
              <a:ea typeface="+mn-ea"/>
              <a:cs typeface="Arial"/>
            </a:rPr>
            <a:t>6. </a:t>
          </a:r>
          <a:r>
            <a:rPr lang="en-US" sz="2000" b="1">
              <a:solidFill>
                <a:schemeClr val="tx1"/>
              </a:solidFill>
              <a:latin typeface="Arial"/>
              <a:ea typeface="+mn-ea"/>
              <a:cs typeface="Arial"/>
            </a:rPr>
            <a:t>Herio penderfyniad </a:t>
          </a:r>
          <a:r>
            <a:rPr lang="en-US" sz="2000" i="0">
              <a:solidFill>
                <a:schemeClr val="tx1"/>
              </a:solidFill>
              <a:latin typeface="Arial"/>
              <a:ea typeface="+mn-ea"/>
              <a:cs typeface="Arial"/>
            </a:rPr>
            <a:t>(os yw'n berthnasol)</a:t>
          </a:r>
        </a:p>
      </dgm:t>
    </dgm:pt>
    <dgm:pt modelId="{E8E881C8-7CD6-4D07-8D86-1B8029BC9260}" type="parTrans" cxnId="{CD4C9B51-51CB-404B-A211-8F6DD03637A5}">
      <dgm:prSet/>
      <dgm:spPr/>
      <dgm:t>
        <a:bodyPr/>
        <a:lstStyle/>
        <a:p>
          <a:endParaRPr lang="en-GB"/>
        </a:p>
      </dgm:t>
    </dgm:pt>
    <dgm:pt modelId="{84FF9845-E48D-44F9-8D21-507C213FDA42}" type="sibTrans" cxnId="{CD4C9B51-51CB-404B-A211-8F6DD03637A5}">
      <dgm:prSet/>
      <dgm:spPr/>
      <dgm:t>
        <a:bodyPr/>
        <a:lstStyle/>
        <a:p>
          <a:endParaRPr lang="en-GB"/>
        </a:p>
      </dgm:t>
    </dgm:pt>
    <dgm:pt modelId="{3D3E12D5-474C-4DFF-AB91-1F111787FD18}">
      <dgm:prSet phldrT="[Text]" custT="1"/>
      <dgm:spPr>
        <a:xfrm>
          <a:off x="2552" y="491039"/>
          <a:ext cx="2272147" cy="908859"/>
        </a:xfrm>
        <a:solidFill>
          <a:schemeClr val="bg2"/>
        </a:solidFill>
      </dgm:spPr>
      <dgm:t>
        <a:bodyPr/>
        <a:lstStyle/>
        <a:p>
          <a:pPr>
            <a:buNone/>
          </a:pPr>
          <a:r>
            <a:rPr lang="en-US" sz="2000" b="0">
              <a:solidFill>
                <a:schemeClr val="tx1"/>
              </a:solidFill>
              <a:latin typeface="Arial"/>
              <a:ea typeface="+mn-ea"/>
              <a:cs typeface="Arial"/>
            </a:rPr>
            <a:t>1. </a:t>
          </a:r>
          <a:r>
            <a:rPr lang="en-US" sz="2000" b="1">
              <a:solidFill>
                <a:schemeClr val="tx1"/>
              </a:solidFill>
              <a:latin typeface="Arial"/>
              <a:ea typeface="+mn-ea"/>
              <a:cs typeface="Arial"/>
            </a:rPr>
            <a:t>Cysylltu â DWP </a:t>
          </a:r>
          <a:r>
            <a:rPr lang="en-US" sz="2000" b="0">
              <a:solidFill>
                <a:schemeClr val="tx1"/>
              </a:solidFill>
              <a:latin typeface="Arial"/>
              <a:ea typeface="+mn-ea"/>
              <a:cs typeface="Arial"/>
            </a:rPr>
            <a:t>i ddechrau’r cais</a:t>
          </a:r>
        </a:p>
      </dgm:t>
    </dgm:pt>
    <dgm:pt modelId="{95732763-92DD-4A16-ABC7-3C75250668B2}" type="sibTrans" cxnId="{65854824-8FA4-4381-820C-C4239427BDA9}">
      <dgm:prSet/>
      <dgm:spPr>
        <a:solidFill>
          <a:srgbClr val="AAB6C1"/>
        </a:solidFill>
        <a:ln>
          <a:solidFill>
            <a:srgbClr val="AAB6C1"/>
          </a:solidFill>
        </a:ln>
      </dgm:spPr>
      <dgm:t>
        <a:bodyPr/>
        <a:lstStyle/>
        <a:p>
          <a:endParaRPr lang="en-US"/>
        </a:p>
      </dgm:t>
    </dgm:pt>
    <dgm:pt modelId="{83754B76-2DFB-4738-A6EA-6CD66F342184}" type="parTrans" cxnId="{65854824-8FA4-4381-820C-C4239427BDA9}">
      <dgm:prSet/>
      <dgm:spPr/>
      <dgm:t>
        <a:bodyPr/>
        <a:lstStyle/>
        <a:p>
          <a:endParaRPr lang="en-US"/>
        </a:p>
      </dgm:t>
    </dgm:pt>
    <dgm:pt modelId="{27D0A6D1-5E43-4400-9124-E3F8730B1D5F}" type="pres">
      <dgm:prSet presAssocID="{619E56AE-1326-413C-A973-DD52F4753345}" presName="Name0" presStyleCnt="0">
        <dgm:presLayoutVars>
          <dgm:dir/>
          <dgm:resizeHandles val="exact"/>
        </dgm:presLayoutVars>
      </dgm:prSet>
      <dgm:spPr/>
    </dgm:pt>
    <dgm:pt modelId="{1938D9E3-50D6-42A6-858D-E9ACF2855C0C}" type="pres">
      <dgm:prSet presAssocID="{3D3E12D5-474C-4DFF-AB91-1F111787FD18}" presName="node" presStyleLbl="node1" presStyleIdx="0" presStyleCnt="6" custScaleY="102454" custLinFactNeighborX="11046" custLinFactNeighborY="-3">
        <dgm:presLayoutVars>
          <dgm:bulletEnabled val="1"/>
        </dgm:presLayoutVars>
      </dgm:prSet>
      <dgm:spPr/>
    </dgm:pt>
    <dgm:pt modelId="{26E35692-357F-4840-9F10-0F564E2EFFDC}" type="pres">
      <dgm:prSet presAssocID="{95732763-92DD-4A16-ABC7-3C75250668B2}" presName="sibTrans" presStyleLbl="sibTrans1D1" presStyleIdx="0" presStyleCnt="5"/>
      <dgm:spPr/>
    </dgm:pt>
    <dgm:pt modelId="{63391A58-C0CF-454F-91EC-0CB92B3AA3B6}" type="pres">
      <dgm:prSet presAssocID="{95732763-92DD-4A16-ABC7-3C75250668B2}" presName="connectorText" presStyleLbl="sibTrans1D1" presStyleIdx="0" presStyleCnt="5"/>
      <dgm:spPr/>
    </dgm:pt>
    <dgm:pt modelId="{61AFF802-8A85-472C-90D8-43C1B754A11D}" type="pres">
      <dgm:prSet presAssocID="{20D77C6C-7D5C-4C93-9ED9-F6D3B4D9FCA6}" presName="node" presStyleLbl="node1" presStyleIdx="1" presStyleCnt="6" custScaleX="118179" custScaleY="102478" custLinFactNeighborX="4117" custLinFactNeighborY="-321">
        <dgm:presLayoutVars>
          <dgm:bulletEnabled val="1"/>
        </dgm:presLayoutVars>
      </dgm:prSet>
      <dgm:spPr/>
    </dgm:pt>
    <dgm:pt modelId="{D5791BA6-ECB7-46A1-B922-68AB3FC0E9E5}" type="pres">
      <dgm:prSet presAssocID="{4C410615-58D6-4EB1-AAD0-8DB237005FBC}" presName="sibTrans" presStyleLbl="sibTrans1D1" presStyleIdx="1" presStyleCnt="5"/>
      <dgm:spPr/>
    </dgm:pt>
    <dgm:pt modelId="{C8D2F157-3754-43AE-9D42-C9A9DB1CD66C}" type="pres">
      <dgm:prSet presAssocID="{4C410615-58D6-4EB1-AAD0-8DB237005FBC}" presName="connectorText" presStyleLbl="sibTrans1D1" presStyleIdx="1" presStyleCnt="5"/>
      <dgm:spPr/>
    </dgm:pt>
    <dgm:pt modelId="{CB38D53A-F0DB-44D9-A8BE-9009B50C3B08}" type="pres">
      <dgm:prSet presAssocID="{2E618AB7-6DF3-4CF4-A216-8D565497585A}" presName="node" presStyleLbl="node1" presStyleIdx="2" presStyleCnt="6" custScaleY="102478" custLinFactNeighborX="-2336" custLinFactNeighborY="-321">
        <dgm:presLayoutVars>
          <dgm:bulletEnabled val="1"/>
        </dgm:presLayoutVars>
      </dgm:prSet>
      <dgm:spPr/>
    </dgm:pt>
    <dgm:pt modelId="{FAE56F23-8C4B-42A5-823A-7F67EB497EC9}" type="pres">
      <dgm:prSet presAssocID="{58788FD0-B209-4040-B0BA-A2877141BDE0}" presName="sibTrans" presStyleLbl="sibTrans1D1" presStyleIdx="2" presStyleCnt="5"/>
      <dgm:spPr/>
    </dgm:pt>
    <dgm:pt modelId="{A734DFD8-C203-4D2F-B2E3-9EA35164D998}" type="pres">
      <dgm:prSet presAssocID="{58788FD0-B209-4040-B0BA-A2877141BDE0}" presName="connectorText" presStyleLbl="sibTrans1D1" presStyleIdx="2" presStyleCnt="5"/>
      <dgm:spPr/>
    </dgm:pt>
    <dgm:pt modelId="{9A5C2FB7-68C4-4BD8-8941-8F14019FD241}" type="pres">
      <dgm:prSet presAssocID="{07BC97CA-2A7B-4459-8832-0DB420B2A31A}" presName="node" presStyleLbl="node1" presStyleIdx="3" presStyleCnt="6" custScaleY="80049" custLinFactNeighborX="10147" custLinFactNeighborY="-13024">
        <dgm:presLayoutVars>
          <dgm:bulletEnabled val="1"/>
        </dgm:presLayoutVars>
      </dgm:prSet>
      <dgm:spPr/>
    </dgm:pt>
    <dgm:pt modelId="{1776A840-8859-4AE5-9C55-1B703990B618}" type="pres">
      <dgm:prSet presAssocID="{93D5AD82-0964-4451-9AB9-6123E5DF8D6B}" presName="sibTrans" presStyleLbl="sibTrans1D1" presStyleIdx="3" presStyleCnt="5"/>
      <dgm:spPr/>
    </dgm:pt>
    <dgm:pt modelId="{15314A15-9DE7-4543-B3BF-A3072912B64C}" type="pres">
      <dgm:prSet presAssocID="{93D5AD82-0964-4451-9AB9-6123E5DF8D6B}" presName="connectorText" presStyleLbl="sibTrans1D1" presStyleIdx="3" presStyleCnt="5"/>
      <dgm:spPr/>
    </dgm:pt>
    <dgm:pt modelId="{31B8B64A-4B10-43CD-8A7D-C2AD6BD94E86}" type="pres">
      <dgm:prSet presAssocID="{A17FCC2F-8A36-4441-AAE7-E89B0CA6A424}" presName="node" presStyleLbl="node1" presStyleIdx="4" presStyleCnt="6" custScaleY="80049" custLinFactNeighborX="7964" custLinFactNeighborY="-13238">
        <dgm:presLayoutVars>
          <dgm:bulletEnabled val="1"/>
        </dgm:presLayoutVars>
      </dgm:prSet>
      <dgm:spPr/>
    </dgm:pt>
    <dgm:pt modelId="{BBCFA9B0-6758-441B-9DCD-EA24D97EEDC6}" type="pres">
      <dgm:prSet presAssocID="{6223DD7D-FB64-4B09-9454-7208C8BD7FC3}" presName="sibTrans" presStyleLbl="sibTrans1D1" presStyleIdx="4" presStyleCnt="5"/>
      <dgm:spPr/>
    </dgm:pt>
    <dgm:pt modelId="{A65E4CD2-836F-4A49-8B35-AA372F772D9B}" type="pres">
      <dgm:prSet presAssocID="{6223DD7D-FB64-4B09-9454-7208C8BD7FC3}" presName="connectorText" presStyleLbl="sibTrans1D1" presStyleIdx="4" presStyleCnt="5"/>
      <dgm:spPr/>
    </dgm:pt>
    <dgm:pt modelId="{4E759004-329E-4532-85B7-8348BAD97BC9}" type="pres">
      <dgm:prSet presAssocID="{697B22CE-CAA0-4291-AA86-E26F0FDA141A}" presName="node" presStyleLbl="node1" presStyleIdx="5" presStyleCnt="6" custScaleY="80049" custLinFactNeighborX="15843" custLinFactNeighborY="-13024">
        <dgm:presLayoutVars>
          <dgm:bulletEnabled val="1"/>
        </dgm:presLayoutVars>
      </dgm:prSet>
      <dgm:spPr/>
    </dgm:pt>
  </dgm:ptLst>
  <dgm:cxnLst>
    <dgm:cxn modelId="{3B73E504-E387-4E39-BC66-CE341572BB24}" type="presOf" srcId="{4C410615-58D6-4EB1-AAD0-8DB237005FBC}" destId="{D5791BA6-ECB7-46A1-B922-68AB3FC0E9E5}" srcOrd="0" destOrd="0" presId="urn:microsoft.com/office/officeart/2005/8/layout/bProcess3"/>
    <dgm:cxn modelId="{2B7D9908-FF8D-4B50-B49E-3F0009CD5D9F}" type="presOf" srcId="{07BC97CA-2A7B-4459-8832-0DB420B2A31A}" destId="{9A5C2FB7-68C4-4BD8-8941-8F14019FD241}" srcOrd="0" destOrd="0" presId="urn:microsoft.com/office/officeart/2005/8/layout/bProcess3"/>
    <dgm:cxn modelId="{CCA2090A-DF18-417C-A8CA-1F4ED65D3757}" type="presOf" srcId="{2E618AB7-6DF3-4CF4-A216-8D565497585A}" destId="{CB38D53A-F0DB-44D9-A8BE-9009B50C3B08}" srcOrd="0" destOrd="0" presId="urn:microsoft.com/office/officeart/2005/8/layout/bProcess3"/>
    <dgm:cxn modelId="{9146280F-7C15-40DA-A816-7B4580CB2D39}" srcId="{619E56AE-1326-413C-A973-DD52F4753345}" destId="{07BC97CA-2A7B-4459-8832-0DB420B2A31A}" srcOrd="3" destOrd="0" parTransId="{60149A7D-C7C3-4CB0-8A9A-AC3033C71150}" sibTransId="{93D5AD82-0964-4451-9AB9-6123E5DF8D6B}"/>
    <dgm:cxn modelId="{652A8F10-4DB9-43BB-B887-E087E58F1997}" type="presOf" srcId="{6223DD7D-FB64-4B09-9454-7208C8BD7FC3}" destId="{BBCFA9B0-6758-441B-9DCD-EA24D97EEDC6}" srcOrd="0" destOrd="0" presId="urn:microsoft.com/office/officeart/2005/8/layout/bProcess3"/>
    <dgm:cxn modelId="{65854824-8FA4-4381-820C-C4239427BDA9}" srcId="{619E56AE-1326-413C-A973-DD52F4753345}" destId="{3D3E12D5-474C-4DFF-AB91-1F111787FD18}" srcOrd="0" destOrd="0" parTransId="{83754B76-2DFB-4738-A6EA-6CD66F342184}" sibTransId="{95732763-92DD-4A16-ABC7-3C75250668B2}"/>
    <dgm:cxn modelId="{52207E34-C48F-4AA5-9DE9-B27A8FE44791}" type="presOf" srcId="{20D77C6C-7D5C-4C93-9ED9-F6D3B4D9FCA6}" destId="{61AFF802-8A85-472C-90D8-43C1B754A11D}" srcOrd="0" destOrd="0" presId="urn:microsoft.com/office/officeart/2005/8/layout/bProcess3"/>
    <dgm:cxn modelId="{6F960A3B-A3F6-412F-B4A2-680463EB5048}" srcId="{619E56AE-1326-413C-A973-DD52F4753345}" destId="{20D77C6C-7D5C-4C93-9ED9-F6D3B4D9FCA6}" srcOrd="1" destOrd="0" parTransId="{8902E4D6-3249-47FD-9561-16973725ABA2}" sibTransId="{4C410615-58D6-4EB1-AAD0-8DB237005FBC}"/>
    <dgm:cxn modelId="{6247AE5D-FC40-4EB4-86BC-2946ECFAFF76}" type="presOf" srcId="{A17FCC2F-8A36-4441-AAE7-E89B0CA6A424}" destId="{31B8B64A-4B10-43CD-8A7D-C2AD6BD94E86}" srcOrd="0" destOrd="0" presId="urn:microsoft.com/office/officeart/2005/8/layout/bProcess3"/>
    <dgm:cxn modelId="{A519F161-3366-4110-8153-215EEB1F46CA}" type="presOf" srcId="{93D5AD82-0964-4451-9AB9-6123E5DF8D6B}" destId="{1776A840-8859-4AE5-9C55-1B703990B618}" srcOrd="0" destOrd="0" presId="urn:microsoft.com/office/officeart/2005/8/layout/bProcess3"/>
    <dgm:cxn modelId="{F032E14B-B001-4C0C-AB3B-93D07AB4F313}" type="presOf" srcId="{93D5AD82-0964-4451-9AB9-6123E5DF8D6B}" destId="{15314A15-9DE7-4543-B3BF-A3072912B64C}" srcOrd="1" destOrd="0" presId="urn:microsoft.com/office/officeart/2005/8/layout/bProcess3"/>
    <dgm:cxn modelId="{9E51DB6E-FDC3-4F87-9938-65F0A2F96143}" type="presOf" srcId="{619E56AE-1326-413C-A973-DD52F4753345}" destId="{27D0A6D1-5E43-4400-9124-E3F8730B1D5F}" srcOrd="0" destOrd="0" presId="urn:microsoft.com/office/officeart/2005/8/layout/bProcess3"/>
    <dgm:cxn modelId="{CD4C9B51-51CB-404B-A211-8F6DD03637A5}" srcId="{619E56AE-1326-413C-A973-DD52F4753345}" destId="{697B22CE-CAA0-4291-AA86-E26F0FDA141A}" srcOrd="5" destOrd="0" parTransId="{E8E881C8-7CD6-4D07-8D86-1B8029BC9260}" sibTransId="{84FF9845-E48D-44F9-8D21-507C213FDA42}"/>
    <dgm:cxn modelId="{AE0E2055-4F28-47AA-9F5E-CB064B60190C}" type="presOf" srcId="{3D3E12D5-474C-4DFF-AB91-1F111787FD18}" destId="{1938D9E3-50D6-42A6-858D-E9ACF2855C0C}" srcOrd="0" destOrd="0" presId="urn:microsoft.com/office/officeart/2005/8/layout/bProcess3"/>
    <dgm:cxn modelId="{097CEE58-451C-4B79-9F20-2CF38DD8CB86}" type="presOf" srcId="{95732763-92DD-4A16-ABC7-3C75250668B2}" destId="{26E35692-357F-4840-9F10-0F564E2EFFDC}" srcOrd="0" destOrd="0" presId="urn:microsoft.com/office/officeart/2005/8/layout/bProcess3"/>
    <dgm:cxn modelId="{8BBD4793-424C-4652-87D0-C2454D9B8A4D}" srcId="{619E56AE-1326-413C-A973-DD52F4753345}" destId="{2E618AB7-6DF3-4CF4-A216-8D565497585A}" srcOrd="2" destOrd="0" parTransId="{7F2EC8A5-E75B-4D99-943A-4F6F999262A6}" sibTransId="{58788FD0-B209-4040-B0BA-A2877141BDE0}"/>
    <dgm:cxn modelId="{15D40696-6786-410E-A8ED-E95DA0295148}" srcId="{619E56AE-1326-413C-A973-DD52F4753345}" destId="{A17FCC2F-8A36-4441-AAE7-E89B0CA6A424}" srcOrd="4" destOrd="0" parTransId="{BFDB15B3-A5FE-4885-8A43-072BF50A4660}" sibTransId="{6223DD7D-FB64-4B09-9454-7208C8BD7FC3}"/>
    <dgm:cxn modelId="{7489C796-44D4-469D-AF61-B0C53C8322E9}" type="presOf" srcId="{4C410615-58D6-4EB1-AAD0-8DB237005FBC}" destId="{C8D2F157-3754-43AE-9D42-C9A9DB1CD66C}" srcOrd="1" destOrd="0" presId="urn:microsoft.com/office/officeart/2005/8/layout/bProcess3"/>
    <dgm:cxn modelId="{22FCE999-C20B-43A1-9F9A-494526B5D77E}" type="presOf" srcId="{95732763-92DD-4A16-ABC7-3C75250668B2}" destId="{63391A58-C0CF-454F-91EC-0CB92B3AA3B6}" srcOrd="1" destOrd="0" presId="urn:microsoft.com/office/officeart/2005/8/layout/bProcess3"/>
    <dgm:cxn modelId="{460515D1-F544-439D-BFAB-BA20664EEDAF}" type="presOf" srcId="{6223DD7D-FB64-4B09-9454-7208C8BD7FC3}" destId="{A65E4CD2-836F-4A49-8B35-AA372F772D9B}" srcOrd="1" destOrd="0" presId="urn:microsoft.com/office/officeart/2005/8/layout/bProcess3"/>
    <dgm:cxn modelId="{57AEDCDA-4F4B-474D-897E-3A5A52370BC2}" type="presOf" srcId="{697B22CE-CAA0-4291-AA86-E26F0FDA141A}" destId="{4E759004-329E-4532-85B7-8348BAD97BC9}" srcOrd="0" destOrd="0" presId="urn:microsoft.com/office/officeart/2005/8/layout/bProcess3"/>
    <dgm:cxn modelId="{31D845F4-0955-436F-97B8-6743276636E6}" type="presOf" srcId="{58788FD0-B209-4040-B0BA-A2877141BDE0}" destId="{FAE56F23-8C4B-42A5-823A-7F67EB497EC9}" srcOrd="0" destOrd="0" presId="urn:microsoft.com/office/officeart/2005/8/layout/bProcess3"/>
    <dgm:cxn modelId="{31832DFD-A9D7-47C4-A048-BE29644C4412}" type="presOf" srcId="{58788FD0-B209-4040-B0BA-A2877141BDE0}" destId="{A734DFD8-C203-4D2F-B2E3-9EA35164D998}" srcOrd="1" destOrd="0" presId="urn:microsoft.com/office/officeart/2005/8/layout/bProcess3"/>
    <dgm:cxn modelId="{4D10D972-395A-4593-A741-8D924D5640AE}" type="presParOf" srcId="{27D0A6D1-5E43-4400-9124-E3F8730B1D5F}" destId="{1938D9E3-50D6-42A6-858D-E9ACF2855C0C}" srcOrd="0" destOrd="0" presId="urn:microsoft.com/office/officeart/2005/8/layout/bProcess3"/>
    <dgm:cxn modelId="{06CA931A-A8EB-426D-8334-671043F8162B}" type="presParOf" srcId="{27D0A6D1-5E43-4400-9124-E3F8730B1D5F}" destId="{26E35692-357F-4840-9F10-0F564E2EFFDC}" srcOrd="1" destOrd="0" presId="urn:microsoft.com/office/officeart/2005/8/layout/bProcess3"/>
    <dgm:cxn modelId="{44D23300-F3D6-4268-AF80-67A2E5EF376E}" type="presParOf" srcId="{26E35692-357F-4840-9F10-0F564E2EFFDC}" destId="{63391A58-C0CF-454F-91EC-0CB92B3AA3B6}" srcOrd="0" destOrd="0" presId="urn:microsoft.com/office/officeart/2005/8/layout/bProcess3"/>
    <dgm:cxn modelId="{CEC076A1-1A1E-416A-8092-AC8E5FD8A967}" type="presParOf" srcId="{27D0A6D1-5E43-4400-9124-E3F8730B1D5F}" destId="{61AFF802-8A85-472C-90D8-43C1B754A11D}" srcOrd="2" destOrd="0" presId="urn:microsoft.com/office/officeart/2005/8/layout/bProcess3"/>
    <dgm:cxn modelId="{4A921D01-B9FF-48BF-933F-65A2035EE347}" type="presParOf" srcId="{27D0A6D1-5E43-4400-9124-E3F8730B1D5F}" destId="{D5791BA6-ECB7-46A1-B922-68AB3FC0E9E5}" srcOrd="3" destOrd="0" presId="urn:microsoft.com/office/officeart/2005/8/layout/bProcess3"/>
    <dgm:cxn modelId="{C220E369-2476-4CA0-ACA5-118E25046361}" type="presParOf" srcId="{D5791BA6-ECB7-46A1-B922-68AB3FC0E9E5}" destId="{C8D2F157-3754-43AE-9D42-C9A9DB1CD66C}" srcOrd="0" destOrd="0" presId="urn:microsoft.com/office/officeart/2005/8/layout/bProcess3"/>
    <dgm:cxn modelId="{5B1A630F-BD17-4BD0-ACF2-EED6F580F80C}" type="presParOf" srcId="{27D0A6D1-5E43-4400-9124-E3F8730B1D5F}" destId="{CB38D53A-F0DB-44D9-A8BE-9009B50C3B08}" srcOrd="4" destOrd="0" presId="urn:microsoft.com/office/officeart/2005/8/layout/bProcess3"/>
    <dgm:cxn modelId="{032FE530-C3A1-48BE-93E5-D2850E7C4687}" type="presParOf" srcId="{27D0A6D1-5E43-4400-9124-E3F8730B1D5F}" destId="{FAE56F23-8C4B-42A5-823A-7F67EB497EC9}" srcOrd="5" destOrd="0" presId="urn:microsoft.com/office/officeart/2005/8/layout/bProcess3"/>
    <dgm:cxn modelId="{EE0B3932-01B7-4B1C-8F26-EC0203F64FC2}" type="presParOf" srcId="{FAE56F23-8C4B-42A5-823A-7F67EB497EC9}" destId="{A734DFD8-C203-4D2F-B2E3-9EA35164D998}" srcOrd="0" destOrd="0" presId="urn:microsoft.com/office/officeart/2005/8/layout/bProcess3"/>
    <dgm:cxn modelId="{738156C5-9E1B-4941-98C2-C337AA61A715}" type="presParOf" srcId="{27D0A6D1-5E43-4400-9124-E3F8730B1D5F}" destId="{9A5C2FB7-68C4-4BD8-8941-8F14019FD241}" srcOrd="6" destOrd="0" presId="urn:microsoft.com/office/officeart/2005/8/layout/bProcess3"/>
    <dgm:cxn modelId="{860852CA-3A17-4B0F-84EE-45392A5AC3F0}" type="presParOf" srcId="{27D0A6D1-5E43-4400-9124-E3F8730B1D5F}" destId="{1776A840-8859-4AE5-9C55-1B703990B618}" srcOrd="7" destOrd="0" presId="urn:microsoft.com/office/officeart/2005/8/layout/bProcess3"/>
    <dgm:cxn modelId="{E95EFEF5-1E5B-4BA4-BF1D-3EBE6C80B262}" type="presParOf" srcId="{1776A840-8859-4AE5-9C55-1B703990B618}" destId="{15314A15-9DE7-4543-B3BF-A3072912B64C}" srcOrd="0" destOrd="0" presId="urn:microsoft.com/office/officeart/2005/8/layout/bProcess3"/>
    <dgm:cxn modelId="{53A31E6F-9D3E-458C-91EF-035F52F2C10D}" type="presParOf" srcId="{27D0A6D1-5E43-4400-9124-E3F8730B1D5F}" destId="{31B8B64A-4B10-43CD-8A7D-C2AD6BD94E86}" srcOrd="8" destOrd="0" presId="urn:microsoft.com/office/officeart/2005/8/layout/bProcess3"/>
    <dgm:cxn modelId="{AED96CFE-41A4-4238-9B8D-59667C61F8B5}" type="presParOf" srcId="{27D0A6D1-5E43-4400-9124-E3F8730B1D5F}" destId="{BBCFA9B0-6758-441B-9DCD-EA24D97EEDC6}" srcOrd="9" destOrd="0" presId="urn:microsoft.com/office/officeart/2005/8/layout/bProcess3"/>
    <dgm:cxn modelId="{8443842B-6658-4BDA-98BB-E095AB9879CC}" type="presParOf" srcId="{BBCFA9B0-6758-441B-9DCD-EA24D97EEDC6}" destId="{A65E4CD2-836F-4A49-8B35-AA372F772D9B}" srcOrd="0" destOrd="0" presId="urn:microsoft.com/office/officeart/2005/8/layout/bProcess3"/>
    <dgm:cxn modelId="{0DA3C7F8-123A-4C6F-88E5-DA9D9CF49CB0}" type="presParOf" srcId="{27D0A6D1-5E43-4400-9124-E3F8730B1D5F}" destId="{4E759004-329E-4532-85B7-8348BAD97BC9}" srcOrd="10"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35692-357F-4840-9F10-0F564E2EFFDC}">
      <dsp:nvSpPr>
        <dsp:cNvPr id="0" name=""/>
        <dsp:cNvSpPr/>
      </dsp:nvSpPr>
      <dsp:spPr>
        <a:xfrm>
          <a:off x="4164754" y="837848"/>
          <a:ext cx="431282" cy="91440"/>
        </a:xfrm>
        <a:custGeom>
          <a:avLst/>
          <a:gdLst/>
          <a:ahLst/>
          <a:cxnLst/>
          <a:rect l="0" t="0" r="0" b="0"/>
          <a:pathLst>
            <a:path>
              <a:moveTo>
                <a:pt x="0" y="47794"/>
              </a:moveTo>
              <a:lnTo>
                <a:pt x="232741" y="47794"/>
              </a:lnTo>
              <a:lnTo>
                <a:pt x="232741" y="45720"/>
              </a:lnTo>
              <a:lnTo>
                <a:pt x="431282" y="45720"/>
              </a:lnTo>
            </a:path>
          </a:pathLst>
        </a:custGeom>
        <a:noFill/>
        <a:ln w="12700" cap="flat" cmpd="sng" algn="ctr">
          <a:solidFill>
            <a:srgbClr val="AAB6C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68848" y="880260"/>
        <a:ext cx="23094" cy="6616"/>
      </dsp:txXfrm>
    </dsp:sp>
    <dsp:sp modelId="{1938D9E3-50D6-42A6-858D-E9ACF2855C0C}">
      <dsp:nvSpPr>
        <dsp:cNvPr id="0" name=""/>
        <dsp:cNvSpPr/>
      </dsp:nvSpPr>
      <dsp:spPr>
        <a:xfrm>
          <a:off x="1292544" y="2281"/>
          <a:ext cx="2874009" cy="1766722"/>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0" kern="1200">
              <a:solidFill>
                <a:schemeClr val="tx1"/>
              </a:solidFill>
              <a:latin typeface="Arial"/>
              <a:ea typeface="+mn-ea"/>
              <a:cs typeface="Arial"/>
            </a:rPr>
            <a:t>1. </a:t>
          </a:r>
          <a:r>
            <a:rPr lang="en-US" sz="2000" b="1" kern="1200">
              <a:solidFill>
                <a:schemeClr val="tx1"/>
              </a:solidFill>
              <a:latin typeface="Arial"/>
              <a:ea typeface="+mn-ea"/>
              <a:cs typeface="Arial"/>
            </a:rPr>
            <a:t>Cysylltu â DWP </a:t>
          </a:r>
          <a:r>
            <a:rPr lang="en-US" sz="2000" b="0" kern="1200">
              <a:solidFill>
                <a:schemeClr val="tx1"/>
              </a:solidFill>
              <a:latin typeface="Arial"/>
              <a:ea typeface="+mn-ea"/>
              <a:cs typeface="Arial"/>
            </a:rPr>
            <a:t>i ddechrau’r cais</a:t>
          </a:r>
        </a:p>
      </dsp:txBody>
      <dsp:txXfrm>
        <a:off x="1292544" y="2281"/>
        <a:ext cx="2874009" cy="1766722"/>
      </dsp:txXfrm>
    </dsp:sp>
    <dsp:sp modelId="{D5791BA6-ECB7-46A1-B922-68AB3FC0E9E5}">
      <dsp:nvSpPr>
        <dsp:cNvPr id="0" name=""/>
        <dsp:cNvSpPr/>
      </dsp:nvSpPr>
      <dsp:spPr>
        <a:xfrm>
          <a:off x="8023113" y="837848"/>
          <a:ext cx="444962" cy="91440"/>
        </a:xfrm>
        <a:custGeom>
          <a:avLst/>
          <a:gdLst/>
          <a:ahLst/>
          <a:cxnLst/>
          <a:rect l="0" t="0" r="0" b="0"/>
          <a:pathLst>
            <a:path>
              <a:moveTo>
                <a:pt x="0" y="45720"/>
              </a:moveTo>
              <a:lnTo>
                <a:pt x="444962" y="45720"/>
              </a:lnTo>
            </a:path>
          </a:pathLst>
        </a:custGeom>
        <a:noFill/>
        <a:ln w="12700" cap="flat" cmpd="sng" algn="ctr">
          <a:solidFill>
            <a:srgbClr val="AAB6C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233705" y="880260"/>
        <a:ext cx="23778" cy="6616"/>
      </dsp:txXfrm>
    </dsp:sp>
    <dsp:sp modelId="{61AFF802-8A85-472C-90D8-43C1B754A11D}">
      <dsp:nvSpPr>
        <dsp:cNvPr id="0" name=""/>
        <dsp:cNvSpPr/>
      </dsp:nvSpPr>
      <dsp:spPr>
        <a:xfrm>
          <a:off x="4628436" y="0"/>
          <a:ext cx="3396476" cy="1767136"/>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tx1"/>
              </a:solidFill>
              <a:latin typeface="Arial"/>
              <a:ea typeface="+mn-ea"/>
              <a:cs typeface="Arial"/>
            </a:rPr>
            <a:t>2. Ateb </a:t>
          </a:r>
          <a:r>
            <a:rPr lang="en-US" sz="2000" b="1" kern="1200">
              <a:solidFill>
                <a:schemeClr val="tx1"/>
              </a:solidFill>
              <a:latin typeface="Arial"/>
              <a:ea typeface="+mn-ea"/>
              <a:cs typeface="Arial"/>
            </a:rPr>
            <a:t>cwestiynau sylfaenol </a:t>
          </a:r>
          <a:r>
            <a:rPr lang="en-US" sz="2000" kern="1200">
              <a:solidFill>
                <a:schemeClr val="tx1"/>
              </a:solidFill>
              <a:latin typeface="Arial"/>
              <a:ea typeface="+mn-ea"/>
              <a:cs typeface="Arial"/>
            </a:rPr>
            <a:t>amdanaf i a’m Hanabledd neu gyflwr 
(dros y ffôn neu drwy ddefnyddio'r ffurflen PIP1W)</a:t>
          </a:r>
        </a:p>
      </dsp:txBody>
      <dsp:txXfrm>
        <a:off x="4628436" y="0"/>
        <a:ext cx="3396476" cy="1767136"/>
      </dsp:txXfrm>
    </dsp:sp>
    <dsp:sp modelId="{FAE56F23-8C4B-42A5-823A-7F67EB497EC9}">
      <dsp:nvSpPr>
        <dsp:cNvPr id="0" name=""/>
        <dsp:cNvSpPr/>
      </dsp:nvSpPr>
      <dsp:spPr>
        <a:xfrm>
          <a:off x="2703712" y="1765336"/>
          <a:ext cx="7233768" cy="407962"/>
        </a:xfrm>
        <a:custGeom>
          <a:avLst/>
          <a:gdLst/>
          <a:ahLst/>
          <a:cxnLst/>
          <a:rect l="0" t="0" r="0" b="0"/>
          <a:pathLst>
            <a:path>
              <a:moveTo>
                <a:pt x="7233768" y="0"/>
              </a:moveTo>
              <a:lnTo>
                <a:pt x="7233768" y="221081"/>
              </a:lnTo>
              <a:lnTo>
                <a:pt x="0" y="221081"/>
              </a:lnTo>
              <a:lnTo>
                <a:pt x="0" y="407962"/>
              </a:lnTo>
            </a:path>
          </a:pathLst>
        </a:custGeom>
        <a:noFill/>
        <a:ln w="12700" cap="flat" cmpd="sng" algn="ctr">
          <a:solidFill>
            <a:srgbClr val="AAB6C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139420" y="1966009"/>
        <a:ext cx="362352" cy="6616"/>
      </dsp:txXfrm>
    </dsp:sp>
    <dsp:sp modelId="{CB38D53A-F0DB-44D9-A8BE-9009B50C3B08}">
      <dsp:nvSpPr>
        <dsp:cNvPr id="0" name=""/>
        <dsp:cNvSpPr/>
      </dsp:nvSpPr>
      <dsp:spPr>
        <a:xfrm>
          <a:off x="8500475" y="0"/>
          <a:ext cx="2874009" cy="1767136"/>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tx1"/>
              </a:solidFill>
              <a:latin typeface="Arial"/>
              <a:ea typeface="+mn-ea"/>
              <a:cs typeface="Arial"/>
            </a:rPr>
            <a:t>3. Llenwi'r ffurflen </a:t>
          </a:r>
          <a:r>
            <a:rPr lang="en-US" sz="2000" b="1" kern="1200">
              <a:solidFill>
                <a:schemeClr val="tx1"/>
              </a:solidFill>
              <a:latin typeface="Arial"/>
              <a:ea typeface="+mn-ea"/>
              <a:cs typeface="Arial"/>
            </a:rPr>
            <a:t>'Sut mae eich Anabledd yn effeithio arnoch</a:t>
          </a:r>
          <a:r>
            <a:rPr lang="en-US" sz="2000" kern="1200">
              <a:solidFill>
                <a:schemeClr val="tx1"/>
              </a:solidFill>
              <a:latin typeface="Arial"/>
              <a:ea typeface="+mn-ea"/>
              <a:cs typeface="Arial"/>
            </a:rPr>
            <a:t>'
(ffurflen PIP2W)</a:t>
          </a:r>
        </a:p>
      </dsp:txBody>
      <dsp:txXfrm>
        <a:off x="8500475" y="0"/>
        <a:ext cx="2874009" cy="1767136"/>
      </dsp:txXfrm>
    </dsp:sp>
    <dsp:sp modelId="{1776A840-8859-4AE5-9C55-1B703990B618}">
      <dsp:nvSpPr>
        <dsp:cNvPr id="0" name=""/>
        <dsp:cNvSpPr/>
      </dsp:nvSpPr>
      <dsp:spPr>
        <a:xfrm>
          <a:off x="4138917" y="2846473"/>
          <a:ext cx="567682" cy="91440"/>
        </a:xfrm>
        <a:custGeom>
          <a:avLst/>
          <a:gdLst/>
          <a:ahLst/>
          <a:cxnLst/>
          <a:rect l="0" t="0" r="0" b="0"/>
          <a:pathLst>
            <a:path>
              <a:moveTo>
                <a:pt x="0" y="49410"/>
              </a:moveTo>
              <a:lnTo>
                <a:pt x="300941" y="49410"/>
              </a:lnTo>
              <a:lnTo>
                <a:pt x="300941" y="45720"/>
              </a:lnTo>
              <a:lnTo>
                <a:pt x="567682" y="45720"/>
              </a:lnTo>
            </a:path>
          </a:pathLst>
        </a:custGeom>
        <a:noFill/>
        <a:ln w="12700" cap="flat" cmpd="sng" algn="ctr">
          <a:solidFill>
            <a:srgbClr val="AAB6C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407801" y="2888885"/>
        <a:ext cx="29914" cy="6616"/>
      </dsp:txXfrm>
    </dsp:sp>
    <dsp:sp modelId="{9A5C2FB7-68C4-4BD8-8941-8F14019FD241}">
      <dsp:nvSpPr>
        <dsp:cNvPr id="0" name=""/>
        <dsp:cNvSpPr/>
      </dsp:nvSpPr>
      <dsp:spPr>
        <a:xfrm>
          <a:off x="1266707" y="2205699"/>
          <a:ext cx="2874009" cy="1380369"/>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tx1"/>
              </a:solidFill>
              <a:latin typeface="Arial"/>
              <a:ea typeface="+mn-ea"/>
              <a:cs typeface="Arial"/>
            </a:rPr>
            <a:t>4. Cwblhau </a:t>
          </a:r>
          <a:r>
            <a:rPr lang="en-US" sz="2000" b="1" kern="1200">
              <a:solidFill>
                <a:schemeClr val="tx1"/>
              </a:solidFill>
              <a:latin typeface="Arial"/>
              <a:ea typeface="+mn-ea"/>
              <a:cs typeface="Arial"/>
            </a:rPr>
            <a:t>asesiad swyddogaethol </a:t>
          </a:r>
          <a:r>
            <a:rPr lang="en-US" sz="2000" kern="1200">
              <a:solidFill>
                <a:schemeClr val="tx1"/>
              </a:solidFill>
              <a:latin typeface="Arial"/>
              <a:ea typeface="+mn-ea"/>
              <a:cs typeface="Arial"/>
            </a:rPr>
            <a:t>gyda gweithiwr iechyd proffesiynol</a:t>
          </a:r>
          <a:endParaRPr lang="en-US" sz="2000" b="0" kern="1200">
            <a:solidFill>
              <a:schemeClr val="tx1"/>
            </a:solidFill>
            <a:latin typeface="Arial"/>
            <a:ea typeface="+mn-ea"/>
            <a:cs typeface="Arial"/>
          </a:endParaRPr>
        </a:p>
      </dsp:txBody>
      <dsp:txXfrm>
        <a:off x="1266707" y="2205699"/>
        <a:ext cx="2874009" cy="1380369"/>
      </dsp:txXfrm>
    </dsp:sp>
    <dsp:sp modelId="{BBCFA9B0-6758-441B-9DCD-EA24D97EEDC6}">
      <dsp:nvSpPr>
        <dsp:cNvPr id="0" name=""/>
        <dsp:cNvSpPr/>
      </dsp:nvSpPr>
      <dsp:spPr>
        <a:xfrm>
          <a:off x="7611210" y="2846473"/>
          <a:ext cx="856865" cy="91440"/>
        </a:xfrm>
        <a:custGeom>
          <a:avLst/>
          <a:gdLst/>
          <a:ahLst/>
          <a:cxnLst/>
          <a:rect l="0" t="0" r="0" b="0"/>
          <a:pathLst>
            <a:path>
              <a:moveTo>
                <a:pt x="0" y="45720"/>
              </a:moveTo>
              <a:lnTo>
                <a:pt x="445532" y="45720"/>
              </a:lnTo>
              <a:lnTo>
                <a:pt x="445532" y="49410"/>
              </a:lnTo>
              <a:lnTo>
                <a:pt x="856865" y="49410"/>
              </a:lnTo>
            </a:path>
          </a:pathLst>
        </a:custGeom>
        <a:noFill/>
        <a:ln w="12700" cap="flat" cmpd="sng" algn="ctr">
          <a:solidFill>
            <a:srgbClr val="AAB6C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017455" y="2888885"/>
        <a:ext cx="44373" cy="6616"/>
      </dsp:txXfrm>
    </dsp:sp>
    <dsp:sp modelId="{31B8B64A-4B10-43CD-8A7D-C2AD6BD94E86}">
      <dsp:nvSpPr>
        <dsp:cNvPr id="0" name=""/>
        <dsp:cNvSpPr/>
      </dsp:nvSpPr>
      <dsp:spPr>
        <a:xfrm>
          <a:off x="4739000" y="2202008"/>
          <a:ext cx="2874009" cy="1380369"/>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solidFill>
                <a:schemeClr val="tx1"/>
              </a:solidFill>
              <a:latin typeface="Arial"/>
              <a:ea typeface="+mn-ea"/>
              <a:cs typeface="Arial"/>
            </a:rPr>
            <a:t>5. Cael </a:t>
          </a:r>
          <a:r>
            <a:rPr lang="en-US" sz="2000" b="1" kern="1200">
              <a:solidFill>
                <a:schemeClr val="tx1"/>
              </a:solidFill>
              <a:latin typeface="Arial"/>
              <a:ea typeface="+mn-ea"/>
              <a:cs typeface="Arial"/>
            </a:rPr>
            <a:t>llythyr penderfyniad</a:t>
          </a:r>
        </a:p>
      </dsp:txBody>
      <dsp:txXfrm>
        <a:off x="4739000" y="2202008"/>
        <a:ext cx="2874009" cy="1380369"/>
      </dsp:txXfrm>
    </dsp:sp>
    <dsp:sp modelId="{4E759004-329E-4532-85B7-8348BAD97BC9}">
      <dsp:nvSpPr>
        <dsp:cNvPr id="0" name=""/>
        <dsp:cNvSpPr/>
      </dsp:nvSpPr>
      <dsp:spPr>
        <a:xfrm>
          <a:off x="8500475" y="2205699"/>
          <a:ext cx="2874009" cy="1380369"/>
        </a:xfrm>
        <a:prstGeom prst="rect">
          <a:avLst/>
        </a:prstGeom>
        <a:solidFill>
          <a:schemeClr val="bg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en-US" sz="2000" kern="1200">
              <a:solidFill>
                <a:schemeClr val="tx1"/>
              </a:solidFill>
              <a:latin typeface="Arial"/>
              <a:ea typeface="+mn-ea"/>
              <a:cs typeface="Arial"/>
            </a:rPr>
            <a:t>6. </a:t>
          </a:r>
          <a:r>
            <a:rPr lang="en-US" sz="2000" b="1" kern="1200">
              <a:solidFill>
                <a:schemeClr val="tx1"/>
              </a:solidFill>
              <a:latin typeface="Arial"/>
              <a:ea typeface="+mn-ea"/>
              <a:cs typeface="Arial"/>
            </a:rPr>
            <a:t>Herio penderfyniad </a:t>
          </a:r>
          <a:r>
            <a:rPr lang="en-US" sz="2000" i="0" kern="1200">
              <a:solidFill>
                <a:schemeClr val="tx1"/>
              </a:solidFill>
              <a:latin typeface="Arial"/>
              <a:ea typeface="+mn-ea"/>
              <a:cs typeface="Arial"/>
            </a:rPr>
            <a:t>(os yw'n berthnasol)</a:t>
          </a:r>
        </a:p>
      </dsp:txBody>
      <dsp:txXfrm>
        <a:off x="8500475" y="2205699"/>
        <a:ext cx="2874009" cy="1380369"/>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4125DB-D857-43D7-B052-97011E797D29}" type="datetimeFigureOut">
              <a:rPr lang="en-GB" smtClean="0"/>
              <a:t>05/06/2026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274C5-4F2A-4B62-9807-DD8B9D8FCE56}" type="slidenum">
              <a:rPr lang="en-GB" smtClean="0"/>
              <a:t>‹#›</a:t>
            </a:fld>
            <a:endParaRPr lang="en-GB"/>
          </a:p>
        </p:txBody>
      </p:sp>
    </p:spTree>
    <p:extLst>
      <p:ext uri="{BB962C8B-B14F-4D97-AF65-F5344CB8AC3E}">
        <p14:creationId xmlns:p14="http://schemas.microsoft.com/office/powerpoint/2010/main" val="4180850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D8274C5-4F2A-4B62-9807-DD8B9D8FCE56}" type="slidenum">
              <a:rPr lang="en-GB" smtClean="0"/>
              <a:t>1</a:t>
            </a:fld>
            <a:endParaRPr lang="en-GB"/>
          </a:p>
        </p:txBody>
      </p:sp>
    </p:spTree>
    <p:extLst>
      <p:ext uri="{BB962C8B-B14F-4D97-AF65-F5344CB8AC3E}">
        <p14:creationId xmlns:p14="http://schemas.microsoft.com/office/powerpoint/2010/main" val="11717290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318E6-C7C0-650B-6106-C5895BCBC2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B557D8-9BEA-ABDF-552C-33A430E9F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997A02-4D57-9EC0-A50A-FE6F2EC9453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5FED4D0-10E5-C4B3-FB0D-C26782622949}"/>
              </a:ext>
            </a:extLst>
          </p:cNvPr>
          <p:cNvSpPr>
            <a:spLocks noGrp="1"/>
          </p:cNvSpPr>
          <p:nvPr>
            <p:ph type="sldNum" sz="quarter" idx="5"/>
          </p:nvPr>
        </p:nvSpPr>
        <p:spPr/>
        <p:txBody>
          <a:bodyPr/>
          <a:lstStyle/>
          <a:p>
            <a:fld id="{FD8274C5-4F2A-4B62-9807-DD8B9D8FCE56}" type="slidenum">
              <a:rPr lang="en-GB" smtClean="0"/>
              <a:t>12</a:t>
            </a:fld>
            <a:endParaRPr lang="en-GB"/>
          </a:p>
        </p:txBody>
      </p:sp>
    </p:spTree>
    <p:extLst>
      <p:ext uri="{BB962C8B-B14F-4D97-AF65-F5344CB8AC3E}">
        <p14:creationId xmlns:p14="http://schemas.microsoft.com/office/powerpoint/2010/main" val="23049835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14</a:t>
            </a:fld>
            <a:endParaRPr lang="en-GB"/>
          </a:p>
        </p:txBody>
      </p:sp>
    </p:spTree>
    <p:extLst>
      <p:ext uri="{BB962C8B-B14F-4D97-AF65-F5344CB8AC3E}">
        <p14:creationId xmlns:p14="http://schemas.microsoft.com/office/powerpoint/2010/main" val="21904653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15</a:t>
            </a:fld>
            <a:endParaRPr lang="en-GB"/>
          </a:p>
        </p:txBody>
      </p:sp>
    </p:spTree>
    <p:extLst>
      <p:ext uri="{BB962C8B-B14F-4D97-AF65-F5344CB8AC3E}">
        <p14:creationId xmlns:p14="http://schemas.microsoft.com/office/powerpoint/2010/main" val="9499103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16</a:t>
            </a:fld>
            <a:endParaRPr lang="en-GB"/>
          </a:p>
        </p:txBody>
      </p:sp>
    </p:spTree>
    <p:extLst>
      <p:ext uri="{BB962C8B-B14F-4D97-AF65-F5344CB8AC3E}">
        <p14:creationId xmlns:p14="http://schemas.microsoft.com/office/powerpoint/2010/main" val="7579832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17</a:t>
            </a:fld>
            <a:endParaRPr lang="en-GB"/>
          </a:p>
        </p:txBody>
      </p:sp>
    </p:spTree>
    <p:extLst>
      <p:ext uri="{BB962C8B-B14F-4D97-AF65-F5344CB8AC3E}">
        <p14:creationId xmlns:p14="http://schemas.microsoft.com/office/powerpoint/2010/main" val="783637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C8338-2F8A-8EC6-4595-8C6AADDA96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CD1CF8-0EE3-6C87-FF33-7A86492392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D50A46-0B92-4D08-20DF-519394E23FC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4B2AD2B-EB44-5598-D6FC-264EAE573697}"/>
              </a:ext>
            </a:extLst>
          </p:cNvPr>
          <p:cNvSpPr>
            <a:spLocks noGrp="1"/>
          </p:cNvSpPr>
          <p:nvPr>
            <p:ph type="sldNum" sz="quarter" idx="5"/>
          </p:nvPr>
        </p:nvSpPr>
        <p:spPr/>
        <p:txBody>
          <a:bodyPr/>
          <a:lstStyle/>
          <a:p>
            <a:fld id="{FD8274C5-4F2A-4B62-9807-DD8B9D8FCE56}" type="slidenum">
              <a:rPr lang="en-GB" smtClean="0"/>
              <a:t>19</a:t>
            </a:fld>
            <a:endParaRPr lang="en-GB"/>
          </a:p>
        </p:txBody>
      </p:sp>
    </p:spTree>
    <p:extLst>
      <p:ext uri="{BB962C8B-B14F-4D97-AF65-F5344CB8AC3E}">
        <p14:creationId xmlns:p14="http://schemas.microsoft.com/office/powerpoint/2010/main" val="29583969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67C43-121F-F588-F095-16F168F2C0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23104D-41AA-B5B4-9233-E600DBC850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1BEF5C-DE66-B8AD-4AAF-4EC5EE09BB0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7E3A19D-F5FF-DB7E-CEBD-5B9D6EEBD5A2}"/>
              </a:ext>
            </a:extLst>
          </p:cNvPr>
          <p:cNvSpPr>
            <a:spLocks noGrp="1"/>
          </p:cNvSpPr>
          <p:nvPr>
            <p:ph type="sldNum" sz="quarter" idx="5"/>
          </p:nvPr>
        </p:nvSpPr>
        <p:spPr/>
        <p:txBody>
          <a:bodyPr/>
          <a:lstStyle/>
          <a:p>
            <a:fld id="{FD8274C5-4F2A-4B62-9807-DD8B9D8FCE56}" type="slidenum">
              <a:rPr lang="en-GB" smtClean="0"/>
              <a:t>20</a:t>
            </a:fld>
            <a:endParaRPr lang="en-GB"/>
          </a:p>
        </p:txBody>
      </p:sp>
    </p:spTree>
    <p:extLst>
      <p:ext uri="{BB962C8B-B14F-4D97-AF65-F5344CB8AC3E}">
        <p14:creationId xmlns:p14="http://schemas.microsoft.com/office/powerpoint/2010/main" val="37079881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B03B5-B9F2-9AF3-9CDC-96A9744FC3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7FDDAE-762B-C65F-55A0-2CEA43742A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248E59-D8DA-58E5-D197-F51B7D03762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090D76E-2AE7-3D42-5827-0C5E8439921E}"/>
              </a:ext>
            </a:extLst>
          </p:cNvPr>
          <p:cNvSpPr>
            <a:spLocks noGrp="1"/>
          </p:cNvSpPr>
          <p:nvPr>
            <p:ph type="sldNum" sz="quarter" idx="5"/>
          </p:nvPr>
        </p:nvSpPr>
        <p:spPr/>
        <p:txBody>
          <a:bodyPr/>
          <a:lstStyle/>
          <a:p>
            <a:fld id="{FD8274C5-4F2A-4B62-9807-DD8B9D8FCE56}" type="slidenum">
              <a:rPr lang="en-GB" smtClean="0"/>
              <a:t>21</a:t>
            </a:fld>
            <a:endParaRPr lang="en-GB"/>
          </a:p>
        </p:txBody>
      </p:sp>
    </p:spTree>
    <p:extLst>
      <p:ext uri="{BB962C8B-B14F-4D97-AF65-F5344CB8AC3E}">
        <p14:creationId xmlns:p14="http://schemas.microsoft.com/office/powerpoint/2010/main" val="30030290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D8274C5-4F2A-4B62-9807-DD8B9D8FCE56}" type="slidenum">
              <a:rPr lang="en-GB" smtClean="0"/>
              <a:t>22</a:t>
            </a:fld>
            <a:endParaRPr lang="en-GB"/>
          </a:p>
        </p:txBody>
      </p:sp>
    </p:spTree>
    <p:extLst>
      <p:ext uri="{BB962C8B-B14F-4D97-AF65-F5344CB8AC3E}">
        <p14:creationId xmlns:p14="http://schemas.microsoft.com/office/powerpoint/2010/main" val="4101290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23</a:t>
            </a:fld>
            <a:endParaRPr lang="en-GB"/>
          </a:p>
        </p:txBody>
      </p:sp>
    </p:spTree>
    <p:extLst>
      <p:ext uri="{BB962C8B-B14F-4D97-AF65-F5344CB8AC3E}">
        <p14:creationId xmlns:p14="http://schemas.microsoft.com/office/powerpoint/2010/main" val="275436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2</a:t>
            </a:fld>
            <a:endParaRPr lang="en-GB"/>
          </a:p>
        </p:txBody>
      </p:sp>
    </p:spTree>
    <p:extLst>
      <p:ext uri="{BB962C8B-B14F-4D97-AF65-F5344CB8AC3E}">
        <p14:creationId xmlns:p14="http://schemas.microsoft.com/office/powerpoint/2010/main" val="18378074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D8274C5-4F2A-4B62-9807-DD8B9D8FCE56}" type="slidenum">
              <a:rPr lang="en-GB" smtClean="0"/>
              <a:t>24</a:t>
            </a:fld>
            <a:endParaRPr lang="en-GB"/>
          </a:p>
        </p:txBody>
      </p:sp>
    </p:spTree>
    <p:extLst>
      <p:ext uri="{BB962C8B-B14F-4D97-AF65-F5344CB8AC3E}">
        <p14:creationId xmlns:p14="http://schemas.microsoft.com/office/powerpoint/2010/main" val="40235428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25</a:t>
            </a:fld>
            <a:endParaRPr lang="en-GB"/>
          </a:p>
        </p:txBody>
      </p:sp>
    </p:spTree>
    <p:extLst>
      <p:ext uri="{BB962C8B-B14F-4D97-AF65-F5344CB8AC3E}">
        <p14:creationId xmlns:p14="http://schemas.microsoft.com/office/powerpoint/2010/main" val="25097197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26</a:t>
            </a:fld>
            <a:endParaRPr lang="en-GB"/>
          </a:p>
        </p:txBody>
      </p:sp>
    </p:spTree>
    <p:extLst>
      <p:ext uri="{BB962C8B-B14F-4D97-AF65-F5344CB8AC3E}">
        <p14:creationId xmlns:p14="http://schemas.microsoft.com/office/powerpoint/2010/main" val="32759798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27</a:t>
            </a:fld>
            <a:endParaRPr lang="en-GB"/>
          </a:p>
        </p:txBody>
      </p:sp>
    </p:spTree>
    <p:extLst>
      <p:ext uri="{BB962C8B-B14F-4D97-AF65-F5344CB8AC3E}">
        <p14:creationId xmlns:p14="http://schemas.microsoft.com/office/powerpoint/2010/main" val="33578244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E2384-1733-A22E-6E3D-E48E9EDFDF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973A1F-5E38-6AD2-0242-2446BCE286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21501D-A3F4-88E4-0FAC-591DFFA85B5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5DEE432-49F3-9AB0-C981-3646F1E82B74}"/>
              </a:ext>
            </a:extLst>
          </p:cNvPr>
          <p:cNvSpPr>
            <a:spLocks noGrp="1"/>
          </p:cNvSpPr>
          <p:nvPr>
            <p:ph type="sldNum" sz="quarter" idx="5"/>
          </p:nvPr>
        </p:nvSpPr>
        <p:spPr/>
        <p:txBody>
          <a:bodyPr/>
          <a:lstStyle/>
          <a:p>
            <a:fld id="{FD8274C5-4F2A-4B62-9807-DD8B9D8FCE56}" type="slidenum">
              <a:rPr lang="en-GB" smtClean="0"/>
              <a:t>28</a:t>
            </a:fld>
            <a:endParaRPr lang="en-GB"/>
          </a:p>
        </p:txBody>
      </p:sp>
    </p:spTree>
    <p:extLst>
      <p:ext uri="{BB962C8B-B14F-4D97-AF65-F5344CB8AC3E}">
        <p14:creationId xmlns:p14="http://schemas.microsoft.com/office/powerpoint/2010/main" val="3370567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89935-6A51-61BD-F063-AF179E7F96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5FA6E1-8CEB-88F3-AB4F-571EFB870B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9968D1-8813-FA79-1BED-0A94EA045FB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2E368B9-0841-C181-3934-2A1362C09951}"/>
              </a:ext>
            </a:extLst>
          </p:cNvPr>
          <p:cNvSpPr>
            <a:spLocks noGrp="1"/>
          </p:cNvSpPr>
          <p:nvPr>
            <p:ph type="sldNum" sz="quarter" idx="5"/>
          </p:nvPr>
        </p:nvSpPr>
        <p:spPr/>
        <p:txBody>
          <a:bodyPr/>
          <a:lstStyle/>
          <a:p>
            <a:fld id="{FD8274C5-4F2A-4B62-9807-DD8B9D8FCE56}" type="slidenum">
              <a:rPr lang="en-GB" smtClean="0"/>
              <a:t>29</a:t>
            </a:fld>
            <a:endParaRPr lang="en-GB"/>
          </a:p>
        </p:txBody>
      </p:sp>
    </p:spTree>
    <p:extLst>
      <p:ext uri="{BB962C8B-B14F-4D97-AF65-F5344CB8AC3E}">
        <p14:creationId xmlns:p14="http://schemas.microsoft.com/office/powerpoint/2010/main" val="7770952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30</a:t>
            </a:fld>
            <a:endParaRPr lang="en-GB"/>
          </a:p>
        </p:txBody>
      </p:sp>
    </p:spTree>
    <p:extLst>
      <p:ext uri="{BB962C8B-B14F-4D97-AF65-F5344CB8AC3E}">
        <p14:creationId xmlns:p14="http://schemas.microsoft.com/office/powerpoint/2010/main" val="36336436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atin typeface="Calibri"/>
              <a:ea typeface="Calibri"/>
              <a:cs typeface="Calibri"/>
            </a:endParaRPr>
          </a:p>
        </p:txBody>
      </p:sp>
      <p:sp>
        <p:nvSpPr>
          <p:cNvPr id="4" name="Slide Number Placeholder 3"/>
          <p:cNvSpPr>
            <a:spLocks noGrp="1"/>
          </p:cNvSpPr>
          <p:nvPr>
            <p:ph type="sldNum" sz="quarter" idx="5"/>
          </p:nvPr>
        </p:nvSpPr>
        <p:spPr/>
        <p:txBody>
          <a:bodyPr/>
          <a:lstStyle/>
          <a:p>
            <a:fld id="{FD8274C5-4F2A-4B62-9807-DD8B9D8FCE56}" type="slidenum">
              <a:rPr lang="en-GB" smtClean="0"/>
              <a:t>32</a:t>
            </a:fld>
            <a:endParaRPr lang="en-GB"/>
          </a:p>
        </p:txBody>
      </p:sp>
    </p:spTree>
    <p:extLst>
      <p:ext uri="{BB962C8B-B14F-4D97-AF65-F5344CB8AC3E}">
        <p14:creationId xmlns:p14="http://schemas.microsoft.com/office/powerpoint/2010/main" val="7958709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EAB74-6986-D2CE-0182-ED3BC98E59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CBA02C-871A-74A2-A1FA-ABD41C757D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48D34F-36A7-CB38-1DF5-7735B74C488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F8CE16C-50B2-F959-CA12-F14C32BA6309}"/>
              </a:ext>
            </a:extLst>
          </p:cNvPr>
          <p:cNvSpPr>
            <a:spLocks noGrp="1"/>
          </p:cNvSpPr>
          <p:nvPr>
            <p:ph type="sldNum" sz="quarter" idx="5"/>
          </p:nvPr>
        </p:nvSpPr>
        <p:spPr/>
        <p:txBody>
          <a:bodyPr/>
          <a:lstStyle/>
          <a:p>
            <a:fld id="{FD8274C5-4F2A-4B62-9807-DD8B9D8FCE56}" type="slidenum">
              <a:rPr lang="en-GB" smtClean="0"/>
              <a:t>33</a:t>
            </a:fld>
            <a:endParaRPr lang="en-GB"/>
          </a:p>
        </p:txBody>
      </p:sp>
    </p:spTree>
    <p:extLst>
      <p:ext uri="{BB962C8B-B14F-4D97-AF65-F5344CB8AC3E}">
        <p14:creationId xmlns:p14="http://schemas.microsoft.com/office/powerpoint/2010/main" val="830609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4</a:t>
            </a:fld>
            <a:endParaRPr lang="en-GB"/>
          </a:p>
        </p:txBody>
      </p:sp>
    </p:spTree>
    <p:extLst>
      <p:ext uri="{BB962C8B-B14F-4D97-AF65-F5344CB8AC3E}">
        <p14:creationId xmlns:p14="http://schemas.microsoft.com/office/powerpoint/2010/main" val="2719767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5</a:t>
            </a:fld>
            <a:endParaRPr lang="en-GB"/>
          </a:p>
        </p:txBody>
      </p:sp>
    </p:spTree>
    <p:extLst>
      <p:ext uri="{BB962C8B-B14F-4D97-AF65-F5344CB8AC3E}">
        <p14:creationId xmlns:p14="http://schemas.microsoft.com/office/powerpoint/2010/main" val="18604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6</a:t>
            </a:fld>
            <a:endParaRPr lang="en-GB"/>
          </a:p>
        </p:txBody>
      </p:sp>
    </p:spTree>
    <p:extLst>
      <p:ext uri="{BB962C8B-B14F-4D97-AF65-F5344CB8AC3E}">
        <p14:creationId xmlns:p14="http://schemas.microsoft.com/office/powerpoint/2010/main" val="4206734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8</a:t>
            </a:fld>
            <a:endParaRPr lang="en-GB"/>
          </a:p>
        </p:txBody>
      </p:sp>
    </p:spTree>
    <p:extLst>
      <p:ext uri="{BB962C8B-B14F-4D97-AF65-F5344CB8AC3E}">
        <p14:creationId xmlns:p14="http://schemas.microsoft.com/office/powerpoint/2010/main" val="1607464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9</a:t>
            </a:fld>
            <a:endParaRPr lang="en-GB"/>
          </a:p>
        </p:txBody>
      </p:sp>
    </p:spTree>
    <p:extLst>
      <p:ext uri="{BB962C8B-B14F-4D97-AF65-F5344CB8AC3E}">
        <p14:creationId xmlns:p14="http://schemas.microsoft.com/office/powerpoint/2010/main" val="2472756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29AF3-85F1-7256-5B5F-3281851E2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D9B012-BB66-F820-7220-D7F87CEB14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9504EF-6A55-BAC8-4A1E-CC9468AFB78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466ABB2-C70C-3467-EF83-6FA0326F8370}"/>
              </a:ext>
            </a:extLst>
          </p:cNvPr>
          <p:cNvSpPr>
            <a:spLocks noGrp="1"/>
          </p:cNvSpPr>
          <p:nvPr>
            <p:ph type="sldNum" sz="quarter" idx="5"/>
          </p:nvPr>
        </p:nvSpPr>
        <p:spPr/>
        <p:txBody>
          <a:bodyPr/>
          <a:lstStyle/>
          <a:p>
            <a:fld id="{FD8274C5-4F2A-4B62-9807-DD8B9D8FCE56}" type="slidenum">
              <a:rPr lang="en-GB" smtClean="0"/>
              <a:t>10</a:t>
            </a:fld>
            <a:endParaRPr lang="en-GB"/>
          </a:p>
        </p:txBody>
      </p:sp>
    </p:spTree>
    <p:extLst>
      <p:ext uri="{BB962C8B-B14F-4D97-AF65-F5344CB8AC3E}">
        <p14:creationId xmlns:p14="http://schemas.microsoft.com/office/powerpoint/2010/main" val="40023304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8274C5-4F2A-4B62-9807-DD8B9D8FCE56}" type="slidenum">
              <a:rPr lang="en-GB" smtClean="0"/>
              <a:t>11</a:t>
            </a:fld>
            <a:endParaRPr lang="en-GB"/>
          </a:p>
        </p:txBody>
      </p:sp>
    </p:spTree>
    <p:extLst>
      <p:ext uri="{BB962C8B-B14F-4D97-AF65-F5344CB8AC3E}">
        <p14:creationId xmlns:p14="http://schemas.microsoft.com/office/powerpoint/2010/main" val="440529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resentation 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356350"/>
            <a:ext cx="2743200" cy="365125"/>
          </a:xfrm>
          <a:prstGeom prst="rect">
            <a:avLst/>
          </a:prstGeom>
        </p:spPr>
        <p:txBody>
          <a:bodyPr/>
          <a:lstStyle/>
          <a:p>
            <a:fld id="{AD3CCF54-3A63-4E3A-A426-B1CFA6E04751}" type="datetime1">
              <a:rPr lang="en-GB" smtClean="0"/>
              <a:t>05/06/2026</a:t>
            </a:fld>
            <a:endParaRPr lang="en-GB"/>
          </a:p>
        </p:txBody>
      </p:sp>
      <p:sp>
        <p:nvSpPr>
          <p:cNvPr id="14" name="Title 1"/>
          <p:cNvSpPr>
            <a:spLocks noGrp="1"/>
          </p:cNvSpPr>
          <p:nvPr>
            <p:ph type="title" hasCustomPrompt="1"/>
          </p:nvPr>
        </p:nvSpPr>
        <p:spPr>
          <a:xfrm>
            <a:off x="127689" y="1268413"/>
            <a:ext cx="7053263" cy="663904"/>
          </a:xfrm>
          <a:prstGeom prst="rect">
            <a:avLst/>
          </a:prstGeom>
        </p:spPr>
        <p:txBody>
          <a:bodyPr anchor="b">
            <a:noAutofit/>
          </a:bodyPr>
          <a:lstStyle>
            <a:lvl1pPr>
              <a:defRPr lang="en-US" sz="3300" b="1" kern="1200" baseline="0" smtClean="0">
                <a:solidFill>
                  <a:srgbClr val="156082"/>
                </a:solidFill>
                <a:latin typeface="+mj-lt"/>
                <a:ea typeface="+mj-ea"/>
                <a:cs typeface="Segoe UI Light" panose="020B0502040204020203" pitchFamily="34" charset="0"/>
              </a:defRPr>
            </a:lvl1pPr>
          </a:lstStyle>
          <a:p>
            <a:r>
              <a:rPr lang="en-US"/>
              <a:t>Presentation title slide</a:t>
            </a:r>
            <a:endParaRPr lang="en-GB"/>
          </a:p>
        </p:txBody>
      </p:sp>
      <p:sp>
        <p:nvSpPr>
          <p:cNvPr id="15" name="Text Placeholder 18"/>
          <p:cNvSpPr>
            <a:spLocks noGrp="1"/>
          </p:cNvSpPr>
          <p:nvPr>
            <p:ph type="body" sz="quarter" idx="13" hasCustomPrompt="1"/>
          </p:nvPr>
        </p:nvSpPr>
        <p:spPr>
          <a:xfrm>
            <a:off x="119063" y="1932317"/>
            <a:ext cx="7053263" cy="4484358"/>
          </a:xfrm>
          <a:prstGeom prst="rect">
            <a:avLst/>
          </a:prstGeom>
        </p:spPr>
        <p:txBody>
          <a:bodyPr lIns="72000" tIns="126000">
            <a:noAutofit/>
          </a:bodyPr>
          <a:lstStyle>
            <a:lvl1pPr marL="0" indent="0">
              <a:buNone/>
              <a:defRPr sz="1350" b="0" baseline="0">
                <a:solidFill>
                  <a:srgbClr val="6F777B"/>
                </a:solidFill>
              </a:defRPr>
            </a:lvl1pPr>
            <a:lvl2pPr marL="342900" indent="0">
              <a:buNone/>
              <a:defRPr sz="1350" b="1">
                <a:solidFill>
                  <a:schemeClr val="bg1"/>
                </a:solidFill>
              </a:defRPr>
            </a:lvl2pPr>
            <a:lvl3pPr marL="685800" indent="0">
              <a:buNone/>
              <a:defRPr sz="1350" b="1">
                <a:solidFill>
                  <a:schemeClr val="bg1"/>
                </a:solidFill>
              </a:defRPr>
            </a:lvl3pPr>
            <a:lvl4pPr marL="1028700" indent="0">
              <a:buNone/>
              <a:defRPr sz="1350" b="1">
                <a:solidFill>
                  <a:schemeClr val="bg1"/>
                </a:solidFill>
              </a:defRPr>
            </a:lvl4pPr>
            <a:lvl5pPr marL="1371600" indent="0">
              <a:buNone/>
              <a:defRPr sz="1350" b="1">
                <a:solidFill>
                  <a:schemeClr val="bg1"/>
                </a:solidFill>
              </a:defRPr>
            </a:lvl5pPr>
          </a:lstStyle>
          <a:p>
            <a:pPr lvl="0"/>
            <a:r>
              <a:rPr lang="en-US"/>
              <a:t>Presenter name &amp; title</a:t>
            </a:r>
            <a:endParaRPr lang="en-GB"/>
          </a:p>
        </p:txBody>
      </p:sp>
      <p:cxnSp>
        <p:nvCxnSpPr>
          <p:cNvPr id="16" name="Straight Connector 15"/>
          <p:cNvCxnSpPr/>
          <p:nvPr/>
        </p:nvCxnSpPr>
        <p:spPr>
          <a:xfrm>
            <a:off x="119062" y="1937343"/>
            <a:ext cx="11953876" cy="0"/>
          </a:xfrm>
          <a:prstGeom prst="line">
            <a:avLst/>
          </a:prstGeom>
          <a:ln w="12700">
            <a:gradFill>
              <a:gsLst>
                <a:gs pos="75000">
                  <a:srgbClr val="00AD93">
                    <a:alpha val="24000"/>
                  </a:srgbClr>
                </a:gs>
                <a:gs pos="50000">
                  <a:srgbClr val="00BEB7"/>
                </a:gs>
                <a:gs pos="25000">
                  <a:srgbClr val="2B8CC4"/>
                </a:gs>
                <a:gs pos="0">
                  <a:srgbClr val="005EA5"/>
                </a:gs>
                <a:gs pos="100000">
                  <a:srgbClr val="46B246">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2" name="Slide Number Placeholder 5">
            <a:extLst>
              <a:ext uri="{FF2B5EF4-FFF2-40B4-BE49-F238E27FC236}">
                <a16:creationId xmlns:a16="http://schemas.microsoft.com/office/drawing/2014/main" id="{42865D7B-53A9-8998-FE81-3782C5CC7807}"/>
              </a:ext>
            </a:extLst>
          </p:cNvPr>
          <p:cNvSpPr>
            <a:spLocks noGrp="1"/>
          </p:cNvSpPr>
          <p:nvPr>
            <p:ph type="sldNum" sz="quarter" idx="12"/>
          </p:nvPr>
        </p:nvSpPr>
        <p:spPr>
          <a:xfrm>
            <a:off x="11654280" y="6356350"/>
            <a:ext cx="432758" cy="365125"/>
          </a:xfrm>
          <a:prstGeom prst="rect">
            <a:avLst/>
          </a:prstGeom>
        </p:spPr>
        <p:txBody>
          <a:bodyPr/>
          <a:lstStyle>
            <a:lvl1pPr>
              <a:defRPr>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a:p>
        </p:txBody>
      </p:sp>
    </p:spTree>
    <p:extLst>
      <p:ext uri="{BB962C8B-B14F-4D97-AF65-F5344CB8AC3E}">
        <p14:creationId xmlns:p14="http://schemas.microsoft.com/office/powerpoint/2010/main" val="1113323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e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9064" y="288760"/>
            <a:ext cx="11953875" cy="565256"/>
          </a:xfrm>
          <a:prstGeom prst="rect">
            <a:avLst/>
          </a:prstGeom>
        </p:spPr>
        <p:txBody>
          <a:bodyPr>
            <a:noAutofit/>
          </a:bodyPr>
          <a:lstStyle>
            <a:lvl1pPr algn="l" defTabSz="685800" rtl="0" eaLnBrk="1" latinLnBrk="0" hangingPunct="1">
              <a:lnSpc>
                <a:spcPct val="90000"/>
              </a:lnSpc>
              <a:spcBef>
                <a:spcPct val="0"/>
              </a:spcBef>
              <a:buNone/>
              <a:defRPr lang="en-GB" sz="2800" b="1" kern="1200" dirty="0">
                <a:solidFill>
                  <a:srgbClr val="156082"/>
                </a:solidFill>
                <a:latin typeface="Arial" panose="020B0604020202020204" pitchFamily="34" charset="0"/>
                <a:ea typeface="+mj-ea"/>
                <a:cs typeface="Arial" panose="020B0604020202020204" pitchFamily="34" charset="0"/>
              </a:defRPr>
            </a:lvl1pPr>
          </a:lstStyle>
          <a:p>
            <a:r>
              <a:rPr lang="en-US"/>
              <a:t>Slide Title</a:t>
            </a:r>
            <a:endParaRPr lang="en-GB"/>
          </a:p>
        </p:txBody>
      </p:sp>
      <p:sp>
        <p:nvSpPr>
          <p:cNvPr id="3" name="Content Placeholder 2"/>
          <p:cNvSpPr>
            <a:spLocks noGrp="1"/>
          </p:cNvSpPr>
          <p:nvPr>
            <p:ph idx="1"/>
          </p:nvPr>
        </p:nvSpPr>
        <p:spPr>
          <a:xfrm>
            <a:off x="119064" y="854014"/>
            <a:ext cx="11953875" cy="5502338"/>
          </a:xfrm>
          <a:prstGeom prst="rect">
            <a:avLst/>
          </a:prstGeom>
        </p:spPr>
        <p:txBody>
          <a:bodyPr>
            <a:normAutofit/>
          </a:bodyPr>
          <a:lstStyle>
            <a:lvl1pPr marL="0" indent="0">
              <a:buNone/>
              <a:defRPr sz="2400">
                <a:latin typeface="Arial" panose="020B0604020202020204" pitchFamily="34" charset="0"/>
                <a:cs typeface="Arial" panose="020B0604020202020204" pitchFamily="34" charset="0"/>
              </a:defRPr>
            </a:lvl1pPr>
            <a:lvl2pPr marL="342900" indent="0">
              <a:buNone/>
              <a:defRPr sz="2400">
                <a:latin typeface="Arial" panose="020B0604020202020204" pitchFamily="34" charset="0"/>
                <a:cs typeface="Arial" panose="020B0604020202020204" pitchFamily="34" charset="0"/>
              </a:defRPr>
            </a:lvl2pPr>
            <a:lvl3pPr marL="685800" indent="0">
              <a:buNone/>
              <a:defRPr sz="2400">
                <a:latin typeface="Arial" panose="020B0604020202020204" pitchFamily="34" charset="0"/>
                <a:cs typeface="Arial" panose="020B0604020202020204" pitchFamily="34" charset="0"/>
              </a:defRPr>
            </a:lvl3pPr>
            <a:lvl4pPr marL="1028700" indent="0">
              <a:buNone/>
              <a:defRPr sz="2400">
                <a:latin typeface="Arial" panose="020B0604020202020204" pitchFamily="34" charset="0"/>
                <a:cs typeface="Arial" panose="020B0604020202020204" pitchFamily="34" charset="0"/>
              </a:defRPr>
            </a:lvl4pPr>
            <a:lvl5pPr marL="1371600" indent="0">
              <a:buNone/>
              <a:defRPr sz="2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382035E-C126-40EB-8E36-CD02C4E66EF0}" type="datetime1">
              <a:rPr lang="en-GB" smtClean="0"/>
              <a:t>05/06/2026</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r>
              <a:rPr lang="en-GB"/>
              <a:t>Official-Sensitive </a:t>
            </a:r>
          </a:p>
        </p:txBody>
      </p:sp>
      <p:sp>
        <p:nvSpPr>
          <p:cNvPr id="6" name="Slide Number Placeholder 5"/>
          <p:cNvSpPr>
            <a:spLocks noGrp="1"/>
          </p:cNvSpPr>
          <p:nvPr>
            <p:ph type="sldNum" sz="quarter" idx="12"/>
          </p:nvPr>
        </p:nvSpPr>
        <p:spPr>
          <a:xfrm>
            <a:off x="11654280" y="6356350"/>
            <a:ext cx="432758" cy="365125"/>
          </a:xfrm>
          <a:prstGeom prst="rect">
            <a:avLst/>
          </a:prstGeom>
        </p:spPr>
        <p:txBody>
          <a:bodyPr/>
          <a:lstStyle>
            <a:lvl1pPr>
              <a:defRPr>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a:p>
        </p:txBody>
      </p:sp>
      <p:cxnSp>
        <p:nvCxnSpPr>
          <p:cNvPr id="7" name="Straight Connector 6"/>
          <p:cNvCxnSpPr/>
          <p:nvPr/>
        </p:nvCxnSpPr>
        <p:spPr>
          <a:xfrm>
            <a:off x="119063" y="854015"/>
            <a:ext cx="11953876" cy="0"/>
          </a:xfrm>
          <a:prstGeom prst="line">
            <a:avLst/>
          </a:prstGeom>
          <a:ln w="12700">
            <a:gradFill>
              <a:gsLst>
                <a:gs pos="75000">
                  <a:srgbClr val="00AD93"/>
                </a:gs>
                <a:gs pos="50000">
                  <a:srgbClr val="00BEB7"/>
                </a:gs>
                <a:gs pos="25000">
                  <a:srgbClr val="2B8CC4"/>
                </a:gs>
                <a:gs pos="0">
                  <a:srgbClr val="005EA5"/>
                </a:gs>
                <a:gs pos="100000">
                  <a:srgbClr val="46B246"/>
                </a:gs>
              </a:gsLst>
              <a:lin ang="0" scaled="0"/>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5692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356350"/>
            <a:ext cx="2743200" cy="365125"/>
          </a:xfrm>
          <a:prstGeom prst="rect">
            <a:avLst/>
          </a:prstGeom>
        </p:spPr>
        <p:txBody>
          <a:bodyPr/>
          <a:lstStyle/>
          <a:p>
            <a:fld id="{8A1FCF6B-2327-414B-8B00-B240E3F308E3}" type="datetime1">
              <a:rPr lang="en-GB" smtClean="0"/>
              <a:t>05/06/2026</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r>
              <a:rPr lang="en-GB"/>
              <a:t>Official-Sensitive </a:t>
            </a:r>
          </a:p>
        </p:txBody>
      </p:sp>
      <p:sp>
        <p:nvSpPr>
          <p:cNvPr id="10" name="Title 1">
            <a:extLst>
              <a:ext uri="{FF2B5EF4-FFF2-40B4-BE49-F238E27FC236}">
                <a16:creationId xmlns:a16="http://schemas.microsoft.com/office/drawing/2014/main" id="{52B5A7D7-9EB7-F769-0577-6E1FE2FD6368}"/>
              </a:ext>
            </a:extLst>
          </p:cNvPr>
          <p:cNvSpPr>
            <a:spLocks noGrp="1"/>
          </p:cNvSpPr>
          <p:nvPr>
            <p:ph type="title" hasCustomPrompt="1"/>
          </p:nvPr>
        </p:nvSpPr>
        <p:spPr>
          <a:xfrm>
            <a:off x="119064" y="405444"/>
            <a:ext cx="11953875" cy="448571"/>
          </a:xfrm>
          <a:prstGeom prst="rect">
            <a:avLst/>
          </a:prstGeom>
        </p:spPr>
        <p:txBody>
          <a:bodyPr>
            <a:normAutofit/>
          </a:bodyPr>
          <a:lstStyle>
            <a:lvl1pPr algn="l" defTabSz="685800" rtl="0" eaLnBrk="1" latinLnBrk="0" hangingPunct="1">
              <a:lnSpc>
                <a:spcPct val="90000"/>
              </a:lnSpc>
              <a:spcBef>
                <a:spcPct val="0"/>
              </a:spcBef>
              <a:buNone/>
              <a:defRPr lang="en-GB" sz="2400" b="1" kern="1200" dirty="0">
                <a:solidFill>
                  <a:schemeClr val="accent1"/>
                </a:solidFill>
                <a:latin typeface="Aptos" panose="020B0004020202020204" pitchFamily="34" charset="0"/>
                <a:ea typeface="+mj-ea"/>
                <a:cs typeface="+mj-cs"/>
              </a:defRPr>
            </a:lvl1pPr>
          </a:lstStyle>
          <a:p>
            <a:r>
              <a:rPr lang="en-US"/>
              <a:t>Slide Title</a:t>
            </a:r>
            <a:endParaRPr lang="en-GB"/>
          </a:p>
        </p:txBody>
      </p:sp>
      <p:cxnSp>
        <p:nvCxnSpPr>
          <p:cNvPr id="11" name="Straight Connector 10">
            <a:extLst>
              <a:ext uri="{FF2B5EF4-FFF2-40B4-BE49-F238E27FC236}">
                <a16:creationId xmlns:a16="http://schemas.microsoft.com/office/drawing/2014/main" id="{2954D54F-956E-B5FF-D6FF-B9C83BEB36AE}"/>
              </a:ext>
            </a:extLst>
          </p:cNvPr>
          <p:cNvCxnSpPr/>
          <p:nvPr userDrawn="1"/>
        </p:nvCxnSpPr>
        <p:spPr>
          <a:xfrm>
            <a:off x="119063" y="854015"/>
            <a:ext cx="11953876" cy="0"/>
          </a:xfrm>
          <a:prstGeom prst="line">
            <a:avLst/>
          </a:prstGeom>
          <a:ln w="12700">
            <a:gradFill>
              <a:gsLst>
                <a:gs pos="75000">
                  <a:srgbClr val="00AD93"/>
                </a:gs>
                <a:gs pos="50000">
                  <a:srgbClr val="00BEB7"/>
                </a:gs>
                <a:gs pos="25000">
                  <a:srgbClr val="2B8CC4"/>
                </a:gs>
                <a:gs pos="0">
                  <a:srgbClr val="005EA5"/>
                </a:gs>
                <a:gs pos="100000">
                  <a:srgbClr val="46B246"/>
                </a:gs>
              </a:gsLst>
              <a:lin ang="0" scaled="0"/>
            </a:gradFill>
          </a:ln>
        </p:spPr>
        <p:style>
          <a:lnRef idx="1">
            <a:schemeClr val="accent1"/>
          </a:lnRef>
          <a:fillRef idx="0">
            <a:schemeClr val="accent1"/>
          </a:fillRef>
          <a:effectRef idx="0">
            <a:schemeClr val="accent1"/>
          </a:effectRef>
          <a:fontRef idx="minor">
            <a:schemeClr val="tx1"/>
          </a:fontRef>
        </p:style>
      </p:cxnSp>
      <p:sp>
        <p:nvSpPr>
          <p:cNvPr id="12" name="Content Placeholder 2">
            <a:extLst>
              <a:ext uri="{FF2B5EF4-FFF2-40B4-BE49-F238E27FC236}">
                <a16:creationId xmlns:a16="http://schemas.microsoft.com/office/drawing/2014/main" id="{9020C231-1773-0C6F-CB5F-7EDE6AF38426}"/>
              </a:ext>
            </a:extLst>
          </p:cNvPr>
          <p:cNvSpPr>
            <a:spLocks noGrp="1"/>
          </p:cNvSpPr>
          <p:nvPr>
            <p:ph idx="1"/>
          </p:nvPr>
        </p:nvSpPr>
        <p:spPr>
          <a:xfrm>
            <a:off x="119064" y="1000662"/>
            <a:ext cx="11953875" cy="5227609"/>
          </a:xfrm>
          <a:prstGeom prst="rect">
            <a:avLst/>
          </a:prstGeom>
        </p:spPr>
        <p:txBody>
          <a:bodyPr>
            <a:normAutofit/>
          </a:bodyPr>
          <a:lstStyle>
            <a:lvl1pPr marL="0" indent="0">
              <a:buNone/>
              <a:defRPr sz="1400">
                <a:latin typeface="Aptos" panose="020B0004020202020204" pitchFamily="34" charset="0"/>
              </a:defRPr>
            </a:lvl1pPr>
            <a:lvl2pPr marL="342900" indent="0">
              <a:buNone/>
              <a:defRPr sz="1400">
                <a:latin typeface="Aptos" panose="020B0004020202020204" pitchFamily="34" charset="0"/>
              </a:defRPr>
            </a:lvl2pPr>
            <a:lvl3pPr marL="685800" indent="0">
              <a:buNone/>
              <a:defRPr sz="1400">
                <a:latin typeface="Aptos" panose="020B0004020202020204" pitchFamily="34" charset="0"/>
              </a:defRPr>
            </a:lvl3pPr>
            <a:lvl4pPr marL="1028700" indent="0">
              <a:buNone/>
              <a:defRPr sz="1400">
                <a:latin typeface="Aptos" panose="020B0004020202020204" pitchFamily="34" charset="0"/>
              </a:defRPr>
            </a:lvl4pPr>
            <a:lvl5pPr marL="1371600" indent="0">
              <a:buNone/>
              <a:defRPr sz="14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Slide Number Placeholder 5">
            <a:extLst>
              <a:ext uri="{FF2B5EF4-FFF2-40B4-BE49-F238E27FC236}">
                <a16:creationId xmlns:a16="http://schemas.microsoft.com/office/drawing/2014/main" id="{09196921-1F4F-73F9-7D50-BCF2EB641C18}"/>
              </a:ext>
            </a:extLst>
          </p:cNvPr>
          <p:cNvSpPr>
            <a:spLocks noGrp="1"/>
          </p:cNvSpPr>
          <p:nvPr>
            <p:ph type="sldNum" sz="quarter" idx="12"/>
          </p:nvPr>
        </p:nvSpPr>
        <p:spPr>
          <a:xfrm>
            <a:off x="11654280" y="6356350"/>
            <a:ext cx="432758" cy="365125"/>
          </a:xfrm>
          <a:prstGeom prst="rect">
            <a:avLst/>
          </a:prstGeom>
        </p:spPr>
        <p:txBody>
          <a:bodyPr/>
          <a:lstStyle>
            <a:lvl1pPr>
              <a:defRPr>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a:p>
        </p:txBody>
      </p:sp>
    </p:spTree>
    <p:extLst>
      <p:ext uri="{BB962C8B-B14F-4D97-AF65-F5344CB8AC3E}">
        <p14:creationId xmlns:p14="http://schemas.microsoft.com/office/powerpoint/2010/main" val="3227058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DC34AB1-0FE3-B61D-5465-0A3BD8BBBB7B}"/>
              </a:ext>
            </a:extLst>
          </p:cNvPr>
          <p:cNvSpPr/>
          <p:nvPr userDrawn="1"/>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5AAE0E3-77F7-4B61-81E7-422E70828EFF}" type="datetime1">
              <a:rPr lang="en-GB" smtClean="0"/>
              <a:t>05/06/2026</a:t>
            </a:fld>
            <a:endParaRPr lang="en-GB"/>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r>
              <a:rPr lang="en-GB"/>
              <a:t>Official-Sensitive </a:t>
            </a:r>
          </a:p>
        </p:txBody>
      </p:sp>
      <p:sp>
        <p:nvSpPr>
          <p:cNvPr id="14" name="Title 1"/>
          <p:cNvSpPr>
            <a:spLocks noGrp="1"/>
          </p:cNvSpPr>
          <p:nvPr>
            <p:ph type="title" hasCustomPrompt="1"/>
          </p:nvPr>
        </p:nvSpPr>
        <p:spPr>
          <a:xfrm>
            <a:off x="119063" y="1268413"/>
            <a:ext cx="7053263" cy="2843210"/>
          </a:xfrm>
          <a:prstGeom prst="rect">
            <a:avLst/>
          </a:prstGeom>
        </p:spPr>
        <p:txBody>
          <a:bodyPr anchor="b">
            <a:noAutofit/>
          </a:bodyPr>
          <a:lstStyle>
            <a:lvl1pPr>
              <a:defRPr lang="en-US" sz="3300" b="1" kern="1200" baseline="0" smtClean="0">
                <a:solidFill>
                  <a:schemeClr val="bg1"/>
                </a:solidFill>
                <a:latin typeface="+mj-lt"/>
                <a:ea typeface="+mj-ea"/>
                <a:cs typeface="Segoe UI Light" panose="020B0502040204020203" pitchFamily="34" charset="0"/>
              </a:defRPr>
            </a:lvl1pPr>
          </a:lstStyle>
          <a:p>
            <a:r>
              <a:rPr lang="en-US"/>
              <a:t>Section Header</a:t>
            </a:r>
            <a:endParaRPr lang="en-GB"/>
          </a:p>
        </p:txBody>
      </p:sp>
      <p:sp>
        <p:nvSpPr>
          <p:cNvPr id="15" name="Text Placeholder 18"/>
          <p:cNvSpPr>
            <a:spLocks noGrp="1"/>
          </p:cNvSpPr>
          <p:nvPr>
            <p:ph type="body" sz="quarter" idx="13" hasCustomPrompt="1"/>
          </p:nvPr>
        </p:nvSpPr>
        <p:spPr>
          <a:xfrm>
            <a:off x="119063" y="4111623"/>
            <a:ext cx="7053263" cy="2305052"/>
          </a:xfrm>
          <a:prstGeom prst="rect">
            <a:avLst/>
          </a:prstGeom>
        </p:spPr>
        <p:txBody>
          <a:bodyPr lIns="72000" tIns="126000">
            <a:noAutofit/>
          </a:bodyPr>
          <a:lstStyle>
            <a:lvl1pPr marL="0" indent="0">
              <a:buNone/>
              <a:defRPr sz="2400" b="0" baseline="0">
                <a:solidFill>
                  <a:schemeClr val="bg1"/>
                </a:solidFill>
                <a:latin typeface="Arial" panose="020B0604020202020204" pitchFamily="34" charset="0"/>
                <a:cs typeface="Arial" panose="020B0604020202020204" pitchFamily="34" charset="0"/>
              </a:defRPr>
            </a:lvl1pPr>
            <a:lvl2pPr marL="342900" indent="0">
              <a:buNone/>
              <a:defRPr sz="1350" b="1">
                <a:solidFill>
                  <a:schemeClr val="bg1"/>
                </a:solidFill>
              </a:defRPr>
            </a:lvl2pPr>
            <a:lvl3pPr marL="685800" indent="0">
              <a:buNone/>
              <a:defRPr sz="1350" b="1">
                <a:solidFill>
                  <a:schemeClr val="bg1"/>
                </a:solidFill>
              </a:defRPr>
            </a:lvl3pPr>
            <a:lvl4pPr marL="1028700" indent="0">
              <a:buNone/>
              <a:defRPr sz="1350" b="1">
                <a:solidFill>
                  <a:schemeClr val="bg1"/>
                </a:solidFill>
              </a:defRPr>
            </a:lvl4pPr>
            <a:lvl5pPr marL="1371600" indent="0">
              <a:buNone/>
              <a:defRPr sz="1350" b="1">
                <a:solidFill>
                  <a:schemeClr val="bg1"/>
                </a:solidFill>
              </a:defRPr>
            </a:lvl5pPr>
          </a:lstStyle>
          <a:p>
            <a:pPr lvl="0"/>
            <a:r>
              <a:rPr lang="en-US"/>
              <a:t>Presenter name &amp; title</a:t>
            </a:r>
            <a:endParaRPr lang="en-GB"/>
          </a:p>
        </p:txBody>
      </p:sp>
      <p:cxnSp>
        <p:nvCxnSpPr>
          <p:cNvPr id="16" name="Straight Connector 15"/>
          <p:cNvCxnSpPr/>
          <p:nvPr/>
        </p:nvCxnSpPr>
        <p:spPr>
          <a:xfrm>
            <a:off x="119063" y="4111200"/>
            <a:ext cx="11953876" cy="0"/>
          </a:xfrm>
          <a:prstGeom prst="line">
            <a:avLst/>
          </a:prstGeom>
          <a:ln w="12700">
            <a:gradFill>
              <a:gsLst>
                <a:gs pos="75000">
                  <a:srgbClr val="00AD93">
                    <a:alpha val="24000"/>
                  </a:srgbClr>
                </a:gs>
                <a:gs pos="50000">
                  <a:srgbClr val="00BEB7"/>
                </a:gs>
                <a:gs pos="25000">
                  <a:srgbClr val="2B8CC4"/>
                </a:gs>
                <a:gs pos="0">
                  <a:srgbClr val="005EA5"/>
                </a:gs>
                <a:gs pos="100000">
                  <a:srgbClr val="46B246">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39D0E7B8-D592-95DD-CAB2-B6694F53304B}"/>
              </a:ext>
            </a:extLst>
          </p:cNvPr>
          <p:cNvSpPr>
            <a:spLocks noGrp="1"/>
          </p:cNvSpPr>
          <p:nvPr>
            <p:ph type="sldNum" sz="quarter" idx="12"/>
          </p:nvPr>
        </p:nvSpPr>
        <p:spPr>
          <a:xfrm>
            <a:off x="11654280" y="6356350"/>
            <a:ext cx="432758" cy="365125"/>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a:solidFill>
                <a:schemeClr val="bg1"/>
              </a:solidFill>
            </a:endParaRPr>
          </a:p>
        </p:txBody>
      </p:sp>
    </p:spTree>
    <p:extLst>
      <p:ext uri="{BB962C8B-B14F-4D97-AF65-F5344CB8AC3E}">
        <p14:creationId xmlns:p14="http://schemas.microsoft.com/office/powerpoint/2010/main" val="397386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8FC55-3B0D-4D04-6DC9-BC4C2B85EB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997BF66-D9B3-5898-71A1-555E779EEE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1F90139-14B3-D89D-1853-A2DA7315BAB2}"/>
              </a:ext>
            </a:extLst>
          </p:cNvPr>
          <p:cNvSpPr>
            <a:spLocks noGrp="1"/>
          </p:cNvSpPr>
          <p:nvPr>
            <p:ph type="dt" sz="half" idx="10"/>
          </p:nvPr>
        </p:nvSpPr>
        <p:spPr/>
        <p:txBody>
          <a:bodyPr/>
          <a:lstStyle/>
          <a:p>
            <a:fld id="{C0DA3B45-B6CF-498B-92A5-18F68CBB8991}" type="datetime1">
              <a:rPr lang="en-GB" smtClean="0"/>
              <a:t>05/06/2026</a:t>
            </a:fld>
            <a:endParaRPr lang="en-GB"/>
          </a:p>
        </p:txBody>
      </p:sp>
      <p:sp>
        <p:nvSpPr>
          <p:cNvPr id="5" name="Footer Placeholder 4">
            <a:extLst>
              <a:ext uri="{FF2B5EF4-FFF2-40B4-BE49-F238E27FC236}">
                <a16:creationId xmlns:a16="http://schemas.microsoft.com/office/drawing/2014/main" id="{0F74C4D0-AC6F-C861-FDAE-A6B58FD38DAB}"/>
              </a:ext>
            </a:extLst>
          </p:cNvPr>
          <p:cNvSpPr>
            <a:spLocks noGrp="1"/>
          </p:cNvSpPr>
          <p:nvPr>
            <p:ph type="ftr" sz="quarter" idx="11"/>
          </p:nvPr>
        </p:nvSpPr>
        <p:spPr/>
        <p:txBody>
          <a:bodyPr/>
          <a:lstStyle/>
          <a:p>
            <a:r>
              <a:rPr lang="en-GB"/>
              <a:t>Official-Sensitive </a:t>
            </a:r>
          </a:p>
        </p:txBody>
      </p:sp>
      <p:sp>
        <p:nvSpPr>
          <p:cNvPr id="7" name="Slide Number Placeholder 5">
            <a:extLst>
              <a:ext uri="{FF2B5EF4-FFF2-40B4-BE49-F238E27FC236}">
                <a16:creationId xmlns:a16="http://schemas.microsoft.com/office/drawing/2014/main" id="{90E7DB77-2ACF-83C2-6396-C0CACF1BDE01}"/>
              </a:ext>
            </a:extLst>
          </p:cNvPr>
          <p:cNvSpPr>
            <a:spLocks noGrp="1"/>
          </p:cNvSpPr>
          <p:nvPr>
            <p:ph type="sldNum" sz="quarter" idx="12"/>
          </p:nvPr>
        </p:nvSpPr>
        <p:spPr>
          <a:xfrm>
            <a:off x="11654280" y="6356350"/>
            <a:ext cx="432758" cy="365125"/>
          </a:xfrm>
          <a:prstGeom prst="rect">
            <a:avLst/>
          </a:prstGeom>
        </p:spPr>
        <p:txBody>
          <a:bodyPr/>
          <a:lstStyle>
            <a:lvl1pPr>
              <a:defRPr>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a:p>
        </p:txBody>
      </p:sp>
    </p:spTree>
    <p:extLst>
      <p:ext uri="{BB962C8B-B14F-4D97-AF65-F5344CB8AC3E}">
        <p14:creationId xmlns:p14="http://schemas.microsoft.com/office/powerpoint/2010/main" val="6289092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DE36BA-EC46-4A75-9BCC-FBDFC6958BD3}" type="datetime1">
              <a:rPr lang="en-GB" smtClean="0"/>
              <a:t>05/06/2026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a:t>Official-Sensitive </a:t>
            </a:r>
          </a:p>
        </p:txBody>
      </p:sp>
      <p:sp>
        <p:nvSpPr>
          <p:cNvPr id="3" name="Slide Number Placeholder 5">
            <a:extLst>
              <a:ext uri="{FF2B5EF4-FFF2-40B4-BE49-F238E27FC236}">
                <a16:creationId xmlns:a16="http://schemas.microsoft.com/office/drawing/2014/main" id="{6F23053A-F8C8-E713-ADC9-8BDA6F15FF60}"/>
              </a:ext>
            </a:extLst>
          </p:cNvPr>
          <p:cNvSpPr>
            <a:spLocks noGrp="1"/>
          </p:cNvSpPr>
          <p:nvPr>
            <p:ph type="sldNum" sz="quarter" idx="4"/>
          </p:nvPr>
        </p:nvSpPr>
        <p:spPr>
          <a:xfrm>
            <a:off x="11654280" y="6356350"/>
            <a:ext cx="432758" cy="365125"/>
          </a:xfrm>
          <a:prstGeom prst="rect">
            <a:avLst/>
          </a:prstGeom>
        </p:spPr>
        <p:txBody>
          <a:bodyPr/>
          <a:lstStyle>
            <a:lvl1pPr>
              <a:defRPr sz="1600">
                <a:latin typeface="Arial" panose="020B0604020202020204" pitchFamily="34" charset="0"/>
                <a:cs typeface="Arial" panose="020B0604020202020204" pitchFamily="34" charset="0"/>
              </a:defRPr>
            </a:lvl1pPr>
          </a:lstStyle>
          <a:p>
            <a:fld id="{2DE01E5B-8A43-411F-AF4C-90B9967CBE4A}" type="slidenum">
              <a:rPr lang="en-GB" smtClean="0"/>
              <a:pPr/>
              <a:t>‹#›</a:t>
            </a:fld>
            <a:endParaRPr lang="en-GB" sz="1600"/>
          </a:p>
        </p:txBody>
      </p:sp>
    </p:spTree>
    <p:extLst>
      <p:ext uri="{BB962C8B-B14F-4D97-AF65-F5344CB8AC3E}">
        <p14:creationId xmlns:p14="http://schemas.microsoft.com/office/powerpoint/2010/main" val="185025253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7" r:id="rId3"/>
    <p:sldLayoutId id="2147483678" r:id="rId4"/>
    <p:sldLayoutId id="2147483679"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18/10/relationships/comments" Target="../comments/modernComment_7FFFCD58_C011EF6E.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18/10/relationships/comments" Target="../comments/modernComment_2C7_62CEF0FB.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5.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microsoft.com/office/2018/10/relationships/comments" Target="../comments/modernComment_7FFFCD48_F013EB9F.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svg"/><Relationship Id="rId4" Type="http://schemas.openxmlformats.org/officeDocument/2006/relationships/image" Target="../media/image7.sv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18/10/relationships/comments" Target="../comments/modernComment_7FFFCCEB_EC7C2EE0.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microsoft.com/office/2018/10/relationships/comments" Target="../comments/modernComment_7FFFCD2C_20D17330.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356B5-0414-8C13-D782-8F04CED740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09A1D6-4B1C-BAEE-5045-8A6D5C8F5FC9}"/>
              </a:ext>
            </a:extLst>
          </p:cNvPr>
          <p:cNvSpPr>
            <a:spLocks noGrp="1"/>
          </p:cNvSpPr>
          <p:nvPr>
            <p:ph type="title"/>
          </p:nvPr>
        </p:nvSpPr>
        <p:spPr>
          <a:xfrm>
            <a:off x="119064" y="288760"/>
            <a:ext cx="11953875" cy="565256"/>
          </a:xfrm>
        </p:spPr>
        <p:txBody>
          <a:bodyPr anchor="ctr">
            <a:normAutofit/>
          </a:bodyPr>
          <a:lstStyle/>
          <a:p>
            <a:r>
              <a:rPr lang="en-GB">
                <a:solidFill>
                  <a:srgbClr val="FF0000"/>
                </a:solidFill>
              </a:rPr>
              <a:t>Nodyn i’r hwylusydd: Cyn i chi ddechrau</a:t>
            </a:r>
            <a:endParaRPr lang="en-GB">
              <a:solidFill>
                <a:srgbClr val="FF000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D7E5DB1-A9EC-4816-F237-6F9F443458DB}"/>
              </a:ext>
            </a:extLst>
          </p:cNvPr>
          <p:cNvSpPr>
            <a:spLocks noGrp="1"/>
          </p:cNvSpPr>
          <p:nvPr>
            <p:ph idx="1"/>
          </p:nvPr>
        </p:nvSpPr>
        <p:spPr>
          <a:xfrm>
            <a:off x="119061" y="854014"/>
            <a:ext cx="11953875" cy="5502336"/>
          </a:xfrm>
          <a:ln w="28575">
            <a:solidFill>
              <a:srgbClr val="FF0000"/>
            </a:solidFill>
          </a:ln>
        </p:spPr>
        <p:txBody>
          <a:bodyPr lIns="91440" tIns="45720" rIns="91440" bIns="45720" anchor="t">
            <a:normAutofit/>
          </a:bodyPr>
          <a:lstStyle/>
          <a:p>
            <a:pPr>
              <a:spcBef>
                <a:spcPts val="0"/>
              </a:spcBef>
            </a:pPr>
            <a:endParaRPr lang="en-GB" dirty="0"/>
          </a:p>
          <a:p>
            <a:pPr>
              <a:spcBef>
                <a:spcPts val="0"/>
              </a:spcBef>
              <a:spcAft>
                <a:spcPts val="2000"/>
              </a:spcAft>
            </a:pPr>
            <a:r>
              <a:rPr lang="en-GB" dirty="0" err="1"/>
              <a:t>Diolch</a:t>
            </a:r>
            <a:r>
              <a:rPr lang="en-GB" dirty="0"/>
              <a:t> am </a:t>
            </a:r>
            <a:r>
              <a:rPr lang="en-GB" dirty="0" err="1"/>
              <a:t>gynnal</a:t>
            </a:r>
            <a:r>
              <a:rPr lang="en-GB" dirty="0"/>
              <a:t> </a:t>
            </a:r>
            <a:r>
              <a:rPr lang="en-GB" dirty="0" err="1"/>
              <a:t>gweithdy</a:t>
            </a:r>
            <a:r>
              <a:rPr lang="en-GB" dirty="0"/>
              <a:t> </a:t>
            </a:r>
            <a:r>
              <a:rPr lang="en-GB" dirty="0" err="1"/>
              <a:t>i</a:t>
            </a:r>
            <a:r>
              <a:rPr lang="en-GB" dirty="0"/>
              <a:t> </a:t>
            </a:r>
            <a:r>
              <a:rPr lang="en-GB" dirty="0" err="1"/>
              <a:t>gefnogi’r</a:t>
            </a:r>
            <a:r>
              <a:rPr lang="en-GB" dirty="0"/>
              <a:t> </a:t>
            </a:r>
            <a:r>
              <a:rPr lang="en-GB" dirty="0" err="1"/>
              <a:t>Adolygiad</a:t>
            </a:r>
            <a:r>
              <a:rPr lang="en-GB" dirty="0"/>
              <a:t> Timms o </a:t>
            </a:r>
            <a:r>
              <a:rPr lang="en-GB" dirty="0" err="1"/>
              <a:t>Daliad</a:t>
            </a:r>
            <a:r>
              <a:rPr lang="en-GB" dirty="0"/>
              <a:t> </a:t>
            </a:r>
            <a:r>
              <a:rPr lang="en-GB" dirty="0" err="1"/>
              <a:t>Annibyniaeth</a:t>
            </a:r>
            <a:r>
              <a:rPr lang="en-GB" dirty="0"/>
              <a:t> </a:t>
            </a:r>
            <a:r>
              <a:rPr lang="en-GB" dirty="0" err="1"/>
              <a:t>Personol</a:t>
            </a:r>
            <a:r>
              <a:rPr lang="en-GB" dirty="0"/>
              <a:t> (PIP). </a:t>
            </a:r>
            <a:endParaRPr lang="en-GB" sz="2000" dirty="0"/>
          </a:p>
          <a:p>
            <a:r>
              <a:rPr lang="en-GB" dirty="0"/>
              <a:t>Cyn </a:t>
            </a:r>
            <a:r>
              <a:rPr lang="en-GB" dirty="0" err="1"/>
              <a:t>i</a:t>
            </a:r>
            <a:r>
              <a:rPr lang="en-GB" dirty="0"/>
              <a:t> chi </a:t>
            </a:r>
            <a:r>
              <a:rPr lang="en-GB" dirty="0" err="1"/>
              <a:t>ddechrau</a:t>
            </a:r>
            <a:r>
              <a:rPr lang="en-GB" dirty="0"/>
              <a:t>, </a:t>
            </a:r>
            <a:r>
              <a:rPr lang="en-GB" dirty="0" err="1"/>
              <a:t>gwnewch</a:t>
            </a:r>
            <a:r>
              <a:rPr lang="en-GB" dirty="0"/>
              <a:t> </a:t>
            </a:r>
            <a:r>
              <a:rPr lang="en-GB" dirty="0" err="1"/>
              <a:t>yn</a:t>
            </a:r>
            <a:r>
              <a:rPr lang="en-GB" dirty="0"/>
              <a:t> </a:t>
            </a:r>
            <a:r>
              <a:rPr lang="en-GB" dirty="0" err="1"/>
              <a:t>siŵr</a:t>
            </a:r>
            <a:r>
              <a:rPr lang="en-GB" dirty="0"/>
              <a:t> bod </a:t>
            </a:r>
            <a:r>
              <a:rPr lang="en-GB" dirty="0" err="1"/>
              <a:t>wedi</a:t>
            </a:r>
            <a:r>
              <a:rPr lang="en-GB" dirty="0"/>
              <a:t>:</a:t>
            </a:r>
          </a:p>
          <a:p>
            <a:pPr marL="342900" indent="-342900">
              <a:buFont typeface="Arial" panose="020B0604020202020204" pitchFamily="34" charset="0"/>
              <a:buChar char="•"/>
            </a:pPr>
            <a:r>
              <a:rPr lang="en-GB" dirty="0" err="1"/>
              <a:t>Darllen</a:t>
            </a:r>
            <a:r>
              <a:rPr lang="en-GB" dirty="0"/>
              <a:t> y </a:t>
            </a:r>
            <a:r>
              <a:rPr lang="en-GB" dirty="0" err="1"/>
              <a:t>cyfarwyddiadau</a:t>
            </a:r>
            <a:r>
              <a:rPr lang="en-GB" dirty="0"/>
              <a:t> </a:t>
            </a:r>
            <a:r>
              <a:rPr lang="en-GB" dirty="0" err="1"/>
              <a:t>a'r</a:t>
            </a:r>
            <a:r>
              <a:rPr lang="en-GB" dirty="0"/>
              <a:t> </a:t>
            </a:r>
            <a:r>
              <a:rPr lang="en-GB" dirty="0" err="1"/>
              <a:t>canllawiau</a:t>
            </a:r>
            <a:r>
              <a:rPr lang="en-GB" dirty="0"/>
              <a:t> </a:t>
            </a:r>
            <a:r>
              <a:rPr lang="en-GB" dirty="0" err="1"/>
              <a:t>ar</a:t>
            </a:r>
            <a:r>
              <a:rPr lang="en-GB" dirty="0"/>
              <a:t> </a:t>
            </a:r>
            <a:r>
              <a:rPr lang="en-GB" err="1"/>
              <a:t>gyfer</a:t>
            </a:r>
            <a:r>
              <a:rPr lang="en-GB"/>
              <a:t> yr </a:t>
            </a:r>
            <a:r>
              <a:rPr lang="en-GB" dirty="0" err="1"/>
              <a:t>hwylusydd</a:t>
            </a:r>
            <a:r>
              <a:rPr lang="en-GB" dirty="0"/>
              <a:t>
</a:t>
            </a:r>
            <a:r>
              <a:rPr lang="en-GB" dirty="0" err="1"/>
              <a:t>Darllen</a:t>
            </a:r>
            <a:r>
              <a:rPr lang="en-GB" dirty="0"/>
              <a:t> y </a:t>
            </a:r>
            <a:r>
              <a:rPr lang="en-GB" dirty="0" err="1"/>
              <a:t>ffurflen</a:t>
            </a:r>
            <a:r>
              <a:rPr lang="en-GB" dirty="0"/>
              <a:t> </a:t>
            </a:r>
            <a:r>
              <a:rPr lang="en-GB" dirty="0" err="1"/>
              <a:t>ymateb</a:t>
            </a:r>
            <a:r>
              <a:rPr lang="en-GB" dirty="0"/>
              <a:t>, </a:t>
            </a:r>
            <a:r>
              <a:rPr lang="en-GB" dirty="0" err="1"/>
              <a:t>fel</a:t>
            </a:r>
            <a:r>
              <a:rPr lang="en-GB" dirty="0"/>
              <a:t> </a:t>
            </a:r>
            <a:r>
              <a:rPr lang="en-GB" dirty="0" err="1"/>
              <a:t>eich</a:t>
            </a:r>
            <a:r>
              <a:rPr lang="en-GB" dirty="0"/>
              <a:t> bod </a:t>
            </a:r>
            <a:r>
              <a:rPr lang="en-GB" dirty="0" err="1"/>
              <a:t>yn</a:t>
            </a:r>
            <a:r>
              <a:rPr lang="en-GB" dirty="0"/>
              <a:t> </a:t>
            </a:r>
            <a:r>
              <a:rPr lang="en-GB" dirty="0" err="1"/>
              <a:t>gwybod</a:t>
            </a:r>
            <a:r>
              <a:rPr lang="en-GB" dirty="0"/>
              <a:t> </a:t>
            </a:r>
            <a:r>
              <a:rPr lang="en-GB" dirty="0" err="1"/>
              <a:t>sut</a:t>
            </a:r>
            <a:r>
              <a:rPr lang="en-GB" dirty="0"/>
              <a:t> </a:t>
            </a:r>
            <a:r>
              <a:rPr lang="en-GB" dirty="0" err="1"/>
              <a:t>i</a:t>
            </a:r>
            <a:r>
              <a:rPr lang="en-GB" dirty="0"/>
              <a:t> </a:t>
            </a:r>
            <a:r>
              <a:rPr lang="en-GB" dirty="0" err="1"/>
              <a:t>rannu</a:t>
            </a:r>
            <a:r>
              <a:rPr lang="en-GB" dirty="0"/>
              <a:t> </a:t>
            </a:r>
            <a:r>
              <a:rPr lang="en-GB" dirty="0" err="1"/>
              <a:t>eich</a:t>
            </a:r>
            <a:r>
              <a:rPr lang="en-GB" dirty="0"/>
              <a:t> </a:t>
            </a:r>
            <a:r>
              <a:rPr lang="en-GB" dirty="0" err="1"/>
              <a:t>mewnwelediadau</a:t>
            </a:r>
            <a:r>
              <a:rPr lang="en-GB" dirty="0"/>
              <a:t>
</a:t>
            </a:r>
            <a:r>
              <a:rPr lang="en-GB" dirty="0" err="1"/>
              <a:t>Rhoi</a:t>
            </a:r>
            <a:r>
              <a:rPr lang="en-GB" dirty="0"/>
              <a:t> </a:t>
            </a:r>
            <a:r>
              <a:rPr lang="en-GB" dirty="0" err="1"/>
              <a:t>gwybod</a:t>
            </a:r>
            <a:r>
              <a:rPr lang="en-GB" dirty="0"/>
              <a:t> </a:t>
            </a:r>
            <a:r>
              <a:rPr lang="en-GB" dirty="0" err="1"/>
              <a:t>i’r</a:t>
            </a:r>
            <a:r>
              <a:rPr lang="en-GB" dirty="0"/>
              <a:t> </a:t>
            </a:r>
            <a:r>
              <a:rPr lang="en-GB" dirty="0" err="1"/>
              <a:t>sawl</a:t>
            </a:r>
            <a:r>
              <a:rPr lang="en-GB" dirty="0"/>
              <a:t> </a:t>
            </a:r>
            <a:r>
              <a:rPr lang="en-GB" dirty="0" err="1"/>
              <a:t>sy’n</a:t>
            </a:r>
            <a:r>
              <a:rPr lang="en-GB" dirty="0"/>
              <a:t> </a:t>
            </a:r>
            <a:r>
              <a:rPr lang="en-GB" dirty="0" err="1"/>
              <a:t>mynychu</a:t>
            </a:r>
            <a:r>
              <a:rPr lang="en-GB" dirty="0"/>
              <a:t> </a:t>
            </a:r>
            <a:r>
              <a:rPr lang="en-GB" dirty="0" err="1"/>
              <a:t>sut</a:t>
            </a:r>
            <a:r>
              <a:rPr lang="en-GB" dirty="0"/>
              <a:t> y </a:t>
            </a:r>
            <a:r>
              <a:rPr lang="en-GB" dirty="0" err="1"/>
              <a:t>byddwch</a:t>
            </a:r>
            <a:r>
              <a:rPr lang="en-GB" dirty="0"/>
              <a:t> </a:t>
            </a:r>
            <a:r>
              <a:rPr lang="en-GB" dirty="0" err="1"/>
              <a:t>yn</a:t>
            </a:r>
            <a:r>
              <a:rPr lang="en-GB" dirty="0"/>
              <a:t> </a:t>
            </a:r>
            <a:r>
              <a:rPr lang="en-GB" dirty="0" err="1"/>
              <a:t>defnyddio</a:t>
            </a:r>
            <a:r>
              <a:rPr lang="en-GB" dirty="0"/>
              <a:t> </a:t>
            </a:r>
            <a:r>
              <a:rPr lang="en-GB" dirty="0" err="1"/>
              <a:t>eu</a:t>
            </a:r>
            <a:r>
              <a:rPr lang="en-GB" dirty="0"/>
              <a:t> data a </a:t>
            </a:r>
            <a:r>
              <a:rPr lang="en-GB" dirty="0" err="1"/>
              <a:t>sicrhau</a:t>
            </a:r>
            <a:r>
              <a:rPr lang="en-GB" dirty="0"/>
              <a:t> </a:t>
            </a:r>
            <a:r>
              <a:rPr lang="en-GB" dirty="0" err="1"/>
              <a:t>eu</a:t>
            </a:r>
            <a:r>
              <a:rPr lang="en-GB" dirty="0"/>
              <a:t> </a:t>
            </a:r>
            <a:r>
              <a:rPr lang="en-GB" dirty="0" err="1"/>
              <a:t>caniatâd</a:t>
            </a:r>
            <a:r>
              <a:rPr lang="en-GB" dirty="0"/>
              <a:t> </a:t>
            </a:r>
            <a:r>
              <a:rPr lang="en-GB" dirty="0" err="1"/>
              <a:t>gwybodus</a:t>
            </a:r>
            <a:endParaRPr lang="en-GB" dirty="0"/>
          </a:p>
          <a:p>
            <a:r>
              <a:rPr lang="en-GB" dirty="0" err="1">
                <a:latin typeface="Arial"/>
                <a:cs typeface="Arial"/>
              </a:rPr>
              <a:t>Mae'r</a:t>
            </a:r>
            <a:r>
              <a:rPr lang="en-GB" dirty="0">
                <a:latin typeface="Arial"/>
                <a:cs typeface="Arial"/>
              </a:rPr>
              <a:t> </a:t>
            </a:r>
            <a:r>
              <a:rPr lang="en-GB" dirty="0" err="1">
                <a:latin typeface="Arial"/>
                <a:cs typeface="Arial"/>
              </a:rPr>
              <a:t>gweithdy</a:t>
            </a:r>
            <a:r>
              <a:rPr lang="en-GB" dirty="0">
                <a:latin typeface="Arial"/>
                <a:cs typeface="Arial"/>
              </a:rPr>
              <a:t> </a:t>
            </a:r>
            <a:r>
              <a:rPr lang="en-GB" dirty="0" err="1">
                <a:latin typeface="Arial"/>
                <a:cs typeface="Arial"/>
              </a:rPr>
              <a:t>hwn</a:t>
            </a:r>
            <a:r>
              <a:rPr lang="en-GB" dirty="0">
                <a:latin typeface="Arial"/>
                <a:cs typeface="Arial"/>
              </a:rPr>
              <a:t> </a:t>
            </a:r>
            <a:r>
              <a:rPr lang="en-GB" dirty="0" err="1">
                <a:latin typeface="Arial"/>
                <a:cs typeface="Arial"/>
              </a:rPr>
              <a:t>wedi'i</a:t>
            </a:r>
            <a:r>
              <a:rPr lang="en-GB" dirty="0">
                <a:latin typeface="Arial"/>
                <a:cs typeface="Arial"/>
              </a:rPr>
              <a:t> </a:t>
            </a:r>
            <a:r>
              <a:rPr lang="en-GB" dirty="0" err="1">
                <a:latin typeface="Arial"/>
                <a:cs typeface="Arial"/>
              </a:rPr>
              <a:t>gynllunio</a:t>
            </a:r>
            <a:r>
              <a:rPr lang="en-GB" dirty="0">
                <a:latin typeface="Arial"/>
                <a:cs typeface="Arial"/>
              </a:rPr>
              <a:t> </a:t>
            </a:r>
            <a:r>
              <a:rPr lang="en-GB" dirty="0" err="1">
                <a:latin typeface="Arial"/>
                <a:cs typeface="Arial"/>
              </a:rPr>
              <a:t>i</a:t>
            </a:r>
            <a:r>
              <a:rPr lang="en-GB" dirty="0">
                <a:latin typeface="Arial"/>
                <a:cs typeface="Arial"/>
              </a:rPr>
              <a:t> </a:t>
            </a:r>
            <a:r>
              <a:rPr lang="en-GB" dirty="0" err="1">
                <a:latin typeface="Arial"/>
                <a:cs typeface="Arial"/>
              </a:rPr>
              <a:t>fod</a:t>
            </a:r>
            <a:r>
              <a:rPr lang="en-GB" dirty="0">
                <a:latin typeface="Arial"/>
                <a:cs typeface="Arial"/>
              </a:rPr>
              <a:t> </a:t>
            </a:r>
            <a:r>
              <a:rPr lang="en-GB" b="1" dirty="0" err="1">
                <a:latin typeface="Arial"/>
                <a:cs typeface="Arial"/>
              </a:rPr>
              <a:t>yn</a:t>
            </a:r>
            <a:r>
              <a:rPr lang="en-GB" b="1" dirty="0">
                <a:latin typeface="Arial"/>
                <a:cs typeface="Arial"/>
              </a:rPr>
              <a:t> </a:t>
            </a:r>
            <a:r>
              <a:rPr lang="en-GB" b="1" dirty="0" err="1">
                <a:latin typeface="Arial"/>
                <a:cs typeface="Arial"/>
              </a:rPr>
              <a:t>hyblyg</a:t>
            </a:r>
            <a:r>
              <a:rPr lang="en-GB" dirty="0">
                <a:latin typeface="Arial"/>
                <a:cs typeface="Arial"/>
              </a:rPr>
              <a:t>. </a:t>
            </a:r>
            <a:r>
              <a:rPr lang="en-GB" dirty="0" err="1">
                <a:latin typeface="Arial"/>
                <a:cs typeface="Arial"/>
              </a:rPr>
              <a:t>Dylech</a:t>
            </a:r>
            <a:r>
              <a:rPr lang="en-GB" dirty="0">
                <a:latin typeface="Arial"/>
                <a:cs typeface="Arial"/>
              </a:rPr>
              <a:t> </a:t>
            </a:r>
            <a:r>
              <a:rPr lang="en-GB" dirty="0" err="1">
                <a:latin typeface="Arial"/>
                <a:cs typeface="Arial"/>
              </a:rPr>
              <a:t>ei</a:t>
            </a:r>
            <a:r>
              <a:rPr lang="en-GB" dirty="0">
                <a:latin typeface="Arial"/>
                <a:cs typeface="Arial"/>
              </a:rPr>
              <a:t> </a:t>
            </a:r>
            <a:r>
              <a:rPr lang="en-GB" dirty="0" err="1">
                <a:latin typeface="Arial"/>
                <a:cs typeface="Arial"/>
              </a:rPr>
              <a:t>addasu</a:t>
            </a:r>
            <a:r>
              <a:rPr lang="en-GB" dirty="0">
                <a:latin typeface="Arial"/>
                <a:cs typeface="Arial"/>
              </a:rPr>
              <a:t> er </a:t>
            </a:r>
            <a:r>
              <a:rPr lang="en-GB" dirty="0" err="1">
                <a:latin typeface="Arial"/>
                <a:cs typeface="Arial"/>
              </a:rPr>
              <a:t>lles</a:t>
            </a:r>
            <a:r>
              <a:rPr lang="en-GB" dirty="0">
                <a:latin typeface="Arial"/>
                <a:cs typeface="Arial"/>
              </a:rPr>
              <a:t> </a:t>
            </a:r>
            <a:r>
              <a:rPr lang="en-GB" dirty="0" err="1">
                <a:latin typeface="Arial"/>
                <a:cs typeface="Arial"/>
              </a:rPr>
              <a:t>eich</a:t>
            </a:r>
            <a:r>
              <a:rPr lang="en-GB" dirty="0">
                <a:latin typeface="Arial"/>
                <a:cs typeface="Arial"/>
              </a:rPr>
              <a:t> </a:t>
            </a:r>
            <a:r>
              <a:rPr lang="en-GB" dirty="0" err="1">
                <a:latin typeface="Arial"/>
                <a:cs typeface="Arial"/>
              </a:rPr>
              <a:t>mynychwyr</a:t>
            </a:r>
            <a:r>
              <a:rPr lang="en-GB" dirty="0">
                <a:latin typeface="Arial"/>
                <a:cs typeface="Arial"/>
              </a:rPr>
              <a:t> </a:t>
            </a:r>
            <a:r>
              <a:rPr lang="en-GB" dirty="0" err="1">
                <a:latin typeface="Arial"/>
                <a:cs typeface="Arial"/>
              </a:rPr>
              <a:t>a'u</a:t>
            </a:r>
            <a:r>
              <a:rPr lang="en-GB" dirty="0">
                <a:latin typeface="Arial"/>
                <a:cs typeface="Arial"/>
              </a:rPr>
              <a:t> </a:t>
            </a:r>
            <a:r>
              <a:rPr lang="en-GB" dirty="0" err="1">
                <a:latin typeface="Arial"/>
                <a:cs typeface="Arial"/>
              </a:rPr>
              <a:t>diddordebau</a:t>
            </a:r>
            <a:r>
              <a:rPr lang="en-GB" dirty="0">
                <a:latin typeface="Arial"/>
                <a:cs typeface="Arial"/>
              </a:rPr>
              <a:t> </a:t>
            </a:r>
            <a:r>
              <a:rPr lang="en-GB" dirty="0" err="1">
                <a:latin typeface="Arial"/>
                <a:cs typeface="Arial"/>
              </a:rPr>
              <a:t>a'u</a:t>
            </a:r>
            <a:r>
              <a:rPr lang="en-GB" dirty="0">
                <a:latin typeface="Arial"/>
                <a:cs typeface="Arial"/>
              </a:rPr>
              <a:t> </a:t>
            </a:r>
            <a:r>
              <a:rPr lang="en-GB" dirty="0" err="1">
                <a:latin typeface="Arial"/>
                <a:cs typeface="Arial"/>
              </a:rPr>
              <a:t>hanghenion</a:t>
            </a:r>
            <a:r>
              <a:rPr lang="en-GB" dirty="0">
                <a:latin typeface="Arial"/>
                <a:cs typeface="Arial"/>
              </a:rPr>
              <a:t>. </a:t>
            </a:r>
            <a:r>
              <a:rPr lang="en-GB" dirty="0" err="1">
                <a:latin typeface="Arial"/>
                <a:cs typeface="Arial"/>
              </a:rPr>
              <a:t>Mae'r</a:t>
            </a:r>
            <a:r>
              <a:rPr lang="en-GB" dirty="0">
                <a:latin typeface="Arial"/>
                <a:cs typeface="Arial"/>
              </a:rPr>
              <a:t> </a:t>
            </a:r>
            <a:r>
              <a:rPr lang="en-GB" dirty="0" err="1">
                <a:latin typeface="Arial"/>
                <a:cs typeface="Arial"/>
              </a:rPr>
              <a:t>cynnwys</a:t>
            </a:r>
            <a:r>
              <a:rPr lang="en-GB" dirty="0">
                <a:latin typeface="Arial"/>
                <a:cs typeface="Arial"/>
              </a:rPr>
              <a:t> </a:t>
            </a:r>
            <a:r>
              <a:rPr lang="en-GB" dirty="0" err="1">
                <a:latin typeface="Arial"/>
                <a:cs typeface="Arial"/>
              </a:rPr>
              <a:t>i</a:t>
            </a:r>
            <a:r>
              <a:rPr lang="en-GB" dirty="0">
                <a:latin typeface="Arial"/>
                <a:cs typeface="Arial"/>
              </a:rPr>
              <a:t> chi </a:t>
            </a:r>
            <a:r>
              <a:rPr lang="en-GB" dirty="0" err="1">
                <a:latin typeface="Arial"/>
                <a:cs typeface="Arial"/>
              </a:rPr>
              <a:t>ei</a:t>
            </a:r>
            <a:r>
              <a:rPr lang="en-GB" dirty="0">
                <a:latin typeface="Arial"/>
                <a:cs typeface="Arial"/>
              </a:rPr>
              <a:t> </a:t>
            </a:r>
            <a:r>
              <a:rPr lang="en-GB" dirty="0" err="1">
                <a:latin typeface="Arial"/>
                <a:cs typeface="Arial"/>
              </a:rPr>
              <a:t>addasu</a:t>
            </a:r>
            <a:r>
              <a:rPr lang="en-GB" dirty="0">
                <a:latin typeface="Arial"/>
                <a:cs typeface="Arial"/>
              </a:rPr>
              <a:t> </a:t>
            </a:r>
            <a:r>
              <a:rPr lang="en-GB" dirty="0" err="1">
                <a:latin typeface="Arial"/>
                <a:cs typeface="Arial"/>
              </a:rPr>
              <a:t>yn</a:t>
            </a:r>
            <a:r>
              <a:rPr lang="en-GB" dirty="0">
                <a:latin typeface="Arial"/>
                <a:cs typeface="Arial"/>
              </a:rPr>
              <a:t> y </a:t>
            </a:r>
            <a:r>
              <a:rPr lang="en-GB" dirty="0" err="1">
                <a:latin typeface="Arial"/>
                <a:cs typeface="Arial"/>
              </a:rPr>
              <a:t>pecyn</a:t>
            </a:r>
            <a:r>
              <a:rPr lang="en-GB" dirty="0">
                <a:latin typeface="Arial"/>
                <a:cs typeface="Arial"/>
              </a:rPr>
              <a:t> </a:t>
            </a:r>
            <a:r>
              <a:rPr lang="en-GB" dirty="0" err="1">
                <a:latin typeface="Arial"/>
                <a:cs typeface="Arial"/>
              </a:rPr>
              <a:t>hwn</a:t>
            </a:r>
            <a:r>
              <a:rPr lang="en-GB" dirty="0">
                <a:latin typeface="Arial"/>
                <a:cs typeface="Arial"/>
              </a:rPr>
              <a:t> </a:t>
            </a:r>
            <a:r>
              <a:rPr lang="en-GB" dirty="0" err="1">
                <a:latin typeface="Arial"/>
                <a:cs typeface="Arial"/>
              </a:rPr>
              <a:t>wedi'i</a:t>
            </a:r>
            <a:r>
              <a:rPr lang="en-GB" dirty="0">
                <a:latin typeface="Arial"/>
                <a:cs typeface="Arial"/>
              </a:rPr>
              <a:t> </a:t>
            </a:r>
            <a:r>
              <a:rPr lang="en-GB" dirty="0" err="1">
                <a:highlight>
                  <a:srgbClr val="FFFF00"/>
                </a:highlight>
                <a:latin typeface="Arial"/>
                <a:cs typeface="Arial"/>
              </a:rPr>
              <a:t>amlygu</a:t>
            </a:r>
            <a:r>
              <a:rPr lang="en-GB" dirty="0">
                <a:highlight>
                  <a:srgbClr val="FFFF00"/>
                </a:highlight>
                <a:latin typeface="Arial"/>
                <a:cs typeface="Arial"/>
              </a:rPr>
              <a:t> </a:t>
            </a:r>
            <a:r>
              <a:rPr lang="en-GB" err="1">
                <a:highlight>
                  <a:srgbClr val="FFFF00"/>
                </a:highlight>
                <a:latin typeface="Arial"/>
                <a:cs typeface="Arial"/>
              </a:rPr>
              <a:t>mewn</a:t>
            </a:r>
            <a:r>
              <a:rPr lang="en-GB">
                <a:highlight>
                  <a:srgbClr val="FFFF00"/>
                </a:highlight>
                <a:latin typeface="Arial"/>
                <a:cs typeface="Arial"/>
              </a:rPr>
              <a:t> melyn </a:t>
            </a:r>
            <a:r>
              <a:rPr lang="en-GB">
                <a:solidFill>
                  <a:prstClr val="black"/>
                </a:solidFill>
                <a:latin typeface="Arial"/>
                <a:cs typeface="Arial"/>
              </a:rPr>
              <a:t>ac wedi’i farcio â sylw. </a:t>
            </a:r>
            <a:r>
              <a:rPr lang="en-GB">
                <a:latin typeface="Arial"/>
                <a:cs typeface="Arial"/>
              </a:rPr>
              <a:t>Gellir </a:t>
            </a:r>
            <a:r>
              <a:rPr lang="en-GB" dirty="0" err="1">
                <a:latin typeface="Arial"/>
                <a:cs typeface="Arial"/>
              </a:rPr>
              <a:t>dod</a:t>
            </a:r>
            <a:r>
              <a:rPr lang="en-GB" dirty="0">
                <a:latin typeface="Arial"/>
                <a:cs typeface="Arial"/>
              </a:rPr>
              <a:t> o </a:t>
            </a:r>
            <a:r>
              <a:rPr lang="en-GB" dirty="0" err="1">
                <a:latin typeface="Arial"/>
                <a:cs typeface="Arial"/>
              </a:rPr>
              <a:t>hyd</a:t>
            </a:r>
            <a:r>
              <a:rPr lang="en-GB" dirty="0">
                <a:latin typeface="Arial"/>
                <a:cs typeface="Arial"/>
              </a:rPr>
              <a:t> </a:t>
            </a:r>
            <a:r>
              <a:rPr lang="en-GB" dirty="0" err="1">
                <a:latin typeface="Arial"/>
                <a:cs typeface="Arial"/>
              </a:rPr>
              <a:t>i</a:t>
            </a:r>
            <a:r>
              <a:rPr lang="en-GB" dirty="0">
                <a:latin typeface="Arial"/>
                <a:cs typeface="Arial"/>
              </a:rPr>
              <a:t> </a:t>
            </a:r>
            <a:r>
              <a:rPr lang="en-GB" dirty="0" err="1">
                <a:latin typeface="Arial"/>
                <a:cs typeface="Arial"/>
              </a:rPr>
              <a:t>awgrymiadau</a:t>
            </a:r>
            <a:r>
              <a:rPr lang="en-GB" dirty="0">
                <a:latin typeface="Arial"/>
                <a:cs typeface="Arial"/>
              </a:rPr>
              <a:t> </a:t>
            </a:r>
            <a:r>
              <a:rPr lang="en-GB" dirty="0" err="1">
                <a:latin typeface="Arial"/>
                <a:cs typeface="Arial"/>
              </a:rPr>
              <a:t>pellach</a:t>
            </a:r>
            <a:r>
              <a:rPr lang="en-GB" dirty="0">
                <a:latin typeface="Arial"/>
                <a:cs typeface="Arial"/>
              </a:rPr>
              <a:t> </a:t>
            </a:r>
            <a:r>
              <a:rPr lang="en-GB" dirty="0" err="1">
                <a:latin typeface="Arial"/>
                <a:cs typeface="Arial"/>
              </a:rPr>
              <a:t>ar</a:t>
            </a:r>
            <a:r>
              <a:rPr lang="en-GB" dirty="0">
                <a:latin typeface="Arial"/>
                <a:cs typeface="Arial"/>
              </a:rPr>
              <a:t> </a:t>
            </a:r>
            <a:r>
              <a:rPr lang="en-GB" dirty="0" err="1">
                <a:latin typeface="Arial"/>
                <a:cs typeface="Arial"/>
              </a:rPr>
              <a:t>sut</a:t>
            </a:r>
            <a:r>
              <a:rPr lang="en-GB" dirty="0">
                <a:latin typeface="Arial"/>
                <a:cs typeface="Arial"/>
              </a:rPr>
              <a:t> </a:t>
            </a:r>
            <a:r>
              <a:rPr lang="en-GB" dirty="0" err="1">
                <a:latin typeface="Arial"/>
                <a:cs typeface="Arial"/>
              </a:rPr>
              <a:t>i</a:t>
            </a:r>
            <a:r>
              <a:rPr lang="en-GB" dirty="0">
                <a:latin typeface="Arial"/>
                <a:cs typeface="Arial"/>
              </a:rPr>
              <a:t> </a:t>
            </a:r>
            <a:r>
              <a:rPr lang="en-GB" dirty="0" err="1">
                <a:latin typeface="Arial"/>
                <a:cs typeface="Arial"/>
              </a:rPr>
              <a:t>addasu'r</a:t>
            </a:r>
            <a:r>
              <a:rPr lang="en-GB" dirty="0">
                <a:latin typeface="Arial"/>
                <a:cs typeface="Arial"/>
              </a:rPr>
              <a:t> </a:t>
            </a:r>
            <a:r>
              <a:rPr lang="en-GB" dirty="0" err="1">
                <a:latin typeface="Arial"/>
                <a:cs typeface="Arial"/>
              </a:rPr>
              <a:t>gweithdy</a:t>
            </a:r>
            <a:r>
              <a:rPr lang="en-GB" dirty="0">
                <a:latin typeface="Arial"/>
                <a:cs typeface="Arial"/>
              </a:rPr>
              <a:t> </a:t>
            </a:r>
            <a:r>
              <a:rPr lang="en-GB" dirty="0" err="1">
                <a:latin typeface="Arial"/>
                <a:cs typeface="Arial"/>
              </a:rPr>
              <a:t>yn</a:t>
            </a:r>
            <a:r>
              <a:rPr lang="en-GB" dirty="0">
                <a:latin typeface="Arial"/>
                <a:cs typeface="Arial"/>
              </a:rPr>
              <a:t> y </a:t>
            </a:r>
            <a:r>
              <a:rPr lang="en-GB" dirty="0" err="1">
                <a:latin typeface="Arial"/>
                <a:cs typeface="Arial"/>
              </a:rPr>
              <a:t>cyfarwyddiadau</a:t>
            </a:r>
            <a:r>
              <a:rPr lang="en-GB" dirty="0">
                <a:latin typeface="Arial"/>
                <a:cs typeface="Arial"/>
              </a:rPr>
              <a:t> </a:t>
            </a:r>
            <a:r>
              <a:rPr lang="en-GB" dirty="0" err="1">
                <a:latin typeface="Arial"/>
                <a:cs typeface="Arial"/>
              </a:rPr>
              <a:t>a'r</a:t>
            </a:r>
            <a:r>
              <a:rPr lang="en-GB" dirty="0">
                <a:latin typeface="Arial"/>
                <a:cs typeface="Arial"/>
              </a:rPr>
              <a:t> </a:t>
            </a:r>
            <a:r>
              <a:rPr lang="en-GB" dirty="0" err="1">
                <a:latin typeface="Arial"/>
                <a:cs typeface="Arial"/>
              </a:rPr>
              <a:t>canllawiau</a:t>
            </a:r>
            <a:r>
              <a:rPr lang="en-GB" dirty="0">
                <a:latin typeface="Arial"/>
                <a:cs typeface="Arial"/>
              </a:rPr>
              <a:t> </a:t>
            </a:r>
            <a:r>
              <a:rPr lang="en-GB" dirty="0" err="1">
                <a:latin typeface="Arial"/>
                <a:cs typeface="Arial"/>
              </a:rPr>
              <a:t>ar</a:t>
            </a:r>
            <a:r>
              <a:rPr lang="en-GB" dirty="0">
                <a:latin typeface="Arial"/>
                <a:cs typeface="Arial"/>
              </a:rPr>
              <a:t> </a:t>
            </a:r>
            <a:r>
              <a:rPr lang="en-GB" dirty="0" err="1">
                <a:latin typeface="Arial"/>
                <a:cs typeface="Arial"/>
              </a:rPr>
              <a:t>gyfer</a:t>
            </a:r>
            <a:r>
              <a:rPr lang="en-GB" dirty="0">
                <a:latin typeface="Arial"/>
                <a:cs typeface="Arial"/>
              </a:rPr>
              <a:t> </a:t>
            </a:r>
            <a:r>
              <a:rPr lang="en-GB" dirty="0" err="1">
                <a:latin typeface="Arial"/>
                <a:cs typeface="Arial"/>
              </a:rPr>
              <a:t>hwyluswyr</a:t>
            </a:r>
            <a:r>
              <a:rPr lang="en-GB" dirty="0">
                <a:latin typeface="Arial"/>
                <a:cs typeface="Arial"/>
              </a:rPr>
              <a:t>.</a:t>
            </a:r>
          </a:p>
        </p:txBody>
      </p:sp>
      <p:sp>
        <p:nvSpPr>
          <p:cNvPr id="4" name="Slide Number Placeholder 3">
            <a:extLst>
              <a:ext uri="{FF2B5EF4-FFF2-40B4-BE49-F238E27FC236}">
                <a16:creationId xmlns:a16="http://schemas.microsoft.com/office/drawing/2014/main" id="{6D1C28B0-1D2C-5899-105C-5936EB8F9382}"/>
              </a:ext>
            </a:extLst>
          </p:cNvPr>
          <p:cNvSpPr>
            <a:spLocks noGrp="1"/>
          </p:cNvSpPr>
          <p:nvPr>
            <p:ph type="sldNum" sz="quarter" idx="12"/>
          </p:nvPr>
        </p:nvSpPr>
        <p:spPr/>
        <p:txBody>
          <a:bodyPr/>
          <a:lstStyle/>
          <a:p>
            <a:fld id="{2DE01E5B-8A43-411F-AF4C-90B9967CBE4A}" type="slidenum">
              <a:rPr lang="en-GB" smtClean="0"/>
              <a:t>1</a:t>
            </a:fld>
            <a:endParaRPr lang="en-GB"/>
          </a:p>
        </p:txBody>
      </p:sp>
    </p:spTree>
    <p:extLst>
      <p:ext uri="{BB962C8B-B14F-4D97-AF65-F5344CB8AC3E}">
        <p14:creationId xmlns:p14="http://schemas.microsoft.com/office/powerpoint/2010/main" val="3717324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6C34C-AD0D-0274-C397-892395CB6F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B26F41-41B6-1FA3-CF44-DA9A93CF5FDC}"/>
              </a:ext>
            </a:extLst>
          </p:cNvPr>
          <p:cNvSpPr>
            <a:spLocks noGrp="1"/>
          </p:cNvSpPr>
          <p:nvPr>
            <p:ph type="title"/>
          </p:nvPr>
        </p:nvSpPr>
        <p:spPr/>
        <p:txBody>
          <a:bodyPr/>
          <a:lstStyle/>
          <a:p>
            <a:r>
              <a:rPr lang="en-GB" dirty="0" err="1"/>
              <a:t>Pwy</a:t>
            </a:r>
            <a:r>
              <a:rPr lang="en-GB" dirty="0"/>
              <a:t> </a:t>
            </a:r>
            <a:r>
              <a:rPr lang="en-GB" dirty="0" err="1"/>
              <a:t>sy'n</a:t>
            </a:r>
            <a:r>
              <a:rPr lang="en-GB" dirty="0"/>
              <a:t> </a:t>
            </a:r>
            <a:r>
              <a:rPr lang="en-GB" dirty="0" err="1"/>
              <a:t>ymwneud</a:t>
            </a:r>
            <a:r>
              <a:rPr lang="en-GB" dirty="0"/>
              <a:t> </a:t>
            </a:r>
            <a:r>
              <a:rPr lang="en-GB" dirty="0" err="1"/>
              <a:t>â'r</a:t>
            </a:r>
            <a:r>
              <a:rPr lang="en-GB" dirty="0"/>
              <a:t> </a:t>
            </a:r>
            <a:r>
              <a:rPr lang="en-GB" dirty="0" err="1"/>
              <a:t>Adolygiad</a:t>
            </a:r>
            <a:r>
              <a:rPr lang="en-GB" dirty="0"/>
              <a:t> </a:t>
            </a:r>
            <a:r>
              <a:rPr lang="en-GB"/>
              <a:t>Timms? Parhad</a:t>
            </a:r>
            <a:endParaRPr lang="en-GB" dirty="0"/>
          </a:p>
        </p:txBody>
      </p:sp>
      <p:sp>
        <p:nvSpPr>
          <p:cNvPr id="4" name="Slide Number Placeholder 3">
            <a:extLst>
              <a:ext uri="{FF2B5EF4-FFF2-40B4-BE49-F238E27FC236}">
                <a16:creationId xmlns:a16="http://schemas.microsoft.com/office/drawing/2014/main" id="{01419635-A663-4BCA-0311-DDF334819EF8}"/>
              </a:ext>
            </a:extLst>
          </p:cNvPr>
          <p:cNvSpPr>
            <a:spLocks noGrp="1"/>
          </p:cNvSpPr>
          <p:nvPr>
            <p:ph type="sldNum" sz="quarter" idx="12"/>
          </p:nvPr>
        </p:nvSpPr>
        <p:spPr/>
        <p:txBody>
          <a:bodyPr/>
          <a:lstStyle/>
          <a:p>
            <a:fld id="{2DE01E5B-8A43-411F-AF4C-90B9967CBE4A}" type="slidenum">
              <a:rPr lang="en-GB" smtClean="0"/>
              <a:pPr/>
              <a:t>10</a:t>
            </a:fld>
            <a:endParaRPr lang="en-GB"/>
          </a:p>
        </p:txBody>
      </p:sp>
      <p:sp>
        <p:nvSpPr>
          <p:cNvPr id="3" name="Content Placeholder 2">
            <a:extLst>
              <a:ext uri="{FF2B5EF4-FFF2-40B4-BE49-F238E27FC236}">
                <a16:creationId xmlns:a16="http://schemas.microsoft.com/office/drawing/2014/main" id="{BF2DF8B7-5E21-38AB-C004-B3F7FD1C1CFB}"/>
              </a:ext>
            </a:extLst>
          </p:cNvPr>
          <p:cNvSpPr>
            <a:spLocks noGrp="1"/>
          </p:cNvSpPr>
          <p:nvPr>
            <p:ph idx="1"/>
          </p:nvPr>
        </p:nvSpPr>
        <p:spPr/>
        <p:txBody>
          <a:bodyPr>
            <a:normAutofit/>
          </a:bodyPr>
          <a:lstStyle/>
          <a:p>
            <a:pPr marL="342900" indent="-342900">
              <a:buFont typeface="Arial" panose="020B0604020202020204" pitchFamily="34" charset="0"/>
              <a:buChar char="•"/>
            </a:pPr>
            <a:r>
              <a:rPr lang="en-GB"/>
              <a:t>Mae'r Adolygiad yn cael ei arwain gan dri chyd-gadeirydd a grŵp llywio.</a:t>
            </a:r>
          </a:p>
          <a:p>
            <a:pPr marL="342900" indent="-342900">
              <a:buFont typeface="Arial" panose="020B0604020202020204" pitchFamily="34" charset="0"/>
              <a:buChar char="•"/>
            </a:pPr>
            <a:r>
              <a:rPr lang="en-GB"/>
              <a:t>Maent yn dod â phrofiad ar draws meysydd gan gynnwys polisi lles, hygyrchedd, eiriolaeth, cyd-gynhyrchu, llywodraethu, ac arweinyddiaeth o fewn Sefydliadau Pobl Anabl (DPOs).</a:t>
            </a:r>
          </a:p>
          <a:p>
            <a:pPr marL="342900" indent="-342900">
              <a:buFont typeface="Arial" panose="020B0604020202020204" pitchFamily="34" charset="0"/>
              <a:buChar char="•"/>
            </a:pPr>
            <a:r>
              <a:rPr lang="en-GB"/>
              <a:t>Mae bron pob aelod wedi byw profiad o Anabledd neu gyflyrau iechyd hirdymor.</a:t>
            </a:r>
          </a:p>
          <a:p>
            <a:pPr marL="342900" indent="-342900">
              <a:buFont typeface="Arial" panose="020B0604020202020204" pitchFamily="34" charset="0"/>
              <a:buChar char="•"/>
            </a:pPr>
            <a:r>
              <a:rPr lang="en-GB"/>
              <a:t>Diben y grŵp llywio yw :</a:t>
            </a:r>
          </a:p>
          <a:p>
            <a:pPr marL="685800" lvl="1" indent="-342900">
              <a:spcBef>
                <a:spcPts val="1000"/>
              </a:spcBef>
              <a:spcAft>
                <a:spcPts val="1000"/>
              </a:spcAft>
              <a:buFont typeface="Arial" panose="020B0604020202020204" pitchFamily="34" charset="0"/>
              <a:buChar char="•"/>
            </a:pPr>
            <a:r>
              <a:rPr lang="en-GB"/>
              <a:t>Gosod cyfeiriad strategol ar gyfer y gwaith,</a:t>
            </a:r>
          </a:p>
          <a:p>
            <a:pPr marL="685800" lvl="1" indent="-342900">
              <a:spcBef>
                <a:spcPts val="1000"/>
              </a:spcBef>
              <a:spcAft>
                <a:spcPts val="1000"/>
              </a:spcAft>
              <a:buFont typeface="Arial" panose="020B0604020202020204" pitchFamily="34" charset="0"/>
              <a:buChar char="•"/>
            </a:pPr>
            <a:r>
              <a:rPr lang="en-GB"/>
              <a:t>Goruchwylio’r rhaglen o gasglu tystiolaeth ac ymgysylltu, gan gynnwys gweithdai fel hyn,</a:t>
            </a:r>
          </a:p>
          <a:p>
            <a:pPr marL="685800" lvl="1" indent="-342900">
              <a:spcBef>
                <a:spcPts val="1000"/>
              </a:spcBef>
              <a:spcAft>
                <a:spcPts val="1000"/>
              </a:spcAft>
              <a:buFont typeface="Arial" panose="020B0604020202020204" pitchFamily="34" charset="0"/>
              <a:buChar char="•"/>
            </a:pPr>
            <a:r>
              <a:rPr lang="en-GB"/>
              <a:t>Datblygu argymhellion. </a:t>
            </a:r>
          </a:p>
        </p:txBody>
      </p:sp>
    </p:spTree>
    <p:extLst>
      <p:ext uri="{BB962C8B-B14F-4D97-AF65-F5344CB8AC3E}">
        <p14:creationId xmlns:p14="http://schemas.microsoft.com/office/powerpoint/2010/main" val="529557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9F8F1-0ACD-EE4B-1230-8A0A0E127DFA}"/>
              </a:ext>
            </a:extLst>
          </p:cNvPr>
          <p:cNvSpPr>
            <a:spLocks noGrp="1"/>
          </p:cNvSpPr>
          <p:nvPr>
            <p:ph type="title"/>
          </p:nvPr>
        </p:nvSpPr>
        <p:spPr/>
        <p:txBody>
          <a:bodyPr/>
          <a:lstStyle/>
          <a:p>
            <a:r>
              <a:rPr lang="en-GB"/>
              <a:t>Pam rydym cynnal y gweithdy hwn?</a:t>
            </a:r>
          </a:p>
        </p:txBody>
      </p:sp>
      <p:sp>
        <p:nvSpPr>
          <p:cNvPr id="4" name="Slide Number Placeholder 3">
            <a:extLst>
              <a:ext uri="{FF2B5EF4-FFF2-40B4-BE49-F238E27FC236}">
                <a16:creationId xmlns:a16="http://schemas.microsoft.com/office/drawing/2014/main" id="{5E9AACBC-525D-915F-D5C1-8DD0AFF60141}"/>
              </a:ext>
            </a:extLst>
          </p:cNvPr>
          <p:cNvSpPr>
            <a:spLocks noGrp="1"/>
          </p:cNvSpPr>
          <p:nvPr>
            <p:ph type="sldNum" sz="quarter" idx="12"/>
          </p:nvPr>
        </p:nvSpPr>
        <p:spPr/>
        <p:txBody>
          <a:bodyPr/>
          <a:lstStyle/>
          <a:p>
            <a:fld id="{2DE01E5B-8A43-411F-AF4C-90B9967CBE4A}" type="slidenum">
              <a:rPr lang="en-GB" smtClean="0"/>
              <a:pPr/>
              <a:t>11</a:t>
            </a:fld>
            <a:endParaRPr lang="en-GB"/>
          </a:p>
        </p:txBody>
      </p:sp>
      <p:sp>
        <p:nvSpPr>
          <p:cNvPr id="3" name="Content Placeholder 2">
            <a:extLst>
              <a:ext uri="{FF2B5EF4-FFF2-40B4-BE49-F238E27FC236}">
                <a16:creationId xmlns:a16="http://schemas.microsoft.com/office/drawing/2014/main" id="{CAD3806E-A94C-5041-53F9-09E50C8F84A8}"/>
              </a:ext>
            </a:extLst>
          </p:cNvPr>
          <p:cNvSpPr>
            <a:spLocks noGrp="1"/>
          </p:cNvSpPr>
          <p:nvPr>
            <p:ph idx="1"/>
          </p:nvPr>
        </p:nvSpPr>
        <p:spPr/>
        <p:txBody>
          <a:bodyPr lIns="91440" tIns="45720" rIns="91440" bIns="45720" anchor="t">
            <a:normAutofit lnSpcReduction="10000"/>
          </a:bodyPr>
          <a:lstStyle/>
          <a:p>
            <a:pPr>
              <a:spcAft>
                <a:spcPts val="1000"/>
              </a:spcAft>
            </a:pPr>
            <a:r>
              <a:rPr lang="en-GB" dirty="0" err="1">
                <a:latin typeface="Arial"/>
                <a:cs typeface="Arial"/>
              </a:rPr>
              <a:t>Mae'n</a:t>
            </a:r>
            <a:r>
              <a:rPr lang="en-GB" dirty="0">
                <a:latin typeface="Arial"/>
                <a:cs typeface="Arial"/>
              </a:rPr>
              <a:t> </a:t>
            </a:r>
            <a:r>
              <a:rPr lang="en-GB" dirty="0" err="1">
                <a:latin typeface="Arial"/>
                <a:cs typeface="Arial"/>
              </a:rPr>
              <a:t>bwysig</a:t>
            </a:r>
            <a:r>
              <a:rPr lang="en-GB" dirty="0">
                <a:latin typeface="Arial"/>
                <a:cs typeface="Arial"/>
              </a:rPr>
              <a:t> </a:t>
            </a:r>
            <a:r>
              <a:rPr lang="en-GB" dirty="0" err="1">
                <a:latin typeface="Arial"/>
                <a:cs typeface="Arial"/>
              </a:rPr>
              <a:t>iawn</a:t>
            </a:r>
            <a:r>
              <a:rPr lang="en-GB" dirty="0">
                <a:latin typeface="Arial"/>
                <a:cs typeface="Arial"/>
              </a:rPr>
              <a:t> </a:t>
            </a:r>
            <a:r>
              <a:rPr lang="en-GB" dirty="0" err="1">
                <a:latin typeface="Arial"/>
                <a:cs typeface="Arial"/>
              </a:rPr>
              <a:t>i'r</a:t>
            </a:r>
            <a:r>
              <a:rPr lang="en-GB" dirty="0">
                <a:latin typeface="Arial"/>
                <a:cs typeface="Arial"/>
              </a:rPr>
              <a:t> </a:t>
            </a:r>
            <a:r>
              <a:rPr lang="en-GB" dirty="0" err="1">
                <a:latin typeface="Arial"/>
                <a:cs typeface="Arial"/>
              </a:rPr>
              <a:t>grŵp</a:t>
            </a:r>
            <a:r>
              <a:rPr lang="en-GB" dirty="0">
                <a:latin typeface="Arial"/>
                <a:cs typeface="Arial"/>
              </a:rPr>
              <a:t> </a:t>
            </a:r>
            <a:r>
              <a:rPr lang="en-GB" dirty="0" err="1">
                <a:latin typeface="Arial"/>
                <a:cs typeface="Arial"/>
              </a:rPr>
              <a:t>llywio</a:t>
            </a:r>
            <a:r>
              <a:rPr lang="en-GB" dirty="0">
                <a:latin typeface="Arial"/>
                <a:cs typeface="Arial"/>
              </a:rPr>
              <a:t> bod yr </a:t>
            </a:r>
            <a:r>
              <a:rPr lang="en-GB" dirty="0" err="1">
                <a:latin typeface="Arial"/>
                <a:cs typeface="Arial"/>
              </a:rPr>
              <a:t>Adolygiad</a:t>
            </a:r>
            <a:r>
              <a:rPr lang="en-GB" dirty="0">
                <a:latin typeface="Arial"/>
                <a:cs typeface="Arial"/>
              </a:rPr>
              <a:t> </a:t>
            </a:r>
            <a:r>
              <a:rPr lang="en-GB" dirty="0" err="1">
                <a:latin typeface="Arial"/>
                <a:cs typeface="Arial"/>
              </a:rPr>
              <a:t>yn</a:t>
            </a:r>
            <a:r>
              <a:rPr lang="en-GB" dirty="0">
                <a:latin typeface="Arial"/>
                <a:cs typeface="Arial"/>
              </a:rPr>
              <a:t> </a:t>
            </a:r>
            <a:r>
              <a:rPr lang="en-GB" dirty="0" err="1">
                <a:latin typeface="Arial"/>
                <a:cs typeface="Arial"/>
              </a:rPr>
              <a:t>clywed</a:t>
            </a:r>
            <a:r>
              <a:rPr lang="en-GB" dirty="0">
                <a:latin typeface="Arial"/>
                <a:cs typeface="Arial"/>
              </a:rPr>
              <a:t> o </a:t>
            </a:r>
            <a:r>
              <a:rPr lang="en-GB" dirty="0" err="1">
                <a:latin typeface="Arial"/>
                <a:cs typeface="Arial"/>
              </a:rPr>
              <a:t>lawer</a:t>
            </a:r>
            <a:r>
              <a:rPr lang="en-GB" dirty="0">
                <a:latin typeface="Arial"/>
                <a:cs typeface="Arial"/>
              </a:rPr>
              <a:t> o </a:t>
            </a:r>
            <a:r>
              <a:rPr lang="en-GB" dirty="0" err="1">
                <a:latin typeface="Arial"/>
                <a:cs typeface="Arial"/>
              </a:rPr>
              <a:t>wahanol</a:t>
            </a:r>
            <a:r>
              <a:rPr lang="en-GB" dirty="0">
                <a:latin typeface="Arial"/>
                <a:cs typeface="Arial"/>
              </a:rPr>
              <a:t> </a:t>
            </a:r>
            <a:r>
              <a:rPr lang="en-GB" dirty="0" err="1">
                <a:latin typeface="Arial"/>
                <a:cs typeface="Arial"/>
              </a:rPr>
              <a:t>safbwyntiau</a:t>
            </a:r>
            <a:r>
              <a:rPr lang="en-GB" dirty="0">
                <a:latin typeface="Arial"/>
                <a:cs typeface="Arial"/>
              </a:rPr>
              <a:t>. </a:t>
            </a:r>
            <a:r>
              <a:rPr lang="en-GB" dirty="0" err="1">
                <a:latin typeface="Arial"/>
                <a:cs typeface="Arial"/>
              </a:rPr>
              <a:t>Mae'r</a:t>
            </a:r>
            <a:r>
              <a:rPr lang="en-GB" dirty="0">
                <a:latin typeface="Arial"/>
                <a:cs typeface="Arial"/>
              </a:rPr>
              <a:t> </a:t>
            </a:r>
            <a:r>
              <a:rPr lang="en-GB" dirty="0" err="1">
                <a:latin typeface="Arial"/>
                <a:cs typeface="Arial"/>
              </a:rPr>
              <a:t>rhaglen</a:t>
            </a:r>
            <a:r>
              <a:rPr lang="en-GB" dirty="0">
                <a:latin typeface="Arial"/>
                <a:cs typeface="Arial"/>
              </a:rPr>
              <a:t> </a:t>
            </a:r>
            <a:r>
              <a:rPr lang="en-GB" dirty="0" err="1">
                <a:latin typeface="Arial"/>
                <a:cs typeface="Arial"/>
              </a:rPr>
              <a:t>dystiolaeth</a:t>
            </a:r>
            <a:r>
              <a:rPr lang="en-GB" dirty="0">
                <a:latin typeface="Arial"/>
                <a:cs typeface="Arial"/>
              </a:rPr>
              <a:t> ac </a:t>
            </a:r>
            <a:r>
              <a:rPr lang="en-GB" dirty="0" err="1">
                <a:latin typeface="Arial"/>
                <a:cs typeface="Arial"/>
              </a:rPr>
              <a:t>ymgysylltu</a:t>
            </a:r>
            <a:r>
              <a:rPr lang="en-GB" dirty="0">
                <a:latin typeface="Arial"/>
                <a:cs typeface="Arial"/>
              </a:rPr>
              <a:t> </a:t>
            </a:r>
            <a:r>
              <a:rPr lang="en-GB" dirty="0" err="1">
                <a:latin typeface="Arial"/>
                <a:cs typeface="Arial"/>
              </a:rPr>
              <a:t>chwe</a:t>
            </a:r>
            <a:r>
              <a:rPr lang="en-GB" dirty="0">
                <a:latin typeface="Arial"/>
                <a:cs typeface="Arial"/>
              </a:rPr>
              <a:t> </a:t>
            </a:r>
            <a:r>
              <a:rPr lang="en-GB" dirty="0" err="1">
                <a:latin typeface="Arial"/>
                <a:cs typeface="Arial"/>
              </a:rPr>
              <a:t>rhan</a:t>
            </a:r>
            <a:r>
              <a:rPr lang="en-GB" dirty="0">
                <a:latin typeface="Arial"/>
                <a:cs typeface="Arial"/>
              </a:rPr>
              <a:t> </a:t>
            </a:r>
            <a:r>
              <a:rPr lang="en-GB" dirty="0" err="1">
                <a:latin typeface="Arial"/>
                <a:cs typeface="Arial"/>
              </a:rPr>
              <a:t>wedi'i</a:t>
            </a:r>
            <a:r>
              <a:rPr lang="en-GB" dirty="0">
                <a:latin typeface="Arial"/>
                <a:cs typeface="Arial"/>
              </a:rPr>
              <a:t> </a:t>
            </a:r>
            <a:r>
              <a:rPr lang="en-GB" dirty="0" err="1">
                <a:latin typeface="Arial"/>
                <a:cs typeface="Arial"/>
              </a:rPr>
              <a:t>chynllunio</a:t>
            </a:r>
            <a:r>
              <a:rPr lang="en-GB" dirty="0">
                <a:latin typeface="Arial"/>
                <a:cs typeface="Arial"/>
              </a:rPr>
              <a:t> </a:t>
            </a:r>
            <a:r>
              <a:rPr lang="en-GB" dirty="0" err="1">
                <a:latin typeface="Arial"/>
                <a:cs typeface="Arial"/>
              </a:rPr>
              <a:t>i</a:t>
            </a:r>
            <a:r>
              <a:rPr lang="en-GB" dirty="0">
                <a:latin typeface="Arial"/>
                <a:cs typeface="Arial"/>
              </a:rPr>
              <a:t> </a:t>
            </a:r>
            <a:r>
              <a:rPr lang="en-GB" dirty="0" err="1">
                <a:latin typeface="Arial"/>
                <a:cs typeface="Arial"/>
              </a:rPr>
              <a:t>gefnogi</a:t>
            </a:r>
            <a:r>
              <a:rPr lang="en-GB" dirty="0">
                <a:latin typeface="Arial"/>
                <a:cs typeface="Arial"/>
              </a:rPr>
              <a:t> </a:t>
            </a:r>
            <a:r>
              <a:rPr lang="en-GB" dirty="0" err="1">
                <a:latin typeface="Arial"/>
                <a:cs typeface="Arial"/>
              </a:rPr>
              <a:t>pobl</a:t>
            </a:r>
            <a:r>
              <a:rPr lang="en-GB" dirty="0">
                <a:latin typeface="Arial"/>
                <a:cs typeface="Arial"/>
              </a:rPr>
              <a:t> </a:t>
            </a:r>
            <a:r>
              <a:rPr lang="en-GB" dirty="0" err="1">
                <a:latin typeface="Arial"/>
                <a:cs typeface="Arial"/>
              </a:rPr>
              <a:t>i</a:t>
            </a:r>
            <a:r>
              <a:rPr lang="en-GB" dirty="0">
                <a:latin typeface="Arial"/>
                <a:cs typeface="Arial"/>
              </a:rPr>
              <a:t> </a:t>
            </a:r>
            <a:r>
              <a:rPr lang="en-GB" dirty="0" err="1">
                <a:latin typeface="Arial"/>
                <a:cs typeface="Arial"/>
              </a:rPr>
              <a:t>gymryd</a:t>
            </a:r>
            <a:r>
              <a:rPr lang="en-GB" dirty="0">
                <a:latin typeface="Arial"/>
                <a:cs typeface="Arial"/>
              </a:rPr>
              <a:t> </a:t>
            </a:r>
            <a:r>
              <a:rPr lang="en-GB" dirty="0" err="1">
                <a:latin typeface="Arial"/>
                <a:cs typeface="Arial"/>
              </a:rPr>
              <a:t>rhan</a:t>
            </a:r>
            <a:r>
              <a:rPr lang="en-GB" dirty="0">
                <a:latin typeface="Arial"/>
                <a:cs typeface="Arial"/>
              </a:rPr>
              <a:t> </a:t>
            </a:r>
            <a:r>
              <a:rPr lang="en-GB" dirty="0" err="1">
                <a:latin typeface="Arial"/>
                <a:cs typeface="Arial"/>
              </a:rPr>
              <a:t>mewn</a:t>
            </a:r>
            <a:r>
              <a:rPr lang="en-GB" dirty="0">
                <a:latin typeface="Arial"/>
                <a:cs typeface="Arial"/>
              </a:rPr>
              <a:t> </a:t>
            </a:r>
            <a:r>
              <a:rPr lang="en-GB" dirty="0" err="1">
                <a:latin typeface="Arial"/>
                <a:cs typeface="Arial"/>
              </a:rPr>
              <a:t>ffyrdd</a:t>
            </a:r>
            <a:r>
              <a:rPr lang="en-GB" dirty="0">
                <a:latin typeface="Arial"/>
                <a:cs typeface="Arial"/>
              </a:rPr>
              <a:t> </a:t>
            </a:r>
            <a:r>
              <a:rPr lang="en-GB" dirty="0" err="1">
                <a:latin typeface="Arial"/>
                <a:cs typeface="Arial"/>
              </a:rPr>
              <a:t>sy'n</a:t>
            </a:r>
            <a:r>
              <a:rPr lang="en-GB" dirty="0">
                <a:latin typeface="Arial"/>
                <a:cs typeface="Arial"/>
              </a:rPr>
              <a:t> </a:t>
            </a:r>
            <a:r>
              <a:rPr lang="en-GB" dirty="0" err="1">
                <a:latin typeface="Arial"/>
                <a:cs typeface="Arial"/>
              </a:rPr>
              <a:t>gweithio</a:t>
            </a:r>
            <a:r>
              <a:rPr lang="en-GB" dirty="0">
                <a:latin typeface="Arial"/>
                <a:cs typeface="Arial"/>
              </a:rPr>
              <a:t> </a:t>
            </a:r>
            <a:r>
              <a:rPr lang="en-GB" dirty="0" err="1">
                <a:latin typeface="Arial"/>
                <a:cs typeface="Arial"/>
              </a:rPr>
              <a:t>iddynt</a:t>
            </a:r>
            <a:r>
              <a:rPr lang="en-GB" dirty="0">
                <a:latin typeface="Arial"/>
                <a:cs typeface="Arial"/>
              </a:rPr>
              <a:t>. </a:t>
            </a:r>
            <a:r>
              <a:rPr lang="en-GB" dirty="0" err="1">
                <a:latin typeface="Arial"/>
                <a:cs typeface="Arial"/>
              </a:rPr>
              <a:t>Mae'r</a:t>
            </a:r>
            <a:r>
              <a:rPr lang="en-GB" dirty="0">
                <a:latin typeface="Arial"/>
                <a:cs typeface="Arial"/>
              </a:rPr>
              <a:t> </a:t>
            </a:r>
            <a:r>
              <a:rPr lang="en-GB" dirty="0" err="1">
                <a:latin typeface="Arial"/>
                <a:cs typeface="Arial"/>
              </a:rPr>
              <a:t>rhaglen</a:t>
            </a:r>
            <a:r>
              <a:rPr lang="en-GB" dirty="0">
                <a:latin typeface="Arial"/>
                <a:cs typeface="Arial"/>
              </a:rPr>
              <a:t> </a:t>
            </a:r>
            <a:r>
              <a:rPr lang="en-GB" dirty="0" err="1">
                <a:latin typeface="Arial"/>
                <a:cs typeface="Arial"/>
              </a:rPr>
              <a:t>yn</a:t>
            </a:r>
            <a:r>
              <a:rPr lang="en-GB" dirty="0">
                <a:latin typeface="Arial"/>
                <a:cs typeface="Arial"/>
              </a:rPr>
              <a:t> </a:t>
            </a:r>
            <a:r>
              <a:rPr lang="en-GB" dirty="0" err="1">
                <a:latin typeface="Arial"/>
                <a:cs typeface="Arial"/>
              </a:rPr>
              <a:t>cynnwys</a:t>
            </a:r>
            <a:r>
              <a:rPr lang="en-GB" dirty="0">
                <a:latin typeface="Arial"/>
                <a:cs typeface="Arial"/>
              </a:rPr>
              <a:t>:</a:t>
            </a:r>
          </a:p>
          <a:p>
            <a:pPr lvl="0"/>
            <a:r>
              <a:rPr lang="en-GB" dirty="0"/>
              <a:t>1.Galwad am </a:t>
            </a:r>
            <a:r>
              <a:rPr lang="en-GB" dirty="0" err="1"/>
              <a:t>dystiolaeth</a:t>
            </a:r>
            <a:endParaRPr lang="en-GB" dirty="0"/>
          </a:p>
          <a:p>
            <a:pPr lvl="0"/>
            <a:r>
              <a:rPr lang="en-GB" dirty="0"/>
              <a:t>2.Data ac </a:t>
            </a:r>
            <a:r>
              <a:rPr lang="en-GB" dirty="0" err="1"/>
              <a:t>ymchwil</a:t>
            </a:r>
            <a:r>
              <a:rPr lang="en-GB" dirty="0"/>
              <a:t> </a:t>
            </a:r>
            <a:r>
              <a:rPr lang="en-GB" dirty="0" err="1"/>
              <a:t>sy'n</a:t>
            </a:r>
            <a:r>
              <a:rPr lang="en-GB" dirty="0"/>
              <a:t> </a:t>
            </a:r>
            <a:r>
              <a:rPr lang="en-GB" dirty="0" err="1"/>
              <a:t>bodoli</a:t>
            </a:r>
            <a:r>
              <a:rPr lang="en-GB" dirty="0"/>
              <a:t> </a:t>
            </a:r>
            <a:r>
              <a:rPr lang="en-GB" dirty="0" err="1"/>
              <a:t>eisoes</a:t>
            </a:r>
            <a:endParaRPr lang="en-GB" dirty="0"/>
          </a:p>
          <a:p>
            <a:pPr lvl="0"/>
            <a:r>
              <a:rPr lang="en-GB" dirty="0"/>
              <a:t>3.Ymchwil </a:t>
            </a:r>
            <a:r>
              <a:rPr lang="en-GB" dirty="0" err="1"/>
              <a:t>arolwg</a:t>
            </a:r>
            <a:r>
              <a:rPr lang="en-GB" dirty="0"/>
              <a:t> </a:t>
            </a:r>
            <a:r>
              <a:rPr lang="en-GB" dirty="0" err="1"/>
              <a:t>meintiol</a:t>
            </a:r>
            <a:r>
              <a:rPr lang="en-GB" dirty="0"/>
              <a:t> </a:t>
            </a:r>
            <a:r>
              <a:rPr lang="en-GB" dirty="0" err="1"/>
              <a:t>newydd</a:t>
            </a:r>
            <a:endParaRPr lang="en-GB" dirty="0"/>
          </a:p>
          <a:p>
            <a:pPr lvl="0"/>
            <a:r>
              <a:rPr lang="en-GB" b="1" dirty="0"/>
              <a:t>4.Pecyn </a:t>
            </a:r>
            <a:r>
              <a:rPr lang="en-GB" b="1" dirty="0" err="1"/>
              <a:t>gweithdy</a:t>
            </a:r>
            <a:r>
              <a:rPr lang="en-GB" b="1" dirty="0"/>
              <a:t> </a:t>
            </a:r>
            <a:r>
              <a:rPr lang="en-GB" b="1" dirty="0" err="1"/>
              <a:t>parod</a:t>
            </a:r>
            <a:r>
              <a:rPr lang="en-GB" b="1" dirty="0"/>
              <a:t> (‘Workshop in a box’)</a:t>
            </a:r>
            <a:endParaRPr lang="en-GB" dirty="0"/>
          </a:p>
          <a:p>
            <a:pPr lvl="0"/>
            <a:r>
              <a:rPr lang="en-GB" dirty="0"/>
              <a:t>5.Sesiynau </a:t>
            </a:r>
            <a:r>
              <a:rPr lang="en-GB" dirty="0" err="1"/>
              <a:t>tystiolaeth</a:t>
            </a:r>
            <a:r>
              <a:rPr lang="en-GB" dirty="0"/>
              <a:t> </a:t>
            </a:r>
            <a:r>
              <a:rPr lang="en-GB" dirty="0" err="1"/>
              <a:t>gydag</a:t>
            </a:r>
            <a:r>
              <a:rPr lang="en-GB" dirty="0"/>
              <a:t> </a:t>
            </a:r>
            <a:r>
              <a:rPr lang="en-GB" dirty="0" err="1"/>
              <a:t>arbenigwyr</a:t>
            </a:r>
            <a:endParaRPr lang="en-GB" dirty="0"/>
          </a:p>
          <a:p>
            <a:pPr lvl="0"/>
            <a:r>
              <a:rPr lang="en-GB" dirty="0"/>
              <a:t>6.Digwyddiadau </a:t>
            </a:r>
            <a:r>
              <a:rPr lang="en-GB" dirty="0" err="1"/>
              <a:t>trafod</a:t>
            </a:r>
            <a:r>
              <a:rPr lang="en-GB" dirty="0"/>
              <a:t> </a:t>
            </a:r>
            <a:r>
              <a:rPr lang="en-GB" dirty="0" err="1"/>
              <a:t>manwl</a:t>
            </a:r>
            <a:r>
              <a:rPr lang="en-GB" dirty="0"/>
              <a:t> (</a:t>
            </a:r>
            <a:r>
              <a:rPr lang="en-GB" dirty="0" err="1"/>
              <a:t>trafod</a:t>
            </a:r>
            <a:r>
              <a:rPr lang="en-GB" dirty="0"/>
              <a:t> </a:t>
            </a:r>
            <a:r>
              <a:rPr lang="en-GB" dirty="0" err="1"/>
              <a:t>opsiynau</a:t>
            </a:r>
            <a:r>
              <a:rPr lang="en-GB" dirty="0"/>
              <a:t> ac </a:t>
            </a:r>
            <a:r>
              <a:rPr lang="en-GB" dirty="0" err="1"/>
              <a:t>atebion</a:t>
            </a:r>
            <a:r>
              <a:rPr lang="en-GB" dirty="0"/>
              <a:t> </a:t>
            </a:r>
            <a:r>
              <a:rPr lang="en-GB" dirty="0" err="1"/>
              <a:t>yn</a:t>
            </a:r>
            <a:r>
              <a:rPr lang="en-GB" dirty="0"/>
              <a:t> </a:t>
            </a:r>
            <a:r>
              <a:rPr lang="en-GB" dirty="0" err="1"/>
              <a:t>fanylach</a:t>
            </a:r>
            <a:r>
              <a:rPr lang="en-GB" dirty="0"/>
              <a:t>)</a:t>
            </a:r>
          </a:p>
          <a:p>
            <a:pPr>
              <a:spcAft>
                <a:spcPts val="1000"/>
              </a:spcAft>
            </a:pPr>
            <a:endParaRPr lang="en-GB" dirty="0"/>
          </a:p>
          <a:p>
            <a:pPr>
              <a:spcAft>
                <a:spcPts val="1000"/>
              </a:spcAft>
            </a:pPr>
            <a:r>
              <a:rPr lang="en-GB" dirty="0" err="1"/>
              <a:t>Bydd</a:t>
            </a:r>
            <a:r>
              <a:rPr lang="en-GB" dirty="0"/>
              <a:t> y </a:t>
            </a:r>
            <a:r>
              <a:rPr lang="en-GB" dirty="0" err="1"/>
              <a:t>gweithdy</a:t>
            </a:r>
            <a:r>
              <a:rPr lang="en-GB" dirty="0"/>
              <a:t> </a:t>
            </a:r>
            <a:r>
              <a:rPr lang="en-GB" dirty="0" err="1"/>
              <a:t>hwn</a:t>
            </a:r>
            <a:r>
              <a:rPr lang="en-GB" dirty="0"/>
              <a:t> </a:t>
            </a:r>
            <a:r>
              <a:rPr lang="en-GB" dirty="0" err="1"/>
              <a:t>yn</a:t>
            </a:r>
            <a:r>
              <a:rPr lang="en-GB" dirty="0"/>
              <a:t> </a:t>
            </a:r>
            <a:r>
              <a:rPr lang="en-GB" dirty="0" err="1"/>
              <a:t>ymdrin</a:t>
            </a:r>
            <a:r>
              <a:rPr lang="en-GB" dirty="0"/>
              <a:t> â </a:t>
            </a:r>
            <a:r>
              <a:rPr lang="en-GB" dirty="0" err="1"/>
              <a:t>rhai</a:t>
            </a:r>
            <a:r>
              <a:rPr lang="en-GB" dirty="0"/>
              <a:t> </a:t>
            </a:r>
            <a:r>
              <a:rPr lang="en-GB" dirty="0" err="1"/>
              <a:t>pynciau</a:t>
            </a:r>
            <a:r>
              <a:rPr lang="en-GB" dirty="0"/>
              <a:t> y </a:t>
            </a:r>
            <a:r>
              <a:rPr lang="en-GB" dirty="0" err="1"/>
              <a:t>mae'r</a:t>
            </a:r>
            <a:r>
              <a:rPr lang="en-GB" dirty="0"/>
              <a:t> </a:t>
            </a:r>
            <a:r>
              <a:rPr lang="en-GB" dirty="0" err="1"/>
              <a:t>grŵp</a:t>
            </a:r>
            <a:r>
              <a:rPr lang="en-GB" dirty="0"/>
              <a:t> </a:t>
            </a:r>
            <a:r>
              <a:rPr lang="en-GB" dirty="0" err="1"/>
              <a:t>llywio</a:t>
            </a:r>
            <a:r>
              <a:rPr lang="en-GB" dirty="0"/>
              <a:t> </a:t>
            </a:r>
            <a:r>
              <a:rPr lang="en-GB" dirty="0" err="1"/>
              <a:t>eisiau</a:t>
            </a:r>
            <a:r>
              <a:rPr lang="en-GB" dirty="0"/>
              <a:t> </a:t>
            </a:r>
            <a:r>
              <a:rPr lang="en-GB" dirty="0" err="1"/>
              <a:t>gwybod</a:t>
            </a:r>
            <a:r>
              <a:rPr lang="en-GB" dirty="0"/>
              <a:t> </a:t>
            </a:r>
            <a:r>
              <a:rPr lang="en-GB" dirty="0" err="1"/>
              <a:t>mwy</a:t>
            </a:r>
            <a:r>
              <a:rPr lang="en-GB" dirty="0"/>
              <a:t> </a:t>
            </a:r>
            <a:r>
              <a:rPr lang="en-GB" dirty="0" err="1"/>
              <a:t>amdanynt</a:t>
            </a:r>
            <a:r>
              <a:rPr lang="en-GB" dirty="0"/>
              <a:t>.</a:t>
            </a:r>
          </a:p>
        </p:txBody>
      </p:sp>
    </p:spTree>
    <p:extLst>
      <p:ext uri="{BB962C8B-B14F-4D97-AF65-F5344CB8AC3E}">
        <p14:creationId xmlns:p14="http://schemas.microsoft.com/office/powerpoint/2010/main" val="3148248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C4754-80D6-DD6F-C18F-2180EDFB0A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511C21-9D70-37B2-7041-69CD274F5630}"/>
              </a:ext>
            </a:extLst>
          </p:cNvPr>
          <p:cNvSpPr>
            <a:spLocks noGrp="1"/>
          </p:cNvSpPr>
          <p:nvPr>
            <p:ph type="title"/>
          </p:nvPr>
        </p:nvSpPr>
        <p:spPr/>
        <p:txBody>
          <a:bodyPr/>
          <a:lstStyle/>
          <a:p>
            <a:r>
              <a:rPr lang="en-GB"/>
              <a:t>Pam rydym y cynnal y gweithdy hwn? Parhad</a:t>
            </a:r>
          </a:p>
        </p:txBody>
      </p:sp>
      <p:sp>
        <p:nvSpPr>
          <p:cNvPr id="4" name="Slide Number Placeholder 3">
            <a:extLst>
              <a:ext uri="{FF2B5EF4-FFF2-40B4-BE49-F238E27FC236}">
                <a16:creationId xmlns:a16="http://schemas.microsoft.com/office/drawing/2014/main" id="{74D6DFF9-9AEB-2404-E8E5-699E51CD5F8B}"/>
              </a:ext>
            </a:extLst>
          </p:cNvPr>
          <p:cNvSpPr>
            <a:spLocks noGrp="1"/>
          </p:cNvSpPr>
          <p:nvPr>
            <p:ph type="sldNum" sz="quarter" idx="12"/>
          </p:nvPr>
        </p:nvSpPr>
        <p:spPr/>
        <p:txBody>
          <a:bodyPr/>
          <a:lstStyle/>
          <a:p>
            <a:fld id="{2DE01E5B-8A43-411F-AF4C-90B9967CBE4A}" type="slidenum">
              <a:rPr lang="en-GB" smtClean="0"/>
              <a:pPr/>
              <a:t>12</a:t>
            </a:fld>
            <a:endParaRPr lang="en-GB"/>
          </a:p>
        </p:txBody>
      </p:sp>
      <p:sp>
        <p:nvSpPr>
          <p:cNvPr id="3" name="Content Placeholder 2">
            <a:extLst>
              <a:ext uri="{FF2B5EF4-FFF2-40B4-BE49-F238E27FC236}">
                <a16:creationId xmlns:a16="http://schemas.microsoft.com/office/drawing/2014/main" id="{513E7C53-C89C-77D1-0687-610899D23EC5}"/>
              </a:ext>
            </a:extLst>
          </p:cNvPr>
          <p:cNvSpPr>
            <a:spLocks noGrp="1"/>
          </p:cNvSpPr>
          <p:nvPr>
            <p:ph idx="1"/>
          </p:nvPr>
        </p:nvSpPr>
        <p:spPr/>
        <p:txBody>
          <a:bodyPr>
            <a:normAutofit/>
          </a:bodyPr>
          <a:lstStyle/>
          <a:p>
            <a:pPr marL="342900" indent="-342900">
              <a:spcAft>
                <a:spcPts val="1000"/>
              </a:spcAft>
              <a:buFont typeface="Arial" panose="020B0604020202020204" pitchFamily="34" charset="0"/>
              <a:buChar char="•"/>
            </a:pPr>
            <a:endParaRPr lang="en-GB" dirty="0"/>
          </a:p>
          <a:p>
            <a:pPr marL="342900" indent="-342900">
              <a:spcAft>
                <a:spcPts val="1000"/>
              </a:spcAft>
              <a:buFont typeface="Arial" panose="020B0604020202020204" pitchFamily="34" charset="0"/>
              <a:buChar char="•"/>
            </a:pPr>
            <a:r>
              <a:rPr lang="en-GB"/>
              <a:t>Mae grŵp llywio Adolygiad Timms am seilio eu hargymhellion ar ystod o brofiadau byw, bywyd bob dydd a dysgu.
Maent am glywed gan ystod eang o leisiau, gan gynnwys y cymunedau mwyaf ymylol. 
Maent o’r farn bod hyn yn hanfodol i ddarparu cynnig PIP sy'n addas ar gyfer y dyfodol ac yn deg i bawb. 
Mae'r gweithdy hwn yn gyfle i bobl anabl ac unigolion sydd â phrofiad uniongyrchol o PIP lunio'r Adolygiad.</a:t>
            </a:r>
          </a:p>
          <a:p>
            <a:pPr marL="342900" indent="-342900">
              <a:spcAft>
                <a:spcPts val="1000"/>
              </a:spcAft>
              <a:buFont typeface="Arial" panose="020B0604020202020204" pitchFamily="34" charset="0"/>
              <a:buChar char="•"/>
            </a:pPr>
            <a:r>
              <a:rPr lang="en-GB">
                <a:highlight>
                  <a:srgbClr val="FFFF00"/>
                </a:highlight>
              </a:rPr>
              <a:t>[Gallwch ychwanegu mwy o resymau pam mae'ch sefydliad yn cynnal gweithdy yma]</a:t>
            </a:r>
            <a:endParaRPr lang="en-GB" dirty="0">
              <a:highlight>
                <a:srgbClr val="FFFF00"/>
              </a:highlight>
            </a:endParaRPr>
          </a:p>
        </p:txBody>
      </p:sp>
    </p:spTree>
    <p:extLst>
      <p:ext uri="{BB962C8B-B14F-4D97-AF65-F5344CB8AC3E}">
        <p14:creationId xmlns:p14="http://schemas.microsoft.com/office/powerpoint/2010/main" val="628675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54F0E-F01C-3FE9-E011-B4F7A2B667BD}"/>
              </a:ext>
            </a:extLst>
          </p:cNvPr>
          <p:cNvSpPr>
            <a:spLocks noGrp="1"/>
          </p:cNvSpPr>
          <p:nvPr>
            <p:ph type="title"/>
          </p:nvPr>
        </p:nvSpPr>
        <p:spPr/>
        <p:txBody>
          <a:bodyPr lIns="91440" tIns="45720" rIns="91440" bIns="45720" anchor="t">
            <a:noAutofit/>
          </a:bodyPr>
          <a:lstStyle/>
          <a:p>
            <a:r>
              <a:rPr lang="en-GB" sz="2700">
                <a:latin typeface="Arial"/>
                <a:cs typeface="Arial"/>
              </a:rPr>
              <a:t>Sut bydd mewnwelediadau o'r sesiwn hon yn llunio cyfeiriad yr Adolygiad?</a:t>
            </a:r>
            <a:endParaRPr lang="en-GB" sz="2700"/>
          </a:p>
        </p:txBody>
      </p:sp>
      <p:sp>
        <p:nvSpPr>
          <p:cNvPr id="4" name="Slide Number Placeholder 3">
            <a:extLst>
              <a:ext uri="{FF2B5EF4-FFF2-40B4-BE49-F238E27FC236}">
                <a16:creationId xmlns:a16="http://schemas.microsoft.com/office/drawing/2014/main" id="{3EC5F3FE-5913-AD66-A215-BD106B200145}"/>
              </a:ext>
            </a:extLst>
          </p:cNvPr>
          <p:cNvSpPr>
            <a:spLocks noGrp="1"/>
          </p:cNvSpPr>
          <p:nvPr>
            <p:ph type="sldNum" sz="quarter" idx="12"/>
          </p:nvPr>
        </p:nvSpPr>
        <p:spPr/>
        <p:txBody>
          <a:bodyPr/>
          <a:lstStyle/>
          <a:p>
            <a:fld id="{2DE01E5B-8A43-411F-AF4C-90B9967CBE4A}" type="slidenum">
              <a:rPr lang="en-GB" smtClean="0"/>
              <a:pPr/>
              <a:t>13</a:t>
            </a:fld>
            <a:endParaRPr lang="en-GB"/>
          </a:p>
        </p:txBody>
      </p:sp>
      <p:sp>
        <p:nvSpPr>
          <p:cNvPr id="3" name="Content Placeholder 2">
            <a:extLst>
              <a:ext uri="{FF2B5EF4-FFF2-40B4-BE49-F238E27FC236}">
                <a16:creationId xmlns:a16="http://schemas.microsoft.com/office/drawing/2014/main" id="{19A8255F-4724-E2AD-3040-D22DEE3054C4}"/>
              </a:ext>
            </a:extLst>
          </p:cNvPr>
          <p:cNvSpPr>
            <a:spLocks noGrp="1"/>
          </p:cNvSpPr>
          <p:nvPr>
            <p:ph idx="1"/>
          </p:nvPr>
        </p:nvSpPr>
        <p:spPr>
          <a:xfrm>
            <a:off x="238125" y="1013602"/>
            <a:ext cx="11953875" cy="5502338"/>
          </a:xfrm>
        </p:spPr>
        <p:txBody>
          <a:bodyPr lIns="91440" tIns="45720" rIns="91440" bIns="45720" anchor="t">
            <a:normAutofit/>
          </a:bodyPr>
          <a:lstStyle/>
          <a:p>
            <a:endParaRPr lang="en-GB" dirty="0"/>
          </a:p>
          <a:p>
            <a:r>
              <a:rPr lang="en-GB"/>
              <a:t>Yn dilyn y sesiwn heddiw: </a:t>
            </a:r>
          </a:p>
          <a:p>
            <a:pPr marL="342900" indent="-342900">
              <a:buFont typeface="Arial" panose="020B0604020202020204" pitchFamily="34" charset="0"/>
              <a:buChar char="•"/>
            </a:pPr>
            <a:r>
              <a:rPr lang="en-GB"/>
              <a:t>Bydd hwyluswyr yn ysgrifennu crynodeb o'r drafodaeth a fydd yn cael ei rannu gyda'r Adolygiad 
Bydd hyn yn helpu grŵp llywio'r Adolygiad i wneud eu hargymhellion a'u defnyddio i lywio'r adroddiad terfynol</a:t>
            </a:r>
            <a:endParaRPr lang="en-GB" dirty="0">
              <a:latin typeface="Arial"/>
              <a:cs typeface="Arial"/>
            </a:endParaRPr>
          </a:p>
          <a:p>
            <a:pPr marL="342900" indent="-342900">
              <a:buChar char="•"/>
            </a:pPr>
            <a:endParaRPr lang="en-GB" dirty="0"/>
          </a:p>
          <a:p>
            <a:r>
              <a:rPr lang="en-GB" b="1">
                <a:solidFill>
                  <a:schemeClr val="accent1"/>
                </a:solidFill>
                <a:latin typeface="Arial"/>
                <a:cs typeface="Arial"/>
              </a:rPr>
              <a:t>Noder: </a:t>
            </a:r>
            <a:r>
              <a:rPr lang="en-GB">
                <a:latin typeface="Arial"/>
                <a:cs typeface="Arial"/>
              </a:rPr>
              <a:t>Bydd mewnwelediadau o heddiw yn cael eu dienw cyn eu rhannu felly ni fydd unrhyw beth rydych chi'n ei rannu heddiw yn briodol i unrhyw unigolyn.</a:t>
            </a:r>
            <a:endParaRPr lang="en-GB" b="1" dirty="0">
              <a:solidFill>
                <a:schemeClr val="accent1"/>
              </a:solidFill>
            </a:endParaRPr>
          </a:p>
          <a:p>
            <a:r>
              <a:rPr lang="en-GB"/>
              <a:t>Diolch am gymryd rhan heddiw a rhannu eich mewnwelediadau a'ch profiadau gyda'r Adolygiad Timms.</a:t>
            </a:r>
            <a:endParaRPr lang="en-GB" b="1" dirty="0">
              <a:solidFill>
                <a:schemeClr val="accent1"/>
              </a:solidFill>
            </a:endParaRPr>
          </a:p>
        </p:txBody>
      </p:sp>
    </p:spTree>
    <p:extLst>
      <p:ext uri="{BB962C8B-B14F-4D97-AF65-F5344CB8AC3E}">
        <p14:creationId xmlns:p14="http://schemas.microsoft.com/office/powerpoint/2010/main" val="27270324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60ADD-9124-FDB2-F92E-DEFB712386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56C31F-E7F7-D137-69FB-3F10FC4A3E77}"/>
              </a:ext>
            </a:extLst>
          </p:cNvPr>
          <p:cNvSpPr>
            <a:spLocks noGrp="1"/>
          </p:cNvSpPr>
          <p:nvPr>
            <p:ph type="title"/>
          </p:nvPr>
        </p:nvSpPr>
        <p:spPr>
          <a:xfrm>
            <a:off x="119063" y="1268413"/>
            <a:ext cx="8586025" cy="2843210"/>
          </a:xfrm>
        </p:spPr>
        <p:txBody>
          <a:bodyPr/>
          <a:lstStyle/>
          <a:p>
            <a:r>
              <a:rPr lang="en-GB" dirty="0">
                <a:latin typeface="Arial" panose="020B0604020202020204" pitchFamily="34" charset="0"/>
                <a:cs typeface="Arial" panose="020B0604020202020204" pitchFamily="34" charset="0"/>
              </a:rPr>
              <a:t>Beth </a:t>
            </a:r>
            <a:r>
              <a:rPr lang="en-GB" dirty="0" err="1">
                <a:latin typeface="Arial" panose="020B0604020202020204" pitchFamily="34" charset="0"/>
                <a:cs typeface="Arial" panose="020B0604020202020204" pitchFamily="34" charset="0"/>
              </a:rPr>
              <a:t>yw</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pwrpas</a:t>
            </a:r>
            <a:r>
              <a:rPr lang="en-GB" dirty="0">
                <a:latin typeface="Arial" panose="020B0604020202020204" pitchFamily="34" charset="0"/>
                <a:cs typeface="Arial" panose="020B0604020202020204" pitchFamily="34" charset="0"/>
              </a:rPr>
              <a:t> PIP</a:t>
            </a:r>
          </a:p>
        </p:txBody>
      </p:sp>
      <p:sp>
        <p:nvSpPr>
          <p:cNvPr id="3" name="Text Placeholder 2">
            <a:extLst>
              <a:ext uri="{FF2B5EF4-FFF2-40B4-BE49-F238E27FC236}">
                <a16:creationId xmlns:a16="http://schemas.microsoft.com/office/drawing/2014/main" id="{D05B34C0-DB17-7266-A8BB-2971AAEF8F03}"/>
              </a:ext>
            </a:extLst>
          </p:cNvPr>
          <p:cNvSpPr>
            <a:spLocks noGrp="1"/>
          </p:cNvSpPr>
          <p:nvPr/>
        </p:nvSpPr>
        <p:spPr>
          <a:xfrm>
            <a:off x="119063" y="4233860"/>
            <a:ext cx="7881937" cy="2305052"/>
          </a:xfrm>
          <a:prstGeom prst="rect">
            <a:avLst/>
          </a:prstGeom>
        </p:spPr>
        <p:txBody>
          <a:bodyPr lIns="72000" tIns="126000" rIns="91440" bIns="4572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baseline="0">
                <a:solidFill>
                  <a:schemeClr val="bg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2pPr>
            <a:lvl3pPr marL="6858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3pPr>
            <a:lvl4pPr marL="10287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4pPr>
            <a:lvl5pPr marL="13716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30 munud</a:t>
            </a:r>
          </a:p>
        </p:txBody>
      </p:sp>
      <p:sp>
        <p:nvSpPr>
          <p:cNvPr id="5" name="Slide Number Placeholder 3">
            <a:extLst>
              <a:ext uri="{FF2B5EF4-FFF2-40B4-BE49-F238E27FC236}">
                <a16:creationId xmlns:a16="http://schemas.microsoft.com/office/drawing/2014/main" id="{0072AD45-379C-4330-5AD4-217554627280}"/>
              </a:ext>
            </a:extLst>
          </p:cNvPr>
          <p:cNvSpPr txBox="1">
            <a:spLocks/>
          </p:cNvSpPr>
          <p:nvPr/>
        </p:nvSpPr>
        <p:spPr>
          <a:xfrm>
            <a:off x="11654280" y="6356350"/>
            <a:ext cx="432758" cy="365125"/>
          </a:xfrm>
          <a:prstGeom prst="rect">
            <a:avLst/>
          </a:prstGeom>
        </p:spPr>
        <p:txBody>
          <a:bodyPr/>
          <a:lstStyle>
            <a:defPPr>
              <a:defRPr lang="en-GB"/>
            </a:defPPr>
            <a:lvl1pPr marL="0" algn="l" defTabSz="914400" rtl="0" eaLnBrk="1" latinLnBrk="0" hangingPunct="1">
              <a:defRPr sz="16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DE01E5B-8A43-411F-AF4C-90B9967CBE4A}" type="slidenum">
              <a:rPr lang="en-GB" smtClean="0"/>
              <a:pPr/>
              <a:t>14</a:t>
            </a:fld>
            <a:endParaRPr lang="en-GB"/>
          </a:p>
        </p:txBody>
      </p:sp>
    </p:spTree>
    <p:extLst>
      <p:ext uri="{BB962C8B-B14F-4D97-AF65-F5344CB8AC3E}">
        <p14:creationId xmlns:p14="http://schemas.microsoft.com/office/powerpoint/2010/main" val="481364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0FBF2-0018-5AA1-8A7C-D7D1177370BD}"/>
              </a:ext>
            </a:extLst>
          </p:cNvPr>
          <p:cNvSpPr>
            <a:spLocks noGrp="1"/>
          </p:cNvSpPr>
          <p:nvPr>
            <p:ph type="title"/>
          </p:nvPr>
        </p:nvSpPr>
        <p:spPr/>
        <p:txBody>
          <a:bodyPr lIns="91440" tIns="45720" rIns="91440" bIns="45720" anchor="t">
            <a:noAutofit/>
          </a:bodyPr>
          <a:lstStyle/>
          <a:p>
            <a:r>
              <a:rPr lang="en-GB" sz="2600" dirty="0">
                <a:latin typeface="Arial"/>
                <a:cs typeface="Arial"/>
              </a:rPr>
              <a:t>Beth </a:t>
            </a:r>
            <a:r>
              <a:rPr lang="en-GB" sz="2600" dirty="0" err="1">
                <a:latin typeface="Arial"/>
                <a:cs typeface="Arial"/>
              </a:rPr>
              <a:t>yw</a:t>
            </a:r>
            <a:r>
              <a:rPr lang="en-GB" sz="2600" dirty="0">
                <a:latin typeface="Arial"/>
                <a:cs typeface="Arial"/>
              </a:rPr>
              <a:t> </a:t>
            </a:r>
            <a:r>
              <a:rPr lang="en-GB" sz="2600" dirty="0" err="1">
                <a:latin typeface="Arial"/>
                <a:cs typeface="Arial"/>
              </a:rPr>
              <a:t>pwrpas</a:t>
            </a:r>
            <a:r>
              <a:rPr lang="en-GB" sz="2600" dirty="0">
                <a:latin typeface="Arial"/>
                <a:cs typeface="Arial"/>
              </a:rPr>
              <a:t> PIP: Beth yr </a:t>
            </a:r>
            <a:r>
              <a:rPr lang="en-GB" sz="2600" dirty="0" err="1">
                <a:latin typeface="Arial"/>
                <a:cs typeface="Arial"/>
              </a:rPr>
              <a:t>hoffem</a:t>
            </a:r>
            <a:r>
              <a:rPr lang="en-GB" sz="2600" dirty="0">
                <a:latin typeface="Arial"/>
                <a:cs typeface="Arial"/>
              </a:rPr>
              <a:t> </a:t>
            </a:r>
            <a:r>
              <a:rPr lang="en-GB" sz="2600" dirty="0" err="1">
                <a:latin typeface="Arial"/>
                <a:cs typeface="Arial"/>
              </a:rPr>
              <a:t>siarad</a:t>
            </a:r>
            <a:r>
              <a:rPr lang="en-GB" sz="2600" dirty="0">
                <a:latin typeface="Arial"/>
                <a:cs typeface="Arial"/>
              </a:rPr>
              <a:t> </a:t>
            </a:r>
            <a:r>
              <a:rPr lang="en-GB" sz="2600" dirty="0" err="1">
                <a:latin typeface="Arial"/>
                <a:cs typeface="Arial"/>
              </a:rPr>
              <a:t>amdano</a:t>
            </a:r>
            <a:r>
              <a:rPr lang="en-GB" sz="2600" dirty="0">
                <a:latin typeface="Arial"/>
                <a:cs typeface="Arial"/>
              </a:rPr>
              <a:t> </a:t>
            </a:r>
            <a:r>
              <a:rPr lang="en-GB" sz="2600" dirty="0" err="1">
                <a:latin typeface="Arial"/>
                <a:cs typeface="Arial"/>
              </a:rPr>
              <a:t>yn</a:t>
            </a:r>
            <a:r>
              <a:rPr lang="en-GB" sz="2600" dirty="0">
                <a:latin typeface="Arial"/>
                <a:cs typeface="Arial"/>
              </a:rPr>
              <a:t> y </a:t>
            </a:r>
            <a:r>
              <a:rPr lang="en-GB" sz="2600" dirty="0" err="1">
                <a:latin typeface="Arial"/>
                <a:cs typeface="Arial"/>
              </a:rPr>
              <a:t>sesiwn</a:t>
            </a:r>
            <a:r>
              <a:rPr lang="en-GB" sz="2600" dirty="0">
                <a:latin typeface="Arial"/>
                <a:cs typeface="Arial"/>
              </a:rPr>
              <a:t> hon?</a:t>
            </a:r>
          </a:p>
        </p:txBody>
      </p:sp>
      <p:sp>
        <p:nvSpPr>
          <p:cNvPr id="3" name="Content Placeholder 2">
            <a:extLst>
              <a:ext uri="{FF2B5EF4-FFF2-40B4-BE49-F238E27FC236}">
                <a16:creationId xmlns:a16="http://schemas.microsoft.com/office/drawing/2014/main" id="{89E13D06-2127-A06C-4E22-976AAB5DF1D3}"/>
              </a:ext>
            </a:extLst>
          </p:cNvPr>
          <p:cNvSpPr>
            <a:spLocks noGrp="1"/>
          </p:cNvSpPr>
          <p:nvPr>
            <p:ph idx="1"/>
          </p:nvPr>
        </p:nvSpPr>
        <p:spPr>
          <a:xfrm>
            <a:off x="119064" y="854014"/>
            <a:ext cx="11953875" cy="5502336"/>
          </a:xfrm>
        </p:spPr>
        <p:txBody>
          <a:bodyPr>
            <a:normAutofit lnSpcReduction="10000"/>
          </a:bodyPr>
          <a:lstStyle/>
          <a:p>
            <a:pPr marL="342900" indent="-342900">
              <a:buFont typeface="Arial" panose="020B0604020202020204" pitchFamily="34" charset="0"/>
              <a:buChar char="•"/>
            </a:pPr>
            <a:endParaRPr lang="en-GB" b="1" dirty="0"/>
          </a:p>
          <a:p>
            <a:r>
              <a:rPr lang="en-GB" dirty="0" err="1"/>
              <a:t>Mae'r</a:t>
            </a:r>
            <a:r>
              <a:rPr lang="en-GB" dirty="0"/>
              <a:t> </a:t>
            </a:r>
            <a:r>
              <a:rPr lang="en-GB" dirty="0" err="1"/>
              <a:t>grŵp</a:t>
            </a:r>
            <a:r>
              <a:rPr lang="en-GB" dirty="0"/>
              <a:t> </a:t>
            </a:r>
            <a:r>
              <a:rPr lang="en-GB" dirty="0" err="1"/>
              <a:t>llywio</a:t>
            </a:r>
            <a:r>
              <a:rPr lang="en-GB" dirty="0"/>
              <a:t> </a:t>
            </a:r>
            <a:r>
              <a:rPr lang="en-GB" dirty="0" err="1"/>
              <a:t>wedi</a:t>
            </a:r>
            <a:r>
              <a:rPr lang="en-GB" dirty="0"/>
              <a:t> bod </a:t>
            </a:r>
            <a:r>
              <a:rPr lang="en-GB" dirty="0" err="1"/>
              <a:t>yn</a:t>
            </a:r>
            <a:r>
              <a:rPr lang="en-GB" dirty="0"/>
              <a:t> </a:t>
            </a:r>
            <a:r>
              <a:rPr lang="en-GB" dirty="0" err="1"/>
              <a:t>meddwl</a:t>
            </a:r>
            <a:r>
              <a:rPr lang="en-GB" dirty="0"/>
              <a:t> am </a:t>
            </a:r>
            <a:r>
              <a:rPr lang="en-GB" b="1" dirty="0" err="1"/>
              <a:t>bwrpas</a:t>
            </a:r>
            <a:r>
              <a:rPr lang="en-GB" b="1" dirty="0"/>
              <a:t> PIP </a:t>
            </a:r>
            <a:r>
              <a:rPr lang="en-GB" dirty="0"/>
              <a:t>ac a </a:t>
            </a:r>
            <a:r>
              <a:rPr lang="en-GB" dirty="0" err="1"/>
              <a:t>yw</a:t>
            </a:r>
            <a:r>
              <a:rPr lang="en-GB" dirty="0"/>
              <a:t> </a:t>
            </a:r>
            <a:r>
              <a:rPr lang="en-GB" b="1" dirty="0"/>
              <a:t>PIP </a:t>
            </a:r>
            <a:r>
              <a:rPr lang="en-GB" b="1" dirty="0" err="1"/>
              <a:t>yn</a:t>
            </a:r>
            <a:r>
              <a:rPr lang="en-GB" b="1" dirty="0"/>
              <a:t> </a:t>
            </a:r>
            <a:r>
              <a:rPr lang="en-GB" b="1" dirty="0" err="1"/>
              <a:t>gwneud</a:t>
            </a:r>
            <a:r>
              <a:rPr lang="en-GB" b="1" dirty="0"/>
              <a:t> yr </a:t>
            </a:r>
            <a:r>
              <a:rPr lang="en-GB" b="1" dirty="0" err="1"/>
              <a:t>hyn</a:t>
            </a:r>
            <a:r>
              <a:rPr lang="en-GB" b="1" dirty="0"/>
              <a:t> </a:t>
            </a:r>
            <a:r>
              <a:rPr lang="en-GB" b="1" dirty="0" err="1"/>
              <a:t>sydd</a:t>
            </a:r>
            <a:r>
              <a:rPr lang="en-GB" b="1" dirty="0"/>
              <a:t> </a:t>
            </a:r>
            <a:r>
              <a:rPr lang="en-GB" b="1" dirty="0" err="1"/>
              <a:t>ei</a:t>
            </a:r>
            <a:r>
              <a:rPr lang="en-GB" b="1" dirty="0"/>
              <a:t> </a:t>
            </a:r>
            <a:r>
              <a:rPr lang="en-GB" b="1" dirty="0" err="1"/>
              <a:t>angen</a:t>
            </a:r>
            <a:r>
              <a:rPr lang="en-GB" b="1" dirty="0"/>
              <a:t>.</a:t>
            </a:r>
          </a:p>
          <a:p>
            <a:endParaRPr lang="en-GB" b="1" dirty="0"/>
          </a:p>
          <a:p>
            <a:r>
              <a:rPr lang="en-GB" dirty="0"/>
              <a:t>Er </a:t>
            </a:r>
            <a:r>
              <a:rPr lang="en-GB" dirty="0" err="1"/>
              <a:t>mwyn</a:t>
            </a:r>
            <a:r>
              <a:rPr lang="en-GB" dirty="0"/>
              <a:t> </a:t>
            </a:r>
            <a:r>
              <a:rPr lang="en-GB" dirty="0" err="1"/>
              <a:t>deall</a:t>
            </a:r>
            <a:r>
              <a:rPr lang="en-GB" dirty="0"/>
              <a:t> </a:t>
            </a:r>
            <a:r>
              <a:rPr lang="en-GB" dirty="0" err="1"/>
              <a:t>hyn</a:t>
            </a:r>
            <a:r>
              <a:rPr lang="en-GB" dirty="0"/>
              <a:t> </a:t>
            </a:r>
            <a:r>
              <a:rPr lang="en-GB" dirty="0" err="1"/>
              <a:t>yn</a:t>
            </a:r>
            <a:r>
              <a:rPr lang="en-GB" dirty="0"/>
              <a:t> </a:t>
            </a:r>
            <a:r>
              <a:rPr lang="en-GB" dirty="0" err="1"/>
              <a:t>fwy</a:t>
            </a:r>
            <a:r>
              <a:rPr lang="en-GB" dirty="0"/>
              <a:t>, </a:t>
            </a:r>
            <a:r>
              <a:rPr lang="en-GB" dirty="0" err="1"/>
              <a:t>hoffent</a:t>
            </a:r>
            <a:r>
              <a:rPr lang="en-GB" dirty="0"/>
              <a:t> </a:t>
            </a:r>
            <a:r>
              <a:rPr lang="en-GB" dirty="0" err="1"/>
              <a:t>glywed</a:t>
            </a:r>
            <a:r>
              <a:rPr lang="en-GB" dirty="0"/>
              <a:t> </a:t>
            </a:r>
            <a:r>
              <a:rPr lang="en-GB" dirty="0" err="1"/>
              <a:t>eich</a:t>
            </a:r>
            <a:r>
              <a:rPr lang="en-GB" dirty="0"/>
              <a:t> barn </a:t>
            </a:r>
            <a:r>
              <a:rPr lang="en-GB" dirty="0" err="1"/>
              <a:t>ar</a:t>
            </a:r>
            <a:r>
              <a:rPr lang="en-GB" dirty="0"/>
              <a:t>:</a:t>
            </a:r>
          </a:p>
          <a:p>
            <a:endParaRPr lang="en-GB" dirty="0"/>
          </a:p>
          <a:p>
            <a:pPr marL="457200" indent="-457200">
              <a:buFont typeface="+mj-lt"/>
              <a:buAutoNum type="arabicPeriod"/>
            </a:pPr>
            <a:r>
              <a:rPr lang="en-GB" dirty="0"/>
              <a:t>Pam </a:t>
            </a:r>
            <a:r>
              <a:rPr lang="en-GB" dirty="0" err="1"/>
              <a:t>mae</a:t>
            </a:r>
            <a:r>
              <a:rPr lang="en-GB" dirty="0"/>
              <a:t> PIP </a:t>
            </a:r>
            <a:r>
              <a:rPr lang="en-GB" dirty="0" err="1"/>
              <a:t>yn</a:t>
            </a:r>
            <a:r>
              <a:rPr lang="en-GB" dirty="0"/>
              <a:t> </a:t>
            </a:r>
            <a:r>
              <a:rPr lang="en-GB" dirty="0" err="1"/>
              <a:t>bwysig</a:t>
            </a:r>
            <a:r>
              <a:rPr lang="en-GB" dirty="0"/>
              <a:t>
Beth </a:t>
            </a:r>
            <a:r>
              <a:rPr lang="en-GB" dirty="0" err="1"/>
              <a:t>yw</a:t>
            </a:r>
            <a:r>
              <a:rPr lang="en-GB" dirty="0"/>
              <a:t> </a:t>
            </a:r>
            <a:r>
              <a:rPr lang="en-GB" dirty="0" err="1"/>
              <a:t>pwrpas</a:t>
            </a:r>
            <a:r>
              <a:rPr lang="en-GB" dirty="0"/>
              <a:t> PIP </a:t>
            </a:r>
            <a:r>
              <a:rPr lang="en-GB" dirty="0" err="1"/>
              <a:t>ar</a:t>
            </a:r>
            <a:r>
              <a:rPr lang="en-GB" dirty="0"/>
              <a:t> </a:t>
            </a:r>
            <a:r>
              <a:rPr lang="en-GB" dirty="0" err="1"/>
              <a:t>hyn</a:t>
            </a:r>
            <a:r>
              <a:rPr lang="en-GB" dirty="0"/>
              <a:t> o </a:t>
            </a:r>
            <a:r>
              <a:rPr lang="en-GB" dirty="0" err="1"/>
              <a:t>bryd</a:t>
            </a:r>
            <a:r>
              <a:rPr lang="en-GB" dirty="0"/>
              <a:t>, </a:t>
            </a:r>
            <a:r>
              <a:rPr lang="en-GB" dirty="0" err="1"/>
              <a:t>gan</a:t>
            </a:r>
            <a:r>
              <a:rPr lang="en-GB" dirty="0"/>
              <a:t> </a:t>
            </a:r>
            <a:r>
              <a:rPr lang="en-GB" dirty="0" err="1"/>
              <a:t>gynnwys</a:t>
            </a:r>
            <a:r>
              <a:rPr lang="en-GB" dirty="0"/>
              <a:t> yr </a:t>
            </a:r>
            <a:r>
              <a:rPr lang="en-GB" dirty="0" err="1"/>
              <a:t>hyn</a:t>
            </a:r>
            <a:r>
              <a:rPr lang="en-GB" dirty="0"/>
              <a:t> y </a:t>
            </a:r>
            <a:r>
              <a:rPr lang="en-GB" dirty="0" err="1"/>
              <a:t>mae</a:t>
            </a:r>
            <a:r>
              <a:rPr lang="en-GB" dirty="0"/>
              <a:t> </a:t>
            </a:r>
            <a:r>
              <a:rPr lang="en-GB" dirty="0" err="1"/>
              <a:t>pobl</a:t>
            </a:r>
            <a:r>
              <a:rPr lang="en-GB" dirty="0"/>
              <a:t> </a:t>
            </a:r>
            <a:r>
              <a:rPr lang="en-GB" dirty="0" err="1"/>
              <a:t>yn</a:t>
            </a:r>
            <a:r>
              <a:rPr lang="en-GB" dirty="0"/>
              <a:t> </a:t>
            </a:r>
            <a:r>
              <a:rPr lang="en-GB" dirty="0" err="1"/>
              <a:t>gwario</a:t>
            </a:r>
            <a:r>
              <a:rPr lang="en-GB" dirty="0"/>
              <a:t> </a:t>
            </a:r>
            <a:r>
              <a:rPr lang="en-GB" dirty="0" err="1"/>
              <a:t>eu</a:t>
            </a:r>
            <a:r>
              <a:rPr lang="en-GB" dirty="0"/>
              <a:t> </a:t>
            </a:r>
            <a:r>
              <a:rPr lang="en-GB" dirty="0" err="1"/>
              <a:t>harian</a:t>
            </a:r>
            <a:r>
              <a:rPr lang="en-GB" dirty="0"/>
              <a:t> </a:t>
            </a:r>
            <a:r>
              <a:rPr lang="en-GB" dirty="0" err="1"/>
              <a:t>arno</a:t>
            </a:r>
            <a:r>
              <a:rPr lang="en-GB" dirty="0"/>
              <a:t> a </a:t>
            </a:r>
            <a:r>
              <a:rPr lang="en-GB" dirty="0" err="1"/>
              <a:t>pha</a:t>
            </a:r>
            <a:r>
              <a:rPr lang="en-GB" dirty="0"/>
              <a:t> </a:t>
            </a:r>
            <a:r>
              <a:rPr lang="en-GB" dirty="0" err="1"/>
              <a:t>gymorth</a:t>
            </a:r>
            <a:r>
              <a:rPr lang="en-GB" dirty="0"/>
              <a:t> </a:t>
            </a:r>
            <a:r>
              <a:rPr lang="en-GB" dirty="0" err="1"/>
              <a:t>arall</a:t>
            </a:r>
            <a:r>
              <a:rPr lang="en-GB" dirty="0"/>
              <a:t> y </a:t>
            </a:r>
            <a:r>
              <a:rPr lang="en-GB" dirty="0" err="1"/>
              <a:t>mae</a:t>
            </a:r>
            <a:r>
              <a:rPr lang="en-GB" dirty="0"/>
              <a:t> PIP </a:t>
            </a:r>
            <a:r>
              <a:rPr lang="en-GB" dirty="0" err="1"/>
              <a:t>yn</a:t>
            </a:r>
            <a:r>
              <a:rPr lang="en-GB" dirty="0"/>
              <a:t> </a:t>
            </a:r>
            <a:r>
              <a:rPr lang="en-GB" dirty="0" err="1"/>
              <a:t>helpu</a:t>
            </a:r>
            <a:r>
              <a:rPr lang="en-GB" dirty="0"/>
              <a:t> </a:t>
            </a:r>
            <a:r>
              <a:rPr lang="en-GB" dirty="0" err="1"/>
              <a:t>pobl</a:t>
            </a:r>
            <a:r>
              <a:rPr lang="en-GB" dirty="0"/>
              <a:t> </a:t>
            </a:r>
            <a:r>
              <a:rPr lang="en-GB" dirty="0" err="1"/>
              <a:t>i</a:t>
            </a:r>
            <a:r>
              <a:rPr lang="en-GB" dirty="0"/>
              <a:t> </a:t>
            </a:r>
            <a:r>
              <a:rPr lang="en-GB" dirty="0" err="1"/>
              <a:t>gael</a:t>
            </a:r>
            <a:r>
              <a:rPr lang="en-GB" dirty="0"/>
              <a:t> </a:t>
            </a:r>
            <a:r>
              <a:rPr lang="en-GB" dirty="0" err="1"/>
              <a:t>mynediad</a:t>
            </a:r>
            <a:r>
              <a:rPr lang="en-GB" dirty="0"/>
              <a:t> </a:t>
            </a:r>
            <a:r>
              <a:rPr lang="en-GB" dirty="0" err="1"/>
              <a:t>ato</a:t>
            </a:r>
            <a:r>
              <a:rPr lang="en-GB" dirty="0"/>
              <a:t>
Beth </a:t>
            </a:r>
            <a:r>
              <a:rPr lang="en-GB" dirty="0" err="1"/>
              <a:t>yyw</a:t>
            </a:r>
            <a:r>
              <a:rPr lang="en-GB" dirty="0"/>
              <a:t> </a:t>
            </a:r>
            <a:r>
              <a:rPr lang="en-GB" dirty="0" err="1"/>
              <a:t>eich</a:t>
            </a:r>
            <a:r>
              <a:rPr lang="en-GB" dirty="0"/>
              <a:t> barn y </a:t>
            </a:r>
            <a:r>
              <a:rPr lang="en-GB" dirty="0" err="1"/>
              <a:t>dylid</a:t>
            </a:r>
            <a:r>
              <a:rPr lang="en-GB" dirty="0"/>
              <a:t> </a:t>
            </a:r>
            <a:r>
              <a:rPr lang="en-GB" dirty="0" err="1"/>
              <a:t>defnyddio</a:t>
            </a:r>
            <a:r>
              <a:rPr lang="en-GB" dirty="0"/>
              <a:t> PIP </a:t>
            </a:r>
            <a:r>
              <a:rPr lang="en-GB" dirty="0" err="1"/>
              <a:t>ar</a:t>
            </a:r>
            <a:r>
              <a:rPr lang="en-GB" dirty="0"/>
              <a:t> </a:t>
            </a:r>
            <a:r>
              <a:rPr lang="en-GB" dirty="0" err="1"/>
              <a:t>ei</a:t>
            </a:r>
            <a:r>
              <a:rPr lang="en-GB" dirty="0"/>
              <a:t> </a:t>
            </a:r>
            <a:r>
              <a:rPr lang="en-GB" dirty="0" err="1"/>
              <a:t>gyfer</a:t>
            </a:r>
            <a:endParaRPr lang="en-GB" dirty="0"/>
          </a:p>
          <a:p>
            <a:pPr marL="457200" indent="-457200">
              <a:buFont typeface="+mj-lt"/>
              <a:buAutoNum type="arabicPeriod"/>
            </a:pPr>
            <a:endParaRPr lang="en-GB" dirty="0"/>
          </a:p>
          <a:p>
            <a:r>
              <a:rPr lang="en-GB" dirty="0" err="1"/>
              <a:t>Bydd</a:t>
            </a:r>
            <a:r>
              <a:rPr lang="en-GB" dirty="0"/>
              <a:t> y </a:t>
            </a:r>
            <a:r>
              <a:rPr lang="en-GB" dirty="0" err="1"/>
              <a:t>mewnwelediadau</a:t>
            </a:r>
            <a:r>
              <a:rPr lang="en-GB" dirty="0"/>
              <a:t> a </a:t>
            </a:r>
            <a:r>
              <a:rPr lang="en-GB" dirty="0" err="1"/>
              <a:t>rannwn</a:t>
            </a:r>
            <a:r>
              <a:rPr lang="en-GB" dirty="0"/>
              <a:t> </a:t>
            </a:r>
            <a:r>
              <a:rPr lang="en-GB" dirty="0" err="1"/>
              <a:t>yn</a:t>
            </a:r>
            <a:r>
              <a:rPr lang="en-GB" dirty="0"/>
              <a:t> </a:t>
            </a:r>
            <a:r>
              <a:rPr lang="en-GB" dirty="0" err="1"/>
              <a:t>helpu</a:t>
            </a:r>
            <a:r>
              <a:rPr lang="en-GB" dirty="0"/>
              <a:t> </a:t>
            </a:r>
            <a:r>
              <a:rPr lang="en-GB" dirty="0" err="1"/>
              <a:t>grŵp</a:t>
            </a:r>
            <a:r>
              <a:rPr lang="en-GB" dirty="0"/>
              <a:t> </a:t>
            </a:r>
            <a:r>
              <a:rPr lang="en-GB" dirty="0" err="1"/>
              <a:t>llywio</a:t>
            </a:r>
            <a:r>
              <a:rPr lang="en-GB" dirty="0"/>
              <a:t> </a:t>
            </a:r>
            <a:r>
              <a:rPr lang="en-GB" dirty="0" err="1"/>
              <a:t>Adolygiad</a:t>
            </a:r>
            <a:r>
              <a:rPr lang="en-GB" dirty="0"/>
              <a:t> Timms </a:t>
            </a:r>
            <a:r>
              <a:rPr lang="en-GB" dirty="0" err="1"/>
              <a:t>i</a:t>
            </a:r>
            <a:r>
              <a:rPr lang="en-GB" dirty="0"/>
              <a:t> </a:t>
            </a:r>
            <a:r>
              <a:rPr lang="en-GB" dirty="0" err="1"/>
              <a:t>osod</a:t>
            </a:r>
            <a:r>
              <a:rPr lang="en-GB" dirty="0"/>
              <a:t> </a:t>
            </a:r>
            <a:r>
              <a:rPr lang="en-GB" dirty="0" err="1"/>
              <a:t>eu</a:t>
            </a:r>
            <a:r>
              <a:rPr lang="en-GB" dirty="0"/>
              <a:t> </a:t>
            </a:r>
            <a:r>
              <a:rPr lang="en-GB" dirty="0" err="1"/>
              <a:t>gweledigaeth</a:t>
            </a:r>
            <a:r>
              <a:rPr lang="en-GB" dirty="0"/>
              <a:t> </a:t>
            </a:r>
            <a:r>
              <a:rPr lang="en-GB" dirty="0" err="1"/>
              <a:t>a'u</a:t>
            </a:r>
            <a:r>
              <a:rPr lang="en-GB" dirty="0"/>
              <a:t> </a:t>
            </a:r>
            <a:r>
              <a:rPr lang="en-GB" dirty="0" err="1"/>
              <a:t>huchelgeisiau</a:t>
            </a:r>
            <a:r>
              <a:rPr lang="en-GB" dirty="0"/>
              <a:t> </a:t>
            </a:r>
            <a:r>
              <a:rPr lang="en-GB" dirty="0" err="1"/>
              <a:t>ar</a:t>
            </a:r>
            <a:r>
              <a:rPr lang="en-GB" dirty="0"/>
              <a:t> </a:t>
            </a:r>
            <a:r>
              <a:rPr lang="en-GB" dirty="0" err="1"/>
              <a:t>gyfer</a:t>
            </a:r>
            <a:r>
              <a:rPr lang="en-GB" dirty="0"/>
              <a:t> PIP a </a:t>
            </a:r>
            <a:r>
              <a:rPr lang="en-GB" dirty="0" err="1"/>
              <a:t>fydd</a:t>
            </a:r>
            <a:r>
              <a:rPr lang="en-GB" dirty="0"/>
              <a:t> </a:t>
            </a:r>
            <a:r>
              <a:rPr lang="en-GB" dirty="0" err="1"/>
              <a:t>yn</a:t>
            </a:r>
            <a:r>
              <a:rPr lang="en-GB" dirty="0"/>
              <a:t> </a:t>
            </a:r>
            <a:r>
              <a:rPr lang="en-GB" dirty="0" err="1"/>
              <a:t>helpu</a:t>
            </a:r>
            <a:r>
              <a:rPr lang="en-GB" dirty="0"/>
              <a:t> </a:t>
            </a:r>
            <a:r>
              <a:rPr lang="en-GB" dirty="0" err="1"/>
              <a:t>i</a:t>
            </a:r>
            <a:r>
              <a:rPr lang="en-GB" dirty="0"/>
              <a:t> </a:t>
            </a:r>
            <a:r>
              <a:rPr lang="en-GB" dirty="0" err="1"/>
              <a:t>lunio'r</a:t>
            </a:r>
            <a:r>
              <a:rPr lang="en-GB" dirty="0"/>
              <a:t> </a:t>
            </a:r>
            <a:r>
              <a:rPr lang="en-GB" dirty="0" err="1"/>
              <a:t>argymhellion</a:t>
            </a:r>
            <a:r>
              <a:rPr lang="en-GB" dirty="0"/>
              <a:t> y </a:t>
            </a:r>
            <a:r>
              <a:rPr lang="en-GB" dirty="0" err="1"/>
              <a:t>maent</a:t>
            </a:r>
            <a:r>
              <a:rPr lang="en-GB" dirty="0"/>
              <a:t> </a:t>
            </a:r>
            <a:r>
              <a:rPr lang="en-GB" dirty="0" err="1"/>
              <a:t>yn</a:t>
            </a:r>
            <a:r>
              <a:rPr lang="en-GB" dirty="0"/>
              <a:t> </a:t>
            </a:r>
            <a:r>
              <a:rPr lang="en-GB" dirty="0" err="1"/>
              <a:t>eu</a:t>
            </a:r>
            <a:r>
              <a:rPr lang="en-GB" dirty="0"/>
              <a:t> </a:t>
            </a:r>
            <a:r>
              <a:rPr lang="en-GB" dirty="0" err="1"/>
              <a:t>cynhyrchu</a:t>
            </a:r>
            <a:r>
              <a:rPr lang="en-GB" dirty="0"/>
              <a:t>.</a:t>
            </a:r>
          </a:p>
        </p:txBody>
      </p:sp>
      <p:sp>
        <p:nvSpPr>
          <p:cNvPr id="4" name="Slide Number Placeholder 3">
            <a:extLst>
              <a:ext uri="{FF2B5EF4-FFF2-40B4-BE49-F238E27FC236}">
                <a16:creationId xmlns:a16="http://schemas.microsoft.com/office/drawing/2014/main" id="{BE12B9EF-3E18-5449-3E45-9318EEAF4161}"/>
              </a:ext>
            </a:extLst>
          </p:cNvPr>
          <p:cNvSpPr>
            <a:spLocks noGrp="1"/>
          </p:cNvSpPr>
          <p:nvPr>
            <p:ph type="sldNum" sz="quarter" idx="12"/>
          </p:nvPr>
        </p:nvSpPr>
        <p:spPr/>
        <p:txBody>
          <a:bodyPr/>
          <a:lstStyle/>
          <a:p>
            <a:fld id="{2DE01E5B-8A43-411F-AF4C-90B9967CBE4A}" type="slidenum">
              <a:rPr lang="en-GB" smtClean="0"/>
              <a:pPr/>
              <a:t>15</a:t>
            </a:fld>
            <a:endParaRPr lang="en-GB"/>
          </a:p>
        </p:txBody>
      </p:sp>
    </p:spTree>
    <p:extLst>
      <p:ext uri="{BB962C8B-B14F-4D97-AF65-F5344CB8AC3E}">
        <p14:creationId xmlns:p14="http://schemas.microsoft.com/office/powerpoint/2010/main" val="4187456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F1A7B-4591-0731-5BFD-1D524EEDD2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72799D-8DCC-3307-3C3D-764736B389D7}"/>
              </a:ext>
            </a:extLst>
          </p:cNvPr>
          <p:cNvSpPr>
            <a:spLocks noGrp="1"/>
          </p:cNvSpPr>
          <p:nvPr>
            <p:ph type="title"/>
          </p:nvPr>
        </p:nvSpPr>
        <p:spPr/>
        <p:txBody>
          <a:bodyPr/>
          <a:lstStyle/>
          <a:p>
            <a:r>
              <a:rPr lang="en-GB"/>
              <a:t>Beth yw pwrpas PIP: Sut mae PIP yn cael ei ddefnyddio ar hyn o bryd</a:t>
            </a:r>
          </a:p>
        </p:txBody>
      </p:sp>
      <p:sp>
        <p:nvSpPr>
          <p:cNvPr id="5" name="Rectangle 4">
            <a:extLst>
              <a:ext uri="{FF2B5EF4-FFF2-40B4-BE49-F238E27FC236}">
                <a16:creationId xmlns:a16="http://schemas.microsoft.com/office/drawing/2014/main" id="{C239393F-7C56-BD35-18DC-B9E1F86FA262}"/>
              </a:ext>
            </a:extLst>
          </p:cNvPr>
          <p:cNvSpPr/>
          <p:nvPr/>
        </p:nvSpPr>
        <p:spPr>
          <a:xfrm>
            <a:off x="316200" y="966425"/>
            <a:ext cx="11559600" cy="630071"/>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Arial" panose="020B0604020202020204" pitchFamily="34" charset="0"/>
                <a:cs typeface="Arial" panose="020B0604020202020204" pitchFamily="34" charset="0"/>
              </a:rPr>
              <a:t>I </a:t>
            </a:r>
            <a:r>
              <a:rPr lang="en-GB" sz="2800" b="1" dirty="0" err="1">
                <a:solidFill>
                  <a:schemeClr val="tx1"/>
                </a:solidFill>
                <a:latin typeface="Arial" panose="020B0604020202020204" pitchFamily="34" charset="0"/>
                <a:cs typeface="Arial" panose="020B0604020202020204" pitchFamily="34" charset="0"/>
              </a:rPr>
              <a:t>beth</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mae</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pobl</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yn</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defnyddio</a:t>
            </a:r>
            <a:r>
              <a:rPr lang="en-GB" sz="2800" b="1" dirty="0">
                <a:solidFill>
                  <a:schemeClr val="tx1"/>
                </a:solidFill>
                <a:latin typeface="Arial" panose="020B0604020202020204" pitchFamily="34" charset="0"/>
                <a:cs typeface="Arial" panose="020B0604020202020204" pitchFamily="34" charset="0"/>
              </a:rPr>
              <a:t> PIP? Pam </a:t>
            </a:r>
            <a:r>
              <a:rPr lang="en-GB" sz="2800" b="1" dirty="0" err="1">
                <a:solidFill>
                  <a:schemeClr val="tx1"/>
                </a:solidFill>
                <a:latin typeface="Arial" panose="020B0604020202020204" pitchFamily="34" charset="0"/>
                <a:cs typeface="Arial" panose="020B0604020202020204" pitchFamily="34" charset="0"/>
              </a:rPr>
              <a:t>mae</a:t>
            </a:r>
            <a:r>
              <a:rPr lang="en-GB" sz="2800" b="1" dirty="0">
                <a:solidFill>
                  <a:schemeClr val="tx1"/>
                </a:solidFill>
                <a:latin typeface="Arial" panose="020B0604020202020204" pitchFamily="34" charset="0"/>
                <a:cs typeface="Arial" panose="020B0604020202020204" pitchFamily="34" charset="0"/>
              </a:rPr>
              <a:t> PIP </a:t>
            </a:r>
            <a:r>
              <a:rPr lang="en-GB" sz="2800" b="1" dirty="0" err="1">
                <a:solidFill>
                  <a:schemeClr val="tx1"/>
                </a:solidFill>
                <a:latin typeface="Arial" panose="020B0604020202020204" pitchFamily="34" charset="0"/>
                <a:cs typeface="Arial" panose="020B0604020202020204" pitchFamily="34" charset="0"/>
              </a:rPr>
              <a:t>yn</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bwysig</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iddynt</a:t>
            </a:r>
            <a:r>
              <a:rPr lang="en-GB" sz="2800" b="1" dirty="0">
                <a:solidFill>
                  <a:schemeClr val="tx1"/>
                </a:solidFill>
                <a:latin typeface="Arial" panose="020B0604020202020204" pitchFamily="34" charset="0"/>
                <a:cs typeface="Arial" panose="020B0604020202020204" pitchFamily="34" charset="0"/>
              </a:rPr>
              <a:t>?</a:t>
            </a:r>
          </a:p>
        </p:txBody>
      </p:sp>
      <p:sp>
        <p:nvSpPr>
          <p:cNvPr id="9" name="Content Placeholder 2">
            <a:extLst>
              <a:ext uri="{FF2B5EF4-FFF2-40B4-BE49-F238E27FC236}">
                <a16:creationId xmlns:a16="http://schemas.microsoft.com/office/drawing/2014/main" id="{46BEEE8D-762B-2A52-A1D1-1C3E7380173C}"/>
              </a:ext>
            </a:extLst>
          </p:cNvPr>
          <p:cNvSpPr txBox="1">
            <a:spLocks/>
          </p:cNvSpPr>
          <p:nvPr/>
        </p:nvSpPr>
        <p:spPr>
          <a:xfrm>
            <a:off x="316199" y="1708906"/>
            <a:ext cx="11559601" cy="4647444"/>
          </a:xfrm>
          <a:prstGeom prst="rect">
            <a:avLst/>
          </a:prstGeom>
          <a:ln w="28575">
            <a:solidFill>
              <a:srgbClr val="AAB6C1"/>
            </a:solidFill>
          </a:ln>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Gallech feddwl am yr hyn rydych chi neu eraill yn gwario arian arno ar hyn o bryd neu pa gymorth arall rydych chi neu eraill yn defnyddio PIP i gael mynediad ato (fel Bathodyn Glas neu docynnau cydymaith ). Os nad ydych yn cael PIP, gallech feddwl am beth fyddech yn ei ddefnyddio ar ei gyfer.</a:t>
            </a:r>
            <a:endParaRPr lang="en-GB" dirty="0"/>
          </a:p>
        </p:txBody>
      </p:sp>
      <p:sp>
        <p:nvSpPr>
          <p:cNvPr id="4" name="Slide Number Placeholder 3">
            <a:extLst>
              <a:ext uri="{FF2B5EF4-FFF2-40B4-BE49-F238E27FC236}">
                <a16:creationId xmlns:a16="http://schemas.microsoft.com/office/drawing/2014/main" id="{E0A26022-A729-A901-89E1-E788F3C865D7}"/>
              </a:ext>
            </a:extLst>
          </p:cNvPr>
          <p:cNvSpPr>
            <a:spLocks noGrp="1"/>
          </p:cNvSpPr>
          <p:nvPr>
            <p:ph type="sldNum" sz="quarter" idx="12"/>
          </p:nvPr>
        </p:nvSpPr>
        <p:spPr/>
        <p:txBody>
          <a:bodyPr/>
          <a:lstStyle/>
          <a:p>
            <a:fld id="{2DE01E5B-8A43-411F-AF4C-90B9967CBE4A}" type="slidenum">
              <a:rPr lang="en-GB" smtClean="0"/>
              <a:pPr/>
              <a:t>16</a:t>
            </a:fld>
            <a:endParaRPr lang="en-GB"/>
          </a:p>
        </p:txBody>
      </p:sp>
    </p:spTree>
    <p:extLst>
      <p:ext uri="{BB962C8B-B14F-4D97-AF65-F5344CB8AC3E}">
        <p14:creationId xmlns:p14="http://schemas.microsoft.com/office/powerpoint/2010/main" val="721841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D04A1-F879-B178-934A-80AB419F169E}"/>
              </a:ext>
            </a:extLst>
          </p:cNvPr>
          <p:cNvSpPr>
            <a:spLocks noGrp="1"/>
          </p:cNvSpPr>
          <p:nvPr>
            <p:ph type="title"/>
          </p:nvPr>
        </p:nvSpPr>
        <p:spPr/>
        <p:txBody>
          <a:bodyPr/>
          <a:lstStyle/>
          <a:p>
            <a:r>
              <a:rPr lang="en-GB"/>
              <a:t>Beth yw pwrpas PIP: Deall costau ychwanegol</a:t>
            </a:r>
          </a:p>
        </p:txBody>
      </p:sp>
      <p:sp>
        <p:nvSpPr>
          <p:cNvPr id="3" name="Content Placeholder 2">
            <a:extLst>
              <a:ext uri="{FF2B5EF4-FFF2-40B4-BE49-F238E27FC236}">
                <a16:creationId xmlns:a16="http://schemas.microsoft.com/office/drawing/2014/main" id="{344122FA-3785-5130-19B1-7E1F7D59D457}"/>
              </a:ext>
            </a:extLst>
          </p:cNvPr>
          <p:cNvSpPr>
            <a:spLocks noGrp="1"/>
          </p:cNvSpPr>
          <p:nvPr>
            <p:ph idx="1"/>
          </p:nvPr>
        </p:nvSpPr>
        <p:spPr>
          <a:xfrm>
            <a:off x="119061" y="782477"/>
            <a:ext cx="11953875" cy="2501497"/>
          </a:xfrm>
        </p:spPr>
        <p:txBody>
          <a:bodyPr lIns="91440" tIns="45720" rIns="91440" bIns="45720" anchor="t">
            <a:normAutofit/>
          </a:bodyPr>
          <a:lstStyle/>
          <a:p>
            <a:endParaRPr lang="en-GB" sz="1200" b="1" dirty="0"/>
          </a:p>
          <a:p>
            <a:r>
              <a:rPr lang="en-GB" sz="2000">
                <a:latin typeface="Arial"/>
                <a:cs typeface="Arial"/>
              </a:rPr>
              <a:t>Cynlluniwyd PIP i helpu gyda </a:t>
            </a:r>
            <a:r>
              <a:rPr lang="en-GB" sz="2000" b="1">
                <a:latin typeface="Arial"/>
                <a:cs typeface="Arial"/>
              </a:rPr>
              <a:t>chostau ychwanegol </a:t>
            </a:r>
            <a:r>
              <a:rPr lang="en-GB" sz="2000">
                <a:latin typeface="Arial"/>
                <a:cs typeface="Arial"/>
              </a:rPr>
              <a:t>Anabledd neu gyflwr iechyd hirdymor. Mae costau ychwanegol yn golygu y treuliau ychwanegol y mae pobl anabl yn eu hwynebu uwchlaw costau byw arferol. Ond mae costau ychwanegol yn anodd eu deall a gallant amrywio yn seiliedig ar wahanol amgylchiadau, fel y rhwystrau cymdeithasol y mae pobl yn eu hwynebu/</a:t>
            </a:r>
            <a:endParaRPr lang="en-GB" sz="2000" dirty="0"/>
          </a:p>
        </p:txBody>
      </p:sp>
      <p:sp>
        <p:nvSpPr>
          <p:cNvPr id="5" name="Rectangle 4">
            <a:extLst>
              <a:ext uri="{FF2B5EF4-FFF2-40B4-BE49-F238E27FC236}">
                <a16:creationId xmlns:a16="http://schemas.microsoft.com/office/drawing/2014/main" id="{07D23883-A961-7160-ACE9-78EDF4D016B4}"/>
              </a:ext>
            </a:extLst>
          </p:cNvPr>
          <p:cNvSpPr/>
          <p:nvPr/>
        </p:nvSpPr>
        <p:spPr>
          <a:xfrm>
            <a:off x="311059" y="2286000"/>
            <a:ext cx="11559600" cy="1188058"/>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Arial" panose="020B0604020202020204" pitchFamily="34" charset="0"/>
                <a:cs typeface="Arial" panose="020B0604020202020204" pitchFamily="34" charset="0"/>
              </a:rPr>
              <a:t>A </a:t>
            </a:r>
            <a:r>
              <a:rPr lang="en-GB" sz="2800" b="1" dirty="0" err="1">
                <a:solidFill>
                  <a:schemeClr val="tx1"/>
                </a:solidFill>
                <a:latin typeface="Arial" panose="020B0604020202020204" pitchFamily="34" charset="0"/>
                <a:cs typeface="Arial" panose="020B0604020202020204" pitchFamily="34" charset="0"/>
              </a:rPr>
              <a:t>oes</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rhannau</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o'ch</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bywyd</a:t>
            </a:r>
            <a:r>
              <a:rPr lang="en-GB" sz="2800" b="1" dirty="0">
                <a:solidFill>
                  <a:schemeClr val="tx1"/>
                </a:solidFill>
                <a:latin typeface="Arial" panose="020B0604020202020204" pitchFamily="34" charset="0"/>
                <a:cs typeface="Arial" panose="020B0604020202020204" pitchFamily="34" charset="0"/>
              </a:rPr>
              <a:t> neu </a:t>
            </a:r>
            <a:r>
              <a:rPr lang="en-GB" sz="2800" b="1" dirty="0" err="1">
                <a:solidFill>
                  <a:schemeClr val="tx1"/>
                </a:solidFill>
                <a:latin typeface="Arial" panose="020B0604020202020204" pitchFamily="34" charset="0"/>
                <a:cs typeface="Arial" panose="020B0604020202020204" pitchFamily="34" charset="0"/>
              </a:rPr>
              <a:t>amgylchiadau</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sy'n</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effeithio</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ar</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gostau</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ychwanegol</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Anabledd</a:t>
            </a:r>
            <a:r>
              <a:rPr lang="en-GB" sz="2800" b="1" dirty="0">
                <a:solidFill>
                  <a:schemeClr val="tx1"/>
                </a:solidFill>
                <a:latin typeface="Arial" panose="020B0604020202020204" pitchFamily="34" charset="0"/>
                <a:cs typeface="Arial" panose="020B0604020202020204" pitchFamily="34" charset="0"/>
              </a:rPr>
              <a:t>? Sut </a:t>
            </a:r>
            <a:r>
              <a:rPr lang="en-GB" sz="2800" b="1" dirty="0" err="1">
                <a:solidFill>
                  <a:schemeClr val="tx1"/>
                </a:solidFill>
                <a:latin typeface="Arial" panose="020B0604020202020204" pitchFamily="34" charset="0"/>
                <a:cs typeface="Arial" panose="020B0604020202020204" pitchFamily="34" charset="0"/>
              </a:rPr>
              <a:t>maen</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nhw'n</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effeithio</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ar</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sut</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rydych</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yn</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defnyddio</a:t>
            </a:r>
            <a:r>
              <a:rPr lang="en-GB" sz="2800" b="1" dirty="0">
                <a:solidFill>
                  <a:schemeClr val="tx1"/>
                </a:solidFill>
                <a:latin typeface="Arial" panose="020B0604020202020204" pitchFamily="34" charset="0"/>
                <a:cs typeface="Arial" panose="020B0604020202020204" pitchFamily="34" charset="0"/>
              </a:rPr>
              <a:t> PIP?</a:t>
            </a:r>
          </a:p>
        </p:txBody>
      </p:sp>
      <p:sp>
        <p:nvSpPr>
          <p:cNvPr id="6" name="Content Placeholder 2">
            <a:extLst>
              <a:ext uri="{FF2B5EF4-FFF2-40B4-BE49-F238E27FC236}">
                <a16:creationId xmlns:a16="http://schemas.microsoft.com/office/drawing/2014/main" id="{0C663035-AB5D-28C4-93C6-C3506773CEA9}"/>
              </a:ext>
            </a:extLst>
          </p:cNvPr>
          <p:cNvSpPr txBox="1">
            <a:spLocks/>
          </p:cNvSpPr>
          <p:nvPr/>
        </p:nvSpPr>
        <p:spPr>
          <a:xfrm>
            <a:off x="311059" y="3619735"/>
            <a:ext cx="11559600" cy="2736616"/>
          </a:xfrm>
          <a:prstGeom prst="rect">
            <a:avLst/>
          </a:prstGeom>
          <a:ln w="28575">
            <a:solidFill>
              <a:srgbClr val="AAB6C1"/>
            </a:solidFill>
          </a:ln>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2000"/>
              </a:spcBef>
            </a:pPr>
            <a:r>
              <a:rPr lang="en-GB"/>
              <a:t>Gallech feddwl am ble rydych yn byw, rhannau o'ch hunaniaeth (fel eich hil neu ryw) neu eich cyfrifoldebau. Er enghraifft, efallai y byddwch yn gwario mwy o arian ar danwydd os ydych chi'n byw mewn ardal heb gysylltiadau trafnidiaeth gyhoeddus hygyrch.</a:t>
            </a:r>
          </a:p>
        </p:txBody>
      </p:sp>
      <p:sp>
        <p:nvSpPr>
          <p:cNvPr id="4" name="Slide Number Placeholder 3">
            <a:extLst>
              <a:ext uri="{FF2B5EF4-FFF2-40B4-BE49-F238E27FC236}">
                <a16:creationId xmlns:a16="http://schemas.microsoft.com/office/drawing/2014/main" id="{F4A6B448-9EFD-6700-96F3-0883528FBC8F}"/>
              </a:ext>
            </a:extLst>
          </p:cNvPr>
          <p:cNvSpPr>
            <a:spLocks noGrp="1"/>
          </p:cNvSpPr>
          <p:nvPr>
            <p:ph type="sldNum" sz="quarter" idx="12"/>
          </p:nvPr>
        </p:nvSpPr>
        <p:spPr/>
        <p:txBody>
          <a:bodyPr/>
          <a:lstStyle/>
          <a:p>
            <a:fld id="{2DE01E5B-8A43-411F-AF4C-90B9967CBE4A}" type="slidenum">
              <a:rPr lang="en-GB" smtClean="0"/>
              <a:pPr/>
              <a:t>17</a:t>
            </a:fld>
            <a:endParaRPr lang="en-GB"/>
          </a:p>
        </p:txBody>
      </p:sp>
    </p:spTree>
    <p:extLst>
      <p:ext uri="{BB962C8B-B14F-4D97-AF65-F5344CB8AC3E}">
        <p14:creationId xmlns:p14="http://schemas.microsoft.com/office/powerpoint/2010/main" val="426554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40C15-5A53-E78C-6C60-0881882A20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CF53A0-7273-47ED-CFF6-EC77635C70EE}"/>
              </a:ext>
            </a:extLst>
          </p:cNvPr>
          <p:cNvSpPr>
            <a:spLocks noGrp="1"/>
          </p:cNvSpPr>
          <p:nvPr>
            <p:ph type="title"/>
          </p:nvPr>
        </p:nvSpPr>
        <p:spPr/>
        <p:txBody>
          <a:bodyPr/>
          <a:lstStyle/>
          <a:p>
            <a:r>
              <a:rPr lang="en-GB"/>
              <a:t>Beth yw pwrpas PIP: Beth y gellid defnyddio PIP?</a:t>
            </a:r>
          </a:p>
        </p:txBody>
      </p:sp>
      <p:sp>
        <p:nvSpPr>
          <p:cNvPr id="5" name="Rectangle 4">
            <a:extLst>
              <a:ext uri="{FF2B5EF4-FFF2-40B4-BE49-F238E27FC236}">
                <a16:creationId xmlns:a16="http://schemas.microsoft.com/office/drawing/2014/main" id="{07F76AB7-0425-ABAD-8808-639035113FD2}"/>
              </a:ext>
            </a:extLst>
          </p:cNvPr>
          <p:cNvSpPr/>
          <p:nvPr/>
        </p:nvSpPr>
        <p:spPr>
          <a:xfrm>
            <a:off x="323251" y="970129"/>
            <a:ext cx="11559600" cy="565256"/>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Arial" panose="020B0604020202020204" pitchFamily="34" charset="0"/>
                <a:cs typeface="Arial" panose="020B0604020202020204" pitchFamily="34" charset="0"/>
              </a:rPr>
              <a:t>Beth </a:t>
            </a:r>
            <a:r>
              <a:rPr lang="en-GB" sz="2800" b="1" dirty="0" err="1">
                <a:solidFill>
                  <a:schemeClr val="tx1"/>
                </a:solidFill>
                <a:latin typeface="Arial" panose="020B0604020202020204" pitchFamily="34" charset="0"/>
                <a:cs typeface="Arial" panose="020B0604020202020204" pitchFamily="34" charset="0"/>
              </a:rPr>
              <a:t>ydych</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yn</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meddwl</a:t>
            </a:r>
            <a:r>
              <a:rPr lang="en-GB" sz="2800" b="1" dirty="0">
                <a:solidFill>
                  <a:schemeClr val="tx1"/>
                </a:solidFill>
                <a:latin typeface="Arial" panose="020B0604020202020204" pitchFamily="34" charset="0"/>
                <a:cs typeface="Arial" panose="020B0604020202020204" pitchFamily="34" charset="0"/>
              </a:rPr>
              <a:t> y </a:t>
            </a:r>
            <a:r>
              <a:rPr lang="en-GB" sz="2800" b="1" dirty="0" err="1">
                <a:solidFill>
                  <a:schemeClr val="tx1"/>
                </a:solidFill>
                <a:latin typeface="Arial" panose="020B0604020202020204" pitchFamily="34" charset="0"/>
                <a:cs typeface="Arial" panose="020B0604020202020204" pitchFamily="34" charset="0"/>
              </a:rPr>
              <a:t>dylai</a:t>
            </a:r>
            <a:r>
              <a:rPr lang="en-GB" sz="2800" b="1" dirty="0">
                <a:solidFill>
                  <a:schemeClr val="tx1"/>
                </a:solidFill>
                <a:latin typeface="Arial" panose="020B0604020202020204" pitchFamily="34" charset="0"/>
                <a:cs typeface="Arial" panose="020B0604020202020204" pitchFamily="34" charset="0"/>
              </a:rPr>
              <a:t> PIP </a:t>
            </a:r>
            <a:r>
              <a:rPr lang="en-GB" sz="2800" b="1" dirty="0" err="1">
                <a:solidFill>
                  <a:schemeClr val="tx1"/>
                </a:solidFill>
                <a:latin typeface="Arial" panose="020B0604020202020204" pitchFamily="34" charset="0"/>
                <a:cs typeface="Arial" panose="020B0604020202020204" pitchFamily="34" charset="0"/>
              </a:rPr>
              <a:t>helpu</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pobl</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i'w</a:t>
            </a:r>
            <a:r>
              <a:rPr lang="en-GB" sz="2800" b="1" dirty="0">
                <a:solidFill>
                  <a:schemeClr val="tx1"/>
                </a:solidFill>
                <a:latin typeface="Arial" panose="020B0604020202020204" pitchFamily="34" charset="0"/>
                <a:cs typeface="Arial" panose="020B0604020202020204" pitchFamily="34" charset="0"/>
              </a:rPr>
              <a:t> </a:t>
            </a:r>
            <a:r>
              <a:rPr lang="en-GB" sz="2800" b="1" dirty="0" err="1">
                <a:solidFill>
                  <a:schemeClr val="tx1"/>
                </a:solidFill>
                <a:latin typeface="Arial" panose="020B0604020202020204" pitchFamily="34" charset="0"/>
                <a:cs typeface="Arial" panose="020B0604020202020204" pitchFamily="34" charset="0"/>
              </a:rPr>
              <a:t>wneud</a:t>
            </a:r>
            <a:r>
              <a:rPr lang="en-GB" sz="2800" b="1" dirty="0">
                <a:solidFill>
                  <a:schemeClr val="tx1"/>
                </a:solidFill>
                <a:latin typeface="Arial" panose="020B0604020202020204" pitchFamily="34" charset="0"/>
                <a:cs typeface="Arial" panose="020B0604020202020204" pitchFamily="34" charset="0"/>
              </a:rPr>
              <a:t>?</a:t>
            </a:r>
          </a:p>
        </p:txBody>
      </p:sp>
      <p:sp>
        <p:nvSpPr>
          <p:cNvPr id="7" name="Content Placeholder 2">
            <a:extLst>
              <a:ext uri="{FF2B5EF4-FFF2-40B4-BE49-F238E27FC236}">
                <a16:creationId xmlns:a16="http://schemas.microsoft.com/office/drawing/2014/main" id="{F38323B0-EFEA-6785-D61C-85A03BFEB97A}"/>
              </a:ext>
            </a:extLst>
          </p:cNvPr>
          <p:cNvSpPr txBox="1">
            <a:spLocks/>
          </p:cNvSpPr>
          <p:nvPr/>
        </p:nvSpPr>
        <p:spPr>
          <a:xfrm>
            <a:off x="323249" y="1651498"/>
            <a:ext cx="11559601" cy="4502558"/>
          </a:xfrm>
          <a:prstGeom prst="rect">
            <a:avLst/>
          </a:prstGeom>
          <a:ln w="28575">
            <a:solidFill>
              <a:srgbClr val="AAB6C1"/>
            </a:solidFill>
          </a:ln>
        </p:spPr>
        <p:txBody>
          <a:bodyPr lIns="91440" tIns="45720" rIns="91440" bIns="4572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latin typeface="Arial"/>
                <a:cs typeface="Arial"/>
              </a:rPr>
              <a:t>Gallech feddwl am beth y dylid defnyddio PIP yn y dyfodol a'r rôl y dylai ei chwarae ym mywydau pobl. Gallai hyn gynnwys pa fath o gymorth allai helpu pobl fwyaf.</a:t>
            </a:r>
          </a:p>
        </p:txBody>
      </p:sp>
      <p:sp>
        <p:nvSpPr>
          <p:cNvPr id="4" name="Slide Number Placeholder 3">
            <a:extLst>
              <a:ext uri="{FF2B5EF4-FFF2-40B4-BE49-F238E27FC236}">
                <a16:creationId xmlns:a16="http://schemas.microsoft.com/office/drawing/2014/main" id="{D80B1BDB-B0CF-1466-19A7-FBF43E5BE79A}"/>
              </a:ext>
            </a:extLst>
          </p:cNvPr>
          <p:cNvSpPr>
            <a:spLocks noGrp="1"/>
          </p:cNvSpPr>
          <p:nvPr>
            <p:ph type="sldNum" sz="quarter" idx="12"/>
          </p:nvPr>
        </p:nvSpPr>
        <p:spPr/>
        <p:txBody>
          <a:bodyPr/>
          <a:lstStyle/>
          <a:p>
            <a:fld id="{2DE01E5B-8A43-411F-AF4C-90B9967CBE4A}" type="slidenum">
              <a:rPr lang="en-GB" smtClean="0"/>
              <a:pPr/>
              <a:t>18</a:t>
            </a:fld>
            <a:endParaRPr lang="en-GB"/>
          </a:p>
        </p:txBody>
      </p:sp>
    </p:spTree>
    <p:extLst>
      <p:ext uri="{BB962C8B-B14F-4D97-AF65-F5344CB8AC3E}">
        <p14:creationId xmlns:p14="http://schemas.microsoft.com/office/powerpoint/2010/main" val="1050201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a:extLst>
            <a:ext uri="{FF2B5EF4-FFF2-40B4-BE49-F238E27FC236}">
              <a16:creationId xmlns:a16="http://schemas.microsoft.com/office/drawing/2014/main" id="{03BA95BF-0116-9C5D-4851-74E63F4BEE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9A1461-5DC5-866E-8C2B-E78BE0854C13}"/>
              </a:ext>
            </a:extLst>
          </p:cNvPr>
          <p:cNvSpPr>
            <a:spLocks noGrp="1"/>
          </p:cNvSpPr>
          <p:nvPr>
            <p:ph type="title"/>
          </p:nvPr>
        </p:nvSpPr>
        <p:spPr/>
        <p:txBody>
          <a:bodyPr/>
          <a:lstStyle/>
          <a:p>
            <a:r>
              <a:rPr lang="en-GB" dirty="0" err="1"/>
              <a:t>Egwyl</a:t>
            </a:r>
            <a:r>
              <a:rPr lang="en-GB" dirty="0"/>
              <a:t> </a:t>
            </a:r>
            <a:r>
              <a:rPr lang="en-GB" dirty="0">
                <a:highlight>
                  <a:srgbClr val="00FF00"/>
                </a:highlight>
              </a:rPr>
              <a:t>1</a:t>
            </a:r>
            <a:r>
              <a:rPr lang="en-GB" dirty="0"/>
              <a:t> </a:t>
            </a:r>
            <a:r>
              <a:rPr lang="en-GB" dirty="0">
                <a:highlight>
                  <a:srgbClr val="FFFF00"/>
                </a:highlight>
              </a:rPr>
              <a:t>– 5 </a:t>
            </a:r>
            <a:r>
              <a:rPr lang="en-GB" dirty="0" err="1">
                <a:highlight>
                  <a:srgbClr val="FFFF00"/>
                </a:highlight>
              </a:rPr>
              <a:t>munud</a:t>
            </a:r>
            <a:endParaRPr lang="en-GB" dirty="0">
              <a:highlight>
                <a:srgbClr val="FFFF00"/>
              </a:highlight>
            </a:endParaRPr>
          </a:p>
        </p:txBody>
      </p:sp>
      <p:sp>
        <p:nvSpPr>
          <p:cNvPr id="4" name="Slide Number Placeholder 3">
            <a:extLst>
              <a:ext uri="{FF2B5EF4-FFF2-40B4-BE49-F238E27FC236}">
                <a16:creationId xmlns:a16="http://schemas.microsoft.com/office/drawing/2014/main" id="{69E5BC7C-5F67-821A-2079-92293E569F62}"/>
              </a:ext>
            </a:extLst>
          </p:cNvPr>
          <p:cNvSpPr>
            <a:spLocks noGrp="1"/>
          </p:cNvSpPr>
          <p:nvPr>
            <p:ph type="sldNum" sz="quarter" idx="12"/>
          </p:nvPr>
        </p:nvSpPr>
        <p:spPr/>
        <p:txBody>
          <a:bodyPr/>
          <a:lstStyle/>
          <a:p>
            <a:fld id="{2DE01E5B-8A43-411F-AF4C-90B9967CBE4A}" type="slidenum">
              <a:rPr lang="en-GB" smtClean="0"/>
              <a:pPr/>
              <a:t>19</a:t>
            </a:fld>
            <a:endParaRPr lang="en-GB"/>
          </a:p>
        </p:txBody>
      </p:sp>
      <p:sp>
        <p:nvSpPr>
          <p:cNvPr id="3" name="Content Placeholder 2">
            <a:extLst>
              <a:ext uri="{FF2B5EF4-FFF2-40B4-BE49-F238E27FC236}">
                <a16:creationId xmlns:a16="http://schemas.microsoft.com/office/drawing/2014/main" id="{624454E7-EF55-27B5-6169-9D44D8814207}"/>
              </a:ext>
            </a:extLst>
          </p:cNvPr>
          <p:cNvSpPr>
            <a:spLocks noGrp="1"/>
          </p:cNvSpPr>
          <p:nvPr>
            <p:ph idx="1"/>
          </p:nvPr>
        </p:nvSpPr>
        <p:spPr/>
        <p:txBody>
          <a:bodyPr/>
          <a:lstStyle/>
          <a:p>
            <a:endParaRPr lang="en-GB"/>
          </a:p>
          <a:p>
            <a:r>
              <a:rPr lang="en-GB"/>
              <a:t>Yn ystod yr egwyl hon, cymerwch amser i chi'ch hun a gorffwys os oes angen.</a:t>
            </a:r>
          </a:p>
          <a:p>
            <a:r>
              <a:rPr lang="en-GB"/>
              <a:t>
Gallwch hefyd siarad â hwylusydd os oes unrhyw beth a fyddai'n gwneud y gweithdy hwn yn fwy hygyrch i chi.</a:t>
            </a:r>
          </a:p>
        </p:txBody>
      </p:sp>
    </p:spTree>
    <p:extLst>
      <p:ext uri="{BB962C8B-B14F-4D97-AF65-F5344CB8AC3E}">
        <p14:creationId xmlns:p14="http://schemas.microsoft.com/office/powerpoint/2010/main" val="3222400878"/>
      </p:ext>
    </p:extLst>
  </p:cSld>
  <p:clrMapOvr>
    <a:masterClrMapping/>
  </p:clrMapOvr>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4EE6F-5A2E-CED4-90F2-035AE569FC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1E5576-ED64-BE38-A20A-692D66E9F90D}"/>
              </a:ext>
            </a:extLst>
          </p:cNvPr>
          <p:cNvSpPr>
            <a:spLocks noGrp="1"/>
          </p:cNvSpPr>
          <p:nvPr>
            <p:ph type="title"/>
          </p:nvPr>
        </p:nvSpPr>
        <p:spPr>
          <a:xfrm>
            <a:off x="127688" y="1268413"/>
            <a:ext cx="11226112" cy="663904"/>
          </a:xfrm>
        </p:spPr>
        <p:txBody>
          <a:bodyPr lIns="91440" tIns="45720" rIns="91440" bIns="45720" anchor="b">
            <a:noAutofit/>
          </a:bodyPr>
          <a:lstStyle/>
          <a:p>
            <a:r>
              <a:rPr lang="en-GB" sz="4400">
                <a:latin typeface="Arial" panose="020B0604020202020204" pitchFamily="34" charset="0"/>
                <a:cs typeface="Arial" panose="020B0604020202020204" pitchFamily="34" charset="0"/>
              </a:rPr>
              <a:t>Croeso i'n gweithdy Adolygiad Timms</a:t>
            </a:r>
          </a:p>
        </p:txBody>
      </p:sp>
      <p:sp>
        <p:nvSpPr>
          <p:cNvPr id="4" name="Title 1">
            <a:extLst>
              <a:ext uri="{FF2B5EF4-FFF2-40B4-BE49-F238E27FC236}">
                <a16:creationId xmlns:a16="http://schemas.microsoft.com/office/drawing/2014/main" id="{5F3C5F5B-A2B9-AAA4-0108-EE82B1EAC7A6}"/>
              </a:ext>
            </a:extLst>
          </p:cNvPr>
          <p:cNvSpPr txBox="1">
            <a:spLocks/>
          </p:cNvSpPr>
          <p:nvPr/>
        </p:nvSpPr>
        <p:spPr>
          <a:xfrm>
            <a:off x="127688" y="2059317"/>
            <a:ext cx="7911412" cy="663904"/>
          </a:xfrm>
          <a:prstGeom prst="rect">
            <a:avLst/>
          </a:prstGeom>
        </p:spPr>
        <p:txBody>
          <a:bodyPr lIns="91440" tIns="45720" rIns="91440" bIns="45720" anchor="b">
            <a:noAutofit/>
          </a:bodyPr>
          <a:lstStyle>
            <a:lvl1pPr algn="l" defTabSz="914400" rtl="0" eaLnBrk="1" latinLnBrk="0" hangingPunct="1">
              <a:lnSpc>
                <a:spcPct val="90000"/>
              </a:lnSpc>
              <a:spcBef>
                <a:spcPct val="0"/>
              </a:spcBef>
              <a:buNone/>
              <a:defRPr lang="en-US" sz="3300" b="1" kern="1200" baseline="0" smtClean="0">
                <a:solidFill>
                  <a:srgbClr val="156082"/>
                </a:solidFill>
                <a:latin typeface="+mj-lt"/>
                <a:ea typeface="+mj-ea"/>
                <a:cs typeface="Segoe UI Light" panose="020B0502040204020203" pitchFamily="34" charset="0"/>
              </a:defRPr>
            </a:lvl1pPr>
          </a:lstStyle>
          <a:p>
            <a:r>
              <a:rPr lang="en-GB" b="0" dirty="0">
                <a:solidFill>
                  <a:schemeClr val="tx1"/>
                </a:solidFill>
                <a:highlight>
                  <a:srgbClr val="FFFF00"/>
                </a:highlight>
                <a:latin typeface="Arial" panose="020B0604020202020204" pitchFamily="34" charset="0"/>
                <a:cs typeface="Arial" panose="020B0604020202020204" pitchFamily="34" charset="0"/>
              </a:rPr>
              <a:t>[Add details, e.g. time and date]</a:t>
            </a:r>
          </a:p>
        </p:txBody>
      </p:sp>
      <p:sp>
        <p:nvSpPr>
          <p:cNvPr id="5" name="Slide Number Placeholder 3">
            <a:extLst>
              <a:ext uri="{FF2B5EF4-FFF2-40B4-BE49-F238E27FC236}">
                <a16:creationId xmlns:a16="http://schemas.microsoft.com/office/drawing/2014/main" id="{CCA08ED6-8708-BAD2-1ED8-734034C73442}"/>
              </a:ext>
            </a:extLst>
          </p:cNvPr>
          <p:cNvSpPr>
            <a:spLocks noGrp="1"/>
          </p:cNvSpPr>
          <p:nvPr>
            <p:ph type="sldNum" sz="quarter" idx="12"/>
          </p:nvPr>
        </p:nvSpPr>
        <p:spPr>
          <a:xfrm>
            <a:off x="11654280" y="6356350"/>
            <a:ext cx="432758" cy="365125"/>
          </a:xfrm>
        </p:spPr>
        <p:txBody>
          <a:bodyPr/>
          <a:lstStyle/>
          <a:p>
            <a:fld id="{2DE01E5B-8A43-411F-AF4C-90B9967CBE4A}" type="slidenum">
              <a:rPr lang="en-GB" smtClean="0"/>
              <a:t>2</a:t>
            </a:fld>
            <a:endParaRPr lang="en-GB"/>
          </a:p>
        </p:txBody>
      </p:sp>
    </p:spTree>
    <p:extLst>
      <p:ext uri="{BB962C8B-B14F-4D97-AF65-F5344CB8AC3E}">
        <p14:creationId xmlns:p14="http://schemas.microsoft.com/office/powerpoint/2010/main" val="1657729275"/>
      </p:ext>
    </p:extLst>
  </p:cSld>
  <p:clrMapOvr>
    <a:masterClrMapping/>
  </p:clrMapOvr>
  <p:extLst>
    <p:ext uri="{6950BFC3-D8DA-4A85-94F7-54DA5524770B}">
      <p188:commentRel xmlns:p188="http://schemas.microsoft.com/office/powerpoint/2018/8/main" r:id="rId3"/>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16AB6-F83B-B372-FBB4-57E8471744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A77CFB-0C94-876E-1969-FA1CF2DB753E}"/>
              </a:ext>
            </a:extLst>
          </p:cNvPr>
          <p:cNvSpPr>
            <a:spLocks noGrp="1"/>
          </p:cNvSpPr>
          <p:nvPr>
            <p:ph type="title"/>
          </p:nvPr>
        </p:nvSpPr>
        <p:spPr>
          <a:xfrm>
            <a:off x="119063" y="1268413"/>
            <a:ext cx="8586025" cy="2843210"/>
          </a:xfrm>
        </p:spPr>
        <p:txBody>
          <a:bodyPr/>
          <a:lstStyle/>
          <a:p>
            <a:r>
              <a:rPr lang="en-GB" dirty="0">
                <a:latin typeface="Arial" panose="020B0604020202020204" pitchFamily="34" charset="0"/>
                <a:cs typeface="Arial" panose="020B0604020202020204" pitchFamily="34" charset="0"/>
              </a:rPr>
              <a:t>Sut </a:t>
            </a:r>
            <a:r>
              <a:rPr lang="en-GB" dirty="0" err="1">
                <a:latin typeface="Arial" panose="020B0604020202020204" pitchFamily="34" charset="0"/>
                <a:cs typeface="Arial" panose="020B0604020202020204" pitchFamily="34" charset="0"/>
              </a:rPr>
              <a:t>brofiad</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yw</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gwneud</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cais</a:t>
            </a:r>
            <a:r>
              <a:rPr lang="en-GB" dirty="0">
                <a:latin typeface="Arial" panose="020B0604020202020204" pitchFamily="34" charset="0"/>
                <a:cs typeface="Arial" panose="020B0604020202020204" pitchFamily="34" charset="0"/>
              </a:rPr>
              <a:t> am PIP</a:t>
            </a:r>
          </a:p>
        </p:txBody>
      </p:sp>
      <p:sp>
        <p:nvSpPr>
          <p:cNvPr id="3" name="Text Placeholder 2">
            <a:extLst>
              <a:ext uri="{FF2B5EF4-FFF2-40B4-BE49-F238E27FC236}">
                <a16:creationId xmlns:a16="http://schemas.microsoft.com/office/drawing/2014/main" id="{E4A90EEC-B852-0C6B-42EC-662501E181E3}"/>
              </a:ext>
            </a:extLst>
          </p:cNvPr>
          <p:cNvSpPr>
            <a:spLocks noGrp="1"/>
          </p:cNvSpPr>
          <p:nvPr/>
        </p:nvSpPr>
        <p:spPr>
          <a:xfrm>
            <a:off x="119063" y="4233860"/>
            <a:ext cx="7881937" cy="2305052"/>
          </a:xfrm>
          <a:prstGeom prst="rect">
            <a:avLst/>
          </a:prstGeom>
        </p:spPr>
        <p:txBody>
          <a:bodyPr lIns="72000" tIns="126000" rIns="91440" bIns="4572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baseline="0">
                <a:solidFill>
                  <a:schemeClr val="bg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2pPr>
            <a:lvl3pPr marL="6858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3pPr>
            <a:lvl4pPr marL="10287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4pPr>
            <a:lvl5pPr marL="13716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40 munud</a:t>
            </a:r>
          </a:p>
        </p:txBody>
      </p:sp>
      <p:sp>
        <p:nvSpPr>
          <p:cNvPr id="5" name="Slide Number Placeholder 3">
            <a:extLst>
              <a:ext uri="{FF2B5EF4-FFF2-40B4-BE49-F238E27FC236}">
                <a16:creationId xmlns:a16="http://schemas.microsoft.com/office/drawing/2014/main" id="{AE4E5575-8D54-520A-8B70-3156785DCB9E}"/>
              </a:ext>
            </a:extLst>
          </p:cNvPr>
          <p:cNvSpPr txBox="1">
            <a:spLocks/>
          </p:cNvSpPr>
          <p:nvPr/>
        </p:nvSpPr>
        <p:spPr>
          <a:xfrm>
            <a:off x="11654280" y="6356350"/>
            <a:ext cx="432758" cy="365125"/>
          </a:xfrm>
          <a:prstGeom prst="rect">
            <a:avLst/>
          </a:prstGeom>
        </p:spPr>
        <p:txBody>
          <a:bodyPr/>
          <a:lstStyle>
            <a:defPPr>
              <a:defRPr lang="en-GB"/>
            </a:defPPr>
            <a:lvl1pPr marL="0" algn="l" defTabSz="914400" rtl="0" eaLnBrk="1" latinLnBrk="0" hangingPunct="1">
              <a:defRPr sz="16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DE01E5B-8A43-411F-AF4C-90B9967CBE4A}" type="slidenum">
              <a:rPr lang="en-GB" smtClean="0"/>
              <a:pPr/>
              <a:t>20</a:t>
            </a:fld>
            <a:endParaRPr lang="en-GB"/>
          </a:p>
        </p:txBody>
      </p:sp>
    </p:spTree>
    <p:extLst>
      <p:ext uri="{BB962C8B-B14F-4D97-AF65-F5344CB8AC3E}">
        <p14:creationId xmlns:p14="http://schemas.microsoft.com/office/powerpoint/2010/main" val="15065031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6ECE0-9833-ACA5-569F-C76C5EE6C8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F7637F-E0CB-3E03-9B13-644DC4946FFC}"/>
              </a:ext>
            </a:extLst>
          </p:cNvPr>
          <p:cNvSpPr>
            <a:spLocks noGrp="1"/>
          </p:cNvSpPr>
          <p:nvPr>
            <p:ph type="title"/>
          </p:nvPr>
        </p:nvSpPr>
        <p:spPr/>
        <p:txBody>
          <a:bodyPr/>
          <a:lstStyle/>
          <a:p>
            <a:r>
              <a:rPr lang="en-GB" sz="2200" dirty="0"/>
              <a:t>Sut </a:t>
            </a:r>
            <a:r>
              <a:rPr lang="en-GB" sz="2200" dirty="0" err="1"/>
              <a:t>brofiad</a:t>
            </a:r>
            <a:r>
              <a:rPr lang="en-GB" sz="2200" dirty="0"/>
              <a:t> </a:t>
            </a:r>
            <a:r>
              <a:rPr lang="en-GB" sz="2200" dirty="0" err="1"/>
              <a:t>yw</a:t>
            </a:r>
            <a:r>
              <a:rPr lang="en-GB" sz="2200" dirty="0"/>
              <a:t> </a:t>
            </a:r>
            <a:r>
              <a:rPr lang="en-GB" sz="2200" dirty="0" err="1"/>
              <a:t>gwneud</a:t>
            </a:r>
            <a:r>
              <a:rPr lang="en-GB" sz="2200" dirty="0"/>
              <a:t> </a:t>
            </a:r>
            <a:r>
              <a:rPr lang="en-GB" sz="2200" dirty="0" err="1"/>
              <a:t>cais</a:t>
            </a:r>
            <a:r>
              <a:rPr lang="en-GB" sz="2200" dirty="0"/>
              <a:t> am PIP: Beth yr </a:t>
            </a:r>
            <a:r>
              <a:rPr lang="en-GB" sz="2200" dirty="0" err="1"/>
              <a:t>hoffem</a:t>
            </a:r>
            <a:r>
              <a:rPr lang="en-GB" sz="2200" dirty="0"/>
              <a:t> </a:t>
            </a:r>
            <a:r>
              <a:rPr lang="en-GB" sz="2200" dirty="0" err="1"/>
              <a:t>siarad</a:t>
            </a:r>
            <a:r>
              <a:rPr lang="en-GB" sz="2200" dirty="0"/>
              <a:t> </a:t>
            </a:r>
            <a:r>
              <a:rPr lang="en-GB" sz="2200" dirty="0" err="1"/>
              <a:t>amdano</a:t>
            </a:r>
            <a:r>
              <a:rPr lang="en-GB" sz="2200" dirty="0"/>
              <a:t> </a:t>
            </a:r>
            <a:r>
              <a:rPr lang="en-GB" sz="2200" dirty="0" err="1"/>
              <a:t>yn</a:t>
            </a:r>
            <a:r>
              <a:rPr lang="en-GB" sz="2200" dirty="0"/>
              <a:t> y </a:t>
            </a:r>
            <a:r>
              <a:rPr lang="en-GB" sz="2200" dirty="0" err="1"/>
              <a:t>sesiwn</a:t>
            </a:r>
            <a:r>
              <a:rPr lang="en-GB" sz="2200" dirty="0"/>
              <a:t> hon?</a:t>
            </a:r>
          </a:p>
        </p:txBody>
      </p:sp>
      <p:sp>
        <p:nvSpPr>
          <p:cNvPr id="3" name="Content Placeholder 2">
            <a:extLst>
              <a:ext uri="{FF2B5EF4-FFF2-40B4-BE49-F238E27FC236}">
                <a16:creationId xmlns:a16="http://schemas.microsoft.com/office/drawing/2014/main" id="{4AFBCC00-E590-0739-CDA7-EFB688DB34C9}"/>
              </a:ext>
            </a:extLst>
          </p:cNvPr>
          <p:cNvSpPr>
            <a:spLocks noGrp="1"/>
          </p:cNvSpPr>
          <p:nvPr>
            <p:ph idx="1"/>
          </p:nvPr>
        </p:nvSpPr>
        <p:spPr>
          <a:xfrm>
            <a:off x="119064" y="854014"/>
            <a:ext cx="11953875" cy="5502336"/>
          </a:xfrm>
        </p:spPr>
        <p:txBody>
          <a:bodyPr>
            <a:normAutofit/>
          </a:bodyPr>
          <a:lstStyle/>
          <a:p>
            <a:pPr marL="342900" indent="-342900">
              <a:buFont typeface="Arial" panose="020B0604020202020204" pitchFamily="34" charset="0"/>
              <a:buChar char="•"/>
            </a:pPr>
            <a:endParaRPr lang="en-GB" sz="1200" b="1"/>
          </a:p>
          <a:p>
            <a:r>
              <a:rPr lang="en-GB"/>
              <a:t>Mae'r Adolygiad Timms yn edrych ar </a:t>
            </a:r>
            <a:r>
              <a:rPr lang="en-GB" b="1"/>
              <a:t>brofiad presennol pobl sy'n gwneud cais am PIP, </a:t>
            </a:r>
            <a:r>
              <a:rPr lang="en-GB"/>
              <a:t>a sut y gellid gwella hyn. Mae hyn yn cynnwys meddwl am sut y gall y broses fod yn hygyrch ac yn gynhwysol.</a:t>
            </a:r>
          </a:p>
          <a:p>
            <a:endParaRPr lang="en-GB" sz="1200"/>
          </a:p>
          <a:p>
            <a:r>
              <a:rPr lang="en-GB"/>
              <a:t>Er mwyn deall hyn yn fwy, hoffai'r grŵp llywio glywed eich barn ar:</a:t>
            </a:r>
          </a:p>
          <a:p>
            <a:pPr marL="457200" indent="-457200">
              <a:buFont typeface="+mj-lt"/>
              <a:buAutoNum type="arabicPeriod"/>
            </a:pPr>
            <a:r>
              <a:rPr lang="en-GB"/>
              <a:t>Beth sy'n gweithio ac nad yw'n gweithio yn y broses bresennol 
Pa mor hygyrch yw'r broses bresennol a beth y gellid ei wneud i wella hyn</a:t>
            </a:r>
            <a:endParaRPr lang="en-GB" sz="1200"/>
          </a:p>
          <a:p>
            <a:r>
              <a:rPr lang="en-GB"/>
              <a:t>Bydd y mewnwelediadau rydym yn eu rhannu yn helpu'r grŵp llywio i ddeall problemau gyda'r broses a sut y gallai dewis amgen da, hygyrch edrych.</a:t>
            </a:r>
          </a:p>
        </p:txBody>
      </p:sp>
      <p:sp>
        <p:nvSpPr>
          <p:cNvPr id="5" name="Rectangle 4">
            <a:extLst>
              <a:ext uri="{FF2B5EF4-FFF2-40B4-BE49-F238E27FC236}">
                <a16:creationId xmlns:a16="http://schemas.microsoft.com/office/drawing/2014/main" id="{40DE39E6-AB43-A67B-BBEA-030523D0CF4F}"/>
              </a:ext>
            </a:extLst>
          </p:cNvPr>
          <p:cNvSpPr/>
          <p:nvPr/>
        </p:nvSpPr>
        <p:spPr>
          <a:xfrm>
            <a:off x="311059" y="5083278"/>
            <a:ext cx="11559600" cy="120936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Byddwn yn eich gwahodd i siarad am brofiadau personol, y gall rhai pobl eu chael yn anodd. Cymerwch ran ym mha bynnag ffordd sy'n teimlo'n iawn i chi. Mae croeso i chi adael yr ystafell, cael egwyl, neu ddewis peidio â rhannu ar unrhyw adeg.</a:t>
            </a:r>
          </a:p>
        </p:txBody>
      </p:sp>
      <p:sp>
        <p:nvSpPr>
          <p:cNvPr id="4" name="Slide Number Placeholder 3">
            <a:extLst>
              <a:ext uri="{FF2B5EF4-FFF2-40B4-BE49-F238E27FC236}">
                <a16:creationId xmlns:a16="http://schemas.microsoft.com/office/drawing/2014/main" id="{FF5D7FDF-B62D-4298-088E-7A93E639E3D3}"/>
              </a:ext>
            </a:extLst>
          </p:cNvPr>
          <p:cNvSpPr>
            <a:spLocks noGrp="1"/>
          </p:cNvSpPr>
          <p:nvPr>
            <p:ph type="sldNum" sz="quarter" idx="12"/>
          </p:nvPr>
        </p:nvSpPr>
        <p:spPr/>
        <p:txBody>
          <a:bodyPr/>
          <a:lstStyle/>
          <a:p>
            <a:fld id="{2DE01E5B-8A43-411F-AF4C-90B9967CBE4A}" type="slidenum">
              <a:rPr lang="en-GB" smtClean="0"/>
              <a:pPr/>
              <a:t>21</a:t>
            </a:fld>
            <a:endParaRPr lang="en-GB"/>
          </a:p>
        </p:txBody>
      </p:sp>
    </p:spTree>
    <p:extLst>
      <p:ext uri="{BB962C8B-B14F-4D97-AF65-F5344CB8AC3E}">
        <p14:creationId xmlns:p14="http://schemas.microsoft.com/office/powerpoint/2010/main" val="2733184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E76E2-6584-1E47-5EC1-F361FE042BE9}"/>
              </a:ext>
            </a:extLst>
          </p:cNvPr>
          <p:cNvSpPr>
            <a:spLocks noGrp="1"/>
          </p:cNvSpPr>
          <p:nvPr>
            <p:ph type="title"/>
          </p:nvPr>
        </p:nvSpPr>
        <p:spPr/>
        <p:txBody>
          <a:bodyPr/>
          <a:lstStyle/>
          <a:p>
            <a:r>
              <a:rPr lang="en-GB" dirty="0"/>
              <a:t>Sut </a:t>
            </a:r>
            <a:r>
              <a:rPr lang="en-GB" dirty="0" err="1"/>
              <a:t>brofiad</a:t>
            </a:r>
            <a:r>
              <a:rPr lang="en-GB" dirty="0"/>
              <a:t> </a:t>
            </a:r>
            <a:r>
              <a:rPr lang="en-GB" dirty="0" err="1"/>
              <a:t>yw</a:t>
            </a:r>
            <a:r>
              <a:rPr lang="en-GB" dirty="0"/>
              <a:t> </a:t>
            </a:r>
            <a:r>
              <a:rPr lang="en-GB" dirty="0" err="1"/>
              <a:t>gwneud</a:t>
            </a:r>
            <a:r>
              <a:rPr lang="en-GB" dirty="0"/>
              <a:t> </a:t>
            </a:r>
            <a:r>
              <a:rPr lang="en-GB" dirty="0" err="1"/>
              <a:t>cais</a:t>
            </a:r>
            <a:r>
              <a:rPr lang="en-GB" dirty="0"/>
              <a:t> am PIP: Y broses </a:t>
            </a:r>
            <a:r>
              <a:rPr lang="en-GB" dirty="0" err="1"/>
              <a:t>bresennol</a:t>
            </a:r>
            <a:endParaRPr lang="en-GB" dirty="0"/>
          </a:p>
        </p:txBody>
      </p:sp>
      <p:sp>
        <p:nvSpPr>
          <p:cNvPr id="3" name="Content Placeholder 2">
            <a:extLst>
              <a:ext uri="{FF2B5EF4-FFF2-40B4-BE49-F238E27FC236}">
                <a16:creationId xmlns:a16="http://schemas.microsoft.com/office/drawing/2014/main" id="{140A33C7-0E5C-A64F-5CC3-210EEFEB2B9A}"/>
              </a:ext>
            </a:extLst>
          </p:cNvPr>
          <p:cNvSpPr>
            <a:spLocks noGrp="1"/>
          </p:cNvSpPr>
          <p:nvPr>
            <p:ph idx="1"/>
          </p:nvPr>
        </p:nvSpPr>
        <p:spPr>
          <a:xfrm>
            <a:off x="133163" y="1039222"/>
            <a:ext cx="11953875" cy="3027169"/>
          </a:xfrm>
        </p:spPr>
        <p:txBody>
          <a:bodyPr>
            <a:normAutofit/>
          </a:bodyPr>
          <a:lstStyle/>
          <a:p>
            <a:pPr>
              <a:spcAft>
                <a:spcPts val="1000"/>
              </a:spcAft>
            </a:pPr>
            <a:r>
              <a:rPr lang="en-GB" dirty="0"/>
              <a:t>Dyma broses </a:t>
            </a:r>
            <a:r>
              <a:rPr lang="en-GB" dirty="0" err="1"/>
              <a:t>enghreifftiol</a:t>
            </a:r>
            <a:r>
              <a:rPr lang="en-GB" dirty="0"/>
              <a:t> o </a:t>
            </a:r>
            <a:r>
              <a:rPr lang="en-GB" dirty="0" err="1"/>
              <a:t>wneud</a:t>
            </a:r>
            <a:r>
              <a:rPr lang="en-GB" dirty="0"/>
              <a:t> </a:t>
            </a:r>
            <a:r>
              <a:rPr lang="en-GB" dirty="0" err="1"/>
              <a:t>cais</a:t>
            </a:r>
            <a:r>
              <a:rPr lang="en-GB" dirty="0"/>
              <a:t> </a:t>
            </a:r>
            <a:r>
              <a:rPr lang="en-GB" dirty="0" err="1"/>
              <a:t>newydd</a:t>
            </a:r>
            <a:r>
              <a:rPr lang="en-GB" dirty="0"/>
              <a:t> am PIP:</a:t>
            </a:r>
          </a:p>
          <a:p>
            <a:pPr>
              <a:spcAft>
                <a:spcPts val="1000"/>
              </a:spcAft>
            </a:pPr>
            <a:endParaRPr lang="en-GB" dirty="0"/>
          </a:p>
          <a:p>
            <a:pPr>
              <a:spcAft>
                <a:spcPts val="1000"/>
              </a:spcAft>
            </a:pPr>
            <a:endParaRPr lang="en-GB" dirty="0"/>
          </a:p>
          <a:p>
            <a:pPr>
              <a:spcAft>
                <a:spcPts val="1000"/>
              </a:spcAft>
            </a:pPr>
            <a:endParaRPr lang="en-GB" dirty="0"/>
          </a:p>
          <a:p>
            <a:pPr>
              <a:spcAft>
                <a:spcPts val="1000"/>
              </a:spcAft>
            </a:pPr>
            <a:endParaRPr lang="en-GB" dirty="0"/>
          </a:p>
          <a:p>
            <a:pPr>
              <a:spcAft>
                <a:spcPts val="1000"/>
              </a:spcAft>
            </a:pPr>
            <a:endParaRPr lang="en-GB" dirty="0"/>
          </a:p>
          <a:p>
            <a:pPr>
              <a:spcAft>
                <a:spcPts val="1000"/>
              </a:spcAft>
            </a:pPr>
            <a:endParaRPr lang="en-GB" dirty="0"/>
          </a:p>
        </p:txBody>
      </p:sp>
      <p:graphicFrame>
        <p:nvGraphicFramePr>
          <p:cNvPr id="8" name="Content Placeholder 5" descr="Diagram llif sy'n nodi'r camau arferol yn y broses ar gyfer gwneud cais am PIP o: &#10;&#10;1. Cysylltu â DWP i ddechrau cais &#10;2. Ateb cwestiynau sylfaenol amdanaf i a'm Hanabledd neu gyflwr (dros y ffôn neu drwy ddefnyddio'r ffurflen PIPW1)&#10;3. Llenwi'r ffurflen 'Sut mae eich Anabledd yn effeithio arnoch’  (ffurflen PIP2W)&#10;4. Cwblhau asesiad swyddogaethol gyda gweithiwr iechyd proffesiynol &#10;5. Cael llythyr penderfyniad&#10;6. Herio penderfyniad (os yw'n berthnasol)&#10;">
            <a:extLst>
              <a:ext uri="{FF2B5EF4-FFF2-40B4-BE49-F238E27FC236}">
                <a16:creationId xmlns:a16="http://schemas.microsoft.com/office/drawing/2014/main" id="{CEEF589D-38CF-42AD-83A7-C5EB7EE61114}"/>
              </a:ext>
              <a:ext uri="{C183D7F6-B498-43B3-948B-1728B52AA6E4}">
                <adec:decorative xmlns:adec="http://schemas.microsoft.com/office/drawing/2017/decorative" val="0"/>
              </a:ext>
            </a:extLst>
          </p:cNvPr>
          <p:cNvGraphicFramePr>
            <a:graphicFrameLocks/>
          </p:cNvGraphicFramePr>
          <p:nvPr>
            <p:extLst>
              <p:ext uri="{D42A27DB-BD31-4B8C-83A1-F6EECF244321}">
                <p14:modId xmlns:p14="http://schemas.microsoft.com/office/powerpoint/2010/main" val="3552209290"/>
              </p:ext>
            </p:extLst>
          </p:nvPr>
        </p:nvGraphicFramePr>
        <p:xfrm>
          <a:off x="-357867" y="1535363"/>
          <a:ext cx="12416704" cy="38127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5F6D6C0F-0E80-116A-3212-5E114967035D}"/>
              </a:ext>
            </a:extLst>
          </p:cNvPr>
          <p:cNvSpPr>
            <a:spLocks noGrp="1"/>
          </p:cNvSpPr>
          <p:nvPr>
            <p:ph type="sldNum" sz="quarter" idx="12"/>
          </p:nvPr>
        </p:nvSpPr>
        <p:spPr/>
        <p:txBody>
          <a:bodyPr/>
          <a:lstStyle/>
          <a:p>
            <a:fld id="{2DE01E5B-8A43-411F-AF4C-90B9967CBE4A}" type="slidenum">
              <a:rPr lang="en-GB" smtClean="0"/>
              <a:pPr/>
              <a:t>22</a:t>
            </a:fld>
            <a:endParaRPr lang="en-GB"/>
          </a:p>
        </p:txBody>
      </p:sp>
      <p:sp>
        <p:nvSpPr>
          <p:cNvPr id="5" name="TextBox 4">
            <a:extLst>
              <a:ext uri="{FF2B5EF4-FFF2-40B4-BE49-F238E27FC236}">
                <a16:creationId xmlns:a16="http://schemas.microsoft.com/office/drawing/2014/main" id="{C785D8ED-988F-9B61-4663-6771D2B1C5CC}"/>
              </a:ext>
            </a:extLst>
          </p:cNvPr>
          <p:cNvSpPr txBox="1"/>
          <p:nvPr/>
        </p:nvSpPr>
        <p:spPr>
          <a:xfrm>
            <a:off x="133163" y="5356848"/>
            <a:ext cx="11953875" cy="1200329"/>
          </a:xfrm>
          <a:prstGeom prst="rect">
            <a:avLst/>
          </a:prstGeom>
          <a:noFill/>
        </p:spPr>
        <p:txBody>
          <a:bodyPr wrap="square" rtlCol="0">
            <a:spAutoFit/>
          </a:bodyPr>
          <a:lstStyle/>
          <a:p>
            <a:r>
              <a:rPr lang="en-GB" sz="2400" dirty="0" err="1">
                <a:latin typeface="Arial" panose="020B0604020202020204" pitchFamily="34" charset="0"/>
                <a:cs typeface="Arial" panose="020B0604020202020204" pitchFamily="34" charset="0"/>
              </a:rPr>
              <a:t>Efallai</a:t>
            </a:r>
            <a:r>
              <a:rPr lang="en-GB" sz="2400" dirty="0">
                <a:latin typeface="Arial" panose="020B0604020202020204" pitchFamily="34" charset="0"/>
                <a:cs typeface="Arial" panose="020B0604020202020204" pitchFamily="34" charset="0"/>
              </a:rPr>
              <a:t> y </a:t>
            </a:r>
            <a:r>
              <a:rPr lang="en-GB" sz="2400" dirty="0" err="1">
                <a:latin typeface="Arial" panose="020B0604020202020204" pitchFamily="34" charset="0"/>
                <a:cs typeface="Arial" panose="020B0604020202020204" pitchFamily="34" charset="0"/>
              </a:rPr>
              <a:t>byddwch</a:t>
            </a:r>
            <a:r>
              <a:rPr lang="en-GB" sz="2400" dirty="0">
                <a:latin typeface="Arial" panose="020B0604020202020204" pitchFamily="34" charset="0"/>
                <a:cs typeface="Arial" panose="020B0604020202020204" pitchFamily="34" charset="0"/>
              </a:rPr>
              <a:t> chi neu </a:t>
            </a:r>
            <a:r>
              <a:rPr lang="en-GB" sz="2400" dirty="0" err="1">
                <a:latin typeface="Arial" panose="020B0604020202020204" pitchFamily="34" charset="0"/>
                <a:cs typeface="Arial" panose="020B0604020202020204" pitchFamily="34" charset="0"/>
              </a:rPr>
              <a:t>rywun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rydych</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yn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ei</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adnabod</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yn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cael</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profiad</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gwahanol</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fel</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cwblhau</a:t>
            </a:r>
            <a:r>
              <a:rPr lang="en-GB" sz="2400" dirty="0">
                <a:latin typeface="Arial" panose="020B0604020202020204" pitchFamily="34" charset="0"/>
                <a:cs typeface="Arial" panose="020B0604020202020204" pitchFamily="34" charset="0"/>
              </a:rPr>
              <a:t> ail-</a:t>
            </a:r>
            <a:r>
              <a:rPr lang="en-GB" sz="2400" dirty="0" err="1">
                <a:latin typeface="Arial" panose="020B0604020202020204" pitchFamily="34" charset="0"/>
                <a:cs typeface="Arial" panose="020B0604020202020204" pitchFamily="34" charset="0"/>
              </a:rPr>
              <a:t>gais</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rhoi</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gwybod</a:t>
            </a:r>
            <a:r>
              <a:rPr lang="en-GB" sz="2400" dirty="0">
                <a:latin typeface="Arial" panose="020B0604020202020204" pitchFamily="34" charset="0"/>
                <a:cs typeface="Arial" panose="020B0604020202020204" pitchFamily="34" charset="0"/>
              </a:rPr>
              <a:t> am </a:t>
            </a:r>
            <a:r>
              <a:rPr lang="en-GB" sz="2400" dirty="0" err="1">
                <a:latin typeface="Arial" panose="020B0604020202020204" pitchFamily="34" charset="0"/>
                <a:cs typeface="Arial" panose="020B0604020202020204" pitchFamily="34" charset="0"/>
              </a:rPr>
              <a:t>newid</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mewn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amgylchiadau</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symud</a:t>
            </a:r>
            <a:r>
              <a:rPr lang="en-GB" sz="2400" dirty="0">
                <a:latin typeface="Arial" panose="020B0604020202020204" pitchFamily="34" charset="0"/>
                <a:cs typeface="Arial" panose="020B0604020202020204" pitchFamily="34" charset="0"/>
              </a:rPr>
              <a:t> o </a:t>
            </a:r>
            <a:r>
              <a:rPr lang="en-GB" sz="2400" dirty="0" err="1">
                <a:latin typeface="Arial" panose="020B0604020202020204" pitchFamily="34" charset="0"/>
                <a:cs typeface="Arial" panose="020B0604020202020204" pitchFamily="34" charset="0"/>
              </a:rPr>
              <a:t>Lwfans</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Byw</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i'r</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Anabl</a:t>
            </a:r>
            <a:r>
              <a:rPr lang="en-GB" sz="2400" dirty="0">
                <a:latin typeface="Arial" panose="020B0604020202020204" pitchFamily="34" charset="0"/>
                <a:cs typeface="Arial" panose="020B0604020202020204" pitchFamily="34" charset="0"/>
              </a:rPr>
              <a:t> (DLA) </a:t>
            </a:r>
            <a:r>
              <a:rPr lang="en-GB" sz="2400" dirty="0" err="1">
                <a:latin typeface="Arial" panose="020B0604020202020204" pitchFamily="34" charset="0"/>
                <a:cs typeface="Arial" panose="020B0604020202020204" pitchFamily="34" charset="0"/>
              </a:rPr>
              <a:t>i</a:t>
            </a:r>
            <a:r>
              <a:rPr lang="en-GB" sz="2400" dirty="0">
                <a:latin typeface="Arial" panose="020B0604020202020204" pitchFamily="34" charset="0"/>
                <a:cs typeface="Arial" panose="020B0604020202020204" pitchFamily="34" charset="0"/>
              </a:rPr>
              <a:t> PIP, neu </a:t>
            </a:r>
            <a:r>
              <a:rPr lang="en-GB" sz="2400" dirty="0" err="1">
                <a:latin typeface="Arial" panose="020B0604020202020204" pitchFamily="34" charset="0"/>
                <a:cs typeface="Arial" panose="020B0604020202020204" pitchFamily="34" charset="0"/>
              </a:rPr>
              <a:t>wneud</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cais</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ar</a:t>
            </a:r>
            <a:r>
              <a:rPr lang="en-GB" sz="2400" dirty="0">
                <a:latin typeface="Arial" panose="020B0604020202020204" pitchFamily="34" charset="0"/>
                <a:cs typeface="Arial" panose="020B0604020202020204" pitchFamily="34" charset="0"/>
              </a:rPr>
              <a:t> ran </a:t>
            </a:r>
            <a:r>
              <a:rPr lang="en-GB" sz="2400" dirty="0" err="1">
                <a:latin typeface="Arial" panose="020B0604020202020204" pitchFamily="34" charset="0"/>
                <a:cs typeface="Arial" panose="020B0604020202020204" pitchFamily="34" charset="0"/>
              </a:rPr>
              <a:t>rhywun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arall</a:t>
            </a:r>
            <a:r>
              <a:rPr lang="en-GB"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338912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23E71-DA21-0530-1015-F8D6BF576B53}"/>
              </a:ext>
            </a:extLst>
          </p:cNvPr>
          <p:cNvSpPr>
            <a:spLocks noGrp="1"/>
          </p:cNvSpPr>
          <p:nvPr>
            <p:ph type="title"/>
          </p:nvPr>
        </p:nvSpPr>
        <p:spPr/>
        <p:txBody>
          <a:bodyPr/>
          <a:lstStyle/>
          <a:p>
            <a:r>
              <a:rPr lang="en-GB" dirty="0"/>
              <a:t>Sut </a:t>
            </a:r>
            <a:r>
              <a:rPr lang="en-GB" dirty="0" err="1"/>
              <a:t>brofiad</a:t>
            </a:r>
            <a:r>
              <a:rPr lang="en-GB" dirty="0"/>
              <a:t> </a:t>
            </a:r>
            <a:r>
              <a:rPr lang="en-GB" dirty="0" err="1"/>
              <a:t>yw</a:t>
            </a:r>
            <a:r>
              <a:rPr lang="en-GB" dirty="0"/>
              <a:t> </a:t>
            </a:r>
            <a:r>
              <a:rPr lang="en-GB" dirty="0" err="1"/>
              <a:t>gwneud</a:t>
            </a:r>
            <a:r>
              <a:rPr lang="en-GB" dirty="0"/>
              <a:t> </a:t>
            </a:r>
            <a:r>
              <a:rPr lang="en-GB" dirty="0" err="1"/>
              <a:t>cais</a:t>
            </a:r>
            <a:r>
              <a:rPr lang="en-GB" dirty="0"/>
              <a:t> am PIP: Sut </a:t>
            </a:r>
            <a:r>
              <a:rPr lang="en-GB" dirty="0" err="1"/>
              <a:t>mae'n</a:t>
            </a:r>
            <a:r>
              <a:rPr lang="en-GB" dirty="0"/>
              <a:t> </a:t>
            </a:r>
            <a:r>
              <a:rPr lang="en-GB" dirty="0" err="1"/>
              <a:t>gwneud</a:t>
            </a:r>
            <a:r>
              <a:rPr lang="en-GB" dirty="0"/>
              <a:t> </a:t>
            </a:r>
            <a:r>
              <a:rPr lang="en-GB" dirty="0" err="1"/>
              <a:t>i</a:t>
            </a:r>
            <a:r>
              <a:rPr lang="en-GB" dirty="0"/>
              <a:t> chi </a:t>
            </a:r>
            <a:r>
              <a:rPr lang="en-GB" dirty="0" err="1"/>
              <a:t>deimlo</a:t>
            </a:r>
            <a:endParaRPr lang="en-GB" dirty="0"/>
          </a:p>
        </p:txBody>
      </p:sp>
      <p:sp>
        <p:nvSpPr>
          <p:cNvPr id="8" name="Rectangle 7">
            <a:extLst>
              <a:ext uri="{FF2B5EF4-FFF2-40B4-BE49-F238E27FC236}">
                <a16:creationId xmlns:a16="http://schemas.microsoft.com/office/drawing/2014/main" id="{E129E132-972E-DF10-B0CD-25327FFBC2E1}"/>
              </a:ext>
            </a:extLst>
          </p:cNvPr>
          <p:cNvSpPr/>
          <p:nvPr/>
        </p:nvSpPr>
        <p:spPr>
          <a:xfrm>
            <a:off x="330300" y="964626"/>
            <a:ext cx="11559600" cy="6845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Mae'r broses o wneud cais am PIP yn gwneud i mi deimlo… </a:t>
            </a:r>
          </a:p>
        </p:txBody>
      </p:sp>
      <p:sp>
        <p:nvSpPr>
          <p:cNvPr id="7" name="Content Placeholder 2">
            <a:extLst>
              <a:ext uri="{FF2B5EF4-FFF2-40B4-BE49-F238E27FC236}">
                <a16:creationId xmlns:a16="http://schemas.microsoft.com/office/drawing/2014/main" id="{9AD25C46-112C-C109-71BE-606B94BFE31D}"/>
              </a:ext>
              <a:ext uri="{C183D7F6-B498-43B3-948B-1728B52AA6E4}">
                <adec:decorative xmlns:adec="http://schemas.microsoft.com/office/drawing/2017/decorative" val="1"/>
              </a:ext>
            </a:extLst>
          </p:cNvPr>
          <p:cNvSpPr>
            <a:spLocks noGrp="1"/>
          </p:cNvSpPr>
          <p:nvPr>
            <p:ph idx="1"/>
          </p:nvPr>
        </p:nvSpPr>
        <p:spPr>
          <a:xfrm>
            <a:off x="330300" y="1770742"/>
            <a:ext cx="11540359" cy="1858283"/>
          </a:xfrm>
          <a:ln w="28575">
            <a:solidFill>
              <a:srgbClr val="AAB6C1"/>
            </a:solidFill>
          </a:ln>
        </p:spPr>
        <p:txBody>
          <a:bodyPr/>
          <a:lstStyle/>
          <a:p>
            <a:r>
              <a:rPr lang="en-GB"/>
              <a:t> </a:t>
            </a:r>
          </a:p>
        </p:txBody>
      </p:sp>
      <p:sp>
        <p:nvSpPr>
          <p:cNvPr id="3" name="Rectangle 2">
            <a:extLst>
              <a:ext uri="{FF2B5EF4-FFF2-40B4-BE49-F238E27FC236}">
                <a16:creationId xmlns:a16="http://schemas.microsoft.com/office/drawing/2014/main" id="{D51208A8-B20C-60C9-62BF-4C563CAA23D7}"/>
              </a:ext>
            </a:extLst>
          </p:cNvPr>
          <p:cNvSpPr/>
          <p:nvPr/>
        </p:nvSpPr>
        <p:spPr>
          <a:xfrm>
            <a:off x="311059" y="3739636"/>
            <a:ext cx="11559600" cy="6845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Pam mae'n gwneud i chi deimlo fel hyn?</a:t>
            </a:r>
          </a:p>
        </p:txBody>
      </p:sp>
      <p:sp>
        <p:nvSpPr>
          <p:cNvPr id="5" name="Content Placeholder 2">
            <a:extLst>
              <a:ext uri="{FF2B5EF4-FFF2-40B4-BE49-F238E27FC236}">
                <a16:creationId xmlns:a16="http://schemas.microsoft.com/office/drawing/2014/main" id="{A35FD100-358D-3258-E9B1-DFFF466113A3}"/>
              </a:ext>
              <a:ext uri="{C183D7F6-B498-43B3-948B-1728B52AA6E4}">
                <adec:decorative xmlns:adec="http://schemas.microsoft.com/office/drawing/2017/decorative" val="1"/>
              </a:ext>
            </a:extLst>
          </p:cNvPr>
          <p:cNvSpPr txBox="1">
            <a:spLocks/>
          </p:cNvSpPr>
          <p:nvPr/>
        </p:nvSpPr>
        <p:spPr>
          <a:xfrm>
            <a:off x="311058" y="4534746"/>
            <a:ext cx="11559601" cy="1753508"/>
          </a:xfrm>
          <a:prstGeom prst="rect">
            <a:avLst/>
          </a:prstGeom>
          <a:ln w="28575">
            <a:solidFill>
              <a:srgbClr val="AAB6C1"/>
            </a:solidFill>
          </a:ln>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 </a:t>
            </a:r>
          </a:p>
        </p:txBody>
      </p:sp>
      <p:sp>
        <p:nvSpPr>
          <p:cNvPr id="4" name="Slide Number Placeholder 3">
            <a:extLst>
              <a:ext uri="{FF2B5EF4-FFF2-40B4-BE49-F238E27FC236}">
                <a16:creationId xmlns:a16="http://schemas.microsoft.com/office/drawing/2014/main" id="{5FCA8899-A6DB-32D5-AF02-54193DB870F1}"/>
              </a:ext>
            </a:extLst>
          </p:cNvPr>
          <p:cNvSpPr>
            <a:spLocks noGrp="1"/>
          </p:cNvSpPr>
          <p:nvPr>
            <p:ph type="sldNum" sz="quarter" idx="12"/>
          </p:nvPr>
        </p:nvSpPr>
        <p:spPr/>
        <p:txBody>
          <a:bodyPr/>
          <a:lstStyle/>
          <a:p>
            <a:fld id="{2DE01E5B-8A43-411F-AF4C-90B9967CBE4A}" type="slidenum">
              <a:rPr lang="en-GB" smtClean="0"/>
              <a:pPr/>
              <a:t>23</a:t>
            </a:fld>
            <a:endParaRPr lang="en-GB"/>
          </a:p>
        </p:txBody>
      </p:sp>
    </p:spTree>
    <p:extLst>
      <p:ext uri="{BB962C8B-B14F-4D97-AF65-F5344CB8AC3E}">
        <p14:creationId xmlns:p14="http://schemas.microsoft.com/office/powerpoint/2010/main" val="29581533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03EDE-B7E5-2F69-D133-B6508EE32940}"/>
              </a:ext>
            </a:extLst>
          </p:cNvPr>
          <p:cNvSpPr>
            <a:spLocks noGrp="1"/>
          </p:cNvSpPr>
          <p:nvPr>
            <p:ph type="title"/>
          </p:nvPr>
        </p:nvSpPr>
        <p:spPr>
          <a:xfrm>
            <a:off x="119062" y="76972"/>
            <a:ext cx="11953875" cy="565256"/>
          </a:xfrm>
        </p:spPr>
        <p:txBody>
          <a:bodyPr/>
          <a:lstStyle/>
          <a:p>
            <a:r>
              <a:rPr lang="en-GB" dirty="0"/>
              <a:t>Sut </a:t>
            </a:r>
            <a:r>
              <a:rPr lang="en-GB" dirty="0" err="1"/>
              <a:t>brofiad</a:t>
            </a:r>
            <a:r>
              <a:rPr lang="en-GB" dirty="0"/>
              <a:t> </a:t>
            </a:r>
            <a:r>
              <a:rPr lang="en-GB" dirty="0" err="1"/>
              <a:t>yw</a:t>
            </a:r>
            <a:r>
              <a:rPr lang="en-GB" dirty="0"/>
              <a:t> </a:t>
            </a:r>
            <a:r>
              <a:rPr lang="en-GB" dirty="0" err="1"/>
              <a:t>gwneud</a:t>
            </a:r>
            <a:r>
              <a:rPr lang="en-GB" dirty="0"/>
              <a:t> </a:t>
            </a:r>
            <a:r>
              <a:rPr lang="en-GB" dirty="0" err="1"/>
              <a:t>cais</a:t>
            </a:r>
            <a:r>
              <a:rPr lang="en-GB" dirty="0"/>
              <a:t> am PIP: Beth </a:t>
            </a:r>
            <a:r>
              <a:rPr lang="en-GB" dirty="0" err="1"/>
              <a:t>sy'n</a:t>
            </a:r>
            <a:r>
              <a:rPr lang="en-GB" dirty="0"/>
              <a:t> </a:t>
            </a:r>
            <a:r>
              <a:rPr lang="en-GB" dirty="0" err="1"/>
              <a:t>gweithio</a:t>
            </a:r>
            <a:r>
              <a:rPr lang="en-GB" dirty="0"/>
              <a:t> ac </a:t>
            </a:r>
            <a:r>
              <a:rPr lang="en-GB" dirty="0" err="1"/>
              <a:t>nad</a:t>
            </a:r>
            <a:r>
              <a:rPr lang="en-GB" dirty="0"/>
              <a:t> </a:t>
            </a:r>
            <a:r>
              <a:rPr lang="en-GB" dirty="0" err="1"/>
              <a:t>yw'n</a:t>
            </a:r>
            <a:r>
              <a:rPr lang="en-GB" dirty="0"/>
              <a:t> </a:t>
            </a:r>
            <a:r>
              <a:rPr lang="en-GB" dirty="0" err="1"/>
              <a:t>gweithio</a:t>
            </a:r>
            <a:endParaRPr lang="en-GB" dirty="0"/>
          </a:p>
        </p:txBody>
      </p:sp>
      <p:sp>
        <p:nvSpPr>
          <p:cNvPr id="5" name="Content Placeholder 2">
            <a:extLst>
              <a:ext uri="{FF2B5EF4-FFF2-40B4-BE49-F238E27FC236}">
                <a16:creationId xmlns:a16="http://schemas.microsoft.com/office/drawing/2014/main" id="{067EE66E-E52F-9911-3182-43EB9CBE0218}"/>
              </a:ext>
            </a:extLst>
          </p:cNvPr>
          <p:cNvSpPr txBox="1">
            <a:spLocks/>
          </p:cNvSpPr>
          <p:nvPr/>
        </p:nvSpPr>
        <p:spPr>
          <a:xfrm>
            <a:off x="199269" y="816096"/>
            <a:ext cx="11671390" cy="5443874"/>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000"/>
              </a:spcAft>
            </a:pPr>
            <a:r>
              <a:rPr lang="en-GB"/>
              <a:t>Yn seiliedig ar gamau'r broses rydych chi neu rywun rydych yn ei adnabod wedi'i brofi...</a:t>
            </a:r>
          </a:p>
        </p:txBody>
      </p:sp>
      <p:sp>
        <p:nvSpPr>
          <p:cNvPr id="7" name="Rectangle 6">
            <a:extLst>
              <a:ext uri="{FF2B5EF4-FFF2-40B4-BE49-F238E27FC236}">
                <a16:creationId xmlns:a16="http://schemas.microsoft.com/office/drawing/2014/main" id="{9F4D8575-3C4D-2DCA-48A8-1EB380D5E940}"/>
              </a:ext>
            </a:extLst>
          </p:cNvPr>
          <p:cNvSpPr/>
          <p:nvPr/>
        </p:nvSpPr>
        <p:spPr>
          <a:xfrm>
            <a:off x="311060" y="1564713"/>
            <a:ext cx="5696522" cy="1344898"/>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800" b="1">
                <a:solidFill>
                  <a:schemeClr val="tx1"/>
                </a:solidFill>
                <a:latin typeface="Arial" panose="020B0604020202020204" pitchFamily="34" charset="0"/>
                <a:cs typeface="Arial" panose="020B0604020202020204" pitchFamily="34" charset="0"/>
              </a:rPr>
              <a:t>“Rhannau o'r broses PIP</a:t>
            </a:r>
            <a:br>
              <a:rPr lang="en-GB" sz="2800" b="1">
                <a:solidFill>
                  <a:schemeClr val="tx1"/>
                </a:solidFill>
                <a:latin typeface="Arial" panose="020B0604020202020204" pitchFamily="34" charset="0"/>
                <a:cs typeface="Arial" panose="020B0604020202020204" pitchFamily="34" charset="0"/>
              </a:rPr>
            </a:br>
            <a:r>
              <a:rPr lang="en-GB" sz="2800" b="1">
                <a:solidFill>
                  <a:schemeClr val="tx1"/>
                </a:solidFill>
                <a:latin typeface="Arial" panose="020B0604020202020204" pitchFamily="34" charset="0"/>
                <a:cs typeface="Arial" panose="020B0604020202020204" pitchFamily="34" charset="0"/>
              </a:rPr>
              <a:t>sy'n gweithio'n dda yw..."</a:t>
            </a:r>
          </a:p>
        </p:txBody>
      </p:sp>
      <p:pic>
        <p:nvPicPr>
          <p:cNvPr id="12" name="Graphic 11">
            <a:extLst>
              <a:ext uri="{FF2B5EF4-FFF2-40B4-BE49-F238E27FC236}">
                <a16:creationId xmlns:a16="http://schemas.microsoft.com/office/drawing/2014/main" id="{A73A159D-9339-BD31-4312-3AFA1E77F336}"/>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888647" y="1779962"/>
            <a:ext cx="914400" cy="914400"/>
          </a:xfrm>
          <a:prstGeom prst="rect">
            <a:avLst/>
          </a:prstGeom>
        </p:spPr>
      </p:pic>
      <p:sp>
        <p:nvSpPr>
          <p:cNvPr id="8" name="Rectangle 7">
            <a:extLst>
              <a:ext uri="{FF2B5EF4-FFF2-40B4-BE49-F238E27FC236}">
                <a16:creationId xmlns:a16="http://schemas.microsoft.com/office/drawing/2014/main" id="{69E2EE49-5FF1-1FA8-5326-A4FD45512A7A}"/>
              </a:ext>
            </a:extLst>
          </p:cNvPr>
          <p:cNvSpPr/>
          <p:nvPr/>
        </p:nvSpPr>
        <p:spPr>
          <a:xfrm>
            <a:off x="6184420" y="1564713"/>
            <a:ext cx="5686239" cy="1344898"/>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800" b="1">
                <a:solidFill>
                  <a:schemeClr val="tx1"/>
                </a:solidFill>
                <a:latin typeface="Arial" panose="020B0604020202020204" pitchFamily="34" charset="0"/>
                <a:cs typeface="Arial" panose="020B0604020202020204" pitchFamily="34" charset="0"/>
              </a:rPr>
              <a:t>“Rhannau o'r broses PIP</a:t>
            </a:r>
            <a:br>
              <a:rPr lang="en-GB" sz="2800" b="1">
                <a:solidFill>
                  <a:schemeClr val="tx1"/>
                </a:solidFill>
                <a:latin typeface="Arial" panose="020B0604020202020204" pitchFamily="34" charset="0"/>
                <a:cs typeface="Arial" panose="020B0604020202020204" pitchFamily="34" charset="0"/>
              </a:rPr>
            </a:br>
            <a:r>
              <a:rPr lang="en-GB" sz="2800" b="1">
                <a:solidFill>
                  <a:schemeClr val="tx1"/>
                </a:solidFill>
                <a:latin typeface="Arial" panose="020B0604020202020204" pitchFamily="34" charset="0"/>
                <a:cs typeface="Arial" panose="020B0604020202020204" pitchFamily="34" charset="0"/>
              </a:rPr>
              <a:t>nad ydynt yn gweithio'n dda yw..."</a:t>
            </a:r>
          </a:p>
        </p:txBody>
      </p:sp>
      <p:pic>
        <p:nvPicPr>
          <p:cNvPr id="15" name="Graphic 14">
            <a:extLst>
              <a:ext uri="{FF2B5EF4-FFF2-40B4-BE49-F238E27FC236}">
                <a16:creationId xmlns:a16="http://schemas.microsoft.com/office/drawing/2014/main" id="{0E9D5883-0F70-160E-C45F-221267496F97}"/>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956259" y="1779962"/>
            <a:ext cx="914400" cy="914400"/>
          </a:xfrm>
          <a:prstGeom prst="rect">
            <a:avLst/>
          </a:prstGeom>
        </p:spPr>
      </p:pic>
      <p:sp>
        <p:nvSpPr>
          <p:cNvPr id="6" name="Content Placeholder 2">
            <a:extLst>
              <a:ext uri="{FF2B5EF4-FFF2-40B4-BE49-F238E27FC236}">
                <a16:creationId xmlns:a16="http://schemas.microsoft.com/office/drawing/2014/main" id="{FDD8520E-77D7-FA2B-E6BC-32C22F6FB132}"/>
              </a:ext>
              <a:ext uri="{C183D7F6-B498-43B3-948B-1728B52AA6E4}">
                <adec:decorative xmlns:adec="http://schemas.microsoft.com/office/drawing/2017/decorative" val="1"/>
              </a:ext>
            </a:extLst>
          </p:cNvPr>
          <p:cNvSpPr>
            <a:spLocks noGrp="1"/>
          </p:cNvSpPr>
          <p:nvPr>
            <p:ph idx="1"/>
          </p:nvPr>
        </p:nvSpPr>
        <p:spPr>
          <a:xfrm>
            <a:off x="335442" y="3083479"/>
            <a:ext cx="5658038" cy="3268242"/>
          </a:xfrm>
          <a:ln w="28575">
            <a:solidFill>
              <a:srgbClr val="AAB6C1"/>
            </a:solidFill>
          </a:ln>
        </p:spPr>
        <p:txBody>
          <a:bodyPr/>
          <a:lstStyle/>
          <a:p>
            <a:r>
              <a:rPr lang="en-GB"/>
              <a:t> </a:t>
            </a:r>
          </a:p>
        </p:txBody>
      </p:sp>
      <p:sp>
        <p:nvSpPr>
          <p:cNvPr id="10" name="Content Placeholder 2">
            <a:extLst>
              <a:ext uri="{FF2B5EF4-FFF2-40B4-BE49-F238E27FC236}">
                <a16:creationId xmlns:a16="http://schemas.microsoft.com/office/drawing/2014/main" id="{B80263F2-F02C-4302-D788-73535465DC3A}"/>
              </a:ext>
              <a:ext uri="{C183D7F6-B498-43B3-948B-1728B52AA6E4}">
                <adec:decorative xmlns:adec="http://schemas.microsoft.com/office/drawing/2017/decorative" val="1"/>
              </a:ext>
            </a:extLst>
          </p:cNvPr>
          <p:cNvSpPr txBox="1">
            <a:spLocks/>
          </p:cNvSpPr>
          <p:nvPr/>
        </p:nvSpPr>
        <p:spPr>
          <a:xfrm>
            <a:off x="6212621" y="3083479"/>
            <a:ext cx="5658038" cy="3268242"/>
          </a:xfrm>
          <a:prstGeom prst="rect">
            <a:avLst/>
          </a:prstGeom>
          <a:ln w="28575">
            <a:solidFill>
              <a:srgbClr val="AAB6C1"/>
            </a:solidFill>
          </a:ln>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 </a:t>
            </a:r>
          </a:p>
        </p:txBody>
      </p:sp>
      <p:sp>
        <p:nvSpPr>
          <p:cNvPr id="4" name="Slide Number Placeholder 3">
            <a:extLst>
              <a:ext uri="{FF2B5EF4-FFF2-40B4-BE49-F238E27FC236}">
                <a16:creationId xmlns:a16="http://schemas.microsoft.com/office/drawing/2014/main" id="{CD615294-B894-C01E-50AD-607674FA1124}"/>
              </a:ext>
            </a:extLst>
          </p:cNvPr>
          <p:cNvSpPr>
            <a:spLocks noGrp="1"/>
          </p:cNvSpPr>
          <p:nvPr>
            <p:ph type="sldNum" sz="quarter" idx="12"/>
          </p:nvPr>
        </p:nvSpPr>
        <p:spPr/>
        <p:txBody>
          <a:bodyPr/>
          <a:lstStyle/>
          <a:p>
            <a:fld id="{2DE01E5B-8A43-411F-AF4C-90B9967CBE4A}" type="slidenum">
              <a:rPr lang="en-GB" smtClean="0"/>
              <a:pPr/>
              <a:t>24</a:t>
            </a:fld>
            <a:endParaRPr lang="en-GB"/>
          </a:p>
        </p:txBody>
      </p:sp>
    </p:spTree>
    <p:extLst>
      <p:ext uri="{BB962C8B-B14F-4D97-AF65-F5344CB8AC3E}">
        <p14:creationId xmlns:p14="http://schemas.microsoft.com/office/powerpoint/2010/main" val="1122355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2D895-159C-7AA0-691C-A1F34EDEBB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C778E0-1537-E381-E45D-9B120788442C}"/>
              </a:ext>
            </a:extLst>
          </p:cNvPr>
          <p:cNvSpPr>
            <a:spLocks noGrp="1"/>
          </p:cNvSpPr>
          <p:nvPr>
            <p:ph type="title"/>
          </p:nvPr>
        </p:nvSpPr>
        <p:spPr>
          <a:xfrm>
            <a:off x="119064" y="288760"/>
            <a:ext cx="11953875" cy="565256"/>
          </a:xfrm>
        </p:spPr>
        <p:txBody>
          <a:bodyPr anchor="ctr">
            <a:normAutofit fontScale="90000"/>
          </a:bodyPr>
          <a:lstStyle/>
          <a:p>
            <a:r>
              <a:rPr lang="en-GB" dirty="0"/>
              <a:t>Sut </a:t>
            </a:r>
            <a:r>
              <a:rPr lang="en-GB" dirty="0" err="1"/>
              <a:t>brofiad</a:t>
            </a:r>
            <a:r>
              <a:rPr lang="en-GB" dirty="0"/>
              <a:t> </a:t>
            </a:r>
            <a:r>
              <a:rPr lang="en-GB" dirty="0" err="1"/>
              <a:t>yw</a:t>
            </a:r>
            <a:r>
              <a:rPr lang="en-GB" dirty="0"/>
              <a:t> </a:t>
            </a:r>
            <a:r>
              <a:rPr lang="en-GB" dirty="0" err="1"/>
              <a:t>gwneud</a:t>
            </a:r>
            <a:r>
              <a:rPr lang="en-GB" dirty="0"/>
              <a:t> </a:t>
            </a:r>
            <a:r>
              <a:rPr lang="en-GB" dirty="0" err="1"/>
              <a:t>cais</a:t>
            </a:r>
            <a:r>
              <a:rPr lang="en-GB" dirty="0"/>
              <a:t> am PIP: Pa mor </a:t>
            </a:r>
            <a:r>
              <a:rPr lang="en-GB" dirty="0" err="1"/>
              <a:t>hygyrch</a:t>
            </a:r>
            <a:r>
              <a:rPr lang="en-GB" dirty="0"/>
              <a:t> </a:t>
            </a:r>
            <a:r>
              <a:rPr lang="en-GB" dirty="0" err="1"/>
              <a:t>yw'r</a:t>
            </a:r>
            <a:r>
              <a:rPr lang="en-GB" dirty="0"/>
              <a:t> broses </a:t>
            </a:r>
            <a:r>
              <a:rPr lang="en-GB" dirty="0" err="1"/>
              <a:t>bresennol</a:t>
            </a:r>
            <a:r>
              <a:rPr lang="en-GB" dirty="0"/>
              <a:t>?</a:t>
            </a:r>
            <a:endParaRPr lang="en-GB"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ABF46DA9-D0D8-0146-27DF-D1C8FD54DDE5}"/>
              </a:ext>
            </a:extLst>
          </p:cNvPr>
          <p:cNvSpPr/>
          <p:nvPr/>
        </p:nvSpPr>
        <p:spPr>
          <a:xfrm>
            <a:off x="304674" y="957836"/>
            <a:ext cx="11559600" cy="1337641"/>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a:solidFill>
                  <a:schemeClr val="tx1"/>
                </a:solidFill>
                <a:latin typeface="Arial" panose="020B0604020202020204" pitchFamily="34" charset="0"/>
                <a:cs typeface="Arial" panose="020B0604020202020204" pitchFamily="34" charset="0"/>
              </a:rPr>
              <a:t>Faint ydych yn cytuno neu'n anghytuno bod “</a:t>
            </a:r>
            <a:r>
              <a:rPr lang="en-GB" sz="2800" b="1">
                <a:solidFill>
                  <a:schemeClr val="tx1"/>
                </a:solidFill>
                <a:latin typeface="Arial" panose="020B0604020202020204" pitchFamily="34" charset="0"/>
                <a:cs typeface="Arial" panose="020B0604020202020204" pitchFamily="34" charset="0"/>
              </a:rPr>
              <a:t>Y broses PIP yn hygyrch"?</a:t>
            </a:r>
          </a:p>
        </p:txBody>
      </p:sp>
      <p:pic>
        <p:nvPicPr>
          <p:cNvPr id="23" name="Graphic 22">
            <a:extLst>
              <a:ext uri="{FF2B5EF4-FFF2-40B4-BE49-F238E27FC236}">
                <a16:creationId xmlns:a16="http://schemas.microsoft.com/office/drawing/2014/main" id="{378038A9-8C3D-0F41-1EFC-CD90D94797A1}"/>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00341" y="2514600"/>
            <a:ext cx="914400" cy="914400"/>
          </a:xfrm>
          <a:prstGeom prst="rect">
            <a:avLst/>
          </a:prstGeom>
        </p:spPr>
      </p:pic>
      <p:pic>
        <p:nvPicPr>
          <p:cNvPr id="22" name="Graphic 21">
            <a:extLst>
              <a:ext uri="{FF2B5EF4-FFF2-40B4-BE49-F238E27FC236}">
                <a16:creationId xmlns:a16="http://schemas.microsoft.com/office/drawing/2014/main" id="{C203E2B2-1B67-6BCE-7BC9-12914AFDBC8A}"/>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280683" y="2514600"/>
            <a:ext cx="914400" cy="914400"/>
          </a:xfrm>
          <a:prstGeom prst="rect">
            <a:avLst/>
          </a:prstGeom>
        </p:spPr>
      </p:pic>
      <p:pic>
        <p:nvPicPr>
          <p:cNvPr id="24" name="Graphic 23">
            <a:extLst>
              <a:ext uri="{FF2B5EF4-FFF2-40B4-BE49-F238E27FC236}">
                <a16:creationId xmlns:a16="http://schemas.microsoft.com/office/drawing/2014/main" id="{9E24331E-A68A-D1F1-E93E-CB4431397414}"/>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627274" y="2514600"/>
            <a:ext cx="914400" cy="914400"/>
          </a:xfrm>
          <a:prstGeom prst="rect">
            <a:avLst/>
          </a:prstGeom>
        </p:spPr>
      </p:pic>
      <p:pic>
        <p:nvPicPr>
          <p:cNvPr id="21" name="Graphic 20">
            <a:extLst>
              <a:ext uri="{FF2B5EF4-FFF2-40B4-BE49-F238E27FC236}">
                <a16:creationId xmlns:a16="http://schemas.microsoft.com/office/drawing/2014/main" id="{52999639-22BE-61D1-7D96-FD92F9E9B3DF}"/>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008030" y="2462690"/>
            <a:ext cx="914400" cy="914400"/>
          </a:xfrm>
          <a:prstGeom prst="rect">
            <a:avLst/>
          </a:prstGeom>
        </p:spPr>
      </p:pic>
      <p:pic>
        <p:nvPicPr>
          <p:cNvPr id="20" name="Graphic 19">
            <a:extLst>
              <a:ext uri="{FF2B5EF4-FFF2-40B4-BE49-F238E27FC236}">
                <a16:creationId xmlns:a16="http://schemas.microsoft.com/office/drawing/2014/main" id="{B428C0E9-7A88-1A32-20EC-8157DD45F24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377259" y="2488939"/>
            <a:ext cx="914400" cy="914400"/>
          </a:xfrm>
          <a:prstGeom prst="rect">
            <a:avLst/>
          </a:prstGeom>
        </p:spPr>
      </p:pic>
      <p:sp>
        <p:nvSpPr>
          <p:cNvPr id="15" name="Content Placeholder 2">
            <a:extLst>
              <a:ext uri="{FF2B5EF4-FFF2-40B4-BE49-F238E27FC236}">
                <a16:creationId xmlns:a16="http://schemas.microsoft.com/office/drawing/2014/main" id="{C6B93519-30BE-0C87-4A45-FF5D05517A34}"/>
              </a:ext>
            </a:extLst>
          </p:cNvPr>
          <p:cNvSpPr txBox="1">
            <a:spLocks/>
          </p:cNvSpPr>
          <p:nvPr/>
        </p:nvSpPr>
        <p:spPr>
          <a:xfrm>
            <a:off x="407310" y="3480910"/>
            <a:ext cx="2187300"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 Anghytuno'n gryf</a:t>
            </a:r>
          </a:p>
        </p:txBody>
      </p:sp>
      <p:sp>
        <p:nvSpPr>
          <p:cNvPr id="16" name="Content Placeholder 2">
            <a:extLst>
              <a:ext uri="{FF2B5EF4-FFF2-40B4-BE49-F238E27FC236}">
                <a16:creationId xmlns:a16="http://schemas.microsoft.com/office/drawing/2014/main" id="{32471F6E-9292-7D90-D151-9216C009EFE7}"/>
              </a:ext>
            </a:extLst>
          </p:cNvPr>
          <p:cNvSpPr txBox="1">
            <a:spLocks/>
          </p:cNvSpPr>
          <p:nvPr/>
        </p:nvSpPr>
        <p:spPr>
          <a:xfrm>
            <a:off x="2776539" y="3480910"/>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 Anghytuno</a:t>
            </a:r>
          </a:p>
        </p:txBody>
      </p:sp>
      <p:sp>
        <p:nvSpPr>
          <p:cNvPr id="17" name="Content Placeholder 2">
            <a:extLst>
              <a:ext uri="{FF2B5EF4-FFF2-40B4-BE49-F238E27FC236}">
                <a16:creationId xmlns:a16="http://schemas.microsoft.com/office/drawing/2014/main" id="{7E0FDD63-035D-0E4D-57C4-C46041E66374}"/>
              </a:ext>
            </a:extLst>
          </p:cNvPr>
          <p:cNvSpPr txBox="1">
            <a:spLocks/>
          </p:cNvSpPr>
          <p:nvPr/>
        </p:nvSpPr>
        <p:spPr>
          <a:xfrm>
            <a:off x="5145769" y="3480910"/>
            <a:ext cx="1900461" cy="1421686"/>
          </a:xfrm>
          <a:prstGeom prst="rect">
            <a:avLst/>
          </a:prstGeom>
          <a:ln w="28575">
            <a:solidFill>
              <a:srgbClr val="156082"/>
            </a:solidFill>
          </a:ln>
        </p:spPr>
        <p:txBody>
          <a:bodyPr anchor="ctr">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Ddim yn cytuno nac yn anghytuno</a:t>
            </a:r>
          </a:p>
        </p:txBody>
      </p:sp>
      <p:sp>
        <p:nvSpPr>
          <p:cNvPr id="18" name="Content Placeholder 2">
            <a:extLst>
              <a:ext uri="{FF2B5EF4-FFF2-40B4-BE49-F238E27FC236}">
                <a16:creationId xmlns:a16="http://schemas.microsoft.com/office/drawing/2014/main" id="{7144AFAB-63B6-B42E-0B83-19ADA95E7D61}"/>
              </a:ext>
            </a:extLst>
          </p:cNvPr>
          <p:cNvSpPr txBox="1">
            <a:spLocks/>
          </p:cNvSpPr>
          <p:nvPr/>
        </p:nvSpPr>
        <p:spPr>
          <a:xfrm>
            <a:off x="7515000" y="3480910"/>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Cytuno</a:t>
            </a:r>
          </a:p>
        </p:txBody>
      </p:sp>
      <p:sp>
        <p:nvSpPr>
          <p:cNvPr id="19" name="Content Placeholder 2">
            <a:extLst>
              <a:ext uri="{FF2B5EF4-FFF2-40B4-BE49-F238E27FC236}">
                <a16:creationId xmlns:a16="http://schemas.microsoft.com/office/drawing/2014/main" id="{1D88CC0D-3B68-D70E-A707-A4C64F8B7C25}"/>
              </a:ext>
            </a:extLst>
          </p:cNvPr>
          <p:cNvSpPr txBox="1">
            <a:spLocks/>
          </p:cNvSpPr>
          <p:nvPr/>
        </p:nvSpPr>
        <p:spPr>
          <a:xfrm>
            <a:off x="9884229" y="3480910"/>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 Cytuno'n gryf</a:t>
            </a:r>
          </a:p>
        </p:txBody>
      </p:sp>
      <p:sp>
        <p:nvSpPr>
          <p:cNvPr id="7" name="Rectangle 6">
            <a:extLst>
              <a:ext uri="{FF2B5EF4-FFF2-40B4-BE49-F238E27FC236}">
                <a16:creationId xmlns:a16="http://schemas.microsoft.com/office/drawing/2014/main" id="{B83C7CD8-2656-83AB-C7F1-BF9F582B659C}"/>
              </a:ext>
              <a:ext uri="{C183D7F6-B498-43B3-948B-1728B52AA6E4}">
                <adec:decorative xmlns:adec="http://schemas.microsoft.com/office/drawing/2017/decorative" val="1"/>
              </a:ext>
            </a:extLst>
          </p:cNvPr>
          <p:cNvSpPr/>
          <p:nvPr/>
        </p:nvSpPr>
        <p:spPr>
          <a:xfrm>
            <a:off x="316200" y="5035444"/>
            <a:ext cx="11548074" cy="719137"/>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Os ydych yn teimlo'n gyfforddus yn rhannu, pam ydych yn teimlo fel hyn?</a:t>
            </a:r>
          </a:p>
        </p:txBody>
      </p:sp>
      <p:sp>
        <p:nvSpPr>
          <p:cNvPr id="4" name="Slide Number Placeholder 3">
            <a:extLst>
              <a:ext uri="{FF2B5EF4-FFF2-40B4-BE49-F238E27FC236}">
                <a16:creationId xmlns:a16="http://schemas.microsoft.com/office/drawing/2014/main" id="{6C8DB17D-4ED3-E020-103B-F50EE9341B75}"/>
              </a:ext>
            </a:extLst>
          </p:cNvPr>
          <p:cNvSpPr>
            <a:spLocks noGrp="1"/>
          </p:cNvSpPr>
          <p:nvPr>
            <p:ph type="sldNum" sz="quarter" idx="12"/>
          </p:nvPr>
        </p:nvSpPr>
        <p:spPr/>
        <p:txBody>
          <a:bodyPr/>
          <a:lstStyle/>
          <a:p>
            <a:fld id="{2DE01E5B-8A43-411F-AF4C-90B9967CBE4A}" type="slidenum">
              <a:rPr lang="en-GB" smtClean="0"/>
              <a:t>25</a:t>
            </a:fld>
            <a:endParaRPr lang="en-GB"/>
          </a:p>
        </p:txBody>
      </p:sp>
      <p:sp>
        <p:nvSpPr>
          <p:cNvPr id="6" name="Content Placeholder 2">
            <a:extLst>
              <a:ext uri="{FF2B5EF4-FFF2-40B4-BE49-F238E27FC236}">
                <a16:creationId xmlns:a16="http://schemas.microsoft.com/office/drawing/2014/main" id="{C5841A5F-F27B-4042-88B8-232A896EEACA}"/>
              </a:ext>
            </a:extLst>
          </p:cNvPr>
          <p:cNvSpPr txBox="1">
            <a:spLocks/>
          </p:cNvSpPr>
          <p:nvPr/>
        </p:nvSpPr>
        <p:spPr>
          <a:xfrm>
            <a:off x="316200" y="5810970"/>
            <a:ext cx="11559599" cy="910505"/>
          </a:xfrm>
          <a:prstGeom prst="rect">
            <a:avLst/>
          </a:prstGeom>
          <a:ln w="28575">
            <a:noFill/>
          </a:ln>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Gallech feddwl am y rhannau o'ch bywyd neu amgylchiadau sy'n effeithio ar eich gallu i gael mynediad at y broses PIP gyfredol a llywio'r broses PIP gyfredol.</a:t>
            </a:r>
          </a:p>
        </p:txBody>
      </p:sp>
    </p:spTree>
    <p:extLst>
      <p:ext uri="{BB962C8B-B14F-4D97-AF65-F5344CB8AC3E}">
        <p14:creationId xmlns:p14="http://schemas.microsoft.com/office/powerpoint/2010/main" val="33930856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F3C81-7164-25F1-F000-4F26719F53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7A4A26-8EE0-7C5A-061B-BEC596FB36AB}"/>
              </a:ext>
            </a:extLst>
          </p:cNvPr>
          <p:cNvSpPr>
            <a:spLocks noGrp="1"/>
          </p:cNvSpPr>
          <p:nvPr>
            <p:ph type="title"/>
          </p:nvPr>
        </p:nvSpPr>
        <p:spPr>
          <a:xfrm>
            <a:off x="119064" y="288760"/>
            <a:ext cx="11953875" cy="565256"/>
          </a:xfrm>
        </p:spPr>
        <p:txBody>
          <a:bodyPr anchor="ctr">
            <a:normAutofit/>
          </a:bodyPr>
          <a:lstStyle/>
          <a:p>
            <a:r>
              <a:rPr lang="en-GB" dirty="0"/>
              <a:t>Sut </a:t>
            </a:r>
            <a:r>
              <a:rPr lang="en-GB" dirty="0" err="1"/>
              <a:t>brofiad</a:t>
            </a:r>
            <a:r>
              <a:rPr lang="en-GB" dirty="0"/>
              <a:t> </a:t>
            </a:r>
            <a:r>
              <a:rPr lang="en-GB" dirty="0" err="1"/>
              <a:t>yw</a:t>
            </a:r>
            <a:r>
              <a:rPr lang="en-GB" dirty="0"/>
              <a:t> </a:t>
            </a:r>
            <a:r>
              <a:rPr lang="en-GB" dirty="0" err="1"/>
              <a:t>gwneud</a:t>
            </a:r>
            <a:r>
              <a:rPr lang="en-GB" dirty="0"/>
              <a:t> </a:t>
            </a:r>
            <a:r>
              <a:rPr lang="en-GB" dirty="0" err="1"/>
              <a:t>cais</a:t>
            </a:r>
            <a:r>
              <a:rPr lang="en-GB" dirty="0"/>
              <a:t> am PIP: Sut </a:t>
            </a:r>
            <a:r>
              <a:rPr lang="en-GB" dirty="0" err="1"/>
              <a:t>gallem</a:t>
            </a:r>
            <a:r>
              <a:rPr lang="en-GB" dirty="0"/>
              <a:t> </a:t>
            </a:r>
            <a:r>
              <a:rPr lang="en-GB" dirty="0" err="1"/>
              <a:t>wella'r</a:t>
            </a:r>
            <a:r>
              <a:rPr lang="en-GB" dirty="0"/>
              <a:t> broses?</a:t>
            </a:r>
            <a:endParaRPr lang="en-GB"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DB767CB5-6815-9A87-F445-8DDFA6406E7A}"/>
              </a:ext>
            </a:extLst>
          </p:cNvPr>
          <p:cNvSpPr/>
          <p:nvPr/>
        </p:nvSpPr>
        <p:spPr>
          <a:xfrm>
            <a:off x="316200" y="983586"/>
            <a:ext cx="11559600" cy="943537"/>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Pe byddech yn gwella'r broses PIP bresennol, beth fyddech yn ei newid?</a:t>
            </a:r>
            <a:endParaRPr lang="en-GB" sz="2400" b="1">
              <a:solidFill>
                <a:schemeClr val="tx1"/>
              </a:solidFill>
              <a:latin typeface="Arial" panose="020B0604020202020204" pitchFamily="34" charset="0"/>
              <a:cs typeface="Arial" panose="020B0604020202020204" pitchFamily="34" charset="0"/>
            </a:endParaRPr>
          </a:p>
        </p:txBody>
      </p:sp>
      <p:sp>
        <p:nvSpPr>
          <p:cNvPr id="6" name="Content Placeholder 2">
            <a:extLst>
              <a:ext uri="{FF2B5EF4-FFF2-40B4-BE49-F238E27FC236}">
                <a16:creationId xmlns:a16="http://schemas.microsoft.com/office/drawing/2014/main" id="{6D5D4A5B-0705-87C7-AC00-7AB2D38C8D6E}"/>
              </a:ext>
            </a:extLst>
          </p:cNvPr>
          <p:cNvSpPr txBox="1">
            <a:spLocks/>
          </p:cNvSpPr>
          <p:nvPr/>
        </p:nvSpPr>
        <p:spPr>
          <a:xfrm>
            <a:off x="316198" y="2056693"/>
            <a:ext cx="11559599" cy="4299657"/>
          </a:xfrm>
          <a:prstGeom prst="rect">
            <a:avLst/>
          </a:prstGeom>
          <a:ln w="28575">
            <a:solidFill>
              <a:srgbClr val="AAB6C1"/>
            </a:solidFill>
          </a:ln>
        </p:spPr>
        <p:txBody>
          <a:bodyPr lIns="91440" tIns="45720" rIns="91440" bIns="4572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200">
                <a:latin typeface="Arial"/>
                <a:cs typeface="Arial"/>
              </a:rPr>
              <a:t>Mae'r Adolygiad Timms yn cyflwyno cyfle i newid y system. Rydym eisiau meddwl yn greadigol ac yn uchelgeisiol am yr hyn y gellid ei wneud yn wahanol. 
Gallech feddwl am yr hyn y byddech yn ei wneud yn wahanol neu sut y gallai proses well edrych. Gallai hyn gynnwys pa addasiadau y gellid eu gwneud i wneud y broses yn fwy hygyrch a chynhwysol. 
Gallech feddwl am yr hyn sydd wedi gweithio'n dda mewn mannau eraill y gallem ddysgu ohono.</a:t>
            </a:r>
            <a:endParaRPr lang="en-GB" sz="2200" dirty="0">
              <a:latin typeface="Arial"/>
              <a:cs typeface="Arial"/>
            </a:endParaRPr>
          </a:p>
          <a:p>
            <a:endParaRPr lang="en-GB" dirty="0"/>
          </a:p>
          <a:p>
            <a:pPr>
              <a:spcBef>
                <a:spcPts val="2000"/>
              </a:spcBef>
            </a:pPr>
            <a:endParaRPr lang="en-GB" dirty="0"/>
          </a:p>
          <a:p>
            <a:r>
              <a:rPr lang="en-GB" dirty="0">
                <a:latin typeface="Arial"/>
                <a:cs typeface="Arial"/>
              </a:rPr>
              <a:t> </a:t>
            </a:r>
          </a:p>
        </p:txBody>
      </p:sp>
      <p:sp>
        <p:nvSpPr>
          <p:cNvPr id="4" name="Slide Number Placeholder 3">
            <a:extLst>
              <a:ext uri="{FF2B5EF4-FFF2-40B4-BE49-F238E27FC236}">
                <a16:creationId xmlns:a16="http://schemas.microsoft.com/office/drawing/2014/main" id="{F9464853-5057-C3C5-0E21-7504D6C37125}"/>
              </a:ext>
            </a:extLst>
          </p:cNvPr>
          <p:cNvSpPr>
            <a:spLocks noGrp="1"/>
          </p:cNvSpPr>
          <p:nvPr>
            <p:ph type="sldNum" sz="quarter" idx="12"/>
          </p:nvPr>
        </p:nvSpPr>
        <p:spPr/>
        <p:txBody>
          <a:bodyPr/>
          <a:lstStyle/>
          <a:p>
            <a:fld id="{2DE01E5B-8A43-411F-AF4C-90B9967CBE4A}" type="slidenum">
              <a:rPr lang="en-GB" smtClean="0"/>
              <a:t>26</a:t>
            </a:fld>
            <a:endParaRPr lang="en-GB"/>
          </a:p>
        </p:txBody>
      </p:sp>
    </p:spTree>
    <p:extLst>
      <p:ext uri="{BB962C8B-B14F-4D97-AF65-F5344CB8AC3E}">
        <p14:creationId xmlns:p14="http://schemas.microsoft.com/office/powerpoint/2010/main" val="4086611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26443-36D9-7C3E-F045-55AB20DEA4D5}"/>
              </a:ext>
            </a:extLst>
          </p:cNvPr>
          <p:cNvSpPr>
            <a:spLocks noGrp="1"/>
          </p:cNvSpPr>
          <p:nvPr>
            <p:ph type="title"/>
          </p:nvPr>
        </p:nvSpPr>
        <p:spPr/>
        <p:txBody>
          <a:bodyPr/>
          <a:lstStyle/>
          <a:p>
            <a:r>
              <a:rPr lang="en-GB" dirty="0" err="1"/>
              <a:t>Egwyl</a:t>
            </a:r>
            <a:r>
              <a:rPr lang="en-GB" dirty="0"/>
              <a:t> </a:t>
            </a:r>
            <a:r>
              <a:rPr lang="en-GB" dirty="0">
                <a:highlight>
                  <a:srgbClr val="00FF00"/>
                </a:highlight>
              </a:rPr>
              <a:t>2</a:t>
            </a:r>
            <a:r>
              <a:rPr lang="en-GB" dirty="0"/>
              <a:t> </a:t>
            </a:r>
            <a:r>
              <a:rPr lang="en-GB" dirty="0">
                <a:highlight>
                  <a:srgbClr val="FFFF00"/>
                </a:highlight>
              </a:rPr>
              <a:t>– 5 </a:t>
            </a:r>
            <a:r>
              <a:rPr lang="en-GB" dirty="0" err="1">
                <a:highlight>
                  <a:srgbClr val="FFFF00"/>
                </a:highlight>
              </a:rPr>
              <a:t>munud</a:t>
            </a:r>
            <a:endParaRPr lang="en-GB" dirty="0">
              <a:highlight>
                <a:srgbClr val="FFFF00"/>
              </a:highlight>
            </a:endParaRPr>
          </a:p>
        </p:txBody>
      </p:sp>
      <p:sp>
        <p:nvSpPr>
          <p:cNvPr id="3" name="Content Placeholder 2">
            <a:extLst>
              <a:ext uri="{FF2B5EF4-FFF2-40B4-BE49-F238E27FC236}">
                <a16:creationId xmlns:a16="http://schemas.microsoft.com/office/drawing/2014/main" id="{D34DC9F1-5C2C-2DDD-1ED8-71282AC2D5A9}"/>
              </a:ext>
            </a:extLst>
          </p:cNvPr>
          <p:cNvSpPr>
            <a:spLocks noGrp="1"/>
          </p:cNvSpPr>
          <p:nvPr>
            <p:ph idx="1"/>
          </p:nvPr>
        </p:nvSpPr>
        <p:spPr>
          <a:xfrm>
            <a:off x="0" y="854012"/>
            <a:ext cx="11953875" cy="5502338"/>
          </a:xfrm>
        </p:spPr>
        <p:txBody>
          <a:bodyPr/>
          <a:lstStyle/>
          <a:p>
            <a:endParaRPr lang="en-GB"/>
          </a:p>
          <a:p>
            <a:r>
              <a:rPr lang="en-GB"/>
              <a:t>Yn ystod yr egwyl hon, cymerwch amser i chi'ch hun a gorffwys os oes angen.</a:t>
            </a:r>
          </a:p>
          <a:p>
            <a:r>
              <a:rPr lang="en-GB"/>
              <a:t>
Gallwch hefyd siarad â hwylusydd os oes unrhyw beth a fyddai'n gwneud y gweithdy hwn yn fwy hygyrch i chi.</a:t>
            </a:r>
          </a:p>
        </p:txBody>
      </p:sp>
      <p:sp>
        <p:nvSpPr>
          <p:cNvPr id="4" name="Slide Number Placeholder 3">
            <a:extLst>
              <a:ext uri="{FF2B5EF4-FFF2-40B4-BE49-F238E27FC236}">
                <a16:creationId xmlns:a16="http://schemas.microsoft.com/office/drawing/2014/main" id="{0F829857-9187-98CB-5FCB-D0C07A601D4A}"/>
              </a:ext>
            </a:extLst>
          </p:cNvPr>
          <p:cNvSpPr>
            <a:spLocks noGrp="1"/>
          </p:cNvSpPr>
          <p:nvPr>
            <p:ph type="sldNum" sz="quarter" idx="12"/>
          </p:nvPr>
        </p:nvSpPr>
        <p:spPr/>
        <p:txBody>
          <a:bodyPr/>
          <a:lstStyle/>
          <a:p>
            <a:fld id="{2DE01E5B-8A43-411F-AF4C-90B9967CBE4A}" type="slidenum">
              <a:rPr lang="en-GB" smtClean="0"/>
              <a:pPr/>
              <a:t>27</a:t>
            </a:fld>
            <a:endParaRPr lang="en-GB"/>
          </a:p>
        </p:txBody>
      </p:sp>
    </p:spTree>
    <p:extLst>
      <p:ext uri="{BB962C8B-B14F-4D97-AF65-F5344CB8AC3E}">
        <p14:creationId xmlns:p14="http://schemas.microsoft.com/office/powerpoint/2010/main" val="4027837343"/>
      </p:ext>
    </p:extLst>
  </p:cSld>
  <p:clrMapOvr>
    <a:masterClrMapping/>
  </p:clrMapOvr>
  <p:extLst>
    <p:ext uri="{6950BFC3-D8DA-4A85-94F7-54DA5524770B}">
      <p188:commentRel xmlns:p188="http://schemas.microsoft.com/office/powerpoint/2018/8/main" r:id="rId3"/>
    </p:ext>
  </p:extLs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613C7-D524-2F40-9A3D-F694E497BE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F7EC19-B636-24BE-E881-49BF5AE34E7C}"/>
              </a:ext>
            </a:extLst>
          </p:cNvPr>
          <p:cNvSpPr>
            <a:spLocks noGrp="1"/>
          </p:cNvSpPr>
          <p:nvPr>
            <p:ph type="title"/>
          </p:nvPr>
        </p:nvSpPr>
        <p:spPr>
          <a:xfrm>
            <a:off x="119063" y="1268413"/>
            <a:ext cx="8586025" cy="2843210"/>
          </a:xfrm>
        </p:spPr>
        <p:txBody>
          <a:bodyPr/>
          <a:lstStyle/>
          <a:p>
            <a:r>
              <a:rPr lang="en-GB" dirty="0">
                <a:latin typeface="Arial" panose="020B0604020202020204" pitchFamily="34" charset="0"/>
                <a:cs typeface="Arial" panose="020B0604020202020204" pitchFamily="34" charset="0"/>
              </a:rPr>
              <a:t>Sut </a:t>
            </a:r>
            <a:r>
              <a:rPr lang="en-GB" dirty="0" err="1">
                <a:latin typeface="Arial" panose="020B0604020202020204" pitchFamily="34" charset="0"/>
                <a:cs typeface="Arial" panose="020B0604020202020204" pitchFamily="34" charset="0"/>
              </a:rPr>
              <a:t>mae</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penderfyniadau'n</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cael</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eu</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gwneud</a:t>
            </a:r>
            <a:r>
              <a:rPr lang="en-GB" dirty="0">
                <a:latin typeface="Arial" panose="020B0604020202020204" pitchFamily="34" charset="0"/>
                <a:cs typeface="Arial" panose="020B0604020202020204" pitchFamily="34" charset="0"/>
              </a:rPr>
              <a:t> am PIP</a:t>
            </a:r>
          </a:p>
        </p:txBody>
      </p:sp>
      <p:sp>
        <p:nvSpPr>
          <p:cNvPr id="3" name="Text Placeholder 2">
            <a:extLst>
              <a:ext uri="{FF2B5EF4-FFF2-40B4-BE49-F238E27FC236}">
                <a16:creationId xmlns:a16="http://schemas.microsoft.com/office/drawing/2014/main" id="{901552FB-F04A-0B12-C385-271688D4640C}"/>
              </a:ext>
            </a:extLst>
          </p:cNvPr>
          <p:cNvSpPr>
            <a:spLocks noGrp="1"/>
          </p:cNvSpPr>
          <p:nvPr/>
        </p:nvSpPr>
        <p:spPr>
          <a:xfrm>
            <a:off x="119063" y="4233860"/>
            <a:ext cx="7881937" cy="2305052"/>
          </a:xfrm>
          <a:prstGeom prst="rect">
            <a:avLst/>
          </a:prstGeom>
        </p:spPr>
        <p:txBody>
          <a:bodyPr lIns="72000" tIns="126000" rIns="91440" bIns="4572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baseline="0">
                <a:solidFill>
                  <a:schemeClr val="bg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2pPr>
            <a:lvl3pPr marL="6858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3pPr>
            <a:lvl4pPr marL="10287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4pPr>
            <a:lvl5pPr marL="13716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30 munud</a:t>
            </a:r>
          </a:p>
        </p:txBody>
      </p:sp>
      <p:sp>
        <p:nvSpPr>
          <p:cNvPr id="5" name="Slide Number Placeholder 3">
            <a:extLst>
              <a:ext uri="{FF2B5EF4-FFF2-40B4-BE49-F238E27FC236}">
                <a16:creationId xmlns:a16="http://schemas.microsoft.com/office/drawing/2014/main" id="{9D12500F-FFD7-4B6B-58E0-016490F44DD7}"/>
              </a:ext>
            </a:extLst>
          </p:cNvPr>
          <p:cNvSpPr txBox="1">
            <a:spLocks/>
          </p:cNvSpPr>
          <p:nvPr/>
        </p:nvSpPr>
        <p:spPr>
          <a:xfrm>
            <a:off x="11654280" y="6356350"/>
            <a:ext cx="432758" cy="365125"/>
          </a:xfrm>
          <a:prstGeom prst="rect">
            <a:avLst/>
          </a:prstGeom>
        </p:spPr>
        <p:txBody>
          <a:bodyPr/>
          <a:lstStyle>
            <a:defPPr>
              <a:defRPr lang="en-GB"/>
            </a:defPPr>
            <a:lvl1pPr marL="0" algn="l" defTabSz="914400" rtl="0" eaLnBrk="1" latinLnBrk="0" hangingPunct="1">
              <a:defRPr sz="16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DE01E5B-8A43-411F-AF4C-90B9967CBE4A}" type="slidenum">
              <a:rPr lang="en-GB" smtClean="0"/>
              <a:pPr/>
              <a:t>28</a:t>
            </a:fld>
            <a:endParaRPr lang="en-GB"/>
          </a:p>
        </p:txBody>
      </p:sp>
    </p:spTree>
    <p:extLst>
      <p:ext uri="{BB962C8B-B14F-4D97-AF65-F5344CB8AC3E}">
        <p14:creationId xmlns:p14="http://schemas.microsoft.com/office/powerpoint/2010/main" val="6600041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76463-9F75-49C3-59A8-8FF5711C3F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2425C4-FE7A-C914-1142-5085793829E2}"/>
              </a:ext>
            </a:extLst>
          </p:cNvPr>
          <p:cNvSpPr>
            <a:spLocks noGrp="1"/>
          </p:cNvSpPr>
          <p:nvPr>
            <p:ph type="title"/>
          </p:nvPr>
        </p:nvSpPr>
        <p:spPr>
          <a:xfrm>
            <a:off x="119064" y="105877"/>
            <a:ext cx="11953875" cy="565256"/>
          </a:xfrm>
        </p:spPr>
        <p:txBody>
          <a:bodyPr/>
          <a:lstStyle/>
          <a:p>
            <a:r>
              <a:rPr lang="en-GB" sz="2400" dirty="0"/>
              <a:t>Sut </a:t>
            </a:r>
            <a:r>
              <a:rPr lang="en-GB" sz="2400" dirty="0" err="1"/>
              <a:t>mae</a:t>
            </a:r>
            <a:r>
              <a:rPr lang="en-GB" sz="2400" dirty="0"/>
              <a:t> </a:t>
            </a:r>
            <a:r>
              <a:rPr lang="en-GB" sz="2400" dirty="0" err="1"/>
              <a:t>penderfyniadau'n</a:t>
            </a:r>
            <a:r>
              <a:rPr lang="en-GB" sz="2400" dirty="0"/>
              <a:t> </a:t>
            </a:r>
            <a:r>
              <a:rPr lang="en-GB" sz="2400" dirty="0" err="1"/>
              <a:t>cael</a:t>
            </a:r>
            <a:r>
              <a:rPr lang="en-GB" sz="2400" dirty="0"/>
              <a:t> </a:t>
            </a:r>
            <a:r>
              <a:rPr lang="en-GB" sz="2400" dirty="0" err="1"/>
              <a:t>eu</a:t>
            </a:r>
            <a:r>
              <a:rPr lang="en-GB" sz="2400" dirty="0"/>
              <a:t> </a:t>
            </a:r>
            <a:r>
              <a:rPr lang="en-GB" sz="2400" dirty="0" err="1"/>
              <a:t>gwneud</a:t>
            </a:r>
            <a:r>
              <a:rPr lang="en-GB" sz="2400" dirty="0"/>
              <a:t> am PIP: Beth yr </a:t>
            </a:r>
            <a:r>
              <a:rPr lang="en-GB" sz="2400" dirty="0" err="1"/>
              <a:t>hoffem</a:t>
            </a:r>
            <a:r>
              <a:rPr lang="en-GB" sz="2400" dirty="0"/>
              <a:t> </a:t>
            </a:r>
            <a:r>
              <a:rPr lang="en-GB" sz="2400" dirty="0" err="1"/>
              <a:t>siarad</a:t>
            </a:r>
            <a:r>
              <a:rPr lang="en-GB" sz="2400" dirty="0"/>
              <a:t> </a:t>
            </a:r>
            <a:r>
              <a:rPr lang="en-GB" sz="2400" dirty="0" err="1"/>
              <a:t>amdano</a:t>
            </a:r>
            <a:r>
              <a:rPr lang="en-GB" sz="2400" dirty="0"/>
              <a:t> </a:t>
            </a:r>
            <a:r>
              <a:rPr lang="en-GB" sz="2400" dirty="0" err="1"/>
              <a:t>yn</a:t>
            </a:r>
            <a:r>
              <a:rPr lang="en-GB" sz="2400" dirty="0"/>
              <a:t> y </a:t>
            </a:r>
            <a:r>
              <a:rPr lang="en-GB" sz="2400" dirty="0" err="1"/>
              <a:t>sesiwn</a:t>
            </a:r>
            <a:r>
              <a:rPr lang="en-GB" sz="2400" dirty="0"/>
              <a:t> hon?</a:t>
            </a:r>
          </a:p>
        </p:txBody>
      </p:sp>
      <p:sp>
        <p:nvSpPr>
          <p:cNvPr id="3" name="Content Placeholder 2">
            <a:extLst>
              <a:ext uri="{FF2B5EF4-FFF2-40B4-BE49-F238E27FC236}">
                <a16:creationId xmlns:a16="http://schemas.microsoft.com/office/drawing/2014/main" id="{EA4DDE0D-0877-E18F-4712-A7CCDB3E0768}"/>
              </a:ext>
            </a:extLst>
          </p:cNvPr>
          <p:cNvSpPr>
            <a:spLocks noGrp="1"/>
          </p:cNvSpPr>
          <p:nvPr>
            <p:ph idx="1"/>
          </p:nvPr>
        </p:nvSpPr>
        <p:spPr>
          <a:xfrm>
            <a:off x="119064" y="854014"/>
            <a:ext cx="11953875" cy="5502336"/>
          </a:xfrm>
        </p:spPr>
        <p:txBody>
          <a:bodyPr>
            <a:normAutofit/>
          </a:bodyPr>
          <a:lstStyle/>
          <a:p>
            <a:pPr marL="342900" indent="-342900">
              <a:buFont typeface="Arial" panose="020B0604020202020204" pitchFamily="34" charset="0"/>
              <a:buChar char="•"/>
            </a:pPr>
            <a:endParaRPr lang="en-GB" sz="1200" b="1" dirty="0"/>
          </a:p>
          <a:p>
            <a:r>
              <a:rPr lang="en-GB" dirty="0" err="1"/>
              <a:t>Mae'r</a:t>
            </a:r>
            <a:r>
              <a:rPr lang="en-GB" dirty="0"/>
              <a:t> </a:t>
            </a:r>
            <a:r>
              <a:rPr lang="en-GB" dirty="0" err="1"/>
              <a:t>grŵp</a:t>
            </a:r>
            <a:r>
              <a:rPr lang="en-GB" dirty="0"/>
              <a:t> </a:t>
            </a:r>
            <a:r>
              <a:rPr lang="en-GB" dirty="0" err="1"/>
              <a:t>llywio</a:t>
            </a:r>
            <a:r>
              <a:rPr lang="en-GB" dirty="0"/>
              <a:t> </a:t>
            </a:r>
            <a:r>
              <a:rPr lang="en-GB" dirty="0" err="1"/>
              <a:t>yn</a:t>
            </a:r>
            <a:r>
              <a:rPr lang="en-GB" dirty="0"/>
              <a:t> </a:t>
            </a:r>
            <a:r>
              <a:rPr lang="en-GB" dirty="0" err="1"/>
              <a:t>edrych</a:t>
            </a:r>
            <a:r>
              <a:rPr lang="en-GB" dirty="0"/>
              <a:t> </a:t>
            </a:r>
            <a:r>
              <a:rPr lang="en-GB" dirty="0" err="1"/>
              <a:t>ar</a:t>
            </a:r>
            <a:r>
              <a:rPr lang="en-GB" dirty="0"/>
              <a:t> </a:t>
            </a:r>
            <a:r>
              <a:rPr lang="en-GB" dirty="0" err="1"/>
              <a:t>sut</a:t>
            </a:r>
            <a:r>
              <a:rPr lang="en-GB" dirty="0"/>
              <a:t> </a:t>
            </a:r>
            <a:r>
              <a:rPr lang="en-GB" b="1" dirty="0" err="1"/>
              <a:t>mae'n</a:t>
            </a:r>
            <a:r>
              <a:rPr lang="en-GB" b="1" dirty="0"/>
              <a:t> </a:t>
            </a:r>
            <a:r>
              <a:rPr lang="en-GB" b="1" dirty="0" err="1"/>
              <a:t>cael</a:t>
            </a:r>
            <a:r>
              <a:rPr lang="en-GB" b="1" dirty="0"/>
              <a:t> </a:t>
            </a:r>
            <a:r>
              <a:rPr lang="en-GB" b="1" dirty="0" err="1"/>
              <a:t>penderfynu</a:t>
            </a:r>
            <a:r>
              <a:rPr lang="en-GB" b="1" dirty="0"/>
              <a:t> </a:t>
            </a:r>
            <a:r>
              <a:rPr lang="en-GB" b="1" dirty="0" err="1"/>
              <a:t>pwy</a:t>
            </a:r>
            <a:r>
              <a:rPr lang="en-GB" b="1" dirty="0"/>
              <a:t> </a:t>
            </a:r>
            <a:r>
              <a:rPr lang="en-GB" b="1" dirty="0" err="1"/>
              <a:t>sy'n</a:t>
            </a:r>
            <a:r>
              <a:rPr lang="en-GB" b="1" dirty="0"/>
              <a:t> </a:t>
            </a:r>
            <a:r>
              <a:rPr lang="en-GB" b="1" dirty="0" err="1"/>
              <a:t>cael</a:t>
            </a:r>
            <a:r>
              <a:rPr lang="en-GB" b="1" dirty="0"/>
              <a:t> PIP a </a:t>
            </a:r>
            <a:r>
              <a:rPr lang="en-GB" b="1" dirty="0" err="1"/>
              <a:t>pheidio</a:t>
            </a:r>
            <a:r>
              <a:rPr lang="en-GB" dirty="0"/>
              <a:t>. Mae </a:t>
            </a:r>
            <a:r>
              <a:rPr lang="en-GB" dirty="0" err="1"/>
              <a:t>hyn</a:t>
            </a:r>
            <a:r>
              <a:rPr lang="en-GB" dirty="0"/>
              <a:t> </a:t>
            </a:r>
            <a:r>
              <a:rPr lang="en-GB" dirty="0" err="1"/>
              <a:t>yn</a:t>
            </a:r>
            <a:r>
              <a:rPr lang="en-GB" dirty="0"/>
              <a:t> </a:t>
            </a:r>
            <a:r>
              <a:rPr lang="en-GB" dirty="0" err="1"/>
              <a:t>cynnwys</a:t>
            </a:r>
            <a:r>
              <a:rPr lang="en-GB" dirty="0"/>
              <a:t> a </a:t>
            </a:r>
            <a:r>
              <a:rPr lang="en-GB" dirty="0" err="1"/>
              <a:t>yw'r</a:t>
            </a:r>
            <a:r>
              <a:rPr lang="en-GB" dirty="0"/>
              <a:t> </a:t>
            </a:r>
            <a:r>
              <a:rPr lang="en-GB" dirty="0" err="1"/>
              <a:t>meini</a:t>
            </a:r>
            <a:r>
              <a:rPr lang="en-GB" dirty="0"/>
              <a:t> </a:t>
            </a:r>
            <a:r>
              <a:rPr lang="en-GB" dirty="0" err="1"/>
              <a:t>prawf</a:t>
            </a:r>
            <a:r>
              <a:rPr lang="en-GB" dirty="0"/>
              <a:t> </a:t>
            </a:r>
            <a:r>
              <a:rPr lang="en-GB" dirty="0" err="1"/>
              <a:t>asesu</a:t>
            </a:r>
            <a:r>
              <a:rPr lang="en-GB" dirty="0"/>
              <a:t> </a:t>
            </a:r>
            <a:r>
              <a:rPr lang="en-GB" dirty="0" err="1"/>
              <a:t>a'r</a:t>
            </a:r>
            <a:r>
              <a:rPr lang="en-GB" dirty="0"/>
              <a:t> </a:t>
            </a:r>
            <a:r>
              <a:rPr lang="en-GB" dirty="0" err="1"/>
              <a:t>dystiolaeth</a:t>
            </a:r>
            <a:r>
              <a:rPr lang="en-GB" dirty="0"/>
              <a:t> a </a:t>
            </a:r>
            <a:r>
              <a:rPr lang="en-GB" dirty="0" err="1"/>
              <a:t>ddefnyddir</a:t>
            </a:r>
            <a:r>
              <a:rPr lang="en-GB" dirty="0"/>
              <a:t> </a:t>
            </a:r>
            <a:r>
              <a:rPr lang="en-GB" dirty="0" err="1"/>
              <a:t>yn</a:t>
            </a:r>
            <a:r>
              <a:rPr lang="en-GB" dirty="0"/>
              <a:t> dal </a:t>
            </a:r>
            <a:r>
              <a:rPr lang="en-GB" dirty="0" err="1"/>
              <a:t>effaith</a:t>
            </a:r>
            <a:r>
              <a:rPr lang="en-GB" dirty="0"/>
              <a:t> </a:t>
            </a:r>
            <a:r>
              <a:rPr lang="en-GB" dirty="0" err="1"/>
              <a:t>cyflyrau</a:t>
            </a:r>
            <a:r>
              <a:rPr lang="en-GB" dirty="0"/>
              <a:t> iechyd </a:t>
            </a:r>
            <a:r>
              <a:rPr lang="en-GB" dirty="0" err="1"/>
              <a:t>hirdymor</a:t>
            </a:r>
            <a:r>
              <a:rPr lang="en-GB" dirty="0"/>
              <a:t> ac </a:t>
            </a:r>
            <a:r>
              <a:rPr lang="en-GB" dirty="0" err="1"/>
              <a:t>Anabledd</a:t>
            </a:r>
            <a:r>
              <a:rPr lang="en-GB" dirty="0"/>
              <a:t> </a:t>
            </a:r>
            <a:r>
              <a:rPr lang="en-GB" dirty="0" err="1"/>
              <a:t>yn</a:t>
            </a:r>
            <a:r>
              <a:rPr lang="en-GB" dirty="0"/>
              <a:t> </a:t>
            </a:r>
            <a:r>
              <a:rPr lang="en-GB" dirty="0" err="1"/>
              <a:t>effeithiol</a:t>
            </a:r>
            <a:r>
              <a:rPr lang="en-GB" dirty="0"/>
              <a:t>.</a:t>
            </a:r>
          </a:p>
          <a:p>
            <a:r>
              <a:rPr lang="en-GB" dirty="0"/>
              <a:t>Er </a:t>
            </a:r>
            <a:r>
              <a:rPr lang="en-GB" dirty="0" err="1"/>
              <a:t>mwyn</a:t>
            </a:r>
            <a:r>
              <a:rPr lang="en-GB" dirty="0"/>
              <a:t> </a:t>
            </a:r>
            <a:r>
              <a:rPr lang="en-GB" dirty="0" err="1"/>
              <a:t>deall</a:t>
            </a:r>
            <a:r>
              <a:rPr lang="en-GB" dirty="0"/>
              <a:t> </a:t>
            </a:r>
            <a:r>
              <a:rPr lang="en-GB" dirty="0" err="1"/>
              <a:t>hyn</a:t>
            </a:r>
            <a:r>
              <a:rPr lang="en-GB" dirty="0"/>
              <a:t> </a:t>
            </a:r>
            <a:r>
              <a:rPr lang="en-GB" dirty="0" err="1"/>
              <a:t>yn</a:t>
            </a:r>
            <a:r>
              <a:rPr lang="en-GB" dirty="0"/>
              <a:t> </a:t>
            </a:r>
            <a:r>
              <a:rPr lang="en-GB" dirty="0" err="1"/>
              <a:t>fwy</a:t>
            </a:r>
            <a:r>
              <a:rPr lang="en-GB" dirty="0"/>
              <a:t>, </a:t>
            </a:r>
            <a:r>
              <a:rPr lang="en-GB" dirty="0" err="1"/>
              <a:t>hoffent</a:t>
            </a:r>
            <a:r>
              <a:rPr lang="en-GB" dirty="0"/>
              <a:t> </a:t>
            </a:r>
            <a:r>
              <a:rPr lang="en-GB" dirty="0" err="1"/>
              <a:t>glywed</a:t>
            </a:r>
            <a:r>
              <a:rPr lang="en-GB" dirty="0"/>
              <a:t> </a:t>
            </a:r>
            <a:r>
              <a:rPr lang="en-GB" dirty="0" err="1"/>
              <a:t>eich</a:t>
            </a:r>
            <a:r>
              <a:rPr lang="en-GB" dirty="0"/>
              <a:t> barn </a:t>
            </a:r>
            <a:r>
              <a:rPr lang="en-GB" dirty="0" err="1"/>
              <a:t>ar</a:t>
            </a:r>
            <a:r>
              <a:rPr lang="en-GB" dirty="0"/>
              <a:t>:</a:t>
            </a:r>
          </a:p>
          <a:p>
            <a:endParaRPr lang="en-GB" dirty="0"/>
          </a:p>
          <a:p>
            <a:pPr marL="457200" indent="-457200">
              <a:buFont typeface="+mj-lt"/>
              <a:buAutoNum type="arabicPeriod"/>
            </a:pPr>
            <a:r>
              <a:rPr lang="en-GB" dirty="0"/>
              <a:t>Yr </a:t>
            </a:r>
            <a:r>
              <a:rPr lang="en-GB" dirty="0" err="1"/>
              <a:t>hyn</a:t>
            </a:r>
            <a:r>
              <a:rPr lang="en-GB" dirty="0"/>
              <a:t> y </a:t>
            </a:r>
            <a:r>
              <a:rPr lang="en-GB" dirty="0" err="1"/>
              <a:t>mae’r</a:t>
            </a:r>
            <a:r>
              <a:rPr lang="en-GB" dirty="0"/>
              <a:t> broses </a:t>
            </a:r>
            <a:r>
              <a:rPr lang="en-GB" dirty="0" err="1"/>
              <a:t>bresennol</a:t>
            </a:r>
            <a:r>
              <a:rPr lang="en-GB" dirty="0"/>
              <a:t> </a:t>
            </a:r>
            <a:r>
              <a:rPr lang="en-GB" dirty="0" err="1"/>
              <a:t>yn</a:t>
            </a:r>
            <a:r>
              <a:rPr lang="en-GB" dirty="0"/>
              <a:t> </a:t>
            </a:r>
            <a:r>
              <a:rPr lang="en-GB" dirty="0" err="1"/>
              <a:t>dda</a:t>
            </a:r>
            <a:r>
              <a:rPr lang="en-GB" dirty="0"/>
              <a:t> </a:t>
            </a:r>
            <a:r>
              <a:rPr lang="en-GB" dirty="0" err="1"/>
              <a:t>yn</a:t>
            </a:r>
            <a:r>
              <a:rPr lang="en-GB" dirty="0"/>
              <a:t> </a:t>
            </a:r>
            <a:r>
              <a:rPr lang="en-GB" dirty="0" err="1"/>
              <a:t>ei</a:t>
            </a:r>
            <a:r>
              <a:rPr lang="en-GB" dirty="0"/>
              <a:t> </a:t>
            </a:r>
            <a:r>
              <a:rPr lang="en-GB" dirty="0" err="1"/>
              <a:t>ddal</a:t>
            </a:r>
            <a:r>
              <a:rPr lang="en-GB" dirty="0"/>
              <a:t>, a </a:t>
            </a:r>
            <a:r>
              <a:rPr lang="en-GB" dirty="0" err="1"/>
              <a:t>beth</a:t>
            </a:r>
            <a:r>
              <a:rPr lang="en-GB" dirty="0"/>
              <a:t> </a:t>
            </a:r>
            <a:r>
              <a:rPr lang="en-GB" dirty="0" err="1"/>
              <a:t>nad</a:t>
            </a:r>
            <a:r>
              <a:rPr lang="en-GB" dirty="0"/>
              <a:t> </a:t>
            </a:r>
            <a:r>
              <a:rPr lang="en-GB" dirty="0" err="1"/>
              <a:t>yw’n</a:t>
            </a:r>
            <a:r>
              <a:rPr lang="en-GB" dirty="0"/>
              <a:t> </a:t>
            </a:r>
            <a:r>
              <a:rPr lang="en-GB" dirty="0" err="1"/>
              <a:t>dda</a:t>
            </a:r>
            <a:r>
              <a:rPr lang="en-GB" dirty="0"/>
              <a:t> </a:t>
            </a:r>
            <a:r>
              <a:rPr lang="en-GB" dirty="0" err="1"/>
              <a:t>yn</a:t>
            </a:r>
            <a:r>
              <a:rPr lang="en-GB" dirty="0"/>
              <a:t> </a:t>
            </a:r>
            <a:r>
              <a:rPr lang="en-GB" dirty="0" err="1"/>
              <a:t>ei</a:t>
            </a:r>
            <a:r>
              <a:rPr lang="en-GB" dirty="0"/>
              <a:t> </a:t>
            </a:r>
            <a:r>
              <a:rPr lang="en-GB" dirty="0" err="1"/>
              <a:t>ddal</a:t>
            </a:r>
            <a:r>
              <a:rPr lang="en-GB" dirty="0"/>
              <a:t>
A </a:t>
            </a:r>
            <a:r>
              <a:rPr lang="en-GB" dirty="0" err="1"/>
              <a:t>yw'r</a:t>
            </a:r>
            <a:r>
              <a:rPr lang="en-GB" dirty="0"/>
              <a:t> broses </a:t>
            </a:r>
            <a:r>
              <a:rPr lang="en-GB" dirty="0" err="1"/>
              <a:t>bresennol</a:t>
            </a:r>
            <a:r>
              <a:rPr lang="en-GB" dirty="0"/>
              <a:t> </a:t>
            </a:r>
            <a:r>
              <a:rPr lang="en-GB" dirty="0" err="1"/>
              <a:t>yn</a:t>
            </a:r>
            <a:r>
              <a:rPr lang="en-GB" dirty="0"/>
              <a:t> </a:t>
            </a:r>
            <a:r>
              <a:rPr lang="en-GB" dirty="0" err="1"/>
              <a:t>asesu</a:t>
            </a:r>
            <a:r>
              <a:rPr lang="en-GB" dirty="0"/>
              <a:t> </a:t>
            </a:r>
            <a:r>
              <a:rPr lang="en-GB" dirty="0" err="1"/>
              <a:t>anghenion</a:t>
            </a:r>
            <a:r>
              <a:rPr lang="en-GB" dirty="0"/>
              <a:t> </a:t>
            </a:r>
            <a:r>
              <a:rPr lang="en-GB" dirty="0" err="1"/>
              <a:t>pobl</a:t>
            </a:r>
            <a:r>
              <a:rPr lang="en-GB" dirty="0"/>
              <a:t> </a:t>
            </a:r>
            <a:r>
              <a:rPr lang="en-GB" dirty="0" err="1"/>
              <a:t>yn</a:t>
            </a:r>
            <a:r>
              <a:rPr lang="en-GB" dirty="0"/>
              <a:t> </a:t>
            </a:r>
            <a:r>
              <a:rPr lang="en-GB" dirty="0" err="1"/>
              <a:t>deg</a:t>
            </a:r>
            <a:r>
              <a:rPr lang="en-GB" dirty="0"/>
              <a:t>,
Sut </a:t>
            </a:r>
            <a:r>
              <a:rPr lang="en-GB" dirty="0" err="1"/>
              <a:t>rydych</a:t>
            </a:r>
            <a:r>
              <a:rPr lang="en-GB" dirty="0"/>
              <a:t> </a:t>
            </a:r>
            <a:r>
              <a:rPr lang="en-GB" dirty="0" err="1"/>
              <a:t>yn</a:t>
            </a:r>
            <a:r>
              <a:rPr lang="en-GB" dirty="0"/>
              <a:t> </a:t>
            </a:r>
            <a:r>
              <a:rPr lang="en-GB" dirty="0" err="1"/>
              <a:t>meddwl</a:t>
            </a:r>
            <a:r>
              <a:rPr lang="en-GB" dirty="0"/>
              <a:t> y </a:t>
            </a:r>
            <a:r>
              <a:rPr lang="en-GB" dirty="0" err="1"/>
              <a:t>dylid</a:t>
            </a:r>
            <a:r>
              <a:rPr lang="en-GB" dirty="0"/>
              <a:t> </a:t>
            </a:r>
            <a:r>
              <a:rPr lang="en-GB" dirty="0" err="1"/>
              <a:t>asesu</a:t>
            </a:r>
            <a:r>
              <a:rPr lang="en-GB" dirty="0"/>
              <a:t> </a:t>
            </a:r>
            <a:r>
              <a:rPr lang="en-GB" dirty="0" err="1"/>
              <a:t>cymhwysedd</a:t>
            </a:r>
            <a:r>
              <a:rPr lang="en-GB" dirty="0"/>
              <a:t> </a:t>
            </a:r>
            <a:r>
              <a:rPr lang="en-GB" dirty="0" err="1"/>
              <a:t>ar</a:t>
            </a:r>
            <a:r>
              <a:rPr lang="en-GB" dirty="0"/>
              <a:t> </a:t>
            </a:r>
            <a:r>
              <a:rPr lang="en-GB" dirty="0" err="1"/>
              <a:t>gyfer</a:t>
            </a:r>
            <a:r>
              <a:rPr lang="en-GB" dirty="0"/>
              <a:t> PIP.</a:t>
            </a:r>
          </a:p>
          <a:p>
            <a:pPr marL="457200" indent="-457200">
              <a:buFont typeface="+mj-lt"/>
              <a:buAutoNum type="arabicPeriod"/>
            </a:pPr>
            <a:endParaRPr lang="en-GB" dirty="0"/>
          </a:p>
          <a:p>
            <a:r>
              <a:rPr lang="en-GB" dirty="0" err="1"/>
              <a:t>Bydd</a:t>
            </a:r>
            <a:r>
              <a:rPr lang="en-GB" dirty="0"/>
              <a:t> y </a:t>
            </a:r>
            <a:r>
              <a:rPr lang="en-GB" dirty="0" err="1"/>
              <a:t>mewnwelediadau</a:t>
            </a:r>
            <a:r>
              <a:rPr lang="en-GB" dirty="0"/>
              <a:t> </a:t>
            </a:r>
            <a:r>
              <a:rPr lang="en-GB" dirty="0" err="1"/>
              <a:t>rydyn</a:t>
            </a:r>
            <a:r>
              <a:rPr lang="en-GB" dirty="0"/>
              <a:t> </a:t>
            </a:r>
            <a:r>
              <a:rPr lang="en-GB" dirty="0" err="1"/>
              <a:t>ni'n</a:t>
            </a:r>
            <a:r>
              <a:rPr lang="en-GB" dirty="0"/>
              <a:t> </a:t>
            </a:r>
            <a:r>
              <a:rPr lang="en-GB" dirty="0" err="1"/>
              <a:t>eu</a:t>
            </a:r>
            <a:r>
              <a:rPr lang="en-GB" dirty="0"/>
              <a:t> </a:t>
            </a:r>
            <a:r>
              <a:rPr lang="en-GB" dirty="0" err="1"/>
              <a:t>rhannu</a:t>
            </a:r>
            <a:r>
              <a:rPr lang="en-GB" dirty="0"/>
              <a:t> </a:t>
            </a:r>
            <a:r>
              <a:rPr lang="en-GB" dirty="0" err="1"/>
              <a:t>yn</a:t>
            </a:r>
            <a:r>
              <a:rPr lang="en-GB" dirty="0"/>
              <a:t> </a:t>
            </a:r>
            <a:r>
              <a:rPr lang="en-GB" dirty="0" err="1"/>
              <a:t>helpu'r</a:t>
            </a:r>
            <a:r>
              <a:rPr lang="en-GB" dirty="0"/>
              <a:t> </a:t>
            </a:r>
            <a:r>
              <a:rPr lang="en-GB" dirty="0" err="1"/>
              <a:t>grŵp</a:t>
            </a:r>
            <a:r>
              <a:rPr lang="en-GB" dirty="0"/>
              <a:t> </a:t>
            </a:r>
            <a:r>
              <a:rPr lang="en-GB" dirty="0" err="1"/>
              <a:t>llywio</a:t>
            </a:r>
            <a:r>
              <a:rPr lang="en-GB" dirty="0"/>
              <a:t> </a:t>
            </a:r>
            <a:r>
              <a:rPr lang="en-GB" dirty="0" err="1"/>
              <a:t>i</a:t>
            </a:r>
            <a:r>
              <a:rPr lang="en-GB" dirty="0"/>
              <a:t> </a:t>
            </a:r>
            <a:r>
              <a:rPr lang="en-GB" dirty="0" err="1"/>
              <a:t>ddeall</a:t>
            </a:r>
            <a:r>
              <a:rPr lang="en-GB" dirty="0"/>
              <a:t> </a:t>
            </a:r>
            <a:r>
              <a:rPr lang="en-GB" dirty="0" err="1"/>
              <a:t>beth</a:t>
            </a:r>
            <a:r>
              <a:rPr lang="en-GB" dirty="0"/>
              <a:t> </a:t>
            </a:r>
            <a:r>
              <a:rPr lang="en-GB" dirty="0" err="1"/>
              <a:t>mae</a:t>
            </a:r>
            <a:r>
              <a:rPr lang="en-GB" dirty="0"/>
              <a:t> </a:t>
            </a:r>
            <a:r>
              <a:rPr lang="en-GB" dirty="0" err="1"/>
              <a:t>pobl</a:t>
            </a:r>
            <a:r>
              <a:rPr lang="en-GB" dirty="0"/>
              <a:t> </a:t>
            </a:r>
            <a:r>
              <a:rPr lang="en-GB" dirty="0" err="1"/>
              <a:t>eisiau</a:t>
            </a:r>
            <a:r>
              <a:rPr lang="en-GB" dirty="0"/>
              <a:t> </a:t>
            </a:r>
            <a:r>
              <a:rPr lang="en-GB" dirty="0" err="1"/>
              <a:t>i</a:t>
            </a:r>
            <a:r>
              <a:rPr lang="en-GB" dirty="0"/>
              <a:t> PIP </a:t>
            </a:r>
            <a:r>
              <a:rPr lang="en-GB" dirty="0" err="1"/>
              <a:t>ei</a:t>
            </a:r>
            <a:r>
              <a:rPr lang="en-GB" dirty="0"/>
              <a:t> </a:t>
            </a:r>
            <a:r>
              <a:rPr lang="en-GB" dirty="0" err="1"/>
              <a:t>asesu</a:t>
            </a:r>
            <a:r>
              <a:rPr lang="en-GB" dirty="0"/>
              <a:t> a </a:t>
            </a:r>
            <a:r>
              <a:rPr lang="en-GB" dirty="0" err="1"/>
              <a:t>sut</a:t>
            </a:r>
            <a:r>
              <a:rPr lang="en-GB" dirty="0"/>
              <a:t> y </a:t>
            </a:r>
            <a:r>
              <a:rPr lang="en-GB" dirty="0" err="1"/>
              <a:t>gellid</a:t>
            </a:r>
            <a:r>
              <a:rPr lang="en-GB" dirty="0"/>
              <a:t> </a:t>
            </a:r>
            <a:r>
              <a:rPr lang="en-GB" dirty="0" err="1"/>
              <a:t>ei</a:t>
            </a:r>
            <a:r>
              <a:rPr lang="en-GB" dirty="0"/>
              <a:t> </a:t>
            </a:r>
            <a:r>
              <a:rPr lang="en-GB" dirty="0" err="1"/>
              <a:t>wneud</a:t>
            </a:r>
            <a:r>
              <a:rPr lang="en-GB" dirty="0"/>
              <a:t> </a:t>
            </a:r>
            <a:r>
              <a:rPr lang="en-GB" dirty="0" err="1"/>
              <a:t>yn</a:t>
            </a:r>
            <a:r>
              <a:rPr lang="en-GB" dirty="0"/>
              <a:t> </a:t>
            </a:r>
            <a:r>
              <a:rPr lang="en-GB" dirty="0" err="1"/>
              <a:t>wahanol</a:t>
            </a:r>
            <a:r>
              <a:rPr lang="en-GB" dirty="0"/>
              <a:t>.</a:t>
            </a:r>
          </a:p>
        </p:txBody>
      </p:sp>
      <p:sp>
        <p:nvSpPr>
          <p:cNvPr id="4" name="Slide Number Placeholder 3">
            <a:extLst>
              <a:ext uri="{FF2B5EF4-FFF2-40B4-BE49-F238E27FC236}">
                <a16:creationId xmlns:a16="http://schemas.microsoft.com/office/drawing/2014/main" id="{D4464A4C-4EA0-35B5-7369-70A24955B5FE}"/>
              </a:ext>
            </a:extLst>
          </p:cNvPr>
          <p:cNvSpPr>
            <a:spLocks noGrp="1"/>
          </p:cNvSpPr>
          <p:nvPr>
            <p:ph type="sldNum" sz="quarter" idx="12"/>
          </p:nvPr>
        </p:nvSpPr>
        <p:spPr/>
        <p:txBody>
          <a:bodyPr/>
          <a:lstStyle/>
          <a:p>
            <a:fld id="{2DE01E5B-8A43-411F-AF4C-90B9967CBE4A}" type="slidenum">
              <a:rPr lang="en-GB" smtClean="0"/>
              <a:pPr/>
              <a:t>29</a:t>
            </a:fld>
            <a:endParaRPr lang="en-GB"/>
          </a:p>
        </p:txBody>
      </p:sp>
    </p:spTree>
    <p:extLst>
      <p:ext uri="{BB962C8B-B14F-4D97-AF65-F5344CB8AC3E}">
        <p14:creationId xmlns:p14="http://schemas.microsoft.com/office/powerpoint/2010/main" val="3692266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0D3EC-68EC-B7AF-9214-CDC11A2938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839C2A-E92F-3667-99A1-4396ECB75ACC}"/>
              </a:ext>
            </a:extLst>
          </p:cNvPr>
          <p:cNvSpPr>
            <a:spLocks noGrp="1"/>
          </p:cNvSpPr>
          <p:nvPr>
            <p:ph type="title"/>
          </p:nvPr>
        </p:nvSpPr>
        <p:spPr>
          <a:xfrm>
            <a:off x="119064" y="288760"/>
            <a:ext cx="11953875" cy="565256"/>
          </a:xfrm>
        </p:spPr>
        <p:txBody>
          <a:bodyPr anchor="ctr">
            <a:normAutofit/>
          </a:bodyPr>
          <a:lstStyle/>
          <a:p>
            <a:r>
              <a:rPr lang="en-GB"/>
              <a:t>Croeso i'r gweithdy heddiw</a:t>
            </a:r>
          </a:p>
        </p:txBody>
      </p:sp>
      <p:sp>
        <p:nvSpPr>
          <p:cNvPr id="3" name="Content Placeholder 2">
            <a:extLst>
              <a:ext uri="{FF2B5EF4-FFF2-40B4-BE49-F238E27FC236}">
                <a16:creationId xmlns:a16="http://schemas.microsoft.com/office/drawing/2014/main" id="{AD93A50E-B4B6-F010-AA61-6FC5726EF481}"/>
              </a:ext>
            </a:extLst>
          </p:cNvPr>
          <p:cNvSpPr>
            <a:spLocks noGrp="1"/>
          </p:cNvSpPr>
          <p:nvPr>
            <p:ph idx="1"/>
          </p:nvPr>
        </p:nvSpPr>
        <p:spPr>
          <a:xfrm>
            <a:off x="119064" y="854014"/>
            <a:ext cx="8234362" cy="5502338"/>
          </a:xfrm>
        </p:spPr>
        <p:txBody>
          <a:bodyPr lIns="91440" tIns="45720" rIns="91440" bIns="45720">
            <a:normAutofit/>
          </a:bodyPr>
          <a:lstStyle/>
          <a:p>
            <a:pPr>
              <a:spcAft>
                <a:spcPts val="1000"/>
              </a:spcAft>
            </a:pPr>
            <a:endParaRPr lang="en-GB" dirty="0"/>
          </a:p>
          <a:p>
            <a:pPr>
              <a:spcAft>
                <a:spcPts val="1000"/>
              </a:spcAft>
            </a:pPr>
            <a:r>
              <a:rPr lang="en-GB" dirty="0" err="1"/>
              <a:t>Mae'r</a:t>
            </a:r>
            <a:r>
              <a:rPr lang="en-GB" dirty="0"/>
              <a:t> </a:t>
            </a:r>
            <a:r>
              <a:rPr lang="en-GB" dirty="0" err="1"/>
              <a:t>llywodraeth</a:t>
            </a:r>
            <a:r>
              <a:rPr lang="en-GB" dirty="0"/>
              <a:t> </a:t>
            </a:r>
            <a:r>
              <a:rPr lang="en-GB" dirty="0" err="1"/>
              <a:t>wedi</a:t>
            </a:r>
            <a:r>
              <a:rPr lang="en-GB" dirty="0"/>
              <a:t> </a:t>
            </a:r>
            <a:r>
              <a:rPr lang="en-GB" dirty="0" err="1"/>
              <a:t>lansio’r</a:t>
            </a:r>
            <a:r>
              <a:rPr lang="en-GB" dirty="0"/>
              <a:t> </a:t>
            </a:r>
            <a:r>
              <a:rPr lang="en-GB" dirty="0" err="1"/>
              <a:t>Adolygiad</a:t>
            </a:r>
            <a:r>
              <a:rPr lang="en-GB" dirty="0"/>
              <a:t> Timms o </a:t>
            </a:r>
            <a:r>
              <a:rPr lang="en-GB" dirty="0" err="1"/>
              <a:t>Daliad</a:t>
            </a:r>
            <a:r>
              <a:rPr lang="en-GB" dirty="0"/>
              <a:t> </a:t>
            </a:r>
            <a:r>
              <a:rPr lang="en-GB" dirty="0" err="1"/>
              <a:t>Annibyniaeth</a:t>
            </a:r>
            <a:r>
              <a:rPr lang="en-GB" dirty="0"/>
              <a:t> </a:t>
            </a:r>
            <a:r>
              <a:rPr lang="en-GB" dirty="0" err="1"/>
              <a:t>Personol</a:t>
            </a:r>
            <a:r>
              <a:rPr lang="en-GB" dirty="0"/>
              <a:t> (PIP).
</a:t>
            </a:r>
            <a:r>
              <a:rPr lang="en-GB" dirty="0" err="1"/>
              <a:t>Caiff</a:t>
            </a:r>
            <a:r>
              <a:rPr lang="en-GB" dirty="0"/>
              <a:t> </a:t>
            </a:r>
            <a:r>
              <a:rPr lang="en-GB" dirty="0" err="1"/>
              <a:t>ei</a:t>
            </a:r>
            <a:r>
              <a:rPr lang="en-GB" dirty="0"/>
              <a:t> </a:t>
            </a:r>
            <a:r>
              <a:rPr lang="en-GB" dirty="0" err="1"/>
              <a:t>arwain</a:t>
            </a:r>
            <a:r>
              <a:rPr lang="en-GB" dirty="0"/>
              <a:t> </a:t>
            </a:r>
            <a:r>
              <a:rPr lang="en-GB" dirty="0" err="1"/>
              <a:t>gan</a:t>
            </a:r>
            <a:r>
              <a:rPr lang="en-GB" dirty="0"/>
              <a:t> </a:t>
            </a:r>
            <a:r>
              <a:rPr lang="en-GB" dirty="0" err="1"/>
              <a:t>grŵp</a:t>
            </a:r>
            <a:r>
              <a:rPr lang="en-GB" dirty="0"/>
              <a:t> </a:t>
            </a:r>
            <a:r>
              <a:rPr lang="en-GB" dirty="0" err="1"/>
              <a:t>llywio</a:t>
            </a:r>
            <a:r>
              <a:rPr lang="en-GB" dirty="0"/>
              <a:t>, </a:t>
            </a:r>
            <a:r>
              <a:rPr lang="en-GB" dirty="0" err="1"/>
              <a:t>sy'n</a:t>
            </a:r>
            <a:r>
              <a:rPr lang="en-GB" dirty="0"/>
              <a:t> </a:t>
            </a:r>
            <a:r>
              <a:rPr lang="en-GB" dirty="0" err="1"/>
              <a:t>cynnwys</a:t>
            </a:r>
            <a:r>
              <a:rPr lang="en-GB" dirty="0"/>
              <a:t> </a:t>
            </a:r>
            <a:r>
              <a:rPr lang="en-GB" dirty="0" err="1"/>
              <a:t>pobl</a:t>
            </a:r>
            <a:r>
              <a:rPr lang="en-GB" dirty="0"/>
              <a:t> </a:t>
            </a:r>
            <a:r>
              <a:rPr lang="en-GB" dirty="0" err="1"/>
              <a:t>anabl</a:t>
            </a:r>
            <a:r>
              <a:rPr lang="en-GB" dirty="0"/>
              <a:t> </a:t>
            </a:r>
            <a:r>
              <a:rPr lang="en-GB" dirty="0" err="1"/>
              <a:t>yn</a:t>
            </a:r>
            <a:r>
              <a:rPr lang="en-GB" dirty="0"/>
              <a:t> </a:t>
            </a:r>
            <a:r>
              <a:rPr lang="en-GB" dirty="0" err="1"/>
              <a:t>bennaf</a:t>
            </a:r>
            <a:r>
              <a:rPr lang="en-GB" dirty="0"/>
              <a:t>, a </a:t>
            </a:r>
            <a:r>
              <a:rPr lang="en-GB" dirty="0" err="1"/>
              <a:t>fydd</a:t>
            </a:r>
            <a:r>
              <a:rPr lang="en-GB" dirty="0"/>
              <a:t> </a:t>
            </a:r>
            <a:r>
              <a:rPr lang="en-GB" dirty="0" err="1"/>
              <a:t>yn</a:t>
            </a:r>
            <a:r>
              <a:rPr lang="en-GB" dirty="0"/>
              <a:t> </a:t>
            </a:r>
            <a:r>
              <a:rPr lang="en-GB" dirty="0" err="1"/>
              <a:t>awgrymu</a:t>
            </a:r>
            <a:r>
              <a:rPr lang="en-GB" dirty="0"/>
              <a:t> </a:t>
            </a:r>
            <a:r>
              <a:rPr lang="en-GB" dirty="0" err="1"/>
              <a:t>ffyrdd</a:t>
            </a:r>
            <a:r>
              <a:rPr lang="en-GB" dirty="0"/>
              <a:t> o </a:t>
            </a:r>
            <a:r>
              <a:rPr lang="en-GB" dirty="0" err="1"/>
              <a:t>wella</a:t>
            </a:r>
            <a:r>
              <a:rPr lang="en-GB" dirty="0"/>
              <a:t> PIP.
</a:t>
            </a:r>
            <a:r>
              <a:rPr lang="en-GB" dirty="0" err="1"/>
              <a:t>Mae'r</a:t>
            </a:r>
            <a:r>
              <a:rPr lang="en-GB" dirty="0"/>
              <a:t> </a:t>
            </a:r>
            <a:r>
              <a:rPr lang="en-GB" dirty="0" err="1"/>
              <a:t>grŵp</a:t>
            </a:r>
            <a:r>
              <a:rPr lang="en-GB" dirty="0"/>
              <a:t> </a:t>
            </a:r>
            <a:r>
              <a:rPr lang="en-GB" dirty="0" err="1"/>
              <a:t>hwn</a:t>
            </a:r>
            <a:r>
              <a:rPr lang="en-GB" dirty="0"/>
              <a:t> am </a:t>
            </a:r>
            <a:r>
              <a:rPr lang="en-GB" dirty="0" err="1"/>
              <a:t>glywed</a:t>
            </a:r>
            <a:r>
              <a:rPr lang="en-GB" dirty="0"/>
              <a:t> </a:t>
            </a:r>
            <a:r>
              <a:rPr lang="en-GB" dirty="0" err="1"/>
              <a:t>gennych</a:t>
            </a:r>
            <a:r>
              <a:rPr lang="en-GB" dirty="0"/>
              <a:t> </a:t>
            </a:r>
            <a:r>
              <a:rPr lang="en-GB" dirty="0" err="1"/>
              <a:t>i'w</a:t>
            </a:r>
            <a:r>
              <a:rPr lang="en-GB" dirty="0"/>
              <a:t> </a:t>
            </a:r>
            <a:r>
              <a:rPr lang="en-GB" dirty="0" err="1"/>
              <a:t>helpu</a:t>
            </a:r>
            <a:r>
              <a:rPr lang="en-GB" dirty="0"/>
              <a:t> </a:t>
            </a:r>
            <a:r>
              <a:rPr lang="en-GB" dirty="0" err="1"/>
              <a:t>gyda'u</a:t>
            </a:r>
            <a:r>
              <a:rPr lang="en-GB" dirty="0"/>
              <a:t> </a:t>
            </a:r>
            <a:r>
              <a:rPr lang="en-GB" dirty="0" err="1"/>
              <a:t>hargymhellion</a:t>
            </a:r>
            <a:r>
              <a:rPr lang="en-GB" dirty="0"/>
              <a:t>.
</a:t>
            </a:r>
            <a:r>
              <a:rPr lang="en-GB" dirty="0" err="1"/>
              <a:t>Bydd</a:t>
            </a:r>
            <a:r>
              <a:rPr lang="en-GB" dirty="0"/>
              <a:t> y </a:t>
            </a:r>
            <a:r>
              <a:rPr lang="en-GB" dirty="0" err="1"/>
              <a:t>gweithdy</a:t>
            </a:r>
            <a:r>
              <a:rPr lang="en-GB" dirty="0"/>
              <a:t> </a:t>
            </a:r>
            <a:r>
              <a:rPr lang="en-GB" dirty="0" err="1"/>
              <a:t>hwn</a:t>
            </a:r>
            <a:r>
              <a:rPr lang="en-GB" dirty="0"/>
              <a:t> </a:t>
            </a:r>
            <a:r>
              <a:rPr lang="en-GB" dirty="0" err="1"/>
              <a:t>yn</a:t>
            </a:r>
            <a:r>
              <a:rPr lang="en-GB" dirty="0"/>
              <a:t> </a:t>
            </a:r>
            <a:r>
              <a:rPr lang="en-GB" dirty="0" err="1"/>
              <a:t>ein</a:t>
            </a:r>
            <a:r>
              <a:rPr lang="en-GB" dirty="0"/>
              <a:t> </a:t>
            </a:r>
            <a:r>
              <a:rPr lang="en-GB" dirty="0" err="1"/>
              <a:t>helpu</a:t>
            </a:r>
            <a:r>
              <a:rPr lang="en-GB" dirty="0"/>
              <a:t> </a:t>
            </a:r>
            <a:r>
              <a:rPr lang="en-GB" dirty="0" err="1"/>
              <a:t>i</a:t>
            </a:r>
            <a:r>
              <a:rPr lang="en-GB" dirty="0"/>
              <a:t> </a:t>
            </a:r>
            <a:r>
              <a:rPr lang="en-GB" dirty="0" err="1"/>
              <a:t>rannu</a:t>
            </a:r>
            <a:r>
              <a:rPr lang="en-GB" dirty="0"/>
              <a:t> </a:t>
            </a:r>
            <a:r>
              <a:rPr lang="en-GB" dirty="0" err="1"/>
              <a:t>eich</a:t>
            </a:r>
            <a:r>
              <a:rPr lang="en-GB" dirty="0"/>
              <a:t> barn </a:t>
            </a:r>
            <a:r>
              <a:rPr lang="en-GB" dirty="0" err="1"/>
              <a:t>ar</a:t>
            </a:r>
            <a:r>
              <a:rPr lang="en-GB" dirty="0"/>
              <a:t> PIP, </a:t>
            </a:r>
            <a:r>
              <a:rPr lang="en-GB" dirty="0" err="1"/>
              <a:t>fel</a:t>
            </a:r>
            <a:r>
              <a:rPr lang="en-GB" dirty="0"/>
              <a:t> y gall yr </a:t>
            </a:r>
            <a:r>
              <a:rPr lang="en-GB" dirty="0" err="1"/>
              <a:t>Adolygiad</a:t>
            </a:r>
            <a:r>
              <a:rPr lang="en-GB" dirty="0"/>
              <a:t> </a:t>
            </a:r>
            <a:r>
              <a:rPr lang="en-GB" dirty="0" err="1"/>
              <a:t>glywed</a:t>
            </a:r>
            <a:r>
              <a:rPr lang="en-GB" dirty="0"/>
              <a:t> </a:t>
            </a:r>
            <a:r>
              <a:rPr lang="en-GB" dirty="0" err="1"/>
              <a:t>eich</a:t>
            </a:r>
            <a:r>
              <a:rPr lang="en-GB" dirty="0"/>
              <a:t> </a:t>
            </a:r>
            <a:r>
              <a:rPr lang="en-GB" dirty="0" err="1"/>
              <a:t>profiad</a:t>
            </a:r>
            <a:r>
              <a:rPr lang="en-GB" dirty="0"/>
              <a:t> </a:t>
            </a:r>
            <a:r>
              <a:rPr lang="en-GB" dirty="0" err="1"/>
              <a:t>a'ch</a:t>
            </a:r>
            <a:r>
              <a:rPr lang="en-GB" dirty="0"/>
              <a:t> </a:t>
            </a:r>
            <a:r>
              <a:rPr lang="en-GB" dirty="0" err="1"/>
              <a:t>syniadau</a:t>
            </a:r>
            <a:r>
              <a:rPr lang="en-GB" dirty="0"/>
              <a:t>.</a:t>
            </a:r>
          </a:p>
        </p:txBody>
      </p:sp>
      <p:pic>
        <p:nvPicPr>
          <p:cNvPr id="6" name="Graphic 5">
            <a:extLst>
              <a:ext uri="{FF2B5EF4-FFF2-40B4-BE49-F238E27FC236}">
                <a16:creationId xmlns:a16="http://schemas.microsoft.com/office/drawing/2014/main" id="{8FC2F9EF-7094-CCF3-F2D1-E191066A3A0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8239347" y="1288227"/>
            <a:ext cx="3529012" cy="3529012"/>
          </a:xfrm>
          <a:prstGeom prst="rect">
            <a:avLst/>
          </a:prstGeom>
        </p:spPr>
      </p:pic>
      <p:sp>
        <p:nvSpPr>
          <p:cNvPr id="4" name="Slide Number Placeholder 3">
            <a:extLst>
              <a:ext uri="{FF2B5EF4-FFF2-40B4-BE49-F238E27FC236}">
                <a16:creationId xmlns:a16="http://schemas.microsoft.com/office/drawing/2014/main" id="{D1B6BBB8-A138-C419-CCA7-72B83157F2CC}"/>
              </a:ext>
            </a:extLst>
          </p:cNvPr>
          <p:cNvSpPr>
            <a:spLocks noGrp="1"/>
          </p:cNvSpPr>
          <p:nvPr>
            <p:ph type="sldNum" sz="quarter" idx="12"/>
          </p:nvPr>
        </p:nvSpPr>
        <p:spPr>
          <a:xfrm>
            <a:off x="11654280" y="6356350"/>
            <a:ext cx="432758" cy="365125"/>
          </a:xfrm>
        </p:spPr>
        <p:txBody>
          <a:bodyPr>
            <a:normAutofit/>
          </a:bodyPr>
          <a:lstStyle/>
          <a:p>
            <a:pPr>
              <a:spcAft>
                <a:spcPts val="600"/>
              </a:spcAft>
            </a:pPr>
            <a:fld id="{2DE01E5B-8A43-411F-AF4C-90B9967CBE4A}" type="slidenum">
              <a:rPr lang="en-GB" smtClean="0"/>
              <a:pPr>
                <a:spcAft>
                  <a:spcPts val="600"/>
                </a:spcAft>
              </a:pPr>
              <a:t>3</a:t>
            </a:fld>
            <a:endParaRPr lang="en-GB"/>
          </a:p>
        </p:txBody>
      </p:sp>
    </p:spTree>
    <p:extLst>
      <p:ext uri="{BB962C8B-B14F-4D97-AF65-F5344CB8AC3E}">
        <p14:creationId xmlns:p14="http://schemas.microsoft.com/office/powerpoint/2010/main" val="32379567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7105E-2EC2-8DED-73B7-A4FEF608DE50}"/>
              </a:ext>
            </a:extLst>
          </p:cNvPr>
          <p:cNvSpPr>
            <a:spLocks noGrp="1"/>
          </p:cNvSpPr>
          <p:nvPr>
            <p:ph type="title"/>
          </p:nvPr>
        </p:nvSpPr>
        <p:spPr/>
        <p:txBody>
          <a:bodyPr/>
          <a:lstStyle/>
          <a:p>
            <a:r>
              <a:rPr lang="en-GB" sz="2200" dirty="0"/>
              <a:t>Sut </a:t>
            </a:r>
            <a:r>
              <a:rPr lang="en-GB" sz="2200" dirty="0" err="1"/>
              <a:t>mae</a:t>
            </a:r>
            <a:r>
              <a:rPr lang="en-GB" sz="2200" dirty="0"/>
              <a:t> </a:t>
            </a:r>
            <a:r>
              <a:rPr lang="en-GB" sz="2200" dirty="0" err="1"/>
              <a:t>penderfyniadau'n</a:t>
            </a:r>
            <a:r>
              <a:rPr lang="en-GB" sz="2200" dirty="0"/>
              <a:t> </a:t>
            </a:r>
            <a:r>
              <a:rPr lang="en-GB" sz="2200" dirty="0" err="1"/>
              <a:t>cael</a:t>
            </a:r>
            <a:r>
              <a:rPr lang="en-GB" sz="2200" dirty="0"/>
              <a:t> </a:t>
            </a:r>
            <a:r>
              <a:rPr lang="en-GB" sz="2200" dirty="0" err="1"/>
              <a:t>eu</a:t>
            </a:r>
            <a:r>
              <a:rPr lang="en-GB" sz="2200" dirty="0"/>
              <a:t> </a:t>
            </a:r>
            <a:r>
              <a:rPr lang="en-GB" sz="2200" dirty="0" err="1"/>
              <a:t>gwneud</a:t>
            </a:r>
            <a:r>
              <a:rPr lang="en-GB" sz="2200" dirty="0"/>
              <a:t> </a:t>
            </a:r>
            <a:r>
              <a:rPr lang="en-GB" sz="2200"/>
              <a:t>am PIP: Yr hyn y mae PIP yn casglu ac nid yw’n ei gasglu</a:t>
            </a:r>
            <a:endParaRPr lang="en-GB" sz="2200" dirty="0">
              <a:highlight>
                <a:srgbClr val="00FF00"/>
              </a:highlight>
            </a:endParaRPr>
          </a:p>
        </p:txBody>
      </p:sp>
      <p:sp>
        <p:nvSpPr>
          <p:cNvPr id="7" name="Rectangle 6">
            <a:extLst>
              <a:ext uri="{FF2B5EF4-FFF2-40B4-BE49-F238E27FC236}">
                <a16:creationId xmlns:a16="http://schemas.microsoft.com/office/drawing/2014/main" id="{2E2F9AC4-E5DB-A571-5A92-82437C96B3FF}"/>
              </a:ext>
            </a:extLst>
          </p:cNvPr>
          <p:cNvSpPr/>
          <p:nvPr/>
        </p:nvSpPr>
        <p:spPr>
          <a:xfrm>
            <a:off x="304674" y="961209"/>
            <a:ext cx="5702907" cy="1344898"/>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b="1">
                <a:solidFill>
                  <a:schemeClr val="tx1"/>
                </a:solidFill>
                <a:latin typeface="Arial" panose="020B0604020202020204" pitchFamily="34" charset="0"/>
                <a:cs typeface="Arial" panose="020B0604020202020204" pitchFamily="34" charset="0"/>
              </a:rPr>
              <a:t>“Ar gyfer fy Anabledd neu gyflwr, mae'r asesiad PIP yn casgly…”</a:t>
            </a:r>
          </a:p>
        </p:txBody>
      </p:sp>
      <p:pic>
        <p:nvPicPr>
          <p:cNvPr id="10" name="Graphic 9">
            <a:extLst>
              <a:ext uri="{FF2B5EF4-FFF2-40B4-BE49-F238E27FC236}">
                <a16:creationId xmlns:a16="http://schemas.microsoft.com/office/drawing/2014/main" id="{83DAED98-6035-895D-26E8-B6E3D93D189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068869" y="1141833"/>
            <a:ext cx="914400" cy="914400"/>
          </a:xfrm>
          <a:prstGeom prst="rect">
            <a:avLst/>
          </a:prstGeom>
        </p:spPr>
      </p:pic>
      <p:sp>
        <p:nvSpPr>
          <p:cNvPr id="8" name="Rectangle 7">
            <a:extLst>
              <a:ext uri="{FF2B5EF4-FFF2-40B4-BE49-F238E27FC236}">
                <a16:creationId xmlns:a16="http://schemas.microsoft.com/office/drawing/2014/main" id="{AA24B402-490E-4235-6F7E-69E156DD66B5}"/>
              </a:ext>
            </a:extLst>
          </p:cNvPr>
          <p:cNvSpPr/>
          <p:nvPr/>
        </p:nvSpPr>
        <p:spPr>
          <a:xfrm>
            <a:off x="6184420" y="961209"/>
            <a:ext cx="5686239" cy="1344898"/>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b="1">
                <a:solidFill>
                  <a:schemeClr val="tx1"/>
                </a:solidFill>
                <a:latin typeface="Arial" panose="020B0604020202020204" pitchFamily="34" charset="0"/>
                <a:cs typeface="Arial" panose="020B0604020202020204" pitchFamily="34" charset="0"/>
              </a:rPr>
              <a:t>“Ar gyfer fy Anabledd neu           gyflwr, nid yw'r asesiad PIP             yn yn casglu ..."</a:t>
            </a:r>
          </a:p>
        </p:txBody>
      </p:sp>
      <p:pic>
        <p:nvPicPr>
          <p:cNvPr id="11" name="Graphic 10">
            <a:extLst>
              <a:ext uri="{FF2B5EF4-FFF2-40B4-BE49-F238E27FC236}">
                <a16:creationId xmlns:a16="http://schemas.microsoft.com/office/drawing/2014/main" id="{A1299135-DEF3-B58B-9835-4166133ED864}"/>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839639" y="1199017"/>
            <a:ext cx="914400" cy="914400"/>
          </a:xfrm>
          <a:prstGeom prst="rect">
            <a:avLst/>
          </a:prstGeom>
        </p:spPr>
      </p:pic>
      <p:sp>
        <p:nvSpPr>
          <p:cNvPr id="5" name="Content Placeholder 2">
            <a:extLst>
              <a:ext uri="{FF2B5EF4-FFF2-40B4-BE49-F238E27FC236}">
                <a16:creationId xmlns:a16="http://schemas.microsoft.com/office/drawing/2014/main" id="{035A27A9-8D79-1C9A-9409-E35497034F8C}"/>
              </a:ext>
              <a:ext uri="{C183D7F6-B498-43B3-948B-1728B52AA6E4}">
                <adec:decorative xmlns:adec="http://schemas.microsoft.com/office/drawing/2017/decorative" val="1"/>
              </a:ext>
            </a:extLst>
          </p:cNvPr>
          <p:cNvSpPr>
            <a:spLocks noGrp="1"/>
          </p:cNvSpPr>
          <p:nvPr>
            <p:ph idx="1"/>
          </p:nvPr>
        </p:nvSpPr>
        <p:spPr>
          <a:xfrm>
            <a:off x="321341" y="2413300"/>
            <a:ext cx="5672139" cy="3943050"/>
          </a:xfrm>
          <a:ln w="28575">
            <a:solidFill>
              <a:srgbClr val="AAB6C1"/>
            </a:solidFill>
          </a:ln>
        </p:spPr>
        <p:txBody>
          <a:bodyPr lIns="91440" tIns="45720" rIns="91440" bIns="45720" anchor="t">
            <a:normAutofit/>
          </a:bodyPr>
          <a:lstStyle/>
          <a:p>
            <a:r>
              <a:rPr lang="en-GB"/>
              <a:t> </a:t>
            </a:r>
          </a:p>
        </p:txBody>
      </p:sp>
      <p:sp>
        <p:nvSpPr>
          <p:cNvPr id="9" name="Content Placeholder 2">
            <a:extLst>
              <a:ext uri="{FF2B5EF4-FFF2-40B4-BE49-F238E27FC236}">
                <a16:creationId xmlns:a16="http://schemas.microsoft.com/office/drawing/2014/main" id="{877681A2-20C2-11E5-5B34-D853BE7DEADD}"/>
              </a:ext>
              <a:ext uri="{C183D7F6-B498-43B3-948B-1728B52AA6E4}">
                <adec:decorative xmlns:adec="http://schemas.microsoft.com/office/drawing/2017/decorative" val="1"/>
              </a:ext>
            </a:extLst>
          </p:cNvPr>
          <p:cNvSpPr txBox="1">
            <a:spLocks/>
          </p:cNvSpPr>
          <p:nvPr/>
        </p:nvSpPr>
        <p:spPr>
          <a:xfrm>
            <a:off x="6212621" y="2413300"/>
            <a:ext cx="5658038" cy="3943050"/>
          </a:xfrm>
          <a:prstGeom prst="rect">
            <a:avLst/>
          </a:prstGeom>
          <a:ln w="28575">
            <a:solidFill>
              <a:srgbClr val="AAB6C1"/>
            </a:solidFill>
          </a:ln>
        </p:spPr>
        <p:txBody>
          <a:bodyPr lIns="91440" tIns="45720" rIns="91440" bIns="4572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4" name="Slide Number Placeholder 3">
            <a:extLst>
              <a:ext uri="{FF2B5EF4-FFF2-40B4-BE49-F238E27FC236}">
                <a16:creationId xmlns:a16="http://schemas.microsoft.com/office/drawing/2014/main" id="{94A2BB6B-0F51-496C-C54A-55CD7BE2541C}"/>
              </a:ext>
            </a:extLst>
          </p:cNvPr>
          <p:cNvSpPr>
            <a:spLocks noGrp="1"/>
          </p:cNvSpPr>
          <p:nvPr>
            <p:ph type="sldNum" sz="quarter" idx="12"/>
          </p:nvPr>
        </p:nvSpPr>
        <p:spPr/>
        <p:txBody>
          <a:bodyPr/>
          <a:lstStyle/>
          <a:p>
            <a:fld id="{2DE01E5B-8A43-411F-AF4C-90B9967CBE4A}" type="slidenum">
              <a:rPr lang="en-GB" smtClean="0"/>
              <a:pPr/>
              <a:t>30</a:t>
            </a:fld>
            <a:endParaRPr lang="en-GB"/>
          </a:p>
        </p:txBody>
      </p:sp>
    </p:spTree>
    <p:extLst>
      <p:ext uri="{BB962C8B-B14F-4D97-AF65-F5344CB8AC3E}">
        <p14:creationId xmlns:p14="http://schemas.microsoft.com/office/powerpoint/2010/main" val="22623900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2AAA5-1E19-BF35-E3D9-DBA11F4D49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62B016-F382-F1C6-0378-019E17025F2A}"/>
              </a:ext>
            </a:extLst>
          </p:cNvPr>
          <p:cNvSpPr>
            <a:spLocks noGrp="1"/>
          </p:cNvSpPr>
          <p:nvPr>
            <p:ph type="title"/>
          </p:nvPr>
        </p:nvSpPr>
        <p:spPr>
          <a:xfrm>
            <a:off x="119064" y="288760"/>
            <a:ext cx="11953875" cy="565256"/>
          </a:xfrm>
        </p:spPr>
        <p:txBody>
          <a:bodyPr anchor="ctr">
            <a:normAutofit/>
          </a:bodyPr>
          <a:lstStyle/>
          <a:p>
            <a:r>
              <a:rPr lang="en-GB" dirty="0"/>
              <a:t>Sut </a:t>
            </a:r>
            <a:r>
              <a:rPr lang="en-GB" dirty="0" err="1"/>
              <a:t>mae</a:t>
            </a:r>
            <a:r>
              <a:rPr lang="en-GB" dirty="0"/>
              <a:t> </a:t>
            </a:r>
            <a:r>
              <a:rPr lang="en-GB" dirty="0" err="1"/>
              <a:t>penderfyniadau'n</a:t>
            </a:r>
            <a:r>
              <a:rPr lang="en-GB" dirty="0"/>
              <a:t> </a:t>
            </a:r>
            <a:r>
              <a:rPr lang="en-GB" dirty="0" err="1"/>
              <a:t>cael</a:t>
            </a:r>
            <a:r>
              <a:rPr lang="en-GB" dirty="0"/>
              <a:t> </a:t>
            </a:r>
            <a:r>
              <a:rPr lang="en-GB" dirty="0" err="1"/>
              <a:t>eu</a:t>
            </a:r>
            <a:r>
              <a:rPr lang="en-GB" dirty="0"/>
              <a:t> </a:t>
            </a:r>
            <a:r>
              <a:rPr lang="en-GB" dirty="0" err="1"/>
              <a:t>gwneud</a:t>
            </a:r>
            <a:r>
              <a:rPr lang="en-GB" dirty="0"/>
              <a:t> am PIP</a:t>
            </a:r>
            <a:r>
              <a:rPr lang="en-GB"/>
              <a:t>: </a:t>
            </a:r>
            <a:r>
              <a:rPr lang="en-GB">
                <a:latin typeface="Arial"/>
                <a:cs typeface="Arial"/>
              </a:rPr>
              <a:t>Tegwch y broses</a:t>
            </a:r>
            <a:endParaRPr lang="en-GB" dirty="0">
              <a:highlight>
                <a:srgbClr val="00FF00"/>
              </a:highlight>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4A58573B-7067-2349-3C4C-1F19EAD88162}"/>
              </a:ext>
            </a:extLst>
          </p:cNvPr>
          <p:cNvSpPr/>
          <p:nvPr/>
        </p:nvSpPr>
        <p:spPr>
          <a:xfrm>
            <a:off x="304674" y="987333"/>
            <a:ext cx="11559600" cy="9144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400">
                <a:solidFill>
                  <a:schemeClr val="tx1"/>
                </a:solidFill>
                <a:latin typeface="Arial" panose="020B0604020202020204" pitchFamily="34" charset="0"/>
                <a:cs typeface="Arial" panose="020B0604020202020204" pitchFamily="34" charset="0"/>
              </a:rPr>
              <a:t>Faint ydych yn cytuno neu'n anghytuno bod “</a:t>
            </a:r>
            <a:r>
              <a:rPr lang="en-GB" sz="2400" b="1">
                <a:solidFill>
                  <a:schemeClr val="tx1"/>
                </a:solidFill>
                <a:latin typeface="Arial" panose="020B0604020202020204" pitchFamily="34" charset="0"/>
                <a:cs typeface="Arial" panose="020B0604020202020204" pitchFamily="34" charset="0"/>
              </a:rPr>
              <a:t>Y broses PIP bresennol yn asesu anghenion pobl."?</a:t>
            </a:r>
          </a:p>
        </p:txBody>
      </p:sp>
      <p:pic>
        <p:nvPicPr>
          <p:cNvPr id="27" name="Graphic 26">
            <a:extLst>
              <a:ext uri="{FF2B5EF4-FFF2-40B4-BE49-F238E27FC236}">
                <a16:creationId xmlns:a16="http://schemas.microsoft.com/office/drawing/2014/main" id="{3F46B91E-870C-8BCB-E79A-22D297A16F2A}"/>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00341" y="2187006"/>
            <a:ext cx="914400" cy="914400"/>
          </a:xfrm>
          <a:prstGeom prst="rect">
            <a:avLst/>
          </a:prstGeom>
        </p:spPr>
      </p:pic>
      <p:pic>
        <p:nvPicPr>
          <p:cNvPr id="25" name="Graphic 24">
            <a:extLst>
              <a:ext uri="{FF2B5EF4-FFF2-40B4-BE49-F238E27FC236}">
                <a16:creationId xmlns:a16="http://schemas.microsoft.com/office/drawing/2014/main" id="{0DCE9FC3-568F-85B1-26A2-13E98E4E3328}"/>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280683" y="2187006"/>
            <a:ext cx="914400" cy="914400"/>
          </a:xfrm>
          <a:prstGeom prst="rect">
            <a:avLst/>
          </a:prstGeom>
        </p:spPr>
      </p:pic>
      <p:pic>
        <p:nvPicPr>
          <p:cNvPr id="29" name="Graphic 28">
            <a:extLst>
              <a:ext uri="{FF2B5EF4-FFF2-40B4-BE49-F238E27FC236}">
                <a16:creationId xmlns:a16="http://schemas.microsoft.com/office/drawing/2014/main" id="{5B6647C2-E158-EC1C-F7A5-AE8E3CB0EFE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627274" y="2187006"/>
            <a:ext cx="914400" cy="914400"/>
          </a:xfrm>
          <a:prstGeom prst="rect">
            <a:avLst/>
          </a:prstGeom>
        </p:spPr>
      </p:pic>
      <p:pic>
        <p:nvPicPr>
          <p:cNvPr id="23" name="Graphic 22">
            <a:extLst>
              <a:ext uri="{FF2B5EF4-FFF2-40B4-BE49-F238E27FC236}">
                <a16:creationId xmlns:a16="http://schemas.microsoft.com/office/drawing/2014/main" id="{881EEAF1-92A2-D7CC-1871-8A5FE417C098}"/>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8008030" y="2135096"/>
            <a:ext cx="914400" cy="914400"/>
          </a:xfrm>
          <a:prstGeom prst="rect">
            <a:avLst/>
          </a:prstGeom>
        </p:spPr>
      </p:pic>
      <p:pic>
        <p:nvPicPr>
          <p:cNvPr id="21" name="Graphic 20">
            <a:extLst>
              <a:ext uri="{FF2B5EF4-FFF2-40B4-BE49-F238E27FC236}">
                <a16:creationId xmlns:a16="http://schemas.microsoft.com/office/drawing/2014/main" id="{D89B0EB1-1855-A7CE-CCC5-A7796AE5A307}"/>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377259" y="2161345"/>
            <a:ext cx="914400" cy="914400"/>
          </a:xfrm>
          <a:prstGeom prst="rect">
            <a:avLst/>
          </a:prstGeom>
        </p:spPr>
      </p:pic>
      <p:sp>
        <p:nvSpPr>
          <p:cNvPr id="3" name="Content Placeholder 2">
            <a:extLst>
              <a:ext uri="{FF2B5EF4-FFF2-40B4-BE49-F238E27FC236}">
                <a16:creationId xmlns:a16="http://schemas.microsoft.com/office/drawing/2014/main" id="{58009974-53E3-BE5D-1E71-8910DA9FE228}"/>
              </a:ext>
            </a:extLst>
          </p:cNvPr>
          <p:cNvSpPr txBox="1">
            <a:spLocks/>
          </p:cNvSpPr>
          <p:nvPr/>
        </p:nvSpPr>
        <p:spPr>
          <a:xfrm>
            <a:off x="407310" y="3153316"/>
            <a:ext cx="2210160"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Anghytuno'n gryf</a:t>
            </a:r>
          </a:p>
        </p:txBody>
      </p:sp>
      <p:sp>
        <p:nvSpPr>
          <p:cNvPr id="16" name="Content Placeholder 2">
            <a:extLst>
              <a:ext uri="{FF2B5EF4-FFF2-40B4-BE49-F238E27FC236}">
                <a16:creationId xmlns:a16="http://schemas.microsoft.com/office/drawing/2014/main" id="{9FA44763-5955-5EF3-9BD4-0FB7E66DDB72}"/>
              </a:ext>
            </a:extLst>
          </p:cNvPr>
          <p:cNvSpPr txBox="1">
            <a:spLocks/>
          </p:cNvSpPr>
          <p:nvPr/>
        </p:nvSpPr>
        <p:spPr>
          <a:xfrm>
            <a:off x="2776539" y="3153316"/>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Anghytuno</a:t>
            </a:r>
          </a:p>
        </p:txBody>
      </p:sp>
      <p:sp>
        <p:nvSpPr>
          <p:cNvPr id="17" name="Content Placeholder 2">
            <a:extLst>
              <a:ext uri="{FF2B5EF4-FFF2-40B4-BE49-F238E27FC236}">
                <a16:creationId xmlns:a16="http://schemas.microsoft.com/office/drawing/2014/main" id="{70A3C91D-EEE8-8F64-B911-6FC9D48F7C65}"/>
              </a:ext>
            </a:extLst>
          </p:cNvPr>
          <p:cNvSpPr txBox="1">
            <a:spLocks/>
          </p:cNvSpPr>
          <p:nvPr/>
        </p:nvSpPr>
        <p:spPr>
          <a:xfrm>
            <a:off x="5145769" y="3153316"/>
            <a:ext cx="1900461" cy="1421686"/>
          </a:xfrm>
          <a:prstGeom prst="rect">
            <a:avLst/>
          </a:prstGeom>
          <a:ln w="28575">
            <a:solidFill>
              <a:srgbClr val="156082"/>
            </a:solidFill>
          </a:ln>
        </p:spPr>
        <p:txBody>
          <a:bodyPr anchor="ctr">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Ddim yn cytuno nac yn anghytuno</a:t>
            </a:r>
          </a:p>
        </p:txBody>
      </p:sp>
      <p:sp>
        <p:nvSpPr>
          <p:cNvPr id="18" name="Content Placeholder 2">
            <a:extLst>
              <a:ext uri="{FF2B5EF4-FFF2-40B4-BE49-F238E27FC236}">
                <a16:creationId xmlns:a16="http://schemas.microsoft.com/office/drawing/2014/main" id="{84E8511C-8436-2491-A0B0-E30E5D708E10}"/>
              </a:ext>
            </a:extLst>
          </p:cNvPr>
          <p:cNvSpPr txBox="1">
            <a:spLocks/>
          </p:cNvSpPr>
          <p:nvPr/>
        </p:nvSpPr>
        <p:spPr>
          <a:xfrm>
            <a:off x="7515000" y="3153316"/>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Cytuno</a:t>
            </a:r>
          </a:p>
        </p:txBody>
      </p:sp>
      <p:sp>
        <p:nvSpPr>
          <p:cNvPr id="19" name="Content Placeholder 2">
            <a:extLst>
              <a:ext uri="{FF2B5EF4-FFF2-40B4-BE49-F238E27FC236}">
                <a16:creationId xmlns:a16="http://schemas.microsoft.com/office/drawing/2014/main" id="{65E9EF48-9C4E-FBF6-259A-E694DDF59141}"/>
              </a:ext>
            </a:extLst>
          </p:cNvPr>
          <p:cNvSpPr txBox="1">
            <a:spLocks/>
          </p:cNvSpPr>
          <p:nvPr/>
        </p:nvSpPr>
        <p:spPr>
          <a:xfrm>
            <a:off x="9884229" y="3153316"/>
            <a:ext cx="1900461" cy="1421686"/>
          </a:xfrm>
          <a:prstGeom prst="rect">
            <a:avLst/>
          </a:prstGeom>
          <a:ln w="28575">
            <a:solidFill>
              <a:srgbClr val="156082"/>
            </a:solidFill>
          </a:ln>
        </p:spPr>
        <p:txBody>
          <a:bodyPr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2800"/>
              <a:t> Cytuno'n gryf</a:t>
            </a:r>
          </a:p>
        </p:txBody>
      </p:sp>
      <p:sp>
        <p:nvSpPr>
          <p:cNvPr id="6" name="Rectangle 5">
            <a:extLst>
              <a:ext uri="{FF2B5EF4-FFF2-40B4-BE49-F238E27FC236}">
                <a16:creationId xmlns:a16="http://schemas.microsoft.com/office/drawing/2014/main" id="{D855E351-6277-4273-2BDB-ACD1F77A22AF}"/>
              </a:ext>
              <a:ext uri="{C183D7F6-B498-43B3-948B-1728B52AA6E4}">
                <adec:decorative xmlns:adec="http://schemas.microsoft.com/office/drawing/2017/decorative" val="1"/>
              </a:ext>
            </a:extLst>
          </p:cNvPr>
          <p:cNvSpPr/>
          <p:nvPr/>
        </p:nvSpPr>
        <p:spPr>
          <a:xfrm>
            <a:off x="330487" y="4986387"/>
            <a:ext cx="11559600" cy="840197"/>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a:solidFill>
                  <a:schemeClr val="tx1"/>
                </a:solidFill>
                <a:latin typeface="Arial" panose="020B0604020202020204" pitchFamily="34" charset="0"/>
                <a:cs typeface="Arial" panose="020B0604020202020204" pitchFamily="34" charset="0"/>
              </a:rPr>
              <a:t>Os ydych yn teimlo'n gyfforddus yn rhannu, pam ydych chi'n teimlo fel hyn?</a:t>
            </a:r>
          </a:p>
        </p:txBody>
      </p:sp>
      <p:sp>
        <p:nvSpPr>
          <p:cNvPr id="4" name="Slide Number Placeholder 3">
            <a:extLst>
              <a:ext uri="{FF2B5EF4-FFF2-40B4-BE49-F238E27FC236}">
                <a16:creationId xmlns:a16="http://schemas.microsoft.com/office/drawing/2014/main" id="{8A8F8F01-DBCC-7C16-27D4-AA605A0D23FA}"/>
              </a:ext>
            </a:extLst>
          </p:cNvPr>
          <p:cNvSpPr>
            <a:spLocks noGrp="1"/>
          </p:cNvSpPr>
          <p:nvPr>
            <p:ph type="sldNum" sz="quarter" idx="12"/>
          </p:nvPr>
        </p:nvSpPr>
        <p:spPr/>
        <p:txBody>
          <a:bodyPr/>
          <a:lstStyle/>
          <a:p>
            <a:fld id="{2DE01E5B-8A43-411F-AF4C-90B9967CBE4A}" type="slidenum">
              <a:rPr lang="en-GB" smtClean="0"/>
              <a:t>31</a:t>
            </a:fld>
            <a:endParaRPr lang="en-GB"/>
          </a:p>
        </p:txBody>
      </p:sp>
    </p:spTree>
    <p:extLst>
      <p:ext uri="{BB962C8B-B14F-4D97-AF65-F5344CB8AC3E}">
        <p14:creationId xmlns:p14="http://schemas.microsoft.com/office/powerpoint/2010/main" val="8241537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D0EC0-FF26-DBD7-AA97-C100830F20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61B9D5-2DB8-DECF-4478-745DC5714269}"/>
              </a:ext>
            </a:extLst>
          </p:cNvPr>
          <p:cNvSpPr>
            <a:spLocks noGrp="1"/>
          </p:cNvSpPr>
          <p:nvPr>
            <p:ph type="title"/>
          </p:nvPr>
        </p:nvSpPr>
        <p:spPr/>
        <p:txBody>
          <a:bodyPr/>
          <a:lstStyle/>
          <a:p>
            <a:r>
              <a:rPr lang="en-GB" sz="2250" dirty="0"/>
              <a:t>Sut </a:t>
            </a:r>
            <a:r>
              <a:rPr lang="en-GB" sz="2250" dirty="0" err="1"/>
              <a:t>mae</a:t>
            </a:r>
            <a:r>
              <a:rPr lang="en-GB" sz="2250" dirty="0"/>
              <a:t> </a:t>
            </a:r>
            <a:r>
              <a:rPr lang="en-GB" sz="2250" dirty="0" err="1"/>
              <a:t>penderfyniadau'n</a:t>
            </a:r>
            <a:r>
              <a:rPr lang="en-GB" sz="2250" dirty="0"/>
              <a:t> </a:t>
            </a:r>
            <a:r>
              <a:rPr lang="en-GB" sz="2250" dirty="0" err="1"/>
              <a:t>cael</a:t>
            </a:r>
            <a:r>
              <a:rPr lang="en-GB" sz="2250" dirty="0"/>
              <a:t> </a:t>
            </a:r>
            <a:r>
              <a:rPr lang="en-GB" sz="2250" dirty="0" err="1"/>
              <a:t>eu</a:t>
            </a:r>
            <a:r>
              <a:rPr lang="en-GB" sz="2250" dirty="0"/>
              <a:t> </a:t>
            </a:r>
            <a:r>
              <a:rPr lang="en-GB" sz="2250" dirty="0" err="1"/>
              <a:t>gwneud</a:t>
            </a:r>
            <a:r>
              <a:rPr lang="en-GB" sz="2250" dirty="0"/>
              <a:t> am PIP</a:t>
            </a:r>
            <a:r>
              <a:rPr lang="en-GB" sz="2250"/>
              <a:t>: Sut y dylid asesu cymhwysedd</a:t>
            </a:r>
            <a:endParaRPr lang="en-GB" sz="2250" dirty="0">
              <a:highlight>
                <a:srgbClr val="00FF00"/>
              </a:highlight>
            </a:endParaRPr>
          </a:p>
        </p:txBody>
      </p:sp>
      <p:sp>
        <p:nvSpPr>
          <p:cNvPr id="3" name="Rectangle 2">
            <a:extLst>
              <a:ext uri="{FF2B5EF4-FFF2-40B4-BE49-F238E27FC236}">
                <a16:creationId xmlns:a16="http://schemas.microsoft.com/office/drawing/2014/main" id="{02EEBC45-EE11-43EC-00E8-4308C6DD485F}"/>
              </a:ext>
            </a:extLst>
          </p:cNvPr>
          <p:cNvSpPr/>
          <p:nvPr/>
        </p:nvSpPr>
        <p:spPr>
          <a:xfrm>
            <a:off x="304675" y="987332"/>
            <a:ext cx="11559600" cy="754383"/>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400" b="1">
                <a:solidFill>
                  <a:schemeClr val="tx1"/>
                </a:solidFill>
                <a:latin typeface="Arial" panose="020B0604020202020204" pitchFamily="34" charset="0"/>
                <a:cs typeface="Arial" panose="020B0604020202020204" pitchFamily="34" charset="0"/>
              </a:rPr>
              <a:t>Sut ydych yn meddwl y dylid asesu cymhwysedd ar gyfer PIP yn y dyfodol?</a:t>
            </a:r>
          </a:p>
        </p:txBody>
      </p:sp>
      <p:sp>
        <p:nvSpPr>
          <p:cNvPr id="7" name="Content Placeholder 2">
            <a:extLst>
              <a:ext uri="{FF2B5EF4-FFF2-40B4-BE49-F238E27FC236}">
                <a16:creationId xmlns:a16="http://schemas.microsoft.com/office/drawing/2014/main" id="{EE17B68C-A5BD-10E7-AAE2-DFABF6FDE619}"/>
              </a:ext>
            </a:extLst>
          </p:cNvPr>
          <p:cNvSpPr>
            <a:spLocks noGrp="1"/>
          </p:cNvSpPr>
          <p:nvPr>
            <p:ph idx="1"/>
          </p:nvPr>
        </p:nvSpPr>
        <p:spPr>
          <a:xfrm>
            <a:off x="304675" y="1875031"/>
            <a:ext cx="11559600" cy="4481321"/>
          </a:xfrm>
          <a:ln w="28575">
            <a:solidFill>
              <a:srgbClr val="AAB6C1"/>
            </a:solidFill>
          </a:ln>
        </p:spPr>
        <p:txBody>
          <a:bodyPr/>
          <a:lstStyle/>
          <a:p>
            <a:r>
              <a:rPr lang="en-GB"/>
              <a:t>Beth fyddai asesiad teg yn ei gynnwys, fel bod PIP yn gweithio i'r bobl sydd ei angen? 
Gallech feddwl am ba gwestiynau y dylid eu gofyn a pha dystiolaeth neu wybodaeth y dylid edrych arnynt.</a:t>
            </a:r>
            <a:endParaRPr lang="en-GB" dirty="0"/>
          </a:p>
        </p:txBody>
      </p:sp>
      <p:sp>
        <p:nvSpPr>
          <p:cNvPr id="4" name="Slide Number Placeholder 3">
            <a:extLst>
              <a:ext uri="{FF2B5EF4-FFF2-40B4-BE49-F238E27FC236}">
                <a16:creationId xmlns:a16="http://schemas.microsoft.com/office/drawing/2014/main" id="{C61123E7-F591-9777-DDA0-677C3591A7E2}"/>
              </a:ext>
            </a:extLst>
          </p:cNvPr>
          <p:cNvSpPr>
            <a:spLocks noGrp="1"/>
          </p:cNvSpPr>
          <p:nvPr>
            <p:ph type="sldNum" sz="quarter" idx="12"/>
          </p:nvPr>
        </p:nvSpPr>
        <p:spPr/>
        <p:txBody>
          <a:bodyPr/>
          <a:lstStyle/>
          <a:p>
            <a:fld id="{2DE01E5B-8A43-411F-AF4C-90B9967CBE4A}" type="slidenum">
              <a:rPr lang="en-GB" smtClean="0"/>
              <a:pPr/>
              <a:t>32</a:t>
            </a:fld>
            <a:endParaRPr lang="en-GB"/>
          </a:p>
        </p:txBody>
      </p:sp>
    </p:spTree>
    <p:extLst>
      <p:ext uri="{BB962C8B-B14F-4D97-AF65-F5344CB8AC3E}">
        <p14:creationId xmlns:p14="http://schemas.microsoft.com/office/powerpoint/2010/main" val="41883922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5C205-435D-35F6-FBCA-765E5DC075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644D5B-3E50-8B21-3702-2F1599AE4B5C}"/>
              </a:ext>
            </a:extLst>
          </p:cNvPr>
          <p:cNvSpPr>
            <a:spLocks noGrp="1"/>
          </p:cNvSpPr>
          <p:nvPr>
            <p:ph type="title"/>
          </p:nvPr>
        </p:nvSpPr>
        <p:spPr>
          <a:xfrm>
            <a:off x="119063" y="1268413"/>
            <a:ext cx="8586025" cy="2843210"/>
          </a:xfrm>
        </p:spPr>
        <p:txBody>
          <a:bodyPr/>
          <a:lstStyle/>
          <a:p>
            <a:r>
              <a:rPr lang="en-GB">
                <a:latin typeface="Arial" panose="020B0604020202020204" pitchFamily="34" charset="0"/>
                <a:cs typeface="Arial" panose="020B0604020202020204" pitchFamily="34" charset="0"/>
              </a:rPr>
              <a:t>Gweithdy yn dod i ben</a:t>
            </a:r>
          </a:p>
        </p:txBody>
      </p:sp>
      <p:sp>
        <p:nvSpPr>
          <p:cNvPr id="3" name="Text Placeholder 2">
            <a:extLst>
              <a:ext uri="{FF2B5EF4-FFF2-40B4-BE49-F238E27FC236}">
                <a16:creationId xmlns:a16="http://schemas.microsoft.com/office/drawing/2014/main" id="{D2D7AAA3-13FA-1ACA-4EEE-FD6CF3A1C0CC}"/>
              </a:ext>
            </a:extLst>
          </p:cNvPr>
          <p:cNvSpPr>
            <a:spLocks noGrp="1"/>
          </p:cNvSpPr>
          <p:nvPr/>
        </p:nvSpPr>
        <p:spPr>
          <a:xfrm>
            <a:off x="119063" y="4233860"/>
            <a:ext cx="7881937" cy="2305052"/>
          </a:xfrm>
          <a:prstGeom prst="rect">
            <a:avLst/>
          </a:prstGeom>
        </p:spPr>
        <p:txBody>
          <a:bodyPr lIns="72000" tIns="126000" rIns="91440" bIns="4572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baseline="0">
                <a:solidFill>
                  <a:schemeClr val="bg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2pPr>
            <a:lvl3pPr marL="6858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3pPr>
            <a:lvl4pPr marL="10287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4pPr>
            <a:lvl5pPr marL="13716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5 munud</a:t>
            </a:r>
          </a:p>
        </p:txBody>
      </p:sp>
      <p:sp>
        <p:nvSpPr>
          <p:cNvPr id="5" name="Slide Number Placeholder 3">
            <a:extLst>
              <a:ext uri="{FF2B5EF4-FFF2-40B4-BE49-F238E27FC236}">
                <a16:creationId xmlns:a16="http://schemas.microsoft.com/office/drawing/2014/main" id="{A7719F74-76B0-4D22-61E0-92386504E5B4}"/>
              </a:ext>
            </a:extLst>
          </p:cNvPr>
          <p:cNvSpPr txBox="1">
            <a:spLocks/>
          </p:cNvSpPr>
          <p:nvPr/>
        </p:nvSpPr>
        <p:spPr>
          <a:xfrm>
            <a:off x="11654280" y="6356350"/>
            <a:ext cx="432758" cy="365125"/>
          </a:xfrm>
          <a:prstGeom prst="rect">
            <a:avLst/>
          </a:prstGeom>
        </p:spPr>
        <p:txBody>
          <a:bodyPr/>
          <a:lstStyle>
            <a:defPPr>
              <a:defRPr lang="en-GB"/>
            </a:defPPr>
            <a:lvl1pPr marL="0" algn="l" defTabSz="914400" rtl="0" eaLnBrk="1" latinLnBrk="0" hangingPunct="1">
              <a:defRPr sz="16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DE01E5B-8A43-411F-AF4C-90B9967CBE4A}" type="slidenum">
              <a:rPr lang="en-GB" smtClean="0"/>
              <a:pPr/>
              <a:t>33</a:t>
            </a:fld>
            <a:endParaRPr lang="en-GB"/>
          </a:p>
        </p:txBody>
      </p:sp>
    </p:spTree>
    <p:extLst>
      <p:ext uri="{BB962C8B-B14F-4D97-AF65-F5344CB8AC3E}">
        <p14:creationId xmlns:p14="http://schemas.microsoft.com/office/powerpoint/2010/main" val="20445718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8EBB7-076C-14D7-C454-811390B2D2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11CBC5-09F3-F8C8-08ED-446862E382BF}"/>
              </a:ext>
            </a:extLst>
          </p:cNvPr>
          <p:cNvSpPr>
            <a:spLocks noGrp="1"/>
          </p:cNvSpPr>
          <p:nvPr>
            <p:ph type="title"/>
          </p:nvPr>
        </p:nvSpPr>
        <p:spPr>
          <a:xfrm>
            <a:off x="119064" y="288760"/>
            <a:ext cx="11953875" cy="565256"/>
          </a:xfrm>
        </p:spPr>
        <p:txBody>
          <a:bodyPr anchor="ctr">
            <a:normAutofit/>
          </a:bodyPr>
          <a:lstStyle/>
          <a:p>
            <a:r>
              <a:rPr lang="en-GB"/>
              <a:t>Diolch a beth sy'n digwydd nesaf</a:t>
            </a:r>
            <a:endParaRPr lang="en-GB">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2E121EE-DFA2-B71A-3D67-CFA3C5C49738}"/>
              </a:ext>
            </a:extLst>
          </p:cNvPr>
          <p:cNvSpPr>
            <a:spLocks noGrp="1"/>
          </p:cNvSpPr>
          <p:nvPr>
            <p:ph type="sldNum" sz="quarter" idx="12"/>
          </p:nvPr>
        </p:nvSpPr>
        <p:spPr/>
        <p:txBody>
          <a:bodyPr/>
          <a:lstStyle/>
          <a:p>
            <a:fld id="{2DE01E5B-8A43-411F-AF4C-90B9967CBE4A}" type="slidenum">
              <a:rPr lang="en-GB" smtClean="0"/>
              <a:t>34</a:t>
            </a:fld>
            <a:endParaRPr lang="en-GB"/>
          </a:p>
        </p:txBody>
      </p:sp>
      <p:sp>
        <p:nvSpPr>
          <p:cNvPr id="3" name="Content Placeholder 2">
            <a:extLst>
              <a:ext uri="{FF2B5EF4-FFF2-40B4-BE49-F238E27FC236}">
                <a16:creationId xmlns:a16="http://schemas.microsoft.com/office/drawing/2014/main" id="{B8459C77-5930-5AF3-3D0C-00608ED33099}"/>
              </a:ext>
            </a:extLst>
          </p:cNvPr>
          <p:cNvSpPr>
            <a:spLocks noGrp="1"/>
          </p:cNvSpPr>
          <p:nvPr>
            <p:ph idx="1"/>
          </p:nvPr>
        </p:nvSpPr>
        <p:spPr>
          <a:xfrm>
            <a:off x="119061" y="854014"/>
            <a:ext cx="11953875" cy="5502338"/>
          </a:xfrm>
        </p:spPr>
        <p:txBody>
          <a:bodyPr lIns="91440" tIns="45720" rIns="91440" bIns="45720" anchor="t">
            <a:normAutofit/>
          </a:bodyPr>
          <a:lstStyle/>
          <a:p>
            <a:pPr>
              <a:spcAft>
                <a:spcPts val="2000"/>
              </a:spcAft>
            </a:pPr>
            <a:r>
              <a:rPr lang="en-GB"/>
              <a:t>Diolch am ymuno â'r sesiwn heddiw a rhannu eich meddyliau a'ch profiadau. 
Bydd y gwesteiwyr [</a:t>
            </a:r>
            <a:r>
              <a:rPr lang="en-GB">
                <a:highlight>
                  <a:srgbClr val="FFFF00"/>
                </a:highlight>
              </a:rPr>
              <a:t>neu enw'r sefydliad</a:t>
            </a:r>
            <a:r>
              <a:rPr lang="en-GB"/>
              <a:t>] yn ysgrifennu'r nodiadau o heddiw ac yn rhannu hyn gyda grŵp llywio Adolygiad Timms. 
Bydd y grŵp llywio yn trafod mewnwelediadau o weithdai, gan gynnwys yr un hwn, yn un o'u cyfarfodydd. Bydd hyn yn eu helpu i ffurfio'r argymhellion y maent yn eu cyflwyno i'r Ysgrifennydd Gwladol. 
Disgwylir y bydd yr adroddiad terfynol gydag argymhellion ar gael i'r cyhoedd yn yr Hydref. 
Os ydych wedi gweld unrhyw un o'r sgyrsiau yn anodd heddiw, mae cymorth ar gael. Cysylltwch ag aelod o'r tîm a all rannu adnoddau ychwanegol am gymorth. </a:t>
            </a:r>
          </a:p>
        </p:txBody>
      </p:sp>
    </p:spTree>
    <p:extLst>
      <p:ext uri="{BB962C8B-B14F-4D97-AF65-F5344CB8AC3E}">
        <p14:creationId xmlns:p14="http://schemas.microsoft.com/office/powerpoint/2010/main" val="2518996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6278C-A4D5-482A-8F90-DD59ACD518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AE123B-BA1A-D400-5382-2FC82F16B718}"/>
              </a:ext>
            </a:extLst>
          </p:cNvPr>
          <p:cNvSpPr>
            <a:spLocks noGrp="1"/>
          </p:cNvSpPr>
          <p:nvPr>
            <p:ph type="title"/>
          </p:nvPr>
        </p:nvSpPr>
        <p:spPr>
          <a:xfrm>
            <a:off x="119064" y="288760"/>
            <a:ext cx="11953875" cy="565256"/>
          </a:xfrm>
        </p:spPr>
        <p:txBody>
          <a:bodyPr anchor="ctr">
            <a:normAutofit/>
          </a:bodyPr>
          <a:lstStyle/>
          <a:p>
            <a:r>
              <a:rPr lang="en-GB"/>
              <a:t>Amseroedd</a:t>
            </a:r>
            <a:endParaRPr lang="en-GB">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57833256-E8CB-25B8-72B2-12F92D3D0836}"/>
              </a:ext>
            </a:extLst>
          </p:cNvPr>
          <p:cNvSpPr>
            <a:spLocks noGrp="1"/>
          </p:cNvSpPr>
          <p:nvPr>
            <p:ph type="sldNum" sz="quarter" idx="12"/>
          </p:nvPr>
        </p:nvSpPr>
        <p:spPr/>
        <p:txBody>
          <a:bodyPr/>
          <a:lstStyle/>
          <a:p>
            <a:fld id="{2DE01E5B-8A43-411F-AF4C-90B9967CBE4A}" type="slidenum">
              <a:rPr lang="en-GB" smtClean="0"/>
              <a:t>4</a:t>
            </a:fld>
            <a:endParaRPr lang="en-GB"/>
          </a:p>
        </p:txBody>
      </p:sp>
      <p:sp>
        <p:nvSpPr>
          <p:cNvPr id="6" name="Content Placeholder 2">
            <a:extLst>
              <a:ext uri="{FF2B5EF4-FFF2-40B4-BE49-F238E27FC236}">
                <a16:creationId xmlns:a16="http://schemas.microsoft.com/office/drawing/2014/main" id="{6DB6646C-7CAC-49B1-E558-D388CB628C52}"/>
              </a:ext>
            </a:extLst>
          </p:cNvPr>
          <p:cNvSpPr txBox="1">
            <a:spLocks/>
          </p:cNvSpPr>
          <p:nvPr/>
        </p:nvSpPr>
        <p:spPr>
          <a:xfrm>
            <a:off x="119061" y="854014"/>
            <a:ext cx="11953875" cy="5502338"/>
          </a:xfrm>
          <a:prstGeom prst="rect">
            <a:avLst/>
          </a:prstGeom>
        </p:spPr>
        <p:txBody>
          <a:bodyPr lIns="91440" tIns="45720" rIns="91440" bIns="4572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3pPr>
            <a:lvl4pPr marL="10287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13716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a:p>
            <a:pPr>
              <a:spcBef>
                <a:spcPts val="0"/>
              </a:spcBef>
            </a:pPr>
            <a:r>
              <a:rPr lang="en-GB"/>
              <a:t>Mae'r sesiwn heddiw yn mynd i fod yn </a:t>
            </a:r>
            <a:r>
              <a:rPr lang="en-GB">
                <a:highlight>
                  <a:srgbClr val="FFFF00"/>
                </a:highlight>
              </a:rPr>
              <a:t>XX munud</a:t>
            </a:r>
            <a:r>
              <a:rPr lang="en-GB"/>
              <a:t>. Byddwn yn ymdrin â:</a:t>
            </a:r>
          </a:p>
        </p:txBody>
      </p:sp>
      <p:graphicFrame>
        <p:nvGraphicFramePr>
          <p:cNvPr id="5" name="Content Placeholder 4">
            <a:extLst>
              <a:ext uri="{FF2B5EF4-FFF2-40B4-BE49-F238E27FC236}">
                <a16:creationId xmlns:a16="http://schemas.microsoft.com/office/drawing/2014/main" id="{3050991D-0AD7-D9D4-E016-CA21630E038F}"/>
              </a:ext>
            </a:extLst>
          </p:cNvPr>
          <p:cNvGraphicFramePr>
            <a:graphicFrameLocks noGrp="1"/>
          </p:cNvGraphicFramePr>
          <p:nvPr>
            <p:ph idx="1"/>
            <p:extLst>
              <p:ext uri="{D42A27DB-BD31-4B8C-83A1-F6EECF244321}">
                <p14:modId xmlns:p14="http://schemas.microsoft.com/office/powerpoint/2010/main" val="138435291"/>
              </p:ext>
            </p:extLst>
          </p:nvPr>
        </p:nvGraphicFramePr>
        <p:xfrm>
          <a:off x="305242" y="1714500"/>
          <a:ext cx="11349038" cy="3657600"/>
        </p:xfrm>
        <a:graphic>
          <a:graphicData uri="http://schemas.openxmlformats.org/drawingml/2006/table">
            <a:tbl>
              <a:tblPr firstRow="1" bandRow="1">
                <a:tableStyleId>{5C22544A-7EE6-4342-B048-85BDC9FD1C3A}</a:tableStyleId>
              </a:tblPr>
              <a:tblGrid>
                <a:gridCol w="9869272">
                  <a:extLst>
                    <a:ext uri="{9D8B030D-6E8A-4147-A177-3AD203B41FA5}">
                      <a16:colId xmlns:a16="http://schemas.microsoft.com/office/drawing/2014/main" val="2783859012"/>
                    </a:ext>
                  </a:extLst>
                </a:gridCol>
                <a:gridCol w="1479766">
                  <a:extLst>
                    <a:ext uri="{9D8B030D-6E8A-4147-A177-3AD203B41FA5}">
                      <a16:colId xmlns:a16="http://schemas.microsoft.com/office/drawing/2014/main" val="2955887392"/>
                    </a:ext>
                  </a:extLst>
                </a:gridCol>
              </a:tblGrid>
              <a:tr h="444818">
                <a:tc>
                  <a:txBody>
                    <a:bodyPr/>
                    <a:lstStyle/>
                    <a:p>
                      <a:r>
                        <a:rPr lang="en-GB" sz="2400" b="0">
                          <a:solidFill>
                            <a:schemeClr val="tx1"/>
                          </a:solidFill>
                          <a:latin typeface="Arial" panose="020B0604020202020204" pitchFamily="34" charset="0"/>
                          <a:cs typeface="Arial" panose="020B0604020202020204" pitchFamily="34" charset="0"/>
                        </a:rPr>
                        <a:t>Croeso a chyflwyniadau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15 mun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023896151"/>
                  </a:ext>
                </a:extLst>
              </a:tr>
              <a:tr h="444818">
                <a:tc>
                  <a:txBody>
                    <a:bodyPr/>
                    <a:lstStyle/>
                    <a:p>
                      <a:r>
                        <a:rPr lang="en-GB" sz="2400" b="0">
                          <a:solidFill>
                            <a:schemeClr val="tx1"/>
                          </a:solidFill>
                          <a:latin typeface="Arial" panose="020B0604020202020204" pitchFamily="34" charset="0"/>
                          <a:cs typeface="Arial" panose="020B0604020202020204" pitchFamily="34" charset="0"/>
                        </a:rPr>
                        <a:t>Cyflwyno’r Adolygiad Timms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15 mun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96854399"/>
                  </a:ext>
                </a:extLst>
              </a:tr>
              <a:tr h="444818">
                <a:tc>
                  <a:txBody>
                    <a:bodyPr/>
                    <a:lstStyle/>
                    <a:p>
                      <a:r>
                        <a:rPr lang="en-GB" sz="2400" b="0">
                          <a:solidFill>
                            <a:schemeClr val="tx1"/>
                          </a:solidFill>
                          <a:latin typeface="Arial"/>
                          <a:cs typeface="Arial"/>
                        </a:rPr>
                        <a:t>Beth yw pwrpas PIP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30 mun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025485048"/>
                  </a:ext>
                </a:extLst>
              </a:tr>
              <a:tr h="444818">
                <a:tc>
                  <a:txBody>
                    <a:bodyPr/>
                    <a:lstStyle/>
                    <a:p>
                      <a:r>
                        <a:rPr lang="en-GB" sz="2400" b="0">
                          <a:solidFill>
                            <a:schemeClr val="tx1"/>
                          </a:solidFill>
                          <a:latin typeface="Arial"/>
                          <a:cs typeface="Arial"/>
                        </a:rPr>
                        <a:t>Egwyl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5 mun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053408231"/>
                  </a:ext>
                </a:extLst>
              </a:tr>
              <a:tr h="444818">
                <a:tc>
                  <a:txBody>
                    <a:bodyPr/>
                    <a:lstStyle/>
                    <a:p>
                      <a:r>
                        <a:rPr lang="en-GB" sz="2400" b="0">
                          <a:solidFill>
                            <a:schemeClr val="tx1"/>
                          </a:solidFill>
                          <a:latin typeface="Arial"/>
                          <a:cs typeface="Arial"/>
                        </a:rPr>
                        <a:t>Sut brofiad yw gwneud cais am PIP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40 mun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460861"/>
                  </a:ext>
                </a:extLst>
              </a:tr>
              <a:tr h="444818">
                <a:tc>
                  <a:txBody>
                    <a:bodyPr/>
                    <a:lstStyle/>
                    <a:p>
                      <a:r>
                        <a:rPr lang="en-GB" sz="2400" b="0">
                          <a:solidFill>
                            <a:schemeClr val="tx1"/>
                          </a:solidFill>
                          <a:latin typeface="Arial"/>
                          <a:cs typeface="Arial"/>
                        </a:rPr>
                        <a:t>Egwyl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5 mun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052257681"/>
                  </a:ext>
                </a:extLst>
              </a:tr>
              <a:tr h="444818">
                <a:tc>
                  <a:txBody>
                    <a:bodyPr/>
                    <a:lstStyle/>
                    <a:p>
                      <a:r>
                        <a:rPr lang="en-GB" sz="2400" b="0">
                          <a:latin typeface="Arial"/>
                          <a:cs typeface="Arial"/>
                        </a:rPr>
                        <a:t>Sut mae penderfyniadau'n cael eu gwneud am PIP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a:solidFill>
                            <a:schemeClr val="tx1"/>
                          </a:solidFill>
                          <a:latin typeface="Arial" panose="020B0604020202020204" pitchFamily="34" charset="0"/>
                          <a:cs typeface="Arial" panose="020B0604020202020204" pitchFamily="34" charset="0"/>
                        </a:rPr>
                        <a:t>30 mun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32299672"/>
                  </a:ext>
                </a:extLst>
              </a:tr>
              <a:tr h="228612">
                <a:tc>
                  <a:txBody>
                    <a:bodyPr/>
                    <a:lstStyle/>
                    <a:p>
                      <a:r>
                        <a:rPr lang="en-GB" sz="2400" b="0">
                          <a:solidFill>
                            <a:schemeClr val="tx1"/>
                          </a:solidFill>
                          <a:latin typeface="Arial" panose="020B0604020202020204" pitchFamily="34" charset="0"/>
                          <a:cs typeface="Arial" panose="020B0604020202020204" pitchFamily="34" charset="0"/>
                        </a:rPr>
                        <a:t>Gweithdy yn dod i ben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GB" sz="2400" b="0" dirty="0">
                          <a:solidFill>
                            <a:schemeClr val="tx1"/>
                          </a:solidFill>
                          <a:latin typeface="Arial" panose="020B0604020202020204" pitchFamily="34" charset="0"/>
                          <a:cs typeface="Arial" panose="020B0604020202020204" pitchFamily="34" charset="0"/>
                        </a:rPr>
                        <a:t>5 mun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97744543"/>
                  </a:ext>
                </a:extLst>
              </a:tr>
            </a:tbl>
          </a:graphicData>
        </a:graphic>
      </p:graphicFrame>
    </p:spTree>
    <p:extLst>
      <p:ext uri="{BB962C8B-B14F-4D97-AF65-F5344CB8AC3E}">
        <p14:creationId xmlns:p14="http://schemas.microsoft.com/office/powerpoint/2010/main" val="3967561440"/>
      </p:ext>
    </p:extLst>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3455A-F09C-6F38-E642-FF551D5F5F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2EC060-2128-184C-EEA8-B720D89A2943}"/>
              </a:ext>
            </a:extLst>
          </p:cNvPr>
          <p:cNvSpPr>
            <a:spLocks noGrp="1"/>
          </p:cNvSpPr>
          <p:nvPr>
            <p:ph type="title"/>
          </p:nvPr>
        </p:nvSpPr>
        <p:spPr>
          <a:xfrm>
            <a:off x="119064" y="288760"/>
            <a:ext cx="11953875" cy="565256"/>
          </a:xfrm>
        </p:spPr>
        <p:txBody>
          <a:bodyPr anchor="ctr">
            <a:normAutofit/>
          </a:bodyPr>
          <a:lstStyle/>
          <a:p>
            <a:r>
              <a:rPr lang="en-GB"/>
              <a:t>Sut y byddwn yn cydweithio</a:t>
            </a:r>
            <a:endParaRPr lang="en-GB">
              <a:latin typeface="Arial" panose="020B0604020202020204" pitchFamily="34" charset="0"/>
              <a:cs typeface="Arial" panose="020B0604020202020204" pitchFamily="34" charset="0"/>
            </a:endParaRPr>
          </a:p>
        </p:txBody>
      </p:sp>
      <p:sp>
        <p:nvSpPr>
          <p:cNvPr id="10" name="Content Placeholder 2">
            <a:extLst>
              <a:ext uri="{FF2B5EF4-FFF2-40B4-BE49-F238E27FC236}">
                <a16:creationId xmlns:a16="http://schemas.microsoft.com/office/drawing/2014/main" id="{D381C0BC-237D-47A8-633E-05BE120EA262}"/>
              </a:ext>
            </a:extLst>
          </p:cNvPr>
          <p:cNvSpPr>
            <a:spLocks noGrp="1"/>
          </p:cNvSpPr>
          <p:nvPr>
            <p:ph idx="1"/>
          </p:nvPr>
        </p:nvSpPr>
        <p:spPr>
          <a:xfrm>
            <a:off x="164785" y="1126977"/>
            <a:ext cx="11482584" cy="445791"/>
          </a:xfrm>
        </p:spPr>
        <p:txBody>
          <a:bodyPr lIns="91440" tIns="45720" rIns="91440" bIns="45720" anchor="ctr">
            <a:normAutofit fontScale="92500"/>
          </a:bodyPr>
          <a:lstStyle/>
          <a:p>
            <a:r>
              <a:rPr lang="en-GB"/>
              <a:t>Mae rhai o'r trafodaethau heddiw yn </a:t>
            </a:r>
            <a:r>
              <a:rPr lang="en-GB" b="1"/>
              <a:t>bersonol</a:t>
            </a:r>
            <a:r>
              <a:rPr lang="en-GB"/>
              <a:t> ac efallai y byddwch yn eu gweld yn </a:t>
            </a:r>
            <a:r>
              <a:rPr lang="en-GB" b="1"/>
              <a:t>heriol</a:t>
            </a:r>
            <a:r>
              <a:rPr lang="en-GB"/>
              <a:t>.</a:t>
            </a:r>
          </a:p>
        </p:txBody>
      </p:sp>
      <p:sp>
        <p:nvSpPr>
          <p:cNvPr id="7" name="Rectangle 6">
            <a:extLst>
              <a:ext uri="{FF2B5EF4-FFF2-40B4-BE49-F238E27FC236}">
                <a16:creationId xmlns:a16="http://schemas.microsoft.com/office/drawing/2014/main" id="{5D38A3B7-7FEA-57C0-9D11-A1F2330D6DBE}"/>
              </a:ext>
            </a:extLst>
          </p:cNvPr>
          <p:cNvSpPr/>
          <p:nvPr/>
        </p:nvSpPr>
        <p:spPr>
          <a:xfrm>
            <a:off x="164784" y="1829314"/>
            <a:ext cx="3867720" cy="202328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dirty="0" err="1">
                <a:latin typeface="Arial" panose="020B0604020202020204" pitchFamily="34" charset="0"/>
                <a:cs typeface="Arial" panose="020B0604020202020204" pitchFamily="34" charset="0"/>
              </a:rPr>
              <a:t>Byddwn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yn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gwrando</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ar</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farn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pawb</a:t>
            </a:r>
            <a:r>
              <a:rPr lang="en-GB" sz="2400" dirty="0">
                <a:latin typeface="Arial" panose="020B0604020202020204" pitchFamily="34" charset="0"/>
                <a:cs typeface="Arial" panose="020B0604020202020204" pitchFamily="34" charset="0"/>
              </a:rPr>
              <a:t> ac </a:t>
            </a:r>
            <a:r>
              <a:rPr lang="en-GB" sz="2400" dirty="0" err="1">
                <a:latin typeface="Arial" panose="020B0604020202020204" pitchFamily="34" charset="0"/>
                <a:cs typeface="Arial" panose="020B0604020202020204" pitchFamily="34" charset="0"/>
              </a:rPr>
              <a:t>yn</a:t>
            </a:r>
            <a:r>
              <a:rPr lang="en-GB" sz="2400" dirty="0">
                <a:latin typeface="Arial" panose="020B0604020202020204" pitchFamily="34" charset="0"/>
                <a:cs typeface="Arial" panose="020B0604020202020204" pitchFamily="34" charset="0"/>
              </a:rPr>
              <a:t> </a:t>
            </a:r>
            <a:r>
              <a:rPr lang="en-GB" sz="2400" b="1" dirty="0" err="1">
                <a:latin typeface="Arial" panose="020B0604020202020204" pitchFamily="34" charset="0"/>
                <a:cs typeface="Arial" panose="020B0604020202020204" pitchFamily="34" charset="0"/>
              </a:rPr>
              <a:t>parchu</a:t>
            </a:r>
            <a:r>
              <a:rPr lang="en-GB" sz="2400" dirty="0">
                <a:latin typeface="Arial" panose="020B0604020202020204" pitchFamily="34" charset="0"/>
                <a:cs typeface="Arial" panose="020B0604020202020204" pitchFamily="34" charset="0"/>
              </a:rPr>
              <a:t> ac </a:t>
            </a:r>
            <a:r>
              <a:rPr lang="en-GB" sz="2400" dirty="0" err="1">
                <a:latin typeface="Arial" panose="020B0604020202020204" pitchFamily="34" charset="0"/>
                <a:cs typeface="Arial" panose="020B0604020202020204" pitchFamily="34" charset="0"/>
              </a:rPr>
              <a:t>yn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cymryd</a:t>
            </a:r>
            <a:r>
              <a:rPr lang="en-GB" sz="2400" dirty="0">
                <a:latin typeface="Arial" panose="020B0604020202020204" pitchFamily="34" charset="0"/>
                <a:cs typeface="Arial" panose="020B0604020202020204" pitchFamily="34" charset="0"/>
              </a:rPr>
              <a:t> </a:t>
            </a:r>
            <a:r>
              <a:rPr lang="en-GB" sz="2400" b="1" dirty="0" err="1">
                <a:latin typeface="Arial" panose="020B0604020202020204" pitchFamily="34" charset="0"/>
                <a:cs typeface="Arial" panose="020B0604020202020204" pitchFamily="34" charset="0"/>
              </a:rPr>
              <a:t>bwriad</a:t>
            </a:r>
            <a:r>
              <a:rPr lang="en-GB" sz="2400" b="1" dirty="0">
                <a:latin typeface="Arial" panose="020B0604020202020204" pitchFamily="34" charset="0"/>
                <a:cs typeface="Arial" panose="020B0604020202020204" pitchFamily="34" charset="0"/>
              </a:rPr>
              <a:t> da </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efallai</a:t>
            </a:r>
            <a:r>
              <a:rPr lang="en-GB" sz="2400" dirty="0">
                <a:latin typeface="Arial" panose="020B0604020202020204" pitchFamily="34" charset="0"/>
                <a:cs typeface="Arial" panose="020B0604020202020204" pitchFamily="34" charset="0"/>
              </a:rPr>
              <a:t> y </a:t>
            </a:r>
            <a:r>
              <a:rPr lang="en-GB" sz="2400" dirty="0" err="1">
                <a:latin typeface="Arial" panose="020B0604020202020204" pitchFamily="34" charset="0"/>
                <a:cs typeface="Arial" panose="020B0604020202020204" pitchFamily="34" charset="0"/>
              </a:rPr>
              <a:t>byddwn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yn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anghytuno</a:t>
            </a:r>
            <a:r>
              <a:rPr lang="en-GB" sz="2400" dirty="0">
                <a:latin typeface="Arial" panose="020B0604020202020204" pitchFamily="34" charset="0"/>
                <a:cs typeface="Arial" panose="020B0604020202020204" pitchFamily="34" charset="0"/>
              </a:rPr>
              <a:t> ac </a:t>
            </a:r>
            <a:r>
              <a:rPr lang="en-GB" sz="2400" dirty="0" err="1">
                <a:latin typeface="Arial" panose="020B0604020202020204" pitchFamily="34" charset="0"/>
                <a:cs typeface="Arial" panose="020B0604020202020204" pitchFamily="34" charset="0"/>
              </a:rPr>
              <a:t>mae</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hynny'n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iawn</a:t>
            </a:r>
            <a:endParaRPr lang="en-GB" sz="2400"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96FF12B4-3689-641C-D27A-296657FF8FB0}"/>
              </a:ext>
            </a:extLst>
          </p:cNvPr>
          <p:cNvSpPr/>
          <p:nvPr/>
        </p:nvSpPr>
        <p:spPr>
          <a:xfrm>
            <a:off x="4296899" y="1829314"/>
            <a:ext cx="3867720" cy="202328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Mae hwn yn ofod diogel a chefnogol. Nid oes unrhyw </a:t>
            </a:r>
            <a:r>
              <a:rPr lang="en-GB" sz="2400" b="1">
                <a:latin typeface="Arial" panose="020B0604020202020204" pitchFamily="34" charset="0"/>
                <a:cs typeface="Arial" panose="020B0604020202020204" pitchFamily="34" charset="0"/>
              </a:rPr>
              <a:t>gwestiynau gwirion </a:t>
            </a:r>
            <a:r>
              <a:rPr lang="en-GB" sz="2400">
                <a:latin typeface="Arial" panose="020B0604020202020204" pitchFamily="34" charset="0"/>
                <a:cs typeface="Arial" panose="020B0604020202020204" pitchFamily="34" charset="0"/>
              </a:rPr>
              <a:t>a </a:t>
            </a:r>
            <a:r>
              <a:rPr lang="en-GB" sz="2400" b="1">
                <a:latin typeface="Arial" panose="020B0604020202020204" pitchFamily="34" charset="0"/>
                <a:cs typeface="Arial" panose="020B0604020202020204" pitchFamily="34" charset="0"/>
              </a:rPr>
              <a:t>dim atebion anghywir</a:t>
            </a:r>
          </a:p>
        </p:txBody>
      </p:sp>
      <p:sp>
        <p:nvSpPr>
          <p:cNvPr id="8" name="Rectangle 7">
            <a:extLst>
              <a:ext uri="{FF2B5EF4-FFF2-40B4-BE49-F238E27FC236}">
                <a16:creationId xmlns:a16="http://schemas.microsoft.com/office/drawing/2014/main" id="{E8CF77CD-23DF-91F3-F81B-85C1A1C696F8}"/>
              </a:ext>
            </a:extLst>
          </p:cNvPr>
          <p:cNvSpPr/>
          <p:nvPr/>
        </p:nvSpPr>
        <p:spPr>
          <a:xfrm>
            <a:off x="8429013" y="1830895"/>
            <a:ext cx="3598203" cy="202170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Dim </a:t>
            </a:r>
            <a:r>
              <a:rPr lang="en-GB" sz="2400" dirty="0" err="1">
                <a:latin typeface="Arial" panose="020B0604020202020204" pitchFamily="34" charset="0"/>
                <a:cs typeface="Arial" panose="020B0604020202020204" pitchFamily="34" charset="0"/>
              </a:rPr>
              <a:t>ond</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rhannu'r</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hyn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rydych</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yn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teimlo'n</a:t>
            </a:r>
            <a:r>
              <a:rPr lang="en-GB" sz="2400" dirty="0">
                <a:latin typeface="Arial" panose="020B0604020202020204" pitchFamily="34" charset="0"/>
                <a:cs typeface="Arial" panose="020B0604020202020204" pitchFamily="34" charset="0"/>
              </a:rPr>
              <a:t> </a:t>
            </a:r>
            <a:r>
              <a:rPr lang="en-GB" sz="2400" b="1" dirty="0" err="1">
                <a:latin typeface="Arial" panose="020B0604020202020204" pitchFamily="34" charset="0"/>
                <a:cs typeface="Arial" panose="020B0604020202020204" pitchFamily="34" charset="0"/>
              </a:rPr>
              <a:t>gyfforddus</a:t>
            </a:r>
            <a:r>
              <a:rPr lang="en-GB" sz="2400" b="1"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yn</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ei</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rannu</a:t>
            </a:r>
            <a:endParaRPr lang="en-GB" sz="2400" dirty="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639A810D-27F6-B3D8-4F77-AB1A9882C9E8}"/>
              </a:ext>
            </a:extLst>
          </p:cNvPr>
          <p:cNvSpPr/>
          <p:nvPr/>
        </p:nvSpPr>
        <p:spPr>
          <a:xfrm>
            <a:off x="164784" y="4096377"/>
            <a:ext cx="3867720" cy="215071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Byddwn yn defnyddio iaith </a:t>
            </a:r>
            <a:r>
              <a:rPr lang="en-GB" sz="2400" b="1">
                <a:latin typeface="Arial" panose="020B0604020202020204" pitchFamily="34" charset="0"/>
                <a:cs typeface="Arial" panose="020B0604020202020204" pitchFamily="34" charset="0"/>
              </a:rPr>
              <a:t>Model Cymdeithasol Anabledd</a:t>
            </a:r>
            <a:r>
              <a:rPr lang="en-GB" sz="2400">
                <a:latin typeface="Arial" panose="020B0604020202020204" pitchFamily="34" charset="0"/>
                <a:cs typeface="Arial" panose="020B0604020202020204" pitchFamily="34" charset="0"/>
              </a:rPr>
              <a:t>, ond gall pob un ohonom ddefnyddio iaith yr ydym yn uniaethu â hi</a:t>
            </a:r>
          </a:p>
        </p:txBody>
      </p:sp>
      <p:sp>
        <p:nvSpPr>
          <p:cNvPr id="3" name="Rectangle 2">
            <a:extLst>
              <a:ext uri="{FF2B5EF4-FFF2-40B4-BE49-F238E27FC236}">
                <a16:creationId xmlns:a16="http://schemas.microsoft.com/office/drawing/2014/main" id="{820A6DD0-77C2-FB7A-2744-311489BCD5A5}"/>
              </a:ext>
            </a:extLst>
          </p:cNvPr>
          <p:cNvSpPr/>
          <p:nvPr/>
        </p:nvSpPr>
        <p:spPr>
          <a:xfrm>
            <a:off x="4296899" y="4096377"/>
            <a:ext cx="3862599" cy="215071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Rydym eisiau creu gofod lle gall </a:t>
            </a:r>
            <a:r>
              <a:rPr lang="en-GB" sz="2400" b="1">
                <a:latin typeface="Arial" panose="020B0604020202020204" pitchFamily="34" charset="0"/>
                <a:cs typeface="Arial" panose="020B0604020202020204" pitchFamily="34" charset="0"/>
              </a:rPr>
              <a:t>pawb gymryd rhan </a:t>
            </a:r>
            <a:r>
              <a:rPr lang="en-GB" sz="2400">
                <a:latin typeface="Arial" panose="020B0604020202020204" pitchFamily="34" charset="0"/>
                <a:cs typeface="Arial" panose="020B0604020202020204" pitchFamily="34" charset="0"/>
              </a:rPr>
              <a:t>– rhannwch os oes unrhyw beth y gallwn ei wneud i'ch cefnogi</a:t>
            </a:r>
          </a:p>
        </p:txBody>
      </p:sp>
      <p:sp>
        <p:nvSpPr>
          <p:cNvPr id="9" name="Rectangle 8">
            <a:extLst>
              <a:ext uri="{FF2B5EF4-FFF2-40B4-BE49-F238E27FC236}">
                <a16:creationId xmlns:a16="http://schemas.microsoft.com/office/drawing/2014/main" id="{AD6B9A97-A597-A74A-B26C-1889D0F904BC}"/>
              </a:ext>
            </a:extLst>
          </p:cNvPr>
          <p:cNvSpPr/>
          <p:nvPr/>
        </p:nvSpPr>
        <p:spPr>
          <a:xfrm>
            <a:off x="8422563" y="4096377"/>
            <a:ext cx="3598203" cy="2150718"/>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Gallwch gymryd </a:t>
            </a:r>
            <a:r>
              <a:rPr lang="en-GB" sz="2400" b="1">
                <a:latin typeface="Arial" panose="020B0604020202020204" pitchFamily="34" charset="0"/>
                <a:cs typeface="Arial" panose="020B0604020202020204" pitchFamily="34" charset="0"/>
              </a:rPr>
              <a:t>egwyl</a:t>
            </a:r>
            <a:r>
              <a:rPr lang="en-GB" sz="2400">
                <a:latin typeface="Arial" panose="020B0604020202020204" pitchFamily="34" charset="0"/>
                <a:cs typeface="Arial" panose="020B0604020202020204" pitchFamily="34" charset="0"/>
              </a:rPr>
              <a:t> neu adael y sesiwn ar unrhyw adeg, a gallwn rannu adnoddau ychwanegol i'ch cefnogi</a:t>
            </a:r>
          </a:p>
        </p:txBody>
      </p:sp>
      <p:sp>
        <p:nvSpPr>
          <p:cNvPr id="4" name="Slide Number Placeholder 3">
            <a:extLst>
              <a:ext uri="{FF2B5EF4-FFF2-40B4-BE49-F238E27FC236}">
                <a16:creationId xmlns:a16="http://schemas.microsoft.com/office/drawing/2014/main" id="{90E6C831-265A-3005-378A-173F33915953}"/>
              </a:ext>
            </a:extLst>
          </p:cNvPr>
          <p:cNvSpPr>
            <a:spLocks noGrp="1"/>
          </p:cNvSpPr>
          <p:nvPr>
            <p:ph type="sldNum" sz="quarter" idx="12"/>
          </p:nvPr>
        </p:nvSpPr>
        <p:spPr/>
        <p:txBody>
          <a:bodyPr/>
          <a:lstStyle/>
          <a:p>
            <a:fld id="{2DE01E5B-8A43-411F-AF4C-90B9967CBE4A}" type="slidenum">
              <a:rPr lang="en-GB" smtClean="0"/>
              <a:t>5</a:t>
            </a:fld>
            <a:endParaRPr lang="en-GB"/>
          </a:p>
        </p:txBody>
      </p:sp>
    </p:spTree>
    <p:extLst>
      <p:ext uri="{BB962C8B-B14F-4D97-AF65-F5344CB8AC3E}">
        <p14:creationId xmlns:p14="http://schemas.microsoft.com/office/powerpoint/2010/main" val="3056792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6DB14-24EB-C0A4-9553-0567AA87B1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F85862-DE5A-4DFB-C450-A7D84DEF34E7}"/>
              </a:ext>
            </a:extLst>
          </p:cNvPr>
          <p:cNvSpPr>
            <a:spLocks noGrp="1"/>
          </p:cNvSpPr>
          <p:nvPr>
            <p:ph type="title"/>
          </p:nvPr>
        </p:nvSpPr>
        <p:spPr>
          <a:xfrm>
            <a:off x="119064" y="288760"/>
            <a:ext cx="11953875" cy="565256"/>
          </a:xfrm>
        </p:spPr>
        <p:txBody>
          <a:bodyPr anchor="ctr">
            <a:normAutofit/>
          </a:bodyPr>
          <a:lstStyle/>
          <a:p>
            <a:r>
              <a:rPr lang="en-GB"/>
              <a:t>Cyflwyniadau</a:t>
            </a:r>
            <a:endParaRPr lang="en-GB">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31CCB496-AFF7-7C5F-062B-602C85DC2DC0}"/>
              </a:ext>
            </a:extLst>
          </p:cNvPr>
          <p:cNvSpPr>
            <a:spLocks noGrp="1"/>
          </p:cNvSpPr>
          <p:nvPr>
            <p:ph type="sldNum" sz="quarter" idx="12"/>
          </p:nvPr>
        </p:nvSpPr>
        <p:spPr/>
        <p:txBody>
          <a:bodyPr/>
          <a:lstStyle/>
          <a:p>
            <a:fld id="{2DE01E5B-8A43-411F-AF4C-90B9967CBE4A}" type="slidenum">
              <a:rPr lang="en-GB" smtClean="0"/>
              <a:t>6</a:t>
            </a:fld>
            <a:endParaRPr lang="en-GB"/>
          </a:p>
        </p:txBody>
      </p:sp>
      <p:sp>
        <p:nvSpPr>
          <p:cNvPr id="3" name="Content Placeholder 2">
            <a:extLst>
              <a:ext uri="{FF2B5EF4-FFF2-40B4-BE49-F238E27FC236}">
                <a16:creationId xmlns:a16="http://schemas.microsoft.com/office/drawing/2014/main" id="{1690ECEF-955C-A7AB-696C-7FA50EEC74CE}"/>
              </a:ext>
            </a:extLst>
          </p:cNvPr>
          <p:cNvSpPr>
            <a:spLocks noGrp="1"/>
          </p:cNvSpPr>
          <p:nvPr>
            <p:ph idx="1"/>
          </p:nvPr>
        </p:nvSpPr>
        <p:spPr>
          <a:xfrm>
            <a:off x="119061" y="854014"/>
            <a:ext cx="11953875" cy="5502338"/>
          </a:xfrm>
        </p:spPr>
        <p:txBody>
          <a:bodyPr lIns="91440" tIns="45720" rIns="91440" bIns="45720" anchor="t">
            <a:normAutofit/>
          </a:bodyPr>
          <a:lstStyle/>
          <a:p>
            <a:endParaRPr lang="en-GB" sz="2000"/>
          </a:p>
          <a:p>
            <a:r>
              <a:rPr lang="en-GB"/>
              <a:t>Gwnawn ni fynd o gwmpas y grŵp a gwahodd pob person i gyflwyno eu hunain gan gynnwys:</a:t>
            </a:r>
          </a:p>
          <a:p>
            <a:pPr marL="457200" indent="-457200">
              <a:spcAft>
                <a:spcPts val="1000"/>
              </a:spcAft>
              <a:buFont typeface="+mj-lt"/>
              <a:buAutoNum type="arabicPeriod"/>
            </a:pPr>
            <a:r>
              <a:rPr lang="en-GB"/>
              <a:t>Eich enw
Ffaith ddiddorol amdanoch chi'ch hun (os nad ydych yn siŵr, gallech rannu eich hoff fwyd neu gerddor)
Pam wnaethoch benderfynu ymuno â'r sesiwn heddiw</a:t>
            </a:r>
          </a:p>
        </p:txBody>
      </p:sp>
      <p:pic>
        <p:nvPicPr>
          <p:cNvPr id="6" name="Graphic 5">
            <a:extLst>
              <a:ext uri="{FF2B5EF4-FFF2-40B4-BE49-F238E27FC236}">
                <a16:creationId xmlns:a16="http://schemas.microsoft.com/office/drawing/2014/main" id="{880F8756-B903-9770-0A70-4CECE7224690}"/>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810172" y="4130676"/>
            <a:ext cx="2590799" cy="2590799"/>
          </a:xfrm>
          <a:prstGeom prst="rect">
            <a:avLst/>
          </a:prstGeom>
        </p:spPr>
      </p:pic>
    </p:spTree>
    <p:extLst>
      <p:ext uri="{BB962C8B-B14F-4D97-AF65-F5344CB8AC3E}">
        <p14:creationId xmlns:p14="http://schemas.microsoft.com/office/powerpoint/2010/main" val="287192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AFAB9-B532-AAA1-53B0-B139E5EF20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26B650-4816-C329-5B05-74CA14728A91}"/>
              </a:ext>
            </a:extLst>
          </p:cNvPr>
          <p:cNvSpPr>
            <a:spLocks noGrp="1"/>
          </p:cNvSpPr>
          <p:nvPr>
            <p:ph type="title"/>
          </p:nvPr>
        </p:nvSpPr>
        <p:spPr>
          <a:xfrm>
            <a:off x="119063" y="1268413"/>
            <a:ext cx="8586025" cy="2843210"/>
          </a:xfrm>
        </p:spPr>
        <p:txBody>
          <a:bodyPr/>
          <a:lstStyle/>
          <a:p>
            <a:r>
              <a:rPr lang="en-GB">
                <a:latin typeface="Arial" panose="020B0604020202020204" pitchFamily="34" charset="0"/>
                <a:cs typeface="Arial" panose="020B0604020202020204" pitchFamily="34" charset="0"/>
              </a:rPr>
              <a:t>Cyflwyno’r Adolygiad Timms</a:t>
            </a:r>
          </a:p>
        </p:txBody>
      </p:sp>
      <p:sp>
        <p:nvSpPr>
          <p:cNvPr id="3" name="Text Placeholder 2">
            <a:extLst>
              <a:ext uri="{FF2B5EF4-FFF2-40B4-BE49-F238E27FC236}">
                <a16:creationId xmlns:a16="http://schemas.microsoft.com/office/drawing/2014/main" id="{B08ECEF7-F8AD-2C1F-C7A7-480A84FFF9A8}"/>
              </a:ext>
            </a:extLst>
          </p:cNvPr>
          <p:cNvSpPr>
            <a:spLocks noGrp="1"/>
          </p:cNvSpPr>
          <p:nvPr/>
        </p:nvSpPr>
        <p:spPr>
          <a:xfrm>
            <a:off x="119063" y="4233860"/>
            <a:ext cx="7881937" cy="2305052"/>
          </a:xfrm>
          <a:prstGeom prst="rect">
            <a:avLst/>
          </a:prstGeom>
        </p:spPr>
        <p:txBody>
          <a:bodyPr lIns="72000" tIns="126000" rIns="91440" bIns="4572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baseline="0">
                <a:solidFill>
                  <a:schemeClr val="bg1"/>
                </a:solidFill>
                <a:latin typeface="Arial" panose="020B0604020202020204" pitchFamily="34" charset="0"/>
                <a:ea typeface="+mn-ea"/>
                <a:cs typeface="Arial" panose="020B0604020202020204" pitchFamily="34" charset="0"/>
              </a:defRPr>
            </a:lvl1pPr>
            <a:lvl2pPr marL="3429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2pPr>
            <a:lvl3pPr marL="6858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3pPr>
            <a:lvl4pPr marL="10287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4pPr>
            <a:lvl5pPr marL="1371600" indent="0" algn="l" defTabSz="914400" rtl="0" eaLnBrk="1" latinLnBrk="0" hangingPunct="1">
              <a:lnSpc>
                <a:spcPct val="90000"/>
              </a:lnSpc>
              <a:spcBef>
                <a:spcPts val="500"/>
              </a:spcBef>
              <a:buFont typeface="Arial" panose="020B0604020202020204" pitchFamily="34" charset="0"/>
              <a:buNone/>
              <a:defRPr sz="135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solidFill>
                  <a:schemeClr val="tx1"/>
                </a:solidFill>
                <a:highlight>
                  <a:srgbClr val="FFFF00"/>
                </a:highlight>
              </a:rPr>
              <a:t>[15 munud]</a:t>
            </a:r>
          </a:p>
        </p:txBody>
      </p:sp>
      <p:sp>
        <p:nvSpPr>
          <p:cNvPr id="5" name="Slide Number Placeholder 3">
            <a:extLst>
              <a:ext uri="{FF2B5EF4-FFF2-40B4-BE49-F238E27FC236}">
                <a16:creationId xmlns:a16="http://schemas.microsoft.com/office/drawing/2014/main" id="{C556A230-DAE9-2390-65F8-956EA96139D1}"/>
              </a:ext>
            </a:extLst>
          </p:cNvPr>
          <p:cNvSpPr txBox="1">
            <a:spLocks/>
          </p:cNvSpPr>
          <p:nvPr/>
        </p:nvSpPr>
        <p:spPr>
          <a:xfrm>
            <a:off x="11654280" y="6356350"/>
            <a:ext cx="432758" cy="365125"/>
          </a:xfrm>
          <a:prstGeom prst="rect">
            <a:avLst/>
          </a:prstGeom>
        </p:spPr>
        <p:txBody>
          <a:bodyPr/>
          <a:lstStyle>
            <a:defPPr>
              <a:defRPr lang="en-GB"/>
            </a:defPPr>
            <a:lvl1pPr marL="0" algn="l" defTabSz="914400" rtl="0" eaLnBrk="1" latinLnBrk="0" hangingPunct="1">
              <a:defRPr sz="16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DE01E5B-8A43-411F-AF4C-90B9967CBE4A}" type="slidenum">
              <a:rPr lang="en-GB" smtClean="0"/>
              <a:pPr/>
              <a:t>7</a:t>
            </a:fld>
            <a:endParaRPr lang="en-GB"/>
          </a:p>
        </p:txBody>
      </p:sp>
    </p:spTree>
    <p:extLst>
      <p:ext uri="{BB962C8B-B14F-4D97-AF65-F5344CB8AC3E}">
        <p14:creationId xmlns:p14="http://schemas.microsoft.com/office/powerpoint/2010/main" val="550597424"/>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FF8A8-430D-549A-E497-8BB14D5722C5}"/>
              </a:ext>
            </a:extLst>
          </p:cNvPr>
          <p:cNvSpPr>
            <a:spLocks noGrp="1"/>
          </p:cNvSpPr>
          <p:nvPr>
            <p:ph type="title"/>
          </p:nvPr>
        </p:nvSpPr>
        <p:spPr/>
        <p:txBody>
          <a:bodyPr/>
          <a:lstStyle/>
          <a:p>
            <a:r>
              <a:rPr lang="en-GB"/>
              <a:t>Beth yw pwrpas yr Adolygiad Timms?</a:t>
            </a:r>
          </a:p>
        </p:txBody>
      </p:sp>
      <p:sp>
        <p:nvSpPr>
          <p:cNvPr id="4" name="Slide Number Placeholder 3">
            <a:extLst>
              <a:ext uri="{FF2B5EF4-FFF2-40B4-BE49-F238E27FC236}">
                <a16:creationId xmlns:a16="http://schemas.microsoft.com/office/drawing/2014/main" id="{968AFF23-6CB9-BE9C-C702-30B6CE928C73}"/>
              </a:ext>
            </a:extLst>
          </p:cNvPr>
          <p:cNvSpPr>
            <a:spLocks noGrp="1"/>
          </p:cNvSpPr>
          <p:nvPr>
            <p:ph type="sldNum" sz="quarter" idx="12"/>
          </p:nvPr>
        </p:nvSpPr>
        <p:spPr/>
        <p:txBody>
          <a:bodyPr/>
          <a:lstStyle/>
          <a:p>
            <a:fld id="{2DE01E5B-8A43-411F-AF4C-90B9967CBE4A}" type="slidenum">
              <a:rPr lang="en-GB" smtClean="0"/>
              <a:pPr/>
              <a:t>8</a:t>
            </a:fld>
            <a:endParaRPr lang="en-GB"/>
          </a:p>
        </p:txBody>
      </p:sp>
      <p:sp>
        <p:nvSpPr>
          <p:cNvPr id="3" name="Content Placeholder 2">
            <a:extLst>
              <a:ext uri="{FF2B5EF4-FFF2-40B4-BE49-F238E27FC236}">
                <a16:creationId xmlns:a16="http://schemas.microsoft.com/office/drawing/2014/main" id="{F48E1287-8785-84D5-CECD-A9B1104DAB77}"/>
              </a:ext>
            </a:extLst>
          </p:cNvPr>
          <p:cNvSpPr>
            <a:spLocks noGrp="1"/>
          </p:cNvSpPr>
          <p:nvPr>
            <p:ph idx="1"/>
          </p:nvPr>
        </p:nvSpPr>
        <p:spPr/>
        <p:txBody>
          <a:bodyPr lIns="91440" tIns="45720" rIns="91440" bIns="45720" anchor="t">
            <a:normAutofit/>
          </a:bodyPr>
          <a:lstStyle/>
          <a:p>
            <a:endParaRPr lang="en-GB" b="1" dirty="0"/>
          </a:p>
          <a:p>
            <a:pPr marL="342900" indent="-342900">
              <a:buFont typeface="Arial" panose="020B0604020202020204" pitchFamily="34" charset="0"/>
              <a:buChar char="•"/>
            </a:pPr>
            <a:r>
              <a:rPr lang="en-GB" b="1" dirty="0"/>
              <a:t>Mae </a:t>
            </a:r>
            <a:r>
              <a:rPr lang="en-GB" b="1" dirty="0" err="1"/>
              <a:t>Taliad</a:t>
            </a:r>
            <a:r>
              <a:rPr lang="en-GB" b="1" dirty="0"/>
              <a:t> </a:t>
            </a:r>
            <a:r>
              <a:rPr lang="en-GB" b="1" dirty="0" err="1"/>
              <a:t>Annibyniaeth</a:t>
            </a:r>
            <a:r>
              <a:rPr lang="en-GB" b="1" dirty="0"/>
              <a:t> </a:t>
            </a:r>
            <a:r>
              <a:rPr lang="en-GB" b="1" dirty="0" err="1"/>
              <a:t>Personol</a:t>
            </a:r>
            <a:r>
              <a:rPr lang="en-GB" b="1" dirty="0"/>
              <a:t> (PIP) </a:t>
            </a:r>
            <a:r>
              <a:rPr lang="en-GB" b="1" dirty="0" err="1"/>
              <a:t>yn</a:t>
            </a:r>
            <a:r>
              <a:rPr lang="en-GB" b="1" dirty="0"/>
              <a:t> </a:t>
            </a:r>
            <a:r>
              <a:rPr lang="en-GB" b="1" dirty="0" err="1"/>
              <a:t>fudd</a:t>
            </a:r>
            <a:r>
              <a:rPr lang="en-GB" b="1" dirty="0"/>
              <a:t>-dal </a:t>
            </a:r>
            <a:r>
              <a:rPr lang="en-GB" b="1" dirty="0" err="1"/>
              <a:t>ariannol</a:t>
            </a:r>
            <a:r>
              <a:rPr lang="en-GB" b="1" dirty="0"/>
              <a:t> </a:t>
            </a:r>
            <a:r>
              <a:rPr lang="en-GB" b="1" dirty="0" err="1"/>
              <a:t>nad</a:t>
            </a:r>
            <a:r>
              <a:rPr lang="en-GB" b="1" dirty="0"/>
              <a:t> </a:t>
            </a:r>
            <a:r>
              <a:rPr lang="en-GB" b="1" dirty="0" err="1"/>
              <a:t>yw’n</a:t>
            </a:r>
            <a:r>
              <a:rPr lang="en-GB" b="1" dirty="0"/>
              <a:t> </a:t>
            </a:r>
            <a:r>
              <a:rPr lang="en-GB" b="1" dirty="0" err="1"/>
              <a:t>prawf</a:t>
            </a:r>
            <a:r>
              <a:rPr lang="en-GB" b="1" dirty="0"/>
              <a:t> </a:t>
            </a:r>
            <a:r>
              <a:rPr lang="en-GB" b="1" dirty="0" err="1"/>
              <a:t>modd</a:t>
            </a:r>
            <a:r>
              <a:rPr lang="en-GB" b="1" dirty="0"/>
              <a:t>.</a:t>
            </a:r>
          </a:p>
          <a:p>
            <a:pPr marL="342900" indent="-342900">
              <a:buFont typeface="Arial" panose="020B0604020202020204" pitchFamily="34" charset="0"/>
              <a:buChar char="•"/>
            </a:pPr>
            <a:r>
              <a:rPr lang="en-GB" dirty="0"/>
              <a:t>Mae PIP </a:t>
            </a:r>
            <a:r>
              <a:rPr lang="en-GB" dirty="0" err="1"/>
              <a:t>yn</a:t>
            </a:r>
            <a:r>
              <a:rPr lang="en-GB" dirty="0"/>
              <a:t> </a:t>
            </a:r>
            <a:r>
              <a:rPr lang="en-GB" dirty="0" err="1"/>
              <a:t>cefnogi</a:t>
            </a:r>
            <a:r>
              <a:rPr lang="en-GB" dirty="0"/>
              <a:t> </a:t>
            </a:r>
            <a:r>
              <a:rPr lang="en-GB" dirty="0" err="1"/>
              <a:t>llawer</a:t>
            </a:r>
            <a:r>
              <a:rPr lang="en-GB" dirty="0"/>
              <a:t> o </a:t>
            </a:r>
            <a:r>
              <a:rPr lang="en-GB" dirty="0" err="1"/>
              <a:t>bobl</a:t>
            </a:r>
            <a:r>
              <a:rPr lang="en-GB" dirty="0"/>
              <a:t> </a:t>
            </a:r>
            <a:r>
              <a:rPr lang="en-GB" dirty="0" err="1"/>
              <a:t>gyda’r</a:t>
            </a:r>
            <a:r>
              <a:rPr lang="en-GB" dirty="0"/>
              <a:t> </a:t>
            </a:r>
            <a:r>
              <a:rPr lang="en-GB" dirty="0" err="1"/>
              <a:t>costau</a:t>
            </a:r>
            <a:r>
              <a:rPr lang="en-GB" dirty="0"/>
              <a:t> </a:t>
            </a:r>
            <a:r>
              <a:rPr lang="en-GB" dirty="0" err="1"/>
              <a:t>ychwanegol</a:t>
            </a:r>
            <a:r>
              <a:rPr lang="en-GB" dirty="0"/>
              <a:t> o </a:t>
            </a:r>
            <a:r>
              <a:rPr lang="en-GB" dirty="0" err="1"/>
              <a:t>Anabledd</a:t>
            </a:r>
            <a:r>
              <a:rPr lang="en-GB" dirty="0"/>
              <a:t> neu </a:t>
            </a:r>
            <a:r>
              <a:rPr lang="en-GB" dirty="0" err="1"/>
              <a:t>gyflwr</a:t>
            </a:r>
            <a:r>
              <a:rPr lang="en-GB" dirty="0"/>
              <a:t> iechyd </a:t>
            </a:r>
            <a:r>
              <a:rPr lang="en-GB" dirty="0" err="1"/>
              <a:t>hirdymor</a:t>
            </a:r>
            <a:r>
              <a:rPr lang="en-GB" dirty="0"/>
              <a:t>.</a:t>
            </a:r>
            <a:endParaRPr lang="en-GB" b="1" dirty="0"/>
          </a:p>
          <a:p>
            <a:pPr marL="342900" indent="-342900">
              <a:buFont typeface="Arial" panose="020B0604020202020204" pitchFamily="34" charset="0"/>
              <a:buChar char="•"/>
            </a:pPr>
            <a:r>
              <a:rPr lang="en-GB" dirty="0" err="1">
                <a:latin typeface="Arial"/>
                <a:cs typeface="Arial"/>
              </a:rPr>
              <a:t>Lansiodd</a:t>
            </a:r>
            <a:r>
              <a:rPr lang="en-GB" dirty="0">
                <a:latin typeface="Arial"/>
                <a:cs typeface="Arial"/>
              </a:rPr>
              <a:t> y </a:t>
            </a:r>
            <a:r>
              <a:rPr lang="en-GB" dirty="0" err="1">
                <a:latin typeface="Arial"/>
                <a:cs typeface="Arial"/>
              </a:rPr>
              <a:t>llywodraeth</a:t>
            </a:r>
            <a:r>
              <a:rPr lang="en-GB" dirty="0">
                <a:latin typeface="Arial"/>
                <a:cs typeface="Arial"/>
              </a:rPr>
              <a:t> </a:t>
            </a:r>
            <a:r>
              <a:rPr lang="en-GB" b="1" dirty="0" err="1">
                <a:latin typeface="Arial"/>
                <a:cs typeface="Arial"/>
              </a:rPr>
              <a:t>Adolygiad</a:t>
            </a:r>
            <a:r>
              <a:rPr lang="en-GB" b="1" dirty="0">
                <a:latin typeface="Arial"/>
                <a:cs typeface="Arial"/>
              </a:rPr>
              <a:t> Timms </a:t>
            </a:r>
            <a:r>
              <a:rPr lang="en-GB" dirty="0">
                <a:latin typeface="Arial"/>
                <a:cs typeface="Arial"/>
              </a:rPr>
              <a:t>y </a:t>
            </a:r>
            <a:r>
              <a:rPr lang="en-GB" dirty="0" err="1">
                <a:latin typeface="Arial"/>
                <a:cs typeface="Arial"/>
              </a:rPr>
              <a:t>llynedd</a:t>
            </a:r>
            <a:r>
              <a:rPr lang="en-GB" dirty="0">
                <a:latin typeface="Arial"/>
                <a:cs typeface="Arial"/>
              </a:rPr>
              <a:t>.</a:t>
            </a:r>
            <a:r>
              <a:rPr lang="en-GB" b="1" dirty="0">
                <a:latin typeface="Arial"/>
                <a:cs typeface="Arial"/>
              </a:rPr>
              <a:t> </a:t>
            </a:r>
          </a:p>
          <a:p>
            <a:pPr marL="342900" indent="-342900">
              <a:buFont typeface="Arial" panose="020B0604020202020204" pitchFamily="34" charset="0"/>
              <a:buChar char="•"/>
            </a:pPr>
            <a:r>
              <a:rPr lang="en-GB" dirty="0" err="1"/>
              <a:t>Dyma'r</a:t>
            </a:r>
            <a:r>
              <a:rPr lang="en-GB" dirty="0"/>
              <a:t> </a:t>
            </a:r>
            <a:r>
              <a:rPr lang="en-GB" dirty="0" err="1"/>
              <a:t>adolygiad</a:t>
            </a:r>
            <a:r>
              <a:rPr lang="en-GB" dirty="0"/>
              <a:t> </a:t>
            </a:r>
            <a:r>
              <a:rPr lang="en-GB" dirty="0" err="1"/>
              <a:t>llawn</a:t>
            </a:r>
            <a:r>
              <a:rPr lang="en-GB" dirty="0"/>
              <a:t> </a:t>
            </a:r>
            <a:r>
              <a:rPr lang="en-GB" dirty="0" err="1"/>
              <a:t>cyntaf</a:t>
            </a:r>
            <a:r>
              <a:rPr lang="en-GB" dirty="0"/>
              <a:t> o PIP. Ei nod </a:t>
            </a:r>
            <a:r>
              <a:rPr lang="en-GB" dirty="0" err="1"/>
              <a:t>yw</a:t>
            </a:r>
            <a:r>
              <a:rPr lang="en-GB" dirty="0"/>
              <a:t> </a:t>
            </a:r>
            <a:r>
              <a:rPr lang="en-GB" dirty="0" err="1"/>
              <a:t>sicrhau</a:t>
            </a:r>
            <a:r>
              <a:rPr lang="en-GB" dirty="0"/>
              <a:t> bod:</a:t>
            </a:r>
          </a:p>
          <a:p>
            <a:pPr marL="685800" lvl="1" indent="-342900">
              <a:buFont typeface="Courier New" panose="02070309020205020404" pitchFamily="49" charset="0"/>
              <a:buChar char="o"/>
            </a:pPr>
            <a:r>
              <a:rPr lang="en-GB" dirty="0">
                <a:latin typeface="Arial"/>
                <a:cs typeface="Arial"/>
              </a:rPr>
              <a:t>PIP </a:t>
            </a:r>
            <a:r>
              <a:rPr lang="en-GB" dirty="0" err="1">
                <a:latin typeface="Arial"/>
                <a:cs typeface="Arial"/>
              </a:rPr>
              <a:t>yn</a:t>
            </a:r>
            <a:r>
              <a:rPr lang="en-GB" dirty="0">
                <a:latin typeface="Arial"/>
                <a:cs typeface="Arial"/>
              </a:rPr>
              <a:t> </a:t>
            </a:r>
            <a:r>
              <a:rPr lang="en-GB" dirty="0" err="1">
                <a:latin typeface="Arial"/>
                <a:cs typeface="Arial"/>
              </a:rPr>
              <a:t>deg</a:t>
            </a:r>
            <a:r>
              <a:rPr lang="en-GB" dirty="0">
                <a:latin typeface="Arial"/>
                <a:cs typeface="Arial"/>
              </a:rPr>
              <a:t> ac </a:t>
            </a:r>
            <a:r>
              <a:rPr lang="en-GB" dirty="0" err="1">
                <a:latin typeface="Arial"/>
                <a:cs typeface="Arial"/>
              </a:rPr>
              <a:t>yn</a:t>
            </a:r>
            <a:r>
              <a:rPr lang="en-GB" dirty="0">
                <a:latin typeface="Arial"/>
                <a:cs typeface="Arial"/>
              </a:rPr>
              <a:t> addas </a:t>
            </a:r>
            <a:r>
              <a:rPr lang="en-GB" dirty="0" err="1">
                <a:latin typeface="Arial"/>
                <a:cs typeface="Arial"/>
              </a:rPr>
              <a:t>ar</a:t>
            </a:r>
            <a:r>
              <a:rPr lang="en-GB" dirty="0">
                <a:latin typeface="Arial"/>
                <a:cs typeface="Arial"/>
              </a:rPr>
              <a:t> </a:t>
            </a:r>
            <a:r>
              <a:rPr lang="en-GB" dirty="0" err="1">
                <a:latin typeface="Arial"/>
                <a:cs typeface="Arial"/>
              </a:rPr>
              <a:t>gyfer</a:t>
            </a:r>
            <a:r>
              <a:rPr lang="en-GB" dirty="0">
                <a:latin typeface="Arial"/>
                <a:cs typeface="Arial"/>
              </a:rPr>
              <a:t> y </a:t>
            </a:r>
            <a:r>
              <a:rPr lang="en-GB" dirty="0" err="1">
                <a:latin typeface="Arial"/>
                <a:cs typeface="Arial"/>
              </a:rPr>
              <a:t>dyfodol</a:t>
            </a:r>
            <a:r>
              <a:rPr lang="en-GB" dirty="0">
                <a:latin typeface="Arial"/>
                <a:cs typeface="Arial"/>
              </a:rPr>
              <a:t> </a:t>
            </a:r>
            <a:r>
              <a:rPr lang="en-GB" dirty="0" err="1">
                <a:latin typeface="Arial"/>
                <a:cs typeface="Arial"/>
              </a:rPr>
              <a:t>mewn</a:t>
            </a:r>
            <a:r>
              <a:rPr lang="en-GB" dirty="0">
                <a:latin typeface="Arial"/>
                <a:cs typeface="Arial"/>
              </a:rPr>
              <a:t> </a:t>
            </a:r>
            <a:r>
              <a:rPr lang="en-GB" dirty="0" err="1">
                <a:latin typeface="Arial"/>
                <a:cs typeface="Arial"/>
              </a:rPr>
              <a:t>byd</a:t>
            </a:r>
            <a:r>
              <a:rPr lang="en-GB" dirty="0">
                <a:latin typeface="Arial"/>
                <a:cs typeface="Arial"/>
              </a:rPr>
              <a:t> </a:t>
            </a:r>
            <a:r>
              <a:rPr lang="en-GB" dirty="0" err="1">
                <a:latin typeface="Arial"/>
                <a:cs typeface="Arial"/>
              </a:rPr>
              <a:t>sy'n</a:t>
            </a:r>
            <a:r>
              <a:rPr lang="en-GB" dirty="0">
                <a:latin typeface="Arial"/>
                <a:cs typeface="Arial"/>
              </a:rPr>
              <a:t> </a:t>
            </a:r>
            <a:r>
              <a:rPr lang="en-GB" dirty="0" err="1">
                <a:latin typeface="Arial"/>
                <a:cs typeface="Arial"/>
              </a:rPr>
              <a:t>newid</a:t>
            </a:r>
            <a:r>
              <a:rPr lang="en-GB" dirty="0">
                <a:latin typeface="Arial"/>
                <a:cs typeface="Arial"/>
              </a:rPr>
              <a:t>, </a:t>
            </a:r>
          </a:p>
          <a:p>
            <a:pPr marL="685800" lvl="1" indent="-342900">
              <a:buFont typeface="Courier New" panose="02070309020205020404" pitchFamily="49" charset="0"/>
              <a:buChar char="o"/>
            </a:pPr>
            <a:r>
              <a:rPr lang="en-GB" dirty="0">
                <a:latin typeface="Arial"/>
                <a:cs typeface="Arial"/>
              </a:rPr>
              <a:t>PIP </a:t>
            </a:r>
            <a:r>
              <a:rPr lang="en-GB" dirty="0" err="1">
                <a:latin typeface="Arial"/>
                <a:cs typeface="Arial"/>
              </a:rPr>
              <a:t>yn</a:t>
            </a:r>
            <a:r>
              <a:rPr lang="en-GB" dirty="0">
                <a:latin typeface="Arial"/>
                <a:cs typeface="Arial"/>
              </a:rPr>
              <a:t> </a:t>
            </a:r>
            <a:r>
              <a:rPr lang="en-GB" dirty="0" err="1">
                <a:latin typeface="Arial"/>
                <a:cs typeface="Arial"/>
              </a:rPr>
              <a:t>helpu</a:t>
            </a:r>
            <a:r>
              <a:rPr lang="en-GB" dirty="0">
                <a:latin typeface="Arial"/>
                <a:cs typeface="Arial"/>
              </a:rPr>
              <a:t> </a:t>
            </a:r>
            <a:r>
              <a:rPr lang="en-GB" dirty="0" err="1">
                <a:latin typeface="Arial"/>
                <a:cs typeface="Arial"/>
              </a:rPr>
              <a:t>i</a:t>
            </a:r>
            <a:r>
              <a:rPr lang="en-GB" dirty="0">
                <a:latin typeface="Arial"/>
                <a:cs typeface="Arial"/>
              </a:rPr>
              <a:t> </a:t>
            </a:r>
            <a:r>
              <a:rPr lang="en-GB" dirty="0" err="1">
                <a:latin typeface="Arial"/>
                <a:cs typeface="Arial"/>
              </a:rPr>
              <a:t>gefnogi</a:t>
            </a:r>
            <a:r>
              <a:rPr lang="en-GB" dirty="0">
                <a:latin typeface="Arial"/>
                <a:cs typeface="Arial"/>
              </a:rPr>
              <a:t> </a:t>
            </a:r>
            <a:r>
              <a:rPr lang="en-GB" dirty="0" err="1">
                <a:latin typeface="Arial"/>
                <a:cs typeface="Arial"/>
              </a:rPr>
              <a:t>pobl</a:t>
            </a:r>
            <a:r>
              <a:rPr lang="en-GB" dirty="0">
                <a:latin typeface="Arial"/>
                <a:cs typeface="Arial"/>
              </a:rPr>
              <a:t> </a:t>
            </a:r>
            <a:r>
              <a:rPr lang="en-GB" dirty="0" err="1">
                <a:latin typeface="Arial"/>
                <a:cs typeface="Arial"/>
              </a:rPr>
              <a:t>anabl</a:t>
            </a:r>
            <a:r>
              <a:rPr lang="en-GB" dirty="0">
                <a:latin typeface="Arial"/>
                <a:cs typeface="Arial"/>
              </a:rPr>
              <a:t> </a:t>
            </a:r>
            <a:r>
              <a:rPr lang="en-GB" dirty="0" err="1">
                <a:latin typeface="Arial"/>
                <a:cs typeface="Arial"/>
              </a:rPr>
              <a:t>i</a:t>
            </a:r>
            <a:r>
              <a:rPr lang="en-GB" dirty="0">
                <a:latin typeface="Arial"/>
                <a:cs typeface="Arial"/>
              </a:rPr>
              <a:t> </a:t>
            </a:r>
            <a:r>
              <a:rPr lang="en-GB" dirty="0" err="1">
                <a:latin typeface="Arial"/>
                <a:cs typeface="Arial"/>
              </a:rPr>
              <a:t>gyflawni</a:t>
            </a:r>
            <a:r>
              <a:rPr lang="en-GB" dirty="0">
                <a:latin typeface="Arial"/>
                <a:cs typeface="Arial"/>
              </a:rPr>
              <a:t> </a:t>
            </a:r>
            <a:r>
              <a:rPr lang="en-GB" dirty="0" err="1">
                <a:latin typeface="Arial"/>
                <a:cs typeface="Arial"/>
              </a:rPr>
              <a:t>gwell</a:t>
            </a:r>
            <a:r>
              <a:rPr lang="en-GB" dirty="0">
                <a:latin typeface="Arial"/>
                <a:cs typeface="Arial"/>
              </a:rPr>
              <a:t> iechyd, </a:t>
            </a:r>
            <a:r>
              <a:rPr lang="en-GB" dirty="0" err="1">
                <a:latin typeface="Arial"/>
                <a:cs typeface="Arial"/>
              </a:rPr>
              <a:t>safonau</a:t>
            </a:r>
            <a:r>
              <a:rPr lang="en-GB" dirty="0">
                <a:latin typeface="Arial"/>
                <a:cs typeface="Arial"/>
              </a:rPr>
              <a:t> </a:t>
            </a:r>
            <a:r>
              <a:rPr lang="en-GB" dirty="0" err="1">
                <a:latin typeface="Arial"/>
                <a:cs typeface="Arial"/>
              </a:rPr>
              <a:t>byw</a:t>
            </a:r>
            <a:r>
              <a:rPr lang="en-GB" dirty="0">
                <a:latin typeface="Arial"/>
                <a:cs typeface="Arial"/>
              </a:rPr>
              <a:t> </a:t>
            </a:r>
            <a:r>
              <a:rPr lang="en-GB" dirty="0" err="1">
                <a:latin typeface="Arial"/>
                <a:cs typeface="Arial"/>
              </a:rPr>
              <a:t>uwch</a:t>
            </a:r>
            <a:r>
              <a:rPr lang="en-GB" dirty="0">
                <a:latin typeface="Arial"/>
                <a:cs typeface="Arial"/>
              </a:rPr>
              <a:t> a </a:t>
            </a:r>
            <a:r>
              <a:rPr lang="en-GB" dirty="0" err="1">
                <a:latin typeface="Arial"/>
                <a:cs typeface="Arial"/>
              </a:rPr>
              <a:t>mwy</a:t>
            </a:r>
            <a:r>
              <a:rPr lang="en-GB" dirty="0">
                <a:latin typeface="Arial"/>
                <a:cs typeface="Arial"/>
              </a:rPr>
              <a:t> o </a:t>
            </a:r>
            <a:r>
              <a:rPr lang="en-GB" dirty="0" err="1">
                <a:latin typeface="Arial"/>
                <a:cs typeface="Arial"/>
              </a:rPr>
              <a:t>annibyniaeth</a:t>
            </a:r>
            <a:r>
              <a:rPr lang="en-GB" dirty="0">
                <a:latin typeface="Arial"/>
                <a:cs typeface="Arial"/>
              </a:rPr>
              <a:t>, </a:t>
            </a:r>
            <a:r>
              <a:rPr lang="en-GB" dirty="0" err="1">
                <a:latin typeface="Arial"/>
                <a:cs typeface="Arial"/>
              </a:rPr>
              <a:t>gan</a:t>
            </a:r>
            <a:r>
              <a:rPr lang="en-GB" dirty="0">
                <a:latin typeface="Arial"/>
                <a:cs typeface="Arial"/>
              </a:rPr>
              <a:t> </a:t>
            </a:r>
            <a:r>
              <a:rPr lang="en-GB" dirty="0" err="1">
                <a:latin typeface="Arial"/>
                <a:cs typeface="Arial"/>
              </a:rPr>
              <a:t>gynnwys</a:t>
            </a:r>
            <a:r>
              <a:rPr lang="en-GB" dirty="0">
                <a:latin typeface="Arial"/>
                <a:cs typeface="Arial"/>
              </a:rPr>
              <a:t> </a:t>
            </a:r>
            <a:r>
              <a:rPr lang="en-GB" dirty="0" err="1">
                <a:latin typeface="Arial"/>
                <a:cs typeface="Arial"/>
              </a:rPr>
              <a:t>cymryd</a:t>
            </a:r>
            <a:r>
              <a:rPr lang="en-GB" dirty="0">
                <a:latin typeface="Arial"/>
                <a:cs typeface="Arial"/>
              </a:rPr>
              <a:t> </a:t>
            </a:r>
            <a:r>
              <a:rPr lang="en-GB" dirty="0" err="1">
                <a:latin typeface="Arial"/>
                <a:cs typeface="Arial"/>
              </a:rPr>
              <a:t>rhan</a:t>
            </a:r>
            <a:r>
              <a:rPr lang="en-GB" dirty="0">
                <a:latin typeface="Arial"/>
                <a:cs typeface="Arial"/>
              </a:rPr>
              <a:t> </a:t>
            </a:r>
            <a:r>
              <a:rPr lang="en-GB" dirty="0" err="1">
                <a:latin typeface="Arial"/>
                <a:cs typeface="Arial"/>
              </a:rPr>
              <a:t>yn</a:t>
            </a:r>
            <a:r>
              <a:rPr lang="en-GB" dirty="0">
                <a:latin typeface="Arial"/>
                <a:cs typeface="Arial"/>
              </a:rPr>
              <a:t> y </a:t>
            </a:r>
            <a:r>
              <a:rPr lang="en-GB" dirty="0" err="1">
                <a:latin typeface="Arial"/>
                <a:cs typeface="Arial"/>
              </a:rPr>
              <a:t>gymuned</a:t>
            </a:r>
            <a:r>
              <a:rPr lang="en-GB" dirty="0">
                <a:latin typeface="Arial"/>
                <a:cs typeface="Arial"/>
              </a:rPr>
              <a:t> neu </a:t>
            </a:r>
            <a:r>
              <a:rPr lang="en-GB" dirty="0" err="1">
                <a:latin typeface="Arial"/>
                <a:cs typeface="Arial"/>
              </a:rPr>
              <a:t>gyflogaeth</a:t>
            </a:r>
            <a:r>
              <a:rPr lang="en-GB" dirty="0">
                <a:latin typeface="Arial"/>
                <a:cs typeface="Arial"/>
              </a:rPr>
              <a:t>.</a:t>
            </a:r>
            <a:endParaRPr lang="en-GB" dirty="0"/>
          </a:p>
          <a:p>
            <a:endParaRPr lang="en-GB" b="1" dirty="0"/>
          </a:p>
          <a:p>
            <a:endParaRPr lang="en-GB" b="1" dirty="0"/>
          </a:p>
          <a:p>
            <a:endParaRPr lang="en-GB" dirty="0"/>
          </a:p>
        </p:txBody>
      </p:sp>
    </p:spTree>
    <p:extLst>
      <p:ext uri="{BB962C8B-B14F-4D97-AF65-F5344CB8AC3E}">
        <p14:creationId xmlns:p14="http://schemas.microsoft.com/office/powerpoint/2010/main" val="799568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49C4D-0E30-229A-409C-092B01471F7D}"/>
              </a:ext>
            </a:extLst>
          </p:cNvPr>
          <p:cNvSpPr>
            <a:spLocks noGrp="1"/>
          </p:cNvSpPr>
          <p:nvPr>
            <p:ph type="title"/>
          </p:nvPr>
        </p:nvSpPr>
        <p:spPr/>
        <p:txBody>
          <a:bodyPr/>
          <a:lstStyle/>
          <a:p>
            <a:r>
              <a:rPr lang="sv-SE"/>
              <a:t>Pwy sy'n rhan o Adolygiad Timms</a:t>
            </a:r>
            <a:r>
              <a:rPr lang="en-GB"/>
              <a:t>?</a:t>
            </a:r>
          </a:p>
        </p:txBody>
      </p:sp>
      <p:sp>
        <p:nvSpPr>
          <p:cNvPr id="4" name="Slide Number Placeholder 3">
            <a:extLst>
              <a:ext uri="{FF2B5EF4-FFF2-40B4-BE49-F238E27FC236}">
                <a16:creationId xmlns:a16="http://schemas.microsoft.com/office/drawing/2014/main" id="{7011375E-72A1-60CE-70C9-823FFF9A0809}"/>
              </a:ext>
            </a:extLst>
          </p:cNvPr>
          <p:cNvSpPr>
            <a:spLocks noGrp="1"/>
          </p:cNvSpPr>
          <p:nvPr>
            <p:ph type="sldNum" sz="quarter" idx="12"/>
          </p:nvPr>
        </p:nvSpPr>
        <p:spPr/>
        <p:txBody>
          <a:bodyPr/>
          <a:lstStyle/>
          <a:p>
            <a:fld id="{2DE01E5B-8A43-411F-AF4C-90B9967CBE4A}" type="slidenum">
              <a:rPr lang="en-GB" smtClean="0"/>
              <a:pPr/>
              <a:t>9</a:t>
            </a:fld>
            <a:endParaRPr lang="en-GB"/>
          </a:p>
        </p:txBody>
      </p:sp>
      <p:sp>
        <p:nvSpPr>
          <p:cNvPr id="3" name="Content Placeholder 2">
            <a:extLst>
              <a:ext uri="{FF2B5EF4-FFF2-40B4-BE49-F238E27FC236}">
                <a16:creationId xmlns:a16="http://schemas.microsoft.com/office/drawing/2014/main" id="{BB8243A3-9BDB-B341-F18F-CF45D1BE12B9}"/>
              </a:ext>
            </a:extLst>
          </p:cNvPr>
          <p:cNvSpPr>
            <a:spLocks noGrp="1"/>
          </p:cNvSpPr>
          <p:nvPr>
            <p:ph idx="1"/>
          </p:nvPr>
        </p:nvSpPr>
        <p:spPr/>
        <p:txBody>
          <a:bodyPr/>
          <a:lstStyle/>
          <a:p>
            <a:pPr>
              <a:spcAft>
                <a:spcPts val="1000"/>
              </a:spcAft>
            </a:pPr>
            <a:endParaRPr lang="en-GB" dirty="0"/>
          </a:p>
          <a:p>
            <a:pPr marL="342900" indent="-342900">
              <a:spcAft>
                <a:spcPts val="1000"/>
              </a:spcAft>
              <a:buFont typeface="Arial" panose="020B0604020202020204" pitchFamily="34" charset="0"/>
              <a:buChar char="•"/>
            </a:pPr>
            <a:r>
              <a:rPr lang="en-GB" dirty="0" err="1"/>
              <a:t>Mae'n</a:t>
            </a:r>
            <a:r>
              <a:rPr lang="en-GB" dirty="0"/>
              <a:t> </a:t>
            </a:r>
            <a:r>
              <a:rPr lang="en-GB" dirty="0" err="1"/>
              <a:t>bwysig</a:t>
            </a:r>
            <a:r>
              <a:rPr lang="en-GB" dirty="0"/>
              <a:t> bod </a:t>
            </a:r>
            <a:r>
              <a:rPr lang="en-GB" dirty="0" err="1"/>
              <a:t>profiad</a:t>
            </a:r>
            <a:r>
              <a:rPr lang="en-GB" dirty="0"/>
              <a:t> </a:t>
            </a:r>
            <a:r>
              <a:rPr lang="en-GB" dirty="0" err="1"/>
              <a:t>bywyd</a:t>
            </a:r>
            <a:r>
              <a:rPr lang="en-GB" dirty="0"/>
              <a:t> bob </a:t>
            </a:r>
            <a:r>
              <a:rPr lang="en-GB" dirty="0" err="1"/>
              <a:t>dydd</a:t>
            </a:r>
            <a:r>
              <a:rPr lang="en-GB" dirty="0"/>
              <a:t> </a:t>
            </a:r>
            <a:r>
              <a:rPr lang="en-GB" dirty="0" err="1"/>
              <a:t>wrth</a:t>
            </a:r>
            <a:r>
              <a:rPr lang="en-GB" dirty="0"/>
              <a:t> </a:t>
            </a:r>
            <a:r>
              <a:rPr lang="en-GB" dirty="0" err="1"/>
              <a:t>wraidd</a:t>
            </a:r>
            <a:r>
              <a:rPr lang="en-GB" dirty="0"/>
              <a:t> </a:t>
            </a:r>
            <a:r>
              <a:rPr lang="en-GB" dirty="0" err="1"/>
              <a:t>Adolygiad</a:t>
            </a:r>
            <a:r>
              <a:rPr lang="en-GB" dirty="0"/>
              <a:t> Timms.
</a:t>
            </a:r>
            <a:r>
              <a:rPr lang="en-GB" dirty="0" err="1"/>
              <a:t>Mae'r</a:t>
            </a:r>
            <a:r>
              <a:rPr lang="en-GB" dirty="0"/>
              <a:t> </a:t>
            </a:r>
            <a:r>
              <a:rPr lang="en-GB" dirty="0" err="1"/>
              <a:t>llywodraeth</a:t>
            </a:r>
            <a:r>
              <a:rPr lang="en-GB" dirty="0"/>
              <a:t> </a:t>
            </a:r>
            <a:r>
              <a:rPr lang="en-GB" dirty="0" err="1"/>
              <a:t>wedi</a:t>
            </a:r>
            <a:r>
              <a:rPr lang="en-GB" dirty="0"/>
              <a:t> </a:t>
            </a:r>
            <a:r>
              <a:rPr lang="en-GB" dirty="0" err="1"/>
              <a:t>ymrwymo</a:t>
            </a:r>
            <a:r>
              <a:rPr lang="en-GB" dirty="0"/>
              <a:t> </a:t>
            </a:r>
            <a:r>
              <a:rPr lang="en-GB" dirty="0" err="1"/>
              <a:t>i</a:t>
            </a:r>
            <a:r>
              <a:rPr lang="en-GB" dirty="0"/>
              <a:t> </a:t>
            </a:r>
            <a:r>
              <a:rPr lang="en-GB" dirty="0" err="1"/>
              <a:t>Adolygiad</a:t>
            </a:r>
            <a:r>
              <a:rPr lang="en-GB" dirty="0"/>
              <a:t> </a:t>
            </a:r>
            <a:r>
              <a:rPr lang="en-GB" dirty="0" err="1"/>
              <a:t>sy'n</a:t>
            </a:r>
            <a:r>
              <a:rPr lang="en-GB" dirty="0"/>
              <a:t> </a:t>
            </a:r>
            <a:r>
              <a:rPr lang="en-GB" dirty="0" err="1"/>
              <a:t>cael</a:t>
            </a:r>
            <a:r>
              <a:rPr lang="en-GB" dirty="0"/>
              <a:t> </a:t>
            </a:r>
            <a:r>
              <a:rPr lang="en-GB" dirty="0" err="1"/>
              <a:t>ei</a:t>
            </a:r>
            <a:r>
              <a:rPr lang="en-GB" dirty="0"/>
              <a:t> </a:t>
            </a:r>
            <a:r>
              <a:rPr lang="en-GB" dirty="0" err="1"/>
              <a:t>lunio</a:t>
            </a:r>
            <a:r>
              <a:rPr lang="en-GB" dirty="0"/>
              <a:t> </a:t>
            </a:r>
            <a:r>
              <a:rPr lang="en-GB" dirty="0" err="1"/>
              <a:t>gyda</a:t>
            </a:r>
            <a:r>
              <a:rPr lang="en-GB" dirty="0"/>
              <a:t> </a:t>
            </a:r>
            <a:r>
              <a:rPr lang="en-GB" dirty="0" err="1"/>
              <a:t>phobl</a:t>
            </a:r>
            <a:r>
              <a:rPr lang="en-GB" dirty="0"/>
              <a:t> </a:t>
            </a:r>
            <a:r>
              <a:rPr lang="en-GB" dirty="0" err="1"/>
              <a:t>anabl</a:t>
            </a:r>
            <a:r>
              <a:rPr lang="en-GB" dirty="0"/>
              <a:t> ac </a:t>
            </a:r>
            <a:r>
              <a:rPr lang="en-GB" dirty="0" err="1"/>
              <a:t>nid</a:t>
            </a:r>
            <a:r>
              <a:rPr lang="en-GB" dirty="0"/>
              <a:t> </a:t>
            </a:r>
            <a:r>
              <a:rPr lang="en-GB" dirty="0" err="1"/>
              <a:t>yw'n</a:t>
            </a:r>
            <a:r>
              <a:rPr lang="en-GB" dirty="0"/>
              <a:t> </a:t>
            </a:r>
            <a:r>
              <a:rPr lang="en-GB" dirty="0" err="1"/>
              <a:t>ymwneud</a:t>
            </a:r>
            <a:r>
              <a:rPr lang="en-GB" dirty="0"/>
              <a:t> â </a:t>
            </a:r>
            <a:r>
              <a:rPr lang="en-GB" dirty="0" err="1"/>
              <a:t>nhw</a:t>
            </a:r>
            <a:r>
              <a:rPr lang="en-GB" dirty="0"/>
              <a:t> </a:t>
            </a:r>
            <a:r>
              <a:rPr lang="en-GB" dirty="0" err="1"/>
              <a:t>yn</a:t>
            </a:r>
            <a:r>
              <a:rPr lang="en-GB" dirty="0"/>
              <a:t> </a:t>
            </a:r>
            <a:r>
              <a:rPr lang="en-GB" dirty="0" err="1"/>
              <a:t>unig</a:t>
            </a:r>
            <a:r>
              <a:rPr lang="en-GB" dirty="0"/>
              <a:t>.
</a:t>
            </a:r>
            <a:r>
              <a:rPr lang="en-GB" dirty="0" err="1"/>
              <a:t>Mae'r</a:t>
            </a:r>
            <a:r>
              <a:rPr lang="en-GB" dirty="0"/>
              <a:t> </a:t>
            </a:r>
            <a:r>
              <a:rPr lang="en-GB" dirty="0" err="1"/>
              <a:t>Adolygiad</a:t>
            </a:r>
            <a:r>
              <a:rPr lang="en-GB" dirty="0"/>
              <a:t> Timms </a:t>
            </a:r>
            <a:r>
              <a:rPr lang="en-GB" dirty="0" err="1"/>
              <a:t>yn</a:t>
            </a:r>
            <a:r>
              <a:rPr lang="en-GB" dirty="0"/>
              <a:t> </a:t>
            </a:r>
            <a:r>
              <a:rPr lang="en-GB" dirty="0" err="1"/>
              <a:t>cael</a:t>
            </a:r>
            <a:r>
              <a:rPr lang="en-GB" dirty="0"/>
              <a:t> </a:t>
            </a:r>
            <a:r>
              <a:rPr lang="en-GB" dirty="0" err="1"/>
              <a:t>ei</a:t>
            </a:r>
            <a:r>
              <a:rPr lang="en-GB" dirty="0"/>
              <a:t> </a:t>
            </a:r>
            <a:r>
              <a:rPr lang="en-GB" dirty="0" err="1"/>
              <a:t>gyd-gynhyrchu</a:t>
            </a:r>
            <a:r>
              <a:rPr lang="en-GB" dirty="0"/>
              <a:t> </a:t>
            </a:r>
            <a:r>
              <a:rPr lang="en-GB" dirty="0" err="1"/>
              <a:t>gyda</a:t>
            </a:r>
            <a:r>
              <a:rPr lang="en-GB" dirty="0"/>
              <a:t> </a:t>
            </a:r>
            <a:r>
              <a:rPr lang="en-GB" dirty="0" err="1"/>
              <a:t>phobl</a:t>
            </a:r>
            <a:r>
              <a:rPr lang="en-GB" dirty="0"/>
              <a:t> </a:t>
            </a:r>
            <a:r>
              <a:rPr lang="en-GB" dirty="0" err="1"/>
              <a:t>anabl</a:t>
            </a:r>
            <a:r>
              <a:rPr lang="en-GB" dirty="0"/>
              <a:t>, y </a:t>
            </a:r>
            <a:r>
              <a:rPr lang="en-GB" dirty="0" err="1"/>
              <a:t>sefydliadau</a:t>
            </a:r>
            <a:r>
              <a:rPr lang="en-GB" dirty="0"/>
              <a:t> </a:t>
            </a:r>
            <a:r>
              <a:rPr lang="en-GB" dirty="0" err="1"/>
              <a:t>sy'n</a:t>
            </a:r>
            <a:r>
              <a:rPr lang="en-GB" dirty="0"/>
              <a:t> </a:t>
            </a:r>
            <a:r>
              <a:rPr lang="en-GB" dirty="0" err="1"/>
              <a:t>eu</a:t>
            </a:r>
            <a:r>
              <a:rPr lang="en-GB" dirty="0"/>
              <a:t> </a:t>
            </a:r>
            <a:r>
              <a:rPr lang="en-GB" dirty="0" err="1"/>
              <a:t>cynrychioli</a:t>
            </a:r>
            <a:r>
              <a:rPr lang="en-GB" dirty="0"/>
              <a:t>, </a:t>
            </a:r>
            <a:r>
              <a:rPr lang="en-GB" dirty="0" err="1"/>
              <a:t>gofalwyr</a:t>
            </a:r>
            <a:r>
              <a:rPr lang="en-GB" dirty="0"/>
              <a:t>, </a:t>
            </a:r>
            <a:r>
              <a:rPr lang="en-GB" dirty="0" err="1"/>
              <a:t>clinigwyr</a:t>
            </a:r>
            <a:r>
              <a:rPr lang="en-GB" dirty="0"/>
              <a:t>, </a:t>
            </a:r>
            <a:r>
              <a:rPr lang="en-GB" dirty="0" err="1"/>
              <a:t>arbenigwyr</a:t>
            </a:r>
            <a:r>
              <a:rPr lang="en-GB" dirty="0"/>
              <a:t>, ASau ac </a:t>
            </a:r>
            <a:r>
              <a:rPr lang="en-GB" dirty="0" err="1"/>
              <a:t>eraill</a:t>
            </a:r>
            <a:r>
              <a:rPr lang="en-GB" dirty="0"/>
              <a:t>. 
</a:t>
            </a:r>
            <a:r>
              <a:rPr lang="en-GB" dirty="0" err="1"/>
              <a:t>Trwy</a:t>
            </a:r>
            <a:r>
              <a:rPr lang="en-GB" dirty="0"/>
              <a:t> </a:t>
            </a:r>
            <a:r>
              <a:rPr lang="en-GB" dirty="0" err="1"/>
              <a:t>ymuno</a:t>
            </a:r>
            <a:r>
              <a:rPr lang="en-GB" dirty="0"/>
              <a:t> </a:t>
            </a:r>
            <a:r>
              <a:rPr lang="en-GB" dirty="0" err="1"/>
              <a:t>â'r</a:t>
            </a:r>
            <a:r>
              <a:rPr lang="en-GB" dirty="0"/>
              <a:t> </a:t>
            </a:r>
            <a:r>
              <a:rPr lang="en-GB" dirty="0" err="1"/>
              <a:t>gweithdy</a:t>
            </a:r>
            <a:r>
              <a:rPr lang="en-GB" dirty="0"/>
              <a:t> </a:t>
            </a:r>
            <a:r>
              <a:rPr lang="en-GB" dirty="0" err="1"/>
              <a:t>hwn</a:t>
            </a:r>
            <a:r>
              <a:rPr lang="en-GB" dirty="0"/>
              <a:t>, </a:t>
            </a:r>
            <a:r>
              <a:rPr lang="en-GB" dirty="0" err="1"/>
              <a:t>mae</a:t>
            </a:r>
            <a:r>
              <a:rPr lang="en-GB" dirty="0"/>
              <a:t> </a:t>
            </a:r>
            <a:r>
              <a:rPr lang="en-GB" dirty="0" err="1"/>
              <a:t>hyn</a:t>
            </a:r>
            <a:r>
              <a:rPr lang="en-GB" dirty="0"/>
              <a:t> </a:t>
            </a:r>
            <a:r>
              <a:rPr lang="en-GB" dirty="0" err="1"/>
              <a:t>yn</a:t>
            </a:r>
            <a:r>
              <a:rPr lang="en-GB" dirty="0"/>
              <a:t> </a:t>
            </a:r>
            <a:r>
              <a:rPr lang="en-GB" dirty="0" err="1"/>
              <a:t>eich</a:t>
            </a:r>
            <a:r>
              <a:rPr lang="en-GB" dirty="0"/>
              <a:t> </a:t>
            </a:r>
            <a:r>
              <a:rPr lang="en-GB" dirty="0" err="1"/>
              <a:t>cynnwys</a:t>
            </a:r>
            <a:r>
              <a:rPr lang="en-GB" dirty="0"/>
              <a:t> chi!</a:t>
            </a:r>
          </a:p>
          <a:p>
            <a:endParaRPr lang="en-GB" dirty="0"/>
          </a:p>
          <a:p>
            <a:endParaRPr lang="en-GB" dirty="0"/>
          </a:p>
        </p:txBody>
      </p:sp>
    </p:spTree>
    <p:extLst>
      <p:ext uri="{BB962C8B-B14F-4D97-AF65-F5344CB8AC3E}">
        <p14:creationId xmlns:p14="http://schemas.microsoft.com/office/powerpoint/2010/main" val="65311601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88db8f40-be4e-40d3-a776-e8bb5de9f6c4}" enabled="1" method="Privileged" siteId="{96f1f6e9-1057-4117-ac28-80cdfe86f8c3}"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2768</Words>
  <Application>Microsoft Office PowerPoint</Application>
  <PresentationFormat>Widescreen</PresentationFormat>
  <Paragraphs>255</Paragraphs>
  <Slides>34</Slides>
  <Notes>28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Aptos</vt:lpstr>
      <vt:lpstr>Arial</vt:lpstr>
      <vt:lpstr>Calibri</vt:lpstr>
      <vt:lpstr>Courier New</vt:lpstr>
      <vt:lpstr>1_office theme</vt:lpstr>
      <vt:lpstr>Nodyn i’r hwylusydd: Cyn i chi ddechrau</vt:lpstr>
      <vt:lpstr>Croeso i'n gweithdy Adolygiad Timms</vt:lpstr>
      <vt:lpstr>Croeso i'r gweithdy heddiw</vt:lpstr>
      <vt:lpstr>Amseroedd</vt:lpstr>
      <vt:lpstr>Sut y byddwn yn cydweithio</vt:lpstr>
      <vt:lpstr>Cyflwyniadau</vt:lpstr>
      <vt:lpstr>Cyflwyno’r Adolygiad Timms</vt:lpstr>
      <vt:lpstr>Beth yw pwrpas yr Adolygiad Timms?</vt:lpstr>
      <vt:lpstr>Pwy sy'n rhan o Adolygiad Timms?</vt:lpstr>
      <vt:lpstr>Pwy sy'n ymwneud â'r Adolygiad Timms? Parhad</vt:lpstr>
      <vt:lpstr>Pam rydym cynnal y gweithdy hwn?</vt:lpstr>
      <vt:lpstr>Pam rydym y cynnal y gweithdy hwn? Parhad</vt:lpstr>
      <vt:lpstr>Sut bydd mewnwelediadau o'r sesiwn hon yn llunio cyfeiriad yr Adolygiad?</vt:lpstr>
      <vt:lpstr>Beth yw pwrpas PIP</vt:lpstr>
      <vt:lpstr>Beth yw pwrpas PIP: Beth yr hoffem siarad amdano yn y sesiwn hon?</vt:lpstr>
      <vt:lpstr>Beth yw pwrpas PIP: Sut mae PIP yn cael ei ddefnyddio ar hyn o bryd</vt:lpstr>
      <vt:lpstr>Beth yw pwrpas PIP: Deall costau ychwanegol</vt:lpstr>
      <vt:lpstr>Beth yw pwrpas PIP: Beth y gellid defnyddio PIP?</vt:lpstr>
      <vt:lpstr>Egwyl 1 – 5 munud</vt:lpstr>
      <vt:lpstr>Sut brofiad yw gwneud cais am PIP</vt:lpstr>
      <vt:lpstr>Sut brofiad yw gwneud cais am PIP: Beth yr hoffem siarad amdano yn y sesiwn hon?</vt:lpstr>
      <vt:lpstr>Sut brofiad yw gwneud cais am PIP: Y broses bresennol</vt:lpstr>
      <vt:lpstr>Sut brofiad yw gwneud cais am PIP: Sut mae'n gwneud i chi deimlo</vt:lpstr>
      <vt:lpstr>Sut brofiad yw gwneud cais am PIP: Beth sy'n gweithio ac nad yw'n gweithio</vt:lpstr>
      <vt:lpstr>Sut brofiad yw gwneud cais am PIP: Pa mor hygyrch yw'r broses bresennol?</vt:lpstr>
      <vt:lpstr>Sut brofiad yw gwneud cais am PIP: Sut gallem wella'r broses?</vt:lpstr>
      <vt:lpstr>Egwyl 2 – 5 munud</vt:lpstr>
      <vt:lpstr>Sut mae penderfyniadau'n cael eu gwneud am PIP</vt:lpstr>
      <vt:lpstr>Sut mae penderfyniadau'n cael eu gwneud am PIP: Beth yr hoffem siarad amdano yn y sesiwn hon?</vt:lpstr>
      <vt:lpstr>Sut mae penderfyniadau'n cael eu gwneud am PIP: Yr hyn y mae PIP yn casglu ac nid yw’n ei gasglu</vt:lpstr>
      <vt:lpstr>Sut mae penderfyniadau'n cael eu gwneud am PIP: Tegwch y broses</vt:lpstr>
      <vt:lpstr>Sut mae penderfyniadau'n cael eu gwneud am PIP: Sut y dylid asesu cymhwysedd</vt:lpstr>
      <vt:lpstr>Gweithdy yn dod i ben</vt:lpstr>
      <vt:lpstr>Diolch a beth sy'n digwydd nesaf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2026-06-05T10:06:49Z</dcterms:created>
  <dcterms:modified xsi:type="dcterms:W3CDTF">2026-06-05T10:07:28Z</dcterms:modified>
</cp:coreProperties>
</file>