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  <p:sldMasterId id="2147483687" r:id="rId5"/>
    <p:sldMasterId id="2147483690" r:id="rId6"/>
    <p:sldMasterId id="2147483693" r:id="rId7"/>
    <p:sldMasterId id="2147483699" r:id="rId8"/>
    <p:sldMasterId id="2147483696" r:id="rId9"/>
    <p:sldMasterId id="2147483702" r:id="rId10"/>
    <p:sldMasterId id="2147483706" r:id="rId11"/>
    <p:sldMasterId id="2147483709" r:id="rId12"/>
  </p:sldMasterIdLst>
  <p:notesMasterIdLst>
    <p:notesMasterId r:id="rId30"/>
  </p:notesMasterIdLst>
  <p:handoutMasterIdLst>
    <p:handoutMasterId r:id="rId31"/>
  </p:handoutMasterIdLst>
  <p:sldIdLst>
    <p:sldId id="442" r:id="rId13"/>
    <p:sldId id="670" r:id="rId14"/>
    <p:sldId id="678" r:id="rId15"/>
    <p:sldId id="707" r:id="rId16"/>
    <p:sldId id="676" r:id="rId17"/>
    <p:sldId id="2141411647" r:id="rId18"/>
    <p:sldId id="2141411641" r:id="rId19"/>
    <p:sldId id="2141411642" r:id="rId20"/>
    <p:sldId id="2141411643" r:id="rId21"/>
    <p:sldId id="2141411648" r:id="rId22"/>
    <p:sldId id="2141411644" r:id="rId23"/>
    <p:sldId id="2141411645" r:id="rId24"/>
    <p:sldId id="2141411646" r:id="rId25"/>
    <p:sldId id="2141411649" r:id="rId26"/>
    <p:sldId id="673" r:id="rId27"/>
    <p:sldId id="703" r:id="rId28"/>
    <p:sldId id="701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39FE61-8EBC-9505-BF0A-CF5CCFD3D29A}" name="Erin Byrne" initials="EB" userId="S::byrnee@slc.co.uk::fc79af40-f2db-4bf5-a752-fbf3be2bc8be" providerId="AD"/>
  <p188:author id="{E4645F64-9C73-A256-25BD-F7551A1299E8}" name="Adam Treslove" initials="AT" userId="S::tresload@slc.co.uk::b352ac77-1989-4b80-94e3-32f4d68f347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Hoban" initials="TH" lastIdx="5" clrIdx="0">
    <p:extLst>
      <p:ext uri="{19B8F6BF-5375-455C-9EA6-DF929625EA0E}">
        <p15:presenceInfo xmlns:p15="http://schemas.microsoft.com/office/powerpoint/2012/main" userId="S-1-5-21-3992121350-2840906017-2217532693-119391" providerId="AD"/>
      </p:ext>
    </p:extLst>
  </p:cmAuthor>
  <p:cmAuthor id="2" name="LECKIE, Douglas" initials="LD" lastIdx="4" clrIdx="1">
    <p:extLst>
      <p:ext uri="{19B8F6BF-5375-455C-9EA6-DF929625EA0E}">
        <p15:presenceInfo xmlns:p15="http://schemas.microsoft.com/office/powerpoint/2012/main" userId="S-1-5-21-1993962763-1659004503-1801674531-177391" providerId="AD"/>
      </p:ext>
    </p:extLst>
  </p:cmAuthor>
  <p:cmAuthor id="3" name="Anthony Hill" initials="AH" lastIdx="23" clrIdx="2">
    <p:extLst>
      <p:ext uri="{19B8F6BF-5375-455C-9EA6-DF929625EA0E}">
        <p15:presenceInfo xmlns:p15="http://schemas.microsoft.com/office/powerpoint/2012/main" userId="S::HILLAN@slc.co.uk::41a02a92-9f0a-4c6d-927a-9951c8d801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  <a:srgbClr val="C14E79"/>
    <a:srgbClr val="E9C1D0"/>
    <a:srgbClr val="F3DCE4"/>
    <a:srgbClr val="C1E0EE"/>
    <a:srgbClr val="4EA7CF"/>
    <a:srgbClr val="DCEDF5"/>
    <a:srgbClr val="CCE7E5"/>
    <a:srgbClr val="E5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F5C101-5F4E-41BE-8600-F3F62C3E14DB}" v="5" dt="2026-04-24T15:12:15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2" autoAdjust="0"/>
    <p:restoredTop sz="95033" autoAdjust="0"/>
  </p:normalViewPr>
  <p:slideViewPr>
    <p:cSldViewPr snapToGrid="0">
      <p:cViewPr varScale="1">
        <p:scale>
          <a:sx n="95" d="100"/>
          <a:sy n="95" d="100"/>
        </p:scale>
        <p:origin x="18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778B7176-1BAD-417C-AF09-B073D6FEAF38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039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5" y="9429039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BCB6DC7E-D2D7-4630-BDB1-71F7A52A684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numCol="1" rtlCol="0"/>
          <a:lstStyle>
            <a:lvl1pPr algn="l">
              <a:defRPr sz="1200"/>
            </a:lvl1pPr>
          </a:lstStyle>
          <a:p>
            <a:endParaRPr lang="en-GB" alt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numCol="1" rtlCol="0"/>
          <a:lstStyle>
            <a:lvl1pPr algn="r">
              <a:defRPr sz="1200"/>
            </a:lvl1pPr>
          </a:lstStyle>
          <a:p>
            <a:fld id="{CA117779-7379-4120-B2FD-1299BEC86D78}" type="datetimeFigureOut">
              <a:rPr lang="en-GB" altLang="en-GB" smtClean="0"/>
              <a:pPr/>
              <a:t>28/05/2026</a:t>
            </a:fld>
            <a:endParaRPr lang="en-GB" alt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numCol="1" rtlCol="0" anchor="ctr"/>
          <a:lstStyle/>
          <a:p>
            <a:endParaRPr lang="en-GB" alt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numCol="1" rtlCol="0" anchor="b"/>
          <a:lstStyle>
            <a:lvl1pPr algn="l">
              <a:defRPr sz="1200"/>
            </a:lvl1pPr>
          </a:lstStyle>
          <a:p>
            <a:endParaRPr lang="en-GB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numCol="1" rtlCol="0" anchor="b"/>
          <a:lstStyle>
            <a:lvl1pPr algn="r">
              <a:defRPr sz="1200"/>
            </a:lvl1pPr>
          </a:lstStyle>
          <a:p>
            <a:fld id="{9EC75A06-73E5-48C7-837A-8B7B9F641D29}" type="slidenum">
              <a:rPr lang="en-GB" altLang="en-GB" smtClean="0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82884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75A06-73E5-48C7-837A-8B7B9F641D29}" type="slidenum">
              <a:rPr lang="en-GB" altLang="en-GB" smtClean="0"/>
              <a:pPr/>
              <a:t>2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505854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EE68C-EAAC-B416-C33C-935BE3115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051C18-7A8A-BEEC-1F04-A83FE752A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C3BABF-6A64-D3FB-3F1E-92636365A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AD1E-E0A7-06A5-9D50-9A45359E9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22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055D9-ADC8-A7D4-2BC4-F09E390DF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BF7C4C-DC7F-5960-5E18-236F27E9E0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A1B6A8-09D2-6D11-1CC5-6A795068E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1B783-CE1E-BFA5-E173-51FBF1B82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037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lIns="91425" tIns="91425" rIns="91425" bIns="91425" numCol="1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buFontTx/>
              <a:buChar char="-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1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17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035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14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A38DD-CE85-854E-7AE9-A9D39B6C9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F1D0EC-A299-487A-94C7-382CB14A4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9E59E9-D328-7948-CE72-168B402F8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336CE-683D-2E39-B232-242D549F2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469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6C002-3438-8576-C2DE-AE73E932D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2802DC-3226-9331-C91E-4F1E33590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A7FC12-2B2E-E9D8-BD85-B272BD7C6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1BFFE-D6F8-515E-7325-CBCDC61DD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13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47B0D-3EEE-455D-CD71-45FAFD09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07A72C-4398-CDB8-1593-62BB4015D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C3F92C-9707-B907-7A58-57385B3E9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C9638-2945-60F1-59A8-457B715576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04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BA0F4-0300-9458-2F01-C715002C1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F7A0A1-FEF1-E944-5CC8-ADE67C5FE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DE28D3-E6FB-6CFD-D388-826891404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9C241-2BE6-4A18-4942-201271297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554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90AE1-3B05-5B03-537F-CC020C032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5048E9-3327-1086-B26C-48D4A599CC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3715A4-E952-3850-47C1-35A817A31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A57DC-AB5A-80D6-5CAB-C1B3BEEE9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4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live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liv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red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red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dblue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dblu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6605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6BB71-4AD4-4DC2-82F6-D4D85AF905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371" y="1039017"/>
            <a:ext cx="11509716" cy="569429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976A9-47F1-FD25-653D-8E978A62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3B3F3-5CBC-21F0-B0F0-FAAC0FC5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13" y="6356351"/>
            <a:ext cx="2743200" cy="366183"/>
          </a:xfrm>
        </p:spPr>
        <p:txBody>
          <a:bodyPr/>
          <a:lstStyle/>
          <a:p>
            <a:fld id="{44ED69DB-9D9C-4168-829B-4F21756EEAA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12B7507-EA4F-8443-C1FC-1F3A7E8F9A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17" y="1"/>
            <a:ext cx="10429795" cy="5902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733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sz="3067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33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FDA182-B933-0C99-19D5-67D5E42DFD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EFBE02-3A7A-F835-9B7C-B3EF4B4066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D69DB-9D9C-4168-829B-4F21756EE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330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12144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8870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hit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410952" y="2995881"/>
            <a:ext cx="5685200" cy="11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D9D9D9"/>
              </a:buClr>
              <a:buFont typeface="Calibri"/>
              <a:buNone/>
              <a:defRPr sz="4267" i="0" u="none" strike="noStrike" cap="non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410952" y="1791375"/>
            <a:ext cx="5676400" cy="11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ctr" rtl="0">
              <a:spcBef>
                <a:spcPts val="267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ctr" rtl="0">
              <a:spcBef>
                <a:spcPts val="240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ctr" rtl="0">
              <a:spcBef>
                <a:spcPts val="21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ctr" rtl="0">
              <a:spcBef>
                <a:spcPts val="187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ctr" rtl="0">
              <a:spcBef>
                <a:spcPts val="53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ctr" rtl="0">
              <a:spcBef>
                <a:spcPts val="53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ctr" rtl="0">
              <a:spcBef>
                <a:spcPts val="53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ctr" rtl="0">
              <a:spcBef>
                <a:spcPts val="53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565427" y="703469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2225" y="7700240"/>
            <a:ext cx="3860800" cy="1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C7C7B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907052" y="7332628"/>
            <a:ext cx="2844800" cy="16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1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altLang="en" sz="1067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en" altLang="en" sz="106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range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ran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blue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blu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purple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purpl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2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AF8A9A-94B0-4D76-B298-66C16AA4E56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9625" y="6657340"/>
            <a:ext cx="4381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E3B52-3E45-4FFC-999D-7F5804726DC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498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range 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6F5B90-780B-4DB1-99A4-F6780CDDF3F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9625" y="6657340"/>
            <a:ext cx="4381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481B5-11C8-4649-8DF6-C6F19AC1A9D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498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blue 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77D045-851B-4C91-9C07-9FCD8071B6C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9625" y="6657340"/>
            <a:ext cx="4381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9C6EE-409A-4623-9298-64F468BF636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498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purple 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77685C-6E28-4F8C-A9BA-211195A1E02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9625" y="6657340"/>
            <a:ext cx="4381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5D28F-34BA-40BB-9A46-E2A304A6A69E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498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live 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C484B5-F12C-44DF-A921-E39F0E78782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9625" y="6657340"/>
            <a:ext cx="4381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DDC20-8445-4645-8A90-D34C783E945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498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red 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7F4C30-C020-4974-8CBD-E6B81533C27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9625" y="6657340"/>
            <a:ext cx="4381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9AF4C-AAAD-4895-AB67-928C6A77800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498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dblue 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1A4AAE-A5BB-41D7-AE90-935C8028C5F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9625" y="6657340"/>
            <a:ext cx="4381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92D94F-1858-44F2-B404-0139E5EC837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498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2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PP Backgrounds smaller green 1.jpg">
            <a:extLst>
              <a:ext uri="{FF2B5EF4-FFF2-40B4-BE49-F238E27FC236}">
                <a16:creationId xmlns:a16="http://schemas.microsoft.com/office/drawing/2014/main" id="{9744C59D-E467-454F-942B-AA6BF0126F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20650-9C62-4E97-B23D-593627C2A02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9625" y="6657340"/>
            <a:ext cx="4381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E50215-7BA6-48CE-8B35-903722F3CA7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498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3CE15D-0C40-1122-C1C3-DB5C91E9B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8260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81341-09AD-C80A-CE9B-47717249D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DC756-E6A6-133B-0D1F-3BAC5AFFE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D69DB-9D9C-4168-829B-4F21756EE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96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2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3465E8-A6A8-444B-9E18-979E93AA602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9625" y="6657340"/>
            <a:ext cx="4381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3E5CC-277B-4FE8-8FC4-A54528A6525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498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79956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13">
            <a:extLst>
              <a:ext uri="{FF2B5EF4-FFF2-40B4-BE49-F238E27FC236}">
                <a16:creationId xmlns:a16="http://schemas.microsoft.com/office/drawing/2014/main" id="{38B55ABC-399E-48F8-97DE-D3F1B42C5E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3160" y="1997431"/>
            <a:ext cx="11385680" cy="2863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1900" tIns="121900" rIns="121900" bIns="1219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altLang="e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altLang="e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e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DSA Performance Pack: March 2026</a:t>
            </a:r>
            <a:endParaRPr kumimoji="0" lang="en-GB" altLang="e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2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C90B-6363-3AA5-B0C7-C901E940ED5B}"/>
              </a:ext>
            </a:extLst>
          </p:cNvPr>
          <p:cNvSpPr txBox="1">
            <a:spLocks/>
          </p:cNvSpPr>
          <p:nvPr/>
        </p:nvSpPr>
        <p:spPr>
          <a:xfrm>
            <a:off x="122791" y="226494"/>
            <a:ext cx="10299727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KPI Reporting: Capita – March 2026 (4)</a:t>
            </a: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F40C51FE-02B7-7545-58C5-6595FA1EF848}"/>
              </a:ext>
            </a:extLst>
          </p:cNvPr>
          <p:cNvSpPr txBox="1"/>
          <p:nvPr/>
        </p:nvSpPr>
        <p:spPr>
          <a:xfrm>
            <a:off x="8651521" y="968203"/>
            <a:ext cx="3481213" cy="990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ts val="1376"/>
              </a:lnSpc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</a:p>
          <a:p>
            <a:pPr algn="l" rtl="0" fontAlgn="base">
              <a:lnSpc>
                <a:spcPts val="1376"/>
              </a:lnSpc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15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16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KPI 19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at 100%.</a:t>
            </a:r>
            <a:endParaRPr lang="en-GB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376"/>
              </a:lnSpc>
            </a:pPr>
            <a:endParaRPr lang="en-GB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88EAF1-1844-C053-50DB-303E9C39B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892296"/>
              </p:ext>
            </p:extLst>
          </p:nvPr>
        </p:nvGraphicFramePr>
        <p:xfrm>
          <a:off x="-1" y="855652"/>
          <a:ext cx="8425543" cy="5222254"/>
        </p:xfrm>
        <a:graphic>
          <a:graphicData uri="http://schemas.openxmlformats.org/drawingml/2006/table">
            <a:tbl>
              <a:tblPr firstRow="1" bandRow="1"/>
              <a:tblGrid>
                <a:gridCol w="1203649">
                  <a:extLst>
                    <a:ext uri="{9D8B030D-6E8A-4147-A177-3AD203B41FA5}">
                      <a16:colId xmlns:a16="http://schemas.microsoft.com/office/drawing/2014/main" val="2496437352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3265081969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629354197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3708590140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3718311893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1542582147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4219622444"/>
                    </a:ext>
                  </a:extLst>
                </a:gridCol>
              </a:tblGrid>
              <a:tr h="55210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of standard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Level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31</a:t>
                      </a:r>
                      <a:r>
                        <a:rPr lang="en-GB" sz="900" b="1" i="1" kern="1200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March</a:t>
                      </a:r>
                      <a:endParaRPr lang="en-GB" sz="900" i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593"/>
                  </a:ext>
                </a:extLst>
              </a:tr>
              <a:tr h="146836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complaints from customers must be investigated and responded to within 10 working days of receipt.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Complaints Handling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Customer Complaints Response Rate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&lt;=10 working days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308664"/>
                  </a:ext>
                </a:extLst>
              </a:tr>
              <a:tr h="204766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Monthly reporting must be compiled and submitted to SLC by the 5</a:t>
                      </a:r>
                      <a:r>
                        <a:rPr lang="en-GB" sz="900" kern="100" baseline="300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working day of each month for the previous month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Reporting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Reports Submitted on  Time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900" kern="100" baseline="300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Working Day of each month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24338"/>
                  </a:ext>
                </a:extLst>
              </a:tr>
              <a:tr h="105797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Availability of supplier systems supporting DSA must e greater than 99.9% at all times unless planned maintenance has been agreed outside of normal office hours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Systems Availability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Technology Platform &amp; Systems Uptime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&gt;=99.9%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Available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079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88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8F656-C7EA-D380-8086-2EBFB1BDA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69E1-5486-DA5A-8437-54A1D10DAD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791" y="226494"/>
            <a:ext cx="10299727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KPI reporting: Study Tech –</a:t>
            </a: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March 2026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(1)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557ABB-6378-255B-5CDA-EEEA30509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508122"/>
              </p:ext>
            </p:extLst>
          </p:nvPr>
        </p:nvGraphicFramePr>
        <p:xfrm>
          <a:off x="-1" y="827938"/>
          <a:ext cx="8490860" cy="6030060"/>
        </p:xfrm>
        <a:graphic>
          <a:graphicData uri="http://schemas.openxmlformats.org/drawingml/2006/table">
            <a:tbl>
              <a:tblPr firstRow="1" bandRow="1"/>
              <a:tblGrid>
                <a:gridCol w="1212980">
                  <a:extLst>
                    <a:ext uri="{9D8B030D-6E8A-4147-A177-3AD203B41FA5}">
                      <a16:colId xmlns:a16="http://schemas.microsoft.com/office/drawing/2014/main" val="2496437352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3265081969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629354197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3708590140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3718311893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1542582147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4219622444"/>
                    </a:ext>
                  </a:extLst>
                </a:gridCol>
              </a:tblGrid>
              <a:tr h="56577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of standard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Level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31</a:t>
                      </a:r>
                      <a:r>
                        <a:rPr lang="en-GB" sz="900" b="1" i="1" kern="1200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March</a:t>
                      </a:r>
                      <a:endParaRPr lang="en-GB" sz="900" i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593"/>
                  </a:ext>
                </a:extLst>
              </a:tr>
              <a:tr h="1148524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Minimum of 95% of offer of NAs appointment made within 2 working days of referral of customers by SLC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First Contact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Initial NA communication sent from Supplier to Customer after Supplier receipt of SLC NA referral approval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&gt;=95%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&lt;=2 working days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24338"/>
                  </a:ext>
                </a:extLst>
              </a:tr>
              <a:tr h="1728596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Minimum of 95% of NA should be offered and completed within 7 working days of the successful contact (excluding those where the customer has requested an alternative date)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Offered &amp; Completed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appointment  offered and completed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&gt;=95%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&lt;=7 working days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95980"/>
                  </a:ext>
                </a:extLst>
              </a:tr>
              <a:tr h="1583784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Minimum of 95% of NARs made available to SLC within 5 working days of when NA undertaken (excluding those where the customer has requested to review the NAR)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Returns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Completed NAs submitted from Supplier to SLC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&gt;=95%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&lt;=5 working days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524242"/>
                  </a:ext>
                </a:extLst>
              </a:tr>
              <a:tr h="1003379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Minimum of 95% of NARs meet the standard of acceptability as defined by SLC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NARs Quality Standard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Submitted NARs from Supplier to SLC Approved on first submission: Right First Time (not pended)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&gt;=95%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Standard of Acceptability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93% (February)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900" kern="1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4243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311C36-AF57-DF36-FCFB-99491369E892}"/>
              </a:ext>
            </a:extLst>
          </p:cNvPr>
          <p:cNvSpPr txBox="1"/>
          <p:nvPr/>
        </p:nvSpPr>
        <p:spPr>
          <a:xfrm>
            <a:off x="8665203" y="930076"/>
            <a:ext cx="3380403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ts val="13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1, KPI 2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3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targets are being exceeded.</a:t>
            </a: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Performance on </a:t>
            </a:r>
            <a:r>
              <a:rPr lang="en-GB" sz="12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KPI 4</a:t>
            </a:r>
            <a:r>
              <a:rPr lang="en-GB" sz="1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has remained consistent and as of February has hit 93%. Results for March are indicative at 95%.</a:t>
            </a:r>
          </a:p>
          <a:p>
            <a:pPr marL="0" marR="0" lvl="0" indent="0" algn="l" defTabSz="914400" rtl="0" eaLnBrk="1" fontAlgn="base" latinLnBrk="0" hangingPunct="1">
              <a:lnSpc>
                <a:spcPts val="13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8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91E9C-D8C2-E286-732A-E901D3CEB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D1B9-C6B2-2066-BAF9-175EC99906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791" y="226494"/>
            <a:ext cx="10299727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PI reporting: Study Tech – March 2026 (2) 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0B6AB4-1F7A-AC99-1172-7B8696D04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901919"/>
              </p:ext>
            </p:extLst>
          </p:nvPr>
        </p:nvGraphicFramePr>
        <p:xfrm>
          <a:off x="-3" y="837367"/>
          <a:ext cx="8789438" cy="6020635"/>
        </p:xfrm>
        <a:graphic>
          <a:graphicData uri="http://schemas.openxmlformats.org/drawingml/2006/table">
            <a:tbl>
              <a:tblPr firstRow="1" bandRow="1"/>
              <a:tblGrid>
                <a:gridCol w="1255634">
                  <a:extLst>
                    <a:ext uri="{9D8B030D-6E8A-4147-A177-3AD203B41FA5}">
                      <a16:colId xmlns:a16="http://schemas.microsoft.com/office/drawing/2014/main" val="2496437352"/>
                    </a:ext>
                  </a:extLst>
                </a:gridCol>
                <a:gridCol w="1255634">
                  <a:extLst>
                    <a:ext uri="{9D8B030D-6E8A-4147-A177-3AD203B41FA5}">
                      <a16:colId xmlns:a16="http://schemas.microsoft.com/office/drawing/2014/main" val="3265081969"/>
                    </a:ext>
                  </a:extLst>
                </a:gridCol>
                <a:gridCol w="1255634">
                  <a:extLst>
                    <a:ext uri="{9D8B030D-6E8A-4147-A177-3AD203B41FA5}">
                      <a16:colId xmlns:a16="http://schemas.microsoft.com/office/drawing/2014/main" val="629354197"/>
                    </a:ext>
                  </a:extLst>
                </a:gridCol>
                <a:gridCol w="1255634">
                  <a:extLst>
                    <a:ext uri="{9D8B030D-6E8A-4147-A177-3AD203B41FA5}">
                      <a16:colId xmlns:a16="http://schemas.microsoft.com/office/drawing/2014/main" val="3708590140"/>
                    </a:ext>
                  </a:extLst>
                </a:gridCol>
                <a:gridCol w="1255634">
                  <a:extLst>
                    <a:ext uri="{9D8B030D-6E8A-4147-A177-3AD203B41FA5}">
                      <a16:colId xmlns:a16="http://schemas.microsoft.com/office/drawing/2014/main" val="3718311893"/>
                    </a:ext>
                  </a:extLst>
                </a:gridCol>
                <a:gridCol w="1255634">
                  <a:extLst>
                    <a:ext uri="{9D8B030D-6E8A-4147-A177-3AD203B41FA5}">
                      <a16:colId xmlns:a16="http://schemas.microsoft.com/office/drawing/2014/main" val="1542582147"/>
                    </a:ext>
                  </a:extLst>
                </a:gridCol>
                <a:gridCol w="1255634">
                  <a:extLst>
                    <a:ext uri="{9D8B030D-6E8A-4147-A177-3AD203B41FA5}">
                      <a16:colId xmlns:a16="http://schemas.microsoft.com/office/drawing/2014/main" val="4219622444"/>
                    </a:ext>
                  </a:extLst>
                </a:gridCol>
              </a:tblGrid>
              <a:tr h="500745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of standard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Level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31</a:t>
                      </a:r>
                      <a:r>
                        <a:rPr lang="en-GB" sz="900" b="1" i="1" kern="1200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March</a:t>
                      </a:r>
                      <a:endParaRPr lang="en-GB" sz="900" i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593"/>
                  </a:ext>
                </a:extLst>
              </a:tr>
              <a:tr h="97137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have a satisfaction score of 80% or above (for those sampled)</a:t>
                      </a: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NA Experience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C-Sat survey satisfaction score for sampled NA's completed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Overall Satisfaction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&gt;80%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24338"/>
                  </a:ext>
                </a:extLst>
              </a:tr>
              <a:tr h="131451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will be contacted within 2 working days of receiving SLC approval to arrange delivery of equipment appointment</a:t>
                      </a: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Equipment First Contact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Customer Contact rate for approved AT Equipment delivery to Customer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&lt;=2 working days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95980"/>
                  </a:ext>
                </a:extLst>
              </a:tr>
              <a:tr h="1703357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will receive equipment package within 5 working days of successful contact, or 5 working days from the date the £200 contribution is received</a:t>
                      </a: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Equipment Delivery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Equipment Delivery after successful contact and where applicable after contribution payment is received from customer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&lt;=5 working days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524242"/>
                  </a:ext>
                </a:extLst>
              </a:tr>
              <a:tr h="153064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have a satisfaction score of 75% or above (for those sampled) for delivery, setup and customer service. </a:t>
                      </a: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Equipment Experience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C-Sat survey satisfaction score for sampled NA's completed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Overall Satisfaction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&gt;75%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4243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3F09D2B-A48F-8DC8-BA32-DA00C36A2101}"/>
              </a:ext>
            </a:extLst>
          </p:cNvPr>
          <p:cNvSpPr txBox="1"/>
          <p:nvPr/>
        </p:nvSpPr>
        <p:spPr>
          <a:xfrm>
            <a:off x="8928505" y="926732"/>
            <a:ext cx="3200753" cy="2067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</a:p>
          <a:p>
            <a:pPr marL="0" marR="0" lvl="0" indent="0" algn="l" defTabSz="914400" rtl="0" eaLnBrk="1" fontAlgn="base" latinLnBrk="0" hangingPunct="1">
              <a:lnSpc>
                <a:spcPts val="13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Customer satisfaction for the Needs Assessment service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KPI 5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is 1% under target. </a:t>
            </a:r>
          </a:p>
          <a:p>
            <a:pPr fontAlgn="base">
              <a:lnSpc>
                <a:spcPts val="1376"/>
              </a:lnSpc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Performance on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KPI 6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KPI 7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is above target.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376"/>
              </a:lnSpc>
            </a:pPr>
            <a:endParaRPr lang="en-GB" sz="12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 Equipment Customer Satisfaction, </a:t>
            </a:r>
            <a:r>
              <a:rPr lang="en-GB" sz="1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KPI 8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 also 1% under target.</a:t>
            </a:r>
            <a:endParaRPr lang="en-GB" sz="1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17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37CAF-F0DC-9290-53AD-51875CE2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CA6B-8B8F-C864-96DC-AE29B89A1A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791" y="226494"/>
            <a:ext cx="10299727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KPI reporting: Study Tech – </a:t>
            </a: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March 2026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(3)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19E25A-17A1-8BBD-2F96-661DF3822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230231"/>
              </p:ext>
            </p:extLst>
          </p:nvPr>
        </p:nvGraphicFramePr>
        <p:xfrm>
          <a:off x="1" y="855653"/>
          <a:ext cx="8742783" cy="6002347"/>
        </p:xfrm>
        <a:graphic>
          <a:graphicData uri="http://schemas.openxmlformats.org/drawingml/2006/table">
            <a:tbl>
              <a:tblPr firstRow="1" bandRow="1"/>
              <a:tblGrid>
                <a:gridCol w="1248969">
                  <a:extLst>
                    <a:ext uri="{9D8B030D-6E8A-4147-A177-3AD203B41FA5}">
                      <a16:colId xmlns:a16="http://schemas.microsoft.com/office/drawing/2014/main" val="2496437352"/>
                    </a:ext>
                  </a:extLst>
                </a:gridCol>
                <a:gridCol w="1248969">
                  <a:extLst>
                    <a:ext uri="{9D8B030D-6E8A-4147-A177-3AD203B41FA5}">
                      <a16:colId xmlns:a16="http://schemas.microsoft.com/office/drawing/2014/main" val="3265081969"/>
                    </a:ext>
                  </a:extLst>
                </a:gridCol>
                <a:gridCol w="1280431">
                  <a:extLst>
                    <a:ext uri="{9D8B030D-6E8A-4147-A177-3AD203B41FA5}">
                      <a16:colId xmlns:a16="http://schemas.microsoft.com/office/drawing/2014/main" val="629354197"/>
                    </a:ext>
                  </a:extLst>
                </a:gridCol>
                <a:gridCol w="1217507">
                  <a:extLst>
                    <a:ext uri="{9D8B030D-6E8A-4147-A177-3AD203B41FA5}">
                      <a16:colId xmlns:a16="http://schemas.microsoft.com/office/drawing/2014/main" val="3708590140"/>
                    </a:ext>
                  </a:extLst>
                </a:gridCol>
                <a:gridCol w="1248969">
                  <a:extLst>
                    <a:ext uri="{9D8B030D-6E8A-4147-A177-3AD203B41FA5}">
                      <a16:colId xmlns:a16="http://schemas.microsoft.com/office/drawing/2014/main" val="3718311893"/>
                    </a:ext>
                  </a:extLst>
                </a:gridCol>
                <a:gridCol w="1248969">
                  <a:extLst>
                    <a:ext uri="{9D8B030D-6E8A-4147-A177-3AD203B41FA5}">
                      <a16:colId xmlns:a16="http://schemas.microsoft.com/office/drawing/2014/main" val="1542582147"/>
                    </a:ext>
                  </a:extLst>
                </a:gridCol>
                <a:gridCol w="1248969">
                  <a:extLst>
                    <a:ext uri="{9D8B030D-6E8A-4147-A177-3AD203B41FA5}">
                      <a16:colId xmlns:a16="http://schemas.microsoft.com/office/drawing/2014/main" val="4219622444"/>
                    </a:ext>
                  </a:extLst>
                </a:gridCol>
              </a:tblGrid>
              <a:tr h="79634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of standard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Level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31</a:t>
                      </a:r>
                      <a:r>
                        <a:rPr lang="en-GB" sz="900" b="1" i="1" kern="1200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March</a:t>
                      </a:r>
                      <a:endParaRPr lang="en-GB" sz="900" i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593"/>
                  </a:ext>
                </a:extLst>
              </a:tr>
              <a:tr h="130332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will be contacted to arrange a suitable date for the first AT training session within 1 working day of receiving their equipment.</a:t>
                      </a: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First Contact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 appointment booking contact sent to Customer from Supplier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&lt;=1 working days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308664"/>
                  </a:ext>
                </a:extLst>
              </a:tr>
              <a:tr h="202671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will have attended their first AT session within 5 working days of receiving the equipment (excluding customers who request an appointment after the 5 working days)</a:t>
                      </a: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Appointment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appointment confirmed and attended by Customer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&lt;=5 working days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24338"/>
                  </a:ext>
                </a:extLst>
              </a:tr>
              <a:tr h="100322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Satisfaction with the Assistive Technology Training. </a:t>
                      </a: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Experience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C-Sat survey satisfaction score for Assistive Technology Training delivery and customer service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Overall Satisfaction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&gt;80%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449563"/>
                  </a:ext>
                </a:extLst>
              </a:tr>
              <a:tr h="87274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98% of calls by customers to supplier being answered within 1 minute</a:t>
                      </a: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Inbound Call Response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Inbound Calls Percentage Calls Answered (PCA)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Standard of Acceptability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959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389D11-399D-C019-3F17-267325BF9174}"/>
              </a:ext>
            </a:extLst>
          </p:cNvPr>
          <p:cNvSpPr txBox="1"/>
          <p:nvPr/>
        </p:nvSpPr>
        <p:spPr>
          <a:xfrm>
            <a:off x="8930275" y="891912"/>
            <a:ext cx="3122510" cy="26058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</a:p>
          <a:p>
            <a:pPr marL="0" marR="0" lvl="0" indent="0" algn="l" defTabSz="914400" rtl="0" eaLnBrk="1" fontAlgn="base" latinLnBrk="0" hangingPunct="1">
              <a:lnSpc>
                <a:spcPts val="13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of 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9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KPI 10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above target.</a:t>
            </a: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Customer satisfaction for the Needs Assessment service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KPI 11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continues to achieve the target. </a:t>
            </a:r>
          </a:p>
          <a:p>
            <a:pPr fontAlgn="base">
              <a:lnSpc>
                <a:spcPts val="1376"/>
              </a:lnSpc>
            </a:pPr>
            <a:endParaRPr lang="en-GB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376"/>
              </a:lnSpc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contact handling 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12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above target.</a:t>
            </a:r>
          </a:p>
          <a:p>
            <a:pPr fontAlgn="base">
              <a:lnSpc>
                <a:spcPts val="1376"/>
              </a:lnSpc>
            </a:pPr>
            <a:endParaRPr lang="en-GB" sz="1200" b="1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ts val="13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57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2E102A-5568-7CC9-9B79-820A460B97BC}"/>
              </a:ext>
            </a:extLst>
          </p:cNvPr>
          <p:cNvSpPr txBox="1">
            <a:spLocks/>
          </p:cNvSpPr>
          <p:nvPr/>
        </p:nvSpPr>
        <p:spPr>
          <a:xfrm>
            <a:off x="122791" y="226494"/>
            <a:ext cx="10299727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KPI reporting: Study Tech – March 2026 (4)</a:t>
            </a: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E5DD725-974A-C45E-6A5E-AAC8BE91E2F3}"/>
              </a:ext>
            </a:extLst>
          </p:cNvPr>
          <p:cNvSpPr txBox="1"/>
          <p:nvPr/>
        </p:nvSpPr>
        <p:spPr>
          <a:xfrm>
            <a:off x="8651521" y="968203"/>
            <a:ext cx="3481213" cy="990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ts val="1376"/>
              </a:lnSpc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</a:p>
          <a:p>
            <a:pPr algn="l" rtl="0" fontAlgn="base">
              <a:lnSpc>
                <a:spcPts val="1376"/>
              </a:lnSpc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15, KPI 16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KPI 19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at 100%</a:t>
            </a:r>
            <a:endParaRPr lang="en-GB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376"/>
              </a:lnSpc>
            </a:pPr>
            <a:endParaRPr lang="en-GB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2F7B6A-512D-7DD2-7EC2-15A51CF70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300232"/>
              </p:ext>
            </p:extLst>
          </p:nvPr>
        </p:nvGraphicFramePr>
        <p:xfrm>
          <a:off x="-1" y="855652"/>
          <a:ext cx="8425543" cy="5222254"/>
        </p:xfrm>
        <a:graphic>
          <a:graphicData uri="http://schemas.openxmlformats.org/drawingml/2006/table">
            <a:tbl>
              <a:tblPr firstRow="1" bandRow="1"/>
              <a:tblGrid>
                <a:gridCol w="1203649">
                  <a:extLst>
                    <a:ext uri="{9D8B030D-6E8A-4147-A177-3AD203B41FA5}">
                      <a16:colId xmlns:a16="http://schemas.microsoft.com/office/drawing/2014/main" val="2496437352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3265081969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629354197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3708590140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3718311893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1542582147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4219622444"/>
                    </a:ext>
                  </a:extLst>
                </a:gridCol>
              </a:tblGrid>
              <a:tr h="55210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of standard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Level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31</a:t>
                      </a:r>
                      <a:r>
                        <a:rPr lang="en-GB" sz="900" b="1" i="1" kern="1200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March</a:t>
                      </a:r>
                      <a:endParaRPr lang="en-GB" sz="900" i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593"/>
                  </a:ext>
                </a:extLst>
              </a:tr>
              <a:tr h="146836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complaints from customers must be investigated and responded to within 10 working days of receipt.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Complaints Handling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Customer Complaints Response Rate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&lt;=10 working days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308664"/>
                  </a:ext>
                </a:extLst>
              </a:tr>
              <a:tr h="204766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Monthly reporting must be compiled and submitted to SLC by the 5</a:t>
                      </a:r>
                      <a:r>
                        <a:rPr lang="en-GB" sz="900" kern="100" baseline="300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working day of each month for the previous month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Reporting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Reports Submitted on  Time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900" kern="100" baseline="300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Working Day of each month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24338"/>
                  </a:ext>
                </a:extLst>
              </a:tr>
              <a:tr h="105797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Availability of supplier systems supporting DSA must e greater than 99.9% at all times unless planned maintenance has been agreed outside of normal office hours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Systems Availability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Technology Platform &amp; Systems Uptime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&gt;=99.9%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Available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079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730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0CA8558-3F53-414A-8E8F-63FA152D95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1897"/>
            <a:ext cx="6375463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Applications by disability type - SFE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64CFA3-F49F-4227-5879-22D00B3BB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895830"/>
              </p:ext>
            </p:extLst>
          </p:nvPr>
        </p:nvGraphicFramePr>
        <p:xfrm>
          <a:off x="361866" y="1000747"/>
          <a:ext cx="10509334" cy="316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529">
                  <a:extLst>
                    <a:ext uri="{9D8B030D-6E8A-4147-A177-3AD203B41FA5}">
                      <a16:colId xmlns:a16="http://schemas.microsoft.com/office/drawing/2014/main" val="3857195209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3050864306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1243612834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3917854072"/>
                    </a:ext>
                  </a:extLst>
                </a:gridCol>
                <a:gridCol w="3112145">
                  <a:extLst>
                    <a:ext uri="{9D8B030D-6E8A-4147-A177-3AD203B41FA5}">
                      <a16:colId xmlns:a16="http://schemas.microsoft.com/office/drawing/2014/main" val="1049784418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3675101713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400283628"/>
                    </a:ext>
                  </a:extLst>
                </a:gridCol>
              </a:tblGrid>
              <a:tr h="3875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24/25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25/26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26/27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Additional Detail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25/26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26/27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979264"/>
                  </a:ext>
                </a:extLst>
              </a:tr>
              <a:tr h="334424">
                <a:tc>
                  <a:txBody>
                    <a:bodyPr/>
                    <a:lstStyle/>
                    <a:p>
                      <a:r>
                        <a:rPr lang="en-GB" sz="1500" b="1" dirty="0"/>
                        <a:t>Disability Type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Disability Type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05598"/>
                  </a:ext>
                </a:extLst>
              </a:tr>
              <a:tr h="300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Autism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8.2%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Autism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21.6%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33.7%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100590"/>
                  </a:ext>
                </a:extLst>
              </a:tr>
              <a:tr h="300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Blind/Partial Sight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0.8%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Blind/Partial Sight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1.6%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279909"/>
                  </a:ext>
                </a:extLst>
              </a:tr>
              <a:tr h="300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Deaf/Partial Hearing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1.3%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1.2%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1.6%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Deaf/Partial Hearing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23259"/>
                  </a:ext>
                </a:extLst>
              </a:tr>
              <a:tr h="300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SPLD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27.3%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25.2%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21.2%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SPLD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38.7%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34.6%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851634"/>
                  </a:ext>
                </a:extLst>
              </a:tr>
              <a:tr h="300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Longstanding Illness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14.0%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14.6%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Longstanding Illness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30.0%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04293"/>
                  </a:ext>
                </a:extLst>
              </a:tr>
              <a:tr h="300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Mental Health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21.0%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19.3%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15.8%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Mental Health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41.5%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35.9%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766153"/>
                  </a:ext>
                </a:extLst>
              </a:tr>
              <a:tr h="300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Wheelchair/Mobility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Wheelchair/Mobility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2.0%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068240"/>
                  </a:ext>
                </a:extLst>
              </a:tr>
              <a:tr h="334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Multiple Disabilities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27.1%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29.9%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29.5%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8097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CBE2C80-AE9C-D2FD-E45F-699BF083DBF3}"/>
              </a:ext>
            </a:extLst>
          </p:cNvPr>
          <p:cNvSpPr txBox="1"/>
          <p:nvPr/>
        </p:nvSpPr>
        <p:spPr>
          <a:xfrm>
            <a:off x="139967" y="4918534"/>
            <a:ext cx="11912066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Commentary </a:t>
            </a:r>
          </a:p>
          <a:p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Disability Type trends change as the academic cycle progresses and the 25/26 &amp; 26/27 cycle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are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still progressing. Of note, from 2024/25 to 2025/2026:</a:t>
            </a:r>
          </a:p>
          <a:p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Students presenting with Mental Health have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decreased 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by 1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.7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%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Students presenting with SpLDs only have decreased by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2.1%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Students presenting with Multiple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isabilities have increased by 2.8%</a:t>
            </a:r>
          </a:p>
          <a:p>
            <a:pPr lvl="0"/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Please note, the ‘Additional detail’ table shows the breakdown of disability type where more than one disability has been shared. </a:t>
            </a:r>
          </a:p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28243-9DF9-3789-12C3-147CC3655034}"/>
              </a:ext>
            </a:extLst>
          </p:cNvPr>
          <p:cNvSpPr txBox="1"/>
          <p:nvPr/>
        </p:nvSpPr>
        <p:spPr>
          <a:xfrm>
            <a:off x="5865962" y="3982556"/>
            <a:ext cx="6055746" cy="678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table above (right side) shows the percent of applications which have each disability type recorded against them. Students with multiple disabilities can </a:t>
            </a:r>
            <a:r>
              <a:rPr lang="en-GB" sz="1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appear here </a:t>
            </a:r>
            <a:r>
              <a:rPr lang="en-GB" sz="1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more than one time, therefore the total percentage will exceed 100%.</a:t>
            </a:r>
          </a:p>
        </p:txBody>
      </p:sp>
    </p:spTree>
    <p:extLst>
      <p:ext uri="{BB962C8B-B14F-4D97-AF65-F5344CB8AC3E}">
        <p14:creationId xmlns:p14="http://schemas.microsoft.com/office/powerpoint/2010/main" val="3113904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FF426-F9B9-0442-4156-A24BDF64C9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51935"/>
            <a:ext cx="723122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Applications by disability type - SFW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848628-A4DD-C723-353D-A5F921712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288595"/>
              </p:ext>
            </p:extLst>
          </p:nvPr>
        </p:nvGraphicFramePr>
        <p:xfrm>
          <a:off x="361866" y="974244"/>
          <a:ext cx="10509334" cy="3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529">
                  <a:extLst>
                    <a:ext uri="{9D8B030D-6E8A-4147-A177-3AD203B41FA5}">
                      <a16:colId xmlns:a16="http://schemas.microsoft.com/office/drawing/2014/main" val="3857195209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3050864306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1243612834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3917854072"/>
                    </a:ext>
                  </a:extLst>
                </a:gridCol>
                <a:gridCol w="3112145">
                  <a:extLst>
                    <a:ext uri="{9D8B030D-6E8A-4147-A177-3AD203B41FA5}">
                      <a16:colId xmlns:a16="http://schemas.microsoft.com/office/drawing/2014/main" val="1049784418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3675101713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400283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24/25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25/26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26/27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Additional Detail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25/26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26/27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979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500" b="1" dirty="0"/>
                        <a:t>Disability Type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Disability Type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055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Autism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25.0%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Autism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19.0%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33.0%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1005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Blind/Partial Sight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0.8%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2.3%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Blind/Partial Sight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2.8%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2799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Deaf/Partial Hearing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Deaf/Partial Hearing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3.0%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232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SPLD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33.6%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30.8%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24.4%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SPLD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40.5%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31.3%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85163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Longstanding Illness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12.2%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Longstanding Illness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19.3%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0429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Mental Health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20.8%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18.8%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14.2%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Mental Health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35.8%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23.3%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7661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Wheelchair/Mobility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Wheelchair/Mobility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4.3%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7.4%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0682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Multiple Disabilities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19.8%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15.3%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8097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9A235-8F28-2F85-B936-28BB2771505E}"/>
              </a:ext>
            </a:extLst>
          </p:cNvPr>
          <p:cNvSpPr txBox="1"/>
          <p:nvPr/>
        </p:nvSpPr>
        <p:spPr>
          <a:xfrm>
            <a:off x="5917720" y="3869793"/>
            <a:ext cx="6055746" cy="678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table above (right side) shows the percent of applications which have each disability type recorded against them. Students with multiple disabilities can </a:t>
            </a:r>
            <a:r>
              <a:rPr lang="en-GB" sz="1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appear here </a:t>
            </a:r>
            <a:r>
              <a:rPr lang="en-GB" sz="1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more than one time, therefore the total percentage will exceed 100%.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8D1DE-C531-37BD-6590-8045C3767D87}"/>
              </a:ext>
            </a:extLst>
          </p:cNvPr>
          <p:cNvSpPr txBox="1"/>
          <p:nvPr/>
        </p:nvSpPr>
        <p:spPr>
          <a:xfrm>
            <a:off x="237067" y="4982516"/>
            <a:ext cx="11954933" cy="17235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Commentary </a:t>
            </a:r>
          </a:p>
          <a:p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Disability Type trends change as the academic cycle progresses and the 25/26 and 26/27 years are stil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 progressing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Of note, from 2024/25 to 2025/2026:</a:t>
            </a:r>
          </a:p>
          <a:p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Students presenting with Mental Health have decreased by 2%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Students presenting with SpLDs only have decreased by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2.8%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Students presenting with multiple disabilities have increased by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4.1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%</a:t>
            </a:r>
          </a:p>
          <a:p>
            <a:pPr lvl="0"/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Please note, the ‘Additional detail’ table shows the breakdown of disability type where more than one disability has been shared. </a:t>
            </a:r>
          </a:p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1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BAAFFB-7C43-4E08-B0FF-55A3A0E33C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9343" y="2320457"/>
            <a:ext cx="6482967" cy="33609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30204" pitchFamily="34" charset="0"/>
                <a:ea typeface="+mn-ea"/>
                <a:cs typeface="+mn-cs"/>
              </a:rPr>
              <a:t>Student Loans Company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30204" pitchFamily="34" charset="0"/>
                <a:ea typeface="+mn-ea"/>
                <a:cs typeface="+mn-cs"/>
                <a:sym typeface="Wingdings" pitchFamily="2" charset="2"/>
              </a:rPr>
              <a:t>Stakeholder_Engagement@slc.co.uk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30204" pitchFamily="34" charset="0"/>
                <a:ea typeface="+mn-ea"/>
                <a:cs typeface="+mn-cs"/>
                <a:sym typeface="Wingdings" pitchFamily="2" charset="2"/>
              </a:rPr>
              <a:t>www.gov.uk/slc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8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3B40B1-2633-4EFF-9B46-EE4A8DB0D0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51935"/>
            <a:ext cx="5397393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7FC83B-9215-4950-9472-6F511E71D445}"/>
              </a:ext>
            </a:extLst>
          </p:cNvPr>
          <p:cNvSpPr txBox="1"/>
          <p:nvPr/>
        </p:nvSpPr>
        <p:spPr>
          <a:xfrm>
            <a:off x="146957" y="917962"/>
            <a:ext cx="113157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pack contains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Contents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DSA application volumes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Student Finance England (3)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Student Finance Wales 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Customer Satisfaction Survey (CSAT) results (5,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Initial Key Performance Indicator reports (KPIs)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Capita (7, 8, 9, 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Study Tech (11, 12, 13, 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Applications by disability type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Student Finance England (15)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Student Finance Wales  (16)</a:t>
            </a:r>
          </a:p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0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3B40B1-2633-4EFF-9B46-EE4A8DB0D0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51935"/>
            <a:ext cx="10532533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DSA Application Volumes – Student Finance England (SFE)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E46DD9-4CA7-5645-097D-477DDE7FC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93" y="963749"/>
            <a:ext cx="11681095" cy="225788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ED361-198F-CCD6-FB75-413B0AA57A24}"/>
              </a:ext>
            </a:extLst>
          </p:cNvPr>
          <p:cNvSpPr txBox="1"/>
          <p:nvPr/>
        </p:nvSpPr>
        <p:spPr>
          <a:xfrm>
            <a:off x="40300" y="951418"/>
            <a:ext cx="13356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SFE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895B30-DC74-FD6F-67AB-2E784FCAE5C0}"/>
              </a:ext>
            </a:extLst>
          </p:cNvPr>
          <p:cNvSpPr txBox="1"/>
          <p:nvPr/>
        </p:nvSpPr>
        <p:spPr>
          <a:xfrm>
            <a:off x="40300" y="1162892"/>
            <a:ext cx="19583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Full Application Volumes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C9CC09-8058-3C63-E3E5-3E3E6ECB3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91013"/>
              </p:ext>
            </p:extLst>
          </p:nvPr>
        </p:nvGraphicFramePr>
        <p:xfrm>
          <a:off x="51193" y="1391449"/>
          <a:ext cx="11681095" cy="718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1284">
                  <a:extLst>
                    <a:ext uri="{9D8B030D-6E8A-4147-A177-3AD203B41FA5}">
                      <a16:colId xmlns:a16="http://schemas.microsoft.com/office/drawing/2014/main" val="25287232"/>
                    </a:ext>
                  </a:extLst>
                </a:gridCol>
                <a:gridCol w="1498979">
                  <a:extLst>
                    <a:ext uri="{9D8B030D-6E8A-4147-A177-3AD203B41FA5}">
                      <a16:colId xmlns:a16="http://schemas.microsoft.com/office/drawing/2014/main" val="1141618541"/>
                    </a:ext>
                  </a:extLst>
                </a:gridCol>
                <a:gridCol w="1498979">
                  <a:extLst>
                    <a:ext uri="{9D8B030D-6E8A-4147-A177-3AD203B41FA5}">
                      <a16:colId xmlns:a16="http://schemas.microsoft.com/office/drawing/2014/main" val="1607076361"/>
                    </a:ext>
                  </a:extLst>
                </a:gridCol>
                <a:gridCol w="1811825">
                  <a:extLst>
                    <a:ext uri="{9D8B030D-6E8A-4147-A177-3AD203B41FA5}">
                      <a16:colId xmlns:a16="http://schemas.microsoft.com/office/drawing/2014/main" val="651478665"/>
                    </a:ext>
                  </a:extLst>
                </a:gridCol>
                <a:gridCol w="1311049">
                  <a:extLst>
                    <a:ext uri="{9D8B030D-6E8A-4147-A177-3AD203B41FA5}">
                      <a16:colId xmlns:a16="http://schemas.microsoft.com/office/drawing/2014/main" val="1244540385"/>
                    </a:ext>
                  </a:extLst>
                </a:gridCol>
                <a:gridCol w="1498979">
                  <a:extLst>
                    <a:ext uri="{9D8B030D-6E8A-4147-A177-3AD203B41FA5}">
                      <a16:colId xmlns:a16="http://schemas.microsoft.com/office/drawing/2014/main" val="95192935"/>
                    </a:ext>
                  </a:extLst>
                </a:gridCol>
              </a:tblGrid>
              <a:tr h="24609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Aptos" panose="020B0004020202020204" pitchFamily="34" charset="0"/>
                        </a:rPr>
                        <a:t>Year</a:t>
                      </a:r>
                      <a:endParaRPr lang="en-GB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DSA Apps received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Eligible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Ineligible/Lapsed/Cancelled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Pended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Support approved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574486"/>
                  </a:ext>
                </a:extLst>
              </a:tr>
              <a:tr h="23625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24/25 (Full Year)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114,749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79,727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6,772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28,250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55,053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006637"/>
                  </a:ext>
                </a:extLst>
              </a:tr>
              <a:tr h="23625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25/26 (ongoing)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117,344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81,475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32,539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59,238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8092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4C542BC-48B3-7166-D8F6-3873DDF70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93" y="2262355"/>
            <a:ext cx="11681095" cy="225788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7CC11-56D6-90BB-4B29-F7BA50E4706E}"/>
              </a:ext>
            </a:extLst>
          </p:cNvPr>
          <p:cNvSpPr txBox="1"/>
          <p:nvPr/>
        </p:nvSpPr>
        <p:spPr>
          <a:xfrm>
            <a:off x="43475" y="2250024"/>
            <a:ext cx="13356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SFE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7A7CA2-B94B-3759-B4AC-D8C547745228}"/>
              </a:ext>
            </a:extLst>
          </p:cNvPr>
          <p:cNvSpPr txBox="1"/>
          <p:nvPr/>
        </p:nvSpPr>
        <p:spPr>
          <a:xfrm>
            <a:off x="43475" y="2461498"/>
            <a:ext cx="19583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Like for like comparison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2B48C58-2EAB-B59D-9501-3CA626B4C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025851"/>
              </p:ext>
            </p:extLst>
          </p:nvPr>
        </p:nvGraphicFramePr>
        <p:xfrm>
          <a:off x="53393" y="2687286"/>
          <a:ext cx="11678894" cy="957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0518">
                  <a:extLst>
                    <a:ext uri="{9D8B030D-6E8A-4147-A177-3AD203B41FA5}">
                      <a16:colId xmlns:a16="http://schemas.microsoft.com/office/drawing/2014/main" val="25287232"/>
                    </a:ext>
                  </a:extLst>
                </a:gridCol>
                <a:gridCol w="1498697">
                  <a:extLst>
                    <a:ext uri="{9D8B030D-6E8A-4147-A177-3AD203B41FA5}">
                      <a16:colId xmlns:a16="http://schemas.microsoft.com/office/drawing/2014/main" val="1141618541"/>
                    </a:ext>
                  </a:extLst>
                </a:gridCol>
                <a:gridCol w="1498697">
                  <a:extLst>
                    <a:ext uri="{9D8B030D-6E8A-4147-A177-3AD203B41FA5}">
                      <a16:colId xmlns:a16="http://schemas.microsoft.com/office/drawing/2014/main" val="1607076361"/>
                    </a:ext>
                  </a:extLst>
                </a:gridCol>
                <a:gridCol w="1811483">
                  <a:extLst>
                    <a:ext uri="{9D8B030D-6E8A-4147-A177-3AD203B41FA5}">
                      <a16:colId xmlns:a16="http://schemas.microsoft.com/office/drawing/2014/main" val="651478665"/>
                    </a:ext>
                  </a:extLst>
                </a:gridCol>
                <a:gridCol w="1310802">
                  <a:extLst>
                    <a:ext uri="{9D8B030D-6E8A-4147-A177-3AD203B41FA5}">
                      <a16:colId xmlns:a16="http://schemas.microsoft.com/office/drawing/2014/main" val="1244540385"/>
                    </a:ext>
                  </a:extLst>
                </a:gridCol>
                <a:gridCol w="1498697">
                  <a:extLst>
                    <a:ext uri="{9D8B030D-6E8A-4147-A177-3AD203B41FA5}">
                      <a16:colId xmlns:a16="http://schemas.microsoft.com/office/drawing/2014/main" val="95192935"/>
                    </a:ext>
                  </a:extLst>
                </a:gridCol>
              </a:tblGrid>
              <a:tr h="244156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Aptos" panose="020B0004020202020204" pitchFamily="34" charset="0"/>
                        </a:rPr>
                        <a:t>Year</a:t>
                      </a:r>
                      <a:endParaRPr lang="en-GB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All Apps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Eligible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Ineligible/Lapsed/Cancelled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Pended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Support approved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579411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24/25 (Up to 5/4/2024)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2,047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6,806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080688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25/26 (Up to 5/4/2025)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13,323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4,097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9,116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228916"/>
                  </a:ext>
                </a:extLst>
              </a:tr>
              <a:tr h="24415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26/27 (Up to 5/4/2026)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9,061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6,635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1891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E7FC83B-9215-4950-9472-6F511E71D4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1193" y="4143015"/>
            <a:ext cx="12025223" cy="27699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buNone/>
            </a:pP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Application Volumes</a:t>
            </a:r>
            <a:b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application service for SFE full time undergraduate customers opened on 23 March 2026. This is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two weeks later than in the previous cycle, resulting in lower volumes than last year at this early stage.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Early application and assessment patterns remain in line with expectations at this point, and volumes are expected to increase as the cycle progresses.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2025/26 application year is ongoing and continues to perform strongly, with more DSA applications received, more applicants assessed as eligible, and more support awarded than in previous years.</a:t>
            </a:r>
          </a:p>
          <a:p>
            <a:pPr fontAlgn="t"/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GB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1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E11C47B-198C-9584-5DD6-30FAA50DE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93" y="963749"/>
            <a:ext cx="11681095" cy="225788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07FCEA-57FE-68C7-7403-6C89591F4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93" y="2262355"/>
            <a:ext cx="11681095" cy="225788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3B40B1-2633-4EFF-9B46-EE4A8DB0D0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51935"/>
            <a:ext cx="1219200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DSA Application Volumes – Student Finance Wales (SFW)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C5E3D8-4DA5-769A-DEB9-47A17065DAC8}"/>
              </a:ext>
            </a:extLst>
          </p:cNvPr>
          <p:cNvSpPr txBox="1"/>
          <p:nvPr/>
        </p:nvSpPr>
        <p:spPr>
          <a:xfrm>
            <a:off x="40300" y="951418"/>
            <a:ext cx="13356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SFW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28B7A5-E4F7-B9F4-C789-8DED5F979798}"/>
              </a:ext>
            </a:extLst>
          </p:cNvPr>
          <p:cNvSpPr txBox="1"/>
          <p:nvPr/>
        </p:nvSpPr>
        <p:spPr>
          <a:xfrm>
            <a:off x="40300" y="1162892"/>
            <a:ext cx="19583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Full Application Volumes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025A282-B2F9-59E8-8CAB-9D397E872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9777"/>
              </p:ext>
            </p:extLst>
          </p:nvPr>
        </p:nvGraphicFramePr>
        <p:xfrm>
          <a:off x="51193" y="1388680"/>
          <a:ext cx="11679546" cy="705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9735">
                  <a:extLst>
                    <a:ext uri="{9D8B030D-6E8A-4147-A177-3AD203B41FA5}">
                      <a16:colId xmlns:a16="http://schemas.microsoft.com/office/drawing/2014/main" val="25287232"/>
                    </a:ext>
                  </a:extLst>
                </a:gridCol>
                <a:gridCol w="1498979">
                  <a:extLst>
                    <a:ext uri="{9D8B030D-6E8A-4147-A177-3AD203B41FA5}">
                      <a16:colId xmlns:a16="http://schemas.microsoft.com/office/drawing/2014/main" val="1141618541"/>
                    </a:ext>
                  </a:extLst>
                </a:gridCol>
                <a:gridCol w="1498979">
                  <a:extLst>
                    <a:ext uri="{9D8B030D-6E8A-4147-A177-3AD203B41FA5}">
                      <a16:colId xmlns:a16="http://schemas.microsoft.com/office/drawing/2014/main" val="1607076361"/>
                    </a:ext>
                  </a:extLst>
                </a:gridCol>
                <a:gridCol w="1811825">
                  <a:extLst>
                    <a:ext uri="{9D8B030D-6E8A-4147-A177-3AD203B41FA5}">
                      <a16:colId xmlns:a16="http://schemas.microsoft.com/office/drawing/2014/main" val="651478665"/>
                    </a:ext>
                  </a:extLst>
                </a:gridCol>
                <a:gridCol w="1311049">
                  <a:extLst>
                    <a:ext uri="{9D8B030D-6E8A-4147-A177-3AD203B41FA5}">
                      <a16:colId xmlns:a16="http://schemas.microsoft.com/office/drawing/2014/main" val="1244540385"/>
                    </a:ext>
                  </a:extLst>
                </a:gridCol>
                <a:gridCol w="1498979">
                  <a:extLst>
                    <a:ext uri="{9D8B030D-6E8A-4147-A177-3AD203B41FA5}">
                      <a16:colId xmlns:a16="http://schemas.microsoft.com/office/drawing/2014/main" val="95192935"/>
                    </a:ext>
                  </a:extLst>
                </a:gridCol>
              </a:tblGrid>
              <a:tr h="241468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Aptos" panose="020B0004020202020204" pitchFamily="34" charset="0"/>
                        </a:rPr>
                        <a:t>Year</a:t>
                      </a:r>
                      <a:endParaRPr lang="en-GB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DSA Apps received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Eligible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Ineligible/Lapsed/Cancelled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Pended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Support approved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574486"/>
                  </a:ext>
                </a:extLst>
              </a:tr>
              <a:tr h="2318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24/25 (Full Year)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6,098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1,513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006637"/>
                  </a:ext>
                </a:extLst>
              </a:tr>
              <a:tr h="2318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25/26 (ongoing)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5,899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4,061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1,648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8092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6222815-3C42-6179-A717-E67B2763D990}"/>
              </a:ext>
            </a:extLst>
          </p:cNvPr>
          <p:cNvSpPr txBox="1"/>
          <p:nvPr/>
        </p:nvSpPr>
        <p:spPr>
          <a:xfrm>
            <a:off x="43475" y="2250024"/>
            <a:ext cx="13356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SFW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3B095C-3256-AEF8-53E4-BBDCFB99386A}"/>
              </a:ext>
            </a:extLst>
          </p:cNvPr>
          <p:cNvSpPr txBox="1"/>
          <p:nvPr/>
        </p:nvSpPr>
        <p:spPr>
          <a:xfrm>
            <a:off x="43475" y="2461498"/>
            <a:ext cx="19583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Like for like comparison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36C4047-C1C0-9FB7-7837-5240C90FF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35951"/>
              </p:ext>
            </p:extLst>
          </p:nvPr>
        </p:nvGraphicFramePr>
        <p:xfrm>
          <a:off x="51193" y="2687286"/>
          <a:ext cx="11679546" cy="946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9735">
                  <a:extLst>
                    <a:ext uri="{9D8B030D-6E8A-4147-A177-3AD203B41FA5}">
                      <a16:colId xmlns:a16="http://schemas.microsoft.com/office/drawing/2014/main" val="25287232"/>
                    </a:ext>
                  </a:extLst>
                </a:gridCol>
                <a:gridCol w="1498979">
                  <a:extLst>
                    <a:ext uri="{9D8B030D-6E8A-4147-A177-3AD203B41FA5}">
                      <a16:colId xmlns:a16="http://schemas.microsoft.com/office/drawing/2014/main" val="1141618541"/>
                    </a:ext>
                  </a:extLst>
                </a:gridCol>
                <a:gridCol w="1498979">
                  <a:extLst>
                    <a:ext uri="{9D8B030D-6E8A-4147-A177-3AD203B41FA5}">
                      <a16:colId xmlns:a16="http://schemas.microsoft.com/office/drawing/2014/main" val="1607076361"/>
                    </a:ext>
                  </a:extLst>
                </a:gridCol>
                <a:gridCol w="1811825">
                  <a:extLst>
                    <a:ext uri="{9D8B030D-6E8A-4147-A177-3AD203B41FA5}">
                      <a16:colId xmlns:a16="http://schemas.microsoft.com/office/drawing/2014/main" val="651478665"/>
                    </a:ext>
                  </a:extLst>
                </a:gridCol>
                <a:gridCol w="1311049">
                  <a:extLst>
                    <a:ext uri="{9D8B030D-6E8A-4147-A177-3AD203B41FA5}">
                      <a16:colId xmlns:a16="http://schemas.microsoft.com/office/drawing/2014/main" val="1244540385"/>
                    </a:ext>
                  </a:extLst>
                </a:gridCol>
                <a:gridCol w="1498979">
                  <a:extLst>
                    <a:ext uri="{9D8B030D-6E8A-4147-A177-3AD203B41FA5}">
                      <a16:colId xmlns:a16="http://schemas.microsoft.com/office/drawing/2014/main" val="95192935"/>
                    </a:ext>
                  </a:extLst>
                </a:gridCol>
              </a:tblGrid>
              <a:tr h="241468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Year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All Apps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Eligible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Ineligible/Lapsed/Cancelled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Pended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Support approved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579411"/>
                  </a:ext>
                </a:extLst>
              </a:tr>
              <a:tr h="2318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24/25 (Up to 5/4/2024)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080688"/>
                  </a:ext>
                </a:extLst>
              </a:tr>
              <a:tr h="2318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25/26 (Up to 5/4/2025)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228916"/>
                  </a:ext>
                </a:extLst>
              </a:tr>
              <a:tr h="24146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26/27 (Up to 5/4/2026)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1891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E7FC83B-9215-4950-9472-6F511E71D445}"/>
              </a:ext>
            </a:extLst>
          </p:cNvPr>
          <p:cNvSpPr txBox="1"/>
          <p:nvPr/>
        </p:nvSpPr>
        <p:spPr>
          <a:xfrm>
            <a:off x="40300" y="3820758"/>
            <a:ext cx="11897282" cy="24832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Application Volumes</a:t>
            </a:r>
            <a:b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application service for SFW full time undergraduate customers opened on 23 March 2026 which is in line with last year.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Early application and assessment patterns remain in line with expectations for this stage of the year, and volumes are expected to increase as the cycle progresses.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2025/26 application year is ongoing and continues to perform strongly, with more DSA applications received, more applicants assessed as eligible, and more support awarded than in previous years.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47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DF3B-8A26-9827-B4FD-E970415FB5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79890"/>
            <a:ext cx="10350744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 Satisfaction Survey (CSAT) results – March 2026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DC93D0-A4EB-8353-44C8-B1F79F675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927634"/>
              </p:ext>
            </p:extLst>
          </p:nvPr>
        </p:nvGraphicFramePr>
        <p:xfrm>
          <a:off x="1" y="848003"/>
          <a:ext cx="5451896" cy="6020714"/>
        </p:xfrm>
        <a:graphic>
          <a:graphicData uri="http://schemas.openxmlformats.org/drawingml/2006/table">
            <a:tbl>
              <a:tblPr firstRow="1" bandRow="1"/>
              <a:tblGrid>
                <a:gridCol w="1090258">
                  <a:extLst>
                    <a:ext uri="{9D8B030D-6E8A-4147-A177-3AD203B41FA5}">
                      <a16:colId xmlns:a16="http://schemas.microsoft.com/office/drawing/2014/main" val="2659848150"/>
                    </a:ext>
                  </a:extLst>
                </a:gridCol>
                <a:gridCol w="1090258">
                  <a:extLst>
                    <a:ext uri="{9D8B030D-6E8A-4147-A177-3AD203B41FA5}">
                      <a16:colId xmlns:a16="http://schemas.microsoft.com/office/drawing/2014/main" val="3820475231"/>
                    </a:ext>
                  </a:extLst>
                </a:gridCol>
                <a:gridCol w="1090258">
                  <a:extLst>
                    <a:ext uri="{9D8B030D-6E8A-4147-A177-3AD203B41FA5}">
                      <a16:colId xmlns:a16="http://schemas.microsoft.com/office/drawing/2014/main" val="4118116522"/>
                    </a:ext>
                  </a:extLst>
                </a:gridCol>
                <a:gridCol w="1090258">
                  <a:extLst>
                    <a:ext uri="{9D8B030D-6E8A-4147-A177-3AD203B41FA5}">
                      <a16:colId xmlns:a16="http://schemas.microsoft.com/office/drawing/2014/main" val="1377043166"/>
                    </a:ext>
                  </a:extLst>
                </a:gridCol>
                <a:gridCol w="1090864">
                  <a:extLst>
                    <a:ext uri="{9D8B030D-6E8A-4147-A177-3AD203B41FA5}">
                      <a16:colId xmlns:a16="http://schemas.microsoft.com/office/drawing/2014/main" val="469384555"/>
                    </a:ext>
                  </a:extLst>
                </a:gridCol>
              </a:tblGrid>
              <a:tr h="6135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THEME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Combined: Rolling 12-month average </a:t>
                      </a:r>
                      <a:b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2,557 responses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0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en-GB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Study Tech customers</a:t>
                      </a:r>
                      <a:b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b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Capita customers</a:t>
                      </a:r>
                      <a:b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Baseline Score (Legacy service)</a:t>
                      </a:r>
                      <a:b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&gt;5k responses</a:t>
                      </a:r>
                      <a:endParaRPr lang="en-GB" sz="9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427521"/>
                  </a:ext>
                </a:extLst>
              </a:tr>
              <a:tr h="7635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Simplicity of following the information, advice and guidance provided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dirty="0">
                          <a:effectLst/>
                        </a:rPr>
                        <a:t>66% 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67%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 dirty="0">
                          <a:effectLst/>
                        </a:rPr>
                        <a:t>64%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2956" marR="2956" marT="2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018028"/>
                  </a:ext>
                </a:extLst>
              </a:tr>
              <a:tr h="698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Simplicity of the Needs Assessment booking process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dirty="0">
                          <a:effectLst/>
                        </a:rPr>
                        <a:t> 74%      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77%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 dirty="0">
                          <a:effectLst/>
                        </a:rPr>
                        <a:t>69%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2956" marR="2956" marT="2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975370"/>
                  </a:ext>
                </a:extLst>
              </a:tr>
              <a:tr h="6172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Convenience of travel time and location (in-person assessments)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dirty="0">
                          <a:effectLst/>
                        </a:rPr>
                        <a:t> 89% 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92%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 dirty="0">
                          <a:effectLst/>
                        </a:rPr>
                        <a:t>84%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2956" marR="2956" marT="2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003623"/>
                  </a:ext>
                </a:extLst>
              </a:tr>
              <a:tr h="6172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Satisfaction with the Needs Assessment Service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dirty="0">
                          <a:effectLst/>
                        </a:rPr>
                        <a:t>80%  (+8%)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82% (+10%)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 dirty="0">
                          <a:effectLst/>
                        </a:rPr>
                        <a:t>78% (+6%)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marL="2956" marR="2956" marT="2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598576"/>
                  </a:ext>
                </a:extLst>
              </a:tr>
              <a:tr h="7635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Satisfaction with the quality of Assistive Technology products provided 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dirty="0">
                          <a:effectLst/>
                        </a:rPr>
                        <a:t>76% (+1%)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78% (+3%)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 dirty="0">
                          <a:effectLst/>
                        </a:rPr>
                        <a:t>72% (-3%)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2956" marR="2956" marT="2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882853"/>
                  </a:ext>
                </a:extLst>
              </a:tr>
              <a:tr h="8063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Satisfaction with the Assistive Technology delivery, set up and customer service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dirty="0">
                          <a:effectLst/>
                        </a:rPr>
                        <a:t>73%  (+6%)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75% ( +8%)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 dirty="0">
                          <a:effectLst/>
                        </a:rPr>
                        <a:t>69% (+2%)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2956" marR="2956" marT="2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123524"/>
                  </a:ext>
                </a:extLst>
              </a:tr>
              <a:tr h="5127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Satisfaction with the AT training provided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dirty="0">
                          <a:effectLst/>
                        </a:rPr>
                        <a:t>    82% 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82%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 dirty="0">
                          <a:effectLst/>
                        </a:rPr>
                        <a:t>81%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2956" marR="2956" marT="2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7509"/>
                  </a:ext>
                </a:extLst>
              </a:tr>
              <a:tr h="6172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Overall satisfaction with the DSA application experience 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dirty="0">
                          <a:effectLst/>
                        </a:rPr>
                        <a:t>    72% (+8%)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73% (+9%)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 dirty="0">
                          <a:effectLst/>
                        </a:rPr>
                        <a:t>70% (+6%)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2956" marR="2956" marT="2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100824"/>
                  </a:ext>
                </a:extLst>
              </a:tr>
            </a:tbl>
          </a:graphicData>
        </a:graphic>
      </p:graphicFrame>
      <p:sp>
        <p:nvSpPr>
          <p:cNvPr id="9" name="TextBox 6">
            <a:extLst>
              <a:ext uri="{FF2B5EF4-FFF2-40B4-BE49-F238E27FC236}">
                <a16:creationId xmlns:a16="http://schemas.microsoft.com/office/drawing/2014/main" id="{A874543C-851A-6FA1-B526-E95B1ED8AC02}"/>
              </a:ext>
            </a:extLst>
          </p:cNvPr>
          <p:cNvSpPr txBox="1"/>
          <p:nvPr/>
        </p:nvSpPr>
        <p:spPr>
          <a:xfrm>
            <a:off x="5591175" y="955919"/>
            <a:ext cx="6459927" cy="4946162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2,557 customers have responded to our DSA CSAT survey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over the past 12 months. 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Around 4% of DSA customers provide a submission once they receive their support. This aligns with response rates for other SLC customer surveys.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96% of responses are from Student Finance England customers. 4% are from Student Finance Wales customers.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60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% of respondents were supported by Study Tech and 40% supported by Capita.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CSAT scores continue to be consistently higher than those recorded scores for the pre-reforms DSA service. 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Satisfaction with the overall DSA experience averaged 72% over the prior 12 months which is 8% higher than the rating for the pre-reforms service.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 with the Needs Assessment service continues to perform well with an 80% satisfaction score, which is 8% higher than the baseline.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lowest scoring theme is how simple customers find it to follow the guidance being provided by SLC and the suppliers on how to progress their application. SLC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are committed to improving the overall application experience and simplifying guidance for DSA customers. </a:t>
            </a:r>
            <a:endParaRPr lang="en-GB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baseline results were taken from the previous iteration of the DSA Customer Survey which ran between July 2021 – February 2024.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new survey was refined for the launch of the new DSA service. Where the baseline score is N/A, this is because an equivalent question wasn’t asked in the previous survey. </a:t>
            </a:r>
          </a:p>
        </p:txBody>
      </p:sp>
    </p:spTree>
    <p:extLst>
      <p:ext uri="{BB962C8B-B14F-4D97-AF65-F5344CB8AC3E}">
        <p14:creationId xmlns:p14="http://schemas.microsoft.com/office/powerpoint/2010/main" val="321937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877F0-8BC9-D3B2-9862-A298F4482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5EADC-7F9E-9D23-8A96-DE557F9917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62317"/>
            <a:ext cx="103507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CSAT participation by disability type – M</a:t>
            </a: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arch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2026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D4BE8BE-11E3-CBB8-3CA0-A0EFE39C9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57822"/>
              </p:ext>
            </p:extLst>
          </p:nvPr>
        </p:nvGraphicFramePr>
        <p:xfrm>
          <a:off x="0" y="845908"/>
          <a:ext cx="5551714" cy="6012090"/>
        </p:xfrm>
        <a:graphic>
          <a:graphicData uri="http://schemas.openxmlformats.org/drawingml/2006/table">
            <a:tbl>
              <a:tblPr firstRow="1" bandRow="1"/>
              <a:tblGrid>
                <a:gridCol w="2775857">
                  <a:extLst>
                    <a:ext uri="{9D8B030D-6E8A-4147-A177-3AD203B41FA5}">
                      <a16:colId xmlns:a16="http://schemas.microsoft.com/office/drawing/2014/main" val="3968851484"/>
                    </a:ext>
                  </a:extLst>
                </a:gridCol>
                <a:gridCol w="2775857">
                  <a:extLst>
                    <a:ext uri="{9D8B030D-6E8A-4147-A177-3AD203B41FA5}">
                      <a16:colId xmlns:a16="http://schemas.microsoft.com/office/drawing/2014/main" val="2029081739"/>
                    </a:ext>
                  </a:extLst>
                </a:gridCol>
              </a:tblGrid>
              <a:tr h="66801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Disability Type</a:t>
                      </a:r>
                      <a:endParaRPr lang="en-GB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876" marR="23876" marT="12435" marB="12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Participation in CSAT survey (%)</a:t>
                      </a:r>
                      <a:endParaRPr lang="en-GB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39158"/>
                  </a:ext>
                </a:extLst>
              </a:tr>
              <a:tr h="66801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Autism</a:t>
                      </a:r>
                      <a:endParaRPr lang="en-GB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3876" marT="12435" marB="12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72000" marR="1492" marT="1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884128"/>
                  </a:ext>
                </a:extLst>
              </a:tr>
              <a:tr h="66801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Hearing Impairment</a:t>
                      </a:r>
                      <a:endParaRPr lang="en-GB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3876" marT="12435" marB="12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72000" marR="1492" marT="1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781872"/>
                  </a:ext>
                </a:extLst>
              </a:tr>
              <a:tr h="66801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Learning Difficulty</a:t>
                      </a:r>
                      <a:endParaRPr lang="en-GB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3876" marT="12435" marB="12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72000" marR="1492" marT="1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340119"/>
                  </a:ext>
                </a:extLst>
              </a:tr>
              <a:tr h="66801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Longstanding Illness</a:t>
                      </a:r>
                      <a:endParaRPr lang="en-GB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3876" marT="12435" marB="12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72000" marR="1492" marT="1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874874"/>
                  </a:ext>
                </a:extLst>
              </a:tr>
              <a:tr h="66801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Mental Heath Condition</a:t>
                      </a:r>
                      <a:endParaRPr lang="en-GB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3876" marT="12435" marB="12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72000" marR="1492" marT="1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210259"/>
                  </a:ext>
                </a:extLst>
              </a:tr>
              <a:tr h="66801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Mobility</a:t>
                      </a:r>
                    </a:p>
                  </a:txBody>
                  <a:tcPr marL="72000" marR="23876" marT="12435" marB="12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72000" marR="1492" marT="1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74155"/>
                  </a:ext>
                </a:extLst>
              </a:tr>
              <a:tr h="66801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Multiple disabilities</a:t>
                      </a:r>
                      <a:endParaRPr lang="en-GB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3876" marT="12435" marB="12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72000" marR="1492" marT="1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925721"/>
                  </a:ext>
                </a:extLst>
              </a:tr>
              <a:tr h="66801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Visual Impairment</a:t>
                      </a:r>
                      <a:endParaRPr lang="en-GB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3876" marT="12435" marB="12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72000" marR="1492" marT="1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31079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B7B37CD-0023-BABA-0204-2CE3E1F5C629}"/>
              </a:ext>
            </a:extLst>
          </p:cNvPr>
          <p:cNvSpPr txBox="1"/>
          <p:nvPr/>
        </p:nvSpPr>
        <p:spPr>
          <a:xfrm>
            <a:off x="5696293" y="905232"/>
            <a:ext cx="6266475" cy="3600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Commentary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of March 2026, 27% of students who completed a customer satisfaction survey told us they have a learning difficulty. 15% said they have autism with 17% declaring a mental health condition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Students with a hearing and visual impairments represent 2% of respondents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b="1" dirty="0">
              <a:solidFill>
                <a:prstClr val="black"/>
              </a:solidFill>
              <a:highlight>
                <a:srgbClr val="FFFF00"/>
              </a:highlight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b="1" dirty="0">
              <a:solidFill>
                <a:prstClr val="black"/>
              </a:solidFill>
              <a:highlight>
                <a:srgbClr val="FFFF00"/>
              </a:highlight>
              <a:latin typeface="Calibri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0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754C8-25E6-B9ED-CF3A-177484E31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768A-7F67-8D95-6265-66FB9D55F9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791" y="226494"/>
            <a:ext cx="10299727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KPI reporting </a:t>
            </a: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Capita: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March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2026 (1)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532321-3CBD-D6C7-AAFC-3F26F0E92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147863"/>
              </p:ext>
            </p:extLst>
          </p:nvPr>
        </p:nvGraphicFramePr>
        <p:xfrm>
          <a:off x="-2" y="827936"/>
          <a:ext cx="7856378" cy="5918098"/>
        </p:xfrm>
        <a:graphic>
          <a:graphicData uri="http://schemas.openxmlformats.org/drawingml/2006/table">
            <a:tbl>
              <a:tblPr firstRow="1" bandRow="1"/>
              <a:tblGrid>
                <a:gridCol w="992880">
                  <a:extLst>
                    <a:ext uri="{9D8B030D-6E8A-4147-A177-3AD203B41FA5}">
                      <a16:colId xmlns:a16="http://schemas.microsoft.com/office/drawing/2014/main" val="2496437352"/>
                    </a:ext>
                  </a:extLst>
                </a:gridCol>
                <a:gridCol w="1524423">
                  <a:extLst>
                    <a:ext uri="{9D8B030D-6E8A-4147-A177-3AD203B41FA5}">
                      <a16:colId xmlns:a16="http://schemas.microsoft.com/office/drawing/2014/main" val="3265081969"/>
                    </a:ext>
                  </a:extLst>
                </a:gridCol>
                <a:gridCol w="930306">
                  <a:extLst>
                    <a:ext uri="{9D8B030D-6E8A-4147-A177-3AD203B41FA5}">
                      <a16:colId xmlns:a16="http://schemas.microsoft.com/office/drawing/2014/main" val="629354197"/>
                    </a:ext>
                  </a:extLst>
                </a:gridCol>
                <a:gridCol w="1121840">
                  <a:extLst>
                    <a:ext uri="{9D8B030D-6E8A-4147-A177-3AD203B41FA5}">
                      <a16:colId xmlns:a16="http://schemas.microsoft.com/office/drawing/2014/main" val="3708590140"/>
                    </a:ext>
                  </a:extLst>
                </a:gridCol>
                <a:gridCol w="779816">
                  <a:extLst>
                    <a:ext uri="{9D8B030D-6E8A-4147-A177-3AD203B41FA5}">
                      <a16:colId xmlns:a16="http://schemas.microsoft.com/office/drawing/2014/main" val="3718311893"/>
                    </a:ext>
                  </a:extLst>
                </a:gridCol>
                <a:gridCol w="1067118">
                  <a:extLst>
                    <a:ext uri="{9D8B030D-6E8A-4147-A177-3AD203B41FA5}">
                      <a16:colId xmlns:a16="http://schemas.microsoft.com/office/drawing/2014/main" val="1542582147"/>
                    </a:ext>
                  </a:extLst>
                </a:gridCol>
                <a:gridCol w="1439995">
                  <a:extLst>
                    <a:ext uri="{9D8B030D-6E8A-4147-A177-3AD203B41FA5}">
                      <a16:colId xmlns:a16="http://schemas.microsoft.com/office/drawing/2014/main" val="4219622444"/>
                    </a:ext>
                  </a:extLst>
                </a:gridCol>
              </a:tblGrid>
              <a:tr h="66028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of standard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Level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31</a:t>
                      </a:r>
                      <a:r>
                        <a:rPr lang="en-GB" sz="900" b="1" i="1" kern="1200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March</a:t>
                      </a:r>
                      <a:endParaRPr lang="en-GB" sz="900" i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593"/>
                  </a:ext>
                </a:extLst>
              </a:tr>
              <a:tr h="130854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Minimum of 95% of offer of NAs appointment made within 2 working days of referral of customers by SLC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First Contact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Initial NA communication sent from Supplier to Customer after Supplier receipt of SLC NA referral approval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&gt;=95%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&lt;=2 working days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24338"/>
                  </a:ext>
                </a:extLst>
              </a:tr>
              <a:tr h="148198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Minimum of 95% of NA should be offered and completed within 7 working days of the successful contact (excluding those where the customer has requested an alternative date)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Offered &amp; Completed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appointment  offered and completed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&gt;=95%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&lt;=7 working days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95980"/>
                  </a:ext>
                </a:extLst>
              </a:tr>
              <a:tr h="1481983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Minimum of 95% of NARs made available to SLC within 5 working days of when NA undertaken (excluding those where the customer has requested to review the NAR)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Returns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Completed NAs submitted from Supplier to SLC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&gt;=95%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&lt;=5 working days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98%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524242"/>
                  </a:ext>
                </a:extLst>
              </a:tr>
              <a:tr h="98530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Minimum of 95% of NARs meet the standard of acceptability as defined by SLC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NARs Quality Standard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Submitted NARs from Supplier to SLC Approved on first submission: Right First Time (not pended)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&gt;=95%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Standard of Acceptability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94% (February)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4243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72A736-0A9F-7487-ACB4-EFEDFF998114}"/>
              </a:ext>
            </a:extLst>
          </p:cNvPr>
          <p:cNvSpPr txBox="1"/>
          <p:nvPr/>
        </p:nvSpPr>
        <p:spPr>
          <a:xfrm>
            <a:off x="7995470" y="1195533"/>
            <a:ext cx="4074610" cy="1887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376"/>
              </a:lnSpc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  <a:endParaRPr lang="en-GB" sz="1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endParaRPr lang="en-GB" sz="1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1, KPI 2 and KPI 3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 targets are being exceeded.</a:t>
            </a:r>
          </a:p>
          <a:p>
            <a:pPr algn="l" rtl="0" fontAlgn="base">
              <a:lnSpc>
                <a:spcPts val="1376"/>
              </a:lnSpc>
            </a:pPr>
            <a:endParaRPr lang="en-GB" sz="1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Performance of </a:t>
            </a:r>
            <a:r>
              <a:rPr lang="en-GB" sz="1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KPI 4</a:t>
            </a:r>
            <a:r>
              <a:rPr lang="en-GB" sz="1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has </a:t>
            </a:r>
            <a:r>
              <a:rPr lang="en-GB" sz="1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continued to improve and as of February has hit 94%. Results for March are indicative at 96%.</a:t>
            </a: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376"/>
              </a:lnSpc>
            </a:pPr>
            <a:endParaRPr lang="en-GB" sz="1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9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C51A7-4337-1325-7D92-E6F331C8A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07D4-DC72-E564-FCED-79C5766497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791" y="226494"/>
            <a:ext cx="10299727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KPI  reporting – Capita: March 2026 (2)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A2C9AB-0D11-9C46-38C7-9C9B128D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338072"/>
              </p:ext>
            </p:extLst>
          </p:nvPr>
        </p:nvGraphicFramePr>
        <p:xfrm>
          <a:off x="-2" y="837367"/>
          <a:ext cx="8238930" cy="5955318"/>
        </p:xfrm>
        <a:graphic>
          <a:graphicData uri="http://schemas.openxmlformats.org/drawingml/2006/table">
            <a:tbl>
              <a:tblPr firstRow="1" bandRow="1"/>
              <a:tblGrid>
                <a:gridCol w="1176990">
                  <a:extLst>
                    <a:ext uri="{9D8B030D-6E8A-4147-A177-3AD203B41FA5}">
                      <a16:colId xmlns:a16="http://schemas.microsoft.com/office/drawing/2014/main" val="2496437352"/>
                    </a:ext>
                  </a:extLst>
                </a:gridCol>
                <a:gridCol w="1176990">
                  <a:extLst>
                    <a:ext uri="{9D8B030D-6E8A-4147-A177-3AD203B41FA5}">
                      <a16:colId xmlns:a16="http://schemas.microsoft.com/office/drawing/2014/main" val="3265081969"/>
                    </a:ext>
                  </a:extLst>
                </a:gridCol>
                <a:gridCol w="1176990">
                  <a:extLst>
                    <a:ext uri="{9D8B030D-6E8A-4147-A177-3AD203B41FA5}">
                      <a16:colId xmlns:a16="http://schemas.microsoft.com/office/drawing/2014/main" val="629354197"/>
                    </a:ext>
                  </a:extLst>
                </a:gridCol>
                <a:gridCol w="1176990">
                  <a:extLst>
                    <a:ext uri="{9D8B030D-6E8A-4147-A177-3AD203B41FA5}">
                      <a16:colId xmlns:a16="http://schemas.microsoft.com/office/drawing/2014/main" val="3708590140"/>
                    </a:ext>
                  </a:extLst>
                </a:gridCol>
                <a:gridCol w="1176990">
                  <a:extLst>
                    <a:ext uri="{9D8B030D-6E8A-4147-A177-3AD203B41FA5}">
                      <a16:colId xmlns:a16="http://schemas.microsoft.com/office/drawing/2014/main" val="3718311893"/>
                    </a:ext>
                  </a:extLst>
                </a:gridCol>
                <a:gridCol w="1176990">
                  <a:extLst>
                    <a:ext uri="{9D8B030D-6E8A-4147-A177-3AD203B41FA5}">
                      <a16:colId xmlns:a16="http://schemas.microsoft.com/office/drawing/2014/main" val="1542582147"/>
                    </a:ext>
                  </a:extLst>
                </a:gridCol>
                <a:gridCol w="1176990">
                  <a:extLst>
                    <a:ext uri="{9D8B030D-6E8A-4147-A177-3AD203B41FA5}">
                      <a16:colId xmlns:a16="http://schemas.microsoft.com/office/drawing/2014/main" val="4219622444"/>
                    </a:ext>
                  </a:extLst>
                </a:gridCol>
              </a:tblGrid>
              <a:tr h="50119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of standard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Level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31</a:t>
                      </a:r>
                      <a:r>
                        <a:rPr lang="en-GB" sz="900" b="1" i="1" kern="1200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March</a:t>
                      </a:r>
                      <a:endParaRPr lang="en-GB" sz="900" i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593"/>
                  </a:ext>
                </a:extLst>
              </a:tr>
              <a:tr h="94789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have a satisfaction score of 80% or above (for those sampled)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NA Experience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C-Sat survey satisfaction score for sampled NA's completed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Overall Satisfaction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&gt;80%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24338"/>
                  </a:ext>
                </a:extLst>
              </a:tr>
              <a:tr h="132462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will be contacted within 2 working days of receiving SLC approval to arrange delivery of equipment appointment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Equipment First Contact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Customer Contact rate for approved AT Equipment delivery to Customer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&lt;=2 working days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95980"/>
                  </a:ext>
                </a:extLst>
              </a:tr>
              <a:tr h="1687977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will receive equipment package within 5 working days of successful contact, or 5 working days from the date the £200 contribution is received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Equipment Delivery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Equipment Delivery after successful contact and where applicable after contribution payment is received from customer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&lt;=5 working days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524242"/>
                  </a:ext>
                </a:extLst>
              </a:tr>
              <a:tr h="149363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have a satisfaction score of 75% or above (for those sampled) for delivery, setup and customer service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Equipment Experience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C-Sat survey satisfaction score for sampled NA's completed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Overall Satisfaction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&gt;75%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4243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024699-5E5B-4055-3E43-806F0BEA5E0A}"/>
              </a:ext>
            </a:extLst>
          </p:cNvPr>
          <p:cNvSpPr txBox="1"/>
          <p:nvPr/>
        </p:nvSpPr>
        <p:spPr>
          <a:xfrm>
            <a:off x="8450915" y="1190289"/>
            <a:ext cx="3427942" cy="1887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376"/>
              </a:lnSpc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Customer satisfaction for the Needs Assessment service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KPI 5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is achieved.</a:t>
            </a:r>
          </a:p>
          <a:p>
            <a:pPr algn="l" rtl="0" fontAlgn="base">
              <a:lnSpc>
                <a:spcPts val="1376"/>
              </a:lnSpc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Performance of </a:t>
            </a:r>
            <a:r>
              <a:rPr lang="en-GB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KPI 6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KPI 7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above targe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t.</a:t>
            </a:r>
            <a:endParaRPr lang="en-GB" sz="12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lnSpc>
                <a:spcPts val="1376"/>
              </a:lnSpc>
            </a:pPr>
            <a:endParaRPr lang="en-GB" sz="12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 Equipment Customer Satisfaction </a:t>
            </a:r>
            <a:r>
              <a:rPr lang="en-GB" sz="1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KPI 8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</a:t>
            </a:r>
            <a:r>
              <a:rPr lang="en-GB" sz="1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achieved.</a:t>
            </a:r>
            <a:endParaRPr lang="en-GB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2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1FE82-68B0-2FDE-236B-96BAC0246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43551-BFD1-A28B-E640-F1A9DB7F77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791" y="226494"/>
            <a:ext cx="10299727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KPI Reporting: Capita –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March 2026 (3)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4224E9-5083-D404-2507-8321CE75F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15951"/>
              </p:ext>
            </p:extLst>
          </p:nvPr>
        </p:nvGraphicFramePr>
        <p:xfrm>
          <a:off x="-1" y="855652"/>
          <a:ext cx="8425543" cy="6002347"/>
        </p:xfrm>
        <a:graphic>
          <a:graphicData uri="http://schemas.openxmlformats.org/drawingml/2006/table">
            <a:tbl>
              <a:tblPr firstRow="1" bandRow="1"/>
              <a:tblGrid>
                <a:gridCol w="1203649">
                  <a:extLst>
                    <a:ext uri="{9D8B030D-6E8A-4147-A177-3AD203B41FA5}">
                      <a16:colId xmlns:a16="http://schemas.microsoft.com/office/drawing/2014/main" val="2496437352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3265081969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629354197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3708590140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3718311893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1542582147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4219622444"/>
                    </a:ext>
                  </a:extLst>
                </a:gridCol>
              </a:tblGrid>
              <a:tr h="55210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of standard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Level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31</a:t>
                      </a:r>
                      <a:r>
                        <a:rPr lang="en-GB" sz="900" b="1" i="1" kern="1200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March</a:t>
                      </a:r>
                      <a:endParaRPr lang="en-GB" sz="900" i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593"/>
                  </a:ext>
                </a:extLst>
              </a:tr>
              <a:tr h="146836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will be contacted to arrange a suitable date for the first AT training session within 1 working day of receiving their equipment.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First Contact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 appointment booking contact sent to Customer from Supplier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&lt;=1 working days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308664"/>
                  </a:ext>
                </a:extLst>
              </a:tr>
              <a:tr h="204766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will have attended their first AT session within 5 working days of receiving the equipment (excluding customers who request an appointment after the 5 working days)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Appointment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appointment confirmed and attended by Customer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&lt;=5 working days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24338"/>
                  </a:ext>
                </a:extLst>
              </a:tr>
              <a:tr h="105797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Satisfaction with the Assistive Technology Training. 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Experience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C-Sat survey satisfaction score for Assistive Technology Training delivery and customer service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Overall Satisfaction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&gt;80%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079245"/>
                  </a:ext>
                </a:extLst>
              </a:tr>
              <a:tr h="876245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98% of calls by customers to supplier being answered within 1 minute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Inbound Call Response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Inbound Calls Percentage Calls Answered (PCA)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&gt;=98%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Standard of Acceptability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959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F728F3D-4BB0-74BF-9A8D-FBB0D75E3B43}"/>
              </a:ext>
            </a:extLst>
          </p:cNvPr>
          <p:cNvSpPr txBox="1"/>
          <p:nvPr/>
        </p:nvSpPr>
        <p:spPr>
          <a:xfrm>
            <a:off x="8592254" y="1005982"/>
            <a:ext cx="3481213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 fontAlgn="base">
              <a:lnSpc>
                <a:spcPts val="1376"/>
              </a:lnSpc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</a:p>
          <a:p>
            <a:pPr algn="l" rtl="0" fontAlgn="base">
              <a:lnSpc>
                <a:spcPts val="1376"/>
              </a:lnSpc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KPI 9 </a:t>
            </a:r>
            <a:r>
              <a:rPr lang="en-GB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KPI 10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above target.</a:t>
            </a:r>
            <a:endParaRPr lang="en-GB" sz="1200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endParaRPr lang="en-GB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Customer satisfaction for the Needs Assessment service,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KPI 11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is above target.</a:t>
            </a:r>
          </a:p>
          <a:p>
            <a:pPr algn="l" rtl="0" fontAlgn="base">
              <a:lnSpc>
                <a:spcPts val="1376"/>
              </a:lnSpc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contact handling 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12 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above target.</a:t>
            </a:r>
          </a:p>
          <a:p>
            <a:pPr algn="l" rtl="0" fontAlgn="base">
              <a:lnSpc>
                <a:spcPts val="1376"/>
              </a:lnSpc>
            </a:pPr>
            <a:endParaRPr lang="en-GB" sz="1200" b="1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376"/>
              </a:lnSpc>
            </a:pPr>
            <a:endParaRPr lang="en-GB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659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90ee83c8-8fb8-40ab-baba-004743726d98" xsi:nil="true"/>
    <_ip_UnifiedCompliancePolicyProperties xmlns="http://schemas.microsoft.com/sharepoint/v3" xsi:nil="true"/>
    <lcf76f155ced4ddcb4097134ff3c332f xmlns="ee2470c4-8806-4587-aebb-064eeae8a2d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798A94BBD30346A6BE7540B435BFFA" ma:contentTypeVersion="16" ma:contentTypeDescription="Create a new document." ma:contentTypeScope="" ma:versionID="c52f3035edf14a34c795630d9e2e0c91">
  <xsd:schema xmlns:xsd="http://www.w3.org/2001/XMLSchema" xmlns:xs="http://www.w3.org/2001/XMLSchema" xmlns:p="http://schemas.microsoft.com/office/2006/metadata/properties" xmlns:ns1="http://schemas.microsoft.com/sharepoint/v3" xmlns:ns2="ee2470c4-8806-4587-aebb-064eeae8a2d1" xmlns:ns3="90ee83c8-8fb8-40ab-baba-004743726d98" targetNamespace="http://schemas.microsoft.com/office/2006/metadata/properties" ma:root="true" ma:fieldsID="d9d52a92a3c785e40ea9b8f8e641a776" ns1:_="" ns2:_="" ns3:_="">
    <xsd:import namespace="http://schemas.microsoft.com/sharepoint/v3"/>
    <xsd:import namespace="ee2470c4-8806-4587-aebb-064eeae8a2d1"/>
    <xsd:import namespace="90ee83c8-8fb8-40ab-baba-004743726d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2470c4-8806-4587-aebb-064eeae8a2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4451f07-fc5e-45d8-b551-a227bf0caf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ee83c8-8fb8-40ab-baba-004743726d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2ee6605-974a-4c8f-8037-bc63c7d17d32}" ma:internalName="TaxCatchAll" ma:showField="CatchAllData" ma:web="90ee83c8-8fb8-40ab-baba-004743726d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49295-4223-4283-A8EF-4C026F5B933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0ee83c8-8fb8-40ab-baba-004743726d98"/>
    <ds:schemaRef ds:uri="ee2470c4-8806-4587-aebb-064eeae8a2d1"/>
  </ds:schemaRefs>
</ds:datastoreItem>
</file>

<file path=customXml/itemProps2.xml><?xml version="1.0" encoding="utf-8"?>
<ds:datastoreItem xmlns:ds="http://schemas.openxmlformats.org/officeDocument/2006/customXml" ds:itemID="{151C4905-A053-4617-A2A2-74E4B59620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33F154-B925-43C7-9056-DD2A3DEC6D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e2470c4-8806-4587-aebb-064eeae8a2d1"/>
    <ds:schemaRef ds:uri="90ee83c8-8fb8-40ab-baba-004743726d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3370</Words>
  <Application>Microsoft Office PowerPoint</Application>
  <PresentationFormat>Widescreen</PresentationFormat>
  <Paragraphs>701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Aptos</vt:lpstr>
      <vt:lpstr>Aptos Narrow</vt:lpstr>
      <vt:lpstr>Arial</vt:lpstr>
      <vt:lpstr>Calibri</vt:lpstr>
      <vt:lpstr>Helvetica</vt:lpstr>
      <vt:lpstr>Symbol</vt:lpstr>
      <vt:lpstr>Custom Design</vt:lpstr>
      <vt:lpstr>1_Custom Design</vt:lpstr>
      <vt:lpstr>2_Custom Design</vt:lpstr>
      <vt:lpstr>3_Custom Design</vt:lpstr>
      <vt:lpstr>5_Custom Design</vt:lpstr>
      <vt:lpstr>4_Custom Design</vt:lpstr>
      <vt:lpstr>6_Custom Design</vt:lpstr>
      <vt:lpstr>7_Custom Design</vt:lpstr>
      <vt:lpstr>9_Custom Design</vt:lpstr>
      <vt:lpstr>  DSA Performance Pack: March 2026</vt:lpstr>
      <vt:lpstr>Contents</vt:lpstr>
      <vt:lpstr>DSA Application Volumes – Student Finance England (SFE)</vt:lpstr>
      <vt:lpstr>DSA Application Volumes – Student Finance Wales (SFW)</vt:lpstr>
      <vt:lpstr>Customer Satisfaction Survey (CSAT) results – March 2026</vt:lpstr>
      <vt:lpstr>CSAT participation by disability type – March 2026</vt:lpstr>
      <vt:lpstr>KPI reporting – Capita: March 2026 (1)</vt:lpstr>
      <vt:lpstr>KPI  reporting – Capita: March 2026 (2)</vt:lpstr>
      <vt:lpstr>KPI Reporting: Capita – March 2026 (3)</vt:lpstr>
      <vt:lpstr>PowerPoint Presentation</vt:lpstr>
      <vt:lpstr>KPI reporting: Study Tech – March 2026 (1)</vt:lpstr>
      <vt:lpstr>KPI reporting: Study Tech – March 2026 (2) </vt:lpstr>
      <vt:lpstr>KPI reporting: Study Tech – March 2026 (3)</vt:lpstr>
      <vt:lpstr>PowerPoint Presentation</vt:lpstr>
      <vt:lpstr>Applications by disability type - SFE</vt:lpstr>
      <vt:lpstr>Applications by disability type - SFW</vt:lpstr>
      <vt:lpstr>       Student Loans Company Stakeholder_Engagement@slc.co.uk www.gov.uk/slc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July 2017</dc:title>
  <dc:creator>Anthony Ellis</dc:creator>
  <cp:lastModifiedBy>Erin Byrne</cp:lastModifiedBy>
  <cp:revision>166</cp:revision>
  <cp:lastPrinted>2021-10-11T09:39:48Z</cp:lastPrinted>
  <dcterms:created xsi:type="dcterms:W3CDTF">2017-07-10T18:50:46Z</dcterms:created>
  <dcterms:modified xsi:type="dcterms:W3CDTF">2026-05-28T09:54:40Z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bd37d9-d9ac-4b79-83be-bb7da6ab464c_Enabled">
    <vt:lpwstr>true</vt:lpwstr>
  </property>
  <property fmtid="{D5CDD505-2E9C-101B-9397-08002B2CF9AE}" pid="3" name="MSIP_Label_7bbd37d9-d9ac-4b79-83be-bb7da6ab464c_SetDate">
    <vt:lpwstr>2024-11-06T17:15:18Z</vt:lpwstr>
  </property>
  <property fmtid="{D5CDD505-2E9C-101B-9397-08002B2CF9AE}" pid="4" name="MSIP_Label_7bbd37d9-d9ac-4b79-83be-bb7da6ab464c_Method">
    <vt:lpwstr>Privileged</vt:lpwstr>
  </property>
  <property fmtid="{D5CDD505-2E9C-101B-9397-08002B2CF9AE}" pid="5" name="MSIP_Label_7bbd37d9-d9ac-4b79-83be-bb7da6ab464c_Name">
    <vt:lpwstr>OFFICIAL</vt:lpwstr>
  </property>
  <property fmtid="{D5CDD505-2E9C-101B-9397-08002B2CF9AE}" pid="6" name="MSIP_Label_7bbd37d9-d9ac-4b79-83be-bb7da6ab464c_SiteId">
    <vt:lpwstr>4c6898a9-8fca-42f9-aa92-82cb3e252bc6</vt:lpwstr>
  </property>
  <property fmtid="{D5CDD505-2E9C-101B-9397-08002B2CF9AE}" pid="7" name="MSIP_Label_7bbd37d9-d9ac-4b79-83be-bb7da6ab464c_ActionId">
    <vt:lpwstr>e8110bfe-acbb-4dcd-9761-1e9502d91959</vt:lpwstr>
  </property>
  <property fmtid="{D5CDD505-2E9C-101B-9397-08002B2CF9AE}" pid="8" name="MSIP_Label_7bbd37d9-d9ac-4b79-83be-bb7da6ab464c_ContentBits">
    <vt:lpwstr>3</vt:lpwstr>
  </property>
  <property fmtid="{D5CDD505-2E9C-101B-9397-08002B2CF9AE}" pid="9" name="ClassificationContentMarkingFooterLocations">
    <vt:lpwstr>Custom Design:2\1_Custom Design:3\2_Custom Design:3\3_Custom Design:3\5_Custom Design:3\4_Custom Design:3\6_Custom Design:3\7_Custom Design:6\9_Custom Design:2</vt:lpwstr>
  </property>
  <property fmtid="{D5CDD505-2E9C-101B-9397-08002B2CF9AE}" pid="10" name="ClassificationContentMarkingFooterText">
    <vt:lpwstr>OFFICIAL</vt:lpwstr>
  </property>
  <property fmtid="{D5CDD505-2E9C-101B-9397-08002B2CF9AE}" pid="11" name="ClassificationContentMarkingHeaderLocations">
    <vt:lpwstr>Custom Design:3\1_Custom Design:4\2_Custom Design:4\3_Custom Design:4\5_Custom Design:4\4_Custom Design:4\6_Custom Design:4\7_Custom Design:8\9_Custom Design:3</vt:lpwstr>
  </property>
  <property fmtid="{D5CDD505-2E9C-101B-9397-08002B2CF9AE}" pid="12" name="ClassificationContentMarkingHeaderText">
    <vt:lpwstr>OFFICIAL</vt:lpwstr>
  </property>
  <property fmtid="{D5CDD505-2E9C-101B-9397-08002B2CF9AE}" pid="13" name="ContentTypeId">
    <vt:lpwstr>0x0101002E798A94BBD30346A6BE7540B435BFFA</vt:lpwstr>
  </property>
</Properties>
</file>