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026"/>
  <workbookPr/>
  <mc:AlternateContent xmlns:mc="http://schemas.openxmlformats.org/markup-compatibility/2006">
    <mc:Choice Requires="x15">
      <x15ac:absPath xmlns:x15ac="http://schemas.microsoft.com/office/spreadsheetml/2010/11/ac" url="https://educationgovuk-my.sharepoint.com/personal/james_beighton_education_gov_uk/Documents/Documents/Tickets/27620/"/>
    </mc:Choice>
  </mc:AlternateContent>
  <xr:revisionPtr revIDLastSave="0" documentId="8_{3F2575E6-2764-4CC8-A301-2D77DBEC1A0C}" xr6:coauthVersionLast="47" xr6:coauthVersionMax="47" xr10:uidLastSave="{00000000-0000-0000-0000-000000000000}"/>
  <bookViews>
    <workbookView xWindow="-120" yWindow="-120" windowWidth="29040" windowHeight="15720" xr2:uid="{00000000-000D-0000-FFFF-FFFF00000000}"/>
  </bookViews>
  <sheets>
    <sheet name="Classification_of_Data" sheetId="1" r:id="rId1"/>
    <sheet name="DSAP_considered_data_shares" sheetId="7" r:id="rId2"/>
    <sheet name="Pre_DSAP_regular_data_shares" sheetId="3" r:id="rId3"/>
    <sheet name="Third-Party_NPD_Requests" sheetId="8" r:id="rId4"/>
    <sheet name="Home_Office_data_shares" sheetId="4" r:id="rId5"/>
    <sheet name="Police_&amp;_Criminal_Investigation" sheetId="5" r:id="rId6"/>
    <sheet name="Court_Order_data_Shares" sheetId="6" r:id="rId7"/>
  </sheets>
  <definedNames>
    <definedName name="_xlnm._FilterDatabase" localSheetId="1" hidden="1">DSAP_considered_data_shares!$A$7:$J$468</definedName>
    <definedName name="_xlnm._FilterDatabase" localSheetId="2" hidden="1">Pre_DSAP_regular_data_shares!$A$1:$C$2</definedName>
    <definedName name="_xlnm._FilterDatabase" localSheetId="3" hidden="1">'Third-Party_NPD_Requests'!$A$1:$A$6</definedName>
    <definedName name="Organisation">OFFSET(#REF!,1,0,(COUNTA(#REF!)-1),1)</definedName>
    <definedName name="_xlnm.Print_Area" localSheetId="3">Table13[#All]</definedName>
    <definedName name="_xlnm.Print_Titles" localSheetId="1">DSAP_considered_data_shares!#REF!</definedName>
    <definedName name="_xlnm.Print_Titles" localSheetId="2">Pre_DSAP_regular_data_shares!#REF!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4789" uniqueCount="1772">
  <si>
    <t>Understanding the data that we share</t>
  </si>
  <si>
    <t>When DfE collects data about individuals, it typically contains things like name, address, school or college name and identifiers such as the Unique Learner Number.</t>
  </si>
  <si>
    <t>Under data protection law, this is called personal data.</t>
  </si>
  <si>
    <t>Personal data also includes data that, when combined with other reasonably available data, identifies an individual.</t>
  </si>
  <si>
    <t>When sharing personal data there are two key issues that individuals are most worried about.  Firstly, what is the potential for identifying individuals within the data</t>
  </si>
  <si>
    <t>(that is, the risk of identification), and secondly what is the impact on the individual if the risk of identification has been realised (that is, the sensitivity of the data)?</t>
  </si>
  <si>
    <t>Assessing the risk of identification within data</t>
  </si>
  <si>
    <t>Assessing the sensitivity of data</t>
  </si>
  <si>
    <t>Level</t>
  </si>
  <si>
    <t>Description</t>
  </si>
  <si>
    <r>
      <rPr>
        <b/>
        <sz val="12"/>
        <color rgb="FF000000"/>
        <rFont val="Arial"/>
        <family val="2"/>
      </rPr>
      <t xml:space="preserve">Instant identifier </t>
    </r>
    <r>
      <rPr>
        <sz val="12"/>
        <color rgb="FF000000"/>
        <rFont val="Arial"/>
        <family val="2"/>
      </rPr>
      <t xml:space="preserve"> - These are items of personal level data that instantly identifies an individual from within the dataset. Typically, this is full names, full addresses but could also be email addresses, phone numbers or IP addresses. </t>
    </r>
  </si>
  <si>
    <t>A</t>
  </si>
  <si>
    <r>
      <rPr>
        <b/>
        <sz val="12"/>
        <color rgb="FF000000"/>
        <rFont val="Arial"/>
        <family val="2"/>
      </rPr>
      <t>Public commitment this data item will never be used outside of DfE</t>
    </r>
    <r>
      <rPr>
        <sz val="12"/>
        <color rgb="FF000000"/>
        <rFont val="Arial"/>
        <family val="2"/>
      </rPr>
      <t xml:space="preserve"> - There are a few data items which the DfE have made a public commitment will only be used for internal DfE purposes.  This category is used to ensure that those commitments are embedded into all data governance processes. </t>
    </r>
  </si>
  <si>
    <r>
      <rPr>
        <b/>
        <sz val="12"/>
        <color rgb="FF000000"/>
        <rFont val="Arial"/>
        <family val="2"/>
      </rPr>
      <t>Meaningful identifier</t>
    </r>
    <r>
      <rPr>
        <sz val="12"/>
        <color rgb="FF000000"/>
        <rFont val="Arial"/>
        <family val="2"/>
      </rPr>
      <t xml:space="preserve"> - These are identifiers that are assigned to people. An NHS Number or National Insurance Number are the examples most people are familiar with.  In education, pupils have identifiers too (for example, Unique Pupil Number,  Unique Learner Number, National Candidate Number).  We call these meaningful identifiers because they directly identify the individual, are often known by the individual and can easily be used to link other educational data.  Potentially, a user could use the meaningful identifier within our data to join it to other data they already hold and thus increase the chances of identification. </t>
    </r>
  </si>
  <si>
    <t>B</t>
  </si>
  <si>
    <r>
      <rPr>
        <b/>
        <sz val="12"/>
        <color rgb="FF000000"/>
        <rFont val="Arial"/>
        <family val="2"/>
      </rPr>
      <t>Contains highly sensitive data about interactions with Children’s services</t>
    </r>
    <r>
      <rPr>
        <sz val="12"/>
        <color rgb="FF000000"/>
        <rFont val="Arial"/>
        <family val="2"/>
      </rPr>
      <t xml:space="preserve">. We collect data about the interactions some children have with children’s services, such as Fostering or being Looked After or adopted.  We consider this as highly sensitive. </t>
    </r>
  </si>
  <si>
    <r>
      <rPr>
        <b/>
        <sz val="12"/>
        <color rgb="FF000000"/>
        <rFont val="Arial"/>
        <family val="2"/>
      </rPr>
      <t>Meaningless identifier</t>
    </r>
    <r>
      <rPr>
        <sz val="12"/>
        <color rgb="FF000000"/>
        <rFont val="Arial"/>
        <family val="2"/>
      </rPr>
      <t xml:space="preserve"> - A lot of research is interested in how individual pupils progress over time.  To achieve this whilst safeguarding the individual’s identity, DfE makes use of identifiers that have no meaning outside of our data.  These are less risky than meaningful identifiers as they can’t be used to join DfE data to non-DfE data. </t>
    </r>
  </si>
  <si>
    <t>C</t>
  </si>
  <si>
    <r>
      <rPr>
        <b/>
        <sz val="12"/>
        <color rgb="FF000000"/>
        <rFont val="Arial"/>
        <family val="2"/>
      </rPr>
      <t>Sensitive data not captured as a special category under GDPR</t>
    </r>
    <r>
      <rPr>
        <sz val="12"/>
        <color rgb="FF000000"/>
        <rFont val="Arial"/>
        <family val="2"/>
      </rPr>
      <t xml:space="preserve"> - The law defines areas of personal data that are particularly sensitive for individuals as ‘special categories’ (see category D below).  Within education, we believe that there are items that citizens would treat as equally sensitive, but are not covered in GDPR legislation as they are very specific to education. (e.g. Free School Meal eligibility).  We use this category to ensure such items are thought about in the same way as GDPR special category data during our decision making processes, even if legally there are differences.</t>
    </r>
  </si>
  <si>
    <r>
      <rPr>
        <b/>
        <sz val="12"/>
        <color rgb="FF000000"/>
        <rFont val="Arial"/>
        <family val="2"/>
      </rPr>
      <t>Non-identifier that has a high re-identification risk associated with it</t>
    </r>
    <r>
      <rPr>
        <sz val="12"/>
        <color rgb="FF000000"/>
        <rFont val="Arial"/>
        <family val="2"/>
      </rPr>
      <t xml:space="preserve"> - Within our personal level data, there are data variables that do not fall into Level One, Two or Three but can still be joined together to identify individuals. Even if the names, addresses, meaningful reference numbers have all been taken out of the data we know there is still a risk that certain items could result in an individual being identified.  This is what we class as ‘re-identification risk’.  Quantifying re-identification risk is not an exact science.  We have consulted experts in the field and have found that certain combinations are more risky than others.  For example, number of siblings, the school a child attends, postcode of home address increases that risk.  DfE identify these combinations within the data requested and then questions whether they are essential to the user’s project purpose or research.</t>
    </r>
  </si>
  <si>
    <t>D</t>
  </si>
  <si>
    <r>
      <rPr>
        <b/>
        <sz val="12"/>
        <color rgb="FF000000"/>
        <rFont val="Arial"/>
        <family val="2"/>
      </rPr>
      <t>Sensitive data captured as a special category under GDPR</t>
    </r>
    <r>
      <rPr>
        <sz val="12"/>
        <color rgb="FF000000"/>
        <rFont val="Arial"/>
        <family val="2"/>
      </rPr>
      <t xml:space="preserve"> - GDPR special categories are clearly set out in law.  Most relevant in the context of education data are gender, ethnicity, disability, elements of Special Educational Need (SEN) that have a health context.</t>
    </r>
  </si>
  <si>
    <r>
      <rPr>
        <b/>
        <sz val="12"/>
        <color rgb="FF000000"/>
        <rFont val="Arial"/>
        <family val="2"/>
      </rPr>
      <t>Non-identifiers with lower identification risk</t>
    </r>
    <r>
      <rPr>
        <sz val="12"/>
        <color rgb="FF000000"/>
        <rFont val="Arial"/>
        <family val="2"/>
      </rPr>
      <t xml:space="preserve"> - This is the level of identification risk we give to data variables that do not meet any of the above.</t>
    </r>
  </si>
  <si>
    <t>E</t>
  </si>
  <si>
    <r>
      <rPr>
        <b/>
        <sz val="12"/>
        <color rgb="FF000000"/>
        <rFont val="Arial"/>
        <family val="2"/>
      </rPr>
      <t>Other</t>
    </r>
    <r>
      <rPr>
        <sz val="12"/>
        <color rgb="FF000000"/>
        <rFont val="Arial"/>
        <family val="2"/>
      </rPr>
      <t xml:space="preserve"> - Data that does not fit into any of the four categories above.  This would be data items referring to exam results, or the school someone attended. </t>
    </r>
  </si>
  <si>
    <r>
      <rPr>
        <b/>
        <sz val="12"/>
        <color rgb="FF000000"/>
        <rFont val="Arial"/>
        <family val="2"/>
      </rPr>
      <t>Anonymised Data</t>
    </r>
    <r>
      <rPr>
        <sz val="12"/>
        <color rgb="FF000000"/>
        <rFont val="Arial"/>
        <family val="2"/>
      </rPr>
      <t xml:space="preserve"> - We use this term to describe counts of individuals that are at a level where re-identification is extremely remote. This can also refer to individual level data that has undertaken extremely high levels of stress testing to prove that re-identification risk is extremely low.</t>
    </r>
  </si>
  <si>
    <t>Third Party NPD Requests Tier of Data Guide</t>
  </si>
  <si>
    <t>Tier</t>
  </si>
  <si>
    <t>Information Type and Description</t>
  </si>
  <si>
    <r>
      <rPr>
        <b/>
        <sz val="12"/>
        <color rgb="FF000000"/>
        <rFont val="Arial"/>
        <family val="2"/>
      </rPr>
      <t xml:space="preserve">Individual pupil level data - Identifying and / or Identifiable and Highly Sensitive </t>
    </r>
    <r>
      <rPr>
        <sz val="12"/>
        <color rgb="FF000000"/>
        <rFont val="Arial"/>
        <family val="2"/>
      </rPr>
      <t>- Individual pupil level extracts that include identifying and highly sensitive information about pupils and their characteristics including items described as ‘sensitive personal data’ within the Data Protection Act 1998. Examples of identifying data items include Names, Address and Date of Birth. Examples of highly sensitive data items include Looked After Status, In Need Status, Full Ethnicity, Examples of highly sensitive data items include Looked After Status, In Need Status, Full Ethnicity, Full Language and Primary and Secondary SEN Type, reasons for exclusions and absence.</t>
    </r>
  </si>
  <si>
    <r>
      <rPr>
        <b/>
        <sz val="12"/>
        <color rgb="FF000000"/>
        <rFont val="Arial"/>
        <family val="2"/>
      </rPr>
      <t>Individual pupil level data - Identifiable and Sensitive</t>
    </r>
    <r>
      <rPr>
        <sz val="12"/>
        <color rgb="FF000000"/>
        <rFont val="Arial"/>
        <family val="2"/>
      </rPr>
      <t xml:space="preserve"> - Individual pupil level extracts that include sensitive information about pupils and their characteristics including items described as ‘sensitive personal data’ as defined by the Data Protection Act 1998 which have been recoded to become less disclosive.  Examples of sensitive data items include ethnic group major, ethnic group minor, language group major, language group minor, Special Educational Needs and eligibility for Free School Meals.</t>
    </r>
  </si>
  <si>
    <r>
      <rPr>
        <b/>
        <sz val="12"/>
        <color rgb="FF000000"/>
        <rFont val="Arial"/>
        <family val="2"/>
      </rPr>
      <t xml:space="preserve">Aggregate School level data - Identifiable and Sensitive </t>
    </r>
    <r>
      <rPr>
        <sz val="12"/>
        <color rgb="FF000000"/>
        <rFont val="Arial"/>
        <family val="2"/>
      </rPr>
      <t>- Aggregated extracts of school level data from the Department’s School Level Database which include items considered ‘sensitive personal data’ within the terms of the Data Protection Act 1998 and could include small numbers and single counts.  For example, there is 1 white boy eligible for Free School Meals in school x that did not achieve level 4 in English and maths at Key Stage 2.</t>
    </r>
  </si>
  <si>
    <r>
      <rPr>
        <b/>
        <sz val="12"/>
        <color rgb="FF000000"/>
        <rFont val="Arial"/>
        <family val="2"/>
      </rPr>
      <t xml:space="preserve">Individual pupil level data - Identifiable </t>
    </r>
    <r>
      <rPr>
        <sz val="12"/>
        <color rgb="FF000000"/>
        <rFont val="Arial"/>
        <family val="2"/>
      </rPr>
      <t>- Individual pupil level extracts that do not contain information about pupils and their characteristics which is considered to be identifying or described as sensitive personal data under the Data Protection Act 1998.  For example, the extracts may include information about pupil attainment, prior attainment, progression and pupil absences but do not include any obvious identifying data items like names and addresses and any information about pupil characteristics other than gender.</t>
    </r>
  </si>
  <si>
    <t>In May 2018, the DfE implemented a new governance board – the Data Sharing Approval Panel (DSAP). This panel covers all DfE personal level data assets in the department and oversees both regular DfE personal level data shares</t>
  </si>
  <si>
    <t>underpinned by formal Data Sharing Agreements / SLAs and all DfE ad-hoc personal level data shares. This has enabled greater transparency and control of all DfE data shares involving personal level data.</t>
  </si>
  <si>
    <t>For Office for National Statistics Secure Research Service (ONS SRS) when the licence ends the researchers project environment is deactivated so the organisation cannot access the raw data further.  The raw data is then destroyed by ONS twelve months after the licence end date.</t>
  </si>
  <si>
    <t>The data contained in this document may not always match internal held records for the number of data requests received/processed/approved e.g. how duplicate requests or re-use requests are recorded.</t>
  </si>
  <si>
    <t>Licence End Date</t>
  </si>
  <si>
    <t>Individualised Learner Record (ILR)</t>
  </si>
  <si>
    <t>London School of Economics (LSE)</t>
  </si>
  <si>
    <t>Confirming licence extension</t>
  </si>
  <si>
    <t xml:space="preserve">Each of the data shares are supported by Memorandum of Understandings, Data Sharing Agreements and Service Level Agreements, it also includes some ad-hoc requests which are also supported by agreements. </t>
  </si>
  <si>
    <t>Ref</t>
  </si>
  <si>
    <t>Data Asset(s)</t>
  </si>
  <si>
    <t>Who we share data with</t>
  </si>
  <si>
    <t>Purpose</t>
  </si>
  <si>
    <t>What is shared</t>
  </si>
  <si>
    <t>R0001</t>
  </si>
  <si>
    <t>Oxford Cambridge RSA provide the examination centre details to Standards &amp; Testing Agency (STA); the participating Awarding Organisations provide their examinations entry data to STA; Parcelforce provide their depot postcode allocation list to STA.  Our GQLA system process the data to create a list of active centres per examination series (contact details, examination days) and an estimated collections profile.</t>
  </si>
  <si>
    <t>Parcelforce Worldwide</t>
  </si>
  <si>
    <t>To plan and manage the logistics for the 5 annual General Qualifications examinations series with our supplier, Parcelforce.  The data is not made available to the general public.</t>
  </si>
  <si>
    <t>The following information goes to Parcelforce only:
1) List of examination centres active for a series including their contact details and days on which they have examinations.
2) The estimated script collection profile, i.e. estimated number of  packages to collected each day of a series.</t>
  </si>
  <si>
    <t>R0011</t>
  </si>
  <si>
    <t>Science Sample School and Pupil Data</t>
  </si>
  <si>
    <t>National Curriculum Assessment Trialling &amp; Sampling Agency</t>
  </si>
  <si>
    <t xml:space="preserve">To provide the delivery supplier with the names of pupils and schools selected to take part in the statutory, biennial Key Stage 2 science sample test. This enables the supplier to engage with selected schools in order to administer the tests. </t>
  </si>
  <si>
    <t>Pupil: Surname, Forename, Middle Name, Date of Birth, Gender, English as an Additional Language status, Special Education Needs status and any requirement for modified test materials.
School: school name, characteristics and contact details</t>
  </si>
  <si>
    <t>R0012</t>
  </si>
  <si>
    <t>Standards &amp; Testing Agency coder (marker) info</t>
  </si>
  <si>
    <t>To provide the test delivery supplier with a register of science markers (coders) to recruit to mark the statutory, biennial Key Stage 2 science sample test. The marker register is maintained for future years and markers must give their permission for their details to be shared in future test cycles.</t>
  </si>
  <si>
    <t>Marker Name, contact details and record of participation and performance in previous test cycles, including qualitative feedback.</t>
  </si>
  <si>
    <t>R0097</t>
  </si>
  <si>
    <t>Get Information About Schools extract</t>
  </si>
  <si>
    <t>Reception Baseline Assessment (RBA) delivery agency</t>
  </si>
  <si>
    <t xml:space="preserve">To provide the test delivery supplier with headteacher and school email addresses to set up the online assessment portal. </t>
  </si>
  <si>
    <t>Headteacher and school email addresses, school Department for Education number</t>
  </si>
  <si>
    <t>R0015</t>
  </si>
  <si>
    <t>Individualised Learner Record (ILR) data matched to responses from Community Learning Mental Health Research Survey</t>
  </si>
  <si>
    <t>Ipsos MORI</t>
  </si>
  <si>
    <t>To find out if non-formal adult education can help people with mental health problems to learn.</t>
  </si>
  <si>
    <t>Following oral and written consent, personal characteristics (Name, Address, Date of Birth and a range of equalities information), social mobility information and qualifications as well as a range of wellbeing and other measures.</t>
  </si>
  <si>
    <t>R0021</t>
  </si>
  <si>
    <t>Learner Records Service (LRS)</t>
  </si>
  <si>
    <t>Department for Education Northern Ireland</t>
  </si>
  <si>
    <t>To support ongoing operational activities for the LRS system (e.g. monitor usage of the service, and supporting data quality activities).</t>
  </si>
  <si>
    <t>Names, Date of Birth, Sex, Postcode and any details of their achievements/qualifications held in LRS.</t>
  </si>
  <si>
    <t>R0022</t>
  </si>
  <si>
    <t>Welsh Government's Education &amp; Public Services</t>
  </si>
  <si>
    <t>R0024</t>
  </si>
  <si>
    <t>Federation for Industry Sector Skills &amp; Standards (FISSS)</t>
  </si>
  <si>
    <t>To allow FISSS to verify the components of apprenticeship frameworks that a learner has completed automatically through the LRS web services. This removes the reliance on paper certificates being produced (therefore improving efficiency).</t>
  </si>
  <si>
    <t>Personal details; Unique Learner Number, First Name, Family Name, Date of Birth. Gender, Postcode.
Achievement details; Qualification Name, Award date, Grade, Learning provider name.</t>
  </si>
  <si>
    <t>R0032</t>
  </si>
  <si>
    <t>Student Income &amp; Expenditure Survey</t>
  </si>
  <si>
    <t>Capita</t>
  </si>
  <si>
    <t>Capita collect student data on behalf of the Education and Skills Funding Agency, to administer the Care to Learn financial support scheme.</t>
  </si>
  <si>
    <t>Pupil Name, Address and other details.  Child Name and Date of Birth. Details of education institution and childcare provider are also collected.</t>
  </si>
  <si>
    <t>R0033</t>
  </si>
  <si>
    <t>Customer Relationships Management datasets</t>
  </si>
  <si>
    <t xml:space="preserve">Independent intelligence about customer satisfaction and progression as a result of engagement with the National Careers Service. </t>
  </si>
  <si>
    <t>Names, Contact details, Equality information, Qualifications and employment information.</t>
  </si>
  <si>
    <t>R0037</t>
  </si>
  <si>
    <t>Other training providers</t>
  </si>
  <si>
    <t>To transfer learners from a failing provider to alternative provision.</t>
  </si>
  <si>
    <t>Unique Learner Number; Apprenticeship Framework; Funding remaining.</t>
  </si>
  <si>
    <t>R0038</t>
  </si>
  <si>
    <t>Unique Learner Number, Learning programme; Funding remaining.</t>
  </si>
  <si>
    <t>R0057</t>
  </si>
  <si>
    <t>Pupil Census</t>
  </si>
  <si>
    <t>UK Data Archive (University of Essex)</t>
  </si>
  <si>
    <t>Department for Education authorises the University of Essex who host the UK Data Archive to act as their data processor to enable researchers, including those conducting degree-based research, from UK academic institutions and some research centres to request and view National Pupil Database data in the Secure Lab safe room at the University or on the researcher’s own institutional computer.</t>
  </si>
  <si>
    <t>Data from the National Pupil Database about pupil characteristics and attainment once research proposals have been through the approvals process.</t>
  </si>
  <si>
    <t>R0062</t>
  </si>
  <si>
    <t>England Trends in Mathematics and Science Study 2015 and Programme for International Student Assessment 2015  data matched to extract of National Pupil Database. School leader and teacher data and school characteristics.</t>
  </si>
  <si>
    <t>Institute of Education/University College London</t>
  </si>
  <si>
    <t>Institute of Education/University College London have been commissioned by the Education Policy Institute to author a report on the state of education across the UK. They are keen specifically to understand links between national and international performance measures, to position our international performance using measures understood nationally.</t>
  </si>
  <si>
    <t>Trends in Mathematics and Science Study (TIMSS) and Programme for International Student Assessment (PISA) data with extract from National Pupil Database (NPD). Includes unique pupil identifiers to enable future NPD matching, but not the TIMSS to-PISA  NPD spine which is held by International Division.</t>
  </si>
  <si>
    <t>R0063</t>
  </si>
  <si>
    <t>England Trends in Mathematics and Science Study 2015 and Programme for International Student Assessment 2015  data matched to extract of National Pupil Database. school leader and teacher data and school characteristics.</t>
  </si>
  <si>
    <t>Institute of Education/University College London to investigate data collected in our national PISA 2015 study on pupils' aspirations for the future, specifically university application and barriers to continuing education.</t>
  </si>
  <si>
    <t>please refer to the 'DSAP considered data shares' sheet.</t>
  </si>
  <si>
    <t>The destruction status of  'Confirmation Received Data Has Been Destroyed' means that the organisation has confirmed destruction of the data; 'Confirming destruction' is with regard to the contact we have made with the organisation</t>
  </si>
  <si>
    <t>regarding their licence expiry; 'Confirming licence extension' refers to an extension request being actioned internally.</t>
  </si>
  <si>
    <t>The data contained in this document and previously published versions may not always match internal held records for the number of data requests received/processed/approved, e.g., how duplicate requests or re-use requests are recorded.</t>
  </si>
  <si>
    <t>This may be due to changes over time as definitions/business rules have evolved through process improvements.</t>
  </si>
  <si>
    <t>DR Number</t>
  </si>
  <si>
    <t>Customer Organisation</t>
  </si>
  <si>
    <t>Project Aims</t>
  </si>
  <si>
    <t>Tier of Data Approved (recorded from 1 August 2012 onwards)</t>
  </si>
  <si>
    <t>Linked Data or NPD Request</t>
  </si>
  <si>
    <t>Destruction Status</t>
  </si>
  <si>
    <t xml:space="preserve">Linked </t>
  </si>
  <si>
    <t>Linked</t>
  </si>
  <si>
    <t>NPD</t>
  </si>
  <si>
    <t>DR150305.03</t>
  </si>
  <si>
    <t xml:space="preserve">Royal College of Surgeons of England (RCSENG)
</t>
  </si>
  <si>
    <t>The aim of the project is to link the CRANE Database to the National Pupil Database at the individual pupil level in order to describe the educational outcomes for a cohort of individuals born with a cleft lip and/or palate in England between 2000 and 2008. RCSENG will utilise the information held in the CRANE Database to describe differences in educational outcomes according to factors such as cleft type, the presence of additional anomalies, age at diagnosis and timing of surgical cleft repair. They will also attempt to examine the correlation between treatment outcomes recorded in CRANE, such as speech quality, and the educational outcomes. RCSENG will draw comparisons between the educational outcomes for the cleft cohort and the published national statistics for all children.</t>
  </si>
  <si>
    <t>DR140922.02</t>
  </si>
  <si>
    <t>Re-Use request - This research project addresses a longstanding question in labour economics: the effect of fertility on labour market outcomes of mothers. Answering this question is difficult because simple regressions of labour force participation on the number of children a women has may be biased to the selection of women who are less career-oriented and also tend to have more children. LSE uses a novel instrument for fertility to assess the causal impact of having fewer children than expected on labour supply. Instrumental variable regressions show that the impact of additional children is heterogeneous across the population, disadvantaged women who have a second child being about 50 percentage points more likely than those with only one child to drop out of the labour market. For advantaged women, additional children do not have a significant impact on labour market participation. London School of Economics results are in contrast to previous studies, which tend to show that simple regressions overestimate the negative effect of additional children on labour market outcomes of women, suggesting that what matters most for women’s careers is whether or not they have children at all, and not how many children they have. The next step of the analysis will consist in trying to answer the question of what is causing so many of the disadvantaged women to drop out of the labour force once they have more than one child.</t>
  </si>
  <si>
    <t>DR150501.03</t>
  </si>
  <si>
    <t xml:space="preserve">This project intends to get a fuller picture of the educational choices and trajectories of students. For instance, many non-academic routes such as BTEC qualifications are accepted by Higher Education Institutions as entry qualifications. LSE would like to get a better understanding of what vocational education choices tend to lead to Higher Education. They would also like to study whether students who go to Higher Education are similar to those who enter 'high value’ vocational options such as Level 3 or 4 apprenticeships. This project is part of the research for the new Centre for Vocational Education Research (cver.lse.ac.uk) funded by the Department for Business, Innovation and Skills (BIS).  
</t>
  </si>
  <si>
    <t>DR150918.01</t>
  </si>
  <si>
    <t>The overall aim of these projects is to study the impact of core subjects on later educational outcomes. Much emphasis is placed on the teaching of core subjects (especially English and Maths), both in terms of time, and the emphasis placed on them in measures of school performance.  LSE will consider the consequences of ‘success’ in core subjects on the probability of taking A-levels; enrolling in Higher Education; classification of degree; and subject of degree and access to ‘high quality’ Vocational Education routes. LSE will use a regression discontinuity design to assess the causal impact of exam success on later outcomes. In particular, LSE will consider the effect of getting a ‘C’ grade in a core subject by comparing students either side of the margin (but who are similar in other respects). The potential importance of getting a C grade in a core subject is tied to (a) the emphasis placed on grades A-C within the school performance tables; (b) the emphasis placed on core subjects in the curriculum, performance tables and (potentially) human capital; (c) how the C grade gets used by later institutions.</t>
  </si>
  <si>
    <t>This projects aims to understand how three new types of free schools – namely University Technical Colleges (UTCs), Studio Schools (SSs) and Career Colleges (CCs) – impact the enrolment, educational pathway and attainment of students. These three types of schools are created for students between 14 and 18/19 that seek a stronger ‘vocational’ curriculum than is on offer in other secondary schools. They provide vocational education and aim to equip students with employability skills. Analysing the effect of these new schools is important to find out if these schools really improve the educational trajectories and future employment prospects of students who attend them.</t>
  </si>
  <si>
    <t>DR160202.04</t>
  </si>
  <si>
    <t xml:space="preserve">Using a rich matched dataset on student level outcomes and characteristics, this project aims to study the value added of English FE providers on student outcomes, such as learning completion, drop out, quality of the learning undertaken, progression to higher levels of learning and participation in higher education. This project also aims to provide insights into the drivers of potential differences between these providers. The data is intended for use under a Centre for Vocational Education Research (CVER) project, sponsored by BIS. </t>
  </si>
  <si>
    <t>DR160202.05</t>
  </si>
  <si>
    <t>London School of Economics</t>
  </si>
  <si>
    <t xml:space="preserve">To study the impact of core subjects on later educational outcomes. To study the impact of obtaining a C grade on core subjects at the end of KS4 (for the 2012 KS4 cohort) on later enrolment in HE (and subject chosen, mode of study, etc). To study enrolment in higher level vocational education and apprenticeships by age 19 (as well as other outcomes related to completion and achievement of the aims). </t>
  </si>
  <si>
    <t>DR160303.03</t>
  </si>
  <si>
    <t>DR160725.01</t>
  </si>
  <si>
    <t>To evaluate the long-term impact of the literacy and numeracy hours on pupils who were affected by the policies before the national roll-outs in the context of the National Literacy and Numeracy Strategies respectively. While earlier work shows these pedagogies have short-term effects, this analysis will look at whether effects carry through to GCSE results and subsequent choices made in further and higher education.</t>
  </si>
  <si>
    <t>DR161201.03</t>
  </si>
  <si>
    <t xml:space="preserve">This projects aims to understand how three new types of free schools – namely University Technical Colleges (UTCs), Studio Schools (SSs) and Career Colleges (CCs) – impact the enrolment, educational pathway and attainment of students. These three types of schools are created for students between 14 and 18/19 that seek a stronger ‘vocational’ curriculum than is on offer in other secondary schools. They provide vocational education and aim to equip students with employability skills. Analysing the effect of these new schools is important to find out if these schools really improve the educational trajectories and future employment prospects of students who attend them. </t>
  </si>
  <si>
    <t>DR170119.03</t>
  </si>
  <si>
    <t xml:space="preserve">Much emphasis is placed on the teaching of core subjects (especially English and Maths).  We will consider the consequences of ‘success’ in core subjects on the probability of taking A-levels; enrolling in HE; classification of degree; and subject of degree and access to ‘high quality’ VE routes. We will use a regression discontinuity design to assess the causal impact of exam success on later outcomes. In particular, we will consider the effect of getting a ‘C’ grade in a core subject by comparing students either side of the margin (but who are similar in other respects). The potential importance of getting a C grade in a core subject is tied to (a) the emphasis placed on grades A-C within the school performance tables; (b) the emphasis placed on core subjects in the curriculum, performance tables and (potentially) human capital; (c) how the C grade gets used by later institutions. </t>
  </si>
  <si>
    <t>DR170125.01</t>
  </si>
  <si>
    <t>DR121204.01</t>
  </si>
  <si>
    <t>We plan to draw on a unique dataset that is able to directly link internet accessibility with pupil educational outcomes in order to empirically test for the causal effect of internet exposure on educational attainment over the period 2001 to 2011.</t>
  </si>
  <si>
    <t>DR160426.01</t>
  </si>
  <si>
    <t>The aim of this research is to understand the effects of home broadband availability on student performance. Given the integration and rise of E-learning activities, understanding such impacts is essential in assessing whether a lack in
broadband access might put children at disadvantage. Using a novel research methodology, this is the first study to
present causal estimates on this question of great policy interest.</t>
  </si>
  <si>
    <t>DR170105.01</t>
  </si>
  <si>
    <t xml:space="preserve">A nationwide reform of students’ assignment to schools came with the 2007 School Admissions Code which prohibited local authorities from using ‘‘first preference first’’ admission criteria, and rather advised to use “equal preferences” criteria. This project aims to understand how this reform has impacted the distribution of students across schools, and achievement inequalities between students from different socioeconomic backgrounds.  
</t>
  </si>
  <si>
    <t>DR170120.01</t>
  </si>
  <si>
    <t>University College London Institute of Education</t>
  </si>
  <si>
    <t xml:space="preserve">Next Steps (previously known as the Longitudinal Study of Young People in England) follows the lives of 16,000 people born in 1989/90, originally sampled from schools in England at age 13/14 years and initially managed by the Department for Education. Participants were interviewed annually between 2004 and 2010 to map their journeys through education and transitions into adulthood and the labour market, and then again in 2015, when they reached age 25.  
Next Steps Age 25 is the largest and most detailed research study of its kind, trying to understand the changing experiences of this generation, and has already been highly valuable in informing policy decisions and enhancing understanding of how specific Government policies can influence and shape the lives of young people.
</t>
  </si>
  <si>
    <t>DR170126.03</t>
  </si>
  <si>
    <t>Next Steps (previously known as the Longitudinal Study of Young People in England) follows the lives of 16,000 people born in 1989/90, originally sampled from schools in England at age 13/14 years and initially managed by the Department for Education.  Participants were interviewed annually between 2004 and 2010 to map their journeys through education and transitions into adulthood and the labour market, and then again in 2015, when they reached age 25.  
Next Steps Age 25 is the largest and most detailed research study of its kind, trying to understand the changing experiences of this generation, and has already been highly valuable in informing policy decisions and enhancing understanding of how specific Government policies can influence and shape the lives of young people.
This is the same purpose as DR170120.01 but the request was for different years of data.</t>
  </si>
  <si>
    <t xml:space="preserve">The UK General Data Protection Regulation (UK GDPR) recognises that it may be appropriate to disclose personal data to third parties for specific purposes.  </t>
  </si>
  <si>
    <t>Schedule 2, Part 1, Paragraph 2 (1) of the Data Protection Act 2018 recognises that parts of the UK GDPR may be disapplied in situations where personal data is requested, by third parties with specific powers, for the following purposes:</t>
  </si>
  <si>
    <t>• the prevention or detection of crime</t>
  </si>
  <si>
    <t>• the apprehension or prosecution of offenders, or</t>
  </si>
  <si>
    <t>• the assessment or collection of a tax or duty or an imposition of a similar nature, to the extent that the application of those provisions would be likely to prejudice any of the matters mentioned in paragraphs (a) to (c).</t>
  </si>
  <si>
    <t xml:space="preserve">*A pilot study in 2013 was undertaken to determine the quality of data matching and to explore the potential benefit of setting up a MoU under which applications can be made.  </t>
  </si>
  <si>
    <t>The table below shows every data share, which has taken place between the Home Office and the department following approval of the Memorandum of Understanding in 2015.</t>
  </si>
  <si>
    <t>Month / Year</t>
  </si>
  <si>
    <t>Number of records received from Home Office*</t>
  </si>
  <si>
    <t>Number of records shared with Home Office*</t>
  </si>
  <si>
    <t>Additional information</t>
  </si>
  <si>
    <t>July 2015</t>
  </si>
  <si>
    <t>August 2015</t>
  </si>
  <si>
    <t>Nil</t>
  </si>
  <si>
    <t>September 2015</t>
  </si>
  <si>
    <t>October 2015</t>
  </si>
  <si>
    <t>November 2015</t>
  </si>
  <si>
    <t>December 2015</t>
  </si>
  <si>
    <t>January 2016</t>
  </si>
  <si>
    <t>February 2016</t>
  </si>
  <si>
    <t>March 2016</t>
  </si>
  <si>
    <t>April 2016</t>
  </si>
  <si>
    <t>May 2016</t>
  </si>
  <si>
    <t>June 2016</t>
  </si>
  <si>
    <t>July 2016</t>
  </si>
  <si>
    <t>August 2016</t>
  </si>
  <si>
    <t>September 2016</t>
  </si>
  <si>
    <t>October 2016</t>
  </si>
  <si>
    <t>November 2016</t>
  </si>
  <si>
    <t>December 2016</t>
  </si>
  <si>
    <t>January 2017</t>
  </si>
  <si>
    <t>February 2017</t>
  </si>
  <si>
    <t>March 2017</t>
  </si>
  <si>
    <t>April 2017</t>
  </si>
  <si>
    <t>May 2017</t>
  </si>
  <si>
    <t>June 2017</t>
  </si>
  <si>
    <t>July 2017</t>
  </si>
  <si>
    <t>August 2017</t>
  </si>
  <si>
    <t>September 2017</t>
  </si>
  <si>
    <t>October 2017</t>
  </si>
  <si>
    <t>November 2017</t>
  </si>
  <si>
    <t>December 2017</t>
  </si>
  <si>
    <t>January 2018</t>
  </si>
  <si>
    <t>February 2018</t>
  </si>
  <si>
    <t>March 2018</t>
  </si>
  <si>
    <t>April 2018</t>
  </si>
  <si>
    <t>May 2018</t>
  </si>
  <si>
    <t>June 2018</t>
  </si>
  <si>
    <t>July 2018</t>
  </si>
  <si>
    <t>August 2018</t>
  </si>
  <si>
    <t>September 2018</t>
  </si>
  <si>
    <t>October 2018</t>
  </si>
  <si>
    <t>November 2018</t>
  </si>
  <si>
    <t>December 2018</t>
  </si>
  <si>
    <t>January 2019</t>
  </si>
  <si>
    <t xml:space="preserve">Between November and December 2018 data was not shared whilst a new file transfer system was deployed. As a result, in January 2019 three months worth of data was shared  leading to higher numbers than usual. 
</t>
  </si>
  <si>
    <t>February 2019</t>
  </si>
  <si>
    <t>March 2019</t>
  </si>
  <si>
    <t>April 2019</t>
  </si>
  <si>
    <t>May 2019</t>
  </si>
  <si>
    <t>June 2019</t>
  </si>
  <si>
    <t>July 2019</t>
  </si>
  <si>
    <t>August 2019</t>
  </si>
  <si>
    <t>September 2019</t>
  </si>
  <si>
    <t>October 2019</t>
  </si>
  <si>
    <t>November 2019</t>
  </si>
  <si>
    <t>December 2019</t>
  </si>
  <si>
    <t>January 2020</t>
  </si>
  <si>
    <t>February 2020</t>
  </si>
  <si>
    <t>March 2020</t>
  </si>
  <si>
    <t>April 2020</t>
  </si>
  <si>
    <t>May 2020</t>
  </si>
  <si>
    <t>June 2020</t>
  </si>
  <si>
    <t>July 2020</t>
  </si>
  <si>
    <t>August 2020</t>
  </si>
  <si>
    <t>September 2020</t>
  </si>
  <si>
    <t>October 2020</t>
  </si>
  <si>
    <t>November 2020</t>
  </si>
  <si>
    <t>December 2020</t>
  </si>
  <si>
    <t>January 2021</t>
  </si>
  <si>
    <t>February 2021</t>
  </si>
  <si>
    <t>March 2021</t>
  </si>
  <si>
    <t>April 2021</t>
  </si>
  <si>
    <t>May 2021</t>
  </si>
  <si>
    <t>June 2021</t>
  </si>
  <si>
    <t>July 2021</t>
  </si>
  <si>
    <t>August 2021</t>
  </si>
  <si>
    <t>September 2021</t>
  </si>
  <si>
    <t>October 2021</t>
  </si>
  <si>
    <t>November 2021</t>
  </si>
  <si>
    <t>December 2021</t>
  </si>
  <si>
    <t>January 2022</t>
  </si>
  <si>
    <t>February 2022</t>
  </si>
  <si>
    <t>March 2022</t>
  </si>
  <si>
    <t>April 2022</t>
  </si>
  <si>
    <t>May 2022</t>
  </si>
  <si>
    <t>June 2022</t>
  </si>
  <si>
    <t>July 2022</t>
  </si>
  <si>
    <t>August 2022</t>
  </si>
  <si>
    <t>September 2022</t>
  </si>
  <si>
    <t>October 2022</t>
  </si>
  <si>
    <t>November 2022</t>
  </si>
  <si>
    <t>December 2022</t>
  </si>
  <si>
    <t>January 2023</t>
  </si>
  <si>
    <t>February 2023</t>
  </si>
  <si>
    <t>March 2023</t>
  </si>
  <si>
    <t>April 2023</t>
  </si>
  <si>
    <t>May 2023</t>
  </si>
  <si>
    <t>June 2023</t>
  </si>
  <si>
    <t>July 2023</t>
  </si>
  <si>
    <t>August 2023</t>
  </si>
  <si>
    <t>September 2023</t>
  </si>
  <si>
    <t>October 2023</t>
  </si>
  <si>
    <t>November 2023</t>
  </si>
  <si>
    <t>December 2023</t>
  </si>
  <si>
    <t>January 2024</t>
  </si>
  <si>
    <t>February 2024</t>
  </si>
  <si>
    <t>March 2024</t>
  </si>
  <si>
    <t>The UK General Data Protection Regulations (UK GDPR) recognises that it may be appropriate to disclose personal data to third parties for specific purposes.  Schedule 2, Part 1, Paragraph 2 (1)</t>
  </si>
  <si>
    <t>of the Data Protection Act 2018 recognises that parts of the GDPR may be disapplied in situations where personal data is requested, by third parties with specific powers, for the following purposes:</t>
  </si>
  <si>
    <t xml:space="preserve"> Month / Year</t>
  </si>
  <si>
    <t xml:space="preserve">A request was received from DWP involving 185 child identities to be checked against the National Pupil Database. Of the 185 child identities, we were able to positively match one and confirmed this to DWP as a 'Y' only. No individual data was shared back to DWP. 
DWP has extensive statutory and common law functions to 
a) investigate benefit fraud, and
b) impose penalties or refer for prosecution in respect of suspected benefit fraud
</t>
  </si>
  <si>
    <t>Request for all pupils who attended a specified school during a four year period to aid in a criminal investigation.</t>
  </si>
  <si>
    <t>A family solicitor, or a Family Court, may order the Department for Education to release personal data it holds by granting a Disclosure Order.</t>
  </si>
  <si>
    <t>The required information is usually limited to a child’s last known home address and address of the school he/she was last known to be attending.</t>
  </si>
  <si>
    <t>This is usually for the purposes of trying to locate missing children.  The department will comply with such Court Orders and the release of any personal data,</t>
  </si>
  <si>
    <t>in response to the Order, if made under Schedule 2, Part 1, Paragraph 5 of the Data Protection Act 2018.</t>
  </si>
  <si>
    <t>Number of records from NPD &amp; ILR shared with third parties who have specific powers relating to Schedule 2, Part 1, Paragraph 2 (1) of the Data Protection Act 2018</t>
  </si>
  <si>
    <t>April 2024</t>
  </si>
  <si>
    <t>May 2024</t>
  </si>
  <si>
    <t>June 2024</t>
  </si>
  <si>
    <t>July 2024</t>
  </si>
  <si>
    <t>August 2024</t>
  </si>
  <si>
    <t>September 2024</t>
  </si>
  <si>
    <t>Confirming destruction</t>
  </si>
  <si>
    <t>October 2024</t>
  </si>
  <si>
    <t>November 2024</t>
  </si>
  <si>
    <t>December 2024</t>
  </si>
  <si>
    <t>January 2025</t>
  </si>
  <si>
    <t>February 2025</t>
  </si>
  <si>
    <t>March 2025</t>
  </si>
  <si>
    <t>Number of records from NPD &amp; ILR provided as a response to Court Orders</t>
  </si>
  <si>
    <t>April 2025</t>
  </si>
  <si>
    <t>May 2025</t>
  </si>
  <si>
    <t>June 2025</t>
  </si>
  <si>
    <t>July 2025</t>
  </si>
  <si>
    <t>August 2025</t>
  </si>
  <si>
    <t>September 2025</t>
  </si>
  <si>
    <t>October 2025</t>
  </si>
  <si>
    <t>November 2025</t>
  </si>
  <si>
    <t>December 2025</t>
  </si>
  <si>
    <t>January 2026</t>
  </si>
  <si>
    <t>February 2026</t>
  </si>
  <si>
    <t>March 2026</t>
  </si>
  <si>
    <t>The following are data shares approved by DSAP from May 2018 to end of March 2026.  A detailed explanation of the classification of data for columns E and F can be found on 'the 'Classification of Data' tab.</t>
  </si>
  <si>
    <t xml:space="preserve">The data shares listed below are DfE external data shares according to centrally held records up to 31/03/2026 which were in place before the Data Sharing Approval Panel was implemented. </t>
  </si>
  <si>
    <t>Please Note: The following are third-party NPD requests approved prior to April 2018 where data is still held by the requester as at 31 March 2026.  For all DfE external personal level data shares that have been approved since April 2018,</t>
  </si>
  <si>
    <t>DSAP Reference No.</t>
  </si>
  <si>
    <t>Name/Organisation</t>
  </si>
  <si>
    <t>Brief Purpose</t>
  </si>
  <si>
    <t>DfE (&amp; EA's) Data Assets</t>
  </si>
  <si>
    <t>Classification (identification risk) 1 - 5</t>
  </si>
  <si>
    <t>Classification (sensitivity level) A - E</t>
  </si>
  <si>
    <t>Frequency</t>
  </si>
  <si>
    <t>How was data provided</t>
  </si>
  <si>
    <t>Licence end date description</t>
  </si>
  <si>
    <t xml:space="preserve">DS00028
</t>
  </si>
  <si>
    <t>Office for National Statistics (ONS)</t>
  </si>
  <si>
    <t>Department for Education (DfE) wishes to share personal data with the Office for National Statistics as its processor for the purposes of providing DfE de-identified data extracts for third party research by Digital Economy Act (DEA) accredited researchers using the ONS five safes framework.
ONS will act as DfE’s service provider in line with DfE’s Data Sharing Service policies and procedures.  ONS will facilitate accredited researchers’ licensed access to project space via its Secure Environment(s) – the Secure Research Service and the Integrated Data Service - and ensure through its Clearance Process that no identifiable data ever leaves the Secure Environment(s). 
The public benefit of this work is to provide safer access to DfE personal data to accredited researchers for research projects that will increase beneficial insights for education and children’s services and for the wider public.</t>
  </si>
  <si>
    <t>National Pupil Database (NPD)
Individualised Learner Record (ILR)
School Workforce data (SWC)
Children in Need (CIN)
Children Looked After (CLA)</t>
  </si>
  <si>
    <t>This SLA enables bespoke and/or standard extract data sharing activity which is in each case presented as a separate line in this document.  This SLA also enables standard extracts to be shared with ONS SRS so that the number of bespoke extracts leaving the department is minimised.</t>
  </si>
  <si>
    <t>N/A</t>
  </si>
  <si>
    <t xml:space="preserve">N/A  </t>
  </si>
  <si>
    <t>Memorandum of Understanding  reviewed annually.
This is the review date</t>
  </si>
  <si>
    <t>DS00035</t>
  </si>
  <si>
    <t>Ofsted</t>
  </si>
  <si>
    <t>Ofsted will use the DfE data provided under recurring data sharing agreement for 2025/26 and secondary analysis for a range of analytical work relevant to Ofsted’s Remit. 
This recurring data sharing agreement is reviewed annually.</t>
  </si>
  <si>
    <t xml:space="preserve">National Pupil Database
Children In Need
Children Looked After
Performance data
Absence
Exclusions
Academies data
Children's Social Work Workforce
SLASC
Individual Learner data
Non-Individual Learner data
School Workforce
ITT Reform Programme data
</t>
  </si>
  <si>
    <r>
      <rPr>
        <b/>
        <sz val="12"/>
        <rFont val="Arial"/>
        <family val="2"/>
      </rPr>
      <t>2</t>
    </r>
    <r>
      <rPr>
        <sz val="12"/>
        <rFont val="Arial"/>
        <family val="2"/>
      </rPr>
      <t xml:space="preserve"> - contains meaningful identifiers</t>
    </r>
  </si>
  <si>
    <r>
      <rPr>
        <b/>
        <sz val="12"/>
        <rFont val="Arial"/>
        <family val="2"/>
      </rPr>
      <t>B</t>
    </r>
    <r>
      <rPr>
        <sz val="12"/>
        <rFont val="Arial"/>
        <family val="2"/>
      </rPr>
      <t xml:space="preserve"> - contains highly sensitive data about interactions with Children’s services
</t>
    </r>
    <r>
      <rPr>
        <b/>
        <sz val="12"/>
        <rFont val="Arial"/>
        <family val="2"/>
      </rPr>
      <t>C</t>
    </r>
    <r>
      <rPr>
        <sz val="12"/>
        <rFont val="Arial"/>
        <family val="2"/>
      </rPr>
      <t xml:space="preserve"> - contains sensitive data not captured as a Special Category within GDPR as they are specific to education but, which DfE believe are equally sensitive,
</t>
    </r>
    <r>
      <rPr>
        <b/>
        <sz val="12"/>
        <rFont val="Arial"/>
        <family val="2"/>
      </rPr>
      <t>D</t>
    </r>
    <r>
      <rPr>
        <sz val="12"/>
        <rFont val="Arial"/>
        <family val="2"/>
      </rPr>
      <t xml:space="preserve"> - contains GDPR Special Category data
</t>
    </r>
    <r>
      <rPr>
        <b/>
        <sz val="12"/>
        <rFont val="Arial"/>
        <family val="2"/>
      </rPr>
      <t>E</t>
    </r>
    <r>
      <rPr>
        <sz val="12"/>
        <rFont val="Arial"/>
        <family val="2"/>
      </rPr>
      <t xml:space="preserve"> - contains lowest sensitivity data</t>
    </r>
  </si>
  <si>
    <t>Annually</t>
  </si>
  <si>
    <t>Secure file transfer directly to the organisation</t>
  </si>
  <si>
    <t>DS00039</t>
  </si>
  <si>
    <t>National Consortium for Examination Results CIC (NCER)</t>
  </si>
  <si>
    <t>The National Consortium of Examination Results (NCER), through Angel Solutions, wishes to use a wide range of National Pupil Database (NPD) data.
With this data they will provide a comprehensive analysis system to Local Authorities and schools to enable them to evaluate their strengths and opportunities for improvement. Analysis provided by NCER will range from pupil level reports through to Key Stages on a Page. Key pupil group analysis will also be provided using filters and aggregations within the analysis system. 
The public benefit of this work will be identification of variations in outcomes and where appropriate enable interventions to be put in place to support all pupils, groups of pupils and individuals to achieve their full learning potential. Local Authorities (using Nexus data) and Schools (using Perspective Lite data) can examine where schools, pupil groups or pupils need additional support and triangulate this information with their own professional knowledge and judgement to ensure effective planning for continued improvement. 
All Local Authorities are members of NCER and use the NCER online analysis system Nexus to support their education and children’s services provision and to carry out their statutory functions to provide a good education to all pupils.</t>
  </si>
  <si>
    <t>National Pupil Database (NPD)</t>
  </si>
  <si>
    <r>
      <rPr>
        <b/>
        <sz val="12"/>
        <rFont val="Arial"/>
        <family val="2"/>
      </rPr>
      <t>1</t>
    </r>
    <r>
      <rPr>
        <sz val="12"/>
        <rFont val="Arial"/>
        <family val="2"/>
      </rPr>
      <t xml:space="preserve"> - contains instant identifiers</t>
    </r>
  </si>
  <si>
    <t>Data Sharing Agreement reviewed annually.
This is the review date.</t>
  </si>
  <si>
    <t>DS00144</t>
  </si>
  <si>
    <t>AQA Education (AQA)</t>
  </si>
  <si>
    <t>AQA Education wishes to use student-level KS2 scores annually.
With this data they will match current GCSE students to their prior KS2 scores, thus allowing GCSE outcomes to be accurately predicted, based on the relationship between these variables in previous years.
This agreement also permits AQA Education to share with Ofqual their KS2 normalised scores (constructed from NPD data) for the purpose of supporting the work relating to the standardisation of teacher assessment grades for GCSE, AS and A levels in summer 2020.
The public benefit of this work will be that GCSE results will be demonstrably maintained and be command public confidence, and the GCSE awarding organisations are compliant with the Ofqual requirement.</t>
  </si>
  <si>
    <r>
      <rPr>
        <b/>
        <sz val="12"/>
        <rFont val="Arial"/>
        <family val="2"/>
      </rPr>
      <t>D</t>
    </r>
    <r>
      <rPr>
        <sz val="12"/>
        <rFont val="Arial"/>
        <family val="2"/>
      </rPr>
      <t xml:space="preserve"> - contains GDPR Special Category data
</t>
    </r>
    <r>
      <rPr>
        <b/>
        <sz val="12"/>
        <rFont val="Arial"/>
        <family val="2"/>
      </rPr>
      <t>E</t>
    </r>
    <r>
      <rPr>
        <sz val="12"/>
        <rFont val="Arial"/>
        <family val="2"/>
      </rPr>
      <t xml:space="preserve"> - contains lowest sensitivity data</t>
    </r>
  </si>
  <si>
    <t>DS00158</t>
  </si>
  <si>
    <t>Pearson Education Ltd</t>
  </si>
  <si>
    <t xml:space="preserve">Pearson Education Ltd needs student-level Key Stage 2 (KS2) scores annually under a Service Level Agreement (SLA) to match current GCSE and BTEC students to their prior KS2 attainment scores. These matched data allows GCSE and BTEC outcomes to be accurately predicted, based on the relationship between these variables in previous years. The predicted subject outcomes, in turn, determine the position of grade boundaries in current GCSE and BTEC examinations.
The public benefit of this work will be that GCSE and BTEC results will be demonstrably maintained and command public confidence, and the GCSE awarding organisations are compliant with the statutory Ofqual requirement. 
</t>
  </si>
  <si>
    <t xml:space="preserve">Data Sharing Agreement reviewed bi-annually.
This is the review date.
</t>
  </si>
  <si>
    <t>DS00159</t>
  </si>
  <si>
    <t>WJEC/CEBAC Ltd
(UK awarding organisation)</t>
  </si>
  <si>
    <t xml:space="preserve">WJEC/CEBAC Ltd needs student-level Key Stage 2 (KS2) scores annually under a Service Level Agreement (SLA) in order to meet its statutory obligation (under the auspices of its regulator, Ofqual) to match current GCSE students to their prior KS2 attainment scores. These matched data allows GCSE subject outcomes to be accurately predicted, based on the relationship between these variables in previous years. The predicted subject outcomes, in turn, determine the position of grade boundaries in current GCSE examinations – a critical procedure. 
The public benefit of this work will be that GCSE results will be demonstrably maintained and command public confidence, and the GCSE awarding organisations are compliant with the statutory Ofqual requirements. 
</t>
  </si>
  <si>
    <t>DS00178</t>
  </si>
  <si>
    <t>OCR
(UK awarding organisation)</t>
  </si>
  <si>
    <t xml:space="preserve">It is a regulatory requirement, as stated by Ofqual, that OCR must use Key Stage 2 (KS2) data to help in setting standards in GCSEs.  This is via a Service Level Agreement (SLA) reviewed on an annual basis.  This is the same methodology required by Ofqual of all three English examination boards, and is a requirement for OCR to remain compliant with Ofqual’s General Conditions of Recognition.  It is also essential in ensuring fairness for GCSE candidates across the three England exam boards.
With this data they will match current GCSE students to their prior KS2 scores, thus allowing GCSE outcomes to be accurately predicted, based on the relationship between these variables in previous years. 
The public benefit of this work will be that GCSE results will be demonstrably maintained and be command public confidence, and the GCSE awarding organisations are compliant with the Ofqual requirement.
</t>
  </si>
  <si>
    <t>DS00146</t>
  </si>
  <si>
    <t>Office for Pay Review Bodies (OPRB) - formerly known as Office of Manpower Economics (OME)</t>
  </si>
  <si>
    <t xml:space="preserve">OPRB provides analytical support to School Teachers Review Body (STRB) and wishes to use School Workforce Census (SWC) data for 2010-2024 to support its analysis of teachers’ pay. This is supported by a Service Level Agreement.
The STRB receives an annual remit from the Secretary of State for Education requiring it to make recommendations each year on the level of teachers’ pay. It relies on various forms of evidence, including trends in teachers’ pay. OPRB will use the SWC data to undertake analyses of pay as to contribute to the STRB’s evidence base, helping to ensure that its recommendations to the Secretary of State are well-informed. 
</t>
  </si>
  <si>
    <t>School Workforce Census (SWC)</t>
  </si>
  <si>
    <r>
      <rPr>
        <b/>
        <sz val="12"/>
        <rFont val="Arial"/>
        <family val="2"/>
      </rPr>
      <t>3</t>
    </r>
    <r>
      <rPr>
        <sz val="12"/>
        <rFont val="Arial"/>
        <family val="2"/>
      </rPr>
      <t xml:space="preserve"> - contains meaningless identifiers</t>
    </r>
  </si>
  <si>
    <t xml:space="preserve">DS00186 </t>
  </si>
  <si>
    <t>University College London (UCL)</t>
  </si>
  <si>
    <t xml:space="preserve">The Department of Social Science, UCL, wishes to match school-level data derived from the Schools Workforce Census (SWC) to the Annual Survey of Hours and Earnings (ASHE).  The study will compare the school-level distribution in teacher pay pre- and post-reform, and whether this varies by school, teacher and regional characteristics.
Tests will be developed to identify the schools changing their pay setting behaviour and compare them to others. The study will examine the impact of the pay reforms on the entry wages of new hires, wage progression among incumbents and teacher mobility within and across schools as teachers go in search of pay raises in an environment where incremental pay progression may be less certain but rewards for high performers may be rising.  The effects of the pay reforms on teacher retention will be considered and whether the pay reforms has changed teacher characteristics. The effect on average student attainment at the school level will be considered.
</t>
  </si>
  <si>
    <r>
      <rPr>
        <b/>
        <sz val="12"/>
        <rFont val="Arial"/>
        <family val="2"/>
      </rPr>
      <t>C</t>
    </r>
    <r>
      <rPr>
        <sz val="12"/>
        <rFont val="Arial"/>
        <family val="2"/>
      </rPr>
      <t xml:space="preserve"> - contains sensitive data not captured as a Special Category within GDPR as they are specific to education but, which DfE believe are equally sensitive,
</t>
    </r>
    <r>
      <rPr>
        <b/>
        <sz val="12"/>
        <rFont val="Arial"/>
        <family val="2"/>
      </rPr>
      <t>D</t>
    </r>
    <r>
      <rPr>
        <sz val="12"/>
        <rFont val="Arial"/>
        <family val="2"/>
      </rPr>
      <t xml:space="preserve"> - contains GDPR Special Category data
</t>
    </r>
    <r>
      <rPr>
        <b/>
        <sz val="12"/>
        <rFont val="Arial"/>
        <family val="2"/>
      </rPr>
      <t>E</t>
    </r>
    <r>
      <rPr>
        <sz val="12"/>
        <rFont val="Arial"/>
        <family val="2"/>
      </rPr>
      <t xml:space="preserve"> - contains lowest sensitivity data</t>
    </r>
  </si>
  <si>
    <t>One-off</t>
  </si>
  <si>
    <t>ONS Secure Research Service</t>
  </si>
  <si>
    <t>Confirming data destruction</t>
  </si>
  <si>
    <t>Durham University</t>
  </si>
  <si>
    <t>Secure environment deactivated</t>
  </si>
  <si>
    <t>DS00234</t>
  </si>
  <si>
    <t>Bradford Teaching Hospital Hospitals NHS Foundation Trust</t>
  </si>
  <si>
    <t>The Bradford Institute for Health Research (BIHR) at Bradford Teaching Hospitals aims to improve the health and education of children in Bradford and share their learning with other cities in the UK. 
BIHR will link DfE education and children’s social care data to routinely recorded healthcare data to provide information to optimise funding, improve children’s outcomes and health. The data linkage in Connected Bradford is an already proven approach.
The public benefit of this work will (i) allow better service delivery for older children; (ii) evaluate previous government initiatives. (iii) allow tailored service delivery, and (iv) improve children’s lives Connected Bradford will allow us to address Bradford’s poor educational attainments and reach out to a wide population. The research is expected to lead to improvements in the efficiency and effectiveness of the infrastructure supporting teachers and healthcare staff, ultimately improving children’s lives.</t>
  </si>
  <si>
    <t>National Pupil Database (NPD)
Individualised Learner Record (ILR)</t>
  </si>
  <si>
    <r>
      <rPr>
        <b/>
        <sz val="12"/>
        <rFont val="Arial"/>
        <family val="2"/>
      </rPr>
      <t>B -</t>
    </r>
    <r>
      <rPr>
        <sz val="12"/>
        <rFont val="Arial"/>
        <family val="2"/>
      </rPr>
      <t xml:space="preserve"> contains highly sensitive data about interactions with Children’s services</t>
    </r>
    <r>
      <rPr>
        <b/>
        <sz val="12"/>
        <rFont val="Arial"/>
        <family val="2"/>
      </rPr>
      <t xml:space="preserve">
C</t>
    </r>
    <r>
      <rPr>
        <sz val="12"/>
        <rFont val="Arial"/>
        <family val="2"/>
      </rPr>
      <t xml:space="preserve"> - contains sensitive data not captured as a Special Category within GDPR as they are specific to education but, which DfE believe are equally sensitive,
</t>
    </r>
    <r>
      <rPr>
        <b/>
        <sz val="12"/>
        <rFont val="Arial"/>
        <family val="2"/>
      </rPr>
      <t>D</t>
    </r>
    <r>
      <rPr>
        <sz val="12"/>
        <rFont val="Arial"/>
        <family val="2"/>
      </rPr>
      <t xml:space="preserve"> - contains GDPR Special Category data
</t>
    </r>
    <r>
      <rPr>
        <b/>
        <sz val="12"/>
        <rFont val="Arial"/>
        <family val="2"/>
      </rPr>
      <t>E</t>
    </r>
    <r>
      <rPr>
        <sz val="12"/>
        <rFont val="Arial"/>
        <family val="2"/>
      </rPr>
      <t xml:space="preserve"> - contains lowest sensitivity data</t>
    </r>
  </si>
  <si>
    <t>DS00487</t>
  </si>
  <si>
    <t>Institute for Fiscal Studies (IFS)</t>
  </si>
  <si>
    <t xml:space="preserve">IFS wishes to use data from the School Workforce census to estimate teachers' preferences over the characteristics of secondary schools in England.
It is often reported that schools located in disadvantaged areas struggle to recruit teachers with the required levels of qualification and experience, which indicates that teacher may 'dislike' working for such schools. We propose to use econometric techniques to identify and estimate the nature of these preferences. By way of example, we would seek to estimate how much a teacher needs to be compensated financially to work in a school with ‘hard-to-teach’ pupils (proxied for example by the proportion of pupils eligible for free school meals). This work could inform important policy questions, notably the calibration of the National Funding Formula for schools teaching a large share of disadvantaged pupils.
The results from this project could also be used jointly with the results from another study currently conducted by University College London and the IFS on parents’ preferences to shed light on the interactions between parents’ and teachers’ choices of schools. </t>
  </si>
  <si>
    <t>School Workforce data (SWC)</t>
  </si>
  <si>
    <t>DS00503</t>
  </si>
  <si>
    <t>Greater London Authority (GLA)</t>
  </si>
  <si>
    <t>GLA wishes to use termly pupil-level and school level census and alternative provision census.
With this data they will produce/update the following products: Schools Atlas, projections of numbers of children with different types of special educational need in London boroughs and supporting analysis, projections of demand for school places in London boroughs and supporting analysis, analysis of the pupil mobility, analysis of how many children live in different areas, and analysis to support the Mayor of London in developing policies aimed at reducing inequalities for Londoners. 
The public benefit of this work will be: Increased transparency around patterns of school attendance, supporting planning for school places to ensure all pupils including the most vulnerable have a suitable school place, supporting policy making aimed at reducing inequality and inequality of outcomes for Londoners, and development of the GLA’s population projections which are used to plan public services across London.</t>
  </si>
  <si>
    <t>DS00495</t>
  </si>
  <si>
    <t xml:space="preserve">Institute for Social and Economic Research, University of Essex
</t>
  </si>
  <si>
    <t>The University of Essex wishes to use the National Pupil Database on attainment at Key Stage 1, 2, 4, and 5 for several cohorts of children born throughout the 1990s. This is to investigate differences in educational attainment of children born before and after the 1995 UK contraceptive pill scare, which led to a sudden increase in live births across the country. 
With these data the researchers will investigate whether children born as a result of the contraceptive pill scare experienced lower educational attainment with respect to adjacent cohorts. This could be the case if the pill scare resulted in women having more children than originally planned or entering motherhood at a younger age.
The public benefit of this work is to provide a stronger evidence base for educational policies that support children born to younger mothers or to larger families, thus improving social mobility</t>
  </si>
  <si>
    <t>DS00501</t>
  </si>
  <si>
    <t>The Institute for Fiscal Studies (IFS) wishes to use subsets of the NPD-MoJ linked data including: EYFSP, KS1, KS2, KS3, KS4, absence, exclusion data, linked to school census and to PNC, CREST, HOCAS, and Prison data for cohorts born between 1985 and 2001. 
With this data they will produce innovative research investigating the nature and drivers of offenders’ educational and criminal trajectories and how these are shaped by the justice system.  They will apply machine learning techniques to classify the trajectories in education and crime of several cohorts of youth and study the inter-connections between those. They will then analyse the early drivers of these trajectories and analyse the journeys of individuals in each of these groups through the criminal justice system.  
The research will benefit the public by generating high-quality evidence on the journeys of young individuals before entering the judicial system and through the system and identifying aspects of their childhood environment that are particularly predictive of certain journeys.</t>
  </si>
  <si>
    <t>National Pupil Database (NPD)
Ministry of Justice (MoJ)</t>
  </si>
  <si>
    <t>DS00604</t>
  </si>
  <si>
    <t>The Office for National Statistics (ONS) wishes to use the School Workforce Census (SWC) data for the 2018/19-2021/22 academic years. 
The School Workforce Census data will be used by ONS as part of ONS’s ongoing pandemic surveillance and research work programme. ONS are setting up a project to link SWC and health data held by ONS. One part of the project involves analysis of the impact of COVID on the school workforce and will attempt to identify factors that increase the risk of catching COVID, risks associated with the long-term impact of COVID and the impact of vaccination as school staff will have higher exposure to the unvaccinated population. 
The public benefit of this work is to identify risks associated with increased COVID transmission and adding to the evidence base around vaccine efficacy will enable policy decisions to be made that can help lower the rate of COVID infection.</t>
  </si>
  <si>
    <t>School Workforce (SWC)</t>
  </si>
  <si>
    <r>
      <rPr>
        <b/>
        <sz val="12"/>
        <rFont val="Arial"/>
        <family val="2"/>
      </rPr>
      <t>D</t>
    </r>
    <r>
      <rPr>
        <sz val="12"/>
        <rFont val="Arial"/>
        <family val="2"/>
      </rPr>
      <t xml:space="preserve"> - contains GDPR Special Category data</t>
    </r>
  </si>
  <si>
    <t>DS00642</t>
  </si>
  <si>
    <t>University of Bristol</t>
  </si>
  <si>
    <t>The University of Bristol is wanting to use attendance, attainment and educational support data set from the National Pupil Database for 2018-21.
With this data they will investigate the effectiveness of an intervention designed to improve outcomes for children with Cerebral Visual Impairments (CVIs), by simplifying their visual environment. CVIs are impairments of vision due to malfunction of the brain rather than the eyes. Families report that children with CVI suffer in their education and development.  At least 3% of primary school children were recently found to have CVI-related vision problems and 79% of these were struggling with their education.  
Teacher reports suggest the intervention is beneficial, however objective measures are needed. Also, many children have experienced set-backs in their development during lockdown, and the intervention may benefit more children than originally hypothesised. The results will inform families, teachers and policy makers about a potentially cost-effective intervention to improve outcomes for children.</t>
  </si>
  <si>
    <t>DS00568</t>
  </si>
  <si>
    <t>Universities and Colleges Admissions Service (UCAS)</t>
  </si>
  <si>
    <t xml:space="preserve">UCAS wish to receive data from T Level results and certification service to match registration and results data with student applications so that they can verify and share that information with further and higher education institutions.
T Levels are new courses which follow GCSEs and are equivalent to 3 A levels. These 2-year courses, which launched September 2020, have been developed in collaboration with employers and businesses so that the content meets the needs of industry and prepares students for work, further training or study
The project is in the public interest as the supply of this data will result in raising awareness, understanding and demand for T Levels; facilitating enrolment on the qualification; building capacity in the system for industry placements with employers; and providing accurate and timely certification to students.
</t>
  </si>
  <si>
    <t>T level results and Certification Service data</t>
  </si>
  <si>
    <r>
      <t xml:space="preserve">
</t>
    </r>
    <r>
      <rPr>
        <b/>
        <sz val="12"/>
        <rFont val="Arial"/>
        <family val="2"/>
      </rPr>
      <t>D</t>
    </r>
    <r>
      <rPr>
        <sz val="12"/>
        <rFont val="Arial"/>
        <family val="2"/>
      </rPr>
      <t xml:space="preserve"> - contains GDPR Special Category data
</t>
    </r>
    <r>
      <rPr>
        <b/>
        <sz val="12"/>
        <rFont val="Arial"/>
        <family val="2"/>
      </rPr>
      <t>E</t>
    </r>
    <r>
      <rPr>
        <sz val="12"/>
        <rFont val="Arial"/>
        <family val="2"/>
      </rPr>
      <t xml:space="preserve"> - contains lowest sensitivity data</t>
    </r>
  </si>
  <si>
    <t>DS00677</t>
  </si>
  <si>
    <t>Department for Education (DfE) and University of Bristol</t>
  </si>
  <si>
    <t xml:space="preserve">DfE wishes to use Serious Incident Notifications (SIN) data to work with colleagues at the University of Bristol, who have responsibility for managing the National Child Mortality Database. 
With this data, both parties will be able to explore gaps in the data and to identify learning to prevent future deaths. The Child Safeguarding Practice Review Panel, recommended through their national review into Sudden Infant Death in Infants, that they and the DfE will work with the Department for Health and Social Care (DHSC), NHS England and the National Child Mortality Database (NCMD) to explore how data collected through child death reviews can be cross-checked against those collected through serious incident notifications. The aim is to ensure consistency and rigour in both systems, and to explore how national learning from both systems can be most effectively disseminated and acted on at local and national levels.
This public benefit of this project will be to help identify learning that can be disseminated and mitigate the risk of future deaths of children where abuse and/or neglect is a possible factor. </t>
  </si>
  <si>
    <r>
      <rPr>
        <b/>
        <sz val="12"/>
        <rFont val="Arial"/>
        <family val="2"/>
      </rPr>
      <t>B -</t>
    </r>
    <r>
      <rPr>
        <sz val="12"/>
        <rFont val="Arial"/>
        <family val="2"/>
      </rPr>
      <t xml:space="preserve"> contains highly sensitive data about interactions with Children’s services</t>
    </r>
    <r>
      <rPr>
        <b/>
        <sz val="12"/>
        <rFont val="Arial"/>
        <family val="2"/>
      </rPr>
      <t xml:space="preserve">
C</t>
    </r>
    <r>
      <rPr>
        <sz val="12"/>
        <rFont val="Arial"/>
        <family val="2"/>
      </rPr>
      <t xml:space="preserve"> - contains sensitive data not captured as a Special Category within GDPR as they are specific to education but, which DfE believe are equally sensitive,
</t>
    </r>
    <r>
      <rPr>
        <b/>
        <sz val="12"/>
        <rFont val="Arial"/>
        <family val="2"/>
      </rPr>
      <t>E</t>
    </r>
    <r>
      <rPr>
        <sz val="12"/>
        <rFont val="Arial"/>
        <family val="2"/>
      </rPr>
      <t xml:space="preserve"> - contains lowest sensitivity data</t>
    </r>
  </si>
  <si>
    <t>DS00644</t>
  </si>
  <si>
    <t>West Midlands Combined Authority (WMCA)</t>
  </si>
  <si>
    <t xml:space="preserve">WMCA wishes to use the Individualised Learner record from 2020/21 academic year to obtain contact details for Learners funded through the Adult Education Budget (AEB) for which WMCA have been responsible since start of 2019/20 academic year. 
WMCA will use the data to contact learners to obtain their views on their learning experience and the impact this has had. This will also evaluate how well WMCA are managing the AEB for the region, and to check how well their aims are being met. 
The results of the survey will be used to inform future expenditure on AEB in the West Midlands region, which will be of public benefit. </t>
  </si>
  <si>
    <r>
      <rPr>
        <b/>
        <sz val="12"/>
        <rFont val="Arial"/>
        <family val="2"/>
      </rPr>
      <t>E</t>
    </r>
    <r>
      <rPr>
        <sz val="12"/>
        <rFont val="Arial"/>
        <family val="2"/>
      </rPr>
      <t xml:space="preserve"> - contains lowest sensitivity data</t>
    </r>
  </si>
  <si>
    <t>DS00790</t>
  </si>
  <si>
    <t xml:space="preserve">The Department for Education (DfE) is sharing data with the Office for National Statistics (ONS) for the purpose of providing de-identified Childcare and Early Years Survey of Parents (CEYPS) access for third party research by Digital Economy Act (DEA) accredited researchers for the benefit of the public.
ONS will act as DfE’s service provider in line with its DEA accreditation as a Processor for disclosure, and will secure approval from data owners for each research project that is requested. The data is therefore intended to serve multiple accredited research projects, with each accredited project only having access to the variables which they have applied for and which are approved as being relevant/proportionate to their research.
The public benefit is that safely increasing the volume of CEYSP analysis being undertaken will significantly broaden the volume of highly beneficial insights for the education system and wider public. </t>
  </si>
  <si>
    <t>Childcare and Early Years Survey of Parents (CEYSP)</t>
  </si>
  <si>
    <t>DS00747</t>
  </si>
  <si>
    <t>Education Authority (NI)</t>
  </si>
  <si>
    <t>The Education Authority (NI) wishes to use the Learning Record Service (LRS) to facilitate the generation of ULNs for NI schools through the C2K system, granting access to The Education Authority (NI) for connecting to LRS via webservices, so they can search for learners and retrieve their learner record where one exists or create one if it doesn’t.  In 2015, the Education Authority (NI) mandated that all school learners from Year 11 onwards should have a Unique Learner Number (ULN) for qualification entry purposes. 
With this data The Education Authority (NI) will be able to provide ULNs to their learners.  This will provide the learners with a digital record of their achievements. It will also support the public funding for further and higher education training and employment.</t>
  </si>
  <si>
    <t>Learner Record Service (LRS)</t>
  </si>
  <si>
    <r>
      <rPr>
        <b/>
        <sz val="12"/>
        <rFont val="Arial"/>
        <family val="2"/>
      </rPr>
      <t>C</t>
    </r>
    <r>
      <rPr>
        <sz val="12"/>
        <rFont val="Arial"/>
        <family val="2"/>
      </rPr>
      <t xml:space="preserve"> - contains sensitive data not captured as a Special Category within GDPR as they are specific to education but, which DfE believe are equally sensitive</t>
    </r>
  </si>
  <si>
    <t>When required</t>
  </si>
  <si>
    <t>DS00852</t>
  </si>
  <si>
    <t>YouGov PLC commissioned by Department for Education (DfE)</t>
  </si>
  <si>
    <t xml:space="preserve">YouGov, commissioned by DfE, wish to use the School Workforce Census (SWC) and Get Information About Schools (GIAS).
With this data they will sample school leaders, supply teachers and teaching assistants to take part in an online survey for a research project looking at the teacher supply market and the deployment of teaching assistants in schools. 
The public benefit of this work will be to ensure policy teams can make evidence-based decisions to help drive policy development in these areas. On the supply teacher policy side, the research will be used to inform future policy interventions in this sector, with a view to realising opportunities to reduce costs for schools with the potential for market reform. On the teaching assistant side, it will be used to help the department set clear standards on the recruitment, deployment and training of teaching assistants, and will help inform policy development for SEND system and apprenticeship reform. </t>
  </si>
  <si>
    <t>School Workforce Census (SWC)
Get Information About Schools (GIAS)</t>
  </si>
  <si>
    <r>
      <rPr>
        <b/>
        <sz val="12"/>
        <rFont val="Arial"/>
        <family val="2"/>
      </rPr>
      <t>C</t>
    </r>
    <r>
      <rPr>
        <sz val="12"/>
        <rFont val="Arial"/>
        <family val="2"/>
      </rPr>
      <t xml:space="preserve"> - contains sensitive data not captured as a Special Category within GDPR as they are specific to education but, which DfE believe are equally sensitive,
</t>
    </r>
    <r>
      <rPr>
        <b/>
        <sz val="12"/>
        <rFont val="Arial"/>
        <family val="2"/>
      </rPr>
      <t>E</t>
    </r>
    <r>
      <rPr>
        <sz val="12"/>
        <rFont val="Arial"/>
        <family val="2"/>
      </rPr>
      <t xml:space="preserve"> - contains lowest sensitivity data</t>
    </r>
  </si>
  <si>
    <t>DS00072</t>
  </si>
  <si>
    <t>University College of London (UCL) Great Ormond Street</t>
  </si>
  <si>
    <t>The Millennium Cohort Study (MCS) is a longitudinal birth cohort study, funded by the Economic and Social Research Council and various government departments including the Department for Education.  The study is tracking the lives of over 19,000 children born in the UK in 2000/2001 and is now in to its fourth sweep of 7 year olds.  The study has collected informed consent from the parents of cohort members to link National Pupil Database (NPD) records to the MCS.  The study, is a uniquely rich research resource which academics and policymakers use to address several research questions, such as on economic circumstances, inequalities, social mobility, educational attainment, mental health and obesity. This request is for National Pupil Database data to support the study.</t>
  </si>
  <si>
    <t>Licence extension approved - awaiting paperwork</t>
  </si>
  <si>
    <t>DS00127</t>
  </si>
  <si>
    <t xml:space="preserve">LSE wishes to use National Pupil Database (NPD) data covering applicants to two free schools. With this data they will evaluate the causal effects of attending these free schools on academic and non-cognitive outcomes. 
The public benefit of this work will be the following: ultimately, the free schools programme is aimed at improving children’s education, lifetime outcomes, and wellbeing – and so their research directly addresses questions of the influence of a particular type of free schools on children’s outcomes. The project would enable policymakers to evaluate to what extent these types of schools improve pupils’ cognitive and non-cognitive outcomes, which will provide important lessons for the entire education sector.
</t>
  </si>
  <si>
    <t>Licence has not expired</t>
  </si>
  <si>
    <t>DS00143</t>
  </si>
  <si>
    <t>Office of Qualifications and Examinations Regulation (Ofqual)</t>
  </si>
  <si>
    <t xml:space="preserve">Ofqual wishes to use the National Pupil Database (NPD) from 2001/02 to 2024/25, Individualised Learner Record (ILR) data  from 2012/13 to 2024/25, Learner Record Service Data from 2021/22 to 2024/25, Technical Level data from 2022 to 2025 and Apprenticeship certification data from 2024/25 to 2025/26 as part of their statutory regulatory activities as set out under the Apprenticeships, Skills, Children and Learning Act 2009, amended by the Education Act 2011.
Ofqual statutory duties include maintaining standards and confidence in qualifications and to give advice to Government on qualifications and assessment based on our research in these areas. This data is requested to develop their evidence base, conduct specific areas of research to improve their understanding of the qualifications landscape, which in turn also allows us to present an evidence-led and transparent picture of qualifications and examinations to the public.
This supports the work to maintain standards and to promote public confidence in regulated qualifications in England. </t>
  </si>
  <si>
    <t>National Pupil Database (NPD)
Individualised Learner Record (ILR)
Learner Record Service  (LRS)</t>
  </si>
  <si>
    <t>DS00153</t>
  </si>
  <si>
    <t>Department for Education (DfE) and OFSTED (Child Online Safeguarding Policy)</t>
  </si>
  <si>
    <t xml:space="preserve">The project is to enable local authorities (LAs) to comply with a new duty, brought in by 16C(1) of the Children Act 2004, as amended by section 14 (Events to be notified to the Panel) of the Children and Social Work Act 2017, to notify incidents when a child dies or is seriously harmed and abuse or neglect is known or suspected.
The LA enters details to be reviewed, this is then viewed by DfE and Ofsted who make a decision if it should be seen by the National Child Safeguarding Practice Review Panel (the Panel) and will inform their deliberations about whether a national child safeguarding practice review of any of those incidents is required. 
OFSTED will access this personal data to support their regulatory and inspection functions to achieve excellence in the care of children and young people, and in education and skills for learners of all ages.  The information required includes limited child identifiers to allow OFSTED to link incidents back to their educational provision for monitoring, safeguarding and inspection purposes. The sharing of the information is underpinned by a Memorandum of Understanding.
</t>
  </si>
  <si>
    <t>Individuals details</t>
  </si>
  <si>
    <r>
      <rPr>
        <b/>
        <sz val="12"/>
        <rFont val="Arial"/>
        <family val="2"/>
      </rPr>
      <t>B -</t>
    </r>
    <r>
      <rPr>
        <sz val="12"/>
        <rFont val="Arial"/>
        <family val="2"/>
      </rPr>
      <t xml:space="preserve"> contains highly sensitive data about interactions with Children’s services</t>
    </r>
    <r>
      <rPr>
        <b/>
        <sz val="12"/>
        <rFont val="Arial"/>
        <family val="2"/>
      </rPr>
      <t xml:space="preserve">
C</t>
    </r>
    <r>
      <rPr>
        <sz val="12"/>
        <rFont val="Arial"/>
        <family val="2"/>
      </rPr>
      <t xml:space="preserve"> - contains sensitive data not captured as a Special Category within GDPR as they are specific to education but, which DfE believe are equally sensitive,
</t>
    </r>
    <r>
      <rPr>
        <b/>
        <sz val="12"/>
        <rFont val="Arial"/>
        <family val="2"/>
      </rPr>
      <t>D</t>
    </r>
    <r>
      <rPr>
        <sz val="12"/>
        <rFont val="Arial"/>
        <family val="2"/>
      </rPr>
      <t xml:space="preserve"> - contains GDPR Special Category data</t>
    </r>
    <r>
      <rPr>
        <b/>
        <sz val="12"/>
        <color theme="1"/>
        <rFont val="Arial"/>
        <family val="2"/>
      </rPr>
      <t/>
    </r>
  </si>
  <si>
    <t>Daily</t>
  </si>
  <si>
    <t>No data directly supplied. Access is via an online notification system.</t>
  </si>
  <si>
    <t xml:space="preserve">Memorandum of Understanding reviewed bi-annually.
This is the review date.
</t>
  </si>
  <si>
    <t>DS00113</t>
  </si>
  <si>
    <t>Combined Authorities/Greater London Authority (GLA)</t>
  </si>
  <si>
    <t xml:space="preserve">The Adult Education Budget Devolution Orders have been made and came into force on 06/11/18, at the same time the commencement regulations (the Technical and Further Education Act 2017 (Commencement No. 4) Regulations 2018) which relate to sharing of information by providers with the Secretary of State were also signed. The GLA will have functions delegated.
In order for them to discharge the functions being devolved/delegated there has been a request for the various data sets which comprise of Individual Learner Participation, Allocation and Funding data. These shares will allow Mayoral Combined Authorities/Greater London Authority to commission and manage the local delivery of bespoke adult education and training. This will allow for the delivery of their Strategic Skills Plans. They will also use the data sets to plan strategically and to drive operational functions including provider payments and performance management.
</t>
  </si>
  <si>
    <r>
      <rPr>
        <b/>
        <sz val="12"/>
        <rFont val="Arial"/>
        <family val="2"/>
      </rPr>
      <t xml:space="preserve">
C</t>
    </r>
    <r>
      <rPr>
        <sz val="12"/>
        <rFont val="Arial"/>
        <family val="2"/>
      </rPr>
      <t xml:space="preserve"> - contains sensitive data not captured as a Special Category within GDPR as they are specific to education but, which DfE believe are equally sensitive,
</t>
    </r>
    <r>
      <rPr>
        <b/>
        <sz val="12"/>
        <rFont val="Arial"/>
        <family val="2"/>
      </rPr>
      <t>D</t>
    </r>
    <r>
      <rPr>
        <sz val="12"/>
        <rFont val="Arial"/>
        <family val="2"/>
      </rPr>
      <t xml:space="preserve"> - contains GDPR Special Category data
</t>
    </r>
    <r>
      <rPr>
        <b/>
        <sz val="12"/>
        <color theme="1"/>
        <rFont val="Arial"/>
        <family val="2"/>
      </rPr>
      <t/>
    </r>
  </si>
  <si>
    <t>Monthly</t>
  </si>
  <si>
    <t>The licence end day is specific to each Local Authority and is one year from when each individual agreement is signed.</t>
  </si>
  <si>
    <t>DS00114</t>
  </si>
  <si>
    <t>Department for Education (LEO team),
Department for Work and Pensions (DWP),
Scottish Government,
Welsh Government.</t>
  </si>
  <si>
    <t xml:space="preserve">Department of Education (DfE), Scottish Government (SG) and Welsh Government( WG) routinely match individuals from education data collections to employment, earnings and benefits data held by Department of Work and Pensions (DWP), which is shared with all parties to create the Longitudinal Education Outcomes (LEO) dataset. 
This is a longitudinal dataset and requires education data from 2003/03 onwards from the following sources:
Individualised Learner Record (“ILR”) data, Higher Education Statistics Agency (“HESA”) data and Student Loans Company (“SLC”) data and National Pupil Database (“NPD”), Initial Teacher Training Performance Profiles (“ITTPP”) data and school workforce census data (for individuals who have ever left the profession only) held by DfE (the “DfE data”)  
This is in the public interest because by linking sets of data together, the Government aims to better understand pathways though learning and their links to labour market outcomes, destinations and social mobility. The linked LEO dataset will enable students and parents to make more informed choices at key decision points through education, improve the evaluation of the effectiveness of training and education and will improve institutional accountability. </t>
  </si>
  <si>
    <t>Longitudinal Education Outcomes (LEO)</t>
  </si>
  <si>
    <r>
      <rPr>
        <b/>
        <sz val="12"/>
        <rFont val="Arial"/>
        <family val="2"/>
      </rPr>
      <t>D</t>
    </r>
    <r>
      <rPr>
        <sz val="12"/>
        <rFont val="Arial"/>
        <family val="2"/>
      </rPr>
      <t xml:space="preserve"> - contains GDPR Special Category data</t>
    </r>
    <r>
      <rPr>
        <b/>
        <sz val="12"/>
        <color theme="1"/>
        <rFont val="Arial"/>
        <family val="2"/>
      </rPr>
      <t/>
    </r>
  </si>
  <si>
    <t>Three times a year</t>
  </si>
  <si>
    <t>DS00166</t>
  </si>
  <si>
    <t>Quality Assurance Agency (QAA) and Access Validating Agencies (AVA)</t>
  </si>
  <si>
    <t xml:space="preserve">QAA for Higher Education licenses the awarding bodies for Access to Higher Education(HE) courses, known as AVAs. AVAs develop, approve and monitor Access to HE courses, and work with further education colleges and other providers that deliver these courses to students.  The Individual Learner Record Data for 22/23 will allow them to  assess and safeguard  educational standards, improve the quality of UK higher education and to check that all  3 million students currently working towards a UK qualification get the highest standard of education they are entitled to.  The data will also be used to feed into QAA annual publications on Access to HE participation and achievement. </t>
  </si>
  <si>
    <t xml:space="preserve"> Individualised Learner Record (ILR)</t>
  </si>
  <si>
    <t>Four times a year</t>
  </si>
  <si>
    <t>The licence end day is specific to each QAA/AVA Local Authority and is one year from when each individual agreement is signed.</t>
  </si>
  <si>
    <t>DS00205</t>
  </si>
  <si>
    <t>Queen Mary University of London (QMUL)</t>
  </si>
  <si>
    <t xml:space="preserve">QMUL requires 2018 - 2019 National Pupil Data (NPD) Spring Census and attainment data, along with re-use of the same data from 2006 already granted in the past, for a PhD research project whose goal is to evaluate the effectiveness of “Meet the parents” meetings held in Camden, London, for prospective secondary school parents. This work complements an ongoing research agenda on parental preferences for schools.
This project is a scientific research in which they want to evaluate the efficacy of a school-level initiative in London. It is in the public interest because it provides evidence on the effectiveness of a programme in which Camden local authority and schools have been investing for several years. Moreover, results will increase the understanding of how school preferences are formed and how they are affected by information about and interaction with local schools and community.
</t>
  </si>
  <si>
    <t>DS00218</t>
  </si>
  <si>
    <t xml:space="preserve">Centre for Vocational Education Research (CVER), London School of Economics (LSE) &amp; Political Science </t>
  </si>
  <si>
    <t>CVER would like to use administrative data for the following projects: 
(1) Evaluation of University Technical Colleges (UTC) on student outcomes. This involves extending the ongoing study by evaluating the impact of attending UTCs on the probability of university enrolment (Higher Education Statistics Agency (HESA) 2011/12 to 2015/16).  
(2) Working While Studying.  This involves National Pupil Database (NPD)-Individualised Learner Record (ILR)-HESA data for cohorts completing GCSEs between 2001/02 to 2011/12. With this data they will investigate the extent to which young people work while they are studying and what implications this has for their future trajectories.  
(3) Management practices in Further Education and Sixth form Colleges. This involves using  NPD-ILR-HESA data for cohorts completing GCSE in 2011/12 and 2012/13. By linking this to institutional data on management practices, they will explore how management practices correlate with future outcomes. The research is of public benefit because it will shed light on what works to improve further education.</t>
  </si>
  <si>
    <t>National Pupil Database (NPD)
Higher Education Statistics Agency (HESA)
Individualised Learner Record (ILR)</t>
  </si>
  <si>
    <t>N/A (re-use)</t>
  </si>
  <si>
    <t>DS00257</t>
  </si>
  <si>
    <t>London School of Economics (LSE) &amp; Political Science  and Centre for Vocational Education Research (CVER)</t>
  </si>
  <si>
    <t xml:space="preserve">CVER would like to re-use National Pupil Database (NPD) consisting of Pupil Level Census, Key Stage 2, Key Stage 4 and Key Stage 5, Individual Learner Record (ILR) data and Higher Education Statistics Agency (HESA) data they already hold for a project studying the outcomes of under-matched learners.  
Specifically, they would investigate whether “university bound” young people with comparable qualifications at age 16-18, who go on to choose a different post-18 path (i.e. entering technical education), experience different labour market outcomes (earnings and employment) compared to those who follow a traditional Higher Education path.  To do this, they will use the linked NPD-ILR-HESA data to trace their educational choices. 
The research is of public benefit because it will shed light on what works to improve further education.
</t>
  </si>
  <si>
    <t>DS00273</t>
  </si>
  <si>
    <t>London School of Economics &amp; Political Science (LSE), Centre for Vocational Education Research (CVER).</t>
  </si>
  <si>
    <t xml:space="preserve">CVER at the LSE wishes to use the National Pupil Database (NPD), Further Education (FE) data and Higher Education (HE) linked datasets for years 2017 and 2018 linked to datasets already held. 
With this data they will analyse the impact of marginally failing to get a C (now grade 4) grade in GCSE English and Maths on future educational outcomes (measured 3 to 5 years after having originally taken the GCSE exams at the age of 16).  
The public benefit of this work will be providing information for students, parents, teachers and schools on how failure to achieve a C grade in the core subjects of GCSE English and Maths affects their future chances to progress within the education system. The findings will also provide evidence for public policy decision making.  
</t>
  </si>
  <si>
    <t>DS00230</t>
  </si>
  <si>
    <t xml:space="preserve">London School of Economics (LSE) &amp; Political Science 
Centre for Vocational Education Research (CVER)
</t>
  </si>
  <si>
    <t xml:space="preserve">CVER based at LSE wishes to use National Pupil Database and Higher Education Statistics Agency data for the years from 2006/2007 to 2015/2016 linked to Individualised Learner Record data for the period 2007/08 to 2014/15. 
With this data they will investigate three different research questions. The first studies the effect of the increase in the education participation age on youth crime. The second project looks at the medium-term effects of a large Further Education (FE) capital funding programme on FE college performance and student outcomes.  The third project assesses the effect of the introduction of study programmes into English FE by looking at how exactly the composition of learning changed after the reform, and at achievement and progression to higher levels of learning for affected students. 
This work will provide important, policy-relevant insights into the effects of various recent reforms affecting mainly disadvantaged students typically attending further education in England. The research proposed will promote the wellbeing of students in England by providing a rigorous evaluation of the influence of the use of capital grants to fund improvements in the physical conditions of FE colleges, the effect of increasing the education participation age on youth crime, and the effect of introducing study programmes into further education on student achievement.
</t>
  </si>
  <si>
    <t>DS00259</t>
  </si>
  <si>
    <t>Department for Work and Pensions (DWP)</t>
  </si>
  <si>
    <t xml:space="preserve">DWP wishes to use the National Pupil Database, Individualised Learner Record and Higher Education Statistics Agency data to evaluate the impact of policies and programmes that aim to help young people and DWP customers facing disadvantage in the labour market to move into employment, education and training, promote social inclusion and develop the skills of the existing and future workforce. 
The data will be linked with other administrative data held by government to analyse and evaluate how education and skills outcomes affect employment outcomes for benefits claimants and those on specific programmes such as the European Social Fund and Youth Employment Initiative. 
The public benefits will be increased knowledge about what works to help disadvantaged people, particularly young people not in employment, education or training to progress into work, and to develop skills policy at national and local level, including what provision DWP should fund.
</t>
  </si>
  <si>
    <t>DS00268</t>
  </si>
  <si>
    <t>Ministry of Justice (MoJ) and Department for Education (DfE)</t>
  </si>
  <si>
    <t xml:space="preserve">DfE and MoJ wish to engage in a data share comprising of the educational characteristics and attainment of young people, from DfE, linked to data on their interactions with the criminal justice system, from MoJ.
The share is for research and statistical purposes only with the public benefit being improved understanding of potential links between educational outcomes/characteristics and involvement or risk of involvement with the criminal justice system. This is vital in aiding Government functions such as ensuring that education builds character, resilience and well-being; understanding the trends and drivers of crime; identifying the right cohorts of individuals to support through early intervention projects and the effectiveness of such interventions; and creating a prison and probation service that reforms offenders.
The value of sharing this data has previously been demonstrated by a one-off data share conducted in 2015 which underpinned a wide range of analysis, including: experimental statistics on the educational background of young offenders and young knife possession offenders; analysis in support of the Lammy and Taylor reviews; and preliminary research to inform DfE’s policy agenda on behaviour, exclusion and special educational needs reforms.  DfE and MOJ will put in place an ethics committee-based process to bring additional perspectives and oversight to thinking about how insights from this data share should be developed and exploited
</t>
  </si>
  <si>
    <t xml:space="preserve">03/09/2026
</t>
  </si>
  <si>
    <t>DS00280</t>
  </si>
  <si>
    <t>University of Bristol and University of Sussex</t>
  </si>
  <si>
    <t xml:space="preserve">The University of Bristol and University of Sussex wish to use the National Pupil Database pupil level School Census data from 2014/15 to 2017/18, linked to parents’ school preferences for these four cohorts. 
With this data they will explore how sensitive parents’ primary school choices are to school quality information provided by Ofsted. They will compare the school choices households make when new Ofsted information is revealed, providing new evidence on how school choices are made, conditional on where the household lives. 
The public benefit of this work will be to show whether households value academic quality (as measured by Ofsted grade) and therefore whether school choice has the potential to improve education standards in England, benefitting pupils. By exploring variation in responsiveness to information about school quality across different types of households the research will inform whether school choice has the potential to benefit all or some pupils in England.
</t>
  </si>
  <si>
    <t>DS00298</t>
  </si>
  <si>
    <t>Children's Commissioner's Office (CCO)</t>
  </si>
  <si>
    <t xml:space="preserve">CCO has a statutory function to protect and promote the rights and interests of children in England, especially the most vulnerable. It also has a legal power (Children Act 2004, Section 2F) to access data on children in order to deliver this statutory function. CCO uses pseudonymised National Pupil Database (NPD) records (no names or addresses), Individualised Learner Record (ILR), Longitudinal Educational Outcomes (LEO) and Ministry of Justice (MoJ) data for a range of quantitative data analysis projects on the outcomes and wellbeing of children. All analysis is statistical in nature and no disclosive or identifiable results are published. Projects for which NPD data has been used include the Stability Index; regional differences in educational progression; youth violence and exploitation by gangs; outcomes of children in need, children looked after and children with SEND; alternative provision and exclusions; children looked after in unregulated accommodation; home educated children; vulnerability in infancy and adolescence; and longitudinal analysis of early childhood attainment. Findings are published on the CCO website. </t>
  </si>
  <si>
    <t>National Pupil Database (NPD)
Individualised Learner Record (ILR)
Longitudinal Educational Outcomes (LEO)
Ministry of Justice (MoJ)</t>
  </si>
  <si>
    <t>DS00211</t>
  </si>
  <si>
    <t>Office For Students (OfS)</t>
  </si>
  <si>
    <t xml:space="preserve">Department for Education (DfE) Secretary of State has asked OfS to use the Longitudinal Education Outcomes (LEO) data to improve the quality and value of higher education provision, and provide information that is more helpful to students. In addition, improved employment prospects is an important reason for entering higher education for many students, and LEO data will provide evidence on how this varies between different higher education courses.
Specifically, OfS will use LEO data to:
• Make earnings and employment outcomes information available to prospective students.
• Develop measures of how well students from different universities and colleges are prepared for employment, for use in the Teaching Excellence and Student Outcomes Framework (TEF) - a national exercise to assess excellence in teaching and ensuring excellent outcomes for students.
• Develop measures of how well students are prepared for employment, to support monitoring of higher education providers. 
</t>
  </si>
  <si>
    <t>Longitudinal Educational Outcomes (LEO)</t>
  </si>
  <si>
    <t>DS00305</t>
  </si>
  <si>
    <t>Office for Students (OfS)</t>
  </si>
  <si>
    <t>OfS wishes to analyse National Pupil Database data on Key Stage attainment, pupil characteristics and post-16 learning aims between 2002 and the present.
OfS will use these data to understand the relationship between students’ background and their higher education access, participation and success. This will enable them to regulate higher education providers so as to improve access and outcomes for students, and particularly underrepresented groups of students. They will analyse geographical participation and areas where few students enter higher education, use indicators of student disadvantage to provide funding and ensure that providers are meeting their commitments.
The public benefit of this work will be an improved understanding of the relationship between students’ pre-higher education experience and their higher education achievement. Findings from this research can then be used to protect the interests of students by shaping future policy and encouraging best practice within Higher Education institutions.</t>
  </si>
  <si>
    <t>DS00374</t>
  </si>
  <si>
    <t>OfS wishes to analyse Individualised Learner Record pupil characteristics and post-16 learning aims between 2002 and the present.
OfS will use these data to understand the relationship between students’ background and their higher education access, participation and success. This will enable them to regulate higher education providers so as to improve access and outcomes for students, and particularly underrepresented groups of students. They will analyse geographical participation and areas where few students enter higher education, use indicators of student disadvantage to provide funding and ensure that providers are meeting their commitments.
The public benefit of this work will be an improved understanding of the relationship between students’ pre-higher education experience and their higher education achievement. Findings from this research can then be used to protect the interests of students by shaping future policy and encouraging best practice within Higher Education institutions.</t>
  </si>
  <si>
    <t>DS00310</t>
  </si>
  <si>
    <t>Mathematics in Education and Industry (MEI) commissioned by Department for Education (DfE)</t>
  </si>
  <si>
    <t xml:space="preserve">The government is committed to improving standards in mathematics to match those in the best education systems in the world. Mathematics is central to improving productivity and increasing social mobility. Securing a good mastery of the subject is important to young people’s opportunities for further study and training and for future employment. As well as equipping young people with the knowledge and skills demanded in manufacturing, construction and engineering, mathematics provides young people with the ability to research and analyse issues using evidence, and to think critically and logically. 
The Advanced Mathematics Support Programme aims to increase provision and participation in AS/A level further maths, AS/A level maths and level 3 core maths.  MEI have been commissioned by DfE to take this work forward.
To support this work, they require aggregated institution level data on the number of enrolments on Level 3 maths courses. The data will enable MEI to focus support and resources more effectively to improve provision and increase uptake of advanced mathematics, including teachers via professional development. </t>
  </si>
  <si>
    <r>
      <rPr>
        <b/>
        <sz val="12"/>
        <rFont val="Arial"/>
        <family val="2"/>
      </rPr>
      <t>4</t>
    </r>
    <r>
      <rPr>
        <sz val="12"/>
        <rFont val="Arial"/>
        <family val="2"/>
      </rPr>
      <t xml:space="preserve"> - contains non-identifiers with higher re-identification risk</t>
    </r>
  </si>
  <si>
    <t>DS00323</t>
  </si>
  <si>
    <t>Ofsted wishes to use the data collected as part of the Adoption and Special Guardian Leadership Board (ASGLB) since April 2013. 
With this data they will write briefings for inspectors of voluntary adoption agencies. The data is also sometimes included in briefings for inspections of local authority adoption provision as part of the Inspection of Local Authority Children's Services. 
The public benefit of this work will be in the improved quality of data available to inspectors to conduct an inspection. This will also mean that inspectors can consider each organisation against the national picture, to make more informed decisions about potential key lines of enquiry for inspections.
A secondary use of the data is that Ofsted analyses the data to further enhance insight into this sector. The analysis of the data informs policy discussions and decisions, for instance, contributing to reviews of inspection frameworks, evidence and reports. The data is also used to respond to ad hoc requests and to give context to emerging issues of the impact of changes in the sector.</t>
  </si>
  <si>
    <t>Adoption and Special Guardianship Data</t>
  </si>
  <si>
    <r>
      <rPr>
        <b/>
        <sz val="12"/>
        <rFont val="Arial"/>
        <family val="2"/>
      </rPr>
      <t>B -</t>
    </r>
    <r>
      <rPr>
        <sz val="12"/>
        <rFont val="Arial"/>
        <family val="2"/>
      </rPr>
      <t xml:space="preserve"> contains highly sensitive data about interactions with Children’s services</t>
    </r>
    <r>
      <rPr>
        <b/>
        <sz val="12"/>
        <rFont val="Arial"/>
        <family val="2"/>
      </rPr>
      <t xml:space="preserve">
D</t>
    </r>
    <r>
      <rPr>
        <sz val="12"/>
        <rFont val="Arial"/>
        <family val="2"/>
      </rPr>
      <t xml:space="preserve"> - contains GDPR Special Category data</t>
    </r>
  </si>
  <si>
    <t>Quarterly</t>
  </si>
  <si>
    <t>DS00347</t>
  </si>
  <si>
    <t>Imperial College London</t>
  </si>
  <si>
    <t xml:space="preserve">The School of Public Health at Imperial College London intends to use National Pupil Database (NPD) variables from the Pupil Level School Census, School Address data, Pupil Referral Unit, Early Years data with Key Stage 2 and Key Stage 4 and Pupil Absence datasets for 2009/10 till 2017/18 alongside extensive pollution data as part of Pathways to Equitable Healthy Cities project.
Children and adolescent’s health and cognitive development are strongly affected by the urban environment in which they live, learn and play. The NPD will be used in a comprehensive and detailed approach to (i) quantify the baseline status of children and adolescent’s exposure to environmental determinants of health and development in London (ii) evaluate how these environmental determinants have changed over time, and (iii) predict the expected impacts of urban policies and programmes on health and health inequalities.
The public benefit of this research will include (i) formulating evidence-based policies for making London’s streets and schools healthier, and (ii) evaluating the effectiveness of these policies on promoting health and developmental equity among school-aged children and adolescents. 
The findings of our research, which takes a holistic and spatially-graded approach to children’s environment, will help formulate evidence-based policies for making London’s streets and schools healthier for children and to promote education and health equity. </t>
  </si>
  <si>
    <t>DS00333</t>
  </si>
  <si>
    <t>University of Cambridge</t>
  </si>
  <si>
    <t>The Autism Research Centre at the University of Cambridge wishes to analyse pupil characteristics and school-level attainment data, National Client Caseload Information System (NCCIS) data and children’s services data from the last 18 years.
With this data the Autism Research Centre will examine how different groups of special educational needs (SEN) are linked to educational or vocational disengagement when transitioning from secondary education to adult life.  To understand the link between SEN and rates of disengagement, they will study social and educational vulnerabilities that contribute to this outcome. The relationship between vulnerabilities and disengagement will be compared across SEN groups as well as overall, compared to young adults in the general population. Results will be published in journals.
The public benefit of this work will be a better understanding of factors that drive disengagement in different segments of the young adult population. Moreover, based on the study outcomes, targeted interventions can be designed to support those at greater risk of disengagement.</t>
  </si>
  <si>
    <t>National Pupil Database (NPD)
Children in Need (CIN)
Children Looked After (CLA)
National Client Caseload Information System (NCCIS)</t>
  </si>
  <si>
    <t xml:space="preserve">DS00360 </t>
  </si>
  <si>
    <t>Disclosure &amp; Barring Service (DBS) &amp; Teaching Regulation Agency (TRA)</t>
  </si>
  <si>
    <t xml:space="preserve">TRA (an executive agency of the Department for Education) and DBS (a non-departmental public body sponsored by the Home Office) share data in line with the legal provisions of Safeguarding Vulnerable Groups Act 2006/Safeguarding Vulnerable Groups (Northern Ireland) Order 2007 to assist both organisations to deliver their statutory functions.
Sharing provides information to enable DBS to more effectively carry out its statutory duty to make barring decisions and, in doing so, better safeguard vulnerable groups including children. Similarly, the information provided to the TRA assists in the regulation of the teaching profession in England.
The benefit to the public is that the data sharing is a legal requirement under SVGA/SVGO and contributes to the safeguarding of vulnerable groups including children, the regulation of the teaching profession and helps maintain the quality of the teaching workforce.  </t>
  </si>
  <si>
    <t>Database of Qualified Teachers (DQT)
Teacher Misconduct System (TMS)</t>
  </si>
  <si>
    <t>Weekly</t>
  </si>
  <si>
    <t>Data Sharing Agreement reviewed bi-annually.
This is the review date.</t>
  </si>
  <si>
    <t>DS00381</t>
  </si>
  <si>
    <t>University of York &amp; University of Dundee</t>
  </si>
  <si>
    <t>The University of York and University of Dundee wish to use pupil-level data from the National Pupil Database (Key Stage 4, School Census and prior Key Stage 2 (KS2) attainment) in the analysis of a school-level two-arm randomised controlled trial of the English as an Additional Language (EAL) in the Mainstream Classroom intervention.  The trial is funded by the Education Endowment Foundation (EEF).  
The data will be used to describe the trial participants (e.g. proportion eligible for free school meals ) and to evaluate effectiveness of the programme for different groups of pupils after the programme was implemented in year 10 Science and History classes (i.e.. EAL pupils and non-EAL pupils) using GCSE results for 2019.  KS2 results will be used as a baseline.  A full trial report will be published on the EEF website.  
The public benefit of this research will be that the findings will be used to inform decisions on the adoption of intervention activities within education and on the nature and funding of future projects to ensure the maximum benefits to pupil outcomes.</t>
  </si>
  <si>
    <t>DS00385</t>
  </si>
  <si>
    <t>Education Endowment Foundation (EEF)</t>
  </si>
  <si>
    <t xml:space="preserve">EEF (acting through its data processors Fischer Family Trust Education Ltd and Durham University) wishes to use National Pupil Database and Early Years Foundation Stage Profile through to Key Stage 5 data for 2018/19 and annually thereafter to estimate the long-term impact of EEF-funded interventions on participating pupils and those in control groups.
The data will also be used to quality assure the analyses completed by independent evaluators and for wider evaluations of interventions’ effectiveness. With this data, they will establish prior attainment scores, identify sub-groups such as Free School Meals for analysis and establish outcomes to determine impact on attainment. 
The public benefit of this work will be producing evidence of what helps improve the attainment and life skills of children and young people, particularly those from disadvantaged backgrounds. The results will be used to inform decisions about further funding and scale-up to provide maximum benefit to the education and research communities. </t>
  </si>
  <si>
    <t>DS00367</t>
  </si>
  <si>
    <t xml:space="preserve">Association of Colleges (AoC) </t>
  </si>
  <si>
    <t xml:space="preserve">The Association of Colleges (AoC) is a not-for-profit membership organisation which represents and promotes the interests of 248 further education, sixth form, tertiary and specialist colleges across the UK.  It influences Government and its agencies on policies affecting colleges and their students and staff at national and regional levels. They also provide members with professional support services, which include expert advice lines for employment, communications, health and safety, governance and teaching and learning. 
RCU Ltd under commission from AOC wish to receive Individualised Learner Record (ILR) data for 20/21 to 23/24 to provide member colleges with a profile of learning provision and demand within a college’s local community and the extent to which the college is meeting the needs of that community. This will help colleges in supporting students, delivering skills, transforming communities, promoting social justice, working with employers, and growing the economy. </t>
  </si>
  <si>
    <r>
      <rPr>
        <b/>
        <sz val="12"/>
        <rFont val="Arial"/>
        <family val="2"/>
      </rPr>
      <t>D</t>
    </r>
    <r>
      <rPr>
        <sz val="12"/>
        <rFont val="Arial"/>
        <family val="2"/>
      </rPr>
      <t xml:space="preserve"> - contains GDPR Special Category data
</t>
    </r>
  </si>
  <si>
    <t>DS00223</t>
  </si>
  <si>
    <t>Awards Admin Ltd commissioned by Department for Education (DfE)</t>
  </si>
  <si>
    <t xml:space="preserve">DfE have commissioned Awards Admin to be data processors on their behalf for the purpose of managing the National Apprenticeship Awards 2020.
The annual Apprenticeship awards celebrate and recognise the success of Apprentices and their employers. The Awards challenge top apprenticeship employers and apprentices across England to come forward and show how apprenticeships have made a real difference to their organisation and careers. Awards Admin therefore require the Individualised Learner Data for 2020 to validate the data supplied by the apprentices and their employers.  The awards provide an opportunity to celebrate the very best employers, apprentices and apprenticeship champions across the country.
This is in the public interest as Apprenticeships are helping employers to thrive and apprentices to follow their dreams.
</t>
  </si>
  <si>
    <t>DS00394</t>
  </si>
  <si>
    <t>Kings College London</t>
  </si>
  <si>
    <t>King’s College London wishes to use National Pupil Database data for the Twins Early Development Study participants who have given a written consent to do so. Data about school achievement as well as school environment will be used in the analyses. They are requesting linked NPD data for Key Stages 1, 2, 3, 4 and 5, for those years relevant to their 13,500 participants who were born in 1994, 1995 and 1996.
With this data, they will investigate the links between educational experiences and mental health while controlling for genetic confounding. The educational environment can be very stressful when children have to take multiple exams throughout their compulsory education and the educational environment is increasingly competitive. Around three children in every classroom have mental health problems. Children’s top concern is often stress and anxiety related to schoolwork. These early school experiences could affect children’s mental health during childhood and in later life.
The public benefit of the research is understanding how stressful school experiences might affect mental health, which will be useful in designing interventions that make a real difference.</t>
  </si>
  <si>
    <t>DS00399</t>
  </si>
  <si>
    <t xml:space="preserve">The Institute for Fiscal Studies wishes to use regional Longitudinal Educational Outcomes (LEO) variables alongside the LEO, National Pupil Database and Higher Education Statistics Agency (HESA) data they already hold under licence.
With this data they will identify how the returns to undergraduate degrees in England vary by region, controlling for selection into higher education. They will identify the returns to specific subjects and institutions, exploring how effective institutions are at improving the social mobility of disadvantaged graduates.
The public benefit of this work will be to policymakers seeking to understand and improve the system of higher education, as well as to students making decisions regarding their future educational pursuits. </t>
  </si>
  <si>
    <t>Longitudinal Educational Outcomes (LEO)
National Pupil Database (NPD)
Higher Education Statistics Agency (HESA)</t>
  </si>
  <si>
    <r>
      <rPr>
        <b/>
        <sz val="12"/>
        <rFont val="Arial"/>
        <family val="2"/>
      </rPr>
      <t>C</t>
    </r>
    <r>
      <rPr>
        <sz val="12"/>
        <rFont val="Arial"/>
        <family val="2"/>
      </rPr>
      <t xml:space="preserve"> - contains sensitive data not captured as a Special Category within GDPR as they are specific to education but, which DfE believe are equally sensitive
</t>
    </r>
  </si>
  <si>
    <t>DS00406</t>
  </si>
  <si>
    <t>His Majesty's Revenue &amp; Customs (HMRC)</t>
  </si>
  <si>
    <t>HMRC’s National Minimum Wage (NMW) team wishes to use contact details collected in the 2024/25 Individualised Learner Record (ILR) SN04 and SN14 data collections for all learners who have started apprenticeships commencing in 2024. 
In order to fulfil their statutory duty connected to English apprentices, HMRC will use the data to identify: a) workers that are at risk of being paid less than National Minimum Wage (NMW), b) employers that pose a risk of paying their workers less than NMW or National Living Wage (NLW), and c) what percentage of young people are in an Apprenticeship and are incorrectly still in an open Child Benefit Award. The data would enable HMRC to raise awareness amongst a known at risk population as to their entitlement to minimum wage. 
The public benefit of this work will be to ensure that workers receive what they are legally entitled to.</t>
  </si>
  <si>
    <t>DS00438</t>
  </si>
  <si>
    <t xml:space="preserve">UCL wishes to use National Pupil Database data over the period 2001-2006. Pupil-level data from the School Census will be used to estimate how far away children live from their primary schools, based on postcode information. Focusing on primary schools’ annual pupil intake, this information provides insights into schools’ effective catchment areas.
The resulting catchment area estimates will be combined with geocoded data from the Millennium Cohort Study (MCS), a longitudinal survey of 19,000 children born in the UK in 2000-2001. This makes it possible to determine the school opportunities that MCS cohort members locally have access to. That information will, in turn, be used to analyse the degree to which parents consider local school opportunities when deciding where to live. 
The public benefit of this work will be an improved understanding of the wider societal consequences of the way in which school admissions are organised in the UK.
</t>
  </si>
  <si>
    <t>DS00435</t>
  </si>
  <si>
    <t xml:space="preserve">UCL wishes to use linked data from the National Pupil Dataset (NPD) and Hospital Episode Statistics (HES) for children in England for a study, commissioned by the Dept of Health and Social Care, in response to the Covid-19 pandemic.  DHSC-ECHILD-COVID study: Assessing the impact of the COVID-19 pandemic on vulnerable children.
The study will evaluate the impact of the Covid-19 pandemic on the health and wellbeing of vulnerable children.  This agreement relates to the identifiable NPD data that will be shared with NHS Digital to facilitate the linkage between NPD and HES, with NHS Digital acting as a Data Processor on behalf of University College London when carrying out the linkage. There is a separate agreement between DfE and University College London relating to the NPD attribute data that will accessed by University College London (DS00436) through the ONS Secure Research Service (SRS).
The public benefit of this study is to inform policy and services about vulnerable children and young people and their health outcomes before, during and after the COVID-19 pandemic and lockdowns.
</t>
  </si>
  <si>
    <t>DS00436</t>
  </si>
  <si>
    <t xml:space="preserve">UCL wishes to use linked data from the National Pupil Dataset (NPD) and Hospital Episode Statistics (HES) for children in England for a study, commissioned by the Dept of Health and Social Care, in response to the Covid-19 pandemic. DHSC-ECHILD-COVID study: Assessing the impact of the COVID-19 pandemic on vulnerable children.
The study will evaluate the impact of the Covid-19 pandemic on the health and wellbeing of vulnerable children.  This agreement relates to the NPD attribute data that will accessed by University College London through the ONS Secure Research Service (SRS).  There is a separate agreement between DfE and University College London relating to the NPD identifiable data that will be shared with NHS Digital to facilitate the linkage between NPD and HES, which enables the analysis under this agreement to take place (DS00435).
The public benefit of this study is to inform policy and services about vulnerable children and young people and their health outcomes before, during and after the COVID-19 pandemic and lockdowns.
</t>
  </si>
  <si>
    <t>National Pupil Database (NPD)
Children Looked After (CLA)
Children in Need (CIN)</t>
  </si>
  <si>
    <t>DS00460</t>
  </si>
  <si>
    <t>Growing Up in England (GUIE) is a de-identified dataset for research, created by linking 2011 Census data from ONS with educational attainment data from Department for Education (DfE) and the Higher Education Statistics Agency (HESA). 
This wave of the project aims to add additional vulnerability measures from the NPD to the GUIE dataset which will begin to address the evidence gap for vulnerable children as identified in the Commissioner's 2017 review of childhood vulnerability in England by adding the following tables to the GUIE dataset: Children Looked After, Children in Need, Free School Meals, Special Education Needs, Absence and Exclusions.
ONS will process these data, linking them into the existing GUIE dataset, which will be made available to accredited researchers following future agreement between ONS, DfE and HESA.
These data enable research into how a child's characteristics, and their household characteristics could influence attainment. No other data source has this level of insight on children who are vulnerable or of concern by virtue of their circumstances.</t>
  </si>
  <si>
    <t>DS00475</t>
  </si>
  <si>
    <t>University of Oxford</t>
  </si>
  <si>
    <t xml:space="preserve">The University of Oxford wishes to use data from the second Longitudinal Study of Young People in England (LSYPE2), linked to Key Stage 4 exam results from the National Pupil Database, as part of academic research commissioned by the Government’s Commission on Race and Ethnic Disparities (supported by the Race Disparity Unit, Cabinet Office).
With this data University of Oxford will a) complete a detailed analysis of ethnicity and achievement, while controlling for the full range of socio-economic status variables, on the most recent dataset available; b) make comparisons and contrasts with the original LSYPE data to establish trends or changes across the 10 years from 2006-2016; c) undertake further analysis of variables to better understand the facilitators and barriers to educational achievement at this crucial age, both generally and within specific ethnic groups.
The public benefit of this work will be an improved evidence base to inform debate about ethnic and socio-economic inequalities in educational achievement at age 16.
</t>
  </si>
  <si>
    <t xml:space="preserve">National Pupil Database (NPD)
Longitudinal Study of Young People in England (LSYPE2) 
</t>
  </si>
  <si>
    <t>Original licence extended</t>
  </si>
  <si>
    <t>DS00478</t>
  </si>
  <si>
    <t>University of Sussex</t>
  </si>
  <si>
    <t>The University of Sussex wishes to use the National Pupil Database to assess the impact of accountability and different measures of school quality on pupil outcomes.
With these data they will investigate school inspection outcomes and their relationship with and impact on school and pupil performance. Accountability of schools also encompasses attainment and value added data – so-called ‘high stakes’ performance measures – and the researchers will explore the relationship between these metrics with other, ‘low stakes’ measures of school performance as well as school-level policies. Furthermore, the study will investigate these issues over a significant length of time in order to map out the evolution and impact of the inspection regime, as well as variation in school-level performance and policies through time.
The public benefit of this work is to improve understanding and expand the evidence base on the effectiveness of accountability and related school policies and their impact on pupil performance.</t>
  </si>
  <si>
    <t>Confirmation received data has been destroyed</t>
  </si>
  <si>
    <t>DS00464</t>
  </si>
  <si>
    <t xml:space="preserve">GLA wish to use Individualised Learner Record (ILR) monthly 2021 data to conduct a survey of Londoner learners who have undertaken learning through their Adult Education Budget (AEB) programme.
This ‘London Learner Survey’ will examine the distance learners have travelled in terms of seven key outcome areas (employment, progression in work, further learning, wellbeing, self-efficacy, community engagement, and volunteering).
The results of the analysis will support the Mayor to make the AEB more focussed on outcomes by providing data at London, borough and provider level. It will also support policy development and help make the case to government for additional funding, whilst supporting providers in understanding how well they are delivering the outcomes London needs.  </t>
  </si>
  <si>
    <t xml:space="preserve">DS00515
</t>
  </si>
  <si>
    <t>National Centre for Social Research (NatCen) commissioned by Department for Education (DfE)</t>
  </si>
  <si>
    <t>The National Centre for Social Research (NatCen), under contract with DfE, wish to use address information from the School Census and Individualised Learner Record (ILR) data in 2020/21 to contact learners. 
Department for Education (DfE) is running the Technical Education Learner Survey to collect evidence from the first two cohorts of T Level learners and first three cohorts of Transition Programme learners, plus a one-off comparison group consisting of other Level 3 learners. The survey will capture information about learners’ characteristics, course experiences and short-term outcomes. 
The public benefit of this work will be that it will inform the work of policy teams across the department, ensuring that reforms to technical education deliver on their bold ambitions.</t>
  </si>
  <si>
    <t>DS00508</t>
  </si>
  <si>
    <t>IFS wishes to access the 2014 preference data for secondary schools in England matched with: the Autumn 2013 census data, the Key Stage 2 attainment data for 2013/14, and the 2019 Key Stage 4 attainment data. In addition, the IFS wishes to access school level data.
With this data, the IFS will develop and apply a methodology for measuring the ‘value added’ of secondary schools, i.e. their causal impact on the test scores of pupils. This methodology seeks to identify the genuine contribution of individual schools to pupils outcomes by separating this contribution from the impact of other factors (such as pupils’ family backgrounds or ability).
The public benefit of this research would be to test various approaches to measuring school value added and propose improvements to existing metrics. In turn, this could benefit children by allowing their parents to make more informed choices in their applications, and by allowing policy makers to evaluate school performance more accurately.</t>
  </si>
  <si>
    <t>DS00545</t>
  </si>
  <si>
    <t xml:space="preserve">London School of Economics (LSE) and University of Warwick </t>
  </si>
  <si>
    <t xml:space="preserve">The Centre for Economic Performance (CEP) at the LSE and the University of Warwick wish to use the 2010-2020 School Workforce Census.
With this data they will study how teachers’ turnover and pay is affected by the expansion of school academies.  In this way, they will expand their current analysis on the links between teachers’ turnover and students’ performance, by studying the determinants of teachers’ turnover focusing on the specific role played by academies.  Extensive research shows that teachers are the most important input for students’ achievement. As academies-style schools expand across many countries.
The public benefit of this work will be to provide causal evidence on their impact over this key asset of the educational production function.  The research team aims to publish the aggregate results of this analysis in a top academic journal, and also write a policy brief with the CEP, to summarise the key findings in simple terms, and stimulate an informed public debate about the relationship between school autonomy and the teacher labour market.
</t>
  </si>
  <si>
    <t>DS00549</t>
  </si>
  <si>
    <t>This IMAGINE project from UCL Institute of Child Health aims to use National Pupil Database (NPD) data to research the mental health of 3,400 children with intellectual disability due to a rare genetic cause. The project is funded by the Medical Research Council, in collaboration with University of Cambridge and University of Cardiff.
The information on educational progress will be linked to data on the nature of their genetic condition, mental health, and medical histories. The objective is to construct disorder-specific developmental trajectories, and thus to discover potential risk and mitigating variables that impact outcomes in terms of educational attainments. 
The public benefit of this work will be a better understanding of how rare genetic disorders convey risk. By linking NPD data, we will learn about optimal timing and nature of interventions, thus informing educational policy and improving outcomes for this understudied group of children.</t>
  </si>
  <si>
    <t>DS00540</t>
  </si>
  <si>
    <t>National Foundation for Educational Research (NFER)</t>
  </si>
  <si>
    <t>NFER wishes to use School Workforce Census for 2020 data to study the retention of teachers who participate in the early roll-out (ERO) of the Early Career Framework (a part of the government’s Teacher Recruitment and Retention Strategy).  
The aim of the research is to evaluate the retention of early career teachers whose schools are participating in the early roll-out of the Early Career Framework compared to otherwise similar recently recruited teachers from schools that are not part of the ERO. Moreover, the survey based research will evaluate differences in self-efficacy, teaching quality, satisfaction with teaching and intentions to remain in teaching.
The public benefit of this work will be to evaluate the impact of the Early Career Framework on the education sector and to develop the sector’s understanding of what works in teacher support policy.</t>
  </si>
  <si>
    <t>DS00553</t>
  </si>
  <si>
    <t>University of Essex</t>
  </si>
  <si>
    <t>The Institute for Social and Economic Research, University of Essex, wishes to use National Pupil Database (NPD) data on Key Stage 4 results, pupil characteristics, absences, and exclusions for the years 2006-2019, Key Stage 2 results for the years 2005-2018, as well as sibling indicators for 2007/08, 2012/13 and 2015/16. 
With this data they will study the role of older siblings in transmitting bad behaviour to younger siblings, for example through role models. The bad behaviour will be measured in terms of temporary exclusions from school and unauthorised absences. In a next step, they will assess the effect of bad behaviour on GCSE (KS4) outcomes. The sibling indicators will be assigned forwards and backwards in time from their nearest observation to cover the whole time-period. Bad behaviour has been shown to reflect student’s social skills, and these are linked to educational attainment, labour market success, health, and criminality. 
The public benefit of this work will be to demonstrate the role of siblings in transmitting bad behaviour, the extent to which bad behaviour can be addressed through interventions in families, and the effect of bad behaviour on end-of-secondary school assessments.</t>
  </si>
  <si>
    <t>DS00538</t>
  </si>
  <si>
    <t>The University of Oxford wishes to use National Pupil Database data, Early Years Foundation Stage Profile (EYFSP) results and Phonics Check results for a cohort of 1,978 children (in 115 schools) who ended their Reception year in 2018. 
They will use this data in a research study which analyses relationships between the knowledge of teachers in the nursery and reception classes attended by these children, and children’s language, social and behavioural development across the EYFS phase. The NPD data will allow key child and school characteristics to be accounted for when analysing the relationships between teacher knowledge and child outcomes. The EYFSP and Phonics results will allow relationships between teacher knowledge and outcomes on national assessments to be examined. 
The public benefit of this work will stem from improvements to teacher training, informed by study findings on the role which teachers’ knowledge plays in promoting positive child outcomes.</t>
  </si>
  <si>
    <t xml:space="preserve">National Pupil Database (NPD)
</t>
  </si>
  <si>
    <t>DS00518</t>
  </si>
  <si>
    <t xml:space="preserve">The University of Bristol wishes to use pupil level school census data, linked to parents’ school preferences and attainment data for four cohorts (entry to secondary school in 2013/14, 2014/15, 2015/16, 2016/17).  
With this data they will explore secondary school effectiveness (how much progress pupils make from entry to exit) using statistical approaches designed to deal with the selection effect. This method of estimating school effectiveness will show the causal impact of schools, as it accounts for the school choices parents make and the background characteristics of parents. 
The public benefit of this work will be to estimate the true underlying effectiveness of schools, stripped of the effect of differences in the pupil intake. This information will help to improve understanding of school effectiveness and school choice, and to inform policy ideas to ensure fairer access to “good” schools, as defined by Ofsted or exam performance.  </t>
  </si>
  <si>
    <t>DS00521</t>
  </si>
  <si>
    <t>Institute for Fiscal Studies (IFS) commissioned by Department for Education (DfE)</t>
  </si>
  <si>
    <t xml:space="preserve">IFS has been commissioned by the DfE to seek the most recent years of Longitudinal Education Outcomes data to update the research currently being undertaken which is using National Pupil Data, Higher Education Statistical Agency data and Longitudinal Education Outcomes  data.
With this data IFS will be able to boost the sample for a report on “Which university degrees are best for social mobility?”, which will identify the returns to specific subjects and institutions, exploring how effective institutions are at improving the social mobility of disadvantaged graduates.  This will feed into a succession of reports that are due to follow in 2021. 
The public benefit of this work will be to policymakers seeking to understand and improve the system of higher education, as well as to students making decisions regarding their future educational pursuits. </t>
  </si>
  <si>
    <t>National Pupil Database (NPD)
Longitudinal educational Outcomes (LEO)
Higher Education Statistics Authority (HESA)</t>
  </si>
  <si>
    <r>
      <rPr>
        <b/>
        <sz val="12"/>
        <rFont val="Arial"/>
        <family val="2"/>
      </rPr>
      <t>C</t>
    </r>
    <r>
      <rPr>
        <sz val="12"/>
        <rFont val="Arial"/>
        <family val="2"/>
      </rPr>
      <t xml:space="preserve"> - contains sensitive data not captured as a Special Category within GDPR as they are specific to education but, which DfE believe are equally sensitive,</t>
    </r>
  </si>
  <si>
    <t>DS00564</t>
  </si>
  <si>
    <t xml:space="preserve">University of Bristol wishes to analyse longitudinal, national-level administrative data on children in State care (SSDA903 data) and linked educational outcomes data (National Pupil Database) for all children who were in State care between 2008 and 2020. 
This data, which will be supplemented by survey data, will enable the University of Bristol to explore and establish how mental health of children in care varies over time and how these patterns of mental health are influenced by care experiences, individual factors, school factors and the Covid-19 pandemic. This project is funded by Economic and Social Research Council (ESRC).
The public benefit of this work will be to establish new knowledge on long-term mental health of children in care. This information would enable policy makers, practitioners and other organisations who champion children’s mental health to better inform policy formation, policy implementation and effective resource allocation for children in care, who will be the ultimate beneficiaries of this research.  </t>
  </si>
  <si>
    <t>DS00577</t>
  </si>
  <si>
    <t>UCAS wishes to use pupil level school census, pupil level key stage 4 and pupil level key stage 5 data from the national pupil database to support their functions as the organisation responsible for managing applications to higher education (HE) courses in the UK. 
This data will include information on pupil’s background characteristics, such as ethnic group, free-school meals status, and gender. UCAS is committed to increase the information value of its data assets by analysing them in the context of other data sources and linking UCAS data to pre-higher education records facilitates better decision making by Government, universities, students, and other audiences. 
The public benefit of the research will be: a) research to support sector understanding of HE entry of those from disadvantaged backgrounds, b) an update to and refinement of UCAS’s multiple equality measure, c) research to support contextual HE admissions, d) providing free school meals data, and e) UCAS MEM (derived from NPD free school meals data) to universities to facilitate contextualized admissions of applicants from disadvantaged backgrounds.</t>
  </si>
  <si>
    <t>DS00563</t>
  </si>
  <si>
    <t xml:space="preserve">Department of Education (DfE) wishes to match individuals from education data collections to employment, earnings and benefits data held by Department of Work and Pensions (DWP), which is shared with DfE to create the Pupil Parent Matched Dataset.
This is a longitudinal dataset and requires education data from 2008/09 onwards from the Individualised Learner Record (“ILR”) data  and National Pupil Database (“NPD”).
This is in the public interest because by linking sets of data together, DfE can identify pupils in the education system from low-or-modest income households, which aren't already captured by the Departments measures of disadvantage. The current measures are based on free school meal (FSM) take up - the use of FSM as a proxy for deprivation has significant limitations, which moving to an income-based system could overcome. </t>
  </si>
  <si>
    <t>DS00580</t>
  </si>
  <si>
    <t>LSE wishes to use the School Census Pupil Level data, from 2001-02 to 2019-20, Key Stage 1, Key Stage 2, Key Stage 4, and Key Stage 5 Pupil Level data, from 1997-98 to 2018-19. 
With this data, they will measure the effect of ethnic segregation in schools on the educational attainments of ethnic minorities. They use spatial regression discontinuity design (spatial RDD) to find the effect of school segregation abstract from neighbourhood segregation. Spatial RDD uses catchment areas of the schools as the geographical borders that affect chances of getting admission to a school to identify the effect of getting access to schools with different segregation levels. Data for this long period provides enough variation in the catchment areas of school and characteristics of individuals to estimate a robust effect of segregation. Accessing data for a long term also provides the opportunity of distinguishing between the short term and long term effects.  
Studying segregation is essential because it can lead to inequality in accessing opportunities. Hence, this work will benefit the public by extending the understanding of the segregation of ethnic minorities and its consequences.</t>
  </si>
  <si>
    <t>This has been superseded by DS01230</t>
  </si>
  <si>
    <t>DS00586</t>
  </si>
  <si>
    <t>University of Sussex wishes to use the KS2 and KS4 exam results and basic pupil demographic data (free school meal status, special educational needs, home language) for a list of approximately 5,200 pupils who took their GCSE exams in 2017/18 and were part of a self-affirmation trial (known as Writing About Values), funded by the Education Endowment Foundation. 
These pupils took part in a trial of a psychological intervention that aimed to raise the attainment of pupils eligible for free school meals.  The data requested here will allow more detailed analyses of the results (e.g. by subgroup, investigating processes, and whether there were any school-level effects).  
The public benefit of this work will be to provide much more detailed results to inform policy and public about the effectiveness of a very brief and cheap intervention.</t>
  </si>
  <si>
    <t>DS00592</t>
  </si>
  <si>
    <t xml:space="preserve">LSE wishes to use the School Workforce Census and Initial Teacher Training (ITT) data for years 2014-2020. 
With this data, they will explore whether differing financial incentives to teach (in the form of bursaries that vary by subject and year) impact the number, quality, and retention of trainee teachers placed in secondary schools. They will use bursary variation to identify the impact on the type of workers that select into teaching. They will link school Ofsted ratings to the data to assess whether the impact of bursary levels on teacher turnover varies by rating. 
The public benefit of this work will be understanding how to attract new teachers into the public sector, and whether higher bursaries attract higher quality teachers (quality can be defined in numerous ways). It is known that pupil-teacher ratios are increasing in England, so it is important to identify whether current policies are effective in attracting talent that will remain within the sector. </t>
  </si>
  <si>
    <t>School Workforce (SWC)
Initial Teacher Training data (ITT)</t>
  </si>
  <si>
    <t>DS00566</t>
  </si>
  <si>
    <t xml:space="preserve">The Study of Cognition, Adolescents and Mobile Phones (SCAMP), based at Imperial College London, is a long-term study of 6,616 secondary school pupils, established in 2014 across Greater London. Imperial College London wishes to use NPD data for the  5-7 years of secondary school for each SCAMP pupil (i.e. from Year 7 through to Year 13) and their whole year groups.
With this data they will investigate the complex interplay between mobile phone use, cognitive and mental development, and educational attainment (e.g. GCSE and A-Level results), taking account of factors such as special educational needs, free school meals etc. They will also investigate the impact of other factors found in the urban environments of children e.g. air pollution, green space etc., and whether these also have an impact on adolescent cognitive and mental development and educational achievement.
The public will benefit from this important research study via its strong evidence base that will inform health, educational and environmental policies, and through which parents and their children can make informed life choices about how best to use mobile and wireless devices. </t>
  </si>
  <si>
    <t>DS00584</t>
  </si>
  <si>
    <t xml:space="preserve">The School of Public Health at Imperial College London wishes to use National Pupil Database (NPD) including pupils’ information on geographic location, educational attainment, and school characteristics for two time periods, 2007-08 and 2018-19, as part of the project Children’s Places: how they can shape health and influence social and economic outcomes. This project is funded by the Health Foundation.
With this data they will investigate how environmental and socioeconomic characteristics of the different places where children spend their time (home, school, and social environment) may influence their educational attainment, generating impacts on skills and economic development. 
The public benefit of this work will lie in generating new approaches and novel measures which policy makers can use to characterise the healthiness of places and consequent social and economic outcomes which will allow the implementation of effective solutions to shape healthy places in which children live, learn, play, and socialise. The main beneficiaries of this work will be secondary school children, their parents, and the wider community. </t>
  </si>
  <si>
    <t>DS00601</t>
  </si>
  <si>
    <t>King’s College London wishes to use linked National Pupil Database (NPD) and Police National Computer (PNC) data (birth cohorts 1990/91 to 1996/97). 
With this data they will identify subgroups of pupils who follow different school performance trajectories, and investigate their association with different types of offending and re-offending behaviours. They will also investigate whether positive school performance trajectories mitigate risk for offending behaviour in vulnerable groups, and whether there are regional differences in these relationships. They will curate the data resource, checking for discrepancies in gender and ethnicity recordings, exploring the potential for conducting quasi-experimental trials using the data linkage, and making recommendations to future users. 
Findings will be published in user-friendly outputs. Understanding risk and protective factors for offending and re-offending is a key Ministry of Justice research priority. The public benefit of this work will be informing efforts to identify children at risk of offending, and it could inform preventative interventions.</t>
  </si>
  <si>
    <t>DS00608</t>
  </si>
  <si>
    <t>University of Sheffield</t>
  </si>
  <si>
    <t xml:space="preserve">The University of Sheffield wishes to use data from police records (e.g. Police National Computer, PNC), school records (e.g. National Pupil Database, NPD), and data from the Children in Need Census and SSDA903 (Children Looked After data return). 
With this data they will explore the outcomes of children whose family were given support from a social worker and children who were placed in the care of the state, compared to children who had no involvement from social services. The impact of the social care intervention on performance at school and later involvement with the criminal justice system will be measured. 
The public benefit of this work will be new knowledge for how involvement of social care services with families can support children. This will be beneficial for vulnerable children, as the research will improve social policy and the practices of education providers, social workers and members of the criminal justice service to better meet their needs. </t>
  </si>
  <si>
    <t>DS00623</t>
  </si>
  <si>
    <t xml:space="preserve">The University of Sussex wishes to use the School Workforce Census (covering the period 2010-2020) as well as School Level Data (such as the School Performance Tables as well as Ofsted school inspection data) to assess the impact of accountability on teacher labour market outcomes. 
With these data, University of Sussex will investigate the impact of Ofsted school inspections on outcomes such as teacher turnover, the use of contract teachers and wages. Accountability of schools also encompasses disclosure of attainment and value added data – so-called ‘high stakes’ performance measures – and the researchers will also explore the relationship between these metrics and the teacher labour market. 
The public benefit of this work is to improve understanding and expand the evidence base on the effectiveness of accountability and related school policies and their impact on the teacher labour market. </t>
  </si>
  <si>
    <t>DS00605</t>
  </si>
  <si>
    <t>Lancaster University</t>
  </si>
  <si>
    <t>Lancaster University wishes to use School Census, Pupil Referral Unit Census, Alternative Provision Census, Children Looked After data and Police National Computer data for years 2005 to 2017. 
With this data they will analyse the intersections between ethnicity, care experience, and criminal justice involvement for the first time. The new linked datasets mean that it is now possible to investigate the offending profiles of care experienced individuals, as well as the role of ethnicity. 
The public benefit of this work will be to provide evidence as a route to informing policy and practice within the care system and the youth and criminal justice system, and improving service provision for BAME care experienced individuals.</t>
  </si>
  <si>
    <t>DS00652</t>
  </si>
  <si>
    <t>NHS England / NHS Digital</t>
  </si>
  <si>
    <t xml:space="preserve">NHS England wishes to use data from the 2021 summer school census for the purpose of tracking and monitoring the take-up of coronavirus vaccinations within the 12-15 age group in England.
The DfE census data for 12- to 15-year-olds will be matched to individual data held within NHS Digital to allow school details to be added to existing vaccinations data before being pseudo-anonymised for onward reporting and monitoring purposes.
This will be in the public interest by reducing the reporting burden for local vaccination teams by enabling automated estimation of vaccination uptake at both a national and local level and, by providing information on children not vaccinated, will enable Directors of Public Health to target promotional activity and NHS England to target ‘mop up’ in specific localities.
This data will not be made available publicly or used as a performance measure to hold individual schools to account for vaccination rates within that school.  </t>
  </si>
  <si>
    <t>DS00616</t>
  </si>
  <si>
    <t>Cardiff University</t>
  </si>
  <si>
    <t>Cardiff University and University College London wish to re-use NPD data from years 2009 to 2018 alongside health and mortality data from NHS Digital, abortion data from the Department of Health, and their own Family Nurse Partnership study data on the effectiveness of home visits. The NPD data includes school census, alternative provision, absence, early years census, foundation stage profile, Key Stage 1 attainment, Children Looked After and Children in Need data.
With this data, they will explore how a specialist home visiting service called the Family Nurse Partnership results in benefit for children in families who receive this service. In previous work the researchers have shown whether or not the service can improve children’s health and their development, including educational outcomes. This new work will explore in more detail how such beneficial outcomes are produced. For example, it may be that the background of the nurse delivering the service, how often the nurse sees families or features of the environment within which families live may be important. 
The public benefit of this work is that it will inform the further improvements of the home visiting programmes in England. It will result in services that will better support the developmental needs of children, reduce risk of maltreatment, allow better targeting and implementation of specialist support (at reduced cost to the public purse) and support diffusion of improvements across the broader health visiting community and with transferable learning to other countries implementing this specialist serves.</t>
  </si>
  <si>
    <t>re-use</t>
  </si>
  <si>
    <t>NatCen commissioned by Department for Education (DfE)</t>
  </si>
  <si>
    <t>DS00663</t>
  </si>
  <si>
    <t>CFE Research commissioned by Department for Education (DfE)</t>
  </si>
  <si>
    <t>CFE Research commissioned by DfE wish to use data from the digital Teachers’ Continual Professional Development Service platform for Academic Years 2021-22, 22-23 and 23-24. 
The data will be processed for the purpose of evaluating how the 2021 reforms to the National Professional Qualifications have been implemented and evaluate their outcomes and impacts on participants and their schools, and the education sector. With this data they will:
a) use contact details from Cohorts 1 to 5 involved in the National Professional Qualifications to undertake an internet-based survey distributed at baseline, end point and follow up to understand early experiences of the programme and self-reported impacts. 
b) Link data collected about the participant and the school they are employed in (e.g. school URN and qualification level) to their survey responses.
c) use contact details from Cohorts 1, 3 and 5 involved in the National Professional Qualifications to develop a sampling frame to invite individuals to participate in interviews. 
The research is in the public interest since it assesses the implementation of the National Professional Qualifications for Teachers, a programme which represents a significant investment for the Department for Education. The public benefit of this will be ensuring that the new National Professional Qualifications’ process is fit for purpose and can improve teacher quality and teacher retention which will have a positive effect on children’s learning in the future.</t>
  </si>
  <si>
    <t xml:space="preserve">Online Teacher CPD Service Data
</t>
  </si>
  <si>
    <t>DS00641</t>
  </si>
  <si>
    <t xml:space="preserve">University of Bristol wishes to use Grading and Admissions Data England (GRADE), (Ofqual, Department for Education and UCAS linked), data for the years 2017 - 2020.
With this data they will analyse the 2020 A­level and GCSE centre assessment and calculated student grades. They will explore: (1) the presence of any systematic biases across students and schools; (2) whether they impacted the socio­demographic mix in university attendance; and (3) alternative methods for calculated grades.
The public benefit of this work will help shed light on what happened, replicating and extending initial analyses by Ofqual to provide further evidence to support DfE and Ofqual policymakers and researchers when monitoring or calculating grades in future years, as well as widening the knowledge base for academics working on these issues. </t>
  </si>
  <si>
    <t>Grading and Admissions Data England (GRADE)</t>
  </si>
  <si>
    <t>DS00649</t>
  </si>
  <si>
    <t>UCL wishes to use Key Stage 1 and Key Stage 2 attainment and Children In Need data from 2008/09 onwards for a list of 2 million individuals taking part in the Family Nurse Partnership made up of children born between 2010-2019 and their mothers, previously supplied by NHS Digital to match to the National Pupil Database under a separate request, for using with de-identified Hospital Episode Statistics data and other NPD data in the Secure Research Service. 
With this data they will evaluate an early intervention programme called the Family Nurse Partnership (FNP), which aims to improve outcomes for teenage pregnancies. The study will use electronic records that are routinely collected as part of health (Hospital Episode Statistics and Family Nurse Partnership data from NHS Digital), education, and social care services to compare outcomes for FNP participants with similar families who did not take part in FNP. The study will look at outcomes for children (e.g. development, referrals to social services) and mothers (e.g. continuing education after birth).  
The public benefit of this work will be to help policy-makers decide whether FNP should be offered to families in their local setting. The study will provide detailed information about the effectiveness of the FNP, and will inform decisions which mothers are in most need of additional support and who might benefit most from FNP.</t>
  </si>
  <si>
    <t>National Pupil Database (NPD)
Children In Need (CIN)</t>
  </si>
  <si>
    <r>
      <rPr>
        <b/>
        <sz val="12"/>
        <rFont val="Arial"/>
        <family val="2"/>
      </rPr>
      <t>B -</t>
    </r>
    <r>
      <rPr>
        <sz val="12"/>
        <rFont val="Arial"/>
        <family val="2"/>
      </rPr>
      <t xml:space="preserve"> contains highly sensitive data about interactions with Children’s services</t>
    </r>
    <r>
      <rPr>
        <b/>
        <sz val="12"/>
        <rFont val="Arial"/>
        <family val="2"/>
      </rPr>
      <t xml:space="preserve">
E</t>
    </r>
    <r>
      <rPr>
        <sz val="12"/>
        <rFont val="Arial"/>
        <family val="2"/>
      </rPr>
      <t xml:space="preserve"> - contains lowest sensitivity data</t>
    </r>
  </si>
  <si>
    <t>DS00651</t>
  </si>
  <si>
    <t>London School of Economics (LSE) (CVER) and CfE Research commissioned by Department for Education (DfE)</t>
  </si>
  <si>
    <t xml:space="preserve">LSE (Centre for Vocational Education Research, CVER) along with CFE Research, have been commissioned by the DfE to conduct a process evaluation and an impact evaluation for Skills Bootcamps Wave 2 and 3. 
LSE / CVER wishes to use management information data, Longitudinal Education Outcomes data and Individualised Learner Record data. With this data they will complete the process evaluation and impact evaluation for Skills Bootcamps Wave 2 and 3, as commissioned by the Department for Education.
The public benefit of this work will be to publish findings of the Skills Bootcamps evaluation which will directly lead to sustained improvements in the quality of jobs resulting from the programme. </t>
  </si>
  <si>
    <t>Longitudinal Educational Outcomes (LEO)
Individualised Learner Record (ILR)</t>
  </si>
  <si>
    <t>DS00660</t>
  </si>
  <si>
    <t xml:space="preserve">The University of Oxford wishes to use National Pupil Database data for 2019/20 to determine the effectiveness of a text message programme, called ‘Tips by Text,’ to reduce educational disparities among children from advantaged and disadvantaged backgrounds. 
The Education Endowment Fund (EEF) appointed the National Institute for Economic and Social Research (NIESR) and the Institute for Employment Studies (IES) as the independent evaluators of the project. NIESR conducted the primary analysis. This current study, to be carried out by University of Oxford, aims to replicate this analysis, and to conduct further subgroup analysis to understand the differential impact of the programme on specific groups of pupils e.g., those who speak English as an additional language. 
This research is of public benefit as it aligns with Department for Education’s objective to build evidence on what works to improve the home learning environment, and to ensure children are ready for school by age 5. </t>
  </si>
  <si>
    <t>DS00664</t>
  </si>
  <si>
    <t xml:space="preserve">IFS wishes to use data on youth offending from the Police National Computer (PNC) and from court and prison records, linked to the school census for children born from the early 1990s onwards. 
With this data, they will evaluate the impact of Sure Start Local Programmes and Children’s Centres on youth offending and contacts with the criminal justice system. This project is funded by Nuffield Foundation as part of a wider analysis of Sure Start’s impacts on children and their families. 
The public benefit of this work will be to shed light on whether one of the most important early years initiatives from the last 20 years benefited children (and when and how any benefits arose) and to inform the design of early years policy in the future.  
</t>
  </si>
  <si>
    <r>
      <rPr>
        <b/>
        <sz val="12"/>
        <rFont val="Arial"/>
        <family val="2"/>
      </rPr>
      <t>C</t>
    </r>
    <r>
      <rPr>
        <sz val="12"/>
        <rFont val="Arial"/>
        <family val="2"/>
      </rPr>
      <t xml:space="preserve"> - contains sensitive data not captured as a Special Category within GDPR as they are specific to education but, which DfE believe are equally sensitive,
</t>
    </r>
    <r>
      <rPr>
        <b/>
        <sz val="12"/>
        <rFont val="Arial"/>
        <family val="2"/>
      </rPr>
      <t>D</t>
    </r>
    <r>
      <rPr>
        <sz val="12"/>
        <rFont val="Arial"/>
        <family val="2"/>
      </rPr>
      <t xml:space="preserve"> - contains GDPR Special Category data</t>
    </r>
  </si>
  <si>
    <t>DS00548</t>
  </si>
  <si>
    <t>The Millennium Cohort Studies (MCS), known as ‘Child of the New Century’ to cohort members and their families, is following the lives of a large nationally representative cohort of young people born across England, Scotland, Wales and Northern Ireland in 2000-02. MCS is designed and led by the Centre for Longitudinal Studies, an academic resource centre responsible for producing and disseminating data resources for the research community. This project requests linkage of the MCS survey to A level results. The following data is required as part of this data linkage: Key Stage 5 data for the MCS cohort pupils who consented for data linkage, along with the KS5 national cohort data for years 2018/19. 
The national cohort data will be used to conduct data checking and data cleaning, data documentation, and methodological work comparing educational attainment of the national cohort and the nationally representative MCS cohort. Ethnic group, ethnic group minor, ethnic group major, Special educational needs (SEN), SEN provision major and Income deprivation Affecting Children Indices 2018-2019 (IDACIRAN) is also required. In combining rich longitudinal data from birth with administrative educational records covering individuals’ primary and secondary school years, this project will create a unique and new data set to facilitate multi-disciplinary research on education, for instance how educational 27 trajectories play out over time and how they are influenced by a wide range of child, familial and environmental circumstances, including from early life. 
This will have important public benefits, including in informing policy on how to best support children from different backgrounds as they move through their school years, and how to reduce social and economic inequalities.</t>
  </si>
  <si>
    <t>DS00565</t>
  </si>
  <si>
    <t>Local Authorities</t>
  </si>
  <si>
    <t xml:space="preserve">Department for Work and Pensions (DWP) will share, via Department for Education (DfE) to Local Authorities data relating to tax credits and social security to enable local authorities to fulfil their duty to deliver the early years entitlements under sections 13A and 13B of the Childcare Act 2006 (as amended by the Education Act 2011).
Local authorities in England need lists of households that may be entitled to 15 hours of free early education for 2-year-old children. Without this information, local authorities cannot identify eligible families, and tens of thousands of children will miss out on early education that evidence shows improves their educational outcomes, including later in life at GCSE.  With this data, they will support parents to apply for the offer and find a provider. 
The public benefit of this work is to increase the number of disadvantaged children accessing the entitlement to support their early development and educational outcomes. </t>
  </si>
  <si>
    <t>Department for Work and Pensions (DWP) data re-packaged into LA areas</t>
  </si>
  <si>
    <t>Seven times a year</t>
  </si>
  <si>
    <t>DS00590</t>
  </si>
  <si>
    <t>Researchers at Cardiff University wish to use data from the National Pupil Database (NPD) (Census, Exclusion, Absence from 2012/13 to 2017/18) to follow-up the educational journey of pupils.
Using NPD data they plan to examine the causes and consequences of school exclusion. This project will focus on examining the prevalence and type of school exclusions, as well as the impact of exclusion trajectories on educational outcomes of pupils. The researcher team will consider the relative impact of exclusion on academic achievement for those with special education needs and from economically disadvantaged backgrounds. 
The public benefit of this work will be informing policy makers about potential problems associated with exclusions, benefiting future approaches to dealing with behavioural and mental health issues in pupils. The researchers aim to publish findings in academic journal.</t>
  </si>
  <si>
    <t>National Pupil Database (NPD)
Higher Education Statistics Agency (HESA)</t>
  </si>
  <si>
    <t>DS00650</t>
  </si>
  <si>
    <t>STEM Learning Ltd</t>
  </si>
  <si>
    <t>STEM Learning wishes to analyse school workforce census data for the years 2016 to 2021 in order to identify the performance of primary and secondary schools and colleges. This will be measured through tracking the retention and progression of staff.
With this data, STEM Learning will seek to identify differences in teacher and school engagement in STEM Learning’s support programmes. The analyses will be used to inform future support offered to schools and colleges by STEM Learning, the National Science Learning Network and the National Centre for Computing Education and evaluate the impact of support provided. 
This is in the public interest as it ensures that STEM Learning are continually challenging themselves to deliver a high quality and impactful suite of support for schools. Where appropriate, results will be shared with the DfE (e.g. evaluating DfE-funded programmes) or published as programme evaluations on the STEM Learning website.</t>
  </si>
  <si>
    <t>DS00671</t>
  </si>
  <si>
    <t xml:space="preserve">The University of Bristol wishes to use the National Pupil Database pupil level school census, linked to parents’ school preferences and prior attainment data for six cohorts (entry to secondary school in 2014/15 to 2019/20). These data will be linked at school level to school admissions priorities, which we have collected, for entry to the 2020/2021 school year.
With this data they will explore how admissions priorities affect admissions to differentially performing schools across different pupil types (for example with and without free school meals). The eventual goal of the project is to model how the allocation of pupils to schools would change under alternative school admissions arrangements.
The public benefit of this work will be to provide evidence on how the school admissions system currently affects equality of access to good schools in England, and the likely effects of reforms. This will be of interest to headteachers and policymakers.
</t>
  </si>
  <si>
    <t>DS00567</t>
  </si>
  <si>
    <t>Cambridgeshire and Peterborough NHS Foundation Trust (CPFT)</t>
  </si>
  <si>
    <t xml:space="preserve">Cambridgeshire and Peterborough National Health Service (NHS) Foundation Trust (CPFT) wish to access National Pupil Database data (Summer, Spring and Autumn Census, Alternative Provision Census, Pupil Referral Unit Census, Key Stage 1,2, 4,5  Children In Need and Children Looked After with Absence and Exclusions and Early Years Foundation Stage Profile and school level data) for children (below 18 years) seen by CPFT services between 2007 and 2019, and a control cohort of children resident in Cambridgeshire and Peterborough within the same time period. 
With this data they will study the complex nature between education factors and mental health disorders such as Autism Spectrum Disorder, Attention Deficit Hyperactive Disorder (ADHD), Depression and Self-Harm. They will examine the educational risks and outcomes for these childhood-onset conditions. 
The public benefit of this work will be increased knowledge basis on the relationship between mental health and education outcomes, consequently informing families, treating clinicians, and health and education policymakers of the risk factors for childhood mental illness and the impact of these illnesses on education outcomes, as well as facilitating both targeted and whole-school approaches to preventive and intervention strategies. </t>
  </si>
  <si>
    <t>DS00690</t>
  </si>
  <si>
    <t>IFS wishes to use several years of School Census data, pupil attainment data and corresponding absence and exclusions data from the National Pupil Database. 
With this data they will analyse the impact that various reforms to parental leave policy have had on children’s outcomes and shed light on the relative importance of maternity pay and job protection benefits.
The public benefit of this work will be to provide evidence on the impact of a variety of maternity leave reforms introduced in the United Kingdom between 1994 and 2007.</t>
  </si>
  <si>
    <t>DS00689</t>
  </si>
  <si>
    <t>Home Office (HO)</t>
  </si>
  <si>
    <t xml:space="preserve">HO wishes to use data from the National Pupil Database to establish whether Department for Education (DfE) hold information that will support the key objectives of preventing abuse of immigration control and support the HO in its duty to have regard to the need to safeguard and promote welfare of children in the UK.
HO can only request information from the DfE where they have clear evidence a child may be at risk or there is evidence of illegal activity, including illegal immigration. In such cases limited data including a pupil’s address and school details may be requested from the National Pupil Database.
The public benefit of this work will be to safeguard and promote the welfare of any child, and to reduce harm resulting from abuse of immigration. It will also allow Home Office to re-establish contact with children and families the HO have lost contact with and to trace immigration offenders. 
</t>
  </si>
  <si>
    <t>DS00638</t>
  </si>
  <si>
    <t>Department for Education (DfE) and His Majesty's Revenue and Customs (HMRC)</t>
  </si>
  <si>
    <t xml:space="preserve">DfE is seeking to share information held on the School Workforce Census with HMRC so that it can be matched to data held in HMRC’s Migrant Worker Scan. Aggregated, anonymised data will be returned on the nationalities of teachers within the workforce. 
This will be used to provide a reliable estimate to DfE of the numbers of teachers in the school workforce who are not UK nationals. Having a more reliable estimate will enable DfE to better target initiatives designed to facilitate the recruitment of teachers from overseas, meaning policy initiatives have a greater impact and represent good value for money.  
</t>
  </si>
  <si>
    <t>DS00704</t>
  </si>
  <si>
    <t>Department for Education (DfE) and Disclosure and Barring Service (DBS)</t>
  </si>
  <si>
    <t xml:space="preserve">DfE and the DBS (a non-departmental public body sponsored by the Home Office) share data in line with the legal provisions of the Safeguarding Vulnerable Groups Act 2006 to assist both organisations to deliver their statutory functions and safeguard children and vulnerable people in the educational system. 
The sharing of data enables DBS to more effectively carry out its statutory duty to make barring decisions and, in doing so, better safeguard vulnerable groups. Similarly, the information provided to DfE allows for the safeguarding of children and vulnerable people in the educational system and for the Teaching Regulation Agency (TRA) to deliver a DBS status check service to authorised employers. 
The benefit to the public is that the data sharing contributes to the safeguarding of vulnerable groups in the education system. </t>
  </si>
  <si>
    <t>Database of Qualified Teachers (DQT)
Teacher Misconduct System (TMS)</t>
  </si>
  <si>
    <t>DS00645</t>
  </si>
  <si>
    <t>IFF Research commissioned by Department for Education (DfE)</t>
  </si>
  <si>
    <t>IFF Research commissioned by the DfE wish to use early years provider-level data from Ofsted and Get Information About Schools (GIAS) to manage the Survey of Childcare of Early Years Providers 2022 – 2024.
With this data they will contact a sample of early years providers to invite them to take part in the survey. The survey feeds into an Official Statistic on the overview of the early years and childcare provider market. The survey covers providers, places, finances and other topics and can be completed by providers online or over the phone. 
The public benefit of this work will be to provide robust data on the number and type of early years providers in England.</t>
  </si>
  <si>
    <t>Get Information About Schools (GIAS)</t>
  </si>
  <si>
    <t>DS00693</t>
  </si>
  <si>
    <t xml:space="preserve">UCL wishes to use Programme in International Student Assessment (PISA) 2015 to publicly available school level data.
With this data they will explore the relationship between academy conversion and management practices and school environment as a potential channel for differences in cognitive and non-cognitive skills, comparing academies and similar Local Authority maintained schools. This will answer the question of whether pupils at academies outperform their peers at maintained schools in problem solving skills and provide policy-relevant evidence on the impact of academy conversion on management practices and school environment.
The public benefit of this work will be to reveal if academy conversion improves pupils’ outcomes and how state secondary schools are using increased autonomy, allowing a policy review that may refine school incentives and improve the school system for future children.
</t>
  </si>
  <si>
    <t>Programme in International Student Assessment (PISA)</t>
  </si>
  <si>
    <t>DS00639</t>
  </si>
  <si>
    <t>Regional Delivery Partners for the Trust and School Improvement Offer</t>
  </si>
  <si>
    <t xml:space="preserve">Trust and School Improvement Offer Regional Delivery Partners (RDPs) contracted to the Department for Education wish to use contact information for designated system leaders. This includes National Leaders of Education, multi-academy trust Chief Executive Officers and leaders of schools eligible for the Trust and School Improvement Offer.
With this data they will identify system leader support for schools and trusts eligible for the Trust and School Improvement Offer. The sharing of this data allows: 
•	the department to provide trust and school improvement interventions and initiatives. 
•	the RDPs to deliver their contracted role on behalf of the department 
•	system leaders to receive proposals for providing support 
•	relevant contacts at schools/trusts eligible for support to be contacted 
The public benefit of this work will be that schools and trusts will receive the trust and school improvement offer for the academic year 2021/22. </t>
  </si>
  <si>
    <t>System Leadership Designations Dataset</t>
  </si>
  <si>
    <t>DS00683</t>
  </si>
  <si>
    <t>IFS wishes to use National Pupil Database (NPD) records on educational attainment, absences, exclusions, school information, and post-16 outcomes for pupils born in and since academic year 1990–91. 
With this data they will study how a particular benefit policy change – the “Lone Parent Obligation” – affected child outcomes. The Lone Parent Obligation required more out-of-work lone parents to search for work in order to receive certain benefits. IFS will study the extent to which this affected the children of lone parents, possibly by reducing the amount of contact time parents had with children, or affecting family income. 
The public benefit of this work will be to understand how these sorts of work-search requirements affect children, enabling policymakers to account for these effects when designing policy.</t>
  </si>
  <si>
    <t>DS00246</t>
  </si>
  <si>
    <t xml:space="preserve">UCL wishes to analyse pupil level school census data (2011-2018) and Phonics (2011-12), KS1 (2012-13) and KS2 (2017-18) results for 8,340 children that took part in the Surrey Communication and Language in Education Study (SCALES). Data from the National Pupil Database will be linked to variables from SCALES, such as teacher ratings of language, behaviour and social skills at school entry. 
With this data the researchers will look at how early language ability predicts long-term academic outcomes (e.g. SATS scores) and how children with developmental language disorders are currently supported by the education system (school type, special educational needs funding, pupil premium grant funding).  
The public benefit of this work will be an increased understanding of long term outcomes for children with developmental language disorders and insight into how children with language disorders are supported in the UK school system.
</t>
  </si>
  <si>
    <t>DS00701</t>
  </si>
  <si>
    <t>University of Nottingham funded by Economic and Social Research Council (ESRC)</t>
  </si>
  <si>
    <t xml:space="preserve">The School of Education, University of Nottingham funded by ESRC wishes to use linked National Pupil Database and Higher Education Statistics Agency data for students on social science degree courses for the last three years. 
With this data they will explore the frequency of different A level subject combinations chosen by students for different social science disciplines and types of higher education institution. The aim of the research is to explore how the newly added mathematical components of the reformed A level qualifications combine to prepare social science students for using data and statistics at university.
The public benefit of this work will be in identifying possible gaps between the mathematics in the A level curriculum and the mathematical needs of social science degree courses, which can then be used to support students making this transition in the future. </t>
  </si>
  <si>
    <t>DS00712</t>
  </si>
  <si>
    <t>The University of Bristol wishes to use the National Pupil Database pupil level school census, linked to parents’ school preferences and prior attainment data for eight cohorts (entry to secondary school in 2014/15 to 2021/22). 
The eventual goal of the project is to model how parents’ school choices respond to changes in the headline school performance measure, from attainment (5+A*-C) to progress (Progress 8). In turn, this informs whether parents value school effectiveness. 
The public benefit of this work will be to provide evidence on how the implementation of reforms to school performance measures has affected parents’ school choices, and therefore schools’ incentives. This will be of interest to headteachers and policymakers.</t>
  </si>
  <si>
    <t>DS00696</t>
  </si>
  <si>
    <t>UCL wishes to use National Pupil Database data (from 2006 to 2020) linked to the Great Ormond Street Hospital (GOSH) Newborn Blood Spot Screening database (NBS), the GOSH Congenital Hypothyroidism (CH) database, and other administrative health datasets.
With these linked data, UCL will determine what education and development are like for children living with congenital hypothyroidism with gland in situ (CH-GIS), a rare endocrine condition, compared to children who are not affected by CH-GIS. CH-GIS affects approximately one in 7500 babies born in the UK and is identified via a newborn screening programme. 
The public benefit of this work will be to better understand the education and development implications of a CH-GIS diagnosis in early infancy. The results will inform clinicians, parents, and children about the education outcomes for children with CH-GIS compared to unaffected children. As a result of this project, clinicians will better understand how the treatment regimen for CH-GIS affects children’s school outcomes. The results will also provide an understanding of the value of the newborn screening programme in terms of improving education outcomes for children with CH-GIS.</t>
  </si>
  <si>
    <t>DS00713</t>
  </si>
  <si>
    <t xml:space="preserve">University of Durham </t>
  </si>
  <si>
    <r>
      <t>Durham University wishes to use Grading and Admissions Data England (GRADE), (Ofqual, Department for Education and UCAS linked) data for the years 2017-2020.
With the linked Ofqual-DfE data,</t>
    </r>
    <r>
      <rPr>
        <strike/>
        <sz val="12"/>
        <rFont val="Arial"/>
        <family val="2"/>
      </rPr>
      <t xml:space="preserve"> </t>
    </r>
    <r>
      <rPr>
        <sz val="12"/>
        <rFont val="Arial"/>
        <family val="2"/>
      </rPr>
      <t>they will look at the impact of the events of 2020 on socioeconomic inequalities of access to the UK's higher tariff (i.e. most academically selective) universities and on the vertical differentiation of the UK university system as a whole.
The research aims to support efforts to widen participation in UK higher education, directly benefiting the life prospects of more individuals from socioeconomically disadvantaged backgrounds.</t>
    </r>
  </si>
  <si>
    <t>DS00723</t>
  </si>
  <si>
    <t xml:space="preserve">UCL wishes to use matched National Pupil Database - Higher Education Statistics Agency data for cohorts of 18-year olds who enrolled in university in 2020/21.  
They wish to create a descriptive picture of how students match with universities depending upon their school type (private, grammar, academy, 6th form college, FE college) and other characteristics (gender, ethnic group). They will examine the match between students and their university course for those students entering university in 2020/21.  The aim will be to understand whether disruption from Covid-19 in 2020 (including the cancellation of exams) impacts student to university match.  
The public benefit of this work will be to better understand how the Covid-19 pandemic impacted university choices by student, including by their socioeconomic background and school type, and how this contributes to social immobility.  This has important policy implications in terms of inequality and social mobility. </t>
  </si>
  <si>
    <t>DS00667</t>
  </si>
  <si>
    <t>RAND Europe</t>
  </si>
  <si>
    <t>RAND Europe, the evaluators of the SAFE (Support, Attend, Fulfil, Exceed) programme, wishes to have access to contact details of those involved in the SAFE programme. 
The SAFE Taskforces programme is a partnership of local schools who will work with police, local authorities (LAs), Violence Reduction Units (VRUs) and voluntary sector organisations with the aim to identify, support and protect children and young people in mainstream schools from involvement in serious violence as victims and/or perpetrators by re-engaging them in education. 
The evaluation of the SAFE programme is to understand how the taskforces operate and the implementation of the interventions, looking at the impact aims to estimate the causal effect of the SAFE Taskforces on a range of pupil outcomes. This will be achieved by estimating the outcomes that would have arisen had schools involved in interventions not participated. 
The public benefit of the overall project will aim to yield new evidence for education policy related to preventing serious violence among young people.</t>
  </si>
  <si>
    <t>Support, Attend, Fulfil, Exceed (SAFE) data</t>
  </si>
  <si>
    <t>DS00632</t>
  </si>
  <si>
    <t>What Works for Children's Social Care (WWCSC)</t>
  </si>
  <si>
    <t>WWCSC wishes to include the National Pupil Database (NPD) pupil matching reference (PMR) within their data archive to allow onward linking of NPD data for approved research projects in the future.
WWCSC seeks better outcomes for children, young people and families by bringing the best available evidence to practitioners and other decision makers across the children’s social care sector. The data archive, which will be available within the ONS Secure Research Service, supports this remit and will allow data collected from WWCSC evaluations to be used to support secondary analysis of data to inform further research conducted for the benefit of society and, in particular, societal practices in the children’s social care sector.
The public benefits of the data archive will be an improved evidence base to make decisions and improve upon previous evidence of what works as practical intervention programmes for the improvement of the lives of children, young people and families in the social care sector.</t>
  </si>
  <si>
    <t>This has been superseded by DS01207</t>
  </si>
  <si>
    <t>DS00714</t>
  </si>
  <si>
    <t>The University of Cambridge wishes to link School Census, Key Stage 2, Absence and Exclusion data from the National Pupil Database (NPD) data from 2012/13 to the present to data from the Supporting Teachers And childRen in Schools (STARS) randomised controlled trial. 
With these data, the research team will evaluate the long-term effects of the Incredible Years Teacher Classroom Management training, a prevention program aiming to strengthen teacher classroom management strategies. The specific outcomes that will be studied include children’s educational attainment (Year 6 KS2 results), school exclusions and attendance; and the impact of this training in children with mental health conditions such as probable Attention-Deficit/Hyperactivity Disorder (ADHD).) Students whose teachers had attended the training and students whose teachers had not attended the training will be compared.
The public benefit of this work is that the findings will be published in high impact journals and potentially have an important impact at the policy and educational level, particularly for children who struggle the most at school.</t>
  </si>
  <si>
    <t>DS00724</t>
  </si>
  <si>
    <t>Behavioural Insights Team (BIT)</t>
  </si>
  <si>
    <t>BIT wishes to use GCSE maths attainment data and some demographic data of approximately 5,000 students from the National Pupil Database (NPD).
With this data they will evaluate the impact of the Maths-for-Life intervention, which aims to improve GCSE mathematics retake outcomes for post-16 students (Key Stage 5) in Further Education Colleges, 6th Form Colleges, schools, and training providers. The intervention attempts to develop a more student-centred classroom, based on problem solving and conversation.
The public benefit of this work will be to contribute to the evidence base on how professional development, including dialogic teaching, for Maths teachers impacts young peoples’ chances of passing Mathematics GCSE, and consequently, longer-term educational and employment outcomes.</t>
  </si>
  <si>
    <t>DS00738</t>
  </si>
  <si>
    <t>Ipsos UK Commissioned by DfE</t>
  </si>
  <si>
    <t>DfE have commissioned Ipsos UK, working in partnership with the Education Policy Institution (EPI), to use 2016/17 to 2021/22 Key Stage 2,4,and 5, PLAMS, YPMAD, school census data from National Pupil Database (NPD) and 2018/19 to 2021/22 Individualised Learner Record (ILR).
With this data, they will undertake an evaluation of the impact of the 16-19 Tuition Fund on educational attainment and progress.
The public benefit of this work will be evidence on the effectiveness and impact of the 16-19 Tuition Fund on students. This will be used to inform future policy decisions regarding the Tuition Fund, as well as wider support for 16-19 year olds in education.</t>
  </si>
  <si>
    <t>DS00761</t>
  </si>
  <si>
    <t>NatCen, commissioned by DfE as part of the Education and Outcomes Panel Study (EOPS)-B, wish to use summer census, absence, exclusions and alternative provision data from the National Pupil Database (NPD) for the year 2021/22.
With this data Natcen will deliver EOPS-B (a prospective cohort study commissioned as part of the EOPS programme). EOPS-B will supply a high standard of statistical, longitudinal evidence, including analyses to improve the Department’s understanding of specific factors that help explain variations in attainment outcomes. 
The public benefit of EOPS-B is that it will supply a high standard of statistical, longitudinal evidence, including analyses to improve the Department’s understanding of specific factors that help explain variations in attainment outcomes.  Additionally, it is anticipated that EOPS-B can be used by a broad range of external users with an interest in primary school education and child development. These will include other government departments, academia, and third-sector organisations.</t>
  </si>
  <si>
    <t>DS00736</t>
  </si>
  <si>
    <t>Ecorys commissioned by Department for Education (DfE)</t>
  </si>
  <si>
    <t xml:space="preserve">Ecorys have been commissioned by DfE to undertake an evaluation of the Early Years SENCO Training Programme. They wish to use early years practitioner data from the early years SENCO training programme to understand the numbers of practitioners completing this training and the diversity of the training population. 
Ecorys will issue online survey links and contact training participants to undertake semi-structured interviews.
The public benefit of this work will be findings on the implementation and effects of the Early Years SENCO training programme. </t>
  </si>
  <si>
    <t>Early Years Practioner Data</t>
  </si>
  <si>
    <t>DS00680</t>
  </si>
  <si>
    <t>London School of Economics wishes to use School Census and Key Stage attainment data from the National Pupil Database (NPD) covering students in primary and secondary education in England for the years 2001/02-2018/19.
With this data, the researchers will study how digital transformations impact academic outcomes and choices, as well as whether these effects differ by students’ background characteristics and whether they live in an urban or rural area. 
The public benefit of this work will be a better understanding of how new forms of technology affect academic achievement and educational gaps, as well as whether these effects have implications for the academic field of study that students pursue. This type of evidence will be useful for potential policy intervention related to investments in technological innovations, and it will enable local and national policy makers to better tailor the provision of new technology to schools and individuals.</t>
  </si>
  <si>
    <t>DS00726</t>
  </si>
  <si>
    <t>University of Warwick &amp; University of St Andrews</t>
  </si>
  <si>
    <t>The University of Warwick and the University of St Andrews wish to use National Pupil Database data for the 2001/2002 – 2018/2019 period.
With this data they will investigate how changes in environmental quality affect pupils’ performance both directly and indirectly through changes in residential mobility, school quality, and peers’ composition. Changes in environmental quality affect housing markets, potentially leading disadvantaged students to move into more polluted neighbourhoods and lower-quality schools, resulting in persistent inequalities. The researchers will follow students over time and space and assess whether families move in response to changes in the environment such as openings and closings of toxic plants, and whether students’ performance changes following these events.
The public benefit of this work will be to investigate whether children in England exposed to pollution, and especially low-income and minority children, suffer from worse health and school performance and how environmental changes affect children’s opportunities and social mobility.</t>
  </si>
  <si>
    <t>DS00775</t>
  </si>
  <si>
    <t xml:space="preserve">Imperial College London wishes to link National Pupil Database (NPD) datasets (School Census; Alternative Provision Census; Pupil Referral Unit Census; Children in Need; Children Looked After; Absence; Exclusions; Early Years Foundation Stage Profile; Phonics; Key Stage 1, Key Stage 2) with NHS Digital’s Independent Specialist Providers data for very preterm babies born less than 32 weeks and surgical babies born between 1st January 2007 -31st December 2016.
With this data, Imperial College will evaluate educational performance of children born prematurely and/or with surgical conditions and explore influencing factors such as neonatal interventions and post-discharge environmental factors. Imperial College have established public and patient advisory groups.
The public benefit of this work will provide important information to better inform health and educational service planning, to support preterm children in reaching their full potential. It will also help healthcare professionals to have evidence-based discussions with families about what the future may hold for their children. </t>
  </si>
  <si>
    <t>National Pupil Database (NPD)
Children Looked After (CLA)
Children in Need (CIN)
Early Years Foundation Stage Profile (EYFSP)</t>
  </si>
  <si>
    <t>DS00772</t>
  </si>
  <si>
    <t>University of Birmingham</t>
  </si>
  <si>
    <t xml:space="preserve">University of Birmingham (Department of Economics) wishes to use individual-level data on educational outcomes and student characteristics from the National Pupil Database in conjunction with publicly available data on floods in England. 
With this data they will estimate the causal impacts of flood events on educational outcomes in England through the application of robust quantitative methods. 
The public benefit of this work will be to quantify for the first time the impact of floods on educational outcomes, which in turn will (i) increase knowledge about the causal effects of flood events (ii) increase knowledge about the overall costs of flood events, and (iii) provide evidence to policymakers that can inform cost-benefit analysis of policies that aim to reduce the probability or impact of flood events, or to mitigate their effects in educational settings. </t>
  </si>
  <si>
    <t>DS00760</t>
  </si>
  <si>
    <t>UCL wishes to use National Pupil Database data from the school census and looked after children linked to Key Stage 4 and 5 results. 
With this data they will explore how different sixth form admissions criteria affect the composition of pupils able to access a school, and in particular which criteria can be adjusted to diversify a school’s intake, while ensuring pupils can still benefit from the school’s curriculum. The project will start from the admissions criteria being considered by Eton and Star Academies, who are applying to open three new sixth forms. 
The public benefit of this work is two-fold: first, it will ensure that, if Eton/Star do open new sixth forms, the admissions criteria they use will be designed to attract as diverse a student body as possible. Second, it will provide new evidence on the implications of different admissions policy criteria for all schools and policymakers to draw on.</t>
  </si>
  <si>
    <t>DS00557</t>
  </si>
  <si>
    <t>UCL wishes to link attainment, characteristics, absence, exclusions, and children’s services National Pupil Database (NPD) data from the last 12 years to a national dataset containing information on infants who suffered a brain injury around the time of birth between 2008-2020. 
With this data, UCL will compare educational performance of children with brain injuries with two comparison groups of children without brain injuries. One comparison group will include premature infants who did not suffer prematurity related brain injury. The other comparison group will more broadly contain infants who did not suffer brain injury (including non-premature infants). 
The public benefit of this work will be to increase our understanding of the development of this population of children, so that we can understand their prognosis at birth, answer parental questions and understand how best to support these children to reach their full potential. If this study finds any differences in the educational attainment of children with specific types or grades of brain injury, it will help us to identify areas in which these children may benefit from additional support.</t>
  </si>
  <si>
    <t>DS00768</t>
  </si>
  <si>
    <t xml:space="preserve">East Midlands Widening Participation Research and Evaluation Partnership (EMWPREP) at Loughborough University </t>
  </si>
  <si>
    <t>EMWPREP at Loughborough University wishes to analyse National Pupil Database (NPD) Key Stage 4 data between 2016/17 and 2018/19 and prior attainment from Key stage 1 and Key stage 2 data.
EMWPREP will use this data to help the ten funding partners understand the relationship between outreach participant engagement, prior attainment and background and higher education (HE) access, participation and success. This will enable them to better understand the progression pathways of learners under-represented in Higher Education by assessing the impact engagement in university and nationally funded outreach initiatives has on their attainment and subsequent journey to HE.
The public benefit of this work will be an improved understanding of the relationship between outreach interventions, attainment and progression. Findings from this research can then be used to provide evidence of best practice and help shape future policy decisions in relation to widening participation.</t>
  </si>
  <si>
    <t>DS00665</t>
  </si>
  <si>
    <t>University of Essex (Economics Department) wishes to use the Police National Computer data linked to School Census, Key Stage 2, 4, 5, Absence and Exclusions from 2001-02 to 2020-21.
With this data, the researchers will study the impact of English autonomous schools on youth crime. The direction of these effects is, a priori, unclear. Autonomy over management and teaching practices may help reduce teenagers’ propensity to commit crime. However, if autonomy is not accompanied by an improvement in the school management, youth crime may be unaffected or increase upon conversion.
This work will serve the public benefit of studying how school inputs affect a key behavioural outcome from both the social and economic perspectives.</t>
  </si>
  <si>
    <t>This has been superseded by DS01095</t>
  </si>
  <si>
    <t>DS00780</t>
  </si>
  <si>
    <t>Oxford Brookes University</t>
  </si>
  <si>
    <t>Oxford Brookes University wishes to use educational data across Early Years, Key Stage 1, Key Stage 2 and Key Stage 4 and linked school census data from children who completed GCSEs in 2017/2018 and 2018/2019. Educational data will be used as a measure of educational attainment and SEND. School Census data will be used to identify children whose parents are in the Armed Forces and will provide information about home and school life and mobility (confounder factors). 
With this data the University will complete two analyses: 1) Compare the educational attainment (KS4) of Service with non-Service children. 2) Estimate the prevalence and type of registered Special Educational Needs and/or Disabilities (SEND) in Service children and compare this to non-Service children. 
The public benefit of this work will be to help understand whether Service children are at greater risk of lower educational attainment and/or SEND than their non-Service peers.</t>
  </si>
  <si>
    <t>DS00757</t>
  </si>
  <si>
    <t>UCL wishes to analyse information from the National Pupil Database, Key stage 5 with prior attainment and spring schools census and HESA data matched to 'Chemistry for All' students’ questionnaire responses (for approximately 10,000 students).
With these data, UCL will research the impact of the ‘Chemistry for All’ longitudinal intervention programme (funded by the Royal Society of Chemistry), which has focused on supporting students from low participation backgrounds. The programme involves after school clubs, mentoring, careers support, and various other activities. UCL will explore: associations between students’ attitudes, beliefs, attainment, and studying choices in school; changing trajectories and patterns over time; and determine the impact(s) of the intervention. 
The public benefit of this work will be greater understanding of how and where interventions might be focused most effectively. The ultimate hope is that as a result of this research, more students from disadvantaged backgrounds will study chemistry post-16 and then at university.</t>
  </si>
  <si>
    <t>DS00767</t>
  </si>
  <si>
    <t>IFS funded by Nuffield Foundation wishes to use National Pupil Database (NPD) School Census data 2001/02 to 2013/14 to evaluate the impact of Sure Start Local Programmes and Children’s Centres on pupil’s academic and behavioural outcomes.
This data will be used on cohorts who were born from 1995 onwards and hence potentially exposed to Sure Start as well as data on cohorts who were born too early to be exposed (born between 1985 and 1994) in order to perform checks on the validity of the empirical strategy.
The public benefit of this work will be to shed light on whether one of the most important early years initiatives benefited children and to inform the design of early years policy in the future.</t>
  </si>
  <si>
    <t>DS00798</t>
  </si>
  <si>
    <t>NatCen, commissioned by the Department for Education, wishes to use of National Pupil Database (NPD) data to complete work under Education and Outcomes Panel Studies – Panel C (EOPS-C). EOPS-C is the third study under the EOPS programme. 
With this data, NatCen will draw a representative sample of Year 8 pupils. EOPS-C will supply a high standard of statistical, longitudinal evidence, including analyses to improve the Department’s understanding of specific factors that help explain variations in attainment and wellbeing outcomes. 
The public benefit of this work will be the collection of data relevant to the evidence needs of various policy and research teams across the Department.</t>
  </si>
  <si>
    <t>DS00779</t>
  </si>
  <si>
    <t>Frontier Economics</t>
  </si>
  <si>
    <t>Frontier Economics wishes to use National Pupil Database Spring Census data for Year 11 pupils in 2012/13, 2013/14 and 2014/15, linked to Key Stage 4 and Key Stage 5,  Higher Education and Individualised Learner Record data on Higher Education and Further Education study and linked to Nuffield Foundation data for applicants to the Nuffield Research Placements (NRP) programme. 
Frontier Economics will use this data to evaluate the impact of these placements in science, technology, engineering and mathematics (STEM) targeted at disadvantaged Key Stage 5 pupils on post-18 educational choices and outcomes. Findings will be published by the Nuffield Foundation in a series of research reports. 
The public benefit of this work will be to support the NRP programme to continue to help disadvantaged pupils to pursue careers in STEM and to disseminate knowledge around whether and how STEM work placements can improve access to post-18 STEM study.</t>
  </si>
  <si>
    <t>National Pupil Database (NPD)
Individualised Learner Record (ILR)
Higher Education Statistics Agency (HESA)</t>
  </si>
  <si>
    <t>DS00803</t>
  </si>
  <si>
    <t xml:space="preserve">The Department for Education (DfE) is sharing data with the Office for National Statistics (ONS) for the purpose of providing de-identified Working Lives of Teachers and Leaders (WLTL) survey results access for third party research by Digital Economy Act (DEA) accredited researchers for the benefit of the public.
ONS will act as DfE’s service provider in line with its DEA accreditation as a Processor for disclosure, and will secure approval from data owners for each research project that is requested. The data is therefore intended to serve multiple accredited research projects, with each accredited project only having access to the variables which they have applied for and which are approved as being relevant/proportionate to their research.
The public benefit is that safely increasing the volume of WLTL analysis being undertaken will significantly broaden the volume of highly beneficial insights for the education system and wider public. </t>
  </si>
  <si>
    <t>Working Lives of Teachers and Leaders (WLTL)</t>
  </si>
  <si>
    <t>DS00786</t>
  </si>
  <si>
    <t>LSE wishes to use National Pupil Database (NPD) Absence, Early Years Foundation Stage Profile, Key Stage 1, Key Stage 2, Exclusions, Spring census pupil and school level data for Merton, Sutton and Wandsworth Councils. This data will be matched to information about parental preferences sourced from the Councils, as well as the priority that students received when ranked to prioritise admission.
With this data they will study how families choose schools and if they take full advantage of the choices they are given. Moreover, they will investigate how parental preferences for schools have changed since the Covid-19 pandemic.
The public benefit of this work will be to understand how parents make schooling decisions at a time of great uncertainty about school provisions. This will enable policy makers to tailor the information provided to families, helping them to better understand their options and prepare applications that ensure that pupils can attend their most suitable school and fulfil their potential.</t>
  </si>
  <si>
    <t>DS00804</t>
  </si>
  <si>
    <t>Home Office</t>
  </si>
  <si>
    <t>The Department for Education (DfE) wishes to use data items collected from ITT providers and directly from non-UK teachers as part of ITT applications and for those starting teaching roles in physics or languages in state-funded schools in England.
With this data, DfE will check eligibility for a one-off International Relocation Payment with the Home Office.
The public benefit of this work will be to attract more non-UK trainees and teachers into physics and languages; subjects where there are supply shortages.</t>
  </si>
  <si>
    <t>ITT Provider data</t>
  </si>
  <si>
    <t>DS00749</t>
  </si>
  <si>
    <t>Kantar Public commissioned by Department for Education (DfE)</t>
  </si>
  <si>
    <t>Kantar Public, commissioned by the Department for Education wish to use data from the Individualised Learner Record (ILR).  
With this data, Kantar Public will conduct a process and impact evaluation for the Multiply programme (a new adult numeracy programme seeking to address low levels of adult numeracy across the UK).  They will evaluate the delivery and impact of the Multiply Programme to understand how learners benefitted from the policy and if the programme has achieved its aims.</t>
  </si>
  <si>
    <t>DS00710</t>
  </si>
  <si>
    <t xml:space="preserve">Local Authorities wish to access 2021/22 Individualised Learner record and School Census data in order to investigate any anomalies in the amount of high needs funding that they have received.
With this data the Local Authorities will be able to identify any errors made by schools or colleges in their annual census and then notify the Education and Skills Funding Agency so that an adjustment in funding between Local Authorities can be made.
The public benefit of this work is to ensure that the correct amount of funding is allocated so that Local Authorities can support children and young people in England with special educational needs and disability or those who require alternative provision. </t>
  </si>
  <si>
    <t>School Census (SC)
Individualised Learner Record (ILR)</t>
  </si>
  <si>
    <t>DS00785</t>
  </si>
  <si>
    <t>Cognition Education UK Ltd commissioned by Department for Education (DfE)</t>
  </si>
  <si>
    <t>Cognition Education UK Ltd wishes to use Foundation Years (DfE owned platform) subscription email addresses to share key government updates and resource communications to the Early Years (EY) sector.
The public benefit of this work will be that the EY sector will be supported and guided with any new updates, changes and key information that will have taken place in Early Years Education.</t>
  </si>
  <si>
    <t>Foundation Years subscription email addresses</t>
  </si>
  <si>
    <t>Education Policy Institute (EPI)</t>
  </si>
  <si>
    <t>DS00809</t>
  </si>
  <si>
    <t xml:space="preserve">The University of Essex wishes to use National Pupil Database data on pupils and their exclusions between 2004/05 and 2018/19. 
With this data they will compare exclusions, by reason, for children who were entitled to Universal Free School Meals (UFSM) through the DfE pilots in 2009-2011 or other Local Authority-led schemes from 2004 onwards, with children never entitled to UFSM. Data is required for the full time-range beginning in 2004/05 to identify comparison or ‘control’ schools or Local Authorities with parallel trends in prior outcomes to UFSM schools. 
The public benefit of this work will be to provide evidence on the effectiveness and value for money of UFSM schemes in improving behaviour in schools. The results of this study will inform the likely effects and cost-effectiveness of extending, retaining or withdrawing the current DfE Universal Infant Free School Meal scheme, and Local Authorities considering introducing or withdrawing their own schemes. </t>
  </si>
  <si>
    <r>
      <rPr>
        <sz val="12"/>
        <rFont val="Arial"/>
        <family val="2"/>
      </rPr>
      <t xml:space="preserve">
</t>
    </r>
    <r>
      <rPr>
        <b/>
        <sz val="12"/>
        <rFont val="Arial"/>
        <family val="2"/>
      </rPr>
      <t>D</t>
    </r>
    <r>
      <rPr>
        <sz val="12"/>
        <rFont val="Arial"/>
        <family val="2"/>
      </rPr>
      <t xml:space="preserve"> - contains GDPR Special Category data
</t>
    </r>
    <r>
      <rPr>
        <b/>
        <sz val="12"/>
        <rFont val="Arial"/>
        <family val="2"/>
      </rPr>
      <t>E</t>
    </r>
    <r>
      <rPr>
        <sz val="12"/>
        <rFont val="Arial"/>
        <family val="2"/>
      </rPr>
      <t xml:space="preserve"> - contains lowest sensitivity data</t>
    </r>
  </si>
  <si>
    <t>DS00836</t>
  </si>
  <si>
    <t>Locrating Ltd</t>
  </si>
  <si>
    <t>Locrating Ltd wishes to use census data from 2022 to 2023; specifically looking at which schools pupils attend and where they live.
With this data they will shade areas around each school on their map-based schools information website. The shading will highlight, in a suitably anonymised fashion, the areas where pupils who attend each school live, indicating the area the school serves.  
They will also generate charts for each school showing which schools pupils have come from and which schools pupils move to, thus showing typical pupil transitions.
The public benefit is that valuable information is made available to the public, for their research, that would not otherwise be available. It allows parents to make informed choices when applying to schools for their own children, which would otherwise involve large amounts of guesswork, e.g.it allows them to assess their chance of successful entry to a school based upon past admissions.</t>
  </si>
  <si>
    <t>National Centre for Social Research (NatCen)</t>
  </si>
  <si>
    <t>DS00842</t>
  </si>
  <si>
    <t xml:space="preserve">Durham University, funded by Economic and Social Research Council (ESRC), wishes to use School Workforce Census data to look at: a) the long-term trend for the recruitment and retention of ethnic minority teachers in England; b) the differences in recruitment and retention patterns for distinct ethnic groups, in terms of other characteristics of these teachers, by Economic Area within England, in terms of local residential characteristics; and c) the kinds of schools that ethnic minority teachers move to and from. 
This research will draw out the key lessons for policy and practice. The project has other elements, including primary fieldwork and structured reviews, but these do not require access to DfE data. 
The public benefit of this work will be a better understanding of the recruitment, deployment and retention of ethnic minority teachers. </t>
  </si>
  <si>
    <t>DS00843</t>
  </si>
  <si>
    <t xml:space="preserve">Durham University funded by Economic and Social Research Council (ESRC) wishes to use Key Stage 2, 4, Exclusions and School Census 2018/19 from the National Pupil Database to look at whether the ethnic composition of students in any school is linked to the attainment of ethnic minority pupils at KS2 and KS4, once prior attainment and other known factors are accounted for. 
This is part of a larger study.  The research will draw out the key lessons for policy and practice. The project has other elements, including primary fieldwork and structured reviews, but these do not require access to DfE data.  
The public benefit of this work may be a potential impact on student outcomes. </t>
  </si>
  <si>
    <t>DS00844</t>
  </si>
  <si>
    <t xml:space="preserve">The Department for Education (DfE) is sharing data with the Office for National Statistics (ONS) for the purpose of providing de-identified Longitudinal Educational Outcomes (LEO) Iteration 2 data access for third party research by Digital Economy Act (DEA) accredited researchers for the benefit of the public.
ONS will act as DfE’s service provider in line with its DEA accreditation as a Processor for disclosure, and will secure approval from data owners for each research project that is requested. The data is therefore intended to serve multiple accredited research projects, with each accredited project only having access to the variables which they have applied for and which are approved as being relevant/proportionate to their research.
The public benefit is that safely increasing the volume of LEO analysis being undertaken will significantly broaden the volume of highly beneficial insights for the education system and wider public. </t>
  </si>
  <si>
    <t>Longitudinal Educational Outcomes (LEO)
Iteration 2</t>
  </si>
  <si>
    <t>DS00735</t>
  </si>
  <si>
    <t>DfE wish to share data from The Second Longitudinal Study of Young People in England (LSYPE-2) with ONS to support applications from accredited researchers through ONS Research Accreditation Service (RAS) via the ONS Secure Research Service (ONS SRS) using their five safes framework.
With this data, ONS will ensure all researchers and research projects are accredited before providing them with access to DfE personal data and will ensure the data is functionally, set up and manage project environments (including any necessary extensions and data destruction) on behalf of DfE.
The public benefit of this work is to better safeguard DfE personal data when sharing with third parties. The data share will also ensure LSYPE2 data is more accessible to external researchers, therefore allowing the data to be utilised in research and analysis providing insights into young people’s experiences in England today. These insights will in turn help the Department make informed and evidence-based policy recommendations.</t>
  </si>
  <si>
    <t>Longitudinal Study of Young People in England (LSYPE)</t>
  </si>
  <si>
    <t>DS00727</t>
  </si>
  <si>
    <t>Ofsted and Department for Education (DfE)</t>
  </si>
  <si>
    <r>
      <t>Ofsted and DfE independently receive complaints from the public and other public bodies</t>
    </r>
    <r>
      <rPr>
        <strike/>
        <sz val="12"/>
        <rFont val="Arial"/>
        <family val="2"/>
      </rPr>
      <t xml:space="preserve"> </t>
    </r>
    <r>
      <rPr>
        <sz val="12"/>
        <rFont val="Arial"/>
        <family val="2"/>
      </rPr>
      <t>in relation to state-funded schools. Ofsted and DfE sometimes needs to share these complaints between them. 
Ofsted receives over ten thousand complaints about state funded schools each year. Some of these complaints cover policy areas where DfE rather than Ofsted has powers to act. Ofsted therefore needs to share these complaints with DfE to facilitate this. DfE also receives complaints which must be shared with Ofsted in order to fulfil their school inspection remit. This includes complaints received from parents, schools or trust staff and whistleblowers. 
The public benefit of this share is to ensure that Academy Trust safeguarding compliance is handled by the appropriate body at the right time, and concerns about the management of safeguarding arrangements in schools and academies can be considered by Ofsted in line with the Education Inspection Framework.</t>
    </r>
  </si>
  <si>
    <t xml:space="preserve">Complaint Information
</t>
  </si>
  <si>
    <t>as and when complaint received</t>
  </si>
  <si>
    <t>DS00815</t>
  </si>
  <si>
    <t>Kantar Public commissioned by Engineering UK</t>
  </si>
  <si>
    <t>Kantar Public have been commissioned by EngineeringUK to use pupil level linked National Pupil Database and Individualised Learner Record data (as well as Key Stage 2 and Key Stage 4 datasets) for 2020/21 and 2021/22.
With this data, Kantar will draw a sample of c20,800 young people aged 11-18 that attend a state funded school or college in England and invite them to participate in the Science Education Tracker (SET) 2023 survey. This survey will give a representative picture of young people’s attitudes to STEM (Science, Technology, Engineering and Mathematics) education, careers and aspirations. This is the third survey in the series (previous waves took place in 2016 and 2019) and will allow changes to be tracked.
The public benefit of this work will be to shape priorities in STEM education and to develop initiatives to improve science education. The study will explore potential inequalities between young people of different demographic backgrounds to generate evidence to help reduce these inequalities.</t>
  </si>
  <si>
    <t>DS00854</t>
  </si>
  <si>
    <t>National Foundation for Educational Research (NFER) funded by Education Endowment Foundation (EEF)</t>
  </si>
  <si>
    <t xml:space="preserve">NFER, funded by EEF, wish to use the School Workforce Census data.  
With this data they will evaluate the effectiveness of the early rollout of the Early Career Framework intervention (a part of the government’s Teacher Recruitment and Retention Strategy) for retaining recently qualified teachers in their teaching role. 
The public benefit of this work will be to evaluate the impact of the Early Career Framework on the education sector and to develop the sector’s understanding of what works in teacher support policy. A publicly available report will be disseminated as part of our contract with the Education Endowment Foundation. </t>
  </si>
  <si>
    <t>DS00856</t>
  </si>
  <si>
    <t>Kantar Public commissioned by Department of Digital, Culture, Media and Sport (DCMS)</t>
  </si>
  <si>
    <t xml:space="preserve">Kantar Public, commissioned by DCMS, to use school census data for pupils in Year 11 from 2021/22 and 2022/23 from the National Pupil Database as a sample frame to help with the evaluation of the National Citizen Service (NCS). 
With this data, Kantar will draw a sample of between 32,000 and 37,000 young people as a comparison group for the data collected from young people participating in the NCS, who are being surveyed separately.
The public benefit of this work will be to provide estimates of the impacts of NCS as well as other evidence which can be used to improve the programme for future years and provide evidence for other youth sector organisations on what works. </t>
  </si>
  <si>
    <t>DS00751</t>
  </si>
  <si>
    <t>Ipsos UK, Kings College London (KCL), RAND Europe, Learning &amp; Work Institute (L&amp;WI) and Institute of Employment Studies (IES) commissioned by Department for Education (DfE)</t>
  </si>
  <si>
    <t>Ipsos UK, KCL, RAND Europe, L&amp;WI and IES (‘the Evaluators’) have been commissioned by the DfE to conduct a programme of randomised controlled trials to evaluate what works in improving adult numeracy skills, as part of the Multiply programme. The Evaluators wish to use data on providers and learners from the Individualised Learner Record for this programme.
With this data they will:
• Identify appropriate sample frames of providers to participate in the trials
• Identify appropriate sample frames of individual learners to participate in the trials
• Analyse learner outcomes in order to evaluate the impact of trial interventions.  
The public benefit of this work will be providing robust evidence on what specific interventions work to improve adult numeracy and could be scaled up more widely. This will ensure the value for money of DfE spend in adult education, by ensuring funding flows towards approaches underpinned by a good quality evidence base.</t>
  </si>
  <si>
    <t>DS00846</t>
  </si>
  <si>
    <t xml:space="preserve">LSE wishes to use the National Pupil Database and Higher Education data covering the period from 2001-2019.
With this data, they will study gaps in skill acquisition across the regions of England, focusing on the role of local demand for skills in shaping the educational choices and outcomes of pupils in each area.  They will use changes in local labour market demand, by industry, as measured in the Business Structure Database (BSD) to estimate the local demand for skills; and how this varies across space and time. They will also evaluate how the supply of skills responds to local demand, and when in life disparities in attainment emerge.
The public benefit of this work will be to contribute to the understanding of inequality within England. Understanding the education response to labour market conditions is important to study the impact of potential policies to create opportunity in disadvantaged areas. </t>
  </si>
  <si>
    <t>National Pupil Database (NPD)
Higher Education Data (HE)</t>
  </si>
  <si>
    <t>DS00851</t>
  </si>
  <si>
    <t>ICF commissioned by WorldSkills UK</t>
  </si>
  <si>
    <t xml:space="preserve">ICF commissioned by WorldSkills UK, require access to Individualised Learner Record for 2018/19, 2019/20, 2020/21 and 2021/22 to analyse the impact of the WorldSkills UK Centres of Excellence programme in improving attainment in Further Education provision in England.
With this data ICF will examine if the approach taught through the Centres of Excellence programme leads to an improvement in the level of attainment from students in participating providers compared to those from non-participating providers. ICF will also assess how provider attainment varies due to factors such as Ofsted inspection grades, size, type, learner characteristics and length of time the provider has been participating in the competition.  
The public benefit of this work is to provide DfE and WorldSkills UK with intelligence on the impact of the Centres of Excellence programme, enabling them to make more evidenced-based decisions on future funding priorities.  </t>
  </si>
  <si>
    <t>DS00872</t>
  </si>
  <si>
    <t>Alpha Plus Consultancy Ltd commissioned by Department for Education (DfE)</t>
  </si>
  <si>
    <t xml:space="preserve">The International Early Learning and Child Well-being Study (IELS), which is led by the OECD, is the only international comparison of children’s learning and development at age 5. It is designed to help countries to improve children's early learning experiences, to better support their development and overall well-being.
Alpha Plus, commissioned by the DfE, wish to use National Pupil Database data to carry out the sampling phase of the field trial of IELS 2025 in England. 
For this work we require the Spring, Summer and Autumn census data for the 2016/17, 2017/18, 2018/19, 2019/20, 2020/21, 2021/22 and 2022/23 academic years from the “SC_Schools” and “SC_Pupil” data tables.
The public benefit of this work is that it provides England with a common framework from which to learn from other countries and, ultimately, improve children’s early learning experiences. </t>
  </si>
  <si>
    <t>DS00871</t>
  </si>
  <si>
    <t>University College London (UCL) funded by Nuffield Foundation</t>
  </si>
  <si>
    <t>UCL, funded by Nuffield Foundation, wishes to use the National Pupil Database linked to data from the Ministry of Justice.  
With this data they will investigate a) the crime outcomes high-achieving children from disadvantaged backgrounds, how this compares to equally high-achieving children from more advantaged backgrounds; and how this has changed over time, b) the crime outcomes high-achieving children from disadvantaged backgrounds who attend a grammar school, how this compares to equally high-achieving children from more advantaged backgrounds who do not attend a grammar school; and how this has changed over time.
The public benefit of this work will be to build a better understanding of social outcomes for this important group, providing new insights into issues related to social mobility and other key public policy issues.</t>
  </si>
  <si>
    <t>DS00862</t>
  </si>
  <si>
    <t>London School of Economics (LSE) funded by Youth Endowment Fund (YEF)</t>
  </si>
  <si>
    <t>LSE, funded by YEF, wish to use Department for Education and Ministry of Justice data for their research project to understand the educational and criminal trajectory of juveniles excluded from mainstream education in England and how exposure to Local Authority (LA) Alternative Provision (AP) may affect the risk of school exclusion and youth crime.
With this data LSE will study the following questions: a) How does the availability of AP in the LA predict school exclusion and youth crime? b) How does attending different forms of AP (for example, a Pupil Referral Unit vs an AP Academy) affect youth crime?
The public benefit of this work will be to inform the public debate on the potential unintended effects of increased availability of AP on the risk of permanent exclusion and on the ability of different forms of AP to keep excluded pupils at risk away from crime.</t>
  </si>
  <si>
    <t>DS00861</t>
  </si>
  <si>
    <t>University of Exeter</t>
  </si>
  <si>
    <t>University of Exeter, wishes to use Key Stage 4 Pupil/Exam data and School Census data, as well as School Level Key Stage 4 National Pupil Database data from 2000/1 to 2021/22.
With this data they will seek to establish whether GCSE attainment changes significantly for students eligible for Free School Meals, when they are assessed using different examination methods.
The public benefit of this work will be to provide an analysis of the GCSE results data itself to complement existing research on the views of students over a period of time covering four different assessment systems and potentially identify patterns related to disadvantaged students</t>
  </si>
  <si>
    <t>DS00859</t>
  </si>
  <si>
    <t>Institute for Fiscal Studies (IFS) funded by Nuffield Foundation</t>
  </si>
  <si>
    <t xml:space="preserve">IFS, funded by Nuffield Foundation, wishes to use linked Department for Education/Ministry of Justice data. 
With this data they will investigate the impact of the Education Maintenance Allowance (EMA) on beneficiaries’ involvement in the criminal justice system and publish the findings in the form of a publicly available policy report, a working paper, and a publication in an academic journal. The EMA is a conditional cash transfer that paid students from poorer backgrounds up to £1,200 a year to stay in school between the ages 16 and 19. The policy was introduced across the UK in 2004 following a pilot phase that began in 1999. It was abolished in England and replaced with the 16-19 Bursary in 2011. 
The public benefit of this project will be a better understanding of the long-term benefits of the EMA, which could be reintroduced in England and is still operational in Scotland, Wales and Northern Ireland. </t>
  </si>
  <si>
    <t>DS00875</t>
  </si>
  <si>
    <t>The Department for Education (DfE) is sharing data with the Office for National Statistics (ONS) for the purpose of providing de-identified Further Education Workforce Data Collection (FEWDC) data access for third party research by Digital Economy Act (DEA) accredited researchers for the benefit of the public.
ONS will act as DfE’s service provider in line with its DEA accreditation as a Processor for disclosure, and will secure approval from data owners for each research project that is requested. The data is therefore intended to serve multiple accredited research projects, with each accredited project only having access to the variables which they have applied for and which are approved as being relevant/proportionate to their research.
The public benefit is that safely increasing the volume of FEWDC analysis being undertaken will significantly broaden the volume of highly beneficial insights for the education system and wider public.</t>
  </si>
  <si>
    <t>Further Education Workforce Data Collection 
(FEWDC)</t>
  </si>
  <si>
    <t>DS00884</t>
  </si>
  <si>
    <t xml:space="preserve">UCL wishes to use Early Years Census and School Census data for all pupils in Reception year between 2016/17 and 2022/23. 
With this data, they will explore how the patterns of children’s take-up of the early education entitlements vary across individuals and areas. Of particular interest is how the take-up of the universal 3- and 4-year old entitlements vary by socio-economic background. They will also create new local authority (LA) level measures of take-up for these groups, and explore the characteristics of LAs associated with higher than expected take-up for disadvantaged groups. The research is funded by the Nuffield Foundation.
The public benefit of this work will be to provide new understanding of the ways in which policy and practice can remove barriers and facilitate access to and take-up of the early education entitlements, particularly amongst disadvantaged groups and in more deprived areas.
</t>
  </si>
  <si>
    <t>DS00891</t>
  </si>
  <si>
    <t>Department for Education (DfE) and Access Group (Access UK)</t>
  </si>
  <si>
    <t xml:space="preserve">DfE wishes to share data from the National Pupil Dataset (NPD) on absence, exclusions, KS2 attainment, children referred to children’s social care services and ‘looked after’, and children with Education Healthcare Plans (EHCPs) for the latest two years, starting with 2021/22 and 2022/23 with Access Group (Access UK)
With this data, Access Group will identify young people in year 11 at increased risk of not participating, based on their personal characteristics. A list of young people at risk of Not being in Education Employment or Training (NEET) will be shared with each LA twice yearly. The LA can then work with local schools to ensure these young people are monitored and supported to help them stay in school and to effectively transition into post-16 education / training options. 
The public benefit of this work will be more LAs are able to identify young people at risk of NEET, and to provide timely support to help them remain in education / transition.
</t>
  </si>
  <si>
    <t xml:space="preserve">University of York </t>
  </si>
  <si>
    <t>DS00896</t>
  </si>
  <si>
    <t>The York Trials Unit, University of York, wishes to use pupil-level data relating to the Early Years Foundation Stage Profile (EYFSP) and Free School Meal (FSM) eligibility from the National Pupil Database in the analysis of a two-arm randomised controlled trial of the Teaching Effective Early Mathematical Understanding in Primary Schools (TEEMUP) professional development intervention.
The trial is funded by the Education Endowment Foundation and is targeted at teachers in Reception and Year 1 of primary schools in England. The data will be used to describe the trial participants, in terms of the number eligible for FSM, to assess the effectiveness of TEEMUP in the FSM subgroup, and to evaluate whether TEEMUP had an impact on participating pupils’ EYFSP scores at the end of Reception.
The public benefit of this work will be that the findings will inform decisions on the adoption of intervention activities within education and on the nature and funding of future projects to ensure maximum benefit to pupil outcomes.</t>
  </si>
  <si>
    <t>DS00905</t>
  </si>
  <si>
    <t>NatCen commissioned by DfE wishes to use Key Stage 2 attainment data for 2021-22 and 2022-23 from the NPD for around 5,000 children who have taken part in the Study of Early Education and Development (SEED). SEED is a longitudinal study, funded by the Department for Education and carried out by NatCen in collaboration with University College London, Durham University, University of Bristol and SQW. 
With this data, NatCen researchers will analyse associations between the amount, type, timing and quality of early childhood education and care (ECEC), family and child characteristics and other experiences in early childhood (aged 2-4 years) measured by SEED and the measures of children’s educational progress at the end of primary school (aged 10-11 years). 
The public benefit of this work will be better information for guiding future policy regarding children’s early learning and ECEC provision.</t>
  </si>
  <si>
    <t>DS00781</t>
  </si>
  <si>
    <t>Local Authorities require access to monthly 2021/22 and 2022/23 Individualised Learner Record and National Apprenticeship Service data to enable them to fulfil their statutory responsibilities for learners aged 16-18 or 16-25 (with a learning disability and / or learning difficulty) with regard to the promotion, participation and tracking of young people not in education training or employment. 
With this data the Local Authority will be able to track the participation and progress of the young person and if required contact them to support their learning and employment activity.
The public benefit of this work is an increase in learning provision which will help boost productivity and enable individuals to get better jobs and progress their careers.</t>
  </si>
  <si>
    <t>DS00782</t>
  </si>
  <si>
    <t>Local Authorities require access to 2022/23 Individualised Learner Record data, two times a year, to enable them to fulfil their statutory responsibilities for learners aged 16-18 or 16-26 (with a learning disability and / or learning difficulty) with regard to the promotion, participation and tracking of young people not in education training or employment. 
With this data the Local Authority will be able to track the participation and progress of the young person and if required contact them to support their learning and employment activity.
The public benefit of this work is an increase in learning provision which will help boost productivity and enable individuals to get better jobs and progress their careers.</t>
  </si>
  <si>
    <t>Two times a year</t>
  </si>
  <si>
    <t>DS00858</t>
  </si>
  <si>
    <t>University of Cardiff</t>
  </si>
  <si>
    <t xml:space="preserve">Cardiff University wishes to use attainment (Key Stage 2), absence, school exclusion, ethnicity and SEN data. 
With this data, as part of the Stand Together trial (sponsored by Bangor University), they will evaluate the effectiveness and cost-effectiveness of the KiVa anti-bullying programme to improve both attendance and school exclusion in primary schools who were part of the Stand Together trial. 
The public benefit of this work will be to determine whether implementation of the KiVa programme over one academic year is more effective in reducing self-reported rate of bullying victimisation and improving attendance and attainment among pupils aged 7-11 years in UK primary schools than usual practice at 12-month follow-up.
</t>
  </si>
  <si>
    <t>DS00840</t>
  </si>
  <si>
    <t>Department for Education and OFSTED</t>
  </si>
  <si>
    <t xml:space="preserve">DfE wishes to share information received from Local Authorities or the Secure Welfare Co-Ordination Unit with Ofsted regarding: a) children aged under 13 who have been placed in a secure children’s home, b) children who have been placed in an unregistered/unregulated placement setting.
With this data Ofsted will be able to fulfil its regulatory obligations.
The public benefit of this work is to ensure that children are safe and well, prevent any significant safeguarding implications and determine any next steps, as quickly as possible. </t>
  </si>
  <si>
    <t>Local Authority (LA)
Secure Welfare Co-Ordination Unit data (SWCU)</t>
  </si>
  <si>
    <r>
      <rPr>
        <b/>
        <sz val="12"/>
        <rFont val="Arial"/>
        <family val="2"/>
      </rPr>
      <t>B -</t>
    </r>
    <r>
      <rPr>
        <sz val="12"/>
        <rFont val="Arial"/>
        <family val="2"/>
      </rPr>
      <t xml:space="preserve"> contains highly sensitive data about interactions with Children’s services</t>
    </r>
    <r>
      <rPr>
        <b/>
        <sz val="12"/>
        <rFont val="Arial"/>
        <family val="2"/>
      </rPr>
      <t xml:space="preserve">
C</t>
    </r>
    <r>
      <rPr>
        <sz val="12"/>
        <rFont val="Arial"/>
        <family val="2"/>
      </rPr>
      <t xml:space="preserve"> - contains sensitive data not captured as a Special Category within GDPR as they are specific to education but, which DfE believe are equally sensitive</t>
    </r>
  </si>
  <si>
    <t>as and when information received from LA's or SWCU</t>
  </si>
  <si>
    <t>DS00918</t>
  </si>
  <si>
    <t>CooperGibson Research commissioned by Department for Education (DfE)</t>
  </si>
  <si>
    <t>CooperGibson Research, commissioned by Department for Education, wishes to use Individualised Leaner Record (ILR) data from 2018/19 onwards linked to characteristics and attainment data from the National Pupil Database.
With this data, CooperGibson will analyse information on Supported Internships. Supported Internships are internships for young people with Education, Health and Care Plans to support them in entering the workplace by providing them with a mentor, job coach and tutor to help them transition from school into employment. DfE will use the data to understand the number and characteristics of those taking part in a Supported Internship which will help to evaluate how the policy is working. 
The public benefit of this work will be to improve Supported Internships which support young people with Education, Health and Care Plans into employment.</t>
  </si>
  <si>
    <t>DS00919</t>
  </si>
  <si>
    <t xml:space="preserve">IFF Research commissioned by DfE wishes to use 2022 and 2023 data from the School Workforce Census and Continuing Professional Development Portal for Early Career Teachers. 
With this data, they will draw a top-up sample for the third year of the Working Lives and Teachers and Leaders study and invite teachers and leaders to participate in the survey and conduct subsequent data analysis of the survey results linked to SWC data. 
The public benefit of this study is that it will provide large-scale, robust and vital evidence relating to the teaching workforce with a focus on recruitment and retention. Through this, the Working Lives of Teachers and Leaders study will help strengthen policymaking, which will in turn help make teaching more attractive, retain individuals in the profession, and as a result ensure an effective education system in England to provide the best possible education for pupils. </t>
  </si>
  <si>
    <t>School Workforce Census (SWC)
Continuing Professional Development Portal (CPD)
Working Lives of Teachers and Leaders study (WLTL)</t>
  </si>
  <si>
    <t>DS00750</t>
  </si>
  <si>
    <t>Mayoral Combined Authorities (MCAs)</t>
  </si>
  <si>
    <t xml:space="preserve">Mayoral Combined Authorities (MCAs) wish to access Individualised Learner Record (ILR) 2022/23 – 2024/25 data for Multiply (adult numeracy programme) in their areas.
With this data, they will develop and implement their own assurance processes with their commissioned providers who are delivering Multiply provision. MCAs don’t have the ability to input or view ILR data. Sharing this data will allow MCAs to use their existing systems to assure grants and pay providers, as well as to see how many learners they are reaching. 
The public benefit of this work will be that it allows MCAs to hold their providers to account against expected outcomes and ensure that they are achieving value for money. It also enables MCAs to improve efficiency by using existing systems that are already in place for other funding streams such as the Adult Education Budget (AEB) rather than needing to establish new systems for this new funding stream.  </t>
  </si>
  <si>
    <t>DS00913</t>
  </si>
  <si>
    <t>Kings College London (KCL)</t>
  </si>
  <si>
    <t>King’s College London wishes to use school workforce census from 2010 to 2023 to understand changing work patterns of Information Communication Technology (ICT) and computing teachers and links between the teaching workforce and uptake and performance in computing.
Research will focus on how the demographics of computing/ICT teachers have changed with the introduction of Computing describing the teacher workforce in terms of pay, gender, qualifications, seniority, etc. This research will combine outputs from the School Workforce Census with data on female uptake and performance in computing subjects, to look at patterns for participation and performance matched against teacher demographics to help test theories around the influence of female staffing on the uptake of computing.
The public benefit will be a better understanding of changing work patterns for computing as a subject, that helps influence teacher training programmes including those by the national centre of computing education. Understanding the impact of certain groups of teachers will help training and recruitment programmes, and school level interventions. Any patterns seen will serve as a starting point for future qualitative research.</t>
  </si>
  <si>
    <t>DS00914</t>
  </si>
  <si>
    <t>University of Warwick</t>
  </si>
  <si>
    <t>The University of Warwick wishes to use National Pupil Database (NPD) data for the Impact of Youth Centres on crime project. The datasets requested relate to exclusions, absences, academic performance at different stages, and major choice. Warwick are interested in cohorts starting school between 1999 and 2010, and in the performance of these cohorts across time. 
The NPD data would allow the researcher to comprehensively examine the relationship between availability of youth centres and youth clubs, and key educational indicators (such as academic performance, educational attainment, attendance rates, and exclusion rates). 
The public benefit of this research will provide valuable insights into the role of youth centres, which can inform evidence-based decision-making by policymakers, educators, and community stakeholders. This research can contribute to the development of effective strategies and interventions to enhance the educational experiences and achievements of young individuals.</t>
  </si>
  <si>
    <t>DS00910</t>
  </si>
  <si>
    <t>The Department for Education (DfE) is sharing data with the Office for National Statistics (ONS) for the purpose of providing de-identified Children of the 2020s (COT20s) data access for third party research by Digital Economy Act (DEA) accredited researchers for the benefit of the public.
ONS will act as DfE’s service provider in line with its DEA accreditation as a Processor for disclosure, and will secure approval from data owners for each research project that is requested. The data is therefore intended to serve multiple accredited research projects, with each accredited project only having access to the variables which they have applied for and which are approved as being relevant/proportionate to their research.
The public benefit is that safely increasing the volume of COT20s analysis being undertaken will significantly broaden the volume of highly beneficial insights for the education system and wider public.</t>
  </si>
  <si>
    <t>Children of the 2020s (COT20s)</t>
  </si>
  <si>
    <t>DS00447</t>
  </si>
  <si>
    <t xml:space="preserve">ACRO Criminal Records Office and DfE Teacher Regulation Agency (TRA)
</t>
  </si>
  <si>
    <t>TRA – as executive agency of the Department for Education and ACRO wish to share data to assist the TRA to delivery their statutory functions. 
The purpose for the data share is to enable the TRA to conduct its statutory function in regulating the teaching profession in accordance with the Education Act 2011. The data share is critical to ensure that the TRA can better safeguard vulnerable groups including children but progressing allegation of serious misconduct made against teachers in England.  The Police National Computer (PNC) information provided to the TRA assists in progressing cases where it is alleged that a teacher has been convicted, at any time, of a relevant criminal offence.
The benefit to the public is that the data sharing contributes to the regulation of the teaching profession and helps maintain the quality of the teaching workforce.</t>
  </si>
  <si>
    <t>Teacher Misconduct System (TMS)</t>
  </si>
  <si>
    <t>as and when required</t>
  </si>
  <si>
    <t>DS00864</t>
  </si>
  <si>
    <t>Standards and Testing Agency commissioning National Foundation for Education Research (NFER), ACER International UK Ltd (ACER), Scottish Qualifications Authority and AlphaPLus</t>
  </si>
  <si>
    <t>The Standards and Testing Agency (STA) wishes to provide School Census data to its contracted suppliers National Foundation for Education Research (NFER), the Scottish Qualifications Authority, ACER and AlphaPlus.
With this data, they will enable schools to register pupils selected to take part in the trialling of questions on printed test papers and to ensure STA can track this data against the pupils’ characteristics to complete analysis relating to the
development of national curriculum tests. This will ensure that questions are appropriate for pupils and particular subgroups.
The public benefit of this work will be to support the national curriculum test development process, ensuring that questions are appropriate for pupils, that the tests are valid and reliable and help to set and maintain standards for the tests.</t>
  </si>
  <si>
    <t>School Census (SC)</t>
  </si>
  <si>
    <t>DS00813</t>
  </si>
  <si>
    <t xml:space="preserve">Department for Education (DfE) has commissioned IFF Research to use Individualised Learner Record (ILR) data covering 2020/21, 2021/22 and 2022/23 to carry out 3 surveys of 5,500 apprentices and 4,000 employers (in total) which will assess their experience of the apprenticeship programme.  
This will look at why apprentices and employers embark on apprenticeships, routes into apprenticeships, duration of different apprenticeships, their impact, satisfaction with apprenticeships, and future plans of learners. 
The public benefit of this work will be to monitor the performance of the Apprenticeships programme. The evaluation will explore whether the programme is meeting the needs of end users; delivering recognised qualifications and skills; and value for money. It will also inform the work of policy teams improving Apprenticeships and work-based training, principally in the DfE Apprenticeships Directorate. </t>
  </si>
  <si>
    <t>DS00876</t>
  </si>
  <si>
    <t>NFER, funded by the Nuffield Foundation, wishes to access data for the National Pupil Database (NPD) and Individualised Learner Record (ILR) from 2000/01 onwards.
With this data NFER plan to merge this with their Essential Employment Skills (EES) survey, which collects information about people’s levels of essential employment skills. This includes information on the supply of specific skills identified as crucial for the labour market in the next two decades. By analysing the survey data matched to NPD/ILR, NFER will identify skills gaps and assess how the education system supports individuals in developing these skills. 
The public benefit of this work will be to inform policymakers and the general audience about where skills gaps are likely to emerge, which specific groups are vulnerable to becoming unemployed/underemployed and provide new insights into how the education system can support young people to develop essential skills.</t>
  </si>
  <si>
    <t>DS00743</t>
  </si>
  <si>
    <t>Durham University wishes to access data from the Key Stage 2 dataset held within the National Pupil Database for the following years 2016, 2017, 2018 &amp; 2019. 
With this data they will measure the magnitude of difference between Special Educational Needs (SEN) and non SEN students separately in reading, writing, math, science, and grammar/punctuation/spelling at Key Stage 2. The next step in the analysis will be to measure the magnitude of difference across these measures for students with specific disabilities compared to their non SEN peers. Results from these analyses can shed light on the greatest area of need for each type of SEN. 
The public benefit of this work will be that results from these analysis can help allocate resources to students with SEN greatest areas of needs. The reallocation of resources can help in providing evidence based interventions to align with students' specific academic needs. This could lead to improved academic outcomes for students with SEN and help them be a contributing member of society.</t>
  </si>
  <si>
    <t>DS00778</t>
  </si>
  <si>
    <t>University College London (UCL) and Oxford Brookes University (OBU)</t>
  </si>
  <si>
    <t>UCL and OBU wish to analyse linked Key Stage 4, Key Stage 5 attainment from National Pupil Database and Higher Education Statistics Agency (HESA) data for the 2010/11-2018/19 Key Stage 4 cohorts.
With this data, they will create detailed benchmarks of school and university attainment by socio-economic status (SES), ethnicity and gender. These will be compared with entry-level recruitment data shared by employers to assess how access to elite (professional and managerial) occupations varies by these characteristics. The data requested will not be linked to the data from employers.  
The public benefit of this work will be advancing understanding of inequalities in access to elite occupations, helping improve the life chances of under-represented groups and increase social wellbeing. This will be achieved through challenging and collaborating with employers who serve as the gatekeepers to elite careers and by disseminating best practice to stakeholders.</t>
  </si>
  <si>
    <t>DS00849</t>
  </si>
  <si>
    <t>University of Kent - Higher Education Access Tracker (HEAT)</t>
  </si>
  <si>
    <t>The HEAT service wishes to match Individualised Learner Record (ILR) data with its members’ data on Higher Education outreach participants.
With these data they will build a more complete picture of progression onto higher level qualification pathways (Level 4+). Although HEAT works with the Higher Education (HE) data to match HEAT members’ data with HE enrolment data, each year a proportion of Level 4+ enrolments are recorded in the ILR data rather than HE data. This means those ILR enrolments are not currently included in HEAT’s programme of research and evaluation on the impact of HE outreach.  
The public benefit of this work will be to allow HEAT, its members, and their external stakeholders such as the Office for Students, to better understand the qualification choices that HE outreach participants make in relation to their outreach participation.</t>
  </si>
  <si>
    <t>DS00883</t>
  </si>
  <si>
    <t xml:space="preserve">UCL wishes to use data from a range of years from School Census, Early Years Foundation Stage Profile, Key Stages 1 - 5 and Absence from the National Pupil Database linked to Higher Education Statistics Agency (HESA). 
With this data they will investigate the educational outcomes of high-achieving children from disadvantaged backgrounds, and how this compares to their more affluent peers.  
The public benefit of this work will be to build a better understanding of educational inequalities and social mobility – key public policy issues.
</t>
  </si>
  <si>
    <t>DS00888</t>
  </si>
  <si>
    <t>Ofsted and Teacher Regulation Agency (TRA)</t>
  </si>
  <si>
    <t>Ofsted will use Teaching Regulation Agency (TRA) data (establishment details and alleged misconduct) gathered in our regulatory role and associated teacher misconduct process where there are safeguarding concerns within relevant settings. Ofsted will use this data to inform their inspection schedule, identify any patterns of misconduct in a particular setting and prepare for an inspection. 
TRA will use Ofsted data obtained whilst carrying out its inspection and regulatory functions relevant to TRA investigations. 
This will enable TRA and Ofsted to effectively fulfil their functions and ensure that organisations providing education, care and training in England are safeguarding the children and learners within their setting.</t>
  </si>
  <si>
    <r>
      <rPr>
        <b/>
        <sz val="12"/>
        <color theme="1"/>
        <rFont val="Arial"/>
        <family val="2"/>
      </rPr>
      <t>5</t>
    </r>
    <r>
      <rPr>
        <sz val="12"/>
        <color theme="1"/>
        <rFont val="Arial"/>
        <family val="2"/>
      </rPr>
      <t xml:space="preserve"> - non-identifiers low risk variables</t>
    </r>
  </si>
  <si>
    <t>Memorandum of Understanding
This is the review date</t>
  </si>
  <si>
    <t>DS00894</t>
  </si>
  <si>
    <t xml:space="preserve">University of Oxford </t>
  </si>
  <si>
    <t xml:space="preserve">The University of Oxford, in partnership with the Institute for Fiscal Studies (IFS), wishes to use the School Census and Key Stage 1 and Key Stage 2 attainment data from the National Pupil Database (NPD) from 2001/02 to 2018/19 together with school preference data.
With this data, they will investigate the characteristics and the long-term consequences of linguistic diversity in primary schools in England. The study will first characterise the educational achievements of pupils who speak English at home and of those who speak a different language. It will then evaluate whether the presence of non-native English speakers affects educational decisions, competition for schools, and outcomes of native English-speakers in primary schools in England.
The public benefit of our study consists in contributing rigorous empirical evidence to inform this policy debate.
</t>
  </si>
  <si>
    <t>DS00922</t>
  </si>
  <si>
    <t>The University of Cambridge wishes to use Key Stage 1, 2 Phonics and Early Years Foundation Stage Profile data from the National Pupil Dataset (NPD) to explore new methods of identifying children at risk of neurodevelopmental delay. 
They will link NPD data to previously collected data about growth and development in the womb, for babies who were part of the Pregnancy Outcome Prediction (POP) study in Cambridge between 2008-2012. This project (POPStar) aims to understand how development in the womb influences later health, neurodevelopment, and educational performance. The data from the POPS cohort gives a unique opportunity to understand the links between foetal development and later health/educational outcomes. 
The public benefit of this work will be a better ability to predict which children are likely to need extra support during their education, and more understanding of how we can help all children to fulfil their developmental potential.</t>
  </si>
  <si>
    <t>DS00924</t>
  </si>
  <si>
    <t>Tribal Group PLC (with support from Ipsos where required) commissioned by Department for Education (DfE)</t>
  </si>
  <si>
    <t>Tribal group have been commissioned by DfE to conduct a programme of randomised controlled trials to evaluate what works in improving adult numeracy skills, as part of the Multiply programme.
The managed service supplier wishes to use DfE sourced contacts data of these local authorities and education providers to aid them in recruiting education providers to participate in trials. 
The public benefit of this work will be providing robust evidence on what specific interventions work to improve adult numeracy and could be scaled up more widely. This will ensure the value for money of DfE spend in adult education, by ensuring funding flows towards approaches underpinned by a good quality evidence base.</t>
  </si>
  <si>
    <t>DS00926</t>
  </si>
  <si>
    <t>Ecorys UK Ltd commissioned by Department for Education (DfE)</t>
  </si>
  <si>
    <t>Department for Education (DfE) has commissioned Ecorys UK Limited in collaboration with Ipsos and the Rees Centre at the University of Oxford to analyse linked National Pupil Database (NPD), Individualised Learner Record (ILR) and Higher Education administrative data.
The data will be used to explore: the educational progress and longer-term outcomes of young people (aged 12-25yrs) who left care on a permanence order (Adoption or Special Guardianship), those who returned to care after the making of
a permanence order, and the outcomes of those who grow up in care in long-term permanent foster care placements. To gain a better understanding of outcomes the analysis will examine risk and protective factors, the timing of events, and
their impact on children’s lives from the year the children entered care to 2022/23.
The public benefit of this work will be to provide evidence of outcomes for those children achieving permanence for policymakers and key stakeholders to improve decision making by the courts, inform the care planning process and
development of support services delivered by local authorities, agencies and charities and enable everyone, including prospective adoptive parents or guardians to have greater confidence in the child welfare system.</t>
  </si>
  <si>
    <r>
      <t xml:space="preserve">National Pupil Database (NPD)
</t>
    </r>
    <r>
      <rPr>
        <sz val="12"/>
        <rFont val="Arial"/>
        <family val="2"/>
      </rPr>
      <t>Individualised Learner Record (ILR)</t>
    </r>
    <r>
      <rPr>
        <strike/>
        <sz val="12"/>
        <color rgb="FFFF0000"/>
        <rFont val="Arial"/>
        <family val="2"/>
      </rPr>
      <t xml:space="preserve">
</t>
    </r>
    <r>
      <rPr>
        <sz val="12"/>
        <color theme="1"/>
        <rFont val="Arial"/>
        <family val="2"/>
      </rPr>
      <t xml:space="preserve">
Higher Education Statistics Agency (HESA)</t>
    </r>
  </si>
  <si>
    <t>DS00938</t>
  </si>
  <si>
    <t>Tribal Group PLC commissioned by Department for Education (DFE)</t>
  </si>
  <si>
    <t xml:space="preserve">DfE wish to share lead supplier/grant area name, named contact, and contact email address from the Skills Bootcamps Supplier Contact List with Tribal Group PLC. 
With this data Tribal set up the right individuals with accounts for Publish to the Course Directory. This will enable our lead suppliers and grant areas to publish their Skills Bootcamps to the Course Directory. 
The public benefit to this work is that the new site will allow for a better user experience. </t>
  </si>
  <si>
    <t>Skills Bootcamp Supplier Contact List</t>
  </si>
  <si>
    <t>DS00920</t>
  </si>
  <si>
    <t>NFER wishes to use School Workforce Census (SWC) data for the period 2010-2024, linked to the Initial Teacher Training Performance Profiles (ITT-PP) data. NFER also request that data from the Database of Teacher Records (DTR) data be included along with the data from the SWC, for the same years.
NFER will use the data in a number of specific projects to inform policymaking and public understanding of the dynamics of teacher supply in England across the profession, including recruitment, retention and progression of teachers in state-sector schools. This will include analysis of the number of newly-qualified teachers entering the workforce, analysis of teacher and other staff characteristics to understand how the school workforce is changing and the variation in teacher recruitment and retention by phase, subject, school type and geography. 
The public benefit of this work will be to understand the factors influencing the teacher labour market and school workforce, thereby informing and supporting policymakers and practitioners to ensure pupils in England have access to a sufficient supply of high-quality teachers and support staff.</t>
  </si>
  <si>
    <t>School Workforce Census (SWC)
Initial Teacher Training Performance Profiles (ITTPP)
Database of Teacher Records (DTR)</t>
  </si>
  <si>
    <t>DS00935</t>
  </si>
  <si>
    <t>NFER wishes to analyse National Pupil Database data from 2011/12 to 2022/23: KS1-KS5 attainment, School Census, Early Years Foundation Stage Profile, Absences, Phonics, Exclusions and the Young Person’s Matched Administrative Dataset (2021/22 only). 
NFER will use this data to undertake a number of projects exploring the determinants of pupils’ educational progress, focusing on understanding the differences in educational attainment between pupils, schools and geographical areas and how improvements to policy and practice can help to give all children and young people an excellent education. 
The public benefit of this work will be providing an evidence base for public policy decision-making through informing policy makers and practitioners and so assisting them in developing policies and strategies that contribute to improving the education of young people in England.</t>
  </si>
  <si>
    <t>DS00939</t>
  </si>
  <si>
    <t>Verian commissioned by Department of Digital, Culture, Media and Sport (DCMS)</t>
  </si>
  <si>
    <t xml:space="preserve">DCMS has commissioned Verian to use school census data from 2023 and 2024 from the National Pupil Database as a sample frame for the evaluation of the National Citizen Service (NCS). 
With this data, Verian will draw a sample of young people as a comparison group for the data collected from young people participating in NCS. 
The public benefit of this work will be to provide estimates of the impacts of NCS as well as other evidence which can be used to improve the programme for future years and provide evidence for other youth sector organisations on what works. </t>
  </si>
  <si>
    <t>DS00929</t>
  </si>
  <si>
    <t>TRA &amp; Society for Education &amp; Training (SET)</t>
  </si>
  <si>
    <t xml:space="preserve">This is a two-way data share between Teaching Regulation Agency (TRA) and the Society for Education and training (SET), a professional body for teachers, trainers and leaders within the FE sector. 
SET will share active membership data on individuals who hold Qualified Teacher Learning and Skills (QTLS). QTLS is the equivalent of Qualified Teacher Status (QTS). QTLS data will be matched to TRA record of qualified teachers and allocated a Teacher Reference Number (TRN). 
The TRN will be returned to SET to ensure that holders of QTLS, a) will be exempt from statutory induction requirements, b) may be appointed to permanent positions in maintained schools as qualified teachers and c) are not ineligible for SET membership due to having been prohibited from teaching. 
The public benefit is that the central record of qualified teachers will include all those holding QTS and QTLS enabling employers to undertake pre-recruitment and safeguarding checks against a more complete dataset. </t>
  </si>
  <si>
    <t>Database of Qualified Teachers (DQT)</t>
  </si>
  <si>
    <t>DS00909</t>
  </si>
  <si>
    <t>West Midland Combined Authority (WMCA)</t>
  </si>
  <si>
    <t>West Midland Combined Authority wishes to use the Individualised Learner Record from 2021/22 academic year to survey learners funded through the Adult Education Budget (AEB) for which WMCA have been responsible since start of 2019/20 academic year.
WMCA will obtain their views on their learning experience and the impact this funding has had. This will also evaluate how well WMCA are managing the AEB for the region, and to check how well their aims are being met.
The results of the survey will be used to inform future expenditure on AEB in the West Midlands region, which will be of public benefit.</t>
  </si>
  <si>
    <t>DS00953</t>
  </si>
  <si>
    <t>Institute for Employment Studies (IES) and subcontractor NIESR commissioned by Department for Education (DfE)</t>
  </si>
  <si>
    <t xml:space="preserve">IES and sub contractor NIESR commissioned by DfE wish to use the contact details for language assistants, teachers and school leads from schools who are taking part in the following programmes; Language Hubs, German Promotion project, Language Assistants.
With this data they will conduct surveys, interviews, lesson observations, case studies and focus groups as part of a process and impact evaluation.
The public benefit of this work will be to show how well these programmes are working and determine any alterations required. This will aid decision making around ensuring they are the best methods for delivering language opportunities and teaching support in schools, with the aim of increasing languages uptake and a teaching pipeline. </t>
  </si>
  <si>
    <t>Language Hubs &amp; Language Assistants data</t>
  </si>
  <si>
    <t>DS00932</t>
  </si>
  <si>
    <t>Department for Education - Lancashire the North East and London Regions</t>
  </si>
  <si>
    <t>Department for Education (DfE) wishes to use UCAS data of year 13 students and teachers who have signed up to participate in the Apprenticeships Early Connect pilot in three regions: Lancashire, the Northeast and London.
DfE will share this data with local authorities in each region, to inform their engagement with schools and to contact the students to help them onto an apprenticeship. 
The public benefit of this work will be to increase apprenticeship starts by raising the profile of apprenticeships with young people and their parents/carers and providing the means to meet this demand by encouraging employers to increase vacancies and linking young people to these apprenticeship opportunities. This will create a talent pipeline for employers, enabling them to fill their skills gaps, thus supporting economic growth.</t>
  </si>
  <si>
    <t>UCAS data</t>
  </si>
  <si>
    <t>DS00835</t>
  </si>
  <si>
    <t>NatCen have been commissioned by the DfE to undertake the analysis and reporting of this data collected from stakeholders, schools, teachers, pupils and parents between 2021 and 2023. 
NatCen is required to undertake this analysis to: a) evidence whether the programme is effective in meeting strategic aims, objectives and expected outcomes and impacts, b) test and refine the programme logic model to understand why the intervention has worked (or not), c) understand the outcomes and emerging / potential for impact for schools, school workforce (leaders and teachers), pupils, or lack of, d) assess what the change mechanisms linking activities to outcomes are, and how they vary across school and pupil contexts. 
The public benefit of this work is that it will deliver evidence about the effectiveness of this behaviour intervention. This matters because behaviour management has implications for lost teaching / learning time, staff well-being, pupil attendance and pupil outcomes and life chances.</t>
  </si>
  <si>
    <t>Survey responses</t>
  </si>
  <si>
    <t>DS00959</t>
  </si>
  <si>
    <t>NHS England</t>
  </si>
  <si>
    <t>NHS England wishes to use data from the DfE school census for the purpose of supporting the monitoring of take-up of Measles, Mumps and Rubella (MMR) vaccinations for children attending state funded schools in England.
The census data will be matched by NHS England at an individual level to allow school details to be added to existing vaccinations data before being pseudo-anonymised for onward reporting and monitoring purposes by NHS England. This data will not be made available publicly or used as a performance measure to hold individual pupils / parents or schools to account for vaccination rates within that school.
This project will be in the public interest by reducing the reporting burden for local vaccination teams by enabling automated estimation of vaccination uptake at both a national and local level and, by providing aggregated information on proportions not vaccinated in certain areas, will enable Directors of Public Health to target promotional activity and NHS England to target ‘mop up’ in specific localities.</t>
  </si>
  <si>
    <t>School Census</t>
  </si>
  <si>
    <t>DS00960</t>
  </si>
  <si>
    <t xml:space="preserve">KCL wishes to use Police National Computer (PNC) and National Pupil Database (NPD) data for individuals born between 1st September 1990 and 31st August 1997. 
With this data they will investigate (re)-offending trajectories of females following first recorded conviction or caution and develop statistical prediction models of these offending trajectories using education and social-care data.  They will also examine longitudinal academic attainment in relation to these (re)-offending trajectories relative to all other pupils in each academic year, including both genders (not just limited to females).
The public benefit of this work will be a greater understanding of early education and social-care predictors of different patterns of (re)-offending in females, which could help to identify those at higher risk for persistent offending. This enhanced understanding can inform early identification and intervention approaches, which have the potential to reduce criminal offending and its associated social and economic costs. Outputs will include academic publications and research presentations. </t>
  </si>
  <si>
    <t>DS00956</t>
  </si>
  <si>
    <t xml:space="preserve">The University of Bristol wishes to use attainment and characteristics data from the National Pupil Database for students who received Key Stage 4 (KS4) grades in 2015/16-2018/19 and 2021/22-2022/23. 
With this data they will study how both standard and potential alternative KS4 school attainment and progress performance measures have changed over time geographically and by student and school characteristics.
The public benefit of this work will be to provide evidence on changing educational inequalities especially pre- and post-pandemic and to inform debates around school performance measures and accountability. </t>
  </si>
  <si>
    <t>National Pupil Database (NPD)
Individualised Learner Record (ILR)
Children Looked After (CLA)</t>
  </si>
  <si>
    <t>DS00940</t>
  </si>
  <si>
    <t>University of Essex wish to use National Pupil Database data on pupils, their absences, school census, Key Stage 1, Key Stage 2, Key Stage 3, and Key Stage 4 between 2006/07 and 2018/19 (For Key Stage 3 between 2006/07-2012/13).
With this data they will examine the impact of absence from school, driven by religious or cultural observance, on pupils’ cognitive outcomes.
The public benefit of this work is that it will address gaps in the literature about the effect of absence on pupils’ academic performance, providing suggestions for school-related policies.</t>
  </si>
  <si>
    <t>DS00925</t>
  </si>
  <si>
    <t>The University of Bristol wishes to use Early Years Foundation Stage Profile data and School Census data from National Pupil Database for the academic years 2022/2023. 
With this data they will explore the socio-emotional development and educational outcomes for Summer-born children at the end of reception in the school year 2022/2023. As part of a mixed-methods research design that will also survey reception teachers during the school years 2022/2023 and 2023/24. This data will be used to understand the extent to which teachers’ perspectives can be compared with the larger population of summer-born children outcomes in reception classes in England.  
The public benefit of this work will be to expand the current evidence base surrounding how summer-born children achieve in the EYFS Profile and provide policy recommendation for the improvement of assessment conditions in the reception class.</t>
  </si>
  <si>
    <t>DS00903</t>
  </si>
  <si>
    <t xml:space="preserve">The University of Warwick wishes to use the School Workforce Census data from 2010 to 2021 to analyse the characteristics of the STEM teacher workforce. This data will be used in conjunction with aggregated publicly available school level statistics from the School Census that covers the same period.
With these data they will understand the extent to which the characteristics of the STEM teacher workforce differ from the general teacher population. They will explore this by considering the demographic, educational and employment characteristics of those who teach science and science-related subjects in schools in England. They will also consider how these vary over time and by geographic and structural school variables such as region/locality, education phase, and school type and characteristics.
The public benefit of this work will be to provide much needed evidence on the STEM teacher workforce and how it has changed over time and in light of a range of government led policies and initiatives to address longstanding concerns over shortages in their recruitment and retention. </t>
  </si>
  <si>
    <t>DS00927</t>
  </si>
  <si>
    <t>University of Strathclyde</t>
  </si>
  <si>
    <t>The University of Strathclyde wishes to use the Ministry of Justice/Department for Education matched data set. 
With these data they will analyse offender rehabilitation, recidivism and, among youth offenders, education trajectories. They will give a general overview of offending rates for different offender groups and by offense characteristics. The University of Strathclyde will then proceed to use modern econometric and statistical techniques to analyse the effects of rehabilitation programmes and their interactions with both adult offenders and offenders who are still in school. 
The public benefit of this work will be to generate new knowledge about rehabilitation policies and their effects on recidivism and education trajectories. Reducing recidivism helps release strain on police, the court and prison system, reduces public harm, lowers welfare dependency and increases economic growth, and leads to a re-socialisation of offenders. Subgroup analyses of women, youth, and minorities, will contribute to equality and justice.</t>
  </si>
  <si>
    <t>DS00869</t>
  </si>
  <si>
    <t xml:space="preserve">UCL wishes to use the linked Department for Education-Ministry of Justice data. 
With this data they will examine trends in Special Education Needs (SEN) provision for Behaviour, Emotional &amp; Social Difficulties up to 2013/2014; Social, Emotional and Mental Health difficulties from 2014/2015 onwards; and also, juvenile contacts with the justice system. Specifically, they will explore trends in SEN provision and justice system involvement based on ethnicity, age, and socio-economic positioning. They will further analyse trends in the provision and timing of SEN support across racial-ethnic groups and whether this influences the number of contacts with the justice system. 
The public benefit of this work will be the potential to identify inequalities in the provision of mental health support for young people at risk of contact with the justice system. It is hoped that these findings will shape future research and policy recommendations, improving early intervention and ensuring equality of service provision for children and young people.  </t>
  </si>
  <si>
    <t>DS00879</t>
  </si>
  <si>
    <t>ICF subcontracted to Education and Training Foundation (ETF) commissioned by Department for Education (DfE)</t>
  </si>
  <si>
    <t xml:space="preserve">ICF subcontracted to ETF who are under commission to DfE, wishes to use Individualised Learner Record data for 2016/17, 2017/18 2018/19, 2019/20, 2020/21 and 2021/22 to evaluate the Centres for Excellence in Maths (CfEM) programme which supports further education providers to improve their teaching of maths to increase individual attainment. 
The evaluation will consider the various impacts of the programme. ICF will use a Quasi-Experimental Design (QED) approach to measure changes to maths attainment in GCSE re-sits for ages 17 and 18 for participating providers against those for a comparison group. They will also look at whether certain groups of learners’ progress more than those not in the programme. 
The public benefit of the research will provide evidence on whether the topics covered in the programme and the delivery model has had a tangible impact on Maths achievement and will help inform future policy decisions on the support and funding provided in this area. 
</t>
  </si>
  <si>
    <t>DS00882</t>
  </si>
  <si>
    <t>Ipsos &amp; YMCA George William College commissioned by Department of Culture, Media &amp; Sport (DCMS)</t>
  </si>
  <si>
    <t xml:space="preserve">DCMS has commissioned Ipsos &amp; YMCA George William College to use the National Pupil Database and Individualised Learner Record data as a sample frame as part of the impact evaluation of the Youth Investment Fund (YIF). 
With this data they will survey young people living close to facilities funded through YIF to look at possible impact of the fund. 
The public benefit of the work will be to provide evidence on the possible impact of YIF on young people and to partially judge the success of the programme, as well as contribute to the wider evidence base on the impact of investment in the youth sector.
</t>
  </si>
  <si>
    <t>DS00889</t>
  </si>
  <si>
    <t>Anna Freud National Centre for Children and Families (AFNCCF) funded by Department for Education (DfE)</t>
  </si>
  <si>
    <t xml:space="preserve">DfE has funded a research programme (Education for Wellbeing) led by the Evidence Based Practice Unit (EBPU), an academic unit based at the AFNCCF, which is affiliated with UCL (Faculty of Brain Sciences) to undertake research into the effectiveness of five different interventions to improve pupil mental health and wellbeing.
The University of Manchester who are sub-contracted as part of this programme, wish to use Autumn census 2022 and 2023, absence, exclusions and attainment data, to link with survey data collected during Wave 3 of the trial.
With this data, which will supplement that collected in the first two waves, they will aim to increase the evidence base of different universal prevention programmes in schools, with the ultimate aim of improving said wellbeing via interventions found to be effective. 
The public benefit of this work will be a better understanding of interventions that are effective in improving the mental wellbeing of young people.
</t>
  </si>
  <si>
    <t>DS00893</t>
  </si>
  <si>
    <t xml:space="preserve">Kantar Public commissioned by DfE wishes to use the National Pupil Database (NPD) datasets (School Census, KS2, KS1, Children in Need), ILR, School Workforce Census and Get Information About Schools (GIAS) on behalf of the Parent, Pupil &amp; Learner Panel (PPLP) and School &amp; College Panel (SCP). 
With this data they will derive the following survey samples: a) Pupils in school reception to year 10 for the academic year 2022/23, to be used to sample pupils and parents of pupils for academic year 2023-24, b) Learners in Year 12 to Year 13 in sixth forms and 16-19 leaners in college for the academic year 2023/24, c) Teachers and leaders in state-funded primary, secondary and special schools in England.
Those who are sampled will be approached to participate in the relevant survey, which will collect data to support evidence-based decision making on various topics relating to the Department’s aims and priorities. Findings will inform DfE policy design, delivery, and evaluation.
</t>
  </si>
  <si>
    <t>National Pupil Database (NPD)
Individualised Learner Record (ILR)
School Workforce Census (SWC)
Get Information About Schools (GIAS)</t>
  </si>
  <si>
    <t xml:space="preserve">Annually until September 2025 </t>
  </si>
  <si>
    <t>DS00963</t>
  </si>
  <si>
    <t>London Economics Ltd commissioned by Department for Education (DfE)</t>
  </si>
  <si>
    <t>London Economics Ltd, commissioned by the DfE, wishes to use the Pupil Parent Matched Dataset (PPMD) along with characteristic, attainment, exclusions and attendance data from the National Pupil Database (NPD).
With this data they will assess the impact of new / extended wraparound childcare provision take up on parental labour market participation. 
The public benefit of this work will be to understand impacts of wraparound provision on parental labour market participation. Insight will be used to form future policy decisions around the programme and ensure public money is spent effectively.</t>
  </si>
  <si>
    <t>Pupil Parent Matched Dataset (PPMD)
National Pupil Database (NPD)</t>
  </si>
  <si>
    <t>DS00958</t>
  </si>
  <si>
    <t>ICF Consulting Service Ltd subcontracted to BMG research commissioned by Department for Education (DfE)</t>
  </si>
  <si>
    <t xml:space="preserve">DfE have commissioned ICF Consulting Services Ltd who have sub-contacted BMG Research to use School Census and Alternative Provision Census data from the National Pupil Database for the latest year to develop a sample frame of 18,000 pupils across 32 Local Authorities for the Special Educational Needs and Disability and Alternative Provision (SENDAP) Change Programme Evaluation. 
With this data, BMG Research intend to use demographic and contact details to build a representative sample of families living in Change Programme local authorities. Sampled families will be invited to participate in a series of online surveys, which will ask about their experiences of the Change Programme reforms. 
Findings from this work will deliver public benefit as they will allow the evaluator to assess if the SENDAP Change Programme is achieving the intended impact of improving experiences and outcomes for families and children and young people with SEND.  </t>
  </si>
  <si>
    <t>DS00952</t>
  </si>
  <si>
    <r>
      <t xml:space="preserve">The Department for Education (DfE) is sharing data with the Office for National Statistics (ONS) for the purpose of providing de-identified GRADE access for </t>
    </r>
    <r>
      <rPr>
        <sz val="12"/>
        <rFont val="Arial"/>
        <family val="2"/>
      </rPr>
      <t>academic</t>
    </r>
    <r>
      <rPr>
        <sz val="12"/>
        <color theme="1"/>
        <rFont val="Arial"/>
        <family val="2"/>
      </rPr>
      <t xml:space="preserve"> research by Digital Economy Act (DEA) accredited researchers for the benefit of the public.
ONS will act as DfE’s service provider in line with its DEA accreditation as a Processor for disclosure, and will secure approval from data owners for each research project that is requested. The data is therefore intended to serve multiple accredited research projects, with each accredited project only having access to the variables which they have applied for and which are approved as being relevant/proportionate to their research.
The public benefit is that safely increasing the volume of GRADE analysis being undertaken will significantly broaden the volume of highly beneficial insights for the education system and wider public.</t>
    </r>
  </si>
  <si>
    <t>GRADE (Ofqual-DfE-UCAS)</t>
  </si>
  <si>
    <t>DS00987</t>
  </si>
  <si>
    <t>NCFE</t>
  </si>
  <si>
    <t xml:space="preserve">NCFE (awarding organisation) wishes to use data from the DfE’s Manage T Level Results (MTLR) service for learners who have completed their T-level course. 
This is to address a gap in the existing NCFE records, who  manage the technical qualification components of the T Level, to: a) enable them to better respond to queries from providers in relation to their learners/status; and b) support clarity on where learners are potentially ongoing in terms of their programme of study and may therefore be entered for further (re)assessments.
The public benefit is that awarding organisations will be better able to support schools and colleges in managing learner registration queries. </t>
  </si>
  <si>
    <t>Manage T Level Results (MTLR) data</t>
  </si>
  <si>
    <t>DS00968</t>
  </si>
  <si>
    <t>The University of Sheffield, as part of the research being conducted by one of its PhD students, wishes to use the School Workforce Census from 2015/16 to 2021/22. 
With this data they will examine the various aspects of the production, publication and impact of the school performance measures as they apply to secondary schools in England and to develop alternative approaches to the use of secondary school performance measures.  
The public benefit of this work will be an enhanced understanding of the effectiveness of school performance measures in achieving their stated aims and the wider effects of school performance measures and some alternative approaches for further consideration.</t>
  </si>
  <si>
    <t>DS00967</t>
  </si>
  <si>
    <t>The University of Sheffield, as part of research being conducted by one of its PhD students, wishes to use pupil characteristics and attainment data from the National Pupil Database and the Individualised Learner Record from 2015/16 to 2022/23.  
With this data, they will examine the various aspects of the production, publication and impact of the school performance measures as they apply to secondary schools in England and to develop alternative approaches to the use of secondary school performance measures.  
The public benefit of this work will be an enhanced understanding of the effectiveness of school performance measures in achieving their stated aims and the wider effects of school performance measures and some alternative approaches for further consideration.</t>
  </si>
  <si>
    <t>DS00962</t>
  </si>
  <si>
    <t>The University of Exeter wishes to use Children Looked After data linked to Higher Education data.
With this data they will examine the propensity of unaccompanied asylum-seeking children (UASC) to subsequently enter higher education in adulthood.
The public benefit of this work will be to provide an evidence base for future policy and practice as almost nothing is currently known about this disadvantaged group and their participation in higher education.  This could assist the Department for Education to review its policies around financial or other forms of support for UASC in higher education or provide a justification for universities to refocus and improve their outreach efforts with respect to UASC.  It could also help the Department for Education to develop and publish more nuanced statistical information by demonstrating how UASC differ in their educational trajectories from other care leavers.</t>
  </si>
  <si>
    <t>National Pupil Database (NPD)
Higher Education Statistics Agency (HESA)
Children Looked After (CLA)</t>
  </si>
  <si>
    <t>DS00954</t>
  </si>
  <si>
    <t>NCFE commissioned by Department for Education (DfE)</t>
  </si>
  <si>
    <t xml:space="preserve">NCFE have been commissioned by the DfE to conduct pre/post assessments to measure the progress made in numeracy skills by adult learners completing a Multiply course. NCFE will complete a pilot to enable any necessary changes to be made to the assessments before the main pre/post assessments. 
NCFE wish to use DfE sourced contact names, work telephone and work email addresses of local authorities and education providers who offer Multiply courses to aid them in recruiting education providers for the pre/post assessments. 
The public benefit of this work will be in providing a standardised approach to measuring learners’ progress across different Multiply courses. This allows researchers to evaluate the impact of the Multiply programme on adult numeracy levels. </t>
  </si>
  <si>
    <t>Provider contact details</t>
  </si>
  <si>
    <t>DS00972</t>
  </si>
  <si>
    <t>University of Nottingham</t>
  </si>
  <si>
    <t>The Observatory for Mathematical Education at the University of Nottingham, and funded by XTX Markets Ltd, wishes to use the National Pupil Database to explore longitudinal patterns of progress and attainment in mathematics.
As part of a broader programme of work, with this data we will explore how high achievers in Key Stage 1 and 2 progress on to GCSE, A-level Mathematics and ultimately into undergraduate and postgraduate mathematics-based degrees. In particular, we will focus on how progression and attainment vary by key demographic factors such as ethnicity, free school meal status, IDACI score, alongside school effects and broader geographical factors. 
The public benefit of this work will be to provide key insights into understanding the mathematical education system with the aim of informing policy debates and improving mathematics learner outcomes for all.</t>
  </si>
  <si>
    <t>National Pupil Database (NPD)
Children in Need (CIN)
Children Looked After (CLA)</t>
  </si>
  <si>
    <t>DS00941</t>
  </si>
  <si>
    <t>University College London (UCL) (COSMO)</t>
  </si>
  <si>
    <t xml:space="preserve">UCL requests linkage of DfE’s pupil level and school level school census data, and data from Key Stage 1 through 5 to the COVID Social Mobility and Opportunities (COSMO) survey data for consenting respondents. 
COSMO follows 13,000 young people (in Year 11 in 2020/2021) and their parents over multiple survey waves, to make data available to the research community for examining how the pandemic affected socioeconomic inequalities in life chances. Linkage with DfE data enriches COSMO survey data with educational outcomes and socio-economic indicators, and early research showcases its value. 
The public benefit is to enhance understanding of inequalities in the medium- and long-term effects of COVID-19 on young people completing their education and moving into the labour market, with benefits for decision-making by policymakers and practitioners.  </t>
  </si>
  <si>
    <t>DS00988</t>
  </si>
  <si>
    <t>National Centre for Social Research (NatCen) commissioned by National Lottery Community Fund</t>
  </si>
  <si>
    <t>The National Lottery Community Fund has commissioned NatCen to access Early Years Foundation Stage Profile, Key Stage 1 and Key Stage 2 attainment, and Children in Need data, from the National Pupil Database for 2022/23 for pupils resident in 48 electoral wards in Blackpool, Bradford, Lambeth, Nottingham, and Southend.
With this data, NatCen will conduct an evaluation of A Better Start (ABS), a ten-year (2015-2025) programme aiming to improve the life chances of children under four through five local authority partnerships. They will assess the impact of the ABS intervention (including any resulting systems change) on early childhood outcomes of children who were exposed to ABS, compared to those who were not. 
The public benefit of this work will be the generation of robust evaluation evidence that can be presented by the National Lottery Community Fund in support of policy and practice initiatives addressing early childhood development.</t>
  </si>
  <si>
    <t>DS01003</t>
  </si>
  <si>
    <t>CooperGibson Research commissioned by DfE wishes to use personal details (name and contact details) of early years setting leaders and practitioners engaged (plus some not engaging) in the seven strands of the Early Years Education Recovery (EYER) Programme, plus relevant local authority representatives and policy, delivery and evaluation colleagues.
With this data they will contact individuals to request participation in a survey and/or interviews. They will also conduct case study interviews with 10 setting leaders and practitioners, and 10 local authorities. Evidence gathered will explore whether the programme overall is achieving its objectives of ensuring the Early Years workforce is better equipped to deliver higher quality provision for young children (those directly affected by the pandemic and those in the future), to ultimately improve their outcomes and realise their potential.
The public benefit of this work will be gaining evidence which informs future programme design and budget and investment decisions in Early Years.</t>
  </si>
  <si>
    <t>Names and contact details for leaders and practitioners in Early Years (EY) settings, local authority EY staff, DFE staff and contractors working on EYER programmes.</t>
  </si>
  <si>
    <t>DS00934</t>
  </si>
  <si>
    <t>ONS requires DfE data to link to ONS administrative data in order to fulfil statutory functions laid out in the Statistics and Registration Service Act 2007, and the Census Act 1920.
With these data, ONS will a) consider ways to reduce respondent burden, replace questions on surveys and quality assure outputs, b) inform future provision of population statistics, including quality assuring mid-year population estimates, c) use the data alongside other data sources in record linkage work for the Census Transformation Programme, d) undertake research to support transforming the Children’s Crime Survey for England and Wales (CCSEW). 
The public benefits are for the transformation programme on the future of Census, providing evidence on whether questions on the census and surveys can be replaced by admin data and enabling ONS to respond to demands for more and better information from policy makers, analysts and those responsible for planning and delivering public services.</t>
  </si>
  <si>
    <t>DS00997</t>
  </si>
  <si>
    <t>Department of Culture, Media &amp; Sport (DCMS)</t>
  </si>
  <si>
    <t>DCMS has commissioned Ipsos and YMCA George William College to use the National Pupil Database as a sample frame as part of the impact evaluation of the Youth Investment Fund (YIF).
With this data they will survey young people living close to facilities funded through YIF, and in eligible areas where organisations did not receive funding, to look at possible impact of the fund.
The public benefit of the work will be to provide evidence on the possible impact of YIF on young people and to partially judge the success of the programme, as well as contribute to the wider evidence base on the impact of investment in the youth sector.</t>
  </si>
  <si>
    <t>DS00989</t>
  </si>
  <si>
    <t>University College London (UCL) commissioned by Institute of Physics (IoP)</t>
  </si>
  <si>
    <t>UCL have been commissioned by the IoP to evaluate the Improving Gender Balance (IGB) programme.  They wish to use data from National Pupil Database on pupil demographics and A Level subject choice for 9,000 pupils who took part in the programme. 
With this data they will evaluate the effect on the progression of girls to A Level physics, in schools where progression rates are currently relatively low. The IGB programme aims to create a school culture where choices are based on individual preference, and the effects of gender norming are reduced. IGB project officers spend time each week in participating schools, using a variety of activities to try and achieve this aim. 
The public benefit of this work will be to generate new evidence that may help improve gender equality and the supply of physics graduates and therefore of considerable potential benefit to society.</t>
  </si>
  <si>
    <t>DS00995</t>
  </si>
  <si>
    <t>Behavioural Insights Team (BiT) commissioned by Education Endowment Foundation (EEF)</t>
  </si>
  <si>
    <t>BIT, commissioned by the EEF and funded by the Cabinet Office's Evaluation Task Force, seeks to access data from the National Pupil Database (NPD), Higher Education (HE), and Individualised Learner Record (ILR) datasets to link to the EEF archive data for a sample of pupils who participated in the studies delivered in Key Stages 3 and 4. 
They will investigate the long-term impacts of EEF-funded programs tested and, specifically focusing on post-16 educational outcomes including progression into further and higher education. 
The public benefit of this work will be an improved understanding of how early educational interventions influence later educational success, providing valuable insights for policymakers and educators. It will also enhance the evidence base in the post-16 area in a cost-effective and time-efficient manner by using high-quality trial data from the EEF archive and enabling causal inference.</t>
  </si>
  <si>
    <r>
      <t>National Pupil Database (NPD)
Individualised Learner Record (ILR)
Higher Education</t>
    </r>
    <r>
      <rPr>
        <strike/>
        <sz val="12"/>
        <color rgb="FFFF0000"/>
        <rFont val="Arial"/>
        <family val="2"/>
      </rPr>
      <t xml:space="preserve"> </t>
    </r>
    <r>
      <rPr>
        <sz val="12"/>
        <color theme="1"/>
        <rFont val="Arial"/>
        <family val="2"/>
      </rPr>
      <t>(HE)</t>
    </r>
  </si>
  <si>
    <t>DS00964</t>
  </si>
  <si>
    <t>Teacher Regulation Agency (TRA) and Education Workforce Council (EWC)</t>
  </si>
  <si>
    <t>The Teaching Regulation Agency (TRA) and the Education Workforce Council (EWC, an independent regulator for the education workforce in Wales) share data in line with the legal provisions of the Education Act 2011, The Education (Wales) Act 2014, and The Professional Qualifications Act 2022 to enable both organisations to fulfil their statutory regulatory functions.
The public benefit of this work will be that teachers in either jurisdiction can have their professional status recognised in a timely manner. Employers undertaking safeguarding checks will be able to access current data on whether an individual teacher has been prohibited, or relevant sanction (or removal of such) from teaching for serious misconduct.</t>
  </si>
  <si>
    <t>Qualified Teacher Status (QTS)</t>
  </si>
  <si>
    <t>Digital Service/Portal</t>
  </si>
  <si>
    <t>DS00981</t>
  </si>
  <si>
    <t>University of Huddersfield</t>
  </si>
  <si>
    <t xml:space="preserve">The University of Huddersfield, funded by Administrative Data Research UK (ADR UK), wishes to use the linked MoJ-DfE dataset, specifically Police National Computer PNC dataset 00 to 20, school census (Pupil level) 01-02 to 20-21, Absences 05-06 to 20-21,  Exclusions 05-06 to 20-21, Pupil Referral Unit (PRU) Census 09-10 to 12-13 and Key Stage 4. 
With this data, the University of Huddersfield will examine the association between school exclusion and offending. This aims to understand the short- and long-term trajectories of school pupils once they are excluded from school, to identify if these trajectories differ geographically, and to consider if the outcomes differ for those who remain in mainstream education compared to those educated in PRUs. 
Understanding this association in greater depth aims to inform policy and practice and to potentially mitigate negative outcomes for excluded children, the public through reducing potential harm through offending, and financial costs to society. Planned outputs are through ADR UK (blog, data insight, data explained), academic publication, and outputs for policymakers.  </t>
  </si>
  <si>
    <t>DS00982</t>
  </si>
  <si>
    <t>RCU Ltd commissioned by Association of Colleges (AoC)</t>
  </si>
  <si>
    <t>The Association of Colleges (AoC) has commissioned RCU Ltd to use School Census and learning aims data in the NPD for the last four years (alongside other information sources) to assess the current participation of 16-18 year olds in order to help member colleges assess the extent to which their curriculum currently meets the needs of their local community or whether there are gaps in provision. 
With this data, RCU as data processors for AoC will produce an analysis which will look at: a) participation rates by geography, subject area, qualification type and level, b) trends over 3 years. 
The public benefit of this work is that it will help member colleges understand, review and improve - ensuring that they meet their obligations, to review the educational character of the institution and its mission and to have oversight of its activities.</t>
  </si>
  <si>
    <t>DS01002</t>
  </si>
  <si>
    <t>Pearson commissioned by Department for Education (DfE)</t>
  </si>
  <si>
    <t>DfE has commissioned Pearson who have subcontracted to University College London to use National Pupil Database data for Year 5 and Year 9 pupils in 2022/23 Census data and attainment data linked to data from the 2023 Trends in International Mathematics and Science Study (TIMSS) and continue to use Year 5 and Year 9 pupils in 2018/19 Census data and attainment data linked to data from the 2019 TIMMS.
With this data they will assess how trends in mathematics and science achievement vary by pupil characteristics not available in TIMSS: eligibility for Free School Meals; ethnicity and whether first language is English. 
The public benefit of this work will be the provision of new information to support the benchmarking of English schools against their international counterparts.</t>
  </si>
  <si>
    <t>DS00983</t>
  </si>
  <si>
    <t>Scottish Government
Department for the Economy, Northern Ireland
Welsh Office</t>
  </si>
  <si>
    <t>DfE wishes to share data with Department for the Economy Northern Ireland, the Scottish and the Welsh governments to provide processing and modelling services for student loan forecasting. The Scottish Government, Welsh Government and Department for the Economy, Northern Ireland, are therefore requesting access to SLC data and LEO earnings data on student loan borrowers funded by their administrations.
With this data they will improve estimation of the cost of current student loan policy to their administrations and inform student loan policy development. 
The public benefit of this work will be to ensure government has the appropriate evidence to understand Value for Money of university to individuals, the government and the taxpayer and ensure each administration complies with financial budgeting frameworks.</t>
  </si>
  <si>
    <t>Student Loans Company data</t>
  </si>
  <si>
    <t>DS00984</t>
  </si>
  <si>
    <t>Schools and colleges</t>
  </si>
  <si>
    <t>DfE wishes to share Key Stage 4 data from the 2021/2022 cohort and 16 to 18 destinations from 2022/23 with schools and colleges to allow schools and colleges to see outcomes for individual students (as with other performance tables data checking exercises). 
With this data, schools will understand which of their students have been counted in the ‘not sustained’ category and are treated as a negative outcome on which school and colleges will be held accountable. 
The public benefit of this work is to allow schools and colleges to evaluate the effectiveness of the qualifications and training they provide in preparing their students for a successful transition to the next stage.</t>
  </si>
  <si>
    <t>DS01020</t>
  </si>
  <si>
    <t>London School of Economics (LSE) and Political Science</t>
  </si>
  <si>
    <t>LSE wishes to use School Census, primary school attainment, absence and exclusions data from 2018/19 to 2021/22 from the NPD for applicants to secondary education in the Sutton and Wandsworth Councils. This data will be matched to information about parental preferences sourced from the Councils, as well as the priority that students received when ranked to prioritise admission. 
With this data, researchers will study how families choose schools and if they take full advantage of the choices they are given. Moreover, they will investigate how parental preferences for schools have changed since the Covid-19 pandemic. 
The public benefit of this work will be to understand how parents make schooling decisions at a time of uncertainty about school provisions. This will enable policy makers to tailor the information provided to families, helping them to better understand their options and prepare applications that ensure that pupils can attend their most suitable school and fulfil their potential.</t>
  </si>
  <si>
    <t>DS00576</t>
  </si>
  <si>
    <t>Youth Endowment Fund (YEF)</t>
  </si>
  <si>
    <t>YEF funds and evaluates activities that prevent children becoming involved in violent crime. YEF wishes to link their data collected on the children in their trials to NPD data. The linked dataset will be deposited in the Office for National Statistics (ONS).  
With this data, approved researchers will be able to evaluate the long-term effectiveness of different approaches to reducing children’s involvement in crime and violence. 
The public benefit of this linked dataset will be to address a big evidence gap. Currently it’s not known what activities best prevent children becoming involved in violence. The knowledge gained will support better commissioning and design of services and ultimately contribute towards transforming responses to tackling serious violence affecting children.</t>
  </si>
  <si>
    <t>DS00635</t>
  </si>
  <si>
    <t>Cardiff University wishes to link the English diabetes audits (National Paediatric Diabetes Audit from 2003/04 onwards, National Diabetes Audit from 2003/04 onwards) to education datasets (pupil data from 1997/98 onwards, college data from 2000/01 onwards, higher education data from 2008/09 onwards).
With this data, they will investigate the sample of children with diabetes compared with children without diabetes in terms of the individual, school, and university characteristics. They will model the association between diabetes factors (diagnosis age) and educational outcomes (attainment). Conversely, they will model the association between educational experiences (setting) and health outcomes (HbA1c).
The public benefit includes quantifying health and education thresholds that can be used for interventions. Cardiff University have planned patient feedback sessions in 2022 to discuss how to best operationalise these; for example, two consecutive sub-optimal HbA1c measures could trigger a direct request (through the patent/carer) to the school to supervise lunchtime monitoring more proactively.</t>
  </si>
  <si>
    <t>National Pupil Database (NPD)
Individualised Learner Record (ILR)
Higher Education (HE)</t>
  </si>
  <si>
    <t>DS00839</t>
  </si>
  <si>
    <t>Teacher Regulation Agency (TRA) and General Teaching Council for Scotland (GTCS)</t>
  </si>
  <si>
    <t>The Teaching Regulation Agency (TRA) and the General Teaching Council for Scotland (GTCS, an independent professional body which maintains and enhances teaching standards and promotes and regulates the teaching profession in Scotland) share data in line with the legal provisions of the Education Act 2011, The Public Services Reform (General Teaching Council for Scotland) Order 2011, and The Professional Qualifications Act 2022 to enable both organisations to fulfil their statutory regulatory functions.
The public benefit of this work will be that teachers applying to be recognised in either jurisdiction can have their professional status recognised in a timely manner. Employers undertaking safeguarding checks will be able to access current data on whether an individual teacher has been prohibited, or relevant sanction (or removal of such) from teaching for serious misconduct.</t>
  </si>
  <si>
    <t>Teacher Status Details</t>
  </si>
  <si>
    <t>DS00881</t>
  </si>
  <si>
    <t xml:space="preserve">Loughborough University </t>
  </si>
  <si>
    <t xml:space="preserve">Loughborough University wishes to use data from the National Pupil Database.
With this data they will investigate the school arrangements and outcomes of children with Special Educational Needs and Disabilities (SEND) in England with a focus on postcode geographic disparities within the current SEND system. The project will investigate the role of differences in children, school, and LA characteristics across space in driving spatial variation in SEND provision and outcomes. There is a lack of systematic research about the spatial variability in inclusion and outcomes of children with SEND. 
The public benefit of this work will be to provide systematic evidence on those questions which could be used to inform debates about the effectiveness of the current SEND policy. Findings from the research will particularly benefit those interested and affected by SEND policies including, but not limited to, families, schools, and local and central governments.
</t>
  </si>
  <si>
    <t>NPD + ILR + CIN + CLA
EYFSP + EYC</t>
  </si>
  <si>
    <t>DS00885</t>
  </si>
  <si>
    <t xml:space="preserve">University of Sussex </t>
  </si>
  <si>
    <t xml:space="preserve">The University of Sussex wishes to use characteristics and attainment data from the National Pupil Database, Individualised Learner Record and Children Looked After dataset to carry out a longitudinal analysis of the pathways of care-experienced young people for the years from 2004/05 to 2021/22. 
With this data, they will map children’s care experiences and education success over time. Longitudinal trajectories will be examined as well as the effects, both positive and negative, of events at specific time points. The analysis will focus on the transition from primary to secondary school and post 16 transitions as well as the intervening period. 
The public benefit of this work will be to provide evidence for policy makers and key stakeholders about care-experienced young people.
</t>
  </si>
  <si>
    <t>DS00898</t>
  </si>
  <si>
    <t xml:space="preserve">Durham University </t>
  </si>
  <si>
    <t xml:space="preserve">Durham university wishes to use data from the National Pupil Database.  
With this data they will quantitatively explore the proportion of dyslexic pupils enrolled in selective grammar schools in England. The project will aim to investigate whether dyslexic pupils in selective grammar school local educational authorities are disadvantaged compared to their counterparts in non-selective local educational authorities. This will be considered in relation to GCSE attainment, post-16 destinations and access to Higher Education. This project will also aim to investigate the average age a pupil becomes identified as dyslexic at grammar schools compared to non-selective schools.  
The public benefit of this work will be to highlight if there are barriers experienced by dyslexic pupils in pursuit of an education system which allows all pupils to flourish academically. Similarly, this will add to existing research which has explored the proportion of Free School Meal Eligible Pupils enrolled in selective grammar schools.  </t>
  </si>
  <si>
    <t>DS00949</t>
  </si>
  <si>
    <t xml:space="preserve">IFS wishes to use the National Pupil Database, Individual Learner Record and Higher Education data for all years available excluding 2019/20 and 2020/21.
With this data they will conduct descriptive analyses of educational inequalities in England, examining both inequalities in delivery of education and inequalities in educational outcomes. Given the importance of understanding how inequalities develop and are reduced or reinforced over time, the project will span different areas of education, including early years, primary and secondary education, and post-16 education.
The public benefit of this work will come from providing an evidence base for future policy decisions in education that aim to reduce these inequalities. </t>
  </si>
  <si>
    <t>DS00977</t>
  </si>
  <si>
    <t>Sheffield Hallam University (SHU) funded by Education Endowment Foundation (EEF)</t>
  </si>
  <si>
    <t>SHU funded by EEF wish to use Pupil Level Census from the National Pupil Database for c.3000 pupils in the 2023/24 reception cohort across 170 schools.  
With this data they will evaluate an intervention aiming to improve number skills for pupils in the 2023/24 reception cohort and identify pupils in the study sample that receive free school meals.   This will enable the evaluation to determine the effectiveness of Counting Collections on disadvantaged pupils.  
The public benefit of this work will be a contribution to the evidence base around early development of numbers.</t>
  </si>
  <si>
    <t>DS00980</t>
  </si>
  <si>
    <t>London School od Economics (LSE) (Centre for Vocational Education Research, CVER) commissioned by Department for Education (DfE)</t>
  </si>
  <si>
    <t>LSE (CVER), have been commissioned by the DfE to conduct a process evaluation and impact evaluation of waves 2 and 3 for Skills Bootcamps.
LSE (working with Institute for Fiscal Studies) will conduct the impact evaluation commissioned by the Department for Education using management information data and Longitudinal Educational Outcomes (LEO) data.
The public benefit of this work will be to publish findings of the Skills Bootcamps evaluation which will directly lead to sustained improvements in the quality of jobs resulting from the programme.</t>
  </si>
  <si>
    <t>DS00985</t>
  </si>
  <si>
    <t>National Institute of Teaching (NIoT)</t>
  </si>
  <si>
    <t>NIoT wishes to use data concerning the demographic/socioeconomic characteristics of individuals who apply to its Initial Teacher Education (ITE) programme, and their outcomes in terms of their (a) acceptance to any Initial Teacher Education programme, (b) receipt of Qualified Teacher Status, and (c) entry to the teaching profession. 
With this data, they will conduct analyses to assess how the characteristics of successful applicants differ from unsuccessful applicants. The same data would then be used to evaluate the success of any future operational intervention(s).  Outcomes data would be used to evaluate the relationships between their trainee selection processes and sociodemographic diversity in the teacher workforce.
The public benefit of this analysis will provide a data-driven understanding to inform trainee selection procedures that are relevant to policy on building the size and diversity of the teacher workforce which is critically important for society and the economy.</t>
  </si>
  <si>
    <t>Initial Teacher Education Programme data</t>
  </si>
  <si>
    <t>once or twice a year</t>
  </si>
  <si>
    <t>DS00986</t>
  </si>
  <si>
    <t>University of Oxford wish to use examination results for Key Stage 2 and Key Stage 4 (SATs and GCSEs) students in the London, along with demographic data at the school level, for the years 2005 to 2019.  
With this data the researchers will quantify the effect of noise pollution from aircraft on exam performance, by also utilising data on incoming aircraft to Heathrow airport which fly over large swaths of densely populated areas in London on their final approach, including over hundreds of schools. 
The public benefit of this work will be that the study informs the public debate on the economic consequences of noise pollution, as well as the degree to which random disturbances during high-stakes examinations can have contemporaneous, short-run and potentially long-run impacts.</t>
  </si>
  <si>
    <t>DS00994</t>
  </si>
  <si>
    <t>Department of Health and Social Care (DHSC)</t>
  </si>
  <si>
    <t>DHSC wishes to use apprenticeship starts, participation, completions, commitments, and payments data from the Individual Learner Records and Apprenticeship Service 2016/17 - 2023/24 as part of tracking and understanding apprenticeships.
With this data the DHSC will monitor and track the Governments delivery of the apprenticeship programme and specifically for health and care apprenticeships as well as the integration with other industry sectors.  
The public benefit of this work will be to support and monitor the uptake of apprenticeships as set out in the NHS Long Term Workforce Plan as well as delivery of existing Government commitments and policy developments.</t>
  </si>
  <si>
    <t>DS00996</t>
  </si>
  <si>
    <t>University College London (UCL) commissioned by Social Mobility Commission</t>
  </si>
  <si>
    <t>The Centre for Education Policy and Equalising Opportunities at UCL has been commissioned by the Social Mobility Commission to use data from the National Pupil Database, Individualised Learner Record and Higher Education Statistics Agency concerning the cohort of students who took A-levels and equivalent qualifications in 2017-18. 
With this data they will produce a set of benchmarks for access to different universities and courses which will capture the extent to which students from different socio-economic backgrounds are able to access these universities and courses, taking into account the prior attainment of these students and how far they live from the university. 
The public benefit of this work will be improved understanding of whether further action is required to tackle the under-representation of disadvantaged students in higher education. The project will also support the Social Mobility Commission’s aim to help disadvantaged students to choose the right courses for them.</t>
  </si>
  <si>
    <t>DS01000</t>
  </si>
  <si>
    <t>IESR, University of Essex, funded by Administrative Data Research UK</t>
  </si>
  <si>
    <t>The Institute for Social and Economic Research at the University of Essex, funded by Administrative Data Research (ADR) UK wishes to use the Ministry of Justice-Department for Education linked dataset, for children enrolled in school reception years 2006/07, 2007/08 and 2008/09. 
With this data, they will assess the pathways through which socio-emotional development affects adolescent offending behaviour. The study will then extend to examine how specific characteristics of schools and local authorities (LAs) interact with children’s socio-emotional development to shape criminal justice outcomes. 
It is crucial to identify early socio-emotional characteristics, and other contextual factors, that could place children at increased risk of engaging in criminal activities as they transition into adolescence. Assessing these characteristics and the pathways through which these affect later-life outcomes can facilitate the development of early interventions and strategies to prevent children from becoming offenders later in life.</t>
  </si>
  <si>
    <t>DS01005</t>
  </si>
  <si>
    <t>Centre for Economic Performance, London School of Economics (LSE) funded by UK Research and Innovation (UKRI)</t>
  </si>
  <si>
    <t>The Centre for Economic Performance, LSE, funded by UKRI, wishes to use Individualised Learner Record data between 2014/15 and 2022/23 and National Pupil Database between 2011/12 and 2022/23. 
With this data, they aim to understand to what extent apprenticeships contribute to the development of different types of skill (with an emphasis on green skills). They will investigate how these skills have evolved over time and region; understand how they correlate with learner characteristics; and model how they respond to changes in demand. 
The public benefit of this work will be to understand the contribution and potential of the apprenticeship system to fulfil demand for different types of skills, particularly those needed as part of the Net Zero transition. It will also provide useful insights for policy makers interested in evaluating how the system is working.</t>
  </si>
  <si>
    <t>DS01008</t>
  </si>
  <si>
    <t xml:space="preserve"> Institute for Fiscal Studies (IFS) and University College London (UCL)</t>
  </si>
  <si>
    <t>IFS and UCL wish to access Children in Need census, Pupil Level School Census and Alternative Provision Census for 2014/15 to 2022/23 from the National Pupil Database.  
With this data they will focus on the recorded prevalence and characteristics of children with flagged caring responsibilities as well as highlight areas where young carers may be falling under the radar of services.  This will provide a novel insight into a vulnerable and understudied group, that will help gather more detailed information on the experiences of young carers.
The public benefit of this work will be to provide the foundations for in depth, local area case studies to understand the views and experiences of children and young people with caring responsibilities.</t>
  </si>
  <si>
    <t>DS01009</t>
  </si>
  <si>
    <t>The Centre for Transforming Access and Student Outcomes in Higher Education (TASO) commissioned by Behavioural Insights Team (BIT)</t>
  </si>
  <si>
    <t xml:space="preserve">TASO has commissioned BIT to analyse School Census, Key Stage 2 and Key Stage 4 attainment data from the National Pupil Database (NPD) from 2014/15 to 2022/23 and Higher Education (HE) data from 2020/21 to 2022/23 for 802 individuals to investigate the efficacy of summer schools as a widening participation activity. 
With this data, BIT will link to a Randomised Control Trial data to test whether disadvantaged or under-represented young persons who attend summer schools at higher education institutions are more likely to progress to higher education. 
The public benefit of this work will be an improved understanding of whether summer school programmes can increase the likelihood of young persons, particularly those from disadvantaged backgrounds, progressing to higher education. This project also contributes to the wider goal of widening participation in higher education in England. </t>
  </si>
  <si>
    <t>National Pupil Database (NPD)
Higher Education (HE)</t>
  </si>
  <si>
    <t>DS01012</t>
  </si>
  <si>
    <t>Ipsos commissioned by Department for Education (DfE)</t>
  </si>
  <si>
    <t>Ipsos have been commissioned by DfE to conduct the fieldwork for DfE's 2024 Technical Education Learner Survey (TELS) and wish to use School Census and Individualised Learner Record (ILR) data for 2022/23 and 2023/24 matched to Key Stage 4 attainment. DfE is running the 2024 Technical Education Learner Survey to collect evidence from Technical Level Qualifications (T Levels), Transition Programme and pre-reform Level 4/5 learner and is making various reforms to technical education, including the roll-out of T Levels, the T Level Transition Programme, Higher Technical Qualifications and Institutes of Technology.
With the data, Ipsos will contact learners to capture information about learners’ characteristics, course experiences and short-term outcomes, using details of their learning characteristics from the NPD to ensure the survey reaches a representative sample of learners. The results of the survey will not be linked to any further NPD data and DfE will publish a research report of the survey findings.
The public benefit of this work will be that it will inform the work of policy teams across DfE, ensuring that reforms to technical education deliver on their ambitions.</t>
  </si>
  <si>
    <t>DS01016</t>
  </si>
  <si>
    <t>Cambridge University Press &amp; Assessment (CUP&amp;A)</t>
  </si>
  <si>
    <t xml:space="preserve">CUP&amp;A wishes to use Key Stage 4 attainment data from the National Pupil Database (NPD) for pupils who completed Key Stage 4 in 2021, linked to the corresponding School Census data, Post-16 Learning Aims data, and Key Stage 5 attainment in comparison to equivalent data from pupils who completed Key Stage 4 in 2016 and 2017.
This project is part of a wider, ongoing, programme of research tracking the progression of the Key Stage 4 and Key Stage 5 cohorts affected by the covid-19 pandemic. With the NPD data, CUP&amp;A will investigate the progression (uptake, retention, and results) of the students who were due to sit exams in June 2021 but were awarded Teacher Assessed Grades (TAGs). 
The public benefit of this work will be understanding the impact of awarding TAGs on students’ progression to education Post-16. </t>
  </si>
  <si>
    <t>DS00930</t>
  </si>
  <si>
    <t>University of Liverpool</t>
  </si>
  <si>
    <r>
      <t xml:space="preserve">University of Liverpool require access to </t>
    </r>
    <r>
      <rPr>
        <sz val="12"/>
        <rFont val="Arial"/>
        <family val="2"/>
      </rPr>
      <t xml:space="preserve">children looked after (CLA) and children in need (CIN) from 2008/09 to 2020/21 all episodes data and National Pupil Database Autumn school census from 2001/02 to 2022/23.
</t>
    </r>
    <r>
      <rPr>
        <sz val="12"/>
        <color theme="1"/>
        <rFont val="Arial"/>
        <family val="2"/>
      </rPr>
      <t xml:space="preserve">
The research project funded by the National Institute for Health Research(NIHR) Public Health Policy Research Unit, and an NIHR Professorship, will assess the risk factors (e.g., socio-economic conditions, mental and physical health of parents and children) of children entering the children’s social care system, and progressing through that system to experience the most acute interventions, including being subjected to a Child Protection Plan and removal into "out of home" care. The CIN data will enable the opportunity to compare children who were referred to social care for whom no further action was taken, and children for whom intervention was deemed required. 
The public benefit of this research is to inform health, legal and social care commissioning, including early-years preventative measures and family support services.</t>
    </r>
  </si>
  <si>
    <t xml:space="preserve">National Pupil Database (NPD)
Children Looked After (CLA)
Children in Need (CiN)
</t>
  </si>
  <si>
    <t>DS01024</t>
  </si>
  <si>
    <t>FFT Education Ltd (FFT)</t>
  </si>
  <si>
    <t>FFT wish to use a range National Pupil Database datasets, all available years up to 2024/25 (attainment, Census, absence, exclusions) to continue their project to examine the recent consequences of educational policy and recovery from COVID-19 on schooling in England. 
With this data, they will examine how schools respond to policy changes and accountability incentives in terms of attainment, exclusions, qualifications entered, attendance and changes in school composition. They will also investigate the causes and consequences of alternative provision and how this varies across England. 
The research will be produced as a series of accessible articles and reports that will be published on the FFT Education Datalab website. This work evaluates how the education system in England functions and makes proposals for improvement. Current and future pupils will benefit from policymakers and schools having a better understanding of the impact of policy and practice on education outcomes.</t>
  </si>
  <si>
    <t>DS00966</t>
  </si>
  <si>
    <t>The National Surveys of Sexual Attitudes and Lifestyles (Natsal) team wishes to link the Natsal data with data in the National Pupil Database (School Census (SC), Pupil Referral Unit (PRU), Alternative Provision (AP) Pupil Absence, Exclusions &amp; Key Stages 2, 3, 4 &amp; 5 data sets) for academic years 2001/02 – 2021/22. Natsal is widely-recognised as the primary source of population-based data underpinning sexual and reproductive health policy in Britain. 
This linked dataset will combine detailed information on education and sexual health (SH) that has not been previously available. This resource will enable the team to investigate the relationship between a range of educational factors (e.g. school results, attendance, eligibility for free school meals, special educational needs) and poor sexual and reproductive health (e.g. sexual risk behaviours, unplanned pregnancy, STIs, non-uptake of HPV vaccination). It will give insight to better understand how to provide high-quality Sex and Relationships Education (SRE).  
The findings will inform SH and educational policy and practice. They will also provide evidence to develop interventions in young people that have the potential for long-term impacts.</t>
  </si>
  <si>
    <t>DS01015</t>
  </si>
  <si>
    <t>The University of Oxford wishes to use National Pupil Database (NPD) data ranging from the years 2012/13 to 2022/23 from the datasets Pupil Level Census, Absence, Phonics and Key Stage 1, Key Stage 2 and Key Stage 4 which will be matched to statutory assessment outcomes from trials stored in the Education Endowment Foundation (EEF) Data Archive. 
With this data they will investigate whether, and to what extent, there were protective effects of EEF interventions on learning loss due to COVID-19 disruption, looking at long term post-COVID learning outcomes via the NPD data.  
The public benefit of this work will be to add to public knowledge of whether certain types of interventions have protective effects mitigating learning loss in the face of major disruptions to learning, in turn informing policy towards future interventions benefitting children’s learning.</t>
  </si>
  <si>
    <t>DS01023</t>
  </si>
  <si>
    <t>University of Essex wishes to use the MoJ-DfE matched dataset. 
With this data they will study the impact of school exclusion policies on young individuals’ propensity to engage in criminal activity.  They will compare criminal activity of students who experience an exclusion in a specific school term while aged 10-18 with a comparison group of students who at that point of time have not yet experienced an exclusion (but will experience an exclusion in a following school term).  They will also compare whether the relationship of exclusion with criminal activity is different for students who are placed in alternative provision institutions, compared to students placed in mainstream schools after the exclusion.
The public benefit of this work will be to contribute to better understanding the drivers of youth crime and support policy makers with understanding potential options for tackling the economic, personal and societal impacts of youth crime.</t>
  </si>
  <si>
    <t>DS01031</t>
  </si>
  <si>
    <t>IFF Research and London Economics have been commissioned by DfE to use contact details of Early Years providers.
With this data they will evaluate the impact of Early Years Financial Incentives (EYFI) pilot on staff recruitment. EYFI offers a financial incentive to new or returning (after 6+ months) workers to the EY sector in 20 local authorities (LAs). They will need to collect data from EY service providers, those who apply for vacant positions, new job entrants, LA representatives and EY training/qualification providers for research purposes.
The public benefit will be to understand what works well with the intervention, how it could be improved and to statistically evaluate the impact.</t>
  </si>
  <si>
    <t>Contact details of Early Years providers</t>
  </si>
  <si>
    <t>DS00965</t>
  </si>
  <si>
    <t>University of Cambridge funded by The Nuffield Foundation</t>
  </si>
  <si>
    <t>The University of Cambridge, funded by The Nuffield Foundation, wishes to use data from the National Pupil Database, Individual Learner Record, and Higher Education data to explore the chances and choices young people make in relation to creative subjects.
The research will investigate how socio-economic background and personal characteristics interact with geographic location to shape individuals’ choices of creative subjects and qualifications. The work will then explore how these choices translate in later educational and employment trajectories. The broader research will explore the role of institutions in relation to individual’s choices and transitions by engaging with key stakeholders, including learners themselves and staff in these institutions. 
The public benefit of this work will enable further and higher education practitioners to better understand young people’s choices around creative subjects; and provide policy makers with evidence around the potential sources of enduring economic returns imbalances for creative subjects and qualifications.</t>
  </si>
  <si>
    <t>DS00998</t>
  </si>
  <si>
    <t>RAND Europe funded by Forces in Mind Trust</t>
  </si>
  <si>
    <t>RAND Europe, funded by Forces in Mind Trust, wish to use children in need and looked after children's all episodes data linked to pupil level census, all key stage data, alternative provision and absence data for all years from the National Pupil Database.  
With this data they will conduct a study that seeks to identify the extent to which social care provisions in England are adequately supporting the particular needs of service children for Armed Forces families in England. 
The public benefit of this work will be improving social care provisions for children in England, both in and outside of Armed Forces families, and gain further knowledge of the differences in social care provisions between children in Armed Forces and civilian families and adequately support the particular needs of service children in the future.</t>
  </si>
  <si>
    <t>DS00999</t>
  </si>
  <si>
    <t>Fischer Family Trust (FFT) Education Limited &amp; AlphaPlus commissioned by Education Endowment Fund (EEF)</t>
  </si>
  <si>
    <t>FFT and AlphaPlus, jointly commissioned by EEF, wish to undertake a post-16 data mapping exercise using National Pupil Database (School Census, AP Census, Key Stage 4, Key Stage 5, learning aims, NCCIS and free school meal periods) and Individualised Learner Record. This will cover pupils in post-16 education in 2022, 2023 and 2024.
With this data they will do two things. Firstly, they will assess the quality and coverage of a number of different pupil-level measures of disadvantage to help EEF determine a “population of interest” for impact evaluations aimed at the post-16 sector. Secondly, they will examine the post-16 study choices and achievements of disadvantaged young people compared to their peers.
The public benefit of this work will be more detailed evidence on the post-16 study choices of disadvantaged young people. This will be of public interest generally but will also widen statistical information for other researchers planning evaluations of post-16 interventions.</t>
  </si>
  <si>
    <t>DS01001</t>
  </si>
  <si>
    <t>EPI wishes to analyse School Workforce Census for 2010 to 2022/23.
With this data, EPI will undertake a programme of work to identify whether current Government policies are delivering a high quality, equitable, education system. This includes analysis of the effectiveness of the school workforce, of headteachers’ influence on their schools, and of factors affecting teacher supply and retention, such as continual professional development, and compensation. 
The public benefit of this work will be to provide an evidence base for public policy decision-making by evaluating whether current policy is delivering a high quality, equitable, education system and by identifying issues where further policy development is needed.</t>
  </si>
  <si>
    <t>DS01028</t>
  </si>
  <si>
    <t xml:space="preserve">The University of Cambridge wishes to use pupil attainment and characteristics from 2002/03 to 2023/24 from the National Pupil Database matched to 9,117 individuals from the Mental Health of Children and Young People 2017 Survey (MHCYP).
With this data, they will examine associations over time between mental health and functioning and educational variables, and effectiveness of mental health service use on these outcomes, to understand what works, for whom, and why. 
They aim to understand the mechanisms behind these processes, which individuals might have different responses, and why. Outcomes obtained during the COVID-19 pandemic will inform how the pandemic may have been harmful to young people’s mental health, functioning, and educational outcomes, and how pre-pandemic mental health service use may have protected at-risk young people during this population-wide stressor. 
The public benefit of this work will be informing prevention interventions, improving mental health services, and contributing to the broader understanding of the complex relationship between mental health, functioning, and academic outcomes.
</t>
  </si>
  <si>
    <t>DS01037</t>
  </si>
  <si>
    <t>University of Oxford funded by Bell Foundation</t>
  </si>
  <si>
    <t xml:space="preserve">The University of Oxford funded by Bell Foundation, wishes to use data from the National Pupil Database on pupils’ English as an Additional Language (EAL) status, other demographic background information and educational achievement from 2013/14 to 2022/23.
With this data they will investigate whether, and to what extent, EAL is linked to gaps in development/achievement at various stages of education from ages 5-16 years, changes in these gaps over time, what other pupil and school factors might be associated with any such gaps, and whether these gaps vary by region or Local Authority. 
The public benefit of this work will be to add to public knowledge of the extent to which educational achievement gaps exist for pupils with EAL and for particular subgroups amongst these pupils, in turn informing future policy decisions to benefit children’s learning. </t>
  </si>
  <si>
    <t>DS01017</t>
  </si>
  <si>
    <t>National Foundation for Educational Research (NFER) commissioned by Education Endowment Fund (EEF)</t>
  </si>
  <si>
    <t xml:space="preserve">NFER has been commissioned by the EEF to use School Census and Key Stage 2 attainment.
With this data they will evaluate a randomised controlled trial (RCT) ‘Teacher Choices’ programme’ which was carried out to see the effects of different approaches to teaching grammar in Year 7 on pupil attainment in writing. The trial consisted of 9,000 pupils and 335 teachers from 55 schools.
The public benefit of this work will be to help teachers and policymakers to understand the impacts of the different approaches on the attainment outcomes of pupils in Year 7. The approaches are based on cognitive science principles to develop different ways of using examples in grammar teaching. This evaluation is the first time these principles have been evaluated in grammar teaching.  </t>
  </si>
  <si>
    <t>DS01026</t>
  </si>
  <si>
    <t>Department for Education (DfE)</t>
  </si>
  <si>
    <t>The DfE’s Check a Teacher Record (CTR) web service allows schools, multi-academy trusts, local authorities and other authorised organisations, with a valid basis, to check whether an individual is suitably qualified, completed or exempted from induction and whether they have been prohibited from teaching in England. 
The public benefit of this data share is that it allows schools and employers to confirm that an individual being employed in the teaching profession is suitably qualified and undertake safeguarding checks as required by legislation.</t>
  </si>
  <si>
    <t>On going</t>
  </si>
  <si>
    <t>Data sharing agreement.
This is the review date.</t>
  </si>
  <si>
    <t>DS01027</t>
  </si>
  <si>
    <t>The Appropriate Bodies (AB) web service supports ABs, primarily Teaching School Hubs, to view the records of trainees and early career teachers (ECTs), check eligibility for induction, provide induction registration and outcome data to the DfE.
The public benefit of this data share is that it allows ABs to administer and provide the outcome of induction for trainee and early career teachers ensuring that schools and employers can confirm that an individual being employed in the teaching profession is suitably qualified and undertake safeguarding checks as required by legislation.</t>
  </si>
  <si>
    <t>DS00946</t>
  </si>
  <si>
    <t xml:space="preserve">Durham University commissioned by Education Endowment Foundation (EEF) </t>
  </si>
  <si>
    <t xml:space="preserve">Durham University commissioned by EEF wish to use National Pupil Database (NPD) datasets for Early Years Foundation Stage Profile, Key Stage 1, Key Stage 2 and Key Stage 4 for the academic year 2014/15-2018/19 linked with key stage data and spring census.
With this data they will conduct a comparative analysis of how pupil attainment varies between disadvantaged groups and their peers. Here, disadvantaged is defined using different socioeconomic characteristics of individual or area level deprivation. 
The public benefit for this exercise will be that it will help targeting and tailored interventions to reduce existing inequalities so that attainment is improved across all pupils by identifying vulnerable groups and using effective interventions earlier in the process, potentially reducing public expenditures as a result. </t>
  </si>
  <si>
    <t>DS01014</t>
  </si>
  <si>
    <t>King's College London (KCL) in partnership with Verian funded by The Economic and Social Research Council (ESRC)</t>
  </si>
  <si>
    <t>The Economic and Social Research Council (ESRC) have funded King’s College London in partnership with Verian, to carry out a longitudinal survey exploring the education-to-work transitions of young people aged 15-20 using a number of data sets from the National Pupil Database, Individual Learner Record data and Higher Education Data.
With this data they will integrate reliable information about the survey participants’ social characteristics (e.g. their ethnicity, gender, special educational needs and care status), attainment, and education and training biographies into their analysis. These characteristics are likely to shape young people’s education and post-school transitions, which will, in turn, support a detailed mapping of the inequalities experienced by young people as they move from school into further education, training, employment and/or unemployment.
The public benefit of the research will be enhanced understanding of how policy can be made more responsive to the complexity of young people's experiences of inequality with a view to facilitating more equitable education-to-work transitions for young people.</t>
  </si>
  <si>
    <t>DS01019</t>
  </si>
  <si>
    <t>Manchester Metropolitan University (MMU) in partnership with National Foundation for Educational Research (NFER) funded by UK Research and Innovation (UKRI)</t>
  </si>
  <si>
    <t xml:space="preserve">UKRI as part of its work to create opportunities and improve outcomes across the UK has funded MMU in partnership with NFER to access data from 2001/02 to 2022/23 for school census Key Stage 2, Key Stage 4, Key Stage 5, absences, exclusions and Higher Education data from the National Pupil Database.
With this data they will lead a research project to provide a rigorous and in-depth evaluation of the impact of Free Schools on pupil outcomes, including investigating the longer-term impacts of the policy.  
The public benefit of this work will be to enhance policymakers’ understanding of the effects of new schooling provision on longer term outcomes. It will be of direct interest to those in charge of designing and implementing education policy in England (and will also have implications for education policy internationally). </t>
  </si>
  <si>
    <t>DS01025</t>
  </si>
  <si>
    <t>The York Trials Unit, University of York, wishes to use pupil-level data relating to Key Stage 2 Maths score and Free School Meals (FSM) eligibility, from the National Pupil Database. 
With this data they will undertake the analysis of a two-armed randomised controlled trial, evaluating the effectiveness of the 5Rs programme (Recall of knowledge, Routine maths practice, Revise a key topic, Repeat with exam questions, Ready for exam) on improving GCSE Maths resits attainment – adjusted for baseline attainment, and explore the impact on the FSM subgroup. The trial was funded by the Education Endowment Foundation (EEF) and involves Further Education Settings with the England. 
The public benefit of this work will be that the findings may inform future decisions on the adoption of the intervention within education and provide insight into undertaking research in a post-16 setting in the future.</t>
  </si>
  <si>
    <t>DS01030</t>
  </si>
  <si>
    <t>Verian and Alma Economics commissioned by Department for Education (DfE)</t>
  </si>
  <si>
    <t xml:space="preserve">DfE have commissioned Verian and Alma Economics, in partnership with National Children’s Bureau (NCB), to use National Pupil Database Key Stage 1, Key Stage 2, Key Stage 4, Key Stage 5, School Census, absences, exclusions, Children in Need (CIN) and Children Looked After (CLA) for the years 2018/19 to 2022/23 including all episodes of care. 
With this data they will measure the impact of the Families First for Children pathfinder and Family Network pilot on children’s outcomes.  
The public benefit of this work will be to understand the impacts of these programmes, inform the value for money evaluation, and provide evidence for future investment to support children and families. 
</t>
  </si>
  <si>
    <t>DS01033</t>
  </si>
  <si>
    <t>Verian commissioned by Department for Education (DfE)</t>
  </si>
  <si>
    <t xml:space="preserve">DfE wish to share Ofsted data including names and contact details of registered managers of children’s homes with Verian (DfE's contractor). 
They will use this data to send a survey (Stage 3) to all children’s homes managers in England as part of DfE’s ‘Children’s Homes Workforce Census’. 
The public benefit of this work will be to provide evidence to inform policy development on future workforce issues, with the aim to help raise the status and profile of the children’s homes workforce, help with recruitment and retention, and improve the quality of provision.  </t>
  </si>
  <si>
    <t>Children's Home manager contact details</t>
  </si>
  <si>
    <t>DS01034</t>
  </si>
  <si>
    <t>University of York funded by Youth Endowment Fund (YEF)</t>
  </si>
  <si>
    <t>The University of York, funded by YEF, wishes to use a number of extracts from the Department for Education/Ministry of Justice matched dataset. 
With this data they will investigate how children with special educational needs who are at risk of offending can be identified at an early stage and whether the identification of, and support for, special educational needs during school prevents contact with the criminal justice services. 
The public benefit of this work will be that it will inform public policy on how to divert children away from the criminal justice system. Specifically, what can be changed for young people at home, in their communities, and at school to prevent them from engaging in offending behaviour.  Findings will be disseminated in academic publications, accessible policy summaries, and practitioner focussed events.</t>
  </si>
  <si>
    <t>DS01035</t>
  </si>
  <si>
    <t>DfE (through the National Careers Service ‘NCS’ prime contractors) provides careers information, advice and guidance to citizens in England. DWP (through Jobcentre Plus, ‘JCP’) offers citizens employment support where required.  
JCP work coaches and NCS careers advisers share personal data in order to support their respective interactions with citizens. 
The public benefit of this data share will be to encourage closer alignment between JCP and NCS, supporting citizens on their employment and careers journeys.</t>
  </si>
  <si>
    <t>Data between JCP work coaches and Service Career Advisors</t>
  </si>
  <si>
    <t>on-going</t>
  </si>
  <si>
    <t>DS01036</t>
  </si>
  <si>
    <t>King's College London (KCL) commissioned by RedSTART Educate</t>
  </si>
  <si>
    <t>KCL, commissioned by RedSTART Educate, wishes to use Key Stage 1 and Key Stage 2 data on attainment and demographics 2023/24 from the National Pupil Database.
With this data, KCL will conduct an independent evaluation of the Change the Game programme, a financial education programme delivered in 54 primary schools. This programme combines teacher-led activities, classroom workshops, an interactive ‘bank’ application and home learning resources to teach primary school pupils about earning, saving, spending, and budgeting, as well as related behaviours like risk taking. KCL will use the data to measure the impact that the programme has on children’s maths attainment, financial knowledge, financial behaviours, and attitudes. 
The public benefit of this work will be in providing evidence on whether this financial programme is effective, and how it affects a young person’s financial literacy and maths skills over time. If the programme is found to be effective, RedSTART will advocate for the programme to be made accessible to more children.</t>
  </si>
  <si>
    <t>DS01038</t>
  </si>
  <si>
    <t>Anna Freud Centre commissioned by Department for Education (DfE)</t>
  </si>
  <si>
    <t>Ipsos and UCL, sub-contracted by Anna Freud, wish to use National Pupil Database (NPD) data to complete work commissioned by the DfE under Education and Outcomes Panel Studies – Panel C (EOPS-C). EOPS-C is the third study under the EOPS programme. 
With the NPD data share, Ipsos will draw a representative sample of Year 7 pupils from the Summer Census 2024, who will then be interviewed during Year 8. 
EOPS-C will supply a high standard of statistical, longitudinal evidence, including analyses to improve the Department’s understanding of specific factors that help explain variations in attainment and wellbeing outcomes.
The public benefit of this work will be the collection of data relevant to the evidence needs of various policy and research teams across the Department. Additionally, it is anticipated that EOPS-C will be used by a broad range of external users with an interest in secondary school education and child development. These will include other government department, academics and third-sector organisations.</t>
  </si>
  <si>
    <t>DS01039</t>
  </si>
  <si>
    <t>The University of Sussex wishes to use census, all key stage data, early years and absence and exclusion data from when first collected up to 2018/19 from the National Pupil Database to assess the family, peer and school influences on pupils’ outcomes. 
With this data they will relate characteristics of the family as well as those of the pupil’s cohort across the school, as measured by, for example Key Stage outcomes of the cohort, to the pupil’s own outcomes. They will also undertake statistical and economic analysis in order to better understand these relationships. The research study will also examine how the relationships vary by both detailed pupil characteristics, such as ethnicity, as well as school characteristics. 
The public benefit of this work is to improve understanding and expand the evidence base on how pupils’ outcomes are determined, with the hope of refinement of policies to improve education standards in England.</t>
  </si>
  <si>
    <t>DS01041</t>
  </si>
  <si>
    <t>BIT has been commissioned by EEF to evaluate the Fischer Family Trust (FFT) Reciprocal Reading programme, aimed at enhancing reading comprehension among Key Stage 2 pupils. BIT wishes to use the NPD to analyse Key Stage 2 reading scores and demographic information of 4263 pupils from 295 schools involved in the 2023/24 trial.
This analysis will assess the effectiveness of the Reciprocal Reading programme in improving children's reading comprehension, overall reading skills, and Key Stage 2 reading attainment.
The public benefit of this work will be to verify if the positive effects seen in an earlier EEF trial can be sustained when the programme is implemented on a larger scale across the UK. This evaluation will also assess whether the programme helps to close the educational attainment gap. This project, as part of the Department for Education’s Accelerator Fund, aims to enhance the EEF’s evidence base on high impact policies that improve literacy and pupil attainment.</t>
  </si>
  <si>
    <t>DS01042</t>
  </si>
  <si>
    <t>Family Fund Trust</t>
  </si>
  <si>
    <t>DfE's grant-funded partner, Family Fund Trust, and DWP would like to share names and addresses of citizens and benefit details in order to improve The Support for Families with Disabled Children (SFDC) DfE Service.
 With this data, FFT will be able to confirm the receipt of relevant DWP benefit which will help FFT to speed up the delivery of DfE grant funding to 95,000 families with disabled children every year.
The public benefit is to provide assistance to help them have the same choices and opportunities as other families.</t>
  </si>
  <si>
    <t>Support for Families with Disabled Children (SFDC) data</t>
  </si>
  <si>
    <t>DS01044</t>
  </si>
  <si>
    <t>Ecorys and Coram commissioned by Department for Education (DfE)</t>
  </si>
  <si>
    <t>Ecorys and Coram, have been commissioned by DfE to undertake an evaluation of the Family Finding, Befriending and Mentoring (FFBM) projects. They wish to use the monitoring information that each of the FFBM projects have been collecting for evaluation purposes.
 With this data they will understand the numbers of young people that are recruited in the projects, the levels of their engagement, types of support they are receiving and evidence of the outcomes achieved by the participants.
The public benefit of this work will build evidence to inform future policy decision making about support for children in care and care leavers project benefits.</t>
  </si>
  <si>
    <t>Local Authority Data</t>
  </si>
  <si>
    <t>DS01046</t>
  </si>
  <si>
    <t xml:space="preserve">UCL, funded by Nuffield Foundation, wishes to use the Department for Education/Ministry of Justice matched dataset.  
With this data they will examine how families, early years education, schools and youth services all interplay with offending behaviour and hence demands on the justice system. To support this research, the research team will use survey responses from two Economic and Social Research Council (ESRC) funded studies run by the Centre for Longitudinal Studies and that follow people over time - the Millennium Cohort Study (born 2000/2) and Next Steps (born 1989/90) - linked to data from the Police National Computer and the National Pupil Database.  This data will be linked for those study members who provided consent for these linkages. 
The public benefit of this work will be to inform the design and targeting of family-based policies that can ultimately help reduce demands on the justice system. 
</t>
  </si>
  <si>
    <t>DS01048</t>
  </si>
  <si>
    <t>University of York</t>
  </si>
  <si>
    <t>The University of York, wishes to use pupil-level data relating to the Early Years Foundation Stage Profile, Free School Meal eligibility and Key Stage 2 results from the National Pupil Database.
With this data they will carry out the analysis of a two-arm randomised controlled trial of the Thinking, Doing, Talking Science (TDTS) professional development intervention. The first analysis of cohort one has been completed, we now seek to carry out a longer-term analysis of cohort one and an analysis of cohort two, who joined a year after cohort one. 
The public benefit of this work will be that the findings will inform decisions on the adoption of intervention activities within education and on the nature and funding of future projects to ensure maximum benefit to pupil outcomes.</t>
  </si>
  <si>
    <t>DS01049</t>
  </si>
  <si>
    <t>London School of Economics (LSE) funded by ADR UK</t>
  </si>
  <si>
    <t>LSE, funded by ADR UK, wishes to use the Department for Education/Ministry of Justice matched data set. 
With the dataset they will use novel causal inference methods and statistical tools to assess inequality in educational and criminal justice outcomes. Specifically, LSE will investigate whether and how early life course events such as educational achievement (as measured by end of key stage assessments) are impacted by government interventions such as being placed in care and whether this interacts with ethnicities; how these early experiences impact involvement with the Criminal Justice system later in life and whether discrimination plays a part. 
The public benefit of this work will be to quantify the role discrimination plays in the life course and crucially where interventions may lead to improved outcomes for minority populations</t>
  </si>
  <si>
    <t>DS01051</t>
  </si>
  <si>
    <t>National Foundation for Education Research (NFER) funded by Hg Foundation</t>
  </si>
  <si>
    <t>NFER, funded by the Hg Foundation, wishes to use data from the National Pupil Database consisting of Key Stage 2, 4 and 5, Post 16 Learning Aims and Young Person’s Matched Administrative Dataset, Individualised Learner Record and Higher Education data from 2009/10 to 2022/23.
With this data they will develop a comprehensive picture of education and employment trajectories and the value of different outcomes within the tech workforce pipeline. 
The public benefit of this work will be to better understand the relative value of different education and employment pathways, choices, and outcomes in accessing the tech workforce for underrepresented groups, namely for women, those from disadvantaged and ethnic minority backgrounds. This will be critical to inform which stages of the tech pipeline are the most cost effective to target via programmes and interventions, and where different groups would most benefit from support.</t>
  </si>
  <si>
    <t>DS01053</t>
  </si>
  <si>
    <t>Nesta</t>
  </si>
  <si>
    <t>Nesta’s A Fairer Start team wishes to use early years, pupil level census, key stage 1, 2 and 4, absence and exclusions, Children in Need and Children Looked After data from the National Pupil Database for pupils born between 2004/05 and 2016/17. 
With this data they will explore the size of the child development outcome gaps between children aged 0 to 5 growing up in disadvantage and their peers, relationships between measures of early child development and later educational outcomes and the characteristics of different types of children who have the poorest child developmental outcomes in England. 
The public benefit will be to better define the goal of the work the A Fairer Start team at Nesta does. The overall aims to narrow the outcome gap between children growing up in disadvantage and the national average. This work will also be a first step in systematically documenting how socio-economic gaps in school readiness (between Free School Meal and non-Free School Meal children) vary by gender, ethnicity and area of residence and how these inequalities have changed over time.</t>
  </si>
  <si>
    <t>DS01057</t>
  </si>
  <si>
    <t>London School of Economics (LSE) funded by The Nuffield Foundation</t>
  </si>
  <si>
    <t>LSE funded by The Nuffield Foundation wishes to use pupil attainment, absence and characteristics data from 2018/19 to 2023/24 from the National Pupil Database.
With this data, they will extend an existing project to evaluate the impact of low pupil attendance on future outcomes such as teacher assessment and attendance in the context of the COVID-19 pandemic. The aim is also to understand how pupils with different characteristics and in different local contexts were differentially affected by local restrictions during different phases of the pandemic at the time and whether these effects continued subsequently. 
The public benefit will be to help those working on mitigating the impact of disparities and learning loss by showing which types of student in which areas were most affected. It will help to inform policy on how to minimise these disparities, should the need to close schools arise in the future.</t>
  </si>
  <si>
    <t>DS01058</t>
  </si>
  <si>
    <t>University and College Union (UCU)</t>
  </si>
  <si>
    <t>UCU wishes to use data from the Further Education (FE) Workforce Data Collection (FEWDC) to support its work in representing the interests of staff in Further Education colleges. 
With this data the union will improve its members and other stakeholders’ understanding of pay in FE colleges (including gender, race &amp; disability pay gaps), as well as the use of different contractual arrangements (particularly zero hours and other precarious contracts). Data and research using the FEWDC will inform UCU’s negotiations &amp; campaigning within individual FE colleges and the sector as a whole.
The public benefit of this work will be improving the pay and working conditions of staff working in further education colleges, and therefore also the learning conditions of students in the sector.</t>
  </si>
  <si>
    <t>DS01062</t>
  </si>
  <si>
    <t>National Foundation for Educational Research (NFER) funded by Education Endowment Foundation (EEF) and Youth Endowment Foundation (YEF)</t>
  </si>
  <si>
    <t>NFER have been funded by the EEF and YEF to undertake a research project to understand the impact of internal alternative provision on attendance and exclusions, using school census, alternative provision census, absence, exclusions, Key Stage 2, Children in need and children looked after data in the National Pupil Database for the 2022/23 academic year. 
The analysis sample comprises of secondary school students in Year 7 to11 from the 478 publicly funded mainstream secondary schools in England who formed part of the scoping phase survey. This data will be used to investigate the impact of distinct school approaches to internal alternative provision (AP) on student exclusion and absence.
The public benefit of this work will be to provide evidence for policymakers and school leaders to use in decisions about the use and design of internal Alternative Provision.</t>
  </si>
  <si>
    <t>DS01064</t>
  </si>
  <si>
    <t>ICF Consulting Services Limited funded by Education Endowment Foundation (EEF) and Youth Endowment Fund (YEF)</t>
  </si>
  <si>
    <t>Funded by the EEF and YEF, ICF Consulting Services Limited (ICF) and Wishart Research Consulting Limited (under contract to ICF) wish to use absence and exclusions data, social care indicators, and school-level census data from the National Pupil Database from 2011/12 to 2022/23.
With this data, they will assess a) prevalence of Attendance Officers among English secondary schools, b) characteristics of English secondary schools that employ Attendance Officers, and c) the impact of hiring Attendance Officers on the attendance level and behaviour (exclusions) of a typical pupil enrolled in a school which employs Attendance Officers.
The public benefit of this work will be improved evidence about Attendance Officers’ effectiveness, providing school leaders evidence about the choices they can make to improve attendance (particularly important following the pandemic).</t>
  </si>
  <si>
    <t>DS01065</t>
  </si>
  <si>
    <t>Funded by EEF and YEF, ICF Consulting Services Limited and Wishart Research Consulting Limited (under contract to ICF) wish to use staff-level data from the School Workforce Census (SWC) from 2011/12 to 2022/23 to identify school-level characteristics such as whether the school uses an Attendance Officer and estimate prevalence of Attendance Officers in English secondary schools.
With this data, they will assess: a) prevalence of Attendance Officers among English secondary schools, b) characteristics of English secondary schools that employ Attendance Officers, and c) the impact of hiring Attendance Officers on the attendance level and behaviour (exclusions) of a typical pupil enrolled in a school which employs Attendance Officers.
The public benefit of this work will be improved evidence about Attendance Officers’ effectiveness, providing school leaders evidence about the choices they can make to improve attendance (particularly important following the pandemic).</t>
  </si>
  <si>
    <t>DS01059</t>
  </si>
  <si>
    <t>King’s College London wishes to use the Department for Education/Ministry of Justice matched dataset for individuals born 31st August 1985 to 31st August 2000 released from prison between January 2008 and December 2019. 
Offending history will be explored using the Police National Computer (PNC) and the prison population datasets. The education history will be examined using the National Pupil database. Other offence-related factors will be described using information from the Offender Assessment System (OASys). 
The project aims to (1) examine the educational factors are associated with violent recidivism (2) test the performance of a new risk assessment tool and (3) examine if the identified educational risk factors improve the performance of the new risk assessment tool in predicting violent recidivism. 
The public benefit will be that findings have the potential to improve violence risk assessment tools’ performance; to support professional judgement and decision making in the Criminal Justice System (CJS); and promote the importance of early interventions.</t>
  </si>
  <si>
    <t>RCU Ltd commissioned by The Gatsby Foundation</t>
  </si>
  <si>
    <t>DS00908</t>
  </si>
  <si>
    <t>Jisc</t>
  </si>
  <si>
    <t>Jisc wishes to use Individual Learner Record (ILR) data for 2019/2020, 2020/2021 and 2021/2022 (and future years as available) to carry out its statutory functions as the Designated Data Body (DDB) for Higher Education (HE) in England, and under parallel statutory frameworks in all other parts of the UK. 
With this data they will ingest, process, and integrate data drawn from existing administrative Further Education (FE) data collection in the UK, which includes the Individual Learner Record in England. 
This work will create substantial public benefit by curating and making available a single consistent, comparable, detailed source of information about all students in HE on a UK-wide basis. We intend to derive our own official statistics product from this data. It is anticipated that prospective students, colleges, employers, researchers and government will benefit from this work.</t>
  </si>
  <si>
    <t>DS01052</t>
  </si>
  <si>
    <t>University of Birmingham &amp; University of Warwick</t>
  </si>
  <si>
    <t xml:space="preserve">The University of Birmingham and the University of Warwick wish to use pupil characteristics, attainment, absence, exclusions and social care data (full care episode data from looked after children database) from the National Pupil Database from 2007 to 2023.
With this data, they will examine Pupil School Mobility: the phenomenon of pupils moving school for reasons other than standard aged-based transitions. The analysis will look at multiple cohorts of pupils throughout their school careers. It will develop a rich, conceptually strong and empirically-grounded understanding of types and rates of Pupil School Mobility at the individual, school and Local Authority level, and inform other rese arch strands within a mixed methods project funded by the Nuffield Foundation. They will produce statistics about rates and types of Pupil School Mobility; identify the educational and demographic factors and examine its implications for pupils, including for academic attainment. 
The public benefit will be to provide increased attention to and develop understanding of Pupil School Mobility and its educational implications. </t>
  </si>
  <si>
    <t>DS01079</t>
  </si>
  <si>
    <t>Standard &amp; Testing Agency (STA), Capita &amp; Pearson</t>
  </si>
  <si>
    <t>The DfE will share school, pupil and exam marker information from DfE sources (including the School Census and Get Information About Schools (GIAS)) with the contracted partner responsible for the test operations live delivery service for phonics, key stage 1 (KS1) and key stage 2 (KS2) English and Mathematics assessments. Capita is the contracted partner for the 2024/25 test cycle and Pearson for 2025/26 onwards.
The public benefit of this work is to ensure the department is able to provide effective and robust testing and assessment, which measures and monitors pupils’ progress and attainment through primary school from reception to the end of KS2. This will: a) allow schools to be held to account for the attainment and progress made by their pupils; b) inform parents and secondary schools about the performance of individual pupils; and c) enable benchmarking between schools and monitoring of performance locally and nationally.</t>
  </si>
  <si>
    <t>Key Stage 2 (KS2)
School Census
Get Information About Schools (GIAS)</t>
  </si>
  <si>
    <t>Capita 31/01/2026
Pearson 31/01/2030</t>
  </si>
  <si>
    <t>DS01075</t>
  </si>
  <si>
    <t>University of Roehampton</t>
  </si>
  <si>
    <t xml:space="preserve">The University of Roehampton wishes to use the Ministry of Justice / Department for Education matched dataset. 
With this data they will investigate differences in offending patterns and exposure to alternative educational provision (AP) among a sample of the dataset population (birth years 1993-2000). The project will investigate the likelihood of offending/re-offending for multiple treatment groups with exposure to different duration of, and types of, AP in comparison to matched group(s) without exposure to AP with similar demographic characteristics. The study will investigate if any relationships exist regarding when youth are placed in AP and when or if they commit offences and severity of offences. 
The public benefit of this work will be to inform policy and practice changes in AP and mainstream education to better support youth offenders and reduce re-offending. This includes identifying and leveraging aspects of AP that reduce offending and provide evidence to support the re-design of provision components that are associated with offending. </t>
  </si>
  <si>
    <t>DS01061</t>
  </si>
  <si>
    <t>IFF Research commissioned by DfE wishes to use attendance mentors' management information data.
With this data they will evaluate the impact of the Attendance Mentors Intervention in the Local Authorities of Doncaster, Knowsley, Middlesborough, Salford and Stoke-on-Trent.   They will look at the volume and profile of referrals, take up, attendance, and other outcomes.
The public benefit is it will help the Department better understand the efficacy of the intervention and inform future policy making. </t>
  </si>
  <si>
    <t>Attendance MI data</t>
  </si>
  <si>
    <t>DS01060</t>
  </si>
  <si>
    <t>RAND Europe funded and commissioned by Education Endowment Fund (EEF)</t>
  </si>
  <si>
    <t>RAND Europe funded and commissioned by EEF to evaluate the Aspire to STEM (AtS) programme.  RAND Europe wishes to use Key Stage 5 data from the National Pupil Database from 2014/15 to 2020/21 from 417 schools that were eligible for the AtS intervention. 
With this data they will assess the impact of the AtS programme on uptake of STEM subjects at Key Stage 5. AtS is a complex whole-school intervention aimed at improving primary and secondary school pupil outcomes in subjects related to science, technology, engineering and mathematics (STEM). A key aim of this evaluation is to provide insight into whether AtS has a positive effect on uptake of STEM subjects at Key Stage 5. 
The public benefit of this work is to serve to improve the knowledge base around such interventions with a view to aiding the acquisition of important skills essential to the development of key industries within the UK.</t>
  </si>
  <si>
    <t>DS01070</t>
  </si>
  <si>
    <t>NatCen commissioned by DfE wish to use contact details of schools, teachers and hub staff taking part in the Music hubs programme and contact details of recipients (pupils and their parents) of the Music Opportunities Pilot, plus school census and secondary attainment for the years 2001/02 - 2023/24 from the National Pupil Database.
With this data, NatCen will conduct surveys, interviews, focus groups, case studies and monitoring work as part of an implementation, process and impact evaluation. NatCen will also compare progression, entries and attainment in music qualifications (GCSE and A levels) over time and by pupil background. 
The public benefit of this work will evidence whether the changed model of hubs delivery and additional capital investment is being implemented as intended and the effectiveness of achieving the intended outcomes. It will also determine how the most effective interventions for music progression can be integrated into hubs.</t>
  </si>
  <si>
    <t>DS01047</t>
  </si>
  <si>
    <t>King's College London (KCL)</t>
  </si>
  <si>
    <t>KCL wishes to use pupil characteristics, absence, exclusions and attainment data from 2009/10 to 2023/24 from the National Pupil Database for over 4,000 individuals recruited from 12 mainstream secondary schools in Lambeth and Southwark and link this to the Resilience, Ethnicity and Adolescent Mental Health (REACH) dataset.
With this data, they will investigate the interrelationships between mental distress and (i) academic attainment, (ii) school exclusions, and (iii) school absences, and explore how these relationships vary across different social and ethnic groups. They will also examine protective factors that reduce the effects of education-related risk factors on mental distress.
The public benefit of this work will be the generation of robust new evidence, of direct relevance to education, social and health policy, on education-related risk and protective factors for adolescent mental health in socially and ethnically diverse groups. This evidence will also support the early identification of mental health problems in schools.</t>
  </si>
  <si>
    <t>DS00993</t>
  </si>
  <si>
    <t>Department for Education (DfE) &amp; Arvarto</t>
  </si>
  <si>
    <t xml:space="preserve">DfE wishes to provide National Pupil Database data to its contracted supplier Arvarto who deliver a helpdesk and case management function on their behalf.
With this data, they will undertake case management of amendment requests made by schools and colleges using the Check Your Performance Measures Data service. 
The public benefit of this work is to support the Check Your Performance Measures Data service, ensuring that appropriate information is used to assess amendment requests thereby reducing burden on schools. </t>
  </si>
  <si>
    <t>DS01011</t>
  </si>
  <si>
    <t>Cardiff University funded by National Institute for Health Research (NIHR)</t>
  </si>
  <si>
    <t>Cardiff University has been funded by the Nation institute for Health and Care Research (NIHR) to use National Pupil Database data consisting Children in Need from 2013/14 to 2022/23, Children Look After 2016/17 to 2022/23, Pupil Level Census 2016/17 to 2022/23, Absence and Exclusions 2016/17 to 2022/23, Alternative Provision 2016/17 to 2022/23, Early Years Census 2016/17 to 2022/23 and NCCIS data from 2016/17 to 2022/23.  The data will be matched to data provided from participating local authorities for pupils who have attended Family group conferences (FGCs ). 
With this data Cardiff University will investigate the longer-term outcomes of FGCs in terms of service use, e.g. child protection involvement and health care use, and how this compares with similar families who have not had an FGC. The economic consequences of FGCs will also be explored. 
The main public benefit of the study will be informing decisions in public services about investment in family group conferencing.</t>
  </si>
  <si>
    <t>DS01055</t>
  </si>
  <si>
    <t>University College London (UCL) funded by Education Endowment Fund (EEF)</t>
  </si>
  <si>
    <t>UCL has been funded by the EEF to use Spring Census for pupils from year 8 pupils in 2023/24 with Key Stage 2 prior attainment from the National Pupil Database which will be matched to 1900 pupils who took part in the study to investigate the effects of setting and mixed attainment grouping on student attainment and attitude.
With this data they will investigate the differences in attainment and self-confidence of pupils taught in mixed attainment classes for mathematics compared to pupils who are taught in sets. Schools that currently practice mixed attainment grouping in Years 7 and 8 have been recruited to the study. These schools are matched with schools that practice setting by attainment to provide a comparison group of schools.
The public benefit of this work will be to understand how best to group students in secondary schools and, as with all EEF-funded evaluations, to build evidence for “what works” in raising the attainment of disadvantaged pupils.</t>
  </si>
  <si>
    <t>DS01071</t>
  </si>
  <si>
    <t>National Foundation for Education Research (NFER) funded by Nuffield Foundation</t>
  </si>
  <si>
    <t>NFER, funded by the Nuffield Foundation, wishes to match data from their Essential Employment Skills (EES) survey to National Pupil Database, Pupil Level Census 2001/02 – 2023/24, Key Stage 2 1995/96 – 2022/23,Key Stage 4 2001/02 – 2022/23, Key Stage 5 2001/02 – 2022/23 Individualised Learner Record 2000/01- 2023/24, Higher Education data from 2004/05 - 2021/22 and The Programme for the International Assessment of Adult Competencies (PIAAC) Cycle II survey.
With this data they aim to identify skills gaps and assess how the education system supports individuals in developing these skills for the subset of respondents to the EES survey who responded to PIAAC, how individuals’ levels of EES relate to levels of other cognitive and non-cognitive skills measured in PIAAC, and the role of the education system in supporting individuals’ development of these broader skills.   
The public benefit of this work will be to inform policymakers and general audience about where skills gaps are likely to emerge, which groups are vulnerable to becoming unemployed/underemployed and provide new insights into how the education system can support young people to develop their skills.</t>
  </si>
  <si>
    <t>DS01040</t>
  </si>
  <si>
    <t>National Centre for Social Research (NatCen) commissioned by Education Endowment Foundation (EEF)</t>
  </si>
  <si>
    <t xml:space="preserve">NatCen, commissioned by the EEF and the Wellcome Trust, wishes to use Initial Teacher Training (ITT) and School Workforce (SWC) datasets from 2019/20 to 2022/23 to research who completes ITT and enters the teaching workforce. 
This data will be matched to survey and attendance data collected from mentors by NatCen.  With this matched data they will investigate whether the ASCENTS 1-2-1 Support for Science mentoring programme had any impact on mentor’s undertaking ITT and joining the teaching profession. 
The public benefit of this work will be providing insight into whether mentoring experiences influence mentors’ decisions to enter the teaching profession. Given the current teacher recruitment and retention challenges in England, the findings could inform better resource allocation into targeted programmes to attract aspiring teachers and establish a foundation for further research on strategies that influence entry into the teaching profession. </t>
  </si>
  <si>
    <t>School Workforce (SWC)
Initial Teacher Training (ITT)</t>
  </si>
  <si>
    <t>DS01050</t>
  </si>
  <si>
    <t>University of Manchester</t>
  </si>
  <si>
    <t xml:space="preserve">The University of Manchester wishes to use the Ministry of Justice / Department for Education linked dataset for the cohorts born between 1990/91 and 1997/98. 
With this data they will investigate the relationship between school absenteeism and subsequent patterns of criminal activity. This project will particularly focus on the influence of demographic and community factors, guided by two pivotal questions: What are the consequences of school absenteeism on criminal activity across different stages of life? Secondly, how are the effects of absenteeism on crime moderated by socio-demographic and community conditions such as ethnicity, sex, and economic background? 
The public benefit of this work will be to gain a better understanding of the persistent negative effects of school absenteeism, especially among traditionally marginalised population groups. University of Manchester aims to identify not only whether and how absenteeism predicts future involvement in crime, but also for whom it serves as an early predictor.
</t>
  </si>
  <si>
    <t>C, D &amp; E</t>
  </si>
  <si>
    <t>DS01063</t>
  </si>
  <si>
    <t>Financial Times</t>
  </si>
  <si>
    <t xml:space="preserve">The Financial Times wishes to use School Census, Phonics and KS4 attainment data for five KS4 cohorts (2015-16, 2018-19, 2020-21, 2021-22, 2022-23) from the National Pupil Database.
With this data, they will research the determinants of education outcomes for different groups. They will go beyond the scope of what is already possible using publicly available data by using pupil-level data to investigate how social mobility and performance varies in different parts of the country over time with the aim of improving outcomes for disadvantaged students. The focus will be looking at the role of socioeconomic background, prior attainment, geography, school type and educational needs in determining student outcomes, and which interventions have proved effective.
The public benefit of this work will be to assess public policy over recent parliaments and set out the challenges facing the next government. </t>
  </si>
  <si>
    <t>DS01072</t>
  </si>
  <si>
    <t>The University of Exeter wishes to use Children Looked After data linked to Higher Education data.  
With this data they will examine the propensity of children who have been in care to subsequently enter higher education in adulthood.  This will be used to calculate participation rates at the local authority and regional level, including for subgroups with different experiences of care (e.g. length of time) and different age groups. 
The public benefit of this work will be to provide practitioners supporting young people’s educational progression (e.g. UniConnect partnerships) with comparative statistics to examine the efficacy of local practice and effects of local circumstances.  It will also provide policymakers with a new evidence base about participation in higher education for older care-experienced adults up to the age 25, including changes over time.</t>
  </si>
  <si>
    <t>Children Looked After (CLA)
Higher Education (HE)</t>
  </si>
  <si>
    <t>B, C &amp; E</t>
  </si>
  <si>
    <t>DS01073</t>
  </si>
  <si>
    <t>Manchester Metropolitan University (MMU) National Foundation for Educational Research (NFER)</t>
  </si>
  <si>
    <t>MMU in partnership with NFER wish to use the linked Ministry of Justice / Department for Education data set for pupils between the ages of 11 and 18 entering year 7 between 2006/07 and 2018/19.
With this data they will lead a research project to provide a rigorous and in-depth evaluation of the impact of Free Schools on educational outcomes, including investigating the longer-term impacts of the policy on crime outcomes.  
The public benefit of this work will be to enhance policymakers’ understanding of the effects of new schooling provision on short and long term outcomes. This work is funded by UK Research and Innovation (UKRI) as part of its work to create opportunities and improve outcomes across the UK.</t>
  </si>
  <si>
    <t>DS01078</t>
  </si>
  <si>
    <t>Teaching Regulation Agency (TRA) &amp; General Teaching Council for Northern Ireland (GTCNI)</t>
  </si>
  <si>
    <t>TRA and the GTCNI, (the professional body for teachers in Northern Ireland) share data in line with the legal provisions of the Education Act 2002, as amended by the Education Act 2011, The GTCNI (Registration of Teachers) Regulations (Northern Ireland) 2004, and the Professional Qualifications Act 2022 to enable both organisations to fulfil their statutory regulatory functions.
The public benefit of this work will be that teachers in either jurisdiction can have their professional status recognised in a timely manner. Employers undertaking safeguarding checks will be able to access current data on whether an individual has been prohibited (or subsequently restored in England only) from teaching for serious misconduct or remove a teacher from the GTCNI Register for misconduct.</t>
  </si>
  <si>
    <t>DS01081</t>
  </si>
  <si>
    <t>Fischer Family Trust (FFT) Education Limited &amp; University of Westminster</t>
  </si>
  <si>
    <t>FFT and the University of Westminster wish to use a range of National Pupil Database (NPD) and linked Police National Computer (PNC) datasets for pupils born between September 1990 and August 2000 who experience a) permanent exclusion b) alternative provision and c) managed move.
With this data they will investigate the feasibility of undertaking a non-experimental impact evaluation of the effects of permanent exclusion, managed moves and alternative provision on being cautioned or convicted. If the research proves to be feasible, they will then proceed to undertake an evaluation. At present, evidence about the effects of permanent exclusions, managed moves and alternative provision is correlational.
The public benefit will therefore be novel causal evidence with which to improve public policy in this area.</t>
  </si>
  <si>
    <t>DS01083</t>
  </si>
  <si>
    <t>UK Health Security Agency (UKHSA)</t>
  </si>
  <si>
    <t>UKHSA wishes to use school census, early years census and absence information for years 2022/23, 2023/24 and 2024/25 from the National Pupil Database on: (1) how schools across England are connected to each other by students that share the same household but attend different schools; (2) absences due to illness at schools; and (3) measures of deprivation for individual pupils. 
With this data they will seek to understand how outbreaks of measles spread among children using computer models of measles spread, how measles outbreaks affect school attendance, and what the risk factors are for measles outbreaks. 
The public benefit of this work will be in helping to understand how to prevent illness due to measles and limit outbreaks of measles, for example by determining what schools are most at risk during a measles outbreak.</t>
  </si>
  <si>
    <t>DS01085</t>
  </si>
  <si>
    <t>Fischer Family Trust (FFT) Education Datalab</t>
  </si>
  <si>
    <t>FFT wishes to use a combination of National Pupil Database Key Stage 4 and Key Stage 5 exam and pupil data and Individualised Learner Record datasets from 2013/14 to 2023/24. 
With this data, they will analyse trends in the progression of pupils to Level 3 qualifications that are likely to lead into technician careers. They will identify relevant qualifications, look at the routes into those qualifications and the numbers taking them. 
The public benefit of this work will be filling in a significant gap in the current evidence on progression into STEM careers, which tends to focus on the academic route via A-Levels. This work is being funded by The Gatsby Foundation.</t>
  </si>
  <si>
    <t>DS01087</t>
  </si>
  <si>
    <t>ICF commissioned by Department for Education (DfE)</t>
  </si>
  <si>
    <t>ICF have been commissioned by DfE to access data from the Early Years Census, School Spring Census, the Early Years Foundation Stage Profile and Phonics data from 2008/09 to 2022/23 from the National Pupil Database.
With this data they will undertake an impact evaluation for the Special Educational Needs and Disability and Alternative Provision (SENDAP) - Early Language Support for Every Child (ELSEC) programme.  
The public benefit of this work will be findings which allow the evaluator to assess if the ELSEC programme is achieving the intended impact of improving experiences and outcomes for families and children and young people with SEND.</t>
  </si>
  <si>
    <t>DS01088</t>
  </si>
  <si>
    <t>Kings College London (KCL) commissioned by OnSide</t>
  </si>
  <si>
    <t>KCL commissioned by OnSide to use attendance, exclusions and suspensions, School Census, attainment and achievement post-16, from the National Pupil Database, Individualised Learner Records and Higher Educational datasets for the academic years 2007/08 - 2023/24 to be matched to OnSide Youth Zones data.
With this data they intend to evaluate OnSide Youth Zones’ impact on educational and progression outcomes of young people. The research will also contribute to understanding the role of non-cognitive skills and the significance of extra-curricular activities in early stages of one’s life.
The public benefit would be providing evidence on whether Youth Zones represent a route to improve education outcomes and job prospects for young people, especially the most disadvantaged. This can be useful to key stakeholders in the education sector when designing policies to improve educational and employment outcomes and improve young people’s living conditions.</t>
  </si>
  <si>
    <t>DS01111</t>
  </si>
  <si>
    <t>York Consulting commissioned by Department for Education (DfE)</t>
  </si>
  <si>
    <t>York Consulting commissioned by DfE wishes to use personal data on the learners involved in the Modular Acceleration Programme (MAP).
With this data, York Consulting will complete an evaluation of the MAP. This will allow DfE to understand what did, and did not, work well with delivering modular provision. They will utilise MI, personal, survey, and interview data from those involved in MAP (learners, providers, DfE colleagues) to collect and analyse data about the programme delivery and individual experiences. This involves collecting data from individuals directly, and from analysing data collected from DfE. This will provide DfE with insights into the successes and challenges of MAP, as well as learners' experiences with the programme, which will feed into the development and design of Lifelong Learning Entitlement (LLE) policy and delivery.
The public benefit of this work will be to help DfE understand how to best deliver modular provision.</t>
  </si>
  <si>
    <t>Modular Acceleration Programme (MAP) data</t>
  </si>
  <si>
    <t>DS01105</t>
  </si>
  <si>
    <t>SearchSmartly Limited</t>
  </si>
  <si>
    <t>SearchSmartly wishes to use Summer School Census 2023/24 data from the National Pupil Database (NPD), looking at which school individual pupils attend, and where these pupils live.
With this data, they will allow parents to (1) search for schools based upon school location, historical performance data, and approximate catchment areas, and (2) search for properties that lie within the approximate catchment areas of schools that the parents have specified. 
The public benefit of this work will be that parents can save many hours of time in their combined school selection and property search experience, widely considered to be a very time-consuming and stressful process and will allow them to make informed decisions when looking at schooling for their children. By enabling easier access to school catchment area information via SearchSmartly’s own website for free, as well as other property search platforms, SearchSmartly will create a strong public benefit.</t>
  </si>
  <si>
    <t>DS01100</t>
  </si>
  <si>
    <t>CFE Research for Department for Education (DfE)</t>
  </si>
  <si>
    <t>CFE Research, commissioned by DfE, has subcontracted FFT Education Ltd to use data from the School Workforce Census from 2011/12 to 2023/24 linked to Online Teacher Continuing Professional Development (CPD) Service data on National Professional Qualifications (NPQ) participants from 2016/17 to 2024/25 for teachers and leaders that have participated in NPQs.
With this data, they will complete an impact evaluation of the 2021 reformed National Professional Qualifications to assess the implementation of the NPQs for Teachers, a programme which represents a significant investment for the Department for Education.
The public benefit of the work will be to ensure that the new NPQ process is fit for purpose and can improve teacher quality and teacher retention which will have a positive effect on children’s learning in the future.</t>
  </si>
  <si>
    <t>School Workforce Census (SWC)
Online Teacher Continuing Professional Development (CPD)</t>
  </si>
  <si>
    <t>DS01101</t>
  </si>
  <si>
    <t>CFE Research commissioned by DfE wish to use School Workforce Census variables and Management Information data from 2022/23, 2023/24 and 2024/25 to link to completed teacher and leader surveys.
With this data, CFE will evaluate how the 2021 reforms to the National Professional Qualifications have been implemented and evaluate their outcomes and impacts on participants and their schools, and the education sector. The research is in the public interest since it assesses the implementation of the National Professional Qualifications for Teachers, a programme which represents a significant investment for the Department for Education. 
The public benefit of this will be ensuring that the new National Professional Qualifications’ process is fit for purpose and can improve teacher quality and teacher retention which will have a positive effect on children’s learning in the future.</t>
  </si>
  <si>
    <t>School Workforce Census (SWC)
Management Information (MI)</t>
  </si>
  <si>
    <t>DS01096</t>
  </si>
  <si>
    <t xml:space="preserve">CUP&amp;A wishes to use Key Stage 4 attainment data from the National Pupil Database (NPD) for pupils who completed Key Stage 4 in 2023 and 2024, linked to their prior attainment at Key Stage 2. 
With this data they will investigate whether the failure to account for cohort effects in the comparable outcomes approach in GCSE awarding disadvantages some students. In particular, where an awarding organisation (AO) has a much higher proportion of its entries (than other AOs) from candidates in high performing centres, do their outcomes tend to be underpredicted? Use of an alternative method employing logistic regression will be investigated. 
The public benefit of this work will be in providing evidence of whether there is any need for a standards adjustment in any GCSEs ahead of the 2025 summer series. </t>
  </si>
  <si>
    <t>DS01098</t>
  </si>
  <si>
    <t>University College London (UCL) &amp; Fischer Family Trust Education Ltd (FFT)</t>
  </si>
  <si>
    <t>UCL and FFT Education wish to use Key Stage 2 question level data, Key Stage 2 pupil and exam data and School Census from 2016 to 2024 (acknowledging there were no assessments in 2020/2021).  
With this data they will investigate the feasibility of creating SATs scores for each of the eight National Curriculum areas of mathematics that can be reliably used for group and/or school-level comparisons. Drawing on question level data, we will apply established educational assessment techniques to construct and investigate the reliability of such scores, pooling information across years where necessary. We will consider how performance in each area compares across groups, between schools and over time.  
The public benefit of this work will be to provide fine-grained information about performance across the national curriculum areas using a psychometrically principled approach. This will include providing evidence and guidance on what can and cannot be done with such data.</t>
  </si>
  <si>
    <t>DS01092</t>
  </si>
  <si>
    <t>EPI wishes to use National Pupil Database data (linked to Higher Education and Individualised Learner Record data) from 2001/02 to 2023/24 to undertake a programme of work from Early Years to young adult education to identify whether current government policies are delivering a high quality, equitable, education system. 
With this data EPI will perform a range of analysis on provider performance, admissions &amp; capacity, funding, vocational education, further education, early years, social mobility and vulnerable learners, accountability, assessment &amp; inspection, curriculum and qualifications and benchmarking English education. 
The listed projects all aim to improve outcomes for young people by shedding light on whether current policy is delivering a high quality, equitable, education system, and by identifying issues where further policy development is needed.</t>
  </si>
  <si>
    <t>National Pupil Database (NPD
Individualised Learner Record (ILR)
Higher Education (HE)</t>
  </si>
  <si>
    <t>B, C, D &amp; E</t>
  </si>
  <si>
    <t>DS01089</t>
  </si>
  <si>
    <t xml:space="preserve">UCL has been funded by the EEF to use school census data for pupils in national curriculum year groups 3 to 6 during the years 2015/16 to 2023/24, along with their primary attainment, attendance and exclusion data from the National Pupil Database.
With this data they will explore the impact of the introduction of universal free school meals across primary schools in London on pupils’ academic attainment and attendance and the rest of England for counterfactual analysis.
The public benefit will be to estimate the effects of universal free school meal provision on pupils and how this varies among different groups, providing evidence on whether or not this policy has measurable benefits on these outcomes.  </t>
  </si>
  <si>
    <t>DS01097</t>
  </si>
  <si>
    <t>National Institute of Economic and Social Research (NIESR) and Education Policy Institute (EPI)</t>
  </si>
  <si>
    <t>NIESR, funded by Nuffield Foundation and EPI, wish to use National Pupil Database data for children in Nursery 1 &amp; 2, Reception Year (including Early Years), Year 1 (including phonics) and Year 2 (including key stage 1) for three years during/post-pandemic (2022/23-2023/24) to track the evolution of academic outcomes.
The analysis aims to improve understanding of the impact of Covid-19 on children's language skills, socio-emotional well-being and educational outcomes. NIESR is lead, managing the grant and the data controller while EPI acts as data processor. The study will collect and analyse data on language and socio-emotional development for children in recruited schools.
The public benefit of this research is deeper understanding of the impact of Covid-19 on pupil’s outcomes to inform the adoption of intervention activities and catch-up plans and how to handle future school closures.</t>
  </si>
  <si>
    <t>DS01066</t>
  </si>
  <si>
    <t>Arbor Education</t>
  </si>
  <si>
    <t>Arbor Education wishes to use ‘Analyse your School Performance’ data to support schools to more quickly and easily understand their performance in the context of their Management Information System (MIS) data. 
ASP data will be provided to schools and Multi-Academy trusts (MATs) in a format that is easy to visualise within Business Intelligence (BI) tools with added aggregations and metrics. 
The main public benefit of this work will be to allow schools and MATs to analyse their data more easily.</t>
  </si>
  <si>
    <t>Analyse School Performance (ASP)</t>
  </si>
  <si>
    <t>DS01112</t>
  </si>
  <si>
    <t>GL Education Group Ltd</t>
  </si>
  <si>
    <t>GL Education Group Ltd wishes to use National Pupil Database (NPD) Key Stage 2, Key Stage 4 and Key Stage 5 for 2023/24, matched to pupil data from their widely used Cognitive Abilities Test (CAT4), Progress Test Series, and New Group Reading Test (NGRT) in the UK.
With this data, GL Education will analyse how their test scores relate to and might predict pupil performance in national exams. They will investigate if these assessments can forecast future academic achievement.
The public benefit of this work will be to improve support for schools to self-evaluate. The analysis will help teachers better understand pupil abilities and predict potential. This knowledge could aid in tailoring teaching methods and providing timely support to students, potentially leading to better educational outcomes for children across the UK.</t>
  </si>
  <si>
    <t>DS01117</t>
  </si>
  <si>
    <t>Get the Data commissioned by West Yorkshire Combined Authority</t>
  </si>
  <si>
    <t>Get the Data (commissioned by West Yorkshire Combined Authority) wishes to use absence, attendance, exclusion, key stage 1,2,4, and school census data from the National Pupil Database from 2010/11 to 2023/24.
With this data, they will estimate the impact on attendance, exclusion, and attainment of West Yorkshire Violence Reduction Partnership’s (a school-based mentoring project using a quasi-experiment).  The project is a partnership between the Home Office and  West Yorkshire Combined Authority.
The public benefit of this work will be to understand if school-based mentoring can improve these outcomes and provide evidence for how these projects can become more effective.</t>
  </si>
  <si>
    <t>DS01080</t>
  </si>
  <si>
    <t>Education Policy Institute (EPI) &amp; Centre for Education Policy and Equalising Opportunities funded by Nuffield Foundation</t>
  </si>
  <si>
    <t xml:space="preserve">EPI and Centre for Education Policy and Equalising Opportunities, funded by Nuffield Foundation to use Key Stage 4 and 5, School Census, Young Person’s Matched Administrative Dataset, Post 16 learning aims, Individualised Learner Record data, Higher Education data between the years 2013/14 to 2023/24 to undertake a collaborative project analysing post 16 choices in the wake of the Covid 19 pandemic.
With this data they will conduct analysis looking at how choices changed by student and area level characteristic, and whether this affected the level of ‘mismatch’ between students’ ability and their chosen courses.
The public benefit of this work will be to broaden the evidence base and inform future policy concerning how existing entry criteria represent a barrier to successful outcomes, whether teacher assessed grades benefitted certain students in the medium term, and to identify those that may need more support to complete their chosen courses. </t>
  </si>
  <si>
    <t>DS01084</t>
  </si>
  <si>
    <t xml:space="preserve">University of Essex wishes to use National Pupil Database consisting of Pupil Level School Census, Early Years Foundation Stage Profile absences and Key Stage 1 and 2 between 2002/03 and 2023/24, except for the years affected by Covid-19.
With these data they will evaluate the impact of different models of universal free breakfast schemes run in schools on children’s outcomes.
The public benefit of this work will be to inform the government, school leaders and breakfast providers about which forms of breakfast provision are effective in different contexts, for different kinds of pupils, and different outcomes. This will help make decisions about the rollout of universal free breakfasts in primary schools promised within the government’s Children’s Wellbeing Bill. </t>
  </si>
  <si>
    <t>DS01121</t>
  </si>
  <si>
    <t>School Guide UK Limited</t>
  </si>
  <si>
    <t>School Guide UK wishes to use pupil-level autumn census data for 2024 taken from the National Pupil Database. 
With this data they will offer their unique school catchment indicator heat maps which show where pupils currently attending the school live. In addition to reducing pressure on parents via access to a trusted research tool, their service will also ease pressure on (i) school staff, who field less admissions enquiries and are able to focus on pupil-centred tasks; and (ii) local authorities’ admission helplines, allowing them to channel key resources into greater area of need.
The public benefit of this work is to reduce pressure on parents as they make one of the key decisions of family life. School Guide does this by offering a clear visual display of the admissions likelihood based on the pupils currently attending the school and the home postcode</t>
  </si>
  <si>
    <t>DS01107</t>
  </si>
  <si>
    <t>Department for Education (DfE) &amp; Cabinet Office (CO) Public Sector Fraud Authority (PSFA) Enforcement Unit</t>
  </si>
  <si>
    <t xml:space="preserve">The DfE wishes to share with the Cabinet Office PSFA Enforcement Unit, the relevant data held within its investigations case management system where the DfE suspects fraud.
With this data the PSFA Enforcement Unit will seek to recover the money lost to fraud and apply sanctions on behalf of the DfE using a range of civil and criminal processes. 
The public benefit of this work will be the PSFA have targeted resource, and it is anticipated greater enforcement powers which will result in more recoveries and sanctions, at no cost to the DfE. This will provide a greater deterrent to individuals from attempting to/defrauding the DfE.  </t>
  </si>
  <si>
    <t>Investigation case management data</t>
  </si>
  <si>
    <t>Memorandum of Understanding  reviewed bi-annually.
This is the review date</t>
  </si>
  <si>
    <t>DS01118</t>
  </si>
  <si>
    <t>National Foundation for Education Research (NFER)</t>
  </si>
  <si>
    <t>NFER wished to use data from the National Pupil Database consisting of Key Stage 2 maths outcome data, pupil level school census characteristics from 2023/24,  Multiplications Tables Check 2021/22 and data from the National Tutoring Programme (NTP).
With this data they will undertake an evaluation seeking to quantify the impact of Action Tutoring’s Year 6 maths programme on disadvantaged pupil attainment in maths at Key Stage 2.
The public benefit of this work will be in greater understanding of mechanisms to improve educational outcomes in KS2 children.</t>
  </si>
  <si>
    <t>DS01077</t>
  </si>
  <si>
    <t>UCL wishes to use linked administrative data from the Ministry of Justice (MoJ) and the Department for Education (DfE) for individuals from the birth cohorts 1994/95 to 2002/03.
With this data, they will investigate patterns of engagement in criminal activity and how education may influence and be influenced by such engagements. The research will specifically look into varying patterns across diverse groups, especially amongst those with special educational needs and disabilities (SEND) and/or those with social care status.
The public benefit of this work will be an enhanced understanding of the relationship between educational attainment and engagement in criminal behaviour, providing insights that could inform future policies and interventions to improve societal outcomes such as crime prevention.</t>
  </si>
  <si>
    <t>DS01067</t>
  </si>
  <si>
    <t>Great Ormond Street Institute of Child Health University College London</t>
  </si>
  <si>
    <t>Great Ormond Street Institute of Child Health University College London wishes to use a range of National Pupil Database pupil level datasets to link to two national cohorts of children and young people newly diagnosed as being visually impaired or blind. These two cohorts comprise children newly diagnosed in 2000 and 2015 respectively.
With this data linkage, they will investigate the general health and education outcomes of this vulnerable population with special educational needs aligned to complex health care needs who are at risk of social disadvantage.
The public benefit of this work is the provision of information not currently available from any other source with the outputs from this project delivering an improved evidence base and understanding of the educational provision, trajectories, and attainment of this vulnerable population with significant educational needs. This will be relevant to policy makers across the sector and wider government and will be directly informative to the Government’s ‘SEND and alternative provision improvement plan: right support, right place, right time’.</t>
  </si>
  <si>
    <t>DS01076</t>
  </si>
  <si>
    <t>Durham University commissioned by Department for Education (DfE)</t>
  </si>
  <si>
    <t xml:space="preserve">Durham University commissioned by DfE wishes to use the National Pupil Database KS4 final 2006/7 to 2018/19 KS2 final 2005/6 to 2018/19, both with spring census for corresponding year and Pupil Parent Matched Dataset (PPMD).
With this data they will evaluate the impact of Pupil Premium funding on the attainment gap and clustering of disadvantage in schools. The impact will be assessed via a regression discontinuity design and regression modelling. 
The public benefit of this will be that any changes to Pupil Premium policy is based on robust evidence of impact. </t>
  </si>
  <si>
    <t xml:space="preserve">National Pupil Database (NPD)
Pupil Parent Matched Dataset (PPMD)
</t>
  </si>
  <si>
    <t>DS01094</t>
  </si>
  <si>
    <t>Department for Education (DfE)'s contracted advisors</t>
  </si>
  <si>
    <t>DfE wishes to share with DfE-contracted expert advisors working on behalf of the Department, the named email addresses of staff at Early Adopter schools for the free breakfast club offer.
With this data DfE will be able to provide the services of contracted expert advisers to schools to support them in delivering breakfast clubs, paving the way for national roll out and developing best practice.
The public benefit of this work will be ensuring children start the day on time and are fed as well as reducing the amount families spend on groceries and before school childcare and contributing to an increase in parents’ ability to work more hours.</t>
  </si>
  <si>
    <t>Email addresses of staff at Early Adopter schools</t>
  </si>
  <si>
    <t>This has been superseded by DS01240</t>
  </si>
  <si>
    <t>DS01095</t>
  </si>
  <si>
    <t xml:space="preserve">The University of Essex wishes to use the MoJ-DfE matched dataset for individuals aged 5 to 18 years. 
With these data, the researchers aim to study the impact of different policies and factors on young people’s educational outcomes and propensity to engage in criminal activity. School persistent absences and dropout, low levels of cognitive and behavioural skills, and youth crime are very costly phenomena, both in economic, personal, and social terms.
The public benefit of this work will be to contribute to understand the causes of these phenomena and to identify which policies can help tackle them. </t>
  </si>
  <si>
    <t>DS01099</t>
  </si>
  <si>
    <t>IFF Research commissioned by DfE wish to use demographic data held by the SLC on students in receipt of Disabled Students Allowance to contact students for research into the quality of provision of Non-Medical Help (NMH). 
With this data they will do an initial screening survey followed by qualitative in-depth interviews. Disabled Students’ Allowance (DSA) is a grant to support disabled students with the additional costs they may face in higher education because of their disability. 
This research project aims to improve our understanding of the student experience of NMH and what high-quality and weaker NMH provision looks like. The research will involve participants with the following disabilities: Mental Health Difficulties; Autistic Spectrum Conditions; Specific Learning Difficulties; Deafness; Visual Impairments; Multi-Sensory Impairments.</t>
  </si>
  <si>
    <t>Student Loan Company data</t>
  </si>
  <si>
    <t>DS01103</t>
  </si>
  <si>
    <t>The University of Warwick wishes to use 2023 School Workforce Census data linked to data from the Sustainable School Leadership survey.
With this data they will produce descriptive statistics and analyses to explore how school leaders’ survey responses vary based on personal and career characteristics, as well as geographic and structural variables such as region/locality, school type, characteristics, and quality indicators.  They intend to follow this up with 2024 and 2025 where they will examine how leader survey responses predict changes in workforce status, including promotion, school characteristics, and quality indicators.
The public benefit of this research is to inform international, national, and local policy on the recruitment, training, and retention of school leaders, promoting sustainable and equitable school leadership workforce development.</t>
  </si>
  <si>
    <t>School Workforce (SWC)
Sustainable School Leadership survey data</t>
  </si>
  <si>
    <t>DS01108</t>
  </si>
  <si>
    <t xml:space="preserve">IFF Research commissioned by DfE wishes to use available data from the Local Authority Readiness survey matched to the Early Years Census data from 2020/21 to 2023/24 from the National Pupil Database.
With this data, IFF will run a secondary analysis to inform the Childcare Entitlements Expansion Process Evaluation.
The public benefit of this work will be generating insights in relation to the preparedness of the sector, levels and trends of parental take up of childcare, and rates and trends of parents’ participation in the labour market.  </t>
  </si>
  <si>
    <t>DS01110</t>
  </si>
  <si>
    <t>Sheffield Hallam University (SHU) on behalf of Education Endowment Foundation (EEF)</t>
  </si>
  <si>
    <t>SHU on behalf of EEF require data from the Secondary Specialist Knowledge in Teaching Mathematics (SKTM) Programme.
With this data they will complete an evaluation of the Secondary SKTM programme which was introduced with the aim of providing non-specialist maths teachers with the specialist knowledge they need to support students to acquire mathematical understanding.
The public benefit of this work will be an improved evidence base about whether engagement of the non-specialist teacher with maths activities leads to a) improved pupil outcomes, b) the elements of teaching for mastery and how they are taken up in classroom practice by the teacher and c) the changes in pupil’s experience of maths teaching that occur.</t>
  </si>
  <si>
    <t xml:space="preserve"> Secondary Specialist Knowledge in Teaching Mathematics (SKTM) Programme data</t>
  </si>
  <si>
    <t>DS01113</t>
  </si>
  <si>
    <t xml:space="preserve">KCL wishes to use the National Pupil Database (NPD) Pupil Level Spring Census 2024, Key Stage 4 and Key Stage 5 data for 2023/24 and Higher Education (HE) data from 2010/11 to 2023/24.
With this data they will explore patterns of uptake and performance in University Science Technology Engineering and Mathematics (STEM) subjects. The data will be used to examine the participation and achievement of different groups (e.g. genders, ethnicities, socio-economic groups) to determine patterns of engagement and achievement. Linked NPD-HE dataset will allow tracking of students’ trajectories related to STEM participation across school and higher education. 
The public benefit of this work will be an understanding of patterns of participation and performance in STEM subjects, which can help influence policy and school and university interventions. </t>
  </si>
  <si>
    <t>DS01114</t>
  </si>
  <si>
    <t>The University of Warwick wishes to use School Workforce Census data from 2010 to 2023 as part of a research project working with the University of Nottingham. 
With this data, they will produce descriptive statistics and analyses of the supply, experience, and diversity of the school leader workforce and how it has changed since 2010. They will look at school leader gender, age, ethnicity, experience, qualifications, roles and duties, and how these vary over time and by geographic and structural variables such as region/locality, education phase, and school type, characteristics and quality indicators. Particular attention will be paid to predictors of retention and turnover by school and locality. Comparable analyses are being conducted in Wales, Scotland and Northern Ireland for a comparative study. 
The public benefit of this work will be to inform international, national and local policy on the recruitment, training and retention of school leaders, fostering sustainable and equitable school leader workforce development.</t>
  </si>
  <si>
    <t>School Workforce (SWC)
Get Information About Schools (GIAS)</t>
  </si>
  <si>
    <t>DS01119</t>
  </si>
  <si>
    <t>Alma Economics</t>
  </si>
  <si>
    <t xml:space="preserve">Alma Economics wishes to use pupil level census, phonics, all key stage data, absence and exclusions, children in need, children looked after and alternative provision data from 2015/16 to 2023/24 from the National Pupil Database.  
With this data they will measure the impact of the Service Pupil Support Programme (SPSP) on their intended outcomes, value for money and children’s outcomes.
The public benefit of this work will be to understand the impacts of this programme on service pupils’ education and provide evidence on how to use future investment and policies to best support service pupils’ education and wellbeing. </t>
  </si>
  <si>
    <t>This has been superseded by DS01233</t>
  </si>
  <si>
    <t>DS01120</t>
  </si>
  <si>
    <t>University College London (UCL) commissioned by National Education Union (NEU)</t>
  </si>
  <si>
    <t xml:space="preserve">UCL commissioned by NEU wishes to use data from the National Pupil Database regarding students’ performance in Key Stage 4 and 5 examinations. They are requesting data on the cohort of pupils who completed their GCSE exams in summer 2022 and their A-Level exams in summer 2024. 
With this data, they will assess the validity and usefulness of post-16 attainment target setting tools (value added measures, VAM) that are commercially available to schools. VAM are commonly used to make decisions within educational institutions.
The public benefit of this work will be the provision of greater clarity to school and college leaders about the utility and suitability of VAM for this purpose. </t>
  </si>
  <si>
    <t>DS01124</t>
  </si>
  <si>
    <t>University of Nottingham, funded by the U-Maths Network, wishes to link approximately 5,500 pupils who attended outreach and enrichment programmes run by the network to the National Pupil Database for the 2016-2024 GCSE cohorts, specifically the spring census, Early Years Foundation Stage Profile, Key Stage 1-5, absences and exclusions, school-level census and data, and Higher Education Data.
With this data they will evaluate the GCSE enrichment programmes on grades achieved in Mathematics, the participation rates and grades achieved in A-level Mathematics, the proportion of those starting a degree in Mathematics, Science, Technology, Engineering, and Mathematics (STEM) or other subject at high and low-tariff institutions, and the degree classification.
The public benefit is that it allows for a robust evaluation of the effectiveness of maths schools, beyond the A-level period of study, to review the extent to which maths schools are meeting their mission to increase and widen participation in mathematically rich degrees and careers.</t>
  </si>
  <si>
    <t>DS01125</t>
  </si>
  <si>
    <t>University of Kent - HEAT</t>
  </si>
  <si>
    <t>The HEAT Service wishes to access National Pupil Database Key Stage 4 and Key Stage 5 attainment data from 2023/24 for a cohort of students who have participated in university- and third sector-led outreach interventions. 
With this data HEAT and its members will be able to examine the relationship between participating in outreach and attainment.
The public benefit of this work will be to allow HEAT, its members, and their external stakeholders such as the Office for Students, to better understand the contribution of widening participation outreach activities to attainment at Key Stage 4 and 5. This will provide much-needed evidence of impact and help universities and other outreach providers understand which parts of their outreach programmes are working best, and for whom. Thus, the research provides an evidence base for public service delivery.</t>
  </si>
  <si>
    <t>C &amp; E</t>
  </si>
  <si>
    <t>DS01128</t>
  </si>
  <si>
    <t>Fischer Family Trust Education (FFT)</t>
  </si>
  <si>
    <t>FFT Education wish to re-use School Census, Key Stage 2, Key Stage 4, Key Stage 5, absence and exclusions data for 2022/23 from the National Pupil Database (NPD) for the purpose of creating synthetic versions of these datasets.
Synthetic data is created to reflect real data without using real people’s information with the generated data only reflecting broad patterns of the ‘real data’ which can be used as a teaching, or training, aid.
The public benefit of this work is that synthetic versions of these datasets will help increase researchers’ knowledge and familiarity with the complex NPD without having to access to the ‘real’ data. This will help improve the quality and volume of NPD analysis by enabling researchers to develop and test code / analyses prior to applying for the actual NPD data.</t>
  </si>
  <si>
    <t>DS01129</t>
  </si>
  <si>
    <t>Cambridge International Education, part of Cambridge University Press &amp; Assessment (CUP&amp;A)</t>
  </si>
  <si>
    <t>Cambridge International Education wishes to use Key Stage 4 data from 2023/24 from the National Pupil Database.  
With this data they will check whether Cambridge IGCSEs are aligned with GCSEs offered by other awarding organisations in England. They will look at the performance of candidates who took Cambridge IGCSE in one subject and GCSE in another. They will also compare the standards in GCSE and IGCSE versions of a subject by looking at the outcomes for candidates with matched performance in other GCSE subjects.
The public benefit of this work will be to ensure fairness for all candidates through consistency of the standards in Cambridge IGCSEs and equivalent qualifications made available by other awarding organisations.</t>
  </si>
  <si>
    <t>DS01134</t>
  </si>
  <si>
    <t>Rand Europe, 
Fischer Family Trust Education Ltd (FFT) and 
University of Westminster</t>
  </si>
  <si>
    <t>Rand Europe, FFT Education and the University of Westminster wish to use a range of linked NPD and ILR datasets from 2002 to 2025 relating to pupils who have experience of alternative provision. This includes School Census, absence, exclusions, attainment, learning aims, ILR, children in need data and children looked after data.
With this data they will undertake a non-experimental impact evaluation of the third year of the Alternative Provision Specialist Taskforce (APST) programme on the attainment, attendance, re-integration and post-16 outcomes of pupils in AP settings. The APST programme is commissioned and funded by the Department for Education and the evaluation is funded by the Youth Endowment Fund.
The public benefit will be an understanding of the impact of a programme designed to improve the outcomes for young people who experience alternative provision and to provide a stronger evidence base on which to formulate policy and thereby improve the prospects of this marginalised group.</t>
  </si>
  <si>
    <t>DS01136</t>
  </si>
  <si>
    <t>National Centre for Social Research (NatCen) funded by Education Endowment Fund (EEF)</t>
  </si>
  <si>
    <t xml:space="preserve">NatCen funded by the EEF wishes to use National Pupil Database (NPD Key Stage 2 and Key Stage 4 data 2023/24). The data is required as part of a multi-site efficacy re-trial.  The intervention is called ASCENTS 121 Support for Science which trains Science, Technology, Engineering, and Mathematics (STEM) undergraduates to provide one-to-one science support to disadvantaged Year 11 pupils in local schools ahead of their GCSE examinations.
With the data they will assess the impact of the intervention on disadvantaged Year 11 pupils’ Science, Maths and English GCSE attainment. 
The public benefit of this work will be an improved knowledge about the effectiveness of interventions aimed at improving GCSE attainment for pupils from disadvantaged backgrounds. NatCen will also assess the impact of the intervention on pupils’ progression to Science A- or AS-level. </t>
  </si>
  <si>
    <t>DS01137</t>
  </si>
  <si>
    <t>KPMG commissioned by Department for Education (DfE)</t>
  </si>
  <si>
    <t>KPMG commissioned by DfE wishes to use contact details of higher education (HE) and further education (FE) sector representatives (i.e. vice chancellors and colleagues working in mission groups).
With this data they will put KPMG in touch with members of the HE and FE sectors to help understand the costs of undergraduate provision in England. In addition, the Department wishes to share contact details of our supplier’s engagement lead in a letter sent to HE and FE providers, in order for them to volunteer directly with them.
The public benefit of this work will be to improve the evidence base on costs or provision for undergraduate provision and therefore improve policy decisions.</t>
  </si>
  <si>
    <t>Higher Education (HE) and Further Education (FE) sector staff contact details</t>
  </si>
  <si>
    <t>DS01138</t>
  </si>
  <si>
    <t>The Observatory for Mathematical Education at the University of Nottingham</t>
  </si>
  <si>
    <r>
      <t xml:space="preserve">The Observatory for Mathematical Education at the University of Nottingham, funded by XTX Markets Ltd, wishes to use 2024/25 pupil characteristics, attainment, absence, and exclusions data from the National Pupil Database for a sample of approximately 6,500 reception year pupils from 175 </t>
    </r>
    <r>
      <rPr>
        <u/>
        <sz val="12"/>
        <color theme="1"/>
        <rFont val="Arial"/>
        <family val="2"/>
      </rPr>
      <t>primary</t>
    </r>
    <r>
      <rPr>
        <sz val="12"/>
        <color theme="1"/>
        <rFont val="Arial"/>
        <family val="2"/>
      </rPr>
      <t xml:space="preserve"> schools from across England recruited for a longitudinal cohort study.
With this data, they will explore how attitudes, progress and attainment vary by key demographic indicators such as ethnicity, free school meal status and deprivation score, alongside school effects and geographical factors. 
The public benefit of this work is that it provides for a unique opportunity to understand how a current cohort of pupils experience the primary mathematics curriculum, and it will provide key insights into understanding the educational system with the aim of informing policy debates, understanding the impact of pedagogical practice, and improving mathematics learner outcomes for all.</t>
    </r>
  </si>
  <si>
    <t>DS01139</t>
  </si>
  <si>
    <r>
      <t xml:space="preserve">The Observatory for Mathematical Education at the University of Nottingham, funded by XTX Markets Ltd, wishes to use pupil characteristics, attainment, absence, and exclusions data from 2017/18 onwards from the National Pupil Database for a sample of approximately 30,000 </t>
    </r>
    <r>
      <rPr>
        <u/>
        <sz val="12"/>
        <color theme="1"/>
        <rFont val="Arial"/>
        <family val="2"/>
      </rPr>
      <t>secondary</t>
    </r>
    <r>
      <rPr>
        <sz val="12"/>
        <color theme="1"/>
        <rFont val="Arial"/>
        <family val="2"/>
      </rPr>
      <t xml:space="preserve"> school pupils from 149 schools from across England recruited to a longitudinal cohort study. 
With this data, they will explore how attitudes, progress and attainment vary by key demographic indicators such as ethnicity, free school meal status, deprivation score, alongside school effects and geographical factors. 
The public benefit of this work is that it provides for a unique opportunity to understand how a current cohort of pupils experience the secondary mathematics curriculum, and it will provide key insights into understanding the educational system with the aim of informing policy debates, understanding the impact of pedagogical practice, and improving mathematics learner outcomes for all.</t>
    </r>
  </si>
  <si>
    <t>DS01140</t>
  </si>
  <si>
    <t>Manchester Metropolitan University (MMU) funded by Education Endowment Foundation (EEF)</t>
  </si>
  <si>
    <t>MMU funded by EEF wishes to use English and Maths GCSE grades for school years 2022/23 and 2023/24, as well as Key Stage 2 reading and maths scaled scores for school years 2017/18 and 2018/19 from the National Pupil Database.
With this data, they will evaluate the impact of the Whole School SEND (WSS) Review through a Randomised Control Trial (RCT), focusing on secondary school pupils' academic attainment. 
The public benefit of this work will be to provide robust evidence of the effectiveness of the WSS Review, enhance inclusive education practices, inform educational policy, and improve SEND provision in schools, ultimately driving better outcomes for pupils with special educational needs and disabilities (SEND).</t>
  </si>
  <si>
    <t>DS01142</t>
  </si>
  <si>
    <t xml:space="preserve">The University of Cambridge wishes to use Key Stage 4 results data for 2023/24 from the National Pupil Database. 
With this data the University will calculate school-level GCSE metrics including the school mean and standard deviation of pupils’ “best 8 GCSE score totals”, and school median and quintile boundaries of pupils’ “mean GCSE scores”. 
The public benefit of this work will be that the University will use these school-level metrics alongside applicants’ GCSE attainment data included in their Higher Education applications, to contextualise them, as part of their fair and holistic assessment of all applicants. Fair treatment of HE applicants is of obvious benefit to the education and well-being of children. </t>
  </si>
  <si>
    <t>DS01146</t>
  </si>
  <si>
    <t>Cabinet Office</t>
  </si>
  <si>
    <t>DfE wishes to share email addresses of DfE staff who are the Government Counter Fraud Profession (GCFP) with Cabinet Office (CO). 
With this data CO will upload the details to the Professional Skills Platform (PSP) which acts as a register and a skills development platform. 
The public benefit of this work will be that a cross government register for GCFP is held and a learning management system to recognise skills/knowledge gaps, identify career pathways and assist with performance.</t>
  </si>
  <si>
    <t>Government Counter Fraud Profession (GCFP) email addresses</t>
  </si>
  <si>
    <t>DS01148</t>
  </si>
  <si>
    <t>NFER funded by EEF wishes to use school staff data (e.g., headteacher, key contact, Reception teachers, Year 1 and 2 Lead teachers) and Work Group Leads (WGLs) data collected by the Department for Education contractor NCETM for the 400 schools in the Mastering Number trial.
With this data, NFER will contact school staff and WGLs for evaluation activities (e.g., to organise pupil assessments, complete staff surveys, invite for interviews). NFER will then assess the impact of Mastering Number on pupils and teachers. Teacher data will also be linked with pupils’ attainment data and session delivery information to understand how the programme produces outcomes for pupils. 
The Mastering Number programme is widely used by schools in England. This trial will provide schools and maths education stakeholders with evidence of the impact of this widespread programme, which could ultimately lead to improved outcomes for pupils.</t>
  </si>
  <si>
    <t>National Centre for Excellence in the Teaching of Mathematics (NCETM) data</t>
  </si>
  <si>
    <t>DS01074</t>
  </si>
  <si>
    <t>CACI Limited</t>
  </si>
  <si>
    <t xml:space="preserve">CACI Limited wishes to use educational attainment data from the National Pupil Database at postcode level.
With this data, they will report the attainment and progress of pupils across Key Stages in the Knowledge Tool of their data insight product Acorn - which describes an area from a demographic perspective, giving a view of society by geographic area.
The public benefit of this work will be assisting universities in their goals to increase participation in Higher Education as part of their ‘Widening Participation’ initiatives by improving the understanding of their geographical reach and contribute to their overall initiative goal of giving more pupils a fair chance, and in doing so improve opportunities for individuals to use their service. With regard to higher education in DfE’s Social Mobility Action Plan, this would help determine their funding distribution and funding decision-making relating to risks to equality opportunity. </t>
  </si>
  <si>
    <t>DS01109</t>
  </si>
  <si>
    <t>CFE Research commissioned by DfE wishes to use the School Workforce Census and Get Information About Schools (GIAS) data to sample participants for a research project into inclusive education workforce models. 
With this data, they will derive a sample of schools to conduct interviews with school leaders / SENCOs to identify different workforce and deployment models’ schools operate to support pupils with special educational needs and/or disabilities (SEND) as well as identify ‘good’ practice. They will aim to interview 140 schools (80 primaries and 60 secondaries). 10-15 detailed case studies will be conducted using a purposive sample of interviewed schools which will involve follow-up interviews with wider school staff members. 
The public benefit of this work is providing DfE with an evidence base on the existing workforce models’ schools use to successfully provide support for pupils with SEND. This research will also be used to inform policies and guidance to help schools cater for an increased number of pupils with SEND.</t>
  </si>
  <si>
    <t>DS01132</t>
  </si>
  <si>
    <t>NatCen funded by EEF wish to use data from the National Pupil Database consisting of Key Stage 1 data from 2021/22 and Pupil Level Census for 2024/25.
With this data they will assess the impact of the Focus4TAPS programme on Key Stage 2 pupils’ learning outcomes in science as part of an effectiveness trail which aims to build primary teachers’ confidence in teaching science and provide them a way to embed effective formative assessments into lessons.   
The public benefit of this work will be an improved knowledge about the effectiveness of interventions aimed at improving pupil outcomes in science through professional development for teachers and the use of formative assessments in lessons.</t>
  </si>
  <si>
    <t>DS01135</t>
  </si>
  <si>
    <t>ONS wishes to use National Pupil Database datasets for the years 2009/10 to 2022/23 including Children in Need, Children Looked After, Absence and Exclusions.  They also intend to re-use data already held from School Census (termly), School Level Annual School Census, Individualised Learner Record data, Absence Alternative Provision Census, Early Years Foundation Stage Profile, Key Stage 1 to Key Stage 5 and data from the National Client Caseload Information System (NCCIS).
With this data they will explore how socio-demographic and household characteristics interact with aspects such as education, health, mental health, poverty, deprivation, crime, as well as place-based data such as access to green and blue spaces. 
The public benefit of this work will be to identify the main drivers of inequality in health and wellbeing in England that exist on a subnational basis to inform policy decisions in this area.</t>
  </si>
  <si>
    <t>National Pupil Database (NPD)
Children in Need (CIN)
Children Looked After (CLA)
Individualised Learner Record (ILR)
National Client Caseload Information System (NCCIS)</t>
  </si>
  <si>
    <t>DS01141</t>
  </si>
  <si>
    <r>
      <t>SHU funded by EEF wishes to use</t>
    </r>
    <r>
      <rPr>
        <strike/>
        <sz val="12"/>
        <rFont val="Arial"/>
        <family val="2"/>
      </rPr>
      <t xml:space="preserve"> </t>
    </r>
    <r>
      <rPr>
        <sz val="12"/>
        <rFont val="Arial"/>
        <family val="2"/>
      </rPr>
      <t>National Pupil Database Key Stage 2 attainment data for approximately 5,500 pupils in the 2021/22 and 2022/23 year 6 cohorts from 66 secondary schools that are taking part in the English Mastery study. 
With this data they will evaluate an intervention aiming to improve progress in English for pupils in Key Stage 3. 
The public benefit of this work will be a contribution to the evidence base around attainment in English.</t>
    </r>
  </si>
  <si>
    <t>DS01151</t>
  </si>
  <si>
    <t>Welsh Government</t>
  </si>
  <si>
    <t>The Welsh Government wishes to use absences and KS4 attainment data from the National Pupil Database for 2022/23 and 2023/24 for pupils resident in Wales but educated in England. 
With this data they will calculate indicators for the education domain of the Welsh Index of Multiple Deprivation (WIMD) 2025. This is the Welsh equivalent of the English Indices of Deprivation.
The public benefit of this work will be updated information on relative deprivation for small areas in Wales. The purpose of the Index is to identify the most deprived areas of Wales in order to inform policy and funding decisions, and monitor schemes such as widening participation. WIMD has a wide range of users across Wales and beyond who may want to identify or target the most deprived areas including National and Local Government; Education Institutions; Local Health Boards and NHS Trusts, academics and students, voluntary sector, private sector, other public bodies and citizens.</t>
  </si>
  <si>
    <t>DS00863</t>
  </si>
  <si>
    <t>University of Cambridge, Kings College London (KCL) and Imperial College</t>
  </si>
  <si>
    <t>The University of Cambridge, in collaboration with KCL and Imperial College, wishes to use data on school attendance, exclusions, Early Years Foundation Stage Profile results, social services referrals, and Special Educational Needs status, from 2016 to present. 
With this data we will assess the long-term clinical and cost-effectiveness of a brief video feedback intervention (video-feedback Intervention to promote Positive Parenting and Sensitive Discipline; VIPP-SD) on behaviour problems in young children. This is a follow up to the original randomised controlled trial (RCT), Healthy Start, Happy Start, at 5 years post-randomisation. The routinely collected education data will supplement and further inform the primary measures used in the study. 
The public benefit of this work will be to build important new knowledge to inform clinical practice and policy in early preventative mental health. We acknowledge that not all data collections took place due to the Covid-19 pandemic and the impact of this will be reflected within our analysis and findings.</t>
  </si>
  <si>
    <t>DS00969</t>
  </si>
  <si>
    <t>London Economics Ltd subcontracting IFF Research commissioned by Department for Education (DfE)</t>
  </si>
  <si>
    <t>London Economics (subcontracting IFF Research), commissioned by the DfE, wishes to use the 2023/24 and 2024/25 school census data from the National Pupil Database (NPD).
With this data they will draw a sampling frame for parental survey distribution, which could be linked to NPD and PPMD data for further analysis, to assess the impact of new/extended wraparound childcare provision take up on parental labour market participation. 
The public benefit of this work will be to understand impacts of wraparound provision on parental labour market participation. Insight will be used to form future policy decisions around the programme and ensure public money is spent effectively.</t>
  </si>
  <si>
    <t>DS01106</t>
  </si>
  <si>
    <t>Mime Consulting Ltd commissioned by Carers Trust and The Children's Society</t>
  </si>
  <si>
    <t>Mime Consulting Ltd, commissioned by Carers Trust and The Children’s Society, wishes to use National Pupil Database data on young carer identification consisting of Pupil Level  Census from 2022/23 to 2024/25, Key Stage 2 and Key Stage 4 attainment from 2022/23 – 2023/24 and Absence and Exclusions from 2022/23 to 2023/24.
With this data, they will conduct analysis to understand the impact of the Young Carers in Schools (YCiS) award programme on the identification of young carers and their academic experience and outcomes. 
The public benefit of this work will be to understand the best ways to support young carers in schools to reach their academic potential.</t>
  </si>
  <si>
    <t>DS01166</t>
  </si>
  <si>
    <t>Birbeck, University of London</t>
  </si>
  <si>
    <t>Birkbeck, University of London, wishes to use KS5, School Census data (pupil &amp; addresses) from the National Pupil Database for the years 2011/12 to 2023/2024.
With this data they will be able to build regression models at Middle layer Super Output Area (MSOA) aggregation using pupil postcode and KS5 attainment data, that will look to explain why there is a variation in uptake of arts subjects across Local Authority Districts in England, and why the decline in arts uptake since 2012 has happened faster in some LADs than in others. This pattern has been observed at LAD level using publicly available schools data. However, to build a regression model using MSOA census data, the entry data need to be geolocated by home address, not school address.
The public benefit of this work will be to highlight where there is a difference in opportunity to study an arts subject aged 16, that could lead to widening participation, at both school and post-graduate levels.</t>
  </si>
  <si>
    <t>DS01093</t>
  </si>
  <si>
    <t>DfE wishes to use DfE Human Resource (HR) email addresses with Cabinet Office.
With this data DfE HR Professionals will receive cross government newsletters from Government People Group which provides updates on changes that our staff should be aware of and signposts to learning opportunities.
The public benefit of this work will be that DfE HR Professionals remain up to date on key legislative or government changes that will influence how they operate more effectively.</t>
  </si>
  <si>
    <t>DfE Human Resource (HR) email addresses</t>
  </si>
  <si>
    <t>DS01164</t>
  </si>
  <si>
    <t>KCL in collaboration with the Department for Education and partially funded by Transforming Access and Student Outcomes (TASO), wishes to use School Census 2024/25 &amp; KS4 data on student qualifications (GCSE results) and student names and addresses for the years 2023/24. 
With this data, they will scale up a successful intervention approach aimed at encouraging high-achieving students from disadvantaged backgrounds to apply to the best possible choice of universities for which they are qualified. The intervention involves sending letters to prospective students written by current university students from similar backgrounds to act as role models and increase aspirations. 
The public benefit of this work will be to improve access to higher education for under-represented students, increasing their chances of pursuing higher education and helping to reduce social inequality by improving students’ chances of achieving higher graduate earnings. This research will contribute to making university education more accessible and fairer.</t>
  </si>
  <si>
    <t>DS01170</t>
  </si>
  <si>
    <t>National Foundation for Educational Research (NFER) funded by Nuffield Foundation</t>
  </si>
  <si>
    <t>NFER, funded by the Nuffield Foundation, wishes to access Pupil Level Census, Alternative Provision Census and School Level Census data from the National Pupil Database (NPD) from 2015 onwards. 
With this data they will develop an approach to determine whether a school could be considered 'high SEND' or 'low SEND' relative to their local area. In order to establish this, they will consider the proportion of pupils with SEND in each mainstream school relative to their catchment area. This approach will also be used to investigate whether there have been changes over time in terms of which schools are high/low SEND. It will establish the key drivers for the current distribution and explore the implications for both pupils and their schools. 
The public benefit to this work will be to gain a better understanding of where pupils with SEND are schooled which will inform government policy on SEND, funding and accountability to foster a fairer, more inclusive education system.</t>
  </si>
  <si>
    <t>DS01169</t>
  </si>
  <si>
    <t xml:space="preserve">NFER requires access to 2024/25 Key Stage 1 primary pupil (Years 2 to 5) data from the School Census data in the National Pupil Database. This data will be matched to attainment data, pupils’ programme participation data and school-level variables for pupils who have taken part in the Maths Whizz Intelligent Tutoring programme. This project has been commissioned by the Education Endowment Foundation.
With this combined data, NFER will investigate the impact of the Maths Whizz Intelligent Tutoring programme on pupils’ maths attainment across Years 2 – 5.
The public benefit of this work will be to provide evidence to schools and the wider research community to assess the efficacy of the tutoring programme, in turn leading to improved numeracy attainment amongst primary school pupils. </t>
  </si>
  <si>
    <t>DS01131</t>
  </si>
  <si>
    <t>Institute for Employment Studies (IES)</t>
  </si>
  <si>
    <t>IES wishes to use linked National Pupil Database, Individualised Learner Record and Higher Education data for student cohorts completing Key Stage 4 in the period 2007/08 to 2016/17. 
With this data they will investigate the factors associated with studying nursing courses in higher education (e.g. GCSE and A level subject choice, personal characteristics, location characteristics) and subsequent employment in nursing occupations. 
The public benefit of this work will be to provide government and health chiefs with a greater understanding of why young people choose nursing, to help increase the number of nursing graduates who go on to work as nurses in the NHS and overcome the national shortage of nurses.</t>
  </si>
  <si>
    <t>DS01133</t>
  </si>
  <si>
    <t>The European Union/UK Research Institute STRIDE (STRategies for achieving equity and Inclusion in education, training and learning in Democratic Europe) project based at the University of Roehampton wishes to use data from the School Census, Early Years Foundation Stage Profile, KS4 and KS5 attainment, Post-16 Learning Aims, and Young Persons Matched Administrative Dataset (YPMAD) in the National Pupil Database for children born between 1994 and 2007. 
With this data, they will measure the long-term impact of the Sure Start policy in reducing inequality in education. 
The public benefit of this work will be providing vital evidence on the extent to which Early Childhood Education policy (or the Sure Start policy) is effective in reducing inequality in education in the long-term period. The results are essential for policy makers and educators who are working on various policy reforms in order to mitigate inequality in education and develop future education policies.</t>
  </si>
  <si>
    <t>DS01144</t>
  </si>
  <si>
    <t xml:space="preserve">The University of Exeter wishes to use the National Pupil Database pupil level school census, linked to families’ school preferences and pupil demographics for multiple cohorts.
With this data they will classify communities of secondary schools using computer science techniques. The intuition is that two schools are more likely to be classified as in the same community if many families choose both schools in their list of three to six schools (depending on where the family lives). They will explore how the structure of communities responds to new school entrants and different school admissions criteria.
The public benefit of this work will be to provide information to families about potential alternative schools to increase the percentage of pupils allocated to “preferred” schools. Local Authorities will also benefit by being able to identify schools needing support, predict flows of students in response to school opening/closing/resizing and understand flows of students across Local Authority borders.  </t>
  </si>
  <si>
    <t>DS01156</t>
  </si>
  <si>
    <t>MMU funded by the EEF wishes to use Key Stage 1 reading teacher assessment from the National Pupil Database (NPD) in the academic years 2021/22. 
With this data, they will evaluate the impact of the DreamBox Reading Plus adaptive literacy programme through a cluster randomised controlled trial (CRCT), focusing on primary school pupils' reading and language comprehension skills. 
The public benefit of this work will be to provide robust evidence of the effectiveness of the DreamBox Reading Plus adaptive literacy programme, socio-emotional impact by building stamina and motivation to read, inform educational policy, and improve teachers’ knowledge of the role of silent reading fluency in developing reading stamina and comprehension.</t>
  </si>
  <si>
    <t>DS01158</t>
  </si>
  <si>
    <t>Department for education (DfE) &amp; UK Data Service (UKDS)</t>
  </si>
  <si>
    <t>DfE wishes to share data with the University of Essex’s UK Data Service (UKDS) for the purpose of providing de-identified data extracts for accredited projects by accredited researchers using the Digital Economy Act 2017 (DEA) and UKDS Five Safes framework.
UKDS will act as DfE’s service provider in line with DfE’s Data Sharing Service policies and procedures.  UKDS will facilitate accredited researchers’ licensed access to project space via its Secure Environment (including SecureLab) and ensure through its output checking processes that no identifiable data ever leaves the Secure Environment. 
The public benefit of this work is to provide safer access to DfE personal data to accredited researchers for research projects that will increase beneficial insights for education and children’s services and for the wider public.</t>
  </si>
  <si>
    <t>This is a framework agreement for any DfE dataset (each new dataset will be published separately)</t>
  </si>
  <si>
    <t>DS01160</t>
  </si>
  <si>
    <t>University of Nottingham funded by XTX Markets Ltd</t>
  </si>
  <si>
    <t>The Observatory for Mathematical Education at the University of Nottingham, funded by XTX Markets Ltd, wishes to use pupil characteristics, attainment, absence, and exclusions data from 2011/12 to 2023/24 from the National Pupil Database for a sample of 7,250 learners studying A level mathematics in 78 school sixth forms and 41 colleges across England recruited to a longitudinal cohort study.
With this data, they will explore how attitudes, progress and attainment vary by key demographic indicators such as ethnicity, prior (age 16 and earlier) free school meal status, deprivation score, alongside school effects and geographical factors. 
The public benefit of this work is that it provides for a unique opportunity to understand how a current cohort of learners experience the A level mathematics curriculum, and it will provide key insights into understanding the educational system with the aim of informing policy debates, understanding the impact of pedagogical practice, and improving mathematics learner outcomes and participation in advanced and higher education study.</t>
  </si>
  <si>
    <t>DS01162</t>
  </si>
  <si>
    <t>Fischer Family Trust (FFT) Education Ltd</t>
  </si>
  <si>
    <r>
      <t xml:space="preserve">FFT wishes to use census, absence and exclusions data for 2024/25 from the National Pupil Database, together with Analyse School Performance (ASP) assessment data for 2024/25. </t>
    </r>
    <r>
      <rPr>
        <strike/>
        <sz val="12"/>
        <color rgb="FFFF0000"/>
        <rFont val="Arial"/>
        <family val="2"/>
      </rPr>
      <t xml:space="preserve">
</t>
    </r>
    <r>
      <rPr>
        <sz val="12"/>
        <color theme="1"/>
        <rFont val="Arial"/>
        <family val="2"/>
      </rPr>
      <t xml:space="preserve">
FFT will use this data to continue to develop and deliver analyses that are of benefit to the educational sector in improving both pupil and school performance. The use of this data is for statistical modelling, benchmarking performance, creation of value-added models and provision of forward-looking estimates to monitor pupil progress.  The data is also used to help schools to support their individual pupils post-Covid.
The public benefit of this work will be in helping schools to ensure that every pupil reaches their full potential. FFT analyses are provided to schools, local authorities, multi academy trusts and diocese through a web based analytical service called ‘FFT Aspire’. The data is used by teachers, school leaders, advisers and governors.</t>
    </r>
  </si>
  <si>
    <t>National Pupil Database (NPD)
Analyse School Performance (ASP)</t>
  </si>
  <si>
    <t>DS01163</t>
  </si>
  <si>
    <t>Department for Education (DfE) &amp; UK Data Service (UKDS)</t>
  </si>
  <si>
    <t>The Department for Education (DfE) is sharing data with the UK Data Service (University of Essex) for the purpose of providing de-identified Longitudinal Study of Young People in England (LSYPE2) access for third party research by Digital Economy Act (DEA) accredited researchers for the benefit of the public.  
UKDS will act as DfE’s service provider in line with its DEA accreditation as a Processor for disclosure, and will secure approval from data owners for each research project that is requested. The data is therefore intended to serve multiple accredited research projects, with each accredited project only having access to the variables which they have applied for and which are approved as being relevant/proportionate to their research.
The public benefit is that safely increasing the volume of LSYPE2 analysis being undertaken will significantly broaden the volume of highly beneficial insights for the education system and wider public.</t>
  </si>
  <si>
    <t>Longitudinal Study of Young People in England 2 (LSYPE2)</t>
  </si>
  <si>
    <t>DS01069</t>
  </si>
  <si>
    <t>Academies</t>
  </si>
  <si>
    <t>DfE wishes to share pupil data for a random sample of pupils from a random sample of academies back with those academies to carry out a programme of academy funding audits. 
With this data DfE gains assurance on the funding allocated to each academy to ensure public funds are properly allocated and accounted for.
The public benefit of this work is that expenditure on academies is based on accurate report of pupil numbers enrolled.</t>
  </si>
  <si>
    <t>Academy Census Returns</t>
  </si>
  <si>
    <t>DS01126</t>
  </si>
  <si>
    <t>Department for Education (DfE) and Teaching School Hubs (TSH)</t>
  </si>
  <si>
    <t>DfE wishes to share a) school contact details with Teaching Schools Hubs (TSHs) to support them in the delivery of their Grant Funded activities, b) names and Teacher Reference Numbers of Early Career Teachers with TSHs to enable them to fulfil their Appropriate Body role. 
TSHs are required as part of the Departments grant assurance processes to provide the Department with evidence of their expenditure. These data sets enable TSHs to fulfil their grant funded activities in providing approved high-quality professional development to teachers at all stages of their careers and comply with the Departments grant assurance requirements.
The public benefit is that all schools in England being able to access approved high-quality professional development to teachers at all stages of their careers and that Departmental Grant Funding is appropriately assured.</t>
  </si>
  <si>
    <t>Get Information About Schools (GIAS)
Early Career Teachers (ECT) Registration Information</t>
  </si>
  <si>
    <t>DS01127</t>
  </si>
  <si>
    <t>South London and Maudsley NHS Foundation Trust</t>
  </si>
  <si>
    <t xml:space="preserve">South London and Maudsley NHS Foundation Trust (SLaM) wishes to use National Pupil Database Census, Alternative Provision, Early Years, Phonics, Key Stage 1 to Key Stage 5 absence and exclusions, Children in Need, Children Look After, Individualised Learner data and Higher Education data from 2007/08 to 2023/24.
With this data they will refresh the linkage between its de-identified electronic health records for Child and Adolescent Mental Health Services (CAMHS) and Department for Education data and continue their research into associations between child and adolescent mental health, education, social care, and how they have changed over time. 
The public benefit of this work will include improving our understanding of the intersection between these areas, towards informing interventions and policies in health and education settings to improve outcomes for young people. </t>
  </si>
  <si>
    <t>National Pupil Database (NPD)
Children in Need (CIN)
Children Looked After (CLA)
Individualised Learner Record (ILR)
Higher Education (HE)</t>
  </si>
  <si>
    <t>DS01130</t>
  </si>
  <si>
    <t>CFE (Research &amp; Consulting) Ltd and its sub-contractor National Foundation for Educational Research (NFER) commissioned by Department for Education (DfE)</t>
  </si>
  <si>
    <t xml:space="preserve">CFE Research and NFER (CFE's sub-contractor) commissioned by DfE wishes to use Further Education (FE) workforce data and Targeted Retention Incentive (TRI) claim data.
With this data they will conduct a quasi-experimental and theory-based evaluation to understand the impacts of the FE TRI on the retention and recruitment of FE teachers. 
The public benefit of this work will be to inform future roll-out of the FE TRI programme and to understand whether it is working to reduce the FE teacher workforce shortages. </t>
  </si>
  <si>
    <t>Further Education Workforce Data (FEWDC)
Targeted Retention Incentive (TRI) claim data</t>
  </si>
  <si>
    <t>DS01143</t>
  </si>
  <si>
    <t>University of Bristol funded by Medical Research Council (MRC)</t>
  </si>
  <si>
    <t>University of Bristol, funded by the MRC, wishes to use Special Educational Needs (SEN), absence, and academic performance data for the years 2013/14 to 2023/24 from the National Pupil Database (NPD). 
With this data they will link this information with existing data from consenting participants in the Cleft Collective cohort study. This data linkage will facilitate researchers to examine the links between orofacial clefts in children, mental health, SEN and educational outcomes.  
The public benefit of this work will be to foster a deeper understanding of the specific needs of children born with cleft lip and/or palate. Making use of comprehensive data from multiple sources this study aims to improve the validity and relevance of findings to ascertain causal pathways between cleft and mental health and how this relates to educational provision for this group in the UK.</t>
  </si>
  <si>
    <t>DS01150</t>
  </si>
  <si>
    <t>The Impact Lab</t>
  </si>
  <si>
    <t>The Impact Lab wishes to use Pupil Level Census and School Level Census for the years 2022/23 to 2024/25 from the National Pupil Database. 
With this data, they will explore how distance-from-school data can be used to approximate catchment areas for schools across England. By analysing distances between pupils’ residence and their enrolled school across England. 
The public benefit of this work will be to provide clearer information to families and policymakers on how distance factors into school admissions, thereby supporting better-informed decisions about applying for school places.</t>
  </si>
  <si>
    <t>DS01154</t>
  </si>
  <si>
    <t>Brunel University London</t>
  </si>
  <si>
    <t xml:space="preserve">Brunel University London wishes to use the Ministry of Justice (MoJ) Department for Education (DfE) matched datasets for individuals born between 1990 and 2004.
With this data, they aim to research the impacts of raising the school participation age on education and crime. The key stage attainment datasets will give a unique insight on how education attainment was affected when such policy took effect. They would also like to make the interconnection to crime with the Police National Computer data, and additionally, explore childhood characteristics could play a role. 
The public benefit of this will be to gain insight into how the expansion of school participation age has affected societal outcomes related to education and crime. Additionally, this could provide policy makers with a different perspective and judgement when comparing policies in other countries. Similarly, this could encourage young adults to continue in some form of education or training.	</t>
  </si>
  <si>
    <t>DS01155</t>
  </si>
  <si>
    <t xml:space="preserve">NFER funded by Education EEF wishes to access school census and absence data for 2024/25 from the National Pupil Database for approximately 6,170 Year 2 pupils from 240 schools taking part in an effectiveness trial of Mathematical Reasoning. This data will be combined with data collected directly from the schools by NFER on attainment, staff training, pupil attendance and computer game participation, and school-level variables (e.g. Ofsted rating).
With this data, NFER will investigate the impact of the Mathematical Reasoning intervention on maths attainment. This intervention aims to improve mathematical attainment for pupils by developing their understanding of the logical principles underlying mathematics.
The public benefit is that the research will build on evidence from previous trials of Mathematical Reasoning to help schools and the wider research community understand the benefits of the programme, with the goal of improving maths progress for Key Stage 1 pupils.  </t>
  </si>
  <si>
    <t>DS01161</t>
  </si>
  <si>
    <t>CUP&amp;A wishes to use 2023 and 2024 Key Stage 5 data from the National Pupil Database (NPD), linked to the School Census, to identify students who completed Level 2 qualifications and vocational qualifications post-16 (e.g., T levels and Applied Generals).
With the NPD data, CUP&amp;A will investigate the type of Level 2 qualifications taken by Key Stage 5 students (overall and broken down by their background characteristics, such as gender, level of prior attainment, special educational needs, and ethnicity) and the factors associated to the uptake of T levels and other vocational qualifications.
The public benefit of this work will have a better understanding of the uptake of Level 2 qualifications in Key Stage 5, as well as the uptake of vocational qualifications. This can provide evidence around the uptake of current qualifications and the types of students achieving them and inform qualifications redevelopment.</t>
  </si>
  <si>
    <t>DS01165</t>
  </si>
  <si>
    <t>The University of Exeter wishes to use the Longitudinal study of young people in England (LSYPE2) datasets linked to the National Pupil Database (2004/05 to 2023/24), Individualised Learner Record (2015/16 to 2023/24) and Higher Education data (2017/18 to 2022/23). 
With this data they will explore how individual, home and school factors are involved in and associated with the educational and employment outcomes of children with special educational needs and/or disability (SEND). This research will explore whether these factors impact on participation in risky behaviour, being bullied, and absence from school.
The public benefit of this work will be in providing a better understanding of potential risk and protective factors in relation to educational and employment outcomes for children with SEND, which can inform public service delivery and policy.</t>
  </si>
  <si>
    <t>National Pupil Database (NPD)
Individualised Learner Record (ILR)
Higher Education (HE)
Longitudinal Study of Young People in England (LSYPE2)</t>
  </si>
  <si>
    <t>DS01168</t>
  </si>
  <si>
    <t>Manchester Metropolitan University (MMU) funded by Oasis Community Learning (OCL)</t>
  </si>
  <si>
    <t xml:space="preserve">MMU funded by OCL wishes to use Key Stage 2 attainment and absence data from the National Pupil Database from 2017/18 to 2023/24 linked to the corresponding Spring School Census.
With this data they will evaluate the long-term impact of the Oasis Horizons programme, a 1:1 iPad initiative across OCL, on students’ attainment and attendance at Key Stage 2. OCL is a Multi-Academy Trust in highly disadvantaged UK areas, so the focus is the impact for disadvantaged students (Free School Meals/Pupil Premium), and other subgroups (e.g. SEND/EAL). This mixed-methods project will use statistical modelling to predict the initiative’s impact on attainment, attendance and subgroup effects, when compared to the total English KS2 population (2018-present). 
The public benefit of this work will be in helping fill research gaps in the long-term impact of 1:1 iPad initiatives (particularly for attainment, attendance, and educational disadvantage) and contributing to best practice in implementing similar programmes. </t>
  </si>
  <si>
    <t>DS01171</t>
  </si>
  <si>
    <t>UCL wishes to access Programme in International Student Assessment (PISA) 2015, 2018 and 2022, Trends in International Mathematics &amp; Science (TIMSS) 2011, 2015 and 2019 and Progress in International Reading Literacy Study (PIRLS) 2011, 2016 and 2022 data linked to corresponding years of Phonics, Key Stage 1, Key Stage 2, Key Stage 4, Key Stage 5, Absence, &amp; Exclusions from the Spring School Census from the National Pupil Data base.  
With this data they will investigate the link between pupil’s sense of belonging in school, attendance and educational achievement. 
The public benefit of this work will be to gain a deeper understanding of a key factor linked to attendance at school and achievement in national examinations.</t>
  </si>
  <si>
    <t>Programme in International Student Assessment (PISA)
Trends in International Mathematics &amp; Science (TIMSS)
Progress in International Reading Literacy Study (PIRLS)
National Pupil Database (NPD)</t>
  </si>
  <si>
    <t>DS01172</t>
  </si>
  <si>
    <t>The University of Bristol wishes to use Early Years Foundation Stage Profile (from 2004/5), Key Stage 1 (from 2006/7), Key Stage 2 (from 2010/11), Key Stage 4 (from 2015/16), Key Stage 5 (from 2017/18) test score data on pupils linked to their ethnicity, first language, and other sociodemographic characteristics from School Census (from 2004/05) and absence and exclusions data (from 2017/18).  
With these data they will look at how attainment gaps vary by ethnicity and language repertoire within cohorts (between different key stages within a given cohort) and between cohorts (within the same key stages between different cohorts), and longitudinally (how different cohorts progress through different key stages and whether their grades differ by ethnicity and language over time).  
The public benefit of this work will be a better understanding of changing ethnic and language inequalities during the primary and secondary schooling stages in England. The findings can inform policy initiatives targeted at relevant life stages to mitigate ethnic and language inequalities in education prior to when certain groups diverge onto other educational pathways.</t>
  </si>
  <si>
    <t>DS01173</t>
  </si>
  <si>
    <t>Kings College London (KCL) funded by London Interdisciplinary Social Science Doctoral Training Partnership (LISS DTP)</t>
  </si>
  <si>
    <t>KCL funded by LISS DTP, wishes to use Police National Computer (PNC) and National Pupil Database (NPD) data for individuals born between 1 September 1991 and 31 August 1994.
With this data they will explore the association between secondary school exclusion (fixed-term or permanent) and alternative education provision with persistent offending outcomes as a juvenile (ages 10-17) and as a young adult (ages 18-20), and for any violent offence versus non-violent offending outcome types.
The public benefit of this work will be in its potential to inform targeted interventions and youth crime prevention policies by examining the impact of school exclusion (fixed-term or permanent) and alternative provision on persistent offending. By doing so, it seeks to enhance public safety and community wellbeing across the United Kingdom, particularly benefiting current and future individuals at risk of exclusion or offending.</t>
  </si>
  <si>
    <t>DS01176</t>
  </si>
  <si>
    <t>University College London (UCL) funded by Kavli Trust</t>
  </si>
  <si>
    <t>The Social Biobehavioural Research Group at UCL funded by Kavli Trust wishes to use pupil-level school census data from the National Pupil Database (NPD) collected in 2024/25 consisting of School Census and absence and exclusions data. This will be matched to data collected from the INcreasing AdolesCent social and community supporT (INACT) project.
With this data they aim to implement a social prescribing pathway via schools to support young people who are lonely, test its feasibility and acceptability, and evaluate its impact on loneliness. 
The public benefit will be to address loneliness among young people. The trial will improve previous research by screening all young people, not just those deemed at risk of loneliness. Utilising the NPD will allow for an exploration of the role of sociodemographic and educational factors on treatment effects and the lasting impact of social prescribing on school attendance and exclusions. Findings will help to identify an effective model that could be scaled nationally.</t>
  </si>
  <si>
    <t>DS01178</t>
  </si>
  <si>
    <t>FFT Education Ltd wish to use a range of 2024/25 and 2025/26 National Pupil Database datasets (attainment, school census, absence, exclusions and learning aims) plus the same datasets from 2001/02 to 2023/24 already held, to continue their project to examine the recent consequences of educational policy and recovery from COVID-19 on schooling in England. 
FFT will examine how schools respond to policy changes and accountability incentives in terms of attainment, exclusions, qualifications entered, attendance and changes in school composition. They will also investigate the causes and consequences of alternative provision and how this varies across England. 
The research will be produced as a series of accessible articles and reports that will be published on the FFT Education Datalab website. This work evaluates how the education system in England functions and makes proposals for improvement. Current and future pupils will benefit from policymakers and schools having a better understanding of the impact of policy and practice on education outcomes.</t>
  </si>
  <si>
    <t>DS01188</t>
  </si>
  <si>
    <t>IFF research commissioned by Department for Education (DfE)</t>
  </si>
  <si>
    <t xml:space="preserve">IFF Research commissioned by DfE to use Apprenticeship Service data at employer organisation level for 2023/24 and 2024/25. 
With this data, they will pilot a new sampling approach for surveying apprentice employers. The pilot will investigate if the Apprenticeship Service data can be used to facilitate the delivery of the ongoing Apprenticeship Evaluation Surveys, which have been running since 2012. The Apprenticeship Evaluation Surveys collect data on the apprenticeship programme to monitor quality, customer satisfaction, likely social and economic impacts of apprenticeships.
The public benefit of this work will be to monitor the quality and effectiveness of vocational education, support workforce development and economic growth, and inform policy decisions and funding allocations. </t>
  </si>
  <si>
    <t>Apprenticeship Service Employer Accounts data</t>
  </si>
  <si>
    <t>DS01189</t>
  </si>
  <si>
    <t>NatCen wishes to use Key Stage 2 and Key Stage 4 attainment and the Young Persons Matched Administrative Dataset (YPMAD) indicators from the National Pupil Database (NPD) for a sample of 10,753 post-16 students born between 31 August 2005 and 31 August 2008.
With the data, they will assess the impact of the intervention on Further Education (FE) students’ Maths GCSE attainment and self-confidence and self-efficacy in maths as part of a two-arm randomised control effectiveness trial funded by the Education Endowment Fund (EEF). The intervention is called Mastering Maths which is a professional development programme for post-16 GCSE maths teachers, aiming to improve GCSE maths outcomes for students in FE college settings.
The public benefit of this work will be an improved knowledge about the effectiveness of interventions aimed at improving GCSE attainment for students, including those from disadvantaged backgrounds.</t>
  </si>
  <si>
    <t>DS01192</t>
  </si>
  <si>
    <t>Alkemygold Ltd (known as Alps)</t>
  </si>
  <si>
    <t xml:space="preserve">Alkemygold Ltd (Alps) wishes to use Student Prior Attainment and Exam Result data at primary and secondary level from KS2 &amp; KS4 for the year 2024/25  
With this data they will update their nationally aggregated benchmarks. These benchmarks will then be used for comparative purposes in the reports and analytical tools which they provide to their clients (over 1,100 schools &amp; colleges, plus more than 80 Local Authorities &amp; Multi-Academy Trusts).
The public benefit of this work will be that front-line educators and leadership teams will be able to set aspirational (and achievable) targets for their students and teachers.  They will be able to accurately monitor the progress made by their students.  They will be able to identify areas where improvements are possible and develop strategies to deliver these benefits.  Most importantly they be able to make timely interventions to improve the outcomes for individual students.  </t>
  </si>
  <si>
    <t>Analyse School Performance (ASP) &amp; Attainment Data</t>
  </si>
  <si>
    <t>DS01182</t>
  </si>
  <si>
    <t>The HEAT service wishes to access Key Stage 4 and Key Stage 5 attainment data, linked to Higher Education data form 2022/23 and 2023/24 for two cohorts of HEAT students who have participated in outreach interventions.
The data requested will allow HEAT, its members, and its partners to examine the relationship between participating in outreach and later HE progression, whilst controlling for both the socio-economic deprivation and attainment characteristics of outreach participants. The planned research will include exploratory work aimed at better understanding the education trajectories and outcomes of Service Children.
The public benefit of this work will be that HEAT, its member organisations, and their external stakeholders will gain a better understanding of the contribution of widening participation outreach on progression to higher education, which parts of outreach delivery are most effective, and for whom.</t>
  </si>
  <si>
    <t>D &amp; E</t>
  </si>
  <si>
    <t>DS01122</t>
  </si>
  <si>
    <t xml:space="preserve"> Arvarto commissioned by Department for Education (DfE)</t>
  </si>
  <si>
    <t xml:space="preserve">Arvato contracted by the Department for Education wishes to use pupil level attainment data and data from the National Pupil database (NPD) for pupils born between 01/01/2006 and 31/12/2021.
With this data, Arvato will undertake case management of amendment requests made by schools and colleges using the Check Your Performance Measures Data service. 
The public benefit of this work will be to support the Check Your Performance Measures Data service, ensuring that appropriate information is used to assess amendment requests. </t>
  </si>
  <si>
    <t>DS01197</t>
  </si>
  <si>
    <t>SDN Mesma Group Ltd</t>
  </si>
  <si>
    <t>Department for Education wishes to share names and contact details of the T Level ambassador members with the Strategic Development Network (SDN) Mesma Group Ltd who have been commissioned by DfE to support the operational delivery of the network.
With this data SDN will deliver the T Level Ambassador Network (TAN) Regional Strategic Co-ordinator Service to deliver regional coordination, engagement, and communication activities.
The public benefit of this work will be improved awareness and adoption of T Levels, enhanced regional engagement, and better alignment of education provision with local skills needs.</t>
  </si>
  <si>
    <t>T Level ambassadors contact details</t>
  </si>
  <si>
    <t>DS01183</t>
  </si>
  <si>
    <t>ICF Consulting Service Ltd commissioned by Department for Education (DfE)</t>
  </si>
  <si>
    <t xml:space="preserve">ICF commissioned by  Department for Education to use National Pupil Database  consisting of attainment and attendance of students, including in Key Stage 2, Key Stage 4, and Early Years Foundation Stage Profile and Phonics and Alternative Provision (AP) from 2008/09 to 2022/23.
With this data they will undertake an impact evaluation of the SEND and AP Change Programme. As part of this evaluation, they will use eight years of NPD data (2014/15 - 2023/24) on attendance and time spent in AP and data from the School Spring Census on students with Education and Healthcare Plans. 
The public benefit of this work will be analysis to explore and assess if the SEND and AP Change programme is achieving the intended impact of improving experiences and outcomes for families and children and young people with SEND. </t>
  </si>
  <si>
    <t>DS01149</t>
  </si>
  <si>
    <t>LSE, funded by YEF, wishes to use the Department for Education/Ministry of Justice dataset for their research project that seeks to understand how recent changes to the justice system may have shaped the criminal and schooling trajectories of young people in England. 
LSE will study the potential consequences for youth crime outcomes of two major changes to the justice system: 1) The introduction of sentencing guidelines, which may have reduced variation in youth justice outcomes, 2) The structural shift in the UK court system in the 2010s which saw the closures of several magistrate courts and multiple crown courts. 
The public benefit of this work will be to inform the public debate on the impact of legislative changes in the justice system on youth crime, and its impact on school exclusion, student performance, recidivism in adolescence and criminal activity in adulthood.</t>
  </si>
  <si>
    <t>DS01054</t>
  </si>
  <si>
    <t>Cambridge University Press &amp; Assessment (CUPA)</t>
  </si>
  <si>
    <t xml:space="preserve">CUPA wishes to use data from the National Pupil Database (NPD) for pupils who completed Key Stage 5 in 2014/15 to 2020/21 linked to the School Census and prior attainment at Key Stage 4, Higher Education (HE) data from 2014/15 to 2022/23 and Individualised Learner Record (ILR) from 2014/15 to 2021/22 and 2022/23.
With this data they will investigate the progression outcomes, higher education retention and performance outcomes of these Key Stage 5 students affected by the Covid-19 pandemic. 
The public benefit of this work will be to understand how students whose learning was disrupted by the pandemic progressed after their Key Stage 5 studies, whether this disruption had impacted their retention and performance in higher education, and whether specific groups of students (based on their background characteristics) had been disproportionally impacted.  </t>
  </si>
  <si>
    <t>DS01152</t>
  </si>
  <si>
    <t xml:space="preserve">LSE wishes to use School Census, Absence, Exclusions, Key Stage 1, Key Stage 2 and Key Stage 4 data from the National Pupil Database.
With this data they will aim to evaluate the system-level effects of the introduction of academies. The project seeks to analyse both the effects on pupils attending academies and on pupils attending other types of schools. It also seeks to analyse how the two phases of the academy school reform (2003 to 2009 under a Labour Government; and 2010 onwards under a Coalition and then Conservative Government) affected equality of opportunity among children of different ethnic and socio-economic backgrounds. 
The public benefit will be to produce evidence on how early academies and post-2010 academisation have affected educational outcomes in the state sector overall. </t>
  </si>
  <si>
    <t>DS01157</t>
  </si>
  <si>
    <t>Oxford University</t>
  </si>
  <si>
    <t>Oxford University wishes to use GCSE attainment data, including iGCSEs, from the National Pupil Database for the years 2023/24 to calculate school-level performance metrics. These metrics will be used alongside applicants’ GCSE attainment data from their Higher Education applications to improve access for applicants from schools with lower than average GCSE performance, whom the university wish to support by giving more detailed consideration during admission.
With this data, Oxford University will assess the impact of excluding iGCSEs from published statistics to understand its effect on characterising school attainment in particular for independent schools. 
This project is in the public interest as characterising an individual’s GCSE performance within the context of their school helps the university ensure applicants from less well performing schools are not disadvantaged during the admissions process. In turn, this will support under-represented and disadvantaged people to access higher education and Oxford University more specifically.</t>
  </si>
  <si>
    <t>DS01177</t>
  </si>
  <si>
    <t>Now Teach</t>
  </si>
  <si>
    <t>Now Teach wishes to use trainee teacher data from the Database of Trainee Teachers and Providers to check trainee status / eligibility to teach. 
The public benefit of this is to ensure that the trainees have the necessary requirements (both professionally and legally) to teach in Schools within England. Identifying / supporting appropriate trainees will also support the achievement of ITT recruitment targets and the 6.5k teacher recruitment pledge.</t>
  </si>
  <si>
    <t>Database of Trainee Teachers and Providers</t>
  </si>
  <si>
    <t>DS01185</t>
  </si>
  <si>
    <t>Verian Group UK Ltd funded by Education Endowment Foundation (EEF)</t>
  </si>
  <si>
    <t>Verian, on behalf of EEF, wishes to use Key Stage 2 attainment, School Census and Early Years Foundation Stage Profile data from the National Pupil Database (NPD) for Year 6 pupils in 2024/25 relating to their reading ability and characteristics. 
With this data, they will analyse the results of a trial testing a programme called the KS2 Reading Fluency Project that aims to improve reading comprehension in Year 6 pupils. The NPD data will provide a secondary measure of reading performance to validate the trial’s main measure, as well as offering information about performance on a previous reading test (the ‘Early Years Foundation Stage Profile’) and demographic information to inform the study’s analysis.
The public benefit of this work will be to estimate whether, how, and how well the programme works so that schools can make an informed decision on whether to adopt it.</t>
  </si>
  <si>
    <t>DS01191</t>
  </si>
  <si>
    <t>FFT Education wishes to use Early Years Census, Alternative Provision Census and Spring School Census 2019/20 – 2023/2024. 
With this data we plan to create some updated sibling groups following the process we created in earlier years. The new identifiers will be returned to DfE to include in NPD for the benefit of internal and external researchers.
The work is part of a larger project led by Manchester Metropolitan University (MMU) and funded by the Youth Endowment Fund. Once the sibling identifiers have been created, the Principal Investigator at MMU will make an application to use them in a research project to study the relationship between household income and youth offending.</t>
  </si>
  <si>
    <t>DS01187</t>
  </si>
  <si>
    <t>Rand Europe commissioned by Youth Endowment Fund (YEF)</t>
  </si>
  <si>
    <t>Rand Europe, commissioned by the Youth Endowment Fund, sub-contractors FFT Education and the University of Westminster wish to use National Pupil Database data from 2019 to 2025 including Census, Absence and Exclusions, attainment data at Early Years Foundation Stage to Key Stage 2 and Children in Need data and Children Looked After data for pupils attending schools in 10 Support, Attend, Fulfil, Exceed (SAFE) Taskforces areas matched to pupils who have received SAFE Taskforce interventions.  
With this data they will undertake a non-experimental impact evaluation of the SAFE Taskforces programme on suspensions, exclusions, attendance of Year 7-9 pupils at risk of exclusion and truancy. 
The public benefit will be an understanding of the impact of a programme designed to improve the outcomes for young people at risk of exclusion and truancy and to provide a stronger evidence base on which to formulate policy and thereby improve the prospects of this marginalised group.</t>
  </si>
  <si>
    <t>DS01091</t>
  </si>
  <si>
    <t>STEM Learning</t>
  </si>
  <si>
    <t xml:space="preserve">STEM Learning wishes to use attainment data linked to school census from the National Pupil Database for the last five years in order to identify the performance of primary and secondary schools and colleges. 
With this data, STEM Learning will seek to identify differences in performance in STEM subjects by schools engaged and not engaged with STEM Learning programmes. The analyses will be used to inform future support offered to schools and colleges by STEM Learning, and evaluate the impact of support provided.
The public benefit of this work will be ensuring that STEM Learning are continually challenging themselves to deliver a high quality and impactful suite of support for schools. Where appropriate, results will be shared with the Department for Education (DfE) for evaluating DfE-funded programmes or published as programme evaluations on the STEM Learning website. </t>
  </si>
  <si>
    <t>DS01006</t>
  </si>
  <si>
    <t>London School of Economics (LSE) and CFE Research commissioned by Department for Education (DfE)</t>
  </si>
  <si>
    <t>The Department for Education have commissioned LSE Centre for Vocational Education Research (CVER), along with CFE Research, to conduct a process evaluation of waves 2 and 3 and an impact evaluation for Skills Bootcamps. LSE working with the Institute for Fiscal Studies (IFS) will conduct the impact evaluation.
Data for 58,000 participants who started a Skills Bootcamp and 57,000 applicants in wave 2 and 3 that did not progress to starting a course (the treatment group) to be matched to educational data from the National Pupil Database, Individualised Learner Record and Higher Education Data, alongside HMRC and DWP data. With this matched data and a comparison group they will complete the impact evaluation for Skills Bootcamps Wave 2 and 3. 
The public benefit of this work will be to publish findings of the Skills Bootcamps evaluation which will directly lead to sustained improvements in the quality of jobs resulting from the programme.</t>
  </si>
  <si>
    <t>DS01145</t>
  </si>
  <si>
    <r>
      <t>CFE Research commissioned by DfE wishes to use linked data from DfE’s Register</t>
    </r>
    <r>
      <rPr>
        <sz val="12"/>
        <color theme="1"/>
        <rFont val="Arial"/>
        <family val="2"/>
      </rPr>
      <t xml:space="preserve"> for a National Professional Qualification service data (referred to as NPQ service records), the School Workforce Census (SWC) and Get Information About Schools to undertake a process and impact evaluation of the NPQ for SENCOs.
The evaluation will use surveys, interviews and case studies with SENCO NPQ participants and wider participants (including DfE officials, providers, teachers and leaders, parents and pupils with SEND) to evaluate whether the NPQ for SENCOs is being implemented as intended and whether its intended outcomes and impacts are being, or likely to be, delivered.</t>
    </r>
  </si>
  <si>
    <t>School Workforce Census (SWC)
Get Information About Schools (GIAS)
National Professional Qualification (NPQ)</t>
  </si>
  <si>
    <t>DS01159</t>
  </si>
  <si>
    <t>NCFE wishes to use Level 2 prior attainment data 2021/21 to 2023/24 for T Level Technical Qualification (TQ) learners for all NCFE TQs from the National Pupil Database. They will also corroborate this data with the demographic data to analyse potential linkages and impact.
With this data, they will analyse prior attainment at cohort level against Year 1 and Year 2 outcomes. 
The public benefit of this work will be in the way it will be used to support communications and engagement with T Level students and providers, to try to reduce the risk of first year dropouts from the programme and ultimately improve retention rates. It will also provide insights that may be valuable in developing enhanced support for T Level providers, supporting more effective delivery of the programme and the potential take-up of T Levels. NCFE see robust data analysis as critical in terms of supporting and communicating with providers.</t>
  </si>
  <si>
    <t>DS01181</t>
  </si>
  <si>
    <t>Ipsos UK funded by Youth Endowment Fund (YEF)</t>
  </si>
  <si>
    <t>Ipsos UK funded by the YEF wishes to use 2024/25 pupil-level data on attendance and exclusions (outcomes) and Key Stage 2 attainment (covariate) from the National Pupil Database for students in Years 8 and 9 across 114 schools. 
With this data, Ipsos UK (the evaluator) will assess the effectiveness of a Rugby League mentoring program called Inspiring Futures through a randomised controlled trial. The study will measure whether the sports-based mentoring intervention improves educational outcomes among young people at risk of poor behaviour and attendance. 
The public benefit of this work will be robust evidence about whether sports-based mentoring can improve school engagement and school behaviour among vulnerable young people, informing future decisions about supporting students through sports and mentoring programs across England's schools.</t>
  </si>
  <si>
    <t>DS01184</t>
  </si>
  <si>
    <t>RAND Europe funded by Education Endowment Fund (EEF)</t>
  </si>
  <si>
    <t xml:space="preserve">RAND Europe funded by EEF wishes to use Pupil Level Spring Census data 2023/24 to 2024/25 data from the National Pupil Database. This will be matched to approximately 2,500 from pupils who have taken part in the Lexia® Core5® Reading Programme.
With this data RAND Europe will assess the Lexia Core Reading programme’s effectiveness in improving reading skills among Key Stage 1 pupils. 
The public benefit of this work would be to provide evidence on whether Lexia can help children improve their reading abilities, benefiting the public by supporting educators and policymakers in making informed decisions about using technology-based interventions in schools. </t>
  </si>
  <si>
    <t>DS01186</t>
  </si>
  <si>
    <t>National Institute for Economic and Social Research (NIESR) funded by Education Endowment Foundation (EEF)</t>
  </si>
  <si>
    <t xml:space="preserve">NIESR have been funded by the EEF who wish to use National Pupil Database (NPD) Early Years Foundation Stage Profile and School Census Pupil Level data on children’s educational outcomes and demographics for 2024/25 matched to pupils who are involved in the Tips-by-Text intervention.
With the data, NIESR will evaluate Tips-by-Text, a randomised control trial designed to support young children improve literacy and socio-emotional skills. 
The public benefit of this work will be a better understanding of how early years parenting support can enhance children’s learning. The findings will help policymakers and educators make informed decisions about the best way to support children’s development, ensuring resources are used effectively to improve outcomes for all children.  </t>
  </si>
  <si>
    <t>DS01190</t>
  </si>
  <si>
    <t>University of Surrey</t>
  </si>
  <si>
    <t xml:space="preserve">University of Surrey wishes to use data from the National Pupil Database, which includes the following data tables for the years 2014/15 to 2024/2025 (latest release) for 1) Absence, 2) School Level Census 3) School Census Pupil Address 4) School Census Pupil Level and 5) Geographical.
With this data they will investigate how school attendance patterns are shared between siblings in the same household. The project will look at whether older siblings influence the attendance of their younger siblings, and how this varies depending on the age gap, birth order, family size, and whether siblings attend the same school. This study forms part of a wider PhD project on school attendance and will help understand family dynamics behind persistent absence. 
The public benefit of this work will to inform policies and school interventions that support families where attendance is a challenge, and to improve understanding of how school absence can spread within households.  </t>
  </si>
  <si>
    <t>DS01195</t>
  </si>
  <si>
    <t>University College London (UCL) commissioned by Ipsos UK</t>
  </si>
  <si>
    <t>UCL have commissioned Ipsos UK to use 2024/2025 School Census pupil characteristics, Absence, and contact addresses from the National Pupil Database. 
With this data, they will access a sample of 8-year-old children from 100 families in England to invite them to participate in the Growing Up In Digital Europe Pilot Study (GUIDE-Pilot). The pilot study will test the feasibility of a future large-scale UK child cohort study on child development and well-being to fill a crucial gap in the UK’s data infrastructure and contribute UK data to a major European Comparative data infrastructure. The study is funded by the Economic and Social Research Council.
The public benefit of this work will be research that will be an important source of high quality longitudinal statistical evidence to support the development of social policies which will enhance the wellbeing of children, young people and their families across Europe for many years to come.</t>
  </si>
  <si>
    <t>DS01198</t>
  </si>
  <si>
    <t>Department for Health &amp; Social Care (DHSC)</t>
  </si>
  <si>
    <t xml:space="preserve">DHSC wishes to use data from the Individualised Learner Records, and T Level Industry Placements records for the Health, Science, and Healthcare Science T Levels in Further Education establishments for 2020/21 to 2025/26. 
With this data they will evaluate and track the provision of high quality T Level industry placements within the healthcare sector to ensure it aligns with future workforce needs. 
The public benefit of this work will to be inform policy and financial planning and ensure  that T Levels provide a robust pipeline into NHS and other healthcare careers. </t>
  </si>
  <si>
    <t>Individualised Learner Record (ILR)
T-Level data</t>
  </si>
  <si>
    <t>DS01199</t>
  </si>
  <si>
    <t>Bristol Medical School, University of Bristol</t>
  </si>
  <si>
    <t>University of Bristol wishes to use the DfE/MoJ linked dataset: School Census, Alternative Provision and PRU census data – from 2001/02 to 2011/12, CLA from 2005/06 to 2011/12 and Police National Computer (PNC) data from 2005 to 2025.
With these data they will examine patterns of violent offending by girls and young women in England and to compare to those of boys and young men. They also wish to investigate whether these patterns differ between ethnic groups and across vulnerable subgroups such as those with care experience, educational needs, and those from deprived backgrounds. Most previous work examining patterns of violent offending has focused on males.
The public benefit of this work will be a stronger evidence base that will inform efforts to identify girls and young women at risk of violent offending and provide valuable information for organisations seeking to design appropriate interventions aimed at preventing girls and young women following such pathways.</t>
  </si>
  <si>
    <t>DS01200</t>
  </si>
  <si>
    <t>IFF Research commissioned by DfE wishes to use data from the School Workforce Census 2024 and the Teacher Continuing Professional Development (CPD) Manage Training for Early Career Teachers Service to draw a top-up sample for the second year of the Working Lives and Teachers and Leaders study. 
This study is a large-scale, robust and vital evidence relating to the teaching workforce with a focus on recruitment and retention. 
The public benefit of this work will help strengthen policymaking, supporting the delivery of the Recruitment and Retention strategy, to in turn help make the teaching profession more attractive, retain individuals in the profession, and ensure an effective education system in England.</t>
  </si>
  <si>
    <t>School Workforce Census (SWC)
Teacher Continuing Professional Development (CPD)</t>
  </si>
  <si>
    <t>DS01201</t>
  </si>
  <si>
    <t>IFS has been commissioned by the Department for Education to use Longitudinal Education Outcomes (LEO) data up to 2021/22 already held plus one additional tax year (2022-23) containing employment and earnings data, and one additional academic year (2022/23) of School Census, KS2, KS4 and KS5 attainment from the National Pupil Database.
With these data, they will estimate the impact of taking an undergraduate degree on lifetime earnings. The data can be used to track the experiences and attainment of individuals through school and higher education (if they participate in higher education) to their subsequent working lives. 
The public benefit of this work is that it provides accountability for public investment in higher education and for the time and money that students spend in getting a degree. Breakdowns by gender, subject area studied, prior attainment, and type of higher education provider will inform policy development and can be used by young people when they make consider options for further study.</t>
  </si>
  <si>
    <t>National Pupil Database (NPD)
Longitudinal Educational Outcomes (LEO)</t>
  </si>
  <si>
    <t>DS01202</t>
  </si>
  <si>
    <r>
      <t>DfE is sharing data with the UKDS (University of Essex) for the purpose of providing de-identified Further Education Workforce Census (FEWC) access for third party research by Digital Economy Act (DEA) accredited researchers for the benefit of the public.  
UKDS will act as DfE’s service provider in line with its DEA accreditation as a Processor for disclosure, and will secure approval from data owners for each research project that is requested. The data is therefore intended to serve multiple accredited research projects.</t>
    </r>
    <r>
      <rPr>
        <strike/>
        <sz val="12"/>
        <rFont val="Arial"/>
        <family val="2"/>
      </rPr>
      <t xml:space="preserve">
</t>
    </r>
    <r>
      <rPr>
        <sz val="12"/>
        <rFont val="Arial"/>
        <family val="2"/>
      </rPr>
      <t xml:space="preserve">
The public benefit is that safely increasing the volume of FEWC analysis being undertaken will significantly broaden the volume of highly beneficial insights for the education system and wider public.</t>
    </r>
  </si>
  <si>
    <r>
      <t>Further Education Workforce</t>
    </r>
    <r>
      <rPr>
        <sz val="12"/>
        <color theme="1"/>
        <rFont val="Arial"/>
        <family val="2"/>
      </rPr>
      <t xml:space="preserve"> Census (FEWC)</t>
    </r>
  </si>
  <si>
    <t>Covered by DS01158</t>
  </si>
  <si>
    <t>DS01203</t>
  </si>
  <si>
    <r>
      <t>DfE is sharing data with the UKDS (University of Essex) for the purpose of providing de-identified Children of the 20s (COT20s) access for third party research by Digital Economy Act (DEA) accredited researchers for the benefit of the public.  
UKDS will act as DfE’s service provider in line with its DEA accreditation as a Processor for disclosure, and will secure approval from data owners for each research project that is requested. The data is therefore intended to serve multiple accredited research projects.</t>
    </r>
    <r>
      <rPr>
        <strike/>
        <sz val="12"/>
        <color rgb="FFFF0000"/>
        <rFont val="Arial"/>
        <family val="2"/>
      </rPr>
      <t xml:space="preserve"> 
</t>
    </r>
    <r>
      <rPr>
        <sz val="12"/>
        <color theme="1"/>
        <rFont val="Arial"/>
        <family val="2"/>
      </rPr>
      <t xml:space="preserve">
The public benefit is that safely increasing the volume of COT20s analysis being undertaken will significantly broaden the volume of highly beneficial insights for the education system and wider public.</t>
    </r>
  </si>
  <si>
    <t>Children of the 20s (COT20s)</t>
  </si>
  <si>
    <t>DS01204</t>
  </si>
  <si>
    <t>CooperGibson Research has been commissioned by the DfE to use data from Get Information About Schools (GIAS) linked to data from the Flexible Working Ambassador Schools (FWAMS) programme to obtain contact details of schools who have engaged in the programme.
With this data, they will invite the schools to participate in an interview to investigate how the programme is being delivered, the experiences of supported schools (including those accessing ad hoc support and accessing longer-term support) and self-reported outcomes and impacts. It will identify and provide details about how schools supported by a FWAMS have made changes in their school and what the FWAMS are doing to help those schools. It will also try to identify whether the programme is delivering against objectives of driving culture change within the sector.
The public benefit will be to understand how the programme is delivered and whether the peer support model is effective.</t>
  </si>
  <si>
    <t>Get Information About Schools (GIAS)
Flexible Working Ambassador Schools (FWAMS)</t>
  </si>
  <si>
    <t>DS01205</t>
  </si>
  <si>
    <t xml:space="preserve">IFF have been contracted by DfE to use data held in the Individualised Learner Record (ILR) to access those current and former learners on the social work degree apprenticeship.
With this data they will use learners’ contact details to invite approximately 6,000 current and former apprentices to participate in a survey. Once the survey is complete they will use other variables in the ILR (demographic data, and details related to their status and participation in the apprenticeship) to analyse the survey data.
The public benefit of this work will be filling an evidence gap regarding the Social Work Degree Apprenticeship which is becoming an increasingly well-established route into social work but lacks an existing evidence base. The research will inform future government and local authority decision making regarding social work entry programmes. </t>
  </si>
  <si>
    <t>DS01207</t>
  </si>
  <si>
    <t>University of Sussex wishes to use the National Pupil Database Early Years Foundation Stage Profile, Early Years Census, Pupil Level Census, Key Stages 1,2, 4 and 5 Exclusions, Absences and School Level data from 1998 to 2019.
With this data they will assess (i) peer and school influences on pupils’ outcomes and (ii) the relationship between pupils’ outcomes in the early years at age five and later outcomes. To investigate the role of family circumstances (such as number of siblings and birth order) on pupils’ early years and later outcomes including Special Educational Needs status. The research study will also examine how the relationships vary by both detailed pupil characteristics, such as ethnicity, as well as school characteristics.
The public benefit of this study will improve understanding and expand the evidence base on how schools, peers, and pupils’ own characteristics shape student outcomes at different stages of their schooling career.</t>
  </si>
  <si>
    <t>DS01208</t>
  </si>
  <si>
    <t>National Foundation for Educational Research (NFER) commissioned by Department for Education (DfE)</t>
  </si>
  <si>
    <t>NFER commissioned by Department for Education (DfE) wishes to use the Further Education Workforce Census (FEWC). A Pseudonymised version of the Staff Level Dataset for academic years 2023/2024.  
With this data, they will assess it to understand suitability to provide a sample frame for a future longitudinal survey of the Further Education workforce. 
The public benefit of this work will be to provide an evidence base of the Further Education workforce capturing changes over time, capturing the teacher voice and inform policy understanding of the key factors impacting Further Education workforce recruitment, retention and quality.</t>
  </si>
  <si>
    <t>Further Education Workforce Census (FEWC)</t>
  </si>
  <si>
    <t>DS01209</t>
  </si>
  <si>
    <t>The Gatsby Foundation have commissioned RCU to undertake analysis of Individualised Learner Record (ILR) and National Pupil Database (NPD) data relating to T Level participation, and performance from 2020 to 2024.
With this data they will increase understanding of the initial T Level cohorts. Analysis of the data will help to answer the following questions: where are T Level students studying, what subjects are being studied, what are the travel to learn distances, what are the achievements for T Level students, what are the prior achievement and demographics of the T Level cohorts?
The public benefit of this work will be to significantly extend the understanding of the first T Level cohorts which could help to identify, for example, factors that lead to successful T Level uptake and achievements, and where any future support may be best targeted.</t>
  </si>
  <si>
    <t>DS01210</t>
  </si>
  <si>
    <t>University of Cambridge funded by the Wellcome Trust</t>
  </si>
  <si>
    <t>University of Cambridge funded by the Wellcome Trust, wishes to use the National Pupil Database (Early Years Census, Termly School Census, Alternative Provision Census, Key Stage 1 to Key Stage 5 Attainment, Absence, Exclusions), for pupils that appear in the MY Resilience In Adolescence (MYRIAD) dataset, which examines associations over time between mental health and functioning and educational variables.
With this data they aim to understand the mechanisms behind these processes, which individuals might have different responses, and why. Outcomes obtained during the COVID-19 pandemic will inform in what ways the pandemic may have been harmful to young people’s mental health, functioning, and educational outcomes, and how pre-pandemic mental health service use may have protected at-risk young people during this population-wide stressor. 
The public benefit of this work will be informing prevention interventions and mental health services, and contributing to the broader understanding of the complex relationship between mental health, functioning, and academic outcomes.</t>
  </si>
  <si>
    <t>DS01212</t>
  </si>
  <si>
    <t>NFER wishes to use linked Programme for International Student Assessment data (PISA) with National Pupil Data Key Stage 2, Absence, Autumn/Spring Pupil Level Census for 2022/23, for the relevant cohort.
The Programme for International Student Assessment (PISA) dataset captures the multidimensionality of wellbeing by providing comprehensive information on pupils’ physical symptoms associated with mental health difficulties/stress. With this linked data, they will examine how this aspect of pupil wellbeing is related to their school attendance. 
The public benefit of this work will provide both school leaders and policymakers with greater insights into potential solutions to help improve attendance among secondary school-aged pupils.</t>
  </si>
  <si>
    <t xml:space="preserve">National Pupil Database (NPD)
Programme for International Student Assessment (PISA)
</t>
  </si>
  <si>
    <t>DS01213</t>
  </si>
  <si>
    <t xml:space="preserve">London School of Hygiene &amp; Tropical Medicine </t>
  </si>
  <si>
    <t>The London School of Hygiene &amp; Tropical Medicine wishes to use the names and email addresses of the senior leads for mental health (or equivalent role) in education settings that works with a Mental Health Support Team, and the team manager/lead in every Mental Health Support Team, funded in the Trailblazers – wave 6. 
With these data, they will conduct a survey to understand how the programme is progressing, its outcomes and costs. Assessing the programme impacts and outcomes of Mental Health Support Teams in school, understanding service models and assess the extent of any learning across sites and over time, the relationship between programme workforce, user outcomes and sustainability &amp; identifying scope for improvement of programme delivery.
The public benefit of this work will be that the findings of the evaluation will help to inform delivery of the government’s manifesto commitment of having a mental health professional in every school.</t>
  </si>
  <si>
    <t>Staff in schools and colleges &amp; Staff in Mental Health Support Teams Data</t>
  </si>
  <si>
    <t>DS01214</t>
  </si>
  <si>
    <t>Alma Economics commissioned by Department for Education (DfE)</t>
  </si>
  <si>
    <t>Alma Economics, commissioned by the DfE, wishes to use School Workforce Census, linked to data about Initial Teacher Training (ITT) from 2017-2024.
With this data they will contact relevant stakeholders to complete surveys and/or attend interviews/focus groups and provide relevant contextual and monitoring information about ITT.
The public benefit of the evaluation will be a robust and comprehensive understanding of the implementation and early impacts of the Initial Teacher Training (ITT) reforms in England. The evaluation is designed to examine how the reforms are being delivered in practice, how they are shaping the experiences of key stakeholders across the ITT system, and what benefits and unintended consequences are emerging. The evaluation also seeks to inform continuous improvement and future policy design by providing evidence-based insights and recommendations.</t>
  </si>
  <si>
    <t>School Workforce Census (SWC)
Initial Teacher Training (ITT)</t>
  </si>
  <si>
    <t>DS01215</t>
  </si>
  <si>
    <t>Fischer Family Trust (FFT) Education Ltd commissioned by IntoUniversity</t>
  </si>
  <si>
    <t>IntoUniversity have commissioned FFT to undertake a two-part project. This request is the first part of the project and will use 2021/22 – 2024/25 Key Stage 2 data linked to Key Stage 1 and Early Years Foundation Stage prior attainment and Spring School Census data from the National Pupil Database (NPD). 
With this data they will undertake an evaluation of IntoUniversity’s Academic Support programme. This programme provides after-school help with homework, coursework, literacy and numeracy to primary and secondary students from a disadvantaged background. Specifically, this evaluation will look at the effect of the programme on Key Stage 2 attainment.
The public benefit of this work will be an updated evaluation of a project which seeks to improve outcomes for disadvantaged young people. The results will therefore be of significant interest to policymakers, schools and anyone with an interest in improving outcomes for this group.</t>
  </si>
  <si>
    <t>DS01216</t>
  </si>
  <si>
    <t>Leovate Ltd</t>
  </si>
  <si>
    <r>
      <t xml:space="preserve">Leovate Ltd (through its FindMySchool.uk platform) wishes to use pupil address information from the National Pupil Data for maintained state schools for the 2024/25 and 2025/26 academic year.
With this data they will generate attendance area heatmaps showing the distribution of pupils attending each state primary and secondary school in England. These maps will be based on analysis of full postcodes but published only as generalised, colour-coded heatmaps that display smoothed attendance patterns.
The public benefit of this work will be to provide free, transparent access to realistic school attendance information for parents and families. </t>
    </r>
    <r>
      <rPr>
        <sz val="12"/>
        <color theme="1"/>
        <rFont val="Arial"/>
        <family val="2"/>
      </rPr>
      <t>Free public heatmaps will enable all families to make better-informed decisions about school applications and housing, supporting fairness and reducing inequalities in access to admissions information.</t>
    </r>
  </si>
  <si>
    <t>DS01227</t>
  </si>
  <si>
    <t>Pearson sub-contracting University of Oxford commissioned by Department for Education (DfE)</t>
  </si>
  <si>
    <t>Pearson commissioned by DfE to administer the Programme for International Student Assessment (PISA) 2025 study in England. Pearson have sub-contracted the analysis and reporting of England’s PISA results to the University of Oxford Centre for Educational Assessment (OUCEA). OUCEA wishes to use School Census data for 2024/25 from the National Pupil Database linked to the PISA 2025 data.  
With this data, the project team will form a national picture of achievement of 15-year-old pupils and directly influence national policy and developments. Additional data collected will permit the team to arrive at conclusions about pupil well-being and any changes in performance and well-being over time, as well as to assess the representativeness of the sample of schools and pupils that participated in PISA 2025. 
The public benefit of this work will be in the form of the opportunity to compare achievement internationally and encourage countries to learn from each other, creating fairer and more inclusive school systems.</t>
  </si>
  <si>
    <t>DS01222</t>
  </si>
  <si>
    <t>Fischer Family Trust Education (FFT) commissioned by Good Schools Guide</t>
  </si>
  <si>
    <t>FFT have been commissioned by the Good Schools Guide to use termly School Census data from 2020/21 to 2024/25 and institution history data from the National Pupil Database.
With this data, FFT will create aggregated data to support parents with choosing a school for their child. This will include using analysing movement between schools in England, and exploring the possibility of creating catchment area maps. The aggregated data will be made freely available to users of the Good Schools Guide website. 
The public benefits of this work will be that pupils and their parents will be better able to understand the schools that they are looking at, and to choose the one that suits them best. This will enable the young people ultimately to make a more positive impact to UK economy, society, and their quality of life.</t>
  </si>
  <si>
    <t>DS01167</t>
  </si>
  <si>
    <t>The DfE Children’s Social Care (CSC) data modernisation team is looking to work with up to 30 volunteer local authorities (LAs) as ‘early adopters’. Through this pilot, DfE will work with participating LAs to test more timely data flows to a private access version of the CSC Dashboard via our API (application programme interface). The API would collect and share back to participating local authorities information on their children’s social care services.
The private access CSC dashboard will reflect the outcomes and enablers of the National Framework and allow us to test and understand the end-to-end data quality and burden trade-offs between more timely data flows and the current annual bulk data collections. 
By testing these solutions in a pilot, we can work closely with a small group of LAs to understand the sustainability and scalability of these data flow options. We will work with participating LAs to continuously evaluate and assess the scheme throughout to understand its future potential.</t>
  </si>
  <si>
    <t>Children social care data from Local Authorities (LA's)</t>
  </si>
  <si>
    <t>DS01147</t>
  </si>
  <si>
    <t>CSC Global, Investors via Citibank, Govt Actuaty Dept, BDO, Price Waterhouse Coopers, Kroll, S&amp;P Global, Fitch</t>
  </si>
  <si>
    <t xml:space="preserve">Department for Education (DfE) wishes to share personal data (derived from HMRC and Student Loan Company data) relating to borrowers whose student loan repayments were sold in the 2017 and 2018 sale of Student Loans with those organisations who have a legal duty to assess the performance of the relevant Income Contingent Repayment (ICR) Student Loans.  
These organisations include: CSC Global (the issuer), investors via the Citibank website and auditors (Government Actuary Department, Price Waterhouse Cooper, BDO) and a valuation agency (Kroll).  The rating agencies (S&amp;P Global, Fitch) receive pseudonymised and aggregate data on request.  </t>
  </si>
  <si>
    <t>Student Loan Borrower Level data and forecasting model</t>
  </si>
  <si>
    <t xml:space="preserve">Memorandum of Understanding revied annually.
This is the review date.
</t>
  </si>
  <si>
    <t>DS01219</t>
  </si>
  <si>
    <t>Ipsos commissioned by Department of Culture, Media &amp; Sport (DCMS)</t>
  </si>
  <si>
    <t>IPSOS commissioned by Department of Culture, Media and Sport (DCMS) wishes to use pupil level census from the National Pupil Database and data from the Individualised Learner Record for individuals born between 2012 (and aged 11) and 2006 (and aged 18), or up to the age of 25 (born in 1999) and with a Special Educational Need or Disability (SEND) to create a sampling frame as part of the impact evaluation of the Youth Investment Fund (YIF). 
With this data they will survey young people living close to facilities funded through YIF, and in eligible areas where organisations did not receive funding, to look at possible impact of the fund. 
The public benefit of the work will be to provide evidence on the possible impact of YIF on young people and to partially judge the success of the programme, as well as contribute to the wider evidence base on the impact of investment in the youth sector.</t>
  </si>
  <si>
    <t>DS01211</t>
  </si>
  <si>
    <t>Great Ormond Street NHS Foundation Trust (GOSH)</t>
  </si>
  <si>
    <t>Great Ormond Street NHS Foundation Trust (GOSH) wishes to match their GOSH data to characteristics, attendance, exclusion and educational attainment from the National Pupil Database (NPD) and the Individualised Learner Record (ILR) for the years 2001/02 to 2024/25.
 With this matched data they will run a demonstrator project on 3,000 records ahead of an aim to establish the LUMINANCE (Linking EPR and roUtine adMINistrative dAta iN paediatriC carE) research database. This database will contain information on health and educational outcomes of children who have been treated at GOSH since 2000 which will support data analytics research into paediatrics.
The public benefit is to support research into child health, particularly rare and complex conditions, by providing a data resource for researchers to access thereby improving the health and educational outcomes of children nationally.</t>
  </si>
  <si>
    <t>DS01206</t>
  </si>
  <si>
    <t>KCL wishes to use linked National Pupil Database (NPD) and Police National Computer (PNC) data (birth cohorts 1996 to 2002).
With this data, they will investigate whether variables capturing youth offending in the NPD offer an adequate proxy for offence convictions and cautions captured by the PNC. The NPD contains several variables which capture youth offending, but the sensitivity and specificity of these variables for recorded offences is unknown. Many datasets have achieved linkage with the NPD, so understanding whether these variables are adequate indicators of recorded offences would inform whether they can be used to investigate criminal justice outcomes without requiring direct linkage to the PNC. 
This would be of significant public benefit by opening new avenues for exploring risk factors and outcomes of criminal justice involvement in other linkages, for example between education and health data.</t>
  </si>
  <si>
    <t>DS01175</t>
  </si>
  <si>
    <t>IES wishes to use National Pupil Data (NPD) data for pupils completing Key Stage 4 and 5 with census data from 2012/13 to 2023/24. 
With this data IES will be able to understand the national context of computer science GCSE and A-level take up and attainment, and how this varies by pupil characteristics and school characteristics, as part of an evaluation of an app development programme for Key Stage 3 pupils. The programme is free for participating schools, and the data will also provide an understanding of the trends in GCSE take-up and attainment prior to the schools’ involvement, to provide a baseline against which impact can be measured. 
The public benefit of this work will be an understanding of the impact that the programme has on the computing skills and qualifications of pupils, and particularly those under-represented in tech subjects such as girls and/or those from disadvantaged backgrounds.</t>
  </si>
  <si>
    <t>DS01010</t>
  </si>
  <si>
    <t>Employer Representative Bodies (ERB's)</t>
  </si>
  <si>
    <t>English designated Employer Representative Bodies (ERBs), which include Chambers of Commerce and other ERBs, require access to Individualised Learner Record (ILR) data 2023/24 and 2024/25 due to their participation in the Department for Education’s Local Skills Improvement Plans (LSIPs) - which is an employer led scheme to ensure that further education providers deliver the technical skills that the labour market needs.
With this data the designated ERB will be able to identify employer skills needs within their area and set out the priority changes needed to help better deliver the skills employers need, as well as to understand the provision available to address those needs. It will also help ERBs understand the impact of the work they are undertaking in their priority areas. 
The public benefit of this is to boost productivity and help individuals to get good jobs and progress their careers.</t>
  </si>
  <si>
    <t>Twice a year</t>
  </si>
  <si>
    <t>Data Sharing Agreement
This is the review date.</t>
  </si>
  <si>
    <t>DS01045</t>
  </si>
  <si>
    <t>Royal Holloway University of London and Aston University</t>
  </si>
  <si>
    <t>Royal Holloway University of London and Aston University, wishes to link National Pupil Database school outcome data and indices of children’s socio-economic status (SES) to an existing longitudinal dataset on children’s language attainments.
With this data they will test the hypothesis that language attainments moderate the link between SES and school outcomes.  
The public benefit of this work will be to identify potential mechanisms for increasing school attainments of lower SES pupils. They will work together with non-academic partners, including teachers, school leaders and policy makers, to translate recommendations from this research project into education practice and policy.</t>
  </si>
  <si>
    <t>DS01217</t>
  </si>
  <si>
    <t xml:space="preserve">UCL has been funded by EEF to use school census data for pupils in national curriculum year groups 3 to 6 during the years 2015/16 to 2024/25, along with their primary attainment, attendance and exclusion data from the National Pupil Database.
With this data they will explore the impact of the introduction of universal free school meals across primary schools in London on pupils’ academic attainment and attendance and the rest of England for counterfactual analysis.
The public benefit will be to estimate the effects of universal free school meal provision on pupils and how this varies among different groups, providing evidence on whether or not this policy has measurable benefits on these outcomes.  </t>
  </si>
  <si>
    <t>DS01223</t>
  </si>
  <si>
    <t>University College London (UCL) funded by Office for Students (OfS)</t>
  </si>
  <si>
    <t>UCL funded by the OfS and in collaboration with the Higher Education Access Tracker (HEAT), wishes to use data from the National Pupil Database, the Individualised Learner Record and the Higher Education Statistics Agency. They wish to link these three administrative datasets to data on pupils’ participation in higher education outreach programmes from three tracking services – HEAT, AimHigher West Midlands and East Midlands Widening Participation Research and Evaluation Partnership. 
With this data they will investigate the coverage and effectiveness of widening participation outreach interventions designed to support progression to higher education for young people from disadvantaged backgrounds. 
The public benefit of this work will be an improved understanding of the effectiveness and value for money of such interventions, to support decisions around public policy and practice in this area.</t>
  </si>
  <si>
    <t>DS01230</t>
  </si>
  <si>
    <t>University of Liverpool wishes to use National Pupil Database (NPD) including school census, attainment, absence, exclusions, YPMAD and school level data linked to higher education data from 2001/02 to 2024/25.  
With this data they will examine the impact of ethnic integration in schools on the outcomes of ethnic minority students. They will also assess a range of outcomes including academic achievement, progression to higher education, university subject choice, geographical mobility, and predicted labour market earnings. To identify causal effects, the project exploits year-to-year fluctuations in school catchment area boundaries, which influence admission to more or less integrated schools in ways that are difficult for families to predict or manipulate. This variation enables robust estimation of how school-level ethnic composition affects students’ trajectories, independent of neighbourhood segregation and school choice dynamics. 
The public benefit of this work will be to provide timely, policy-relevant evidence on school integration, educational equity, and social mobility.</t>
  </si>
  <si>
    <t>DS01232</t>
  </si>
  <si>
    <t>University of Bath</t>
  </si>
  <si>
    <t>The University of Bath wishes to use National Pupil Database (NPD) data School Census, AP Census, Early Years Foundation Stage Profile (EYFSP), Phonics, Key Stage (KS)1, KS2, KS3, KS4, KS5, Children in Need (CiN), Children Looked After (CLA), Absence, Exclusions, Post-16, NCCIS for the years 1995/96-2023/24.
With this data they will examine the impacts of the UK government’s Opportunity Areas programme (2017-2022).
The public benefit of this work will be in informing policy recommendations to help close the longstanding gaps in education and skills across the UK.</t>
  </si>
  <si>
    <t>DS01233</t>
  </si>
  <si>
    <t xml:space="preserve">Alma Economics, funded by Armed Forces Covenant Fund Trust, who are funded by Ministry of Defence, wishes to use pupil level census, phonics, all key stage data, absence and exclusions, children in need, children looked after and alternative provision data from 2015/16 to 2023/24 from the National Pupil Database. 
With this data they will assess the impact of the Service Pupil Support Programme (SPSP) on their intended outcomes, and the value for money of SPSP.
The public benefit of this work will be to understand the impacts of this programme on Service pupils’ education and provide evidence on how to use future investment and policies to best support Service pupils’ education and wellbeing. </t>
  </si>
  <si>
    <t>DS01239</t>
  </si>
  <si>
    <t>Suppliers commissioned by Standards and Testing Agency (STA)</t>
  </si>
  <si>
    <t>The Standards and Testing Agency (STA) wishes to provide Autumn, Spring and Spring Census from 2025/26 to 2028/29 to its contracted suppliers.
With this data, they will enable schools to register pupils selected to take part in the trialling of questions either on printed test papers or digitally, and to ensure STA can track this data against the pupils’ characteristics to complete analysis relating to the development of national curriculum tests. This will ensure that questions are appropriate for pupils and particular subgroups.
The public benefit of this work will be to support the national curriculum test development process, ensuring that questions are appropriate for pupils, that the tests are valid and reliable and help to set and maintain standards for the tests.</t>
  </si>
  <si>
    <t>DS01240</t>
  </si>
  <si>
    <t>DfE wishes to share named email addresses of staff at schools who embark on delivering Free Breakfast Clubs with DfE-contracted expert advisors working on behalf of the Department. The adopter scheme will phase into BAU delivery from spring 2026. The national roll out of Free Breakfast Clubs will be phased out across all primary schools in England, commencing in April 2026.
With this data DfE will be able to provide the services of a range of contracted expert advisers and helpdesk partner to schools to support them in delivering breakfast clubs and overcoming challenges faced through sharing of best practice.
The public benefit of this work will be ensuring children start the day on time and are fed as well as reducing the amount families spend on groceries and before school childcare and contributing to an increase in parents’ ability to work more hours.</t>
  </si>
  <si>
    <t>Email addresses of staff at breakfast club schools</t>
  </si>
  <si>
    <t>DS01242</t>
  </si>
  <si>
    <t>Foundations – What Work Centre for Children and Families commissioned by Department for Education (DfE)</t>
  </si>
  <si>
    <t>DfE has commissioned Foundations: What Works Centre for Children and Families to use data on Children in Need (CIN), Children Looked After (CLA), School Census, Early Years Census, Alternative Provision Census and National Client Caseload Information System from 2015/16 until 2024/25 for children with a CIN referral record from 1st April 2015 onwards.
With this data, they will deliver impact evaluations for three practice models of children’s social care: Family Safeguarding, No Wrong Door and Family Valued as part of the Strengthening Families, Protecting Children program.
The public benefit of this work will be to generate first-time, robust evidence about practice models of children’s social care, through experimental and quasi-experimental research. The evidence will help policy makers, local leaders and practitioners to make decisions about what works to effectively prevent children to enter care, and stay safely within their homes.</t>
  </si>
  <si>
    <t>DS01245</t>
  </si>
  <si>
    <t>York Consulting LLP commissioned by Department for Education (DfE)</t>
  </si>
  <si>
    <t xml:space="preserve">DfE wishes to share consultation responses on plans for the Child Protection Authority with York Consultation LLP who will analyse the responses
The consultation questions ask a series of Yes/No questions, with the option for respondents to give further information to explain their answers. There will therefore be a significant amount of information to analyse which will include short and long form answers (qualitative and quantitative analysis). 
The public benefit of this work is to better protect children from harm. </t>
  </si>
  <si>
    <t>Child protection authority consultation responses</t>
  </si>
  <si>
    <t>B &amp; E</t>
  </si>
  <si>
    <t>DS01248</t>
  </si>
  <si>
    <t>Institute for Social and Economic Research, University of Essex and University of Hertfordshire</t>
  </si>
  <si>
    <t>University of Essex and University of Hertfordshire wish to use National Pupil Database data on pupils, absences, exclusions, their development as recorded in Foundation Stage Profile and Year 1 phonics, educational attainment at KS2 and KS4, and destinations of 16-17 year-olds, from 2014/15 to 2024/25.
With these data, they will complete a feasibility study to test whether a full trial to evaluate the impact of a whole-school food approach called Nourish, previously Healthy Zones, adapted for Special Schools, would be deliverable and likely to generate meaningful evidence.
The public benefit of this work will be to ensure that no public money, or unnecessary burden, is wasted on a full trial with no prospect of useful insight. Even if the project does not proceed to full trial, the feasibility study will document inequalities in access to school food according to children’s individual characteristics as well as school contexts that will provide an evidence base for changes to public service delivery.</t>
  </si>
  <si>
    <t>DS01262</t>
  </si>
  <si>
    <t>OmniGov commissioned by Department for Education (DfE)</t>
  </si>
  <si>
    <t>The Department for Education has commissioned OmniGov to use Individualised Learner Record (ILR) Aims data for academic years 2019/20 to 2024/25 covering adult skills training course starts across England.
With this data, they will measure how effective the DfE Skills for Life marketing campaign was at encouraging training course starts. The primary objective is to quantify the economic benefit of the campaign by estimating incremental course starts directly attributable to the advertising intervention, then calculating a complete return on investment using existing economic value per learner data.
The public benefit of this work will be better spending of public money on skills campaigns. The findings will help government understand which communications activity works best, ensuring future campaigns are as effective as possible at helping people develop skills while using taxpayer funds wisely.</t>
  </si>
  <si>
    <t>DS01237</t>
  </si>
  <si>
    <t>Department for Education (DfE) and Department for Work &amp; Pensions (DWP)</t>
  </si>
  <si>
    <t>DfE wishes to share with DWP data relating to apprenticeships, adult further education, skills, training and careers to support the transfer of statutory functions from DfE to DWP as part of the Machinery of Government changes coming into force from April 2026.
DWP will use the data provided under this agreement for a broad range of operational and analytical activities necessary to assume the functions transferring, ensuring that staff transferring from DfE to DWP - as well as other authorised DWP staff – can discharge their statutory responsibilities effectively.
The public benefit of this work will be the smooth and uninterrupted continuation of services relating to apprenticeships, further education, skills and careers.</t>
  </si>
  <si>
    <t xml:space="preserve">Memorandum of Understanding.
This is the review date
</t>
  </si>
  <si>
    <t>DS01179</t>
  </si>
  <si>
    <t xml:space="preserve">University College London (UCL) funded by Youth Empowerment Fund (YEF) and Education Endowment Foundation (EEF) </t>
  </si>
  <si>
    <t>UCL funded by YEF and EEF wishes to use National Pupil Database absence data for academic year 2023-2024 to be matched to pupils from secondary schools involved in evaluation of an antibullying intervention called ‘Grassroots’.
With this data they will compare the difference between attendance at schools that implemented the intervention and those that did not. 
The public benefit of this work will be to understand whether Grassroots improves pupil attendance and for what kind of pupils it has the most impact.</t>
  </si>
  <si>
    <t>DS01193</t>
  </si>
  <si>
    <t>Alphaplus Consultancy Ltd commissioned by Department for Education (DfE)</t>
  </si>
  <si>
    <t xml:space="preserve">AlphaPlus Consultancy Ltd have been commissioned by DfE to conduct research into The International Early Learning and Child Well-being Study (IELS).  A study led by the Organisation for Economic Co-Operation and Development (OECD), which is an international comparison of children’s learning and development at age 5.  
This data matching request will be linked to the National Pupil Database, from the pupil level census for Spring, Summer and Autumn for all years where available including pupil level demographic data, data on economic disadvantage, ethnicity, special educational needs, English as an Additional Language alongside data from the Early Years Census and Early Years Foundation Stage Profile from 2016/17 – 2023/24 and 2024/25 (where available) which will be linked to data collected from schools, pupils and parents as part of this study. 
The public benefit of this work will be to improve children's early learning experiences, to better support their development and overall well-being. </t>
  </si>
  <si>
    <t>DS01224</t>
  </si>
  <si>
    <t>University of Essex (UK Data Service)</t>
  </si>
  <si>
    <t>The Department for Education (DfE) is sharing data with the UK Data Service (University of Essex) for the purpose of providing de-identified 2024 Childcare and Early Years Survey of Parents (CEYSP) dataset access for third party research by Digital Economy Act (DEA) accredited researchers for the benefit of the public.  UKDS will act as DfE’s service provider in line with its DEA accreditation as a Processor for disclosure and will secure approval from data owners for each research project that is requested. 
The data is therefore intended to serve multiple accredited research projects, with each accredited project only having access to the variables which they have applied for and which are approved as being relevant/proportionate to their research.  
The public benefit is that safely increasing the volume of 2024 CEYSP dataset analysis being undertaken will significantly broaden the volume of highly beneficial insights for the education system and wider public.</t>
  </si>
  <si>
    <t>DS01235</t>
  </si>
  <si>
    <t xml:space="preserve">The University of Oxford wishes to use School census, and the Early Years Foundation Stage data from the National Pupil Database from the year 2024-25 to examine the practices, structures and systems in early education that reduce inequalities in academic attainment between children from advantaged and disadvantaged backgrounds in the early years.
In 2023-24, 149 early years centres were involved in an Education Endowment Foundation (EEF) - funded efficacy trial of a maths and executive function intervention (“The ONE”), evaluated by RAND Europe. The current study will link evaluation data with NPD data, to evaluate the characteristics of centres that best support school readiness is disadvantaged children and to explore longer-term intervention effects for specific subgroups. 
This work will provide public benefit by adding to the evidence base on what works best in early education for disadvantaged children in particular. This is in line with the DfE’s mission of understanding the learning approaches and contexts that support learning for children from diverse backgrounds. </t>
  </si>
  <si>
    <t>DS01251</t>
  </si>
  <si>
    <t>Verian commissioned by Home Office (HO)</t>
  </si>
  <si>
    <t>The Home Office has commissioned Verian to access 2024/2025 Pupil and School level Census data with prior attainment from the National Pupil Database to conduct a survey of parents and children in England to understand youth vulnerabilities to terrorist, and harmful and violent influences online.
With this data they will draw a sample of young people whose date of birth makes them aged 10-16 at the start of fieldwork in early 2026. The households of these people will be invited to participate in a survey. Both parent and child will be invited; via the first part of the survey, the parent must give consent for the child to participate. 
The public benefit of this work will be to generate contemporary and longitudinal data to support a vital and emerging evidence base that guides government and operational partners in effectively reducing children’s vulnerability and exposure to terrorist, sub-TACT harmful, and violent influences in online environments.</t>
  </si>
  <si>
    <t>DS01264</t>
  </si>
  <si>
    <t>Schools and MATs</t>
  </si>
  <si>
    <t xml:space="preserve">The DfE wishes to collect attainment, performance, Special Educational Needs and Disabilities (SEND) data from a small number of multi-academy trusts and schools directly or via selected Management Information suppliers (MIS) and EdTech providers, as part of its Data Spine Programme. 
With this data DfE intends to combine this data with existing DfE datasets to test its value to DfE analysts and policy teams. This data will then be shared back to the originating schools and MATs via View Your Education Data (VYED). </t>
  </si>
  <si>
    <t xml:space="preserve">MI &amp; EdTech data </t>
  </si>
  <si>
    <t>C &amp; D</t>
  </si>
  <si>
    <t>DS01247</t>
  </si>
  <si>
    <t xml:space="preserve">Pearson Education Limited wishes to use the Key Stage 4 Pupil and Exam data from 2023/24 to 2024/25 from National Pupil Database (NPD).  
With this data they will repeat the investigation carried out in 2024 of a comparability study on the outcomes of International GCSE and UK GCSE qualifications using prior attainment of students. Pearson will use the GCSE grades of students who have taken the Pearson International GCSE qualifications to compare with those taking only the UK GCSE qualifications. This is to enable Pearson to compare the outcomes for candidates with similar GCSE profiles. 
The public benefit of this work will be to ensure that both qualification types are of a comparable standard, either through the findings from the study, or by revisiting the Pearson International GCSE specifications using the intelligence from this study. </t>
  </si>
  <si>
    <t>DS01252</t>
  </si>
  <si>
    <t>The Centre for Transforming Access and Student Outcomes in Higher Education (TASO)</t>
  </si>
  <si>
    <r>
      <t>The Centre for Transforming Access and Student Outcomes in Higher Education (TASO) with Behavioural Insights Team (BIT) as the data processor wishes to use the National Pupil Database (NPD) consisting of pupil level census and attainment and Higher Education (HE)</t>
    </r>
    <r>
      <rPr>
        <sz val="12"/>
        <color theme="1"/>
        <rFont val="Arial"/>
        <family val="2"/>
      </rPr>
      <t xml:space="preserve"> datasets to be matched to pupils who have taken part in widening participation in order to investigate the efficacy of summer schools as an activity. 
With this data, they will test whether disadvantaged or under-represented young persons who attend summer schools at higher education institutions are more likely to progress to higher education. 
The public benefit of this work will be an improved understanding of whether summer school programmes can increase the likelihood of young persons, particularly those from disadvantaged backgrounds, progressing to higher education. There is currently limited evidence on this topic. This project also contributes to the wider goal of widening participation in higher education in England.</t>
    </r>
  </si>
  <si>
    <t>DS01253</t>
  </si>
  <si>
    <t>Fortia Insight &amp; Education Policy Institute (EPI) commissioned by the Department for Culture, Media and Sport (DCMS) and the National Lottery Community Fund</t>
  </si>
  <si>
    <t xml:space="preserve">Fortia Insight, in partnership with the Education Policy Institute, commissioned by the Department for Culture, Media and Sport (DCMS) and the National Lottery Community Fund, wishes to use Key Stage 2, Key Stage 4 and Key Stage 5 attainment, Awarding Body data, School Census, Alternative Provision Census, Children Looked After, Children In Need, Absence, Exclusions, Post-16 Learning Aims, and Individualised Learner Record data, from 2010/11 to 2024/25 linked to survey data from several hundred young people attending Million Hours Fund (MHF3) funded activities.  
With this data, they will evaluate Phase 3 of the MHF3, a programme that aims to increase the provision of youth services with a focus on areas with higher levels of Anti-Social Behaviour (ASB), to understand the impact on outcomes such as wellbeing, self-esteem, and youth anti-social behaviour, and how this varies by sub-groups of young people.  
The public benefits will be: a) providing an evidence base for public policy decision-making by informing DCMS and local authorities about which youth interventions are most effective; b) providing an evidence base for public service delivery by supporting targeted investment in youth services. </t>
  </si>
  <si>
    <t>DS01263</t>
  </si>
  <si>
    <t>The Office for National Statistics (ONS) wishes to use Individualised Learner Record data 2011/12 to 2023/24 and the pupil level Spring Census data 2010/11 to 2024/25 from the National Pupil Database.
The data will support ONS work on the Refugee Integration Outcomes (RIO) longitudinal study, which links Home Office refugee records with administrative data from across government. This creates an pseudonymised dataset offering robust evidence on long-term refugee integration. The project is iterative, so all available years are required, and future data deliveries will be used. 
The resulting statistics will improve understanding of refugees’ integration outcomes and support evidence-based policymaking. Including education data enables analysis of refugees’ participation in education, the qualifications they obtain, and reasons some may not engage. This evidence will help shape policies that improve refugees’ experiences within the UK education system and ensure services are better aligned with their long-term needs across communities and key public providers in the UK.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3" x14ac:knownFonts="1">
    <font>
      <sz val="11"/>
      <color rgb="FF000000"/>
      <name val="Calibri"/>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b/>
      <u/>
      <sz val="12"/>
      <color rgb="FF000000"/>
      <name val="Arial"/>
      <family val="2"/>
    </font>
    <font>
      <b/>
      <sz val="12"/>
      <color rgb="FF000000"/>
      <name val="Arial"/>
      <family val="2"/>
    </font>
    <font>
      <sz val="12"/>
      <color rgb="FF000000"/>
      <name val="Arial"/>
      <family val="2"/>
    </font>
    <font>
      <b/>
      <sz val="12"/>
      <color rgb="FF0D0D0D"/>
      <name val="Arial"/>
      <family val="2"/>
    </font>
    <font>
      <b/>
      <sz val="12"/>
      <name val="Arial"/>
      <family val="2"/>
    </font>
    <font>
      <sz val="12"/>
      <color theme="1"/>
      <name val="Arial"/>
      <family val="2"/>
    </font>
    <font>
      <b/>
      <sz val="12"/>
      <color theme="1"/>
      <name val="Arial"/>
      <family val="2"/>
    </font>
    <font>
      <sz val="12"/>
      <name val="Arial"/>
      <family val="2"/>
    </font>
    <font>
      <sz val="11"/>
      <color rgb="FF000000"/>
      <name val="Calibri"/>
      <family val="2"/>
    </font>
    <font>
      <i/>
      <sz val="12"/>
      <color rgb="FF000000"/>
      <name val="Arial"/>
      <family val="2"/>
    </font>
    <font>
      <sz val="8"/>
      <name val="Calibri"/>
      <family val="2"/>
    </font>
    <font>
      <b/>
      <sz val="12"/>
      <color theme="1" tint="4.9989318521683403E-2"/>
      <name val="Arial"/>
      <family val="2"/>
    </font>
    <font>
      <sz val="12"/>
      <color theme="1" tint="4.9989318521683403E-2"/>
      <name val="Arial"/>
      <family val="2"/>
    </font>
    <font>
      <strike/>
      <sz val="12"/>
      <name val="Arial"/>
      <family val="2"/>
    </font>
    <font>
      <strike/>
      <sz val="12"/>
      <color rgb="FFFF0000"/>
      <name val="Arial"/>
      <family val="2"/>
    </font>
    <font>
      <u/>
      <sz val="12"/>
      <color theme="1"/>
      <name val="Arial"/>
      <family val="2"/>
    </font>
  </fonts>
  <fills count="5">
    <fill>
      <patternFill patternType="none"/>
    </fill>
    <fill>
      <patternFill patternType="gray125"/>
    </fill>
    <fill>
      <patternFill patternType="solid">
        <fgColor rgb="FFFFFFFF"/>
        <bgColor rgb="FFFFFFFF"/>
      </patternFill>
    </fill>
    <fill>
      <patternFill patternType="solid">
        <fgColor theme="0"/>
        <bgColor indexed="64"/>
      </patternFill>
    </fill>
    <fill>
      <patternFill patternType="solid">
        <fgColor rgb="FFFFFFFF"/>
        <bgColor indexed="64"/>
      </patternFill>
    </fill>
  </fills>
  <borders count="15">
    <border>
      <left/>
      <right/>
      <top/>
      <bottom/>
      <diagonal/>
    </border>
    <border>
      <left style="medium">
        <color rgb="FF000000"/>
      </left>
      <right style="medium">
        <color rgb="FF000000"/>
      </right>
      <top style="medium">
        <color rgb="FF000000"/>
      </top>
      <bottom style="medium">
        <color rgb="FF000000"/>
      </bottom>
      <diagonal/>
    </border>
    <border>
      <left style="thin">
        <color rgb="FF000000"/>
      </left>
      <right style="thin">
        <color rgb="FF000000"/>
      </right>
      <top style="thin">
        <color rgb="FF000000"/>
      </top>
      <bottom style="thin">
        <color rgb="FF000000"/>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right style="thin">
        <color indexed="64"/>
      </right>
      <top/>
      <bottom style="thin">
        <color indexed="64"/>
      </bottom>
      <diagonal/>
    </border>
    <border>
      <left/>
      <right style="thin">
        <color indexed="64"/>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right style="thin">
        <color indexed="64"/>
      </right>
      <top style="thin">
        <color indexed="64"/>
      </top>
      <bottom/>
      <diagonal/>
    </border>
    <border>
      <left style="thin">
        <color indexed="64"/>
      </left>
      <right/>
      <top/>
      <bottom style="thin">
        <color indexed="64"/>
      </bottom>
      <diagonal/>
    </border>
    <border>
      <left style="thin">
        <color rgb="FF000000"/>
      </left>
      <right style="thin">
        <color rgb="FF000000"/>
      </right>
      <top style="thin">
        <color rgb="FF000000"/>
      </top>
      <bottom style="thin">
        <color indexed="64"/>
      </bottom>
      <diagonal/>
    </border>
  </borders>
  <cellStyleXfs count="3">
    <xf numFmtId="0" fontId="0" fillId="0" borderId="0"/>
    <xf numFmtId="0" fontId="15" fillId="0" borderId="0"/>
    <xf numFmtId="0" fontId="12" fillId="0" borderId="0"/>
  </cellStyleXfs>
  <cellXfs count="123">
    <xf numFmtId="0" fontId="0" fillId="0" borderId="0" xfId="0"/>
    <xf numFmtId="0" fontId="8" fillId="0" borderId="2" xfId="0" applyFont="1" applyBorder="1" applyAlignment="1">
      <alignment horizontal="center" vertical="center" wrapText="1"/>
    </xf>
    <xf numFmtId="0" fontId="8" fillId="0" borderId="2" xfId="0" applyFont="1" applyBorder="1" applyAlignment="1">
      <alignment horizontal="center"/>
    </xf>
    <xf numFmtId="49" fontId="9" fillId="0" borderId="2" xfId="0" applyNumberFormat="1" applyFont="1" applyBorder="1" applyAlignment="1">
      <alignment horizontal="center" vertical="center" wrapText="1"/>
    </xf>
    <xf numFmtId="0" fontId="10" fillId="0" borderId="2" xfId="0" applyFont="1" applyBorder="1" applyAlignment="1">
      <alignment horizontal="center" vertical="center" wrapText="1"/>
    </xf>
    <xf numFmtId="0" fontId="8" fillId="2" borderId="2" xfId="0" applyFont="1" applyFill="1" applyBorder="1" applyAlignment="1">
      <alignment horizontal="center" vertical="center" wrapText="1"/>
    </xf>
    <xf numFmtId="0" fontId="8" fillId="2" borderId="2" xfId="0" applyFont="1" applyFill="1" applyBorder="1" applyAlignment="1">
      <alignment horizontal="center"/>
    </xf>
    <xf numFmtId="49" fontId="9" fillId="0" borderId="3" xfId="0" applyNumberFormat="1" applyFont="1" applyBorder="1" applyAlignment="1">
      <alignment horizontal="center" vertical="center" wrapText="1"/>
    </xf>
    <xf numFmtId="0" fontId="8" fillId="0" borderId="3" xfId="0" applyFont="1" applyBorder="1" applyAlignment="1">
      <alignment horizontal="center" vertical="center"/>
    </xf>
    <xf numFmtId="0" fontId="11" fillId="0" borderId="3" xfId="0" applyFont="1" applyBorder="1" applyAlignment="1">
      <alignment horizontal="center" vertical="center" wrapText="1"/>
    </xf>
    <xf numFmtId="0" fontId="9" fillId="0" borderId="1" xfId="0" applyFont="1" applyBorder="1" applyAlignment="1">
      <alignment horizontal="center" vertical="center"/>
    </xf>
    <xf numFmtId="0" fontId="9" fillId="0" borderId="0" xfId="0" applyFont="1"/>
    <xf numFmtId="0" fontId="9" fillId="0" borderId="3" xfId="0" applyFont="1" applyBorder="1"/>
    <xf numFmtId="1" fontId="9" fillId="0" borderId="0" xfId="0" applyNumberFormat="1" applyFont="1"/>
    <xf numFmtId="0" fontId="9" fillId="3" borderId="3" xfId="0" applyFont="1" applyFill="1" applyBorder="1"/>
    <xf numFmtId="0" fontId="9" fillId="0" borderId="3" xfId="0" applyFont="1" applyBorder="1" applyAlignment="1">
      <alignment vertical="center" wrapText="1"/>
    </xf>
    <xf numFmtId="0" fontId="9" fillId="0" borderId="2" xfId="0" applyFont="1" applyBorder="1"/>
    <xf numFmtId="0" fontId="8" fillId="0" borderId="0" xfId="0" applyFont="1" applyAlignment="1">
      <alignment horizontal="center" vertical="center"/>
    </xf>
    <xf numFmtId="0" fontId="9" fillId="0" borderId="0" xfId="0" applyFont="1" applyAlignment="1">
      <alignment vertical="center" wrapText="1"/>
    </xf>
    <xf numFmtId="0" fontId="7" fillId="0" borderId="0" xfId="0" applyFont="1" applyAlignment="1">
      <alignment horizontal="left" vertical="center"/>
    </xf>
    <xf numFmtId="0" fontId="9" fillId="0" borderId="0" xfId="0" applyFont="1" applyAlignment="1">
      <alignment horizontal="left" vertical="center" wrapText="1"/>
    </xf>
    <xf numFmtId="0" fontId="8" fillId="0" borderId="1" xfId="0" applyFont="1" applyBorder="1" applyAlignment="1">
      <alignment vertical="center" wrapText="1"/>
    </xf>
    <xf numFmtId="0" fontId="8" fillId="0" borderId="1" xfId="0" applyFont="1" applyBorder="1" applyAlignment="1">
      <alignment vertical="center"/>
    </xf>
    <xf numFmtId="0" fontId="9" fillId="0" borderId="0" xfId="0" applyFont="1" applyAlignment="1">
      <alignment horizontal="left" vertical="center"/>
    </xf>
    <xf numFmtId="0" fontId="9" fillId="0" borderId="0" xfId="0" applyFont="1" applyAlignment="1">
      <alignment vertical="center"/>
    </xf>
    <xf numFmtId="0" fontId="9" fillId="0" borderId="1" xfId="0" applyFont="1" applyBorder="1" applyAlignment="1">
      <alignment horizontal="center" vertical="center" wrapText="1"/>
    </xf>
    <xf numFmtId="0" fontId="9" fillId="0" borderId="1" xfId="0" applyFont="1" applyBorder="1" applyAlignment="1">
      <alignment horizontal="left" vertical="center" wrapText="1"/>
    </xf>
    <xf numFmtId="0" fontId="16" fillId="0" borderId="0" xfId="0" applyFont="1"/>
    <xf numFmtId="0" fontId="8" fillId="0" borderId="2" xfId="0" applyFont="1" applyBorder="1" applyAlignment="1">
      <alignment horizontal="center" vertical="center"/>
    </xf>
    <xf numFmtId="0" fontId="8" fillId="0" borderId="3" xfId="0" applyFont="1" applyBorder="1" applyAlignment="1">
      <alignment horizontal="center" vertical="center" wrapText="1"/>
    </xf>
    <xf numFmtId="0" fontId="7" fillId="0" borderId="0" xfId="0" applyFont="1" applyAlignment="1">
      <alignment vertical="center"/>
    </xf>
    <xf numFmtId="0" fontId="8" fillId="0" borderId="1" xfId="0" applyFont="1" applyBorder="1" applyAlignment="1">
      <alignment horizontal="center" vertical="center"/>
    </xf>
    <xf numFmtId="0" fontId="8" fillId="0" borderId="1" xfId="0" applyFont="1" applyBorder="1" applyAlignment="1">
      <alignment horizontal="center" vertical="center" wrapText="1"/>
    </xf>
    <xf numFmtId="0" fontId="12" fillId="3" borderId="3" xfId="2" applyFill="1" applyBorder="1" applyAlignment="1">
      <alignment vertical="top" wrapText="1"/>
    </xf>
    <xf numFmtId="0" fontId="8" fillId="0" borderId="9" xfId="0" applyFont="1" applyBorder="1" applyAlignment="1">
      <alignment horizontal="center" vertical="top" wrapText="1"/>
    </xf>
    <xf numFmtId="0" fontId="8" fillId="0" borderId="10" xfId="0" applyFont="1" applyBorder="1" applyAlignment="1">
      <alignment horizontal="center" vertical="top" wrapText="1"/>
    </xf>
    <xf numFmtId="0" fontId="9" fillId="0" borderId="9" xfId="0" applyFont="1" applyBorder="1" applyAlignment="1">
      <alignment horizontal="center" vertical="center"/>
    </xf>
    <xf numFmtId="0" fontId="9" fillId="0" borderId="11" xfId="0" applyFont="1" applyBorder="1" applyAlignment="1">
      <alignment vertical="top" wrapText="1"/>
    </xf>
    <xf numFmtId="0" fontId="9" fillId="0" borderId="9" xfId="0" applyFont="1" applyBorder="1" applyAlignment="1">
      <alignment vertical="top" wrapText="1"/>
    </xf>
    <xf numFmtId="0" fontId="7" fillId="0" borderId="0" xfId="0" applyFont="1"/>
    <xf numFmtId="0" fontId="9" fillId="3" borderId="3" xfId="0" applyFont="1" applyFill="1" applyBorder="1" applyAlignment="1">
      <alignment vertical="top" wrapText="1"/>
    </xf>
    <xf numFmtId="0" fontId="19" fillId="3" borderId="7" xfId="0" applyFont="1" applyFill="1" applyBorder="1" applyAlignment="1">
      <alignment horizontal="center" vertical="center" wrapText="1"/>
    </xf>
    <xf numFmtId="0" fontId="18" fillId="3" borderId="6" xfId="0" applyFont="1" applyFill="1" applyBorder="1" applyAlignment="1">
      <alignment horizontal="center" vertical="center" wrapText="1"/>
    </xf>
    <xf numFmtId="0" fontId="19" fillId="3" borderId="6" xfId="0" applyFont="1" applyFill="1" applyBorder="1" applyAlignment="1">
      <alignment horizontal="center" vertical="center" wrapText="1"/>
    </xf>
    <xf numFmtId="0" fontId="12" fillId="3" borderId="3" xfId="2" applyFill="1" applyBorder="1" applyAlignment="1">
      <alignment horizontal="center" vertical="center" wrapText="1"/>
    </xf>
    <xf numFmtId="0" fontId="13" fillId="0" borderId="3" xfId="0" applyFont="1" applyBorder="1" applyAlignment="1">
      <alignment horizontal="center" vertical="center"/>
    </xf>
    <xf numFmtId="0" fontId="13" fillId="0" borderId="3" xfId="0" applyFont="1" applyBorder="1" applyAlignment="1">
      <alignment horizontal="center"/>
    </xf>
    <xf numFmtId="0" fontId="9" fillId="0" borderId="3" xfId="0" applyFont="1" applyBorder="1" applyAlignment="1">
      <alignment horizontal="center" vertical="center" wrapText="1"/>
    </xf>
    <xf numFmtId="0" fontId="8" fillId="0" borderId="3" xfId="0" applyFont="1" applyBorder="1" applyAlignment="1">
      <alignment horizontal="center" wrapText="1"/>
    </xf>
    <xf numFmtId="0" fontId="9" fillId="0" borderId="2" xfId="0" applyFont="1" applyBorder="1" applyAlignment="1">
      <alignment horizontal="center" vertical="center" wrapText="1"/>
    </xf>
    <xf numFmtId="0" fontId="14" fillId="0" borderId="3" xfId="0" applyFont="1" applyBorder="1" applyAlignment="1">
      <alignment horizontal="center" vertical="center" wrapText="1"/>
    </xf>
    <xf numFmtId="0" fontId="9" fillId="0" borderId="3" xfId="0" applyFont="1" applyBorder="1" applyAlignment="1">
      <alignment horizontal="center" vertical="center"/>
    </xf>
    <xf numFmtId="0" fontId="8" fillId="0" borderId="3" xfId="0" applyFont="1" applyBorder="1" applyAlignment="1">
      <alignment horizontal="center"/>
    </xf>
    <xf numFmtId="0" fontId="18" fillId="3" borderId="13" xfId="0" applyFont="1" applyFill="1" applyBorder="1" applyAlignment="1">
      <alignment horizontal="center" vertical="center" wrapText="1"/>
    </xf>
    <xf numFmtId="0" fontId="9" fillId="4" borderId="4" xfId="0" applyFont="1" applyFill="1" applyBorder="1" applyAlignment="1">
      <alignment horizontal="center" vertical="center" wrapText="1"/>
    </xf>
    <xf numFmtId="0" fontId="13" fillId="3" borderId="0" xfId="0" applyFont="1" applyFill="1" applyAlignment="1">
      <alignment vertical="top" wrapText="1"/>
    </xf>
    <xf numFmtId="0" fontId="13" fillId="3" borderId="0" xfId="0" applyFont="1" applyFill="1" applyAlignment="1">
      <alignment horizontal="left" vertical="top" wrapText="1"/>
    </xf>
    <xf numFmtId="0" fontId="13" fillId="3" borderId="0" xfId="0" applyFont="1" applyFill="1" applyAlignment="1">
      <alignment horizontal="center" vertical="top" wrapText="1"/>
    </xf>
    <xf numFmtId="0" fontId="12" fillId="3" borderId="0" xfId="0" applyFont="1" applyFill="1" applyAlignment="1">
      <alignment vertical="top" wrapText="1"/>
    </xf>
    <xf numFmtId="0" fontId="12" fillId="3" borderId="0" xfId="0" applyFont="1" applyFill="1" applyAlignment="1">
      <alignment horizontal="center" vertical="top" wrapText="1"/>
    </xf>
    <xf numFmtId="1" fontId="8" fillId="0" borderId="3" xfId="0" applyNumberFormat="1" applyFont="1" applyBorder="1" applyAlignment="1">
      <alignment horizontal="center" vertical="center" wrapText="1"/>
    </xf>
    <xf numFmtId="0" fontId="8" fillId="3" borderId="2" xfId="0" applyFont="1" applyFill="1" applyBorder="1" applyAlignment="1">
      <alignment horizontal="center" vertical="center"/>
    </xf>
    <xf numFmtId="0" fontId="8" fillId="3" borderId="2" xfId="0" applyFont="1" applyFill="1" applyBorder="1" applyAlignment="1">
      <alignment horizontal="center" vertical="center" wrapText="1"/>
    </xf>
    <xf numFmtId="3" fontId="8" fillId="0" borderId="2" xfId="0" applyNumberFormat="1" applyFont="1" applyBorder="1" applyAlignment="1">
      <alignment horizontal="center" vertical="center"/>
    </xf>
    <xf numFmtId="0" fontId="13" fillId="0" borderId="2" xfId="0" applyFont="1" applyBorder="1" applyAlignment="1">
      <alignment horizontal="center" vertical="center"/>
    </xf>
    <xf numFmtId="49" fontId="9" fillId="0" borderId="14" xfId="0" applyNumberFormat="1" applyFont="1" applyBorder="1" applyAlignment="1">
      <alignment horizontal="center" vertical="center" wrapText="1"/>
    </xf>
    <xf numFmtId="0" fontId="8" fillId="0" borderId="14" xfId="0" applyFont="1" applyBorder="1" applyAlignment="1">
      <alignment horizontal="center" vertical="center"/>
    </xf>
    <xf numFmtId="0" fontId="9" fillId="0" borderId="14" xfId="0" applyFont="1" applyBorder="1"/>
    <xf numFmtId="0" fontId="6" fillId="0" borderId="3" xfId="0" applyFont="1" applyBorder="1" applyAlignment="1">
      <alignment horizontal="center" vertical="center" wrapText="1"/>
    </xf>
    <xf numFmtId="0" fontId="6" fillId="3" borderId="0" xfId="0" applyFont="1" applyFill="1" applyAlignment="1">
      <alignment horizontal="left" vertical="top"/>
    </xf>
    <xf numFmtId="0" fontId="6" fillId="3" borderId="0" xfId="0" applyFont="1" applyFill="1" applyAlignment="1">
      <alignment vertical="top" wrapText="1"/>
    </xf>
    <xf numFmtId="0" fontId="6" fillId="3" borderId="0" xfId="0" applyFont="1" applyFill="1" applyAlignment="1">
      <alignment horizontal="center" vertical="top" wrapText="1"/>
    </xf>
    <xf numFmtId="0" fontId="6" fillId="3" borderId="8" xfId="0" applyFont="1" applyFill="1" applyBorder="1" applyAlignment="1">
      <alignment horizontal="center" vertical="center" wrapText="1"/>
    </xf>
    <xf numFmtId="0" fontId="6" fillId="3" borderId="3" xfId="0" applyFont="1" applyFill="1" applyBorder="1" applyAlignment="1">
      <alignment horizontal="center" vertical="center" wrapText="1"/>
    </xf>
    <xf numFmtId="0" fontId="6" fillId="3" borderId="3" xfId="0" applyFont="1" applyFill="1" applyBorder="1" applyAlignment="1">
      <alignment vertical="top" wrapText="1"/>
    </xf>
    <xf numFmtId="0" fontId="6" fillId="3" borderId="3" xfId="0" applyFont="1" applyFill="1" applyBorder="1" applyAlignment="1">
      <alignment horizontal="center" vertical="center"/>
    </xf>
    <xf numFmtId="14" fontId="6" fillId="3" borderId="3" xfId="0" applyNumberFormat="1" applyFont="1" applyFill="1" applyBorder="1" applyAlignment="1">
      <alignment horizontal="center" vertical="center"/>
    </xf>
    <xf numFmtId="0" fontId="6" fillId="3" borderId="3" xfId="0" applyFont="1" applyFill="1" applyBorder="1" applyAlignment="1">
      <alignment horizontal="left" vertical="top" wrapText="1"/>
    </xf>
    <xf numFmtId="14" fontId="6" fillId="3" borderId="3" xfId="0" applyNumberFormat="1" applyFont="1" applyFill="1" applyBorder="1" applyAlignment="1">
      <alignment horizontal="center" vertical="center" wrapText="1"/>
    </xf>
    <xf numFmtId="0" fontId="6" fillId="3" borderId="4" xfId="0" applyFont="1" applyFill="1" applyBorder="1" applyAlignment="1">
      <alignment horizontal="center" vertical="center" wrapText="1"/>
    </xf>
    <xf numFmtId="14" fontId="6" fillId="3" borderId="3" xfId="0" quotePrefix="1" applyNumberFormat="1" applyFont="1" applyFill="1" applyBorder="1" applyAlignment="1">
      <alignment horizontal="center" vertical="center" wrapText="1"/>
    </xf>
    <xf numFmtId="49" fontId="6" fillId="3" borderId="3" xfId="0" applyNumberFormat="1" applyFont="1" applyFill="1" applyBorder="1" applyAlignment="1" applyProtection="1">
      <alignment horizontal="center" vertical="center" wrapText="1"/>
      <protection locked="0"/>
    </xf>
    <xf numFmtId="0" fontId="6" fillId="3" borderId="3" xfId="0" applyFont="1" applyFill="1" applyBorder="1" applyAlignment="1" applyProtection="1">
      <alignment horizontal="left" vertical="top" wrapText="1"/>
      <protection locked="0"/>
    </xf>
    <xf numFmtId="49" fontId="6" fillId="3" borderId="8" xfId="0" applyNumberFormat="1" applyFont="1" applyFill="1" applyBorder="1" applyAlignment="1" applyProtection="1">
      <alignment horizontal="center" vertical="center" wrapText="1"/>
      <protection locked="0"/>
    </xf>
    <xf numFmtId="14" fontId="6" fillId="3" borderId="3" xfId="0" applyNumberFormat="1" applyFont="1" applyFill="1" applyBorder="1" applyAlignment="1" applyProtection="1">
      <alignment horizontal="center" vertical="center" wrapText="1"/>
      <protection locked="0"/>
    </xf>
    <xf numFmtId="0" fontId="6" fillId="3" borderId="3" xfId="0" applyFont="1" applyFill="1" applyBorder="1" applyAlignment="1" applyProtection="1">
      <alignment horizontal="center" vertical="center" wrapText="1"/>
      <protection locked="0"/>
    </xf>
    <xf numFmtId="0" fontId="6" fillId="3" borderId="12" xfId="0" applyFont="1" applyFill="1" applyBorder="1" applyAlignment="1" applyProtection="1">
      <alignment horizontal="center" vertical="center" wrapText="1"/>
      <protection locked="0"/>
    </xf>
    <xf numFmtId="0" fontId="6" fillId="3" borderId="5" xfId="0" applyFont="1" applyFill="1" applyBorder="1" applyAlignment="1">
      <alignment horizontal="center" vertical="center" wrapText="1"/>
    </xf>
    <xf numFmtId="0" fontId="6" fillId="3" borderId="5" xfId="0" applyFont="1" applyFill="1" applyBorder="1" applyAlignment="1">
      <alignment vertical="top" wrapText="1"/>
    </xf>
    <xf numFmtId="0" fontId="6" fillId="3" borderId="5" xfId="0" applyFont="1" applyFill="1" applyBorder="1" applyAlignment="1">
      <alignment horizontal="center" vertical="center"/>
    </xf>
    <xf numFmtId="14" fontId="6" fillId="3" borderId="5" xfId="0" applyNumberFormat="1" applyFont="1" applyFill="1" applyBorder="1" applyAlignment="1">
      <alignment horizontal="center" vertical="center"/>
    </xf>
    <xf numFmtId="0" fontId="6" fillId="0" borderId="0" xfId="0" applyFont="1" applyAlignment="1">
      <alignment vertical="top" wrapText="1"/>
    </xf>
    <xf numFmtId="0" fontId="6" fillId="0" borderId="0" xfId="0" applyFont="1" applyAlignment="1">
      <alignment horizontal="center" vertical="top" wrapText="1"/>
    </xf>
    <xf numFmtId="0" fontId="5" fillId="3" borderId="4" xfId="0" applyFont="1" applyFill="1" applyBorder="1" applyAlignment="1">
      <alignment horizontal="center" vertical="center" wrapText="1"/>
    </xf>
    <xf numFmtId="0" fontId="9" fillId="0" borderId="2" xfId="0" applyFont="1" applyBorder="1" applyAlignment="1">
      <alignment horizontal="left" vertical="center" wrapText="1"/>
    </xf>
    <xf numFmtId="0" fontId="4" fillId="3" borderId="0" xfId="0" applyFont="1" applyFill="1" applyAlignment="1">
      <alignment horizontal="left" vertical="top"/>
    </xf>
    <xf numFmtId="0" fontId="4" fillId="3" borderId="4" xfId="0" applyFont="1" applyFill="1" applyBorder="1" applyAlignment="1">
      <alignment horizontal="center" vertical="center" wrapText="1"/>
    </xf>
    <xf numFmtId="0" fontId="3" fillId="3" borderId="0" xfId="0" applyFont="1" applyFill="1" applyAlignment="1">
      <alignment horizontal="left" vertical="top"/>
    </xf>
    <xf numFmtId="0" fontId="3" fillId="3" borderId="4" xfId="0" applyFont="1" applyFill="1" applyBorder="1" applyAlignment="1">
      <alignment horizontal="center" vertical="center" wrapText="1"/>
    </xf>
    <xf numFmtId="0" fontId="2" fillId="0" borderId="3" xfId="0" applyFont="1" applyBorder="1" applyAlignment="1">
      <alignment horizontal="left" vertical="center"/>
    </xf>
    <xf numFmtId="0" fontId="14" fillId="0" borderId="0" xfId="0" applyFont="1"/>
    <xf numFmtId="0" fontId="14" fillId="0" borderId="0" xfId="0" quotePrefix="1" applyFont="1"/>
    <xf numFmtId="0" fontId="11" fillId="0" borderId="0" xfId="0" applyFont="1"/>
    <xf numFmtId="0" fontId="14" fillId="0" borderId="3" xfId="1" applyFont="1" applyBorder="1" applyAlignment="1">
      <alignment horizontal="center" vertical="center" wrapText="1"/>
    </xf>
    <xf numFmtId="0" fontId="14" fillId="0" borderId="3" xfId="0" applyFont="1" applyBorder="1" applyAlignment="1">
      <alignment vertical="top" wrapText="1"/>
    </xf>
    <xf numFmtId="14" fontId="14" fillId="0" borderId="3" xfId="1" applyNumberFormat="1" applyFont="1" applyBorder="1" applyAlignment="1">
      <alignment horizontal="center" vertical="center" wrapText="1"/>
    </xf>
    <xf numFmtId="0" fontId="14" fillId="0" borderId="3" xfId="1" applyFont="1" applyBorder="1" applyAlignment="1">
      <alignment horizontal="center" vertical="center"/>
    </xf>
    <xf numFmtId="0" fontId="14" fillId="0" borderId="3" xfId="1" applyFont="1" applyBorder="1" applyAlignment="1">
      <alignment vertical="top" wrapText="1"/>
    </xf>
    <xf numFmtId="0" fontId="1" fillId="0" borderId="3" xfId="0" applyFont="1" applyBorder="1" applyAlignment="1">
      <alignment horizontal="center" vertical="center" wrapText="1"/>
    </xf>
    <xf numFmtId="0" fontId="1" fillId="0" borderId="3" xfId="0" applyFont="1" applyBorder="1" applyAlignment="1">
      <alignment vertical="top" wrapText="1"/>
    </xf>
    <xf numFmtId="0" fontId="14" fillId="0" borderId="3" xfId="0" applyFont="1" applyBorder="1" applyAlignment="1">
      <alignment horizontal="center" vertical="center"/>
    </xf>
    <xf numFmtId="14" fontId="14" fillId="0" borderId="3" xfId="0" applyNumberFormat="1" applyFont="1" applyBorder="1" applyAlignment="1">
      <alignment horizontal="center" vertical="center"/>
    </xf>
    <xf numFmtId="0" fontId="1" fillId="0" borderId="3" xfId="0" applyFont="1" applyBorder="1" applyAlignment="1">
      <alignment horizontal="center" vertical="center"/>
    </xf>
    <xf numFmtId="14" fontId="14" fillId="0" borderId="3" xfId="1" applyNumberFormat="1" applyFont="1" applyBorder="1" applyAlignment="1">
      <alignment horizontal="center" vertical="center"/>
    </xf>
    <xf numFmtId="14" fontId="1" fillId="0" borderId="3" xfId="0" applyNumberFormat="1" applyFont="1" applyBorder="1" applyAlignment="1">
      <alignment horizontal="center" vertical="center"/>
    </xf>
    <xf numFmtId="0" fontId="1" fillId="0" borderId="0" xfId="0" applyFont="1" applyAlignment="1">
      <alignment horizontal="center" vertical="center"/>
    </xf>
    <xf numFmtId="0" fontId="9" fillId="0" borderId="3" xfId="0" applyFont="1" applyBorder="1" applyAlignment="1">
      <alignment vertical="top" wrapText="1"/>
    </xf>
    <xf numFmtId="14" fontId="14" fillId="0" borderId="3" xfId="0" applyNumberFormat="1" applyFont="1" applyBorder="1" applyAlignment="1">
      <alignment horizontal="center" vertical="center" wrapText="1"/>
    </xf>
    <xf numFmtId="0" fontId="14" fillId="0" borderId="3" xfId="1" applyFont="1" applyBorder="1" applyAlignment="1">
      <alignment horizontal="left" vertical="top" wrapText="1"/>
    </xf>
    <xf numFmtId="0" fontId="14" fillId="0" borderId="3" xfId="0" applyFont="1" applyBorder="1" applyAlignment="1">
      <alignment wrapText="1"/>
    </xf>
    <xf numFmtId="0" fontId="1" fillId="0" borderId="3" xfId="0" applyFont="1" applyBorder="1" applyAlignment="1">
      <alignment horizontal="left" vertical="top" wrapText="1"/>
    </xf>
    <xf numFmtId="14" fontId="1" fillId="0" borderId="3" xfId="0" applyNumberFormat="1" applyFont="1" applyBorder="1" applyAlignment="1">
      <alignment horizontal="center" vertical="center" wrapText="1"/>
    </xf>
    <xf numFmtId="14" fontId="1" fillId="0" borderId="5" xfId="0" applyNumberFormat="1" applyFont="1" applyBorder="1" applyAlignment="1">
      <alignment horizontal="center" vertical="center"/>
    </xf>
  </cellXfs>
  <cellStyles count="3">
    <cellStyle name="Normal" xfId="0" builtinId="0" customBuiltin="1"/>
    <cellStyle name="Normal 2" xfId="1" xr:uid="{00000000-0005-0000-0000-000001000000}"/>
    <cellStyle name="Normal 3" xfId="2" xr:uid="{00000000-0005-0000-0000-000002000000}"/>
  </cellStyles>
  <dxfs count="32">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ont>
        <b val="0"/>
        <i val="0"/>
        <strike val="0"/>
        <condense val="0"/>
        <extend val="0"/>
        <outline val="0"/>
        <shadow val="0"/>
        <u val="none"/>
        <vertAlign val="baseline"/>
        <sz val="12"/>
        <color theme="1"/>
        <name val="Arial"/>
        <family val="2"/>
        <scheme val="none"/>
      </font>
      <fill>
        <patternFill patternType="solid">
          <fgColor indexed="64"/>
          <bgColor theme="0"/>
        </patternFill>
      </fill>
      <alignment horizontal="center" vertical="center" textRotation="0" wrapText="1" indent="0" justifyLastLine="0" shrinkToFit="0" readingOrder="0"/>
      <border diagonalUp="0" diagonalDown="0">
        <left style="thin">
          <color indexed="64"/>
        </left>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2"/>
        <color theme="1"/>
        <name val="Arial"/>
        <scheme val="none"/>
      </font>
      <fill>
        <patternFill patternType="solid">
          <fgColor indexed="64"/>
          <bgColor theme="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strike val="0"/>
        <outline val="0"/>
        <shadow val="0"/>
        <u val="none"/>
        <vertAlign val="baseline"/>
        <sz val="12"/>
        <color theme="1"/>
        <name val="Arial"/>
        <scheme val="none"/>
      </font>
      <fill>
        <patternFill>
          <bgColor theme="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strike val="0"/>
        <outline val="0"/>
        <shadow val="0"/>
        <u val="none"/>
        <vertAlign val="baseline"/>
        <sz val="12"/>
        <color theme="1"/>
        <name val="Arial"/>
        <scheme val="none"/>
      </font>
      <fill>
        <patternFill>
          <bgColor theme="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strike val="0"/>
        <outline val="0"/>
        <shadow val="0"/>
        <u val="none"/>
        <vertAlign val="baseline"/>
        <sz val="12"/>
        <color theme="1"/>
        <name val="Arial"/>
        <scheme val="none"/>
      </font>
      <fill>
        <patternFill>
          <bgColor theme="0"/>
        </patternFill>
      </fill>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2"/>
        <color theme="1"/>
        <name val="Arial"/>
        <scheme val="none"/>
      </font>
      <fill>
        <patternFill>
          <bgColor theme="0"/>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2"/>
        <color theme="1"/>
        <name val="Arial"/>
        <scheme val="none"/>
      </font>
      <fill>
        <patternFill>
          <bgColor theme="0"/>
        </patternFill>
      </fill>
      <alignment horizontal="center" vertical="center" textRotation="0" wrapText="1" indent="0" justifyLastLine="0" shrinkToFit="0" readingOrder="0"/>
      <border diagonalUp="0" diagonalDown="0">
        <left/>
        <right style="thin">
          <color indexed="64"/>
        </right>
        <top style="thin">
          <color indexed="64"/>
        </top>
        <bottom style="thin">
          <color indexed="64"/>
        </bottom>
        <vertical style="thin">
          <color indexed="64"/>
        </vertical>
        <horizontal style="thin">
          <color indexed="64"/>
        </horizontal>
      </border>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2"/>
        <color theme="1"/>
        <name val="Arial"/>
        <scheme val="none"/>
      </font>
      <fill>
        <patternFill>
          <bgColor theme="0"/>
        </patternFill>
      </fill>
      <alignment horizontal="general" vertical="top" textRotation="0" wrapText="1" indent="0" justifyLastLine="0" shrinkToFit="0" readingOrder="0"/>
    </dxf>
    <dxf>
      <border>
        <bottom style="thin">
          <color indexed="64"/>
        </bottom>
      </border>
    </dxf>
    <dxf>
      <font>
        <b/>
        <i val="0"/>
        <strike val="0"/>
        <condense val="0"/>
        <extend val="0"/>
        <outline val="0"/>
        <shadow val="0"/>
        <u val="none"/>
        <vertAlign val="baseline"/>
        <sz val="12"/>
        <color theme="1"/>
        <name val="Arial"/>
        <scheme val="none"/>
      </font>
      <fill>
        <patternFill patternType="solid">
          <fgColor indexed="64"/>
          <bgColor theme="0"/>
        </patternFill>
      </fill>
      <alignment horizontal="center" vertical="center" textRotation="0" wrapText="1" indent="0" justifyLastLine="0" shrinkToFit="0" readingOrder="0"/>
      <border diagonalUp="0" diagonalDown="0">
        <left style="thin">
          <color indexed="64"/>
        </left>
        <right style="thin">
          <color indexed="64"/>
        </right>
        <top/>
        <bottom/>
        <vertical style="thin">
          <color indexed="64"/>
        </vertical>
        <horizontal style="thin">
          <color indexed="64"/>
        </horizontal>
      </border>
    </dxf>
  </dxfs>
  <tableStyles count="0" defaultTableStyle="TableStyleMedium2" defaultPivotStyle="PivotStyleLight16"/>
  <colors>
    <mruColors>
      <color rgb="FFFFFFFF"/>
      <color rgb="FFFFCC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5" Type="http://schemas.openxmlformats.org/officeDocument/2006/relationships/customXml" Target="../customXml/item5.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4.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3" displayName="Table13" ref="A7:G23" totalsRowShown="0" headerRowDxfId="31" dataDxfId="29" headerRowBorderDxfId="30" tableBorderDxfId="28" totalsRowBorderDxfId="27">
  <tableColumns count="7">
    <tableColumn id="11" xr3:uid="{00000000-0010-0000-0000-00000B000000}" name="DR Number" dataDxfId="26" dataCellStyle="Normal 3"/>
    <tableColumn id="5" xr3:uid="{00000000-0010-0000-0000-000005000000}" name="Customer Organisation" dataDxfId="25" dataCellStyle="Normal 3"/>
    <tableColumn id="6" xr3:uid="{00000000-0010-0000-0000-000006000000}" name="Project Aims" dataDxfId="24" dataCellStyle="Normal 3"/>
    <tableColumn id="7" xr3:uid="{00000000-0010-0000-0000-000007000000}" name="Tier of Data Approved (recorded from 1 August 2012 onwards)" dataDxfId="23" dataCellStyle="Normal 3"/>
    <tableColumn id="10" xr3:uid="{00000000-0010-0000-0000-00000A000000}" name="Linked Data or NPD Request" dataDxfId="22" dataCellStyle="Normal 3"/>
    <tableColumn id="2" xr3:uid="{00000000-0010-0000-0000-000002000000}" name="Licence End Date" dataDxfId="21" dataCellStyle="Normal 3"/>
    <tableColumn id="1" xr3:uid="{43FDE3BE-46A9-4189-954B-53F6EE4B7715}" name="Destruction Status" dataDxfId="20"/>
  </tableColumns>
  <tableStyleInfo name="TableStyleMedium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E26"/>
  <sheetViews>
    <sheetView showGridLines="0" tabSelected="1" workbookViewId="0"/>
  </sheetViews>
  <sheetFormatPr defaultColWidth="8.5703125" defaultRowHeight="15" x14ac:dyDescent="0.2"/>
  <cols>
    <col min="1" max="1" width="8.5703125" style="11" customWidth="1"/>
    <col min="2" max="2" width="72" style="11" bestFit="1" customWidth="1"/>
    <col min="3" max="4" width="8.5703125" style="11" customWidth="1"/>
    <col min="5" max="5" width="64.28515625" style="11" customWidth="1"/>
    <col min="6" max="6" width="8.5703125" style="11" customWidth="1"/>
    <col min="7" max="7" width="60.28515625" style="11" customWidth="1"/>
    <col min="8" max="8" width="8.5703125" style="11" customWidth="1"/>
    <col min="9" max="16384" width="8.5703125" style="11"/>
  </cols>
  <sheetData>
    <row r="1" spans="1:5" ht="15.75" x14ac:dyDescent="0.2">
      <c r="A1" s="30" t="s">
        <v>0</v>
      </c>
      <c r="B1" s="30"/>
    </row>
    <row r="2" spans="1:5" ht="15.75" x14ac:dyDescent="0.2">
      <c r="A2" s="19"/>
      <c r="B2" s="19"/>
    </row>
    <row r="3" spans="1:5" ht="14.25" customHeight="1" x14ac:dyDescent="0.2">
      <c r="A3" s="23" t="s">
        <v>1</v>
      </c>
      <c r="B3" s="20"/>
      <c r="C3" s="20"/>
      <c r="D3" s="20"/>
      <c r="E3" s="20"/>
    </row>
    <row r="4" spans="1:5" ht="14.25" customHeight="1" x14ac:dyDescent="0.2">
      <c r="A4" s="23" t="s">
        <v>2</v>
      </c>
      <c r="B4" s="20"/>
      <c r="C4" s="20"/>
      <c r="D4" s="20"/>
      <c r="E4" s="20"/>
    </row>
    <row r="5" spans="1:5" ht="14.25" customHeight="1" x14ac:dyDescent="0.2">
      <c r="A5" s="23" t="s">
        <v>3</v>
      </c>
      <c r="B5" s="20"/>
      <c r="C5" s="20"/>
      <c r="D5" s="20"/>
      <c r="E5" s="20"/>
    </row>
    <row r="6" spans="1:5" ht="14.25" customHeight="1" x14ac:dyDescent="0.2">
      <c r="A6" s="23" t="s">
        <v>4</v>
      </c>
      <c r="B6" s="20"/>
      <c r="C6" s="20"/>
      <c r="D6" s="20"/>
      <c r="E6" s="20"/>
    </row>
    <row r="7" spans="1:5" ht="14.25" customHeight="1" x14ac:dyDescent="0.2">
      <c r="A7" s="23" t="s">
        <v>5</v>
      </c>
      <c r="B7" s="20"/>
      <c r="C7" s="20"/>
      <c r="D7" s="20"/>
      <c r="E7" s="20"/>
    </row>
    <row r="8" spans="1:5" ht="14.25" customHeight="1" x14ac:dyDescent="0.2">
      <c r="A8" s="24"/>
      <c r="B8" s="18"/>
      <c r="C8" s="18"/>
      <c r="D8" s="18"/>
      <c r="E8" s="18"/>
    </row>
    <row r="9" spans="1:5" ht="15.75" x14ac:dyDescent="0.2">
      <c r="A9" s="30" t="s">
        <v>6</v>
      </c>
      <c r="B9" s="30"/>
      <c r="D9" s="30" t="s">
        <v>7</v>
      </c>
      <c r="E9" s="30"/>
    </row>
    <row r="10" spans="1:5" ht="15.75" thickBot="1" x14ac:dyDescent="0.25"/>
    <row r="11" spans="1:5" ht="43.5" customHeight="1" thickBot="1" x14ac:dyDescent="0.25">
      <c r="A11" s="31" t="s">
        <v>8</v>
      </c>
      <c r="B11" s="22" t="s">
        <v>9</v>
      </c>
      <c r="D11" s="32" t="s">
        <v>8</v>
      </c>
      <c r="E11" s="21" t="s">
        <v>9</v>
      </c>
    </row>
    <row r="12" spans="1:5" ht="92.25" thickBot="1" x14ac:dyDescent="0.25">
      <c r="A12" s="25">
        <v>1</v>
      </c>
      <c r="B12" s="26" t="s">
        <v>10</v>
      </c>
      <c r="C12" s="23"/>
      <c r="D12" s="10" t="s">
        <v>11</v>
      </c>
      <c r="E12" s="26" t="s">
        <v>12</v>
      </c>
    </row>
    <row r="13" spans="1:5" ht="151.5" thickBot="1" x14ac:dyDescent="0.25">
      <c r="A13" s="25">
        <v>2</v>
      </c>
      <c r="B13" s="26" t="s">
        <v>13</v>
      </c>
      <c r="C13" s="23"/>
      <c r="D13" s="10" t="s">
        <v>14</v>
      </c>
      <c r="E13" s="26" t="s">
        <v>15</v>
      </c>
    </row>
    <row r="14" spans="1:5" ht="167.25" thickBot="1" x14ac:dyDescent="0.25">
      <c r="A14" s="25">
        <v>3</v>
      </c>
      <c r="B14" s="26" t="s">
        <v>16</v>
      </c>
      <c r="C14" s="23"/>
      <c r="D14" s="10" t="s">
        <v>17</v>
      </c>
      <c r="E14" s="26" t="s">
        <v>18</v>
      </c>
    </row>
    <row r="15" spans="1:5" ht="197.25" thickBot="1" x14ac:dyDescent="0.25">
      <c r="A15" s="25">
        <v>4</v>
      </c>
      <c r="B15" s="26" t="s">
        <v>19</v>
      </c>
      <c r="C15" s="23"/>
      <c r="D15" s="10" t="s">
        <v>20</v>
      </c>
      <c r="E15" s="26" t="s">
        <v>21</v>
      </c>
    </row>
    <row r="16" spans="1:5" ht="46.5" thickBot="1" x14ac:dyDescent="0.25">
      <c r="A16" s="25">
        <v>5</v>
      </c>
      <c r="B16" s="26" t="s">
        <v>22</v>
      </c>
      <c r="C16" s="23"/>
      <c r="D16" s="10" t="s">
        <v>23</v>
      </c>
      <c r="E16" s="26" t="s">
        <v>24</v>
      </c>
    </row>
    <row r="17" spans="1:5" ht="76.5" thickBot="1" x14ac:dyDescent="0.25">
      <c r="A17" s="25">
        <v>6</v>
      </c>
      <c r="B17" s="26" t="s">
        <v>25</v>
      </c>
      <c r="C17" s="23"/>
      <c r="D17" s="23"/>
      <c r="E17" s="23"/>
    </row>
    <row r="20" spans="1:5" ht="15.75" x14ac:dyDescent="0.25">
      <c r="A20" s="39" t="s">
        <v>26</v>
      </c>
    </row>
    <row r="21" spans="1:5" ht="16.5" thickBot="1" x14ac:dyDescent="0.3">
      <c r="B21" s="39"/>
    </row>
    <row r="22" spans="1:5" ht="16.5" thickBot="1" x14ac:dyDescent="0.25">
      <c r="A22" s="34" t="s">
        <v>27</v>
      </c>
      <c r="B22" s="35" t="s">
        <v>28</v>
      </c>
    </row>
    <row r="23" spans="1:5" ht="152.25" thickBot="1" x14ac:dyDescent="0.25">
      <c r="A23" s="36">
        <v>1</v>
      </c>
      <c r="B23" s="37" t="s">
        <v>29</v>
      </c>
    </row>
    <row r="24" spans="1:5" ht="121.5" thickBot="1" x14ac:dyDescent="0.25">
      <c r="A24" s="36">
        <v>2</v>
      </c>
      <c r="B24" s="37" t="s">
        <v>30</v>
      </c>
    </row>
    <row r="25" spans="1:5" ht="106.5" thickBot="1" x14ac:dyDescent="0.25">
      <c r="A25" s="36">
        <v>3</v>
      </c>
      <c r="B25" s="37" t="s">
        <v>31</v>
      </c>
    </row>
    <row r="26" spans="1:5" ht="121.5" thickBot="1" x14ac:dyDescent="0.25">
      <c r="A26" s="36">
        <v>4</v>
      </c>
      <c r="B26" s="38" t="s">
        <v>32</v>
      </c>
    </row>
  </sheetData>
  <pageMargins left="0.70000000000000007" right="0.70000000000000007" top="0.75" bottom="0.75" header="0.30000000000000004" footer="0.30000000000000004"/>
  <pageSetup paperSize="9" scale="56" orientation="landscape" r:id="rId1"/>
  <headerFooter>
    <oddHeader>&amp;C&amp;"Aptos"&amp;11&amp;K000000 OFFICIAL - FOR PUBLIC RELEASE&amp;1#_x000D_</oddHeader>
    <oddFooter>&amp;C_x000D_&amp;1#&amp;"Aptos"&amp;11&amp;K000000 OFFICIAL - FOR PUBLIC RELEASE</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J468"/>
  <sheetViews>
    <sheetView showGridLines="0" zoomScaleNormal="100" workbookViewId="0">
      <pane ySplit="7" topLeftCell="A8" activePane="bottomLeft" state="frozen"/>
      <selection pane="bottomLeft"/>
    </sheetView>
  </sheetViews>
  <sheetFormatPr defaultColWidth="9" defaultRowHeight="15" x14ac:dyDescent="0.2"/>
  <cols>
    <col min="1" max="1" width="13" style="100" customWidth="1"/>
    <col min="2" max="2" width="24" style="100" customWidth="1"/>
    <col min="3" max="3" width="83.5703125" style="100" customWidth="1"/>
    <col min="4" max="4" width="16.7109375" style="100" customWidth="1"/>
    <col min="5" max="5" width="17" style="100" customWidth="1"/>
    <col min="6" max="6" width="20" style="100" customWidth="1"/>
    <col min="7" max="7" width="15" style="100" customWidth="1"/>
    <col min="8" max="8" width="18" style="100" customWidth="1"/>
    <col min="9" max="9" width="15.85546875" style="100" customWidth="1"/>
    <col min="10" max="10" width="36" style="100" customWidth="1"/>
    <col min="11" max="16384" width="9" style="100"/>
  </cols>
  <sheetData>
    <row r="1" spans="1:10" x14ac:dyDescent="0.2">
      <c r="A1" s="100" t="s">
        <v>33</v>
      </c>
    </row>
    <row r="2" spans="1:10" x14ac:dyDescent="0.2">
      <c r="A2" s="100" t="s">
        <v>34</v>
      </c>
    </row>
    <row r="3" spans="1:10" x14ac:dyDescent="0.2">
      <c r="A3" s="100" t="s">
        <v>312</v>
      </c>
    </row>
    <row r="4" spans="1:10" x14ac:dyDescent="0.2">
      <c r="A4" s="101" t="s">
        <v>35</v>
      </c>
    </row>
    <row r="5" spans="1:10" x14ac:dyDescent="0.2">
      <c r="A5" s="100" t="s">
        <v>36</v>
      </c>
    </row>
    <row r="6" spans="1:10" ht="15.75" x14ac:dyDescent="0.25">
      <c r="A6" s="102"/>
    </row>
    <row r="7" spans="1:10" ht="47.25" x14ac:dyDescent="0.2">
      <c r="A7" s="9" t="s">
        <v>315</v>
      </c>
      <c r="B7" s="9" t="s">
        <v>316</v>
      </c>
      <c r="C7" s="9" t="s">
        <v>317</v>
      </c>
      <c r="D7" s="9" t="s">
        <v>318</v>
      </c>
      <c r="E7" s="9" t="s">
        <v>319</v>
      </c>
      <c r="F7" s="9" t="s">
        <v>320</v>
      </c>
      <c r="G7" s="9" t="s">
        <v>321</v>
      </c>
      <c r="H7" s="9" t="s">
        <v>322</v>
      </c>
      <c r="I7" s="9" t="s">
        <v>37</v>
      </c>
      <c r="J7" s="9" t="s">
        <v>323</v>
      </c>
    </row>
    <row r="8" spans="1:10" ht="330" x14ac:dyDescent="0.2">
      <c r="A8" s="103" t="s">
        <v>324</v>
      </c>
      <c r="B8" s="103" t="s">
        <v>325</v>
      </c>
      <c r="C8" s="104" t="s">
        <v>326</v>
      </c>
      <c r="D8" s="103" t="s">
        <v>327</v>
      </c>
      <c r="E8" s="103" t="s">
        <v>328</v>
      </c>
      <c r="F8" s="103" t="s">
        <v>328</v>
      </c>
      <c r="G8" s="103" t="s">
        <v>329</v>
      </c>
      <c r="H8" s="103" t="s">
        <v>330</v>
      </c>
      <c r="I8" s="105">
        <v>45900</v>
      </c>
      <c r="J8" s="105" t="s">
        <v>331</v>
      </c>
    </row>
    <row r="9" spans="1:10" ht="390" x14ac:dyDescent="0.2">
      <c r="A9" s="106" t="s">
        <v>332</v>
      </c>
      <c r="B9" s="103" t="s">
        <v>333</v>
      </c>
      <c r="C9" s="107" t="s">
        <v>334</v>
      </c>
      <c r="D9" s="108" t="s">
        <v>335</v>
      </c>
      <c r="E9" s="103" t="s">
        <v>336</v>
      </c>
      <c r="F9" s="103" t="s">
        <v>337</v>
      </c>
      <c r="G9" s="106" t="s">
        <v>338</v>
      </c>
      <c r="H9" s="103" t="s">
        <v>339</v>
      </c>
      <c r="I9" s="105">
        <v>46113</v>
      </c>
      <c r="J9" s="105" t="s">
        <v>331</v>
      </c>
    </row>
    <row r="10" spans="1:10" ht="318" x14ac:dyDescent="0.2">
      <c r="A10" s="106" t="s">
        <v>340</v>
      </c>
      <c r="B10" s="103" t="s">
        <v>341</v>
      </c>
      <c r="C10" s="109" t="s">
        <v>342</v>
      </c>
      <c r="D10" s="103" t="s">
        <v>343</v>
      </c>
      <c r="E10" s="103" t="s">
        <v>344</v>
      </c>
      <c r="F10" s="103" t="s">
        <v>337</v>
      </c>
      <c r="G10" s="106" t="s">
        <v>338</v>
      </c>
      <c r="H10" s="103" t="s">
        <v>339</v>
      </c>
      <c r="I10" s="105">
        <v>46418</v>
      </c>
      <c r="J10" s="105" t="s">
        <v>345</v>
      </c>
    </row>
    <row r="11" spans="1:10" ht="210" x14ac:dyDescent="0.2">
      <c r="A11" s="106" t="s">
        <v>346</v>
      </c>
      <c r="B11" s="103" t="s">
        <v>347</v>
      </c>
      <c r="C11" s="104" t="s">
        <v>348</v>
      </c>
      <c r="D11" s="103" t="s">
        <v>343</v>
      </c>
      <c r="E11" s="103" t="s">
        <v>344</v>
      </c>
      <c r="F11" s="103" t="s">
        <v>349</v>
      </c>
      <c r="G11" s="106" t="s">
        <v>338</v>
      </c>
      <c r="H11" s="103" t="s">
        <v>339</v>
      </c>
      <c r="I11" s="105">
        <v>46203</v>
      </c>
      <c r="J11" s="105" t="s">
        <v>345</v>
      </c>
    </row>
    <row r="12" spans="1:10" ht="165" x14ac:dyDescent="0.2">
      <c r="A12" s="106" t="s">
        <v>350</v>
      </c>
      <c r="B12" s="103" t="s">
        <v>351</v>
      </c>
      <c r="C12" s="107" t="s">
        <v>352</v>
      </c>
      <c r="D12" s="103" t="s">
        <v>343</v>
      </c>
      <c r="E12" s="103" t="s">
        <v>344</v>
      </c>
      <c r="F12" s="103" t="s">
        <v>349</v>
      </c>
      <c r="G12" s="106" t="s">
        <v>338</v>
      </c>
      <c r="H12" s="103" t="s">
        <v>339</v>
      </c>
      <c r="I12" s="105">
        <v>46203</v>
      </c>
      <c r="J12" s="103" t="s">
        <v>353</v>
      </c>
    </row>
    <row r="13" spans="1:10" ht="180" x14ac:dyDescent="0.2">
      <c r="A13" s="106" t="s">
        <v>354</v>
      </c>
      <c r="B13" s="103" t="s">
        <v>355</v>
      </c>
      <c r="C13" s="107" t="s">
        <v>356</v>
      </c>
      <c r="D13" s="103" t="s">
        <v>343</v>
      </c>
      <c r="E13" s="103" t="s">
        <v>344</v>
      </c>
      <c r="F13" s="103" t="s">
        <v>349</v>
      </c>
      <c r="G13" s="106" t="s">
        <v>338</v>
      </c>
      <c r="H13" s="103" t="s">
        <v>339</v>
      </c>
      <c r="I13" s="105">
        <v>46203</v>
      </c>
      <c r="J13" s="103" t="s">
        <v>353</v>
      </c>
    </row>
    <row r="14" spans="1:10" ht="240" x14ac:dyDescent="0.2">
      <c r="A14" s="106" t="s">
        <v>357</v>
      </c>
      <c r="B14" s="103" t="s">
        <v>358</v>
      </c>
      <c r="C14" s="107" t="s">
        <v>359</v>
      </c>
      <c r="D14" s="103" t="s">
        <v>343</v>
      </c>
      <c r="E14" s="103" t="s">
        <v>344</v>
      </c>
      <c r="F14" s="103" t="s">
        <v>349</v>
      </c>
      <c r="G14" s="106" t="s">
        <v>338</v>
      </c>
      <c r="H14" s="103" t="s">
        <v>339</v>
      </c>
      <c r="I14" s="105">
        <v>46203</v>
      </c>
      <c r="J14" s="103" t="s">
        <v>353</v>
      </c>
    </row>
    <row r="15" spans="1:10" ht="165" x14ac:dyDescent="0.2">
      <c r="A15" s="106" t="s">
        <v>360</v>
      </c>
      <c r="B15" s="103" t="s">
        <v>361</v>
      </c>
      <c r="C15" s="107" t="s">
        <v>362</v>
      </c>
      <c r="D15" s="103" t="s">
        <v>363</v>
      </c>
      <c r="E15" s="103" t="s">
        <v>364</v>
      </c>
      <c r="F15" s="103" t="s">
        <v>349</v>
      </c>
      <c r="G15" s="106" t="s">
        <v>338</v>
      </c>
      <c r="H15" s="103" t="s">
        <v>339</v>
      </c>
      <c r="I15" s="105">
        <v>46113</v>
      </c>
      <c r="J15" s="103" t="s">
        <v>345</v>
      </c>
    </row>
    <row r="16" spans="1:10" ht="242.25" x14ac:dyDescent="0.2">
      <c r="A16" s="50" t="s">
        <v>365</v>
      </c>
      <c r="B16" s="50" t="s">
        <v>366</v>
      </c>
      <c r="C16" s="104" t="s">
        <v>367</v>
      </c>
      <c r="D16" s="103" t="s">
        <v>363</v>
      </c>
      <c r="E16" s="103" t="s">
        <v>364</v>
      </c>
      <c r="F16" s="103" t="s">
        <v>368</v>
      </c>
      <c r="G16" s="110" t="s">
        <v>369</v>
      </c>
      <c r="H16" s="103" t="s">
        <v>370</v>
      </c>
      <c r="I16" s="111">
        <v>46022</v>
      </c>
      <c r="J16" s="105" t="s">
        <v>371</v>
      </c>
    </row>
    <row r="17" spans="1:10" ht="318.75" x14ac:dyDescent="0.2">
      <c r="A17" s="110" t="s">
        <v>374</v>
      </c>
      <c r="B17" s="50" t="s">
        <v>375</v>
      </c>
      <c r="C17" s="104" t="s">
        <v>376</v>
      </c>
      <c r="D17" s="103" t="s">
        <v>377</v>
      </c>
      <c r="E17" s="103" t="s">
        <v>336</v>
      </c>
      <c r="F17" s="103" t="s">
        <v>378</v>
      </c>
      <c r="G17" s="110"/>
      <c r="H17" s="103" t="s">
        <v>339</v>
      </c>
      <c r="I17" s="111">
        <v>46241</v>
      </c>
      <c r="J17" s="103" t="s">
        <v>345</v>
      </c>
    </row>
    <row r="18" spans="1:10" ht="255" x14ac:dyDescent="0.2">
      <c r="A18" s="112" t="s">
        <v>379</v>
      </c>
      <c r="B18" s="108" t="s">
        <v>380</v>
      </c>
      <c r="C18" s="104" t="s">
        <v>381</v>
      </c>
      <c r="D18" s="50" t="s">
        <v>382</v>
      </c>
      <c r="E18" s="103" t="s">
        <v>364</v>
      </c>
      <c r="F18" s="103" t="s">
        <v>368</v>
      </c>
      <c r="G18" s="106" t="s">
        <v>369</v>
      </c>
      <c r="H18" s="103" t="s">
        <v>370</v>
      </c>
      <c r="I18" s="111">
        <v>46053</v>
      </c>
      <c r="J18" s="113" t="s">
        <v>371</v>
      </c>
    </row>
    <row r="19" spans="1:10" ht="255" x14ac:dyDescent="0.2">
      <c r="A19" s="112" t="s">
        <v>383</v>
      </c>
      <c r="B19" s="108" t="s">
        <v>384</v>
      </c>
      <c r="C19" s="109" t="s">
        <v>385</v>
      </c>
      <c r="D19" s="103" t="s">
        <v>343</v>
      </c>
      <c r="E19" s="103" t="s">
        <v>364</v>
      </c>
      <c r="F19" s="103" t="s">
        <v>368</v>
      </c>
      <c r="G19" s="110" t="s">
        <v>338</v>
      </c>
      <c r="H19" s="103" t="s">
        <v>370</v>
      </c>
      <c r="I19" s="111">
        <v>46843</v>
      </c>
      <c r="J19" s="103" t="s">
        <v>345</v>
      </c>
    </row>
    <row r="20" spans="1:10" ht="242.25" x14ac:dyDescent="0.2">
      <c r="A20" s="112" t="s">
        <v>386</v>
      </c>
      <c r="B20" s="108" t="s">
        <v>387</v>
      </c>
      <c r="C20" s="109" t="s">
        <v>388</v>
      </c>
      <c r="D20" s="108" t="s">
        <v>343</v>
      </c>
      <c r="E20" s="103" t="s">
        <v>364</v>
      </c>
      <c r="F20" s="103" t="s">
        <v>368</v>
      </c>
      <c r="G20" s="106" t="s">
        <v>369</v>
      </c>
      <c r="H20" s="103" t="s">
        <v>370</v>
      </c>
      <c r="I20" s="114">
        <v>45747</v>
      </c>
      <c r="J20" s="105" t="s">
        <v>373</v>
      </c>
    </row>
    <row r="21" spans="1:10" ht="255" x14ac:dyDescent="0.2">
      <c r="A21" s="112" t="s">
        <v>389</v>
      </c>
      <c r="B21" s="108" t="s">
        <v>380</v>
      </c>
      <c r="C21" s="109" t="s">
        <v>390</v>
      </c>
      <c r="D21" s="108" t="s">
        <v>391</v>
      </c>
      <c r="E21" s="103" t="s">
        <v>364</v>
      </c>
      <c r="F21" s="103" t="s">
        <v>368</v>
      </c>
      <c r="G21" s="106" t="s">
        <v>369</v>
      </c>
      <c r="H21" s="103" t="s">
        <v>370</v>
      </c>
      <c r="I21" s="114">
        <v>46081</v>
      </c>
      <c r="J21" s="115" t="s">
        <v>40</v>
      </c>
    </row>
    <row r="22" spans="1:10" ht="225" x14ac:dyDescent="0.2">
      <c r="A22" s="112" t="s">
        <v>392</v>
      </c>
      <c r="B22" s="108" t="s">
        <v>325</v>
      </c>
      <c r="C22" s="109" t="s">
        <v>393</v>
      </c>
      <c r="D22" s="108" t="s">
        <v>394</v>
      </c>
      <c r="E22" s="103" t="s">
        <v>344</v>
      </c>
      <c r="F22" s="103" t="s">
        <v>395</v>
      </c>
      <c r="G22" s="106" t="s">
        <v>369</v>
      </c>
      <c r="H22" s="103" t="s">
        <v>339</v>
      </c>
      <c r="I22" s="114">
        <v>45382</v>
      </c>
      <c r="J22" s="105" t="s">
        <v>371</v>
      </c>
    </row>
    <row r="23" spans="1:10" ht="318.75" x14ac:dyDescent="0.2">
      <c r="A23" s="112" t="s">
        <v>396</v>
      </c>
      <c r="B23" s="108" t="s">
        <v>397</v>
      </c>
      <c r="C23" s="116" t="s">
        <v>398</v>
      </c>
      <c r="D23" s="108" t="s">
        <v>343</v>
      </c>
      <c r="E23" s="103" t="s">
        <v>364</v>
      </c>
      <c r="F23" s="103" t="s">
        <v>378</v>
      </c>
      <c r="G23" s="106" t="s">
        <v>369</v>
      </c>
      <c r="H23" s="103" t="s">
        <v>370</v>
      </c>
      <c r="I23" s="114">
        <v>46053</v>
      </c>
      <c r="J23" s="105" t="s">
        <v>40</v>
      </c>
    </row>
    <row r="24" spans="1:10" ht="210" x14ac:dyDescent="0.2">
      <c r="A24" s="112" t="s">
        <v>399</v>
      </c>
      <c r="B24" s="108" t="s">
        <v>400</v>
      </c>
      <c r="C24" s="109" t="s">
        <v>401</v>
      </c>
      <c r="D24" s="108" t="s">
        <v>402</v>
      </c>
      <c r="E24" s="103" t="s">
        <v>344</v>
      </c>
      <c r="F24" s="103" t="s">
        <v>403</v>
      </c>
      <c r="G24" s="112" t="s">
        <v>338</v>
      </c>
      <c r="H24" s="108" t="s">
        <v>339</v>
      </c>
      <c r="I24" s="114">
        <v>44837</v>
      </c>
      <c r="J24" s="105" t="s">
        <v>345</v>
      </c>
    </row>
    <row r="25" spans="1:10" ht="273" x14ac:dyDescent="0.2">
      <c r="A25" s="112" t="s">
        <v>404</v>
      </c>
      <c r="B25" s="108" t="s">
        <v>405</v>
      </c>
      <c r="C25" s="104" t="s">
        <v>406</v>
      </c>
      <c r="D25" s="108" t="s">
        <v>38</v>
      </c>
      <c r="E25" s="103" t="s">
        <v>344</v>
      </c>
      <c r="F25" s="103" t="s">
        <v>407</v>
      </c>
      <c r="G25" s="112" t="s">
        <v>369</v>
      </c>
      <c r="H25" s="103" t="s">
        <v>339</v>
      </c>
      <c r="I25" s="114">
        <v>45382</v>
      </c>
      <c r="J25" s="113" t="s">
        <v>371</v>
      </c>
    </row>
    <row r="26" spans="1:10" ht="180" x14ac:dyDescent="0.2">
      <c r="A26" s="112" t="s">
        <v>408</v>
      </c>
      <c r="B26" s="108" t="s">
        <v>409</v>
      </c>
      <c r="C26" s="109" t="s">
        <v>410</v>
      </c>
      <c r="D26" s="108" t="s">
        <v>38</v>
      </c>
      <c r="E26" s="103" t="s">
        <v>344</v>
      </c>
      <c r="F26" s="103" t="s">
        <v>411</v>
      </c>
      <c r="G26" s="112" t="s">
        <v>369</v>
      </c>
      <c r="H26" s="103" t="s">
        <v>339</v>
      </c>
      <c r="I26" s="114">
        <v>45260</v>
      </c>
      <c r="J26" s="117" t="s">
        <v>371</v>
      </c>
    </row>
    <row r="27" spans="1:10" ht="242.25" x14ac:dyDescent="0.2">
      <c r="A27" s="112" t="s">
        <v>412</v>
      </c>
      <c r="B27" s="108" t="s">
        <v>325</v>
      </c>
      <c r="C27" s="109" t="s">
        <v>413</v>
      </c>
      <c r="D27" s="108" t="s">
        <v>414</v>
      </c>
      <c r="E27" s="103" t="s">
        <v>364</v>
      </c>
      <c r="F27" s="103" t="s">
        <v>368</v>
      </c>
      <c r="G27" s="112" t="s">
        <v>338</v>
      </c>
      <c r="H27" s="108" t="s">
        <v>339</v>
      </c>
      <c r="I27" s="114">
        <v>45813</v>
      </c>
      <c r="J27" s="105" t="s">
        <v>331</v>
      </c>
    </row>
    <row r="28" spans="1:10" ht="180" x14ac:dyDescent="0.2">
      <c r="A28" s="108" t="s">
        <v>415</v>
      </c>
      <c r="B28" s="50" t="s">
        <v>416</v>
      </c>
      <c r="C28" s="104" t="s">
        <v>417</v>
      </c>
      <c r="D28" s="108" t="s">
        <v>418</v>
      </c>
      <c r="E28" s="103" t="s">
        <v>344</v>
      </c>
      <c r="F28" s="103" t="s">
        <v>419</v>
      </c>
      <c r="G28" s="108" t="s">
        <v>420</v>
      </c>
      <c r="H28" s="108" t="s">
        <v>339</v>
      </c>
      <c r="I28" s="114">
        <v>45233</v>
      </c>
      <c r="J28" s="105" t="s">
        <v>331</v>
      </c>
    </row>
    <row r="29" spans="1:10" ht="225" x14ac:dyDescent="0.2">
      <c r="A29" s="50" t="s">
        <v>421</v>
      </c>
      <c r="B29" s="50" t="s">
        <v>422</v>
      </c>
      <c r="C29" s="109" t="s">
        <v>423</v>
      </c>
      <c r="D29" s="108" t="s">
        <v>424</v>
      </c>
      <c r="E29" s="103" t="s">
        <v>344</v>
      </c>
      <c r="F29" s="103" t="s">
        <v>425</v>
      </c>
      <c r="G29" s="112" t="s">
        <v>369</v>
      </c>
      <c r="H29" s="103" t="s">
        <v>339</v>
      </c>
      <c r="I29" s="114">
        <v>45138</v>
      </c>
      <c r="J29" s="117" t="s">
        <v>40</v>
      </c>
    </row>
    <row r="30" spans="1:10" ht="242.25" x14ac:dyDescent="0.2">
      <c r="A30" s="106" t="s">
        <v>426</v>
      </c>
      <c r="B30" s="103" t="s">
        <v>427</v>
      </c>
      <c r="C30" s="107" t="s">
        <v>428</v>
      </c>
      <c r="D30" s="103" t="s">
        <v>343</v>
      </c>
      <c r="E30" s="103" t="s">
        <v>364</v>
      </c>
      <c r="F30" s="103" t="s">
        <v>368</v>
      </c>
      <c r="G30" s="106" t="s">
        <v>369</v>
      </c>
      <c r="H30" s="103" t="s">
        <v>339</v>
      </c>
      <c r="I30" s="113">
        <v>45564</v>
      </c>
      <c r="J30" s="105" t="s">
        <v>429</v>
      </c>
    </row>
    <row r="31" spans="1:10" ht="242.25" x14ac:dyDescent="0.2">
      <c r="A31" s="106" t="s">
        <v>430</v>
      </c>
      <c r="B31" s="103" t="s">
        <v>39</v>
      </c>
      <c r="C31" s="107" t="s">
        <v>431</v>
      </c>
      <c r="D31" s="103" t="s">
        <v>343</v>
      </c>
      <c r="E31" s="103" t="s">
        <v>364</v>
      </c>
      <c r="F31" s="103" t="s">
        <v>368</v>
      </c>
      <c r="G31" s="106" t="s">
        <v>369</v>
      </c>
      <c r="H31" s="103" t="s">
        <v>370</v>
      </c>
      <c r="I31" s="113">
        <v>46387</v>
      </c>
      <c r="J31" s="105" t="s">
        <v>432</v>
      </c>
    </row>
    <row r="32" spans="1:10" ht="270" x14ac:dyDescent="0.2">
      <c r="A32" s="106" t="s">
        <v>433</v>
      </c>
      <c r="B32" s="50" t="s">
        <v>434</v>
      </c>
      <c r="C32" s="107" t="s">
        <v>435</v>
      </c>
      <c r="D32" s="103" t="s">
        <v>436</v>
      </c>
      <c r="E32" s="103" t="s">
        <v>344</v>
      </c>
      <c r="F32" s="103" t="s">
        <v>368</v>
      </c>
      <c r="G32" s="106" t="s">
        <v>338</v>
      </c>
      <c r="H32" s="103" t="s">
        <v>339</v>
      </c>
      <c r="I32" s="105">
        <v>46198</v>
      </c>
      <c r="J32" s="105" t="s">
        <v>331</v>
      </c>
    </row>
    <row r="33" spans="1:10" ht="273" x14ac:dyDescent="0.2">
      <c r="A33" s="106" t="s">
        <v>437</v>
      </c>
      <c r="B33" s="103" t="s">
        <v>438</v>
      </c>
      <c r="C33" s="107" t="s">
        <v>439</v>
      </c>
      <c r="D33" s="103" t="s">
        <v>440</v>
      </c>
      <c r="E33" s="103" t="s">
        <v>344</v>
      </c>
      <c r="F33" s="103" t="s">
        <v>441</v>
      </c>
      <c r="G33" s="106" t="s">
        <v>442</v>
      </c>
      <c r="H33" s="103" t="s">
        <v>443</v>
      </c>
      <c r="I33" s="105">
        <v>46175</v>
      </c>
      <c r="J33" s="105" t="s">
        <v>444</v>
      </c>
    </row>
    <row r="34" spans="1:10" ht="227.25" x14ac:dyDescent="0.2">
      <c r="A34" s="106" t="s">
        <v>445</v>
      </c>
      <c r="B34" s="103" t="s">
        <v>446</v>
      </c>
      <c r="C34" s="107" t="s">
        <v>447</v>
      </c>
      <c r="D34" s="103" t="s">
        <v>38</v>
      </c>
      <c r="E34" s="103" t="s">
        <v>336</v>
      </c>
      <c r="F34" s="103" t="s">
        <v>448</v>
      </c>
      <c r="G34" s="103" t="s">
        <v>449</v>
      </c>
      <c r="H34" s="103" t="s">
        <v>339</v>
      </c>
      <c r="I34" s="105"/>
      <c r="J34" s="105" t="s">
        <v>450</v>
      </c>
    </row>
    <row r="35" spans="1:10" ht="300" x14ac:dyDescent="0.2">
      <c r="A35" s="106" t="s">
        <v>451</v>
      </c>
      <c r="B35" s="103" t="s">
        <v>452</v>
      </c>
      <c r="C35" s="107" t="s">
        <v>453</v>
      </c>
      <c r="D35" s="103" t="s">
        <v>454</v>
      </c>
      <c r="E35" s="103" t="s">
        <v>344</v>
      </c>
      <c r="F35" s="103" t="s">
        <v>455</v>
      </c>
      <c r="G35" s="103" t="s">
        <v>456</v>
      </c>
      <c r="H35" s="103" t="s">
        <v>339</v>
      </c>
      <c r="I35" s="105">
        <v>46142</v>
      </c>
      <c r="J35" s="103" t="s">
        <v>345</v>
      </c>
    </row>
    <row r="36" spans="1:10" ht="242.25" x14ac:dyDescent="0.2">
      <c r="A36" s="106" t="s">
        <v>457</v>
      </c>
      <c r="B36" s="103" t="s">
        <v>458</v>
      </c>
      <c r="C36" s="118" t="s">
        <v>459</v>
      </c>
      <c r="D36" s="103" t="s">
        <v>460</v>
      </c>
      <c r="E36" s="103" t="s">
        <v>336</v>
      </c>
      <c r="F36" s="103" t="s">
        <v>368</v>
      </c>
      <c r="G36" s="103" t="s">
        <v>461</v>
      </c>
      <c r="H36" s="103" t="s">
        <v>339</v>
      </c>
      <c r="I36" s="105"/>
      <c r="J36" s="105" t="s">
        <v>462</v>
      </c>
    </row>
    <row r="37" spans="1:10" ht="242.25" x14ac:dyDescent="0.2">
      <c r="A37" s="110" t="s">
        <v>463</v>
      </c>
      <c r="B37" s="50" t="s">
        <v>464</v>
      </c>
      <c r="C37" s="104" t="s">
        <v>465</v>
      </c>
      <c r="D37" s="103" t="s">
        <v>343</v>
      </c>
      <c r="E37" s="103" t="s">
        <v>364</v>
      </c>
      <c r="F37" s="103" t="s">
        <v>368</v>
      </c>
      <c r="G37" s="110" t="s">
        <v>369</v>
      </c>
      <c r="H37" s="103" t="s">
        <v>370</v>
      </c>
      <c r="I37" s="111">
        <v>46538</v>
      </c>
      <c r="J37" s="105" t="s">
        <v>432</v>
      </c>
    </row>
    <row r="38" spans="1:10" ht="285" x14ac:dyDescent="0.2">
      <c r="A38" s="110" t="s">
        <v>466</v>
      </c>
      <c r="B38" s="50" t="s">
        <v>467</v>
      </c>
      <c r="C38" s="104" t="s">
        <v>468</v>
      </c>
      <c r="D38" s="103" t="s">
        <v>469</v>
      </c>
      <c r="E38" s="103" t="s">
        <v>364</v>
      </c>
      <c r="F38" s="103" t="s">
        <v>368</v>
      </c>
      <c r="G38" s="106" t="s">
        <v>470</v>
      </c>
      <c r="H38" s="106" t="s">
        <v>470</v>
      </c>
      <c r="I38" s="111">
        <v>46022</v>
      </c>
      <c r="J38" s="105" t="s">
        <v>429</v>
      </c>
    </row>
    <row r="39" spans="1:10" ht="242.25" x14ac:dyDescent="0.2">
      <c r="A39" s="110" t="s">
        <v>471</v>
      </c>
      <c r="B39" s="50" t="s">
        <v>472</v>
      </c>
      <c r="C39" s="119" t="s">
        <v>473</v>
      </c>
      <c r="D39" s="103" t="s">
        <v>469</v>
      </c>
      <c r="E39" s="103" t="s">
        <v>364</v>
      </c>
      <c r="F39" s="103" t="s">
        <v>368</v>
      </c>
      <c r="G39" s="110" t="s">
        <v>470</v>
      </c>
      <c r="H39" s="110" t="s">
        <v>470</v>
      </c>
      <c r="I39" s="111">
        <v>46022</v>
      </c>
      <c r="J39" s="105" t="s">
        <v>429</v>
      </c>
    </row>
    <row r="40" spans="1:10" ht="242.25" x14ac:dyDescent="0.2">
      <c r="A40" s="110" t="s">
        <v>474</v>
      </c>
      <c r="B40" s="50" t="s">
        <v>475</v>
      </c>
      <c r="C40" s="104" t="s">
        <v>476</v>
      </c>
      <c r="D40" s="103" t="s">
        <v>469</v>
      </c>
      <c r="E40" s="103" t="s">
        <v>336</v>
      </c>
      <c r="F40" s="103" t="s">
        <v>368</v>
      </c>
      <c r="G40" s="110" t="s">
        <v>470</v>
      </c>
      <c r="H40" s="110" t="s">
        <v>470</v>
      </c>
      <c r="I40" s="111">
        <v>46022</v>
      </c>
      <c r="J40" s="105" t="s">
        <v>429</v>
      </c>
    </row>
    <row r="41" spans="1:10" ht="330" x14ac:dyDescent="0.2">
      <c r="A41" s="110" t="s">
        <v>477</v>
      </c>
      <c r="B41" s="50" t="s">
        <v>478</v>
      </c>
      <c r="C41" s="104" t="s">
        <v>479</v>
      </c>
      <c r="D41" s="103" t="s">
        <v>469</v>
      </c>
      <c r="E41" s="103" t="s">
        <v>364</v>
      </c>
      <c r="F41" s="103" t="s">
        <v>368</v>
      </c>
      <c r="G41" s="110" t="s">
        <v>470</v>
      </c>
      <c r="H41" s="110" t="s">
        <v>470</v>
      </c>
      <c r="I41" s="111">
        <v>46022</v>
      </c>
      <c r="J41" s="105" t="s">
        <v>429</v>
      </c>
    </row>
    <row r="42" spans="1:10" ht="318.75" x14ac:dyDescent="0.2">
      <c r="A42" s="110" t="s">
        <v>480</v>
      </c>
      <c r="B42" s="50" t="s">
        <v>481</v>
      </c>
      <c r="C42" s="104" t="s">
        <v>482</v>
      </c>
      <c r="D42" s="103" t="s">
        <v>469</v>
      </c>
      <c r="E42" s="103" t="s">
        <v>336</v>
      </c>
      <c r="F42" s="103" t="s">
        <v>378</v>
      </c>
      <c r="G42" s="110" t="s">
        <v>369</v>
      </c>
      <c r="H42" s="50" t="s">
        <v>339</v>
      </c>
      <c r="I42" s="111">
        <v>46054</v>
      </c>
      <c r="J42" s="105" t="s">
        <v>331</v>
      </c>
    </row>
    <row r="43" spans="1:10" ht="345" x14ac:dyDescent="0.2">
      <c r="A43" s="110" t="s">
        <v>483</v>
      </c>
      <c r="B43" s="50" t="s">
        <v>484</v>
      </c>
      <c r="C43" s="104" t="s">
        <v>485</v>
      </c>
      <c r="D43" s="103" t="s">
        <v>343</v>
      </c>
      <c r="E43" s="103" t="s">
        <v>364</v>
      </c>
      <c r="F43" s="103" t="s">
        <v>378</v>
      </c>
      <c r="G43" s="110" t="s">
        <v>338</v>
      </c>
      <c r="H43" s="50" t="s">
        <v>339</v>
      </c>
      <c r="I43" s="117" t="s">
        <v>486</v>
      </c>
      <c r="J43" s="105" t="s">
        <v>331</v>
      </c>
    </row>
    <row r="44" spans="1:10" ht="255" x14ac:dyDescent="0.2">
      <c r="A44" s="110" t="s">
        <v>487</v>
      </c>
      <c r="B44" s="50" t="s">
        <v>488</v>
      </c>
      <c r="C44" s="104" t="s">
        <v>489</v>
      </c>
      <c r="D44" s="103" t="s">
        <v>343</v>
      </c>
      <c r="E44" s="103" t="s">
        <v>364</v>
      </c>
      <c r="F44" s="103" t="s">
        <v>368</v>
      </c>
      <c r="G44" s="110" t="s">
        <v>369</v>
      </c>
      <c r="H44" s="50" t="s">
        <v>370</v>
      </c>
      <c r="I44" s="111">
        <v>46295</v>
      </c>
      <c r="J44" s="105" t="s">
        <v>432</v>
      </c>
    </row>
    <row r="45" spans="1:10" ht="318.75" x14ac:dyDescent="0.2">
      <c r="A45" s="110" t="s">
        <v>490</v>
      </c>
      <c r="B45" s="50" t="s">
        <v>491</v>
      </c>
      <c r="C45" s="104" t="s">
        <v>492</v>
      </c>
      <c r="D45" s="103" t="s">
        <v>493</v>
      </c>
      <c r="E45" s="103" t="s">
        <v>344</v>
      </c>
      <c r="F45" s="103" t="s">
        <v>378</v>
      </c>
      <c r="G45" s="110" t="s">
        <v>338</v>
      </c>
      <c r="H45" s="50" t="s">
        <v>339</v>
      </c>
      <c r="I45" s="111">
        <v>46173</v>
      </c>
      <c r="J45" s="105" t="s">
        <v>331</v>
      </c>
    </row>
    <row r="46" spans="1:10" ht="255" x14ac:dyDescent="0.2">
      <c r="A46" s="110" t="s">
        <v>494</v>
      </c>
      <c r="B46" s="50" t="s">
        <v>495</v>
      </c>
      <c r="C46" s="104" t="s">
        <v>496</v>
      </c>
      <c r="D46" s="50" t="s">
        <v>497</v>
      </c>
      <c r="E46" s="103" t="s">
        <v>336</v>
      </c>
      <c r="F46" s="103" t="s">
        <v>425</v>
      </c>
      <c r="G46" s="110" t="s">
        <v>338</v>
      </c>
      <c r="H46" s="50" t="s">
        <v>339</v>
      </c>
      <c r="I46" s="105">
        <v>46203</v>
      </c>
      <c r="J46" s="103" t="s">
        <v>345</v>
      </c>
    </row>
    <row r="47" spans="1:10" ht="242.25" x14ac:dyDescent="0.2">
      <c r="A47" s="110" t="s">
        <v>498</v>
      </c>
      <c r="B47" s="50" t="s">
        <v>499</v>
      </c>
      <c r="C47" s="104" t="s">
        <v>500</v>
      </c>
      <c r="D47" s="103" t="s">
        <v>343</v>
      </c>
      <c r="E47" s="103" t="s">
        <v>344</v>
      </c>
      <c r="F47" s="103" t="s">
        <v>368</v>
      </c>
      <c r="G47" s="110" t="s">
        <v>338</v>
      </c>
      <c r="H47" s="50" t="s">
        <v>339</v>
      </c>
      <c r="I47" s="105">
        <v>46295</v>
      </c>
      <c r="J47" s="103" t="s">
        <v>345</v>
      </c>
    </row>
    <row r="48" spans="1:10" ht="242.25" x14ac:dyDescent="0.2">
      <c r="A48" s="110" t="s">
        <v>501</v>
      </c>
      <c r="B48" s="50" t="s">
        <v>499</v>
      </c>
      <c r="C48" s="104" t="s">
        <v>502</v>
      </c>
      <c r="D48" s="103" t="s">
        <v>38</v>
      </c>
      <c r="E48" s="103" t="s">
        <v>344</v>
      </c>
      <c r="F48" s="103" t="s">
        <v>368</v>
      </c>
      <c r="G48" s="110" t="s">
        <v>338</v>
      </c>
      <c r="H48" s="50" t="s">
        <v>339</v>
      </c>
      <c r="I48" s="105">
        <v>46295</v>
      </c>
      <c r="J48" s="103" t="s">
        <v>345</v>
      </c>
    </row>
    <row r="49" spans="1:10" ht="255" x14ac:dyDescent="0.2">
      <c r="A49" s="110" t="s">
        <v>503</v>
      </c>
      <c r="B49" s="50" t="s">
        <v>504</v>
      </c>
      <c r="C49" s="104" t="s">
        <v>505</v>
      </c>
      <c r="D49" s="103" t="s">
        <v>38</v>
      </c>
      <c r="E49" s="103" t="s">
        <v>506</v>
      </c>
      <c r="F49" s="103" t="s">
        <v>411</v>
      </c>
      <c r="G49" s="110" t="s">
        <v>369</v>
      </c>
      <c r="H49" s="50" t="s">
        <v>339</v>
      </c>
      <c r="I49" s="111">
        <v>46234</v>
      </c>
      <c r="J49" s="105" t="s">
        <v>432</v>
      </c>
    </row>
    <row r="50" spans="1:10" ht="270" x14ac:dyDescent="0.2">
      <c r="A50" s="110" t="s">
        <v>507</v>
      </c>
      <c r="B50" s="50" t="s">
        <v>333</v>
      </c>
      <c r="C50" s="104" t="s">
        <v>508</v>
      </c>
      <c r="D50" s="50" t="s">
        <v>509</v>
      </c>
      <c r="E50" s="103" t="s">
        <v>336</v>
      </c>
      <c r="F50" s="103" t="s">
        <v>510</v>
      </c>
      <c r="G50" s="110" t="s">
        <v>511</v>
      </c>
      <c r="H50" s="50" t="s">
        <v>339</v>
      </c>
      <c r="I50" s="105">
        <v>46113</v>
      </c>
      <c r="J50" s="108" t="s">
        <v>353</v>
      </c>
    </row>
    <row r="51" spans="1:10" ht="345" x14ac:dyDescent="0.2">
      <c r="A51" s="110" t="s">
        <v>512</v>
      </c>
      <c r="B51" s="50" t="s">
        <v>513</v>
      </c>
      <c r="C51" s="104" t="s">
        <v>514</v>
      </c>
      <c r="D51" s="50" t="s">
        <v>343</v>
      </c>
      <c r="E51" s="103" t="s">
        <v>364</v>
      </c>
      <c r="F51" s="103" t="s">
        <v>368</v>
      </c>
      <c r="G51" s="110" t="s">
        <v>369</v>
      </c>
      <c r="H51" s="50" t="s">
        <v>339</v>
      </c>
      <c r="I51" s="111">
        <v>46053</v>
      </c>
      <c r="J51" s="105" t="s">
        <v>429</v>
      </c>
    </row>
    <row r="52" spans="1:10" ht="318.75" x14ac:dyDescent="0.2">
      <c r="A52" s="110" t="s">
        <v>515</v>
      </c>
      <c r="B52" s="50" t="s">
        <v>516</v>
      </c>
      <c r="C52" s="104" t="s">
        <v>517</v>
      </c>
      <c r="D52" s="50" t="s">
        <v>518</v>
      </c>
      <c r="E52" s="103" t="s">
        <v>364</v>
      </c>
      <c r="F52" s="103" t="s">
        <v>378</v>
      </c>
      <c r="G52" s="110" t="s">
        <v>369</v>
      </c>
      <c r="H52" s="50" t="s">
        <v>370</v>
      </c>
      <c r="I52" s="111">
        <v>46112</v>
      </c>
      <c r="J52" s="105" t="s">
        <v>429</v>
      </c>
    </row>
    <row r="53" spans="1:10" ht="318.75" x14ac:dyDescent="0.2">
      <c r="A53" s="110" t="s">
        <v>519</v>
      </c>
      <c r="B53" s="50" t="s">
        <v>520</v>
      </c>
      <c r="C53" s="104" t="s">
        <v>521</v>
      </c>
      <c r="D53" s="50" t="s">
        <v>522</v>
      </c>
      <c r="E53" s="103" t="s">
        <v>344</v>
      </c>
      <c r="F53" s="103" t="s">
        <v>378</v>
      </c>
      <c r="G53" s="110" t="s">
        <v>523</v>
      </c>
      <c r="H53" s="50" t="s">
        <v>339</v>
      </c>
      <c r="I53" s="111">
        <v>46486</v>
      </c>
      <c r="J53" s="103" t="s">
        <v>524</v>
      </c>
    </row>
    <row r="54" spans="1:10" ht="270" x14ac:dyDescent="0.2">
      <c r="A54" s="110" t="s">
        <v>525</v>
      </c>
      <c r="B54" s="50" t="s">
        <v>526</v>
      </c>
      <c r="C54" s="104" t="s">
        <v>527</v>
      </c>
      <c r="D54" s="50" t="s">
        <v>343</v>
      </c>
      <c r="E54" s="103" t="s">
        <v>364</v>
      </c>
      <c r="F54" s="103" t="s">
        <v>368</v>
      </c>
      <c r="G54" s="110" t="s">
        <v>369</v>
      </c>
      <c r="H54" s="50" t="s">
        <v>370</v>
      </c>
      <c r="I54" s="105">
        <v>45504</v>
      </c>
      <c r="J54" s="105" t="s">
        <v>429</v>
      </c>
    </row>
    <row r="55" spans="1:10" ht="255" x14ac:dyDescent="0.2">
      <c r="A55" s="110" t="s">
        <v>528</v>
      </c>
      <c r="B55" s="50" t="s">
        <v>529</v>
      </c>
      <c r="C55" s="104" t="s">
        <v>530</v>
      </c>
      <c r="D55" s="50" t="s">
        <v>343</v>
      </c>
      <c r="E55" s="103" t="s">
        <v>364</v>
      </c>
      <c r="F55" s="103" t="s">
        <v>368</v>
      </c>
      <c r="G55" s="110" t="s">
        <v>338</v>
      </c>
      <c r="H55" s="50" t="s">
        <v>370</v>
      </c>
      <c r="I55" s="105">
        <v>46446</v>
      </c>
      <c r="J55" s="103" t="s">
        <v>345</v>
      </c>
    </row>
    <row r="56" spans="1:10" ht="195" x14ac:dyDescent="0.2">
      <c r="A56" s="50" t="s">
        <v>531</v>
      </c>
      <c r="B56" s="50" t="s">
        <v>532</v>
      </c>
      <c r="C56" s="109" t="s">
        <v>533</v>
      </c>
      <c r="D56" s="50" t="s">
        <v>38</v>
      </c>
      <c r="E56" s="103" t="s">
        <v>336</v>
      </c>
      <c r="F56" s="103" t="s">
        <v>534</v>
      </c>
      <c r="G56" s="110" t="s">
        <v>338</v>
      </c>
      <c r="H56" s="50" t="s">
        <v>339</v>
      </c>
      <c r="I56" s="111">
        <v>46234</v>
      </c>
      <c r="J56" s="103" t="s">
        <v>345</v>
      </c>
    </row>
    <row r="57" spans="1:10" ht="255" x14ac:dyDescent="0.2">
      <c r="A57" s="110" t="s">
        <v>535</v>
      </c>
      <c r="B57" s="50" t="s">
        <v>536</v>
      </c>
      <c r="C57" s="104" t="s">
        <v>537</v>
      </c>
      <c r="D57" s="50" t="s">
        <v>38</v>
      </c>
      <c r="E57" s="103" t="s">
        <v>344</v>
      </c>
      <c r="F57" s="103" t="s">
        <v>411</v>
      </c>
      <c r="G57" s="110" t="s">
        <v>369</v>
      </c>
      <c r="H57" s="50" t="s">
        <v>339</v>
      </c>
      <c r="I57" s="111">
        <v>46418</v>
      </c>
      <c r="J57" s="103" t="s">
        <v>345</v>
      </c>
    </row>
    <row r="58" spans="1:10" ht="285" x14ac:dyDescent="0.2">
      <c r="A58" s="110" t="s">
        <v>538</v>
      </c>
      <c r="B58" s="50" t="s">
        <v>539</v>
      </c>
      <c r="C58" s="104" t="s">
        <v>540</v>
      </c>
      <c r="D58" s="103" t="s">
        <v>343</v>
      </c>
      <c r="E58" s="103" t="s">
        <v>364</v>
      </c>
      <c r="F58" s="103" t="s">
        <v>368</v>
      </c>
      <c r="G58" s="106" t="s">
        <v>369</v>
      </c>
      <c r="H58" s="103" t="s">
        <v>370</v>
      </c>
      <c r="I58" s="111">
        <v>46203</v>
      </c>
      <c r="J58" s="105" t="s">
        <v>432</v>
      </c>
    </row>
    <row r="59" spans="1:10" ht="210" x14ac:dyDescent="0.2">
      <c r="A59" s="110" t="s">
        <v>541</v>
      </c>
      <c r="B59" s="50" t="s">
        <v>380</v>
      </c>
      <c r="C59" s="104" t="s">
        <v>542</v>
      </c>
      <c r="D59" s="50" t="s">
        <v>543</v>
      </c>
      <c r="E59" s="103" t="s">
        <v>364</v>
      </c>
      <c r="F59" s="103" t="s">
        <v>544</v>
      </c>
      <c r="G59" s="106" t="s">
        <v>369</v>
      </c>
      <c r="H59" s="103" t="s">
        <v>339</v>
      </c>
      <c r="I59" s="111">
        <v>46081</v>
      </c>
      <c r="J59" s="105" t="s">
        <v>429</v>
      </c>
    </row>
    <row r="60" spans="1:10" ht="195" x14ac:dyDescent="0.2">
      <c r="A60" s="110" t="s">
        <v>545</v>
      </c>
      <c r="B60" s="50" t="s">
        <v>546</v>
      </c>
      <c r="C60" s="109" t="s">
        <v>547</v>
      </c>
      <c r="D60" s="50" t="s">
        <v>38</v>
      </c>
      <c r="E60" s="103" t="s">
        <v>344</v>
      </c>
      <c r="F60" s="103" t="s">
        <v>411</v>
      </c>
      <c r="G60" s="110" t="s">
        <v>338</v>
      </c>
      <c r="H60" s="103" t="s">
        <v>339</v>
      </c>
      <c r="I60" s="105">
        <v>46356</v>
      </c>
      <c r="J60" s="103" t="s">
        <v>345</v>
      </c>
    </row>
    <row r="61" spans="1:10" ht="255" x14ac:dyDescent="0.2">
      <c r="A61" s="110" t="s">
        <v>548</v>
      </c>
      <c r="B61" s="50" t="s">
        <v>366</v>
      </c>
      <c r="C61" s="104" t="s">
        <v>549</v>
      </c>
      <c r="D61" s="103" t="s">
        <v>343</v>
      </c>
      <c r="E61" s="103" t="s">
        <v>364</v>
      </c>
      <c r="F61" s="103" t="s">
        <v>349</v>
      </c>
      <c r="G61" s="106" t="s">
        <v>369</v>
      </c>
      <c r="H61" s="103" t="s">
        <v>370</v>
      </c>
      <c r="I61" s="111">
        <v>46234</v>
      </c>
      <c r="J61" s="105" t="s">
        <v>432</v>
      </c>
    </row>
    <row r="62" spans="1:10" ht="318.75" x14ac:dyDescent="0.2">
      <c r="A62" s="110" t="s">
        <v>550</v>
      </c>
      <c r="B62" s="50" t="s">
        <v>366</v>
      </c>
      <c r="C62" s="104" t="s">
        <v>551</v>
      </c>
      <c r="D62" s="50" t="s">
        <v>343</v>
      </c>
      <c r="E62" s="103" t="s">
        <v>344</v>
      </c>
      <c r="F62" s="103" t="s">
        <v>378</v>
      </c>
      <c r="G62" s="110" t="s">
        <v>338</v>
      </c>
      <c r="H62" s="50" t="s">
        <v>339</v>
      </c>
      <c r="I62" s="111">
        <v>46112</v>
      </c>
      <c r="J62" s="103" t="s">
        <v>345</v>
      </c>
    </row>
    <row r="63" spans="1:10" ht="318.75" x14ac:dyDescent="0.2">
      <c r="A63" s="110" t="s">
        <v>552</v>
      </c>
      <c r="B63" s="50" t="s">
        <v>366</v>
      </c>
      <c r="C63" s="104" t="s">
        <v>553</v>
      </c>
      <c r="D63" s="50" t="s">
        <v>554</v>
      </c>
      <c r="E63" s="103" t="s">
        <v>364</v>
      </c>
      <c r="F63" s="103" t="s">
        <v>378</v>
      </c>
      <c r="G63" s="110" t="s">
        <v>338</v>
      </c>
      <c r="H63" s="103" t="s">
        <v>370</v>
      </c>
      <c r="I63" s="111">
        <v>46112</v>
      </c>
      <c r="J63" s="103" t="s">
        <v>345</v>
      </c>
    </row>
    <row r="64" spans="1:10" ht="318.75" x14ac:dyDescent="0.2">
      <c r="A64" s="110" t="s">
        <v>555</v>
      </c>
      <c r="B64" s="50" t="s">
        <v>325</v>
      </c>
      <c r="C64" s="104" t="s">
        <v>556</v>
      </c>
      <c r="D64" s="103" t="s">
        <v>343</v>
      </c>
      <c r="E64" s="103" t="s">
        <v>364</v>
      </c>
      <c r="F64" s="103" t="s">
        <v>378</v>
      </c>
      <c r="G64" s="106" t="s">
        <v>338</v>
      </c>
      <c r="H64" s="50" t="s">
        <v>339</v>
      </c>
      <c r="I64" s="111">
        <v>46543</v>
      </c>
      <c r="J64" s="105" t="s">
        <v>331</v>
      </c>
    </row>
    <row r="65" spans="1:10" ht="270" x14ac:dyDescent="0.2">
      <c r="A65" s="110" t="s">
        <v>557</v>
      </c>
      <c r="B65" s="110" t="s">
        <v>558</v>
      </c>
      <c r="C65" s="104" t="s">
        <v>559</v>
      </c>
      <c r="D65" s="50" t="s">
        <v>560</v>
      </c>
      <c r="E65" s="103" t="s">
        <v>364</v>
      </c>
      <c r="F65" s="103" t="s">
        <v>368</v>
      </c>
      <c r="G65" s="106" t="s">
        <v>369</v>
      </c>
      <c r="H65" s="103" t="s">
        <v>370</v>
      </c>
      <c r="I65" s="111">
        <v>46691</v>
      </c>
      <c r="J65" s="105" t="s">
        <v>561</v>
      </c>
    </row>
    <row r="66" spans="1:10" ht="255" x14ac:dyDescent="0.2">
      <c r="A66" s="110" t="s">
        <v>562</v>
      </c>
      <c r="B66" s="110" t="s">
        <v>563</v>
      </c>
      <c r="C66" s="104" t="s">
        <v>564</v>
      </c>
      <c r="D66" s="103" t="s">
        <v>343</v>
      </c>
      <c r="E66" s="103" t="s">
        <v>364</v>
      </c>
      <c r="F66" s="103" t="s">
        <v>368</v>
      </c>
      <c r="G66" s="106" t="s">
        <v>369</v>
      </c>
      <c r="H66" s="103" t="s">
        <v>370</v>
      </c>
      <c r="I66" s="111">
        <v>45991</v>
      </c>
      <c r="J66" s="105" t="s">
        <v>429</v>
      </c>
    </row>
    <row r="67" spans="1:10" ht="195" x14ac:dyDescent="0.2">
      <c r="A67" s="112" t="s">
        <v>566</v>
      </c>
      <c r="B67" s="108" t="s">
        <v>384</v>
      </c>
      <c r="C67" s="109" t="s">
        <v>567</v>
      </c>
      <c r="D67" s="50" t="s">
        <v>38</v>
      </c>
      <c r="E67" s="103" t="s">
        <v>344</v>
      </c>
      <c r="F67" s="103" t="s">
        <v>349</v>
      </c>
      <c r="G67" s="110" t="s">
        <v>449</v>
      </c>
      <c r="H67" s="50" t="s">
        <v>339</v>
      </c>
      <c r="I67" s="111">
        <v>46356</v>
      </c>
      <c r="J67" s="103" t="s">
        <v>345</v>
      </c>
    </row>
    <row r="68" spans="1:10" ht="242.25" x14ac:dyDescent="0.2">
      <c r="A68" s="108" t="s">
        <v>568</v>
      </c>
      <c r="B68" s="108" t="s">
        <v>569</v>
      </c>
      <c r="C68" s="104" t="s">
        <v>570</v>
      </c>
      <c r="D68" s="50" t="s">
        <v>377</v>
      </c>
      <c r="E68" s="103" t="s">
        <v>344</v>
      </c>
      <c r="F68" s="103" t="s">
        <v>368</v>
      </c>
      <c r="G68" s="106" t="s">
        <v>369</v>
      </c>
      <c r="H68" s="50" t="s">
        <v>339</v>
      </c>
      <c r="I68" s="111">
        <v>45657</v>
      </c>
      <c r="J68" s="50" t="s">
        <v>565</v>
      </c>
    </row>
    <row r="69" spans="1:10" ht="242.25" x14ac:dyDescent="0.2">
      <c r="A69" s="112" t="s">
        <v>571</v>
      </c>
      <c r="B69" s="108" t="s">
        <v>380</v>
      </c>
      <c r="C69" s="120" t="s">
        <v>572</v>
      </c>
      <c r="D69" s="103" t="s">
        <v>343</v>
      </c>
      <c r="E69" s="103" t="s">
        <v>364</v>
      </c>
      <c r="F69" s="103" t="s">
        <v>368</v>
      </c>
      <c r="G69" s="106" t="s">
        <v>369</v>
      </c>
      <c r="H69" s="103" t="s">
        <v>370</v>
      </c>
      <c r="I69" s="111">
        <v>46112</v>
      </c>
      <c r="J69" s="113" t="s">
        <v>373</v>
      </c>
    </row>
    <row r="70" spans="1:10" ht="270" x14ac:dyDescent="0.2">
      <c r="A70" s="112" t="s">
        <v>573</v>
      </c>
      <c r="B70" s="108" t="s">
        <v>574</v>
      </c>
      <c r="C70" s="109" t="s">
        <v>575</v>
      </c>
      <c r="D70" s="108" t="s">
        <v>363</v>
      </c>
      <c r="E70" s="103" t="s">
        <v>364</v>
      </c>
      <c r="F70" s="103" t="s">
        <v>368</v>
      </c>
      <c r="G70" s="106" t="s">
        <v>369</v>
      </c>
      <c r="H70" s="103" t="s">
        <v>370</v>
      </c>
      <c r="I70" s="114">
        <v>46022</v>
      </c>
      <c r="J70" s="105" t="s">
        <v>429</v>
      </c>
    </row>
    <row r="71" spans="1:10" ht="242.25" x14ac:dyDescent="0.2">
      <c r="A71" s="112" t="s">
        <v>576</v>
      </c>
      <c r="B71" s="108" t="s">
        <v>366</v>
      </c>
      <c r="C71" s="109" t="s">
        <v>577</v>
      </c>
      <c r="D71" s="108" t="s">
        <v>343</v>
      </c>
      <c r="E71" s="103" t="s">
        <v>364</v>
      </c>
      <c r="F71" s="103" t="s">
        <v>368</v>
      </c>
      <c r="G71" s="106" t="s">
        <v>369</v>
      </c>
      <c r="H71" s="103" t="s">
        <v>370</v>
      </c>
      <c r="I71" s="114">
        <v>46568</v>
      </c>
      <c r="J71" s="105" t="s">
        <v>432</v>
      </c>
    </row>
    <row r="72" spans="1:10" ht="242.25" x14ac:dyDescent="0.2">
      <c r="A72" s="112" t="s">
        <v>578</v>
      </c>
      <c r="B72" s="108" t="s">
        <v>579</v>
      </c>
      <c r="C72" s="109" t="s">
        <v>580</v>
      </c>
      <c r="D72" s="108" t="s">
        <v>363</v>
      </c>
      <c r="E72" s="103" t="s">
        <v>344</v>
      </c>
      <c r="F72" s="103" t="s">
        <v>368</v>
      </c>
      <c r="G72" s="106" t="s">
        <v>369</v>
      </c>
      <c r="H72" s="50" t="s">
        <v>339</v>
      </c>
      <c r="I72" s="114">
        <v>46022</v>
      </c>
      <c r="J72" s="105" t="s">
        <v>429</v>
      </c>
    </row>
    <row r="73" spans="1:10" ht="300" x14ac:dyDescent="0.2">
      <c r="A73" s="112" t="s">
        <v>581</v>
      </c>
      <c r="B73" s="108" t="s">
        <v>582</v>
      </c>
      <c r="C73" s="109" t="s">
        <v>583</v>
      </c>
      <c r="D73" s="108" t="s">
        <v>343</v>
      </c>
      <c r="E73" s="103" t="s">
        <v>364</v>
      </c>
      <c r="F73" s="103" t="s">
        <v>368</v>
      </c>
      <c r="G73" s="106" t="s">
        <v>369</v>
      </c>
      <c r="H73" s="103" t="s">
        <v>370</v>
      </c>
      <c r="I73" s="114">
        <v>46203</v>
      </c>
      <c r="J73" s="111" t="s">
        <v>432</v>
      </c>
    </row>
    <row r="74" spans="1:10" ht="242.25" x14ac:dyDescent="0.2">
      <c r="A74" s="112" t="s">
        <v>584</v>
      </c>
      <c r="B74" s="108" t="s">
        <v>558</v>
      </c>
      <c r="C74" s="109" t="s">
        <v>585</v>
      </c>
      <c r="D74" s="108" t="s">
        <v>586</v>
      </c>
      <c r="E74" s="103" t="s">
        <v>364</v>
      </c>
      <c r="F74" s="103" t="s">
        <v>368</v>
      </c>
      <c r="G74" s="106" t="s">
        <v>369</v>
      </c>
      <c r="H74" s="103" t="s">
        <v>370</v>
      </c>
      <c r="I74" s="114">
        <v>45900</v>
      </c>
      <c r="J74" s="105" t="s">
        <v>429</v>
      </c>
    </row>
    <row r="75" spans="1:10" ht="242.25" x14ac:dyDescent="0.2">
      <c r="A75" s="112" t="s">
        <v>587</v>
      </c>
      <c r="B75" s="108" t="s">
        <v>397</v>
      </c>
      <c r="C75" s="109" t="s">
        <v>588</v>
      </c>
      <c r="D75" s="108" t="s">
        <v>343</v>
      </c>
      <c r="E75" s="103" t="s">
        <v>364</v>
      </c>
      <c r="F75" s="103" t="s">
        <v>368</v>
      </c>
      <c r="G75" s="106" t="s">
        <v>369</v>
      </c>
      <c r="H75" s="103" t="s">
        <v>370</v>
      </c>
      <c r="I75" s="114">
        <v>46599</v>
      </c>
      <c r="J75" s="105" t="s">
        <v>432</v>
      </c>
    </row>
    <row r="76" spans="1:10" ht="210" x14ac:dyDescent="0.2">
      <c r="A76" s="112" t="s">
        <v>589</v>
      </c>
      <c r="B76" s="108" t="s">
        <v>590</v>
      </c>
      <c r="C76" s="109" t="s">
        <v>591</v>
      </c>
      <c r="D76" s="108" t="s">
        <v>592</v>
      </c>
      <c r="E76" s="103" t="s">
        <v>364</v>
      </c>
      <c r="F76" s="103" t="s">
        <v>593</v>
      </c>
      <c r="G76" s="106" t="s">
        <v>369</v>
      </c>
      <c r="H76" s="50" t="s">
        <v>339</v>
      </c>
      <c r="I76" s="114">
        <v>46081</v>
      </c>
      <c r="J76" s="105" t="s">
        <v>429</v>
      </c>
    </row>
    <row r="77" spans="1:10" ht="318.75" x14ac:dyDescent="0.2">
      <c r="A77" s="112" t="s">
        <v>594</v>
      </c>
      <c r="B77" s="108" t="s">
        <v>397</v>
      </c>
      <c r="C77" s="109" t="s">
        <v>595</v>
      </c>
      <c r="D77" s="108" t="s">
        <v>343</v>
      </c>
      <c r="E77" s="103" t="s">
        <v>364</v>
      </c>
      <c r="F77" s="103" t="s">
        <v>378</v>
      </c>
      <c r="G77" s="106" t="s">
        <v>369</v>
      </c>
      <c r="H77" s="103" t="s">
        <v>370</v>
      </c>
      <c r="I77" s="114">
        <v>46752</v>
      </c>
      <c r="J77" s="105" t="s">
        <v>432</v>
      </c>
    </row>
    <row r="78" spans="1:10" ht="285" x14ac:dyDescent="0.2">
      <c r="A78" s="112" t="s">
        <v>596</v>
      </c>
      <c r="B78" s="108" t="s">
        <v>400</v>
      </c>
      <c r="C78" s="109" t="s">
        <v>597</v>
      </c>
      <c r="D78" s="108" t="s">
        <v>343</v>
      </c>
      <c r="E78" s="103" t="s">
        <v>344</v>
      </c>
      <c r="F78" s="103" t="s">
        <v>368</v>
      </c>
      <c r="G78" s="112" t="s">
        <v>338</v>
      </c>
      <c r="H78" s="50" t="s">
        <v>339</v>
      </c>
      <c r="I78" s="114">
        <v>46234</v>
      </c>
      <c r="J78" s="103" t="s">
        <v>345</v>
      </c>
    </row>
    <row r="79" spans="1:10" ht="225" x14ac:dyDescent="0.2">
      <c r="A79" s="112" t="s">
        <v>598</v>
      </c>
      <c r="B79" s="108" t="s">
        <v>481</v>
      </c>
      <c r="C79" s="109" t="s">
        <v>599</v>
      </c>
      <c r="D79" s="108" t="s">
        <v>343</v>
      </c>
      <c r="E79" s="103" t="s">
        <v>344</v>
      </c>
      <c r="F79" s="103" t="s">
        <v>395</v>
      </c>
      <c r="G79" s="112" t="s">
        <v>338</v>
      </c>
      <c r="H79" s="108" t="s">
        <v>339</v>
      </c>
      <c r="I79" s="114">
        <v>46296</v>
      </c>
      <c r="J79" s="103" t="s">
        <v>345</v>
      </c>
    </row>
    <row r="80" spans="1:10" ht="270" x14ac:dyDescent="0.2">
      <c r="A80" s="112" t="s">
        <v>600</v>
      </c>
      <c r="B80" s="108" t="s">
        <v>39</v>
      </c>
      <c r="C80" s="109" t="s">
        <v>601</v>
      </c>
      <c r="D80" s="108" t="s">
        <v>343</v>
      </c>
      <c r="E80" s="103" t="s">
        <v>364</v>
      </c>
      <c r="F80" s="103" t="s">
        <v>349</v>
      </c>
      <c r="G80" s="106" t="s">
        <v>369</v>
      </c>
      <c r="H80" s="103" t="s">
        <v>370</v>
      </c>
      <c r="I80" s="114">
        <v>45565</v>
      </c>
      <c r="J80" s="50" t="s">
        <v>602</v>
      </c>
    </row>
    <row r="81" spans="1:10" ht="242.25" x14ac:dyDescent="0.2">
      <c r="A81" s="112" t="s">
        <v>603</v>
      </c>
      <c r="B81" s="108" t="s">
        <v>563</v>
      </c>
      <c r="C81" s="109" t="s">
        <v>604</v>
      </c>
      <c r="D81" s="108" t="s">
        <v>343</v>
      </c>
      <c r="E81" s="103" t="s">
        <v>364</v>
      </c>
      <c r="F81" s="103" t="s">
        <v>368</v>
      </c>
      <c r="G81" s="106" t="s">
        <v>369</v>
      </c>
      <c r="H81" s="103" t="s">
        <v>370</v>
      </c>
      <c r="I81" s="114">
        <v>46295</v>
      </c>
      <c r="J81" s="111" t="s">
        <v>432</v>
      </c>
    </row>
    <row r="82" spans="1:10" ht="242.25" x14ac:dyDescent="0.2">
      <c r="A82" s="112" t="s">
        <v>605</v>
      </c>
      <c r="B82" s="108" t="s">
        <v>39</v>
      </c>
      <c r="C82" s="109" t="s">
        <v>606</v>
      </c>
      <c r="D82" s="108" t="s">
        <v>607</v>
      </c>
      <c r="E82" s="103" t="s">
        <v>364</v>
      </c>
      <c r="F82" s="103" t="s">
        <v>368</v>
      </c>
      <c r="G82" s="106" t="s">
        <v>369</v>
      </c>
      <c r="H82" s="103" t="s">
        <v>370</v>
      </c>
      <c r="I82" s="114">
        <v>46326</v>
      </c>
      <c r="J82" s="105" t="s">
        <v>432</v>
      </c>
    </row>
    <row r="83" spans="1:10" ht="318.75" x14ac:dyDescent="0.2">
      <c r="A83" s="112" t="s">
        <v>608</v>
      </c>
      <c r="B83" s="108" t="s">
        <v>513</v>
      </c>
      <c r="C83" s="109" t="s">
        <v>609</v>
      </c>
      <c r="D83" s="108" t="s">
        <v>343</v>
      </c>
      <c r="E83" s="103" t="s">
        <v>344</v>
      </c>
      <c r="F83" s="103" t="s">
        <v>378</v>
      </c>
      <c r="G83" s="106" t="s">
        <v>369</v>
      </c>
      <c r="H83" s="108" t="s">
        <v>339</v>
      </c>
      <c r="I83" s="114">
        <v>45535</v>
      </c>
      <c r="J83" s="110" t="s">
        <v>371</v>
      </c>
    </row>
    <row r="84" spans="1:10" ht="270" x14ac:dyDescent="0.2">
      <c r="A84" s="112" t="s">
        <v>610</v>
      </c>
      <c r="B84" s="108" t="s">
        <v>513</v>
      </c>
      <c r="C84" s="109" t="s">
        <v>611</v>
      </c>
      <c r="D84" s="108" t="s">
        <v>343</v>
      </c>
      <c r="E84" s="103" t="s">
        <v>364</v>
      </c>
      <c r="F84" s="103" t="s">
        <v>368</v>
      </c>
      <c r="G84" s="106" t="s">
        <v>369</v>
      </c>
      <c r="H84" s="103" t="s">
        <v>370</v>
      </c>
      <c r="I84" s="114">
        <v>46022</v>
      </c>
      <c r="J84" s="105" t="s">
        <v>429</v>
      </c>
    </row>
    <row r="85" spans="1:10" ht="318.75" x14ac:dyDescent="0.2">
      <c r="A85" s="112" t="s">
        <v>612</v>
      </c>
      <c r="B85" s="108" t="s">
        <v>539</v>
      </c>
      <c r="C85" s="109" t="s">
        <v>613</v>
      </c>
      <c r="D85" s="108" t="s">
        <v>391</v>
      </c>
      <c r="E85" s="103" t="s">
        <v>364</v>
      </c>
      <c r="F85" s="103" t="s">
        <v>378</v>
      </c>
      <c r="G85" s="106" t="s">
        <v>369</v>
      </c>
      <c r="H85" s="103" t="s">
        <v>370</v>
      </c>
      <c r="I85" s="114">
        <v>45657</v>
      </c>
      <c r="J85" s="50" t="s">
        <v>373</v>
      </c>
    </row>
    <row r="86" spans="1:10" ht="318.75" x14ac:dyDescent="0.2">
      <c r="A86" s="112" t="s">
        <v>614</v>
      </c>
      <c r="B86" s="108" t="s">
        <v>615</v>
      </c>
      <c r="C86" s="109" t="s">
        <v>616</v>
      </c>
      <c r="D86" s="108" t="s">
        <v>391</v>
      </c>
      <c r="E86" s="103" t="s">
        <v>364</v>
      </c>
      <c r="F86" s="103" t="s">
        <v>378</v>
      </c>
      <c r="G86" s="106" t="s">
        <v>369</v>
      </c>
      <c r="H86" s="103" t="s">
        <v>370</v>
      </c>
      <c r="I86" s="114">
        <v>46022</v>
      </c>
      <c r="J86" s="105" t="s">
        <v>40</v>
      </c>
    </row>
    <row r="87" spans="1:10" ht="242.25" x14ac:dyDescent="0.2">
      <c r="A87" s="112" t="s">
        <v>617</v>
      </c>
      <c r="B87" s="108" t="s">
        <v>563</v>
      </c>
      <c r="C87" s="109" t="s">
        <v>618</v>
      </c>
      <c r="D87" s="108" t="s">
        <v>394</v>
      </c>
      <c r="E87" s="103" t="s">
        <v>364</v>
      </c>
      <c r="F87" s="103" t="s">
        <v>368</v>
      </c>
      <c r="G87" s="106" t="s">
        <v>369</v>
      </c>
      <c r="H87" s="103" t="s">
        <v>370</v>
      </c>
      <c r="I87" s="114">
        <v>46387</v>
      </c>
      <c r="J87" s="105" t="s">
        <v>432</v>
      </c>
    </row>
    <row r="88" spans="1:10" ht="318.75" x14ac:dyDescent="0.2">
      <c r="A88" s="112" t="s">
        <v>619</v>
      </c>
      <c r="B88" s="108" t="s">
        <v>620</v>
      </c>
      <c r="C88" s="109" t="s">
        <v>621</v>
      </c>
      <c r="D88" s="108" t="s">
        <v>391</v>
      </c>
      <c r="E88" s="103" t="s">
        <v>364</v>
      </c>
      <c r="F88" s="103" t="s">
        <v>378</v>
      </c>
      <c r="G88" s="106" t="s">
        <v>369</v>
      </c>
      <c r="H88" s="103" t="s">
        <v>370</v>
      </c>
      <c r="I88" s="114">
        <v>46112</v>
      </c>
      <c r="J88" s="105" t="s">
        <v>429</v>
      </c>
    </row>
    <row r="89" spans="1:10" ht="255" x14ac:dyDescent="0.2">
      <c r="A89" s="112" t="s">
        <v>622</v>
      </c>
      <c r="B89" s="108" t="s">
        <v>623</v>
      </c>
      <c r="C89" s="109" t="s">
        <v>624</v>
      </c>
      <c r="D89" s="108" t="s">
        <v>343</v>
      </c>
      <c r="E89" s="103" t="s">
        <v>344</v>
      </c>
      <c r="F89" s="103" t="s">
        <v>411</v>
      </c>
      <c r="G89" s="106" t="s">
        <v>369</v>
      </c>
      <c r="H89" s="103" t="s">
        <v>339</v>
      </c>
      <c r="I89" s="114">
        <v>45596</v>
      </c>
      <c r="J89" s="110" t="s">
        <v>371</v>
      </c>
    </row>
    <row r="90" spans="1:10" ht="360" x14ac:dyDescent="0.2">
      <c r="A90" s="112" t="s">
        <v>625</v>
      </c>
      <c r="B90" s="108" t="s">
        <v>626</v>
      </c>
      <c r="C90" s="109" t="s">
        <v>627</v>
      </c>
      <c r="D90" s="108" t="s">
        <v>343</v>
      </c>
      <c r="E90" s="103" t="s">
        <v>506</v>
      </c>
      <c r="F90" s="103" t="s">
        <v>378</v>
      </c>
      <c r="G90" s="112" t="s">
        <v>628</v>
      </c>
      <c r="H90" s="103" t="s">
        <v>339</v>
      </c>
      <c r="I90" s="114">
        <v>46112</v>
      </c>
      <c r="J90" s="50" t="s">
        <v>371</v>
      </c>
    </row>
    <row r="91" spans="1:10" ht="360" x14ac:dyDescent="0.2">
      <c r="A91" s="112" t="s">
        <v>630</v>
      </c>
      <c r="B91" s="108" t="s">
        <v>631</v>
      </c>
      <c r="C91" s="109" t="s">
        <v>632</v>
      </c>
      <c r="D91" s="108" t="s">
        <v>633</v>
      </c>
      <c r="E91" s="103" t="s">
        <v>344</v>
      </c>
      <c r="F91" s="103" t="s">
        <v>411</v>
      </c>
      <c r="G91" s="106" t="s">
        <v>338</v>
      </c>
      <c r="H91" s="103" t="s">
        <v>339</v>
      </c>
      <c r="I91" s="114">
        <v>46326</v>
      </c>
      <c r="J91" s="103" t="s">
        <v>432</v>
      </c>
    </row>
    <row r="92" spans="1:10" ht="242.25" x14ac:dyDescent="0.2">
      <c r="A92" s="112" t="s">
        <v>634</v>
      </c>
      <c r="B92" s="108" t="s">
        <v>397</v>
      </c>
      <c r="C92" s="120" t="s">
        <v>635</v>
      </c>
      <c r="D92" s="108" t="s">
        <v>636</v>
      </c>
      <c r="E92" s="103" t="s">
        <v>364</v>
      </c>
      <c r="F92" s="103" t="s">
        <v>368</v>
      </c>
      <c r="G92" s="106" t="s">
        <v>369</v>
      </c>
      <c r="H92" s="103" t="s">
        <v>370</v>
      </c>
      <c r="I92" s="114">
        <v>45930</v>
      </c>
      <c r="J92" s="105" t="s">
        <v>371</v>
      </c>
    </row>
    <row r="93" spans="1:10" ht="315" x14ac:dyDescent="0.2">
      <c r="A93" s="112" t="s">
        <v>637</v>
      </c>
      <c r="B93" s="108" t="s">
        <v>366</v>
      </c>
      <c r="C93" s="109" t="s">
        <v>638</v>
      </c>
      <c r="D93" s="108" t="s">
        <v>639</v>
      </c>
      <c r="E93" s="103" t="s">
        <v>364</v>
      </c>
      <c r="F93" s="103" t="s">
        <v>640</v>
      </c>
      <c r="G93" s="106" t="s">
        <v>369</v>
      </c>
      <c r="H93" s="103" t="s">
        <v>370</v>
      </c>
      <c r="I93" s="114">
        <v>46599</v>
      </c>
      <c r="J93" s="105" t="s">
        <v>432</v>
      </c>
    </row>
    <row r="94" spans="1:10" ht="242.25" x14ac:dyDescent="0.2">
      <c r="A94" s="112" t="s">
        <v>641</v>
      </c>
      <c r="B94" s="108" t="s">
        <v>642</v>
      </c>
      <c r="C94" s="109" t="s">
        <v>643</v>
      </c>
      <c r="D94" s="108" t="s">
        <v>644</v>
      </c>
      <c r="E94" s="103" t="s">
        <v>344</v>
      </c>
      <c r="F94" s="103" t="s">
        <v>368</v>
      </c>
      <c r="G94" s="106" t="s">
        <v>369</v>
      </c>
      <c r="H94" s="103" t="s">
        <v>339</v>
      </c>
      <c r="I94" s="114">
        <v>45747</v>
      </c>
      <c r="J94" s="110" t="s">
        <v>371</v>
      </c>
    </row>
    <row r="95" spans="1:10" ht="240" x14ac:dyDescent="0.2">
      <c r="A95" s="112" t="s">
        <v>645</v>
      </c>
      <c r="B95" s="108" t="s">
        <v>558</v>
      </c>
      <c r="C95" s="109" t="s">
        <v>646</v>
      </c>
      <c r="D95" s="108" t="s">
        <v>343</v>
      </c>
      <c r="E95" s="103" t="s">
        <v>506</v>
      </c>
      <c r="F95" s="103" t="s">
        <v>425</v>
      </c>
      <c r="G95" s="106" t="s">
        <v>369</v>
      </c>
      <c r="H95" s="103" t="s">
        <v>370</v>
      </c>
      <c r="I95" s="114">
        <v>45747</v>
      </c>
      <c r="J95" s="50" t="s">
        <v>373</v>
      </c>
    </row>
    <row r="96" spans="1:10" ht="210" x14ac:dyDescent="0.2">
      <c r="A96" s="112" t="s">
        <v>647</v>
      </c>
      <c r="B96" s="108" t="s">
        <v>380</v>
      </c>
      <c r="C96" s="109" t="s">
        <v>648</v>
      </c>
      <c r="D96" s="108" t="s">
        <v>391</v>
      </c>
      <c r="E96" s="103" t="s">
        <v>364</v>
      </c>
      <c r="F96" s="103" t="s">
        <v>649</v>
      </c>
      <c r="G96" s="106" t="s">
        <v>369</v>
      </c>
      <c r="H96" s="103" t="s">
        <v>370</v>
      </c>
      <c r="I96" s="114">
        <v>45900</v>
      </c>
      <c r="J96" s="105" t="s">
        <v>40</v>
      </c>
    </row>
    <row r="97" spans="1:10" ht="390" x14ac:dyDescent="0.2">
      <c r="A97" s="112" t="s">
        <v>650</v>
      </c>
      <c r="B97" s="108" t="s">
        <v>366</v>
      </c>
      <c r="C97" s="109" t="s">
        <v>651</v>
      </c>
      <c r="D97" s="108" t="s">
        <v>343</v>
      </c>
      <c r="E97" s="103" t="s">
        <v>364</v>
      </c>
      <c r="F97" s="103" t="s">
        <v>368</v>
      </c>
      <c r="G97" s="106" t="s">
        <v>369</v>
      </c>
      <c r="H97" s="103" t="s">
        <v>339</v>
      </c>
      <c r="I97" s="114">
        <v>45504</v>
      </c>
      <c r="J97" s="50" t="s">
        <v>371</v>
      </c>
    </row>
    <row r="98" spans="1:10" ht="240" x14ac:dyDescent="0.2">
      <c r="A98" s="108" t="s">
        <v>652</v>
      </c>
      <c r="B98" s="108" t="s">
        <v>653</v>
      </c>
      <c r="C98" s="109" t="s">
        <v>654</v>
      </c>
      <c r="D98" s="108" t="s">
        <v>655</v>
      </c>
      <c r="E98" s="103" t="s">
        <v>344</v>
      </c>
      <c r="F98" s="103" t="s">
        <v>419</v>
      </c>
      <c r="G98" s="108" t="s">
        <v>656</v>
      </c>
      <c r="H98" s="108" t="s">
        <v>339</v>
      </c>
      <c r="I98" s="121">
        <v>46213</v>
      </c>
      <c r="J98" s="50" t="s">
        <v>353</v>
      </c>
    </row>
    <row r="99" spans="1:10" ht="242.25" x14ac:dyDescent="0.2">
      <c r="A99" s="112" t="s">
        <v>657</v>
      </c>
      <c r="B99" s="108" t="s">
        <v>626</v>
      </c>
      <c r="C99" s="109" t="s">
        <v>658</v>
      </c>
      <c r="D99" s="108" t="s">
        <v>343</v>
      </c>
      <c r="E99" s="103" t="s">
        <v>364</v>
      </c>
      <c r="F99" s="103" t="s">
        <v>368</v>
      </c>
      <c r="G99" s="106" t="s">
        <v>369</v>
      </c>
      <c r="H99" s="103" t="s">
        <v>370</v>
      </c>
      <c r="I99" s="114">
        <v>46568</v>
      </c>
      <c r="J99" s="105" t="s">
        <v>432</v>
      </c>
    </row>
    <row r="100" spans="1:10" ht="242.25" x14ac:dyDescent="0.2">
      <c r="A100" s="112" t="s">
        <v>660</v>
      </c>
      <c r="B100" s="108" t="s">
        <v>661</v>
      </c>
      <c r="C100" s="104" t="s">
        <v>662</v>
      </c>
      <c r="D100" s="108" t="s">
        <v>394</v>
      </c>
      <c r="E100" s="103" t="s">
        <v>364</v>
      </c>
      <c r="F100" s="103" t="s">
        <v>368</v>
      </c>
      <c r="G100" s="112" t="s">
        <v>338</v>
      </c>
      <c r="H100" s="103" t="s">
        <v>370</v>
      </c>
      <c r="I100" s="114">
        <v>46173</v>
      </c>
      <c r="J100" s="105" t="s">
        <v>345</v>
      </c>
    </row>
    <row r="101" spans="1:10" ht="255" x14ac:dyDescent="0.2">
      <c r="A101" s="112" t="s">
        <v>663</v>
      </c>
      <c r="B101" s="108" t="s">
        <v>397</v>
      </c>
      <c r="C101" s="109" t="s">
        <v>664</v>
      </c>
      <c r="D101" s="108" t="s">
        <v>343</v>
      </c>
      <c r="E101" s="103" t="s">
        <v>364</v>
      </c>
      <c r="F101" s="103" t="s">
        <v>419</v>
      </c>
      <c r="G101" s="106" t="s">
        <v>369</v>
      </c>
      <c r="H101" s="103" t="s">
        <v>370</v>
      </c>
      <c r="I101" s="114">
        <v>47057</v>
      </c>
      <c r="J101" s="50" t="s">
        <v>561</v>
      </c>
    </row>
    <row r="102" spans="1:10" ht="318.75" x14ac:dyDescent="0.2">
      <c r="A102" s="112" t="s">
        <v>665</v>
      </c>
      <c r="B102" s="108" t="s">
        <v>666</v>
      </c>
      <c r="C102" s="109" t="s">
        <v>667</v>
      </c>
      <c r="D102" s="108" t="s">
        <v>343</v>
      </c>
      <c r="E102" s="103" t="s">
        <v>364</v>
      </c>
      <c r="F102" s="103" t="s">
        <v>378</v>
      </c>
      <c r="G102" s="106" t="s">
        <v>369</v>
      </c>
      <c r="H102" s="103" t="s">
        <v>370</v>
      </c>
      <c r="I102" s="114">
        <v>46630</v>
      </c>
      <c r="J102" s="105" t="s">
        <v>432</v>
      </c>
    </row>
    <row r="103" spans="1:10" ht="242.25" x14ac:dyDescent="0.2">
      <c r="A103" s="112" t="s">
        <v>668</v>
      </c>
      <c r="B103" s="108" t="s">
        <v>380</v>
      </c>
      <c r="C103" s="109" t="s">
        <v>669</v>
      </c>
      <c r="D103" s="108" t="s">
        <v>343</v>
      </c>
      <c r="E103" s="103" t="s">
        <v>364</v>
      </c>
      <c r="F103" s="103" t="s">
        <v>368</v>
      </c>
      <c r="G103" s="106" t="s">
        <v>369</v>
      </c>
      <c r="H103" s="103" t="s">
        <v>370</v>
      </c>
      <c r="I103" s="114">
        <v>46812</v>
      </c>
      <c r="J103" s="105" t="s">
        <v>432</v>
      </c>
    </row>
    <row r="104" spans="1:10" ht="240" x14ac:dyDescent="0.2">
      <c r="A104" s="112" t="s">
        <v>670</v>
      </c>
      <c r="B104" s="108" t="s">
        <v>671</v>
      </c>
      <c r="C104" s="109" t="s">
        <v>672</v>
      </c>
      <c r="D104" s="108" t="s">
        <v>343</v>
      </c>
      <c r="E104" s="103" t="s">
        <v>344</v>
      </c>
      <c r="F104" s="103" t="s">
        <v>411</v>
      </c>
      <c r="G104" s="108" t="s">
        <v>449</v>
      </c>
      <c r="H104" s="108" t="s">
        <v>339</v>
      </c>
      <c r="I104" s="121">
        <v>45838</v>
      </c>
      <c r="J104" s="105" t="s">
        <v>331</v>
      </c>
    </row>
    <row r="105" spans="1:10" ht="165" x14ac:dyDescent="0.2">
      <c r="A105" s="112" t="s">
        <v>673</v>
      </c>
      <c r="B105" s="108" t="s">
        <v>674</v>
      </c>
      <c r="C105" s="109" t="s">
        <v>675</v>
      </c>
      <c r="D105" s="108" t="s">
        <v>394</v>
      </c>
      <c r="E105" s="103" t="s">
        <v>344</v>
      </c>
      <c r="F105" s="103" t="s">
        <v>419</v>
      </c>
      <c r="G105" s="112" t="s">
        <v>338</v>
      </c>
      <c r="H105" s="108" t="s">
        <v>339</v>
      </c>
      <c r="I105" s="114">
        <v>46082</v>
      </c>
      <c r="J105" s="105" t="s">
        <v>331</v>
      </c>
    </row>
    <row r="106" spans="1:10" ht="318.75" x14ac:dyDescent="0.2">
      <c r="A106" s="112" t="s">
        <v>676</v>
      </c>
      <c r="B106" s="108" t="s">
        <v>677</v>
      </c>
      <c r="C106" s="109" t="s">
        <v>678</v>
      </c>
      <c r="D106" s="50" t="s">
        <v>679</v>
      </c>
      <c r="E106" s="103" t="s">
        <v>344</v>
      </c>
      <c r="F106" s="103" t="s">
        <v>378</v>
      </c>
      <c r="G106" s="112" t="s">
        <v>442</v>
      </c>
      <c r="H106" s="108" t="s">
        <v>339</v>
      </c>
      <c r="I106" s="114">
        <v>45481</v>
      </c>
      <c r="J106" s="105" t="s">
        <v>331</v>
      </c>
    </row>
    <row r="107" spans="1:10" ht="196.5" x14ac:dyDescent="0.2">
      <c r="A107" s="112" t="s">
        <v>680</v>
      </c>
      <c r="B107" s="108" t="s">
        <v>681</v>
      </c>
      <c r="C107" s="109" t="s">
        <v>682</v>
      </c>
      <c r="D107" s="108" t="s">
        <v>683</v>
      </c>
      <c r="E107" s="103" t="s">
        <v>344</v>
      </c>
      <c r="F107" s="108" t="s">
        <v>425</v>
      </c>
      <c r="G107" s="112" t="s">
        <v>338</v>
      </c>
      <c r="H107" s="108" t="s">
        <v>339</v>
      </c>
      <c r="I107" s="121">
        <v>45869</v>
      </c>
      <c r="J107" s="110" t="s">
        <v>371</v>
      </c>
    </row>
    <row r="108" spans="1:10" ht="240" x14ac:dyDescent="0.2">
      <c r="A108" s="112" t="s">
        <v>684</v>
      </c>
      <c r="B108" s="108" t="s">
        <v>366</v>
      </c>
      <c r="C108" s="109" t="s">
        <v>685</v>
      </c>
      <c r="D108" s="50" t="s">
        <v>686</v>
      </c>
      <c r="E108" s="103" t="s">
        <v>364</v>
      </c>
      <c r="F108" s="103" t="s">
        <v>425</v>
      </c>
      <c r="G108" s="112" t="s">
        <v>369</v>
      </c>
      <c r="H108" s="103" t="s">
        <v>370</v>
      </c>
      <c r="I108" s="114">
        <v>45930</v>
      </c>
      <c r="J108" s="110" t="s">
        <v>373</v>
      </c>
    </row>
    <row r="109" spans="1:10" ht="255" x14ac:dyDescent="0.2">
      <c r="A109" s="112" t="s">
        <v>687</v>
      </c>
      <c r="B109" s="108" t="s">
        <v>688</v>
      </c>
      <c r="C109" s="109" t="s">
        <v>689</v>
      </c>
      <c r="D109" s="108" t="s">
        <v>690</v>
      </c>
      <c r="E109" s="103" t="s">
        <v>344</v>
      </c>
      <c r="F109" s="103" t="s">
        <v>419</v>
      </c>
      <c r="G109" s="112" t="s">
        <v>449</v>
      </c>
      <c r="H109" s="108" t="s">
        <v>339</v>
      </c>
      <c r="I109" s="114">
        <v>45869</v>
      </c>
      <c r="J109" s="105" t="s">
        <v>371</v>
      </c>
    </row>
    <row r="110" spans="1:10" ht="210" x14ac:dyDescent="0.2">
      <c r="A110" s="112" t="s">
        <v>691</v>
      </c>
      <c r="B110" s="108" t="s">
        <v>380</v>
      </c>
      <c r="C110" s="109" t="s">
        <v>692</v>
      </c>
      <c r="D110" s="108" t="s">
        <v>343</v>
      </c>
      <c r="E110" s="103" t="s">
        <v>364</v>
      </c>
      <c r="F110" s="103" t="s">
        <v>425</v>
      </c>
      <c r="G110" s="112" t="s">
        <v>369</v>
      </c>
      <c r="H110" s="103" t="s">
        <v>370</v>
      </c>
      <c r="I110" s="114">
        <v>46660</v>
      </c>
      <c r="J110" s="105" t="s">
        <v>432</v>
      </c>
    </row>
    <row r="111" spans="1:10" ht="242.25" x14ac:dyDescent="0.2">
      <c r="A111" s="112" t="s">
        <v>693</v>
      </c>
      <c r="B111" s="108" t="s">
        <v>366</v>
      </c>
      <c r="C111" s="109" t="s">
        <v>694</v>
      </c>
      <c r="D111" s="108" t="s">
        <v>343</v>
      </c>
      <c r="E111" s="103" t="s">
        <v>364</v>
      </c>
      <c r="F111" s="103" t="s">
        <v>368</v>
      </c>
      <c r="G111" s="112" t="s">
        <v>369</v>
      </c>
      <c r="H111" s="103" t="s">
        <v>370</v>
      </c>
      <c r="I111" s="114">
        <v>46022</v>
      </c>
      <c r="J111" s="105" t="s">
        <v>429</v>
      </c>
    </row>
    <row r="112" spans="1:10" ht="242.25" x14ac:dyDescent="0.2">
      <c r="A112" s="112" t="s">
        <v>695</v>
      </c>
      <c r="B112" s="108" t="s">
        <v>696</v>
      </c>
      <c r="C112" s="109" t="s">
        <v>697</v>
      </c>
      <c r="D112" s="108" t="s">
        <v>659</v>
      </c>
      <c r="E112" s="103" t="s">
        <v>364</v>
      </c>
      <c r="F112" s="103" t="s">
        <v>368</v>
      </c>
      <c r="G112" s="112" t="s">
        <v>369</v>
      </c>
      <c r="H112" s="103" t="s">
        <v>370</v>
      </c>
      <c r="I112" s="114">
        <v>46568</v>
      </c>
      <c r="J112" s="105" t="s">
        <v>432</v>
      </c>
    </row>
    <row r="113" spans="1:10" ht="242.25" x14ac:dyDescent="0.2">
      <c r="A113" s="112" t="s">
        <v>698</v>
      </c>
      <c r="B113" s="108" t="s">
        <v>397</v>
      </c>
      <c r="C113" s="109" t="s">
        <v>699</v>
      </c>
      <c r="D113" s="108" t="s">
        <v>343</v>
      </c>
      <c r="E113" s="103" t="s">
        <v>364</v>
      </c>
      <c r="F113" s="103" t="s">
        <v>368</v>
      </c>
      <c r="G113" s="112" t="s">
        <v>369</v>
      </c>
      <c r="H113" s="103" t="s">
        <v>370</v>
      </c>
      <c r="I113" s="114">
        <v>45657</v>
      </c>
      <c r="J113" s="110" t="s">
        <v>40</v>
      </c>
    </row>
    <row r="114" spans="1:10" ht="285" x14ac:dyDescent="0.2">
      <c r="A114" s="112" t="s">
        <v>700</v>
      </c>
      <c r="B114" s="108" t="s">
        <v>366</v>
      </c>
      <c r="C114" s="109" t="s">
        <v>701</v>
      </c>
      <c r="D114" s="108" t="s">
        <v>343</v>
      </c>
      <c r="E114" s="103" t="s">
        <v>364</v>
      </c>
      <c r="F114" s="103" t="s">
        <v>368</v>
      </c>
      <c r="G114" s="112" t="s">
        <v>369</v>
      </c>
      <c r="H114" s="103" t="s">
        <v>370</v>
      </c>
      <c r="I114" s="114">
        <v>45596</v>
      </c>
      <c r="J114" s="110" t="s">
        <v>373</v>
      </c>
    </row>
    <row r="115" spans="1:10" ht="242.25" x14ac:dyDescent="0.2">
      <c r="A115" s="112" t="s">
        <v>702</v>
      </c>
      <c r="B115" s="108" t="s">
        <v>703</v>
      </c>
      <c r="C115" s="104" t="s">
        <v>704</v>
      </c>
      <c r="D115" s="108" t="s">
        <v>636</v>
      </c>
      <c r="E115" s="103" t="s">
        <v>364</v>
      </c>
      <c r="F115" s="103" t="s">
        <v>368</v>
      </c>
      <c r="G115" s="112" t="s">
        <v>369</v>
      </c>
      <c r="H115" s="103" t="s">
        <v>370</v>
      </c>
      <c r="I115" s="114">
        <v>46234</v>
      </c>
      <c r="J115" s="111" t="s">
        <v>432</v>
      </c>
    </row>
    <row r="116" spans="1:10" ht="255" x14ac:dyDescent="0.2">
      <c r="A116" s="112" t="s">
        <v>705</v>
      </c>
      <c r="B116" s="108" t="s">
        <v>366</v>
      </c>
      <c r="C116" s="109" t="s">
        <v>706</v>
      </c>
      <c r="D116" s="108" t="s">
        <v>659</v>
      </c>
      <c r="E116" s="103" t="s">
        <v>364</v>
      </c>
      <c r="F116" s="103" t="s">
        <v>368</v>
      </c>
      <c r="G116" s="112" t="s">
        <v>369</v>
      </c>
      <c r="H116" s="103" t="s">
        <v>370</v>
      </c>
      <c r="I116" s="114">
        <v>46783</v>
      </c>
      <c r="J116" s="105" t="s">
        <v>561</v>
      </c>
    </row>
    <row r="117" spans="1:10" ht="270" x14ac:dyDescent="0.2">
      <c r="A117" s="112" t="s">
        <v>707</v>
      </c>
      <c r="B117" s="108" t="s">
        <v>708</v>
      </c>
      <c r="C117" s="109" t="s">
        <v>709</v>
      </c>
      <c r="D117" s="108" t="s">
        <v>710</v>
      </c>
      <c r="E117" s="103" t="s">
        <v>344</v>
      </c>
      <c r="F117" s="103" t="s">
        <v>411</v>
      </c>
      <c r="G117" s="112" t="s">
        <v>369</v>
      </c>
      <c r="H117" s="103" t="s">
        <v>339</v>
      </c>
      <c r="I117" s="114">
        <v>46265</v>
      </c>
      <c r="J117" s="110" t="s">
        <v>432</v>
      </c>
    </row>
    <row r="118" spans="1:10" ht="240" x14ac:dyDescent="0.2">
      <c r="A118" s="112" t="s">
        <v>711</v>
      </c>
      <c r="B118" s="108" t="s">
        <v>712</v>
      </c>
      <c r="C118" s="109" t="s">
        <v>713</v>
      </c>
      <c r="D118" s="108" t="s">
        <v>343</v>
      </c>
      <c r="E118" s="103" t="s">
        <v>364</v>
      </c>
      <c r="F118" s="103" t="s">
        <v>411</v>
      </c>
      <c r="G118" s="112" t="s">
        <v>369</v>
      </c>
      <c r="H118" s="103" t="s">
        <v>370</v>
      </c>
      <c r="I118" s="114">
        <v>45869</v>
      </c>
      <c r="J118" s="110" t="s">
        <v>371</v>
      </c>
    </row>
    <row r="119" spans="1:10" ht="270" x14ac:dyDescent="0.2">
      <c r="A119" s="112" t="s">
        <v>715</v>
      </c>
      <c r="B119" s="108" t="s">
        <v>516</v>
      </c>
      <c r="C119" s="109" t="s">
        <v>716</v>
      </c>
      <c r="D119" s="108" t="s">
        <v>343</v>
      </c>
      <c r="E119" s="103" t="s">
        <v>364</v>
      </c>
      <c r="F119" s="103" t="s">
        <v>349</v>
      </c>
      <c r="G119" s="112" t="s">
        <v>369</v>
      </c>
      <c r="H119" s="103" t="s">
        <v>370</v>
      </c>
      <c r="I119" s="114">
        <v>45565</v>
      </c>
      <c r="J119" s="105" t="s">
        <v>373</v>
      </c>
    </row>
    <row r="120" spans="1:10" ht="196.5" x14ac:dyDescent="0.2">
      <c r="A120" s="112" t="s">
        <v>717</v>
      </c>
      <c r="B120" s="108" t="s">
        <v>718</v>
      </c>
      <c r="C120" s="109" t="s">
        <v>719</v>
      </c>
      <c r="D120" s="108" t="s">
        <v>343</v>
      </c>
      <c r="E120" s="103" t="s">
        <v>364</v>
      </c>
      <c r="F120" s="103" t="s">
        <v>425</v>
      </c>
      <c r="G120" s="112" t="s">
        <v>369</v>
      </c>
      <c r="H120" s="103" t="s">
        <v>370</v>
      </c>
      <c r="I120" s="114">
        <v>46022</v>
      </c>
      <c r="J120" s="105" t="s">
        <v>429</v>
      </c>
    </row>
    <row r="121" spans="1:10" ht="318.75" x14ac:dyDescent="0.2">
      <c r="A121" s="112" t="s">
        <v>720</v>
      </c>
      <c r="B121" s="108" t="s">
        <v>721</v>
      </c>
      <c r="C121" s="104" t="s">
        <v>722</v>
      </c>
      <c r="D121" s="108" t="s">
        <v>377</v>
      </c>
      <c r="E121" s="103" t="s">
        <v>364</v>
      </c>
      <c r="F121" s="103" t="s">
        <v>378</v>
      </c>
      <c r="G121" s="112" t="s">
        <v>369</v>
      </c>
      <c r="H121" s="103" t="s">
        <v>370</v>
      </c>
      <c r="I121" s="114">
        <v>46265</v>
      </c>
      <c r="J121" s="105" t="s">
        <v>432</v>
      </c>
    </row>
    <row r="122" spans="1:10" ht="270" x14ac:dyDescent="0.2">
      <c r="A122" s="112" t="s">
        <v>723</v>
      </c>
      <c r="B122" s="108" t="s">
        <v>569</v>
      </c>
      <c r="C122" s="109" t="s">
        <v>724</v>
      </c>
      <c r="D122" s="108" t="s">
        <v>343</v>
      </c>
      <c r="E122" s="103" t="s">
        <v>344</v>
      </c>
      <c r="F122" s="103" t="s">
        <v>368</v>
      </c>
      <c r="G122" s="112" t="s">
        <v>369</v>
      </c>
      <c r="H122" s="103" t="s">
        <v>339</v>
      </c>
      <c r="I122" s="114">
        <v>45991</v>
      </c>
      <c r="J122" s="105" t="s">
        <v>371</v>
      </c>
    </row>
    <row r="123" spans="1:10" ht="150" x14ac:dyDescent="0.2">
      <c r="A123" s="112" t="s">
        <v>725</v>
      </c>
      <c r="B123" s="108" t="s">
        <v>726</v>
      </c>
      <c r="C123" s="109" t="s">
        <v>727</v>
      </c>
      <c r="D123" s="108" t="s">
        <v>728</v>
      </c>
      <c r="E123" s="103" t="s">
        <v>344</v>
      </c>
      <c r="F123" s="103" t="s">
        <v>411</v>
      </c>
      <c r="G123" s="112" t="s">
        <v>369</v>
      </c>
      <c r="H123" s="103" t="s">
        <v>339</v>
      </c>
      <c r="I123" s="114">
        <v>45807</v>
      </c>
      <c r="J123" s="113" t="s">
        <v>371</v>
      </c>
    </row>
    <row r="124" spans="1:10" ht="242.25" x14ac:dyDescent="0.2">
      <c r="A124" s="112" t="s">
        <v>729</v>
      </c>
      <c r="B124" s="108" t="s">
        <v>39</v>
      </c>
      <c r="C124" s="104" t="s">
        <v>730</v>
      </c>
      <c r="D124" s="108" t="s">
        <v>343</v>
      </c>
      <c r="E124" s="103" t="s">
        <v>364</v>
      </c>
      <c r="F124" s="103" t="s">
        <v>368</v>
      </c>
      <c r="G124" s="112" t="s">
        <v>369</v>
      </c>
      <c r="H124" s="103" t="s">
        <v>370</v>
      </c>
      <c r="I124" s="114">
        <v>46904</v>
      </c>
      <c r="J124" s="105" t="s">
        <v>432</v>
      </c>
    </row>
    <row r="125" spans="1:10" ht="255" x14ac:dyDescent="0.2">
      <c r="A125" s="112" t="s">
        <v>731</v>
      </c>
      <c r="B125" s="108" t="s">
        <v>732</v>
      </c>
      <c r="C125" s="109" t="s">
        <v>733</v>
      </c>
      <c r="D125" s="108" t="s">
        <v>659</v>
      </c>
      <c r="E125" s="103" t="s">
        <v>364</v>
      </c>
      <c r="F125" s="103" t="s">
        <v>368</v>
      </c>
      <c r="G125" s="112" t="s">
        <v>369</v>
      </c>
      <c r="H125" s="103" t="s">
        <v>370</v>
      </c>
      <c r="I125" s="114">
        <v>45991</v>
      </c>
      <c r="J125" s="50" t="s">
        <v>429</v>
      </c>
    </row>
    <row r="126" spans="1:10" ht="318.75" x14ac:dyDescent="0.2">
      <c r="A126" s="112" t="s">
        <v>734</v>
      </c>
      <c r="B126" s="108" t="s">
        <v>513</v>
      </c>
      <c r="C126" s="109" t="s">
        <v>735</v>
      </c>
      <c r="D126" s="108" t="s">
        <v>736</v>
      </c>
      <c r="E126" s="103" t="s">
        <v>364</v>
      </c>
      <c r="F126" s="103" t="s">
        <v>378</v>
      </c>
      <c r="G126" s="112" t="s">
        <v>369</v>
      </c>
      <c r="H126" s="103" t="s">
        <v>370</v>
      </c>
      <c r="I126" s="114">
        <v>45930</v>
      </c>
      <c r="J126" s="50" t="s">
        <v>429</v>
      </c>
    </row>
    <row r="127" spans="1:10" ht="242.25" x14ac:dyDescent="0.2">
      <c r="A127" s="112" t="s">
        <v>737</v>
      </c>
      <c r="B127" s="108" t="s">
        <v>738</v>
      </c>
      <c r="C127" s="104" t="s">
        <v>739</v>
      </c>
      <c r="D127" s="108" t="s">
        <v>343</v>
      </c>
      <c r="E127" s="103" t="s">
        <v>364</v>
      </c>
      <c r="F127" s="103" t="s">
        <v>368</v>
      </c>
      <c r="G127" s="112" t="s">
        <v>369</v>
      </c>
      <c r="H127" s="103" t="s">
        <v>370</v>
      </c>
      <c r="I127" s="114">
        <v>46081</v>
      </c>
      <c r="J127" s="50" t="s">
        <v>429</v>
      </c>
    </row>
    <row r="128" spans="1:10" ht="318.75" x14ac:dyDescent="0.2">
      <c r="A128" s="112" t="s">
        <v>740</v>
      </c>
      <c r="B128" s="108" t="s">
        <v>366</v>
      </c>
      <c r="C128" s="109" t="s">
        <v>741</v>
      </c>
      <c r="D128" s="108" t="s">
        <v>343</v>
      </c>
      <c r="E128" s="103" t="s">
        <v>364</v>
      </c>
      <c r="F128" s="103" t="s">
        <v>378</v>
      </c>
      <c r="G128" s="112" t="s">
        <v>369</v>
      </c>
      <c r="H128" s="103" t="s">
        <v>370</v>
      </c>
      <c r="I128" s="114">
        <v>46387</v>
      </c>
      <c r="J128" s="105" t="s">
        <v>432</v>
      </c>
    </row>
    <row r="129" spans="1:10" ht="318.75" x14ac:dyDescent="0.2">
      <c r="A129" s="112" t="s">
        <v>742</v>
      </c>
      <c r="B129" s="108" t="s">
        <v>366</v>
      </c>
      <c r="C129" s="109" t="s">
        <v>743</v>
      </c>
      <c r="D129" s="108" t="s">
        <v>343</v>
      </c>
      <c r="E129" s="103" t="s">
        <v>364</v>
      </c>
      <c r="F129" s="103" t="s">
        <v>378</v>
      </c>
      <c r="G129" s="112" t="s">
        <v>369</v>
      </c>
      <c r="H129" s="103" t="s">
        <v>370</v>
      </c>
      <c r="I129" s="114">
        <v>46599</v>
      </c>
      <c r="J129" s="105" t="s">
        <v>432</v>
      </c>
    </row>
    <row r="130" spans="1:10" ht="255" x14ac:dyDescent="0.2">
      <c r="A130" s="112" t="s">
        <v>744</v>
      </c>
      <c r="B130" s="108" t="s">
        <v>745</v>
      </c>
      <c r="C130" s="104" t="s">
        <v>746</v>
      </c>
      <c r="D130" s="108" t="s">
        <v>343</v>
      </c>
      <c r="E130" s="103" t="s">
        <v>364</v>
      </c>
      <c r="F130" s="103" t="s">
        <v>411</v>
      </c>
      <c r="G130" s="112" t="s">
        <v>369</v>
      </c>
      <c r="H130" s="103" t="s">
        <v>370</v>
      </c>
      <c r="I130" s="114">
        <v>45504</v>
      </c>
      <c r="J130" s="105" t="s">
        <v>373</v>
      </c>
    </row>
    <row r="131" spans="1:10" ht="242.25" x14ac:dyDescent="0.2">
      <c r="A131" s="112" t="s">
        <v>747</v>
      </c>
      <c r="B131" s="108" t="s">
        <v>582</v>
      </c>
      <c r="C131" s="104" t="s">
        <v>748</v>
      </c>
      <c r="D131" s="108" t="s">
        <v>391</v>
      </c>
      <c r="E131" s="103" t="s">
        <v>364</v>
      </c>
      <c r="F131" s="103" t="s">
        <v>368</v>
      </c>
      <c r="G131" s="112" t="s">
        <v>369</v>
      </c>
      <c r="H131" s="103" t="s">
        <v>370</v>
      </c>
      <c r="I131" s="114">
        <v>46022</v>
      </c>
      <c r="J131" s="50" t="s">
        <v>749</v>
      </c>
    </row>
    <row r="132" spans="1:10" ht="318.75" x14ac:dyDescent="0.2">
      <c r="A132" s="112" t="s">
        <v>750</v>
      </c>
      <c r="B132" s="108" t="s">
        <v>751</v>
      </c>
      <c r="C132" s="104" t="s">
        <v>752</v>
      </c>
      <c r="D132" s="108" t="s">
        <v>343</v>
      </c>
      <c r="E132" s="103" t="s">
        <v>364</v>
      </c>
      <c r="F132" s="103" t="s">
        <v>378</v>
      </c>
      <c r="G132" s="112" t="s">
        <v>369</v>
      </c>
      <c r="H132" s="103" t="s">
        <v>370</v>
      </c>
      <c r="I132" s="114">
        <v>46265</v>
      </c>
      <c r="J132" s="105" t="s">
        <v>432</v>
      </c>
    </row>
    <row r="133" spans="1:10" ht="270" x14ac:dyDescent="0.2">
      <c r="A133" s="112" t="s">
        <v>753</v>
      </c>
      <c r="B133" s="108" t="s">
        <v>366</v>
      </c>
      <c r="C133" s="104" t="s">
        <v>754</v>
      </c>
      <c r="D133" s="108" t="s">
        <v>659</v>
      </c>
      <c r="E133" s="103" t="s">
        <v>364</v>
      </c>
      <c r="F133" s="103" t="s">
        <v>368</v>
      </c>
      <c r="G133" s="112" t="s">
        <v>369</v>
      </c>
      <c r="H133" s="103" t="s">
        <v>370</v>
      </c>
      <c r="I133" s="114">
        <v>45657</v>
      </c>
      <c r="J133" s="50" t="s">
        <v>429</v>
      </c>
    </row>
    <row r="134" spans="1:10" ht="242.25" x14ac:dyDescent="0.2">
      <c r="A134" s="112" t="s">
        <v>755</v>
      </c>
      <c r="B134" s="108" t="s">
        <v>380</v>
      </c>
      <c r="C134" s="109" t="s">
        <v>756</v>
      </c>
      <c r="D134" s="108" t="s">
        <v>343</v>
      </c>
      <c r="E134" s="103" t="s">
        <v>364</v>
      </c>
      <c r="F134" s="103" t="s">
        <v>368</v>
      </c>
      <c r="G134" s="112" t="s">
        <v>369</v>
      </c>
      <c r="H134" s="103" t="s">
        <v>370</v>
      </c>
      <c r="I134" s="114">
        <v>46053</v>
      </c>
      <c r="J134" s="105" t="s">
        <v>373</v>
      </c>
    </row>
    <row r="135" spans="1:10" ht="242.25" x14ac:dyDescent="0.2">
      <c r="A135" s="112" t="s">
        <v>757</v>
      </c>
      <c r="B135" s="108" t="s">
        <v>569</v>
      </c>
      <c r="C135" s="104" t="s">
        <v>758</v>
      </c>
      <c r="D135" s="108" t="s">
        <v>343</v>
      </c>
      <c r="E135" s="103" t="s">
        <v>344</v>
      </c>
      <c r="F135" s="103" t="s">
        <v>368</v>
      </c>
      <c r="G135" s="112" t="s">
        <v>369</v>
      </c>
      <c r="H135" s="108" t="s">
        <v>339</v>
      </c>
      <c r="I135" s="114">
        <v>47453</v>
      </c>
      <c r="J135" s="110" t="s">
        <v>432</v>
      </c>
    </row>
    <row r="136" spans="1:10" ht="242.25" x14ac:dyDescent="0.2">
      <c r="A136" s="112" t="s">
        <v>759</v>
      </c>
      <c r="B136" s="108" t="s">
        <v>760</v>
      </c>
      <c r="C136" s="104" t="s">
        <v>761</v>
      </c>
      <c r="D136" s="108" t="s">
        <v>762</v>
      </c>
      <c r="E136" s="103" t="s">
        <v>364</v>
      </c>
      <c r="F136" s="103" t="s">
        <v>368</v>
      </c>
      <c r="G136" s="112" t="s">
        <v>369</v>
      </c>
      <c r="H136" s="103" t="s">
        <v>370</v>
      </c>
      <c r="I136" s="114">
        <v>46081</v>
      </c>
      <c r="J136" s="110" t="s">
        <v>371</v>
      </c>
    </row>
    <row r="137" spans="1:10" ht="242.25" x14ac:dyDescent="0.2">
      <c r="A137" s="112" t="s">
        <v>763</v>
      </c>
      <c r="B137" s="108" t="s">
        <v>325</v>
      </c>
      <c r="C137" s="109" t="s">
        <v>764</v>
      </c>
      <c r="D137" s="108" t="s">
        <v>765</v>
      </c>
      <c r="E137" s="103" t="s">
        <v>364</v>
      </c>
      <c r="F137" s="103" t="s">
        <v>368</v>
      </c>
      <c r="G137" s="112" t="s">
        <v>338</v>
      </c>
      <c r="H137" s="108" t="s">
        <v>339</v>
      </c>
      <c r="I137" s="114">
        <v>45964</v>
      </c>
      <c r="J137" s="105" t="s">
        <v>331</v>
      </c>
    </row>
    <row r="138" spans="1:10" ht="242.25" x14ac:dyDescent="0.2">
      <c r="A138" s="112" t="s">
        <v>766</v>
      </c>
      <c r="B138" s="108" t="s">
        <v>39</v>
      </c>
      <c r="C138" s="104" t="s">
        <v>767</v>
      </c>
      <c r="D138" s="108" t="s">
        <v>343</v>
      </c>
      <c r="E138" s="103" t="s">
        <v>364</v>
      </c>
      <c r="F138" s="103" t="s">
        <v>368</v>
      </c>
      <c r="G138" s="112" t="s">
        <v>369</v>
      </c>
      <c r="H138" s="103" t="s">
        <v>370</v>
      </c>
      <c r="I138" s="114">
        <v>46112</v>
      </c>
      <c r="J138" s="112" t="s">
        <v>371</v>
      </c>
    </row>
    <row r="139" spans="1:10" ht="150" x14ac:dyDescent="0.2">
      <c r="A139" s="108" t="s">
        <v>768</v>
      </c>
      <c r="B139" s="108" t="s">
        <v>769</v>
      </c>
      <c r="C139" s="109" t="s">
        <v>770</v>
      </c>
      <c r="D139" s="108" t="s">
        <v>771</v>
      </c>
      <c r="E139" s="103" t="s">
        <v>344</v>
      </c>
      <c r="F139" s="103" t="s">
        <v>395</v>
      </c>
      <c r="G139" s="108" t="s">
        <v>420</v>
      </c>
      <c r="H139" s="108" t="s">
        <v>339</v>
      </c>
      <c r="I139" s="121">
        <v>46507</v>
      </c>
      <c r="J139" s="105" t="s">
        <v>432</v>
      </c>
    </row>
    <row r="140" spans="1:10" ht="120" x14ac:dyDescent="0.2">
      <c r="A140" s="108" t="s">
        <v>772</v>
      </c>
      <c r="B140" s="108" t="s">
        <v>773</v>
      </c>
      <c r="C140" s="109" t="s">
        <v>774</v>
      </c>
      <c r="D140" s="108" t="s">
        <v>38</v>
      </c>
      <c r="E140" s="103" t="s">
        <v>344</v>
      </c>
      <c r="F140" s="103" t="s">
        <v>395</v>
      </c>
      <c r="G140" s="112" t="s">
        <v>338</v>
      </c>
      <c r="H140" s="108" t="s">
        <v>339</v>
      </c>
      <c r="I140" s="121">
        <v>46203</v>
      </c>
      <c r="J140" s="108" t="s">
        <v>345</v>
      </c>
    </row>
    <row r="141" spans="1:10" ht="195" x14ac:dyDescent="0.2">
      <c r="A141" s="112" t="s">
        <v>775</v>
      </c>
      <c r="B141" s="108" t="s">
        <v>653</v>
      </c>
      <c r="C141" s="109" t="s">
        <v>776</v>
      </c>
      <c r="D141" s="108" t="s">
        <v>777</v>
      </c>
      <c r="E141" s="103" t="s">
        <v>336</v>
      </c>
      <c r="F141" s="103" t="s">
        <v>411</v>
      </c>
      <c r="G141" s="112" t="s">
        <v>338</v>
      </c>
      <c r="H141" s="108" t="s">
        <v>339</v>
      </c>
      <c r="I141" s="114">
        <v>45443</v>
      </c>
      <c r="J141" s="103" t="s">
        <v>345</v>
      </c>
    </row>
    <row r="142" spans="1:10" ht="105" x14ac:dyDescent="0.2">
      <c r="A142" s="112" t="s">
        <v>778</v>
      </c>
      <c r="B142" s="108" t="s">
        <v>779</v>
      </c>
      <c r="C142" s="104" t="s">
        <v>780</v>
      </c>
      <c r="D142" s="108" t="s">
        <v>781</v>
      </c>
      <c r="E142" s="103" t="s">
        <v>344</v>
      </c>
      <c r="F142" s="103" t="s">
        <v>411</v>
      </c>
      <c r="G142" s="112" t="s">
        <v>369</v>
      </c>
      <c r="H142" s="108" t="s">
        <v>339</v>
      </c>
      <c r="I142" s="114">
        <v>46173</v>
      </c>
      <c r="J142" s="105" t="s">
        <v>561</v>
      </c>
    </row>
    <row r="143" spans="1:10" ht="240" x14ac:dyDescent="0.2">
      <c r="A143" s="50" t="s">
        <v>783</v>
      </c>
      <c r="B143" s="50" t="s">
        <v>582</v>
      </c>
      <c r="C143" s="109" t="s">
        <v>784</v>
      </c>
      <c r="D143" s="108" t="s">
        <v>343</v>
      </c>
      <c r="E143" s="103" t="s">
        <v>364</v>
      </c>
      <c r="F143" s="108" t="s">
        <v>785</v>
      </c>
      <c r="G143" s="112" t="s">
        <v>369</v>
      </c>
      <c r="H143" s="103" t="s">
        <v>370</v>
      </c>
      <c r="I143" s="114">
        <v>47149</v>
      </c>
      <c r="J143" s="105" t="s">
        <v>432</v>
      </c>
    </row>
    <row r="144" spans="1:10" ht="240" x14ac:dyDescent="0.2">
      <c r="A144" s="50" t="s">
        <v>786</v>
      </c>
      <c r="B144" s="50" t="s">
        <v>787</v>
      </c>
      <c r="C144" s="109" t="s">
        <v>788</v>
      </c>
      <c r="D144" s="108" t="s">
        <v>343</v>
      </c>
      <c r="E144" s="103" t="s">
        <v>364</v>
      </c>
      <c r="F144" s="103" t="s">
        <v>411</v>
      </c>
      <c r="G144" s="112" t="s">
        <v>338</v>
      </c>
      <c r="H144" s="103" t="s">
        <v>370</v>
      </c>
      <c r="I144" s="114">
        <v>46142</v>
      </c>
      <c r="J144" s="103" t="s">
        <v>345</v>
      </c>
    </row>
    <row r="145" spans="1:10" ht="242.25" x14ac:dyDescent="0.2">
      <c r="A145" s="50" t="s">
        <v>790</v>
      </c>
      <c r="B145" s="50" t="s">
        <v>372</v>
      </c>
      <c r="C145" s="109" t="s">
        <v>791</v>
      </c>
      <c r="D145" s="108" t="s">
        <v>363</v>
      </c>
      <c r="E145" s="103" t="s">
        <v>364</v>
      </c>
      <c r="F145" s="103" t="s">
        <v>368</v>
      </c>
      <c r="G145" s="112" t="s">
        <v>369</v>
      </c>
      <c r="H145" s="103" t="s">
        <v>370</v>
      </c>
      <c r="I145" s="114">
        <v>46203</v>
      </c>
      <c r="J145" s="112" t="s">
        <v>432</v>
      </c>
    </row>
    <row r="146" spans="1:10" ht="318.75" x14ac:dyDescent="0.2">
      <c r="A146" s="50" t="s">
        <v>792</v>
      </c>
      <c r="B146" s="50" t="s">
        <v>372</v>
      </c>
      <c r="C146" s="109" t="s">
        <v>793</v>
      </c>
      <c r="D146" s="108" t="s">
        <v>343</v>
      </c>
      <c r="E146" s="103" t="s">
        <v>364</v>
      </c>
      <c r="F146" s="103" t="s">
        <v>378</v>
      </c>
      <c r="G146" s="112" t="s">
        <v>369</v>
      </c>
      <c r="H146" s="103" t="s">
        <v>370</v>
      </c>
      <c r="I146" s="114">
        <v>46203</v>
      </c>
      <c r="J146" s="112" t="s">
        <v>432</v>
      </c>
    </row>
    <row r="147" spans="1:10" ht="318.75" x14ac:dyDescent="0.2">
      <c r="A147" s="50" t="s">
        <v>794</v>
      </c>
      <c r="B147" s="50" t="s">
        <v>325</v>
      </c>
      <c r="C147" s="104" t="s">
        <v>795</v>
      </c>
      <c r="D147" s="108" t="s">
        <v>796</v>
      </c>
      <c r="E147" s="103" t="s">
        <v>364</v>
      </c>
      <c r="F147" s="103" t="s">
        <v>378</v>
      </c>
      <c r="G147" s="112" t="s">
        <v>369</v>
      </c>
      <c r="H147" s="103" t="s">
        <v>339</v>
      </c>
      <c r="I147" s="114">
        <v>46418</v>
      </c>
      <c r="J147" s="105" t="s">
        <v>331</v>
      </c>
    </row>
    <row r="148" spans="1:10" ht="242.25" x14ac:dyDescent="0.2">
      <c r="A148" s="50" t="s">
        <v>797</v>
      </c>
      <c r="B148" s="50" t="s">
        <v>325</v>
      </c>
      <c r="C148" s="109" t="s">
        <v>798</v>
      </c>
      <c r="D148" s="108" t="s">
        <v>799</v>
      </c>
      <c r="E148" s="103" t="s">
        <v>364</v>
      </c>
      <c r="F148" s="103" t="s">
        <v>368</v>
      </c>
      <c r="G148" s="112" t="s">
        <v>338</v>
      </c>
      <c r="H148" s="103" t="s">
        <v>339</v>
      </c>
      <c r="I148" s="114">
        <v>45813</v>
      </c>
      <c r="J148" s="105" t="s">
        <v>331</v>
      </c>
    </row>
    <row r="149" spans="1:10" ht="318.75" x14ac:dyDescent="0.2">
      <c r="A149" s="50" t="s">
        <v>800</v>
      </c>
      <c r="B149" s="50" t="s">
        <v>801</v>
      </c>
      <c r="C149" s="104" t="s">
        <v>802</v>
      </c>
      <c r="D149" s="108" t="s">
        <v>803</v>
      </c>
      <c r="E149" s="103" t="s">
        <v>344</v>
      </c>
      <c r="F149" s="103" t="s">
        <v>378</v>
      </c>
      <c r="G149" s="108" t="s">
        <v>804</v>
      </c>
      <c r="H149" s="103" t="s">
        <v>339</v>
      </c>
      <c r="I149" s="114">
        <v>46265</v>
      </c>
      <c r="J149" s="105" t="s">
        <v>331</v>
      </c>
    </row>
    <row r="150" spans="1:10" ht="242.25" x14ac:dyDescent="0.2">
      <c r="A150" s="50" t="s">
        <v>805</v>
      </c>
      <c r="B150" s="50" t="s">
        <v>806</v>
      </c>
      <c r="C150" s="109" t="s">
        <v>807</v>
      </c>
      <c r="D150" s="108" t="s">
        <v>377</v>
      </c>
      <c r="E150" s="103" t="s">
        <v>344</v>
      </c>
      <c r="F150" s="103" t="s">
        <v>368</v>
      </c>
      <c r="G150" s="112" t="s">
        <v>369</v>
      </c>
      <c r="H150" s="103" t="s">
        <v>339</v>
      </c>
      <c r="I150" s="114">
        <v>46234</v>
      </c>
      <c r="J150" s="112" t="s">
        <v>432</v>
      </c>
    </row>
    <row r="151" spans="1:10" ht="196.5" x14ac:dyDescent="0.2">
      <c r="A151" s="50" t="s">
        <v>808</v>
      </c>
      <c r="B151" s="50" t="s">
        <v>809</v>
      </c>
      <c r="C151" s="109" t="s">
        <v>810</v>
      </c>
      <c r="D151" s="108" t="s">
        <v>363</v>
      </c>
      <c r="E151" s="103" t="s">
        <v>364</v>
      </c>
      <c r="F151" s="103" t="s">
        <v>425</v>
      </c>
      <c r="G151" s="112" t="s">
        <v>369</v>
      </c>
      <c r="H151" s="103" t="s">
        <v>370</v>
      </c>
      <c r="I151" s="114">
        <v>46022</v>
      </c>
      <c r="J151" s="105" t="s">
        <v>429</v>
      </c>
    </row>
    <row r="152" spans="1:10" ht="242.25" x14ac:dyDescent="0.2">
      <c r="A152" s="50" t="s">
        <v>811</v>
      </c>
      <c r="B152" s="50" t="s">
        <v>812</v>
      </c>
      <c r="C152" s="109" t="s">
        <v>813</v>
      </c>
      <c r="D152" s="108" t="s">
        <v>343</v>
      </c>
      <c r="E152" s="103" t="s">
        <v>344</v>
      </c>
      <c r="F152" s="103" t="s">
        <v>368</v>
      </c>
      <c r="G152" s="112" t="s">
        <v>369</v>
      </c>
      <c r="H152" s="103" t="s">
        <v>339</v>
      </c>
      <c r="I152" s="114">
        <v>46203</v>
      </c>
      <c r="J152" s="112" t="s">
        <v>432</v>
      </c>
    </row>
    <row r="153" spans="1:10" ht="255" x14ac:dyDescent="0.2">
      <c r="A153" s="50" t="s">
        <v>814</v>
      </c>
      <c r="B153" s="50" t="s">
        <v>815</v>
      </c>
      <c r="C153" s="109" t="s">
        <v>816</v>
      </c>
      <c r="D153" s="108" t="s">
        <v>38</v>
      </c>
      <c r="E153" s="103" t="s">
        <v>344</v>
      </c>
      <c r="F153" s="103" t="s">
        <v>368</v>
      </c>
      <c r="G153" s="112" t="s">
        <v>369</v>
      </c>
      <c r="H153" s="103" t="s">
        <v>339</v>
      </c>
      <c r="I153" s="114">
        <v>46112</v>
      </c>
      <c r="J153" s="112" t="s">
        <v>371</v>
      </c>
    </row>
    <row r="154" spans="1:10" ht="242.25" x14ac:dyDescent="0.2">
      <c r="A154" s="50" t="s">
        <v>817</v>
      </c>
      <c r="B154" s="50" t="s">
        <v>39</v>
      </c>
      <c r="C154" s="109" t="s">
        <v>818</v>
      </c>
      <c r="D154" s="108" t="s">
        <v>819</v>
      </c>
      <c r="E154" s="103" t="s">
        <v>364</v>
      </c>
      <c r="F154" s="103" t="s">
        <v>368</v>
      </c>
      <c r="G154" s="112" t="s">
        <v>369</v>
      </c>
      <c r="H154" s="103" t="s">
        <v>370</v>
      </c>
      <c r="I154" s="114">
        <v>46234</v>
      </c>
      <c r="J154" s="112" t="s">
        <v>432</v>
      </c>
    </row>
    <row r="155" spans="1:10" ht="242.25" x14ac:dyDescent="0.2">
      <c r="A155" s="50" t="s">
        <v>820</v>
      </c>
      <c r="B155" s="50" t="s">
        <v>821</v>
      </c>
      <c r="C155" s="109" t="s">
        <v>822</v>
      </c>
      <c r="D155" s="108" t="s">
        <v>38</v>
      </c>
      <c r="E155" s="103" t="s">
        <v>364</v>
      </c>
      <c r="F155" s="103" t="s">
        <v>368</v>
      </c>
      <c r="G155" s="112" t="s">
        <v>369</v>
      </c>
      <c r="H155" s="103" t="s">
        <v>370</v>
      </c>
      <c r="I155" s="114">
        <v>45657</v>
      </c>
      <c r="J155" s="110" t="s">
        <v>371</v>
      </c>
    </row>
    <row r="156" spans="1:10" ht="242.25" x14ac:dyDescent="0.2">
      <c r="A156" s="50" t="s">
        <v>823</v>
      </c>
      <c r="B156" s="50" t="s">
        <v>824</v>
      </c>
      <c r="C156" s="109" t="s">
        <v>825</v>
      </c>
      <c r="D156" s="108" t="s">
        <v>343</v>
      </c>
      <c r="E156" s="103" t="s">
        <v>364</v>
      </c>
      <c r="F156" s="103" t="s">
        <v>368</v>
      </c>
      <c r="G156" s="112" t="s">
        <v>369</v>
      </c>
      <c r="H156" s="103" t="s">
        <v>370</v>
      </c>
      <c r="I156" s="114">
        <v>46199</v>
      </c>
      <c r="J156" s="112" t="s">
        <v>432</v>
      </c>
    </row>
    <row r="157" spans="1:10" ht="242.25" x14ac:dyDescent="0.2">
      <c r="A157" s="50" t="s">
        <v>826</v>
      </c>
      <c r="B157" s="50" t="s">
        <v>827</v>
      </c>
      <c r="C157" s="109" t="s">
        <v>828</v>
      </c>
      <c r="D157" s="108" t="s">
        <v>391</v>
      </c>
      <c r="E157" s="103" t="s">
        <v>364</v>
      </c>
      <c r="F157" s="103" t="s">
        <v>368</v>
      </c>
      <c r="G157" s="112" t="s">
        <v>369</v>
      </c>
      <c r="H157" s="103" t="s">
        <v>370</v>
      </c>
      <c r="I157" s="114">
        <v>46265</v>
      </c>
      <c r="J157" s="112" t="s">
        <v>432</v>
      </c>
    </row>
    <row r="158" spans="1:10" ht="242.25" x14ac:dyDescent="0.2">
      <c r="A158" s="50" t="s">
        <v>829</v>
      </c>
      <c r="B158" s="50" t="s">
        <v>830</v>
      </c>
      <c r="C158" s="109" t="s">
        <v>831</v>
      </c>
      <c r="D158" s="108" t="s">
        <v>391</v>
      </c>
      <c r="E158" s="103" t="s">
        <v>364</v>
      </c>
      <c r="F158" s="103" t="s">
        <v>368</v>
      </c>
      <c r="G158" s="112" t="s">
        <v>369</v>
      </c>
      <c r="H158" s="103" t="s">
        <v>370</v>
      </c>
      <c r="I158" s="114">
        <v>46660</v>
      </c>
      <c r="J158" s="105" t="s">
        <v>432</v>
      </c>
    </row>
    <row r="159" spans="1:10" ht="242.25" x14ac:dyDescent="0.2">
      <c r="A159" s="50" t="s">
        <v>832</v>
      </c>
      <c r="B159" s="50" t="s">
        <v>833</v>
      </c>
      <c r="C159" s="109" t="s">
        <v>834</v>
      </c>
      <c r="D159" s="108" t="s">
        <v>343</v>
      </c>
      <c r="E159" s="103" t="s">
        <v>364</v>
      </c>
      <c r="F159" s="103" t="s">
        <v>368</v>
      </c>
      <c r="G159" s="112" t="s">
        <v>369</v>
      </c>
      <c r="H159" s="103" t="s">
        <v>370</v>
      </c>
      <c r="I159" s="114">
        <v>46053</v>
      </c>
      <c r="J159" s="108" t="s">
        <v>429</v>
      </c>
    </row>
    <row r="160" spans="1:10" ht="242.25" x14ac:dyDescent="0.2">
      <c r="A160" s="50" t="s">
        <v>835</v>
      </c>
      <c r="B160" s="50" t="s">
        <v>836</v>
      </c>
      <c r="C160" s="109" t="s">
        <v>837</v>
      </c>
      <c r="D160" s="108" t="s">
        <v>391</v>
      </c>
      <c r="E160" s="103" t="s">
        <v>364</v>
      </c>
      <c r="F160" s="103" t="s">
        <v>368</v>
      </c>
      <c r="G160" s="112" t="s">
        <v>369</v>
      </c>
      <c r="H160" s="103" t="s">
        <v>370</v>
      </c>
      <c r="I160" s="114">
        <v>46295</v>
      </c>
      <c r="J160" s="112" t="s">
        <v>432</v>
      </c>
    </row>
    <row r="161" spans="1:10" ht="242.25" x14ac:dyDescent="0.2">
      <c r="A161" s="50" t="s">
        <v>838</v>
      </c>
      <c r="B161" s="50" t="s">
        <v>325</v>
      </c>
      <c r="C161" s="109" t="s">
        <v>839</v>
      </c>
      <c r="D161" s="108" t="s">
        <v>840</v>
      </c>
      <c r="E161" s="103" t="s">
        <v>364</v>
      </c>
      <c r="F161" s="103" t="s">
        <v>368</v>
      </c>
      <c r="G161" s="112" t="s">
        <v>338</v>
      </c>
      <c r="H161" s="103" t="s">
        <v>339</v>
      </c>
      <c r="I161" s="114">
        <v>45813</v>
      </c>
      <c r="J161" s="105" t="s">
        <v>331</v>
      </c>
    </row>
    <row r="162" spans="1:10" ht="242.25" x14ac:dyDescent="0.2">
      <c r="A162" s="50" t="s">
        <v>841</v>
      </c>
      <c r="B162" s="50" t="s">
        <v>366</v>
      </c>
      <c r="C162" s="109" t="s">
        <v>842</v>
      </c>
      <c r="D162" s="108" t="s">
        <v>343</v>
      </c>
      <c r="E162" s="103" t="s">
        <v>364</v>
      </c>
      <c r="F162" s="103" t="s">
        <v>368</v>
      </c>
      <c r="G162" s="112" t="s">
        <v>369</v>
      </c>
      <c r="H162" s="103" t="s">
        <v>370</v>
      </c>
      <c r="I162" s="114">
        <v>45838</v>
      </c>
      <c r="J162" s="105" t="s">
        <v>429</v>
      </c>
    </row>
    <row r="163" spans="1:10" ht="318.75" x14ac:dyDescent="0.2">
      <c r="A163" s="50" t="s">
        <v>843</v>
      </c>
      <c r="B163" s="50" t="s">
        <v>844</v>
      </c>
      <c r="C163" s="104" t="s">
        <v>845</v>
      </c>
      <c r="D163" s="108" t="s">
        <v>343</v>
      </c>
      <c r="E163" s="103" t="s">
        <v>344</v>
      </c>
      <c r="F163" s="103" t="s">
        <v>378</v>
      </c>
      <c r="G163" s="112" t="s">
        <v>369</v>
      </c>
      <c r="H163" s="103" t="s">
        <v>339</v>
      </c>
      <c r="I163" s="114">
        <v>46112</v>
      </c>
      <c r="J163" s="112" t="s">
        <v>40</v>
      </c>
    </row>
    <row r="164" spans="1:10" ht="255" x14ac:dyDescent="0.2">
      <c r="A164" s="50" t="s">
        <v>847</v>
      </c>
      <c r="B164" s="50" t="s">
        <v>846</v>
      </c>
      <c r="C164" s="109" t="s">
        <v>848</v>
      </c>
      <c r="D164" s="108" t="s">
        <v>343</v>
      </c>
      <c r="E164" s="103" t="s">
        <v>364</v>
      </c>
      <c r="F164" s="103" t="s">
        <v>425</v>
      </c>
      <c r="G164" s="112" t="s">
        <v>369</v>
      </c>
      <c r="H164" s="103" t="s">
        <v>370</v>
      </c>
      <c r="I164" s="114">
        <v>45900</v>
      </c>
      <c r="J164" s="112" t="s">
        <v>373</v>
      </c>
    </row>
    <row r="165" spans="1:10" ht="242.25" x14ac:dyDescent="0.2">
      <c r="A165" s="50" t="s">
        <v>849</v>
      </c>
      <c r="B165" s="50" t="s">
        <v>569</v>
      </c>
      <c r="C165" s="109" t="s">
        <v>850</v>
      </c>
      <c r="D165" s="108" t="s">
        <v>343</v>
      </c>
      <c r="E165" s="103" t="s">
        <v>364</v>
      </c>
      <c r="F165" s="103" t="s">
        <v>368</v>
      </c>
      <c r="G165" s="112" t="s">
        <v>369</v>
      </c>
      <c r="H165" s="103" t="s">
        <v>370</v>
      </c>
      <c r="I165" s="114">
        <v>46387</v>
      </c>
      <c r="J165" s="112" t="s">
        <v>432</v>
      </c>
    </row>
    <row r="166" spans="1:10" ht="242.25" x14ac:dyDescent="0.2">
      <c r="A166" s="50" t="s">
        <v>851</v>
      </c>
      <c r="B166" s="50" t="s">
        <v>653</v>
      </c>
      <c r="C166" s="104" t="s">
        <v>852</v>
      </c>
      <c r="D166" s="108" t="s">
        <v>38</v>
      </c>
      <c r="E166" s="103" t="s">
        <v>344</v>
      </c>
      <c r="F166" s="103" t="s">
        <v>368</v>
      </c>
      <c r="G166" s="106" t="s">
        <v>449</v>
      </c>
      <c r="H166" s="108" t="s">
        <v>339</v>
      </c>
      <c r="I166" s="114">
        <v>46269</v>
      </c>
      <c r="J166" s="103" t="s">
        <v>345</v>
      </c>
    </row>
    <row r="167" spans="1:10" ht="242.25" x14ac:dyDescent="0.2">
      <c r="A167" s="50" t="s">
        <v>853</v>
      </c>
      <c r="B167" s="50" t="s">
        <v>653</v>
      </c>
      <c r="C167" s="104" t="s">
        <v>854</v>
      </c>
      <c r="D167" s="108" t="s">
        <v>38</v>
      </c>
      <c r="E167" s="103" t="s">
        <v>344</v>
      </c>
      <c r="F167" s="103" t="s">
        <v>368</v>
      </c>
      <c r="G167" s="103" t="s">
        <v>855</v>
      </c>
      <c r="H167" s="108" t="s">
        <v>339</v>
      </c>
      <c r="I167" s="114">
        <v>46269</v>
      </c>
      <c r="J167" s="103" t="s">
        <v>345</v>
      </c>
    </row>
    <row r="168" spans="1:10" ht="210" x14ac:dyDescent="0.2">
      <c r="A168" s="50" t="s">
        <v>856</v>
      </c>
      <c r="B168" s="50" t="s">
        <v>857</v>
      </c>
      <c r="C168" s="104" t="s">
        <v>858</v>
      </c>
      <c r="D168" s="108" t="s">
        <v>343</v>
      </c>
      <c r="E168" s="103" t="s">
        <v>364</v>
      </c>
      <c r="F168" s="103" t="s">
        <v>349</v>
      </c>
      <c r="G168" s="112" t="s">
        <v>369</v>
      </c>
      <c r="H168" s="103" t="s">
        <v>370</v>
      </c>
      <c r="I168" s="114">
        <v>46326</v>
      </c>
      <c r="J168" s="112" t="s">
        <v>432</v>
      </c>
    </row>
    <row r="169" spans="1:10" ht="227.25" x14ac:dyDescent="0.2">
      <c r="A169" s="50" t="s">
        <v>859</v>
      </c>
      <c r="B169" s="50" t="s">
        <v>860</v>
      </c>
      <c r="C169" s="109" t="s">
        <v>861</v>
      </c>
      <c r="D169" s="108" t="s">
        <v>862</v>
      </c>
      <c r="E169" s="103" t="s">
        <v>344</v>
      </c>
      <c r="F169" s="103" t="s">
        <v>863</v>
      </c>
      <c r="G169" s="108" t="s">
        <v>864</v>
      </c>
      <c r="H169" s="108" t="s">
        <v>339</v>
      </c>
      <c r="I169" s="114">
        <v>45631</v>
      </c>
      <c r="J169" s="105" t="s">
        <v>331</v>
      </c>
    </row>
    <row r="170" spans="1:10" ht="242.25" x14ac:dyDescent="0.2">
      <c r="A170" s="50" t="s">
        <v>865</v>
      </c>
      <c r="B170" s="50" t="s">
        <v>866</v>
      </c>
      <c r="C170" s="104" t="s">
        <v>867</v>
      </c>
      <c r="D170" s="108" t="s">
        <v>377</v>
      </c>
      <c r="E170" s="103" t="s">
        <v>364</v>
      </c>
      <c r="F170" s="103" t="s">
        <v>368</v>
      </c>
      <c r="G170" s="112" t="s">
        <v>338</v>
      </c>
      <c r="H170" s="103" t="s">
        <v>370</v>
      </c>
      <c r="I170" s="114">
        <v>46445</v>
      </c>
      <c r="J170" s="103" t="s">
        <v>345</v>
      </c>
    </row>
    <row r="171" spans="1:10" ht="242.25" x14ac:dyDescent="0.2">
      <c r="A171" s="50" t="s">
        <v>868</v>
      </c>
      <c r="B171" s="50" t="s">
        <v>681</v>
      </c>
      <c r="C171" s="109" t="s">
        <v>869</v>
      </c>
      <c r="D171" s="50" t="s">
        <v>870</v>
      </c>
      <c r="E171" s="103" t="s">
        <v>344</v>
      </c>
      <c r="F171" s="103" t="s">
        <v>368</v>
      </c>
      <c r="G171" s="112" t="s">
        <v>369</v>
      </c>
      <c r="H171" s="108" t="s">
        <v>339</v>
      </c>
      <c r="I171" s="114">
        <v>45747</v>
      </c>
      <c r="J171" s="108" t="s">
        <v>565</v>
      </c>
    </row>
    <row r="172" spans="1:10" ht="240" x14ac:dyDescent="0.2">
      <c r="A172" s="50" t="s">
        <v>871</v>
      </c>
      <c r="B172" s="50" t="s">
        <v>872</v>
      </c>
      <c r="C172" s="104" t="s">
        <v>873</v>
      </c>
      <c r="D172" s="108" t="s">
        <v>38</v>
      </c>
      <c r="E172" s="103" t="s">
        <v>336</v>
      </c>
      <c r="F172" s="103" t="s">
        <v>395</v>
      </c>
      <c r="G172" s="112" t="s">
        <v>338</v>
      </c>
      <c r="H172" s="108" t="s">
        <v>339</v>
      </c>
      <c r="I172" s="114">
        <v>46204</v>
      </c>
      <c r="J172" s="103" t="s">
        <v>345</v>
      </c>
    </row>
    <row r="173" spans="1:10" ht="285" x14ac:dyDescent="0.2">
      <c r="A173" s="50" t="s">
        <v>874</v>
      </c>
      <c r="B173" s="50" t="s">
        <v>875</v>
      </c>
      <c r="C173" s="104" t="s">
        <v>876</v>
      </c>
      <c r="D173" s="108" t="s">
        <v>363</v>
      </c>
      <c r="E173" s="103" t="s">
        <v>364</v>
      </c>
      <c r="F173" s="103" t="s">
        <v>368</v>
      </c>
      <c r="G173" s="112" t="s">
        <v>369</v>
      </c>
      <c r="H173" s="103" t="s">
        <v>370</v>
      </c>
      <c r="I173" s="114">
        <v>45688</v>
      </c>
      <c r="J173" s="108" t="s">
        <v>429</v>
      </c>
    </row>
    <row r="174" spans="1:10" ht="318.75" x14ac:dyDescent="0.2">
      <c r="A174" s="50" t="s">
        <v>877</v>
      </c>
      <c r="B174" s="50" t="s">
        <v>878</v>
      </c>
      <c r="C174" s="109" t="s">
        <v>879</v>
      </c>
      <c r="D174" s="108" t="s">
        <v>343</v>
      </c>
      <c r="E174" s="103" t="s">
        <v>364</v>
      </c>
      <c r="F174" s="103" t="s">
        <v>378</v>
      </c>
      <c r="G174" s="112" t="s">
        <v>369</v>
      </c>
      <c r="H174" s="103" t="s">
        <v>370</v>
      </c>
      <c r="I174" s="114">
        <v>46234</v>
      </c>
      <c r="J174" s="112" t="s">
        <v>432</v>
      </c>
    </row>
    <row r="175" spans="1:10" ht="318.75" x14ac:dyDescent="0.2">
      <c r="A175" s="50" t="s">
        <v>880</v>
      </c>
      <c r="B175" s="50" t="s">
        <v>325</v>
      </c>
      <c r="C175" s="109" t="s">
        <v>881</v>
      </c>
      <c r="D175" s="108" t="s">
        <v>882</v>
      </c>
      <c r="E175" s="103" t="s">
        <v>364</v>
      </c>
      <c r="F175" s="103" t="s">
        <v>378</v>
      </c>
      <c r="G175" s="112" t="s">
        <v>338</v>
      </c>
      <c r="H175" s="103" t="s">
        <v>339</v>
      </c>
      <c r="I175" s="114">
        <v>45813</v>
      </c>
      <c r="J175" s="105" t="s">
        <v>331</v>
      </c>
    </row>
    <row r="176" spans="1:10" ht="210" x14ac:dyDescent="0.2">
      <c r="A176" s="50" t="s">
        <v>883</v>
      </c>
      <c r="B176" s="50" t="s">
        <v>884</v>
      </c>
      <c r="C176" s="104" t="s">
        <v>885</v>
      </c>
      <c r="D176" s="108" t="s">
        <v>886</v>
      </c>
      <c r="E176" s="103" t="s">
        <v>344</v>
      </c>
      <c r="F176" s="103" t="s">
        <v>395</v>
      </c>
      <c r="G176" s="108" t="s">
        <v>887</v>
      </c>
      <c r="H176" s="103" t="s">
        <v>339</v>
      </c>
      <c r="I176" s="114">
        <v>45983</v>
      </c>
      <c r="J176" s="103" t="s">
        <v>345</v>
      </c>
    </row>
    <row r="177" spans="1:10" ht="242.25" x14ac:dyDescent="0.2">
      <c r="A177" s="50" t="s">
        <v>888</v>
      </c>
      <c r="B177" s="50" t="s">
        <v>889</v>
      </c>
      <c r="C177" s="109" t="s">
        <v>890</v>
      </c>
      <c r="D177" s="108" t="s">
        <v>891</v>
      </c>
      <c r="E177" s="103" t="s">
        <v>344</v>
      </c>
      <c r="F177" s="103" t="s">
        <v>368</v>
      </c>
      <c r="G177" s="112" t="s">
        <v>369</v>
      </c>
      <c r="H177" s="103" t="s">
        <v>339</v>
      </c>
      <c r="I177" s="114">
        <v>46142</v>
      </c>
      <c r="J177" s="112" t="s">
        <v>432</v>
      </c>
    </row>
    <row r="178" spans="1:10" ht="242.25" x14ac:dyDescent="0.2">
      <c r="A178" s="50" t="s">
        <v>892</v>
      </c>
      <c r="B178" s="50" t="s">
        <v>681</v>
      </c>
      <c r="C178" s="109" t="s">
        <v>893</v>
      </c>
      <c r="D178" s="108" t="s">
        <v>38</v>
      </c>
      <c r="E178" s="103" t="s">
        <v>344</v>
      </c>
      <c r="F178" s="103" t="s">
        <v>368</v>
      </c>
      <c r="G178" s="112" t="s">
        <v>369</v>
      </c>
      <c r="H178" s="103" t="s">
        <v>339</v>
      </c>
      <c r="I178" s="114">
        <v>45383</v>
      </c>
      <c r="J178" s="112" t="s">
        <v>371</v>
      </c>
    </row>
    <row r="179" spans="1:10" ht="242.25" x14ac:dyDescent="0.2">
      <c r="A179" s="50" t="s">
        <v>894</v>
      </c>
      <c r="B179" s="50" t="s">
        <v>579</v>
      </c>
      <c r="C179" s="109" t="s">
        <v>895</v>
      </c>
      <c r="D179" s="108" t="s">
        <v>377</v>
      </c>
      <c r="E179" s="103" t="s">
        <v>364</v>
      </c>
      <c r="F179" s="103" t="s">
        <v>368</v>
      </c>
      <c r="G179" s="112" t="s">
        <v>369</v>
      </c>
      <c r="H179" s="103" t="s">
        <v>370</v>
      </c>
      <c r="I179" s="114">
        <v>46387</v>
      </c>
      <c r="J179" s="105" t="s">
        <v>432</v>
      </c>
    </row>
    <row r="180" spans="1:10" ht="318.75" x14ac:dyDescent="0.2">
      <c r="A180" s="50" t="s">
        <v>896</v>
      </c>
      <c r="B180" s="50" t="s">
        <v>372</v>
      </c>
      <c r="C180" s="109" t="s">
        <v>897</v>
      </c>
      <c r="D180" s="108" t="s">
        <v>343</v>
      </c>
      <c r="E180" s="103" t="s">
        <v>364</v>
      </c>
      <c r="F180" s="103" t="s">
        <v>378</v>
      </c>
      <c r="G180" s="112" t="s">
        <v>369</v>
      </c>
      <c r="H180" s="103" t="s">
        <v>370</v>
      </c>
      <c r="I180" s="114">
        <v>46630</v>
      </c>
      <c r="J180" s="105" t="s">
        <v>561</v>
      </c>
    </row>
    <row r="181" spans="1:10" ht="242.25" x14ac:dyDescent="0.2">
      <c r="A181" s="50" t="s">
        <v>898</v>
      </c>
      <c r="B181" s="50" t="s">
        <v>899</v>
      </c>
      <c r="C181" s="109" t="s">
        <v>900</v>
      </c>
      <c r="D181" s="108" t="s">
        <v>659</v>
      </c>
      <c r="E181" s="103" t="s">
        <v>364</v>
      </c>
      <c r="F181" s="103" t="s">
        <v>368</v>
      </c>
      <c r="G181" s="112" t="s">
        <v>369</v>
      </c>
      <c r="H181" s="103" t="s">
        <v>370</v>
      </c>
      <c r="I181" s="114">
        <v>46081</v>
      </c>
      <c r="J181" s="112" t="s">
        <v>373</v>
      </c>
    </row>
    <row r="182" spans="1:10" ht="210" x14ac:dyDescent="0.2">
      <c r="A182" s="50" t="s">
        <v>901</v>
      </c>
      <c r="B182" s="50" t="s">
        <v>902</v>
      </c>
      <c r="C182" s="109" t="s">
        <v>903</v>
      </c>
      <c r="D182" s="108" t="s">
        <v>38</v>
      </c>
      <c r="E182" s="103" t="s">
        <v>344</v>
      </c>
      <c r="F182" s="103" t="s">
        <v>411</v>
      </c>
      <c r="G182" s="112" t="s">
        <v>369</v>
      </c>
      <c r="H182" s="103" t="s">
        <v>339</v>
      </c>
      <c r="I182" s="114">
        <v>45566</v>
      </c>
      <c r="J182" s="110" t="s">
        <v>371</v>
      </c>
    </row>
    <row r="183" spans="1:10" ht="242.25" x14ac:dyDescent="0.2">
      <c r="A183" s="50" t="s">
        <v>904</v>
      </c>
      <c r="B183" s="50" t="s">
        <v>366</v>
      </c>
      <c r="C183" s="109" t="s">
        <v>905</v>
      </c>
      <c r="D183" s="108" t="s">
        <v>659</v>
      </c>
      <c r="E183" s="103" t="s">
        <v>364</v>
      </c>
      <c r="F183" s="103" t="s">
        <v>368</v>
      </c>
      <c r="G183" s="112" t="s">
        <v>369</v>
      </c>
      <c r="H183" s="103" t="s">
        <v>370</v>
      </c>
      <c r="I183" s="114">
        <v>46295</v>
      </c>
      <c r="J183" s="112" t="s">
        <v>432</v>
      </c>
    </row>
    <row r="184" spans="1:10" ht="180" x14ac:dyDescent="0.2">
      <c r="A184" s="50" t="s">
        <v>906</v>
      </c>
      <c r="B184" s="50" t="s">
        <v>907</v>
      </c>
      <c r="C184" s="109" t="s">
        <v>908</v>
      </c>
      <c r="D184" s="108" t="s">
        <v>886</v>
      </c>
      <c r="E184" s="108" t="s">
        <v>909</v>
      </c>
      <c r="F184" s="103" t="s">
        <v>419</v>
      </c>
      <c r="G184" s="108" t="s">
        <v>887</v>
      </c>
      <c r="H184" s="103" t="s">
        <v>339</v>
      </c>
      <c r="I184" s="114">
        <v>46542</v>
      </c>
      <c r="J184" s="108" t="s">
        <v>910</v>
      </c>
    </row>
    <row r="185" spans="1:10" ht="242.25" x14ac:dyDescent="0.2">
      <c r="A185" s="50" t="s">
        <v>911</v>
      </c>
      <c r="B185" s="50" t="s">
        <v>912</v>
      </c>
      <c r="C185" s="109" t="s">
        <v>913</v>
      </c>
      <c r="D185" s="108" t="s">
        <v>343</v>
      </c>
      <c r="E185" s="103" t="s">
        <v>364</v>
      </c>
      <c r="F185" s="103" t="s">
        <v>368</v>
      </c>
      <c r="G185" s="112" t="s">
        <v>369</v>
      </c>
      <c r="H185" s="103" t="s">
        <v>370</v>
      </c>
      <c r="I185" s="114">
        <v>46599</v>
      </c>
      <c r="J185" s="112" t="s">
        <v>432</v>
      </c>
    </row>
    <row r="186" spans="1:10" ht="242.25" x14ac:dyDescent="0.2">
      <c r="A186" s="50" t="s">
        <v>914</v>
      </c>
      <c r="B186" s="50" t="s">
        <v>516</v>
      </c>
      <c r="C186" s="109" t="s">
        <v>915</v>
      </c>
      <c r="D186" s="108" t="s">
        <v>343</v>
      </c>
      <c r="E186" s="103" t="s">
        <v>364</v>
      </c>
      <c r="F186" s="103" t="s">
        <v>368</v>
      </c>
      <c r="G186" s="112" t="s">
        <v>338</v>
      </c>
      <c r="H186" s="103" t="s">
        <v>370</v>
      </c>
      <c r="I186" s="114">
        <v>47300</v>
      </c>
      <c r="J186" s="103" t="s">
        <v>345</v>
      </c>
    </row>
    <row r="187" spans="1:10" ht="195" x14ac:dyDescent="0.2">
      <c r="A187" s="50" t="s">
        <v>916</v>
      </c>
      <c r="B187" s="50" t="s">
        <v>917</v>
      </c>
      <c r="C187" s="109" t="s">
        <v>918</v>
      </c>
      <c r="D187" s="108" t="s">
        <v>38</v>
      </c>
      <c r="E187" s="103" t="s">
        <v>344</v>
      </c>
      <c r="F187" s="103" t="s">
        <v>411</v>
      </c>
      <c r="G187" s="112" t="s">
        <v>369</v>
      </c>
      <c r="H187" s="103" t="s">
        <v>339</v>
      </c>
      <c r="I187" s="114">
        <v>46022</v>
      </c>
      <c r="J187" s="112" t="s">
        <v>371</v>
      </c>
    </row>
    <row r="188" spans="1:10" ht="318.75" x14ac:dyDescent="0.2">
      <c r="A188" s="50" t="s">
        <v>919</v>
      </c>
      <c r="B188" s="50" t="s">
        <v>920</v>
      </c>
      <c r="C188" s="109" t="s">
        <v>921</v>
      </c>
      <c r="D188" s="108" t="s">
        <v>922</v>
      </c>
      <c r="E188" s="103" t="s">
        <v>364</v>
      </c>
      <c r="F188" s="103" t="s">
        <v>378</v>
      </c>
      <c r="G188" s="112" t="s">
        <v>369</v>
      </c>
      <c r="H188" s="103" t="s">
        <v>370</v>
      </c>
      <c r="I188" s="114">
        <v>47026</v>
      </c>
      <c r="J188" s="112" t="s">
        <v>432</v>
      </c>
    </row>
    <row r="189" spans="1:10" ht="150.75" x14ac:dyDescent="0.2">
      <c r="A189" s="50" t="s">
        <v>923</v>
      </c>
      <c r="B189" s="50" t="s">
        <v>924</v>
      </c>
      <c r="C189" s="104" t="s">
        <v>925</v>
      </c>
      <c r="D189" s="50" t="s">
        <v>926</v>
      </c>
      <c r="E189" s="103" t="s">
        <v>344</v>
      </c>
      <c r="F189" s="103" t="s">
        <v>419</v>
      </c>
      <c r="G189" s="112" t="s">
        <v>369</v>
      </c>
      <c r="H189" s="103" t="s">
        <v>339</v>
      </c>
      <c r="I189" s="114">
        <v>45708</v>
      </c>
      <c r="J189" s="108" t="s">
        <v>345</v>
      </c>
    </row>
    <row r="190" spans="1:10" ht="270" x14ac:dyDescent="0.2">
      <c r="A190" s="50" t="s">
        <v>927</v>
      </c>
      <c r="B190" s="50" t="s">
        <v>579</v>
      </c>
      <c r="C190" s="109" t="s">
        <v>928</v>
      </c>
      <c r="D190" s="108" t="s">
        <v>929</v>
      </c>
      <c r="E190" s="103" t="s">
        <v>364</v>
      </c>
      <c r="F190" s="103" t="s">
        <v>368</v>
      </c>
      <c r="G190" s="112" t="s">
        <v>338</v>
      </c>
      <c r="H190" s="103" t="s">
        <v>370</v>
      </c>
      <c r="I190" s="114">
        <v>46266</v>
      </c>
      <c r="J190" s="105" t="s">
        <v>345</v>
      </c>
    </row>
    <row r="191" spans="1:10" ht="242.25" x14ac:dyDescent="0.2">
      <c r="A191" s="50" t="s">
        <v>930</v>
      </c>
      <c r="B191" s="50" t="s">
        <v>579</v>
      </c>
      <c r="C191" s="109" t="s">
        <v>931</v>
      </c>
      <c r="D191" s="108" t="s">
        <v>343</v>
      </c>
      <c r="E191" s="103" t="s">
        <v>364</v>
      </c>
      <c r="F191" s="103" t="s">
        <v>368</v>
      </c>
      <c r="G191" s="112" t="s">
        <v>338</v>
      </c>
      <c r="H191" s="103" t="s">
        <v>370</v>
      </c>
      <c r="I191" s="114">
        <v>46266</v>
      </c>
      <c r="J191" s="105" t="s">
        <v>345</v>
      </c>
    </row>
    <row r="192" spans="1:10" ht="242.25" x14ac:dyDescent="0.2">
      <c r="A192" s="50" t="s">
        <v>932</v>
      </c>
      <c r="B192" s="50" t="s">
        <v>933</v>
      </c>
      <c r="C192" s="109" t="s">
        <v>934</v>
      </c>
      <c r="D192" s="108" t="s">
        <v>343</v>
      </c>
      <c r="E192" s="103" t="s">
        <v>344</v>
      </c>
      <c r="F192" s="103" t="s">
        <v>368</v>
      </c>
      <c r="G192" s="112" t="s">
        <v>369</v>
      </c>
      <c r="H192" s="103" t="s">
        <v>339</v>
      </c>
      <c r="I192" s="114">
        <v>46082</v>
      </c>
      <c r="J192" s="112" t="s">
        <v>371</v>
      </c>
    </row>
    <row r="193" spans="1:10" ht="255" x14ac:dyDescent="0.2">
      <c r="A193" s="50" t="s">
        <v>935</v>
      </c>
      <c r="B193" s="50" t="s">
        <v>936</v>
      </c>
      <c r="C193" s="109" t="s">
        <v>937</v>
      </c>
      <c r="D193" s="108" t="s">
        <v>938</v>
      </c>
      <c r="E193" s="103" t="s">
        <v>344</v>
      </c>
      <c r="F193" s="103" t="s">
        <v>368</v>
      </c>
      <c r="G193" s="108" t="s">
        <v>887</v>
      </c>
      <c r="H193" s="103" t="s">
        <v>339</v>
      </c>
      <c r="I193" s="114">
        <v>46473</v>
      </c>
      <c r="J193" s="103" t="s">
        <v>345</v>
      </c>
    </row>
    <row r="194" spans="1:10" ht="165" x14ac:dyDescent="0.2">
      <c r="A194" s="50" t="s">
        <v>939</v>
      </c>
      <c r="B194" s="50" t="s">
        <v>940</v>
      </c>
      <c r="C194" s="104" t="s">
        <v>941</v>
      </c>
      <c r="D194" s="108" t="s">
        <v>38</v>
      </c>
      <c r="E194" s="103" t="s">
        <v>344</v>
      </c>
      <c r="F194" s="103" t="s">
        <v>411</v>
      </c>
      <c r="G194" s="112" t="s">
        <v>369</v>
      </c>
      <c r="H194" s="103" t="s">
        <v>339</v>
      </c>
      <c r="I194" s="114">
        <v>45535</v>
      </c>
      <c r="J194" s="105" t="s">
        <v>371</v>
      </c>
    </row>
    <row r="195" spans="1:10" ht="195" x14ac:dyDescent="0.2">
      <c r="A195" s="50" t="s">
        <v>942</v>
      </c>
      <c r="B195" s="50" t="s">
        <v>943</v>
      </c>
      <c r="C195" s="109" t="s">
        <v>944</v>
      </c>
      <c r="D195" s="50" t="s">
        <v>945</v>
      </c>
      <c r="E195" s="103" t="s">
        <v>344</v>
      </c>
      <c r="F195" s="103" t="s">
        <v>419</v>
      </c>
      <c r="G195" s="112" t="s">
        <v>369</v>
      </c>
      <c r="H195" s="103" t="s">
        <v>339</v>
      </c>
      <c r="I195" s="114">
        <v>46295</v>
      </c>
      <c r="J195" s="112" t="s">
        <v>432</v>
      </c>
    </row>
    <row r="196" spans="1:10" ht="210" x14ac:dyDescent="0.2">
      <c r="A196" s="50" t="s">
        <v>946</v>
      </c>
      <c r="B196" s="50" t="s">
        <v>947</v>
      </c>
      <c r="C196" s="104" t="s">
        <v>948</v>
      </c>
      <c r="D196" s="112" t="s">
        <v>949</v>
      </c>
      <c r="E196" s="103" t="s">
        <v>344</v>
      </c>
      <c r="F196" s="103" t="s">
        <v>411</v>
      </c>
      <c r="G196" s="112" t="s">
        <v>369</v>
      </c>
      <c r="H196" s="103" t="s">
        <v>339</v>
      </c>
      <c r="I196" s="114">
        <v>46326</v>
      </c>
      <c r="J196" s="105" t="s">
        <v>432</v>
      </c>
    </row>
    <row r="197" spans="1:10" ht="240" x14ac:dyDescent="0.2">
      <c r="A197" s="50" t="s">
        <v>950</v>
      </c>
      <c r="B197" s="50" t="s">
        <v>629</v>
      </c>
      <c r="C197" s="104" t="s">
        <v>951</v>
      </c>
      <c r="D197" s="50" t="s">
        <v>952</v>
      </c>
      <c r="E197" s="103" t="s">
        <v>364</v>
      </c>
      <c r="F197" s="103" t="s">
        <v>425</v>
      </c>
      <c r="G197" s="112" t="s">
        <v>369</v>
      </c>
      <c r="H197" s="103" t="s">
        <v>339</v>
      </c>
      <c r="I197" s="114">
        <v>45869</v>
      </c>
      <c r="J197" s="112" t="s">
        <v>371</v>
      </c>
    </row>
    <row r="198" spans="1:10" ht="255" x14ac:dyDescent="0.2">
      <c r="A198" s="50" t="s">
        <v>953</v>
      </c>
      <c r="B198" s="50" t="s">
        <v>954</v>
      </c>
      <c r="C198" s="109" t="s">
        <v>955</v>
      </c>
      <c r="D198" s="112" t="s">
        <v>956</v>
      </c>
      <c r="E198" s="103" t="s">
        <v>344</v>
      </c>
      <c r="F198" s="103" t="s">
        <v>411</v>
      </c>
      <c r="G198" s="112" t="s">
        <v>369</v>
      </c>
      <c r="H198" s="103" t="s">
        <v>339</v>
      </c>
      <c r="I198" s="114">
        <v>46467</v>
      </c>
      <c r="J198" s="112" t="s">
        <v>432</v>
      </c>
    </row>
    <row r="199" spans="1:10" ht="318.75" x14ac:dyDescent="0.2">
      <c r="A199" s="50" t="s">
        <v>957</v>
      </c>
      <c r="B199" s="50" t="s">
        <v>875</v>
      </c>
      <c r="C199" s="109" t="s">
        <v>958</v>
      </c>
      <c r="D199" s="108" t="s">
        <v>391</v>
      </c>
      <c r="E199" s="103" t="s">
        <v>364</v>
      </c>
      <c r="F199" s="103" t="s">
        <v>378</v>
      </c>
      <c r="G199" s="112" t="s">
        <v>369</v>
      </c>
      <c r="H199" s="103" t="s">
        <v>370</v>
      </c>
      <c r="I199" s="114">
        <v>46507</v>
      </c>
      <c r="J199" s="112" t="s">
        <v>432</v>
      </c>
    </row>
    <row r="200" spans="1:10" ht="242.25" x14ac:dyDescent="0.2">
      <c r="A200" s="50" t="s">
        <v>959</v>
      </c>
      <c r="B200" s="50" t="s">
        <v>397</v>
      </c>
      <c r="C200" s="109" t="s">
        <v>960</v>
      </c>
      <c r="D200" s="108" t="s">
        <v>343</v>
      </c>
      <c r="E200" s="103" t="s">
        <v>364</v>
      </c>
      <c r="F200" s="103" t="s">
        <v>368</v>
      </c>
      <c r="G200" s="112" t="s">
        <v>369</v>
      </c>
      <c r="H200" s="103" t="s">
        <v>370</v>
      </c>
      <c r="I200" s="114">
        <v>46203</v>
      </c>
      <c r="J200" s="112" t="s">
        <v>432</v>
      </c>
    </row>
    <row r="201" spans="1:10" ht="242.25" x14ac:dyDescent="0.2">
      <c r="A201" s="50" t="s">
        <v>962</v>
      </c>
      <c r="B201" s="50" t="s">
        <v>582</v>
      </c>
      <c r="C201" s="109" t="s">
        <v>963</v>
      </c>
      <c r="D201" s="108" t="s">
        <v>343</v>
      </c>
      <c r="E201" s="103" t="s">
        <v>364</v>
      </c>
      <c r="F201" s="103" t="s">
        <v>368</v>
      </c>
      <c r="G201" s="112" t="s">
        <v>369</v>
      </c>
      <c r="H201" s="103" t="s">
        <v>370</v>
      </c>
      <c r="I201" s="114">
        <v>46326</v>
      </c>
      <c r="J201" s="112" t="s">
        <v>432</v>
      </c>
    </row>
    <row r="202" spans="1:10" ht="242.25" x14ac:dyDescent="0.2">
      <c r="A202" s="50" t="s">
        <v>964</v>
      </c>
      <c r="B202" s="50" t="s">
        <v>397</v>
      </c>
      <c r="C202" s="109" t="s">
        <v>965</v>
      </c>
      <c r="D202" s="108" t="s">
        <v>343</v>
      </c>
      <c r="E202" s="103" t="s">
        <v>364</v>
      </c>
      <c r="F202" s="103" t="s">
        <v>368</v>
      </c>
      <c r="G202" s="112" t="s">
        <v>369</v>
      </c>
      <c r="H202" s="103" t="s">
        <v>370</v>
      </c>
      <c r="I202" s="114">
        <v>47300</v>
      </c>
      <c r="J202" s="105" t="s">
        <v>432</v>
      </c>
    </row>
    <row r="203" spans="1:10" ht="255" x14ac:dyDescent="0.2">
      <c r="A203" s="50" t="s">
        <v>966</v>
      </c>
      <c r="B203" s="50" t="s">
        <v>878</v>
      </c>
      <c r="C203" s="104" t="s">
        <v>967</v>
      </c>
      <c r="D203" s="108" t="s">
        <v>363</v>
      </c>
      <c r="E203" s="103" t="s">
        <v>364</v>
      </c>
      <c r="F203" s="103" t="s">
        <v>368</v>
      </c>
      <c r="G203" s="112" t="s">
        <v>369</v>
      </c>
      <c r="H203" s="103" t="s">
        <v>370</v>
      </c>
      <c r="I203" s="114">
        <v>45808</v>
      </c>
      <c r="J203" s="105" t="s">
        <v>429</v>
      </c>
    </row>
    <row r="204" spans="1:10" ht="318.75" x14ac:dyDescent="0.2">
      <c r="A204" s="50" t="s">
        <v>968</v>
      </c>
      <c r="B204" s="50" t="s">
        <v>969</v>
      </c>
      <c r="C204" s="109" t="s">
        <v>970</v>
      </c>
      <c r="D204" s="108" t="s">
        <v>391</v>
      </c>
      <c r="E204" s="103" t="s">
        <v>364</v>
      </c>
      <c r="F204" s="103" t="s">
        <v>378</v>
      </c>
      <c r="G204" s="112" t="s">
        <v>369</v>
      </c>
      <c r="H204" s="103" t="s">
        <v>370</v>
      </c>
      <c r="I204" s="114">
        <v>46477</v>
      </c>
      <c r="J204" s="112" t="s">
        <v>432</v>
      </c>
    </row>
    <row r="205" spans="1:10" ht="318.75" x14ac:dyDescent="0.2">
      <c r="A205" s="50" t="s">
        <v>971</v>
      </c>
      <c r="B205" s="50" t="s">
        <v>366</v>
      </c>
      <c r="C205" s="109" t="s">
        <v>972</v>
      </c>
      <c r="D205" s="108" t="s">
        <v>391</v>
      </c>
      <c r="E205" s="103" t="s">
        <v>364</v>
      </c>
      <c r="F205" s="103" t="s">
        <v>378</v>
      </c>
      <c r="G205" s="112" t="s">
        <v>369</v>
      </c>
      <c r="H205" s="103" t="s">
        <v>370</v>
      </c>
      <c r="I205" s="114">
        <v>46295</v>
      </c>
      <c r="J205" s="105" t="s">
        <v>432</v>
      </c>
    </row>
    <row r="206" spans="1:10" ht="255" x14ac:dyDescent="0.2">
      <c r="A206" s="50" t="s">
        <v>973</v>
      </c>
      <c r="B206" s="50" t="s">
        <v>974</v>
      </c>
      <c r="C206" s="109" t="s">
        <v>975</v>
      </c>
      <c r="D206" s="108" t="s">
        <v>38</v>
      </c>
      <c r="E206" s="103" t="s">
        <v>364</v>
      </c>
      <c r="F206" s="103" t="s">
        <v>349</v>
      </c>
      <c r="G206" s="112" t="s">
        <v>369</v>
      </c>
      <c r="H206" s="103" t="s">
        <v>370</v>
      </c>
      <c r="I206" s="114">
        <v>45658</v>
      </c>
      <c r="J206" s="112" t="s">
        <v>371</v>
      </c>
    </row>
    <row r="207" spans="1:10" ht="180" x14ac:dyDescent="0.2">
      <c r="A207" s="50" t="s">
        <v>976</v>
      </c>
      <c r="B207" s="50" t="s">
        <v>977</v>
      </c>
      <c r="C207" s="109" t="s">
        <v>978</v>
      </c>
      <c r="D207" s="108" t="s">
        <v>377</v>
      </c>
      <c r="E207" s="103" t="s">
        <v>344</v>
      </c>
      <c r="F207" s="103" t="s">
        <v>349</v>
      </c>
      <c r="G207" s="112" t="s">
        <v>369</v>
      </c>
      <c r="H207" s="103" t="s">
        <v>339</v>
      </c>
      <c r="I207" s="114">
        <v>46374</v>
      </c>
      <c r="J207" s="112" t="s">
        <v>432</v>
      </c>
    </row>
    <row r="208" spans="1:10" ht="270" x14ac:dyDescent="0.2">
      <c r="A208" s="50" t="s">
        <v>979</v>
      </c>
      <c r="B208" s="50" t="s">
        <v>980</v>
      </c>
      <c r="C208" s="109" t="s">
        <v>981</v>
      </c>
      <c r="D208" s="108" t="s">
        <v>343</v>
      </c>
      <c r="E208" s="103" t="s">
        <v>364</v>
      </c>
      <c r="F208" s="103" t="s">
        <v>368</v>
      </c>
      <c r="G208" s="112" t="s">
        <v>369</v>
      </c>
      <c r="H208" s="103" t="s">
        <v>370</v>
      </c>
      <c r="I208" s="114">
        <v>46387</v>
      </c>
      <c r="J208" s="112" t="s">
        <v>432</v>
      </c>
    </row>
    <row r="209" spans="1:10" ht="318.75" x14ac:dyDescent="0.2">
      <c r="A209" s="50" t="s">
        <v>982</v>
      </c>
      <c r="B209" s="50" t="s">
        <v>773</v>
      </c>
      <c r="C209" s="109" t="s">
        <v>983</v>
      </c>
      <c r="D209" s="108" t="s">
        <v>984</v>
      </c>
      <c r="E209" s="103" t="s">
        <v>344</v>
      </c>
      <c r="F209" s="103" t="s">
        <v>378</v>
      </c>
      <c r="G209" s="50" t="s">
        <v>985</v>
      </c>
      <c r="H209" s="103" t="s">
        <v>339</v>
      </c>
      <c r="I209" s="114">
        <v>46295</v>
      </c>
      <c r="J209" s="108" t="s">
        <v>561</v>
      </c>
    </row>
    <row r="210" spans="1:10" ht="242.25" x14ac:dyDescent="0.2">
      <c r="A210" s="50" t="s">
        <v>986</v>
      </c>
      <c r="B210" s="50" t="s">
        <v>987</v>
      </c>
      <c r="C210" s="109" t="s">
        <v>988</v>
      </c>
      <c r="D210" s="108" t="s">
        <v>989</v>
      </c>
      <c r="E210" s="103" t="s">
        <v>364</v>
      </c>
      <c r="F210" s="103" t="s">
        <v>368</v>
      </c>
      <c r="G210" s="112" t="s">
        <v>369</v>
      </c>
      <c r="H210" s="103" t="s">
        <v>370</v>
      </c>
      <c r="I210" s="114">
        <v>46606</v>
      </c>
      <c r="J210" s="112" t="s">
        <v>432</v>
      </c>
    </row>
    <row r="211" spans="1:10" ht="242.25" x14ac:dyDescent="0.2">
      <c r="A211" s="50" t="s">
        <v>990</v>
      </c>
      <c r="B211" s="50" t="s">
        <v>991</v>
      </c>
      <c r="C211" s="109" t="s">
        <v>992</v>
      </c>
      <c r="D211" s="108" t="s">
        <v>343</v>
      </c>
      <c r="E211" s="103" t="s">
        <v>344</v>
      </c>
      <c r="F211" s="103" t="s">
        <v>368</v>
      </c>
      <c r="G211" s="112" t="s">
        <v>369</v>
      </c>
      <c r="H211" s="103" t="s">
        <v>339</v>
      </c>
      <c r="I211" s="114">
        <v>45930</v>
      </c>
      <c r="J211" s="112" t="s">
        <v>40</v>
      </c>
    </row>
    <row r="212" spans="1:10" ht="242.25" x14ac:dyDescent="0.2">
      <c r="A212" s="50" t="s">
        <v>993</v>
      </c>
      <c r="B212" s="50" t="s">
        <v>325</v>
      </c>
      <c r="C212" s="109" t="s">
        <v>994</v>
      </c>
      <c r="D212" s="108" t="s">
        <v>995</v>
      </c>
      <c r="E212" s="103" t="s">
        <v>364</v>
      </c>
      <c r="F212" s="103" t="s">
        <v>368</v>
      </c>
      <c r="G212" s="112" t="s">
        <v>338</v>
      </c>
      <c r="H212" s="103" t="s">
        <v>339</v>
      </c>
      <c r="I212" s="114">
        <v>46478</v>
      </c>
      <c r="J212" s="105" t="s">
        <v>331</v>
      </c>
    </row>
    <row r="213" spans="1:10" ht="196.5" x14ac:dyDescent="0.2">
      <c r="A213" s="50" t="s">
        <v>996</v>
      </c>
      <c r="B213" s="50" t="s">
        <v>997</v>
      </c>
      <c r="C213" s="109" t="s">
        <v>998</v>
      </c>
      <c r="D213" s="108" t="s">
        <v>999</v>
      </c>
      <c r="E213" s="103" t="s">
        <v>336</v>
      </c>
      <c r="F213" s="103" t="s">
        <v>425</v>
      </c>
      <c r="G213" s="108" t="s">
        <v>855</v>
      </c>
      <c r="H213" s="103" t="s">
        <v>339</v>
      </c>
      <c r="I213" s="114">
        <v>46508</v>
      </c>
      <c r="J213" s="103" t="s">
        <v>345</v>
      </c>
    </row>
    <row r="214" spans="1:10" ht="242.25" x14ac:dyDescent="0.2">
      <c r="A214" s="50" t="s">
        <v>1000</v>
      </c>
      <c r="B214" s="50" t="s">
        <v>615</v>
      </c>
      <c r="C214" s="109" t="s">
        <v>1001</v>
      </c>
      <c r="D214" s="108" t="s">
        <v>363</v>
      </c>
      <c r="E214" s="103" t="s">
        <v>364</v>
      </c>
      <c r="F214" s="103" t="s">
        <v>368</v>
      </c>
      <c r="G214" s="112" t="s">
        <v>369</v>
      </c>
      <c r="H214" s="103" t="s">
        <v>370</v>
      </c>
      <c r="I214" s="114">
        <v>46022</v>
      </c>
      <c r="J214" s="108" t="s">
        <v>429</v>
      </c>
    </row>
    <row r="215" spans="1:10" ht="242.25" x14ac:dyDescent="0.2">
      <c r="A215" s="50" t="s">
        <v>1002</v>
      </c>
      <c r="B215" s="50" t="s">
        <v>615</v>
      </c>
      <c r="C215" s="109" t="s">
        <v>1003</v>
      </c>
      <c r="D215" s="108" t="s">
        <v>377</v>
      </c>
      <c r="E215" s="103" t="s">
        <v>364</v>
      </c>
      <c r="F215" s="103" t="s">
        <v>368</v>
      </c>
      <c r="G215" s="112" t="s">
        <v>369</v>
      </c>
      <c r="H215" s="103" t="s">
        <v>370</v>
      </c>
      <c r="I215" s="114">
        <v>46022</v>
      </c>
      <c r="J215" s="108" t="s">
        <v>429</v>
      </c>
    </row>
    <row r="216" spans="1:10" ht="318.75" x14ac:dyDescent="0.2">
      <c r="A216" s="50" t="s">
        <v>1004</v>
      </c>
      <c r="B216" s="50" t="s">
        <v>833</v>
      </c>
      <c r="C216" s="109" t="s">
        <v>1005</v>
      </c>
      <c r="D216" s="108" t="s">
        <v>1006</v>
      </c>
      <c r="E216" s="103" t="s">
        <v>364</v>
      </c>
      <c r="F216" s="103" t="s">
        <v>378</v>
      </c>
      <c r="G216" s="112" t="s">
        <v>369</v>
      </c>
      <c r="H216" s="103" t="s">
        <v>370</v>
      </c>
      <c r="I216" s="114">
        <v>46203</v>
      </c>
      <c r="J216" s="105" t="s">
        <v>429</v>
      </c>
    </row>
    <row r="217" spans="1:10" ht="195" x14ac:dyDescent="0.2">
      <c r="A217" s="50" t="s">
        <v>1007</v>
      </c>
      <c r="B217" s="50" t="s">
        <v>1008</v>
      </c>
      <c r="C217" s="109" t="s">
        <v>1009</v>
      </c>
      <c r="D217" s="108" t="s">
        <v>1010</v>
      </c>
      <c r="E217" s="103" t="s">
        <v>344</v>
      </c>
      <c r="F217" s="103" t="s">
        <v>411</v>
      </c>
      <c r="G217" s="112" t="s">
        <v>369</v>
      </c>
      <c r="H217" s="103" t="s">
        <v>339</v>
      </c>
      <c r="I217" s="114">
        <v>45808</v>
      </c>
      <c r="J217" s="113" t="s">
        <v>371</v>
      </c>
    </row>
    <row r="218" spans="1:10" ht="242.25" x14ac:dyDescent="0.2">
      <c r="A218" s="50" t="s">
        <v>1011</v>
      </c>
      <c r="B218" s="50" t="s">
        <v>1012</v>
      </c>
      <c r="C218" s="104" t="s">
        <v>1013</v>
      </c>
      <c r="D218" s="108" t="s">
        <v>343</v>
      </c>
      <c r="E218" s="103" t="s">
        <v>364</v>
      </c>
      <c r="F218" s="103" t="s">
        <v>368</v>
      </c>
      <c r="G218" s="112" t="s">
        <v>369</v>
      </c>
      <c r="H218" s="103" t="s">
        <v>370</v>
      </c>
      <c r="I218" s="114">
        <v>47118</v>
      </c>
      <c r="J218" s="112" t="s">
        <v>432</v>
      </c>
    </row>
    <row r="219" spans="1:10" ht="318.75" x14ac:dyDescent="0.2">
      <c r="A219" s="50" t="s">
        <v>1015</v>
      </c>
      <c r="B219" s="50" t="s">
        <v>1016</v>
      </c>
      <c r="C219" s="109" t="s">
        <v>1017</v>
      </c>
      <c r="D219" s="108" t="s">
        <v>1014</v>
      </c>
      <c r="E219" s="103" t="s">
        <v>364</v>
      </c>
      <c r="F219" s="103" t="s">
        <v>378</v>
      </c>
      <c r="G219" s="112" t="s">
        <v>369</v>
      </c>
      <c r="H219" s="103" t="s">
        <v>370</v>
      </c>
      <c r="I219" s="114">
        <v>45838</v>
      </c>
      <c r="J219" s="113" t="s">
        <v>40</v>
      </c>
    </row>
    <row r="220" spans="1:10" ht="318.75" x14ac:dyDescent="0.2">
      <c r="A220" s="50" t="s">
        <v>1018</v>
      </c>
      <c r="B220" s="50" t="s">
        <v>1019</v>
      </c>
      <c r="C220" s="109" t="s">
        <v>1020</v>
      </c>
      <c r="D220" s="108" t="s">
        <v>343</v>
      </c>
      <c r="E220" s="103" t="s">
        <v>364</v>
      </c>
      <c r="F220" s="103" t="s">
        <v>378</v>
      </c>
      <c r="G220" s="112" t="s">
        <v>369</v>
      </c>
      <c r="H220" s="103" t="s">
        <v>370</v>
      </c>
      <c r="I220" s="114">
        <v>46387</v>
      </c>
      <c r="J220" s="112" t="s">
        <v>432</v>
      </c>
    </row>
    <row r="221" spans="1:10" ht="240" x14ac:dyDescent="0.2">
      <c r="A221" s="50" t="s">
        <v>1021</v>
      </c>
      <c r="B221" s="50" t="s">
        <v>866</v>
      </c>
      <c r="C221" s="109" t="s">
        <v>1022</v>
      </c>
      <c r="D221" s="50" t="s">
        <v>1023</v>
      </c>
      <c r="E221" s="103" t="s">
        <v>344</v>
      </c>
      <c r="F221" s="103" t="s">
        <v>411</v>
      </c>
      <c r="G221" s="112" t="s">
        <v>369</v>
      </c>
      <c r="H221" s="103" t="s">
        <v>339</v>
      </c>
      <c r="I221" s="114">
        <v>46022</v>
      </c>
      <c r="J221" s="112" t="s">
        <v>371</v>
      </c>
    </row>
    <row r="222" spans="1:10" ht="318.75" x14ac:dyDescent="0.2">
      <c r="A222" s="50" t="s">
        <v>1024</v>
      </c>
      <c r="B222" s="50" t="s">
        <v>325</v>
      </c>
      <c r="C222" s="109" t="s">
        <v>1025</v>
      </c>
      <c r="D222" s="108" t="s">
        <v>377</v>
      </c>
      <c r="E222" s="103" t="s">
        <v>344</v>
      </c>
      <c r="F222" s="103" t="s">
        <v>378</v>
      </c>
      <c r="G222" s="112" t="s">
        <v>338</v>
      </c>
      <c r="H222" s="103" t="s">
        <v>339</v>
      </c>
      <c r="I222" s="114">
        <v>45838</v>
      </c>
      <c r="J222" s="105" t="s">
        <v>331</v>
      </c>
    </row>
    <row r="223" spans="1:10" ht="180" x14ac:dyDescent="0.2">
      <c r="A223" s="50" t="s">
        <v>1026</v>
      </c>
      <c r="B223" s="50" t="s">
        <v>1027</v>
      </c>
      <c r="C223" s="109" t="s">
        <v>1028</v>
      </c>
      <c r="D223" s="108" t="s">
        <v>377</v>
      </c>
      <c r="E223" s="103" t="s">
        <v>344</v>
      </c>
      <c r="F223" s="103" t="s">
        <v>349</v>
      </c>
      <c r="G223" s="112" t="s">
        <v>369</v>
      </c>
      <c r="H223" s="103" t="s">
        <v>339</v>
      </c>
      <c r="I223" s="114">
        <v>46752</v>
      </c>
      <c r="J223" s="112" t="s">
        <v>432</v>
      </c>
    </row>
    <row r="224" spans="1:10" ht="242.25" x14ac:dyDescent="0.2">
      <c r="A224" s="50" t="s">
        <v>1029</v>
      </c>
      <c r="B224" s="50" t="s">
        <v>1030</v>
      </c>
      <c r="C224" s="109" t="s">
        <v>1031</v>
      </c>
      <c r="D224" s="108" t="s">
        <v>343</v>
      </c>
      <c r="E224" s="103" t="s">
        <v>364</v>
      </c>
      <c r="F224" s="103" t="s">
        <v>368</v>
      </c>
      <c r="G224" s="112" t="s">
        <v>369</v>
      </c>
      <c r="H224" s="103" t="s">
        <v>370</v>
      </c>
      <c r="I224" s="114">
        <v>46568</v>
      </c>
      <c r="J224" s="112" t="s">
        <v>432</v>
      </c>
    </row>
    <row r="225" spans="1:10" ht="242.25" x14ac:dyDescent="0.2">
      <c r="A225" s="50" t="s">
        <v>1032</v>
      </c>
      <c r="B225" s="50" t="s">
        <v>1033</v>
      </c>
      <c r="C225" s="109" t="s">
        <v>1034</v>
      </c>
      <c r="D225" s="108" t="s">
        <v>1035</v>
      </c>
      <c r="E225" s="103" t="s">
        <v>364</v>
      </c>
      <c r="F225" s="103" t="s">
        <v>368</v>
      </c>
      <c r="G225" s="112" t="s">
        <v>369</v>
      </c>
      <c r="H225" s="103" t="s">
        <v>370</v>
      </c>
      <c r="I225" s="114">
        <v>45930</v>
      </c>
      <c r="J225" s="108" t="s">
        <v>429</v>
      </c>
    </row>
    <row r="226" spans="1:10" ht="242.25" x14ac:dyDescent="0.2">
      <c r="A226" s="50" t="s">
        <v>1036</v>
      </c>
      <c r="B226" s="50" t="s">
        <v>1037</v>
      </c>
      <c r="C226" s="109" t="s">
        <v>1038</v>
      </c>
      <c r="D226" s="50" t="s">
        <v>1039</v>
      </c>
      <c r="E226" s="103" t="s">
        <v>344</v>
      </c>
      <c r="F226" s="103" t="s">
        <v>368</v>
      </c>
      <c r="G226" s="108" t="s">
        <v>887</v>
      </c>
      <c r="H226" s="108" t="s">
        <v>1040</v>
      </c>
      <c r="I226" s="114">
        <v>46330</v>
      </c>
      <c r="J226" s="103" t="s">
        <v>345</v>
      </c>
    </row>
    <row r="227" spans="1:10" ht="270" x14ac:dyDescent="0.2">
      <c r="A227" s="50" t="s">
        <v>1041</v>
      </c>
      <c r="B227" s="50" t="s">
        <v>1042</v>
      </c>
      <c r="C227" s="109" t="s">
        <v>1043</v>
      </c>
      <c r="D227" s="108" t="s">
        <v>391</v>
      </c>
      <c r="E227" s="103" t="s">
        <v>364</v>
      </c>
      <c r="F227" s="103" t="s">
        <v>368</v>
      </c>
      <c r="G227" s="112" t="s">
        <v>369</v>
      </c>
      <c r="H227" s="103" t="s">
        <v>370</v>
      </c>
      <c r="I227" s="114">
        <v>46387</v>
      </c>
      <c r="J227" s="112" t="s">
        <v>432</v>
      </c>
    </row>
    <row r="228" spans="1:10" ht="225" x14ac:dyDescent="0.2">
      <c r="A228" s="50" t="s">
        <v>1044</v>
      </c>
      <c r="B228" s="50" t="s">
        <v>1045</v>
      </c>
      <c r="C228" s="109" t="s">
        <v>1046</v>
      </c>
      <c r="D228" s="108" t="s">
        <v>343</v>
      </c>
      <c r="E228" s="103" t="s">
        <v>364</v>
      </c>
      <c r="F228" s="103" t="s">
        <v>411</v>
      </c>
      <c r="G228" s="112" t="s">
        <v>338</v>
      </c>
      <c r="H228" s="103" t="s">
        <v>370</v>
      </c>
      <c r="I228" s="114">
        <v>46508</v>
      </c>
      <c r="J228" s="103" t="s">
        <v>345</v>
      </c>
    </row>
    <row r="229" spans="1:10" ht="242.25" x14ac:dyDescent="0.2">
      <c r="A229" s="50" t="s">
        <v>1047</v>
      </c>
      <c r="B229" s="50" t="s">
        <v>1048</v>
      </c>
      <c r="C229" s="109" t="s">
        <v>1049</v>
      </c>
      <c r="D229" s="108" t="s">
        <v>343</v>
      </c>
      <c r="E229" s="103" t="s">
        <v>364</v>
      </c>
      <c r="F229" s="103" t="s">
        <v>368</v>
      </c>
      <c r="G229" s="112" t="s">
        <v>369</v>
      </c>
      <c r="H229" s="103" t="s">
        <v>370</v>
      </c>
      <c r="I229" s="114">
        <v>46387</v>
      </c>
      <c r="J229" s="112" t="s">
        <v>432</v>
      </c>
    </row>
    <row r="230" spans="1:10" ht="210" x14ac:dyDescent="0.2">
      <c r="A230" s="50" t="s">
        <v>1050</v>
      </c>
      <c r="B230" s="50" t="s">
        <v>1051</v>
      </c>
      <c r="C230" s="104" t="s">
        <v>1052</v>
      </c>
      <c r="D230" s="50" t="s">
        <v>1053</v>
      </c>
      <c r="E230" s="103" t="s">
        <v>364</v>
      </c>
      <c r="F230" s="103" t="s">
        <v>425</v>
      </c>
      <c r="G230" s="112" t="s">
        <v>338</v>
      </c>
      <c r="H230" s="103" t="s">
        <v>339</v>
      </c>
      <c r="I230" s="114">
        <v>46113</v>
      </c>
      <c r="J230" s="105" t="s">
        <v>331</v>
      </c>
    </row>
    <row r="231" spans="1:10" ht="196.5" x14ac:dyDescent="0.2">
      <c r="A231" s="50" t="s">
        <v>1054</v>
      </c>
      <c r="B231" s="50" t="s">
        <v>1055</v>
      </c>
      <c r="C231" s="104" t="s">
        <v>1056</v>
      </c>
      <c r="D231" s="108" t="s">
        <v>343</v>
      </c>
      <c r="E231" s="103" t="s">
        <v>344</v>
      </c>
      <c r="F231" s="103" t="s">
        <v>425</v>
      </c>
      <c r="G231" s="112" t="s">
        <v>338</v>
      </c>
      <c r="H231" s="108" t="s">
        <v>1040</v>
      </c>
      <c r="I231" s="114">
        <v>46143</v>
      </c>
      <c r="J231" s="103" t="s">
        <v>345</v>
      </c>
    </row>
    <row r="232" spans="1:10" ht="318.75" x14ac:dyDescent="0.2">
      <c r="A232" s="50" t="s">
        <v>1057</v>
      </c>
      <c r="B232" s="50" t="s">
        <v>1058</v>
      </c>
      <c r="C232" s="109" t="s">
        <v>1059</v>
      </c>
      <c r="D232" s="108" t="s">
        <v>343</v>
      </c>
      <c r="E232" s="103" t="s">
        <v>364</v>
      </c>
      <c r="F232" s="103" t="s">
        <v>378</v>
      </c>
      <c r="G232" s="112" t="s">
        <v>369</v>
      </c>
      <c r="H232" s="108" t="s">
        <v>370</v>
      </c>
      <c r="I232" s="114">
        <v>46112</v>
      </c>
      <c r="J232" s="112" t="s">
        <v>40</v>
      </c>
    </row>
    <row r="233" spans="1:10" ht="210" x14ac:dyDescent="0.2">
      <c r="A233" s="50" t="s">
        <v>1060</v>
      </c>
      <c r="B233" s="50" t="s">
        <v>1061</v>
      </c>
      <c r="C233" s="104" t="s">
        <v>1062</v>
      </c>
      <c r="D233" s="108" t="s">
        <v>343</v>
      </c>
      <c r="E233" s="103" t="s">
        <v>364</v>
      </c>
      <c r="F233" s="103" t="s">
        <v>411</v>
      </c>
      <c r="G233" s="112" t="s">
        <v>338</v>
      </c>
      <c r="H233" s="108" t="s">
        <v>370</v>
      </c>
      <c r="I233" s="114">
        <v>45961</v>
      </c>
      <c r="J233" s="103" t="s">
        <v>345</v>
      </c>
    </row>
    <row r="234" spans="1:10" ht="270" x14ac:dyDescent="0.2">
      <c r="A234" s="50" t="s">
        <v>1063</v>
      </c>
      <c r="B234" s="50" t="s">
        <v>626</v>
      </c>
      <c r="C234" s="104" t="s">
        <v>1064</v>
      </c>
      <c r="D234" s="108" t="s">
        <v>1065</v>
      </c>
      <c r="E234" s="103" t="s">
        <v>364</v>
      </c>
      <c r="F234" s="103" t="s">
        <v>368</v>
      </c>
      <c r="G234" s="112" t="s">
        <v>369</v>
      </c>
      <c r="H234" s="108" t="s">
        <v>370</v>
      </c>
      <c r="I234" s="114">
        <v>47848</v>
      </c>
      <c r="J234" s="108" t="s">
        <v>561</v>
      </c>
    </row>
    <row r="235" spans="1:10" ht="318.75" x14ac:dyDescent="0.2">
      <c r="A235" s="50" t="s">
        <v>1066</v>
      </c>
      <c r="B235" s="50" t="s">
        <v>1067</v>
      </c>
      <c r="C235" s="109" t="s">
        <v>1068</v>
      </c>
      <c r="D235" s="108" t="s">
        <v>1069</v>
      </c>
      <c r="E235" s="103" t="s">
        <v>344</v>
      </c>
      <c r="F235" s="103" t="s">
        <v>378</v>
      </c>
      <c r="G235" s="108" t="s">
        <v>887</v>
      </c>
      <c r="H235" s="108" t="s">
        <v>1040</v>
      </c>
      <c r="I235" s="114">
        <v>46289</v>
      </c>
      <c r="J235" s="103" t="s">
        <v>345</v>
      </c>
    </row>
    <row r="236" spans="1:10" ht="318.75" x14ac:dyDescent="0.2">
      <c r="A236" s="50" t="s">
        <v>1070</v>
      </c>
      <c r="B236" s="50" t="s">
        <v>1071</v>
      </c>
      <c r="C236" s="109" t="s">
        <v>1072</v>
      </c>
      <c r="D236" s="108" t="s">
        <v>1073</v>
      </c>
      <c r="E236" s="103" t="s">
        <v>364</v>
      </c>
      <c r="F236" s="103" t="s">
        <v>378</v>
      </c>
      <c r="G236" s="112" t="s">
        <v>369</v>
      </c>
      <c r="H236" s="108" t="s">
        <v>370</v>
      </c>
      <c r="I236" s="114">
        <v>46387</v>
      </c>
      <c r="J236" s="105" t="s">
        <v>432</v>
      </c>
    </row>
    <row r="237" spans="1:10" ht="318.75" x14ac:dyDescent="0.2">
      <c r="A237" s="50" t="s">
        <v>1074</v>
      </c>
      <c r="B237" s="50" t="s">
        <v>1075</v>
      </c>
      <c r="C237" s="104" t="s">
        <v>1076</v>
      </c>
      <c r="D237" s="108" t="s">
        <v>961</v>
      </c>
      <c r="E237" s="103" t="s">
        <v>364</v>
      </c>
      <c r="F237" s="103" t="s">
        <v>378</v>
      </c>
      <c r="G237" s="112" t="s">
        <v>369</v>
      </c>
      <c r="H237" s="108" t="s">
        <v>370</v>
      </c>
      <c r="I237" s="114">
        <v>46193</v>
      </c>
      <c r="J237" s="108" t="s">
        <v>561</v>
      </c>
    </row>
    <row r="238" spans="1:10" ht="242.25" x14ac:dyDescent="0.2">
      <c r="A238" s="50" t="s">
        <v>1077</v>
      </c>
      <c r="B238" s="50" t="s">
        <v>1078</v>
      </c>
      <c r="C238" s="109" t="s">
        <v>1079</v>
      </c>
      <c r="D238" s="108" t="s">
        <v>343</v>
      </c>
      <c r="E238" s="103" t="s">
        <v>364</v>
      </c>
      <c r="F238" s="103" t="s">
        <v>368</v>
      </c>
      <c r="G238" s="112" t="s">
        <v>369</v>
      </c>
      <c r="H238" s="108" t="s">
        <v>370</v>
      </c>
      <c r="I238" s="114">
        <v>45838</v>
      </c>
      <c r="J238" s="105" t="s">
        <v>429</v>
      </c>
    </row>
    <row r="239" spans="1:10" ht="242.25" x14ac:dyDescent="0.2">
      <c r="A239" s="50" t="s">
        <v>1080</v>
      </c>
      <c r="B239" s="50" t="s">
        <v>380</v>
      </c>
      <c r="C239" s="109" t="s">
        <v>1081</v>
      </c>
      <c r="D239" s="108" t="s">
        <v>1065</v>
      </c>
      <c r="E239" s="103" t="s">
        <v>364</v>
      </c>
      <c r="F239" s="103" t="s">
        <v>368</v>
      </c>
      <c r="G239" s="112" t="s">
        <v>369</v>
      </c>
      <c r="H239" s="108" t="s">
        <v>370</v>
      </c>
      <c r="I239" s="114">
        <v>46752</v>
      </c>
      <c r="J239" s="112" t="s">
        <v>432</v>
      </c>
    </row>
    <row r="240" spans="1:10" ht="242.25" x14ac:dyDescent="0.2">
      <c r="A240" s="50" t="s">
        <v>1082</v>
      </c>
      <c r="B240" s="50" t="s">
        <v>1083</v>
      </c>
      <c r="C240" s="109" t="s">
        <v>1084</v>
      </c>
      <c r="D240" s="108" t="s">
        <v>343</v>
      </c>
      <c r="E240" s="103" t="s">
        <v>364</v>
      </c>
      <c r="F240" s="103" t="s">
        <v>368</v>
      </c>
      <c r="G240" s="112" t="s">
        <v>369</v>
      </c>
      <c r="H240" s="108" t="s">
        <v>370</v>
      </c>
      <c r="I240" s="114">
        <v>45930</v>
      </c>
      <c r="J240" s="108" t="s">
        <v>429</v>
      </c>
    </row>
    <row r="241" spans="1:10" ht="242.25" x14ac:dyDescent="0.2">
      <c r="A241" s="50" t="s">
        <v>1085</v>
      </c>
      <c r="B241" s="50" t="s">
        <v>1086</v>
      </c>
      <c r="C241" s="109" t="s">
        <v>1087</v>
      </c>
      <c r="D241" s="108" t="s">
        <v>497</v>
      </c>
      <c r="E241" s="103" t="s">
        <v>364</v>
      </c>
      <c r="F241" s="103" t="s">
        <v>368</v>
      </c>
      <c r="G241" s="112" t="s">
        <v>369</v>
      </c>
      <c r="H241" s="103" t="s">
        <v>339</v>
      </c>
      <c r="I241" s="114">
        <v>46387</v>
      </c>
      <c r="J241" s="112" t="s">
        <v>432</v>
      </c>
    </row>
    <row r="242" spans="1:10" ht="242.25" x14ac:dyDescent="0.2">
      <c r="A242" s="50" t="s">
        <v>1088</v>
      </c>
      <c r="B242" s="50" t="s">
        <v>1089</v>
      </c>
      <c r="C242" s="109" t="s">
        <v>1090</v>
      </c>
      <c r="D242" s="50" t="s">
        <v>1091</v>
      </c>
      <c r="E242" s="103" t="s">
        <v>336</v>
      </c>
      <c r="F242" s="103" t="s">
        <v>368</v>
      </c>
      <c r="G242" s="108" t="s">
        <v>1092</v>
      </c>
      <c r="H242" s="103" t="s">
        <v>339</v>
      </c>
      <c r="I242" s="114">
        <v>46538</v>
      </c>
      <c r="J242" s="103" t="s">
        <v>345</v>
      </c>
    </row>
    <row r="243" spans="1:10" ht="318.75" x14ac:dyDescent="0.2">
      <c r="A243" s="50" t="s">
        <v>1093</v>
      </c>
      <c r="B243" s="50" t="s">
        <v>558</v>
      </c>
      <c r="C243" s="109" t="s">
        <v>1094</v>
      </c>
      <c r="D243" s="108" t="s">
        <v>343</v>
      </c>
      <c r="E243" s="103" t="s">
        <v>364</v>
      </c>
      <c r="F243" s="103" t="s">
        <v>378</v>
      </c>
      <c r="G243" s="112" t="s">
        <v>369</v>
      </c>
      <c r="H243" s="108" t="s">
        <v>370</v>
      </c>
      <c r="I243" s="114">
        <v>46142</v>
      </c>
      <c r="J243" s="112" t="s">
        <v>432</v>
      </c>
    </row>
    <row r="244" spans="1:10" ht="242.25" x14ac:dyDescent="0.2">
      <c r="A244" s="50" t="s">
        <v>1095</v>
      </c>
      <c r="B244" s="50" t="s">
        <v>1096</v>
      </c>
      <c r="C244" s="109" t="s">
        <v>1097</v>
      </c>
      <c r="D244" s="108" t="s">
        <v>38</v>
      </c>
      <c r="E244" s="103" t="s">
        <v>336</v>
      </c>
      <c r="F244" s="103" t="s">
        <v>368</v>
      </c>
      <c r="G244" s="112" t="s">
        <v>338</v>
      </c>
      <c r="H244" s="103" t="s">
        <v>339</v>
      </c>
      <c r="I244" s="114">
        <v>46326</v>
      </c>
      <c r="J244" s="105" t="s">
        <v>331</v>
      </c>
    </row>
    <row r="245" spans="1:10" ht="240" x14ac:dyDescent="0.2">
      <c r="A245" s="50" t="s">
        <v>1098</v>
      </c>
      <c r="B245" s="50" t="s">
        <v>1099</v>
      </c>
      <c r="C245" s="109" t="s">
        <v>1100</v>
      </c>
      <c r="D245" s="108" t="s">
        <v>1065</v>
      </c>
      <c r="E245" s="103" t="s">
        <v>364</v>
      </c>
      <c r="F245" s="103" t="s">
        <v>425</v>
      </c>
      <c r="G245" s="112" t="s">
        <v>369</v>
      </c>
      <c r="H245" s="108" t="s">
        <v>370</v>
      </c>
      <c r="I245" s="114">
        <v>46022</v>
      </c>
      <c r="J245" s="108" t="s">
        <v>429</v>
      </c>
    </row>
    <row r="246" spans="1:10" ht="318.75" x14ac:dyDescent="0.2">
      <c r="A246" s="50" t="s">
        <v>1101</v>
      </c>
      <c r="B246" s="50" t="s">
        <v>1102</v>
      </c>
      <c r="C246" s="109" t="s">
        <v>1103</v>
      </c>
      <c r="D246" s="108" t="s">
        <v>391</v>
      </c>
      <c r="E246" s="103" t="s">
        <v>364</v>
      </c>
      <c r="F246" s="103" t="s">
        <v>378</v>
      </c>
      <c r="G246" s="112" t="s">
        <v>369</v>
      </c>
      <c r="H246" s="108" t="s">
        <v>370</v>
      </c>
      <c r="I246" s="114">
        <v>46112</v>
      </c>
      <c r="J246" s="112" t="s">
        <v>40</v>
      </c>
    </row>
    <row r="247" spans="1:10" ht="242.25" x14ac:dyDescent="0.2">
      <c r="A247" s="50" t="s">
        <v>1104</v>
      </c>
      <c r="B247" s="50" t="s">
        <v>1105</v>
      </c>
      <c r="C247" s="109" t="s">
        <v>1106</v>
      </c>
      <c r="D247" s="108" t="s">
        <v>377</v>
      </c>
      <c r="E247" s="103" t="s">
        <v>364</v>
      </c>
      <c r="F247" s="103" t="s">
        <v>368</v>
      </c>
      <c r="G247" s="112" t="s">
        <v>338</v>
      </c>
      <c r="H247" s="108" t="s">
        <v>370</v>
      </c>
      <c r="I247" s="114">
        <v>46752</v>
      </c>
      <c r="J247" s="112" t="s">
        <v>432</v>
      </c>
    </row>
    <row r="248" spans="1:10" ht="318.75" x14ac:dyDescent="0.2">
      <c r="A248" s="50" t="s">
        <v>1107</v>
      </c>
      <c r="B248" s="50" t="s">
        <v>1108</v>
      </c>
      <c r="C248" s="109" t="s">
        <v>1109</v>
      </c>
      <c r="D248" s="108" t="s">
        <v>343</v>
      </c>
      <c r="E248" s="103" t="s">
        <v>364</v>
      </c>
      <c r="F248" s="103" t="s">
        <v>378</v>
      </c>
      <c r="G248" s="112" t="s">
        <v>369</v>
      </c>
      <c r="H248" s="108" t="s">
        <v>370</v>
      </c>
      <c r="I248" s="114">
        <v>46203</v>
      </c>
      <c r="J248" s="112" t="s">
        <v>432</v>
      </c>
    </row>
    <row r="249" spans="1:10" ht="242.25" x14ac:dyDescent="0.2">
      <c r="A249" s="50" t="s">
        <v>1110</v>
      </c>
      <c r="B249" s="50" t="s">
        <v>1111</v>
      </c>
      <c r="C249" s="109" t="s">
        <v>1112</v>
      </c>
      <c r="D249" s="108" t="s">
        <v>1113</v>
      </c>
      <c r="E249" s="103" t="s">
        <v>364</v>
      </c>
      <c r="F249" s="103" t="s">
        <v>368</v>
      </c>
      <c r="G249" s="112" t="s">
        <v>369</v>
      </c>
      <c r="H249" s="108" t="s">
        <v>370</v>
      </c>
      <c r="I249" s="114">
        <v>46173</v>
      </c>
      <c r="J249" s="112" t="s">
        <v>432</v>
      </c>
    </row>
    <row r="250" spans="1:10" ht="285" x14ac:dyDescent="0.2">
      <c r="A250" s="50" t="s">
        <v>1114</v>
      </c>
      <c r="B250" s="50" t="s">
        <v>1115</v>
      </c>
      <c r="C250" s="104" t="s">
        <v>1116</v>
      </c>
      <c r="D250" s="108" t="s">
        <v>377</v>
      </c>
      <c r="E250" s="103" t="s">
        <v>344</v>
      </c>
      <c r="F250" s="103" t="s">
        <v>368</v>
      </c>
      <c r="G250" s="112" t="s">
        <v>369</v>
      </c>
      <c r="H250" s="103" t="s">
        <v>339</v>
      </c>
      <c r="I250" s="114">
        <v>46266</v>
      </c>
      <c r="J250" s="112" t="s">
        <v>561</v>
      </c>
    </row>
    <row r="251" spans="1:10" ht="242.25" x14ac:dyDescent="0.2">
      <c r="A251" s="50" t="s">
        <v>1117</v>
      </c>
      <c r="B251" s="50" t="s">
        <v>1118</v>
      </c>
      <c r="C251" s="109" t="s">
        <v>1119</v>
      </c>
      <c r="D251" s="108" t="s">
        <v>343</v>
      </c>
      <c r="E251" s="103" t="s">
        <v>364</v>
      </c>
      <c r="F251" s="103" t="s">
        <v>368</v>
      </c>
      <c r="G251" s="112" t="s">
        <v>369</v>
      </c>
      <c r="H251" s="108" t="s">
        <v>370</v>
      </c>
      <c r="I251" s="114">
        <v>46203</v>
      </c>
      <c r="J251" s="112" t="s">
        <v>432</v>
      </c>
    </row>
    <row r="252" spans="1:10" ht="318.75" x14ac:dyDescent="0.2">
      <c r="A252" s="50" t="s">
        <v>1120</v>
      </c>
      <c r="B252" s="50" t="s">
        <v>1121</v>
      </c>
      <c r="C252" s="109" t="s">
        <v>1122</v>
      </c>
      <c r="D252" s="108" t="s">
        <v>1123</v>
      </c>
      <c r="E252" s="103" t="s">
        <v>364</v>
      </c>
      <c r="F252" s="103" t="s">
        <v>378</v>
      </c>
      <c r="G252" s="112" t="s">
        <v>369</v>
      </c>
      <c r="H252" s="108" t="s">
        <v>370</v>
      </c>
      <c r="I252" s="114">
        <v>46477</v>
      </c>
      <c r="J252" s="112" t="s">
        <v>432</v>
      </c>
    </row>
    <row r="253" spans="1:10" ht="255" x14ac:dyDescent="0.2">
      <c r="A253" s="50" t="s">
        <v>1124</v>
      </c>
      <c r="B253" s="50" t="s">
        <v>1125</v>
      </c>
      <c r="C253" s="109" t="s">
        <v>1126</v>
      </c>
      <c r="D253" s="108" t="s">
        <v>343</v>
      </c>
      <c r="E253" s="103" t="s">
        <v>364</v>
      </c>
      <c r="F253" s="103" t="s">
        <v>368</v>
      </c>
      <c r="G253" s="112" t="s">
        <v>369</v>
      </c>
      <c r="H253" s="108" t="s">
        <v>370</v>
      </c>
      <c r="I253" s="114">
        <v>46112</v>
      </c>
      <c r="J253" s="112" t="s">
        <v>371</v>
      </c>
    </row>
    <row r="254" spans="1:10" ht="285" x14ac:dyDescent="0.2">
      <c r="A254" s="50" t="s">
        <v>1127</v>
      </c>
      <c r="B254" s="50" t="s">
        <v>366</v>
      </c>
      <c r="C254" s="109" t="s">
        <v>1128</v>
      </c>
      <c r="D254" s="108" t="s">
        <v>343</v>
      </c>
      <c r="E254" s="103" t="s">
        <v>364</v>
      </c>
      <c r="F254" s="103" t="s">
        <v>368</v>
      </c>
      <c r="G254" s="112" t="s">
        <v>369</v>
      </c>
      <c r="H254" s="108" t="s">
        <v>370</v>
      </c>
      <c r="I254" s="114">
        <v>45991</v>
      </c>
      <c r="J254" s="108" t="s">
        <v>429</v>
      </c>
    </row>
    <row r="255" spans="1:10" ht="242.25" x14ac:dyDescent="0.2">
      <c r="A255" s="50" t="s">
        <v>1129</v>
      </c>
      <c r="B255" s="50" t="s">
        <v>558</v>
      </c>
      <c r="C255" s="109" t="s">
        <v>1130</v>
      </c>
      <c r="D255" s="108" t="s">
        <v>343</v>
      </c>
      <c r="E255" s="103" t="s">
        <v>364</v>
      </c>
      <c r="F255" s="103" t="s">
        <v>368</v>
      </c>
      <c r="G255" s="112" t="s">
        <v>369</v>
      </c>
      <c r="H255" s="108" t="s">
        <v>370</v>
      </c>
      <c r="I255" s="114">
        <v>46022</v>
      </c>
      <c r="J255" s="108" t="s">
        <v>429</v>
      </c>
    </row>
    <row r="256" spans="1:10" ht="242.25" x14ac:dyDescent="0.2">
      <c r="A256" s="50" t="s">
        <v>1131</v>
      </c>
      <c r="B256" s="50" t="s">
        <v>582</v>
      </c>
      <c r="C256" s="109" t="s">
        <v>1132</v>
      </c>
      <c r="D256" s="108" t="s">
        <v>391</v>
      </c>
      <c r="E256" s="103" t="s">
        <v>364</v>
      </c>
      <c r="F256" s="103" t="s">
        <v>368</v>
      </c>
      <c r="G256" s="112" t="s">
        <v>369</v>
      </c>
      <c r="H256" s="108" t="s">
        <v>370</v>
      </c>
      <c r="I256" s="114">
        <v>46660</v>
      </c>
      <c r="J256" s="112" t="s">
        <v>432</v>
      </c>
    </row>
    <row r="257" spans="1:10" ht="180" x14ac:dyDescent="0.2">
      <c r="A257" s="50" t="s">
        <v>1133</v>
      </c>
      <c r="B257" s="50" t="s">
        <v>681</v>
      </c>
      <c r="C257" s="109" t="s">
        <v>1134</v>
      </c>
      <c r="D257" s="50" t="s">
        <v>1135</v>
      </c>
      <c r="E257" s="103" t="s">
        <v>344</v>
      </c>
      <c r="F257" s="103" t="s">
        <v>411</v>
      </c>
      <c r="G257" s="112" t="s">
        <v>369</v>
      </c>
      <c r="H257" s="108" t="s">
        <v>339</v>
      </c>
      <c r="I257" s="114">
        <v>45960</v>
      </c>
      <c r="J257" s="112" t="s">
        <v>371</v>
      </c>
    </row>
    <row r="258" spans="1:10" ht="255" x14ac:dyDescent="0.2">
      <c r="A258" s="50" t="s">
        <v>1136</v>
      </c>
      <c r="B258" s="50" t="s">
        <v>1137</v>
      </c>
      <c r="C258" s="104" t="s">
        <v>1138</v>
      </c>
      <c r="D258" s="108" t="s">
        <v>1065</v>
      </c>
      <c r="E258" s="103" t="s">
        <v>364</v>
      </c>
      <c r="F258" s="103" t="s">
        <v>368</v>
      </c>
      <c r="G258" s="112" t="s">
        <v>369</v>
      </c>
      <c r="H258" s="108" t="s">
        <v>370</v>
      </c>
      <c r="I258" s="114">
        <v>46599</v>
      </c>
      <c r="J258" s="112" t="s">
        <v>432</v>
      </c>
    </row>
    <row r="259" spans="1:10" ht="318.75" x14ac:dyDescent="0.2">
      <c r="A259" s="50" t="s">
        <v>1139</v>
      </c>
      <c r="B259" s="50" t="s">
        <v>1140</v>
      </c>
      <c r="C259" s="109" t="s">
        <v>1141</v>
      </c>
      <c r="D259" s="108" t="s">
        <v>1123</v>
      </c>
      <c r="E259" s="103" t="s">
        <v>364</v>
      </c>
      <c r="F259" s="103" t="s">
        <v>378</v>
      </c>
      <c r="G259" s="112" t="s">
        <v>369</v>
      </c>
      <c r="H259" s="108" t="s">
        <v>370</v>
      </c>
      <c r="I259" s="114">
        <v>46081</v>
      </c>
      <c r="J259" s="108" t="s">
        <v>429</v>
      </c>
    </row>
    <row r="260" spans="1:10" ht="318.75" x14ac:dyDescent="0.2">
      <c r="A260" s="50" t="s">
        <v>1142</v>
      </c>
      <c r="B260" s="50" t="s">
        <v>1143</v>
      </c>
      <c r="C260" s="109" t="s">
        <v>1144</v>
      </c>
      <c r="D260" s="108" t="s">
        <v>377</v>
      </c>
      <c r="E260" s="103" t="s">
        <v>364</v>
      </c>
      <c r="F260" s="103" t="s">
        <v>378</v>
      </c>
      <c r="G260" s="112" t="s">
        <v>369</v>
      </c>
      <c r="H260" s="108" t="s">
        <v>370</v>
      </c>
      <c r="I260" s="114">
        <v>46022</v>
      </c>
      <c r="J260" s="108" t="s">
        <v>429</v>
      </c>
    </row>
    <row r="261" spans="1:10" ht="242.25" x14ac:dyDescent="0.2">
      <c r="A261" s="50" t="s">
        <v>1145</v>
      </c>
      <c r="B261" s="50" t="s">
        <v>782</v>
      </c>
      <c r="C261" s="109" t="s">
        <v>1146</v>
      </c>
      <c r="D261" s="108" t="s">
        <v>363</v>
      </c>
      <c r="E261" s="103" t="s">
        <v>364</v>
      </c>
      <c r="F261" s="103" t="s">
        <v>368</v>
      </c>
      <c r="G261" s="112" t="s">
        <v>369</v>
      </c>
      <c r="H261" s="108" t="s">
        <v>370</v>
      </c>
      <c r="I261" s="114">
        <v>46996</v>
      </c>
      <c r="J261" s="112" t="s">
        <v>432</v>
      </c>
    </row>
    <row r="262" spans="1:10" ht="315" x14ac:dyDescent="0.2">
      <c r="A262" s="50" t="s">
        <v>1147</v>
      </c>
      <c r="B262" s="50" t="s">
        <v>516</v>
      </c>
      <c r="C262" s="109" t="s">
        <v>1148</v>
      </c>
      <c r="D262" s="108" t="s">
        <v>343</v>
      </c>
      <c r="E262" s="103" t="s">
        <v>364</v>
      </c>
      <c r="F262" s="103" t="s">
        <v>368</v>
      </c>
      <c r="G262" s="112" t="s">
        <v>369</v>
      </c>
      <c r="H262" s="108" t="s">
        <v>370</v>
      </c>
      <c r="I262" s="114">
        <v>46811</v>
      </c>
      <c r="J262" s="112" t="s">
        <v>432</v>
      </c>
    </row>
    <row r="263" spans="1:10" ht="242.25" x14ac:dyDescent="0.2">
      <c r="A263" s="50" t="s">
        <v>1149</v>
      </c>
      <c r="B263" s="50" t="s">
        <v>1150</v>
      </c>
      <c r="C263" s="109" t="s">
        <v>1151</v>
      </c>
      <c r="D263" s="108" t="s">
        <v>343</v>
      </c>
      <c r="E263" s="103" t="s">
        <v>364</v>
      </c>
      <c r="F263" s="103" t="s">
        <v>368</v>
      </c>
      <c r="G263" s="112" t="s">
        <v>369</v>
      </c>
      <c r="H263" s="108" t="s">
        <v>370</v>
      </c>
      <c r="I263" s="114">
        <v>46112</v>
      </c>
      <c r="J263" s="108" t="s">
        <v>429</v>
      </c>
    </row>
    <row r="264" spans="1:10" ht="242.25" x14ac:dyDescent="0.2">
      <c r="A264" s="50" t="s">
        <v>1152</v>
      </c>
      <c r="B264" s="50" t="s">
        <v>1153</v>
      </c>
      <c r="C264" s="104" t="s">
        <v>1154</v>
      </c>
      <c r="D264" s="108" t="s">
        <v>343</v>
      </c>
      <c r="E264" s="103" t="s">
        <v>364</v>
      </c>
      <c r="F264" s="103" t="s">
        <v>368</v>
      </c>
      <c r="G264" s="112" t="s">
        <v>369</v>
      </c>
      <c r="H264" s="108" t="s">
        <v>370</v>
      </c>
      <c r="I264" s="114">
        <v>46053</v>
      </c>
      <c r="J264" s="108" t="s">
        <v>429</v>
      </c>
    </row>
    <row r="265" spans="1:10" ht="242.25" x14ac:dyDescent="0.2">
      <c r="A265" s="50" t="s">
        <v>1155</v>
      </c>
      <c r="B265" s="50" t="s">
        <v>1156</v>
      </c>
      <c r="C265" s="109" t="s">
        <v>1157</v>
      </c>
      <c r="D265" s="108" t="s">
        <v>938</v>
      </c>
      <c r="E265" s="103" t="s">
        <v>344</v>
      </c>
      <c r="F265" s="103" t="s">
        <v>368</v>
      </c>
      <c r="G265" s="112" t="s">
        <v>1158</v>
      </c>
      <c r="H265" s="108" t="s">
        <v>1040</v>
      </c>
      <c r="I265" s="114">
        <v>45890</v>
      </c>
      <c r="J265" s="108" t="s">
        <v>1159</v>
      </c>
    </row>
    <row r="266" spans="1:10" ht="242.25" x14ac:dyDescent="0.2">
      <c r="A266" s="50" t="s">
        <v>1160</v>
      </c>
      <c r="B266" s="50" t="s">
        <v>1156</v>
      </c>
      <c r="C266" s="109" t="s">
        <v>1161</v>
      </c>
      <c r="D266" s="108" t="s">
        <v>938</v>
      </c>
      <c r="E266" s="103" t="s">
        <v>344</v>
      </c>
      <c r="F266" s="103" t="s">
        <v>368</v>
      </c>
      <c r="G266" s="112" t="s">
        <v>1158</v>
      </c>
      <c r="H266" s="108" t="s">
        <v>1040</v>
      </c>
      <c r="I266" s="114">
        <v>45890</v>
      </c>
      <c r="J266" s="108" t="s">
        <v>1159</v>
      </c>
    </row>
    <row r="267" spans="1:10" ht="242.25" x14ac:dyDescent="0.2">
      <c r="A267" s="50" t="s">
        <v>1162</v>
      </c>
      <c r="B267" s="50" t="s">
        <v>1163</v>
      </c>
      <c r="C267" s="109" t="s">
        <v>1164</v>
      </c>
      <c r="D267" s="108" t="s">
        <v>343</v>
      </c>
      <c r="E267" s="103" t="s">
        <v>364</v>
      </c>
      <c r="F267" s="103" t="s">
        <v>368</v>
      </c>
      <c r="G267" s="112" t="s">
        <v>369</v>
      </c>
      <c r="H267" s="108" t="s">
        <v>370</v>
      </c>
      <c r="I267" s="114">
        <v>45991</v>
      </c>
      <c r="J267" s="112" t="s">
        <v>373</v>
      </c>
    </row>
    <row r="268" spans="1:10" ht="270" x14ac:dyDescent="0.2">
      <c r="A268" s="50" t="s">
        <v>1165</v>
      </c>
      <c r="B268" s="50" t="s">
        <v>1166</v>
      </c>
      <c r="C268" s="109" t="s">
        <v>1167</v>
      </c>
      <c r="D268" s="108" t="s">
        <v>1065</v>
      </c>
      <c r="E268" s="103" t="s">
        <v>364</v>
      </c>
      <c r="F268" s="103" t="s">
        <v>368</v>
      </c>
      <c r="G268" s="112" t="s">
        <v>369</v>
      </c>
      <c r="H268" s="108" t="s">
        <v>370</v>
      </c>
      <c r="I268" s="114">
        <v>47118</v>
      </c>
      <c r="J268" s="112" t="s">
        <v>432</v>
      </c>
    </row>
    <row r="269" spans="1:10" ht="242.25" x14ac:dyDescent="0.2">
      <c r="A269" s="50" t="s">
        <v>1168</v>
      </c>
      <c r="B269" s="50" t="s">
        <v>1169</v>
      </c>
      <c r="C269" s="109" t="s">
        <v>1170</v>
      </c>
      <c r="D269" s="108" t="s">
        <v>1113</v>
      </c>
      <c r="E269" s="103" t="s">
        <v>364</v>
      </c>
      <c r="F269" s="103" t="s">
        <v>368</v>
      </c>
      <c r="G269" s="112" t="s">
        <v>369</v>
      </c>
      <c r="H269" s="108" t="s">
        <v>370</v>
      </c>
      <c r="I269" s="114">
        <v>46142</v>
      </c>
      <c r="J269" s="112" t="s">
        <v>432</v>
      </c>
    </row>
    <row r="270" spans="1:10" ht="225" x14ac:dyDescent="0.2">
      <c r="A270" s="50" t="s">
        <v>1171</v>
      </c>
      <c r="B270" s="50" t="s">
        <v>846</v>
      </c>
      <c r="C270" s="109" t="s">
        <v>1172</v>
      </c>
      <c r="D270" s="108" t="s">
        <v>343</v>
      </c>
      <c r="E270" s="103" t="s">
        <v>364</v>
      </c>
      <c r="F270" s="103" t="s">
        <v>425</v>
      </c>
      <c r="G270" s="112" t="s">
        <v>369</v>
      </c>
      <c r="H270" s="108" t="s">
        <v>370</v>
      </c>
      <c r="I270" s="114">
        <v>46203</v>
      </c>
      <c r="J270" s="112" t="s">
        <v>432</v>
      </c>
    </row>
    <row r="271" spans="1:10" ht="318.75" x14ac:dyDescent="0.2">
      <c r="A271" s="50" t="s">
        <v>1173</v>
      </c>
      <c r="B271" s="50" t="s">
        <v>1174</v>
      </c>
      <c r="C271" s="109" t="s">
        <v>1175</v>
      </c>
      <c r="D271" s="108" t="s">
        <v>343</v>
      </c>
      <c r="E271" s="103" t="s">
        <v>364</v>
      </c>
      <c r="F271" s="103" t="s">
        <v>378</v>
      </c>
      <c r="G271" s="112" t="s">
        <v>369</v>
      </c>
      <c r="H271" s="108" t="s">
        <v>370</v>
      </c>
      <c r="I271" s="114">
        <v>47208</v>
      </c>
      <c r="J271" s="103" t="s">
        <v>561</v>
      </c>
    </row>
    <row r="272" spans="1:10" ht="150" x14ac:dyDescent="0.2">
      <c r="A272" s="50" t="s">
        <v>1176</v>
      </c>
      <c r="B272" s="50" t="s">
        <v>1177</v>
      </c>
      <c r="C272" s="109" t="s">
        <v>1178</v>
      </c>
      <c r="D272" s="50" t="s">
        <v>1179</v>
      </c>
      <c r="E272" s="103" t="s">
        <v>344</v>
      </c>
      <c r="F272" s="103" t="s">
        <v>640</v>
      </c>
      <c r="G272" s="112" t="s">
        <v>369</v>
      </c>
      <c r="H272" s="108" t="s">
        <v>339</v>
      </c>
      <c r="I272" s="114">
        <v>46112</v>
      </c>
      <c r="J272" s="112" t="s">
        <v>371</v>
      </c>
    </row>
    <row r="273" spans="1:10" ht="318.75" x14ac:dyDescent="0.2">
      <c r="A273" s="50" t="s">
        <v>1180</v>
      </c>
      <c r="B273" s="50" t="s">
        <v>1181</v>
      </c>
      <c r="C273" s="109" t="s">
        <v>1182</v>
      </c>
      <c r="D273" s="108" t="s">
        <v>391</v>
      </c>
      <c r="E273" s="103" t="s">
        <v>364</v>
      </c>
      <c r="F273" s="103" t="s">
        <v>378</v>
      </c>
      <c r="G273" s="112" t="s">
        <v>369</v>
      </c>
      <c r="H273" s="108" t="s">
        <v>370</v>
      </c>
      <c r="I273" s="114">
        <v>46112</v>
      </c>
      <c r="J273" s="108" t="s">
        <v>429</v>
      </c>
    </row>
    <row r="274" spans="1:10" ht="242.25" x14ac:dyDescent="0.2">
      <c r="A274" s="50" t="s">
        <v>1183</v>
      </c>
      <c r="B274" s="50" t="s">
        <v>481</v>
      </c>
      <c r="C274" s="109" t="s">
        <v>1184</v>
      </c>
      <c r="D274" s="50" t="s">
        <v>1185</v>
      </c>
      <c r="E274" s="103" t="s">
        <v>344</v>
      </c>
      <c r="F274" s="103" t="s">
        <v>368</v>
      </c>
      <c r="G274" s="112" t="s">
        <v>1186</v>
      </c>
      <c r="H274" s="103" t="s">
        <v>339</v>
      </c>
      <c r="I274" s="114">
        <v>45981</v>
      </c>
      <c r="J274" s="105" t="s">
        <v>331</v>
      </c>
    </row>
    <row r="275" spans="1:10" ht="270" x14ac:dyDescent="0.2">
      <c r="A275" s="50" t="s">
        <v>1187</v>
      </c>
      <c r="B275" s="50" t="s">
        <v>1188</v>
      </c>
      <c r="C275" s="109" t="s">
        <v>1189</v>
      </c>
      <c r="D275" s="108" t="s">
        <v>343</v>
      </c>
      <c r="E275" s="103" t="s">
        <v>364</v>
      </c>
      <c r="F275" s="103" t="s">
        <v>368</v>
      </c>
      <c r="G275" s="112" t="s">
        <v>369</v>
      </c>
      <c r="H275" s="108" t="s">
        <v>370</v>
      </c>
      <c r="I275" s="114">
        <v>45961</v>
      </c>
      <c r="J275" s="108" t="s">
        <v>429</v>
      </c>
    </row>
    <row r="276" spans="1:10" ht="270" x14ac:dyDescent="0.2">
      <c r="A276" s="50" t="s">
        <v>1190</v>
      </c>
      <c r="B276" s="50" t="s">
        <v>1191</v>
      </c>
      <c r="C276" s="109" t="s">
        <v>1192</v>
      </c>
      <c r="D276" s="108" t="s">
        <v>343</v>
      </c>
      <c r="E276" s="103" t="s">
        <v>344</v>
      </c>
      <c r="F276" s="103" t="s">
        <v>368</v>
      </c>
      <c r="G276" s="112" t="s">
        <v>369</v>
      </c>
      <c r="H276" s="103" t="s">
        <v>339</v>
      </c>
      <c r="I276" s="114">
        <v>47571</v>
      </c>
      <c r="J276" s="112" t="s">
        <v>432</v>
      </c>
    </row>
    <row r="277" spans="1:10" ht="242.25" x14ac:dyDescent="0.2">
      <c r="A277" s="50" t="s">
        <v>1193</v>
      </c>
      <c r="B277" s="50" t="s">
        <v>563</v>
      </c>
      <c r="C277" s="109" t="s">
        <v>1194</v>
      </c>
      <c r="D277" s="108" t="s">
        <v>343</v>
      </c>
      <c r="E277" s="103" t="s">
        <v>364</v>
      </c>
      <c r="F277" s="103" t="s">
        <v>368</v>
      </c>
      <c r="G277" s="112" t="s">
        <v>369</v>
      </c>
      <c r="H277" s="108" t="s">
        <v>370</v>
      </c>
      <c r="I277" s="114">
        <v>45900</v>
      </c>
      <c r="J277" s="108" t="s">
        <v>714</v>
      </c>
    </row>
    <row r="278" spans="1:10" ht="242.25" x14ac:dyDescent="0.2">
      <c r="A278" s="50" t="s">
        <v>1195</v>
      </c>
      <c r="B278" s="50" t="s">
        <v>1033</v>
      </c>
      <c r="C278" s="109" t="s">
        <v>1196</v>
      </c>
      <c r="D278" s="108" t="s">
        <v>343</v>
      </c>
      <c r="E278" s="103" t="s">
        <v>364</v>
      </c>
      <c r="F278" s="103" t="s">
        <v>368</v>
      </c>
      <c r="G278" s="112" t="s">
        <v>369</v>
      </c>
      <c r="H278" s="108" t="s">
        <v>370</v>
      </c>
      <c r="I278" s="114">
        <v>46295</v>
      </c>
      <c r="J278" s="112" t="s">
        <v>432</v>
      </c>
    </row>
    <row r="279" spans="1:10" ht="150" x14ac:dyDescent="0.2">
      <c r="A279" s="50" t="s">
        <v>1197</v>
      </c>
      <c r="B279" s="50" t="s">
        <v>1198</v>
      </c>
      <c r="C279" s="109" t="s">
        <v>1199</v>
      </c>
      <c r="D279" s="50" t="s">
        <v>1200</v>
      </c>
      <c r="E279" s="103" t="s">
        <v>344</v>
      </c>
      <c r="F279" s="103" t="s">
        <v>411</v>
      </c>
      <c r="G279" s="108" t="s">
        <v>887</v>
      </c>
      <c r="H279" s="108" t="s">
        <v>1040</v>
      </c>
      <c r="I279" s="121">
        <v>46112</v>
      </c>
      <c r="J279" s="108" t="s">
        <v>331</v>
      </c>
    </row>
    <row r="280" spans="1:10" ht="318.75" x14ac:dyDescent="0.2">
      <c r="A280" s="50" t="s">
        <v>1201</v>
      </c>
      <c r="B280" s="50" t="s">
        <v>1202</v>
      </c>
      <c r="C280" s="109" t="s">
        <v>1203</v>
      </c>
      <c r="D280" s="50" t="s">
        <v>1204</v>
      </c>
      <c r="E280" s="103" t="s">
        <v>344</v>
      </c>
      <c r="F280" s="103" t="s">
        <v>378</v>
      </c>
      <c r="G280" s="112" t="s">
        <v>369</v>
      </c>
      <c r="H280" s="103" t="s">
        <v>339</v>
      </c>
      <c r="I280" s="114">
        <v>46843</v>
      </c>
      <c r="J280" s="112" t="s">
        <v>432</v>
      </c>
    </row>
    <row r="281" spans="1:10" ht="318.75" x14ac:dyDescent="0.2">
      <c r="A281" s="50" t="s">
        <v>1205</v>
      </c>
      <c r="B281" s="50" t="s">
        <v>827</v>
      </c>
      <c r="C281" s="109" t="s">
        <v>1206</v>
      </c>
      <c r="D281" s="108" t="s">
        <v>391</v>
      </c>
      <c r="E281" s="103" t="s">
        <v>364</v>
      </c>
      <c r="F281" s="103" t="s">
        <v>378</v>
      </c>
      <c r="G281" s="112" t="s">
        <v>369</v>
      </c>
      <c r="H281" s="108" t="s">
        <v>370</v>
      </c>
      <c r="I281" s="114">
        <v>46721</v>
      </c>
      <c r="J281" s="112" t="s">
        <v>432</v>
      </c>
    </row>
    <row r="282" spans="1:10" ht="196.5" x14ac:dyDescent="0.2">
      <c r="A282" s="50" t="s">
        <v>1207</v>
      </c>
      <c r="B282" s="50" t="s">
        <v>1208</v>
      </c>
      <c r="C282" s="109" t="s">
        <v>1209</v>
      </c>
      <c r="D282" s="108" t="s">
        <v>343</v>
      </c>
      <c r="E282" s="103" t="s">
        <v>364</v>
      </c>
      <c r="F282" s="103" t="s">
        <v>425</v>
      </c>
      <c r="G282" s="112" t="s">
        <v>369</v>
      </c>
      <c r="H282" s="108" t="s">
        <v>370</v>
      </c>
      <c r="I282" s="114">
        <v>46264</v>
      </c>
      <c r="J282" s="112" t="s">
        <v>432</v>
      </c>
    </row>
    <row r="283" spans="1:10" ht="318.75" x14ac:dyDescent="0.2">
      <c r="A283" s="50" t="s">
        <v>1210</v>
      </c>
      <c r="B283" s="50" t="s">
        <v>1211</v>
      </c>
      <c r="C283" s="109" t="s">
        <v>1212</v>
      </c>
      <c r="D283" s="108" t="s">
        <v>391</v>
      </c>
      <c r="E283" s="103" t="s">
        <v>364</v>
      </c>
      <c r="F283" s="103" t="s">
        <v>378</v>
      </c>
      <c r="G283" s="112" t="s">
        <v>369</v>
      </c>
      <c r="H283" s="108" t="s">
        <v>370</v>
      </c>
      <c r="I283" s="114">
        <v>46721</v>
      </c>
      <c r="J283" s="112" t="s">
        <v>432</v>
      </c>
    </row>
    <row r="284" spans="1:10" ht="242.25" x14ac:dyDescent="0.2">
      <c r="A284" s="50" t="s">
        <v>1213</v>
      </c>
      <c r="B284" s="50" t="s">
        <v>1214</v>
      </c>
      <c r="C284" s="109" t="s">
        <v>1215</v>
      </c>
      <c r="D284" s="108" t="s">
        <v>1065</v>
      </c>
      <c r="E284" s="103" t="s">
        <v>364</v>
      </c>
      <c r="F284" s="103" t="s">
        <v>368</v>
      </c>
      <c r="G284" s="112" t="s">
        <v>369</v>
      </c>
      <c r="H284" s="108" t="s">
        <v>370</v>
      </c>
      <c r="I284" s="114">
        <v>45961</v>
      </c>
      <c r="J284" s="112" t="s">
        <v>373</v>
      </c>
    </row>
    <row r="285" spans="1:10" ht="318.75" x14ac:dyDescent="0.2">
      <c r="A285" s="50" t="s">
        <v>1216</v>
      </c>
      <c r="B285" s="50" t="s">
        <v>1217</v>
      </c>
      <c r="C285" s="109" t="s">
        <v>1218</v>
      </c>
      <c r="D285" s="108" t="s">
        <v>343</v>
      </c>
      <c r="E285" s="103" t="s">
        <v>364</v>
      </c>
      <c r="F285" s="103" t="s">
        <v>378</v>
      </c>
      <c r="G285" s="112" t="s">
        <v>369</v>
      </c>
      <c r="H285" s="108" t="s">
        <v>370</v>
      </c>
      <c r="I285" s="114">
        <v>46630</v>
      </c>
      <c r="J285" s="112" t="s">
        <v>432</v>
      </c>
    </row>
    <row r="286" spans="1:10" ht="242.25" x14ac:dyDescent="0.2">
      <c r="A286" s="50" t="s">
        <v>1219</v>
      </c>
      <c r="B286" s="50" t="s">
        <v>1220</v>
      </c>
      <c r="C286" s="109" t="s">
        <v>1221</v>
      </c>
      <c r="D286" s="108" t="s">
        <v>343</v>
      </c>
      <c r="E286" s="103" t="s">
        <v>364</v>
      </c>
      <c r="F286" s="103" t="s">
        <v>368</v>
      </c>
      <c r="G286" s="112" t="s">
        <v>369</v>
      </c>
      <c r="H286" s="108" t="s">
        <v>370</v>
      </c>
      <c r="I286" s="114">
        <v>46295</v>
      </c>
      <c r="J286" s="112" t="s">
        <v>432</v>
      </c>
    </row>
    <row r="287" spans="1:10" ht="242.25" x14ac:dyDescent="0.2">
      <c r="A287" s="50" t="s">
        <v>1222</v>
      </c>
      <c r="B287" s="50" t="s">
        <v>1223</v>
      </c>
      <c r="C287" s="109" t="s">
        <v>1224</v>
      </c>
      <c r="D287" s="108" t="s">
        <v>840</v>
      </c>
      <c r="E287" s="103" t="s">
        <v>364</v>
      </c>
      <c r="F287" s="103" t="s">
        <v>368</v>
      </c>
      <c r="G287" s="112" t="s">
        <v>338</v>
      </c>
      <c r="H287" s="103" t="s">
        <v>339</v>
      </c>
      <c r="I287" s="114">
        <v>46721</v>
      </c>
      <c r="J287" s="103" t="s">
        <v>345</v>
      </c>
    </row>
    <row r="288" spans="1:10" ht="318.75" x14ac:dyDescent="0.2">
      <c r="A288" s="50" t="s">
        <v>1225</v>
      </c>
      <c r="B288" s="50" t="s">
        <v>1226</v>
      </c>
      <c r="C288" s="109" t="s">
        <v>1227</v>
      </c>
      <c r="D288" s="108" t="s">
        <v>343</v>
      </c>
      <c r="E288" s="103" t="s">
        <v>364</v>
      </c>
      <c r="F288" s="103" t="s">
        <v>378</v>
      </c>
      <c r="G288" s="112" t="s">
        <v>369</v>
      </c>
      <c r="H288" s="108" t="s">
        <v>370</v>
      </c>
      <c r="I288" s="114">
        <v>46112</v>
      </c>
      <c r="J288" s="108" t="s">
        <v>40</v>
      </c>
    </row>
    <row r="289" spans="1:10" ht="318.75" x14ac:dyDescent="0.2">
      <c r="A289" s="50" t="s">
        <v>1228</v>
      </c>
      <c r="B289" s="50" t="s">
        <v>1229</v>
      </c>
      <c r="C289" s="109" t="s">
        <v>1230</v>
      </c>
      <c r="D289" s="108" t="s">
        <v>343</v>
      </c>
      <c r="E289" s="103" t="s">
        <v>364</v>
      </c>
      <c r="F289" s="103" t="s">
        <v>378</v>
      </c>
      <c r="G289" s="112" t="s">
        <v>369</v>
      </c>
      <c r="H289" s="108" t="s">
        <v>370</v>
      </c>
      <c r="I289" s="114">
        <v>45869</v>
      </c>
      <c r="J289" s="112" t="s">
        <v>40</v>
      </c>
    </row>
    <row r="290" spans="1:10" ht="240" x14ac:dyDescent="0.2">
      <c r="A290" s="50" t="s">
        <v>1231</v>
      </c>
      <c r="B290" s="50" t="s">
        <v>1229</v>
      </c>
      <c r="C290" s="109" t="s">
        <v>1232</v>
      </c>
      <c r="D290" s="108" t="s">
        <v>394</v>
      </c>
      <c r="E290" s="103" t="s">
        <v>364</v>
      </c>
      <c r="F290" s="103" t="s">
        <v>425</v>
      </c>
      <c r="G290" s="112" t="s">
        <v>369</v>
      </c>
      <c r="H290" s="108" t="s">
        <v>370</v>
      </c>
      <c r="I290" s="114">
        <v>45869</v>
      </c>
      <c r="J290" s="112" t="s">
        <v>373</v>
      </c>
    </row>
    <row r="291" spans="1:10" ht="270" x14ac:dyDescent="0.2">
      <c r="A291" s="50" t="s">
        <v>1233</v>
      </c>
      <c r="B291" s="50" t="s">
        <v>875</v>
      </c>
      <c r="C291" s="109" t="s">
        <v>1234</v>
      </c>
      <c r="D291" s="108" t="s">
        <v>391</v>
      </c>
      <c r="E291" s="103" t="s">
        <v>364</v>
      </c>
      <c r="F291" s="103" t="s">
        <v>368</v>
      </c>
      <c r="G291" s="112" t="s">
        <v>369</v>
      </c>
      <c r="H291" s="108" t="s">
        <v>370</v>
      </c>
      <c r="I291" s="114">
        <v>46599</v>
      </c>
      <c r="J291" s="112" t="s">
        <v>432</v>
      </c>
    </row>
    <row r="292" spans="1:10" ht="242.25" x14ac:dyDescent="0.2">
      <c r="A292" s="50" t="s">
        <v>1236</v>
      </c>
      <c r="B292" s="50" t="s">
        <v>1237</v>
      </c>
      <c r="C292" s="109" t="s">
        <v>1238</v>
      </c>
      <c r="D292" s="108" t="s">
        <v>38</v>
      </c>
      <c r="E292" s="103" t="s">
        <v>344</v>
      </c>
      <c r="F292" s="103" t="s">
        <v>368</v>
      </c>
      <c r="G292" s="112" t="s">
        <v>338</v>
      </c>
      <c r="H292" s="103" t="s">
        <v>339</v>
      </c>
      <c r="I292" s="114">
        <v>45536</v>
      </c>
      <c r="J292" s="103" t="s">
        <v>345</v>
      </c>
    </row>
    <row r="293" spans="1:10" ht="318.75" x14ac:dyDescent="0.2">
      <c r="A293" s="50" t="s">
        <v>1239</v>
      </c>
      <c r="B293" s="50" t="s">
        <v>1240</v>
      </c>
      <c r="C293" s="104" t="s">
        <v>1241</v>
      </c>
      <c r="D293" s="108" t="s">
        <v>343</v>
      </c>
      <c r="E293" s="103" t="s">
        <v>364</v>
      </c>
      <c r="F293" s="103" t="s">
        <v>378</v>
      </c>
      <c r="G293" s="112" t="s">
        <v>369</v>
      </c>
      <c r="H293" s="108" t="s">
        <v>370</v>
      </c>
      <c r="I293" s="114">
        <v>46387</v>
      </c>
      <c r="J293" s="112" t="s">
        <v>432</v>
      </c>
    </row>
    <row r="294" spans="1:10" ht="210" x14ac:dyDescent="0.2">
      <c r="A294" s="50" t="s">
        <v>1242</v>
      </c>
      <c r="B294" s="50" t="s">
        <v>1243</v>
      </c>
      <c r="C294" s="104" t="s">
        <v>1244</v>
      </c>
      <c r="D294" s="50" t="s">
        <v>1245</v>
      </c>
      <c r="E294" s="103" t="s">
        <v>344</v>
      </c>
      <c r="F294" s="103" t="s">
        <v>425</v>
      </c>
      <c r="G294" s="112" t="s">
        <v>338</v>
      </c>
      <c r="H294" s="103" t="s">
        <v>339</v>
      </c>
      <c r="I294" s="108" t="s">
        <v>1246</v>
      </c>
      <c r="J294" s="112" t="s">
        <v>432</v>
      </c>
    </row>
    <row r="295" spans="1:10" ht="318.75" x14ac:dyDescent="0.2">
      <c r="A295" s="50" t="s">
        <v>1247</v>
      </c>
      <c r="B295" s="50" t="s">
        <v>1248</v>
      </c>
      <c r="C295" s="109" t="s">
        <v>1249</v>
      </c>
      <c r="D295" s="108" t="s">
        <v>391</v>
      </c>
      <c r="E295" s="103" t="s">
        <v>364</v>
      </c>
      <c r="F295" s="103" t="s">
        <v>378</v>
      </c>
      <c r="G295" s="112" t="s">
        <v>369</v>
      </c>
      <c r="H295" s="108" t="s">
        <v>370</v>
      </c>
      <c r="I295" s="114">
        <v>46203</v>
      </c>
      <c r="J295" s="112" t="s">
        <v>432</v>
      </c>
    </row>
    <row r="296" spans="1:10" ht="150" x14ac:dyDescent="0.2">
      <c r="A296" s="50" t="s">
        <v>1250</v>
      </c>
      <c r="B296" s="50" t="s">
        <v>681</v>
      </c>
      <c r="C296" s="109" t="s">
        <v>1251</v>
      </c>
      <c r="D296" s="50" t="s">
        <v>1252</v>
      </c>
      <c r="E296" s="103" t="s">
        <v>344</v>
      </c>
      <c r="F296" s="103" t="s">
        <v>411</v>
      </c>
      <c r="G296" s="112" t="s">
        <v>369</v>
      </c>
      <c r="H296" s="103" t="s">
        <v>339</v>
      </c>
      <c r="I296" s="114">
        <v>45992</v>
      </c>
      <c r="J296" s="112" t="s">
        <v>371</v>
      </c>
    </row>
    <row r="297" spans="1:10" ht="225" x14ac:dyDescent="0.2">
      <c r="A297" s="50" t="s">
        <v>1253</v>
      </c>
      <c r="B297" s="50" t="s">
        <v>1254</v>
      </c>
      <c r="C297" s="109" t="s">
        <v>1255</v>
      </c>
      <c r="D297" s="108" t="s">
        <v>343</v>
      </c>
      <c r="E297" s="103" t="s">
        <v>364</v>
      </c>
      <c r="F297" s="103" t="s">
        <v>411</v>
      </c>
      <c r="G297" s="112" t="s">
        <v>369</v>
      </c>
      <c r="H297" s="108" t="s">
        <v>370</v>
      </c>
      <c r="I297" s="114">
        <v>46234</v>
      </c>
      <c r="J297" s="112" t="s">
        <v>432</v>
      </c>
    </row>
    <row r="298" spans="1:10" ht="242.25" x14ac:dyDescent="0.2">
      <c r="A298" s="50" t="s">
        <v>1256</v>
      </c>
      <c r="B298" s="50" t="s">
        <v>569</v>
      </c>
      <c r="C298" s="109" t="s">
        <v>1257</v>
      </c>
      <c r="D298" s="108" t="s">
        <v>343</v>
      </c>
      <c r="E298" s="103" t="s">
        <v>344</v>
      </c>
      <c r="F298" s="103" t="s">
        <v>368</v>
      </c>
      <c r="G298" s="112" t="s">
        <v>369</v>
      </c>
      <c r="H298" s="103" t="s">
        <v>339</v>
      </c>
      <c r="I298" s="114">
        <v>46660</v>
      </c>
      <c r="J298" s="112" t="s">
        <v>432</v>
      </c>
    </row>
    <row r="299" spans="1:10" ht="255" x14ac:dyDescent="0.2">
      <c r="A299" s="50" t="s">
        <v>1258</v>
      </c>
      <c r="B299" s="50" t="s">
        <v>1259</v>
      </c>
      <c r="C299" s="109" t="s">
        <v>1260</v>
      </c>
      <c r="D299" s="108" t="s">
        <v>343</v>
      </c>
      <c r="E299" s="103" t="s">
        <v>364</v>
      </c>
      <c r="F299" s="103" t="s">
        <v>368</v>
      </c>
      <c r="G299" s="112" t="s">
        <v>369</v>
      </c>
      <c r="H299" s="108" t="s">
        <v>370</v>
      </c>
      <c r="I299" s="114">
        <v>46630</v>
      </c>
      <c r="J299" s="112" t="s">
        <v>432</v>
      </c>
    </row>
    <row r="300" spans="1:10" ht="242.25" x14ac:dyDescent="0.2">
      <c r="A300" s="50" t="s">
        <v>1261</v>
      </c>
      <c r="B300" s="50" t="s">
        <v>1262</v>
      </c>
      <c r="C300" s="109" t="s">
        <v>1263</v>
      </c>
      <c r="D300" s="108" t="s">
        <v>343</v>
      </c>
      <c r="E300" s="103" t="s">
        <v>344</v>
      </c>
      <c r="F300" s="103" t="s">
        <v>368</v>
      </c>
      <c r="G300" s="112" t="s">
        <v>369</v>
      </c>
      <c r="H300" s="103" t="s">
        <v>339</v>
      </c>
      <c r="I300" s="114">
        <v>46160</v>
      </c>
      <c r="J300" s="112" t="s">
        <v>432</v>
      </c>
    </row>
    <row r="301" spans="1:10" ht="273" x14ac:dyDescent="0.2">
      <c r="A301" s="50" t="s">
        <v>1264</v>
      </c>
      <c r="B301" s="50" t="s">
        <v>1265</v>
      </c>
      <c r="C301" s="109" t="s">
        <v>1266</v>
      </c>
      <c r="D301" s="108" t="s">
        <v>343</v>
      </c>
      <c r="E301" s="103" t="s">
        <v>364</v>
      </c>
      <c r="F301" s="103" t="s">
        <v>407</v>
      </c>
      <c r="G301" s="112" t="s">
        <v>369</v>
      </c>
      <c r="H301" s="108" t="s">
        <v>370</v>
      </c>
      <c r="I301" s="114">
        <v>46477</v>
      </c>
      <c r="J301" s="112" t="s">
        <v>432</v>
      </c>
    </row>
    <row r="302" spans="1:10" ht="242.25" x14ac:dyDescent="0.2">
      <c r="A302" s="50" t="s">
        <v>1267</v>
      </c>
      <c r="B302" s="50" t="s">
        <v>1268</v>
      </c>
      <c r="C302" s="104" t="s">
        <v>1269</v>
      </c>
      <c r="D302" s="108" t="s">
        <v>343</v>
      </c>
      <c r="E302" s="103" t="s">
        <v>364</v>
      </c>
      <c r="F302" s="103" t="s">
        <v>368</v>
      </c>
      <c r="G302" s="112" t="s">
        <v>369</v>
      </c>
      <c r="H302" s="108" t="s">
        <v>370</v>
      </c>
      <c r="I302" s="114">
        <v>46507</v>
      </c>
      <c r="J302" s="112" t="s">
        <v>432</v>
      </c>
    </row>
    <row r="303" spans="1:10" ht="285" x14ac:dyDescent="0.2">
      <c r="A303" s="50" t="s">
        <v>1270</v>
      </c>
      <c r="B303" s="50" t="s">
        <v>1271</v>
      </c>
      <c r="C303" s="109" t="s">
        <v>1272</v>
      </c>
      <c r="D303" s="108" t="s">
        <v>1065</v>
      </c>
      <c r="E303" s="103" t="s">
        <v>364</v>
      </c>
      <c r="F303" s="103" t="s">
        <v>425</v>
      </c>
      <c r="G303" s="112" t="s">
        <v>369</v>
      </c>
      <c r="H303" s="108" t="s">
        <v>370</v>
      </c>
      <c r="I303" s="114">
        <v>46418</v>
      </c>
      <c r="J303" s="112" t="s">
        <v>432</v>
      </c>
    </row>
    <row r="304" spans="1:10" ht="225" x14ac:dyDescent="0.2">
      <c r="A304" s="50" t="s">
        <v>1273</v>
      </c>
      <c r="B304" s="50" t="s">
        <v>1274</v>
      </c>
      <c r="C304" s="109" t="s">
        <v>1275</v>
      </c>
      <c r="D304" s="108" t="s">
        <v>1276</v>
      </c>
      <c r="E304" s="103" t="s">
        <v>364</v>
      </c>
      <c r="F304" s="103" t="s">
        <v>425</v>
      </c>
      <c r="G304" s="112" t="s">
        <v>369</v>
      </c>
      <c r="H304" s="108" t="s">
        <v>370</v>
      </c>
      <c r="I304" s="114">
        <v>47149</v>
      </c>
      <c r="J304" s="112" t="s">
        <v>432</v>
      </c>
    </row>
    <row r="305" spans="1:10" ht="255" x14ac:dyDescent="0.2">
      <c r="A305" s="50" t="s">
        <v>1277</v>
      </c>
      <c r="B305" s="50" t="s">
        <v>1278</v>
      </c>
      <c r="C305" s="109" t="s">
        <v>1279</v>
      </c>
      <c r="D305" s="108" t="s">
        <v>391</v>
      </c>
      <c r="E305" s="103">
        <v>3</v>
      </c>
      <c r="F305" s="103" t="s">
        <v>1280</v>
      </c>
      <c r="G305" s="112" t="s">
        <v>369</v>
      </c>
      <c r="H305" s="108" t="s">
        <v>370</v>
      </c>
      <c r="I305" s="114">
        <v>46660</v>
      </c>
      <c r="J305" s="112" t="s">
        <v>432</v>
      </c>
    </row>
    <row r="306" spans="1:10" ht="225" x14ac:dyDescent="0.2">
      <c r="A306" s="50" t="s">
        <v>1281</v>
      </c>
      <c r="B306" s="50" t="s">
        <v>1282</v>
      </c>
      <c r="C306" s="109" t="s">
        <v>1283</v>
      </c>
      <c r="D306" s="108" t="s">
        <v>343</v>
      </c>
      <c r="E306" s="103">
        <v>3</v>
      </c>
      <c r="F306" s="103" t="s">
        <v>1280</v>
      </c>
      <c r="G306" s="112" t="s">
        <v>369</v>
      </c>
      <c r="H306" s="108" t="s">
        <v>370</v>
      </c>
      <c r="I306" s="114">
        <v>46053</v>
      </c>
      <c r="J306" s="112" t="s">
        <v>373</v>
      </c>
    </row>
    <row r="307" spans="1:10" ht="225" x14ac:dyDescent="0.2">
      <c r="A307" s="50" t="s">
        <v>1284</v>
      </c>
      <c r="B307" s="50" t="s">
        <v>833</v>
      </c>
      <c r="C307" s="109" t="s">
        <v>1285</v>
      </c>
      <c r="D307" s="108" t="s">
        <v>1286</v>
      </c>
      <c r="E307" s="103">
        <v>3</v>
      </c>
      <c r="F307" s="103" t="s">
        <v>1287</v>
      </c>
      <c r="G307" s="112" t="s">
        <v>369</v>
      </c>
      <c r="H307" s="108" t="s">
        <v>370</v>
      </c>
      <c r="I307" s="114">
        <v>46022</v>
      </c>
      <c r="J307" s="108" t="s">
        <v>429</v>
      </c>
    </row>
    <row r="308" spans="1:10" ht="180" x14ac:dyDescent="0.2">
      <c r="A308" s="50" t="s">
        <v>1288</v>
      </c>
      <c r="B308" s="50" t="s">
        <v>1289</v>
      </c>
      <c r="C308" s="109" t="s">
        <v>1290</v>
      </c>
      <c r="D308" s="108" t="s">
        <v>391</v>
      </c>
      <c r="E308" s="103">
        <v>3</v>
      </c>
      <c r="F308" s="103" t="s">
        <v>1280</v>
      </c>
      <c r="G308" s="112" t="s">
        <v>369</v>
      </c>
      <c r="H308" s="108" t="s">
        <v>370</v>
      </c>
      <c r="I308" s="114">
        <v>46418</v>
      </c>
      <c r="J308" s="112" t="s">
        <v>432</v>
      </c>
    </row>
    <row r="309" spans="1:10" ht="180" x14ac:dyDescent="0.2">
      <c r="A309" s="50" t="s">
        <v>1291</v>
      </c>
      <c r="B309" s="50" t="s">
        <v>1292</v>
      </c>
      <c r="C309" s="109" t="s">
        <v>1293</v>
      </c>
      <c r="D309" s="108" t="s">
        <v>1039</v>
      </c>
      <c r="E309" s="103">
        <v>1</v>
      </c>
      <c r="F309" s="103" t="s">
        <v>1280</v>
      </c>
      <c r="G309" s="108" t="s">
        <v>887</v>
      </c>
      <c r="H309" s="108" t="s">
        <v>1040</v>
      </c>
      <c r="I309" s="114">
        <v>46766</v>
      </c>
      <c r="J309" s="108" t="s">
        <v>524</v>
      </c>
    </row>
    <row r="310" spans="1:10" ht="210" x14ac:dyDescent="0.2">
      <c r="A310" s="50" t="s">
        <v>1294</v>
      </c>
      <c r="B310" s="50" t="s">
        <v>1295</v>
      </c>
      <c r="C310" s="109" t="s">
        <v>1296</v>
      </c>
      <c r="D310" s="108" t="s">
        <v>391</v>
      </c>
      <c r="E310" s="103">
        <v>3</v>
      </c>
      <c r="F310" s="103" t="s">
        <v>1287</v>
      </c>
      <c r="G310" s="112" t="s">
        <v>369</v>
      </c>
      <c r="H310" s="108" t="s">
        <v>370</v>
      </c>
      <c r="I310" s="114">
        <v>46752</v>
      </c>
      <c r="J310" s="112" t="s">
        <v>432</v>
      </c>
    </row>
    <row r="311" spans="1:10" ht="225" x14ac:dyDescent="0.2">
      <c r="A311" s="50" t="s">
        <v>1297</v>
      </c>
      <c r="B311" s="50" t="s">
        <v>1298</v>
      </c>
      <c r="C311" s="109" t="s">
        <v>1299</v>
      </c>
      <c r="D311" s="108" t="s">
        <v>343</v>
      </c>
      <c r="E311" s="103">
        <v>1</v>
      </c>
      <c r="F311" s="103" t="s">
        <v>1280</v>
      </c>
      <c r="G311" s="112" t="s">
        <v>369</v>
      </c>
      <c r="H311" s="103" t="s">
        <v>339</v>
      </c>
      <c r="I311" s="114">
        <v>46071</v>
      </c>
      <c r="J311" s="112" t="s">
        <v>40</v>
      </c>
    </row>
    <row r="312" spans="1:10" ht="195" x14ac:dyDescent="0.2">
      <c r="A312" s="50" t="s">
        <v>1300</v>
      </c>
      <c r="B312" s="50" t="s">
        <v>1301</v>
      </c>
      <c r="C312" s="109" t="s">
        <v>1302</v>
      </c>
      <c r="D312" s="108" t="s">
        <v>377</v>
      </c>
      <c r="E312" s="103">
        <v>3</v>
      </c>
      <c r="F312" s="103" t="s">
        <v>1280</v>
      </c>
      <c r="G312" s="112" t="s">
        <v>369</v>
      </c>
      <c r="H312" s="108" t="s">
        <v>370</v>
      </c>
      <c r="I312" s="114">
        <v>46203</v>
      </c>
      <c r="J312" s="112" t="s">
        <v>432</v>
      </c>
    </row>
    <row r="313" spans="1:10" ht="180" x14ac:dyDescent="0.2">
      <c r="A313" s="50" t="s">
        <v>1303</v>
      </c>
      <c r="B313" s="50" t="s">
        <v>1304</v>
      </c>
      <c r="C313" s="104" t="s">
        <v>1305</v>
      </c>
      <c r="D313" s="108" t="s">
        <v>343</v>
      </c>
      <c r="E313" s="103">
        <v>3</v>
      </c>
      <c r="F313" s="103" t="s">
        <v>1280</v>
      </c>
      <c r="G313" s="112" t="s">
        <v>369</v>
      </c>
      <c r="H313" s="108" t="s">
        <v>370</v>
      </c>
      <c r="I313" s="114">
        <v>46023</v>
      </c>
      <c r="J313" s="112" t="s">
        <v>371</v>
      </c>
    </row>
    <row r="314" spans="1:10" ht="255" x14ac:dyDescent="0.2">
      <c r="A314" s="50" t="s">
        <v>1306</v>
      </c>
      <c r="B314" s="50" t="s">
        <v>1307</v>
      </c>
      <c r="C314" s="104" t="s">
        <v>1308</v>
      </c>
      <c r="D314" s="108" t="s">
        <v>1065</v>
      </c>
      <c r="E314" s="103">
        <v>3</v>
      </c>
      <c r="F314" s="103" t="s">
        <v>1280</v>
      </c>
      <c r="G314" s="112" t="s">
        <v>369</v>
      </c>
      <c r="H314" s="108" t="s">
        <v>370</v>
      </c>
      <c r="I314" s="114">
        <v>46387</v>
      </c>
      <c r="J314" s="112" t="s">
        <v>432</v>
      </c>
    </row>
    <row r="315" spans="1:10" ht="240" x14ac:dyDescent="0.2">
      <c r="A315" s="50" t="s">
        <v>1309</v>
      </c>
      <c r="B315" s="50" t="s">
        <v>1310</v>
      </c>
      <c r="C315" s="109" t="s">
        <v>1311</v>
      </c>
      <c r="D315" s="50" t="s">
        <v>1312</v>
      </c>
      <c r="E315" s="103">
        <v>1</v>
      </c>
      <c r="F315" s="103" t="s">
        <v>1280</v>
      </c>
      <c r="G315" s="112" t="s">
        <v>369</v>
      </c>
      <c r="H315" s="103" t="s">
        <v>339</v>
      </c>
      <c r="I315" s="114">
        <v>46265</v>
      </c>
      <c r="J315" s="112" t="s">
        <v>432</v>
      </c>
    </row>
    <row r="316" spans="1:10" ht="240" x14ac:dyDescent="0.2">
      <c r="A316" s="50" t="s">
        <v>1313</v>
      </c>
      <c r="B316" s="50" t="s">
        <v>1314</v>
      </c>
      <c r="C316" s="109" t="s">
        <v>1315</v>
      </c>
      <c r="D316" s="108" t="s">
        <v>343</v>
      </c>
      <c r="E316" s="103">
        <v>3</v>
      </c>
      <c r="F316" s="103" t="s">
        <v>23</v>
      </c>
      <c r="G316" s="112" t="s">
        <v>369</v>
      </c>
      <c r="H316" s="108" t="s">
        <v>370</v>
      </c>
      <c r="I316" s="114">
        <v>46387</v>
      </c>
      <c r="J316" s="112" t="s">
        <v>561</v>
      </c>
    </row>
    <row r="317" spans="1:10" ht="210" x14ac:dyDescent="0.2">
      <c r="A317" s="50" t="s">
        <v>1316</v>
      </c>
      <c r="B317" s="50" t="s">
        <v>1317</v>
      </c>
      <c r="C317" s="109" t="s">
        <v>1318</v>
      </c>
      <c r="D317" s="108" t="s">
        <v>1319</v>
      </c>
      <c r="E317" s="103">
        <v>2</v>
      </c>
      <c r="F317" s="103" t="s">
        <v>1280</v>
      </c>
      <c r="G317" s="112" t="s">
        <v>369</v>
      </c>
      <c r="H317" s="103" t="s">
        <v>339</v>
      </c>
      <c r="I317" s="114">
        <v>46326</v>
      </c>
      <c r="J317" s="112" t="s">
        <v>432</v>
      </c>
    </row>
    <row r="318" spans="1:10" ht="225" x14ac:dyDescent="0.2">
      <c r="A318" s="50" t="s">
        <v>1320</v>
      </c>
      <c r="B318" s="50" t="s">
        <v>1317</v>
      </c>
      <c r="C318" s="109" t="s">
        <v>1321</v>
      </c>
      <c r="D318" s="108" t="s">
        <v>1322</v>
      </c>
      <c r="E318" s="103">
        <v>2</v>
      </c>
      <c r="F318" s="103" t="s">
        <v>1280</v>
      </c>
      <c r="G318" s="112" t="s">
        <v>369</v>
      </c>
      <c r="H318" s="103" t="s">
        <v>339</v>
      </c>
      <c r="I318" s="114">
        <v>46112</v>
      </c>
      <c r="J318" s="112" t="s">
        <v>371</v>
      </c>
    </row>
    <row r="319" spans="1:10" ht="210" x14ac:dyDescent="0.2">
      <c r="A319" s="50" t="s">
        <v>1323</v>
      </c>
      <c r="B319" s="50" t="s">
        <v>1118</v>
      </c>
      <c r="C319" s="109" t="s">
        <v>1324</v>
      </c>
      <c r="D319" s="108" t="s">
        <v>343</v>
      </c>
      <c r="E319" s="103">
        <v>3</v>
      </c>
      <c r="F319" s="103" t="s">
        <v>23</v>
      </c>
      <c r="G319" s="112" t="s">
        <v>369</v>
      </c>
      <c r="H319" s="108" t="s">
        <v>370</v>
      </c>
      <c r="I319" s="121">
        <v>46203</v>
      </c>
      <c r="J319" s="112" t="s">
        <v>432</v>
      </c>
    </row>
    <row r="320" spans="1:10" ht="240" x14ac:dyDescent="0.2">
      <c r="A320" s="50" t="s">
        <v>1325</v>
      </c>
      <c r="B320" s="50" t="s">
        <v>1326</v>
      </c>
      <c r="C320" s="109" t="s">
        <v>1327</v>
      </c>
      <c r="D320" s="108" t="s">
        <v>343</v>
      </c>
      <c r="E320" s="103">
        <v>3</v>
      </c>
      <c r="F320" s="103" t="s">
        <v>1280</v>
      </c>
      <c r="G320" s="112" t="s">
        <v>369</v>
      </c>
      <c r="H320" s="108" t="s">
        <v>370</v>
      </c>
      <c r="I320" s="114">
        <v>46630</v>
      </c>
      <c r="J320" s="112" t="s">
        <v>432</v>
      </c>
    </row>
    <row r="321" spans="1:10" ht="210" x14ac:dyDescent="0.2">
      <c r="A321" s="50" t="s">
        <v>1328</v>
      </c>
      <c r="B321" s="50" t="s">
        <v>782</v>
      </c>
      <c r="C321" s="109" t="s">
        <v>1329</v>
      </c>
      <c r="D321" s="50" t="s">
        <v>1330</v>
      </c>
      <c r="E321" s="103">
        <v>3</v>
      </c>
      <c r="F321" s="103" t="s">
        <v>1331</v>
      </c>
      <c r="G321" s="112" t="s">
        <v>338</v>
      </c>
      <c r="H321" s="108" t="s">
        <v>370</v>
      </c>
      <c r="I321" s="114">
        <v>46296</v>
      </c>
      <c r="J321" s="108" t="s">
        <v>345</v>
      </c>
    </row>
    <row r="322" spans="1:10" ht="195" x14ac:dyDescent="0.2">
      <c r="A322" s="50" t="s">
        <v>1332</v>
      </c>
      <c r="B322" s="50" t="s">
        <v>1268</v>
      </c>
      <c r="C322" s="109" t="s">
        <v>1333</v>
      </c>
      <c r="D322" s="108" t="s">
        <v>343</v>
      </c>
      <c r="E322" s="103">
        <v>3</v>
      </c>
      <c r="F322" s="103" t="s">
        <v>1280</v>
      </c>
      <c r="G322" s="112" t="s">
        <v>369</v>
      </c>
      <c r="H322" s="108" t="s">
        <v>370</v>
      </c>
      <c r="I322" s="114">
        <v>46811</v>
      </c>
      <c r="J322" s="112" t="s">
        <v>432</v>
      </c>
    </row>
    <row r="323" spans="1:10" ht="225" x14ac:dyDescent="0.2">
      <c r="A323" s="50" t="s">
        <v>1334</v>
      </c>
      <c r="B323" s="50" t="s">
        <v>1335</v>
      </c>
      <c r="C323" s="109" t="s">
        <v>1336</v>
      </c>
      <c r="D323" s="108" t="s">
        <v>343</v>
      </c>
      <c r="E323" s="103">
        <v>3</v>
      </c>
      <c r="F323" s="103" t="s">
        <v>1280</v>
      </c>
      <c r="G323" s="112" t="s">
        <v>369</v>
      </c>
      <c r="H323" s="108" t="s">
        <v>370</v>
      </c>
      <c r="I323" s="114">
        <v>46053</v>
      </c>
      <c r="J323" s="112" t="s">
        <v>373</v>
      </c>
    </row>
    <row r="324" spans="1:10" ht="150" x14ac:dyDescent="0.2">
      <c r="A324" s="50" t="s">
        <v>1337</v>
      </c>
      <c r="B324" s="50" t="s">
        <v>1338</v>
      </c>
      <c r="C324" s="109" t="s">
        <v>1339</v>
      </c>
      <c r="D324" s="108" t="s">
        <v>1340</v>
      </c>
      <c r="E324" s="103">
        <v>2</v>
      </c>
      <c r="F324" s="103" t="s">
        <v>1280</v>
      </c>
      <c r="G324" s="112" t="s">
        <v>369</v>
      </c>
      <c r="H324" s="108" t="s">
        <v>339</v>
      </c>
      <c r="I324" s="114">
        <v>46234</v>
      </c>
      <c r="J324" s="112" t="s">
        <v>432</v>
      </c>
    </row>
    <row r="325" spans="1:10" ht="210" x14ac:dyDescent="0.2">
      <c r="A325" s="50" t="s">
        <v>1341</v>
      </c>
      <c r="B325" s="50" t="s">
        <v>1342</v>
      </c>
      <c r="C325" s="109" t="s">
        <v>1343</v>
      </c>
      <c r="D325" s="108" t="s">
        <v>343</v>
      </c>
      <c r="E325" s="103">
        <v>3</v>
      </c>
      <c r="F325" s="103" t="s">
        <v>23</v>
      </c>
      <c r="G325" s="112" t="s">
        <v>369</v>
      </c>
      <c r="H325" s="108" t="s">
        <v>370</v>
      </c>
      <c r="I325" s="114">
        <v>46477</v>
      </c>
      <c r="J325" s="112" t="s">
        <v>432</v>
      </c>
    </row>
    <row r="326" spans="1:10" ht="180" x14ac:dyDescent="0.2">
      <c r="A326" s="50" t="s">
        <v>1344</v>
      </c>
      <c r="B326" s="50" t="s">
        <v>1345</v>
      </c>
      <c r="C326" s="109" t="s">
        <v>1346</v>
      </c>
      <c r="D326" s="108" t="s">
        <v>343</v>
      </c>
      <c r="E326" s="103">
        <v>3</v>
      </c>
      <c r="F326" s="103" t="s">
        <v>1280</v>
      </c>
      <c r="G326" s="112" t="s">
        <v>369</v>
      </c>
      <c r="H326" s="108" t="s">
        <v>370</v>
      </c>
      <c r="I326" s="114">
        <v>46112</v>
      </c>
      <c r="J326" s="112" t="s">
        <v>373</v>
      </c>
    </row>
    <row r="327" spans="1:10" ht="240" x14ac:dyDescent="0.2">
      <c r="A327" s="50" t="s">
        <v>1347</v>
      </c>
      <c r="B327" s="50" t="s">
        <v>1348</v>
      </c>
      <c r="C327" s="104" t="s">
        <v>1349</v>
      </c>
      <c r="D327" s="50" t="s">
        <v>1065</v>
      </c>
      <c r="E327" s="103">
        <v>3</v>
      </c>
      <c r="F327" s="103" t="s">
        <v>1280</v>
      </c>
      <c r="G327" s="112" t="s">
        <v>369</v>
      </c>
      <c r="H327" s="108" t="s">
        <v>370</v>
      </c>
      <c r="I327" s="114">
        <v>46173</v>
      </c>
      <c r="J327" s="112" t="s">
        <v>432</v>
      </c>
    </row>
    <row r="328" spans="1:10" ht="195" x14ac:dyDescent="0.2">
      <c r="A328" s="50" t="s">
        <v>1350</v>
      </c>
      <c r="B328" s="50" t="s">
        <v>582</v>
      </c>
      <c r="C328" s="109" t="s">
        <v>1351</v>
      </c>
      <c r="D328" s="108" t="s">
        <v>343</v>
      </c>
      <c r="E328" s="103">
        <v>3</v>
      </c>
      <c r="F328" s="103" t="s">
        <v>1280</v>
      </c>
      <c r="G328" s="112" t="s">
        <v>369</v>
      </c>
      <c r="H328" s="108" t="s">
        <v>370</v>
      </c>
      <c r="I328" s="114">
        <v>46418</v>
      </c>
      <c r="J328" s="112" t="s">
        <v>432</v>
      </c>
    </row>
    <row r="329" spans="1:10" ht="210" x14ac:dyDescent="0.2">
      <c r="A329" s="50" t="s">
        <v>1352</v>
      </c>
      <c r="B329" s="50" t="s">
        <v>1353</v>
      </c>
      <c r="C329" s="109" t="s">
        <v>1354</v>
      </c>
      <c r="D329" s="108" t="s">
        <v>343</v>
      </c>
      <c r="E329" s="103">
        <v>3</v>
      </c>
      <c r="F329" s="103" t="s">
        <v>23</v>
      </c>
      <c r="G329" s="112" t="s">
        <v>369</v>
      </c>
      <c r="H329" s="108" t="s">
        <v>370</v>
      </c>
      <c r="I329" s="114">
        <v>46173</v>
      </c>
      <c r="J329" s="112" t="s">
        <v>432</v>
      </c>
    </row>
    <row r="330" spans="1:10" ht="180" x14ac:dyDescent="0.2">
      <c r="A330" s="50" t="s">
        <v>1355</v>
      </c>
      <c r="B330" s="50" t="s">
        <v>1356</v>
      </c>
      <c r="C330" s="109" t="s">
        <v>1357</v>
      </c>
      <c r="D330" s="50" t="s">
        <v>1358</v>
      </c>
      <c r="E330" s="103">
        <v>1</v>
      </c>
      <c r="F330" s="103" t="s">
        <v>23</v>
      </c>
      <c r="G330" s="108" t="s">
        <v>887</v>
      </c>
      <c r="H330" s="108" t="s">
        <v>339</v>
      </c>
      <c r="I330" s="114">
        <v>46451</v>
      </c>
      <c r="J330" s="108" t="s">
        <v>1359</v>
      </c>
    </row>
    <row r="331" spans="1:10" ht="165" x14ac:dyDescent="0.2">
      <c r="A331" s="50" t="s">
        <v>1360</v>
      </c>
      <c r="B331" s="50" t="s">
        <v>1361</v>
      </c>
      <c r="C331" s="109" t="s">
        <v>1362</v>
      </c>
      <c r="D331" s="108" t="s">
        <v>343</v>
      </c>
      <c r="E331" s="103">
        <v>3</v>
      </c>
      <c r="F331" s="103" t="s">
        <v>1280</v>
      </c>
      <c r="G331" s="112" t="s">
        <v>369</v>
      </c>
      <c r="H331" s="108" t="s">
        <v>370</v>
      </c>
      <c r="I331" s="114">
        <v>46112</v>
      </c>
      <c r="J331" s="112" t="s">
        <v>373</v>
      </c>
    </row>
    <row r="332" spans="1:10" ht="210" x14ac:dyDescent="0.2">
      <c r="A332" s="50" t="s">
        <v>1363</v>
      </c>
      <c r="B332" s="50" t="s">
        <v>366</v>
      </c>
      <c r="C332" s="109" t="s">
        <v>1364</v>
      </c>
      <c r="D332" s="108" t="s">
        <v>391</v>
      </c>
      <c r="E332" s="103">
        <v>3</v>
      </c>
      <c r="F332" s="103" t="s">
        <v>1287</v>
      </c>
      <c r="G332" s="112" t="s">
        <v>369</v>
      </c>
      <c r="H332" s="108" t="s">
        <v>370</v>
      </c>
      <c r="I332" s="114">
        <v>46752</v>
      </c>
      <c r="J332" s="112" t="s">
        <v>432</v>
      </c>
    </row>
    <row r="333" spans="1:10" ht="255" x14ac:dyDescent="0.2">
      <c r="A333" s="50" t="s">
        <v>1365</v>
      </c>
      <c r="B333" s="50" t="s">
        <v>1366</v>
      </c>
      <c r="C333" s="109" t="s">
        <v>1367</v>
      </c>
      <c r="D333" s="108" t="s">
        <v>343</v>
      </c>
      <c r="E333" s="112">
        <v>3</v>
      </c>
      <c r="F333" s="112" t="s">
        <v>1331</v>
      </c>
      <c r="G333" s="112" t="s">
        <v>369</v>
      </c>
      <c r="H333" s="108" t="s">
        <v>339</v>
      </c>
      <c r="I333" s="114">
        <v>47542</v>
      </c>
      <c r="J333" s="112" t="s">
        <v>432</v>
      </c>
    </row>
    <row r="334" spans="1:10" ht="165" x14ac:dyDescent="0.2">
      <c r="A334" s="50" t="s">
        <v>1368</v>
      </c>
      <c r="B334" s="50" t="s">
        <v>1369</v>
      </c>
      <c r="C334" s="109" t="s">
        <v>1370</v>
      </c>
      <c r="D334" s="108" t="s">
        <v>1371</v>
      </c>
      <c r="E334" s="112">
        <v>3</v>
      </c>
      <c r="F334" s="112" t="s">
        <v>1331</v>
      </c>
      <c r="G334" s="112" t="s">
        <v>369</v>
      </c>
      <c r="H334" s="108" t="s">
        <v>370</v>
      </c>
      <c r="I334" s="114">
        <v>46112</v>
      </c>
      <c r="J334" s="108" t="s">
        <v>429</v>
      </c>
    </row>
    <row r="335" spans="1:10" ht="180" x14ac:dyDescent="0.2">
      <c r="A335" s="50" t="s">
        <v>1372</v>
      </c>
      <c r="B335" s="50" t="s">
        <v>1373</v>
      </c>
      <c r="C335" s="104" t="s">
        <v>1374</v>
      </c>
      <c r="D335" s="50" t="s">
        <v>1375</v>
      </c>
      <c r="E335" s="112">
        <v>1</v>
      </c>
      <c r="F335" s="112" t="s">
        <v>23</v>
      </c>
      <c r="G335" s="112" t="s">
        <v>369</v>
      </c>
      <c r="H335" s="108" t="s">
        <v>339</v>
      </c>
      <c r="I335" s="114">
        <v>46112</v>
      </c>
      <c r="J335" s="108" t="s">
        <v>1376</v>
      </c>
    </row>
    <row r="336" spans="1:10" ht="165" x14ac:dyDescent="0.2">
      <c r="A336" s="50" t="s">
        <v>1377</v>
      </c>
      <c r="B336" s="50" t="s">
        <v>582</v>
      </c>
      <c r="C336" s="104" t="s">
        <v>1378</v>
      </c>
      <c r="D336" s="108" t="s">
        <v>391</v>
      </c>
      <c r="E336" s="112">
        <v>3</v>
      </c>
      <c r="F336" s="112" t="s">
        <v>1280</v>
      </c>
      <c r="G336" s="112" t="s">
        <v>369</v>
      </c>
      <c r="H336" s="108" t="s">
        <v>370</v>
      </c>
      <c r="I336" s="114">
        <v>46843</v>
      </c>
      <c r="J336" s="112" t="s">
        <v>432</v>
      </c>
    </row>
    <row r="337" spans="1:10" ht="210" x14ac:dyDescent="0.2">
      <c r="A337" s="50" t="s">
        <v>1379</v>
      </c>
      <c r="B337" s="50" t="s">
        <v>681</v>
      </c>
      <c r="C337" s="109" t="s">
        <v>1380</v>
      </c>
      <c r="D337" s="108" t="s">
        <v>1381</v>
      </c>
      <c r="E337" s="112">
        <v>1</v>
      </c>
      <c r="F337" s="112" t="s">
        <v>1280</v>
      </c>
      <c r="G337" s="112" t="s">
        <v>369</v>
      </c>
      <c r="H337" s="108" t="s">
        <v>339</v>
      </c>
      <c r="I337" s="114">
        <v>46083</v>
      </c>
      <c r="J337" s="112" t="s">
        <v>371</v>
      </c>
    </row>
    <row r="338" spans="1:10" ht="210" x14ac:dyDescent="0.2">
      <c r="A338" s="50" t="s">
        <v>1382</v>
      </c>
      <c r="B338" s="50" t="s">
        <v>878</v>
      </c>
      <c r="C338" s="109" t="s">
        <v>1383</v>
      </c>
      <c r="D338" s="108" t="s">
        <v>1384</v>
      </c>
      <c r="E338" s="112">
        <v>3</v>
      </c>
      <c r="F338" s="112" t="s">
        <v>1280</v>
      </c>
      <c r="G338" s="112" t="s">
        <v>369</v>
      </c>
      <c r="H338" s="108" t="s">
        <v>370</v>
      </c>
      <c r="I338" s="114">
        <v>46265</v>
      </c>
      <c r="J338" s="112" t="s">
        <v>432</v>
      </c>
    </row>
    <row r="339" spans="1:10" ht="150" x14ac:dyDescent="0.2">
      <c r="A339" s="50" t="s">
        <v>1385</v>
      </c>
      <c r="B339" s="50" t="s">
        <v>681</v>
      </c>
      <c r="C339" s="109" t="s">
        <v>1386</v>
      </c>
      <c r="D339" s="108" t="s">
        <v>343</v>
      </c>
      <c r="E339" s="112">
        <v>2</v>
      </c>
      <c r="F339" s="112" t="s">
        <v>1280</v>
      </c>
      <c r="G339" s="112" t="s">
        <v>369</v>
      </c>
      <c r="H339" s="108" t="s">
        <v>339</v>
      </c>
      <c r="I339" s="114">
        <v>46112</v>
      </c>
      <c r="J339" s="108" t="s">
        <v>565</v>
      </c>
    </row>
    <row r="340" spans="1:10" ht="195" x14ac:dyDescent="0.2">
      <c r="A340" s="50" t="s">
        <v>1387</v>
      </c>
      <c r="B340" s="50" t="s">
        <v>1388</v>
      </c>
      <c r="C340" s="104" t="s">
        <v>1389</v>
      </c>
      <c r="D340" s="50" t="s">
        <v>1390</v>
      </c>
      <c r="E340" s="112">
        <v>1</v>
      </c>
      <c r="F340" s="112" t="s">
        <v>23</v>
      </c>
      <c r="G340" s="112" t="s">
        <v>369</v>
      </c>
      <c r="H340" s="108" t="s">
        <v>339</v>
      </c>
      <c r="I340" s="114">
        <v>46630</v>
      </c>
      <c r="J340" s="112" t="s">
        <v>432</v>
      </c>
    </row>
    <row r="341" spans="1:10" ht="225" x14ac:dyDescent="0.2">
      <c r="A341" s="50" t="s">
        <v>1391</v>
      </c>
      <c r="B341" s="50" t="s">
        <v>875</v>
      </c>
      <c r="C341" s="104" t="s">
        <v>1392</v>
      </c>
      <c r="D341" s="50" t="s">
        <v>1113</v>
      </c>
      <c r="E341" s="112">
        <v>3</v>
      </c>
      <c r="F341" s="112" t="s">
        <v>1331</v>
      </c>
      <c r="G341" s="112" t="s">
        <v>369</v>
      </c>
      <c r="H341" s="108" t="s">
        <v>370</v>
      </c>
      <c r="I341" s="114">
        <v>46752</v>
      </c>
      <c r="J341" s="112" t="s">
        <v>432</v>
      </c>
    </row>
    <row r="342" spans="1:10" ht="255" x14ac:dyDescent="0.2">
      <c r="A342" s="50" t="s">
        <v>1393</v>
      </c>
      <c r="B342" s="50" t="s">
        <v>878</v>
      </c>
      <c r="C342" s="109" t="s">
        <v>1394</v>
      </c>
      <c r="D342" s="108" t="s">
        <v>394</v>
      </c>
      <c r="E342" s="112">
        <v>3</v>
      </c>
      <c r="F342" s="112" t="s">
        <v>1280</v>
      </c>
      <c r="G342" s="112" t="s">
        <v>369</v>
      </c>
      <c r="H342" s="108" t="s">
        <v>370</v>
      </c>
      <c r="I342" s="114">
        <v>46387</v>
      </c>
      <c r="J342" s="112" t="s">
        <v>432</v>
      </c>
    </row>
    <row r="343" spans="1:10" ht="180" x14ac:dyDescent="0.2">
      <c r="A343" s="50" t="s">
        <v>1396</v>
      </c>
      <c r="B343" s="50" t="s">
        <v>1397</v>
      </c>
      <c r="C343" s="109" t="s">
        <v>1398</v>
      </c>
      <c r="D343" s="108" t="s">
        <v>343</v>
      </c>
      <c r="E343" s="112">
        <v>3</v>
      </c>
      <c r="F343" s="112" t="s">
        <v>1331</v>
      </c>
      <c r="G343" s="112" t="s">
        <v>369</v>
      </c>
      <c r="H343" s="108" t="s">
        <v>370</v>
      </c>
      <c r="I343" s="114">
        <v>46568</v>
      </c>
      <c r="J343" s="108" t="s">
        <v>1399</v>
      </c>
    </row>
    <row r="344" spans="1:10" ht="180" x14ac:dyDescent="0.2">
      <c r="A344" s="50" t="s">
        <v>1400</v>
      </c>
      <c r="B344" s="50" t="s">
        <v>1401</v>
      </c>
      <c r="C344" s="109" t="s">
        <v>1402</v>
      </c>
      <c r="D344" s="108" t="s">
        <v>343</v>
      </c>
      <c r="E344" s="112">
        <v>3</v>
      </c>
      <c r="F344" s="112" t="s">
        <v>1280</v>
      </c>
      <c r="G344" s="112" t="s">
        <v>369</v>
      </c>
      <c r="H344" s="108" t="s">
        <v>370</v>
      </c>
      <c r="I344" s="114">
        <v>46660</v>
      </c>
      <c r="J344" s="112" t="s">
        <v>432</v>
      </c>
    </row>
    <row r="345" spans="1:10" ht="255" x14ac:dyDescent="0.2">
      <c r="A345" s="50" t="s">
        <v>1403</v>
      </c>
      <c r="B345" s="50" t="s">
        <v>1012</v>
      </c>
      <c r="C345" s="109" t="s">
        <v>1404</v>
      </c>
      <c r="D345" s="50" t="s">
        <v>1113</v>
      </c>
      <c r="E345" s="112">
        <v>3</v>
      </c>
      <c r="F345" s="112" t="s">
        <v>1280</v>
      </c>
      <c r="G345" s="112" t="s">
        <v>369</v>
      </c>
      <c r="H345" s="108" t="s">
        <v>370</v>
      </c>
      <c r="I345" s="114">
        <v>46387</v>
      </c>
      <c r="J345" s="112" t="s">
        <v>432</v>
      </c>
    </row>
    <row r="346" spans="1:10" ht="210" x14ac:dyDescent="0.2">
      <c r="A346" s="50" t="s">
        <v>1405</v>
      </c>
      <c r="B346" s="50" t="s">
        <v>1406</v>
      </c>
      <c r="C346" s="109" t="s">
        <v>1407</v>
      </c>
      <c r="D346" s="108" t="s">
        <v>343</v>
      </c>
      <c r="E346" s="112">
        <v>3</v>
      </c>
      <c r="F346" s="112" t="s">
        <v>1408</v>
      </c>
      <c r="G346" s="112" t="s">
        <v>369</v>
      </c>
      <c r="H346" s="108" t="s">
        <v>370</v>
      </c>
      <c r="I346" s="114">
        <v>46142</v>
      </c>
      <c r="J346" s="112" t="s">
        <v>432</v>
      </c>
    </row>
    <row r="347" spans="1:10" ht="195" x14ac:dyDescent="0.2">
      <c r="A347" s="50" t="s">
        <v>1409</v>
      </c>
      <c r="B347" s="50" t="s">
        <v>1410</v>
      </c>
      <c r="C347" s="104" t="s">
        <v>1411</v>
      </c>
      <c r="D347" s="108" t="s">
        <v>343</v>
      </c>
      <c r="E347" s="112">
        <v>3</v>
      </c>
      <c r="F347" s="112" t="s">
        <v>1280</v>
      </c>
      <c r="G347" s="112" t="s">
        <v>628</v>
      </c>
      <c r="H347" s="108" t="s">
        <v>370</v>
      </c>
      <c r="I347" s="114">
        <v>46112</v>
      </c>
      <c r="J347" s="112" t="s">
        <v>371</v>
      </c>
    </row>
    <row r="348" spans="1:10" ht="195" x14ac:dyDescent="0.2">
      <c r="A348" s="50" t="s">
        <v>1412</v>
      </c>
      <c r="B348" s="50" t="s">
        <v>1413</v>
      </c>
      <c r="C348" s="109" t="s">
        <v>1414</v>
      </c>
      <c r="D348" s="108" t="s">
        <v>343</v>
      </c>
      <c r="E348" s="112">
        <v>3</v>
      </c>
      <c r="F348" s="112" t="s">
        <v>23</v>
      </c>
      <c r="G348" s="112" t="s">
        <v>369</v>
      </c>
      <c r="H348" s="108" t="s">
        <v>370</v>
      </c>
      <c r="I348" s="114">
        <v>46173</v>
      </c>
      <c r="J348" s="112" t="s">
        <v>432</v>
      </c>
    </row>
    <row r="349" spans="1:10" ht="255" x14ac:dyDescent="0.2">
      <c r="A349" s="50" t="s">
        <v>1415</v>
      </c>
      <c r="B349" s="50" t="s">
        <v>1416</v>
      </c>
      <c r="C349" s="109" t="s">
        <v>1417</v>
      </c>
      <c r="D349" s="108" t="s">
        <v>377</v>
      </c>
      <c r="E349" s="112">
        <v>3</v>
      </c>
      <c r="F349" s="112" t="s">
        <v>1331</v>
      </c>
      <c r="G349" s="112" t="s">
        <v>369</v>
      </c>
      <c r="H349" s="108" t="s">
        <v>370</v>
      </c>
      <c r="I349" s="114">
        <v>46387</v>
      </c>
      <c r="J349" s="112" t="s">
        <v>432</v>
      </c>
    </row>
    <row r="350" spans="1:10" ht="210" x14ac:dyDescent="0.2">
      <c r="A350" s="50" t="s">
        <v>1418</v>
      </c>
      <c r="B350" s="50" t="s">
        <v>1419</v>
      </c>
      <c r="C350" s="109" t="s">
        <v>1420</v>
      </c>
      <c r="D350" s="108" t="s">
        <v>343</v>
      </c>
      <c r="E350" s="112">
        <v>3</v>
      </c>
      <c r="F350" s="112" t="s">
        <v>1408</v>
      </c>
      <c r="G350" s="112" t="s">
        <v>369</v>
      </c>
      <c r="H350" s="108" t="s">
        <v>370</v>
      </c>
      <c r="I350" s="114">
        <v>46112</v>
      </c>
      <c r="J350" s="108" t="s">
        <v>429</v>
      </c>
    </row>
    <row r="351" spans="1:10" ht="180" x14ac:dyDescent="0.2">
      <c r="A351" s="50" t="s">
        <v>1421</v>
      </c>
      <c r="B351" s="50" t="s">
        <v>1422</v>
      </c>
      <c r="C351" s="109" t="s">
        <v>1423</v>
      </c>
      <c r="D351" s="50" t="s">
        <v>1424</v>
      </c>
      <c r="E351" s="112">
        <v>1</v>
      </c>
      <c r="F351" s="112" t="s">
        <v>23</v>
      </c>
      <c r="G351" s="112" t="s">
        <v>369</v>
      </c>
      <c r="H351" s="108" t="s">
        <v>339</v>
      </c>
      <c r="I351" s="114">
        <v>46030</v>
      </c>
      <c r="J351" s="112" t="s">
        <v>371</v>
      </c>
    </row>
    <row r="352" spans="1:10" ht="225" x14ac:dyDescent="0.2">
      <c r="A352" s="50" t="s">
        <v>1425</v>
      </c>
      <c r="B352" s="50" t="s">
        <v>1426</v>
      </c>
      <c r="C352" s="109" t="s">
        <v>1427</v>
      </c>
      <c r="D352" s="108" t="s">
        <v>343</v>
      </c>
      <c r="E352" s="112">
        <v>3</v>
      </c>
      <c r="F352" s="112" t="s">
        <v>1280</v>
      </c>
      <c r="G352" s="112" t="s">
        <v>369</v>
      </c>
      <c r="H352" s="108" t="s">
        <v>370</v>
      </c>
      <c r="I352" s="114">
        <v>47118</v>
      </c>
      <c r="J352" s="112" t="s">
        <v>432</v>
      </c>
    </row>
    <row r="353" spans="1:10" ht="225" x14ac:dyDescent="0.2">
      <c r="A353" s="50" t="s">
        <v>1428</v>
      </c>
      <c r="B353" s="50" t="s">
        <v>1426</v>
      </c>
      <c r="C353" s="109" t="s">
        <v>1429</v>
      </c>
      <c r="D353" s="108" t="s">
        <v>343</v>
      </c>
      <c r="E353" s="112">
        <v>3</v>
      </c>
      <c r="F353" s="112" t="s">
        <v>1280</v>
      </c>
      <c r="G353" s="112" t="s">
        <v>369</v>
      </c>
      <c r="H353" s="108" t="s">
        <v>370</v>
      </c>
      <c r="I353" s="114">
        <v>47118</v>
      </c>
      <c r="J353" s="112" t="s">
        <v>432</v>
      </c>
    </row>
    <row r="354" spans="1:10" ht="195" x14ac:dyDescent="0.2">
      <c r="A354" s="50" t="s">
        <v>1430</v>
      </c>
      <c r="B354" s="50" t="s">
        <v>1431</v>
      </c>
      <c r="C354" s="109" t="s">
        <v>1432</v>
      </c>
      <c r="D354" s="108" t="s">
        <v>343</v>
      </c>
      <c r="E354" s="112">
        <v>3</v>
      </c>
      <c r="F354" s="112" t="s">
        <v>1280</v>
      </c>
      <c r="G354" s="112" t="s">
        <v>369</v>
      </c>
      <c r="H354" s="108" t="s">
        <v>370</v>
      </c>
      <c r="I354" s="114">
        <v>46356</v>
      </c>
      <c r="J354" s="112" t="s">
        <v>432</v>
      </c>
    </row>
    <row r="355" spans="1:10" ht="180" x14ac:dyDescent="0.2">
      <c r="A355" s="50" t="s">
        <v>1433</v>
      </c>
      <c r="B355" s="50" t="s">
        <v>516</v>
      </c>
      <c r="C355" s="109" t="s">
        <v>1434</v>
      </c>
      <c r="D355" s="108" t="s">
        <v>343</v>
      </c>
      <c r="E355" s="112">
        <v>3</v>
      </c>
      <c r="F355" s="112" t="s">
        <v>23</v>
      </c>
      <c r="G355" s="112" t="s">
        <v>369</v>
      </c>
      <c r="H355" s="108" t="s">
        <v>370</v>
      </c>
      <c r="I355" s="114">
        <v>46173</v>
      </c>
      <c r="J355" s="112" t="s">
        <v>432</v>
      </c>
    </row>
    <row r="356" spans="1:10" ht="135" x14ac:dyDescent="0.2">
      <c r="A356" s="50" t="s">
        <v>1435</v>
      </c>
      <c r="B356" s="50" t="s">
        <v>1436</v>
      </c>
      <c r="C356" s="104" t="s">
        <v>1437</v>
      </c>
      <c r="D356" s="50" t="s">
        <v>1438</v>
      </c>
      <c r="E356" s="112">
        <v>1</v>
      </c>
      <c r="F356" s="112" t="s">
        <v>23</v>
      </c>
      <c r="G356" s="112" t="s">
        <v>369</v>
      </c>
      <c r="H356" s="108" t="s">
        <v>339</v>
      </c>
      <c r="I356" s="114">
        <v>46144</v>
      </c>
      <c r="J356" s="112" t="s">
        <v>432</v>
      </c>
    </row>
    <row r="357" spans="1:10" ht="225" x14ac:dyDescent="0.2">
      <c r="A357" s="50" t="s">
        <v>1439</v>
      </c>
      <c r="B357" s="50" t="s">
        <v>809</v>
      </c>
      <c r="C357" s="109" t="s">
        <v>1440</v>
      </c>
      <c r="D357" s="50" t="s">
        <v>1441</v>
      </c>
      <c r="E357" s="112">
        <v>1</v>
      </c>
      <c r="F357" s="112" t="s">
        <v>23</v>
      </c>
      <c r="G357" s="112" t="s">
        <v>369</v>
      </c>
      <c r="H357" s="108" t="s">
        <v>339</v>
      </c>
      <c r="I357" s="114">
        <v>46965</v>
      </c>
      <c r="J357" s="112" t="s">
        <v>432</v>
      </c>
    </row>
    <row r="358" spans="1:10" ht="240" x14ac:dyDescent="0.2">
      <c r="A358" s="50" t="s">
        <v>1442</v>
      </c>
      <c r="B358" s="50" t="s">
        <v>1443</v>
      </c>
      <c r="C358" s="109" t="s">
        <v>1444</v>
      </c>
      <c r="D358" s="108" t="s">
        <v>343</v>
      </c>
      <c r="E358" s="112">
        <v>3</v>
      </c>
      <c r="F358" s="112" t="s">
        <v>23</v>
      </c>
      <c r="G358" s="112" t="s">
        <v>369</v>
      </c>
      <c r="H358" s="108" t="s">
        <v>370</v>
      </c>
      <c r="I358" s="114">
        <v>46783</v>
      </c>
      <c r="J358" s="112" t="s">
        <v>432</v>
      </c>
    </row>
    <row r="359" spans="1:10" ht="240" x14ac:dyDescent="0.2">
      <c r="A359" s="50" t="s">
        <v>1445</v>
      </c>
      <c r="B359" s="50" t="s">
        <v>631</v>
      </c>
      <c r="C359" s="104" t="s">
        <v>1446</v>
      </c>
      <c r="D359" s="108" t="s">
        <v>1395</v>
      </c>
      <c r="E359" s="112">
        <v>1</v>
      </c>
      <c r="F359" s="112" t="s">
        <v>23</v>
      </c>
      <c r="G359" s="112" t="s">
        <v>369</v>
      </c>
      <c r="H359" s="108" t="s">
        <v>339</v>
      </c>
      <c r="I359" s="114">
        <v>46112</v>
      </c>
      <c r="J359" s="112" t="s">
        <v>371</v>
      </c>
    </row>
    <row r="360" spans="1:10" ht="195" x14ac:dyDescent="0.2">
      <c r="A360" s="50" t="s">
        <v>1447</v>
      </c>
      <c r="B360" s="50" t="s">
        <v>1419</v>
      </c>
      <c r="C360" s="109" t="s">
        <v>1448</v>
      </c>
      <c r="D360" s="108" t="s">
        <v>343</v>
      </c>
      <c r="E360" s="112">
        <v>3</v>
      </c>
      <c r="F360" s="112" t="s">
        <v>1280</v>
      </c>
      <c r="G360" s="112" t="s">
        <v>369</v>
      </c>
      <c r="H360" s="108" t="s">
        <v>370</v>
      </c>
      <c r="I360" s="114">
        <v>46203</v>
      </c>
      <c r="J360" s="112" t="s">
        <v>432</v>
      </c>
    </row>
    <row r="361" spans="1:10" ht="300" x14ac:dyDescent="0.2">
      <c r="A361" s="50" t="s">
        <v>1449</v>
      </c>
      <c r="B361" s="50" t="s">
        <v>325</v>
      </c>
      <c r="C361" s="104" t="s">
        <v>1450</v>
      </c>
      <c r="D361" s="50" t="s">
        <v>1451</v>
      </c>
      <c r="E361" s="112">
        <v>3</v>
      </c>
      <c r="F361" s="112" t="s">
        <v>1331</v>
      </c>
      <c r="G361" s="112" t="s">
        <v>369</v>
      </c>
      <c r="H361" s="108" t="s">
        <v>339</v>
      </c>
      <c r="I361" s="114">
        <v>46556</v>
      </c>
      <c r="J361" s="112" t="s">
        <v>432</v>
      </c>
    </row>
    <row r="362" spans="1:10" ht="150" x14ac:dyDescent="0.2">
      <c r="A362" s="50" t="s">
        <v>1452</v>
      </c>
      <c r="B362" s="50" t="s">
        <v>1083</v>
      </c>
      <c r="C362" s="104" t="s">
        <v>1453</v>
      </c>
      <c r="D362" s="108" t="s">
        <v>343</v>
      </c>
      <c r="E362" s="112">
        <v>3</v>
      </c>
      <c r="F362" s="112" t="s">
        <v>1280</v>
      </c>
      <c r="G362" s="112" t="s">
        <v>369</v>
      </c>
      <c r="H362" s="108" t="s">
        <v>370</v>
      </c>
      <c r="I362" s="114">
        <v>46295</v>
      </c>
      <c r="J362" s="112" t="s">
        <v>432</v>
      </c>
    </row>
    <row r="363" spans="1:10" ht="240" x14ac:dyDescent="0.2">
      <c r="A363" s="50" t="s">
        <v>1454</v>
      </c>
      <c r="B363" s="50" t="s">
        <v>1455</v>
      </c>
      <c r="C363" s="109" t="s">
        <v>1456</v>
      </c>
      <c r="D363" s="108" t="s">
        <v>343</v>
      </c>
      <c r="E363" s="112">
        <v>3</v>
      </c>
      <c r="F363" s="112" t="s">
        <v>23</v>
      </c>
      <c r="G363" s="112" t="s">
        <v>369</v>
      </c>
      <c r="H363" s="108" t="s">
        <v>339</v>
      </c>
      <c r="I363" s="114">
        <v>47653</v>
      </c>
      <c r="J363" s="112" t="s">
        <v>432</v>
      </c>
    </row>
    <row r="364" spans="1:10" ht="255" x14ac:dyDescent="0.2">
      <c r="A364" s="50" t="s">
        <v>1457</v>
      </c>
      <c r="B364" s="50" t="s">
        <v>1458</v>
      </c>
      <c r="C364" s="109" t="s">
        <v>1459</v>
      </c>
      <c r="D364" s="108" t="s">
        <v>343</v>
      </c>
      <c r="E364" s="112">
        <v>3</v>
      </c>
      <c r="F364" s="112" t="s">
        <v>1331</v>
      </c>
      <c r="G364" s="112" t="s">
        <v>369</v>
      </c>
      <c r="H364" s="108" t="s">
        <v>370</v>
      </c>
      <c r="I364" s="114">
        <v>46507</v>
      </c>
      <c r="J364" s="112" t="s">
        <v>432</v>
      </c>
    </row>
    <row r="365" spans="1:10" ht="195" x14ac:dyDescent="0.2">
      <c r="A365" s="50" t="s">
        <v>1460</v>
      </c>
      <c r="B365" s="50" t="s">
        <v>1461</v>
      </c>
      <c r="C365" s="109" t="s">
        <v>1462</v>
      </c>
      <c r="D365" s="108" t="s">
        <v>343</v>
      </c>
      <c r="E365" s="112">
        <v>1</v>
      </c>
      <c r="F365" s="112" t="s">
        <v>1280</v>
      </c>
      <c r="G365" s="112" t="s">
        <v>369</v>
      </c>
      <c r="H365" s="108" t="s">
        <v>339</v>
      </c>
      <c r="I365" s="114">
        <v>46606</v>
      </c>
      <c r="J365" s="112" t="s">
        <v>432</v>
      </c>
    </row>
    <row r="366" spans="1:10" ht="180" x14ac:dyDescent="0.2">
      <c r="A366" s="50" t="s">
        <v>1463</v>
      </c>
      <c r="B366" s="50" t="s">
        <v>1464</v>
      </c>
      <c r="C366" s="109" t="s">
        <v>1465</v>
      </c>
      <c r="D366" s="108" t="s">
        <v>343</v>
      </c>
      <c r="E366" s="112">
        <v>3</v>
      </c>
      <c r="F366" s="112" t="s">
        <v>1280</v>
      </c>
      <c r="G366" s="112" t="s">
        <v>369</v>
      </c>
      <c r="H366" s="108" t="s">
        <v>370</v>
      </c>
      <c r="I366" s="114">
        <v>46112</v>
      </c>
      <c r="J366" s="112" t="s">
        <v>373</v>
      </c>
    </row>
    <row r="367" spans="1:10" ht="240" x14ac:dyDescent="0.2">
      <c r="A367" s="50" t="s">
        <v>1466</v>
      </c>
      <c r="B367" s="50" t="s">
        <v>1467</v>
      </c>
      <c r="C367" s="104" t="s">
        <v>1468</v>
      </c>
      <c r="D367" s="108" t="s">
        <v>343</v>
      </c>
      <c r="E367" s="112">
        <v>3</v>
      </c>
      <c r="F367" s="112" t="s">
        <v>1280</v>
      </c>
      <c r="G367" s="112" t="s">
        <v>369</v>
      </c>
      <c r="H367" s="108" t="s">
        <v>370</v>
      </c>
      <c r="I367" s="114">
        <v>46234</v>
      </c>
      <c r="J367" s="112" t="s">
        <v>432</v>
      </c>
    </row>
    <row r="368" spans="1:10" ht="150" x14ac:dyDescent="0.2">
      <c r="A368" s="50" t="s">
        <v>1469</v>
      </c>
      <c r="B368" s="50" t="s">
        <v>1436</v>
      </c>
      <c r="C368" s="119" t="s">
        <v>1470</v>
      </c>
      <c r="D368" s="50" t="s">
        <v>1471</v>
      </c>
      <c r="E368" s="112">
        <v>1</v>
      </c>
      <c r="F368" s="112" t="s">
        <v>23</v>
      </c>
      <c r="G368" s="112" t="s">
        <v>369</v>
      </c>
      <c r="H368" s="108" t="s">
        <v>339</v>
      </c>
      <c r="I368" s="114">
        <v>46126</v>
      </c>
      <c r="J368" s="112" t="s">
        <v>432</v>
      </c>
    </row>
    <row r="369" spans="1:10" ht="255" x14ac:dyDescent="0.2">
      <c r="A369" s="50" t="s">
        <v>1472</v>
      </c>
      <c r="B369" s="50" t="s">
        <v>875</v>
      </c>
      <c r="C369" s="104" t="s">
        <v>1473</v>
      </c>
      <c r="D369" s="108" t="s">
        <v>343</v>
      </c>
      <c r="E369" s="112">
        <v>1</v>
      </c>
      <c r="F369" s="112" t="s">
        <v>23</v>
      </c>
      <c r="G369" s="112" t="s">
        <v>369</v>
      </c>
      <c r="H369" s="108" t="s">
        <v>339</v>
      </c>
      <c r="I369" s="114">
        <v>46387</v>
      </c>
      <c r="J369" s="112" t="s">
        <v>432</v>
      </c>
    </row>
    <row r="370" spans="1:10" ht="225" x14ac:dyDescent="0.2">
      <c r="A370" s="50" t="s">
        <v>1474</v>
      </c>
      <c r="B370" s="50" t="s">
        <v>1475</v>
      </c>
      <c r="C370" s="109" t="s">
        <v>1476</v>
      </c>
      <c r="D370" s="108" t="s">
        <v>343</v>
      </c>
      <c r="E370" s="112">
        <v>3</v>
      </c>
      <c r="F370" s="112" t="s">
        <v>1280</v>
      </c>
      <c r="G370" s="112" t="s">
        <v>369</v>
      </c>
      <c r="H370" s="108" t="s">
        <v>370</v>
      </c>
      <c r="I370" s="114">
        <v>46203</v>
      </c>
      <c r="J370" s="112" t="s">
        <v>432</v>
      </c>
    </row>
    <row r="371" spans="1:10" ht="195" x14ac:dyDescent="0.2">
      <c r="A371" s="50" t="s">
        <v>1477</v>
      </c>
      <c r="B371" s="50" t="s">
        <v>579</v>
      </c>
      <c r="C371" s="104" t="s">
        <v>1478</v>
      </c>
      <c r="D371" s="108" t="s">
        <v>343</v>
      </c>
      <c r="E371" s="112">
        <v>3</v>
      </c>
      <c r="F371" s="112" t="s">
        <v>1408</v>
      </c>
      <c r="G371" s="112" t="s">
        <v>369</v>
      </c>
      <c r="H371" s="108" t="s">
        <v>370</v>
      </c>
      <c r="I371" s="114">
        <v>46387</v>
      </c>
      <c r="J371" s="112" t="s">
        <v>432</v>
      </c>
    </row>
    <row r="372" spans="1:10" ht="195" x14ac:dyDescent="0.2">
      <c r="A372" s="50" t="s">
        <v>1479</v>
      </c>
      <c r="B372" s="50" t="s">
        <v>1480</v>
      </c>
      <c r="C372" s="109" t="s">
        <v>1481</v>
      </c>
      <c r="D372" s="50" t="s">
        <v>1065</v>
      </c>
      <c r="E372" s="112">
        <v>3</v>
      </c>
      <c r="F372" s="112" t="s">
        <v>1280</v>
      </c>
      <c r="G372" s="112" t="s">
        <v>369</v>
      </c>
      <c r="H372" s="108" t="s">
        <v>370</v>
      </c>
      <c r="I372" s="114">
        <v>46173</v>
      </c>
      <c r="J372" s="112" t="s">
        <v>432</v>
      </c>
    </row>
    <row r="373" spans="1:10" ht="240" x14ac:dyDescent="0.2">
      <c r="A373" s="50" t="s">
        <v>1482</v>
      </c>
      <c r="B373" s="50" t="s">
        <v>1248</v>
      </c>
      <c r="C373" s="109" t="s">
        <v>1483</v>
      </c>
      <c r="D373" s="108" t="s">
        <v>343</v>
      </c>
      <c r="E373" s="112">
        <v>3</v>
      </c>
      <c r="F373" s="112" t="s">
        <v>1280</v>
      </c>
      <c r="G373" s="112" t="s">
        <v>369</v>
      </c>
      <c r="H373" s="108" t="s">
        <v>370</v>
      </c>
      <c r="I373" s="114">
        <v>46417</v>
      </c>
      <c r="J373" s="112" t="s">
        <v>432</v>
      </c>
    </row>
    <row r="374" spans="1:10" ht="255" x14ac:dyDescent="0.2">
      <c r="A374" s="50" t="s">
        <v>1484</v>
      </c>
      <c r="B374" s="50" t="s">
        <v>833</v>
      </c>
      <c r="C374" s="109" t="s">
        <v>1485</v>
      </c>
      <c r="D374" s="108" t="s">
        <v>343</v>
      </c>
      <c r="E374" s="112">
        <v>3</v>
      </c>
      <c r="F374" s="112" t="s">
        <v>1280</v>
      </c>
      <c r="G374" s="112" t="s">
        <v>369</v>
      </c>
      <c r="H374" s="108" t="s">
        <v>370</v>
      </c>
      <c r="I374" s="114">
        <v>47238</v>
      </c>
      <c r="J374" s="112" t="s">
        <v>432</v>
      </c>
    </row>
    <row r="375" spans="1:10" ht="195" x14ac:dyDescent="0.2">
      <c r="A375" s="50" t="s">
        <v>1486</v>
      </c>
      <c r="B375" s="50" t="s">
        <v>1431</v>
      </c>
      <c r="C375" s="109" t="s">
        <v>1487</v>
      </c>
      <c r="D375" s="108" t="s">
        <v>343</v>
      </c>
      <c r="E375" s="112">
        <v>3</v>
      </c>
      <c r="F375" s="112" t="s">
        <v>1280</v>
      </c>
      <c r="G375" s="112" t="s">
        <v>369</v>
      </c>
      <c r="H375" s="108" t="s">
        <v>370</v>
      </c>
      <c r="I375" s="114">
        <v>46234</v>
      </c>
      <c r="J375" s="112" t="s">
        <v>432</v>
      </c>
    </row>
    <row r="376" spans="1:10" ht="210" x14ac:dyDescent="0.2">
      <c r="A376" s="50" t="s">
        <v>1488</v>
      </c>
      <c r="B376" s="50" t="s">
        <v>1489</v>
      </c>
      <c r="C376" s="109" t="s">
        <v>1490</v>
      </c>
      <c r="D376" s="108" t="s">
        <v>1491</v>
      </c>
      <c r="E376" s="108" t="s">
        <v>1491</v>
      </c>
      <c r="F376" s="108" t="s">
        <v>1491</v>
      </c>
      <c r="G376" s="108" t="s">
        <v>887</v>
      </c>
      <c r="H376" s="108" t="s">
        <v>339</v>
      </c>
      <c r="I376" s="121">
        <v>46219</v>
      </c>
      <c r="J376" s="108" t="s">
        <v>345</v>
      </c>
    </row>
    <row r="377" spans="1:10" ht="270" x14ac:dyDescent="0.2">
      <c r="A377" s="50" t="s">
        <v>1492</v>
      </c>
      <c r="B377" s="50" t="s">
        <v>1493</v>
      </c>
      <c r="C377" s="109" t="s">
        <v>1494</v>
      </c>
      <c r="D377" s="108" t="s">
        <v>343</v>
      </c>
      <c r="E377" s="112">
        <v>3</v>
      </c>
      <c r="F377" s="112" t="s">
        <v>1280</v>
      </c>
      <c r="G377" s="112" t="s">
        <v>369</v>
      </c>
      <c r="H377" s="108" t="s">
        <v>370</v>
      </c>
      <c r="I377" s="114">
        <v>47118</v>
      </c>
      <c r="J377" s="112" t="s">
        <v>432</v>
      </c>
    </row>
    <row r="378" spans="1:10" ht="240" x14ac:dyDescent="0.2">
      <c r="A378" s="50" t="s">
        <v>1495</v>
      </c>
      <c r="B378" s="50" t="s">
        <v>1496</v>
      </c>
      <c r="C378" s="109" t="s">
        <v>1497</v>
      </c>
      <c r="D378" s="108" t="s">
        <v>1498</v>
      </c>
      <c r="E378" s="112">
        <v>1</v>
      </c>
      <c r="F378" s="112" t="s">
        <v>1280</v>
      </c>
      <c r="G378" s="112" t="s">
        <v>338</v>
      </c>
      <c r="H378" s="108" t="s">
        <v>339</v>
      </c>
      <c r="I378" s="114">
        <v>46508</v>
      </c>
      <c r="J378" s="108" t="s">
        <v>345</v>
      </c>
    </row>
    <row r="379" spans="1:10" ht="225" x14ac:dyDescent="0.2">
      <c r="A379" s="50" t="s">
        <v>1499</v>
      </c>
      <c r="B379" s="50" t="s">
        <v>1500</v>
      </c>
      <c r="C379" s="109" t="s">
        <v>1501</v>
      </c>
      <c r="D379" s="50" t="s">
        <v>1502</v>
      </c>
      <c r="E379" s="112">
        <v>3</v>
      </c>
      <c r="F379" s="112" t="s">
        <v>1280</v>
      </c>
      <c r="G379" s="112" t="s">
        <v>369</v>
      </c>
      <c r="H379" s="108" t="s">
        <v>339</v>
      </c>
      <c r="I379" s="114">
        <v>46232</v>
      </c>
      <c r="J379" s="112" t="s">
        <v>432</v>
      </c>
    </row>
    <row r="380" spans="1:10" ht="135" x14ac:dyDescent="0.2">
      <c r="A380" s="50" t="s">
        <v>1503</v>
      </c>
      <c r="B380" s="50" t="s">
        <v>1504</v>
      </c>
      <c r="C380" s="109" t="s">
        <v>1505</v>
      </c>
      <c r="D380" s="108" t="s">
        <v>1506</v>
      </c>
      <c r="E380" s="112">
        <v>1</v>
      </c>
      <c r="F380" s="112" t="s">
        <v>1408</v>
      </c>
      <c r="G380" s="112" t="s">
        <v>338</v>
      </c>
      <c r="H380" s="108" t="s">
        <v>339</v>
      </c>
      <c r="I380" s="114">
        <v>45988</v>
      </c>
      <c r="J380" s="108" t="s">
        <v>345</v>
      </c>
    </row>
    <row r="381" spans="1:10" ht="210" x14ac:dyDescent="0.2">
      <c r="A381" s="50" t="s">
        <v>1507</v>
      </c>
      <c r="B381" s="50" t="s">
        <v>1508</v>
      </c>
      <c r="C381" s="104" t="s">
        <v>1509</v>
      </c>
      <c r="D381" s="50" t="s">
        <v>1510</v>
      </c>
      <c r="E381" s="112">
        <v>1</v>
      </c>
      <c r="F381" s="112" t="s">
        <v>23</v>
      </c>
      <c r="G381" s="112" t="s">
        <v>369</v>
      </c>
      <c r="H381" s="108" t="s">
        <v>339</v>
      </c>
      <c r="I381" s="114">
        <v>47483</v>
      </c>
      <c r="J381" s="112" t="s">
        <v>432</v>
      </c>
    </row>
    <row r="382" spans="1:10" ht="255" x14ac:dyDescent="0.2">
      <c r="A382" s="50" t="s">
        <v>1511</v>
      </c>
      <c r="B382" s="50" t="s">
        <v>1512</v>
      </c>
      <c r="C382" s="109" t="s">
        <v>1513</v>
      </c>
      <c r="D382" s="50" t="s">
        <v>1514</v>
      </c>
      <c r="E382" s="50">
        <v>3</v>
      </c>
      <c r="F382" s="50" t="s">
        <v>1331</v>
      </c>
      <c r="G382" s="112" t="s">
        <v>338</v>
      </c>
      <c r="H382" s="108" t="s">
        <v>370</v>
      </c>
      <c r="I382" s="114">
        <v>46478</v>
      </c>
      <c r="J382" s="108" t="s">
        <v>345</v>
      </c>
    </row>
    <row r="383" spans="1:10" ht="165" x14ac:dyDescent="0.2">
      <c r="A383" s="50" t="s">
        <v>1515</v>
      </c>
      <c r="B383" s="50" t="s">
        <v>1516</v>
      </c>
      <c r="C383" s="104" t="s">
        <v>1517</v>
      </c>
      <c r="D383" s="50" t="s">
        <v>1518</v>
      </c>
      <c r="E383" s="50">
        <v>1</v>
      </c>
      <c r="F383" s="50" t="s">
        <v>1408</v>
      </c>
      <c r="G383" s="112" t="s">
        <v>369</v>
      </c>
      <c r="H383" s="108" t="s">
        <v>339</v>
      </c>
      <c r="I383" s="114">
        <v>46843</v>
      </c>
      <c r="J383" s="112" t="s">
        <v>432</v>
      </c>
    </row>
    <row r="384" spans="1:10" ht="210" x14ac:dyDescent="0.2">
      <c r="A384" s="50" t="s">
        <v>1519</v>
      </c>
      <c r="B384" s="50" t="s">
        <v>1520</v>
      </c>
      <c r="C384" s="109" t="s">
        <v>1521</v>
      </c>
      <c r="D384" s="108" t="s">
        <v>343</v>
      </c>
      <c r="E384" s="50">
        <v>3</v>
      </c>
      <c r="F384" s="50" t="s">
        <v>1280</v>
      </c>
      <c r="G384" s="112" t="s">
        <v>369</v>
      </c>
      <c r="H384" s="108" t="s">
        <v>370</v>
      </c>
      <c r="I384" s="114">
        <v>46387</v>
      </c>
      <c r="J384" s="112" t="s">
        <v>432</v>
      </c>
    </row>
    <row r="385" spans="1:10" ht="150" x14ac:dyDescent="0.2">
      <c r="A385" s="50" t="s">
        <v>1522</v>
      </c>
      <c r="B385" s="50" t="s">
        <v>1523</v>
      </c>
      <c r="C385" s="109" t="s">
        <v>1524</v>
      </c>
      <c r="D385" s="108" t="s">
        <v>343</v>
      </c>
      <c r="E385" s="50">
        <v>3</v>
      </c>
      <c r="F385" s="50" t="s">
        <v>1408</v>
      </c>
      <c r="G385" s="112" t="s">
        <v>369</v>
      </c>
      <c r="H385" s="108" t="s">
        <v>370</v>
      </c>
      <c r="I385" s="114">
        <v>46053</v>
      </c>
      <c r="J385" s="112" t="s">
        <v>373</v>
      </c>
    </row>
    <row r="386" spans="1:10" ht="240" x14ac:dyDescent="0.2">
      <c r="A386" s="50" t="s">
        <v>1525</v>
      </c>
      <c r="B386" s="50" t="s">
        <v>1526</v>
      </c>
      <c r="C386" s="104" t="s">
        <v>1527</v>
      </c>
      <c r="D386" s="108" t="s">
        <v>391</v>
      </c>
      <c r="E386" s="112">
        <v>3</v>
      </c>
      <c r="F386" s="112" t="s">
        <v>1331</v>
      </c>
      <c r="G386" s="112" t="s">
        <v>369</v>
      </c>
      <c r="H386" s="108" t="s">
        <v>370</v>
      </c>
      <c r="I386" s="114">
        <v>47057</v>
      </c>
      <c r="J386" s="112" t="s">
        <v>432</v>
      </c>
    </row>
    <row r="387" spans="1:10" ht="240" x14ac:dyDescent="0.2">
      <c r="A387" s="50" t="s">
        <v>1528</v>
      </c>
      <c r="B387" s="50" t="s">
        <v>809</v>
      </c>
      <c r="C387" s="109" t="s">
        <v>1529</v>
      </c>
      <c r="D387" s="108" t="s">
        <v>343</v>
      </c>
      <c r="E387" s="50">
        <v>3</v>
      </c>
      <c r="F387" s="50" t="s">
        <v>1280</v>
      </c>
      <c r="G387" s="112" t="s">
        <v>369</v>
      </c>
      <c r="H387" s="108" t="s">
        <v>370</v>
      </c>
      <c r="I387" s="114">
        <v>46387</v>
      </c>
      <c r="J387" s="112" t="s">
        <v>432</v>
      </c>
    </row>
    <row r="388" spans="1:10" ht="240" x14ac:dyDescent="0.2">
      <c r="A388" s="50" t="s">
        <v>1530</v>
      </c>
      <c r="B388" s="50" t="s">
        <v>1118</v>
      </c>
      <c r="C388" s="109" t="s">
        <v>1531</v>
      </c>
      <c r="D388" s="108" t="s">
        <v>343</v>
      </c>
      <c r="E388" s="50">
        <v>3</v>
      </c>
      <c r="F388" s="50" t="s">
        <v>1280</v>
      </c>
      <c r="G388" s="112" t="s">
        <v>369</v>
      </c>
      <c r="H388" s="108" t="s">
        <v>370</v>
      </c>
      <c r="I388" s="114">
        <v>46752</v>
      </c>
      <c r="J388" s="112" t="s">
        <v>432</v>
      </c>
    </row>
    <row r="389" spans="1:10" ht="240" x14ac:dyDescent="0.2">
      <c r="A389" s="50" t="s">
        <v>1532</v>
      </c>
      <c r="B389" s="50" t="s">
        <v>833</v>
      </c>
      <c r="C389" s="104" t="s">
        <v>1533</v>
      </c>
      <c r="D389" s="50" t="s">
        <v>1534</v>
      </c>
      <c r="E389" s="50">
        <v>3</v>
      </c>
      <c r="F389" s="50" t="s">
        <v>1280</v>
      </c>
      <c r="G389" s="112" t="s">
        <v>369</v>
      </c>
      <c r="H389" s="108" t="s">
        <v>370</v>
      </c>
      <c r="I389" s="114">
        <v>47787</v>
      </c>
      <c r="J389" s="112" t="s">
        <v>432</v>
      </c>
    </row>
    <row r="390" spans="1:10" ht="255" x14ac:dyDescent="0.2">
      <c r="A390" s="50" t="s">
        <v>1535</v>
      </c>
      <c r="B390" s="50" t="s">
        <v>1536</v>
      </c>
      <c r="C390" s="104" t="s">
        <v>1537</v>
      </c>
      <c r="D390" s="108" t="s">
        <v>343</v>
      </c>
      <c r="E390" s="112">
        <v>3</v>
      </c>
      <c r="F390" s="112" t="s">
        <v>1287</v>
      </c>
      <c r="G390" s="112" t="s">
        <v>369</v>
      </c>
      <c r="H390" s="108" t="s">
        <v>370</v>
      </c>
      <c r="I390" s="114">
        <v>46326</v>
      </c>
      <c r="J390" s="112" t="s">
        <v>432</v>
      </c>
    </row>
    <row r="391" spans="1:10" ht="315" x14ac:dyDescent="0.2">
      <c r="A391" s="50" t="s">
        <v>1538</v>
      </c>
      <c r="B391" s="50" t="s">
        <v>366</v>
      </c>
      <c r="C391" s="109" t="s">
        <v>1539</v>
      </c>
      <c r="D391" s="108" t="s">
        <v>1540</v>
      </c>
      <c r="E391" s="112">
        <v>3</v>
      </c>
      <c r="F391" s="50" t="s">
        <v>1280</v>
      </c>
      <c r="G391" s="112" t="s">
        <v>369</v>
      </c>
      <c r="H391" s="108" t="s">
        <v>370</v>
      </c>
      <c r="I391" s="114">
        <v>46904</v>
      </c>
      <c r="J391" s="112" t="s">
        <v>432</v>
      </c>
    </row>
    <row r="392" spans="1:10" ht="270" x14ac:dyDescent="0.2">
      <c r="A392" s="50" t="s">
        <v>1541</v>
      </c>
      <c r="B392" s="50" t="s">
        <v>397</v>
      </c>
      <c r="C392" s="109" t="s">
        <v>1542</v>
      </c>
      <c r="D392" s="108" t="s">
        <v>343</v>
      </c>
      <c r="E392" s="50">
        <v>3</v>
      </c>
      <c r="F392" s="50" t="s">
        <v>1280</v>
      </c>
      <c r="G392" s="112" t="s">
        <v>369</v>
      </c>
      <c r="H392" s="108" t="s">
        <v>370</v>
      </c>
      <c r="I392" s="114">
        <v>47149</v>
      </c>
      <c r="J392" s="112" t="s">
        <v>432</v>
      </c>
    </row>
    <row r="393" spans="1:10" ht="240" x14ac:dyDescent="0.2">
      <c r="A393" s="50" t="s">
        <v>1543</v>
      </c>
      <c r="B393" s="50" t="s">
        <v>1544</v>
      </c>
      <c r="C393" s="109" t="s">
        <v>1545</v>
      </c>
      <c r="D393" s="108" t="s">
        <v>391</v>
      </c>
      <c r="E393" s="50">
        <v>3</v>
      </c>
      <c r="F393" s="50" t="s">
        <v>1280</v>
      </c>
      <c r="G393" s="112" t="s">
        <v>369</v>
      </c>
      <c r="H393" s="108" t="s">
        <v>370</v>
      </c>
      <c r="I393" s="114">
        <v>47514</v>
      </c>
      <c r="J393" s="112" t="s">
        <v>432</v>
      </c>
    </row>
    <row r="394" spans="1:10" ht="240" x14ac:dyDescent="0.2">
      <c r="A394" s="50" t="s">
        <v>1546</v>
      </c>
      <c r="B394" s="50" t="s">
        <v>1547</v>
      </c>
      <c r="C394" s="104" t="s">
        <v>1548</v>
      </c>
      <c r="D394" s="108" t="s">
        <v>343</v>
      </c>
      <c r="E394" s="50">
        <v>3</v>
      </c>
      <c r="F394" s="50" t="s">
        <v>1280</v>
      </c>
      <c r="G394" s="112" t="s">
        <v>369</v>
      </c>
      <c r="H394" s="108" t="s">
        <v>370</v>
      </c>
      <c r="I394" s="114">
        <v>47057</v>
      </c>
      <c r="J394" s="112" t="s">
        <v>432</v>
      </c>
    </row>
    <row r="395" spans="1:10" ht="255" x14ac:dyDescent="0.2">
      <c r="A395" s="50" t="s">
        <v>1549</v>
      </c>
      <c r="B395" s="50" t="s">
        <v>1496</v>
      </c>
      <c r="C395" s="109" t="s">
        <v>1550</v>
      </c>
      <c r="D395" s="108" t="s">
        <v>343</v>
      </c>
      <c r="E395" s="50">
        <v>3</v>
      </c>
      <c r="F395" s="50" t="s">
        <v>1280</v>
      </c>
      <c r="G395" s="112" t="s">
        <v>338</v>
      </c>
      <c r="H395" s="108" t="s">
        <v>370</v>
      </c>
      <c r="I395" s="114">
        <v>46477</v>
      </c>
      <c r="J395" s="108" t="s">
        <v>345</v>
      </c>
    </row>
    <row r="396" spans="1:10" ht="195" x14ac:dyDescent="0.2">
      <c r="A396" s="50" t="s">
        <v>1551</v>
      </c>
      <c r="B396" s="50" t="s">
        <v>1552</v>
      </c>
      <c r="C396" s="109" t="s">
        <v>1553</v>
      </c>
      <c r="D396" s="50" t="s">
        <v>1554</v>
      </c>
      <c r="E396" s="112">
        <v>1</v>
      </c>
      <c r="F396" s="112" t="s">
        <v>23</v>
      </c>
      <c r="G396" s="112" t="s">
        <v>369</v>
      </c>
      <c r="H396" s="108" t="s">
        <v>339</v>
      </c>
      <c r="I396" s="114">
        <v>46070</v>
      </c>
      <c r="J396" s="112" t="s">
        <v>371</v>
      </c>
    </row>
    <row r="397" spans="1:10" ht="240" x14ac:dyDescent="0.2">
      <c r="A397" s="50" t="s">
        <v>1555</v>
      </c>
      <c r="B397" s="50" t="s">
        <v>789</v>
      </c>
      <c r="C397" s="109" t="s">
        <v>1556</v>
      </c>
      <c r="D397" s="108" t="s">
        <v>343</v>
      </c>
      <c r="E397" s="112">
        <v>3</v>
      </c>
      <c r="F397" s="112" t="s">
        <v>1408</v>
      </c>
      <c r="G397" s="112" t="s">
        <v>369</v>
      </c>
      <c r="H397" s="108" t="s">
        <v>370</v>
      </c>
      <c r="I397" s="114">
        <v>46418</v>
      </c>
      <c r="J397" s="112" t="s">
        <v>432</v>
      </c>
    </row>
    <row r="398" spans="1:10" ht="210" x14ac:dyDescent="0.2">
      <c r="A398" s="50" t="s">
        <v>1557</v>
      </c>
      <c r="B398" s="50" t="s">
        <v>1558</v>
      </c>
      <c r="C398" s="109" t="s">
        <v>1559</v>
      </c>
      <c r="D398" s="50" t="s">
        <v>1560</v>
      </c>
      <c r="E398" s="112">
        <v>1</v>
      </c>
      <c r="F398" s="50" t="s">
        <v>1280</v>
      </c>
      <c r="G398" s="112" t="s">
        <v>338</v>
      </c>
      <c r="H398" s="108" t="s">
        <v>339</v>
      </c>
      <c r="I398" s="114">
        <v>46234</v>
      </c>
      <c r="J398" s="108" t="s">
        <v>345</v>
      </c>
    </row>
    <row r="399" spans="1:10" ht="225" x14ac:dyDescent="0.2">
      <c r="A399" s="50" t="s">
        <v>1561</v>
      </c>
      <c r="B399" s="50" t="s">
        <v>1406</v>
      </c>
      <c r="C399" s="104" t="s">
        <v>1562</v>
      </c>
      <c r="D399" s="108" t="s">
        <v>1113</v>
      </c>
      <c r="E399" s="112">
        <v>3</v>
      </c>
      <c r="F399" s="112" t="s">
        <v>1563</v>
      </c>
      <c r="G399" s="112" t="s">
        <v>338</v>
      </c>
      <c r="H399" s="108" t="s">
        <v>370</v>
      </c>
      <c r="I399" s="114">
        <v>46235</v>
      </c>
      <c r="J399" s="108" t="s">
        <v>345</v>
      </c>
    </row>
    <row r="400" spans="1:10" ht="165" x14ac:dyDescent="0.2">
      <c r="A400" s="50" t="s">
        <v>1564</v>
      </c>
      <c r="B400" s="50" t="s">
        <v>1565</v>
      </c>
      <c r="C400" s="109" t="s">
        <v>1566</v>
      </c>
      <c r="D400" s="108" t="s">
        <v>343</v>
      </c>
      <c r="E400" s="112">
        <v>1</v>
      </c>
      <c r="F400" s="50" t="s">
        <v>1280</v>
      </c>
      <c r="G400" s="112" t="s">
        <v>369</v>
      </c>
      <c r="H400" s="108" t="s">
        <v>339</v>
      </c>
      <c r="I400" s="114">
        <v>46160</v>
      </c>
      <c r="J400" s="112" t="s">
        <v>432</v>
      </c>
    </row>
    <row r="401" spans="1:10" ht="180" x14ac:dyDescent="0.2">
      <c r="A401" s="50" t="s">
        <v>1567</v>
      </c>
      <c r="B401" s="50" t="s">
        <v>1568</v>
      </c>
      <c r="C401" s="109" t="s">
        <v>1569</v>
      </c>
      <c r="D401" s="50" t="s">
        <v>1570</v>
      </c>
      <c r="E401" s="112">
        <v>1</v>
      </c>
      <c r="F401" s="50" t="s">
        <v>23</v>
      </c>
      <c r="G401" s="108" t="s">
        <v>887</v>
      </c>
      <c r="H401" s="108" t="s">
        <v>339</v>
      </c>
      <c r="I401" s="114">
        <v>46630</v>
      </c>
      <c r="J401" s="112" t="s">
        <v>432</v>
      </c>
    </row>
    <row r="402" spans="1:10" ht="210" x14ac:dyDescent="0.2">
      <c r="A402" s="50" t="s">
        <v>1571</v>
      </c>
      <c r="B402" s="50" t="s">
        <v>1572</v>
      </c>
      <c r="C402" s="104" t="s">
        <v>1573</v>
      </c>
      <c r="D402" s="108" t="s">
        <v>343</v>
      </c>
      <c r="E402" s="112">
        <v>3</v>
      </c>
      <c r="F402" s="50" t="s">
        <v>1280</v>
      </c>
      <c r="G402" s="112" t="s">
        <v>369</v>
      </c>
      <c r="H402" s="108" t="s">
        <v>370</v>
      </c>
      <c r="I402" s="114">
        <v>46387</v>
      </c>
      <c r="J402" s="112" t="s">
        <v>432</v>
      </c>
    </row>
    <row r="403" spans="1:10" ht="225" x14ac:dyDescent="0.2">
      <c r="A403" s="50" t="s">
        <v>1574</v>
      </c>
      <c r="B403" s="50" t="s">
        <v>830</v>
      </c>
      <c r="C403" s="109" t="s">
        <v>1575</v>
      </c>
      <c r="D403" s="108" t="s">
        <v>391</v>
      </c>
      <c r="E403" s="112">
        <v>3</v>
      </c>
      <c r="F403" s="50" t="s">
        <v>1280</v>
      </c>
      <c r="G403" s="112" t="s">
        <v>369</v>
      </c>
      <c r="H403" s="108" t="s">
        <v>370</v>
      </c>
      <c r="I403" s="114">
        <v>46691</v>
      </c>
      <c r="J403" s="112" t="s">
        <v>432</v>
      </c>
    </row>
    <row r="404" spans="1:10" ht="225" x14ac:dyDescent="0.2">
      <c r="A404" s="50" t="s">
        <v>1576</v>
      </c>
      <c r="B404" s="50" t="s">
        <v>1577</v>
      </c>
      <c r="C404" s="109" t="s">
        <v>1578</v>
      </c>
      <c r="D404" s="50" t="s">
        <v>1065</v>
      </c>
      <c r="E404" s="112">
        <v>3</v>
      </c>
      <c r="F404" s="50" t="s">
        <v>1280</v>
      </c>
      <c r="G404" s="112" t="s">
        <v>369</v>
      </c>
      <c r="H404" s="108" t="s">
        <v>370</v>
      </c>
      <c r="I404" s="114">
        <v>46752</v>
      </c>
      <c r="J404" s="112" t="s">
        <v>432</v>
      </c>
    </row>
    <row r="405" spans="1:10" ht="210" x14ac:dyDescent="0.2">
      <c r="A405" s="50" t="s">
        <v>1579</v>
      </c>
      <c r="B405" s="50" t="s">
        <v>39</v>
      </c>
      <c r="C405" s="104" t="s">
        <v>1580</v>
      </c>
      <c r="D405" s="108" t="s">
        <v>343</v>
      </c>
      <c r="E405" s="112">
        <v>3</v>
      </c>
      <c r="F405" s="50" t="s">
        <v>1280</v>
      </c>
      <c r="G405" s="112" t="s">
        <v>369</v>
      </c>
      <c r="H405" s="108" t="s">
        <v>370</v>
      </c>
      <c r="I405" s="114">
        <v>46752</v>
      </c>
      <c r="J405" s="112" t="s">
        <v>432</v>
      </c>
    </row>
    <row r="406" spans="1:10" ht="270" x14ac:dyDescent="0.2">
      <c r="A406" s="50" t="s">
        <v>1581</v>
      </c>
      <c r="B406" s="50" t="s">
        <v>1582</v>
      </c>
      <c r="C406" s="109" t="s">
        <v>1583</v>
      </c>
      <c r="D406" s="108" t="s">
        <v>343</v>
      </c>
      <c r="E406" s="112">
        <v>3</v>
      </c>
      <c r="F406" s="50" t="s">
        <v>23</v>
      </c>
      <c r="G406" s="112" t="s">
        <v>369</v>
      </c>
      <c r="H406" s="108" t="s">
        <v>370</v>
      </c>
      <c r="I406" s="114">
        <v>46265</v>
      </c>
      <c r="J406" s="112" t="s">
        <v>432</v>
      </c>
    </row>
    <row r="407" spans="1:10" ht="105" x14ac:dyDescent="0.2">
      <c r="A407" s="50" t="s">
        <v>1584</v>
      </c>
      <c r="B407" s="50" t="s">
        <v>1585</v>
      </c>
      <c r="C407" s="109" t="s">
        <v>1586</v>
      </c>
      <c r="D407" s="50" t="s">
        <v>1587</v>
      </c>
      <c r="E407" s="50">
        <v>1</v>
      </c>
      <c r="F407" s="50" t="s">
        <v>1408</v>
      </c>
      <c r="G407" s="112" t="s">
        <v>369</v>
      </c>
      <c r="H407" s="108" t="s">
        <v>339</v>
      </c>
      <c r="I407" s="121">
        <v>46691</v>
      </c>
      <c r="J407" s="112" t="s">
        <v>432</v>
      </c>
    </row>
    <row r="408" spans="1:10" ht="225" x14ac:dyDescent="0.2">
      <c r="A408" s="50" t="s">
        <v>1588</v>
      </c>
      <c r="B408" s="50" t="s">
        <v>1589</v>
      </c>
      <c r="C408" s="109" t="s">
        <v>1590</v>
      </c>
      <c r="D408" s="108" t="s">
        <v>343</v>
      </c>
      <c r="E408" s="112">
        <v>3</v>
      </c>
      <c r="F408" s="50" t="s">
        <v>1280</v>
      </c>
      <c r="G408" s="112" t="s">
        <v>369</v>
      </c>
      <c r="H408" s="108" t="s">
        <v>370</v>
      </c>
      <c r="I408" s="114">
        <v>46599</v>
      </c>
      <c r="J408" s="112" t="s">
        <v>432</v>
      </c>
    </row>
    <row r="409" spans="1:10" ht="180" x14ac:dyDescent="0.2">
      <c r="A409" s="50" t="s">
        <v>1591</v>
      </c>
      <c r="B409" s="50" t="s">
        <v>1496</v>
      </c>
      <c r="C409" s="109" t="s">
        <v>1592</v>
      </c>
      <c r="D409" s="108" t="s">
        <v>343</v>
      </c>
      <c r="E409" s="112">
        <v>1</v>
      </c>
      <c r="F409" s="112" t="s">
        <v>23</v>
      </c>
      <c r="G409" s="112" t="s">
        <v>369</v>
      </c>
      <c r="H409" s="108" t="s">
        <v>339</v>
      </c>
      <c r="I409" s="114">
        <v>46295</v>
      </c>
      <c r="J409" s="112" t="s">
        <v>432</v>
      </c>
    </row>
    <row r="410" spans="1:10" ht="240" x14ac:dyDescent="0.2">
      <c r="A410" s="50" t="s">
        <v>1593</v>
      </c>
      <c r="B410" s="50" t="s">
        <v>1594</v>
      </c>
      <c r="C410" s="104" t="s">
        <v>1595</v>
      </c>
      <c r="D410" s="108" t="s">
        <v>343</v>
      </c>
      <c r="E410" s="112">
        <v>3</v>
      </c>
      <c r="F410" s="112" t="s">
        <v>1331</v>
      </c>
      <c r="G410" s="112" t="s">
        <v>369</v>
      </c>
      <c r="H410" s="108" t="s">
        <v>370</v>
      </c>
      <c r="I410" s="114">
        <v>46507</v>
      </c>
      <c r="J410" s="112" t="s">
        <v>432</v>
      </c>
    </row>
    <row r="411" spans="1:10" ht="225" x14ac:dyDescent="0.2">
      <c r="A411" s="50" t="s">
        <v>1596</v>
      </c>
      <c r="B411" s="50" t="s">
        <v>1597</v>
      </c>
      <c r="C411" s="109" t="s">
        <v>1598</v>
      </c>
      <c r="D411" s="108" t="s">
        <v>343</v>
      </c>
      <c r="E411" s="112">
        <v>3</v>
      </c>
      <c r="F411" s="112" t="s">
        <v>1331</v>
      </c>
      <c r="G411" s="112" t="s">
        <v>369</v>
      </c>
      <c r="H411" s="108" t="s">
        <v>370</v>
      </c>
      <c r="I411" s="114">
        <v>46112</v>
      </c>
      <c r="J411" s="108" t="s">
        <v>429</v>
      </c>
    </row>
    <row r="412" spans="1:10" ht="240" x14ac:dyDescent="0.2">
      <c r="A412" s="50" t="s">
        <v>1599</v>
      </c>
      <c r="B412" s="50" t="s">
        <v>1600</v>
      </c>
      <c r="C412" s="109" t="s">
        <v>1601</v>
      </c>
      <c r="D412" s="50" t="s">
        <v>1065</v>
      </c>
      <c r="E412" s="112">
        <v>3</v>
      </c>
      <c r="F412" s="50" t="s">
        <v>1280</v>
      </c>
      <c r="G412" s="112" t="s">
        <v>369</v>
      </c>
      <c r="H412" s="108" t="s">
        <v>370</v>
      </c>
      <c r="I412" s="114">
        <v>46387</v>
      </c>
      <c r="J412" s="112" t="s">
        <v>432</v>
      </c>
    </row>
    <row r="413" spans="1:10" ht="180" x14ac:dyDescent="0.2">
      <c r="A413" s="50" t="s">
        <v>1602</v>
      </c>
      <c r="B413" s="50" t="s">
        <v>631</v>
      </c>
      <c r="C413" s="109" t="s">
        <v>1603</v>
      </c>
      <c r="D413" s="50" t="s">
        <v>1604</v>
      </c>
      <c r="E413" s="112">
        <v>1</v>
      </c>
      <c r="F413" s="112" t="s">
        <v>1563</v>
      </c>
      <c r="G413" s="112" t="s">
        <v>369</v>
      </c>
      <c r="H413" s="108" t="s">
        <v>339</v>
      </c>
      <c r="I413" s="114">
        <v>46143</v>
      </c>
      <c r="J413" s="112" t="s">
        <v>432</v>
      </c>
    </row>
    <row r="414" spans="1:10" ht="225" x14ac:dyDescent="0.2">
      <c r="A414" s="50" t="s">
        <v>1605</v>
      </c>
      <c r="B414" s="50" t="s">
        <v>997</v>
      </c>
      <c r="C414" s="104" t="s">
        <v>1606</v>
      </c>
      <c r="D414" s="108" t="s">
        <v>343</v>
      </c>
      <c r="E414" s="112">
        <v>3</v>
      </c>
      <c r="F414" s="50" t="s">
        <v>1280</v>
      </c>
      <c r="G414" s="112" t="s">
        <v>369</v>
      </c>
      <c r="H414" s="108" t="s">
        <v>370</v>
      </c>
      <c r="I414" s="114">
        <v>46081</v>
      </c>
      <c r="J414" s="112" t="s">
        <v>371</v>
      </c>
    </row>
    <row r="415" spans="1:10" ht="225" x14ac:dyDescent="0.2">
      <c r="A415" s="50" t="s">
        <v>1607</v>
      </c>
      <c r="B415" s="50" t="s">
        <v>1608</v>
      </c>
      <c r="C415" s="109" t="s">
        <v>1609</v>
      </c>
      <c r="D415" s="108" t="s">
        <v>343</v>
      </c>
      <c r="E415" s="112">
        <v>3</v>
      </c>
      <c r="F415" s="50" t="s">
        <v>1280</v>
      </c>
      <c r="G415" s="112" t="s">
        <v>369</v>
      </c>
      <c r="H415" s="108" t="s">
        <v>370</v>
      </c>
      <c r="I415" s="114">
        <v>46418</v>
      </c>
      <c r="J415" s="112" t="s">
        <v>432</v>
      </c>
    </row>
    <row r="416" spans="1:10" ht="180" x14ac:dyDescent="0.2">
      <c r="A416" s="50" t="s">
        <v>1610</v>
      </c>
      <c r="B416" s="50" t="s">
        <v>1611</v>
      </c>
      <c r="C416" s="109" t="s">
        <v>1612</v>
      </c>
      <c r="D416" s="108" t="s">
        <v>343</v>
      </c>
      <c r="E416" s="112">
        <v>3</v>
      </c>
      <c r="F416" s="50" t="s">
        <v>1280</v>
      </c>
      <c r="G416" s="112" t="s">
        <v>369</v>
      </c>
      <c r="H416" s="108" t="s">
        <v>370</v>
      </c>
      <c r="I416" s="114">
        <v>46387</v>
      </c>
      <c r="J416" s="112" t="s">
        <v>432</v>
      </c>
    </row>
    <row r="417" spans="1:10" ht="195" x14ac:dyDescent="0.2">
      <c r="A417" s="50" t="s">
        <v>1613</v>
      </c>
      <c r="B417" s="50" t="s">
        <v>1614</v>
      </c>
      <c r="C417" s="109" t="s">
        <v>1615</v>
      </c>
      <c r="D417" s="108" t="s">
        <v>343</v>
      </c>
      <c r="E417" s="112">
        <v>3</v>
      </c>
      <c r="F417" s="50" t="s">
        <v>1280</v>
      </c>
      <c r="G417" s="112" t="s">
        <v>369</v>
      </c>
      <c r="H417" s="108" t="s">
        <v>370</v>
      </c>
      <c r="I417" s="114">
        <v>46173</v>
      </c>
      <c r="J417" s="112" t="s">
        <v>432</v>
      </c>
    </row>
    <row r="418" spans="1:10" ht="252" customHeight="1" x14ac:dyDescent="0.2">
      <c r="A418" s="50" t="s">
        <v>1616</v>
      </c>
      <c r="B418" s="50" t="s">
        <v>1617</v>
      </c>
      <c r="C418" s="104" t="s">
        <v>1618</v>
      </c>
      <c r="D418" s="108" t="s">
        <v>343</v>
      </c>
      <c r="E418" s="112">
        <v>3</v>
      </c>
      <c r="F418" s="50" t="s">
        <v>1280</v>
      </c>
      <c r="G418" s="112" t="s">
        <v>369</v>
      </c>
      <c r="H418" s="108" t="s">
        <v>370</v>
      </c>
      <c r="I418" s="114">
        <v>46387</v>
      </c>
      <c r="J418" s="112" t="s">
        <v>432</v>
      </c>
    </row>
    <row r="419" spans="1:10" ht="240" x14ac:dyDescent="0.2">
      <c r="A419" s="50" t="s">
        <v>1619</v>
      </c>
      <c r="B419" s="50" t="s">
        <v>1620</v>
      </c>
      <c r="C419" s="109" t="s">
        <v>1621</v>
      </c>
      <c r="D419" s="108" t="s">
        <v>343</v>
      </c>
      <c r="E419" s="112">
        <v>1</v>
      </c>
      <c r="F419" s="50" t="s">
        <v>1280</v>
      </c>
      <c r="G419" s="112" t="s">
        <v>369</v>
      </c>
      <c r="H419" s="108" t="s">
        <v>339</v>
      </c>
      <c r="I419" s="114">
        <v>46203</v>
      </c>
      <c r="J419" s="112" t="s">
        <v>432</v>
      </c>
    </row>
    <row r="420" spans="1:10" ht="165" x14ac:dyDescent="0.2">
      <c r="A420" s="50" t="s">
        <v>1622</v>
      </c>
      <c r="B420" s="50" t="s">
        <v>1623</v>
      </c>
      <c r="C420" s="109" t="s">
        <v>1624</v>
      </c>
      <c r="D420" s="50" t="s">
        <v>1625</v>
      </c>
      <c r="E420" s="112">
        <v>2</v>
      </c>
      <c r="F420" s="50" t="s">
        <v>1280</v>
      </c>
      <c r="G420" s="108" t="s">
        <v>887</v>
      </c>
      <c r="H420" s="108" t="s">
        <v>339</v>
      </c>
      <c r="I420" s="114">
        <v>46387</v>
      </c>
      <c r="J420" s="112" t="s">
        <v>432</v>
      </c>
    </row>
    <row r="421" spans="1:10" ht="255" x14ac:dyDescent="0.2">
      <c r="A421" s="50" t="s">
        <v>1626</v>
      </c>
      <c r="B421" s="50" t="s">
        <v>1627</v>
      </c>
      <c r="C421" s="104" t="s">
        <v>1628</v>
      </c>
      <c r="D421" s="108" t="s">
        <v>391</v>
      </c>
      <c r="E421" s="112">
        <v>3</v>
      </c>
      <c r="F421" s="112" t="s">
        <v>1331</v>
      </c>
      <c r="G421" s="112" t="s">
        <v>369</v>
      </c>
      <c r="H421" s="108" t="s">
        <v>370</v>
      </c>
      <c r="I421" s="114">
        <v>46996</v>
      </c>
      <c r="J421" s="112" t="s">
        <v>432</v>
      </c>
    </row>
    <row r="422" spans="1:10" ht="195" x14ac:dyDescent="0.2">
      <c r="A422" s="50" t="s">
        <v>1629</v>
      </c>
      <c r="B422" s="50" t="s">
        <v>1552</v>
      </c>
      <c r="C422" s="109" t="s">
        <v>1630</v>
      </c>
      <c r="D422" s="108" t="s">
        <v>1631</v>
      </c>
      <c r="E422" s="112">
        <v>1</v>
      </c>
      <c r="F422" s="50" t="s">
        <v>1280</v>
      </c>
      <c r="G422" s="112" t="s">
        <v>369</v>
      </c>
      <c r="H422" s="108" t="s">
        <v>339</v>
      </c>
      <c r="I422" s="114">
        <v>46387</v>
      </c>
      <c r="J422" s="112" t="s">
        <v>432</v>
      </c>
    </row>
    <row r="423" spans="1:10" ht="240" x14ac:dyDescent="0.2">
      <c r="A423" s="50" t="s">
        <v>1632</v>
      </c>
      <c r="B423" s="50" t="s">
        <v>590</v>
      </c>
      <c r="C423" s="109" t="s">
        <v>1633</v>
      </c>
      <c r="D423" s="50" t="s">
        <v>1634</v>
      </c>
      <c r="E423" s="112">
        <v>3</v>
      </c>
      <c r="F423" s="50" t="s">
        <v>1280</v>
      </c>
      <c r="G423" s="112" t="s">
        <v>369</v>
      </c>
      <c r="H423" s="108" t="s">
        <v>339</v>
      </c>
      <c r="I423" s="114">
        <v>46387</v>
      </c>
      <c r="J423" s="112" t="s">
        <v>432</v>
      </c>
    </row>
    <row r="424" spans="1:10" ht="195" x14ac:dyDescent="0.2">
      <c r="A424" s="50" t="s">
        <v>1635</v>
      </c>
      <c r="B424" s="50" t="s">
        <v>1500</v>
      </c>
      <c r="C424" s="104" t="s">
        <v>1636</v>
      </c>
      <c r="D424" s="108" t="s">
        <v>1637</v>
      </c>
      <c r="E424" s="112">
        <v>3</v>
      </c>
      <c r="F424" s="50" t="s">
        <v>1280</v>
      </c>
      <c r="G424" s="112" t="s">
        <v>369</v>
      </c>
      <c r="H424" s="108" t="s">
        <v>339</v>
      </c>
      <c r="I424" s="108" t="s">
        <v>1638</v>
      </c>
      <c r="J424" s="108" t="s">
        <v>1638</v>
      </c>
    </row>
    <row r="425" spans="1:10" ht="195" x14ac:dyDescent="0.2">
      <c r="A425" s="50" t="s">
        <v>1639</v>
      </c>
      <c r="B425" s="50" t="s">
        <v>1500</v>
      </c>
      <c r="C425" s="109" t="s">
        <v>1640</v>
      </c>
      <c r="D425" s="108" t="s">
        <v>1641</v>
      </c>
      <c r="E425" s="112">
        <v>3</v>
      </c>
      <c r="F425" s="50" t="s">
        <v>1280</v>
      </c>
      <c r="G425" s="112" t="s">
        <v>369</v>
      </c>
      <c r="H425" s="108" t="s">
        <v>339</v>
      </c>
      <c r="I425" s="108" t="s">
        <v>1638</v>
      </c>
      <c r="J425" s="108" t="s">
        <v>1638</v>
      </c>
    </row>
    <row r="426" spans="1:10" ht="240" x14ac:dyDescent="0.2">
      <c r="A426" s="50" t="s">
        <v>1642</v>
      </c>
      <c r="B426" s="50" t="s">
        <v>866</v>
      </c>
      <c r="C426" s="109" t="s">
        <v>1643</v>
      </c>
      <c r="D426" s="50" t="s">
        <v>1644</v>
      </c>
      <c r="E426" s="112">
        <v>1</v>
      </c>
      <c r="F426" s="112" t="s">
        <v>23</v>
      </c>
      <c r="G426" s="112" t="s">
        <v>369</v>
      </c>
      <c r="H426" s="108" t="s">
        <v>339</v>
      </c>
      <c r="I426" s="114">
        <v>46053</v>
      </c>
      <c r="J426" s="112" t="s">
        <v>40</v>
      </c>
    </row>
    <row r="427" spans="1:10" ht="225" x14ac:dyDescent="0.2">
      <c r="A427" s="50" t="s">
        <v>1645</v>
      </c>
      <c r="B427" s="50" t="s">
        <v>1552</v>
      </c>
      <c r="C427" s="109" t="s">
        <v>1646</v>
      </c>
      <c r="D427" s="108" t="s">
        <v>38</v>
      </c>
      <c r="E427" s="112">
        <v>1</v>
      </c>
      <c r="F427" s="112" t="s">
        <v>1563</v>
      </c>
      <c r="G427" s="112" t="s">
        <v>369</v>
      </c>
      <c r="H427" s="108" t="s">
        <v>339</v>
      </c>
      <c r="I427" s="114">
        <v>46203</v>
      </c>
      <c r="J427" s="112" t="s">
        <v>432</v>
      </c>
    </row>
    <row r="428" spans="1:10" ht="225" x14ac:dyDescent="0.2">
      <c r="A428" s="50" t="s">
        <v>1647</v>
      </c>
      <c r="B428" s="50" t="s">
        <v>563</v>
      </c>
      <c r="C428" s="109" t="s">
        <v>1648</v>
      </c>
      <c r="D428" s="108" t="s">
        <v>343</v>
      </c>
      <c r="E428" s="112">
        <v>3</v>
      </c>
      <c r="F428" s="50" t="s">
        <v>1280</v>
      </c>
      <c r="G428" s="112" t="s">
        <v>369</v>
      </c>
      <c r="H428" s="108" t="s">
        <v>370</v>
      </c>
      <c r="I428" s="114">
        <v>47149</v>
      </c>
      <c r="J428" s="112" t="s">
        <v>432</v>
      </c>
    </row>
    <row r="429" spans="1:10" ht="165" x14ac:dyDescent="0.2">
      <c r="A429" s="50" t="s">
        <v>1649</v>
      </c>
      <c r="B429" s="50" t="s">
        <v>1650</v>
      </c>
      <c r="C429" s="104" t="s">
        <v>1651</v>
      </c>
      <c r="D429" s="50" t="s">
        <v>1652</v>
      </c>
      <c r="E429" s="112">
        <v>3</v>
      </c>
      <c r="F429" s="50" t="s">
        <v>1280</v>
      </c>
      <c r="G429" s="112" t="s">
        <v>369</v>
      </c>
      <c r="H429" s="108" t="s">
        <v>339</v>
      </c>
      <c r="I429" s="114">
        <v>46206</v>
      </c>
      <c r="J429" s="112" t="s">
        <v>432</v>
      </c>
    </row>
    <row r="430" spans="1:10" ht="210" x14ac:dyDescent="0.2">
      <c r="A430" s="50" t="s">
        <v>1653</v>
      </c>
      <c r="B430" s="50" t="s">
        <v>1235</v>
      </c>
      <c r="C430" s="109" t="s">
        <v>1654</v>
      </c>
      <c r="D430" s="50" t="s">
        <v>377</v>
      </c>
      <c r="E430" s="112">
        <v>3</v>
      </c>
      <c r="F430" s="50" t="s">
        <v>1280</v>
      </c>
      <c r="G430" s="112" t="s">
        <v>369</v>
      </c>
      <c r="H430" s="108" t="s">
        <v>370</v>
      </c>
      <c r="I430" s="114">
        <v>46752</v>
      </c>
      <c r="J430" s="112" t="s">
        <v>432</v>
      </c>
    </row>
    <row r="431" spans="1:10" ht="270" x14ac:dyDescent="0.2">
      <c r="A431" s="50" t="s">
        <v>1655</v>
      </c>
      <c r="B431" s="50" t="s">
        <v>1656</v>
      </c>
      <c r="C431" s="109" t="s">
        <v>1657</v>
      </c>
      <c r="D431" s="108" t="s">
        <v>343</v>
      </c>
      <c r="E431" s="112">
        <v>3</v>
      </c>
      <c r="F431" s="50" t="s">
        <v>1280</v>
      </c>
      <c r="G431" s="112" t="s">
        <v>369</v>
      </c>
      <c r="H431" s="108" t="s">
        <v>370</v>
      </c>
      <c r="I431" s="114">
        <v>46812</v>
      </c>
      <c r="J431" s="112" t="s">
        <v>432</v>
      </c>
    </row>
    <row r="432" spans="1:10" ht="195" x14ac:dyDescent="0.2">
      <c r="A432" s="50" t="s">
        <v>1658</v>
      </c>
      <c r="B432" s="50" t="s">
        <v>579</v>
      </c>
      <c r="C432" s="109" t="s">
        <v>1659</v>
      </c>
      <c r="D432" s="108" t="s">
        <v>1660</v>
      </c>
      <c r="E432" s="112">
        <v>3</v>
      </c>
      <c r="F432" s="50" t="s">
        <v>1280</v>
      </c>
      <c r="G432" s="112" t="s">
        <v>369</v>
      </c>
      <c r="H432" s="108" t="s">
        <v>370</v>
      </c>
      <c r="I432" s="114">
        <v>46387</v>
      </c>
      <c r="J432" s="112" t="s">
        <v>432</v>
      </c>
    </row>
    <row r="433" spans="1:10" ht="240" x14ac:dyDescent="0.2">
      <c r="A433" s="50" t="s">
        <v>1661</v>
      </c>
      <c r="B433" s="50" t="s">
        <v>1662</v>
      </c>
      <c r="C433" s="109" t="s">
        <v>1663</v>
      </c>
      <c r="D433" s="50" t="s">
        <v>1664</v>
      </c>
      <c r="E433" s="112">
        <v>1</v>
      </c>
      <c r="F433" s="112" t="s">
        <v>23</v>
      </c>
      <c r="G433" s="112" t="s">
        <v>369</v>
      </c>
      <c r="H433" s="108" t="s">
        <v>339</v>
      </c>
      <c r="I433" s="114">
        <v>46173</v>
      </c>
      <c r="J433" s="112" t="s">
        <v>432</v>
      </c>
    </row>
    <row r="434" spans="1:10" ht="225" x14ac:dyDescent="0.2">
      <c r="A434" s="50" t="s">
        <v>1665</v>
      </c>
      <c r="B434" s="50" t="s">
        <v>1666</v>
      </c>
      <c r="C434" s="109" t="s">
        <v>1667</v>
      </c>
      <c r="D434" s="108" t="s">
        <v>1668</v>
      </c>
      <c r="E434" s="112">
        <v>1</v>
      </c>
      <c r="F434" s="50" t="s">
        <v>1280</v>
      </c>
      <c r="G434" s="112" t="s">
        <v>369</v>
      </c>
      <c r="H434" s="108" t="s">
        <v>339</v>
      </c>
      <c r="I434" s="114">
        <v>46843</v>
      </c>
      <c r="J434" s="112" t="s">
        <v>432</v>
      </c>
    </row>
    <row r="435" spans="1:10" ht="225" x14ac:dyDescent="0.2">
      <c r="A435" s="50" t="s">
        <v>1669</v>
      </c>
      <c r="B435" s="50" t="s">
        <v>1670</v>
      </c>
      <c r="C435" s="109" t="s">
        <v>1671</v>
      </c>
      <c r="D435" s="108" t="s">
        <v>343</v>
      </c>
      <c r="E435" s="112">
        <v>3</v>
      </c>
      <c r="F435" s="50" t="s">
        <v>1280</v>
      </c>
      <c r="G435" s="112" t="s">
        <v>369</v>
      </c>
      <c r="H435" s="108" t="s">
        <v>370</v>
      </c>
      <c r="I435" s="114">
        <v>46934</v>
      </c>
      <c r="J435" s="112" t="s">
        <v>432</v>
      </c>
    </row>
    <row r="436" spans="1:10" ht="225" x14ac:dyDescent="0.2">
      <c r="A436" s="50" t="s">
        <v>1672</v>
      </c>
      <c r="B436" s="50" t="s">
        <v>1673</v>
      </c>
      <c r="C436" s="109" t="s">
        <v>1674</v>
      </c>
      <c r="D436" s="108" t="s">
        <v>343</v>
      </c>
      <c r="E436" s="112">
        <v>3</v>
      </c>
      <c r="F436" s="112" t="s">
        <v>23</v>
      </c>
      <c r="G436" s="112" t="s">
        <v>369</v>
      </c>
      <c r="H436" s="108" t="s">
        <v>370</v>
      </c>
      <c r="I436" s="114">
        <v>46418</v>
      </c>
      <c r="J436" s="112" t="s">
        <v>432</v>
      </c>
    </row>
    <row r="437" spans="1:10" ht="255" x14ac:dyDescent="0.2">
      <c r="A437" s="50" t="s">
        <v>1675</v>
      </c>
      <c r="B437" s="50" t="s">
        <v>1676</v>
      </c>
      <c r="C437" s="109" t="s">
        <v>1677</v>
      </c>
      <c r="D437" s="108" t="s">
        <v>1660</v>
      </c>
      <c r="E437" s="112">
        <v>3</v>
      </c>
      <c r="F437" s="50" t="s">
        <v>1280</v>
      </c>
      <c r="G437" s="112" t="s">
        <v>369</v>
      </c>
      <c r="H437" s="108" t="s">
        <v>370</v>
      </c>
      <c r="I437" s="114">
        <v>46752</v>
      </c>
      <c r="J437" s="112" t="s">
        <v>432</v>
      </c>
    </row>
    <row r="438" spans="1:10" ht="210" x14ac:dyDescent="0.2">
      <c r="A438" s="50" t="s">
        <v>1678</v>
      </c>
      <c r="B438" s="50" t="s">
        <v>1679</v>
      </c>
      <c r="C438" s="109" t="s">
        <v>1680</v>
      </c>
      <c r="D438" s="108" t="s">
        <v>343</v>
      </c>
      <c r="E438" s="112">
        <v>3</v>
      </c>
      <c r="F438" s="112" t="s">
        <v>23</v>
      </c>
      <c r="G438" s="112" t="s">
        <v>369</v>
      </c>
      <c r="H438" s="108" t="s">
        <v>370</v>
      </c>
      <c r="I438" s="114">
        <v>46446</v>
      </c>
      <c r="J438" s="112" t="s">
        <v>432</v>
      </c>
    </row>
    <row r="439" spans="1:10" ht="225" x14ac:dyDescent="0.2">
      <c r="A439" s="50" t="s">
        <v>1681</v>
      </c>
      <c r="B439" s="50" t="s">
        <v>653</v>
      </c>
      <c r="C439" s="109" t="s">
        <v>1682</v>
      </c>
      <c r="D439" s="50" t="s">
        <v>1683</v>
      </c>
      <c r="E439" s="112">
        <v>1</v>
      </c>
      <c r="F439" s="112" t="s">
        <v>1331</v>
      </c>
      <c r="G439" s="108" t="s">
        <v>887</v>
      </c>
      <c r="H439" s="108" t="s">
        <v>1040</v>
      </c>
      <c r="I439" s="114">
        <v>46167</v>
      </c>
      <c r="J439" s="108" t="s">
        <v>345</v>
      </c>
    </row>
    <row r="440" spans="1:10" ht="150" x14ac:dyDescent="0.2">
      <c r="A440" s="50" t="s">
        <v>1684</v>
      </c>
      <c r="B440" s="50" t="s">
        <v>1685</v>
      </c>
      <c r="C440" s="109" t="s">
        <v>1686</v>
      </c>
      <c r="D440" s="50" t="s">
        <v>1687</v>
      </c>
      <c r="E440" s="112">
        <v>3</v>
      </c>
      <c r="F440" s="50" t="s">
        <v>1280</v>
      </c>
      <c r="G440" s="112" t="s">
        <v>338</v>
      </c>
      <c r="H440" s="108" t="s">
        <v>339</v>
      </c>
      <c r="I440" s="114">
        <v>46148</v>
      </c>
      <c r="J440" s="108" t="s">
        <v>1688</v>
      </c>
    </row>
    <row r="441" spans="1:10" ht="225" x14ac:dyDescent="0.2">
      <c r="A441" s="50" t="s">
        <v>1689</v>
      </c>
      <c r="B441" s="50" t="s">
        <v>1690</v>
      </c>
      <c r="C441" s="109" t="s">
        <v>1691</v>
      </c>
      <c r="D441" s="50" t="s">
        <v>377</v>
      </c>
      <c r="E441" s="112">
        <v>1</v>
      </c>
      <c r="F441" s="50" t="s">
        <v>1280</v>
      </c>
      <c r="G441" s="112" t="s">
        <v>369</v>
      </c>
      <c r="H441" s="108" t="s">
        <v>339</v>
      </c>
      <c r="I441" s="114">
        <v>46397</v>
      </c>
      <c r="J441" s="112" t="s">
        <v>432</v>
      </c>
    </row>
    <row r="442" spans="1:10" ht="225" x14ac:dyDescent="0.2">
      <c r="A442" s="50" t="s">
        <v>1692</v>
      </c>
      <c r="B442" s="50" t="s">
        <v>1693</v>
      </c>
      <c r="C442" s="109" t="s">
        <v>1694</v>
      </c>
      <c r="D442" s="50" t="s">
        <v>377</v>
      </c>
      <c r="E442" s="112">
        <v>3</v>
      </c>
      <c r="F442" s="50" t="s">
        <v>1280</v>
      </c>
      <c r="G442" s="112" t="s">
        <v>369</v>
      </c>
      <c r="H442" s="108" t="s">
        <v>339</v>
      </c>
      <c r="I442" s="114">
        <v>47391</v>
      </c>
      <c r="J442" s="112" t="s">
        <v>432</v>
      </c>
    </row>
    <row r="443" spans="1:10" ht="225" x14ac:dyDescent="0.2">
      <c r="A443" s="50" t="s">
        <v>1695</v>
      </c>
      <c r="B443" s="50" t="s">
        <v>875</v>
      </c>
      <c r="C443" s="109" t="s">
        <v>1696</v>
      </c>
      <c r="D443" s="108" t="s">
        <v>391</v>
      </c>
      <c r="E443" s="112">
        <v>3</v>
      </c>
      <c r="F443" s="112" t="s">
        <v>1331</v>
      </c>
      <c r="G443" s="112" t="s">
        <v>369</v>
      </c>
      <c r="H443" s="108" t="s">
        <v>370</v>
      </c>
      <c r="I443" s="114">
        <v>46752</v>
      </c>
      <c r="J443" s="112" t="s">
        <v>432</v>
      </c>
    </row>
    <row r="444" spans="1:10" ht="225" x14ac:dyDescent="0.2">
      <c r="A444" s="50" t="s">
        <v>1697</v>
      </c>
      <c r="B444" s="50" t="s">
        <v>1480</v>
      </c>
      <c r="C444" s="109" t="s">
        <v>1698</v>
      </c>
      <c r="D444" s="108" t="s">
        <v>343</v>
      </c>
      <c r="E444" s="112">
        <v>3</v>
      </c>
      <c r="F444" s="112" t="s">
        <v>1331</v>
      </c>
      <c r="G444" s="112" t="s">
        <v>369</v>
      </c>
      <c r="H444" s="108" t="s">
        <v>370</v>
      </c>
      <c r="I444" s="114">
        <v>46387</v>
      </c>
      <c r="J444" s="112" t="s">
        <v>432</v>
      </c>
    </row>
    <row r="445" spans="1:10" ht="225" x14ac:dyDescent="0.2">
      <c r="A445" s="50" t="s">
        <v>1699</v>
      </c>
      <c r="B445" s="50" t="s">
        <v>1700</v>
      </c>
      <c r="C445" s="109" t="s">
        <v>1701</v>
      </c>
      <c r="D445" s="108" t="s">
        <v>38</v>
      </c>
      <c r="E445" s="112">
        <v>3</v>
      </c>
      <c r="F445" s="112" t="s">
        <v>1563</v>
      </c>
      <c r="G445" s="108" t="s">
        <v>1702</v>
      </c>
      <c r="H445" s="108" t="s">
        <v>339</v>
      </c>
      <c r="I445" s="114">
        <v>45869</v>
      </c>
      <c r="J445" s="108" t="s">
        <v>1703</v>
      </c>
    </row>
    <row r="446" spans="1:10" ht="195" x14ac:dyDescent="0.2">
      <c r="A446" s="50" t="s">
        <v>1704</v>
      </c>
      <c r="B446" s="50" t="s">
        <v>1705</v>
      </c>
      <c r="C446" s="109" t="s">
        <v>1706</v>
      </c>
      <c r="D446" s="108" t="s">
        <v>343</v>
      </c>
      <c r="E446" s="112">
        <v>3</v>
      </c>
      <c r="F446" s="112" t="s">
        <v>1408</v>
      </c>
      <c r="G446" s="112" t="s">
        <v>369</v>
      </c>
      <c r="H446" s="108" t="s">
        <v>370</v>
      </c>
      <c r="I446" s="114">
        <v>47483</v>
      </c>
      <c r="J446" s="112" t="s">
        <v>432</v>
      </c>
    </row>
    <row r="447" spans="1:10" ht="195" x14ac:dyDescent="0.2">
      <c r="A447" s="50" t="s">
        <v>1707</v>
      </c>
      <c r="B447" s="50" t="s">
        <v>1268</v>
      </c>
      <c r="C447" s="109" t="s">
        <v>1708</v>
      </c>
      <c r="D447" s="108" t="s">
        <v>343</v>
      </c>
      <c r="E447" s="112">
        <v>3</v>
      </c>
      <c r="F447" s="50" t="s">
        <v>1280</v>
      </c>
      <c r="G447" s="112" t="s">
        <v>369</v>
      </c>
      <c r="H447" s="108" t="s">
        <v>370</v>
      </c>
      <c r="I447" s="114">
        <v>46811</v>
      </c>
      <c r="J447" s="112" t="s">
        <v>432</v>
      </c>
    </row>
    <row r="448" spans="1:10" ht="225" x14ac:dyDescent="0.2">
      <c r="A448" s="50" t="s">
        <v>1709</v>
      </c>
      <c r="B448" s="50" t="s">
        <v>1710</v>
      </c>
      <c r="C448" s="109" t="s">
        <v>1711</v>
      </c>
      <c r="D448" s="50" t="s">
        <v>1065</v>
      </c>
      <c r="E448" s="112">
        <v>3</v>
      </c>
      <c r="F448" s="50" t="s">
        <v>1280</v>
      </c>
      <c r="G448" s="112" t="s">
        <v>369</v>
      </c>
      <c r="H448" s="108" t="s">
        <v>370</v>
      </c>
      <c r="I448" s="114">
        <v>46568</v>
      </c>
      <c r="J448" s="112" t="s">
        <v>432</v>
      </c>
    </row>
    <row r="449" spans="1:10" ht="255" x14ac:dyDescent="0.2">
      <c r="A449" s="50" t="s">
        <v>1712</v>
      </c>
      <c r="B449" s="50" t="s">
        <v>1121</v>
      </c>
      <c r="C449" s="109" t="s">
        <v>1713</v>
      </c>
      <c r="D449" s="50" t="s">
        <v>1113</v>
      </c>
      <c r="E449" s="112">
        <v>3</v>
      </c>
      <c r="F449" s="50" t="s">
        <v>1280</v>
      </c>
      <c r="G449" s="112" t="s">
        <v>369</v>
      </c>
      <c r="H449" s="108" t="s">
        <v>370</v>
      </c>
      <c r="I449" s="114">
        <v>47848</v>
      </c>
      <c r="J449" s="112" t="s">
        <v>432</v>
      </c>
    </row>
    <row r="450" spans="1:10" ht="165" x14ac:dyDescent="0.2">
      <c r="A450" s="50" t="s">
        <v>1714</v>
      </c>
      <c r="B450" s="50" t="s">
        <v>1715</v>
      </c>
      <c r="C450" s="109" t="s">
        <v>1716</v>
      </c>
      <c r="D450" s="108" t="s">
        <v>343</v>
      </c>
      <c r="E450" s="112">
        <v>3</v>
      </c>
      <c r="F450" s="112" t="s">
        <v>1331</v>
      </c>
      <c r="G450" s="112" t="s">
        <v>369</v>
      </c>
      <c r="H450" s="108" t="s">
        <v>370</v>
      </c>
      <c r="I450" s="114">
        <v>47848</v>
      </c>
      <c r="J450" s="112" t="s">
        <v>432</v>
      </c>
    </row>
    <row r="451" spans="1:10" ht="210" x14ac:dyDescent="0.2">
      <c r="A451" s="50" t="s">
        <v>1717</v>
      </c>
      <c r="B451" s="50" t="s">
        <v>1397</v>
      </c>
      <c r="C451" s="109" t="s">
        <v>1718</v>
      </c>
      <c r="D451" s="108" t="s">
        <v>343</v>
      </c>
      <c r="E451" s="112">
        <v>3</v>
      </c>
      <c r="F451" s="112" t="s">
        <v>1331</v>
      </c>
      <c r="G451" s="112" t="s">
        <v>369</v>
      </c>
      <c r="H451" s="108" t="s">
        <v>370</v>
      </c>
      <c r="I451" s="122">
        <v>46568</v>
      </c>
      <c r="J451" s="112" t="s">
        <v>432</v>
      </c>
    </row>
    <row r="452" spans="1:10" ht="180" x14ac:dyDescent="0.2">
      <c r="A452" s="50" t="s">
        <v>1719</v>
      </c>
      <c r="B452" s="50" t="s">
        <v>1720</v>
      </c>
      <c r="C452" s="109" t="s">
        <v>1721</v>
      </c>
      <c r="D452" s="112" t="s">
        <v>956</v>
      </c>
      <c r="E452" s="112">
        <v>1</v>
      </c>
      <c r="F452" s="50" t="s">
        <v>1280</v>
      </c>
      <c r="G452" s="112" t="s">
        <v>369</v>
      </c>
      <c r="H452" s="108" t="s">
        <v>339</v>
      </c>
      <c r="I452" s="114">
        <v>47238</v>
      </c>
      <c r="J452" s="112" t="s">
        <v>432</v>
      </c>
    </row>
    <row r="453" spans="1:10" ht="225" x14ac:dyDescent="0.2">
      <c r="A453" s="50" t="s">
        <v>1722</v>
      </c>
      <c r="B453" s="50" t="s">
        <v>1373</v>
      </c>
      <c r="C453" s="109" t="s">
        <v>1723</v>
      </c>
      <c r="D453" s="50" t="s">
        <v>1724</v>
      </c>
      <c r="E453" s="112">
        <v>1</v>
      </c>
      <c r="F453" s="112" t="s">
        <v>23</v>
      </c>
      <c r="G453" s="112" t="s">
        <v>369</v>
      </c>
      <c r="H453" s="108" t="s">
        <v>339</v>
      </c>
      <c r="I453" s="114">
        <v>46773</v>
      </c>
      <c r="J453" s="112" t="s">
        <v>432</v>
      </c>
    </row>
    <row r="454" spans="1:10" ht="225" x14ac:dyDescent="0.2">
      <c r="A454" s="50" t="s">
        <v>1725</v>
      </c>
      <c r="B454" s="50" t="s">
        <v>1726</v>
      </c>
      <c r="C454" s="109" t="s">
        <v>1727</v>
      </c>
      <c r="D454" s="108" t="s">
        <v>343</v>
      </c>
      <c r="E454" s="112">
        <v>3</v>
      </c>
      <c r="F454" s="112" t="s">
        <v>1331</v>
      </c>
      <c r="G454" s="112" t="s">
        <v>369</v>
      </c>
      <c r="H454" s="108" t="s">
        <v>370</v>
      </c>
      <c r="I454" s="114">
        <v>46843</v>
      </c>
      <c r="J454" s="112" t="s">
        <v>432</v>
      </c>
    </row>
    <row r="455" spans="1:10" ht="135" x14ac:dyDescent="0.2">
      <c r="A455" s="50" t="s">
        <v>1728</v>
      </c>
      <c r="B455" s="50" t="s">
        <v>1729</v>
      </c>
      <c r="C455" s="109" t="s">
        <v>1730</v>
      </c>
      <c r="D455" s="50" t="s">
        <v>1731</v>
      </c>
      <c r="E455" s="112">
        <v>1</v>
      </c>
      <c r="F455" s="112" t="s">
        <v>1732</v>
      </c>
      <c r="G455" s="112" t="s">
        <v>369</v>
      </c>
      <c r="H455" s="108" t="s">
        <v>339</v>
      </c>
      <c r="I455" s="114">
        <v>46153</v>
      </c>
      <c r="J455" s="112" t="s">
        <v>432</v>
      </c>
    </row>
    <row r="456" spans="1:10" ht="240" x14ac:dyDescent="0.2">
      <c r="A456" s="50" t="s">
        <v>1733</v>
      </c>
      <c r="B456" s="50" t="s">
        <v>1734</v>
      </c>
      <c r="C456" s="109" t="s">
        <v>1735</v>
      </c>
      <c r="D456" s="108" t="s">
        <v>343</v>
      </c>
      <c r="E456" s="112">
        <v>3</v>
      </c>
      <c r="F456" s="50" t="s">
        <v>1280</v>
      </c>
      <c r="G456" s="112" t="s">
        <v>338</v>
      </c>
      <c r="H456" s="108" t="s">
        <v>370</v>
      </c>
      <c r="I456" s="114">
        <v>46388</v>
      </c>
      <c r="J456" s="108" t="s">
        <v>1703</v>
      </c>
    </row>
    <row r="457" spans="1:10" ht="210" x14ac:dyDescent="0.2">
      <c r="A457" s="50" t="s">
        <v>1736</v>
      </c>
      <c r="B457" s="50" t="s">
        <v>1737</v>
      </c>
      <c r="C457" s="109" t="s">
        <v>1738</v>
      </c>
      <c r="D457" s="108" t="s">
        <v>38</v>
      </c>
      <c r="E457" s="112">
        <v>3</v>
      </c>
      <c r="F457" s="112" t="s">
        <v>23</v>
      </c>
      <c r="G457" s="112" t="s">
        <v>369</v>
      </c>
      <c r="H457" s="108" t="s">
        <v>370</v>
      </c>
      <c r="I457" s="114">
        <v>46186</v>
      </c>
      <c r="J457" s="112" t="s">
        <v>432</v>
      </c>
    </row>
    <row r="458" spans="1:10" ht="180" x14ac:dyDescent="0.2">
      <c r="A458" s="50" t="s">
        <v>1739</v>
      </c>
      <c r="B458" s="50" t="s">
        <v>1740</v>
      </c>
      <c r="C458" s="109" t="s">
        <v>1741</v>
      </c>
      <c r="D458" s="108" t="s">
        <v>38</v>
      </c>
      <c r="E458" s="112">
        <v>1</v>
      </c>
      <c r="F458" s="112" t="s">
        <v>1331</v>
      </c>
      <c r="G458" s="108" t="s">
        <v>887</v>
      </c>
      <c r="H458" s="108" t="s">
        <v>339</v>
      </c>
      <c r="I458" s="114">
        <v>46477</v>
      </c>
      <c r="J458" s="108" t="s">
        <v>1742</v>
      </c>
    </row>
    <row r="459" spans="1:10" ht="135" x14ac:dyDescent="0.2">
      <c r="A459" s="50" t="s">
        <v>1743</v>
      </c>
      <c r="B459" s="50" t="s">
        <v>1744</v>
      </c>
      <c r="C459" s="109" t="s">
        <v>1745</v>
      </c>
      <c r="D459" s="108" t="s">
        <v>343</v>
      </c>
      <c r="E459" s="112">
        <v>3</v>
      </c>
      <c r="F459" s="112" t="s">
        <v>1408</v>
      </c>
      <c r="G459" s="112" t="s">
        <v>369</v>
      </c>
      <c r="H459" s="108" t="s">
        <v>370</v>
      </c>
      <c r="I459" s="114">
        <v>46691</v>
      </c>
      <c r="J459" s="112" t="s">
        <v>432</v>
      </c>
    </row>
    <row r="460" spans="1:10" ht="240" x14ac:dyDescent="0.2">
      <c r="A460" s="50" t="s">
        <v>1746</v>
      </c>
      <c r="B460" s="50" t="s">
        <v>1747</v>
      </c>
      <c r="C460" s="109" t="s">
        <v>1748</v>
      </c>
      <c r="D460" s="108" t="s">
        <v>343</v>
      </c>
      <c r="E460" s="112">
        <v>3</v>
      </c>
      <c r="F460" s="50" t="s">
        <v>1280</v>
      </c>
      <c r="G460" s="112" t="s">
        <v>369</v>
      </c>
      <c r="H460" s="108" t="s">
        <v>370</v>
      </c>
      <c r="I460" s="114">
        <v>46325</v>
      </c>
      <c r="J460" s="112" t="s">
        <v>432</v>
      </c>
    </row>
    <row r="461" spans="1:10" ht="240" x14ac:dyDescent="0.2">
      <c r="A461" s="50" t="s">
        <v>1749</v>
      </c>
      <c r="B461" s="50" t="s">
        <v>1750</v>
      </c>
      <c r="C461" s="109" t="s">
        <v>1751</v>
      </c>
      <c r="D461" s="108" t="s">
        <v>414</v>
      </c>
      <c r="E461" s="112">
        <v>3</v>
      </c>
      <c r="F461" s="112" t="s">
        <v>23</v>
      </c>
      <c r="G461" s="112" t="s">
        <v>338</v>
      </c>
      <c r="H461" s="108" t="s">
        <v>339</v>
      </c>
      <c r="I461" s="114">
        <v>46368</v>
      </c>
      <c r="J461" s="108" t="s">
        <v>1703</v>
      </c>
    </row>
    <row r="462" spans="1:10" ht="255" x14ac:dyDescent="0.2">
      <c r="A462" s="50" t="s">
        <v>1752</v>
      </c>
      <c r="B462" s="50" t="s">
        <v>558</v>
      </c>
      <c r="C462" s="109" t="s">
        <v>1753</v>
      </c>
      <c r="D462" s="108" t="s">
        <v>343</v>
      </c>
      <c r="E462" s="112">
        <v>3</v>
      </c>
      <c r="F462" s="50" t="s">
        <v>1280</v>
      </c>
      <c r="G462" s="112" t="s">
        <v>369</v>
      </c>
      <c r="H462" s="108" t="s">
        <v>370</v>
      </c>
      <c r="I462" s="114">
        <v>47026</v>
      </c>
      <c r="J462" s="112" t="s">
        <v>432</v>
      </c>
    </row>
    <row r="463" spans="1:10" ht="225" x14ac:dyDescent="0.2">
      <c r="A463" s="50" t="s">
        <v>1754</v>
      </c>
      <c r="B463" s="50" t="s">
        <v>1755</v>
      </c>
      <c r="C463" s="109" t="s">
        <v>1756</v>
      </c>
      <c r="D463" s="108" t="s">
        <v>343</v>
      </c>
      <c r="E463" s="112">
        <v>1</v>
      </c>
      <c r="F463" s="50" t="s">
        <v>1280</v>
      </c>
      <c r="G463" s="112" t="s">
        <v>369</v>
      </c>
      <c r="H463" s="108" t="s">
        <v>339</v>
      </c>
      <c r="I463" s="114">
        <v>46816</v>
      </c>
      <c r="J463" s="112" t="s">
        <v>432</v>
      </c>
    </row>
    <row r="464" spans="1:10" ht="120" x14ac:dyDescent="0.2">
      <c r="A464" s="50" t="s">
        <v>1757</v>
      </c>
      <c r="B464" s="50" t="s">
        <v>1758</v>
      </c>
      <c r="C464" s="104" t="s">
        <v>1759</v>
      </c>
      <c r="D464" s="50" t="s">
        <v>1760</v>
      </c>
      <c r="E464" s="112">
        <v>1</v>
      </c>
      <c r="F464" s="112" t="s">
        <v>1761</v>
      </c>
      <c r="G464" s="112" t="s">
        <v>369</v>
      </c>
      <c r="H464" s="50" t="s">
        <v>1040</v>
      </c>
      <c r="I464" s="114">
        <v>46295</v>
      </c>
      <c r="J464" s="112" t="s">
        <v>432</v>
      </c>
    </row>
    <row r="465" spans="1:10" ht="210" x14ac:dyDescent="0.2">
      <c r="A465" s="50" t="s">
        <v>1762</v>
      </c>
      <c r="B465" s="50" t="s">
        <v>351</v>
      </c>
      <c r="C465" s="109" t="s">
        <v>1763</v>
      </c>
      <c r="D465" s="108" t="s">
        <v>343</v>
      </c>
      <c r="E465" s="112">
        <v>3</v>
      </c>
      <c r="F465" s="112" t="s">
        <v>1408</v>
      </c>
      <c r="G465" s="112" t="s">
        <v>369</v>
      </c>
      <c r="H465" s="108" t="s">
        <v>370</v>
      </c>
      <c r="I465" s="114">
        <v>46446</v>
      </c>
      <c r="J465" s="112" t="s">
        <v>432</v>
      </c>
    </row>
    <row r="466" spans="1:10" ht="255" x14ac:dyDescent="0.2">
      <c r="A466" s="50" t="s">
        <v>1764</v>
      </c>
      <c r="B466" s="50" t="s">
        <v>1765</v>
      </c>
      <c r="C466" s="109" t="s">
        <v>1766</v>
      </c>
      <c r="D466" s="108" t="s">
        <v>819</v>
      </c>
      <c r="E466" s="112">
        <v>3</v>
      </c>
      <c r="F466" s="50" t="s">
        <v>1280</v>
      </c>
      <c r="G466" s="112" t="s">
        <v>369</v>
      </c>
      <c r="H466" s="108" t="s">
        <v>370</v>
      </c>
      <c r="I466" s="114">
        <v>47087</v>
      </c>
      <c r="J466" s="112" t="s">
        <v>432</v>
      </c>
    </row>
    <row r="467" spans="1:10" ht="285" x14ac:dyDescent="0.2">
      <c r="A467" s="50" t="s">
        <v>1767</v>
      </c>
      <c r="B467" s="50" t="s">
        <v>1768</v>
      </c>
      <c r="C467" s="109" t="s">
        <v>1769</v>
      </c>
      <c r="D467" s="50" t="s">
        <v>377</v>
      </c>
      <c r="E467" s="112">
        <v>3</v>
      </c>
      <c r="F467" s="112" t="s">
        <v>1331</v>
      </c>
      <c r="G467" s="112" t="s">
        <v>369</v>
      </c>
      <c r="H467" s="108" t="s">
        <v>370</v>
      </c>
      <c r="I467" s="114">
        <v>46630</v>
      </c>
      <c r="J467" s="112" t="s">
        <v>432</v>
      </c>
    </row>
    <row r="468" spans="1:10" ht="255" x14ac:dyDescent="0.2">
      <c r="A468" s="50" t="s">
        <v>1770</v>
      </c>
      <c r="B468" s="50" t="s">
        <v>325</v>
      </c>
      <c r="C468" s="104" t="s">
        <v>1771</v>
      </c>
      <c r="D468" s="50" t="s">
        <v>377</v>
      </c>
      <c r="E468" s="112">
        <v>3</v>
      </c>
      <c r="F468" s="112" t="s">
        <v>1331</v>
      </c>
      <c r="G468" s="112" t="s">
        <v>369</v>
      </c>
      <c r="H468" s="108" t="s">
        <v>370</v>
      </c>
      <c r="I468" s="114">
        <v>46472</v>
      </c>
      <c r="J468" s="112" t="s">
        <v>432</v>
      </c>
    </row>
  </sheetData>
  <autoFilter ref="A7:J468" xr:uid="{00000000-0001-0000-0100-000000000000}"/>
  <conditionalFormatting sqref="E382:F385 F398">
    <cfRule type="expression" dxfId="19" priority="20">
      <formula>ISBLANK(E382)</formula>
    </cfRule>
  </conditionalFormatting>
  <conditionalFormatting sqref="E387:F389">
    <cfRule type="expression" dxfId="18" priority="19">
      <formula>ISBLANK(E387)</formula>
    </cfRule>
  </conditionalFormatting>
  <conditionalFormatting sqref="E392:F395">
    <cfRule type="expression" dxfId="17" priority="17">
      <formula>ISBLANK(E392)</formula>
    </cfRule>
  </conditionalFormatting>
  <conditionalFormatting sqref="E407:F407">
    <cfRule type="expression" dxfId="16" priority="15">
      <formula>ISBLANK(E407)</formula>
    </cfRule>
  </conditionalFormatting>
  <conditionalFormatting sqref="F391">
    <cfRule type="expression" dxfId="15" priority="18">
      <formula>ISBLANK(F391)</formula>
    </cfRule>
  </conditionalFormatting>
  <conditionalFormatting sqref="F400:F406">
    <cfRule type="expression" dxfId="14" priority="16">
      <formula>ISBLANK(F400)</formula>
    </cfRule>
  </conditionalFormatting>
  <conditionalFormatting sqref="F408">
    <cfRule type="expression" dxfId="13" priority="14">
      <formula>ISBLANK(F408)</formula>
    </cfRule>
  </conditionalFormatting>
  <conditionalFormatting sqref="F412">
    <cfRule type="expression" dxfId="12" priority="13">
      <formula>ISBLANK(F412)</formula>
    </cfRule>
  </conditionalFormatting>
  <conditionalFormatting sqref="F414:F420">
    <cfRule type="expression" dxfId="11" priority="12">
      <formula>ISBLANK(F414)</formula>
    </cfRule>
  </conditionalFormatting>
  <conditionalFormatting sqref="F422:F425">
    <cfRule type="expression" dxfId="10" priority="11">
      <formula>ISBLANK(F422)</formula>
    </cfRule>
  </conditionalFormatting>
  <conditionalFormatting sqref="F428:F432">
    <cfRule type="expression" dxfId="9" priority="10">
      <formula>ISBLANK(F428)</formula>
    </cfRule>
  </conditionalFormatting>
  <conditionalFormatting sqref="F434:F435">
    <cfRule type="expression" dxfId="8" priority="9">
      <formula>ISBLANK(F434)</formula>
    </cfRule>
  </conditionalFormatting>
  <conditionalFormatting sqref="F437">
    <cfRule type="expression" dxfId="7" priority="8">
      <formula>ISBLANK(F437)</formula>
    </cfRule>
  </conditionalFormatting>
  <conditionalFormatting sqref="F440:F442">
    <cfRule type="expression" dxfId="6" priority="7">
      <formula>ISBLANK(F440)</formula>
    </cfRule>
  </conditionalFormatting>
  <conditionalFormatting sqref="F447:F449">
    <cfRule type="expression" dxfId="5" priority="6">
      <formula>ISBLANK(F447)</formula>
    </cfRule>
  </conditionalFormatting>
  <conditionalFormatting sqref="F452">
    <cfRule type="expression" dxfId="4" priority="5">
      <formula>ISBLANK(F452)</formula>
    </cfRule>
  </conditionalFormatting>
  <conditionalFormatting sqref="F456">
    <cfRule type="expression" dxfId="3" priority="4">
      <formula>ISBLANK(F456)</formula>
    </cfRule>
  </conditionalFormatting>
  <conditionalFormatting sqref="F460">
    <cfRule type="expression" dxfId="2" priority="3">
      <formula>ISBLANK(F460)</formula>
    </cfRule>
  </conditionalFormatting>
  <conditionalFormatting sqref="F462:F463">
    <cfRule type="expression" dxfId="1" priority="2">
      <formula>ISBLANK(F462)</formula>
    </cfRule>
  </conditionalFormatting>
  <conditionalFormatting sqref="F466">
    <cfRule type="expression" dxfId="0" priority="1">
      <formula>ISBLANK(F466)</formula>
    </cfRule>
  </conditionalFormatting>
  <dataValidations count="2">
    <dataValidation type="list" allowBlank="1" showInputMessage="1" showErrorMessage="1" sqref="G21 G166:G167 G8:G15" xr:uid="{B86D000A-EAE9-439A-8E0E-5CB06A6221BA}">
      <formula1>"Egress, Secure Research Service"</formula1>
    </dataValidation>
    <dataValidation allowBlank="1" sqref="A115" xr:uid="{9C850CD8-6672-4F9F-9D41-86DB20C8E40B}"/>
  </dataValidations>
  <pageMargins left="0.70866141732283472" right="0.70866141732283472" top="0.74803149606299213" bottom="0.74803149606299213" header="0.31496062992125984" footer="0.31496062992125984"/>
  <pageSetup paperSize="9" scale="44" fitToHeight="0" orientation="portrait" r:id="rId1"/>
  <headerFooter>
    <oddHeader>&amp;C&amp;"Aptos"&amp;11&amp;K000000 OFFICIAL - FOR PUBLIC RELEASE&amp;1#_x000D_</oddHeader>
    <oddFooter>&amp;C_x000D_&amp;1#&amp;"Aptos"&amp;11&amp;K000000 OFFICIAL - FOR PUBLIC RELEASE</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E18"/>
  <sheetViews>
    <sheetView showGridLines="0" workbookViewId="0">
      <pane ySplit="2" topLeftCell="A3" activePane="bottomLeft" state="frozen"/>
      <selection pane="bottomLeft"/>
    </sheetView>
  </sheetViews>
  <sheetFormatPr defaultColWidth="8.5703125" defaultRowHeight="15" x14ac:dyDescent="0.2"/>
  <cols>
    <col min="1" max="1" width="12.7109375" style="11" customWidth="1"/>
    <col min="2" max="2" width="28" style="11" customWidth="1"/>
    <col min="3" max="3" width="25" style="11" customWidth="1"/>
    <col min="4" max="4" width="61" style="11" customWidth="1"/>
    <col min="5" max="5" width="45.28515625" style="11" customWidth="1"/>
    <col min="6" max="16384" width="8.5703125" style="11"/>
  </cols>
  <sheetData>
    <row r="1" spans="1:5" x14ac:dyDescent="0.2">
      <c r="A1" s="11" t="s">
        <v>313</v>
      </c>
    </row>
    <row r="2" spans="1:5" x14ac:dyDescent="0.2">
      <c r="A2" s="11" t="s">
        <v>41</v>
      </c>
    </row>
    <row r="3" spans="1:5" ht="31.5" x14ac:dyDescent="0.25">
      <c r="A3" s="48" t="s">
        <v>42</v>
      </c>
      <c r="B3" s="48" t="s">
        <v>43</v>
      </c>
      <c r="C3" s="48" t="s">
        <v>44</v>
      </c>
      <c r="D3" s="48" t="s">
        <v>45</v>
      </c>
      <c r="E3" s="48" t="s">
        <v>46</v>
      </c>
    </row>
    <row r="4" spans="1:5" ht="285" x14ac:dyDescent="0.2">
      <c r="A4" s="51" t="s">
        <v>47</v>
      </c>
      <c r="B4" s="47" t="s">
        <v>48</v>
      </c>
      <c r="C4" s="47" t="s">
        <v>49</v>
      </c>
      <c r="D4" s="50" t="s">
        <v>50</v>
      </c>
      <c r="E4" s="47" t="s">
        <v>51</v>
      </c>
    </row>
    <row r="5" spans="1:5" ht="105" x14ac:dyDescent="0.2">
      <c r="A5" s="51" t="s">
        <v>52</v>
      </c>
      <c r="B5" s="47" t="s">
        <v>53</v>
      </c>
      <c r="C5" s="50" t="s">
        <v>54</v>
      </c>
      <c r="D5" s="47" t="s">
        <v>55</v>
      </c>
      <c r="E5" s="47" t="s">
        <v>56</v>
      </c>
    </row>
    <row r="6" spans="1:5" ht="90" x14ac:dyDescent="0.2">
      <c r="A6" s="51" t="s">
        <v>57</v>
      </c>
      <c r="B6" s="47" t="s">
        <v>58</v>
      </c>
      <c r="C6" s="50" t="s">
        <v>54</v>
      </c>
      <c r="D6" s="47" t="s">
        <v>59</v>
      </c>
      <c r="E6" s="47" t="s">
        <v>60</v>
      </c>
    </row>
    <row r="7" spans="1:5" ht="45" x14ac:dyDescent="0.2">
      <c r="A7" s="47" t="s">
        <v>61</v>
      </c>
      <c r="B7" s="68" t="s">
        <v>62</v>
      </c>
      <c r="C7" s="68" t="s">
        <v>63</v>
      </c>
      <c r="D7" s="68" t="s">
        <v>64</v>
      </c>
      <c r="E7" s="68" t="s">
        <v>65</v>
      </c>
    </row>
    <row r="8" spans="1:5" ht="90" x14ac:dyDescent="0.2">
      <c r="A8" s="51" t="s">
        <v>66</v>
      </c>
      <c r="B8" s="47" t="s">
        <v>67</v>
      </c>
      <c r="C8" s="47" t="s">
        <v>68</v>
      </c>
      <c r="D8" s="47" t="s">
        <v>69</v>
      </c>
      <c r="E8" s="47" t="s">
        <v>70</v>
      </c>
    </row>
    <row r="9" spans="1:5" ht="45" x14ac:dyDescent="0.2">
      <c r="A9" s="51" t="s">
        <v>71</v>
      </c>
      <c r="B9" s="47" t="s">
        <v>72</v>
      </c>
      <c r="C9" s="47" t="s">
        <v>73</v>
      </c>
      <c r="D9" s="47" t="s">
        <v>74</v>
      </c>
      <c r="E9" s="47" t="s">
        <v>75</v>
      </c>
    </row>
    <row r="10" spans="1:5" ht="45" x14ac:dyDescent="0.2">
      <c r="A10" s="51" t="s">
        <v>76</v>
      </c>
      <c r="B10" s="47" t="s">
        <v>72</v>
      </c>
      <c r="C10" s="47" t="s">
        <v>77</v>
      </c>
      <c r="D10" s="47" t="s">
        <v>74</v>
      </c>
      <c r="E10" s="47" t="s">
        <v>75</v>
      </c>
    </row>
    <row r="11" spans="1:5" ht="90" x14ac:dyDescent="0.2">
      <c r="A11" s="47" t="s">
        <v>78</v>
      </c>
      <c r="B11" s="47" t="s">
        <v>72</v>
      </c>
      <c r="C11" s="47" t="s">
        <v>79</v>
      </c>
      <c r="D11" s="47" t="s">
        <v>80</v>
      </c>
      <c r="E11" s="47" t="s">
        <v>81</v>
      </c>
    </row>
    <row r="12" spans="1:5" ht="60" x14ac:dyDescent="0.2">
      <c r="A12" s="51" t="s">
        <v>82</v>
      </c>
      <c r="B12" s="47" t="s">
        <v>83</v>
      </c>
      <c r="C12" s="47" t="s">
        <v>84</v>
      </c>
      <c r="D12" s="47" t="s">
        <v>85</v>
      </c>
      <c r="E12" s="47" t="s">
        <v>86</v>
      </c>
    </row>
    <row r="13" spans="1:5" ht="45" x14ac:dyDescent="0.2">
      <c r="A13" s="51" t="s">
        <v>87</v>
      </c>
      <c r="B13" s="47" t="s">
        <v>88</v>
      </c>
      <c r="C13" s="47" t="s">
        <v>68</v>
      </c>
      <c r="D13" s="47" t="s">
        <v>89</v>
      </c>
      <c r="E13" s="47" t="s">
        <v>90</v>
      </c>
    </row>
    <row r="14" spans="1:5" ht="30" x14ac:dyDescent="0.2">
      <c r="A14" s="51" t="s">
        <v>91</v>
      </c>
      <c r="B14" s="47" t="s">
        <v>38</v>
      </c>
      <c r="C14" s="47" t="s">
        <v>92</v>
      </c>
      <c r="D14" s="47" t="s">
        <v>93</v>
      </c>
      <c r="E14" s="47" t="s">
        <v>94</v>
      </c>
    </row>
    <row r="15" spans="1:5" ht="30" x14ac:dyDescent="0.2">
      <c r="A15" s="51" t="s">
        <v>95</v>
      </c>
      <c r="B15" s="47" t="s">
        <v>38</v>
      </c>
      <c r="C15" s="47" t="s">
        <v>92</v>
      </c>
      <c r="D15" s="47" t="s">
        <v>93</v>
      </c>
      <c r="E15" s="47" t="s">
        <v>96</v>
      </c>
    </row>
    <row r="16" spans="1:5" ht="120" x14ac:dyDescent="0.2">
      <c r="A16" s="51" t="s">
        <v>97</v>
      </c>
      <c r="B16" s="47" t="s">
        <v>98</v>
      </c>
      <c r="C16" s="47" t="s">
        <v>99</v>
      </c>
      <c r="D16" s="47" t="s">
        <v>100</v>
      </c>
      <c r="E16" s="47" t="s">
        <v>101</v>
      </c>
    </row>
    <row r="17" spans="1:5" ht="165" x14ac:dyDescent="0.2">
      <c r="A17" s="51" t="s">
        <v>102</v>
      </c>
      <c r="B17" s="47" t="s">
        <v>103</v>
      </c>
      <c r="C17" s="47" t="s">
        <v>104</v>
      </c>
      <c r="D17" s="47" t="s">
        <v>105</v>
      </c>
      <c r="E17" s="47" t="s">
        <v>106</v>
      </c>
    </row>
    <row r="18" spans="1:5" ht="165" x14ac:dyDescent="0.2">
      <c r="A18" s="51" t="s">
        <v>107</v>
      </c>
      <c r="B18" s="47" t="s">
        <v>108</v>
      </c>
      <c r="C18" s="47" t="s">
        <v>104</v>
      </c>
      <c r="D18" s="47" t="s">
        <v>109</v>
      </c>
      <c r="E18" s="47" t="s">
        <v>106</v>
      </c>
    </row>
  </sheetData>
  <pageMargins left="0.70866141732283472" right="0.70866141732283472" top="0.74803149606299213" bottom="0.74803149606299213" header="0.31496062992125984" footer="0.31496062992125984"/>
  <pageSetup paperSize="9" scale="77" fitToHeight="0" orientation="landscape" r:id="rId1"/>
  <headerFooter>
    <oddHeader>&amp;C&amp;"Aptos"&amp;11&amp;K000000 OFFICIAL - FOR PUBLIC RELEASE&amp;1#_x000D_</oddHeader>
    <oddFooter>&amp;C_x000D_&amp;1#&amp;"Aptos"&amp;11&amp;K000000 OFFICIAL - FOR PUBLIC RELEASE</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H169"/>
  <sheetViews>
    <sheetView showGridLines="0" zoomScaleNormal="100" workbookViewId="0">
      <pane ySplit="7" topLeftCell="A8" activePane="bottomLeft" state="frozen"/>
      <selection pane="bottomLeft"/>
    </sheetView>
  </sheetViews>
  <sheetFormatPr defaultColWidth="9" defaultRowHeight="70.5" customHeight="1" x14ac:dyDescent="0.25"/>
  <cols>
    <col min="1" max="1" width="15.7109375" style="58" customWidth="1"/>
    <col min="2" max="2" width="24" style="58" customWidth="1"/>
    <col min="3" max="3" width="75.7109375" style="58" customWidth="1"/>
    <col min="4" max="4" width="16" style="59" customWidth="1"/>
    <col min="5" max="5" width="12" style="59" customWidth="1"/>
    <col min="6" max="6" width="14.28515625" style="58" bestFit="1" customWidth="1"/>
    <col min="7" max="7" width="19.7109375" style="58" customWidth="1"/>
    <col min="8" max="16384" width="9" style="58"/>
  </cols>
  <sheetData>
    <row r="1" spans="1:8" ht="20.100000000000001" customHeight="1" x14ac:dyDescent="0.25">
      <c r="A1" s="97" t="s">
        <v>314</v>
      </c>
      <c r="B1" s="55"/>
      <c r="C1" s="56"/>
      <c r="D1" s="57"/>
      <c r="E1" s="57"/>
      <c r="F1" s="56"/>
      <c r="G1" s="56"/>
      <c r="H1" s="70"/>
    </row>
    <row r="2" spans="1:8" ht="20.100000000000001" customHeight="1" x14ac:dyDescent="0.25">
      <c r="A2" s="69" t="s">
        <v>110</v>
      </c>
      <c r="B2" s="55"/>
      <c r="C2" s="56"/>
      <c r="D2" s="57"/>
      <c r="E2" s="57"/>
      <c r="F2" s="56"/>
      <c r="G2" s="56"/>
      <c r="H2" s="70"/>
    </row>
    <row r="3" spans="1:8" ht="20.100000000000001" customHeight="1" x14ac:dyDescent="0.25">
      <c r="A3" s="95" t="s">
        <v>111</v>
      </c>
      <c r="B3" s="55"/>
      <c r="C3" s="56"/>
      <c r="D3" s="57"/>
      <c r="E3" s="57"/>
      <c r="F3" s="56"/>
      <c r="G3" s="56"/>
      <c r="H3" s="70"/>
    </row>
    <row r="4" spans="1:8" ht="20.100000000000001" customHeight="1" x14ac:dyDescent="0.25">
      <c r="A4" s="95" t="s">
        <v>112</v>
      </c>
      <c r="B4" s="55"/>
      <c r="C4" s="56"/>
      <c r="D4" s="57"/>
      <c r="E4" s="57"/>
      <c r="F4" s="56"/>
      <c r="G4" s="56"/>
      <c r="H4" s="70"/>
    </row>
    <row r="5" spans="1:8" ht="20.100000000000001" customHeight="1" x14ac:dyDescent="0.25">
      <c r="A5" s="69" t="s">
        <v>113</v>
      </c>
      <c r="B5" s="55"/>
      <c r="C5" s="56"/>
      <c r="D5" s="57"/>
      <c r="E5" s="57"/>
      <c r="F5" s="56"/>
      <c r="G5" s="56"/>
      <c r="H5" s="70"/>
    </row>
    <row r="6" spans="1:8" ht="20.100000000000001" customHeight="1" x14ac:dyDescent="0.25">
      <c r="A6" s="69" t="s">
        <v>114</v>
      </c>
      <c r="B6" s="70"/>
      <c r="C6" s="71"/>
      <c r="D6" s="71"/>
      <c r="E6" s="71"/>
      <c r="F6" s="71"/>
      <c r="G6" s="71"/>
      <c r="H6" s="70"/>
    </row>
    <row r="7" spans="1:8" ht="94.5" x14ac:dyDescent="0.25">
      <c r="A7" s="41" t="s">
        <v>115</v>
      </c>
      <c r="B7" s="42" t="s">
        <v>116</v>
      </c>
      <c r="C7" s="42" t="s">
        <v>117</v>
      </c>
      <c r="D7" s="42" t="s">
        <v>118</v>
      </c>
      <c r="E7" s="42" t="s">
        <v>119</v>
      </c>
      <c r="F7" s="43" t="s">
        <v>37</v>
      </c>
      <c r="G7" s="53" t="s">
        <v>120</v>
      </c>
      <c r="H7" s="70"/>
    </row>
    <row r="8" spans="1:8" ht="177.75" customHeight="1" x14ac:dyDescent="0.25">
      <c r="A8" s="72" t="s">
        <v>124</v>
      </c>
      <c r="B8" s="44" t="s">
        <v>125</v>
      </c>
      <c r="C8" s="33" t="s">
        <v>126</v>
      </c>
      <c r="D8" s="44">
        <v>1</v>
      </c>
      <c r="E8" s="44" t="s">
        <v>123</v>
      </c>
      <c r="F8" s="78">
        <v>45322</v>
      </c>
      <c r="G8" s="98" t="s">
        <v>292</v>
      </c>
      <c r="H8" s="70"/>
    </row>
    <row r="9" spans="1:8" ht="315" x14ac:dyDescent="0.25">
      <c r="A9" s="72" t="s">
        <v>127</v>
      </c>
      <c r="B9" s="44" t="s">
        <v>39</v>
      </c>
      <c r="C9" s="33" t="s">
        <v>128</v>
      </c>
      <c r="D9" s="44">
        <v>2</v>
      </c>
      <c r="E9" s="44" t="s">
        <v>122</v>
      </c>
      <c r="F9" s="80">
        <v>46022</v>
      </c>
      <c r="G9" s="79" t="s">
        <v>40</v>
      </c>
      <c r="H9" s="70"/>
    </row>
    <row r="10" spans="1:8" ht="165" x14ac:dyDescent="0.25">
      <c r="A10" s="72" t="s">
        <v>129</v>
      </c>
      <c r="B10" s="44" t="s">
        <v>39</v>
      </c>
      <c r="C10" s="33" t="s">
        <v>130</v>
      </c>
      <c r="D10" s="44">
        <v>2</v>
      </c>
      <c r="E10" s="44" t="s">
        <v>122</v>
      </c>
      <c r="F10" s="78">
        <v>46022</v>
      </c>
      <c r="G10" s="79" t="s">
        <v>40</v>
      </c>
      <c r="H10" s="70"/>
    </row>
    <row r="11" spans="1:8" ht="240" x14ac:dyDescent="0.25">
      <c r="A11" s="72" t="s">
        <v>131</v>
      </c>
      <c r="B11" s="44" t="s">
        <v>39</v>
      </c>
      <c r="C11" s="33" t="s">
        <v>132</v>
      </c>
      <c r="D11" s="44">
        <v>4</v>
      </c>
      <c r="E11" s="44" t="s">
        <v>123</v>
      </c>
      <c r="F11" s="80">
        <v>46022</v>
      </c>
      <c r="G11" s="79" t="s">
        <v>40</v>
      </c>
      <c r="H11" s="70"/>
    </row>
    <row r="12" spans="1:8" ht="120" x14ac:dyDescent="0.25">
      <c r="A12" s="72" t="s">
        <v>134</v>
      </c>
      <c r="B12" s="73" t="s">
        <v>39</v>
      </c>
      <c r="C12" s="77" t="s">
        <v>135</v>
      </c>
      <c r="D12" s="73">
        <v>2</v>
      </c>
      <c r="E12" s="73" t="s">
        <v>121</v>
      </c>
      <c r="F12" s="80">
        <v>46022</v>
      </c>
      <c r="G12" s="79" t="s">
        <v>40</v>
      </c>
      <c r="H12" s="70"/>
    </row>
    <row r="13" spans="1:8" ht="90" x14ac:dyDescent="0.25">
      <c r="A13" s="72" t="s">
        <v>136</v>
      </c>
      <c r="B13" s="73" t="s">
        <v>137</v>
      </c>
      <c r="C13" s="40" t="s">
        <v>138</v>
      </c>
      <c r="D13" s="73">
        <v>2</v>
      </c>
      <c r="E13" s="73" t="s">
        <v>122</v>
      </c>
      <c r="F13" s="78">
        <v>46022</v>
      </c>
      <c r="G13" s="79" t="s">
        <v>40</v>
      </c>
      <c r="H13" s="70"/>
    </row>
    <row r="14" spans="1:8" ht="150" x14ac:dyDescent="0.25">
      <c r="A14" s="72" t="s">
        <v>139</v>
      </c>
      <c r="B14" s="73" t="s">
        <v>39</v>
      </c>
      <c r="C14" s="77" t="s">
        <v>133</v>
      </c>
      <c r="D14" s="73">
        <v>2</v>
      </c>
      <c r="E14" s="73" t="s">
        <v>121</v>
      </c>
      <c r="F14" s="78">
        <v>46022</v>
      </c>
      <c r="G14" s="79" t="s">
        <v>292</v>
      </c>
      <c r="H14" s="70"/>
    </row>
    <row r="15" spans="1:8" ht="90" x14ac:dyDescent="0.25">
      <c r="A15" s="72" t="s">
        <v>140</v>
      </c>
      <c r="B15" s="81" t="s">
        <v>137</v>
      </c>
      <c r="C15" s="82" t="s">
        <v>141</v>
      </c>
      <c r="D15" s="73">
        <v>2</v>
      </c>
      <c r="E15" s="73" t="s">
        <v>122</v>
      </c>
      <c r="F15" s="78">
        <v>46022</v>
      </c>
      <c r="G15" s="79" t="s">
        <v>40</v>
      </c>
      <c r="H15" s="70"/>
    </row>
    <row r="16" spans="1:8" ht="150" x14ac:dyDescent="0.25">
      <c r="A16" s="83" t="s">
        <v>142</v>
      </c>
      <c r="B16" s="81" t="s">
        <v>137</v>
      </c>
      <c r="C16" s="82" t="s">
        <v>143</v>
      </c>
      <c r="D16" s="75">
        <v>1</v>
      </c>
      <c r="E16" s="75" t="s">
        <v>122</v>
      </c>
      <c r="F16" s="78">
        <v>46022</v>
      </c>
      <c r="G16" s="79" t="s">
        <v>292</v>
      </c>
      <c r="H16" s="70"/>
    </row>
    <row r="17" spans="1:8" ht="195" x14ac:dyDescent="0.25">
      <c r="A17" s="83" t="s">
        <v>144</v>
      </c>
      <c r="B17" s="81" t="s">
        <v>137</v>
      </c>
      <c r="C17" s="82" t="s">
        <v>145</v>
      </c>
      <c r="D17" s="75">
        <v>2</v>
      </c>
      <c r="E17" s="75" t="s">
        <v>122</v>
      </c>
      <c r="F17" s="84">
        <v>46022</v>
      </c>
      <c r="G17" s="79" t="s">
        <v>40</v>
      </c>
      <c r="H17" s="70"/>
    </row>
    <row r="18" spans="1:8" ht="195" x14ac:dyDescent="0.25">
      <c r="A18" s="83" t="s">
        <v>146</v>
      </c>
      <c r="B18" s="81" t="s">
        <v>137</v>
      </c>
      <c r="C18" s="82" t="s">
        <v>145</v>
      </c>
      <c r="D18" s="75">
        <v>1</v>
      </c>
      <c r="E18" s="75" t="s">
        <v>123</v>
      </c>
      <c r="F18" s="84">
        <v>46022</v>
      </c>
      <c r="G18" s="79" t="s">
        <v>40</v>
      </c>
      <c r="H18" s="70"/>
    </row>
    <row r="19" spans="1:8" ht="60" x14ac:dyDescent="0.25">
      <c r="A19" s="72" t="s">
        <v>147</v>
      </c>
      <c r="B19" s="73" t="s">
        <v>39</v>
      </c>
      <c r="C19" s="74" t="s">
        <v>148</v>
      </c>
      <c r="D19" s="73">
        <v>1</v>
      </c>
      <c r="E19" s="73" t="s">
        <v>123</v>
      </c>
      <c r="F19" s="80">
        <v>45412</v>
      </c>
      <c r="G19" s="93" t="s">
        <v>292</v>
      </c>
      <c r="H19" s="70"/>
    </row>
    <row r="20" spans="1:8" ht="105" x14ac:dyDescent="0.25">
      <c r="A20" s="72" t="s">
        <v>149</v>
      </c>
      <c r="B20" s="73" t="s">
        <v>137</v>
      </c>
      <c r="C20" s="77" t="s">
        <v>150</v>
      </c>
      <c r="D20" s="73">
        <v>1</v>
      </c>
      <c r="E20" s="73" t="s">
        <v>123</v>
      </c>
      <c r="F20" s="78">
        <v>45230</v>
      </c>
      <c r="G20" s="96" t="s">
        <v>40</v>
      </c>
      <c r="H20" s="70"/>
    </row>
    <row r="21" spans="1:8" ht="150" x14ac:dyDescent="0.25">
      <c r="A21" s="72" t="s">
        <v>151</v>
      </c>
      <c r="B21" s="81" t="s">
        <v>137</v>
      </c>
      <c r="C21" s="82" t="s">
        <v>152</v>
      </c>
      <c r="D21" s="85">
        <v>2</v>
      </c>
      <c r="E21" s="73" t="s">
        <v>123</v>
      </c>
      <c r="F21" s="78">
        <v>45473</v>
      </c>
      <c r="G21" s="54" t="s">
        <v>292</v>
      </c>
      <c r="H21" s="70"/>
    </row>
    <row r="22" spans="1:8" ht="195" x14ac:dyDescent="0.25">
      <c r="A22" s="72" t="s">
        <v>153</v>
      </c>
      <c r="B22" s="73" t="s">
        <v>154</v>
      </c>
      <c r="C22" s="74" t="s">
        <v>155</v>
      </c>
      <c r="D22" s="75">
        <v>1</v>
      </c>
      <c r="E22" s="75" t="s">
        <v>123</v>
      </c>
      <c r="F22" s="76">
        <v>45534</v>
      </c>
      <c r="G22" s="98" t="s">
        <v>292</v>
      </c>
      <c r="H22" s="70"/>
    </row>
    <row r="23" spans="1:8" ht="210" x14ac:dyDescent="0.25">
      <c r="A23" s="86" t="s">
        <v>156</v>
      </c>
      <c r="B23" s="87" t="s">
        <v>154</v>
      </c>
      <c r="C23" s="88" t="s">
        <v>157</v>
      </c>
      <c r="D23" s="89">
        <v>1</v>
      </c>
      <c r="E23" s="89" t="s">
        <v>122</v>
      </c>
      <c r="F23" s="90">
        <v>45564</v>
      </c>
      <c r="G23" s="98" t="s">
        <v>292</v>
      </c>
      <c r="H23" s="70"/>
    </row>
    <row r="24" spans="1:8" ht="70.5" customHeight="1" x14ac:dyDescent="0.25">
      <c r="A24" s="91"/>
      <c r="B24" s="91"/>
      <c r="C24" s="91"/>
      <c r="D24" s="92"/>
      <c r="E24" s="92"/>
      <c r="F24" s="91"/>
      <c r="G24" s="91"/>
      <c r="H24" s="70"/>
    </row>
    <row r="25" spans="1:8" ht="70.5" customHeight="1" x14ac:dyDescent="0.25">
      <c r="A25" s="91"/>
      <c r="B25" s="91"/>
      <c r="C25" s="91"/>
      <c r="D25" s="92"/>
      <c r="E25" s="92"/>
      <c r="F25" s="91"/>
      <c r="G25" s="91"/>
      <c r="H25" s="70"/>
    </row>
    <row r="26" spans="1:8" ht="70.5" customHeight="1" x14ac:dyDescent="0.25">
      <c r="A26" s="91"/>
      <c r="B26" s="91"/>
      <c r="C26" s="91"/>
      <c r="D26" s="92"/>
      <c r="E26" s="92"/>
      <c r="F26" s="91"/>
      <c r="G26" s="91"/>
      <c r="H26" s="70"/>
    </row>
    <row r="27" spans="1:8" ht="70.5" customHeight="1" x14ac:dyDescent="0.25">
      <c r="A27" s="91"/>
      <c r="B27" s="91"/>
      <c r="C27" s="91"/>
      <c r="D27" s="92"/>
      <c r="E27" s="92"/>
      <c r="F27" s="91"/>
      <c r="G27" s="91"/>
      <c r="H27" s="70"/>
    </row>
    <row r="28" spans="1:8" ht="70.5" customHeight="1" x14ac:dyDescent="0.25">
      <c r="A28" s="91"/>
      <c r="B28" s="91"/>
      <c r="C28" s="91"/>
      <c r="D28" s="92"/>
      <c r="E28" s="92"/>
      <c r="F28" s="91"/>
      <c r="G28" s="91"/>
      <c r="H28" s="70"/>
    </row>
    <row r="29" spans="1:8" ht="70.5" customHeight="1" x14ac:dyDescent="0.25">
      <c r="A29" s="91"/>
      <c r="B29" s="91"/>
      <c r="C29" s="91"/>
      <c r="D29" s="92"/>
      <c r="E29" s="92"/>
      <c r="F29" s="91"/>
      <c r="G29" s="91"/>
      <c r="H29" s="70"/>
    </row>
    <row r="30" spans="1:8" ht="70.5" customHeight="1" x14ac:dyDescent="0.25">
      <c r="A30" s="91"/>
      <c r="B30" s="91"/>
      <c r="C30" s="91"/>
      <c r="D30" s="92"/>
      <c r="E30" s="92"/>
      <c r="F30" s="91"/>
      <c r="G30" s="91"/>
      <c r="H30" s="70"/>
    </row>
    <row r="31" spans="1:8" ht="70.5" customHeight="1" x14ac:dyDescent="0.25">
      <c r="A31" s="91"/>
      <c r="B31" s="91"/>
      <c r="C31" s="91"/>
      <c r="D31" s="92"/>
      <c r="E31" s="92"/>
      <c r="F31" s="91"/>
      <c r="G31" s="91"/>
      <c r="H31" s="70"/>
    </row>
    <row r="32" spans="1:8" ht="70.5" customHeight="1" x14ac:dyDescent="0.25">
      <c r="A32" s="91"/>
      <c r="B32" s="91"/>
      <c r="C32" s="91"/>
      <c r="D32" s="92"/>
      <c r="E32" s="92"/>
      <c r="F32" s="91"/>
      <c r="G32" s="91"/>
      <c r="H32" s="70"/>
    </row>
    <row r="33" spans="1:8" ht="70.5" customHeight="1" x14ac:dyDescent="0.25">
      <c r="A33" s="91"/>
      <c r="B33" s="91"/>
      <c r="C33" s="91"/>
      <c r="D33" s="92"/>
      <c r="E33" s="92"/>
      <c r="F33" s="91"/>
      <c r="G33" s="91"/>
      <c r="H33" s="70"/>
    </row>
    <row r="34" spans="1:8" ht="70.5" customHeight="1" x14ac:dyDescent="0.25">
      <c r="A34" s="91"/>
      <c r="B34" s="91"/>
      <c r="C34" s="91"/>
      <c r="D34" s="92"/>
      <c r="E34" s="92"/>
      <c r="F34" s="91"/>
      <c r="G34" s="91"/>
      <c r="H34" s="70"/>
    </row>
    <row r="35" spans="1:8" ht="70.5" customHeight="1" x14ac:dyDescent="0.25">
      <c r="A35" s="91"/>
      <c r="B35" s="91"/>
      <c r="C35" s="91"/>
      <c r="D35" s="92"/>
      <c r="E35" s="92"/>
      <c r="F35" s="91"/>
      <c r="G35" s="91"/>
      <c r="H35" s="70"/>
    </row>
    <row r="36" spans="1:8" ht="70.5" customHeight="1" x14ac:dyDescent="0.25">
      <c r="A36" s="91"/>
      <c r="B36" s="91"/>
      <c r="C36" s="91"/>
      <c r="D36" s="92"/>
      <c r="E36" s="92"/>
      <c r="F36" s="91"/>
      <c r="G36" s="91"/>
      <c r="H36" s="70"/>
    </row>
    <row r="37" spans="1:8" ht="70.5" customHeight="1" x14ac:dyDescent="0.25">
      <c r="A37" s="91"/>
      <c r="B37" s="91"/>
      <c r="C37" s="91"/>
      <c r="D37" s="92"/>
      <c r="E37" s="92"/>
      <c r="F37" s="91"/>
      <c r="G37" s="91"/>
      <c r="H37" s="70"/>
    </row>
    <row r="38" spans="1:8" ht="70.5" customHeight="1" x14ac:dyDescent="0.25">
      <c r="A38" s="91"/>
      <c r="B38" s="91"/>
      <c r="C38" s="91"/>
      <c r="D38" s="92"/>
      <c r="E38" s="92"/>
      <c r="F38" s="91"/>
      <c r="G38" s="91"/>
    </row>
    <row r="39" spans="1:8" ht="70.5" customHeight="1" x14ac:dyDescent="0.25">
      <c r="A39" s="91"/>
      <c r="B39" s="91"/>
      <c r="C39" s="91"/>
      <c r="D39" s="92"/>
      <c r="E39" s="92"/>
      <c r="F39" s="91"/>
      <c r="G39" s="91"/>
    </row>
    <row r="40" spans="1:8" ht="70.5" customHeight="1" x14ac:dyDescent="0.25">
      <c r="A40" s="91"/>
      <c r="B40" s="91"/>
      <c r="C40" s="91"/>
      <c r="D40" s="92"/>
      <c r="E40" s="92"/>
      <c r="F40" s="91"/>
      <c r="G40" s="91"/>
    </row>
    <row r="41" spans="1:8" ht="70.5" customHeight="1" x14ac:dyDescent="0.25">
      <c r="A41" s="91"/>
      <c r="B41" s="91"/>
      <c r="C41" s="91"/>
      <c r="D41" s="92"/>
      <c r="E41" s="92"/>
      <c r="F41" s="91"/>
      <c r="G41" s="91"/>
    </row>
    <row r="42" spans="1:8" ht="70.5" customHeight="1" x14ac:dyDescent="0.25">
      <c r="A42" s="91"/>
      <c r="B42" s="91"/>
      <c r="C42" s="91"/>
      <c r="D42" s="92"/>
      <c r="E42" s="92"/>
      <c r="F42" s="91"/>
      <c r="G42" s="91"/>
    </row>
    <row r="43" spans="1:8" ht="70.5" customHeight="1" x14ac:dyDescent="0.25">
      <c r="A43" s="91"/>
      <c r="B43" s="91"/>
      <c r="C43" s="91"/>
      <c r="D43" s="92"/>
      <c r="E43" s="92"/>
      <c r="F43" s="91"/>
      <c r="G43" s="91"/>
    </row>
    <row r="44" spans="1:8" ht="70.5" customHeight="1" x14ac:dyDescent="0.25">
      <c r="A44" s="91"/>
      <c r="B44" s="91"/>
      <c r="C44" s="91"/>
      <c r="D44" s="92"/>
      <c r="E44" s="92"/>
      <c r="F44" s="91"/>
      <c r="G44" s="91"/>
    </row>
    <row r="45" spans="1:8" ht="70.5" customHeight="1" x14ac:dyDescent="0.25">
      <c r="A45" s="91"/>
      <c r="B45" s="91"/>
      <c r="C45" s="91"/>
      <c r="D45" s="92"/>
      <c r="E45" s="92"/>
      <c r="F45" s="91"/>
      <c r="G45" s="91"/>
    </row>
    <row r="46" spans="1:8" ht="70.5" customHeight="1" x14ac:dyDescent="0.25">
      <c r="A46" s="91"/>
      <c r="B46" s="91"/>
      <c r="C46" s="91"/>
      <c r="D46" s="92"/>
      <c r="E46" s="92"/>
      <c r="F46" s="91"/>
      <c r="G46" s="91"/>
    </row>
    <row r="47" spans="1:8" ht="70.5" customHeight="1" x14ac:dyDescent="0.25">
      <c r="A47" s="91"/>
      <c r="B47" s="91"/>
      <c r="C47" s="91"/>
      <c r="D47" s="92"/>
      <c r="E47" s="92"/>
      <c r="F47" s="91"/>
      <c r="G47" s="91"/>
    </row>
    <row r="48" spans="1:8" ht="70.5" customHeight="1" x14ac:dyDescent="0.25">
      <c r="A48" s="91"/>
      <c r="B48" s="91"/>
      <c r="C48" s="91"/>
      <c r="D48" s="92"/>
      <c r="E48" s="92"/>
      <c r="F48" s="91"/>
      <c r="G48" s="91"/>
    </row>
    <row r="49" spans="1:7" ht="70.5" customHeight="1" x14ac:dyDescent="0.25">
      <c r="A49" s="91"/>
      <c r="B49" s="91"/>
      <c r="C49" s="91"/>
      <c r="D49" s="92"/>
      <c r="E49" s="92"/>
      <c r="F49" s="91"/>
      <c r="G49" s="91"/>
    </row>
    <row r="50" spans="1:7" ht="70.5" customHeight="1" x14ac:dyDescent="0.25">
      <c r="A50" s="91"/>
      <c r="B50" s="91"/>
      <c r="C50" s="91"/>
      <c r="D50" s="92"/>
      <c r="E50" s="92"/>
      <c r="F50" s="91"/>
      <c r="G50" s="91"/>
    </row>
    <row r="51" spans="1:7" ht="70.5" customHeight="1" x14ac:dyDescent="0.25">
      <c r="A51" s="91"/>
      <c r="B51" s="91"/>
      <c r="C51" s="91"/>
      <c r="D51" s="92"/>
      <c r="E51" s="92"/>
      <c r="F51" s="91"/>
      <c r="G51" s="91"/>
    </row>
    <row r="52" spans="1:7" ht="70.5" customHeight="1" x14ac:dyDescent="0.25">
      <c r="A52" s="91"/>
      <c r="B52" s="91"/>
      <c r="C52" s="91"/>
      <c r="D52" s="92"/>
      <c r="E52" s="92"/>
      <c r="F52" s="91"/>
      <c r="G52" s="91"/>
    </row>
    <row r="53" spans="1:7" ht="70.5" customHeight="1" x14ac:dyDescent="0.25">
      <c r="A53" s="91"/>
      <c r="B53" s="91"/>
      <c r="C53" s="91"/>
      <c r="D53" s="92"/>
      <c r="E53" s="92"/>
      <c r="F53" s="91"/>
      <c r="G53" s="91"/>
    </row>
    <row r="54" spans="1:7" ht="70.5" customHeight="1" x14ac:dyDescent="0.25">
      <c r="A54" s="91"/>
      <c r="B54" s="91"/>
      <c r="C54" s="91"/>
      <c r="D54" s="92"/>
      <c r="E54" s="92"/>
      <c r="F54" s="91"/>
      <c r="G54" s="91"/>
    </row>
    <row r="55" spans="1:7" ht="70.5" customHeight="1" x14ac:dyDescent="0.25">
      <c r="A55" s="91"/>
      <c r="B55" s="91"/>
      <c r="C55" s="91"/>
      <c r="D55" s="92"/>
      <c r="E55" s="92"/>
      <c r="F55" s="91"/>
      <c r="G55" s="91"/>
    </row>
    <row r="56" spans="1:7" ht="70.5" customHeight="1" x14ac:dyDescent="0.25">
      <c r="A56" s="91"/>
      <c r="B56" s="91"/>
      <c r="C56" s="91"/>
      <c r="D56" s="92"/>
      <c r="E56" s="92"/>
      <c r="F56" s="91"/>
      <c r="G56" s="91"/>
    </row>
    <row r="57" spans="1:7" ht="70.5" customHeight="1" x14ac:dyDescent="0.25">
      <c r="A57" s="91"/>
      <c r="B57" s="91"/>
      <c r="C57" s="91"/>
      <c r="D57" s="92"/>
      <c r="E57" s="92"/>
      <c r="F57" s="91"/>
      <c r="G57" s="91"/>
    </row>
    <row r="58" spans="1:7" ht="70.5" customHeight="1" x14ac:dyDescent="0.25">
      <c r="A58" s="91"/>
      <c r="B58" s="91"/>
      <c r="C58" s="91"/>
      <c r="D58" s="92"/>
      <c r="E58" s="92"/>
      <c r="F58" s="91"/>
      <c r="G58" s="91"/>
    </row>
    <row r="59" spans="1:7" ht="70.5" customHeight="1" x14ac:dyDescent="0.25">
      <c r="A59" s="91"/>
      <c r="B59" s="91"/>
      <c r="C59" s="91"/>
      <c r="D59" s="92"/>
      <c r="E59" s="92"/>
      <c r="F59" s="91"/>
      <c r="G59" s="91"/>
    </row>
    <row r="60" spans="1:7" ht="70.5" customHeight="1" x14ac:dyDescent="0.25">
      <c r="A60" s="91"/>
      <c r="B60" s="91"/>
      <c r="C60" s="91"/>
      <c r="D60" s="92"/>
      <c r="E60" s="92"/>
      <c r="F60" s="91"/>
      <c r="G60" s="91"/>
    </row>
    <row r="61" spans="1:7" ht="70.5" customHeight="1" x14ac:dyDescent="0.25">
      <c r="A61" s="91"/>
      <c r="B61" s="91"/>
      <c r="C61" s="91"/>
      <c r="D61" s="92"/>
      <c r="E61" s="92"/>
      <c r="F61" s="91"/>
      <c r="G61" s="91"/>
    </row>
    <row r="62" spans="1:7" ht="70.5" customHeight="1" x14ac:dyDescent="0.25">
      <c r="A62" s="91"/>
      <c r="B62" s="91"/>
      <c r="C62" s="91"/>
      <c r="D62" s="92"/>
      <c r="E62" s="92"/>
      <c r="F62" s="91"/>
      <c r="G62" s="91"/>
    </row>
    <row r="63" spans="1:7" ht="70.5" customHeight="1" x14ac:dyDescent="0.25">
      <c r="A63" s="91"/>
      <c r="B63" s="91"/>
      <c r="C63" s="91"/>
      <c r="D63" s="92"/>
      <c r="E63" s="92"/>
      <c r="F63" s="91"/>
      <c r="G63" s="91"/>
    </row>
    <row r="64" spans="1:7" ht="70.5" customHeight="1" x14ac:dyDescent="0.25">
      <c r="A64" s="91"/>
      <c r="B64" s="91"/>
      <c r="C64" s="91"/>
      <c r="D64" s="92"/>
      <c r="E64" s="92"/>
      <c r="F64" s="91"/>
      <c r="G64" s="91"/>
    </row>
    <row r="65" spans="1:7" ht="70.5" customHeight="1" x14ac:dyDescent="0.25">
      <c r="A65" s="91"/>
      <c r="B65" s="91"/>
      <c r="C65" s="91"/>
      <c r="D65" s="92"/>
      <c r="E65" s="92"/>
      <c r="F65" s="91"/>
      <c r="G65" s="91"/>
    </row>
    <row r="66" spans="1:7" ht="70.5" customHeight="1" x14ac:dyDescent="0.25">
      <c r="A66" s="91"/>
      <c r="B66" s="91"/>
      <c r="C66" s="91"/>
      <c r="D66" s="92"/>
      <c r="E66" s="92"/>
      <c r="F66" s="91"/>
      <c r="G66" s="91"/>
    </row>
    <row r="67" spans="1:7" ht="70.5" customHeight="1" x14ac:dyDescent="0.25">
      <c r="A67" s="91"/>
      <c r="B67" s="91"/>
      <c r="C67" s="91"/>
      <c r="D67" s="92"/>
      <c r="E67" s="92"/>
      <c r="F67" s="91"/>
      <c r="G67" s="91"/>
    </row>
    <row r="68" spans="1:7" ht="70.5" customHeight="1" x14ac:dyDescent="0.25">
      <c r="A68" s="91"/>
      <c r="B68" s="91"/>
      <c r="C68" s="91"/>
      <c r="D68" s="92"/>
      <c r="E68" s="92"/>
      <c r="F68" s="91"/>
      <c r="G68" s="91"/>
    </row>
    <row r="69" spans="1:7" ht="70.5" customHeight="1" x14ac:dyDescent="0.25">
      <c r="A69" s="91"/>
      <c r="B69" s="91"/>
      <c r="C69" s="91"/>
      <c r="D69" s="92"/>
      <c r="E69" s="92"/>
      <c r="F69" s="91"/>
      <c r="G69" s="91"/>
    </row>
    <row r="70" spans="1:7" ht="70.5" customHeight="1" x14ac:dyDescent="0.25">
      <c r="A70" s="91"/>
      <c r="B70" s="91"/>
      <c r="C70" s="91"/>
      <c r="D70" s="92"/>
      <c r="E70" s="92"/>
      <c r="F70" s="91"/>
      <c r="G70" s="91"/>
    </row>
    <row r="71" spans="1:7" ht="70.5" customHeight="1" x14ac:dyDescent="0.25">
      <c r="A71" s="91"/>
      <c r="B71" s="91"/>
      <c r="C71" s="91"/>
      <c r="D71" s="92"/>
      <c r="E71" s="92"/>
      <c r="F71" s="91"/>
      <c r="G71" s="91"/>
    </row>
    <row r="72" spans="1:7" ht="70.5" customHeight="1" x14ac:dyDescent="0.25">
      <c r="A72" s="91"/>
      <c r="B72" s="91"/>
      <c r="C72" s="91"/>
      <c r="D72" s="92"/>
      <c r="E72" s="92"/>
      <c r="F72" s="91"/>
      <c r="G72" s="91"/>
    </row>
    <row r="73" spans="1:7" ht="70.5" customHeight="1" x14ac:dyDescent="0.25">
      <c r="A73" s="91"/>
      <c r="B73" s="91"/>
      <c r="C73" s="91"/>
      <c r="D73" s="92"/>
      <c r="E73" s="92"/>
      <c r="F73" s="91"/>
      <c r="G73" s="91"/>
    </row>
    <row r="74" spans="1:7" ht="70.5" customHeight="1" x14ac:dyDescent="0.25">
      <c r="A74" s="91"/>
      <c r="B74" s="91"/>
      <c r="C74" s="91"/>
      <c r="D74" s="92"/>
      <c r="E74" s="92"/>
      <c r="F74" s="91"/>
      <c r="G74" s="91"/>
    </row>
    <row r="75" spans="1:7" ht="70.5" customHeight="1" x14ac:dyDescent="0.25">
      <c r="A75" s="91"/>
      <c r="B75" s="91"/>
      <c r="C75" s="91"/>
      <c r="D75" s="92"/>
      <c r="E75" s="92"/>
      <c r="F75" s="91"/>
      <c r="G75" s="91"/>
    </row>
    <row r="76" spans="1:7" ht="70.5" customHeight="1" x14ac:dyDescent="0.25">
      <c r="A76" s="91"/>
      <c r="B76" s="91"/>
      <c r="C76" s="91"/>
      <c r="D76" s="92"/>
      <c r="E76" s="92"/>
      <c r="F76" s="91"/>
      <c r="G76" s="91"/>
    </row>
    <row r="77" spans="1:7" ht="70.5" customHeight="1" x14ac:dyDescent="0.25">
      <c r="A77" s="91"/>
      <c r="B77" s="91"/>
      <c r="C77" s="91"/>
      <c r="D77" s="92"/>
      <c r="E77" s="92"/>
      <c r="F77" s="91"/>
      <c r="G77" s="91"/>
    </row>
    <row r="78" spans="1:7" ht="70.5" customHeight="1" x14ac:dyDescent="0.25">
      <c r="A78" s="91"/>
      <c r="B78" s="91"/>
      <c r="C78" s="91"/>
      <c r="D78" s="92"/>
      <c r="E78" s="92"/>
      <c r="F78" s="91"/>
      <c r="G78" s="91"/>
    </row>
    <row r="79" spans="1:7" ht="70.5" customHeight="1" x14ac:dyDescent="0.25">
      <c r="A79" s="91"/>
      <c r="B79" s="91"/>
      <c r="C79" s="91"/>
      <c r="D79" s="92"/>
      <c r="E79" s="92"/>
      <c r="F79" s="91"/>
      <c r="G79" s="91"/>
    </row>
    <row r="80" spans="1:7" ht="70.5" customHeight="1" x14ac:dyDescent="0.25">
      <c r="A80" s="91"/>
      <c r="B80" s="91"/>
      <c r="C80" s="91"/>
      <c r="D80" s="92"/>
      <c r="E80" s="92"/>
      <c r="F80" s="91"/>
      <c r="G80" s="91"/>
    </row>
    <row r="81" spans="1:7" ht="70.5" customHeight="1" x14ac:dyDescent="0.25">
      <c r="A81" s="91"/>
      <c r="B81" s="91"/>
      <c r="C81" s="91"/>
      <c r="D81" s="92"/>
      <c r="E81" s="92"/>
      <c r="F81" s="91"/>
      <c r="G81" s="91"/>
    </row>
    <row r="82" spans="1:7" ht="70.5" customHeight="1" x14ac:dyDescent="0.25">
      <c r="A82" s="91"/>
      <c r="B82" s="91"/>
      <c r="C82" s="91"/>
      <c r="D82" s="92"/>
      <c r="E82" s="92"/>
      <c r="F82" s="91"/>
      <c r="G82" s="91"/>
    </row>
    <row r="83" spans="1:7" ht="70.5" customHeight="1" x14ac:dyDescent="0.25">
      <c r="A83" s="91"/>
      <c r="B83" s="91"/>
      <c r="C83" s="91"/>
      <c r="D83" s="92"/>
      <c r="E83" s="92"/>
      <c r="F83" s="91"/>
      <c r="G83" s="91"/>
    </row>
    <row r="84" spans="1:7" ht="70.5" customHeight="1" x14ac:dyDescent="0.25">
      <c r="A84" s="91"/>
      <c r="B84" s="91"/>
      <c r="C84" s="91"/>
      <c r="D84" s="92"/>
      <c r="E84" s="92"/>
      <c r="F84" s="91"/>
      <c r="G84" s="91"/>
    </row>
    <row r="85" spans="1:7" ht="70.5" customHeight="1" x14ac:dyDescent="0.25">
      <c r="A85" s="91"/>
      <c r="B85" s="91"/>
      <c r="C85" s="91"/>
      <c r="D85" s="92"/>
      <c r="E85" s="92"/>
      <c r="F85" s="91"/>
      <c r="G85" s="91"/>
    </row>
    <row r="86" spans="1:7" ht="70.5" customHeight="1" x14ac:dyDescent="0.25">
      <c r="A86" s="91"/>
      <c r="B86" s="91"/>
      <c r="C86" s="91"/>
      <c r="D86" s="92"/>
      <c r="E86" s="92"/>
      <c r="F86" s="91"/>
      <c r="G86" s="91"/>
    </row>
    <row r="87" spans="1:7" ht="70.5" customHeight="1" x14ac:dyDescent="0.25">
      <c r="A87" s="91"/>
      <c r="B87" s="91"/>
      <c r="C87" s="91"/>
      <c r="D87" s="92"/>
      <c r="E87" s="92"/>
      <c r="F87" s="91"/>
      <c r="G87" s="91"/>
    </row>
    <row r="88" spans="1:7" ht="70.5" customHeight="1" x14ac:dyDescent="0.25">
      <c r="A88" s="91"/>
      <c r="B88" s="91"/>
      <c r="C88" s="91"/>
      <c r="D88" s="92"/>
      <c r="E88" s="92"/>
      <c r="F88" s="91"/>
      <c r="G88" s="91"/>
    </row>
    <row r="89" spans="1:7" ht="70.5" customHeight="1" x14ac:dyDescent="0.25">
      <c r="A89" s="91"/>
      <c r="B89" s="91"/>
      <c r="C89" s="91"/>
      <c r="D89" s="92"/>
      <c r="E89" s="92"/>
      <c r="F89" s="91"/>
      <c r="G89" s="91"/>
    </row>
    <row r="90" spans="1:7" ht="70.5" customHeight="1" x14ac:dyDescent="0.25">
      <c r="A90" s="91"/>
      <c r="B90" s="91"/>
      <c r="C90" s="91"/>
      <c r="D90" s="92"/>
      <c r="E90" s="92"/>
      <c r="F90" s="91"/>
      <c r="G90" s="91"/>
    </row>
    <row r="91" spans="1:7" ht="70.5" customHeight="1" x14ac:dyDescent="0.25">
      <c r="A91" s="91"/>
      <c r="B91" s="91"/>
      <c r="C91" s="91"/>
      <c r="D91" s="92"/>
      <c r="E91" s="92"/>
      <c r="F91" s="91"/>
      <c r="G91" s="91"/>
    </row>
    <row r="92" spans="1:7" ht="70.5" customHeight="1" x14ac:dyDescent="0.25">
      <c r="A92" s="91"/>
      <c r="B92" s="91"/>
      <c r="C92" s="91"/>
      <c r="D92" s="92"/>
      <c r="E92" s="92"/>
      <c r="F92" s="91"/>
      <c r="G92" s="91"/>
    </row>
    <row r="93" spans="1:7" ht="70.5" customHeight="1" x14ac:dyDescent="0.25">
      <c r="A93" s="91"/>
      <c r="B93" s="91"/>
      <c r="C93" s="91"/>
      <c r="D93" s="92"/>
      <c r="E93" s="92"/>
      <c r="F93" s="91"/>
      <c r="G93" s="91"/>
    </row>
    <row r="94" spans="1:7" ht="70.5" customHeight="1" x14ac:dyDescent="0.25">
      <c r="A94" s="91"/>
      <c r="B94" s="91"/>
      <c r="C94" s="91"/>
      <c r="D94" s="92"/>
      <c r="E94" s="92"/>
      <c r="F94" s="91"/>
      <c r="G94" s="91"/>
    </row>
    <row r="95" spans="1:7" ht="70.5" customHeight="1" x14ac:dyDescent="0.25">
      <c r="A95" s="91"/>
      <c r="B95" s="91"/>
      <c r="C95" s="91"/>
      <c r="D95" s="92"/>
      <c r="E95" s="92"/>
      <c r="F95" s="91"/>
      <c r="G95" s="91"/>
    </row>
    <row r="96" spans="1:7" ht="70.5" customHeight="1" x14ac:dyDescent="0.25">
      <c r="A96" s="91"/>
      <c r="B96" s="91"/>
      <c r="C96" s="91"/>
      <c r="D96" s="92"/>
      <c r="E96" s="92"/>
      <c r="F96" s="91"/>
      <c r="G96" s="91"/>
    </row>
    <row r="97" spans="1:7" ht="70.5" customHeight="1" x14ac:dyDescent="0.25">
      <c r="A97" s="91"/>
      <c r="B97" s="91"/>
      <c r="C97" s="91"/>
      <c r="D97" s="92"/>
      <c r="E97" s="92"/>
      <c r="F97" s="91"/>
      <c r="G97" s="91"/>
    </row>
    <row r="98" spans="1:7" ht="70.5" customHeight="1" x14ac:dyDescent="0.25">
      <c r="A98" s="91"/>
      <c r="B98" s="91"/>
      <c r="C98" s="91"/>
      <c r="D98" s="92"/>
      <c r="E98" s="92"/>
      <c r="F98" s="91"/>
      <c r="G98" s="91"/>
    </row>
    <row r="99" spans="1:7" ht="70.5" customHeight="1" x14ac:dyDescent="0.25">
      <c r="A99" s="91"/>
      <c r="B99" s="91"/>
      <c r="C99" s="91"/>
      <c r="D99" s="92"/>
      <c r="E99" s="92"/>
      <c r="F99" s="91"/>
      <c r="G99" s="91"/>
    </row>
    <row r="100" spans="1:7" ht="70.5" customHeight="1" x14ac:dyDescent="0.25">
      <c r="A100" s="91"/>
      <c r="B100" s="91"/>
      <c r="C100" s="91"/>
      <c r="D100" s="92"/>
      <c r="E100" s="92"/>
      <c r="F100" s="91"/>
      <c r="G100" s="91"/>
    </row>
    <row r="101" spans="1:7" ht="70.5" customHeight="1" x14ac:dyDescent="0.25">
      <c r="A101" s="91"/>
      <c r="B101" s="91"/>
      <c r="C101" s="91"/>
      <c r="D101" s="92"/>
      <c r="E101" s="92"/>
      <c r="F101" s="91"/>
      <c r="G101" s="91"/>
    </row>
    <row r="102" spans="1:7" ht="70.5" customHeight="1" x14ac:dyDescent="0.25">
      <c r="A102" s="91"/>
      <c r="B102" s="91"/>
      <c r="C102" s="91"/>
      <c r="D102" s="92"/>
      <c r="E102" s="92"/>
      <c r="F102" s="91"/>
      <c r="G102" s="91"/>
    </row>
    <row r="103" spans="1:7" ht="70.5" customHeight="1" x14ac:dyDescent="0.25">
      <c r="A103" s="91"/>
      <c r="B103" s="91"/>
      <c r="C103" s="91"/>
      <c r="D103" s="92"/>
      <c r="E103" s="92"/>
      <c r="F103" s="91"/>
      <c r="G103" s="91"/>
    </row>
    <row r="104" spans="1:7" ht="70.5" customHeight="1" x14ac:dyDescent="0.25">
      <c r="A104" s="91"/>
      <c r="B104" s="91"/>
      <c r="C104" s="91"/>
      <c r="D104" s="92"/>
      <c r="E104" s="92"/>
      <c r="F104" s="91"/>
      <c r="G104" s="91"/>
    </row>
    <row r="105" spans="1:7" ht="70.5" customHeight="1" x14ac:dyDescent="0.25">
      <c r="A105" s="91"/>
      <c r="B105" s="91"/>
      <c r="C105" s="91"/>
      <c r="D105" s="92"/>
      <c r="E105" s="92"/>
      <c r="F105" s="91"/>
      <c r="G105" s="91"/>
    </row>
    <row r="106" spans="1:7" ht="70.5" customHeight="1" x14ac:dyDescent="0.25">
      <c r="A106" s="91"/>
      <c r="B106" s="91"/>
      <c r="C106" s="91"/>
      <c r="D106" s="92"/>
      <c r="E106" s="92"/>
      <c r="F106" s="91"/>
      <c r="G106" s="91"/>
    </row>
    <row r="107" spans="1:7" ht="70.5" customHeight="1" x14ac:dyDescent="0.25">
      <c r="A107" s="91"/>
      <c r="B107" s="91"/>
      <c r="C107" s="91"/>
      <c r="D107" s="92"/>
      <c r="E107" s="92"/>
      <c r="F107" s="91"/>
      <c r="G107" s="91"/>
    </row>
    <row r="108" spans="1:7" ht="70.5" customHeight="1" x14ac:dyDescent="0.25">
      <c r="A108" s="91"/>
      <c r="B108" s="91"/>
      <c r="C108" s="91"/>
      <c r="D108" s="92"/>
      <c r="E108" s="92"/>
      <c r="F108" s="91"/>
      <c r="G108" s="91"/>
    </row>
    <row r="109" spans="1:7" ht="70.5" customHeight="1" x14ac:dyDescent="0.25">
      <c r="A109" s="91"/>
      <c r="B109" s="91"/>
      <c r="C109" s="91"/>
      <c r="D109" s="92"/>
      <c r="E109" s="92"/>
      <c r="F109" s="91"/>
      <c r="G109" s="91"/>
    </row>
    <row r="110" spans="1:7" ht="70.5" customHeight="1" x14ac:dyDescent="0.25">
      <c r="A110" s="91"/>
      <c r="B110" s="91"/>
      <c r="C110" s="91"/>
      <c r="D110" s="92"/>
      <c r="E110" s="92"/>
      <c r="F110" s="91"/>
      <c r="G110" s="91"/>
    </row>
    <row r="111" spans="1:7" ht="70.5" customHeight="1" x14ac:dyDescent="0.25">
      <c r="A111" s="91"/>
      <c r="B111" s="91"/>
      <c r="C111" s="91"/>
      <c r="D111" s="92"/>
      <c r="E111" s="92"/>
      <c r="F111" s="91"/>
      <c r="G111" s="91"/>
    </row>
    <row r="112" spans="1:7" ht="70.5" customHeight="1" x14ac:dyDescent="0.25">
      <c r="A112" s="91"/>
      <c r="B112" s="91"/>
      <c r="C112" s="91"/>
      <c r="D112" s="92"/>
      <c r="E112" s="92"/>
      <c r="F112" s="91"/>
      <c r="G112" s="91"/>
    </row>
    <row r="113" spans="1:7" ht="70.5" customHeight="1" x14ac:dyDescent="0.25">
      <c r="A113" s="91"/>
      <c r="B113" s="91"/>
      <c r="C113" s="91"/>
      <c r="D113" s="92"/>
      <c r="E113" s="92"/>
      <c r="F113" s="91"/>
      <c r="G113" s="91"/>
    </row>
    <row r="114" spans="1:7" ht="70.5" customHeight="1" x14ac:dyDescent="0.25">
      <c r="A114" s="91"/>
      <c r="B114" s="91"/>
      <c r="C114" s="91"/>
      <c r="D114" s="92"/>
      <c r="E114" s="92"/>
      <c r="F114" s="91"/>
      <c r="G114" s="91"/>
    </row>
    <row r="115" spans="1:7" ht="70.5" customHeight="1" x14ac:dyDescent="0.25">
      <c r="A115" s="91"/>
      <c r="B115" s="91"/>
      <c r="C115" s="91"/>
      <c r="D115" s="92"/>
      <c r="E115" s="92"/>
      <c r="F115" s="91"/>
      <c r="G115" s="91"/>
    </row>
    <row r="116" spans="1:7" ht="70.5" customHeight="1" x14ac:dyDescent="0.25">
      <c r="A116" s="91"/>
      <c r="B116" s="91"/>
      <c r="C116" s="91"/>
      <c r="D116" s="92"/>
      <c r="E116" s="92"/>
      <c r="F116" s="91"/>
      <c r="G116" s="91"/>
    </row>
    <row r="117" spans="1:7" ht="70.5" customHeight="1" x14ac:dyDescent="0.25">
      <c r="A117" s="91"/>
      <c r="B117" s="91"/>
      <c r="C117" s="91"/>
      <c r="D117" s="92"/>
      <c r="E117" s="92"/>
      <c r="F117" s="91"/>
      <c r="G117" s="91"/>
    </row>
    <row r="118" spans="1:7" ht="70.5" customHeight="1" x14ac:dyDescent="0.25">
      <c r="A118" s="91"/>
      <c r="B118" s="91"/>
      <c r="C118" s="91"/>
      <c r="D118" s="92"/>
      <c r="E118" s="92"/>
      <c r="F118" s="91"/>
      <c r="G118" s="91"/>
    </row>
    <row r="119" spans="1:7" ht="70.5" customHeight="1" x14ac:dyDescent="0.25">
      <c r="A119" s="91"/>
      <c r="B119" s="91"/>
      <c r="C119" s="91"/>
      <c r="D119" s="92"/>
      <c r="E119" s="92"/>
      <c r="F119" s="91"/>
      <c r="G119" s="91"/>
    </row>
    <row r="120" spans="1:7" ht="70.5" customHeight="1" x14ac:dyDescent="0.25">
      <c r="A120" s="91"/>
      <c r="B120" s="91"/>
      <c r="C120" s="91"/>
      <c r="D120" s="92"/>
      <c r="E120" s="92"/>
      <c r="F120" s="91"/>
      <c r="G120" s="91"/>
    </row>
    <row r="121" spans="1:7" ht="70.5" customHeight="1" x14ac:dyDescent="0.25">
      <c r="A121" s="91"/>
      <c r="B121" s="91"/>
      <c r="C121" s="91"/>
      <c r="D121" s="92"/>
      <c r="E121" s="92"/>
      <c r="F121" s="91"/>
      <c r="G121" s="91"/>
    </row>
    <row r="122" spans="1:7" ht="70.5" customHeight="1" x14ac:dyDescent="0.25">
      <c r="A122" s="91"/>
      <c r="B122" s="91"/>
      <c r="C122" s="91"/>
      <c r="D122" s="92"/>
      <c r="E122" s="92"/>
      <c r="F122" s="91"/>
      <c r="G122" s="91"/>
    </row>
    <row r="123" spans="1:7" ht="70.5" customHeight="1" x14ac:dyDescent="0.25">
      <c r="A123" s="91"/>
      <c r="B123" s="91"/>
      <c r="C123" s="91"/>
      <c r="D123" s="92"/>
      <c r="E123" s="92"/>
      <c r="F123" s="91"/>
      <c r="G123" s="91"/>
    </row>
    <row r="124" spans="1:7" ht="70.5" customHeight="1" x14ac:dyDescent="0.25">
      <c r="A124" s="91"/>
      <c r="B124" s="91"/>
      <c r="C124" s="91"/>
      <c r="D124" s="92"/>
      <c r="E124" s="92"/>
      <c r="F124" s="91"/>
      <c r="G124" s="91"/>
    </row>
    <row r="125" spans="1:7" ht="70.5" customHeight="1" x14ac:dyDescent="0.25">
      <c r="A125" s="91"/>
      <c r="B125" s="91"/>
      <c r="C125" s="91"/>
      <c r="D125" s="92"/>
      <c r="E125" s="92"/>
      <c r="F125" s="91"/>
      <c r="G125" s="91"/>
    </row>
    <row r="126" spans="1:7" ht="70.5" customHeight="1" x14ac:dyDescent="0.25">
      <c r="A126" s="91"/>
      <c r="B126" s="91"/>
      <c r="C126" s="91"/>
      <c r="D126" s="92"/>
      <c r="E126" s="92"/>
      <c r="F126" s="91"/>
      <c r="G126" s="91"/>
    </row>
    <row r="127" spans="1:7" ht="70.5" customHeight="1" x14ac:dyDescent="0.25">
      <c r="A127" s="91"/>
      <c r="B127" s="91"/>
      <c r="C127" s="91"/>
      <c r="D127" s="92"/>
      <c r="E127" s="92"/>
      <c r="F127" s="91"/>
      <c r="G127" s="91"/>
    </row>
    <row r="128" spans="1:7" ht="70.5" customHeight="1" x14ac:dyDescent="0.25">
      <c r="A128" s="91"/>
      <c r="B128" s="91"/>
      <c r="C128" s="91"/>
      <c r="D128" s="92"/>
      <c r="E128" s="92"/>
      <c r="F128" s="91"/>
      <c r="G128" s="91"/>
    </row>
    <row r="129" spans="1:7" ht="70.5" customHeight="1" x14ac:dyDescent="0.25">
      <c r="A129" s="91"/>
      <c r="B129" s="91"/>
      <c r="C129" s="91"/>
      <c r="D129" s="92"/>
      <c r="E129" s="92"/>
      <c r="F129" s="91"/>
      <c r="G129" s="91"/>
    </row>
    <row r="130" spans="1:7" ht="70.5" customHeight="1" x14ac:dyDescent="0.25">
      <c r="A130" s="91"/>
      <c r="B130" s="91"/>
      <c r="C130" s="91"/>
      <c r="D130" s="92"/>
      <c r="E130" s="92"/>
      <c r="F130" s="91"/>
      <c r="G130" s="91"/>
    </row>
    <row r="131" spans="1:7" ht="70.5" customHeight="1" x14ac:dyDescent="0.25">
      <c r="A131" s="91"/>
      <c r="B131" s="91"/>
      <c r="C131" s="91"/>
      <c r="D131" s="92"/>
      <c r="E131" s="92"/>
      <c r="F131" s="91"/>
      <c r="G131" s="91"/>
    </row>
    <row r="132" spans="1:7" ht="70.5" customHeight="1" x14ac:dyDescent="0.25">
      <c r="A132" s="91"/>
      <c r="B132" s="91"/>
      <c r="C132" s="91"/>
      <c r="D132" s="92"/>
      <c r="E132" s="92"/>
      <c r="F132" s="91"/>
      <c r="G132" s="91"/>
    </row>
    <row r="133" spans="1:7" ht="70.5" customHeight="1" x14ac:dyDescent="0.25">
      <c r="A133" s="91"/>
      <c r="B133" s="91"/>
      <c r="C133" s="91"/>
      <c r="D133" s="92"/>
      <c r="E133" s="92"/>
      <c r="F133" s="91"/>
      <c r="G133" s="91"/>
    </row>
    <row r="134" spans="1:7" ht="70.5" customHeight="1" x14ac:dyDescent="0.25">
      <c r="A134" s="91"/>
      <c r="B134" s="91"/>
      <c r="C134" s="91"/>
      <c r="D134" s="92"/>
      <c r="E134" s="92"/>
      <c r="F134" s="91"/>
      <c r="G134" s="91"/>
    </row>
    <row r="135" spans="1:7" ht="70.5" customHeight="1" x14ac:dyDescent="0.25">
      <c r="A135" s="91"/>
      <c r="B135" s="91"/>
      <c r="C135" s="91"/>
      <c r="D135" s="92"/>
      <c r="E135" s="92"/>
      <c r="F135" s="91"/>
      <c r="G135" s="91"/>
    </row>
    <row r="136" spans="1:7" ht="70.5" customHeight="1" x14ac:dyDescent="0.25">
      <c r="A136" s="91"/>
      <c r="B136" s="91"/>
      <c r="C136" s="91"/>
      <c r="D136" s="92"/>
      <c r="E136" s="92"/>
      <c r="F136" s="91"/>
      <c r="G136" s="91"/>
    </row>
    <row r="137" spans="1:7" ht="70.5" customHeight="1" x14ac:dyDescent="0.25">
      <c r="A137" s="91"/>
      <c r="B137" s="91"/>
      <c r="C137" s="91"/>
      <c r="D137" s="92"/>
      <c r="E137" s="92"/>
      <c r="F137" s="91"/>
      <c r="G137" s="91"/>
    </row>
    <row r="138" spans="1:7" ht="70.5" customHeight="1" x14ac:dyDescent="0.25">
      <c r="A138" s="91"/>
      <c r="B138" s="91"/>
      <c r="C138" s="91"/>
      <c r="D138" s="92"/>
      <c r="E138" s="92"/>
      <c r="F138" s="91"/>
      <c r="G138" s="91"/>
    </row>
    <row r="139" spans="1:7" ht="70.5" customHeight="1" x14ac:dyDescent="0.25">
      <c r="A139" s="91"/>
      <c r="B139" s="91"/>
      <c r="C139" s="91"/>
      <c r="D139" s="92"/>
      <c r="E139" s="92"/>
      <c r="F139" s="91"/>
      <c r="G139" s="91"/>
    </row>
    <row r="140" spans="1:7" ht="70.5" customHeight="1" x14ac:dyDescent="0.25">
      <c r="A140" s="91"/>
      <c r="B140" s="91"/>
      <c r="C140" s="91"/>
      <c r="D140" s="92"/>
      <c r="E140" s="92"/>
      <c r="F140" s="91"/>
      <c r="G140" s="91"/>
    </row>
    <row r="141" spans="1:7" ht="70.5" customHeight="1" x14ac:dyDescent="0.25">
      <c r="A141" s="91"/>
      <c r="B141" s="91"/>
      <c r="C141" s="91"/>
      <c r="D141" s="92"/>
      <c r="E141" s="92"/>
      <c r="F141" s="91"/>
      <c r="G141" s="91"/>
    </row>
    <row r="142" spans="1:7" ht="70.5" customHeight="1" x14ac:dyDescent="0.25">
      <c r="A142" s="91"/>
      <c r="B142" s="91"/>
      <c r="C142" s="91"/>
      <c r="D142" s="92"/>
      <c r="E142" s="92"/>
      <c r="F142" s="91"/>
      <c r="G142" s="91"/>
    </row>
    <row r="143" spans="1:7" ht="70.5" customHeight="1" x14ac:dyDescent="0.25">
      <c r="A143" s="91"/>
      <c r="B143" s="91"/>
      <c r="C143" s="91"/>
      <c r="D143" s="92"/>
      <c r="E143" s="92"/>
      <c r="F143" s="91"/>
      <c r="G143" s="91"/>
    </row>
    <row r="144" spans="1:7" ht="70.5" customHeight="1" x14ac:dyDescent="0.25">
      <c r="A144" s="91"/>
      <c r="B144" s="91"/>
      <c r="C144" s="91"/>
      <c r="D144" s="92"/>
      <c r="E144" s="92"/>
      <c r="F144" s="91"/>
      <c r="G144" s="91"/>
    </row>
    <row r="145" spans="1:7" ht="70.5" customHeight="1" x14ac:dyDescent="0.25">
      <c r="A145" s="91"/>
      <c r="B145" s="91"/>
      <c r="C145" s="91"/>
      <c r="D145" s="92"/>
      <c r="E145" s="92"/>
      <c r="F145" s="91"/>
      <c r="G145" s="91"/>
    </row>
    <row r="146" spans="1:7" ht="70.5" customHeight="1" x14ac:dyDescent="0.25">
      <c r="A146" s="91"/>
      <c r="B146" s="91"/>
      <c r="C146" s="91"/>
      <c r="D146" s="92"/>
      <c r="E146" s="92"/>
      <c r="F146" s="91"/>
      <c r="G146" s="91"/>
    </row>
    <row r="147" spans="1:7" ht="70.5" customHeight="1" x14ac:dyDescent="0.25">
      <c r="A147" s="91"/>
      <c r="B147" s="91"/>
      <c r="C147" s="91"/>
      <c r="D147" s="92"/>
      <c r="E147" s="92"/>
      <c r="F147" s="91"/>
      <c r="G147" s="91"/>
    </row>
    <row r="148" spans="1:7" ht="70.5" customHeight="1" x14ac:dyDescent="0.25">
      <c r="A148" s="91"/>
      <c r="B148" s="91"/>
      <c r="C148" s="91"/>
      <c r="D148" s="92"/>
      <c r="E148" s="92"/>
      <c r="F148" s="91"/>
      <c r="G148" s="91"/>
    </row>
    <row r="149" spans="1:7" ht="70.5" customHeight="1" x14ac:dyDescent="0.25">
      <c r="A149" s="91"/>
      <c r="B149" s="91"/>
      <c r="C149" s="91"/>
      <c r="D149" s="92"/>
      <c r="E149" s="92"/>
      <c r="F149" s="91"/>
      <c r="G149" s="91"/>
    </row>
    <row r="150" spans="1:7" ht="70.5" customHeight="1" x14ac:dyDescent="0.25">
      <c r="A150" s="91"/>
      <c r="B150" s="91"/>
      <c r="C150" s="91"/>
      <c r="D150" s="92"/>
      <c r="E150" s="92"/>
      <c r="F150" s="91"/>
      <c r="G150" s="91"/>
    </row>
    <row r="151" spans="1:7" ht="70.5" customHeight="1" x14ac:dyDescent="0.25">
      <c r="A151" s="91"/>
      <c r="B151" s="91"/>
      <c r="C151" s="91"/>
      <c r="D151" s="92"/>
      <c r="E151" s="92"/>
      <c r="F151" s="91"/>
      <c r="G151" s="91"/>
    </row>
    <row r="152" spans="1:7" ht="70.5" customHeight="1" x14ac:dyDescent="0.25">
      <c r="A152" s="91"/>
      <c r="B152" s="91"/>
      <c r="C152" s="91"/>
      <c r="D152" s="92"/>
      <c r="E152" s="92"/>
      <c r="F152" s="91"/>
      <c r="G152" s="91"/>
    </row>
    <row r="153" spans="1:7" ht="70.5" customHeight="1" x14ac:dyDescent="0.25">
      <c r="A153" s="91"/>
      <c r="B153" s="91"/>
      <c r="C153" s="91"/>
      <c r="D153" s="92"/>
      <c r="E153" s="92"/>
      <c r="F153" s="91"/>
      <c r="G153" s="91"/>
    </row>
    <row r="154" spans="1:7" ht="70.5" customHeight="1" x14ac:dyDescent="0.25">
      <c r="A154" s="91"/>
      <c r="B154" s="91"/>
      <c r="C154" s="91"/>
      <c r="D154" s="92"/>
      <c r="E154" s="92"/>
      <c r="F154" s="91"/>
      <c r="G154" s="91"/>
    </row>
    <row r="155" spans="1:7" ht="70.5" customHeight="1" x14ac:dyDescent="0.25">
      <c r="A155" s="91"/>
      <c r="B155" s="91"/>
      <c r="C155" s="91"/>
      <c r="D155" s="92"/>
      <c r="E155" s="92"/>
      <c r="F155" s="91"/>
      <c r="G155" s="91"/>
    </row>
    <row r="156" spans="1:7" ht="70.5" customHeight="1" x14ac:dyDescent="0.25">
      <c r="A156" s="91"/>
      <c r="B156" s="91"/>
      <c r="C156" s="91"/>
      <c r="D156" s="92"/>
      <c r="E156" s="92"/>
      <c r="F156" s="91"/>
      <c r="G156" s="91"/>
    </row>
    <row r="157" spans="1:7" ht="70.5" customHeight="1" x14ac:dyDescent="0.25">
      <c r="A157" s="91"/>
      <c r="B157" s="91"/>
      <c r="C157" s="91"/>
      <c r="D157" s="92"/>
      <c r="E157" s="92"/>
      <c r="F157" s="91"/>
      <c r="G157" s="91"/>
    </row>
    <row r="158" spans="1:7" ht="70.5" customHeight="1" x14ac:dyDescent="0.25">
      <c r="A158" s="91"/>
      <c r="B158" s="91"/>
      <c r="C158" s="91"/>
      <c r="D158" s="92"/>
      <c r="E158" s="92"/>
      <c r="F158" s="91"/>
      <c r="G158" s="91"/>
    </row>
    <row r="159" spans="1:7" ht="70.5" customHeight="1" x14ac:dyDescent="0.25">
      <c r="A159" s="91"/>
      <c r="B159" s="91"/>
      <c r="C159" s="91"/>
      <c r="D159" s="92"/>
      <c r="E159" s="92"/>
      <c r="F159" s="91"/>
      <c r="G159" s="91"/>
    </row>
    <row r="160" spans="1:7" ht="70.5" customHeight="1" x14ac:dyDescent="0.25">
      <c r="A160" s="91"/>
      <c r="B160" s="91"/>
      <c r="C160" s="91"/>
      <c r="D160" s="92"/>
      <c r="E160" s="92"/>
      <c r="F160" s="91"/>
      <c r="G160" s="91"/>
    </row>
    <row r="161" spans="1:7" ht="70.5" customHeight="1" x14ac:dyDescent="0.25">
      <c r="A161" s="91"/>
      <c r="B161" s="91"/>
      <c r="C161" s="91"/>
      <c r="D161" s="92"/>
      <c r="E161" s="92"/>
      <c r="F161" s="91"/>
      <c r="G161" s="91"/>
    </row>
    <row r="162" spans="1:7" ht="70.5" customHeight="1" x14ac:dyDescent="0.25">
      <c r="A162" s="91"/>
      <c r="B162" s="91"/>
      <c r="C162" s="91"/>
      <c r="D162" s="92"/>
      <c r="E162" s="92"/>
      <c r="F162" s="91"/>
      <c r="G162" s="91"/>
    </row>
    <row r="163" spans="1:7" ht="70.5" customHeight="1" x14ac:dyDescent="0.25">
      <c r="A163" s="91"/>
      <c r="B163" s="91"/>
      <c r="C163" s="91"/>
      <c r="D163" s="92"/>
      <c r="E163" s="92"/>
      <c r="F163" s="91"/>
      <c r="G163" s="91"/>
    </row>
    <row r="164" spans="1:7" ht="70.5" customHeight="1" x14ac:dyDescent="0.25">
      <c r="A164" s="91"/>
      <c r="B164" s="91"/>
      <c r="C164" s="91"/>
      <c r="D164" s="92"/>
      <c r="E164" s="92"/>
      <c r="F164" s="91"/>
      <c r="G164" s="91"/>
    </row>
    <row r="165" spans="1:7" ht="70.5" customHeight="1" x14ac:dyDescent="0.25">
      <c r="A165" s="91"/>
      <c r="B165" s="91"/>
      <c r="C165" s="91"/>
      <c r="D165" s="92"/>
      <c r="E165" s="92"/>
      <c r="F165" s="91"/>
      <c r="G165" s="91"/>
    </row>
    <row r="166" spans="1:7" ht="70.5" customHeight="1" x14ac:dyDescent="0.25">
      <c r="A166" s="91"/>
      <c r="B166" s="91"/>
      <c r="C166" s="91"/>
      <c r="D166" s="92"/>
      <c r="E166" s="92"/>
      <c r="F166" s="91"/>
      <c r="G166" s="91"/>
    </row>
    <row r="167" spans="1:7" ht="70.5" customHeight="1" x14ac:dyDescent="0.25">
      <c r="A167" s="91"/>
      <c r="B167" s="91"/>
      <c r="C167" s="91"/>
      <c r="D167" s="92"/>
      <c r="E167" s="92"/>
      <c r="F167" s="91"/>
      <c r="G167" s="91"/>
    </row>
    <row r="168" spans="1:7" ht="70.5" customHeight="1" x14ac:dyDescent="0.25">
      <c r="A168" s="91"/>
      <c r="B168" s="91"/>
      <c r="C168" s="91"/>
      <c r="D168" s="92"/>
      <c r="E168" s="92"/>
      <c r="F168" s="91"/>
      <c r="G168" s="91"/>
    </row>
    <row r="169" spans="1:7" ht="70.5" customHeight="1" x14ac:dyDescent="0.25">
      <c r="A169" s="91"/>
      <c r="B169" s="91"/>
      <c r="C169" s="91"/>
      <c r="D169" s="92"/>
      <c r="E169" s="92"/>
      <c r="F169" s="91"/>
      <c r="G169" s="91"/>
    </row>
  </sheetData>
  <phoneticPr fontId="17" type="noConversion"/>
  <dataValidations count="3">
    <dataValidation type="custom" allowBlank="1" showErrorMessage="1" errorTitle="Data Request reference duplicate" error="The Data Request reference you have input is already in use. Please try again." sqref="A8" xr:uid="{1B254A89-87FD-4013-8154-67FE07CE585D}">
      <formula1>COUNTIFS(#REF!,A8)&lt;=1</formula1>
    </dataValidation>
    <dataValidation type="list" allowBlank="1" showInputMessage="1" showErrorMessage="1" errorTitle="Unrecognised organisation" error="Please select organisation from dropdown list._x000a__x000a_If you would like to add a new organisation to the list, please click the 'Click here to add new organisation' button' above." sqref="B23" xr:uid="{2C8EE21E-5F08-45B1-AD30-8F13A6D5B391}">
      <formula1>Organisation</formula1>
    </dataValidation>
    <dataValidation type="custom" allowBlank="1" showErrorMessage="1" errorTitle="Data Request reference duplicate" error="The Data Request reference you have input is already in use. Please try again." sqref="A23" xr:uid="{48173EF6-FBF1-47B8-AC13-9B0925F6A1B8}">
      <formula1>COUNTIFS($A:$A,A23)&lt;=1</formula1>
    </dataValidation>
  </dataValidations>
  <pageMargins left="0.70866141732283472" right="0.70866141732283472" top="0.74803149606299213" bottom="0.74803149606299213" header="0.31496062992125984" footer="0.31496062992125984"/>
  <pageSetup paperSize="9" scale="21" fitToHeight="3" orientation="landscape" r:id="rId1"/>
  <headerFooter>
    <oddHeader>&amp;C&amp;"Aptos"&amp;11&amp;K000000 OFFICIAL - FOR PUBLIC RELEASE&amp;1#_x000D_</oddHeader>
    <oddFooter>&amp;C_x000D_&amp;1#&amp;"Aptos"&amp;11&amp;K000000 OFFICIAL - FOR PUBLIC RELEASE</oddFooter>
  </headerFooter>
  <ignoredErrors>
    <ignoredError sqref="A8" listDataValidation="1"/>
  </ignoredErrors>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F138"/>
  <sheetViews>
    <sheetView showGridLines="0" workbookViewId="0">
      <pane ySplit="9" topLeftCell="A10" activePane="bottomLeft" state="frozen"/>
      <selection pane="bottomLeft"/>
    </sheetView>
  </sheetViews>
  <sheetFormatPr defaultColWidth="8.5703125" defaultRowHeight="15" x14ac:dyDescent="0.2"/>
  <cols>
    <col min="1" max="1" width="19" style="11" customWidth="1"/>
    <col min="2" max="2" width="16" style="11" customWidth="1"/>
    <col min="3" max="3" width="19" style="11" customWidth="1"/>
    <col min="4" max="4" width="35.28515625" style="11" customWidth="1"/>
    <col min="5" max="5" width="8.5703125" style="11" customWidth="1"/>
    <col min="6" max="6" width="20.28515625" style="11" customWidth="1"/>
    <col min="7" max="16384" width="8.5703125" style="11"/>
  </cols>
  <sheetData>
    <row r="1" spans="1:4" x14ac:dyDescent="0.2">
      <c r="A1" s="11" t="s">
        <v>158</v>
      </c>
    </row>
    <row r="2" spans="1:4" x14ac:dyDescent="0.2">
      <c r="A2" s="11" t="s">
        <v>159</v>
      </c>
    </row>
    <row r="3" spans="1:4" x14ac:dyDescent="0.2">
      <c r="A3" s="11" t="s">
        <v>160</v>
      </c>
    </row>
    <row r="4" spans="1:4" x14ac:dyDescent="0.2">
      <c r="A4" s="11" t="s">
        <v>161</v>
      </c>
    </row>
    <row r="5" spans="1:4" x14ac:dyDescent="0.2">
      <c r="A5" s="11" t="s">
        <v>162</v>
      </c>
    </row>
    <row r="7" spans="1:4" x14ac:dyDescent="0.2">
      <c r="A7" s="27" t="s">
        <v>163</v>
      </c>
    </row>
    <row r="8" spans="1:4" x14ac:dyDescent="0.2">
      <c r="A8" s="27" t="s">
        <v>164</v>
      </c>
    </row>
    <row r="9" spans="1:4" ht="78.75" x14ac:dyDescent="0.2">
      <c r="A9" s="8" t="s">
        <v>165</v>
      </c>
      <c r="B9" s="29" t="s">
        <v>166</v>
      </c>
      <c r="C9" s="29" t="s">
        <v>167</v>
      </c>
      <c r="D9" s="29" t="s">
        <v>168</v>
      </c>
    </row>
    <row r="10" spans="1:4" ht="15.75" x14ac:dyDescent="0.2">
      <c r="A10" s="7" t="s">
        <v>169</v>
      </c>
      <c r="B10" s="29">
        <v>8</v>
      </c>
      <c r="C10" s="29">
        <v>1</v>
      </c>
      <c r="D10" s="12"/>
    </row>
    <row r="11" spans="1:4" ht="15.75" x14ac:dyDescent="0.2">
      <c r="A11" s="7" t="s">
        <v>170</v>
      </c>
      <c r="B11" s="29" t="s">
        <v>171</v>
      </c>
      <c r="C11" s="29" t="s">
        <v>171</v>
      </c>
      <c r="D11" s="12"/>
    </row>
    <row r="12" spans="1:4" ht="15.75" x14ac:dyDescent="0.2">
      <c r="A12" s="7" t="s">
        <v>172</v>
      </c>
      <c r="B12" s="29">
        <v>12</v>
      </c>
      <c r="C12" s="29">
        <v>7</v>
      </c>
      <c r="D12" s="12"/>
    </row>
    <row r="13" spans="1:4" ht="15.75" x14ac:dyDescent="0.2">
      <c r="A13" s="7" t="s">
        <v>173</v>
      </c>
      <c r="B13" s="29">
        <v>6</v>
      </c>
      <c r="C13" s="29">
        <v>4</v>
      </c>
      <c r="D13" s="12"/>
    </row>
    <row r="14" spans="1:4" ht="15.75" x14ac:dyDescent="0.2">
      <c r="A14" s="7" t="s">
        <v>174</v>
      </c>
      <c r="B14" s="29">
        <v>18</v>
      </c>
      <c r="C14" s="29">
        <v>10</v>
      </c>
      <c r="D14" s="12"/>
    </row>
    <row r="15" spans="1:4" ht="15.75" x14ac:dyDescent="0.2">
      <c r="A15" s="7" t="s">
        <v>175</v>
      </c>
      <c r="B15" s="29">
        <v>20</v>
      </c>
      <c r="C15" s="29">
        <v>9</v>
      </c>
      <c r="D15" s="12"/>
    </row>
    <row r="16" spans="1:4" ht="15.75" x14ac:dyDescent="0.2">
      <c r="A16" s="7" t="s">
        <v>176</v>
      </c>
      <c r="B16" s="29">
        <v>23</v>
      </c>
      <c r="C16" s="29">
        <v>16</v>
      </c>
      <c r="D16" s="12"/>
    </row>
    <row r="17" spans="1:4" ht="15.75" x14ac:dyDescent="0.2">
      <c r="A17" s="7" t="s">
        <v>177</v>
      </c>
      <c r="B17" s="29">
        <v>60</v>
      </c>
      <c r="C17" s="29">
        <v>12</v>
      </c>
      <c r="D17" s="12"/>
    </row>
    <row r="18" spans="1:4" ht="15.75" x14ac:dyDescent="0.2">
      <c r="A18" s="7" t="s">
        <v>178</v>
      </c>
      <c r="B18" s="29">
        <v>100</v>
      </c>
      <c r="C18" s="29">
        <v>53</v>
      </c>
      <c r="D18" s="12"/>
    </row>
    <row r="19" spans="1:4" ht="15.75" x14ac:dyDescent="0.2">
      <c r="A19" s="7" t="s">
        <v>179</v>
      </c>
      <c r="B19" s="29">
        <v>507</v>
      </c>
      <c r="C19" s="29">
        <v>85</v>
      </c>
      <c r="D19" s="12"/>
    </row>
    <row r="20" spans="1:4" ht="15.75" x14ac:dyDescent="0.2">
      <c r="A20" s="7" t="s">
        <v>180</v>
      </c>
      <c r="B20" s="29">
        <v>326</v>
      </c>
      <c r="C20" s="29">
        <v>69</v>
      </c>
      <c r="D20" s="12"/>
    </row>
    <row r="21" spans="1:4" ht="15.75" x14ac:dyDescent="0.2">
      <c r="A21" s="7" t="s">
        <v>181</v>
      </c>
      <c r="B21" s="29">
        <v>407</v>
      </c>
      <c r="C21" s="29">
        <v>70</v>
      </c>
      <c r="D21" s="12"/>
    </row>
    <row r="22" spans="1:4" ht="15.75" x14ac:dyDescent="0.2">
      <c r="A22" s="7" t="s">
        <v>182</v>
      </c>
      <c r="B22" s="29">
        <v>498</v>
      </c>
      <c r="C22" s="29">
        <v>76</v>
      </c>
      <c r="D22" s="12"/>
    </row>
    <row r="23" spans="1:4" ht="15.75" x14ac:dyDescent="0.2">
      <c r="A23" s="7" t="s">
        <v>183</v>
      </c>
      <c r="B23" s="29">
        <v>233</v>
      </c>
      <c r="C23" s="29">
        <v>54</v>
      </c>
      <c r="D23" s="12"/>
    </row>
    <row r="24" spans="1:4" ht="15.75" x14ac:dyDescent="0.2">
      <c r="A24" s="7" t="s">
        <v>184</v>
      </c>
      <c r="B24" s="29">
        <v>243</v>
      </c>
      <c r="C24" s="29">
        <v>65</v>
      </c>
      <c r="D24" s="12"/>
    </row>
    <row r="25" spans="1:4" ht="15.75" x14ac:dyDescent="0.2">
      <c r="A25" s="7" t="s">
        <v>185</v>
      </c>
      <c r="B25" s="29">
        <v>84</v>
      </c>
      <c r="C25" s="29">
        <v>22</v>
      </c>
      <c r="D25" s="12"/>
    </row>
    <row r="26" spans="1:4" ht="15.75" x14ac:dyDescent="0.2">
      <c r="A26" s="7" t="s">
        <v>186</v>
      </c>
      <c r="B26" s="29">
        <v>158</v>
      </c>
      <c r="C26" s="29">
        <v>42</v>
      </c>
      <c r="D26" s="12"/>
    </row>
    <row r="27" spans="1:4" ht="15.75" x14ac:dyDescent="0.2">
      <c r="A27" s="7" t="s">
        <v>187</v>
      </c>
      <c r="B27" s="29">
        <v>114</v>
      </c>
      <c r="C27" s="29">
        <v>22</v>
      </c>
      <c r="D27" s="12"/>
    </row>
    <row r="28" spans="1:4" ht="15.75" x14ac:dyDescent="0.2">
      <c r="A28" s="7" t="s">
        <v>188</v>
      </c>
      <c r="B28" s="29">
        <v>80</v>
      </c>
      <c r="C28" s="29">
        <v>27</v>
      </c>
      <c r="D28" s="12"/>
    </row>
    <row r="29" spans="1:4" ht="15.75" x14ac:dyDescent="0.2">
      <c r="A29" s="7" t="s">
        <v>189</v>
      </c>
      <c r="B29" s="29">
        <v>78</v>
      </c>
      <c r="C29" s="29">
        <v>26</v>
      </c>
      <c r="D29" s="12"/>
    </row>
    <row r="30" spans="1:4" ht="15.75" x14ac:dyDescent="0.2">
      <c r="A30" s="7" t="s">
        <v>190</v>
      </c>
      <c r="B30" s="29">
        <v>176</v>
      </c>
      <c r="C30" s="29">
        <v>37</v>
      </c>
      <c r="D30" s="12"/>
    </row>
    <row r="31" spans="1:4" ht="15.75" x14ac:dyDescent="0.2">
      <c r="A31" s="7" t="s">
        <v>191</v>
      </c>
      <c r="B31" s="29">
        <v>129</v>
      </c>
      <c r="C31" s="29">
        <v>33</v>
      </c>
      <c r="D31" s="12"/>
    </row>
    <row r="32" spans="1:4" ht="15.75" x14ac:dyDescent="0.2">
      <c r="A32" s="7" t="s">
        <v>192</v>
      </c>
      <c r="B32" s="29">
        <v>162</v>
      </c>
      <c r="C32" s="29">
        <v>56</v>
      </c>
      <c r="D32" s="12"/>
    </row>
    <row r="33" spans="1:6" ht="15.75" x14ac:dyDescent="0.2">
      <c r="A33" s="7" t="s">
        <v>193</v>
      </c>
      <c r="B33" s="29">
        <v>228</v>
      </c>
      <c r="C33" s="29">
        <v>61</v>
      </c>
      <c r="D33" s="12"/>
    </row>
    <row r="34" spans="1:6" ht="15.75" x14ac:dyDescent="0.2">
      <c r="A34" s="7" t="s">
        <v>194</v>
      </c>
      <c r="B34" s="29">
        <v>309</v>
      </c>
      <c r="C34" s="29">
        <v>94</v>
      </c>
      <c r="D34" s="12"/>
    </row>
    <row r="35" spans="1:6" ht="15.75" x14ac:dyDescent="0.2">
      <c r="A35" s="7" t="s">
        <v>195</v>
      </c>
      <c r="B35" s="29">
        <v>157</v>
      </c>
      <c r="C35" s="29">
        <v>55</v>
      </c>
      <c r="D35" s="12"/>
    </row>
    <row r="36" spans="1:6" ht="15.75" x14ac:dyDescent="0.2">
      <c r="A36" s="7" t="s">
        <v>196</v>
      </c>
      <c r="B36" s="29">
        <v>160</v>
      </c>
      <c r="C36" s="29">
        <v>45</v>
      </c>
      <c r="D36" s="12"/>
    </row>
    <row r="37" spans="1:6" ht="15.75" x14ac:dyDescent="0.2">
      <c r="A37" s="7" t="s">
        <v>197</v>
      </c>
      <c r="B37" s="60">
        <v>103</v>
      </c>
      <c r="C37" s="60">
        <v>38</v>
      </c>
      <c r="D37" s="12"/>
    </row>
    <row r="38" spans="1:6" ht="15.75" x14ac:dyDescent="0.2">
      <c r="A38" s="7" t="s">
        <v>198</v>
      </c>
      <c r="B38" s="60">
        <v>94</v>
      </c>
      <c r="C38" s="60">
        <v>28</v>
      </c>
      <c r="D38" s="12"/>
    </row>
    <row r="39" spans="1:6" ht="15.75" x14ac:dyDescent="0.2">
      <c r="A39" s="7" t="s">
        <v>199</v>
      </c>
      <c r="B39" s="29">
        <v>90</v>
      </c>
      <c r="C39" s="29">
        <v>24</v>
      </c>
      <c r="D39" s="12"/>
      <c r="F39" s="13"/>
    </row>
    <row r="40" spans="1:6" ht="15.75" x14ac:dyDescent="0.2">
      <c r="A40" s="7" t="s">
        <v>200</v>
      </c>
      <c r="B40" s="29">
        <v>87</v>
      </c>
      <c r="C40" s="29">
        <v>26</v>
      </c>
      <c r="D40" s="12"/>
    </row>
    <row r="41" spans="1:6" ht="15.75" x14ac:dyDescent="0.2">
      <c r="A41" s="7" t="s">
        <v>201</v>
      </c>
      <c r="B41" s="29">
        <v>75</v>
      </c>
      <c r="C41" s="29">
        <v>26</v>
      </c>
      <c r="D41" s="12"/>
    </row>
    <row r="42" spans="1:6" ht="15.75" x14ac:dyDescent="0.2">
      <c r="A42" s="7" t="s">
        <v>202</v>
      </c>
      <c r="B42" s="29">
        <v>68</v>
      </c>
      <c r="C42" s="29">
        <v>25</v>
      </c>
      <c r="D42" s="12"/>
    </row>
    <row r="43" spans="1:6" ht="15.75" x14ac:dyDescent="0.2">
      <c r="A43" s="7" t="s">
        <v>203</v>
      </c>
      <c r="B43" s="29">
        <v>52</v>
      </c>
      <c r="C43" s="29">
        <v>10</v>
      </c>
      <c r="D43" s="12"/>
    </row>
    <row r="44" spans="1:6" ht="15.75" x14ac:dyDescent="0.2">
      <c r="A44" s="7" t="s">
        <v>204</v>
      </c>
      <c r="B44" s="29">
        <v>35</v>
      </c>
      <c r="C44" s="29">
        <v>12</v>
      </c>
      <c r="D44" s="12"/>
    </row>
    <row r="45" spans="1:6" ht="15.75" x14ac:dyDescent="0.2">
      <c r="A45" s="7" t="s">
        <v>205</v>
      </c>
      <c r="B45" s="29">
        <v>56</v>
      </c>
      <c r="C45" s="29">
        <v>18</v>
      </c>
      <c r="D45" s="12"/>
    </row>
    <row r="46" spans="1:6" ht="15.75" x14ac:dyDescent="0.2">
      <c r="A46" s="7" t="s">
        <v>206</v>
      </c>
      <c r="B46" s="29">
        <v>61</v>
      </c>
      <c r="C46" s="29">
        <v>12</v>
      </c>
      <c r="D46" s="12"/>
    </row>
    <row r="47" spans="1:6" ht="15.75" x14ac:dyDescent="0.2">
      <c r="A47" s="7" t="s">
        <v>207</v>
      </c>
      <c r="B47" s="29" t="s">
        <v>171</v>
      </c>
      <c r="C47" s="29" t="s">
        <v>171</v>
      </c>
      <c r="D47" s="12"/>
    </row>
    <row r="48" spans="1:6" ht="15.75" x14ac:dyDescent="0.2">
      <c r="A48" s="7" t="s">
        <v>208</v>
      </c>
      <c r="B48" s="29">
        <v>114</v>
      </c>
      <c r="C48" s="29">
        <v>28</v>
      </c>
      <c r="D48" s="12"/>
    </row>
    <row r="49" spans="1:4" ht="15.75" x14ac:dyDescent="0.2">
      <c r="A49" s="7" t="s">
        <v>209</v>
      </c>
      <c r="B49" s="29">
        <v>44</v>
      </c>
      <c r="C49" s="29">
        <v>15</v>
      </c>
      <c r="D49" s="12"/>
    </row>
    <row r="50" spans="1:4" ht="15.75" x14ac:dyDescent="0.2">
      <c r="A50" s="7" t="s">
        <v>210</v>
      </c>
      <c r="B50" s="29" t="s">
        <v>171</v>
      </c>
      <c r="C50" s="29" t="s">
        <v>171</v>
      </c>
      <c r="D50" s="14"/>
    </row>
    <row r="51" spans="1:4" ht="15.75" x14ac:dyDescent="0.2">
      <c r="A51" s="7" t="s">
        <v>211</v>
      </c>
      <c r="B51" s="29" t="s">
        <v>171</v>
      </c>
      <c r="C51" s="29" t="s">
        <v>171</v>
      </c>
      <c r="D51" s="14"/>
    </row>
    <row r="52" spans="1:4" ht="135" x14ac:dyDescent="0.2">
      <c r="A52" s="7" t="s">
        <v>212</v>
      </c>
      <c r="B52" s="9">
        <v>216</v>
      </c>
      <c r="C52" s="9">
        <v>61</v>
      </c>
      <c r="D52" s="15" t="s">
        <v>213</v>
      </c>
    </row>
    <row r="53" spans="1:4" ht="15.75" x14ac:dyDescent="0.2">
      <c r="A53" s="7" t="s">
        <v>214</v>
      </c>
      <c r="B53" s="9">
        <v>20</v>
      </c>
      <c r="C53" s="9">
        <v>8</v>
      </c>
      <c r="D53" s="12"/>
    </row>
    <row r="54" spans="1:4" ht="15.75" x14ac:dyDescent="0.2">
      <c r="A54" s="7" t="s">
        <v>215</v>
      </c>
      <c r="B54" s="9">
        <v>44</v>
      </c>
      <c r="C54" s="9">
        <v>17</v>
      </c>
      <c r="D54" s="12"/>
    </row>
    <row r="55" spans="1:4" ht="15.75" x14ac:dyDescent="0.2">
      <c r="A55" s="7" t="s">
        <v>216</v>
      </c>
      <c r="B55" s="8">
        <v>47</v>
      </c>
      <c r="C55" s="8">
        <v>15</v>
      </c>
      <c r="D55" s="12"/>
    </row>
    <row r="56" spans="1:4" ht="15.75" x14ac:dyDescent="0.2">
      <c r="A56" s="7" t="s">
        <v>217</v>
      </c>
      <c r="B56" s="9">
        <v>63</v>
      </c>
      <c r="C56" s="9">
        <v>15</v>
      </c>
      <c r="D56" s="12"/>
    </row>
    <row r="57" spans="1:4" ht="15.75" x14ac:dyDescent="0.2">
      <c r="A57" s="7" t="s">
        <v>218</v>
      </c>
      <c r="B57" s="9">
        <v>28</v>
      </c>
      <c r="C57" s="9">
        <v>7</v>
      </c>
      <c r="D57" s="12"/>
    </row>
    <row r="58" spans="1:4" ht="15.75" x14ac:dyDescent="0.2">
      <c r="A58" s="7" t="s">
        <v>219</v>
      </c>
      <c r="B58" s="9">
        <v>18</v>
      </c>
      <c r="C58" s="9">
        <v>5</v>
      </c>
      <c r="D58" s="12"/>
    </row>
    <row r="59" spans="1:4" ht="15.75" x14ac:dyDescent="0.2">
      <c r="A59" s="7" t="s">
        <v>220</v>
      </c>
      <c r="B59" s="9">
        <v>32</v>
      </c>
      <c r="C59" s="9">
        <v>16</v>
      </c>
      <c r="D59" s="12"/>
    </row>
    <row r="60" spans="1:4" ht="15.75" x14ac:dyDescent="0.2">
      <c r="A60" s="7" t="s">
        <v>221</v>
      </c>
      <c r="B60" s="9">
        <v>30</v>
      </c>
      <c r="C60" s="9">
        <v>9</v>
      </c>
      <c r="D60" s="12"/>
    </row>
    <row r="61" spans="1:4" ht="15.75" x14ac:dyDescent="0.2">
      <c r="A61" s="7" t="s">
        <v>222</v>
      </c>
      <c r="B61" s="8">
        <v>22</v>
      </c>
      <c r="C61" s="8">
        <v>8</v>
      </c>
      <c r="D61" s="12"/>
    </row>
    <row r="62" spans="1:4" ht="15.75" x14ac:dyDescent="0.2">
      <c r="A62" s="7" t="s">
        <v>223</v>
      </c>
      <c r="B62" s="8">
        <v>25</v>
      </c>
      <c r="C62" s="8">
        <v>4</v>
      </c>
      <c r="D62" s="12"/>
    </row>
    <row r="63" spans="1:4" ht="15.75" x14ac:dyDescent="0.2">
      <c r="A63" s="7" t="s">
        <v>224</v>
      </c>
      <c r="B63" s="8" t="s">
        <v>171</v>
      </c>
      <c r="C63" s="8" t="s">
        <v>171</v>
      </c>
      <c r="D63" s="12"/>
    </row>
    <row r="64" spans="1:4" ht="15.75" x14ac:dyDescent="0.2">
      <c r="A64" s="7" t="s">
        <v>225</v>
      </c>
      <c r="B64" s="8">
        <v>194</v>
      </c>
      <c r="C64" s="8">
        <v>45</v>
      </c>
      <c r="D64" s="12"/>
    </row>
    <row r="65" spans="1:4" ht="15.75" x14ac:dyDescent="0.2">
      <c r="A65" s="7" t="s">
        <v>226</v>
      </c>
      <c r="B65" s="8" t="s">
        <v>171</v>
      </c>
      <c r="C65" s="8" t="s">
        <v>171</v>
      </c>
      <c r="D65" s="12"/>
    </row>
    <row r="66" spans="1:4" ht="15.75" x14ac:dyDescent="0.2">
      <c r="A66" s="7" t="s">
        <v>227</v>
      </c>
      <c r="B66" s="8">
        <v>57</v>
      </c>
      <c r="C66" s="8">
        <v>15</v>
      </c>
      <c r="D66" s="12"/>
    </row>
    <row r="67" spans="1:4" ht="15.75" x14ac:dyDescent="0.2">
      <c r="A67" s="7" t="s">
        <v>228</v>
      </c>
      <c r="B67" s="8">
        <v>11</v>
      </c>
      <c r="C67" s="8">
        <v>3</v>
      </c>
      <c r="D67" s="12"/>
    </row>
    <row r="68" spans="1:4" ht="15.75" x14ac:dyDescent="0.2">
      <c r="A68" s="7" t="s">
        <v>229</v>
      </c>
      <c r="B68" s="8">
        <v>9</v>
      </c>
      <c r="C68" s="8">
        <v>2</v>
      </c>
      <c r="D68" s="12"/>
    </row>
    <row r="69" spans="1:4" ht="15.75" x14ac:dyDescent="0.2">
      <c r="A69" s="7" t="s">
        <v>230</v>
      </c>
      <c r="B69" s="8">
        <v>7</v>
      </c>
      <c r="C69" s="8">
        <v>2</v>
      </c>
      <c r="D69" s="12"/>
    </row>
    <row r="70" spans="1:4" ht="15.75" x14ac:dyDescent="0.2">
      <c r="A70" s="7" t="s">
        <v>231</v>
      </c>
      <c r="B70" s="8">
        <v>13</v>
      </c>
      <c r="C70" s="8">
        <v>5</v>
      </c>
      <c r="D70" s="12"/>
    </row>
    <row r="71" spans="1:4" ht="15.75" x14ac:dyDescent="0.2">
      <c r="A71" s="7" t="s">
        <v>232</v>
      </c>
      <c r="B71" s="8" t="s">
        <v>171</v>
      </c>
      <c r="C71" s="8" t="s">
        <v>171</v>
      </c>
      <c r="D71" s="12"/>
    </row>
    <row r="72" spans="1:4" ht="15.75" x14ac:dyDescent="0.2">
      <c r="A72" s="7" t="s">
        <v>233</v>
      </c>
      <c r="B72" s="8">
        <v>110</v>
      </c>
      <c r="C72" s="8">
        <v>17</v>
      </c>
      <c r="D72" s="12"/>
    </row>
    <row r="73" spans="1:4" ht="15.75" x14ac:dyDescent="0.2">
      <c r="A73" s="7" t="s">
        <v>234</v>
      </c>
      <c r="B73" s="8">
        <v>255</v>
      </c>
      <c r="C73" s="8">
        <v>32</v>
      </c>
      <c r="D73" s="12"/>
    </row>
    <row r="74" spans="1:4" ht="15.75" x14ac:dyDescent="0.2">
      <c r="A74" s="7" t="s">
        <v>235</v>
      </c>
      <c r="B74" s="8">
        <v>78</v>
      </c>
      <c r="C74" s="8">
        <v>26</v>
      </c>
      <c r="D74" s="12"/>
    </row>
    <row r="75" spans="1:4" ht="15.75" x14ac:dyDescent="0.2">
      <c r="A75" s="7" t="s">
        <v>236</v>
      </c>
      <c r="B75" s="8" t="s">
        <v>171</v>
      </c>
      <c r="C75" s="8" t="s">
        <v>171</v>
      </c>
      <c r="D75" s="12"/>
    </row>
    <row r="76" spans="1:4" ht="15.75" x14ac:dyDescent="0.2">
      <c r="A76" s="7" t="s">
        <v>237</v>
      </c>
      <c r="B76" s="45">
        <v>22</v>
      </c>
      <c r="C76" s="45">
        <v>10</v>
      </c>
      <c r="D76" s="12"/>
    </row>
    <row r="77" spans="1:4" ht="15.75" x14ac:dyDescent="0.2">
      <c r="A77" s="7" t="s">
        <v>238</v>
      </c>
      <c r="B77" s="45">
        <v>49</v>
      </c>
      <c r="C77" s="45">
        <v>13</v>
      </c>
      <c r="D77" s="12"/>
    </row>
    <row r="78" spans="1:4" ht="15.75" x14ac:dyDescent="0.2">
      <c r="A78" s="7" t="s">
        <v>239</v>
      </c>
      <c r="B78" s="45">
        <v>26</v>
      </c>
      <c r="C78" s="45">
        <v>6</v>
      </c>
      <c r="D78" s="12"/>
    </row>
    <row r="79" spans="1:4" ht="15.75" x14ac:dyDescent="0.2">
      <c r="A79" s="7" t="s">
        <v>240</v>
      </c>
      <c r="B79" s="45">
        <v>21</v>
      </c>
      <c r="C79" s="45">
        <v>7</v>
      </c>
      <c r="D79" s="12"/>
    </row>
    <row r="80" spans="1:4" ht="15.75" x14ac:dyDescent="0.2">
      <c r="A80" s="7" t="s">
        <v>241</v>
      </c>
      <c r="B80" s="45">
        <v>76</v>
      </c>
      <c r="C80" s="45">
        <v>28</v>
      </c>
      <c r="D80" s="12"/>
    </row>
    <row r="81" spans="1:4" ht="15.75" x14ac:dyDescent="0.2">
      <c r="A81" s="7" t="s">
        <v>242</v>
      </c>
      <c r="B81" s="45">
        <v>48</v>
      </c>
      <c r="C81" s="45">
        <v>18</v>
      </c>
      <c r="D81" s="12"/>
    </row>
    <row r="82" spans="1:4" ht="15.75" x14ac:dyDescent="0.2">
      <c r="A82" s="7" t="s">
        <v>243</v>
      </c>
      <c r="B82" s="45">
        <v>15</v>
      </c>
      <c r="C82" s="45">
        <v>7</v>
      </c>
      <c r="D82" s="12"/>
    </row>
    <row r="83" spans="1:4" ht="15.75" x14ac:dyDescent="0.2">
      <c r="A83" s="7" t="s">
        <v>244</v>
      </c>
      <c r="B83" s="8" t="s">
        <v>171</v>
      </c>
      <c r="C83" s="8" t="s">
        <v>171</v>
      </c>
      <c r="D83" s="12"/>
    </row>
    <row r="84" spans="1:4" ht="15.75" x14ac:dyDescent="0.2">
      <c r="A84" s="7" t="s">
        <v>245</v>
      </c>
      <c r="B84" s="45">
        <v>52</v>
      </c>
      <c r="C84" s="45">
        <v>21</v>
      </c>
      <c r="D84" s="12"/>
    </row>
    <row r="85" spans="1:4" ht="15.75" x14ac:dyDescent="0.2">
      <c r="A85" s="7" t="s">
        <v>246</v>
      </c>
      <c r="B85" s="45">
        <v>11</v>
      </c>
      <c r="C85" s="45">
        <v>6</v>
      </c>
      <c r="D85" s="12"/>
    </row>
    <row r="86" spans="1:4" ht="15.75" x14ac:dyDescent="0.2">
      <c r="A86" s="7" t="s">
        <v>247</v>
      </c>
      <c r="B86" s="45">
        <v>11</v>
      </c>
      <c r="C86" s="45">
        <v>3</v>
      </c>
      <c r="D86" s="12"/>
    </row>
    <row r="87" spans="1:4" ht="15.75" x14ac:dyDescent="0.2">
      <c r="A87" s="7" t="s">
        <v>248</v>
      </c>
      <c r="B87" s="45" t="s">
        <v>171</v>
      </c>
      <c r="C87" s="45" t="s">
        <v>171</v>
      </c>
      <c r="D87" s="12"/>
    </row>
    <row r="88" spans="1:4" ht="15.75" x14ac:dyDescent="0.2">
      <c r="A88" s="7" t="s">
        <v>249</v>
      </c>
      <c r="B88" s="45">
        <v>20</v>
      </c>
      <c r="C88" s="45">
        <v>8</v>
      </c>
      <c r="D88" s="12"/>
    </row>
    <row r="89" spans="1:4" ht="15.75" x14ac:dyDescent="0.25">
      <c r="A89" s="7" t="s">
        <v>250</v>
      </c>
      <c r="B89" s="46">
        <v>8</v>
      </c>
      <c r="C89" s="46">
        <v>7</v>
      </c>
      <c r="D89" s="12"/>
    </row>
    <row r="90" spans="1:4" ht="15.75" x14ac:dyDescent="0.25">
      <c r="A90" s="7" t="s">
        <v>251</v>
      </c>
      <c r="B90" s="46">
        <v>9</v>
      </c>
      <c r="C90" s="46">
        <v>3</v>
      </c>
      <c r="D90" s="12"/>
    </row>
    <row r="91" spans="1:4" ht="15.75" x14ac:dyDescent="0.2">
      <c r="A91" s="7" t="s">
        <v>252</v>
      </c>
      <c r="B91" s="45">
        <v>19</v>
      </c>
      <c r="C91" s="8">
        <v>7</v>
      </c>
      <c r="D91" s="12"/>
    </row>
    <row r="92" spans="1:4" ht="15.75" x14ac:dyDescent="0.2">
      <c r="A92" s="7" t="s">
        <v>253</v>
      </c>
      <c r="B92" s="45">
        <v>14</v>
      </c>
      <c r="C92" s="8">
        <v>2</v>
      </c>
      <c r="D92" s="12"/>
    </row>
    <row r="93" spans="1:4" ht="15.75" x14ac:dyDescent="0.2">
      <c r="A93" s="7" t="s">
        <v>254</v>
      </c>
      <c r="B93" s="45" t="s">
        <v>171</v>
      </c>
      <c r="C93" s="45" t="s">
        <v>171</v>
      </c>
      <c r="D93" s="12"/>
    </row>
    <row r="94" spans="1:4" ht="15.75" x14ac:dyDescent="0.2">
      <c r="A94" s="7" t="s">
        <v>255</v>
      </c>
      <c r="B94" s="45">
        <v>12</v>
      </c>
      <c r="C94" s="45">
        <v>4</v>
      </c>
      <c r="D94" s="12"/>
    </row>
    <row r="95" spans="1:4" ht="15.75" x14ac:dyDescent="0.2">
      <c r="A95" s="7" t="s">
        <v>256</v>
      </c>
      <c r="B95" s="45">
        <v>4</v>
      </c>
      <c r="C95" s="45">
        <v>1</v>
      </c>
      <c r="D95" s="12"/>
    </row>
    <row r="96" spans="1:4" ht="15.75" x14ac:dyDescent="0.2">
      <c r="A96" s="7" t="s">
        <v>257</v>
      </c>
      <c r="B96" s="45">
        <v>12</v>
      </c>
      <c r="C96" s="45">
        <v>4</v>
      </c>
      <c r="D96" s="12"/>
    </row>
    <row r="97" spans="1:4" ht="15.75" x14ac:dyDescent="0.2">
      <c r="A97" s="7" t="s">
        <v>258</v>
      </c>
      <c r="B97" s="45">
        <v>6</v>
      </c>
      <c r="C97" s="45">
        <v>4</v>
      </c>
      <c r="D97" s="12"/>
    </row>
    <row r="98" spans="1:4" ht="15.75" x14ac:dyDescent="0.2">
      <c r="A98" s="7" t="s">
        <v>259</v>
      </c>
      <c r="B98" s="45">
        <v>25</v>
      </c>
      <c r="C98" s="45">
        <v>6</v>
      </c>
      <c r="D98" s="12"/>
    </row>
    <row r="99" spans="1:4" ht="15.75" x14ac:dyDescent="0.2">
      <c r="A99" s="7" t="s">
        <v>260</v>
      </c>
      <c r="B99" s="45" t="s">
        <v>171</v>
      </c>
      <c r="C99" s="45" t="s">
        <v>171</v>
      </c>
      <c r="D99" s="12"/>
    </row>
    <row r="100" spans="1:4" ht="15.75" x14ac:dyDescent="0.2">
      <c r="A100" s="7" t="s">
        <v>261</v>
      </c>
      <c r="B100" s="8">
        <v>5</v>
      </c>
      <c r="C100" s="8">
        <v>1</v>
      </c>
      <c r="D100" s="12"/>
    </row>
    <row r="101" spans="1:4" ht="15.75" x14ac:dyDescent="0.2">
      <c r="A101" s="7" t="s">
        <v>262</v>
      </c>
      <c r="B101" s="8" t="s">
        <v>171</v>
      </c>
      <c r="C101" s="8" t="s">
        <v>171</v>
      </c>
      <c r="D101" s="12"/>
    </row>
    <row r="102" spans="1:4" ht="15.75" x14ac:dyDescent="0.2">
      <c r="A102" s="7" t="s">
        <v>263</v>
      </c>
      <c r="B102" s="8">
        <v>187</v>
      </c>
      <c r="C102" s="8" t="s">
        <v>171</v>
      </c>
      <c r="D102" s="12"/>
    </row>
    <row r="103" spans="1:4" ht="15.75" x14ac:dyDescent="0.2">
      <c r="A103" s="7" t="s">
        <v>264</v>
      </c>
      <c r="B103" s="8">
        <v>2</v>
      </c>
      <c r="C103" s="8">
        <v>1</v>
      </c>
      <c r="D103" s="12"/>
    </row>
    <row r="104" spans="1:4" ht="15.75" x14ac:dyDescent="0.2">
      <c r="A104" s="7" t="s">
        <v>265</v>
      </c>
      <c r="B104" s="8">
        <v>1</v>
      </c>
      <c r="C104" s="8" t="s">
        <v>171</v>
      </c>
      <c r="D104" s="12"/>
    </row>
    <row r="105" spans="1:4" ht="15.75" x14ac:dyDescent="0.2">
      <c r="A105" s="7" t="s">
        <v>266</v>
      </c>
      <c r="B105" s="8" t="s">
        <v>171</v>
      </c>
      <c r="C105" s="8" t="s">
        <v>171</v>
      </c>
      <c r="D105" s="12"/>
    </row>
    <row r="106" spans="1:4" ht="15.75" x14ac:dyDescent="0.2">
      <c r="A106" s="7" t="s">
        <v>267</v>
      </c>
      <c r="B106" s="8">
        <v>2</v>
      </c>
      <c r="C106" s="8">
        <v>1</v>
      </c>
      <c r="D106" s="12"/>
    </row>
    <row r="107" spans="1:4" ht="15.75" x14ac:dyDescent="0.2">
      <c r="A107" s="7" t="s">
        <v>268</v>
      </c>
      <c r="B107" s="8">
        <v>1</v>
      </c>
      <c r="C107" s="8">
        <v>1</v>
      </c>
      <c r="D107" s="12"/>
    </row>
    <row r="108" spans="1:4" ht="15.75" x14ac:dyDescent="0.2">
      <c r="A108" s="7" t="s">
        <v>269</v>
      </c>
      <c r="B108" s="8">
        <v>2</v>
      </c>
      <c r="C108" s="8" t="s">
        <v>171</v>
      </c>
      <c r="D108" s="12"/>
    </row>
    <row r="109" spans="1:4" ht="15.75" x14ac:dyDescent="0.25">
      <c r="A109" s="7" t="s">
        <v>270</v>
      </c>
      <c r="B109" s="52" t="s">
        <v>171</v>
      </c>
      <c r="C109" s="52" t="s">
        <v>171</v>
      </c>
      <c r="D109" s="12"/>
    </row>
    <row r="110" spans="1:4" ht="15.75" x14ac:dyDescent="0.25">
      <c r="A110" s="7" t="s">
        <v>271</v>
      </c>
      <c r="B110" s="52">
        <v>1</v>
      </c>
      <c r="C110" s="52">
        <v>1</v>
      </c>
      <c r="D110" s="12"/>
    </row>
    <row r="111" spans="1:4" ht="15.75" x14ac:dyDescent="0.25">
      <c r="A111" s="7" t="s">
        <v>272</v>
      </c>
      <c r="B111" s="52" t="s">
        <v>171</v>
      </c>
      <c r="C111" s="52" t="s">
        <v>171</v>
      </c>
      <c r="D111" s="12"/>
    </row>
    <row r="112" spans="1:4" ht="15.75" x14ac:dyDescent="0.25">
      <c r="A112" s="7" t="s">
        <v>273</v>
      </c>
      <c r="B112" s="52">
        <v>1</v>
      </c>
      <c r="C112" s="52" t="s">
        <v>171</v>
      </c>
      <c r="D112" s="12"/>
    </row>
    <row r="113" spans="1:4" ht="15.75" x14ac:dyDescent="0.25">
      <c r="A113" s="7" t="s">
        <v>274</v>
      </c>
      <c r="B113" s="52">
        <v>1</v>
      </c>
      <c r="C113" s="52" t="s">
        <v>171</v>
      </c>
      <c r="D113" s="12"/>
    </row>
    <row r="114" spans="1:4" ht="15.75" x14ac:dyDescent="0.25">
      <c r="A114" s="7" t="s">
        <v>275</v>
      </c>
      <c r="B114" s="52">
        <v>52</v>
      </c>
      <c r="C114" s="52">
        <v>4</v>
      </c>
      <c r="D114" s="12"/>
    </row>
    <row r="115" spans="1:4" ht="15.75" x14ac:dyDescent="0.2">
      <c r="A115" s="7" t="s">
        <v>286</v>
      </c>
      <c r="B115" s="8" t="s">
        <v>171</v>
      </c>
      <c r="C115" s="8" t="s">
        <v>171</v>
      </c>
      <c r="D115" s="12"/>
    </row>
    <row r="116" spans="1:4" ht="15.75" x14ac:dyDescent="0.2">
      <c r="A116" s="7" t="s">
        <v>287</v>
      </c>
      <c r="B116" s="8">
        <v>7</v>
      </c>
      <c r="C116" s="8">
        <v>2</v>
      </c>
      <c r="D116" s="12"/>
    </row>
    <row r="117" spans="1:4" ht="15.75" x14ac:dyDescent="0.2">
      <c r="A117" s="7" t="s">
        <v>288</v>
      </c>
      <c r="B117" s="8" t="s">
        <v>171</v>
      </c>
      <c r="C117" s="8" t="s">
        <v>171</v>
      </c>
      <c r="D117" s="12"/>
    </row>
    <row r="118" spans="1:4" ht="15.75" x14ac:dyDescent="0.2">
      <c r="A118" s="7" t="s">
        <v>289</v>
      </c>
      <c r="B118" s="8">
        <v>3</v>
      </c>
      <c r="C118" s="8">
        <v>2</v>
      </c>
      <c r="D118" s="12"/>
    </row>
    <row r="119" spans="1:4" ht="15.75" x14ac:dyDescent="0.2">
      <c r="A119" s="7" t="s">
        <v>290</v>
      </c>
      <c r="B119" s="8" t="s">
        <v>171</v>
      </c>
      <c r="C119" s="8" t="s">
        <v>171</v>
      </c>
      <c r="D119" s="12"/>
    </row>
    <row r="120" spans="1:4" ht="15.75" x14ac:dyDescent="0.2">
      <c r="A120" s="7" t="s">
        <v>291</v>
      </c>
      <c r="B120" s="8">
        <v>9</v>
      </c>
      <c r="C120" s="8" t="s">
        <v>171</v>
      </c>
      <c r="D120" s="12"/>
    </row>
    <row r="121" spans="1:4" ht="15.75" x14ac:dyDescent="0.2">
      <c r="A121" s="7" t="s">
        <v>293</v>
      </c>
      <c r="B121" s="8">
        <v>31</v>
      </c>
      <c r="C121" s="8">
        <v>5</v>
      </c>
      <c r="D121" s="12"/>
    </row>
    <row r="122" spans="1:4" ht="15.75" x14ac:dyDescent="0.2">
      <c r="A122" s="7" t="s">
        <v>294</v>
      </c>
      <c r="B122" s="8">
        <v>31</v>
      </c>
      <c r="C122" s="8">
        <v>4</v>
      </c>
      <c r="D122" s="12"/>
    </row>
    <row r="123" spans="1:4" ht="15.75" x14ac:dyDescent="0.2">
      <c r="A123" s="7" t="s">
        <v>295</v>
      </c>
      <c r="B123" s="8">
        <v>2</v>
      </c>
      <c r="C123" s="8">
        <v>1</v>
      </c>
      <c r="D123" s="12"/>
    </row>
    <row r="124" spans="1:4" ht="15.75" x14ac:dyDescent="0.2">
      <c r="A124" s="7" t="s">
        <v>296</v>
      </c>
      <c r="B124" s="45">
        <v>1</v>
      </c>
      <c r="C124" s="45">
        <v>1</v>
      </c>
      <c r="D124" s="12"/>
    </row>
    <row r="125" spans="1:4" ht="15.75" x14ac:dyDescent="0.2">
      <c r="A125" s="7" t="s">
        <v>297</v>
      </c>
      <c r="B125" s="45">
        <v>2</v>
      </c>
      <c r="C125" s="45" t="s">
        <v>171</v>
      </c>
      <c r="D125" s="12"/>
    </row>
    <row r="126" spans="1:4" ht="15.75" x14ac:dyDescent="0.2">
      <c r="A126" s="7" t="s">
        <v>298</v>
      </c>
      <c r="B126" s="45">
        <v>1</v>
      </c>
      <c r="C126" s="45" t="s">
        <v>171</v>
      </c>
      <c r="D126" s="12"/>
    </row>
    <row r="127" spans="1:4" ht="15.75" x14ac:dyDescent="0.2">
      <c r="A127" s="7" t="s">
        <v>300</v>
      </c>
      <c r="B127" s="45">
        <v>7</v>
      </c>
      <c r="C127" s="45">
        <v>1</v>
      </c>
      <c r="D127" s="12"/>
    </row>
    <row r="128" spans="1:4" ht="15.75" x14ac:dyDescent="0.2">
      <c r="A128" s="7" t="s">
        <v>301</v>
      </c>
      <c r="B128" s="45">
        <v>7</v>
      </c>
      <c r="C128" s="45">
        <v>1</v>
      </c>
      <c r="D128" s="12"/>
    </row>
    <row r="129" spans="1:4" ht="15.75" x14ac:dyDescent="0.2">
      <c r="A129" s="7" t="s">
        <v>302</v>
      </c>
      <c r="B129" s="45" t="s">
        <v>171</v>
      </c>
      <c r="C129" s="45" t="s">
        <v>171</v>
      </c>
      <c r="D129" s="12"/>
    </row>
    <row r="130" spans="1:4" ht="15.75" x14ac:dyDescent="0.2">
      <c r="A130" s="7" t="s">
        <v>303</v>
      </c>
      <c r="B130" s="45" t="s">
        <v>171</v>
      </c>
      <c r="C130" s="45" t="s">
        <v>171</v>
      </c>
      <c r="D130" s="12"/>
    </row>
    <row r="131" spans="1:4" ht="15.75" x14ac:dyDescent="0.2">
      <c r="A131" s="7" t="s">
        <v>304</v>
      </c>
      <c r="B131" s="45">
        <v>5</v>
      </c>
      <c r="C131" s="45">
        <v>3</v>
      </c>
      <c r="D131" s="12"/>
    </row>
    <row r="132" spans="1:4" ht="15.75" x14ac:dyDescent="0.2">
      <c r="A132" s="7" t="s">
        <v>305</v>
      </c>
      <c r="B132" s="45">
        <v>13</v>
      </c>
      <c r="C132" s="45">
        <v>7</v>
      </c>
      <c r="D132" s="12"/>
    </row>
    <row r="133" spans="1:4" ht="15.75" x14ac:dyDescent="0.2">
      <c r="A133" s="7" t="s">
        <v>306</v>
      </c>
      <c r="B133" s="45">
        <v>23</v>
      </c>
      <c r="C133" s="45">
        <v>5</v>
      </c>
      <c r="D133" s="12"/>
    </row>
    <row r="134" spans="1:4" ht="15.75" x14ac:dyDescent="0.2">
      <c r="A134" s="7" t="s">
        <v>307</v>
      </c>
      <c r="B134" s="45">
        <v>7</v>
      </c>
      <c r="C134" s="45">
        <v>5</v>
      </c>
      <c r="D134" s="12"/>
    </row>
    <row r="135" spans="1:4" ht="15.75" x14ac:dyDescent="0.2">
      <c r="A135" s="7" t="s">
        <v>308</v>
      </c>
      <c r="B135" s="45">
        <v>3</v>
      </c>
      <c r="C135" s="45" t="s">
        <v>171</v>
      </c>
      <c r="D135" s="12"/>
    </row>
    <row r="136" spans="1:4" ht="15.75" x14ac:dyDescent="0.2">
      <c r="A136" s="7" t="s">
        <v>309</v>
      </c>
      <c r="B136" s="45">
        <v>29</v>
      </c>
      <c r="C136" s="45">
        <v>9</v>
      </c>
      <c r="D136" s="12"/>
    </row>
    <row r="137" spans="1:4" ht="15.75" x14ac:dyDescent="0.2">
      <c r="A137" s="7" t="s">
        <v>310</v>
      </c>
      <c r="B137" s="45">
        <v>26</v>
      </c>
      <c r="C137" s="45">
        <v>5</v>
      </c>
      <c r="D137" s="12"/>
    </row>
    <row r="138" spans="1:4" ht="15.75" x14ac:dyDescent="0.2">
      <c r="A138" s="7" t="s">
        <v>311</v>
      </c>
      <c r="B138" s="45">
        <v>10</v>
      </c>
      <c r="C138" s="45">
        <v>2</v>
      </c>
      <c r="D138" s="12"/>
    </row>
  </sheetData>
  <phoneticPr fontId="17" type="noConversion"/>
  <pageMargins left="0.70000000000000007" right="0.70000000000000007" top="0.75" bottom="0.75" header="0.30000000000000004" footer="0.30000000000000004"/>
  <pageSetup paperSize="9" scale="61" orientation="portrait" r:id="rId1"/>
  <headerFooter>
    <oddHeader>&amp;C&amp;"Aptos"&amp;11&amp;K000000 OFFICIAL - FOR PUBLIC RELEASE&amp;1#_x000D_</oddHeader>
    <oddFooter>&amp;C_x000D_&amp;1#&amp;"Aptos"&amp;11&amp;K000000 OFFICIAL - FOR PUBLIC RELEASE</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C135"/>
  <sheetViews>
    <sheetView showGridLines="0" workbookViewId="0">
      <pane ySplit="6" topLeftCell="A7" activePane="bottomLeft" state="frozen"/>
      <selection pane="bottomLeft"/>
    </sheetView>
  </sheetViews>
  <sheetFormatPr defaultColWidth="8.5703125" defaultRowHeight="15" x14ac:dyDescent="0.2"/>
  <cols>
    <col min="1" max="1" width="19" style="11" customWidth="1"/>
    <col min="2" max="2" width="33" style="11" customWidth="1"/>
    <col min="3" max="3" width="34.28515625" style="11" customWidth="1"/>
    <col min="4" max="4" width="8.28515625" style="11" customWidth="1"/>
    <col min="5" max="5" width="11.28515625" style="11" customWidth="1"/>
    <col min="6" max="6" width="8.5703125" style="11" customWidth="1"/>
    <col min="7" max="16384" width="8.5703125" style="11"/>
  </cols>
  <sheetData>
    <row r="1" spans="1:3" x14ac:dyDescent="0.2">
      <c r="A1" s="11" t="s">
        <v>276</v>
      </c>
    </row>
    <row r="2" spans="1:3" x14ac:dyDescent="0.2">
      <c r="A2" s="11" t="s">
        <v>277</v>
      </c>
    </row>
    <row r="3" spans="1:3" x14ac:dyDescent="0.2">
      <c r="A3" s="11" t="s">
        <v>160</v>
      </c>
    </row>
    <row r="4" spans="1:3" x14ac:dyDescent="0.2">
      <c r="A4" s="11" t="s">
        <v>161</v>
      </c>
    </row>
    <row r="5" spans="1:3" x14ac:dyDescent="0.2">
      <c r="A5" s="11" t="s">
        <v>162</v>
      </c>
    </row>
    <row r="6" spans="1:3" ht="94.5" x14ac:dyDescent="0.2">
      <c r="A6" s="28" t="s">
        <v>278</v>
      </c>
      <c r="B6" s="1" t="s">
        <v>285</v>
      </c>
      <c r="C6" s="28" t="s">
        <v>168</v>
      </c>
    </row>
    <row r="7" spans="1:3" ht="15.75" x14ac:dyDescent="0.2">
      <c r="A7" s="3" t="s">
        <v>169</v>
      </c>
      <c r="B7" s="1" t="s">
        <v>171</v>
      </c>
      <c r="C7" s="16"/>
    </row>
    <row r="8" spans="1:3" ht="15.75" x14ac:dyDescent="0.2">
      <c r="A8" s="3" t="s">
        <v>170</v>
      </c>
      <c r="B8" s="1">
        <v>1</v>
      </c>
      <c r="C8" s="16"/>
    </row>
    <row r="9" spans="1:3" ht="15.75" x14ac:dyDescent="0.2">
      <c r="A9" s="3" t="s">
        <v>172</v>
      </c>
      <c r="B9" s="1" t="s">
        <v>171</v>
      </c>
      <c r="C9" s="16"/>
    </row>
    <row r="10" spans="1:3" ht="15.75" x14ac:dyDescent="0.2">
      <c r="A10" s="3" t="s">
        <v>173</v>
      </c>
      <c r="B10" s="1" t="s">
        <v>171</v>
      </c>
      <c r="C10" s="16"/>
    </row>
    <row r="11" spans="1:3" ht="15.75" x14ac:dyDescent="0.2">
      <c r="A11" s="3" t="s">
        <v>174</v>
      </c>
      <c r="B11" s="1" t="s">
        <v>171</v>
      </c>
      <c r="C11" s="16"/>
    </row>
    <row r="12" spans="1:3" ht="15.75" x14ac:dyDescent="0.2">
      <c r="A12" s="3" t="s">
        <v>175</v>
      </c>
      <c r="B12" s="1" t="s">
        <v>171</v>
      </c>
      <c r="C12" s="16"/>
    </row>
    <row r="13" spans="1:3" ht="15.75" x14ac:dyDescent="0.2">
      <c r="A13" s="3" t="s">
        <v>176</v>
      </c>
      <c r="B13" s="1" t="s">
        <v>171</v>
      </c>
      <c r="C13" s="16"/>
    </row>
    <row r="14" spans="1:3" ht="15.75" x14ac:dyDescent="0.2">
      <c r="A14" s="3" t="s">
        <v>177</v>
      </c>
      <c r="B14" s="1" t="s">
        <v>171</v>
      </c>
      <c r="C14" s="16"/>
    </row>
    <row r="15" spans="1:3" ht="15.75" x14ac:dyDescent="0.2">
      <c r="A15" s="3" t="s">
        <v>178</v>
      </c>
      <c r="B15" s="1" t="s">
        <v>171</v>
      </c>
      <c r="C15" s="16"/>
    </row>
    <row r="16" spans="1:3" ht="15.75" x14ac:dyDescent="0.2">
      <c r="A16" s="3" t="s">
        <v>179</v>
      </c>
      <c r="B16" s="1" t="s">
        <v>171</v>
      </c>
      <c r="C16" s="16"/>
    </row>
    <row r="17" spans="1:3" ht="15.75" x14ac:dyDescent="0.2">
      <c r="A17" s="3" t="s">
        <v>180</v>
      </c>
      <c r="B17" s="1" t="s">
        <v>171</v>
      </c>
      <c r="C17" s="16"/>
    </row>
    <row r="18" spans="1:3" ht="15.75" x14ac:dyDescent="0.2">
      <c r="A18" s="3" t="s">
        <v>181</v>
      </c>
      <c r="B18" s="1" t="s">
        <v>171</v>
      </c>
      <c r="C18" s="16"/>
    </row>
    <row r="19" spans="1:3" ht="15.75" x14ac:dyDescent="0.2">
      <c r="A19" s="3" t="s">
        <v>182</v>
      </c>
      <c r="B19" s="1" t="s">
        <v>171</v>
      </c>
      <c r="C19" s="16"/>
    </row>
    <row r="20" spans="1:3" ht="15.75" x14ac:dyDescent="0.2">
      <c r="A20" s="3" t="s">
        <v>183</v>
      </c>
      <c r="B20" s="1" t="s">
        <v>171</v>
      </c>
      <c r="C20" s="16"/>
    </row>
    <row r="21" spans="1:3" ht="15.75" x14ac:dyDescent="0.2">
      <c r="A21" s="3" t="s">
        <v>184</v>
      </c>
      <c r="B21" s="1" t="s">
        <v>171</v>
      </c>
      <c r="C21" s="16"/>
    </row>
    <row r="22" spans="1:3" ht="15.75" x14ac:dyDescent="0.2">
      <c r="A22" s="3" t="s">
        <v>185</v>
      </c>
      <c r="B22" s="1" t="s">
        <v>171</v>
      </c>
      <c r="C22" s="16"/>
    </row>
    <row r="23" spans="1:3" ht="15.75" x14ac:dyDescent="0.2">
      <c r="A23" s="3" t="s">
        <v>186</v>
      </c>
      <c r="B23" s="1" t="s">
        <v>171</v>
      </c>
      <c r="C23" s="16"/>
    </row>
    <row r="24" spans="1:3" ht="15.75" x14ac:dyDescent="0.2">
      <c r="A24" s="3" t="s">
        <v>187</v>
      </c>
      <c r="B24" s="1" t="s">
        <v>171</v>
      </c>
      <c r="C24" s="16"/>
    </row>
    <row r="25" spans="1:3" ht="15.75" x14ac:dyDescent="0.2">
      <c r="A25" s="3" t="s">
        <v>188</v>
      </c>
      <c r="B25" s="1" t="s">
        <v>171</v>
      </c>
      <c r="C25" s="16"/>
    </row>
    <row r="26" spans="1:3" ht="15.75" x14ac:dyDescent="0.2">
      <c r="A26" s="3" t="s">
        <v>189</v>
      </c>
      <c r="B26" s="1" t="s">
        <v>171</v>
      </c>
      <c r="C26" s="16"/>
    </row>
    <row r="27" spans="1:3" ht="15.75" x14ac:dyDescent="0.2">
      <c r="A27" s="3" t="s">
        <v>190</v>
      </c>
      <c r="B27" s="1" t="s">
        <v>171</v>
      </c>
      <c r="C27" s="16"/>
    </row>
    <row r="28" spans="1:3" ht="15.75" x14ac:dyDescent="0.2">
      <c r="A28" s="3" t="s">
        <v>191</v>
      </c>
      <c r="B28" s="1" t="s">
        <v>171</v>
      </c>
      <c r="C28" s="16"/>
    </row>
    <row r="29" spans="1:3" ht="15.75" x14ac:dyDescent="0.2">
      <c r="A29" s="3" t="s">
        <v>192</v>
      </c>
      <c r="B29" s="1" t="s">
        <v>171</v>
      </c>
      <c r="C29" s="16"/>
    </row>
    <row r="30" spans="1:3" ht="15.75" x14ac:dyDescent="0.2">
      <c r="A30" s="3" t="s">
        <v>193</v>
      </c>
      <c r="B30" s="1" t="s">
        <v>171</v>
      </c>
      <c r="C30" s="16"/>
    </row>
    <row r="31" spans="1:3" ht="15.75" x14ac:dyDescent="0.2">
      <c r="A31" s="3" t="s">
        <v>194</v>
      </c>
      <c r="B31" s="1" t="s">
        <v>171</v>
      </c>
      <c r="C31" s="16"/>
    </row>
    <row r="32" spans="1:3" ht="15.75" x14ac:dyDescent="0.2">
      <c r="A32" s="3" t="s">
        <v>195</v>
      </c>
      <c r="B32" s="4" t="s">
        <v>171</v>
      </c>
      <c r="C32" s="16"/>
    </row>
    <row r="33" spans="1:3" ht="15.75" x14ac:dyDescent="0.2">
      <c r="A33" s="3" t="s">
        <v>196</v>
      </c>
      <c r="B33" s="4" t="s">
        <v>171</v>
      </c>
      <c r="C33" s="16"/>
    </row>
    <row r="34" spans="1:3" ht="15.75" x14ac:dyDescent="0.2">
      <c r="A34" s="3" t="s">
        <v>197</v>
      </c>
      <c r="B34" s="4" t="s">
        <v>171</v>
      </c>
      <c r="C34" s="16"/>
    </row>
    <row r="35" spans="1:3" ht="15.75" x14ac:dyDescent="0.2">
      <c r="A35" s="3" t="s">
        <v>198</v>
      </c>
      <c r="B35" s="4" t="s">
        <v>171</v>
      </c>
      <c r="C35" s="16"/>
    </row>
    <row r="36" spans="1:3" ht="15.75" x14ac:dyDescent="0.2">
      <c r="A36" s="3" t="s">
        <v>199</v>
      </c>
      <c r="B36" s="4" t="s">
        <v>171</v>
      </c>
      <c r="C36" s="16"/>
    </row>
    <row r="37" spans="1:3" ht="15.75" x14ac:dyDescent="0.2">
      <c r="A37" s="3" t="s">
        <v>200</v>
      </c>
      <c r="B37" s="4" t="s">
        <v>171</v>
      </c>
      <c r="C37" s="16"/>
    </row>
    <row r="38" spans="1:3" ht="15.75" x14ac:dyDescent="0.2">
      <c r="A38" s="3" t="s">
        <v>201</v>
      </c>
      <c r="B38" s="4" t="s">
        <v>171</v>
      </c>
      <c r="C38" s="16"/>
    </row>
    <row r="39" spans="1:3" ht="15.75" x14ac:dyDescent="0.2">
      <c r="A39" s="3" t="s">
        <v>202</v>
      </c>
      <c r="B39" s="4" t="s">
        <v>171</v>
      </c>
      <c r="C39" s="16"/>
    </row>
    <row r="40" spans="1:3" ht="255" x14ac:dyDescent="0.2">
      <c r="A40" s="3" t="s">
        <v>203</v>
      </c>
      <c r="B40" s="4" t="s">
        <v>171</v>
      </c>
      <c r="C40" s="94" t="s">
        <v>279</v>
      </c>
    </row>
    <row r="41" spans="1:3" ht="15.75" x14ac:dyDescent="0.2">
      <c r="A41" s="3" t="s">
        <v>204</v>
      </c>
      <c r="B41" s="4">
        <v>2</v>
      </c>
      <c r="C41" s="16"/>
    </row>
    <row r="42" spans="1:3" ht="15.75" x14ac:dyDescent="0.2">
      <c r="A42" s="3" t="s">
        <v>205</v>
      </c>
      <c r="B42" s="4" t="s">
        <v>171</v>
      </c>
      <c r="C42" s="16"/>
    </row>
    <row r="43" spans="1:3" ht="15.75" x14ac:dyDescent="0.2">
      <c r="A43" s="3" t="s">
        <v>206</v>
      </c>
      <c r="B43" s="4" t="s">
        <v>171</v>
      </c>
      <c r="C43" s="16"/>
    </row>
    <row r="44" spans="1:3" ht="15.75" x14ac:dyDescent="0.2">
      <c r="A44" s="3" t="s">
        <v>207</v>
      </c>
      <c r="B44" s="4" t="s">
        <v>171</v>
      </c>
      <c r="C44" s="16"/>
    </row>
    <row r="45" spans="1:3" ht="15.75" x14ac:dyDescent="0.2">
      <c r="A45" s="3" t="s">
        <v>208</v>
      </c>
      <c r="B45" s="4" t="s">
        <v>171</v>
      </c>
      <c r="C45" s="16"/>
    </row>
    <row r="46" spans="1:3" ht="15.75" x14ac:dyDescent="0.2">
      <c r="A46" s="3" t="s">
        <v>209</v>
      </c>
      <c r="B46" s="4" t="s">
        <v>171</v>
      </c>
      <c r="C46" s="16"/>
    </row>
    <row r="47" spans="1:3" ht="15.75" x14ac:dyDescent="0.2">
      <c r="A47" s="3" t="s">
        <v>210</v>
      </c>
      <c r="B47" s="4" t="s">
        <v>171</v>
      </c>
      <c r="C47" s="61"/>
    </row>
    <row r="48" spans="1:3" ht="15.75" x14ac:dyDescent="0.2">
      <c r="A48" s="3" t="s">
        <v>211</v>
      </c>
      <c r="B48" s="28" t="s">
        <v>171</v>
      </c>
      <c r="C48" s="61"/>
    </row>
    <row r="49" spans="1:3" ht="15.75" x14ac:dyDescent="0.2">
      <c r="A49" s="3" t="s">
        <v>212</v>
      </c>
      <c r="B49" s="28">
        <v>1</v>
      </c>
      <c r="C49" s="61"/>
    </row>
    <row r="50" spans="1:3" ht="15.75" x14ac:dyDescent="0.2">
      <c r="A50" s="3" t="s">
        <v>214</v>
      </c>
      <c r="B50" s="4" t="s">
        <v>171</v>
      </c>
      <c r="C50" s="61"/>
    </row>
    <row r="51" spans="1:3" ht="15.75" x14ac:dyDescent="0.2">
      <c r="A51" s="3" t="s">
        <v>215</v>
      </c>
      <c r="B51" s="28">
        <v>2</v>
      </c>
      <c r="C51" s="62"/>
    </row>
    <row r="52" spans="1:3" ht="15.75" x14ac:dyDescent="0.2">
      <c r="A52" s="3" t="s">
        <v>216</v>
      </c>
      <c r="B52" s="4">
        <v>2</v>
      </c>
      <c r="C52" s="61"/>
    </row>
    <row r="53" spans="1:3" ht="15.75" x14ac:dyDescent="0.2">
      <c r="A53" s="3" t="s">
        <v>217</v>
      </c>
      <c r="B53" s="28" t="s">
        <v>171</v>
      </c>
      <c r="C53" s="16"/>
    </row>
    <row r="54" spans="1:3" ht="15.75" x14ac:dyDescent="0.2">
      <c r="A54" s="3" t="s">
        <v>218</v>
      </c>
      <c r="B54" s="28">
        <v>2</v>
      </c>
      <c r="C54" s="16"/>
    </row>
    <row r="55" spans="1:3" ht="15.75" x14ac:dyDescent="0.2">
      <c r="A55" s="3" t="s">
        <v>219</v>
      </c>
      <c r="B55" s="28" t="s">
        <v>171</v>
      </c>
      <c r="C55" s="16"/>
    </row>
    <row r="56" spans="1:3" ht="15.75" x14ac:dyDescent="0.2">
      <c r="A56" s="3" t="s">
        <v>220</v>
      </c>
      <c r="B56" s="28" t="s">
        <v>171</v>
      </c>
      <c r="C56" s="16"/>
    </row>
    <row r="57" spans="1:3" ht="15.75" x14ac:dyDescent="0.2">
      <c r="A57" s="3" t="s">
        <v>221</v>
      </c>
      <c r="B57" s="28">
        <v>1</v>
      </c>
      <c r="C57" s="16"/>
    </row>
    <row r="58" spans="1:3" ht="15.75" x14ac:dyDescent="0.2">
      <c r="A58" s="3" t="s">
        <v>222</v>
      </c>
      <c r="B58" s="28">
        <v>6</v>
      </c>
      <c r="C58" s="16"/>
    </row>
    <row r="59" spans="1:3" ht="60" x14ac:dyDescent="0.2">
      <c r="A59" s="3" t="s">
        <v>223</v>
      </c>
      <c r="B59" s="63">
        <v>2136</v>
      </c>
      <c r="C59" s="49" t="s">
        <v>280</v>
      </c>
    </row>
    <row r="60" spans="1:3" ht="15.75" x14ac:dyDescent="0.2">
      <c r="A60" s="3" t="s">
        <v>224</v>
      </c>
      <c r="B60" s="28" t="s">
        <v>171</v>
      </c>
      <c r="C60" s="28"/>
    </row>
    <row r="61" spans="1:3" ht="15.75" x14ac:dyDescent="0.2">
      <c r="A61" s="3" t="s">
        <v>225</v>
      </c>
      <c r="B61" s="28" t="s">
        <v>171</v>
      </c>
      <c r="C61" s="28"/>
    </row>
    <row r="62" spans="1:3" ht="15.75" x14ac:dyDescent="0.2">
      <c r="A62" s="3" t="s">
        <v>226</v>
      </c>
      <c r="B62" s="28" t="s">
        <v>171</v>
      </c>
      <c r="C62" s="28"/>
    </row>
    <row r="63" spans="1:3" ht="15.75" x14ac:dyDescent="0.2">
      <c r="A63" s="3" t="s">
        <v>227</v>
      </c>
      <c r="B63" s="28">
        <v>1</v>
      </c>
      <c r="C63" s="28"/>
    </row>
    <row r="64" spans="1:3" ht="15.75" x14ac:dyDescent="0.2">
      <c r="A64" s="3" t="s">
        <v>228</v>
      </c>
      <c r="B64" s="28" t="s">
        <v>171</v>
      </c>
      <c r="C64" s="28"/>
    </row>
    <row r="65" spans="1:3" ht="15.75" x14ac:dyDescent="0.2">
      <c r="A65" s="3" t="s">
        <v>229</v>
      </c>
      <c r="B65" s="28" t="s">
        <v>171</v>
      </c>
      <c r="C65" s="28"/>
    </row>
    <row r="66" spans="1:3" ht="15.75" x14ac:dyDescent="0.2">
      <c r="A66" s="3" t="s">
        <v>230</v>
      </c>
      <c r="B66" s="28" t="s">
        <v>171</v>
      </c>
      <c r="C66" s="28"/>
    </row>
    <row r="67" spans="1:3" ht="15.75" x14ac:dyDescent="0.2">
      <c r="A67" s="3" t="s">
        <v>231</v>
      </c>
      <c r="B67" s="28" t="s">
        <v>171</v>
      </c>
      <c r="C67" s="28"/>
    </row>
    <row r="68" spans="1:3" ht="15.75" x14ac:dyDescent="0.2">
      <c r="A68" s="3" t="s">
        <v>232</v>
      </c>
      <c r="B68" s="28" t="s">
        <v>171</v>
      </c>
      <c r="C68" s="28"/>
    </row>
    <row r="69" spans="1:3" ht="15.75" x14ac:dyDescent="0.2">
      <c r="A69" s="3" t="s">
        <v>233</v>
      </c>
      <c r="B69" s="28" t="s">
        <v>171</v>
      </c>
      <c r="C69" s="28"/>
    </row>
    <row r="70" spans="1:3" ht="15.75" x14ac:dyDescent="0.2">
      <c r="A70" s="3" t="s">
        <v>234</v>
      </c>
      <c r="B70" s="28" t="s">
        <v>171</v>
      </c>
      <c r="C70" s="16"/>
    </row>
    <row r="71" spans="1:3" ht="15.75" x14ac:dyDescent="0.2">
      <c r="A71" s="3" t="s">
        <v>235</v>
      </c>
      <c r="B71" s="28" t="s">
        <v>171</v>
      </c>
      <c r="C71" s="16"/>
    </row>
    <row r="72" spans="1:3" ht="15.75" x14ac:dyDescent="0.2">
      <c r="A72" s="3" t="s">
        <v>236</v>
      </c>
      <c r="B72" s="28" t="s">
        <v>171</v>
      </c>
      <c r="C72" s="16"/>
    </row>
    <row r="73" spans="1:3" ht="15.75" x14ac:dyDescent="0.2">
      <c r="A73" s="3" t="s">
        <v>237</v>
      </c>
      <c r="B73" s="28" t="s">
        <v>171</v>
      </c>
      <c r="C73" s="16"/>
    </row>
    <row r="74" spans="1:3" ht="15.75" x14ac:dyDescent="0.2">
      <c r="A74" s="3" t="s">
        <v>238</v>
      </c>
      <c r="B74" s="28" t="s">
        <v>171</v>
      </c>
      <c r="C74" s="16"/>
    </row>
    <row r="75" spans="1:3" ht="15.75" x14ac:dyDescent="0.2">
      <c r="A75" s="3" t="s">
        <v>239</v>
      </c>
      <c r="B75" s="28" t="s">
        <v>171</v>
      </c>
      <c r="C75" s="16"/>
    </row>
    <row r="76" spans="1:3" ht="15.75" x14ac:dyDescent="0.2">
      <c r="A76" s="3" t="s">
        <v>240</v>
      </c>
      <c r="B76" s="28" t="s">
        <v>171</v>
      </c>
      <c r="C76" s="16"/>
    </row>
    <row r="77" spans="1:3" ht="15.75" x14ac:dyDescent="0.2">
      <c r="A77" s="3" t="s">
        <v>241</v>
      </c>
      <c r="B77" s="28">
        <v>1</v>
      </c>
      <c r="C77" s="16"/>
    </row>
    <row r="78" spans="1:3" ht="15.75" x14ac:dyDescent="0.2">
      <c r="A78" s="3" t="s">
        <v>242</v>
      </c>
      <c r="B78" s="28" t="s">
        <v>171</v>
      </c>
      <c r="C78" s="16"/>
    </row>
    <row r="79" spans="1:3" ht="15.75" x14ac:dyDescent="0.2">
      <c r="A79" s="3" t="s">
        <v>243</v>
      </c>
      <c r="B79" s="28" t="s">
        <v>171</v>
      </c>
      <c r="C79" s="16"/>
    </row>
    <row r="80" spans="1:3" ht="15.75" x14ac:dyDescent="0.2">
      <c r="A80" s="3" t="s">
        <v>244</v>
      </c>
      <c r="B80" s="28" t="s">
        <v>171</v>
      </c>
      <c r="C80" s="16"/>
    </row>
    <row r="81" spans="1:3" ht="15.75" x14ac:dyDescent="0.2">
      <c r="A81" s="3" t="s">
        <v>245</v>
      </c>
      <c r="B81" s="28">
        <v>1</v>
      </c>
      <c r="C81" s="16"/>
    </row>
    <row r="82" spans="1:3" ht="15.75" x14ac:dyDescent="0.2">
      <c r="A82" s="3" t="s">
        <v>246</v>
      </c>
      <c r="B82" s="64" t="s">
        <v>171</v>
      </c>
      <c r="C82" s="64"/>
    </row>
    <row r="83" spans="1:3" ht="15.75" x14ac:dyDescent="0.2">
      <c r="A83" s="3" t="s">
        <v>247</v>
      </c>
      <c r="B83" s="64" t="s">
        <v>171</v>
      </c>
      <c r="C83" s="64"/>
    </row>
    <row r="84" spans="1:3" ht="15.75" x14ac:dyDescent="0.2">
      <c r="A84" s="3" t="s">
        <v>248</v>
      </c>
      <c r="B84" s="64">
        <v>1</v>
      </c>
      <c r="C84" s="64"/>
    </row>
    <row r="85" spans="1:3" ht="15.75" x14ac:dyDescent="0.2">
      <c r="A85" s="3" t="s">
        <v>249</v>
      </c>
      <c r="B85" s="64">
        <v>5</v>
      </c>
      <c r="C85" s="64"/>
    </row>
    <row r="86" spans="1:3" ht="15.75" x14ac:dyDescent="0.2">
      <c r="A86" s="3" t="s">
        <v>250</v>
      </c>
      <c r="B86" s="64" t="s">
        <v>171</v>
      </c>
      <c r="C86" s="64"/>
    </row>
    <row r="87" spans="1:3" ht="15.75" x14ac:dyDescent="0.2">
      <c r="A87" s="3" t="s">
        <v>251</v>
      </c>
      <c r="B87" s="64" t="s">
        <v>171</v>
      </c>
      <c r="C87" s="64"/>
    </row>
    <row r="88" spans="1:3" ht="15.75" x14ac:dyDescent="0.2">
      <c r="A88" s="3" t="s">
        <v>252</v>
      </c>
      <c r="B88" s="64" t="s">
        <v>171</v>
      </c>
      <c r="C88" s="16"/>
    </row>
    <row r="89" spans="1:3" ht="15.75" x14ac:dyDescent="0.2">
      <c r="A89" s="3" t="s">
        <v>253</v>
      </c>
      <c r="B89" s="64" t="s">
        <v>171</v>
      </c>
      <c r="C89" s="16"/>
    </row>
    <row r="90" spans="1:3" ht="15.75" x14ac:dyDescent="0.2">
      <c r="A90" s="3" t="s">
        <v>254</v>
      </c>
      <c r="B90" s="64">
        <v>7</v>
      </c>
      <c r="C90" s="16"/>
    </row>
    <row r="91" spans="1:3" ht="15.75" x14ac:dyDescent="0.2">
      <c r="A91" s="3" t="s">
        <v>255</v>
      </c>
      <c r="B91" s="64" t="s">
        <v>171</v>
      </c>
      <c r="C91" s="64"/>
    </row>
    <row r="92" spans="1:3" ht="15.75" x14ac:dyDescent="0.2">
      <c r="A92" s="3" t="s">
        <v>256</v>
      </c>
      <c r="B92" s="64" t="s">
        <v>171</v>
      </c>
      <c r="C92" s="64"/>
    </row>
    <row r="93" spans="1:3" ht="15.75" x14ac:dyDescent="0.2">
      <c r="A93" s="3" t="s">
        <v>257</v>
      </c>
      <c r="B93" s="64">
        <v>1</v>
      </c>
      <c r="C93" s="64"/>
    </row>
    <row r="94" spans="1:3" ht="15.75" x14ac:dyDescent="0.2">
      <c r="A94" s="3" t="s">
        <v>258</v>
      </c>
      <c r="B94" s="64" t="s">
        <v>171</v>
      </c>
      <c r="C94" s="16"/>
    </row>
    <row r="95" spans="1:3" ht="15.75" x14ac:dyDescent="0.2">
      <c r="A95" s="3" t="s">
        <v>259</v>
      </c>
      <c r="B95" s="64">
        <v>4</v>
      </c>
      <c r="C95" s="16"/>
    </row>
    <row r="96" spans="1:3" ht="15.75" x14ac:dyDescent="0.2">
      <c r="A96" s="3" t="s">
        <v>260</v>
      </c>
      <c r="B96" s="64" t="s">
        <v>171</v>
      </c>
      <c r="C96" s="16"/>
    </row>
    <row r="97" spans="1:3" ht="15.75" x14ac:dyDescent="0.2">
      <c r="A97" s="3" t="s">
        <v>261</v>
      </c>
      <c r="B97" s="28" t="s">
        <v>171</v>
      </c>
      <c r="C97" s="16"/>
    </row>
    <row r="98" spans="1:3" ht="15.75" x14ac:dyDescent="0.2">
      <c r="A98" s="3" t="s">
        <v>262</v>
      </c>
      <c r="B98" s="28" t="s">
        <v>171</v>
      </c>
      <c r="C98" s="16"/>
    </row>
    <row r="99" spans="1:3" ht="15.75" x14ac:dyDescent="0.2">
      <c r="A99" s="3" t="s">
        <v>263</v>
      </c>
      <c r="B99" s="28">
        <v>4</v>
      </c>
      <c r="C99" s="16"/>
    </row>
    <row r="100" spans="1:3" ht="15.75" x14ac:dyDescent="0.2">
      <c r="A100" s="3" t="s">
        <v>264</v>
      </c>
      <c r="B100" s="28">
        <v>4</v>
      </c>
      <c r="C100" s="16"/>
    </row>
    <row r="101" spans="1:3" ht="15.75" x14ac:dyDescent="0.2">
      <c r="A101" s="3" t="s">
        <v>265</v>
      </c>
      <c r="B101" s="28">
        <v>4</v>
      </c>
      <c r="C101" s="16"/>
    </row>
    <row r="102" spans="1:3" ht="15.75" x14ac:dyDescent="0.2">
      <c r="A102" s="3" t="s">
        <v>266</v>
      </c>
      <c r="B102" s="28">
        <v>12</v>
      </c>
      <c r="C102" s="16"/>
    </row>
    <row r="103" spans="1:3" ht="15.75" x14ac:dyDescent="0.2">
      <c r="A103" s="3" t="s">
        <v>267</v>
      </c>
      <c r="B103" s="28">
        <v>1</v>
      </c>
      <c r="C103" s="16"/>
    </row>
    <row r="104" spans="1:3" ht="15.75" x14ac:dyDescent="0.2">
      <c r="A104" s="3" t="s">
        <v>268</v>
      </c>
      <c r="B104" s="28">
        <v>1</v>
      </c>
      <c r="C104" s="16"/>
    </row>
    <row r="105" spans="1:3" ht="15.75" x14ac:dyDescent="0.2">
      <c r="A105" s="3" t="s">
        <v>269</v>
      </c>
      <c r="B105" s="28">
        <v>2</v>
      </c>
      <c r="C105" s="16"/>
    </row>
    <row r="106" spans="1:3" ht="15.75" x14ac:dyDescent="0.2">
      <c r="A106" s="3" t="s">
        <v>270</v>
      </c>
      <c r="B106" s="28">
        <v>1</v>
      </c>
      <c r="C106" s="16"/>
    </row>
    <row r="107" spans="1:3" ht="15.75" x14ac:dyDescent="0.2">
      <c r="A107" s="3" t="s">
        <v>271</v>
      </c>
      <c r="B107" s="28">
        <v>4</v>
      </c>
      <c r="C107" s="16"/>
    </row>
    <row r="108" spans="1:3" ht="15.75" x14ac:dyDescent="0.2">
      <c r="A108" s="65" t="s">
        <v>272</v>
      </c>
      <c r="B108" s="66">
        <v>4</v>
      </c>
      <c r="C108" s="67"/>
    </row>
    <row r="109" spans="1:3" ht="15.75" x14ac:dyDescent="0.2">
      <c r="A109" s="65" t="s">
        <v>273</v>
      </c>
      <c r="B109" s="66">
        <v>4</v>
      </c>
      <c r="C109" s="67"/>
    </row>
    <row r="110" spans="1:3" ht="15.75" x14ac:dyDescent="0.2">
      <c r="A110" s="65" t="s">
        <v>274</v>
      </c>
      <c r="B110" s="66">
        <v>1</v>
      </c>
      <c r="C110" s="67"/>
    </row>
    <row r="111" spans="1:3" ht="15.75" x14ac:dyDescent="0.2">
      <c r="A111" s="65" t="s">
        <v>275</v>
      </c>
      <c r="B111" s="66">
        <v>9</v>
      </c>
      <c r="C111" s="67"/>
    </row>
    <row r="112" spans="1:3" ht="15.75" x14ac:dyDescent="0.2">
      <c r="A112" s="7" t="s">
        <v>286</v>
      </c>
      <c r="B112" s="8">
        <v>13</v>
      </c>
      <c r="C112" s="12"/>
    </row>
    <row r="113" spans="1:3" ht="15.75" x14ac:dyDescent="0.2">
      <c r="A113" s="7" t="s">
        <v>287</v>
      </c>
      <c r="B113" s="8">
        <v>5</v>
      </c>
      <c r="C113" s="12"/>
    </row>
    <row r="114" spans="1:3" ht="15.75" x14ac:dyDescent="0.2">
      <c r="A114" s="7" t="s">
        <v>288</v>
      </c>
      <c r="B114" s="8">
        <v>8</v>
      </c>
      <c r="C114" s="12"/>
    </row>
    <row r="115" spans="1:3" ht="15.75" x14ac:dyDescent="0.2">
      <c r="A115" s="7" t="s">
        <v>289</v>
      </c>
      <c r="B115" s="8">
        <v>6</v>
      </c>
      <c r="C115" s="8"/>
    </row>
    <row r="116" spans="1:3" ht="15.75" x14ac:dyDescent="0.2">
      <c r="A116" s="7" t="s">
        <v>290</v>
      </c>
      <c r="B116" s="8">
        <v>5</v>
      </c>
      <c r="C116" s="8"/>
    </row>
    <row r="117" spans="1:3" ht="15.75" x14ac:dyDescent="0.2">
      <c r="A117" s="7" t="s">
        <v>291</v>
      </c>
      <c r="B117" s="8">
        <v>3</v>
      </c>
      <c r="C117" s="8"/>
    </row>
    <row r="118" spans="1:3" ht="15.75" x14ac:dyDescent="0.2">
      <c r="A118" s="7" t="s">
        <v>293</v>
      </c>
      <c r="B118" s="8">
        <v>4</v>
      </c>
      <c r="C118" s="8"/>
    </row>
    <row r="119" spans="1:3" ht="15.75" x14ac:dyDescent="0.2">
      <c r="A119" s="7" t="s">
        <v>294</v>
      </c>
      <c r="B119" s="8">
        <v>8</v>
      </c>
      <c r="C119" s="8"/>
    </row>
    <row r="120" spans="1:3" ht="15.75" x14ac:dyDescent="0.2">
      <c r="A120" s="7" t="s">
        <v>295</v>
      </c>
      <c r="B120" s="8">
        <v>19</v>
      </c>
      <c r="C120" s="8"/>
    </row>
    <row r="121" spans="1:3" ht="15.75" x14ac:dyDescent="0.2">
      <c r="A121" s="7" t="s">
        <v>296</v>
      </c>
      <c r="B121" s="8">
        <v>9</v>
      </c>
      <c r="C121" s="8"/>
    </row>
    <row r="122" spans="1:3" ht="15.75" x14ac:dyDescent="0.2">
      <c r="A122" s="7" t="s">
        <v>297</v>
      </c>
      <c r="B122" s="8">
        <v>5</v>
      </c>
      <c r="C122" s="8"/>
    </row>
    <row r="123" spans="1:3" ht="15.75" x14ac:dyDescent="0.2">
      <c r="A123" s="7" t="s">
        <v>298</v>
      </c>
      <c r="B123" s="8">
        <v>12</v>
      </c>
      <c r="C123" s="8"/>
    </row>
    <row r="124" spans="1:3" ht="15.75" x14ac:dyDescent="0.2">
      <c r="A124" s="7" t="s">
        <v>300</v>
      </c>
      <c r="B124" s="45">
        <v>2</v>
      </c>
      <c r="C124" s="45"/>
    </row>
    <row r="125" spans="1:3" ht="15.75" x14ac:dyDescent="0.2">
      <c r="A125" s="7" t="s">
        <v>301</v>
      </c>
      <c r="B125" s="45">
        <v>6</v>
      </c>
      <c r="C125" s="99"/>
    </row>
    <row r="126" spans="1:3" ht="15.75" x14ac:dyDescent="0.2">
      <c r="A126" s="7" t="s">
        <v>302</v>
      </c>
      <c r="B126" s="45">
        <v>9</v>
      </c>
      <c r="C126" s="99"/>
    </row>
    <row r="127" spans="1:3" ht="15.75" x14ac:dyDescent="0.2">
      <c r="A127" s="7" t="s">
        <v>303</v>
      </c>
      <c r="B127" s="45">
        <v>4</v>
      </c>
      <c r="C127" s="45"/>
    </row>
    <row r="128" spans="1:3" ht="15.75" x14ac:dyDescent="0.2">
      <c r="A128" s="7" t="s">
        <v>304</v>
      </c>
      <c r="B128" s="45">
        <v>14</v>
      </c>
      <c r="C128" s="45"/>
    </row>
    <row r="129" spans="1:3" ht="15.75" x14ac:dyDescent="0.2">
      <c r="A129" s="7" t="s">
        <v>305</v>
      </c>
      <c r="B129" s="45">
        <v>16</v>
      </c>
      <c r="C129" s="99"/>
    </row>
    <row r="130" spans="1:3" ht="15.75" x14ac:dyDescent="0.2">
      <c r="A130" s="7" t="s">
        <v>306</v>
      </c>
      <c r="B130" s="45">
        <v>7</v>
      </c>
      <c r="C130" s="99"/>
    </row>
    <row r="131" spans="1:3" ht="15.75" x14ac:dyDescent="0.2">
      <c r="A131" s="7" t="s">
        <v>307</v>
      </c>
      <c r="B131" s="45">
        <v>4</v>
      </c>
      <c r="C131" s="45"/>
    </row>
    <row r="132" spans="1:3" ht="15.75" x14ac:dyDescent="0.2">
      <c r="A132" s="7" t="s">
        <v>308</v>
      </c>
      <c r="B132" s="45">
        <v>7</v>
      </c>
      <c r="C132" s="45"/>
    </row>
    <row r="133" spans="1:3" ht="15.75" x14ac:dyDescent="0.2">
      <c r="A133" s="7" t="s">
        <v>309</v>
      </c>
      <c r="B133" s="8">
        <v>5</v>
      </c>
      <c r="C133" s="12"/>
    </row>
    <row r="134" spans="1:3" ht="15.75" x14ac:dyDescent="0.2">
      <c r="A134" s="7" t="s">
        <v>310</v>
      </c>
      <c r="B134" s="8">
        <v>12</v>
      </c>
      <c r="C134" s="12"/>
    </row>
    <row r="135" spans="1:3" ht="15.75" x14ac:dyDescent="0.2">
      <c r="A135" s="7" t="s">
        <v>311</v>
      </c>
      <c r="B135" s="8">
        <v>16</v>
      </c>
      <c r="C135" s="12"/>
    </row>
  </sheetData>
  <phoneticPr fontId="17" type="noConversion"/>
  <pageMargins left="0.70000000000000007" right="0.70000000000000007" top="0.75" bottom="0.75" header="0.30000000000000004" footer="0.30000000000000004"/>
  <pageSetup paperSize="9" scale="56" orientation="portrait" r:id="rId1"/>
  <headerFooter>
    <oddHeader>&amp;C&amp;"Aptos"&amp;11&amp;K000000 OFFICIAL - FOR PUBLIC RELEASE&amp;1#_x000D_</oddHeader>
    <oddFooter>&amp;C_x000D_&amp;1#&amp;"Aptos"&amp;11&amp;K000000 OFFICIAL - FOR PUBLIC RELEASE</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A1:C134"/>
  <sheetViews>
    <sheetView showGridLines="0" workbookViewId="0">
      <pane ySplit="5" topLeftCell="A6" activePane="bottomLeft" state="frozen"/>
      <selection pane="bottomLeft"/>
    </sheetView>
  </sheetViews>
  <sheetFormatPr defaultColWidth="8.5703125" defaultRowHeight="15" x14ac:dyDescent="0.2"/>
  <cols>
    <col min="1" max="1" width="19" style="11" customWidth="1"/>
    <col min="2" max="2" width="21.140625" style="11" customWidth="1"/>
    <col min="3" max="3" width="8.5703125" style="11" customWidth="1"/>
    <col min="4" max="16384" width="8.5703125" style="11"/>
  </cols>
  <sheetData>
    <row r="1" spans="1:2" x14ac:dyDescent="0.2">
      <c r="A1" s="11" t="s">
        <v>281</v>
      </c>
    </row>
    <row r="2" spans="1:2" x14ac:dyDescent="0.2">
      <c r="A2" s="11" t="s">
        <v>282</v>
      </c>
    </row>
    <row r="3" spans="1:2" x14ac:dyDescent="0.2">
      <c r="A3" s="11" t="s">
        <v>283</v>
      </c>
    </row>
    <row r="4" spans="1:2" x14ac:dyDescent="0.2">
      <c r="A4" s="11" t="s">
        <v>284</v>
      </c>
    </row>
    <row r="5" spans="1:2" ht="78.75" x14ac:dyDescent="0.2">
      <c r="A5" s="28" t="s">
        <v>165</v>
      </c>
      <c r="B5" s="1" t="s">
        <v>299</v>
      </c>
    </row>
    <row r="6" spans="1:2" ht="15.75" x14ac:dyDescent="0.2">
      <c r="A6" s="3" t="s">
        <v>169</v>
      </c>
      <c r="B6" s="1">
        <v>2</v>
      </c>
    </row>
    <row r="7" spans="1:2" ht="15.75" x14ac:dyDescent="0.2">
      <c r="A7" s="3" t="s">
        <v>170</v>
      </c>
      <c r="B7" s="1">
        <v>2</v>
      </c>
    </row>
    <row r="8" spans="1:2" ht="15.75" x14ac:dyDescent="0.2">
      <c r="A8" s="3" t="s">
        <v>172</v>
      </c>
      <c r="B8" s="1">
        <v>3</v>
      </c>
    </row>
    <row r="9" spans="1:2" ht="15.75" x14ac:dyDescent="0.2">
      <c r="A9" s="3" t="s">
        <v>173</v>
      </c>
      <c r="B9" s="1">
        <v>2</v>
      </c>
    </row>
    <row r="10" spans="1:2" ht="15.75" x14ac:dyDescent="0.2">
      <c r="A10" s="3" t="s">
        <v>174</v>
      </c>
      <c r="B10" s="1">
        <v>2</v>
      </c>
    </row>
    <row r="11" spans="1:2" ht="15.75" x14ac:dyDescent="0.2">
      <c r="A11" s="3" t="s">
        <v>175</v>
      </c>
      <c r="B11" s="1">
        <v>2</v>
      </c>
    </row>
    <row r="12" spans="1:2" ht="15.75" x14ac:dyDescent="0.2">
      <c r="A12" s="3" t="s">
        <v>176</v>
      </c>
      <c r="B12" s="1" t="s">
        <v>171</v>
      </c>
    </row>
    <row r="13" spans="1:2" ht="15.75" x14ac:dyDescent="0.2">
      <c r="A13" s="3" t="s">
        <v>177</v>
      </c>
      <c r="B13" s="1" t="s">
        <v>171</v>
      </c>
    </row>
    <row r="14" spans="1:2" ht="15.75" x14ac:dyDescent="0.2">
      <c r="A14" s="3" t="s">
        <v>178</v>
      </c>
      <c r="B14" s="1" t="s">
        <v>171</v>
      </c>
    </row>
    <row r="15" spans="1:2" ht="15.75" x14ac:dyDescent="0.2">
      <c r="A15" s="3" t="s">
        <v>179</v>
      </c>
      <c r="B15" s="1">
        <v>2</v>
      </c>
    </row>
    <row r="16" spans="1:2" ht="15.75" x14ac:dyDescent="0.2">
      <c r="A16" s="3" t="s">
        <v>180</v>
      </c>
      <c r="B16" s="1">
        <v>1</v>
      </c>
    </row>
    <row r="17" spans="1:2" ht="15.75" x14ac:dyDescent="0.2">
      <c r="A17" s="3" t="s">
        <v>181</v>
      </c>
      <c r="B17" s="1">
        <v>4</v>
      </c>
    </row>
    <row r="18" spans="1:2" ht="15.75" x14ac:dyDescent="0.2">
      <c r="A18" s="3" t="s">
        <v>182</v>
      </c>
      <c r="B18" s="1" t="s">
        <v>171</v>
      </c>
    </row>
    <row r="19" spans="1:2" ht="15.75" x14ac:dyDescent="0.2">
      <c r="A19" s="3" t="s">
        <v>183</v>
      </c>
      <c r="B19" s="1" t="s">
        <v>171</v>
      </c>
    </row>
    <row r="20" spans="1:2" ht="15.75" x14ac:dyDescent="0.2">
      <c r="A20" s="3" t="s">
        <v>184</v>
      </c>
      <c r="B20" s="1" t="s">
        <v>171</v>
      </c>
    </row>
    <row r="21" spans="1:2" ht="15.75" x14ac:dyDescent="0.2">
      <c r="A21" s="3" t="s">
        <v>185</v>
      </c>
      <c r="B21" s="1" t="s">
        <v>171</v>
      </c>
    </row>
    <row r="22" spans="1:2" ht="15.75" x14ac:dyDescent="0.2">
      <c r="A22" s="3" t="s">
        <v>186</v>
      </c>
      <c r="B22" s="1" t="s">
        <v>171</v>
      </c>
    </row>
    <row r="23" spans="1:2" ht="15.75" x14ac:dyDescent="0.2">
      <c r="A23" s="3" t="s">
        <v>187</v>
      </c>
      <c r="B23" s="1">
        <v>1</v>
      </c>
    </row>
    <row r="24" spans="1:2" ht="15.75" x14ac:dyDescent="0.2">
      <c r="A24" s="3" t="s">
        <v>188</v>
      </c>
      <c r="B24" s="1">
        <v>1</v>
      </c>
    </row>
    <row r="25" spans="1:2" ht="15.75" x14ac:dyDescent="0.2">
      <c r="A25" s="3" t="s">
        <v>189</v>
      </c>
      <c r="B25" s="1">
        <v>2</v>
      </c>
    </row>
    <row r="26" spans="1:2" ht="15.75" x14ac:dyDescent="0.2">
      <c r="A26" s="3" t="s">
        <v>190</v>
      </c>
      <c r="B26" s="1" t="s">
        <v>171</v>
      </c>
    </row>
    <row r="27" spans="1:2" ht="15.75" x14ac:dyDescent="0.2">
      <c r="A27" s="3" t="s">
        <v>191</v>
      </c>
      <c r="B27" s="1" t="s">
        <v>171</v>
      </c>
    </row>
    <row r="28" spans="1:2" ht="15.75" x14ac:dyDescent="0.2">
      <c r="A28" s="3" t="s">
        <v>192</v>
      </c>
      <c r="B28" s="5">
        <v>2</v>
      </c>
    </row>
    <row r="29" spans="1:2" ht="15.75" x14ac:dyDescent="0.2">
      <c r="A29" s="3" t="s">
        <v>193</v>
      </c>
      <c r="B29" s="1">
        <v>2</v>
      </c>
    </row>
    <row r="30" spans="1:2" ht="15.75" x14ac:dyDescent="0.2">
      <c r="A30" s="3" t="s">
        <v>194</v>
      </c>
      <c r="B30" s="1" t="s">
        <v>171</v>
      </c>
    </row>
    <row r="31" spans="1:2" ht="15.75" x14ac:dyDescent="0.2">
      <c r="A31" s="3" t="s">
        <v>195</v>
      </c>
      <c r="B31" s="1">
        <v>2</v>
      </c>
    </row>
    <row r="32" spans="1:2" ht="15.75" x14ac:dyDescent="0.2">
      <c r="A32" s="3" t="s">
        <v>196</v>
      </c>
      <c r="B32" s="1">
        <v>1</v>
      </c>
    </row>
    <row r="33" spans="1:3" ht="15.75" x14ac:dyDescent="0.25">
      <c r="A33" s="3" t="s">
        <v>197</v>
      </c>
      <c r="B33" s="2" t="s">
        <v>171</v>
      </c>
    </row>
    <row r="34" spans="1:3" ht="15.75" x14ac:dyDescent="0.25">
      <c r="A34" s="3" t="s">
        <v>198</v>
      </c>
      <c r="B34" s="2" t="s">
        <v>171</v>
      </c>
    </row>
    <row r="35" spans="1:3" ht="15.75" x14ac:dyDescent="0.25">
      <c r="A35" s="3" t="s">
        <v>199</v>
      </c>
      <c r="B35" s="6">
        <v>1</v>
      </c>
    </row>
    <row r="36" spans="1:3" ht="15.75" x14ac:dyDescent="0.25">
      <c r="A36" s="3" t="s">
        <v>200</v>
      </c>
      <c r="B36" s="2" t="s">
        <v>171</v>
      </c>
    </row>
    <row r="37" spans="1:3" ht="15.75" x14ac:dyDescent="0.25">
      <c r="A37" s="3" t="s">
        <v>201</v>
      </c>
      <c r="B37" s="6">
        <v>4</v>
      </c>
    </row>
    <row r="38" spans="1:3" ht="15.75" x14ac:dyDescent="0.25">
      <c r="A38" s="3" t="s">
        <v>202</v>
      </c>
      <c r="B38" s="2" t="s">
        <v>171</v>
      </c>
    </row>
    <row r="39" spans="1:3" ht="15.75" x14ac:dyDescent="0.25">
      <c r="A39" s="3" t="s">
        <v>203</v>
      </c>
      <c r="B39" s="2" t="s">
        <v>171</v>
      </c>
    </row>
    <row r="40" spans="1:3" ht="15.75" x14ac:dyDescent="0.25">
      <c r="A40" s="3" t="s">
        <v>204</v>
      </c>
      <c r="B40" s="2">
        <v>1</v>
      </c>
    </row>
    <row r="41" spans="1:3" ht="15.75" x14ac:dyDescent="0.25">
      <c r="A41" s="3" t="s">
        <v>205</v>
      </c>
      <c r="B41" s="2">
        <v>2</v>
      </c>
    </row>
    <row r="42" spans="1:3" ht="15.75" x14ac:dyDescent="0.25">
      <c r="A42" s="3" t="s">
        <v>206</v>
      </c>
      <c r="B42" s="2">
        <v>4</v>
      </c>
    </row>
    <row r="43" spans="1:3" ht="15.75" x14ac:dyDescent="0.25">
      <c r="A43" s="3" t="s">
        <v>207</v>
      </c>
      <c r="B43" s="2" t="s">
        <v>171</v>
      </c>
    </row>
    <row r="44" spans="1:3" ht="15.75" x14ac:dyDescent="0.25">
      <c r="A44" s="3" t="s">
        <v>208</v>
      </c>
      <c r="B44" s="2">
        <v>1</v>
      </c>
    </row>
    <row r="45" spans="1:3" ht="15.75" x14ac:dyDescent="0.25">
      <c r="A45" s="3" t="s">
        <v>209</v>
      </c>
      <c r="B45" s="2">
        <v>2</v>
      </c>
    </row>
    <row r="46" spans="1:3" ht="15.75" x14ac:dyDescent="0.2">
      <c r="A46" s="3" t="s">
        <v>210</v>
      </c>
      <c r="B46" s="28" t="s">
        <v>171</v>
      </c>
      <c r="C46" s="17"/>
    </row>
    <row r="47" spans="1:3" ht="15.75" x14ac:dyDescent="0.2">
      <c r="A47" s="3" t="s">
        <v>211</v>
      </c>
      <c r="B47" s="28">
        <v>2</v>
      </c>
      <c r="C47" s="17"/>
    </row>
    <row r="48" spans="1:3" ht="15.75" x14ac:dyDescent="0.2">
      <c r="A48" s="3" t="s">
        <v>212</v>
      </c>
      <c r="B48" s="28">
        <v>2</v>
      </c>
      <c r="C48" s="17"/>
    </row>
    <row r="49" spans="1:3" ht="15.75" x14ac:dyDescent="0.2">
      <c r="A49" s="3" t="s">
        <v>214</v>
      </c>
      <c r="B49" s="28">
        <v>5</v>
      </c>
      <c r="C49" s="17"/>
    </row>
    <row r="50" spans="1:3" ht="15.75" x14ac:dyDescent="0.2">
      <c r="A50" s="3" t="s">
        <v>215</v>
      </c>
      <c r="B50" s="28">
        <v>3</v>
      </c>
      <c r="C50" s="17"/>
    </row>
    <row r="51" spans="1:3" ht="15.75" x14ac:dyDescent="0.2">
      <c r="A51" s="3" t="s">
        <v>216</v>
      </c>
      <c r="B51" s="28" t="s">
        <v>171</v>
      </c>
      <c r="C51" s="17"/>
    </row>
    <row r="52" spans="1:3" ht="15.75" x14ac:dyDescent="0.2">
      <c r="A52" s="3" t="s">
        <v>217</v>
      </c>
      <c r="B52" s="28">
        <v>1</v>
      </c>
    </row>
    <row r="53" spans="1:3" ht="15.75" x14ac:dyDescent="0.2">
      <c r="A53" s="3" t="s">
        <v>218</v>
      </c>
      <c r="B53" s="28">
        <v>2</v>
      </c>
    </row>
    <row r="54" spans="1:3" ht="15.75" x14ac:dyDescent="0.2">
      <c r="A54" s="3" t="s">
        <v>219</v>
      </c>
      <c r="B54" s="28">
        <v>4</v>
      </c>
    </row>
    <row r="55" spans="1:3" ht="15.75" x14ac:dyDescent="0.2">
      <c r="A55" s="3" t="s">
        <v>220</v>
      </c>
      <c r="B55" s="28">
        <v>2</v>
      </c>
    </row>
    <row r="56" spans="1:3" ht="15.75" x14ac:dyDescent="0.2">
      <c r="A56" s="3" t="s">
        <v>221</v>
      </c>
      <c r="B56" s="28">
        <v>1</v>
      </c>
    </row>
    <row r="57" spans="1:3" ht="15.75" x14ac:dyDescent="0.2">
      <c r="A57" s="3" t="s">
        <v>222</v>
      </c>
      <c r="B57" s="28">
        <v>2</v>
      </c>
    </row>
    <row r="58" spans="1:3" ht="15.75" x14ac:dyDescent="0.2">
      <c r="A58" s="3" t="s">
        <v>223</v>
      </c>
      <c r="B58" s="28">
        <v>2</v>
      </c>
    </row>
    <row r="59" spans="1:3" ht="15.75" x14ac:dyDescent="0.2">
      <c r="A59" s="3" t="s">
        <v>224</v>
      </c>
      <c r="B59" s="28">
        <v>1</v>
      </c>
    </row>
    <row r="60" spans="1:3" ht="15.75" x14ac:dyDescent="0.2">
      <c r="A60" s="3" t="s">
        <v>225</v>
      </c>
      <c r="B60" s="28">
        <v>3</v>
      </c>
    </row>
    <row r="61" spans="1:3" ht="15.75" x14ac:dyDescent="0.2">
      <c r="A61" s="3" t="s">
        <v>226</v>
      </c>
      <c r="B61" s="28">
        <v>6</v>
      </c>
    </row>
    <row r="62" spans="1:3" ht="15.75" x14ac:dyDescent="0.2">
      <c r="A62" s="3" t="s">
        <v>227</v>
      </c>
      <c r="B62" s="28">
        <v>3</v>
      </c>
    </row>
    <row r="63" spans="1:3" ht="15.75" x14ac:dyDescent="0.2">
      <c r="A63" s="3" t="s">
        <v>228</v>
      </c>
      <c r="B63" s="28">
        <v>1</v>
      </c>
      <c r="C63" s="17"/>
    </row>
    <row r="64" spans="1:3" ht="15.75" x14ac:dyDescent="0.2">
      <c r="A64" s="3" t="s">
        <v>229</v>
      </c>
      <c r="B64" s="28">
        <v>1</v>
      </c>
      <c r="C64" s="17"/>
    </row>
    <row r="65" spans="1:3" ht="15.75" x14ac:dyDescent="0.2">
      <c r="A65" s="3" t="s">
        <v>230</v>
      </c>
      <c r="B65" s="28" t="s">
        <v>171</v>
      </c>
      <c r="C65" s="17"/>
    </row>
    <row r="66" spans="1:3" ht="15.75" x14ac:dyDescent="0.2">
      <c r="A66" s="3" t="s">
        <v>231</v>
      </c>
      <c r="B66" s="28" t="s">
        <v>171</v>
      </c>
    </row>
    <row r="67" spans="1:3" ht="15.75" x14ac:dyDescent="0.2">
      <c r="A67" s="3" t="s">
        <v>232</v>
      </c>
      <c r="B67" s="28" t="s">
        <v>171</v>
      </c>
    </row>
    <row r="68" spans="1:3" ht="15.75" x14ac:dyDescent="0.2">
      <c r="A68" s="3" t="s">
        <v>233</v>
      </c>
      <c r="B68" s="28" t="s">
        <v>171</v>
      </c>
    </row>
    <row r="69" spans="1:3" ht="15.75" x14ac:dyDescent="0.2">
      <c r="A69" s="3" t="s">
        <v>234</v>
      </c>
      <c r="B69" s="28">
        <v>3</v>
      </c>
    </row>
    <row r="70" spans="1:3" ht="15.75" x14ac:dyDescent="0.2">
      <c r="A70" s="3" t="s">
        <v>235</v>
      </c>
      <c r="B70" s="28">
        <v>6</v>
      </c>
    </row>
    <row r="71" spans="1:3" ht="15.75" x14ac:dyDescent="0.2">
      <c r="A71" s="3" t="s">
        <v>236</v>
      </c>
      <c r="B71" s="28">
        <v>2</v>
      </c>
    </row>
    <row r="72" spans="1:3" ht="15.75" x14ac:dyDescent="0.2">
      <c r="A72" s="3" t="s">
        <v>237</v>
      </c>
      <c r="B72" s="28" t="s">
        <v>171</v>
      </c>
    </row>
    <row r="73" spans="1:3" ht="15.75" x14ac:dyDescent="0.2">
      <c r="A73" s="3" t="s">
        <v>238</v>
      </c>
      <c r="B73" s="28">
        <v>3</v>
      </c>
    </row>
    <row r="74" spans="1:3" ht="15.75" x14ac:dyDescent="0.2">
      <c r="A74" s="3" t="s">
        <v>239</v>
      </c>
      <c r="B74" s="28">
        <v>7</v>
      </c>
    </row>
    <row r="75" spans="1:3" ht="15.75" x14ac:dyDescent="0.2">
      <c r="A75" s="3" t="s">
        <v>240</v>
      </c>
      <c r="B75" s="28" t="s">
        <v>171</v>
      </c>
    </row>
    <row r="76" spans="1:3" ht="15.75" x14ac:dyDescent="0.2">
      <c r="A76" s="3" t="s">
        <v>241</v>
      </c>
      <c r="B76" s="28">
        <v>2</v>
      </c>
    </row>
    <row r="77" spans="1:3" ht="15.75" x14ac:dyDescent="0.2">
      <c r="A77" s="3" t="s">
        <v>242</v>
      </c>
      <c r="B77" s="28">
        <v>2</v>
      </c>
    </row>
    <row r="78" spans="1:3" ht="15.75" x14ac:dyDescent="0.2">
      <c r="A78" s="3" t="s">
        <v>243</v>
      </c>
      <c r="B78" s="28">
        <v>2</v>
      </c>
    </row>
    <row r="79" spans="1:3" ht="15.75" x14ac:dyDescent="0.2">
      <c r="A79" s="3" t="s">
        <v>244</v>
      </c>
      <c r="B79" s="28" t="s">
        <v>171</v>
      </c>
    </row>
    <row r="80" spans="1:3" ht="15.75" x14ac:dyDescent="0.2">
      <c r="A80" s="3" t="s">
        <v>245</v>
      </c>
      <c r="B80" s="28">
        <v>2</v>
      </c>
    </row>
    <row r="81" spans="1:2" ht="15.75" x14ac:dyDescent="0.2">
      <c r="A81" s="3" t="s">
        <v>246</v>
      </c>
      <c r="B81" s="64">
        <v>4</v>
      </c>
    </row>
    <row r="82" spans="1:2" ht="15.75" x14ac:dyDescent="0.2">
      <c r="A82" s="3" t="s">
        <v>247</v>
      </c>
      <c r="B82" s="64">
        <v>4</v>
      </c>
    </row>
    <row r="83" spans="1:2" ht="15.75" x14ac:dyDescent="0.2">
      <c r="A83" s="3" t="s">
        <v>248</v>
      </c>
      <c r="B83" s="64">
        <v>1</v>
      </c>
    </row>
    <row r="84" spans="1:2" ht="15.75" x14ac:dyDescent="0.2">
      <c r="A84" s="3" t="s">
        <v>249</v>
      </c>
      <c r="B84" s="64" t="s">
        <v>171</v>
      </c>
    </row>
    <row r="85" spans="1:2" ht="15.75" x14ac:dyDescent="0.2">
      <c r="A85" s="3" t="s">
        <v>250</v>
      </c>
      <c r="B85" s="64">
        <v>1</v>
      </c>
    </row>
    <row r="86" spans="1:2" ht="15.75" x14ac:dyDescent="0.2">
      <c r="A86" s="3" t="s">
        <v>251</v>
      </c>
      <c r="B86" s="64">
        <v>4</v>
      </c>
    </row>
    <row r="87" spans="1:2" ht="15.75" x14ac:dyDescent="0.2">
      <c r="A87" s="3" t="s">
        <v>252</v>
      </c>
      <c r="B87" s="64">
        <v>3</v>
      </c>
    </row>
    <row r="88" spans="1:2" ht="15.75" x14ac:dyDescent="0.2">
      <c r="A88" s="3" t="s">
        <v>253</v>
      </c>
      <c r="B88" s="64">
        <v>3</v>
      </c>
    </row>
    <row r="89" spans="1:2" ht="15.75" x14ac:dyDescent="0.2">
      <c r="A89" s="3" t="s">
        <v>254</v>
      </c>
      <c r="B89" s="64">
        <v>2</v>
      </c>
    </row>
    <row r="90" spans="1:2" ht="15.75" x14ac:dyDescent="0.2">
      <c r="A90" s="3" t="s">
        <v>255</v>
      </c>
      <c r="B90" s="64">
        <v>3</v>
      </c>
    </row>
    <row r="91" spans="1:2" ht="15.75" x14ac:dyDescent="0.2">
      <c r="A91" s="3" t="s">
        <v>256</v>
      </c>
      <c r="B91" s="64" t="s">
        <v>171</v>
      </c>
    </row>
    <row r="92" spans="1:2" ht="15.75" x14ac:dyDescent="0.2">
      <c r="A92" s="3" t="s">
        <v>257</v>
      </c>
      <c r="B92" s="64">
        <v>3</v>
      </c>
    </row>
    <row r="93" spans="1:2" ht="15.75" x14ac:dyDescent="0.2">
      <c r="A93" s="3" t="s">
        <v>258</v>
      </c>
      <c r="B93" s="64">
        <v>2</v>
      </c>
    </row>
    <row r="94" spans="1:2" ht="15.75" x14ac:dyDescent="0.2">
      <c r="A94" s="3" t="s">
        <v>259</v>
      </c>
      <c r="B94" s="64">
        <v>8</v>
      </c>
    </row>
    <row r="95" spans="1:2" ht="15.75" x14ac:dyDescent="0.2">
      <c r="A95" s="3" t="s">
        <v>260</v>
      </c>
      <c r="B95" s="64">
        <v>1</v>
      </c>
    </row>
    <row r="96" spans="1:2" ht="15.75" x14ac:dyDescent="0.2">
      <c r="A96" s="3" t="s">
        <v>261</v>
      </c>
      <c r="B96" s="28">
        <v>1</v>
      </c>
    </row>
    <row r="97" spans="1:2" ht="15.75" x14ac:dyDescent="0.2">
      <c r="A97" s="3" t="s">
        <v>262</v>
      </c>
      <c r="B97" s="28">
        <v>1</v>
      </c>
    </row>
    <row r="98" spans="1:2" ht="15.75" x14ac:dyDescent="0.2">
      <c r="A98" s="3" t="s">
        <v>263</v>
      </c>
      <c r="B98" s="28">
        <v>2</v>
      </c>
    </row>
    <row r="99" spans="1:2" ht="15.75" x14ac:dyDescent="0.2">
      <c r="A99" s="3" t="s">
        <v>264</v>
      </c>
      <c r="B99" s="28">
        <v>1</v>
      </c>
    </row>
    <row r="100" spans="1:2" ht="15.75" x14ac:dyDescent="0.2">
      <c r="A100" s="3" t="s">
        <v>265</v>
      </c>
      <c r="B100" s="28">
        <v>2</v>
      </c>
    </row>
    <row r="101" spans="1:2" ht="15.75" x14ac:dyDescent="0.2">
      <c r="A101" s="3" t="s">
        <v>266</v>
      </c>
      <c r="B101" s="28">
        <v>3</v>
      </c>
    </row>
    <row r="102" spans="1:2" ht="15.75" x14ac:dyDescent="0.2">
      <c r="A102" s="3" t="s">
        <v>267</v>
      </c>
      <c r="B102" s="28">
        <v>1</v>
      </c>
    </row>
    <row r="103" spans="1:2" ht="15.75" x14ac:dyDescent="0.2">
      <c r="A103" s="3" t="s">
        <v>268</v>
      </c>
      <c r="B103" s="28">
        <v>7</v>
      </c>
    </row>
    <row r="104" spans="1:2" ht="15.75" x14ac:dyDescent="0.2">
      <c r="A104" s="3" t="s">
        <v>269</v>
      </c>
      <c r="B104" s="28">
        <v>2</v>
      </c>
    </row>
    <row r="105" spans="1:2" ht="15.75" x14ac:dyDescent="0.2">
      <c r="A105" s="3" t="s">
        <v>270</v>
      </c>
      <c r="B105" s="28">
        <v>5</v>
      </c>
    </row>
    <row r="106" spans="1:2" ht="15.75" x14ac:dyDescent="0.2">
      <c r="A106" s="3" t="s">
        <v>271</v>
      </c>
      <c r="B106" s="28">
        <v>3</v>
      </c>
    </row>
    <row r="107" spans="1:2" ht="15.75" x14ac:dyDescent="0.2">
      <c r="A107" s="65" t="s">
        <v>272</v>
      </c>
      <c r="B107" s="66" t="s">
        <v>171</v>
      </c>
    </row>
    <row r="108" spans="1:2" ht="15.75" x14ac:dyDescent="0.2">
      <c r="A108" s="65" t="s">
        <v>273</v>
      </c>
      <c r="B108" s="66" t="s">
        <v>171</v>
      </c>
    </row>
    <row r="109" spans="1:2" ht="15.75" x14ac:dyDescent="0.2">
      <c r="A109" s="65" t="s">
        <v>274</v>
      </c>
      <c r="B109" s="66">
        <v>1</v>
      </c>
    </row>
    <row r="110" spans="1:2" ht="15.75" x14ac:dyDescent="0.2">
      <c r="A110" s="65" t="s">
        <v>275</v>
      </c>
      <c r="B110" s="66">
        <v>6</v>
      </c>
    </row>
    <row r="111" spans="1:2" ht="15.75" x14ac:dyDescent="0.2">
      <c r="A111" s="7" t="s">
        <v>286</v>
      </c>
      <c r="B111" s="8" t="s">
        <v>171</v>
      </c>
    </row>
    <row r="112" spans="1:2" ht="15.75" x14ac:dyDescent="0.2">
      <c r="A112" s="7" t="s">
        <v>287</v>
      </c>
      <c r="B112" s="8">
        <v>1</v>
      </c>
    </row>
    <row r="113" spans="1:2" ht="15.75" x14ac:dyDescent="0.2">
      <c r="A113" s="7" t="s">
        <v>288</v>
      </c>
      <c r="B113" s="8">
        <v>5</v>
      </c>
    </row>
    <row r="114" spans="1:2" ht="15.75" x14ac:dyDescent="0.2">
      <c r="A114" s="7" t="s">
        <v>289</v>
      </c>
      <c r="B114" s="8">
        <v>5</v>
      </c>
    </row>
    <row r="115" spans="1:2" ht="15.75" x14ac:dyDescent="0.2">
      <c r="A115" s="7" t="s">
        <v>290</v>
      </c>
      <c r="B115" s="8">
        <v>2</v>
      </c>
    </row>
    <row r="116" spans="1:2" ht="15.75" x14ac:dyDescent="0.2">
      <c r="A116" s="7" t="s">
        <v>291</v>
      </c>
      <c r="B116" s="8">
        <v>1</v>
      </c>
    </row>
    <row r="117" spans="1:2" ht="15.75" x14ac:dyDescent="0.2">
      <c r="A117" s="7" t="s">
        <v>293</v>
      </c>
      <c r="B117" s="8">
        <v>1</v>
      </c>
    </row>
    <row r="118" spans="1:2" ht="15.75" x14ac:dyDescent="0.2">
      <c r="A118" s="7" t="s">
        <v>294</v>
      </c>
      <c r="B118" s="8">
        <v>1</v>
      </c>
    </row>
    <row r="119" spans="1:2" ht="15.75" x14ac:dyDescent="0.2">
      <c r="A119" s="7" t="s">
        <v>295</v>
      </c>
      <c r="B119" s="8">
        <v>1</v>
      </c>
    </row>
    <row r="120" spans="1:2" ht="15.75" x14ac:dyDescent="0.2">
      <c r="A120" s="7" t="s">
        <v>296</v>
      </c>
      <c r="B120" s="8">
        <v>5</v>
      </c>
    </row>
    <row r="121" spans="1:2" ht="15.75" x14ac:dyDescent="0.2">
      <c r="A121" s="7" t="s">
        <v>297</v>
      </c>
      <c r="B121" s="8" t="s">
        <v>171</v>
      </c>
    </row>
    <row r="122" spans="1:2" ht="15.75" x14ac:dyDescent="0.2">
      <c r="A122" s="7" t="s">
        <v>298</v>
      </c>
      <c r="B122" s="8">
        <v>2</v>
      </c>
    </row>
    <row r="123" spans="1:2" ht="15.75" x14ac:dyDescent="0.2">
      <c r="A123" s="7" t="s">
        <v>300</v>
      </c>
      <c r="B123" s="45">
        <v>4</v>
      </c>
    </row>
    <row r="124" spans="1:2" ht="15.75" x14ac:dyDescent="0.2">
      <c r="A124" s="7" t="s">
        <v>301</v>
      </c>
      <c r="B124" s="45">
        <v>1</v>
      </c>
    </row>
    <row r="125" spans="1:2" ht="15.75" x14ac:dyDescent="0.2">
      <c r="A125" s="7" t="s">
        <v>302</v>
      </c>
      <c r="B125" s="45">
        <v>5</v>
      </c>
    </row>
    <row r="126" spans="1:2" ht="15.75" x14ac:dyDescent="0.2">
      <c r="A126" s="7" t="s">
        <v>303</v>
      </c>
      <c r="B126" s="45">
        <v>7</v>
      </c>
    </row>
    <row r="127" spans="1:2" ht="15.75" x14ac:dyDescent="0.2">
      <c r="A127" s="7" t="s">
        <v>304</v>
      </c>
      <c r="B127" s="45">
        <v>2</v>
      </c>
    </row>
    <row r="128" spans="1:2" ht="15.75" x14ac:dyDescent="0.2">
      <c r="A128" s="7" t="s">
        <v>305</v>
      </c>
      <c r="B128" s="45">
        <v>1</v>
      </c>
    </row>
    <row r="129" spans="1:2" ht="15.75" x14ac:dyDescent="0.2">
      <c r="A129" s="7" t="s">
        <v>306</v>
      </c>
      <c r="B129" s="45">
        <v>2</v>
      </c>
    </row>
    <row r="130" spans="1:2" ht="15.75" x14ac:dyDescent="0.2">
      <c r="A130" s="7" t="s">
        <v>307</v>
      </c>
      <c r="B130" s="45" t="s">
        <v>171</v>
      </c>
    </row>
    <row r="131" spans="1:2" ht="15.75" x14ac:dyDescent="0.2">
      <c r="A131" s="7" t="s">
        <v>308</v>
      </c>
      <c r="B131" s="45" t="s">
        <v>171</v>
      </c>
    </row>
    <row r="132" spans="1:2" ht="15.75" x14ac:dyDescent="0.2">
      <c r="A132" s="7" t="s">
        <v>309</v>
      </c>
      <c r="B132" s="8">
        <v>3</v>
      </c>
    </row>
    <row r="133" spans="1:2" ht="15.75" x14ac:dyDescent="0.2">
      <c r="A133" s="7" t="s">
        <v>310</v>
      </c>
      <c r="B133" s="8">
        <v>6</v>
      </c>
    </row>
    <row r="134" spans="1:2" ht="15.75" x14ac:dyDescent="0.2">
      <c r="A134" s="7" t="s">
        <v>311</v>
      </c>
      <c r="B134" s="8">
        <v>3</v>
      </c>
    </row>
  </sheetData>
  <phoneticPr fontId="17" type="noConversion"/>
  <pageMargins left="0.70000000000000007" right="0.70000000000000007" top="0.75" bottom="0.75" header="0.30000000000000004" footer="0.30000000000000004"/>
  <pageSetup paperSize="9" scale="71" orientation="portrait" r:id="rId1"/>
  <headerFooter>
    <oddHeader>&amp;C&amp;"Aptos"&amp;11&amp;K000000 OFFICIAL - FOR PUBLIC RELEASE&amp;1#_x000D_</oddHeader>
    <oddFooter>&amp;C_x000D_&amp;1#&amp;"Aptos"&amp;11&amp;K000000 OFFICIAL - FOR PUBLIC RELEASE</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8c566321-f672-4e06-a901-b5e72b4c4357">
      <Value>3</Value>
      <Value>2</Value>
      <Value>1</Value>
    </TaxCatchAll>
    <p6919dbb65844893b164c5f63a6f0eeb xmlns="8c566321-f672-4e06-a901-b5e72b4c4357">
      <Terms xmlns="http://schemas.microsoft.com/office/infopath/2007/PartnerControls">
        <TermInfo xmlns="http://schemas.microsoft.com/office/infopath/2007/PartnerControls">
          <TermName xmlns="http://schemas.microsoft.com/office/infopath/2007/PartnerControls">DfE</TermName>
          <TermId xmlns="http://schemas.microsoft.com/office/infopath/2007/PartnerControls">a484111e-5b24-4ad9-9778-c536c8c88985</TermId>
        </TermInfo>
      </Terms>
    </p6919dbb65844893b164c5f63a6f0eeb>
    <c02f73938b5741d4934b358b31a1b80f xmlns="8c566321-f672-4e06-a901-b5e72b4c4357">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0884c477-2e62-47ea-b19c-5af6e91124c5</TermId>
        </TermInfo>
      </Terms>
    </c02f73938b5741d4934b358b31a1b80f>
    <_dlc_DocId xmlns="989839f8-b09b-4d74-90c1-7af67d30b140">P7KZZNC7UQ35-417516032-127482</_dlc_DocId>
    <f6ec388a6d534bab86a259abd1bfa088 xmlns="8c566321-f672-4e06-a901-b5e72b4c4357">
      <Terms xmlns="http://schemas.microsoft.com/office/infopath/2007/PartnerControls">
        <TermInfo xmlns="http://schemas.microsoft.com/office/infopath/2007/PartnerControls">
          <TermName xmlns="http://schemas.microsoft.com/office/infopath/2007/PartnerControls">DfE</TermName>
          <TermId xmlns="http://schemas.microsoft.com/office/infopath/2007/PartnerControls">cc08a6d4-dfde-4d0f-bd85-069ebcef80d5</TermId>
        </TermInfo>
      </Terms>
    </f6ec388a6d534bab86a259abd1bfa088>
    <_dlc_DocIdUrl xmlns="989839f8-b09b-4d74-90c1-7af67d30b140">
      <Url>https://educationgovuk.sharepoint.com/sites/sa/g/_layouts/15/DocIdRedir.aspx?ID=P7KZZNC7UQ35-417516032-127482</Url>
      <Description>P7KZZNC7UQ35-417516032-127482</Description>
    </_dlc_DocIdUrl>
    <i98b064926ea4fbe8f5b88c394ff652b xmlns="8c566321-f672-4e06-a901-b5e72b4c4357">
      <Terms xmlns="http://schemas.microsoft.com/office/infopath/2007/PartnerControls"/>
    </i98b064926ea4fbe8f5b88c394ff652b>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SharedContentType xmlns="Microsoft.SharePoint.Taxonomy.ContentTypeSync" SourceId="ec07c698-60f5-424f-b9af-f4c59398b511" ContentTypeId="0x010100545E941595ED5448BA61900FDDAFF313"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Official Document" ma:contentTypeID="0x010100545E941595ED5448BA61900FDDAFF31300CE6CAB5906FC4048BD6ED4DA56908EFB" ma:contentTypeVersion="13" ma:contentTypeDescription="" ma:contentTypeScope="" ma:versionID="919e2b07bedc291a2d0d70dcfc3e66e6">
  <xsd:schema xmlns:xsd="http://www.w3.org/2001/XMLSchema" xmlns:xs="http://www.w3.org/2001/XMLSchema" xmlns:p="http://schemas.microsoft.com/office/2006/metadata/properties" xmlns:ns1="http://schemas.microsoft.com/sharepoint/v3" xmlns:ns2="8c566321-f672-4e06-a901-b5e72b4c4357" xmlns:ns3="989839f8-b09b-4d74-90c1-7af67d30b140" targetNamespace="http://schemas.microsoft.com/office/2006/metadata/properties" ma:root="true" ma:fieldsID="c5dce1fe0f8d14d7b4df457eaf964aaf" ns1:_="" ns2:_="" ns3:_="">
    <xsd:import namespace="http://schemas.microsoft.com/sharepoint/v3"/>
    <xsd:import namespace="8c566321-f672-4e06-a901-b5e72b4c4357"/>
    <xsd:import namespace="989839f8-b09b-4d74-90c1-7af67d30b140"/>
    <xsd:element name="properties">
      <xsd:complexType>
        <xsd:sequence>
          <xsd:element name="documentManagement">
            <xsd:complexType>
              <xsd:all>
                <xsd:element ref="ns2:TaxCatchAll" minOccurs="0"/>
                <xsd:element ref="ns2:TaxCatchAllLabel" minOccurs="0"/>
                <xsd:element ref="ns2:f6ec388a6d534bab86a259abd1bfa088" minOccurs="0"/>
                <xsd:element ref="ns2:p6919dbb65844893b164c5f63a6f0eeb" minOccurs="0"/>
                <xsd:element ref="ns2:c02f73938b5741d4934b358b31a1b80f" minOccurs="0"/>
                <xsd:element ref="ns2:i98b064926ea4fbe8f5b88c394ff652b" minOccurs="0"/>
                <xsd:element ref="ns3:_dlc_DocId" minOccurs="0"/>
                <xsd:element ref="ns3:_dlc_DocIdUrl" minOccurs="0"/>
                <xsd:element ref="ns3:_dlc_DocIdPersistId"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1" nillable="true" ma:displayName="Unified Compliance Policy Properties" ma:hidden="true" ma:internalName="_ip_UnifiedCompliancePolicyProperties">
      <xsd:simpleType>
        <xsd:restriction base="dms:Note"/>
      </xsd:simpleType>
    </xsd:element>
    <xsd:element name="_ip_UnifiedCompliancePolicyUIAction" ma:index="2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c566321-f672-4e06-a901-b5e72b4c4357"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d93a2318-c4ae-4623-9713-33bb922deae8}" ma:internalName="TaxCatchAll" ma:showField="CatchAllData" ma:web="989839f8-b09b-4d74-90c1-7af67d30b140">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d93a2318-c4ae-4623-9713-33bb922deae8}" ma:internalName="TaxCatchAllLabel" ma:readOnly="true" ma:showField="CatchAllDataLabel" ma:web="989839f8-b09b-4d74-90c1-7af67d30b140">
      <xsd:complexType>
        <xsd:complexContent>
          <xsd:extension base="dms:MultiChoiceLookup">
            <xsd:sequence>
              <xsd:element name="Value" type="dms:Lookup" maxOccurs="unbounded" minOccurs="0" nillable="true"/>
            </xsd:sequence>
          </xsd:extension>
        </xsd:complexContent>
      </xsd:complexType>
    </xsd:element>
    <xsd:element name="f6ec388a6d534bab86a259abd1bfa088" ma:index="10" nillable="true" ma:taxonomy="true" ma:internalName="f6ec388a6d534bab86a259abd1bfa088" ma:taxonomyFieldName="DfeOrganisationalUnit" ma:displayName="Organisational Unit" ma:readOnly="false" ma:default="2;#DfE|cc08a6d4-dfde-4d0f-bd85-069ebcef80d5" ma:fieldId="{f6ec388a-6d53-4bab-86a2-59abd1bfa088}" ma:sspId="ec07c698-60f5-424f-b9af-f4c59398b511" ma:termSetId="b3e263f6-0ab6-425a-b3de-0e67f2faf769" ma:anchorId="00000000-0000-0000-0000-000000000000" ma:open="false" ma:isKeyword="false">
      <xsd:complexType>
        <xsd:sequence>
          <xsd:element ref="pc:Terms" minOccurs="0" maxOccurs="1"/>
        </xsd:sequence>
      </xsd:complexType>
    </xsd:element>
    <xsd:element name="p6919dbb65844893b164c5f63a6f0eeb" ma:index="12" nillable="true" ma:taxonomy="true" ma:internalName="p6919dbb65844893b164c5f63a6f0eeb" ma:taxonomyFieldName="DfeOwner" ma:displayName="Owner" ma:readOnly="false" ma:default="3;#DfE|a484111e-5b24-4ad9-9778-c536c8c88985" ma:fieldId="{96919dbb-6584-4893-b164-c5f63a6f0eeb}" ma:sspId="ec07c698-60f5-424f-b9af-f4c59398b511" ma:termSetId="12161dbb-b36f-4439-aef1-21e7cc922807" ma:anchorId="00000000-0000-0000-0000-000000000000" ma:open="false" ma:isKeyword="false">
      <xsd:complexType>
        <xsd:sequence>
          <xsd:element ref="pc:Terms" minOccurs="0" maxOccurs="1"/>
        </xsd:sequence>
      </xsd:complexType>
    </xsd:element>
    <xsd:element name="c02f73938b5741d4934b358b31a1b80f" ma:index="14" nillable="true" ma:taxonomy="true" ma:internalName="c02f73938b5741d4934b358b31a1b80f" ma:taxonomyFieldName="DfeRights_x003a_ProtectiveMarking" ma:displayName="Rights: Protective Marking" ma:readOnly="false" ma:default="1;#Official|0884c477-2e62-47ea-b19c-5af6e91124c5" ma:fieldId="{c02f7393-8b57-41d4-934b-358b31a1b80f}" ma:sspId="ec07c698-60f5-424f-b9af-f4c59398b511" ma:termSetId="7870c18b-dc34-46a1-adf5-a571f0cac88b" ma:anchorId="00000000-0000-0000-0000-000000000000" ma:open="false" ma:isKeyword="false">
      <xsd:complexType>
        <xsd:sequence>
          <xsd:element ref="pc:Terms" minOccurs="0" maxOccurs="1"/>
        </xsd:sequence>
      </xsd:complexType>
    </xsd:element>
    <xsd:element name="i98b064926ea4fbe8f5b88c394ff652b" ma:index="16" nillable="true" ma:taxonomy="true" ma:internalName="i98b064926ea4fbe8f5b88c394ff652b" ma:taxonomyFieldName="DfeSubject" ma:displayName="Subject" ma:default="" ma:fieldId="{298b0649-26ea-4fbe-8f5b-88c394ff652b}" ma:taxonomyMulti="true" ma:sspId="ec07c698-60f5-424f-b9af-f4c59398b511" ma:termSetId="2f3a6c16-0983-4d36-8f82-2cb41f34c00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89839f8-b09b-4d74-90c1-7af67d30b140" elementFormDefault="qualified">
    <xsd:import namespace="http://schemas.microsoft.com/office/2006/documentManagement/types"/>
    <xsd:import namespace="http://schemas.microsoft.com/office/infopath/2007/PartnerControls"/>
    <xsd:element name="_dlc_DocId" ma:index="18" nillable="true" ma:displayName="Document ID Value" ma:description="The value of the document ID assigned to this item." ma:internalName="_dlc_DocId" ma:readOnly="false">
      <xsd:simpleType>
        <xsd:restriction base="dms:Text"/>
      </xsd:simpleType>
    </xsd:element>
    <xsd:element name="_dlc_DocIdUrl" ma:index="19"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4721E36-7E20-4DDD-99A4-474DE060C841}">
  <ds:schemaRefs>
    <ds:schemaRef ds:uri="http://schemas.microsoft.com/sharepoint/v3/contenttype/forms"/>
  </ds:schemaRefs>
</ds:datastoreItem>
</file>

<file path=customXml/itemProps2.xml><?xml version="1.0" encoding="utf-8"?>
<ds:datastoreItem xmlns:ds="http://schemas.openxmlformats.org/officeDocument/2006/customXml" ds:itemID="{B646E144-A3FB-4B99-BE53-E67A03EDAB59}">
  <ds:schemaRefs>
    <ds:schemaRef ds:uri="http://schemas.microsoft.com/office/2006/documentManagement/types"/>
    <ds:schemaRef ds:uri="http://purl.org/dc/terms/"/>
    <ds:schemaRef ds:uri="http://purl.org/dc/elements/1.1/"/>
    <ds:schemaRef ds:uri="http://schemas.microsoft.com/sharepoint/v3"/>
    <ds:schemaRef ds:uri="http://www.w3.org/XML/1998/namespace"/>
    <ds:schemaRef ds:uri="http://schemas.microsoft.com/office/2006/metadata/properties"/>
    <ds:schemaRef ds:uri="8c566321-f672-4e06-a901-b5e72b4c4357"/>
    <ds:schemaRef ds:uri="http://schemas.openxmlformats.org/package/2006/metadata/core-properties"/>
    <ds:schemaRef ds:uri="http://schemas.microsoft.com/office/infopath/2007/PartnerControls"/>
    <ds:schemaRef ds:uri="989839f8-b09b-4d74-90c1-7af67d30b140"/>
    <ds:schemaRef ds:uri="http://purl.org/dc/dcmitype/"/>
  </ds:schemaRefs>
</ds:datastoreItem>
</file>

<file path=customXml/itemProps3.xml><?xml version="1.0" encoding="utf-8"?>
<ds:datastoreItem xmlns:ds="http://schemas.openxmlformats.org/officeDocument/2006/customXml" ds:itemID="{112CE742-4C67-4ACD-AE3A-DEBB5156C4FC}">
  <ds:schemaRefs>
    <ds:schemaRef ds:uri="Microsoft.SharePoint.Taxonomy.ContentTypeSync"/>
  </ds:schemaRefs>
</ds:datastoreItem>
</file>

<file path=customXml/itemProps4.xml><?xml version="1.0" encoding="utf-8"?>
<ds:datastoreItem xmlns:ds="http://schemas.openxmlformats.org/officeDocument/2006/customXml" ds:itemID="{8FF69964-DB6D-48F5-8A4F-D6F1E6764860}">
  <ds:schemaRefs>
    <ds:schemaRef ds:uri="http://schemas.microsoft.com/sharepoint/events"/>
  </ds:schemaRefs>
</ds:datastoreItem>
</file>

<file path=customXml/itemProps5.xml><?xml version="1.0" encoding="utf-8"?>
<ds:datastoreItem xmlns:ds="http://schemas.openxmlformats.org/officeDocument/2006/customXml" ds:itemID="{B7AB4959-A4F7-434F-919A-697304C603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c566321-f672-4e06-a901-b5e72b4c4357"/>
    <ds:schemaRef ds:uri="989839f8-b09b-4d74-90c1-7af67d30b1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dbf2ff9d-e249-40e2-b463-0b922d4f2f25}" enabled="1" method="Privileged" siteId="{fad277c9-c60a-4da1-b5f3-b3b8b34a82f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7</vt:i4>
      </vt:variant>
      <vt:variant>
        <vt:lpstr>Named Ranges</vt:lpstr>
      </vt:variant>
      <vt:variant>
        <vt:i4>1</vt:i4>
      </vt:variant>
    </vt:vector>
  </HeadingPairs>
  <TitlesOfParts>
    <vt:vector size="8" baseType="lpstr">
      <vt:lpstr>Classification_of_Data</vt:lpstr>
      <vt:lpstr>DSAP_considered_data_shares</vt:lpstr>
      <vt:lpstr>Pre_DSAP_regular_data_shares</vt:lpstr>
      <vt:lpstr>Third-Party_NPD_Requests</vt:lpstr>
      <vt:lpstr>Home_Office_data_shares</vt:lpstr>
      <vt:lpstr>Police_&amp;_Criminal_Investigation</vt:lpstr>
      <vt:lpstr>Court_Order_data_Shares</vt:lpstr>
      <vt:lpstr>'Third-Party_NPD_Requests'!Print_Area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External datashare</dc:title>
  <dc:subject/>
  <dc:creator>Department for Education</dc:creator>
  <cp:keywords/>
  <dc:description/>
  <cp:lastModifiedBy>BEIGHTON, James</cp:lastModifiedBy>
  <cp:revision/>
  <dcterms:created xsi:type="dcterms:W3CDTF">2018-10-16T14:10:49Z</dcterms:created>
  <dcterms:modified xsi:type="dcterms:W3CDTF">2026-05-29T08:39:15Z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0x010100545E941595ED5448BA61900FDDAFF31300CE6CAB5906FC4048BD6ED4DA56908EFB</vt:lpwstr>
  </property>
  <property fmtid="{D5CDD505-2E9C-101B-9397-08002B2CF9AE}" pid="3" name="_dlc_DocIdItemGuid">
    <vt:lpwstr>b13bc731-5b77-4159-8078-120bffc9849b</vt:lpwstr>
  </property>
  <property fmtid="{D5CDD505-2E9C-101B-9397-08002B2CF9AE}" pid="4" name="IWPOrganisationalUnit">
    <vt:lpwstr>2;#DfE|cc08a6d4-dfde-4d0f-bd85-069ebcef80d5</vt:lpwstr>
  </property>
  <property fmtid="{D5CDD505-2E9C-101B-9397-08002B2CF9AE}" pid="5" name="IWPOwner">
    <vt:lpwstr>3;#DfE|a484111e-5b24-4ad9-9778-c536c8c88985</vt:lpwstr>
  </property>
  <property fmtid="{D5CDD505-2E9C-101B-9397-08002B2CF9AE}" pid="6" name="IWPFunction">
    <vt:lpwstr/>
  </property>
  <property fmtid="{D5CDD505-2E9C-101B-9397-08002B2CF9AE}" pid="7" name="IWPSiteType">
    <vt:lpwstr/>
  </property>
  <property fmtid="{D5CDD505-2E9C-101B-9397-08002B2CF9AE}" pid="8" name="IWPRightsProtectiveMarking">
    <vt:lpwstr>1;#Official|0884c477-2e62-47ea-b19c-5af6e91124c5</vt:lpwstr>
  </property>
  <property fmtid="{D5CDD505-2E9C-101B-9397-08002B2CF9AE}" pid="9" name="IWPSubject">
    <vt:lpwstr/>
  </property>
  <property fmtid="{D5CDD505-2E9C-101B-9397-08002B2CF9AE}" pid="10" name="c02f73938b5741d4934b358b31a1b80f">
    <vt:lpwstr>Official|0884c477-2e62-47ea-b19c-5af6e91124c5</vt:lpwstr>
  </property>
  <property fmtid="{D5CDD505-2E9C-101B-9397-08002B2CF9AE}" pid="11" name="p6919dbb65844893b164c5f63a6f0eeb">
    <vt:lpwstr>DfE|a484111e-5b24-4ad9-9778-c536c8c88985</vt:lpwstr>
  </property>
  <property fmtid="{D5CDD505-2E9C-101B-9397-08002B2CF9AE}" pid="12" name="f6ec388a6d534bab86a259abd1bfa088">
    <vt:lpwstr>DfE|cc08a6d4-dfde-4d0f-bd85-069ebcef80d5</vt:lpwstr>
  </property>
  <property fmtid="{D5CDD505-2E9C-101B-9397-08002B2CF9AE}" pid="13" name="DfeOwner">
    <vt:lpwstr>3;#DfE|a484111e-5b24-4ad9-9778-c536c8c88985</vt:lpwstr>
  </property>
  <property fmtid="{D5CDD505-2E9C-101B-9397-08002B2CF9AE}" pid="14" name="DfeRights:ProtectiveMarking">
    <vt:lpwstr>1;#Official|0884c477-2e62-47ea-b19c-5af6e91124c5</vt:lpwstr>
  </property>
  <property fmtid="{D5CDD505-2E9C-101B-9397-08002B2CF9AE}" pid="15" name="DfeOrganisationalUnit">
    <vt:lpwstr>2;#DfE|cc08a6d4-dfde-4d0f-bd85-069ebcef80d5</vt:lpwstr>
  </property>
  <property fmtid="{D5CDD505-2E9C-101B-9397-08002B2CF9AE}" pid="16" name="AuthorIds_UIVersion_2">
    <vt:lpwstr>1876</vt:lpwstr>
  </property>
  <property fmtid="{D5CDD505-2E9C-101B-9397-08002B2CF9AE}" pid="17" name="h5181134883947a99a38d116ffff0102">
    <vt:lpwstr>DfE|a484111e-5b24-4ad9-9778-c536c8c88985</vt:lpwstr>
  </property>
  <property fmtid="{D5CDD505-2E9C-101B-9397-08002B2CF9AE}" pid="18" name="ifa39ae5b01a4e15bffa1dc2df1b3726">
    <vt:lpwstr>Official|0884c477-2e62-47ea-b19c-5af6e91124c5</vt:lpwstr>
  </property>
  <property fmtid="{D5CDD505-2E9C-101B-9397-08002B2CF9AE}" pid="19" name="be903956245e4f73a28ded42383ef53e">
    <vt:lpwstr>DfE|cc08a6d4-dfde-4d0f-bd85-069ebcef80d5</vt:lpwstr>
  </property>
  <property fmtid="{D5CDD505-2E9C-101B-9397-08002B2CF9AE}" pid="20" name="b830a73b055044b8b417d47df1cc1e4e">
    <vt:lpwstr/>
  </property>
  <property fmtid="{D5CDD505-2E9C-101B-9397-08002B2CF9AE}" pid="21" name="h5181134883947a99a38d116ffff0006">
    <vt:lpwstr/>
  </property>
  <property fmtid="{D5CDD505-2E9C-101B-9397-08002B2CF9AE}" pid="22" name="d7c0c20f563c449f8637dd1e902146dd">
    <vt:lpwstr/>
  </property>
  <property fmtid="{D5CDD505-2E9C-101B-9397-08002B2CF9AE}" pid="23" name="DfeSubject">
    <vt:lpwstr/>
  </property>
  <property fmtid="{D5CDD505-2E9C-101B-9397-08002B2CF9AE}" pid="24" name="MediaServiceImageTags">
    <vt:lpwstr/>
  </property>
  <property fmtid="{D5CDD505-2E9C-101B-9397-08002B2CF9AE}" pid="25" name="lcf76f155ced4ddcb4097134ff3c332f">
    <vt:lpwstr/>
  </property>
  <property fmtid="{D5CDD505-2E9C-101B-9397-08002B2CF9AE}" pid="26" name="DfeRights_x003a_ProtectiveMarking">
    <vt:lpwstr>1;#Official|0884c477-2e62-47ea-b19c-5af6e91124c5</vt:lpwstr>
  </property>
</Properties>
</file>