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9"/>
  </p:notesMasterIdLst>
  <p:sldIdLst>
    <p:sldId id="256" r:id="rId5"/>
    <p:sldId id="257" r:id="rId6"/>
    <p:sldId id="258" r:id="rId7"/>
    <p:sldId id="259" r:id="rId8"/>
    <p:sldId id="260" r:id="rId9"/>
    <p:sldId id="261" r:id="rId10"/>
    <p:sldId id="262" r:id="rId11"/>
    <p:sldId id="263" r:id="rId12"/>
    <p:sldId id="295"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4" r:id="rId37"/>
    <p:sldId id="293"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WRzfSSqYK93kh0W2oj1Y+dDLSV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1C855-90FA-4888-BC57-07055D715F46}" v="4" dt="2026-05-18T09:45:21.460"/>
    <p1510:client id="{56833D1E-9046-4F7F-9D93-FF401F9C90F3}" v="5" dt="2026-05-18T10:12:34.431"/>
  </p1510:revLst>
</p1510:revInfo>
</file>

<file path=ppt/tableStyles.xml><?xml version="1.0" encoding="utf-8"?>
<a:tblStyleLst xmlns:a="http://schemas.openxmlformats.org/drawingml/2006/main" def="{B0200695-C594-40BE-8B8F-48C42E5EF99E}">
  <a:tblStyle styleId="{B0200695-C594-40BE-8B8F-48C42E5EF99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ON, Sarah6" userId="e80134c2-d0f3-4b6c-b7a2-b18329305d46" providerId="ADAL" clId="{2C64CB16-62B8-4CEE-87F1-F24E7BFB46A6}"/>
    <pc:docChg chg="undo custSel modSld">
      <pc:chgData name="RICHARDSON, Sarah6" userId="e80134c2-d0f3-4b6c-b7a2-b18329305d46" providerId="ADAL" clId="{2C64CB16-62B8-4CEE-87F1-F24E7BFB46A6}" dt="2026-05-06T12:10:44.899" v="406" actId="20577"/>
      <pc:docMkLst>
        <pc:docMk/>
      </pc:docMkLst>
      <pc:sldChg chg="addSp delSp modSp mod">
        <pc:chgData name="RICHARDSON, Sarah6" userId="e80134c2-d0f3-4b6c-b7a2-b18329305d46" providerId="ADAL" clId="{2C64CB16-62B8-4CEE-87F1-F24E7BFB46A6}" dt="2026-05-06T09:51:23.182" v="89" actId="20577"/>
        <pc:sldMkLst>
          <pc:docMk/>
          <pc:sldMk cId="0" sldId="257"/>
        </pc:sldMkLst>
        <pc:spChg chg="mod">
          <ac:chgData name="RICHARDSON, Sarah6" userId="e80134c2-d0f3-4b6c-b7a2-b18329305d46" providerId="ADAL" clId="{2C64CB16-62B8-4CEE-87F1-F24E7BFB46A6}" dt="2026-05-06T09:51:23.182" v="89" actId="20577"/>
          <ac:spMkLst>
            <pc:docMk/>
            <pc:sldMk cId="0" sldId="257"/>
            <ac:spMk id="64" creationId="{00000000-0000-0000-0000-000000000000}"/>
          </ac:spMkLst>
        </pc:spChg>
        <pc:picChg chg="add mod ord">
          <ac:chgData name="RICHARDSON, Sarah6" userId="e80134c2-d0f3-4b6c-b7a2-b18329305d46" providerId="ADAL" clId="{2C64CB16-62B8-4CEE-87F1-F24E7BFB46A6}" dt="2026-05-06T09:51:08.162" v="86" actId="1076"/>
          <ac:picMkLst>
            <pc:docMk/>
            <pc:sldMk cId="0" sldId="257"/>
            <ac:picMk id="7" creationId="{9BD9C413-E936-A04B-9317-A68472B118FE}"/>
          </ac:picMkLst>
        </pc:picChg>
        <pc:picChg chg="add del mod ord">
          <ac:chgData name="RICHARDSON, Sarah6" userId="e80134c2-d0f3-4b6c-b7a2-b18329305d46" providerId="ADAL" clId="{2C64CB16-62B8-4CEE-87F1-F24E7BFB46A6}" dt="2026-05-06T09:51:11.732" v="87" actId="14100"/>
          <ac:picMkLst>
            <pc:docMk/>
            <pc:sldMk cId="0" sldId="257"/>
            <ac:picMk id="62" creationId="{00000000-0000-0000-0000-000000000000}"/>
          </ac:picMkLst>
        </pc:picChg>
      </pc:sldChg>
      <pc:sldChg chg="addSp delSp modSp mod">
        <pc:chgData name="RICHARDSON, Sarah6" userId="e80134c2-d0f3-4b6c-b7a2-b18329305d46" providerId="ADAL" clId="{2C64CB16-62B8-4CEE-87F1-F24E7BFB46A6}" dt="2026-05-06T08:35:42.557" v="82" actId="14100"/>
        <pc:sldMkLst>
          <pc:docMk/>
          <pc:sldMk cId="0" sldId="259"/>
        </pc:sldMkLst>
        <pc:picChg chg="add mod ord">
          <ac:chgData name="RICHARDSON, Sarah6" userId="e80134c2-d0f3-4b6c-b7a2-b18329305d46" providerId="ADAL" clId="{2C64CB16-62B8-4CEE-87F1-F24E7BFB46A6}" dt="2026-05-06T08:35:42.557" v="82" actId="14100"/>
          <ac:picMkLst>
            <pc:docMk/>
            <pc:sldMk cId="0" sldId="259"/>
            <ac:picMk id="3" creationId="{43E059B9-DBBA-60EA-E04B-46CD33618173}"/>
          </ac:picMkLst>
        </pc:picChg>
        <pc:picChg chg="mod">
          <ac:chgData name="RICHARDSON, Sarah6" userId="e80134c2-d0f3-4b6c-b7a2-b18329305d46" providerId="ADAL" clId="{2C64CB16-62B8-4CEE-87F1-F24E7BFB46A6}" dt="2026-05-06T08:31:17.885" v="77" actId="14100"/>
          <ac:picMkLst>
            <pc:docMk/>
            <pc:sldMk cId="0" sldId="259"/>
            <ac:picMk id="81" creationId="{00000000-0000-0000-0000-000000000000}"/>
          </ac:picMkLst>
        </pc:picChg>
      </pc:sldChg>
      <pc:sldChg chg="modNotesTx">
        <pc:chgData name="RICHARDSON, Sarah6" userId="e80134c2-d0f3-4b6c-b7a2-b18329305d46" providerId="ADAL" clId="{2C64CB16-62B8-4CEE-87F1-F24E7BFB46A6}" dt="2026-05-06T09:55:10.617" v="95" actId="20577"/>
        <pc:sldMkLst>
          <pc:docMk/>
          <pc:sldMk cId="0" sldId="260"/>
        </pc:sldMkLst>
      </pc:sldChg>
      <pc:sldChg chg="modNotesTx">
        <pc:chgData name="RICHARDSON, Sarah6" userId="e80134c2-d0f3-4b6c-b7a2-b18329305d46" providerId="ADAL" clId="{2C64CB16-62B8-4CEE-87F1-F24E7BFB46A6}" dt="2026-05-06T09:55:52.274" v="97" actId="13926"/>
        <pc:sldMkLst>
          <pc:docMk/>
          <pc:sldMk cId="0" sldId="261"/>
        </pc:sldMkLst>
      </pc:sldChg>
      <pc:sldChg chg="modSp mod">
        <pc:chgData name="RICHARDSON, Sarah6" userId="e80134c2-d0f3-4b6c-b7a2-b18329305d46" providerId="ADAL" clId="{2C64CB16-62B8-4CEE-87F1-F24E7BFB46A6}" dt="2026-05-06T10:01:00.103" v="99" actId="1076"/>
        <pc:sldMkLst>
          <pc:docMk/>
          <pc:sldMk cId="0" sldId="262"/>
        </pc:sldMkLst>
        <pc:spChg chg="mod">
          <ac:chgData name="RICHARDSON, Sarah6" userId="e80134c2-d0f3-4b6c-b7a2-b18329305d46" providerId="ADAL" clId="{2C64CB16-62B8-4CEE-87F1-F24E7BFB46A6}" dt="2026-05-06T10:00:59.427" v="98" actId="255"/>
          <ac:spMkLst>
            <pc:docMk/>
            <pc:sldMk cId="0" sldId="262"/>
            <ac:spMk id="111" creationId="{00000000-0000-0000-0000-000000000000}"/>
          </ac:spMkLst>
        </pc:spChg>
        <pc:picChg chg="mod">
          <ac:chgData name="RICHARDSON, Sarah6" userId="e80134c2-d0f3-4b6c-b7a2-b18329305d46" providerId="ADAL" clId="{2C64CB16-62B8-4CEE-87F1-F24E7BFB46A6}" dt="2026-05-06T10:01:00.103" v="99" actId="1076"/>
          <ac:picMkLst>
            <pc:docMk/>
            <pc:sldMk cId="0" sldId="262"/>
            <ac:picMk id="109" creationId="{00000000-0000-0000-0000-000000000000}"/>
          </ac:picMkLst>
        </pc:picChg>
      </pc:sldChg>
      <pc:sldChg chg="modSp mod modNotesTx">
        <pc:chgData name="RICHARDSON, Sarah6" userId="e80134c2-d0f3-4b6c-b7a2-b18329305d46" providerId="ADAL" clId="{2C64CB16-62B8-4CEE-87F1-F24E7BFB46A6}" dt="2026-05-06T10:06:51.830" v="211" actId="20577"/>
        <pc:sldMkLst>
          <pc:docMk/>
          <pc:sldMk cId="0" sldId="269"/>
        </pc:sldMkLst>
        <pc:spChg chg="mod">
          <ac:chgData name="RICHARDSON, Sarah6" userId="e80134c2-d0f3-4b6c-b7a2-b18329305d46" providerId="ADAL" clId="{2C64CB16-62B8-4CEE-87F1-F24E7BFB46A6}" dt="2026-05-06T10:06:51.830" v="211" actId="20577"/>
          <ac:spMkLst>
            <pc:docMk/>
            <pc:sldMk cId="0" sldId="269"/>
            <ac:spMk id="162" creationId="{00000000-0000-0000-0000-000000000000}"/>
          </ac:spMkLst>
        </pc:spChg>
      </pc:sldChg>
      <pc:sldChg chg="addSp delSp modSp mod">
        <pc:chgData name="RICHARDSON, Sarah6" userId="e80134c2-d0f3-4b6c-b7a2-b18329305d46" providerId="ADAL" clId="{2C64CB16-62B8-4CEE-87F1-F24E7BFB46A6}" dt="2026-05-06T10:19:47.653" v="250" actId="1076"/>
        <pc:sldMkLst>
          <pc:docMk/>
          <pc:sldMk cId="0" sldId="276"/>
        </pc:sldMkLst>
        <pc:spChg chg="mod">
          <ac:chgData name="RICHARDSON, Sarah6" userId="e80134c2-d0f3-4b6c-b7a2-b18329305d46" providerId="ADAL" clId="{2C64CB16-62B8-4CEE-87F1-F24E7BFB46A6}" dt="2026-05-06T10:19:47.653" v="250" actId="1076"/>
          <ac:spMkLst>
            <pc:docMk/>
            <pc:sldMk cId="0" sldId="276"/>
            <ac:spMk id="224" creationId="{00000000-0000-0000-0000-000000000000}"/>
          </ac:spMkLst>
        </pc:spChg>
        <pc:picChg chg="add mod ord">
          <ac:chgData name="RICHARDSON, Sarah6" userId="e80134c2-d0f3-4b6c-b7a2-b18329305d46" providerId="ADAL" clId="{2C64CB16-62B8-4CEE-87F1-F24E7BFB46A6}" dt="2026-05-06T10:19:09.237" v="246" actId="14100"/>
          <ac:picMkLst>
            <pc:docMk/>
            <pc:sldMk cId="0" sldId="276"/>
            <ac:picMk id="5" creationId="{3EF7F359-8339-DDC0-168C-4D249A1FC80A}"/>
          </ac:picMkLst>
        </pc:picChg>
        <pc:picChg chg="mod">
          <ac:chgData name="RICHARDSON, Sarah6" userId="e80134c2-d0f3-4b6c-b7a2-b18329305d46" providerId="ADAL" clId="{2C64CB16-62B8-4CEE-87F1-F24E7BFB46A6}" dt="2026-05-06T10:19:16.416" v="247" actId="14100"/>
          <ac:picMkLst>
            <pc:docMk/>
            <pc:sldMk cId="0" sldId="276"/>
            <ac:picMk id="222" creationId="{00000000-0000-0000-0000-000000000000}"/>
          </ac:picMkLst>
        </pc:picChg>
      </pc:sldChg>
      <pc:sldChg chg="addSp delSp modSp mod">
        <pc:chgData name="RICHARDSON, Sarah6" userId="e80134c2-d0f3-4b6c-b7a2-b18329305d46" providerId="ADAL" clId="{2C64CB16-62B8-4CEE-87F1-F24E7BFB46A6}" dt="2026-05-06T10:26:58.846" v="287" actId="14100"/>
        <pc:sldMkLst>
          <pc:docMk/>
          <pc:sldMk cId="0" sldId="277"/>
        </pc:sldMkLst>
        <pc:picChg chg="add mod ord modCrop">
          <ac:chgData name="RICHARDSON, Sarah6" userId="e80134c2-d0f3-4b6c-b7a2-b18329305d46" providerId="ADAL" clId="{2C64CB16-62B8-4CEE-87F1-F24E7BFB46A6}" dt="2026-05-06T10:26:52.723" v="286" actId="167"/>
          <ac:picMkLst>
            <pc:docMk/>
            <pc:sldMk cId="0" sldId="277"/>
            <ac:picMk id="5" creationId="{E616F0ED-A6E2-F985-6B3D-B90800D6A242}"/>
          </ac:picMkLst>
        </pc:picChg>
        <pc:picChg chg="mod">
          <ac:chgData name="RICHARDSON, Sarah6" userId="e80134c2-d0f3-4b6c-b7a2-b18329305d46" providerId="ADAL" clId="{2C64CB16-62B8-4CEE-87F1-F24E7BFB46A6}" dt="2026-05-06T10:26:58.846" v="287" actId="14100"/>
          <ac:picMkLst>
            <pc:docMk/>
            <pc:sldMk cId="0" sldId="277"/>
            <ac:picMk id="232" creationId="{00000000-0000-0000-0000-000000000000}"/>
          </ac:picMkLst>
        </pc:picChg>
      </pc:sldChg>
      <pc:sldChg chg="addSp delSp modSp mod">
        <pc:chgData name="RICHARDSON, Sarah6" userId="e80134c2-d0f3-4b6c-b7a2-b18329305d46" providerId="ADAL" clId="{2C64CB16-62B8-4CEE-87F1-F24E7BFB46A6}" dt="2026-05-06T10:38:32.011" v="297" actId="14100"/>
        <pc:sldMkLst>
          <pc:docMk/>
          <pc:sldMk cId="0" sldId="279"/>
        </pc:sldMkLst>
        <pc:picChg chg="add mod ord modCrop">
          <ac:chgData name="RICHARDSON, Sarah6" userId="e80134c2-d0f3-4b6c-b7a2-b18329305d46" providerId="ADAL" clId="{2C64CB16-62B8-4CEE-87F1-F24E7BFB46A6}" dt="2026-05-06T10:38:27.713" v="296" actId="167"/>
          <ac:picMkLst>
            <pc:docMk/>
            <pc:sldMk cId="0" sldId="279"/>
            <ac:picMk id="3" creationId="{2572C3E9-8895-8136-0557-2E0E8D20B7CC}"/>
          </ac:picMkLst>
        </pc:picChg>
        <pc:picChg chg="mod">
          <ac:chgData name="RICHARDSON, Sarah6" userId="e80134c2-d0f3-4b6c-b7a2-b18329305d46" providerId="ADAL" clId="{2C64CB16-62B8-4CEE-87F1-F24E7BFB46A6}" dt="2026-05-06T10:38:32.011" v="297" actId="14100"/>
          <ac:picMkLst>
            <pc:docMk/>
            <pc:sldMk cId="0" sldId="279"/>
            <ac:picMk id="250" creationId="{00000000-0000-0000-0000-000000000000}"/>
          </ac:picMkLst>
        </pc:picChg>
      </pc:sldChg>
      <pc:sldChg chg="addSp delSp modSp mod">
        <pc:chgData name="RICHARDSON, Sarah6" userId="e80134c2-d0f3-4b6c-b7a2-b18329305d46" providerId="ADAL" clId="{2C64CB16-62B8-4CEE-87F1-F24E7BFB46A6}" dt="2026-05-06T12:00:32.079" v="306" actId="14100"/>
        <pc:sldMkLst>
          <pc:docMk/>
          <pc:sldMk cId="0" sldId="280"/>
        </pc:sldMkLst>
        <pc:picChg chg="add mod ord modCrop">
          <ac:chgData name="RICHARDSON, Sarah6" userId="e80134c2-d0f3-4b6c-b7a2-b18329305d46" providerId="ADAL" clId="{2C64CB16-62B8-4CEE-87F1-F24E7BFB46A6}" dt="2026-05-06T12:00:19.621" v="305" actId="167"/>
          <ac:picMkLst>
            <pc:docMk/>
            <pc:sldMk cId="0" sldId="280"/>
            <ac:picMk id="4" creationId="{0AB2267A-C77A-2172-6718-85C2E97964E7}"/>
          </ac:picMkLst>
        </pc:picChg>
        <pc:picChg chg="mod">
          <ac:chgData name="RICHARDSON, Sarah6" userId="e80134c2-d0f3-4b6c-b7a2-b18329305d46" providerId="ADAL" clId="{2C64CB16-62B8-4CEE-87F1-F24E7BFB46A6}" dt="2026-05-06T12:00:32.079" v="306" actId="14100"/>
          <ac:picMkLst>
            <pc:docMk/>
            <pc:sldMk cId="0" sldId="280"/>
            <ac:picMk id="260" creationId="{00000000-0000-0000-0000-000000000000}"/>
          </ac:picMkLst>
        </pc:picChg>
      </pc:sldChg>
      <pc:sldChg chg="addSp delSp modSp mod">
        <pc:chgData name="RICHARDSON, Sarah6" userId="e80134c2-d0f3-4b6c-b7a2-b18329305d46" providerId="ADAL" clId="{2C64CB16-62B8-4CEE-87F1-F24E7BFB46A6}" dt="2026-05-06T12:03:46.063" v="319" actId="14100"/>
        <pc:sldMkLst>
          <pc:docMk/>
          <pc:sldMk cId="0" sldId="281"/>
        </pc:sldMkLst>
        <pc:picChg chg="add mod ord modCrop">
          <ac:chgData name="RICHARDSON, Sarah6" userId="e80134c2-d0f3-4b6c-b7a2-b18329305d46" providerId="ADAL" clId="{2C64CB16-62B8-4CEE-87F1-F24E7BFB46A6}" dt="2026-05-06T12:03:39.658" v="318" actId="167"/>
          <ac:picMkLst>
            <pc:docMk/>
            <pc:sldMk cId="0" sldId="281"/>
            <ac:picMk id="6" creationId="{6312A9EC-8249-CFAB-CDFF-5249FDE34891}"/>
          </ac:picMkLst>
        </pc:picChg>
        <pc:picChg chg="mod">
          <ac:chgData name="RICHARDSON, Sarah6" userId="e80134c2-d0f3-4b6c-b7a2-b18329305d46" providerId="ADAL" clId="{2C64CB16-62B8-4CEE-87F1-F24E7BFB46A6}" dt="2026-05-06T12:03:46.063" v="319" actId="14100"/>
          <ac:picMkLst>
            <pc:docMk/>
            <pc:sldMk cId="0" sldId="281"/>
            <ac:picMk id="270" creationId="{00000000-0000-0000-0000-000000000000}"/>
          </ac:picMkLst>
        </pc:picChg>
      </pc:sldChg>
      <pc:sldChg chg="modSp mod">
        <pc:chgData name="RICHARDSON, Sarah6" userId="e80134c2-d0f3-4b6c-b7a2-b18329305d46" providerId="ADAL" clId="{2C64CB16-62B8-4CEE-87F1-F24E7BFB46A6}" dt="2026-05-06T12:05:16.034" v="320" actId="6549"/>
        <pc:sldMkLst>
          <pc:docMk/>
          <pc:sldMk cId="0" sldId="284"/>
        </pc:sldMkLst>
        <pc:spChg chg="mod">
          <ac:chgData name="RICHARDSON, Sarah6" userId="e80134c2-d0f3-4b6c-b7a2-b18329305d46" providerId="ADAL" clId="{2C64CB16-62B8-4CEE-87F1-F24E7BFB46A6}" dt="2026-05-06T12:05:16.034" v="320" actId="6549"/>
          <ac:spMkLst>
            <pc:docMk/>
            <pc:sldMk cId="0" sldId="284"/>
            <ac:spMk id="294" creationId="{00000000-0000-0000-0000-000000000000}"/>
          </ac:spMkLst>
        </pc:spChg>
      </pc:sldChg>
      <pc:sldChg chg="modSp mod">
        <pc:chgData name="RICHARDSON, Sarah6" userId="e80134c2-d0f3-4b6c-b7a2-b18329305d46" providerId="ADAL" clId="{2C64CB16-62B8-4CEE-87F1-F24E7BFB46A6}" dt="2026-05-06T12:05:28.779" v="332" actId="20577"/>
        <pc:sldMkLst>
          <pc:docMk/>
          <pc:sldMk cId="0" sldId="285"/>
        </pc:sldMkLst>
        <pc:spChg chg="mod">
          <ac:chgData name="RICHARDSON, Sarah6" userId="e80134c2-d0f3-4b6c-b7a2-b18329305d46" providerId="ADAL" clId="{2C64CB16-62B8-4CEE-87F1-F24E7BFB46A6}" dt="2026-05-06T12:05:28.779" v="332" actId="20577"/>
          <ac:spMkLst>
            <pc:docMk/>
            <pc:sldMk cId="0" sldId="285"/>
            <ac:spMk id="303" creationId="{00000000-0000-0000-0000-000000000000}"/>
          </ac:spMkLst>
        </pc:spChg>
      </pc:sldChg>
      <pc:sldChg chg="modSp mod">
        <pc:chgData name="RICHARDSON, Sarah6" userId="e80134c2-d0f3-4b6c-b7a2-b18329305d46" providerId="ADAL" clId="{2C64CB16-62B8-4CEE-87F1-F24E7BFB46A6}" dt="2026-05-06T12:05:39.459" v="336" actId="20577"/>
        <pc:sldMkLst>
          <pc:docMk/>
          <pc:sldMk cId="0" sldId="286"/>
        </pc:sldMkLst>
        <pc:spChg chg="mod">
          <ac:chgData name="RICHARDSON, Sarah6" userId="e80134c2-d0f3-4b6c-b7a2-b18329305d46" providerId="ADAL" clId="{2C64CB16-62B8-4CEE-87F1-F24E7BFB46A6}" dt="2026-05-06T12:05:39.459" v="336" actId="20577"/>
          <ac:spMkLst>
            <pc:docMk/>
            <pc:sldMk cId="0" sldId="286"/>
            <ac:spMk id="312" creationId="{00000000-0000-0000-0000-000000000000}"/>
          </ac:spMkLst>
        </pc:spChg>
      </pc:sldChg>
      <pc:sldChg chg="modSp mod">
        <pc:chgData name="RICHARDSON, Sarah6" userId="e80134c2-d0f3-4b6c-b7a2-b18329305d46" providerId="ADAL" clId="{2C64CB16-62B8-4CEE-87F1-F24E7BFB46A6}" dt="2026-05-06T12:06:07.400" v="358" actId="20577"/>
        <pc:sldMkLst>
          <pc:docMk/>
          <pc:sldMk cId="0" sldId="287"/>
        </pc:sldMkLst>
        <pc:spChg chg="mod">
          <ac:chgData name="RICHARDSON, Sarah6" userId="e80134c2-d0f3-4b6c-b7a2-b18329305d46" providerId="ADAL" clId="{2C64CB16-62B8-4CEE-87F1-F24E7BFB46A6}" dt="2026-05-06T12:06:07.400" v="358" actId="20577"/>
          <ac:spMkLst>
            <pc:docMk/>
            <pc:sldMk cId="0" sldId="287"/>
            <ac:spMk id="321" creationId="{00000000-0000-0000-0000-000000000000}"/>
          </ac:spMkLst>
        </pc:spChg>
      </pc:sldChg>
      <pc:sldChg chg="modSp mod">
        <pc:chgData name="RICHARDSON, Sarah6" userId="e80134c2-d0f3-4b6c-b7a2-b18329305d46" providerId="ADAL" clId="{2C64CB16-62B8-4CEE-87F1-F24E7BFB46A6}" dt="2026-05-06T12:06:15.022" v="361" actId="20577"/>
        <pc:sldMkLst>
          <pc:docMk/>
          <pc:sldMk cId="0" sldId="288"/>
        </pc:sldMkLst>
        <pc:spChg chg="mod">
          <ac:chgData name="RICHARDSON, Sarah6" userId="e80134c2-d0f3-4b6c-b7a2-b18329305d46" providerId="ADAL" clId="{2C64CB16-62B8-4CEE-87F1-F24E7BFB46A6}" dt="2026-05-06T12:06:15.022" v="361" actId="20577"/>
          <ac:spMkLst>
            <pc:docMk/>
            <pc:sldMk cId="0" sldId="288"/>
            <ac:spMk id="330" creationId="{00000000-0000-0000-0000-000000000000}"/>
          </ac:spMkLst>
        </pc:spChg>
      </pc:sldChg>
      <pc:sldChg chg="modSp mod">
        <pc:chgData name="RICHARDSON, Sarah6" userId="e80134c2-d0f3-4b6c-b7a2-b18329305d46" providerId="ADAL" clId="{2C64CB16-62B8-4CEE-87F1-F24E7BFB46A6}" dt="2026-05-06T12:06:24.575" v="367" actId="20577"/>
        <pc:sldMkLst>
          <pc:docMk/>
          <pc:sldMk cId="0" sldId="289"/>
        </pc:sldMkLst>
        <pc:spChg chg="mod">
          <ac:chgData name="RICHARDSON, Sarah6" userId="e80134c2-d0f3-4b6c-b7a2-b18329305d46" providerId="ADAL" clId="{2C64CB16-62B8-4CEE-87F1-F24E7BFB46A6}" dt="2026-05-06T12:06:24.575" v="367" actId="20577"/>
          <ac:spMkLst>
            <pc:docMk/>
            <pc:sldMk cId="0" sldId="289"/>
            <ac:spMk id="339" creationId="{00000000-0000-0000-0000-000000000000}"/>
          </ac:spMkLst>
        </pc:spChg>
      </pc:sldChg>
      <pc:sldChg chg="modSp mod">
        <pc:chgData name="RICHARDSON, Sarah6" userId="e80134c2-d0f3-4b6c-b7a2-b18329305d46" providerId="ADAL" clId="{2C64CB16-62B8-4CEE-87F1-F24E7BFB46A6}" dt="2026-05-06T12:06:31.415" v="370" actId="20577"/>
        <pc:sldMkLst>
          <pc:docMk/>
          <pc:sldMk cId="0" sldId="290"/>
        </pc:sldMkLst>
        <pc:spChg chg="mod">
          <ac:chgData name="RICHARDSON, Sarah6" userId="e80134c2-d0f3-4b6c-b7a2-b18329305d46" providerId="ADAL" clId="{2C64CB16-62B8-4CEE-87F1-F24E7BFB46A6}" dt="2026-05-06T12:06:31.415" v="370" actId="20577"/>
          <ac:spMkLst>
            <pc:docMk/>
            <pc:sldMk cId="0" sldId="290"/>
            <ac:spMk id="348" creationId="{00000000-0000-0000-0000-000000000000}"/>
          </ac:spMkLst>
        </pc:spChg>
      </pc:sldChg>
      <pc:sldChg chg="modSp mod">
        <pc:chgData name="RICHARDSON, Sarah6" userId="e80134c2-d0f3-4b6c-b7a2-b18329305d46" providerId="ADAL" clId="{2C64CB16-62B8-4CEE-87F1-F24E7BFB46A6}" dt="2026-05-06T12:06:54.103" v="376" actId="20577"/>
        <pc:sldMkLst>
          <pc:docMk/>
          <pc:sldMk cId="0" sldId="291"/>
        </pc:sldMkLst>
        <pc:spChg chg="mod">
          <ac:chgData name="RICHARDSON, Sarah6" userId="e80134c2-d0f3-4b6c-b7a2-b18329305d46" providerId="ADAL" clId="{2C64CB16-62B8-4CEE-87F1-F24E7BFB46A6}" dt="2026-05-06T12:06:54.103" v="376" actId="20577"/>
          <ac:spMkLst>
            <pc:docMk/>
            <pc:sldMk cId="0" sldId="291"/>
            <ac:spMk id="357" creationId="{00000000-0000-0000-0000-000000000000}"/>
          </ac:spMkLst>
        </pc:spChg>
      </pc:sldChg>
      <pc:sldChg chg="addSp delSp modSp mod modNotesTx">
        <pc:chgData name="RICHARDSON, Sarah6" userId="e80134c2-d0f3-4b6c-b7a2-b18329305d46" providerId="ADAL" clId="{2C64CB16-62B8-4CEE-87F1-F24E7BFB46A6}" dt="2026-05-06T12:08:32.376" v="386" actId="14100"/>
        <pc:sldMkLst>
          <pc:docMk/>
          <pc:sldMk cId="0" sldId="292"/>
        </pc:sldMkLst>
        <pc:picChg chg="add mod ord modCrop">
          <ac:chgData name="RICHARDSON, Sarah6" userId="e80134c2-d0f3-4b6c-b7a2-b18329305d46" providerId="ADAL" clId="{2C64CB16-62B8-4CEE-87F1-F24E7BFB46A6}" dt="2026-05-06T12:08:27.787" v="385" actId="167"/>
          <ac:picMkLst>
            <pc:docMk/>
            <pc:sldMk cId="0" sldId="292"/>
            <ac:picMk id="3" creationId="{A512AF1B-EBE0-89D2-2672-7DCF37071AC9}"/>
          </ac:picMkLst>
        </pc:picChg>
        <pc:picChg chg="mod">
          <ac:chgData name="RICHARDSON, Sarah6" userId="e80134c2-d0f3-4b6c-b7a2-b18329305d46" providerId="ADAL" clId="{2C64CB16-62B8-4CEE-87F1-F24E7BFB46A6}" dt="2026-05-06T12:08:32.376" v="386" actId="14100"/>
          <ac:picMkLst>
            <pc:docMk/>
            <pc:sldMk cId="0" sldId="292"/>
            <ac:picMk id="366" creationId="{00000000-0000-0000-0000-000000000000}"/>
          </ac:picMkLst>
        </pc:picChg>
      </pc:sldChg>
      <pc:sldChg chg="modSp mod">
        <pc:chgData name="RICHARDSON, Sarah6" userId="e80134c2-d0f3-4b6c-b7a2-b18329305d46" providerId="ADAL" clId="{2C64CB16-62B8-4CEE-87F1-F24E7BFB46A6}" dt="2026-05-06T12:10:44.899" v="406" actId="20577"/>
        <pc:sldMkLst>
          <pc:docMk/>
          <pc:sldMk cId="3249662811" sldId="294"/>
        </pc:sldMkLst>
        <pc:spChg chg="mod">
          <ac:chgData name="RICHARDSON, Sarah6" userId="e80134c2-d0f3-4b6c-b7a2-b18329305d46" providerId="ADAL" clId="{2C64CB16-62B8-4CEE-87F1-F24E7BFB46A6}" dt="2026-05-06T12:10:44.899" v="406" actId="20577"/>
          <ac:spMkLst>
            <pc:docMk/>
            <pc:sldMk cId="3249662811" sldId="294"/>
            <ac:spMk id="2" creationId="{C5B4429B-B143-E4A9-0743-2F2FFF6DD342}"/>
          </ac:spMkLst>
        </pc:spChg>
      </pc:sldChg>
      <pc:sldChg chg="modSp mod">
        <pc:chgData name="RICHARDSON, Sarah6" userId="e80134c2-d0f3-4b6c-b7a2-b18329305d46" providerId="ADAL" clId="{2C64CB16-62B8-4CEE-87F1-F24E7BFB46A6}" dt="2026-05-06T10:05:13.563" v="207" actId="6549"/>
        <pc:sldMkLst>
          <pc:docMk/>
          <pc:sldMk cId="4292685493" sldId="295"/>
        </pc:sldMkLst>
        <pc:graphicFrameChg chg="modGraphic">
          <ac:chgData name="RICHARDSON, Sarah6" userId="e80134c2-d0f3-4b6c-b7a2-b18329305d46" providerId="ADAL" clId="{2C64CB16-62B8-4CEE-87F1-F24E7BFB46A6}" dt="2026-05-06T10:05:13.563" v="207" actId="6549"/>
          <ac:graphicFrameMkLst>
            <pc:docMk/>
            <pc:sldMk cId="4292685493" sldId="295"/>
            <ac:graphicFrameMk id="5" creationId="{6B542CF8-A444-1C5B-4AE4-E9FDF3635109}"/>
          </ac:graphicFrameMkLst>
        </pc:graphicFrameChg>
      </pc:sldChg>
    </pc:docChg>
  </pc:docChgLst>
  <pc:docChgLst>
    <pc:chgData name="JONES, Freya" userId="S::freya.jones@education.gov.uk::79b2e16b-e8ca-48c0-ba4d-ff48262398ac" providerId="AD" clId="Web-{C5B626BA-57D5-01A1-81A1-14482257ED5F}"/>
    <pc:docChg chg="delSld modSld">
      <pc:chgData name="JONES, Freya" userId="S::freya.jones@education.gov.uk::79b2e16b-e8ca-48c0-ba4d-ff48262398ac" providerId="AD" clId="Web-{C5B626BA-57D5-01A1-81A1-14482257ED5F}" dt="2026-05-11T14:49:36.383" v="4"/>
      <pc:docMkLst>
        <pc:docMk/>
      </pc:docMkLst>
      <pc:sldChg chg="modSp">
        <pc:chgData name="JONES, Freya" userId="S::freya.jones@education.gov.uk::79b2e16b-e8ca-48c0-ba4d-ff48262398ac" providerId="AD" clId="Web-{C5B626BA-57D5-01A1-81A1-14482257ED5F}" dt="2026-05-11T14:49:20.383" v="3" actId="20577"/>
        <pc:sldMkLst>
          <pc:docMk/>
          <pc:sldMk cId="0" sldId="257"/>
        </pc:sldMkLst>
        <pc:spChg chg="mod">
          <ac:chgData name="JONES, Freya" userId="S::freya.jones@education.gov.uk::79b2e16b-e8ca-48c0-ba4d-ff48262398ac" providerId="AD" clId="Web-{C5B626BA-57D5-01A1-81A1-14482257ED5F}" dt="2026-05-11T14:49:20.383" v="3" actId="20577"/>
          <ac:spMkLst>
            <pc:docMk/>
            <pc:sldMk cId="0" sldId="257"/>
            <ac:spMk id="63" creationId="{00000000-0000-0000-0000-000000000000}"/>
          </ac:spMkLst>
        </pc:spChg>
      </pc:sldChg>
    </pc:docChg>
  </pc:docChgLst>
  <pc:docChgLst>
    <pc:chgData name="JONES, Freya" userId="79b2e16b-e8ca-48c0-ba4d-ff48262398ac" providerId="ADAL" clId="{28780A53-2438-40A4-BF88-F6BA5D07B596}"/>
    <pc:docChg chg="undo custSel mod modSld modMainMaster">
      <pc:chgData name="JONES, Freya" userId="79b2e16b-e8ca-48c0-ba4d-ff48262398ac" providerId="ADAL" clId="{28780A53-2438-40A4-BF88-F6BA5D07B596}" dt="2026-05-12T13:56:07.813" v="194" actId="167"/>
      <pc:docMkLst>
        <pc:docMk/>
      </pc:docMkLst>
      <pc:sldChg chg="modSp mod">
        <pc:chgData name="JONES, Freya" userId="79b2e16b-e8ca-48c0-ba4d-ff48262398ac" providerId="ADAL" clId="{28780A53-2438-40A4-BF88-F6BA5D07B596}" dt="2026-05-11T14:23:40.369" v="158" actId="962"/>
        <pc:sldMkLst>
          <pc:docMk/>
          <pc:sldMk cId="0" sldId="256"/>
        </pc:sldMkLst>
        <pc:picChg chg="mod">
          <ac:chgData name="JONES, Freya" userId="79b2e16b-e8ca-48c0-ba4d-ff48262398ac" providerId="ADAL" clId="{28780A53-2438-40A4-BF88-F6BA5D07B596}" dt="2026-05-11T14:23:40.369" v="158" actId="962"/>
          <ac:picMkLst>
            <pc:docMk/>
            <pc:sldMk cId="0" sldId="256"/>
            <ac:picMk id="56" creationId="{00000000-0000-0000-0000-000000000000}"/>
          </ac:picMkLst>
        </pc:picChg>
      </pc:sldChg>
      <pc:sldChg chg="modSp mod modNotesTx">
        <pc:chgData name="JONES, Freya" userId="79b2e16b-e8ca-48c0-ba4d-ff48262398ac" providerId="ADAL" clId="{28780A53-2438-40A4-BF88-F6BA5D07B596}" dt="2026-05-11T14:23:50.353" v="159" actId="962"/>
        <pc:sldMkLst>
          <pc:docMk/>
          <pc:sldMk cId="0" sldId="257"/>
        </pc:sldMkLst>
        <pc:picChg chg="mod ord">
          <ac:chgData name="JONES, Freya" userId="79b2e16b-e8ca-48c0-ba4d-ff48262398ac" providerId="ADAL" clId="{28780A53-2438-40A4-BF88-F6BA5D07B596}" dt="2026-05-11T14:23:50.353" v="159" actId="962"/>
          <ac:picMkLst>
            <pc:docMk/>
            <pc:sldMk cId="0" sldId="257"/>
            <ac:picMk id="62" creationId="{00000000-0000-0000-0000-000000000000}"/>
          </ac:picMkLst>
        </pc:picChg>
      </pc:sldChg>
      <pc:sldChg chg="modSp mod modNotesTx">
        <pc:chgData name="JONES, Freya" userId="79b2e16b-e8ca-48c0-ba4d-ff48262398ac" providerId="ADAL" clId="{28780A53-2438-40A4-BF88-F6BA5D07B596}" dt="2026-05-11T14:23:57.232" v="160" actId="962"/>
        <pc:sldMkLst>
          <pc:docMk/>
          <pc:sldMk cId="0" sldId="259"/>
        </pc:sldMkLst>
        <pc:picChg chg="mod">
          <ac:chgData name="JONES, Freya" userId="79b2e16b-e8ca-48c0-ba4d-ff48262398ac" providerId="ADAL" clId="{28780A53-2438-40A4-BF88-F6BA5D07B596}" dt="2026-05-11T14:23:57.232" v="160" actId="962"/>
          <ac:picMkLst>
            <pc:docMk/>
            <pc:sldMk cId="0" sldId="259"/>
            <ac:picMk id="81" creationId="{00000000-0000-0000-0000-000000000000}"/>
          </ac:picMkLst>
        </pc:picChg>
      </pc:sldChg>
      <pc:sldChg chg="modSp mod modNotesTx">
        <pc:chgData name="JONES, Freya" userId="79b2e16b-e8ca-48c0-ba4d-ff48262398ac" providerId="ADAL" clId="{28780A53-2438-40A4-BF88-F6BA5D07B596}" dt="2026-05-11T14:27:08.498" v="172" actId="13244"/>
        <pc:sldMkLst>
          <pc:docMk/>
          <pc:sldMk cId="0" sldId="261"/>
        </pc:sldMkLst>
        <pc:spChg chg="ord">
          <ac:chgData name="JONES, Freya" userId="79b2e16b-e8ca-48c0-ba4d-ff48262398ac" providerId="ADAL" clId="{28780A53-2438-40A4-BF88-F6BA5D07B596}" dt="2026-05-11T14:27:08.498" v="172" actId="13244"/>
          <ac:spMkLst>
            <pc:docMk/>
            <pc:sldMk cId="0" sldId="261"/>
            <ac:spMk id="3" creationId="{81452BBD-D228-6254-0F82-801438F7BF88}"/>
          </ac:spMkLst>
        </pc:spChg>
        <pc:spChg chg="mod">
          <ac:chgData name="JONES, Freya" userId="79b2e16b-e8ca-48c0-ba4d-ff48262398ac" providerId="ADAL" clId="{28780A53-2438-40A4-BF88-F6BA5D07B596}" dt="2026-05-11T14:24:43.582" v="170" actId="33553"/>
          <ac:spMkLst>
            <pc:docMk/>
            <pc:sldMk cId="0" sldId="261"/>
            <ac:spMk id="97" creationId="{00000000-0000-0000-0000-000000000000}"/>
          </ac:spMkLst>
        </pc:spChg>
      </pc:sldChg>
      <pc:sldChg chg="modSp mod">
        <pc:chgData name="JONES, Freya" userId="79b2e16b-e8ca-48c0-ba4d-ff48262398ac" providerId="ADAL" clId="{28780A53-2438-40A4-BF88-F6BA5D07B596}" dt="2026-05-12T13:56:07.813" v="194" actId="167"/>
        <pc:sldMkLst>
          <pc:docMk/>
          <pc:sldMk cId="0" sldId="262"/>
        </pc:sldMkLst>
        <pc:picChg chg="mod ord">
          <ac:chgData name="JONES, Freya" userId="79b2e16b-e8ca-48c0-ba4d-ff48262398ac" providerId="ADAL" clId="{28780A53-2438-40A4-BF88-F6BA5D07B596}" dt="2026-05-12T13:56:07.813" v="194" actId="167"/>
          <ac:picMkLst>
            <pc:docMk/>
            <pc:sldMk cId="0" sldId="262"/>
            <ac:picMk id="108" creationId="{00000000-0000-0000-0000-000000000000}"/>
          </ac:picMkLst>
        </pc:picChg>
        <pc:picChg chg="mod ord">
          <ac:chgData name="JONES, Freya" userId="79b2e16b-e8ca-48c0-ba4d-ff48262398ac" providerId="ADAL" clId="{28780A53-2438-40A4-BF88-F6BA5D07B596}" dt="2026-05-12T13:55:04.967" v="192" actId="167"/>
          <ac:picMkLst>
            <pc:docMk/>
            <pc:sldMk cId="0" sldId="262"/>
            <ac:picMk id="109" creationId="{00000000-0000-0000-0000-000000000000}"/>
          </ac:picMkLst>
        </pc:picChg>
      </pc:sldChg>
      <pc:sldChg chg="modNotesTx">
        <pc:chgData name="JONES, Freya" userId="79b2e16b-e8ca-48c0-ba4d-ff48262398ac" providerId="ADAL" clId="{28780A53-2438-40A4-BF88-F6BA5D07B596}" dt="2026-05-06T13:24:14.172" v="132" actId="6549"/>
        <pc:sldMkLst>
          <pc:docMk/>
          <pc:sldMk cId="0" sldId="269"/>
        </pc:sldMkLst>
      </pc:sldChg>
      <pc:sldChg chg="modSp mod">
        <pc:chgData name="JONES, Freya" userId="79b2e16b-e8ca-48c0-ba4d-ff48262398ac" providerId="ADAL" clId="{28780A53-2438-40A4-BF88-F6BA5D07B596}" dt="2026-05-11T14:24:18.872" v="165" actId="13238"/>
        <pc:sldMkLst>
          <pc:docMk/>
          <pc:sldMk cId="0" sldId="270"/>
        </pc:sldMkLst>
        <pc:graphicFrameChg chg="modGraphic">
          <ac:chgData name="JONES, Freya" userId="79b2e16b-e8ca-48c0-ba4d-ff48262398ac" providerId="ADAL" clId="{28780A53-2438-40A4-BF88-F6BA5D07B596}" dt="2026-05-11T14:24:18.872" v="165" actId="13238"/>
          <ac:graphicFrameMkLst>
            <pc:docMk/>
            <pc:sldMk cId="0" sldId="270"/>
            <ac:graphicFrameMk id="171" creationId="{00000000-0000-0000-0000-000000000000}"/>
          </ac:graphicFrameMkLst>
        </pc:graphicFrameChg>
      </pc:sldChg>
      <pc:sldChg chg="modSp mod">
        <pc:chgData name="JONES, Freya" userId="79b2e16b-e8ca-48c0-ba4d-ff48262398ac" providerId="ADAL" clId="{28780A53-2438-40A4-BF88-F6BA5D07B596}" dt="2026-05-11T14:24:28.729" v="167" actId="13238"/>
        <pc:sldMkLst>
          <pc:docMk/>
          <pc:sldMk cId="0" sldId="271"/>
        </pc:sldMkLst>
        <pc:graphicFrameChg chg="modGraphic">
          <ac:chgData name="JONES, Freya" userId="79b2e16b-e8ca-48c0-ba4d-ff48262398ac" providerId="ADAL" clId="{28780A53-2438-40A4-BF88-F6BA5D07B596}" dt="2026-05-11T14:24:28.729" v="167" actId="13238"/>
          <ac:graphicFrameMkLst>
            <pc:docMk/>
            <pc:sldMk cId="0" sldId="271"/>
            <ac:graphicFrameMk id="180" creationId="{00000000-0000-0000-0000-000000000000}"/>
          </ac:graphicFrameMkLst>
        </pc:graphicFrameChg>
      </pc:sldChg>
      <pc:sldChg chg="modSp mod">
        <pc:chgData name="JONES, Freya" userId="79b2e16b-e8ca-48c0-ba4d-ff48262398ac" providerId="ADAL" clId="{28780A53-2438-40A4-BF88-F6BA5D07B596}" dt="2026-05-11T14:24:32.502" v="168" actId="13238"/>
        <pc:sldMkLst>
          <pc:docMk/>
          <pc:sldMk cId="0" sldId="272"/>
        </pc:sldMkLst>
        <pc:graphicFrameChg chg="modGraphic">
          <ac:chgData name="JONES, Freya" userId="79b2e16b-e8ca-48c0-ba4d-ff48262398ac" providerId="ADAL" clId="{28780A53-2438-40A4-BF88-F6BA5D07B596}" dt="2026-05-11T14:24:32.502" v="168" actId="13238"/>
          <ac:graphicFrameMkLst>
            <pc:docMk/>
            <pc:sldMk cId="0" sldId="272"/>
            <ac:graphicFrameMk id="189" creationId="{00000000-0000-0000-0000-000000000000}"/>
          </ac:graphicFrameMkLst>
        </pc:graphicFrameChg>
      </pc:sldChg>
      <pc:sldChg chg="modSp mod">
        <pc:chgData name="JONES, Freya" userId="79b2e16b-e8ca-48c0-ba4d-ff48262398ac" providerId="ADAL" clId="{28780A53-2438-40A4-BF88-F6BA5D07B596}" dt="2026-05-11T14:24:35.423" v="169" actId="13238"/>
        <pc:sldMkLst>
          <pc:docMk/>
          <pc:sldMk cId="0" sldId="273"/>
        </pc:sldMkLst>
        <pc:graphicFrameChg chg="modGraphic">
          <ac:chgData name="JONES, Freya" userId="79b2e16b-e8ca-48c0-ba4d-ff48262398ac" providerId="ADAL" clId="{28780A53-2438-40A4-BF88-F6BA5D07B596}" dt="2026-05-11T14:24:35.423" v="169" actId="13238"/>
          <ac:graphicFrameMkLst>
            <pc:docMk/>
            <pc:sldMk cId="0" sldId="273"/>
            <ac:graphicFrameMk id="198" creationId="{00000000-0000-0000-0000-000000000000}"/>
          </ac:graphicFrameMkLst>
        </pc:graphicFrameChg>
      </pc:sldChg>
      <pc:sldChg chg="modSp mod modNotesTx">
        <pc:chgData name="JONES, Freya" userId="79b2e16b-e8ca-48c0-ba4d-ff48262398ac" providerId="ADAL" clId="{28780A53-2438-40A4-BF88-F6BA5D07B596}" dt="2026-05-11T14:28:07.198" v="173" actId="13244"/>
        <pc:sldMkLst>
          <pc:docMk/>
          <pc:sldMk cId="0" sldId="275"/>
        </pc:sldMkLst>
        <pc:spChg chg="ord">
          <ac:chgData name="JONES, Freya" userId="79b2e16b-e8ca-48c0-ba4d-ff48262398ac" providerId="ADAL" clId="{28780A53-2438-40A4-BF88-F6BA5D07B596}" dt="2026-05-11T14:28:07.198" v="173" actId="13244"/>
          <ac:spMkLst>
            <pc:docMk/>
            <pc:sldMk cId="0" sldId="275"/>
            <ac:spMk id="2" creationId="{9F7F8CEE-2EB7-DDB8-8D99-7A29AFF8E016}"/>
          </ac:spMkLst>
        </pc:spChg>
        <pc:spChg chg="mod">
          <ac:chgData name="JONES, Freya" userId="79b2e16b-e8ca-48c0-ba4d-ff48262398ac" providerId="ADAL" clId="{28780A53-2438-40A4-BF88-F6BA5D07B596}" dt="2026-05-11T14:24:47.367" v="171" actId="33553"/>
          <ac:spMkLst>
            <pc:docMk/>
            <pc:sldMk cId="0" sldId="275"/>
            <ac:spMk id="210" creationId="{00000000-0000-0000-0000-000000000000}"/>
          </ac:spMkLst>
        </pc:spChg>
      </pc:sldChg>
      <pc:sldChg chg="modSp mod">
        <pc:chgData name="JONES, Freya" userId="79b2e16b-e8ca-48c0-ba4d-ff48262398ac" providerId="ADAL" clId="{28780A53-2438-40A4-BF88-F6BA5D07B596}" dt="2026-05-11T14:24:00.409" v="162" actId="962"/>
        <pc:sldMkLst>
          <pc:docMk/>
          <pc:sldMk cId="0" sldId="276"/>
        </pc:sldMkLst>
        <pc:picChg chg="mod">
          <ac:chgData name="JONES, Freya" userId="79b2e16b-e8ca-48c0-ba4d-ff48262398ac" providerId="ADAL" clId="{28780A53-2438-40A4-BF88-F6BA5D07B596}" dt="2026-05-11T14:24:00.409" v="162" actId="962"/>
          <ac:picMkLst>
            <pc:docMk/>
            <pc:sldMk cId="0" sldId="276"/>
            <ac:picMk id="222" creationId="{00000000-0000-0000-0000-000000000000}"/>
          </ac:picMkLst>
        </pc:picChg>
      </pc:sldChg>
      <pc:sldChg chg="modSp mod">
        <pc:chgData name="JONES, Freya" userId="79b2e16b-e8ca-48c0-ba4d-ff48262398ac" providerId="ADAL" clId="{28780A53-2438-40A4-BF88-F6BA5D07B596}" dt="2026-05-11T14:28:22.740" v="174" actId="962"/>
        <pc:sldMkLst>
          <pc:docMk/>
          <pc:sldMk cId="0" sldId="277"/>
        </pc:sldMkLst>
        <pc:picChg chg="mod">
          <ac:chgData name="JONES, Freya" userId="79b2e16b-e8ca-48c0-ba4d-ff48262398ac" providerId="ADAL" clId="{28780A53-2438-40A4-BF88-F6BA5D07B596}" dt="2026-05-11T14:28:22.740" v="174" actId="962"/>
          <ac:picMkLst>
            <pc:docMk/>
            <pc:sldMk cId="0" sldId="277"/>
            <ac:picMk id="5" creationId="{E616F0ED-A6E2-F985-6B3D-B90800D6A242}"/>
          </ac:picMkLst>
        </pc:picChg>
        <pc:picChg chg="mod">
          <ac:chgData name="JONES, Freya" userId="79b2e16b-e8ca-48c0-ba4d-ff48262398ac" providerId="ADAL" clId="{28780A53-2438-40A4-BF88-F6BA5D07B596}" dt="2026-05-11T14:24:02.658" v="163" actId="962"/>
          <ac:picMkLst>
            <pc:docMk/>
            <pc:sldMk cId="0" sldId="277"/>
            <ac:picMk id="232" creationId="{00000000-0000-0000-0000-000000000000}"/>
          </ac:picMkLst>
        </pc:picChg>
      </pc:sldChg>
      <pc:sldChg chg="modSp mod">
        <pc:chgData name="JONES, Freya" userId="79b2e16b-e8ca-48c0-ba4d-ff48262398ac" providerId="ADAL" clId="{28780A53-2438-40A4-BF88-F6BA5D07B596}" dt="2026-05-11T14:29:06.919" v="177" actId="13244"/>
        <pc:sldMkLst>
          <pc:docMk/>
          <pc:sldMk cId="0" sldId="280"/>
        </pc:sldMkLst>
        <pc:picChg chg="ord">
          <ac:chgData name="JONES, Freya" userId="79b2e16b-e8ca-48c0-ba4d-ff48262398ac" providerId="ADAL" clId="{28780A53-2438-40A4-BF88-F6BA5D07B596}" dt="2026-05-11T14:29:06.919" v="177" actId="13244"/>
          <ac:picMkLst>
            <pc:docMk/>
            <pc:sldMk cId="0" sldId="280"/>
            <ac:picMk id="2" creationId="{39B58DB1-70C5-8A45-1405-429A65BF7019}"/>
          </ac:picMkLst>
        </pc:picChg>
        <pc:picChg chg="mod">
          <ac:chgData name="JONES, Freya" userId="79b2e16b-e8ca-48c0-ba4d-ff48262398ac" providerId="ADAL" clId="{28780A53-2438-40A4-BF88-F6BA5D07B596}" dt="2026-05-11T14:28:37.713" v="175" actId="962"/>
          <ac:picMkLst>
            <pc:docMk/>
            <pc:sldMk cId="0" sldId="280"/>
            <ac:picMk id="4" creationId="{0AB2267A-C77A-2172-6718-85C2E97964E7}"/>
          </ac:picMkLst>
        </pc:picChg>
        <pc:picChg chg="mod">
          <ac:chgData name="JONES, Freya" userId="79b2e16b-e8ca-48c0-ba4d-ff48262398ac" providerId="ADAL" clId="{28780A53-2438-40A4-BF88-F6BA5D07B596}" dt="2026-05-11T14:28:41.593" v="176" actId="962"/>
          <ac:picMkLst>
            <pc:docMk/>
            <pc:sldMk cId="0" sldId="280"/>
            <ac:picMk id="260" creationId="{00000000-0000-0000-0000-000000000000}"/>
          </ac:picMkLst>
        </pc:picChg>
      </pc:sldChg>
      <pc:sldChg chg="modSp mod">
        <pc:chgData name="JONES, Freya" userId="79b2e16b-e8ca-48c0-ba4d-ff48262398ac" providerId="ADAL" clId="{28780A53-2438-40A4-BF88-F6BA5D07B596}" dt="2026-05-11T14:29:26.215" v="180" actId="13244"/>
        <pc:sldMkLst>
          <pc:docMk/>
          <pc:sldMk cId="0" sldId="281"/>
        </pc:sldMkLst>
        <pc:picChg chg="ord">
          <ac:chgData name="JONES, Freya" userId="79b2e16b-e8ca-48c0-ba4d-ff48262398ac" providerId="ADAL" clId="{28780A53-2438-40A4-BF88-F6BA5D07B596}" dt="2026-05-11T14:29:26.215" v="180" actId="13244"/>
          <ac:picMkLst>
            <pc:docMk/>
            <pc:sldMk cId="0" sldId="281"/>
            <ac:picMk id="3" creationId="{F36AE3B2-B7A0-C34D-E688-0CFA65DC7F4B}"/>
          </ac:picMkLst>
        </pc:picChg>
        <pc:picChg chg="mod">
          <ac:chgData name="JONES, Freya" userId="79b2e16b-e8ca-48c0-ba4d-ff48262398ac" providerId="ADAL" clId="{28780A53-2438-40A4-BF88-F6BA5D07B596}" dt="2026-05-11T14:29:18.852" v="178" actId="962"/>
          <ac:picMkLst>
            <pc:docMk/>
            <pc:sldMk cId="0" sldId="281"/>
            <ac:picMk id="6" creationId="{6312A9EC-8249-CFAB-CDFF-5249FDE34891}"/>
          </ac:picMkLst>
        </pc:picChg>
        <pc:picChg chg="mod">
          <ac:chgData name="JONES, Freya" userId="79b2e16b-e8ca-48c0-ba4d-ff48262398ac" providerId="ADAL" clId="{28780A53-2438-40A4-BF88-F6BA5D07B596}" dt="2026-05-11T14:29:22.561" v="179" actId="962"/>
          <ac:picMkLst>
            <pc:docMk/>
            <pc:sldMk cId="0" sldId="281"/>
            <ac:picMk id="270" creationId="{00000000-0000-0000-0000-000000000000}"/>
          </ac:picMkLst>
        </pc:picChg>
      </pc:sldChg>
      <pc:sldChg chg="modSp mod">
        <pc:chgData name="JONES, Freya" userId="79b2e16b-e8ca-48c0-ba4d-ff48262398ac" providerId="ADAL" clId="{28780A53-2438-40A4-BF88-F6BA5D07B596}" dt="2026-05-11T14:30:45.395" v="182" actId="20577"/>
        <pc:sldMkLst>
          <pc:docMk/>
          <pc:sldMk cId="0" sldId="288"/>
        </pc:sldMkLst>
        <pc:spChg chg="mod">
          <ac:chgData name="JONES, Freya" userId="79b2e16b-e8ca-48c0-ba4d-ff48262398ac" providerId="ADAL" clId="{28780A53-2438-40A4-BF88-F6BA5D07B596}" dt="2026-05-11T14:30:45.395" v="182" actId="20577"/>
          <ac:spMkLst>
            <pc:docMk/>
            <pc:sldMk cId="0" sldId="288"/>
            <ac:spMk id="331" creationId="{00000000-0000-0000-0000-000000000000}"/>
          </ac:spMkLst>
        </pc:spChg>
      </pc:sldChg>
      <pc:sldChg chg="modSp mod">
        <pc:chgData name="JONES, Freya" userId="79b2e16b-e8ca-48c0-ba4d-ff48262398ac" providerId="ADAL" clId="{28780A53-2438-40A4-BF88-F6BA5D07B596}" dt="2026-05-11T14:30:48.898" v="184" actId="20577"/>
        <pc:sldMkLst>
          <pc:docMk/>
          <pc:sldMk cId="0" sldId="289"/>
        </pc:sldMkLst>
        <pc:spChg chg="mod">
          <ac:chgData name="JONES, Freya" userId="79b2e16b-e8ca-48c0-ba4d-ff48262398ac" providerId="ADAL" clId="{28780A53-2438-40A4-BF88-F6BA5D07B596}" dt="2026-05-11T14:30:48.898" v="184" actId="20577"/>
          <ac:spMkLst>
            <pc:docMk/>
            <pc:sldMk cId="0" sldId="289"/>
            <ac:spMk id="340" creationId="{00000000-0000-0000-0000-000000000000}"/>
          </ac:spMkLst>
        </pc:spChg>
      </pc:sldChg>
      <pc:sldChg chg="modSp mod">
        <pc:chgData name="JONES, Freya" userId="79b2e16b-e8ca-48c0-ba4d-ff48262398ac" providerId="ADAL" clId="{28780A53-2438-40A4-BF88-F6BA5D07B596}" dt="2026-05-11T14:24:04.718" v="164" actId="962"/>
        <pc:sldMkLst>
          <pc:docMk/>
          <pc:sldMk cId="0" sldId="292"/>
        </pc:sldMkLst>
        <pc:picChg chg="mod">
          <ac:chgData name="JONES, Freya" userId="79b2e16b-e8ca-48c0-ba4d-ff48262398ac" providerId="ADAL" clId="{28780A53-2438-40A4-BF88-F6BA5D07B596}" dt="2026-05-11T14:24:04.718" v="164" actId="962"/>
          <ac:picMkLst>
            <pc:docMk/>
            <pc:sldMk cId="0" sldId="292"/>
            <ac:picMk id="36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2385d3b56c_0_2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u="none"/>
              <a:t>Activity</a:t>
            </a:r>
            <a:endParaRPr u="none"/>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This may be completed individually, in pairs or groups depending on the context of the audience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Key question: am I ready for AI?</a:t>
            </a:r>
            <a:endParaRPr b="1"/>
          </a:p>
          <a:p>
            <a:pPr marL="0" lvl="0" indent="0" algn="l" rtl="0">
              <a:lnSpc>
                <a:spcPct val="100000"/>
              </a:lnSpc>
              <a:spcBef>
                <a:spcPts val="0"/>
              </a:spcBef>
              <a:spcAft>
                <a:spcPts val="0"/>
              </a:spcAft>
              <a:buSzPts val="1400"/>
              <a:buNone/>
            </a:pPr>
            <a:r>
              <a:rPr lang="en-GB"/>
              <a:t>Participants will consider where their current understanding of AI and generative AI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Reflecting on content presented within the video they will consider whether they feel confident using AI safely and effectively. This activity supports a range of experience levels, encouraging staff to identify their own areas for reflection and development.</a:t>
            </a: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points that could be presented to participants for reflection could be:</a:t>
            </a:r>
            <a:endParaRPr/>
          </a:p>
          <a:p>
            <a:pPr marL="457200" lvl="0" indent="-317500" algn="l" rtl="0">
              <a:lnSpc>
                <a:spcPct val="100000"/>
              </a:lnSpc>
              <a:spcBef>
                <a:spcPts val="0"/>
              </a:spcBef>
              <a:spcAft>
                <a:spcPts val="0"/>
              </a:spcAft>
              <a:buSzPts val="1400"/>
              <a:buChar char="●"/>
            </a:pPr>
            <a:r>
              <a:rPr lang="en-GB"/>
              <a:t>Age restrictions and limitations on pupil use</a:t>
            </a:r>
            <a:endParaRPr/>
          </a:p>
          <a:p>
            <a:pPr marL="457200" lvl="0" indent="-317500" algn="l" rtl="0">
              <a:lnSpc>
                <a:spcPct val="100000"/>
              </a:lnSpc>
              <a:spcBef>
                <a:spcPts val="0"/>
              </a:spcBef>
              <a:spcAft>
                <a:spcPts val="0"/>
              </a:spcAft>
              <a:buSzPts val="1400"/>
              <a:buChar char="●"/>
            </a:pPr>
            <a:r>
              <a:rPr lang="en-GB"/>
              <a:t>Safeguarding for staff and student use</a:t>
            </a:r>
            <a:endParaRPr/>
          </a:p>
          <a:p>
            <a:pPr marL="457200" lvl="0" indent="-317500" algn="l" rtl="0">
              <a:lnSpc>
                <a:spcPct val="100000"/>
              </a:lnSpc>
              <a:spcBef>
                <a:spcPts val="0"/>
              </a:spcBef>
              <a:spcAft>
                <a:spcPts val="0"/>
              </a:spcAft>
              <a:buSzPts val="1400"/>
              <a:buChar char="●"/>
            </a:pPr>
            <a:r>
              <a:rPr lang="en-GB"/>
              <a:t>Specialist knowledge and skills required to effectively use AI tools</a:t>
            </a:r>
            <a:endParaRPr/>
          </a:p>
          <a:p>
            <a:pPr marL="457200" lvl="0" indent="-317500" algn="l" rtl="0">
              <a:lnSpc>
                <a:spcPct val="100000"/>
              </a:lnSpc>
              <a:spcBef>
                <a:spcPts val="0"/>
              </a:spcBef>
              <a:spcAft>
                <a:spcPts val="0"/>
              </a:spcAft>
              <a:buSzPts val="1400"/>
              <a:buChar char="●"/>
            </a:pPr>
            <a:r>
              <a:rPr lang="en-GB"/>
              <a:t>Legislation</a:t>
            </a:r>
            <a:endParaRPr/>
          </a:p>
          <a:p>
            <a:pPr marL="457200" lvl="0" indent="-317500" algn="l" rtl="0">
              <a:lnSpc>
                <a:spcPct val="100000"/>
              </a:lnSpc>
              <a:spcBef>
                <a:spcPts val="0"/>
              </a:spcBef>
              <a:spcAft>
                <a:spcPts val="0"/>
              </a:spcAft>
              <a:buSzPts val="1400"/>
              <a:buChar char="●"/>
            </a:pPr>
            <a:r>
              <a:rPr lang="en-GB"/>
              <a:t>Guidance form the educational setting</a:t>
            </a:r>
            <a:endParaRPr/>
          </a:p>
          <a:p>
            <a:pPr marL="457200" lvl="0" indent="-317500" algn="l" rtl="0">
              <a:lnSpc>
                <a:spcPct val="100000"/>
              </a:lnSpc>
              <a:spcBef>
                <a:spcPts val="0"/>
              </a:spcBef>
              <a:spcAft>
                <a:spcPts val="0"/>
              </a:spcAft>
              <a:buSzPts val="1400"/>
              <a:buChar char="●"/>
            </a:pPr>
            <a:r>
              <a:rPr lang="en-GB"/>
              <a:t>An understanding of how to critically assess the output from an AI tool</a:t>
            </a:r>
            <a:endParaRPr/>
          </a:p>
          <a:p>
            <a:pPr marL="45720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1" name="Google Shape;151;g32385d3b56c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466b53d731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3466b53d731_0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g3466b53d731_0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466b53d73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3466b53d731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3466b53d731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466b53d731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3466b53d731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g3466b53d731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466b53d731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466b53d731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g3466b53d731_0_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2385d3b56c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g32385d3b56c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466b53d731_0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8" name="Google Shape;208;g3466b53d731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2385d3b56c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A summary of the video for reflection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Key questions that you may wish to discuss:</a:t>
            </a:r>
            <a:endParaRPr/>
          </a:p>
          <a:p>
            <a:pPr marL="457200" lvl="0" indent="-317500" algn="l" rtl="0">
              <a:lnSpc>
                <a:spcPct val="100000"/>
              </a:lnSpc>
              <a:spcBef>
                <a:spcPts val="0"/>
              </a:spcBef>
              <a:spcAft>
                <a:spcPts val="0"/>
              </a:spcAft>
              <a:buClr>
                <a:schemeClr val="dk1"/>
              </a:buClr>
              <a:buSzPts val="1400"/>
              <a:buChar char="●"/>
            </a:pPr>
            <a:r>
              <a:rPr lang="en-GB"/>
              <a:t>What examples of AI can you think of that you might already use?</a:t>
            </a:r>
            <a:endParaRPr/>
          </a:p>
          <a:p>
            <a:pPr marL="457200" lvl="0" indent="-317500" algn="l" rtl="0">
              <a:lnSpc>
                <a:spcPct val="100000"/>
              </a:lnSpc>
              <a:spcBef>
                <a:spcPts val="0"/>
              </a:spcBef>
              <a:spcAft>
                <a:spcPts val="0"/>
              </a:spcAft>
              <a:buClr>
                <a:schemeClr val="dk1"/>
              </a:buClr>
              <a:buSzPts val="1400"/>
              <a:buChar char="●"/>
            </a:pPr>
            <a:r>
              <a:rPr lang="en-GB"/>
              <a:t>What sort of outputs can we create using Generative AI?</a:t>
            </a:r>
            <a:endParaRPr/>
          </a:p>
          <a:p>
            <a:pPr marL="457200" lvl="0" indent="-317500" algn="l" rtl="0">
              <a:lnSpc>
                <a:spcPct val="100000"/>
              </a:lnSpc>
              <a:spcBef>
                <a:spcPts val="0"/>
              </a:spcBef>
              <a:spcAft>
                <a:spcPts val="0"/>
              </a:spcAft>
              <a:buClr>
                <a:schemeClr val="dk1"/>
              </a:buClr>
              <a:buSzPts val="1400"/>
              <a:buChar char="●"/>
            </a:pPr>
            <a:r>
              <a:rPr lang="en-GB"/>
              <a:t>What fine-tuning can you do to the outputs from AI?</a:t>
            </a:r>
            <a:endParaRPr/>
          </a:p>
        </p:txBody>
      </p:sp>
      <p:sp>
        <p:nvSpPr>
          <p:cNvPr id="219" name="Google Shape;219;g32385d3b56c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23c3f1d762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Choose the activity dependant on your delivery and audience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If delivering remotely consider using break out rooms to encourage participants to complete the verbal activity giving reasonable time for this conversation (5 minutes).</a:t>
            </a:r>
            <a:endParaRPr/>
          </a:p>
        </p:txBody>
      </p:sp>
      <p:sp>
        <p:nvSpPr>
          <p:cNvPr id="229" name="Google Shape;229;g323c3f1d76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2385d3b56c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g32385d3b56c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23c3f1d762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u="sng"/>
          </a:p>
        </p:txBody>
      </p:sp>
      <p:sp>
        <p:nvSpPr>
          <p:cNvPr id="59" name="Google Shape;59;g323c3f1d762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23c3f1d762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323c3f1d762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aff37e508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3aff37e508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b0efab269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3b0efab269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346f0c447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3346f0c4477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3346f0c4477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2cda81e421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32cda81e421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g32cda81e421_0_1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466b53d731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3466b53d731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3466b53d731_0_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2cda81e421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32cda81e421_0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g32cda81e421_0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466b53d731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3466b53d731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g3466b53d731_0_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466b53d731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3466b53d731_0_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3466b53d731_0_2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2cda81e421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32cda81e421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32cda81e421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af3a2c49c4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2af3a2c49c4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g2af3a2c49c4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2cda81e421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32cda81e421_0_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32cda81e421_0_2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466b53d731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3466b53d731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g3466b53d731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2385d3b56c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Summarises the intended learning of this module to ensure participants have met the intended learning.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Offer participants copies of the materials in order to engage with any content should they wish to revisit any sections.</a:t>
            </a:r>
            <a:endParaRPr/>
          </a:p>
        </p:txBody>
      </p:sp>
      <p:sp>
        <p:nvSpPr>
          <p:cNvPr id="363" name="Google Shape;363;g32385d3b56c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introduction to the module with objective for participants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These objectives will be explored through video content with participants having the opportunity to consolidate knowledge through a range of activities supported by a series of multiple-choice questions to check their understanding as they work through this module.</a:t>
            </a:r>
            <a:endParaRPr/>
          </a:p>
        </p:txBody>
      </p:sp>
      <p:sp>
        <p:nvSpPr>
          <p:cNvPr id="78" name="Google Shape;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UNESCO. 2024. ‘AI competency framework for teachers’. https://doi.org/10.54675/ZJTE2084 (viewed on 6 May 2026)</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Take time to engage with this quote and emphasise that within education AI has significant potential to enhance the practice of teachers as well as other stakeholders in a school setting. However, consideration must be given to its safe use alongside the effective use. AI will not replace teachers but will work alongside them. </a:t>
            </a:r>
            <a:endParaRPr/>
          </a:p>
        </p:txBody>
      </p:sp>
      <p:sp>
        <p:nvSpPr>
          <p:cNvPr id="89" name="Google Shape;8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5" name="Google Shape;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 summary of the video for reflection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questions that you may wish to discuss:</a:t>
            </a:r>
            <a:endParaRPr/>
          </a:p>
          <a:p>
            <a:pPr marL="457200" lvl="0" indent="-317500" algn="l" rtl="0">
              <a:lnSpc>
                <a:spcPct val="100000"/>
              </a:lnSpc>
              <a:spcBef>
                <a:spcPts val="0"/>
              </a:spcBef>
              <a:spcAft>
                <a:spcPts val="0"/>
              </a:spcAft>
              <a:buSzPts val="1400"/>
              <a:buChar char="●"/>
            </a:pPr>
            <a:r>
              <a:rPr lang="en-GB"/>
              <a:t>How do we ensure as educators we keep up to speed with the children who may already be using AI?</a:t>
            </a:r>
            <a:endParaRPr/>
          </a:p>
          <a:p>
            <a:pPr marL="457200" lvl="0" indent="-317500" algn="l" rtl="0">
              <a:lnSpc>
                <a:spcPct val="100000"/>
              </a:lnSpc>
              <a:spcBef>
                <a:spcPts val="0"/>
              </a:spcBef>
              <a:spcAft>
                <a:spcPts val="0"/>
              </a:spcAft>
              <a:buSzPts val="1400"/>
              <a:buChar char="●"/>
            </a:pPr>
            <a:r>
              <a:rPr lang="en-GB"/>
              <a:t>What is our understanding of responsibilities with the use of AI?</a:t>
            </a:r>
            <a:endParaRPr/>
          </a:p>
          <a:p>
            <a:pPr marL="457200" lvl="0" indent="-317500" algn="l" rtl="0">
              <a:lnSpc>
                <a:spcPct val="100000"/>
              </a:lnSpc>
              <a:spcBef>
                <a:spcPts val="0"/>
              </a:spcBef>
              <a:spcAft>
                <a:spcPts val="0"/>
              </a:spcAft>
              <a:buSzPts val="1400"/>
              <a:buChar char="●"/>
            </a:pPr>
            <a:r>
              <a:rPr lang="en-GB"/>
              <a:t>What are some of the potential benefits of using AI?</a:t>
            </a:r>
            <a:endParaRPr/>
          </a:p>
          <a:p>
            <a:pPr marL="0" lvl="0" indent="0" algn="l" rtl="0">
              <a:lnSpc>
                <a:spcPct val="100000"/>
              </a:lnSpc>
              <a:spcBef>
                <a:spcPts val="0"/>
              </a:spcBef>
              <a:spcAft>
                <a:spcPts val="0"/>
              </a:spcAft>
              <a:buSzPts val="1400"/>
              <a:buNone/>
            </a:pPr>
            <a:endParaRPr/>
          </a:p>
        </p:txBody>
      </p:sp>
      <p:sp>
        <p:nvSpPr>
          <p:cNvPr id="106" name="Google Shape;1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42fc20e308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342fc20e3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9</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1513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pic>
        <p:nvPicPr>
          <p:cNvPr id="15" name="Google Shape;15;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8" name="Google Shape;18;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9"/>
        <p:cNvGrpSpPr/>
        <p:nvPr/>
      </p:nvGrpSpPr>
      <p:grpSpPr>
        <a:xfrm>
          <a:off x="0" y="0"/>
          <a:ext cx="0" cy="0"/>
          <a:chOff x="0" y="0"/>
          <a:chExt cx="0" cy="0"/>
        </a:xfrm>
      </p:grpSpPr>
      <p:sp>
        <p:nvSpPr>
          <p:cNvPr id="20" name="Google Shape;20;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1" name="Google Shape;21;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24"/>
        <p:cNvGrpSpPr/>
        <p:nvPr/>
      </p:nvGrpSpPr>
      <p:grpSpPr>
        <a:xfrm>
          <a:off x="0" y="0"/>
          <a:ext cx="0" cy="0"/>
          <a:chOff x="0" y="0"/>
          <a:chExt cx="0" cy="0"/>
        </a:xfrm>
      </p:grpSpPr>
      <p:pic>
        <p:nvPicPr>
          <p:cNvPr id="25" name="Google Shape;25;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7" name="Google Shape;27;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1">
  <p:cSld name="TITLE_AND_BODY_1">
    <p:spTree>
      <p:nvGrpSpPr>
        <p:cNvPr id="1" name="Shape 29"/>
        <p:cNvGrpSpPr/>
        <p:nvPr/>
      </p:nvGrpSpPr>
      <p:grpSpPr>
        <a:xfrm>
          <a:off x="0" y="0"/>
          <a:ext cx="0" cy="0"/>
          <a:chOff x="0" y="0"/>
          <a:chExt cx="0" cy="0"/>
        </a:xfrm>
      </p:grpSpPr>
      <p:pic>
        <p:nvPicPr>
          <p:cNvPr id="30" name="Google Shape;30;g342fc20e308_0_75" descr="Google Shape;32;p18"/>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1" name="Google Shape;31;g342fc20e308_0_75"/>
          <p:cNvSpPr txBox="1">
            <a:spLocks noGrp="1"/>
          </p:cNvSpPr>
          <p:nvPr>
            <p:ph type="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rgbClr val="000000"/>
              </a:buClr>
              <a:buSzPts val="3600"/>
              <a:buFont typeface="Arial"/>
              <a:buNone/>
              <a:defRPr sz="3600">
                <a:solidFill>
                  <a:srgbClr val="000000"/>
                </a:solidFill>
              </a:defRPr>
            </a:lvl1pPr>
            <a:lvl2pPr lvl="1" algn="l">
              <a:lnSpc>
                <a:spcPct val="90000"/>
              </a:lnSpc>
              <a:spcBef>
                <a:spcPts val="0"/>
              </a:spcBef>
              <a:spcAft>
                <a:spcPts val="0"/>
              </a:spcAft>
              <a:buClr>
                <a:srgbClr val="003764"/>
              </a:buClr>
              <a:buSzPts val="1800"/>
              <a:buNone/>
              <a:defRPr/>
            </a:lvl2pPr>
            <a:lvl3pPr lvl="2" algn="l">
              <a:lnSpc>
                <a:spcPct val="90000"/>
              </a:lnSpc>
              <a:spcBef>
                <a:spcPts val="0"/>
              </a:spcBef>
              <a:spcAft>
                <a:spcPts val="0"/>
              </a:spcAft>
              <a:buClr>
                <a:srgbClr val="003764"/>
              </a:buClr>
              <a:buSzPts val="1800"/>
              <a:buNone/>
              <a:defRPr/>
            </a:lvl3pPr>
            <a:lvl4pPr lvl="3" algn="l">
              <a:lnSpc>
                <a:spcPct val="90000"/>
              </a:lnSpc>
              <a:spcBef>
                <a:spcPts val="0"/>
              </a:spcBef>
              <a:spcAft>
                <a:spcPts val="0"/>
              </a:spcAft>
              <a:buClr>
                <a:srgbClr val="003764"/>
              </a:buClr>
              <a:buSzPts val="1800"/>
              <a:buNone/>
              <a:defRPr/>
            </a:lvl4pPr>
            <a:lvl5pPr lvl="4" algn="l">
              <a:lnSpc>
                <a:spcPct val="90000"/>
              </a:lnSpc>
              <a:spcBef>
                <a:spcPts val="0"/>
              </a:spcBef>
              <a:spcAft>
                <a:spcPts val="0"/>
              </a:spcAft>
              <a:buClr>
                <a:srgbClr val="003764"/>
              </a:buClr>
              <a:buSzPts val="1800"/>
              <a:buNone/>
              <a:defRPr/>
            </a:lvl5pPr>
            <a:lvl6pPr lvl="5" algn="l">
              <a:lnSpc>
                <a:spcPct val="90000"/>
              </a:lnSpc>
              <a:spcBef>
                <a:spcPts val="0"/>
              </a:spcBef>
              <a:spcAft>
                <a:spcPts val="0"/>
              </a:spcAft>
              <a:buClr>
                <a:srgbClr val="003764"/>
              </a:buClr>
              <a:buSzPts val="1800"/>
              <a:buNone/>
              <a:defRPr/>
            </a:lvl6pPr>
            <a:lvl7pPr lvl="6" algn="l">
              <a:lnSpc>
                <a:spcPct val="90000"/>
              </a:lnSpc>
              <a:spcBef>
                <a:spcPts val="0"/>
              </a:spcBef>
              <a:spcAft>
                <a:spcPts val="0"/>
              </a:spcAft>
              <a:buClr>
                <a:srgbClr val="003764"/>
              </a:buClr>
              <a:buSzPts val="1800"/>
              <a:buNone/>
              <a:defRPr/>
            </a:lvl7pPr>
            <a:lvl8pPr lvl="7" algn="l">
              <a:lnSpc>
                <a:spcPct val="90000"/>
              </a:lnSpc>
              <a:spcBef>
                <a:spcPts val="0"/>
              </a:spcBef>
              <a:spcAft>
                <a:spcPts val="0"/>
              </a:spcAft>
              <a:buClr>
                <a:srgbClr val="003764"/>
              </a:buClr>
              <a:buSzPts val="1800"/>
              <a:buNone/>
              <a:defRPr/>
            </a:lvl8pPr>
            <a:lvl9pPr lvl="8" algn="l">
              <a:lnSpc>
                <a:spcPct val="90000"/>
              </a:lnSpc>
              <a:spcBef>
                <a:spcPts val="0"/>
              </a:spcBef>
              <a:spcAft>
                <a:spcPts val="0"/>
              </a:spcAft>
              <a:buClr>
                <a:srgbClr val="003764"/>
              </a:buClr>
              <a:buSzPts val="1800"/>
              <a:buNone/>
              <a:defRPr/>
            </a:lvl9pPr>
          </a:lstStyle>
          <a:p>
            <a:endParaRPr/>
          </a:p>
        </p:txBody>
      </p:sp>
      <p:sp>
        <p:nvSpPr>
          <p:cNvPr id="32" name="Google Shape;32;g342fc20e308_0_75"/>
          <p:cNvSpPr txBox="1">
            <a:spLocks noGrp="1"/>
          </p:cNvSpPr>
          <p:nvPr>
            <p:ph type="sldNum" idx="12"/>
          </p:nvPr>
        </p:nvSpPr>
        <p:spPr>
          <a:xfrm>
            <a:off x="5892800" y="6356350"/>
            <a:ext cx="2844900" cy="246300"/>
          </a:xfrm>
          <a:prstGeom prst="rect">
            <a:avLst/>
          </a:prstGeom>
          <a:noFill/>
          <a:ln>
            <a:noFill/>
          </a:ln>
        </p:spPr>
        <p:txBody>
          <a:bodyPr spcFirstLastPara="1" wrap="square" lIns="45675" tIns="45675" rIns="45675" bIns="45675" anchor="t" anchorCtr="0">
            <a:spAutoFit/>
          </a:bodyPr>
          <a:lstStyle>
            <a:lvl1pPr marL="0" marR="0" lvl="0"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16"/>
          <p:cNvSpPr txBox="1">
            <a:spLocks noGrp="1"/>
          </p:cNvSpPr>
          <p:nvPr>
            <p:ph type="body" idx="1"/>
          </p:nvPr>
        </p:nvSpPr>
        <p:spPr>
          <a:xfrm>
            <a:off x="6096000" y="1361856"/>
            <a:ext cx="5508625" cy="46611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5" name="Google Shape;35;p16"/>
          <p:cNvSpPr txBox="1">
            <a:spLocks noGrp="1"/>
          </p:cNvSpPr>
          <p:nvPr>
            <p:ph type="body" idx="2"/>
          </p:nvPr>
        </p:nvSpPr>
        <p:spPr>
          <a:xfrm>
            <a:off x="647546" y="1361856"/>
            <a:ext cx="5288033" cy="466057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6" name="Google Shape;36;p16"/>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7" name="Google Shape;37;p16"/>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40"/>
        <p:cNvGrpSpPr/>
        <p:nvPr/>
      </p:nvGrpSpPr>
      <p:grpSpPr>
        <a:xfrm>
          <a:off x="0" y="0"/>
          <a:ext cx="0" cy="0"/>
          <a:chOff x="0" y="0"/>
          <a:chExt cx="0" cy="0"/>
        </a:xfrm>
      </p:grpSpPr>
      <p:sp>
        <p:nvSpPr>
          <p:cNvPr id="41" name="Google Shape;41;g32385d3b56c_0_210"/>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2" name="Google Shape;42;g32385d3b56c_0_210"/>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3" name="Google Shape;43;g32385d3b56c_0_210"/>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44"/>
        <p:cNvGrpSpPr/>
        <p:nvPr/>
      </p:nvGrpSpPr>
      <p:grpSpPr>
        <a:xfrm>
          <a:off x="0" y="0"/>
          <a:ext cx="0" cy="0"/>
          <a:chOff x="0" y="0"/>
          <a:chExt cx="0" cy="0"/>
        </a:xfrm>
      </p:grpSpPr>
      <p:pic>
        <p:nvPicPr>
          <p:cNvPr id="45" name="Google Shape;45;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6" name="Google Shape;46;p18"/>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47"/>
        <p:cNvGrpSpPr/>
        <p:nvPr/>
      </p:nvGrpSpPr>
      <p:grpSpPr>
        <a:xfrm>
          <a:off x="0" y="0"/>
          <a:ext cx="0" cy="0"/>
          <a:chOff x="0" y="0"/>
          <a:chExt cx="0" cy="0"/>
        </a:xfrm>
      </p:grpSpPr>
      <p:pic>
        <p:nvPicPr>
          <p:cNvPr id="48" name="Google Shape;48;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9" name="Google Shape;49;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 name="TextBox 3">
            <a:extLst>
              <a:ext uri="{FF2B5EF4-FFF2-40B4-BE49-F238E27FC236}">
                <a16:creationId xmlns:a16="http://schemas.microsoft.com/office/drawing/2014/main" id="{B25CA50F-F9E5-8C59-6B88-3C1C77DC1BA7}"/>
              </a:ext>
            </a:extLst>
          </p:cNvPr>
          <p:cNvSpPr txBox="1"/>
          <p:nvPr userDrawn="1">
            <p:extLst>
              <p:ext uri="{1162E1C5-73C7-4A58-AE30-91384D911F3F}">
                <p184:classification xmlns:p184="http://schemas.microsoft.com/office/powerpoint/2018/4/main" val="hdr"/>
              </p:ext>
            </p:extLst>
          </p:nvPr>
        </p:nvSpPr>
        <p:spPr>
          <a:xfrm>
            <a:off x="5811012" y="6350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
        <p:nvSpPr>
          <p:cNvPr id="5" name="TextBox 4">
            <a:extLst>
              <a:ext uri="{FF2B5EF4-FFF2-40B4-BE49-F238E27FC236}">
                <a16:creationId xmlns:a16="http://schemas.microsoft.com/office/drawing/2014/main" id="{D2F8659E-9C96-8CF5-E120-7950E34CA4E9}"/>
              </a:ext>
            </a:extLst>
          </p:cNvPr>
          <p:cNvSpPr txBox="1"/>
          <p:nvPr userDrawn="1">
            <p:extLst>
              <p:ext uri="{1162E1C5-73C7-4A58-AE30-91384D911F3F}">
                <p184:classification xmlns:p184="http://schemas.microsoft.com/office/powerpoint/2018/4/main" val="ftr"/>
              </p:ext>
            </p:extLst>
          </p:nvPr>
        </p:nvSpPr>
        <p:spPr>
          <a:xfrm>
            <a:off x="5811012" y="662686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vClDIG3ahys"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nderstanding-ai-in-education-module-1" TargetMode="Externa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hyperlink" Target="https://my.chartered.college/impact_article/teachers-and-school-leaders-ai-readiness/" TargetMode="External"/><Relationship Id="rId3" Type="http://schemas.openxmlformats.org/officeDocument/2006/relationships/image" Target="../media/image17.jpeg"/><Relationship Id="rId7" Type="http://schemas.openxmlformats.org/officeDocument/2006/relationships/hyperlink" Target="https://my.chartered.college/impact_article/the-importance-of-student-voice-in-getting-ai-right-for-school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my.chartered.college/impact_article/a-learning-curve-a-landscape-review-of-ai-and-education-in-the-uk/" TargetMode="External"/><Relationship Id="rId5" Type="http://schemas.openxmlformats.org/officeDocument/2006/relationships/image" Target="../media/image18.png"/><Relationship Id="rId10" Type="http://schemas.openxmlformats.org/officeDocument/2006/relationships/hyperlink" Target="https://my.chartered.college/impact_article/do-pupils-dream-of-electric-teachers-secondary-school-pupil-perspectives-on-ai-and-the-implications-for-teacher-professionalism/" TargetMode="External"/><Relationship Id="rId4" Type="http://schemas.openxmlformats.org/officeDocument/2006/relationships/image" Target="../media/image7.png"/><Relationship Id="rId9" Type="http://schemas.openxmlformats.org/officeDocument/2006/relationships/hyperlink" Target="https://my.chartered.college/impact_article/ai-spy-tracking-the-tools-that-teachers-us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my.chartered.college/research-hub/using-ai-safely-and-effectively-in-all-settings/" TargetMode="External"/><Relationship Id="rId3" Type="http://schemas.openxmlformats.org/officeDocument/2006/relationships/image" Target="../media/image19.jpeg"/><Relationship Id="rId7" Type="http://schemas.openxmlformats.org/officeDocument/2006/relationships/hyperlink" Target="https://my.chartered.college/research-hub/ai-in-multi-academy-trusts-workloads-and-wellbe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my.chartered.college/research-hub/ai-in-schools-teaching-and-learning/" TargetMode="External"/><Relationship Id="rId5" Type="http://schemas.openxmlformats.org/officeDocument/2006/relationships/image" Target="../media/image1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VSLIhZzWai8"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nderstanding-ai-in-education-module-1"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descr="This is a title slide.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a:t>The Safe and Effective Use of AI in Education</a:t>
            </a:r>
            <a:endParaRPr/>
          </a:p>
        </p:txBody>
      </p:sp>
      <p:sp>
        <p:nvSpPr>
          <p:cNvPr id="55" name="Google Shape;55;p1"/>
          <p:cNvSpPr txBox="1">
            <a:spLocks noGrp="1"/>
          </p:cNvSpPr>
          <p:nvPr>
            <p:ph type="body" idx="1"/>
          </p:nvPr>
        </p:nvSpPr>
        <p:spPr>
          <a:xfrm>
            <a:off x="676877" y="3191525"/>
            <a:ext cx="9222000" cy="85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GB" sz="2800" dirty="0"/>
              <a:t>Module 1: Understanding AI in education</a:t>
            </a:r>
            <a:endParaRPr sz="2800" dirty="0"/>
          </a:p>
        </p:txBody>
      </p:sp>
      <p:pic>
        <p:nvPicPr>
          <p:cNvPr id="56" name="Google Shape;56;p1" descr="Chiltern Learning Trust and Chartered College of teaching logos"/>
          <p:cNvPicPr preferRelativeResize="0"/>
          <p:nvPr/>
        </p:nvPicPr>
        <p:blipFill rotWithShape="1">
          <a:blip r:embed="rId3">
            <a:alphaModFix/>
          </a:blip>
          <a:srcRect/>
          <a:stretch/>
        </p:blipFill>
        <p:spPr>
          <a:xfrm>
            <a:off x="10005202" y="5148800"/>
            <a:ext cx="2101700" cy="158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32385d3b56c_0_228" descr="This slide contains an activity to consider three questions. "/>
          <p:cNvSpPr txBox="1">
            <a:spLocks noGrp="1"/>
          </p:cNvSpPr>
          <p:nvPr>
            <p:ph type="title"/>
          </p:nvPr>
        </p:nvSpPr>
        <p:spPr>
          <a:xfrm>
            <a:off x="504834" y="51099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GB"/>
              <a:t>Key question: what is my knowledge of AI?</a:t>
            </a:r>
            <a:endParaRPr/>
          </a:p>
          <a:p>
            <a:pPr marL="0" lvl="0" indent="0" algn="l" rtl="0">
              <a:lnSpc>
                <a:spcPct val="90000"/>
              </a:lnSpc>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Clr>
                <a:srgbClr val="003764"/>
              </a:buClr>
              <a:buSzPts val="2400"/>
              <a:buFont typeface="Arial"/>
              <a:buNone/>
            </a:pPr>
            <a:endParaRPr/>
          </a:p>
        </p:txBody>
      </p:sp>
      <p:sp>
        <p:nvSpPr>
          <p:cNvPr id="154" name="Google Shape;154;g32385d3b56c_0_228"/>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Consider the three questions below. You may want to discuss them with a colleague or note your ideas in the space below the questions. </a:t>
            </a:r>
            <a:endParaRPr i="1"/>
          </a:p>
        </p:txBody>
      </p:sp>
      <p:sp>
        <p:nvSpPr>
          <p:cNvPr id="155" name="Google Shape;155;g32385d3b56c_0_228"/>
          <p:cNvSpPr txBox="1"/>
          <p:nvPr/>
        </p:nvSpPr>
        <p:spPr>
          <a:xfrm>
            <a:off x="5048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is my current understanding of generative AI?</a:t>
            </a:r>
            <a:endParaRPr sz="1400" b="0" i="0" u="none" strike="noStrike" cap="none">
              <a:solidFill>
                <a:srgbClr val="000000"/>
              </a:solidFill>
              <a:latin typeface="Arial"/>
              <a:ea typeface="Arial"/>
              <a:cs typeface="Arial"/>
              <a:sym typeface="Arial"/>
            </a:endParaRPr>
          </a:p>
        </p:txBody>
      </p:sp>
      <p:sp>
        <p:nvSpPr>
          <p:cNvPr id="156" name="Google Shape;156;g32385d3b56c_0_228">
            <a:extLst>
              <a:ext uri="{C183D7F6-B498-43B3-948B-1728B52AA6E4}">
                <adec:decorative xmlns:adec="http://schemas.microsoft.com/office/drawing/2017/decorative" val="1"/>
              </a:ext>
            </a:extLst>
          </p:cNvPr>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32385d3b56c_0_228" descr="An arrow indicating that you move to the next box. "/>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32385d3b56c_0_228"/>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further questions do I have as an educator?</a:t>
            </a:r>
            <a:endParaRPr sz="1400" b="0" i="0" u="none" strike="noStrike" cap="none">
              <a:solidFill>
                <a:srgbClr val="000000"/>
              </a:solidFill>
              <a:latin typeface="Arial"/>
              <a:ea typeface="Arial"/>
              <a:cs typeface="Arial"/>
              <a:sym typeface="Arial"/>
            </a:endParaRPr>
          </a:p>
        </p:txBody>
      </p:sp>
      <p:sp>
        <p:nvSpPr>
          <p:cNvPr id="159" name="Google Shape;159;g32385d3b56c_0_228">
            <a:extLst>
              <a:ext uri="{C183D7F6-B498-43B3-948B-1728B52AA6E4}">
                <adec:decorative xmlns:adec="http://schemas.microsoft.com/office/drawing/2017/decorative" val="1"/>
              </a:ext>
            </a:extLst>
          </p:cNvPr>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32385d3b56c_0_228" descr="An arrow indicating that you move to the next box. "/>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32385d3b56c_0_228"/>
          <p:cNvSpPr txBox="1"/>
          <p:nvPr/>
        </p:nvSpPr>
        <p:spPr>
          <a:xfrm>
            <a:off x="8357300"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chemeClr val="dk1"/>
                </a:solidFill>
                <a:latin typeface="Arial"/>
                <a:ea typeface="Arial"/>
                <a:cs typeface="Arial"/>
                <a:sym typeface="Arial"/>
              </a:rPr>
              <a:t>What actions can I take to get there? Note that you should find many of these answers throughout the resources.</a:t>
            </a:r>
            <a:endParaRPr sz="1400" b="0" i="0" u="none" strike="noStrike" cap="none">
              <a:solidFill>
                <a:schemeClr val="dk1"/>
              </a:solidFill>
              <a:latin typeface="Arial"/>
              <a:ea typeface="Arial"/>
              <a:cs typeface="Arial"/>
              <a:sym typeface="Arial"/>
            </a:endParaRPr>
          </a:p>
        </p:txBody>
      </p:sp>
      <p:sp>
        <p:nvSpPr>
          <p:cNvPr id="162" name="Google Shape;162;g32385d3b56c_0_228">
            <a:extLst>
              <a:ext uri="{C183D7F6-B498-43B3-948B-1728B52AA6E4}">
                <adec:decorative xmlns:adec="http://schemas.microsoft.com/office/drawing/2017/decorative" val="1"/>
              </a:ext>
            </a:extLst>
          </p:cNvPr>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[Guidance: you should consider the content of the resources on the following slides and decide which sections of the teacher toolkit you should engage </a:t>
            </a:r>
            <a:r>
              <a:rPr lang="en-GB" sz="1400" b="0" i="0" u="none" strike="noStrike" cap="none" dirty="0">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with</a:t>
            </a: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t>
            </a:r>
            <a:endParaRPr lang="en-GB" sz="1400" b="0" i="0" u="none" strike="noStrike" cap="none" dirty="0">
              <a:solidFill>
                <a:srgbClr val="000000"/>
              </a:solidFill>
              <a:latin typeface="Arial"/>
              <a:ea typeface="Arial"/>
              <a:cs typeface="Arial"/>
              <a:sym typeface="Arial"/>
            </a:endParaRPr>
          </a:p>
        </p:txBody>
      </p:sp>
      <p:sp>
        <p:nvSpPr>
          <p:cNvPr id="163" name="Google Shape;163;g32385d3b56c_0_228"/>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164" name="Google Shape;164;g32385d3b56c_0_228"/>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466b53d731_0_97" descr="This slide helps you to plan for engagement with Module 1, the Video column tells you the video number, the 'brief description' column gives you a brief description of and the 'Guidance on relevance&quot; column helps you to plan understand if you need to watch that particular video. "/>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Planning for engagement with Module 1: </a:t>
            </a:r>
            <a:br>
              <a:rPr lang="en-GB"/>
            </a:br>
            <a:r>
              <a:rPr lang="en-GB"/>
              <a:t>Understanding AI in education</a:t>
            </a:r>
            <a:endParaRPr/>
          </a:p>
        </p:txBody>
      </p:sp>
      <p:graphicFrame>
        <p:nvGraphicFramePr>
          <p:cNvPr id="171" name="Google Shape;171;g3466b53d731_0_97"/>
          <p:cNvGraphicFramePr/>
          <p:nvPr>
            <p:extLst>
              <p:ext uri="{D42A27DB-BD31-4B8C-83A1-F6EECF244321}">
                <p14:modId xmlns:p14="http://schemas.microsoft.com/office/powerpoint/2010/main" val="4159222478"/>
              </p:ext>
            </p:extLst>
          </p:nvPr>
        </p:nvGraphicFramePr>
        <p:xfrm>
          <a:off x="940051" y="1690825"/>
          <a:ext cx="10311900" cy="1649280"/>
        </p:xfrm>
        <a:graphic>
          <a:graphicData uri="http://schemas.openxmlformats.org/drawingml/2006/table">
            <a:tbl>
              <a:tblPr firstRow="1">
                <a:noFill/>
                <a:tableStyleId>{B0200695-C594-40BE-8B8F-48C42E5EF99E}</a:tableStyleId>
              </a:tblPr>
              <a:tblGrid>
                <a:gridCol w="1854975">
                  <a:extLst>
                    <a:ext uri="{9D8B030D-6E8A-4147-A177-3AD203B41FA5}">
                      <a16:colId xmlns:a16="http://schemas.microsoft.com/office/drawing/2014/main" val="20000"/>
                    </a:ext>
                  </a:extLst>
                </a:gridCol>
                <a:gridCol w="3754625">
                  <a:extLst>
                    <a:ext uri="{9D8B030D-6E8A-4147-A177-3AD203B41FA5}">
                      <a16:colId xmlns:a16="http://schemas.microsoft.com/office/drawing/2014/main" val="20001"/>
                    </a:ext>
                  </a:extLst>
                </a:gridCol>
                <a:gridCol w="47023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Brief description</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Guidance on relevance</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1</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An Introduction to AI in Education</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Everyone should watch this introduction</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2</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Focus on generative AI</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solidFill>
                            <a:schemeClr val="dk1"/>
                          </a:solidFill>
                        </a:rPr>
                        <a:t>Everyone should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bl>
          </a:graphicData>
        </a:graphic>
      </p:graphicFrame>
      <p:sp>
        <p:nvSpPr>
          <p:cNvPr id="172" name="Google Shape;172;g3466b53d731_0_97"/>
          <p:cNvSpPr txBox="1"/>
          <p:nvPr/>
        </p:nvSpPr>
        <p:spPr>
          <a:xfrm>
            <a:off x="647724" y="6125608"/>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Module 1: Understanding AI in education</a:t>
            </a:r>
            <a:endParaRPr sz="1400" b="0" i="0" u="none" strike="noStrike" cap="none">
              <a:solidFill>
                <a:srgbClr val="000000"/>
              </a:solidFill>
              <a:latin typeface="Arial"/>
              <a:ea typeface="Arial"/>
              <a:cs typeface="Arial"/>
              <a:sym typeface="Arial"/>
            </a:endParaRPr>
          </a:p>
        </p:txBody>
      </p:sp>
      <p:sp>
        <p:nvSpPr>
          <p:cNvPr id="173" name="Google Shape;173;g3466b53d731_0_97"/>
          <p:cNvSpPr txBox="1">
            <a:spLocks noGrp="1"/>
          </p:cNvSpPr>
          <p:nvPr>
            <p:ph type="sldNum" idx="12"/>
          </p:nvPr>
        </p:nvSpPr>
        <p:spPr>
          <a:xfrm>
            <a:off x="11170544" y="6217456"/>
            <a:ext cx="366511"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11</a:t>
            </a:fld>
            <a:endParaRPr sz="1050">
              <a:solidFill>
                <a:srgbClr val="4D4D4D"/>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466b53d731_0_141" descr="This slide helps you to plan for engagement with Module 2, the Video column tells you the video number, the 'brief description' column gives you a brief description of and the 'Guidance on relevance&quot; column helps you to plan understand if you need to watch that particular video. "/>
          <p:cNvSpPr txBox="1">
            <a:spLocks noGrp="1"/>
          </p:cNvSpPr>
          <p:nvPr>
            <p:ph type="title"/>
          </p:nvPr>
        </p:nvSpPr>
        <p:spPr>
          <a:xfrm>
            <a:off x="838200" y="220270"/>
            <a:ext cx="10515600" cy="1325700"/>
          </a:xfrm>
          <a:prstGeom prst="rect">
            <a:avLst/>
          </a:prstGeom>
          <a:noFill/>
          <a:ln>
            <a:noFill/>
          </a:ln>
        </p:spPr>
        <p:txBody>
          <a:bodyPr spcFirstLastPara="1" wrap="square" lIns="45700" tIns="45700" rIns="45700" bIns="45700" anchor="ctr" anchorCtr="0">
            <a:normAutofit/>
          </a:bodyPr>
          <a:lstStyle/>
          <a:p>
            <a:pPr marL="0" lvl="0" indent="0" algn="l" rtl="0">
              <a:lnSpc>
                <a:spcPct val="100000"/>
              </a:lnSpc>
              <a:spcBef>
                <a:spcPts val="0"/>
              </a:spcBef>
              <a:spcAft>
                <a:spcPts val="0"/>
              </a:spcAft>
              <a:buSzPts val="1800"/>
              <a:buNone/>
            </a:pPr>
            <a:r>
              <a:rPr lang="en-GB"/>
              <a:t>Planning for engagement with Module 2: </a:t>
            </a:r>
            <a:br>
              <a:rPr lang="en-GB"/>
            </a:br>
            <a:r>
              <a:rPr lang="en-GB"/>
              <a:t>Interacting with generative AI in education</a:t>
            </a:r>
            <a:endParaRPr/>
          </a:p>
        </p:txBody>
      </p:sp>
      <p:graphicFrame>
        <p:nvGraphicFramePr>
          <p:cNvPr id="180" name="Google Shape;180;g3466b53d731_0_141"/>
          <p:cNvGraphicFramePr/>
          <p:nvPr>
            <p:extLst>
              <p:ext uri="{D42A27DB-BD31-4B8C-83A1-F6EECF244321}">
                <p14:modId xmlns:p14="http://schemas.microsoft.com/office/powerpoint/2010/main" val="2461241702"/>
              </p:ext>
            </p:extLst>
          </p:nvPr>
        </p:nvGraphicFramePr>
        <p:xfrm>
          <a:off x="838200" y="1446725"/>
          <a:ext cx="10342825" cy="4087560"/>
        </p:xfrm>
        <a:graphic>
          <a:graphicData uri="http://schemas.openxmlformats.org/drawingml/2006/table">
            <a:tbl>
              <a:tblPr firstRow="1">
                <a:noFill/>
                <a:tableStyleId>{B0200695-C594-40BE-8B8F-48C42E5EF99E}</a:tableStyleId>
              </a:tblPr>
              <a:tblGrid>
                <a:gridCol w="723622">
                  <a:extLst>
                    <a:ext uri="{9D8B030D-6E8A-4147-A177-3AD203B41FA5}">
                      <a16:colId xmlns:a16="http://schemas.microsoft.com/office/drawing/2014/main" val="20000"/>
                    </a:ext>
                  </a:extLst>
                </a:gridCol>
                <a:gridCol w="2439803">
                  <a:extLst>
                    <a:ext uri="{9D8B030D-6E8A-4147-A177-3AD203B41FA5}">
                      <a16:colId xmlns:a16="http://schemas.microsoft.com/office/drawing/2014/main" val="20001"/>
                    </a:ext>
                  </a:extLst>
                </a:gridCol>
                <a:gridCol w="4764800">
                  <a:extLst>
                    <a:ext uri="{9D8B030D-6E8A-4147-A177-3AD203B41FA5}">
                      <a16:colId xmlns:a16="http://schemas.microsoft.com/office/drawing/2014/main" val="20002"/>
                    </a:ext>
                  </a:extLst>
                </a:gridCol>
                <a:gridCol w="241460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Brief description</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Notes (including guidance)</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b="1" u="none" strike="noStrike" cap="none" dirty="0">
                          <a:solidFill>
                            <a:schemeClr val="dk1"/>
                          </a:solidFill>
                        </a:rPr>
                        <a:t>Planning, am I going to watch this 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1</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t>How generative AI works, an introduction</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If you are already confident in the fundamentals of how generative AI works you may not need to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2</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How to create an effective prompt</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If you are already confident at creating prompts for generative AI you may not need to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3</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Recap: how AI processes a prompt</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solidFill>
                            <a:schemeClr val="dk1"/>
                          </a:solidFill>
                        </a:rPr>
                        <a:t>If you are already confident in the fundamentals of how generative AI works you may not need to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4</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Generative AI outputs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solidFill>
                            <a:schemeClr val="dk1"/>
                          </a:solidFill>
                        </a:rPr>
                        <a:t>If you are already confident in the fundamentals of how generative AI works you may not need to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5</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Limitations of generative AI systems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We recommend everyone watches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6</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AI and sustainability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dirty="0">
                          <a:solidFill>
                            <a:schemeClr val="dk1"/>
                          </a:solidFill>
                        </a:rPr>
                        <a:t>We recommend everyone watches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6"/>
                  </a:ext>
                </a:extLst>
              </a:tr>
            </a:tbl>
          </a:graphicData>
        </a:graphic>
      </p:graphicFrame>
      <p:sp>
        <p:nvSpPr>
          <p:cNvPr id="181" name="Google Shape;181;g3466b53d731_0_141"/>
          <p:cNvSpPr txBox="1"/>
          <p:nvPr/>
        </p:nvSpPr>
        <p:spPr>
          <a:xfrm>
            <a:off x="647724" y="6125608"/>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Module 1: Understanding AI in education</a:t>
            </a:r>
            <a:endParaRPr sz="1400" b="0" i="0" u="none" strike="noStrike" cap="none">
              <a:solidFill>
                <a:srgbClr val="000000"/>
              </a:solidFill>
              <a:latin typeface="Arial"/>
              <a:ea typeface="Arial"/>
              <a:cs typeface="Arial"/>
              <a:sym typeface="Arial"/>
            </a:endParaRPr>
          </a:p>
        </p:txBody>
      </p:sp>
      <p:sp>
        <p:nvSpPr>
          <p:cNvPr id="182" name="Google Shape;182;g3466b53d731_0_141"/>
          <p:cNvSpPr txBox="1">
            <a:spLocks noGrp="1"/>
          </p:cNvSpPr>
          <p:nvPr>
            <p:ph type="sldNum" idx="12"/>
          </p:nvPr>
        </p:nvSpPr>
        <p:spPr>
          <a:xfrm>
            <a:off x="11095176" y="6217456"/>
            <a:ext cx="440412"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12</a:t>
            </a:fld>
            <a:endParaRPr sz="1050">
              <a:solidFill>
                <a:srgbClr val="4D4D4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466b53d731_0_148" descr="This slide helps you to plan for engagement with Module 1, the Video column tells you the video number, the 'brief description' column gives you a brief description of and the 'Guidance on relevance&quot; column helps you to plan understand if you need to watch that particular video. "/>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Planning for engagement with Module 3: </a:t>
            </a:r>
            <a:br>
              <a:rPr lang="en-GB"/>
            </a:br>
            <a:r>
              <a:rPr lang="en-GB"/>
              <a:t>Developing the safe use of generative AI in education</a:t>
            </a:r>
            <a:endParaRPr/>
          </a:p>
        </p:txBody>
      </p:sp>
      <p:graphicFrame>
        <p:nvGraphicFramePr>
          <p:cNvPr id="189" name="Google Shape;189;g3466b53d731_0_148"/>
          <p:cNvGraphicFramePr/>
          <p:nvPr>
            <p:extLst>
              <p:ext uri="{D42A27DB-BD31-4B8C-83A1-F6EECF244321}">
                <p14:modId xmlns:p14="http://schemas.microsoft.com/office/powerpoint/2010/main" val="3438546488"/>
              </p:ext>
            </p:extLst>
          </p:nvPr>
        </p:nvGraphicFramePr>
        <p:xfrm>
          <a:off x="905347" y="1609688"/>
          <a:ext cx="10251600" cy="3477990"/>
        </p:xfrm>
        <a:graphic>
          <a:graphicData uri="http://schemas.openxmlformats.org/drawingml/2006/table">
            <a:tbl>
              <a:tblPr firstRow="1">
                <a:noFill/>
                <a:tableStyleId>{B0200695-C594-40BE-8B8F-48C42E5EF99E}</a:tableStyleId>
              </a:tblPr>
              <a:tblGrid>
                <a:gridCol w="1419675">
                  <a:extLst>
                    <a:ext uri="{9D8B030D-6E8A-4147-A177-3AD203B41FA5}">
                      <a16:colId xmlns:a16="http://schemas.microsoft.com/office/drawing/2014/main" val="20000"/>
                    </a:ext>
                  </a:extLst>
                </a:gridCol>
                <a:gridCol w="3418325">
                  <a:extLst>
                    <a:ext uri="{9D8B030D-6E8A-4147-A177-3AD203B41FA5}">
                      <a16:colId xmlns:a16="http://schemas.microsoft.com/office/drawing/2014/main" val="20001"/>
                    </a:ext>
                  </a:extLst>
                </a:gridCol>
                <a:gridCol w="54136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Brief description</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Guidance on relevance</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1</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t>Module introduction</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This is an overview of the module</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2</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Key risks associated with generative AI, including safeguarding considerations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This is a key module to ensure that you are using AI safely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3</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Evaluating generative AI outputs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This is important in understanding effective approaches to using generative AI</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4</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Data protection and intellectual property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This is a key module to ensure that you are using AI within the law</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5</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Academic integrity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Although more relevance will be found here for those teaching KS3 and above, academic integrity is something that can be embedded at all stages and ages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5"/>
                  </a:ext>
                </a:extLst>
              </a:tr>
            </a:tbl>
          </a:graphicData>
        </a:graphic>
      </p:graphicFrame>
      <p:sp>
        <p:nvSpPr>
          <p:cNvPr id="190" name="Google Shape;190;g3466b53d731_0_148"/>
          <p:cNvSpPr txBox="1"/>
          <p:nvPr/>
        </p:nvSpPr>
        <p:spPr>
          <a:xfrm>
            <a:off x="647724" y="6125608"/>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Module 1: Understanding AI in education</a:t>
            </a:r>
            <a:endParaRPr sz="1400" b="0" i="0" u="none" strike="noStrike" cap="none">
              <a:solidFill>
                <a:srgbClr val="000000"/>
              </a:solidFill>
              <a:latin typeface="Arial"/>
              <a:ea typeface="Arial"/>
              <a:cs typeface="Arial"/>
              <a:sym typeface="Arial"/>
            </a:endParaRPr>
          </a:p>
        </p:txBody>
      </p:sp>
      <p:sp>
        <p:nvSpPr>
          <p:cNvPr id="191" name="Google Shape;191;g3466b53d731_0_148"/>
          <p:cNvSpPr txBox="1">
            <a:spLocks noGrp="1"/>
          </p:cNvSpPr>
          <p:nvPr>
            <p:ph type="sldNum" idx="12"/>
          </p:nvPr>
        </p:nvSpPr>
        <p:spPr>
          <a:xfrm>
            <a:off x="11156941" y="6215916"/>
            <a:ext cx="393672"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13</a:t>
            </a:fld>
            <a:endParaRPr sz="1050">
              <a:solidFill>
                <a:srgbClr val="4D4D4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466b53d731_0_155" descr="This slide helps you to plan for engagement with Module 4, the Video column tells you the video number, the 'brief description' column gives you a brief description of and the 'Guidance on relevance&quot; column helps you to plan understand if you need to watch that particular video. The &quot;Planning, am I going to watch this video?&quot; column is where you can note if you are going to watch the video. "/>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Planning for engagement with Module 4: Use cases of generative AI in education</a:t>
            </a:r>
            <a:endParaRPr/>
          </a:p>
        </p:txBody>
      </p:sp>
      <p:graphicFrame>
        <p:nvGraphicFramePr>
          <p:cNvPr id="198" name="Google Shape;198;g3466b53d731_0_155"/>
          <p:cNvGraphicFramePr/>
          <p:nvPr>
            <p:extLst>
              <p:ext uri="{D42A27DB-BD31-4B8C-83A1-F6EECF244321}">
                <p14:modId xmlns:p14="http://schemas.microsoft.com/office/powerpoint/2010/main" val="2595611646"/>
              </p:ext>
            </p:extLst>
          </p:nvPr>
        </p:nvGraphicFramePr>
        <p:xfrm>
          <a:off x="838200" y="1582527"/>
          <a:ext cx="10257000" cy="3081780"/>
        </p:xfrm>
        <a:graphic>
          <a:graphicData uri="http://schemas.openxmlformats.org/drawingml/2006/table">
            <a:tbl>
              <a:tblPr firstRow="1">
                <a:noFill/>
                <a:tableStyleId>{B0200695-C594-40BE-8B8F-48C42E5EF99E}</a:tableStyleId>
              </a:tblPr>
              <a:tblGrid>
                <a:gridCol w="1793000">
                  <a:extLst>
                    <a:ext uri="{9D8B030D-6E8A-4147-A177-3AD203B41FA5}">
                      <a16:colId xmlns:a16="http://schemas.microsoft.com/office/drawing/2014/main" val="20000"/>
                    </a:ext>
                  </a:extLst>
                </a:gridCol>
                <a:gridCol w="3026375">
                  <a:extLst>
                    <a:ext uri="{9D8B030D-6E8A-4147-A177-3AD203B41FA5}">
                      <a16:colId xmlns:a16="http://schemas.microsoft.com/office/drawing/2014/main" val="20001"/>
                    </a:ext>
                  </a:extLst>
                </a:gridCol>
                <a:gridCol w="3055775">
                  <a:extLst>
                    <a:ext uri="{9D8B030D-6E8A-4147-A177-3AD203B41FA5}">
                      <a16:colId xmlns:a16="http://schemas.microsoft.com/office/drawing/2014/main" val="20002"/>
                    </a:ext>
                  </a:extLst>
                </a:gridCol>
                <a:gridCol w="2381850">
                  <a:extLst>
                    <a:ext uri="{9D8B030D-6E8A-4147-A177-3AD203B41FA5}">
                      <a16:colId xmlns:a16="http://schemas.microsoft.com/office/drawing/2014/main" val="20003"/>
                    </a:ext>
                  </a:extLst>
                </a:gridCol>
              </a:tblGrid>
              <a:tr h="420725">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Brief Description</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b="1" u="none" strike="noStrike" cap="none" dirty="0">
                          <a:solidFill>
                            <a:schemeClr val="dk1"/>
                          </a:solidFill>
                        </a:rPr>
                        <a:t>Guidance on relevance</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b="1" u="none" strike="noStrike" cap="none" dirty="0">
                          <a:solidFill>
                            <a:schemeClr val="dk1"/>
                          </a:solidFill>
                        </a:rPr>
                        <a:t>Planning, am I going to watch this 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1</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t>Introduction to use cases of AI in education</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This has relevance for all teachers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2</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Generative AI in teaching and learning</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solidFill>
                            <a:schemeClr val="dk1"/>
                          </a:solidFill>
                        </a:rPr>
                        <a:t>This has relevance for all teachers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3</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dirty="0">
                          <a:solidFill>
                            <a:schemeClr val="dk1"/>
                          </a:solidFill>
                        </a:rPr>
                        <a:t>Generative AI for personalising learning</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solidFill>
                            <a:schemeClr val="dk1"/>
                          </a:solidFill>
                        </a:rPr>
                        <a:t>This has relevance for all teachers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4</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dirty="0">
                          <a:solidFill>
                            <a:schemeClr val="dk1"/>
                          </a:solidFill>
                        </a:rPr>
                        <a:t>Generative AI to support workload and administrative tasks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solidFill>
                            <a:schemeClr val="dk1"/>
                          </a:solidFill>
                        </a:rPr>
                        <a:t>This has relevance for all teachers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199" name="Google Shape;199;g3466b53d731_0_155"/>
          <p:cNvSpPr txBox="1"/>
          <p:nvPr/>
        </p:nvSpPr>
        <p:spPr>
          <a:xfrm>
            <a:off x="647724" y="6125608"/>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Module 1: Understanding AI in education</a:t>
            </a:r>
            <a:endParaRPr sz="1400" b="0" i="0" u="none" strike="noStrike" cap="none">
              <a:solidFill>
                <a:srgbClr val="000000"/>
              </a:solidFill>
              <a:latin typeface="Arial"/>
              <a:ea typeface="Arial"/>
              <a:cs typeface="Arial"/>
              <a:sym typeface="Arial"/>
            </a:endParaRPr>
          </a:p>
        </p:txBody>
      </p:sp>
      <p:sp>
        <p:nvSpPr>
          <p:cNvPr id="200" name="Google Shape;200;g3466b53d731_0_155"/>
          <p:cNvSpPr txBox="1">
            <a:spLocks noGrp="1"/>
          </p:cNvSpPr>
          <p:nvPr>
            <p:ph type="sldNum" idx="12"/>
          </p:nvPr>
        </p:nvSpPr>
        <p:spPr>
          <a:xfrm>
            <a:off x="11095176" y="6215916"/>
            <a:ext cx="457046"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14</a:t>
            </a:fld>
            <a:endParaRPr sz="1050">
              <a:solidFill>
                <a:srgbClr val="4D4D4D"/>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32385d3b56c_0_32" descr="This is a title slide. "/>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Generative AI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3466b53d731_0_174" descr="This slide contains links to the videos and transcripts for the second video of the module. "/>
          <p:cNvSpPr txBox="1">
            <a:spLocks noGrp="1"/>
          </p:cNvSpPr>
          <p:nvPr>
            <p:ph type="title" idx="4294967295"/>
          </p:nvPr>
        </p:nvSpPr>
        <p:spPr>
          <a:xfrm>
            <a:off x="724287" y="60622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it-IT" sz="2400" b="1" i="0" u="none" strike="noStrike" kern="0" cap="none" spc="0" normalizeH="0" baseline="0" noProof="0" dirty="0">
                <a:ln>
                  <a:noFill/>
                </a:ln>
                <a:solidFill>
                  <a:srgbClr val="003764"/>
                </a:solidFill>
                <a:effectLst/>
                <a:uLnTx/>
                <a:uFillTx/>
                <a:latin typeface="Arial"/>
                <a:ea typeface="Arial"/>
                <a:cs typeface="Arial"/>
                <a:sym typeface="Arial"/>
              </a:rPr>
              <a:t>Module 1 Video 2: Focus on generative AI</a:t>
            </a:r>
          </a:p>
        </p:txBody>
      </p:sp>
      <p:sp>
        <p:nvSpPr>
          <p:cNvPr id="211" name="Google Shape;211;g3466b53d731_0_174"/>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rPr>
              <a:t>Module 1 Video 2: An introduction to AI in education</a:t>
            </a:r>
            <a:endParaRPr sz="2400" b="1" i="0" u="none" strike="noStrike" cap="none" dirty="0">
              <a:solidFill>
                <a:srgbClr val="003764"/>
              </a:solidFill>
              <a:latin typeface="Arial"/>
              <a:ea typeface="Arial"/>
              <a:cs typeface="Arial"/>
              <a:sym typeface="Arial"/>
            </a:endParaRPr>
          </a:p>
        </p:txBody>
      </p:sp>
      <p:pic>
        <p:nvPicPr>
          <p:cNvPr id="212" name="Google Shape;212;g3466b53d731_0_17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13" name="Google Shape;213;g3466b53d731_0_174"/>
          <p:cNvSpPr txBox="1"/>
          <p:nvPr/>
        </p:nvSpPr>
        <p:spPr>
          <a:xfrm>
            <a:off x="2721803" y="43580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rPr>
              <a:t>Module 1 Video 2: An introduction to AI in education</a:t>
            </a:r>
            <a:endParaRPr sz="2400" b="1" i="0" u="none" strike="noStrike" cap="none" dirty="0">
              <a:solidFill>
                <a:srgbClr val="003764"/>
              </a:solidFill>
              <a:latin typeface="Arial"/>
              <a:ea typeface="Arial"/>
              <a:cs typeface="Arial"/>
              <a:sym typeface="Arial"/>
            </a:endParaRPr>
          </a:p>
        </p:txBody>
      </p:sp>
      <p:pic>
        <p:nvPicPr>
          <p:cNvPr id="214" name="Google Shape;214;g3466b53d731_0_17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9F7F8CEE-2EB7-DDB8-8D99-7A29AFF8E016}"/>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215" name="Google Shape;215;g3466b53d731_0_17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16" name="Google Shape;216;g3466b53d731_0_17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pic>
        <p:nvPicPr>
          <p:cNvPr id="5" name="Picture 4" descr="Woman holding tablet, presenting to seated audience">
            <a:extLst>
              <a:ext uri="{FF2B5EF4-FFF2-40B4-BE49-F238E27FC236}">
                <a16:creationId xmlns:a16="http://schemas.microsoft.com/office/drawing/2014/main" id="{3EF7F359-8339-DDC0-168C-4D249A1FC80A}"/>
              </a:ext>
            </a:extLst>
          </p:cNvPr>
          <p:cNvPicPr>
            <a:picLocks noChangeAspect="1"/>
          </p:cNvPicPr>
          <p:nvPr/>
        </p:nvPicPr>
        <p:blipFill>
          <a:blip r:embed="rId3"/>
          <a:stretch>
            <a:fillRect/>
          </a:stretch>
        </p:blipFill>
        <p:spPr>
          <a:xfrm>
            <a:off x="4936957" y="0"/>
            <a:ext cx="7255043" cy="4836695"/>
          </a:xfrm>
          <a:prstGeom prst="rect">
            <a:avLst/>
          </a:prstGeom>
        </p:spPr>
      </p:pic>
      <p:pic>
        <p:nvPicPr>
          <p:cNvPr id="222" name="Google Shape;222;g32385d3b56c_0_4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8" y="0"/>
            <a:ext cx="12198098" cy="6858000"/>
          </a:xfrm>
          <a:prstGeom prst="rect">
            <a:avLst/>
          </a:prstGeom>
          <a:noFill/>
          <a:ln>
            <a:noFill/>
          </a:ln>
        </p:spPr>
      </p:pic>
      <p:sp>
        <p:nvSpPr>
          <p:cNvPr id="223" name="Google Shape;223;g32385d3b56c_0_43" descr="This slide contains a summary of the content in video 2.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Summary</a:t>
            </a:r>
            <a:endParaRPr/>
          </a:p>
        </p:txBody>
      </p:sp>
      <p:sp>
        <p:nvSpPr>
          <p:cNvPr id="224" name="Google Shape;224;g32385d3b56c_0_43"/>
          <p:cNvSpPr txBox="1">
            <a:spLocks noGrp="1"/>
          </p:cNvSpPr>
          <p:nvPr>
            <p:ph type="body" idx="1"/>
          </p:nvPr>
        </p:nvSpPr>
        <p:spPr>
          <a:xfrm>
            <a:off x="647724" y="1013562"/>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Aft>
                <a:spcPts val="0"/>
              </a:spcAft>
              <a:buSzPts val="1800"/>
              <a:buNone/>
            </a:pP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AI has various applications, including uses for educators such as generating lesson resources, supporting lesson planning and adapting text. AI is also used in everyday tools such as email spam filters and predictive text.</a:t>
            </a:r>
            <a:endPar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0" lvl="0" indent="0" algn="l" rtl="0">
              <a:lnSpc>
                <a:spcPct val="100000"/>
              </a:lnSpc>
              <a:spcAft>
                <a:spcPts val="0"/>
              </a:spcAft>
              <a:buSzPts val="1800"/>
              <a:buNone/>
            </a:pPr>
            <a:endPar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lvl="0" indent="0" algn="l" rtl="0">
              <a:lnSpc>
                <a:spcPct val="100000"/>
              </a:lnSpc>
              <a:spcAft>
                <a:spcPts val="0"/>
              </a:spcAft>
              <a:buSzPts val="1800"/>
              <a:buNone/>
            </a:pP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Generative AI creates new content such as text, images, audio, video and code. It uses deep learning, a subset of machine learning. Machine learning involves training computer programs to make predictions based on data. Deep learning uses neural networks to efficiently learn from uncategorised data, which is used by large language models (LLMs) such as ChatGPT.</a:t>
            </a:r>
            <a:endPar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L="0" lvl="0" indent="0" algn="l" rtl="0">
              <a:lnSpc>
                <a:spcPct val="100000"/>
              </a:lnSpc>
              <a:spcAft>
                <a:spcPts val="0"/>
              </a:spcAft>
              <a:buSzPts val="1800"/>
              <a:buNone/>
            </a:pPr>
            <a:endPar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endParaRPr>
          </a:p>
          <a:p>
            <a:pPr marL="0" lvl="0" indent="0" algn="l" rtl="0">
              <a:lnSpc>
                <a:spcPct val="100000"/>
              </a:lnSpc>
              <a:spcAft>
                <a:spcPts val="0"/>
              </a:spcAft>
              <a:buSzPts val="1800"/>
              <a:buNone/>
            </a:pP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LLMs are trained on vast amounts of information, including text, images and videos. </a:t>
            </a:r>
            <a:endPar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endParaRPr>
          </a:p>
          <a:p>
            <a:pPr marL="0" lvl="0" indent="0" algn="l" rtl="0">
              <a:lnSpc>
                <a:spcPct val="100000"/>
              </a:lnSpc>
              <a:spcAft>
                <a:spcPts val="0"/>
              </a:spcAft>
              <a:buSzPts val="1800"/>
              <a:buNone/>
            </a:pPr>
            <a:endPar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L="0" lvl="0" indent="0" algn="l" rtl="0">
              <a:lnSpc>
                <a:spcPct val="100000"/>
              </a:lnSpc>
              <a:spcAft>
                <a:spcPts val="0"/>
              </a:spcAft>
              <a:buSzPts val="1800"/>
              <a:buNone/>
            </a:pP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You input a prompt, and the LLM analyses it for context, predicts a response, and provides an output. You can then refine the output with more prompts</a:t>
            </a:r>
            <a:r>
              <a:rPr lang="en-GB" dirty="0"/>
              <a:t>.</a:t>
            </a:r>
          </a:p>
        </p:txBody>
      </p:sp>
      <p:sp>
        <p:nvSpPr>
          <p:cNvPr id="225" name="Google Shape;225;g32385d3b56c_0_43"/>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26" name="Google Shape;226;g32385d3b56c_0_43"/>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5" name="Picture 4">
            <a:extLst>
              <a:ext uri="{FF2B5EF4-FFF2-40B4-BE49-F238E27FC236}">
                <a16:creationId xmlns:a16="http://schemas.microsoft.com/office/drawing/2014/main" id="{E616F0ED-A6E2-F985-6B3D-B90800D6A242}"/>
              </a:ext>
              <a:ext uri="{C183D7F6-B498-43B3-948B-1728B52AA6E4}">
                <adec:decorative xmlns:adec="http://schemas.microsoft.com/office/drawing/2017/decorative" val="1"/>
              </a:ext>
            </a:extLst>
          </p:cNvPr>
          <p:cNvPicPr>
            <a:picLocks noChangeAspect="1"/>
          </p:cNvPicPr>
          <p:nvPr/>
        </p:nvPicPr>
        <p:blipFill>
          <a:blip r:embed="rId3"/>
          <a:srcRect b="16152"/>
          <a:stretch>
            <a:fillRect/>
          </a:stretch>
        </p:blipFill>
        <p:spPr>
          <a:xfrm>
            <a:off x="4730749" y="2687794"/>
            <a:ext cx="7454901" cy="4166780"/>
          </a:xfrm>
          <a:prstGeom prst="rect">
            <a:avLst/>
          </a:prstGeom>
        </p:spPr>
      </p:pic>
      <p:pic>
        <p:nvPicPr>
          <p:cNvPr id="232" name="Google Shape;232;g323c3f1d762_0_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12185650" cy="6854574"/>
          </a:xfrm>
          <a:prstGeom prst="rect">
            <a:avLst/>
          </a:prstGeom>
          <a:noFill/>
          <a:ln>
            <a:noFill/>
          </a:ln>
        </p:spPr>
      </p:pic>
      <p:sp>
        <p:nvSpPr>
          <p:cNvPr id="233" name="Google Shape;233;g323c3f1d762_0_14" descr="This slide contains a reflection activity.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a:buSzPts val="2400"/>
            </a:pPr>
            <a:r>
              <a:rPr lang="en-GB"/>
              <a:t>Reflection activity 1</a:t>
            </a:r>
            <a:endParaRPr/>
          </a:p>
        </p:txBody>
      </p:sp>
      <p:sp>
        <p:nvSpPr>
          <p:cNvPr id="234" name="Google Shape;234;g323c3f1d762_0_14"/>
          <p:cNvSpPr txBox="1">
            <a:spLocks noGrp="1"/>
          </p:cNvSpPr>
          <p:nvPr>
            <p:ph type="body" idx="1"/>
          </p:nvPr>
        </p:nvSpPr>
        <p:spPr>
          <a:xfrm>
            <a:off x="647550" y="1361850"/>
            <a:ext cx="6821559"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SzPts val="1800"/>
              <a:buNone/>
            </a:pPr>
            <a:r>
              <a:rPr lang="en-GB" b="1"/>
              <a:t>Verbal summary (if working with others): </a:t>
            </a:r>
            <a:r>
              <a:rPr lang="en-GB"/>
              <a:t>working in pairs, summarise the video to a partner.</a:t>
            </a:r>
            <a:endParaRPr/>
          </a:p>
          <a:p>
            <a:pPr marL="0" lvl="0" indent="0" algn="l" rtl="0">
              <a:lnSpc>
                <a:spcPct val="100000"/>
              </a:lnSpc>
              <a:spcBef>
                <a:spcPts val="1200"/>
              </a:spcBef>
              <a:spcAft>
                <a:spcPts val="0"/>
              </a:spcAft>
              <a:buSzPts val="1800"/>
              <a:buNone/>
            </a:pPr>
            <a:endParaRPr b="1"/>
          </a:p>
          <a:p>
            <a:pPr marL="0" lvl="0" indent="0" algn="l" rtl="0">
              <a:lnSpc>
                <a:spcPct val="100000"/>
              </a:lnSpc>
              <a:spcBef>
                <a:spcPts val="1200"/>
              </a:spcBef>
              <a:spcAft>
                <a:spcPts val="0"/>
              </a:spcAft>
              <a:buSzPts val="1800"/>
              <a:buNone/>
            </a:pPr>
            <a:r>
              <a:rPr lang="en-GB" b="1"/>
              <a:t>Summary writing (if working by yourself):</a:t>
            </a:r>
            <a:r>
              <a:rPr lang="en-GB"/>
              <a:t> write a short summary (100-150 words) explaining how generative AI works, from prompt to response.</a:t>
            </a:r>
            <a:endParaRPr/>
          </a:p>
        </p:txBody>
      </p:sp>
      <p:sp>
        <p:nvSpPr>
          <p:cNvPr id="235" name="Google Shape;235;g323c3f1d762_0_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36" name="Google Shape;236;g323c3f1d762_0_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32385d3b56c_0_52" descr="This slide contains a glossary of key terms from video 2."/>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Glossary of terms</a:t>
            </a:r>
            <a:endParaRPr/>
          </a:p>
        </p:txBody>
      </p:sp>
      <p:sp>
        <p:nvSpPr>
          <p:cNvPr id="242" name="Google Shape;242;g32385d3b56c_0_52"/>
          <p:cNvSpPr txBox="1">
            <a:spLocks noGrp="1"/>
          </p:cNvSpPr>
          <p:nvPr>
            <p:ph type="body" idx="1"/>
          </p:nvPr>
        </p:nvSpPr>
        <p:spPr>
          <a:xfrm>
            <a:off x="626175" y="1013450"/>
            <a:ext cx="10956900" cy="5067000"/>
          </a:xfrm>
          <a:prstGeom prst="rect">
            <a:avLst/>
          </a:prstGeom>
          <a:noFill/>
          <a:ln>
            <a:noFill/>
          </a:ln>
        </p:spPr>
        <p:txBody>
          <a:bodyPr spcFirstLastPara="1" wrap="square" lIns="0" tIns="0" rIns="0" bIns="0" anchor="t" anchorCtr="0">
            <a:normAutofit lnSpcReduction="10000"/>
          </a:bodyPr>
          <a:lstStyle/>
          <a:p>
            <a:pPr marL="0" lvl="0" indent="0" algn="l" rtl="0">
              <a:lnSpc>
                <a:spcPct val="100000"/>
              </a:lnSpc>
              <a:spcBef>
                <a:spcPts val="600"/>
              </a:spcBef>
              <a:spcAft>
                <a:spcPts val="0"/>
              </a:spcAft>
              <a:buSzPts val="1800"/>
              <a:buNone/>
            </a:pPr>
            <a:r>
              <a:rPr lang="en-GB" sz="1908" b="1"/>
              <a:t>Prompt </a:t>
            </a:r>
            <a:r>
              <a:rPr lang="en-GB" sz="1908"/>
              <a:t>- the input or instruction you give to an AI system</a:t>
            </a:r>
            <a:endParaRPr sz="1908"/>
          </a:p>
          <a:p>
            <a:pPr marL="0" lvl="0" indent="0" algn="l" rtl="0">
              <a:lnSpc>
                <a:spcPct val="100000"/>
              </a:lnSpc>
              <a:spcBef>
                <a:spcPts val="600"/>
              </a:spcBef>
              <a:spcAft>
                <a:spcPts val="0"/>
              </a:spcAft>
              <a:buSzPts val="1800"/>
              <a:buNone/>
            </a:pPr>
            <a:endParaRPr sz="1908" b="1"/>
          </a:p>
          <a:p>
            <a:pPr marL="0" lvl="0" indent="0" algn="l" rtl="0">
              <a:lnSpc>
                <a:spcPct val="100000"/>
              </a:lnSpc>
              <a:spcBef>
                <a:spcPts val="600"/>
              </a:spcBef>
              <a:spcAft>
                <a:spcPts val="0"/>
              </a:spcAft>
              <a:buSzPts val="1800"/>
              <a:buNone/>
            </a:pPr>
            <a:r>
              <a:rPr lang="en-GB" sz="1908" b="1"/>
              <a:t>Artificial intelligence (AI)</a:t>
            </a:r>
            <a:r>
              <a:rPr lang="en-GB" sz="1908"/>
              <a:t> - computer programs that are designed to complete tasks like a human such as problem solving, learning and understanding language</a:t>
            </a:r>
            <a:endParaRPr sz="1908"/>
          </a:p>
          <a:p>
            <a:pPr marL="0" lvl="0" indent="0" algn="l" rtl="0">
              <a:lnSpc>
                <a:spcPct val="100000"/>
              </a:lnSpc>
              <a:spcBef>
                <a:spcPts val="600"/>
              </a:spcBef>
              <a:spcAft>
                <a:spcPts val="0"/>
              </a:spcAft>
              <a:buSzPts val="1800"/>
              <a:buNone/>
            </a:pPr>
            <a:endParaRPr sz="1908"/>
          </a:p>
          <a:p>
            <a:pPr marL="0" lvl="0" indent="0" algn="l" rtl="0">
              <a:lnSpc>
                <a:spcPct val="100000"/>
              </a:lnSpc>
              <a:spcBef>
                <a:spcPts val="600"/>
              </a:spcBef>
              <a:spcAft>
                <a:spcPts val="0"/>
              </a:spcAft>
              <a:buSzPts val="1800"/>
              <a:buNone/>
            </a:pPr>
            <a:r>
              <a:rPr lang="en-GB" sz="1908" b="1"/>
              <a:t>Generative AI</a:t>
            </a:r>
            <a:r>
              <a:rPr lang="en-GB" sz="1908"/>
              <a:t> - a type of AI that can create new content such as images, text, video, audio and code based on its prior learning</a:t>
            </a:r>
            <a:endParaRPr sz="1908"/>
          </a:p>
          <a:p>
            <a:pPr marL="0" lvl="0" indent="0" algn="l" rtl="0">
              <a:lnSpc>
                <a:spcPct val="100000"/>
              </a:lnSpc>
              <a:spcBef>
                <a:spcPts val="600"/>
              </a:spcBef>
              <a:spcAft>
                <a:spcPts val="0"/>
              </a:spcAft>
              <a:buSzPts val="1800"/>
              <a:buNone/>
            </a:pPr>
            <a:endParaRPr sz="1908"/>
          </a:p>
          <a:p>
            <a:pPr marL="0" lvl="0" indent="0" algn="l" rtl="0">
              <a:lnSpc>
                <a:spcPct val="100000"/>
              </a:lnSpc>
              <a:spcBef>
                <a:spcPts val="600"/>
              </a:spcBef>
              <a:spcAft>
                <a:spcPts val="0"/>
              </a:spcAft>
              <a:buSzPts val="1800"/>
              <a:buNone/>
            </a:pPr>
            <a:r>
              <a:rPr lang="en-GB" sz="1908" b="1"/>
              <a:t>Machine learning</a:t>
            </a:r>
            <a:r>
              <a:rPr lang="en-GB" sz="1908"/>
              <a:t> - the way we teach programs to learn based on rules and prior knowledge</a:t>
            </a:r>
            <a:endParaRPr sz="1908"/>
          </a:p>
          <a:p>
            <a:pPr marL="0" lvl="0" indent="0" algn="l" rtl="0">
              <a:lnSpc>
                <a:spcPct val="100000"/>
              </a:lnSpc>
              <a:spcBef>
                <a:spcPts val="600"/>
              </a:spcBef>
              <a:spcAft>
                <a:spcPts val="0"/>
              </a:spcAft>
              <a:buSzPts val="1800"/>
              <a:buNone/>
            </a:pPr>
            <a:endParaRPr sz="1908"/>
          </a:p>
          <a:p>
            <a:pPr marL="0" lvl="0" indent="0" algn="l" rtl="0">
              <a:lnSpc>
                <a:spcPct val="100000"/>
              </a:lnSpc>
              <a:spcBef>
                <a:spcPts val="600"/>
              </a:spcBef>
              <a:spcAft>
                <a:spcPts val="0"/>
              </a:spcAft>
              <a:buSzPts val="1800"/>
              <a:buNone/>
            </a:pPr>
            <a:r>
              <a:rPr lang="en-GB" sz="1908" b="1"/>
              <a:t>Deep learning</a:t>
            </a:r>
            <a:r>
              <a:rPr lang="en-GB" sz="1908"/>
              <a:t> - a more sophisticated type of machine learning that is layered in complexity and can self-learn the rules</a:t>
            </a:r>
            <a:endParaRPr sz="1908"/>
          </a:p>
          <a:p>
            <a:pPr marL="0" lvl="0" indent="0" algn="l" rtl="0">
              <a:lnSpc>
                <a:spcPct val="100000"/>
              </a:lnSpc>
              <a:spcBef>
                <a:spcPts val="600"/>
              </a:spcBef>
              <a:spcAft>
                <a:spcPts val="0"/>
              </a:spcAft>
              <a:buSzPts val="1800"/>
              <a:buNone/>
            </a:pPr>
            <a:endParaRPr sz="1908"/>
          </a:p>
          <a:p>
            <a:pPr marL="0" lvl="0" indent="0" algn="l" rtl="0">
              <a:lnSpc>
                <a:spcPct val="100000"/>
              </a:lnSpc>
              <a:spcBef>
                <a:spcPts val="600"/>
              </a:spcBef>
              <a:spcAft>
                <a:spcPts val="0"/>
              </a:spcAft>
              <a:buSzPts val="1800"/>
              <a:buNone/>
            </a:pPr>
            <a:r>
              <a:rPr lang="en-GB" sz="1908" b="1"/>
              <a:t>Large language model (LLM)</a:t>
            </a:r>
            <a:r>
              <a:rPr lang="en-GB" sz="1908"/>
              <a:t> - an AI program that specialises in understanding and working with the human language</a:t>
            </a:r>
            <a:endParaRPr sz="1908"/>
          </a:p>
          <a:p>
            <a:pPr marL="0" lvl="0" indent="0" algn="l" rtl="0">
              <a:lnSpc>
                <a:spcPct val="100000"/>
              </a:lnSpc>
              <a:spcBef>
                <a:spcPts val="600"/>
              </a:spcBef>
              <a:spcAft>
                <a:spcPts val="0"/>
              </a:spcAft>
              <a:buSzPts val="1800"/>
              <a:buNone/>
            </a:pPr>
            <a:endParaRPr/>
          </a:p>
        </p:txBody>
      </p:sp>
      <p:sp>
        <p:nvSpPr>
          <p:cNvPr id="243" name="Google Shape;243;g32385d3b56c_0_52"/>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44" name="Google Shape;244;g32385d3b56c_0_52"/>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7" name="Picture 6" descr="Photo of school study group enjoying learning">
            <a:extLst>
              <a:ext uri="{FF2B5EF4-FFF2-40B4-BE49-F238E27FC236}">
                <a16:creationId xmlns:a16="http://schemas.microsoft.com/office/drawing/2014/main" id="{9BD9C413-E936-A04B-9317-A68472B118FE}"/>
              </a:ext>
            </a:extLst>
          </p:cNvPr>
          <p:cNvPicPr>
            <a:picLocks noChangeAspect="1"/>
          </p:cNvPicPr>
          <p:nvPr/>
        </p:nvPicPr>
        <p:blipFill>
          <a:blip r:embed="rId3"/>
          <a:stretch>
            <a:fillRect/>
          </a:stretch>
        </p:blipFill>
        <p:spPr>
          <a:xfrm>
            <a:off x="6459019" y="0"/>
            <a:ext cx="5732981" cy="4693500"/>
          </a:xfrm>
          <a:prstGeom prst="rect">
            <a:avLst/>
          </a:prstGeom>
        </p:spPr>
      </p:pic>
      <p:pic>
        <p:nvPicPr>
          <p:cNvPr id="62" name="Google Shape;62;g323c3f1d762_0_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100" y="0"/>
            <a:ext cx="12198099" cy="6760396"/>
          </a:xfrm>
          <a:prstGeom prst="rect">
            <a:avLst/>
          </a:prstGeom>
          <a:noFill/>
          <a:ln>
            <a:noFill/>
          </a:ln>
        </p:spPr>
      </p:pic>
      <p:sp>
        <p:nvSpPr>
          <p:cNvPr id="63" name="Google Shape;63;g323c3f1d762_0_44" descr="The safe and effective use of AI in education - this is an overview of the teacher tookit units.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a:buSzPts val="2400"/>
            </a:pPr>
            <a:r>
              <a:rPr lang="en-GB"/>
              <a:t>The Safe and Effective Use of AI in Education module overview</a:t>
            </a:r>
            <a:endParaRPr lang="en-GB" dirty="0"/>
          </a:p>
        </p:txBody>
      </p:sp>
      <p:sp>
        <p:nvSpPr>
          <p:cNvPr id="64" name="Google Shape;64;g323c3f1d762_0_44"/>
          <p:cNvSpPr txBox="1">
            <a:spLocks noGrp="1"/>
          </p:cNvSpPr>
          <p:nvPr>
            <p:ph type="body" idx="1"/>
          </p:nvPr>
        </p:nvSpPr>
        <p:spPr>
          <a:xfrm>
            <a:off x="647550" y="1361850"/>
            <a:ext cx="78834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Clr>
                <a:schemeClr val="dk1"/>
              </a:buClr>
              <a:buSzPts val="1100"/>
              <a:buFont typeface="Arial"/>
              <a:buNone/>
            </a:pPr>
            <a:r>
              <a:rPr lang="en-GB" sz="2000" b="1"/>
              <a:t>Module 1: Understanding AI in education</a:t>
            </a:r>
            <a:endParaRPr sz="2000" b="1"/>
          </a:p>
          <a:p>
            <a:pPr marL="0" lvl="0" indent="0" algn="l" rtl="0">
              <a:lnSpc>
                <a:spcPct val="100000"/>
              </a:lnSpc>
              <a:spcBef>
                <a:spcPts val="900"/>
              </a:spcBef>
              <a:spcAft>
                <a:spcPts val="0"/>
              </a:spcAft>
              <a:buClr>
                <a:schemeClr val="dk1"/>
              </a:buClr>
              <a:buSzPts val="1100"/>
              <a:buFont typeface="Arial"/>
              <a:buNone/>
            </a:pPr>
            <a:r>
              <a:rPr lang="en-GB" sz="2000"/>
              <a:t>Module 2: Interacting with generative AI in education</a:t>
            </a:r>
            <a:endParaRPr sz="2000"/>
          </a:p>
          <a:p>
            <a:pPr marL="0" lvl="0" indent="0" algn="l" rtl="0">
              <a:lnSpc>
                <a:spcPct val="100000"/>
              </a:lnSpc>
              <a:spcBef>
                <a:spcPts val="900"/>
              </a:spcBef>
              <a:spcAft>
                <a:spcPts val="0"/>
              </a:spcAft>
              <a:buClr>
                <a:schemeClr val="dk1"/>
              </a:buClr>
              <a:buSzPts val="1100"/>
              <a:buFont typeface="Arial"/>
              <a:buNone/>
            </a:pPr>
            <a:r>
              <a:rPr lang="en-GB" sz="2000"/>
              <a:t>Module 3: Developing the safe use of generative AI in education</a:t>
            </a:r>
            <a:endParaRPr sz="2000"/>
          </a:p>
          <a:p>
            <a:pPr marL="0" lvl="0" indent="0" algn="l" rtl="0">
              <a:lnSpc>
                <a:spcPct val="100000"/>
              </a:lnSpc>
              <a:spcBef>
                <a:spcPts val="900"/>
              </a:spcBef>
              <a:spcAft>
                <a:spcPts val="0"/>
              </a:spcAft>
              <a:buSzPts val="1100"/>
              <a:buNone/>
            </a:pPr>
            <a:r>
              <a:rPr lang="en-GB" sz="2000"/>
              <a:t>Module 4: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a:p>
        </p:txBody>
      </p:sp>
      <p:sp>
        <p:nvSpPr>
          <p:cNvPr id="65" name="Google Shape;65;g323c3f1d762_0_4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66" name="Google Shape;66;g323c3f1d762_0_4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pic>
        <p:nvPicPr>
          <p:cNvPr id="3" name="Picture 2" descr="Close-up of circuit board">
            <a:extLst>
              <a:ext uri="{FF2B5EF4-FFF2-40B4-BE49-F238E27FC236}">
                <a16:creationId xmlns:a16="http://schemas.microsoft.com/office/drawing/2014/main" id="{2572C3E9-8895-8136-0557-2E0E8D20B7CC}"/>
              </a:ext>
            </a:extLst>
          </p:cNvPr>
          <p:cNvPicPr>
            <a:picLocks noChangeAspect="1"/>
          </p:cNvPicPr>
          <p:nvPr/>
        </p:nvPicPr>
        <p:blipFill>
          <a:blip r:embed="rId3"/>
          <a:srcRect l="14783" r="20156"/>
          <a:stretch>
            <a:fillRect/>
          </a:stretch>
        </p:blipFill>
        <p:spPr>
          <a:xfrm>
            <a:off x="5881873" y="0"/>
            <a:ext cx="6304549" cy="5292353"/>
          </a:xfrm>
          <a:prstGeom prst="rect">
            <a:avLst/>
          </a:prstGeom>
        </p:spPr>
      </p:pic>
      <p:pic>
        <p:nvPicPr>
          <p:cNvPr id="250" name="Google Shape;250;g323c3f1d762_0_35" descr="Image - people graduating"/>
          <p:cNvPicPr preferRelativeResize="0"/>
          <p:nvPr/>
        </p:nvPicPr>
        <p:blipFill rotWithShape="1">
          <a:blip r:embed="rId4">
            <a:alphaModFix/>
          </a:blip>
          <a:srcRect/>
          <a:stretch/>
        </p:blipFill>
        <p:spPr>
          <a:xfrm>
            <a:off x="5578" y="0"/>
            <a:ext cx="12180844" cy="6858000"/>
          </a:xfrm>
          <a:prstGeom prst="rect">
            <a:avLst/>
          </a:prstGeom>
          <a:noFill/>
          <a:ln>
            <a:noFill/>
          </a:ln>
        </p:spPr>
      </p:pic>
      <p:sp>
        <p:nvSpPr>
          <p:cNvPr id="251" name="Google Shape;251;g323c3f1d762_0_35" descr="This slide contains a reflection activity.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a:buSzPts val="2400"/>
            </a:pPr>
            <a:r>
              <a:rPr lang="en-GB"/>
              <a:t>Reflection activity 2</a:t>
            </a:r>
            <a:endParaRPr/>
          </a:p>
        </p:txBody>
      </p:sp>
      <p:sp>
        <p:nvSpPr>
          <p:cNvPr id="252" name="Google Shape;252;g323c3f1d762_0_35"/>
          <p:cNvSpPr txBox="1">
            <a:spLocks noGrp="1"/>
          </p:cNvSpPr>
          <p:nvPr>
            <p:ph type="body" idx="1"/>
          </p:nvPr>
        </p:nvSpPr>
        <p:spPr>
          <a:xfrm>
            <a:off x="647724" y="1466001"/>
            <a:ext cx="6857776"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SzPts val="1800"/>
              <a:buNone/>
            </a:pPr>
            <a:r>
              <a:rPr lang="en-GB" dirty="0"/>
              <a:t>Do I understand how AI works?</a:t>
            </a:r>
          </a:p>
          <a:p>
            <a:pPr marL="0" lvl="0" indent="0" algn="l" rtl="0">
              <a:lnSpc>
                <a:spcPct val="100000"/>
              </a:lnSpc>
              <a:spcBef>
                <a:spcPts val="1200"/>
              </a:spcBef>
              <a:spcAft>
                <a:spcPts val="0"/>
              </a:spcAft>
              <a:buSzPts val="1800"/>
              <a:buNone/>
            </a:pPr>
            <a:endParaRPr lang="en-GB" dirty="0"/>
          </a:p>
          <a:p>
            <a:pPr marL="0" lvl="0" indent="0" algn="l" rtl="0">
              <a:lnSpc>
                <a:spcPct val="100000"/>
              </a:lnSpc>
              <a:spcBef>
                <a:spcPts val="1200"/>
              </a:spcBef>
              <a:spcAft>
                <a:spcPts val="0"/>
              </a:spcAft>
              <a:buSzPts val="1800"/>
              <a:buNone/>
            </a:pPr>
            <a:r>
              <a:rPr lang="en-GB" dirty="0"/>
              <a:t>Do I understand that AI is not human although it may appear human-</a:t>
            </a: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like, and that it doesn’t </a:t>
            </a:r>
            <a:r>
              <a:rPr lang="en-GB" dirty="0"/>
              <a:t>have thoughts, feelings or emotions?</a:t>
            </a:r>
          </a:p>
          <a:p>
            <a:pPr marL="0" lvl="0" indent="0" algn="l" rtl="0">
              <a:lnSpc>
                <a:spcPct val="100000"/>
              </a:lnSpc>
              <a:spcBef>
                <a:spcPts val="1200"/>
              </a:spcBef>
              <a:spcAft>
                <a:spcPts val="0"/>
              </a:spcAft>
              <a:buSzPts val="1800"/>
              <a:buNone/>
            </a:pPr>
            <a:endParaRPr lang="en-GB" dirty="0"/>
          </a:p>
          <a:p>
            <a:pPr marL="0" lvl="0" indent="0" algn="l" rtl="0">
              <a:lnSpc>
                <a:spcPct val="100000"/>
              </a:lnSpc>
              <a:spcBef>
                <a:spcPts val="1200"/>
              </a:spcBef>
              <a:spcAft>
                <a:spcPts val="0"/>
              </a:spcAft>
              <a:buSzPts val="1800"/>
              <a:buNone/>
            </a:pPr>
            <a:r>
              <a:rPr lang="en-GB" dirty="0"/>
              <a:t>Do I understand that AI programs are designed and developed by people and will sometimes be persuasive or influence the user?</a:t>
            </a:r>
          </a:p>
          <a:p>
            <a:pPr marL="0" lvl="0" indent="0" algn="l" rtl="0">
              <a:lnSpc>
                <a:spcPct val="100000"/>
              </a:lnSpc>
              <a:spcBef>
                <a:spcPts val="900"/>
              </a:spcBef>
              <a:spcAft>
                <a:spcPts val="0"/>
              </a:spcAft>
              <a:buSzPts val="1800"/>
              <a:buNone/>
            </a:pPr>
            <a:endParaRPr lang="en-GB" dirty="0"/>
          </a:p>
        </p:txBody>
      </p:sp>
      <p:sp>
        <p:nvSpPr>
          <p:cNvPr id="253" name="Google Shape;253;g323c3f1d762_0_35"/>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54" name="Google Shape;254;g323c3f1d762_0_35"/>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pic>
        <p:nvPicPr>
          <p:cNvPr id="4" name="Picture 3">
            <a:extLst>
              <a:ext uri="{FF2B5EF4-FFF2-40B4-BE49-F238E27FC236}">
                <a16:creationId xmlns:a16="http://schemas.microsoft.com/office/drawing/2014/main" id="{0AB2267A-C77A-2172-6718-85C2E97964E7}"/>
              </a:ext>
              <a:ext uri="{C183D7F6-B498-43B3-948B-1728B52AA6E4}">
                <adec:decorative xmlns:adec="http://schemas.microsoft.com/office/drawing/2017/decorative" val="1"/>
              </a:ext>
            </a:extLst>
          </p:cNvPr>
          <p:cNvPicPr>
            <a:picLocks noChangeAspect="1"/>
          </p:cNvPicPr>
          <p:nvPr/>
        </p:nvPicPr>
        <p:blipFill>
          <a:blip r:embed="rId3"/>
          <a:srcRect r="21771"/>
          <a:stretch>
            <a:fillRect/>
          </a:stretch>
        </p:blipFill>
        <p:spPr>
          <a:xfrm>
            <a:off x="5914590" y="0"/>
            <a:ext cx="6271814" cy="5461001"/>
          </a:xfrm>
          <a:prstGeom prst="rect">
            <a:avLst/>
          </a:prstGeom>
        </p:spPr>
      </p:pic>
      <p:pic>
        <p:nvPicPr>
          <p:cNvPr id="260" name="Google Shape;260;g3aff37e5080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596" y="-21680"/>
            <a:ext cx="12180808" cy="6858000"/>
          </a:xfrm>
          <a:prstGeom prst="rect">
            <a:avLst/>
          </a:prstGeom>
          <a:noFill/>
          <a:ln>
            <a:noFill/>
          </a:ln>
        </p:spPr>
      </p:pic>
      <p:sp>
        <p:nvSpPr>
          <p:cNvPr id="261" name="Google Shape;261;g3aff37e5080_0_0" descr="This slide links to further reading and viewing on the Chartered College of Teaching site.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Additional reading</a:t>
            </a:r>
            <a:endParaRPr/>
          </a:p>
        </p:txBody>
      </p:sp>
      <p:pic>
        <p:nvPicPr>
          <p:cNvPr id="2" name="Picture 1" descr="Chartered College of Teaching - Chartered College of Teaching">
            <a:extLst>
              <a:ext uri="{FF2B5EF4-FFF2-40B4-BE49-F238E27FC236}">
                <a16:creationId xmlns:a16="http://schemas.microsoft.com/office/drawing/2014/main" id="{39B58DB1-70C5-8A45-1405-429A65BF7019}"/>
              </a:ext>
            </a:extLst>
          </p:cNvPr>
          <p:cNvPicPr>
            <a:picLocks noChangeAspect="1"/>
          </p:cNvPicPr>
          <p:nvPr/>
        </p:nvPicPr>
        <p:blipFill>
          <a:blip r:embed="rId5"/>
          <a:stretch>
            <a:fillRect/>
          </a:stretch>
        </p:blipFill>
        <p:spPr>
          <a:xfrm>
            <a:off x="5716045" y="230176"/>
            <a:ext cx="2743197" cy="781811"/>
          </a:xfrm>
          <a:prstGeom prst="rect">
            <a:avLst/>
          </a:prstGeom>
        </p:spPr>
      </p:pic>
      <p:sp>
        <p:nvSpPr>
          <p:cNvPr id="262" name="Google Shape;262;g3aff37e5080_0_0"/>
          <p:cNvSpPr txBox="1">
            <a:spLocks noGrp="1"/>
          </p:cNvSpPr>
          <p:nvPr>
            <p:ph type="body" idx="1"/>
          </p:nvPr>
        </p:nvSpPr>
        <p:spPr>
          <a:xfrm>
            <a:off x="647724" y="1137905"/>
            <a:ext cx="7067700" cy="4693500"/>
          </a:xfrm>
          <a:prstGeom prst="rect">
            <a:avLst/>
          </a:prstGeom>
          <a:noFill/>
          <a:ln>
            <a:noFill/>
          </a:ln>
        </p:spPr>
        <p:txBody>
          <a:bodyPr spcFirstLastPara="1" wrap="square" lIns="0" tIns="0" rIns="0" bIns="0" anchor="t" anchorCtr="0">
            <a:noAutofit/>
          </a:bodyPr>
          <a:lstStyle/>
          <a:p>
            <a:pPr marL="0" lvl="0" indent="0" algn="l" rtl="0">
              <a:spcBef>
                <a:spcPts val="900"/>
              </a:spcBef>
              <a:spcAft>
                <a:spcPts val="0"/>
              </a:spcAft>
              <a:buClr>
                <a:schemeClr val="dk1"/>
              </a:buClr>
              <a:buSzPts val="1800"/>
              <a:buFont typeface="Arial"/>
              <a:buNone/>
            </a:pPr>
            <a:r>
              <a:rPr lang="en-GB" b="1" u="sng">
                <a:solidFill>
                  <a:schemeClr val="accent1"/>
                </a:solidFill>
                <a:hlinkClick r:id="rId6">
                  <a:extLst>
                    <a:ext uri="{A12FA001-AC4F-418D-AE19-62706E023703}">
                      <ahyp:hlinkClr xmlns:ahyp="http://schemas.microsoft.com/office/drawing/2018/hyperlinkcolor" val="tx"/>
                    </a:ext>
                  </a:extLst>
                </a:hlinkClick>
              </a:rPr>
              <a:t>A learning curve? A landscape review of AI and education in the UK</a:t>
            </a:r>
            <a:r>
              <a:rPr lang="en-GB"/>
              <a:t> by Renate Samson, Project Lead (Data and Digital Society) at the Ada Lovelace Institute</a:t>
            </a:r>
            <a:endParaRPr/>
          </a:p>
          <a:p>
            <a:pPr marL="0" lvl="0" indent="0" algn="l" rtl="0">
              <a:spcBef>
                <a:spcPts val="900"/>
              </a:spcBef>
              <a:spcAft>
                <a:spcPts val="0"/>
              </a:spcAft>
              <a:buClr>
                <a:schemeClr val="dk1"/>
              </a:buClr>
              <a:buSzPts val="1800"/>
              <a:buFont typeface="Arial"/>
              <a:buNone/>
            </a:pPr>
            <a:r>
              <a:rPr lang="en-GB" b="1" u="sng">
                <a:solidFill>
                  <a:schemeClr val="hlink"/>
                </a:solidFill>
                <a:hlinkClick r:id="rId7"/>
              </a:rPr>
              <a:t>The importance of student voice in getting AI right for schools</a:t>
            </a:r>
            <a:r>
              <a:rPr lang="en-GB"/>
              <a:t> by Daniel Emmerson, Executive Director, Good Future Foundation</a:t>
            </a:r>
            <a:endParaRPr/>
          </a:p>
          <a:p>
            <a:pPr marL="0" lvl="0" indent="0" algn="l" rtl="0">
              <a:spcBef>
                <a:spcPts val="900"/>
              </a:spcBef>
              <a:spcAft>
                <a:spcPts val="0"/>
              </a:spcAft>
              <a:buClr>
                <a:schemeClr val="dk1"/>
              </a:buClr>
              <a:buSzPts val="1800"/>
              <a:buFont typeface="Arial"/>
              <a:buNone/>
            </a:pPr>
            <a:r>
              <a:rPr lang="en-GB" b="1" u="sng">
                <a:solidFill>
                  <a:schemeClr val="accent1"/>
                </a:solidFill>
                <a:hlinkClick r:id="rId8">
                  <a:extLst>
                    <a:ext uri="{A12FA001-AC4F-418D-AE19-62706E023703}">
                      <ahyp:hlinkClr xmlns:ahyp="http://schemas.microsoft.com/office/drawing/2018/hyperlinkcolor" val="tx"/>
                    </a:ext>
                  </a:extLst>
                </a:hlinkClick>
              </a:rPr>
              <a:t>Teachers’ and school leaders’ AI readiness</a:t>
            </a:r>
            <a:r>
              <a:rPr lang="en-GB"/>
              <a:t> by Anna Lindroos Cermakova, Senior Research Associate, Lancaster University</a:t>
            </a:r>
            <a:endParaRPr/>
          </a:p>
          <a:p>
            <a:pPr marL="0" lvl="0" indent="0" algn="l" rtl="0">
              <a:lnSpc>
                <a:spcPct val="100000"/>
              </a:lnSpc>
              <a:spcBef>
                <a:spcPts val="600"/>
              </a:spcBef>
              <a:spcAft>
                <a:spcPts val="0"/>
              </a:spcAft>
              <a:buSzPts val="1800"/>
              <a:buNone/>
            </a:pPr>
            <a:r>
              <a:rPr lang="en-GB" b="1" u="sng">
                <a:solidFill>
                  <a:schemeClr val="hlink"/>
                </a:solidFill>
                <a:hlinkClick r:id="rId9"/>
              </a:rPr>
              <a:t>AI spy: Tracking the tools that teachers use</a:t>
            </a:r>
            <a:r>
              <a:rPr lang="en-GB"/>
              <a:t> by Karen Wespieser, CEO Teacher Tapp</a:t>
            </a:r>
            <a:br>
              <a:rPr lang="en-GB"/>
            </a:br>
            <a:br>
              <a:rPr lang="en-GB"/>
            </a:br>
            <a:r>
              <a:rPr lang="en-GB" b="1" u="sng">
                <a:solidFill>
                  <a:schemeClr val="hlink"/>
                </a:solidFill>
                <a:hlinkClick r:id="rId10"/>
              </a:rPr>
              <a:t>Do pupils dream of electric teachers? Secondary school pupil perspectives on AI and the implications for teacher professionalism</a:t>
            </a:r>
            <a:r>
              <a:rPr lang="en-GB"/>
              <a:t> by James Leigh, Housemaster at Canford School</a:t>
            </a:r>
            <a:endParaRPr/>
          </a:p>
          <a:p>
            <a:pPr marL="0" lvl="0" indent="0" algn="l" rtl="0">
              <a:lnSpc>
                <a:spcPct val="100000"/>
              </a:lnSpc>
              <a:spcBef>
                <a:spcPts val="600"/>
              </a:spcBef>
              <a:spcAft>
                <a:spcPts val="0"/>
              </a:spcAft>
              <a:buSzPts val="1800"/>
              <a:buNone/>
            </a:pPr>
            <a:endParaRPr/>
          </a:p>
          <a:p>
            <a:pPr marL="0" lvl="0" indent="0" algn="l" rtl="0">
              <a:lnSpc>
                <a:spcPct val="100000"/>
              </a:lnSpc>
              <a:spcBef>
                <a:spcPts val="600"/>
              </a:spcBef>
              <a:spcAft>
                <a:spcPts val="0"/>
              </a:spcAft>
              <a:buSzPts val="1800"/>
              <a:buNone/>
            </a:pPr>
            <a:endParaRPr/>
          </a:p>
          <a:p>
            <a:pPr marL="0" lvl="0" indent="0" algn="l" rtl="0">
              <a:lnSpc>
                <a:spcPct val="100000"/>
              </a:lnSpc>
              <a:spcBef>
                <a:spcPts val="600"/>
              </a:spcBef>
              <a:spcAft>
                <a:spcPts val="0"/>
              </a:spcAft>
              <a:buSzPts val="1800"/>
              <a:buNone/>
            </a:pPr>
            <a:endParaRPr/>
          </a:p>
          <a:p>
            <a:pPr marL="0" lvl="0" indent="0" algn="l" rtl="0">
              <a:lnSpc>
                <a:spcPct val="100000"/>
              </a:lnSpc>
              <a:spcBef>
                <a:spcPts val="600"/>
              </a:spcBef>
              <a:spcAft>
                <a:spcPts val="0"/>
              </a:spcAft>
              <a:buSzPts val="1800"/>
              <a:buNone/>
            </a:pPr>
            <a:endParaRPr b="1"/>
          </a:p>
          <a:p>
            <a:pPr marL="0" lvl="0" indent="0" algn="l" rtl="0">
              <a:lnSpc>
                <a:spcPct val="100000"/>
              </a:lnSpc>
              <a:spcBef>
                <a:spcPts val="900"/>
              </a:spcBef>
              <a:spcAft>
                <a:spcPts val="0"/>
              </a:spcAft>
              <a:buSzPts val="1800"/>
              <a:buNone/>
            </a:pPr>
            <a:endParaRPr/>
          </a:p>
        </p:txBody>
      </p:sp>
      <p:sp>
        <p:nvSpPr>
          <p:cNvPr id="263" name="Google Shape;263;g3aff37e5080_0_0"/>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64" name="Google Shape;264;g3aff37e5080_0_0"/>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pic>
        <p:nvPicPr>
          <p:cNvPr id="6" name="Picture 5">
            <a:extLst>
              <a:ext uri="{FF2B5EF4-FFF2-40B4-BE49-F238E27FC236}">
                <a16:creationId xmlns:a16="http://schemas.microsoft.com/office/drawing/2014/main" id="{6312A9EC-8249-CFAB-CDFF-5249FDE34891}"/>
              </a:ext>
              <a:ext uri="{C183D7F6-B498-43B3-948B-1728B52AA6E4}">
                <adec:decorative xmlns:adec="http://schemas.microsoft.com/office/drawing/2017/decorative" val="1"/>
              </a:ext>
            </a:extLst>
          </p:cNvPr>
          <p:cNvPicPr>
            <a:picLocks noChangeAspect="1"/>
          </p:cNvPicPr>
          <p:nvPr/>
        </p:nvPicPr>
        <p:blipFill>
          <a:blip r:embed="rId3"/>
          <a:srcRect l="15185" r="16692"/>
          <a:stretch>
            <a:fillRect/>
          </a:stretch>
        </p:blipFill>
        <p:spPr>
          <a:xfrm>
            <a:off x="5737495" y="0"/>
            <a:ext cx="6448927" cy="5361355"/>
          </a:xfrm>
          <a:prstGeom prst="rect">
            <a:avLst/>
          </a:prstGeom>
        </p:spPr>
      </p:pic>
      <p:pic>
        <p:nvPicPr>
          <p:cNvPr id="270" name="Google Shape;270;g3b0efab2698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578" y="0"/>
            <a:ext cx="12180844" cy="6858000"/>
          </a:xfrm>
          <a:prstGeom prst="rect">
            <a:avLst/>
          </a:prstGeom>
          <a:noFill/>
          <a:ln>
            <a:noFill/>
          </a:ln>
        </p:spPr>
      </p:pic>
      <p:sp>
        <p:nvSpPr>
          <p:cNvPr id="271" name="Google Shape;271;g3b0efab2698_0_0" descr="This slide links to further reading and viewing on the Chartered College of Teaching site.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Additional videos case studies</a:t>
            </a:r>
            <a:endParaRPr/>
          </a:p>
        </p:txBody>
      </p:sp>
      <p:pic>
        <p:nvPicPr>
          <p:cNvPr id="3" name="Picture 2" descr="Chartered College of Teaching - Chartered College of Teaching">
            <a:extLst>
              <a:ext uri="{FF2B5EF4-FFF2-40B4-BE49-F238E27FC236}">
                <a16:creationId xmlns:a16="http://schemas.microsoft.com/office/drawing/2014/main" id="{F36AE3B2-B7A0-C34D-E688-0CFA65DC7F4B}"/>
              </a:ext>
            </a:extLst>
          </p:cNvPr>
          <p:cNvPicPr>
            <a:picLocks noChangeAspect="1"/>
          </p:cNvPicPr>
          <p:nvPr/>
        </p:nvPicPr>
        <p:blipFill>
          <a:blip r:embed="rId5"/>
          <a:stretch>
            <a:fillRect/>
          </a:stretch>
        </p:blipFill>
        <p:spPr>
          <a:xfrm>
            <a:off x="5726484" y="230176"/>
            <a:ext cx="2743197" cy="781811"/>
          </a:xfrm>
          <a:prstGeom prst="rect">
            <a:avLst/>
          </a:prstGeom>
        </p:spPr>
      </p:pic>
      <p:sp>
        <p:nvSpPr>
          <p:cNvPr id="272" name="Google Shape;272;g3b0efab2698_0_0"/>
          <p:cNvSpPr txBox="1">
            <a:spLocks noGrp="1"/>
          </p:cNvSpPr>
          <p:nvPr>
            <p:ph type="body" idx="1"/>
          </p:nvPr>
        </p:nvSpPr>
        <p:spPr>
          <a:xfrm>
            <a:off x="647547" y="1361856"/>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SzPts val="1800"/>
              <a:buNone/>
            </a:pPr>
            <a:r>
              <a:rPr lang="en-GB"/>
              <a:t>Watch Joe Arday, Matthew Wemyss and Aaron Patching </a:t>
            </a:r>
            <a:r>
              <a:rPr lang="en-GB" b="1" u="sng">
                <a:solidFill>
                  <a:schemeClr val="accent1"/>
                </a:solidFill>
                <a:hlinkClick r:id="rId6">
                  <a:extLst>
                    <a:ext uri="{A12FA001-AC4F-418D-AE19-62706E023703}">
                      <ahyp:hlinkClr xmlns:ahyp="http://schemas.microsoft.com/office/drawing/2018/hyperlinkcolor" val="tx"/>
                    </a:ext>
                  </a:extLst>
                </a:hlinkClick>
              </a:rPr>
              <a:t>talk about examples of how AI can be used for teaching and learning</a:t>
            </a:r>
            <a:br>
              <a:rPr lang="en-GB"/>
            </a:br>
            <a:br>
              <a:rPr lang="en-GB" b="1"/>
            </a:br>
            <a:r>
              <a:rPr lang="en-GB"/>
              <a:t>Watch Lauren Thorpe, Neelam Parmar and Chris Goodall </a:t>
            </a:r>
            <a:r>
              <a:rPr lang="en-GB" b="1" u="sng">
                <a:solidFill>
                  <a:schemeClr val="hlink"/>
                </a:solidFill>
                <a:hlinkClick r:id="rId7"/>
              </a:rPr>
              <a:t>talk about how AI tools might be used to reduce workload for staff across the school</a:t>
            </a:r>
            <a:br>
              <a:rPr lang="en-GB"/>
            </a:br>
            <a:br>
              <a:rPr lang="en-GB"/>
            </a:br>
            <a:r>
              <a:rPr lang="en-GB"/>
              <a:t>Listen to Celine-Anne Searle </a:t>
            </a:r>
            <a:r>
              <a:rPr lang="en-GB" b="1" u="sng">
                <a:solidFill>
                  <a:schemeClr val="hlink"/>
                </a:solidFill>
                <a:hlinkClick r:id="rId8"/>
              </a:rPr>
              <a:t>talk about how AI tools can be used safely and effectively in schools</a:t>
            </a:r>
            <a:endParaRPr b="1"/>
          </a:p>
        </p:txBody>
      </p:sp>
      <p:sp>
        <p:nvSpPr>
          <p:cNvPr id="273" name="Google Shape;273;g3b0efab2698_0_0"/>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74" name="Google Shape;274;g3b0efab2698_0_0"/>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346f0c4477_0_5" descr="This slide is an introduction to the knowledge check.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Knowledge check</a:t>
            </a:r>
            <a:endParaRPr/>
          </a:p>
        </p:txBody>
      </p:sp>
      <p:sp>
        <p:nvSpPr>
          <p:cNvPr id="286" name="Google Shape;286;g3346f0c4477_0_5"/>
          <p:cNvSpPr txBox="1">
            <a:spLocks noGrp="1"/>
          </p:cNvSpPr>
          <p:nvPr>
            <p:ph type="body" idx="1"/>
          </p:nvPr>
        </p:nvSpPr>
        <p:spPr>
          <a:xfrm>
            <a:off x="647724" y="161478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900"/>
              </a:spcAft>
              <a:buSzPts val="1800"/>
              <a:buNone/>
            </a:pPr>
            <a:r>
              <a:rPr lang="en-GB" sz="2400"/>
              <a:t>The questions on the following slides will help to highlight some of the key messages from this module. You will see the multiple-choice question, decide on your answer and then you can progress to the next slide to see the correct answer. </a:t>
            </a:r>
            <a:endParaRPr sz="1600"/>
          </a:p>
        </p:txBody>
      </p:sp>
      <p:sp>
        <p:nvSpPr>
          <p:cNvPr id="287" name="Google Shape;287;g3346f0c4477_0_5"/>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88" name="Google Shape;288;g3346f0c4477_0_5"/>
          <p:cNvSpPr txBox="1">
            <a:spLocks noGrp="1"/>
          </p:cNvSpPr>
          <p:nvPr>
            <p:ph type="sldNum" idx="12"/>
          </p:nvPr>
        </p:nvSpPr>
        <p:spPr>
          <a:xfrm>
            <a:off x="10793575" y="6125583"/>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32cda81e421_0_189" descr="Knowledge check, question 1, question​"/>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r>
              <a:rPr lang="en-GB"/>
              <a:t>Knowledge check, question 1</a:t>
            </a:r>
            <a:endParaRPr lang="en-US"/>
          </a:p>
        </p:txBody>
      </p:sp>
      <p:sp>
        <p:nvSpPr>
          <p:cNvPr id="295" name="Google Shape;295;g32cda81e421_0_189"/>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1:</a:t>
            </a:r>
            <a:endParaRPr sz="2400"/>
          </a:p>
          <a:p>
            <a:pPr marL="0" lvl="0" indent="0" algn="l" rtl="0">
              <a:lnSpc>
                <a:spcPct val="100000"/>
              </a:lnSpc>
              <a:spcBef>
                <a:spcPts val="900"/>
              </a:spcBef>
              <a:spcAft>
                <a:spcPts val="0"/>
              </a:spcAft>
              <a:buSzPts val="1800"/>
              <a:buNone/>
            </a:pPr>
            <a:r>
              <a:rPr lang="en-GB" sz="2400"/>
              <a:t>Which of the following best describes generative AI?</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0"/>
              </a:spcAft>
              <a:buSzPts val="1800"/>
              <a:buNone/>
            </a:pPr>
            <a:r>
              <a:rPr lang="en-GB" sz="2400"/>
              <a:t>a) AI that recognises your face to unlock your phone</a:t>
            </a:r>
            <a:endParaRPr sz="2400"/>
          </a:p>
          <a:p>
            <a:pPr marL="0" lvl="0" indent="0" algn="l" rtl="0">
              <a:lnSpc>
                <a:spcPct val="100000"/>
              </a:lnSpc>
              <a:spcBef>
                <a:spcPts val="900"/>
              </a:spcBef>
              <a:spcAft>
                <a:spcPts val="0"/>
              </a:spcAft>
              <a:buSzPts val="1800"/>
              <a:buNone/>
            </a:pPr>
            <a:r>
              <a:rPr lang="en-GB" sz="2400"/>
              <a:t>b) AI that creates new content such as text, images, or audio based on a user prompt</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900"/>
              </a:spcAft>
              <a:buSzPts val="1800"/>
              <a:buNone/>
            </a:pPr>
            <a:endParaRPr sz="1600"/>
          </a:p>
        </p:txBody>
      </p:sp>
      <p:sp>
        <p:nvSpPr>
          <p:cNvPr id="296" name="Google Shape;296;g32cda81e421_0_189"/>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97" name="Google Shape;297;g32cda81e421_0_18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3466b53d731_0_185" descr="Knowledge check, question 1, answer​&#10;​"/>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r>
              <a:rPr lang="en-GB"/>
              <a:t>Knowledge check, question 1, ANSWER</a:t>
            </a:r>
            <a:endParaRPr/>
          </a:p>
        </p:txBody>
      </p:sp>
      <p:sp>
        <p:nvSpPr>
          <p:cNvPr id="304" name="Google Shape;304;g3466b53d731_0_185"/>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1:</a:t>
            </a:r>
            <a:endParaRPr sz="2400"/>
          </a:p>
          <a:p>
            <a:pPr marL="0" lvl="0" indent="0" algn="l" rtl="0">
              <a:lnSpc>
                <a:spcPct val="100000"/>
              </a:lnSpc>
              <a:spcBef>
                <a:spcPts val="900"/>
              </a:spcBef>
              <a:spcAft>
                <a:spcPts val="0"/>
              </a:spcAft>
              <a:buSzPts val="1800"/>
              <a:buNone/>
            </a:pPr>
            <a:r>
              <a:rPr lang="en-GB" sz="2400"/>
              <a:t>Which of the following best describes generative AI?</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0"/>
              </a:spcAft>
              <a:buSzPts val="1800"/>
              <a:buNone/>
            </a:pPr>
            <a:r>
              <a:rPr lang="en-GB" sz="2400"/>
              <a:t>a) AI that recognises your face to unlock your phone</a:t>
            </a:r>
            <a:endParaRPr sz="2400"/>
          </a:p>
          <a:p>
            <a:pPr marL="0" lvl="0" indent="0" algn="l" rtl="0">
              <a:lnSpc>
                <a:spcPct val="100000"/>
              </a:lnSpc>
              <a:spcBef>
                <a:spcPts val="900"/>
              </a:spcBef>
              <a:spcAft>
                <a:spcPts val="0"/>
              </a:spcAft>
              <a:buSzPts val="1800"/>
              <a:buNone/>
            </a:pPr>
            <a:r>
              <a:rPr lang="en-GB" sz="2400">
                <a:solidFill>
                  <a:schemeClr val="accent4"/>
                </a:solidFill>
              </a:rPr>
              <a:t>b) AI that creates new content such as text, images, or audio based on a user prompt (correct)</a:t>
            </a:r>
            <a:endParaRPr sz="2400">
              <a:solidFill>
                <a:schemeClr val="accent4"/>
              </a:solidFill>
            </a:endParaRPr>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900"/>
              </a:spcAft>
              <a:buSzPts val="1800"/>
              <a:buNone/>
            </a:pPr>
            <a:endParaRPr sz="1600"/>
          </a:p>
        </p:txBody>
      </p:sp>
      <p:sp>
        <p:nvSpPr>
          <p:cNvPr id="305" name="Google Shape;305;g3466b53d731_0_185"/>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06" name="Google Shape;306;g3466b53d731_0_185"/>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32cda81e421_0_203" descr="Knowledge check, question 2, question ​"/>
          <p:cNvSpPr txBox="1">
            <a:spLocks noGrp="1"/>
          </p:cNvSpPr>
          <p:nvPr>
            <p:ph type="title"/>
          </p:nvPr>
        </p:nvSpPr>
        <p:spPr>
          <a:xfrm>
            <a:off x="617690" y="546528"/>
            <a:ext cx="10956620" cy="512514"/>
          </a:xfrm>
          <a:prstGeom prst="rect">
            <a:avLst/>
          </a:prstGeom>
          <a:noFill/>
          <a:ln>
            <a:noFill/>
          </a:ln>
        </p:spPr>
        <p:txBody>
          <a:bodyPr spcFirstLastPara="1" wrap="square" lIns="0" tIns="0" rIns="0" bIns="0" anchor="t" anchorCtr="0">
            <a:noAutofit/>
          </a:bodyPr>
          <a:lstStyle/>
          <a:p>
            <a:r>
              <a:rPr lang="en-GB"/>
              <a:t>Knowledge check, question 2</a:t>
            </a:r>
            <a:endParaRPr lang="en-US"/>
          </a:p>
        </p:txBody>
      </p:sp>
      <p:sp>
        <p:nvSpPr>
          <p:cNvPr id="313" name="Google Shape;313;g32cda81e421_0_203"/>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2:</a:t>
            </a:r>
            <a:endParaRPr sz="2400"/>
          </a:p>
          <a:p>
            <a:pPr marL="0" lvl="0" indent="0" algn="l" rtl="0">
              <a:lnSpc>
                <a:spcPct val="100000"/>
              </a:lnSpc>
              <a:spcBef>
                <a:spcPts val="900"/>
              </a:spcBef>
              <a:spcAft>
                <a:spcPts val="0"/>
              </a:spcAft>
              <a:buSzPts val="1800"/>
              <a:buNone/>
            </a:pPr>
            <a:r>
              <a:rPr lang="en-GB" sz="2400"/>
              <a:t>What is a 'prompt' in the context of generative AI?</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0"/>
              </a:spcAft>
              <a:buSzPts val="1800"/>
              <a:buNone/>
            </a:pPr>
            <a:r>
              <a:rPr lang="en-GB" sz="2400"/>
              <a:t>a) An instruction given by the user to generate content</a:t>
            </a:r>
            <a:endParaRPr sz="2400"/>
          </a:p>
          <a:p>
            <a:pPr marL="0" lvl="0" indent="0" algn="l" rtl="0">
              <a:lnSpc>
                <a:spcPct val="100000"/>
              </a:lnSpc>
              <a:spcBef>
                <a:spcPts val="900"/>
              </a:spcBef>
              <a:spcAft>
                <a:spcPts val="0"/>
              </a:spcAft>
              <a:buSzPts val="1800"/>
              <a:buNone/>
            </a:pPr>
            <a:r>
              <a:rPr lang="en-GB" sz="2400"/>
              <a:t>b) A form of AI that creates personalised learning</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900"/>
              </a:spcAft>
              <a:buSzPts val="1800"/>
              <a:buNone/>
            </a:pPr>
            <a:endParaRPr sz="1600"/>
          </a:p>
        </p:txBody>
      </p:sp>
      <p:sp>
        <p:nvSpPr>
          <p:cNvPr id="314" name="Google Shape;314;g32cda81e421_0_203"/>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15" name="Google Shape;315;g32cda81e421_0_203"/>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466b53d731_0_192" descr="Knowledge check, question 2, answer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r>
              <a:rPr lang="en-GB"/>
              <a:t>Knowledge check, question 2, ANSWER</a:t>
            </a:r>
            <a:endParaRPr lang="en-US"/>
          </a:p>
        </p:txBody>
      </p:sp>
      <p:sp>
        <p:nvSpPr>
          <p:cNvPr id="322" name="Google Shape;322;g3466b53d731_0_192"/>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2:</a:t>
            </a:r>
            <a:endParaRPr sz="2400"/>
          </a:p>
          <a:p>
            <a:pPr marL="0" lvl="0" indent="0" algn="l" rtl="0">
              <a:lnSpc>
                <a:spcPct val="100000"/>
              </a:lnSpc>
              <a:spcBef>
                <a:spcPts val="900"/>
              </a:spcBef>
              <a:spcAft>
                <a:spcPts val="0"/>
              </a:spcAft>
              <a:buSzPts val="1800"/>
              <a:buNone/>
            </a:pPr>
            <a:r>
              <a:rPr lang="en-GB" sz="2400"/>
              <a:t>What is a 'prompt' in the context of generative AI?</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0"/>
              </a:spcAft>
              <a:buSzPts val="1800"/>
              <a:buNone/>
            </a:pPr>
            <a:r>
              <a:rPr lang="en-GB" sz="2400">
                <a:solidFill>
                  <a:schemeClr val="accent4"/>
                </a:solidFill>
              </a:rPr>
              <a:t>a) An instruction given by the user to generate content (correct)</a:t>
            </a:r>
            <a:endParaRPr sz="2400">
              <a:solidFill>
                <a:schemeClr val="accent4"/>
              </a:solidFill>
            </a:endParaRPr>
          </a:p>
          <a:p>
            <a:pPr marL="0" lvl="0" indent="0" algn="l" rtl="0">
              <a:lnSpc>
                <a:spcPct val="100000"/>
              </a:lnSpc>
              <a:spcBef>
                <a:spcPts val="900"/>
              </a:spcBef>
              <a:spcAft>
                <a:spcPts val="0"/>
              </a:spcAft>
              <a:buSzPts val="1800"/>
              <a:buNone/>
            </a:pPr>
            <a:r>
              <a:rPr lang="en-GB" sz="2400"/>
              <a:t>b) A form of AI that creates personalised learning</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900"/>
              </a:spcAft>
              <a:buSzPts val="1800"/>
              <a:buNone/>
            </a:pPr>
            <a:endParaRPr sz="1600"/>
          </a:p>
        </p:txBody>
      </p:sp>
      <p:sp>
        <p:nvSpPr>
          <p:cNvPr id="323" name="Google Shape;323;g3466b53d731_0_192"/>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24" name="Google Shape;324;g3466b53d731_0_192"/>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3466b53d731_0_213" descr="Knowledge check, question 3, question​"/>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r>
              <a:rPr lang="en-GB"/>
              <a:t>Knowledge check, question 3</a:t>
            </a:r>
            <a:endParaRPr lang="en-US"/>
          </a:p>
        </p:txBody>
      </p:sp>
      <p:sp>
        <p:nvSpPr>
          <p:cNvPr id="331" name="Google Shape;331;g3466b53d731_0_213"/>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3:</a:t>
            </a:r>
            <a:endParaRPr sz="2400"/>
          </a:p>
          <a:p>
            <a:pPr marL="0" lvl="0" indent="0" algn="l" rtl="0">
              <a:lnSpc>
                <a:spcPct val="100000"/>
              </a:lnSpc>
              <a:spcBef>
                <a:spcPts val="900"/>
              </a:spcBef>
              <a:spcAft>
                <a:spcPts val="0"/>
              </a:spcAft>
              <a:buSzPts val="1800"/>
              <a:buNone/>
            </a:pPr>
            <a:r>
              <a:rPr lang="en-GB" sz="2400"/>
              <a:t>What is a key responsibility of an educator when using generative AI?</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0"/>
              </a:spcAft>
              <a:buSzPts val="1800"/>
              <a:buNone/>
            </a:pPr>
            <a:r>
              <a:rPr lang="en-GB" sz="2400"/>
              <a:t>a) To program my AI tool to work well</a:t>
            </a:r>
            <a:endParaRPr sz="2400"/>
          </a:p>
          <a:p>
            <a:pPr marL="0" lvl="0" indent="0" algn="l" rtl="0">
              <a:lnSpc>
                <a:spcPct val="100000"/>
              </a:lnSpc>
              <a:spcBef>
                <a:spcPts val="900"/>
              </a:spcBef>
              <a:spcAft>
                <a:spcPts val="0"/>
              </a:spcAft>
              <a:buSzPts val="1800"/>
              <a:buNone/>
            </a:pPr>
            <a:r>
              <a:rPr lang="en-GB" sz="2400" dirty="0"/>
              <a:t>b</a:t>
            </a:r>
            <a:r>
              <a:rPr lang="en-GB" sz="2400"/>
              <a:t>) To critically evaluate the outputs of generative AI for accuracy, bias and appropriateness, and ensure human oversight and accountability </a:t>
            </a:r>
            <a:endParaRPr sz="2400"/>
          </a:p>
          <a:p>
            <a:pPr marL="0" lvl="0" indent="0" algn="l" rtl="0">
              <a:lnSpc>
                <a:spcPct val="100000"/>
              </a:lnSpc>
              <a:spcBef>
                <a:spcPts val="900"/>
              </a:spcBef>
              <a:spcAft>
                <a:spcPts val="900"/>
              </a:spcAft>
              <a:buSzPts val="1800"/>
              <a:buNone/>
            </a:pPr>
            <a:endParaRPr sz="1600"/>
          </a:p>
        </p:txBody>
      </p:sp>
      <p:sp>
        <p:nvSpPr>
          <p:cNvPr id="332" name="Google Shape;332;g3466b53d731_0_213"/>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33" name="Google Shape;333;g3466b53d731_0_213"/>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2cda81e421_0_217" descr="Knowledge check, question 3, answer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r>
              <a:rPr lang="en-GB"/>
              <a:t>Knowledge check, question 3, ANSWER </a:t>
            </a:r>
            <a:endParaRPr lang="en-US"/>
          </a:p>
        </p:txBody>
      </p:sp>
      <p:sp>
        <p:nvSpPr>
          <p:cNvPr id="340" name="Google Shape;340;g32cda81e421_0_2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3:</a:t>
            </a:r>
            <a:endParaRPr sz="2400"/>
          </a:p>
          <a:p>
            <a:pPr marL="0" lvl="0" indent="0" algn="l" rtl="0">
              <a:lnSpc>
                <a:spcPct val="100000"/>
              </a:lnSpc>
              <a:spcBef>
                <a:spcPts val="900"/>
              </a:spcBef>
              <a:spcAft>
                <a:spcPts val="0"/>
              </a:spcAft>
              <a:buSzPts val="1800"/>
              <a:buNone/>
            </a:pPr>
            <a:r>
              <a:rPr lang="en-GB" sz="2400"/>
              <a:t>What is a key responsibility of an educator when using generative AI?</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0"/>
              </a:spcAft>
              <a:buSzPts val="1800"/>
              <a:buNone/>
            </a:pPr>
            <a:r>
              <a:rPr lang="en-GB" sz="2400"/>
              <a:t>a) To program my AI tool to work well</a:t>
            </a:r>
            <a:endParaRPr sz="2400"/>
          </a:p>
          <a:p>
            <a:pPr marL="0" lvl="0" indent="0" algn="l" rtl="0">
              <a:lnSpc>
                <a:spcPct val="100000"/>
              </a:lnSpc>
              <a:spcBef>
                <a:spcPts val="900"/>
              </a:spcBef>
              <a:spcAft>
                <a:spcPts val="0"/>
              </a:spcAft>
              <a:buSzPts val="1800"/>
              <a:buNone/>
            </a:pPr>
            <a:r>
              <a:rPr lang="en-GB" sz="2400" dirty="0">
                <a:solidFill>
                  <a:schemeClr val="accent4"/>
                </a:solidFill>
              </a:rPr>
              <a:t>b</a:t>
            </a:r>
            <a:r>
              <a:rPr lang="en-GB" sz="2400">
                <a:solidFill>
                  <a:schemeClr val="accent4"/>
                </a:solidFill>
              </a:rPr>
              <a:t>) To critically evaluate the outputs of generative AI for accuracy, bias and appropriateness, and ensure human oversight and accountability (correct)</a:t>
            </a:r>
            <a:endParaRPr sz="2400">
              <a:solidFill>
                <a:schemeClr val="accent4"/>
              </a:solidFill>
            </a:endParaRPr>
          </a:p>
          <a:p>
            <a:pPr marL="0" lvl="0" indent="0" algn="l" rtl="0">
              <a:lnSpc>
                <a:spcPct val="100000"/>
              </a:lnSpc>
              <a:spcBef>
                <a:spcPts val="900"/>
              </a:spcBef>
              <a:spcAft>
                <a:spcPts val="900"/>
              </a:spcAft>
              <a:buSzPts val="1800"/>
              <a:buNone/>
            </a:pPr>
            <a:endParaRPr sz="1600"/>
          </a:p>
        </p:txBody>
      </p:sp>
      <p:sp>
        <p:nvSpPr>
          <p:cNvPr id="341" name="Google Shape;341;g32cda81e421_0_217"/>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42" name="Google Shape;342;g32cda81e421_0_2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g2af3a2c49c4_2_0" descr="This slide introduces the powerpoint workbook.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About this workbook</a:t>
            </a:r>
            <a:endParaRPr/>
          </a:p>
        </p:txBody>
      </p:sp>
      <p:sp>
        <p:nvSpPr>
          <p:cNvPr id="73" name="Google Shape;73;g2af3a2c49c4_2_0"/>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Welcome to the workbook. This workbook is part of The Safe and Effective Use of AI in Education online resources.</a:t>
            </a:r>
            <a:endParaRPr/>
          </a:p>
          <a:p>
            <a:pPr marL="0" lvl="0" indent="0" algn="l" rtl="0">
              <a:lnSpc>
                <a:spcPct val="100000"/>
              </a:lnSpc>
              <a:spcBef>
                <a:spcPts val="900"/>
              </a:spcBef>
              <a:spcAft>
                <a:spcPts val="0"/>
              </a:spcAft>
              <a:buSzPts val="1800"/>
              <a:buNone/>
            </a:pPr>
            <a:r>
              <a:rPr lang="en-GB"/>
              <a:t>This workbook has been produced in PowerPoint format. To work through the activities you should move through the slides in order.</a:t>
            </a:r>
            <a:endParaRPr/>
          </a:p>
          <a:p>
            <a:pPr marL="0" lvl="0" indent="0" algn="l" rtl="0">
              <a:lnSpc>
                <a:spcPct val="100000"/>
              </a:lnSpc>
              <a:spcBef>
                <a:spcPts val="900"/>
              </a:spcBef>
              <a:spcAft>
                <a:spcPts val="0"/>
              </a:spcAft>
              <a:buSzPts val="1800"/>
              <a:buNone/>
            </a:pPr>
            <a:r>
              <a:rPr lang="en-GB"/>
              <a:t>On the following slides you can expect to find:</a:t>
            </a:r>
            <a:endParaRPr/>
          </a:p>
          <a:p>
            <a:pPr marL="457200" lvl="0" indent="-342900" algn="l" rtl="0">
              <a:lnSpc>
                <a:spcPct val="100000"/>
              </a:lnSpc>
              <a:spcBef>
                <a:spcPts val="900"/>
              </a:spcBef>
              <a:spcAft>
                <a:spcPts val="0"/>
              </a:spcAft>
              <a:buClr>
                <a:schemeClr val="dk1"/>
              </a:buClr>
              <a:buSzPts val="1800"/>
              <a:buChar char="●"/>
            </a:pPr>
            <a:r>
              <a:rPr lang="en-GB"/>
              <a:t>Video presentations containing key information with accompanying transcripts</a:t>
            </a:r>
            <a:endParaRPr/>
          </a:p>
          <a:p>
            <a:pPr marL="457200" lvl="0" indent="-342900" algn="l" rtl="0">
              <a:lnSpc>
                <a:spcPct val="100000"/>
              </a:lnSpc>
              <a:spcBef>
                <a:spcPts val="0"/>
              </a:spcBef>
              <a:spcAft>
                <a:spcPts val="0"/>
              </a:spcAft>
              <a:buClr>
                <a:schemeClr val="dk1"/>
              </a:buClr>
              <a:buSzPts val="1800"/>
              <a:buChar char="●"/>
            </a:pPr>
            <a:r>
              <a:rPr lang="en-GB"/>
              <a:t>Slides consolidating summaries of the information presented in the videos</a:t>
            </a:r>
            <a:endParaRPr/>
          </a:p>
          <a:p>
            <a:pPr marL="457200" lvl="0" indent="-342900" algn="l" rtl="0">
              <a:lnSpc>
                <a:spcPct val="100000"/>
              </a:lnSpc>
              <a:spcBef>
                <a:spcPts val="0"/>
              </a:spcBef>
              <a:spcAft>
                <a:spcPts val="0"/>
              </a:spcAft>
              <a:buClr>
                <a:schemeClr val="dk1"/>
              </a:buClr>
              <a:buSzPts val="1800"/>
              <a:buChar char="●"/>
            </a:pPr>
            <a:r>
              <a:rPr lang="en-GB"/>
              <a:t>Activities to consolidate knowledge, such as multiple-choice questions</a:t>
            </a:r>
            <a:endParaRPr/>
          </a:p>
          <a:p>
            <a:pPr marL="457200" lvl="0" indent="-342900" algn="l" rtl="0">
              <a:lnSpc>
                <a:spcPct val="100000"/>
              </a:lnSpc>
              <a:spcBef>
                <a:spcPts val="0"/>
              </a:spcBef>
              <a:spcAft>
                <a:spcPts val="0"/>
              </a:spcAft>
              <a:buClr>
                <a:schemeClr val="dk1"/>
              </a:buClr>
              <a:buSzPts val="1800"/>
              <a:buChar char="●"/>
            </a:pPr>
            <a:r>
              <a:rPr lang="en-GB"/>
              <a:t>Templates to enable you to reflect and plan to put this knowledge into practice in your setting</a:t>
            </a:r>
          </a:p>
          <a:p>
            <a:pPr marL="457200" lvl="0" indent="-342900" algn="l" rtl="0">
              <a:lnSpc>
                <a:spcPct val="100000"/>
              </a:lnSpc>
              <a:spcBef>
                <a:spcPts val="0"/>
              </a:spcBef>
              <a:spcAft>
                <a:spcPts val="0"/>
              </a:spcAft>
              <a:buClr>
                <a:schemeClr val="dk1"/>
              </a:buClr>
              <a:buSzPts val="1800"/>
              <a:buChar char="●"/>
            </a:pPr>
            <a:endParaRPr lang="en-GB"/>
          </a:p>
          <a:p>
            <a:pPr marL="114300" lvl="0" indent="0">
              <a:buClr>
                <a:schemeClr val="dk1"/>
              </a:buClr>
            </a:pPr>
            <a:r>
              <a:rPr lang="en-GB" i="1"/>
              <a:t>Any examples of AI use and specific tools referenced within these resources are for context only and do not imply endorsement or recommendation of any particular tool or approach from the Department for Education.</a:t>
            </a:r>
            <a:endParaRPr/>
          </a:p>
          <a:p>
            <a:pPr marL="0" lvl="0" indent="0" algn="l" rtl="0">
              <a:lnSpc>
                <a:spcPct val="100000"/>
              </a:lnSpc>
              <a:spcBef>
                <a:spcPts val="900"/>
              </a:spcBef>
              <a:spcAft>
                <a:spcPts val="900"/>
              </a:spcAft>
              <a:buClr>
                <a:schemeClr val="dk1"/>
              </a:buClr>
              <a:buSzPts val="1100"/>
              <a:buFont typeface="Arial"/>
              <a:buNone/>
            </a:pPr>
            <a:endParaRPr/>
          </a:p>
        </p:txBody>
      </p:sp>
      <p:sp>
        <p:nvSpPr>
          <p:cNvPr id="74" name="Google Shape;74;g2af3a2c49c4_2_0"/>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75" name="Google Shape;75;g2af3a2c49c4_2_0"/>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32cda81e421_0_231" descr="Knowledge check, question 4, question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r>
              <a:rPr lang="en-GB"/>
              <a:t>Knowledge check, question 4</a:t>
            </a:r>
            <a:endParaRPr lang="en-US"/>
          </a:p>
        </p:txBody>
      </p:sp>
      <p:sp>
        <p:nvSpPr>
          <p:cNvPr id="349" name="Google Shape;349;g32cda81e421_0_231"/>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4:</a:t>
            </a:r>
            <a:endParaRPr sz="2400"/>
          </a:p>
          <a:p>
            <a:pPr marL="0" lvl="0" indent="0" algn="l" rtl="0">
              <a:lnSpc>
                <a:spcPct val="100000"/>
              </a:lnSpc>
              <a:spcBef>
                <a:spcPts val="900"/>
              </a:spcBef>
              <a:spcAft>
                <a:spcPts val="0"/>
              </a:spcAft>
              <a:buSzPts val="1800"/>
              <a:buNone/>
            </a:pPr>
            <a:r>
              <a:rPr lang="en-GB" sz="2400"/>
              <a:t>What is ‘deep learning’?</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0"/>
              </a:spcAft>
              <a:buSzPts val="1800"/>
              <a:buNone/>
            </a:pPr>
            <a:r>
              <a:rPr lang="en-GB" sz="2400"/>
              <a:t>a) A subset of machine learning that uses neural networks to efficiently learn from large, uncategorised data </a:t>
            </a:r>
            <a:endParaRPr sz="2400"/>
          </a:p>
          <a:p>
            <a:pPr marL="0" lvl="0" indent="0" algn="l" rtl="0">
              <a:lnSpc>
                <a:spcPct val="100000"/>
              </a:lnSpc>
              <a:spcBef>
                <a:spcPts val="900"/>
              </a:spcBef>
              <a:spcAft>
                <a:spcPts val="0"/>
              </a:spcAft>
              <a:buSzPts val="1800"/>
              <a:buNone/>
            </a:pPr>
            <a:r>
              <a:rPr lang="en-GB" sz="2400"/>
              <a:t>b) A process where AI learns in real-time based on user prompts </a:t>
            </a:r>
            <a:endParaRPr sz="2400"/>
          </a:p>
          <a:p>
            <a:pPr marL="0" lvl="0" indent="0" algn="l" rtl="0">
              <a:lnSpc>
                <a:spcPct val="100000"/>
              </a:lnSpc>
              <a:spcBef>
                <a:spcPts val="900"/>
              </a:spcBef>
              <a:spcAft>
                <a:spcPts val="900"/>
              </a:spcAft>
              <a:buSzPts val="1800"/>
              <a:buNone/>
            </a:pPr>
            <a:endParaRPr sz="1600"/>
          </a:p>
        </p:txBody>
      </p:sp>
      <p:sp>
        <p:nvSpPr>
          <p:cNvPr id="350" name="Google Shape;350;g32cda81e421_0_231"/>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51" name="Google Shape;351;g32cda81e421_0_231"/>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3466b53d731_0_220" descr="Knowledge check, question 4, answer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r>
              <a:rPr lang="en-GB"/>
              <a:t>Knowledge check, question 4, ANSWER </a:t>
            </a:r>
            <a:endParaRPr lang="en-US"/>
          </a:p>
        </p:txBody>
      </p:sp>
      <p:sp>
        <p:nvSpPr>
          <p:cNvPr id="358" name="Google Shape;358;g3466b53d731_0_220"/>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4:</a:t>
            </a:r>
            <a:endParaRPr sz="2400"/>
          </a:p>
          <a:p>
            <a:pPr marL="0" lvl="0" indent="0" algn="l" rtl="0">
              <a:lnSpc>
                <a:spcPct val="100000"/>
              </a:lnSpc>
              <a:spcBef>
                <a:spcPts val="900"/>
              </a:spcBef>
              <a:spcAft>
                <a:spcPts val="0"/>
              </a:spcAft>
              <a:buSzPts val="1800"/>
              <a:buNone/>
            </a:pPr>
            <a:r>
              <a:rPr lang="en-GB" sz="2400"/>
              <a:t>What is ‘deep learning’?</a:t>
            </a:r>
            <a:endParaRPr sz="2400"/>
          </a:p>
          <a:p>
            <a:pPr marL="0" lvl="0" indent="0" algn="l" rtl="0">
              <a:lnSpc>
                <a:spcPct val="100000"/>
              </a:lnSpc>
              <a:spcBef>
                <a:spcPts val="900"/>
              </a:spcBef>
              <a:spcAft>
                <a:spcPts val="0"/>
              </a:spcAft>
              <a:buSzPts val="1800"/>
              <a:buNone/>
            </a:pPr>
            <a:endParaRPr sz="2400"/>
          </a:p>
          <a:p>
            <a:pPr marL="0" lvl="0" indent="0" algn="l" rtl="0">
              <a:lnSpc>
                <a:spcPct val="100000"/>
              </a:lnSpc>
              <a:spcBef>
                <a:spcPts val="900"/>
              </a:spcBef>
              <a:spcAft>
                <a:spcPts val="0"/>
              </a:spcAft>
              <a:buSzPts val="1800"/>
              <a:buNone/>
            </a:pPr>
            <a:r>
              <a:rPr lang="en-GB" sz="2400">
                <a:solidFill>
                  <a:schemeClr val="accent4"/>
                </a:solidFill>
              </a:rPr>
              <a:t>a) A subset of machine learning that uses neural networks to efficiently learn from large, uncategorised data (correct)</a:t>
            </a:r>
            <a:endParaRPr sz="2400">
              <a:solidFill>
                <a:schemeClr val="accent4"/>
              </a:solidFill>
            </a:endParaRPr>
          </a:p>
          <a:p>
            <a:pPr marL="0" lvl="0" indent="0" algn="l" rtl="0">
              <a:lnSpc>
                <a:spcPct val="100000"/>
              </a:lnSpc>
              <a:spcBef>
                <a:spcPts val="900"/>
              </a:spcBef>
              <a:spcAft>
                <a:spcPts val="0"/>
              </a:spcAft>
              <a:buSzPts val="1800"/>
              <a:buNone/>
            </a:pPr>
            <a:r>
              <a:rPr lang="en-GB" sz="2400"/>
              <a:t>b) A process where AI learns in real-time based on user prompts </a:t>
            </a:r>
            <a:endParaRPr sz="2400"/>
          </a:p>
          <a:p>
            <a:pPr marL="0" lvl="0" indent="0" algn="l" rtl="0">
              <a:lnSpc>
                <a:spcPct val="100000"/>
              </a:lnSpc>
              <a:spcBef>
                <a:spcPts val="900"/>
              </a:spcBef>
              <a:spcAft>
                <a:spcPts val="900"/>
              </a:spcAft>
              <a:buSzPts val="1800"/>
              <a:buNone/>
            </a:pPr>
            <a:endParaRPr sz="1600"/>
          </a:p>
        </p:txBody>
      </p:sp>
      <p:sp>
        <p:nvSpPr>
          <p:cNvPr id="359" name="Google Shape;359;g3466b53d731_0_220"/>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60" name="Google Shape;360;g3466b53d731_0_220"/>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
        <p:cNvGrpSpPr/>
        <p:nvPr/>
      </p:nvGrpSpPr>
      <p:grpSpPr>
        <a:xfrm>
          <a:off x="0" y="0"/>
          <a:ext cx="0" cy="0"/>
          <a:chOff x="0" y="0"/>
          <a:chExt cx="0" cy="0"/>
        </a:xfrm>
      </p:grpSpPr>
      <p:pic>
        <p:nvPicPr>
          <p:cNvPr id="3" name="Picture 2" descr="Group of standing people looking at whiteboard on classroom wall, man wearing glasses holding whiteboard marker and writing">
            <a:extLst>
              <a:ext uri="{FF2B5EF4-FFF2-40B4-BE49-F238E27FC236}">
                <a16:creationId xmlns:a16="http://schemas.microsoft.com/office/drawing/2014/main" id="{A512AF1B-EBE0-89D2-2672-7DCF37071AC9}"/>
              </a:ext>
            </a:extLst>
          </p:cNvPr>
          <p:cNvPicPr>
            <a:picLocks noChangeAspect="1"/>
          </p:cNvPicPr>
          <p:nvPr/>
        </p:nvPicPr>
        <p:blipFill>
          <a:blip r:embed="rId3"/>
          <a:srcRect l="6028" r="5539"/>
          <a:stretch>
            <a:fillRect/>
          </a:stretch>
        </p:blipFill>
        <p:spPr>
          <a:xfrm>
            <a:off x="5288274" y="0"/>
            <a:ext cx="6903726" cy="5209674"/>
          </a:xfrm>
          <a:prstGeom prst="rect">
            <a:avLst/>
          </a:prstGeom>
        </p:spPr>
      </p:pic>
      <p:pic>
        <p:nvPicPr>
          <p:cNvPr id="366" name="Google Shape;366;g32385d3b56c_0_8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8" y="0"/>
            <a:ext cx="12198098" cy="6858000"/>
          </a:xfrm>
          <a:prstGeom prst="rect">
            <a:avLst/>
          </a:prstGeom>
          <a:noFill/>
          <a:ln>
            <a:noFill/>
          </a:ln>
        </p:spPr>
      </p:pic>
      <p:sp>
        <p:nvSpPr>
          <p:cNvPr id="367" name="Google Shape;367;g32385d3b56c_0_82" descr="This slide lets you review the objectives for the module.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a:buSzPts val="2400"/>
            </a:pPr>
            <a:r>
              <a:rPr lang="en-GB"/>
              <a:t>Objectives review</a:t>
            </a:r>
            <a:endParaRPr/>
          </a:p>
        </p:txBody>
      </p:sp>
      <p:sp>
        <p:nvSpPr>
          <p:cNvPr id="368" name="Google Shape;368;g32385d3b56c_0_82"/>
          <p:cNvSpPr txBox="1">
            <a:spLocks noGrp="1"/>
          </p:cNvSpPr>
          <p:nvPr>
            <p:ph type="body" idx="1"/>
          </p:nvPr>
        </p:nvSpPr>
        <p:spPr>
          <a:xfrm>
            <a:off x="647547" y="1361856"/>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Clr>
                <a:schemeClr val="dk1"/>
              </a:buClr>
              <a:buSzPts val="1800"/>
              <a:buFont typeface="Arial"/>
              <a:buNone/>
            </a:pPr>
            <a:r>
              <a:rPr lang="en-GB"/>
              <a:t>Take a moment to reflect on the objectives for this module and check if you have achieved them. You should have learnt:</a:t>
            </a:r>
            <a:endParaRPr/>
          </a:p>
          <a:p>
            <a:pPr marL="457200" lvl="0" indent="-342900" algn="l" rtl="0">
              <a:lnSpc>
                <a:spcPct val="150000"/>
              </a:lnSpc>
              <a:spcBef>
                <a:spcPts val="900"/>
              </a:spcBef>
              <a:spcAft>
                <a:spcPts val="0"/>
              </a:spcAft>
              <a:buSzPts val="1800"/>
              <a:buChar char="●"/>
            </a:pPr>
            <a:r>
              <a:rPr lang="en-GB"/>
              <a:t>What AI and generative AI is</a:t>
            </a:r>
            <a:endParaRPr/>
          </a:p>
          <a:p>
            <a:pPr marL="457200" lvl="0" indent="-342900" algn="l" rtl="0">
              <a:lnSpc>
                <a:spcPct val="150000"/>
              </a:lnSpc>
              <a:spcBef>
                <a:spcPts val="0"/>
              </a:spcBef>
              <a:spcAft>
                <a:spcPts val="0"/>
              </a:spcAft>
              <a:buSzPts val="1800"/>
              <a:buChar char="●"/>
            </a:pPr>
            <a:r>
              <a:rPr lang="en-GB"/>
              <a:t>How generative AI is trained</a:t>
            </a:r>
            <a:endParaRPr/>
          </a:p>
          <a:p>
            <a:pPr marL="457200" lvl="0" indent="-342900" algn="l" rtl="0">
              <a:lnSpc>
                <a:spcPct val="150000"/>
              </a:lnSpc>
              <a:spcBef>
                <a:spcPts val="0"/>
              </a:spcBef>
              <a:spcAft>
                <a:spcPts val="0"/>
              </a:spcAft>
              <a:buSzPts val="1800"/>
              <a:buChar char="●"/>
            </a:pPr>
            <a:r>
              <a:rPr lang="en-GB"/>
              <a:t>How generative AI works</a:t>
            </a:r>
            <a:endParaRPr/>
          </a:p>
          <a:p>
            <a:pPr marL="457200" lvl="0" indent="-342900" algn="l" rtl="0">
              <a:lnSpc>
                <a:spcPct val="150000"/>
              </a:lnSpc>
              <a:spcBef>
                <a:spcPts val="0"/>
              </a:spcBef>
              <a:spcAft>
                <a:spcPts val="0"/>
              </a:spcAft>
              <a:buSzPts val="1800"/>
              <a:buChar char="●"/>
            </a:pPr>
            <a:r>
              <a:rPr lang="en-GB"/>
              <a:t>Some of the capabilities of generative AI</a:t>
            </a:r>
            <a:endParaRPr/>
          </a:p>
          <a:p>
            <a:pPr marL="457200" lvl="0" indent="-342900" algn="l" rtl="0">
              <a:lnSpc>
                <a:spcPct val="150000"/>
              </a:lnSpc>
              <a:spcBef>
                <a:spcPts val="0"/>
              </a:spcBef>
              <a:spcAft>
                <a:spcPts val="0"/>
              </a:spcAft>
              <a:buSzPts val="1800"/>
              <a:buChar char="●"/>
            </a:pPr>
            <a:r>
              <a:rPr lang="en-GB"/>
              <a:t>Some of the key terms that surround AI</a:t>
            </a:r>
            <a:endParaRPr/>
          </a:p>
          <a:p>
            <a:pPr marL="457200" lvl="0" indent="-342900" algn="l" rtl="0">
              <a:lnSpc>
                <a:spcPct val="150000"/>
              </a:lnSpc>
              <a:spcBef>
                <a:spcPts val="0"/>
              </a:spcBef>
              <a:spcAft>
                <a:spcPts val="0"/>
              </a:spcAft>
              <a:buSzPts val="1800"/>
              <a:buChar char="●"/>
            </a:pPr>
            <a:r>
              <a:rPr lang="en-GB"/>
              <a:t>That AI won’t replace the teacher in the classroom</a:t>
            </a:r>
            <a:endParaRPr/>
          </a:p>
          <a:p>
            <a:pPr marL="457200" lvl="0" indent="-342900" algn="l" rtl="0">
              <a:lnSpc>
                <a:spcPct val="115000"/>
              </a:lnSpc>
              <a:spcBef>
                <a:spcPts val="0"/>
              </a:spcBef>
              <a:spcAft>
                <a:spcPts val="0"/>
              </a:spcAft>
              <a:buSzPts val="1800"/>
              <a:buChar char="●"/>
            </a:pPr>
            <a:r>
              <a:rPr lang="en-GB"/>
              <a:t>That there are risks and rewards with using AI which are explored in more detail in future modules</a:t>
            </a:r>
            <a:endParaRPr/>
          </a:p>
        </p:txBody>
      </p:sp>
      <p:sp>
        <p:nvSpPr>
          <p:cNvPr id="369" name="Google Shape;369;g32385d3b56c_0_82"/>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70" name="Google Shape;370;g32385d3b56c_0_82"/>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F71A7-1922-B650-061F-A7375BF7B143}"/>
              </a:ext>
            </a:extLst>
          </p:cNvPr>
          <p:cNvSpPr>
            <a:spLocks noGrp="1"/>
          </p:cNvSpPr>
          <p:nvPr>
            <p:ph type="title"/>
          </p:nvPr>
        </p:nvSpPr>
        <p:spPr/>
        <p:txBody>
          <a:bodyPr/>
          <a:lstStyle/>
          <a:p>
            <a:r>
              <a:rPr lang="en-GB"/>
              <a:t>Acknowledgements</a:t>
            </a:r>
          </a:p>
        </p:txBody>
      </p:sp>
      <p:sp>
        <p:nvSpPr>
          <p:cNvPr id="2" name="Text Placeholder 1">
            <a:extLst>
              <a:ext uri="{FF2B5EF4-FFF2-40B4-BE49-F238E27FC236}">
                <a16:creationId xmlns:a16="http://schemas.microsoft.com/office/drawing/2014/main" id="{C5B4429B-B143-E4A9-0743-2F2FFF6DD342}"/>
              </a:ext>
            </a:extLst>
          </p:cNvPr>
          <p:cNvSpPr>
            <a:spLocks noGrp="1"/>
          </p:cNvSpPr>
          <p:nvPr>
            <p:ph type="body" idx="1"/>
          </p:nvPr>
        </p:nvSpPr>
        <p:spPr>
          <a:xfrm>
            <a:off x="484632" y="1013562"/>
            <a:ext cx="11475720" cy="5140815"/>
          </a:xfrm>
        </p:spPr>
        <p:txBody>
          <a:bodyPr/>
          <a:lstStyle/>
          <a:p>
            <a:r>
              <a:rPr lang="en-GB" sz="1600" b="1"/>
              <a:t>Content developed by:</a:t>
            </a:r>
            <a:endParaRPr lang="en-US"/>
          </a:p>
          <a:p>
            <a:endParaRPr lang="en-US"/>
          </a:p>
          <a:p>
            <a:pPr>
              <a:buFont typeface="Arial" panose="020B0604020202020204" pitchFamily="34" charset="0"/>
              <a:buChar char="•"/>
            </a:pPr>
            <a:r>
              <a:rPr lang="en-GB" sz="1600">
                <a:latin typeface="+mj-lt"/>
              </a:rPr>
              <a:t>Overall project lead: Christian Turton, EdTech Lead, Chiltern Learning Trust</a:t>
            </a:r>
            <a:endParaRPr lang="en-GB" sz="1600"/>
          </a:p>
          <a:p>
            <a:pPr>
              <a:buFont typeface="Arial" panose="020B0604020202020204" pitchFamily="34" charset="0"/>
              <a:buChar char="•"/>
            </a:pPr>
            <a:r>
              <a:rPr lang="en-GB" sz="1600">
                <a:latin typeface="+mj-lt"/>
              </a:rPr>
              <a:t>Chartered College of Teaching Publishing Editor: Holly Gardner</a:t>
            </a:r>
          </a:p>
          <a:p>
            <a:pPr>
              <a:buFont typeface="Arial" panose="020B0604020202020204" pitchFamily="34" charset="0"/>
              <a:buChar char="•"/>
            </a:pPr>
            <a:r>
              <a:rPr lang="en-GB" sz="1600"/>
              <a:t>Michelle Pauli, Author, Connected Learning Newsletter</a:t>
            </a:r>
          </a:p>
          <a:p>
            <a:pPr>
              <a:buFont typeface="Arial" panose="020B0604020202020204" pitchFamily="34" charset="0"/>
              <a:buChar char="•"/>
            </a:pPr>
            <a:r>
              <a:rPr lang="en-GB" sz="1600">
                <a:latin typeface="+mj-lt"/>
              </a:rPr>
              <a:t>Trudi Barrow, AI in education expert and design educator</a:t>
            </a:r>
            <a:endParaRPr lang="en-GB" sz="1600"/>
          </a:p>
          <a:p>
            <a:pPr>
              <a:buFont typeface="Arial" panose="020B0604020202020204" pitchFamily="34" charset="0"/>
              <a:buChar char="•"/>
            </a:pPr>
            <a:r>
              <a:rPr lang="en-GB" sz="1600">
                <a:latin typeface="+mj-lt"/>
              </a:rPr>
              <a:t>James Searle, Senior Leader, Chiltern Learning Trust</a:t>
            </a:r>
          </a:p>
          <a:p>
            <a:pPr>
              <a:buFont typeface="Arial" panose="020B0604020202020204" pitchFamily="34" charset="0"/>
              <a:buChar char="•"/>
            </a:pPr>
            <a:r>
              <a:rPr lang="en-GB" sz="1600">
                <a:latin typeface="+mj-lt"/>
              </a:rPr>
              <a:t>Material development contributions also from: Laura Knight, Digital Education and AI Expert; Chris Loveday, Vice Principal, Barton Peveril 6th Form College; Peter Reeves, Digital Education Lead, Cavendish Education Group</a:t>
            </a:r>
            <a:endParaRPr lang="en-GB" sz="1600"/>
          </a:p>
          <a:p>
            <a:endParaRPr lang="en-GB" sz="1400">
              <a:latin typeface="+mj-lt"/>
            </a:endParaRPr>
          </a:p>
          <a:p>
            <a:r>
              <a:rPr lang="en-GB" sz="1600" b="1">
                <a:latin typeface="+mj-lt"/>
              </a:rPr>
              <a:t>Advisory Board:</a:t>
            </a:r>
            <a:endParaRPr lang="en-GB"/>
          </a:p>
          <a:p>
            <a:endParaRPr lang="en-GB" sz="1600" b="1">
              <a:latin typeface="+mj-lt"/>
            </a:endParaRPr>
          </a:p>
          <a:p>
            <a:pPr marL="0" indent="0"/>
            <a:r>
              <a:rPr lang="en-GB" sz="1600">
                <a:latin typeface="+mj-lt"/>
              </a:rPr>
              <a:t>Chris Loveday, Sam </a:t>
            </a:r>
            <a:r>
              <a:rPr lang="en-GB" sz="1600" dirty="0">
                <a:latin typeface="+mj-lt"/>
              </a:rPr>
              <a:t>Twiselton</a:t>
            </a:r>
            <a:r>
              <a:rPr lang="en-GB" sz="1600">
                <a:latin typeface="+mj-lt"/>
              </a:rPr>
              <a:t>, Pip Sanderson, Prof Miles Berry, Sonja Hall, Ann Palmer, Andy Samways, Jane Waite, Stacey Booth, Bukky Yusuf, Sue Attewell, Roz Hicks, David Railton, Chris Goodall, Mark Monahan, Dr. Fiona Aubrey-Smith, Darrell-Jane Muir, Annie Lawson-Foley, Austin Earl, Usman Gbajabiamila, Peter Doyle, Lee Herridge, Daniel Fairbairn</a:t>
            </a:r>
            <a:endParaRPr lang="en-GB"/>
          </a:p>
          <a:p>
            <a:endParaRPr lang="en-GB" sz="1600">
              <a:latin typeface="+mj-lt"/>
              <a:ea typeface="Aptos" panose="020B0004020202020204" pitchFamily="34" charset="0"/>
            </a:endParaRPr>
          </a:p>
          <a:p>
            <a:pPr marL="0" indent="0"/>
            <a:r>
              <a:rPr lang="en-GB" sz="1600" b="1">
                <a:latin typeface="+mj-lt"/>
                <a:ea typeface="Aptos" panose="020B0004020202020204" pitchFamily="34" charset="0"/>
              </a:rPr>
              <a:t>With thanks to staff from across the sector who contributed through completing the sector survey, attended roundtables and contributed video interviews to the materials. </a:t>
            </a:r>
          </a:p>
        </p:txBody>
      </p:sp>
      <p:sp>
        <p:nvSpPr>
          <p:cNvPr id="5" name="Google Shape;314;g3346f0c4477_0_5">
            <a:extLst>
              <a:ext uri="{FF2B5EF4-FFF2-40B4-BE49-F238E27FC236}">
                <a16:creationId xmlns:a16="http://schemas.microsoft.com/office/drawing/2014/main" id="{8B465DBF-0F68-49B0-683D-38DC2A836FDC}"/>
              </a:ext>
            </a:extLst>
          </p:cNvPr>
          <p:cNvSpPr txBox="1">
            <a:spLocks noGrp="1"/>
          </p:cNvSpPr>
          <p:nvPr>
            <p:ph type="ftr" idx="11"/>
          </p:nvPr>
        </p:nvSpPr>
        <p:spPr>
          <a:xfrm>
            <a:off x="699542" y="6249264"/>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4" name="Slide Number Placeholder 3">
            <a:extLst>
              <a:ext uri="{FF2B5EF4-FFF2-40B4-BE49-F238E27FC236}">
                <a16:creationId xmlns:a16="http://schemas.microsoft.com/office/drawing/2014/main" id="{5B961BC0-3B32-0CD7-305D-EFB6FE0059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33</a:t>
            </a:fld>
            <a:endParaRPr lang="en-GB"/>
          </a:p>
        </p:txBody>
      </p:sp>
    </p:spTree>
    <p:extLst>
      <p:ext uri="{BB962C8B-B14F-4D97-AF65-F5344CB8AC3E}">
        <p14:creationId xmlns:p14="http://schemas.microsoft.com/office/powerpoint/2010/main" val="3249662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3"/>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1100"/>
              <a:buFont typeface="Arial"/>
              <a:buNone/>
            </a:pPr>
            <a:r>
              <a:rPr lang="en-GB">
                <a:solidFill>
                  <a:srgbClr val="000000"/>
                </a:solidFill>
              </a:rPr>
              <a:t>Department for Education</a:t>
            </a:r>
            <a:br>
              <a:rPr lang="en-GB"/>
            </a:br>
            <a:br>
              <a:rPr lang="en-GB"/>
            </a:br>
            <a:br>
              <a:rPr lang="en-GB"/>
            </a:br>
            <a:r>
              <a:rPr lang="en-GB" b="0">
                <a:solidFill>
                  <a:srgbClr val="000000"/>
                </a:solidFill>
              </a:rPr>
              <a:t>© Crown copyright 2026</a:t>
            </a:r>
            <a:br>
              <a:rPr lang="en-GB"/>
            </a:b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3" name="Picture 2" descr="Children in classroom">
            <a:extLst>
              <a:ext uri="{FF2B5EF4-FFF2-40B4-BE49-F238E27FC236}">
                <a16:creationId xmlns:a16="http://schemas.microsoft.com/office/drawing/2014/main" id="{43E059B9-DBBA-60EA-E04B-46CD33618173}"/>
              </a:ext>
            </a:extLst>
          </p:cNvPr>
          <p:cNvPicPr>
            <a:picLocks noChangeAspect="1"/>
          </p:cNvPicPr>
          <p:nvPr/>
        </p:nvPicPr>
        <p:blipFill>
          <a:blip r:embed="rId3"/>
          <a:stretch>
            <a:fillRect/>
          </a:stretch>
        </p:blipFill>
        <p:spPr>
          <a:xfrm>
            <a:off x="4520628" y="0"/>
            <a:ext cx="7679913" cy="6858000"/>
          </a:xfrm>
          <a:prstGeom prst="rect">
            <a:avLst/>
          </a:prstGeom>
        </p:spPr>
      </p:pic>
      <p:pic>
        <p:nvPicPr>
          <p:cNvPr id="81" name="Google Shape;81;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47" y="-10128"/>
            <a:ext cx="8549625" cy="6877406"/>
          </a:xfrm>
          <a:prstGeom prst="rect">
            <a:avLst/>
          </a:prstGeom>
          <a:noFill/>
          <a:ln>
            <a:noFill/>
          </a:ln>
        </p:spPr>
      </p:pic>
      <p:sp>
        <p:nvSpPr>
          <p:cNvPr id="82" name="Google Shape;82;p9" descr="This slide contains the objective for this Module (Module 1)."/>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module</a:t>
            </a:r>
            <a:endParaRPr/>
          </a:p>
        </p:txBody>
      </p:sp>
      <p:sp>
        <p:nvSpPr>
          <p:cNvPr id="83" name="Google Shape;83;p9"/>
          <p:cNvSpPr txBox="1">
            <a:spLocks noGrp="1"/>
          </p:cNvSpPr>
          <p:nvPr>
            <p:ph type="body" idx="1"/>
          </p:nvPr>
        </p:nvSpPr>
        <p:spPr>
          <a:xfrm>
            <a:off x="534275" y="1361850"/>
            <a:ext cx="41010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By the end of this module you will understand:</a:t>
            </a:r>
            <a:endParaRPr/>
          </a:p>
          <a:p>
            <a:pPr marL="457200" lvl="0" indent="-342900" algn="l" rtl="0">
              <a:lnSpc>
                <a:spcPct val="115000"/>
              </a:lnSpc>
              <a:spcBef>
                <a:spcPts val="900"/>
              </a:spcBef>
              <a:spcAft>
                <a:spcPts val="0"/>
              </a:spcAft>
              <a:buSzPts val="1800"/>
              <a:buChar char="●"/>
            </a:pPr>
            <a:r>
              <a:rPr lang="en-GB"/>
              <a:t>What AI systems and generative AI systems are</a:t>
            </a:r>
            <a:endParaRPr/>
          </a:p>
          <a:p>
            <a:pPr marL="457200" lvl="0" indent="-342900" algn="l" rtl="0">
              <a:lnSpc>
                <a:spcPct val="115000"/>
              </a:lnSpc>
              <a:spcBef>
                <a:spcPts val="0"/>
              </a:spcBef>
              <a:spcAft>
                <a:spcPts val="0"/>
              </a:spcAft>
              <a:buSzPts val="1800"/>
              <a:buChar char="●"/>
            </a:pPr>
            <a:r>
              <a:rPr lang="en-GB"/>
              <a:t>How generative AI works</a:t>
            </a:r>
            <a:endParaRPr/>
          </a:p>
          <a:p>
            <a:pPr marL="457200" lvl="0" indent="-342900" algn="l" rtl="0">
              <a:lnSpc>
                <a:spcPct val="115000"/>
              </a:lnSpc>
              <a:spcBef>
                <a:spcPts val="0"/>
              </a:spcBef>
              <a:spcAft>
                <a:spcPts val="0"/>
              </a:spcAft>
              <a:buSzPts val="1800"/>
              <a:buChar char="●"/>
            </a:pPr>
            <a:r>
              <a:rPr lang="en-GB"/>
              <a:t>How generative AI is trained</a:t>
            </a:r>
            <a:endParaRPr/>
          </a:p>
          <a:p>
            <a:pPr marL="457200" lvl="0" indent="-342900" algn="l" rtl="0">
              <a:lnSpc>
                <a:spcPct val="115000"/>
              </a:lnSpc>
              <a:spcBef>
                <a:spcPts val="0"/>
              </a:spcBef>
              <a:spcAft>
                <a:spcPts val="0"/>
              </a:spcAft>
              <a:buSzPts val="1800"/>
              <a:buChar char="●"/>
            </a:pPr>
            <a:r>
              <a:rPr lang="en-GB"/>
              <a:t>Some of the capabilities of generative AI</a:t>
            </a:r>
            <a:endParaRPr/>
          </a:p>
          <a:p>
            <a:pPr marL="0" lvl="0" indent="0" algn="l" rtl="0">
              <a:lnSpc>
                <a:spcPct val="100000"/>
              </a:lnSpc>
              <a:spcBef>
                <a:spcPts val="900"/>
              </a:spcBef>
              <a:spcAft>
                <a:spcPts val="0"/>
              </a:spcAft>
              <a:buSzPts val="1800"/>
              <a:buNone/>
            </a:pPr>
            <a:endParaRPr/>
          </a:p>
          <a:p>
            <a:pPr marL="0" lvl="0" indent="0" algn="l" rtl="0">
              <a:lnSpc>
                <a:spcPct val="100000"/>
              </a:lnSpc>
              <a:spcBef>
                <a:spcPts val="900"/>
              </a:spcBef>
              <a:spcAft>
                <a:spcPts val="0"/>
              </a:spcAft>
              <a:buSzPts val="1800"/>
              <a:buNone/>
            </a:pPr>
            <a:r>
              <a:rPr lang="en-GB"/>
              <a:t>There will be an opportunity to check your knowledge and understanding as part of this module.</a:t>
            </a:r>
            <a:endParaRPr/>
          </a:p>
        </p:txBody>
      </p:sp>
      <p:sp>
        <p:nvSpPr>
          <p:cNvPr id="84" name="Google Shape;84;p9"/>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85" name="Google Shape;85;p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2"/>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en-GB" sz="2400" b="0"/>
              <a:t>“Teachers are the primary users of</a:t>
            </a:r>
            <a:endParaRPr sz="2400" b="0"/>
          </a:p>
          <a:p>
            <a:pPr marL="0" lvl="0" indent="0" algn="l" rtl="0">
              <a:lnSpc>
                <a:spcPct val="90000"/>
              </a:lnSpc>
              <a:spcBef>
                <a:spcPts val="0"/>
              </a:spcBef>
              <a:spcAft>
                <a:spcPts val="0"/>
              </a:spcAft>
              <a:buClr>
                <a:schemeClr val="dk1"/>
              </a:buClr>
              <a:buSzPts val="2800"/>
              <a:buFont typeface="Arial"/>
              <a:buNone/>
            </a:pPr>
            <a:r>
              <a:rPr lang="en-GB" sz="2400" b="0"/>
              <a:t>AI in education, and they are expected to</a:t>
            </a:r>
            <a:endParaRPr sz="2400" b="0"/>
          </a:p>
          <a:p>
            <a:pPr marL="0" lvl="0" indent="0" algn="l" rtl="0">
              <a:lnSpc>
                <a:spcPct val="90000"/>
              </a:lnSpc>
              <a:spcBef>
                <a:spcPts val="0"/>
              </a:spcBef>
              <a:spcAft>
                <a:spcPts val="0"/>
              </a:spcAft>
              <a:buClr>
                <a:schemeClr val="dk1"/>
              </a:buClr>
              <a:buSzPts val="2800"/>
              <a:buFont typeface="Arial"/>
              <a:buNone/>
            </a:pPr>
            <a:r>
              <a:rPr lang="en-GB" sz="2400" b="0"/>
              <a:t>be the designers and facilitators of students’</a:t>
            </a:r>
            <a:endParaRPr sz="2400" b="0"/>
          </a:p>
          <a:p>
            <a:pPr marL="0" lvl="0" indent="0" algn="l" rtl="0">
              <a:lnSpc>
                <a:spcPct val="90000"/>
              </a:lnSpc>
              <a:spcBef>
                <a:spcPts val="0"/>
              </a:spcBef>
              <a:spcAft>
                <a:spcPts val="0"/>
              </a:spcAft>
              <a:buClr>
                <a:schemeClr val="dk1"/>
              </a:buClr>
              <a:buSzPts val="2800"/>
              <a:buFont typeface="Arial"/>
              <a:buNone/>
            </a:pPr>
            <a:r>
              <a:rPr lang="en-GB" sz="2400" b="0"/>
              <a:t>learning with AI, the guardians of safe and</a:t>
            </a:r>
            <a:endParaRPr sz="2400" b="0"/>
          </a:p>
          <a:p>
            <a:pPr marL="0" lvl="0" indent="0" algn="l" rtl="0">
              <a:lnSpc>
                <a:spcPct val="90000"/>
              </a:lnSpc>
              <a:spcBef>
                <a:spcPts val="0"/>
              </a:spcBef>
              <a:spcAft>
                <a:spcPts val="0"/>
              </a:spcAft>
              <a:buClr>
                <a:schemeClr val="dk1"/>
              </a:buClr>
              <a:buSzPts val="2800"/>
              <a:buFont typeface="Arial"/>
              <a:buNone/>
            </a:pPr>
            <a:r>
              <a:rPr lang="en-GB" sz="2400" b="0"/>
              <a:t>ethical practice across AI-rich educational</a:t>
            </a:r>
            <a:endParaRPr sz="2400" b="0"/>
          </a:p>
          <a:p>
            <a:pPr marL="0" lvl="0" indent="0" algn="l" rtl="0">
              <a:lnSpc>
                <a:spcPct val="90000"/>
              </a:lnSpc>
              <a:spcBef>
                <a:spcPts val="0"/>
              </a:spcBef>
              <a:spcAft>
                <a:spcPts val="0"/>
              </a:spcAft>
              <a:buClr>
                <a:schemeClr val="dk1"/>
              </a:buClr>
              <a:buSzPts val="2800"/>
              <a:buFont typeface="Arial"/>
              <a:buNone/>
            </a:pPr>
            <a:r>
              <a:rPr lang="en-GB" sz="2400" b="0"/>
              <a:t>environments, and to act as role models</a:t>
            </a:r>
            <a:endParaRPr sz="2400" b="0"/>
          </a:p>
          <a:p>
            <a:pPr marL="0" lvl="0" indent="0" algn="l" rtl="0">
              <a:lnSpc>
                <a:spcPct val="90000"/>
              </a:lnSpc>
              <a:spcBef>
                <a:spcPts val="0"/>
              </a:spcBef>
              <a:spcAft>
                <a:spcPts val="0"/>
              </a:spcAft>
              <a:buClr>
                <a:schemeClr val="dk1"/>
              </a:buClr>
              <a:buSzPts val="2800"/>
              <a:buFont typeface="Arial"/>
              <a:buNone/>
            </a:pPr>
            <a:r>
              <a:rPr lang="en-GB" sz="2400" b="0"/>
              <a:t>for lifelong learning about AI. To assume</a:t>
            </a:r>
            <a:endParaRPr sz="2400" b="0"/>
          </a:p>
          <a:p>
            <a:pPr marL="0" lvl="0" indent="0" algn="l" rtl="0">
              <a:lnSpc>
                <a:spcPct val="90000"/>
              </a:lnSpc>
              <a:spcBef>
                <a:spcPts val="0"/>
              </a:spcBef>
              <a:spcAft>
                <a:spcPts val="0"/>
              </a:spcAft>
              <a:buClr>
                <a:schemeClr val="dk1"/>
              </a:buClr>
              <a:buSzPts val="2800"/>
              <a:buFont typeface="Arial"/>
              <a:buNone/>
            </a:pPr>
            <a:r>
              <a:rPr lang="en-GB" sz="2400" b="0"/>
              <a:t>these responsibilities, teachers need to be</a:t>
            </a:r>
            <a:endParaRPr sz="2400" b="0"/>
          </a:p>
          <a:p>
            <a:pPr marL="0" lvl="0" indent="0" algn="l" rtl="0">
              <a:lnSpc>
                <a:spcPct val="90000"/>
              </a:lnSpc>
              <a:spcBef>
                <a:spcPts val="0"/>
              </a:spcBef>
              <a:spcAft>
                <a:spcPts val="0"/>
              </a:spcAft>
              <a:buClr>
                <a:schemeClr val="dk1"/>
              </a:buClr>
              <a:buSzPts val="2800"/>
              <a:buFont typeface="Arial"/>
              <a:buNone/>
            </a:pPr>
            <a:r>
              <a:rPr lang="en-GB" sz="2400" b="0"/>
              <a:t>supported to develop their capabilities to</a:t>
            </a:r>
            <a:endParaRPr sz="2400" b="0"/>
          </a:p>
          <a:p>
            <a:pPr marL="0" lvl="0" indent="0" algn="l" rtl="0">
              <a:lnSpc>
                <a:spcPct val="90000"/>
              </a:lnSpc>
              <a:spcBef>
                <a:spcPts val="0"/>
              </a:spcBef>
              <a:spcAft>
                <a:spcPts val="0"/>
              </a:spcAft>
              <a:buClr>
                <a:schemeClr val="dk1"/>
              </a:buClr>
              <a:buSzPts val="2800"/>
              <a:buFont typeface="Arial"/>
              <a:buNone/>
            </a:pPr>
            <a:r>
              <a:rPr lang="en-GB" sz="2400" b="0"/>
              <a:t>leverage the potential benefits of AI while</a:t>
            </a:r>
            <a:endParaRPr sz="2400" b="0"/>
          </a:p>
          <a:p>
            <a:pPr marL="0" lvl="0" indent="0" algn="l" rtl="0">
              <a:lnSpc>
                <a:spcPct val="90000"/>
              </a:lnSpc>
              <a:spcBef>
                <a:spcPts val="0"/>
              </a:spcBef>
              <a:spcAft>
                <a:spcPts val="0"/>
              </a:spcAft>
              <a:buClr>
                <a:schemeClr val="dk1"/>
              </a:buClr>
              <a:buSzPts val="2800"/>
              <a:buFont typeface="Arial"/>
              <a:buNone/>
            </a:pPr>
            <a:r>
              <a:rPr lang="en-GB" sz="2400" b="0"/>
              <a:t>mitigating its risks in education settings and</a:t>
            </a:r>
            <a:endParaRPr sz="2400" b="0"/>
          </a:p>
          <a:p>
            <a:pPr marL="0" lvl="0" indent="0" algn="l" rtl="0">
              <a:lnSpc>
                <a:spcPct val="90000"/>
              </a:lnSpc>
              <a:spcBef>
                <a:spcPts val="0"/>
              </a:spcBef>
              <a:spcAft>
                <a:spcPts val="0"/>
              </a:spcAft>
              <a:buClr>
                <a:schemeClr val="dk1"/>
              </a:buClr>
              <a:buSzPts val="2800"/>
              <a:buFont typeface="Arial"/>
              <a:buNone/>
            </a:pPr>
            <a:r>
              <a:rPr lang="en-GB" sz="2400" b="0"/>
              <a:t>wider society.” </a:t>
            </a:r>
            <a:br>
              <a:rPr lang="en-GB" sz="2200"/>
            </a:br>
            <a:endParaRPr sz="2200"/>
          </a:p>
          <a:p>
            <a:pPr marL="457200" lvl="0" indent="-368300" algn="l" rtl="0">
              <a:lnSpc>
                <a:spcPct val="90000"/>
              </a:lnSpc>
              <a:spcBef>
                <a:spcPts val="0"/>
              </a:spcBef>
              <a:spcAft>
                <a:spcPts val="0"/>
              </a:spcAft>
              <a:buSzPts val="2200"/>
              <a:buChar char="-"/>
            </a:pPr>
            <a:r>
              <a:rPr lang="en-GB" sz="2200" b="0" i="1"/>
              <a:t>AI Competency Framework for Teachers, UNESCO, 2024</a:t>
            </a:r>
            <a:endParaRPr sz="2200" b="0" i="1"/>
          </a:p>
        </p:txBody>
      </p:sp>
      <p:sp>
        <p:nvSpPr>
          <p:cNvPr id="92" name="Google Shape;92;p12"/>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8" descr="This slide contains links to the videos and transcripts for the first video of the module. "/>
          <p:cNvSpPr txBox="1">
            <a:spLocks noGrp="1"/>
          </p:cNvSpPr>
          <p:nvPr>
            <p:ph type="title" idx="4294967295"/>
          </p:nvPr>
        </p:nvSpPr>
        <p:spPr>
          <a:xfrm>
            <a:off x="526704" y="527045"/>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1 Video 1: An introduction to AI in education</a:t>
            </a:r>
          </a:p>
        </p:txBody>
      </p:sp>
      <p:sp>
        <p:nvSpPr>
          <p:cNvPr id="98" name="Google Shape;98;p8"/>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rPr>
              <a:t>Module 1 Video 1: An introduction to AI in education</a:t>
            </a:r>
            <a:endParaRPr sz="2400" b="1" i="0" u="none" strike="noStrike" cap="none" dirty="0">
              <a:solidFill>
                <a:srgbClr val="003764"/>
              </a:solidFill>
              <a:latin typeface="Arial"/>
              <a:ea typeface="Arial"/>
              <a:cs typeface="Arial"/>
              <a:sym typeface="Arial"/>
            </a:endParaRPr>
          </a:p>
        </p:txBody>
      </p:sp>
      <p:pic>
        <p:nvPicPr>
          <p:cNvPr id="99" name="Google Shape;99;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00" name="Google Shape;100;p8"/>
          <p:cNvSpPr txBox="1"/>
          <p:nvPr/>
        </p:nvSpPr>
        <p:spPr>
          <a:xfrm>
            <a:off x="2721803" y="43580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rPr>
              <a:t>Module 1 Video 1: An introduction to AI in education</a:t>
            </a:r>
            <a:endParaRPr sz="2400" b="1" i="0" u="none" strike="noStrike" cap="none" dirty="0">
              <a:solidFill>
                <a:srgbClr val="003764"/>
              </a:solidFill>
              <a:latin typeface="Arial"/>
              <a:ea typeface="Arial"/>
              <a:cs typeface="Arial"/>
              <a:sym typeface="Arial"/>
            </a:endParaRPr>
          </a:p>
        </p:txBody>
      </p:sp>
      <p:pic>
        <p:nvPicPr>
          <p:cNvPr id="101" name="Google Shape;101;p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 name="Google Shape;213;g3466b53d731_0_174">
            <a:extLst>
              <a:ext uri="{FF2B5EF4-FFF2-40B4-BE49-F238E27FC236}">
                <a16:creationId xmlns:a16="http://schemas.microsoft.com/office/drawing/2014/main" id="{81452BBD-D228-6254-0F82-801438F7BF88}"/>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102" name="Google Shape;102;p8"/>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103" name="Google Shape;103;p8"/>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pic>
        <p:nvPicPr>
          <p:cNvPr id="108" name="Google Shape;108;p10" descr="Two people working on STEM project"/>
          <p:cNvPicPr preferRelativeResize="0"/>
          <p:nvPr/>
        </p:nvPicPr>
        <p:blipFill>
          <a:blip r:embed="rId3">
            <a:alphaModFix/>
          </a:blip>
          <a:srcRect l="18808" r="18808"/>
          <a:stretch/>
        </p:blipFill>
        <p:spPr>
          <a:xfrm>
            <a:off x="7081813" y="0"/>
            <a:ext cx="5110187" cy="5461000"/>
          </a:xfrm>
          <a:prstGeom prst="rect">
            <a:avLst/>
          </a:prstGeom>
          <a:noFill/>
          <a:ln>
            <a:noFill/>
          </a:ln>
        </p:spPr>
      </p:pic>
      <p:pic>
        <p:nvPicPr>
          <p:cNvPr id="109" name="Google Shape;109;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6" y="0"/>
            <a:ext cx="12198096" cy="6858000"/>
          </a:xfrm>
          <a:prstGeom prst="rect">
            <a:avLst/>
          </a:prstGeom>
          <a:noFill/>
          <a:ln>
            <a:noFill/>
          </a:ln>
        </p:spPr>
      </p:pic>
      <p:sp>
        <p:nvSpPr>
          <p:cNvPr id="110" name="Google Shape;110;p10" descr="This slide summarises some of the key messages in video 1.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Brief summary of video 1</a:t>
            </a:r>
            <a:endParaRPr/>
          </a:p>
        </p:txBody>
      </p:sp>
      <p:sp>
        <p:nvSpPr>
          <p:cNvPr id="111" name="Google Shape;111;p10"/>
          <p:cNvSpPr txBox="1">
            <a:spLocks noGrp="1"/>
          </p:cNvSpPr>
          <p:nvPr>
            <p:ph type="body" idx="1"/>
          </p:nvPr>
        </p:nvSpPr>
        <p:spPr>
          <a:xfrm>
            <a:off x="647725" y="1260927"/>
            <a:ext cx="7067700" cy="3472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dirty="0"/>
              <a:t>Generative AI is a mainstream type of artificial intelligence that generates content based on a user's instruction, or prompt. Generative AI systems can seem accessible because they use natural conversational language, so interacting with a generative AI system feels like talking to another human.</a:t>
            </a:r>
          </a:p>
          <a:p>
            <a:pPr marL="0" lvl="0" indent="0" algn="l" rtl="0">
              <a:lnSpc>
                <a:spcPct val="100000"/>
              </a:lnSpc>
              <a:spcBef>
                <a:spcPts val="900"/>
              </a:spcBef>
              <a:spcAft>
                <a:spcPts val="0"/>
              </a:spcAft>
              <a:buSzPts val="1800"/>
              <a:buNone/>
            </a:pPr>
            <a:r>
              <a:rPr lang="en-GB" dirty="0"/>
              <a:t>However, it is important to remember that </a:t>
            </a: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generative AI is a computer program</a:t>
            </a:r>
            <a:r>
              <a:rPr lang="en-GB" dirty="0"/>
              <a:t> and you, as the user, are responsible for the input and output.</a:t>
            </a:r>
          </a:p>
          <a:p>
            <a:pPr marL="0" lvl="0" indent="0" algn="l" rtl="0">
              <a:lnSpc>
                <a:spcPct val="100000"/>
              </a:lnSpc>
              <a:spcBef>
                <a:spcPts val="900"/>
              </a:spcBef>
              <a:spcAft>
                <a:spcPts val="0"/>
              </a:spcAft>
              <a:buSzPts val="1800"/>
              <a:buNone/>
            </a:pPr>
            <a:r>
              <a:rPr lang="en-GB" dirty="0"/>
              <a:t>Users must critically evaluate outputs to ensure accuracy, appropriateness and lack of bias. </a:t>
            </a:r>
          </a:p>
          <a:p>
            <a:pPr marL="0" lvl="0" indent="0" algn="l" rtl="0">
              <a:lnSpc>
                <a:spcPct val="100000"/>
              </a:lnSpc>
              <a:spcBef>
                <a:spcPts val="900"/>
              </a:spcBef>
              <a:spcAft>
                <a:spcPts val="0"/>
              </a:spcAft>
              <a:buSzPts val="1800"/>
              <a:buNone/>
            </a:pPr>
            <a:r>
              <a:rPr lang="en-GB" dirty="0"/>
              <a:t>Users should have good data practices, avoid actions which would infringe intellectual property law, follow their setting's AI policies, report issues and stay up-to-date on best practice. This is particularly important, and you will learn about this in more detail in Module 3.</a:t>
            </a:r>
          </a:p>
          <a:p>
            <a:pPr marL="0" lvl="0" indent="0" algn="l" rtl="0">
              <a:lnSpc>
                <a:spcPct val="100000"/>
              </a:lnSpc>
              <a:spcBef>
                <a:spcPts val="900"/>
              </a:spcBef>
              <a:spcAft>
                <a:spcPts val="0"/>
              </a:spcAft>
              <a:buSzPts val="1800"/>
              <a:buNone/>
            </a:pPr>
            <a:endParaRPr lang="en-GB" sz="1600" dirty="0"/>
          </a:p>
          <a:p>
            <a:pPr marL="0" lvl="0" indent="0" algn="l" rtl="0">
              <a:lnSpc>
                <a:spcPct val="100000"/>
              </a:lnSpc>
              <a:spcBef>
                <a:spcPts val="900"/>
              </a:spcBef>
              <a:spcAft>
                <a:spcPts val="0"/>
              </a:spcAft>
              <a:buSzPts val="1800"/>
              <a:buNone/>
            </a:pPr>
            <a:endParaRPr lang="en-GB" sz="1600" dirty="0"/>
          </a:p>
        </p:txBody>
      </p:sp>
      <p:sp>
        <p:nvSpPr>
          <p:cNvPr id="112" name="Google Shape;112;p10"/>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113" name="Google Shape;113;p10"/>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42fc20e308_0_0"/>
          <p:cNvSpPr txBox="1">
            <a:spLocks noGrp="1"/>
          </p:cNvSpPr>
          <p:nvPr>
            <p:ph type="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rgbClr val="000000"/>
              </a:buClr>
              <a:buSzPts val="3600"/>
              <a:buFont typeface="Arial"/>
              <a:buNone/>
            </a:pPr>
            <a:r>
              <a:rPr lang="en-GB" sz="3600">
                <a:solidFill>
                  <a:srgbClr val="000000"/>
                </a:solidFill>
              </a:rPr>
              <a:t>AI </a:t>
            </a:r>
            <a:r>
              <a:rPr lang="en-GB"/>
              <a:t>d</a:t>
            </a:r>
            <a:r>
              <a:rPr lang="en-GB" sz="3600">
                <a:solidFill>
                  <a:srgbClr val="000000"/>
                </a:solidFill>
              </a:rPr>
              <a:t>efinitions</a:t>
            </a:r>
            <a:endParaRPr sz="3600">
              <a:solidFill>
                <a:srgbClr val="000000"/>
              </a:solidFill>
            </a:endParaRPr>
          </a:p>
          <a:p>
            <a:pPr marL="0" lvl="0" indent="0" algn="l" rtl="0">
              <a:lnSpc>
                <a:spcPct val="85000"/>
              </a:lnSpc>
              <a:spcBef>
                <a:spcPts val="0"/>
              </a:spcBef>
              <a:spcAft>
                <a:spcPts val="0"/>
              </a:spcAft>
              <a:buClr>
                <a:srgbClr val="000000"/>
              </a:buClr>
              <a:buSzPts val="3600"/>
              <a:buFont typeface="Arial"/>
              <a:buNone/>
            </a:pPr>
            <a:endParaRPr b="0"/>
          </a:p>
          <a:p>
            <a:pPr marL="0" lvl="0" indent="0" algn="l" rtl="0">
              <a:lnSpc>
                <a:spcPct val="85000"/>
              </a:lnSpc>
              <a:spcBef>
                <a:spcPts val="0"/>
              </a:spcBef>
              <a:spcAft>
                <a:spcPts val="0"/>
              </a:spcAft>
              <a:buClr>
                <a:srgbClr val="000000"/>
              </a:buClr>
              <a:buSzPts val="3600"/>
              <a:buFont typeface="Arial"/>
              <a:buNone/>
            </a:pPr>
            <a:endParaRPr b="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B43D9-A739-54D5-3BF2-EF5554CD6DE6}"/>
              </a:ext>
            </a:extLst>
          </p:cNvPr>
          <p:cNvSpPr>
            <a:spLocks noGrp="1"/>
          </p:cNvSpPr>
          <p:nvPr>
            <p:ph type="title"/>
          </p:nvPr>
        </p:nvSpPr>
        <p:spPr>
          <a:xfrm>
            <a:off x="449943" y="203506"/>
            <a:ext cx="10956620" cy="512514"/>
          </a:xfrm>
        </p:spPr>
        <p:txBody>
          <a:bodyPr/>
          <a:lstStyle/>
          <a:p>
            <a:r>
              <a:rPr lang="en-GB"/>
              <a:t>AI definitions</a:t>
            </a:r>
          </a:p>
        </p:txBody>
      </p:sp>
      <p:graphicFrame>
        <p:nvGraphicFramePr>
          <p:cNvPr id="5" name="Table 4">
            <a:extLst>
              <a:ext uri="{FF2B5EF4-FFF2-40B4-BE49-F238E27FC236}">
                <a16:creationId xmlns:a16="http://schemas.microsoft.com/office/drawing/2014/main" id="{6B542CF8-A444-1C5B-4AE4-E9FDF3635109}"/>
              </a:ext>
            </a:extLst>
          </p:cNvPr>
          <p:cNvGraphicFramePr>
            <a:graphicFrameLocks noGrp="1"/>
          </p:cNvGraphicFramePr>
          <p:nvPr>
            <p:extLst>
              <p:ext uri="{D42A27DB-BD31-4B8C-83A1-F6EECF244321}">
                <p14:modId xmlns:p14="http://schemas.microsoft.com/office/powerpoint/2010/main" val="4226752609"/>
              </p:ext>
            </p:extLst>
          </p:nvPr>
        </p:nvGraphicFramePr>
        <p:xfrm>
          <a:off x="399143" y="664187"/>
          <a:ext cx="11342914" cy="5406575"/>
        </p:xfrm>
        <a:graphic>
          <a:graphicData uri="http://schemas.openxmlformats.org/drawingml/2006/table">
            <a:tbl>
              <a:tblPr firstRow="1" bandRow="1">
                <a:tableStyleId>{F5AB1C69-6EDB-4FF4-983F-18BD219EF322}</a:tableStyleId>
              </a:tblPr>
              <a:tblGrid>
                <a:gridCol w="3679405">
                  <a:extLst>
                    <a:ext uri="{9D8B030D-6E8A-4147-A177-3AD203B41FA5}">
                      <a16:colId xmlns:a16="http://schemas.microsoft.com/office/drawing/2014/main" val="3829581733"/>
                    </a:ext>
                  </a:extLst>
                </a:gridCol>
                <a:gridCol w="7663509">
                  <a:extLst>
                    <a:ext uri="{9D8B030D-6E8A-4147-A177-3AD203B41FA5}">
                      <a16:colId xmlns:a16="http://schemas.microsoft.com/office/drawing/2014/main" val="58929762"/>
                    </a:ext>
                  </a:extLst>
                </a:gridCol>
              </a:tblGrid>
              <a:tr h="468815">
                <a:tc>
                  <a:txBody>
                    <a:bodyPr/>
                    <a:lstStyle/>
                    <a:p>
                      <a:r>
                        <a:rPr lang="en-GB" sz="1200" b="1">
                          <a:solidFill>
                            <a:sysClr val="windowText" lastClr="000000"/>
                          </a:solidFill>
                        </a:rPr>
                        <a:t>Prompt</a:t>
                      </a:r>
                    </a:p>
                  </a:txBody>
                  <a:tcPr>
                    <a:solidFill>
                      <a:srgbClr val="E8F3F8"/>
                    </a:solidFill>
                  </a:tcPr>
                </a:tc>
                <a:tc>
                  <a:txBody>
                    <a:bodyPr/>
                    <a:lstStyle/>
                    <a:p>
                      <a:r>
                        <a:rPr lang="en-GB" sz="1200" b="0">
                          <a:solidFill>
                            <a:sysClr val="windowText" lastClr="000000"/>
                          </a:solidFill>
                        </a:rPr>
                        <a:t>A prompt is the instruction we give generative AI. This is often written text in a conversational style, but a prompt can also contain images or files. </a:t>
                      </a:r>
                    </a:p>
                  </a:txBody>
                  <a:tcPr>
                    <a:solidFill>
                      <a:srgbClr val="E8F3F8"/>
                    </a:solidFill>
                  </a:tcPr>
                </a:tc>
                <a:extLst>
                  <a:ext uri="{0D108BD9-81ED-4DB2-BD59-A6C34878D82A}">
                    <a16:rowId xmlns:a16="http://schemas.microsoft.com/office/drawing/2014/main" val="2341251481"/>
                  </a:ext>
                </a:extLst>
              </a:tr>
              <a:tr h="535416">
                <a:tc>
                  <a:txBody>
                    <a:bodyPr/>
                    <a:lstStyle/>
                    <a:p>
                      <a:r>
                        <a:rPr lang="en-GB" sz="1200" b="1"/>
                        <a:t>Narrow AI</a:t>
                      </a:r>
                    </a:p>
                  </a:txBody>
                  <a:tcPr/>
                </a:tc>
                <a:tc>
                  <a:txBody>
                    <a:bodyPr/>
                    <a:lstStyle/>
                    <a:p>
                      <a:r>
                        <a:rPr lang="en-GB" sz="1200"/>
                        <a:t>This type of AI is designed for specific tasks and can’t be easily adapted to do other things. It works using carefully selected data to complete a particular job. Examples include facial recognition (used to unlock phones) and the AI in spellcheckers or adaptive learning tools.</a:t>
                      </a:r>
                    </a:p>
                  </a:txBody>
                  <a:tcPr/>
                </a:tc>
                <a:extLst>
                  <a:ext uri="{0D108BD9-81ED-4DB2-BD59-A6C34878D82A}">
                    <a16:rowId xmlns:a16="http://schemas.microsoft.com/office/drawing/2014/main" val="1223256551"/>
                  </a:ext>
                </a:extLst>
              </a:tr>
              <a:tr h="535416">
                <a:tc>
                  <a:txBody>
                    <a:bodyPr/>
                    <a:lstStyle/>
                    <a:p>
                      <a:r>
                        <a:rPr lang="en-GB" sz="1200" b="1"/>
                        <a:t>General purpose AI (GPAI)</a:t>
                      </a:r>
                    </a:p>
                  </a:txBody>
                  <a:tcPr/>
                </a:tc>
                <a:tc>
                  <a:txBody>
                    <a:bodyPr/>
                    <a:lstStyle/>
                    <a:p>
                      <a:r>
                        <a:rPr lang="en-GB" sz="1200"/>
                        <a:t>GPAI can perform many different tasks rather than being limited to one job. It is trained on large amounts of data and can be adapted for different uses. GPAI is still being developed, but in future it could be one tool that helps with all daily tasks, like planning lessons, booking meetings, writing reports, and offering advice, without needing to switch between different apps.</a:t>
                      </a:r>
                    </a:p>
                  </a:txBody>
                  <a:tcPr/>
                </a:tc>
                <a:extLst>
                  <a:ext uri="{0D108BD9-81ED-4DB2-BD59-A6C34878D82A}">
                    <a16:rowId xmlns:a16="http://schemas.microsoft.com/office/drawing/2014/main" val="3461986574"/>
                  </a:ext>
                </a:extLst>
              </a:tr>
              <a:tr h="535416">
                <a:tc>
                  <a:txBody>
                    <a:bodyPr/>
                    <a:lstStyle/>
                    <a:p>
                      <a:r>
                        <a:rPr lang="en-GB" sz="1200" b="1"/>
                        <a:t>Generative AI (Gen AI)</a:t>
                      </a:r>
                    </a:p>
                  </a:txBody>
                  <a:tcPr/>
                </a:tc>
                <a:tc>
                  <a:txBody>
                    <a:bodyPr/>
                    <a:lstStyle/>
                    <a:p>
                      <a:r>
                        <a:rPr lang="en-GB" sz="1200"/>
                        <a:t>This is AI that creates new content, such as text, images, videos, or music, based on a user’s input. Generative AI creates new content, such as writing lesson plans, making images, or generating quizzes, based on prompts you give it. Gemini, Co-pilot and ChatGPT are examples of Generative AI chatbots.</a:t>
                      </a:r>
                    </a:p>
                  </a:txBody>
                  <a:tcPr/>
                </a:tc>
                <a:extLst>
                  <a:ext uri="{0D108BD9-81ED-4DB2-BD59-A6C34878D82A}">
                    <a16:rowId xmlns:a16="http://schemas.microsoft.com/office/drawing/2014/main" val="2719290078"/>
                  </a:ext>
                </a:extLst>
              </a:tr>
              <a:tr h="535416">
                <a:tc>
                  <a:txBody>
                    <a:bodyPr/>
                    <a:lstStyle/>
                    <a:p>
                      <a:r>
                        <a:rPr lang="en-GB" sz="1200" b="1"/>
                        <a:t>Large language models (LLMs)</a:t>
                      </a:r>
                    </a:p>
                  </a:txBody>
                  <a:tcPr/>
                </a:tc>
                <a:tc>
                  <a:txBody>
                    <a:bodyPr/>
                    <a:lstStyle/>
                    <a:p>
                      <a:r>
                        <a:rPr lang="en-GB" sz="1200"/>
                        <a:t>LLMs are a type of general-purpose AI designed to understand and generate human-like text. These models are trained on vast amounts of text and can answer questions, summarise information, and even translate languages. LLMs are powerful AI systems trained on huge amounts of text so they can understand and generate human-like language. They are the basis for tools like Co-pilot, Gemini and ChatGPT.</a:t>
                      </a:r>
                    </a:p>
                  </a:txBody>
                  <a:tcPr/>
                </a:tc>
                <a:extLst>
                  <a:ext uri="{0D108BD9-81ED-4DB2-BD59-A6C34878D82A}">
                    <a16:rowId xmlns:a16="http://schemas.microsoft.com/office/drawing/2014/main" val="4052600097"/>
                  </a:ext>
                </a:extLst>
              </a:tr>
              <a:tr h="535416">
                <a:tc>
                  <a:txBody>
                    <a:bodyPr/>
                    <a:lstStyle/>
                    <a:p>
                      <a:r>
                        <a:rPr lang="en-GB" sz="1200" b="1"/>
                        <a:t>Machine learning (ML)</a:t>
                      </a:r>
                    </a:p>
                  </a:txBody>
                  <a:tcPr/>
                </a:tc>
                <a:tc>
                  <a:txBody>
                    <a:bodyPr/>
                    <a:lstStyle/>
                    <a:p>
                      <a:r>
                        <a:rPr lang="en-GB" sz="1200"/>
                        <a:t>This is a key subset of AI where computers learn from data instead of being directly programmed for each task. For example, ML is used in tools like email filters that learn to spot spam by looking at patterns in messages over time.</a:t>
                      </a:r>
                    </a:p>
                  </a:txBody>
                  <a:tcPr/>
                </a:tc>
                <a:extLst>
                  <a:ext uri="{0D108BD9-81ED-4DB2-BD59-A6C34878D82A}">
                    <a16:rowId xmlns:a16="http://schemas.microsoft.com/office/drawing/2014/main" val="3594405727"/>
                  </a:ext>
                </a:extLst>
              </a:tr>
              <a:tr h="5354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a:t>AI system learning</a:t>
                      </a:r>
                    </a:p>
                    <a:p>
                      <a:endParaRPr lang="en-GB" sz="1200" b="1"/>
                    </a:p>
                  </a:txBody>
                  <a:tcPr/>
                </a:tc>
                <a:tc>
                  <a:txBody>
                    <a:bodyPr/>
                    <a:lstStyle/>
                    <a:p>
                      <a:r>
                        <a:rPr lang="en-GB" sz="1200" b="1"/>
                        <a:t>Supervised learning</a:t>
                      </a:r>
                    </a:p>
                    <a:p>
                      <a:r>
                        <a:rPr lang="en-GB" sz="1200"/>
                        <a:t>Where the AI system learns from examples with clear labels (such as teaching an AI system to recognise apples by showing it labelled images of apples and other fruits).</a:t>
                      </a:r>
                    </a:p>
                    <a:p>
                      <a:endParaRPr lang="en-GB" sz="1200"/>
                    </a:p>
                    <a:p>
                      <a:r>
                        <a:rPr lang="en-GB" sz="1200" b="1"/>
                        <a:t>Unsupervised learning</a:t>
                      </a:r>
                    </a:p>
                    <a:p>
                      <a:r>
                        <a:rPr lang="en-GB" sz="1200"/>
                        <a:t>Where the AI system finds patterns in data without being given labels, such as identifying emails as spam based on recognising suspicious patterns, without being explicitly shown labelled data.</a:t>
                      </a:r>
                    </a:p>
                  </a:txBody>
                  <a:tcPr/>
                </a:tc>
                <a:extLst>
                  <a:ext uri="{0D108BD9-81ED-4DB2-BD59-A6C34878D82A}">
                    <a16:rowId xmlns:a16="http://schemas.microsoft.com/office/drawing/2014/main" val="851002640"/>
                  </a:ext>
                </a:extLst>
              </a:tr>
            </a:tbl>
          </a:graphicData>
        </a:graphic>
      </p:graphicFrame>
      <p:sp>
        <p:nvSpPr>
          <p:cNvPr id="10" name="Google Shape;148;p10">
            <a:extLst>
              <a:ext uri="{FF2B5EF4-FFF2-40B4-BE49-F238E27FC236}">
                <a16:creationId xmlns:a16="http://schemas.microsoft.com/office/drawing/2014/main" id="{5848B8D3-2E34-2487-19B4-884884F313B6}"/>
              </a:ext>
            </a:extLst>
          </p:cNvPr>
          <p:cNvSpPr txBox="1">
            <a:spLocks noGrp="1"/>
          </p:cNvSpPr>
          <p:nvPr>
            <p:ph type="ftr" idx="11"/>
          </p:nvPr>
        </p:nvSpPr>
        <p:spPr>
          <a:xfrm>
            <a:off x="536295" y="6349197"/>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4" name="Slide Number Placeholder 3">
            <a:extLst>
              <a:ext uri="{FF2B5EF4-FFF2-40B4-BE49-F238E27FC236}">
                <a16:creationId xmlns:a16="http://schemas.microsoft.com/office/drawing/2014/main" id="{C1819D0B-BB62-EBC6-AF50-F481541A88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Tree>
    <p:extLst>
      <p:ext uri="{BB962C8B-B14F-4D97-AF65-F5344CB8AC3E}">
        <p14:creationId xmlns:p14="http://schemas.microsoft.com/office/powerpoint/2010/main" val="4292685493"/>
      </p:ext>
    </p:extLst>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21" ma:contentTypeDescription="Create a new document." ma:contentTypeScope="" ma:versionID="9fbe03cb12ffab1559e579b45e262c9a">
  <xsd:schema xmlns:xsd="http://www.w3.org/2001/XMLSchema" xmlns:xs="http://www.w3.org/2001/XMLSchema" xmlns:p="http://schemas.microsoft.com/office/2006/metadata/properties" xmlns:ns1="http://schemas.microsoft.com/sharepoint/v3" xmlns:ns2="ea61627a-9abc-490c-89e6-3cece687feab" xmlns:ns3="e24597fa-558f-46b5-9c06-08733d0bc5f6" xmlns:ns4="8c566321-f672-4e06-a901-b5e72b4c4357" targetNamespace="http://schemas.microsoft.com/office/2006/metadata/properties" ma:root="true" ma:fieldsID="ae332047455c6801f4cd956def4ee3f1" ns1:_="" ns2:_="" ns3:_="" ns4:_="">
    <xsd:import namespace="http://schemas.microsoft.com/sharepoint/v3"/>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F9532D-C96D-4060-A5C9-9AD15FFD178B}">
  <ds:schemaRefs>
    <ds:schemaRef ds:uri="http://schemas.microsoft.com/sharepoint/v3/contenttype/forms"/>
  </ds:schemaRefs>
</ds:datastoreItem>
</file>

<file path=customXml/itemProps2.xml><?xml version="1.0" encoding="utf-8"?>
<ds:datastoreItem xmlns:ds="http://schemas.openxmlformats.org/officeDocument/2006/customXml" ds:itemID="{92E949BF-8D14-4808-9215-55A6A382AC57}">
  <ds:schemaRefs>
    <ds:schemaRef ds:uri="http://schemas.microsoft.com/office/2006/documentManagement/types"/>
    <ds:schemaRef ds:uri="http://purl.org/dc/terms/"/>
    <ds:schemaRef ds:uri="http://www.w3.org/XML/1998/namespace"/>
    <ds:schemaRef ds:uri="http://schemas.microsoft.com/sharepoint/v3"/>
    <ds:schemaRef ds:uri="ea61627a-9abc-490c-89e6-3cece687feab"/>
    <ds:schemaRef ds:uri="http://schemas.microsoft.com/office/infopath/2007/PartnerControls"/>
    <ds:schemaRef ds:uri="http://schemas.openxmlformats.org/package/2006/metadata/core-properties"/>
    <ds:schemaRef ds:uri="http://schemas.microsoft.com/office/2006/metadata/properties"/>
    <ds:schemaRef ds:uri="8c566321-f672-4e06-a901-b5e72b4c4357"/>
    <ds:schemaRef ds:uri="e24597fa-558f-46b5-9c06-08733d0bc5f6"/>
    <ds:schemaRef ds:uri="http://purl.org/dc/dcmitype/"/>
    <ds:schemaRef ds:uri="http://purl.org/dc/elements/1.1/"/>
  </ds:schemaRefs>
</ds:datastoreItem>
</file>

<file path=customXml/itemProps3.xml><?xml version="1.0" encoding="utf-8"?>
<ds:datastoreItem xmlns:ds="http://schemas.openxmlformats.org/officeDocument/2006/customXml" ds:itemID="{1E8D865C-B01D-4EA3-8CFC-D3A92027312E}">
  <ds:schemaRefs>
    <ds:schemaRef ds:uri="8c566321-f672-4e06-a901-b5e72b4c4357"/>
    <ds:schemaRef ds:uri="e24597fa-558f-46b5-9c06-08733d0bc5f6"/>
    <ds:schemaRef ds:uri="ea61627a-9abc-490c-89e6-3cece687f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e278828-447b-4aaa-a336-d38da9839a3c}" enabled="1" method="Privileged" siteId="{fad277c9-c60a-4da1-b5f3-b3b8b34a82f9}" removed="0"/>
</clbl:labelList>
</file>

<file path=docProps/app.xml><?xml version="1.0" encoding="utf-8"?>
<Properties xmlns="http://schemas.openxmlformats.org/officeDocument/2006/extended-properties" xmlns:vt="http://schemas.openxmlformats.org/officeDocument/2006/docPropsVTypes">
  <TotalTime>11</TotalTime>
  <Words>3589</Words>
  <Application>Microsoft Office PowerPoint</Application>
  <PresentationFormat>Widescreen</PresentationFormat>
  <Paragraphs>385</Paragraphs>
  <Slides>34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Aptos</vt:lpstr>
      <vt:lpstr>Arial</vt:lpstr>
      <vt:lpstr>Calibri</vt:lpstr>
      <vt:lpstr>Corbel</vt:lpstr>
      <vt:lpstr>Helvetica Neue</vt:lpstr>
      <vt:lpstr>Basis</vt:lpstr>
      <vt:lpstr>The Safe and Effective Use of AI in Education</vt:lpstr>
      <vt:lpstr>The Safe and Effective Use of AI in Education module overview</vt:lpstr>
      <vt:lpstr>About this workbook</vt:lpstr>
      <vt:lpstr>Objectives for the module</vt:lpstr>
      <vt:lpstr>“Teachers are the primary users of AI in education, and they are expected to be the designers and facilitators of students’ learning with AI, the guardians of safe and ethical practice across AI-rich educational environments, and to act as role models for lifelong learning about AI. To assume these responsibilities, teachers need to be supported to develop their capabilities to leverage the potential benefits of AI while mitigating its risks in education settings and wider society.”   AI Competency Framework for Teachers, UNESCO, 2024</vt:lpstr>
      <vt:lpstr>Module 1 Video 1: An introduction to AI in education</vt:lpstr>
      <vt:lpstr>Brief summary of video 1</vt:lpstr>
      <vt:lpstr>AI definitions  </vt:lpstr>
      <vt:lpstr>AI definitions</vt:lpstr>
      <vt:lpstr>Key question: what is my knowledge of AI?  </vt:lpstr>
      <vt:lpstr>Planning for engagement with Module 1:  Understanding AI in education</vt:lpstr>
      <vt:lpstr>Planning for engagement with Module 2:  Interacting with generative AI in education</vt:lpstr>
      <vt:lpstr>Planning for engagement with Module 3:  Developing the safe use of generative AI in education</vt:lpstr>
      <vt:lpstr>Planning for engagement with Module 4: Use cases of generative AI in education</vt:lpstr>
      <vt:lpstr>Generative AI</vt:lpstr>
      <vt:lpstr>Module 1 Video 2: Focus on generative AI</vt:lpstr>
      <vt:lpstr>Summary</vt:lpstr>
      <vt:lpstr>Reflection activity 1</vt:lpstr>
      <vt:lpstr>Glossary of terms</vt:lpstr>
      <vt:lpstr>Reflection activity 2</vt:lpstr>
      <vt:lpstr>Additional reading</vt:lpstr>
      <vt:lpstr>Additional videos case studies</vt:lpstr>
      <vt:lpstr>Knowledge check</vt:lpstr>
      <vt:lpstr>Knowledge check, question 1</vt:lpstr>
      <vt:lpstr>Knowledge check, question 1, ANSWER</vt:lpstr>
      <vt:lpstr>Knowledge check, question 2</vt:lpstr>
      <vt:lpstr>Knowledge check, question 2, ANSWER</vt:lpstr>
      <vt:lpstr>Knowledge check, question 3</vt:lpstr>
      <vt:lpstr>Knowledge check, question 3, ANSWER </vt:lpstr>
      <vt:lpstr>Knowledge check, question 4</vt:lpstr>
      <vt:lpstr>Knowledge check, question 4, ANSWER </vt:lpstr>
      <vt:lpstr>Objectives review</vt:lpstr>
      <vt:lpstr>Acknowledgements</vt:lpstr>
      <vt:lpstr>Department for Education   © Crown copyright 2026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Understanding AI in education</dc:title>
  <dc:creator>Department for Education</dc:creator>
  <cp:lastModifiedBy>BEIGHTON, James</cp:lastModifiedBy>
  <cp:revision>1</cp:revision>
  <dcterms:created xsi:type="dcterms:W3CDTF">2024-10-18T09:45:20Z</dcterms:created>
  <dcterms:modified xsi:type="dcterms:W3CDTF">2026-05-18T10:12:35Z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y fmtid="{D5CDD505-2E9C-101B-9397-08002B2CF9AE}" pid="5" name="ClassificationContentMarkingFooterLocations">
    <vt:lpwstr>Basis:5</vt:lpwstr>
  </property>
  <property fmtid="{D5CDD505-2E9C-101B-9397-08002B2CF9AE}" pid="6" name="ClassificationContentMarkingFooterText">
    <vt:lpwstr>OFFICIAL</vt:lpwstr>
  </property>
  <property fmtid="{D5CDD505-2E9C-101B-9397-08002B2CF9AE}" pid="7" name="ClassificationContentMarkingHeaderLocations">
    <vt:lpwstr>Basis:4</vt:lpwstr>
  </property>
  <property fmtid="{D5CDD505-2E9C-101B-9397-08002B2CF9AE}" pid="8" name="ClassificationContentMarkingHeaderText">
    <vt:lpwstr>OFFICIAL</vt:lpwstr>
  </property>
</Properties>
</file>