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threadedComments/threadedComment1.xml" ContentType="application/vnd.ms-excel.threadedcomments+xml"/>
  <Override PartName="/xl/documenttasks/documenttask1.xml" ContentType="application/vnd.ms-excel.documenttasks+xml"/>
  <Override PartName="/xl/persons/person.xml" ContentType="application/vnd.ms-excel.person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822"/>
  <workbookPr/>
  <mc:AlternateContent xmlns:mc="http://schemas.openxmlformats.org/markup-compatibility/2006">
    <mc:Choice Requires="x15">
      <x15ac:absPath xmlns:x15ac="http://schemas.microsoft.com/office/spreadsheetml/2010/11/ac" url="https://beisgov.sharepoint.com/sites/CCUSProgrammeDelivery-OS/Shared Documents/CCUS Cluster Sponsor Function/ECC Cluster Folder/1. New ECC Work Area/2. BO1/6. NPT Pathfinder/3. Competition documentation/For Director Review/Templates and Forms (Annexes)/Annex D - Economic Benefits/"/>
    </mc:Choice>
  </mc:AlternateContent>
  <xr:revisionPtr revIDLastSave="1075" documentId="8_{ED819B64-1DFB-49AE-9D80-F9C233626B26}" xr6:coauthVersionLast="47" xr6:coauthVersionMax="47" xr10:uidLastSave="{84DC402F-9C19-484A-A330-93AD143D0C06}"/>
  <bookViews>
    <workbookView xWindow="28680" yWindow="-120" windowWidth="29040" windowHeight="15720" xr2:uid="{7E92A9F3-5366-4371-A4DD-B36708D149C8}"/>
  </bookViews>
  <sheets>
    <sheet name="Guidance" sheetId="2" r:id="rId1"/>
    <sheet name="Input" sheetId="6" r:id="rId2"/>
    <sheet name="Example" sheetId="5" r:id="rId3"/>
    <sheet name="Dropdowns" sheetId="4" r:id="rId4"/>
  </sheets>
  <definedNames>
    <definedName name="CAPEX">Dropdowns!$C$29:$C$49</definedName>
    <definedName name="DEVEX">Dropdowns!$C$5:$C$23</definedName>
    <definedName name="list_Level1">Dropdowns!$C$89:$C$93</definedName>
    <definedName name="list_Sector">Dropdowns!$C$77:$C$84</definedName>
    <definedName name="list_TRL">Dropdowns!$C$105:$C$109</definedName>
    <definedName name="list_Type">Dropdowns!$C$99:$C$100</definedName>
    <definedName name="OPEX">Dropdowns!$C$55:$C$72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K18" i="5" l="1"/>
  <c r="K17" i="5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tc={D2DB9B7F-72B8-40A2-9C5D-284424C9EA88}</author>
  </authors>
  <commentList>
    <comment ref="C19" authorId="0" shapeId="0" xr:uid="{D2DB9B7F-72B8-40A2-9C5D-284424C9EA88}">
      <text>
        <t>[Threaded comment]
Your version of Excel allows you to read this threaded comment; however, any edits to it will get removed if the file is opened in a newer version of Excel. Learn more: https://go.microsoft.com/fwlink/?linkid=870924
[Tasks]
There is a task anchored to this comment that cannot be viewed in your client.
Comment:
    @Collinge, Jack (Energy Security) - normally these types of tabs are locked and hidden. Please confirm that isnt the case so that applicants can make chances i.e. here
Reply:
    @Lury, John (Energy Security) do oyu know anything about this? The first copy I saw had these cells as visible so not sure why they would ever be locked?
Reply:
    No, I think these are always unlocked so that the user can enter their own text and then select it as an option on the “Input” tab.</t>
      </text>
    </comment>
  </commentList>
</comments>
</file>

<file path=xl/sharedStrings.xml><?xml version="1.0" encoding="utf-8"?>
<sst xmlns="http://schemas.openxmlformats.org/spreadsheetml/2006/main" count="205" uniqueCount="158">
  <si>
    <t>ANNEX D2: Supply Chain Map</t>
  </si>
  <si>
    <t>Explanation of Column Headings</t>
  </si>
  <si>
    <t>Column </t>
  </si>
  <si>
    <t>Rationale </t>
  </si>
  <si>
    <t>Item/Service Description </t>
  </si>
  <si>
    <t>Provides clarity on what is being procured and provides understanding of UK capability areas. </t>
  </si>
  <si>
    <t>Type (Goods/Services)</t>
  </si>
  <si>
    <t>Helps distinguish between physical products and professional services, as UK strengths differ across these categories. </t>
  </si>
  <si>
    <t>Supplier Name </t>
  </si>
  <si>
    <t>Enables DESNZ to identify key suppliers and informs patterns in procurement decisions. </t>
  </si>
  <si>
    <t>Supplier Location</t>
  </si>
  <si>
    <t>Critical for assessing UK content. Please specify whether the supplier is UK-based and whether goods/services are manufactured, assembled, or delivered in the UK (using UK Export Finance definitions). </t>
  </si>
  <si>
    <t>TRL</t>
  </si>
  <si>
    <t>Technology Readiness Level are a type of measurement system used to assess the maturity level of a particular technology. A technology system is evaluated against the parameters for each technology level and can then be assigned a TRL rating based on the projects progress. There are nine technology readiness levels. TRL 1 is the lowest and TRL 9 is the highest. Use UKRI definitions of TRL.</t>
  </si>
  <si>
    <t>Cost (£)</t>
  </si>
  <si>
    <t>Provides insight to cost drivers and comparison between UK and non-UK suppliers. Please include any associated price data for quoted costings (for real costs please indicate the price base data [i.e., Jan 2025], and for nominal costs please include a clear link to the underlying real costs and the escalation assumptions used [i.e., real Jan 2025 costs converted via CPI]). </t>
  </si>
  <si>
    <t>Justification for Supplier Choice </t>
  </si>
  <si>
    <t>Helps us understand why UK suppliers were or were not selected, including cost, schedule, technical capability, or contractual constraints. </t>
  </si>
  <si>
    <t>Alternative Suppliers Considered </t>
  </si>
  <si>
    <t>Encourages transparency and supports identification of UK alternatives and reasons for non-selection.</t>
  </si>
  <si>
    <t>Annex D2: Supply Chain Map</t>
  </si>
  <si>
    <t>~Fill in this Sheet. Add more rows as required to match Annex B as closely as possible.</t>
  </si>
  <si>
    <t>~Additional Level 2 DEVEX, CAPEX or OPEX categories can be added in the Dropdown Tab, as per Annex B.</t>
  </si>
  <si>
    <t>~Type, Level 1 &amp; Level 2 inputs are from dropdowns. Costs must be numberical values &gt;0. All other inputs are freeform text.</t>
  </si>
  <si>
    <t>~See Guidance Sheet for an explanation of column headings and the Example Sheet for a worked example</t>
  </si>
  <si>
    <t>1. Project Overview</t>
  </si>
  <si>
    <t>Project Name:</t>
  </si>
  <si>
    <t>Contact Details</t>
  </si>
  <si>
    <t>Project Type:</t>
  </si>
  <si>
    <t>2. Goods and Services Supplied</t>
  </si>
  <si>
    <t>Item / Service Description (Component level if possible)</t>
  </si>
  <si>
    <t>Chosen Supplier</t>
  </si>
  <si>
    <t>Alternative Supplies Considered</t>
  </si>
  <si>
    <t>Item #</t>
  </si>
  <si>
    <t>Type</t>
  </si>
  <si>
    <t>Level 1</t>
  </si>
  <si>
    <t>Level 2</t>
  </si>
  <si>
    <t>Level 3 - System/Process</t>
  </si>
  <si>
    <t>Level 4 - Sub-system/Sub-process</t>
  </si>
  <si>
    <t>Component</t>
  </si>
  <si>
    <t>Supplier Name</t>
  </si>
  <si>
    <t>Cost (GBP)</t>
  </si>
  <si>
    <t>Price Basis (Nominal/Real-Include basis year)</t>
  </si>
  <si>
    <t>Price Data (Budgetary/Firm/Fixed etc. with estimated validity period)</t>
  </si>
  <si>
    <t>Reference</t>
  </si>
  <si>
    <t>Justification for Supplier Choice</t>
  </si>
  <si>
    <t>Manufacturing Location / Labour Location</t>
  </si>
  <si>
    <t>Additional Suppliers - please be as specific as possible</t>
  </si>
  <si>
    <t>Goods</t>
  </si>
  <si>
    <t>DEVEX</t>
  </si>
  <si>
    <t>Other Devex</t>
  </si>
  <si>
    <t>ACME - Perfect Capture</t>
  </si>
  <si>
    <t>Montgomery Scott - m.scott@enterprise.com</t>
  </si>
  <si>
    <t>GGR-BECCS (&lt;100MW)</t>
  </si>
  <si>
    <t>CAPEX</t>
  </si>
  <si>
    <t>Capture Plant</t>
  </si>
  <si>
    <t>Flue gas pre-treatment</t>
  </si>
  <si>
    <t>Flue gas cooler</t>
  </si>
  <si>
    <t>Plate heat exchanger</t>
  </si>
  <si>
    <t>Supplier A1</t>
  </si>
  <si>
    <t>UK (Design &amp; assembly in Leeds; core plates imported from EU)</t>
  </si>
  <si>
    <t>Real Jan 2025 prices - CPI</t>
  </si>
  <si>
    <t>Budgetary - 90 days</t>
  </si>
  <si>
    <t>Proposal # XX-YY-01</t>
  </si>
  <si>
    <t>Shorter delivery lead times</t>
  </si>
  <si>
    <t>Supplier A2</t>
  </si>
  <si>
    <t>Services</t>
  </si>
  <si>
    <t>Engineering</t>
  </si>
  <si>
    <t>Post FID Development</t>
  </si>
  <si>
    <t>Detailed Design</t>
  </si>
  <si>
    <t>N/A</t>
  </si>
  <si>
    <t>Supplier B1</t>
  </si>
  <si>
    <t>UK</t>
  </si>
  <si>
    <t>Real July 2024 - CPI</t>
  </si>
  <si>
    <t>Budgetary - 180 days</t>
  </si>
  <si>
    <t>Quote # NCC-1701</t>
  </si>
  <si>
    <t>Global EPCm capability with UK presence</t>
  </si>
  <si>
    <t>Supplier B2</t>
  </si>
  <si>
    <t>Devex categories drop down</t>
  </si>
  <si>
    <t>Please categorise Devex using the 11 provided and 4 spare rows below.</t>
  </si>
  <si>
    <t>Feasibility and Concept Study</t>
  </si>
  <si>
    <t>Pre-FEED</t>
  </si>
  <si>
    <t>FEED</t>
  </si>
  <si>
    <t>External Advisor &amp; Consultancy</t>
  </si>
  <si>
    <t>Land Purchase Costs</t>
  </si>
  <si>
    <t>Owner’s Costs</t>
  </si>
  <si>
    <t>Planning Application</t>
  </si>
  <si>
    <t>Environmental Permit</t>
  </si>
  <si>
    <t>Support Received (Grants)</t>
  </si>
  <si>
    <t>Devex Contingency</t>
  </si>
  <si>
    <t>Ground Survey and other Survey Costs</t>
  </si>
  <si>
    <t xml:space="preserve">Utilities </t>
  </si>
  <si>
    <t>Overheads</t>
  </si>
  <si>
    <t>Spare DEVEX 1</t>
  </si>
  <si>
    <t>Spare DEVEX 2</t>
  </si>
  <si>
    <t>Spare DEVEX 3</t>
  </si>
  <si>
    <t>Spare DEVEX 4</t>
  </si>
  <si>
    <t>Capex categories drop down</t>
  </si>
  <si>
    <t>Please categorise Capex using the 11 provided and 4 spare rows below.</t>
  </si>
  <si>
    <t>Project Management</t>
  </si>
  <si>
    <t>Civils</t>
  </si>
  <si>
    <t>Balance of Plant and Other Equipment</t>
  </si>
  <si>
    <t>Owners Costs</t>
  </si>
  <si>
    <t>Primary Plant Works</t>
  </si>
  <si>
    <t>Instrumentation and Control</t>
  </si>
  <si>
    <t>Commissioning</t>
  </si>
  <si>
    <t xml:space="preserve">Testing </t>
  </si>
  <si>
    <t>Capex Contingency</t>
  </si>
  <si>
    <t>Site Preparation and/or Remediation</t>
  </si>
  <si>
    <t>Utility Connection Costs</t>
  </si>
  <si>
    <t>Hydrogen Plant Costs</t>
  </si>
  <si>
    <t>EPC Contractor Fee and/or Mark Up</t>
  </si>
  <si>
    <t>Other Capex</t>
  </si>
  <si>
    <t>Spare CAPEX 1</t>
  </si>
  <si>
    <t>Spare CAPEX 2</t>
  </si>
  <si>
    <t>Spare CAPEX 3</t>
  </si>
  <si>
    <t>Spare CAPEX 4</t>
  </si>
  <si>
    <t>Non-Fuel/Feedstock Opex categories drop down</t>
  </si>
  <si>
    <t>Please categorise fixed opex using the 10 provided and 5 spare rows below.</t>
  </si>
  <si>
    <t>Operations</t>
  </si>
  <si>
    <t>Maintenance</t>
  </si>
  <si>
    <t>T&amp;S Fees</t>
  </si>
  <si>
    <t>Personnel</t>
  </si>
  <si>
    <t>Insurance</t>
  </si>
  <si>
    <t>Business Rates</t>
  </si>
  <si>
    <t>Support Agreements</t>
  </si>
  <si>
    <t>Other Fixed Costs</t>
  </si>
  <si>
    <t>Opex Contingency</t>
  </si>
  <si>
    <t>Technology Licences</t>
  </si>
  <si>
    <t>Land rental</t>
  </si>
  <si>
    <t>Fixed Utilities Costs</t>
  </si>
  <si>
    <t>Spare OPEX 1</t>
  </si>
  <si>
    <t>Spare OPEX 2</t>
  </si>
  <si>
    <t>Spare OPEX 3</t>
  </si>
  <si>
    <t>Spare OPEX 4</t>
  </si>
  <si>
    <t>Business Model/Sector</t>
  </si>
  <si>
    <t>Gas Power</t>
  </si>
  <si>
    <t>ICC</t>
  </si>
  <si>
    <t>ICC-Waste</t>
  </si>
  <si>
    <t>GGR-DAC</t>
  </si>
  <si>
    <t>BECCS (&gt;100MW)</t>
  </si>
  <si>
    <t>Hydrogen</t>
  </si>
  <si>
    <t>list_Sector</t>
  </si>
  <si>
    <t>Category Level 1</t>
  </si>
  <si>
    <t>OPEX</t>
  </si>
  <si>
    <t>Other</t>
  </si>
  <si>
    <t>list_Level1</t>
  </si>
  <si>
    <t>list_Type</t>
  </si>
  <si>
    <t>TRL - Technology Readiness Level</t>
  </si>
  <si>
    <t xml:space="preserve"> &lt; 6</t>
  </si>
  <si>
    <t xml:space="preserve">   6    Technology model or prototype demonstration in a relevant environment</t>
  </si>
  <si>
    <t xml:space="preserve">   7    Technology prototype demonstration in an operational environment</t>
  </si>
  <si>
    <t xml:space="preserve">   8    Actual technology completed and qualified through test and demonstration</t>
  </si>
  <si>
    <t xml:space="preserve">   9    Actual technology qualified through successful mission operations</t>
  </si>
  <si>
    <t>list_TRL</t>
  </si>
  <si>
    <t>Germany</t>
  </si>
  <si>
    <t>Supplier B3 (Switzerland), Supplier B4 (Japan)</t>
  </si>
  <si>
    <t>Supplier A3 (Germany), Supplier A4 (France)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4">
    <numFmt numFmtId="164" formatCode="General&quot;.&quot;"/>
    <numFmt numFmtId="165" formatCode="#,##0_);[Red]\(#,##0\);\-_)"/>
    <numFmt numFmtId="166" formatCode="_-&quot;£&quot;* #,##0_-;\-&quot;£&quot;* #,##0_-;_-&quot;£&quot;* &quot;-&quot;??_-;_-@_-"/>
    <numFmt numFmtId="167" formatCode="_-[$£-809]* #,##0_-;\-[$£-809]* #,##0_-;_-[$£-809]* &quot;-&quot;??_-;_-@_-"/>
  </numFmts>
  <fonts count="20" x14ac:knownFonts="1">
    <font>
      <sz val="11"/>
      <color theme="1"/>
      <name val="Aptos Narrow"/>
      <family val="2"/>
      <scheme val="minor"/>
    </font>
    <font>
      <sz val="12"/>
      <color theme="1"/>
      <name val="Aptos Narrow"/>
      <family val="2"/>
      <scheme val="minor"/>
    </font>
    <font>
      <b/>
      <sz val="12"/>
      <color theme="1"/>
      <name val="Aptos Narrow"/>
      <family val="2"/>
      <scheme val="minor"/>
    </font>
    <font>
      <b/>
      <sz val="26"/>
      <color rgb="FF002060"/>
      <name val="Aptos Narrow"/>
      <family val="2"/>
      <scheme val="minor"/>
    </font>
    <font>
      <sz val="11"/>
      <color rgb="FF002060"/>
      <name val="Aptos Narrow"/>
      <family val="2"/>
      <scheme val="minor"/>
    </font>
    <font>
      <i/>
      <sz val="12"/>
      <color rgb="FF002060"/>
      <name val="Aptos Narrow"/>
      <family val="2"/>
      <scheme val="minor"/>
    </font>
    <font>
      <b/>
      <sz val="16"/>
      <color rgb="FF002060"/>
      <name val="Aptos Narrow"/>
      <family val="2"/>
      <scheme val="minor"/>
    </font>
    <font>
      <b/>
      <sz val="11"/>
      <color rgb="FF002060"/>
      <name val="Aptos Narrow"/>
      <family val="2"/>
      <scheme val="minor"/>
    </font>
    <font>
      <sz val="12"/>
      <color rgb="FF002060"/>
      <name val="Aptos Narrow"/>
      <family val="2"/>
      <scheme val="minor"/>
    </font>
    <font>
      <i/>
      <sz val="11"/>
      <color rgb="FF002060"/>
      <name val="Aptos Narrow"/>
      <family val="2"/>
      <scheme val="minor"/>
    </font>
    <font>
      <b/>
      <sz val="12"/>
      <color indexed="56"/>
      <name val="Calibri"/>
      <family val="2"/>
    </font>
    <font>
      <sz val="10"/>
      <color rgb="FF003366"/>
      <name val="Calibri"/>
      <family val="2"/>
    </font>
    <font>
      <sz val="10"/>
      <color rgb="FF003366"/>
      <name val="Webdings"/>
      <family val="1"/>
      <charset val="2"/>
    </font>
    <font>
      <sz val="10"/>
      <color rgb="FF969696"/>
      <name val="Calibri"/>
      <family val="2"/>
    </font>
    <font>
      <i/>
      <sz val="10"/>
      <color indexed="56"/>
      <name val="Calibri"/>
      <family val="2"/>
    </font>
    <font>
      <sz val="10"/>
      <color rgb="FF003366"/>
      <name val="Aptos Narrow"/>
      <family val="2"/>
      <scheme val="minor"/>
    </font>
    <font>
      <sz val="10"/>
      <color theme="1"/>
      <name val="Calibri"/>
      <family val="2"/>
    </font>
    <font>
      <i/>
      <sz val="10"/>
      <color rgb="FF969696"/>
      <name val="Calibri"/>
      <family val="2"/>
    </font>
    <font>
      <b/>
      <sz val="16"/>
      <color theme="3"/>
      <name val="Aptos Narrow"/>
      <family val="2"/>
      <scheme val="minor"/>
    </font>
    <font>
      <b/>
      <sz val="11"/>
      <color theme="3"/>
      <name val="Aptos Narrow"/>
      <family val="2"/>
      <scheme val="minor"/>
    </font>
  </fonts>
  <fills count="8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FFF99"/>
        <bgColor indexed="64"/>
      </patternFill>
    </fill>
    <fill>
      <patternFill patternType="solid">
        <fgColor rgb="FFC0C0C0"/>
        <bgColor rgb="FF000000"/>
      </patternFill>
    </fill>
    <fill>
      <patternFill patternType="solid">
        <fgColor rgb="FFFFFF99"/>
        <bgColor rgb="FF000000"/>
      </patternFill>
    </fill>
    <fill>
      <patternFill patternType="solid">
        <fgColor theme="0" tint="-0.14999847407452621"/>
        <bgColor rgb="FF000000"/>
      </patternFill>
    </fill>
  </fills>
  <borders count="25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medium">
        <color indexed="64"/>
      </right>
      <top style="thin">
        <color indexed="64"/>
      </top>
      <bottom/>
      <diagonal/>
    </border>
    <border>
      <left style="hair">
        <color rgb="FFFFFFFF"/>
      </left>
      <right style="hair">
        <color rgb="FFFFFFFF"/>
      </right>
      <top style="hair">
        <color rgb="FFFFFFFF"/>
      </top>
      <bottom style="hair">
        <color rgb="FFFFFFFF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thin">
        <color indexed="64"/>
      </top>
      <bottom style="medium">
        <color indexed="64"/>
      </bottom>
      <diagonal/>
    </border>
  </borders>
  <cellStyleXfs count="8">
    <xf numFmtId="0" fontId="0" fillId="0" borderId="0"/>
    <xf numFmtId="164" fontId="10" fillId="0" borderId="0" applyFill="0" applyBorder="0" applyProtection="0">
      <alignment vertical="top"/>
    </xf>
    <xf numFmtId="165" fontId="11" fillId="0" borderId="0">
      <alignment vertical="top"/>
    </xf>
    <xf numFmtId="0" fontId="13" fillId="0" borderId="0" applyFill="0" applyBorder="0" applyProtection="0">
      <alignment vertical="top"/>
    </xf>
    <xf numFmtId="164" fontId="14" fillId="0" borderId="0" applyFill="0" applyBorder="0" applyProtection="0">
      <alignment vertical="top"/>
    </xf>
    <xf numFmtId="0" fontId="16" fillId="5" borderId="15" applyNumberFormat="0" applyFont="0" applyAlignment="0" applyProtection="0"/>
    <xf numFmtId="165" fontId="11" fillId="6" borderId="15">
      <alignment horizontal="right" vertical="top"/>
      <protection locked="0"/>
    </xf>
    <xf numFmtId="0" fontId="17" fillId="0" borderId="0" applyFill="0" applyBorder="0" applyProtection="0">
      <alignment horizontal="left" vertical="top"/>
    </xf>
  </cellStyleXfs>
  <cellXfs count="71">
    <xf numFmtId="0" fontId="0" fillId="0" borderId="0" xfId="0"/>
    <xf numFmtId="164" fontId="10" fillId="2" borderId="0" xfId="1" applyFill="1" applyProtection="1">
      <alignment vertical="top"/>
    </xf>
    <xf numFmtId="0" fontId="13" fillId="2" borderId="0" xfId="3" applyFill="1" applyProtection="1">
      <alignment vertical="top"/>
    </xf>
    <xf numFmtId="164" fontId="14" fillId="2" borderId="0" xfId="4" applyFill="1" applyProtection="1">
      <alignment vertical="top"/>
    </xf>
    <xf numFmtId="164" fontId="14" fillId="2" borderId="0" xfId="4" applyFill="1" applyAlignment="1" applyProtection="1">
      <alignment horizontal="left" vertical="top"/>
    </xf>
    <xf numFmtId="165" fontId="11" fillId="7" borderId="15" xfId="5" applyNumberFormat="1" applyFont="1" applyFill="1" applyAlignment="1" applyProtection="1">
      <alignment horizontal="left" vertical="top"/>
    </xf>
    <xf numFmtId="164" fontId="10" fillId="7" borderId="15" xfId="5" applyNumberFormat="1" applyFont="1" applyFill="1" applyAlignment="1" applyProtection="1">
      <alignment horizontal="left" vertical="top"/>
    </xf>
    <xf numFmtId="0" fontId="17" fillId="2" borderId="0" xfId="7" applyFill="1" applyAlignment="1" applyProtection="1">
      <alignment vertical="top"/>
    </xf>
    <xf numFmtId="164" fontId="10" fillId="2" borderId="0" xfId="1" applyFill="1" applyAlignment="1" applyProtection="1">
      <alignment horizontal="left" vertical="top"/>
    </xf>
    <xf numFmtId="0" fontId="3" fillId="2" borderId="0" xfId="0" applyFont="1" applyFill="1" applyAlignment="1">
      <alignment vertical="center"/>
    </xf>
    <xf numFmtId="0" fontId="4" fillId="2" borderId="0" xfId="0" applyFont="1" applyFill="1" applyAlignment="1">
      <alignment vertical="center"/>
    </xf>
    <xf numFmtId="0" fontId="5" fillId="2" borderId="0" xfId="0" applyFont="1" applyFill="1" applyAlignment="1">
      <alignment vertical="center"/>
    </xf>
    <xf numFmtId="0" fontId="5" fillId="2" borderId="0" xfId="0" applyFont="1" applyFill="1" applyAlignment="1">
      <alignment vertical="center" wrapText="1"/>
    </xf>
    <xf numFmtId="0" fontId="7" fillId="2" borderId="0" xfId="0" applyFont="1" applyFill="1" applyAlignment="1">
      <alignment vertical="center"/>
    </xf>
    <xf numFmtId="0" fontId="8" fillId="3" borderId="4" xfId="0" applyFont="1" applyFill="1" applyBorder="1" applyAlignment="1">
      <alignment vertical="center" wrapText="1"/>
    </xf>
    <xf numFmtId="0" fontId="8" fillId="3" borderId="6" xfId="0" applyFont="1" applyFill="1" applyBorder="1" applyAlignment="1">
      <alignment vertical="center" wrapText="1"/>
    </xf>
    <xf numFmtId="0" fontId="6" fillId="2" borderId="0" xfId="0" applyFont="1" applyFill="1" applyAlignment="1">
      <alignment vertical="center" wrapText="1"/>
    </xf>
    <xf numFmtId="0" fontId="8" fillId="2" borderId="0" xfId="0" applyFont="1" applyFill="1" applyAlignment="1">
      <alignment vertical="center" wrapText="1"/>
    </xf>
    <xf numFmtId="0" fontId="8" fillId="3" borderId="1" xfId="0" applyFont="1" applyFill="1" applyBorder="1" applyAlignment="1">
      <alignment vertical="center" wrapText="1"/>
    </xf>
    <xf numFmtId="0" fontId="8" fillId="3" borderId="5" xfId="0" applyFont="1" applyFill="1" applyBorder="1" applyAlignment="1">
      <alignment vertical="center" wrapText="1"/>
    </xf>
    <xf numFmtId="0" fontId="8" fillId="3" borderId="16" xfId="0" applyFont="1" applyFill="1" applyBorder="1" applyAlignment="1">
      <alignment vertical="center" wrapText="1"/>
    </xf>
    <xf numFmtId="0" fontId="8" fillId="2" borderId="0" xfId="0" applyFont="1" applyFill="1" applyAlignment="1">
      <alignment vertical="center"/>
    </xf>
    <xf numFmtId="0" fontId="9" fillId="4" borderId="4" xfId="0" applyFont="1" applyFill="1" applyBorder="1" applyAlignment="1">
      <alignment vertical="center" wrapText="1"/>
    </xf>
    <xf numFmtId="0" fontId="9" fillId="4" borderId="1" xfId="0" applyFont="1" applyFill="1" applyBorder="1" applyAlignment="1">
      <alignment vertical="center" wrapText="1"/>
    </xf>
    <xf numFmtId="166" fontId="9" fillId="4" borderId="1" xfId="0" applyNumberFormat="1" applyFont="1" applyFill="1" applyBorder="1" applyAlignment="1">
      <alignment vertical="center" wrapText="1"/>
    </xf>
    <xf numFmtId="0" fontId="9" fillId="4" borderId="5" xfId="0" applyFont="1" applyFill="1" applyBorder="1" applyAlignment="1">
      <alignment vertical="center" wrapText="1"/>
    </xf>
    <xf numFmtId="0" fontId="9" fillId="4" borderId="16" xfId="0" applyFont="1" applyFill="1" applyBorder="1" applyAlignment="1">
      <alignment vertical="center" wrapText="1"/>
    </xf>
    <xf numFmtId="0" fontId="9" fillId="4" borderId="17" xfId="0" applyFont="1" applyFill="1" applyBorder="1" applyAlignment="1">
      <alignment vertical="center" wrapText="1"/>
    </xf>
    <xf numFmtId="0" fontId="9" fillId="4" borderId="13" xfId="0" applyFont="1" applyFill="1" applyBorder="1" applyAlignment="1">
      <alignment vertical="center" wrapText="1"/>
    </xf>
    <xf numFmtId="0" fontId="9" fillId="4" borderId="14" xfId="0" applyFont="1" applyFill="1" applyBorder="1" applyAlignment="1">
      <alignment vertical="center" wrapText="1"/>
    </xf>
    <xf numFmtId="0" fontId="9" fillId="4" borderId="6" xfId="0" applyFont="1" applyFill="1" applyBorder="1" applyAlignment="1">
      <alignment vertical="center" wrapText="1"/>
    </xf>
    <xf numFmtId="0" fontId="9" fillId="4" borderId="7" xfId="0" applyFont="1" applyFill="1" applyBorder="1" applyAlignment="1">
      <alignment vertical="center" wrapText="1"/>
    </xf>
    <xf numFmtId="0" fontId="9" fillId="4" borderId="8" xfId="0" applyFont="1" applyFill="1" applyBorder="1" applyAlignment="1">
      <alignment vertical="center" wrapText="1"/>
    </xf>
    <xf numFmtId="0" fontId="9" fillId="4" borderId="18" xfId="0" applyFont="1" applyFill="1" applyBorder="1" applyAlignment="1">
      <alignment vertical="center" wrapText="1"/>
    </xf>
    <xf numFmtId="0" fontId="9" fillId="2" borderId="0" xfId="0" applyFont="1" applyFill="1" applyAlignment="1">
      <alignment vertical="center" wrapText="1"/>
    </xf>
    <xf numFmtId="165" fontId="11" fillId="2" borderId="0" xfId="2" applyFill="1" applyAlignment="1">
      <alignment horizontal="left" vertical="top"/>
    </xf>
    <xf numFmtId="165" fontId="12" fillId="2" borderId="0" xfId="2" applyFont="1" applyFill="1" applyAlignment="1">
      <alignment horizontal="right" vertical="top"/>
    </xf>
    <xf numFmtId="0" fontId="0" fillId="2" borderId="0" xfId="0" applyFill="1"/>
    <xf numFmtId="165" fontId="11" fillId="2" borderId="0" xfId="2" applyFill="1" applyAlignment="1">
      <alignment horizontal="right" vertical="top"/>
    </xf>
    <xf numFmtId="0" fontId="15" fillId="2" borderId="0" xfId="0" applyFont="1" applyFill="1" applyAlignment="1">
      <alignment horizontal="right"/>
    </xf>
    <xf numFmtId="165" fontId="11" fillId="6" borderId="15" xfId="6" applyAlignment="1">
      <alignment horizontal="left" vertical="top"/>
      <protection locked="0"/>
    </xf>
    <xf numFmtId="165" fontId="11" fillId="6" borderId="15" xfId="5" applyNumberFormat="1" applyFont="1" applyFill="1" applyAlignment="1" applyProtection="1">
      <alignment horizontal="left" vertical="top"/>
      <protection locked="0"/>
    </xf>
    <xf numFmtId="0" fontId="0" fillId="0" borderId="0" xfId="0" applyAlignment="1">
      <alignment vertical="center"/>
    </xf>
    <xf numFmtId="0" fontId="2" fillId="0" borderId="0" xfId="0" applyFont="1" applyAlignment="1">
      <alignment vertical="center"/>
    </xf>
    <xf numFmtId="0" fontId="1" fillId="0" borderId="0" xfId="0" applyFont="1" applyAlignment="1">
      <alignment vertical="center" wrapText="1"/>
    </xf>
    <xf numFmtId="167" fontId="9" fillId="4" borderId="1" xfId="0" applyNumberFormat="1" applyFont="1" applyFill="1" applyBorder="1" applyAlignment="1">
      <alignment vertical="center" wrapText="1"/>
    </xf>
    <xf numFmtId="167" fontId="9" fillId="4" borderId="7" xfId="0" applyNumberFormat="1" applyFont="1" applyFill="1" applyBorder="1" applyAlignment="1">
      <alignment vertical="center" wrapText="1"/>
    </xf>
    <xf numFmtId="0" fontId="0" fillId="2" borderId="0" xfId="0" applyFill="1" applyAlignment="1">
      <alignment vertical="center"/>
    </xf>
    <xf numFmtId="0" fontId="19" fillId="2" borderId="0" xfId="0" applyFont="1" applyFill="1"/>
    <xf numFmtId="0" fontId="1" fillId="0" borderId="0" xfId="0" applyFont="1" applyAlignment="1">
      <alignment vertical="top" wrapText="1"/>
    </xf>
    <xf numFmtId="0" fontId="8" fillId="3" borderId="1" xfId="0" applyFont="1" applyFill="1" applyBorder="1" applyAlignment="1">
      <alignment vertical="center"/>
    </xf>
    <xf numFmtId="0" fontId="9" fillId="4" borderId="1" xfId="0" applyFont="1" applyFill="1" applyBorder="1" applyAlignment="1">
      <alignment vertical="center"/>
    </xf>
    <xf numFmtId="0" fontId="9" fillId="4" borderId="7" xfId="0" applyFont="1" applyFill="1" applyBorder="1" applyAlignment="1">
      <alignment vertical="center"/>
    </xf>
    <xf numFmtId="0" fontId="9" fillId="2" borderId="0" xfId="0" applyFont="1" applyFill="1" applyAlignment="1">
      <alignment vertical="center"/>
    </xf>
    <xf numFmtId="0" fontId="4" fillId="2" borderId="0" xfId="0" applyFont="1" applyFill="1" applyAlignment="1">
      <alignment vertical="center" wrapText="1"/>
    </xf>
    <xf numFmtId="0" fontId="6" fillId="3" borderId="9" xfId="0" applyFont="1" applyFill="1" applyBorder="1" applyAlignment="1">
      <alignment vertical="center" wrapText="1"/>
    </xf>
    <xf numFmtId="0" fontId="6" fillId="3" borderId="2" xfId="0" applyFont="1" applyFill="1" applyBorder="1" applyAlignment="1">
      <alignment vertical="center" wrapText="1"/>
    </xf>
    <xf numFmtId="0" fontId="6" fillId="3" borderId="10" xfId="0" applyFont="1" applyFill="1" applyBorder="1" applyAlignment="1">
      <alignment vertical="center" wrapText="1"/>
    </xf>
    <xf numFmtId="0" fontId="6" fillId="3" borderId="19" xfId="0" applyFont="1" applyFill="1" applyBorder="1" applyAlignment="1">
      <alignment vertical="center" wrapText="1"/>
    </xf>
    <xf numFmtId="0" fontId="6" fillId="3" borderId="20" xfId="0" applyFont="1" applyFill="1" applyBorder="1" applyAlignment="1">
      <alignment vertical="center" wrapText="1"/>
    </xf>
    <xf numFmtId="0" fontId="6" fillId="3" borderId="22" xfId="0" applyFont="1" applyFill="1" applyBorder="1" applyAlignment="1">
      <alignment vertical="center" wrapText="1"/>
    </xf>
    <xf numFmtId="0" fontId="8" fillId="3" borderId="9" xfId="0" applyFont="1" applyFill="1" applyBorder="1" applyAlignment="1">
      <alignment vertical="center" wrapText="1"/>
    </xf>
    <xf numFmtId="0" fontId="8" fillId="3" borderId="21" xfId="0" applyFont="1" applyFill="1" applyBorder="1" applyAlignment="1">
      <alignment vertical="center" wrapText="1"/>
    </xf>
    <xf numFmtId="0" fontId="8" fillId="3" borderId="10" xfId="0" applyFont="1" applyFill="1" applyBorder="1" applyAlignment="1">
      <alignment vertical="center" wrapText="1"/>
    </xf>
    <xf numFmtId="0" fontId="8" fillId="3" borderId="2" xfId="0" applyFont="1" applyFill="1" applyBorder="1" applyAlignment="1">
      <alignment vertical="center" wrapText="1"/>
    </xf>
    <xf numFmtId="0" fontId="8" fillId="3" borderId="3" xfId="0" applyFont="1" applyFill="1" applyBorder="1" applyAlignment="1">
      <alignment vertical="center" wrapText="1"/>
    </xf>
    <xf numFmtId="0" fontId="8" fillId="4" borderId="11" xfId="0" applyFont="1" applyFill="1" applyBorder="1" applyAlignment="1">
      <alignment horizontal="left" vertical="center" wrapText="1"/>
    </xf>
    <xf numFmtId="0" fontId="8" fillId="4" borderId="12" xfId="0" applyFont="1" applyFill="1" applyBorder="1" applyAlignment="1">
      <alignment horizontal="left" vertical="center" wrapText="1"/>
    </xf>
    <xf numFmtId="0" fontId="8" fillId="4" borderId="23" xfId="0" applyFont="1" applyFill="1" applyBorder="1" applyAlignment="1">
      <alignment horizontal="left" vertical="center" wrapText="1"/>
    </xf>
    <xf numFmtId="0" fontId="8" fillId="4" borderId="24" xfId="0" applyFont="1" applyFill="1" applyBorder="1" applyAlignment="1">
      <alignment horizontal="left" vertical="center" wrapText="1"/>
    </xf>
    <xf numFmtId="0" fontId="18" fillId="0" borderId="0" xfId="0" applyFont="1" applyAlignment="1">
      <alignment horizontal="left" vertical="center"/>
    </xf>
  </cellXfs>
  <cellStyles count="8">
    <cellStyle name="MyBlocked" xfId="5" xr:uid="{CC3084CA-94B1-4F3C-A2BA-91BDC6FD3457}"/>
    <cellStyle name="MyComment" xfId="3" xr:uid="{B79A52FC-1CB0-4DBD-ABFC-391D8C6444A7}"/>
    <cellStyle name="MyHeader2" xfId="1" xr:uid="{8B01F0FD-47A1-4BD2-B8E8-E9845835875D}"/>
    <cellStyle name="MyHeader3" xfId="4" xr:uid="{36AF965D-2E28-4CDB-A410-236CF182FE5C}"/>
    <cellStyle name="MyInputValue" xfId="6" xr:uid="{7A905165-ED15-43D4-96E9-E83FF38E5073}"/>
    <cellStyle name="MyNormal" xfId="2" xr:uid="{E0FA20EF-C01B-40DE-A142-4F671EDEEA61}"/>
    <cellStyle name="MyRangeName" xfId="7" xr:uid="{5E037ED1-EA43-4C79-A8C1-8D5A4A06C32A}"/>
    <cellStyle name="Normal" xfId="0" builtinId="0"/>
  </cellStyles>
  <dxfs count="0"/>
  <tableStyles count="0" defaultTableStyle="TableStyleMedium2" defaultPivotStyle="PivotStyleLight16"/>
  <colors>
    <mruColors>
      <color rgb="FFFFFF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microsoft.com/office/2017/10/relationships/person" Target="persons/person.xml"/><Relationship Id="rId13" Type="http://schemas.openxmlformats.org/officeDocument/2006/relationships/customXml" Target="../customXml/item4.xml"/><Relationship Id="rId3" Type="http://schemas.openxmlformats.org/officeDocument/2006/relationships/worksheet" Target="worksheets/sheet3.xml"/><Relationship Id="rId7" Type="http://schemas.openxmlformats.org/officeDocument/2006/relationships/sharedStrings" Target="sharedStrings.xml"/><Relationship Id="rId12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tyles" Target="styles.xml"/><Relationship Id="rId11" Type="http://schemas.openxmlformats.org/officeDocument/2006/relationships/customXml" Target="../customXml/item2.xml"/><Relationship Id="rId5" Type="http://schemas.openxmlformats.org/officeDocument/2006/relationships/theme" Target="theme/theme1.xml"/><Relationship Id="rId10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calcChain" Target="calcChain.xml"/></Relationships>
</file>

<file path=xl/documenttasks/documenttask1.xml><?xml version="1.0" encoding="utf-8"?>
<Tasks xmlns="http://schemas.microsoft.com/office/tasks/2019/documenttasks">
  <Task id="{0D2F5A7E-9059-4A57-9071-47627793DECD}">
    <Anchor>
      <Comment id="{D2DB9B7F-72B8-40A2-9C5D-284424C9EA88}"/>
    </Anchor>
    <History>
      <Event time="2026-03-30T15:54:37.43" id="{29DC6984-530E-4E0E-B8E4-7A5811D908FD}">
        <Attribution userId="S::jack.collinge@energysecurity.gov.uk::a8a00c1e-97a7-444b-b12b-261ef203f5f3" userName="Collinge, Jack (Energy Security)" userProvider="AD"/>
        <Anchor>
          <Comment id="{D993FEC5-D508-485D-9267-E2961BEF6236}"/>
        </Anchor>
        <Create/>
      </Event>
      <Event time="2026-03-30T15:54:37.43" id="{37083574-AC69-49A9-B703-92919A851FCC}">
        <Attribution userId="S::jack.collinge@energysecurity.gov.uk::a8a00c1e-97a7-444b-b12b-261ef203f5f3" userName="Collinge, Jack (Energy Security)" userProvider="AD"/>
        <Anchor>
          <Comment id="{D993FEC5-D508-485D-9267-E2961BEF6236}"/>
        </Anchor>
        <Assign userId="S::John.Lury@energysecurity.gov.uk::0666eecc-0565-4859-9101-19354d305631" userName="Lury, John (Energy Security)" userProvider="AD"/>
      </Event>
      <Event time="2026-03-30T15:54:37.43" id="{A1ABA02A-E1E2-4C03-A972-DE8C9AFC741F}">
        <Attribution userId="S::jack.collinge@energysecurity.gov.uk::a8a00c1e-97a7-444b-b12b-261ef203f5f3" userName="Collinge, Jack (Energy Security)" userProvider="AD"/>
        <Anchor>
          <Comment id="{D993FEC5-D508-485D-9267-E2961BEF6236}"/>
        </Anchor>
        <SetTitle title="@Lury, John (Energy Security) do oyu know anything about this? The first copy I saw had these cells as visible so not sure why they would ever be locked?"/>
      </Event>
    </History>
  </Task>
</Tasks>
</file>

<file path=xl/persons/person.xml><?xml version="1.0" encoding="utf-8"?>
<personList xmlns="http://schemas.microsoft.com/office/spreadsheetml/2018/threadedcomments" xmlns:x="http://schemas.openxmlformats.org/spreadsheetml/2006/main">
  <person displayName="Lury, John (Energy Security)" id="{18D6121A-4ED3-4047-A180-15C05115DA4A}" userId="John.Lury@energysecurity.gov.uk" providerId="PeoplePicker"/>
  <person displayName="Collinge, Jack (Energy Security)" id="{2B78876F-0487-4063-8060-BE63A6FD71EF}" userId="Jack.Collinge@energysecurity.gov.uk" providerId="PeoplePicker"/>
  <person displayName="Lury, John (Energy Security)" id="{34E76728-95ED-49E7-ABA3-2AEFC09C6888}" userId="S::John.Lury@energysecurity.gov.uk::0666eecc-0565-4859-9101-19354d305631" providerId="AD"/>
  <person displayName="Collinge, Jack (Energy Security)" id="{B019FA2D-FC44-4C70-BBF2-CD6317398760}" userId="S::jack.collinge@energysecurity.gov.uk::a8a00c1e-97a7-444b-b12b-261ef203f5f3" providerId="AD"/>
  <person displayName="Williams2, Chris (Energy Security)" id="{621E3C17-2D4C-490F-AA30-825E18C573CB}" userId="S::Chris.Williams2@energysecurity.gov.uk::e51f6444-680a-483e-8087-d9cf8f5578f7" providerId="AD"/>
</personList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threadedComments/threadedComment1.xml><?xml version="1.0" encoding="utf-8"?>
<ThreadedComments xmlns="http://schemas.microsoft.com/office/spreadsheetml/2018/threadedcomments" xmlns:x="http://schemas.openxmlformats.org/spreadsheetml/2006/main">
  <threadedComment ref="C19" dT="2026-03-30T14:43:01.73" personId="{621E3C17-2D4C-490F-AA30-825E18C573CB}" id="{D2DB9B7F-72B8-40A2-9C5D-284424C9EA88}">
    <text>@Collinge, Jack (Energy Security) - normally these types of tabs are locked and hidden. Please confirm that isnt the case so that applicants can make chances i.e. here</text>
    <mentions>
      <mention mentionpersonId="{2B78876F-0487-4063-8060-BE63A6FD71EF}" mentionId="{A3378E26-F383-4464-9012-2F61978630F1}" startIndex="0" length="33"/>
    </mentions>
  </threadedComment>
  <threadedComment ref="C19" dT="2026-03-30T15:54:37.54" personId="{B019FA2D-FC44-4C70-BBF2-CD6317398760}" id="{D993FEC5-D508-485D-9267-E2961BEF6236}" parentId="{D2DB9B7F-72B8-40A2-9C5D-284424C9EA88}">
    <text>@Lury, John (Energy Security) do oyu know anything about this? The first copy I saw had these cells as visible so not sure why they would ever be locked?</text>
    <mentions>
      <mention mentionpersonId="{18D6121A-4ED3-4047-A180-15C05115DA4A}" mentionId="{CF7673C2-3A37-4275-A966-2C2EB80AE7EE}" startIndex="0" length="29"/>
    </mentions>
  </threadedComment>
  <threadedComment ref="C19" dT="2026-04-01T10:56:55.16" personId="{34E76728-95ED-49E7-ABA3-2AEFC09C6888}" id="{534F7655-590C-4A52-B4C2-B2F948FD1807}" parentId="{D2DB9B7F-72B8-40A2-9C5D-284424C9EA88}">
    <text>No, I think these are always unlocked so that the user can enter their own text and then select it as an option on the “Input” tab.</text>
  </threadedComment>
</ThreadedComment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Relationship Id="rId5" Type="http://schemas.microsoft.com/office/2019/04/relationships/documenttask" Target="../documenttasks/documenttask1.xml"/><Relationship Id="rId4" Type="http://schemas.microsoft.com/office/2017/10/relationships/threadedComment" Target="../threadedComments/threadedComment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E8C5639-2964-4F50-BA0C-EE0DDDF323A6}">
  <dimension ref="A1:V49"/>
  <sheetViews>
    <sheetView showGridLines="0" tabSelected="1" workbookViewId="0">
      <selection activeCell="B16" sqref="B16:C16"/>
    </sheetView>
  </sheetViews>
  <sheetFormatPr defaultColWidth="9.42578125" defaultRowHeight="15" x14ac:dyDescent="0.25"/>
  <cols>
    <col min="1" max="1" width="4" style="47" customWidth="1"/>
    <col min="2" max="2" width="17.42578125" style="42" bestFit="1" customWidth="1"/>
    <col min="3" max="3" width="76.5703125" style="42" customWidth="1"/>
    <col min="4" max="4" width="2.85546875" style="42" customWidth="1"/>
    <col min="5" max="22" width="9.42578125" style="47"/>
    <col min="23" max="16384" width="9.42578125" style="42"/>
  </cols>
  <sheetData>
    <row r="1" spans="2:4" s="47" customFormat="1" x14ac:dyDescent="0.25"/>
    <row r="2" spans="2:4" ht="34.5" x14ac:dyDescent="0.25">
      <c r="B2" s="9" t="s">
        <v>0</v>
      </c>
      <c r="C2" s="47"/>
      <c r="D2" s="47"/>
    </row>
    <row r="5" spans="2:4" ht="21" x14ac:dyDescent="0.25">
      <c r="B5" s="70" t="s">
        <v>1</v>
      </c>
      <c r="C5" s="70"/>
    </row>
    <row r="7" spans="2:4" ht="15.75" x14ac:dyDescent="0.25">
      <c r="B7" s="43" t="s">
        <v>2</v>
      </c>
      <c r="C7" s="43" t="s">
        <v>3</v>
      </c>
    </row>
    <row r="8" spans="2:4" ht="34.5" customHeight="1" x14ac:dyDescent="0.25">
      <c r="B8" s="44" t="s">
        <v>4</v>
      </c>
      <c r="C8" s="44" t="s">
        <v>5</v>
      </c>
    </row>
    <row r="9" spans="2:4" ht="38.1" customHeight="1" x14ac:dyDescent="0.25">
      <c r="B9" s="44" t="s">
        <v>6</v>
      </c>
      <c r="C9" s="44" t="s">
        <v>7</v>
      </c>
    </row>
    <row r="10" spans="2:4" ht="31.5" x14ac:dyDescent="0.25">
      <c r="B10" s="44" t="s">
        <v>8</v>
      </c>
      <c r="C10" s="44" t="s">
        <v>9</v>
      </c>
    </row>
    <row r="11" spans="2:4" ht="71.45" customHeight="1" x14ac:dyDescent="0.25">
      <c r="B11" s="44" t="s">
        <v>10</v>
      </c>
      <c r="C11" s="44" t="s">
        <v>11</v>
      </c>
    </row>
    <row r="12" spans="2:4" ht="83.1" customHeight="1" x14ac:dyDescent="0.25">
      <c r="B12" s="44" t="s">
        <v>12</v>
      </c>
      <c r="C12" s="44" t="s">
        <v>13</v>
      </c>
    </row>
    <row r="13" spans="2:4" ht="100.5" customHeight="1" x14ac:dyDescent="0.25">
      <c r="B13" s="44" t="s">
        <v>14</v>
      </c>
      <c r="C13" s="44" t="s">
        <v>15</v>
      </c>
    </row>
    <row r="14" spans="2:4" ht="31.5" x14ac:dyDescent="0.25">
      <c r="B14" s="44" t="s">
        <v>16</v>
      </c>
      <c r="C14" s="44" t="s">
        <v>17</v>
      </c>
    </row>
    <row r="15" spans="2:4" ht="54.95" customHeight="1" x14ac:dyDescent="0.25">
      <c r="B15" s="44" t="s">
        <v>18</v>
      </c>
      <c r="C15" s="44" t="s">
        <v>19</v>
      </c>
    </row>
    <row r="16" spans="2:4" ht="15.75" x14ac:dyDescent="0.25">
      <c r="B16" s="44"/>
      <c r="C16" s="49"/>
    </row>
    <row r="17" spans="2:3" ht="15.75" x14ac:dyDescent="0.25">
      <c r="B17" s="44"/>
      <c r="C17" s="44"/>
    </row>
    <row r="19" spans="2:3" s="47" customFormat="1" x14ac:dyDescent="0.25"/>
    <row r="20" spans="2:3" s="47" customFormat="1" x14ac:dyDescent="0.25"/>
    <row r="21" spans="2:3" s="47" customFormat="1" x14ac:dyDescent="0.25"/>
    <row r="22" spans="2:3" s="47" customFormat="1" x14ac:dyDescent="0.25"/>
    <row r="23" spans="2:3" s="47" customFormat="1" x14ac:dyDescent="0.25"/>
    <row r="24" spans="2:3" s="47" customFormat="1" x14ac:dyDescent="0.25"/>
    <row r="25" spans="2:3" s="47" customFormat="1" x14ac:dyDescent="0.25"/>
    <row r="26" spans="2:3" s="47" customFormat="1" x14ac:dyDescent="0.25"/>
    <row r="27" spans="2:3" s="47" customFormat="1" x14ac:dyDescent="0.25"/>
    <row r="28" spans="2:3" s="47" customFormat="1" x14ac:dyDescent="0.25"/>
    <row r="29" spans="2:3" s="47" customFormat="1" x14ac:dyDescent="0.25"/>
    <row r="30" spans="2:3" s="47" customFormat="1" x14ac:dyDescent="0.25"/>
    <row r="31" spans="2:3" s="47" customFormat="1" x14ac:dyDescent="0.25"/>
    <row r="32" spans="2:3" s="47" customFormat="1" x14ac:dyDescent="0.25"/>
    <row r="33" s="47" customFormat="1" x14ac:dyDescent="0.25"/>
    <row r="34" s="47" customFormat="1" x14ac:dyDescent="0.25"/>
    <row r="35" s="47" customFormat="1" x14ac:dyDescent="0.25"/>
    <row r="36" s="47" customFormat="1" x14ac:dyDescent="0.25"/>
    <row r="37" s="47" customFormat="1" x14ac:dyDescent="0.25"/>
    <row r="38" s="47" customFormat="1" x14ac:dyDescent="0.25"/>
    <row r="39" s="47" customFormat="1" x14ac:dyDescent="0.25"/>
    <row r="40" s="47" customFormat="1" x14ac:dyDescent="0.25"/>
    <row r="41" s="47" customFormat="1" x14ac:dyDescent="0.25"/>
    <row r="42" s="47" customFormat="1" x14ac:dyDescent="0.25"/>
    <row r="43" s="47" customFormat="1" x14ac:dyDescent="0.25"/>
    <row r="44" s="47" customFormat="1" x14ac:dyDescent="0.25"/>
    <row r="45" s="47" customFormat="1" x14ac:dyDescent="0.25"/>
    <row r="46" s="47" customFormat="1" x14ac:dyDescent="0.25"/>
    <row r="47" s="47" customFormat="1" x14ac:dyDescent="0.25"/>
    <row r="48" s="47" customFormat="1" x14ac:dyDescent="0.25"/>
    <row r="49" s="47" customFormat="1" x14ac:dyDescent="0.25"/>
  </sheetData>
  <mergeCells count="1">
    <mergeCell ref="B5:C5"/>
  </mergeCells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81EF274-A43E-427A-A8DF-7CD43D0DE9F4}">
  <dimension ref="B2:T55"/>
  <sheetViews>
    <sheetView topLeftCell="A8" zoomScale="70" zoomScaleNormal="70" workbookViewId="0">
      <selection activeCell="C12" sqref="C12:D12"/>
    </sheetView>
  </sheetViews>
  <sheetFormatPr defaultColWidth="10.5703125" defaultRowHeight="15" x14ac:dyDescent="0.25"/>
  <cols>
    <col min="1" max="1" width="10.5703125" style="10"/>
    <col min="2" max="5" width="15.5703125" style="10" customWidth="1"/>
    <col min="6" max="6" width="17.42578125" style="10" customWidth="1"/>
    <col min="7" max="9" width="15.5703125" style="10" customWidth="1"/>
    <col min="10" max="10" width="28.42578125" style="10" customWidth="1"/>
    <col min="11" max="11" width="4.42578125" style="10" customWidth="1"/>
    <col min="12" max="12" width="15.5703125" style="10" customWidth="1"/>
    <col min="13" max="13" width="18" style="10" customWidth="1"/>
    <col min="14" max="14" width="21.42578125" style="10" customWidth="1"/>
    <col min="15" max="20" width="15.5703125" style="10" customWidth="1"/>
    <col min="21" max="16384" width="10.5703125" style="10"/>
  </cols>
  <sheetData>
    <row r="2" spans="2:20" ht="34.5" x14ac:dyDescent="0.25">
      <c r="B2" s="9" t="s">
        <v>20</v>
      </c>
      <c r="C2" s="9"/>
    </row>
    <row r="4" spans="2:20" ht="16.350000000000001" customHeight="1" x14ac:dyDescent="0.25">
      <c r="B4" s="11" t="s">
        <v>21</v>
      </c>
      <c r="C4" s="11"/>
      <c r="D4" s="12"/>
      <c r="E4" s="12"/>
      <c r="F4" s="12"/>
    </row>
    <row r="5" spans="2:20" ht="16.350000000000001" customHeight="1" x14ac:dyDescent="0.25">
      <c r="B5" s="11" t="s">
        <v>22</v>
      </c>
      <c r="C5" s="11"/>
      <c r="D5" s="12"/>
      <c r="E5" s="12"/>
      <c r="F5" s="12"/>
    </row>
    <row r="6" spans="2:20" ht="16.350000000000001" customHeight="1" x14ac:dyDescent="0.25">
      <c r="B6" s="11" t="s">
        <v>23</v>
      </c>
      <c r="C6" s="11"/>
      <c r="D6" s="12"/>
      <c r="E6" s="12"/>
      <c r="F6" s="12"/>
    </row>
    <row r="7" spans="2:20" ht="16.350000000000001" customHeight="1" x14ac:dyDescent="0.25">
      <c r="B7" s="11" t="s">
        <v>24</v>
      </c>
      <c r="C7" s="11"/>
      <c r="D7" s="12"/>
      <c r="E7" s="12"/>
      <c r="F7" s="12"/>
    </row>
    <row r="8" spans="2:20" ht="15.75" thickBot="1" x14ac:dyDescent="0.3"/>
    <row r="9" spans="2:20" ht="21" x14ac:dyDescent="0.25">
      <c r="B9" s="55" t="s">
        <v>25</v>
      </c>
      <c r="C9" s="56"/>
      <c r="D9" s="57"/>
      <c r="E9" s="13"/>
    </row>
    <row r="10" spans="2:20" ht="15.75" x14ac:dyDescent="0.25">
      <c r="B10" s="14" t="s">
        <v>26</v>
      </c>
      <c r="C10" s="66"/>
      <c r="D10" s="67"/>
    </row>
    <row r="11" spans="2:20" ht="31.5" customHeight="1" x14ac:dyDescent="0.25">
      <c r="B11" s="14" t="s">
        <v>27</v>
      </c>
      <c r="C11" s="66"/>
      <c r="D11" s="67"/>
    </row>
    <row r="12" spans="2:20" ht="16.5" thickBot="1" x14ac:dyDescent="0.3">
      <c r="B12" s="15" t="s">
        <v>28</v>
      </c>
      <c r="C12" s="68"/>
      <c r="D12" s="69"/>
    </row>
    <row r="13" spans="2:20" ht="15.75" thickBot="1" x14ac:dyDescent="0.3"/>
    <row r="14" spans="2:20" ht="21" customHeight="1" thickBot="1" x14ac:dyDescent="0.3">
      <c r="B14" s="58" t="s">
        <v>29</v>
      </c>
      <c r="C14" s="59"/>
      <c r="D14" s="59"/>
      <c r="E14" s="59"/>
      <c r="F14" s="59"/>
      <c r="G14" s="59"/>
      <c r="H14" s="59"/>
      <c r="I14" s="59"/>
      <c r="J14" s="59"/>
      <c r="K14" s="59"/>
      <c r="L14" s="59"/>
      <c r="M14" s="59"/>
      <c r="N14" s="59"/>
      <c r="O14" s="59"/>
      <c r="P14" s="59"/>
      <c r="Q14" s="59"/>
      <c r="R14" s="59"/>
      <c r="S14" s="60"/>
      <c r="T14" s="16"/>
    </row>
    <row r="15" spans="2:20" ht="16.350000000000001" customHeight="1" x14ac:dyDescent="0.25">
      <c r="B15" s="61" t="s">
        <v>30</v>
      </c>
      <c r="C15" s="62"/>
      <c r="D15" s="62"/>
      <c r="E15" s="62"/>
      <c r="F15" s="62"/>
      <c r="G15" s="62"/>
      <c r="H15" s="62"/>
      <c r="I15" s="62" t="s">
        <v>31</v>
      </c>
      <c r="J15" s="62"/>
      <c r="K15" s="62"/>
      <c r="L15" s="62"/>
      <c r="M15" s="62"/>
      <c r="N15" s="62"/>
      <c r="O15" s="62"/>
      <c r="P15" s="63"/>
      <c r="Q15" s="64" t="s">
        <v>32</v>
      </c>
      <c r="R15" s="64"/>
      <c r="S15" s="65"/>
      <c r="T15" s="17"/>
    </row>
    <row r="16" spans="2:20" ht="78.75" x14ac:dyDescent="0.25">
      <c r="B16" s="14" t="s">
        <v>33</v>
      </c>
      <c r="C16" s="18" t="s">
        <v>34</v>
      </c>
      <c r="D16" s="18" t="s">
        <v>35</v>
      </c>
      <c r="E16" s="18" t="s">
        <v>36</v>
      </c>
      <c r="F16" s="18" t="s">
        <v>37</v>
      </c>
      <c r="G16" s="18" t="s">
        <v>38</v>
      </c>
      <c r="H16" s="18" t="s">
        <v>39</v>
      </c>
      <c r="I16" s="18" t="s">
        <v>40</v>
      </c>
      <c r="J16" s="18" t="s">
        <v>10</v>
      </c>
      <c r="K16" s="50" t="s">
        <v>12</v>
      </c>
      <c r="L16" s="18" t="s">
        <v>41</v>
      </c>
      <c r="M16" s="18" t="s">
        <v>42</v>
      </c>
      <c r="N16" s="18" t="s">
        <v>43</v>
      </c>
      <c r="O16" s="18" t="s">
        <v>44</v>
      </c>
      <c r="P16" s="19" t="s">
        <v>45</v>
      </c>
      <c r="Q16" s="20" t="s">
        <v>40</v>
      </c>
      <c r="R16" s="18" t="s">
        <v>46</v>
      </c>
      <c r="S16" s="19" t="s">
        <v>47</v>
      </c>
      <c r="T16" s="21"/>
    </row>
    <row r="17" spans="2:19" x14ac:dyDescent="0.25">
      <c r="B17" s="22"/>
      <c r="C17" s="23" t="s">
        <v>48</v>
      </c>
      <c r="D17" s="23" t="s">
        <v>49</v>
      </c>
      <c r="E17" s="23" t="s">
        <v>50</v>
      </c>
      <c r="F17" s="23"/>
      <c r="G17" s="23"/>
      <c r="H17" s="23"/>
      <c r="I17" s="23"/>
      <c r="J17" s="23"/>
      <c r="K17" s="51"/>
      <c r="L17" s="45"/>
      <c r="M17" s="23"/>
      <c r="N17" s="23"/>
      <c r="O17" s="23"/>
      <c r="P17" s="25"/>
      <c r="Q17" s="26"/>
      <c r="R17" s="23"/>
      <c r="S17" s="25"/>
    </row>
    <row r="18" spans="2:19" x14ac:dyDescent="0.25">
      <c r="B18" s="22"/>
      <c r="C18" s="23"/>
      <c r="D18" s="23"/>
      <c r="E18" s="23"/>
      <c r="F18" s="23"/>
      <c r="G18" s="23"/>
      <c r="H18" s="23"/>
      <c r="I18" s="23"/>
      <c r="J18" s="23"/>
      <c r="K18" s="51"/>
      <c r="L18" s="45"/>
      <c r="M18" s="23"/>
      <c r="N18" s="23"/>
      <c r="O18" s="23"/>
      <c r="P18" s="25"/>
      <c r="Q18" s="27"/>
      <c r="R18" s="28"/>
      <c r="S18" s="29"/>
    </row>
    <row r="19" spans="2:19" x14ac:dyDescent="0.25">
      <c r="B19" s="22"/>
      <c r="C19" s="23"/>
      <c r="D19" s="23"/>
      <c r="E19" s="23"/>
      <c r="F19" s="23"/>
      <c r="G19" s="23"/>
      <c r="H19" s="23"/>
      <c r="I19" s="23"/>
      <c r="J19" s="23"/>
      <c r="K19" s="51"/>
      <c r="L19" s="45"/>
      <c r="M19" s="23"/>
      <c r="N19" s="23"/>
      <c r="O19" s="23"/>
      <c r="P19" s="25"/>
      <c r="Q19" s="27"/>
      <c r="R19" s="28"/>
      <c r="S19" s="29"/>
    </row>
    <row r="20" spans="2:19" x14ac:dyDescent="0.25">
      <c r="B20" s="22"/>
      <c r="C20" s="23"/>
      <c r="D20" s="23"/>
      <c r="E20" s="23"/>
      <c r="F20" s="23"/>
      <c r="G20" s="23"/>
      <c r="H20" s="23"/>
      <c r="I20" s="23"/>
      <c r="J20" s="23"/>
      <c r="K20" s="51"/>
      <c r="L20" s="45"/>
      <c r="M20" s="23"/>
      <c r="N20" s="23"/>
      <c r="O20" s="23"/>
      <c r="P20" s="25"/>
      <c r="Q20" s="27"/>
      <c r="R20" s="28"/>
      <c r="S20" s="29"/>
    </row>
    <row r="21" spans="2:19" x14ac:dyDescent="0.25">
      <c r="B21" s="22"/>
      <c r="C21" s="23"/>
      <c r="D21" s="23"/>
      <c r="E21" s="23"/>
      <c r="F21" s="23"/>
      <c r="G21" s="23"/>
      <c r="H21" s="23"/>
      <c r="I21" s="23"/>
      <c r="J21" s="23"/>
      <c r="K21" s="51"/>
      <c r="L21" s="45"/>
      <c r="M21" s="23"/>
      <c r="N21" s="23"/>
      <c r="O21" s="23"/>
      <c r="P21" s="25"/>
      <c r="Q21" s="27"/>
      <c r="R21" s="28"/>
      <c r="S21" s="29"/>
    </row>
    <row r="22" spans="2:19" x14ac:dyDescent="0.25">
      <c r="B22" s="22"/>
      <c r="C22" s="23"/>
      <c r="D22" s="23"/>
      <c r="E22" s="23"/>
      <c r="F22" s="23"/>
      <c r="G22" s="23"/>
      <c r="H22" s="23"/>
      <c r="I22" s="23"/>
      <c r="J22" s="23"/>
      <c r="K22" s="51"/>
      <c r="L22" s="45"/>
      <c r="M22" s="23"/>
      <c r="N22" s="23"/>
      <c r="O22" s="23"/>
      <c r="P22" s="25"/>
      <c r="Q22" s="27"/>
      <c r="R22" s="28"/>
      <c r="S22" s="29"/>
    </row>
    <row r="23" spans="2:19" x14ac:dyDescent="0.25">
      <c r="B23" s="22"/>
      <c r="C23" s="23"/>
      <c r="D23" s="23"/>
      <c r="E23" s="23"/>
      <c r="F23" s="23"/>
      <c r="G23" s="23"/>
      <c r="H23" s="23"/>
      <c r="I23" s="23"/>
      <c r="J23" s="23"/>
      <c r="K23" s="51"/>
      <c r="L23" s="45"/>
      <c r="M23" s="23"/>
      <c r="N23" s="23"/>
      <c r="O23" s="23"/>
      <c r="P23" s="25"/>
      <c r="Q23" s="27"/>
      <c r="R23" s="28"/>
      <c r="S23" s="29"/>
    </row>
    <row r="24" spans="2:19" x14ac:dyDescent="0.25">
      <c r="B24" s="22"/>
      <c r="C24" s="23"/>
      <c r="D24" s="23"/>
      <c r="E24" s="23"/>
      <c r="F24" s="23"/>
      <c r="G24" s="23"/>
      <c r="H24" s="23"/>
      <c r="I24" s="23"/>
      <c r="J24" s="23"/>
      <c r="K24" s="51"/>
      <c r="L24" s="45"/>
      <c r="M24" s="23"/>
      <c r="N24" s="23"/>
      <c r="O24" s="23"/>
      <c r="P24" s="25"/>
      <c r="Q24" s="27"/>
      <c r="R24" s="28"/>
      <c r="S24" s="29"/>
    </row>
    <row r="25" spans="2:19" x14ac:dyDescent="0.25">
      <c r="B25" s="22"/>
      <c r="C25" s="23"/>
      <c r="D25" s="23"/>
      <c r="E25" s="23"/>
      <c r="F25" s="23"/>
      <c r="G25" s="23"/>
      <c r="H25" s="23"/>
      <c r="I25" s="23"/>
      <c r="J25" s="23"/>
      <c r="K25" s="51"/>
      <c r="L25" s="45"/>
      <c r="M25" s="23"/>
      <c r="N25" s="23"/>
      <c r="O25" s="23"/>
      <c r="P25" s="25"/>
      <c r="Q25" s="27"/>
      <c r="R25" s="28"/>
      <c r="S25" s="29"/>
    </row>
    <row r="26" spans="2:19" x14ac:dyDescent="0.25">
      <c r="B26" s="22"/>
      <c r="C26" s="23"/>
      <c r="D26" s="23"/>
      <c r="E26" s="23"/>
      <c r="F26" s="23"/>
      <c r="G26" s="23"/>
      <c r="H26" s="23"/>
      <c r="I26" s="23"/>
      <c r="J26" s="23"/>
      <c r="K26" s="51"/>
      <c r="L26" s="45"/>
      <c r="M26" s="23"/>
      <c r="N26" s="23"/>
      <c r="O26" s="23"/>
      <c r="P26" s="25"/>
      <c r="Q26" s="27"/>
      <c r="R26" s="28"/>
      <c r="S26" s="29"/>
    </row>
    <row r="27" spans="2:19" x14ac:dyDescent="0.25">
      <c r="B27" s="22"/>
      <c r="C27" s="23"/>
      <c r="D27" s="23"/>
      <c r="E27" s="23"/>
      <c r="F27" s="23"/>
      <c r="G27" s="23"/>
      <c r="H27" s="23"/>
      <c r="I27" s="23"/>
      <c r="J27" s="23"/>
      <c r="K27" s="51"/>
      <c r="L27" s="45"/>
      <c r="M27" s="23"/>
      <c r="N27" s="23"/>
      <c r="O27" s="23"/>
      <c r="P27" s="25"/>
      <c r="Q27" s="27"/>
      <c r="R27" s="28"/>
      <c r="S27" s="29"/>
    </row>
    <row r="28" spans="2:19" x14ac:dyDescent="0.25">
      <c r="B28" s="22"/>
      <c r="C28" s="23"/>
      <c r="D28" s="23"/>
      <c r="E28" s="23"/>
      <c r="F28" s="23"/>
      <c r="G28" s="23"/>
      <c r="H28" s="23"/>
      <c r="I28" s="23"/>
      <c r="J28" s="23"/>
      <c r="K28" s="51"/>
      <c r="L28" s="45"/>
      <c r="M28" s="23"/>
      <c r="N28" s="23"/>
      <c r="O28" s="23"/>
      <c r="P28" s="25"/>
      <c r="Q28" s="27"/>
      <c r="R28" s="28"/>
      <c r="S28" s="29"/>
    </row>
    <row r="29" spans="2:19" x14ac:dyDescent="0.25">
      <c r="B29" s="22"/>
      <c r="C29" s="23"/>
      <c r="D29" s="23"/>
      <c r="E29" s="23"/>
      <c r="F29" s="23"/>
      <c r="G29" s="23"/>
      <c r="H29" s="23"/>
      <c r="I29" s="23"/>
      <c r="J29" s="23"/>
      <c r="K29" s="51"/>
      <c r="L29" s="45"/>
      <c r="M29" s="23"/>
      <c r="N29" s="23"/>
      <c r="O29" s="23"/>
      <c r="P29" s="25"/>
      <c r="Q29" s="27"/>
      <c r="R29" s="28"/>
      <c r="S29" s="29"/>
    </row>
    <row r="30" spans="2:19" x14ac:dyDescent="0.25">
      <c r="B30" s="22"/>
      <c r="C30" s="23"/>
      <c r="D30" s="23"/>
      <c r="E30" s="23"/>
      <c r="F30" s="23"/>
      <c r="G30" s="23"/>
      <c r="H30" s="23"/>
      <c r="I30" s="23"/>
      <c r="J30" s="23"/>
      <c r="K30" s="51"/>
      <c r="L30" s="45"/>
      <c r="M30" s="23"/>
      <c r="N30" s="23"/>
      <c r="O30" s="23"/>
      <c r="P30" s="25"/>
      <c r="Q30" s="27"/>
      <c r="R30" s="28"/>
      <c r="S30" s="29"/>
    </row>
    <row r="31" spans="2:19" x14ac:dyDescent="0.25">
      <c r="B31" s="22"/>
      <c r="C31" s="23"/>
      <c r="D31" s="23"/>
      <c r="E31" s="23"/>
      <c r="F31" s="23"/>
      <c r="G31" s="23"/>
      <c r="H31" s="23"/>
      <c r="I31" s="23"/>
      <c r="J31" s="23"/>
      <c r="K31" s="51"/>
      <c r="L31" s="45"/>
      <c r="M31" s="23"/>
      <c r="N31" s="23"/>
      <c r="O31" s="23"/>
      <c r="P31" s="25"/>
      <c r="Q31" s="27"/>
      <c r="R31" s="28"/>
      <c r="S31" s="29"/>
    </row>
    <row r="32" spans="2:19" x14ac:dyDescent="0.25">
      <c r="B32" s="22"/>
      <c r="C32" s="23"/>
      <c r="D32" s="23"/>
      <c r="E32" s="23"/>
      <c r="F32" s="23"/>
      <c r="G32" s="23"/>
      <c r="H32" s="23"/>
      <c r="I32" s="23"/>
      <c r="J32" s="23"/>
      <c r="K32" s="51"/>
      <c r="L32" s="45"/>
      <c r="M32" s="23"/>
      <c r="N32" s="23"/>
      <c r="O32" s="23"/>
      <c r="P32" s="25"/>
      <c r="Q32" s="27"/>
      <c r="R32" s="28"/>
      <c r="S32" s="29"/>
    </row>
    <row r="33" spans="2:19" x14ac:dyDescent="0.25">
      <c r="B33" s="22"/>
      <c r="C33" s="23"/>
      <c r="D33" s="23"/>
      <c r="E33" s="23"/>
      <c r="F33" s="23"/>
      <c r="G33" s="23"/>
      <c r="H33" s="23"/>
      <c r="I33" s="23"/>
      <c r="J33" s="23"/>
      <c r="K33" s="51"/>
      <c r="L33" s="45"/>
      <c r="M33" s="23"/>
      <c r="N33" s="23"/>
      <c r="O33" s="23"/>
      <c r="P33" s="25"/>
      <c r="Q33" s="27"/>
      <c r="R33" s="28"/>
      <c r="S33" s="29"/>
    </row>
    <row r="34" spans="2:19" x14ac:dyDescent="0.25">
      <c r="B34" s="22"/>
      <c r="C34" s="23"/>
      <c r="D34" s="23"/>
      <c r="E34" s="23"/>
      <c r="F34" s="23"/>
      <c r="G34" s="23"/>
      <c r="H34" s="23"/>
      <c r="I34" s="23"/>
      <c r="J34" s="23"/>
      <c r="K34" s="51"/>
      <c r="L34" s="45"/>
      <c r="M34" s="23"/>
      <c r="N34" s="23"/>
      <c r="O34" s="23"/>
      <c r="P34" s="25"/>
      <c r="Q34" s="27"/>
      <c r="R34" s="28"/>
      <c r="S34" s="29"/>
    </row>
    <row r="35" spans="2:19" x14ac:dyDescent="0.25">
      <c r="B35" s="22"/>
      <c r="C35" s="23"/>
      <c r="D35" s="23"/>
      <c r="E35" s="23"/>
      <c r="F35" s="23"/>
      <c r="G35" s="23"/>
      <c r="H35" s="23"/>
      <c r="I35" s="23"/>
      <c r="J35" s="23"/>
      <c r="K35" s="51"/>
      <c r="L35" s="45"/>
      <c r="M35" s="23"/>
      <c r="N35" s="23"/>
      <c r="O35" s="23"/>
      <c r="P35" s="25"/>
      <c r="Q35" s="27"/>
      <c r="R35" s="28"/>
      <c r="S35" s="29"/>
    </row>
    <row r="36" spans="2:19" x14ac:dyDescent="0.25">
      <c r="B36" s="22"/>
      <c r="C36" s="23"/>
      <c r="D36" s="23"/>
      <c r="E36" s="23"/>
      <c r="F36" s="23"/>
      <c r="G36" s="23"/>
      <c r="H36" s="23"/>
      <c r="I36" s="23"/>
      <c r="J36" s="23"/>
      <c r="K36" s="51"/>
      <c r="L36" s="45"/>
      <c r="M36" s="23"/>
      <c r="N36" s="23"/>
      <c r="O36" s="23"/>
      <c r="P36" s="25"/>
      <c r="Q36" s="27"/>
      <c r="R36" s="28"/>
      <c r="S36" s="29"/>
    </row>
    <row r="37" spans="2:19" x14ac:dyDescent="0.25">
      <c r="B37" s="22"/>
      <c r="C37" s="23"/>
      <c r="D37" s="23"/>
      <c r="E37" s="23"/>
      <c r="F37" s="23"/>
      <c r="G37" s="23"/>
      <c r="H37" s="23"/>
      <c r="I37" s="23"/>
      <c r="J37" s="23"/>
      <c r="K37" s="51"/>
      <c r="L37" s="45"/>
      <c r="M37" s="23"/>
      <c r="N37" s="23"/>
      <c r="O37" s="23"/>
      <c r="P37" s="25"/>
      <c r="Q37" s="27"/>
      <c r="R37" s="28"/>
      <c r="S37" s="29"/>
    </row>
    <row r="38" spans="2:19" x14ac:dyDescent="0.25">
      <c r="B38" s="22"/>
      <c r="C38" s="23"/>
      <c r="D38" s="23"/>
      <c r="E38" s="23"/>
      <c r="F38" s="23"/>
      <c r="G38" s="23"/>
      <c r="H38" s="23"/>
      <c r="I38" s="23"/>
      <c r="J38" s="23"/>
      <c r="K38" s="51"/>
      <c r="L38" s="45"/>
      <c r="M38" s="23"/>
      <c r="N38" s="23"/>
      <c r="O38" s="23"/>
      <c r="P38" s="25"/>
      <c r="Q38" s="27"/>
      <c r="R38" s="28"/>
      <c r="S38" s="29"/>
    </row>
    <row r="39" spans="2:19" x14ac:dyDescent="0.25">
      <c r="B39" s="22"/>
      <c r="C39" s="23"/>
      <c r="D39" s="23"/>
      <c r="E39" s="23"/>
      <c r="F39" s="23"/>
      <c r="G39" s="23"/>
      <c r="H39" s="23"/>
      <c r="I39" s="23"/>
      <c r="J39" s="23"/>
      <c r="K39" s="51"/>
      <c r="L39" s="45"/>
      <c r="M39" s="23"/>
      <c r="N39" s="23"/>
      <c r="O39" s="23"/>
      <c r="P39" s="25"/>
      <c r="Q39" s="27"/>
      <c r="R39" s="28"/>
      <c r="S39" s="29"/>
    </row>
    <row r="40" spans="2:19" x14ac:dyDescent="0.25">
      <c r="B40" s="22"/>
      <c r="C40" s="23"/>
      <c r="D40" s="23"/>
      <c r="E40" s="23"/>
      <c r="F40" s="23"/>
      <c r="G40" s="23"/>
      <c r="H40" s="23"/>
      <c r="I40" s="23"/>
      <c r="J40" s="23"/>
      <c r="K40" s="51"/>
      <c r="L40" s="45"/>
      <c r="M40" s="23"/>
      <c r="N40" s="23"/>
      <c r="O40" s="23"/>
      <c r="P40" s="25"/>
      <c r="Q40" s="27"/>
      <c r="R40" s="28"/>
      <c r="S40" s="29"/>
    </row>
    <row r="41" spans="2:19" x14ac:dyDescent="0.25">
      <c r="B41" s="22"/>
      <c r="C41" s="23"/>
      <c r="D41" s="23"/>
      <c r="E41" s="23"/>
      <c r="F41" s="23"/>
      <c r="G41" s="23"/>
      <c r="H41" s="23"/>
      <c r="I41" s="23"/>
      <c r="J41" s="23"/>
      <c r="K41" s="51"/>
      <c r="L41" s="45"/>
      <c r="M41" s="23"/>
      <c r="N41" s="23"/>
      <c r="O41" s="23"/>
      <c r="P41" s="25"/>
      <c r="Q41" s="27"/>
      <c r="R41" s="28"/>
      <c r="S41" s="29"/>
    </row>
    <row r="42" spans="2:19" x14ac:dyDescent="0.25">
      <c r="B42" s="22"/>
      <c r="C42" s="23"/>
      <c r="D42" s="23"/>
      <c r="E42" s="23"/>
      <c r="F42" s="23"/>
      <c r="G42" s="23"/>
      <c r="H42" s="23"/>
      <c r="I42" s="23"/>
      <c r="J42" s="23"/>
      <c r="K42" s="51"/>
      <c r="L42" s="45"/>
      <c r="M42" s="23"/>
      <c r="N42" s="23"/>
      <c r="O42" s="23"/>
      <c r="P42" s="25"/>
      <c r="Q42" s="27"/>
      <c r="R42" s="28"/>
      <c r="S42" s="29"/>
    </row>
    <row r="43" spans="2:19" x14ac:dyDescent="0.25">
      <c r="B43" s="22"/>
      <c r="C43" s="23"/>
      <c r="D43" s="23"/>
      <c r="E43" s="23"/>
      <c r="F43" s="23"/>
      <c r="G43" s="23"/>
      <c r="H43" s="23"/>
      <c r="I43" s="23"/>
      <c r="J43" s="23"/>
      <c r="K43" s="51"/>
      <c r="L43" s="45"/>
      <c r="M43" s="23"/>
      <c r="N43" s="23"/>
      <c r="O43" s="23"/>
      <c r="P43" s="25"/>
      <c r="Q43" s="27"/>
      <c r="R43" s="28"/>
      <c r="S43" s="29"/>
    </row>
    <row r="44" spans="2:19" x14ac:dyDescent="0.25">
      <c r="B44" s="22"/>
      <c r="C44" s="23"/>
      <c r="D44" s="23"/>
      <c r="E44" s="23"/>
      <c r="F44" s="23"/>
      <c r="G44" s="23"/>
      <c r="H44" s="23"/>
      <c r="I44" s="23"/>
      <c r="J44" s="23"/>
      <c r="K44" s="51"/>
      <c r="L44" s="45"/>
      <c r="M44" s="23"/>
      <c r="N44" s="23"/>
      <c r="O44" s="23"/>
      <c r="P44" s="25"/>
      <c r="Q44" s="27"/>
      <c r="R44" s="28"/>
      <c r="S44" s="29"/>
    </row>
    <row r="45" spans="2:19" x14ac:dyDescent="0.25">
      <c r="B45" s="22"/>
      <c r="C45" s="23"/>
      <c r="D45" s="23"/>
      <c r="E45" s="23"/>
      <c r="F45" s="23"/>
      <c r="G45" s="23"/>
      <c r="H45" s="23"/>
      <c r="I45" s="23"/>
      <c r="J45" s="23"/>
      <c r="K45" s="51"/>
      <c r="L45" s="45"/>
      <c r="M45" s="23"/>
      <c r="N45" s="23"/>
      <c r="O45" s="23"/>
      <c r="P45" s="25"/>
      <c r="Q45" s="27"/>
      <c r="R45" s="28"/>
      <c r="S45" s="29"/>
    </row>
    <row r="46" spans="2:19" x14ac:dyDescent="0.25">
      <c r="B46" s="22"/>
      <c r="C46" s="23"/>
      <c r="D46" s="23"/>
      <c r="E46" s="23"/>
      <c r="F46" s="23"/>
      <c r="G46" s="23"/>
      <c r="H46" s="23"/>
      <c r="I46" s="23"/>
      <c r="J46" s="23"/>
      <c r="K46" s="51"/>
      <c r="L46" s="45"/>
      <c r="M46" s="23"/>
      <c r="N46" s="23"/>
      <c r="O46" s="23"/>
      <c r="P46" s="25"/>
      <c r="Q46" s="27"/>
      <c r="R46" s="28"/>
      <c r="S46" s="29"/>
    </row>
    <row r="47" spans="2:19" x14ac:dyDescent="0.25">
      <c r="B47" s="22"/>
      <c r="C47" s="23"/>
      <c r="D47" s="23"/>
      <c r="E47" s="23"/>
      <c r="F47" s="23"/>
      <c r="G47" s="23"/>
      <c r="H47" s="23"/>
      <c r="I47" s="23"/>
      <c r="J47" s="23"/>
      <c r="K47" s="51"/>
      <c r="L47" s="45"/>
      <c r="M47" s="23"/>
      <c r="N47" s="23"/>
      <c r="O47" s="23"/>
      <c r="P47" s="25"/>
      <c r="Q47" s="27"/>
      <c r="R47" s="28"/>
      <c r="S47" s="29"/>
    </row>
    <row r="48" spans="2:19" x14ac:dyDescent="0.25">
      <c r="B48" s="22"/>
      <c r="C48" s="23"/>
      <c r="D48" s="23"/>
      <c r="E48" s="23"/>
      <c r="F48" s="23"/>
      <c r="G48" s="23"/>
      <c r="H48" s="23"/>
      <c r="I48" s="23"/>
      <c r="J48" s="23"/>
      <c r="K48" s="51"/>
      <c r="L48" s="45"/>
      <c r="M48" s="23"/>
      <c r="N48" s="23"/>
      <c r="O48" s="23"/>
      <c r="P48" s="25"/>
      <c r="Q48" s="27"/>
      <c r="R48" s="28"/>
      <c r="S48" s="29"/>
    </row>
    <row r="49" spans="2:19" x14ac:dyDescent="0.25">
      <c r="B49" s="22"/>
      <c r="C49" s="23"/>
      <c r="D49" s="23"/>
      <c r="E49" s="23"/>
      <c r="F49" s="23"/>
      <c r="G49" s="23"/>
      <c r="H49" s="23"/>
      <c r="I49" s="23"/>
      <c r="J49" s="23"/>
      <c r="K49" s="51"/>
      <c r="L49" s="45"/>
      <c r="M49" s="23"/>
      <c r="N49" s="23"/>
      <c r="O49" s="23"/>
      <c r="P49" s="25"/>
      <c r="Q49" s="27"/>
      <c r="R49" s="28"/>
      <c r="S49" s="29"/>
    </row>
    <row r="50" spans="2:19" x14ac:dyDescent="0.25">
      <c r="B50" s="22"/>
      <c r="C50" s="23"/>
      <c r="D50" s="23"/>
      <c r="E50" s="23"/>
      <c r="F50" s="23"/>
      <c r="G50" s="23"/>
      <c r="H50" s="23"/>
      <c r="I50" s="23"/>
      <c r="J50" s="23"/>
      <c r="K50" s="51"/>
      <c r="L50" s="45"/>
      <c r="M50" s="23"/>
      <c r="N50" s="23"/>
      <c r="O50" s="23"/>
      <c r="P50" s="25"/>
      <c r="Q50" s="27"/>
      <c r="R50" s="28"/>
      <c r="S50" s="29"/>
    </row>
    <row r="51" spans="2:19" x14ac:dyDescent="0.25">
      <c r="B51" s="22"/>
      <c r="C51" s="23"/>
      <c r="D51" s="23"/>
      <c r="E51" s="23"/>
      <c r="F51" s="23"/>
      <c r="G51" s="23"/>
      <c r="H51" s="23"/>
      <c r="I51" s="23"/>
      <c r="J51" s="23"/>
      <c r="K51" s="51"/>
      <c r="L51" s="45"/>
      <c r="M51" s="23"/>
      <c r="N51" s="23"/>
      <c r="O51" s="23"/>
      <c r="P51" s="25"/>
      <c r="Q51" s="27"/>
      <c r="R51" s="28"/>
      <c r="S51" s="29"/>
    </row>
    <row r="52" spans="2:19" ht="15.75" thickBot="1" x14ac:dyDescent="0.3">
      <c r="B52" s="30"/>
      <c r="C52" s="31"/>
      <c r="D52" s="31"/>
      <c r="E52" s="31"/>
      <c r="F52" s="31"/>
      <c r="G52" s="31"/>
      <c r="H52" s="31"/>
      <c r="I52" s="31"/>
      <c r="J52" s="31"/>
      <c r="K52" s="52"/>
      <c r="L52" s="46"/>
      <c r="M52" s="31"/>
      <c r="N52" s="31"/>
      <c r="O52" s="31"/>
      <c r="P52" s="32"/>
      <c r="Q52" s="33"/>
      <c r="R52" s="31"/>
      <c r="S52" s="32"/>
    </row>
    <row r="53" spans="2:19" x14ac:dyDescent="0.25">
      <c r="B53" s="34"/>
      <c r="C53" s="34"/>
      <c r="D53" s="34"/>
      <c r="E53" s="34"/>
      <c r="F53" s="34"/>
      <c r="G53" s="34"/>
      <c r="H53" s="34"/>
      <c r="I53" s="34"/>
      <c r="J53" s="34"/>
      <c r="K53" s="53"/>
      <c r="L53" s="34"/>
      <c r="M53" s="34"/>
      <c r="N53" s="34"/>
      <c r="O53" s="34"/>
      <c r="P53" s="34"/>
      <c r="Q53" s="34"/>
      <c r="R53" s="34"/>
      <c r="S53" s="34"/>
    </row>
    <row r="54" spans="2:19" x14ac:dyDescent="0.25">
      <c r="B54" s="34"/>
      <c r="C54" s="34"/>
      <c r="D54" s="34"/>
      <c r="E54" s="34"/>
    </row>
    <row r="55" spans="2:19" x14ac:dyDescent="0.25">
      <c r="B55" s="34"/>
      <c r="C55" s="34"/>
      <c r="D55" s="34"/>
      <c r="E55" s="34"/>
    </row>
  </sheetData>
  <mergeCells count="8">
    <mergeCell ref="B15:H15"/>
    <mergeCell ref="I15:P15"/>
    <mergeCell ref="Q15:S15"/>
    <mergeCell ref="B9:D9"/>
    <mergeCell ref="C10:D10"/>
    <mergeCell ref="C11:D11"/>
    <mergeCell ref="C12:D12"/>
    <mergeCell ref="B14:S14"/>
  </mergeCells>
  <dataValidations count="6">
    <dataValidation type="list" allowBlank="1" showInputMessage="1" showErrorMessage="1" sqref="C12:D12" xr:uid="{6ABD8884-D25B-423F-BFA6-9FBC3D9FE398}">
      <formula1>list_Sector</formula1>
    </dataValidation>
    <dataValidation type="list" allowBlank="1" showInputMessage="1" showErrorMessage="1" sqref="D17:D52" xr:uid="{E0E6B7FE-E05F-442C-9737-B9E3D3DC5C87}">
      <formula1>list_Level1</formula1>
    </dataValidation>
    <dataValidation type="list" allowBlank="1" showInputMessage="1" showErrorMessage="1" sqref="E17:E52" xr:uid="{EA63588F-5807-4738-842E-5C3FDC32AFCB}">
      <formula1>INDIRECT(D17)</formula1>
    </dataValidation>
    <dataValidation type="decimal" operator="greaterThanOrEqual" showInputMessage="1" showErrorMessage="1" sqref="L17:L52" xr:uid="{414C57B8-8E03-42DB-AAF2-A7BB3692937D}">
      <formula1>0</formula1>
    </dataValidation>
    <dataValidation type="list" allowBlank="1" showInputMessage="1" showErrorMessage="1" sqref="C17:C52" xr:uid="{9D4DE4D2-7925-46B4-922B-4E94BD522F81}">
      <formula1>list_Type</formula1>
    </dataValidation>
    <dataValidation type="list" allowBlank="1" showInputMessage="1" showErrorMessage="1" error="Please select TRL from the dropdown list" promptTitle="Input product TRL status" prompt="The TRL of a subsystem is determined by the lowest maturity level of its critical components and the maturity of its integration._x000a_For mature technologies and off the shelf items select TRL9" sqref="K17:K52" xr:uid="{5207E6FB-2667-422A-9A75-B58CAB5C6114}">
      <formula1>list_TRL</formula1>
    </dataValidation>
  </dataValidations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FC0164A-C470-4252-84B9-E448A798695D}">
  <dimension ref="B2:T22"/>
  <sheetViews>
    <sheetView topLeftCell="A2" zoomScale="80" zoomScaleNormal="80" workbookViewId="0">
      <selection activeCell="T12" sqref="T12"/>
    </sheetView>
  </sheetViews>
  <sheetFormatPr defaultColWidth="10.5703125" defaultRowHeight="15" x14ac:dyDescent="0.25"/>
  <cols>
    <col min="1" max="1" width="10.5703125" style="10"/>
    <col min="2" max="5" width="15.5703125" style="10" customWidth="1"/>
    <col min="6" max="6" width="17.42578125" style="10" customWidth="1"/>
    <col min="7" max="9" width="15.5703125" style="10" customWidth="1"/>
    <col min="10" max="10" width="28.42578125" style="10" customWidth="1"/>
    <col min="11" max="11" width="33.140625" style="54" customWidth="1"/>
    <col min="12" max="12" width="15.5703125" style="10" customWidth="1"/>
    <col min="13" max="13" width="18" style="10" customWidth="1"/>
    <col min="14" max="14" width="21.42578125" style="10" customWidth="1"/>
    <col min="15" max="20" width="15.5703125" style="10" customWidth="1"/>
    <col min="21" max="16384" width="10.5703125" style="10"/>
  </cols>
  <sheetData>
    <row r="2" spans="2:20" ht="34.5" x14ac:dyDescent="0.25">
      <c r="B2" s="9" t="s">
        <v>20</v>
      </c>
      <c r="C2" s="9"/>
    </row>
    <row r="4" spans="2:20" ht="16.350000000000001" customHeight="1" x14ac:dyDescent="0.25">
      <c r="B4" s="11" t="s">
        <v>21</v>
      </c>
      <c r="C4" s="11"/>
      <c r="D4" s="12"/>
      <c r="E4" s="12"/>
      <c r="F4" s="12"/>
    </row>
    <row r="5" spans="2:20" ht="16.350000000000001" customHeight="1" x14ac:dyDescent="0.25">
      <c r="B5" s="11" t="s">
        <v>22</v>
      </c>
      <c r="C5" s="11"/>
      <c r="D5" s="12"/>
      <c r="E5" s="12"/>
      <c r="F5" s="12"/>
    </row>
    <row r="6" spans="2:20" ht="16.350000000000001" customHeight="1" x14ac:dyDescent="0.25">
      <c r="B6" s="11" t="s">
        <v>23</v>
      </c>
      <c r="C6" s="11"/>
      <c r="D6" s="12"/>
      <c r="E6" s="12"/>
      <c r="F6" s="12"/>
    </row>
    <row r="7" spans="2:20" ht="16.350000000000001" customHeight="1" x14ac:dyDescent="0.25">
      <c r="B7" s="11" t="s">
        <v>24</v>
      </c>
      <c r="C7" s="11"/>
      <c r="D7" s="12"/>
      <c r="E7" s="12"/>
      <c r="F7" s="12"/>
    </row>
    <row r="8" spans="2:20" ht="15.75" thickBot="1" x14ac:dyDescent="0.3"/>
    <row r="9" spans="2:20" ht="21" x14ac:dyDescent="0.25">
      <c r="B9" s="55" t="s">
        <v>25</v>
      </c>
      <c r="C9" s="56"/>
      <c r="D9" s="57"/>
      <c r="E9" s="13"/>
    </row>
    <row r="10" spans="2:20" ht="15.75" x14ac:dyDescent="0.25">
      <c r="B10" s="14" t="s">
        <v>26</v>
      </c>
      <c r="C10" s="66" t="s">
        <v>51</v>
      </c>
      <c r="D10" s="67"/>
    </row>
    <row r="11" spans="2:20" ht="31.5" customHeight="1" x14ac:dyDescent="0.25">
      <c r="B11" s="14" t="s">
        <v>27</v>
      </c>
      <c r="C11" s="66" t="s">
        <v>52</v>
      </c>
      <c r="D11" s="67"/>
    </row>
    <row r="12" spans="2:20" ht="16.5" thickBot="1" x14ac:dyDescent="0.3">
      <c r="B12" s="15" t="s">
        <v>28</v>
      </c>
      <c r="C12" s="68" t="s">
        <v>53</v>
      </c>
      <c r="D12" s="69"/>
    </row>
    <row r="13" spans="2:20" ht="15.75" thickBot="1" x14ac:dyDescent="0.3"/>
    <row r="14" spans="2:20" ht="21" customHeight="1" thickBot="1" x14ac:dyDescent="0.3">
      <c r="B14" s="58" t="s">
        <v>29</v>
      </c>
      <c r="C14" s="59"/>
      <c r="D14" s="59"/>
      <c r="E14" s="59"/>
      <c r="F14" s="59"/>
      <c r="G14" s="59"/>
      <c r="H14" s="59"/>
      <c r="I14" s="59"/>
      <c r="J14" s="59"/>
      <c r="K14" s="59"/>
      <c r="L14" s="59"/>
      <c r="M14" s="59"/>
      <c r="N14" s="59"/>
      <c r="O14" s="59"/>
      <c r="P14" s="59"/>
      <c r="Q14" s="59"/>
      <c r="R14" s="59"/>
      <c r="S14" s="60"/>
      <c r="T14" s="16"/>
    </row>
    <row r="15" spans="2:20" ht="16.350000000000001" customHeight="1" x14ac:dyDescent="0.25">
      <c r="B15" s="61" t="s">
        <v>30</v>
      </c>
      <c r="C15" s="62"/>
      <c r="D15" s="62"/>
      <c r="E15" s="62"/>
      <c r="F15" s="62"/>
      <c r="G15" s="62"/>
      <c r="H15" s="62"/>
      <c r="I15" s="62" t="s">
        <v>31</v>
      </c>
      <c r="J15" s="62"/>
      <c r="K15" s="62"/>
      <c r="L15" s="62"/>
      <c r="M15" s="62"/>
      <c r="N15" s="62"/>
      <c r="O15" s="62"/>
      <c r="P15" s="63"/>
      <c r="Q15" s="64" t="s">
        <v>32</v>
      </c>
      <c r="R15" s="64"/>
      <c r="S15" s="65"/>
      <c r="T15" s="17"/>
    </row>
    <row r="16" spans="2:20" ht="78.75" x14ac:dyDescent="0.25">
      <c r="B16" s="14" t="s">
        <v>33</v>
      </c>
      <c r="C16" s="18" t="s">
        <v>34</v>
      </c>
      <c r="D16" s="18" t="s">
        <v>35</v>
      </c>
      <c r="E16" s="18" t="s">
        <v>36</v>
      </c>
      <c r="F16" s="18" t="s">
        <v>37</v>
      </c>
      <c r="G16" s="18" t="s">
        <v>38</v>
      </c>
      <c r="H16" s="18" t="s">
        <v>39</v>
      </c>
      <c r="I16" s="18" t="s">
        <v>40</v>
      </c>
      <c r="J16" s="18" t="s">
        <v>10</v>
      </c>
      <c r="K16" s="18" t="s">
        <v>12</v>
      </c>
      <c r="L16" s="18" t="s">
        <v>41</v>
      </c>
      <c r="M16" s="18" t="s">
        <v>42</v>
      </c>
      <c r="N16" s="18" t="s">
        <v>43</v>
      </c>
      <c r="O16" s="18" t="s">
        <v>44</v>
      </c>
      <c r="P16" s="19" t="s">
        <v>45</v>
      </c>
      <c r="Q16" s="20" t="s">
        <v>40</v>
      </c>
      <c r="R16" s="18" t="s">
        <v>46</v>
      </c>
      <c r="S16" s="19" t="s">
        <v>47</v>
      </c>
      <c r="T16" s="21"/>
    </row>
    <row r="17" spans="2:19" ht="60" x14ac:dyDescent="0.25">
      <c r="B17" s="22">
        <v>1</v>
      </c>
      <c r="C17" s="23" t="s">
        <v>48</v>
      </c>
      <c r="D17" s="23" t="s">
        <v>54</v>
      </c>
      <c r="E17" s="23" t="s">
        <v>55</v>
      </c>
      <c r="F17" s="23" t="s">
        <v>56</v>
      </c>
      <c r="G17" s="23" t="s">
        <v>57</v>
      </c>
      <c r="H17" s="23" t="s">
        <v>58</v>
      </c>
      <c r="I17" s="23" t="s">
        <v>59</v>
      </c>
      <c r="J17" s="23" t="s">
        <v>60</v>
      </c>
      <c r="K17" s="23" t="str">
        <f>Dropdowns!C109</f>
        <v xml:space="preserve">   9    Actual technology qualified through successful mission operations</v>
      </c>
      <c r="L17" s="24">
        <v>425870</v>
      </c>
      <c r="M17" s="23" t="s">
        <v>61</v>
      </c>
      <c r="N17" s="23" t="s">
        <v>62</v>
      </c>
      <c r="O17" s="23" t="s">
        <v>63</v>
      </c>
      <c r="P17" s="25" t="s">
        <v>64</v>
      </c>
      <c r="Q17" s="26" t="s">
        <v>65</v>
      </c>
      <c r="R17" s="23" t="s">
        <v>72</v>
      </c>
      <c r="S17" s="25" t="s">
        <v>157</v>
      </c>
    </row>
    <row r="18" spans="2:19" ht="60" x14ac:dyDescent="0.25">
      <c r="B18" s="22">
        <v>2</v>
      </c>
      <c r="C18" s="23" t="s">
        <v>66</v>
      </c>
      <c r="D18" s="23" t="s">
        <v>54</v>
      </c>
      <c r="E18" s="23" t="s">
        <v>67</v>
      </c>
      <c r="F18" s="23" t="s">
        <v>68</v>
      </c>
      <c r="G18" s="23" t="s">
        <v>69</v>
      </c>
      <c r="H18" s="23" t="s">
        <v>70</v>
      </c>
      <c r="I18" s="23" t="s">
        <v>71</v>
      </c>
      <c r="J18" s="23" t="s">
        <v>72</v>
      </c>
      <c r="K18" s="23" t="str">
        <f>Dropdowns!C107</f>
        <v xml:space="preserve">   7    Technology prototype demonstration in an operational environment</v>
      </c>
      <c r="L18" s="24">
        <v>3584340</v>
      </c>
      <c r="M18" s="23" t="s">
        <v>73</v>
      </c>
      <c r="N18" s="23" t="s">
        <v>74</v>
      </c>
      <c r="O18" s="23" t="s">
        <v>75</v>
      </c>
      <c r="P18" s="25" t="s">
        <v>76</v>
      </c>
      <c r="Q18" s="27" t="s">
        <v>77</v>
      </c>
      <c r="R18" s="28" t="s">
        <v>155</v>
      </c>
      <c r="S18" s="29" t="s">
        <v>156</v>
      </c>
    </row>
    <row r="19" spans="2:19" ht="15.75" thickBot="1" x14ac:dyDescent="0.3">
      <c r="B19" s="30">
        <v>3</v>
      </c>
      <c r="C19" s="31"/>
      <c r="D19" s="31"/>
      <c r="E19" s="31"/>
      <c r="F19" s="31"/>
      <c r="G19" s="31"/>
      <c r="H19" s="31"/>
      <c r="I19" s="31"/>
      <c r="J19" s="31"/>
      <c r="K19" s="31"/>
      <c r="L19" s="31"/>
      <c r="M19" s="31"/>
      <c r="N19" s="31"/>
      <c r="O19" s="31"/>
      <c r="P19" s="32"/>
      <c r="Q19" s="33"/>
      <c r="R19" s="31"/>
      <c r="S19" s="32"/>
    </row>
    <row r="20" spans="2:19" x14ac:dyDescent="0.25">
      <c r="B20" s="34"/>
      <c r="C20" s="34"/>
      <c r="D20" s="34"/>
      <c r="E20" s="34"/>
      <c r="F20" s="34"/>
      <c r="G20" s="34"/>
      <c r="H20" s="34"/>
      <c r="I20" s="34"/>
      <c r="J20" s="34"/>
      <c r="K20" s="34"/>
      <c r="L20" s="34"/>
      <c r="M20" s="34"/>
      <c r="N20" s="34"/>
      <c r="O20" s="34"/>
      <c r="P20" s="34"/>
      <c r="Q20" s="34"/>
      <c r="R20" s="34"/>
      <c r="S20" s="34"/>
    </row>
    <row r="21" spans="2:19" x14ac:dyDescent="0.25">
      <c r="B21" s="34"/>
      <c r="C21" s="34"/>
      <c r="D21" s="34"/>
      <c r="E21" s="34"/>
    </row>
    <row r="22" spans="2:19" x14ac:dyDescent="0.25">
      <c r="B22" s="34"/>
      <c r="C22" s="34"/>
      <c r="D22" s="34"/>
      <c r="E22" s="34"/>
    </row>
  </sheetData>
  <mergeCells count="8">
    <mergeCell ref="B9:D9"/>
    <mergeCell ref="B14:S14"/>
    <mergeCell ref="B15:H15"/>
    <mergeCell ref="I15:P15"/>
    <mergeCell ref="Q15:S15"/>
    <mergeCell ref="C10:D10"/>
    <mergeCell ref="C11:D11"/>
    <mergeCell ref="C12:D12"/>
  </mergeCells>
  <dataValidations count="4">
    <dataValidation type="list" allowBlank="1" showInputMessage="1" showErrorMessage="1" sqref="C17:C19" xr:uid="{A3752046-51A2-404E-AFDB-9F0C2B7FFD9F}">
      <formula1>list_Type</formula1>
    </dataValidation>
    <dataValidation type="list" allowBlank="1" showInputMessage="1" showErrorMessage="1" sqref="E17:E19" xr:uid="{57B7DA3B-1941-4335-8DBC-8D8E4E1ACDF7}">
      <formula1>INDIRECT(D17)</formula1>
    </dataValidation>
    <dataValidation type="list" allowBlank="1" showInputMessage="1" showErrorMessage="1" sqref="D17:D19" xr:uid="{D221BE5E-7796-4CE2-98DE-34C3D4D180B1}">
      <formula1>list_Level1</formula1>
    </dataValidation>
    <dataValidation type="list" allowBlank="1" showInputMessage="1" showErrorMessage="1" sqref="C12:D12" xr:uid="{52061A1F-294F-4C86-9A62-9715B454A04E}">
      <formula1>list_Sector</formula1>
    </dataValidation>
  </dataValidations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17EC41A-F200-4B16-BC6E-062778E4879F}">
  <dimension ref="B2:D109"/>
  <sheetViews>
    <sheetView topLeftCell="A65" workbookViewId="0">
      <selection activeCell="C79" sqref="C79"/>
    </sheetView>
  </sheetViews>
  <sheetFormatPr defaultColWidth="8.5703125" defaultRowHeight="15" x14ac:dyDescent="0.25"/>
  <cols>
    <col min="1" max="2" width="8.5703125" style="37"/>
    <col min="3" max="3" width="60.42578125" style="37" bestFit="1" customWidth="1"/>
    <col min="4" max="16384" width="8.5703125" style="37"/>
  </cols>
  <sheetData>
    <row r="2" spans="2:4" ht="15.75" x14ac:dyDescent="0.25">
      <c r="B2" s="1" t="s">
        <v>78</v>
      </c>
      <c r="C2" s="35"/>
      <c r="D2" s="36"/>
    </row>
    <row r="3" spans="2:4" ht="15.75" x14ac:dyDescent="0.25">
      <c r="B3" s="1"/>
      <c r="C3" s="2" t="s">
        <v>79</v>
      </c>
      <c r="D3" s="38"/>
    </row>
    <row r="4" spans="2:4" x14ac:dyDescent="0.25">
      <c r="B4" s="3"/>
      <c r="C4" s="4"/>
      <c r="D4" s="39"/>
    </row>
    <row r="5" spans="2:4" ht="15.75" x14ac:dyDescent="0.25">
      <c r="B5" s="1"/>
      <c r="C5" s="5" t="s">
        <v>80</v>
      </c>
      <c r="D5" s="38"/>
    </row>
    <row r="6" spans="2:4" ht="15.75" x14ac:dyDescent="0.25">
      <c r="B6" s="1"/>
      <c r="C6" s="5" t="s">
        <v>81</v>
      </c>
      <c r="D6" s="38"/>
    </row>
    <row r="7" spans="2:4" ht="15.75" x14ac:dyDescent="0.25">
      <c r="B7" s="1"/>
      <c r="C7" s="5" t="s">
        <v>82</v>
      </c>
      <c r="D7" s="38"/>
    </row>
    <row r="8" spans="2:4" ht="15.75" x14ac:dyDescent="0.25">
      <c r="B8" s="1"/>
      <c r="C8" s="5" t="s">
        <v>83</v>
      </c>
      <c r="D8" s="38"/>
    </row>
    <row r="9" spans="2:4" ht="15.75" x14ac:dyDescent="0.25">
      <c r="B9" s="1"/>
      <c r="C9" s="5" t="s">
        <v>84</v>
      </c>
      <c r="D9" s="38"/>
    </row>
    <row r="10" spans="2:4" ht="15.75" x14ac:dyDescent="0.25">
      <c r="B10" s="1"/>
      <c r="C10" s="5" t="s">
        <v>85</v>
      </c>
      <c r="D10" s="38"/>
    </row>
    <row r="11" spans="2:4" ht="15.75" x14ac:dyDescent="0.25">
      <c r="B11" s="1"/>
      <c r="C11" s="5" t="s">
        <v>86</v>
      </c>
      <c r="D11" s="38"/>
    </row>
    <row r="12" spans="2:4" ht="15.75" x14ac:dyDescent="0.25">
      <c r="B12" s="1"/>
      <c r="C12" s="5" t="s">
        <v>87</v>
      </c>
      <c r="D12" s="38"/>
    </row>
    <row r="13" spans="2:4" ht="15.75" x14ac:dyDescent="0.25">
      <c r="B13" s="1"/>
      <c r="C13" s="5" t="s">
        <v>88</v>
      </c>
      <c r="D13" s="38"/>
    </row>
    <row r="14" spans="2:4" ht="15.75" x14ac:dyDescent="0.25">
      <c r="B14" s="1"/>
      <c r="C14" s="5" t="s">
        <v>50</v>
      </c>
      <c r="D14" s="38"/>
    </row>
    <row r="15" spans="2:4" ht="15.75" x14ac:dyDescent="0.25">
      <c r="B15" s="1"/>
      <c r="C15" s="5" t="s">
        <v>89</v>
      </c>
      <c r="D15" s="38"/>
    </row>
    <row r="16" spans="2:4" ht="15.75" x14ac:dyDescent="0.25">
      <c r="B16" s="1"/>
      <c r="C16" s="5" t="s">
        <v>90</v>
      </c>
      <c r="D16" s="38"/>
    </row>
    <row r="17" spans="2:4" ht="15.75" x14ac:dyDescent="0.25">
      <c r="B17" s="1"/>
      <c r="C17" s="5" t="s">
        <v>91</v>
      </c>
      <c r="D17" s="38"/>
    </row>
    <row r="18" spans="2:4" ht="15.75" x14ac:dyDescent="0.25">
      <c r="B18" s="1"/>
      <c r="C18" s="5" t="s">
        <v>92</v>
      </c>
      <c r="D18" s="38"/>
    </row>
    <row r="19" spans="2:4" ht="15.75" x14ac:dyDescent="0.25">
      <c r="B19" s="1"/>
      <c r="C19" s="40" t="s">
        <v>93</v>
      </c>
      <c r="D19" s="38"/>
    </row>
    <row r="20" spans="2:4" ht="15.75" x14ac:dyDescent="0.25">
      <c r="B20" s="1"/>
      <c r="C20" s="40" t="s">
        <v>94</v>
      </c>
      <c r="D20" s="38"/>
    </row>
    <row r="21" spans="2:4" ht="15.75" x14ac:dyDescent="0.25">
      <c r="B21" s="1"/>
      <c r="C21" s="40" t="s">
        <v>95</v>
      </c>
      <c r="D21" s="38"/>
    </row>
    <row r="22" spans="2:4" ht="15.75" x14ac:dyDescent="0.25">
      <c r="B22" s="1"/>
      <c r="C22" s="40" t="s">
        <v>96</v>
      </c>
      <c r="D22" s="38"/>
    </row>
    <row r="23" spans="2:4" ht="15.75" x14ac:dyDescent="0.25">
      <c r="B23" s="1"/>
      <c r="C23" s="6"/>
      <c r="D23" s="7"/>
    </row>
    <row r="24" spans="2:4" ht="15.75" x14ac:dyDescent="0.25">
      <c r="B24" s="1"/>
      <c r="C24" s="35"/>
      <c r="D24" s="38"/>
    </row>
    <row r="25" spans="2:4" x14ac:dyDescent="0.25">
      <c r="B25" s="3"/>
      <c r="C25" s="4"/>
      <c r="D25" s="39"/>
    </row>
    <row r="26" spans="2:4" ht="15.75" x14ac:dyDescent="0.25">
      <c r="B26" s="1" t="s">
        <v>97</v>
      </c>
      <c r="C26" s="35"/>
      <c r="D26" s="36"/>
    </row>
    <row r="27" spans="2:4" ht="15.75" x14ac:dyDescent="0.25">
      <c r="B27" s="1"/>
      <c r="C27" s="2" t="s">
        <v>98</v>
      </c>
      <c r="D27" s="38"/>
    </row>
    <row r="28" spans="2:4" x14ac:dyDescent="0.25">
      <c r="B28" s="3"/>
      <c r="C28" s="4"/>
      <c r="D28" s="39"/>
    </row>
    <row r="29" spans="2:4" ht="15.75" x14ac:dyDescent="0.25">
      <c r="B29" s="1"/>
      <c r="C29" s="5" t="s">
        <v>99</v>
      </c>
      <c r="D29" s="38"/>
    </row>
    <row r="30" spans="2:4" ht="15.75" x14ac:dyDescent="0.25">
      <c r="B30" s="1"/>
      <c r="C30" s="5" t="s">
        <v>67</v>
      </c>
      <c r="D30" s="38"/>
    </row>
    <row r="31" spans="2:4" ht="15.75" x14ac:dyDescent="0.25">
      <c r="B31" s="1"/>
      <c r="C31" s="5" t="s">
        <v>100</v>
      </c>
      <c r="D31" s="38"/>
    </row>
    <row r="32" spans="2:4" ht="15.75" x14ac:dyDescent="0.25">
      <c r="B32" s="1"/>
      <c r="C32" s="5" t="s">
        <v>55</v>
      </c>
      <c r="D32" s="38"/>
    </row>
    <row r="33" spans="2:4" ht="15.75" x14ac:dyDescent="0.25">
      <c r="B33" s="1"/>
      <c r="C33" s="5" t="s">
        <v>101</v>
      </c>
      <c r="D33" s="38"/>
    </row>
    <row r="34" spans="2:4" ht="15.75" x14ac:dyDescent="0.25">
      <c r="B34" s="1"/>
      <c r="C34" s="5" t="s">
        <v>102</v>
      </c>
      <c r="D34" s="38"/>
    </row>
    <row r="35" spans="2:4" ht="15.75" x14ac:dyDescent="0.25">
      <c r="B35" s="1"/>
      <c r="C35" s="5" t="s">
        <v>103</v>
      </c>
      <c r="D35" s="38"/>
    </row>
    <row r="36" spans="2:4" ht="15.75" x14ac:dyDescent="0.25">
      <c r="B36" s="1"/>
      <c r="C36" s="5" t="s">
        <v>104</v>
      </c>
      <c r="D36" s="38"/>
    </row>
    <row r="37" spans="2:4" ht="15.75" x14ac:dyDescent="0.25">
      <c r="B37" s="1"/>
      <c r="C37" s="5" t="s">
        <v>105</v>
      </c>
      <c r="D37" s="38"/>
    </row>
    <row r="38" spans="2:4" ht="15.75" x14ac:dyDescent="0.25">
      <c r="B38" s="1"/>
      <c r="C38" s="5" t="s">
        <v>106</v>
      </c>
      <c r="D38" s="38"/>
    </row>
    <row r="39" spans="2:4" ht="15.75" x14ac:dyDescent="0.25">
      <c r="B39" s="1"/>
      <c r="C39" s="5" t="s">
        <v>107</v>
      </c>
      <c r="D39" s="38"/>
    </row>
    <row r="40" spans="2:4" ht="15.75" x14ac:dyDescent="0.25">
      <c r="B40" s="1"/>
      <c r="C40" s="5" t="s">
        <v>108</v>
      </c>
      <c r="D40" s="38"/>
    </row>
    <row r="41" spans="2:4" ht="15.75" x14ac:dyDescent="0.25">
      <c r="B41" s="1"/>
      <c r="C41" s="5" t="s">
        <v>109</v>
      </c>
      <c r="D41" s="38"/>
    </row>
    <row r="42" spans="2:4" ht="15.75" x14ac:dyDescent="0.25">
      <c r="B42" s="1"/>
      <c r="C42" s="5" t="s">
        <v>110</v>
      </c>
      <c r="D42" s="38"/>
    </row>
    <row r="43" spans="2:4" ht="15.75" x14ac:dyDescent="0.25">
      <c r="B43" s="1"/>
      <c r="C43" s="5" t="s">
        <v>111</v>
      </c>
      <c r="D43" s="38"/>
    </row>
    <row r="44" spans="2:4" ht="15.75" x14ac:dyDescent="0.25">
      <c r="B44" s="1"/>
      <c r="C44" s="5" t="s">
        <v>112</v>
      </c>
      <c r="D44" s="38"/>
    </row>
    <row r="45" spans="2:4" ht="15.75" x14ac:dyDescent="0.25">
      <c r="B45" s="1"/>
      <c r="C45" s="40" t="s">
        <v>113</v>
      </c>
      <c r="D45" s="38"/>
    </row>
    <row r="46" spans="2:4" ht="15.75" x14ac:dyDescent="0.25">
      <c r="B46" s="1"/>
      <c r="C46" s="40" t="s">
        <v>114</v>
      </c>
      <c r="D46" s="38"/>
    </row>
    <row r="47" spans="2:4" ht="15.75" x14ac:dyDescent="0.25">
      <c r="B47" s="1"/>
      <c r="C47" s="40" t="s">
        <v>115</v>
      </c>
      <c r="D47" s="38"/>
    </row>
    <row r="48" spans="2:4" ht="15.75" x14ac:dyDescent="0.25">
      <c r="B48" s="1"/>
      <c r="C48" s="40" t="s">
        <v>116</v>
      </c>
      <c r="D48" s="38"/>
    </row>
    <row r="49" spans="2:4" ht="15.75" x14ac:dyDescent="0.25">
      <c r="B49" s="1"/>
      <c r="C49" s="6"/>
      <c r="D49" s="7"/>
    </row>
    <row r="50" spans="2:4" ht="15.75" x14ac:dyDescent="0.25">
      <c r="B50" s="1"/>
      <c r="C50" s="8"/>
      <c r="D50" s="38"/>
    </row>
    <row r="51" spans="2:4" ht="15.75" x14ac:dyDescent="0.25">
      <c r="B51" s="1"/>
      <c r="C51" s="8"/>
      <c r="D51" s="38"/>
    </row>
    <row r="52" spans="2:4" ht="15.75" x14ac:dyDescent="0.25">
      <c r="B52" s="1" t="s">
        <v>117</v>
      </c>
      <c r="C52" s="35"/>
      <c r="D52" s="36"/>
    </row>
    <row r="53" spans="2:4" ht="15.75" x14ac:dyDescent="0.25">
      <c r="B53" s="1"/>
      <c r="C53" s="2" t="s">
        <v>118</v>
      </c>
      <c r="D53" s="38"/>
    </row>
    <row r="54" spans="2:4" ht="15.75" x14ac:dyDescent="0.25">
      <c r="B54" s="1"/>
      <c r="C54" s="35"/>
      <c r="D54" s="38"/>
    </row>
    <row r="55" spans="2:4" ht="15.75" x14ac:dyDescent="0.25">
      <c r="B55" s="1"/>
      <c r="C55" s="5" t="s">
        <v>119</v>
      </c>
      <c r="D55" s="38"/>
    </row>
    <row r="56" spans="2:4" ht="15.75" x14ac:dyDescent="0.25">
      <c r="B56" s="1"/>
      <c r="C56" s="5" t="s">
        <v>120</v>
      </c>
      <c r="D56" s="38"/>
    </row>
    <row r="57" spans="2:4" ht="15.75" x14ac:dyDescent="0.25">
      <c r="B57" s="1"/>
      <c r="C57" s="5" t="s">
        <v>121</v>
      </c>
      <c r="D57" s="38"/>
    </row>
    <row r="58" spans="2:4" ht="15.75" x14ac:dyDescent="0.25">
      <c r="B58" s="1"/>
      <c r="C58" s="5" t="s">
        <v>122</v>
      </c>
      <c r="D58" s="38"/>
    </row>
    <row r="59" spans="2:4" ht="15.75" x14ac:dyDescent="0.25">
      <c r="B59" s="1"/>
      <c r="C59" s="5" t="s">
        <v>92</v>
      </c>
      <c r="D59" s="38"/>
    </row>
    <row r="60" spans="2:4" ht="15.75" x14ac:dyDescent="0.25">
      <c r="B60" s="1"/>
      <c r="C60" s="5" t="s">
        <v>123</v>
      </c>
      <c r="D60" s="38"/>
    </row>
    <row r="61" spans="2:4" ht="15.75" x14ac:dyDescent="0.25">
      <c r="B61" s="1"/>
      <c r="C61" s="5" t="s">
        <v>124</v>
      </c>
      <c r="D61" s="38"/>
    </row>
    <row r="62" spans="2:4" ht="15.75" x14ac:dyDescent="0.25">
      <c r="B62" s="1"/>
      <c r="C62" s="5" t="s">
        <v>125</v>
      </c>
      <c r="D62" s="38"/>
    </row>
    <row r="63" spans="2:4" ht="15.75" x14ac:dyDescent="0.25">
      <c r="B63" s="1"/>
      <c r="C63" s="5" t="s">
        <v>126</v>
      </c>
      <c r="D63" s="38"/>
    </row>
    <row r="64" spans="2:4" ht="15.75" x14ac:dyDescent="0.25">
      <c r="B64" s="1"/>
      <c r="C64" s="5" t="s">
        <v>127</v>
      </c>
      <c r="D64" s="38"/>
    </row>
    <row r="65" spans="2:4" ht="15.75" x14ac:dyDescent="0.25">
      <c r="B65" s="1"/>
      <c r="C65" s="5" t="s">
        <v>128</v>
      </c>
      <c r="D65" s="38"/>
    </row>
    <row r="66" spans="2:4" ht="15.75" x14ac:dyDescent="0.25">
      <c r="B66" s="1"/>
      <c r="C66" s="5" t="s">
        <v>129</v>
      </c>
      <c r="D66" s="38"/>
    </row>
    <row r="67" spans="2:4" ht="15.75" x14ac:dyDescent="0.25">
      <c r="B67" s="1"/>
      <c r="C67" s="5" t="s">
        <v>130</v>
      </c>
      <c r="D67" s="38"/>
    </row>
    <row r="68" spans="2:4" ht="15.75" x14ac:dyDescent="0.25">
      <c r="B68" s="1"/>
      <c r="C68" s="40" t="s">
        <v>131</v>
      </c>
      <c r="D68" s="38"/>
    </row>
    <row r="69" spans="2:4" ht="15.75" x14ac:dyDescent="0.25">
      <c r="B69" s="1"/>
      <c r="C69" s="40" t="s">
        <v>132</v>
      </c>
      <c r="D69" s="38"/>
    </row>
    <row r="70" spans="2:4" ht="15.75" x14ac:dyDescent="0.25">
      <c r="B70" s="1"/>
      <c r="C70" s="40" t="s">
        <v>133</v>
      </c>
      <c r="D70" s="38"/>
    </row>
    <row r="71" spans="2:4" ht="15.75" x14ac:dyDescent="0.25">
      <c r="B71" s="1"/>
      <c r="C71" s="40" t="s">
        <v>134</v>
      </c>
      <c r="D71" s="38"/>
    </row>
    <row r="72" spans="2:4" ht="15.75" x14ac:dyDescent="0.25">
      <c r="B72" s="1"/>
      <c r="C72" s="6"/>
      <c r="D72" s="7"/>
    </row>
    <row r="74" spans="2:4" ht="15.75" x14ac:dyDescent="0.25">
      <c r="B74" s="1" t="s">
        <v>135</v>
      </c>
    </row>
    <row r="77" spans="2:4" x14ac:dyDescent="0.25">
      <c r="C77" s="5" t="s">
        <v>136</v>
      </c>
    </row>
    <row r="78" spans="2:4" x14ac:dyDescent="0.25">
      <c r="C78" s="5" t="s">
        <v>137</v>
      </c>
    </row>
    <row r="79" spans="2:4" x14ac:dyDescent="0.25">
      <c r="C79" s="5" t="s">
        <v>138</v>
      </c>
    </row>
    <row r="80" spans="2:4" x14ac:dyDescent="0.25">
      <c r="C80" s="5" t="s">
        <v>53</v>
      </c>
    </row>
    <row r="81" spans="2:4" x14ac:dyDescent="0.25">
      <c r="C81" s="5" t="s">
        <v>139</v>
      </c>
    </row>
    <row r="82" spans="2:4" x14ac:dyDescent="0.25">
      <c r="C82" s="5" t="s">
        <v>140</v>
      </c>
    </row>
    <row r="83" spans="2:4" x14ac:dyDescent="0.25">
      <c r="C83" s="5" t="s">
        <v>141</v>
      </c>
    </row>
    <row r="84" spans="2:4" x14ac:dyDescent="0.25">
      <c r="C84" s="5"/>
      <c r="D84" s="7" t="s">
        <v>142</v>
      </c>
    </row>
    <row r="86" spans="2:4" ht="15.75" x14ac:dyDescent="0.25">
      <c r="B86" s="1" t="s">
        <v>143</v>
      </c>
    </row>
    <row r="89" spans="2:4" x14ac:dyDescent="0.25">
      <c r="C89" s="5" t="s">
        <v>49</v>
      </c>
    </row>
    <row r="90" spans="2:4" x14ac:dyDescent="0.25">
      <c r="C90" s="5" t="s">
        <v>54</v>
      </c>
    </row>
    <row r="91" spans="2:4" x14ac:dyDescent="0.25">
      <c r="C91" s="5" t="s">
        <v>144</v>
      </c>
    </row>
    <row r="92" spans="2:4" x14ac:dyDescent="0.25">
      <c r="C92" s="41" t="s">
        <v>145</v>
      </c>
      <c r="D92" s="7"/>
    </row>
    <row r="93" spans="2:4" x14ac:dyDescent="0.25">
      <c r="C93" s="5"/>
      <c r="D93" s="7" t="s">
        <v>146</v>
      </c>
    </row>
    <row r="96" spans="2:4" ht="15.75" x14ac:dyDescent="0.25">
      <c r="B96" s="1" t="s">
        <v>143</v>
      </c>
    </row>
    <row r="99" spans="2:4" x14ac:dyDescent="0.25">
      <c r="C99" s="5" t="s">
        <v>48</v>
      </c>
    </row>
    <row r="100" spans="2:4" x14ac:dyDescent="0.25">
      <c r="C100" s="5" t="s">
        <v>66</v>
      </c>
      <c r="D100" s="7" t="s">
        <v>147</v>
      </c>
    </row>
    <row r="103" spans="2:4" x14ac:dyDescent="0.25">
      <c r="B103" s="48" t="s">
        <v>148</v>
      </c>
    </row>
    <row r="105" spans="2:4" x14ac:dyDescent="0.25">
      <c r="C105" s="5" t="s">
        <v>149</v>
      </c>
    </row>
    <row r="106" spans="2:4" x14ac:dyDescent="0.25">
      <c r="C106" s="5" t="s">
        <v>150</v>
      </c>
    </row>
    <row r="107" spans="2:4" x14ac:dyDescent="0.25">
      <c r="C107" s="5" t="s">
        <v>151</v>
      </c>
    </row>
    <row r="108" spans="2:4" x14ac:dyDescent="0.25">
      <c r="C108" s="5" t="s">
        <v>152</v>
      </c>
    </row>
    <row r="109" spans="2:4" x14ac:dyDescent="0.25">
      <c r="C109" s="5" t="s">
        <v>153</v>
      </c>
      <c r="D109" s="7" t="s">
        <v>154</v>
      </c>
    </row>
  </sheetData>
  <sheetProtection algorithmName="SHA-512" hashValue="KVgFGae9yPNjKlyoCTMZ0MaHBUNHdJDliqGQzIbs+XeqNfrujDmMomYHdUQKCrBSZn0+j+PeG6sO/npscE6Rqw==" saltValue="iMSBs9kwhmM9BTr0EccUDQ==" spinCount="100000" sheet="1"/>
  <dataValidations count="1">
    <dataValidation allowBlank="1" showErrorMessage="1" sqref="D26 D2 D52" xr:uid="{7BED6952-E1B9-48CF-A704-80EE7B5C615B}"/>
  </dataValidations>
  <pageMargins left="0.7" right="0.7" top="0.75" bottom="0.75" header="0.3" footer="0.3"/>
  <pageSetup paperSize="9" orientation="portrait" r:id="rId1"/>
  <legacy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6f593ada1854b629148449de059396b xmlns="0f9fa326-da26-4ea8-b6a9-645e8136fe1d">
      <Terms xmlns="http://schemas.microsoft.com/office/infopath/2007/PartnerControls">
        <TermInfo xmlns="http://schemas.microsoft.com/office/infopath/2007/PartnerControls">
          <TermName xmlns="http://schemas.microsoft.com/office/infopath/2007/PartnerControls">BEIS</TermName>
          <TermId xmlns="http://schemas.microsoft.com/office/infopath/2007/PartnerControls">b386cac2-c28c-4db4-8fca-43733d0e74ef</TermId>
        </TermInfo>
      </Terms>
    </c6f593ada1854b629148449de059396b>
    <LegacyData xmlns="aaacb922-5235-4a66-b188-303b9b46fbd7" xsi:nil="true"/>
    <_ip_UnifiedCompliancePolicyUIAction xmlns="http://schemas.microsoft.com/sharepoint/v3" xsi:nil="true"/>
    <Org xmlns="09013acb-2933-42b6-9895-4d60a795be4b" xsi:nil="true"/>
    <lcf76f155ced4ddcb4097134ff3c332f xmlns="09013acb-2933-42b6-9895-4d60a795be4b">
      <Terms xmlns="http://schemas.microsoft.com/office/infopath/2007/PartnerControls"/>
    </lcf76f155ced4ddcb4097134ff3c332f>
    <Time xmlns="09013acb-2933-42b6-9895-4d60a795be4b" xsi:nil="true"/>
    <TaxCatchAll xmlns="f2dd8cec-1deb-4bce-8ef8-42682733d341">
      <Value>3</Value>
      <Value>2</Value>
      <Value>1</Value>
    </TaxCatchAll>
    <m817f42addf14c9a838da36e78800043 xmlns="0f9fa326-da26-4ea8-b6a9-645e8136fe1d">
      <Terms xmlns="http://schemas.microsoft.com/office/infopath/2007/PartnerControls">
        <TermInfo xmlns="http://schemas.microsoft.com/office/infopath/2007/PartnerControls">
          <TermName xmlns="http://schemas.microsoft.com/office/infopath/2007/PartnerControls">Energy and Climate</TermName>
          <TermId xmlns="http://schemas.microsoft.com/office/infopath/2007/PartnerControls">67dfd3db-8e6c-4d42-96c1-aed1098cd89b</TermId>
        </TermInfo>
      </Terms>
    </m817f42addf14c9a838da36e78800043>
    <_ip_UnifiedCompliancePolicyProperties xmlns="http://schemas.microsoft.com/sharepoint/v3" xsi:nil="true"/>
    <_Flow_SignoffStatus xmlns="09013acb-2933-42b6-9895-4d60a795be4b" xsi:nil="true"/>
    <h573c97cf80c4aa6b446c5363dc3ac94 xmlns="0f9fa326-da26-4ea8-b6a9-645e8136fe1d">
      <Terms xmlns="http://schemas.microsoft.com/office/infopath/2007/PartnerControls">
        <TermInfo xmlns="http://schemas.microsoft.com/office/infopath/2007/PartnerControls">
          <TermName xmlns="http://schemas.microsoft.com/office/infopath/2007/PartnerControls">Carbon Capture, Usage and Storage</TermName>
          <TermId xmlns="http://schemas.microsoft.com/office/infopath/2007/PartnerControls">9cbc141d-916e-4059-9e35-d8e514eedcec</TermId>
        </TermInfo>
      </Terms>
    </h573c97cf80c4aa6b446c5363dc3ac94>
    <_dlc_DocId xmlns="f2dd8cec-1deb-4bce-8ef8-42682733d341">JFTN47ZX5RP4-1611130775-165292</_dlc_DocId>
    <_dlc_DocIdUrl xmlns="f2dd8cec-1deb-4bce-8ef8-42682733d341">
      <Url>https://beisgov.sharepoint.com/sites/CCUSProgrammeDelivery-OS/_layouts/15/DocIdRedir.aspx?ID=JFTN47ZX5RP4-1611130775-165292</Url>
      <Description>JFTN47ZX5RP4-1611130775-165292</Description>
    </_dlc_DocIdUrl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Core Document" ma:contentTypeID="0x0101004691A8DE0991884F8E90AD6474FC737301006FA204D0E8937849A202EBD8574C69A7" ma:contentTypeVersion="24" ma:contentTypeDescription="Create a new document." ma:contentTypeScope="" ma:versionID="3fe625474aa87e4ad74d3b34d754dc79">
  <xsd:schema xmlns:xsd="http://www.w3.org/2001/XMLSchema" xmlns:xs="http://www.w3.org/2001/XMLSchema" xmlns:p="http://schemas.microsoft.com/office/2006/metadata/properties" xmlns:ns1="http://schemas.microsoft.com/sharepoint/v3" xmlns:ns2="0f9fa326-da26-4ea8-b6a9-645e8136fe1d" xmlns:ns3="f2dd8cec-1deb-4bce-8ef8-42682733d341" xmlns:ns4="aaacb922-5235-4a66-b188-303b9b46fbd7" xmlns:ns5="09013acb-2933-42b6-9895-4d60a795be4b" targetNamespace="http://schemas.microsoft.com/office/2006/metadata/properties" ma:root="true" ma:fieldsID="b58bc940af1c50154eddadf8759f395c" ns1:_="" ns2:_="" ns3:_="" ns4:_="" ns5:_="">
    <xsd:import namespace="http://schemas.microsoft.com/sharepoint/v3"/>
    <xsd:import namespace="0f9fa326-da26-4ea8-b6a9-645e8136fe1d"/>
    <xsd:import namespace="f2dd8cec-1deb-4bce-8ef8-42682733d341"/>
    <xsd:import namespace="aaacb922-5235-4a66-b188-303b9b46fbd7"/>
    <xsd:import namespace="09013acb-2933-42b6-9895-4d60a795be4b"/>
    <xsd:element name="properties">
      <xsd:complexType>
        <xsd:sequence>
          <xsd:element name="documentManagement">
            <xsd:complexType>
              <xsd:all>
                <xsd:element ref="ns2:c6f593ada1854b629148449de059396b" minOccurs="0"/>
                <xsd:element ref="ns3:TaxCatchAll" minOccurs="0"/>
                <xsd:element ref="ns3:TaxCatchAllLabel" minOccurs="0"/>
                <xsd:element ref="ns2:m817f42addf14c9a838da36e78800043" minOccurs="0"/>
                <xsd:element ref="ns2:h573c97cf80c4aa6b446c5363dc3ac94" minOccurs="0"/>
                <xsd:element ref="ns4:LegacyData" minOccurs="0"/>
                <xsd:element ref="ns3:_dlc_DocId" minOccurs="0"/>
                <xsd:element ref="ns3:_dlc_DocIdPersistId" minOccurs="0"/>
                <xsd:element ref="ns3:_dlc_DocIdUrl" minOccurs="0"/>
                <xsd:element ref="ns5:MediaServiceMetadata" minOccurs="0"/>
                <xsd:element ref="ns5:MediaServiceFastMetadata" minOccurs="0"/>
                <xsd:element ref="ns5:MediaServiceDateTaken" minOccurs="0"/>
                <xsd:element ref="ns5:MediaLengthInSeconds" minOccurs="0"/>
                <xsd:element ref="ns3:SharedWithUsers" minOccurs="0"/>
                <xsd:element ref="ns3:SharedWithDetails" minOccurs="0"/>
                <xsd:element ref="ns5:lcf76f155ced4ddcb4097134ff3c332f" minOccurs="0"/>
                <xsd:element ref="ns5:MediaServiceGenerationTime" minOccurs="0"/>
                <xsd:element ref="ns5:MediaServiceEventHashCode" minOccurs="0"/>
                <xsd:element ref="ns5:MediaServiceObjectDetectorVersions" minOccurs="0"/>
                <xsd:element ref="ns5:MediaServiceOCR" minOccurs="0"/>
                <xsd:element ref="ns5:_Flow_SignoffStatus" minOccurs="0"/>
                <xsd:element ref="ns5:Org" minOccurs="0"/>
                <xsd:element ref="ns5:MediaServiceLocation" minOccurs="0"/>
                <xsd:element ref="ns5:MediaServiceSearchProperties" minOccurs="0"/>
                <xsd:element ref="ns5:Time" minOccurs="0"/>
                <xsd:element ref="ns5:MediaServiceBillingMetadata" minOccurs="0"/>
                <xsd:element ref="ns1:_ip_UnifiedCompliancePolicyProperties" minOccurs="0"/>
                <xsd:element ref="ns1:_ip_UnifiedCompliancePolicyUIAc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38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39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f9fa326-da26-4ea8-b6a9-645e8136fe1d" elementFormDefault="qualified">
    <xsd:import namespace="http://schemas.microsoft.com/office/2006/documentManagement/types"/>
    <xsd:import namespace="http://schemas.microsoft.com/office/infopath/2007/PartnerControls"/>
    <xsd:element name="c6f593ada1854b629148449de059396b" ma:index="8" nillable="true" ma:taxonomy="true" ma:internalName="c6f593ada1854b629148449de059396b" ma:taxonomyFieldName="KIM_GovernmentBody" ma:displayName="Government Body" ma:default="3;#BEIS|b386cac2-c28c-4db4-8fca-43733d0e74ef" ma:fieldId="{c6f593ad-a185-4b62-9148-449de059396b}" ma:sspId="9b0aeba9-2bce-41c2-8545-5d12d676a674" ma:termSetId="46784332-da01-4f4a-94fa-2a245cb438b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817f42addf14c9a838da36e78800043" ma:index="12" nillable="true" ma:taxonomy="true" ma:internalName="m817f42addf14c9a838da36e78800043" ma:taxonomyFieldName="KIM_Function" ma:displayName="Function" ma:default="1;#Energy and Climate|67dfd3db-8e6c-4d42-96c1-aed1098cd89b" ma:fieldId="{6817f42a-ddf1-4c9a-838d-a36e78800043}" ma:sspId="9b0aeba9-2bce-41c2-8545-5d12d676a674" ma:termSetId="8a8c3714-5ee2-45f9-8c60-591b9d07029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h573c97cf80c4aa6b446c5363dc3ac94" ma:index="14" nillable="true" ma:taxonomy="true" ma:internalName="h573c97cf80c4aa6b446c5363dc3ac94" ma:taxonomyFieldName="KIM_Activity" ma:displayName="Activity" ma:default="2;#Carbon Capture, Usage and Storage|9cbc141d-916e-4059-9e35-d8e514eedcec" ma:fieldId="{1573c97c-f80c-4aa6-b446-c5363dc3ac94}" ma:sspId="9b0aeba9-2bce-41c2-8545-5d12d676a674" ma:termSetId="5c6dcaef-f335-486f-b10e-5a74f102472a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2dd8cec-1deb-4bce-8ef8-42682733d341" elementFormDefault="qualified">
    <xsd:import namespace="http://schemas.microsoft.com/office/2006/documentManagement/types"/>
    <xsd:import namespace="http://schemas.microsoft.com/office/infopath/2007/PartnerControls"/>
    <xsd:element name="TaxCatchAll" ma:index="9" nillable="true" ma:displayName="Taxonomy Catch All Column" ma:hidden="true" ma:list="{c74d860f-dd08-4d96-a646-2be7a8a1c448}" ma:internalName="TaxCatchAll" ma:showField="CatchAllData" ma:web="f2dd8cec-1deb-4bce-8ef8-42682733d34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c74d860f-dd08-4d96-a646-2be7a8a1c448}" ma:internalName="TaxCatchAllLabel" ma:readOnly="true" ma:showField="CatchAllDataLabel" ma:web="f2dd8cec-1deb-4bce-8ef8-42682733d34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_dlc_DocId" ma:index="17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PersistId" ma:index="18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_dlc_DocIdUrl" ma:index="1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SharedWithUsers" ma:index="2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acb922-5235-4a66-b188-303b9b46fbd7" elementFormDefault="qualified">
    <xsd:import namespace="http://schemas.microsoft.com/office/2006/documentManagement/types"/>
    <xsd:import namespace="http://schemas.microsoft.com/office/infopath/2007/PartnerControls"/>
    <xsd:element name="LegacyData" ma:index="16" nillable="true" ma:displayName="Legacy Data" ma:internalName="LegacyData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9013acb-2933-42b6-9895-4d60a795be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2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22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23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7" nillable="true" ma:taxonomy="true" ma:internalName="lcf76f155ced4ddcb4097134ff3c332f" ma:taxonomyFieldName="MediaServiceImageTags" ma:displayName="Image Tags" ma:readOnly="false" ma:fieldId="{5cf76f15-5ced-4ddc-b409-7134ff3c332f}" ma:taxonomyMulti="true" ma:sspId="9b0aeba9-2bce-41c2-8545-5d12d676a67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2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30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OCR" ma:index="3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_Flow_SignoffStatus" ma:index="32" nillable="true" ma:displayName="Sign-off status" ma:internalName="Sign_x002d_off_x0020_status">
      <xsd:simpleType>
        <xsd:restriction base="dms:Text"/>
      </xsd:simpleType>
    </xsd:element>
    <xsd:element name="Org" ma:index="33" nillable="true" ma:displayName="Org" ma:format="Dropdown" ma:internalName="Org">
      <xsd:simpleType>
        <xsd:union memberTypes="dms:Text">
          <xsd:simpleType>
            <xsd:restriction base="dms:Choice">
              <xsd:enumeration value="BP"/>
              <xsd:enumeration value="NEP"/>
            </xsd:restriction>
          </xsd:simpleType>
        </xsd:union>
      </xsd:simpleType>
    </xsd:element>
    <xsd:element name="MediaServiceLocation" ma:index="34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SearchProperties" ma:index="3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Time" ma:index="36" nillable="true" ma:displayName="Time" ma:format="DateTime" ma:internalName="Time">
      <xsd:simpleType>
        <xsd:restriction base="dms:DateTime"/>
      </xsd:simpleType>
    </xsd:element>
    <xsd:element name="MediaServiceBillingMetadata" ma:index="37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2F66C19-9B22-42D6-B457-984CEAF2F936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2F58C5E0-9D30-4696-A0F0-6DC78A6A97A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5336696-B184-4685-9C20-5F5C40EA6204}">
  <ds:schemaRefs>
    <ds:schemaRef ds:uri="http://schemas.microsoft.com/office/2006/documentManagement/types"/>
    <ds:schemaRef ds:uri="f2dd8cec-1deb-4bce-8ef8-42682733d341"/>
    <ds:schemaRef ds:uri="http://schemas.microsoft.com/office/2006/metadata/properties"/>
    <ds:schemaRef ds:uri="http://purl.org/dc/dcmitype/"/>
    <ds:schemaRef ds:uri="0f9fa326-da26-4ea8-b6a9-645e8136fe1d"/>
    <ds:schemaRef ds:uri="09013acb-2933-42b6-9895-4d60a795be4b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aaacb922-5235-4a66-b188-303b9b46fbd7"/>
    <ds:schemaRef ds:uri="http://schemas.microsoft.com/sharepoint/v3"/>
    <ds:schemaRef ds:uri="http://www.w3.org/XML/1998/namespace"/>
  </ds:schemaRefs>
</ds:datastoreItem>
</file>

<file path=customXml/itemProps4.xml><?xml version="1.0" encoding="utf-8"?>
<ds:datastoreItem xmlns:ds="http://schemas.openxmlformats.org/officeDocument/2006/customXml" ds:itemID="{96726F1B-FBED-4443-BB8D-CBE892C2A4A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f9fa326-da26-4ea8-b6a9-645e8136fe1d"/>
    <ds:schemaRef ds:uri="f2dd8cec-1deb-4bce-8ef8-42682733d341"/>
    <ds:schemaRef ds:uri="aaacb922-5235-4a66-b188-303b9b46fbd7"/>
    <ds:schemaRef ds:uri="09013acb-2933-42b6-9895-4d60a795be4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59096ad9-8b60-446a-90b7-017dbb9421a3}" enabled="1" method="Standard" siteId="{3d234255-e20f-4205-88a5-9658a402999b}" removed="0"/>
  <clbl:label id="{ba62f585-b40f-4ab9-bafe-39150f03d124}" enabled="1" method="Privileged" siteId="{cbac7005-02c1-43eb-b497-e6492d1b2dd8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4</vt:i4>
      </vt:variant>
      <vt:variant>
        <vt:lpstr>Named Ranges</vt:lpstr>
      </vt:variant>
      <vt:variant>
        <vt:i4>7</vt:i4>
      </vt:variant>
    </vt:vector>
  </HeadingPairs>
  <TitlesOfParts>
    <vt:vector size="11" baseType="lpstr">
      <vt:lpstr>Guidance</vt:lpstr>
      <vt:lpstr>Input</vt:lpstr>
      <vt:lpstr>Example</vt:lpstr>
      <vt:lpstr>Dropdowns</vt:lpstr>
      <vt:lpstr>CAPEX</vt:lpstr>
      <vt:lpstr>DEVEX</vt:lpstr>
      <vt:lpstr>list_Level1</vt:lpstr>
      <vt:lpstr>list_Sector</vt:lpstr>
      <vt:lpstr>list_TRL</vt:lpstr>
      <vt:lpstr>list_Type</vt:lpstr>
      <vt:lpstr>OPEX</vt:lpstr>
    </vt:vector>
  </TitlesOfParts>
  <Manager/>
  <Company>Cirrus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O'Sullivan, Rebecca (Energy Security)</dc:creator>
  <cp:keywords/>
  <dc:description/>
  <cp:lastModifiedBy>Williams2, Chris (Energy Security)</cp:lastModifiedBy>
  <cp:revision/>
  <dcterms:created xsi:type="dcterms:W3CDTF">2025-11-17T09:18:43Z</dcterms:created>
  <dcterms:modified xsi:type="dcterms:W3CDTF">2026-04-07T09:26:07Z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0x0101004691A8DE0991884F8E90AD6474FC737301006FA204D0E8937849A202EBD8574C69A7</vt:lpwstr>
  </property>
  <property fmtid="{D5CDD505-2E9C-101B-9397-08002B2CF9AE}" pid="3" name="KIM_Activity">
    <vt:lpwstr>2;#Carbon Capture, Usage and Storage|9cbc141d-916e-4059-9e35-d8e514eedcec</vt:lpwstr>
  </property>
  <property fmtid="{D5CDD505-2E9C-101B-9397-08002B2CF9AE}" pid="4" name="KIM_Function">
    <vt:lpwstr>1;#Energy and Climate|67dfd3db-8e6c-4d42-96c1-aed1098cd89b</vt:lpwstr>
  </property>
  <property fmtid="{D5CDD505-2E9C-101B-9397-08002B2CF9AE}" pid="5" name="_dlc_DocIdItemGuid">
    <vt:lpwstr>5a463580-7ea8-428a-8ac6-3db0097f640c</vt:lpwstr>
  </property>
  <property fmtid="{D5CDD505-2E9C-101B-9397-08002B2CF9AE}" pid="6" name="KIM_GovernmentBody">
    <vt:lpwstr>3;#BEIS|b386cac2-c28c-4db4-8fca-43733d0e74ef</vt:lpwstr>
  </property>
  <property fmtid="{D5CDD505-2E9C-101B-9397-08002B2CF9AE}" pid="7" name="MediaServiceImageTags">
    <vt:lpwstr/>
  </property>
</Properties>
</file>