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 id="2147483673" r:id="rId6"/>
  </p:sldMasterIdLst>
  <p:notesMasterIdLst>
    <p:notesMasterId r:id="rId35"/>
  </p:notesMasterIdLst>
  <p:sldIdLst>
    <p:sldId id="262" r:id="rId7"/>
    <p:sldId id="260" r:id="rId8"/>
    <p:sldId id="304" r:id="rId9"/>
    <p:sldId id="306" r:id="rId10"/>
    <p:sldId id="270" r:id="rId11"/>
    <p:sldId id="307" r:id="rId12"/>
    <p:sldId id="341" r:id="rId13"/>
    <p:sldId id="288" r:id="rId14"/>
    <p:sldId id="336" r:id="rId15"/>
    <p:sldId id="342" r:id="rId16"/>
    <p:sldId id="319" r:id="rId17"/>
    <p:sldId id="321" r:id="rId18"/>
    <p:sldId id="320" r:id="rId19"/>
    <p:sldId id="291" r:id="rId20"/>
    <p:sldId id="300" r:id="rId21"/>
    <p:sldId id="343" r:id="rId22"/>
    <p:sldId id="344" r:id="rId23"/>
    <p:sldId id="345" r:id="rId24"/>
    <p:sldId id="346" r:id="rId25"/>
    <p:sldId id="347" r:id="rId26"/>
    <p:sldId id="353" r:id="rId27"/>
    <p:sldId id="354" r:id="rId28"/>
    <p:sldId id="348" r:id="rId29"/>
    <p:sldId id="349" r:id="rId30"/>
    <p:sldId id="295" r:id="rId31"/>
    <p:sldId id="297" r:id="rId32"/>
    <p:sldId id="350"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3D004D3-FA19-4F8F-BA90-9CF8DF347C93}">
          <p14:sldIdLst>
            <p14:sldId id="262"/>
            <p14:sldId id="260"/>
            <p14:sldId id="304"/>
            <p14:sldId id="306"/>
            <p14:sldId id="270"/>
            <p14:sldId id="307"/>
            <p14:sldId id="341"/>
            <p14:sldId id="288"/>
            <p14:sldId id="336"/>
            <p14:sldId id="342"/>
            <p14:sldId id="319"/>
            <p14:sldId id="321"/>
            <p14:sldId id="320"/>
            <p14:sldId id="291"/>
            <p14:sldId id="300"/>
            <p14:sldId id="343"/>
            <p14:sldId id="344"/>
            <p14:sldId id="345"/>
            <p14:sldId id="346"/>
            <p14:sldId id="347"/>
            <p14:sldId id="353"/>
            <p14:sldId id="354"/>
            <p14:sldId id="348"/>
            <p14:sldId id="349"/>
            <p14:sldId id="295"/>
            <p14:sldId id="297"/>
            <p14:sldId id="350"/>
          </p14:sldIdLst>
        </p14:section>
        <p14:section name="Other notes" id="{5B0D27A2-16CD-4BE9-96CD-7C9E47CC613E}">
          <p14:sldIdLst>
            <p14:sldId id="271"/>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932438-C25F-D9EF-73C9-2EA389C835F2}" name="David Adams" initials="DA" userId="S::David.Adams@ofqual.gov.uk::345a4287-d2dc-41cd-a060-4a9f5f1441ae" providerId="AD"/>
  <p188:author id="{24922285-6374-772A-F7EB-FF2A992BE2F7}" name="Nile Campbell" initials="" userId="S::nile.campbell@ofqual.gov.uk::71ba2e02-2c85-4fba-a27e-8b9606fd855b" providerId="AD"/>
  <p188:author id="{DEBE1BC8-4FF2-7DEF-E52A-D1C53DE34985}" name="Frances Wilson" initials="FW" userId="S::frances.wilson@ofqual.gov.uk::1b4785d1-214c-41de-a748-62ddf41655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FF"/>
    <a:srgbClr val="004CFF"/>
    <a:srgbClr val="44FFE1"/>
    <a:srgbClr val="00FF40"/>
    <a:srgbClr val="FF1F94"/>
    <a:srgbClr val="031253"/>
    <a:srgbClr val="008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DBFB8-A75C-4EF0-B3FA-84C812ECAB3D}" v="1" dt="2026-03-25T12:40:19.731"/>
    <p1510:client id="{67001905-1D0B-9C4C-8B94-626D19481F84}" v="6" dt="2026-03-25T11:41:08.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84" y="8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E2883-9610-394B-AE83-64AF58ACBE16}"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3600"/>
            </a:lvl1pPr>
          </a:lstStyle>
          <a:p>
            <a:endParaRPr lang="en-US" sz="360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8B3AF-178A-2C44-BE53-C5D2675299CA}" type="slidenum">
              <a:rPr lang="en-US" smtClean="0"/>
              <a:t>‹#›</a:t>
            </a:fld>
            <a:endParaRPr lang="en-US"/>
          </a:p>
        </p:txBody>
      </p:sp>
    </p:spTree>
    <p:extLst>
      <p:ext uri="{BB962C8B-B14F-4D97-AF65-F5344CB8AC3E}">
        <p14:creationId xmlns:p14="http://schemas.microsoft.com/office/powerpoint/2010/main" val="2917257033"/>
      </p:ext>
    </p:extLst>
  </p:cSld>
  <p:clrMap bg1="lt1" tx1="dk1" bg2="lt2" tx2="dk2" accent1="accent1" accent2="accent2" accent3="accent3" accent4="accent4" accent5="accent5" accent6="accent6" hlink="hlink" folHlink="folHlink"/>
  <p:notesStyle>
    <a:lvl1pPr marL="0" algn="l" defTabSz="914400" rtl="0" eaLnBrk="1" latinLnBrk="0" hangingPunct="1">
      <a:defRPr sz="3200" kern="1200">
        <a:solidFill>
          <a:schemeClr val="tx1"/>
        </a:solidFill>
        <a:latin typeface="+mn-lt"/>
        <a:ea typeface="+mn-ea"/>
        <a:cs typeface="+mn-cs"/>
      </a:defRPr>
    </a:lvl1pPr>
    <a:lvl2pPr marL="457200" algn="l" defTabSz="914400" rtl="0" eaLnBrk="1" latinLnBrk="0" hangingPunct="1">
      <a:defRPr sz="3200" kern="1200">
        <a:solidFill>
          <a:schemeClr val="tx1"/>
        </a:solidFill>
        <a:latin typeface="+mn-lt"/>
        <a:ea typeface="+mn-ea"/>
        <a:cs typeface="+mn-cs"/>
      </a:defRPr>
    </a:lvl2pPr>
    <a:lvl3pPr marL="914400" algn="l" defTabSz="914400" rtl="0" eaLnBrk="1" latinLnBrk="0" hangingPunct="1">
      <a:defRPr sz="3200" kern="1200">
        <a:solidFill>
          <a:schemeClr val="tx1"/>
        </a:solidFill>
        <a:latin typeface="+mn-lt"/>
        <a:ea typeface="+mn-ea"/>
        <a:cs typeface="+mn-cs"/>
      </a:defRPr>
    </a:lvl3pPr>
    <a:lvl4pPr marL="1371600" algn="l" defTabSz="914400" rtl="0" eaLnBrk="1" latinLnBrk="0" hangingPunct="1">
      <a:defRPr sz="3200" kern="1200">
        <a:solidFill>
          <a:schemeClr val="tx1"/>
        </a:solidFill>
        <a:latin typeface="+mn-lt"/>
        <a:ea typeface="+mn-ea"/>
        <a:cs typeface="+mn-cs"/>
      </a:defRPr>
    </a:lvl4pPr>
    <a:lvl5pPr marL="1828800" algn="l" defTabSz="914400" rtl="0" eaLnBrk="1" latinLnBrk="0" hangingPunct="1">
      <a:defRPr sz="3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1</a:t>
            </a:fld>
            <a:endParaRPr lang="en-US"/>
          </a:p>
        </p:txBody>
      </p:sp>
    </p:spTree>
    <p:extLst>
      <p:ext uri="{BB962C8B-B14F-4D97-AF65-F5344CB8AC3E}">
        <p14:creationId xmlns:p14="http://schemas.microsoft.com/office/powerpoint/2010/main" val="110284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327A-3E45-6270-10AF-1FF4A9A1A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C8DC6-D4BE-8D82-EA57-062C98156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ECC6A-7296-7203-3529-DF7CBE72C21A}"/>
              </a:ext>
            </a:extLst>
          </p:cNvPr>
          <p:cNvSpPr>
            <a:spLocks noGrp="1"/>
          </p:cNvSpPr>
          <p:nvPr>
            <p:ph type="body" idx="1"/>
          </p:nvPr>
        </p:nvSpPr>
        <p:spPr/>
        <p:txBody>
          <a:bodyPr/>
          <a:lstStyle/>
          <a:p>
            <a:r>
              <a:rPr lang="en-GB" sz="1100" kern="1200">
                <a:solidFill>
                  <a:schemeClr val="tx1"/>
                </a:solidFill>
                <a:effectLst/>
                <a:latin typeface="+mn-lt"/>
                <a:ea typeface="+mn-ea"/>
                <a:cs typeface="+mn-cs"/>
              </a:rPr>
              <a:t>Exam boards look at data on how this year's students compare to those in previous years.</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Senior examiners then look at examples of actual student answers around each of the potential boundaries that the data initially suggests might be appropriate.</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They compare those answers to answers with the same marks from previous years to make sure standards – the quality of work needed for each grade – stay the same.</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Once the senior examiners are satisfied, they recommend those grade boundaries to the exam board.</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As you can see from this process, boundaries can go up or down compared to the previous year, because it depends on how hard the particular paper was. </a:t>
            </a:r>
            <a:endParaRPr lang="en-GB" sz="1100"/>
          </a:p>
        </p:txBody>
      </p:sp>
      <p:sp>
        <p:nvSpPr>
          <p:cNvPr id="4" name="Slide Number Placeholder 3">
            <a:extLst>
              <a:ext uri="{FF2B5EF4-FFF2-40B4-BE49-F238E27FC236}">
                <a16:creationId xmlns:a16="http://schemas.microsoft.com/office/drawing/2014/main" id="{A478A3A9-FB2F-A5F9-E943-1F71FA731E8E}"/>
              </a:ext>
            </a:extLst>
          </p:cNvPr>
          <p:cNvSpPr>
            <a:spLocks noGrp="1"/>
          </p:cNvSpPr>
          <p:nvPr>
            <p:ph type="sldNum" sz="quarter" idx="5"/>
          </p:nvPr>
        </p:nvSpPr>
        <p:spPr/>
        <p:txBody>
          <a:bodyPr/>
          <a:lstStyle/>
          <a:p>
            <a:fld id="{68B8B3AF-178A-2C44-BE53-C5D2675299CA}" type="slidenum">
              <a:rPr lang="en-US" smtClean="0"/>
              <a:t>10</a:t>
            </a:fld>
            <a:endParaRPr lang="en-US"/>
          </a:p>
        </p:txBody>
      </p:sp>
    </p:spTree>
    <p:extLst>
      <p:ext uri="{BB962C8B-B14F-4D97-AF65-F5344CB8AC3E}">
        <p14:creationId xmlns:p14="http://schemas.microsoft.com/office/powerpoint/2010/main" val="311183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6FE5-36ED-CCEE-9547-382D9D21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021F-32DF-A9BA-04B5-33F4DD1C9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C032C-B2C1-61B5-B627-0990E6E05047}"/>
              </a:ext>
            </a:extLst>
          </p:cNvPr>
          <p:cNvSpPr>
            <a:spLocks noGrp="1"/>
          </p:cNvSpPr>
          <p:nvPr>
            <p:ph type="body" idx="1"/>
          </p:nvPr>
        </p:nvSpPr>
        <p:spPr/>
        <p:txBody>
          <a:bodyPr/>
          <a:lstStyle/>
          <a:p>
            <a:r>
              <a:rPr lang="en-GB" sz="1100"/>
              <a:t>To illustrate…</a:t>
            </a:r>
          </a:p>
        </p:txBody>
      </p:sp>
      <p:sp>
        <p:nvSpPr>
          <p:cNvPr id="4" name="Slide Number Placeholder 3">
            <a:extLst>
              <a:ext uri="{FF2B5EF4-FFF2-40B4-BE49-F238E27FC236}">
                <a16:creationId xmlns:a16="http://schemas.microsoft.com/office/drawing/2014/main" id="{1D9931F6-33C7-77A9-35B3-240127D8CE3B}"/>
              </a:ext>
            </a:extLst>
          </p:cNvPr>
          <p:cNvSpPr>
            <a:spLocks noGrp="1"/>
          </p:cNvSpPr>
          <p:nvPr>
            <p:ph type="sldNum" sz="quarter" idx="5"/>
          </p:nvPr>
        </p:nvSpPr>
        <p:spPr/>
        <p:txBody>
          <a:bodyPr/>
          <a:lstStyle/>
          <a:p>
            <a:fld id="{68B8B3AF-178A-2C44-BE53-C5D2675299CA}" type="slidenum">
              <a:rPr lang="en-US" smtClean="0"/>
              <a:t>11</a:t>
            </a:fld>
            <a:endParaRPr lang="en-US"/>
          </a:p>
        </p:txBody>
      </p:sp>
    </p:spTree>
    <p:extLst>
      <p:ext uri="{BB962C8B-B14F-4D97-AF65-F5344CB8AC3E}">
        <p14:creationId xmlns:p14="http://schemas.microsoft.com/office/powerpoint/2010/main" val="154197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44C2-3D4D-7D6D-C2ED-1E9D72D0E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7E5FA-1AD5-88B0-3112-AFF8DD6B2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441EB-D600-611B-7580-8654BC391824}"/>
              </a:ext>
            </a:extLst>
          </p:cNvPr>
          <p:cNvSpPr>
            <a:spLocks noGrp="1"/>
          </p:cNvSpPr>
          <p:nvPr>
            <p:ph type="body" idx="1"/>
          </p:nvPr>
        </p:nvSpPr>
        <p:spPr/>
        <p:txBody>
          <a:bodyPr/>
          <a:lstStyle/>
          <a:p>
            <a:endParaRPr lang="en-GB" sz="1100"/>
          </a:p>
        </p:txBody>
      </p:sp>
      <p:sp>
        <p:nvSpPr>
          <p:cNvPr id="4" name="Slide Number Placeholder 3">
            <a:extLst>
              <a:ext uri="{FF2B5EF4-FFF2-40B4-BE49-F238E27FC236}">
                <a16:creationId xmlns:a16="http://schemas.microsoft.com/office/drawing/2014/main" id="{E71A6879-301E-9C70-8005-F8BB61DB4CC6}"/>
              </a:ext>
            </a:extLst>
          </p:cNvPr>
          <p:cNvSpPr>
            <a:spLocks noGrp="1"/>
          </p:cNvSpPr>
          <p:nvPr>
            <p:ph type="sldNum" sz="quarter" idx="5"/>
          </p:nvPr>
        </p:nvSpPr>
        <p:spPr/>
        <p:txBody>
          <a:bodyPr/>
          <a:lstStyle/>
          <a:p>
            <a:fld id="{68B8B3AF-178A-2C44-BE53-C5D2675299CA}" type="slidenum">
              <a:rPr lang="en-US" smtClean="0"/>
              <a:t>12</a:t>
            </a:fld>
            <a:endParaRPr lang="en-US"/>
          </a:p>
        </p:txBody>
      </p:sp>
    </p:spTree>
    <p:extLst>
      <p:ext uri="{BB962C8B-B14F-4D97-AF65-F5344CB8AC3E}">
        <p14:creationId xmlns:p14="http://schemas.microsoft.com/office/powerpoint/2010/main" val="181616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58-D7D8-E16D-5C57-E7B06CD52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9DA35-099E-74EE-18B6-D98C76C4C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B469E-34CF-47D7-3862-5F0C27F22226}"/>
              </a:ext>
            </a:extLst>
          </p:cNvPr>
          <p:cNvSpPr>
            <a:spLocks noGrp="1"/>
          </p:cNvSpPr>
          <p:nvPr>
            <p:ph type="body" idx="1"/>
          </p:nvPr>
        </p:nvSpPr>
        <p:spPr/>
        <p:txBody>
          <a:bodyPr/>
          <a:lstStyle/>
          <a:p>
            <a:r>
              <a:rPr lang="en-GB" sz="1100"/>
              <a:t>This ensures it's no harder or easier to get a grade from one year to the next.</a:t>
            </a:r>
          </a:p>
          <a:p>
            <a:r>
              <a:rPr lang="en-GB" sz="1100"/>
              <a:t>The quality of your work determines your grade – not how the paper compares to last year's.</a:t>
            </a:r>
          </a:p>
          <a:p>
            <a:endParaRPr lang="en-GB" sz="1100"/>
          </a:p>
        </p:txBody>
      </p:sp>
      <p:sp>
        <p:nvSpPr>
          <p:cNvPr id="4" name="Slide Number Placeholder 3">
            <a:extLst>
              <a:ext uri="{FF2B5EF4-FFF2-40B4-BE49-F238E27FC236}">
                <a16:creationId xmlns:a16="http://schemas.microsoft.com/office/drawing/2014/main" id="{EC490BDF-5E1F-DA69-D050-A6D949AA3E7F}"/>
              </a:ext>
            </a:extLst>
          </p:cNvPr>
          <p:cNvSpPr>
            <a:spLocks noGrp="1"/>
          </p:cNvSpPr>
          <p:nvPr>
            <p:ph type="sldNum" sz="quarter" idx="5"/>
          </p:nvPr>
        </p:nvSpPr>
        <p:spPr/>
        <p:txBody>
          <a:bodyPr/>
          <a:lstStyle/>
          <a:p>
            <a:fld id="{68B8B3AF-178A-2C44-BE53-C5D2675299CA}" type="slidenum">
              <a:rPr lang="en-US" smtClean="0"/>
              <a:t>13</a:t>
            </a:fld>
            <a:endParaRPr lang="en-US"/>
          </a:p>
        </p:txBody>
      </p:sp>
    </p:spTree>
    <p:extLst>
      <p:ext uri="{BB962C8B-B14F-4D97-AF65-F5344CB8AC3E}">
        <p14:creationId xmlns:p14="http://schemas.microsoft.com/office/powerpoint/2010/main" val="53820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15</a:t>
            </a:fld>
            <a:endParaRPr lang="en-US"/>
          </a:p>
        </p:txBody>
      </p:sp>
    </p:spTree>
    <p:extLst>
      <p:ext uri="{BB962C8B-B14F-4D97-AF65-F5344CB8AC3E}">
        <p14:creationId xmlns:p14="http://schemas.microsoft.com/office/powerpoint/2010/main" val="2849563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1C66-C885-6A2E-57FC-D22228B9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4D8E1-EDDA-6BCF-CC3C-DAC5F1C57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262D3-2A56-FEE2-F9F5-120A3DCF34AD}"/>
              </a:ext>
            </a:extLst>
          </p:cNvPr>
          <p:cNvSpPr>
            <a:spLocks noGrp="1"/>
          </p:cNvSpPr>
          <p:nvPr>
            <p:ph type="body" idx="1"/>
          </p:nvPr>
        </p:nvSpPr>
        <p:spPr/>
        <p:txBody>
          <a:bodyPr/>
          <a:lstStyle/>
          <a:p>
            <a:pPr marL="0" indent="0">
              <a:buNone/>
            </a:pPr>
            <a:r>
              <a:rPr lang="en-GB" sz="1100" b="1"/>
              <a:t>Myth </a:t>
            </a:r>
          </a:p>
          <a:p>
            <a:r>
              <a:rPr lang="en-GB" sz="1100"/>
              <a:t>Grade boundaries are only set once most papers have been marked.</a:t>
            </a:r>
          </a:p>
          <a:p>
            <a:r>
              <a:rPr lang="en-GB" sz="1100"/>
              <a:t>This allows exam boards to compare students’ work to previous years and check if papers were any harder or easier. </a:t>
            </a:r>
          </a:p>
          <a:p>
            <a:r>
              <a:rPr lang="en-GB" sz="1100"/>
              <a:t>This is to help make sure the quality of work needed to achieve each grade stays consistent year on year.</a:t>
            </a:r>
          </a:p>
          <a:p>
            <a:endParaRPr lang="en-GB" sz="1100"/>
          </a:p>
        </p:txBody>
      </p:sp>
      <p:sp>
        <p:nvSpPr>
          <p:cNvPr id="4" name="Slide Number Placeholder 3">
            <a:extLst>
              <a:ext uri="{FF2B5EF4-FFF2-40B4-BE49-F238E27FC236}">
                <a16:creationId xmlns:a16="http://schemas.microsoft.com/office/drawing/2014/main" id="{DCA7D1E2-ECA3-1E78-C274-827A61884351}"/>
              </a:ext>
            </a:extLst>
          </p:cNvPr>
          <p:cNvSpPr>
            <a:spLocks noGrp="1"/>
          </p:cNvSpPr>
          <p:nvPr>
            <p:ph type="sldNum" sz="quarter" idx="5"/>
          </p:nvPr>
        </p:nvSpPr>
        <p:spPr/>
        <p:txBody>
          <a:bodyPr/>
          <a:lstStyle/>
          <a:p>
            <a:fld id="{68B8B3AF-178A-2C44-BE53-C5D2675299CA}" type="slidenum">
              <a:rPr lang="en-US" smtClean="0"/>
              <a:t>16</a:t>
            </a:fld>
            <a:endParaRPr lang="en-US"/>
          </a:p>
        </p:txBody>
      </p:sp>
    </p:spTree>
    <p:extLst>
      <p:ext uri="{BB962C8B-B14F-4D97-AF65-F5344CB8AC3E}">
        <p14:creationId xmlns:p14="http://schemas.microsoft.com/office/powerpoint/2010/main" val="429151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A156-D29C-5E7C-F452-F875DDB0F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00B88-1F5A-1360-ABB8-9C201F4F0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E44FF-1C31-0D44-7D38-447A130771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7D83C6-852A-0BCA-6201-A5CF2B5ABF88}"/>
              </a:ext>
            </a:extLst>
          </p:cNvPr>
          <p:cNvSpPr>
            <a:spLocks noGrp="1"/>
          </p:cNvSpPr>
          <p:nvPr>
            <p:ph type="sldNum" sz="quarter" idx="5"/>
          </p:nvPr>
        </p:nvSpPr>
        <p:spPr/>
        <p:txBody>
          <a:bodyPr/>
          <a:lstStyle/>
          <a:p>
            <a:fld id="{68B8B3AF-178A-2C44-BE53-C5D2675299CA}" type="slidenum">
              <a:rPr lang="en-US" smtClean="0"/>
              <a:t>17</a:t>
            </a:fld>
            <a:endParaRPr lang="en-US"/>
          </a:p>
        </p:txBody>
      </p:sp>
    </p:spTree>
    <p:extLst>
      <p:ext uri="{BB962C8B-B14F-4D97-AF65-F5344CB8AC3E}">
        <p14:creationId xmlns:p14="http://schemas.microsoft.com/office/powerpoint/2010/main" val="419112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48A01-7DF2-0350-170F-B3E2EB45E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698E1-1775-02A0-F117-DCBC4EBA7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3357A-B2D0-D492-8FE0-6E2D00FB4FC3}"/>
              </a:ext>
            </a:extLst>
          </p:cNvPr>
          <p:cNvSpPr>
            <a:spLocks noGrp="1"/>
          </p:cNvSpPr>
          <p:nvPr>
            <p:ph type="body" idx="1"/>
          </p:nvPr>
        </p:nvSpPr>
        <p:spPr/>
        <p:txBody>
          <a:bodyPr/>
          <a:lstStyle/>
          <a:p>
            <a:r>
              <a:rPr lang="en-GB" sz="1100" b="1"/>
              <a:t>This is also a myth.</a:t>
            </a:r>
          </a:p>
          <a:p>
            <a:r>
              <a:rPr lang="en-GB" sz="1100"/>
              <a:t>Higher grade boundaries than a previous paper only indicates that that exam paper was easier. If the paper was harder, the grade boundaries would be lower.</a:t>
            </a:r>
          </a:p>
        </p:txBody>
      </p:sp>
      <p:sp>
        <p:nvSpPr>
          <p:cNvPr id="4" name="Slide Number Placeholder 3">
            <a:extLst>
              <a:ext uri="{FF2B5EF4-FFF2-40B4-BE49-F238E27FC236}">
                <a16:creationId xmlns:a16="http://schemas.microsoft.com/office/drawing/2014/main" id="{D262A610-AC3D-B196-3EA2-948A75D9D9D4}"/>
              </a:ext>
            </a:extLst>
          </p:cNvPr>
          <p:cNvSpPr>
            <a:spLocks noGrp="1"/>
          </p:cNvSpPr>
          <p:nvPr>
            <p:ph type="sldNum" sz="quarter" idx="5"/>
          </p:nvPr>
        </p:nvSpPr>
        <p:spPr/>
        <p:txBody>
          <a:bodyPr/>
          <a:lstStyle/>
          <a:p>
            <a:fld id="{68B8B3AF-178A-2C44-BE53-C5D2675299CA}" type="slidenum">
              <a:rPr lang="en-US" smtClean="0"/>
              <a:t>18</a:t>
            </a:fld>
            <a:endParaRPr lang="en-US"/>
          </a:p>
        </p:txBody>
      </p:sp>
    </p:spTree>
    <p:extLst>
      <p:ext uri="{BB962C8B-B14F-4D97-AF65-F5344CB8AC3E}">
        <p14:creationId xmlns:p14="http://schemas.microsoft.com/office/powerpoint/2010/main" val="247808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B403-843B-C6F0-FAEF-E4DF59A00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A5278-5BEE-137E-8AEA-ED5CCCA6C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E7B4F-85FF-61E4-FBD5-EF848A9B93B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26EE83-2830-3B9D-090A-2C45362D4C08}"/>
              </a:ext>
            </a:extLst>
          </p:cNvPr>
          <p:cNvSpPr>
            <a:spLocks noGrp="1"/>
          </p:cNvSpPr>
          <p:nvPr>
            <p:ph type="sldNum" sz="quarter" idx="5"/>
          </p:nvPr>
        </p:nvSpPr>
        <p:spPr/>
        <p:txBody>
          <a:bodyPr/>
          <a:lstStyle/>
          <a:p>
            <a:fld id="{68B8B3AF-178A-2C44-BE53-C5D2675299CA}" type="slidenum">
              <a:rPr lang="en-US" smtClean="0"/>
              <a:t>19</a:t>
            </a:fld>
            <a:endParaRPr lang="en-US"/>
          </a:p>
        </p:txBody>
      </p:sp>
    </p:spTree>
    <p:extLst>
      <p:ext uri="{BB962C8B-B14F-4D97-AF65-F5344CB8AC3E}">
        <p14:creationId xmlns:p14="http://schemas.microsoft.com/office/powerpoint/2010/main" val="203214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F3FE6-314C-5428-63D5-890D0AECD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8DF3-339B-5181-38A1-6F8BC1573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1E34E-5543-EC4E-5645-0A27AF54B336}"/>
              </a:ext>
            </a:extLst>
          </p:cNvPr>
          <p:cNvSpPr>
            <a:spLocks noGrp="1"/>
          </p:cNvSpPr>
          <p:nvPr>
            <p:ph type="body" idx="1"/>
          </p:nvPr>
        </p:nvSpPr>
        <p:spPr/>
        <p:txBody>
          <a:bodyPr/>
          <a:lstStyle/>
          <a:p>
            <a:r>
              <a:rPr lang="en-GB" sz="1100"/>
              <a:t>Again, this isn’t true. </a:t>
            </a:r>
          </a:p>
          <a:p>
            <a:r>
              <a:rPr lang="en-GB" sz="1100"/>
              <a:t>There are no quotas for the number of students who must pass or fail a subject each year, and no cap on the number of students that can get each grade.  </a:t>
            </a:r>
          </a:p>
          <a:p>
            <a:r>
              <a:rPr lang="en-GB" sz="1100"/>
              <a:t>The fact the number of top grades awarded is relatively stable from year to year just reflects the fact that student performance, nationwide, is usually relatively stable too. ​ </a:t>
            </a:r>
          </a:p>
        </p:txBody>
      </p:sp>
      <p:sp>
        <p:nvSpPr>
          <p:cNvPr id="4" name="Slide Number Placeholder 3">
            <a:extLst>
              <a:ext uri="{FF2B5EF4-FFF2-40B4-BE49-F238E27FC236}">
                <a16:creationId xmlns:a16="http://schemas.microsoft.com/office/drawing/2014/main" id="{F882DEDE-1F9B-2A9A-CE58-F09F2B63FCFE}"/>
              </a:ext>
            </a:extLst>
          </p:cNvPr>
          <p:cNvSpPr>
            <a:spLocks noGrp="1"/>
          </p:cNvSpPr>
          <p:nvPr>
            <p:ph type="sldNum" sz="quarter" idx="5"/>
          </p:nvPr>
        </p:nvSpPr>
        <p:spPr/>
        <p:txBody>
          <a:bodyPr/>
          <a:lstStyle/>
          <a:p>
            <a:fld id="{68B8B3AF-178A-2C44-BE53-C5D2675299CA}" type="slidenum">
              <a:rPr lang="en-US" smtClean="0"/>
              <a:t>20</a:t>
            </a:fld>
            <a:endParaRPr lang="en-US"/>
          </a:p>
        </p:txBody>
      </p:sp>
    </p:spTree>
    <p:extLst>
      <p:ext uri="{BB962C8B-B14F-4D97-AF65-F5344CB8AC3E}">
        <p14:creationId xmlns:p14="http://schemas.microsoft.com/office/powerpoint/2010/main" val="15674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2</a:t>
            </a:fld>
            <a:endParaRPr lang="en-US"/>
          </a:p>
        </p:txBody>
      </p:sp>
    </p:spTree>
    <p:extLst>
      <p:ext uri="{BB962C8B-B14F-4D97-AF65-F5344CB8AC3E}">
        <p14:creationId xmlns:p14="http://schemas.microsoft.com/office/powerpoint/2010/main" val="13784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A2D8-1200-00DE-8A57-093DA6C6F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81F81-0F20-ADA7-4273-5E3E4B9BF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52AE6-9657-E651-D533-D60D937C54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41EA92-1C6A-75D1-719C-F7B93262A92A}"/>
              </a:ext>
            </a:extLst>
          </p:cNvPr>
          <p:cNvSpPr>
            <a:spLocks noGrp="1"/>
          </p:cNvSpPr>
          <p:nvPr>
            <p:ph type="sldNum" sz="quarter" idx="5"/>
          </p:nvPr>
        </p:nvSpPr>
        <p:spPr/>
        <p:txBody>
          <a:bodyPr/>
          <a:lstStyle/>
          <a:p>
            <a:fld id="{68B8B3AF-178A-2C44-BE53-C5D2675299CA}" type="slidenum">
              <a:rPr lang="en-US" smtClean="0"/>
              <a:t>21</a:t>
            </a:fld>
            <a:endParaRPr lang="en-US"/>
          </a:p>
        </p:txBody>
      </p:sp>
    </p:spTree>
    <p:extLst>
      <p:ext uri="{BB962C8B-B14F-4D97-AF65-F5344CB8AC3E}">
        <p14:creationId xmlns:p14="http://schemas.microsoft.com/office/powerpoint/2010/main" val="203787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8758-EB5D-E526-D8F6-77FF7962B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7449C-CA55-C577-8449-2633BBE82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726B1-E9C9-14ED-2A90-DF457C9280B2}"/>
              </a:ext>
            </a:extLst>
          </p:cNvPr>
          <p:cNvSpPr>
            <a:spLocks noGrp="1"/>
          </p:cNvSpPr>
          <p:nvPr>
            <p:ph type="body" idx="1"/>
          </p:nvPr>
        </p:nvSpPr>
        <p:spPr/>
        <p:txBody>
          <a:bodyPr/>
          <a:lstStyle/>
          <a:p>
            <a:r>
              <a:rPr lang="en-GB" sz="1100">
                <a:effectLst/>
              </a:rPr>
              <a:t>All exam boards must cover the same subject content and follow the same rules. But because they each create their own exam papers, there are often small differences between the type of questions they ask or the balance of different types of questions in a particular paper. This has to be taken into account in the setting of grade boundaries - that's why they can differ between boards.</a:t>
            </a:r>
            <a:endParaRPr lang="en-GB" sz="1100"/>
          </a:p>
        </p:txBody>
      </p:sp>
      <p:sp>
        <p:nvSpPr>
          <p:cNvPr id="4" name="Slide Number Placeholder 3">
            <a:extLst>
              <a:ext uri="{FF2B5EF4-FFF2-40B4-BE49-F238E27FC236}">
                <a16:creationId xmlns:a16="http://schemas.microsoft.com/office/drawing/2014/main" id="{5B833FD3-C8C9-D844-6199-D13790316F9B}"/>
              </a:ext>
            </a:extLst>
          </p:cNvPr>
          <p:cNvSpPr>
            <a:spLocks noGrp="1"/>
          </p:cNvSpPr>
          <p:nvPr>
            <p:ph type="sldNum" sz="quarter" idx="5"/>
          </p:nvPr>
        </p:nvSpPr>
        <p:spPr/>
        <p:txBody>
          <a:bodyPr/>
          <a:lstStyle/>
          <a:p>
            <a:fld id="{68B8B3AF-178A-2C44-BE53-C5D2675299CA}" type="slidenum">
              <a:rPr lang="en-US" smtClean="0"/>
              <a:t>22</a:t>
            </a:fld>
            <a:endParaRPr lang="en-US"/>
          </a:p>
        </p:txBody>
      </p:sp>
    </p:spTree>
    <p:extLst>
      <p:ext uri="{BB962C8B-B14F-4D97-AF65-F5344CB8AC3E}">
        <p14:creationId xmlns:p14="http://schemas.microsoft.com/office/powerpoint/2010/main" val="250829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47E0-78AA-91A5-B07A-75521380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BD584-FC38-6F5C-F36B-E1045D9BE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B16E3-C180-4778-BE9D-D57939CE06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190A5F-03DB-62F2-7BB2-1C100EB13191}"/>
              </a:ext>
            </a:extLst>
          </p:cNvPr>
          <p:cNvSpPr>
            <a:spLocks noGrp="1"/>
          </p:cNvSpPr>
          <p:nvPr>
            <p:ph type="sldNum" sz="quarter" idx="5"/>
          </p:nvPr>
        </p:nvSpPr>
        <p:spPr/>
        <p:txBody>
          <a:bodyPr/>
          <a:lstStyle/>
          <a:p>
            <a:fld id="{68B8B3AF-178A-2C44-BE53-C5D2675299CA}" type="slidenum">
              <a:rPr lang="en-US" smtClean="0"/>
              <a:t>23</a:t>
            </a:fld>
            <a:endParaRPr lang="en-US"/>
          </a:p>
        </p:txBody>
      </p:sp>
    </p:spTree>
    <p:extLst>
      <p:ext uri="{BB962C8B-B14F-4D97-AF65-F5344CB8AC3E}">
        <p14:creationId xmlns:p14="http://schemas.microsoft.com/office/powerpoint/2010/main" val="125848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842C-DFD2-3D44-F997-A301571FE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08A09-EFC0-BF64-0B2E-AC720B714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0F2D4-EE6E-2C0F-3B07-92D7DA455758}"/>
              </a:ext>
            </a:extLst>
          </p:cNvPr>
          <p:cNvSpPr>
            <a:spLocks noGrp="1"/>
          </p:cNvSpPr>
          <p:nvPr>
            <p:ph type="body" idx="1"/>
          </p:nvPr>
        </p:nvSpPr>
        <p:spPr/>
        <p:txBody>
          <a:bodyPr/>
          <a:lstStyle/>
          <a:p>
            <a:r>
              <a:rPr lang="en-GB" sz="1100"/>
              <a:t>This is really important to understand. The grading system is designed so that no one is advantaged or disadvantaged by the year they happen to sit their exams.</a:t>
            </a:r>
          </a:p>
        </p:txBody>
      </p:sp>
      <p:sp>
        <p:nvSpPr>
          <p:cNvPr id="4" name="Slide Number Placeholder 3">
            <a:extLst>
              <a:ext uri="{FF2B5EF4-FFF2-40B4-BE49-F238E27FC236}">
                <a16:creationId xmlns:a16="http://schemas.microsoft.com/office/drawing/2014/main" id="{5E66A996-EF7A-9FEC-32A1-06C10E8DDEB1}"/>
              </a:ext>
            </a:extLst>
          </p:cNvPr>
          <p:cNvSpPr>
            <a:spLocks noGrp="1"/>
          </p:cNvSpPr>
          <p:nvPr>
            <p:ph type="sldNum" sz="quarter" idx="5"/>
          </p:nvPr>
        </p:nvSpPr>
        <p:spPr/>
        <p:txBody>
          <a:bodyPr/>
          <a:lstStyle/>
          <a:p>
            <a:fld id="{68B8B3AF-178A-2C44-BE53-C5D2675299CA}" type="slidenum">
              <a:rPr lang="en-US" smtClean="0"/>
              <a:t>24</a:t>
            </a:fld>
            <a:endParaRPr lang="en-US"/>
          </a:p>
        </p:txBody>
      </p:sp>
    </p:spTree>
    <p:extLst>
      <p:ext uri="{BB962C8B-B14F-4D97-AF65-F5344CB8AC3E}">
        <p14:creationId xmlns:p14="http://schemas.microsoft.com/office/powerpoint/2010/main" val="411504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81E38-6889-38DA-B815-FBD1DFF7B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B130-B746-78BA-943F-39583A3C2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D7F18-2E19-2A12-3AA0-055118721FB1}"/>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D07CDD7E-F307-E1A7-B3C1-DC2F2073A30A}"/>
              </a:ext>
            </a:extLst>
          </p:cNvPr>
          <p:cNvSpPr>
            <a:spLocks noGrp="1"/>
          </p:cNvSpPr>
          <p:nvPr>
            <p:ph type="sldNum" sz="quarter" idx="5"/>
          </p:nvPr>
        </p:nvSpPr>
        <p:spPr/>
        <p:txBody>
          <a:bodyPr/>
          <a:lstStyle/>
          <a:p>
            <a:fld id="{68B8B3AF-178A-2C44-BE53-C5D2675299CA}" type="slidenum">
              <a:rPr lang="en-US" smtClean="0"/>
              <a:t>25</a:t>
            </a:fld>
            <a:endParaRPr lang="en-US"/>
          </a:p>
        </p:txBody>
      </p:sp>
    </p:spTree>
    <p:extLst>
      <p:ext uri="{BB962C8B-B14F-4D97-AF65-F5344CB8AC3E}">
        <p14:creationId xmlns:p14="http://schemas.microsoft.com/office/powerpoint/2010/main" val="311732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279B-1F03-3BF9-AEFA-85C7AA754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17AC4-02E0-5E38-1393-5F2559289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36078-DB06-B696-32E5-8512BBA7DD4D}"/>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2851982A-EDA8-31EF-F47D-E22FCA5BBCFC}"/>
              </a:ext>
            </a:extLst>
          </p:cNvPr>
          <p:cNvSpPr>
            <a:spLocks noGrp="1"/>
          </p:cNvSpPr>
          <p:nvPr>
            <p:ph type="sldNum" sz="quarter" idx="5"/>
          </p:nvPr>
        </p:nvSpPr>
        <p:spPr/>
        <p:txBody>
          <a:bodyPr/>
          <a:lstStyle/>
          <a:p>
            <a:fld id="{68B8B3AF-178A-2C44-BE53-C5D2675299CA}" type="slidenum">
              <a:rPr lang="en-US" smtClean="0"/>
              <a:t>26</a:t>
            </a:fld>
            <a:endParaRPr lang="en-US"/>
          </a:p>
        </p:txBody>
      </p:sp>
    </p:spTree>
    <p:extLst>
      <p:ext uri="{BB962C8B-B14F-4D97-AF65-F5344CB8AC3E}">
        <p14:creationId xmlns:p14="http://schemas.microsoft.com/office/powerpoint/2010/main" val="1363359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CD664-5078-7031-F2B9-9A5DEB5D8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9ADEF-10DB-565F-6E96-F5FD5467B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67E13-F673-10AF-D9B0-65B32EBC0E4B}"/>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A61D2A63-5667-527B-87F1-60DDAE2A0B61}"/>
              </a:ext>
            </a:extLst>
          </p:cNvPr>
          <p:cNvSpPr>
            <a:spLocks noGrp="1"/>
          </p:cNvSpPr>
          <p:nvPr>
            <p:ph type="sldNum" sz="quarter" idx="5"/>
          </p:nvPr>
        </p:nvSpPr>
        <p:spPr/>
        <p:txBody>
          <a:bodyPr/>
          <a:lstStyle/>
          <a:p>
            <a:fld id="{68B8B3AF-178A-2C44-BE53-C5D2675299CA}" type="slidenum">
              <a:rPr lang="en-US" smtClean="0"/>
              <a:t>27</a:t>
            </a:fld>
            <a:endParaRPr lang="en-US"/>
          </a:p>
        </p:txBody>
      </p:sp>
    </p:spTree>
    <p:extLst>
      <p:ext uri="{BB962C8B-B14F-4D97-AF65-F5344CB8AC3E}">
        <p14:creationId xmlns:p14="http://schemas.microsoft.com/office/powerpoint/2010/main" val="97335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28</a:t>
            </a:fld>
            <a:endParaRPr lang="en-US"/>
          </a:p>
        </p:txBody>
      </p:sp>
    </p:spTree>
    <p:extLst>
      <p:ext uri="{BB962C8B-B14F-4D97-AF65-F5344CB8AC3E}">
        <p14:creationId xmlns:p14="http://schemas.microsoft.com/office/powerpoint/2010/main" val="13033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6AB7B-0BF1-FCAA-084D-EA6555D0C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E103E-B1CB-92DC-D201-99DD03667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F39EE-A317-32F7-64BA-864291470F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EFBC21-C712-B540-BE46-C8848B9BC5A4}"/>
              </a:ext>
            </a:extLst>
          </p:cNvPr>
          <p:cNvSpPr>
            <a:spLocks noGrp="1"/>
          </p:cNvSpPr>
          <p:nvPr>
            <p:ph type="sldNum" sz="quarter" idx="5"/>
          </p:nvPr>
        </p:nvSpPr>
        <p:spPr/>
        <p:txBody>
          <a:bodyPr/>
          <a:lstStyle/>
          <a:p>
            <a:fld id="{68B8B3AF-178A-2C44-BE53-C5D2675299CA}" type="slidenum">
              <a:rPr lang="en-US" smtClean="0"/>
              <a:t>3</a:t>
            </a:fld>
            <a:endParaRPr lang="en-US"/>
          </a:p>
        </p:txBody>
      </p:sp>
    </p:spTree>
    <p:extLst>
      <p:ext uri="{BB962C8B-B14F-4D97-AF65-F5344CB8AC3E}">
        <p14:creationId xmlns:p14="http://schemas.microsoft.com/office/powerpoint/2010/main" val="135735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DDF85-BAF2-2B79-D3AC-F47D0B6EA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82F93-A11F-3BE0-5B71-416B75FBC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72C47-E492-EE7C-8EA9-979204356B7D}"/>
              </a:ext>
            </a:extLst>
          </p:cNvPr>
          <p:cNvSpPr>
            <a:spLocks noGrp="1"/>
          </p:cNvSpPr>
          <p:nvPr>
            <p:ph type="body" idx="1"/>
          </p:nvPr>
        </p:nvSpPr>
        <p:spPr/>
        <p:txBody>
          <a:bodyPr/>
          <a:lstStyle/>
          <a:p>
            <a:r>
              <a:rPr lang="en-GB" sz="1100" kern="1200">
                <a:solidFill>
                  <a:schemeClr val="tx1"/>
                </a:solidFill>
                <a:effectLst/>
                <a:latin typeface="+mn-lt"/>
                <a:ea typeface="+mn-ea"/>
                <a:cs typeface="+mn-cs"/>
              </a:rPr>
              <a:t>After you finish your exam:</a:t>
            </a:r>
          </a:p>
          <a:p>
            <a:pPr marL="514350" lvl="0" indent="-514350">
              <a:buFont typeface="+mj-lt"/>
              <a:buAutoNum type="arabicPeriod"/>
            </a:pPr>
            <a:r>
              <a:rPr lang="en-GB" sz="1100" kern="1200">
                <a:solidFill>
                  <a:schemeClr val="tx1"/>
                </a:solidFill>
                <a:effectLst/>
                <a:latin typeface="+mn-lt"/>
                <a:ea typeface="+mn-ea"/>
                <a:cs typeface="+mn-cs"/>
              </a:rPr>
              <a:t>Your answer paper is packaged up and sent to the exam board.</a:t>
            </a:r>
          </a:p>
          <a:p>
            <a:pPr marL="514350" lvl="0" indent="-514350">
              <a:buFont typeface="+mj-lt"/>
              <a:buAutoNum type="arabicPeriod"/>
            </a:pPr>
            <a:r>
              <a:rPr lang="en-GB" sz="1100" kern="1200">
                <a:solidFill>
                  <a:schemeClr val="tx1"/>
                </a:solidFill>
                <a:effectLst/>
                <a:latin typeface="+mn-lt"/>
                <a:ea typeface="+mn-ea"/>
                <a:cs typeface="+mn-cs"/>
              </a:rPr>
              <a:t>It’s scanned at the exam board scanning centre and normally split into individual questions.</a:t>
            </a:r>
          </a:p>
          <a:p>
            <a:pPr marL="514350" lvl="0" indent="-514350">
              <a:buFont typeface="+mj-lt"/>
              <a:buAutoNum type="arabicPeriod"/>
            </a:pPr>
            <a:r>
              <a:rPr lang="en-GB" sz="1100" kern="1200">
                <a:solidFill>
                  <a:schemeClr val="tx1"/>
                </a:solidFill>
                <a:effectLst/>
                <a:latin typeface="+mn-lt"/>
                <a:ea typeface="+mn-ea"/>
                <a:cs typeface="+mn-cs"/>
              </a:rPr>
              <a:t>Then trained examiners mark each question using a detailed mark scheme that they have been trained on. They need to pass this training before they’re allowed to mark.</a:t>
            </a:r>
          </a:p>
          <a:p>
            <a:pPr marL="514350" lvl="0" indent="-514350">
              <a:buFont typeface="+mj-lt"/>
              <a:buAutoNum type="arabicPeriod"/>
            </a:pPr>
            <a:r>
              <a:rPr lang="en-GB" sz="1100" kern="1200">
                <a:solidFill>
                  <a:schemeClr val="tx1"/>
                </a:solidFill>
                <a:effectLst/>
                <a:latin typeface="+mn-lt"/>
                <a:ea typeface="+mn-ea"/>
                <a:cs typeface="+mn-cs"/>
              </a:rPr>
              <a:t>Quality checks are done throughout marking to make sure examiners are all marking consistently.</a:t>
            </a:r>
          </a:p>
          <a:p>
            <a:pPr marL="514350" lvl="0" indent="-514350">
              <a:buFont typeface="+mj-lt"/>
              <a:buAutoNum type="arabicPeriod"/>
            </a:pPr>
            <a:r>
              <a:rPr lang="en-GB" sz="1100" kern="1200">
                <a:solidFill>
                  <a:schemeClr val="tx1"/>
                </a:solidFill>
                <a:effectLst/>
                <a:latin typeface="+mn-lt"/>
                <a:ea typeface="+mn-ea"/>
                <a:cs typeface="+mn-cs"/>
              </a:rPr>
              <a:t>Exams boards start work on setting grade boundaries only once marking is nearly complete. This is done using a combination of statistical data about how everyone who’s sat that exam has performed, and the expert judgment of experienced senior examiners. We’ll look at this some more in a few slides’ time.</a:t>
            </a:r>
          </a:p>
          <a:p>
            <a:pPr marL="514350" lvl="0" indent="-514350">
              <a:buFont typeface="+mj-lt"/>
              <a:buAutoNum type="arabicPeriod"/>
            </a:pPr>
            <a:r>
              <a:rPr lang="en-GB" sz="1100" kern="1200">
                <a:solidFill>
                  <a:schemeClr val="tx1"/>
                </a:solidFill>
                <a:effectLst/>
                <a:latin typeface="+mn-lt"/>
                <a:ea typeface="+mn-ea"/>
                <a:cs typeface="+mn-cs"/>
              </a:rPr>
              <a:t>Once the grade boundaries are agreed, your marks are converted into the corresponding grades and sent back to school in time for results day.</a:t>
            </a:r>
          </a:p>
        </p:txBody>
      </p:sp>
      <p:sp>
        <p:nvSpPr>
          <p:cNvPr id="4" name="Slide Number Placeholder 3">
            <a:extLst>
              <a:ext uri="{FF2B5EF4-FFF2-40B4-BE49-F238E27FC236}">
                <a16:creationId xmlns:a16="http://schemas.microsoft.com/office/drawing/2014/main" id="{63A53F33-8E4D-E58C-A447-B8A56FD0CF78}"/>
              </a:ext>
            </a:extLst>
          </p:cNvPr>
          <p:cNvSpPr>
            <a:spLocks noGrp="1"/>
          </p:cNvSpPr>
          <p:nvPr>
            <p:ph type="sldNum" sz="quarter" idx="5"/>
          </p:nvPr>
        </p:nvSpPr>
        <p:spPr/>
        <p:txBody>
          <a:bodyPr/>
          <a:lstStyle/>
          <a:p>
            <a:fld id="{68B8B3AF-178A-2C44-BE53-C5D2675299CA}" type="slidenum">
              <a:rPr lang="en-US" smtClean="0"/>
              <a:t>4</a:t>
            </a:fld>
            <a:endParaRPr lang="en-US"/>
          </a:p>
        </p:txBody>
      </p:sp>
    </p:spTree>
    <p:extLst>
      <p:ext uri="{BB962C8B-B14F-4D97-AF65-F5344CB8AC3E}">
        <p14:creationId xmlns:p14="http://schemas.microsoft.com/office/powerpoint/2010/main" val="148290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5</a:t>
            </a:fld>
            <a:endParaRPr lang="en-US"/>
          </a:p>
        </p:txBody>
      </p:sp>
    </p:spTree>
    <p:extLst>
      <p:ext uri="{BB962C8B-B14F-4D97-AF65-F5344CB8AC3E}">
        <p14:creationId xmlns:p14="http://schemas.microsoft.com/office/powerpoint/2010/main" val="330628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5169-347E-42D9-24D0-30AAE46E1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1DC28-7790-255B-D843-FEFE31591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BCC12-B71E-BE9E-2101-6B68EA3EFEB1}"/>
              </a:ext>
            </a:extLst>
          </p:cNvPr>
          <p:cNvSpPr>
            <a:spLocks noGrp="1"/>
          </p:cNvSpPr>
          <p:nvPr>
            <p:ph type="body" idx="1"/>
          </p:nvPr>
        </p:nvSpPr>
        <p:spPr/>
        <p:txBody>
          <a:bodyPr/>
          <a:lstStyle/>
          <a:p>
            <a:r>
              <a:rPr lang="en-GB" sz="1100" kern="1200">
                <a:solidFill>
                  <a:schemeClr val="tx1"/>
                </a:solidFill>
                <a:effectLst/>
                <a:latin typeface="+mn-lt"/>
                <a:ea typeface="+mn-ea"/>
                <a:cs typeface="+mn-cs"/>
              </a:rPr>
              <a:t>It’s important to remember that your grade reflects what you wrote, nothing else about you.</a:t>
            </a:r>
          </a:p>
          <a:p>
            <a:r>
              <a:rPr lang="en-GB" sz="1100" kern="1200">
                <a:solidFill>
                  <a:schemeClr val="tx1"/>
                </a:solidFill>
                <a:effectLst/>
                <a:latin typeface="+mn-lt"/>
                <a:ea typeface="+mn-ea"/>
                <a:cs typeface="+mn-cs"/>
              </a:rPr>
              <a:t>Your answer paper is completely anonymous – the marker doesn't know your name, your school, or anything about you.</a:t>
            </a:r>
          </a:p>
        </p:txBody>
      </p:sp>
      <p:sp>
        <p:nvSpPr>
          <p:cNvPr id="4" name="Slide Number Placeholder 3">
            <a:extLst>
              <a:ext uri="{FF2B5EF4-FFF2-40B4-BE49-F238E27FC236}">
                <a16:creationId xmlns:a16="http://schemas.microsoft.com/office/drawing/2014/main" id="{F68039A6-3175-5BE7-B96A-46539DCFCD40}"/>
              </a:ext>
            </a:extLst>
          </p:cNvPr>
          <p:cNvSpPr>
            <a:spLocks noGrp="1"/>
          </p:cNvSpPr>
          <p:nvPr>
            <p:ph type="sldNum" sz="quarter" idx="5"/>
          </p:nvPr>
        </p:nvSpPr>
        <p:spPr/>
        <p:txBody>
          <a:bodyPr/>
          <a:lstStyle/>
          <a:p>
            <a:fld id="{68B8B3AF-178A-2C44-BE53-C5D2675299CA}" type="slidenum">
              <a:rPr lang="en-US" smtClean="0"/>
              <a:t>6</a:t>
            </a:fld>
            <a:endParaRPr lang="en-US"/>
          </a:p>
        </p:txBody>
      </p:sp>
    </p:spTree>
    <p:extLst>
      <p:ext uri="{BB962C8B-B14F-4D97-AF65-F5344CB8AC3E}">
        <p14:creationId xmlns:p14="http://schemas.microsoft.com/office/powerpoint/2010/main" val="149248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7C11-80BB-18D8-0AA6-09CE29218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1A909-3F86-E2CB-4DD8-2C15D0D90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3C131-F1C3-EC7F-C412-6C36868E5973}"/>
              </a:ext>
            </a:extLst>
          </p:cNvPr>
          <p:cNvSpPr>
            <a:spLocks noGrp="1"/>
          </p:cNvSpPr>
          <p:nvPr>
            <p:ph type="body" idx="1"/>
          </p:nvPr>
        </p:nvSpPr>
        <p:spPr/>
        <p:txBody>
          <a:bodyPr/>
          <a:lstStyle/>
          <a:p>
            <a:r>
              <a:rPr lang="en-GB" sz="1100" kern="1200">
                <a:solidFill>
                  <a:schemeClr val="tx1"/>
                </a:solidFill>
                <a:effectLst/>
                <a:latin typeface="+mn-lt"/>
                <a:ea typeface="+mn-ea"/>
                <a:cs typeface="+mn-cs"/>
              </a:rPr>
              <a:t>It’s important to remember that your grade reflects what you wrote, nothing else about you.</a:t>
            </a:r>
          </a:p>
          <a:p>
            <a:r>
              <a:rPr lang="en-GB" sz="1100" kern="1200">
                <a:solidFill>
                  <a:schemeClr val="tx1"/>
                </a:solidFill>
                <a:effectLst/>
                <a:latin typeface="+mn-lt"/>
                <a:ea typeface="+mn-ea"/>
                <a:cs typeface="+mn-cs"/>
              </a:rPr>
              <a:t>Your answer paper is completely anonymous – the marker doesn't know your name, your school, or anything about you.</a:t>
            </a:r>
          </a:p>
        </p:txBody>
      </p:sp>
      <p:sp>
        <p:nvSpPr>
          <p:cNvPr id="4" name="Slide Number Placeholder 3">
            <a:extLst>
              <a:ext uri="{FF2B5EF4-FFF2-40B4-BE49-F238E27FC236}">
                <a16:creationId xmlns:a16="http://schemas.microsoft.com/office/drawing/2014/main" id="{16DE61C1-C203-6BA3-BF52-BCC960DAA03B}"/>
              </a:ext>
            </a:extLst>
          </p:cNvPr>
          <p:cNvSpPr>
            <a:spLocks noGrp="1"/>
          </p:cNvSpPr>
          <p:nvPr>
            <p:ph type="sldNum" sz="quarter" idx="5"/>
          </p:nvPr>
        </p:nvSpPr>
        <p:spPr/>
        <p:txBody>
          <a:bodyPr/>
          <a:lstStyle/>
          <a:p>
            <a:fld id="{68B8B3AF-178A-2C44-BE53-C5D2675299CA}" type="slidenum">
              <a:rPr lang="en-US" smtClean="0"/>
              <a:t>7</a:t>
            </a:fld>
            <a:endParaRPr lang="en-US"/>
          </a:p>
        </p:txBody>
      </p:sp>
    </p:spTree>
    <p:extLst>
      <p:ext uri="{BB962C8B-B14F-4D97-AF65-F5344CB8AC3E}">
        <p14:creationId xmlns:p14="http://schemas.microsoft.com/office/powerpoint/2010/main" val="42016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a:solidFill>
                  <a:schemeClr val="tx1"/>
                </a:solidFill>
                <a:effectLst/>
                <a:latin typeface="+mn-lt"/>
                <a:ea typeface="+mn-ea"/>
                <a:cs typeface="+mn-cs"/>
              </a:rPr>
              <a:t>Let’s now spend a couple of minutes understanding how grade boundaries work. </a:t>
            </a:r>
            <a:endParaRPr lang="en-GB" sz="1100"/>
          </a:p>
        </p:txBody>
      </p:sp>
      <p:sp>
        <p:nvSpPr>
          <p:cNvPr id="4" name="Slide Number Placeholder 3"/>
          <p:cNvSpPr>
            <a:spLocks noGrp="1"/>
          </p:cNvSpPr>
          <p:nvPr>
            <p:ph type="sldNum" sz="quarter" idx="5"/>
          </p:nvPr>
        </p:nvSpPr>
        <p:spPr/>
        <p:txBody>
          <a:bodyPr/>
          <a:lstStyle/>
          <a:p>
            <a:fld id="{68B8B3AF-178A-2C44-BE53-C5D2675299CA}" type="slidenum">
              <a:rPr lang="en-US" smtClean="0"/>
              <a:t>8</a:t>
            </a:fld>
            <a:endParaRPr lang="en-US"/>
          </a:p>
        </p:txBody>
      </p:sp>
    </p:spTree>
    <p:extLst>
      <p:ext uri="{BB962C8B-B14F-4D97-AF65-F5344CB8AC3E}">
        <p14:creationId xmlns:p14="http://schemas.microsoft.com/office/powerpoint/2010/main" val="77095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842B-4C47-FCC6-F338-8115FDF76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4AA7E-4881-10B9-3D7B-3E5AAD5C9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067F3-22B1-2D98-B079-7F78A3B4C523}"/>
              </a:ext>
            </a:extLst>
          </p:cNvPr>
          <p:cNvSpPr>
            <a:spLocks noGrp="1"/>
          </p:cNvSpPr>
          <p:nvPr>
            <p:ph type="body" idx="1"/>
          </p:nvPr>
        </p:nvSpPr>
        <p:spPr/>
        <p:txBody>
          <a:bodyPr/>
          <a:lstStyle/>
          <a:p>
            <a:r>
              <a:rPr lang="en-GB" sz="1100" kern="1200">
                <a:solidFill>
                  <a:schemeClr val="tx1"/>
                </a:solidFill>
                <a:effectLst/>
                <a:latin typeface="+mn-lt"/>
                <a:ea typeface="+mn-ea"/>
                <a:cs typeface="+mn-cs"/>
              </a:rPr>
              <a:t>First things first: grade boundaries are set with the aim of keeping standards consistent from one year to the next. In other words, to make sure that it’s no harder or easier for any student to get any particular grade just because of the year they sit their exams. </a:t>
            </a:r>
          </a:p>
        </p:txBody>
      </p:sp>
      <p:sp>
        <p:nvSpPr>
          <p:cNvPr id="4" name="Slide Number Placeholder 3">
            <a:extLst>
              <a:ext uri="{FF2B5EF4-FFF2-40B4-BE49-F238E27FC236}">
                <a16:creationId xmlns:a16="http://schemas.microsoft.com/office/drawing/2014/main" id="{7311082D-FACC-5DE5-2353-1900E1105AC3}"/>
              </a:ext>
            </a:extLst>
          </p:cNvPr>
          <p:cNvSpPr>
            <a:spLocks noGrp="1"/>
          </p:cNvSpPr>
          <p:nvPr>
            <p:ph type="sldNum" sz="quarter" idx="5"/>
          </p:nvPr>
        </p:nvSpPr>
        <p:spPr/>
        <p:txBody>
          <a:bodyPr/>
          <a:lstStyle/>
          <a:p>
            <a:fld id="{68B8B3AF-178A-2C44-BE53-C5D2675299CA}" type="slidenum">
              <a:rPr lang="en-US" smtClean="0"/>
              <a:t>9</a:t>
            </a:fld>
            <a:endParaRPr lang="en-US"/>
          </a:p>
        </p:txBody>
      </p:sp>
    </p:spTree>
    <p:extLst>
      <p:ext uri="{BB962C8B-B14F-4D97-AF65-F5344CB8AC3E}">
        <p14:creationId xmlns:p14="http://schemas.microsoft.com/office/powerpoint/2010/main" val="274647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Ofqual - Standard Section Header">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3445-01D1-091B-E9BA-AC3DEF8A6028}"/>
              </a:ext>
            </a:extLst>
          </p:cNvPr>
          <p:cNvSpPr>
            <a:spLocks noGrp="1"/>
          </p:cNvSpPr>
          <p:nvPr>
            <p:ph type="title"/>
          </p:nvPr>
        </p:nvSpPr>
        <p:spPr>
          <a:xfrm>
            <a:off x="550863" y="549275"/>
            <a:ext cx="4968875" cy="4423559"/>
          </a:xfrm>
        </p:spPr>
        <p:txBody>
          <a:bodyPr lIns="0" tIns="0" rIns="0" bIns="0" anchor="b">
            <a:noAutofit/>
          </a:bodyPr>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A5BBA7A-691C-0006-A742-CE42F3AA9015}"/>
              </a:ext>
            </a:extLst>
          </p:cNvPr>
          <p:cNvSpPr>
            <a:spLocks noGrp="1"/>
          </p:cNvSpPr>
          <p:nvPr>
            <p:ph type="body" idx="1"/>
          </p:nvPr>
        </p:nvSpPr>
        <p:spPr>
          <a:xfrm>
            <a:off x="550863" y="5248950"/>
            <a:ext cx="4968875" cy="1059775"/>
          </a:xfrm>
        </p:spPr>
        <p:txBody>
          <a:bodyPr lIns="0" tIns="0" rIns="0" bIns="0">
            <a:no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79543024"/>
      </p:ext>
    </p:extLst>
  </p:cSld>
  <p:clrMapOvr>
    <a:masterClrMapping/>
  </p:clrMapOvr>
  <p:extLst>
    <p:ext uri="{DCECCB84-F9BA-43D5-87BE-67443E8EF086}">
      <p15:sldGuideLst xmlns:p15="http://schemas.microsoft.com/office/powerpoint/2012/main">
        <p15:guide id="1" pos="3840" userDrawn="1">
          <p15:clr>
            <a:srgbClr val="FBAE40"/>
          </p15:clr>
        </p15:guide>
        <p15:guide id="2" pos="7680" userDrawn="1">
          <p15:clr>
            <a:srgbClr val="F26B43"/>
          </p15:clr>
        </p15:guide>
        <p15:guide id="3"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qual - Green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3" y="549276"/>
            <a:ext cx="11090275"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66722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0849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fqual - Green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4" y="549276"/>
            <a:ext cx="6121400"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2801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fqual - Green1: P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19738" y="549276"/>
            <a:ext cx="6121400" cy="799890"/>
          </a:xfrm>
        </p:spPr>
        <p:txBody>
          <a:bodyPr/>
          <a:lstStyle>
            <a:lvl1pPr>
              <a:defRPr b="1"/>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5519739"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0926FB2-8DBA-0633-3820-305B78E8470E}"/>
              </a:ext>
            </a:extLst>
          </p:cNvPr>
          <p:cNvSpPr>
            <a:spLocks noGrp="1"/>
          </p:cNvSpPr>
          <p:nvPr>
            <p:ph idx="13"/>
          </p:nvPr>
        </p:nvSpPr>
        <p:spPr>
          <a:xfrm>
            <a:off x="5519738"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04993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fqual - Green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3D1-78A3-7B74-5352-4CDA2EF162A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0590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fqual - Green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4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fqual - Blue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6"/>
            <a:ext cx="11090275" cy="799890"/>
          </a:xfrm>
        </p:spPr>
        <p:txBody>
          <a:bodyPr/>
          <a:lstStyle>
            <a:lvl1pPr>
              <a:defRPr b="1">
                <a:solidFill>
                  <a:srgbClr val="03125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1952625"/>
            <a:ext cx="11090275" cy="3981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52455464-779F-A3F5-9EEA-C37F4DEC1710}"/>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0041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qual - Blue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3" y="549276"/>
            <a:ext cx="11090275"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66722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92329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fqual - Blue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4" y="549276"/>
            <a:ext cx="6121400"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4"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99672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fqual - Blue1: P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19738" y="549276"/>
            <a:ext cx="6121400" cy="799890"/>
          </a:xfrm>
        </p:spPr>
        <p:txBody>
          <a:bodyPr/>
          <a:lstStyle>
            <a:lvl1pPr>
              <a:defRPr b="1"/>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5519739"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0926FB2-8DBA-0633-3820-305B78E8470E}"/>
              </a:ext>
            </a:extLst>
          </p:cNvPr>
          <p:cNvSpPr>
            <a:spLocks noGrp="1"/>
          </p:cNvSpPr>
          <p:nvPr>
            <p:ph idx="13"/>
          </p:nvPr>
        </p:nvSpPr>
        <p:spPr>
          <a:xfrm>
            <a:off x="5519738"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24797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Ofqual - Blue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3D1-78A3-7B74-5352-4CDA2EF162A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7286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fqual - Standard Title and Content">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73452"/>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1040468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Ofqual - Blue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099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Ofqual - Blue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2">
            <a:alphaModFix/>
          </a:blip>
          <a:stretch>
            <a:fillRect/>
          </a:stretch>
        </p:blipFill>
        <p:spPr>
          <a:xfrm>
            <a:off x="6267425" y="3429000"/>
            <a:ext cx="5924550" cy="3429000"/>
          </a:xfrm>
          <a:prstGeom prst="rect">
            <a:avLst/>
          </a:prstGeom>
          <a:noFill/>
          <a:ln>
            <a:noFill/>
          </a:ln>
        </p:spPr>
      </p:pic>
      <p:pic>
        <p:nvPicPr>
          <p:cNvPr id="9" name="Google Shape;41;p8">
            <a:extLst>
              <a:ext uri="{FF2B5EF4-FFF2-40B4-BE49-F238E27FC236}">
                <a16:creationId xmlns:a16="http://schemas.microsoft.com/office/drawing/2014/main" id="{3DA21252-080B-5A6A-E7CC-160DBF9C3719}"/>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269537" y="0"/>
            <a:ext cx="1371600" cy="1371600"/>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089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Ofqual - Standard Title and Content">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73452"/>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851443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fqual - Green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41;p8">
            <a:extLst>
              <a:ext uri="{FF2B5EF4-FFF2-40B4-BE49-F238E27FC236}">
                <a16:creationId xmlns:a16="http://schemas.microsoft.com/office/drawing/2014/main" id="{3DA21252-080B-5A6A-E7CC-160DBF9C3719}"/>
              </a:ext>
            </a:extLst>
          </p:cNvPr>
          <p:cNvPicPr preferRelativeResize="0">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rcRect/>
          <a:stretch/>
        </p:blipFill>
        <p:spPr>
          <a:xfrm>
            <a:off x="10269537" y="0"/>
            <a:ext cx="1371600" cy="1371600"/>
          </a:xfrm>
          <a:prstGeom prst="rect">
            <a:avLst/>
          </a:prstGeom>
          <a:noFill/>
          <a:ln>
            <a:noFill/>
          </a:ln>
        </p:spPr>
      </p:pic>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3">
            <a:alphaModFix/>
          </a:blip>
          <a:stretch>
            <a:fillRect/>
          </a:stretch>
        </p:blipFill>
        <p:spPr>
          <a:xfrm>
            <a:off x="6267425" y="3429000"/>
            <a:ext cx="5924550" cy="3429000"/>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149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fqual - Green1: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E24D2-D950-8A52-BF4E-F3853BC0403D}"/>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9" name="Google Shape;52;p10">
            <a:extLst>
              <a:ext uri="{FF2B5EF4-FFF2-40B4-BE49-F238E27FC236}">
                <a16:creationId xmlns:a16="http://schemas.microsoft.com/office/drawing/2014/main" id="{D21BEEF5-AECC-AA1A-D79B-50025FBB4BE1}"/>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2349661"/>
            <a:ext cx="6121400" cy="3959063"/>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0863"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6897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Ofqual - Green1: Pic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E24D2-D950-8A52-BF4E-F3853BC0403D}"/>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8" name="Google Shape;52;p10">
            <a:extLst>
              <a:ext uri="{FF2B5EF4-FFF2-40B4-BE49-F238E27FC236}">
                <a16:creationId xmlns:a16="http://schemas.microsoft.com/office/drawing/2014/main" id="{929D5902-F217-1632-06F1-EA263923F1A3}"/>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23756"/>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0102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fqual - Blue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2">
            <a:alphaModFix/>
          </a:blip>
          <a:stretch>
            <a:fillRect/>
          </a:stretch>
        </p:blipFill>
        <p:spPr>
          <a:xfrm>
            <a:off x="6267425" y="3429000"/>
            <a:ext cx="5924550" cy="3429000"/>
          </a:xfrm>
          <a:prstGeom prst="rect">
            <a:avLst/>
          </a:prstGeom>
          <a:noFill/>
          <a:ln>
            <a:noFill/>
          </a:ln>
        </p:spPr>
      </p:pic>
      <p:pic>
        <p:nvPicPr>
          <p:cNvPr id="9" name="Google Shape;41;p8">
            <a:extLst>
              <a:ext uri="{FF2B5EF4-FFF2-40B4-BE49-F238E27FC236}">
                <a16:creationId xmlns:a16="http://schemas.microsoft.com/office/drawing/2014/main" id="{3DA21252-080B-5A6A-E7CC-160DBF9C3719}"/>
              </a:ext>
            </a:extLst>
          </p:cNvPr>
          <p:cNvPicPr preferRelativeResize="0">
            <a:picLocks/>
          </p:cNvPicPr>
          <p:nvPr userDrawn="1"/>
        </p:nvPicPr>
        <p:blipFill>
          <a:blip r:embed="rId3" cstate="hqprint">
            <a:extLst>
              <a:ext uri="{28A0092B-C50C-407E-A947-70E740481C1C}">
                <a14:useLocalDpi xmlns:a14="http://schemas.microsoft.com/office/drawing/2010/main"/>
              </a:ext>
            </a:extLst>
          </a:blip>
          <a:srcRect/>
          <a:stretch/>
        </p:blipFill>
        <p:spPr>
          <a:xfrm>
            <a:off x="11091861" y="0"/>
            <a:ext cx="549275" cy="549275"/>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045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fqual - Blue1: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16BF99-BE6B-0B2B-908E-F21FB6607043}"/>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9" name="Google Shape;52;p10">
            <a:extLst>
              <a:ext uri="{FF2B5EF4-FFF2-40B4-BE49-F238E27FC236}">
                <a16:creationId xmlns:a16="http://schemas.microsoft.com/office/drawing/2014/main" id="{D21BEEF5-AECC-AA1A-D79B-50025FBB4BE1}"/>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2349661"/>
            <a:ext cx="6121400" cy="3959063"/>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0863"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9208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fqual - Blue1: Pic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54384-BD86-BF5A-7D9D-946FF4A10C3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8" name="Google Shape;52;p10">
            <a:extLst>
              <a:ext uri="{FF2B5EF4-FFF2-40B4-BE49-F238E27FC236}">
                <a16:creationId xmlns:a16="http://schemas.microsoft.com/office/drawing/2014/main" id="{929D5902-F217-1632-06F1-EA263923F1A3}"/>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03878"/>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452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fqual - Green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6"/>
            <a:ext cx="11090275" cy="799890"/>
          </a:xfrm>
        </p:spPr>
        <p:txBody>
          <a:bodyPr/>
          <a:lstStyle>
            <a:lvl1pPr>
              <a:defRPr b="1">
                <a:solidFill>
                  <a:srgbClr val="00882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1952625"/>
            <a:ext cx="110902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52455464-779F-A3F5-9EEA-C37F4DEC1710}"/>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50334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2953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395415"/>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49" r:id="rId3"/>
    <p:sldLayoutId id="2147483668"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orient="horz" pos="312" userDrawn="1">
          <p15:clr>
            <a:srgbClr val="F26B43"/>
          </p15:clr>
        </p15:guide>
        <p15:guide id="4" orient="horz" pos="3974">
          <p15:clr>
            <a:srgbClr val="F26B43"/>
          </p15:clr>
        </p15:guide>
        <p15:guide id="5" pos="347">
          <p15:clr>
            <a:srgbClr val="F26B43"/>
          </p15:clr>
        </p15:guide>
        <p15:guide id="6" pos="7333">
          <p15:clr>
            <a:srgbClr val="F26B43"/>
          </p15:clr>
        </p15:guide>
        <p15:guide id="7" pos="3477">
          <p15:clr>
            <a:srgbClr val="F26B43"/>
          </p15:clr>
        </p15:guide>
        <p15:guide id="8" pos="4203">
          <p15:clr>
            <a:srgbClr val="F26B43"/>
          </p15:clr>
        </p15:guide>
        <p15:guide id="9" orient="horz" pos="11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18604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33811BDE-D2FB-A3A4-F03E-1FC1E928DF49}"/>
              </a:ext>
            </a:extLst>
          </p:cNvPr>
          <p:cNvSpPr/>
          <p:nvPr userDrawn="1"/>
        </p:nvSpPr>
        <p:spPr>
          <a:xfrm>
            <a:off x="0" y="6308725"/>
            <a:ext cx="12192000" cy="549275"/>
          </a:xfrm>
          <a:prstGeom prst="rect">
            <a:avLst/>
          </a:prstGeom>
          <a:gradFill flip="none" rotWithShape="1">
            <a:gsLst>
              <a:gs pos="100000">
                <a:srgbClr val="06343A"/>
              </a:gs>
              <a:gs pos="0">
                <a:srgbClr val="15A427"/>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52;p10">
            <a:extLst>
              <a:ext uri="{FF2B5EF4-FFF2-40B4-BE49-F238E27FC236}">
                <a16:creationId xmlns:a16="http://schemas.microsoft.com/office/drawing/2014/main" id="{84A97921-F5EF-3B84-9936-15FBB7084B89}"/>
              </a:ext>
            </a:extLst>
          </p:cNvPr>
          <p:cNvPicPr preferRelativeResize="0"/>
          <p:nvPr userDrawn="1"/>
        </p:nvPicPr>
        <p:blipFill>
          <a:blip r:embed="rId8"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Tree>
    <p:extLst>
      <p:ext uri="{BB962C8B-B14F-4D97-AF65-F5344CB8AC3E}">
        <p14:creationId xmlns:p14="http://schemas.microsoft.com/office/powerpoint/2010/main" val="37658011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9" r:id="rId3"/>
    <p:sldLayoutId id="2147483667" r:id="rId4"/>
    <p:sldLayoutId id="2147483665" r:id="rId5"/>
    <p:sldLayoutId id="2147483666" r:id="rId6"/>
  </p:sldLayoutIdLst>
  <p:txStyles>
    <p:titleStyle>
      <a:lvl1pPr algn="l" defTabSz="914400" rtl="0" eaLnBrk="1" latinLnBrk="0" hangingPunct="1">
        <a:lnSpc>
          <a:spcPct val="90000"/>
        </a:lnSpc>
        <a:spcBef>
          <a:spcPct val="0"/>
        </a:spcBef>
        <a:buNone/>
        <a:defRPr sz="4000" b="1" kern="1200">
          <a:solidFill>
            <a:srgbClr val="00882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882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882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882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882B"/>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882B"/>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orient="horz" pos="346" userDrawn="1">
          <p15:clr>
            <a:srgbClr val="F26B43"/>
          </p15:clr>
        </p15:guide>
        <p15:guide id="4" orient="horz" pos="3974" userDrawn="1">
          <p15:clr>
            <a:srgbClr val="F26B43"/>
          </p15:clr>
        </p15:guide>
        <p15:guide id="5" pos="347" userDrawn="1">
          <p15:clr>
            <a:srgbClr val="F26B43"/>
          </p15:clr>
        </p15:guide>
        <p15:guide id="6" pos="7333" userDrawn="1">
          <p15:clr>
            <a:srgbClr val="F26B43"/>
          </p15:clr>
        </p15:guide>
        <p15:guide id="7" pos="3477" userDrawn="1">
          <p15:clr>
            <a:srgbClr val="F26B43"/>
          </p15:clr>
        </p15:guide>
        <p15:guide id="8" pos="4203" userDrawn="1">
          <p15:clr>
            <a:srgbClr val="F26B43"/>
          </p15:clr>
        </p15:guide>
        <p15:guide id="9" orient="horz" pos="12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A51774-9E01-4132-7E4F-CCCDB3609A13}"/>
              </a:ext>
            </a:extLst>
          </p:cNvPr>
          <p:cNvSpPr/>
          <p:nvPr userDrawn="1"/>
        </p:nvSpPr>
        <p:spPr>
          <a:xfrm>
            <a:off x="0" y="6308725"/>
            <a:ext cx="12192000" cy="549276"/>
          </a:xfrm>
          <a:prstGeom prst="rect">
            <a:avLst/>
          </a:prstGeom>
          <a:gradFill flip="none" rotWithShape="1">
            <a:gsLst>
              <a:gs pos="100000">
                <a:srgbClr val="031253"/>
              </a:gs>
              <a:gs pos="0">
                <a:srgbClr val="004CFF"/>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53129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Google Shape;52;p10">
            <a:extLst>
              <a:ext uri="{FF2B5EF4-FFF2-40B4-BE49-F238E27FC236}">
                <a16:creationId xmlns:a16="http://schemas.microsoft.com/office/drawing/2014/main" id="{84A97921-F5EF-3B84-9936-15FBB7084B89}"/>
              </a:ext>
            </a:extLst>
          </p:cNvPr>
          <p:cNvPicPr preferRelativeResize="0"/>
          <p:nvPr userDrawn="1"/>
        </p:nvPicPr>
        <p:blipFill>
          <a:blip r:embed="rId10"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Tree>
    <p:extLst>
      <p:ext uri="{BB962C8B-B14F-4D97-AF65-F5344CB8AC3E}">
        <p14:creationId xmlns:p14="http://schemas.microsoft.com/office/powerpoint/2010/main" val="7922746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0" r:id="rId3"/>
    <p:sldLayoutId id="2147483676" r:id="rId4"/>
    <p:sldLayoutId id="2147483677" r:id="rId5"/>
    <p:sldLayoutId id="2147483678" r:id="rId6"/>
    <p:sldLayoutId id="2147483681" r:id="rId7"/>
    <p:sldLayoutId id="2147483682" r:id="rId8"/>
  </p:sldLayoutIdLst>
  <p:txStyles>
    <p:title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orient="horz" pos="346" userDrawn="1">
          <p15:clr>
            <a:srgbClr val="F26B43"/>
          </p15:clr>
        </p15:guide>
        <p15:guide id="4" orient="horz" pos="3974" userDrawn="1">
          <p15:clr>
            <a:srgbClr val="F26B43"/>
          </p15:clr>
        </p15:guide>
        <p15:guide id="5" pos="347" userDrawn="1">
          <p15:clr>
            <a:srgbClr val="F26B43"/>
          </p15:clr>
        </p15:guide>
        <p15:guide id="6" pos="7333" userDrawn="1">
          <p15:clr>
            <a:srgbClr val="F26B43"/>
          </p15:clr>
        </p15:guide>
        <p15:guide id="7" pos="3477" userDrawn="1">
          <p15:clr>
            <a:srgbClr val="F26B43"/>
          </p15:clr>
        </p15:guide>
        <p15:guide id="8" pos="4203" userDrawn="1">
          <p15:clr>
            <a:srgbClr val="F26B43"/>
          </p15:clr>
        </p15:guide>
        <p15:guide id="9"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Bx56qjS338"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gov.uk/government/publications/gcse-9-to-1-grade-scale-explained" TargetMode="External"/><Relationship Id="rId5" Type="http://schemas.openxmlformats.org/officeDocument/2006/relationships/hyperlink" Target="https://www.gov.uk/government/publications/gcse-and-a-level-grading-what-you-need-to-know/gcse-and-a-level-grading-what-you-need-to-know" TargetMode="External"/><Relationship Id="rId4" Type="http://schemas.openxmlformats.org/officeDocument/2006/relationships/hyperlink" Target="https://www.gov.uk/government/collections/understanding-grading-toolkit-for-schools-and-colle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9C49-02A2-1A98-1E3E-1F6083105F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F80C86-A481-C09F-72E2-56F87F35CF61}"/>
              </a:ext>
            </a:extLst>
          </p:cNvPr>
          <p:cNvPicPr>
            <a:picLocks noChangeAspect="1"/>
          </p:cNvPicPr>
          <p:nvPr/>
        </p:nvPicPr>
        <p:blipFill>
          <a:blip r:embed="rId3" cstate="hqprint">
            <a:extLst>
              <a:ext uri="{28A0092B-C50C-407E-A947-70E740481C1C}">
                <a14:useLocalDpi xmlns:a14="http://schemas.microsoft.com/office/drawing/2010/main"/>
              </a:ext>
            </a:extLst>
          </a:blip>
          <a:srcRect l="-5875" t="14220" r="39316" b="15024"/>
          <a:stretch>
            <a:fillRect/>
          </a:stretch>
        </p:blipFill>
        <p:spPr>
          <a:xfrm>
            <a:off x="3745319" y="-1895"/>
            <a:ext cx="9699778" cy="6870640"/>
          </a:xfrm>
          <a:prstGeom prst="rect">
            <a:avLst/>
          </a:prstGeom>
        </p:spPr>
      </p:pic>
      <p:pic>
        <p:nvPicPr>
          <p:cNvPr id="3" name="Picture 2">
            <a:extLst>
              <a:ext uri="{FF2B5EF4-FFF2-40B4-BE49-F238E27FC236}">
                <a16:creationId xmlns:a16="http://schemas.microsoft.com/office/drawing/2014/main" id="{102F7D1C-24B8-5590-751D-49AA7C4E8D8D}"/>
              </a:ext>
            </a:extLst>
          </p:cNvPr>
          <p:cNvPicPr>
            <a:picLocks noChangeAspect="1"/>
          </p:cNvPicPr>
          <p:nvPr/>
        </p:nvPicPr>
        <p:blipFill>
          <a:blip r:embed="rId4"/>
          <a:srcRect l="40879"/>
          <a:stretch>
            <a:fillRect/>
          </a:stretch>
        </p:blipFill>
        <p:spPr>
          <a:xfrm>
            <a:off x="0" y="0"/>
            <a:ext cx="7208066" cy="6876737"/>
          </a:xfrm>
          <a:prstGeom prst="rect">
            <a:avLst/>
          </a:prstGeom>
        </p:spPr>
      </p:pic>
      <p:sp>
        <p:nvSpPr>
          <p:cNvPr id="5" name="Text Placeholder 4">
            <a:extLst>
              <a:ext uri="{FF2B5EF4-FFF2-40B4-BE49-F238E27FC236}">
                <a16:creationId xmlns:a16="http://schemas.microsoft.com/office/drawing/2014/main" id="{3BDC5029-CA74-11ED-AD92-3DB74C94A367}"/>
              </a:ext>
            </a:extLst>
          </p:cNvPr>
          <p:cNvSpPr>
            <a:spLocks noGrp="1"/>
          </p:cNvSpPr>
          <p:nvPr>
            <p:ph type="body" idx="1"/>
          </p:nvPr>
        </p:nvSpPr>
        <p:spPr/>
        <p:txBody>
          <a:bodyPr/>
          <a:lstStyle/>
          <a:p>
            <a:r>
              <a:rPr lang="en-GB" sz="1600"/>
              <a:t>What happens between the exam hall and results day?</a:t>
            </a:r>
          </a:p>
          <a:p>
            <a:endParaRPr lang="en-GB"/>
          </a:p>
          <a:p>
            <a:endParaRPr lang="en-US"/>
          </a:p>
        </p:txBody>
      </p:sp>
      <p:pic>
        <p:nvPicPr>
          <p:cNvPr id="8" name="Google Shape;11;p2">
            <a:extLst>
              <a:ext uri="{FF2B5EF4-FFF2-40B4-BE49-F238E27FC236}">
                <a16:creationId xmlns:a16="http://schemas.microsoft.com/office/drawing/2014/main" id="{648A54E6-EE04-7E2D-7A2E-E9587A07D578}"/>
              </a:ext>
            </a:extLst>
          </p:cNvPr>
          <p:cNvPicPr preferRelativeResize="0">
            <a:picLocks noGrp="1" noRot="1" noMove="1" noResize="1" noEditPoints="1" noAdjustHandles="1" noChangeArrowheads="1" noChangeShapeType="1" noCrop="1"/>
          </p:cNvPicPr>
          <p:nvPr/>
        </p:nvPicPr>
        <p:blipFill>
          <a:blip r:embed="rId5" cstate="hqprint">
            <a:alphaModFix/>
            <a:extLst>
              <a:ext uri="{28A0092B-C50C-407E-A947-70E740481C1C}">
                <a14:useLocalDpi xmlns:a14="http://schemas.microsoft.com/office/drawing/2010/main"/>
              </a:ext>
            </a:extLst>
          </a:blip>
          <a:stretch>
            <a:fillRect/>
          </a:stretch>
        </p:blipFill>
        <p:spPr>
          <a:xfrm>
            <a:off x="550863" y="0"/>
            <a:ext cx="1371600" cy="1371600"/>
          </a:xfrm>
          <a:prstGeom prst="rect">
            <a:avLst/>
          </a:prstGeom>
          <a:noFill/>
          <a:ln>
            <a:noFill/>
          </a:ln>
        </p:spPr>
      </p:pic>
      <p:sp>
        <p:nvSpPr>
          <p:cNvPr id="7" name="Title 6">
            <a:extLst>
              <a:ext uri="{FF2B5EF4-FFF2-40B4-BE49-F238E27FC236}">
                <a16:creationId xmlns:a16="http://schemas.microsoft.com/office/drawing/2014/main" id="{ED93051A-C322-EA3D-E020-A1310C9C31DD}"/>
              </a:ext>
            </a:extLst>
          </p:cNvPr>
          <p:cNvSpPr>
            <a:spLocks noGrp="1"/>
          </p:cNvSpPr>
          <p:nvPr>
            <p:ph type="title"/>
          </p:nvPr>
        </p:nvSpPr>
        <p:spPr/>
        <p:txBody>
          <a:bodyPr/>
          <a:lstStyle/>
          <a:p>
            <a:r>
              <a:rPr lang="en-US" sz="3200"/>
              <a:t>How your exams are</a:t>
            </a:r>
            <a:br>
              <a:rPr lang="en-US" sz="3200"/>
            </a:br>
            <a:r>
              <a:rPr lang="en-US" b="1">
                <a:gradFill>
                  <a:gsLst>
                    <a:gs pos="0">
                      <a:srgbClr val="00FF40"/>
                    </a:gs>
                    <a:gs pos="100000">
                      <a:srgbClr val="44FFE1"/>
                    </a:gs>
                  </a:gsLst>
                  <a:lin ang="10200000" scaled="0"/>
                </a:gradFill>
              </a:rPr>
              <a:t>marked and graded</a:t>
            </a:r>
          </a:p>
        </p:txBody>
      </p:sp>
      <p:pic>
        <p:nvPicPr>
          <p:cNvPr id="4" name="Picture 3">
            <a:extLst>
              <a:ext uri="{FF2B5EF4-FFF2-40B4-BE49-F238E27FC236}">
                <a16:creationId xmlns:a16="http://schemas.microsoft.com/office/drawing/2014/main" id="{442596CE-468A-82C9-0417-D7E0DB38182F}"/>
              </a:ext>
            </a:extLst>
          </p:cNvPr>
          <p:cNvPicPr>
            <a:picLocks noChangeAspect="1"/>
          </p:cNvPicPr>
          <p:nvPr/>
        </p:nvPicPr>
        <p:blipFill>
          <a:blip r:embed="rId6"/>
          <a:srcRect/>
          <a:stretch/>
        </p:blipFill>
        <p:spPr>
          <a:xfrm>
            <a:off x="13968666" y="0"/>
            <a:ext cx="8884772" cy="6858000"/>
          </a:xfrm>
          <a:prstGeom prst="rect">
            <a:avLst/>
          </a:prstGeom>
        </p:spPr>
      </p:pic>
    </p:spTree>
    <p:extLst>
      <p:ext uri="{BB962C8B-B14F-4D97-AF65-F5344CB8AC3E}">
        <p14:creationId xmlns:p14="http://schemas.microsoft.com/office/powerpoint/2010/main" val="358251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3788-3D34-2DFD-5184-22EADFEED0BC}"/>
            </a:ext>
          </a:extLst>
        </p:cNvPr>
        <p:cNvGrpSpPr/>
        <p:nvPr/>
      </p:nvGrpSpPr>
      <p:grpSpPr>
        <a:xfrm>
          <a:off x="0" y="0"/>
          <a:ext cx="0" cy="0"/>
          <a:chOff x="0" y="0"/>
          <a:chExt cx="0" cy="0"/>
        </a:xfrm>
      </p:grpSpPr>
      <p:pic>
        <p:nvPicPr>
          <p:cNvPr id="6" name="Picture 5" descr="A blue square with black border&#10;&#10;AI-generated content may be incorrect.">
            <a:extLst>
              <a:ext uri="{FF2B5EF4-FFF2-40B4-BE49-F238E27FC236}">
                <a16:creationId xmlns:a16="http://schemas.microsoft.com/office/drawing/2014/main" id="{DB243D41-A7C4-3F26-40B7-644A70C2F7B6}"/>
              </a:ext>
            </a:extLst>
          </p:cNvPr>
          <p:cNvPicPr>
            <a:picLocks noChangeAspect="1"/>
          </p:cNvPicPr>
          <p:nvPr/>
        </p:nvPicPr>
        <p:blipFill>
          <a:blip r:embed="rId3"/>
          <a:stretch>
            <a:fillRect/>
          </a:stretch>
        </p:blipFill>
        <p:spPr>
          <a:xfrm>
            <a:off x="583563" y="2222711"/>
            <a:ext cx="2380597" cy="2380597"/>
          </a:xfrm>
          <a:prstGeom prst="rect">
            <a:avLst/>
          </a:prstGeom>
        </p:spPr>
      </p:pic>
      <p:pic>
        <p:nvPicPr>
          <p:cNvPr id="2" name="Picture 1" descr="A blue square with black border&#10;&#10;AI-generated content may be incorrect.">
            <a:extLst>
              <a:ext uri="{FF2B5EF4-FFF2-40B4-BE49-F238E27FC236}">
                <a16:creationId xmlns:a16="http://schemas.microsoft.com/office/drawing/2014/main" id="{E89CE8EC-AAF9-9FFA-4A39-92D4C497B9AF}"/>
              </a:ext>
            </a:extLst>
          </p:cNvPr>
          <p:cNvPicPr>
            <a:picLocks noChangeAspect="1"/>
          </p:cNvPicPr>
          <p:nvPr/>
        </p:nvPicPr>
        <p:blipFill>
          <a:blip r:embed="rId3"/>
          <a:stretch>
            <a:fillRect/>
          </a:stretch>
        </p:blipFill>
        <p:spPr>
          <a:xfrm>
            <a:off x="3522180" y="2200601"/>
            <a:ext cx="2380597" cy="2380597"/>
          </a:xfrm>
          <a:prstGeom prst="rect">
            <a:avLst/>
          </a:prstGeom>
        </p:spPr>
      </p:pic>
      <p:pic>
        <p:nvPicPr>
          <p:cNvPr id="3" name="Picture 2" descr="A blue square with black border&#10;&#10;AI-generated content may be incorrect.">
            <a:extLst>
              <a:ext uri="{FF2B5EF4-FFF2-40B4-BE49-F238E27FC236}">
                <a16:creationId xmlns:a16="http://schemas.microsoft.com/office/drawing/2014/main" id="{4AB71DBC-F1BC-CD1A-77F8-0FF45DAE9337}"/>
              </a:ext>
            </a:extLst>
          </p:cNvPr>
          <p:cNvPicPr>
            <a:picLocks noChangeAspect="1"/>
          </p:cNvPicPr>
          <p:nvPr/>
        </p:nvPicPr>
        <p:blipFill>
          <a:blip r:embed="rId3"/>
          <a:stretch>
            <a:fillRect/>
          </a:stretch>
        </p:blipFill>
        <p:spPr>
          <a:xfrm>
            <a:off x="6395845" y="2180035"/>
            <a:ext cx="2380597" cy="2380597"/>
          </a:xfrm>
          <a:prstGeom prst="rect">
            <a:avLst/>
          </a:prstGeom>
        </p:spPr>
      </p:pic>
      <p:pic>
        <p:nvPicPr>
          <p:cNvPr id="4" name="Picture 3" descr="A blue square with black border&#10;&#10;AI-generated content may be incorrect.">
            <a:extLst>
              <a:ext uri="{FF2B5EF4-FFF2-40B4-BE49-F238E27FC236}">
                <a16:creationId xmlns:a16="http://schemas.microsoft.com/office/drawing/2014/main" id="{D70B8611-623C-7BE2-30A4-523F22A64F7E}"/>
              </a:ext>
            </a:extLst>
          </p:cNvPr>
          <p:cNvPicPr>
            <a:picLocks noChangeAspect="1"/>
          </p:cNvPicPr>
          <p:nvPr/>
        </p:nvPicPr>
        <p:blipFill>
          <a:blip r:embed="rId3"/>
          <a:stretch>
            <a:fillRect/>
          </a:stretch>
        </p:blipFill>
        <p:spPr>
          <a:xfrm>
            <a:off x="9244165" y="2180035"/>
            <a:ext cx="2380597" cy="2380597"/>
          </a:xfrm>
          <a:prstGeom prst="rect">
            <a:avLst/>
          </a:prstGeom>
        </p:spPr>
      </p:pic>
      <p:sp>
        <p:nvSpPr>
          <p:cNvPr id="12" name="TextBox 11">
            <a:extLst>
              <a:ext uri="{FF2B5EF4-FFF2-40B4-BE49-F238E27FC236}">
                <a16:creationId xmlns:a16="http://schemas.microsoft.com/office/drawing/2014/main" id="{8F7ADB8B-7C1F-8512-61CA-C0F7D44BF893}"/>
              </a:ext>
            </a:extLst>
          </p:cNvPr>
          <p:cNvSpPr txBox="1"/>
          <p:nvPr/>
        </p:nvSpPr>
        <p:spPr>
          <a:xfrm>
            <a:off x="1141583" y="3059426"/>
            <a:ext cx="1176096" cy="553998"/>
          </a:xfrm>
          <a:prstGeom prst="rect">
            <a:avLst/>
          </a:prstGeom>
          <a:noFill/>
        </p:spPr>
        <p:txBody>
          <a:bodyPr wrap="square" rtlCol="0">
            <a:spAutoFit/>
          </a:bodyPr>
          <a:lstStyle/>
          <a:p>
            <a:pPr algn="ctr"/>
            <a:r>
              <a:rPr lang="en-US" sz="3000" b="1">
                <a:solidFill>
                  <a:schemeClr val="bg1"/>
                </a:solidFill>
                <a:latin typeface="Arial" panose="020B0604020202020204" pitchFamily="34" charset="0"/>
                <a:cs typeface="Arial" panose="020B0604020202020204" pitchFamily="34" charset="0"/>
              </a:rPr>
              <a:t>Data</a:t>
            </a:r>
          </a:p>
        </p:txBody>
      </p:sp>
      <p:sp>
        <p:nvSpPr>
          <p:cNvPr id="13" name="TextBox 12">
            <a:extLst>
              <a:ext uri="{FF2B5EF4-FFF2-40B4-BE49-F238E27FC236}">
                <a16:creationId xmlns:a16="http://schemas.microsoft.com/office/drawing/2014/main" id="{8A6E83D8-25DF-71A2-2341-4FB21EE95896}"/>
              </a:ext>
            </a:extLst>
          </p:cNvPr>
          <p:cNvSpPr txBox="1"/>
          <p:nvPr/>
        </p:nvSpPr>
        <p:spPr>
          <a:xfrm>
            <a:off x="3665406" y="2608881"/>
            <a:ext cx="2096208" cy="1477328"/>
          </a:xfrm>
          <a:prstGeom prst="rect">
            <a:avLst/>
          </a:prstGeom>
          <a:noFill/>
        </p:spPr>
        <p:txBody>
          <a:bodyPr wrap="square" rtlCol="0">
            <a:spAutoFit/>
          </a:bodyPr>
          <a:lstStyle/>
          <a:p>
            <a:pPr lvl="0" algn="ctr"/>
            <a:r>
              <a:rPr lang="en-US" sz="3000" b="1">
                <a:solidFill>
                  <a:schemeClr val="bg1"/>
                </a:solidFill>
                <a:latin typeface="Arial" panose="020B0604020202020204" pitchFamily="34" charset="0"/>
                <a:cs typeface="Arial" panose="020B0604020202020204" pitchFamily="34" charset="0"/>
              </a:rPr>
              <a:t>Real student answers</a:t>
            </a:r>
            <a:endParaRPr lang="en-US" sz="30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D7A2ACA-3E5A-F4E0-BE45-E3D88A40784A}"/>
              </a:ext>
            </a:extLst>
          </p:cNvPr>
          <p:cNvSpPr txBox="1"/>
          <p:nvPr/>
        </p:nvSpPr>
        <p:spPr>
          <a:xfrm>
            <a:off x="6538040" y="2507797"/>
            <a:ext cx="2096208" cy="1477328"/>
          </a:xfrm>
          <a:prstGeom prst="rect">
            <a:avLst/>
          </a:prstGeom>
          <a:noFill/>
        </p:spPr>
        <p:txBody>
          <a:bodyPr wrap="square" rtlCol="0">
            <a:spAutoFit/>
          </a:bodyPr>
          <a:lstStyle/>
          <a:p>
            <a:pPr lvl="0" algn="ctr"/>
            <a:r>
              <a:rPr lang="en-US" sz="3000" b="1">
                <a:solidFill>
                  <a:schemeClr val="bg1"/>
                </a:solidFill>
                <a:latin typeface="Arial" panose="020B0604020202020204" pitchFamily="34" charset="0"/>
                <a:cs typeface="Arial" panose="020B0604020202020204" pitchFamily="34" charset="0"/>
              </a:rPr>
              <a:t>Expert examiner judgment </a:t>
            </a:r>
            <a:endParaRPr lang="en-GB" sz="30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6B71B9E-23F5-4B88-5731-F86B092879EE}"/>
              </a:ext>
            </a:extLst>
          </p:cNvPr>
          <p:cNvSpPr txBox="1"/>
          <p:nvPr/>
        </p:nvSpPr>
        <p:spPr>
          <a:xfrm>
            <a:off x="9125775" y="2677835"/>
            <a:ext cx="2703716" cy="1384995"/>
          </a:xfrm>
          <a:prstGeom prst="rect">
            <a:avLst/>
          </a:prstGeom>
          <a:noFill/>
        </p:spPr>
        <p:txBody>
          <a:bodyPr wrap="square" rtlCol="0">
            <a:spAutoFit/>
          </a:bodyPr>
          <a:lstStyle/>
          <a:p>
            <a:pPr lvl="0" algn="ctr"/>
            <a:r>
              <a:rPr lang="en-US" sz="2800" b="1">
                <a:solidFill>
                  <a:schemeClr val="bg1"/>
                </a:solidFill>
                <a:latin typeface="Arial" panose="020B0604020202020204" pitchFamily="34" charset="0"/>
                <a:cs typeface="Arial" panose="020B0604020202020204" pitchFamily="34" charset="0"/>
              </a:rPr>
              <a:t>Comparison</a:t>
            </a:r>
          </a:p>
          <a:p>
            <a:pPr lvl="0" algn="ctr"/>
            <a:r>
              <a:rPr lang="en-US" sz="2800" b="1">
                <a:solidFill>
                  <a:schemeClr val="bg1"/>
                </a:solidFill>
                <a:latin typeface="Arial" panose="020B0604020202020204" pitchFamily="34" charset="0"/>
                <a:cs typeface="Arial" panose="020B0604020202020204" pitchFamily="34" charset="0"/>
              </a:rPr>
              <a:t>with</a:t>
            </a:r>
          </a:p>
          <a:p>
            <a:pPr lvl="0" algn="ctr"/>
            <a:r>
              <a:rPr lang="en-US" sz="2800" b="1">
                <a:solidFill>
                  <a:schemeClr val="bg1"/>
                </a:solidFill>
                <a:latin typeface="Arial" panose="020B0604020202020204" pitchFamily="34" charset="0"/>
                <a:cs typeface="Arial" panose="020B0604020202020204" pitchFamily="34" charset="0"/>
              </a:rPr>
              <a:t>last year</a:t>
            </a:r>
            <a:endParaRPr lang="en-US" sz="28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E2B990-43CE-BE0F-E0F9-B4AEB2F6385C}"/>
              </a:ext>
            </a:extLst>
          </p:cNvPr>
          <p:cNvSpPr txBox="1"/>
          <p:nvPr/>
        </p:nvSpPr>
        <p:spPr>
          <a:xfrm>
            <a:off x="2667012" y="3129369"/>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1969C320-E406-7A0F-437B-6C9A9432B6BA}"/>
              </a:ext>
            </a:extLst>
          </p:cNvPr>
          <p:cNvSpPr txBox="1"/>
          <p:nvPr/>
        </p:nvSpPr>
        <p:spPr>
          <a:xfrm>
            <a:off x="5390833" y="4733938"/>
            <a:ext cx="1176096" cy="584775"/>
          </a:xfrm>
          <a:prstGeom prst="rect">
            <a:avLst/>
          </a:prstGeom>
          <a:noFill/>
        </p:spPr>
        <p:txBody>
          <a:bodyPr wrap="square" rtlCol="0">
            <a:spAutoFit/>
          </a:bodyPr>
          <a:lstStyle/>
          <a:p>
            <a:pPr algn="ctr"/>
            <a:r>
              <a:rPr lang="en-US" sz="3200" b="1">
                <a:solidFill>
                  <a:srgbClr val="004CFF"/>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0DD27FDF-FF03-3BC6-26D8-26C0D698FD2B}"/>
              </a:ext>
            </a:extLst>
          </p:cNvPr>
          <p:cNvSpPr txBox="1"/>
          <p:nvPr/>
        </p:nvSpPr>
        <p:spPr>
          <a:xfrm>
            <a:off x="2192603" y="5171103"/>
            <a:ext cx="7486253" cy="707886"/>
          </a:xfrm>
          <a:prstGeom prst="rect">
            <a:avLst/>
          </a:prstGeom>
          <a:noFill/>
        </p:spPr>
        <p:txBody>
          <a:bodyPr wrap="square">
            <a:spAutoFit/>
          </a:bodyPr>
          <a:lstStyle/>
          <a:p>
            <a:pPr indent="0" algn="ctr">
              <a:buNone/>
            </a:pPr>
            <a:r>
              <a:rPr lang="en-GB" sz="4000" b="1">
                <a:gradFill>
                  <a:gsLst>
                    <a:gs pos="0">
                      <a:srgbClr val="002060"/>
                    </a:gs>
                    <a:gs pos="100000">
                      <a:srgbClr val="004CFF"/>
                    </a:gs>
                  </a:gsLst>
                  <a:lin ang="10200000" scaled="0"/>
                </a:gradFill>
                <a:latin typeface="Arial" panose="020B0604020202020204" pitchFamily="34" charset="0"/>
                <a:cs typeface="Arial" panose="020B0604020202020204" pitchFamily="34" charset="0"/>
              </a:rPr>
              <a:t>Grade boundaries</a:t>
            </a:r>
            <a:endParaRPr lang="en-US" sz="4000">
              <a:gradFill>
                <a:gsLst>
                  <a:gs pos="0">
                    <a:srgbClr val="002060"/>
                  </a:gs>
                  <a:gs pos="100000">
                    <a:srgbClr val="004CFF"/>
                  </a:gs>
                </a:gsLst>
                <a:lin ang="10200000" scaled="0"/>
              </a:gra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661955-0094-D963-EC0F-680CA830B8F3}"/>
              </a:ext>
            </a:extLst>
          </p:cNvPr>
          <p:cNvSpPr txBox="1"/>
          <p:nvPr/>
        </p:nvSpPr>
        <p:spPr>
          <a:xfrm>
            <a:off x="5573936" y="3132100"/>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DEAE95D5-1D57-9BE0-EB48-DFA2B8BA7EE1}"/>
              </a:ext>
            </a:extLst>
          </p:cNvPr>
          <p:cNvSpPr txBox="1"/>
          <p:nvPr/>
        </p:nvSpPr>
        <p:spPr>
          <a:xfrm>
            <a:off x="8451388" y="3059426"/>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25" name="Title 8">
            <a:extLst>
              <a:ext uri="{FF2B5EF4-FFF2-40B4-BE49-F238E27FC236}">
                <a16:creationId xmlns:a16="http://schemas.microsoft.com/office/drawing/2014/main" id="{4D760CEB-A2B7-D02C-BF78-BC4668E6EDE8}"/>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26" name="Title 8">
            <a:extLst>
              <a:ext uri="{FF2B5EF4-FFF2-40B4-BE49-F238E27FC236}">
                <a16:creationId xmlns:a16="http://schemas.microsoft.com/office/drawing/2014/main" id="{F5EDB23F-2264-1959-2D97-C364B37648DF}"/>
              </a:ext>
            </a:extLst>
          </p:cNvPr>
          <p:cNvSpPr txBox="1">
            <a:spLocks/>
          </p:cNvSpPr>
          <p:nvPr/>
        </p:nvSpPr>
        <p:spPr>
          <a:xfrm>
            <a:off x="550862" y="96316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Grade boundaries are set to keep standards consistent</a:t>
            </a:r>
            <a:endParaRPr lang="en-US" sz="3000"/>
          </a:p>
        </p:txBody>
      </p:sp>
    </p:spTree>
    <p:extLst>
      <p:ext uri="{BB962C8B-B14F-4D97-AF65-F5344CB8AC3E}">
        <p14:creationId xmlns:p14="http://schemas.microsoft.com/office/powerpoint/2010/main" val="1925940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8B89-835C-D00A-9363-AFE8AAA360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C42582-47ED-BB62-3AAB-73546EA3CF53}"/>
              </a:ext>
            </a:extLst>
          </p:cNvPr>
          <p:cNvSpPr/>
          <p:nvPr/>
        </p:nvSpPr>
        <p:spPr>
          <a:xfrm>
            <a:off x="-409075" y="3175257"/>
            <a:ext cx="350546"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33EE4822-AE53-E06D-5DCF-E3C9CA58333D}"/>
              </a:ext>
            </a:extLst>
          </p:cNvPr>
          <p:cNvSpPr txBox="1">
            <a:spLocks/>
          </p:cNvSpPr>
          <p:nvPr/>
        </p:nvSpPr>
        <p:spPr>
          <a:xfrm>
            <a:off x="7832423" y="6699154"/>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11257A12-937E-498A-2BEC-7386126FC2B7}"/>
              </a:ext>
            </a:extLst>
          </p:cNvPr>
          <p:cNvSpPr txBox="1">
            <a:spLocks/>
          </p:cNvSpPr>
          <p:nvPr/>
        </p:nvSpPr>
        <p:spPr>
          <a:xfrm>
            <a:off x="5215555" y="6535526"/>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5377855C-C21C-820B-4F38-3F801B8A9C89}"/>
              </a:ext>
            </a:extLst>
          </p:cNvPr>
          <p:cNvSpPr txBox="1">
            <a:spLocks/>
          </p:cNvSpPr>
          <p:nvPr/>
        </p:nvSpPr>
        <p:spPr>
          <a:xfrm>
            <a:off x="2578770" y="6987619"/>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41D001E9-2095-00B0-44A0-41A0E85B808F}"/>
              </a:ext>
            </a:extLst>
          </p:cNvPr>
          <p:cNvSpPr/>
          <p:nvPr/>
        </p:nvSpPr>
        <p:spPr>
          <a:xfrm>
            <a:off x="0" y="422031"/>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82CF803-9A01-417C-310F-4BE5AA550A6B}"/>
              </a:ext>
            </a:extLst>
          </p:cNvPr>
          <p:cNvSpPr>
            <a:spLocks noGrp="1"/>
          </p:cNvSpPr>
          <p:nvPr>
            <p:ph idx="1"/>
          </p:nvPr>
        </p:nvSpPr>
        <p:spPr>
          <a:xfrm>
            <a:off x="550863" y="1636900"/>
            <a:ext cx="10901997" cy="305612"/>
          </a:xfrm>
        </p:spPr>
        <p:txBody>
          <a:bodyPr/>
          <a:lstStyle/>
          <a:p>
            <a:pPr marL="0" indent="0">
              <a:buNone/>
            </a:pPr>
            <a:r>
              <a:rPr lang="en-GB" sz="2400">
                <a:solidFill>
                  <a:schemeClr val="accent5">
                    <a:lumMod val="75000"/>
                    <a:lumOff val="25000"/>
                  </a:schemeClr>
                </a:solidFill>
              </a:rPr>
              <a:t>Different grade boundaries DOES NOT EQUAL different quality of work needed</a:t>
            </a:r>
          </a:p>
        </p:txBody>
      </p:sp>
      <p:cxnSp>
        <p:nvCxnSpPr>
          <p:cNvPr id="5" name="Straight Connector 4">
            <a:extLst>
              <a:ext uri="{FF2B5EF4-FFF2-40B4-BE49-F238E27FC236}">
                <a16:creationId xmlns:a16="http://schemas.microsoft.com/office/drawing/2014/main" id="{1A6FDC3B-3954-0016-B0CC-97749B6891A8}"/>
              </a:ext>
            </a:extLst>
          </p:cNvPr>
          <p:cNvCxnSpPr/>
          <p:nvPr/>
        </p:nvCxnSpPr>
        <p:spPr>
          <a:xfrm>
            <a:off x="12345552"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0397D19-461E-40B5-8DDF-31BAEDA756B9}"/>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19E971C-115B-2931-9EA8-23597053FB0F}"/>
              </a:ext>
            </a:extLst>
          </p:cNvPr>
          <p:cNvCxnSpPr/>
          <p:nvPr/>
        </p:nvCxnSpPr>
        <p:spPr>
          <a:xfrm>
            <a:off x="12345552"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C5DE011E-36B1-EDAA-BC47-E2C19982A1B0}"/>
              </a:ext>
            </a:extLst>
          </p:cNvPr>
          <p:cNvSpPr txBox="1">
            <a:spLocks/>
          </p:cNvSpPr>
          <p:nvPr/>
        </p:nvSpPr>
        <p:spPr>
          <a:xfrm>
            <a:off x="-1237891"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A8A0AE25-F944-4549-4F4F-AC8E28F69F3F}"/>
              </a:ext>
            </a:extLst>
          </p:cNvPr>
          <p:cNvSpPr/>
          <p:nvPr/>
        </p:nvSpPr>
        <p:spPr>
          <a:xfrm>
            <a:off x="2009274"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F049BA8-AB30-A4AD-D2FB-044DBEEEAE69}"/>
              </a:ext>
            </a:extLst>
          </p:cNvPr>
          <p:cNvSpPr/>
          <p:nvPr/>
        </p:nvSpPr>
        <p:spPr>
          <a:xfrm>
            <a:off x="4626142"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7813A5E-7D6A-CC8A-32A5-0AED0B3AC60B}"/>
              </a:ext>
            </a:extLst>
          </p:cNvPr>
          <p:cNvSpPr/>
          <p:nvPr/>
        </p:nvSpPr>
        <p:spPr>
          <a:xfrm>
            <a:off x="7255041"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EC92442F-5120-9A04-793F-4F5DAF8FB21B}"/>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A7C410E8-6579-8C23-3979-67316062D08B}"/>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45B46614-08F7-4691-B56D-4FE567FA474F}"/>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77F1012D-D811-9A12-7DC7-817602509E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0D2DEA03-C1A6-6E69-85DE-F49B38E7CBF9}"/>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6590E8AE-3CA5-F746-DDEB-CBA488EFFD18}"/>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4DE68CC-08E0-324E-41F4-A8BA42B9FF59}"/>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8">
            <a:extLst>
              <a:ext uri="{FF2B5EF4-FFF2-40B4-BE49-F238E27FC236}">
                <a16:creationId xmlns:a16="http://schemas.microsoft.com/office/drawing/2014/main" id="{3A2C9D4A-5E2D-5017-7406-DADE541F2860}"/>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4" name="Title 8">
            <a:extLst>
              <a:ext uri="{FF2B5EF4-FFF2-40B4-BE49-F238E27FC236}">
                <a16:creationId xmlns:a16="http://schemas.microsoft.com/office/drawing/2014/main" id="{566C065B-6B2B-9900-9829-9A1B6E043A4E}"/>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96835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4A8C-F5CF-D073-6070-F575A2DD57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AA06E9-8D03-B893-BBEE-9FD98B8DB0A3}"/>
              </a:ext>
            </a:extLst>
          </p:cNvPr>
          <p:cNvSpPr/>
          <p:nvPr/>
        </p:nvSpPr>
        <p:spPr>
          <a:xfrm>
            <a:off x="-409075" y="3175257"/>
            <a:ext cx="350546"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FD47A04D-CDE8-E1AB-2040-97954C7761F2}"/>
              </a:ext>
            </a:extLst>
          </p:cNvPr>
          <p:cNvSpPr txBox="1">
            <a:spLocks/>
          </p:cNvSpPr>
          <p:nvPr/>
        </p:nvSpPr>
        <p:spPr>
          <a:xfrm>
            <a:off x="7832423" y="6699154"/>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A7B691F4-BBE9-88A7-5FF5-EE8B2757024A}"/>
              </a:ext>
            </a:extLst>
          </p:cNvPr>
          <p:cNvSpPr txBox="1">
            <a:spLocks/>
          </p:cNvSpPr>
          <p:nvPr/>
        </p:nvSpPr>
        <p:spPr>
          <a:xfrm>
            <a:off x="5215555" y="6535526"/>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36EA8C6E-3EB2-6C34-5DA3-E9C3FF75FB8A}"/>
              </a:ext>
            </a:extLst>
          </p:cNvPr>
          <p:cNvSpPr txBox="1">
            <a:spLocks/>
          </p:cNvSpPr>
          <p:nvPr/>
        </p:nvSpPr>
        <p:spPr>
          <a:xfrm>
            <a:off x="2578770" y="6987619"/>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6201E999-CC57-DE38-55A9-D7580A53E4C8}"/>
              </a:ext>
            </a:extLst>
          </p:cNvPr>
          <p:cNvSpPr/>
          <p:nvPr/>
        </p:nvSpPr>
        <p:spPr>
          <a:xfrm>
            <a:off x="0" y="32730"/>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600C00E0-2FAC-5B6E-0F5D-661689B23A85}"/>
              </a:ext>
            </a:extLst>
          </p:cNvPr>
          <p:cNvSpPr>
            <a:spLocks noGrp="1"/>
          </p:cNvSpPr>
          <p:nvPr>
            <p:ph idx="1"/>
          </p:nvPr>
        </p:nvSpPr>
        <p:spPr>
          <a:xfrm>
            <a:off x="550863" y="1621620"/>
            <a:ext cx="10901997" cy="336173"/>
          </a:xfrm>
        </p:spPr>
        <p:txBody>
          <a:bodyPr/>
          <a:lstStyle/>
          <a:p>
            <a:pPr marL="0" indent="0">
              <a:buNone/>
            </a:pPr>
            <a:r>
              <a:rPr lang="en-GB" sz="2400">
                <a:solidFill>
                  <a:schemeClr val="accent5">
                    <a:lumMod val="75000"/>
                    <a:lumOff val="25000"/>
                  </a:schemeClr>
                </a:solidFill>
              </a:rPr>
              <a:t>If a paper is easier than last year → boundaries are set higher</a:t>
            </a:r>
          </a:p>
        </p:txBody>
      </p:sp>
      <p:cxnSp>
        <p:nvCxnSpPr>
          <p:cNvPr id="5" name="Straight Connector 4">
            <a:extLst>
              <a:ext uri="{FF2B5EF4-FFF2-40B4-BE49-F238E27FC236}">
                <a16:creationId xmlns:a16="http://schemas.microsoft.com/office/drawing/2014/main" id="{AB4B9172-2EAA-6B9A-9F04-A7F2E314C44E}"/>
              </a:ext>
            </a:extLst>
          </p:cNvPr>
          <p:cNvCxnSpPr/>
          <p:nvPr/>
        </p:nvCxnSpPr>
        <p:spPr>
          <a:xfrm>
            <a:off x="1515979"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43D4595-6AC1-F504-69EF-EA8B12D449AF}"/>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88FD743-079B-A197-F1B2-FF8684508E80}"/>
              </a:ext>
            </a:extLst>
          </p:cNvPr>
          <p:cNvCxnSpPr/>
          <p:nvPr/>
        </p:nvCxnSpPr>
        <p:spPr>
          <a:xfrm>
            <a:off x="1515979"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4B910600-9D7F-009C-BE07-F18BF74B9B24}"/>
              </a:ext>
            </a:extLst>
          </p:cNvPr>
          <p:cNvSpPr txBox="1">
            <a:spLocks/>
          </p:cNvSpPr>
          <p:nvPr/>
        </p:nvSpPr>
        <p:spPr>
          <a:xfrm>
            <a:off x="336617"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88C50F7F-C707-95DE-2A57-2DE5B3BD87A1}"/>
              </a:ext>
            </a:extLst>
          </p:cNvPr>
          <p:cNvSpPr/>
          <p:nvPr/>
        </p:nvSpPr>
        <p:spPr>
          <a:xfrm>
            <a:off x="2009274"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89DAD74-2736-0261-DBAC-B757511398DC}"/>
              </a:ext>
            </a:extLst>
          </p:cNvPr>
          <p:cNvSpPr/>
          <p:nvPr/>
        </p:nvSpPr>
        <p:spPr>
          <a:xfrm>
            <a:off x="4626142"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D541C4A-0C76-181F-1E0A-18F924F34EC8}"/>
              </a:ext>
            </a:extLst>
          </p:cNvPr>
          <p:cNvSpPr/>
          <p:nvPr/>
        </p:nvSpPr>
        <p:spPr>
          <a:xfrm>
            <a:off x="7255041"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51C43328-1074-2181-D86B-3DE998B390CC}"/>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AEAF3023-9C92-73B0-961A-A6ACE4FB4D79}"/>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DDCEBD40-5FA6-55C4-F8B6-AF16089FBDA2}"/>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AC988F1C-6C72-AE17-4D5D-61B71BCFBDB6}"/>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4530E9A8-D216-F730-4422-18CCD68BC058}"/>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A150A2DD-0A9F-3693-311E-116D251FA475}"/>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FA8E13E-BA1B-FCE3-E84E-0210A12DDE98}"/>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D1045A05-8B84-9294-2056-64E1AF6DA5E5}"/>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8" name="Title 8">
            <a:extLst>
              <a:ext uri="{FF2B5EF4-FFF2-40B4-BE49-F238E27FC236}">
                <a16:creationId xmlns:a16="http://schemas.microsoft.com/office/drawing/2014/main" id="{0AE6E79A-BEFC-A384-A894-69B67931F726}"/>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238365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53C7-D137-9ACA-57C0-F28E487885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7F4ABF-AED1-406B-D67D-B37EA187F756}"/>
              </a:ext>
            </a:extLst>
          </p:cNvPr>
          <p:cNvSpPr/>
          <p:nvPr/>
        </p:nvSpPr>
        <p:spPr>
          <a:xfrm>
            <a:off x="-13929" y="3175257"/>
            <a:ext cx="12205929"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A54FABD1-087D-9DF9-E667-2FE01E47B33F}"/>
              </a:ext>
            </a:extLst>
          </p:cNvPr>
          <p:cNvSpPr txBox="1">
            <a:spLocks/>
          </p:cNvSpPr>
          <p:nvPr/>
        </p:nvSpPr>
        <p:spPr>
          <a:xfrm>
            <a:off x="7832423" y="1285050"/>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8E73AEC9-5111-1E04-2EA3-926EAF299088}"/>
              </a:ext>
            </a:extLst>
          </p:cNvPr>
          <p:cNvSpPr txBox="1">
            <a:spLocks/>
          </p:cNvSpPr>
          <p:nvPr/>
        </p:nvSpPr>
        <p:spPr>
          <a:xfrm>
            <a:off x="5215555" y="2075452"/>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E12ECE5E-A3EA-5E38-617C-E0249F0F3D26}"/>
              </a:ext>
            </a:extLst>
          </p:cNvPr>
          <p:cNvSpPr txBox="1">
            <a:spLocks/>
          </p:cNvSpPr>
          <p:nvPr/>
        </p:nvSpPr>
        <p:spPr>
          <a:xfrm>
            <a:off x="2578770" y="2893921"/>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5A5E018F-04B6-E060-E727-00C53EB3F5C4}"/>
              </a:ext>
            </a:extLst>
          </p:cNvPr>
          <p:cNvSpPr/>
          <p:nvPr/>
        </p:nvSpPr>
        <p:spPr>
          <a:xfrm>
            <a:off x="0" y="32730"/>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DBA04918-C526-CBF0-2AF6-A5333E36F9A7}"/>
              </a:ext>
            </a:extLst>
          </p:cNvPr>
          <p:cNvSpPr>
            <a:spLocks noGrp="1"/>
          </p:cNvSpPr>
          <p:nvPr>
            <p:ph idx="1"/>
          </p:nvPr>
        </p:nvSpPr>
        <p:spPr>
          <a:xfrm>
            <a:off x="550863" y="1621620"/>
            <a:ext cx="10901997" cy="336173"/>
          </a:xfrm>
        </p:spPr>
        <p:txBody>
          <a:bodyPr/>
          <a:lstStyle/>
          <a:p>
            <a:pPr marL="0" indent="0">
              <a:buNone/>
            </a:pPr>
            <a:r>
              <a:rPr lang="en-GB" sz="2400">
                <a:solidFill>
                  <a:schemeClr val="accent5">
                    <a:lumMod val="75000"/>
                    <a:lumOff val="25000"/>
                  </a:schemeClr>
                </a:solidFill>
              </a:rPr>
              <a:t>If a paper is harder than last year → boundaries are set lower</a:t>
            </a:r>
            <a:endParaRPr lang="en-GB" sz="2400"/>
          </a:p>
        </p:txBody>
      </p:sp>
      <p:cxnSp>
        <p:nvCxnSpPr>
          <p:cNvPr id="5" name="Straight Connector 4">
            <a:extLst>
              <a:ext uri="{FF2B5EF4-FFF2-40B4-BE49-F238E27FC236}">
                <a16:creationId xmlns:a16="http://schemas.microsoft.com/office/drawing/2014/main" id="{4B01D57B-8B48-8A52-0111-9364AC759890}"/>
              </a:ext>
            </a:extLst>
          </p:cNvPr>
          <p:cNvCxnSpPr/>
          <p:nvPr/>
        </p:nvCxnSpPr>
        <p:spPr>
          <a:xfrm>
            <a:off x="1515979"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C57F849-D131-07C3-ED10-873C286760D4}"/>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F1D82F-DB74-E08A-2FE7-A5904F579B53}"/>
              </a:ext>
            </a:extLst>
          </p:cNvPr>
          <p:cNvCxnSpPr/>
          <p:nvPr/>
        </p:nvCxnSpPr>
        <p:spPr>
          <a:xfrm>
            <a:off x="1515979"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45DC0837-5A8D-A8F7-AC25-97B860410333}"/>
              </a:ext>
            </a:extLst>
          </p:cNvPr>
          <p:cNvSpPr txBox="1">
            <a:spLocks/>
          </p:cNvSpPr>
          <p:nvPr/>
        </p:nvSpPr>
        <p:spPr>
          <a:xfrm>
            <a:off x="336617"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FF53539B-E36A-5889-B949-FCA3B21F3F1B}"/>
              </a:ext>
            </a:extLst>
          </p:cNvPr>
          <p:cNvSpPr/>
          <p:nvPr/>
        </p:nvSpPr>
        <p:spPr>
          <a:xfrm>
            <a:off x="2009274"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FE96C8A-4376-094C-0E5E-3B4CB3A90F08}"/>
              </a:ext>
            </a:extLst>
          </p:cNvPr>
          <p:cNvSpPr/>
          <p:nvPr/>
        </p:nvSpPr>
        <p:spPr>
          <a:xfrm>
            <a:off x="4626142"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EEE4EF3-65F8-F04B-A24E-646FCC06B569}"/>
              </a:ext>
            </a:extLst>
          </p:cNvPr>
          <p:cNvSpPr/>
          <p:nvPr/>
        </p:nvSpPr>
        <p:spPr>
          <a:xfrm>
            <a:off x="7255041"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BB03ED3B-20B9-C751-EA64-802484574AEF}"/>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27EEDFF5-6B6C-0AAD-E777-6C81FF31D99F}"/>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A86EBD48-ED8E-737C-393F-E24D4FD4C44E}"/>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3C9713AC-147D-EC31-B529-B82144988C63}"/>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A42F78CB-51B6-AF2B-8B78-3A8E9F4A36D9}"/>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15583A87-7085-F7A2-884C-D67007DD1AD6}"/>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4EAA3D6-56DC-650D-D62F-B058992E1324}"/>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5BA7CE80-0203-04FD-AF35-33AD92A6D554}"/>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8" name="Title 8">
            <a:extLst>
              <a:ext uri="{FF2B5EF4-FFF2-40B4-BE49-F238E27FC236}">
                <a16:creationId xmlns:a16="http://schemas.microsoft.com/office/drawing/2014/main" id="{7E3042CD-E675-EFE4-7062-456BD49AB8BB}"/>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428151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AB98-1716-3CCD-EDA7-58CF2F033B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4D5877-ABB4-F779-E003-A303A604939F}"/>
              </a:ext>
            </a:extLst>
          </p:cNvPr>
          <p:cNvSpPr>
            <a:spLocks noGrp="1"/>
          </p:cNvSpPr>
          <p:nvPr>
            <p:ph type="ctrTitle"/>
          </p:nvPr>
        </p:nvSpPr>
        <p:spPr/>
        <p:txBody>
          <a:bodyPr/>
          <a:lstStyle/>
          <a:p>
            <a:r>
              <a:rPr lang="en-US" sz="5400"/>
              <a:t>4. Myths vs facts</a:t>
            </a:r>
          </a:p>
        </p:txBody>
      </p:sp>
    </p:spTree>
    <p:extLst>
      <p:ext uri="{BB962C8B-B14F-4D97-AF65-F5344CB8AC3E}">
        <p14:creationId xmlns:p14="http://schemas.microsoft.com/office/powerpoint/2010/main" val="288052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D62FF-DEF9-1DB7-F8DA-A0B46F6B29C9}"/>
            </a:ext>
          </a:extLst>
        </p:cNvPr>
        <p:cNvGrpSpPr/>
        <p:nvPr/>
      </p:nvGrpSpPr>
      <p:grpSpPr>
        <a:xfrm>
          <a:off x="0" y="0"/>
          <a:ext cx="0" cy="0"/>
          <a:chOff x="0" y="0"/>
          <a:chExt cx="0" cy="0"/>
        </a:xfrm>
      </p:grpSpPr>
      <p:pic>
        <p:nvPicPr>
          <p:cNvPr id="8" name="Content Placeholder 7" descr="A green rectangular sign with white text&#10;&#10;AI-generated content may be incorrect.">
            <a:extLst>
              <a:ext uri="{FF2B5EF4-FFF2-40B4-BE49-F238E27FC236}">
                <a16:creationId xmlns:a16="http://schemas.microsoft.com/office/drawing/2014/main" id="{F7EA07E7-38E8-D473-120F-477FAF93F571}"/>
              </a:ext>
            </a:extLst>
          </p:cNvPr>
          <p:cNvPicPr>
            <a:picLocks noGrp="1" noChangeAspect="1"/>
          </p:cNvPicPr>
          <p:nvPr>
            <p:ph idx="1"/>
          </p:nvPr>
        </p:nvPicPr>
        <p:blipFill>
          <a:blip r:embed="rId3"/>
          <a:stretch>
            <a:fillRect/>
          </a:stretch>
        </p:blipFill>
        <p:spPr>
          <a:xfrm>
            <a:off x="3614194" y="960145"/>
            <a:ext cx="4963611" cy="4963611"/>
          </a:xfrm>
          <a:prstGeom prst="rect">
            <a:avLst/>
          </a:prstGeom>
        </p:spPr>
      </p:pic>
      <p:sp>
        <p:nvSpPr>
          <p:cNvPr id="19" name="Title 8">
            <a:extLst>
              <a:ext uri="{FF2B5EF4-FFF2-40B4-BE49-F238E27FC236}">
                <a16:creationId xmlns:a16="http://schemas.microsoft.com/office/drawing/2014/main" id="{38EC08C4-4ECB-F224-9D68-E6423E324AE1}"/>
              </a:ext>
            </a:extLst>
          </p:cNvPr>
          <p:cNvSpPr>
            <a:spLocks noGrp="1"/>
          </p:cNvSpPr>
          <p:nvPr>
            <p:ph type="title"/>
          </p:nvPr>
        </p:nvSpPr>
        <p:spPr>
          <a:xfrm>
            <a:off x="550863" y="549276"/>
            <a:ext cx="11090275" cy="384968"/>
          </a:xfrm>
        </p:spPr>
        <p:txBody>
          <a:bodyPr/>
          <a:lstStyle/>
          <a:p>
            <a:r>
              <a:rPr lang="en-US" sz="2000"/>
              <a:t>4. Myths vs facts</a:t>
            </a:r>
          </a:p>
        </p:txBody>
      </p:sp>
    </p:spTree>
    <p:extLst>
      <p:ext uri="{BB962C8B-B14F-4D97-AF65-F5344CB8AC3E}">
        <p14:creationId xmlns:p14="http://schemas.microsoft.com/office/powerpoint/2010/main" val="328002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CD64-8693-DF11-E51F-6E9C5731B913}"/>
            </a:ext>
          </a:extLst>
        </p:cNvPr>
        <p:cNvGrpSpPr/>
        <p:nvPr/>
      </p:nvGrpSpPr>
      <p:grpSpPr>
        <a:xfrm>
          <a:off x="0" y="0"/>
          <a:ext cx="0" cy="0"/>
          <a:chOff x="0" y="0"/>
          <a:chExt cx="0" cy="0"/>
        </a:xfrm>
      </p:grpSpPr>
      <p:pic>
        <p:nvPicPr>
          <p:cNvPr id="8" name="Content Placeholder 7" descr="A green rectangular sign with white text&#10;&#10;AI-generated content may be incorrect.">
            <a:extLst>
              <a:ext uri="{FF2B5EF4-FFF2-40B4-BE49-F238E27FC236}">
                <a16:creationId xmlns:a16="http://schemas.microsoft.com/office/drawing/2014/main" id="{EB24DC9C-EA83-2F5D-925B-C3629FD9957F}"/>
              </a:ext>
            </a:extLst>
          </p:cNvPr>
          <p:cNvPicPr>
            <a:picLocks noGrp="1" noChangeAspect="1"/>
          </p:cNvPicPr>
          <p:nvPr>
            <p:ph idx="1"/>
          </p:nvPr>
        </p:nvPicPr>
        <p:blipFill>
          <a:blip r:embed="rId3"/>
          <a:stretch>
            <a:fillRect/>
          </a:stretch>
        </p:blipFill>
        <p:spPr>
          <a:xfrm>
            <a:off x="1137055" y="1355466"/>
            <a:ext cx="3968496" cy="3968496"/>
          </a:xfrm>
          <a:prstGeom prst="rect">
            <a:avLst/>
          </a:prstGeom>
        </p:spPr>
      </p:pic>
      <p:sp>
        <p:nvSpPr>
          <p:cNvPr id="19" name="Title 8">
            <a:extLst>
              <a:ext uri="{FF2B5EF4-FFF2-40B4-BE49-F238E27FC236}">
                <a16:creationId xmlns:a16="http://schemas.microsoft.com/office/drawing/2014/main" id="{3CDE0A6A-261A-F6F1-5302-E5912807D267}"/>
              </a:ext>
            </a:extLst>
          </p:cNvPr>
          <p:cNvSpPr>
            <a:spLocks noGrp="1"/>
          </p:cNvSpPr>
          <p:nvPr>
            <p:ph type="title"/>
          </p:nvPr>
        </p:nvSpPr>
        <p:spPr>
          <a:xfrm>
            <a:off x="550863" y="549276"/>
            <a:ext cx="11090275" cy="384968"/>
          </a:xfrm>
        </p:spPr>
        <p:txBody>
          <a:bodyPr/>
          <a:lstStyle/>
          <a:p>
            <a:r>
              <a:rPr lang="en-US" sz="2000"/>
              <a:t>4. Myths vs facts</a:t>
            </a:r>
          </a:p>
        </p:txBody>
      </p:sp>
      <p:pic>
        <p:nvPicPr>
          <p:cNvPr id="3" name="Picture 2" descr="A red circle with a white x in it&#10;&#10;AI-generated content may be incorrect.">
            <a:extLst>
              <a:ext uri="{FF2B5EF4-FFF2-40B4-BE49-F238E27FC236}">
                <a16:creationId xmlns:a16="http://schemas.microsoft.com/office/drawing/2014/main" id="{690EF662-0A04-B204-16A2-747C941FE8A6}"/>
              </a:ext>
            </a:extLst>
          </p:cNvPr>
          <p:cNvPicPr>
            <a:picLocks noChangeAspect="1"/>
          </p:cNvPicPr>
          <p:nvPr/>
        </p:nvPicPr>
        <p:blipFill>
          <a:blip r:embed="rId4"/>
          <a:stretch>
            <a:fillRect/>
          </a:stretch>
        </p:blipFill>
        <p:spPr>
          <a:xfrm>
            <a:off x="2293309" y="4766143"/>
            <a:ext cx="1456806" cy="1456806"/>
          </a:xfrm>
          <a:prstGeom prst="rect">
            <a:avLst/>
          </a:prstGeom>
        </p:spPr>
      </p:pic>
      <p:pic>
        <p:nvPicPr>
          <p:cNvPr id="4" name="Content Placeholder 7">
            <a:extLst>
              <a:ext uri="{FF2B5EF4-FFF2-40B4-BE49-F238E27FC236}">
                <a16:creationId xmlns:a16="http://schemas.microsoft.com/office/drawing/2014/main" id="{912C5DB0-A8C7-3847-614B-17D3BEF5F62F}"/>
              </a:ext>
            </a:extLst>
          </p:cNvPr>
          <p:cNvPicPr>
            <a:picLocks noChangeAspect="1"/>
          </p:cNvPicPr>
          <p:nvPr/>
        </p:nvPicPr>
        <p:blipFill>
          <a:blip r:embed="rId5"/>
          <a:srcRect/>
          <a:stretch/>
        </p:blipFill>
        <p:spPr>
          <a:xfrm>
            <a:off x="6482945" y="1104900"/>
            <a:ext cx="4572000" cy="4572000"/>
          </a:xfrm>
          <a:prstGeom prst="rect">
            <a:avLst/>
          </a:prstGeom>
        </p:spPr>
      </p:pic>
      <p:pic>
        <p:nvPicPr>
          <p:cNvPr id="6" name="Picture 5" descr="A green circle with a black tick in it&#10;&#10;AI-generated content may be incorrect.">
            <a:extLst>
              <a:ext uri="{FF2B5EF4-FFF2-40B4-BE49-F238E27FC236}">
                <a16:creationId xmlns:a16="http://schemas.microsoft.com/office/drawing/2014/main" id="{D6CDC954-1957-F323-55DD-FD9591B08125}"/>
              </a:ext>
            </a:extLst>
          </p:cNvPr>
          <p:cNvPicPr>
            <a:picLocks noChangeAspect="1"/>
          </p:cNvPicPr>
          <p:nvPr/>
        </p:nvPicPr>
        <p:blipFill>
          <a:blip r:embed="rId6"/>
          <a:stretch>
            <a:fillRect/>
          </a:stretch>
        </p:blipFill>
        <p:spPr>
          <a:xfrm>
            <a:off x="9853721" y="3623109"/>
            <a:ext cx="1870708" cy="1870708"/>
          </a:xfrm>
          <a:prstGeom prst="rect">
            <a:avLst/>
          </a:prstGeom>
        </p:spPr>
      </p:pic>
    </p:spTree>
    <p:extLst>
      <p:ext uri="{BB962C8B-B14F-4D97-AF65-F5344CB8AC3E}">
        <p14:creationId xmlns:p14="http://schemas.microsoft.com/office/powerpoint/2010/main" val="152413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05D6-C5B6-FC08-F404-AD9F282C82CC}"/>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9ABCB846-0AF0-7F4B-4435-45028128479E}"/>
              </a:ext>
            </a:extLst>
          </p:cNvPr>
          <p:cNvSpPr>
            <a:spLocks noGrp="1"/>
          </p:cNvSpPr>
          <p:nvPr>
            <p:ph type="title"/>
          </p:nvPr>
        </p:nvSpPr>
        <p:spPr>
          <a:xfrm>
            <a:off x="550863" y="549276"/>
            <a:ext cx="11090275" cy="384968"/>
          </a:xfrm>
        </p:spPr>
        <p:txBody>
          <a:bodyPr/>
          <a:lstStyle/>
          <a:p>
            <a:r>
              <a:rPr lang="en-US" sz="2000"/>
              <a:t>4. Myths vs facts</a:t>
            </a:r>
          </a:p>
        </p:txBody>
      </p:sp>
      <p:pic>
        <p:nvPicPr>
          <p:cNvPr id="2" name="Content Placeholder 7">
            <a:extLst>
              <a:ext uri="{FF2B5EF4-FFF2-40B4-BE49-F238E27FC236}">
                <a16:creationId xmlns:a16="http://schemas.microsoft.com/office/drawing/2014/main" id="{736E7208-F3CE-4669-658C-47FD994AA45F}"/>
              </a:ext>
            </a:extLst>
          </p:cNvPr>
          <p:cNvPicPr>
            <a:picLocks noChangeAspect="1"/>
          </p:cNvPicPr>
          <p:nvPr/>
        </p:nvPicPr>
        <p:blipFill>
          <a:blip r:embed="rId3"/>
          <a:srcRect/>
          <a:stretch/>
        </p:blipFill>
        <p:spPr>
          <a:xfrm>
            <a:off x="3265852" y="947194"/>
            <a:ext cx="4963611" cy="4963611"/>
          </a:xfrm>
          <a:prstGeom prst="rect">
            <a:avLst/>
          </a:prstGeom>
        </p:spPr>
      </p:pic>
    </p:spTree>
    <p:extLst>
      <p:ext uri="{BB962C8B-B14F-4D97-AF65-F5344CB8AC3E}">
        <p14:creationId xmlns:p14="http://schemas.microsoft.com/office/powerpoint/2010/main" val="248762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7124-C690-6821-8469-C6C978C23E22}"/>
            </a:ext>
          </a:extLst>
        </p:cNvPr>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4111E1E2-CBEA-8D15-0AF7-804A9730D9A4}"/>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79C3E2D7-6EF1-ADC8-748A-7A6A9435CBB2}"/>
              </a:ext>
            </a:extLst>
          </p:cNvPr>
          <p:cNvPicPr>
            <a:picLocks noChangeAspect="1"/>
          </p:cNvPicPr>
          <p:nvPr/>
        </p:nvPicPr>
        <p:blipFill>
          <a:blip r:embed="rId4"/>
          <a:srcRect/>
          <a:stretch/>
        </p:blipFill>
        <p:spPr>
          <a:xfrm>
            <a:off x="6482945" y="1104900"/>
            <a:ext cx="4572000" cy="4572000"/>
          </a:xfrm>
          <a:prstGeom prst="rect">
            <a:avLst/>
          </a:prstGeom>
        </p:spPr>
      </p:pic>
      <p:sp>
        <p:nvSpPr>
          <p:cNvPr id="19" name="Title 8">
            <a:extLst>
              <a:ext uri="{FF2B5EF4-FFF2-40B4-BE49-F238E27FC236}">
                <a16:creationId xmlns:a16="http://schemas.microsoft.com/office/drawing/2014/main" id="{A39D0A26-C1E1-2963-DA2C-1B85DFED55B2}"/>
              </a:ext>
            </a:extLst>
          </p:cNvPr>
          <p:cNvSpPr>
            <a:spLocks noGrp="1"/>
          </p:cNvSpPr>
          <p:nvPr>
            <p:ph type="title"/>
          </p:nvPr>
        </p:nvSpPr>
        <p:spPr>
          <a:xfrm>
            <a:off x="550863" y="549276"/>
            <a:ext cx="11090275" cy="384968"/>
          </a:xfrm>
        </p:spPr>
        <p:txBody>
          <a:bodyPr/>
          <a:lstStyle/>
          <a:p>
            <a:r>
              <a:rPr lang="en-US" sz="2000"/>
              <a:t>4. Myths vs facts</a:t>
            </a:r>
          </a:p>
        </p:txBody>
      </p:sp>
      <p:pic>
        <p:nvPicPr>
          <p:cNvPr id="3" name="Picture 2" descr="A red circle with a white x in it&#10;&#10;AI-generated content may be incorrect.">
            <a:extLst>
              <a:ext uri="{FF2B5EF4-FFF2-40B4-BE49-F238E27FC236}">
                <a16:creationId xmlns:a16="http://schemas.microsoft.com/office/drawing/2014/main" id="{A342851A-8DBB-9171-5885-4509A795F11D}"/>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6" name="Picture 5" descr="A green circle with a black tick in it&#10;&#10;AI-generated content may be incorrect.">
            <a:extLst>
              <a:ext uri="{FF2B5EF4-FFF2-40B4-BE49-F238E27FC236}">
                <a16:creationId xmlns:a16="http://schemas.microsoft.com/office/drawing/2014/main" id="{54E02052-20ED-051F-336C-50E241913271}"/>
              </a:ext>
            </a:extLst>
          </p:cNvPr>
          <p:cNvPicPr>
            <a:picLocks noChangeAspect="1"/>
          </p:cNvPicPr>
          <p:nvPr/>
        </p:nvPicPr>
        <p:blipFill>
          <a:blip r:embed="rId6"/>
          <a:stretch>
            <a:fillRect/>
          </a:stretch>
        </p:blipFill>
        <p:spPr>
          <a:xfrm>
            <a:off x="9986373" y="3244546"/>
            <a:ext cx="1870708" cy="1870708"/>
          </a:xfrm>
          <a:prstGeom prst="rect">
            <a:avLst/>
          </a:prstGeom>
        </p:spPr>
      </p:pic>
    </p:spTree>
    <p:extLst>
      <p:ext uri="{BB962C8B-B14F-4D97-AF65-F5344CB8AC3E}">
        <p14:creationId xmlns:p14="http://schemas.microsoft.com/office/powerpoint/2010/main" val="154310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F2D75-13F1-06F8-57DE-BDB51BB74530}"/>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5A76094C-4029-0961-E803-A8D2D90412EF}"/>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869007B7-A578-C668-CC53-99F7FA9C64EC}"/>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249124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outside&#10;&#10;AI-generated content may be incorrect.">
            <a:extLst>
              <a:ext uri="{FF2B5EF4-FFF2-40B4-BE49-F238E27FC236}">
                <a16:creationId xmlns:a16="http://schemas.microsoft.com/office/drawing/2014/main" id="{C06665A5-FE59-B813-59CE-91603C3B0336}"/>
              </a:ext>
            </a:extLst>
          </p:cNvPr>
          <p:cNvPicPr>
            <a:picLocks noChangeAspect="1"/>
          </p:cNvPicPr>
          <p:nvPr/>
        </p:nvPicPr>
        <p:blipFill>
          <a:blip r:embed="rId3" cstate="hqprint">
            <a:extLst>
              <a:ext uri="{28A0092B-C50C-407E-A947-70E740481C1C}">
                <a14:useLocalDpi xmlns:a14="http://schemas.microsoft.com/office/drawing/2010/main"/>
              </a:ext>
            </a:extLst>
          </a:blip>
          <a:srcRect l="-11434" t="14219" r="39276" b="15034"/>
          <a:stretch>
            <a:fillRect/>
          </a:stretch>
        </p:blipFill>
        <p:spPr>
          <a:xfrm>
            <a:off x="-5116459" y="-5651"/>
            <a:ext cx="10515701" cy="6888495"/>
          </a:xfrm>
          <a:prstGeom prst="rect">
            <a:avLst/>
          </a:prstGeom>
        </p:spPr>
      </p:pic>
      <p:pic>
        <p:nvPicPr>
          <p:cNvPr id="5" name="Picture 4">
            <a:extLst>
              <a:ext uri="{FF2B5EF4-FFF2-40B4-BE49-F238E27FC236}">
                <a16:creationId xmlns:a16="http://schemas.microsoft.com/office/drawing/2014/main" id="{6EBC2B62-E98B-F8F0-84A4-BB83FDC084C9}"/>
              </a:ext>
            </a:extLst>
          </p:cNvPr>
          <p:cNvPicPr>
            <a:picLocks noChangeAspect="1"/>
          </p:cNvPicPr>
          <p:nvPr/>
        </p:nvPicPr>
        <p:blipFill>
          <a:blip r:embed="rId4"/>
          <a:srcRect/>
          <a:stretch/>
        </p:blipFill>
        <p:spPr>
          <a:xfrm>
            <a:off x="3307228" y="0"/>
            <a:ext cx="8884772" cy="6876814"/>
          </a:xfrm>
          <a:prstGeom prst="rect">
            <a:avLst/>
          </a:prstGeom>
        </p:spPr>
      </p:pic>
      <p:pic>
        <p:nvPicPr>
          <p:cNvPr id="9" name="Google Shape;52;p10">
            <a:extLst>
              <a:ext uri="{FF2B5EF4-FFF2-40B4-BE49-F238E27FC236}">
                <a16:creationId xmlns:a16="http://schemas.microsoft.com/office/drawing/2014/main" id="{39473C7F-E98F-94C0-A55E-001F7BA5B36B}"/>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B8AE9D24-1A3D-CAFF-23A3-0B07A26BE678}"/>
              </a:ext>
            </a:extLst>
          </p:cNvPr>
          <p:cNvSpPr txBox="1">
            <a:spLocks/>
          </p:cNvSpPr>
          <p:nvPr/>
        </p:nvSpPr>
        <p:spPr>
          <a:xfrm>
            <a:off x="4825569" y="3243413"/>
            <a:ext cx="6121400" cy="1141413"/>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r>
              <a:rPr lang="en-US"/>
              <a:t>1. The journey of your exam paper</a:t>
            </a:r>
          </a:p>
        </p:txBody>
      </p:sp>
      <p:sp>
        <p:nvSpPr>
          <p:cNvPr id="36" name="Title 6">
            <a:extLst>
              <a:ext uri="{FF2B5EF4-FFF2-40B4-BE49-F238E27FC236}">
                <a16:creationId xmlns:a16="http://schemas.microsoft.com/office/drawing/2014/main" id="{E70E0C5F-1826-CE0B-1319-125F655BACCB}"/>
              </a:ext>
            </a:extLst>
          </p:cNvPr>
          <p:cNvSpPr>
            <a:spLocks noGrp="1"/>
          </p:cNvSpPr>
          <p:nvPr>
            <p:ph type="title"/>
          </p:nvPr>
        </p:nvSpPr>
        <p:spPr>
          <a:xfrm>
            <a:off x="-10579418" y="3817114"/>
            <a:ext cx="4968875" cy="1198833"/>
          </a:xfrm>
        </p:spPr>
        <p:txBody>
          <a:bodyPr/>
          <a:lstStyle/>
          <a:p>
            <a:r>
              <a:rPr lang="en-US" sz="3200"/>
              <a:t>How your exams are</a:t>
            </a:r>
            <a:br>
              <a:rPr lang="en-US" sz="3200"/>
            </a:br>
            <a:r>
              <a:rPr lang="en-US" b="1">
                <a:gradFill>
                  <a:gsLst>
                    <a:gs pos="0">
                      <a:srgbClr val="00FF40"/>
                    </a:gs>
                    <a:gs pos="100000">
                      <a:srgbClr val="44FFE1"/>
                    </a:gs>
                  </a:gsLst>
                  <a:lin ang="10200000" scaled="0"/>
                </a:gradFill>
              </a:rPr>
              <a:t>marked and graded</a:t>
            </a:r>
          </a:p>
        </p:txBody>
      </p:sp>
      <p:pic>
        <p:nvPicPr>
          <p:cNvPr id="37" name="Picture 36">
            <a:extLst>
              <a:ext uri="{FF2B5EF4-FFF2-40B4-BE49-F238E27FC236}">
                <a16:creationId xmlns:a16="http://schemas.microsoft.com/office/drawing/2014/main" id="{AED1FFDE-BE50-5768-5925-74C1C73F7DF9}"/>
              </a:ext>
            </a:extLst>
          </p:cNvPr>
          <p:cNvPicPr>
            <a:picLocks noChangeAspect="1"/>
          </p:cNvPicPr>
          <p:nvPr/>
        </p:nvPicPr>
        <p:blipFill>
          <a:blip r:embed="rId6"/>
          <a:srcRect l="40879"/>
          <a:stretch>
            <a:fillRect/>
          </a:stretch>
        </p:blipFill>
        <p:spPr>
          <a:xfrm>
            <a:off x="-11840630" y="0"/>
            <a:ext cx="7208066" cy="6858000"/>
          </a:xfrm>
          <a:prstGeom prst="rect">
            <a:avLst/>
          </a:prstGeom>
        </p:spPr>
      </p:pic>
    </p:spTree>
    <p:extLst>
      <p:ext uri="{BB962C8B-B14F-4D97-AF65-F5344CB8AC3E}">
        <p14:creationId xmlns:p14="http://schemas.microsoft.com/office/powerpoint/2010/main" val="218143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C9710-699A-0907-858F-863F73A9ADC0}"/>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DCE22DFC-4367-E3E5-AD40-489C7857D2AA}"/>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26D2B746-C9EE-0EDB-A24F-E79ED3930D69}"/>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1ED7A1BD-63D0-BA34-48EF-AAAE9037A895}"/>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501375A0-54CE-9C60-F51F-CC60F522A0E2}"/>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DECA6199-DA58-47B3-0751-47B0D4B14CDF}"/>
              </a:ext>
            </a:extLst>
          </p:cNvPr>
          <p:cNvPicPr>
            <a:picLocks noChangeAspect="1"/>
          </p:cNvPicPr>
          <p:nvPr/>
        </p:nvPicPr>
        <p:blipFill>
          <a:blip r:embed="rId6"/>
          <a:stretch>
            <a:fillRect/>
          </a:stretch>
        </p:blipFill>
        <p:spPr>
          <a:xfrm>
            <a:off x="10081984" y="3255563"/>
            <a:ext cx="1870708" cy="1870708"/>
          </a:xfrm>
          <a:prstGeom prst="rect">
            <a:avLst/>
          </a:prstGeom>
        </p:spPr>
      </p:pic>
    </p:spTree>
    <p:extLst>
      <p:ext uri="{BB962C8B-B14F-4D97-AF65-F5344CB8AC3E}">
        <p14:creationId xmlns:p14="http://schemas.microsoft.com/office/powerpoint/2010/main" val="260438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1FEA-CAAA-5CEE-782F-19F50973EDF6}"/>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C779623E-D6EF-F7B6-56CE-8EB3EE0BAD25}"/>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824180D9-E3A8-7409-2795-7D3E314CDD16}"/>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77905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5506-C9EC-B215-709C-661A701C5B63}"/>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B22F210A-1DB8-E4F4-7E59-4F343E58BABB}"/>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01CFE2D9-AFE8-3335-1966-D7165703A32E}"/>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81FB323B-4A2C-865A-70CC-5BBF50D96058}"/>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858D44C1-73ED-D97D-CF5A-8C3425D641EF}"/>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DB79B27F-9F53-5EB2-CBEC-5923BF9D495C}"/>
              </a:ext>
            </a:extLst>
          </p:cNvPr>
          <p:cNvPicPr>
            <a:picLocks noChangeAspect="1"/>
          </p:cNvPicPr>
          <p:nvPr/>
        </p:nvPicPr>
        <p:blipFill>
          <a:blip r:embed="rId6"/>
          <a:stretch>
            <a:fillRect/>
          </a:stretch>
        </p:blipFill>
        <p:spPr>
          <a:xfrm>
            <a:off x="10081984" y="3255563"/>
            <a:ext cx="1870708" cy="1870708"/>
          </a:xfrm>
          <a:prstGeom prst="rect">
            <a:avLst/>
          </a:prstGeom>
        </p:spPr>
      </p:pic>
    </p:spTree>
    <p:extLst>
      <p:ext uri="{BB962C8B-B14F-4D97-AF65-F5344CB8AC3E}">
        <p14:creationId xmlns:p14="http://schemas.microsoft.com/office/powerpoint/2010/main" val="242359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E207-89A8-58C5-0B10-A52C00F57D9E}"/>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C525D35B-E77D-034B-1367-A868F57E4E8D}"/>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B5D6605A-DE26-1BEF-0232-9F0407A74275}"/>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414594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FF20-8972-8482-029F-35D51E9DB1CD}"/>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057F1F00-7537-0514-D0D5-58207FB0CA7F}"/>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5192638C-A5E4-3F19-64E0-CCFF6E79B588}"/>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072BBE98-1DFF-16FA-CDC9-3C55D1B227BF}"/>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18D7C908-455D-8F57-97B4-98F14ED48E54}"/>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CA363A20-F0B9-E711-1C15-C52EC733A0BE}"/>
              </a:ext>
            </a:extLst>
          </p:cNvPr>
          <p:cNvPicPr>
            <a:picLocks noChangeAspect="1"/>
          </p:cNvPicPr>
          <p:nvPr/>
        </p:nvPicPr>
        <p:blipFill>
          <a:blip r:embed="rId6"/>
          <a:stretch>
            <a:fillRect/>
          </a:stretch>
        </p:blipFill>
        <p:spPr>
          <a:xfrm>
            <a:off x="10061529" y="3244546"/>
            <a:ext cx="1870708" cy="1870708"/>
          </a:xfrm>
          <a:prstGeom prst="rect">
            <a:avLst/>
          </a:prstGeom>
        </p:spPr>
      </p:pic>
    </p:spTree>
    <p:extLst>
      <p:ext uri="{BB962C8B-B14F-4D97-AF65-F5344CB8AC3E}">
        <p14:creationId xmlns:p14="http://schemas.microsoft.com/office/powerpoint/2010/main" val="294580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71D8-6FA9-9490-FB84-45AF08A88B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9C7686-230D-D6C2-CB60-67A36E7EF1ED}"/>
              </a:ext>
            </a:extLst>
          </p:cNvPr>
          <p:cNvPicPr>
            <a:picLocks noChangeAspect="1"/>
          </p:cNvPicPr>
          <p:nvPr/>
        </p:nvPicPr>
        <p:blipFill>
          <a:blip r:embed="rId3">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4EB67AB4-DC8F-BEB3-FCE0-2BDF911A92A0}"/>
              </a:ext>
            </a:extLst>
          </p:cNvPr>
          <p:cNvPicPr>
            <a:picLocks noChangeAspect="1"/>
          </p:cNvPicPr>
          <p:nvPr/>
        </p:nvPicPr>
        <p:blipFill>
          <a:blip r:embed="rId4"/>
          <a:srcRect/>
          <a:stretch/>
        </p:blipFill>
        <p:spPr>
          <a:xfrm>
            <a:off x="2144152" y="0"/>
            <a:ext cx="10047848" cy="6858000"/>
          </a:xfrm>
          <a:prstGeom prst="rect">
            <a:avLst/>
          </a:prstGeom>
        </p:spPr>
      </p:pic>
      <p:pic>
        <p:nvPicPr>
          <p:cNvPr id="9" name="Google Shape;52;p10">
            <a:extLst>
              <a:ext uri="{FF2B5EF4-FFF2-40B4-BE49-F238E27FC236}">
                <a16:creationId xmlns:a16="http://schemas.microsoft.com/office/drawing/2014/main" id="{F2F4E3D9-590E-A7CC-E7A3-D3ECB493A4D0}"/>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C352D448-A8C4-64E4-C05E-E085944CE0A2}"/>
              </a:ext>
            </a:extLst>
          </p:cNvPr>
          <p:cNvSpPr>
            <a:spLocks noGrp="1"/>
          </p:cNvSpPr>
          <p:nvPr>
            <p:ph type="title"/>
          </p:nvPr>
        </p:nvSpPr>
        <p:spPr>
          <a:xfrm>
            <a:off x="3926448" y="508936"/>
            <a:ext cx="6121400" cy="1141413"/>
          </a:xfrm>
        </p:spPr>
        <p:txBody>
          <a:bodyPr/>
          <a:lstStyle/>
          <a:p>
            <a:r>
              <a:rPr lang="en-US"/>
              <a:t>Recap</a:t>
            </a:r>
          </a:p>
        </p:txBody>
      </p:sp>
      <p:sp>
        <p:nvSpPr>
          <p:cNvPr id="2" name="Content Placeholder 14">
            <a:extLst>
              <a:ext uri="{FF2B5EF4-FFF2-40B4-BE49-F238E27FC236}">
                <a16:creationId xmlns:a16="http://schemas.microsoft.com/office/drawing/2014/main" id="{BD3F867E-1751-0250-E751-A6321CA63C03}"/>
              </a:ext>
            </a:extLst>
          </p:cNvPr>
          <p:cNvSpPr txBox="1">
            <a:spLocks/>
          </p:cNvSpPr>
          <p:nvPr/>
        </p:nvSpPr>
        <p:spPr>
          <a:xfrm>
            <a:off x="4375052" y="1952625"/>
            <a:ext cx="7266086" cy="2426243"/>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400"/>
              <a:t>Your exam is marked anonymously and fairly.</a:t>
            </a:r>
          </a:p>
          <a:p>
            <a:pPr indent="0">
              <a:buNone/>
            </a:pPr>
            <a:r>
              <a:rPr lang="en-GB" sz="2400"/>
              <a:t>Trained examiners use consistent mark schemes.</a:t>
            </a:r>
          </a:p>
          <a:p>
            <a:pPr indent="0">
              <a:buNone/>
            </a:pPr>
            <a:r>
              <a:rPr lang="en-GB" sz="2400"/>
              <a:t>Grade boundaries adjust to keep standards consistent year on year.</a:t>
            </a:r>
          </a:p>
          <a:p>
            <a:pPr indent="0">
              <a:buNone/>
            </a:pPr>
            <a:r>
              <a:rPr lang="en-GB" sz="2400"/>
              <a:t>Your grade reflects what you know, understand and can do.</a:t>
            </a:r>
            <a:endParaRPr lang="en-US" sz="2400"/>
          </a:p>
        </p:txBody>
      </p:sp>
      <p:pic>
        <p:nvPicPr>
          <p:cNvPr id="6" name="Picture 5" descr="A green circle with a black tick in it&#10;&#10;AI-generated content may be incorrect.">
            <a:extLst>
              <a:ext uri="{FF2B5EF4-FFF2-40B4-BE49-F238E27FC236}">
                <a16:creationId xmlns:a16="http://schemas.microsoft.com/office/drawing/2014/main" id="{1DF146BA-DC0C-87A0-A06A-6C16E510D215}"/>
              </a:ext>
            </a:extLst>
          </p:cNvPr>
          <p:cNvPicPr>
            <a:picLocks noChangeAspect="1"/>
          </p:cNvPicPr>
          <p:nvPr/>
        </p:nvPicPr>
        <p:blipFill>
          <a:blip r:embed="rId6"/>
          <a:stretch>
            <a:fillRect/>
          </a:stretch>
        </p:blipFill>
        <p:spPr>
          <a:xfrm>
            <a:off x="3926448" y="1943025"/>
            <a:ext cx="313607" cy="313607"/>
          </a:xfrm>
          <a:prstGeom prst="rect">
            <a:avLst/>
          </a:prstGeom>
        </p:spPr>
      </p:pic>
      <p:pic>
        <p:nvPicPr>
          <p:cNvPr id="7" name="Picture 6" descr="A green circle with a black tick in it&#10;&#10;AI-generated content may be incorrect.">
            <a:extLst>
              <a:ext uri="{FF2B5EF4-FFF2-40B4-BE49-F238E27FC236}">
                <a16:creationId xmlns:a16="http://schemas.microsoft.com/office/drawing/2014/main" id="{516EF137-36EF-0461-735D-F983FF6534B6}"/>
              </a:ext>
            </a:extLst>
          </p:cNvPr>
          <p:cNvPicPr>
            <a:picLocks noChangeAspect="1"/>
          </p:cNvPicPr>
          <p:nvPr/>
        </p:nvPicPr>
        <p:blipFill>
          <a:blip r:embed="rId6"/>
          <a:stretch>
            <a:fillRect/>
          </a:stretch>
        </p:blipFill>
        <p:spPr>
          <a:xfrm>
            <a:off x="3926448" y="2366527"/>
            <a:ext cx="313607" cy="313607"/>
          </a:xfrm>
          <a:prstGeom prst="rect">
            <a:avLst/>
          </a:prstGeom>
        </p:spPr>
      </p:pic>
      <p:pic>
        <p:nvPicPr>
          <p:cNvPr id="8" name="Picture 7" descr="A green circle with a black tick in it&#10;&#10;AI-generated content may be incorrect.">
            <a:extLst>
              <a:ext uri="{FF2B5EF4-FFF2-40B4-BE49-F238E27FC236}">
                <a16:creationId xmlns:a16="http://schemas.microsoft.com/office/drawing/2014/main" id="{87D9212D-0A31-6F80-F14C-BE975E4A4006}"/>
              </a:ext>
            </a:extLst>
          </p:cNvPr>
          <p:cNvPicPr>
            <a:picLocks noChangeAspect="1"/>
          </p:cNvPicPr>
          <p:nvPr/>
        </p:nvPicPr>
        <p:blipFill>
          <a:blip r:embed="rId6"/>
          <a:stretch>
            <a:fillRect/>
          </a:stretch>
        </p:blipFill>
        <p:spPr>
          <a:xfrm>
            <a:off x="3926448" y="2837416"/>
            <a:ext cx="313607" cy="313607"/>
          </a:xfrm>
          <a:prstGeom prst="rect">
            <a:avLst/>
          </a:prstGeom>
        </p:spPr>
      </p:pic>
      <p:pic>
        <p:nvPicPr>
          <p:cNvPr id="10" name="Picture 9" descr="A green circle with a black tick in it&#10;&#10;AI-generated content may be incorrect.">
            <a:extLst>
              <a:ext uri="{FF2B5EF4-FFF2-40B4-BE49-F238E27FC236}">
                <a16:creationId xmlns:a16="http://schemas.microsoft.com/office/drawing/2014/main" id="{AAFCD91D-25A5-3A74-EF67-00C1A34ABC53}"/>
              </a:ext>
            </a:extLst>
          </p:cNvPr>
          <p:cNvPicPr>
            <a:picLocks noChangeAspect="1"/>
          </p:cNvPicPr>
          <p:nvPr/>
        </p:nvPicPr>
        <p:blipFill>
          <a:blip r:embed="rId6"/>
          <a:stretch>
            <a:fillRect/>
          </a:stretch>
        </p:blipFill>
        <p:spPr>
          <a:xfrm>
            <a:off x="3926448" y="3625160"/>
            <a:ext cx="313607" cy="313607"/>
          </a:xfrm>
          <a:prstGeom prst="rect">
            <a:avLst/>
          </a:prstGeom>
        </p:spPr>
      </p:pic>
    </p:spTree>
    <p:extLst>
      <p:ext uri="{BB962C8B-B14F-4D97-AF65-F5344CB8AC3E}">
        <p14:creationId xmlns:p14="http://schemas.microsoft.com/office/powerpoint/2010/main" val="367548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D142-825F-6972-CB0F-89B555BD5A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DC8663-5168-BE05-4382-303CFC5040AF}"/>
              </a:ext>
            </a:extLst>
          </p:cNvPr>
          <p:cNvPicPr>
            <a:picLocks noChangeAspect="1"/>
          </p:cNvPicPr>
          <p:nvPr/>
        </p:nvPicPr>
        <p:blipFill>
          <a:blip r:embed="rId3">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67336BF9-5BB7-6E5E-E311-5AABF07A0634}"/>
              </a:ext>
            </a:extLst>
          </p:cNvPr>
          <p:cNvPicPr>
            <a:picLocks noChangeAspect="1"/>
          </p:cNvPicPr>
          <p:nvPr/>
        </p:nvPicPr>
        <p:blipFill>
          <a:blip r:embed="rId4"/>
          <a:srcRect r="19760"/>
          <a:stretch>
            <a:fillRect/>
          </a:stretch>
        </p:blipFill>
        <p:spPr>
          <a:xfrm>
            <a:off x="5075068" y="0"/>
            <a:ext cx="7129142" cy="6858000"/>
          </a:xfrm>
          <a:prstGeom prst="rect">
            <a:avLst/>
          </a:prstGeom>
        </p:spPr>
      </p:pic>
      <p:pic>
        <p:nvPicPr>
          <p:cNvPr id="9" name="Google Shape;52;p10">
            <a:extLst>
              <a:ext uri="{FF2B5EF4-FFF2-40B4-BE49-F238E27FC236}">
                <a16:creationId xmlns:a16="http://schemas.microsoft.com/office/drawing/2014/main" id="{71390524-D8E2-DAB5-547D-32BA6EA8F08E}"/>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E2E147B0-AD97-EB26-0A87-8D905283E92E}"/>
              </a:ext>
            </a:extLst>
          </p:cNvPr>
          <p:cNvSpPr>
            <a:spLocks noGrp="1"/>
          </p:cNvSpPr>
          <p:nvPr>
            <p:ph type="title"/>
          </p:nvPr>
        </p:nvSpPr>
        <p:spPr>
          <a:xfrm>
            <a:off x="6722589" y="2517166"/>
            <a:ext cx="5767216" cy="586423"/>
          </a:xfrm>
        </p:spPr>
        <p:txBody>
          <a:bodyPr/>
          <a:lstStyle/>
          <a:p>
            <a:r>
              <a:rPr lang="en-GB" sz="6000">
                <a:solidFill>
                  <a:schemeClr val="bg2"/>
                </a:solidFill>
                <a:latin typeface="Arial"/>
                <a:cs typeface="Arial"/>
              </a:rPr>
              <a:t>Your job is to</a:t>
            </a:r>
            <a:br>
              <a:rPr lang="en-GB" sz="4400"/>
            </a:br>
            <a:endParaRPr lang="en-US" sz="4400"/>
          </a:p>
        </p:txBody>
      </p:sp>
      <p:sp>
        <p:nvSpPr>
          <p:cNvPr id="2" name="Title 13">
            <a:extLst>
              <a:ext uri="{FF2B5EF4-FFF2-40B4-BE49-F238E27FC236}">
                <a16:creationId xmlns:a16="http://schemas.microsoft.com/office/drawing/2014/main" id="{5A81A035-9112-B15F-8E76-827E3316C969}"/>
              </a:ext>
            </a:extLst>
          </p:cNvPr>
          <p:cNvSpPr txBox="1">
            <a:spLocks/>
          </p:cNvSpPr>
          <p:nvPr/>
        </p:nvSpPr>
        <p:spPr>
          <a:xfrm>
            <a:off x="6799834" y="3266968"/>
            <a:ext cx="4872891" cy="8093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GB" sz="6000">
                <a:gradFill>
                  <a:gsLst>
                    <a:gs pos="0">
                      <a:srgbClr val="E779FF"/>
                    </a:gs>
                    <a:gs pos="100000">
                      <a:srgbClr val="FF1F94"/>
                    </a:gs>
                  </a:gsLst>
                  <a:lin ang="10200000" scaled="0"/>
                </a:gradFill>
                <a:latin typeface="Arial"/>
                <a:cs typeface="Arial"/>
              </a:rPr>
              <a:t>do your best!</a:t>
            </a:r>
            <a:endParaRPr lang="en-US" sz="6000">
              <a:gradFill>
                <a:gsLst>
                  <a:gs pos="0">
                    <a:srgbClr val="E779FF"/>
                  </a:gs>
                  <a:gs pos="100000">
                    <a:srgbClr val="FF1F94"/>
                  </a:gs>
                </a:gsLst>
                <a:lin ang="10200000" scaled="0"/>
              </a:gradFill>
              <a:latin typeface="Arial"/>
              <a:cs typeface="Arial"/>
            </a:endParaRPr>
          </a:p>
        </p:txBody>
      </p:sp>
      <p:sp>
        <p:nvSpPr>
          <p:cNvPr id="3" name="Content Placeholder 14">
            <a:extLst>
              <a:ext uri="{FF2B5EF4-FFF2-40B4-BE49-F238E27FC236}">
                <a16:creationId xmlns:a16="http://schemas.microsoft.com/office/drawing/2014/main" id="{E8E0241A-8F02-5ED9-6D67-26AC5E1881A1}"/>
              </a:ext>
            </a:extLst>
          </p:cNvPr>
          <p:cNvSpPr txBox="1">
            <a:spLocks/>
          </p:cNvSpPr>
          <p:nvPr/>
        </p:nvSpPr>
        <p:spPr>
          <a:xfrm>
            <a:off x="13096188" y="3429000"/>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revision</a:t>
            </a:r>
          </a:p>
        </p:txBody>
      </p:sp>
      <p:sp>
        <p:nvSpPr>
          <p:cNvPr id="6" name="Content Placeholder 14">
            <a:extLst>
              <a:ext uri="{FF2B5EF4-FFF2-40B4-BE49-F238E27FC236}">
                <a16:creationId xmlns:a16="http://schemas.microsoft.com/office/drawing/2014/main" id="{46577594-ABD5-16DA-1647-7764A3551B95}"/>
              </a:ext>
            </a:extLst>
          </p:cNvPr>
          <p:cNvSpPr txBox="1">
            <a:spLocks/>
          </p:cNvSpPr>
          <p:nvPr/>
        </p:nvSpPr>
        <p:spPr>
          <a:xfrm>
            <a:off x="14682391" y="4008365"/>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exam technique</a:t>
            </a:r>
          </a:p>
        </p:txBody>
      </p:sp>
      <p:sp>
        <p:nvSpPr>
          <p:cNvPr id="7" name="Content Placeholder 14">
            <a:extLst>
              <a:ext uri="{FF2B5EF4-FFF2-40B4-BE49-F238E27FC236}">
                <a16:creationId xmlns:a16="http://schemas.microsoft.com/office/drawing/2014/main" id="{19B4BC2A-D9A2-D38D-C62D-20EE8B343857}"/>
              </a:ext>
            </a:extLst>
          </p:cNvPr>
          <p:cNvSpPr txBox="1">
            <a:spLocks/>
          </p:cNvSpPr>
          <p:nvPr/>
        </p:nvSpPr>
        <p:spPr>
          <a:xfrm>
            <a:off x="16417884" y="4544021"/>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Showing what you know</a:t>
            </a:r>
          </a:p>
        </p:txBody>
      </p:sp>
      <p:pic>
        <p:nvPicPr>
          <p:cNvPr id="8" name="Picture 7" descr="A green circle with a black tick in it&#10;&#10;AI-generated content may be incorrect.">
            <a:extLst>
              <a:ext uri="{FF2B5EF4-FFF2-40B4-BE49-F238E27FC236}">
                <a16:creationId xmlns:a16="http://schemas.microsoft.com/office/drawing/2014/main" id="{BB49805D-0B83-8D6C-6E7C-CD5CC4600F41}"/>
              </a:ext>
            </a:extLst>
          </p:cNvPr>
          <p:cNvPicPr>
            <a:picLocks noChangeAspect="1"/>
          </p:cNvPicPr>
          <p:nvPr/>
        </p:nvPicPr>
        <p:blipFill>
          <a:blip r:embed="rId6"/>
          <a:stretch>
            <a:fillRect/>
          </a:stretch>
        </p:blipFill>
        <p:spPr>
          <a:xfrm>
            <a:off x="12490973" y="3429000"/>
            <a:ext cx="474466" cy="474466"/>
          </a:xfrm>
          <a:prstGeom prst="rect">
            <a:avLst/>
          </a:prstGeom>
          <a:effectLst>
            <a:glow rad="277843">
              <a:schemeClr val="accent3">
                <a:satMod val="175000"/>
                <a:alpha val="13141"/>
              </a:schemeClr>
            </a:glow>
          </a:effectLst>
        </p:spPr>
      </p:pic>
      <p:pic>
        <p:nvPicPr>
          <p:cNvPr id="10" name="Picture 9" descr="A green circle with a black tick in it&#10;&#10;AI-generated content may be incorrect.">
            <a:extLst>
              <a:ext uri="{FF2B5EF4-FFF2-40B4-BE49-F238E27FC236}">
                <a16:creationId xmlns:a16="http://schemas.microsoft.com/office/drawing/2014/main" id="{5A0BC69A-E538-9A79-6F49-78A98F91B604}"/>
              </a:ext>
            </a:extLst>
          </p:cNvPr>
          <p:cNvPicPr>
            <a:picLocks noChangeAspect="1"/>
          </p:cNvPicPr>
          <p:nvPr/>
        </p:nvPicPr>
        <p:blipFill>
          <a:blip r:embed="rId6"/>
          <a:stretch>
            <a:fillRect/>
          </a:stretch>
        </p:blipFill>
        <p:spPr>
          <a:xfrm>
            <a:off x="14077176" y="3995070"/>
            <a:ext cx="474466" cy="474466"/>
          </a:xfrm>
          <a:prstGeom prst="rect">
            <a:avLst/>
          </a:prstGeom>
          <a:effectLst>
            <a:glow rad="277843">
              <a:schemeClr val="accent3">
                <a:satMod val="175000"/>
                <a:alpha val="13141"/>
              </a:schemeClr>
            </a:glow>
          </a:effectLst>
        </p:spPr>
      </p:pic>
      <p:pic>
        <p:nvPicPr>
          <p:cNvPr id="11" name="Picture 10" descr="A green circle with a black tick in it&#10;&#10;AI-generated content may be incorrect.">
            <a:extLst>
              <a:ext uri="{FF2B5EF4-FFF2-40B4-BE49-F238E27FC236}">
                <a16:creationId xmlns:a16="http://schemas.microsoft.com/office/drawing/2014/main" id="{4471734C-75D0-9B6F-2C8A-D4CC8A0E1D69}"/>
              </a:ext>
            </a:extLst>
          </p:cNvPr>
          <p:cNvPicPr>
            <a:picLocks noChangeAspect="1"/>
          </p:cNvPicPr>
          <p:nvPr/>
        </p:nvPicPr>
        <p:blipFill>
          <a:blip r:embed="rId6"/>
          <a:stretch>
            <a:fillRect/>
          </a:stretch>
        </p:blipFill>
        <p:spPr>
          <a:xfrm>
            <a:off x="15819649" y="4524009"/>
            <a:ext cx="474466" cy="474466"/>
          </a:xfrm>
          <a:prstGeom prst="rect">
            <a:avLst/>
          </a:prstGeom>
          <a:effectLst>
            <a:glow rad="277843">
              <a:schemeClr val="accent3">
                <a:satMod val="175000"/>
                <a:alpha val="13141"/>
              </a:schemeClr>
            </a:glow>
          </a:effectLst>
        </p:spPr>
      </p:pic>
    </p:spTree>
    <p:extLst>
      <p:ext uri="{BB962C8B-B14F-4D97-AF65-F5344CB8AC3E}">
        <p14:creationId xmlns:p14="http://schemas.microsoft.com/office/powerpoint/2010/main" val="97082087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68FF8-D30E-9D30-279D-8BE914456701}"/>
            </a:ext>
          </a:extLst>
        </p:cNvPr>
        <p:cNvGrpSpPr/>
        <p:nvPr/>
      </p:nvGrpSpPr>
      <p:grpSpPr>
        <a:xfrm>
          <a:off x="0" y="0"/>
          <a:ext cx="0" cy="0"/>
          <a:chOff x="0" y="0"/>
          <a:chExt cx="0" cy="0"/>
        </a:xfrm>
      </p:grpSpPr>
      <p:pic>
        <p:nvPicPr>
          <p:cNvPr id="19" name="Picture 18" descr="A person looking at a piece of paper&#10;&#10;AI-generated content may be incorrect.">
            <a:extLst>
              <a:ext uri="{FF2B5EF4-FFF2-40B4-BE49-F238E27FC236}">
                <a16:creationId xmlns:a16="http://schemas.microsoft.com/office/drawing/2014/main" id="{CAECB0BA-8E55-C3CA-3358-81D470A2EE38}"/>
              </a:ext>
            </a:extLst>
          </p:cNvPr>
          <p:cNvPicPr>
            <a:picLocks noChangeAspect="1"/>
          </p:cNvPicPr>
          <p:nvPr/>
        </p:nvPicPr>
        <p:blipFill>
          <a:blip r:embed="rId3"/>
          <a:srcRect l="40200" t="2451" r="127" b="1306"/>
          <a:stretch>
            <a:fillRect/>
          </a:stretch>
        </p:blipFill>
        <p:spPr>
          <a:xfrm>
            <a:off x="-8569" y="2522"/>
            <a:ext cx="6378274" cy="6858102"/>
          </a:xfrm>
          <a:prstGeom prst="rect">
            <a:avLst/>
          </a:prstGeom>
        </p:spPr>
      </p:pic>
      <p:pic>
        <p:nvPicPr>
          <p:cNvPr id="4" name="Picture 3">
            <a:extLst>
              <a:ext uri="{FF2B5EF4-FFF2-40B4-BE49-F238E27FC236}">
                <a16:creationId xmlns:a16="http://schemas.microsoft.com/office/drawing/2014/main" id="{FDE6138A-55B6-4BED-823E-FC497A2287B3}"/>
              </a:ext>
            </a:extLst>
          </p:cNvPr>
          <p:cNvPicPr>
            <a:picLocks noChangeAspect="1"/>
          </p:cNvPicPr>
          <p:nvPr/>
        </p:nvPicPr>
        <p:blipFill>
          <a:blip r:embed="rId4">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49EE060C-9510-C18C-BF1E-68BFB3C3DF53}"/>
              </a:ext>
            </a:extLst>
          </p:cNvPr>
          <p:cNvPicPr>
            <a:picLocks noChangeAspect="1"/>
          </p:cNvPicPr>
          <p:nvPr/>
        </p:nvPicPr>
        <p:blipFill>
          <a:blip r:embed="rId5"/>
          <a:srcRect/>
          <a:stretch/>
        </p:blipFill>
        <p:spPr>
          <a:xfrm>
            <a:off x="3307228" y="-7545"/>
            <a:ext cx="8884772" cy="6858000"/>
          </a:xfrm>
          <a:prstGeom prst="rect">
            <a:avLst/>
          </a:prstGeom>
        </p:spPr>
      </p:pic>
      <p:pic>
        <p:nvPicPr>
          <p:cNvPr id="9" name="Google Shape;52;p10">
            <a:extLst>
              <a:ext uri="{FF2B5EF4-FFF2-40B4-BE49-F238E27FC236}">
                <a16:creationId xmlns:a16="http://schemas.microsoft.com/office/drawing/2014/main" id="{641EE465-7D40-51E0-3BCC-5F7851C5724C}"/>
              </a:ext>
            </a:extLst>
          </p:cNvPr>
          <p:cNvPicPr preferRelativeResize="0">
            <a:picLocks noGrp="1" noRo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8D544A14-D3A2-8293-F7BA-55C3C8129882}"/>
              </a:ext>
            </a:extLst>
          </p:cNvPr>
          <p:cNvSpPr>
            <a:spLocks noGrp="1"/>
          </p:cNvSpPr>
          <p:nvPr>
            <p:ph type="title"/>
          </p:nvPr>
        </p:nvSpPr>
        <p:spPr>
          <a:xfrm>
            <a:off x="4866006" y="815450"/>
            <a:ext cx="5767216" cy="586423"/>
          </a:xfrm>
        </p:spPr>
        <p:txBody>
          <a:bodyPr/>
          <a:lstStyle/>
          <a:p>
            <a:r>
              <a:rPr lang="en-GB" sz="3600" b="0"/>
              <a:t>Your job is to</a:t>
            </a:r>
            <a:br>
              <a:rPr lang="en-GB" sz="3600"/>
            </a:br>
            <a:endParaRPr lang="en-US" sz="3600"/>
          </a:p>
        </p:txBody>
      </p:sp>
      <p:sp>
        <p:nvSpPr>
          <p:cNvPr id="15" name="Content Placeholder 14">
            <a:extLst>
              <a:ext uri="{FF2B5EF4-FFF2-40B4-BE49-F238E27FC236}">
                <a16:creationId xmlns:a16="http://schemas.microsoft.com/office/drawing/2014/main" id="{580B5477-EE92-7560-72D6-C51F742FBE10}"/>
              </a:ext>
            </a:extLst>
          </p:cNvPr>
          <p:cNvSpPr>
            <a:spLocks noGrp="1"/>
          </p:cNvSpPr>
          <p:nvPr>
            <p:ph idx="1"/>
          </p:nvPr>
        </p:nvSpPr>
        <p:spPr>
          <a:xfrm>
            <a:off x="4866006" y="1711248"/>
            <a:ext cx="6958012" cy="1053831"/>
          </a:xfrm>
        </p:spPr>
        <p:txBody>
          <a:bodyPr/>
          <a:lstStyle/>
          <a:p>
            <a:pPr indent="0">
              <a:buNone/>
            </a:pPr>
            <a:r>
              <a:rPr lang="en-GB" sz="2800"/>
              <a:t>Now focus on:</a:t>
            </a:r>
          </a:p>
          <a:p>
            <a:pPr>
              <a:buFont typeface="Wingdings" panose="05000000000000000000" pitchFamily="2" charset="2"/>
              <a:buChar char="ü"/>
            </a:pPr>
            <a:endParaRPr lang="en-GB" sz="2800"/>
          </a:p>
        </p:txBody>
      </p:sp>
      <p:sp>
        <p:nvSpPr>
          <p:cNvPr id="2" name="Title 13">
            <a:extLst>
              <a:ext uri="{FF2B5EF4-FFF2-40B4-BE49-F238E27FC236}">
                <a16:creationId xmlns:a16="http://schemas.microsoft.com/office/drawing/2014/main" id="{85F159EB-1F4D-AB1F-7CBD-B125DEF14946}"/>
              </a:ext>
            </a:extLst>
          </p:cNvPr>
          <p:cNvSpPr txBox="1">
            <a:spLocks/>
          </p:cNvSpPr>
          <p:nvPr/>
        </p:nvSpPr>
        <p:spPr>
          <a:xfrm>
            <a:off x="7627196" y="845379"/>
            <a:ext cx="4071694" cy="58642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GB" sz="3600">
                <a:gradFill>
                  <a:gsLst>
                    <a:gs pos="0">
                      <a:srgbClr val="E779FF"/>
                    </a:gs>
                    <a:gs pos="100000">
                      <a:srgbClr val="FF1F94"/>
                    </a:gs>
                  </a:gsLst>
                  <a:lin ang="10200000" scaled="0"/>
                </a:gradFill>
              </a:rPr>
              <a:t>do your best!</a:t>
            </a:r>
            <a:endParaRPr lang="en-US" sz="3600">
              <a:gradFill>
                <a:gsLst>
                  <a:gs pos="0">
                    <a:srgbClr val="E779FF"/>
                  </a:gs>
                  <a:gs pos="100000">
                    <a:srgbClr val="FF1F94"/>
                  </a:gs>
                </a:gsLst>
                <a:lin ang="10200000" scaled="0"/>
              </a:gradFill>
            </a:endParaRPr>
          </a:p>
        </p:txBody>
      </p:sp>
      <p:sp>
        <p:nvSpPr>
          <p:cNvPr id="3" name="Content Placeholder 14">
            <a:extLst>
              <a:ext uri="{FF2B5EF4-FFF2-40B4-BE49-F238E27FC236}">
                <a16:creationId xmlns:a16="http://schemas.microsoft.com/office/drawing/2014/main" id="{D3D61643-8D62-4713-4FB1-0EC2949B39BD}"/>
              </a:ext>
            </a:extLst>
          </p:cNvPr>
          <p:cNvSpPr txBox="1">
            <a:spLocks/>
          </p:cNvSpPr>
          <p:nvPr/>
        </p:nvSpPr>
        <p:spPr>
          <a:xfrm>
            <a:off x="5471221" y="2131337"/>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revision</a:t>
            </a:r>
          </a:p>
        </p:txBody>
      </p:sp>
      <p:sp>
        <p:nvSpPr>
          <p:cNvPr id="7" name="Content Placeholder 14">
            <a:extLst>
              <a:ext uri="{FF2B5EF4-FFF2-40B4-BE49-F238E27FC236}">
                <a16:creationId xmlns:a16="http://schemas.microsoft.com/office/drawing/2014/main" id="{D84CF093-E3C5-5004-CB25-976647903520}"/>
              </a:ext>
            </a:extLst>
          </p:cNvPr>
          <p:cNvSpPr txBox="1">
            <a:spLocks/>
          </p:cNvSpPr>
          <p:nvPr/>
        </p:nvSpPr>
        <p:spPr>
          <a:xfrm>
            <a:off x="5471221" y="2710702"/>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exam technique</a:t>
            </a:r>
          </a:p>
        </p:txBody>
      </p:sp>
      <p:sp>
        <p:nvSpPr>
          <p:cNvPr id="8" name="Content Placeholder 14">
            <a:extLst>
              <a:ext uri="{FF2B5EF4-FFF2-40B4-BE49-F238E27FC236}">
                <a16:creationId xmlns:a16="http://schemas.microsoft.com/office/drawing/2014/main" id="{BB8C7F1D-DEF1-F592-7787-CE9FE7658349}"/>
              </a:ext>
            </a:extLst>
          </p:cNvPr>
          <p:cNvSpPr txBox="1">
            <a:spLocks/>
          </p:cNvSpPr>
          <p:nvPr/>
        </p:nvSpPr>
        <p:spPr>
          <a:xfrm>
            <a:off x="5471223" y="3265019"/>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Showing what you know</a:t>
            </a:r>
          </a:p>
        </p:txBody>
      </p:sp>
      <p:pic>
        <p:nvPicPr>
          <p:cNvPr id="10" name="Picture 9" descr="A green circle with a black tick in it&#10;&#10;AI-generated content may be incorrect.">
            <a:extLst>
              <a:ext uri="{FF2B5EF4-FFF2-40B4-BE49-F238E27FC236}">
                <a16:creationId xmlns:a16="http://schemas.microsoft.com/office/drawing/2014/main" id="{4C683352-474B-29E1-C427-BE86E5C251CC}"/>
              </a:ext>
            </a:extLst>
          </p:cNvPr>
          <p:cNvPicPr>
            <a:picLocks noChangeAspect="1"/>
          </p:cNvPicPr>
          <p:nvPr/>
        </p:nvPicPr>
        <p:blipFill>
          <a:blip r:embed="rId7"/>
          <a:stretch>
            <a:fillRect/>
          </a:stretch>
        </p:blipFill>
        <p:spPr>
          <a:xfrm>
            <a:off x="4866006" y="2131337"/>
            <a:ext cx="474466" cy="474466"/>
          </a:xfrm>
          <a:prstGeom prst="rect">
            <a:avLst/>
          </a:prstGeom>
          <a:effectLst>
            <a:glow rad="277843">
              <a:schemeClr val="accent3">
                <a:satMod val="175000"/>
                <a:alpha val="13141"/>
              </a:schemeClr>
            </a:glow>
          </a:effectLst>
        </p:spPr>
      </p:pic>
      <p:pic>
        <p:nvPicPr>
          <p:cNvPr id="13" name="Picture 12" descr="A green circle with a black tick in it&#10;&#10;AI-generated content may be incorrect.">
            <a:extLst>
              <a:ext uri="{FF2B5EF4-FFF2-40B4-BE49-F238E27FC236}">
                <a16:creationId xmlns:a16="http://schemas.microsoft.com/office/drawing/2014/main" id="{D09144FC-06CE-6CEC-10DF-C8952D638F92}"/>
              </a:ext>
            </a:extLst>
          </p:cNvPr>
          <p:cNvPicPr>
            <a:picLocks noChangeAspect="1"/>
          </p:cNvPicPr>
          <p:nvPr/>
        </p:nvPicPr>
        <p:blipFill>
          <a:blip r:embed="rId7"/>
          <a:stretch>
            <a:fillRect/>
          </a:stretch>
        </p:blipFill>
        <p:spPr>
          <a:xfrm>
            <a:off x="4866006" y="2697407"/>
            <a:ext cx="474466" cy="474466"/>
          </a:xfrm>
          <a:prstGeom prst="rect">
            <a:avLst/>
          </a:prstGeom>
          <a:effectLst>
            <a:glow rad="277843">
              <a:schemeClr val="accent3">
                <a:satMod val="175000"/>
                <a:alpha val="13141"/>
              </a:schemeClr>
            </a:glow>
          </a:effectLst>
        </p:spPr>
      </p:pic>
      <p:pic>
        <p:nvPicPr>
          <p:cNvPr id="16" name="Picture 15" descr="A green circle with a black tick in it&#10;&#10;AI-generated content may be incorrect.">
            <a:extLst>
              <a:ext uri="{FF2B5EF4-FFF2-40B4-BE49-F238E27FC236}">
                <a16:creationId xmlns:a16="http://schemas.microsoft.com/office/drawing/2014/main" id="{11BD58D4-4757-954B-D2A6-FB0930A63ED7}"/>
              </a:ext>
            </a:extLst>
          </p:cNvPr>
          <p:cNvPicPr>
            <a:picLocks noChangeAspect="1"/>
          </p:cNvPicPr>
          <p:nvPr/>
        </p:nvPicPr>
        <p:blipFill>
          <a:blip r:embed="rId7"/>
          <a:stretch>
            <a:fillRect/>
          </a:stretch>
        </p:blipFill>
        <p:spPr>
          <a:xfrm>
            <a:off x="4872988" y="3245007"/>
            <a:ext cx="474466" cy="474466"/>
          </a:xfrm>
          <a:prstGeom prst="rect">
            <a:avLst/>
          </a:prstGeom>
          <a:effectLst>
            <a:glow rad="277843">
              <a:schemeClr val="accent3">
                <a:satMod val="175000"/>
                <a:alpha val="13141"/>
              </a:schemeClr>
            </a:glow>
          </a:effectLst>
        </p:spPr>
      </p:pic>
      <p:sp>
        <p:nvSpPr>
          <p:cNvPr id="12" name="TextBox 11">
            <a:extLst>
              <a:ext uri="{FF2B5EF4-FFF2-40B4-BE49-F238E27FC236}">
                <a16:creationId xmlns:a16="http://schemas.microsoft.com/office/drawing/2014/main" id="{7B6F139D-D79E-4CFB-ACF2-4E14E48FC62F}"/>
              </a:ext>
            </a:extLst>
          </p:cNvPr>
          <p:cNvSpPr txBox="1"/>
          <p:nvPr/>
        </p:nvSpPr>
        <p:spPr>
          <a:xfrm>
            <a:off x="4866006" y="4503332"/>
            <a:ext cx="10902460" cy="1015663"/>
          </a:xfrm>
          <a:prstGeom prst="rect">
            <a:avLst/>
          </a:prstGeom>
          <a:noFill/>
        </p:spPr>
        <p:txBody>
          <a:bodyPr wrap="square" lIns="91440" tIns="45720" rIns="91440" bIns="45720" anchor="t">
            <a:spAutoFit/>
          </a:bodyPr>
          <a:lstStyle/>
          <a:p>
            <a:pPr indent="0">
              <a:buNone/>
            </a:pPr>
            <a:r>
              <a:rPr lang="en-GB" sz="6000" b="1">
                <a:gradFill>
                  <a:gsLst>
                    <a:gs pos="0">
                      <a:srgbClr val="00FF40"/>
                    </a:gs>
                    <a:gs pos="100000">
                      <a:srgbClr val="44FFE1"/>
                    </a:gs>
                  </a:gsLst>
                  <a:lin ang="10200000" scaled="0"/>
                </a:gradFill>
                <a:latin typeface="Arial"/>
                <a:cs typeface="Arial"/>
              </a:rPr>
              <a:t>You've got this!</a:t>
            </a:r>
            <a:endParaRPr lang="en-US" sz="6000" b="1">
              <a:gradFill>
                <a:gsLst>
                  <a:gs pos="0">
                    <a:srgbClr val="00FF40"/>
                  </a:gs>
                  <a:gs pos="100000">
                    <a:srgbClr val="44FFE1"/>
                  </a:gs>
                </a:gsLst>
                <a:lin ang="10200000" scaled="0"/>
              </a:gradFill>
              <a:latin typeface="Arial"/>
              <a:cs typeface="Arial"/>
            </a:endParaRPr>
          </a:p>
        </p:txBody>
      </p:sp>
    </p:spTree>
    <p:extLst>
      <p:ext uri="{BB962C8B-B14F-4D97-AF65-F5344CB8AC3E}">
        <p14:creationId xmlns:p14="http://schemas.microsoft.com/office/powerpoint/2010/main" val="2669057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F1ED6D-F477-DF97-EC95-DE279EB289FB}"/>
              </a:ext>
            </a:extLst>
          </p:cNvPr>
          <p:cNvSpPr>
            <a:spLocks noGrp="1"/>
          </p:cNvSpPr>
          <p:nvPr>
            <p:ph type="title"/>
          </p:nvPr>
        </p:nvSpPr>
        <p:spPr>
          <a:xfrm>
            <a:off x="550863" y="537845"/>
            <a:ext cx="6121400" cy="1141413"/>
          </a:xfrm>
        </p:spPr>
        <p:txBody>
          <a:bodyPr/>
          <a:lstStyle/>
          <a:p>
            <a:r>
              <a:rPr lang="en-GB"/>
              <a:t>More information</a:t>
            </a:r>
          </a:p>
        </p:txBody>
      </p:sp>
      <p:sp>
        <p:nvSpPr>
          <p:cNvPr id="16" name="Content Placeholder 15">
            <a:extLst>
              <a:ext uri="{FF2B5EF4-FFF2-40B4-BE49-F238E27FC236}">
                <a16:creationId xmlns:a16="http://schemas.microsoft.com/office/drawing/2014/main" id="{13B4BAB3-5526-6255-7C76-B39E0F35937C}"/>
              </a:ext>
            </a:extLst>
          </p:cNvPr>
          <p:cNvSpPr>
            <a:spLocks noGrp="1"/>
          </p:cNvSpPr>
          <p:nvPr>
            <p:ph idx="1"/>
          </p:nvPr>
        </p:nvSpPr>
        <p:spPr/>
        <p:txBody>
          <a:bodyPr/>
          <a:lstStyle/>
          <a:p>
            <a:r>
              <a:rPr lang="en-GB"/>
              <a:t>Video: </a:t>
            </a:r>
            <a:r>
              <a:rPr lang="en-GB">
                <a:hlinkClick r:id="rId3"/>
              </a:rPr>
              <a:t>How GCSE and A level grading works</a:t>
            </a:r>
            <a:endParaRPr lang="en-GB"/>
          </a:p>
          <a:p>
            <a:r>
              <a:rPr lang="en-GB"/>
              <a:t>Teachers’ and headteachers’ toolkit: </a:t>
            </a:r>
            <a:r>
              <a:rPr lang="en-GB">
                <a:hlinkClick r:id="rId4"/>
              </a:rPr>
              <a:t>Understanding grading: toolkit for schools and colleges</a:t>
            </a:r>
            <a:endParaRPr lang="en-GB"/>
          </a:p>
          <a:p>
            <a:r>
              <a:rPr lang="en-GB"/>
              <a:t>Teachers’ and headteachers’ Q&amp;A: </a:t>
            </a:r>
            <a:r>
              <a:rPr lang="en-GB">
                <a:hlinkClick r:id="rId5"/>
              </a:rPr>
              <a:t>GCSE and A level grading: what you need to know</a:t>
            </a:r>
            <a:endParaRPr lang="en-GB"/>
          </a:p>
          <a:p>
            <a:r>
              <a:rPr lang="en-GB"/>
              <a:t>For parents: </a:t>
            </a:r>
            <a:r>
              <a:rPr lang="en-GB">
                <a:hlinkClick r:id="rId6"/>
              </a:rPr>
              <a:t>GCSE 9 to 1 grade scale explained</a:t>
            </a:r>
            <a:r>
              <a:rPr lang="en-GB"/>
              <a:t> </a:t>
            </a:r>
          </a:p>
          <a:p>
            <a:endParaRPr lang="en-GB"/>
          </a:p>
        </p:txBody>
      </p:sp>
      <p:sp>
        <p:nvSpPr>
          <p:cNvPr id="17" name="Content Placeholder 16">
            <a:extLst>
              <a:ext uri="{FF2B5EF4-FFF2-40B4-BE49-F238E27FC236}">
                <a16:creationId xmlns:a16="http://schemas.microsoft.com/office/drawing/2014/main" id="{70E8DC2F-BDC3-D57A-B94C-331810BE55B5}"/>
              </a:ext>
            </a:extLst>
          </p:cNvPr>
          <p:cNvSpPr>
            <a:spLocks noGrp="1"/>
          </p:cNvSpPr>
          <p:nvPr>
            <p:ph idx="13"/>
          </p:nvPr>
        </p:nvSpPr>
        <p:spPr/>
        <p:txBody>
          <a:bodyPr/>
          <a:lstStyle/>
          <a:p>
            <a:endParaRPr lang="en-GB"/>
          </a:p>
        </p:txBody>
      </p:sp>
    </p:spTree>
    <p:extLst>
      <p:ext uri="{BB962C8B-B14F-4D97-AF65-F5344CB8AC3E}">
        <p14:creationId xmlns:p14="http://schemas.microsoft.com/office/powerpoint/2010/main" val="51777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7635-DDF3-15EE-A672-D427D40D8B33}"/>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FA1CA2A-EF42-92A5-3AA1-070539DB302E}"/>
              </a:ext>
            </a:extLst>
          </p:cNvPr>
          <p:cNvPicPr>
            <a:picLocks noChangeAspect="1"/>
          </p:cNvPicPr>
          <p:nvPr/>
        </p:nvPicPr>
        <p:blipFill>
          <a:blip r:embed="rId3" cstate="hqprint">
            <a:extLst>
              <a:ext uri="{28A0092B-C50C-407E-A947-70E740481C1C}">
                <a14:useLocalDpi xmlns:a14="http://schemas.microsoft.com/office/drawing/2010/main"/>
              </a:ext>
            </a:extLst>
          </a:blip>
          <a:srcRect l="14932" t="6694" r="41727" b="5450"/>
          <a:stretch>
            <a:fillRect/>
          </a:stretch>
        </p:blipFill>
        <p:spPr>
          <a:xfrm>
            <a:off x="2791" y="0"/>
            <a:ext cx="5078932" cy="6859943"/>
          </a:xfrm>
          <a:prstGeom prst="rect">
            <a:avLst/>
          </a:prstGeom>
        </p:spPr>
      </p:pic>
      <p:pic>
        <p:nvPicPr>
          <p:cNvPr id="5" name="Picture 4">
            <a:extLst>
              <a:ext uri="{FF2B5EF4-FFF2-40B4-BE49-F238E27FC236}">
                <a16:creationId xmlns:a16="http://schemas.microsoft.com/office/drawing/2014/main" id="{DB335B0C-FB39-C05B-9E3D-5ED2C2495929}"/>
              </a:ext>
            </a:extLst>
          </p:cNvPr>
          <p:cNvPicPr>
            <a:picLocks noChangeAspect="1"/>
          </p:cNvPicPr>
          <p:nvPr/>
        </p:nvPicPr>
        <p:blipFill>
          <a:blip r:embed="rId4"/>
          <a:srcRect l="24029" b="-110"/>
          <a:stretch>
            <a:fillRect/>
          </a:stretch>
        </p:blipFill>
        <p:spPr>
          <a:xfrm>
            <a:off x="1151" y="0"/>
            <a:ext cx="12195365" cy="6865550"/>
          </a:xfrm>
          <a:prstGeom prst="rect">
            <a:avLst/>
          </a:prstGeom>
        </p:spPr>
      </p:pic>
      <p:pic>
        <p:nvPicPr>
          <p:cNvPr id="9" name="Google Shape;52;p10">
            <a:extLst>
              <a:ext uri="{FF2B5EF4-FFF2-40B4-BE49-F238E27FC236}">
                <a16:creationId xmlns:a16="http://schemas.microsoft.com/office/drawing/2014/main" id="{3FC960DC-4559-362B-0B1F-7C3E3E2D9F91}"/>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80B89CA7-CA63-9061-C0A3-1A6036C00859}"/>
              </a:ext>
            </a:extLst>
          </p:cNvPr>
          <p:cNvSpPr txBox="1">
            <a:spLocks/>
          </p:cNvSpPr>
          <p:nvPr/>
        </p:nvSpPr>
        <p:spPr>
          <a:xfrm>
            <a:off x="557484" y="549275"/>
            <a:ext cx="9034048" cy="31484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r>
              <a:rPr lang="en-US" sz="2000"/>
              <a:t>1. The journey of your exam paper</a:t>
            </a:r>
          </a:p>
        </p:txBody>
      </p:sp>
      <p:pic>
        <p:nvPicPr>
          <p:cNvPr id="22" name="Picture 21" descr="A white and black border&#10;&#10;AI-generated content may be incorrect.">
            <a:extLst>
              <a:ext uri="{FF2B5EF4-FFF2-40B4-BE49-F238E27FC236}">
                <a16:creationId xmlns:a16="http://schemas.microsoft.com/office/drawing/2014/main" id="{34E85415-1410-65C7-E725-C2CA2BCA9400}"/>
              </a:ext>
            </a:extLst>
          </p:cNvPr>
          <p:cNvPicPr>
            <a:picLocks noChangeAspect="1"/>
          </p:cNvPicPr>
          <p:nvPr/>
        </p:nvPicPr>
        <p:blipFill>
          <a:blip r:embed="rId6"/>
          <a:stretch>
            <a:fillRect/>
          </a:stretch>
        </p:blipFill>
        <p:spPr>
          <a:xfrm>
            <a:off x="1104544" y="3686048"/>
            <a:ext cx="562095" cy="562095"/>
          </a:xfrm>
          <a:prstGeom prst="rect">
            <a:avLst/>
          </a:prstGeom>
        </p:spPr>
      </p:pic>
      <p:pic>
        <p:nvPicPr>
          <p:cNvPr id="23" name="Picture 22" descr="A white and black border&#10;&#10;AI-generated content may be incorrect.">
            <a:extLst>
              <a:ext uri="{FF2B5EF4-FFF2-40B4-BE49-F238E27FC236}">
                <a16:creationId xmlns:a16="http://schemas.microsoft.com/office/drawing/2014/main" id="{56B0E1B2-9537-AD35-6144-27807132BFA2}"/>
              </a:ext>
            </a:extLst>
          </p:cNvPr>
          <p:cNvPicPr>
            <a:picLocks noChangeAspect="1"/>
          </p:cNvPicPr>
          <p:nvPr/>
        </p:nvPicPr>
        <p:blipFill>
          <a:blip r:embed="rId6"/>
          <a:stretch>
            <a:fillRect/>
          </a:stretch>
        </p:blipFill>
        <p:spPr>
          <a:xfrm rot="10800000">
            <a:off x="2813896" y="2621153"/>
            <a:ext cx="550800" cy="550800"/>
          </a:xfrm>
          <a:prstGeom prst="rect">
            <a:avLst/>
          </a:prstGeom>
        </p:spPr>
      </p:pic>
      <p:pic>
        <p:nvPicPr>
          <p:cNvPr id="24" name="Picture 23" descr="A white and black border&#10;&#10;AI-generated content may be incorrect.">
            <a:extLst>
              <a:ext uri="{FF2B5EF4-FFF2-40B4-BE49-F238E27FC236}">
                <a16:creationId xmlns:a16="http://schemas.microsoft.com/office/drawing/2014/main" id="{F4029A0E-227F-DABF-7476-ED14216B682D}"/>
              </a:ext>
            </a:extLst>
          </p:cNvPr>
          <p:cNvPicPr>
            <a:picLocks noChangeAspect="1"/>
          </p:cNvPicPr>
          <p:nvPr/>
        </p:nvPicPr>
        <p:blipFill>
          <a:blip r:embed="rId6"/>
          <a:stretch>
            <a:fillRect/>
          </a:stretch>
        </p:blipFill>
        <p:spPr>
          <a:xfrm>
            <a:off x="4616375" y="3686048"/>
            <a:ext cx="562096" cy="562096"/>
          </a:xfrm>
          <a:prstGeom prst="rect">
            <a:avLst/>
          </a:prstGeom>
        </p:spPr>
      </p:pic>
      <p:pic>
        <p:nvPicPr>
          <p:cNvPr id="28" name="Picture 27" descr="A white and black border&#10;&#10;AI-generated content may be incorrect.">
            <a:extLst>
              <a:ext uri="{FF2B5EF4-FFF2-40B4-BE49-F238E27FC236}">
                <a16:creationId xmlns:a16="http://schemas.microsoft.com/office/drawing/2014/main" id="{F53BED9E-395F-AA9E-ECEF-75B8BC3D831F}"/>
              </a:ext>
            </a:extLst>
          </p:cNvPr>
          <p:cNvPicPr>
            <a:picLocks noChangeAspect="1"/>
          </p:cNvPicPr>
          <p:nvPr/>
        </p:nvPicPr>
        <p:blipFill>
          <a:blip r:embed="rId6"/>
          <a:stretch>
            <a:fillRect/>
          </a:stretch>
        </p:blipFill>
        <p:spPr>
          <a:xfrm rot="10800000">
            <a:off x="6419389" y="2621151"/>
            <a:ext cx="550801" cy="550801"/>
          </a:xfrm>
          <a:prstGeom prst="rect">
            <a:avLst/>
          </a:prstGeom>
        </p:spPr>
      </p:pic>
      <p:pic>
        <p:nvPicPr>
          <p:cNvPr id="30" name="Picture 29" descr="A white and black border&#10;&#10;AI-generated content may be incorrect.">
            <a:extLst>
              <a:ext uri="{FF2B5EF4-FFF2-40B4-BE49-F238E27FC236}">
                <a16:creationId xmlns:a16="http://schemas.microsoft.com/office/drawing/2014/main" id="{7B7A1EDE-8B9F-0CD9-6980-4A6ACF91A8A8}"/>
              </a:ext>
            </a:extLst>
          </p:cNvPr>
          <p:cNvPicPr>
            <a:picLocks noChangeAspect="1"/>
          </p:cNvPicPr>
          <p:nvPr/>
        </p:nvPicPr>
        <p:blipFill>
          <a:blip r:embed="rId6"/>
          <a:stretch>
            <a:fillRect/>
          </a:stretch>
        </p:blipFill>
        <p:spPr>
          <a:xfrm>
            <a:off x="8212280" y="3677426"/>
            <a:ext cx="562095" cy="562095"/>
          </a:xfrm>
          <a:prstGeom prst="rect">
            <a:avLst/>
          </a:prstGeom>
        </p:spPr>
      </p:pic>
      <p:pic>
        <p:nvPicPr>
          <p:cNvPr id="32" name="Picture 31" descr="A white and black border&#10;&#10;AI-generated content may be incorrect.">
            <a:extLst>
              <a:ext uri="{FF2B5EF4-FFF2-40B4-BE49-F238E27FC236}">
                <a16:creationId xmlns:a16="http://schemas.microsoft.com/office/drawing/2014/main" id="{1469755B-BFE5-ABA9-45D2-DBF05CFB73AA}"/>
              </a:ext>
            </a:extLst>
          </p:cNvPr>
          <p:cNvPicPr>
            <a:picLocks noChangeAspect="1"/>
          </p:cNvPicPr>
          <p:nvPr/>
        </p:nvPicPr>
        <p:blipFill>
          <a:blip r:embed="rId6"/>
          <a:stretch>
            <a:fillRect/>
          </a:stretch>
        </p:blipFill>
        <p:spPr>
          <a:xfrm rot="10800000">
            <a:off x="10280956" y="2629772"/>
            <a:ext cx="550803" cy="550803"/>
          </a:xfrm>
          <a:prstGeom prst="rect">
            <a:avLst/>
          </a:prstGeom>
        </p:spPr>
      </p:pic>
      <p:cxnSp>
        <p:nvCxnSpPr>
          <p:cNvPr id="2" name="Straight Connector 1">
            <a:extLst>
              <a:ext uri="{FF2B5EF4-FFF2-40B4-BE49-F238E27FC236}">
                <a16:creationId xmlns:a16="http://schemas.microsoft.com/office/drawing/2014/main" id="{1ECBCFA3-1BD4-F34B-F634-FA821DD838E3}"/>
              </a:ext>
            </a:extLst>
          </p:cNvPr>
          <p:cNvCxnSpPr/>
          <p:nvPr/>
        </p:nvCxnSpPr>
        <p:spPr>
          <a:xfrm>
            <a:off x="398998" y="3429000"/>
            <a:ext cx="1139400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C4C4A25-3737-9BD1-BE5B-3766D10CCAFA}"/>
              </a:ext>
            </a:extLst>
          </p:cNvPr>
          <p:cNvCxnSpPr>
            <a:cxnSpLocks/>
          </p:cNvCxnSpPr>
          <p:nvPr/>
        </p:nvCxnSpPr>
        <p:spPr>
          <a:xfrm>
            <a:off x="1351722"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59F6464-7AD5-E664-A52D-F58C8933D929}"/>
              </a:ext>
            </a:extLst>
          </p:cNvPr>
          <p:cNvCxnSpPr>
            <a:cxnSpLocks/>
          </p:cNvCxnSpPr>
          <p:nvPr/>
        </p:nvCxnSpPr>
        <p:spPr>
          <a:xfrm>
            <a:off x="3083024"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EF8867-17B6-8814-947F-5CBCFD59512C}"/>
              </a:ext>
            </a:extLst>
          </p:cNvPr>
          <p:cNvCxnSpPr>
            <a:cxnSpLocks/>
          </p:cNvCxnSpPr>
          <p:nvPr/>
        </p:nvCxnSpPr>
        <p:spPr>
          <a:xfrm>
            <a:off x="4876801"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5B731AB-7D22-AFF8-13D5-DE1F56944457}"/>
              </a:ext>
            </a:extLst>
          </p:cNvPr>
          <p:cNvCxnSpPr>
            <a:cxnSpLocks/>
          </p:cNvCxnSpPr>
          <p:nvPr/>
        </p:nvCxnSpPr>
        <p:spPr>
          <a:xfrm>
            <a:off x="6672263"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FBE70D-B3A6-956A-8881-C367EA35919E}"/>
              </a:ext>
            </a:extLst>
          </p:cNvPr>
          <p:cNvCxnSpPr>
            <a:cxnSpLocks/>
          </p:cNvCxnSpPr>
          <p:nvPr/>
        </p:nvCxnSpPr>
        <p:spPr>
          <a:xfrm>
            <a:off x="8493328" y="3426051"/>
            <a:ext cx="0" cy="294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7BA4775-6739-8745-F6E1-EF2B43A5E01D}"/>
              </a:ext>
            </a:extLst>
          </p:cNvPr>
          <p:cNvCxnSpPr>
            <a:cxnSpLocks/>
          </p:cNvCxnSpPr>
          <p:nvPr/>
        </p:nvCxnSpPr>
        <p:spPr>
          <a:xfrm flipV="1">
            <a:off x="10556357" y="3414176"/>
            <a:ext cx="0" cy="148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7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5E83-C01B-946C-38A5-385B37928C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1610EEDF-12CB-87DD-7EEC-B83BF27DD1D5}"/>
              </a:ext>
            </a:extLst>
          </p:cNvPr>
          <p:cNvPicPr>
            <a:picLocks noChangeAspect="1"/>
          </p:cNvPicPr>
          <p:nvPr/>
        </p:nvPicPr>
        <p:blipFill>
          <a:blip r:embed="rId3" cstate="hqprint">
            <a:extLst>
              <a:ext uri="{28A0092B-C50C-407E-A947-70E740481C1C}">
                <a14:useLocalDpi xmlns:a14="http://schemas.microsoft.com/office/drawing/2010/main"/>
              </a:ext>
            </a:extLst>
          </a:blip>
          <a:srcRect l="13879" t="6715" r="41551" b="5249"/>
          <a:stretch>
            <a:fillRect/>
          </a:stretch>
        </p:blipFill>
        <p:spPr>
          <a:xfrm>
            <a:off x="-5416" y="0"/>
            <a:ext cx="5222940" cy="6873984"/>
          </a:xfrm>
          <a:prstGeom prst="rect">
            <a:avLst/>
          </a:prstGeom>
        </p:spPr>
      </p:pic>
      <p:pic>
        <p:nvPicPr>
          <p:cNvPr id="5" name="Picture 4">
            <a:extLst>
              <a:ext uri="{FF2B5EF4-FFF2-40B4-BE49-F238E27FC236}">
                <a16:creationId xmlns:a16="http://schemas.microsoft.com/office/drawing/2014/main" id="{A8B56BBB-5878-90CD-6FD0-0835E4951746}"/>
              </a:ext>
            </a:extLst>
          </p:cNvPr>
          <p:cNvPicPr>
            <a:picLocks noChangeAspect="1"/>
          </p:cNvPicPr>
          <p:nvPr/>
        </p:nvPicPr>
        <p:blipFill>
          <a:blip r:embed="rId4"/>
          <a:srcRect l="23609" r="1859" b="-280"/>
          <a:stretch>
            <a:fillRect/>
          </a:stretch>
        </p:blipFill>
        <p:spPr>
          <a:xfrm>
            <a:off x="-5415" y="0"/>
            <a:ext cx="12219154" cy="6877189"/>
          </a:xfrm>
          <a:prstGeom prst="rect">
            <a:avLst/>
          </a:prstGeom>
        </p:spPr>
      </p:pic>
      <p:pic>
        <p:nvPicPr>
          <p:cNvPr id="9" name="Google Shape;52;p10">
            <a:extLst>
              <a:ext uri="{FF2B5EF4-FFF2-40B4-BE49-F238E27FC236}">
                <a16:creationId xmlns:a16="http://schemas.microsoft.com/office/drawing/2014/main" id="{23F94AA2-9624-E321-F01E-5D0065BE89C0}"/>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1FBC8BD5-F3AE-0525-0A92-294E8B345967}"/>
              </a:ext>
            </a:extLst>
          </p:cNvPr>
          <p:cNvSpPr txBox="1">
            <a:spLocks/>
          </p:cNvSpPr>
          <p:nvPr/>
        </p:nvSpPr>
        <p:spPr>
          <a:xfrm>
            <a:off x="557484" y="549275"/>
            <a:ext cx="9034048" cy="31484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r>
              <a:rPr lang="en-US" sz="2000"/>
              <a:t>1. The journey of your exam paper</a:t>
            </a:r>
          </a:p>
        </p:txBody>
      </p:sp>
      <p:cxnSp>
        <p:nvCxnSpPr>
          <p:cNvPr id="3" name="Straight Connector 2">
            <a:extLst>
              <a:ext uri="{FF2B5EF4-FFF2-40B4-BE49-F238E27FC236}">
                <a16:creationId xmlns:a16="http://schemas.microsoft.com/office/drawing/2014/main" id="{A09D7EE4-E130-19F4-7E1B-1481EC5481AF}"/>
              </a:ext>
            </a:extLst>
          </p:cNvPr>
          <p:cNvCxnSpPr/>
          <p:nvPr/>
        </p:nvCxnSpPr>
        <p:spPr>
          <a:xfrm>
            <a:off x="398998" y="3429000"/>
            <a:ext cx="1139400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 name="Picture 3" descr="A white and black border&#10;&#10;AI-generated content may be incorrect.">
            <a:extLst>
              <a:ext uri="{FF2B5EF4-FFF2-40B4-BE49-F238E27FC236}">
                <a16:creationId xmlns:a16="http://schemas.microsoft.com/office/drawing/2014/main" id="{052AC040-A718-8B20-E0A6-3D086D356D16}"/>
              </a:ext>
            </a:extLst>
          </p:cNvPr>
          <p:cNvPicPr>
            <a:picLocks noChangeAspect="1"/>
          </p:cNvPicPr>
          <p:nvPr/>
        </p:nvPicPr>
        <p:blipFill>
          <a:blip r:embed="rId6"/>
          <a:stretch>
            <a:fillRect/>
          </a:stretch>
        </p:blipFill>
        <p:spPr>
          <a:xfrm>
            <a:off x="550863" y="3686048"/>
            <a:ext cx="2006986" cy="2006986"/>
          </a:xfrm>
          <a:prstGeom prst="rect">
            <a:avLst/>
          </a:prstGeom>
        </p:spPr>
      </p:pic>
      <p:pic>
        <p:nvPicPr>
          <p:cNvPr id="6" name="Picture 5" descr="A white and black border&#10;&#10;AI-generated content may be incorrect.">
            <a:extLst>
              <a:ext uri="{FF2B5EF4-FFF2-40B4-BE49-F238E27FC236}">
                <a16:creationId xmlns:a16="http://schemas.microsoft.com/office/drawing/2014/main" id="{631A7000-A76F-EEDA-0FE2-BDCED185FC23}"/>
              </a:ext>
            </a:extLst>
          </p:cNvPr>
          <p:cNvPicPr>
            <a:picLocks noChangeAspect="1"/>
          </p:cNvPicPr>
          <p:nvPr/>
        </p:nvPicPr>
        <p:blipFill>
          <a:blip r:embed="rId6"/>
          <a:stretch>
            <a:fillRect/>
          </a:stretch>
        </p:blipFill>
        <p:spPr>
          <a:xfrm rot="10800000">
            <a:off x="2260215" y="1164967"/>
            <a:ext cx="2006986" cy="2006986"/>
          </a:xfrm>
          <a:prstGeom prst="rect">
            <a:avLst/>
          </a:prstGeom>
        </p:spPr>
      </p:pic>
      <p:pic>
        <p:nvPicPr>
          <p:cNvPr id="7" name="Picture 6" descr="A white and black border&#10;&#10;AI-generated content may be incorrect.">
            <a:extLst>
              <a:ext uri="{FF2B5EF4-FFF2-40B4-BE49-F238E27FC236}">
                <a16:creationId xmlns:a16="http://schemas.microsoft.com/office/drawing/2014/main" id="{BADD15C2-11C1-3944-B951-D532012E43FE}"/>
              </a:ext>
            </a:extLst>
          </p:cNvPr>
          <p:cNvPicPr>
            <a:picLocks noChangeAspect="1"/>
          </p:cNvPicPr>
          <p:nvPr/>
        </p:nvPicPr>
        <p:blipFill>
          <a:blip r:embed="rId6"/>
          <a:stretch>
            <a:fillRect/>
          </a:stretch>
        </p:blipFill>
        <p:spPr>
          <a:xfrm>
            <a:off x="4062693" y="3686047"/>
            <a:ext cx="2388587" cy="2388587"/>
          </a:xfrm>
          <a:prstGeom prst="rect">
            <a:avLst/>
          </a:prstGeom>
        </p:spPr>
      </p:pic>
      <p:sp>
        <p:nvSpPr>
          <p:cNvPr id="8" name="TextBox 7">
            <a:extLst>
              <a:ext uri="{FF2B5EF4-FFF2-40B4-BE49-F238E27FC236}">
                <a16:creationId xmlns:a16="http://schemas.microsoft.com/office/drawing/2014/main" id="{94E1A4DE-EEF9-750F-1B1F-3347DAD485B4}"/>
              </a:ext>
            </a:extLst>
          </p:cNvPr>
          <p:cNvSpPr txBox="1"/>
          <p:nvPr/>
        </p:nvSpPr>
        <p:spPr>
          <a:xfrm>
            <a:off x="755371" y="4053017"/>
            <a:ext cx="1597970"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Answer paper sent to exam board</a:t>
            </a:r>
          </a:p>
        </p:txBody>
      </p:sp>
      <p:sp>
        <p:nvSpPr>
          <p:cNvPr id="10" name="TextBox 9">
            <a:extLst>
              <a:ext uri="{FF2B5EF4-FFF2-40B4-BE49-F238E27FC236}">
                <a16:creationId xmlns:a16="http://schemas.microsoft.com/office/drawing/2014/main" id="{6EE8FC66-EECD-41F2-A739-38946AAAB150}"/>
              </a:ext>
            </a:extLst>
          </p:cNvPr>
          <p:cNvSpPr txBox="1"/>
          <p:nvPr/>
        </p:nvSpPr>
        <p:spPr>
          <a:xfrm>
            <a:off x="2464723" y="1503588"/>
            <a:ext cx="1597970" cy="1477328"/>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Answer paper split into individual questions</a:t>
            </a:r>
          </a:p>
        </p:txBody>
      </p:sp>
      <p:sp>
        <p:nvSpPr>
          <p:cNvPr id="11" name="TextBox 10">
            <a:extLst>
              <a:ext uri="{FF2B5EF4-FFF2-40B4-BE49-F238E27FC236}">
                <a16:creationId xmlns:a16="http://schemas.microsoft.com/office/drawing/2014/main" id="{153AC493-8585-FD6A-E194-027617753231}"/>
              </a:ext>
            </a:extLst>
          </p:cNvPr>
          <p:cNvSpPr txBox="1"/>
          <p:nvPr/>
        </p:nvSpPr>
        <p:spPr>
          <a:xfrm>
            <a:off x="4267202" y="4053016"/>
            <a:ext cx="2184078" cy="1477328"/>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Trained examiners mark each question using detailed mark scheme</a:t>
            </a:r>
          </a:p>
        </p:txBody>
      </p:sp>
      <p:pic>
        <p:nvPicPr>
          <p:cNvPr id="12" name="Picture 11" descr="A white and black border&#10;&#10;AI-generated content may be incorrect.">
            <a:extLst>
              <a:ext uri="{FF2B5EF4-FFF2-40B4-BE49-F238E27FC236}">
                <a16:creationId xmlns:a16="http://schemas.microsoft.com/office/drawing/2014/main" id="{E33C0860-227F-B326-751D-3F6E642B2F24}"/>
              </a:ext>
            </a:extLst>
          </p:cNvPr>
          <p:cNvPicPr>
            <a:picLocks noChangeAspect="1"/>
          </p:cNvPicPr>
          <p:nvPr/>
        </p:nvPicPr>
        <p:blipFill>
          <a:blip r:embed="rId6"/>
          <a:stretch>
            <a:fillRect/>
          </a:stretch>
        </p:blipFill>
        <p:spPr>
          <a:xfrm rot="10800000">
            <a:off x="5865708" y="1164967"/>
            <a:ext cx="2006986" cy="2006986"/>
          </a:xfrm>
          <a:prstGeom prst="rect">
            <a:avLst/>
          </a:prstGeom>
        </p:spPr>
      </p:pic>
      <p:sp>
        <p:nvSpPr>
          <p:cNvPr id="13" name="TextBox 12">
            <a:extLst>
              <a:ext uri="{FF2B5EF4-FFF2-40B4-BE49-F238E27FC236}">
                <a16:creationId xmlns:a16="http://schemas.microsoft.com/office/drawing/2014/main" id="{B03E9C28-1546-E405-C12F-51D338266848}"/>
              </a:ext>
            </a:extLst>
          </p:cNvPr>
          <p:cNvSpPr txBox="1"/>
          <p:nvPr/>
        </p:nvSpPr>
        <p:spPr>
          <a:xfrm>
            <a:off x="6070216" y="1584270"/>
            <a:ext cx="1597970"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Quality checks ensure consistency</a:t>
            </a:r>
          </a:p>
        </p:txBody>
      </p:sp>
      <p:pic>
        <p:nvPicPr>
          <p:cNvPr id="14" name="Picture 13" descr="A white and black border&#10;&#10;AI-generated content may be incorrect.">
            <a:extLst>
              <a:ext uri="{FF2B5EF4-FFF2-40B4-BE49-F238E27FC236}">
                <a16:creationId xmlns:a16="http://schemas.microsoft.com/office/drawing/2014/main" id="{8407AA44-457A-35C5-DC1A-9F55B25AF904}"/>
              </a:ext>
            </a:extLst>
          </p:cNvPr>
          <p:cNvPicPr>
            <a:picLocks noChangeAspect="1"/>
          </p:cNvPicPr>
          <p:nvPr/>
        </p:nvPicPr>
        <p:blipFill>
          <a:blip r:embed="rId6"/>
          <a:stretch>
            <a:fillRect/>
          </a:stretch>
        </p:blipFill>
        <p:spPr>
          <a:xfrm>
            <a:off x="7668186" y="3735318"/>
            <a:ext cx="2006986" cy="2006986"/>
          </a:xfrm>
          <a:prstGeom prst="rect">
            <a:avLst/>
          </a:prstGeom>
        </p:spPr>
      </p:pic>
      <p:sp>
        <p:nvSpPr>
          <p:cNvPr id="15" name="TextBox 14">
            <a:extLst>
              <a:ext uri="{FF2B5EF4-FFF2-40B4-BE49-F238E27FC236}">
                <a16:creationId xmlns:a16="http://schemas.microsoft.com/office/drawing/2014/main" id="{302D05BC-EF23-9858-F97C-408841428BAA}"/>
              </a:ext>
            </a:extLst>
          </p:cNvPr>
          <p:cNvSpPr txBox="1"/>
          <p:nvPr/>
        </p:nvSpPr>
        <p:spPr>
          <a:xfrm>
            <a:off x="7872694" y="4102287"/>
            <a:ext cx="1597970"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Grade boundaries set</a:t>
            </a:r>
          </a:p>
        </p:txBody>
      </p:sp>
      <p:pic>
        <p:nvPicPr>
          <p:cNvPr id="16" name="Picture 15" descr="A white and black border&#10;&#10;AI-generated content may be incorrect.">
            <a:extLst>
              <a:ext uri="{FF2B5EF4-FFF2-40B4-BE49-F238E27FC236}">
                <a16:creationId xmlns:a16="http://schemas.microsoft.com/office/drawing/2014/main" id="{1C8FF9D2-69FE-7DBA-EC58-C99D1156F0E4}"/>
              </a:ext>
            </a:extLst>
          </p:cNvPr>
          <p:cNvPicPr>
            <a:picLocks noChangeAspect="1"/>
          </p:cNvPicPr>
          <p:nvPr/>
        </p:nvPicPr>
        <p:blipFill>
          <a:blip r:embed="rId6"/>
          <a:stretch>
            <a:fillRect/>
          </a:stretch>
        </p:blipFill>
        <p:spPr>
          <a:xfrm rot="10800000">
            <a:off x="9727276" y="1020653"/>
            <a:ext cx="2159923" cy="2159923"/>
          </a:xfrm>
          <a:prstGeom prst="rect">
            <a:avLst/>
          </a:prstGeom>
        </p:spPr>
      </p:pic>
      <p:sp>
        <p:nvSpPr>
          <p:cNvPr id="17" name="TextBox 16">
            <a:extLst>
              <a:ext uri="{FF2B5EF4-FFF2-40B4-BE49-F238E27FC236}">
                <a16:creationId xmlns:a16="http://schemas.microsoft.com/office/drawing/2014/main" id="{AEC0424A-50A6-B822-BF04-F8D63B58EC7C}"/>
              </a:ext>
            </a:extLst>
          </p:cNvPr>
          <p:cNvSpPr txBox="1"/>
          <p:nvPr/>
        </p:nvSpPr>
        <p:spPr>
          <a:xfrm>
            <a:off x="9931785" y="1592893"/>
            <a:ext cx="1802478"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Grades determined and sent back to school</a:t>
            </a:r>
            <a:endParaRPr lang="en-US" b="1">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2C042DDF-296E-FE92-E5F9-0E988EA11250}"/>
              </a:ext>
            </a:extLst>
          </p:cNvPr>
          <p:cNvCxnSpPr/>
          <p:nvPr/>
        </p:nvCxnSpPr>
        <p:spPr>
          <a:xfrm>
            <a:off x="1351722" y="342900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B86FAD-E1C5-90D6-4EE7-C477C9D666D6}"/>
              </a:ext>
            </a:extLst>
          </p:cNvPr>
          <p:cNvCxnSpPr/>
          <p:nvPr/>
        </p:nvCxnSpPr>
        <p:spPr>
          <a:xfrm>
            <a:off x="3083024" y="3266744"/>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36D6969-7D98-84AE-378A-4197AE1025C2}"/>
              </a:ext>
            </a:extLst>
          </p:cNvPr>
          <p:cNvCxnSpPr/>
          <p:nvPr/>
        </p:nvCxnSpPr>
        <p:spPr>
          <a:xfrm>
            <a:off x="4876801" y="342900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2739C20-E703-7F50-0D5B-88A85B867E79}"/>
              </a:ext>
            </a:extLst>
          </p:cNvPr>
          <p:cNvCxnSpPr/>
          <p:nvPr/>
        </p:nvCxnSpPr>
        <p:spPr>
          <a:xfrm>
            <a:off x="6672263" y="3266744"/>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2A1D83-4F01-EF5E-A4C0-6DA67D1380BE}"/>
              </a:ext>
            </a:extLst>
          </p:cNvPr>
          <p:cNvCxnSpPr/>
          <p:nvPr/>
        </p:nvCxnSpPr>
        <p:spPr>
          <a:xfrm>
            <a:off x="8493328" y="3426051"/>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96B503C-C0CC-97C6-7194-93AD6A0EFDA2}"/>
              </a:ext>
            </a:extLst>
          </p:cNvPr>
          <p:cNvCxnSpPr/>
          <p:nvPr/>
        </p:nvCxnSpPr>
        <p:spPr>
          <a:xfrm>
            <a:off x="10556357" y="325192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5378D40-DB14-E6EC-3E05-A55D88A40490}"/>
              </a:ext>
            </a:extLst>
          </p:cNvPr>
          <p:cNvSpPr txBox="1"/>
          <p:nvPr/>
        </p:nvSpPr>
        <p:spPr>
          <a:xfrm>
            <a:off x="2072877" y="379597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1</a:t>
            </a:r>
          </a:p>
        </p:txBody>
      </p:sp>
      <p:sp>
        <p:nvSpPr>
          <p:cNvPr id="22" name="TextBox 21">
            <a:extLst>
              <a:ext uri="{FF2B5EF4-FFF2-40B4-BE49-F238E27FC236}">
                <a16:creationId xmlns:a16="http://schemas.microsoft.com/office/drawing/2014/main" id="{1132444E-F6F9-B5A3-48F3-72A54C7EB16E}"/>
              </a:ext>
            </a:extLst>
          </p:cNvPr>
          <p:cNvSpPr txBox="1"/>
          <p:nvPr/>
        </p:nvSpPr>
        <p:spPr>
          <a:xfrm>
            <a:off x="3826158" y="127231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2</a:t>
            </a:r>
          </a:p>
        </p:txBody>
      </p:sp>
      <p:sp>
        <p:nvSpPr>
          <p:cNvPr id="23" name="TextBox 22">
            <a:extLst>
              <a:ext uri="{FF2B5EF4-FFF2-40B4-BE49-F238E27FC236}">
                <a16:creationId xmlns:a16="http://schemas.microsoft.com/office/drawing/2014/main" id="{4B10FDCD-1433-4198-B966-2B8220B8F299}"/>
              </a:ext>
            </a:extLst>
          </p:cNvPr>
          <p:cNvSpPr txBox="1"/>
          <p:nvPr/>
        </p:nvSpPr>
        <p:spPr>
          <a:xfrm>
            <a:off x="5941174" y="3757968"/>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3</a:t>
            </a:r>
          </a:p>
        </p:txBody>
      </p:sp>
      <p:sp>
        <p:nvSpPr>
          <p:cNvPr id="24" name="TextBox 23">
            <a:extLst>
              <a:ext uri="{FF2B5EF4-FFF2-40B4-BE49-F238E27FC236}">
                <a16:creationId xmlns:a16="http://schemas.microsoft.com/office/drawing/2014/main" id="{7883E999-AF3E-ADCC-4206-B0D2BAF059B9}"/>
              </a:ext>
            </a:extLst>
          </p:cNvPr>
          <p:cNvSpPr txBox="1"/>
          <p:nvPr/>
        </p:nvSpPr>
        <p:spPr>
          <a:xfrm>
            <a:off x="9147581" y="3797956"/>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5</a:t>
            </a:r>
          </a:p>
        </p:txBody>
      </p:sp>
      <p:sp>
        <p:nvSpPr>
          <p:cNvPr id="28" name="TextBox 27">
            <a:extLst>
              <a:ext uri="{FF2B5EF4-FFF2-40B4-BE49-F238E27FC236}">
                <a16:creationId xmlns:a16="http://schemas.microsoft.com/office/drawing/2014/main" id="{AAE4CDAD-4E4B-E16F-E9CC-9800ADC7F14C}"/>
              </a:ext>
            </a:extLst>
          </p:cNvPr>
          <p:cNvSpPr txBox="1"/>
          <p:nvPr/>
        </p:nvSpPr>
        <p:spPr>
          <a:xfrm>
            <a:off x="7387504" y="124635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4</a:t>
            </a:r>
          </a:p>
        </p:txBody>
      </p:sp>
      <p:sp>
        <p:nvSpPr>
          <p:cNvPr id="30" name="TextBox 29">
            <a:extLst>
              <a:ext uri="{FF2B5EF4-FFF2-40B4-BE49-F238E27FC236}">
                <a16:creationId xmlns:a16="http://schemas.microsoft.com/office/drawing/2014/main" id="{F35E7612-F1EE-3CDB-8444-7A9E32709FFE}"/>
              </a:ext>
            </a:extLst>
          </p:cNvPr>
          <p:cNvSpPr txBox="1"/>
          <p:nvPr/>
        </p:nvSpPr>
        <p:spPr>
          <a:xfrm>
            <a:off x="11384542" y="1113636"/>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6</a:t>
            </a:r>
          </a:p>
        </p:txBody>
      </p:sp>
    </p:spTree>
    <p:extLst>
      <p:ext uri="{BB962C8B-B14F-4D97-AF65-F5344CB8AC3E}">
        <p14:creationId xmlns:p14="http://schemas.microsoft.com/office/powerpoint/2010/main" val="397953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D784E-C98D-F8F5-98F0-5379E1788198}"/>
              </a:ext>
            </a:extLst>
          </p:cNvPr>
          <p:cNvSpPr>
            <a:spLocks noGrp="1"/>
          </p:cNvSpPr>
          <p:nvPr>
            <p:ph type="ctrTitle"/>
          </p:nvPr>
        </p:nvSpPr>
        <p:spPr/>
        <p:txBody>
          <a:bodyPr/>
          <a:lstStyle/>
          <a:p>
            <a:r>
              <a:rPr lang="en-US" sz="5400"/>
              <a:t>2. Fair and anonymous marking</a:t>
            </a:r>
          </a:p>
        </p:txBody>
      </p:sp>
    </p:spTree>
    <p:extLst>
      <p:ext uri="{BB962C8B-B14F-4D97-AF65-F5344CB8AC3E}">
        <p14:creationId xmlns:p14="http://schemas.microsoft.com/office/powerpoint/2010/main" val="363404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F5AEB-17C6-FA14-F5A5-DDCE9B4B0CE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109616B-4D6C-740A-0BE1-C05F301B081D}"/>
              </a:ext>
            </a:extLst>
          </p:cNvPr>
          <p:cNvSpPr>
            <a:spLocks noGrp="1"/>
          </p:cNvSpPr>
          <p:nvPr>
            <p:ph type="title"/>
          </p:nvPr>
        </p:nvSpPr>
        <p:spPr/>
        <p:txBody>
          <a:bodyPr/>
          <a:lstStyle/>
          <a:p>
            <a:r>
              <a:rPr lang="en-US" sz="2000"/>
              <a:t>2. Fair and anonymous marking</a:t>
            </a:r>
          </a:p>
        </p:txBody>
      </p:sp>
      <p:grpSp>
        <p:nvGrpSpPr>
          <p:cNvPr id="33" name="Group 32">
            <a:extLst>
              <a:ext uri="{FF2B5EF4-FFF2-40B4-BE49-F238E27FC236}">
                <a16:creationId xmlns:a16="http://schemas.microsoft.com/office/drawing/2014/main" id="{98A0C696-3AE7-5626-6670-22FB81325C4A}"/>
              </a:ext>
            </a:extLst>
          </p:cNvPr>
          <p:cNvGrpSpPr/>
          <p:nvPr/>
        </p:nvGrpSpPr>
        <p:grpSpPr>
          <a:xfrm>
            <a:off x="1954205" y="3201399"/>
            <a:ext cx="1982534" cy="2551039"/>
            <a:chOff x="1343608" y="2202025"/>
            <a:chExt cx="2687216" cy="3452326"/>
          </a:xfrm>
        </p:grpSpPr>
        <p:sp>
          <p:nvSpPr>
            <p:cNvPr id="2" name="Rectangle 1">
              <a:extLst>
                <a:ext uri="{FF2B5EF4-FFF2-40B4-BE49-F238E27FC236}">
                  <a16:creationId xmlns:a16="http://schemas.microsoft.com/office/drawing/2014/main" id="{AF121F26-083E-63FE-4764-64449F23CBA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E98F297-8717-C042-C34C-10CB5014B572}"/>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D47A199-DA68-0787-B3B1-44A6517A6FDD}"/>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F291A94-730D-B722-8A03-AE7BFE31D1D2}"/>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ADC9715-800E-B4DB-FE13-B867B8F7590B}"/>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E459B9F-8818-1E12-FFF0-A985C453D8E3}"/>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DC11346-ED29-729F-92AB-E5F5A864CC6B}"/>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5AE92B0-74ED-6E2C-5EA1-87446602F68C}"/>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7EF89C7-20C5-BFC0-A607-03AF18871F4E}"/>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77E655A-8AF9-ED3A-2586-5D58258BD5E5}"/>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8851A11-5E44-BC75-E66A-6A607B882CCD}"/>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98DAF24-2BE2-9B38-770D-4E87B3A7123C}"/>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3E8BDDA-D190-3EA9-5DD5-ECCEEC928ACA}"/>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6FD5E9E-6F0F-069E-C3EC-6998F95ECE57}"/>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CFA0DCB-A893-6E38-9A94-830D4723CD13}"/>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3D9A004-6BED-EB46-06FA-EB5F24E9E07F}"/>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FC020EE-9143-EF7E-A713-1047AB65D798}"/>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EE74D0F-D72D-66CD-1C91-23164DB8CD30}"/>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itle 8">
            <a:extLst>
              <a:ext uri="{FF2B5EF4-FFF2-40B4-BE49-F238E27FC236}">
                <a16:creationId xmlns:a16="http://schemas.microsoft.com/office/drawing/2014/main" id="{00290879-B599-8011-9591-5282CBDCE281}"/>
              </a:ext>
            </a:extLst>
          </p:cNvPr>
          <p:cNvSpPr txBox="1">
            <a:spLocks/>
          </p:cNvSpPr>
          <p:nvPr/>
        </p:nvSpPr>
        <p:spPr>
          <a:xfrm>
            <a:off x="550861" y="975620"/>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000"/>
              <a:t>Your grade reflects what you wrote, nothing else.</a:t>
            </a:r>
            <a:br>
              <a:rPr lang="en-GB" sz="3000"/>
            </a:br>
            <a:br>
              <a:rPr lang="en-GB" sz="3000"/>
            </a:br>
            <a:endParaRPr lang="en-US" sz="3000"/>
          </a:p>
        </p:txBody>
      </p:sp>
      <p:grpSp>
        <p:nvGrpSpPr>
          <p:cNvPr id="75" name="Group 74">
            <a:extLst>
              <a:ext uri="{FF2B5EF4-FFF2-40B4-BE49-F238E27FC236}">
                <a16:creationId xmlns:a16="http://schemas.microsoft.com/office/drawing/2014/main" id="{E02A4ACC-8187-6827-E6BC-4D52AABD105C}"/>
              </a:ext>
            </a:extLst>
          </p:cNvPr>
          <p:cNvGrpSpPr/>
          <p:nvPr/>
        </p:nvGrpSpPr>
        <p:grpSpPr>
          <a:xfrm>
            <a:off x="4597509" y="2925995"/>
            <a:ext cx="2206282" cy="2833982"/>
            <a:chOff x="1343608" y="2202025"/>
            <a:chExt cx="2687216" cy="3452326"/>
          </a:xfrm>
        </p:grpSpPr>
        <p:sp>
          <p:nvSpPr>
            <p:cNvPr id="76" name="Rectangle 75">
              <a:extLst>
                <a:ext uri="{FF2B5EF4-FFF2-40B4-BE49-F238E27FC236}">
                  <a16:creationId xmlns:a16="http://schemas.microsoft.com/office/drawing/2014/main" id="{7114AE39-1D6B-75DB-5135-BB073D0147A6}"/>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526981B-E83D-FF83-5224-CBAF4B33B321}"/>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DDE076A-CF65-A790-5537-CE59B772DD99}"/>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16B525C-F301-42DC-478D-44ADC7738CEB}"/>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03B1801-92DC-B7C4-CC07-CE273EB68CE9}"/>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8F8BADF-A5FF-7FD2-6DF4-E1AFB9443C73}"/>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8F446A5-3ED4-9382-C38C-6FEB0A3BADE6}"/>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DD8B2BE-7B15-90B8-ABA0-F1B47B2FB65B}"/>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1295A914-E2CB-B1D3-5B7C-09AA2A04DE92}"/>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37A348B-E657-7556-505D-DE699C54CBC8}"/>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94A0A64E-FC06-FF1C-0052-D5A60C2B8C2A}"/>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9BA0190-C099-53F0-4D71-FAC83FB6F4ED}"/>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E44FB5AC-1B96-2F24-B5DC-C5F6F02D5AD1}"/>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1D8EEEC8-F8A6-E74B-033C-5E4E49717EE0}"/>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D035592-AB70-4393-AB37-0F9F748DDCAF}"/>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DAD8A629-8ED6-26C4-31CE-69DDA470917C}"/>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45645AF9-85CA-FA07-96C8-B2F24FAE4713}"/>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A0F64485-FDC1-1829-CBA5-9D644B4B3FAD}"/>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97B55A4-30CA-41FB-70F5-AE7D87B8A746}"/>
              </a:ext>
            </a:extLst>
          </p:cNvPr>
          <p:cNvGrpSpPr/>
          <p:nvPr/>
        </p:nvGrpSpPr>
        <p:grpSpPr>
          <a:xfrm>
            <a:off x="7514528" y="3161118"/>
            <a:ext cx="2017364" cy="2591319"/>
            <a:chOff x="1343608" y="2202025"/>
            <a:chExt cx="2687216" cy="3452326"/>
          </a:xfrm>
        </p:grpSpPr>
        <p:sp>
          <p:nvSpPr>
            <p:cNvPr id="95" name="Rectangle 94">
              <a:extLst>
                <a:ext uri="{FF2B5EF4-FFF2-40B4-BE49-F238E27FC236}">
                  <a16:creationId xmlns:a16="http://schemas.microsoft.com/office/drawing/2014/main" id="{DB4DAE17-2DD2-9E43-629C-B64EBEC15E4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5219B16B-5E61-5647-0CBF-273FD8DFCE64}"/>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D91F43C9-D5FD-4E31-F5F8-7F88AEB910D7}"/>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35AF1B98-49F2-BF63-626C-85BCAB74A634}"/>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01A67B60-E5DC-B06D-432D-3CC8217E9897}"/>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875E37E6-E935-1B0F-1076-F4C7BA292552}"/>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35BE887-FE52-8695-13FF-A0673F26F6A9}"/>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6DE60BD4-142C-8E0D-BA97-47456F5627E3}"/>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3347FD68-E57A-841A-85E6-B16239585D1D}"/>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548652ED-8D61-8C68-5696-924718B72E60}"/>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726BB8E2-6B41-606D-C215-4C2BF684AA4D}"/>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F1AC693-7B50-693B-0C1D-5D9F64A55705}"/>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CBCD3856-0AD0-E7CD-6D9E-E3F212FE123A}"/>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25EA6DC8-3773-379B-255D-A281307A04CC}"/>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D1E03396-6F84-39A0-2837-7AE193C8AFB0}"/>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B117EC20-3AEA-1357-B9EC-067BA00B589A}"/>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A4D10F94-5027-DC57-17AB-AC67C790F185}"/>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C06E4A4E-3439-864F-3134-B340813C1E41}"/>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9">
            <a:extLst>
              <a:ext uri="{FF2B5EF4-FFF2-40B4-BE49-F238E27FC236}">
                <a16:creationId xmlns:a16="http://schemas.microsoft.com/office/drawing/2014/main" id="{B277D72E-B9A5-A487-E1C1-DC61109B47BA}"/>
              </a:ext>
            </a:extLst>
          </p:cNvPr>
          <p:cNvSpPr txBox="1">
            <a:spLocks/>
          </p:cNvSpPr>
          <p:nvPr/>
        </p:nvSpPr>
        <p:spPr>
          <a:xfrm>
            <a:off x="4586076" y="2277187"/>
            <a:ext cx="2391017"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Anonymous</a:t>
            </a:r>
          </a:p>
        </p:txBody>
      </p:sp>
      <p:pic>
        <p:nvPicPr>
          <p:cNvPr id="15" name="Picture 14" descr="A green circle with a black tick in it&#10;&#10;AI-generated content may be incorrect.">
            <a:extLst>
              <a:ext uri="{FF2B5EF4-FFF2-40B4-BE49-F238E27FC236}">
                <a16:creationId xmlns:a16="http://schemas.microsoft.com/office/drawing/2014/main" id="{89F6E302-B5AA-4F81-9E01-B62B61D34555}"/>
              </a:ext>
            </a:extLst>
          </p:cNvPr>
          <p:cNvPicPr>
            <a:picLocks noChangeAspect="1"/>
          </p:cNvPicPr>
          <p:nvPr/>
        </p:nvPicPr>
        <p:blipFill>
          <a:blip r:embed="rId3"/>
          <a:stretch>
            <a:fillRect/>
          </a:stretch>
        </p:blipFill>
        <p:spPr>
          <a:xfrm>
            <a:off x="6139916" y="2048827"/>
            <a:ext cx="671513" cy="671513"/>
          </a:xfrm>
          <a:prstGeom prst="rect">
            <a:avLst/>
          </a:prstGeom>
        </p:spPr>
      </p:pic>
      <p:sp>
        <p:nvSpPr>
          <p:cNvPr id="4" name="Content Placeholder 9">
            <a:extLst>
              <a:ext uri="{FF2B5EF4-FFF2-40B4-BE49-F238E27FC236}">
                <a16:creationId xmlns:a16="http://schemas.microsoft.com/office/drawing/2014/main" id="{F18FAC0A-FE66-FFF0-C1DA-E48AD2675B83}"/>
              </a:ext>
            </a:extLst>
          </p:cNvPr>
          <p:cNvSpPr txBox="1">
            <a:spLocks/>
          </p:cNvSpPr>
          <p:nvPr/>
        </p:nvSpPr>
        <p:spPr>
          <a:xfrm>
            <a:off x="2156926" y="3375919"/>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Titus Whitney</a:t>
            </a:r>
            <a:endParaRPr lang="en-US" sz="1600"/>
          </a:p>
        </p:txBody>
      </p:sp>
      <p:sp>
        <p:nvSpPr>
          <p:cNvPr id="10" name="Content Placeholder 9">
            <a:extLst>
              <a:ext uri="{FF2B5EF4-FFF2-40B4-BE49-F238E27FC236}">
                <a16:creationId xmlns:a16="http://schemas.microsoft.com/office/drawing/2014/main" id="{AFA2F237-50A3-2459-FE18-D2C994BACF15}"/>
              </a:ext>
            </a:extLst>
          </p:cNvPr>
          <p:cNvSpPr txBox="1">
            <a:spLocks/>
          </p:cNvSpPr>
          <p:nvPr/>
        </p:nvSpPr>
        <p:spPr>
          <a:xfrm>
            <a:off x="4823108" y="3169244"/>
            <a:ext cx="1729384"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Flossie Guerrero</a:t>
            </a:r>
            <a:endParaRPr lang="en-US" sz="1600"/>
          </a:p>
        </p:txBody>
      </p:sp>
      <p:sp>
        <p:nvSpPr>
          <p:cNvPr id="11" name="Content Placeholder 9">
            <a:extLst>
              <a:ext uri="{FF2B5EF4-FFF2-40B4-BE49-F238E27FC236}">
                <a16:creationId xmlns:a16="http://schemas.microsoft.com/office/drawing/2014/main" id="{D3433611-E246-CD23-ECC8-BF548799E89C}"/>
              </a:ext>
            </a:extLst>
          </p:cNvPr>
          <p:cNvSpPr txBox="1">
            <a:spLocks/>
          </p:cNvSpPr>
          <p:nvPr/>
        </p:nvSpPr>
        <p:spPr>
          <a:xfrm>
            <a:off x="7722065" y="3367800"/>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Tadao Hirano</a:t>
            </a:r>
            <a:endParaRPr lang="en-US" sz="1600"/>
          </a:p>
        </p:txBody>
      </p:sp>
    </p:spTree>
    <p:extLst>
      <p:ext uri="{BB962C8B-B14F-4D97-AF65-F5344CB8AC3E}">
        <p14:creationId xmlns:p14="http://schemas.microsoft.com/office/powerpoint/2010/main" val="2899642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C75C-EECA-B775-0AEC-11E26B52A8E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82F0C2A-7F46-4326-1CE9-3F86B2DA31D1}"/>
              </a:ext>
            </a:extLst>
          </p:cNvPr>
          <p:cNvSpPr>
            <a:spLocks noGrp="1"/>
          </p:cNvSpPr>
          <p:nvPr>
            <p:ph type="title"/>
          </p:nvPr>
        </p:nvSpPr>
        <p:spPr/>
        <p:txBody>
          <a:bodyPr/>
          <a:lstStyle/>
          <a:p>
            <a:r>
              <a:rPr lang="en-US" sz="2000"/>
              <a:t>2. Fair and anonymous marking</a:t>
            </a:r>
          </a:p>
        </p:txBody>
      </p:sp>
      <p:grpSp>
        <p:nvGrpSpPr>
          <p:cNvPr id="33" name="Group 32">
            <a:extLst>
              <a:ext uri="{FF2B5EF4-FFF2-40B4-BE49-F238E27FC236}">
                <a16:creationId xmlns:a16="http://schemas.microsoft.com/office/drawing/2014/main" id="{37AA5C09-0C88-B52E-3F65-FB37FBDCF8C2}"/>
              </a:ext>
            </a:extLst>
          </p:cNvPr>
          <p:cNvGrpSpPr/>
          <p:nvPr/>
        </p:nvGrpSpPr>
        <p:grpSpPr>
          <a:xfrm>
            <a:off x="1954205" y="3201399"/>
            <a:ext cx="1982534" cy="2551039"/>
            <a:chOff x="1343608" y="2202025"/>
            <a:chExt cx="2687216" cy="3452326"/>
          </a:xfrm>
        </p:grpSpPr>
        <p:sp>
          <p:nvSpPr>
            <p:cNvPr id="2" name="Rectangle 1">
              <a:extLst>
                <a:ext uri="{FF2B5EF4-FFF2-40B4-BE49-F238E27FC236}">
                  <a16:creationId xmlns:a16="http://schemas.microsoft.com/office/drawing/2014/main" id="{D7846A0A-5559-3D7B-ADD0-2232CCA3A236}"/>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1493C7-2806-4826-C99A-D2BF09FC7B0F}"/>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DFA73E3-0B5E-9BA9-475E-72897C3CFCB4}"/>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A84B313-30D9-2AF1-E670-BA0DCABD499E}"/>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BD16DA-3070-CC05-35F9-62A4E6A6BCF7}"/>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E1D153F-E563-6BB2-63D7-20651723A445}"/>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5E4A46A-5CA0-937A-BE4F-4312BAEF44C1}"/>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069B041-E233-9A10-F635-61D053967657}"/>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D2F95C5-EB2D-0D59-11E4-CDDCA0AE811A}"/>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4E8ABD5-244A-B776-0271-A18E2B86ED5F}"/>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9E828B1-DEEE-54DA-6DA7-6265A71642BF}"/>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9369338-0F74-D357-B0AC-4EDA38049772}"/>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4097D8A-BE15-6C66-2CB4-54A13817A3B8}"/>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E915298-461B-96FC-1A24-BDD74E01D863}"/>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8064FD3-FE55-AF59-BCE0-6EB333105756}"/>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0B8AD9F-5B45-8829-13EB-049E24B807F8}"/>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60DE92B-E07A-FE1A-29A1-C12F3E8AEA2A}"/>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A5A0EF4-83E4-9DD4-5459-6821EAB66291}"/>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itle 8">
            <a:extLst>
              <a:ext uri="{FF2B5EF4-FFF2-40B4-BE49-F238E27FC236}">
                <a16:creationId xmlns:a16="http://schemas.microsoft.com/office/drawing/2014/main" id="{A32DDA26-4D45-4CF3-0BF5-8B9B0CA70A79}"/>
              </a:ext>
            </a:extLst>
          </p:cNvPr>
          <p:cNvSpPr txBox="1">
            <a:spLocks/>
          </p:cNvSpPr>
          <p:nvPr/>
        </p:nvSpPr>
        <p:spPr>
          <a:xfrm>
            <a:off x="550861" y="960630"/>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000"/>
              <a:t>Your grade reflects what you wrote, nothing else.</a:t>
            </a:r>
            <a:br>
              <a:rPr lang="en-GB" sz="3000"/>
            </a:br>
            <a:br>
              <a:rPr lang="en-GB" sz="3000"/>
            </a:br>
            <a:endParaRPr lang="en-US" sz="3000"/>
          </a:p>
        </p:txBody>
      </p:sp>
      <p:grpSp>
        <p:nvGrpSpPr>
          <p:cNvPr id="75" name="Group 74">
            <a:extLst>
              <a:ext uri="{FF2B5EF4-FFF2-40B4-BE49-F238E27FC236}">
                <a16:creationId xmlns:a16="http://schemas.microsoft.com/office/drawing/2014/main" id="{9757780A-E4E0-0D6A-16BF-BECC3595468C}"/>
              </a:ext>
            </a:extLst>
          </p:cNvPr>
          <p:cNvGrpSpPr/>
          <p:nvPr/>
        </p:nvGrpSpPr>
        <p:grpSpPr>
          <a:xfrm>
            <a:off x="4597509" y="2925995"/>
            <a:ext cx="2206282" cy="2833982"/>
            <a:chOff x="1343608" y="2202025"/>
            <a:chExt cx="2687216" cy="3452326"/>
          </a:xfrm>
        </p:grpSpPr>
        <p:sp>
          <p:nvSpPr>
            <p:cNvPr id="76" name="Rectangle 75">
              <a:extLst>
                <a:ext uri="{FF2B5EF4-FFF2-40B4-BE49-F238E27FC236}">
                  <a16:creationId xmlns:a16="http://schemas.microsoft.com/office/drawing/2014/main" id="{0C840F2A-ACB1-ED9E-5313-3A99CD5534D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CAD0C24-617B-F31E-0621-DD43E58FD45D}"/>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F11CA40-1695-7554-CDFF-79300EED8151}"/>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CBF4D96-CBF9-9D49-5DAF-EF2B74F5549E}"/>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E482CA3-B31C-CC98-95A9-541480C05E7D}"/>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DA45408-5892-08AD-6512-F25D780A109A}"/>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BF012FDC-B2AB-EF97-0D9F-651F8DCEB924}"/>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E3CB5163-91D8-8C91-39D9-3D4103DC1D6E}"/>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D54EB84-9939-A098-029C-295939B05238}"/>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38C2FC10-5013-7C73-CDE9-3F2CCAE9CD26}"/>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EE7B3FE-63E9-4FB0-DCD1-B268580220C1}"/>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B94267E-C02C-25BA-9137-4F7910C20575}"/>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01211E31-1BE7-9465-F801-0F8CFD64C168}"/>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0052D160-7A8D-D50C-D832-6DE3E973D237}"/>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6E62F75-6DD9-21E4-1D12-6C7469D32AD2}"/>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47BF73D6-8FCB-46C7-BD2F-84EC76E34261}"/>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DE89CEC9-4553-3695-2164-93B07D66CAE6}"/>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0F620B25-8C9F-CD6E-B92B-3A4B8D579C3F}"/>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283F9E3-D368-3F29-40FC-2A9AC322D866}"/>
              </a:ext>
            </a:extLst>
          </p:cNvPr>
          <p:cNvGrpSpPr/>
          <p:nvPr/>
        </p:nvGrpSpPr>
        <p:grpSpPr>
          <a:xfrm>
            <a:off x="7514528" y="3161118"/>
            <a:ext cx="2017364" cy="2591319"/>
            <a:chOff x="1343608" y="2202025"/>
            <a:chExt cx="2687216" cy="3452326"/>
          </a:xfrm>
        </p:grpSpPr>
        <p:sp>
          <p:nvSpPr>
            <p:cNvPr id="95" name="Rectangle 94">
              <a:extLst>
                <a:ext uri="{FF2B5EF4-FFF2-40B4-BE49-F238E27FC236}">
                  <a16:creationId xmlns:a16="http://schemas.microsoft.com/office/drawing/2014/main" id="{38DAF77B-896F-C725-5DE4-DDA0A49AA758}"/>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C323D963-F257-EF64-0044-529A95E32A26}"/>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641467FA-3DF2-90C5-5F07-42F5B6316B6B}"/>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DB3818A2-0C7B-691C-5E0F-C3AC6780BC13}"/>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952D15A-22DF-90F6-7105-38609CB9505D}"/>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9C25877-33D7-9BBE-DE99-4EB23A3D873E}"/>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A8365733-6B0F-B332-25AB-4BDA272DE7A6}"/>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EDBFC1D4-E610-47DE-1423-0B577106E965}"/>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9ECDE279-9140-5727-1C7C-3D9FD3500D02}"/>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753949D-FCD1-7BAD-5A0A-63D6BCF85DE0}"/>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B81EA22C-1EFC-DE3B-DA15-832B3DAEACE6}"/>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AC98057-5350-241B-23DA-5EB09C72ABF1}"/>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1F3FCD17-AAE8-29A2-F183-925779A40465}"/>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1B3DF59C-9E42-EA32-2266-3179761FCBFF}"/>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02E4B6DD-D729-58F3-5BBF-109E5DBC5204}"/>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E7A23222-2170-63DB-801A-EFC08C860103}"/>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2594324E-5799-F50A-1437-B5DEB9876ACB}"/>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CF937BF-B1BB-8DB7-C9CB-6270EFA1D336}"/>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9">
            <a:extLst>
              <a:ext uri="{FF2B5EF4-FFF2-40B4-BE49-F238E27FC236}">
                <a16:creationId xmlns:a16="http://schemas.microsoft.com/office/drawing/2014/main" id="{F3326619-FD95-7C78-170E-82DDB253A3E2}"/>
              </a:ext>
            </a:extLst>
          </p:cNvPr>
          <p:cNvSpPr txBox="1">
            <a:spLocks/>
          </p:cNvSpPr>
          <p:nvPr/>
        </p:nvSpPr>
        <p:spPr>
          <a:xfrm>
            <a:off x="4573555" y="2277187"/>
            <a:ext cx="2391017"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Anonymous</a:t>
            </a:r>
          </a:p>
        </p:txBody>
      </p:sp>
      <p:pic>
        <p:nvPicPr>
          <p:cNvPr id="15" name="Picture 14" descr="A green circle with a black tick in it&#10;&#10;AI-generated content may be incorrect.">
            <a:extLst>
              <a:ext uri="{FF2B5EF4-FFF2-40B4-BE49-F238E27FC236}">
                <a16:creationId xmlns:a16="http://schemas.microsoft.com/office/drawing/2014/main" id="{CBB415BD-2FDA-4B60-F624-7E6CA0020F1E}"/>
              </a:ext>
            </a:extLst>
          </p:cNvPr>
          <p:cNvPicPr>
            <a:picLocks noChangeAspect="1"/>
          </p:cNvPicPr>
          <p:nvPr/>
        </p:nvPicPr>
        <p:blipFill>
          <a:blip r:embed="rId3"/>
          <a:stretch>
            <a:fillRect/>
          </a:stretch>
        </p:blipFill>
        <p:spPr>
          <a:xfrm>
            <a:off x="6127395" y="2048827"/>
            <a:ext cx="671513" cy="671513"/>
          </a:xfrm>
          <a:prstGeom prst="rect">
            <a:avLst/>
          </a:prstGeom>
        </p:spPr>
      </p:pic>
      <p:sp>
        <p:nvSpPr>
          <p:cNvPr id="4" name="Content Placeholder 9">
            <a:extLst>
              <a:ext uri="{FF2B5EF4-FFF2-40B4-BE49-F238E27FC236}">
                <a16:creationId xmlns:a16="http://schemas.microsoft.com/office/drawing/2014/main" id="{9A4551D2-B53A-AC56-F3AB-756CF8E865B2}"/>
              </a:ext>
            </a:extLst>
          </p:cNvPr>
          <p:cNvSpPr txBox="1">
            <a:spLocks/>
          </p:cNvSpPr>
          <p:nvPr/>
        </p:nvSpPr>
        <p:spPr>
          <a:xfrm>
            <a:off x="2156926" y="3375919"/>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sp>
        <p:nvSpPr>
          <p:cNvPr id="10" name="Content Placeholder 9">
            <a:extLst>
              <a:ext uri="{FF2B5EF4-FFF2-40B4-BE49-F238E27FC236}">
                <a16:creationId xmlns:a16="http://schemas.microsoft.com/office/drawing/2014/main" id="{A0CE849A-C2A4-AF55-7768-04B6399D5712}"/>
              </a:ext>
            </a:extLst>
          </p:cNvPr>
          <p:cNvSpPr txBox="1">
            <a:spLocks/>
          </p:cNvSpPr>
          <p:nvPr/>
        </p:nvSpPr>
        <p:spPr>
          <a:xfrm>
            <a:off x="4823108" y="3169244"/>
            <a:ext cx="1729384"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sp>
        <p:nvSpPr>
          <p:cNvPr id="11" name="Content Placeholder 9">
            <a:extLst>
              <a:ext uri="{FF2B5EF4-FFF2-40B4-BE49-F238E27FC236}">
                <a16:creationId xmlns:a16="http://schemas.microsoft.com/office/drawing/2014/main" id="{AB60EDB0-5BC3-56FA-9D74-F09D6BDDFF8F}"/>
              </a:ext>
            </a:extLst>
          </p:cNvPr>
          <p:cNvSpPr txBox="1">
            <a:spLocks/>
          </p:cNvSpPr>
          <p:nvPr/>
        </p:nvSpPr>
        <p:spPr>
          <a:xfrm>
            <a:off x="7722065" y="3367800"/>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pic>
        <p:nvPicPr>
          <p:cNvPr id="18" name="Picture 17" descr="A black arrow pointing to the left&#10;&#10;AI-generated content may be incorrect.">
            <a:extLst>
              <a:ext uri="{FF2B5EF4-FFF2-40B4-BE49-F238E27FC236}">
                <a16:creationId xmlns:a16="http://schemas.microsoft.com/office/drawing/2014/main" id="{DF418BB1-17CC-6A55-0CD9-18B80978E1CF}"/>
              </a:ext>
            </a:extLst>
          </p:cNvPr>
          <p:cNvPicPr>
            <a:picLocks noChangeAspect="1"/>
          </p:cNvPicPr>
          <p:nvPr/>
        </p:nvPicPr>
        <p:blipFill>
          <a:blip r:embed="rId4"/>
          <a:stretch>
            <a:fillRect/>
          </a:stretch>
        </p:blipFill>
        <p:spPr>
          <a:xfrm rot="7187307">
            <a:off x="3363627" y="2131413"/>
            <a:ext cx="1199041" cy="1199041"/>
          </a:xfrm>
          <a:prstGeom prst="rect">
            <a:avLst/>
          </a:prstGeom>
        </p:spPr>
      </p:pic>
      <p:pic>
        <p:nvPicPr>
          <p:cNvPr id="34" name="Picture 33" descr="A black arrow pointing to the left&#10;&#10;AI-generated content may be incorrect.">
            <a:extLst>
              <a:ext uri="{FF2B5EF4-FFF2-40B4-BE49-F238E27FC236}">
                <a16:creationId xmlns:a16="http://schemas.microsoft.com/office/drawing/2014/main" id="{7761E02A-24EB-A410-6259-267DCB4FB434}"/>
              </a:ext>
            </a:extLst>
          </p:cNvPr>
          <p:cNvPicPr>
            <a:picLocks noChangeAspect="1"/>
          </p:cNvPicPr>
          <p:nvPr/>
        </p:nvPicPr>
        <p:blipFill>
          <a:blip r:embed="rId5"/>
          <a:stretch>
            <a:fillRect/>
          </a:stretch>
        </p:blipFill>
        <p:spPr>
          <a:xfrm rot="14397270">
            <a:off x="6724162" y="1893782"/>
            <a:ext cx="1647376" cy="1647376"/>
          </a:xfrm>
          <a:prstGeom prst="rect">
            <a:avLst/>
          </a:prstGeom>
        </p:spPr>
      </p:pic>
      <p:pic>
        <p:nvPicPr>
          <p:cNvPr id="35" name="Picture 34" descr="A black arrow pointing to the left&#10;&#10;AI-generated content may be incorrect.">
            <a:extLst>
              <a:ext uri="{FF2B5EF4-FFF2-40B4-BE49-F238E27FC236}">
                <a16:creationId xmlns:a16="http://schemas.microsoft.com/office/drawing/2014/main" id="{095203C0-9AEF-CE0C-5651-FCB62713C6D5}"/>
              </a:ext>
            </a:extLst>
          </p:cNvPr>
          <p:cNvPicPr>
            <a:picLocks noChangeAspect="1"/>
          </p:cNvPicPr>
          <p:nvPr/>
        </p:nvPicPr>
        <p:blipFill>
          <a:blip r:embed="rId5"/>
          <a:stretch>
            <a:fillRect/>
          </a:stretch>
        </p:blipFill>
        <p:spPr>
          <a:xfrm rot="19971496">
            <a:off x="6089663" y="2623326"/>
            <a:ext cx="828046" cy="828046"/>
          </a:xfrm>
          <a:prstGeom prst="rect">
            <a:avLst/>
          </a:prstGeom>
        </p:spPr>
      </p:pic>
    </p:spTree>
    <p:extLst>
      <p:ext uri="{BB962C8B-B14F-4D97-AF65-F5344CB8AC3E}">
        <p14:creationId xmlns:p14="http://schemas.microsoft.com/office/powerpoint/2010/main" val="399980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4C04-43F9-7AC4-7B9E-5888634989F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059C5C-2D56-8B64-C63E-6DCDA94F8A35}"/>
              </a:ext>
            </a:extLst>
          </p:cNvPr>
          <p:cNvSpPr>
            <a:spLocks noGrp="1"/>
          </p:cNvSpPr>
          <p:nvPr>
            <p:ph type="ctrTitle"/>
          </p:nvPr>
        </p:nvSpPr>
        <p:spPr/>
        <p:txBody>
          <a:bodyPr/>
          <a:lstStyle/>
          <a:p>
            <a:r>
              <a:rPr lang="en-US"/>
              <a:t>3. How grade boundaries work</a:t>
            </a:r>
          </a:p>
        </p:txBody>
      </p:sp>
    </p:spTree>
    <p:extLst>
      <p:ext uri="{BB962C8B-B14F-4D97-AF65-F5344CB8AC3E}">
        <p14:creationId xmlns:p14="http://schemas.microsoft.com/office/powerpoint/2010/main" val="181293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0118-EC89-65A1-EEC9-54687A16D80E}"/>
            </a:ext>
          </a:extLst>
        </p:cNvPr>
        <p:cNvGrpSpPr/>
        <p:nvPr/>
      </p:nvGrpSpPr>
      <p:grpSpPr>
        <a:xfrm>
          <a:off x="0" y="0"/>
          <a:ext cx="0" cy="0"/>
          <a:chOff x="0" y="0"/>
          <a:chExt cx="0" cy="0"/>
        </a:xfrm>
      </p:grpSpPr>
      <p:pic>
        <p:nvPicPr>
          <p:cNvPr id="6" name="Picture 5" descr="A blue square with black border&#10;&#10;AI-generated content may be incorrect.">
            <a:extLst>
              <a:ext uri="{FF2B5EF4-FFF2-40B4-BE49-F238E27FC236}">
                <a16:creationId xmlns:a16="http://schemas.microsoft.com/office/drawing/2014/main" id="{4C352DB2-7BBD-64C8-FA0B-20FA80256651}"/>
              </a:ext>
            </a:extLst>
          </p:cNvPr>
          <p:cNvPicPr>
            <a:picLocks noChangeAspect="1"/>
          </p:cNvPicPr>
          <p:nvPr/>
        </p:nvPicPr>
        <p:blipFill>
          <a:blip r:embed="rId3"/>
          <a:stretch>
            <a:fillRect/>
          </a:stretch>
        </p:blipFill>
        <p:spPr>
          <a:xfrm>
            <a:off x="550862" y="3390899"/>
            <a:ext cx="799890" cy="799890"/>
          </a:xfrm>
          <a:prstGeom prst="rect">
            <a:avLst/>
          </a:prstGeom>
        </p:spPr>
      </p:pic>
      <p:pic>
        <p:nvPicPr>
          <p:cNvPr id="2" name="Picture 1" descr="A blue square with black border&#10;&#10;AI-generated content may be incorrect.">
            <a:extLst>
              <a:ext uri="{FF2B5EF4-FFF2-40B4-BE49-F238E27FC236}">
                <a16:creationId xmlns:a16="http://schemas.microsoft.com/office/drawing/2014/main" id="{43C57752-68DE-4BA5-B0A3-5BEB4EAAE818}"/>
              </a:ext>
            </a:extLst>
          </p:cNvPr>
          <p:cNvPicPr>
            <a:picLocks noChangeAspect="1"/>
          </p:cNvPicPr>
          <p:nvPr/>
        </p:nvPicPr>
        <p:blipFill>
          <a:blip r:embed="rId3"/>
          <a:stretch>
            <a:fillRect/>
          </a:stretch>
        </p:blipFill>
        <p:spPr>
          <a:xfrm>
            <a:off x="2849880" y="3390899"/>
            <a:ext cx="799890" cy="799890"/>
          </a:xfrm>
          <a:prstGeom prst="rect">
            <a:avLst/>
          </a:prstGeom>
        </p:spPr>
      </p:pic>
      <p:pic>
        <p:nvPicPr>
          <p:cNvPr id="3" name="Picture 2" descr="A blue square with black border&#10;&#10;AI-generated content may be incorrect.">
            <a:extLst>
              <a:ext uri="{FF2B5EF4-FFF2-40B4-BE49-F238E27FC236}">
                <a16:creationId xmlns:a16="http://schemas.microsoft.com/office/drawing/2014/main" id="{865FF132-EEA4-C2B2-26FC-2ABC216AAEDC}"/>
              </a:ext>
            </a:extLst>
          </p:cNvPr>
          <p:cNvPicPr>
            <a:picLocks noChangeAspect="1"/>
          </p:cNvPicPr>
          <p:nvPr/>
        </p:nvPicPr>
        <p:blipFill>
          <a:blip r:embed="rId3"/>
          <a:stretch>
            <a:fillRect/>
          </a:stretch>
        </p:blipFill>
        <p:spPr>
          <a:xfrm>
            <a:off x="5194391" y="3420007"/>
            <a:ext cx="799890" cy="799890"/>
          </a:xfrm>
          <a:prstGeom prst="rect">
            <a:avLst/>
          </a:prstGeom>
        </p:spPr>
      </p:pic>
      <p:pic>
        <p:nvPicPr>
          <p:cNvPr id="4" name="Picture 3" descr="A blue square with black border&#10;&#10;AI-generated content may be incorrect.">
            <a:extLst>
              <a:ext uri="{FF2B5EF4-FFF2-40B4-BE49-F238E27FC236}">
                <a16:creationId xmlns:a16="http://schemas.microsoft.com/office/drawing/2014/main" id="{7EA865B4-4F84-3CCA-F4DA-CDB5A43970C8}"/>
              </a:ext>
            </a:extLst>
          </p:cNvPr>
          <p:cNvPicPr>
            <a:picLocks noChangeAspect="1"/>
          </p:cNvPicPr>
          <p:nvPr/>
        </p:nvPicPr>
        <p:blipFill>
          <a:blip r:embed="rId3"/>
          <a:stretch>
            <a:fillRect/>
          </a:stretch>
        </p:blipFill>
        <p:spPr>
          <a:xfrm>
            <a:off x="7527044" y="3420007"/>
            <a:ext cx="799890" cy="799890"/>
          </a:xfrm>
          <a:prstGeom prst="rect">
            <a:avLst/>
          </a:prstGeom>
        </p:spPr>
      </p:pic>
      <p:pic>
        <p:nvPicPr>
          <p:cNvPr id="5" name="Picture 4" descr="A blue square with black border&#10;&#10;AI-generated content may be incorrect.">
            <a:extLst>
              <a:ext uri="{FF2B5EF4-FFF2-40B4-BE49-F238E27FC236}">
                <a16:creationId xmlns:a16="http://schemas.microsoft.com/office/drawing/2014/main" id="{DC97EBE3-6B5E-5ECD-3817-73CE53826571}"/>
              </a:ext>
            </a:extLst>
          </p:cNvPr>
          <p:cNvPicPr>
            <a:picLocks noChangeAspect="1"/>
          </p:cNvPicPr>
          <p:nvPr/>
        </p:nvPicPr>
        <p:blipFill>
          <a:blip r:embed="rId3"/>
          <a:stretch>
            <a:fillRect/>
          </a:stretch>
        </p:blipFill>
        <p:spPr>
          <a:xfrm>
            <a:off x="9859697" y="3420007"/>
            <a:ext cx="799890" cy="799890"/>
          </a:xfrm>
          <a:prstGeom prst="rect">
            <a:avLst/>
          </a:prstGeom>
        </p:spPr>
      </p:pic>
      <p:sp>
        <p:nvSpPr>
          <p:cNvPr id="12" name="TextBox 11">
            <a:extLst>
              <a:ext uri="{FF2B5EF4-FFF2-40B4-BE49-F238E27FC236}">
                <a16:creationId xmlns:a16="http://schemas.microsoft.com/office/drawing/2014/main" id="{88F1AD91-AA06-2C66-DFDC-B2FD9B01AB6C}"/>
              </a:ext>
            </a:extLst>
          </p:cNvPr>
          <p:cNvSpPr txBox="1"/>
          <p:nvPr/>
        </p:nvSpPr>
        <p:spPr>
          <a:xfrm>
            <a:off x="888338" y="7399819"/>
            <a:ext cx="1176096" cy="369332"/>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Data</a:t>
            </a:r>
          </a:p>
        </p:txBody>
      </p:sp>
      <p:sp>
        <p:nvSpPr>
          <p:cNvPr id="13" name="TextBox 12">
            <a:extLst>
              <a:ext uri="{FF2B5EF4-FFF2-40B4-BE49-F238E27FC236}">
                <a16:creationId xmlns:a16="http://schemas.microsoft.com/office/drawing/2014/main" id="{6528974E-11D0-B741-020C-866EC0917552}"/>
              </a:ext>
            </a:extLst>
          </p:cNvPr>
          <p:cNvSpPr txBox="1"/>
          <p:nvPr/>
        </p:nvSpPr>
        <p:spPr>
          <a:xfrm>
            <a:off x="2776647" y="7292097"/>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Real student answers</a:t>
            </a:r>
            <a:endParaRPr lang="en-US"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FD7E7C0-D974-87F2-768D-7A9039634544}"/>
              </a:ext>
            </a:extLst>
          </p:cNvPr>
          <p:cNvSpPr txBox="1"/>
          <p:nvPr/>
        </p:nvSpPr>
        <p:spPr>
          <a:xfrm>
            <a:off x="5130774" y="7292097"/>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Expert examiner judgment </a:t>
            </a:r>
            <a:endParaRPr lang="en-GB" sz="16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D1583FF-0FFB-D4E3-0752-F97280043D1C}"/>
              </a:ext>
            </a:extLst>
          </p:cNvPr>
          <p:cNvSpPr txBox="1"/>
          <p:nvPr/>
        </p:nvSpPr>
        <p:spPr>
          <a:xfrm>
            <a:off x="7467144" y="7260858"/>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Comparisons</a:t>
            </a:r>
          </a:p>
          <a:p>
            <a:pPr lvl="0" algn="ctr"/>
            <a:r>
              <a:rPr lang="en-US" sz="1600" b="1">
                <a:solidFill>
                  <a:schemeClr val="bg1"/>
                </a:solidFill>
                <a:latin typeface="Arial" panose="020B0604020202020204" pitchFamily="34" charset="0"/>
                <a:cs typeface="Arial" panose="020B0604020202020204" pitchFamily="34" charset="0"/>
              </a:rPr>
              <a:t>with last year</a:t>
            </a:r>
            <a:endParaRPr lang="en-US" sz="16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1ACB60A-2105-3020-71E0-082FA5790E17}"/>
              </a:ext>
            </a:extLst>
          </p:cNvPr>
          <p:cNvSpPr txBox="1"/>
          <p:nvPr/>
        </p:nvSpPr>
        <p:spPr>
          <a:xfrm>
            <a:off x="9803421" y="7292097"/>
            <a:ext cx="2096208" cy="646331"/>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Grade</a:t>
            </a:r>
          </a:p>
          <a:p>
            <a:pPr algn="ctr"/>
            <a:r>
              <a:rPr lang="en-US" b="1">
                <a:solidFill>
                  <a:schemeClr val="bg1"/>
                </a:solidFill>
                <a:latin typeface="Arial" panose="020B0604020202020204" pitchFamily="34" charset="0"/>
                <a:cs typeface="Arial" panose="020B0604020202020204" pitchFamily="34" charset="0"/>
              </a:rPr>
              <a:t>boundaries</a:t>
            </a:r>
          </a:p>
        </p:txBody>
      </p:sp>
      <p:sp>
        <p:nvSpPr>
          <p:cNvPr id="11" name="Title 8">
            <a:extLst>
              <a:ext uri="{FF2B5EF4-FFF2-40B4-BE49-F238E27FC236}">
                <a16:creationId xmlns:a16="http://schemas.microsoft.com/office/drawing/2014/main" id="{80E18163-F2F8-64FF-F3A8-666CA602AC9F}"/>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6" name="Title 8">
            <a:extLst>
              <a:ext uri="{FF2B5EF4-FFF2-40B4-BE49-F238E27FC236}">
                <a16:creationId xmlns:a16="http://schemas.microsoft.com/office/drawing/2014/main" id="{73C9DBDB-4861-8169-CA9E-58553B2031DE}"/>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Grade boundaries are set to keep standards consistent</a:t>
            </a:r>
            <a:endParaRPr lang="en-US" sz="3000"/>
          </a:p>
        </p:txBody>
      </p:sp>
    </p:spTree>
    <p:extLst>
      <p:ext uri="{BB962C8B-B14F-4D97-AF65-F5344CB8AC3E}">
        <p14:creationId xmlns:p14="http://schemas.microsoft.com/office/powerpoint/2010/main" val="77619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theme/theme1.xml><?xml version="1.0" encoding="utf-8"?>
<a:theme xmlns:a="http://schemas.openxmlformats.org/drawingml/2006/main" name="Ofqual 2025 Theme">
  <a:themeElements>
    <a:clrScheme name="Ofqual 2025">
      <a:dk1>
        <a:srgbClr val="000000"/>
      </a:dk1>
      <a:lt1>
        <a:srgbClr val="FFFFFF"/>
      </a:lt1>
      <a:dk2>
        <a:srgbClr val="44546A"/>
      </a:dk2>
      <a:lt2>
        <a:srgbClr val="FFFFFF"/>
      </a:lt2>
      <a:accent1>
        <a:srgbClr val="00872B"/>
      </a:accent1>
      <a:accent2>
        <a:srgbClr val="00FF40"/>
      </a:accent2>
      <a:accent3>
        <a:srgbClr val="44FFE0"/>
      </a:accent3>
      <a:accent4>
        <a:srgbClr val="E679FF"/>
      </a:accent4>
      <a:accent5>
        <a:srgbClr val="004CFE"/>
      </a:accent5>
      <a:accent6>
        <a:srgbClr val="008E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E2B01037-641A-464B-9EFE-C790F74A09AB}"/>
    </a:ext>
  </a:extLst>
</a:theme>
</file>

<file path=ppt/theme/theme2.xml><?xml version="1.0" encoding="utf-8"?>
<a:theme xmlns:a="http://schemas.openxmlformats.org/drawingml/2006/main" name="Ofqual 2025 - Green1">
  <a:themeElements>
    <a:clrScheme name="Ofqual 2025">
      <a:dk1>
        <a:srgbClr val="000000"/>
      </a:dk1>
      <a:lt1>
        <a:srgbClr val="FFFFFF"/>
      </a:lt1>
      <a:dk2>
        <a:srgbClr val="44546A"/>
      </a:dk2>
      <a:lt2>
        <a:srgbClr val="FFFFFF"/>
      </a:lt2>
      <a:accent1>
        <a:srgbClr val="06343A"/>
      </a:accent1>
      <a:accent2>
        <a:srgbClr val="00882B"/>
      </a:accent2>
      <a:accent3>
        <a:srgbClr val="00FF40"/>
      </a:accent3>
      <a:accent4>
        <a:srgbClr val="44FFE1"/>
      </a:accent4>
      <a:accent5>
        <a:srgbClr val="111441"/>
      </a:accent5>
      <a:accent6>
        <a:srgbClr val="004D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51EBFA13-2263-1D47-A1B7-6465735B2B16}"/>
    </a:ext>
  </a:extLst>
</a:theme>
</file>

<file path=ppt/theme/theme3.xml><?xml version="1.0" encoding="utf-8"?>
<a:theme xmlns:a="http://schemas.openxmlformats.org/drawingml/2006/main" name="Ofqual 2025 - Blue1">
  <a:themeElements>
    <a:clrScheme name="Ofqual 2025">
      <a:dk1>
        <a:srgbClr val="000000"/>
      </a:dk1>
      <a:lt1>
        <a:srgbClr val="FFFFFF"/>
      </a:lt1>
      <a:dk2>
        <a:srgbClr val="44546A"/>
      </a:dk2>
      <a:lt2>
        <a:srgbClr val="FFFFFF"/>
      </a:lt2>
      <a:accent1>
        <a:srgbClr val="06343A"/>
      </a:accent1>
      <a:accent2>
        <a:srgbClr val="00882B"/>
      </a:accent2>
      <a:accent3>
        <a:srgbClr val="00FF40"/>
      </a:accent3>
      <a:accent4>
        <a:srgbClr val="44FFE1"/>
      </a:accent4>
      <a:accent5>
        <a:srgbClr val="111441"/>
      </a:accent5>
      <a:accent6>
        <a:srgbClr val="004D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647229BA-B6B1-E746-8E02-C12E6E3B63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ea36c1-e4de-4066-abc9-745223e25b15" xsi:nil="true"/>
    <lcf76f155ced4ddcb4097134ff3c332f xmlns="ec4114cd-9717-423a-967a-87ccb36cd8ef">
      <Terms xmlns="http://schemas.microsoft.com/office/infopath/2007/PartnerControls"/>
    </lcf76f155ced4ddcb4097134ff3c332f>
    <SharedWithUsers xmlns="39ea36c1-e4de-4066-abc9-745223e25b15">
      <UserInfo>
        <DisplayName>Bethany Hughes</DisplayName>
        <AccountId>59</AccountId>
        <AccountType/>
      </UserInfo>
      <UserInfo>
        <DisplayName>Julie Yarrow</DisplayName>
        <AccountId>60</AccountId>
        <AccountType/>
      </UserInfo>
      <UserInfo>
        <DisplayName>Jonathan Russell</DisplayName>
        <AccountId>61</AccountId>
        <AccountType/>
      </UserInfo>
      <UserInfo>
        <DisplayName>SP_Comms</DisplayName>
        <AccountId>49</AccountId>
        <AccountType/>
      </UserInfo>
      <UserInfo>
        <DisplayName>Richard Garrett</DisplayName>
        <AccountId>62</AccountId>
        <AccountType/>
      </UserInfo>
      <UserInfo>
        <DisplayName>Jessica Lewis-Bell</DisplayName>
        <AccountId>58</AccountId>
        <AccountType/>
      </UserInfo>
      <UserInfo>
        <DisplayName>Kausher Hussein</DisplayName>
        <AccountId>63</AccountId>
        <AccountType/>
      </UserInfo>
      <UserInfo>
        <DisplayName>Torin Spence</DisplayName>
        <AccountId>64</AccountId>
        <AccountType/>
      </UserInfo>
      <UserInfo>
        <DisplayName>Hannah Laurens</DisplayName>
        <AccountId>20</AccountId>
        <AccountType/>
      </UserInfo>
      <UserInfo>
        <DisplayName>Grace Loveitt</DisplayName>
        <AccountId>65</AccountId>
        <AccountType/>
      </UserInfo>
      <UserInfo>
        <DisplayName>Claire McCann</DisplayName>
        <AccountId>66</AccountId>
        <AccountType/>
      </UserInfo>
      <UserInfo>
        <DisplayName>Debra Whitaker</DisplayName>
        <AccountId>67</AccountId>
        <AccountType/>
      </UserInfo>
      <UserInfo>
        <DisplayName>Lucy Sydney</DisplayName>
        <AccountId>68</AccountId>
        <AccountType/>
      </UserInfo>
      <UserInfo>
        <DisplayName>Claire Bartley</DisplayName>
        <AccountId>69</AccountId>
        <AccountType/>
      </UserInfo>
      <UserInfo>
        <DisplayName>Andrew Milner</DisplayName>
        <AccountId>70</AccountId>
        <AccountType/>
      </UserInfo>
      <UserInfo>
        <DisplayName>Andy Parker</DisplayName>
        <AccountId>71</AccountId>
        <AccountType/>
      </UserInfo>
      <UserInfo>
        <DisplayName>Olivia Jackson</DisplayName>
        <AccountId>72</AccountId>
        <AccountType/>
      </UserInfo>
      <UserInfo>
        <DisplayName>Catherine Ward</DisplayName>
        <AccountId>73</AccountId>
        <AccountType/>
      </UserInfo>
      <UserInfo>
        <DisplayName>Shannon Lintott-Neill</DisplayName>
        <AccountId>74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3C637B2B7B2642B42DD7853C397986" ma:contentTypeVersion="16" ma:contentTypeDescription="Create a new document." ma:contentTypeScope="" ma:versionID="f831222098a0941caad74981ae2b03dc">
  <xsd:schema xmlns:xsd="http://www.w3.org/2001/XMLSchema" xmlns:xs="http://www.w3.org/2001/XMLSchema" xmlns:p="http://schemas.microsoft.com/office/2006/metadata/properties" xmlns:ns2="ec4114cd-9717-423a-967a-87ccb36cd8ef" xmlns:ns3="39ea36c1-e4de-4066-abc9-745223e25b15" targetNamespace="http://schemas.microsoft.com/office/2006/metadata/properties" ma:root="true" ma:fieldsID="40fb3b96499048719463a48c03a7dd39" ns2:_="" ns3:_="">
    <xsd:import namespace="ec4114cd-9717-423a-967a-87ccb36cd8ef"/>
    <xsd:import namespace="39ea36c1-e4de-4066-abc9-745223e25b1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114cd-9717-423a-967a-87ccb36cd8e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a0b4880-92f1-4278-a089-8b0ac32e71e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ea36c1-e4de-4066-abc9-745223e25b1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139308e-dd08-41e9-bf6a-f9c91fe3e3bd}" ma:internalName="TaxCatchAll" ma:showField="CatchAllData" ma:web="39ea36c1-e4de-4066-abc9-745223e25b1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B1A100-D48B-473A-93EE-2B9EA4E89581}">
  <ds:schemaRefs>
    <ds:schemaRef ds:uri="http://purl.org/dc/dcmityp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9ea36c1-e4de-4066-abc9-745223e25b15"/>
    <ds:schemaRef ds:uri="ec4114cd-9717-423a-967a-87ccb36cd8ef"/>
    <ds:schemaRef ds:uri="http://schemas.microsoft.com/office/2006/metadata/properties"/>
  </ds:schemaRefs>
</ds:datastoreItem>
</file>

<file path=customXml/itemProps2.xml><?xml version="1.0" encoding="utf-8"?>
<ds:datastoreItem xmlns:ds="http://schemas.openxmlformats.org/officeDocument/2006/customXml" ds:itemID="{A357370A-3C3C-4F41-A5BA-0850B8663C9A}">
  <ds:schemaRefs>
    <ds:schemaRef ds:uri="39ea36c1-e4de-4066-abc9-745223e25b15"/>
    <ds:schemaRef ds:uri="ec4114cd-9717-423a-967a-87ccb36cd8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CD5EEF-8F90-4FA1-A034-F43C7735E2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Ofqual 2025 Theme</Template>
  <TotalTime>0</TotalTime>
  <Words>1366</Words>
  <Application>Microsoft Office PowerPoint</Application>
  <PresentationFormat>Widescreen</PresentationFormat>
  <Paragraphs>279</Paragraphs>
  <Slides>28</Slides>
  <Notes>27</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Aptos</vt:lpstr>
      <vt:lpstr>Arial</vt:lpstr>
      <vt:lpstr>Arial Black</vt:lpstr>
      <vt:lpstr>Wingdings</vt:lpstr>
      <vt:lpstr>Ofqual 2025 Theme</vt:lpstr>
      <vt:lpstr>Ofqual 2025 - Green1</vt:lpstr>
      <vt:lpstr>Ofqual 2025 - Blue1</vt:lpstr>
      <vt:lpstr>How your exams are marked and graded</vt:lpstr>
      <vt:lpstr>How your exams are marked and graded</vt:lpstr>
      <vt:lpstr>PowerPoint Presentation</vt:lpstr>
      <vt:lpstr>PowerPoint Presentation</vt:lpstr>
      <vt:lpstr>2. Fair and anonymous marking</vt:lpstr>
      <vt:lpstr>2. Fair and anonymous marking</vt:lpstr>
      <vt:lpstr>2. Fair and anonymous marking</vt:lpstr>
      <vt:lpstr>3. How grade boundaries work</vt:lpstr>
      <vt:lpstr>PowerPoint Presentation</vt:lpstr>
      <vt:lpstr>PowerPoint Presentation</vt:lpstr>
      <vt:lpstr>PowerPoint Presentation</vt:lpstr>
      <vt:lpstr>PowerPoint Presentation</vt:lpstr>
      <vt:lpstr>PowerPoint Presentation</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Recap</vt:lpstr>
      <vt:lpstr>Your job is to </vt:lpstr>
      <vt:lpstr>Your job is to </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Nile Campbell</dc:creator>
  <cp:lastModifiedBy>James Clarke</cp:lastModifiedBy>
  <cp:revision>2</cp:revision>
  <dcterms:created xsi:type="dcterms:W3CDTF">2025-05-20T10:57:57Z</dcterms:created>
  <dcterms:modified xsi:type="dcterms:W3CDTF">2026-03-25T12:40:19Z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0x010100733C637B2B7B2642B42DD7853C397986</vt:lpwstr>
  </property>
  <property fmtid="{D5CDD505-2E9C-101B-9397-08002B2CF9AE}" pid="3" name="MediaServiceImageTags">
    <vt:lpwstr/>
  </property>
  <property fmtid="{D5CDD505-2E9C-101B-9397-08002B2CF9AE}" pid="4" name="MSIP_Label_bdbe94f5-dfb4-4272-ae26-3844425b2bbf_Enabled">
    <vt:lpwstr>true</vt:lpwstr>
  </property>
  <property fmtid="{D5CDD505-2E9C-101B-9397-08002B2CF9AE}" pid="5" name="MSIP_Label_bdbe94f5-dfb4-4272-ae26-3844425b2bbf_SetDate">
    <vt:lpwstr>2025-03-12T17:54:07Z</vt:lpwstr>
  </property>
  <property fmtid="{D5CDD505-2E9C-101B-9397-08002B2CF9AE}" pid="6" name="MSIP_Label_bdbe94f5-dfb4-4272-ae26-3844425b2bbf_Method">
    <vt:lpwstr>Privileged</vt:lpwstr>
  </property>
  <property fmtid="{D5CDD505-2E9C-101B-9397-08002B2CF9AE}" pid="7" name="MSIP_Label_bdbe94f5-dfb4-4272-ae26-3844425b2bbf_Name">
    <vt:lpwstr>Official</vt:lpwstr>
  </property>
  <property fmtid="{D5CDD505-2E9C-101B-9397-08002B2CF9AE}" pid="8" name="MSIP_Label_bdbe94f5-dfb4-4272-ae26-3844425b2bbf_SiteId">
    <vt:lpwstr>8e336469-1c6b-4b0b-a06c-748a7c586f7c</vt:lpwstr>
  </property>
  <property fmtid="{D5CDD505-2E9C-101B-9397-08002B2CF9AE}" pid="9" name="MSIP_Label_bdbe94f5-dfb4-4272-ae26-3844425b2bbf_ActionId">
    <vt:lpwstr>fcd1bc9d-1a7d-41ba-8baa-1e802cb1510b</vt:lpwstr>
  </property>
  <property fmtid="{D5CDD505-2E9C-101B-9397-08002B2CF9AE}" pid="10" name="MSIP_Label_bdbe94f5-dfb4-4272-ae26-3844425b2bbf_ContentBits">
    <vt:lpwstr>0</vt:lpwstr>
  </property>
  <property fmtid="{D5CDD505-2E9C-101B-9397-08002B2CF9AE}" pid="11" name="MSIP_Label_bdbe94f5-dfb4-4272-ae26-3844425b2bbf_Tag">
    <vt:lpwstr>50, 0, 1, 1</vt:lpwstr>
  </property>
  <property fmtid="{D5CDD505-2E9C-101B-9397-08002B2CF9AE}" pid="12" name="_ExtendedDescription">
    <vt:lpwstr/>
  </property>
</Properties>
</file>