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5"/>
  </p:sldMasterIdLst>
  <p:notesMasterIdLst>
    <p:notesMasterId r:id="rId22"/>
  </p:notesMasterIdLst>
  <p:sldIdLst>
    <p:sldId id="256" r:id="rId6"/>
    <p:sldId id="281" r:id="rId7"/>
    <p:sldId id="282" r:id="rId8"/>
    <p:sldId id="283" r:id="rId9"/>
    <p:sldId id="284" r:id="rId10"/>
    <p:sldId id="285" r:id="rId11"/>
    <p:sldId id="286" r:id="rId12"/>
    <p:sldId id="287" r:id="rId13"/>
    <p:sldId id="288" r:id="rId14"/>
    <p:sldId id="291" r:id="rId15"/>
    <p:sldId id="289" r:id="rId16"/>
    <p:sldId id="298" r:id="rId17"/>
    <p:sldId id="293" r:id="rId18"/>
    <p:sldId id="299" r:id="rId19"/>
    <p:sldId id="297" r:id="rId20"/>
    <p:sldId id="296" r:id="rId21"/>
  </p:sldIdLst>
  <p:sldSz cx="12192000" cy="6858000"/>
  <p:notesSz cx="6858000" cy="9144000"/>
  <p:embeddedFontLst>
    <p:embeddedFont>
      <p:font typeface="Aptos Narrow" panose="020B0004020202020204" pitchFamily="34" charset="0"/>
      <p:regular r:id="rId23"/>
      <p:bold r:id="rId24"/>
      <p:italic r:id="rId25"/>
      <p:boldItalic r:id="rId26"/>
    </p:embeddedFont>
    <p:embeddedFont>
      <p:font typeface="Barlow" panose="00000500000000000000" pitchFamily="2" charset="0"/>
      <p:regular r:id="rId27"/>
      <p:bold r:id="rId28"/>
      <p:italic r:id="rId29"/>
      <p:boldItalic r:id="rId30"/>
    </p:embeddedFont>
    <p:embeddedFont>
      <p:font typeface="Poppins" panose="00000500000000000000" pitchFamily="2" charset="0"/>
      <p:regular r:id="rId31"/>
      <p:bold r:id="rId32"/>
      <p:italic r:id="rId33"/>
      <p:boldItalic r:id="rId34"/>
    </p:embeddedFont>
    <p:embeddedFont>
      <p:font typeface="Poppins Light" panose="00000400000000000000" pitchFamily="2"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3" roundtripDataSignature="AMtx7mgZzzRc/mXT7+Gui/bPfshEMcqPl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269602-2312-BA4F-0BD1-1659B9DEE9B4}" name="Jenny Knowles" initials="JK" userId="Jenny Knowles" providerId="None"/>
  <p188:author id="{84DB0A69-5206-D8BB-77F8-B9BA03EE8B64}" name="Fox, Jo - NISTA" initials="FN" userId="S::jo.fox@nista.gov.uk::15f8db85-d1d9-4700-ac25-fb9882da13ce" providerId="AD"/>
  <p188:author id="{B434C779-C3C4-27C9-D7D3-97C729E81546}" name="Knowles, Jenny - NISTA" initials="KN" userId="S::jenny.knowles@nista.gov.uk::4c95ae1b-d582-412a-805a-495b378ee31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0113A1-8953-65D0-69A3-3F5D8C77C184}" v="183" dt="2025-12-09T11:38:22.966"/>
    <p1510:client id="{C126636E-13DA-C624-908C-2DB1DA062F42}" v="2" dt="2025-12-09T16:01:50.8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4.fntdata"/><Relationship Id="rId21" Type="http://schemas.openxmlformats.org/officeDocument/2006/relationships/slide" Target="slides/slide16.xml"/><Relationship Id="rId34" Type="http://schemas.openxmlformats.org/officeDocument/2006/relationships/font" Target="fonts/font12.fntdata"/><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5"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9.fntdata"/><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customschemas.google.com/relationships/presentationmetadata" Target="metadata"/><Relationship Id="rId48"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theme" Target="theme/theme1.xml"/><Relationship Id="rId20"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nowles, Jenny - NISTA" userId="S::jenny.knowles@nista.gov.uk::4c95ae1b-d582-412a-805a-495b378ee31e" providerId="AD" clId="Web-{E7C5C085-4E71-A962-9651-123319493AA3}"/>
    <pc:docChg chg="modSld">
      <pc:chgData name="Knowles, Jenny - NISTA" userId="S::jenny.knowles@nista.gov.uk::4c95ae1b-d582-412a-805a-495b378ee31e" providerId="AD" clId="Web-{E7C5C085-4E71-A962-9651-123319493AA3}" dt="2025-11-28T12:19:01.588" v="490" actId="20577"/>
      <pc:docMkLst>
        <pc:docMk/>
      </pc:docMkLst>
      <pc:sldChg chg="modSp">
        <pc:chgData name="Knowles, Jenny - NISTA" userId="S::jenny.knowles@nista.gov.uk::4c95ae1b-d582-412a-805a-495b378ee31e" providerId="AD" clId="Web-{E7C5C085-4E71-A962-9651-123319493AA3}" dt="2025-11-28T12:19:01.588" v="490" actId="20577"/>
        <pc:sldMkLst>
          <pc:docMk/>
          <pc:sldMk cId="51036480" sldId="296"/>
        </pc:sldMkLst>
        <pc:spChg chg="mod">
          <ac:chgData name="Knowles, Jenny - NISTA" userId="S::jenny.knowles@nista.gov.uk::4c95ae1b-d582-412a-805a-495b378ee31e" providerId="AD" clId="Web-{E7C5C085-4E71-A962-9651-123319493AA3}" dt="2025-11-28T12:19:01.588" v="490" actId="20577"/>
          <ac:spMkLst>
            <pc:docMk/>
            <pc:sldMk cId="51036480" sldId="296"/>
            <ac:spMk id="457" creationId="{BBFA0D84-4D41-1907-DBF3-C02BD6071D8C}"/>
          </ac:spMkLst>
        </pc:spChg>
      </pc:sldChg>
      <pc:sldChg chg="addSp delSp modSp mod modClrScheme chgLayout">
        <pc:chgData name="Knowles, Jenny - NISTA" userId="S::jenny.knowles@nista.gov.uk::4c95ae1b-d582-412a-805a-495b378ee31e" providerId="AD" clId="Web-{E7C5C085-4E71-A962-9651-123319493AA3}" dt="2025-11-28T12:01:15.078" v="379"/>
        <pc:sldMkLst>
          <pc:docMk/>
          <pc:sldMk cId="1204600211" sldId="299"/>
        </pc:sldMkLst>
        <pc:spChg chg="mod ord">
          <ac:chgData name="Knowles, Jenny - NISTA" userId="S::jenny.knowles@nista.gov.uk::4c95ae1b-d582-412a-805a-495b378ee31e" providerId="AD" clId="Web-{E7C5C085-4E71-A962-9651-123319493AA3}" dt="2025-11-28T11:48:57.076" v="35"/>
          <ac:spMkLst>
            <pc:docMk/>
            <pc:sldMk cId="1204600211" sldId="299"/>
            <ac:spMk id="2" creationId="{7242A107-7DC0-7466-FF71-81516049464F}"/>
          </ac:spMkLst>
        </pc:spChg>
        <pc:spChg chg="mod ord">
          <ac:chgData name="Knowles, Jenny - NISTA" userId="S::jenny.knowles@nista.gov.uk::4c95ae1b-d582-412a-805a-495b378ee31e" providerId="AD" clId="Web-{E7C5C085-4E71-A962-9651-123319493AA3}" dt="2025-11-28T11:48:57.076" v="35"/>
          <ac:spMkLst>
            <pc:docMk/>
            <pc:sldMk cId="1204600211" sldId="299"/>
            <ac:spMk id="3" creationId="{D355E5BB-8E75-0DCA-72FA-C061C3D199DF}"/>
          </ac:spMkLst>
        </pc:spChg>
        <pc:spChg chg="add mod ord">
          <ac:chgData name="Knowles, Jenny - NISTA" userId="S::jenny.knowles@nista.gov.uk::4c95ae1b-d582-412a-805a-495b378ee31e" providerId="AD" clId="Web-{E7C5C085-4E71-A962-9651-123319493AA3}" dt="2025-11-28T11:50:17.314" v="65" actId="20577"/>
          <ac:spMkLst>
            <pc:docMk/>
            <pc:sldMk cId="1204600211" sldId="299"/>
            <ac:spMk id="7" creationId="{2378555C-CDC6-4A59-C468-B3765A5EDFFA}"/>
          </ac:spMkLst>
        </pc:spChg>
        <pc:graphicFrameChg chg="add mod modGraphic">
          <ac:chgData name="Knowles, Jenny - NISTA" userId="S::jenny.knowles@nista.gov.uk::4c95ae1b-d582-412a-805a-495b378ee31e" providerId="AD" clId="Web-{E7C5C085-4E71-A962-9651-123319493AA3}" dt="2025-11-28T12:01:15.078" v="379"/>
          <ac:graphicFrameMkLst>
            <pc:docMk/>
            <pc:sldMk cId="1204600211" sldId="299"/>
            <ac:graphicFrameMk id="11" creationId="{DB470C64-E563-1174-3A15-DEFA1EE5CFFA}"/>
          </ac:graphicFrameMkLst>
        </pc:graphicFrameChg>
      </pc:sldChg>
    </pc:docChg>
  </pc:docChgLst>
  <pc:docChgLst>
    <pc:chgData name="Knowles, Jenny - NISTA" userId="S::jenny.knowles@nista.gov.uk::4c95ae1b-d582-412a-805a-495b378ee31e" providerId="AD" clId="Web-{79A92174-CBED-2047-DBE3-D2B9EB6BC875}"/>
    <pc:docChg chg="modSld">
      <pc:chgData name="Knowles, Jenny - NISTA" userId="S::jenny.knowles@nista.gov.uk::4c95ae1b-d582-412a-805a-495b378ee31e" providerId="AD" clId="Web-{79A92174-CBED-2047-DBE3-D2B9EB6BC875}" dt="2025-12-05T15:39:34.460" v="0" actId="1076"/>
      <pc:docMkLst>
        <pc:docMk/>
      </pc:docMkLst>
      <pc:sldChg chg="modSp">
        <pc:chgData name="Knowles, Jenny - NISTA" userId="S::jenny.knowles@nista.gov.uk::4c95ae1b-d582-412a-805a-495b378ee31e" providerId="AD" clId="Web-{79A92174-CBED-2047-DBE3-D2B9EB6BC875}" dt="2025-12-05T15:39:34.460" v="0" actId="1076"/>
        <pc:sldMkLst>
          <pc:docMk/>
          <pc:sldMk cId="1870540269" sldId="282"/>
        </pc:sldMkLst>
        <pc:spChg chg="mod">
          <ac:chgData name="Knowles, Jenny - NISTA" userId="S::jenny.knowles@nista.gov.uk::4c95ae1b-d582-412a-805a-495b378ee31e" providerId="AD" clId="Web-{79A92174-CBED-2047-DBE3-D2B9EB6BC875}" dt="2025-12-05T15:39:34.460" v="0" actId="1076"/>
          <ac:spMkLst>
            <pc:docMk/>
            <pc:sldMk cId="1870540269" sldId="282"/>
            <ac:spMk id="448" creationId="{75B5F053-0DFC-6D30-8FDC-18884236AFC1}"/>
          </ac:spMkLst>
        </pc:spChg>
      </pc:sldChg>
    </pc:docChg>
  </pc:docChgLst>
  <pc:docChgLst>
    <pc:chgData name="Fox, Jo - NISTA" userId="S::jo.fox@nista.gov.uk::15f8db85-d1d9-4700-ac25-fb9882da13ce" providerId="AD" clId="Web-{8F0113A1-8953-65D0-69A3-3F5D8C77C184}"/>
    <pc:docChg chg="modSld">
      <pc:chgData name="Fox, Jo - NISTA" userId="S::jo.fox@nista.gov.uk::15f8db85-d1d9-4700-ac25-fb9882da13ce" providerId="AD" clId="Web-{8F0113A1-8953-65D0-69A3-3F5D8C77C184}" dt="2025-12-09T11:38:02.261" v="106" actId="20577"/>
      <pc:docMkLst>
        <pc:docMk/>
      </pc:docMkLst>
      <pc:sldChg chg="modSp">
        <pc:chgData name="Fox, Jo - NISTA" userId="S::jo.fox@nista.gov.uk::15f8db85-d1d9-4700-ac25-fb9882da13ce" providerId="AD" clId="Web-{8F0113A1-8953-65D0-69A3-3F5D8C77C184}" dt="2025-12-09T11:38:02.261" v="106" actId="20577"/>
        <pc:sldMkLst>
          <pc:docMk/>
          <pc:sldMk cId="51036480" sldId="296"/>
        </pc:sldMkLst>
        <pc:spChg chg="mod">
          <ac:chgData name="Fox, Jo - NISTA" userId="S::jo.fox@nista.gov.uk::15f8db85-d1d9-4700-ac25-fb9882da13ce" providerId="AD" clId="Web-{8F0113A1-8953-65D0-69A3-3F5D8C77C184}" dt="2025-12-09T11:38:02.261" v="106" actId="20577"/>
          <ac:spMkLst>
            <pc:docMk/>
            <pc:sldMk cId="51036480" sldId="296"/>
            <ac:spMk id="457" creationId="{BBFA0D84-4D41-1907-DBF3-C02BD6071D8C}"/>
          </ac:spMkLst>
        </pc:spChg>
      </pc:sldChg>
      <pc:sldChg chg="modSp">
        <pc:chgData name="Fox, Jo - NISTA" userId="S::jo.fox@nista.gov.uk::15f8db85-d1d9-4700-ac25-fb9882da13ce" providerId="AD" clId="Web-{8F0113A1-8953-65D0-69A3-3F5D8C77C184}" dt="2025-12-09T11:35:06.825" v="53"/>
        <pc:sldMkLst>
          <pc:docMk/>
          <pc:sldMk cId="1204600211" sldId="299"/>
        </pc:sldMkLst>
        <pc:spChg chg="mod">
          <ac:chgData name="Fox, Jo - NISTA" userId="S::jo.fox@nista.gov.uk::15f8db85-d1d9-4700-ac25-fb9882da13ce" providerId="AD" clId="Web-{8F0113A1-8953-65D0-69A3-3F5D8C77C184}" dt="2025-12-09T11:26:49.546" v="8" actId="20577"/>
          <ac:spMkLst>
            <pc:docMk/>
            <pc:sldMk cId="1204600211" sldId="299"/>
            <ac:spMk id="3" creationId="{D355E5BB-8E75-0DCA-72FA-C061C3D199DF}"/>
          </ac:spMkLst>
        </pc:spChg>
        <pc:spChg chg="mod">
          <ac:chgData name="Fox, Jo - NISTA" userId="S::jo.fox@nista.gov.uk::15f8db85-d1d9-4700-ac25-fb9882da13ce" providerId="AD" clId="Web-{8F0113A1-8953-65D0-69A3-3F5D8C77C184}" dt="2025-12-09T11:28:06.330" v="13" actId="20577"/>
          <ac:spMkLst>
            <pc:docMk/>
            <pc:sldMk cId="1204600211" sldId="299"/>
            <ac:spMk id="7" creationId="{2378555C-CDC6-4A59-C468-B3765A5EDFFA}"/>
          </ac:spMkLst>
        </pc:spChg>
        <pc:graphicFrameChg chg="mod modGraphic">
          <ac:chgData name="Fox, Jo - NISTA" userId="S::jo.fox@nista.gov.uk::15f8db85-d1d9-4700-ac25-fb9882da13ce" providerId="AD" clId="Web-{8F0113A1-8953-65D0-69A3-3F5D8C77C184}" dt="2025-12-09T11:35:06.825" v="53"/>
          <ac:graphicFrameMkLst>
            <pc:docMk/>
            <pc:sldMk cId="1204600211" sldId="299"/>
            <ac:graphicFrameMk id="11" creationId="{DB470C64-E563-1174-3A15-DEFA1EE5CFFA}"/>
          </ac:graphicFrameMkLst>
        </pc:graphicFrameChg>
      </pc:sldChg>
    </pc:docChg>
  </pc:docChgLst>
  <pc:docChgLst>
    <pc:chgData name="Knowles, Jenny - NISTA" userId="S::jenny.knowles@nista.gov.uk::4c95ae1b-d582-412a-805a-495b378ee31e" providerId="AD" clId="Web-{C126636E-13DA-C624-908C-2DB1DA062F42}"/>
    <pc:docChg chg="modSld">
      <pc:chgData name="Knowles, Jenny - NISTA" userId="S::jenny.knowles@nista.gov.uk::4c95ae1b-d582-412a-805a-495b378ee31e" providerId="AD" clId="Web-{C126636E-13DA-C624-908C-2DB1DA062F42}" dt="2025-12-09T16:01:50.835" v="1"/>
      <pc:docMkLst>
        <pc:docMk/>
      </pc:docMkLst>
      <pc:sldChg chg="modSp">
        <pc:chgData name="Knowles, Jenny - NISTA" userId="S::jenny.knowles@nista.gov.uk::4c95ae1b-d582-412a-805a-495b378ee31e" providerId="AD" clId="Web-{C126636E-13DA-C624-908C-2DB1DA062F42}" dt="2025-12-09T16:01:50.835" v="1"/>
        <pc:sldMkLst>
          <pc:docMk/>
          <pc:sldMk cId="1204600211" sldId="299"/>
        </pc:sldMkLst>
        <pc:graphicFrameChg chg="mod modGraphic">
          <ac:chgData name="Knowles, Jenny - NISTA" userId="S::jenny.knowles@nista.gov.uk::4c95ae1b-d582-412a-805a-495b378ee31e" providerId="AD" clId="Web-{C126636E-13DA-C624-908C-2DB1DA062F42}" dt="2025-12-09T16:01:50.835" v="1"/>
          <ac:graphicFrameMkLst>
            <pc:docMk/>
            <pc:sldMk cId="1204600211" sldId="299"/>
            <ac:graphicFrameMk id="11" creationId="{DB470C64-E563-1174-3A15-DEFA1EE5CFFA}"/>
          </ac:graphicFrameMkLst>
        </pc:graphicFrameChg>
      </pc:sldChg>
    </pc:docChg>
  </pc:docChgLst>
  <pc:docChgLst>
    <pc:chgData name="Fox, Jo - NISTA" userId="S::jo.fox@nista.gov.uk::15f8db85-d1d9-4700-ac25-fb9882da13ce" providerId="AD" clId="Web-{B2A00C69-1FC3-82B5-27B6-0C608E7F4C72}"/>
    <pc:docChg chg="modSld">
      <pc:chgData name="Fox, Jo - NISTA" userId="S::jo.fox@nista.gov.uk::15f8db85-d1d9-4700-ac25-fb9882da13ce" providerId="AD" clId="Web-{B2A00C69-1FC3-82B5-27B6-0C608E7F4C72}" dt="2025-11-27T11:15:32.174" v="0" actId="20577"/>
      <pc:docMkLst>
        <pc:docMk/>
      </pc:docMkLst>
      <pc:sldChg chg="modSp">
        <pc:chgData name="Fox, Jo - NISTA" userId="S::jo.fox@nista.gov.uk::15f8db85-d1d9-4700-ac25-fb9882da13ce" providerId="AD" clId="Web-{B2A00C69-1FC3-82B5-27B6-0C608E7F4C72}" dt="2025-11-27T11:15:32.174" v="0" actId="20577"/>
        <pc:sldMkLst>
          <pc:docMk/>
          <pc:sldMk cId="1052140996" sldId="298"/>
        </pc:sldMkLst>
        <pc:spChg chg="mod">
          <ac:chgData name="Fox, Jo - NISTA" userId="S::jo.fox@nista.gov.uk::15f8db85-d1d9-4700-ac25-fb9882da13ce" providerId="AD" clId="Web-{B2A00C69-1FC3-82B5-27B6-0C608E7F4C72}" dt="2025-11-27T11:15:32.174" v="0" actId="20577"/>
          <ac:spMkLst>
            <pc:docMk/>
            <pc:sldMk cId="1052140996" sldId="298"/>
            <ac:spMk id="11" creationId="{4159B7CA-5BA9-E72D-A4CC-A78C8496D646}"/>
          </ac:spMkLst>
        </pc:spChg>
      </pc:sldChg>
    </pc:docChg>
  </pc:docChgLst>
  <pc:docChgLst>
    <pc:chgData name="Knowles, Jenny - NISTA" userId="S::jenny.knowles@nista.gov.uk::4c95ae1b-d582-412a-805a-495b378ee31e" providerId="AD" clId="Web-{C9B37B16-3F86-5758-D135-BFCB734EA428}"/>
    <pc:docChg chg="modSld">
      <pc:chgData name="Knowles, Jenny - NISTA" userId="S::jenny.knowles@nista.gov.uk::4c95ae1b-d582-412a-805a-495b378ee31e" providerId="AD" clId="Web-{C9B37B16-3F86-5758-D135-BFCB734EA428}" dt="2025-11-28T11:30:12.643" v="82"/>
      <pc:docMkLst>
        <pc:docMk/>
      </pc:docMkLst>
      <pc:sldChg chg="modSp">
        <pc:chgData name="Knowles, Jenny - NISTA" userId="S::jenny.knowles@nista.gov.uk::4c95ae1b-d582-412a-805a-495b378ee31e" providerId="AD" clId="Web-{C9B37B16-3F86-5758-D135-BFCB734EA428}" dt="2025-11-28T11:30:03.096" v="81" actId="20577"/>
        <pc:sldMkLst>
          <pc:docMk/>
          <pc:sldMk cId="1870540269" sldId="282"/>
        </pc:sldMkLst>
        <pc:spChg chg="mod">
          <ac:chgData name="Knowles, Jenny - NISTA" userId="S::jenny.knowles@nista.gov.uk::4c95ae1b-d582-412a-805a-495b378ee31e" providerId="AD" clId="Web-{C9B37B16-3F86-5758-D135-BFCB734EA428}" dt="2025-11-28T11:30:03.096" v="81" actId="20577"/>
          <ac:spMkLst>
            <pc:docMk/>
            <pc:sldMk cId="1870540269" sldId="282"/>
            <ac:spMk id="448" creationId="{75B5F053-0DFC-6D30-8FDC-18884236AFC1}"/>
          </ac:spMkLst>
        </pc:spChg>
      </pc:sldChg>
      <pc:sldChg chg="delSp">
        <pc:chgData name="Knowles, Jenny - NISTA" userId="S::jenny.knowles@nista.gov.uk::4c95ae1b-d582-412a-805a-495b378ee31e" providerId="AD" clId="Web-{C9B37B16-3F86-5758-D135-BFCB734EA428}" dt="2025-11-28T11:30:12.643" v="82"/>
        <pc:sldMkLst>
          <pc:docMk/>
          <pc:sldMk cId="1204600211" sldId="29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a:extLst>
            <a:ext uri="{FF2B5EF4-FFF2-40B4-BE49-F238E27FC236}">
              <a16:creationId xmlns:a16="http://schemas.microsoft.com/office/drawing/2014/main" id="{27FE55D7-3BF8-8F99-5A0E-B5CCB5C681D0}"/>
            </a:ext>
          </a:extLst>
        </p:cNvPr>
        <p:cNvGrpSpPr/>
        <p:nvPr/>
      </p:nvGrpSpPr>
      <p:grpSpPr>
        <a:xfrm>
          <a:off x="0" y="0"/>
          <a:ext cx="0" cy="0"/>
          <a:chOff x="0" y="0"/>
          <a:chExt cx="0" cy="0"/>
        </a:xfrm>
      </p:grpSpPr>
      <p:sp>
        <p:nvSpPr>
          <p:cNvPr id="470" name="Google Shape;470;p17:notes">
            <a:extLst>
              <a:ext uri="{FF2B5EF4-FFF2-40B4-BE49-F238E27FC236}">
                <a16:creationId xmlns:a16="http://schemas.microsoft.com/office/drawing/2014/main" id="{296BF9B4-6039-4480-A8D8-F5AB20DDEBA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 name="Google Shape;471;p17:notes">
            <a:extLst>
              <a:ext uri="{FF2B5EF4-FFF2-40B4-BE49-F238E27FC236}">
                <a16:creationId xmlns:a16="http://schemas.microsoft.com/office/drawing/2014/main" id="{360926B4-8AD5-83CB-71C2-5F02CF16330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3231334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a:extLst>
            <a:ext uri="{FF2B5EF4-FFF2-40B4-BE49-F238E27FC236}">
              <a16:creationId xmlns:a16="http://schemas.microsoft.com/office/drawing/2014/main" id="{4918EF6C-C7E5-CC90-4F00-AEC31872B4B0}"/>
            </a:ext>
          </a:extLst>
        </p:cNvPr>
        <p:cNvGrpSpPr/>
        <p:nvPr/>
      </p:nvGrpSpPr>
      <p:grpSpPr>
        <a:xfrm>
          <a:off x="0" y="0"/>
          <a:ext cx="0" cy="0"/>
          <a:chOff x="0" y="0"/>
          <a:chExt cx="0" cy="0"/>
        </a:xfrm>
      </p:grpSpPr>
      <p:sp>
        <p:nvSpPr>
          <p:cNvPr id="470" name="Google Shape;470;p17:notes">
            <a:extLst>
              <a:ext uri="{FF2B5EF4-FFF2-40B4-BE49-F238E27FC236}">
                <a16:creationId xmlns:a16="http://schemas.microsoft.com/office/drawing/2014/main" id="{AF572D98-7ACD-ACCA-0663-900057110F6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 name="Google Shape;471;p17:notes">
            <a:extLst>
              <a:ext uri="{FF2B5EF4-FFF2-40B4-BE49-F238E27FC236}">
                <a16:creationId xmlns:a16="http://schemas.microsoft.com/office/drawing/2014/main" id="{1E7F9E32-D432-9651-0572-93EA4CE9027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2094391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a:extLst>
            <a:ext uri="{FF2B5EF4-FFF2-40B4-BE49-F238E27FC236}">
              <a16:creationId xmlns:a16="http://schemas.microsoft.com/office/drawing/2014/main" id="{836F45FD-A80E-834E-9ADF-13CE09F4A7CF}"/>
            </a:ext>
          </a:extLst>
        </p:cNvPr>
        <p:cNvGrpSpPr/>
        <p:nvPr/>
      </p:nvGrpSpPr>
      <p:grpSpPr>
        <a:xfrm>
          <a:off x="0" y="0"/>
          <a:ext cx="0" cy="0"/>
          <a:chOff x="0" y="0"/>
          <a:chExt cx="0" cy="0"/>
        </a:xfrm>
      </p:grpSpPr>
      <p:sp>
        <p:nvSpPr>
          <p:cNvPr id="451" name="Google Shape;451;p15:notes">
            <a:extLst>
              <a:ext uri="{FF2B5EF4-FFF2-40B4-BE49-F238E27FC236}">
                <a16:creationId xmlns:a16="http://schemas.microsoft.com/office/drawing/2014/main" id="{D988C3EE-631E-F9D3-209B-DA1C121A982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p15:notes">
            <a:extLst>
              <a:ext uri="{FF2B5EF4-FFF2-40B4-BE49-F238E27FC236}">
                <a16:creationId xmlns:a16="http://schemas.microsoft.com/office/drawing/2014/main" id="{3015F935-D7CA-8AF9-EE93-04E570C050A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2212927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a:extLst>
            <a:ext uri="{FF2B5EF4-FFF2-40B4-BE49-F238E27FC236}">
              <a16:creationId xmlns:a16="http://schemas.microsoft.com/office/drawing/2014/main" id="{DA72350B-CA35-AAD7-AFCE-969A08978266}"/>
            </a:ext>
          </a:extLst>
        </p:cNvPr>
        <p:cNvGrpSpPr/>
        <p:nvPr/>
      </p:nvGrpSpPr>
      <p:grpSpPr>
        <a:xfrm>
          <a:off x="0" y="0"/>
          <a:ext cx="0" cy="0"/>
          <a:chOff x="0" y="0"/>
          <a:chExt cx="0" cy="0"/>
        </a:xfrm>
      </p:grpSpPr>
      <p:sp>
        <p:nvSpPr>
          <p:cNvPr id="451" name="Google Shape;451;p15:notes">
            <a:extLst>
              <a:ext uri="{FF2B5EF4-FFF2-40B4-BE49-F238E27FC236}">
                <a16:creationId xmlns:a16="http://schemas.microsoft.com/office/drawing/2014/main" id="{E52F3F2F-9646-430E-DDE8-7848F809050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p15:notes">
            <a:extLst>
              <a:ext uri="{FF2B5EF4-FFF2-40B4-BE49-F238E27FC236}">
                <a16:creationId xmlns:a16="http://schemas.microsoft.com/office/drawing/2014/main" id="{7DD72A60-6324-EC20-B968-19B3B483C4B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633150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a:extLst>
            <a:ext uri="{FF2B5EF4-FFF2-40B4-BE49-F238E27FC236}">
              <a16:creationId xmlns:a16="http://schemas.microsoft.com/office/drawing/2014/main" id="{1E72CCFA-81BC-8E44-F44F-78862B0DA359}"/>
            </a:ext>
          </a:extLst>
        </p:cNvPr>
        <p:cNvGrpSpPr/>
        <p:nvPr/>
      </p:nvGrpSpPr>
      <p:grpSpPr>
        <a:xfrm>
          <a:off x="0" y="0"/>
          <a:ext cx="0" cy="0"/>
          <a:chOff x="0" y="0"/>
          <a:chExt cx="0" cy="0"/>
        </a:xfrm>
      </p:grpSpPr>
      <p:sp>
        <p:nvSpPr>
          <p:cNvPr id="451" name="Google Shape;451;p15:notes">
            <a:extLst>
              <a:ext uri="{FF2B5EF4-FFF2-40B4-BE49-F238E27FC236}">
                <a16:creationId xmlns:a16="http://schemas.microsoft.com/office/drawing/2014/main" id="{D827AFBA-F58B-443B-3C00-C763A217A08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p15:notes">
            <a:extLst>
              <a:ext uri="{FF2B5EF4-FFF2-40B4-BE49-F238E27FC236}">
                <a16:creationId xmlns:a16="http://schemas.microsoft.com/office/drawing/2014/main" id="{A24CCDC9-2531-82CF-4B40-E8B30721B66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3251472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a:extLst>
            <a:ext uri="{FF2B5EF4-FFF2-40B4-BE49-F238E27FC236}">
              <a16:creationId xmlns:a16="http://schemas.microsoft.com/office/drawing/2014/main" id="{06A36F14-6490-55CF-9944-FD93DE406A2E}"/>
            </a:ext>
          </a:extLst>
        </p:cNvPr>
        <p:cNvGrpSpPr/>
        <p:nvPr/>
      </p:nvGrpSpPr>
      <p:grpSpPr>
        <a:xfrm>
          <a:off x="0" y="0"/>
          <a:ext cx="0" cy="0"/>
          <a:chOff x="0" y="0"/>
          <a:chExt cx="0" cy="0"/>
        </a:xfrm>
      </p:grpSpPr>
      <p:sp>
        <p:nvSpPr>
          <p:cNvPr id="432" name="Google Shape;432;p13:notes">
            <a:extLst>
              <a:ext uri="{FF2B5EF4-FFF2-40B4-BE49-F238E27FC236}">
                <a16:creationId xmlns:a16="http://schemas.microsoft.com/office/drawing/2014/main" id="{29FF09A6-0472-A006-1D15-ED32288711D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433" name="Google Shape;433;p13:notes">
            <a:extLst>
              <a:ext uri="{FF2B5EF4-FFF2-40B4-BE49-F238E27FC236}">
                <a16:creationId xmlns:a16="http://schemas.microsoft.com/office/drawing/2014/main" id="{E926E1B5-2E39-3907-349C-5EA6C7D9BA2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p13:notes">
            <a:extLst>
              <a:ext uri="{FF2B5EF4-FFF2-40B4-BE49-F238E27FC236}">
                <a16:creationId xmlns:a16="http://schemas.microsoft.com/office/drawing/2014/main" id="{EFEE7808-46E6-73CC-AE93-E1FFA907989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3650854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a:extLst>
            <a:ext uri="{FF2B5EF4-FFF2-40B4-BE49-F238E27FC236}">
              <a16:creationId xmlns:a16="http://schemas.microsoft.com/office/drawing/2014/main" id="{F00D350E-F3C4-9287-0EF5-75CD7E296C38}"/>
            </a:ext>
          </a:extLst>
        </p:cNvPr>
        <p:cNvGrpSpPr/>
        <p:nvPr/>
      </p:nvGrpSpPr>
      <p:grpSpPr>
        <a:xfrm>
          <a:off x="0" y="0"/>
          <a:ext cx="0" cy="0"/>
          <a:chOff x="0" y="0"/>
          <a:chExt cx="0" cy="0"/>
        </a:xfrm>
      </p:grpSpPr>
      <p:sp>
        <p:nvSpPr>
          <p:cNvPr id="442" name="Google Shape;442;p14:notes">
            <a:extLst>
              <a:ext uri="{FF2B5EF4-FFF2-40B4-BE49-F238E27FC236}">
                <a16:creationId xmlns:a16="http://schemas.microsoft.com/office/drawing/2014/main" id="{79EEBF6D-72AE-6293-DE01-D990BC58F0F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3" name="Google Shape;443;p14:notes">
            <a:extLst>
              <a:ext uri="{FF2B5EF4-FFF2-40B4-BE49-F238E27FC236}">
                <a16:creationId xmlns:a16="http://schemas.microsoft.com/office/drawing/2014/main" id="{2F5DA28E-DD1C-251F-FC30-D1C1B3AD570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150984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a:extLst>
            <a:ext uri="{FF2B5EF4-FFF2-40B4-BE49-F238E27FC236}">
              <a16:creationId xmlns:a16="http://schemas.microsoft.com/office/drawing/2014/main" id="{9E473692-5BF7-2A28-E0AD-65370D552CED}"/>
            </a:ext>
          </a:extLst>
        </p:cNvPr>
        <p:cNvGrpSpPr/>
        <p:nvPr/>
      </p:nvGrpSpPr>
      <p:grpSpPr>
        <a:xfrm>
          <a:off x="0" y="0"/>
          <a:ext cx="0" cy="0"/>
          <a:chOff x="0" y="0"/>
          <a:chExt cx="0" cy="0"/>
        </a:xfrm>
      </p:grpSpPr>
      <p:sp>
        <p:nvSpPr>
          <p:cNvPr id="432" name="Google Shape;432;p13:notes">
            <a:extLst>
              <a:ext uri="{FF2B5EF4-FFF2-40B4-BE49-F238E27FC236}">
                <a16:creationId xmlns:a16="http://schemas.microsoft.com/office/drawing/2014/main" id="{8AFD2E78-A23C-FA7A-ECDF-B1C73ACC5D0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433" name="Google Shape;433;p13:notes">
            <a:extLst>
              <a:ext uri="{FF2B5EF4-FFF2-40B4-BE49-F238E27FC236}">
                <a16:creationId xmlns:a16="http://schemas.microsoft.com/office/drawing/2014/main" id="{ED560E40-A475-655D-D5A4-4DE6EBC29C3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p13:notes">
            <a:extLst>
              <a:ext uri="{FF2B5EF4-FFF2-40B4-BE49-F238E27FC236}">
                <a16:creationId xmlns:a16="http://schemas.microsoft.com/office/drawing/2014/main" id="{B74432D1-BF41-AD1B-807C-697F5DC5BEE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3135606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a:extLst>
            <a:ext uri="{FF2B5EF4-FFF2-40B4-BE49-F238E27FC236}">
              <a16:creationId xmlns:a16="http://schemas.microsoft.com/office/drawing/2014/main" id="{317A6E2C-B840-2BA1-D29D-091608F3F484}"/>
            </a:ext>
          </a:extLst>
        </p:cNvPr>
        <p:cNvGrpSpPr/>
        <p:nvPr/>
      </p:nvGrpSpPr>
      <p:grpSpPr>
        <a:xfrm>
          <a:off x="0" y="0"/>
          <a:ext cx="0" cy="0"/>
          <a:chOff x="0" y="0"/>
          <a:chExt cx="0" cy="0"/>
        </a:xfrm>
      </p:grpSpPr>
      <p:sp>
        <p:nvSpPr>
          <p:cNvPr id="470" name="Google Shape;470;p17:notes">
            <a:extLst>
              <a:ext uri="{FF2B5EF4-FFF2-40B4-BE49-F238E27FC236}">
                <a16:creationId xmlns:a16="http://schemas.microsoft.com/office/drawing/2014/main" id="{C722642E-FA02-6050-C0D4-BC1EE1A07D8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 name="Google Shape;471;p17:notes">
            <a:extLst>
              <a:ext uri="{FF2B5EF4-FFF2-40B4-BE49-F238E27FC236}">
                <a16:creationId xmlns:a16="http://schemas.microsoft.com/office/drawing/2014/main" id="{4ACC8218-7519-86E1-FECB-9BA51A45F01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263877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a:extLst>
            <a:ext uri="{FF2B5EF4-FFF2-40B4-BE49-F238E27FC236}">
              <a16:creationId xmlns:a16="http://schemas.microsoft.com/office/drawing/2014/main" id="{0EAD3565-8385-4B97-133C-156DC8BFCDF0}"/>
            </a:ext>
          </a:extLst>
        </p:cNvPr>
        <p:cNvGrpSpPr/>
        <p:nvPr/>
      </p:nvGrpSpPr>
      <p:grpSpPr>
        <a:xfrm>
          <a:off x="0" y="0"/>
          <a:ext cx="0" cy="0"/>
          <a:chOff x="0" y="0"/>
          <a:chExt cx="0" cy="0"/>
        </a:xfrm>
      </p:grpSpPr>
      <p:sp>
        <p:nvSpPr>
          <p:cNvPr id="470" name="Google Shape;470;p17:notes">
            <a:extLst>
              <a:ext uri="{FF2B5EF4-FFF2-40B4-BE49-F238E27FC236}">
                <a16:creationId xmlns:a16="http://schemas.microsoft.com/office/drawing/2014/main" id="{826D63E7-9462-BBBF-D1F6-ED7654C89EB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 name="Google Shape;471;p17:notes">
            <a:extLst>
              <a:ext uri="{FF2B5EF4-FFF2-40B4-BE49-F238E27FC236}">
                <a16:creationId xmlns:a16="http://schemas.microsoft.com/office/drawing/2014/main" id="{D0286D55-6486-F70B-F261-EDDC8A8840A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1558665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a:extLst>
            <a:ext uri="{FF2B5EF4-FFF2-40B4-BE49-F238E27FC236}">
              <a16:creationId xmlns:a16="http://schemas.microsoft.com/office/drawing/2014/main" id="{35A392AD-8558-8510-AFCC-8157AD4F4144}"/>
            </a:ext>
          </a:extLst>
        </p:cNvPr>
        <p:cNvGrpSpPr/>
        <p:nvPr/>
      </p:nvGrpSpPr>
      <p:grpSpPr>
        <a:xfrm>
          <a:off x="0" y="0"/>
          <a:ext cx="0" cy="0"/>
          <a:chOff x="0" y="0"/>
          <a:chExt cx="0" cy="0"/>
        </a:xfrm>
      </p:grpSpPr>
      <p:sp>
        <p:nvSpPr>
          <p:cNvPr id="470" name="Google Shape;470;p17:notes">
            <a:extLst>
              <a:ext uri="{FF2B5EF4-FFF2-40B4-BE49-F238E27FC236}">
                <a16:creationId xmlns:a16="http://schemas.microsoft.com/office/drawing/2014/main" id="{F1DA618B-9C6A-5FAB-9CD9-CDFE49491D9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 name="Google Shape;471;p17:notes">
            <a:extLst>
              <a:ext uri="{FF2B5EF4-FFF2-40B4-BE49-F238E27FC236}">
                <a16:creationId xmlns:a16="http://schemas.microsoft.com/office/drawing/2014/main" id="{F99C08BB-5E5A-2C5D-EEBA-A1F6B859842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3846979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a:extLst>
            <a:ext uri="{FF2B5EF4-FFF2-40B4-BE49-F238E27FC236}">
              <a16:creationId xmlns:a16="http://schemas.microsoft.com/office/drawing/2014/main" id="{673E6F0A-B0B7-C611-D54D-55F25C2AA34A}"/>
            </a:ext>
          </a:extLst>
        </p:cNvPr>
        <p:cNvGrpSpPr/>
        <p:nvPr/>
      </p:nvGrpSpPr>
      <p:grpSpPr>
        <a:xfrm>
          <a:off x="0" y="0"/>
          <a:ext cx="0" cy="0"/>
          <a:chOff x="0" y="0"/>
          <a:chExt cx="0" cy="0"/>
        </a:xfrm>
      </p:grpSpPr>
      <p:sp>
        <p:nvSpPr>
          <p:cNvPr id="470" name="Google Shape;470;p17:notes">
            <a:extLst>
              <a:ext uri="{FF2B5EF4-FFF2-40B4-BE49-F238E27FC236}">
                <a16:creationId xmlns:a16="http://schemas.microsoft.com/office/drawing/2014/main" id="{14AD0F16-3EBE-AED4-75BB-3AB86376E92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 name="Google Shape;471;p17:notes">
            <a:extLst>
              <a:ext uri="{FF2B5EF4-FFF2-40B4-BE49-F238E27FC236}">
                <a16:creationId xmlns:a16="http://schemas.microsoft.com/office/drawing/2014/main" id="{570B70E4-3C09-F5FD-09B2-470C1C328F7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2231716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a:extLst>
            <a:ext uri="{FF2B5EF4-FFF2-40B4-BE49-F238E27FC236}">
              <a16:creationId xmlns:a16="http://schemas.microsoft.com/office/drawing/2014/main" id="{1D430C78-00B6-A174-B1BF-426A006D8314}"/>
            </a:ext>
          </a:extLst>
        </p:cNvPr>
        <p:cNvGrpSpPr/>
        <p:nvPr/>
      </p:nvGrpSpPr>
      <p:grpSpPr>
        <a:xfrm>
          <a:off x="0" y="0"/>
          <a:ext cx="0" cy="0"/>
          <a:chOff x="0" y="0"/>
          <a:chExt cx="0" cy="0"/>
        </a:xfrm>
      </p:grpSpPr>
      <p:sp>
        <p:nvSpPr>
          <p:cNvPr id="451" name="Google Shape;451;p15:notes">
            <a:extLst>
              <a:ext uri="{FF2B5EF4-FFF2-40B4-BE49-F238E27FC236}">
                <a16:creationId xmlns:a16="http://schemas.microsoft.com/office/drawing/2014/main" id="{225DEDED-E09B-671A-A755-302140C6012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p15:notes">
            <a:extLst>
              <a:ext uri="{FF2B5EF4-FFF2-40B4-BE49-F238E27FC236}">
                <a16:creationId xmlns:a16="http://schemas.microsoft.com/office/drawing/2014/main" id="{FDB7281A-3BDA-7495-0E13-E183FD4176A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extLst>
      <p:ext uri="{BB962C8B-B14F-4D97-AF65-F5344CB8AC3E}">
        <p14:creationId xmlns:p14="http://schemas.microsoft.com/office/powerpoint/2010/main" val="17428941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 RED">
  <p:cSld name="Title Slide - RED">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26"/>
          <p:cNvSpPr txBox="1">
            <a:spLocks noGrp="1"/>
          </p:cNvSpPr>
          <p:nvPr>
            <p:ph type="ctrTitle"/>
          </p:nvPr>
        </p:nvSpPr>
        <p:spPr>
          <a:xfrm>
            <a:off x="718941" y="2835269"/>
            <a:ext cx="5377060" cy="1117229"/>
          </a:xfrm>
          <a:prstGeom prst="rect">
            <a:avLst/>
          </a:prstGeom>
          <a:noFill/>
          <a:ln>
            <a:noFill/>
          </a:ln>
        </p:spPr>
        <p:txBody>
          <a:bodyPr spcFirstLastPara="1" wrap="square" lIns="0" tIns="0" rIns="0" bIns="0" anchor="t" anchorCtr="0">
            <a:spAutoFit/>
          </a:bodyPr>
          <a:lstStyle>
            <a:lvl1pPr lvl="0" algn="l">
              <a:lnSpc>
                <a:spcPct val="79000"/>
              </a:lnSpc>
              <a:spcBef>
                <a:spcPts val="0"/>
              </a:spcBef>
              <a:spcAft>
                <a:spcPts val="0"/>
              </a:spcAft>
              <a:buClr>
                <a:schemeClr val="lt1"/>
              </a:buClr>
              <a:buSzPts val="4400"/>
              <a:buFont typeface="Poppins"/>
              <a:buNone/>
              <a:defRPr sz="44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6"/>
          <p:cNvSpPr txBox="1">
            <a:spLocks noGrp="1"/>
          </p:cNvSpPr>
          <p:nvPr>
            <p:ph type="subTitle" idx="1"/>
          </p:nvPr>
        </p:nvSpPr>
        <p:spPr>
          <a:xfrm>
            <a:off x="751468" y="3997468"/>
            <a:ext cx="5344531" cy="284693"/>
          </a:xfrm>
          <a:prstGeom prst="rect">
            <a:avLst/>
          </a:prstGeom>
          <a:noFill/>
          <a:ln>
            <a:noFill/>
          </a:ln>
        </p:spPr>
        <p:txBody>
          <a:bodyPr spcFirstLastPara="1" wrap="square" lIns="0" tIns="0" rIns="0" bIns="0" anchor="t" anchorCtr="0">
            <a:spAutoFit/>
          </a:bodyPr>
          <a:lstStyle>
            <a:lvl1pPr lvl="0" algn="l">
              <a:lnSpc>
                <a:spcPct val="90000"/>
              </a:lnSpc>
              <a:spcBef>
                <a:spcPts val="1000"/>
              </a:spcBef>
              <a:spcAft>
                <a:spcPts val="0"/>
              </a:spcAft>
              <a:buClr>
                <a:schemeClr val="lt1"/>
              </a:buClr>
              <a:buSzPts val="2000"/>
              <a:buNone/>
              <a:defRPr sz="20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18" name="Google Shape;18;p26"/>
          <p:cNvCxnSpPr/>
          <p:nvPr/>
        </p:nvCxnSpPr>
        <p:spPr>
          <a:xfrm>
            <a:off x="758804" y="738554"/>
            <a:ext cx="0" cy="1271117"/>
          </a:xfrm>
          <a:prstGeom prst="straightConnector1">
            <a:avLst/>
          </a:prstGeom>
          <a:noFill/>
          <a:ln w="31750" cap="flat" cmpd="sng">
            <a:solidFill>
              <a:schemeClr val="accent2"/>
            </a:solidFill>
            <a:prstDash val="solid"/>
            <a:miter lim="800000"/>
            <a:headEnd type="none" w="sm" len="sm"/>
            <a:tailEnd type="none" w="sm" len="sm"/>
          </a:ln>
        </p:spPr>
      </p:cxnSp>
      <p:sp>
        <p:nvSpPr>
          <p:cNvPr id="19" name="Google Shape;19;p26"/>
          <p:cNvSpPr txBox="1">
            <a:spLocks noGrp="1"/>
          </p:cNvSpPr>
          <p:nvPr>
            <p:ph type="body" idx="2"/>
          </p:nvPr>
        </p:nvSpPr>
        <p:spPr>
          <a:xfrm>
            <a:off x="751468" y="6263438"/>
            <a:ext cx="5344532" cy="163699"/>
          </a:xfrm>
          <a:prstGeom prst="rect">
            <a:avLst/>
          </a:prstGeom>
          <a:noFill/>
          <a:ln>
            <a:noFill/>
          </a:ln>
        </p:spPr>
        <p:txBody>
          <a:bodyPr spcFirstLastPara="1" wrap="square" lIns="0" tIns="0" rIns="0" bIns="0" anchor="t" anchorCtr="0">
            <a:spAutoFit/>
          </a:bodyPr>
          <a:lstStyle>
            <a:lvl1pPr marL="457200" lvl="0" indent="-228600" algn="l">
              <a:lnSpc>
                <a:spcPct val="90000"/>
              </a:lnSpc>
              <a:spcBef>
                <a:spcPts val="1000"/>
              </a:spcBef>
              <a:spcAft>
                <a:spcPts val="0"/>
              </a:spcAft>
              <a:buClr>
                <a:schemeClr val="lt1"/>
              </a:buClr>
              <a:buSzPts val="1150"/>
              <a:buNone/>
              <a:defRPr sz="1150" b="0" i="0" cap="none">
                <a:solidFill>
                  <a:schemeClr val="lt1"/>
                </a:solidFill>
                <a:latin typeface="Poppins Light"/>
                <a:ea typeface="Poppins Light"/>
                <a:cs typeface="Poppins Light"/>
                <a:sym typeface="Poppins Ligh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with Picture">
  <p:cSld name="Title and Content with Picture">
    <p:spTree>
      <p:nvGrpSpPr>
        <p:cNvPr id="1" name="Shape 32"/>
        <p:cNvGrpSpPr/>
        <p:nvPr/>
      </p:nvGrpSpPr>
      <p:grpSpPr>
        <a:xfrm>
          <a:off x="0" y="0"/>
          <a:ext cx="0" cy="0"/>
          <a:chOff x="0" y="0"/>
          <a:chExt cx="0" cy="0"/>
        </a:xfrm>
      </p:grpSpPr>
      <p:sp>
        <p:nvSpPr>
          <p:cNvPr id="33" name="Google Shape;33;p41"/>
          <p:cNvSpPr>
            <a:spLocks noGrp="1"/>
          </p:cNvSpPr>
          <p:nvPr>
            <p:ph type="pic" idx="2"/>
          </p:nvPr>
        </p:nvSpPr>
        <p:spPr>
          <a:xfrm>
            <a:off x="9117060" y="0"/>
            <a:ext cx="3081340" cy="6858000"/>
          </a:xfrm>
          <a:prstGeom prst="rect">
            <a:avLst/>
          </a:prstGeom>
          <a:solidFill>
            <a:schemeClr val="lt2"/>
          </a:solidFill>
          <a:ln>
            <a:noFill/>
          </a:ln>
        </p:spPr>
        <p:txBody>
          <a:bodyPr/>
          <a:lstStyle/>
          <a:p>
            <a:endParaRPr lang="en-US"/>
          </a:p>
        </p:txBody>
      </p:sp>
      <p:sp>
        <p:nvSpPr>
          <p:cNvPr id="34" name="Google Shape;34;p41"/>
          <p:cNvSpPr txBox="1">
            <a:spLocks noGrp="1"/>
          </p:cNvSpPr>
          <p:nvPr>
            <p:ph type="sldNum" idx="12"/>
          </p:nvPr>
        </p:nvSpPr>
        <p:spPr>
          <a:xfrm>
            <a:off x="256353" y="6269986"/>
            <a:ext cx="427299" cy="161583"/>
          </a:xfrm>
          <a:prstGeom prst="rect">
            <a:avLst/>
          </a:prstGeom>
          <a:noFill/>
          <a:ln>
            <a:noFill/>
          </a:ln>
        </p:spPr>
        <p:txBody>
          <a:bodyPr spcFirstLastPara="1" wrap="square" lIns="0" tIns="0" rIns="0" bIns="0" anchor="ctr" anchorCtr="0">
            <a:spAutoFit/>
          </a:bodyPr>
          <a:lstStyle>
            <a:lvl1pPr marL="0" lvl="0" indent="0" algn="r">
              <a:spcBef>
                <a:spcPts val="0"/>
              </a:spcBef>
              <a:buNone/>
              <a:defRPr sz="1050" b="0" i="0" u="none" strike="noStrike" cap="none">
                <a:solidFill>
                  <a:schemeClr val="dk2"/>
                </a:solidFill>
                <a:latin typeface="Poppins"/>
                <a:ea typeface="Poppins"/>
                <a:cs typeface="Poppins"/>
                <a:sym typeface="Poppins"/>
              </a:defRPr>
            </a:lvl1pPr>
            <a:lvl2pPr marL="0" lvl="1" indent="0" algn="r">
              <a:spcBef>
                <a:spcPts val="0"/>
              </a:spcBef>
              <a:buNone/>
              <a:defRPr sz="1050" b="0" i="0" u="none" strike="noStrike" cap="none">
                <a:solidFill>
                  <a:schemeClr val="dk2"/>
                </a:solidFill>
                <a:latin typeface="Poppins"/>
                <a:ea typeface="Poppins"/>
                <a:cs typeface="Poppins"/>
                <a:sym typeface="Poppins"/>
              </a:defRPr>
            </a:lvl2pPr>
            <a:lvl3pPr marL="0" lvl="2" indent="0" algn="r">
              <a:spcBef>
                <a:spcPts val="0"/>
              </a:spcBef>
              <a:buNone/>
              <a:defRPr sz="1050" b="0" i="0" u="none" strike="noStrike" cap="none">
                <a:solidFill>
                  <a:schemeClr val="dk2"/>
                </a:solidFill>
                <a:latin typeface="Poppins"/>
                <a:ea typeface="Poppins"/>
                <a:cs typeface="Poppins"/>
                <a:sym typeface="Poppins"/>
              </a:defRPr>
            </a:lvl3pPr>
            <a:lvl4pPr marL="0" lvl="3" indent="0" algn="r">
              <a:spcBef>
                <a:spcPts val="0"/>
              </a:spcBef>
              <a:buNone/>
              <a:defRPr sz="1050" b="0" i="0" u="none" strike="noStrike" cap="none">
                <a:solidFill>
                  <a:schemeClr val="dk2"/>
                </a:solidFill>
                <a:latin typeface="Poppins"/>
                <a:ea typeface="Poppins"/>
                <a:cs typeface="Poppins"/>
                <a:sym typeface="Poppins"/>
              </a:defRPr>
            </a:lvl4pPr>
            <a:lvl5pPr marL="0" lvl="4" indent="0" algn="r">
              <a:spcBef>
                <a:spcPts val="0"/>
              </a:spcBef>
              <a:buNone/>
              <a:defRPr sz="1050" b="0" i="0" u="none" strike="noStrike" cap="none">
                <a:solidFill>
                  <a:schemeClr val="dk2"/>
                </a:solidFill>
                <a:latin typeface="Poppins"/>
                <a:ea typeface="Poppins"/>
                <a:cs typeface="Poppins"/>
                <a:sym typeface="Poppins"/>
              </a:defRPr>
            </a:lvl5pPr>
            <a:lvl6pPr marL="0" lvl="5" indent="0" algn="r">
              <a:spcBef>
                <a:spcPts val="0"/>
              </a:spcBef>
              <a:buNone/>
              <a:defRPr sz="1050" b="0" i="0" u="none" strike="noStrike" cap="none">
                <a:solidFill>
                  <a:schemeClr val="dk2"/>
                </a:solidFill>
                <a:latin typeface="Poppins"/>
                <a:ea typeface="Poppins"/>
                <a:cs typeface="Poppins"/>
                <a:sym typeface="Poppins"/>
              </a:defRPr>
            </a:lvl6pPr>
            <a:lvl7pPr marL="0" lvl="6" indent="0" algn="r">
              <a:spcBef>
                <a:spcPts val="0"/>
              </a:spcBef>
              <a:buNone/>
              <a:defRPr sz="1050" b="0" i="0" u="none" strike="noStrike" cap="none">
                <a:solidFill>
                  <a:schemeClr val="dk2"/>
                </a:solidFill>
                <a:latin typeface="Poppins"/>
                <a:ea typeface="Poppins"/>
                <a:cs typeface="Poppins"/>
                <a:sym typeface="Poppins"/>
              </a:defRPr>
            </a:lvl7pPr>
            <a:lvl8pPr marL="0" lvl="7" indent="0" algn="r">
              <a:spcBef>
                <a:spcPts val="0"/>
              </a:spcBef>
              <a:buNone/>
              <a:defRPr sz="1050" b="0" i="0" u="none" strike="noStrike" cap="none">
                <a:solidFill>
                  <a:schemeClr val="dk2"/>
                </a:solidFill>
                <a:latin typeface="Poppins"/>
                <a:ea typeface="Poppins"/>
                <a:cs typeface="Poppins"/>
                <a:sym typeface="Poppins"/>
              </a:defRPr>
            </a:lvl8pPr>
            <a:lvl9pPr marL="0" lvl="8" indent="0" algn="r">
              <a:spcBef>
                <a:spcPts val="0"/>
              </a:spcBef>
              <a:buNone/>
              <a:defRPr sz="1050" b="0" i="0" u="none" strike="noStrike" cap="none">
                <a:solidFill>
                  <a:schemeClr val="dk2"/>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US"/>
              <a:t>‹#›</a:t>
            </a:fld>
            <a:endParaRPr/>
          </a:p>
        </p:txBody>
      </p:sp>
      <p:sp>
        <p:nvSpPr>
          <p:cNvPr id="35" name="Google Shape;35;p41"/>
          <p:cNvSpPr txBox="1">
            <a:spLocks noGrp="1"/>
          </p:cNvSpPr>
          <p:nvPr>
            <p:ph type="ftr" idx="11"/>
          </p:nvPr>
        </p:nvSpPr>
        <p:spPr>
          <a:xfrm>
            <a:off x="799326" y="6269986"/>
            <a:ext cx="2412000" cy="161583"/>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sz="1050" b="1" cap="none">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36" name="Google Shape;36;p41"/>
          <p:cNvCxnSpPr/>
          <p:nvPr/>
        </p:nvCxnSpPr>
        <p:spPr>
          <a:xfrm>
            <a:off x="742950" y="6269986"/>
            <a:ext cx="0" cy="144000"/>
          </a:xfrm>
          <a:prstGeom prst="straightConnector1">
            <a:avLst/>
          </a:prstGeom>
          <a:noFill/>
          <a:ln w="12700" cap="flat" cmpd="sng">
            <a:solidFill>
              <a:schemeClr val="dk2"/>
            </a:solidFill>
            <a:prstDash val="solid"/>
            <a:miter lim="800000"/>
            <a:headEnd type="none" w="sm" len="sm"/>
            <a:tailEnd type="none" w="sm" len="sm"/>
          </a:ln>
        </p:spPr>
      </p:cxnSp>
      <p:sp>
        <p:nvSpPr>
          <p:cNvPr id="37" name="Google Shape;37;p41"/>
          <p:cNvSpPr txBox="1">
            <a:spLocks noGrp="1"/>
          </p:cNvSpPr>
          <p:nvPr>
            <p:ph type="title"/>
          </p:nvPr>
        </p:nvSpPr>
        <p:spPr>
          <a:xfrm>
            <a:off x="550798" y="669493"/>
            <a:ext cx="3375208" cy="904415"/>
          </a:xfrm>
          <a:prstGeom prst="rect">
            <a:avLst/>
          </a:prstGeom>
          <a:noFill/>
          <a:ln>
            <a:noFill/>
          </a:ln>
        </p:spPr>
        <p:txBody>
          <a:bodyPr spcFirstLastPara="1" wrap="square" lIns="0" tIns="0" rIns="0" bIns="0" anchor="t" anchorCtr="0">
            <a:spAutoFit/>
          </a:bodyPr>
          <a:lstStyle>
            <a:lvl1pPr lvl="0" algn="l">
              <a:lnSpc>
                <a:spcPct val="79000"/>
              </a:lnSpc>
              <a:spcBef>
                <a:spcPts val="0"/>
              </a:spcBef>
              <a:spcAft>
                <a:spcPts val="0"/>
              </a:spcAft>
              <a:buClr>
                <a:schemeClr val="dk2"/>
              </a:buClr>
              <a:buSzPts val="3600"/>
              <a:buFont typeface="Poppins"/>
              <a:buNone/>
              <a:defRPr sz="3600" cap="none">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38" name="Google Shape;38;p41"/>
          <p:cNvCxnSpPr/>
          <p:nvPr/>
        </p:nvCxnSpPr>
        <p:spPr>
          <a:xfrm>
            <a:off x="580734" y="1615248"/>
            <a:ext cx="3042000" cy="0"/>
          </a:xfrm>
          <a:prstGeom prst="straightConnector1">
            <a:avLst/>
          </a:prstGeom>
          <a:noFill/>
          <a:ln w="22225" cap="flat" cmpd="sng">
            <a:solidFill>
              <a:schemeClr val="accent2"/>
            </a:solidFill>
            <a:prstDash val="solid"/>
            <a:miter lim="800000"/>
            <a:headEnd type="none" w="sm" len="sm"/>
            <a:tailEnd type="none" w="sm" len="sm"/>
          </a:ln>
        </p:spPr>
      </p:cxnSp>
      <p:sp>
        <p:nvSpPr>
          <p:cNvPr id="47" name="Google Shape;47;p41"/>
          <p:cNvSpPr txBox="1">
            <a:spLocks noGrp="1"/>
          </p:cNvSpPr>
          <p:nvPr>
            <p:ph type="body" idx="1"/>
          </p:nvPr>
        </p:nvSpPr>
        <p:spPr>
          <a:xfrm>
            <a:off x="550797" y="1924642"/>
            <a:ext cx="7020000" cy="700000"/>
          </a:xfrm>
          <a:prstGeom prst="rect">
            <a:avLst/>
          </a:prstGeom>
          <a:noFill/>
          <a:ln>
            <a:noFill/>
          </a:ln>
        </p:spPr>
        <p:txBody>
          <a:bodyPr spcFirstLastPara="1" wrap="square" lIns="0" tIns="0" rIns="0" bIns="0" anchor="t" anchorCtr="0">
            <a:spAutoFit/>
          </a:bodyPr>
          <a:lstStyle>
            <a:lvl1pPr marL="457200" lvl="0" indent="-228600" algn="l">
              <a:lnSpc>
                <a:spcPct val="105000"/>
              </a:lnSpc>
              <a:spcBef>
                <a:spcPts val="0"/>
              </a:spcBef>
              <a:spcAft>
                <a:spcPts val="0"/>
              </a:spcAft>
              <a:buClr>
                <a:schemeClr val="dk2"/>
              </a:buClr>
              <a:buSzPts val="1700"/>
              <a:buNone/>
              <a:defRPr sz="1700">
                <a:solidFill>
                  <a:schemeClr val="dk2"/>
                </a:solidFill>
                <a:latin typeface="Poppins"/>
                <a:ea typeface="Poppins"/>
                <a:cs typeface="Poppins"/>
                <a:sym typeface="Poppins"/>
              </a:defRPr>
            </a:lvl1pPr>
            <a:lvl2pPr marL="914400" lvl="1" indent="-331152" algn="l">
              <a:lnSpc>
                <a:spcPct val="105000"/>
              </a:lnSpc>
              <a:spcBef>
                <a:spcPts val="1200"/>
              </a:spcBef>
              <a:spcAft>
                <a:spcPts val="0"/>
              </a:spcAft>
              <a:buClr>
                <a:schemeClr val="dk2"/>
              </a:buClr>
              <a:buSzPts val="1615"/>
              <a:buFont typeface="Poppins"/>
              <a:buChar char="•"/>
              <a:defRPr sz="1700">
                <a:solidFill>
                  <a:schemeClr val="dk2"/>
                </a:solidFill>
                <a:latin typeface="Poppins"/>
                <a:ea typeface="Poppins"/>
                <a:cs typeface="Poppins"/>
                <a:sym typeface="Poppins"/>
              </a:defRPr>
            </a:lvl2pPr>
            <a:lvl3pPr marL="1371600" lvl="2" indent="-298450" algn="l">
              <a:lnSpc>
                <a:spcPct val="90000"/>
              </a:lnSpc>
              <a:spcBef>
                <a:spcPts val="1200"/>
              </a:spcBef>
              <a:spcAft>
                <a:spcPts val="0"/>
              </a:spcAft>
              <a:buClr>
                <a:schemeClr val="dk2"/>
              </a:buClr>
              <a:buSzPts val="1100"/>
              <a:buChar char="•"/>
              <a:defRPr sz="1100">
                <a:solidFill>
                  <a:schemeClr val="dk2"/>
                </a:solidFill>
                <a:latin typeface="Poppins"/>
                <a:ea typeface="Poppins"/>
                <a:cs typeface="Poppins"/>
                <a:sym typeface="Poppins"/>
              </a:defRPr>
            </a:lvl3pPr>
            <a:lvl4pPr marL="1828800" lvl="3" indent="-298450" algn="l">
              <a:lnSpc>
                <a:spcPct val="90000"/>
              </a:lnSpc>
              <a:spcBef>
                <a:spcPts val="500"/>
              </a:spcBef>
              <a:spcAft>
                <a:spcPts val="0"/>
              </a:spcAft>
              <a:buClr>
                <a:schemeClr val="dk2"/>
              </a:buClr>
              <a:buSzPts val="1100"/>
              <a:buChar char="•"/>
              <a:defRPr sz="1100">
                <a:solidFill>
                  <a:schemeClr val="dk2"/>
                </a:solidFill>
                <a:latin typeface="Poppins"/>
                <a:ea typeface="Poppins"/>
                <a:cs typeface="Poppins"/>
                <a:sym typeface="Poppins"/>
              </a:defRPr>
            </a:lvl4pPr>
            <a:lvl5pPr marL="2286000" lvl="4" indent="-298450" algn="l">
              <a:lnSpc>
                <a:spcPct val="90000"/>
              </a:lnSpc>
              <a:spcBef>
                <a:spcPts val="500"/>
              </a:spcBef>
              <a:spcAft>
                <a:spcPts val="0"/>
              </a:spcAft>
              <a:buClr>
                <a:schemeClr val="dk2"/>
              </a:buClr>
              <a:buSzPts val="1100"/>
              <a:buChar char="•"/>
              <a:defRPr sz="1100">
                <a:solidFill>
                  <a:schemeClr val="dk2"/>
                </a:solidFill>
                <a:latin typeface="Poppins"/>
                <a:ea typeface="Poppins"/>
                <a:cs typeface="Poppins"/>
                <a:sym typeface="Poppi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 Column Content with Picture">
  <p:cSld name="2 Column Content with Picture">
    <p:spTree>
      <p:nvGrpSpPr>
        <p:cNvPr id="1" name="Shape 55"/>
        <p:cNvGrpSpPr/>
        <p:nvPr/>
      </p:nvGrpSpPr>
      <p:grpSpPr>
        <a:xfrm>
          <a:off x="0" y="0"/>
          <a:ext cx="0" cy="0"/>
          <a:chOff x="0" y="0"/>
          <a:chExt cx="0" cy="0"/>
        </a:xfrm>
      </p:grpSpPr>
      <p:sp>
        <p:nvSpPr>
          <p:cNvPr id="56" name="Google Shape;56;p42"/>
          <p:cNvSpPr>
            <a:spLocks noGrp="1"/>
          </p:cNvSpPr>
          <p:nvPr>
            <p:ph type="pic" idx="2"/>
          </p:nvPr>
        </p:nvSpPr>
        <p:spPr>
          <a:xfrm>
            <a:off x="9117060" y="0"/>
            <a:ext cx="3081340" cy="6858000"/>
          </a:xfrm>
          <a:prstGeom prst="rect">
            <a:avLst/>
          </a:prstGeom>
          <a:solidFill>
            <a:schemeClr val="lt2"/>
          </a:solidFill>
          <a:ln>
            <a:noFill/>
          </a:ln>
        </p:spPr>
        <p:txBody>
          <a:bodyPr/>
          <a:lstStyle/>
          <a:p>
            <a:endParaRPr lang="en-US"/>
          </a:p>
        </p:txBody>
      </p:sp>
      <p:sp>
        <p:nvSpPr>
          <p:cNvPr id="57" name="Google Shape;57;p42"/>
          <p:cNvSpPr txBox="1">
            <a:spLocks noGrp="1"/>
          </p:cNvSpPr>
          <p:nvPr>
            <p:ph type="sldNum" idx="12"/>
          </p:nvPr>
        </p:nvSpPr>
        <p:spPr>
          <a:xfrm>
            <a:off x="256353" y="6269986"/>
            <a:ext cx="427299" cy="161583"/>
          </a:xfrm>
          <a:prstGeom prst="rect">
            <a:avLst/>
          </a:prstGeom>
          <a:noFill/>
          <a:ln>
            <a:noFill/>
          </a:ln>
        </p:spPr>
        <p:txBody>
          <a:bodyPr spcFirstLastPara="1" wrap="square" lIns="0" tIns="0" rIns="0" bIns="0" anchor="ctr" anchorCtr="0">
            <a:spAutoFit/>
          </a:bodyPr>
          <a:lstStyle>
            <a:lvl1pPr marL="0" lvl="0" indent="0" algn="r">
              <a:spcBef>
                <a:spcPts val="0"/>
              </a:spcBef>
              <a:buNone/>
              <a:defRPr sz="1050" b="0" i="0" u="none" strike="noStrike" cap="none">
                <a:solidFill>
                  <a:schemeClr val="dk2"/>
                </a:solidFill>
                <a:latin typeface="Poppins"/>
                <a:ea typeface="Poppins"/>
                <a:cs typeface="Poppins"/>
                <a:sym typeface="Poppins"/>
              </a:defRPr>
            </a:lvl1pPr>
            <a:lvl2pPr marL="0" lvl="1" indent="0" algn="r">
              <a:spcBef>
                <a:spcPts val="0"/>
              </a:spcBef>
              <a:buNone/>
              <a:defRPr sz="1050" b="0" i="0" u="none" strike="noStrike" cap="none">
                <a:solidFill>
                  <a:schemeClr val="dk2"/>
                </a:solidFill>
                <a:latin typeface="Poppins"/>
                <a:ea typeface="Poppins"/>
                <a:cs typeface="Poppins"/>
                <a:sym typeface="Poppins"/>
              </a:defRPr>
            </a:lvl2pPr>
            <a:lvl3pPr marL="0" lvl="2" indent="0" algn="r">
              <a:spcBef>
                <a:spcPts val="0"/>
              </a:spcBef>
              <a:buNone/>
              <a:defRPr sz="1050" b="0" i="0" u="none" strike="noStrike" cap="none">
                <a:solidFill>
                  <a:schemeClr val="dk2"/>
                </a:solidFill>
                <a:latin typeface="Poppins"/>
                <a:ea typeface="Poppins"/>
                <a:cs typeface="Poppins"/>
                <a:sym typeface="Poppins"/>
              </a:defRPr>
            </a:lvl3pPr>
            <a:lvl4pPr marL="0" lvl="3" indent="0" algn="r">
              <a:spcBef>
                <a:spcPts val="0"/>
              </a:spcBef>
              <a:buNone/>
              <a:defRPr sz="1050" b="0" i="0" u="none" strike="noStrike" cap="none">
                <a:solidFill>
                  <a:schemeClr val="dk2"/>
                </a:solidFill>
                <a:latin typeface="Poppins"/>
                <a:ea typeface="Poppins"/>
                <a:cs typeface="Poppins"/>
                <a:sym typeface="Poppins"/>
              </a:defRPr>
            </a:lvl4pPr>
            <a:lvl5pPr marL="0" lvl="4" indent="0" algn="r">
              <a:spcBef>
                <a:spcPts val="0"/>
              </a:spcBef>
              <a:buNone/>
              <a:defRPr sz="1050" b="0" i="0" u="none" strike="noStrike" cap="none">
                <a:solidFill>
                  <a:schemeClr val="dk2"/>
                </a:solidFill>
                <a:latin typeface="Poppins"/>
                <a:ea typeface="Poppins"/>
                <a:cs typeface="Poppins"/>
                <a:sym typeface="Poppins"/>
              </a:defRPr>
            </a:lvl5pPr>
            <a:lvl6pPr marL="0" lvl="5" indent="0" algn="r">
              <a:spcBef>
                <a:spcPts val="0"/>
              </a:spcBef>
              <a:buNone/>
              <a:defRPr sz="1050" b="0" i="0" u="none" strike="noStrike" cap="none">
                <a:solidFill>
                  <a:schemeClr val="dk2"/>
                </a:solidFill>
                <a:latin typeface="Poppins"/>
                <a:ea typeface="Poppins"/>
                <a:cs typeface="Poppins"/>
                <a:sym typeface="Poppins"/>
              </a:defRPr>
            </a:lvl6pPr>
            <a:lvl7pPr marL="0" lvl="6" indent="0" algn="r">
              <a:spcBef>
                <a:spcPts val="0"/>
              </a:spcBef>
              <a:buNone/>
              <a:defRPr sz="1050" b="0" i="0" u="none" strike="noStrike" cap="none">
                <a:solidFill>
                  <a:schemeClr val="dk2"/>
                </a:solidFill>
                <a:latin typeface="Poppins"/>
                <a:ea typeface="Poppins"/>
                <a:cs typeface="Poppins"/>
                <a:sym typeface="Poppins"/>
              </a:defRPr>
            </a:lvl7pPr>
            <a:lvl8pPr marL="0" lvl="7" indent="0" algn="r">
              <a:spcBef>
                <a:spcPts val="0"/>
              </a:spcBef>
              <a:buNone/>
              <a:defRPr sz="1050" b="0" i="0" u="none" strike="noStrike" cap="none">
                <a:solidFill>
                  <a:schemeClr val="dk2"/>
                </a:solidFill>
                <a:latin typeface="Poppins"/>
                <a:ea typeface="Poppins"/>
                <a:cs typeface="Poppins"/>
                <a:sym typeface="Poppins"/>
              </a:defRPr>
            </a:lvl8pPr>
            <a:lvl9pPr marL="0" lvl="8" indent="0" algn="r">
              <a:spcBef>
                <a:spcPts val="0"/>
              </a:spcBef>
              <a:buNone/>
              <a:defRPr sz="1050" b="0" i="0" u="none" strike="noStrike" cap="none">
                <a:solidFill>
                  <a:schemeClr val="dk2"/>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US"/>
              <a:t>‹#›</a:t>
            </a:fld>
            <a:endParaRPr/>
          </a:p>
        </p:txBody>
      </p:sp>
      <p:sp>
        <p:nvSpPr>
          <p:cNvPr id="58" name="Google Shape;58;p42"/>
          <p:cNvSpPr txBox="1">
            <a:spLocks noGrp="1"/>
          </p:cNvSpPr>
          <p:nvPr>
            <p:ph type="ftr" idx="11"/>
          </p:nvPr>
        </p:nvSpPr>
        <p:spPr>
          <a:xfrm>
            <a:off x="799326" y="6269986"/>
            <a:ext cx="2412000" cy="161583"/>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sz="1050" b="1" cap="none">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59" name="Google Shape;59;p42"/>
          <p:cNvCxnSpPr/>
          <p:nvPr/>
        </p:nvCxnSpPr>
        <p:spPr>
          <a:xfrm>
            <a:off x="742950" y="6269986"/>
            <a:ext cx="0" cy="144000"/>
          </a:xfrm>
          <a:prstGeom prst="straightConnector1">
            <a:avLst/>
          </a:prstGeom>
          <a:noFill/>
          <a:ln w="12700" cap="flat" cmpd="sng">
            <a:solidFill>
              <a:schemeClr val="dk2"/>
            </a:solidFill>
            <a:prstDash val="solid"/>
            <a:miter lim="800000"/>
            <a:headEnd type="none" w="sm" len="sm"/>
            <a:tailEnd type="none" w="sm" len="sm"/>
          </a:ln>
        </p:spPr>
      </p:cxnSp>
      <p:sp>
        <p:nvSpPr>
          <p:cNvPr id="60" name="Google Shape;60;p42"/>
          <p:cNvSpPr txBox="1">
            <a:spLocks noGrp="1"/>
          </p:cNvSpPr>
          <p:nvPr>
            <p:ph type="title"/>
          </p:nvPr>
        </p:nvSpPr>
        <p:spPr>
          <a:xfrm>
            <a:off x="550798" y="669493"/>
            <a:ext cx="3375208" cy="904415"/>
          </a:xfrm>
          <a:prstGeom prst="rect">
            <a:avLst/>
          </a:prstGeom>
          <a:noFill/>
          <a:ln>
            <a:noFill/>
          </a:ln>
        </p:spPr>
        <p:txBody>
          <a:bodyPr spcFirstLastPara="1" wrap="square" lIns="0" tIns="0" rIns="0" bIns="0" anchor="t" anchorCtr="0">
            <a:spAutoFit/>
          </a:bodyPr>
          <a:lstStyle>
            <a:lvl1pPr lvl="0" algn="l">
              <a:lnSpc>
                <a:spcPct val="79000"/>
              </a:lnSpc>
              <a:spcBef>
                <a:spcPts val="0"/>
              </a:spcBef>
              <a:spcAft>
                <a:spcPts val="0"/>
              </a:spcAft>
              <a:buClr>
                <a:schemeClr val="dk2"/>
              </a:buClr>
              <a:buSzPts val="3600"/>
              <a:buFont typeface="Poppins"/>
              <a:buNone/>
              <a:defRPr sz="3600" cap="none">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61" name="Google Shape;61;p42"/>
          <p:cNvCxnSpPr/>
          <p:nvPr/>
        </p:nvCxnSpPr>
        <p:spPr>
          <a:xfrm>
            <a:off x="580734" y="1615248"/>
            <a:ext cx="3042000" cy="0"/>
          </a:xfrm>
          <a:prstGeom prst="straightConnector1">
            <a:avLst/>
          </a:prstGeom>
          <a:noFill/>
          <a:ln w="22225" cap="flat" cmpd="sng">
            <a:solidFill>
              <a:schemeClr val="accent2"/>
            </a:solidFill>
            <a:prstDash val="solid"/>
            <a:miter lim="800000"/>
            <a:headEnd type="none" w="sm" len="sm"/>
            <a:tailEnd type="none" w="sm" len="sm"/>
          </a:ln>
        </p:spPr>
      </p:cxnSp>
      <p:sp>
        <p:nvSpPr>
          <p:cNvPr id="62" name="Google Shape;62;p42"/>
          <p:cNvSpPr txBox="1">
            <a:spLocks noGrp="1"/>
          </p:cNvSpPr>
          <p:nvPr>
            <p:ph type="body" idx="1"/>
          </p:nvPr>
        </p:nvSpPr>
        <p:spPr>
          <a:xfrm>
            <a:off x="550798" y="1924642"/>
            <a:ext cx="8640000" cy="611962"/>
          </a:xfrm>
          <a:prstGeom prst="rect">
            <a:avLst/>
          </a:prstGeom>
          <a:noFill/>
          <a:ln>
            <a:noFill/>
          </a:ln>
        </p:spPr>
        <p:txBody>
          <a:bodyPr spcFirstLastPara="1" wrap="square" lIns="0" tIns="0" rIns="0" bIns="0" anchor="t" anchorCtr="0">
            <a:spAutoFit/>
          </a:bodyPr>
          <a:lstStyle>
            <a:lvl1pPr marL="457200" lvl="0" indent="-228600" algn="l">
              <a:lnSpc>
                <a:spcPct val="105000"/>
              </a:lnSpc>
              <a:spcBef>
                <a:spcPts val="0"/>
              </a:spcBef>
              <a:spcAft>
                <a:spcPts val="0"/>
              </a:spcAft>
              <a:buClr>
                <a:schemeClr val="dk2"/>
              </a:buClr>
              <a:buSzPts val="1100"/>
              <a:buNone/>
              <a:defRPr sz="1100">
                <a:solidFill>
                  <a:schemeClr val="dk2"/>
                </a:solidFill>
                <a:latin typeface="Poppins"/>
                <a:ea typeface="Poppins"/>
                <a:cs typeface="Poppins"/>
                <a:sym typeface="Poppins"/>
              </a:defRPr>
            </a:lvl1pPr>
            <a:lvl2pPr marL="914400" lvl="1" indent="-291465" algn="l">
              <a:lnSpc>
                <a:spcPct val="105000"/>
              </a:lnSpc>
              <a:spcBef>
                <a:spcPts val="1000"/>
              </a:spcBef>
              <a:spcAft>
                <a:spcPts val="0"/>
              </a:spcAft>
              <a:buClr>
                <a:schemeClr val="dk2"/>
              </a:buClr>
              <a:buSzPts val="990"/>
              <a:buFont typeface="Poppins"/>
              <a:buChar char="•"/>
              <a:defRPr sz="1100">
                <a:solidFill>
                  <a:schemeClr val="dk2"/>
                </a:solidFill>
                <a:latin typeface="Poppins"/>
                <a:ea typeface="Poppins"/>
                <a:cs typeface="Poppins"/>
                <a:sym typeface="Poppins"/>
              </a:defRPr>
            </a:lvl2pPr>
            <a:lvl3pPr marL="1371600" lvl="2" indent="-298450" algn="l">
              <a:lnSpc>
                <a:spcPct val="90000"/>
              </a:lnSpc>
              <a:spcBef>
                <a:spcPts val="1000"/>
              </a:spcBef>
              <a:spcAft>
                <a:spcPts val="0"/>
              </a:spcAft>
              <a:buClr>
                <a:schemeClr val="dk2"/>
              </a:buClr>
              <a:buSzPts val="1100"/>
              <a:buChar char="•"/>
              <a:defRPr sz="1100">
                <a:solidFill>
                  <a:schemeClr val="dk2"/>
                </a:solidFill>
                <a:latin typeface="Poppins"/>
                <a:ea typeface="Poppins"/>
                <a:cs typeface="Poppins"/>
                <a:sym typeface="Poppins"/>
              </a:defRPr>
            </a:lvl3pPr>
            <a:lvl4pPr marL="1828800" lvl="3" indent="-298450" algn="l">
              <a:lnSpc>
                <a:spcPct val="90000"/>
              </a:lnSpc>
              <a:spcBef>
                <a:spcPts val="500"/>
              </a:spcBef>
              <a:spcAft>
                <a:spcPts val="0"/>
              </a:spcAft>
              <a:buClr>
                <a:schemeClr val="dk2"/>
              </a:buClr>
              <a:buSzPts val="1100"/>
              <a:buChar char="•"/>
              <a:defRPr sz="1100">
                <a:solidFill>
                  <a:schemeClr val="dk2"/>
                </a:solidFill>
                <a:latin typeface="Poppins"/>
                <a:ea typeface="Poppins"/>
                <a:cs typeface="Poppins"/>
                <a:sym typeface="Poppins"/>
              </a:defRPr>
            </a:lvl4pPr>
            <a:lvl5pPr marL="2286000" lvl="4" indent="-298450" algn="l">
              <a:lnSpc>
                <a:spcPct val="90000"/>
              </a:lnSpc>
              <a:spcBef>
                <a:spcPts val="500"/>
              </a:spcBef>
              <a:spcAft>
                <a:spcPts val="0"/>
              </a:spcAft>
              <a:buClr>
                <a:schemeClr val="dk2"/>
              </a:buClr>
              <a:buSzPts val="1100"/>
              <a:buChar char="•"/>
              <a:defRPr sz="1100">
                <a:solidFill>
                  <a:schemeClr val="dk2"/>
                </a:solidFill>
                <a:latin typeface="Poppins"/>
                <a:ea typeface="Poppins"/>
                <a:cs typeface="Poppins"/>
                <a:sym typeface="Poppi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78"/>
        <p:cNvGrpSpPr/>
        <p:nvPr/>
      </p:nvGrpSpPr>
      <p:grpSpPr>
        <a:xfrm>
          <a:off x="0" y="0"/>
          <a:ext cx="0" cy="0"/>
          <a:chOff x="0" y="0"/>
          <a:chExt cx="0" cy="0"/>
        </a:xfrm>
      </p:grpSpPr>
      <p:sp>
        <p:nvSpPr>
          <p:cNvPr id="79" name="Google Shape;79;p43"/>
          <p:cNvSpPr txBox="1">
            <a:spLocks noGrp="1"/>
          </p:cNvSpPr>
          <p:nvPr>
            <p:ph type="sldNum" idx="12"/>
          </p:nvPr>
        </p:nvSpPr>
        <p:spPr>
          <a:xfrm>
            <a:off x="256353" y="6269986"/>
            <a:ext cx="427299" cy="161583"/>
          </a:xfrm>
          <a:prstGeom prst="rect">
            <a:avLst/>
          </a:prstGeom>
          <a:noFill/>
          <a:ln>
            <a:noFill/>
          </a:ln>
        </p:spPr>
        <p:txBody>
          <a:bodyPr spcFirstLastPara="1" wrap="square" lIns="0" tIns="0" rIns="0" bIns="0" anchor="ctr" anchorCtr="0">
            <a:spAutoFit/>
          </a:bodyPr>
          <a:lstStyle>
            <a:lvl1pPr marL="0" lvl="0" indent="0" algn="r">
              <a:spcBef>
                <a:spcPts val="0"/>
              </a:spcBef>
              <a:buNone/>
              <a:defRPr sz="1050" b="0" i="0" u="none" strike="noStrike" cap="none">
                <a:solidFill>
                  <a:schemeClr val="dk2"/>
                </a:solidFill>
                <a:latin typeface="Poppins"/>
                <a:ea typeface="Poppins"/>
                <a:cs typeface="Poppins"/>
                <a:sym typeface="Poppins"/>
              </a:defRPr>
            </a:lvl1pPr>
            <a:lvl2pPr marL="0" lvl="1" indent="0" algn="r">
              <a:spcBef>
                <a:spcPts val="0"/>
              </a:spcBef>
              <a:buNone/>
              <a:defRPr sz="1050" b="0" i="0" u="none" strike="noStrike" cap="none">
                <a:solidFill>
                  <a:schemeClr val="dk2"/>
                </a:solidFill>
                <a:latin typeface="Poppins"/>
                <a:ea typeface="Poppins"/>
                <a:cs typeface="Poppins"/>
                <a:sym typeface="Poppins"/>
              </a:defRPr>
            </a:lvl2pPr>
            <a:lvl3pPr marL="0" lvl="2" indent="0" algn="r">
              <a:spcBef>
                <a:spcPts val="0"/>
              </a:spcBef>
              <a:buNone/>
              <a:defRPr sz="1050" b="0" i="0" u="none" strike="noStrike" cap="none">
                <a:solidFill>
                  <a:schemeClr val="dk2"/>
                </a:solidFill>
                <a:latin typeface="Poppins"/>
                <a:ea typeface="Poppins"/>
                <a:cs typeface="Poppins"/>
                <a:sym typeface="Poppins"/>
              </a:defRPr>
            </a:lvl3pPr>
            <a:lvl4pPr marL="0" lvl="3" indent="0" algn="r">
              <a:spcBef>
                <a:spcPts val="0"/>
              </a:spcBef>
              <a:buNone/>
              <a:defRPr sz="1050" b="0" i="0" u="none" strike="noStrike" cap="none">
                <a:solidFill>
                  <a:schemeClr val="dk2"/>
                </a:solidFill>
                <a:latin typeface="Poppins"/>
                <a:ea typeface="Poppins"/>
                <a:cs typeface="Poppins"/>
                <a:sym typeface="Poppins"/>
              </a:defRPr>
            </a:lvl4pPr>
            <a:lvl5pPr marL="0" lvl="4" indent="0" algn="r">
              <a:spcBef>
                <a:spcPts val="0"/>
              </a:spcBef>
              <a:buNone/>
              <a:defRPr sz="1050" b="0" i="0" u="none" strike="noStrike" cap="none">
                <a:solidFill>
                  <a:schemeClr val="dk2"/>
                </a:solidFill>
                <a:latin typeface="Poppins"/>
                <a:ea typeface="Poppins"/>
                <a:cs typeface="Poppins"/>
                <a:sym typeface="Poppins"/>
              </a:defRPr>
            </a:lvl5pPr>
            <a:lvl6pPr marL="0" lvl="5" indent="0" algn="r">
              <a:spcBef>
                <a:spcPts val="0"/>
              </a:spcBef>
              <a:buNone/>
              <a:defRPr sz="1050" b="0" i="0" u="none" strike="noStrike" cap="none">
                <a:solidFill>
                  <a:schemeClr val="dk2"/>
                </a:solidFill>
                <a:latin typeface="Poppins"/>
                <a:ea typeface="Poppins"/>
                <a:cs typeface="Poppins"/>
                <a:sym typeface="Poppins"/>
              </a:defRPr>
            </a:lvl6pPr>
            <a:lvl7pPr marL="0" lvl="6" indent="0" algn="r">
              <a:spcBef>
                <a:spcPts val="0"/>
              </a:spcBef>
              <a:buNone/>
              <a:defRPr sz="1050" b="0" i="0" u="none" strike="noStrike" cap="none">
                <a:solidFill>
                  <a:schemeClr val="dk2"/>
                </a:solidFill>
                <a:latin typeface="Poppins"/>
                <a:ea typeface="Poppins"/>
                <a:cs typeface="Poppins"/>
                <a:sym typeface="Poppins"/>
              </a:defRPr>
            </a:lvl7pPr>
            <a:lvl8pPr marL="0" lvl="7" indent="0" algn="r">
              <a:spcBef>
                <a:spcPts val="0"/>
              </a:spcBef>
              <a:buNone/>
              <a:defRPr sz="1050" b="0" i="0" u="none" strike="noStrike" cap="none">
                <a:solidFill>
                  <a:schemeClr val="dk2"/>
                </a:solidFill>
                <a:latin typeface="Poppins"/>
                <a:ea typeface="Poppins"/>
                <a:cs typeface="Poppins"/>
                <a:sym typeface="Poppins"/>
              </a:defRPr>
            </a:lvl8pPr>
            <a:lvl9pPr marL="0" lvl="8" indent="0" algn="r">
              <a:spcBef>
                <a:spcPts val="0"/>
              </a:spcBef>
              <a:buNone/>
              <a:defRPr sz="1050" b="0" i="0" u="none" strike="noStrike" cap="none">
                <a:solidFill>
                  <a:schemeClr val="dk2"/>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US"/>
              <a:t>‹#›</a:t>
            </a:fld>
            <a:endParaRPr/>
          </a:p>
        </p:txBody>
      </p:sp>
      <p:sp>
        <p:nvSpPr>
          <p:cNvPr id="80" name="Google Shape;80;p43"/>
          <p:cNvSpPr txBox="1">
            <a:spLocks noGrp="1"/>
          </p:cNvSpPr>
          <p:nvPr>
            <p:ph type="ftr" idx="11"/>
          </p:nvPr>
        </p:nvSpPr>
        <p:spPr>
          <a:xfrm>
            <a:off x="799326" y="6269986"/>
            <a:ext cx="2412000" cy="161583"/>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sz="1050" b="1" cap="none">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81" name="Google Shape;81;p43"/>
          <p:cNvCxnSpPr/>
          <p:nvPr/>
        </p:nvCxnSpPr>
        <p:spPr>
          <a:xfrm>
            <a:off x="742950" y="6269986"/>
            <a:ext cx="0" cy="144000"/>
          </a:xfrm>
          <a:prstGeom prst="straightConnector1">
            <a:avLst/>
          </a:prstGeom>
          <a:noFill/>
          <a:ln w="12700" cap="flat" cmpd="sng">
            <a:solidFill>
              <a:schemeClr val="dk2"/>
            </a:solidFill>
            <a:prstDash val="solid"/>
            <a:miter lim="800000"/>
            <a:headEnd type="none" w="sm" len="sm"/>
            <a:tailEnd type="none" w="sm" len="sm"/>
          </a:ln>
        </p:spPr>
      </p:cxnSp>
      <p:sp>
        <p:nvSpPr>
          <p:cNvPr id="82" name="Google Shape;82;p43"/>
          <p:cNvSpPr txBox="1">
            <a:spLocks noGrp="1"/>
          </p:cNvSpPr>
          <p:nvPr>
            <p:ph type="title"/>
          </p:nvPr>
        </p:nvSpPr>
        <p:spPr>
          <a:xfrm>
            <a:off x="550798" y="669493"/>
            <a:ext cx="3375208" cy="904415"/>
          </a:xfrm>
          <a:prstGeom prst="rect">
            <a:avLst/>
          </a:prstGeom>
          <a:noFill/>
          <a:ln>
            <a:noFill/>
          </a:ln>
        </p:spPr>
        <p:txBody>
          <a:bodyPr spcFirstLastPara="1" wrap="square" lIns="0" tIns="0" rIns="0" bIns="0" anchor="t" anchorCtr="0">
            <a:spAutoFit/>
          </a:bodyPr>
          <a:lstStyle>
            <a:lvl1pPr lvl="0" algn="l">
              <a:lnSpc>
                <a:spcPct val="79000"/>
              </a:lnSpc>
              <a:spcBef>
                <a:spcPts val="0"/>
              </a:spcBef>
              <a:spcAft>
                <a:spcPts val="0"/>
              </a:spcAft>
              <a:buClr>
                <a:schemeClr val="dk2"/>
              </a:buClr>
              <a:buSzPts val="3600"/>
              <a:buFont typeface="Poppins"/>
              <a:buNone/>
              <a:defRPr sz="3600" cap="none">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83" name="Google Shape;83;p43"/>
          <p:cNvCxnSpPr/>
          <p:nvPr/>
        </p:nvCxnSpPr>
        <p:spPr>
          <a:xfrm>
            <a:off x="580734" y="1615248"/>
            <a:ext cx="3024400" cy="0"/>
          </a:xfrm>
          <a:prstGeom prst="straightConnector1">
            <a:avLst/>
          </a:prstGeom>
          <a:noFill/>
          <a:ln w="22225" cap="flat" cmpd="sng">
            <a:solidFill>
              <a:schemeClr val="accent2"/>
            </a:solidFill>
            <a:prstDash val="solid"/>
            <a:miter lim="800000"/>
            <a:headEnd type="none" w="sm" len="sm"/>
            <a:tailEnd type="none" w="sm" len="sm"/>
          </a:ln>
        </p:spPr>
      </p:cxnSp>
      <p:sp>
        <p:nvSpPr>
          <p:cNvPr id="84" name="Google Shape;84;p43"/>
          <p:cNvSpPr txBox="1">
            <a:spLocks noGrp="1"/>
          </p:cNvSpPr>
          <p:nvPr>
            <p:ph type="body" idx="1"/>
          </p:nvPr>
        </p:nvSpPr>
        <p:spPr>
          <a:xfrm>
            <a:off x="550798" y="1924642"/>
            <a:ext cx="6693631" cy="700000"/>
          </a:xfrm>
          <a:prstGeom prst="rect">
            <a:avLst/>
          </a:prstGeom>
          <a:noFill/>
          <a:ln>
            <a:noFill/>
          </a:ln>
        </p:spPr>
        <p:txBody>
          <a:bodyPr spcFirstLastPara="1" wrap="square" lIns="0" tIns="0" rIns="0" bIns="0" anchor="t" anchorCtr="0">
            <a:spAutoFit/>
          </a:bodyPr>
          <a:lstStyle>
            <a:lvl1pPr marL="457200" lvl="0" indent="-228600" algn="l">
              <a:lnSpc>
                <a:spcPct val="105000"/>
              </a:lnSpc>
              <a:spcBef>
                <a:spcPts val="0"/>
              </a:spcBef>
              <a:spcAft>
                <a:spcPts val="0"/>
              </a:spcAft>
              <a:buClr>
                <a:schemeClr val="dk2"/>
              </a:buClr>
              <a:buSzPts val="1700"/>
              <a:buNone/>
              <a:defRPr sz="1700">
                <a:solidFill>
                  <a:schemeClr val="dk2"/>
                </a:solidFill>
                <a:latin typeface="Poppins"/>
                <a:ea typeface="Poppins"/>
                <a:cs typeface="Poppins"/>
                <a:sym typeface="Poppins"/>
              </a:defRPr>
            </a:lvl1pPr>
            <a:lvl2pPr marL="914400" lvl="1" indent="-331152" algn="l">
              <a:lnSpc>
                <a:spcPct val="105000"/>
              </a:lnSpc>
              <a:spcBef>
                <a:spcPts val="1200"/>
              </a:spcBef>
              <a:spcAft>
                <a:spcPts val="0"/>
              </a:spcAft>
              <a:buClr>
                <a:schemeClr val="dk2"/>
              </a:buClr>
              <a:buSzPts val="1615"/>
              <a:buFont typeface="Poppins"/>
              <a:buChar char="•"/>
              <a:defRPr sz="1700">
                <a:solidFill>
                  <a:schemeClr val="dk2"/>
                </a:solidFill>
                <a:latin typeface="Poppins"/>
                <a:ea typeface="Poppins"/>
                <a:cs typeface="Poppins"/>
                <a:sym typeface="Poppins"/>
              </a:defRPr>
            </a:lvl2pPr>
            <a:lvl3pPr marL="1371600" lvl="2" indent="-298450" algn="l">
              <a:lnSpc>
                <a:spcPct val="90000"/>
              </a:lnSpc>
              <a:spcBef>
                <a:spcPts val="1200"/>
              </a:spcBef>
              <a:spcAft>
                <a:spcPts val="0"/>
              </a:spcAft>
              <a:buClr>
                <a:schemeClr val="dk2"/>
              </a:buClr>
              <a:buSzPts val="1100"/>
              <a:buChar char="•"/>
              <a:defRPr sz="1100">
                <a:solidFill>
                  <a:schemeClr val="dk2"/>
                </a:solidFill>
                <a:latin typeface="Poppins"/>
                <a:ea typeface="Poppins"/>
                <a:cs typeface="Poppins"/>
                <a:sym typeface="Poppins"/>
              </a:defRPr>
            </a:lvl3pPr>
            <a:lvl4pPr marL="1828800" lvl="3" indent="-298450" algn="l">
              <a:lnSpc>
                <a:spcPct val="90000"/>
              </a:lnSpc>
              <a:spcBef>
                <a:spcPts val="500"/>
              </a:spcBef>
              <a:spcAft>
                <a:spcPts val="0"/>
              </a:spcAft>
              <a:buClr>
                <a:schemeClr val="dk2"/>
              </a:buClr>
              <a:buSzPts val="1100"/>
              <a:buChar char="•"/>
              <a:defRPr sz="1100">
                <a:solidFill>
                  <a:schemeClr val="dk2"/>
                </a:solidFill>
                <a:latin typeface="Poppins"/>
                <a:ea typeface="Poppins"/>
                <a:cs typeface="Poppins"/>
                <a:sym typeface="Poppins"/>
              </a:defRPr>
            </a:lvl4pPr>
            <a:lvl5pPr marL="2286000" lvl="4" indent="-298450" algn="l">
              <a:lnSpc>
                <a:spcPct val="90000"/>
              </a:lnSpc>
              <a:spcBef>
                <a:spcPts val="500"/>
              </a:spcBef>
              <a:spcAft>
                <a:spcPts val="0"/>
              </a:spcAft>
              <a:buClr>
                <a:schemeClr val="dk2"/>
              </a:buClr>
              <a:buSzPts val="1100"/>
              <a:buChar char="•"/>
              <a:defRPr sz="1100">
                <a:solidFill>
                  <a:schemeClr val="dk2"/>
                </a:solidFill>
                <a:latin typeface="Poppins"/>
                <a:ea typeface="Poppins"/>
                <a:cs typeface="Poppins"/>
                <a:sym typeface="Poppi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43"/>
          <p:cNvSpPr>
            <a:spLocks noGrp="1"/>
          </p:cNvSpPr>
          <p:nvPr>
            <p:ph type="chart" idx="2"/>
          </p:nvPr>
        </p:nvSpPr>
        <p:spPr>
          <a:xfrm>
            <a:off x="7560120" y="647008"/>
            <a:ext cx="4081081" cy="5616000"/>
          </a:xfrm>
          <a:prstGeom prst="rect">
            <a:avLst/>
          </a:prstGeom>
          <a:no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accent2"/>
              </a:buClr>
              <a:buSzPts val="1200"/>
              <a:buFont typeface="Arial"/>
              <a:buChar char="•"/>
              <a:defRPr sz="1200" b="0" i="0" u="none" strike="noStrike" cap="none">
                <a:solidFill>
                  <a:schemeClr val="accent2"/>
                </a:solidFill>
                <a:latin typeface="Poppins"/>
                <a:ea typeface="Poppins"/>
                <a:cs typeface="Poppins"/>
                <a:sym typeface="Poppi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Poppins"/>
                <a:ea typeface="Poppins"/>
                <a:cs typeface="Poppins"/>
                <a:sym typeface="Poppi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Poppins"/>
                <a:ea typeface="Poppins"/>
                <a:cs typeface="Poppins"/>
                <a:sym typeface="Poppi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and Graph slide">
  <p:cSld name="Content and Graph slide">
    <p:bg>
      <p:bgPr>
        <a:blipFill>
          <a:blip r:embed="rId2">
            <a:alphaModFix/>
          </a:blip>
          <a:stretch>
            <a:fillRect/>
          </a:stretch>
        </a:blipFill>
        <a:effectLst/>
      </p:bgPr>
    </p:bg>
    <p:spTree>
      <p:nvGrpSpPr>
        <p:cNvPr id="1" name="Shape 109"/>
        <p:cNvGrpSpPr/>
        <p:nvPr/>
      </p:nvGrpSpPr>
      <p:grpSpPr>
        <a:xfrm>
          <a:off x="0" y="0"/>
          <a:ext cx="0" cy="0"/>
          <a:chOff x="0" y="0"/>
          <a:chExt cx="0" cy="0"/>
        </a:xfrm>
      </p:grpSpPr>
      <p:sp>
        <p:nvSpPr>
          <p:cNvPr id="110" name="Google Shape;110;p45"/>
          <p:cNvSpPr txBox="1">
            <a:spLocks noGrp="1"/>
          </p:cNvSpPr>
          <p:nvPr>
            <p:ph type="sldNum" idx="12"/>
          </p:nvPr>
        </p:nvSpPr>
        <p:spPr>
          <a:xfrm>
            <a:off x="256353" y="6269986"/>
            <a:ext cx="427299" cy="161583"/>
          </a:xfrm>
          <a:prstGeom prst="rect">
            <a:avLst/>
          </a:prstGeom>
          <a:noFill/>
          <a:ln>
            <a:noFill/>
          </a:ln>
        </p:spPr>
        <p:txBody>
          <a:bodyPr spcFirstLastPara="1" wrap="square" lIns="0" tIns="0" rIns="0" bIns="0" anchor="ctr" anchorCtr="0">
            <a:spAutoFit/>
          </a:bodyPr>
          <a:lstStyle>
            <a:lvl1pPr marL="0" lvl="0" indent="0" algn="r">
              <a:spcBef>
                <a:spcPts val="0"/>
              </a:spcBef>
              <a:buNone/>
              <a:defRPr sz="1050" b="0" i="0" u="none" strike="noStrike" cap="none">
                <a:solidFill>
                  <a:schemeClr val="lt1"/>
                </a:solidFill>
                <a:latin typeface="Poppins"/>
                <a:ea typeface="Poppins"/>
                <a:cs typeface="Poppins"/>
                <a:sym typeface="Poppins"/>
              </a:defRPr>
            </a:lvl1pPr>
            <a:lvl2pPr marL="0" lvl="1" indent="0" algn="r">
              <a:spcBef>
                <a:spcPts val="0"/>
              </a:spcBef>
              <a:buNone/>
              <a:defRPr sz="1050" b="0" i="0" u="none" strike="noStrike" cap="none">
                <a:solidFill>
                  <a:schemeClr val="lt1"/>
                </a:solidFill>
                <a:latin typeface="Poppins"/>
                <a:ea typeface="Poppins"/>
                <a:cs typeface="Poppins"/>
                <a:sym typeface="Poppins"/>
              </a:defRPr>
            </a:lvl2pPr>
            <a:lvl3pPr marL="0" lvl="2" indent="0" algn="r">
              <a:spcBef>
                <a:spcPts val="0"/>
              </a:spcBef>
              <a:buNone/>
              <a:defRPr sz="1050" b="0" i="0" u="none" strike="noStrike" cap="none">
                <a:solidFill>
                  <a:schemeClr val="lt1"/>
                </a:solidFill>
                <a:latin typeface="Poppins"/>
                <a:ea typeface="Poppins"/>
                <a:cs typeface="Poppins"/>
                <a:sym typeface="Poppins"/>
              </a:defRPr>
            </a:lvl3pPr>
            <a:lvl4pPr marL="0" lvl="3" indent="0" algn="r">
              <a:spcBef>
                <a:spcPts val="0"/>
              </a:spcBef>
              <a:buNone/>
              <a:defRPr sz="1050" b="0" i="0" u="none" strike="noStrike" cap="none">
                <a:solidFill>
                  <a:schemeClr val="lt1"/>
                </a:solidFill>
                <a:latin typeface="Poppins"/>
                <a:ea typeface="Poppins"/>
                <a:cs typeface="Poppins"/>
                <a:sym typeface="Poppins"/>
              </a:defRPr>
            </a:lvl4pPr>
            <a:lvl5pPr marL="0" lvl="4" indent="0" algn="r">
              <a:spcBef>
                <a:spcPts val="0"/>
              </a:spcBef>
              <a:buNone/>
              <a:defRPr sz="1050" b="0" i="0" u="none" strike="noStrike" cap="none">
                <a:solidFill>
                  <a:schemeClr val="lt1"/>
                </a:solidFill>
                <a:latin typeface="Poppins"/>
                <a:ea typeface="Poppins"/>
                <a:cs typeface="Poppins"/>
                <a:sym typeface="Poppins"/>
              </a:defRPr>
            </a:lvl5pPr>
            <a:lvl6pPr marL="0" lvl="5" indent="0" algn="r">
              <a:spcBef>
                <a:spcPts val="0"/>
              </a:spcBef>
              <a:buNone/>
              <a:defRPr sz="1050" b="0" i="0" u="none" strike="noStrike" cap="none">
                <a:solidFill>
                  <a:schemeClr val="lt1"/>
                </a:solidFill>
                <a:latin typeface="Poppins"/>
                <a:ea typeface="Poppins"/>
                <a:cs typeface="Poppins"/>
                <a:sym typeface="Poppins"/>
              </a:defRPr>
            </a:lvl6pPr>
            <a:lvl7pPr marL="0" lvl="6" indent="0" algn="r">
              <a:spcBef>
                <a:spcPts val="0"/>
              </a:spcBef>
              <a:buNone/>
              <a:defRPr sz="1050" b="0" i="0" u="none" strike="noStrike" cap="none">
                <a:solidFill>
                  <a:schemeClr val="lt1"/>
                </a:solidFill>
                <a:latin typeface="Poppins"/>
                <a:ea typeface="Poppins"/>
                <a:cs typeface="Poppins"/>
                <a:sym typeface="Poppins"/>
              </a:defRPr>
            </a:lvl7pPr>
            <a:lvl8pPr marL="0" lvl="7" indent="0" algn="r">
              <a:spcBef>
                <a:spcPts val="0"/>
              </a:spcBef>
              <a:buNone/>
              <a:defRPr sz="1050" b="0" i="0" u="none" strike="noStrike" cap="none">
                <a:solidFill>
                  <a:schemeClr val="lt1"/>
                </a:solidFill>
                <a:latin typeface="Poppins"/>
                <a:ea typeface="Poppins"/>
                <a:cs typeface="Poppins"/>
                <a:sym typeface="Poppins"/>
              </a:defRPr>
            </a:lvl8pPr>
            <a:lvl9pPr marL="0" lvl="8" indent="0" algn="r">
              <a:spcBef>
                <a:spcPts val="0"/>
              </a:spcBef>
              <a:buNone/>
              <a:defRPr sz="1050" b="0" i="0" u="none" strike="noStrike" cap="none">
                <a:solidFill>
                  <a:schemeClr val="lt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US"/>
              <a:t>‹#›</a:t>
            </a:fld>
            <a:endParaRPr/>
          </a:p>
        </p:txBody>
      </p:sp>
      <p:sp>
        <p:nvSpPr>
          <p:cNvPr id="111" name="Google Shape;111;p45"/>
          <p:cNvSpPr txBox="1">
            <a:spLocks noGrp="1"/>
          </p:cNvSpPr>
          <p:nvPr>
            <p:ph type="ftr" idx="11"/>
          </p:nvPr>
        </p:nvSpPr>
        <p:spPr>
          <a:xfrm>
            <a:off x="799326" y="6269986"/>
            <a:ext cx="2412000" cy="161583"/>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sz="1050" b="1"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112" name="Google Shape;112;p45"/>
          <p:cNvCxnSpPr/>
          <p:nvPr/>
        </p:nvCxnSpPr>
        <p:spPr>
          <a:xfrm>
            <a:off x="742950" y="6269986"/>
            <a:ext cx="0" cy="144000"/>
          </a:xfrm>
          <a:prstGeom prst="straightConnector1">
            <a:avLst/>
          </a:prstGeom>
          <a:noFill/>
          <a:ln w="12700" cap="flat" cmpd="sng">
            <a:solidFill>
              <a:schemeClr val="lt1"/>
            </a:solidFill>
            <a:prstDash val="solid"/>
            <a:miter lim="800000"/>
            <a:headEnd type="none" w="sm" len="sm"/>
            <a:tailEnd type="none" w="sm" len="sm"/>
          </a:ln>
        </p:spPr>
      </p:cxnSp>
      <p:sp>
        <p:nvSpPr>
          <p:cNvPr id="113" name="Google Shape;113;p45"/>
          <p:cNvSpPr txBox="1">
            <a:spLocks noGrp="1"/>
          </p:cNvSpPr>
          <p:nvPr>
            <p:ph type="title"/>
          </p:nvPr>
        </p:nvSpPr>
        <p:spPr>
          <a:xfrm>
            <a:off x="550798" y="669493"/>
            <a:ext cx="3375208" cy="904415"/>
          </a:xfrm>
          <a:prstGeom prst="rect">
            <a:avLst/>
          </a:prstGeom>
          <a:noFill/>
          <a:ln>
            <a:noFill/>
          </a:ln>
        </p:spPr>
        <p:txBody>
          <a:bodyPr spcFirstLastPara="1" wrap="square" lIns="0" tIns="0" rIns="0" bIns="0" anchor="t" anchorCtr="0">
            <a:spAutoFit/>
          </a:bodyPr>
          <a:lstStyle>
            <a:lvl1pPr lvl="0" algn="l">
              <a:lnSpc>
                <a:spcPct val="79000"/>
              </a:lnSpc>
              <a:spcBef>
                <a:spcPts val="0"/>
              </a:spcBef>
              <a:spcAft>
                <a:spcPts val="0"/>
              </a:spcAft>
              <a:buClr>
                <a:schemeClr val="lt1"/>
              </a:buClr>
              <a:buSzPts val="3600"/>
              <a:buFont typeface="Poppins"/>
              <a:buNone/>
              <a:defRPr sz="36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14" name="Google Shape;114;p45"/>
          <p:cNvCxnSpPr/>
          <p:nvPr/>
        </p:nvCxnSpPr>
        <p:spPr>
          <a:xfrm>
            <a:off x="580734" y="1615248"/>
            <a:ext cx="3042000" cy="0"/>
          </a:xfrm>
          <a:prstGeom prst="straightConnector1">
            <a:avLst/>
          </a:prstGeom>
          <a:noFill/>
          <a:ln w="22225" cap="flat" cmpd="sng">
            <a:solidFill>
              <a:schemeClr val="accent2"/>
            </a:solidFill>
            <a:prstDash val="solid"/>
            <a:miter lim="800000"/>
            <a:headEnd type="none" w="sm" len="sm"/>
            <a:tailEnd type="none" w="sm" len="sm"/>
          </a:ln>
        </p:spPr>
      </p:cxnSp>
      <p:sp>
        <p:nvSpPr>
          <p:cNvPr id="115" name="Google Shape;115;p45"/>
          <p:cNvSpPr>
            <a:spLocks noGrp="1"/>
          </p:cNvSpPr>
          <p:nvPr>
            <p:ph type="chart" idx="2"/>
          </p:nvPr>
        </p:nvSpPr>
        <p:spPr>
          <a:xfrm>
            <a:off x="4982400" y="997200"/>
            <a:ext cx="6660000" cy="4233600"/>
          </a:xfrm>
          <a:prstGeom prst="rect">
            <a:avLst/>
          </a:prstGeom>
          <a:noFill/>
          <a:ln>
            <a:noFill/>
          </a:ln>
        </p:spPr>
        <p:txBody>
          <a:bodyPr spcFirstLastPara="1" wrap="square" lIns="0" tIns="0" rIns="0" bIns="0" anchor="ctr" anchorCtr="0">
            <a:noAutofit/>
          </a:bodyPr>
          <a:lstStyle>
            <a:lvl1pPr marR="0" lvl="0" algn="ctr" rtl="0">
              <a:lnSpc>
                <a:spcPct val="90000"/>
              </a:lnSpc>
              <a:spcBef>
                <a:spcPts val="1000"/>
              </a:spcBef>
              <a:spcAft>
                <a:spcPts val="0"/>
              </a:spcAft>
              <a:buClr>
                <a:schemeClr val="accent2"/>
              </a:buClr>
              <a:buSzPts val="1200"/>
              <a:buFont typeface="Arial"/>
              <a:buNone/>
              <a:defRPr sz="1200" b="0" i="0" u="none" strike="noStrike" cap="none">
                <a:solidFill>
                  <a:schemeClr val="accent2"/>
                </a:solidFill>
                <a:latin typeface="Poppins"/>
                <a:ea typeface="Poppins"/>
                <a:cs typeface="Poppins"/>
                <a:sym typeface="Poppi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Poppins"/>
                <a:ea typeface="Poppins"/>
                <a:cs typeface="Poppins"/>
                <a:sym typeface="Poppi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Poppins"/>
                <a:ea typeface="Poppins"/>
                <a:cs typeface="Poppins"/>
                <a:sym typeface="Poppi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9pPr>
          </a:lstStyle>
          <a:p>
            <a:endParaRPr/>
          </a:p>
        </p:txBody>
      </p:sp>
      <p:sp>
        <p:nvSpPr>
          <p:cNvPr id="116" name="Google Shape;116;p45"/>
          <p:cNvSpPr txBox="1">
            <a:spLocks noGrp="1"/>
          </p:cNvSpPr>
          <p:nvPr>
            <p:ph type="body" idx="1"/>
          </p:nvPr>
        </p:nvSpPr>
        <p:spPr>
          <a:xfrm>
            <a:off x="5218023" y="5472069"/>
            <a:ext cx="6424377" cy="186398"/>
          </a:xfrm>
          <a:prstGeom prst="rect">
            <a:avLst/>
          </a:prstGeom>
          <a:noFill/>
          <a:ln>
            <a:noFill/>
          </a:ln>
        </p:spPr>
        <p:txBody>
          <a:bodyPr spcFirstLastPara="1" wrap="square" lIns="0" tIns="0" rIns="0" bIns="0" anchor="t" anchorCtr="0">
            <a:spAutoFit/>
          </a:bodyPr>
          <a:lstStyle>
            <a:lvl1pPr marL="457200" lvl="0" indent="-228600" algn="l">
              <a:lnSpc>
                <a:spcPct val="125000"/>
              </a:lnSpc>
              <a:spcBef>
                <a:spcPts val="0"/>
              </a:spcBef>
              <a:spcAft>
                <a:spcPts val="0"/>
              </a:spcAft>
              <a:buClr>
                <a:schemeClr val="dk2"/>
              </a:buClr>
              <a:buSzPts val="1020"/>
              <a:buNone/>
              <a:defRPr sz="1020">
                <a:solidFill>
                  <a:schemeClr val="dk2"/>
                </a:solidFill>
                <a:latin typeface="Poppins"/>
                <a:ea typeface="Poppins"/>
                <a:cs typeface="Poppins"/>
                <a:sym typeface="Poppins"/>
              </a:defRPr>
            </a:lvl1pPr>
            <a:lvl2pPr marL="914400" lvl="1" indent="-228600" algn="l">
              <a:lnSpc>
                <a:spcPct val="90000"/>
              </a:lnSpc>
              <a:spcBef>
                <a:spcPts val="600"/>
              </a:spcBef>
              <a:spcAft>
                <a:spcPts val="0"/>
              </a:spcAft>
              <a:buClr>
                <a:schemeClr val="dk2"/>
              </a:buClr>
              <a:buSzPts val="1020"/>
              <a:buNone/>
              <a:defRPr sz="1020">
                <a:solidFill>
                  <a:schemeClr val="dk2"/>
                </a:solidFill>
                <a:latin typeface="Poppins"/>
                <a:ea typeface="Poppins"/>
                <a:cs typeface="Poppins"/>
                <a:sym typeface="Poppins"/>
              </a:defRPr>
            </a:lvl2pPr>
            <a:lvl3pPr marL="1371600" lvl="2" indent="-228600" algn="l">
              <a:lnSpc>
                <a:spcPct val="90000"/>
              </a:lnSpc>
              <a:spcBef>
                <a:spcPts val="500"/>
              </a:spcBef>
              <a:spcAft>
                <a:spcPts val="0"/>
              </a:spcAft>
              <a:buClr>
                <a:schemeClr val="dk2"/>
              </a:buClr>
              <a:buSzPts val="1020"/>
              <a:buNone/>
              <a:defRPr sz="1020">
                <a:solidFill>
                  <a:schemeClr val="dk2"/>
                </a:solidFill>
                <a:latin typeface="Poppins"/>
                <a:ea typeface="Poppins"/>
                <a:cs typeface="Poppins"/>
                <a:sym typeface="Poppins"/>
              </a:defRPr>
            </a:lvl3pPr>
            <a:lvl4pPr marL="1828800" lvl="3" indent="-228600" algn="l">
              <a:lnSpc>
                <a:spcPct val="90000"/>
              </a:lnSpc>
              <a:spcBef>
                <a:spcPts val="500"/>
              </a:spcBef>
              <a:spcAft>
                <a:spcPts val="0"/>
              </a:spcAft>
              <a:buClr>
                <a:schemeClr val="dk2"/>
              </a:buClr>
              <a:buSzPts val="1020"/>
              <a:buNone/>
              <a:defRPr sz="1020">
                <a:solidFill>
                  <a:schemeClr val="dk2"/>
                </a:solidFill>
                <a:latin typeface="Poppins"/>
                <a:ea typeface="Poppins"/>
                <a:cs typeface="Poppins"/>
                <a:sym typeface="Poppins"/>
              </a:defRPr>
            </a:lvl4pPr>
            <a:lvl5pPr marL="2286000" lvl="4" indent="-228600" algn="l">
              <a:lnSpc>
                <a:spcPct val="90000"/>
              </a:lnSpc>
              <a:spcBef>
                <a:spcPts val="500"/>
              </a:spcBef>
              <a:spcAft>
                <a:spcPts val="0"/>
              </a:spcAft>
              <a:buClr>
                <a:schemeClr val="dk2"/>
              </a:buClr>
              <a:buSzPts val="1020"/>
              <a:buNone/>
              <a:defRPr sz="1020">
                <a:solidFill>
                  <a:schemeClr val="dk2"/>
                </a:solidFill>
                <a:latin typeface="Poppins"/>
                <a:ea typeface="Poppins"/>
                <a:cs typeface="Poppins"/>
                <a:sym typeface="Poppi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45"/>
          <p:cNvSpPr txBox="1">
            <a:spLocks noGrp="1"/>
          </p:cNvSpPr>
          <p:nvPr>
            <p:ph type="body" idx="3"/>
          </p:nvPr>
        </p:nvSpPr>
        <p:spPr>
          <a:xfrm>
            <a:off x="550797" y="1924642"/>
            <a:ext cx="3375202" cy="700000"/>
          </a:xfrm>
          <a:prstGeom prst="rect">
            <a:avLst/>
          </a:prstGeom>
          <a:noFill/>
          <a:ln>
            <a:noFill/>
          </a:ln>
        </p:spPr>
        <p:txBody>
          <a:bodyPr spcFirstLastPara="1" wrap="square" lIns="0" tIns="0" rIns="0" bIns="0" anchor="t" anchorCtr="0">
            <a:spAutoFit/>
          </a:bodyPr>
          <a:lstStyle>
            <a:lvl1pPr marL="457200" lvl="0" indent="-228600" algn="l">
              <a:lnSpc>
                <a:spcPct val="105000"/>
              </a:lnSpc>
              <a:spcBef>
                <a:spcPts val="0"/>
              </a:spcBef>
              <a:spcAft>
                <a:spcPts val="0"/>
              </a:spcAft>
              <a:buClr>
                <a:schemeClr val="lt1"/>
              </a:buClr>
              <a:buSzPts val="1700"/>
              <a:buNone/>
              <a:defRPr sz="1700">
                <a:solidFill>
                  <a:schemeClr val="lt1"/>
                </a:solidFill>
                <a:latin typeface="Poppins"/>
                <a:ea typeface="Poppins"/>
                <a:cs typeface="Poppins"/>
                <a:sym typeface="Poppins"/>
              </a:defRPr>
            </a:lvl1pPr>
            <a:lvl2pPr marL="914400" lvl="1" indent="-331152" algn="l">
              <a:lnSpc>
                <a:spcPct val="105000"/>
              </a:lnSpc>
              <a:spcBef>
                <a:spcPts val="1200"/>
              </a:spcBef>
              <a:spcAft>
                <a:spcPts val="0"/>
              </a:spcAft>
              <a:buClr>
                <a:schemeClr val="lt1"/>
              </a:buClr>
              <a:buSzPts val="1615"/>
              <a:buFont typeface="Poppins"/>
              <a:buChar char="•"/>
              <a:defRPr sz="1700">
                <a:solidFill>
                  <a:schemeClr val="lt1"/>
                </a:solidFill>
                <a:latin typeface="Poppins"/>
                <a:ea typeface="Poppins"/>
                <a:cs typeface="Poppins"/>
                <a:sym typeface="Poppins"/>
              </a:defRPr>
            </a:lvl2pPr>
            <a:lvl3pPr marL="1371600" lvl="2" indent="-298450" algn="l">
              <a:lnSpc>
                <a:spcPct val="90000"/>
              </a:lnSpc>
              <a:spcBef>
                <a:spcPts val="1200"/>
              </a:spcBef>
              <a:spcAft>
                <a:spcPts val="0"/>
              </a:spcAft>
              <a:buClr>
                <a:schemeClr val="dk2"/>
              </a:buClr>
              <a:buSzPts val="1100"/>
              <a:buChar char="•"/>
              <a:defRPr sz="1100">
                <a:solidFill>
                  <a:schemeClr val="dk2"/>
                </a:solidFill>
                <a:latin typeface="Poppins"/>
                <a:ea typeface="Poppins"/>
                <a:cs typeface="Poppins"/>
                <a:sym typeface="Poppins"/>
              </a:defRPr>
            </a:lvl3pPr>
            <a:lvl4pPr marL="1828800" lvl="3" indent="-298450" algn="l">
              <a:lnSpc>
                <a:spcPct val="90000"/>
              </a:lnSpc>
              <a:spcBef>
                <a:spcPts val="500"/>
              </a:spcBef>
              <a:spcAft>
                <a:spcPts val="0"/>
              </a:spcAft>
              <a:buClr>
                <a:schemeClr val="dk2"/>
              </a:buClr>
              <a:buSzPts val="1100"/>
              <a:buChar char="•"/>
              <a:defRPr sz="1100">
                <a:solidFill>
                  <a:schemeClr val="dk2"/>
                </a:solidFill>
                <a:latin typeface="Poppins"/>
                <a:ea typeface="Poppins"/>
                <a:cs typeface="Poppins"/>
                <a:sym typeface="Poppins"/>
              </a:defRPr>
            </a:lvl4pPr>
            <a:lvl5pPr marL="2286000" lvl="4" indent="-298450" algn="l">
              <a:lnSpc>
                <a:spcPct val="90000"/>
              </a:lnSpc>
              <a:spcBef>
                <a:spcPts val="500"/>
              </a:spcBef>
              <a:spcAft>
                <a:spcPts val="0"/>
              </a:spcAft>
              <a:buClr>
                <a:schemeClr val="dk2"/>
              </a:buClr>
              <a:buSzPts val="1100"/>
              <a:buChar char="•"/>
              <a:defRPr sz="1100">
                <a:solidFill>
                  <a:schemeClr val="dk2"/>
                </a:solidFill>
                <a:latin typeface="Poppins"/>
                <a:ea typeface="Poppins"/>
                <a:cs typeface="Poppins"/>
                <a:sym typeface="Poppi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8"/>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oppins"/>
              <a:buNone/>
              <a:defRPr sz="4400" b="1" i="0" u="none" strike="noStrike" cap="none">
                <a:solidFill>
                  <a:schemeClr val="dk1"/>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Poppins"/>
                <a:ea typeface="Poppins"/>
                <a:cs typeface="Poppins"/>
                <a:sym typeface="Poppi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Poppins"/>
                <a:ea typeface="Poppins"/>
                <a:cs typeface="Poppins"/>
                <a:sym typeface="Poppi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Poppins"/>
                <a:ea typeface="Poppins"/>
                <a:cs typeface="Poppins"/>
                <a:sym typeface="Poppi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9pPr>
          </a:lstStyle>
          <a:p>
            <a:endParaRPr/>
          </a:p>
        </p:txBody>
      </p:sp>
      <p:sp>
        <p:nvSpPr>
          <p:cNvPr id="12" name="Google Shape;1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Poppins"/>
                <a:ea typeface="Poppins"/>
                <a:cs typeface="Poppins"/>
                <a:sym typeface="Poppins"/>
              </a:defRPr>
            </a:lvl1pPr>
            <a:lvl2pPr marR="0" lvl="1" algn="l" rtl="0">
              <a:spcBef>
                <a:spcPts val="0"/>
              </a:spcBef>
              <a:spcAft>
                <a:spcPts val="0"/>
              </a:spcAft>
              <a:buSzPts val="1400"/>
              <a:buNone/>
              <a:defRPr sz="1800" b="0" i="0" u="none" strike="noStrike" cap="none">
                <a:solidFill>
                  <a:schemeClr val="dk1"/>
                </a:solidFill>
                <a:latin typeface="Poppins"/>
                <a:ea typeface="Poppins"/>
                <a:cs typeface="Poppins"/>
                <a:sym typeface="Poppins"/>
              </a:defRPr>
            </a:lvl2pPr>
            <a:lvl3pPr marR="0" lvl="2" algn="l" rtl="0">
              <a:spcBef>
                <a:spcPts val="0"/>
              </a:spcBef>
              <a:spcAft>
                <a:spcPts val="0"/>
              </a:spcAft>
              <a:buSzPts val="1400"/>
              <a:buNone/>
              <a:defRPr sz="1800" b="0" i="0" u="none" strike="noStrike" cap="none">
                <a:solidFill>
                  <a:schemeClr val="dk1"/>
                </a:solidFill>
                <a:latin typeface="Poppins"/>
                <a:ea typeface="Poppins"/>
                <a:cs typeface="Poppins"/>
                <a:sym typeface="Poppins"/>
              </a:defRPr>
            </a:lvl3pPr>
            <a:lvl4pPr marR="0" lvl="3" algn="l" rtl="0">
              <a:spcBef>
                <a:spcPts val="0"/>
              </a:spcBef>
              <a:spcAft>
                <a:spcPts val="0"/>
              </a:spcAft>
              <a:buSzPts val="1400"/>
              <a:buNone/>
              <a:defRPr sz="1800" b="0" i="0" u="none" strike="noStrike" cap="none">
                <a:solidFill>
                  <a:schemeClr val="dk1"/>
                </a:solidFill>
                <a:latin typeface="Poppins"/>
                <a:ea typeface="Poppins"/>
                <a:cs typeface="Poppins"/>
                <a:sym typeface="Poppins"/>
              </a:defRPr>
            </a:lvl4pPr>
            <a:lvl5pPr marR="0" lvl="4" algn="l" rtl="0">
              <a:spcBef>
                <a:spcPts val="0"/>
              </a:spcBef>
              <a:spcAft>
                <a:spcPts val="0"/>
              </a:spcAft>
              <a:buSzPts val="1400"/>
              <a:buNone/>
              <a:defRPr sz="1800" b="0" i="0" u="none" strike="noStrike" cap="none">
                <a:solidFill>
                  <a:schemeClr val="dk1"/>
                </a:solidFill>
                <a:latin typeface="Poppins"/>
                <a:ea typeface="Poppins"/>
                <a:cs typeface="Poppins"/>
                <a:sym typeface="Poppins"/>
              </a:defRPr>
            </a:lvl5pPr>
            <a:lvl6pPr marR="0" lvl="5" algn="l" rtl="0">
              <a:spcBef>
                <a:spcPts val="0"/>
              </a:spcBef>
              <a:spcAft>
                <a:spcPts val="0"/>
              </a:spcAft>
              <a:buSzPts val="1400"/>
              <a:buNone/>
              <a:defRPr sz="1800" b="0" i="0" u="none" strike="noStrike" cap="none">
                <a:solidFill>
                  <a:schemeClr val="dk1"/>
                </a:solidFill>
                <a:latin typeface="Poppins"/>
                <a:ea typeface="Poppins"/>
                <a:cs typeface="Poppins"/>
                <a:sym typeface="Poppins"/>
              </a:defRPr>
            </a:lvl6pPr>
            <a:lvl7pPr marR="0" lvl="6" algn="l" rtl="0">
              <a:spcBef>
                <a:spcPts val="0"/>
              </a:spcBef>
              <a:spcAft>
                <a:spcPts val="0"/>
              </a:spcAft>
              <a:buSzPts val="1400"/>
              <a:buNone/>
              <a:defRPr sz="1800" b="0" i="0" u="none" strike="noStrike" cap="none">
                <a:solidFill>
                  <a:schemeClr val="dk1"/>
                </a:solidFill>
                <a:latin typeface="Poppins"/>
                <a:ea typeface="Poppins"/>
                <a:cs typeface="Poppins"/>
                <a:sym typeface="Poppins"/>
              </a:defRPr>
            </a:lvl7pPr>
            <a:lvl8pPr marR="0" lvl="7" algn="l" rtl="0">
              <a:spcBef>
                <a:spcPts val="0"/>
              </a:spcBef>
              <a:spcAft>
                <a:spcPts val="0"/>
              </a:spcAft>
              <a:buSzPts val="1400"/>
              <a:buNone/>
              <a:defRPr sz="1800" b="0" i="0" u="none" strike="noStrike" cap="none">
                <a:solidFill>
                  <a:schemeClr val="dk1"/>
                </a:solidFill>
                <a:latin typeface="Poppins"/>
                <a:ea typeface="Poppins"/>
                <a:cs typeface="Poppins"/>
                <a:sym typeface="Poppins"/>
              </a:defRPr>
            </a:lvl8pPr>
            <a:lvl9pPr marR="0" lvl="8" algn="l" rtl="0">
              <a:spcBef>
                <a:spcPts val="0"/>
              </a:spcBef>
              <a:spcAft>
                <a:spcPts val="0"/>
              </a:spcAft>
              <a:buSzPts val="1400"/>
              <a:buNone/>
              <a:defRPr sz="1800" b="0" i="0" u="none" strike="noStrike" cap="none">
                <a:solidFill>
                  <a:schemeClr val="dk1"/>
                </a:solidFill>
                <a:latin typeface="Poppins"/>
                <a:ea typeface="Poppins"/>
                <a:cs typeface="Poppins"/>
                <a:sym typeface="Poppins"/>
              </a:defRPr>
            </a:lvl9pPr>
          </a:lstStyle>
          <a:p>
            <a:endParaRPr/>
          </a:p>
        </p:txBody>
      </p:sp>
      <p:sp>
        <p:nvSpPr>
          <p:cNvPr id="13" name="Google Shape;1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Poppins"/>
                <a:ea typeface="Poppins"/>
                <a:cs typeface="Poppins"/>
                <a:sym typeface="Poppins"/>
              </a:defRPr>
            </a:lvl1pPr>
            <a:lvl2pPr marR="0" lvl="1" algn="l" rtl="0">
              <a:spcBef>
                <a:spcPts val="0"/>
              </a:spcBef>
              <a:spcAft>
                <a:spcPts val="0"/>
              </a:spcAft>
              <a:buSzPts val="1400"/>
              <a:buNone/>
              <a:defRPr sz="1800" b="0" i="0" u="none" strike="noStrike" cap="none">
                <a:solidFill>
                  <a:schemeClr val="dk1"/>
                </a:solidFill>
                <a:latin typeface="Poppins"/>
                <a:ea typeface="Poppins"/>
                <a:cs typeface="Poppins"/>
                <a:sym typeface="Poppins"/>
              </a:defRPr>
            </a:lvl2pPr>
            <a:lvl3pPr marR="0" lvl="2" algn="l" rtl="0">
              <a:spcBef>
                <a:spcPts val="0"/>
              </a:spcBef>
              <a:spcAft>
                <a:spcPts val="0"/>
              </a:spcAft>
              <a:buSzPts val="1400"/>
              <a:buNone/>
              <a:defRPr sz="1800" b="0" i="0" u="none" strike="noStrike" cap="none">
                <a:solidFill>
                  <a:schemeClr val="dk1"/>
                </a:solidFill>
                <a:latin typeface="Poppins"/>
                <a:ea typeface="Poppins"/>
                <a:cs typeface="Poppins"/>
                <a:sym typeface="Poppins"/>
              </a:defRPr>
            </a:lvl3pPr>
            <a:lvl4pPr marR="0" lvl="3" algn="l" rtl="0">
              <a:spcBef>
                <a:spcPts val="0"/>
              </a:spcBef>
              <a:spcAft>
                <a:spcPts val="0"/>
              </a:spcAft>
              <a:buSzPts val="1400"/>
              <a:buNone/>
              <a:defRPr sz="1800" b="0" i="0" u="none" strike="noStrike" cap="none">
                <a:solidFill>
                  <a:schemeClr val="dk1"/>
                </a:solidFill>
                <a:latin typeface="Poppins"/>
                <a:ea typeface="Poppins"/>
                <a:cs typeface="Poppins"/>
                <a:sym typeface="Poppins"/>
              </a:defRPr>
            </a:lvl4pPr>
            <a:lvl5pPr marR="0" lvl="4" algn="l" rtl="0">
              <a:spcBef>
                <a:spcPts val="0"/>
              </a:spcBef>
              <a:spcAft>
                <a:spcPts val="0"/>
              </a:spcAft>
              <a:buSzPts val="1400"/>
              <a:buNone/>
              <a:defRPr sz="1800" b="0" i="0" u="none" strike="noStrike" cap="none">
                <a:solidFill>
                  <a:schemeClr val="dk1"/>
                </a:solidFill>
                <a:latin typeface="Poppins"/>
                <a:ea typeface="Poppins"/>
                <a:cs typeface="Poppins"/>
                <a:sym typeface="Poppins"/>
              </a:defRPr>
            </a:lvl5pPr>
            <a:lvl6pPr marR="0" lvl="5" algn="l" rtl="0">
              <a:spcBef>
                <a:spcPts val="0"/>
              </a:spcBef>
              <a:spcAft>
                <a:spcPts val="0"/>
              </a:spcAft>
              <a:buSzPts val="1400"/>
              <a:buNone/>
              <a:defRPr sz="1800" b="0" i="0" u="none" strike="noStrike" cap="none">
                <a:solidFill>
                  <a:schemeClr val="dk1"/>
                </a:solidFill>
                <a:latin typeface="Poppins"/>
                <a:ea typeface="Poppins"/>
                <a:cs typeface="Poppins"/>
                <a:sym typeface="Poppins"/>
              </a:defRPr>
            </a:lvl6pPr>
            <a:lvl7pPr marR="0" lvl="6" algn="l" rtl="0">
              <a:spcBef>
                <a:spcPts val="0"/>
              </a:spcBef>
              <a:spcAft>
                <a:spcPts val="0"/>
              </a:spcAft>
              <a:buSzPts val="1400"/>
              <a:buNone/>
              <a:defRPr sz="1800" b="0" i="0" u="none" strike="noStrike" cap="none">
                <a:solidFill>
                  <a:schemeClr val="dk1"/>
                </a:solidFill>
                <a:latin typeface="Poppins"/>
                <a:ea typeface="Poppins"/>
                <a:cs typeface="Poppins"/>
                <a:sym typeface="Poppins"/>
              </a:defRPr>
            </a:lvl7pPr>
            <a:lvl8pPr marR="0" lvl="7" algn="l" rtl="0">
              <a:spcBef>
                <a:spcPts val="0"/>
              </a:spcBef>
              <a:spcAft>
                <a:spcPts val="0"/>
              </a:spcAft>
              <a:buSzPts val="1400"/>
              <a:buNone/>
              <a:defRPr sz="1800" b="0" i="0" u="none" strike="noStrike" cap="none">
                <a:solidFill>
                  <a:schemeClr val="dk1"/>
                </a:solidFill>
                <a:latin typeface="Poppins"/>
                <a:ea typeface="Poppins"/>
                <a:cs typeface="Poppins"/>
                <a:sym typeface="Poppins"/>
              </a:defRPr>
            </a:lvl8pPr>
            <a:lvl9pPr marR="0" lvl="8" algn="l" rtl="0">
              <a:spcBef>
                <a:spcPts val="0"/>
              </a:spcBef>
              <a:spcAft>
                <a:spcPts val="0"/>
              </a:spcAft>
              <a:buSzPts val="1400"/>
              <a:buNone/>
              <a:defRPr sz="1800" b="0" i="0" u="none" strike="noStrike" cap="none">
                <a:solidFill>
                  <a:schemeClr val="dk1"/>
                </a:solidFill>
                <a:latin typeface="Poppins"/>
                <a:ea typeface="Poppins"/>
                <a:cs typeface="Poppins"/>
                <a:sym typeface="Poppins"/>
              </a:defRPr>
            </a:lvl9pPr>
          </a:lstStyle>
          <a:p>
            <a:endParaRPr/>
          </a:p>
        </p:txBody>
      </p:sp>
      <p:sp>
        <p:nvSpPr>
          <p:cNvPr id="14" name="Google Shape;1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Poppins"/>
                <a:ea typeface="Poppins"/>
                <a:cs typeface="Poppins"/>
                <a:sym typeface="Poppins"/>
              </a:defRPr>
            </a:lvl1pPr>
            <a:lvl2pPr marL="0" marR="0" lvl="1" indent="0" algn="r" rtl="0">
              <a:spcBef>
                <a:spcPts val="0"/>
              </a:spcBef>
              <a:buNone/>
              <a:defRPr sz="1200" b="0" i="0" u="none" strike="noStrike" cap="none">
                <a:solidFill>
                  <a:srgbClr val="757575"/>
                </a:solidFill>
                <a:latin typeface="Poppins"/>
                <a:ea typeface="Poppins"/>
                <a:cs typeface="Poppins"/>
                <a:sym typeface="Poppins"/>
              </a:defRPr>
            </a:lvl2pPr>
            <a:lvl3pPr marL="0" marR="0" lvl="2" indent="0" algn="r" rtl="0">
              <a:spcBef>
                <a:spcPts val="0"/>
              </a:spcBef>
              <a:buNone/>
              <a:defRPr sz="1200" b="0" i="0" u="none" strike="noStrike" cap="none">
                <a:solidFill>
                  <a:srgbClr val="757575"/>
                </a:solidFill>
                <a:latin typeface="Poppins"/>
                <a:ea typeface="Poppins"/>
                <a:cs typeface="Poppins"/>
                <a:sym typeface="Poppins"/>
              </a:defRPr>
            </a:lvl3pPr>
            <a:lvl4pPr marL="0" marR="0" lvl="3" indent="0" algn="r" rtl="0">
              <a:spcBef>
                <a:spcPts val="0"/>
              </a:spcBef>
              <a:buNone/>
              <a:defRPr sz="1200" b="0" i="0" u="none" strike="noStrike" cap="none">
                <a:solidFill>
                  <a:srgbClr val="757575"/>
                </a:solidFill>
                <a:latin typeface="Poppins"/>
                <a:ea typeface="Poppins"/>
                <a:cs typeface="Poppins"/>
                <a:sym typeface="Poppins"/>
              </a:defRPr>
            </a:lvl4pPr>
            <a:lvl5pPr marL="0" marR="0" lvl="4" indent="0" algn="r" rtl="0">
              <a:spcBef>
                <a:spcPts val="0"/>
              </a:spcBef>
              <a:buNone/>
              <a:defRPr sz="1200" b="0" i="0" u="none" strike="noStrike" cap="none">
                <a:solidFill>
                  <a:srgbClr val="757575"/>
                </a:solidFill>
                <a:latin typeface="Poppins"/>
                <a:ea typeface="Poppins"/>
                <a:cs typeface="Poppins"/>
                <a:sym typeface="Poppins"/>
              </a:defRPr>
            </a:lvl5pPr>
            <a:lvl6pPr marL="0" marR="0" lvl="5" indent="0" algn="r" rtl="0">
              <a:spcBef>
                <a:spcPts val="0"/>
              </a:spcBef>
              <a:buNone/>
              <a:defRPr sz="1200" b="0" i="0" u="none" strike="noStrike" cap="none">
                <a:solidFill>
                  <a:srgbClr val="757575"/>
                </a:solidFill>
                <a:latin typeface="Poppins"/>
                <a:ea typeface="Poppins"/>
                <a:cs typeface="Poppins"/>
                <a:sym typeface="Poppins"/>
              </a:defRPr>
            </a:lvl6pPr>
            <a:lvl7pPr marL="0" marR="0" lvl="6" indent="0" algn="r" rtl="0">
              <a:spcBef>
                <a:spcPts val="0"/>
              </a:spcBef>
              <a:buNone/>
              <a:defRPr sz="1200" b="0" i="0" u="none" strike="noStrike" cap="none">
                <a:solidFill>
                  <a:srgbClr val="757575"/>
                </a:solidFill>
                <a:latin typeface="Poppins"/>
                <a:ea typeface="Poppins"/>
                <a:cs typeface="Poppins"/>
                <a:sym typeface="Poppins"/>
              </a:defRPr>
            </a:lvl7pPr>
            <a:lvl8pPr marL="0" marR="0" lvl="7" indent="0" algn="r" rtl="0">
              <a:spcBef>
                <a:spcPts val="0"/>
              </a:spcBef>
              <a:buNone/>
              <a:defRPr sz="1200" b="0" i="0" u="none" strike="noStrike" cap="none">
                <a:solidFill>
                  <a:srgbClr val="757575"/>
                </a:solidFill>
                <a:latin typeface="Poppins"/>
                <a:ea typeface="Poppins"/>
                <a:cs typeface="Poppins"/>
                <a:sym typeface="Poppins"/>
              </a:defRPr>
            </a:lvl8pPr>
            <a:lvl9pPr marL="0" marR="0" lvl="8" indent="0" algn="r" rtl="0">
              <a:spcBef>
                <a:spcPts val="0"/>
              </a:spcBef>
              <a:buNone/>
              <a:defRPr sz="1200" b="0" i="0" u="none" strike="noStrike" cap="none">
                <a:solidFill>
                  <a:srgbClr val="757575"/>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6" r:id="rId5"/>
    <p:sldLayoutId id="2147483658"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 Target="slide3.xml"/><Relationship Id="rId7" Type="http://schemas.openxmlformats.org/officeDocument/2006/relationships/slide" Target="slide7.xml"/><Relationship Id="rId12" Type="http://schemas.openxmlformats.org/officeDocument/2006/relationships/slide" Target="slide16.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6.xml"/><Relationship Id="rId11" Type="http://schemas.openxmlformats.org/officeDocument/2006/relationships/slide" Target="slide15.xml"/><Relationship Id="rId5" Type="http://schemas.openxmlformats.org/officeDocument/2006/relationships/slide" Target="slide5.xml"/><Relationship Id="rId10" Type="http://schemas.openxmlformats.org/officeDocument/2006/relationships/slide" Target="slide13.xml"/><Relationship Id="rId4" Type="http://schemas.openxmlformats.org/officeDocument/2006/relationships/slide" Target="slide4.xml"/><Relationship Id="rId9" Type="http://schemas.openxmlformats.org/officeDocument/2006/relationships/slide" Target="slide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1"/>
          <p:cNvSpPr txBox="1">
            <a:spLocks noGrp="1"/>
          </p:cNvSpPr>
          <p:nvPr>
            <p:ph type="ctrTitle"/>
          </p:nvPr>
        </p:nvSpPr>
        <p:spPr>
          <a:xfrm>
            <a:off x="718940" y="2835269"/>
            <a:ext cx="6088259" cy="1069780"/>
          </a:xfrm>
          <a:prstGeom prst="rect">
            <a:avLst/>
          </a:prstGeom>
          <a:noFill/>
          <a:ln>
            <a:noFill/>
          </a:ln>
        </p:spPr>
        <p:txBody>
          <a:bodyPr spcFirstLastPara="1" wrap="square" lIns="0" tIns="0" rIns="0" bIns="0" anchor="t" anchorCtr="0">
            <a:spAutoFit/>
          </a:bodyPr>
          <a:lstStyle/>
          <a:p>
            <a:pPr lvl="0"/>
            <a:r>
              <a:rPr lang="en-GB">
                <a:latin typeface="Poppins Light"/>
                <a:cs typeface="Poppins Light"/>
              </a:rPr>
              <a:t>PFI &amp; PF2 Projects: 2025 Summary Data</a:t>
            </a:r>
            <a:endParaRPr>
              <a:latin typeface="Poppins Light"/>
              <a:cs typeface="Poppins Light"/>
            </a:endParaRPr>
          </a:p>
        </p:txBody>
      </p:sp>
      <p:sp>
        <p:nvSpPr>
          <p:cNvPr id="341" name="Google Shape;341;p1"/>
          <p:cNvSpPr txBox="1">
            <a:spLocks noGrp="1"/>
          </p:cNvSpPr>
          <p:nvPr>
            <p:ph type="body" idx="2"/>
          </p:nvPr>
        </p:nvSpPr>
        <p:spPr>
          <a:xfrm>
            <a:off x="751468" y="6263438"/>
            <a:ext cx="5344532" cy="163699"/>
          </a:xfrm>
          <a:prstGeom prst="rect">
            <a:avLst/>
          </a:prstGeom>
          <a:noFill/>
          <a:ln>
            <a:noFill/>
          </a:ln>
        </p:spPr>
        <p:txBody>
          <a:bodyPr spcFirstLastPara="1" wrap="square" lIns="0" tIns="0" rIns="0" bIns="0" anchor="t" anchorCtr="0">
            <a:spAutoFit/>
          </a:bodyPr>
          <a:lstStyle/>
          <a:p>
            <a:pPr marL="0" indent="0">
              <a:spcBef>
                <a:spcPts val="0"/>
              </a:spcBef>
              <a:buSzPts val="1100"/>
            </a:pPr>
            <a:r>
              <a:rPr lang="en-US"/>
              <a:t>OFFICIAL</a:t>
            </a:r>
            <a:endParaRPr/>
          </a:p>
        </p:txBody>
      </p:sp>
      <p:pic>
        <p:nvPicPr>
          <p:cNvPr id="342" name="Google Shape;342;p1" title="NISTA_Stacked_White.png"/>
          <p:cNvPicPr preferRelativeResize="0"/>
          <p:nvPr/>
        </p:nvPicPr>
        <p:blipFill>
          <a:blip r:embed="rId3">
            <a:alphaModFix/>
          </a:blip>
          <a:stretch>
            <a:fillRect/>
          </a:stretch>
        </p:blipFill>
        <p:spPr>
          <a:xfrm>
            <a:off x="440625" y="4416200"/>
            <a:ext cx="3035177" cy="17132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3">
          <a:extLst>
            <a:ext uri="{FF2B5EF4-FFF2-40B4-BE49-F238E27FC236}">
              <a16:creationId xmlns:a16="http://schemas.microsoft.com/office/drawing/2014/main" id="{E26A86C5-F48F-7CAF-3408-55E6FE204BB1}"/>
            </a:ext>
          </a:extLst>
        </p:cNvPr>
        <p:cNvGrpSpPr/>
        <p:nvPr/>
      </p:nvGrpSpPr>
      <p:grpSpPr>
        <a:xfrm>
          <a:off x="0" y="0"/>
          <a:ext cx="0" cy="0"/>
          <a:chOff x="0" y="0"/>
          <a:chExt cx="0" cy="0"/>
        </a:xfrm>
      </p:grpSpPr>
      <p:sp>
        <p:nvSpPr>
          <p:cNvPr id="454" name="Google Shape;454;p15">
            <a:extLst>
              <a:ext uri="{FF2B5EF4-FFF2-40B4-BE49-F238E27FC236}">
                <a16:creationId xmlns:a16="http://schemas.microsoft.com/office/drawing/2014/main" id="{E3E584D4-A403-B8D8-12C8-7EE85EDC5AE6}"/>
              </a:ext>
            </a:extLst>
          </p:cNvPr>
          <p:cNvSpPr txBox="1">
            <a:spLocks noGrp="1"/>
          </p:cNvSpPr>
          <p:nvPr>
            <p:ph type="sldNum" idx="12"/>
          </p:nvPr>
        </p:nvSpPr>
        <p:spPr>
          <a:xfrm>
            <a:off x="256353" y="6269986"/>
            <a:ext cx="427299" cy="161583"/>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10</a:t>
            </a:fld>
            <a:endParaRPr/>
          </a:p>
        </p:txBody>
      </p:sp>
      <p:sp>
        <p:nvSpPr>
          <p:cNvPr id="455" name="Google Shape;455;p15">
            <a:extLst>
              <a:ext uri="{FF2B5EF4-FFF2-40B4-BE49-F238E27FC236}">
                <a16:creationId xmlns:a16="http://schemas.microsoft.com/office/drawing/2014/main" id="{ABC3FFF5-ACDF-24C3-77FD-F44664691EC5}"/>
              </a:ext>
            </a:extLst>
          </p:cNvPr>
          <p:cNvSpPr txBox="1">
            <a:spLocks noGrp="1"/>
          </p:cNvSpPr>
          <p:nvPr>
            <p:ph type="ftr" idx="11"/>
          </p:nvPr>
        </p:nvSpPr>
        <p:spPr>
          <a:xfrm>
            <a:off x="799326" y="6269986"/>
            <a:ext cx="2412000" cy="161583"/>
          </a:xfrm>
          <a:prstGeom prst="rect">
            <a:avLst/>
          </a:prstGeom>
          <a:noFill/>
          <a:ln>
            <a:noFill/>
          </a:ln>
        </p:spPr>
        <p:txBody>
          <a:bodyPr spcFirstLastPara="1" wrap="square" lIns="0" tIns="0" rIns="0" bIns="0" anchor="ctr" anchorCtr="0">
            <a:spAutoFit/>
          </a:bodyPr>
          <a:lstStyle/>
          <a:p>
            <a:pPr marL="0" lvl="0" indent="0" algn="l" rtl="0">
              <a:spcBef>
                <a:spcPts val="0"/>
              </a:spcBef>
              <a:spcAft>
                <a:spcPts val="0"/>
              </a:spcAft>
              <a:buNone/>
            </a:pPr>
            <a:r>
              <a:rPr lang="en-US"/>
              <a:t>NISTA</a:t>
            </a:r>
            <a:endParaRPr/>
          </a:p>
        </p:txBody>
      </p:sp>
      <p:sp>
        <p:nvSpPr>
          <p:cNvPr id="456" name="Google Shape;456;p15">
            <a:extLst>
              <a:ext uri="{FF2B5EF4-FFF2-40B4-BE49-F238E27FC236}">
                <a16:creationId xmlns:a16="http://schemas.microsoft.com/office/drawing/2014/main" id="{F02E3E5A-F06A-3C40-6BB1-97F2289B718D}"/>
              </a:ext>
            </a:extLst>
          </p:cNvPr>
          <p:cNvSpPr txBox="1">
            <a:spLocks noGrp="1"/>
          </p:cNvSpPr>
          <p:nvPr>
            <p:ph type="title"/>
          </p:nvPr>
        </p:nvSpPr>
        <p:spPr>
          <a:xfrm>
            <a:off x="550798" y="669493"/>
            <a:ext cx="3375208" cy="875368"/>
          </a:xfrm>
          <a:prstGeom prst="rect">
            <a:avLst/>
          </a:prstGeom>
          <a:noFill/>
          <a:ln>
            <a:noFill/>
          </a:ln>
        </p:spPr>
        <p:txBody>
          <a:bodyPr spcFirstLastPara="1" wrap="square" lIns="0" tIns="0" rIns="0" bIns="0" anchor="t" anchorCtr="0">
            <a:spAutoFit/>
          </a:bodyPr>
          <a:lstStyle/>
          <a:p>
            <a:pPr lvl="0"/>
            <a:r>
              <a:rPr lang="en-US"/>
              <a:t>EXPIRING PROJECTS</a:t>
            </a:r>
            <a:endParaRPr/>
          </a:p>
        </p:txBody>
      </p:sp>
      <p:sp>
        <p:nvSpPr>
          <p:cNvPr id="457" name="Google Shape;457;p15">
            <a:extLst>
              <a:ext uri="{FF2B5EF4-FFF2-40B4-BE49-F238E27FC236}">
                <a16:creationId xmlns:a16="http://schemas.microsoft.com/office/drawing/2014/main" id="{A789681D-66AC-FB61-EA6C-866F9155ADDC}"/>
              </a:ext>
            </a:extLst>
          </p:cNvPr>
          <p:cNvSpPr txBox="1">
            <a:spLocks noGrp="1"/>
          </p:cNvSpPr>
          <p:nvPr>
            <p:ph type="body" idx="1"/>
          </p:nvPr>
        </p:nvSpPr>
        <p:spPr>
          <a:xfrm>
            <a:off x="550799" y="1924642"/>
            <a:ext cx="2933182" cy="1922834"/>
          </a:xfrm>
          <a:prstGeom prst="rect">
            <a:avLst/>
          </a:prstGeom>
          <a:noFill/>
          <a:ln>
            <a:noFill/>
          </a:ln>
        </p:spPr>
        <p:txBody>
          <a:bodyPr spcFirstLastPara="1" wrap="square" lIns="0" tIns="0" rIns="0" bIns="0" anchor="t" anchorCtr="0">
            <a:spAutoFit/>
          </a:bodyPr>
          <a:lstStyle/>
          <a:p>
            <a:pPr marL="0" indent="0"/>
            <a:r>
              <a:rPr lang="en-GB">
                <a:sym typeface="Barlow"/>
              </a:rPr>
              <a:t>The 2036 expiry “peak” is driven mainly by DFE and DHSC projects. </a:t>
            </a:r>
          </a:p>
          <a:p>
            <a:pPr marL="0" indent="0"/>
            <a:endParaRPr lang="en-GB">
              <a:sym typeface="Barlow"/>
            </a:endParaRPr>
          </a:p>
          <a:p>
            <a:pPr marL="0" indent="0"/>
            <a:r>
              <a:rPr lang="en-GB">
                <a:sym typeface="Barlow"/>
              </a:rPr>
              <a:t>Later expiries (from 2043 onwards) consist mainly of DHSC projects.</a:t>
            </a:r>
            <a:endParaRPr lang="en-GB"/>
          </a:p>
        </p:txBody>
      </p:sp>
      <p:pic>
        <p:nvPicPr>
          <p:cNvPr id="2" name="Picture 1">
            <a:extLst>
              <a:ext uri="{FF2B5EF4-FFF2-40B4-BE49-F238E27FC236}">
                <a16:creationId xmlns:a16="http://schemas.microsoft.com/office/drawing/2014/main" id="{F31FC36E-6F38-EDBB-0D9F-6A2AA4163DDD}"/>
              </a:ext>
            </a:extLst>
          </p:cNvPr>
          <p:cNvPicPr>
            <a:picLocks noChangeAspect="1"/>
          </p:cNvPicPr>
          <p:nvPr/>
        </p:nvPicPr>
        <p:blipFill>
          <a:blip r:embed="rId3"/>
          <a:srcRect r="1273" b="938"/>
          <a:stretch>
            <a:fillRect/>
          </a:stretch>
        </p:blipFill>
        <p:spPr>
          <a:xfrm>
            <a:off x="3706086" y="994371"/>
            <a:ext cx="8190265" cy="5194136"/>
          </a:xfrm>
          <a:prstGeom prst="rect">
            <a:avLst/>
          </a:prstGeom>
        </p:spPr>
      </p:pic>
      <p:pic>
        <p:nvPicPr>
          <p:cNvPr id="3" name="Picture 2" descr="A group of colorful squares with black text&#10;&#10;AI-generated content may be incorrect.">
            <a:extLst>
              <a:ext uri="{FF2B5EF4-FFF2-40B4-BE49-F238E27FC236}">
                <a16:creationId xmlns:a16="http://schemas.microsoft.com/office/drawing/2014/main" id="{A4BEEF7F-676B-9CA4-9925-750E4AB85D94}"/>
              </a:ext>
            </a:extLst>
          </p:cNvPr>
          <p:cNvPicPr>
            <a:picLocks noChangeAspect="1"/>
          </p:cNvPicPr>
          <p:nvPr/>
        </p:nvPicPr>
        <p:blipFill>
          <a:blip r:embed="rId4"/>
          <a:stretch>
            <a:fillRect/>
          </a:stretch>
        </p:blipFill>
        <p:spPr>
          <a:xfrm>
            <a:off x="9827700" y="336600"/>
            <a:ext cx="1986600" cy="2956800"/>
          </a:xfrm>
          <a:prstGeom prst="rect">
            <a:avLst/>
          </a:prstGeom>
        </p:spPr>
      </p:pic>
      <p:sp>
        <p:nvSpPr>
          <p:cNvPr id="7" name="Google Shape;477;p17">
            <a:extLst>
              <a:ext uri="{FF2B5EF4-FFF2-40B4-BE49-F238E27FC236}">
                <a16:creationId xmlns:a16="http://schemas.microsoft.com/office/drawing/2014/main" id="{216E6BD1-35D6-327F-C169-F222E99D3C4D}"/>
              </a:ext>
            </a:extLst>
          </p:cNvPr>
          <p:cNvSpPr txBox="1">
            <a:spLocks/>
          </p:cNvSpPr>
          <p:nvPr/>
        </p:nvSpPr>
        <p:spPr>
          <a:xfrm>
            <a:off x="6351074" y="874301"/>
            <a:ext cx="3111404" cy="46128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25000"/>
              </a:lnSpc>
              <a:spcBef>
                <a:spcPts val="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1pPr>
            <a:lvl2pPr marL="914400" marR="0" lvl="1" indent="-228600" algn="l" rtl="0">
              <a:lnSpc>
                <a:spcPct val="90000"/>
              </a:lnSpc>
              <a:spcBef>
                <a:spcPts val="60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2pPr>
            <a:lvl3pPr marL="1371600" marR="0" lvl="2" indent="-228600" algn="l" rtl="0">
              <a:lnSpc>
                <a:spcPct val="90000"/>
              </a:lnSpc>
              <a:spcBef>
                <a:spcPts val="50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3pPr>
            <a:lvl4pPr marL="1828800" marR="0" lvl="3" indent="-228600" algn="l" rtl="0">
              <a:lnSpc>
                <a:spcPct val="90000"/>
              </a:lnSpc>
              <a:spcBef>
                <a:spcPts val="50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4pPr>
            <a:lvl5pPr marL="2286000" marR="0" lvl="4" indent="-228600" algn="l" rtl="0">
              <a:lnSpc>
                <a:spcPct val="90000"/>
              </a:lnSpc>
              <a:spcBef>
                <a:spcPts val="50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9pPr>
          </a:lstStyle>
          <a:p>
            <a:pPr marL="0" indent="0">
              <a:lnSpc>
                <a:spcPct val="95000"/>
              </a:lnSpc>
              <a:spcBef>
                <a:spcPts val="1200"/>
              </a:spcBef>
              <a:spcAft>
                <a:spcPts val="1200"/>
              </a:spcAft>
              <a:buClr>
                <a:schemeClr val="dk1"/>
              </a:buClr>
              <a:buSzPts val="1100"/>
            </a:pPr>
            <a:r>
              <a:rPr lang="en-GB" sz="1050" b="1">
                <a:solidFill>
                  <a:schemeClr val="dk1"/>
                </a:solidFill>
              </a:rPr>
              <a:t>Contract expiries over time, by department</a:t>
            </a:r>
          </a:p>
        </p:txBody>
      </p:sp>
    </p:spTree>
    <p:extLst>
      <p:ext uri="{BB962C8B-B14F-4D97-AF65-F5344CB8AC3E}">
        <p14:creationId xmlns:p14="http://schemas.microsoft.com/office/powerpoint/2010/main" val="381598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2">
          <a:extLst>
            <a:ext uri="{FF2B5EF4-FFF2-40B4-BE49-F238E27FC236}">
              <a16:creationId xmlns:a16="http://schemas.microsoft.com/office/drawing/2014/main" id="{AC301F86-9CEE-2764-29F6-E50376B8553B}"/>
            </a:ext>
          </a:extLst>
        </p:cNvPr>
        <p:cNvGrpSpPr/>
        <p:nvPr/>
      </p:nvGrpSpPr>
      <p:grpSpPr>
        <a:xfrm>
          <a:off x="0" y="0"/>
          <a:ext cx="0" cy="0"/>
          <a:chOff x="0" y="0"/>
          <a:chExt cx="0" cy="0"/>
        </a:xfrm>
      </p:grpSpPr>
      <p:pic>
        <p:nvPicPr>
          <p:cNvPr id="2" name="Picture 1" descr="A graph with numbers and lines&#10;&#10;AI-generated content may be incorrect.">
            <a:extLst>
              <a:ext uri="{FF2B5EF4-FFF2-40B4-BE49-F238E27FC236}">
                <a16:creationId xmlns:a16="http://schemas.microsoft.com/office/drawing/2014/main" id="{27511DB8-B317-E340-DA31-AF8749E18111}"/>
              </a:ext>
            </a:extLst>
          </p:cNvPr>
          <p:cNvPicPr>
            <a:picLocks noChangeAspect="1"/>
          </p:cNvPicPr>
          <p:nvPr/>
        </p:nvPicPr>
        <p:blipFill>
          <a:blip r:embed="rId3"/>
          <a:stretch>
            <a:fillRect/>
          </a:stretch>
        </p:blipFill>
        <p:spPr>
          <a:xfrm>
            <a:off x="5133074" y="1284514"/>
            <a:ext cx="6606709" cy="5319486"/>
          </a:xfrm>
          <a:prstGeom prst="rect">
            <a:avLst/>
          </a:prstGeom>
        </p:spPr>
      </p:pic>
      <p:sp>
        <p:nvSpPr>
          <p:cNvPr id="473" name="Google Shape;473;p17">
            <a:extLst>
              <a:ext uri="{FF2B5EF4-FFF2-40B4-BE49-F238E27FC236}">
                <a16:creationId xmlns:a16="http://schemas.microsoft.com/office/drawing/2014/main" id="{F24B97F3-29BA-2B65-57A2-34F55BAA14E3}"/>
              </a:ext>
            </a:extLst>
          </p:cNvPr>
          <p:cNvSpPr txBox="1">
            <a:spLocks noGrp="1"/>
          </p:cNvSpPr>
          <p:nvPr>
            <p:ph type="sldNum" idx="12"/>
          </p:nvPr>
        </p:nvSpPr>
        <p:spPr>
          <a:xfrm>
            <a:off x="256353" y="6269986"/>
            <a:ext cx="427299" cy="161583"/>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11</a:t>
            </a:fld>
            <a:endParaRPr/>
          </a:p>
        </p:txBody>
      </p:sp>
      <p:sp>
        <p:nvSpPr>
          <p:cNvPr id="474" name="Google Shape;474;p17">
            <a:extLst>
              <a:ext uri="{FF2B5EF4-FFF2-40B4-BE49-F238E27FC236}">
                <a16:creationId xmlns:a16="http://schemas.microsoft.com/office/drawing/2014/main" id="{E93517D0-B759-5FE7-A4E7-D04E92FA441F}"/>
              </a:ext>
            </a:extLst>
          </p:cNvPr>
          <p:cNvSpPr txBox="1">
            <a:spLocks noGrp="1"/>
          </p:cNvSpPr>
          <p:nvPr>
            <p:ph type="ftr" idx="11"/>
          </p:nvPr>
        </p:nvSpPr>
        <p:spPr>
          <a:xfrm>
            <a:off x="799326" y="6269986"/>
            <a:ext cx="2412000" cy="161583"/>
          </a:xfrm>
          <a:prstGeom prst="rect">
            <a:avLst/>
          </a:prstGeom>
          <a:noFill/>
          <a:ln>
            <a:noFill/>
          </a:ln>
        </p:spPr>
        <p:txBody>
          <a:bodyPr spcFirstLastPara="1" wrap="square" lIns="0" tIns="0" rIns="0" bIns="0" anchor="ctr" anchorCtr="0">
            <a:spAutoFit/>
          </a:bodyPr>
          <a:lstStyle/>
          <a:p>
            <a:pPr marL="0" lvl="0" indent="0" algn="l" rtl="0">
              <a:spcBef>
                <a:spcPts val="0"/>
              </a:spcBef>
              <a:spcAft>
                <a:spcPts val="0"/>
              </a:spcAft>
              <a:buNone/>
            </a:pPr>
            <a:r>
              <a:rPr lang="en-US"/>
              <a:t>NISTA</a:t>
            </a:r>
            <a:endParaRPr/>
          </a:p>
        </p:txBody>
      </p:sp>
      <p:sp>
        <p:nvSpPr>
          <p:cNvPr id="475" name="Google Shape;475;p17">
            <a:extLst>
              <a:ext uri="{FF2B5EF4-FFF2-40B4-BE49-F238E27FC236}">
                <a16:creationId xmlns:a16="http://schemas.microsoft.com/office/drawing/2014/main" id="{01AFAF8F-2E56-2689-24AC-6526491A2A4F}"/>
              </a:ext>
            </a:extLst>
          </p:cNvPr>
          <p:cNvSpPr txBox="1">
            <a:spLocks noGrp="1"/>
          </p:cNvSpPr>
          <p:nvPr>
            <p:ph type="title"/>
          </p:nvPr>
        </p:nvSpPr>
        <p:spPr>
          <a:xfrm>
            <a:off x="550797" y="904169"/>
            <a:ext cx="3535066" cy="680827"/>
          </a:xfrm>
          <a:prstGeom prst="rect">
            <a:avLst/>
          </a:prstGeom>
          <a:noFill/>
          <a:ln>
            <a:noFill/>
          </a:ln>
        </p:spPr>
        <p:txBody>
          <a:bodyPr spcFirstLastPara="1" wrap="square" lIns="0" tIns="0" rIns="0" bIns="0" anchor="t" anchorCtr="0">
            <a:spAutoFit/>
          </a:bodyPr>
          <a:lstStyle/>
          <a:p>
            <a:pPr marL="0" lvl="0" indent="0" algn="l" rtl="0">
              <a:lnSpc>
                <a:spcPct val="79000"/>
              </a:lnSpc>
              <a:spcBef>
                <a:spcPts val="0"/>
              </a:spcBef>
              <a:spcAft>
                <a:spcPts val="0"/>
              </a:spcAft>
              <a:buClr>
                <a:schemeClr val="lt1"/>
              </a:buClr>
              <a:buSzPts val="3600"/>
              <a:buFont typeface="Poppins"/>
              <a:buNone/>
            </a:pPr>
            <a:r>
              <a:rPr lang="en-US" sz="2800"/>
              <a:t>EXPIRING PROJECTS</a:t>
            </a:r>
            <a:endParaRPr sz="2800"/>
          </a:p>
        </p:txBody>
      </p:sp>
      <p:sp>
        <p:nvSpPr>
          <p:cNvPr id="478" name="Google Shape;478;p17">
            <a:extLst>
              <a:ext uri="{FF2B5EF4-FFF2-40B4-BE49-F238E27FC236}">
                <a16:creationId xmlns:a16="http://schemas.microsoft.com/office/drawing/2014/main" id="{13F06D33-B965-7448-047A-663B66BBFCD9}"/>
              </a:ext>
            </a:extLst>
          </p:cNvPr>
          <p:cNvSpPr txBox="1">
            <a:spLocks noGrp="1"/>
          </p:cNvSpPr>
          <p:nvPr>
            <p:ph type="body" idx="3"/>
          </p:nvPr>
        </p:nvSpPr>
        <p:spPr>
          <a:xfrm>
            <a:off x="508464" y="1927178"/>
            <a:ext cx="3008313" cy="2940805"/>
          </a:xfrm>
          <a:prstGeom prst="rect">
            <a:avLst/>
          </a:prstGeom>
          <a:noFill/>
          <a:ln>
            <a:noFill/>
          </a:ln>
        </p:spPr>
        <p:txBody>
          <a:bodyPr spcFirstLastPara="1" wrap="square" lIns="0" tIns="0" rIns="0" bIns="0" anchor="t" anchorCtr="0">
            <a:spAutoFit/>
          </a:bodyPr>
          <a:lstStyle/>
          <a:p>
            <a:pPr marL="0" indent="0"/>
            <a:r>
              <a:rPr lang="en-GB" sz="1400" dirty="0">
                <a:sym typeface="Barlow"/>
              </a:rPr>
              <a:t>While the peak of expiries occurs in 2036, projects expiring between 2039-2042 account for the largest proportion (38%) of total remaining UC payments. </a:t>
            </a:r>
            <a:endParaRPr lang="en-US" sz="1400" dirty="0"/>
          </a:p>
          <a:p>
            <a:pPr marL="0" indent="0"/>
            <a:endParaRPr lang="en-GB" sz="1400">
              <a:sym typeface="Barlow"/>
            </a:endParaRPr>
          </a:p>
          <a:p>
            <a:pPr marL="0" indent="0"/>
            <a:r>
              <a:rPr lang="en-GB" sz="1400" dirty="0"/>
              <a:t>Gripping these projects now by improving contract management will protect the associated value at risk. This underlines the fact that the PFI Contract Management Programme should not be exclusively expiry focused. </a:t>
            </a:r>
          </a:p>
        </p:txBody>
      </p:sp>
      <p:grpSp>
        <p:nvGrpSpPr>
          <p:cNvPr id="7" name="Google Shape;176;p23">
            <a:extLst>
              <a:ext uri="{FF2B5EF4-FFF2-40B4-BE49-F238E27FC236}">
                <a16:creationId xmlns:a16="http://schemas.microsoft.com/office/drawing/2014/main" id="{D14246D2-4498-2404-B58B-327F9B7E459F}"/>
              </a:ext>
            </a:extLst>
          </p:cNvPr>
          <p:cNvGrpSpPr/>
          <p:nvPr/>
        </p:nvGrpSpPr>
        <p:grpSpPr>
          <a:xfrm>
            <a:off x="10579955" y="1472658"/>
            <a:ext cx="1164103" cy="946060"/>
            <a:chOff x="6035870" y="1440664"/>
            <a:chExt cx="1164103" cy="946060"/>
          </a:xfrm>
        </p:grpSpPr>
        <p:sp>
          <p:nvSpPr>
            <p:cNvPr id="10" name="Google Shape;179;p23">
              <a:extLst>
                <a:ext uri="{FF2B5EF4-FFF2-40B4-BE49-F238E27FC236}">
                  <a16:creationId xmlns:a16="http://schemas.microsoft.com/office/drawing/2014/main" id="{5B3772B1-7423-E462-7347-859901644258}"/>
                </a:ext>
              </a:extLst>
            </p:cNvPr>
            <p:cNvSpPr txBox="1"/>
            <p:nvPr/>
          </p:nvSpPr>
          <p:spPr>
            <a:xfrm>
              <a:off x="6036165" y="1850877"/>
              <a:ext cx="1163808" cy="53584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900">
                  <a:solidFill>
                    <a:schemeClr val="dk2"/>
                  </a:solidFill>
                </a:rPr>
                <a:t>Their % share of total remaining UC payments</a:t>
              </a:r>
              <a:endParaRPr sz="900">
                <a:solidFill>
                  <a:schemeClr val="dk2"/>
                </a:solidFill>
              </a:endParaRPr>
            </a:p>
          </p:txBody>
        </p:sp>
        <p:sp>
          <p:nvSpPr>
            <p:cNvPr id="9" name="Google Shape;178;p23">
              <a:extLst>
                <a:ext uri="{FF2B5EF4-FFF2-40B4-BE49-F238E27FC236}">
                  <a16:creationId xmlns:a16="http://schemas.microsoft.com/office/drawing/2014/main" id="{4791419D-B8CA-0E7E-0790-77ECBAC302E6}"/>
                </a:ext>
              </a:extLst>
            </p:cNvPr>
            <p:cNvSpPr txBox="1"/>
            <p:nvPr/>
          </p:nvSpPr>
          <p:spPr>
            <a:xfrm>
              <a:off x="6035870" y="1440664"/>
              <a:ext cx="1062427" cy="34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900">
                  <a:solidFill>
                    <a:schemeClr val="dk2"/>
                  </a:solidFill>
                </a:rPr>
                <a:t>Number of expiring projects</a:t>
              </a:r>
              <a:endParaRPr lang="en-US" sz="900">
                <a:solidFill>
                  <a:schemeClr val="dk2"/>
                </a:solidFill>
              </a:endParaRPr>
            </a:p>
          </p:txBody>
        </p:sp>
      </p:grpSp>
      <p:pic>
        <p:nvPicPr>
          <p:cNvPr id="12" name="Picture 11">
            <a:extLst>
              <a:ext uri="{FF2B5EF4-FFF2-40B4-BE49-F238E27FC236}">
                <a16:creationId xmlns:a16="http://schemas.microsoft.com/office/drawing/2014/main" id="{4866F6D9-334E-C8D4-0D22-EFBDAD127F30}"/>
              </a:ext>
            </a:extLst>
          </p:cNvPr>
          <p:cNvPicPr>
            <a:picLocks noChangeAspect="1"/>
          </p:cNvPicPr>
          <p:nvPr/>
        </p:nvPicPr>
        <p:blipFill>
          <a:blip r:embed="rId4"/>
          <a:srcRect t="-1637" r="6250" b="627"/>
          <a:stretch>
            <a:fillRect/>
          </a:stretch>
        </p:blipFill>
        <p:spPr>
          <a:xfrm>
            <a:off x="10277717" y="1472657"/>
            <a:ext cx="305581" cy="676781"/>
          </a:xfrm>
          <a:prstGeom prst="rect">
            <a:avLst/>
          </a:prstGeom>
        </p:spPr>
      </p:pic>
      <p:sp>
        <p:nvSpPr>
          <p:cNvPr id="4" name="Google Shape;477;p17">
            <a:extLst>
              <a:ext uri="{FF2B5EF4-FFF2-40B4-BE49-F238E27FC236}">
                <a16:creationId xmlns:a16="http://schemas.microsoft.com/office/drawing/2014/main" id="{A574BEDA-3313-9016-4AC6-4D50872C2762}"/>
              </a:ext>
            </a:extLst>
          </p:cNvPr>
          <p:cNvSpPr txBox="1">
            <a:spLocks/>
          </p:cNvSpPr>
          <p:nvPr/>
        </p:nvSpPr>
        <p:spPr>
          <a:xfrm>
            <a:off x="6976782" y="973423"/>
            <a:ext cx="3439745" cy="61478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25000"/>
              </a:lnSpc>
              <a:spcBef>
                <a:spcPts val="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1pPr>
            <a:lvl2pPr marL="914400" marR="0" lvl="1" indent="-228600" algn="l" rtl="0">
              <a:lnSpc>
                <a:spcPct val="90000"/>
              </a:lnSpc>
              <a:spcBef>
                <a:spcPts val="60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2pPr>
            <a:lvl3pPr marL="1371600" marR="0" lvl="2" indent="-228600" algn="l" rtl="0">
              <a:lnSpc>
                <a:spcPct val="90000"/>
              </a:lnSpc>
              <a:spcBef>
                <a:spcPts val="50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3pPr>
            <a:lvl4pPr marL="1828800" marR="0" lvl="3" indent="-228600" algn="l" rtl="0">
              <a:lnSpc>
                <a:spcPct val="90000"/>
              </a:lnSpc>
              <a:spcBef>
                <a:spcPts val="50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4pPr>
            <a:lvl5pPr marL="2286000" marR="0" lvl="4" indent="-228600" algn="l" rtl="0">
              <a:lnSpc>
                <a:spcPct val="90000"/>
              </a:lnSpc>
              <a:spcBef>
                <a:spcPts val="50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9pPr>
          </a:lstStyle>
          <a:p>
            <a:pPr marL="0" indent="0">
              <a:lnSpc>
                <a:spcPct val="95000"/>
              </a:lnSpc>
              <a:spcBef>
                <a:spcPts val="1200"/>
              </a:spcBef>
              <a:spcAft>
                <a:spcPts val="1200"/>
              </a:spcAft>
              <a:buClr>
                <a:schemeClr val="dk1"/>
              </a:buClr>
              <a:buSzPts val="1100"/>
            </a:pPr>
            <a:r>
              <a:rPr lang="en-GB" sz="1050" b="1">
                <a:solidFill>
                  <a:schemeClr val="dk1"/>
                </a:solidFill>
              </a:rPr>
              <a:t>Projects expiring each year, and their % share of estimated remaining unitary charge payments</a:t>
            </a:r>
          </a:p>
        </p:txBody>
      </p:sp>
    </p:spTree>
    <p:extLst>
      <p:ext uri="{BB962C8B-B14F-4D97-AF65-F5344CB8AC3E}">
        <p14:creationId xmlns:p14="http://schemas.microsoft.com/office/powerpoint/2010/main" val="1759087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72">
          <a:extLst>
            <a:ext uri="{FF2B5EF4-FFF2-40B4-BE49-F238E27FC236}">
              <a16:creationId xmlns:a16="http://schemas.microsoft.com/office/drawing/2014/main" id="{9C31187C-A886-91E6-1BDF-3B92D0E42963}"/>
            </a:ext>
          </a:extLst>
        </p:cNvPr>
        <p:cNvGrpSpPr/>
        <p:nvPr/>
      </p:nvGrpSpPr>
      <p:grpSpPr>
        <a:xfrm>
          <a:off x="0" y="0"/>
          <a:ext cx="0" cy="0"/>
          <a:chOff x="0" y="0"/>
          <a:chExt cx="0" cy="0"/>
        </a:xfrm>
      </p:grpSpPr>
      <p:sp>
        <p:nvSpPr>
          <p:cNvPr id="473" name="Google Shape;473;p17">
            <a:extLst>
              <a:ext uri="{FF2B5EF4-FFF2-40B4-BE49-F238E27FC236}">
                <a16:creationId xmlns:a16="http://schemas.microsoft.com/office/drawing/2014/main" id="{9E82C6B1-6B95-32C4-7F3D-960566A08908}"/>
              </a:ext>
            </a:extLst>
          </p:cNvPr>
          <p:cNvSpPr txBox="1">
            <a:spLocks noGrp="1"/>
          </p:cNvSpPr>
          <p:nvPr>
            <p:ph type="sldNum" idx="12"/>
          </p:nvPr>
        </p:nvSpPr>
        <p:spPr>
          <a:xfrm>
            <a:off x="256353" y="6269986"/>
            <a:ext cx="427299" cy="161583"/>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12</a:t>
            </a:fld>
            <a:endParaRPr/>
          </a:p>
        </p:txBody>
      </p:sp>
      <p:sp>
        <p:nvSpPr>
          <p:cNvPr id="474" name="Google Shape;474;p17">
            <a:extLst>
              <a:ext uri="{FF2B5EF4-FFF2-40B4-BE49-F238E27FC236}">
                <a16:creationId xmlns:a16="http://schemas.microsoft.com/office/drawing/2014/main" id="{C02E2601-451C-A296-B6C8-08C7CA2239EC}"/>
              </a:ext>
            </a:extLst>
          </p:cNvPr>
          <p:cNvSpPr txBox="1">
            <a:spLocks noGrp="1"/>
          </p:cNvSpPr>
          <p:nvPr>
            <p:ph type="ftr" idx="11"/>
          </p:nvPr>
        </p:nvSpPr>
        <p:spPr>
          <a:xfrm>
            <a:off x="799326" y="6269986"/>
            <a:ext cx="2412000" cy="161583"/>
          </a:xfrm>
          <a:prstGeom prst="rect">
            <a:avLst/>
          </a:prstGeom>
          <a:noFill/>
          <a:ln>
            <a:noFill/>
          </a:ln>
        </p:spPr>
        <p:txBody>
          <a:bodyPr spcFirstLastPara="1" wrap="square" lIns="0" tIns="0" rIns="0" bIns="0" anchor="ctr" anchorCtr="0">
            <a:spAutoFit/>
          </a:bodyPr>
          <a:lstStyle/>
          <a:p>
            <a:pPr marL="0" lvl="0" indent="0" algn="l" rtl="0">
              <a:spcBef>
                <a:spcPts val="0"/>
              </a:spcBef>
              <a:spcAft>
                <a:spcPts val="0"/>
              </a:spcAft>
              <a:buNone/>
            </a:pPr>
            <a:r>
              <a:rPr lang="en-US"/>
              <a:t>NISTA</a:t>
            </a:r>
            <a:endParaRPr/>
          </a:p>
        </p:txBody>
      </p:sp>
      <p:sp>
        <p:nvSpPr>
          <p:cNvPr id="475" name="Google Shape;475;p17">
            <a:extLst>
              <a:ext uri="{FF2B5EF4-FFF2-40B4-BE49-F238E27FC236}">
                <a16:creationId xmlns:a16="http://schemas.microsoft.com/office/drawing/2014/main" id="{14300A48-926B-6A03-B735-3837CACB7D6B}"/>
              </a:ext>
            </a:extLst>
          </p:cNvPr>
          <p:cNvSpPr txBox="1">
            <a:spLocks noGrp="1"/>
          </p:cNvSpPr>
          <p:nvPr>
            <p:ph type="title"/>
          </p:nvPr>
        </p:nvSpPr>
        <p:spPr>
          <a:xfrm>
            <a:off x="551025" y="766827"/>
            <a:ext cx="3349643" cy="778034"/>
          </a:xfrm>
          <a:prstGeom prst="rect">
            <a:avLst/>
          </a:prstGeom>
          <a:noFill/>
          <a:ln>
            <a:noFill/>
          </a:ln>
        </p:spPr>
        <p:txBody>
          <a:bodyPr spcFirstLastPara="1" wrap="square" lIns="0" tIns="0" rIns="0" bIns="0" anchor="t" anchorCtr="0">
            <a:spAutoFit/>
          </a:bodyPr>
          <a:lstStyle/>
          <a:p>
            <a:pPr marL="0" lvl="0" indent="0" algn="l" rtl="0">
              <a:lnSpc>
                <a:spcPct val="79000"/>
              </a:lnSpc>
              <a:spcBef>
                <a:spcPts val="0"/>
              </a:spcBef>
              <a:spcAft>
                <a:spcPts val="0"/>
              </a:spcAft>
              <a:buClr>
                <a:schemeClr val="lt1"/>
              </a:buClr>
              <a:buSzPts val="3600"/>
              <a:buFont typeface="Poppins"/>
              <a:buNone/>
            </a:pPr>
            <a:r>
              <a:rPr lang="en-US" sz="3200"/>
              <a:t>EXPIRIES WITHIN THE NEXT YEAR</a:t>
            </a:r>
            <a:endParaRPr sz="3200"/>
          </a:p>
        </p:txBody>
      </p:sp>
      <p:sp>
        <p:nvSpPr>
          <p:cNvPr id="9" name="Google Shape;477;p17">
            <a:extLst>
              <a:ext uri="{FF2B5EF4-FFF2-40B4-BE49-F238E27FC236}">
                <a16:creationId xmlns:a16="http://schemas.microsoft.com/office/drawing/2014/main" id="{9FC501DF-E71E-831E-8C6D-3AA8D04E41B3}"/>
              </a:ext>
            </a:extLst>
          </p:cNvPr>
          <p:cNvSpPr txBox="1">
            <a:spLocks noGrp="1"/>
          </p:cNvSpPr>
          <p:nvPr>
            <p:ph type="body" idx="1"/>
          </p:nvPr>
        </p:nvSpPr>
        <p:spPr>
          <a:xfrm>
            <a:off x="4979885" y="5939758"/>
            <a:ext cx="6918425" cy="153504"/>
          </a:xfrm>
          <a:prstGeom prst="rect">
            <a:avLst/>
          </a:prstGeom>
          <a:noFill/>
          <a:ln>
            <a:noFill/>
          </a:ln>
        </p:spPr>
        <p:txBody>
          <a:bodyPr spcFirstLastPara="1" wrap="square" lIns="0" tIns="0" rIns="0" bIns="0" anchor="t" anchorCtr="0">
            <a:spAutoFit/>
          </a:bodyPr>
          <a:lstStyle/>
          <a:p>
            <a:pPr marL="0" lvl="0" indent="0">
              <a:lnSpc>
                <a:spcPct val="95000"/>
              </a:lnSpc>
            </a:pPr>
            <a:r>
              <a:rPr lang="en-GB" sz="1050"/>
              <a:t>Capital value is the total nominal capitalised cost as recorded in the financial model at financial close.</a:t>
            </a:r>
            <a:endParaRPr lang="en-GB" sz="1050">
              <a:solidFill>
                <a:schemeClr val="dk1"/>
              </a:solidFill>
            </a:endParaRPr>
          </a:p>
        </p:txBody>
      </p:sp>
      <p:sp>
        <p:nvSpPr>
          <p:cNvPr id="11" name="TextBox 10">
            <a:extLst>
              <a:ext uri="{FF2B5EF4-FFF2-40B4-BE49-F238E27FC236}">
                <a16:creationId xmlns:a16="http://schemas.microsoft.com/office/drawing/2014/main" id="{4159B7CA-5BA9-E72D-A4CC-A78C8496D646}"/>
              </a:ext>
            </a:extLst>
          </p:cNvPr>
          <p:cNvSpPr txBox="1"/>
          <p:nvPr/>
        </p:nvSpPr>
        <p:spPr>
          <a:xfrm>
            <a:off x="551025" y="1907839"/>
            <a:ext cx="3349643" cy="501676"/>
          </a:xfrm>
          <a:prstGeom prst="rect">
            <a:avLst/>
          </a:prstGeom>
          <a:noFill/>
        </p:spPr>
        <p:txBody>
          <a:bodyPr wrap="square" lIns="91440" tIns="45720" rIns="91440" bIns="45720" anchor="t">
            <a:spAutoFit/>
          </a:bodyPr>
          <a:lstStyle/>
          <a:p>
            <a:pPr>
              <a:lnSpc>
                <a:spcPct val="95000"/>
              </a:lnSpc>
            </a:pPr>
            <a:r>
              <a:rPr lang="en-GB" dirty="0">
                <a:solidFill>
                  <a:schemeClr val="bg1"/>
                </a:solidFill>
              </a:rPr>
              <a:t>Years</a:t>
            </a:r>
            <a:r>
              <a:rPr lang="en-GB" sz="1400" dirty="0">
                <a:solidFill>
                  <a:schemeClr val="bg1"/>
                </a:solidFill>
              </a:rPr>
              <a:t> from expiry is calculated </a:t>
            </a:r>
            <a:r>
              <a:rPr lang="en-GB" dirty="0">
                <a:solidFill>
                  <a:schemeClr val="bg1"/>
                </a:solidFill>
              </a:rPr>
              <a:t>from 31</a:t>
            </a:r>
            <a:r>
              <a:rPr lang="en-GB" sz="1400" dirty="0">
                <a:solidFill>
                  <a:schemeClr val="bg1"/>
                </a:solidFill>
              </a:rPr>
              <a:t> March 2025</a:t>
            </a:r>
          </a:p>
        </p:txBody>
      </p:sp>
      <p:pic>
        <p:nvPicPr>
          <p:cNvPr id="2" name="Picture 1" descr="A blue and black text&#10;&#10;AI-generated content may be incorrect.">
            <a:extLst>
              <a:ext uri="{FF2B5EF4-FFF2-40B4-BE49-F238E27FC236}">
                <a16:creationId xmlns:a16="http://schemas.microsoft.com/office/drawing/2014/main" id="{9226E308-885F-9B39-0B5C-53F1013082A3}"/>
              </a:ext>
            </a:extLst>
          </p:cNvPr>
          <p:cNvPicPr>
            <a:picLocks noChangeAspect="1"/>
          </p:cNvPicPr>
          <p:nvPr/>
        </p:nvPicPr>
        <p:blipFill>
          <a:blip r:embed="rId3"/>
          <a:stretch>
            <a:fillRect/>
          </a:stretch>
        </p:blipFill>
        <p:spPr>
          <a:xfrm>
            <a:off x="4935000" y="985500"/>
            <a:ext cx="1938000" cy="579000"/>
          </a:xfrm>
          <a:prstGeom prst="rect">
            <a:avLst/>
          </a:prstGeom>
        </p:spPr>
      </p:pic>
      <p:sp>
        <p:nvSpPr>
          <p:cNvPr id="4" name="Google Shape;477;p17">
            <a:extLst>
              <a:ext uri="{FF2B5EF4-FFF2-40B4-BE49-F238E27FC236}">
                <a16:creationId xmlns:a16="http://schemas.microsoft.com/office/drawing/2014/main" id="{36DA98EE-F3C4-16E5-79FA-E55297FAAB77}"/>
              </a:ext>
            </a:extLst>
          </p:cNvPr>
          <p:cNvSpPr txBox="1">
            <a:spLocks/>
          </p:cNvSpPr>
          <p:nvPr/>
        </p:nvSpPr>
        <p:spPr>
          <a:xfrm>
            <a:off x="7150245" y="1382301"/>
            <a:ext cx="3111404" cy="46128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25000"/>
              </a:lnSpc>
              <a:spcBef>
                <a:spcPts val="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1pPr>
            <a:lvl2pPr marL="914400" marR="0" lvl="1" indent="-228600" algn="l" rtl="0">
              <a:lnSpc>
                <a:spcPct val="90000"/>
              </a:lnSpc>
              <a:spcBef>
                <a:spcPts val="60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2pPr>
            <a:lvl3pPr marL="1371600" marR="0" lvl="2" indent="-228600" algn="l" rtl="0">
              <a:lnSpc>
                <a:spcPct val="90000"/>
              </a:lnSpc>
              <a:spcBef>
                <a:spcPts val="50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3pPr>
            <a:lvl4pPr marL="1828800" marR="0" lvl="3" indent="-228600" algn="l" rtl="0">
              <a:lnSpc>
                <a:spcPct val="90000"/>
              </a:lnSpc>
              <a:spcBef>
                <a:spcPts val="50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4pPr>
            <a:lvl5pPr marL="2286000" marR="0" lvl="4" indent="-228600" algn="l" rtl="0">
              <a:lnSpc>
                <a:spcPct val="90000"/>
              </a:lnSpc>
              <a:spcBef>
                <a:spcPts val="50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9pPr>
          </a:lstStyle>
          <a:p>
            <a:pPr marL="0" indent="0">
              <a:lnSpc>
                <a:spcPct val="95000"/>
              </a:lnSpc>
              <a:spcBef>
                <a:spcPts val="1200"/>
              </a:spcBef>
              <a:spcAft>
                <a:spcPts val="1200"/>
              </a:spcAft>
              <a:buClr>
                <a:schemeClr val="dk1"/>
              </a:buClr>
              <a:buSzPts val="1100"/>
            </a:pPr>
            <a:r>
              <a:rPr lang="en-GB" sz="1050" b="1">
                <a:solidFill>
                  <a:schemeClr val="dk1"/>
                </a:solidFill>
              </a:rPr>
              <a:t>Contract expiries within the next year</a:t>
            </a:r>
          </a:p>
        </p:txBody>
      </p:sp>
      <p:pic>
        <p:nvPicPr>
          <p:cNvPr id="3" name="Picture 2">
            <a:extLst>
              <a:ext uri="{FF2B5EF4-FFF2-40B4-BE49-F238E27FC236}">
                <a16:creationId xmlns:a16="http://schemas.microsoft.com/office/drawing/2014/main" id="{BFA2C3AF-0CC6-AECD-A0F1-703F4277C198}"/>
              </a:ext>
            </a:extLst>
          </p:cNvPr>
          <p:cNvPicPr>
            <a:picLocks noChangeAspect="1"/>
          </p:cNvPicPr>
          <p:nvPr/>
        </p:nvPicPr>
        <p:blipFill>
          <a:blip r:embed="rId4"/>
          <a:stretch>
            <a:fillRect/>
          </a:stretch>
        </p:blipFill>
        <p:spPr>
          <a:xfrm>
            <a:off x="4955707" y="1553533"/>
            <a:ext cx="7112492" cy="4347536"/>
          </a:xfrm>
          <a:prstGeom prst="rect">
            <a:avLst/>
          </a:prstGeom>
        </p:spPr>
      </p:pic>
    </p:spTree>
    <p:extLst>
      <p:ext uri="{BB962C8B-B14F-4D97-AF65-F5344CB8AC3E}">
        <p14:creationId xmlns:p14="http://schemas.microsoft.com/office/powerpoint/2010/main" val="1052140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3">
          <a:extLst>
            <a:ext uri="{FF2B5EF4-FFF2-40B4-BE49-F238E27FC236}">
              <a16:creationId xmlns:a16="http://schemas.microsoft.com/office/drawing/2014/main" id="{26002897-4AE5-2BA6-15DA-EC7CEF07FC93}"/>
            </a:ext>
          </a:extLst>
        </p:cNvPr>
        <p:cNvGrpSpPr/>
        <p:nvPr/>
      </p:nvGrpSpPr>
      <p:grpSpPr>
        <a:xfrm>
          <a:off x="0" y="0"/>
          <a:ext cx="0" cy="0"/>
          <a:chOff x="0" y="0"/>
          <a:chExt cx="0" cy="0"/>
        </a:xfrm>
      </p:grpSpPr>
      <p:sp>
        <p:nvSpPr>
          <p:cNvPr id="454" name="Google Shape;454;p15">
            <a:extLst>
              <a:ext uri="{FF2B5EF4-FFF2-40B4-BE49-F238E27FC236}">
                <a16:creationId xmlns:a16="http://schemas.microsoft.com/office/drawing/2014/main" id="{4115E547-D817-4DB7-F343-65EAB30F1C83}"/>
              </a:ext>
            </a:extLst>
          </p:cNvPr>
          <p:cNvSpPr txBox="1">
            <a:spLocks noGrp="1"/>
          </p:cNvSpPr>
          <p:nvPr>
            <p:ph type="sldNum" idx="12"/>
          </p:nvPr>
        </p:nvSpPr>
        <p:spPr>
          <a:xfrm>
            <a:off x="256353" y="6269986"/>
            <a:ext cx="427299" cy="161583"/>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13</a:t>
            </a:fld>
            <a:endParaRPr/>
          </a:p>
        </p:txBody>
      </p:sp>
      <p:sp>
        <p:nvSpPr>
          <p:cNvPr id="455" name="Google Shape;455;p15">
            <a:extLst>
              <a:ext uri="{FF2B5EF4-FFF2-40B4-BE49-F238E27FC236}">
                <a16:creationId xmlns:a16="http://schemas.microsoft.com/office/drawing/2014/main" id="{9379B7BF-2859-2BBD-88C7-5B588A885DF0}"/>
              </a:ext>
            </a:extLst>
          </p:cNvPr>
          <p:cNvSpPr txBox="1">
            <a:spLocks noGrp="1"/>
          </p:cNvSpPr>
          <p:nvPr>
            <p:ph type="ftr" idx="11"/>
          </p:nvPr>
        </p:nvSpPr>
        <p:spPr>
          <a:xfrm>
            <a:off x="799326" y="6269986"/>
            <a:ext cx="2412000" cy="161583"/>
          </a:xfrm>
          <a:prstGeom prst="rect">
            <a:avLst/>
          </a:prstGeom>
          <a:noFill/>
          <a:ln>
            <a:noFill/>
          </a:ln>
        </p:spPr>
        <p:txBody>
          <a:bodyPr spcFirstLastPara="1" wrap="square" lIns="0" tIns="0" rIns="0" bIns="0" anchor="ctr" anchorCtr="0">
            <a:spAutoFit/>
          </a:bodyPr>
          <a:lstStyle/>
          <a:p>
            <a:pPr marL="0" lvl="0" indent="0" algn="l" rtl="0">
              <a:spcBef>
                <a:spcPts val="0"/>
              </a:spcBef>
              <a:spcAft>
                <a:spcPts val="0"/>
              </a:spcAft>
              <a:buNone/>
            </a:pPr>
            <a:r>
              <a:rPr lang="en-US"/>
              <a:t>NISTA</a:t>
            </a:r>
            <a:endParaRPr/>
          </a:p>
        </p:txBody>
      </p:sp>
      <p:sp>
        <p:nvSpPr>
          <p:cNvPr id="456" name="Google Shape;456;p15">
            <a:extLst>
              <a:ext uri="{FF2B5EF4-FFF2-40B4-BE49-F238E27FC236}">
                <a16:creationId xmlns:a16="http://schemas.microsoft.com/office/drawing/2014/main" id="{9D00B390-0CFF-5617-C564-E98309286887}"/>
              </a:ext>
            </a:extLst>
          </p:cNvPr>
          <p:cNvSpPr txBox="1">
            <a:spLocks noGrp="1"/>
          </p:cNvSpPr>
          <p:nvPr>
            <p:ph type="title"/>
          </p:nvPr>
        </p:nvSpPr>
        <p:spPr>
          <a:xfrm>
            <a:off x="550797" y="669493"/>
            <a:ext cx="4785132" cy="875368"/>
          </a:xfrm>
          <a:prstGeom prst="rect">
            <a:avLst/>
          </a:prstGeom>
          <a:noFill/>
          <a:ln>
            <a:noFill/>
          </a:ln>
        </p:spPr>
        <p:txBody>
          <a:bodyPr spcFirstLastPara="1" wrap="square" lIns="0" tIns="0" rIns="0" bIns="0" anchor="t" anchorCtr="0">
            <a:spAutoFit/>
          </a:bodyPr>
          <a:lstStyle/>
          <a:p>
            <a:pPr lvl="0"/>
            <a:r>
              <a:rPr lang="en-US"/>
              <a:t>EXPIRIES WITHIN THE NEXT SEVEN YEARS</a:t>
            </a:r>
            <a:endParaRPr/>
          </a:p>
        </p:txBody>
      </p:sp>
      <p:sp>
        <p:nvSpPr>
          <p:cNvPr id="457" name="Google Shape;457;p15">
            <a:extLst>
              <a:ext uri="{FF2B5EF4-FFF2-40B4-BE49-F238E27FC236}">
                <a16:creationId xmlns:a16="http://schemas.microsoft.com/office/drawing/2014/main" id="{B889ECD3-2F01-8B6C-C48C-F65302FAE5C6}"/>
              </a:ext>
            </a:extLst>
          </p:cNvPr>
          <p:cNvSpPr txBox="1">
            <a:spLocks noGrp="1"/>
          </p:cNvSpPr>
          <p:nvPr>
            <p:ph type="body" idx="1"/>
          </p:nvPr>
        </p:nvSpPr>
        <p:spPr>
          <a:xfrm>
            <a:off x="550797" y="1808895"/>
            <a:ext cx="4380018" cy="2502223"/>
          </a:xfrm>
          <a:prstGeom prst="rect">
            <a:avLst/>
          </a:prstGeom>
          <a:noFill/>
          <a:ln>
            <a:noFill/>
          </a:ln>
        </p:spPr>
        <p:txBody>
          <a:bodyPr spcFirstLastPara="1" wrap="square" lIns="0" tIns="0" rIns="0" bIns="0" anchor="t" anchorCtr="0">
            <a:spAutoFit/>
          </a:bodyPr>
          <a:lstStyle/>
          <a:p>
            <a:pPr marL="0" indent="0"/>
            <a:r>
              <a:rPr lang="en-GB">
                <a:sym typeface="Barlow"/>
              </a:rPr>
              <a:t>DFE accounts for one quarter (25%) of expiries occurring within the next 7 years.</a:t>
            </a:r>
          </a:p>
          <a:p>
            <a:pPr marL="0" indent="0"/>
            <a:endParaRPr lang="en-GB">
              <a:sym typeface="Barlow"/>
            </a:endParaRPr>
          </a:p>
          <a:p>
            <a:pPr marL="0" lvl="0" indent="0">
              <a:lnSpc>
                <a:spcPct val="95000"/>
              </a:lnSpc>
            </a:pPr>
            <a:r>
              <a:rPr lang="en-GB" sz="1200"/>
              <a:t>Local authority contracted projects account for 48% of those expiring over the next seven years. A further 23% are contracted by devolved authorities.</a:t>
            </a:r>
          </a:p>
          <a:p>
            <a:pPr marL="0" lvl="0" indent="0">
              <a:lnSpc>
                <a:spcPct val="95000"/>
              </a:lnSpc>
            </a:pPr>
            <a:endParaRPr lang="en-GB" sz="1200"/>
          </a:p>
          <a:p>
            <a:pPr marL="0" indent="0">
              <a:lnSpc>
                <a:spcPct val="95000"/>
              </a:lnSpc>
            </a:pPr>
            <a:r>
              <a:rPr lang="en-GB" sz="1200"/>
              <a:t>Years from expiry is calculated from 31 March 2025. This means that projects listed as ‘7 years from expiry’ are expected to expire between 31 March 2025 and 31 March 2032.</a:t>
            </a:r>
          </a:p>
        </p:txBody>
      </p:sp>
      <p:pic>
        <p:nvPicPr>
          <p:cNvPr id="2" name="Picture 1" descr="A close up of text&#10;&#10;AI-generated content may be incorrect.">
            <a:extLst>
              <a:ext uri="{FF2B5EF4-FFF2-40B4-BE49-F238E27FC236}">
                <a16:creationId xmlns:a16="http://schemas.microsoft.com/office/drawing/2014/main" id="{FF801637-E896-A579-A4E3-6E732BC43CB0}"/>
              </a:ext>
            </a:extLst>
          </p:cNvPr>
          <p:cNvPicPr>
            <a:picLocks noChangeAspect="1"/>
          </p:cNvPicPr>
          <p:nvPr/>
        </p:nvPicPr>
        <p:blipFill>
          <a:blip r:embed="rId3"/>
          <a:srcRect r="708" b="7400"/>
          <a:stretch>
            <a:fillRect/>
          </a:stretch>
        </p:blipFill>
        <p:spPr>
          <a:xfrm>
            <a:off x="10044375" y="250725"/>
            <a:ext cx="1875871" cy="780199"/>
          </a:xfrm>
          <a:prstGeom prst="rect">
            <a:avLst/>
          </a:prstGeom>
        </p:spPr>
      </p:pic>
      <p:sp>
        <p:nvSpPr>
          <p:cNvPr id="4" name="Google Shape;477;p17">
            <a:extLst>
              <a:ext uri="{FF2B5EF4-FFF2-40B4-BE49-F238E27FC236}">
                <a16:creationId xmlns:a16="http://schemas.microsoft.com/office/drawing/2014/main" id="{E3466DFD-0343-F692-C191-59A3A34C184B}"/>
              </a:ext>
            </a:extLst>
          </p:cNvPr>
          <p:cNvSpPr txBox="1">
            <a:spLocks/>
          </p:cNvSpPr>
          <p:nvPr/>
        </p:nvSpPr>
        <p:spPr>
          <a:xfrm>
            <a:off x="7150245" y="967228"/>
            <a:ext cx="3111404" cy="46128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25000"/>
              </a:lnSpc>
              <a:spcBef>
                <a:spcPts val="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1pPr>
            <a:lvl2pPr marL="914400" marR="0" lvl="1" indent="-228600" algn="l" rtl="0">
              <a:lnSpc>
                <a:spcPct val="90000"/>
              </a:lnSpc>
              <a:spcBef>
                <a:spcPts val="60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2pPr>
            <a:lvl3pPr marL="1371600" marR="0" lvl="2" indent="-228600" algn="l" rtl="0">
              <a:lnSpc>
                <a:spcPct val="90000"/>
              </a:lnSpc>
              <a:spcBef>
                <a:spcPts val="50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3pPr>
            <a:lvl4pPr marL="1828800" marR="0" lvl="3" indent="-228600" algn="l" rtl="0">
              <a:lnSpc>
                <a:spcPct val="90000"/>
              </a:lnSpc>
              <a:spcBef>
                <a:spcPts val="50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4pPr>
            <a:lvl5pPr marL="2286000" marR="0" lvl="4" indent="-228600" algn="l" rtl="0">
              <a:lnSpc>
                <a:spcPct val="90000"/>
              </a:lnSpc>
              <a:spcBef>
                <a:spcPts val="50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9pPr>
          </a:lstStyle>
          <a:p>
            <a:pPr marL="0" indent="0">
              <a:lnSpc>
                <a:spcPct val="95000"/>
              </a:lnSpc>
              <a:spcBef>
                <a:spcPts val="1200"/>
              </a:spcBef>
              <a:spcAft>
                <a:spcPts val="1200"/>
              </a:spcAft>
              <a:buClr>
                <a:schemeClr val="dk1"/>
              </a:buClr>
              <a:buSzPts val="1100"/>
            </a:pPr>
            <a:r>
              <a:rPr lang="en-GB" sz="1050" b="1">
                <a:solidFill>
                  <a:schemeClr val="dk1"/>
                </a:solidFill>
              </a:rPr>
              <a:t>Contract expiries within the seven years</a:t>
            </a:r>
          </a:p>
        </p:txBody>
      </p:sp>
      <p:pic>
        <p:nvPicPr>
          <p:cNvPr id="5" name="Picture 4" descr="A graph with numbers and a bar chart&#10;&#10;AI-generated content may be incorrect.">
            <a:extLst>
              <a:ext uri="{FF2B5EF4-FFF2-40B4-BE49-F238E27FC236}">
                <a16:creationId xmlns:a16="http://schemas.microsoft.com/office/drawing/2014/main" id="{14F8DD65-8457-547E-9845-6523ADEB7065}"/>
              </a:ext>
            </a:extLst>
          </p:cNvPr>
          <p:cNvPicPr>
            <a:picLocks noChangeAspect="1"/>
          </p:cNvPicPr>
          <p:nvPr/>
        </p:nvPicPr>
        <p:blipFill>
          <a:blip r:embed="rId4"/>
          <a:srcRect l="362" r="109"/>
          <a:stretch>
            <a:fillRect/>
          </a:stretch>
        </p:blipFill>
        <p:spPr>
          <a:xfrm>
            <a:off x="5127925" y="1201852"/>
            <a:ext cx="6804256" cy="5575610"/>
          </a:xfrm>
          <a:prstGeom prst="rect">
            <a:avLst/>
          </a:prstGeom>
        </p:spPr>
      </p:pic>
    </p:spTree>
    <p:extLst>
      <p:ext uri="{BB962C8B-B14F-4D97-AF65-F5344CB8AC3E}">
        <p14:creationId xmlns:p14="http://schemas.microsoft.com/office/powerpoint/2010/main" val="1813650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2A107-7DC0-7466-FF71-81516049464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14</a:t>
            </a:fld>
            <a:endParaRPr lang="en-US"/>
          </a:p>
        </p:txBody>
      </p:sp>
      <p:sp>
        <p:nvSpPr>
          <p:cNvPr id="3" name="Title 2">
            <a:extLst>
              <a:ext uri="{FF2B5EF4-FFF2-40B4-BE49-F238E27FC236}">
                <a16:creationId xmlns:a16="http://schemas.microsoft.com/office/drawing/2014/main" id="{D355E5BB-8E75-0DCA-72FA-C061C3D199DF}"/>
              </a:ext>
            </a:extLst>
          </p:cNvPr>
          <p:cNvSpPr>
            <a:spLocks noGrp="1"/>
          </p:cNvSpPr>
          <p:nvPr>
            <p:ph type="title"/>
          </p:nvPr>
        </p:nvSpPr>
        <p:spPr>
          <a:xfrm>
            <a:off x="550798" y="669493"/>
            <a:ext cx="3375208" cy="875368"/>
          </a:xfrm>
        </p:spPr>
        <p:txBody>
          <a:bodyPr/>
          <a:lstStyle/>
          <a:p>
            <a:r>
              <a:rPr lang="en-GB" dirty="0"/>
              <a:t>PF2 equity return data</a:t>
            </a:r>
          </a:p>
        </p:txBody>
      </p:sp>
      <p:sp>
        <p:nvSpPr>
          <p:cNvPr id="7" name="Text Placeholder 6">
            <a:extLst>
              <a:ext uri="{FF2B5EF4-FFF2-40B4-BE49-F238E27FC236}">
                <a16:creationId xmlns:a16="http://schemas.microsoft.com/office/drawing/2014/main" id="{2378555C-CDC6-4A59-C468-B3765A5EDFFA}"/>
              </a:ext>
            </a:extLst>
          </p:cNvPr>
          <p:cNvSpPr>
            <a:spLocks noGrp="1"/>
          </p:cNvSpPr>
          <p:nvPr>
            <p:ph type="body" idx="3"/>
          </p:nvPr>
        </p:nvSpPr>
        <p:spPr>
          <a:xfrm>
            <a:off x="466797" y="1726642"/>
            <a:ext cx="3267202" cy="4039567"/>
          </a:xfrm>
        </p:spPr>
        <p:txBody>
          <a:bodyPr/>
          <a:lstStyle/>
          <a:p>
            <a:pPr marL="0" indent="0">
              <a:lnSpc>
                <a:spcPct val="125000"/>
              </a:lnSpc>
            </a:pPr>
            <a:r>
              <a:rPr lang="en-GB" sz="1400" dirty="0">
                <a:solidFill>
                  <a:schemeClr val="bg1"/>
                </a:solidFill>
              </a:rPr>
              <a:t>To improve transparency under PF2, the government requires the private sector to disclose both actual and forecast equity returns for publication.</a:t>
            </a:r>
            <a:endParaRPr lang="en-US" sz="1400" dirty="0">
              <a:solidFill>
                <a:schemeClr val="bg1"/>
              </a:solidFill>
            </a:endParaRPr>
          </a:p>
          <a:p>
            <a:pPr marL="0" indent="0">
              <a:lnSpc>
                <a:spcPct val="125000"/>
              </a:lnSpc>
            </a:pPr>
            <a:endParaRPr lang="en-GB" sz="1400" dirty="0">
              <a:solidFill>
                <a:schemeClr val="bg1"/>
              </a:solidFill>
            </a:endParaRPr>
          </a:p>
          <a:p>
            <a:pPr marL="0" indent="0">
              <a:lnSpc>
                <a:spcPct val="125000"/>
              </a:lnSpc>
            </a:pPr>
            <a:r>
              <a:rPr lang="en-GB" sz="1400" dirty="0">
                <a:solidFill>
                  <a:schemeClr val="bg1"/>
                </a:solidFill>
              </a:rPr>
              <a:t>This table sets out the equity internal rate of return (IRR) data as of 31 March 2025 for PF2 projects. These projects are all schools. </a:t>
            </a:r>
          </a:p>
          <a:p>
            <a:pPr marL="0" indent="0">
              <a:lnSpc>
                <a:spcPct val="125000"/>
              </a:lnSpc>
            </a:pPr>
            <a:endParaRPr lang="en-GB" sz="1400" dirty="0">
              <a:solidFill>
                <a:schemeClr val="bg1"/>
              </a:solidFill>
            </a:endParaRPr>
          </a:p>
          <a:p>
            <a:pPr marL="0" indent="0">
              <a:lnSpc>
                <a:spcPct val="125000"/>
              </a:lnSpc>
            </a:pPr>
            <a:r>
              <a:rPr lang="en-GB" sz="1400" dirty="0">
                <a:solidFill>
                  <a:schemeClr val="bg1"/>
                </a:solidFill>
              </a:rPr>
              <a:t>The data for each of these projects are also included in a supporting spreadsheet available alongside this report on the gov.uk website.</a:t>
            </a:r>
            <a:endParaRPr lang="en-GB">
              <a:solidFill>
                <a:schemeClr val="bg1"/>
              </a:solidFill>
            </a:endParaRPr>
          </a:p>
        </p:txBody>
      </p:sp>
      <p:graphicFrame>
        <p:nvGraphicFramePr>
          <p:cNvPr id="11" name="Table 10">
            <a:extLst>
              <a:ext uri="{FF2B5EF4-FFF2-40B4-BE49-F238E27FC236}">
                <a16:creationId xmlns:a16="http://schemas.microsoft.com/office/drawing/2014/main" id="{DB470C64-E563-1174-3A15-DEFA1EE5CFFA}"/>
              </a:ext>
            </a:extLst>
          </p:cNvPr>
          <p:cNvGraphicFramePr>
            <a:graphicFrameLocks noGrp="1"/>
          </p:cNvGraphicFramePr>
          <p:nvPr>
            <p:extLst>
              <p:ext uri="{D42A27DB-BD31-4B8C-83A1-F6EECF244321}">
                <p14:modId xmlns:p14="http://schemas.microsoft.com/office/powerpoint/2010/main" val="2700322724"/>
              </p:ext>
            </p:extLst>
          </p:nvPr>
        </p:nvGraphicFramePr>
        <p:xfrm>
          <a:off x="4965400" y="321333"/>
          <a:ext cx="6965113" cy="6021705"/>
        </p:xfrm>
        <a:graphic>
          <a:graphicData uri="http://schemas.openxmlformats.org/drawingml/2006/table">
            <a:tbl>
              <a:tblPr bandRow="1">
                <a:tableStyleId>{5C22544A-7EE6-4342-B048-85BDC9FD1C3A}</a:tableStyleId>
              </a:tblPr>
              <a:tblGrid>
                <a:gridCol w="1164000">
                  <a:extLst>
                    <a:ext uri="{9D8B030D-6E8A-4147-A177-3AD203B41FA5}">
                      <a16:colId xmlns:a16="http://schemas.microsoft.com/office/drawing/2014/main" val="643490770"/>
                    </a:ext>
                  </a:extLst>
                </a:gridCol>
                <a:gridCol w="1590981">
                  <a:extLst>
                    <a:ext uri="{9D8B030D-6E8A-4147-A177-3AD203B41FA5}">
                      <a16:colId xmlns:a16="http://schemas.microsoft.com/office/drawing/2014/main" val="1612038254"/>
                    </a:ext>
                  </a:extLst>
                </a:gridCol>
                <a:gridCol w="815994">
                  <a:extLst>
                    <a:ext uri="{9D8B030D-6E8A-4147-A177-3AD203B41FA5}">
                      <a16:colId xmlns:a16="http://schemas.microsoft.com/office/drawing/2014/main" val="1693951196"/>
                    </a:ext>
                  </a:extLst>
                </a:gridCol>
                <a:gridCol w="984000">
                  <a:extLst>
                    <a:ext uri="{9D8B030D-6E8A-4147-A177-3AD203B41FA5}">
                      <a16:colId xmlns:a16="http://schemas.microsoft.com/office/drawing/2014/main" val="3664852639"/>
                    </a:ext>
                  </a:extLst>
                </a:gridCol>
                <a:gridCol w="756000">
                  <a:extLst>
                    <a:ext uri="{9D8B030D-6E8A-4147-A177-3AD203B41FA5}">
                      <a16:colId xmlns:a16="http://schemas.microsoft.com/office/drawing/2014/main" val="2810008255"/>
                    </a:ext>
                  </a:extLst>
                </a:gridCol>
                <a:gridCol w="919809">
                  <a:extLst>
                    <a:ext uri="{9D8B030D-6E8A-4147-A177-3AD203B41FA5}">
                      <a16:colId xmlns:a16="http://schemas.microsoft.com/office/drawing/2014/main" val="895776283"/>
                    </a:ext>
                  </a:extLst>
                </a:gridCol>
                <a:gridCol w="734329">
                  <a:extLst>
                    <a:ext uri="{9D8B030D-6E8A-4147-A177-3AD203B41FA5}">
                      <a16:colId xmlns:a16="http://schemas.microsoft.com/office/drawing/2014/main" val="186154449"/>
                    </a:ext>
                  </a:extLst>
                </a:gridCol>
              </a:tblGrid>
              <a:tr h="200025">
                <a:tc rowSpan="3">
                  <a:txBody>
                    <a:bodyPr/>
                    <a:lstStyle/>
                    <a:p>
                      <a:pPr fontAlgn="b">
                        <a:buNone/>
                      </a:pPr>
                      <a:r>
                        <a:rPr lang="en-GB" sz="1100" dirty="0">
                          <a:effectLst/>
                          <a:latin typeface="Aptos Narrow"/>
                        </a:rPr>
                        <a:t>Project</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a:solidFill>
                        <a:schemeClr val="tx1"/>
                      </a:solidFill>
                    </a:lnB>
                    <a:noFill/>
                  </a:tcPr>
                </a:tc>
                <a:tc rowSpan="3">
                  <a:txBody>
                    <a:bodyPr/>
                    <a:lstStyle/>
                    <a:p>
                      <a:pPr fontAlgn="b">
                        <a:buNone/>
                      </a:pPr>
                      <a:r>
                        <a:rPr lang="en-GB" sz="1100" dirty="0">
                          <a:effectLst/>
                          <a:latin typeface="Aptos Narrow"/>
                        </a:rPr>
                        <a:t>Shareholders</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a:solidFill>
                        <a:schemeClr val="tx1"/>
                      </a:solidFill>
                    </a:lnB>
                    <a:noFill/>
                  </a:tcPr>
                </a:tc>
                <a:tc gridSpan="5">
                  <a:txBody>
                    <a:bodyPr/>
                    <a:lstStyle/>
                    <a:p>
                      <a:pPr algn="ctr" fontAlgn="b">
                        <a:buNone/>
                      </a:pPr>
                      <a:r>
                        <a:rPr lang="en-GB" sz="1100" dirty="0">
                          <a:effectLst/>
                          <a:latin typeface="Aptos Narrow"/>
                        </a:rPr>
                        <a:t>Total Expected Returns</a:t>
                      </a:r>
                      <a:r>
                        <a:rPr lang="en-GB" sz="1100" baseline="30000" dirty="0">
                          <a:effectLst/>
                          <a:latin typeface="Aptos Narrow"/>
                        </a:rPr>
                        <a:t>1</a:t>
                      </a:r>
                      <a:endParaRPr lang="en-GB" sz="1100" dirty="0">
                        <a:effectLst/>
                        <a:latin typeface="Aptos Narrow"/>
                      </a:endParaRPr>
                    </a:p>
                  </a:txBody>
                  <a:tcPr marL="9525" marR="9525" marT="9525" anchor="b">
                    <a:lnL w="6350" cap="flat" cmpd="sng" algn="ctr">
                      <a:solidFill>
                        <a:srgbClr val="000000"/>
                      </a:solidFill>
                      <a:prstDash val="solid"/>
                      <a:round/>
                      <a:headEnd type="none" w="med" len="med"/>
                      <a:tailEnd type="none" w="med" len="med"/>
                    </a:lnL>
                    <a:lnR w="12700">
                      <a:solidFill>
                        <a:schemeClr val="tx1"/>
                      </a:solid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056222672"/>
                  </a:ext>
                </a:extLst>
              </a:tr>
              <a:tr h="200025">
                <a:tc vMerge="1">
                  <a:txBody>
                    <a:bodyPr/>
                    <a:lstStyle/>
                    <a:p>
                      <a:endParaRPr lang="en-GB"/>
                    </a:p>
                  </a:txBody>
                  <a:tcPr/>
                </a:tc>
                <a:tc vMerge="1">
                  <a:txBody>
                    <a:bodyPr/>
                    <a:lstStyle/>
                    <a:p>
                      <a:endParaRPr lang="en-GB"/>
                    </a:p>
                  </a:txBody>
                  <a:tcPr/>
                </a:tc>
                <a:tc gridSpan="3">
                  <a:txBody>
                    <a:bodyPr/>
                    <a:lstStyle/>
                    <a:p>
                      <a:pPr algn="ctr" fontAlgn="b">
                        <a:buNone/>
                      </a:pPr>
                      <a:r>
                        <a:rPr lang="en-GB" sz="1100" dirty="0">
                          <a:effectLst/>
                          <a:latin typeface="Aptos Narrow"/>
                        </a:rPr>
                        <a:t>At Financial Close</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gridSpan="2">
                  <a:txBody>
                    <a:bodyPr/>
                    <a:lstStyle/>
                    <a:p>
                      <a:pPr algn="ctr" fontAlgn="b">
                        <a:buNone/>
                      </a:pPr>
                      <a:r>
                        <a:rPr lang="en-GB" sz="1100" dirty="0">
                          <a:effectLst/>
                          <a:latin typeface="Aptos Narrow"/>
                        </a:rPr>
                        <a:t>At Reporting Period 31MAR2025</a:t>
                      </a:r>
                    </a:p>
                  </a:txBody>
                  <a:tcPr marL="9525" marR="9525" marT="9525" anchor="b">
                    <a:lnL w="6350" cap="flat" cmpd="sng" algn="ctr">
                      <a:solidFill>
                        <a:srgbClr val="000000"/>
                      </a:solidFill>
                      <a:prstDash val="solid"/>
                      <a:round/>
                      <a:headEnd type="none" w="med" len="med"/>
                      <a:tailEnd type="none" w="med" len="med"/>
                    </a:lnL>
                    <a:lnR w="12700">
                      <a:solidFill>
                        <a:schemeClr val="tx1"/>
                      </a:solid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3529070968"/>
                  </a:ext>
                </a:extLst>
              </a:tr>
              <a:tr h="200025">
                <a:tc vMerge="1">
                  <a:txBody>
                    <a:bodyPr/>
                    <a:lstStyle/>
                    <a:p>
                      <a:endParaRPr lang="en-GB"/>
                    </a:p>
                  </a:txBody>
                  <a:tcPr/>
                </a:tc>
                <a:tc vMerge="1">
                  <a:txBody>
                    <a:bodyPr/>
                    <a:lstStyle/>
                    <a:p>
                      <a:endParaRPr lang="en-GB"/>
                    </a:p>
                  </a:txBody>
                  <a:tcPr/>
                </a:tc>
                <a:tc>
                  <a:txBody>
                    <a:bodyPr/>
                    <a:lstStyle/>
                    <a:p>
                      <a:pPr algn="ctr" fontAlgn="b">
                        <a:buNone/>
                      </a:pPr>
                      <a:r>
                        <a:rPr lang="en-GB" sz="1100" dirty="0">
                          <a:effectLst/>
                          <a:latin typeface="Aptos Narrow"/>
                        </a:rPr>
                        <a:t>Date</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IRR (Nominal)</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IRR (Real)</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IRR (Nominal)</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IRR (Real)</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7779661"/>
                  </a:ext>
                </a:extLst>
              </a:tr>
              <a:tr h="200025">
                <a:tc>
                  <a:txBody>
                    <a:bodyPr/>
                    <a:lstStyle/>
                    <a:p>
                      <a:pPr fontAlgn="b">
                        <a:buNone/>
                      </a:pPr>
                      <a:r>
                        <a:rPr lang="en-GB" sz="1100" dirty="0">
                          <a:effectLst/>
                          <a:latin typeface="Aptos Narrow"/>
                        </a:rPr>
                        <a:t>PSBP - Hertfordshire, Luton and Reading</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a:solidFill>
                        <a:schemeClr val="tx1"/>
                      </a:solidFill>
                    </a:lnT>
                    <a:lnB w="6350" cap="flat" cmpd="sng" algn="ctr">
                      <a:solidFill>
                        <a:srgbClr val="000000"/>
                      </a:solidFill>
                      <a:prstDash val="solid"/>
                      <a:round/>
                      <a:headEnd type="none" w="med" len="med"/>
                      <a:tailEnd type="none" w="med" len="med"/>
                    </a:lnB>
                    <a:solidFill>
                      <a:srgbClr val="D9D9D9"/>
                    </a:solidFill>
                  </a:tcPr>
                </a:tc>
                <a:tc>
                  <a:txBody>
                    <a:bodyPr/>
                    <a:lstStyle/>
                    <a:p>
                      <a:pPr fontAlgn="b">
                        <a:buNone/>
                      </a:pPr>
                      <a:endParaRPr lang="en-GB" sz="1100" dirty="0">
                        <a:effectLst/>
                        <a:latin typeface="Aptos Narrow"/>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a:solidFill>
                        <a:schemeClr val="tx1"/>
                      </a:solidFill>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endParaRPr lang="en-GB" sz="1100" dirty="0">
                        <a:effectLst/>
                        <a:latin typeface="Aptos Narrow"/>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endParaRPr lang="en-GB" sz="1100" dirty="0">
                        <a:effectLst/>
                        <a:latin typeface="Aptos Narrow"/>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endParaRPr lang="en-GB" sz="1100" dirty="0">
                        <a:effectLst/>
                        <a:latin typeface="Aptos Narrow"/>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endParaRPr lang="en-GB" sz="1100" dirty="0">
                        <a:effectLst/>
                        <a:latin typeface="Aptos Narrow"/>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endParaRPr lang="en-GB" sz="1100" dirty="0">
                        <a:effectLst/>
                        <a:latin typeface="Aptos Narrow"/>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651909361"/>
                  </a:ext>
                </a:extLst>
              </a:tr>
              <a:tr h="200025">
                <a:tc>
                  <a:txBody>
                    <a:bodyPr/>
                    <a:lstStyle/>
                    <a:p>
                      <a:pPr fontAlgn="b">
                        <a:buNone/>
                      </a:pPr>
                      <a:endParaRPr lang="en-GB" sz="1100" dirty="0">
                        <a:effectLst/>
                        <a:latin typeface="Aptos Narrow"/>
                      </a:endParaRPr>
                    </a:p>
                  </a:txBody>
                  <a:tcPr marL="857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buNone/>
                      </a:pPr>
                      <a:r>
                        <a:rPr lang="en-GB" sz="1100" dirty="0">
                          <a:effectLst/>
                          <a:latin typeface="Aptos Narrow"/>
                        </a:rPr>
                        <a:t>IUK Investments Limited</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19/03/2015</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10.30%</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7.59%</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10.48%</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6.58%</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34637710"/>
                  </a:ext>
                </a:extLst>
              </a:tr>
              <a:tr h="200025">
                <a:tc>
                  <a:txBody>
                    <a:bodyPr/>
                    <a:lstStyle/>
                    <a:p>
                      <a:pPr fontAlgn="b">
                        <a:buNone/>
                      </a:pPr>
                      <a:endParaRPr lang="en-GB" sz="1100" dirty="0">
                        <a:effectLst/>
                        <a:latin typeface="Aptos Narrow"/>
                      </a:endParaRPr>
                    </a:p>
                  </a:txBody>
                  <a:tcPr marL="857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buNone/>
                      </a:pPr>
                      <a:r>
                        <a:rPr lang="en-GB" sz="1100" dirty="0">
                          <a:effectLst/>
                          <a:latin typeface="Aptos Narrow"/>
                        </a:rPr>
                        <a:t>Greenwood Partnership Venture</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19/03/2015</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10.30%</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7.59%</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10.48%</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6.58%</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96123497"/>
                  </a:ext>
                </a:extLst>
              </a:tr>
              <a:tr h="200025">
                <a:tc>
                  <a:txBody>
                    <a:bodyPr/>
                    <a:lstStyle/>
                    <a:p>
                      <a:pPr fontAlgn="b">
                        <a:buNone/>
                      </a:pPr>
                      <a:r>
                        <a:rPr lang="en-GB" sz="1100" dirty="0">
                          <a:effectLst/>
                          <a:latin typeface="Aptos Narrow"/>
                        </a:rPr>
                        <a:t>PSBP - North East</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fontAlgn="b">
                        <a:buNone/>
                      </a:pPr>
                      <a:endParaRPr lang="en-GB" sz="1100" dirty="0">
                        <a:effectLst/>
                        <a:latin typeface="Aptos Narrow"/>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endParaRPr lang="en-GB" sz="1100" dirty="0">
                        <a:effectLst/>
                        <a:latin typeface="Aptos Narrow"/>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endParaRPr lang="en-GB" sz="1100" dirty="0">
                        <a:effectLst/>
                        <a:latin typeface="Aptos Narrow"/>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endParaRPr lang="en-GB" sz="1100" dirty="0">
                        <a:effectLst/>
                        <a:latin typeface="Aptos Narrow"/>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endParaRPr lang="en-GB" sz="1100" dirty="0">
                        <a:effectLst/>
                        <a:latin typeface="Aptos Narrow"/>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endParaRPr lang="en-GB" sz="1100" dirty="0">
                        <a:effectLst/>
                        <a:latin typeface="Aptos Narrow"/>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190103888"/>
                  </a:ext>
                </a:extLst>
              </a:tr>
              <a:tr h="200025">
                <a:tc>
                  <a:txBody>
                    <a:bodyPr/>
                    <a:lstStyle/>
                    <a:p>
                      <a:pPr fontAlgn="b">
                        <a:buNone/>
                      </a:pPr>
                      <a:endParaRPr lang="en-GB" sz="1100" dirty="0">
                        <a:effectLst/>
                        <a:latin typeface="Aptos Narrow"/>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buNone/>
                      </a:pPr>
                      <a:r>
                        <a:rPr lang="en-GB" sz="1100" dirty="0">
                          <a:effectLst/>
                          <a:latin typeface="Aptos Narrow"/>
                        </a:rPr>
                        <a:t>IUK Investments Limited</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03/10/2015</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12.00%</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9.40%</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12.88%</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9.92%</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85920794"/>
                  </a:ext>
                </a:extLst>
              </a:tr>
              <a:tr h="200025">
                <a:tc>
                  <a:txBody>
                    <a:bodyPr/>
                    <a:lstStyle/>
                    <a:p>
                      <a:pPr fontAlgn="b">
                        <a:buNone/>
                      </a:pPr>
                      <a:endParaRPr lang="en-GB" sz="1100" dirty="0">
                        <a:effectLst/>
                        <a:latin typeface="Aptos Narrow"/>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buNone/>
                      </a:pPr>
                      <a:r>
                        <a:rPr lang="en-GB" sz="1100" dirty="0">
                          <a:effectLst/>
                          <a:latin typeface="Aptos Narrow"/>
                        </a:rPr>
                        <a:t>John Laing Investments Holdings Ltd</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03/10/2015</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12.00%</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9.40%</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12.88%</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9.92%</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2126540"/>
                  </a:ext>
                </a:extLst>
              </a:tr>
              <a:tr h="200025">
                <a:tc>
                  <a:txBody>
                    <a:bodyPr/>
                    <a:lstStyle/>
                    <a:p>
                      <a:pPr fontAlgn="b">
                        <a:buNone/>
                      </a:pPr>
                      <a:r>
                        <a:rPr lang="en-GB" sz="1100" dirty="0">
                          <a:effectLst/>
                          <a:latin typeface="Aptos Narrow"/>
                        </a:rPr>
                        <a:t>PSBP - North West</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fontAlgn="b">
                        <a:buNone/>
                      </a:pPr>
                      <a:endParaRPr lang="en-GB" sz="1100" dirty="0">
                        <a:effectLst/>
                        <a:latin typeface="Aptos Narrow"/>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endParaRPr lang="en-GB" sz="1100" dirty="0">
                        <a:effectLst/>
                        <a:latin typeface="Aptos Narrow"/>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endParaRPr lang="en-GB" sz="1100" dirty="0">
                        <a:effectLst/>
                        <a:latin typeface="Aptos Narrow"/>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endParaRPr lang="en-GB" sz="1100" dirty="0">
                        <a:effectLst/>
                        <a:latin typeface="Aptos Narrow"/>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endParaRPr lang="en-GB" sz="1100" dirty="0">
                        <a:effectLst/>
                        <a:latin typeface="Aptos Narrow"/>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endParaRPr lang="en-GB" sz="1100" dirty="0">
                        <a:effectLst/>
                        <a:latin typeface="Aptos Narrow"/>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43405716"/>
                  </a:ext>
                </a:extLst>
              </a:tr>
              <a:tr h="200025">
                <a:tc>
                  <a:txBody>
                    <a:bodyPr/>
                    <a:lstStyle/>
                    <a:p>
                      <a:pPr fontAlgn="b">
                        <a:buNone/>
                      </a:pPr>
                      <a:endParaRPr lang="en-GB" sz="1100" dirty="0">
                        <a:effectLst/>
                        <a:latin typeface="Aptos Narrow"/>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buNone/>
                      </a:pPr>
                      <a:r>
                        <a:rPr lang="en-GB" sz="1100" dirty="0">
                          <a:effectLst/>
                          <a:latin typeface="Aptos Narrow"/>
                        </a:rPr>
                        <a:t>IUK Investments Limited</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23/03/2015</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12.00%</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9.27%</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12.40%</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9.67%</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94338489"/>
                  </a:ext>
                </a:extLst>
              </a:tr>
              <a:tr h="200025">
                <a:tc>
                  <a:txBody>
                    <a:bodyPr/>
                    <a:lstStyle/>
                    <a:p>
                      <a:pPr fontAlgn="b">
                        <a:buNone/>
                      </a:pPr>
                      <a:endParaRPr lang="en-GB" sz="1100" dirty="0">
                        <a:effectLst/>
                        <a:latin typeface="Aptos Narrow"/>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buNone/>
                      </a:pPr>
                      <a:r>
                        <a:rPr lang="en-GB" sz="1100" dirty="0" err="1">
                          <a:effectLst/>
                          <a:latin typeface="Aptos Narrow"/>
                        </a:rPr>
                        <a:t>Equitix</a:t>
                      </a:r>
                      <a:r>
                        <a:rPr lang="en-GB" sz="1100" dirty="0">
                          <a:effectLst/>
                          <a:latin typeface="Aptos Narrow"/>
                        </a:rPr>
                        <a:t> Infrastructure 6 Limited</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23/03/2015</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12.00%</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9.27%</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12.40%</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9.67%</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08474262"/>
                  </a:ext>
                </a:extLst>
              </a:tr>
              <a:tr h="200025">
                <a:tc>
                  <a:txBody>
                    <a:bodyPr/>
                    <a:lstStyle/>
                    <a:p>
                      <a:pPr fontAlgn="b">
                        <a:buNone/>
                      </a:pPr>
                      <a:endParaRPr lang="en-GB" sz="1100" dirty="0">
                        <a:effectLst/>
                        <a:latin typeface="Aptos Narrow"/>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buNone/>
                      </a:pPr>
                      <a:r>
                        <a:rPr lang="en-GB" sz="1100" dirty="0" err="1">
                          <a:effectLst/>
                          <a:latin typeface="Aptos Narrow"/>
                        </a:rPr>
                        <a:t>Equitix</a:t>
                      </a:r>
                      <a:r>
                        <a:rPr lang="en-GB" sz="1100" dirty="0">
                          <a:effectLst/>
                          <a:latin typeface="Aptos Narrow"/>
                        </a:rPr>
                        <a:t> Infrastructure 3 Limited</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23/03/2015</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12.00%</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9.27%</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12.40%</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9.67%</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42746356"/>
                  </a:ext>
                </a:extLst>
              </a:tr>
              <a:tr h="200025">
                <a:tc>
                  <a:txBody>
                    <a:bodyPr/>
                    <a:lstStyle/>
                    <a:p>
                      <a:pPr fontAlgn="b">
                        <a:buNone/>
                      </a:pPr>
                      <a:r>
                        <a:rPr lang="en-GB" sz="1100" dirty="0">
                          <a:effectLst/>
                          <a:latin typeface="Aptos Narrow"/>
                        </a:rPr>
                        <a:t>PSBP - Yorkshire</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fontAlgn="b">
                        <a:buNone/>
                      </a:pPr>
                      <a:endParaRPr lang="en-GB" sz="1100" dirty="0">
                        <a:effectLst/>
                        <a:latin typeface="Aptos Narrow"/>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endParaRPr lang="en-GB" sz="1100" dirty="0">
                        <a:effectLst/>
                        <a:latin typeface="Aptos Narrow"/>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endParaRPr lang="en-GB" sz="1100" dirty="0">
                        <a:effectLst/>
                        <a:latin typeface="Aptos Narrow"/>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endParaRPr lang="en-GB" sz="1100" dirty="0">
                        <a:effectLst/>
                        <a:latin typeface="Aptos Narrow"/>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endParaRPr lang="en-GB" sz="1100" dirty="0">
                        <a:effectLst/>
                        <a:latin typeface="Aptos Narrow"/>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endParaRPr lang="en-GB" sz="1100" dirty="0">
                        <a:effectLst/>
                        <a:latin typeface="Aptos Narrow"/>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81099761"/>
                  </a:ext>
                </a:extLst>
              </a:tr>
              <a:tr h="200025">
                <a:tc>
                  <a:txBody>
                    <a:bodyPr/>
                    <a:lstStyle/>
                    <a:p>
                      <a:pPr fontAlgn="b">
                        <a:buNone/>
                      </a:pPr>
                      <a:endParaRPr lang="en-GB" sz="1100" dirty="0">
                        <a:effectLst/>
                        <a:latin typeface="Aptos Narrow"/>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buNone/>
                      </a:pPr>
                      <a:r>
                        <a:rPr lang="en-GB" sz="1100" dirty="0">
                          <a:effectLst/>
                          <a:latin typeface="Aptos Narrow"/>
                        </a:rPr>
                        <a:t>IUK Investments Limited</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19/03/2015</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11.20%</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7.79%</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11.91%</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7.69%</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45714709"/>
                  </a:ext>
                </a:extLst>
              </a:tr>
              <a:tr h="200025">
                <a:tc>
                  <a:txBody>
                    <a:bodyPr/>
                    <a:lstStyle/>
                    <a:p>
                      <a:pPr fontAlgn="b">
                        <a:buNone/>
                      </a:pPr>
                      <a:endParaRPr lang="en-GB" sz="1100" dirty="0">
                        <a:effectLst/>
                        <a:latin typeface="Aptos Narrow"/>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buNone/>
                      </a:pPr>
                      <a:r>
                        <a:rPr lang="en-GB" sz="1100" err="1">
                          <a:effectLst/>
                          <a:latin typeface="Aptos Narrow"/>
                        </a:rPr>
                        <a:t>Equitix</a:t>
                      </a:r>
                      <a:r>
                        <a:rPr lang="en-GB" sz="1100" dirty="0">
                          <a:effectLst/>
                          <a:latin typeface="Aptos Narrow"/>
                        </a:rPr>
                        <a:t> Limited</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19/03/2015</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11.20%</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7.79%</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11.91%</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7.69%</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85740141"/>
                  </a:ext>
                </a:extLst>
              </a:tr>
              <a:tr h="200025">
                <a:tc>
                  <a:txBody>
                    <a:bodyPr/>
                    <a:lstStyle/>
                    <a:p>
                      <a:pPr fontAlgn="b">
                        <a:buNone/>
                      </a:pPr>
                      <a:r>
                        <a:rPr lang="en-GB" sz="1100" dirty="0">
                          <a:effectLst/>
                          <a:latin typeface="Aptos Narrow"/>
                        </a:rPr>
                        <a:t>PSBP - Midlands</a:t>
                      </a:r>
                      <a:r>
                        <a:rPr lang="en-GB" sz="1100" baseline="30000" dirty="0">
                          <a:effectLst/>
                          <a:latin typeface="Aptos Narrow"/>
                        </a:rPr>
                        <a:t>2</a:t>
                      </a:r>
                      <a:endParaRPr lang="en-GB" sz="1100" dirty="0">
                        <a:effectLst/>
                        <a:latin typeface="Aptos Narrow"/>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fontAlgn="b">
                        <a:buNone/>
                      </a:pPr>
                      <a:endParaRPr lang="en-GB" sz="1100" dirty="0">
                        <a:effectLst/>
                        <a:latin typeface="Aptos Narrow"/>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endParaRPr lang="en-GB" sz="1100" dirty="0">
                        <a:effectLst/>
                        <a:latin typeface="Aptos Narrow"/>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endParaRPr lang="en-GB" sz="1100" dirty="0">
                        <a:effectLst/>
                        <a:latin typeface="Aptos Narrow"/>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endParaRPr lang="en-GB" sz="1100" dirty="0">
                        <a:effectLst/>
                        <a:latin typeface="Aptos Narrow"/>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endParaRPr lang="en-GB" sz="1100" dirty="0">
                        <a:effectLst/>
                        <a:latin typeface="Aptos Narrow"/>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endParaRPr lang="en-GB" sz="1100" dirty="0">
                        <a:effectLst/>
                        <a:latin typeface="Aptos Narrow"/>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567446603"/>
                  </a:ext>
                </a:extLst>
              </a:tr>
              <a:tr h="200025">
                <a:tc>
                  <a:txBody>
                    <a:bodyPr/>
                    <a:lstStyle/>
                    <a:p>
                      <a:pPr fontAlgn="b">
                        <a:buNone/>
                      </a:pPr>
                      <a:endParaRPr lang="en-GB" sz="1100" dirty="0">
                        <a:effectLst/>
                        <a:latin typeface="Aptos Narrow"/>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buNone/>
                      </a:pPr>
                      <a:r>
                        <a:rPr lang="en-GB" sz="1100" dirty="0">
                          <a:effectLst/>
                          <a:latin typeface="Aptos Narrow"/>
                        </a:rPr>
                        <a:t>IUK Investments Limited</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08/12/2015</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11.50%</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8.80%</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n/a</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n/a</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78054168"/>
                  </a:ext>
                </a:extLst>
              </a:tr>
              <a:tr h="200025">
                <a:tc>
                  <a:txBody>
                    <a:bodyPr/>
                    <a:lstStyle/>
                    <a:p>
                      <a:pPr fontAlgn="b">
                        <a:buNone/>
                      </a:pPr>
                      <a:endParaRPr lang="en-GB" sz="1100" dirty="0">
                        <a:effectLst/>
                        <a:latin typeface="Aptos Narrow"/>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buNone/>
                      </a:pPr>
                      <a:r>
                        <a:rPr lang="en-GB" sz="1100" dirty="0">
                          <a:effectLst/>
                          <a:latin typeface="Aptos Narrow"/>
                        </a:rPr>
                        <a:t>International Public Partnerships Limited</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08/12/2015</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11.50%</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8.80%</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n/a</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GB" sz="1100" dirty="0">
                          <a:effectLst/>
                          <a:latin typeface="Aptos Narrow"/>
                        </a:rPr>
                        <a:t>n/a</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2477242"/>
                  </a:ext>
                </a:extLst>
              </a:tr>
              <a:tr h="200025">
                <a:tc gridSpan="7">
                  <a:txBody>
                    <a:bodyPr/>
                    <a:lstStyle/>
                    <a:p>
                      <a:pPr fontAlgn="b">
                        <a:buNone/>
                      </a:pPr>
                      <a:r>
                        <a:rPr lang="en-GB" sz="1100" baseline="30000" dirty="0">
                          <a:effectLst/>
                          <a:latin typeface="Aptos Narrow"/>
                        </a:rPr>
                        <a:t>1</a:t>
                      </a:r>
                      <a:r>
                        <a:rPr lang="en-GB" sz="1100" dirty="0">
                          <a:effectLst/>
                          <a:latin typeface="Aptos Narrow"/>
                        </a:rPr>
                        <a:t> Equity Internal Rate of Return (IRR) excluding fees</a:t>
                      </a:r>
                    </a:p>
                  </a:txBody>
                  <a:tcPr marL="9525" marR="9525" marT="9525" anchor="b">
                    <a:lnL>
                      <a:noFill/>
                    </a:lnL>
                    <a:lnR>
                      <a:noFill/>
                    </a:lnR>
                    <a:lnT w="6350" cap="flat" cmpd="sng" algn="ctr">
                      <a:solidFill>
                        <a:srgbClr val="000000"/>
                      </a:solidFill>
                      <a:prstDash val="solid"/>
                      <a:round/>
                      <a:headEnd type="none" w="med" len="med"/>
                      <a:tailEnd type="none" w="med" len="med"/>
                    </a:lnT>
                    <a:lnB>
                      <a:noFill/>
                    </a:lnB>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789877741"/>
                  </a:ext>
                </a:extLst>
              </a:tr>
              <a:tr h="200025">
                <a:tc gridSpan="7">
                  <a:txBody>
                    <a:bodyPr/>
                    <a:lstStyle/>
                    <a:p>
                      <a:pPr fontAlgn="b">
                        <a:buNone/>
                      </a:pPr>
                      <a:r>
                        <a:rPr lang="en-GB" sz="1100" baseline="30000" dirty="0">
                          <a:effectLst/>
                          <a:latin typeface="Aptos Narrow"/>
                        </a:rPr>
                        <a:t>2</a:t>
                      </a:r>
                      <a:r>
                        <a:rPr lang="en-GB" sz="1100" dirty="0">
                          <a:effectLst/>
                          <a:latin typeface="Aptos Narrow"/>
                        </a:rPr>
                        <a:t> Midlands Schools equity written off September 2018</a:t>
                      </a:r>
                    </a:p>
                  </a:txBody>
                  <a:tcPr marL="9525" marR="9525" marT="9525" anchor="b">
                    <a:lnL>
                      <a:noFill/>
                    </a:lnL>
                    <a:lnR>
                      <a:noFill/>
                    </a:lnR>
                    <a:lnT>
                      <a:noFill/>
                    </a:lnT>
                    <a:lnB>
                      <a:noFill/>
                    </a:lnB>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689187383"/>
                  </a:ext>
                </a:extLst>
              </a:tr>
            </a:tbl>
          </a:graphicData>
        </a:graphic>
      </p:graphicFrame>
    </p:spTree>
    <p:extLst>
      <p:ext uri="{BB962C8B-B14F-4D97-AF65-F5344CB8AC3E}">
        <p14:creationId xmlns:p14="http://schemas.microsoft.com/office/powerpoint/2010/main" val="1204600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3">
          <a:extLst>
            <a:ext uri="{FF2B5EF4-FFF2-40B4-BE49-F238E27FC236}">
              <a16:creationId xmlns:a16="http://schemas.microsoft.com/office/drawing/2014/main" id="{03C9942A-8D15-A4D4-8E46-4AF2B11EE183}"/>
            </a:ext>
          </a:extLst>
        </p:cNvPr>
        <p:cNvGrpSpPr/>
        <p:nvPr/>
      </p:nvGrpSpPr>
      <p:grpSpPr>
        <a:xfrm>
          <a:off x="0" y="0"/>
          <a:ext cx="0" cy="0"/>
          <a:chOff x="0" y="0"/>
          <a:chExt cx="0" cy="0"/>
        </a:xfrm>
      </p:grpSpPr>
      <p:sp>
        <p:nvSpPr>
          <p:cNvPr id="454" name="Google Shape;454;p15">
            <a:extLst>
              <a:ext uri="{FF2B5EF4-FFF2-40B4-BE49-F238E27FC236}">
                <a16:creationId xmlns:a16="http://schemas.microsoft.com/office/drawing/2014/main" id="{00481BD0-B12A-4E51-40CA-B44D469626A4}"/>
              </a:ext>
            </a:extLst>
          </p:cNvPr>
          <p:cNvSpPr txBox="1">
            <a:spLocks noGrp="1"/>
          </p:cNvSpPr>
          <p:nvPr>
            <p:ph type="sldNum" idx="12"/>
          </p:nvPr>
        </p:nvSpPr>
        <p:spPr>
          <a:xfrm>
            <a:off x="256353" y="6269986"/>
            <a:ext cx="427299" cy="161583"/>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15</a:t>
            </a:fld>
            <a:endParaRPr/>
          </a:p>
        </p:txBody>
      </p:sp>
      <p:sp>
        <p:nvSpPr>
          <p:cNvPr id="455" name="Google Shape;455;p15">
            <a:extLst>
              <a:ext uri="{FF2B5EF4-FFF2-40B4-BE49-F238E27FC236}">
                <a16:creationId xmlns:a16="http://schemas.microsoft.com/office/drawing/2014/main" id="{52C611B1-59FD-2E0A-A334-C2A22D9DBF09}"/>
              </a:ext>
            </a:extLst>
          </p:cNvPr>
          <p:cNvSpPr txBox="1">
            <a:spLocks noGrp="1"/>
          </p:cNvSpPr>
          <p:nvPr>
            <p:ph type="ftr" idx="11"/>
          </p:nvPr>
        </p:nvSpPr>
        <p:spPr>
          <a:xfrm>
            <a:off x="799326" y="6269986"/>
            <a:ext cx="2412000" cy="161583"/>
          </a:xfrm>
          <a:prstGeom prst="rect">
            <a:avLst/>
          </a:prstGeom>
          <a:noFill/>
          <a:ln>
            <a:noFill/>
          </a:ln>
        </p:spPr>
        <p:txBody>
          <a:bodyPr spcFirstLastPara="1" wrap="square" lIns="0" tIns="0" rIns="0" bIns="0" anchor="ctr" anchorCtr="0">
            <a:spAutoFit/>
          </a:bodyPr>
          <a:lstStyle/>
          <a:p>
            <a:pPr marL="0" lvl="0" indent="0" algn="l" rtl="0">
              <a:spcBef>
                <a:spcPts val="0"/>
              </a:spcBef>
              <a:spcAft>
                <a:spcPts val="0"/>
              </a:spcAft>
              <a:buNone/>
            </a:pPr>
            <a:r>
              <a:rPr lang="en-US"/>
              <a:t>NISTA</a:t>
            </a:r>
            <a:endParaRPr/>
          </a:p>
        </p:txBody>
      </p:sp>
      <p:sp>
        <p:nvSpPr>
          <p:cNvPr id="456" name="Google Shape;456;p15">
            <a:extLst>
              <a:ext uri="{FF2B5EF4-FFF2-40B4-BE49-F238E27FC236}">
                <a16:creationId xmlns:a16="http://schemas.microsoft.com/office/drawing/2014/main" id="{8B5956E0-4B33-59A3-A5DA-577493F2A1F1}"/>
              </a:ext>
            </a:extLst>
          </p:cNvPr>
          <p:cNvSpPr txBox="1">
            <a:spLocks noGrp="1"/>
          </p:cNvSpPr>
          <p:nvPr>
            <p:ph type="title"/>
          </p:nvPr>
        </p:nvSpPr>
        <p:spPr>
          <a:xfrm>
            <a:off x="550797" y="565320"/>
            <a:ext cx="3500342" cy="1021242"/>
          </a:xfrm>
          <a:prstGeom prst="rect">
            <a:avLst/>
          </a:prstGeom>
          <a:noFill/>
          <a:ln>
            <a:noFill/>
          </a:ln>
        </p:spPr>
        <p:txBody>
          <a:bodyPr spcFirstLastPara="1" wrap="square" lIns="0" tIns="0" rIns="0" bIns="0" anchor="t" anchorCtr="0">
            <a:spAutoFit/>
          </a:bodyPr>
          <a:lstStyle/>
          <a:p>
            <a:pPr lvl="0"/>
            <a:r>
              <a:rPr lang="en-US" sz="2800"/>
              <a:t>PORTFOLIO LEAVERS AND JOINERS</a:t>
            </a:r>
            <a:endParaRPr sz="2800"/>
          </a:p>
        </p:txBody>
      </p:sp>
      <p:sp>
        <p:nvSpPr>
          <p:cNvPr id="2" name="Google Shape;478;p17">
            <a:extLst>
              <a:ext uri="{FF2B5EF4-FFF2-40B4-BE49-F238E27FC236}">
                <a16:creationId xmlns:a16="http://schemas.microsoft.com/office/drawing/2014/main" id="{D2C31C7A-696E-11FE-DE74-D5FF9100B52C}"/>
              </a:ext>
            </a:extLst>
          </p:cNvPr>
          <p:cNvSpPr txBox="1">
            <a:spLocks/>
          </p:cNvSpPr>
          <p:nvPr/>
        </p:nvSpPr>
        <p:spPr>
          <a:xfrm>
            <a:off x="550797" y="1913067"/>
            <a:ext cx="3375202" cy="192283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a:sym typeface="Barlow"/>
              </a:rPr>
              <a:t>The size of the portfolio has reduced to 654 projects in 2025 compared to 665 in 2024. </a:t>
            </a:r>
          </a:p>
          <a:p>
            <a:endParaRPr lang="en-GB">
              <a:sym typeface="Barlow"/>
            </a:endParaRPr>
          </a:p>
          <a:p>
            <a:r>
              <a:rPr lang="en-GB">
                <a:sym typeface="Barlow"/>
              </a:rPr>
              <a:t>This is due to twelve projects leaving the portfolio and one joining.</a:t>
            </a:r>
            <a:endParaRPr lang="en-GB"/>
          </a:p>
        </p:txBody>
      </p:sp>
      <p:graphicFrame>
        <p:nvGraphicFramePr>
          <p:cNvPr id="3" name="Table 2">
            <a:extLst>
              <a:ext uri="{FF2B5EF4-FFF2-40B4-BE49-F238E27FC236}">
                <a16:creationId xmlns:a16="http://schemas.microsoft.com/office/drawing/2014/main" id="{ABE6F927-EF26-C70C-122D-4E142D074562}"/>
              </a:ext>
            </a:extLst>
          </p:cNvPr>
          <p:cNvGraphicFramePr>
            <a:graphicFrameLocks noGrp="1"/>
          </p:cNvGraphicFramePr>
          <p:nvPr>
            <p:extLst>
              <p:ext uri="{D42A27DB-BD31-4B8C-83A1-F6EECF244321}">
                <p14:modId xmlns:p14="http://schemas.microsoft.com/office/powerpoint/2010/main" val="4008249232"/>
              </p:ext>
            </p:extLst>
          </p:nvPr>
        </p:nvGraphicFramePr>
        <p:xfrm>
          <a:off x="4190035" y="241229"/>
          <a:ext cx="7871780" cy="6430026"/>
        </p:xfrm>
        <a:graphic>
          <a:graphicData uri="http://schemas.openxmlformats.org/drawingml/2006/table">
            <a:tbl>
              <a:tblPr firstRow="1">
                <a:tableStyleId>{B301B821-A1FF-4177-AEE7-76D212191A09}</a:tableStyleId>
              </a:tblPr>
              <a:tblGrid>
                <a:gridCol w="561280">
                  <a:extLst>
                    <a:ext uri="{9D8B030D-6E8A-4147-A177-3AD203B41FA5}">
                      <a16:colId xmlns:a16="http://schemas.microsoft.com/office/drawing/2014/main" val="138068121"/>
                    </a:ext>
                  </a:extLst>
                </a:gridCol>
                <a:gridCol w="1591612">
                  <a:extLst>
                    <a:ext uri="{9D8B030D-6E8A-4147-A177-3AD203B41FA5}">
                      <a16:colId xmlns:a16="http://schemas.microsoft.com/office/drawing/2014/main" val="622793003"/>
                    </a:ext>
                  </a:extLst>
                </a:gridCol>
                <a:gridCol w="1041721">
                  <a:extLst>
                    <a:ext uri="{9D8B030D-6E8A-4147-A177-3AD203B41FA5}">
                      <a16:colId xmlns:a16="http://schemas.microsoft.com/office/drawing/2014/main" val="955058882"/>
                    </a:ext>
                  </a:extLst>
                </a:gridCol>
                <a:gridCol w="1493134">
                  <a:extLst>
                    <a:ext uri="{9D8B030D-6E8A-4147-A177-3AD203B41FA5}">
                      <a16:colId xmlns:a16="http://schemas.microsoft.com/office/drawing/2014/main" val="2316641579"/>
                    </a:ext>
                  </a:extLst>
                </a:gridCol>
                <a:gridCol w="752355">
                  <a:extLst>
                    <a:ext uri="{9D8B030D-6E8A-4147-A177-3AD203B41FA5}">
                      <a16:colId xmlns:a16="http://schemas.microsoft.com/office/drawing/2014/main" val="3616977285"/>
                    </a:ext>
                  </a:extLst>
                </a:gridCol>
                <a:gridCol w="2431678">
                  <a:extLst>
                    <a:ext uri="{9D8B030D-6E8A-4147-A177-3AD203B41FA5}">
                      <a16:colId xmlns:a16="http://schemas.microsoft.com/office/drawing/2014/main" val="2783696963"/>
                    </a:ext>
                  </a:extLst>
                </a:gridCol>
              </a:tblGrid>
              <a:tr h="345628">
                <a:tc>
                  <a:txBody>
                    <a:bodyPr/>
                    <a:lstStyle/>
                    <a:p>
                      <a:pPr algn="ctr"/>
                      <a:r>
                        <a:rPr lang="en-US" sz="1000" b="0" i="0" u="none" strike="noStrike" cap="none">
                          <a:solidFill>
                            <a:schemeClr val="lt1"/>
                          </a:solidFill>
                          <a:latin typeface="Poppins"/>
                          <a:cs typeface="Poppins"/>
                          <a:sym typeface="Poppins"/>
                        </a:rPr>
                        <a:t>HMT ID</a:t>
                      </a:r>
                    </a:p>
                  </a:txBody>
                  <a:tcPr/>
                </a:tc>
                <a:tc>
                  <a:txBody>
                    <a:bodyPr/>
                    <a:lstStyle/>
                    <a:p>
                      <a:pPr algn="ctr"/>
                      <a:r>
                        <a:rPr lang="en-US" sz="1000" b="0" i="0" u="none" strike="noStrike" cap="none">
                          <a:solidFill>
                            <a:schemeClr val="lt1"/>
                          </a:solidFill>
                          <a:latin typeface="Poppins"/>
                          <a:cs typeface="Poppins"/>
                          <a:sym typeface="Poppins"/>
                        </a:rPr>
                        <a:t>Project Name</a:t>
                      </a:r>
                    </a:p>
                  </a:txBody>
                  <a:tcPr/>
                </a:tc>
                <a:tc>
                  <a:txBody>
                    <a:bodyPr/>
                    <a:lstStyle/>
                    <a:p>
                      <a:pPr algn="ctr"/>
                      <a:r>
                        <a:rPr lang="en-US" sz="1000" b="0" i="0" u="none" strike="noStrike" cap="none">
                          <a:solidFill>
                            <a:schemeClr val="lt1"/>
                          </a:solidFill>
                          <a:latin typeface="Poppins"/>
                          <a:cs typeface="Poppins"/>
                          <a:sym typeface="Poppins"/>
                        </a:rPr>
                        <a:t>Department</a:t>
                      </a:r>
                    </a:p>
                  </a:txBody>
                  <a:tcPr/>
                </a:tc>
                <a:tc>
                  <a:txBody>
                    <a:bodyPr/>
                    <a:lstStyle/>
                    <a:p>
                      <a:pPr algn="ctr"/>
                      <a:r>
                        <a:rPr lang="en-US" sz="1000" b="0" i="0" u="none" strike="noStrike" cap="none">
                          <a:solidFill>
                            <a:schemeClr val="lt1"/>
                          </a:solidFill>
                          <a:latin typeface="Poppins"/>
                          <a:cs typeface="Poppins"/>
                          <a:sym typeface="Poppins"/>
                        </a:rPr>
                        <a:t>Procuring Authority</a:t>
                      </a:r>
                    </a:p>
                  </a:txBody>
                  <a:tcPr/>
                </a:tc>
                <a:tc>
                  <a:txBody>
                    <a:bodyPr/>
                    <a:lstStyle/>
                    <a:p>
                      <a:pPr algn="ctr"/>
                      <a:r>
                        <a:rPr lang="en-US" sz="1000" b="0" i="0" u="none" strike="noStrike" cap="none">
                          <a:solidFill>
                            <a:schemeClr val="lt1"/>
                          </a:solidFill>
                          <a:latin typeface="Poppins"/>
                          <a:cs typeface="Poppins"/>
                          <a:sym typeface="Poppins"/>
                        </a:rPr>
                        <a:t>Leaving / Joining</a:t>
                      </a:r>
                    </a:p>
                  </a:txBody>
                  <a:tcPr/>
                </a:tc>
                <a:tc>
                  <a:txBody>
                    <a:bodyPr/>
                    <a:lstStyle/>
                    <a:p>
                      <a:pPr algn="ctr"/>
                      <a:r>
                        <a:rPr lang="en-US" sz="1000" b="0" i="0" u="none" strike="noStrike" cap="none">
                          <a:solidFill>
                            <a:schemeClr val="lt1"/>
                          </a:solidFill>
                          <a:latin typeface="Poppins"/>
                          <a:cs typeface="Poppins"/>
                          <a:sym typeface="Poppins"/>
                        </a:rPr>
                        <a:t>Reason</a:t>
                      </a:r>
                    </a:p>
                  </a:txBody>
                  <a:tcPr/>
                </a:tc>
                <a:extLst>
                  <a:ext uri="{0D108BD9-81ED-4DB2-BD59-A6C34878D82A}">
                    <a16:rowId xmlns:a16="http://schemas.microsoft.com/office/drawing/2014/main" val="3402636034"/>
                  </a:ext>
                </a:extLst>
              </a:tr>
              <a:tr h="478561">
                <a:tc>
                  <a:txBody>
                    <a:bodyPr/>
                    <a:lstStyle/>
                    <a:p>
                      <a:pPr algn="ctr"/>
                      <a:r>
                        <a:rPr lang="en-US" sz="1000" b="0" i="0" u="none" strike="noStrike" cap="none">
                          <a:solidFill>
                            <a:schemeClr val="tx1"/>
                          </a:solidFill>
                          <a:latin typeface="Poppins"/>
                          <a:cs typeface="Poppins"/>
                          <a:sym typeface="Poppins"/>
                        </a:rPr>
                        <a:t>69</a:t>
                      </a:r>
                    </a:p>
                  </a:txBody>
                  <a:tcPr/>
                </a:tc>
                <a:tc>
                  <a:txBody>
                    <a:bodyPr/>
                    <a:lstStyle/>
                    <a:p>
                      <a:pPr algn="ctr"/>
                      <a:r>
                        <a:rPr lang="en-US" sz="1000" b="0" i="0" u="none" strike="noStrike" cap="none">
                          <a:solidFill>
                            <a:schemeClr val="tx1"/>
                          </a:solidFill>
                          <a:latin typeface="Poppins"/>
                          <a:cs typeface="Poppins"/>
                          <a:sym typeface="Poppins"/>
                        </a:rPr>
                        <a:t>Barnhill School</a:t>
                      </a:r>
                    </a:p>
                  </a:txBody>
                  <a:tcPr/>
                </a:tc>
                <a:tc>
                  <a:txBody>
                    <a:bodyPr/>
                    <a:lstStyle/>
                    <a:p>
                      <a:pPr algn="ctr"/>
                      <a:r>
                        <a:rPr lang="en-US" sz="1000" b="0" i="0" u="none" strike="noStrike" cap="none">
                          <a:solidFill>
                            <a:schemeClr val="tx1"/>
                          </a:solidFill>
                          <a:latin typeface="Poppins"/>
                          <a:cs typeface="Poppins"/>
                          <a:sym typeface="Poppins"/>
                        </a:rPr>
                        <a:t>DFE</a:t>
                      </a:r>
                    </a:p>
                  </a:txBody>
                  <a:tcPr/>
                </a:tc>
                <a:tc>
                  <a:txBody>
                    <a:bodyPr/>
                    <a:lstStyle/>
                    <a:p>
                      <a:pPr algn="ctr"/>
                      <a:r>
                        <a:rPr lang="en-US" sz="1000" b="0" i="0" u="none" strike="noStrike" cap="none">
                          <a:solidFill>
                            <a:schemeClr val="tx1"/>
                          </a:solidFill>
                          <a:latin typeface="Poppins"/>
                          <a:cs typeface="Poppins"/>
                        </a:rPr>
                        <a:t>Hillingdon</a:t>
                      </a:r>
                      <a:endParaRPr lang="en-US" sz="1000" b="0" i="0" u="none" strike="noStrike" cap="none">
                        <a:solidFill>
                          <a:schemeClr val="tx1"/>
                        </a:solidFill>
                        <a:latin typeface="Poppins"/>
                        <a:cs typeface="Poppins"/>
                        <a:sym typeface="Poppins"/>
                      </a:endParaRPr>
                    </a:p>
                  </a:txBody>
                  <a:tcPr/>
                </a:tc>
                <a:tc>
                  <a:txBody>
                    <a:bodyPr/>
                    <a:lstStyle/>
                    <a:p>
                      <a:pPr algn="ctr"/>
                      <a:r>
                        <a:rPr lang="en-US" sz="1000" b="0" i="0" u="none" strike="noStrike" cap="none">
                          <a:solidFill>
                            <a:schemeClr val="tx1"/>
                          </a:solidFill>
                          <a:latin typeface="Poppins"/>
                          <a:cs typeface="Poppins"/>
                          <a:sym typeface="Poppins"/>
                        </a:rPr>
                        <a:t>Leaving</a:t>
                      </a:r>
                    </a:p>
                  </a:txBody>
                  <a:tcPr/>
                </a:tc>
                <a:tc>
                  <a:txBody>
                    <a:bodyPr/>
                    <a:lstStyle/>
                    <a:p>
                      <a:pPr algn="ctr"/>
                      <a:r>
                        <a:rPr lang="en-US" sz="1000" b="0" i="0" u="none" strike="noStrike" cap="none">
                          <a:solidFill>
                            <a:schemeClr val="tx1"/>
                          </a:solidFill>
                          <a:latin typeface="Poppins"/>
                          <a:cs typeface="Poppins"/>
                          <a:sym typeface="Poppins"/>
                        </a:rPr>
                        <a:t>Expired</a:t>
                      </a:r>
                    </a:p>
                  </a:txBody>
                  <a:tcPr/>
                </a:tc>
                <a:extLst>
                  <a:ext uri="{0D108BD9-81ED-4DB2-BD59-A6C34878D82A}">
                    <a16:rowId xmlns:a16="http://schemas.microsoft.com/office/drawing/2014/main" val="4158830104"/>
                  </a:ext>
                </a:extLst>
              </a:tr>
              <a:tr h="478561">
                <a:tc>
                  <a:txBody>
                    <a:bodyPr/>
                    <a:lstStyle/>
                    <a:p>
                      <a:pPr algn="ctr"/>
                      <a:r>
                        <a:rPr lang="en-US" sz="1000" b="0" i="0" u="none" strike="noStrike" cap="none">
                          <a:solidFill>
                            <a:schemeClr val="tx1"/>
                          </a:solidFill>
                          <a:latin typeface="Poppins"/>
                          <a:cs typeface="Poppins"/>
                          <a:sym typeface="Poppins"/>
                        </a:rPr>
                        <a:t>136</a:t>
                      </a:r>
                    </a:p>
                  </a:txBody>
                  <a:tcPr/>
                </a:tc>
                <a:tc>
                  <a:txBody>
                    <a:bodyPr/>
                    <a:lstStyle/>
                    <a:p>
                      <a:pPr algn="ctr"/>
                      <a:r>
                        <a:rPr lang="en-US" sz="1000" b="0" i="0" u="none" strike="noStrike" cap="none">
                          <a:solidFill>
                            <a:schemeClr val="tx1"/>
                          </a:solidFill>
                          <a:latin typeface="Poppins"/>
                          <a:cs typeface="Poppins"/>
                          <a:sym typeface="Poppins"/>
                        </a:rPr>
                        <a:t>Stretford Divisional Headquarters Fire Station</a:t>
                      </a:r>
                    </a:p>
                  </a:txBody>
                  <a:tcPr/>
                </a:tc>
                <a:tc>
                  <a:txBody>
                    <a:bodyPr/>
                    <a:lstStyle/>
                    <a:p>
                      <a:pPr algn="ctr"/>
                      <a:r>
                        <a:rPr lang="en-US" sz="1000" b="0" i="0" u="none" strike="noStrike" cap="none">
                          <a:solidFill>
                            <a:schemeClr val="tx1"/>
                          </a:solidFill>
                          <a:latin typeface="Poppins"/>
                          <a:cs typeface="Poppins"/>
                          <a:sym typeface="Poppins"/>
                        </a:rPr>
                        <a:t>HO</a:t>
                      </a:r>
                    </a:p>
                  </a:txBody>
                  <a:tcPr/>
                </a:tc>
                <a:tc>
                  <a:txBody>
                    <a:bodyPr/>
                    <a:lstStyle/>
                    <a:p>
                      <a:pPr lvl="0" algn="ctr">
                        <a:buNone/>
                      </a:pPr>
                      <a:r>
                        <a:rPr lang="en-US" sz="1000" b="0" i="0" u="none" strike="noStrike" cap="none" noProof="0">
                          <a:solidFill>
                            <a:schemeClr val="tx1"/>
                          </a:solidFill>
                        </a:rPr>
                        <a:t>Greater Manchester Fire and Rescue Service</a:t>
                      </a:r>
                      <a:endParaRPr lang="en-US" sz="1000" b="0" i="0" u="none" strike="noStrike" cap="none">
                        <a:solidFill>
                          <a:schemeClr val="tx1"/>
                        </a:solidFill>
                        <a:latin typeface="Poppins"/>
                        <a:cs typeface="Poppins"/>
                        <a:sym typeface="Poppins"/>
                      </a:endParaRPr>
                    </a:p>
                  </a:txBody>
                  <a:tcPr/>
                </a:tc>
                <a:tc>
                  <a:txBody>
                    <a:bodyPr/>
                    <a:lstStyle/>
                    <a:p>
                      <a:pPr algn="ctr"/>
                      <a:r>
                        <a:rPr lang="en-US" sz="1000" b="0" i="0" u="none" strike="noStrike" cap="none">
                          <a:solidFill>
                            <a:schemeClr val="tx1"/>
                          </a:solidFill>
                          <a:latin typeface="Poppins"/>
                          <a:cs typeface="Poppins"/>
                          <a:sym typeface="Poppins"/>
                        </a:rPr>
                        <a:t>Leaving</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u="none" strike="noStrike" cap="none">
                          <a:solidFill>
                            <a:schemeClr val="tx1"/>
                          </a:solidFill>
                          <a:latin typeface="Poppins"/>
                          <a:cs typeface="Poppins"/>
                          <a:sym typeface="Poppins"/>
                        </a:rPr>
                        <a:t>Expired</a:t>
                      </a:r>
                    </a:p>
                  </a:txBody>
                  <a:tcPr/>
                </a:tc>
                <a:extLst>
                  <a:ext uri="{0D108BD9-81ED-4DB2-BD59-A6C34878D82A}">
                    <a16:rowId xmlns:a16="http://schemas.microsoft.com/office/drawing/2014/main" val="768144014"/>
                  </a:ext>
                </a:extLst>
              </a:tr>
              <a:tr h="478561">
                <a:tc>
                  <a:txBody>
                    <a:bodyPr/>
                    <a:lstStyle/>
                    <a:p>
                      <a:pPr algn="ctr"/>
                      <a:r>
                        <a:rPr lang="en-US" sz="1000" b="0" i="0" u="none" strike="noStrike" cap="none">
                          <a:solidFill>
                            <a:schemeClr val="tx1"/>
                          </a:solidFill>
                          <a:latin typeface="Poppins"/>
                          <a:cs typeface="Poppins"/>
                          <a:sym typeface="Poppins"/>
                        </a:rPr>
                        <a:t>382</a:t>
                      </a:r>
                    </a:p>
                  </a:txBody>
                  <a:tcPr/>
                </a:tc>
                <a:tc>
                  <a:txBody>
                    <a:bodyPr/>
                    <a:lstStyle/>
                    <a:p>
                      <a:pPr algn="ctr"/>
                      <a:r>
                        <a:rPr lang="en-US" sz="1000" b="0" i="0" u="none" strike="noStrike" cap="none">
                          <a:solidFill>
                            <a:schemeClr val="tx1"/>
                          </a:solidFill>
                          <a:latin typeface="Poppins"/>
                          <a:cs typeface="Poppins"/>
                          <a:sym typeface="Poppins"/>
                        </a:rPr>
                        <a:t>Forrester Court Residential &amp; Nursing Home</a:t>
                      </a:r>
                    </a:p>
                  </a:txBody>
                  <a:tcPr/>
                </a:tc>
                <a:tc>
                  <a:txBody>
                    <a:bodyPr/>
                    <a:lstStyle/>
                    <a:p>
                      <a:pPr algn="ctr"/>
                      <a:r>
                        <a:rPr lang="en-US" sz="1000" b="0" i="0" u="none" strike="noStrike" cap="none">
                          <a:solidFill>
                            <a:schemeClr val="tx1"/>
                          </a:solidFill>
                          <a:latin typeface="Poppins"/>
                          <a:cs typeface="Poppins"/>
                          <a:sym typeface="Poppins"/>
                        </a:rPr>
                        <a:t>DHSC</a:t>
                      </a:r>
                    </a:p>
                  </a:txBody>
                  <a:tcPr/>
                </a:tc>
                <a:tc>
                  <a:txBody>
                    <a:bodyPr/>
                    <a:lstStyle/>
                    <a:p>
                      <a:pPr lvl="0" algn="ctr">
                        <a:buNone/>
                      </a:pPr>
                      <a:r>
                        <a:rPr lang="en-US" sz="1000" b="0" i="0" u="none" strike="noStrike" cap="none">
                          <a:solidFill>
                            <a:schemeClr val="tx1"/>
                          </a:solidFill>
                          <a:latin typeface="Poppins"/>
                          <a:cs typeface="Poppins"/>
                        </a:rPr>
                        <a:t>Westminster</a:t>
                      </a:r>
                      <a:endParaRPr lang="en-US" sz="1000" b="0" i="0" u="none" strike="noStrike" cap="none">
                        <a:solidFill>
                          <a:schemeClr val="tx1"/>
                        </a:solidFill>
                        <a:latin typeface="Poppins"/>
                        <a:cs typeface="Poppins"/>
                        <a:sym typeface="Poppins"/>
                      </a:endParaRPr>
                    </a:p>
                  </a:txBody>
                  <a:tcPr/>
                </a:tc>
                <a:tc>
                  <a:txBody>
                    <a:bodyPr/>
                    <a:lstStyle/>
                    <a:p>
                      <a:pPr algn="ctr"/>
                      <a:r>
                        <a:rPr lang="en-US" sz="1000" b="0" i="0" u="none" strike="noStrike" cap="none">
                          <a:solidFill>
                            <a:schemeClr val="tx1"/>
                          </a:solidFill>
                          <a:latin typeface="Poppins"/>
                          <a:cs typeface="Poppins"/>
                          <a:sym typeface="Poppins"/>
                        </a:rPr>
                        <a:t>Leaving</a:t>
                      </a:r>
                    </a:p>
                  </a:txBody>
                  <a:tcPr/>
                </a:tc>
                <a:tc>
                  <a:txBody>
                    <a:bodyPr/>
                    <a:lstStyle/>
                    <a:p>
                      <a:pPr algn="ctr"/>
                      <a:r>
                        <a:rPr lang="en-US" sz="1000" b="0" i="0" u="none" strike="noStrike" cap="none">
                          <a:solidFill>
                            <a:schemeClr val="tx1"/>
                          </a:solidFill>
                          <a:latin typeface="Poppins"/>
                          <a:cs typeface="Poppins"/>
                          <a:sym typeface="Poppins"/>
                        </a:rPr>
                        <a:t>Expired</a:t>
                      </a:r>
                    </a:p>
                  </a:txBody>
                  <a:tcPr/>
                </a:tc>
                <a:extLst>
                  <a:ext uri="{0D108BD9-81ED-4DB2-BD59-A6C34878D82A}">
                    <a16:rowId xmlns:a16="http://schemas.microsoft.com/office/drawing/2014/main" val="3588676927"/>
                  </a:ext>
                </a:extLst>
              </a:tr>
              <a:tr h="478561">
                <a:tc>
                  <a:txBody>
                    <a:bodyPr/>
                    <a:lstStyle/>
                    <a:p>
                      <a:pPr algn="ctr"/>
                      <a:r>
                        <a:rPr lang="en-US" sz="1000" b="0" i="0" u="none" strike="noStrike" cap="none">
                          <a:solidFill>
                            <a:schemeClr val="tx1"/>
                          </a:solidFill>
                          <a:latin typeface="Poppins"/>
                          <a:cs typeface="Poppins"/>
                          <a:sym typeface="Poppins"/>
                        </a:rPr>
                        <a:t>431</a:t>
                      </a:r>
                    </a:p>
                  </a:txBody>
                  <a:tcPr/>
                </a:tc>
                <a:tc>
                  <a:txBody>
                    <a:bodyPr/>
                    <a:lstStyle/>
                    <a:p>
                      <a:pPr algn="ctr"/>
                      <a:r>
                        <a:rPr lang="en-US" sz="1000" b="0" i="0" u="none" strike="noStrike" cap="none" err="1">
                          <a:solidFill>
                            <a:schemeClr val="tx1"/>
                          </a:solidFill>
                          <a:latin typeface="Poppins"/>
                          <a:cs typeface="Poppins"/>
                          <a:sym typeface="Poppins"/>
                        </a:rPr>
                        <a:t>Defence</a:t>
                      </a:r>
                      <a:r>
                        <a:rPr lang="en-US" sz="1000" b="0" i="0" u="none" strike="noStrike" cap="none">
                          <a:solidFill>
                            <a:schemeClr val="tx1"/>
                          </a:solidFill>
                          <a:latin typeface="Poppins"/>
                          <a:cs typeface="Poppins"/>
                          <a:sym typeface="Poppins"/>
                        </a:rPr>
                        <a:t> Fixed Telecommunications Service</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u="none" strike="noStrike" cap="none">
                          <a:solidFill>
                            <a:schemeClr val="tx1"/>
                          </a:solidFill>
                          <a:latin typeface="Poppins"/>
                          <a:cs typeface="Poppins"/>
                          <a:sym typeface="Poppins"/>
                        </a:rPr>
                        <a:t>MOD</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u="none" strike="noStrike" cap="none">
                          <a:solidFill>
                            <a:schemeClr val="tx1"/>
                          </a:solidFill>
                          <a:latin typeface="Poppins"/>
                          <a:cs typeface="Poppins"/>
                          <a:sym typeface="Poppins"/>
                        </a:rPr>
                        <a:t>Ministry of </a:t>
                      </a:r>
                      <a:r>
                        <a:rPr lang="en-US" sz="1000" b="0" i="0" u="none" strike="noStrike" cap="none" err="1">
                          <a:solidFill>
                            <a:schemeClr val="tx1"/>
                          </a:solidFill>
                          <a:latin typeface="Poppins"/>
                          <a:cs typeface="Poppins"/>
                          <a:sym typeface="Poppins"/>
                        </a:rPr>
                        <a:t>Defence</a:t>
                      </a:r>
                      <a:r>
                        <a:rPr lang="en-US" sz="1000" b="0" i="0" u="none" strike="noStrike" cap="none">
                          <a:solidFill>
                            <a:schemeClr val="tx1"/>
                          </a:solidFill>
                          <a:latin typeface="Poppins"/>
                          <a:cs typeface="Poppins"/>
                          <a:sym typeface="Poppins"/>
                        </a:rPr>
                        <a:t> (MOD)</a:t>
                      </a:r>
                    </a:p>
                  </a:txBody>
                  <a:tcPr/>
                </a:tc>
                <a:tc>
                  <a:txBody>
                    <a:bodyPr/>
                    <a:lstStyle/>
                    <a:p>
                      <a:pPr algn="ctr"/>
                      <a:r>
                        <a:rPr lang="en-US" sz="1000" b="0" i="0" u="none" strike="noStrike" cap="none">
                          <a:solidFill>
                            <a:schemeClr val="tx1"/>
                          </a:solidFill>
                          <a:latin typeface="Poppins"/>
                          <a:cs typeface="Poppins"/>
                          <a:sym typeface="Poppins"/>
                        </a:rPr>
                        <a:t>Leaving</a:t>
                      </a:r>
                    </a:p>
                  </a:txBody>
                  <a:tcPr/>
                </a:tc>
                <a:tc>
                  <a:txBody>
                    <a:bodyPr/>
                    <a:lstStyle/>
                    <a:p>
                      <a:pPr algn="ctr"/>
                      <a:r>
                        <a:rPr lang="en-US" sz="1000" b="0" i="0" u="none" strike="noStrike" cap="none">
                          <a:solidFill>
                            <a:schemeClr val="tx1"/>
                          </a:solidFill>
                          <a:latin typeface="Poppins"/>
                          <a:cs typeface="Poppins"/>
                          <a:sym typeface="Poppins"/>
                        </a:rPr>
                        <a:t>Expired</a:t>
                      </a:r>
                    </a:p>
                  </a:txBody>
                  <a:tcPr/>
                </a:tc>
                <a:extLst>
                  <a:ext uri="{0D108BD9-81ED-4DB2-BD59-A6C34878D82A}">
                    <a16:rowId xmlns:a16="http://schemas.microsoft.com/office/drawing/2014/main" val="3457831371"/>
                  </a:ext>
                </a:extLst>
              </a:tr>
              <a:tr h="345628">
                <a:tc>
                  <a:txBody>
                    <a:bodyPr/>
                    <a:lstStyle/>
                    <a:p>
                      <a:pPr algn="ctr"/>
                      <a:r>
                        <a:rPr lang="en-US" sz="1000" b="0" i="0" u="none" strike="noStrike" cap="none">
                          <a:solidFill>
                            <a:schemeClr val="tx1"/>
                          </a:solidFill>
                          <a:latin typeface="Poppins"/>
                          <a:cs typeface="Poppins"/>
                          <a:sym typeface="Poppins"/>
                        </a:rPr>
                        <a:t>440</a:t>
                      </a:r>
                    </a:p>
                  </a:txBody>
                  <a:tcPr/>
                </a:tc>
                <a:tc>
                  <a:txBody>
                    <a:bodyPr/>
                    <a:lstStyle/>
                    <a:p>
                      <a:pPr algn="ctr"/>
                      <a:r>
                        <a:rPr lang="en-US" sz="1000" b="0" i="0" u="none" strike="noStrike" cap="none">
                          <a:solidFill>
                            <a:schemeClr val="tx1"/>
                          </a:solidFill>
                          <a:latin typeface="Poppins"/>
                          <a:cs typeface="Poppins"/>
                          <a:sym typeface="Poppins"/>
                        </a:rPr>
                        <a:t>Heavy Equipment Transporters</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u="none" strike="noStrike" cap="none">
                          <a:solidFill>
                            <a:schemeClr val="tx1"/>
                          </a:solidFill>
                          <a:latin typeface="Poppins"/>
                          <a:cs typeface="Poppins"/>
                          <a:sym typeface="Poppins"/>
                        </a:rPr>
                        <a:t>MOD</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u="none" strike="noStrike" cap="none">
                          <a:solidFill>
                            <a:schemeClr val="tx1"/>
                          </a:solidFill>
                          <a:latin typeface="Poppins"/>
                          <a:cs typeface="Poppins"/>
                          <a:sym typeface="Poppins"/>
                        </a:rPr>
                        <a:t>Ministry of </a:t>
                      </a:r>
                      <a:r>
                        <a:rPr lang="en-US" sz="1000" b="0" i="0" u="none" strike="noStrike" cap="none" err="1">
                          <a:solidFill>
                            <a:schemeClr val="tx1"/>
                          </a:solidFill>
                          <a:latin typeface="Poppins"/>
                          <a:cs typeface="Poppins"/>
                          <a:sym typeface="Poppins"/>
                        </a:rPr>
                        <a:t>Defence</a:t>
                      </a:r>
                      <a:r>
                        <a:rPr lang="en-US" sz="1000" b="0" i="0" u="none" strike="noStrike" cap="none">
                          <a:solidFill>
                            <a:schemeClr val="tx1"/>
                          </a:solidFill>
                          <a:latin typeface="Poppins"/>
                          <a:cs typeface="Poppins"/>
                          <a:sym typeface="Poppins"/>
                        </a:rPr>
                        <a:t> (MOD)</a:t>
                      </a:r>
                    </a:p>
                  </a:txBody>
                  <a:tcPr/>
                </a:tc>
                <a:tc>
                  <a:txBody>
                    <a:bodyPr/>
                    <a:lstStyle/>
                    <a:p>
                      <a:pPr algn="ctr"/>
                      <a:r>
                        <a:rPr lang="en-US" sz="1000" b="0" i="0" u="none" strike="noStrike" cap="none">
                          <a:solidFill>
                            <a:schemeClr val="tx1"/>
                          </a:solidFill>
                          <a:latin typeface="Poppins"/>
                          <a:cs typeface="Poppins"/>
                          <a:sym typeface="Poppins"/>
                        </a:rPr>
                        <a:t>Leaving</a:t>
                      </a:r>
                    </a:p>
                  </a:txBody>
                  <a:tcPr/>
                </a:tc>
                <a:tc>
                  <a:txBody>
                    <a:bodyPr/>
                    <a:lstStyle/>
                    <a:p>
                      <a:pPr algn="ctr"/>
                      <a:r>
                        <a:rPr lang="en-US" sz="1000" b="0" i="0" u="none" strike="noStrike" cap="none">
                          <a:solidFill>
                            <a:schemeClr val="tx1"/>
                          </a:solidFill>
                          <a:latin typeface="Poppins"/>
                          <a:cs typeface="Poppins"/>
                          <a:sym typeface="Poppins"/>
                        </a:rPr>
                        <a:t>Expired</a:t>
                      </a:r>
                    </a:p>
                  </a:txBody>
                  <a:tcPr/>
                </a:tc>
                <a:extLst>
                  <a:ext uri="{0D108BD9-81ED-4DB2-BD59-A6C34878D82A}">
                    <a16:rowId xmlns:a16="http://schemas.microsoft.com/office/drawing/2014/main" val="271095684"/>
                  </a:ext>
                </a:extLst>
              </a:tr>
              <a:tr h="345628">
                <a:tc>
                  <a:txBody>
                    <a:bodyPr/>
                    <a:lstStyle/>
                    <a:p>
                      <a:pPr algn="ctr"/>
                      <a:r>
                        <a:rPr lang="en-US" sz="1000" b="0" i="0" u="none" strike="noStrike" cap="none">
                          <a:solidFill>
                            <a:schemeClr val="tx1"/>
                          </a:solidFill>
                          <a:latin typeface="Poppins"/>
                          <a:cs typeface="Poppins"/>
                          <a:sym typeface="Poppins"/>
                        </a:rPr>
                        <a:t>462</a:t>
                      </a:r>
                    </a:p>
                  </a:txBody>
                  <a:tcPr/>
                </a:tc>
                <a:tc>
                  <a:txBody>
                    <a:bodyPr/>
                    <a:lstStyle/>
                    <a:p>
                      <a:pPr algn="ctr"/>
                      <a:r>
                        <a:rPr lang="en-US" sz="1000" b="0" i="0" u="none" strike="noStrike" cap="none">
                          <a:solidFill>
                            <a:schemeClr val="tx1"/>
                          </a:solidFill>
                          <a:latin typeface="Poppins"/>
                          <a:cs typeface="Poppins"/>
                          <a:sym typeface="Poppins"/>
                        </a:rPr>
                        <a:t>Strategic Sealift Service</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u="none" strike="noStrike" cap="none">
                          <a:solidFill>
                            <a:schemeClr val="tx1"/>
                          </a:solidFill>
                          <a:latin typeface="Poppins"/>
                          <a:cs typeface="Poppins"/>
                          <a:sym typeface="Poppins"/>
                        </a:rPr>
                        <a:t>MOD</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u="none" strike="noStrike" cap="none">
                          <a:solidFill>
                            <a:schemeClr val="tx1"/>
                          </a:solidFill>
                          <a:latin typeface="Poppins"/>
                          <a:cs typeface="Poppins"/>
                          <a:sym typeface="Poppins"/>
                        </a:rPr>
                        <a:t>Ministry of </a:t>
                      </a:r>
                      <a:r>
                        <a:rPr lang="en-US" sz="1000" b="0" i="0" u="none" strike="noStrike" cap="none" err="1">
                          <a:solidFill>
                            <a:schemeClr val="tx1"/>
                          </a:solidFill>
                          <a:latin typeface="Poppins"/>
                          <a:cs typeface="Poppins"/>
                          <a:sym typeface="Poppins"/>
                        </a:rPr>
                        <a:t>Defence</a:t>
                      </a:r>
                      <a:r>
                        <a:rPr lang="en-US" sz="1000" b="0" i="0" u="none" strike="noStrike" cap="none">
                          <a:solidFill>
                            <a:schemeClr val="tx1"/>
                          </a:solidFill>
                          <a:latin typeface="Poppins"/>
                          <a:cs typeface="Poppins"/>
                          <a:sym typeface="Poppins"/>
                        </a:rPr>
                        <a:t> (MOD)</a:t>
                      </a:r>
                    </a:p>
                  </a:txBody>
                  <a:tcPr/>
                </a:tc>
                <a:tc>
                  <a:txBody>
                    <a:bodyPr/>
                    <a:lstStyle/>
                    <a:p>
                      <a:pPr algn="ctr"/>
                      <a:r>
                        <a:rPr lang="en-US" sz="1000" b="0" i="0" u="none" strike="noStrike" cap="none">
                          <a:solidFill>
                            <a:schemeClr val="tx1"/>
                          </a:solidFill>
                          <a:latin typeface="Poppins"/>
                          <a:cs typeface="Poppins"/>
                          <a:sym typeface="Poppins"/>
                        </a:rPr>
                        <a:t>Leaving</a:t>
                      </a:r>
                    </a:p>
                  </a:txBody>
                  <a:tcPr/>
                </a:tc>
                <a:tc>
                  <a:txBody>
                    <a:bodyPr/>
                    <a:lstStyle/>
                    <a:p>
                      <a:pPr algn="ctr"/>
                      <a:r>
                        <a:rPr lang="en-US" sz="1000" b="0" i="0" u="none" strike="noStrike" cap="none">
                          <a:solidFill>
                            <a:schemeClr val="tx1"/>
                          </a:solidFill>
                          <a:latin typeface="Poppins"/>
                          <a:cs typeface="Poppins"/>
                          <a:sym typeface="Poppins"/>
                        </a:rPr>
                        <a:t>Expired</a:t>
                      </a:r>
                    </a:p>
                  </a:txBody>
                  <a:tcPr/>
                </a:tc>
                <a:extLst>
                  <a:ext uri="{0D108BD9-81ED-4DB2-BD59-A6C34878D82A}">
                    <a16:rowId xmlns:a16="http://schemas.microsoft.com/office/drawing/2014/main" val="1137594897"/>
                  </a:ext>
                </a:extLst>
              </a:tr>
              <a:tr h="478561">
                <a:tc>
                  <a:txBody>
                    <a:bodyPr/>
                    <a:lstStyle/>
                    <a:p>
                      <a:pPr algn="ctr"/>
                      <a:r>
                        <a:rPr lang="en-US" sz="1000" b="0" i="0" u="none" strike="noStrike" cap="none">
                          <a:solidFill>
                            <a:schemeClr val="tx1"/>
                          </a:solidFill>
                          <a:latin typeface="Poppins"/>
                          <a:cs typeface="Poppins"/>
                          <a:sym typeface="Poppins"/>
                        </a:rPr>
                        <a:t>479</a:t>
                      </a:r>
                    </a:p>
                  </a:txBody>
                  <a:tcPr/>
                </a:tc>
                <a:tc>
                  <a:txBody>
                    <a:bodyPr/>
                    <a:lstStyle/>
                    <a:p>
                      <a:pPr algn="ctr"/>
                      <a:r>
                        <a:rPr lang="en-US" sz="1000" b="0" i="0" u="none" strike="noStrike" cap="none">
                          <a:solidFill>
                            <a:schemeClr val="tx1"/>
                          </a:solidFill>
                          <a:latin typeface="Poppins"/>
                          <a:cs typeface="Poppins"/>
                          <a:sym typeface="Poppins"/>
                        </a:rPr>
                        <a:t>HMP Ashfield</a:t>
                      </a:r>
                    </a:p>
                  </a:txBody>
                  <a:tcPr/>
                </a:tc>
                <a:tc>
                  <a:txBody>
                    <a:bodyPr/>
                    <a:lstStyle/>
                    <a:p>
                      <a:pPr algn="ctr"/>
                      <a:r>
                        <a:rPr lang="en-US" sz="1000" b="0" i="0" u="none" strike="noStrike" cap="none">
                          <a:solidFill>
                            <a:schemeClr val="tx1"/>
                          </a:solidFill>
                          <a:latin typeface="Poppins"/>
                          <a:cs typeface="Poppins"/>
                          <a:sym typeface="Poppins"/>
                        </a:rPr>
                        <a:t>MOJ</a:t>
                      </a:r>
                    </a:p>
                  </a:txBody>
                  <a:tcPr/>
                </a:tc>
                <a:tc>
                  <a:txBody>
                    <a:bodyPr/>
                    <a:lstStyle/>
                    <a:p>
                      <a:pPr algn="ctr"/>
                      <a:r>
                        <a:rPr lang="en-US" sz="1000" b="0" i="0" u="none" strike="noStrike" cap="none">
                          <a:solidFill>
                            <a:schemeClr val="tx1"/>
                          </a:solidFill>
                          <a:latin typeface="Poppins"/>
                          <a:cs typeface="Poppins"/>
                          <a:sym typeface="Poppins"/>
                        </a:rPr>
                        <a:t>National offender management service</a:t>
                      </a:r>
                    </a:p>
                  </a:txBody>
                  <a:tcPr/>
                </a:tc>
                <a:tc>
                  <a:txBody>
                    <a:bodyPr/>
                    <a:lstStyle/>
                    <a:p>
                      <a:pPr algn="ctr"/>
                      <a:r>
                        <a:rPr lang="en-US" sz="1000" b="0" i="0" u="none" strike="noStrike" cap="none">
                          <a:solidFill>
                            <a:schemeClr val="tx1"/>
                          </a:solidFill>
                          <a:latin typeface="Poppins"/>
                          <a:cs typeface="Poppins"/>
                          <a:sym typeface="Poppins"/>
                        </a:rPr>
                        <a:t>Leaving</a:t>
                      </a:r>
                    </a:p>
                  </a:txBody>
                  <a:tcPr/>
                </a:tc>
                <a:tc>
                  <a:txBody>
                    <a:bodyPr/>
                    <a:lstStyle/>
                    <a:p>
                      <a:pPr algn="ctr"/>
                      <a:r>
                        <a:rPr lang="en-US" sz="1000" b="0" i="0" u="none" strike="noStrike" cap="none">
                          <a:solidFill>
                            <a:schemeClr val="tx1"/>
                          </a:solidFill>
                          <a:latin typeface="Poppins"/>
                          <a:cs typeface="Poppins"/>
                          <a:sym typeface="Poppins"/>
                        </a:rPr>
                        <a:t>Expired</a:t>
                      </a:r>
                    </a:p>
                  </a:txBody>
                  <a:tcPr/>
                </a:tc>
                <a:extLst>
                  <a:ext uri="{0D108BD9-81ED-4DB2-BD59-A6C34878D82A}">
                    <a16:rowId xmlns:a16="http://schemas.microsoft.com/office/drawing/2014/main" val="1671117486"/>
                  </a:ext>
                </a:extLst>
              </a:tr>
              <a:tr h="345628">
                <a:tc>
                  <a:txBody>
                    <a:bodyPr/>
                    <a:lstStyle/>
                    <a:p>
                      <a:pPr algn="ctr"/>
                      <a:r>
                        <a:rPr lang="en-US" sz="1000" b="0" i="0" u="none" strike="noStrike" cap="none">
                          <a:solidFill>
                            <a:schemeClr val="tx1"/>
                          </a:solidFill>
                          <a:latin typeface="Poppins"/>
                          <a:cs typeface="Poppins"/>
                          <a:sym typeface="Poppins"/>
                        </a:rPr>
                        <a:t>528</a:t>
                      </a:r>
                    </a:p>
                  </a:txBody>
                  <a:tcPr/>
                </a:tc>
                <a:tc>
                  <a:txBody>
                    <a:bodyPr/>
                    <a:lstStyle/>
                    <a:p>
                      <a:pPr algn="ctr"/>
                      <a:r>
                        <a:rPr lang="en-US" sz="1000" b="0" i="0" u="none" strike="noStrike" cap="none">
                          <a:solidFill>
                            <a:schemeClr val="tx1"/>
                          </a:solidFill>
                          <a:latin typeface="Poppins"/>
                          <a:cs typeface="Poppins"/>
                          <a:sym typeface="Poppins"/>
                        </a:rPr>
                        <a:t>Kinnegar WwTW</a:t>
                      </a:r>
                    </a:p>
                  </a:txBody>
                  <a:tcPr/>
                </a:tc>
                <a:tc>
                  <a:txBody>
                    <a:bodyPr/>
                    <a:lstStyle/>
                    <a:p>
                      <a:pPr algn="ctr"/>
                      <a:r>
                        <a:rPr lang="en-US" sz="1000" b="0" i="0" u="none" strike="noStrike" cap="none">
                          <a:solidFill>
                            <a:schemeClr val="tx1"/>
                          </a:solidFill>
                          <a:latin typeface="Poppins"/>
                          <a:cs typeface="Poppins"/>
                          <a:sym typeface="Poppins"/>
                        </a:rPr>
                        <a:t>NIE</a:t>
                      </a:r>
                    </a:p>
                  </a:txBody>
                  <a:tcPr/>
                </a:tc>
                <a:tc>
                  <a:txBody>
                    <a:bodyPr/>
                    <a:lstStyle/>
                    <a:p>
                      <a:pPr algn="ctr"/>
                      <a:r>
                        <a:rPr lang="en-US" sz="1000" b="0" i="0" u="none" strike="noStrike" cap="none">
                          <a:solidFill>
                            <a:schemeClr val="tx1"/>
                          </a:solidFill>
                          <a:latin typeface="Poppins"/>
                          <a:cs typeface="Poppins"/>
                        </a:rPr>
                        <a:t>Northern Ireland Water</a:t>
                      </a:r>
                      <a:endParaRPr lang="en-US" sz="1000" b="0" i="0" u="none" strike="noStrike" cap="none">
                        <a:solidFill>
                          <a:schemeClr val="tx1"/>
                        </a:solidFill>
                        <a:latin typeface="Poppins"/>
                        <a:cs typeface="Poppins"/>
                        <a:sym typeface="Poppins"/>
                      </a:endParaRPr>
                    </a:p>
                  </a:txBody>
                  <a:tcPr/>
                </a:tc>
                <a:tc>
                  <a:txBody>
                    <a:bodyPr/>
                    <a:lstStyle/>
                    <a:p>
                      <a:pPr algn="ctr"/>
                      <a:r>
                        <a:rPr lang="en-US" sz="1000" b="0" i="0" u="none" strike="noStrike" cap="none">
                          <a:solidFill>
                            <a:schemeClr val="tx1"/>
                          </a:solidFill>
                          <a:latin typeface="Poppins"/>
                          <a:cs typeface="Poppins"/>
                          <a:sym typeface="Poppins"/>
                        </a:rPr>
                        <a:t>Leaving</a:t>
                      </a:r>
                    </a:p>
                  </a:txBody>
                  <a:tcPr/>
                </a:tc>
                <a:tc>
                  <a:txBody>
                    <a:bodyPr/>
                    <a:lstStyle/>
                    <a:p>
                      <a:pPr algn="ctr"/>
                      <a:r>
                        <a:rPr lang="en-US" sz="1000" b="0" i="0" u="none" strike="noStrike" cap="none">
                          <a:solidFill>
                            <a:schemeClr val="tx1"/>
                          </a:solidFill>
                          <a:latin typeface="Poppins"/>
                          <a:cs typeface="Poppins"/>
                          <a:sym typeface="Poppins"/>
                        </a:rPr>
                        <a:t>Expired</a:t>
                      </a:r>
                    </a:p>
                  </a:txBody>
                  <a:tcPr/>
                </a:tc>
                <a:extLst>
                  <a:ext uri="{0D108BD9-81ED-4DB2-BD59-A6C34878D82A}">
                    <a16:rowId xmlns:a16="http://schemas.microsoft.com/office/drawing/2014/main" val="2734851760"/>
                  </a:ext>
                </a:extLst>
              </a:tr>
              <a:tr h="345628">
                <a:tc>
                  <a:txBody>
                    <a:bodyPr/>
                    <a:lstStyle/>
                    <a:p>
                      <a:pPr algn="ctr"/>
                      <a:r>
                        <a:rPr lang="en-US" sz="1000" b="0" i="0" u="none" strike="noStrike" cap="none">
                          <a:solidFill>
                            <a:schemeClr val="tx1"/>
                          </a:solidFill>
                          <a:latin typeface="Poppins"/>
                          <a:cs typeface="Poppins"/>
                          <a:sym typeface="Poppins"/>
                        </a:rPr>
                        <a:t>630</a:t>
                      </a:r>
                    </a:p>
                  </a:txBody>
                  <a:tcPr/>
                </a:tc>
                <a:tc>
                  <a:txBody>
                    <a:bodyPr/>
                    <a:lstStyle/>
                    <a:p>
                      <a:pPr algn="ctr"/>
                      <a:r>
                        <a:rPr lang="en-US" sz="1000" b="0" i="0" u="none" strike="noStrike" cap="none">
                          <a:solidFill>
                            <a:schemeClr val="tx1"/>
                          </a:solidFill>
                          <a:latin typeface="Poppins"/>
                          <a:cs typeface="Poppins"/>
                          <a:sym typeface="Poppins"/>
                        </a:rPr>
                        <a:t>Chepstow Community Hospital</a:t>
                      </a:r>
                    </a:p>
                  </a:txBody>
                  <a:tcPr/>
                </a:tc>
                <a:tc>
                  <a:txBody>
                    <a:bodyPr/>
                    <a:lstStyle/>
                    <a:p>
                      <a:pPr algn="ctr"/>
                      <a:r>
                        <a:rPr lang="en-US" sz="1000" b="0" i="0" u="none" strike="noStrike" cap="none">
                          <a:solidFill>
                            <a:schemeClr val="tx1"/>
                          </a:solidFill>
                          <a:latin typeface="Poppins"/>
                          <a:cs typeface="Poppins"/>
                          <a:sym typeface="Poppins"/>
                        </a:rPr>
                        <a:t>Welsh Government</a:t>
                      </a:r>
                    </a:p>
                  </a:txBody>
                  <a:tcPr/>
                </a:tc>
                <a:tc>
                  <a:txBody>
                    <a:bodyPr/>
                    <a:lstStyle/>
                    <a:p>
                      <a:pPr lvl="0" algn="ctr">
                        <a:buNone/>
                      </a:pPr>
                      <a:r>
                        <a:rPr lang="en-US" sz="1000" b="0" i="0" u="none" strike="noStrike" cap="none" noProof="0">
                          <a:solidFill>
                            <a:schemeClr val="tx1"/>
                          </a:solidFill>
                        </a:rPr>
                        <a:t>Aneurin Bevan Local Health Board</a:t>
                      </a:r>
                      <a:endParaRPr lang="en-US" sz="1000" b="0" i="0" u="none" strike="noStrike" cap="none">
                        <a:solidFill>
                          <a:schemeClr val="tx1"/>
                        </a:solidFill>
                        <a:latin typeface="Poppins"/>
                        <a:cs typeface="Poppins"/>
                        <a:sym typeface="Poppins"/>
                      </a:endParaRPr>
                    </a:p>
                  </a:txBody>
                  <a:tcPr/>
                </a:tc>
                <a:tc>
                  <a:txBody>
                    <a:bodyPr/>
                    <a:lstStyle/>
                    <a:p>
                      <a:pPr algn="ctr"/>
                      <a:r>
                        <a:rPr lang="en-US" sz="1000" b="0" i="0" u="none" strike="noStrike" cap="none">
                          <a:solidFill>
                            <a:schemeClr val="tx1"/>
                          </a:solidFill>
                          <a:latin typeface="Poppins"/>
                          <a:cs typeface="Poppins"/>
                          <a:sym typeface="Poppins"/>
                        </a:rPr>
                        <a:t>Leaving</a:t>
                      </a:r>
                    </a:p>
                  </a:txBody>
                  <a:tcPr/>
                </a:tc>
                <a:tc>
                  <a:txBody>
                    <a:bodyPr/>
                    <a:lstStyle/>
                    <a:p>
                      <a:pPr algn="ctr"/>
                      <a:r>
                        <a:rPr lang="en-US" sz="1000" b="0" i="0" u="none" strike="noStrike" cap="none">
                          <a:solidFill>
                            <a:schemeClr val="tx1"/>
                          </a:solidFill>
                          <a:latin typeface="Poppins"/>
                          <a:cs typeface="Poppins"/>
                          <a:sym typeface="Poppins"/>
                        </a:rPr>
                        <a:t>Expired</a:t>
                      </a:r>
                    </a:p>
                  </a:txBody>
                  <a:tcPr/>
                </a:tc>
                <a:extLst>
                  <a:ext uri="{0D108BD9-81ED-4DB2-BD59-A6C34878D82A}">
                    <a16:rowId xmlns:a16="http://schemas.microsoft.com/office/drawing/2014/main" val="258561636"/>
                  </a:ext>
                </a:extLst>
              </a:tr>
              <a:tr h="345628">
                <a:tc>
                  <a:txBody>
                    <a:bodyPr/>
                    <a:lstStyle/>
                    <a:p>
                      <a:pPr algn="ctr"/>
                      <a:r>
                        <a:rPr lang="en-US" sz="1000" b="0" i="0" u="none" strike="noStrike" cap="none">
                          <a:solidFill>
                            <a:schemeClr val="tx1"/>
                          </a:solidFill>
                          <a:latin typeface="Poppins"/>
                          <a:cs typeface="Poppins"/>
                          <a:sym typeface="Poppins"/>
                        </a:rPr>
                        <a:t>631</a:t>
                      </a:r>
                    </a:p>
                  </a:txBody>
                  <a:tcPr/>
                </a:tc>
                <a:tc>
                  <a:txBody>
                    <a:bodyPr/>
                    <a:lstStyle/>
                    <a:p>
                      <a:pPr algn="ctr"/>
                      <a:r>
                        <a:rPr lang="en-US" sz="1000" b="0" i="0" u="none" strike="noStrike" cap="none">
                          <a:solidFill>
                            <a:schemeClr val="tx1"/>
                          </a:solidFill>
                          <a:latin typeface="Poppins"/>
                          <a:cs typeface="Poppins"/>
                          <a:sym typeface="Poppins"/>
                        </a:rPr>
                        <a:t>Day Surgery Unit, Nevill Hall Hospital</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u="none" strike="noStrike" cap="none">
                          <a:solidFill>
                            <a:schemeClr val="tx1"/>
                          </a:solidFill>
                          <a:latin typeface="Poppins"/>
                          <a:cs typeface="Poppins"/>
                          <a:sym typeface="Poppins"/>
                        </a:rPr>
                        <a:t>Welsh Government</a:t>
                      </a:r>
                    </a:p>
                  </a:txBody>
                  <a:tcPr/>
                </a:tc>
                <a:tc>
                  <a:txBody>
                    <a:bodyPr/>
                    <a:lstStyle/>
                    <a:p>
                      <a:pPr lvl="0" algn="ctr">
                        <a:buNone/>
                      </a:pPr>
                      <a:r>
                        <a:rPr lang="en-US" sz="1000" b="0" i="0" u="none" strike="noStrike" cap="none" noProof="0">
                          <a:solidFill>
                            <a:schemeClr val="tx1"/>
                          </a:solidFill>
                        </a:rPr>
                        <a:t>Aneurin Bevan Local Health Board</a:t>
                      </a:r>
                      <a:endParaRPr lang="en-US" sz="1000" b="0" i="0" u="none" strike="noStrike" cap="none">
                        <a:solidFill>
                          <a:schemeClr val="tx1"/>
                        </a:solidFill>
                        <a:latin typeface="Poppins"/>
                        <a:cs typeface="Poppins"/>
                        <a:sym typeface="Poppins"/>
                      </a:endParaRPr>
                    </a:p>
                  </a:txBody>
                  <a:tcPr/>
                </a:tc>
                <a:tc>
                  <a:txBody>
                    <a:bodyPr/>
                    <a:lstStyle/>
                    <a:p>
                      <a:pPr algn="ctr"/>
                      <a:r>
                        <a:rPr lang="en-US" sz="1000" b="0" i="0" u="none" strike="noStrike" cap="none">
                          <a:solidFill>
                            <a:schemeClr val="tx1"/>
                          </a:solidFill>
                          <a:latin typeface="Poppins"/>
                          <a:cs typeface="Poppins"/>
                          <a:sym typeface="Poppins"/>
                        </a:rPr>
                        <a:t>Leaving</a:t>
                      </a:r>
                    </a:p>
                  </a:txBody>
                  <a:tcPr/>
                </a:tc>
                <a:tc>
                  <a:txBody>
                    <a:bodyPr/>
                    <a:lstStyle/>
                    <a:p>
                      <a:pPr algn="ctr"/>
                      <a:r>
                        <a:rPr lang="en-US" sz="1000" b="0" i="0" u="none" strike="noStrike" cap="none">
                          <a:solidFill>
                            <a:schemeClr val="tx1"/>
                          </a:solidFill>
                          <a:latin typeface="Poppins"/>
                          <a:cs typeface="Poppins"/>
                          <a:sym typeface="Poppins"/>
                        </a:rPr>
                        <a:t>Expired</a:t>
                      </a:r>
                    </a:p>
                  </a:txBody>
                  <a:tcPr/>
                </a:tc>
                <a:extLst>
                  <a:ext uri="{0D108BD9-81ED-4DB2-BD59-A6C34878D82A}">
                    <a16:rowId xmlns:a16="http://schemas.microsoft.com/office/drawing/2014/main" val="71808863"/>
                  </a:ext>
                </a:extLst>
              </a:tr>
              <a:tr h="345628">
                <a:tc>
                  <a:txBody>
                    <a:bodyPr/>
                    <a:lstStyle/>
                    <a:p>
                      <a:pPr algn="ctr"/>
                      <a:r>
                        <a:rPr lang="en-US" sz="1000" b="0" i="0" u="none" strike="noStrike" cap="none">
                          <a:solidFill>
                            <a:schemeClr val="tx1"/>
                          </a:solidFill>
                          <a:latin typeface="Poppins"/>
                          <a:cs typeface="Poppins"/>
                          <a:sym typeface="Poppins"/>
                        </a:rPr>
                        <a:t>1512</a:t>
                      </a:r>
                    </a:p>
                  </a:txBody>
                  <a:tcPr/>
                </a:tc>
                <a:tc>
                  <a:txBody>
                    <a:bodyPr/>
                    <a:lstStyle/>
                    <a:p>
                      <a:pPr algn="ctr"/>
                      <a:r>
                        <a:rPr lang="en-US" sz="1000" b="0" i="0" u="none" strike="noStrike" cap="none">
                          <a:solidFill>
                            <a:schemeClr val="tx1"/>
                          </a:solidFill>
                          <a:latin typeface="Poppins"/>
                          <a:cs typeface="Poppins"/>
                          <a:sym typeface="Poppins"/>
                        </a:rPr>
                        <a:t>Dawlish Hospital</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u="none" strike="noStrike" cap="none">
                          <a:solidFill>
                            <a:schemeClr val="tx1"/>
                          </a:solidFill>
                          <a:latin typeface="Poppins"/>
                          <a:cs typeface="Poppins"/>
                          <a:sym typeface="Poppins"/>
                        </a:rPr>
                        <a:t>DHSC</a:t>
                      </a:r>
                    </a:p>
                  </a:txBody>
                  <a:tcPr/>
                </a:tc>
                <a:tc>
                  <a:txBody>
                    <a:bodyPr/>
                    <a:lstStyle/>
                    <a:p>
                      <a:pPr marL="0" marR="0" lvl="0" indent="0" algn="ctr">
                        <a:lnSpc>
                          <a:spcPct val="100000"/>
                        </a:lnSpc>
                        <a:spcBef>
                          <a:spcPts val="0"/>
                        </a:spcBef>
                        <a:spcAft>
                          <a:spcPts val="0"/>
                        </a:spcAft>
                        <a:buNone/>
                      </a:pPr>
                      <a:r>
                        <a:rPr lang="en-US" sz="1000" b="0" i="0" u="none" strike="noStrike" cap="none" noProof="0">
                          <a:solidFill>
                            <a:schemeClr val="tx1"/>
                          </a:solidFill>
                        </a:rPr>
                        <a:t>Torbay and Southern Devon Health and Care NHS Trust</a:t>
                      </a:r>
                      <a:endParaRPr lang="en-US">
                        <a:sym typeface="Poppins"/>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u="none" strike="noStrike" cap="none">
                          <a:solidFill>
                            <a:schemeClr val="tx1"/>
                          </a:solidFill>
                          <a:latin typeface="Poppins"/>
                          <a:cs typeface="Poppins"/>
                          <a:sym typeface="Poppins"/>
                        </a:rPr>
                        <a:t>Leaving</a:t>
                      </a:r>
                    </a:p>
                  </a:txBody>
                  <a:tcPr/>
                </a:tc>
                <a:tc>
                  <a:txBody>
                    <a:bodyPr/>
                    <a:lstStyle/>
                    <a:p>
                      <a:pPr algn="ctr"/>
                      <a:r>
                        <a:rPr lang="en-US" sz="1000" b="0" i="0" u="none" strike="noStrike" cap="none">
                          <a:solidFill>
                            <a:schemeClr val="tx1"/>
                          </a:solidFill>
                          <a:latin typeface="Poppins"/>
                          <a:cs typeface="Poppins"/>
                          <a:sym typeface="Poppins"/>
                        </a:rPr>
                        <a:t>Expired</a:t>
                      </a:r>
                    </a:p>
                  </a:txBody>
                  <a:tcPr/>
                </a:tc>
                <a:extLst>
                  <a:ext uri="{0D108BD9-81ED-4DB2-BD59-A6C34878D82A}">
                    <a16:rowId xmlns:a16="http://schemas.microsoft.com/office/drawing/2014/main" val="495333515"/>
                  </a:ext>
                </a:extLst>
              </a:tr>
              <a:tr h="345628">
                <a:tc>
                  <a:txBody>
                    <a:bodyPr/>
                    <a:lstStyle/>
                    <a:p>
                      <a:pPr algn="ctr"/>
                      <a:r>
                        <a:rPr lang="en-US" sz="1000" b="0" i="0" u="none" strike="noStrike" cap="none">
                          <a:solidFill>
                            <a:schemeClr val="tx1"/>
                          </a:solidFill>
                          <a:latin typeface="Poppins"/>
                          <a:cs typeface="Poppins"/>
                          <a:sym typeface="Poppins"/>
                        </a:rPr>
                        <a:t>2106</a:t>
                      </a:r>
                    </a:p>
                  </a:txBody>
                  <a:tcPr/>
                </a:tc>
                <a:tc>
                  <a:txBody>
                    <a:bodyPr/>
                    <a:lstStyle/>
                    <a:p>
                      <a:pPr algn="ctr"/>
                      <a:r>
                        <a:rPr lang="en-US" sz="1000" b="0" i="0" u="none" strike="noStrike" cap="none">
                          <a:solidFill>
                            <a:schemeClr val="tx1"/>
                          </a:solidFill>
                          <a:latin typeface="Poppins"/>
                          <a:cs typeface="Poppins"/>
                          <a:sym typeface="Poppins"/>
                        </a:rPr>
                        <a:t>The Meadows</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u="none" strike="noStrike" cap="none">
                          <a:solidFill>
                            <a:schemeClr val="tx1"/>
                          </a:solidFill>
                          <a:latin typeface="Poppins"/>
                          <a:cs typeface="Poppins"/>
                          <a:sym typeface="Poppins"/>
                        </a:rPr>
                        <a:t>DHSC</a:t>
                      </a:r>
                    </a:p>
                  </a:txBody>
                  <a:tcPr/>
                </a:tc>
                <a:tc>
                  <a:txBody>
                    <a:bodyPr/>
                    <a:lstStyle/>
                    <a:p>
                      <a:pPr marL="0" marR="0" lvl="0" indent="0" algn="ctr">
                        <a:lnSpc>
                          <a:spcPct val="100000"/>
                        </a:lnSpc>
                        <a:spcBef>
                          <a:spcPts val="0"/>
                        </a:spcBef>
                        <a:spcAft>
                          <a:spcPts val="0"/>
                        </a:spcAft>
                        <a:buNone/>
                      </a:pPr>
                      <a:r>
                        <a:rPr lang="en-US" sz="1000" b="0" i="0" u="none" strike="noStrike" cap="none" noProof="0">
                          <a:solidFill>
                            <a:schemeClr val="tx1"/>
                          </a:solidFill>
                        </a:rPr>
                        <a:t>Stockport Healthcare NHS Trust</a:t>
                      </a:r>
                      <a:endParaRPr lang="en-US" sz="1000" b="0" i="0" u="none" strike="noStrike" cap="none">
                        <a:solidFill>
                          <a:schemeClr val="tx1"/>
                        </a:solidFill>
                        <a:latin typeface="Poppins"/>
                        <a:cs typeface="Poppins"/>
                        <a:sym typeface="Poppins"/>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u="none" strike="noStrike" cap="none">
                          <a:solidFill>
                            <a:schemeClr val="tx1"/>
                          </a:solidFill>
                          <a:latin typeface="Poppins"/>
                          <a:cs typeface="Poppins"/>
                          <a:sym typeface="Poppins"/>
                        </a:rPr>
                        <a:t>Leaving</a:t>
                      </a:r>
                    </a:p>
                    <a:p>
                      <a:pPr algn="ctr"/>
                      <a:endParaRPr lang="en-US" sz="1000" b="0" i="0" u="none" strike="noStrike" cap="none">
                        <a:solidFill>
                          <a:schemeClr val="tx1"/>
                        </a:solidFill>
                        <a:latin typeface="Poppins"/>
                        <a:cs typeface="Poppins"/>
                        <a:sym typeface="Poppins"/>
                      </a:endParaRPr>
                    </a:p>
                  </a:txBody>
                  <a:tcPr/>
                </a:tc>
                <a:tc>
                  <a:txBody>
                    <a:bodyPr/>
                    <a:lstStyle/>
                    <a:p>
                      <a:pPr algn="ctr"/>
                      <a:r>
                        <a:rPr lang="en-US" sz="1000" b="0" i="0" u="none" strike="noStrike" cap="none">
                          <a:solidFill>
                            <a:schemeClr val="tx1"/>
                          </a:solidFill>
                          <a:latin typeface="Poppins"/>
                          <a:cs typeface="Poppins"/>
                          <a:sym typeface="Poppins"/>
                        </a:rPr>
                        <a:t>Expired</a:t>
                      </a:r>
                    </a:p>
                  </a:txBody>
                  <a:tcPr/>
                </a:tc>
                <a:extLst>
                  <a:ext uri="{0D108BD9-81ED-4DB2-BD59-A6C34878D82A}">
                    <a16:rowId xmlns:a16="http://schemas.microsoft.com/office/drawing/2014/main" val="2263758639"/>
                  </a:ext>
                </a:extLst>
              </a:tr>
              <a:tr h="434585">
                <a:tc>
                  <a:txBody>
                    <a:bodyPr/>
                    <a:lstStyle/>
                    <a:p>
                      <a:pPr algn="ctr"/>
                      <a:r>
                        <a:rPr lang="en-US" sz="1000" b="0" i="0" u="none" strike="noStrike" cap="none">
                          <a:solidFill>
                            <a:schemeClr val="tx1"/>
                          </a:solidFill>
                          <a:latin typeface="Poppins"/>
                          <a:cs typeface="Poppins"/>
                          <a:sym typeface="Poppins"/>
                        </a:rPr>
                        <a:t>2408</a:t>
                      </a:r>
                    </a:p>
                  </a:txBody>
                  <a:tcPr/>
                </a:tc>
                <a:tc>
                  <a:txBody>
                    <a:bodyPr/>
                    <a:lstStyle/>
                    <a:p>
                      <a:pPr algn="ctr"/>
                      <a:r>
                        <a:rPr lang="en-US" sz="1000" b="0" i="0" u="none" strike="noStrike" cap="none">
                          <a:solidFill>
                            <a:schemeClr val="tx1"/>
                          </a:solidFill>
                          <a:latin typeface="Poppins"/>
                          <a:cs typeface="Poppins"/>
                          <a:sym typeface="Poppins"/>
                        </a:rPr>
                        <a:t>Oakhill PFI Expiry and Future Service Project</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u="none" strike="noStrike" cap="none">
                          <a:solidFill>
                            <a:schemeClr val="tx1"/>
                          </a:solidFill>
                          <a:latin typeface="Poppins"/>
                          <a:cs typeface="Poppins"/>
                          <a:sym typeface="Poppins"/>
                        </a:rPr>
                        <a:t>MOJ</a:t>
                      </a:r>
                    </a:p>
                  </a:txBody>
                  <a:tcPr/>
                </a:tc>
                <a:tc>
                  <a:txBody>
                    <a:bodyPr/>
                    <a:lstStyle/>
                    <a:p>
                      <a:pPr algn="ctr"/>
                      <a:r>
                        <a:rPr lang="en-US" sz="1000" b="0" i="0" u="none" strike="noStrike" cap="none">
                          <a:solidFill>
                            <a:schemeClr val="tx1"/>
                          </a:solidFill>
                          <a:latin typeface="Poppins"/>
                          <a:cs typeface="Poppins"/>
                          <a:sym typeface="Poppins"/>
                        </a:rPr>
                        <a:t>HM Prison and Probation Service</a:t>
                      </a: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00" b="0" i="0" u="none" strike="noStrike" cap="none">
                          <a:solidFill>
                            <a:schemeClr val="tx1"/>
                          </a:solidFill>
                          <a:latin typeface="Poppins"/>
                          <a:cs typeface="Poppins"/>
                          <a:sym typeface="Poppins"/>
                        </a:rPr>
                        <a:t>Joining</a:t>
                      </a:r>
                    </a:p>
                    <a:p>
                      <a:pPr algn="ctr"/>
                      <a:endParaRPr lang="en-US" sz="1000" b="0" i="0" u="none" strike="noStrike" cap="none">
                        <a:solidFill>
                          <a:schemeClr val="tx1"/>
                        </a:solidFill>
                        <a:latin typeface="Poppins"/>
                        <a:cs typeface="Poppins"/>
                        <a:sym typeface="Poppins"/>
                      </a:endParaRPr>
                    </a:p>
                  </a:txBody>
                  <a:tcPr/>
                </a:tc>
                <a:tc>
                  <a:txBody>
                    <a:bodyPr/>
                    <a:lstStyle/>
                    <a:p>
                      <a:pPr algn="ctr"/>
                      <a:r>
                        <a:rPr lang="en-US" sz="1000" b="0" i="0" u="none" strike="noStrike" cap="none">
                          <a:solidFill>
                            <a:schemeClr val="tx1"/>
                          </a:solidFill>
                          <a:latin typeface="Poppins"/>
                          <a:cs typeface="Poppins"/>
                          <a:sym typeface="Poppins"/>
                        </a:rPr>
                        <a:t>Previously assessed as non-PFI, the project has now been reclassified</a:t>
                      </a:r>
                    </a:p>
                  </a:txBody>
                  <a:tcPr/>
                </a:tc>
                <a:extLst>
                  <a:ext uri="{0D108BD9-81ED-4DB2-BD59-A6C34878D82A}">
                    <a16:rowId xmlns:a16="http://schemas.microsoft.com/office/drawing/2014/main" val="2437712540"/>
                  </a:ext>
                </a:extLst>
              </a:tr>
            </a:tbl>
          </a:graphicData>
        </a:graphic>
      </p:graphicFrame>
    </p:spTree>
    <p:extLst>
      <p:ext uri="{BB962C8B-B14F-4D97-AF65-F5344CB8AC3E}">
        <p14:creationId xmlns:p14="http://schemas.microsoft.com/office/powerpoint/2010/main" val="1861583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3">
          <a:extLst>
            <a:ext uri="{FF2B5EF4-FFF2-40B4-BE49-F238E27FC236}">
              <a16:creationId xmlns:a16="http://schemas.microsoft.com/office/drawing/2014/main" id="{F0757DFF-03AC-367F-6E9B-5C9EDDC7114D}"/>
            </a:ext>
          </a:extLst>
        </p:cNvPr>
        <p:cNvGrpSpPr/>
        <p:nvPr/>
      </p:nvGrpSpPr>
      <p:grpSpPr>
        <a:xfrm>
          <a:off x="0" y="0"/>
          <a:ext cx="0" cy="0"/>
          <a:chOff x="0" y="0"/>
          <a:chExt cx="0" cy="0"/>
        </a:xfrm>
      </p:grpSpPr>
      <p:sp>
        <p:nvSpPr>
          <p:cNvPr id="454" name="Google Shape;454;p15">
            <a:extLst>
              <a:ext uri="{FF2B5EF4-FFF2-40B4-BE49-F238E27FC236}">
                <a16:creationId xmlns:a16="http://schemas.microsoft.com/office/drawing/2014/main" id="{6AF83251-53AA-9F5A-C3B6-A03C7BD3E5C5}"/>
              </a:ext>
            </a:extLst>
          </p:cNvPr>
          <p:cNvSpPr txBox="1">
            <a:spLocks noGrp="1"/>
          </p:cNvSpPr>
          <p:nvPr>
            <p:ph type="sldNum" idx="12"/>
          </p:nvPr>
        </p:nvSpPr>
        <p:spPr>
          <a:xfrm>
            <a:off x="256353" y="6269986"/>
            <a:ext cx="427299" cy="161583"/>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16</a:t>
            </a:fld>
            <a:endParaRPr/>
          </a:p>
        </p:txBody>
      </p:sp>
      <p:sp>
        <p:nvSpPr>
          <p:cNvPr id="455" name="Google Shape;455;p15">
            <a:extLst>
              <a:ext uri="{FF2B5EF4-FFF2-40B4-BE49-F238E27FC236}">
                <a16:creationId xmlns:a16="http://schemas.microsoft.com/office/drawing/2014/main" id="{FBAD7640-F7E2-8A1D-2EA7-505FE5F6FBD2}"/>
              </a:ext>
            </a:extLst>
          </p:cNvPr>
          <p:cNvSpPr txBox="1">
            <a:spLocks noGrp="1"/>
          </p:cNvSpPr>
          <p:nvPr>
            <p:ph type="ftr" idx="11"/>
          </p:nvPr>
        </p:nvSpPr>
        <p:spPr>
          <a:xfrm>
            <a:off x="799326" y="6269986"/>
            <a:ext cx="2412000" cy="161583"/>
          </a:xfrm>
          <a:prstGeom prst="rect">
            <a:avLst/>
          </a:prstGeom>
          <a:noFill/>
          <a:ln>
            <a:noFill/>
          </a:ln>
        </p:spPr>
        <p:txBody>
          <a:bodyPr spcFirstLastPara="1" wrap="square" lIns="0" tIns="0" rIns="0" bIns="0" anchor="ctr" anchorCtr="0">
            <a:spAutoFit/>
          </a:bodyPr>
          <a:lstStyle/>
          <a:p>
            <a:pPr marL="0" lvl="0" indent="0" algn="l" rtl="0">
              <a:spcBef>
                <a:spcPts val="0"/>
              </a:spcBef>
              <a:spcAft>
                <a:spcPts val="0"/>
              </a:spcAft>
              <a:buNone/>
            </a:pPr>
            <a:r>
              <a:rPr lang="en-US"/>
              <a:t>NISTA</a:t>
            </a:r>
            <a:endParaRPr/>
          </a:p>
        </p:txBody>
      </p:sp>
      <p:sp>
        <p:nvSpPr>
          <p:cNvPr id="456" name="Google Shape;456;p15">
            <a:extLst>
              <a:ext uri="{FF2B5EF4-FFF2-40B4-BE49-F238E27FC236}">
                <a16:creationId xmlns:a16="http://schemas.microsoft.com/office/drawing/2014/main" id="{FE2BA751-C3A9-2043-7E4A-197B3F9BE57D}"/>
              </a:ext>
            </a:extLst>
          </p:cNvPr>
          <p:cNvSpPr txBox="1">
            <a:spLocks noGrp="1"/>
          </p:cNvSpPr>
          <p:nvPr>
            <p:ph type="title"/>
          </p:nvPr>
        </p:nvSpPr>
        <p:spPr>
          <a:xfrm>
            <a:off x="550797" y="669493"/>
            <a:ext cx="4785132" cy="875368"/>
          </a:xfrm>
          <a:prstGeom prst="rect">
            <a:avLst/>
          </a:prstGeom>
          <a:noFill/>
          <a:ln>
            <a:noFill/>
          </a:ln>
        </p:spPr>
        <p:txBody>
          <a:bodyPr spcFirstLastPara="1" wrap="square" lIns="0" tIns="0" rIns="0" bIns="0" anchor="t" anchorCtr="0">
            <a:spAutoFit/>
          </a:bodyPr>
          <a:lstStyle/>
          <a:p>
            <a:pPr lvl="0"/>
            <a:r>
              <a:rPr lang="en-US"/>
              <a:t>ANNEX A: DEFINITIONS</a:t>
            </a:r>
            <a:endParaRPr/>
          </a:p>
        </p:txBody>
      </p:sp>
      <p:sp>
        <p:nvSpPr>
          <p:cNvPr id="457" name="Google Shape;457;p15">
            <a:extLst>
              <a:ext uri="{FF2B5EF4-FFF2-40B4-BE49-F238E27FC236}">
                <a16:creationId xmlns:a16="http://schemas.microsoft.com/office/drawing/2014/main" id="{BBFA0D84-4D41-1907-DBF3-C02BD6071D8C}"/>
              </a:ext>
            </a:extLst>
          </p:cNvPr>
          <p:cNvSpPr txBox="1">
            <a:spLocks noGrp="1"/>
          </p:cNvSpPr>
          <p:nvPr>
            <p:ph type="body" idx="1"/>
          </p:nvPr>
        </p:nvSpPr>
        <p:spPr>
          <a:xfrm>
            <a:off x="550797" y="1808895"/>
            <a:ext cx="11384850" cy="4653582"/>
          </a:xfrm>
          <a:prstGeom prst="rect">
            <a:avLst/>
          </a:prstGeom>
          <a:noFill/>
          <a:ln>
            <a:noFill/>
          </a:ln>
        </p:spPr>
        <p:txBody>
          <a:bodyPr spcFirstLastPara="1" wrap="square" lIns="0" tIns="0" rIns="0" bIns="0" anchor="t" anchorCtr="0">
            <a:spAutoFit/>
          </a:bodyPr>
          <a:lstStyle/>
          <a:p>
            <a:pPr marL="0" lvl="0" indent="0"/>
            <a:r>
              <a:rPr lang="en-GB" sz="1400" b="1" dirty="0"/>
              <a:t>Capital Value: </a:t>
            </a:r>
            <a:r>
              <a:rPr lang="en-GB" sz="1400" dirty="0"/>
              <a:t>This is the total nominal capitalised cost of the project as recorded in the financial model at financial close. This includes SPV debt plus total shareholder investment (equity and shareholder loans) plus any authority capital contribution.</a:t>
            </a:r>
          </a:p>
          <a:p>
            <a:pPr marL="0" lvl="0" indent="0"/>
            <a:endParaRPr lang="en-GB" sz="1000" dirty="0"/>
          </a:p>
          <a:p>
            <a:pPr marL="0" lvl="0" indent="0"/>
            <a:r>
              <a:rPr lang="en-GB" sz="1400" b="1" dirty="0"/>
              <a:t>Financial Close: </a:t>
            </a:r>
            <a:r>
              <a:rPr lang="en-GB" sz="1400" dirty="0"/>
              <a:t>The date the project reached contract signature</a:t>
            </a:r>
          </a:p>
          <a:p>
            <a:pPr marL="0" lvl="0" indent="0"/>
            <a:endParaRPr lang="en-GB" sz="1000" dirty="0"/>
          </a:p>
          <a:p>
            <a:pPr marL="0" lvl="0" indent="0"/>
            <a:r>
              <a:rPr lang="en-GB" sz="1400" b="1" dirty="0"/>
              <a:t>Procuring Authority: </a:t>
            </a:r>
            <a:r>
              <a:rPr lang="en-GB" sz="1400" dirty="0"/>
              <a:t>The procuring authority responsible for commissioning the project</a:t>
            </a:r>
          </a:p>
          <a:p>
            <a:pPr marL="0" lvl="0" indent="0"/>
            <a:endParaRPr lang="en-GB" sz="1000" dirty="0"/>
          </a:p>
          <a:p>
            <a:pPr marL="0" lvl="0" indent="0"/>
            <a:r>
              <a:rPr lang="en-GB" sz="1400" b="1" dirty="0"/>
              <a:t>SPV: </a:t>
            </a:r>
            <a:r>
              <a:rPr lang="en-GB" sz="1400" dirty="0"/>
              <a:t>The Special Purpose Vehicle which is the company carrying out the project</a:t>
            </a:r>
          </a:p>
          <a:p>
            <a:pPr marL="0" lvl="0" indent="0"/>
            <a:endParaRPr lang="en-GB" sz="1000" dirty="0"/>
          </a:p>
          <a:p>
            <a:pPr marL="0" indent="0"/>
            <a:r>
              <a:rPr lang="en-GB" sz="1400" b="1" dirty="0"/>
              <a:t>Remaining Unitary Charge (UC): </a:t>
            </a:r>
            <a:r>
              <a:rPr lang="en-GB" sz="1400" dirty="0"/>
              <a:t>The estimated total unitary charges remaining from the next financial year (2025-26) until the final payment is made.</a:t>
            </a:r>
            <a:endParaRPr lang="en-US" sz="1400">
              <a:solidFill>
                <a:srgbClr val="000000"/>
              </a:solidFill>
            </a:endParaRPr>
          </a:p>
          <a:p>
            <a:pPr marL="0" indent="0"/>
            <a:endParaRPr lang="en-GB" sz="1000" dirty="0">
              <a:solidFill>
                <a:srgbClr val="0A1C36"/>
              </a:solidFill>
            </a:endParaRPr>
          </a:p>
          <a:p>
            <a:pPr marL="0" lvl="0" indent="0"/>
            <a:r>
              <a:rPr lang="en-GB" sz="1400" b="1" dirty="0"/>
              <a:t>Unitary Charge (UC): </a:t>
            </a:r>
            <a:r>
              <a:rPr lang="en-GB" sz="1400" dirty="0"/>
              <a:t>The payment made by the procuring authority to the contractor from the start of operation until the end of the contract. It covers the cost of the construction of the asset, of borrowing debt and equity investment, taxes, operating services such as cleaning, and maintenance.</a:t>
            </a:r>
          </a:p>
          <a:p>
            <a:pPr marL="0" indent="0"/>
            <a:endParaRPr lang="en-GB" sz="1000" dirty="0"/>
          </a:p>
          <a:p>
            <a:pPr marL="0" indent="0"/>
            <a:r>
              <a:rPr lang="en-GB" sz="1400" b="1" dirty="0"/>
              <a:t>Nominal Equity Internal Rate of Return (IRR): </a:t>
            </a:r>
            <a:r>
              <a:rPr lang="en-GB" sz="1400" dirty="0"/>
              <a:t>The projected nominal internal rate of return (IRR) represents the return equity providers expect to receive over the whole life of the project, including the impact of inflation. </a:t>
            </a:r>
          </a:p>
          <a:p>
            <a:pPr marL="0" indent="0"/>
            <a:endParaRPr lang="en-GB" sz="1000" dirty="0"/>
          </a:p>
          <a:p>
            <a:pPr marL="0" indent="0"/>
            <a:r>
              <a:rPr lang="en-GB" sz="1400" b="1" dirty="0"/>
              <a:t>Real Equity Internal Rate of Return (IRR): </a:t>
            </a:r>
            <a:r>
              <a:rPr lang="en-GB" sz="1400" dirty="0"/>
              <a:t>The projected nominal internal rate of return (IRR) represents the return equity providers expect to receive over the whole life of the project, excluding the impact of inflation. </a:t>
            </a:r>
          </a:p>
          <a:p>
            <a:pPr marL="0" indent="0"/>
            <a:endParaRPr lang="en-GB" sz="1400"/>
          </a:p>
        </p:txBody>
      </p:sp>
    </p:spTree>
    <p:extLst>
      <p:ext uri="{BB962C8B-B14F-4D97-AF65-F5344CB8AC3E}">
        <p14:creationId xmlns:p14="http://schemas.microsoft.com/office/powerpoint/2010/main" val="51036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5">
          <a:extLst>
            <a:ext uri="{FF2B5EF4-FFF2-40B4-BE49-F238E27FC236}">
              <a16:creationId xmlns:a16="http://schemas.microsoft.com/office/drawing/2014/main" id="{A1852A83-2FE2-BE79-201E-4D54A951291D}"/>
            </a:ext>
          </a:extLst>
        </p:cNvPr>
        <p:cNvGrpSpPr/>
        <p:nvPr/>
      </p:nvGrpSpPr>
      <p:grpSpPr>
        <a:xfrm>
          <a:off x="0" y="0"/>
          <a:ext cx="0" cy="0"/>
          <a:chOff x="0" y="0"/>
          <a:chExt cx="0" cy="0"/>
        </a:xfrm>
      </p:grpSpPr>
      <p:sp>
        <p:nvSpPr>
          <p:cNvPr id="436" name="Google Shape;436;p13">
            <a:extLst>
              <a:ext uri="{FF2B5EF4-FFF2-40B4-BE49-F238E27FC236}">
                <a16:creationId xmlns:a16="http://schemas.microsoft.com/office/drawing/2014/main" id="{82DCD189-BB54-D391-A6D9-8828D5F5C4A1}"/>
              </a:ext>
            </a:extLst>
          </p:cNvPr>
          <p:cNvSpPr txBox="1">
            <a:spLocks noGrp="1"/>
          </p:cNvSpPr>
          <p:nvPr>
            <p:ph type="sldNum" idx="12"/>
          </p:nvPr>
        </p:nvSpPr>
        <p:spPr>
          <a:xfrm>
            <a:off x="256353" y="6269986"/>
            <a:ext cx="427299" cy="161583"/>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2</a:t>
            </a:fld>
            <a:endParaRPr/>
          </a:p>
        </p:txBody>
      </p:sp>
      <p:sp>
        <p:nvSpPr>
          <p:cNvPr id="437" name="Google Shape;437;p13">
            <a:extLst>
              <a:ext uri="{FF2B5EF4-FFF2-40B4-BE49-F238E27FC236}">
                <a16:creationId xmlns:a16="http://schemas.microsoft.com/office/drawing/2014/main" id="{E2B55DE6-CE3B-6A3F-7AD1-57543AB97970}"/>
              </a:ext>
            </a:extLst>
          </p:cNvPr>
          <p:cNvSpPr txBox="1">
            <a:spLocks noGrp="1"/>
          </p:cNvSpPr>
          <p:nvPr>
            <p:ph type="ftr" idx="11"/>
          </p:nvPr>
        </p:nvSpPr>
        <p:spPr>
          <a:xfrm>
            <a:off x="799326" y="6269986"/>
            <a:ext cx="2412000" cy="161583"/>
          </a:xfrm>
          <a:prstGeom prst="rect">
            <a:avLst/>
          </a:prstGeom>
          <a:noFill/>
          <a:ln>
            <a:noFill/>
          </a:ln>
        </p:spPr>
        <p:txBody>
          <a:bodyPr spcFirstLastPara="1" wrap="square" lIns="0" tIns="0" rIns="0" bIns="0" anchor="ctr" anchorCtr="0">
            <a:spAutoFit/>
          </a:bodyPr>
          <a:lstStyle/>
          <a:p>
            <a:pPr marL="0" lvl="0" indent="0" algn="l" rtl="0">
              <a:spcBef>
                <a:spcPts val="0"/>
              </a:spcBef>
              <a:spcAft>
                <a:spcPts val="0"/>
              </a:spcAft>
              <a:buNone/>
            </a:pPr>
            <a:r>
              <a:rPr lang="en-US"/>
              <a:t>NISTA</a:t>
            </a:r>
            <a:endParaRPr/>
          </a:p>
        </p:txBody>
      </p:sp>
      <p:sp>
        <p:nvSpPr>
          <p:cNvPr id="438" name="Google Shape;438;p13">
            <a:extLst>
              <a:ext uri="{FF2B5EF4-FFF2-40B4-BE49-F238E27FC236}">
                <a16:creationId xmlns:a16="http://schemas.microsoft.com/office/drawing/2014/main" id="{CF31571D-EE77-C4EB-9C18-FF5BF2A58917}"/>
              </a:ext>
            </a:extLst>
          </p:cNvPr>
          <p:cNvSpPr txBox="1">
            <a:spLocks noGrp="1"/>
          </p:cNvSpPr>
          <p:nvPr>
            <p:ph type="title"/>
          </p:nvPr>
        </p:nvSpPr>
        <p:spPr>
          <a:xfrm>
            <a:off x="550797" y="1086053"/>
            <a:ext cx="3375208" cy="437684"/>
          </a:xfrm>
          <a:prstGeom prst="rect">
            <a:avLst/>
          </a:prstGeom>
          <a:noFill/>
          <a:ln>
            <a:noFill/>
          </a:ln>
        </p:spPr>
        <p:txBody>
          <a:bodyPr spcFirstLastPara="1" wrap="square" lIns="0" tIns="0" rIns="0" bIns="0" anchor="t" anchorCtr="0">
            <a:spAutoFit/>
          </a:bodyPr>
          <a:lstStyle/>
          <a:p>
            <a:pPr marL="0" lvl="0" indent="0" algn="l" rtl="0">
              <a:lnSpc>
                <a:spcPct val="79000"/>
              </a:lnSpc>
              <a:spcBef>
                <a:spcPts val="0"/>
              </a:spcBef>
              <a:spcAft>
                <a:spcPts val="0"/>
              </a:spcAft>
              <a:buClr>
                <a:schemeClr val="dk2"/>
              </a:buClr>
              <a:buSzPts val="3600"/>
              <a:buFont typeface="Poppins"/>
              <a:buNone/>
            </a:pPr>
            <a:r>
              <a:rPr lang="en-US"/>
              <a:t>CONTENTS</a:t>
            </a:r>
            <a:endParaRPr/>
          </a:p>
        </p:txBody>
      </p:sp>
      <p:sp>
        <p:nvSpPr>
          <p:cNvPr id="439" name="Google Shape;439;p13">
            <a:extLst>
              <a:ext uri="{FF2B5EF4-FFF2-40B4-BE49-F238E27FC236}">
                <a16:creationId xmlns:a16="http://schemas.microsoft.com/office/drawing/2014/main" id="{AD80859B-798C-4E15-58DF-CE47FC97CE19}"/>
              </a:ext>
            </a:extLst>
          </p:cNvPr>
          <p:cNvSpPr txBox="1">
            <a:spLocks noGrp="1"/>
          </p:cNvSpPr>
          <p:nvPr>
            <p:ph type="body" idx="1"/>
          </p:nvPr>
        </p:nvSpPr>
        <p:spPr>
          <a:xfrm>
            <a:off x="550797" y="1924642"/>
            <a:ext cx="7020000" cy="274691"/>
          </a:xfrm>
          <a:prstGeom prst="rect">
            <a:avLst/>
          </a:prstGeom>
          <a:noFill/>
          <a:ln>
            <a:noFill/>
          </a:ln>
        </p:spPr>
        <p:txBody>
          <a:bodyPr spcFirstLastPara="1" wrap="square" lIns="0" tIns="0" rIns="0" bIns="0" anchor="t" anchorCtr="0">
            <a:spAutoFit/>
          </a:bodyPr>
          <a:lstStyle/>
          <a:p>
            <a:pPr marL="0" lvl="0" indent="0"/>
            <a:r>
              <a:rPr lang="en-GB">
                <a:sym typeface="Barlow"/>
              </a:rPr>
              <a:t>Click on any of the below to navigate to that page.</a:t>
            </a:r>
            <a:endParaRPr/>
          </a:p>
        </p:txBody>
      </p:sp>
      <p:sp>
        <p:nvSpPr>
          <p:cNvPr id="4" name="Google Shape;70;p15">
            <a:extLst>
              <a:ext uri="{FF2B5EF4-FFF2-40B4-BE49-F238E27FC236}">
                <a16:creationId xmlns:a16="http://schemas.microsoft.com/office/drawing/2014/main" id="{F39853E5-565D-8A99-A7BC-D40B3EAA9DBC}"/>
              </a:ext>
            </a:extLst>
          </p:cNvPr>
          <p:cNvSpPr txBox="1">
            <a:spLocks/>
          </p:cNvSpPr>
          <p:nvPr/>
        </p:nvSpPr>
        <p:spPr>
          <a:xfrm>
            <a:off x="550797" y="2405081"/>
            <a:ext cx="11041763" cy="3455957"/>
          </a:xfrm>
          <a:prstGeom prst="rect">
            <a:avLst/>
          </a:prstGeom>
          <a:solidFill>
            <a:srgbClr val="CFE2F3"/>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28600" algn="l" rtl="0">
              <a:lnSpc>
                <a:spcPct val="105000"/>
              </a:lnSpc>
              <a:spcBef>
                <a:spcPts val="0"/>
              </a:spcBef>
              <a:spcAft>
                <a:spcPts val="0"/>
              </a:spcAft>
              <a:buClr>
                <a:schemeClr val="dk2"/>
              </a:buClr>
              <a:buSzPts val="1700"/>
              <a:buFont typeface="Arial"/>
              <a:buNone/>
              <a:defRPr sz="1700" b="0" i="0" u="none" strike="noStrike" cap="none">
                <a:solidFill>
                  <a:schemeClr val="dk2"/>
                </a:solidFill>
                <a:latin typeface="Poppins"/>
                <a:ea typeface="Poppins"/>
                <a:cs typeface="Poppins"/>
                <a:sym typeface="Poppins"/>
              </a:defRPr>
            </a:lvl1pPr>
            <a:lvl2pPr marL="914400" marR="0" lvl="1" indent="-331152" algn="l" rtl="0">
              <a:lnSpc>
                <a:spcPct val="105000"/>
              </a:lnSpc>
              <a:spcBef>
                <a:spcPts val="1200"/>
              </a:spcBef>
              <a:spcAft>
                <a:spcPts val="0"/>
              </a:spcAft>
              <a:buClr>
                <a:schemeClr val="dk2"/>
              </a:buClr>
              <a:buSzPts val="1615"/>
              <a:buFont typeface="Poppins"/>
              <a:buChar char="•"/>
              <a:defRPr sz="1700" b="0" i="0" u="none" strike="noStrike" cap="none">
                <a:solidFill>
                  <a:schemeClr val="dk2"/>
                </a:solidFill>
                <a:latin typeface="Poppins"/>
                <a:ea typeface="Poppins"/>
                <a:cs typeface="Poppins"/>
                <a:sym typeface="Poppins"/>
              </a:defRPr>
            </a:lvl2pPr>
            <a:lvl3pPr marL="1371600" marR="0" lvl="2" indent="-298450" algn="l" rtl="0">
              <a:lnSpc>
                <a:spcPct val="90000"/>
              </a:lnSpc>
              <a:spcBef>
                <a:spcPts val="1200"/>
              </a:spcBef>
              <a:spcAft>
                <a:spcPts val="0"/>
              </a:spcAft>
              <a:buClr>
                <a:schemeClr val="dk2"/>
              </a:buClr>
              <a:buSzPts val="1100"/>
              <a:buFont typeface="Arial"/>
              <a:buChar char="•"/>
              <a:defRPr sz="1100" b="0" i="0" u="none" strike="noStrike" cap="none">
                <a:solidFill>
                  <a:schemeClr val="dk2"/>
                </a:solidFill>
                <a:latin typeface="Poppins"/>
                <a:ea typeface="Poppins"/>
                <a:cs typeface="Poppins"/>
                <a:sym typeface="Poppins"/>
              </a:defRPr>
            </a:lvl3pPr>
            <a:lvl4pPr marL="1828800" marR="0" lvl="3" indent="-298450" algn="l" rtl="0">
              <a:lnSpc>
                <a:spcPct val="90000"/>
              </a:lnSpc>
              <a:spcBef>
                <a:spcPts val="500"/>
              </a:spcBef>
              <a:spcAft>
                <a:spcPts val="0"/>
              </a:spcAft>
              <a:buClr>
                <a:schemeClr val="dk2"/>
              </a:buClr>
              <a:buSzPts val="1100"/>
              <a:buFont typeface="Arial"/>
              <a:buChar char="•"/>
              <a:defRPr sz="1100" b="0" i="0" u="none" strike="noStrike" cap="none">
                <a:solidFill>
                  <a:schemeClr val="dk2"/>
                </a:solidFill>
                <a:latin typeface="Poppins"/>
                <a:ea typeface="Poppins"/>
                <a:cs typeface="Poppins"/>
                <a:sym typeface="Poppins"/>
              </a:defRPr>
            </a:lvl4pPr>
            <a:lvl5pPr marL="2286000" marR="0" lvl="4" indent="-298450" algn="l" rtl="0">
              <a:lnSpc>
                <a:spcPct val="90000"/>
              </a:lnSpc>
              <a:spcBef>
                <a:spcPts val="500"/>
              </a:spcBef>
              <a:spcAft>
                <a:spcPts val="0"/>
              </a:spcAft>
              <a:buClr>
                <a:schemeClr val="dk2"/>
              </a:buClr>
              <a:buSzPts val="1100"/>
              <a:buFont typeface="Arial"/>
              <a:buChar char="•"/>
              <a:defRPr sz="1100" b="0" i="0" u="none" strike="noStrike" cap="none">
                <a:solidFill>
                  <a:schemeClr val="dk2"/>
                </a:solidFill>
                <a:latin typeface="Poppins"/>
                <a:ea typeface="Poppins"/>
                <a:cs typeface="Poppins"/>
                <a:sym typeface="Poppi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9pPr>
          </a:lstStyle>
          <a:p>
            <a:pPr marL="0" indent="0"/>
            <a:r>
              <a:rPr lang="en-GB" sz="1200">
                <a:solidFill>
                  <a:schemeClr val="dk1"/>
                </a:solidFill>
              </a:rPr>
              <a:t>3	</a:t>
            </a:r>
            <a:r>
              <a:rPr lang="en-GB" sz="1200">
                <a:solidFill>
                  <a:schemeClr val="dk1"/>
                </a:solidFill>
                <a:uFill>
                  <a:noFill/>
                </a:uFill>
                <a:hlinkClick r:id="rId3" action="ppaction://hlinksldjump">
                  <a:extLst>
                    <a:ext uri="{A12FA001-AC4F-418D-AE19-62706E023703}">
                      <ahyp:hlinkClr xmlns:ahyp="http://schemas.microsoft.com/office/drawing/2018/hyperlinkcolor" val="tx"/>
                    </a:ext>
                  </a:extLst>
                </a:hlinkClick>
              </a:rPr>
              <a:t>Background</a:t>
            </a:r>
            <a:endParaRPr lang="en-GB" sz="1200">
              <a:solidFill>
                <a:schemeClr val="dk1"/>
              </a:solidFill>
            </a:endParaRPr>
          </a:p>
          <a:p>
            <a:pPr marL="0" indent="0">
              <a:spcBef>
                <a:spcPts val="1200"/>
              </a:spcBef>
            </a:pPr>
            <a:r>
              <a:rPr lang="en-GB" sz="1200">
                <a:solidFill>
                  <a:schemeClr val="dk1"/>
                </a:solidFill>
              </a:rPr>
              <a:t>4	</a:t>
            </a:r>
            <a:r>
              <a:rPr lang="en-GB" sz="1200">
                <a:solidFill>
                  <a:schemeClr val="dk1"/>
                </a:solidFill>
                <a:uFill>
                  <a:noFill/>
                </a:uFill>
                <a:hlinkClick r:id="rId4" action="ppaction://hlinksldjump">
                  <a:extLst>
                    <a:ext uri="{A12FA001-AC4F-418D-AE19-62706E023703}">
                      <ahyp:hlinkClr xmlns:ahyp="http://schemas.microsoft.com/office/drawing/2018/hyperlinkcolor" val="tx"/>
                    </a:ext>
                  </a:extLst>
                </a:hlinkClick>
              </a:rPr>
              <a:t>Notes on Data Quality</a:t>
            </a:r>
            <a:endParaRPr lang="en-GB" sz="1200">
              <a:solidFill>
                <a:schemeClr val="dk1"/>
              </a:solidFill>
            </a:endParaRPr>
          </a:p>
          <a:p>
            <a:pPr marL="0" indent="0">
              <a:spcBef>
                <a:spcPts val="1200"/>
              </a:spcBef>
            </a:pPr>
            <a:r>
              <a:rPr lang="en-GB" sz="1200">
                <a:solidFill>
                  <a:schemeClr val="dk1"/>
                </a:solidFill>
              </a:rPr>
              <a:t>5	</a:t>
            </a:r>
            <a:r>
              <a:rPr lang="en-GB" sz="1200">
                <a:solidFill>
                  <a:schemeClr val="dk1"/>
                </a:solidFill>
                <a:uFill>
                  <a:noFill/>
                </a:uFill>
                <a:hlinkClick r:id="rId5" action="ppaction://hlinksldjump">
                  <a:extLst>
                    <a:ext uri="{A12FA001-AC4F-418D-AE19-62706E023703}">
                      <ahyp:hlinkClr xmlns:ahyp="http://schemas.microsoft.com/office/drawing/2018/hyperlinkcolor" val="tx"/>
                    </a:ext>
                  </a:extLst>
                </a:hlinkClick>
              </a:rPr>
              <a:t>About PFI and PF2</a:t>
            </a:r>
            <a:endParaRPr lang="en-GB" sz="1200">
              <a:solidFill>
                <a:schemeClr val="dk1"/>
              </a:solidFill>
            </a:endParaRPr>
          </a:p>
          <a:p>
            <a:pPr marL="0" indent="0">
              <a:spcBef>
                <a:spcPts val="1200"/>
              </a:spcBef>
            </a:pPr>
            <a:r>
              <a:rPr lang="en-GB" sz="1200">
                <a:solidFill>
                  <a:schemeClr val="dk1"/>
                </a:solidFill>
              </a:rPr>
              <a:t>6	</a:t>
            </a:r>
            <a:r>
              <a:rPr lang="en-GB" sz="1200">
                <a:solidFill>
                  <a:schemeClr val="dk1"/>
                </a:solidFill>
                <a:uFill>
                  <a:noFill/>
                </a:uFill>
                <a:hlinkClick r:id="rId6" action="ppaction://hlinksldjump">
                  <a:extLst>
                    <a:ext uri="{A12FA001-AC4F-418D-AE19-62706E023703}">
                      <ahyp:hlinkClr xmlns:ahyp="http://schemas.microsoft.com/office/drawing/2018/hyperlinkcolor" val="tx"/>
                    </a:ext>
                  </a:extLst>
                </a:hlinkClick>
              </a:rPr>
              <a:t>Portfolio Overview</a:t>
            </a:r>
            <a:endParaRPr lang="en-GB" sz="1200">
              <a:solidFill>
                <a:schemeClr val="dk1"/>
              </a:solidFill>
            </a:endParaRPr>
          </a:p>
          <a:p>
            <a:pPr marL="0" indent="0">
              <a:spcBef>
                <a:spcPts val="1200"/>
              </a:spcBef>
            </a:pPr>
            <a:r>
              <a:rPr lang="en-GB" sz="1200">
                <a:solidFill>
                  <a:schemeClr val="dk1"/>
                </a:solidFill>
              </a:rPr>
              <a:t>7	</a:t>
            </a:r>
            <a:r>
              <a:rPr lang="en-GB" sz="1200">
                <a:solidFill>
                  <a:schemeClr val="dk1"/>
                </a:solidFill>
                <a:uFill>
                  <a:noFill/>
                </a:uFill>
                <a:hlinkClick r:id="rId7" action="ppaction://hlinksldjump">
                  <a:extLst>
                    <a:ext uri="{A12FA001-AC4F-418D-AE19-62706E023703}">
                      <ahyp:hlinkClr xmlns:ahyp="http://schemas.microsoft.com/office/drawing/2018/hyperlinkcolor" val="tx"/>
                    </a:ext>
                  </a:extLst>
                </a:hlinkClick>
              </a:rPr>
              <a:t>Future Unitary Charge (UC) Payments</a:t>
            </a:r>
            <a:endParaRPr lang="en-GB" sz="1200">
              <a:solidFill>
                <a:schemeClr val="dk1"/>
              </a:solidFill>
            </a:endParaRPr>
          </a:p>
          <a:p>
            <a:pPr marL="0" indent="0">
              <a:spcBef>
                <a:spcPts val="1200"/>
              </a:spcBef>
            </a:pPr>
            <a:r>
              <a:rPr lang="en-GB" sz="1200">
                <a:solidFill>
                  <a:schemeClr val="dk1"/>
                </a:solidFill>
              </a:rPr>
              <a:t>9	</a:t>
            </a:r>
            <a:r>
              <a:rPr lang="en-GB" sz="1200">
                <a:solidFill>
                  <a:schemeClr val="dk1"/>
                </a:solidFill>
                <a:uFill>
                  <a:noFill/>
                </a:uFill>
                <a:hlinkClick r:id="rId8" action="ppaction://hlinksldjump">
                  <a:extLst>
                    <a:ext uri="{A12FA001-AC4F-418D-AE19-62706E023703}">
                      <ahyp:hlinkClr xmlns:ahyp="http://schemas.microsoft.com/office/drawing/2018/hyperlinkcolor" val="tx"/>
                    </a:ext>
                  </a:extLst>
                </a:hlinkClick>
              </a:rPr>
              <a:t>Expiring Projects</a:t>
            </a:r>
            <a:endParaRPr lang="en-GB" sz="1200">
              <a:solidFill>
                <a:schemeClr val="dk1"/>
              </a:solidFill>
            </a:endParaRPr>
          </a:p>
          <a:p>
            <a:pPr marL="0" indent="0">
              <a:spcBef>
                <a:spcPts val="1200"/>
              </a:spcBef>
            </a:pPr>
            <a:r>
              <a:rPr lang="en-GB" sz="1200">
                <a:solidFill>
                  <a:schemeClr val="tx1"/>
                </a:solidFill>
              </a:rPr>
              <a:t>12	</a:t>
            </a:r>
            <a:r>
              <a:rPr lang="en-GB" sz="1200">
                <a:solidFill>
                  <a:schemeClr val="tx1"/>
                </a:solidFill>
                <a:uFill>
                  <a:noFill/>
                </a:uFill>
                <a:hlinkClick r:id="rId9" action="ppaction://hlinksldjump">
                  <a:extLst>
                    <a:ext uri="{A12FA001-AC4F-418D-AE19-62706E023703}">
                      <ahyp:hlinkClr xmlns:ahyp="http://schemas.microsoft.com/office/drawing/2018/hyperlinkcolor" val="tx"/>
                    </a:ext>
                  </a:extLst>
                </a:hlinkClick>
              </a:rPr>
              <a:t>Expiries Within the Next Year</a:t>
            </a:r>
            <a:endParaRPr lang="en-GB" sz="1200">
              <a:solidFill>
                <a:schemeClr val="tx1"/>
              </a:solidFill>
            </a:endParaRPr>
          </a:p>
          <a:p>
            <a:pPr marL="0" indent="0">
              <a:spcBef>
                <a:spcPts val="1200"/>
              </a:spcBef>
            </a:pPr>
            <a:r>
              <a:rPr lang="en-GB" sz="1200">
                <a:solidFill>
                  <a:schemeClr val="dk1"/>
                </a:solidFill>
              </a:rPr>
              <a:t>13	</a:t>
            </a:r>
            <a:r>
              <a:rPr lang="en-GB" sz="1200">
                <a:solidFill>
                  <a:schemeClr val="dk1"/>
                </a:solidFill>
                <a:uFill>
                  <a:noFill/>
                </a:uFill>
                <a:hlinkClick r:id="rId10" action="ppaction://hlinksldjump">
                  <a:extLst>
                    <a:ext uri="{A12FA001-AC4F-418D-AE19-62706E023703}">
                      <ahyp:hlinkClr xmlns:ahyp="http://schemas.microsoft.com/office/drawing/2018/hyperlinkcolor" val="tx"/>
                    </a:ext>
                  </a:extLst>
                </a:hlinkClick>
              </a:rPr>
              <a:t>Expiries Within the Next Seven Years</a:t>
            </a:r>
            <a:endParaRPr lang="en-GB" sz="1200">
              <a:solidFill>
                <a:schemeClr val="dk1"/>
              </a:solidFill>
            </a:endParaRPr>
          </a:p>
          <a:p>
            <a:pPr marL="0" indent="0">
              <a:spcBef>
                <a:spcPts val="1200"/>
              </a:spcBef>
            </a:pPr>
            <a:r>
              <a:rPr lang="en-GB" sz="1200">
                <a:solidFill>
                  <a:schemeClr val="dk1"/>
                </a:solidFill>
              </a:rPr>
              <a:t>14	</a:t>
            </a:r>
            <a:r>
              <a:rPr lang="en-GB" sz="1200">
                <a:solidFill>
                  <a:schemeClr val="dk1"/>
                </a:solidFill>
                <a:uFill>
                  <a:noFill/>
                </a:uFill>
                <a:hlinkClick r:id="rId11" action="ppaction://hlinksldjump">
                  <a:extLst>
                    <a:ext uri="{A12FA001-AC4F-418D-AE19-62706E023703}">
                      <ahyp:hlinkClr xmlns:ahyp="http://schemas.microsoft.com/office/drawing/2018/hyperlinkcolor" val="tx"/>
                    </a:ext>
                  </a:extLst>
                </a:hlinkClick>
              </a:rPr>
              <a:t>Portfolio Joiners and Leavers</a:t>
            </a:r>
            <a:endParaRPr lang="en-GB" sz="1200">
              <a:solidFill>
                <a:schemeClr val="dk1"/>
              </a:solidFill>
            </a:endParaRPr>
          </a:p>
          <a:p>
            <a:pPr marL="0" indent="0">
              <a:spcBef>
                <a:spcPts val="1200"/>
              </a:spcBef>
            </a:pPr>
            <a:r>
              <a:rPr lang="en-GB" sz="1200">
                <a:solidFill>
                  <a:schemeClr val="dk1"/>
                </a:solidFill>
              </a:rPr>
              <a:t>15	</a:t>
            </a:r>
            <a:r>
              <a:rPr lang="en-GB" sz="1200">
                <a:solidFill>
                  <a:schemeClr val="dk1"/>
                </a:solidFill>
                <a:uFill>
                  <a:noFill/>
                </a:uFill>
                <a:hlinkClick r:id="rId12" action="ppaction://hlinksldjump">
                  <a:extLst>
                    <a:ext uri="{A12FA001-AC4F-418D-AE19-62706E023703}">
                      <ahyp:hlinkClr xmlns:ahyp="http://schemas.microsoft.com/office/drawing/2018/hyperlinkcolor" val="tx"/>
                    </a:ext>
                  </a:extLst>
                </a:hlinkClick>
              </a:rPr>
              <a:t>Annex A: Definitions</a:t>
            </a:r>
            <a:endParaRPr lang="en-GB" sz="1200">
              <a:solidFill>
                <a:schemeClr val="dk1"/>
              </a:solidFill>
              <a:uFill>
                <a:noFill/>
              </a:uFill>
            </a:endParaRPr>
          </a:p>
        </p:txBody>
      </p:sp>
    </p:spTree>
    <p:extLst>
      <p:ext uri="{BB962C8B-B14F-4D97-AF65-F5344CB8AC3E}">
        <p14:creationId xmlns:p14="http://schemas.microsoft.com/office/powerpoint/2010/main" val="2533278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4">
          <a:extLst>
            <a:ext uri="{FF2B5EF4-FFF2-40B4-BE49-F238E27FC236}">
              <a16:creationId xmlns:a16="http://schemas.microsoft.com/office/drawing/2014/main" id="{3C08E9F8-118E-B3E6-E220-40CB6BF4CB53}"/>
            </a:ext>
          </a:extLst>
        </p:cNvPr>
        <p:cNvGrpSpPr/>
        <p:nvPr/>
      </p:nvGrpSpPr>
      <p:grpSpPr>
        <a:xfrm>
          <a:off x="0" y="0"/>
          <a:ext cx="0" cy="0"/>
          <a:chOff x="0" y="0"/>
          <a:chExt cx="0" cy="0"/>
        </a:xfrm>
      </p:grpSpPr>
      <p:sp>
        <p:nvSpPr>
          <p:cNvPr id="445" name="Google Shape;445;p14">
            <a:extLst>
              <a:ext uri="{FF2B5EF4-FFF2-40B4-BE49-F238E27FC236}">
                <a16:creationId xmlns:a16="http://schemas.microsoft.com/office/drawing/2014/main" id="{B46DAB27-67E5-E7B1-9E20-402121E3A3D5}"/>
              </a:ext>
            </a:extLst>
          </p:cNvPr>
          <p:cNvSpPr txBox="1">
            <a:spLocks noGrp="1"/>
          </p:cNvSpPr>
          <p:nvPr>
            <p:ph type="sldNum" idx="12"/>
          </p:nvPr>
        </p:nvSpPr>
        <p:spPr>
          <a:xfrm>
            <a:off x="256353" y="6269986"/>
            <a:ext cx="427299" cy="161583"/>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3</a:t>
            </a:fld>
            <a:endParaRPr/>
          </a:p>
        </p:txBody>
      </p:sp>
      <p:sp>
        <p:nvSpPr>
          <p:cNvPr id="446" name="Google Shape;446;p14">
            <a:extLst>
              <a:ext uri="{FF2B5EF4-FFF2-40B4-BE49-F238E27FC236}">
                <a16:creationId xmlns:a16="http://schemas.microsoft.com/office/drawing/2014/main" id="{F8E4FB7A-E869-0E7C-F6CB-39DE4A0CA5D3}"/>
              </a:ext>
            </a:extLst>
          </p:cNvPr>
          <p:cNvSpPr txBox="1">
            <a:spLocks noGrp="1"/>
          </p:cNvSpPr>
          <p:nvPr>
            <p:ph type="ftr" idx="11"/>
          </p:nvPr>
        </p:nvSpPr>
        <p:spPr>
          <a:xfrm>
            <a:off x="799326" y="6269986"/>
            <a:ext cx="2412000" cy="161583"/>
          </a:xfrm>
          <a:prstGeom prst="rect">
            <a:avLst/>
          </a:prstGeom>
          <a:noFill/>
          <a:ln>
            <a:noFill/>
          </a:ln>
        </p:spPr>
        <p:txBody>
          <a:bodyPr spcFirstLastPara="1" wrap="square" lIns="0" tIns="0" rIns="0" bIns="0" anchor="ctr" anchorCtr="0">
            <a:spAutoFit/>
          </a:bodyPr>
          <a:lstStyle/>
          <a:p>
            <a:pPr marL="0" lvl="0" indent="0" algn="l" rtl="0">
              <a:spcBef>
                <a:spcPts val="0"/>
              </a:spcBef>
              <a:spcAft>
                <a:spcPts val="0"/>
              </a:spcAft>
              <a:buNone/>
            </a:pPr>
            <a:r>
              <a:rPr lang="en-US"/>
              <a:t>NISTA</a:t>
            </a:r>
            <a:endParaRPr/>
          </a:p>
        </p:txBody>
      </p:sp>
      <p:sp>
        <p:nvSpPr>
          <p:cNvPr id="447" name="Google Shape;447;p14">
            <a:extLst>
              <a:ext uri="{FF2B5EF4-FFF2-40B4-BE49-F238E27FC236}">
                <a16:creationId xmlns:a16="http://schemas.microsoft.com/office/drawing/2014/main" id="{BC7E3A39-8E6F-BE9B-32DB-6F196C70D14B}"/>
              </a:ext>
            </a:extLst>
          </p:cNvPr>
          <p:cNvSpPr txBox="1">
            <a:spLocks noGrp="1"/>
          </p:cNvSpPr>
          <p:nvPr>
            <p:ph type="title"/>
          </p:nvPr>
        </p:nvSpPr>
        <p:spPr>
          <a:xfrm>
            <a:off x="550798" y="1039406"/>
            <a:ext cx="3375208" cy="437684"/>
          </a:xfrm>
          <a:prstGeom prst="rect">
            <a:avLst/>
          </a:prstGeom>
          <a:noFill/>
          <a:ln>
            <a:noFill/>
          </a:ln>
        </p:spPr>
        <p:txBody>
          <a:bodyPr spcFirstLastPara="1" wrap="square" lIns="0" tIns="0" rIns="0" bIns="0" anchor="t" anchorCtr="0">
            <a:spAutoFit/>
          </a:bodyPr>
          <a:lstStyle/>
          <a:p>
            <a:pPr marL="0" lvl="0" indent="0" algn="l" rtl="0">
              <a:lnSpc>
                <a:spcPct val="79000"/>
              </a:lnSpc>
              <a:spcBef>
                <a:spcPts val="0"/>
              </a:spcBef>
              <a:spcAft>
                <a:spcPts val="0"/>
              </a:spcAft>
              <a:buClr>
                <a:schemeClr val="dk2"/>
              </a:buClr>
              <a:buSzPts val="3600"/>
              <a:buFont typeface="Poppins"/>
              <a:buNone/>
            </a:pPr>
            <a:r>
              <a:rPr lang="en-US"/>
              <a:t>BACKGROUND</a:t>
            </a:r>
            <a:endParaRPr/>
          </a:p>
        </p:txBody>
      </p:sp>
      <p:sp>
        <p:nvSpPr>
          <p:cNvPr id="448" name="Google Shape;448;p14">
            <a:extLst>
              <a:ext uri="{FF2B5EF4-FFF2-40B4-BE49-F238E27FC236}">
                <a16:creationId xmlns:a16="http://schemas.microsoft.com/office/drawing/2014/main" id="{75B5F053-0DFC-6D30-8FDC-18884236AFC1}"/>
              </a:ext>
            </a:extLst>
          </p:cNvPr>
          <p:cNvSpPr txBox="1">
            <a:spLocks noGrp="1"/>
          </p:cNvSpPr>
          <p:nvPr>
            <p:ph type="body" idx="1"/>
          </p:nvPr>
        </p:nvSpPr>
        <p:spPr>
          <a:xfrm>
            <a:off x="550798" y="1713764"/>
            <a:ext cx="8471282" cy="4681282"/>
          </a:xfrm>
          <a:prstGeom prst="rect">
            <a:avLst/>
          </a:prstGeom>
          <a:noFill/>
          <a:ln>
            <a:noFill/>
          </a:ln>
        </p:spPr>
        <p:txBody>
          <a:bodyPr spcFirstLastPara="1" wrap="square" lIns="0" tIns="0" rIns="0" bIns="0" anchor="t" anchorCtr="0">
            <a:spAutoFit/>
          </a:bodyPr>
          <a:lstStyle/>
          <a:p>
            <a:pPr marL="0" indent="0"/>
            <a:r>
              <a:rPr lang="en-GB" sz="1200" dirty="0">
                <a:sym typeface="Barlow"/>
              </a:rPr>
              <a:t>This summary note provides information about Private Finance Initiative (PFI)  and  Private Finance 2 (PF2) projects as of 31 March 2025. It sits alongside an interactive dashboard and two supporting datasets for PFI and PF2.</a:t>
            </a:r>
          </a:p>
          <a:p>
            <a:pPr marL="0" indent="0"/>
            <a:endParaRPr lang="en-GB" sz="1200">
              <a:sym typeface="Barlow"/>
            </a:endParaRPr>
          </a:p>
          <a:p>
            <a:pPr marL="0" indent="0">
              <a:lnSpc>
                <a:spcPct val="95000"/>
              </a:lnSpc>
            </a:pPr>
            <a:r>
              <a:rPr lang="en-GB" sz="1200" dirty="0"/>
              <a:t>This data is collated by the National Infrastructure and Service Transformation Authority (NISTA), which is part of HM Treasury (HMT). </a:t>
            </a:r>
          </a:p>
          <a:p>
            <a:pPr marL="0" lvl="0" indent="0">
              <a:lnSpc>
                <a:spcPct val="95000"/>
              </a:lnSpc>
            </a:pPr>
            <a:endParaRPr lang="en-GB" sz="1200"/>
          </a:p>
          <a:p>
            <a:pPr marL="0" lvl="0" indent="0">
              <a:lnSpc>
                <a:spcPct val="95000"/>
              </a:lnSpc>
              <a:spcBef>
                <a:spcPts val="1200"/>
              </a:spcBef>
            </a:pPr>
            <a:r>
              <a:rPr lang="en-GB" sz="1200" b="1" dirty="0"/>
              <a:t>What does it include?</a:t>
            </a:r>
          </a:p>
          <a:p>
            <a:pPr marL="0" lvl="0" indent="0">
              <a:lnSpc>
                <a:spcPct val="95000"/>
              </a:lnSpc>
              <a:spcBef>
                <a:spcPts val="1200"/>
              </a:spcBef>
            </a:pPr>
            <a:r>
              <a:rPr lang="en-GB" sz="1200" dirty="0"/>
              <a:t>Projects that are based on standard PFI or PF2 contractual terms which are delivered by:</a:t>
            </a:r>
          </a:p>
          <a:p>
            <a:pPr lvl="0" indent="-298450">
              <a:lnSpc>
                <a:spcPct val="95000"/>
              </a:lnSpc>
              <a:spcBef>
                <a:spcPts val="1200"/>
              </a:spcBef>
              <a:buClr>
                <a:schemeClr val="dk1"/>
              </a:buClr>
              <a:buChar char="●"/>
            </a:pPr>
            <a:r>
              <a:rPr lang="en-GB" sz="1200" dirty="0"/>
              <a:t>Central government departments or their arms length bodies, including NHS Trusts</a:t>
            </a:r>
          </a:p>
          <a:p>
            <a:pPr indent="-298450">
              <a:lnSpc>
                <a:spcPct val="95000"/>
              </a:lnSpc>
              <a:buClr>
                <a:schemeClr val="dk1"/>
              </a:buClr>
              <a:buChar char="●"/>
            </a:pPr>
            <a:r>
              <a:rPr lang="en-GB" sz="1200" dirty="0"/>
              <a:t>Local authorities which receive PFI grants from a sponsoring government department</a:t>
            </a:r>
          </a:p>
          <a:p>
            <a:pPr lvl="0" indent="-298450">
              <a:lnSpc>
                <a:spcPct val="95000"/>
              </a:lnSpc>
              <a:buClr>
                <a:schemeClr val="dk1"/>
              </a:buClr>
              <a:buChar char="●"/>
            </a:pPr>
            <a:r>
              <a:rPr lang="en-GB" sz="1200" dirty="0"/>
              <a:t>Devolved administrations</a:t>
            </a:r>
          </a:p>
          <a:p>
            <a:pPr marL="0" lvl="0" indent="0">
              <a:lnSpc>
                <a:spcPct val="95000"/>
              </a:lnSpc>
              <a:spcBef>
                <a:spcPts val="1200"/>
              </a:spcBef>
            </a:pPr>
            <a:r>
              <a:rPr lang="en-GB" sz="1200" b="1" dirty="0"/>
              <a:t>What does is exclude? </a:t>
            </a:r>
          </a:p>
          <a:p>
            <a:pPr marL="0" lvl="0" indent="0">
              <a:lnSpc>
                <a:spcPct val="95000"/>
              </a:lnSpc>
              <a:spcBef>
                <a:spcPts val="1200"/>
              </a:spcBef>
            </a:pPr>
            <a:r>
              <a:rPr lang="en-GB" sz="1200" dirty="0"/>
              <a:t>Other forms of Public Private Partnerships, such as:</a:t>
            </a:r>
          </a:p>
          <a:p>
            <a:pPr indent="-298450">
              <a:lnSpc>
                <a:spcPct val="95000"/>
              </a:lnSpc>
              <a:spcBef>
                <a:spcPts val="1200"/>
              </a:spcBef>
              <a:buClr>
                <a:schemeClr val="dk1"/>
              </a:buClr>
              <a:buChar char="●"/>
            </a:pPr>
            <a:r>
              <a:rPr lang="en-GB" sz="1200" dirty="0"/>
              <a:t>Projects delivered under the NHS Local Improvement Finance Trust programme (except where in receipt of a PFI grant)</a:t>
            </a:r>
          </a:p>
          <a:p>
            <a:pPr lvl="0" indent="-298450">
              <a:lnSpc>
                <a:spcPct val="95000"/>
              </a:lnSpc>
              <a:buClr>
                <a:schemeClr val="dk1"/>
              </a:buClr>
              <a:buChar char="●"/>
            </a:pPr>
            <a:r>
              <a:rPr lang="en-GB" sz="1200" dirty="0"/>
              <a:t>Projects delivered under the Non-Profit Distributing and hub models used in Scotland and the Mutual Investment Model in Wales</a:t>
            </a:r>
          </a:p>
          <a:p>
            <a:pPr lvl="0" indent="-298450">
              <a:lnSpc>
                <a:spcPct val="95000"/>
              </a:lnSpc>
              <a:buClr>
                <a:schemeClr val="dk1"/>
              </a:buClr>
              <a:buChar char="●"/>
            </a:pPr>
            <a:r>
              <a:rPr lang="en-GB" sz="1200" dirty="0"/>
              <a:t>Projects delivered by Local Authorities which do not receive PFI grant funding from a sponsoring government department</a:t>
            </a:r>
          </a:p>
          <a:p>
            <a:pPr lvl="0" indent="-298450">
              <a:lnSpc>
                <a:spcPct val="95000"/>
              </a:lnSpc>
              <a:buClr>
                <a:schemeClr val="dk1"/>
              </a:buClr>
              <a:buChar char="●"/>
            </a:pPr>
            <a:r>
              <a:rPr lang="en-GB" sz="1200" dirty="0"/>
              <a:t>Projects delivered by Universities </a:t>
            </a:r>
          </a:p>
        </p:txBody>
      </p:sp>
      <p:pic>
        <p:nvPicPr>
          <p:cNvPr id="5" name="Picture Placeholder 4" descr="A city with many buildings&#10;&#10;AI-generated content may be incorrect.">
            <a:extLst>
              <a:ext uri="{FF2B5EF4-FFF2-40B4-BE49-F238E27FC236}">
                <a16:creationId xmlns:a16="http://schemas.microsoft.com/office/drawing/2014/main" id="{BE0928C8-275B-02B3-1B42-F1A604AB2A07}"/>
              </a:ext>
            </a:extLst>
          </p:cNvPr>
          <p:cNvPicPr>
            <a:picLocks noGrp="1" noChangeAspect="1"/>
          </p:cNvPicPr>
          <p:nvPr>
            <p:ph type="pic" idx="2"/>
          </p:nvPr>
        </p:nvPicPr>
        <p:blipFill>
          <a:blip r:embed="rId3"/>
          <a:srcRect l="35033" r="35033"/>
          <a:stretch/>
        </p:blipFill>
        <p:spPr>
          <a:prstGeom prst="rect">
            <a:avLst/>
          </a:prstGeom>
          <a:solidFill>
            <a:srgbClr val="E8E8E8"/>
          </a:solidFill>
          <a:ln>
            <a:noFill/>
          </a:ln>
        </p:spPr>
      </p:pic>
    </p:spTree>
    <p:extLst>
      <p:ext uri="{BB962C8B-B14F-4D97-AF65-F5344CB8AC3E}">
        <p14:creationId xmlns:p14="http://schemas.microsoft.com/office/powerpoint/2010/main" val="1870540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5">
          <a:extLst>
            <a:ext uri="{FF2B5EF4-FFF2-40B4-BE49-F238E27FC236}">
              <a16:creationId xmlns:a16="http://schemas.microsoft.com/office/drawing/2014/main" id="{1804746E-27AD-90A9-19E5-07A08F26EE06}"/>
            </a:ext>
          </a:extLst>
        </p:cNvPr>
        <p:cNvGrpSpPr/>
        <p:nvPr/>
      </p:nvGrpSpPr>
      <p:grpSpPr>
        <a:xfrm>
          <a:off x="0" y="0"/>
          <a:ext cx="0" cy="0"/>
          <a:chOff x="0" y="0"/>
          <a:chExt cx="0" cy="0"/>
        </a:xfrm>
      </p:grpSpPr>
      <p:sp>
        <p:nvSpPr>
          <p:cNvPr id="436" name="Google Shape;436;p13">
            <a:extLst>
              <a:ext uri="{FF2B5EF4-FFF2-40B4-BE49-F238E27FC236}">
                <a16:creationId xmlns:a16="http://schemas.microsoft.com/office/drawing/2014/main" id="{550111CD-806C-F265-C8C3-96BD8CF299BF}"/>
              </a:ext>
            </a:extLst>
          </p:cNvPr>
          <p:cNvSpPr txBox="1">
            <a:spLocks noGrp="1"/>
          </p:cNvSpPr>
          <p:nvPr>
            <p:ph type="sldNum" idx="12"/>
          </p:nvPr>
        </p:nvSpPr>
        <p:spPr>
          <a:xfrm>
            <a:off x="256353" y="6269986"/>
            <a:ext cx="427299" cy="161583"/>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4</a:t>
            </a:fld>
            <a:endParaRPr/>
          </a:p>
        </p:txBody>
      </p:sp>
      <p:sp>
        <p:nvSpPr>
          <p:cNvPr id="437" name="Google Shape;437;p13">
            <a:extLst>
              <a:ext uri="{FF2B5EF4-FFF2-40B4-BE49-F238E27FC236}">
                <a16:creationId xmlns:a16="http://schemas.microsoft.com/office/drawing/2014/main" id="{97026FE5-CE9C-F7AE-8956-B5FA39D4D4DB}"/>
              </a:ext>
            </a:extLst>
          </p:cNvPr>
          <p:cNvSpPr txBox="1">
            <a:spLocks noGrp="1"/>
          </p:cNvSpPr>
          <p:nvPr>
            <p:ph type="ftr" idx="11"/>
          </p:nvPr>
        </p:nvSpPr>
        <p:spPr>
          <a:xfrm>
            <a:off x="799326" y="6269986"/>
            <a:ext cx="2412000" cy="161583"/>
          </a:xfrm>
          <a:prstGeom prst="rect">
            <a:avLst/>
          </a:prstGeom>
          <a:noFill/>
          <a:ln>
            <a:noFill/>
          </a:ln>
        </p:spPr>
        <p:txBody>
          <a:bodyPr spcFirstLastPara="1" wrap="square" lIns="0" tIns="0" rIns="0" bIns="0" anchor="ctr" anchorCtr="0">
            <a:spAutoFit/>
          </a:bodyPr>
          <a:lstStyle/>
          <a:p>
            <a:pPr marL="0" lvl="0" indent="0" algn="l" rtl="0">
              <a:spcBef>
                <a:spcPts val="0"/>
              </a:spcBef>
              <a:spcAft>
                <a:spcPts val="0"/>
              </a:spcAft>
              <a:buNone/>
            </a:pPr>
            <a:r>
              <a:rPr lang="en-US"/>
              <a:t>NISTA</a:t>
            </a:r>
            <a:endParaRPr/>
          </a:p>
        </p:txBody>
      </p:sp>
      <p:sp>
        <p:nvSpPr>
          <p:cNvPr id="438" name="Google Shape;438;p13">
            <a:extLst>
              <a:ext uri="{FF2B5EF4-FFF2-40B4-BE49-F238E27FC236}">
                <a16:creationId xmlns:a16="http://schemas.microsoft.com/office/drawing/2014/main" id="{94DCEBD6-2D73-9475-381C-BAF8FD0B4A92}"/>
              </a:ext>
            </a:extLst>
          </p:cNvPr>
          <p:cNvSpPr txBox="1">
            <a:spLocks noGrp="1"/>
          </p:cNvSpPr>
          <p:nvPr>
            <p:ph type="title"/>
          </p:nvPr>
        </p:nvSpPr>
        <p:spPr>
          <a:xfrm>
            <a:off x="550798" y="669493"/>
            <a:ext cx="3375208" cy="875368"/>
          </a:xfrm>
          <a:prstGeom prst="rect">
            <a:avLst/>
          </a:prstGeom>
          <a:noFill/>
          <a:ln>
            <a:noFill/>
          </a:ln>
        </p:spPr>
        <p:txBody>
          <a:bodyPr spcFirstLastPara="1" wrap="square" lIns="0" tIns="0" rIns="0" bIns="0" anchor="t" anchorCtr="0">
            <a:spAutoFit/>
          </a:bodyPr>
          <a:lstStyle/>
          <a:p>
            <a:pPr marL="0" lvl="0" indent="0" algn="l" rtl="0">
              <a:lnSpc>
                <a:spcPct val="79000"/>
              </a:lnSpc>
              <a:spcBef>
                <a:spcPts val="0"/>
              </a:spcBef>
              <a:spcAft>
                <a:spcPts val="0"/>
              </a:spcAft>
              <a:buClr>
                <a:schemeClr val="dk2"/>
              </a:buClr>
              <a:buSzPts val="3600"/>
              <a:buFont typeface="Poppins"/>
              <a:buNone/>
            </a:pPr>
            <a:r>
              <a:rPr lang="en-US"/>
              <a:t>NOTES ON DATA QUALITY</a:t>
            </a:r>
            <a:endParaRPr/>
          </a:p>
        </p:txBody>
      </p:sp>
      <p:sp>
        <p:nvSpPr>
          <p:cNvPr id="439" name="Google Shape;439;p13">
            <a:extLst>
              <a:ext uri="{FF2B5EF4-FFF2-40B4-BE49-F238E27FC236}">
                <a16:creationId xmlns:a16="http://schemas.microsoft.com/office/drawing/2014/main" id="{5C5D9D6C-9E29-1803-47AF-9107668675FA}"/>
              </a:ext>
            </a:extLst>
          </p:cNvPr>
          <p:cNvSpPr txBox="1">
            <a:spLocks noGrp="1"/>
          </p:cNvSpPr>
          <p:nvPr>
            <p:ph type="body" idx="1"/>
          </p:nvPr>
        </p:nvSpPr>
        <p:spPr>
          <a:xfrm>
            <a:off x="550797" y="1924642"/>
            <a:ext cx="7020000" cy="3392467"/>
          </a:xfrm>
          <a:prstGeom prst="rect">
            <a:avLst/>
          </a:prstGeom>
          <a:noFill/>
          <a:ln>
            <a:noFill/>
          </a:ln>
        </p:spPr>
        <p:txBody>
          <a:bodyPr spcFirstLastPara="1" wrap="square" lIns="0" tIns="0" rIns="0" bIns="0" anchor="t" anchorCtr="0">
            <a:spAutoFit/>
          </a:bodyPr>
          <a:lstStyle/>
          <a:p>
            <a:pPr marL="0" indent="0"/>
            <a:r>
              <a:rPr lang="en-GB">
                <a:sym typeface="Barlow"/>
              </a:rPr>
              <a:t>This information is provided by the central government departments, contracting authorities and devolved administrations that have procured or sponsored projects.</a:t>
            </a:r>
          </a:p>
          <a:p>
            <a:pPr marL="0" indent="0"/>
            <a:endParaRPr lang="en-GB">
              <a:sym typeface="Barlow"/>
            </a:endParaRPr>
          </a:p>
          <a:p>
            <a:pPr marL="0" lvl="0" indent="0">
              <a:lnSpc>
                <a:spcPct val="95000"/>
              </a:lnSpc>
            </a:pPr>
            <a:r>
              <a:rPr lang="en-GB" sz="1200">
                <a:solidFill>
                  <a:schemeClr val="dk1"/>
                </a:solidFill>
              </a:rPr>
              <a:t>Where there are gaps in the data, this is because it has not been provided by the department and/or contracting authority responsible for the project.</a:t>
            </a:r>
          </a:p>
          <a:p>
            <a:pPr marL="0" indent="0">
              <a:lnSpc>
                <a:spcPct val="95000"/>
              </a:lnSpc>
              <a:spcBef>
                <a:spcPts val="1200"/>
              </a:spcBef>
              <a:buClr>
                <a:schemeClr val="dk1"/>
              </a:buClr>
              <a:buSzPts val="1100"/>
            </a:pPr>
            <a:r>
              <a:rPr lang="en-GB" sz="1200" b="1">
                <a:solidFill>
                  <a:schemeClr val="dk1"/>
                </a:solidFill>
              </a:rPr>
              <a:t>97.4%</a:t>
            </a:r>
            <a:r>
              <a:rPr lang="en-GB" sz="1200">
                <a:solidFill>
                  <a:schemeClr val="dk1"/>
                </a:solidFill>
              </a:rPr>
              <a:t> </a:t>
            </a:r>
            <a:r>
              <a:rPr lang="en-GB" sz="1200" b="1">
                <a:solidFill>
                  <a:schemeClr val="dk1"/>
                </a:solidFill>
              </a:rPr>
              <a:t>of PFI projects on the portfolio provided a data return in 2025. </a:t>
            </a:r>
          </a:p>
          <a:p>
            <a:pPr marL="0" indent="0">
              <a:lnSpc>
                <a:spcPct val="95000"/>
              </a:lnSpc>
              <a:spcBef>
                <a:spcPts val="1200"/>
              </a:spcBef>
              <a:buSzPts val="1100"/>
            </a:pPr>
            <a:r>
              <a:rPr lang="en-GB" sz="1200">
                <a:solidFill>
                  <a:schemeClr val="dk1"/>
                </a:solidFill>
              </a:rPr>
              <a:t>For the seventeen projects that did not provide a return, the most recently available data from previous years is used. Additionally, 6</a:t>
            </a:r>
            <a:r>
              <a:rPr lang="en-GB" sz="1200" b="1">
                <a:solidFill>
                  <a:schemeClr val="dk1"/>
                </a:solidFill>
              </a:rPr>
              <a:t> </a:t>
            </a:r>
            <a:r>
              <a:rPr lang="en-GB" sz="1200">
                <a:solidFill>
                  <a:schemeClr val="dk1"/>
                </a:solidFill>
              </a:rPr>
              <a:t>projects did not include unitary charge data in their return; in these cases, the latest available historical data has also been used.</a:t>
            </a:r>
          </a:p>
          <a:p>
            <a:pPr marL="0" lvl="0" indent="0">
              <a:lnSpc>
                <a:spcPct val="95000"/>
              </a:lnSpc>
              <a:spcBef>
                <a:spcPts val="1200"/>
              </a:spcBef>
              <a:spcAft>
                <a:spcPts val="1200"/>
              </a:spcAft>
              <a:buClr>
                <a:schemeClr val="dk1"/>
              </a:buClr>
              <a:buSzPts val="1100"/>
            </a:pPr>
            <a:r>
              <a:rPr lang="en-GB" sz="1200">
                <a:solidFill>
                  <a:schemeClr val="dk1"/>
                </a:solidFill>
              </a:rPr>
              <a:t>The data in this publication is not audited by HMT or NISTA, although NISTA continues to work with departments to improve its quality and reliability.</a:t>
            </a:r>
          </a:p>
          <a:p>
            <a:pPr marL="0" indent="0"/>
            <a:endParaRPr lang="en-GB">
              <a:sym typeface="Barlow"/>
            </a:endParaRPr>
          </a:p>
        </p:txBody>
      </p:sp>
      <p:sp>
        <p:nvSpPr>
          <p:cNvPr id="3" name="Picture Placeholder 2">
            <a:extLst>
              <a:ext uri="{FF2B5EF4-FFF2-40B4-BE49-F238E27FC236}">
                <a16:creationId xmlns:a16="http://schemas.microsoft.com/office/drawing/2014/main" id="{FF8AE9BA-9C86-A2BB-4A62-3D8E73DAA007}"/>
              </a:ext>
            </a:extLst>
          </p:cNvPr>
          <p:cNvSpPr>
            <a:spLocks noGrp="1"/>
          </p:cNvSpPr>
          <p:nvPr>
            <p:ph type="pic" idx="2"/>
          </p:nvPr>
        </p:nvSpPr>
        <p:spPr/>
      </p:sp>
      <p:pic>
        <p:nvPicPr>
          <p:cNvPr id="5" name="Picture Placeholder 4" descr="A city with many buildings&#10;&#10;AI-generated content may be incorrect.">
            <a:extLst>
              <a:ext uri="{FF2B5EF4-FFF2-40B4-BE49-F238E27FC236}">
                <a16:creationId xmlns:a16="http://schemas.microsoft.com/office/drawing/2014/main" id="{713766AC-4BCE-4633-98DD-704D9E935F2A}"/>
              </a:ext>
            </a:extLst>
          </p:cNvPr>
          <p:cNvPicPr>
            <a:picLocks noChangeAspect="1"/>
          </p:cNvPicPr>
          <p:nvPr/>
        </p:nvPicPr>
        <p:blipFill>
          <a:blip r:embed="rId3"/>
          <a:srcRect l="35033" r="35033"/>
          <a:stretch/>
        </p:blipFill>
        <p:spPr>
          <a:xfrm>
            <a:off x="9114679" y="-2381"/>
            <a:ext cx="3081340" cy="6858000"/>
          </a:xfrm>
          <a:prstGeom prst="rect">
            <a:avLst/>
          </a:prstGeom>
          <a:solidFill>
            <a:srgbClr val="E8E8E8"/>
          </a:solidFill>
          <a:ln>
            <a:noFill/>
          </a:ln>
        </p:spPr>
      </p:pic>
    </p:spTree>
    <p:extLst>
      <p:ext uri="{BB962C8B-B14F-4D97-AF65-F5344CB8AC3E}">
        <p14:creationId xmlns:p14="http://schemas.microsoft.com/office/powerpoint/2010/main" val="1119042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AC7FB-0325-82EC-AE19-8DCE8B05514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81B74E9-2AB1-61A9-70D2-657237B89B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5</a:t>
            </a:fld>
            <a:endParaRPr lang="en-US"/>
          </a:p>
        </p:txBody>
      </p:sp>
      <p:sp>
        <p:nvSpPr>
          <p:cNvPr id="4" name="Title 3">
            <a:extLst>
              <a:ext uri="{FF2B5EF4-FFF2-40B4-BE49-F238E27FC236}">
                <a16:creationId xmlns:a16="http://schemas.microsoft.com/office/drawing/2014/main" id="{77ABFCF9-3035-49E0-482E-AF75E68D3089}"/>
              </a:ext>
            </a:extLst>
          </p:cNvPr>
          <p:cNvSpPr>
            <a:spLocks noGrp="1"/>
          </p:cNvSpPr>
          <p:nvPr>
            <p:ph type="title"/>
          </p:nvPr>
        </p:nvSpPr>
        <p:spPr>
          <a:xfrm>
            <a:off x="550798" y="669493"/>
            <a:ext cx="3375208" cy="875368"/>
          </a:xfrm>
        </p:spPr>
        <p:txBody>
          <a:bodyPr/>
          <a:lstStyle/>
          <a:p>
            <a:r>
              <a:rPr lang="en-GB"/>
              <a:t>ABOUT PFI AND PF2</a:t>
            </a:r>
          </a:p>
        </p:txBody>
      </p:sp>
      <p:sp>
        <p:nvSpPr>
          <p:cNvPr id="5" name="Text Placeholder 4">
            <a:extLst>
              <a:ext uri="{FF2B5EF4-FFF2-40B4-BE49-F238E27FC236}">
                <a16:creationId xmlns:a16="http://schemas.microsoft.com/office/drawing/2014/main" id="{D3804194-93D1-2DCD-C60C-1938EB000EC6}"/>
              </a:ext>
            </a:extLst>
          </p:cNvPr>
          <p:cNvSpPr>
            <a:spLocks noGrp="1"/>
          </p:cNvSpPr>
          <p:nvPr>
            <p:ph type="body" idx="1"/>
          </p:nvPr>
        </p:nvSpPr>
        <p:spPr>
          <a:xfrm>
            <a:off x="550796" y="1924642"/>
            <a:ext cx="11106440" cy="3196260"/>
          </a:xfrm>
        </p:spPr>
        <p:txBody>
          <a:bodyPr/>
          <a:lstStyle/>
          <a:p>
            <a:pPr marL="0" indent="0">
              <a:lnSpc>
                <a:spcPct val="95000"/>
              </a:lnSpc>
              <a:spcBef>
                <a:spcPts val="1200"/>
              </a:spcBef>
              <a:buClr>
                <a:schemeClr val="dk1"/>
              </a:buClr>
              <a:buSzPts val="1100"/>
            </a:pPr>
            <a:r>
              <a:rPr lang="en-GB" dirty="0">
                <a:solidFill>
                  <a:schemeClr val="dk1"/>
                </a:solidFill>
                <a:sym typeface="Barlow"/>
              </a:rPr>
              <a:t>PFI and PF2 are forms of Public Private Partnerships (PPPs). PPPs are long-term contractual arrangements between a public sector entity and a private sector provider.</a:t>
            </a:r>
          </a:p>
          <a:p>
            <a:pPr marL="0" indent="0">
              <a:lnSpc>
                <a:spcPct val="95000"/>
              </a:lnSpc>
              <a:spcBef>
                <a:spcPts val="1200"/>
              </a:spcBef>
              <a:buClr>
                <a:schemeClr val="dk1"/>
              </a:buClr>
              <a:buSzPts val="1100"/>
            </a:pPr>
            <a:r>
              <a:rPr lang="en-GB" sz="1200" dirty="0">
                <a:solidFill>
                  <a:schemeClr val="dk1"/>
                </a:solidFill>
              </a:rPr>
              <a:t>The private sector partner is engaged to design, build, finance, maintain and operate infrastructure assets and related services. The risks associated with construction delay, cost overrun and asset maintenance are transferred to the private sector partner.</a:t>
            </a:r>
          </a:p>
          <a:p>
            <a:pPr marL="0" indent="0">
              <a:lnSpc>
                <a:spcPct val="95000"/>
              </a:lnSpc>
              <a:spcBef>
                <a:spcPts val="1200"/>
              </a:spcBef>
              <a:buClr>
                <a:schemeClr val="dk1"/>
              </a:buClr>
              <a:buSzPts val="1100"/>
            </a:pPr>
            <a:r>
              <a:rPr lang="en-GB" sz="1200" dirty="0">
                <a:solidFill>
                  <a:schemeClr val="dk1"/>
                </a:solidFill>
              </a:rPr>
              <a:t>The public sector entity does not pay for the asset during construction, as these costs are financed by the private sector. Once the asset is operational, the public sector entity pays a monthly fee – sometimes referred to as a ‘unitary charge’ – to the private sector provider. This payment includes the costs of construction, financing costs, lifecycle replacement expenditure, maintenance and services and is subject to performance, meaning that payments are reduced if services are not delivered to the standards set out in the contract. </a:t>
            </a:r>
          </a:p>
          <a:p>
            <a:pPr marL="0" indent="0">
              <a:lnSpc>
                <a:spcPct val="95000"/>
              </a:lnSpc>
              <a:spcBef>
                <a:spcPts val="1200"/>
              </a:spcBef>
              <a:buClr>
                <a:schemeClr val="dk1"/>
              </a:buClr>
              <a:buSzPts val="1100"/>
            </a:pPr>
            <a:r>
              <a:rPr lang="en-GB" sz="1200" b="1" dirty="0">
                <a:solidFill>
                  <a:schemeClr val="dk1"/>
                </a:solidFill>
              </a:rPr>
              <a:t>2.1 Change in policy</a:t>
            </a:r>
          </a:p>
          <a:p>
            <a:pPr marL="0" indent="0">
              <a:lnSpc>
                <a:spcPct val="95000"/>
              </a:lnSpc>
              <a:spcBef>
                <a:spcPts val="1200"/>
              </a:spcBef>
              <a:buClr>
                <a:schemeClr val="dk1"/>
              </a:buClr>
              <a:buSzPts val="1100"/>
            </a:pPr>
            <a:r>
              <a:rPr lang="en-GB" sz="1200" dirty="0">
                <a:solidFill>
                  <a:schemeClr val="dk1"/>
                </a:solidFill>
              </a:rPr>
              <a:t>In 2012, PFI was replaced with PF2. PF2 was subsequently discontinued in 2018. Due to this change in policy, the portfolio consists of a sizeable but decreasing number of projects which each have a diminishing number of years left in their contract. As a result, the portfolio represents a decreasing amount in financial liabilities for the public sector (£128bn estimated unitary charge payments remaining from the 2025-26 financial year onwards).</a:t>
            </a:r>
          </a:p>
        </p:txBody>
      </p:sp>
    </p:spTree>
    <p:extLst>
      <p:ext uri="{BB962C8B-B14F-4D97-AF65-F5344CB8AC3E}">
        <p14:creationId xmlns:p14="http://schemas.microsoft.com/office/powerpoint/2010/main" val="3167345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72">
          <a:extLst>
            <a:ext uri="{FF2B5EF4-FFF2-40B4-BE49-F238E27FC236}">
              <a16:creationId xmlns:a16="http://schemas.microsoft.com/office/drawing/2014/main" id="{F142299B-F4B7-D3B7-0848-1D9299FD7862}"/>
            </a:ext>
          </a:extLst>
        </p:cNvPr>
        <p:cNvGrpSpPr/>
        <p:nvPr/>
      </p:nvGrpSpPr>
      <p:grpSpPr>
        <a:xfrm>
          <a:off x="0" y="0"/>
          <a:ext cx="0" cy="0"/>
          <a:chOff x="0" y="0"/>
          <a:chExt cx="0" cy="0"/>
        </a:xfrm>
      </p:grpSpPr>
      <p:sp>
        <p:nvSpPr>
          <p:cNvPr id="473" name="Google Shape;473;p17">
            <a:extLst>
              <a:ext uri="{FF2B5EF4-FFF2-40B4-BE49-F238E27FC236}">
                <a16:creationId xmlns:a16="http://schemas.microsoft.com/office/drawing/2014/main" id="{CC87B065-D171-6098-1114-742F7708C6AD}"/>
              </a:ext>
            </a:extLst>
          </p:cNvPr>
          <p:cNvSpPr txBox="1">
            <a:spLocks noGrp="1"/>
          </p:cNvSpPr>
          <p:nvPr>
            <p:ph type="sldNum" idx="12"/>
          </p:nvPr>
        </p:nvSpPr>
        <p:spPr>
          <a:xfrm>
            <a:off x="256353" y="6269986"/>
            <a:ext cx="427299" cy="161583"/>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6</a:t>
            </a:fld>
            <a:endParaRPr/>
          </a:p>
        </p:txBody>
      </p:sp>
      <p:sp>
        <p:nvSpPr>
          <p:cNvPr id="474" name="Google Shape;474;p17">
            <a:extLst>
              <a:ext uri="{FF2B5EF4-FFF2-40B4-BE49-F238E27FC236}">
                <a16:creationId xmlns:a16="http://schemas.microsoft.com/office/drawing/2014/main" id="{BB2F9942-3FB9-382A-B5DF-2BF591D42006}"/>
              </a:ext>
            </a:extLst>
          </p:cNvPr>
          <p:cNvSpPr txBox="1">
            <a:spLocks noGrp="1"/>
          </p:cNvSpPr>
          <p:nvPr>
            <p:ph type="ftr" idx="11"/>
          </p:nvPr>
        </p:nvSpPr>
        <p:spPr>
          <a:xfrm>
            <a:off x="799326" y="6269986"/>
            <a:ext cx="2412000" cy="161583"/>
          </a:xfrm>
          <a:prstGeom prst="rect">
            <a:avLst/>
          </a:prstGeom>
          <a:noFill/>
          <a:ln>
            <a:noFill/>
          </a:ln>
        </p:spPr>
        <p:txBody>
          <a:bodyPr spcFirstLastPara="1" wrap="square" lIns="0" tIns="0" rIns="0" bIns="0" anchor="ctr" anchorCtr="0">
            <a:spAutoFit/>
          </a:bodyPr>
          <a:lstStyle/>
          <a:p>
            <a:pPr marL="0" lvl="0" indent="0" algn="l" rtl="0">
              <a:spcBef>
                <a:spcPts val="0"/>
              </a:spcBef>
              <a:spcAft>
                <a:spcPts val="0"/>
              </a:spcAft>
              <a:buNone/>
            </a:pPr>
            <a:r>
              <a:rPr lang="en-US"/>
              <a:t>NISTA</a:t>
            </a:r>
            <a:endParaRPr/>
          </a:p>
        </p:txBody>
      </p:sp>
      <p:sp>
        <p:nvSpPr>
          <p:cNvPr id="475" name="Google Shape;475;p17">
            <a:extLst>
              <a:ext uri="{FF2B5EF4-FFF2-40B4-BE49-F238E27FC236}">
                <a16:creationId xmlns:a16="http://schemas.microsoft.com/office/drawing/2014/main" id="{32EE13A6-8DC7-9EA3-EAB9-1E33FF087D61}"/>
              </a:ext>
            </a:extLst>
          </p:cNvPr>
          <p:cNvSpPr txBox="1">
            <a:spLocks noGrp="1"/>
          </p:cNvSpPr>
          <p:nvPr>
            <p:ph type="title"/>
          </p:nvPr>
        </p:nvSpPr>
        <p:spPr>
          <a:xfrm>
            <a:off x="550798" y="669493"/>
            <a:ext cx="3375208" cy="875368"/>
          </a:xfrm>
          <a:prstGeom prst="rect">
            <a:avLst/>
          </a:prstGeom>
          <a:noFill/>
          <a:ln>
            <a:noFill/>
          </a:ln>
        </p:spPr>
        <p:txBody>
          <a:bodyPr spcFirstLastPara="1" wrap="square" lIns="0" tIns="0" rIns="0" bIns="0" anchor="t" anchorCtr="0">
            <a:spAutoFit/>
          </a:bodyPr>
          <a:lstStyle/>
          <a:p>
            <a:pPr marL="0" lvl="0" indent="0" algn="l" rtl="0">
              <a:lnSpc>
                <a:spcPct val="79000"/>
              </a:lnSpc>
              <a:spcBef>
                <a:spcPts val="0"/>
              </a:spcBef>
              <a:spcAft>
                <a:spcPts val="0"/>
              </a:spcAft>
              <a:buClr>
                <a:schemeClr val="lt1"/>
              </a:buClr>
              <a:buSzPts val="3600"/>
              <a:buFont typeface="Poppins"/>
              <a:buNone/>
            </a:pPr>
            <a:r>
              <a:rPr lang="en-US"/>
              <a:t>PORTFOLIO OVERVIEW</a:t>
            </a:r>
            <a:endParaRPr/>
          </a:p>
        </p:txBody>
      </p:sp>
      <p:sp>
        <p:nvSpPr>
          <p:cNvPr id="477" name="Google Shape;477;p17">
            <a:extLst>
              <a:ext uri="{FF2B5EF4-FFF2-40B4-BE49-F238E27FC236}">
                <a16:creationId xmlns:a16="http://schemas.microsoft.com/office/drawing/2014/main" id="{B54AF4BC-B45A-99D9-4506-730D329F9C5F}"/>
              </a:ext>
            </a:extLst>
          </p:cNvPr>
          <p:cNvSpPr txBox="1">
            <a:spLocks noGrp="1"/>
          </p:cNvSpPr>
          <p:nvPr>
            <p:ph type="body" idx="1"/>
          </p:nvPr>
        </p:nvSpPr>
        <p:spPr>
          <a:xfrm>
            <a:off x="5359078" y="5411462"/>
            <a:ext cx="6180881" cy="1075294"/>
          </a:xfrm>
          <a:prstGeom prst="rect">
            <a:avLst/>
          </a:prstGeom>
          <a:noFill/>
          <a:ln>
            <a:noFill/>
          </a:ln>
        </p:spPr>
        <p:txBody>
          <a:bodyPr spcFirstLastPara="1" wrap="square" lIns="0" tIns="0" rIns="0" bIns="0" anchor="t" anchorCtr="0">
            <a:spAutoFit/>
          </a:bodyPr>
          <a:lstStyle/>
          <a:p>
            <a:pPr marL="0" lvl="0" indent="0">
              <a:lnSpc>
                <a:spcPct val="95000"/>
              </a:lnSpc>
              <a:buClr>
                <a:schemeClr val="dk1"/>
              </a:buClr>
              <a:buSzPts val="1100"/>
            </a:pPr>
            <a:r>
              <a:rPr lang="en-GB" sz="1050">
                <a:solidFill>
                  <a:schemeClr val="dk1"/>
                </a:solidFill>
              </a:rPr>
              <a:t>The two largest departments in the portfolio - Department for Education (DfE) and Department of Health and Social Care (DHSC) - account for 309 projects, </a:t>
            </a:r>
            <a:r>
              <a:rPr lang="en-GB" sz="1050" b="1">
                <a:solidFill>
                  <a:schemeClr val="dk1"/>
                </a:solidFill>
              </a:rPr>
              <a:t>just under half (47%) of the total number of projects in the portfolio. </a:t>
            </a:r>
          </a:p>
          <a:p>
            <a:pPr marL="0" lvl="0" indent="0">
              <a:lnSpc>
                <a:spcPct val="95000"/>
              </a:lnSpc>
              <a:spcBef>
                <a:spcPts val="1200"/>
              </a:spcBef>
              <a:spcAft>
                <a:spcPts val="1200"/>
              </a:spcAft>
              <a:buClr>
                <a:schemeClr val="dk1"/>
              </a:buClr>
              <a:buSzPts val="1100"/>
            </a:pPr>
            <a:r>
              <a:rPr lang="en-GB" sz="1050">
                <a:solidFill>
                  <a:schemeClr val="dk1"/>
                </a:solidFill>
              </a:rPr>
              <a:t>Similarly, the most common sectors for PFI are “Hospitals and Acute Health,” “Schools (Non-BSF)” and “Schools (BSF), which represent 57% of the PFI portfolio (376 projects).</a:t>
            </a:r>
          </a:p>
        </p:txBody>
      </p:sp>
      <p:sp>
        <p:nvSpPr>
          <p:cNvPr id="478" name="Google Shape;478;p17">
            <a:extLst>
              <a:ext uri="{FF2B5EF4-FFF2-40B4-BE49-F238E27FC236}">
                <a16:creationId xmlns:a16="http://schemas.microsoft.com/office/drawing/2014/main" id="{1A2C693B-64BE-5DE3-A71E-62382BD79A3E}"/>
              </a:ext>
            </a:extLst>
          </p:cNvPr>
          <p:cNvSpPr txBox="1">
            <a:spLocks noGrp="1"/>
          </p:cNvSpPr>
          <p:nvPr>
            <p:ph type="body" idx="3"/>
          </p:nvPr>
        </p:nvSpPr>
        <p:spPr>
          <a:xfrm>
            <a:off x="550797" y="1924642"/>
            <a:ext cx="3375202" cy="2326791"/>
          </a:xfrm>
          <a:prstGeom prst="rect">
            <a:avLst/>
          </a:prstGeom>
          <a:noFill/>
          <a:ln>
            <a:noFill/>
          </a:ln>
        </p:spPr>
        <p:txBody>
          <a:bodyPr spcFirstLastPara="1" wrap="square" lIns="0" tIns="0" rIns="0" bIns="0" anchor="t" anchorCtr="0">
            <a:spAutoFit/>
          </a:bodyPr>
          <a:lstStyle/>
          <a:p>
            <a:pPr marL="0" indent="0"/>
            <a:r>
              <a:rPr lang="en-GB">
                <a:sym typeface="Barlow"/>
              </a:rPr>
              <a:t>As of 31 March 2025, there were 654 operational PFI projects with an original total capital value of £49.6bn.</a:t>
            </a:r>
          </a:p>
          <a:p>
            <a:pPr marL="0" indent="0"/>
            <a:endParaRPr lang="en-GB">
              <a:sym typeface="Barlow"/>
            </a:endParaRPr>
          </a:p>
          <a:p>
            <a:pPr marL="0" indent="0"/>
            <a:r>
              <a:rPr lang="en-GB" sz="1400" i="1">
                <a:sym typeface="Barlow"/>
              </a:rPr>
              <a:t>Capital value is the total nominal capitalised cost as recorded in the financial model at financial close.</a:t>
            </a:r>
            <a:endParaRPr lang="en-GB" sz="1400" i="1"/>
          </a:p>
          <a:p>
            <a:pPr marL="0" indent="0"/>
            <a:endParaRPr lang="en-GB"/>
          </a:p>
        </p:txBody>
      </p:sp>
      <p:pic>
        <p:nvPicPr>
          <p:cNvPr id="12" name="Picture 11">
            <a:extLst>
              <a:ext uri="{FF2B5EF4-FFF2-40B4-BE49-F238E27FC236}">
                <a16:creationId xmlns:a16="http://schemas.microsoft.com/office/drawing/2014/main" id="{4ACF72ED-61F3-D5D3-4D7C-AEAE96BA2900}"/>
              </a:ext>
            </a:extLst>
          </p:cNvPr>
          <p:cNvPicPr>
            <a:picLocks noChangeAspect="1"/>
          </p:cNvPicPr>
          <p:nvPr/>
        </p:nvPicPr>
        <p:blipFill>
          <a:blip r:embed="rId3"/>
          <a:stretch>
            <a:fillRect/>
          </a:stretch>
        </p:blipFill>
        <p:spPr>
          <a:xfrm>
            <a:off x="5197035" y="1024958"/>
            <a:ext cx="6180882" cy="4181185"/>
          </a:xfrm>
          <a:prstGeom prst="rect">
            <a:avLst/>
          </a:prstGeom>
        </p:spPr>
      </p:pic>
      <p:sp>
        <p:nvSpPr>
          <p:cNvPr id="3" name="Google Shape;477;p17">
            <a:extLst>
              <a:ext uri="{FF2B5EF4-FFF2-40B4-BE49-F238E27FC236}">
                <a16:creationId xmlns:a16="http://schemas.microsoft.com/office/drawing/2014/main" id="{01390800-691D-B3E2-BAA4-DD73C3FAE945}"/>
              </a:ext>
            </a:extLst>
          </p:cNvPr>
          <p:cNvSpPr txBox="1">
            <a:spLocks/>
          </p:cNvSpPr>
          <p:nvPr/>
        </p:nvSpPr>
        <p:spPr>
          <a:xfrm>
            <a:off x="7410440" y="874301"/>
            <a:ext cx="3111404" cy="46128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25000"/>
              </a:lnSpc>
              <a:spcBef>
                <a:spcPts val="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1pPr>
            <a:lvl2pPr marL="914400" marR="0" lvl="1" indent="-228600" algn="l" rtl="0">
              <a:lnSpc>
                <a:spcPct val="90000"/>
              </a:lnSpc>
              <a:spcBef>
                <a:spcPts val="60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2pPr>
            <a:lvl3pPr marL="1371600" marR="0" lvl="2" indent="-228600" algn="l" rtl="0">
              <a:lnSpc>
                <a:spcPct val="90000"/>
              </a:lnSpc>
              <a:spcBef>
                <a:spcPts val="50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3pPr>
            <a:lvl4pPr marL="1828800" marR="0" lvl="3" indent="-228600" algn="l" rtl="0">
              <a:lnSpc>
                <a:spcPct val="90000"/>
              </a:lnSpc>
              <a:spcBef>
                <a:spcPts val="50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4pPr>
            <a:lvl5pPr marL="2286000" marR="0" lvl="4" indent="-228600" algn="l" rtl="0">
              <a:lnSpc>
                <a:spcPct val="90000"/>
              </a:lnSpc>
              <a:spcBef>
                <a:spcPts val="50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9pPr>
          </a:lstStyle>
          <a:p>
            <a:pPr marL="0" indent="0">
              <a:lnSpc>
                <a:spcPct val="95000"/>
              </a:lnSpc>
              <a:spcBef>
                <a:spcPts val="1200"/>
              </a:spcBef>
              <a:spcAft>
                <a:spcPts val="1200"/>
              </a:spcAft>
              <a:buClr>
                <a:schemeClr val="dk1"/>
              </a:buClr>
              <a:buSzPts val="1100"/>
            </a:pPr>
            <a:r>
              <a:rPr lang="en-GB" sz="1050" b="1">
                <a:solidFill>
                  <a:schemeClr val="dk1"/>
                </a:solidFill>
              </a:rPr>
              <a:t>Number of Projects by Department</a:t>
            </a:r>
          </a:p>
        </p:txBody>
      </p:sp>
    </p:spTree>
    <p:extLst>
      <p:ext uri="{BB962C8B-B14F-4D97-AF65-F5344CB8AC3E}">
        <p14:creationId xmlns:p14="http://schemas.microsoft.com/office/powerpoint/2010/main" val="1353901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2">
          <a:extLst>
            <a:ext uri="{FF2B5EF4-FFF2-40B4-BE49-F238E27FC236}">
              <a16:creationId xmlns:a16="http://schemas.microsoft.com/office/drawing/2014/main" id="{772F8BB1-4238-7076-2EAC-B31C36F7BFB9}"/>
            </a:ext>
          </a:extLst>
        </p:cNvPr>
        <p:cNvGrpSpPr/>
        <p:nvPr/>
      </p:nvGrpSpPr>
      <p:grpSpPr>
        <a:xfrm>
          <a:off x="0" y="0"/>
          <a:ext cx="0" cy="0"/>
          <a:chOff x="0" y="0"/>
          <a:chExt cx="0" cy="0"/>
        </a:xfrm>
      </p:grpSpPr>
      <p:pic>
        <p:nvPicPr>
          <p:cNvPr id="5" name="Picture 4" descr="A graph showing a line&#10;&#10;AI-generated content may be incorrect.">
            <a:extLst>
              <a:ext uri="{FF2B5EF4-FFF2-40B4-BE49-F238E27FC236}">
                <a16:creationId xmlns:a16="http://schemas.microsoft.com/office/drawing/2014/main" id="{1F40C4D7-BC07-8729-D351-2774966A0CA3}"/>
              </a:ext>
            </a:extLst>
          </p:cNvPr>
          <p:cNvPicPr>
            <a:picLocks noChangeAspect="1"/>
          </p:cNvPicPr>
          <p:nvPr/>
        </p:nvPicPr>
        <p:blipFill>
          <a:blip r:embed="rId3"/>
          <a:stretch>
            <a:fillRect/>
          </a:stretch>
        </p:blipFill>
        <p:spPr>
          <a:xfrm>
            <a:off x="5593280" y="1407196"/>
            <a:ext cx="6078025" cy="3882307"/>
          </a:xfrm>
          <a:prstGeom prst="rect">
            <a:avLst/>
          </a:prstGeom>
        </p:spPr>
      </p:pic>
      <p:sp>
        <p:nvSpPr>
          <p:cNvPr id="473" name="Google Shape;473;p17">
            <a:extLst>
              <a:ext uri="{FF2B5EF4-FFF2-40B4-BE49-F238E27FC236}">
                <a16:creationId xmlns:a16="http://schemas.microsoft.com/office/drawing/2014/main" id="{28B06F28-C0B9-C58B-13D9-8246F36B15E4}"/>
              </a:ext>
            </a:extLst>
          </p:cNvPr>
          <p:cNvSpPr txBox="1">
            <a:spLocks noGrp="1"/>
          </p:cNvSpPr>
          <p:nvPr>
            <p:ph type="sldNum" idx="12"/>
          </p:nvPr>
        </p:nvSpPr>
        <p:spPr>
          <a:xfrm>
            <a:off x="256353" y="6269986"/>
            <a:ext cx="427299" cy="161583"/>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7</a:t>
            </a:fld>
            <a:endParaRPr/>
          </a:p>
        </p:txBody>
      </p:sp>
      <p:sp>
        <p:nvSpPr>
          <p:cNvPr id="474" name="Google Shape;474;p17">
            <a:extLst>
              <a:ext uri="{FF2B5EF4-FFF2-40B4-BE49-F238E27FC236}">
                <a16:creationId xmlns:a16="http://schemas.microsoft.com/office/drawing/2014/main" id="{91E52AF5-37C7-2955-C652-5F45F62A6CC0}"/>
              </a:ext>
            </a:extLst>
          </p:cNvPr>
          <p:cNvSpPr txBox="1">
            <a:spLocks noGrp="1"/>
          </p:cNvSpPr>
          <p:nvPr>
            <p:ph type="ftr" idx="11"/>
          </p:nvPr>
        </p:nvSpPr>
        <p:spPr>
          <a:xfrm>
            <a:off x="799326" y="6269986"/>
            <a:ext cx="2412000" cy="161583"/>
          </a:xfrm>
          <a:prstGeom prst="rect">
            <a:avLst/>
          </a:prstGeom>
          <a:noFill/>
          <a:ln>
            <a:noFill/>
          </a:ln>
        </p:spPr>
        <p:txBody>
          <a:bodyPr spcFirstLastPara="1" wrap="square" lIns="0" tIns="0" rIns="0" bIns="0" anchor="ctr" anchorCtr="0">
            <a:spAutoFit/>
          </a:bodyPr>
          <a:lstStyle/>
          <a:p>
            <a:pPr marL="0" lvl="0" indent="0" algn="l" rtl="0">
              <a:spcBef>
                <a:spcPts val="0"/>
              </a:spcBef>
              <a:spcAft>
                <a:spcPts val="0"/>
              </a:spcAft>
              <a:buNone/>
            </a:pPr>
            <a:r>
              <a:rPr lang="en-US"/>
              <a:t>NISTA</a:t>
            </a:r>
            <a:endParaRPr/>
          </a:p>
        </p:txBody>
      </p:sp>
      <p:sp>
        <p:nvSpPr>
          <p:cNvPr id="475" name="Google Shape;475;p17">
            <a:extLst>
              <a:ext uri="{FF2B5EF4-FFF2-40B4-BE49-F238E27FC236}">
                <a16:creationId xmlns:a16="http://schemas.microsoft.com/office/drawing/2014/main" id="{BAF62CEB-9826-2E26-8515-D432A7BEE404}"/>
              </a:ext>
            </a:extLst>
          </p:cNvPr>
          <p:cNvSpPr txBox="1">
            <a:spLocks noGrp="1"/>
          </p:cNvSpPr>
          <p:nvPr>
            <p:ph type="title"/>
          </p:nvPr>
        </p:nvSpPr>
        <p:spPr>
          <a:xfrm>
            <a:off x="550797" y="904169"/>
            <a:ext cx="3535066" cy="680827"/>
          </a:xfrm>
          <a:prstGeom prst="rect">
            <a:avLst/>
          </a:prstGeom>
          <a:noFill/>
          <a:ln>
            <a:noFill/>
          </a:ln>
        </p:spPr>
        <p:txBody>
          <a:bodyPr spcFirstLastPara="1" wrap="square" lIns="0" tIns="0" rIns="0" bIns="0" anchor="t" anchorCtr="0">
            <a:spAutoFit/>
          </a:bodyPr>
          <a:lstStyle/>
          <a:p>
            <a:pPr marL="0" lvl="0" indent="0" algn="l" rtl="0">
              <a:lnSpc>
                <a:spcPct val="79000"/>
              </a:lnSpc>
              <a:spcBef>
                <a:spcPts val="0"/>
              </a:spcBef>
              <a:spcAft>
                <a:spcPts val="0"/>
              </a:spcAft>
              <a:buClr>
                <a:schemeClr val="lt1"/>
              </a:buClr>
              <a:buSzPts val="3600"/>
              <a:buFont typeface="Poppins"/>
              <a:buNone/>
            </a:pPr>
            <a:r>
              <a:rPr lang="en-US" sz="2800"/>
              <a:t>FUTURE UNITARY CHARGE PAYMENTS</a:t>
            </a:r>
            <a:endParaRPr sz="2800"/>
          </a:p>
        </p:txBody>
      </p:sp>
      <p:sp>
        <p:nvSpPr>
          <p:cNvPr id="477" name="Google Shape;477;p17">
            <a:extLst>
              <a:ext uri="{FF2B5EF4-FFF2-40B4-BE49-F238E27FC236}">
                <a16:creationId xmlns:a16="http://schemas.microsoft.com/office/drawing/2014/main" id="{33D2383A-6EA8-C355-CAB1-55B25FD791DC}"/>
              </a:ext>
            </a:extLst>
          </p:cNvPr>
          <p:cNvSpPr txBox="1">
            <a:spLocks noGrp="1"/>
          </p:cNvSpPr>
          <p:nvPr>
            <p:ph type="body" idx="1"/>
          </p:nvPr>
        </p:nvSpPr>
        <p:spPr>
          <a:xfrm>
            <a:off x="5038772" y="5411462"/>
            <a:ext cx="6735404" cy="1383071"/>
          </a:xfrm>
          <a:prstGeom prst="rect">
            <a:avLst/>
          </a:prstGeom>
          <a:noFill/>
          <a:ln>
            <a:noFill/>
          </a:ln>
        </p:spPr>
        <p:txBody>
          <a:bodyPr spcFirstLastPara="1" wrap="square" lIns="0" tIns="0" rIns="0" bIns="0" anchor="t" anchorCtr="0">
            <a:spAutoFit/>
          </a:bodyPr>
          <a:lstStyle/>
          <a:p>
            <a:pPr marL="0" indent="0">
              <a:lnSpc>
                <a:spcPct val="95000"/>
              </a:lnSpc>
              <a:buClr>
                <a:schemeClr val="dk1"/>
              </a:buClr>
              <a:buSzPts val="1100"/>
            </a:pPr>
            <a:r>
              <a:rPr lang="en-GB" sz="1050" b="1" dirty="0">
                <a:solidFill>
                  <a:schemeClr val="dk1"/>
                </a:solidFill>
              </a:rPr>
              <a:t>It is anticipated that 2024-25 represents the peak (£10.7bn) of UC payments. Payments will continue to decline year on year until the 2048-49 financial year.</a:t>
            </a:r>
            <a:endParaRPr lang="en-GB" sz="1050" dirty="0">
              <a:solidFill>
                <a:schemeClr val="dk1"/>
              </a:solidFill>
            </a:endParaRPr>
          </a:p>
          <a:p>
            <a:pPr marL="0" indent="0">
              <a:lnSpc>
                <a:spcPct val="95000"/>
              </a:lnSpc>
              <a:spcBef>
                <a:spcPts val="1200"/>
              </a:spcBef>
              <a:spcAft>
                <a:spcPts val="1200"/>
              </a:spcAft>
            </a:pPr>
            <a:r>
              <a:rPr lang="en-GB" sz="1050" dirty="0">
                <a:solidFill>
                  <a:schemeClr val="dk1"/>
                </a:solidFill>
              </a:rPr>
              <a:t>Just under three quarters (71%, or £91.7bn) of the total remaining UC is expected to be paid within the next 10 years (2025-26 until 2034-35). </a:t>
            </a:r>
          </a:p>
          <a:p>
            <a:pPr marL="0" lvl="0" indent="0">
              <a:lnSpc>
                <a:spcPct val="95000"/>
              </a:lnSpc>
              <a:spcBef>
                <a:spcPts val="1200"/>
              </a:spcBef>
              <a:spcAft>
                <a:spcPts val="1200"/>
              </a:spcAft>
              <a:buClr>
                <a:schemeClr val="dk1"/>
              </a:buClr>
              <a:buSzPts val="1100"/>
            </a:pPr>
            <a:endParaRPr lang="en-GB" sz="1050">
              <a:solidFill>
                <a:schemeClr val="dk1"/>
              </a:solidFill>
            </a:endParaRPr>
          </a:p>
        </p:txBody>
      </p:sp>
      <p:sp>
        <p:nvSpPr>
          <p:cNvPr id="478" name="Google Shape;478;p17">
            <a:extLst>
              <a:ext uri="{FF2B5EF4-FFF2-40B4-BE49-F238E27FC236}">
                <a16:creationId xmlns:a16="http://schemas.microsoft.com/office/drawing/2014/main" id="{9429E0C8-DC3A-9F0F-47C0-256F2D9875A9}"/>
              </a:ext>
            </a:extLst>
          </p:cNvPr>
          <p:cNvSpPr txBox="1">
            <a:spLocks noGrp="1"/>
          </p:cNvSpPr>
          <p:nvPr>
            <p:ph type="body" idx="3"/>
          </p:nvPr>
        </p:nvSpPr>
        <p:spPr>
          <a:xfrm>
            <a:off x="550797" y="1924642"/>
            <a:ext cx="3636618" cy="4120359"/>
          </a:xfrm>
          <a:prstGeom prst="rect">
            <a:avLst/>
          </a:prstGeom>
          <a:noFill/>
          <a:ln>
            <a:noFill/>
          </a:ln>
        </p:spPr>
        <p:txBody>
          <a:bodyPr spcFirstLastPara="1" wrap="square" lIns="0" tIns="0" rIns="0" bIns="0" anchor="t" anchorCtr="0">
            <a:spAutoFit/>
          </a:bodyPr>
          <a:lstStyle/>
          <a:p>
            <a:pPr marL="0" indent="0"/>
            <a:r>
              <a:rPr lang="en-GB" dirty="0"/>
              <a:t>£10.7bn of UC payments were made during the 2024-25 financial year.</a:t>
            </a:r>
            <a:endParaRPr lang="en-US"/>
          </a:p>
          <a:p>
            <a:pPr marL="0" indent="0"/>
            <a:endParaRPr lang="en-GB"/>
          </a:p>
          <a:p>
            <a:pPr marL="0" indent="0"/>
            <a:r>
              <a:rPr lang="en-GB" dirty="0">
                <a:sym typeface="Barlow"/>
              </a:rPr>
              <a:t>The estimated remaining UC payments (from 2025-26 until the final payment is made) total  £128bn.</a:t>
            </a:r>
            <a:endParaRPr lang="en-GB" dirty="0"/>
          </a:p>
          <a:p>
            <a:pPr marL="0" indent="0"/>
            <a:endParaRPr lang="en-GB"/>
          </a:p>
          <a:p>
            <a:pPr marL="0" indent="0"/>
            <a:r>
              <a:rPr lang="en-GB" dirty="0"/>
              <a:t>This represents just under half (46%) of the total expected lifetime UC payments for the operational portfolio</a:t>
            </a:r>
          </a:p>
          <a:p>
            <a:pPr marL="0" indent="0"/>
            <a:endParaRPr lang="en-GB"/>
          </a:p>
          <a:p>
            <a:pPr marL="0" indent="0"/>
            <a:endParaRPr lang="en-GB"/>
          </a:p>
        </p:txBody>
      </p:sp>
      <p:sp>
        <p:nvSpPr>
          <p:cNvPr id="3" name="Google Shape;477;p17">
            <a:extLst>
              <a:ext uri="{FF2B5EF4-FFF2-40B4-BE49-F238E27FC236}">
                <a16:creationId xmlns:a16="http://schemas.microsoft.com/office/drawing/2014/main" id="{14D3E344-362C-10F8-4113-847413E4669D}"/>
              </a:ext>
            </a:extLst>
          </p:cNvPr>
          <p:cNvSpPr txBox="1">
            <a:spLocks/>
          </p:cNvSpPr>
          <p:nvPr/>
        </p:nvSpPr>
        <p:spPr>
          <a:xfrm>
            <a:off x="7243172" y="1177862"/>
            <a:ext cx="3111404" cy="46128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25000"/>
              </a:lnSpc>
              <a:spcBef>
                <a:spcPts val="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1pPr>
            <a:lvl2pPr marL="914400" marR="0" lvl="1" indent="-228600" algn="l" rtl="0">
              <a:lnSpc>
                <a:spcPct val="90000"/>
              </a:lnSpc>
              <a:spcBef>
                <a:spcPts val="60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2pPr>
            <a:lvl3pPr marL="1371600" marR="0" lvl="2" indent="-228600" algn="l" rtl="0">
              <a:lnSpc>
                <a:spcPct val="90000"/>
              </a:lnSpc>
              <a:spcBef>
                <a:spcPts val="50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3pPr>
            <a:lvl4pPr marL="1828800" marR="0" lvl="3" indent="-228600" algn="l" rtl="0">
              <a:lnSpc>
                <a:spcPct val="90000"/>
              </a:lnSpc>
              <a:spcBef>
                <a:spcPts val="50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4pPr>
            <a:lvl5pPr marL="2286000" marR="0" lvl="4" indent="-228600" algn="l" rtl="0">
              <a:lnSpc>
                <a:spcPct val="90000"/>
              </a:lnSpc>
              <a:spcBef>
                <a:spcPts val="50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9pPr>
          </a:lstStyle>
          <a:p>
            <a:pPr marL="0" indent="0">
              <a:lnSpc>
                <a:spcPct val="95000"/>
              </a:lnSpc>
              <a:spcBef>
                <a:spcPts val="1200"/>
              </a:spcBef>
              <a:spcAft>
                <a:spcPts val="1200"/>
              </a:spcAft>
              <a:buClr>
                <a:schemeClr val="dk1"/>
              </a:buClr>
              <a:buSzPts val="1100"/>
            </a:pPr>
            <a:r>
              <a:rPr lang="en-GB" sz="1050" b="1">
                <a:solidFill>
                  <a:schemeClr val="dk1"/>
                </a:solidFill>
              </a:rPr>
              <a:t>Unitary Charge Payments By Financial Year</a:t>
            </a:r>
          </a:p>
        </p:txBody>
      </p:sp>
      <p:sp>
        <p:nvSpPr>
          <p:cNvPr id="2" name="Google Shape;477;p17">
            <a:extLst>
              <a:ext uri="{FF2B5EF4-FFF2-40B4-BE49-F238E27FC236}">
                <a16:creationId xmlns:a16="http://schemas.microsoft.com/office/drawing/2014/main" id="{56E66647-6A7E-F7D3-F771-794DDE12D213}"/>
              </a:ext>
            </a:extLst>
          </p:cNvPr>
          <p:cNvSpPr txBox="1">
            <a:spLocks/>
          </p:cNvSpPr>
          <p:nvPr/>
        </p:nvSpPr>
        <p:spPr>
          <a:xfrm>
            <a:off x="8949498" y="4691083"/>
            <a:ext cx="3111404" cy="395493"/>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25000"/>
              </a:lnSpc>
              <a:spcBef>
                <a:spcPts val="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1pPr>
            <a:lvl2pPr marL="914400" marR="0" lvl="1" indent="-228600" algn="l" rtl="0">
              <a:lnSpc>
                <a:spcPct val="90000"/>
              </a:lnSpc>
              <a:spcBef>
                <a:spcPts val="60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2pPr>
            <a:lvl3pPr marL="1371600" marR="0" lvl="2" indent="-228600" algn="l" rtl="0">
              <a:lnSpc>
                <a:spcPct val="90000"/>
              </a:lnSpc>
              <a:spcBef>
                <a:spcPts val="50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3pPr>
            <a:lvl4pPr marL="1828800" marR="0" lvl="3" indent="-228600" algn="l" rtl="0">
              <a:lnSpc>
                <a:spcPct val="90000"/>
              </a:lnSpc>
              <a:spcBef>
                <a:spcPts val="50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4pPr>
            <a:lvl5pPr marL="2286000" marR="0" lvl="4" indent="-228600" algn="l" rtl="0">
              <a:lnSpc>
                <a:spcPct val="90000"/>
              </a:lnSpc>
              <a:spcBef>
                <a:spcPts val="50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9pPr>
          </a:lstStyle>
          <a:p>
            <a:pPr marL="0" indent="0">
              <a:lnSpc>
                <a:spcPct val="95000"/>
              </a:lnSpc>
              <a:spcBef>
                <a:spcPts val="1200"/>
              </a:spcBef>
              <a:spcAft>
                <a:spcPts val="1200"/>
              </a:spcAft>
              <a:buClr>
                <a:schemeClr val="dk1"/>
              </a:buClr>
              <a:buSzPts val="1100"/>
            </a:pPr>
            <a:r>
              <a:rPr lang="en-GB" sz="600" b="1">
                <a:solidFill>
                  <a:srgbClr val="747474"/>
                </a:solidFill>
              </a:rPr>
              <a:t>Estimated future unitary charge payments</a:t>
            </a:r>
          </a:p>
        </p:txBody>
      </p:sp>
      <p:sp>
        <p:nvSpPr>
          <p:cNvPr id="4" name="Google Shape;477;p17">
            <a:extLst>
              <a:ext uri="{FF2B5EF4-FFF2-40B4-BE49-F238E27FC236}">
                <a16:creationId xmlns:a16="http://schemas.microsoft.com/office/drawing/2014/main" id="{B60F92AA-8F4E-38C6-8338-1C977FEE846D}"/>
              </a:ext>
            </a:extLst>
          </p:cNvPr>
          <p:cNvSpPr txBox="1">
            <a:spLocks/>
          </p:cNvSpPr>
          <p:nvPr/>
        </p:nvSpPr>
        <p:spPr>
          <a:xfrm>
            <a:off x="5789850" y="4691082"/>
            <a:ext cx="3111404" cy="395493"/>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25000"/>
              </a:lnSpc>
              <a:spcBef>
                <a:spcPts val="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1pPr>
            <a:lvl2pPr marL="914400" marR="0" lvl="1" indent="-228600" algn="l" rtl="0">
              <a:lnSpc>
                <a:spcPct val="90000"/>
              </a:lnSpc>
              <a:spcBef>
                <a:spcPts val="60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2pPr>
            <a:lvl3pPr marL="1371600" marR="0" lvl="2" indent="-228600" algn="l" rtl="0">
              <a:lnSpc>
                <a:spcPct val="90000"/>
              </a:lnSpc>
              <a:spcBef>
                <a:spcPts val="50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3pPr>
            <a:lvl4pPr marL="1828800" marR="0" lvl="3" indent="-228600" algn="l" rtl="0">
              <a:lnSpc>
                <a:spcPct val="90000"/>
              </a:lnSpc>
              <a:spcBef>
                <a:spcPts val="50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4pPr>
            <a:lvl5pPr marL="2286000" marR="0" lvl="4" indent="-228600" algn="l" rtl="0">
              <a:lnSpc>
                <a:spcPct val="90000"/>
              </a:lnSpc>
              <a:spcBef>
                <a:spcPts val="50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9pPr>
          </a:lstStyle>
          <a:p>
            <a:pPr marL="0" indent="0" algn="r">
              <a:lnSpc>
                <a:spcPct val="95000"/>
              </a:lnSpc>
              <a:spcBef>
                <a:spcPts val="1200"/>
              </a:spcBef>
              <a:spcAft>
                <a:spcPts val="1200"/>
              </a:spcAft>
              <a:buClr>
                <a:schemeClr val="dk1"/>
              </a:buClr>
              <a:buSzPts val="1100"/>
            </a:pPr>
            <a:r>
              <a:rPr lang="en-GB" sz="600" b="1">
                <a:solidFill>
                  <a:srgbClr val="747474"/>
                </a:solidFill>
              </a:rPr>
              <a:t>Actual unitary charge payments to date</a:t>
            </a:r>
          </a:p>
        </p:txBody>
      </p:sp>
    </p:spTree>
    <p:extLst>
      <p:ext uri="{BB962C8B-B14F-4D97-AF65-F5344CB8AC3E}">
        <p14:creationId xmlns:p14="http://schemas.microsoft.com/office/powerpoint/2010/main" val="4232079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72">
          <a:extLst>
            <a:ext uri="{FF2B5EF4-FFF2-40B4-BE49-F238E27FC236}">
              <a16:creationId xmlns:a16="http://schemas.microsoft.com/office/drawing/2014/main" id="{95F66484-443D-2343-DE79-C632A8CEA8D8}"/>
            </a:ext>
          </a:extLst>
        </p:cNvPr>
        <p:cNvGrpSpPr/>
        <p:nvPr/>
      </p:nvGrpSpPr>
      <p:grpSpPr>
        <a:xfrm>
          <a:off x="0" y="0"/>
          <a:ext cx="0" cy="0"/>
          <a:chOff x="0" y="0"/>
          <a:chExt cx="0" cy="0"/>
        </a:xfrm>
      </p:grpSpPr>
      <p:sp>
        <p:nvSpPr>
          <p:cNvPr id="473" name="Google Shape;473;p17">
            <a:extLst>
              <a:ext uri="{FF2B5EF4-FFF2-40B4-BE49-F238E27FC236}">
                <a16:creationId xmlns:a16="http://schemas.microsoft.com/office/drawing/2014/main" id="{18C60BCA-7657-AE39-CCFE-DF403422FC4F}"/>
              </a:ext>
            </a:extLst>
          </p:cNvPr>
          <p:cNvSpPr txBox="1">
            <a:spLocks noGrp="1"/>
          </p:cNvSpPr>
          <p:nvPr>
            <p:ph type="sldNum" idx="12"/>
          </p:nvPr>
        </p:nvSpPr>
        <p:spPr>
          <a:xfrm>
            <a:off x="256353" y="6269986"/>
            <a:ext cx="427299" cy="161583"/>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8</a:t>
            </a:fld>
            <a:endParaRPr/>
          </a:p>
        </p:txBody>
      </p:sp>
      <p:sp>
        <p:nvSpPr>
          <p:cNvPr id="474" name="Google Shape;474;p17">
            <a:extLst>
              <a:ext uri="{FF2B5EF4-FFF2-40B4-BE49-F238E27FC236}">
                <a16:creationId xmlns:a16="http://schemas.microsoft.com/office/drawing/2014/main" id="{55AB12F2-D817-BE09-BD14-5331D0474A80}"/>
              </a:ext>
            </a:extLst>
          </p:cNvPr>
          <p:cNvSpPr txBox="1">
            <a:spLocks noGrp="1"/>
          </p:cNvSpPr>
          <p:nvPr>
            <p:ph type="ftr" idx="11"/>
          </p:nvPr>
        </p:nvSpPr>
        <p:spPr>
          <a:xfrm>
            <a:off x="799326" y="6269986"/>
            <a:ext cx="2412000" cy="161583"/>
          </a:xfrm>
          <a:prstGeom prst="rect">
            <a:avLst/>
          </a:prstGeom>
          <a:noFill/>
          <a:ln>
            <a:noFill/>
          </a:ln>
        </p:spPr>
        <p:txBody>
          <a:bodyPr spcFirstLastPara="1" wrap="square" lIns="0" tIns="0" rIns="0" bIns="0" anchor="ctr" anchorCtr="0">
            <a:spAutoFit/>
          </a:bodyPr>
          <a:lstStyle/>
          <a:p>
            <a:pPr marL="0" lvl="0" indent="0" algn="l" rtl="0">
              <a:spcBef>
                <a:spcPts val="0"/>
              </a:spcBef>
              <a:spcAft>
                <a:spcPts val="0"/>
              </a:spcAft>
              <a:buNone/>
            </a:pPr>
            <a:r>
              <a:rPr lang="en-US"/>
              <a:t>NISTA</a:t>
            </a:r>
            <a:endParaRPr/>
          </a:p>
        </p:txBody>
      </p:sp>
      <p:sp>
        <p:nvSpPr>
          <p:cNvPr id="475" name="Google Shape;475;p17">
            <a:extLst>
              <a:ext uri="{FF2B5EF4-FFF2-40B4-BE49-F238E27FC236}">
                <a16:creationId xmlns:a16="http://schemas.microsoft.com/office/drawing/2014/main" id="{4164E4B0-C50A-E2FF-1BA9-B56239CA216E}"/>
              </a:ext>
            </a:extLst>
          </p:cNvPr>
          <p:cNvSpPr txBox="1">
            <a:spLocks noGrp="1"/>
          </p:cNvSpPr>
          <p:nvPr>
            <p:ph type="title"/>
          </p:nvPr>
        </p:nvSpPr>
        <p:spPr>
          <a:xfrm>
            <a:off x="550797" y="904169"/>
            <a:ext cx="3535066" cy="680827"/>
          </a:xfrm>
          <a:prstGeom prst="rect">
            <a:avLst/>
          </a:prstGeom>
          <a:noFill/>
          <a:ln>
            <a:noFill/>
          </a:ln>
        </p:spPr>
        <p:txBody>
          <a:bodyPr spcFirstLastPara="1" wrap="square" lIns="0" tIns="0" rIns="0" bIns="0" anchor="t" anchorCtr="0">
            <a:spAutoFit/>
          </a:bodyPr>
          <a:lstStyle/>
          <a:p>
            <a:pPr marL="0" lvl="0" indent="0" algn="l" rtl="0">
              <a:lnSpc>
                <a:spcPct val="79000"/>
              </a:lnSpc>
              <a:spcBef>
                <a:spcPts val="0"/>
              </a:spcBef>
              <a:spcAft>
                <a:spcPts val="0"/>
              </a:spcAft>
              <a:buClr>
                <a:schemeClr val="lt1"/>
              </a:buClr>
              <a:buSzPts val="3600"/>
              <a:buFont typeface="Poppins"/>
              <a:buNone/>
            </a:pPr>
            <a:r>
              <a:rPr lang="en-US" sz="2800"/>
              <a:t>FUTURE UNITARY CHARGE PAYMENTS</a:t>
            </a:r>
            <a:endParaRPr sz="2800"/>
          </a:p>
        </p:txBody>
      </p:sp>
      <p:sp>
        <p:nvSpPr>
          <p:cNvPr id="477" name="Google Shape;477;p17">
            <a:extLst>
              <a:ext uri="{FF2B5EF4-FFF2-40B4-BE49-F238E27FC236}">
                <a16:creationId xmlns:a16="http://schemas.microsoft.com/office/drawing/2014/main" id="{111F69E1-D458-5621-45B1-CAE5DD91E8EF}"/>
              </a:ext>
            </a:extLst>
          </p:cNvPr>
          <p:cNvSpPr txBox="1">
            <a:spLocks noGrp="1"/>
          </p:cNvSpPr>
          <p:nvPr>
            <p:ph type="body" idx="1"/>
          </p:nvPr>
        </p:nvSpPr>
        <p:spPr>
          <a:xfrm>
            <a:off x="5031970" y="5490542"/>
            <a:ext cx="6945618" cy="614784"/>
          </a:xfrm>
          <a:prstGeom prst="rect">
            <a:avLst/>
          </a:prstGeom>
          <a:noFill/>
          <a:ln>
            <a:noFill/>
          </a:ln>
        </p:spPr>
        <p:txBody>
          <a:bodyPr spcFirstLastPara="1" wrap="square" lIns="0" tIns="0" rIns="0" bIns="0" anchor="t" anchorCtr="0">
            <a:spAutoFit/>
          </a:bodyPr>
          <a:lstStyle/>
          <a:p>
            <a:pPr marL="0" indent="0">
              <a:lnSpc>
                <a:spcPct val="95000"/>
              </a:lnSpc>
            </a:pPr>
            <a:r>
              <a:rPr lang="en-GB" sz="1050" dirty="0">
                <a:solidFill>
                  <a:schemeClr val="dk1"/>
                </a:solidFill>
              </a:rPr>
              <a:t>DHSC represents two fifths (40%) of the estimated remaining UC payments from 2025-26 onwards. </a:t>
            </a:r>
            <a:endParaRPr lang="en-GB" sz="1050" b="1" dirty="0">
              <a:solidFill>
                <a:schemeClr val="dk1"/>
              </a:solidFill>
            </a:endParaRPr>
          </a:p>
          <a:p>
            <a:pPr marL="0" indent="0">
              <a:lnSpc>
                <a:spcPct val="95000"/>
              </a:lnSpc>
              <a:spcBef>
                <a:spcPts val="1200"/>
              </a:spcBef>
              <a:spcAft>
                <a:spcPts val="1200"/>
              </a:spcAft>
              <a:buClr>
                <a:srgbClr val="000000"/>
              </a:buClr>
              <a:buSzPts val="1100"/>
            </a:pPr>
            <a:endParaRPr lang="en-GB" sz="1050">
              <a:solidFill>
                <a:schemeClr val="dk1"/>
              </a:solidFill>
            </a:endParaRPr>
          </a:p>
        </p:txBody>
      </p:sp>
      <p:sp>
        <p:nvSpPr>
          <p:cNvPr id="478" name="Google Shape;478;p17">
            <a:extLst>
              <a:ext uri="{FF2B5EF4-FFF2-40B4-BE49-F238E27FC236}">
                <a16:creationId xmlns:a16="http://schemas.microsoft.com/office/drawing/2014/main" id="{8D558AB2-BB6C-DE30-FA1B-478A96F455B0}"/>
              </a:ext>
            </a:extLst>
          </p:cNvPr>
          <p:cNvSpPr txBox="1">
            <a:spLocks noGrp="1"/>
          </p:cNvSpPr>
          <p:nvPr>
            <p:ph type="body" idx="3"/>
          </p:nvPr>
        </p:nvSpPr>
        <p:spPr>
          <a:xfrm>
            <a:off x="550797" y="1913067"/>
            <a:ext cx="3375202" cy="2746906"/>
          </a:xfrm>
          <a:prstGeom prst="rect">
            <a:avLst/>
          </a:prstGeom>
          <a:noFill/>
          <a:ln>
            <a:noFill/>
          </a:ln>
        </p:spPr>
        <p:txBody>
          <a:bodyPr spcFirstLastPara="1" wrap="square" lIns="0" tIns="0" rIns="0" bIns="0" anchor="t" anchorCtr="0">
            <a:spAutoFit/>
          </a:bodyPr>
          <a:lstStyle/>
          <a:p>
            <a:pPr marL="0" indent="0"/>
            <a:r>
              <a:rPr lang="en-GB" dirty="0">
                <a:sym typeface="Barlow"/>
              </a:rPr>
              <a:t>While DFE has the greatest number of projects, DHSC has the largest estimated UC payments remaining (from 2025-26 onwards). </a:t>
            </a:r>
          </a:p>
          <a:p>
            <a:pPr marL="0" indent="0"/>
            <a:endParaRPr lang="en-GB">
              <a:sym typeface="Barlow"/>
            </a:endParaRPr>
          </a:p>
          <a:p>
            <a:pPr marL="0" indent="0"/>
            <a:r>
              <a:rPr lang="en-GB" dirty="0">
                <a:sym typeface="Barlow"/>
              </a:rPr>
              <a:t>A large portion of these payments relate to the ongoing required maintenance of assets.</a:t>
            </a:r>
            <a:endParaRPr lang="en-GB" dirty="0"/>
          </a:p>
        </p:txBody>
      </p:sp>
      <p:sp>
        <p:nvSpPr>
          <p:cNvPr id="4" name="Google Shape;477;p17">
            <a:extLst>
              <a:ext uri="{FF2B5EF4-FFF2-40B4-BE49-F238E27FC236}">
                <a16:creationId xmlns:a16="http://schemas.microsoft.com/office/drawing/2014/main" id="{1CD521A2-3413-424D-F2DE-316656A1C9D0}"/>
              </a:ext>
            </a:extLst>
          </p:cNvPr>
          <p:cNvSpPr txBox="1">
            <a:spLocks/>
          </p:cNvSpPr>
          <p:nvPr/>
        </p:nvSpPr>
        <p:spPr>
          <a:xfrm>
            <a:off x="5923613" y="1010594"/>
            <a:ext cx="6270913" cy="46128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25000"/>
              </a:lnSpc>
              <a:spcBef>
                <a:spcPts val="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1pPr>
            <a:lvl2pPr marL="914400" marR="0" lvl="1" indent="-228600" algn="l" rtl="0">
              <a:lnSpc>
                <a:spcPct val="90000"/>
              </a:lnSpc>
              <a:spcBef>
                <a:spcPts val="60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2pPr>
            <a:lvl3pPr marL="1371600" marR="0" lvl="2" indent="-228600" algn="l" rtl="0">
              <a:lnSpc>
                <a:spcPct val="90000"/>
              </a:lnSpc>
              <a:spcBef>
                <a:spcPts val="50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3pPr>
            <a:lvl4pPr marL="1828800" marR="0" lvl="3" indent="-228600" algn="l" rtl="0">
              <a:lnSpc>
                <a:spcPct val="90000"/>
              </a:lnSpc>
              <a:spcBef>
                <a:spcPts val="50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4pPr>
            <a:lvl5pPr marL="2286000" marR="0" lvl="4" indent="-228600" algn="l" rtl="0">
              <a:lnSpc>
                <a:spcPct val="90000"/>
              </a:lnSpc>
              <a:spcBef>
                <a:spcPts val="50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9pPr>
          </a:lstStyle>
          <a:p>
            <a:pPr marL="0" indent="0">
              <a:lnSpc>
                <a:spcPct val="95000"/>
              </a:lnSpc>
              <a:spcBef>
                <a:spcPts val="1200"/>
              </a:spcBef>
              <a:spcAft>
                <a:spcPts val="1200"/>
              </a:spcAft>
              <a:buClr>
                <a:schemeClr val="dk1"/>
              </a:buClr>
              <a:buSzPts val="1100"/>
            </a:pPr>
            <a:r>
              <a:rPr lang="en-GB" sz="1050" b="1">
                <a:solidFill>
                  <a:schemeClr val="dk1"/>
                </a:solidFill>
              </a:rPr>
              <a:t>Estimated remaining (2025-26 onwards) unitary charge payments by department</a:t>
            </a:r>
          </a:p>
        </p:txBody>
      </p:sp>
      <p:pic>
        <p:nvPicPr>
          <p:cNvPr id="3" name="Picture 2">
            <a:extLst>
              <a:ext uri="{FF2B5EF4-FFF2-40B4-BE49-F238E27FC236}">
                <a16:creationId xmlns:a16="http://schemas.microsoft.com/office/drawing/2014/main" id="{647FCD4D-4796-4592-A940-2773343E49FE}"/>
              </a:ext>
            </a:extLst>
          </p:cNvPr>
          <p:cNvPicPr>
            <a:picLocks noChangeAspect="1"/>
          </p:cNvPicPr>
          <p:nvPr/>
        </p:nvPicPr>
        <p:blipFill>
          <a:blip r:embed="rId3"/>
          <a:stretch>
            <a:fillRect/>
          </a:stretch>
        </p:blipFill>
        <p:spPr>
          <a:xfrm>
            <a:off x="5033842" y="1242000"/>
            <a:ext cx="6852317" cy="4236000"/>
          </a:xfrm>
          <a:prstGeom prst="rect">
            <a:avLst/>
          </a:prstGeom>
        </p:spPr>
      </p:pic>
    </p:spTree>
    <p:extLst>
      <p:ext uri="{BB962C8B-B14F-4D97-AF65-F5344CB8AC3E}">
        <p14:creationId xmlns:p14="http://schemas.microsoft.com/office/powerpoint/2010/main" val="2315493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72">
          <a:extLst>
            <a:ext uri="{FF2B5EF4-FFF2-40B4-BE49-F238E27FC236}">
              <a16:creationId xmlns:a16="http://schemas.microsoft.com/office/drawing/2014/main" id="{84B5B798-38FC-4551-3D6A-6C4562B2766D}"/>
            </a:ext>
          </a:extLst>
        </p:cNvPr>
        <p:cNvGrpSpPr/>
        <p:nvPr/>
      </p:nvGrpSpPr>
      <p:grpSpPr>
        <a:xfrm>
          <a:off x="0" y="0"/>
          <a:ext cx="0" cy="0"/>
          <a:chOff x="0" y="0"/>
          <a:chExt cx="0" cy="0"/>
        </a:xfrm>
      </p:grpSpPr>
      <p:sp>
        <p:nvSpPr>
          <p:cNvPr id="473" name="Google Shape;473;p17">
            <a:extLst>
              <a:ext uri="{FF2B5EF4-FFF2-40B4-BE49-F238E27FC236}">
                <a16:creationId xmlns:a16="http://schemas.microsoft.com/office/drawing/2014/main" id="{A58898B3-34C6-DCF3-BE16-F9AC6B8ED08D}"/>
              </a:ext>
            </a:extLst>
          </p:cNvPr>
          <p:cNvSpPr txBox="1">
            <a:spLocks noGrp="1"/>
          </p:cNvSpPr>
          <p:nvPr>
            <p:ph type="sldNum" idx="12"/>
          </p:nvPr>
        </p:nvSpPr>
        <p:spPr>
          <a:xfrm>
            <a:off x="256353" y="6269986"/>
            <a:ext cx="427299" cy="161583"/>
          </a:xfrm>
          <a:prstGeom prst="rect">
            <a:avLst/>
          </a:prstGeom>
          <a:noFill/>
          <a:ln>
            <a:noFill/>
          </a:ln>
        </p:spPr>
        <p:txBody>
          <a:bodyPr spcFirstLastPara="1" wrap="square" lIns="0" tIns="0" rIns="0" bIns="0" anchor="ctr" anchorCtr="0">
            <a:spAutoFit/>
          </a:bodyPr>
          <a:lstStyle/>
          <a:p>
            <a:pPr marL="0" lvl="0" indent="0" algn="r" rtl="0">
              <a:spcBef>
                <a:spcPts val="0"/>
              </a:spcBef>
              <a:spcAft>
                <a:spcPts val="0"/>
              </a:spcAft>
              <a:buNone/>
            </a:pPr>
            <a:fld id="{00000000-1234-1234-1234-123412341234}" type="slidenum">
              <a:rPr lang="en-US"/>
              <a:t>9</a:t>
            </a:fld>
            <a:endParaRPr/>
          </a:p>
        </p:txBody>
      </p:sp>
      <p:sp>
        <p:nvSpPr>
          <p:cNvPr id="474" name="Google Shape;474;p17">
            <a:extLst>
              <a:ext uri="{FF2B5EF4-FFF2-40B4-BE49-F238E27FC236}">
                <a16:creationId xmlns:a16="http://schemas.microsoft.com/office/drawing/2014/main" id="{3B8967B1-1975-0CDF-AE8F-20EFE71294CE}"/>
              </a:ext>
            </a:extLst>
          </p:cNvPr>
          <p:cNvSpPr txBox="1">
            <a:spLocks noGrp="1"/>
          </p:cNvSpPr>
          <p:nvPr>
            <p:ph type="ftr" idx="11"/>
          </p:nvPr>
        </p:nvSpPr>
        <p:spPr>
          <a:xfrm>
            <a:off x="799326" y="6269986"/>
            <a:ext cx="2412000" cy="161583"/>
          </a:xfrm>
          <a:prstGeom prst="rect">
            <a:avLst/>
          </a:prstGeom>
          <a:noFill/>
          <a:ln>
            <a:noFill/>
          </a:ln>
        </p:spPr>
        <p:txBody>
          <a:bodyPr spcFirstLastPara="1" wrap="square" lIns="0" tIns="0" rIns="0" bIns="0" anchor="ctr" anchorCtr="0">
            <a:spAutoFit/>
          </a:bodyPr>
          <a:lstStyle/>
          <a:p>
            <a:pPr marL="0" lvl="0" indent="0" algn="l" rtl="0">
              <a:spcBef>
                <a:spcPts val="0"/>
              </a:spcBef>
              <a:spcAft>
                <a:spcPts val="0"/>
              </a:spcAft>
              <a:buNone/>
            </a:pPr>
            <a:r>
              <a:rPr lang="en-US"/>
              <a:t>NISTA</a:t>
            </a:r>
            <a:endParaRPr/>
          </a:p>
        </p:txBody>
      </p:sp>
      <p:sp>
        <p:nvSpPr>
          <p:cNvPr id="475" name="Google Shape;475;p17">
            <a:extLst>
              <a:ext uri="{FF2B5EF4-FFF2-40B4-BE49-F238E27FC236}">
                <a16:creationId xmlns:a16="http://schemas.microsoft.com/office/drawing/2014/main" id="{845EFD04-F9E4-FBF5-8AF4-090D4D882FD9}"/>
              </a:ext>
            </a:extLst>
          </p:cNvPr>
          <p:cNvSpPr txBox="1">
            <a:spLocks noGrp="1"/>
          </p:cNvSpPr>
          <p:nvPr>
            <p:ph type="title"/>
          </p:nvPr>
        </p:nvSpPr>
        <p:spPr>
          <a:xfrm>
            <a:off x="550797" y="904169"/>
            <a:ext cx="3535066" cy="680827"/>
          </a:xfrm>
          <a:prstGeom prst="rect">
            <a:avLst/>
          </a:prstGeom>
          <a:noFill/>
          <a:ln>
            <a:noFill/>
          </a:ln>
        </p:spPr>
        <p:txBody>
          <a:bodyPr spcFirstLastPara="1" wrap="square" lIns="0" tIns="0" rIns="0" bIns="0" anchor="t" anchorCtr="0">
            <a:spAutoFit/>
          </a:bodyPr>
          <a:lstStyle/>
          <a:p>
            <a:pPr marL="0" lvl="0" indent="0" algn="l" rtl="0">
              <a:lnSpc>
                <a:spcPct val="79000"/>
              </a:lnSpc>
              <a:spcBef>
                <a:spcPts val="0"/>
              </a:spcBef>
              <a:spcAft>
                <a:spcPts val="0"/>
              </a:spcAft>
              <a:buClr>
                <a:schemeClr val="lt1"/>
              </a:buClr>
              <a:buSzPts val="3600"/>
              <a:buFont typeface="Poppins"/>
              <a:buNone/>
            </a:pPr>
            <a:r>
              <a:rPr lang="en-US" sz="2800"/>
              <a:t>EXPIRING PROJECTS</a:t>
            </a:r>
            <a:endParaRPr sz="2800"/>
          </a:p>
        </p:txBody>
      </p:sp>
      <p:sp>
        <p:nvSpPr>
          <p:cNvPr id="477" name="Google Shape;477;p17">
            <a:extLst>
              <a:ext uri="{FF2B5EF4-FFF2-40B4-BE49-F238E27FC236}">
                <a16:creationId xmlns:a16="http://schemas.microsoft.com/office/drawing/2014/main" id="{F7D90814-2219-9776-B316-EFEA087674E5}"/>
              </a:ext>
            </a:extLst>
          </p:cNvPr>
          <p:cNvSpPr txBox="1">
            <a:spLocks noGrp="1"/>
          </p:cNvSpPr>
          <p:nvPr>
            <p:ph type="body" idx="1"/>
          </p:nvPr>
        </p:nvSpPr>
        <p:spPr>
          <a:xfrm>
            <a:off x="5167415" y="5483699"/>
            <a:ext cx="6612544" cy="768287"/>
          </a:xfrm>
          <a:prstGeom prst="rect">
            <a:avLst/>
          </a:prstGeom>
          <a:noFill/>
          <a:ln>
            <a:noFill/>
          </a:ln>
        </p:spPr>
        <p:txBody>
          <a:bodyPr spcFirstLastPara="1" wrap="square" lIns="0" tIns="0" rIns="0" bIns="0" anchor="t" anchorCtr="0">
            <a:spAutoFit/>
          </a:bodyPr>
          <a:lstStyle/>
          <a:p>
            <a:pPr marL="0" indent="0">
              <a:lnSpc>
                <a:spcPct val="95000"/>
              </a:lnSpc>
            </a:pPr>
            <a:r>
              <a:rPr lang="en-GB" sz="1050" b="1">
                <a:solidFill>
                  <a:schemeClr val="dk1"/>
                </a:solidFill>
              </a:rPr>
              <a:t>There are 14 contract expiries expected in 2025, increasing steadily to a peak of 65 in 2036. </a:t>
            </a:r>
            <a:r>
              <a:rPr lang="en-GB" sz="1050">
                <a:solidFill>
                  <a:schemeClr val="dk1"/>
                </a:solidFill>
              </a:rPr>
              <a:t>After 2036, the number of expiries per year declines rapidly, with the final two occurring in 2048.</a:t>
            </a:r>
          </a:p>
          <a:p>
            <a:pPr marL="0" lvl="0" indent="0">
              <a:lnSpc>
                <a:spcPct val="95000"/>
              </a:lnSpc>
              <a:spcBef>
                <a:spcPts val="1200"/>
              </a:spcBef>
              <a:spcAft>
                <a:spcPts val="1200"/>
              </a:spcAft>
            </a:pPr>
            <a:r>
              <a:rPr lang="en-GB" sz="1050">
                <a:solidFill>
                  <a:schemeClr val="dk1"/>
                </a:solidFill>
              </a:rPr>
              <a:t>For a small number of DHSC projects, their expiry dates are listed as their first contract break date.</a:t>
            </a:r>
          </a:p>
        </p:txBody>
      </p:sp>
      <p:sp>
        <p:nvSpPr>
          <p:cNvPr id="478" name="Google Shape;478;p17">
            <a:extLst>
              <a:ext uri="{FF2B5EF4-FFF2-40B4-BE49-F238E27FC236}">
                <a16:creationId xmlns:a16="http://schemas.microsoft.com/office/drawing/2014/main" id="{2DA3F5A0-E0AC-FFDF-AF4F-1F7F1B12A60A}"/>
              </a:ext>
            </a:extLst>
          </p:cNvPr>
          <p:cNvSpPr txBox="1">
            <a:spLocks noGrp="1"/>
          </p:cNvSpPr>
          <p:nvPr>
            <p:ph type="body" idx="3"/>
          </p:nvPr>
        </p:nvSpPr>
        <p:spPr>
          <a:xfrm>
            <a:off x="550797" y="1913067"/>
            <a:ext cx="3375202" cy="3570978"/>
          </a:xfrm>
          <a:prstGeom prst="rect">
            <a:avLst/>
          </a:prstGeom>
          <a:noFill/>
          <a:ln>
            <a:noFill/>
          </a:ln>
        </p:spPr>
        <p:txBody>
          <a:bodyPr spcFirstLastPara="1" wrap="square" lIns="0" tIns="0" rIns="0" bIns="0" anchor="t" anchorCtr="0">
            <a:spAutoFit/>
          </a:bodyPr>
          <a:lstStyle/>
          <a:p>
            <a:pPr marL="0" indent="0"/>
            <a:r>
              <a:rPr lang="en-GB">
                <a:sym typeface="Barlow"/>
              </a:rPr>
              <a:t>The number of contract expiries are expected to increase each year, from now until 2036.</a:t>
            </a:r>
            <a:endParaRPr lang="en-GB"/>
          </a:p>
          <a:p>
            <a:pPr marL="0" indent="0"/>
            <a:endParaRPr lang="en-GB"/>
          </a:p>
          <a:p>
            <a:pPr marL="0" indent="0"/>
            <a:r>
              <a:rPr lang="en-GB"/>
              <a:t>Following this, there is a steep decline in the number of expiries each year, with the final two expiries coming in 2048</a:t>
            </a:r>
          </a:p>
          <a:p>
            <a:pPr marL="0" indent="0"/>
            <a:endParaRPr lang="en-GB"/>
          </a:p>
          <a:p>
            <a:pPr marL="0" indent="0"/>
            <a:endParaRPr lang="en-GB"/>
          </a:p>
          <a:p>
            <a:pPr marL="0" indent="0"/>
            <a:endParaRPr lang="en-GB"/>
          </a:p>
        </p:txBody>
      </p:sp>
      <p:pic>
        <p:nvPicPr>
          <p:cNvPr id="4" name="Picture 3">
            <a:extLst>
              <a:ext uri="{FF2B5EF4-FFF2-40B4-BE49-F238E27FC236}">
                <a16:creationId xmlns:a16="http://schemas.microsoft.com/office/drawing/2014/main" id="{0B30A660-8A54-7AED-8DDB-0E5D27E163B4}"/>
              </a:ext>
            </a:extLst>
          </p:cNvPr>
          <p:cNvPicPr>
            <a:picLocks noChangeAspect="1"/>
          </p:cNvPicPr>
          <p:nvPr/>
        </p:nvPicPr>
        <p:blipFill>
          <a:blip r:embed="rId3"/>
          <a:stretch>
            <a:fillRect/>
          </a:stretch>
        </p:blipFill>
        <p:spPr>
          <a:xfrm>
            <a:off x="5168870" y="904169"/>
            <a:ext cx="6339141" cy="4376005"/>
          </a:xfrm>
          <a:prstGeom prst="rect">
            <a:avLst/>
          </a:prstGeom>
        </p:spPr>
      </p:pic>
      <p:sp>
        <p:nvSpPr>
          <p:cNvPr id="3" name="Google Shape;477;p17">
            <a:extLst>
              <a:ext uri="{FF2B5EF4-FFF2-40B4-BE49-F238E27FC236}">
                <a16:creationId xmlns:a16="http://schemas.microsoft.com/office/drawing/2014/main" id="{BE7AE05E-DB66-ADFC-9709-840FCD84494C}"/>
              </a:ext>
            </a:extLst>
          </p:cNvPr>
          <p:cNvSpPr txBox="1">
            <a:spLocks/>
          </p:cNvSpPr>
          <p:nvPr/>
        </p:nvSpPr>
        <p:spPr>
          <a:xfrm>
            <a:off x="7521952" y="855716"/>
            <a:ext cx="3111404" cy="46128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25000"/>
              </a:lnSpc>
              <a:spcBef>
                <a:spcPts val="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1pPr>
            <a:lvl2pPr marL="914400" marR="0" lvl="1" indent="-228600" algn="l" rtl="0">
              <a:lnSpc>
                <a:spcPct val="90000"/>
              </a:lnSpc>
              <a:spcBef>
                <a:spcPts val="60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2pPr>
            <a:lvl3pPr marL="1371600" marR="0" lvl="2" indent="-228600" algn="l" rtl="0">
              <a:lnSpc>
                <a:spcPct val="90000"/>
              </a:lnSpc>
              <a:spcBef>
                <a:spcPts val="50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3pPr>
            <a:lvl4pPr marL="1828800" marR="0" lvl="3" indent="-228600" algn="l" rtl="0">
              <a:lnSpc>
                <a:spcPct val="90000"/>
              </a:lnSpc>
              <a:spcBef>
                <a:spcPts val="50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4pPr>
            <a:lvl5pPr marL="2286000" marR="0" lvl="4" indent="-228600" algn="l" rtl="0">
              <a:lnSpc>
                <a:spcPct val="90000"/>
              </a:lnSpc>
              <a:spcBef>
                <a:spcPts val="500"/>
              </a:spcBef>
              <a:spcAft>
                <a:spcPts val="0"/>
              </a:spcAft>
              <a:buClr>
                <a:schemeClr val="dk2"/>
              </a:buClr>
              <a:buSzPts val="1020"/>
              <a:buFont typeface="Arial"/>
              <a:buNone/>
              <a:defRPr sz="1020" b="0" i="0" u="none" strike="noStrike" cap="none">
                <a:solidFill>
                  <a:schemeClr val="dk2"/>
                </a:solidFill>
                <a:latin typeface="Poppins"/>
                <a:ea typeface="Poppins"/>
                <a:cs typeface="Poppins"/>
                <a:sym typeface="Poppi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oppins"/>
                <a:ea typeface="Poppins"/>
                <a:cs typeface="Poppins"/>
                <a:sym typeface="Poppins"/>
              </a:defRPr>
            </a:lvl9pPr>
          </a:lstStyle>
          <a:p>
            <a:pPr marL="0" indent="0">
              <a:lnSpc>
                <a:spcPct val="95000"/>
              </a:lnSpc>
              <a:spcBef>
                <a:spcPts val="1200"/>
              </a:spcBef>
              <a:spcAft>
                <a:spcPts val="1200"/>
              </a:spcAft>
              <a:buClr>
                <a:schemeClr val="dk1"/>
              </a:buClr>
              <a:buSzPts val="1100"/>
            </a:pPr>
            <a:r>
              <a:rPr lang="en-GB" sz="1050" b="1">
                <a:solidFill>
                  <a:schemeClr val="dk1"/>
                </a:solidFill>
              </a:rPr>
              <a:t>Contract expiries over time</a:t>
            </a:r>
          </a:p>
        </p:txBody>
      </p:sp>
    </p:spTree>
    <p:extLst>
      <p:ext uri="{BB962C8B-B14F-4D97-AF65-F5344CB8AC3E}">
        <p14:creationId xmlns:p14="http://schemas.microsoft.com/office/powerpoint/2010/main" val="3161060761"/>
      </p:ext>
    </p:extLst>
  </p:cSld>
  <p:clrMapOvr>
    <a:masterClrMapping/>
  </p:clrMapOvr>
</p:sld>
</file>

<file path=ppt/theme/theme1.xml><?xml version="1.0" encoding="utf-8"?>
<a:theme xmlns:a="http://schemas.openxmlformats.org/drawingml/2006/main" name="NISTA - RED THEME">
  <a:themeElements>
    <a:clrScheme name="NISTA Colour Palette">
      <a:dk1>
        <a:srgbClr val="000000"/>
      </a:dk1>
      <a:lt1>
        <a:srgbClr val="FFFFFF"/>
      </a:lt1>
      <a:dk2>
        <a:srgbClr val="0A1C36"/>
      </a:dk2>
      <a:lt2>
        <a:srgbClr val="E8E8E8"/>
      </a:lt2>
      <a:accent1>
        <a:srgbClr val="1C3866"/>
      </a:accent1>
      <a:accent2>
        <a:srgbClr val="B2282E"/>
      </a:accent2>
      <a:accent3>
        <a:srgbClr val="5CA6F2"/>
      </a:accent3>
      <a:accent4>
        <a:srgbClr val="80E5E8"/>
      </a:accent4>
      <a:accent5>
        <a:srgbClr val="FF96BF"/>
      </a:accent5>
      <a:accent6>
        <a:srgbClr val="6B1F7D"/>
      </a:accent6>
      <a:hlink>
        <a:srgbClr val="4F3880"/>
      </a:hlink>
      <a:folHlink>
        <a:srgbClr val="9A2A4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dlc_EmailBCC xmlns="http://schemas.microsoft.com/sharepoint/v3" xsi:nil="true"/>
    <lcf76f155ced4ddcb4097134ff3c332f xmlns="18bfdf7c-4ca0-4d52-bff0-be53b55d3e89">
      <Terms xmlns="http://schemas.microsoft.com/office/infopath/2007/PartnerControls"/>
    </lcf76f155ced4ddcb4097134ff3c332f>
    <dlc_EmailReceivedUTC xmlns="http://schemas.microsoft.com/sharepoint/v3" xsi:nil="true"/>
    <HMT_DocumentTypeHTField0 xmlns="f9632af1-d92f-4e4b-b1b1-372ce0b263e8">
      <Terms xmlns="http://schemas.microsoft.com/office/infopath/2007/PartnerControls">
        <TermInfo xmlns="http://schemas.microsoft.com/office/infopath/2007/PartnerControls">
          <TermName xmlns="http://schemas.microsoft.com/office/infopath/2007/PartnerControls">Other</TermName>
          <TermId xmlns="http://schemas.microsoft.com/office/infopath/2007/PartnerControls">c871d64c-a333-451d-b49a-28a9a74c0368</TermId>
        </TermInfo>
      </Terms>
    </HMT_DocumentTypeHTField0>
    <dlc_EmailSentUTC xmlns="http://schemas.microsoft.com/sharepoint/v3" xsi:nil="true"/>
    <dlc_EmailSubject xmlns="http://schemas.microsoft.com/sharepoint/v3" xsi:nil="true"/>
    <HMT_ClosedbyOrig xmlns="f9632af1-d92f-4e4b-b1b1-372ce0b263e8">
      <UserInfo>
        <DisplayName/>
        <AccountId xsi:nil="true"/>
        <AccountType/>
      </UserInfo>
    </HMT_ClosedbyOrig>
    <dlc_EmailTo xmlns="http://schemas.microsoft.com/sharepoint/v3" xsi:nil="true"/>
    <dlc_EmailFrom xmlns="http://schemas.microsoft.com/sharepoint/v3" xsi:nil="true"/>
    <dlc_EmailCC xmlns="http://schemas.microsoft.com/sharepoint/v3" xsi:nil="true"/>
    <dlc_EmailMailbox xmlns="http://schemas.microsoft.com/sharepoint/v3">
      <UserInfo>
        <DisplayName/>
        <AccountId xsi:nil="true"/>
        <AccountType/>
      </UserInfo>
    </dlc_EmailMailbox>
    <TaxCatchAll xmlns="f9632af1-d92f-4e4b-b1b1-372ce0b263e8">
      <Value>11</Value>
    </TaxCatchAll>
    <_dlc_DocId xmlns="f9632af1-d92f-4e4b-b1b1-372ce0b263e8">HMTWRKGRPNISTA-1727649049-676</_dlc_DocId>
    <HMT_LegacySensitive xmlns="f9632af1-d92f-4e4b-b1b1-372ce0b263e8">false</HMT_LegacySensitive>
    <_dlc_DocIdUrl xmlns="f9632af1-d92f-4e4b-b1b1-372ce0b263e8">
      <Url>https://tris42.sharepoint.com/sites/hmt_wrkgrp_nista/_layouts/15/DocIdRedir.aspx?ID=HMTWRKGRPNISTA-1727649049-676</Url>
      <Description>HMTWRKGRPNISTA-1727649049-676</Description>
    </_dlc_DocIdUrl>
    <HMT_ClosedArchive xmlns="f9632af1-d92f-4e4b-b1b1-372ce0b263e8">false</HMT_ClosedArchive>
    <HMT_LegacyRecord xmlns="f9632af1-d92f-4e4b-b1b1-372ce0b263e8">false</HMT_LegacyRecord>
    <HMT_SubTeamHTField0 xmlns="f9632af1-d92f-4e4b-b1b1-372ce0b263e8">
      <Terms xmlns="http://schemas.microsoft.com/office/infopath/2007/PartnerControls"/>
    </HMT_SubTeamHTField0>
    <HMT_TeamHTField0 xmlns="f9632af1-d92f-4e4b-b1b1-372ce0b263e8">
      <Terms xmlns="http://schemas.microsoft.com/office/infopath/2007/PartnerControls"/>
    </HMT_TeamHTField0>
    <HMT_CategoryHTField0 xmlns="f9632af1-d92f-4e4b-b1b1-372ce0b263e8">
      <Terms xmlns="http://schemas.microsoft.com/office/infopath/2007/PartnerControls"/>
    </HMT_CategoryHTField0>
    <b9c42a306c8b47fcbaf8a41a71352f3a xmlns="f9632af1-d92f-4e4b-b1b1-372ce0b263e8">
      <Terms xmlns="http://schemas.microsoft.com/office/infopath/2007/PartnerControls"/>
    </b9c42a306c8b47fcbaf8a41a71352f3a>
    <HMT_GroupHTField0 xmlns="f9632af1-d92f-4e4b-b1b1-372ce0b263e8">
      <Terms xmlns="http://schemas.microsoft.com/office/infopath/2007/PartnerControls"/>
    </HMT_GroupHTField0>
  </documentManagement>
</p:properties>
</file>

<file path=customXml/item4.xml><?xml version="1.0" encoding="utf-8"?>
<ct:contentTypeSchema xmlns:ct="http://schemas.microsoft.com/office/2006/metadata/contentType" xmlns:ma="http://schemas.microsoft.com/office/2006/metadata/properties/metaAttributes" ct:_="" ma:_="" ma:contentTypeName="HMT Document" ma:contentTypeID="0x010100F3DA492754083E45834DB37B66A759800041AF21422BFE7342A97824AA6348C6D0" ma:contentTypeVersion="13" ma:contentTypeDescription="Create an InfoStore Document" ma:contentTypeScope="" ma:versionID="cbd686ba3600882ec5f4ab84067cd824">
  <xsd:schema xmlns:xsd="http://www.w3.org/2001/XMLSchema" xmlns:xs="http://www.w3.org/2001/XMLSchema" xmlns:p="http://schemas.microsoft.com/office/2006/metadata/properties" xmlns:ns1="http://schemas.microsoft.com/sharepoint/v3" xmlns:ns2="f9632af1-d92f-4e4b-b1b1-372ce0b263e8" xmlns:ns3="18bfdf7c-4ca0-4d52-bff0-be53b55d3e89" targetNamespace="http://schemas.microsoft.com/office/2006/metadata/properties" ma:root="true" ma:fieldsID="250a73e5ac6554d983e486c2e6163dd2" ns1:_="" ns2:_="" ns3:_="">
    <xsd:import namespace="http://schemas.microsoft.com/sharepoint/v3"/>
    <xsd:import namespace="f9632af1-d92f-4e4b-b1b1-372ce0b263e8"/>
    <xsd:import namespace="18bfdf7c-4ca0-4d52-bff0-be53b55d3e89"/>
    <xsd:element name="properties">
      <xsd:complexType>
        <xsd:sequence>
          <xsd:element name="documentManagement">
            <xsd:complexType>
              <xsd:all>
                <xsd:element ref="ns1:dlc_EmailSubject" minOccurs="0"/>
                <xsd:element ref="ns1:dlc_EmailMailbox" minOccurs="0"/>
                <xsd:element ref="ns1:dlc_EmailTo" minOccurs="0"/>
                <xsd:element ref="ns1:dlc_EmailFrom" minOccurs="0"/>
                <xsd:element ref="ns1:dlc_EmailCC" minOccurs="0"/>
                <xsd:element ref="ns1:dlc_EmailBCC" minOccurs="0"/>
                <xsd:element ref="ns1:dlc_EmailSentUTC" minOccurs="0"/>
                <xsd:element ref="ns1:dlc_EmailReceivedUTC" minOccurs="0"/>
                <xsd:element ref="ns2:HMT_DocumentTypeHTField0" minOccurs="0"/>
                <xsd:element ref="ns2:HMT_Record" minOccurs="0"/>
                <xsd:element ref="ns2:HMT_GroupHTField0" minOccurs="0"/>
                <xsd:element ref="ns2:HMT_TeamHTField0" minOccurs="0"/>
                <xsd:element ref="ns2:HMT_SubTeamHTField0" minOccurs="0"/>
                <xsd:element ref="ns2:HMT_Theme" minOccurs="0"/>
                <xsd:element ref="ns2:HMT_Topic" minOccurs="0"/>
                <xsd:element ref="ns2:HMT_SubTopic" minOccurs="0"/>
                <xsd:element ref="ns2:HMT_CategoryHTField0" minOccurs="0"/>
                <xsd:element ref="ns2:HMT_ClosedOn" minOccurs="0"/>
                <xsd:element ref="ns2:HMT_DeletedOn" minOccurs="0"/>
                <xsd:element ref="ns2:HMT_ArchivedOn" minOccurs="0"/>
                <xsd:element ref="ns2:HMT_LegacyItemID" minOccurs="0"/>
                <xsd:element ref="ns2:HMT_LegacyCreatedBy" minOccurs="0"/>
                <xsd:element ref="ns2:HMT_LegacyModifiedBy" minOccurs="0"/>
                <xsd:element ref="ns2:HMT_LegacyOrigSource" minOccurs="0"/>
                <xsd:element ref="ns2:HMT_LegacyExtRef" minOccurs="0"/>
                <xsd:element ref="ns2:HMT_LegacySensitive" minOccurs="0"/>
                <xsd:element ref="ns2:HMT_LegacyRecord" minOccurs="0"/>
                <xsd:element ref="ns2:HMT_Audit" minOccurs="0"/>
                <xsd:element ref="ns2:HMT_ClosedBy" minOccurs="0"/>
                <xsd:element ref="ns2:HMT_ArchivedBy" minOccurs="0"/>
                <xsd:element ref="ns2:HMT_ClosedArchive" minOccurs="0"/>
                <xsd:element ref="ns2:HMT_ClosedOnOrig" minOccurs="0"/>
                <xsd:element ref="ns2:HMT_ClosedbyOrig" minOccurs="0"/>
                <xsd:element ref="ns2:_dlc_DocIdUrl" minOccurs="0"/>
                <xsd:element ref="ns2:TaxCatchAllLabel" minOccurs="0"/>
                <xsd:element ref="ns2:TaxCatchAll" minOccurs="0"/>
                <xsd:element ref="ns2:b9c42a306c8b47fcbaf8a41a71352f3a" minOccurs="0"/>
                <xsd:element ref="ns2:_dlc_DocId" minOccurs="0"/>
                <xsd:element ref="ns2:_dlc_DocIdPersistId" minOccurs="0"/>
                <xsd:element ref="ns3:MediaServiceMetadata" minOccurs="0"/>
                <xsd:element ref="ns3:MediaServiceFastMetadata" minOccurs="0"/>
                <xsd:element ref="ns3:MediaServiceSearchProperties" minOccurs="0"/>
                <xsd:element ref="ns3:lcf76f155ced4ddcb4097134ff3c332f" minOccurs="0"/>
                <xsd:element ref="ns3:MediaServiceDateTaken" minOccurs="0"/>
                <xsd:element ref="ns3:MediaServiceGenerationTime" minOccurs="0"/>
                <xsd:element ref="ns3:MediaServiceEventHashCode" minOccurs="0"/>
                <xsd:element ref="ns3:MediaServiceLocation" minOccurs="0"/>
                <xsd:element ref="ns3:MediaServiceOCR"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lc_EmailSubject" ma:index="0" nillable="true" ma:displayName="Subject" ma:internalName="dlc_EmailSubject">
      <xsd:simpleType>
        <xsd:restriction base="dms:Text">
          <xsd:maxLength value="255"/>
        </xsd:restriction>
      </xsd:simpleType>
    </xsd:element>
    <xsd:element name="dlc_EmailMailbox" ma:index="1" nillable="true" ma:displayName="Submitter" ma:internalName="dlc_EmailMailbox">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lc_EmailTo" ma:index="2" nillable="true" ma:displayName="To" ma:internalName="dlc_EmailTo">
      <xsd:simpleType>
        <xsd:restriction base="dms:Text">
          <xsd:maxLength value="255"/>
        </xsd:restriction>
      </xsd:simpleType>
    </xsd:element>
    <xsd:element name="dlc_EmailFrom" ma:index="3" nillable="true" ma:displayName="From" ma:internalName="dlc_EmailFrom">
      <xsd:simpleType>
        <xsd:restriction base="dms:Text">
          <xsd:maxLength value="255"/>
        </xsd:restriction>
      </xsd:simpleType>
    </xsd:element>
    <xsd:element name="dlc_EmailCC" ma:index="4" nillable="true" ma:displayName="CC" ma:internalName="dlc_EmailCC">
      <xsd:simpleType>
        <xsd:restriction base="dms:Note">
          <xsd:maxLength value="1024"/>
        </xsd:restriction>
      </xsd:simpleType>
    </xsd:element>
    <xsd:element name="dlc_EmailBCC" ma:index="5" nillable="true" ma:displayName="BCC" ma:internalName="dlc_EmailBCC">
      <xsd:simpleType>
        <xsd:restriction base="dms:Note">
          <xsd:maxLength value="1024"/>
        </xsd:restriction>
      </xsd:simpleType>
    </xsd:element>
    <xsd:element name="dlc_EmailSentUTC" ma:index="6" nillable="true" ma:displayName="Date Sent" ma:internalName="dlc_EmailSentUTC">
      <xsd:simpleType>
        <xsd:restriction base="dms:DateTime"/>
      </xsd:simpleType>
    </xsd:element>
    <xsd:element name="dlc_EmailReceivedUTC" ma:index="7" nillable="true" ma:displayName="Date Received" ma:internalName="dlc_EmailReceivedUTC">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f9632af1-d92f-4e4b-b1b1-372ce0b263e8" elementFormDefault="qualified">
    <xsd:import namespace="http://schemas.microsoft.com/office/2006/documentManagement/types"/>
    <xsd:import namespace="http://schemas.microsoft.com/office/infopath/2007/PartnerControls"/>
    <xsd:element name="HMT_DocumentTypeHTField0" ma:index="9" nillable="true" ma:taxonomy="true" ma:internalName="HMT_DocumentTypeHTField0" ma:taxonomyFieldName="HMT_DocumentType" ma:displayName="Document Type" ma:default="11;#Other|c871d64c-a333-451d-b49a-28a9a74c0368" ma:fieldId="{64e205a0-0872-4e26-9aef-64ca7bdb5848}" ma:sspId="9002b6cd-6bc3-456d-8dd0-19fe32dddaf9" ma:termSetId="b6f1e53f-947f-4b4b-98bb-41ceeb10f910" ma:anchorId="9cae1664-647a-4060-a444-c5420aa89dfd" ma:open="false" ma:isKeyword="false">
      <xsd:complexType>
        <xsd:sequence>
          <xsd:element ref="pc:Terms" minOccurs="0" maxOccurs="1"/>
        </xsd:sequence>
      </xsd:complexType>
    </xsd:element>
    <xsd:element name="HMT_Record" ma:index="10" nillable="true" ma:displayName="Record" ma:description="Is this document a record?" ma:hidden="true" ma:internalName="HMT_Record" ma:readOnly="true">
      <xsd:simpleType>
        <xsd:restriction base="dms:Boolean"/>
      </xsd:simpleType>
    </xsd:element>
    <xsd:element name="HMT_GroupHTField0" ma:index="12" nillable="true" ma:taxonomy="true" ma:internalName="HMT_GroupHTField0" ma:taxonomyFieldName="HMT_Group" ma:displayName="Organisation unit" ma:readOnly="true" ma:default="" ma:fieldId="{0727aac2-e220-4289-aa2b-5b6dcdadae03}" ma:sspId="9002b6cd-6bc3-456d-8dd0-19fe32dddaf9" ma:termSetId="bfb00256-4f71-4b34-808b-e2a5e274e13b" ma:anchorId="00000000-0000-0000-0000-000000000000" ma:open="false" ma:isKeyword="false">
      <xsd:complexType>
        <xsd:sequence>
          <xsd:element ref="pc:Terms" minOccurs="0" maxOccurs="1"/>
        </xsd:sequence>
      </xsd:complexType>
    </xsd:element>
    <xsd:element name="HMT_TeamHTField0" ma:index="14" nillable="true" ma:taxonomy="true" ma:internalName="HMT_TeamHTField0" ma:taxonomyFieldName="HMT_Team" ma:displayName="Team" ma:readOnly="true" ma:default="" ma:fieldId="{2eefa5c6-211a-4a5e-9a50-7e1c1c1599ef}" ma:sspId="9002b6cd-6bc3-456d-8dd0-19fe32dddaf9" ma:termSetId="bfb00256-4f71-4b34-808b-e2a5e274e13b" ma:anchorId="00000000-0000-0000-0000-000000000000" ma:open="false" ma:isKeyword="false">
      <xsd:complexType>
        <xsd:sequence>
          <xsd:element ref="pc:Terms" minOccurs="0" maxOccurs="1"/>
        </xsd:sequence>
      </xsd:complexType>
    </xsd:element>
    <xsd:element name="HMT_SubTeamHTField0" ma:index="16" nillable="true" ma:taxonomy="true" ma:internalName="HMT_SubTeamHTField0" ma:taxonomyFieldName="HMT_SubTeam" ma:displayName="Sub Team" ma:readOnly="true" ma:default="" ma:fieldId="{1b8bc039-1a2e-4089-a24d-47de9e4a6672}" ma:sspId="9002b6cd-6bc3-456d-8dd0-19fe32dddaf9" ma:termSetId="bfb00256-4f71-4b34-808b-e2a5e274e13b" ma:anchorId="00000000-0000-0000-0000-000000000000" ma:open="false" ma:isKeyword="false">
      <xsd:complexType>
        <xsd:sequence>
          <xsd:element ref="pc:Terms" minOccurs="0" maxOccurs="1"/>
        </xsd:sequence>
      </xsd:complexType>
    </xsd:element>
    <xsd:element name="HMT_Theme" ma:index="17" nillable="true" ma:displayName="Library" ma:description="Document library theme" ma:hidden="true" ma:internalName="HMT_Theme" ma:readOnly="true">
      <xsd:simpleType>
        <xsd:restriction base="dms:Text"/>
      </xsd:simpleType>
    </xsd:element>
    <xsd:element name="HMT_Topic" ma:index="18" nillable="true" ma:displayName="Topic" ma:description="Topic" ma:hidden="true" ma:internalName="HMT_Topic" ma:readOnly="true">
      <xsd:simpleType>
        <xsd:restriction base="dms:Text"/>
      </xsd:simpleType>
    </xsd:element>
    <xsd:element name="HMT_SubTopic" ma:index="19" nillable="true" ma:displayName="Sub Topic" ma:description="Sub topic" ma:hidden="true" ma:internalName="HMT_SubTopic" ma:readOnly="true">
      <xsd:simpleType>
        <xsd:restriction base="dms:Text"/>
      </xsd:simpleType>
    </xsd:element>
    <xsd:element name="HMT_CategoryHTField0" ma:index="21" nillable="true" ma:taxonomy="true" ma:internalName="HMT_CategoryHTField0" ma:taxonomyFieldName="HMT_Category" ma:displayName="Category" ma:readOnly="true" ma:default="" ma:fieldId="{03bf77b0-a02d-47ea-8bec-4fb357d1f3ee}" ma:sspId="9002b6cd-6bc3-456d-8dd0-19fe32dddaf9" ma:termSetId="b6f1e53f-947f-4b4b-98bb-41ceeb10f910" ma:anchorId="00000000-0000-0000-0000-000000000000" ma:open="false" ma:isKeyword="false">
      <xsd:complexType>
        <xsd:sequence>
          <xsd:element ref="pc:Terms" minOccurs="0" maxOccurs="1"/>
        </xsd:sequence>
      </xsd:complexType>
    </xsd:element>
    <xsd:element name="HMT_ClosedOn" ma:index="23" nillable="true" ma:displayName="Closed On" ma:description="The date this item was closed on" ma:format="DateTime" ma:hidden="true" ma:internalName="HMT_ClosedOn" ma:readOnly="true">
      <xsd:simpleType>
        <xsd:restriction base="dms:DateTime"/>
      </xsd:simpleType>
    </xsd:element>
    <xsd:element name="HMT_DeletedOn" ma:index="24" nillable="true" ma:displayName="Deleted On" ma:description="The date this item was deleted on" ma:format="DateTime" ma:hidden="true" ma:internalName="HMT_DeletedOn" ma:readOnly="true">
      <xsd:simpleType>
        <xsd:restriction base="dms:DateTime"/>
      </xsd:simpleType>
    </xsd:element>
    <xsd:element name="HMT_ArchivedOn" ma:index="25" nillable="true" ma:displayName="Archived On" ma:description="The date this item was archived on" ma:format="DateTime" ma:hidden="true" ma:internalName="HMT_ArchivedOn" ma:readOnly="true">
      <xsd:simpleType>
        <xsd:restriction base="dms:DateTime"/>
      </xsd:simpleType>
    </xsd:element>
    <xsd:element name="HMT_LegacyItemID" ma:index="26" nillable="true" ma:displayName="Legacy Item ID" ma:hidden="true" ma:internalName="HMT_LegacyItemID" ma:readOnly="true">
      <xsd:simpleType>
        <xsd:restriction base="dms:Text"/>
      </xsd:simpleType>
    </xsd:element>
    <xsd:element name="HMT_LegacyCreatedBy" ma:index="27" nillable="true" ma:displayName="Legacy Created By" ma:hidden="true" ma:internalName="HMT_LegacyCreatedBy" ma:readOnly="true">
      <xsd:simpleType>
        <xsd:restriction base="dms:Text"/>
      </xsd:simpleType>
    </xsd:element>
    <xsd:element name="HMT_LegacyModifiedBy" ma:index="28" nillable="true" ma:displayName="Legacy Modified By" ma:hidden="true" ma:internalName="HMT_LegacyModifiedBy" ma:readOnly="true">
      <xsd:simpleType>
        <xsd:restriction base="dms:Text"/>
      </xsd:simpleType>
    </xsd:element>
    <xsd:element name="HMT_LegacyOrigSource" ma:index="29" nillable="true" ma:displayName="Original Source" ma:hidden="true" ma:internalName="HMT_LegacyOrigSource" ma:readOnly="true">
      <xsd:simpleType>
        <xsd:restriction base="dms:Text"/>
      </xsd:simpleType>
    </xsd:element>
    <xsd:element name="HMT_LegacyExtRef" ma:index="30" nillable="true" ma:displayName="External Reference" ma:hidden="true" ma:internalName="HMT_LegacyExtRef" ma:readOnly="true">
      <xsd:simpleType>
        <xsd:restriction base="dms:Text"/>
      </xsd:simpleType>
    </xsd:element>
    <xsd:element name="HMT_LegacySensitive" ma:index="31" nillable="true" ma:displayName="Sensitive Item" ma:default="0" ma:hidden="true" ma:internalName="HMT_LegacySensitive" ma:readOnly="true">
      <xsd:simpleType>
        <xsd:restriction base="dms:Boolean"/>
      </xsd:simpleType>
    </xsd:element>
    <xsd:element name="HMT_LegacyRecord" ma:index="32" nillable="true" ma:displayName="Legacy Record" ma:default="0" ma:hidden="true" ma:internalName="HMT_LegacyRecord" ma:readOnly="true">
      <xsd:simpleType>
        <xsd:restriction base="dms:Boolean"/>
      </xsd:simpleType>
    </xsd:element>
    <xsd:element name="HMT_Audit" ma:index="33" nillable="true" ma:displayName="Audit Log" ma:description="Audit Log" ma:internalName="HMT_Audit" ma:readOnly="true">
      <xsd:simpleType>
        <xsd:restriction base="dms:Note">
          <xsd:maxLength value="255"/>
        </xsd:restriction>
      </xsd:simpleType>
    </xsd:element>
    <xsd:element name="HMT_ClosedBy" ma:index="34" nillable="true" ma:displayName="Closed By" ma:description="Who closed this item" ma:hidden="true" ma:list="UserInfo" ma:internalName="HMT_ClosedBy"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HMT_ArchivedBy" ma:index="35" nillable="true" ma:displayName="Archived By" ma:description="Who archived this item" ma:hidden="true" ma:list="UserInfo" ma:internalName="HMT_ArchivedBy"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HMT_ClosedArchive" ma:index="36" nillable="true" ma:displayName="Closed Archive" ma:default="0" ma:description="Item sent to closed archive" ma:hidden="true" ma:internalName="HMT_ClosedArchive" ma:readOnly="true">
      <xsd:simpleType>
        <xsd:restriction base="dms:Boolean"/>
      </xsd:simpleType>
    </xsd:element>
    <xsd:element name="HMT_ClosedOnOrig" ma:index="37" nillable="true" ma:displayName="Original Closed On" ma:description="The date this item was originally closed on" ma:format="DateTime" ma:hidden="true" ma:internalName="HMT_ClosedOnOrig" ma:readOnly="true">
      <xsd:simpleType>
        <xsd:restriction base="dms:DateTime"/>
      </xsd:simpleType>
    </xsd:element>
    <xsd:element name="HMT_ClosedbyOrig" ma:index="38" nillable="true" ma:displayName="Original Closed By" ma:description="Who originally closed this item" ma:hidden="true" ma:list="UserInfo" ma:internalName="HMT_ClosedbyOrig">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dlc_DocIdUrl" ma:index="4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TaxCatchAllLabel" ma:index="47" nillable="true" ma:displayName="Taxonomy Catch All Column1" ma:hidden="true" ma:list="{7c34afa1-5e84-42b8-bbed-78912bb5a4f4}" ma:internalName="TaxCatchAllLabel" ma:readOnly="true" ma:showField="CatchAllDataLabel" ma:web="f9632af1-d92f-4e4b-b1b1-372ce0b263e8">
      <xsd:complexType>
        <xsd:complexContent>
          <xsd:extension base="dms:MultiChoiceLookup">
            <xsd:sequence>
              <xsd:element name="Value" type="dms:Lookup" maxOccurs="unbounded" minOccurs="0" nillable="true"/>
            </xsd:sequence>
          </xsd:extension>
        </xsd:complexContent>
      </xsd:complexType>
    </xsd:element>
    <xsd:element name="TaxCatchAll" ma:index="48" nillable="true" ma:displayName="Taxonomy Catch All Column" ma:hidden="true" ma:list="{7c34afa1-5e84-42b8-bbed-78912bb5a4f4}" ma:internalName="TaxCatchAll" ma:showField="CatchAllData" ma:web="f9632af1-d92f-4e4b-b1b1-372ce0b263e8">
      <xsd:complexType>
        <xsd:complexContent>
          <xsd:extension base="dms:MultiChoiceLookup">
            <xsd:sequence>
              <xsd:element name="Value" type="dms:Lookup" maxOccurs="unbounded" minOccurs="0" nillable="true"/>
            </xsd:sequence>
          </xsd:extension>
        </xsd:complexContent>
      </xsd:complexType>
    </xsd:element>
    <xsd:element name="b9c42a306c8b47fcbaf8a41a71352f3a" ma:index="49" nillable="true" ma:taxonomy="true" ma:internalName="b9c42a306c8b47fcbaf8a41a71352f3a" ma:taxonomyFieldName="HMT_Classification" ma:displayName="Classification" ma:readOnly="true" ma:default="" ma:fieldId="{b9c42a30-6c8b-47fc-baf8-a41a71352f3a}" ma:sspId="9002b6cd-6bc3-456d-8dd0-19fe32dddaf9" ma:termSetId="7a69d7dc-39ad-4ce6-95e5-a2714f1574de" ma:anchorId="00000000-0000-0000-0000-000000000000" ma:open="false" ma:isKeyword="false">
      <xsd:complexType>
        <xsd:sequence>
          <xsd:element ref="pc:Terms" minOccurs="0" maxOccurs="1"/>
        </xsd:sequence>
      </xsd:complexType>
    </xsd:element>
    <xsd:element name="_dlc_DocId" ma:index="50" nillable="true" ma:displayName="Document ID Value" ma:description="The value of the document ID assigned to this item." ma:indexed="true" ma:internalName="_dlc_DocId" ma:readOnly="true">
      <xsd:simpleType>
        <xsd:restriction base="dms:Text"/>
      </xsd:simpleType>
    </xsd:element>
    <xsd:element name="_dlc_DocIdPersistId" ma:index="51"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8bfdf7c-4ca0-4d52-bff0-be53b55d3e89" elementFormDefault="qualified">
    <xsd:import namespace="http://schemas.microsoft.com/office/2006/documentManagement/types"/>
    <xsd:import namespace="http://schemas.microsoft.com/office/infopath/2007/PartnerControls"/>
    <xsd:element name="MediaServiceMetadata" ma:index="54" nillable="true" ma:displayName="MediaServiceMetadata" ma:hidden="true" ma:internalName="MediaServiceMetadata" ma:readOnly="true">
      <xsd:simpleType>
        <xsd:restriction base="dms:Note"/>
      </xsd:simpleType>
    </xsd:element>
    <xsd:element name="MediaServiceFastMetadata" ma:index="55" nillable="true" ma:displayName="MediaServiceFastMetadata" ma:hidden="true" ma:internalName="MediaServiceFastMetadata" ma:readOnly="true">
      <xsd:simpleType>
        <xsd:restriction base="dms:Note"/>
      </xsd:simpleType>
    </xsd:element>
    <xsd:element name="MediaServiceSearchProperties" ma:index="56" nillable="true" ma:displayName="MediaServiceSearchProperties" ma:hidden="true" ma:internalName="MediaServiceSearchProperties" ma:readOnly="true">
      <xsd:simpleType>
        <xsd:restriction base="dms:Note"/>
      </xsd:simpleType>
    </xsd:element>
    <xsd:element name="lcf76f155ced4ddcb4097134ff3c332f" ma:index="58" nillable="true" ma:taxonomy="true" ma:internalName="lcf76f155ced4ddcb4097134ff3c332f" ma:taxonomyFieldName="MediaServiceImageTags" ma:displayName="Image Tags" ma:readOnly="false" ma:fieldId="{5cf76f15-5ced-4ddc-b409-7134ff3c332f}" ma:taxonomyMulti="true" ma:sspId="9002b6cd-6bc3-456d-8dd0-19fe32dddaf9" ma:termSetId="09814cd3-568e-fe90-9814-8d621ff8fb84" ma:anchorId="fba54fb3-c3e1-fe81-a776-ca4b69148c4d" ma:open="true" ma:isKeyword="false">
      <xsd:complexType>
        <xsd:sequence>
          <xsd:element ref="pc:Terms" minOccurs="0" maxOccurs="1"/>
        </xsd:sequence>
      </xsd:complexType>
    </xsd:element>
    <xsd:element name="MediaServiceDateTaken" ma:index="59" nillable="true" ma:displayName="MediaServiceDateTaken" ma:hidden="true" ma:indexed="true" ma:internalName="MediaServiceDateTaken" ma:readOnly="true">
      <xsd:simpleType>
        <xsd:restriction base="dms:Text"/>
      </xsd:simpleType>
    </xsd:element>
    <xsd:element name="MediaServiceGenerationTime" ma:index="60" nillable="true" ma:displayName="MediaServiceGenerationTime" ma:hidden="true" ma:internalName="MediaServiceGenerationTime" ma:readOnly="true">
      <xsd:simpleType>
        <xsd:restriction base="dms:Text"/>
      </xsd:simpleType>
    </xsd:element>
    <xsd:element name="MediaServiceEventHashCode" ma:index="61" nillable="true" ma:displayName="MediaServiceEventHashCode" ma:hidden="true" ma:internalName="MediaServiceEventHashCode" ma:readOnly="true">
      <xsd:simpleType>
        <xsd:restriction base="dms:Text"/>
      </xsd:simpleType>
    </xsd:element>
    <xsd:element name="MediaServiceLocation" ma:index="62" nillable="true" ma:displayName="Location" ma:indexed="true" ma:internalName="MediaServiceLocation" ma:readOnly="true">
      <xsd:simpleType>
        <xsd:restriction base="dms:Text"/>
      </xsd:simpleType>
    </xsd:element>
    <xsd:element name="MediaServiceOCR" ma:index="63" nillable="true" ma:displayName="Extracted Text" ma:internalName="MediaServiceOCR" ma:readOnly="true">
      <xsd:simpleType>
        <xsd:restriction base="dms:Note">
          <xsd:maxLength value="255"/>
        </xsd:restriction>
      </xsd:simpleType>
    </xsd:element>
    <xsd:element name="MediaLengthInSeconds" ma:index="6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3"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0DCB72-478C-476F-9127-66E09611CB35}">
  <ds:schemaRefs>
    <ds:schemaRef ds:uri="http://schemas.microsoft.com/sharepoint/v3/contenttype/forms"/>
  </ds:schemaRefs>
</ds:datastoreItem>
</file>

<file path=customXml/itemProps2.xml><?xml version="1.0" encoding="utf-8"?>
<ds:datastoreItem xmlns:ds="http://schemas.openxmlformats.org/officeDocument/2006/customXml" ds:itemID="{4C9A76DC-C003-4083-91CE-A9CCC7715C46}">
  <ds:schemaRefs>
    <ds:schemaRef ds:uri="http://schemas.microsoft.com/sharepoint/events"/>
  </ds:schemaRefs>
</ds:datastoreItem>
</file>

<file path=customXml/itemProps3.xml><?xml version="1.0" encoding="utf-8"?>
<ds:datastoreItem xmlns:ds="http://schemas.openxmlformats.org/officeDocument/2006/customXml" ds:itemID="{046658A9-AF7D-43E8-AA97-8072BF23A6D3}">
  <ds:schemaRefs>
    <ds:schemaRef ds:uri="18bfdf7c-4ca0-4d52-bff0-be53b55d3e89"/>
    <ds:schemaRef ds:uri="f9632af1-d92f-4e4b-b1b1-372ce0b263e8"/>
    <ds:schemaRef ds:uri="http://schemas.microsoft.com/office/2006/metadata/properties"/>
    <ds:schemaRef ds:uri="http://schemas.microsoft.com/office/infopath/2007/PartnerControls"/>
    <ds:schemaRef ds:uri="http://schemas.microsoft.com/sharepoint/v3"/>
  </ds:schemaRefs>
</ds:datastoreItem>
</file>

<file path=customXml/itemProps4.xml><?xml version="1.0" encoding="utf-8"?>
<ds:datastoreItem xmlns:ds="http://schemas.openxmlformats.org/officeDocument/2006/customXml" ds:itemID="{607B31DA-3A56-4BE2-AA5F-2F433B201221}">
  <ds:schemaRefs>
    <ds:schemaRef ds:uri="18bfdf7c-4ca0-4d52-bff0-be53b55d3e89"/>
    <ds:schemaRef ds:uri="f9632af1-d92f-4e4b-b1b1-372ce0b263e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16</Slides>
  <Notes>14</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NISTA - RED THEME</vt:lpstr>
      <vt:lpstr>PFI &amp; PF2 Projects: 2025 Summary Data</vt:lpstr>
      <vt:lpstr>CONTENTS</vt:lpstr>
      <vt:lpstr>BACKGROUND</vt:lpstr>
      <vt:lpstr>NOTES ON DATA QUALITY</vt:lpstr>
      <vt:lpstr>ABOUT PFI AND PF2</vt:lpstr>
      <vt:lpstr>PORTFOLIO OVERVIEW</vt:lpstr>
      <vt:lpstr>FUTURE UNITARY CHARGE PAYMENTS</vt:lpstr>
      <vt:lpstr>FUTURE UNITARY CHARGE PAYMENTS</vt:lpstr>
      <vt:lpstr>EXPIRING PROJECTS</vt:lpstr>
      <vt:lpstr>EXPIRING PROJECTS</vt:lpstr>
      <vt:lpstr>EXPIRING PROJECTS</vt:lpstr>
      <vt:lpstr>EXPIRIES WITHIN THE NEXT YEAR</vt:lpstr>
      <vt:lpstr>EXPIRIES WITHIN THE NEXT SEVEN YEARS</vt:lpstr>
      <vt:lpstr>PF2 equity return data</vt:lpstr>
      <vt:lpstr>PORTFOLIO LEAVERS AND JOINERS</vt:lpstr>
      <vt:lpstr>ANNEX A: DEFINITIONS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NISTA_PPT_Template.pptx</dc:title>
  <dc:creator>Darren Grimes</dc:creator>
  <cp:revision>208</cp:revision>
  <dcterms:created xsi:type="dcterms:W3CDTF">2025-03-04T17:15:31Z</dcterms:created>
  <dcterms:modified xsi:type="dcterms:W3CDTF">2025-12-09T16:01:51Z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0x010100F3DA492754083E45834DB37B66A759800041AF21422BFE7342A97824AA6348C6D0</vt:lpwstr>
  </property>
  <property fmtid="{D5CDD505-2E9C-101B-9397-08002B2CF9AE}" pid="3" name="_dlc_DocIdItemGuid">
    <vt:lpwstr>17fc1c6f-0303-4922-b4d8-4ae772ae7357</vt:lpwstr>
  </property>
  <property fmtid="{D5CDD505-2E9C-101B-9397-08002B2CF9AE}" pid="4" name="HMT_DocumentType">
    <vt:lpwstr>11;#Other|c871d64c-a333-451d-b49a-28a9a74c0368</vt:lpwstr>
  </property>
  <property fmtid="{D5CDD505-2E9C-101B-9397-08002B2CF9AE}" pid="5" name="HMT_Group">
    <vt:lpwstr/>
  </property>
  <property fmtid="{D5CDD505-2E9C-101B-9397-08002B2CF9AE}" pid="6" name="MediaServiceImageTags">
    <vt:lpwstr/>
  </property>
  <property fmtid="{D5CDD505-2E9C-101B-9397-08002B2CF9AE}" pid="7" name="HMT_SubTeam">
    <vt:lpwstr/>
  </property>
  <property fmtid="{D5CDD505-2E9C-101B-9397-08002B2CF9AE}" pid="8" name="HMT_Team">
    <vt:lpwstr/>
  </property>
  <property fmtid="{D5CDD505-2E9C-101B-9397-08002B2CF9AE}" pid="9" name="HMT_Category">
    <vt:lpwstr/>
  </property>
  <property fmtid="{D5CDD505-2E9C-101B-9397-08002B2CF9AE}" pid="10" name="HMT_Classification">
    <vt:lpwstr/>
  </property>
</Properties>
</file>