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0"/>
  </p:notesMasterIdLst>
  <p:sldIdLst>
    <p:sldId id="259" r:id="rId7"/>
    <p:sldId id="262" r:id="rId8"/>
    <p:sldId id="263" r:id="rId9"/>
    <p:sldId id="272" r:id="rId10"/>
    <p:sldId id="277" r:id="rId11"/>
    <p:sldId id="266" r:id="rId12"/>
    <p:sldId id="273" r:id="rId13"/>
    <p:sldId id="280" r:id="rId14"/>
    <p:sldId id="275" r:id="rId15"/>
    <p:sldId id="276" r:id="rId16"/>
    <p:sldId id="271" r:id="rId17"/>
    <p:sldId id="267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089827-547B-FDD2-9190-28BAB0C855C7}" name="BULLEY, Anna" initials="AB" userId="S::Anna.BULLEY@EDUCATION.GOV.UK::35dacfd3-855c-4e1b-a5ba-c3784fd23f60" providerId="AD"/>
  <p188:author id="{8F859F54-5C7C-1602-F810-C726DCC01F9E}" name="EDWARDS, Becky" initials="BE" userId="S::Becky.EDWARDS@EDUCATION.GOV.UK::4594c8ba-fda1-4498-ac84-0d38573ebccf" providerId="AD"/>
  <p188:author id="{387E9097-A769-9DD3-B0F6-0BEB00DD8792}" name="GOWRAN, Elaine" initials="EG" userId="S::Elaine.GOWRAN@EDUCATION.GOV.UK::23314cf3-4e52-43a5-9ffb-8d821230aa2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WARDS, Becky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7A00"/>
    <a:srgbClr val="960000"/>
    <a:srgbClr val="940000"/>
    <a:srgbClr val="78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AE17BD-3561-4B56-9CD5-1DDEACF3AF9A}" v="3" dt="2026-03-23T10:09:46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6" autoAdjust="0"/>
    <p:restoredTop sz="86364" autoAdjust="0"/>
  </p:normalViewPr>
  <p:slideViewPr>
    <p:cSldViewPr snapToGrid="0">
      <p:cViewPr varScale="1">
        <p:scale>
          <a:sx n="58" d="100"/>
          <a:sy n="58" d="100"/>
        </p:scale>
        <p:origin x="52" y="7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S, Becky" userId="4594c8ba-fda1-4498-ac84-0d38573ebccf" providerId="ADAL" clId="{5A794D48-97F3-4E64-A6F3-891D01492370}"/>
    <pc:docChg chg="undo redo custSel modSld">
      <pc:chgData name="EDWARDS, Becky" userId="4594c8ba-fda1-4498-ac84-0d38573ebccf" providerId="ADAL" clId="{5A794D48-97F3-4E64-A6F3-891D01492370}" dt="2026-03-19T14:42:26.275" v="58" actId="207"/>
      <pc:docMkLst>
        <pc:docMk/>
      </pc:docMkLst>
      <pc:sldChg chg="addSp delSp modSp mod">
        <pc:chgData name="EDWARDS, Becky" userId="4594c8ba-fda1-4498-ac84-0d38573ebccf" providerId="ADAL" clId="{5A794D48-97F3-4E64-A6F3-891D01492370}" dt="2026-03-19T14:42:26.275" v="58" actId="207"/>
        <pc:sldMkLst>
          <pc:docMk/>
          <pc:sldMk cId="1547868581" sldId="263"/>
        </pc:sldMkLst>
        <pc:spChg chg="ord">
          <ac:chgData name="EDWARDS, Becky" userId="4594c8ba-fda1-4498-ac84-0d38573ebccf" providerId="ADAL" clId="{5A794D48-97F3-4E64-A6F3-891D01492370}" dt="2026-03-19T14:35:57.259" v="49" actId="13244"/>
          <ac:spMkLst>
            <pc:docMk/>
            <pc:sldMk cId="1547868581" sldId="263"/>
            <ac:spMk id="2" creationId="{EE811D95-D73E-F18C-8668-44C4D2D54B5B}"/>
          </ac:spMkLst>
        </pc:spChg>
        <pc:spChg chg="add mod ord">
          <ac:chgData name="EDWARDS, Becky" userId="4594c8ba-fda1-4498-ac84-0d38573ebccf" providerId="ADAL" clId="{5A794D48-97F3-4E64-A6F3-891D01492370}" dt="2026-03-19T14:33:30.816" v="47" actId="13244"/>
          <ac:spMkLst>
            <pc:docMk/>
            <pc:sldMk cId="1547868581" sldId="263"/>
            <ac:spMk id="3" creationId="{6B93AE30-4AC2-8164-2A52-F4FD0BB7D6D3}"/>
          </ac:spMkLst>
        </pc:spChg>
        <pc:spChg chg="mod">
          <ac:chgData name="EDWARDS, Becky" userId="4594c8ba-fda1-4498-ac84-0d38573ebccf" providerId="ADAL" clId="{5A794D48-97F3-4E64-A6F3-891D01492370}" dt="2026-03-19T14:37:02.851" v="53" actId="115"/>
          <ac:spMkLst>
            <pc:docMk/>
            <pc:sldMk cId="1547868581" sldId="263"/>
            <ac:spMk id="5" creationId="{EB29885C-F4C2-4C35-B58B-857A9CA97E19}"/>
          </ac:spMkLst>
        </pc:spChg>
        <pc:spChg chg="mod">
          <ac:chgData name="EDWARDS, Becky" userId="4594c8ba-fda1-4498-ac84-0d38573ebccf" providerId="ADAL" clId="{5A794D48-97F3-4E64-A6F3-891D01492370}" dt="2026-03-19T14:42:26.275" v="58" actId="207"/>
          <ac:spMkLst>
            <pc:docMk/>
            <pc:sldMk cId="1547868581" sldId="263"/>
            <ac:spMk id="6" creationId="{E82AFB3D-BC73-4EDD-9E3A-89EE54E7D326}"/>
          </ac:spMkLst>
        </pc:spChg>
        <pc:picChg chg="ord">
          <ac:chgData name="EDWARDS, Becky" userId="4594c8ba-fda1-4498-ac84-0d38573ebccf" providerId="ADAL" clId="{5A794D48-97F3-4E64-A6F3-891D01492370}" dt="2026-03-19T14:36:06.348" v="51" actId="13244"/>
          <ac:picMkLst>
            <pc:docMk/>
            <pc:sldMk cId="1547868581" sldId="263"/>
            <ac:picMk id="4" creationId="{CAB799B2-5BBA-8D4A-9D36-3386F224B6EF}"/>
          </ac:picMkLst>
        </pc:picChg>
      </pc:sldChg>
      <pc:sldChg chg="delSp modSp mod">
        <pc:chgData name="EDWARDS, Becky" userId="4594c8ba-fda1-4498-ac84-0d38573ebccf" providerId="ADAL" clId="{5A794D48-97F3-4E64-A6F3-891D01492370}" dt="2026-03-19T14:38:01.023" v="56"/>
        <pc:sldMkLst>
          <pc:docMk/>
          <pc:sldMk cId="605494150" sldId="267"/>
        </pc:sldMkLst>
        <pc:graphicFrameChg chg="mod modGraphic">
          <ac:chgData name="EDWARDS, Becky" userId="4594c8ba-fda1-4498-ac84-0d38573ebccf" providerId="ADAL" clId="{5A794D48-97F3-4E64-A6F3-891D01492370}" dt="2026-03-19T14:38:01.023" v="56"/>
          <ac:graphicFrameMkLst>
            <pc:docMk/>
            <pc:sldMk cId="605494150" sldId="267"/>
            <ac:graphicFrameMk id="5" creationId="{54E52F28-A845-4A0C-9934-1BB40AFD6FDE}"/>
          </ac:graphicFrameMkLst>
        </pc:graphicFrameChg>
      </pc:sldChg>
    </pc:docChg>
  </pc:docChgLst>
  <pc:docChgLst>
    <pc:chgData name="GOWRAN, Elaine" userId="23314cf3-4e52-43a5-9ffb-8d821230aa26" providerId="ADAL" clId="{54CD9258-4670-43E2-8191-3E7AC4A8F4A3}"/>
    <pc:docChg chg="modSld">
      <pc:chgData name="GOWRAN, Elaine" userId="23314cf3-4e52-43a5-9ffb-8d821230aa26" providerId="ADAL" clId="{54CD9258-4670-43E2-8191-3E7AC4A8F4A3}" dt="2026-03-23T10:08:18.612" v="25" actId="255"/>
      <pc:docMkLst>
        <pc:docMk/>
      </pc:docMkLst>
      <pc:sldChg chg="modSp mod">
        <pc:chgData name="GOWRAN, Elaine" userId="23314cf3-4e52-43a5-9ffb-8d821230aa26" providerId="ADAL" clId="{54CD9258-4670-43E2-8191-3E7AC4A8F4A3}" dt="2026-03-23T10:05:47.491" v="4" actId="255"/>
        <pc:sldMkLst>
          <pc:docMk/>
          <pc:sldMk cId="3338853599" sldId="259"/>
        </pc:sldMkLst>
        <pc:spChg chg="mod">
          <ac:chgData name="GOWRAN, Elaine" userId="23314cf3-4e52-43a5-9ffb-8d821230aa26" providerId="ADAL" clId="{54CD9258-4670-43E2-8191-3E7AC4A8F4A3}" dt="2026-03-23T10:05:47.491" v="4" actId="255"/>
          <ac:spMkLst>
            <pc:docMk/>
            <pc:sldMk cId="3338853599" sldId="259"/>
            <ac:spMk id="6" creationId="{09FA1C54-18E7-9CBC-3591-F2E30E2C9336}"/>
          </ac:spMkLst>
        </pc:spChg>
      </pc:sldChg>
      <pc:sldChg chg="modSp mod">
        <pc:chgData name="GOWRAN, Elaine" userId="23314cf3-4e52-43a5-9ffb-8d821230aa26" providerId="ADAL" clId="{54CD9258-4670-43E2-8191-3E7AC4A8F4A3}" dt="2026-03-23T10:05:10.924" v="0" actId="115"/>
        <pc:sldMkLst>
          <pc:docMk/>
          <pc:sldMk cId="2474764873" sldId="262"/>
        </pc:sldMkLst>
        <pc:spChg chg="mod">
          <ac:chgData name="GOWRAN, Elaine" userId="23314cf3-4e52-43a5-9ffb-8d821230aa26" providerId="ADAL" clId="{54CD9258-4670-43E2-8191-3E7AC4A8F4A3}" dt="2026-03-23T10:05:10.924" v="0" actId="115"/>
          <ac:spMkLst>
            <pc:docMk/>
            <pc:sldMk cId="2474764873" sldId="262"/>
            <ac:spMk id="6" creationId="{6223292C-6C54-A5D5-B202-1829960DCB7F}"/>
          </ac:spMkLst>
        </pc:spChg>
      </pc:sldChg>
      <pc:sldChg chg="modSp mod">
        <pc:chgData name="GOWRAN, Elaine" userId="23314cf3-4e52-43a5-9ffb-8d821230aa26" providerId="ADAL" clId="{54CD9258-4670-43E2-8191-3E7AC4A8F4A3}" dt="2026-03-23T10:06:14.883" v="6" actId="255"/>
        <pc:sldMkLst>
          <pc:docMk/>
          <pc:sldMk cId="1547868581" sldId="263"/>
        </pc:sldMkLst>
        <pc:spChg chg="mod">
          <ac:chgData name="GOWRAN, Elaine" userId="23314cf3-4e52-43a5-9ffb-8d821230aa26" providerId="ADAL" clId="{54CD9258-4670-43E2-8191-3E7AC4A8F4A3}" dt="2026-03-23T10:06:14.883" v="6" actId="255"/>
          <ac:spMkLst>
            <pc:docMk/>
            <pc:sldMk cId="1547868581" sldId="263"/>
            <ac:spMk id="5" creationId="{EB29885C-F4C2-4C35-B58B-857A9CA97E19}"/>
          </ac:spMkLst>
        </pc:spChg>
      </pc:sldChg>
      <pc:sldChg chg="modSp mod">
        <pc:chgData name="GOWRAN, Elaine" userId="23314cf3-4e52-43a5-9ffb-8d821230aa26" providerId="ADAL" clId="{54CD9258-4670-43E2-8191-3E7AC4A8F4A3}" dt="2026-03-23T10:06:51.196" v="11" actId="255"/>
        <pc:sldMkLst>
          <pc:docMk/>
          <pc:sldMk cId="1542367261" sldId="266"/>
        </pc:sldMkLst>
        <pc:spChg chg="mod">
          <ac:chgData name="GOWRAN, Elaine" userId="23314cf3-4e52-43a5-9ffb-8d821230aa26" providerId="ADAL" clId="{54CD9258-4670-43E2-8191-3E7AC4A8F4A3}" dt="2026-03-23T10:06:51.196" v="11" actId="255"/>
          <ac:spMkLst>
            <pc:docMk/>
            <pc:sldMk cId="1542367261" sldId="266"/>
            <ac:spMk id="3" creationId="{F2720187-CD1E-6C19-2660-949F9F0BD5A4}"/>
          </ac:spMkLst>
        </pc:spChg>
      </pc:sldChg>
      <pc:sldChg chg="modSp mod">
        <pc:chgData name="GOWRAN, Elaine" userId="23314cf3-4e52-43a5-9ffb-8d821230aa26" providerId="ADAL" clId="{54CD9258-4670-43E2-8191-3E7AC4A8F4A3}" dt="2026-03-23T10:08:09.266" v="23" actId="115"/>
        <pc:sldMkLst>
          <pc:docMk/>
          <pc:sldMk cId="605494150" sldId="267"/>
        </pc:sldMkLst>
        <pc:spChg chg="mod">
          <ac:chgData name="GOWRAN, Elaine" userId="23314cf3-4e52-43a5-9ffb-8d821230aa26" providerId="ADAL" clId="{54CD9258-4670-43E2-8191-3E7AC4A8F4A3}" dt="2026-03-23T10:08:09.266" v="23" actId="115"/>
          <ac:spMkLst>
            <pc:docMk/>
            <pc:sldMk cId="605494150" sldId="267"/>
            <ac:spMk id="2" creationId="{527684F2-E0BE-86FD-84CC-849CFF1C745B}"/>
          </ac:spMkLst>
        </pc:spChg>
      </pc:sldChg>
      <pc:sldChg chg="modSp mod">
        <pc:chgData name="GOWRAN, Elaine" userId="23314cf3-4e52-43a5-9ffb-8d821230aa26" providerId="ADAL" clId="{54CD9258-4670-43E2-8191-3E7AC4A8F4A3}" dt="2026-03-23T10:07:56.980" v="21" actId="115"/>
        <pc:sldMkLst>
          <pc:docMk/>
          <pc:sldMk cId="33402956" sldId="271"/>
        </pc:sldMkLst>
        <pc:spChg chg="mod">
          <ac:chgData name="GOWRAN, Elaine" userId="23314cf3-4e52-43a5-9ffb-8d821230aa26" providerId="ADAL" clId="{54CD9258-4670-43E2-8191-3E7AC4A8F4A3}" dt="2026-03-23T10:07:56.980" v="21" actId="115"/>
          <ac:spMkLst>
            <pc:docMk/>
            <pc:sldMk cId="33402956" sldId="271"/>
            <ac:spMk id="4" creationId="{0388AB3D-E156-2618-6217-0699F285A9CE}"/>
          </ac:spMkLst>
        </pc:spChg>
      </pc:sldChg>
      <pc:sldChg chg="modSp mod">
        <pc:chgData name="GOWRAN, Elaine" userId="23314cf3-4e52-43a5-9ffb-8d821230aa26" providerId="ADAL" clId="{54CD9258-4670-43E2-8191-3E7AC4A8F4A3}" dt="2026-03-23T10:06:25.769" v="7" actId="255"/>
        <pc:sldMkLst>
          <pc:docMk/>
          <pc:sldMk cId="1400056558" sldId="272"/>
        </pc:sldMkLst>
        <pc:spChg chg="mod">
          <ac:chgData name="GOWRAN, Elaine" userId="23314cf3-4e52-43a5-9ffb-8d821230aa26" providerId="ADAL" clId="{54CD9258-4670-43E2-8191-3E7AC4A8F4A3}" dt="2026-03-23T10:06:25.769" v="7" actId="255"/>
          <ac:spMkLst>
            <pc:docMk/>
            <pc:sldMk cId="1400056558" sldId="272"/>
            <ac:spMk id="2" creationId="{62D2EC6A-5F70-F076-3AF2-B9EAA889482A}"/>
          </ac:spMkLst>
        </pc:spChg>
      </pc:sldChg>
      <pc:sldChg chg="modSp mod">
        <pc:chgData name="GOWRAN, Elaine" userId="23314cf3-4e52-43a5-9ffb-8d821230aa26" providerId="ADAL" clId="{54CD9258-4670-43E2-8191-3E7AC4A8F4A3}" dt="2026-03-23T10:07:09.396" v="13" actId="115"/>
        <pc:sldMkLst>
          <pc:docMk/>
          <pc:sldMk cId="3196795127" sldId="273"/>
        </pc:sldMkLst>
        <pc:spChg chg="mod">
          <ac:chgData name="GOWRAN, Elaine" userId="23314cf3-4e52-43a5-9ffb-8d821230aa26" providerId="ADAL" clId="{54CD9258-4670-43E2-8191-3E7AC4A8F4A3}" dt="2026-03-23T10:07:09.396" v="13" actId="115"/>
          <ac:spMkLst>
            <pc:docMk/>
            <pc:sldMk cId="3196795127" sldId="273"/>
            <ac:spMk id="2" creationId="{5EC07A29-02B9-04D7-2B70-D8B3FC22EDEB}"/>
          </ac:spMkLst>
        </pc:spChg>
      </pc:sldChg>
      <pc:sldChg chg="modSp mod">
        <pc:chgData name="GOWRAN, Elaine" userId="23314cf3-4e52-43a5-9ffb-8d821230aa26" providerId="ADAL" clId="{54CD9258-4670-43E2-8191-3E7AC4A8F4A3}" dt="2026-03-23T10:07:33.223" v="17" actId="115"/>
        <pc:sldMkLst>
          <pc:docMk/>
          <pc:sldMk cId="1629751298" sldId="275"/>
        </pc:sldMkLst>
        <pc:spChg chg="mod">
          <ac:chgData name="GOWRAN, Elaine" userId="23314cf3-4e52-43a5-9ffb-8d821230aa26" providerId="ADAL" clId="{54CD9258-4670-43E2-8191-3E7AC4A8F4A3}" dt="2026-03-23T10:07:33.223" v="17" actId="115"/>
          <ac:spMkLst>
            <pc:docMk/>
            <pc:sldMk cId="1629751298" sldId="275"/>
            <ac:spMk id="2" creationId="{37E5A1E9-6111-7155-B1A0-10AFD99A1E9B}"/>
          </ac:spMkLst>
        </pc:spChg>
      </pc:sldChg>
      <pc:sldChg chg="modSp mod">
        <pc:chgData name="GOWRAN, Elaine" userId="23314cf3-4e52-43a5-9ffb-8d821230aa26" providerId="ADAL" clId="{54CD9258-4670-43E2-8191-3E7AC4A8F4A3}" dt="2026-03-23T10:07:43.663" v="19" actId="115"/>
        <pc:sldMkLst>
          <pc:docMk/>
          <pc:sldMk cId="722650896" sldId="276"/>
        </pc:sldMkLst>
        <pc:spChg chg="mod">
          <ac:chgData name="GOWRAN, Elaine" userId="23314cf3-4e52-43a5-9ffb-8d821230aa26" providerId="ADAL" clId="{54CD9258-4670-43E2-8191-3E7AC4A8F4A3}" dt="2026-03-23T10:07:43.663" v="19" actId="115"/>
          <ac:spMkLst>
            <pc:docMk/>
            <pc:sldMk cId="722650896" sldId="276"/>
            <ac:spMk id="2" creationId="{61BCA137-9C00-F1C9-2FC7-9556C26C9978}"/>
          </ac:spMkLst>
        </pc:spChg>
      </pc:sldChg>
      <pc:sldChg chg="modSp mod">
        <pc:chgData name="GOWRAN, Elaine" userId="23314cf3-4e52-43a5-9ffb-8d821230aa26" providerId="ADAL" clId="{54CD9258-4670-43E2-8191-3E7AC4A8F4A3}" dt="2026-03-23T10:06:41.805" v="9" actId="115"/>
        <pc:sldMkLst>
          <pc:docMk/>
          <pc:sldMk cId="2495168696" sldId="277"/>
        </pc:sldMkLst>
        <pc:spChg chg="mod">
          <ac:chgData name="GOWRAN, Elaine" userId="23314cf3-4e52-43a5-9ffb-8d821230aa26" providerId="ADAL" clId="{54CD9258-4670-43E2-8191-3E7AC4A8F4A3}" dt="2026-03-23T10:06:41.805" v="9" actId="115"/>
          <ac:spMkLst>
            <pc:docMk/>
            <pc:sldMk cId="2495168696" sldId="277"/>
            <ac:spMk id="10" creationId="{4B0CE07F-DBA4-AC96-C91C-D448CF769696}"/>
          </ac:spMkLst>
        </pc:spChg>
      </pc:sldChg>
      <pc:sldChg chg="modSp mod">
        <pc:chgData name="GOWRAN, Elaine" userId="23314cf3-4e52-43a5-9ffb-8d821230aa26" providerId="ADAL" clId="{54CD9258-4670-43E2-8191-3E7AC4A8F4A3}" dt="2026-03-23T10:08:18.612" v="25" actId="255"/>
        <pc:sldMkLst>
          <pc:docMk/>
          <pc:sldMk cId="273257980" sldId="279"/>
        </pc:sldMkLst>
        <pc:spChg chg="mod">
          <ac:chgData name="GOWRAN, Elaine" userId="23314cf3-4e52-43a5-9ffb-8d821230aa26" providerId="ADAL" clId="{54CD9258-4670-43E2-8191-3E7AC4A8F4A3}" dt="2026-03-23T10:08:18.612" v="25" actId="255"/>
          <ac:spMkLst>
            <pc:docMk/>
            <pc:sldMk cId="273257980" sldId="279"/>
            <ac:spMk id="4" creationId="{E2F90D6D-C990-C3F1-681D-A2D3CC19786E}"/>
          </ac:spMkLst>
        </pc:spChg>
      </pc:sldChg>
      <pc:sldChg chg="modSp mod">
        <pc:chgData name="GOWRAN, Elaine" userId="23314cf3-4e52-43a5-9ffb-8d821230aa26" providerId="ADAL" clId="{54CD9258-4670-43E2-8191-3E7AC4A8F4A3}" dt="2026-03-23T10:07:21.783" v="15" actId="115"/>
        <pc:sldMkLst>
          <pc:docMk/>
          <pc:sldMk cId="3043453194" sldId="280"/>
        </pc:sldMkLst>
        <pc:spChg chg="mod">
          <ac:chgData name="GOWRAN, Elaine" userId="23314cf3-4e52-43a5-9ffb-8d821230aa26" providerId="ADAL" clId="{54CD9258-4670-43E2-8191-3E7AC4A8F4A3}" dt="2026-03-23T10:07:21.783" v="15" actId="115"/>
          <ac:spMkLst>
            <pc:docMk/>
            <pc:sldMk cId="3043453194" sldId="280"/>
            <ac:spMk id="2" creationId="{E98627E2-62B6-AA28-36FC-C508ED2A9E89}"/>
          </ac:spMkLst>
        </pc:sp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Sheet1!$A$2:$A$10</cx:f>
        <cx:lvl ptCount="9">
          <cx:pt idx="0">Budget</cx:pt>
          <cx:pt idx="1">ASF</cx:pt>
          <cx:pt idx="2">Apps</cx:pt>
          <cx:pt idx="3">HE</cx:pt>
          <cx:pt idx="4">Other income</cx:pt>
          <cx:pt idx="5">Pay</cx:pt>
          <cx:pt idx="6">Non pay</cx:pt>
          <cx:pt idx="7">Other   </cx:pt>
          <cx:pt idx="8">Forecast</cx:pt>
        </cx:lvl>
      </cx:strDim>
      <cx:numDim type="val">
        <cx:f>Sheet1!$B$2:$B$10</cx:f>
        <cx:lvl ptCount="9" formatCode="General">
          <cx:pt idx="0">-20</cx:pt>
          <cx:pt idx="1">-139</cx:pt>
          <cx:pt idx="2">-56</cx:pt>
          <cx:pt idx="3">-92</cx:pt>
          <cx:pt idx="4">-69</cx:pt>
          <cx:pt idx="5">216</cx:pt>
          <cx:pt idx="6">-110</cx:pt>
          <cx:pt idx="7">8</cx:pt>
          <cx:pt idx="8">-262</cx:pt>
        </cx:lvl>
      </cx:numDim>
    </cx:data>
  </cx:chartData>
  <cx:chart>
    <cx:title pos="t" align="ctr" overlay="0">
      <cx:tx>
        <cx:txData>
          <cx:v>Income and Expenditure Forecast Variance to Budget (£’000)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aseline="0"/>
          </a:pPr>
          <a:r>
            <a:rPr lang="en-US" sz="2400" b="1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rPr>
            <a:t>Income and Expenditure Forecast Variance to Budget (£’000)</a:t>
          </a:r>
        </a:p>
      </cx:txPr>
    </cx:title>
    <cx:plotArea>
      <cx:plotAreaRegion>
        <cx:series layoutId="waterfall" uniqueId="{1AD9E681-9BBD-46D7-B963-4CB34F895CF0}">
          <cx:tx>
            <cx:txData>
              <cx:f>Sheet1!$B$1</cx:f>
              <cx:v>Series1</cx:v>
            </cx:txData>
          </cx:tx>
          <cx:dataLabels pos="outEnd"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 baseline="0">
                    <a:solidFill>
                      <a:srgbClr val="59595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GB" sz="1600" baseline="0"/>
              </a:p>
            </cx:txPr>
            <cx:visibility seriesName="0" categoryName="0" value="1"/>
          </cx:dataLabels>
          <cx:dataId val="0"/>
          <cx:layoutPr>
            <cx:subtotals>
              <cx:idx val="0"/>
              <cx:idx val="8"/>
            </cx:subtotals>
          </cx:layoutPr>
        </cx:series>
      </cx:plotAreaRegion>
      <cx:axis id="0">
        <cx:catScaling gapWidth="0.5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 baseline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GB" sz="1600" baseline="0"/>
          </a:p>
        </cx:txPr>
      </cx:axis>
      <cx:axis id="1">
        <cx:valScaling/>
        <cx:majorGridlines/>
        <cx:tickLabels/>
        <cx:numFmt formatCode="£#,##0" sourceLinked="0"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 baseline="0"/>
            </a:pPr>
            <a:endParaRPr lang="en-US" sz="1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cx:txPr>
      </cx:axis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 baseline="0"/>
          </a:pPr>
          <a:endParaRPr lang="en-US" sz="16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99369-CFA0-4152-973E-E84B04773E53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80D0C-BE98-443E-B72C-441391916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868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80D0C-BE98-443E-B72C-44139191622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80D0C-BE98-443E-B72C-44139191622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811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CB8D-FF76-4B28-9990-BD0A20E4F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EED22-5227-4348-9735-1FC5FB463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B8C49-D944-4752-984C-AA4BB28BB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A1AE9-E47C-4C4B-B1D0-4FF66188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0215D-64A3-4A7F-9EBB-040BEC53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0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9443-78BA-4B3D-BAC6-75A9CDCA9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5847B-28D6-4214-BE9C-8736B533F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91508-FE73-437B-9678-829F88CD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C6A35-88BB-4F5D-AED7-89D69D01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85AFD-E04E-4C7B-95D2-D4449A4C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86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D236-0693-4AC7-A97B-621B99671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55297-03B4-467F-9355-F45519ADA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B8ACA-7782-45DF-B40E-A878AEF1A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5C1C6-975F-4C9A-B00D-AB9A56548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44333-D873-45FF-B761-C536629F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1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B7A50-0207-4448-90B6-CF4ABC87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A8B05-0558-4648-B803-2D9D5FAF9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B90D5C-0389-43E1-9237-4B24A710C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691AA-59BE-403C-B243-7DAC1D110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8EC7A-462D-47D4-8018-DD91080F0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9B17D-DA6D-4488-BE42-C8B77052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610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4906C-D900-4DBF-92E4-1E2EEDC68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02FBC-CE36-46A9-8350-4DB8C8D7D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A3111-2A40-4B3F-9C47-86A05694C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46E436-9473-4B50-A052-C52BA5C4A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B5514F-88A5-421E-AE31-48CD5A7D0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8AAFFB-835C-48F0-86C9-BF8DF13CD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BF3754-452B-4419-8CCC-65D307521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BC25B4-C895-4E50-890A-271972B7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87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B25AA-5A9A-4828-BD3F-4A6D3EA3E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2E70A-9042-4340-B9E1-A01D8DBCA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82BD46-C3EF-40C0-86D7-4A092B75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4A8EA-B679-4C8D-BBBA-1FE42D68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60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2883E-C320-4242-A4CA-251E6DCB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D01941-1598-4A68-AD89-596DC11A3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7DE1E-84AE-4F06-9F9F-6E89F820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6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EDBC-3A00-47A4-B4BD-9CFFB4C62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479D6-4682-4E5D-BB94-6B46CF3B0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A2FAE-81D5-4E45-811D-5E50665A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BD688-F2F6-4049-B670-ECB2F2C71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6FDC39-1B6B-4BCF-9399-6A8266F5F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F5273-43F8-46F2-BFF5-A0CA4076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889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6862-E7EF-43F8-B984-DED27932C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4CD42C-0293-45EC-937B-2AAB0C47D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BDADA-511F-47D5-8FBE-24CA2AD2A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958B7-6AB2-4995-B9D7-972FA470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8B04D-D395-4B0B-9593-B1DD07FFE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F7D4F-4B76-491F-BC1E-1D505DB3B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368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8F5F-F91F-4DF0-ACC6-10E34FA3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38EC5-15ED-430B-9B61-C2DD596BD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C45B2-4B97-4150-8487-3203D84BD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BE8D8-2486-4E69-AF8C-DAB7BD976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7E0BF-028B-48CD-B043-CFE4ADE20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3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628EDC-1075-438E-AC08-7BEFFB0FA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51514C-284A-4CD4-8712-324277AF1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426F1-1EFD-4078-9575-6B6CF7FF1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1831A-E084-4AB4-8C0E-5AD9A224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A8BE0-646D-4D76-B1D2-797083C6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517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2022F-9814-402D-A046-96576DFA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52E15-EB0D-4D31-8875-64D14B933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FE8C2-6ECB-4AF2-AEF3-DB2A1E10A4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134B7-7D4A-4A79-B588-1B92BB4502E6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CD34A-2B91-4A17-B0A5-5CBC88C89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DD710-0752-4484-860D-AA3CDAD37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7E8F0-A0E4-482A-A62C-8969F08F5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02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FA1C54-18E7-9CBC-3591-F2E30E2C9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2" y="171279"/>
            <a:ext cx="10515600" cy="939064"/>
          </a:xfrm>
        </p:spPr>
        <p:txBody>
          <a:bodyPr>
            <a:normAutofit fontScale="90000"/>
          </a:bodyPr>
          <a:lstStyle/>
          <a:p>
            <a:r>
              <a:rPr lang="en-GB" sz="2700" b="1" dirty="0" err="1">
                <a:latin typeface="Aptos" panose="020B0004020202020204" pitchFamily="34" charset="0"/>
              </a:rPr>
              <a:t>Weatherbury</a:t>
            </a:r>
            <a:r>
              <a:rPr lang="en-GB" sz="2700" b="1" dirty="0">
                <a:latin typeface="Aptos" panose="020B0004020202020204" pitchFamily="34" charset="0"/>
              </a:rPr>
              <a:t> College</a:t>
            </a:r>
            <a:br>
              <a:rPr lang="en-GB" sz="2700" b="1" dirty="0">
                <a:latin typeface="Aptos" panose="020B0004020202020204" pitchFamily="34" charset="0"/>
              </a:rPr>
            </a:br>
            <a:r>
              <a:rPr lang="en-GB" sz="2700" b="1" dirty="0">
                <a:latin typeface="Aptos" panose="020B0004020202020204" pitchFamily="34" charset="0"/>
              </a:rPr>
              <a:t>Management Accounts for the period to 31 January 202X</a:t>
            </a:r>
            <a:br>
              <a:rPr lang="en-GB" b="1" u="sng" dirty="0"/>
            </a:br>
            <a:endParaRPr lang="en-GB" dirty="0"/>
          </a:p>
        </p:txBody>
      </p:sp>
      <p:pic>
        <p:nvPicPr>
          <p:cNvPr id="31" name="Graphic 11">
            <a:extLst>
              <a:ext uri="{FF2B5EF4-FFF2-40B4-BE49-F238E27FC236}">
                <a16:creationId xmlns:a16="http://schemas.microsoft.com/office/drawing/2014/main" id="{697576C7-5848-40FA-9606-4711E21C3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64834" y="2180341"/>
            <a:ext cx="225795" cy="213335"/>
          </a:xfrm>
          <a:prstGeom prst="rect">
            <a:avLst/>
          </a:prstGeom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4EB9B30-9EDC-46A7-AD69-D39055F94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474787"/>
              </p:ext>
            </p:extLst>
          </p:nvPr>
        </p:nvGraphicFramePr>
        <p:xfrm>
          <a:off x="0" y="710915"/>
          <a:ext cx="12192000" cy="5879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6099">
                  <a:extLst>
                    <a:ext uri="{9D8B030D-6E8A-4147-A177-3AD203B41FA5}">
                      <a16:colId xmlns:a16="http://schemas.microsoft.com/office/drawing/2014/main" val="2722442272"/>
                    </a:ext>
                  </a:extLst>
                </a:gridCol>
                <a:gridCol w="4491486">
                  <a:extLst>
                    <a:ext uri="{9D8B030D-6E8A-4147-A177-3AD203B41FA5}">
                      <a16:colId xmlns:a16="http://schemas.microsoft.com/office/drawing/2014/main" val="2655820172"/>
                    </a:ext>
                  </a:extLst>
                </a:gridCol>
                <a:gridCol w="2392392">
                  <a:extLst>
                    <a:ext uri="{9D8B030D-6E8A-4147-A177-3AD203B41FA5}">
                      <a16:colId xmlns:a16="http://schemas.microsoft.com/office/drawing/2014/main" val="3545560809"/>
                    </a:ext>
                  </a:extLst>
                </a:gridCol>
                <a:gridCol w="741872">
                  <a:extLst>
                    <a:ext uri="{9D8B030D-6E8A-4147-A177-3AD203B41FA5}">
                      <a16:colId xmlns:a16="http://schemas.microsoft.com/office/drawing/2014/main" val="2706356359"/>
                    </a:ext>
                  </a:extLst>
                </a:gridCol>
                <a:gridCol w="920151">
                  <a:extLst>
                    <a:ext uri="{9D8B030D-6E8A-4147-A177-3AD203B41FA5}">
                      <a16:colId xmlns:a16="http://schemas.microsoft.com/office/drawing/2014/main" val="1487847569"/>
                    </a:ext>
                  </a:extLst>
                </a:gridCol>
              </a:tblGrid>
              <a:tr h="445477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Headlines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Current Status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Impact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RAG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Change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39840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Operating surplus (deficit) to date</a:t>
                      </a:r>
                      <a:endParaRPr lang="en-GB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Operating deficit to Jan 202X of £575,000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£150,000 adverse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883267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Income vs budget to date</a:t>
                      </a:r>
                      <a:endParaRPr lang="en-GB" sz="13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Income to January 202X £10.147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£202,000 (2%) adverse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71381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Pay costs vs budget to date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Pay costs tracking £84,000 (1%) below 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Increased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02552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Non-pay costs vs budget to date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Non pay costs £28,000 (1%) over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03184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out-turn surplus (deficit)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Forecast deficit for year of £262,000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£242,000 adverse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91691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out-turn EBITDA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Forecast EBITDA £655,000 (3.2% of turnover)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£250,000 adverse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4898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Capital Programme 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All planned capital expenditure on 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90411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Asset Disposals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No major asset disposals planned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20939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Cash vs forecast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/>
                        <a:t>Projected year-end cash 38 cash days in hand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£200,000 adverse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972724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Cash generation from operations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Forecast £700,000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£207,000 adverse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272707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Covenant compliance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Prospect of loan covenant breach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Work ongoing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530153"/>
                  </a:ext>
                </a:extLst>
              </a:tr>
              <a:tr h="44547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health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Revised forecast 120 points (RI)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Risk of inadequate 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619285"/>
                  </a:ext>
                </a:extLst>
              </a:tr>
            </a:tbl>
          </a:graphicData>
        </a:graphic>
      </p:graphicFrame>
      <p:pic>
        <p:nvPicPr>
          <p:cNvPr id="32" name="Graphic 36">
            <a:extLst>
              <a:ext uri="{FF2B5EF4-FFF2-40B4-BE49-F238E27FC236}">
                <a16:creationId xmlns:a16="http://schemas.microsoft.com/office/drawing/2014/main" id="{9A08C6A1-D3CF-438C-B364-455D26D82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4868" y="2622130"/>
            <a:ext cx="163990" cy="186207"/>
          </a:xfrm>
          <a:prstGeom prst="rect">
            <a:avLst/>
          </a:prstGeom>
        </p:spPr>
      </p:pic>
      <p:sp>
        <p:nvSpPr>
          <p:cNvPr id="34" name="Arrow: Down 33">
            <a:extLst>
              <a:ext uri="{FF2B5EF4-FFF2-40B4-BE49-F238E27FC236}">
                <a16:creationId xmlns:a16="http://schemas.microsoft.com/office/drawing/2014/main" id="{2E5AF9AA-129A-4FEA-AE0E-0DE4654EA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2732" y="2626149"/>
            <a:ext cx="253430" cy="1862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A41AA5B5-C8F6-496D-ADE6-558E0D0D5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557486" y="2145136"/>
            <a:ext cx="241613" cy="21115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6" name="Equals 35">
            <a:extLst>
              <a:ext uri="{FF2B5EF4-FFF2-40B4-BE49-F238E27FC236}">
                <a16:creationId xmlns:a16="http://schemas.microsoft.com/office/drawing/2014/main" id="{852A4949-FB3B-46C9-ADCF-D4BA6A39B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4630" y="1674059"/>
            <a:ext cx="276576" cy="213335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20BAB06-1CEB-44B4-8586-793E1EA80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4629" y="5737518"/>
            <a:ext cx="284677" cy="21519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14866068-E12A-4B1E-8F7D-4A1A49FC5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2732" y="6143625"/>
            <a:ext cx="311776" cy="2554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16" name="Graphic 36">
            <a:extLst>
              <a:ext uri="{FF2B5EF4-FFF2-40B4-BE49-F238E27FC236}">
                <a16:creationId xmlns:a16="http://schemas.microsoft.com/office/drawing/2014/main" id="{3CB8CAF7-D028-4B64-A2F5-BBEB98B95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25403" y="4809152"/>
            <a:ext cx="340930" cy="193051"/>
          </a:xfrm>
          <a:prstGeom prst="rect">
            <a:avLst/>
          </a:prstGeom>
        </p:spPr>
      </p:pic>
      <p:sp>
        <p:nvSpPr>
          <p:cNvPr id="17" name="Arrow: Down 16">
            <a:extLst>
              <a:ext uri="{FF2B5EF4-FFF2-40B4-BE49-F238E27FC236}">
                <a16:creationId xmlns:a16="http://schemas.microsoft.com/office/drawing/2014/main" id="{C7989423-6A01-478E-848F-A704EDA65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4630" y="4825204"/>
            <a:ext cx="284677" cy="23154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387C89F6-96B8-46E2-92BB-ABD7C8CD6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2364" y="4378482"/>
            <a:ext cx="247009" cy="209004"/>
          </a:xfrm>
          <a:prstGeom prst="rect">
            <a:avLst/>
          </a:prstGeom>
        </p:spPr>
      </p:pic>
      <p:sp>
        <p:nvSpPr>
          <p:cNvPr id="19" name="Equals 18">
            <a:extLst>
              <a:ext uri="{FF2B5EF4-FFF2-40B4-BE49-F238E27FC236}">
                <a16:creationId xmlns:a16="http://schemas.microsoft.com/office/drawing/2014/main" id="{67DEAA19-7FF8-4747-B0BB-8FA106F97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10104" y="4403934"/>
            <a:ext cx="323348" cy="231546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20" name="Graphic 11">
            <a:extLst>
              <a:ext uri="{FF2B5EF4-FFF2-40B4-BE49-F238E27FC236}">
                <a16:creationId xmlns:a16="http://schemas.microsoft.com/office/drawing/2014/main" id="{4EBDF110-3229-4036-9643-B386BBE13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5569" y="3911617"/>
            <a:ext cx="247009" cy="213335"/>
          </a:xfrm>
          <a:prstGeom prst="rect">
            <a:avLst/>
          </a:prstGeom>
        </p:spPr>
      </p:pic>
      <p:sp>
        <p:nvSpPr>
          <p:cNvPr id="21" name="Equals 20">
            <a:extLst>
              <a:ext uri="{FF2B5EF4-FFF2-40B4-BE49-F238E27FC236}">
                <a16:creationId xmlns:a16="http://schemas.microsoft.com/office/drawing/2014/main" id="{1236631B-2D0C-4D4B-84F4-EDA5C0403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09670" y="3951487"/>
            <a:ext cx="323348" cy="201498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5D553B8-A180-4D40-8225-A1905F1D6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4630" y="3479926"/>
            <a:ext cx="253429" cy="2433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DF06C1F8-40A4-4319-A580-084BECDD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2732" y="3057327"/>
            <a:ext cx="253430" cy="21345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CFBD867B-0BFB-49E6-B4C0-35A497228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64191" y="1206348"/>
            <a:ext cx="226928" cy="2226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" name="Flowchart: Extract 1">
            <a:extLst>
              <a:ext uri="{FF2B5EF4-FFF2-40B4-BE49-F238E27FC236}">
                <a16:creationId xmlns:a16="http://schemas.microsoft.com/office/drawing/2014/main" id="{F4352503-7268-43D9-9C84-8742740B3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67257" y="1165383"/>
            <a:ext cx="203783" cy="199669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lowchart: Extract 28">
            <a:extLst>
              <a:ext uri="{FF2B5EF4-FFF2-40B4-BE49-F238E27FC236}">
                <a16:creationId xmlns:a16="http://schemas.microsoft.com/office/drawing/2014/main" id="{ADDF56B6-AF2C-4B08-A7A1-FEEA1003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54004" y="1692324"/>
            <a:ext cx="225795" cy="199669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lowchart: Extract 29">
            <a:extLst>
              <a:ext uri="{FF2B5EF4-FFF2-40B4-BE49-F238E27FC236}">
                <a16:creationId xmlns:a16="http://schemas.microsoft.com/office/drawing/2014/main" id="{F19D45DC-2FDA-4A55-8CA8-47F30A169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78267" y="3043333"/>
            <a:ext cx="197465" cy="213458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lowchart: Extract 36">
            <a:extLst>
              <a:ext uri="{FF2B5EF4-FFF2-40B4-BE49-F238E27FC236}">
                <a16:creationId xmlns:a16="http://schemas.microsoft.com/office/drawing/2014/main" id="{819401C6-E367-4E70-A866-5F6AF831B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52851" y="3462859"/>
            <a:ext cx="237778" cy="243307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lowchart: Extract 37">
            <a:extLst>
              <a:ext uri="{FF2B5EF4-FFF2-40B4-BE49-F238E27FC236}">
                <a16:creationId xmlns:a16="http://schemas.microsoft.com/office/drawing/2014/main" id="{B1C824D5-47A0-43DF-B844-A15E72B63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75322" y="5725496"/>
            <a:ext cx="265145" cy="203378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9" name="Flowchart: Extract 38">
            <a:extLst>
              <a:ext uri="{FF2B5EF4-FFF2-40B4-BE49-F238E27FC236}">
                <a16:creationId xmlns:a16="http://schemas.microsoft.com/office/drawing/2014/main" id="{E05F128A-51CB-4290-8C89-B1D2FD621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46760" y="6147085"/>
            <a:ext cx="247009" cy="203378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Extract 3">
            <a:extLst>
              <a:ext uri="{FF2B5EF4-FFF2-40B4-BE49-F238E27FC236}">
                <a16:creationId xmlns:a16="http://schemas.microsoft.com/office/drawing/2014/main" id="{483E1512-B1B1-A414-C519-F84825245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46760" y="5263090"/>
            <a:ext cx="275571" cy="193051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55F3127-E129-15FE-C182-53E4694F6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4630" y="5252019"/>
            <a:ext cx="287856" cy="21519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853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23292C-6C54-A5D5-B202-1829960D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73" y="409716"/>
            <a:ext cx="10515600" cy="352515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Key Performance Indicators</a:t>
            </a:r>
            <a:br>
              <a:rPr lang="en-GB" b="1" u="sng" dirty="0"/>
            </a:br>
            <a:endParaRPr lang="en-GB" dirty="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73FDFC83-C8A3-4EF8-80BC-1D2E5A82C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848474"/>
              </p:ext>
            </p:extLst>
          </p:nvPr>
        </p:nvGraphicFramePr>
        <p:xfrm>
          <a:off x="-1" y="524260"/>
          <a:ext cx="12192001" cy="65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0414">
                  <a:extLst>
                    <a:ext uri="{9D8B030D-6E8A-4147-A177-3AD203B41FA5}">
                      <a16:colId xmlns:a16="http://schemas.microsoft.com/office/drawing/2014/main" val="2775174340"/>
                    </a:ext>
                  </a:extLst>
                </a:gridCol>
                <a:gridCol w="1639226">
                  <a:extLst>
                    <a:ext uri="{9D8B030D-6E8A-4147-A177-3AD203B41FA5}">
                      <a16:colId xmlns:a16="http://schemas.microsoft.com/office/drawing/2014/main" val="2043279021"/>
                    </a:ext>
                  </a:extLst>
                </a:gridCol>
                <a:gridCol w="1668188">
                  <a:extLst>
                    <a:ext uri="{9D8B030D-6E8A-4147-A177-3AD203B41FA5}">
                      <a16:colId xmlns:a16="http://schemas.microsoft.com/office/drawing/2014/main" val="2001205678"/>
                    </a:ext>
                  </a:extLst>
                </a:gridCol>
                <a:gridCol w="1471372">
                  <a:extLst>
                    <a:ext uri="{9D8B030D-6E8A-4147-A177-3AD203B41FA5}">
                      <a16:colId xmlns:a16="http://schemas.microsoft.com/office/drawing/2014/main" val="583002802"/>
                    </a:ext>
                  </a:extLst>
                </a:gridCol>
                <a:gridCol w="1400629">
                  <a:extLst>
                    <a:ext uri="{9D8B030D-6E8A-4147-A177-3AD203B41FA5}">
                      <a16:colId xmlns:a16="http://schemas.microsoft.com/office/drawing/2014/main" val="474998945"/>
                    </a:ext>
                  </a:extLst>
                </a:gridCol>
                <a:gridCol w="994228">
                  <a:extLst>
                    <a:ext uri="{9D8B030D-6E8A-4147-A177-3AD203B41FA5}">
                      <a16:colId xmlns:a16="http://schemas.microsoft.com/office/drawing/2014/main" val="1412428661"/>
                    </a:ext>
                  </a:extLst>
                </a:gridCol>
                <a:gridCol w="957944">
                  <a:extLst>
                    <a:ext uri="{9D8B030D-6E8A-4147-A177-3AD203B41FA5}">
                      <a16:colId xmlns:a16="http://schemas.microsoft.com/office/drawing/2014/main" val="3198726772"/>
                    </a:ext>
                  </a:extLst>
                </a:gridCol>
              </a:tblGrid>
              <a:tr h="505738">
                <a:tc>
                  <a:txBody>
                    <a:bodyPr/>
                    <a:lstStyle/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Actuals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</a:t>
                      </a:r>
                    </a:p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(full year)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 / Target (full year)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Variance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RAG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Movement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151084"/>
                  </a:ext>
                </a:extLst>
              </a:tr>
              <a:tr h="522998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Turnover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£10.15m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£20.67m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£21.03m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(£0.36m)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241882"/>
                  </a:ext>
                </a:extLst>
              </a:tr>
              <a:tr h="418399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Operating Surplus/Deficit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(£0.58m)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(£0.26m)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(£0.02m)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(£0.24m)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40672"/>
                  </a:ext>
                </a:extLst>
              </a:tr>
              <a:tr h="428120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Operating Surplus/Deficit as % of Turnover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(5.7%)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(1.3%)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(0.1%)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(1.2%)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30381"/>
                  </a:ext>
                </a:extLst>
              </a:tr>
              <a:tr h="420456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EBITDA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(£0.04m)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£0.66m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£0.91m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(£0.25m)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03907"/>
                  </a:ext>
                </a:extLst>
              </a:tr>
              <a:tr h="437742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EBITDA as % of Turnover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(0.4%)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(1.1%)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802801"/>
                  </a:ext>
                </a:extLst>
              </a:tr>
              <a:tr h="425532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Cash Reserves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£2.09m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£2.08m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£2.28m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(£0.2m)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8408"/>
                  </a:ext>
                </a:extLst>
              </a:tr>
              <a:tr h="467605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Cash Days in Hand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-3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85632"/>
                  </a:ext>
                </a:extLst>
              </a:tr>
              <a:tr h="458686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Loan balance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£8.12m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£7.92m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£7.92m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nil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930894"/>
                  </a:ext>
                </a:extLst>
              </a:tr>
              <a:tr h="418399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Debt service cover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GB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(0.29)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36127"/>
                  </a:ext>
                </a:extLst>
              </a:tr>
              <a:tr h="427650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Staff Numbers (</a:t>
                      </a:r>
                      <a:r>
                        <a:rPr lang="en-GB" sz="13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fte’s</a:t>
                      </a: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329.2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335.8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947308"/>
                  </a:ext>
                </a:extLst>
              </a:tr>
              <a:tr h="584886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Pay as % of Turnover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69.7%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68.2%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68.1%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(0.1%)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14031"/>
                  </a:ext>
                </a:extLst>
              </a:tr>
              <a:tr h="432647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Debtor Days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17619"/>
                  </a:ext>
                </a:extLst>
              </a:tr>
              <a:tr h="584886">
                <a:tc>
                  <a:txBody>
                    <a:bodyPr/>
                    <a:lstStyle/>
                    <a:p>
                      <a:pPr marL="4572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Creditor Days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sz="11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8140"/>
                  </a:ext>
                </a:extLst>
              </a:tr>
            </a:tbl>
          </a:graphicData>
        </a:graphic>
      </p:graphicFrame>
      <p:sp>
        <p:nvSpPr>
          <p:cNvPr id="5" name="Equals 4">
            <a:extLst>
              <a:ext uri="{FF2B5EF4-FFF2-40B4-BE49-F238E27FC236}">
                <a16:creationId xmlns:a16="http://schemas.microsoft.com/office/drawing/2014/main" id="{3E1E92F1-5283-4517-92E2-31C49322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7725" y="2006428"/>
            <a:ext cx="299720" cy="198023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2" name="Equals 11">
            <a:extLst>
              <a:ext uri="{FF2B5EF4-FFF2-40B4-BE49-F238E27FC236}">
                <a16:creationId xmlns:a16="http://schemas.microsoft.com/office/drawing/2014/main" id="{FBB224E6-2D5B-461B-B32F-1D1872848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6038" y="5542077"/>
            <a:ext cx="324521" cy="190603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721BBC69-CDA9-416F-8624-B2DCA1F80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4717" y="1047903"/>
            <a:ext cx="259641" cy="2327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20" name="Graphic 11">
            <a:extLst>
              <a:ext uri="{FF2B5EF4-FFF2-40B4-BE49-F238E27FC236}">
                <a16:creationId xmlns:a16="http://schemas.microsoft.com/office/drawing/2014/main" id="{E8D74FFD-CCEE-4431-A5DF-B9405C776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1702" y="6083773"/>
            <a:ext cx="269888" cy="249638"/>
          </a:xfrm>
          <a:prstGeom prst="rect">
            <a:avLst/>
          </a:prstGeom>
        </p:spPr>
      </p:pic>
      <p:pic>
        <p:nvPicPr>
          <p:cNvPr id="24" name="Graphic 36">
            <a:extLst>
              <a:ext uri="{FF2B5EF4-FFF2-40B4-BE49-F238E27FC236}">
                <a16:creationId xmlns:a16="http://schemas.microsoft.com/office/drawing/2014/main" id="{BFA12BAF-6A1D-4646-842B-80ABD96B7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72111" y="3721601"/>
            <a:ext cx="292836" cy="236993"/>
          </a:xfrm>
          <a:prstGeom prst="rect">
            <a:avLst/>
          </a:prstGeom>
        </p:spPr>
      </p:pic>
      <p:sp>
        <p:nvSpPr>
          <p:cNvPr id="30" name="Flowchart: Extract 29">
            <a:extLst>
              <a:ext uri="{FF2B5EF4-FFF2-40B4-BE49-F238E27FC236}">
                <a16:creationId xmlns:a16="http://schemas.microsoft.com/office/drawing/2014/main" id="{409AD831-4405-41FC-97AD-94D764BC3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35073" y="1052290"/>
            <a:ext cx="188743" cy="237595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Flowchart: Extract 32">
            <a:extLst>
              <a:ext uri="{FF2B5EF4-FFF2-40B4-BE49-F238E27FC236}">
                <a16:creationId xmlns:a16="http://schemas.microsoft.com/office/drawing/2014/main" id="{12FA2220-F7F7-41E6-87F3-C613E22DB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25545" y="1558785"/>
            <a:ext cx="219476" cy="217193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Flowchart: Extract 33">
            <a:extLst>
              <a:ext uri="{FF2B5EF4-FFF2-40B4-BE49-F238E27FC236}">
                <a16:creationId xmlns:a16="http://schemas.microsoft.com/office/drawing/2014/main" id="{E658BD74-581B-41B4-9328-21B142A21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1702" y="2000742"/>
            <a:ext cx="199192" cy="225733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Flowchart: Extract 34">
            <a:extLst>
              <a:ext uri="{FF2B5EF4-FFF2-40B4-BE49-F238E27FC236}">
                <a16:creationId xmlns:a16="http://schemas.microsoft.com/office/drawing/2014/main" id="{47D68D70-E193-48C2-A9CC-2E80E951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4339" y="2436709"/>
            <a:ext cx="240682" cy="217192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Flowchart: Extract 35">
            <a:extLst>
              <a:ext uri="{FF2B5EF4-FFF2-40B4-BE49-F238E27FC236}">
                <a16:creationId xmlns:a16="http://schemas.microsoft.com/office/drawing/2014/main" id="{BF684F3B-5390-424C-A737-CDC52470C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9836" y="2876432"/>
            <a:ext cx="235186" cy="213437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lowchart: Extract 36">
            <a:extLst>
              <a:ext uri="{FF2B5EF4-FFF2-40B4-BE49-F238E27FC236}">
                <a16:creationId xmlns:a16="http://schemas.microsoft.com/office/drawing/2014/main" id="{439C40A8-B781-4EE5-9C04-F2875A311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97824" y="3296267"/>
            <a:ext cx="247197" cy="191756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lowchart: Extract 37">
            <a:extLst>
              <a:ext uri="{FF2B5EF4-FFF2-40B4-BE49-F238E27FC236}">
                <a16:creationId xmlns:a16="http://schemas.microsoft.com/office/drawing/2014/main" id="{40B80915-E2C1-4D0A-A48C-DB9F10C2C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1702" y="4658530"/>
            <a:ext cx="248682" cy="232779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Equals 2">
            <a:extLst>
              <a:ext uri="{FF2B5EF4-FFF2-40B4-BE49-F238E27FC236}">
                <a16:creationId xmlns:a16="http://schemas.microsoft.com/office/drawing/2014/main" id="{45B46B82-1D7C-F16B-9ADA-1706C510C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1531697" y="2862506"/>
            <a:ext cx="281820" cy="227363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4" name="Equals 3">
            <a:extLst>
              <a:ext uri="{FF2B5EF4-FFF2-40B4-BE49-F238E27FC236}">
                <a16:creationId xmlns:a16="http://schemas.microsoft.com/office/drawing/2014/main" id="{46A13E48-CE82-289D-62BF-3E14C0CA9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0845" y="3333463"/>
            <a:ext cx="299720" cy="198023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" name="Equals 8">
            <a:extLst>
              <a:ext uri="{FF2B5EF4-FFF2-40B4-BE49-F238E27FC236}">
                <a16:creationId xmlns:a16="http://schemas.microsoft.com/office/drawing/2014/main" id="{BF43A1F4-442E-824D-91AC-87A213A15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1542273" y="6075271"/>
            <a:ext cx="292085" cy="248850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5480A712-CBB3-0652-FC98-B6D0637C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1545063" y="5044129"/>
            <a:ext cx="289295" cy="241161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7" name="Equals 16">
            <a:extLst>
              <a:ext uri="{FF2B5EF4-FFF2-40B4-BE49-F238E27FC236}">
                <a16:creationId xmlns:a16="http://schemas.microsoft.com/office/drawing/2014/main" id="{CFEA5131-A84E-152D-AFFF-0A5556799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60884" y="6529028"/>
            <a:ext cx="259641" cy="248850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DF98F8A-14F0-9845-5812-F3445AD60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4428" y="1580450"/>
            <a:ext cx="259641" cy="2327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6219AB24-63D0-60C9-D0A2-A42B562DD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68739" y="2431731"/>
            <a:ext cx="259641" cy="2327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40" name="Graphic 11">
            <a:extLst>
              <a:ext uri="{FF2B5EF4-FFF2-40B4-BE49-F238E27FC236}">
                <a16:creationId xmlns:a16="http://schemas.microsoft.com/office/drawing/2014/main" id="{C746E683-D9FB-4D01-63CE-6E8239515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27" y="6529028"/>
            <a:ext cx="248682" cy="273253"/>
          </a:xfrm>
          <a:prstGeom prst="rect">
            <a:avLst/>
          </a:prstGeom>
        </p:spPr>
      </p:pic>
      <p:pic>
        <p:nvPicPr>
          <p:cNvPr id="41" name="Graphic 11">
            <a:extLst>
              <a:ext uri="{FF2B5EF4-FFF2-40B4-BE49-F238E27FC236}">
                <a16:creationId xmlns:a16="http://schemas.microsoft.com/office/drawing/2014/main" id="{78E5B74C-D574-FC79-0467-4B8097E6F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0090" y="5499485"/>
            <a:ext cx="226567" cy="249638"/>
          </a:xfrm>
          <a:prstGeom prst="rect">
            <a:avLst/>
          </a:prstGeom>
        </p:spPr>
      </p:pic>
      <p:pic>
        <p:nvPicPr>
          <p:cNvPr id="42" name="Graphic 11">
            <a:extLst>
              <a:ext uri="{FF2B5EF4-FFF2-40B4-BE49-F238E27FC236}">
                <a16:creationId xmlns:a16="http://schemas.microsoft.com/office/drawing/2014/main" id="{2AF91461-5AC1-9486-9F8A-66A76D20F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570" y="5097707"/>
            <a:ext cx="228399" cy="232779"/>
          </a:xfrm>
          <a:prstGeom prst="rect">
            <a:avLst/>
          </a:prstGeom>
        </p:spPr>
      </p:pic>
      <p:sp>
        <p:nvSpPr>
          <p:cNvPr id="44" name="Equals 43">
            <a:extLst>
              <a:ext uri="{FF2B5EF4-FFF2-40B4-BE49-F238E27FC236}">
                <a16:creationId xmlns:a16="http://schemas.microsoft.com/office/drawing/2014/main" id="{DBBB2065-3EC1-3352-FBBE-7F1B47B7F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13797" y="4245553"/>
            <a:ext cx="299720" cy="179670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pic>
        <p:nvPicPr>
          <p:cNvPr id="43" name="Graphic 11">
            <a:extLst>
              <a:ext uri="{FF2B5EF4-FFF2-40B4-BE49-F238E27FC236}">
                <a16:creationId xmlns:a16="http://schemas.microsoft.com/office/drawing/2014/main" id="{2F157AE8-ADD6-A4F4-9E82-937BB29A4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4339" y="4172647"/>
            <a:ext cx="272330" cy="264329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08A168D5-293B-7E07-4996-DAF4BF30E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54085" y="3721269"/>
            <a:ext cx="259641" cy="2327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F528252-6F84-6264-78D0-63FB7DBB3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46757" y="4659115"/>
            <a:ext cx="266967" cy="21812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76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9885C-F4C2-4C35-B58B-857A9CA97E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3915" y="94565"/>
            <a:ext cx="5183188" cy="457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Cash</a:t>
            </a:r>
          </a:p>
        </p:txBody>
      </p:sp>
      <p:pic>
        <p:nvPicPr>
          <p:cNvPr id="4" name="Content Placeholder 3" descr="This is an illustrative example of a cashflow forecast as described under ‘notes and assumptions.’&#10;">
            <a:extLst>
              <a:ext uri="{FF2B5EF4-FFF2-40B4-BE49-F238E27FC236}">
                <a16:creationId xmlns:a16="http://schemas.microsoft.com/office/drawing/2014/main" id="{CAB799B2-5BBA-8D4A-9D36-3386F224B6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93915" y="1591204"/>
            <a:ext cx="5760269" cy="36755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811D95-D73E-F18C-8668-44C4D2D54B5B}"/>
              </a:ext>
            </a:extLst>
          </p:cNvPr>
          <p:cNvSpPr txBox="1"/>
          <p:nvPr/>
        </p:nvSpPr>
        <p:spPr>
          <a:xfrm>
            <a:off x="193915" y="5427134"/>
            <a:ext cx="5760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an illustrative example of a cashflow forecast as described under ‘notes and assumptions.’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93AE30-4AC2-8164-2A52-F4FD0BB7D6D3}"/>
              </a:ext>
            </a:extLst>
          </p:cNvPr>
          <p:cNvSpPr txBox="1"/>
          <p:nvPr/>
        </p:nvSpPr>
        <p:spPr>
          <a:xfrm>
            <a:off x="6445137" y="551765"/>
            <a:ext cx="4484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Notes and assumptions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2AFB3D-BC73-4EDD-9E3A-89EE54E7D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293962"/>
            <a:ext cx="5183188" cy="5564037"/>
          </a:xfrm>
        </p:spPr>
        <p:txBody>
          <a:bodyPr>
            <a:normAutofit/>
          </a:bodyPr>
          <a:lstStyle/>
          <a:p>
            <a:r>
              <a:rPr lang="en-GB" sz="1800" dirty="0"/>
              <a:t>Actual cash at bank at 31 January is £2.09 million, equivalent to 38 cash days in hand.  This is marginally lower than forecast due to the adverse operating performance to date.</a:t>
            </a:r>
          </a:p>
          <a:p>
            <a:r>
              <a:rPr lang="en-GB" sz="1800" dirty="0"/>
              <a:t>Cash balances are forecast to fall to a low-point of £1.5 million at the end of April 202X, equivalent to 27 cash days in hand (below the FEC benchmark of 40 cash days)</a:t>
            </a:r>
          </a:p>
          <a:p>
            <a:r>
              <a:rPr lang="en-GB" sz="1800" dirty="0"/>
              <a:t>Creditor payments are not falling behind.</a:t>
            </a:r>
          </a:p>
          <a:p>
            <a:r>
              <a:rPr lang="en-GB" sz="1800" dirty="0"/>
              <a:t>However, forecast EBITDA for the year of £655,000 is substantially less than the combined costs of debt servicing (£720,000) and the capital programme (£691,000).  This underlines the need to improve EBITDA going forward to avoid the continuing decline in cash reserves.</a:t>
            </a:r>
          </a:p>
          <a:p>
            <a:r>
              <a:rPr lang="en-GB" sz="1800" dirty="0"/>
              <a:t>Debt recovery actions are working well, with debtor days currently at 15 compared to the target of 14 for the year as a whole.</a:t>
            </a:r>
          </a:p>
        </p:txBody>
      </p:sp>
    </p:spTree>
    <p:extLst>
      <p:ext uri="{BB962C8B-B14F-4D97-AF65-F5344CB8AC3E}">
        <p14:creationId xmlns:p14="http://schemas.microsoft.com/office/powerpoint/2010/main" val="154786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2EC6A-5F70-F076-3AF2-B9EAA8894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14" y="365126"/>
            <a:ext cx="11237686" cy="374832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Loan Covenant Compliance</a:t>
            </a:r>
            <a:br>
              <a:rPr lang="en-GB" b="1" dirty="0"/>
            </a:br>
            <a:endParaRPr lang="en-GB" dirty="0"/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EC4D6465-EF71-4E72-9994-7DEB75EAE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776669"/>
              </p:ext>
            </p:extLst>
          </p:nvPr>
        </p:nvGraphicFramePr>
        <p:xfrm>
          <a:off x="14406" y="739958"/>
          <a:ext cx="6081594" cy="4920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71">
                  <a:extLst>
                    <a:ext uri="{9D8B030D-6E8A-4147-A177-3AD203B41FA5}">
                      <a16:colId xmlns:a16="http://schemas.microsoft.com/office/drawing/2014/main" val="453246297"/>
                    </a:ext>
                  </a:extLst>
                </a:gridCol>
                <a:gridCol w="1019133">
                  <a:extLst>
                    <a:ext uri="{9D8B030D-6E8A-4147-A177-3AD203B41FA5}">
                      <a16:colId xmlns:a16="http://schemas.microsoft.com/office/drawing/2014/main" val="1514689016"/>
                    </a:ext>
                  </a:extLst>
                </a:gridCol>
                <a:gridCol w="1025163">
                  <a:extLst>
                    <a:ext uri="{9D8B030D-6E8A-4147-A177-3AD203B41FA5}">
                      <a16:colId xmlns:a16="http://schemas.microsoft.com/office/drawing/2014/main" val="4269574209"/>
                    </a:ext>
                  </a:extLst>
                </a:gridCol>
                <a:gridCol w="1043253">
                  <a:extLst>
                    <a:ext uri="{9D8B030D-6E8A-4147-A177-3AD203B41FA5}">
                      <a16:colId xmlns:a16="http://schemas.microsoft.com/office/drawing/2014/main" val="2665791472"/>
                    </a:ext>
                  </a:extLst>
                </a:gridCol>
                <a:gridCol w="928674">
                  <a:extLst>
                    <a:ext uri="{9D8B030D-6E8A-4147-A177-3AD203B41FA5}">
                      <a16:colId xmlns:a16="http://schemas.microsoft.com/office/drawing/2014/main" val="3202591090"/>
                    </a:ext>
                  </a:extLst>
                </a:gridCol>
              </a:tblGrid>
              <a:tr h="1312254">
                <a:tc>
                  <a:txBody>
                    <a:bodyPr/>
                    <a:lstStyle/>
                    <a:p>
                      <a:pPr marL="0" indent="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(full year)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 (full year)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Covenant Met?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Head room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24689"/>
                  </a:ext>
                </a:extLst>
              </a:tr>
              <a:tr h="1202787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Debt service cover &gt; 1.25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78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Not 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754620"/>
                  </a:ext>
                </a:extLst>
              </a:tr>
              <a:tr h="1202787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Net borrowings: EBITDA &lt; 7.0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8.91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6.23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94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Not 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82986"/>
                  </a:ext>
                </a:extLst>
              </a:tr>
              <a:tr h="1202787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Net Assets (excluding pension liability) &gt;0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£3.17m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£3.41m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£3.17m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8342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94B4791-BE80-41DB-B003-749AF29EB8D4}"/>
              </a:ext>
            </a:extLst>
          </p:cNvPr>
          <p:cNvSpPr txBox="1"/>
          <p:nvPr/>
        </p:nvSpPr>
        <p:spPr>
          <a:xfrm>
            <a:off x="6618514" y="739958"/>
            <a:ext cx="478245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order to avoid a covenant breach, EBITDA performance would need to improve by £199,000.</a:t>
            </a:r>
          </a:p>
          <a:p>
            <a:endParaRPr lang="en-GB" dirty="0"/>
          </a:p>
          <a:p>
            <a:r>
              <a:rPr lang="en-GB" dirty="0"/>
              <a:t>Given the prospect of a covenant breach, dialogue is ongoing with the bank to secure a waiver or agreement not to measure the covenants at year-end.  </a:t>
            </a:r>
          </a:p>
          <a:p>
            <a:endParaRPr lang="en-GB" dirty="0"/>
          </a:p>
          <a:p>
            <a:r>
              <a:rPr lang="en-GB" dirty="0"/>
              <a:t>In the event that agreement cannot be reached and the bank loan has to be re-classified as a current liability, this will impact adversely on the solvency ratio and almost certainly push the financial health autoscore to inadequate (headroom above inadequate is already as low as £37,000).</a:t>
            </a:r>
          </a:p>
          <a:p>
            <a:endParaRPr lang="en-GB" b="1" dirty="0"/>
          </a:p>
          <a:p>
            <a:r>
              <a:rPr lang="en-GB" b="1" dirty="0"/>
              <a:t>The DfE has been informed of this risk.</a:t>
            </a:r>
            <a:endParaRPr lang="en-GB" dirty="0"/>
          </a:p>
        </p:txBody>
      </p:sp>
      <p:sp>
        <p:nvSpPr>
          <p:cNvPr id="16" name="Flowchart: Extract 15">
            <a:extLst>
              <a:ext uri="{FF2B5EF4-FFF2-40B4-BE49-F238E27FC236}">
                <a16:creationId xmlns:a16="http://schemas.microsoft.com/office/drawing/2014/main" id="{3DD178DB-8085-41CB-BA41-85E8AFD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85065" y="2235746"/>
            <a:ext cx="340930" cy="333756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lowchart: Extract 14">
            <a:extLst>
              <a:ext uri="{FF2B5EF4-FFF2-40B4-BE49-F238E27FC236}">
                <a16:creationId xmlns:a16="http://schemas.microsoft.com/office/drawing/2014/main" id="{6D2E2595-C942-4C04-9371-2F6861104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85065" y="3413238"/>
            <a:ext cx="340930" cy="333757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056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B0CE07F-DBA4-AC96-C91C-D448CF76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86" y="253010"/>
            <a:ext cx="10515600" cy="273504"/>
          </a:xfrm>
        </p:spPr>
        <p:txBody>
          <a:bodyPr>
            <a:noAutofit/>
          </a:bodyPr>
          <a:lstStyle/>
          <a:p>
            <a:r>
              <a:rPr lang="en-GB" sz="2400" b="1" dirty="0">
                <a:latin typeface="Aptos" panose="020B0004020202020204" pitchFamily="34" charset="0"/>
              </a:rPr>
              <a:t>Financial Health</a:t>
            </a:r>
            <a:endParaRPr lang="en-GB" sz="2400" dirty="0">
              <a:latin typeface="Aptos" panose="020B0004020202020204" pitchFamily="34" charset="0"/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B81C15CD-A678-B43D-076B-44546CFB1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69466"/>
              </p:ext>
            </p:extLst>
          </p:nvPr>
        </p:nvGraphicFramePr>
        <p:xfrm>
          <a:off x="551543" y="761999"/>
          <a:ext cx="6689443" cy="596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501">
                  <a:extLst>
                    <a:ext uri="{9D8B030D-6E8A-4147-A177-3AD203B41FA5}">
                      <a16:colId xmlns:a16="http://schemas.microsoft.com/office/drawing/2014/main" val="453246297"/>
                    </a:ext>
                  </a:extLst>
                </a:gridCol>
                <a:gridCol w="1062166">
                  <a:extLst>
                    <a:ext uri="{9D8B030D-6E8A-4147-A177-3AD203B41FA5}">
                      <a16:colId xmlns:a16="http://schemas.microsoft.com/office/drawing/2014/main" val="1514689016"/>
                    </a:ext>
                  </a:extLst>
                </a:gridCol>
                <a:gridCol w="781902">
                  <a:extLst>
                    <a:ext uri="{9D8B030D-6E8A-4147-A177-3AD203B41FA5}">
                      <a16:colId xmlns:a16="http://schemas.microsoft.com/office/drawing/2014/main" val="4269574209"/>
                    </a:ext>
                  </a:extLst>
                </a:gridCol>
                <a:gridCol w="1158156">
                  <a:extLst>
                    <a:ext uri="{9D8B030D-6E8A-4147-A177-3AD203B41FA5}">
                      <a16:colId xmlns:a16="http://schemas.microsoft.com/office/drawing/2014/main" val="2665791472"/>
                    </a:ext>
                  </a:extLst>
                </a:gridCol>
                <a:gridCol w="817176">
                  <a:extLst>
                    <a:ext uri="{9D8B030D-6E8A-4147-A177-3AD203B41FA5}">
                      <a16:colId xmlns:a16="http://schemas.microsoft.com/office/drawing/2014/main" val="3202591090"/>
                    </a:ext>
                  </a:extLst>
                </a:gridCol>
                <a:gridCol w="904542">
                  <a:extLst>
                    <a:ext uri="{9D8B030D-6E8A-4147-A177-3AD203B41FA5}">
                      <a16:colId xmlns:a16="http://schemas.microsoft.com/office/drawing/2014/main" val="3786932354"/>
                    </a:ext>
                  </a:extLst>
                </a:gridCol>
              </a:tblGrid>
              <a:tr h="866503">
                <a:tc>
                  <a:txBody>
                    <a:bodyPr/>
                    <a:lstStyle/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(full- year)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</a:t>
                      </a:r>
                    </a:p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Out-turn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Points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Move</a:t>
                      </a:r>
                    </a:p>
                    <a:p>
                      <a:pPr marL="180000" indent="-180000" algn="ctr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ment</a:t>
                      </a:r>
                      <a:endParaRPr lang="en-GB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224689"/>
                  </a:ext>
                </a:extLst>
              </a:tr>
              <a:tr h="866503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Solvency</a:t>
                      </a:r>
                      <a:endParaRPr lang="en-GB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(adjusted current ratio)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0.89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>
                        <a:latin typeface="+mn-lt"/>
                      </a:endParaRPr>
                    </a:p>
                    <a:p>
                      <a:r>
                        <a:rPr lang="en-GB" sz="1200" dirty="0">
                          <a:latin typeface="+mn-lt"/>
                        </a:rPr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754620"/>
                  </a:ext>
                </a:extLst>
              </a:tr>
              <a:tr h="1155337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</a:t>
                      </a:r>
                      <a:endParaRPr lang="en-GB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(EBITDA as % of adjusted income)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>
                        <a:latin typeface="+mn-lt"/>
                      </a:endParaRPr>
                    </a:p>
                    <a:p>
                      <a:r>
                        <a:rPr lang="en-GB" sz="1200" dirty="0">
                          <a:latin typeface="+mn-lt"/>
                        </a:rPr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82986"/>
                  </a:ext>
                </a:extLst>
              </a:tr>
              <a:tr h="1155337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Borrowing</a:t>
                      </a:r>
                      <a:endParaRPr lang="en-GB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(Loans as % of adjusted income)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37.7%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38.3%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>
                        <a:latin typeface="+mn-lt"/>
                      </a:endParaRPr>
                    </a:p>
                    <a:p>
                      <a:r>
                        <a:rPr lang="en-GB" sz="1200" dirty="0">
                          <a:latin typeface="+mn-lt"/>
                        </a:rPr>
                        <a:t>No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83429"/>
                  </a:ext>
                </a:extLst>
              </a:tr>
              <a:tr h="866503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Automated Financial </a:t>
                      </a:r>
                      <a:endParaRPr lang="en-GB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Health Grade</a:t>
                      </a:r>
                      <a:endParaRPr lang="en-GB" sz="20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latin typeface="+mn-lt"/>
                        </a:rPr>
                        <a:t>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latin typeface="+mn-lt"/>
                        </a:rPr>
                        <a:t>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+mn-lt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>
                        <a:latin typeface="+mn-lt"/>
                      </a:endParaRPr>
                    </a:p>
                    <a:p>
                      <a:endParaRPr lang="en-GB" sz="1200" dirty="0">
                        <a:latin typeface="+mn-lt"/>
                      </a:endParaRPr>
                    </a:p>
                    <a:p>
                      <a:r>
                        <a:rPr lang="en-GB" sz="1200" dirty="0">
                          <a:latin typeface="+mn-lt"/>
                        </a:rPr>
                        <a:t>Decreased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56414"/>
                  </a:ext>
                </a:extLst>
              </a:tr>
              <a:tr h="866503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Self-Assessed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Health Grade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latin typeface="+mn-lt"/>
                        </a:rPr>
                        <a:t>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latin typeface="+mn-lt"/>
                        </a:rPr>
                        <a:t>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191433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BB339-9675-018C-7FD1-79909B539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3543" y="1879033"/>
            <a:ext cx="3976914" cy="29614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In the event that agreement cannot be reached and the bank loan has to be re-classified as a current liability, this will impact adversely on the solvency ratio and almost certainly push the financial health autoscore to inadequate (headroom above inadequate is already as low as £37,000).</a:t>
            </a:r>
          </a:p>
          <a:p>
            <a:pPr marL="0" indent="0">
              <a:buNone/>
            </a:pPr>
            <a:r>
              <a:rPr lang="en-GB" sz="2000" b="1" dirty="0"/>
              <a:t>The DfE has been informed of this risk.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D7D48FC-4F82-112F-3248-05E606868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8717" y="2750272"/>
            <a:ext cx="299720" cy="27114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Equals 7">
            <a:extLst>
              <a:ext uri="{FF2B5EF4-FFF2-40B4-BE49-F238E27FC236}">
                <a16:creationId xmlns:a16="http://schemas.microsoft.com/office/drawing/2014/main" id="{B9358DD9-02CC-8910-DCCA-AF7D138F6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9667" y="1760568"/>
            <a:ext cx="337820" cy="243501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32B3D94-B291-2F55-E771-77D6DB06A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9667" y="5088322"/>
            <a:ext cx="299720" cy="27114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" name="Equals 4">
            <a:extLst>
              <a:ext uri="{FF2B5EF4-FFF2-40B4-BE49-F238E27FC236}">
                <a16:creationId xmlns:a16="http://schemas.microsoft.com/office/drawing/2014/main" id="{E0BBD04B-1E2E-1B2B-5ABE-EB20E1B6F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9667" y="3850629"/>
            <a:ext cx="337820" cy="271145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168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720187-CD1E-6C19-2660-949F9F0B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1" y="360695"/>
            <a:ext cx="10515600" cy="483086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Student Numbers</a:t>
            </a:r>
            <a:br>
              <a:rPr lang="en-GB" b="1" u="sng" dirty="0"/>
            </a:br>
            <a:endParaRPr lang="en-GB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A98D52C-DB97-4EF5-BF0F-62F05F7DB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972937"/>
              </p:ext>
            </p:extLst>
          </p:nvPr>
        </p:nvGraphicFramePr>
        <p:xfrm>
          <a:off x="0" y="649999"/>
          <a:ext cx="12191999" cy="5651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805">
                  <a:extLst>
                    <a:ext uri="{9D8B030D-6E8A-4147-A177-3AD203B41FA5}">
                      <a16:colId xmlns:a16="http://schemas.microsoft.com/office/drawing/2014/main" val="753786431"/>
                    </a:ext>
                  </a:extLst>
                </a:gridCol>
                <a:gridCol w="1214046">
                  <a:extLst>
                    <a:ext uri="{9D8B030D-6E8A-4147-A177-3AD203B41FA5}">
                      <a16:colId xmlns:a16="http://schemas.microsoft.com/office/drawing/2014/main" val="1321220576"/>
                    </a:ext>
                  </a:extLst>
                </a:gridCol>
                <a:gridCol w="1214046">
                  <a:extLst>
                    <a:ext uri="{9D8B030D-6E8A-4147-A177-3AD203B41FA5}">
                      <a16:colId xmlns:a16="http://schemas.microsoft.com/office/drawing/2014/main" val="3045710582"/>
                    </a:ext>
                  </a:extLst>
                </a:gridCol>
                <a:gridCol w="1122420">
                  <a:extLst>
                    <a:ext uri="{9D8B030D-6E8A-4147-A177-3AD203B41FA5}">
                      <a16:colId xmlns:a16="http://schemas.microsoft.com/office/drawing/2014/main" val="2113614521"/>
                    </a:ext>
                  </a:extLst>
                </a:gridCol>
                <a:gridCol w="1145326">
                  <a:extLst>
                    <a:ext uri="{9D8B030D-6E8A-4147-A177-3AD203B41FA5}">
                      <a16:colId xmlns:a16="http://schemas.microsoft.com/office/drawing/2014/main" val="926807996"/>
                    </a:ext>
                  </a:extLst>
                </a:gridCol>
                <a:gridCol w="698649">
                  <a:extLst>
                    <a:ext uri="{9D8B030D-6E8A-4147-A177-3AD203B41FA5}">
                      <a16:colId xmlns:a16="http://schemas.microsoft.com/office/drawing/2014/main" val="1945237484"/>
                    </a:ext>
                  </a:extLst>
                </a:gridCol>
                <a:gridCol w="4237707">
                  <a:extLst>
                    <a:ext uri="{9D8B030D-6E8A-4147-A177-3AD203B41FA5}">
                      <a16:colId xmlns:a16="http://schemas.microsoft.com/office/drawing/2014/main" val="268993479"/>
                    </a:ext>
                  </a:extLst>
                </a:gridCol>
              </a:tblGrid>
              <a:tr h="689778">
                <a:tc>
                  <a:txBody>
                    <a:bodyPr/>
                    <a:lstStyle/>
                    <a:p>
                      <a:pPr marL="180000" indent="-180000" algn="l" defTabSz="914400" rtl="0" eaLnBrk="1" latinLnBrk="0" hangingPunct="0">
                        <a:spcAft>
                          <a:spcPts val="6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Headcount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 year</a:t>
                      </a:r>
                    </a:p>
                    <a:p>
                      <a:pPr marL="180000" indent="-180000" algn="l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actuals</a:t>
                      </a:r>
                    </a:p>
                    <a:p>
                      <a:pPr marL="180000" indent="-180000" algn="l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(last year)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Actuals</a:t>
                      </a:r>
                    </a:p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(current year)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Full-year</a:t>
                      </a:r>
                    </a:p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Full-year</a:t>
                      </a:r>
                    </a:p>
                    <a:p>
                      <a:pPr marL="180000" indent="-180000" algn="l" defTabSz="914400" rtl="0" eaLnBrk="1" latinLnBrk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hangingPunct="0">
                        <a:spcAft>
                          <a:spcPts val="6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RAG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-180000" algn="l" hangingPunct="0">
                        <a:spcAft>
                          <a:spcPts val="6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Implications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352276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16-19 students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/>
                        <a:t>2,820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2,780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2,710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2,790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Increase in lagged funding in 202X/2Y of circa £350,000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30082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ASF (including devolved)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/>
                        <a:t>1,120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1,230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1,150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Forecast shortfall of £139,000 in 202W/2X which is outside tolerances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02195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16-18 Apprenticeships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Forecast shortfall in income of £36,000.  Substantial decline from previous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69378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19+ Apprenticeships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Forecast shortfall in income of £20,000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65200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HE: full-time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Forecast shortfall in income of £85,000</a:t>
                      </a:r>
                    </a:p>
                    <a:p>
                      <a:r>
                        <a:rPr lang="en-GB"/>
                        <a:t>Substantial decline from previous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511184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HE: part-time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Marginally behind budget (£7,000 shortfall forecast)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61815"/>
                  </a:ext>
                </a:extLst>
              </a:tr>
              <a:tr h="689778">
                <a:tc>
                  <a:txBody>
                    <a:bodyPr/>
                    <a:lstStyle/>
                    <a:p>
                      <a:pPr marL="180000" indent="-228600" algn="l" defTabSz="914400" rtl="0" eaLnBrk="1" latinLnBrk="0" hangingPunct="0">
                        <a:spcAft>
                          <a:spcPts val="120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Advanced Learner Loans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  <a:p>
                      <a:pPr algn="ctr"/>
                      <a:endParaRPr lang="en-GB" sz="1200" dirty="0"/>
                    </a:p>
                    <a:p>
                      <a:pPr algn="ctr"/>
                      <a:r>
                        <a:rPr lang="en-GB" sz="12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Broadly on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94392"/>
                  </a:ext>
                </a:extLst>
              </a:tr>
            </a:tbl>
          </a:graphicData>
        </a:graphic>
      </p:graphicFrame>
      <p:pic>
        <p:nvPicPr>
          <p:cNvPr id="4" name="Graphic 11">
            <a:extLst>
              <a:ext uri="{FF2B5EF4-FFF2-40B4-BE49-F238E27FC236}">
                <a16:creationId xmlns:a16="http://schemas.microsoft.com/office/drawing/2014/main" id="{B07A5746-F335-433C-83AC-B54795994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8991" y="1520648"/>
            <a:ext cx="265484" cy="264317"/>
          </a:xfrm>
          <a:prstGeom prst="rect">
            <a:avLst/>
          </a:prstGeom>
        </p:spPr>
      </p:pic>
      <p:pic>
        <p:nvPicPr>
          <p:cNvPr id="10" name="Graphic 36">
            <a:extLst>
              <a:ext uri="{FF2B5EF4-FFF2-40B4-BE49-F238E27FC236}">
                <a16:creationId xmlns:a16="http://schemas.microsoft.com/office/drawing/2014/main" id="{D6CA9D48-0B43-413F-859E-C31586426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28022" y="4956263"/>
            <a:ext cx="285562" cy="264318"/>
          </a:xfrm>
          <a:prstGeom prst="rect">
            <a:avLst/>
          </a:prstGeom>
        </p:spPr>
      </p:pic>
      <p:pic>
        <p:nvPicPr>
          <p:cNvPr id="11" name="Graphic 11">
            <a:extLst>
              <a:ext uri="{FF2B5EF4-FFF2-40B4-BE49-F238E27FC236}">
                <a16:creationId xmlns:a16="http://schemas.microsoft.com/office/drawing/2014/main" id="{9E2A6AF3-3A54-4B5C-BF46-AC8617E7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8403" y="5645701"/>
            <a:ext cx="296072" cy="264318"/>
          </a:xfrm>
          <a:prstGeom prst="rect">
            <a:avLst/>
          </a:prstGeom>
        </p:spPr>
      </p:pic>
      <p:sp>
        <p:nvSpPr>
          <p:cNvPr id="12" name="Flowchart: Extract 11">
            <a:extLst>
              <a:ext uri="{FF2B5EF4-FFF2-40B4-BE49-F238E27FC236}">
                <a16:creationId xmlns:a16="http://schemas.microsoft.com/office/drawing/2014/main" id="{477A90CD-94B7-4AA5-AB07-C064462C6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48100" y="2259758"/>
            <a:ext cx="265484" cy="264318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lowchart: Extract 13">
            <a:extLst>
              <a:ext uri="{FF2B5EF4-FFF2-40B4-BE49-F238E27FC236}">
                <a16:creationId xmlns:a16="http://schemas.microsoft.com/office/drawing/2014/main" id="{B98D5B6C-4FE6-4B66-8538-03FCEC2DE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17512" y="3600874"/>
            <a:ext cx="296072" cy="264318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lowchart: Extract 14">
            <a:extLst>
              <a:ext uri="{FF2B5EF4-FFF2-40B4-BE49-F238E27FC236}">
                <a16:creationId xmlns:a16="http://schemas.microsoft.com/office/drawing/2014/main" id="{77A946B5-59D4-4831-836A-423F122FF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17512" y="4278568"/>
            <a:ext cx="285562" cy="264319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lowchart: Extract 15">
            <a:extLst>
              <a:ext uri="{FF2B5EF4-FFF2-40B4-BE49-F238E27FC236}">
                <a16:creationId xmlns:a16="http://schemas.microsoft.com/office/drawing/2014/main" id="{FCEA4EE6-469B-46C2-A416-9A7E8844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4040" y="2928842"/>
            <a:ext cx="276375" cy="272928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367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7A29-02B9-04D7-2B70-D8B3FC22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418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Income and Expenditure Commentary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F5BFE-BDB7-40D6-9678-F9BEC6A25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9544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900" b="1" dirty="0"/>
              <a:t>Income </a:t>
            </a:r>
          </a:p>
          <a:p>
            <a:r>
              <a:rPr lang="en-GB" sz="2300" dirty="0"/>
              <a:t>Adult Skills Fund (ASF and devolved) performance tracking 6% behind budget to date, forecast shortfall at year-end £139,000 (therefore outside tolerance)</a:t>
            </a:r>
          </a:p>
          <a:p>
            <a:r>
              <a:rPr lang="en-GB" sz="2300" dirty="0"/>
              <a:t>Apprenticeships income tracking £29,000 (6%) behind budget to date, forecast shortfall £56,000 (6%) at year-end</a:t>
            </a:r>
          </a:p>
          <a:p>
            <a:r>
              <a:rPr lang="en-GB" sz="2300" dirty="0"/>
              <a:t>HE loan income tracking £45,000 (5%) behind budget to date, forecast to increase to £92,000 shortfall (5%) by year-end</a:t>
            </a:r>
          </a:p>
          <a:p>
            <a:r>
              <a:rPr lang="en-GB" sz="2300" dirty="0"/>
              <a:t>Overall income performance for the period to 31 January is £202,000 (2%) below budget.  Full-year forecast income at £20.670m is £356,000 (2%) below budget.</a:t>
            </a:r>
          </a:p>
          <a:p>
            <a:r>
              <a:rPr lang="en-GB" sz="2300" dirty="0"/>
              <a:t>Compared with 202V/2W, forecast income is down 5% from £21.8m to £20.67m </a:t>
            </a:r>
          </a:p>
          <a:p>
            <a:pPr marL="0" indent="0">
              <a:buNone/>
            </a:pPr>
            <a:r>
              <a:rPr lang="en-GB" sz="2900" b="1" dirty="0"/>
              <a:t>Pay </a:t>
            </a:r>
          </a:p>
          <a:p>
            <a:r>
              <a:rPr lang="en-GB" sz="2300" dirty="0"/>
              <a:t>Teaching pay costs to date are £47,000 (1%) below budget to date, partly offset by an additional £33,000 on sessional staff.  Forecast outturn is a net underspend of £69,000 (1%) on teaching and sessional staffing</a:t>
            </a:r>
          </a:p>
          <a:p>
            <a:r>
              <a:rPr lang="en-GB" sz="2300" dirty="0"/>
              <a:t>Non-teaching pay costs are tracking £62,000 (2%) below budget to date, which is forecast to continue to year-end (underspend of £128,000 or 2%)</a:t>
            </a:r>
          </a:p>
          <a:p>
            <a:r>
              <a:rPr lang="en-GB" sz="2300" dirty="0"/>
              <a:t>Overall pay costs to date are £84,000 (1%) below budget to date, forecast to increase to an underspend of £216,000 (2%) by year end.</a:t>
            </a:r>
          </a:p>
          <a:p>
            <a:r>
              <a:rPr lang="en-GB" sz="2300" dirty="0"/>
              <a:t>Despite this pay costs as % of turnover are forecast to out-turn slightly above budget at 68.2% due to lower forecast turnover.  At 68.2% pay costs remain 3.2% above the FEC benchmark of 65%.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79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FEDC-290B-1A0D-1B41-6AC37C9C6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27E2-62B6-AA28-36FC-C508ED2A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Income and Expenditure Commentary (continued)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0C3EB4-ECF2-E04E-9776-DE927528F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9397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900" b="1" dirty="0"/>
              <a:t>Non-pay</a:t>
            </a:r>
          </a:p>
          <a:p>
            <a:r>
              <a:rPr lang="en-GB" sz="2300" dirty="0"/>
              <a:t>Overall non-pay expenditure to 31 January is tracking £28,000 over budget to date, with the main pressure points being other operating expenditure(£54,000 which includes £31,000 on student laptops); rent and lease costs(£33,000); estates(£30,000);</a:t>
            </a:r>
          </a:p>
          <a:p>
            <a:r>
              <a:rPr lang="en-GB" sz="2300" dirty="0"/>
              <a:t>The forecast out-turn non-pay costs at £6.119m are £110,000 (2%) over budget despite a forecast underspend of £33,000 on education supplies and services</a:t>
            </a:r>
          </a:p>
          <a:p>
            <a:pPr marL="0" indent="0">
              <a:buNone/>
            </a:pPr>
            <a:r>
              <a:rPr lang="en-GB" sz="2900" b="1" dirty="0"/>
              <a:t>Sub-contracted Delivery</a:t>
            </a:r>
          </a:p>
          <a:p>
            <a:r>
              <a:rPr lang="en-GB" sz="2300" dirty="0"/>
              <a:t>Sub-contracted delivery is budgeted at £300,000 for the year as a whole, representing under 2% of total delivery </a:t>
            </a:r>
          </a:p>
          <a:p>
            <a:r>
              <a:rPr lang="en-GB" sz="2300" dirty="0"/>
              <a:t>Delivery to date is marginally behind profile but forecast to hit the contracted volume by year-end.</a:t>
            </a:r>
          </a:p>
          <a:p>
            <a:r>
              <a:rPr lang="en-GB" sz="2300" dirty="0"/>
              <a:t>Direct costs of subcontracted delivery at £240,000 for the year equate to 80% of the value of the provision</a:t>
            </a:r>
          </a:p>
          <a:p>
            <a:pPr marL="0" indent="0">
              <a:buNone/>
            </a:pPr>
            <a:r>
              <a:rPr lang="en-GB" sz="2900" b="1" dirty="0"/>
              <a:t>Overall Income and Expenditure Performance</a:t>
            </a:r>
          </a:p>
          <a:p>
            <a:r>
              <a:rPr lang="en-GB" sz="2300" dirty="0"/>
              <a:t>Actual performance to date is behind budget giving rise to an operating deficit to date of -£575,000 and EBITDA of -£37,000</a:t>
            </a:r>
          </a:p>
          <a:p>
            <a:r>
              <a:rPr lang="en-GB" sz="2300" dirty="0"/>
              <a:t>The forecast out-turn deficit of £262,000 is £242,000 higher than the budgeted deficit of £20,000 giving rise to EBITDA of £655,000 (3.2%).  This is substantially worse than the previous year out-turn surplus of £827,000 (EBITDA of £1.893m or 8.7%)</a:t>
            </a:r>
          </a:p>
        </p:txBody>
      </p:sp>
    </p:spTree>
    <p:extLst>
      <p:ext uri="{BB962C8B-B14F-4D97-AF65-F5344CB8AC3E}">
        <p14:creationId xmlns:p14="http://schemas.microsoft.com/office/powerpoint/2010/main" val="3043453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A1E9-6111-7155-B1A0-10AFD99A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379640"/>
            <a:ext cx="10515600" cy="737961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Income and Expenditure Bridge</a:t>
            </a:r>
            <a:br>
              <a:rPr lang="en-GB" b="1" u="sng" dirty="0"/>
            </a:br>
            <a:endParaRPr lang="en-GB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Content Placeholder 5" descr="A visual example of the Income and Expenditure Commentary as described in the previous slides.">
                <a:extLst>
                  <a:ext uri="{FF2B5EF4-FFF2-40B4-BE49-F238E27FC236}">
                    <a16:creationId xmlns:a16="http://schemas.microsoft.com/office/drawing/2014/main" id="{70C74D67-68D9-4947-8C92-949DC3FB8082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90434009"/>
                  </p:ext>
                </p:extLst>
              </p:nvPr>
            </p:nvGraphicFramePr>
            <p:xfrm>
              <a:off x="642257" y="1117601"/>
              <a:ext cx="10515600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Content Placeholder 5" descr="A visual example of the Income and Expenditure Commentary as described in the previous slides.">
                <a:extLst>
                  <a:ext uri="{FF2B5EF4-FFF2-40B4-BE49-F238E27FC236}">
                    <a16:creationId xmlns:a16="http://schemas.microsoft.com/office/drawing/2014/main" id="{70C74D67-68D9-4947-8C92-949DC3FB8082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2257" y="1117601"/>
                <a:ext cx="105156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9751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CA137-9C00-F1C9-2FC7-9556C26C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8" y="336096"/>
            <a:ext cx="10515600" cy="462189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Sensitivity testing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D613A0-2DC8-4546-9CEF-96DC22E36509}"/>
              </a:ext>
            </a:extLst>
          </p:cNvPr>
          <p:cNvSpPr txBox="1"/>
          <p:nvPr/>
        </p:nvSpPr>
        <p:spPr>
          <a:xfrm>
            <a:off x="188358" y="674400"/>
            <a:ext cx="48114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The table opposite indicates three scenarios for the forecast out-turn reflecting three key variables </a:t>
            </a:r>
            <a:r>
              <a:rPr lang="en-GB" sz="1600" i="1" dirty="0"/>
              <a:t>(see numbers highlighted in boxes)</a:t>
            </a:r>
            <a:r>
              <a:rPr lang="en-GB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ASF income (full achievement of allocations under best case and shortfall of 10% worst case)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FE / Full cost fees potential additional shortfall of £50,000 (worst case)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Achievement in-year of £82,000 savings in pay costs and £160,000 non-pay costs (best case)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dirty="0"/>
              <a:t>The </a:t>
            </a:r>
            <a:r>
              <a:rPr lang="en-GB" sz="1600" b="1" dirty="0"/>
              <a:t>best case </a:t>
            </a:r>
            <a:r>
              <a:rPr lang="en-GB" sz="1600" dirty="0"/>
              <a:t>scenario would result in an operating surplus of £119,000 i.e. marginally better than budget.</a:t>
            </a:r>
          </a:p>
          <a:p>
            <a:r>
              <a:rPr lang="en-GB" sz="1600" dirty="0"/>
              <a:t>The </a:t>
            </a:r>
            <a:r>
              <a:rPr lang="en-GB" sz="1600" b="1" dirty="0"/>
              <a:t>base case </a:t>
            </a:r>
            <a:r>
              <a:rPr lang="en-GB" sz="1600" dirty="0"/>
              <a:t>scenario (most likely outcome) results in a operating deficit of £262,000 which will trigger a covenant breach, which needs to be discussed with the DfE.  If a waiver can be secured financial health will remain requires improvement.</a:t>
            </a:r>
          </a:p>
          <a:p>
            <a:r>
              <a:rPr lang="en-GB" sz="1600" dirty="0"/>
              <a:t>The </a:t>
            </a:r>
            <a:r>
              <a:rPr lang="en-GB" sz="1600" b="1" dirty="0"/>
              <a:t>worst case </a:t>
            </a:r>
            <a:r>
              <a:rPr lang="en-GB" sz="1600" dirty="0"/>
              <a:t>scenario results in an operating deficit of £472,000 and covenant breach.  Even if a waiver is secured, the financial health autoscore would fall to inadequate to a lower EBITDA and a weaker adjusted current ratio.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98F26DD-A6AE-436B-8798-7B6671A014A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37433500"/>
              </p:ext>
            </p:extLst>
          </p:nvPr>
        </p:nvGraphicFramePr>
        <p:xfrm>
          <a:off x="4891315" y="68313"/>
          <a:ext cx="6574972" cy="669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6160">
                  <a:extLst>
                    <a:ext uri="{9D8B030D-6E8A-4147-A177-3AD203B41FA5}">
                      <a16:colId xmlns:a16="http://schemas.microsoft.com/office/drawing/2014/main" val="2588459567"/>
                    </a:ext>
                  </a:extLst>
                </a:gridCol>
                <a:gridCol w="1051226">
                  <a:extLst>
                    <a:ext uri="{9D8B030D-6E8A-4147-A177-3AD203B41FA5}">
                      <a16:colId xmlns:a16="http://schemas.microsoft.com/office/drawing/2014/main" val="33715426"/>
                    </a:ext>
                  </a:extLst>
                </a:gridCol>
                <a:gridCol w="1056733">
                  <a:extLst>
                    <a:ext uri="{9D8B030D-6E8A-4147-A177-3AD203B41FA5}">
                      <a16:colId xmlns:a16="http://schemas.microsoft.com/office/drawing/2014/main" val="1720632696"/>
                    </a:ext>
                  </a:extLst>
                </a:gridCol>
                <a:gridCol w="1020853">
                  <a:extLst>
                    <a:ext uri="{9D8B030D-6E8A-4147-A177-3AD203B41FA5}">
                      <a16:colId xmlns:a16="http://schemas.microsoft.com/office/drawing/2014/main" val="261928108"/>
                    </a:ext>
                  </a:extLst>
                </a:gridCol>
              </a:tblGrid>
              <a:tr h="5499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Forecast Out-turn (£’000)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Base case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Best case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Worst case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936393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72000"/>
                      <a:r>
                        <a:rPr lang="en-GB" sz="1500" b="0" dirty="0"/>
                        <a:t>16-19 Grant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dirty="0"/>
                        <a:t>13,022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13,022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13,022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440352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72000"/>
                      <a:r>
                        <a:rPr lang="en-GB" sz="1500" b="0" dirty="0"/>
                        <a:t>Adult Skills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2,848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2,987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2,688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571113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72000"/>
                      <a:r>
                        <a:rPr lang="en-GB" sz="1500" b="0"/>
                        <a:t>Other Grants / LA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653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dirty="0"/>
                        <a:t>653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6078117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Apprenticeships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06268"/>
                  </a:ext>
                </a:extLst>
              </a:tr>
              <a:tr h="437168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Higher Education Grants / Fees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2,126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2,126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2,126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435996"/>
                  </a:ext>
                </a:extLst>
              </a:tr>
              <a:tr h="437168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Adv Learner Loans, FE and Full Cost Fees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849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799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5111329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Other Income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317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317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840625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Income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20,670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20,809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20,460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479828"/>
                  </a:ext>
                </a:extLst>
              </a:tr>
              <a:tr h="437168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Pay Costs (excluding staff restructuring)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13,896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13,814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13,896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68385130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Staff Restructuring Costs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08607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Other Non-Pay Costs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6,119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5,959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6,119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428876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Operating Expenditure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20,015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19,773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20,015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824746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Education EBITDA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655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1,036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445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1676655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Release of Capital Grants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102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102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27800566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Investment Income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14710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Depreciation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(715)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(715)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(715)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99450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algn="l" defTabSz="914400" rtl="0" eaLnBrk="1" fontAlgn="b" latinLnBrk="0" hangingPunct="1"/>
                      <a:r>
                        <a:rPr lang="en-GB" sz="15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Interest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(316)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(316)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/>
                        <a:t>(316)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5701888"/>
                  </a:ext>
                </a:extLst>
              </a:tr>
              <a:tr h="318389">
                <a:tc>
                  <a:txBody>
                    <a:bodyPr/>
                    <a:lstStyle/>
                    <a:p>
                      <a:pPr marL="180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Operating Surplus / Deficit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(262)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/>
                        <a:t>119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500" b="1" dirty="0"/>
                        <a:t>(472)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9837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65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88AB3D-E156-2618-6217-0699F285A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43" y="371268"/>
            <a:ext cx="10515600" cy="281895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Capital expenditure</a:t>
            </a:r>
            <a:br>
              <a:rPr lang="en-GB" b="1" u="sng" dirty="0"/>
            </a:br>
            <a:endParaRPr lang="en-GB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6936508-86B1-4098-8C5F-67FFD0B79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072427"/>
              </p:ext>
            </p:extLst>
          </p:nvPr>
        </p:nvGraphicFramePr>
        <p:xfrm>
          <a:off x="-7381" y="656302"/>
          <a:ext cx="12192000" cy="5548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8623">
                  <a:extLst>
                    <a:ext uri="{9D8B030D-6E8A-4147-A177-3AD203B41FA5}">
                      <a16:colId xmlns:a16="http://schemas.microsoft.com/office/drawing/2014/main" val="3554489498"/>
                    </a:ext>
                  </a:extLst>
                </a:gridCol>
                <a:gridCol w="1593102">
                  <a:extLst>
                    <a:ext uri="{9D8B030D-6E8A-4147-A177-3AD203B41FA5}">
                      <a16:colId xmlns:a16="http://schemas.microsoft.com/office/drawing/2014/main" val="2591455745"/>
                    </a:ext>
                  </a:extLst>
                </a:gridCol>
                <a:gridCol w="1642378">
                  <a:extLst>
                    <a:ext uri="{9D8B030D-6E8A-4147-A177-3AD203B41FA5}">
                      <a16:colId xmlns:a16="http://schemas.microsoft.com/office/drawing/2014/main" val="146299639"/>
                    </a:ext>
                  </a:extLst>
                </a:gridCol>
                <a:gridCol w="1570703">
                  <a:extLst>
                    <a:ext uri="{9D8B030D-6E8A-4147-A177-3AD203B41FA5}">
                      <a16:colId xmlns:a16="http://schemas.microsoft.com/office/drawing/2014/main" val="2247985763"/>
                    </a:ext>
                  </a:extLst>
                </a:gridCol>
                <a:gridCol w="1531044">
                  <a:extLst>
                    <a:ext uri="{9D8B030D-6E8A-4147-A177-3AD203B41FA5}">
                      <a16:colId xmlns:a16="http://schemas.microsoft.com/office/drawing/2014/main" val="644157967"/>
                    </a:ext>
                  </a:extLst>
                </a:gridCol>
                <a:gridCol w="1588075">
                  <a:extLst>
                    <a:ext uri="{9D8B030D-6E8A-4147-A177-3AD203B41FA5}">
                      <a16:colId xmlns:a16="http://schemas.microsoft.com/office/drawing/2014/main" val="3395666840"/>
                    </a:ext>
                  </a:extLst>
                </a:gridCol>
                <a:gridCol w="1588075">
                  <a:extLst>
                    <a:ext uri="{9D8B030D-6E8A-4147-A177-3AD203B41FA5}">
                      <a16:colId xmlns:a16="http://schemas.microsoft.com/office/drawing/2014/main" val="3204571251"/>
                    </a:ext>
                  </a:extLst>
                </a:gridCol>
              </a:tblGrid>
              <a:tr h="1422161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Capital Budget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to date 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 </a:t>
                      </a: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£’000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Committed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£’000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(actual + committed) 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£’000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 year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 </a:t>
                      </a: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endParaRPr lang="en-GB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£’000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Full Year</a:t>
                      </a: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£’000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Forecast under/(overspend)</a:t>
                      </a:r>
                    </a:p>
                    <a:p>
                      <a:pPr marL="180000" indent="0" algn="ct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£’000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785453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Server upgrades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1605894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HR system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280865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Replacement PCs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4041729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Curriculum equipment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9777001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Relocation of electrical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2199810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Refectory upgrade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(11)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4136547"/>
                  </a:ext>
                </a:extLst>
              </a:tr>
              <a:tr h="589482">
                <a:tc>
                  <a:txBody>
                    <a:bodyPr/>
                    <a:lstStyle/>
                    <a:p>
                      <a:pPr marL="180000" indent="0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000" indent="0" algn="r" hangingPunct="0">
                        <a:spcAft>
                          <a:spcPts val="0"/>
                        </a:spcAft>
                        <a:tabLst>
                          <a:tab pos="457200" algn="l"/>
                          <a:tab pos="457200" algn="l"/>
                        </a:tabLst>
                      </a:pPr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09662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4701C6-D36A-4EE2-B331-4CEED1F67F74}"/>
              </a:ext>
            </a:extLst>
          </p:cNvPr>
          <p:cNvSpPr txBox="1"/>
          <p:nvPr/>
        </p:nvSpPr>
        <p:spPr>
          <a:xfrm>
            <a:off x="0" y="6177781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Notes:  All capital projects are proceeding to plan.  Overall capex for the year is forecast to be £10,000 below the full-year budget.</a:t>
            </a:r>
          </a:p>
          <a:p>
            <a:endParaRPr lang="en-GB" sz="1600" b="1"/>
          </a:p>
        </p:txBody>
      </p:sp>
    </p:spTree>
    <p:extLst>
      <p:ext uri="{BB962C8B-B14F-4D97-AF65-F5344CB8AC3E}">
        <p14:creationId xmlns:p14="http://schemas.microsoft.com/office/powerpoint/2010/main" val="33402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84F2-E0BE-86FD-84CC-849CFF1C7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71" y="261642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ptos" panose="020B0004020202020204" pitchFamily="34" charset="0"/>
              </a:rPr>
              <a:t>Summary of Key Financial Risks</a:t>
            </a:r>
            <a:br>
              <a:rPr lang="en-GB" b="1" u="sng" dirty="0"/>
            </a:b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E52F28-A845-4A0C-9934-1BB40AFD6F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07084"/>
              </p:ext>
            </p:extLst>
          </p:nvPr>
        </p:nvGraphicFramePr>
        <p:xfrm>
          <a:off x="416783" y="649998"/>
          <a:ext cx="10811934" cy="5674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507">
                  <a:extLst>
                    <a:ext uri="{9D8B030D-6E8A-4147-A177-3AD203B41FA5}">
                      <a16:colId xmlns:a16="http://schemas.microsoft.com/office/drawing/2014/main" val="1975622562"/>
                    </a:ext>
                  </a:extLst>
                </a:gridCol>
                <a:gridCol w="6507294">
                  <a:extLst>
                    <a:ext uri="{9D8B030D-6E8A-4147-A177-3AD203B41FA5}">
                      <a16:colId xmlns:a16="http://schemas.microsoft.com/office/drawing/2014/main" val="4205359298"/>
                    </a:ext>
                  </a:extLst>
                </a:gridCol>
                <a:gridCol w="3649133">
                  <a:extLst>
                    <a:ext uri="{9D8B030D-6E8A-4147-A177-3AD203B41FA5}">
                      <a16:colId xmlns:a16="http://schemas.microsoft.com/office/drawing/2014/main" val="1961693836"/>
                    </a:ext>
                  </a:extLst>
                </a:gridCol>
              </a:tblGrid>
              <a:tr h="674755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Ref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092" marR="64092" marT="32046" marB="3204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Risk</a:t>
                      </a:r>
                    </a:p>
                  </a:txBody>
                  <a:tcPr marL="64092" marR="64092" marT="32046" marB="3204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RAG rating</a:t>
                      </a:r>
                      <a:endParaRPr lang="en-GB" sz="1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092" marR="64092" marT="32046" marB="3204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120963"/>
                  </a:ext>
                </a:extLst>
              </a:tr>
              <a:tr h="125394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8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Failure to achieve budget targets for 202W/2X leads to a breach of loan covenants that could trigger a decline in  financial health to inadequate</a:t>
                      </a: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Red</a:t>
                      </a: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000" b="1" i="0" u="none" strike="noStrike" dirty="0">
                        <a:solidFill>
                          <a:srgbClr val="96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092" marR="64092" marT="32046" marB="32046"/>
                </a:tc>
                <a:extLst>
                  <a:ext uri="{0D108BD9-81ED-4DB2-BD59-A6C34878D82A}">
                    <a16:rowId xmlns:a16="http://schemas.microsoft.com/office/drawing/2014/main" val="1680550657"/>
                  </a:ext>
                </a:extLst>
              </a:tr>
              <a:tr h="123813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8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Failure to  improve the underlying financial sustainability, including forward cashflows, of the college leading to a possible case for structural change</a:t>
                      </a: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Red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4092" marR="64092" marT="32046" marB="32046"/>
                </a:tc>
                <a:extLst>
                  <a:ext uri="{0D108BD9-81ED-4DB2-BD59-A6C34878D82A}">
                    <a16:rowId xmlns:a16="http://schemas.microsoft.com/office/drawing/2014/main" val="3572911433"/>
                  </a:ext>
                </a:extLst>
              </a:tr>
              <a:tr h="125394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8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Failure to secure agreement with the bank regarding waiver of the forecast covenant breach and/or to revised covenant terms, leading to requirement to report to DfE</a:t>
                      </a: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Red</a:t>
                      </a:r>
                    </a:p>
                  </a:txBody>
                  <a:tcPr marL="64092" marR="64092" marT="32046" marB="32046"/>
                </a:tc>
                <a:extLst>
                  <a:ext uri="{0D108BD9-81ED-4DB2-BD59-A6C34878D82A}">
                    <a16:rowId xmlns:a16="http://schemas.microsoft.com/office/drawing/2014/main" val="1350116263"/>
                  </a:ext>
                </a:extLst>
              </a:tr>
              <a:tr h="125394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 days of 27 days in April 202X  (low point for year), decreasing to 17 days in January 202Y </a:t>
                      </a: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8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092" marR="64092" marT="32046" marB="3204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Amber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4092" marR="64092" marT="32046" marB="32046"/>
                </a:tc>
                <a:extLst>
                  <a:ext uri="{0D108BD9-81ED-4DB2-BD59-A6C34878D82A}">
                    <a16:rowId xmlns:a16="http://schemas.microsoft.com/office/drawing/2014/main" val="1886459891"/>
                  </a:ext>
                </a:extLst>
              </a:tr>
            </a:tbl>
          </a:graphicData>
        </a:graphic>
      </p:graphicFrame>
      <p:sp>
        <p:nvSpPr>
          <p:cNvPr id="4" name="Flowchart: Extract 3">
            <a:extLst>
              <a:ext uri="{FF2B5EF4-FFF2-40B4-BE49-F238E27FC236}">
                <a16:creationId xmlns:a16="http://schemas.microsoft.com/office/drawing/2014/main" id="{0A841380-5C05-BA44-7D07-D821C39B0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78801" y="1847505"/>
            <a:ext cx="613772" cy="543597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Extract 5">
            <a:extLst>
              <a:ext uri="{FF2B5EF4-FFF2-40B4-BE49-F238E27FC236}">
                <a16:creationId xmlns:a16="http://schemas.microsoft.com/office/drawing/2014/main" id="{5E9742B1-8DF1-9C29-67E8-62443A69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96843" y="3069485"/>
            <a:ext cx="613772" cy="543597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Extract 6">
            <a:extLst>
              <a:ext uri="{FF2B5EF4-FFF2-40B4-BE49-F238E27FC236}">
                <a16:creationId xmlns:a16="http://schemas.microsoft.com/office/drawing/2014/main" id="{C93B74FF-670C-528C-15C6-9A9199553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96843" y="4322681"/>
            <a:ext cx="613772" cy="543597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36">
            <a:extLst>
              <a:ext uri="{FF2B5EF4-FFF2-40B4-BE49-F238E27FC236}">
                <a16:creationId xmlns:a16="http://schemas.microsoft.com/office/drawing/2014/main" id="{68076ECE-C5A9-BBB9-CAF0-8F3B33823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8350" y="5575877"/>
            <a:ext cx="491949" cy="54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94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A680A-D78C-52CE-D1C1-14121DC33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F90D6D-C990-C3F1-681D-A2D3CC197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61925"/>
            <a:ext cx="10515600" cy="1325563"/>
          </a:xfrm>
        </p:spPr>
        <p:txBody>
          <a:bodyPr/>
          <a:lstStyle/>
          <a:p>
            <a:r>
              <a:rPr lang="en-GB" sz="2400" b="1" dirty="0">
                <a:latin typeface="Aptos" panose="020B0004020202020204" pitchFamily="34" charset="0"/>
              </a:rPr>
              <a:t>Issues for further review</a:t>
            </a:r>
            <a:br>
              <a:rPr lang="en-GB" b="1" u="sng" dirty="0"/>
            </a:br>
            <a:endParaRPr lang="en-GB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946B11E-5EC7-0D85-A51E-8D353858C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000116"/>
              </p:ext>
            </p:extLst>
          </p:nvPr>
        </p:nvGraphicFramePr>
        <p:xfrm>
          <a:off x="101600" y="768531"/>
          <a:ext cx="11777133" cy="5666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898">
                  <a:extLst>
                    <a:ext uri="{9D8B030D-6E8A-4147-A177-3AD203B41FA5}">
                      <a16:colId xmlns:a16="http://schemas.microsoft.com/office/drawing/2014/main" val="1048727008"/>
                    </a:ext>
                  </a:extLst>
                </a:gridCol>
                <a:gridCol w="6102035">
                  <a:extLst>
                    <a:ext uri="{9D8B030D-6E8A-4147-A177-3AD203B41FA5}">
                      <a16:colId xmlns:a16="http://schemas.microsoft.com/office/drawing/2014/main" val="3317822750"/>
                    </a:ext>
                  </a:extLst>
                </a:gridCol>
                <a:gridCol w="4394200">
                  <a:extLst>
                    <a:ext uri="{9D8B030D-6E8A-4147-A177-3AD203B41FA5}">
                      <a16:colId xmlns:a16="http://schemas.microsoft.com/office/drawing/2014/main" val="472638534"/>
                    </a:ext>
                  </a:extLst>
                </a:gridCol>
              </a:tblGrid>
              <a:tr h="629460">
                <a:tc>
                  <a:txBody>
                    <a:bodyPr/>
                    <a:lstStyle/>
                    <a:p>
                      <a:r>
                        <a:rPr lang="en-GB" sz="2400">
                          <a:solidFill>
                            <a:schemeClr val="tx1"/>
                          </a:solidFill>
                        </a:rPr>
                        <a:t>Ref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i="0" dirty="0">
                          <a:solidFill>
                            <a:schemeClr val="tx1"/>
                          </a:solidFill>
                        </a:rPr>
                        <a:t>Issue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Timescale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11198"/>
                  </a:ext>
                </a:extLst>
              </a:tr>
              <a:tr h="1128910">
                <a:tc>
                  <a:txBody>
                    <a:bodyPr/>
                    <a:lstStyle/>
                    <a:p>
                      <a:r>
                        <a:rPr lang="en-GB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Monitoring of forecast loan covenant breach and progress with securing waiver before year-end.  Inform DfE of potential breach.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July 202X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26571"/>
                  </a:ext>
                </a:extLst>
              </a:tr>
              <a:tr h="1389428">
                <a:tc>
                  <a:txBody>
                    <a:bodyPr/>
                    <a:lstStyle/>
                    <a:p>
                      <a:r>
                        <a:rPr lang="en-GB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Monitoring of potential for decline in forecast financial health grade for 202W/2X to inadequate (linked to covenant breach).  Inform DfE of potential decline.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July 202X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59723"/>
                  </a:ext>
                </a:extLst>
              </a:tr>
              <a:tr h="1128910">
                <a:tc>
                  <a:txBody>
                    <a:bodyPr/>
                    <a:lstStyle/>
                    <a:p>
                      <a:r>
                        <a:rPr lang="en-GB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Confirmation of cost reduction actions aimed at achieving target in-year savings of circa £242,000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April 202X (actions agreed)</a:t>
                      </a:r>
                    </a:p>
                    <a:p>
                      <a:r>
                        <a:rPr lang="en-GB"/>
                        <a:t>July 202X (actions implemented)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60356"/>
                  </a:ext>
                </a:extLst>
              </a:tr>
              <a:tr h="1389428">
                <a:tc>
                  <a:txBody>
                    <a:bodyPr/>
                    <a:lstStyle/>
                    <a:p>
                      <a:r>
                        <a:rPr lang="en-GB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Confirmation of strategies to achieve ASF budget targets for 202W/2X i.e. closing projected shortfall of £139,000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April 202X (actions confirmed)</a:t>
                      </a:r>
                    </a:p>
                    <a:p>
                      <a:r>
                        <a:rPr lang="en-GB" dirty="0"/>
                        <a:t>July 202X (actions implemented)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192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99B8390-548D-11A8-FAD1-4A3B66139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649998"/>
            <a:ext cx="6095999" cy="620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57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ec07c698-60f5-424f-b9af-f4c59398b511" ContentTypeId="0x010100545E941595ED5448BA61900FDDAFF313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c566321-f672-4e06-a901-b5e72b4c4357">
      <Value>3</Value>
      <Value>2</Value>
      <Value>1</Value>
    </TaxCatchAll>
    <p6919dbb65844893b164c5f63a6f0eeb xmlns="8c566321-f672-4e06-a901-b5e72b4c43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DfE</TermName>
          <TermId xmlns="http://schemas.microsoft.com/office/infopath/2007/PartnerControls">a484111e-5b24-4ad9-9778-c536c8c88985</TermId>
        </TermInfo>
      </Terms>
    </p6919dbb65844893b164c5f63a6f0eeb>
    <c02f73938b5741d4934b358b31a1b80f xmlns="8c566321-f672-4e06-a901-b5e72b4c43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Official</TermName>
          <TermId xmlns="http://schemas.microsoft.com/office/infopath/2007/PartnerControls">0884c477-2e62-47ea-b19c-5af6e91124c5</TermId>
        </TermInfo>
      </Terms>
    </c02f73938b5741d4934b358b31a1b80f>
    <f6ec388a6d534bab86a259abd1bfa088 xmlns="8c566321-f672-4e06-a901-b5e72b4c43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DfE</TermName>
          <TermId xmlns="http://schemas.microsoft.com/office/infopath/2007/PartnerControls">cc08a6d4-dfde-4d0f-bd85-069ebcef80d5</TermId>
        </TermInfo>
      </Terms>
    </f6ec388a6d534bab86a259abd1bfa088>
    <i98b064926ea4fbe8f5b88c394ff652b xmlns="8c566321-f672-4e06-a901-b5e72b4c4357">
      <Terms xmlns="http://schemas.microsoft.com/office/infopath/2007/PartnerControls"/>
    </i98b064926ea4fbe8f5b88c394ff652b>
    <_dlc_DocId xmlns="ba2294b9-6d6a-4c9b-a125-9e4b98f52ed2">ZAD7H4544KUZ-1446850017-62077</_dlc_DocId>
    <_dlc_DocIdUrl xmlns="ba2294b9-6d6a-4c9b-a125-9e4b98f52ed2">
      <Url>https://educationgovuk.sharepoint.com/sites/lvedfe00080/_layouts/15/DocIdRedir.aspx?ID=ZAD7H4544KUZ-1446850017-62077</Url>
      <Description>ZAD7H4544KUZ-1446850017-62077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Official Document" ma:contentTypeID="0x010100545E941595ED5448BA61900FDDAFF313006779190EA214B84FAABC5A562576340E" ma:contentTypeVersion="7" ma:contentTypeDescription="" ma:contentTypeScope="" ma:versionID="e822029fd1a0a0ef6612eab63e9eaecd">
  <xsd:schema xmlns:xsd="http://www.w3.org/2001/XMLSchema" xmlns:xs="http://www.w3.org/2001/XMLSchema" xmlns:p="http://schemas.microsoft.com/office/2006/metadata/properties" xmlns:ns2="8c566321-f672-4e06-a901-b5e72b4c4357" xmlns:ns3="ba2294b9-6d6a-4c9b-a125-9e4b98f52ed2" targetNamespace="http://schemas.microsoft.com/office/2006/metadata/properties" ma:root="true" ma:fieldsID="e4bde3648a030aa44f0dd8f8a5c1a84f" ns2:_="" ns3:_="">
    <xsd:import namespace="8c566321-f672-4e06-a901-b5e72b4c4357"/>
    <xsd:import namespace="ba2294b9-6d6a-4c9b-a125-9e4b98f52ed2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f6ec388a6d534bab86a259abd1bfa088" minOccurs="0"/>
                <xsd:element ref="ns2:p6919dbb65844893b164c5f63a6f0eeb" minOccurs="0"/>
                <xsd:element ref="ns2:c02f73938b5741d4934b358b31a1b80f" minOccurs="0"/>
                <xsd:element ref="ns2:i98b064926ea4fbe8f5b88c394ff652b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566321-f672-4e06-a901-b5e72b4c4357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ae0e92b3-326c-4f3f-9f4b-086676a48169}" ma:internalName="TaxCatchAll" ma:showField="CatchAllData" ma:web="68b00811-d731-4e8e-8747-e1e30c035b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ae0e92b3-326c-4f3f-9f4b-086676a48169}" ma:internalName="TaxCatchAllLabel" ma:readOnly="true" ma:showField="CatchAllDataLabel" ma:web="68b00811-d731-4e8e-8747-e1e30c035b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6ec388a6d534bab86a259abd1bfa088" ma:index="10" ma:taxonomy="true" ma:internalName="f6ec388a6d534bab86a259abd1bfa088" ma:taxonomyFieldName="DfeOrganisationalUnit" ma:displayName="Organisational Unit" ma:default="1;#DfE|cc08a6d4-dfde-4d0f-bd85-069ebcef80d5" ma:fieldId="{f6ec388a-6d53-4bab-86a2-59abd1bfa088}" ma:sspId="ec07c698-60f5-424f-b9af-f4c59398b511" ma:termSetId="b3e263f6-0ab6-425a-b3de-0e67f2faf76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6919dbb65844893b164c5f63a6f0eeb" ma:index="12" ma:taxonomy="true" ma:internalName="p6919dbb65844893b164c5f63a6f0eeb" ma:taxonomyFieldName="DfeOwner" ma:displayName="Owner" ma:default="2;#DfE|a484111e-5b24-4ad9-9778-c536c8c88985" ma:fieldId="{96919dbb-6584-4893-b164-c5f63a6f0eeb}" ma:sspId="ec07c698-60f5-424f-b9af-f4c59398b511" ma:termSetId="12161dbb-b36f-4439-aef1-21e7cc92280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02f73938b5741d4934b358b31a1b80f" ma:index="14" ma:taxonomy="true" ma:internalName="c02f73938b5741d4934b358b31a1b80f" ma:taxonomyFieldName="DfeRights_x003a_ProtectiveMarking" ma:displayName="Rights: Protective Marking" ma:readOnly="false" ma:default="3;#Official|0884c477-2e62-47ea-b19c-5af6e91124c5" ma:fieldId="{c02f7393-8b57-41d4-934b-358b31a1b80f}" ma:sspId="ec07c698-60f5-424f-b9af-f4c59398b511" ma:termSetId="7870c18b-dc34-46a1-adf5-a571f0cac8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98b064926ea4fbe8f5b88c394ff652b" ma:index="16" nillable="true" ma:taxonomy="true" ma:internalName="i98b064926ea4fbe8f5b88c394ff652b" ma:taxonomyFieldName="DfeSubject" ma:displayName="Subject" ma:default="" ma:fieldId="{298b0649-26ea-4fbe-8f5b-88c394ff652b}" ma:taxonomyMulti="true" ma:sspId="ec07c698-60f5-424f-b9af-f4c59398b511" ma:termSetId="2f3a6c16-0983-4d36-8f82-2cb41f34c00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294b9-6d6a-4c9b-a125-9e4b98f52ed2" elementFormDefault="qualified">
    <xsd:import namespace="http://schemas.microsoft.com/office/2006/documentManagement/types"/>
    <xsd:import namespace="http://schemas.microsoft.com/office/infopath/2007/PartnerControls"/>
    <xsd:element name="_dlc_DocId" ma:index="1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446B51-4812-4503-A443-482F96F71BE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520CEA6B-A55F-4E94-92B9-C76EEF9C47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247BFF-EE78-47D7-ADFA-690F4FE55E39}">
  <ds:schemaRefs>
    <ds:schemaRef ds:uri="http://schemas.microsoft.com/office/2006/metadata/properties"/>
    <ds:schemaRef ds:uri="http://www.w3.org/XML/1998/namespace"/>
    <ds:schemaRef ds:uri="http://purl.org/dc/dcmitype/"/>
    <ds:schemaRef ds:uri="http://schemas.openxmlformats.org/package/2006/metadata/core-properties"/>
    <ds:schemaRef ds:uri="ba2294b9-6d6a-4c9b-a125-9e4b98f52ed2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8c566321-f672-4e06-a901-b5e72b4c4357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74AE498F-A985-4E3D-9C62-94AEB811028B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8AF9E113-A8F4-4E7A-AF98-CC6F715B2295}">
  <ds:schemaRefs>
    <ds:schemaRef ds:uri="8c566321-f672-4e06-a901-b5e72b4c4357"/>
    <ds:schemaRef ds:uri="ba2294b9-6d6a-4c9b-a125-9e4b98f52e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ad277c9-c60a-4da1-b5f3-b3b8b34a82f9}" enabled="0" method="" siteId="{fad277c9-c60a-4da1-b5f3-b3b8b34a82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2239</Words>
  <Application>Microsoft Office PowerPoint</Application>
  <PresentationFormat>Widescreen</PresentationFormat>
  <Paragraphs>600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Office Theme</vt:lpstr>
      <vt:lpstr>Weatherbury College Management Accounts for the period to 31 January 202X </vt:lpstr>
      <vt:lpstr>Key Performance Indicators </vt:lpstr>
      <vt:lpstr>Cash</vt:lpstr>
      <vt:lpstr>Loan Covenant Compliance </vt:lpstr>
      <vt:lpstr>Financial Health</vt:lpstr>
      <vt:lpstr>Student Numbers </vt:lpstr>
      <vt:lpstr>Income and Expenditure Commentary </vt:lpstr>
      <vt:lpstr>Income and Expenditure Commentary (continued) </vt:lpstr>
      <vt:lpstr>Income and Expenditure Bridge </vt:lpstr>
      <vt:lpstr>Sensitivity testing </vt:lpstr>
      <vt:lpstr>Capital expenditure </vt:lpstr>
      <vt:lpstr>Summary of Key Financial Risks </vt:lpstr>
      <vt:lpstr>Issues for further review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accounts: PowerPoint presentation model, March 2026</dc:title>
  <dc:creator>Department for Education</dc:creator>
  <cp:lastModifiedBy>GOWRAN, Elaine</cp:lastModifiedBy>
  <cp:revision>12</cp:revision>
  <dcterms:created xsi:type="dcterms:W3CDTF">2021-02-07T09:05:10Z</dcterms:created>
  <dcterms:modified xsi:type="dcterms:W3CDTF">2026-03-23T10:09:56Z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0x010100545E941595ED5448BA61900FDDAFF313006779190EA214B84FAABC5A562576340E</vt:lpwstr>
  </property>
  <property fmtid="{D5CDD505-2E9C-101B-9397-08002B2CF9AE}" pid="3" name="cf01b81f267a4ae7a066de4ca5a45f7c">
    <vt:lpwstr>Official|0884c477-2e62-47ea-b19c-5af6e91124c5</vt:lpwstr>
  </property>
  <property fmtid="{D5CDD505-2E9C-101B-9397-08002B2CF9AE}" pid="4" name="pd0bfabaa6cb47f7bff41b54a8405b46">
    <vt:lpwstr>DfE|cc08a6d4-dfde-4d0f-bd85-069ebcef80d5</vt:lpwstr>
  </property>
  <property fmtid="{D5CDD505-2E9C-101B-9397-08002B2CF9AE}" pid="5" name="afedf6f4583d4414b8b49f98bd7a4a38">
    <vt:lpwstr>DfE|a484111e-5b24-4ad9-9778-c536c8c88985</vt:lpwstr>
  </property>
  <property fmtid="{D5CDD505-2E9C-101B-9397-08002B2CF9AE}" pid="6" name="_dlc_DocIdItemGuid">
    <vt:lpwstr>0c48fe6d-f278-491b-9369-404b215357bd</vt:lpwstr>
  </property>
  <property fmtid="{D5CDD505-2E9C-101B-9397-08002B2CF9AE}" pid="7" name="DfeSubject">
    <vt:lpwstr/>
  </property>
  <property fmtid="{D5CDD505-2E9C-101B-9397-08002B2CF9AE}" pid="8" name="e001803101cc486883c488742a9b195f">
    <vt:lpwstr/>
  </property>
  <property fmtid="{D5CDD505-2E9C-101B-9397-08002B2CF9AE}" pid="9" name="cbd89a3d90af4054933af136d81ae271">
    <vt:lpwstr/>
  </property>
  <property fmtid="{D5CDD505-2E9C-101B-9397-08002B2CF9AE}" pid="10" name="DfeOrganisationalUnit">
    <vt:lpwstr>1;#DfE|cc08a6d4-dfde-4d0f-bd85-069ebcef80d5</vt:lpwstr>
  </property>
  <property fmtid="{D5CDD505-2E9C-101B-9397-08002B2CF9AE}" pid="11" name="Function">
    <vt:lpwstr/>
  </property>
  <property fmtid="{D5CDD505-2E9C-101B-9397-08002B2CF9AE}" pid="12" name="DfeRights:ProtectiveMarking">
    <vt:lpwstr>3;#Official|0884c477-2e62-47ea-b19c-5af6e91124c5</vt:lpwstr>
  </property>
  <property fmtid="{D5CDD505-2E9C-101B-9397-08002B2CF9AE}" pid="13" name="SiteType">
    <vt:lpwstr/>
  </property>
  <property fmtid="{D5CDD505-2E9C-101B-9397-08002B2CF9AE}" pid="14" name="Owner">
    <vt:lpwstr>2;#DfE|a484111e-5b24-4ad9-9778-c536c8c88985</vt:lpwstr>
  </property>
  <property fmtid="{D5CDD505-2E9C-101B-9397-08002B2CF9AE}" pid="15" name="MediaServiceImageTags">
    <vt:lpwstr/>
  </property>
  <property fmtid="{D5CDD505-2E9C-101B-9397-08002B2CF9AE}" pid="16" name="lcf76f155ced4ddcb4097134ff3c332f">
    <vt:lpwstr/>
  </property>
  <property fmtid="{D5CDD505-2E9C-101B-9397-08002B2CF9AE}" pid="17" name="OrganisationalUnit">
    <vt:lpwstr>1;#DfE|cc08a6d4-dfde-4d0f-bd85-069ebcef80d5</vt:lpwstr>
  </property>
  <property fmtid="{D5CDD505-2E9C-101B-9397-08002B2CF9AE}" pid="18" name="DfeOwner">
    <vt:lpwstr>2;#DfE|a484111e-5b24-4ad9-9778-c536c8c88985</vt:lpwstr>
  </property>
  <property fmtid="{D5CDD505-2E9C-101B-9397-08002B2CF9AE}" pid="19" name="Subject1">
    <vt:lpwstr/>
  </property>
  <property fmtid="{D5CDD505-2E9C-101B-9397-08002B2CF9AE}" pid="20" name="c0e8f78731f34305bd83ee7a944e5d31">
    <vt:lpwstr/>
  </property>
  <property fmtid="{D5CDD505-2E9C-101B-9397-08002B2CF9AE}" pid="21" name="Rights:ProtectiveMarking">
    <vt:lpwstr>3;#Official|0884c477-2e62-47ea-b19c-5af6e91124c5</vt:lpwstr>
  </property>
</Properties>
</file>