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9" r:id="rId5"/>
    <p:sldMasterId id="2147483673" r:id="rId6"/>
  </p:sldMasterIdLst>
  <p:notesMasterIdLst>
    <p:notesMasterId r:id="rId15"/>
  </p:notesMasterIdLst>
  <p:sldIdLst>
    <p:sldId id="261" r:id="rId7"/>
    <p:sldId id="268" r:id="rId8"/>
    <p:sldId id="308" r:id="rId9"/>
    <p:sldId id="324" r:id="rId10"/>
    <p:sldId id="326" r:id="rId11"/>
    <p:sldId id="327" r:id="rId12"/>
    <p:sldId id="328" r:id="rId13"/>
    <p:sldId id="32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932438-C25F-D9EF-73C9-2EA389C835F2}" name="David Adams" initials="DA" userId="S::David.Adams@ofqual.gov.uk::345a4287-d2dc-41cd-a060-4a9f5f1441ae" providerId="AD"/>
  <p188:author id="{24922285-6374-772A-F7EB-FF2A992BE2F7}" name="Nile Campbell" initials="NC" userId="S::nile.campbell@ofqual.gov.uk::71ba2e02-2c85-4fba-a27e-8b9606fd855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FFE1"/>
    <a:srgbClr val="00FF40"/>
    <a:srgbClr val="031253"/>
    <a:srgbClr val="E779FF"/>
    <a:srgbClr val="00882B"/>
    <a:srgbClr val="004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ECD5ED-5433-1C41-8348-2216A3C413A0}" v="3" dt="2026-03-17T11:45:13.241"/>
    <p1510:client id="{EA40D385-87DE-40BE-8E0D-A59596466DC4}" v="246" dt="2026-03-12T13:35:53.6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160"/>
        <p:guide pos="3864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E2883-9610-394B-AE83-64AF58ACBE16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8B3AF-178A-2C44-BE53-C5D267529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5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48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41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CD6C4-3374-34C0-7E36-E4FB4ECAD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E90B9A-3D26-F919-8AC8-2174CED590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A648E1-DF76-56DF-980B-BA1D530CCB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FD399-7FDD-FC99-7126-F649BCF442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7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14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54D61-EAAA-436C-2D20-1446DE108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F29A04-7BD2-3995-08A7-EDE50A01EC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80D1D-E2E3-3CA0-CD1C-334DA013B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49206-6939-46FD-F22C-4916E2870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01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34D48-87C9-8F11-16B4-DAF793C90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5EF5D6-22F8-3599-2125-01161B7601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E5120D-7E59-5D28-2420-C399492F6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57F5D-E0D0-4153-1FE0-A84142C30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93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B7DD5-496D-C7F0-1BEA-7431F6031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1A54C0-9206-9C74-9CC5-BA685A4A85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F5716A-9F17-3EFF-EA5F-CAAD9BDD6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B8BA3-0C12-5AC4-66DE-512621D3AE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02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8B3AF-178A-2C44-BE53-C5D2675299C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50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fqual - Standard Section Header"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53445-01D1-091B-E9BA-AC3DEF8A6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4968875" cy="4423559"/>
          </a:xfrm>
        </p:spPr>
        <p:txBody>
          <a:bodyPr lIns="0" tIns="0" rIns="0" bIns="0"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BBA7A-691C-0006-A742-CE42F3AA9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5248950"/>
            <a:ext cx="4968875" cy="105977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9543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680" userDrawn="1">
          <p15:clr>
            <a:srgbClr val="F26B43"/>
          </p15:clr>
        </p15:guide>
        <p15:guide id="3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qual - Green1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96A1-B366-6B47-7ED5-FE0F19A55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799890"/>
          </a:xfrm>
        </p:spPr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68873-0F77-069E-816A-B9C6694A9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952625"/>
            <a:ext cx="4968875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4AB6F-F3F7-5D12-0263-606B27AA2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72263" y="1952625"/>
            <a:ext cx="4968875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DBEFA99-9D9E-F6DC-03D2-E598D6EA992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1349165"/>
            <a:ext cx="11090275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9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fqual - Green1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96A1-B366-6B47-7ED5-FE0F19A55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6"/>
            <a:ext cx="6121400" cy="799890"/>
          </a:xfrm>
        </p:spPr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68873-0F77-069E-816A-B9C6694A9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952625"/>
            <a:ext cx="6121400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DBEFA99-9D9E-F6DC-03D2-E598D6EA992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1349165"/>
            <a:ext cx="6121400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12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qual - Green1: P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96A1-B366-6B47-7ED5-FE0F19A55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9738" y="549276"/>
            <a:ext cx="6121400" cy="799890"/>
          </a:xfrm>
        </p:spPr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4AB6F-F3F7-5D12-0263-606B27AA2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9739" y="1952625"/>
            <a:ext cx="6121400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0926FB2-8DBA-0633-3820-305B78E8470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19738" y="1349165"/>
            <a:ext cx="6121400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33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fqual - Green1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DA3D1-78A3-7B74-5352-4CDA2EF16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07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fqual - Green1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6949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qual - Blue1: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CB8E-C406-DAA6-53A6-AC6D3B36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799890"/>
          </a:xfrm>
        </p:spPr>
        <p:txBody>
          <a:bodyPr/>
          <a:lstStyle>
            <a:lvl1pPr>
              <a:defRPr b="1">
                <a:solidFill>
                  <a:srgbClr val="03125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7D20-FCE4-E7BE-FA48-30178E57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952625"/>
            <a:ext cx="11090275" cy="398103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455464-779F-A3F5-9EEA-C37F4DEC171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1349165"/>
            <a:ext cx="11090275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8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qual - Blue1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96A1-B366-6B47-7ED5-FE0F19A55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799890"/>
          </a:xfrm>
        </p:spPr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68873-0F77-069E-816A-B9C6694A9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952625"/>
            <a:ext cx="4968875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4AB6F-F3F7-5D12-0263-606B27AA2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72263" y="1952625"/>
            <a:ext cx="4968875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DBEFA99-9D9E-F6DC-03D2-E598D6EA992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1349165"/>
            <a:ext cx="11090275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96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fqual - Blue1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96A1-B366-6B47-7ED5-FE0F19A55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6"/>
            <a:ext cx="6121400" cy="799890"/>
          </a:xfrm>
        </p:spPr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68873-0F77-069E-816A-B9C6694A9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952625"/>
            <a:ext cx="6121400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DBEFA99-9D9E-F6DC-03D2-E598D6EA992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4" y="1349165"/>
            <a:ext cx="6121400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24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qual - Blue1: P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96A1-B366-6B47-7ED5-FE0F19A55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9738" y="549276"/>
            <a:ext cx="6121400" cy="799890"/>
          </a:xfrm>
        </p:spPr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4AB6F-F3F7-5D12-0263-606B27AA2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9739" y="1952625"/>
            <a:ext cx="6121400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0926FB2-8DBA-0633-3820-305B78E8470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19738" y="1349165"/>
            <a:ext cx="6121400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71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fqual - Blue1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DA3D1-78A3-7B74-5352-4CDA2EF16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6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fqual - Standard Title and Content"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CB8E-C406-DAA6-53A6-AC6D3B36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9738" y="549275"/>
            <a:ext cx="6121400" cy="114141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7D20-FCE4-E7BE-FA48-30178E57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9738" y="2349662"/>
            <a:ext cx="6121400" cy="3673452"/>
          </a:xfrm>
        </p:spPr>
        <p:txBody>
          <a:bodyPr>
            <a:noAutofit/>
          </a:bodyPr>
          <a:lstStyle>
            <a:lvl1pPr marL="0"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2BFBCF-0B8A-248F-BD2C-C29FDF9B78B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19738" y="1349165"/>
            <a:ext cx="6121400" cy="67640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0404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fqual - Blue1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609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fqual - Green1: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B05926-1FD2-46BD-B4E0-22C36DC886C1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>
            <a:gsLst>
              <a:gs pos="50000">
                <a:srgbClr val="0C6132"/>
              </a:gs>
              <a:gs pos="100000">
                <a:srgbClr val="06343A"/>
              </a:gs>
              <a:gs pos="0">
                <a:srgbClr val="15A427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oogle Shape;41;p8">
            <a:extLst>
              <a:ext uri="{FF2B5EF4-FFF2-40B4-BE49-F238E27FC236}">
                <a16:creationId xmlns:a16="http://schemas.microsoft.com/office/drawing/2014/main" id="{3DA21252-080B-5A6A-E7CC-160DBF9C3719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69537" y="0"/>
            <a:ext cx="1371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9;p8">
            <a:extLst>
              <a:ext uri="{FF2B5EF4-FFF2-40B4-BE49-F238E27FC236}">
                <a16:creationId xmlns:a16="http://schemas.microsoft.com/office/drawing/2014/main" id="{73298C30-F62E-90D1-E77B-CFD538921CB1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67425" y="3429000"/>
            <a:ext cx="592455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F3262B2-E01B-0498-8939-6C8E13750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1122363"/>
            <a:ext cx="11090275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FC3A6-31C3-18EF-1A8E-C508785C6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1109027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1492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fqual - Green1: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FE24D2-D950-8A52-BF4E-F3853BC0403D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>
            <a:gsLst>
              <a:gs pos="50000">
                <a:srgbClr val="0C6132"/>
              </a:gs>
              <a:gs pos="100000">
                <a:srgbClr val="06343A"/>
              </a:gs>
              <a:gs pos="0">
                <a:srgbClr val="15A427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oogle Shape;124;p19">
            <a:extLst>
              <a:ext uri="{FF2B5EF4-FFF2-40B4-BE49-F238E27FC236}">
                <a16:creationId xmlns:a16="http://schemas.microsoft.com/office/drawing/2014/main" id="{B157D8B1-6CDD-6034-2411-6CFE9CB0059F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750" y="2286000"/>
            <a:ext cx="314325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2;p10">
            <a:extLst>
              <a:ext uri="{FF2B5EF4-FFF2-40B4-BE49-F238E27FC236}">
                <a16:creationId xmlns:a16="http://schemas.microsoft.com/office/drawing/2014/main" id="{D21BEEF5-AECC-AA1A-D79B-50025FBB4BE1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31759" y="6048621"/>
            <a:ext cx="809379" cy="8093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83CB8E-C406-DAA6-53A6-AC6D3B36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121400" cy="114141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7D20-FCE4-E7BE-FA48-30178E57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349661"/>
            <a:ext cx="6121400" cy="3959063"/>
          </a:xfrm>
        </p:spPr>
        <p:txBody>
          <a:bodyPr>
            <a:noAutofit/>
          </a:bodyPr>
          <a:lstStyle>
            <a:lvl1pPr marL="0"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2BFBCF-0B8A-248F-BD2C-C29FDF9B78B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1349165"/>
            <a:ext cx="6121400" cy="67640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897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fqual - Green1: Pic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FE24D2-D950-8A52-BF4E-F3853BC0403D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>
            <a:gsLst>
              <a:gs pos="50000">
                <a:srgbClr val="0C6132"/>
              </a:gs>
              <a:gs pos="100000">
                <a:srgbClr val="06343A"/>
              </a:gs>
              <a:gs pos="0">
                <a:srgbClr val="15A427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oogle Shape;124;p19">
            <a:extLst>
              <a:ext uri="{FF2B5EF4-FFF2-40B4-BE49-F238E27FC236}">
                <a16:creationId xmlns:a16="http://schemas.microsoft.com/office/drawing/2014/main" id="{B157D8B1-6CDD-6034-2411-6CFE9CB0059F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750" y="2286000"/>
            <a:ext cx="314325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2;p10">
            <a:extLst>
              <a:ext uri="{FF2B5EF4-FFF2-40B4-BE49-F238E27FC236}">
                <a16:creationId xmlns:a16="http://schemas.microsoft.com/office/drawing/2014/main" id="{929D5902-F217-1632-06F1-EA263923F1A3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31759" y="6048621"/>
            <a:ext cx="809379" cy="8093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83CB8E-C406-DAA6-53A6-AC6D3B36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9738" y="549275"/>
            <a:ext cx="6121400" cy="114141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7D20-FCE4-E7BE-FA48-30178E57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9738" y="2349662"/>
            <a:ext cx="6121400" cy="3623756"/>
          </a:xfrm>
        </p:spPr>
        <p:txBody>
          <a:bodyPr>
            <a:noAutofit/>
          </a:bodyPr>
          <a:lstStyle>
            <a:lvl1pPr marL="0"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2BFBCF-0B8A-248F-BD2C-C29FDF9B78B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19738" y="1349165"/>
            <a:ext cx="6121400" cy="67640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102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fqual - Blue1: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B05926-1FD2-46BD-B4E0-22C36DC886C1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>
            <a:gsLst>
              <a:gs pos="70000">
                <a:srgbClr val="031253"/>
              </a:gs>
              <a:gs pos="0">
                <a:srgbClr val="004CFF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9;p8">
            <a:extLst>
              <a:ext uri="{FF2B5EF4-FFF2-40B4-BE49-F238E27FC236}">
                <a16:creationId xmlns:a16="http://schemas.microsoft.com/office/drawing/2014/main" id="{73298C30-F62E-90D1-E77B-CFD538921CB1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267425" y="3429000"/>
            <a:ext cx="5924550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41;p8">
            <a:extLst>
              <a:ext uri="{FF2B5EF4-FFF2-40B4-BE49-F238E27FC236}">
                <a16:creationId xmlns:a16="http://schemas.microsoft.com/office/drawing/2014/main" id="{3DA21252-080B-5A6A-E7CC-160DBF9C3719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69537" y="0"/>
            <a:ext cx="13716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F3262B2-E01B-0498-8939-6C8E13750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1122363"/>
            <a:ext cx="11090275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FC3A6-31C3-18EF-1A8E-C508785C6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1109027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045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fqual - Blue1: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16BF99-BE6B-0B2B-908E-F21FB6607043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>
            <a:gsLst>
              <a:gs pos="70000">
                <a:srgbClr val="031253"/>
              </a:gs>
              <a:gs pos="0">
                <a:srgbClr val="004CFF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oogle Shape;124;p19">
            <a:extLst>
              <a:ext uri="{FF2B5EF4-FFF2-40B4-BE49-F238E27FC236}">
                <a16:creationId xmlns:a16="http://schemas.microsoft.com/office/drawing/2014/main" id="{B157D8B1-6CDD-6034-2411-6CFE9CB0059F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750" y="2286000"/>
            <a:ext cx="314325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2;p10">
            <a:extLst>
              <a:ext uri="{FF2B5EF4-FFF2-40B4-BE49-F238E27FC236}">
                <a16:creationId xmlns:a16="http://schemas.microsoft.com/office/drawing/2014/main" id="{D21BEEF5-AECC-AA1A-D79B-50025FBB4BE1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31759" y="6048621"/>
            <a:ext cx="809379" cy="8093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83CB8E-C406-DAA6-53A6-AC6D3B36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121400" cy="114141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7D20-FCE4-E7BE-FA48-30178E57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349661"/>
            <a:ext cx="6121400" cy="3959063"/>
          </a:xfrm>
        </p:spPr>
        <p:txBody>
          <a:bodyPr>
            <a:noAutofit/>
          </a:bodyPr>
          <a:lstStyle>
            <a:lvl1pPr marL="0"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2BFBCF-0B8A-248F-BD2C-C29FDF9B78B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1349165"/>
            <a:ext cx="6121400" cy="67640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208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fqual - Blue1: Pic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B54384-BD86-BF5A-7D9D-946FF4A10C31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>
            <a:gsLst>
              <a:gs pos="70000">
                <a:srgbClr val="031253"/>
              </a:gs>
              <a:gs pos="0">
                <a:srgbClr val="004CFF"/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oogle Shape;124;p19">
            <a:extLst>
              <a:ext uri="{FF2B5EF4-FFF2-40B4-BE49-F238E27FC236}">
                <a16:creationId xmlns:a16="http://schemas.microsoft.com/office/drawing/2014/main" id="{B157D8B1-6CDD-6034-2411-6CFE9CB0059F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750" y="2286000"/>
            <a:ext cx="314325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2;p10">
            <a:extLst>
              <a:ext uri="{FF2B5EF4-FFF2-40B4-BE49-F238E27FC236}">
                <a16:creationId xmlns:a16="http://schemas.microsoft.com/office/drawing/2014/main" id="{929D5902-F217-1632-06F1-EA263923F1A3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31759" y="6048621"/>
            <a:ext cx="809379" cy="8093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83CB8E-C406-DAA6-53A6-AC6D3B36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9738" y="549275"/>
            <a:ext cx="6121400" cy="114141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7D20-FCE4-E7BE-FA48-30178E57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9738" y="2349662"/>
            <a:ext cx="6121400" cy="3603878"/>
          </a:xfrm>
        </p:spPr>
        <p:txBody>
          <a:bodyPr>
            <a:noAutofit/>
          </a:bodyPr>
          <a:lstStyle>
            <a:lvl1pPr marL="0"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2BFBCF-0B8A-248F-BD2C-C29FDF9B78B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19738" y="1349165"/>
            <a:ext cx="6121400" cy="67640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452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qual - Green1: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CB8E-C406-DAA6-53A6-AC6D3B36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799890"/>
          </a:xfrm>
        </p:spPr>
        <p:txBody>
          <a:bodyPr/>
          <a:lstStyle>
            <a:lvl1pPr>
              <a:defRPr b="1">
                <a:solidFill>
                  <a:srgbClr val="00882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7D20-FCE4-E7BE-FA48-30178E57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952625"/>
            <a:ext cx="11090275" cy="43561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455464-779F-A3F5-9EEA-C37F4DEC171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0863" y="1349165"/>
            <a:ext cx="11090275" cy="4240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4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BFCBC-B84E-04F8-4543-D67B38CA5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11414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D4E10-E1C7-1649-2211-7130367E6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77429"/>
            <a:ext cx="11090275" cy="42953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39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8" r:id="rId2"/>
    <p:sldLayoutId id="2147483649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216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orient="horz" pos="3974">
          <p15:clr>
            <a:srgbClr val="F26B43"/>
          </p15:clr>
        </p15:guide>
        <p15:guide id="5" pos="347">
          <p15:clr>
            <a:srgbClr val="F26B43"/>
          </p15:clr>
        </p15:guide>
        <p15:guide id="6" pos="7333">
          <p15:clr>
            <a:srgbClr val="F26B43"/>
          </p15:clr>
        </p15:guide>
        <p15:guide id="7" pos="3477">
          <p15:clr>
            <a:srgbClr val="F26B43"/>
          </p15:clr>
        </p15:guide>
        <p15:guide id="8" pos="4203">
          <p15:clr>
            <a:srgbClr val="F26B43"/>
          </p15:clr>
        </p15:guide>
        <p15:guide id="9" orient="horz" pos="111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BFCBC-B84E-04F8-4543-D67B38CA5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11414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D4E10-E1C7-1649-2211-7130367E6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77429"/>
            <a:ext cx="11090275" cy="41860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811BDE-D2FB-A3A4-F03E-1FC1E928DF49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gradFill flip="none" rotWithShape="1">
            <a:gsLst>
              <a:gs pos="100000">
                <a:srgbClr val="06343A"/>
              </a:gs>
              <a:gs pos="0">
                <a:srgbClr val="15A427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oogle Shape;52;p10">
            <a:extLst>
              <a:ext uri="{FF2B5EF4-FFF2-40B4-BE49-F238E27FC236}">
                <a16:creationId xmlns:a16="http://schemas.microsoft.com/office/drawing/2014/main" id="{84A97921-F5EF-3B84-9936-15FBB7084B89}"/>
              </a:ext>
            </a:extLst>
          </p:cNvPr>
          <p:cNvPicPr preferRelativeResize="0"/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31759" y="6048621"/>
            <a:ext cx="809379" cy="8093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580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9" r:id="rId3"/>
    <p:sldLayoutId id="2147483667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882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882B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82B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82B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82B"/>
        </a:buClr>
        <a:buFont typeface="Wingdings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882B"/>
        </a:buClr>
        <a:buFont typeface="Wingdings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2160" userDrawn="1">
          <p15:clr>
            <a:srgbClr val="F26B43"/>
          </p15:clr>
        </p15:guide>
        <p15:guide id="3" orient="horz" pos="346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  <p15:guide id="5" pos="347" userDrawn="1">
          <p15:clr>
            <a:srgbClr val="F26B43"/>
          </p15:clr>
        </p15:guide>
        <p15:guide id="6" pos="7333" userDrawn="1">
          <p15:clr>
            <a:srgbClr val="F26B43"/>
          </p15:clr>
        </p15:guide>
        <p15:guide id="7" pos="3477" userDrawn="1">
          <p15:clr>
            <a:srgbClr val="F26B43"/>
          </p15:clr>
        </p15:guide>
        <p15:guide id="8" pos="4203" userDrawn="1">
          <p15:clr>
            <a:srgbClr val="F26B43"/>
          </p15:clr>
        </p15:guide>
        <p15:guide id="9" orient="horz" pos="123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6A51774-9E01-4132-7E4F-CCCDB3609A13}"/>
              </a:ext>
            </a:extLst>
          </p:cNvPr>
          <p:cNvSpPr/>
          <p:nvPr userDrawn="1"/>
        </p:nvSpPr>
        <p:spPr>
          <a:xfrm>
            <a:off x="0" y="6308725"/>
            <a:ext cx="12192000" cy="549276"/>
          </a:xfrm>
          <a:prstGeom prst="rect">
            <a:avLst/>
          </a:prstGeom>
          <a:gradFill flip="none" rotWithShape="1">
            <a:gsLst>
              <a:gs pos="100000">
                <a:srgbClr val="031253"/>
              </a:gs>
              <a:gs pos="0">
                <a:srgbClr val="004CFF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BFCBC-B84E-04F8-4543-D67B38CA5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11414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D4E10-E1C7-1649-2211-7130367E6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77429"/>
            <a:ext cx="11090275" cy="45312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5" name="Google Shape;52;p10">
            <a:extLst>
              <a:ext uri="{FF2B5EF4-FFF2-40B4-BE49-F238E27FC236}">
                <a16:creationId xmlns:a16="http://schemas.microsoft.com/office/drawing/2014/main" id="{84A97921-F5EF-3B84-9936-15FBB7084B89}"/>
              </a:ext>
            </a:extLst>
          </p:cNvPr>
          <p:cNvPicPr preferRelativeResize="0"/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31759" y="6048621"/>
            <a:ext cx="809379" cy="8093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227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0" r:id="rId3"/>
    <p:sldLayoutId id="2147483676" r:id="rId4"/>
    <p:sldLayoutId id="2147483677" r:id="rId5"/>
    <p:sldLayoutId id="214748367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3125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31253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31253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31253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31253"/>
        </a:buClr>
        <a:buFont typeface="Wingdings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31253"/>
        </a:buClr>
        <a:buFont typeface="Wingdings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2160" userDrawn="1">
          <p15:clr>
            <a:srgbClr val="F26B43"/>
          </p15:clr>
        </p15:guide>
        <p15:guide id="3" orient="horz" pos="346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  <p15:guide id="5" pos="347" userDrawn="1">
          <p15:clr>
            <a:srgbClr val="F26B43"/>
          </p15:clr>
        </p15:guide>
        <p15:guide id="6" pos="7333" userDrawn="1">
          <p15:clr>
            <a:srgbClr val="F26B43"/>
          </p15:clr>
        </p15:guide>
        <p15:guide id="7" pos="3477" userDrawn="1">
          <p15:clr>
            <a:srgbClr val="F26B43"/>
          </p15:clr>
        </p15:guide>
        <p15:guide id="8" pos="4203" userDrawn="1">
          <p15:clr>
            <a:srgbClr val="F26B43"/>
          </p15:clr>
        </p15:guide>
        <p15:guide id="9" orient="horz" pos="12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QBx56qjS338?feature=oembed" TargetMode="Externa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FEE5E6-7610-7ED6-11C8-BC23986A998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911350" y="0"/>
            <a:ext cx="1028065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B10593-FA67-B93B-BD15-E6244A25052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7460"/>
          <a:stretch>
            <a:fillRect/>
          </a:stretch>
        </p:blipFill>
        <p:spPr>
          <a:xfrm>
            <a:off x="0" y="1834"/>
            <a:ext cx="7624854" cy="6858000"/>
          </a:xfrm>
          <a:prstGeom prst="rect">
            <a:avLst/>
          </a:prstGeom>
        </p:spPr>
      </p:pic>
      <p:pic>
        <p:nvPicPr>
          <p:cNvPr id="8" name="Google Shape;11;p2">
            <a:extLst>
              <a:ext uri="{FF2B5EF4-FFF2-40B4-BE49-F238E27FC236}">
                <a16:creationId xmlns:a16="http://schemas.microsoft.com/office/drawing/2014/main" id="{1BEFC1EC-D672-CB02-595A-685790FC5F88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63" y="0"/>
            <a:ext cx="13716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C68FD06-4ED3-1609-7018-0AE17B896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120775"/>
            <a:ext cx="4968875" cy="4423559"/>
          </a:xfrm>
        </p:spPr>
        <p:txBody>
          <a:bodyPr/>
          <a:lstStyle/>
          <a:p>
            <a:r>
              <a:rPr lang="en-GB" sz="2400">
                <a:latin typeface="Arial"/>
                <a:cs typeface="Arial"/>
              </a:rPr>
              <a:t>Lesson plan slides:</a:t>
            </a:r>
            <a:br>
              <a:rPr lang="en-GB" b="1"/>
            </a:br>
            <a:r>
              <a:rPr lang="en-GB" b="1">
                <a:latin typeface="Arial"/>
                <a:cs typeface="Arial"/>
              </a:rPr>
              <a:t>Understanding how</a:t>
            </a:r>
            <a:br>
              <a:rPr lang="en-GB" b="1"/>
            </a:br>
            <a:r>
              <a:rPr lang="en-GB" b="1">
                <a:latin typeface="Arial"/>
                <a:cs typeface="Arial"/>
              </a:rPr>
              <a:t>your exams are</a:t>
            </a:r>
            <a:br>
              <a:rPr lang="en-GB" b="1"/>
            </a:br>
            <a:r>
              <a:rPr lang="en-GB" b="1">
                <a:gradFill>
                  <a:gsLst>
                    <a:gs pos="0">
                      <a:srgbClr val="00FF40"/>
                    </a:gs>
                    <a:gs pos="100000">
                      <a:srgbClr val="44FFE1"/>
                    </a:gs>
                  </a:gsLst>
                  <a:lin ang="10200000" scaled="0"/>
                </a:gradFill>
                <a:latin typeface="Arial"/>
                <a:cs typeface="Arial"/>
              </a:rPr>
              <a:t>marked and graded </a:t>
            </a:r>
            <a:br>
              <a:rPr lang="en-GB" b="1"/>
            </a:b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129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2CA25-A111-F310-0453-D62539889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True or false?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1B771-17B2-5F43-2A34-4F80E5256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2" y="2349661"/>
            <a:ext cx="10220231" cy="39590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/>
              <a:t>Examiners know which school you're from when marking 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Grade boundaries are set after everyone has sat the exam 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There's a limit on how many students can get top grades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It's no easier to get a grade with one exam board than another 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It can be harder or easier to get your grades from one year to the next 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62881-E0F2-04F5-9519-4376B3F1743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/>
              <a:t>Can you spot the real exam facts?</a:t>
            </a:r>
          </a:p>
        </p:txBody>
      </p:sp>
    </p:spTree>
    <p:extLst>
      <p:ext uri="{BB962C8B-B14F-4D97-AF65-F5344CB8AC3E}">
        <p14:creationId xmlns:p14="http://schemas.microsoft.com/office/powerpoint/2010/main" val="147895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C0A3E-033F-CDFE-4B1F-D1818FAB2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5C665D-F1F2-6376-A21A-F11DE6480420}"/>
              </a:ext>
            </a:extLst>
          </p:cNvPr>
          <p:cNvCxnSpPr/>
          <p:nvPr/>
        </p:nvCxnSpPr>
        <p:spPr>
          <a:xfrm flipV="1">
            <a:off x="12694601" y="3925584"/>
            <a:ext cx="11394003" cy="856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1CE77-F12F-7C3D-BF4F-DCC3B7A22A44}"/>
              </a:ext>
            </a:extLst>
          </p:cNvPr>
          <p:cNvCxnSpPr/>
          <p:nvPr/>
        </p:nvCxnSpPr>
        <p:spPr>
          <a:xfrm flipV="1">
            <a:off x="398966" y="3925584"/>
            <a:ext cx="11394003" cy="856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" name="Picture 7" descr="A white and black border&#10;&#10;AI-generated content may be incorrect.">
            <a:extLst>
              <a:ext uri="{FF2B5EF4-FFF2-40B4-BE49-F238E27FC236}">
                <a16:creationId xmlns:a16="http://schemas.microsoft.com/office/drawing/2014/main" id="{A9C3D479-9A1C-53EB-0853-048196A901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63" y="4182632"/>
            <a:ext cx="1998388" cy="1998425"/>
          </a:xfrm>
          <a:prstGeom prst="rect">
            <a:avLst/>
          </a:prstGeom>
        </p:spPr>
      </p:pic>
      <p:pic>
        <p:nvPicPr>
          <p:cNvPr id="9" name="Picture 8" descr="A white and black border&#10;&#10;AI-generated content may be incorrect.">
            <a:extLst>
              <a:ext uri="{FF2B5EF4-FFF2-40B4-BE49-F238E27FC236}">
                <a16:creationId xmlns:a16="http://schemas.microsoft.com/office/drawing/2014/main" id="{9655F93F-D150-D5B6-1580-ACF88ADB4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268777" y="1670113"/>
            <a:ext cx="1998425" cy="1998425"/>
          </a:xfrm>
          <a:prstGeom prst="rect">
            <a:avLst/>
          </a:prstGeom>
        </p:spPr>
      </p:pic>
      <p:pic>
        <p:nvPicPr>
          <p:cNvPr id="10" name="Picture 9" descr="A white and black border&#10;&#10;AI-generated content may be incorrect.">
            <a:extLst>
              <a:ext uri="{FF2B5EF4-FFF2-40B4-BE49-F238E27FC236}">
                <a16:creationId xmlns:a16="http://schemas.microsoft.com/office/drawing/2014/main" id="{D02FA520-6E1C-8E1B-384E-68EB162F4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9816" y="4208316"/>
            <a:ext cx="2371494" cy="232009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FE13BF8-82D2-F018-DE04-9EB02761DA63}"/>
              </a:ext>
            </a:extLst>
          </p:cNvPr>
          <p:cNvSpPr txBox="1"/>
          <p:nvPr/>
        </p:nvSpPr>
        <p:spPr>
          <a:xfrm>
            <a:off x="755371" y="4549601"/>
            <a:ext cx="1597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Answer paper sent to exam board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AE6FC9-7027-24F9-1F52-BC9EA61F0FAF}"/>
              </a:ext>
            </a:extLst>
          </p:cNvPr>
          <p:cNvSpPr txBox="1"/>
          <p:nvPr/>
        </p:nvSpPr>
        <p:spPr>
          <a:xfrm>
            <a:off x="2464723" y="2000172"/>
            <a:ext cx="15979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Answer paper split into individual questions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2971BE5-5F68-000C-C808-EC325D35F6A0}"/>
              </a:ext>
            </a:extLst>
          </p:cNvPr>
          <p:cNvSpPr txBox="1"/>
          <p:nvPr/>
        </p:nvSpPr>
        <p:spPr>
          <a:xfrm>
            <a:off x="4267202" y="4549600"/>
            <a:ext cx="21840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Trained examiners mark each question using detailed mark scheme</a:t>
            </a:r>
          </a:p>
        </p:txBody>
      </p:sp>
      <p:pic>
        <p:nvPicPr>
          <p:cNvPr id="29" name="Picture 28" descr="A white and black border&#10;&#10;AI-generated content may be incorrect.">
            <a:extLst>
              <a:ext uri="{FF2B5EF4-FFF2-40B4-BE49-F238E27FC236}">
                <a16:creationId xmlns:a16="http://schemas.microsoft.com/office/drawing/2014/main" id="{D5DCB987-50BC-FF13-E0AF-F07996A69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874270" y="1670113"/>
            <a:ext cx="1998388" cy="199842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0696AC54-8095-855B-CF3D-036C130ADC15}"/>
              </a:ext>
            </a:extLst>
          </p:cNvPr>
          <p:cNvSpPr txBox="1"/>
          <p:nvPr/>
        </p:nvSpPr>
        <p:spPr>
          <a:xfrm>
            <a:off x="6070216" y="2080854"/>
            <a:ext cx="1597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Quality checks ensure consistency</a:t>
            </a:r>
          </a:p>
        </p:txBody>
      </p:sp>
      <p:pic>
        <p:nvPicPr>
          <p:cNvPr id="31" name="Picture 30" descr="A white and black border&#10;&#10;AI-generated content may be incorrect.">
            <a:extLst>
              <a:ext uri="{FF2B5EF4-FFF2-40B4-BE49-F238E27FC236}">
                <a16:creationId xmlns:a16="http://schemas.microsoft.com/office/drawing/2014/main" id="{ADBAF19A-D9B2-3D3B-6BC5-8E6DF9B6D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186" y="4231902"/>
            <a:ext cx="1998461" cy="199842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E724CFE-8748-7663-A11B-3A5B6D4D28AD}"/>
              </a:ext>
            </a:extLst>
          </p:cNvPr>
          <p:cNvSpPr txBox="1"/>
          <p:nvPr/>
        </p:nvSpPr>
        <p:spPr>
          <a:xfrm>
            <a:off x="7872694" y="4598871"/>
            <a:ext cx="15979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Grade boundaries set</a:t>
            </a:r>
          </a:p>
        </p:txBody>
      </p:sp>
      <p:pic>
        <p:nvPicPr>
          <p:cNvPr id="33" name="Picture 32" descr="A white and black border&#10;&#10;AI-generated content may be incorrect.">
            <a:extLst>
              <a:ext uri="{FF2B5EF4-FFF2-40B4-BE49-F238E27FC236}">
                <a16:creationId xmlns:a16="http://schemas.microsoft.com/office/drawing/2014/main" id="{5EC6551E-7AA4-0044-2008-C71B4771E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735838" y="1525799"/>
            <a:ext cx="2151362" cy="2151362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5AC3C2E9-C20E-3581-5A3D-21B8F0C7B94D}"/>
              </a:ext>
            </a:extLst>
          </p:cNvPr>
          <p:cNvSpPr txBox="1"/>
          <p:nvPr/>
        </p:nvSpPr>
        <p:spPr>
          <a:xfrm>
            <a:off x="9931785" y="2089477"/>
            <a:ext cx="1802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Grades determined and sent back to school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89AB682-BC4E-3571-4894-4B47BB88E1C7}"/>
              </a:ext>
            </a:extLst>
          </p:cNvPr>
          <p:cNvCxnSpPr/>
          <p:nvPr/>
        </p:nvCxnSpPr>
        <p:spPr>
          <a:xfrm>
            <a:off x="1351722" y="3925584"/>
            <a:ext cx="0" cy="1536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399F72-C0C7-EC72-A813-659D7AF5E58E}"/>
              </a:ext>
            </a:extLst>
          </p:cNvPr>
          <p:cNvCxnSpPr/>
          <p:nvPr/>
        </p:nvCxnSpPr>
        <p:spPr>
          <a:xfrm>
            <a:off x="3083024" y="3763328"/>
            <a:ext cx="0" cy="1536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6A8E96-18CD-8238-6736-925C181A88C9}"/>
              </a:ext>
            </a:extLst>
          </p:cNvPr>
          <p:cNvCxnSpPr/>
          <p:nvPr/>
        </p:nvCxnSpPr>
        <p:spPr>
          <a:xfrm>
            <a:off x="4876801" y="3925584"/>
            <a:ext cx="0" cy="1536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AEE8358-4A25-9449-C859-585A77EDF454}"/>
              </a:ext>
            </a:extLst>
          </p:cNvPr>
          <p:cNvCxnSpPr/>
          <p:nvPr/>
        </p:nvCxnSpPr>
        <p:spPr>
          <a:xfrm>
            <a:off x="6672263" y="3763328"/>
            <a:ext cx="0" cy="1536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C7CC0F5-6C25-47AE-274A-58C0C55CAB48}"/>
              </a:ext>
            </a:extLst>
          </p:cNvPr>
          <p:cNvCxnSpPr/>
          <p:nvPr/>
        </p:nvCxnSpPr>
        <p:spPr>
          <a:xfrm>
            <a:off x="8493328" y="3922635"/>
            <a:ext cx="0" cy="1536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A6F94F8-FA1D-A7B5-64DF-2EC3CDB4A385}"/>
              </a:ext>
            </a:extLst>
          </p:cNvPr>
          <p:cNvCxnSpPr/>
          <p:nvPr/>
        </p:nvCxnSpPr>
        <p:spPr>
          <a:xfrm>
            <a:off x="10556357" y="3748504"/>
            <a:ext cx="0" cy="1536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E5B0639-0E08-9C47-B284-9F49C27596B2}"/>
              </a:ext>
            </a:extLst>
          </p:cNvPr>
          <p:cNvSpPr txBox="1"/>
          <p:nvPr/>
        </p:nvSpPr>
        <p:spPr>
          <a:xfrm>
            <a:off x="2072877" y="4292554"/>
            <a:ext cx="44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rgbClr val="00B05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7692816-AF9C-6B3A-4515-CB9A8CD8DDEB}"/>
              </a:ext>
            </a:extLst>
          </p:cNvPr>
          <p:cNvSpPr txBox="1"/>
          <p:nvPr/>
        </p:nvSpPr>
        <p:spPr>
          <a:xfrm>
            <a:off x="3826158" y="1768894"/>
            <a:ext cx="44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rgbClr val="00B05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36968CD-B778-5905-470F-6A536AD29AEF}"/>
              </a:ext>
            </a:extLst>
          </p:cNvPr>
          <p:cNvSpPr txBox="1"/>
          <p:nvPr/>
        </p:nvSpPr>
        <p:spPr>
          <a:xfrm>
            <a:off x="5941174" y="4254552"/>
            <a:ext cx="44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rgbClr val="00B05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A56778C-0E20-FA3D-9C75-B6892F984ED9}"/>
              </a:ext>
            </a:extLst>
          </p:cNvPr>
          <p:cNvSpPr txBox="1"/>
          <p:nvPr/>
        </p:nvSpPr>
        <p:spPr>
          <a:xfrm>
            <a:off x="9147581" y="4294540"/>
            <a:ext cx="44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rgbClr val="00B05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EF1ECC9-FB30-010F-102E-ABBB409A9FA2}"/>
              </a:ext>
            </a:extLst>
          </p:cNvPr>
          <p:cNvSpPr txBox="1"/>
          <p:nvPr/>
        </p:nvSpPr>
        <p:spPr>
          <a:xfrm>
            <a:off x="7387504" y="1742934"/>
            <a:ext cx="44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rgbClr val="00B05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C023DAF-B890-97DA-CABF-5D06567006B3}"/>
              </a:ext>
            </a:extLst>
          </p:cNvPr>
          <p:cNvSpPr txBox="1"/>
          <p:nvPr/>
        </p:nvSpPr>
        <p:spPr>
          <a:xfrm>
            <a:off x="11384542" y="1610220"/>
            <a:ext cx="44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rgbClr val="00B05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6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B3D6818-60C1-F0B1-9AC1-A9A4B74C3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987" y="532151"/>
            <a:ext cx="8424523" cy="1167098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The journey of your exam paper</a:t>
            </a:r>
            <a:endParaRPr lang="en-US" b="0">
              <a:latin typeface="Arial"/>
              <a:cs typeface="Arial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4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2E207-5786-412B-2722-6379F07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1C4373-EAF3-155A-4034-E51115761A5D}"/>
              </a:ext>
            </a:extLst>
          </p:cNvPr>
          <p:cNvSpPr/>
          <p:nvPr/>
        </p:nvSpPr>
        <p:spPr>
          <a:xfrm>
            <a:off x="-4858" y="3773970"/>
            <a:ext cx="12196858" cy="18032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ABB52159-FE02-E1B7-C911-6D7FA64C4DFB}"/>
              </a:ext>
            </a:extLst>
          </p:cNvPr>
          <p:cNvSpPr txBox="1">
            <a:spLocks/>
          </p:cNvSpPr>
          <p:nvPr/>
        </p:nvSpPr>
        <p:spPr>
          <a:xfrm>
            <a:off x="7840476" y="2857567"/>
            <a:ext cx="1179362" cy="316933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3125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GB" sz="1600" b="1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endParaRPr lang="en-GB" sz="1600" b="1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150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149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148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147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146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145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144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53A8B052-9DF4-5C7B-273A-74304384AE63}"/>
              </a:ext>
            </a:extLst>
          </p:cNvPr>
          <p:cNvSpPr txBox="1">
            <a:spLocks/>
          </p:cNvSpPr>
          <p:nvPr/>
        </p:nvSpPr>
        <p:spPr>
          <a:xfrm>
            <a:off x="5215555" y="2859569"/>
            <a:ext cx="1179362" cy="316933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3125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GB" sz="1600" b="1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endParaRPr lang="en-GB" sz="1600" b="1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151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150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149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148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147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146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145</a:t>
            </a: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2D0564D7-277D-C65D-027F-FB7447FE33CC}"/>
              </a:ext>
            </a:extLst>
          </p:cNvPr>
          <p:cNvSpPr txBox="1">
            <a:spLocks/>
          </p:cNvSpPr>
          <p:nvPr/>
        </p:nvSpPr>
        <p:spPr>
          <a:xfrm>
            <a:off x="2578770" y="2839492"/>
            <a:ext cx="1179362" cy="316933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3125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GB" sz="1600" b="1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endParaRPr lang="en-GB" sz="1600" b="1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152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151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150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149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148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147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GB" sz="1600" b="1"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146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4E60595B-6FF4-7B38-96B9-53986400A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577" y="1346223"/>
            <a:ext cx="10901997" cy="1107107"/>
          </a:xfrm>
        </p:spPr>
        <p:txBody>
          <a:bodyPr/>
          <a:lstStyle/>
          <a:p>
            <a:pPr marL="0" indent="0">
              <a:buNone/>
            </a:pPr>
            <a:r>
              <a:rPr lang="en-GB">
                <a:solidFill>
                  <a:schemeClr val="accent2">
                    <a:lumMod val="50000"/>
                  </a:schemeClr>
                </a:solidFill>
              </a:rPr>
              <a:t>Different grade boundaries DOES NOT EQUAL different quality of work needed</a:t>
            </a:r>
          </a:p>
          <a:p>
            <a:pPr marL="0" indent="0">
              <a:buNone/>
            </a:pPr>
            <a:r>
              <a:rPr lang="en-GB">
                <a:solidFill>
                  <a:schemeClr val="accent2">
                    <a:lumMod val="50000"/>
                  </a:schemeClr>
                </a:solidFill>
              </a:rPr>
              <a:t>If a paper is easier than last year → boundaries are set higher</a:t>
            </a:r>
          </a:p>
          <a:p>
            <a:pPr marL="0" indent="0">
              <a:buNone/>
            </a:pPr>
            <a:r>
              <a:rPr lang="en-GB">
                <a:solidFill>
                  <a:schemeClr val="accent2">
                    <a:lumMod val="50000"/>
                  </a:schemeClr>
                </a:solidFill>
              </a:rPr>
              <a:t>If a paper is harder than last year → boundaries are set lower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057853C-D1F8-8090-6D44-CAA4005AC638}"/>
              </a:ext>
            </a:extLst>
          </p:cNvPr>
          <p:cNvCxnSpPr/>
          <p:nvPr/>
        </p:nvCxnSpPr>
        <p:spPr>
          <a:xfrm>
            <a:off x="1515979" y="3773971"/>
            <a:ext cx="8578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45816A1-1BA1-A413-F175-038E8D93164D}"/>
              </a:ext>
            </a:extLst>
          </p:cNvPr>
          <p:cNvCxnSpPr>
            <a:cxnSpLocks/>
          </p:cNvCxnSpPr>
          <p:nvPr/>
        </p:nvCxnSpPr>
        <p:spPr>
          <a:xfrm>
            <a:off x="2009274" y="3419880"/>
            <a:ext cx="23581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CEC2169-4155-5C75-261E-ED9B976256E7}"/>
              </a:ext>
            </a:extLst>
          </p:cNvPr>
          <p:cNvCxnSpPr/>
          <p:nvPr/>
        </p:nvCxnSpPr>
        <p:spPr>
          <a:xfrm>
            <a:off x="1515979" y="5586376"/>
            <a:ext cx="8578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22C07C25-092C-A28A-3B46-06DAE60633D6}"/>
              </a:ext>
            </a:extLst>
          </p:cNvPr>
          <p:cNvSpPr txBox="1">
            <a:spLocks/>
          </p:cNvSpPr>
          <p:nvPr/>
        </p:nvSpPr>
        <p:spPr>
          <a:xfrm>
            <a:off x="336617" y="4511582"/>
            <a:ext cx="1179362" cy="33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3125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400">
                <a:solidFill>
                  <a:schemeClr val="accent2">
                    <a:lumMod val="50000"/>
                  </a:schemeClr>
                </a:solidFill>
              </a:rPr>
              <a:t>Grade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3B4F48-90DE-114C-6B8F-229F95287BA3}"/>
              </a:ext>
            </a:extLst>
          </p:cNvPr>
          <p:cNvSpPr/>
          <p:nvPr/>
        </p:nvSpPr>
        <p:spPr>
          <a:xfrm>
            <a:off x="2009274" y="2860651"/>
            <a:ext cx="2330975" cy="315724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1E9913-8E4E-910B-F9E3-B901D1A3E186}"/>
              </a:ext>
            </a:extLst>
          </p:cNvPr>
          <p:cNvSpPr/>
          <p:nvPr/>
        </p:nvSpPr>
        <p:spPr>
          <a:xfrm>
            <a:off x="4626142" y="2860651"/>
            <a:ext cx="2303761" cy="315724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AA22AE-C1FB-6DA6-D6B4-1FD57499BDF5}"/>
              </a:ext>
            </a:extLst>
          </p:cNvPr>
          <p:cNvSpPr/>
          <p:nvPr/>
        </p:nvSpPr>
        <p:spPr>
          <a:xfrm>
            <a:off x="7255041" y="2860651"/>
            <a:ext cx="2303761" cy="315724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9">
            <a:extLst>
              <a:ext uri="{FF2B5EF4-FFF2-40B4-BE49-F238E27FC236}">
                <a16:creationId xmlns:a16="http://schemas.microsoft.com/office/drawing/2014/main" id="{29B0B3AF-B41E-73DC-3C9A-D0487A7C2018}"/>
              </a:ext>
            </a:extLst>
          </p:cNvPr>
          <p:cNvSpPr txBox="1">
            <a:spLocks/>
          </p:cNvSpPr>
          <p:nvPr/>
        </p:nvSpPr>
        <p:spPr>
          <a:xfrm>
            <a:off x="2082915" y="2997226"/>
            <a:ext cx="2177714" cy="33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3125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GB" sz="2400">
                <a:solidFill>
                  <a:schemeClr val="accent2">
                    <a:lumMod val="50000"/>
                  </a:schemeClr>
                </a:solidFill>
              </a:rPr>
              <a:t>Year X</a:t>
            </a:r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0EE87DFC-384F-DDB4-1612-CE01771613A9}"/>
              </a:ext>
            </a:extLst>
          </p:cNvPr>
          <p:cNvSpPr txBox="1">
            <a:spLocks/>
          </p:cNvSpPr>
          <p:nvPr/>
        </p:nvSpPr>
        <p:spPr>
          <a:xfrm>
            <a:off x="4750966" y="2960940"/>
            <a:ext cx="2085740" cy="33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3125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GB" sz="2400">
                <a:solidFill>
                  <a:schemeClr val="accent2">
                    <a:lumMod val="50000"/>
                  </a:schemeClr>
                </a:solidFill>
              </a:rPr>
              <a:t>Year Y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50A8F331-9889-0813-E862-6514CFDA56B2}"/>
              </a:ext>
            </a:extLst>
          </p:cNvPr>
          <p:cNvSpPr txBox="1">
            <a:spLocks/>
          </p:cNvSpPr>
          <p:nvPr/>
        </p:nvSpPr>
        <p:spPr>
          <a:xfrm>
            <a:off x="7346825" y="2960940"/>
            <a:ext cx="2121835" cy="33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3125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31253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GB" sz="2400">
                <a:solidFill>
                  <a:schemeClr val="accent2">
                    <a:lumMod val="50000"/>
                  </a:schemeClr>
                </a:solidFill>
              </a:rPr>
              <a:t>Year Z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23D0D2-65C0-38C6-1533-FE09D5A47CE4}"/>
              </a:ext>
            </a:extLst>
          </p:cNvPr>
          <p:cNvCxnSpPr>
            <a:cxnSpLocks/>
          </p:cNvCxnSpPr>
          <p:nvPr/>
        </p:nvCxnSpPr>
        <p:spPr>
          <a:xfrm>
            <a:off x="4626142" y="3377573"/>
            <a:ext cx="23581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B50A47C-89BF-689D-C68C-30F091A8C431}"/>
              </a:ext>
            </a:extLst>
          </p:cNvPr>
          <p:cNvCxnSpPr>
            <a:cxnSpLocks/>
          </p:cNvCxnSpPr>
          <p:nvPr/>
        </p:nvCxnSpPr>
        <p:spPr>
          <a:xfrm>
            <a:off x="7255040" y="3374523"/>
            <a:ext cx="23581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357A5905-5C35-FD98-9CA9-8AEFF7E68941}"/>
              </a:ext>
            </a:extLst>
          </p:cNvPr>
          <p:cNvSpPr/>
          <p:nvPr/>
        </p:nvSpPr>
        <p:spPr>
          <a:xfrm>
            <a:off x="0" y="6308725"/>
            <a:ext cx="10818038" cy="549275"/>
          </a:xfrm>
          <a:prstGeom prst="rect">
            <a:avLst/>
          </a:prstGeom>
          <a:gradFill flip="none" rotWithShape="1">
            <a:gsLst>
              <a:gs pos="100000">
                <a:srgbClr val="06343A"/>
              </a:gs>
              <a:gs pos="0">
                <a:srgbClr val="15A427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41E8972-B122-3A85-0BD8-E26F94DD3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54" y="549275"/>
            <a:ext cx="10637951" cy="659099"/>
          </a:xfrm>
        </p:spPr>
        <p:txBody>
          <a:bodyPr/>
          <a:lstStyle/>
          <a:p>
            <a:r>
              <a:rPr lang="en-GB"/>
              <a:t>Why grade boundaries change year to year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690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D052E-21BB-98E9-A79C-B49E28257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2D36B-956F-304A-A4A5-B52D9193D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127645" cy="579282"/>
          </a:xfrm>
        </p:spPr>
        <p:txBody>
          <a:bodyPr/>
          <a:lstStyle/>
          <a:p>
            <a:r>
              <a:rPr lang="en-US"/>
              <a:t>Put the steps in order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0BFFE463-6827-C3B7-D223-942A8F78EEA4}"/>
              </a:ext>
            </a:extLst>
          </p:cNvPr>
          <p:cNvSpPr txBox="1">
            <a:spLocks/>
          </p:cNvSpPr>
          <p:nvPr/>
        </p:nvSpPr>
        <p:spPr>
          <a:xfrm>
            <a:off x="550863" y="2813165"/>
            <a:ext cx="10056177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(B)</a:t>
            </a:r>
            <a:r>
              <a:rPr lang="en-US"/>
              <a:t> </a:t>
            </a:r>
            <a:r>
              <a:rPr lang="en-GB"/>
              <a:t>Exam boards look at data about this year’s students and previous years’</a:t>
            </a: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4767CFAE-2925-A8B6-BE0C-4F1477195288}"/>
              </a:ext>
            </a:extLst>
          </p:cNvPr>
          <p:cNvSpPr txBox="1">
            <a:spLocks/>
          </p:cNvSpPr>
          <p:nvPr/>
        </p:nvSpPr>
        <p:spPr>
          <a:xfrm>
            <a:off x="546372" y="3267959"/>
            <a:ext cx="6121400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(C)</a:t>
            </a:r>
            <a:r>
              <a:rPr lang="en-US"/>
              <a:t> </a:t>
            </a:r>
            <a:r>
              <a:rPr lang="en-GB"/>
              <a:t>Grades are sent to schools to give to students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65A228D0-AF88-034D-A62A-D410F1D69DA5}"/>
              </a:ext>
            </a:extLst>
          </p:cNvPr>
          <p:cNvSpPr txBox="1">
            <a:spLocks/>
          </p:cNvSpPr>
          <p:nvPr/>
        </p:nvSpPr>
        <p:spPr>
          <a:xfrm>
            <a:off x="551214" y="3721882"/>
            <a:ext cx="6121400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(D)</a:t>
            </a:r>
            <a:r>
              <a:rPr lang="en-US"/>
              <a:t> </a:t>
            </a:r>
            <a:r>
              <a:rPr lang="en-GB"/>
              <a:t>Raw marks are converted into grades </a:t>
            </a: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660739A2-8B8F-17A7-9D05-BA483EDCAB1F}"/>
              </a:ext>
            </a:extLst>
          </p:cNvPr>
          <p:cNvSpPr txBox="1">
            <a:spLocks/>
          </p:cNvSpPr>
          <p:nvPr/>
        </p:nvSpPr>
        <p:spPr>
          <a:xfrm>
            <a:off x="557460" y="4153736"/>
            <a:ext cx="10304371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(E)</a:t>
            </a:r>
            <a:r>
              <a:rPr lang="en-US"/>
              <a:t> </a:t>
            </a:r>
            <a:r>
              <a:rPr lang="en-GB"/>
              <a:t>Exam board splits up answer papers into individual questions ​</a:t>
            </a:r>
          </a:p>
        </p:txBody>
      </p:sp>
      <p:sp>
        <p:nvSpPr>
          <p:cNvPr id="24" name="Content Placeholder 5">
            <a:extLst>
              <a:ext uri="{FF2B5EF4-FFF2-40B4-BE49-F238E27FC236}">
                <a16:creationId xmlns:a16="http://schemas.microsoft.com/office/drawing/2014/main" id="{8EEC7C24-0083-CACD-9CBA-D4682D29E806}"/>
              </a:ext>
            </a:extLst>
          </p:cNvPr>
          <p:cNvSpPr txBox="1">
            <a:spLocks/>
          </p:cNvSpPr>
          <p:nvPr/>
        </p:nvSpPr>
        <p:spPr>
          <a:xfrm>
            <a:off x="557460" y="4609977"/>
            <a:ext cx="6121400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(F)</a:t>
            </a:r>
            <a:r>
              <a:rPr lang="en-GB"/>
              <a:t> Answer paper sent to exam board ​</a:t>
            </a:r>
          </a:p>
        </p:txBody>
      </p:sp>
      <p:sp>
        <p:nvSpPr>
          <p:cNvPr id="26" name="Content Placeholder 5">
            <a:extLst>
              <a:ext uri="{FF2B5EF4-FFF2-40B4-BE49-F238E27FC236}">
                <a16:creationId xmlns:a16="http://schemas.microsoft.com/office/drawing/2014/main" id="{547A7CAC-1038-D382-6B3D-AAACCF9C04E9}"/>
              </a:ext>
            </a:extLst>
          </p:cNvPr>
          <p:cNvSpPr txBox="1">
            <a:spLocks/>
          </p:cNvSpPr>
          <p:nvPr/>
        </p:nvSpPr>
        <p:spPr>
          <a:xfrm>
            <a:off x="544968" y="5079576"/>
            <a:ext cx="11297148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(G)</a:t>
            </a:r>
            <a:r>
              <a:rPr lang="en-GB"/>
              <a:t> Senior examiners review examples of student answers around the provisional grade boundaries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88D4F18A-78F2-B3CC-4D7E-EC239737B68C}"/>
              </a:ext>
            </a:extLst>
          </p:cNvPr>
          <p:cNvSpPr txBox="1">
            <a:spLocks/>
          </p:cNvSpPr>
          <p:nvPr/>
        </p:nvSpPr>
        <p:spPr>
          <a:xfrm>
            <a:off x="555776" y="5531335"/>
            <a:ext cx="7926931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(H)</a:t>
            </a:r>
            <a:r>
              <a:rPr lang="en-US"/>
              <a:t> </a:t>
            </a:r>
            <a:r>
              <a:rPr lang="en-GB"/>
              <a:t>Examiners mark lots of same question </a:t>
            </a:r>
          </a:p>
        </p:txBody>
      </p:sp>
      <p:sp>
        <p:nvSpPr>
          <p:cNvPr id="34" name="Content Placeholder 5">
            <a:extLst>
              <a:ext uri="{FF2B5EF4-FFF2-40B4-BE49-F238E27FC236}">
                <a16:creationId xmlns:a16="http://schemas.microsoft.com/office/drawing/2014/main" id="{6E42F343-42AE-40C7-DD53-27EFC92E0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19" y="2380902"/>
            <a:ext cx="9659937" cy="315159"/>
          </a:xfrm>
        </p:spPr>
        <p:txBody>
          <a:bodyPr/>
          <a:lstStyle/>
          <a:p>
            <a:pPr indent="0">
              <a:buNone/>
            </a:pPr>
            <a:r>
              <a:rPr lang="en-US" b="1"/>
              <a:t>(A)</a:t>
            </a:r>
            <a:r>
              <a:rPr lang="en-US"/>
              <a:t> Senior examiners recommend grade boundaries to exam boards</a:t>
            </a:r>
          </a:p>
          <a:p>
            <a:pPr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96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3F8E4-E1C2-1D65-8686-0AE2EE0EB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B5337-22B0-89A8-C915-CA3DD081D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8809037" cy="1141413"/>
          </a:xfrm>
        </p:spPr>
        <p:txBody>
          <a:bodyPr/>
          <a:lstStyle/>
          <a:p>
            <a:r>
              <a:rPr lang="en-US"/>
              <a:t>Put the steps in order – answers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A4890-5AD9-B6CE-4F3D-B5043D6C7EB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/>
              <a:t>Time for the answers!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2BBE74-EDA0-F6ED-597D-3CA01B5CD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2" y="4606212"/>
            <a:ext cx="9659937" cy="315159"/>
          </a:xfrm>
        </p:spPr>
        <p:txBody>
          <a:bodyPr/>
          <a:lstStyle/>
          <a:p>
            <a:pPr indent="0">
              <a:buNone/>
            </a:pPr>
            <a:r>
              <a:rPr lang="en-US" b="1"/>
              <a:t>(A)</a:t>
            </a:r>
            <a:r>
              <a:rPr lang="en-US"/>
              <a:t> Senior examiners recommend grade boundaries to exam boards</a:t>
            </a:r>
          </a:p>
          <a:p>
            <a:pPr indent="0">
              <a:buNone/>
            </a:pPr>
            <a:endParaRPr lang="en-GB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35E86DE4-E03D-BE1A-0307-042FB6E7E147}"/>
              </a:ext>
            </a:extLst>
          </p:cNvPr>
          <p:cNvSpPr txBox="1">
            <a:spLocks/>
          </p:cNvSpPr>
          <p:nvPr/>
        </p:nvSpPr>
        <p:spPr>
          <a:xfrm>
            <a:off x="550863" y="3703592"/>
            <a:ext cx="10056177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(B)</a:t>
            </a:r>
            <a:r>
              <a:rPr lang="en-US"/>
              <a:t> </a:t>
            </a:r>
            <a:r>
              <a:rPr lang="en-GB"/>
              <a:t>Exam boards look at data about this year’s students and previous years’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67F49CA-5538-AA9E-855D-623190594A42}"/>
              </a:ext>
            </a:extLst>
          </p:cNvPr>
          <p:cNvSpPr txBox="1">
            <a:spLocks/>
          </p:cNvSpPr>
          <p:nvPr/>
        </p:nvSpPr>
        <p:spPr>
          <a:xfrm>
            <a:off x="550863" y="5508835"/>
            <a:ext cx="6121400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(C)</a:t>
            </a:r>
            <a:r>
              <a:rPr lang="en-US"/>
              <a:t> </a:t>
            </a:r>
            <a:r>
              <a:rPr lang="en-GB"/>
              <a:t>Grades are sent to schools to give to students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407E1E06-F330-7114-6465-BDDD838A321E}"/>
              </a:ext>
            </a:extLst>
          </p:cNvPr>
          <p:cNvSpPr txBox="1">
            <a:spLocks/>
          </p:cNvSpPr>
          <p:nvPr/>
        </p:nvSpPr>
        <p:spPr>
          <a:xfrm>
            <a:off x="550863" y="5057522"/>
            <a:ext cx="6121400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(D)</a:t>
            </a:r>
            <a:r>
              <a:rPr lang="en-US"/>
              <a:t> </a:t>
            </a:r>
            <a:r>
              <a:rPr lang="en-GB"/>
              <a:t>Raw marks are converted into grades 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75838D57-7037-7E00-1900-33F8E719987E}"/>
              </a:ext>
            </a:extLst>
          </p:cNvPr>
          <p:cNvSpPr txBox="1">
            <a:spLocks/>
          </p:cNvSpPr>
          <p:nvPr/>
        </p:nvSpPr>
        <p:spPr>
          <a:xfrm>
            <a:off x="550863" y="2800972"/>
            <a:ext cx="10304371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(E)</a:t>
            </a:r>
            <a:r>
              <a:rPr lang="en-US"/>
              <a:t> </a:t>
            </a:r>
            <a:r>
              <a:rPr lang="en-GB"/>
              <a:t>Exam board splits up answer papers into individual questions ​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D5BBEA32-5906-4D33-7F59-513FC523F86E}"/>
              </a:ext>
            </a:extLst>
          </p:cNvPr>
          <p:cNvSpPr txBox="1">
            <a:spLocks/>
          </p:cNvSpPr>
          <p:nvPr/>
        </p:nvSpPr>
        <p:spPr>
          <a:xfrm>
            <a:off x="550863" y="2349662"/>
            <a:ext cx="6121400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(F)</a:t>
            </a:r>
            <a:r>
              <a:rPr lang="en-GB"/>
              <a:t> Answer paper sent to exam board ​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54C9838-D69D-3FB3-8AE2-D83130663F13}"/>
              </a:ext>
            </a:extLst>
          </p:cNvPr>
          <p:cNvSpPr txBox="1">
            <a:spLocks/>
          </p:cNvSpPr>
          <p:nvPr/>
        </p:nvSpPr>
        <p:spPr>
          <a:xfrm>
            <a:off x="550863" y="4154902"/>
            <a:ext cx="11297148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(G)</a:t>
            </a:r>
            <a:r>
              <a:rPr lang="en-GB"/>
              <a:t> Senior examiners review examples of student answers around the provisional grade boundaries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E8FFF536-37FB-25F2-0B96-EB76D78DBA2D}"/>
              </a:ext>
            </a:extLst>
          </p:cNvPr>
          <p:cNvSpPr txBox="1">
            <a:spLocks/>
          </p:cNvSpPr>
          <p:nvPr/>
        </p:nvSpPr>
        <p:spPr>
          <a:xfrm>
            <a:off x="550863" y="3252282"/>
            <a:ext cx="7926931" cy="31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b="1"/>
              <a:t>(H)</a:t>
            </a:r>
            <a:r>
              <a:rPr lang="en-US"/>
              <a:t> </a:t>
            </a:r>
            <a:r>
              <a:rPr lang="en-GB"/>
              <a:t>Examiners mark lots of same question </a:t>
            </a:r>
          </a:p>
        </p:txBody>
      </p:sp>
    </p:spTree>
    <p:extLst>
      <p:ext uri="{BB962C8B-B14F-4D97-AF65-F5344CB8AC3E}">
        <p14:creationId xmlns:p14="http://schemas.microsoft.com/office/powerpoint/2010/main" val="32307575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8F373-5BCD-A858-8D5B-D1579F6E8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2EB0-6AAD-8819-1404-E0B4740F3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True or false?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496ED-0DA1-2322-E3E9-073F61CEF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2" y="2349661"/>
            <a:ext cx="10220231" cy="39590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/>
              <a:t>Examiners know which school you're from when marking 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Grade boundaries are set after everyone has sat the exam 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There's a limit on how many students can get top grades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It's no easier to get a grade with one exam board than another 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It can be harder or easier to get your grades from one year to the next 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CF54F-4DA8-465B-E123-579E9E2409A0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/>
              <a:t>Let’s reveal the answers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091F83-C2D6-FBA5-7B71-75D9E99110CB}"/>
              </a:ext>
            </a:extLst>
          </p:cNvPr>
          <p:cNvSpPr txBox="1"/>
          <p:nvPr/>
        </p:nvSpPr>
        <p:spPr>
          <a:xfrm>
            <a:off x="7704204" y="2652123"/>
            <a:ext cx="120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en-GB" sz="2400" b="1">
                <a:gradFill>
                  <a:gsLst>
                    <a:gs pos="0">
                      <a:srgbClr val="00FF40"/>
                    </a:gs>
                    <a:gs pos="100000">
                      <a:srgbClr val="44FFE1"/>
                    </a:gs>
                  </a:gsLst>
                  <a:lin ang="102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01B75C-394E-41EB-3286-9187A92A93AE}"/>
              </a:ext>
            </a:extLst>
          </p:cNvPr>
          <p:cNvSpPr txBox="1"/>
          <p:nvPr/>
        </p:nvSpPr>
        <p:spPr>
          <a:xfrm>
            <a:off x="7495136" y="3050842"/>
            <a:ext cx="120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en-GB" sz="2400" b="1">
                <a:gradFill>
                  <a:gsLst>
                    <a:gs pos="0">
                      <a:srgbClr val="00FF40"/>
                    </a:gs>
                    <a:gs pos="100000">
                      <a:srgbClr val="44FFE1"/>
                    </a:gs>
                  </a:gsLst>
                  <a:lin ang="102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endParaRPr lang="en-GB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DCA351-EF3E-E01A-2527-68E28CC26081}"/>
              </a:ext>
            </a:extLst>
          </p:cNvPr>
          <p:cNvSpPr txBox="1"/>
          <p:nvPr/>
        </p:nvSpPr>
        <p:spPr>
          <a:xfrm>
            <a:off x="7495136" y="2246627"/>
            <a:ext cx="120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en-GB" sz="2400" b="1">
                <a:gradFill>
                  <a:gsLst>
                    <a:gs pos="0">
                      <a:srgbClr val="00FF40"/>
                    </a:gs>
                    <a:gs pos="100000">
                      <a:srgbClr val="44FFE1"/>
                    </a:gs>
                  </a:gsLst>
                  <a:lin ang="102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endParaRPr lang="en-GB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A3B17B-EA71-4936-02B9-E3243D06E1E1}"/>
              </a:ext>
            </a:extLst>
          </p:cNvPr>
          <p:cNvSpPr txBox="1"/>
          <p:nvPr/>
        </p:nvSpPr>
        <p:spPr>
          <a:xfrm>
            <a:off x="8052548" y="3444601"/>
            <a:ext cx="120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en-GB" sz="2400" b="1">
                <a:gradFill>
                  <a:gsLst>
                    <a:gs pos="0">
                      <a:srgbClr val="00FF40"/>
                    </a:gs>
                    <a:gs pos="100000">
                      <a:srgbClr val="44FFE1"/>
                    </a:gs>
                  </a:gsLst>
                  <a:lin ang="102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EF832C-779C-144A-D9CB-8B24DDA6D899}"/>
              </a:ext>
            </a:extLst>
          </p:cNvPr>
          <p:cNvSpPr txBox="1"/>
          <p:nvPr/>
        </p:nvSpPr>
        <p:spPr>
          <a:xfrm>
            <a:off x="8940759" y="3830261"/>
            <a:ext cx="120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en-GB" sz="2400" b="1">
                <a:gradFill>
                  <a:gsLst>
                    <a:gs pos="0">
                      <a:srgbClr val="00FF40"/>
                    </a:gs>
                    <a:gs pos="100000">
                      <a:srgbClr val="44FFE1"/>
                    </a:gs>
                  </a:gsLst>
                  <a:lin ang="102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endParaRPr lang="en-GB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01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descr="How GCSE and A level grading works">
            <a:hlinkClick r:id="" action="ppaction://media"/>
            <a:extLst>
              <a:ext uri="{FF2B5EF4-FFF2-40B4-BE49-F238E27FC236}">
                <a16:creationId xmlns:a16="http://schemas.microsoft.com/office/drawing/2014/main" id="{9DF956BA-684E-15E3-F53B-ED68A63B7FD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50863" y="1773238"/>
            <a:ext cx="7486442" cy="422984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D342CB8-5E56-D547-B9D4-603F5A7E5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0160680" cy="1141413"/>
          </a:xfrm>
        </p:spPr>
        <p:txBody>
          <a:bodyPr/>
          <a:lstStyle/>
          <a:p>
            <a:r>
              <a:rPr lang="en-GB"/>
              <a:t>How GCSE and A level grading works</a:t>
            </a:r>
          </a:p>
        </p:txBody>
      </p:sp>
    </p:spTree>
    <p:extLst>
      <p:ext uri="{BB962C8B-B14F-4D97-AF65-F5344CB8AC3E}">
        <p14:creationId xmlns:p14="http://schemas.microsoft.com/office/powerpoint/2010/main" val="131038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qual 2025 Theme">
  <a:themeElements>
    <a:clrScheme name="Ofqual 2025">
      <a:dk1>
        <a:srgbClr val="000000"/>
      </a:dk1>
      <a:lt1>
        <a:srgbClr val="FFFFFF"/>
      </a:lt1>
      <a:dk2>
        <a:srgbClr val="44546A"/>
      </a:dk2>
      <a:lt2>
        <a:srgbClr val="FFFFFF"/>
      </a:lt2>
      <a:accent1>
        <a:srgbClr val="00872B"/>
      </a:accent1>
      <a:accent2>
        <a:srgbClr val="00FF40"/>
      </a:accent2>
      <a:accent3>
        <a:srgbClr val="44FFE0"/>
      </a:accent3>
      <a:accent4>
        <a:srgbClr val="E679FF"/>
      </a:accent4>
      <a:accent5>
        <a:srgbClr val="004CFE"/>
      </a:accent5>
      <a:accent6>
        <a:srgbClr val="008EFF"/>
      </a:accent6>
      <a:hlink>
        <a:srgbClr val="F6346C"/>
      </a:hlink>
      <a:folHlink>
        <a:srgbClr val="F6346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qual_PowerPoint_Template_2025_[v1.1]" id="{520B4E13-210F-FE4B-8025-7887957E7742}" vid="{FD448182-8C45-F447-8D26-60F746F5E679}"/>
    </a:ext>
  </a:extLst>
</a:theme>
</file>

<file path=ppt/theme/theme2.xml><?xml version="1.0" encoding="utf-8"?>
<a:theme xmlns:a="http://schemas.openxmlformats.org/drawingml/2006/main" name="Ofqual 2025 - Green1">
  <a:themeElements>
    <a:clrScheme name="Ofqual 2025">
      <a:dk1>
        <a:srgbClr val="000000"/>
      </a:dk1>
      <a:lt1>
        <a:srgbClr val="FFFFFF"/>
      </a:lt1>
      <a:dk2>
        <a:srgbClr val="44546A"/>
      </a:dk2>
      <a:lt2>
        <a:srgbClr val="FFFFFF"/>
      </a:lt2>
      <a:accent1>
        <a:srgbClr val="06343A"/>
      </a:accent1>
      <a:accent2>
        <a:srgbClr val="00882B"/>
      </a:accent2>
      <a:accent3>
        <a:srgbClr val="00FF40"/>
      </a:accent3>
      <a:accent4>
        <a:srgbClr val="44FFE1"/>
      </a:accent4>
      <a:accent5>
        <a:srgbClr val="111441"/>
      </a:accent5>
      <a:accent6>
        <a:srgbClr val="004DFF"/>
      </a:accent6>
      <a:hlink>
        <a:srgbClr val="F6346C"/>
      </a:hlink>
      <a:folHlink>
        <a:srgbClr val="F6346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qual_PowerPoint_Template_2025_[v1.1]" id="{520B4E13-210F-FE4B-8025-7887957E7742}" vid="{1983E396-92CE-5A44-B75D-C3278BC45DCB}"/>
    </a:ext>
  </a:extLst>
</a:theme>
</file>

<file path=ppt/theme/theme3.xml><?xml version="1.0" encoding="utf-8"?>
<a:theme xmlns:a="http://schemas.openxmlformats.org/drawingml/2006/main" name="Ofqual 2025 - Blue1">
  <a:themeElements>
    <a:clrScheme name="Ofqual 2025">
      <a:dk1>
        <a:srgbClr val="000000"/>
      </a:dk1>
      <a:lt1>
        <a:srgbClr val="FFFFFF"/>
      </a:lt1>
      <a:dk2>
        <a:srgbClr val="44546A"/>
      </a:dk2>
      <a:lt2>
        <a:srgbClr val="FFFFFF"/>
      </a:lt2>
      <a:accent1>
        <a:srgbClr val="06343A"/>
      </a:accent1>
      <a:accent2>
        <a:srgbClr val="00882B"/>
      </a:accent2>
      <a:accent3>
        <a:srgbClr val="00FF40"/>
      </a:accent3>
      <a:accent4>
        <a:srgbClr val="44FFE1"/>
      </a:accent4>
      <a:accent5>
        <a:srgbClr val="111441"/>
      </a:accent5>
      <a:accent6>
        <a:srgbClr val="004DFF"/>
      </a:accent6>
      <a:hlink>
        <a:srgbClr val="F6346C"/>
      </a:hlink>
      <a:folHlink>
        <a:srgbClr val="F6346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qual_PowerPoint_Template_2025_[v1.1]" id="{520B4E13-210F-FE4B-8025-7887957E7742}" vid="{09522F01-8331-5F4F-A6BC-F81E0016919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3C637B2B7B2642B42DD7853C397986" ma:contentTypeVersion="16" ma:contentTypeDescription="Create a new document." ma:contentTypeScope="" ma:versionID="f831222098a0941caad74981ae2b03dc">
  <xsd:schema xmlns:xsd="http://www.w3.org/2001/XMLSchema" xmlns:xs="http://www.w3.org/2001/XMLSchema" xmlns:p="http://schemas.microsoft.com/office/2006/metadata/properties" xmlns:ns2="ec4114cd-9717-423a-967a-87ccb36cd8ef" xmlns:ns3="39ea36c1-e4de-4066-abc9-745223e25b15" targetNamespace="http://schemas.microsoft.com/office/2006/metadata/properties" ma:root="true" ma:fieldsID="40fb3b96499048719463a48c03a7dd39" ns2:_="" ns3:_="">
    <xsd:import namespace="ec4114cd-9717-423a-967a-87ccb36cd8ef"/>
    <xsd:import namespace="39ea36c1-e4de-4066-abc9-745223e25b1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4114cd-9717-423a-967a-87ccb36cd8e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1a0b4880-92f1-4278-a089-8b0ac32e71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a36c1-e4de-4066-abc9-745223e25b1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139308e-dd08-41e9-bf6a-f9c91fe3e3bd}" ma:internalName="TaxCatchAll" ma:showField="CatchAllData" ma:web="39ea36c1-e4de-4066-abc9-745223e25b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4114cd-9717-423a-967a-87ccb36cd8ef">
      <Terms xmlns="http://schemas.microsoft.com/office/infopath/2007/PartnerControls"/>
    </lcf76f155ced4ddcb4097134ff3c332f>
    <TaxCatchAll xmlns="39ea36c1-e4de-4066-abc9-745223e25b15" xsi:nil="true"/>
  </documentManagement>
</p:properties>
</file>

<file path=customXml/itemProps1.xml><?xml version="1.0" encoding="utf-8"?>
<ds:datastoreItem xmlns:ds="http://schemas.openxmlformats.org/officeDocument/2006/customXml" ds:itemID="{013C5A98-F0B5-4799-877B-9914F25F6F74}">
  <ds:schemaRefs>
    <ds:schemaRef ds:uri="39ea36c1-e4de-4066-abc9-745223e25b15"/>
    <ds:schemaRef ds:uri="ec4114cd-9717-423a-967a-87ccb36cd8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2CD5EEF-8F90-4FA1-A034-F43C7735E2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B1A100-D48B-473A-93EE-2B9EA4E89581}">
  <ds:schemaRefs>
    <ds:schemaRef ds:uri="39ea36c1-e4de-4066-abc9-745223e25b15"/>
    <ds:schemaRef ds:uri="ec4114cd-9717-423a-967a-87ccb36cd8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Ofqual 2025 Theme</Template>
  <TotalTime>0</TotalTime>
  <Words>494</Words>
  <Application>Microsoft Office PowerPoint</Application>
  <PresentationFormat>Widescreen</PresentationFormat>
  <Paragraphs>96</Paragraphs>
  <Slides>8</Slides>
  <Notes>8</Notes>
  <HiddenSlides>0</HiddenSlides>
  <MMClips>1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Ofqual 2025 Theme</vt:lpstr>
      <vt:lpstr>Ofqual 2025 - Green1</vt:lpstr>
      <vt:lpstr>Ofqual 2025 - Blue1</vt:lpstr>
      <vt:lpstr>Lesson plan slides: Understanding how your exams are marked and graded  </vt:lpstr>
      <vt:lpstr>True or false?</vt:lpstr>
      <vt:lpstr>The journey of your exam paper </vt:lpstr>
      <vt:lpstr>Why grade boundaries change year to year</vt:lpstr>
      <vt:lpstr>Put the steps in order</vt:lpstr>
      <vt:lpstr>Put the steps in order – answers</vt:lpstr>
      <vt:lpstr>True or false?</vt:lpstr>
      <vt:lpstr>How GCSE and A level grading works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Nile Campbell</dc:creator>
  <cp:lastModifiedBy>Nile Campbell</cp:lastModifiedBy>
  <cp:revision>2</cp:revision>
  <dcterms:created xsi:type="dcterms:W3CDTF">2026-03-12T09:39:34Z</dcterms:created>
  <dcterms:modified xsi:type="dcterms:W3CDTF">2026-03-18T14:22:20Z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MSIP_Label_bdbe94f5-dfb4-4272-ae26-3844425b2bbf_Enabled">
    <vt:lpwstr>true</vt:lpwstr>
  </property>
  <property fmtid="{D5CDD505-2E9C-101B-9397-08002B2CF9AE}" pid="4" name="MSIP_Label_bdbe94f5-dfb4-4272-ae26-3844425b2bbf_SetDate">
    <vt:lpwstr>2025-03-12T17:54:07Z</vt:lpwstr>
  </property>
  <property fmtid="{D5CDD505-2E9C-101B-9397-08002B2CF9AE}" pid="5" name="MSIP_Label_bdbe94f5-dfb4-4272-ae26-3844425b2bbf_Method">
    <vt:lpwstr>Privileged</vt:lpwstr>
  </property>
  <property fmtid="{D5CDD505-2E9C-101B-9397-08002B2CF9AE}" pid="6" name="MSIP_Label_bdbe94f5-dfb4-4272-ae26-3844425b2bbf_Name">
    <vt:lpwstr>Official</vt:lpwstr>
  </property>
  <property fmtid="{D5CDD505-2E9C-101B-9397-08002B2CF9AE}" pid="7" name="MSIP_Label_bdbe94f5-dfb4-4272-ae26-3844425b2bbf_SiteId">
    <vt:lpwstr>8e336469-1c6b-4b0b-a06c-748a7c586f7c</vt:lpwstr>
  </property>
  <property fmtid="{D5CDD505-2E9C-101B-9397-08002B2CF9AE}" pid="8" name="MSIP_Label_bdbe94f5-dfb4-4272-ae26-3844425b2bbf_ActionId">
    <vt:lpwstr>fcd1bc9d-1a7d-41ba-8baa-1e802cb1510b</vt:lpwstr>
  </property>
  <property fmtid="{D5CDD505-2E9C-101B-9397-08002B2CF9AE}" pid="9" name="MSIP_Label_bdbe94f5-dfb4-4272-ae26-3844425b2bbf_ContentBits">
    <vt:lpwstr>0</vt:lpwstr>
  </property>
  <property fmtid="{D5CDD505-2E9C-101B-9397-08002B2CF9AE}" pid="10" name="MSIP_Label_bdbe94f5-dfb4-4272-ae26-3844425b2bbf_Tag">
    <vt:lpwstr>50, 0, 1, 1</vt:lpwstr>
  </property>
  <property fmtid="{D5CDD505-2E9C-101B-9397-08002B2CF9AE}" pid="11" name="ContentTypeId">
    <vt:lpwstr>0x010100733C637B2B7B2642B42DD7853C397986</vt:lpwstr>
  </property>
</Properties>
</file>