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publications/civil-society-covenant/civil-society-covenant#covenant-principl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publications/civil-society-covenant/civil-society-covenant#covenant-principl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cc3944cc4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cc3944cc4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slide pack is designed for local organisations to present to their internal teams and external partners to raise awareness of how they can use the Civil Society Covenant in their work. </a:t>
            </a:r>
            <a:endParaRPr/>
          </a:p>
          <a:p>
            <a:pPr indent="0" lvl="0" marL="0" rtl="0" algn="l">
              <a:spcBef>
                <a:spcPts val="0"/>
              </a:spcBef>
              <a:spcAft>
                <a:spcPts val="0"/>
              </a:spcAft>
              <a:buNone/>
            </a:pPr>
            <a:r>
              <a:rPr lang="en-GB"/>
              <a:t>Please use this slide pack alongside the overview and the factsheet produced by DCMS.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additional speaking notes included to guide and support those giving this presentation. The contact details for the Civil Society Covenant mailbox are given at the end of this presentation. Please direct any unanswered questions to this mailbox.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93001785f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93001785f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c3944cc4e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cc3944cc4e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This slide is useful to highlight the movement that’s happened since the Covenant was launched in July 2025.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cc3944cc4e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cc3944cc4e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cc3944cc4e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cc3944cc4e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cc3944cc4e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cc3944cc4e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cc3944cc4e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cc3944cc4e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cc3944cc4e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cc3944cc4e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Please edit this slide for the presentation you are giving, internally or externally. These questions and prompts have been designed to encourage you to think about how you and your partners can embed their Covenant into their work. Chose two or three of the questions on the screen to discuss during your presentation.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Further prompts to use: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How often do you engage with your partners, do you feel your contributions are valued in these interactions - if not, why?</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How are we ensuring all relevant groups are represented in policy-making? </a:t>
            </a:r>
            <a:endParaRPr>
              <a:solidFill>
                <a:schemeClr val="dk1"/>
              </a:solidFill>
            </a:endParaRPr>
          </a:p>
          <a:p>
            <a:pPr indent="0" lvl="0" marL="0" rtl="0" algn="l">
              <a:spcBef>
                <a:spcPts val="0"/>
              </a:spcBef>
              <a:spcAft>
                <a:spcPts val="0"/>
              </a:spcAft>
              <a:buClr>
                <a:schemeClr val="dk1"/>
              </a:buClr>
              <a:buSzPts val="1100"/>
              <a:buFont typeface="Arial"/>
              <a:buNone/>
            </a:pPr>
            <a:r>
              <a:rPr i="1" lang="en-GB">
                <a:solidFill>
                  <a:schemeClr val="dk1"/>
                </a:solidFill>
              </a:rPr>
              <a:t>If speaking with a civil society organisation </a:t>
            </a:r>
            <a:r>
              <a:rPr lang="en-GB">
                <a:solidFill>
                  <a:schemeClr val="dk1"/>
                </a:solidFill>
              </a:rPr>
              <a:t>How are we maintaining transparency about our funding?</a:t>
            </a:r>
            <a:endParaRPr>
              <a:solidFill>
                <a:schemeClr val="dk1"/>
              </a:solidFill>
            </a:endParaRPr>
          </a:p>
          <a:p>
            <a:pPr indent="0" lvl="0" marL="0" rtl="0" algn="l">
              <a:spcBef>
                <a:spcPts val="0"/>
              </a:spcBef>
              <a:spcAft>
                <a:spcPts val="0"/>
              </a:spcAft>
              <a:buClr>
                <a:schemeClr val="dk1"/>
              </a:buClr>
              <a:buSzPts val="1100"/>
              <a:buFont typeface="Arial"/>
              <a:buNone/>
            </a:pPr>
            <a:r>
              <a:rPr i="1" lang="en-GB">
                <a:solidFill>
                  <a:schemeClr val="dk1"/>
                </a:solidFill>
              </a:rPr>
              <a:t>If speaking with a government body </a:t>
            </a:r>
            <a:r>
              <a:rPr lang="en-GB">
                <a:solidFill>
                  <a:schemeClr val="dk1"/>
                </a:solidFill>
              </a:rPr>
              <a:t>Is the data and information we collect accessible? How could we make it accessible if it isn’t?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cc3944cc4e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cc3944cc4e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cc3944cc4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cc3944cc4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Use this slide to familiarise yourself with the running order of this presentation.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 may not want to cover every slide in this pack, and you may want to spend more time on some slides than others.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cc3944cc4e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cc3944cc4e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cc3944cc4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cc3944cc4e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c3944cc4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cc3944cc4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cc3944cc4e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cc3944cc4e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Before presenting the following slides on each principle, we recommend the presenter familiarise themselves with the detail behind each principle. This can be found on the </a:t>
            </a:r>
            <a:r>
              <a:rPr lang="en-GB" u="sng">
                <a:solidFill>
                  <a:schemeClr val="hlink"/>
                </a:solidFill>
                <a:hlinkClick r:id="rId2"/>
              </a:rPr>
              <a:t>Civil Society Covenant gov.uk page</a:t>
            </a:r>
            <a:r>
              <a:rPr lang="en-GB">
                <a:solidFill>
                  <a:schemeClr val="dk1"/>
                </a:solidFill>
              </a:rPr>
              <a:t>. This is to allow the presenter to highlight which of the sub-principles are the most relevant to their organisation.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would suggest focusing on the principles you feel are most relevant to your current partnerships, and consider where you feel there may be room for improvement.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8a41aef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c8a41aef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Before presenting the following slides on each principle, we recommend the presenter familiarise themselves with the detail behind each principle. This can be found on the </a:t>
            </a:r>
            <a:r>
              <a:rPr lang="en-GB" u="sng">
                <a:solidFill>
                  <a:schemeClr val="hlink"/>
                </a:solidFill>
                <a:hlinkClick r:id="rId2"/>
              </a:rPr>
              <a:t>Civil Society Covenant gov.uk page</a:t>
            </a:r>
            <a:r>
              <a:rPr lang="en-GB"/>
              <a:t>. This is to allow the presenter to highlight which of the sub-principles are the most relevant to their organisation. </a:t>
            </a:r>
            <a:endParaRPr/>
          </a:p>
          <a:p>
            <a:pPr indent="0" lvl="0" marL="0" rtl="0" algn="l">
              <a:spcBef>
                <a:spcPts val="0"/>
              </a:spcBef>
              <a:spcAft>
                <a:spcPts val="0"/>
              </a:spcAft>
              <a:buNone/>
            </a:pPr>
            <a:r>
              <a:rPr lang="en-GB"/>
              <a:t>We would suggest focusing on the principles you feel are most relevant to your current partnerships, and consider where you feel there may be room for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the speaker has a relevant local case study that would fit one or more of the Covenant’s principles, we encourage you to add this to your presentation.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b86e0f812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b86e0f812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3001785f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93001785f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ww.gov.uk/government/case-studies/civil-society-covenant-euss-vulnerability-programme" TargetMode="External"/><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hyperlink" Target="https://www.gov.uk/government/publications/the-local-covenant-partnerships-fund" TargetMode="External"/><Relationship Id="rId6" Type="http://schemas.openxmlformats.org/officeDocument/2006/relationships/hyperlink" Target="https://www.gov.uk/government/news/new-civil-society-council-established-to-put-partnership-at-the-heart-of-govern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1" Type="http://schemas.openxmlformats.org/officeDocument/2006/relationships/hyperlink" Target="https://www.gov.uk/government/publications/the-local-covenant-partnerships-fund" TargetMode="External"/><Relationship Id="rId10" Type="http://schemas.openxmlformats.org/officeDocument/2006/relationships/hyperlink" Target="https://www.gov.uk/guidance/civil-society-covenant-programme"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jpg"/><Relationship Id="rId9" Type="http://schemas.openxmlformats.org/officeDocument/2006/relationships/hyperlink" Target="https://draft-origin.publishing.service.gov.uk/government/publications/local-civil-society-covenant-resources/the-civil-society-covenant-fact-sheet" TargetMode="External"/><Relationship Id="rId5" Type="http://schemas.openxmlformats.org/officeDocument/2006/relationships/hyperlink" Target="https://www.gov.uk/government/publications/civil-society-covenant/civil-society-covenant#forewords" TargetMode="External"/><Relationship Id="rId6" Type="http://schemas.openxmlformats.org/officeDocument/2006/relationships/hyperlink" Target="https://www.gov.uk/guidance/civil-society-covenant-tools#case-studies" TargetMode="External"/><Relationship Id="rId7" Type="http://schemas.openxmlformats.org/officeDocument/2006/relationships/hyperlink" Target="https://www.gov.uk/guidance/illustration-document-progress-signs-for-implementing-the-civil-society-covenant" TargetMode="External"/><Relationship Id="rId8" Type="http://schemas.openxmlformats.org/officeDocument/2006/relationships/hyperlink" Target="https://www.gov.uk/guidance/illustration-document-progress-signs-for-implementing-the-civil-society-covenan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hyperlink" Target="https://draft-origin.publishing.service.gov.uk/government/publications/local-civil-society-covenant-resources/the-civil-society-covenant-overview" TargetMode="External"/><Relationship Id="rId6" Type="http://schemas.openxmlformats.org/officeDocument/2006/relationships/hyperlink" Target="https://draft-origin.publishing.service.gov.uk/government/publications/local-civil-society-covenant-resources/the-civil-society-covenant-fact-sheet" TargetMode="External"/><Relationship Id="rId7" Type="http://schemas.openxmlformats.org/officeDocument/2006/relationships/hyperlink" Target="https://www.gov.uk/guidance/illustration-document-progress-signs-for-implementing-the-civil-society-covenant" TargetMode="External"/><Relationship Id="rId8" Type="http://schemas.openxmlformats.org/officeDocument/2006/relationships/hyperlink" Target="https://www.gov.uk/guidance/civil-society-covenant-tools#case-studi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8.xml"/><Relationship Id="rId13" Type="http://schemas.openxmlformats.org/officeDocument/2006/relationships/slide" Target="/ppt/slides/slide11.xml"/><Relationship Id="rId12" Type="http://schemas.openxmlformats.org/officeDocument/2006/relationships/slide" Target="/ppt/slides/slide10.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 Id="rId9" Type="http://schemas.openxmlformats.org/officeDocument/2006/relationships/slide" Target="/ppt/slides/slide7.xml"/><Relationship Id="rId15" Type="http://schemas.openxmlformats.org/officeDocument/2006/relationships/slide" Target="/ppt/slides/slide14.xml"/><Relationship Id="rId14" Type="http://schemas.openxmlformats.org/officeDocument/2006/relationships/slide" Target="/ppt/slides/slide13.xml"/><Relationship Id="rId17" Type="http://schemas.openxmlformats.org/officeDocument/2006/relationships/slide" Target="/ppt/slides/slide16.xml"/><Relationship Id="rId16" Type="http://schemas.openxmlformats.org/officeDocument/2006/relationships/slide" Target="/ppt/slides/slide15.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gov.uk/government/case-studies/civil-society-covenant-calderdale-council" TargetMode="External"/><Relationship Id="rId4" Type="http://schemas.openxmlformats.org/officeDocument/2006/relationships/image" Target="../media/image1.jp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hyperlink" Target="https://www.gov.uk/government/case-studies/civil-society-covenant-home-office-knife-crime-coalition" TargetMode="External"/><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www.gov.uk/government/case-studies/civil-society-covenant-barnsley-stronger-communities" TargetMode="External"/><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55" name="Google Shape;55;p13" title="Background-Graphic.jpg"/>
          <p:cNvPicPr preferRelativeResize="0"/>
          <p:nvPr/>
        </p:nvPicPr>
        <p:blipFill rotWithShape="1">
          <a:blip r:embed="rId3">
            <a:alphaModFix/>
          </a:blip>
          <a:srcRect b="47497" l="9723" r="9723" t="20702"/>
          <a:stretch/>
        </p:blipFill>
        <p:spPr>
          <a:xfrm>
            <a:off x="889200" y="1536175"/>
            <a:ext cx="7365601" cy="2359799"/>
          </a:xfrm>
          <a:prstGeom prst="rect">
            <a:avLst/>
          </a:prstGeom>
          <a:noFill/>
          <a:ln>
            <a:noFill/>
          </a:ln>
        </p:spPr>
      </p:pic>
      <p:sp>
        <p:nvSpPr>
          <p:cNvPr id="56" name="Google Shape;56;p13"/>
          <p:cNvSpPr txBox="1"/>
          <p:nvPr/>
        </p:nvSpPr>
        <p:spPr>
          <a:xfrm>
            <a:off x="573900" y="1772675"/>
            <a:ext cx="7680900" cy="429000"/>
          </a:xfrm>
          <a:prstGeom prst="rect">
            <a:avLst/>
          </a:prstGeom>
          <a:noFill/>
          <a:ln>
            <a:noFill/>
          </a:ln>
        </p:spPr>
        <p:txBody>
          <a:bodyPr anchorCtr="0" anchor="b" bIns="0" lIns="0" spcFirstLastPara="1" rIns="0" wrap="square" tIns="0">
            <a:noAutofit/>
          </a:bodyPr>
          <a:lstStyle/>
          <a:p>
            <a:pPr indent="457200" lvl="0" marL="0" rtl="0" algn="ctr">
              <a:lnSpc>
                <a:spcPct val="115000"/>
              </a:lnSpc>
              <a:spcBef>
                <a:spcPts val="0"/>
              </a:spcBef>
              <a:spcAft>
                <a:spcPts val="0"/>
              </a:spcAft>
              <a:buNone/>
            </a:pPr>
            <a:r>
              <a:t/>
            </a:r>
            <a:endParaRPr b="1" sz="2600">
              <a:solidFill>
                <a:srgbClr val="FFFFFF"/>
              </a:solidFill>
            </a:endParaRPr>
          </a:p>
          <a:p>
            <a:pPr indent="457200" lvl="0" marL="0" rtl="0" algn="ctr">
              <a:lnSpc>
                <a:spcPct val="115000"/>
              </a:lnSpc>
              <a:spcBef>
                <a:spcPts val="0"/>
              </a:spcBef>
              <a:spcAft>
                <a:spcPts val="0"/>
              </a:spcAft>
              <a:buNone/>
            </a:pPr>
            <a:r>
              <a:rPr b="1" lang="en-GB" sz="2600">
                <a:solidFill>
                  <a:srgbClr val="FFFFFF"/>
                </a:solidFill>
              </a:rPr>
              <a:t>Civil Society Covenant</a:t>
            </a:r>
            <a:endParaRPr b="1" sz="2600">
              <a:solidFill>
                <a:srgbClr val="FFFFFF"/>
              </a:solidFill>
            </a:endParaRPr>
          </a:p>
        </p:txBody>
      </p:sp>
      <p:sp>
        <p:nvSpPr>
          <p:cNvPr id="57" name="Google Shape;57;p13"/>
          <p:cNvSpPr txBox="1"/>
          <p:nvPr/>
        </p:nvSpPr>
        <p:spPr>
          <a:xfrm>
            <a:off x="1344100" y="3078450"/>
            <a:ext cx="5148300" cy="429000"/>
          </a:xfrm>
          <a:prstGeom prst="rect">
            <a:avLst/>
          </a:prstGeom>
          <a:noFill/>
          <a:ln>
            <a:noFill/>
          </a:ln>
        </p:spPr>
        <p:txBody>
          <a:bodyPr anchorCtr="0" anchor="b" bIns="0" lIns="0" spcFirstLastPara="1" rIns="0" wrap="square" tIns="0">
            <a:noAutofit/>
          </a:bodyPr>
          <a:lstStyle/>
          <a:p>
            <a:pPr indent="457200" lvl="0" marL="0" rtl="0" algn="ctr">
              <a:lnSpc>
                <a:spcPct val="115000"/>
              </a:lnSpc>
              <a:spcBef>
                <a:spcPts val="0"/>
              </a:spcBef>
              <a:spcAft>
                <a:spcPts val="0"/>
              </a:spcAft>
              <a:buNone/>
            </a:pPr>
            <a:r>
              <a:t/>
            </a:r>
            <a:endParaRPr b="1" sz="2400">
              <a:solidFill>
                <a:srgbClr val="FFFFFF"/>
              </a:solidFill>
            </a:endParaRPr>
          </a:p>
          <a:p>
            <a:pPr indent="0" lvl="0" marL="0" rtl="0" algn="l">
              <a:lnSpc>
                <a:spcPct val="115000"/>
              </a:lnSpc>
              <a:spcBef>
                <a:spcPts val="0"/>
              </a:spcBef>
              <a:spcAft>
                <a:spcPts val="0"/>
              </a:spcAft>
              <a:buNone/>
            </a:pPr>
            <a:r>
              <a:t/>
            </a:r>
            <a:endParaRPr b="1" sz="1200">
              <a:solidFill>
                <a:schemeClr val="lt1"/>
              </a:solidFill>
            </a:endParaRPr>
          </a:p>
          <a:p>
            <a:pPr indent="0" lvl="0" marL="0" rtl="0" algn="l">
              <a:lnSpc>
                <a:spcPct val="115000"/>
              </a:lnSpc>
              <a:spcBef>
                <a:spcPts val="0"/>
              </a:spcBef>
              <a:spcAft>
                <a:spcPts val="0"/>
              </a:spcAft>
              <a:buNone/>
            </a:pPr>
            <a:r>
              <a:t/>
            </a:r>
            <a:endParaRPr b="1" sz="1200">
              <a:solidFill>
                <a:schemeClr val="lt1"/>
              </a:solidFill>
            </a:endParaRPr>
          </a:p>
          <a:p>
            <a:pPr indent="0" lvl="0" marL="0" rtl="0" algn="l">
              <a:lnSpc>
                <a:spcPct val="115000"/>
              </a:lnSpc>
              <a:spcBef>
                <a:spcPts val="0"/>
              </a:spcBef>
              <a:spcAft>
                <a:spcPts val="0"/>
              </a:spcAft>
              <a:buNone/>
            </a:pPr>
            <a:r>
              <a:rPr b="1" lang="en-GB" sz="1200">
                <a:solidFill>
                  <a:schemeClr val="lt1"/>
                </a:solidFill>
              </a:rPr>
              <a:t>This pack contains information about the Civil Society Covenant, including:</a:t>
            </a:r>
            <a:endParaRPr b="1" sz="1200">
              <a:solidFill>
                <a:schemeClr val="lt1"/>
              </a:solidFill>
            </a:endParaRPr>
          </a:p>
          <a:p>
            <a:pPr indent="-304800" lvl="0" marL="457200" rtl="0" algn="l">
              <a:lnSpc>
                <a:spcPct val="115000"/>
              </a:lnSpc>
              <a:spcBef>
                <a:spcPts val="0"/>
              </a:spcBef>
              <a:spcAft>
                <a:spcPts val="0"/>
              </a:spcAft>
              <a:buClr>
                <a:schemeClr val="lt1"/>
              </a:buClr>
              <a:buSzPts val="1200"/>
              <a:buChar char="●"/>
            </a:pPr>
            <a:r>
              <a:rPr b="1" lang="en-GB" sz="1200">
                <a:solidFill>
                  <a:schemeClr val="lt1"/>
                </a:solidFill>
              </a:rPr>
              <a:t>What is the Covenant? </a:t>
            </a:r>
            <a:endParaRPr b="1" sz="1200">
              <a:solidFill>
                <a:schemeClr val="lt1"/>
              </a:solidFill>
            </a:endParaRPr>
          </a:p>
          <a:p>
            <a:pPr indent="-304800" lvl="0" marL="457200" rtl="0" algn="l">
              <a:lnSpc>
                <a:spcPct val="115000"/>
              </a:lnSpc>
              <a:spcBef>
                <a:spcPts val="0"/>
              </a:spcBef>
              <a:spcAft>
                <a:spcPts val="0"/>
              </a:spcAft>
              <a:buClr>
                <a:schemeClr val="lt1"/>
              </a:buClr>
              <a:buSzPts val="1200"/>
              <a:buChar char="●"/>
            </a:pPr>
            <a:r>
              <a:rPr b="1" lang="en-GB" sz="1200">
                <a:solidFill>
                  <a:schemeClr val="lt1"/>
                </a:solidFill>
              </a:rPr>
              <a:t>Why the Covenant matters, and its benefits</a:t>
            </a:r>
            <a:endParaRPr b="1" sz="1200">
              <a:solidFill>
                <a:schemeClr val="lt1"/>
              </a:solidFill>
            </a:endParaRPr>
          </a:p>
          <a:p>
            <a:pPr indent="-304800" lvl="0" marL="457200" rtl="0" algn="l">
              <a:lnSpc>
                <a:spcPct val="115000"/>
              </a:lnSpc>
              <a:spcBef>
                <a:spcPts val="0"/>
              </a:spcBef>
              <a:spcAft>
                <a:spcPts val="0"/>
              </a:spcAft>
              <a:buClr>
                <a:schemeClr val="lt1"/>
              </a:buClr>
              <a:buSzPts val="1200"/>
              <a:buChar char="●"/>
            </a:pPr>
            <a:r>
              <a:rPr b="1" lang="en-GB" sz="1200">
                <a:solidFill>
                  <a:schemeClr val="lt1"/>
                </a:solidFill>
              </a:rPr>
              <a:t>Ongoing implementation </a:t>
            </a:r>
            <a:endParaRPr b="1" sz="1200">
              <a:solidFill>
                <a:schemeClr val="lt1"/>
              </a:solidFill>
            </a:endParaRPr>
          </a:p>
          <a:p>
            <a:pPr indent="-304800" lvl="0" marL="457200" rtl="0" algn="l">
              <a:lnSpc>
                <a:spcPct val="115000"/>
              </a:lnSpc>
              <a:spcBef>
                <a:spcPts val="0"/>
              </a:spcBef>
              <a:spcAft>
                <a:spcPts val="0"/>
              </a:spcAft>
              <a:buClr>
                <a:schemeClr val="lt1"/>
              </a:buClr>
              <a:buSzPts val="1200"/>
              <a:buChar char="●"/>
            </a:pPr>
            <a:r>
              <a:rPr b="1" lang="en-GB" sz="1200">
                <a:solidFill>
                  <a:schemeClr val="lt1"/>
                </a:solidFill>
              </a:rPr>
              <a:t>Background</a:t>
            </a:r>
            <a:endParaRPr b="1" sz="1200">
              <a:solidFill>
                <a:schemeClr val="lt1"/>
              </a:solidFill>
            </a:endParaRPr>
          </a:p>
        </p:txBody>
      </p:sp>
      <p:pic>
        <p:nvPicPr>
          <p:cNvPr id="58" name="Google Shape;58;p13"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1" name="Google Shape;141;p22"/>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2" name="Google Shape;142;p22"/>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3" name="Google Shape;143;p22"/>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4" name="Google Shape;144;p22"/>
          <p:cNvSpPr txBox="1"/>
          <p:nvPr/>
        </p:nvSpPr>
        <p:spPr>
          <a:xfrm>
            <a:off x="5678225" y="2113400"/>
            <a:ext cx="291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45" name="Google Shape;145;p22"/>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6" name="Google Shape;146;p22"/>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7" name="Google Shape;147;p22"/>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48" name="Google Shape;148;p22"/>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pic>
        <p:nvPicPr>
          <p:cNvPr id="149" name="Google Shape;149;p22" title="Top-strap.jpg"/>
          <p:cNvPicPr preferRelativeResize="0"/>
          <p:nvPr/>
        </p:nvPicPr>
        <p:blipFill>
          <a:blip r:embed="rId3">
            <a:alphaModFix/>
          </a:blip>
          <a:stretch>
            <a:fillRect/>
          </a:stretch>
        </p:blipFill>
        <p:spPr>
          <a:xfrm>
            <a:off x="0" y="-19450"/>
            <a:ext cx="9144000" cy="1266825"/>
          </a:xfrm>
          <a:prstGeom prst="rect">
            <a:avLst/>
          </a:prstGeom>
          <a:noFill/>
          <a:ln>
            <a:noFill/>
          </a:ln>
        </p:spPr>
      </p:pic>
      <p:sp>
        <p:nvSpPr>
          <p:cNvPr id="150" name="Google Shape;150;p22"/>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Transparency and data </a:t>
            </a:r>
            <a:r>
              <a:rPr lang="en-GB" sz="1800">
                <a:solidFill>
                  <a:srgbClr val="FFFFFF"/>
                </a:solidFill>
              </a:rPr>
              <a:t>case study </a:t>
            </a:r>
            <a:endParaRPr sz="1800">
              <a:solidFill>
                <a:srgbClr val="FFFFFF"/>
              </a:solidFill>
            </a:endParaRPr>
          </a:p>
        </p:txBody>
      </p:sp>
      <p:sp>
        <p:nvSpPr>
          <p:cNvPr id="151" name="Google Shape;151;p22"/>
          <p:cNvSpPr txBox="1"/>
          <p:nvPr/>
        </p:nvSpPr>
        <p:spPr>
          <a:xfrm>
            <a:off x="748675" y="1338150"/>
            <a:ext cx="4408800" cy="3543000"/>
          </a:xfrm>
          <a:prstGeom prst="rect">
            <a:avLst/>
          </a:prstGeom>
          <a:noFill/>
          <a:ln cap="flat" cmpd="sng" w="19050">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Case study:</a:t>
            </a:r>
            <a:r>
              <a:rPr b="1" lang="en-GB" sz="1100">
                <a:solidFill>
                  <a:srgbClr val="4C868E"/>
                </a:solidFill>
                <a:highlight>
                  <a:schemeClr val="lt1"/>
                </a:highlight>
                <a:latin typeface="Roboto"/>
                <a:ea typeface="Roboto"/>
                <a:cs typeface="Roboto"/>
                <a:sym typeface="Roboto"/>
              </a:rPr>
              <a:t> </a:t>
            </a:r>
            <a:r>
              <a:rPr b="1" lang="en-GB" sz="1100" u="sng">
                <a:solidFill>
                  <a:schemeClr val="accent5"/>
                </a:solidFill>
                <a:highlight>
                  <a:schemeClr val="lt1"/>
                </a:highlight>
                <a:latin typeface="Roboto"/>
                <a:ea typeface="Roboto"/>
                <a:cs typeface="Roboto"/>
                <a:sym typeface="Roboto"/>
                <a:hlinkClick r:id="rId4">
                  <a:extLst>
                    <a:ext uri="{A12FA001-AC4F-418D-AE19-62706E023703}">
                      <ahyp:hlinkClr val="tx"/>
                    </a:ext>
                  </a:extLst>
                </a:hlinkClick>
              </a:rPr>
              <a:t>EU Settlement Scheme (EUSS) Vulnerability Programme</a:t>
            </a:r>
            <a:endParaRPr b="1" sz="1100">
              <a:solidFill>
                <a:srgbClr val="4C868E"/>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The design of the EUSS posed challenges for vulnerable EU citizens in the UK. Civil society organisations</a:t>
            </a:r>
            <a:r>
              <a:rPr b="1" lang="en-GB" sz="1100">
                <a:solidFill>
                  <a:srgbClr val="4C868E"/>
                </a:solidFill>
                <a:highlight>
                  <a:schemeClr val="lt1"/>
                </a:highlight>
                <a:latin typeface="Roboto"/>
                <a:ea typeface="Roboto"/>
                <a:cs typeface="Roboto"/>
                <a:sym typeface="Roboto"/>
              </a:rPr>
              <a:t> lacked accurate data to inform their work</a:t>
            </a:r>
            <a:r>
              <a:rPr lang="en-GB" sz="1100">
                <a:solidFill>
                  <a:srgbClr val="4C868E"/>
                </a:solidFill>
                <a:highlight>
                  <a:schemeClr val="lt1"/>
                </a:highlight>
                <a:latin typeface="Roboto"/>
                <a:ea typeface="Roboto"/>
                <a:cs typeface="Roboto"/>
                <a:sym typeface="Roboto"/>
              </a:rPr>
              <a:t> supporting these individuals. </a:t>
            </a:r>
            <a:endParaRPr sz="1100">
              <a:solidFill>
                <a:srgbClr val="4C868E"/>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The government launched a grant programme for civil society organisations to</a:t>
            </a:r>
            <a:r>
              <a:rPr b="1" lang="en-GB" sz="1100">
                <a:solidFill>
                  <a:srgbClr val="4C868E"/>
                </a:solidFill>
                <a:highlight>
                  <a:schemeClr val="lt1"/>
                </a:highlight>
                <a:latin typeface="Roboto"/>
                <a:ea typeface="Roboto"/>
                <a:cs typeface="Roboto"/>
                <a:sym typeface="Roboto"/>
              </a:rPr>
              <a:t> enhance data collection, sharing and transparency</a:t>
            </a:r>
            <a:r>
              <a:rPr lang="en-GB" sz="1100">
                <a:solidFill>
                  <a:srgbClr val="4C868E"/>
                </a:solidFill>
                <a:highlight>
                  <a:schemeClr val="lt1"/>
                </a:highlight>
                <a:latin typeface="Roboto"/>
                <a:ea typeface="Roboto"/>
                <a:cs typeface="Roboto"/>
                <a:sym typeface="Roboto"/>
              </a:rPr>
              <a:t>.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60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Outcome:</a:t>
            </a:r>
            <a:r>
              <a:rPr lang="en-GB" sz="1100">
                <a:solidFill>
                  <a:srgbClr val="4C868E"/>
                </a:solidFill>
                <a:highlight>
                  <a:schemeClr val="lt1"/>
                </a:highlight>
                <a:latin typeface="Roboto"/>
                <a:ea typeface="Roboto"/>
                <a:cs typeface="Roboto"/>
                <a:sym typeface="Roboto"/>
              </a:rPr>
              <a:t> This grant supported civil society organisations to gather data that informed policy changes and outreach, </a:t>
            </a:r>
            <a:r>
              <a:rPr b="1" lang="en-GB" sz="1100">
                <a:solidFill>
                  <a:srgbClr val="4C868E"/>
                </a:solidFill>
                <a:highlight>
                  <a:schemeClr val="lt1"/>
                </a:highlight>
                <a:latin typeface="Roboto"/>
                <a:ea typeface="Roboto"/>
                <a:cs typeface="Roboto"/>
                <a:sym typeface="Roboto"/>
              </a:rPr>
              <a:t>improving understanding of needs and enabling collaborative, evidence-based solutions</a:t>
            </a:r>
            <a:r>
              <a:rPr lang="en-GB" sz="1100">
                <a:solidFill>
                  <a:srgbClr val="4C868E"/>
                </a:solidFill>
                <a:highlight>
                  <a:schemeClr val="lt1"/>
                </a:highlight>
                <a:latin typeface="Roboto"/>
                <a:ea typeface="Roboto"/>
                <a:cs typeface="Roboto"/>
                <a:sym typeface="Roboto"/>
              </a:rPr>
              <a:t>.</a:t>
            </a:r>
            <a:endParaRPr b="1" sz="1100">
              <a:solidFill>
                <a:srgbClr val="4C868E"/>
              </a:solidFill>
              <a:highlight>
                <a:schemeClr val="lt1"/>
              </a:highlight>
              <a:latin typeface="Roboto"/>
              <a:ea typeface="Roboto"/>
              <a:cs typeface="Roboto"/>
              <a:sym typeface="Roboto"/>
            </a:endParaRPr>
          </a:p>
        </p:txBody>
      </p:sp>
      <p:pic>
        <p:nvPicPr>
          <p:cNvPr id="152" name="Google Shape;152;p22" title="AdobeStock_1925059743.jpeg"/>
          <p:cNvPicPr preferRelativeResize="0"/>
          <p:nvPr/>
        </p:nvPicPr>
        <p:blipFill>
          <a:blip r:embed="rId5">
            <a:alphaModFix/>
          </a:blip>
          <a:stretch>
            <a:fillRect/>
          </a:stretch>
        </p:blipFill>
        <p:spPr>
          <a:xfrm>
            <a:off x="5361125" y="1883875"/>
            <a:ext cx="3571200" cy="2001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3"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58" name="Google Shape;158;p23"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59" name="Google Shape;159;p23"/>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chemeClr val="lt1"/>
                </a:solidFill>
              </a:rPr>
              <a:t>Progress since the Covenant’s launch</a:t>
            </a:r>
            <a:endParaRPr sz="1800">
              <a:solidFill>
                <a:srgbClr val="FFFFFF"/>
              </a:solidFill>
            </a:endParaRPr>
          </a:p>
        </p:txBody>
      </p:sp>
      <p:sp>
        <p:nvSpPr>
          <p:cNvPr id="160" name="Google Shape;160;p23"/>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4C868E"/>
              </a:buClr>
              <a:buSzPts val="1300"/>
              <a:buChar char="●"/>
            </a:pPr>
            <a:r>
              <a:rPr lang="en-GB" sz="1300">
                <a:solidFill>
                  <a:srgbClr val="4C868E"/>
                </a:solidFill>
              </a:rPr>
              <a:t>Since the launch of the Covenant, the UK Government has begun to implement the Covenant at a local and national level: </a:t>
            </a:r>
            <a:endParaRPr sz="1300">
              <a:solidFill>
                <a:srgbClr val="4C868E"/>
              </a:solidFill>
            </a:endParaRPr>
          </a:p>
          <a:p>
            <a:pPr indent="-311150" lvl="1" marL="914400" rtl="0" algn="l">
              <a:spcBef>
                <a:spcPts val="1000"/>
              </a:spcBef>
              <a:spcAft>
                <a:spcPts val="0"/>
              </a:spcAft>
              <a:buClr>
                <a:srgbClr val="4C868E"/>
              </a:buClr>
              <a:buSzPts val="1300"/>
              <a:buChar char="○"/>
            </a:pPr>
            <a:r>
              <a:rPr lang="en-GB" sz="1300">
                <a:solidFill>
                  <a:srgbClr val="4C868E"/>
                </a:solidFill>
              </a:rPr>
              <a:t>DCMS has launched a new £11.59m </a:t>
            </a:r>
            <a:r>
              <a:rPr lang="en-GB" sz="1300" u="sng">
                <a:solidFill>
                  <a:schemeClr val="accent5"/>
                </a:solidFill>
                <a:hlinkClick r:id="rId5">
                  <a:extLst>
                    <a:ext uri="{A12FA001-AC4F-418D-AE19-62706E023703}">
                      <ahyp:hlinkClr val="tx"/>
                    </a:ext>
                  </a:extLst>
                </a:hlinkClick>
              </a:rPr>
              <a:t>Local Covenant Partnerships (LCP) Fund  </a:t>
            </a:r>
            <a:r>
              <a:rPr lang="en-GB" sz="1300">
                <a:solidFill>
                  <a:srgbClr val="4C868E"/>
                </a:solidFill>
              </a:rPr>
              <a:t>providing support for 15 local authority areas across England, to develop and implement new ‘local covenant partnership’ agreements. The LCP fund will support civil society organisations, local authorities and public service providers to work collaboratively to tackle local policy priorities and better meet the needs of their communities.</a:t>
            </a:r>
            <a:endParaRPr sz="1300">
              <a:solidFill>
                <a:srgbClr val="4C868E"/>
              </a:solidFill>
            </a:endParaRPr>
          </a:p>
          <a:p>
            <a:pPr indent="-330200" lvl="1" marL="914400" rtl="0" algn="l">
              <a:spcBef>
                <a:spcPts val="1000"/>
              </a:spcBef>
              <a:spcAft>
                <a:spcPts val="1000"/>
              </a:spcAft>
              <a:buClr>
                <a:srgbClr val="4C868E"/>
              </a:buClr>
              <a:buSzPts val="1600"/>
              <a:buChar char="○"/>
            </a:pPr>
            <a:r>
              <a:rPr lang="en-GB" sz="1300">
                <a:solidFill>
                  <a:srgbClr val="4C868E"/>
                </a:solidFill>
              </a:rPr>
              <a:t>Leading voices from across the voluntary, community and social enterprise sector have been appointed to the new </a:t>
            </a:r>
            <a:r>
              <a:rPr lang="en-GB" sz="1300" u="sng">
                <a:solidFill>
                  <a:srgbClr val="4C868E"/>
                </a:solidFill>
                <a:hlinkClick r:id="rId6">
                  <a:extLst>
                    <a:ext uri="{A12FA001-AC4F-418D-AE19-62706E023703}">
                      <ahyp:hlinkClr val="tx"/>
                    </a:ext>
                  </a:extLst>
                </a:hlinkClick>
              </a:rPr>
              <a:t>Civil Society Council</a:t>
            </a:r>
            <a:r>
              <a:rPr lang="en-GB" sz="1300">
                <a:solidFill>
                  <a:srgbClr val="4C868E"/>
                </a:solidFill>
              </a:rPr>
              <a:t>. The Council will oversee implementation of the Covenant at national and local level and provide a central forum to address issues that cut across government and to identify opportunities for civil society to play a greater role in the design and delivery of policies and services.</a:t>
            </a:r>
            <a:endParaRPr sz="1600" strike="sngStrike">
              <a:solidFill>
                <a:srgbClr val="4C868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4"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66" name="Google Shape;166;p24"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67" name="Google Shape;167;p24"/>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chemeClr val="lt1"/>
                </a:solidFill>
              </a:rPr>
              <a:t>Progress since the Covenant’s launch</a:t>
            </a:r>
            <a:endParaRPr sz="1800">
              <a:solidFill>
                <a:srgbClr val="FFFFFF"/>
              </a:solidFill>
            </a:endParaRPr>
          </a:p>
        </p:txBody>
      </p:sp>
      <p:sp>
        <p:nvSpPr>
          <p:cNvPr id="168" name="Google Shape;168;p24"/>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C868E"/>
              </a:buClr>
              <a:buSzPts val="1600"/>
              <a:buChar char="●"/>
            </a:pPr>
            <a:r>
              <a:rPr lang="en-GB" sz="1600">
                <a:solidFill>
                  <a:srgbClr val="4C868E"/>
                </a:solidFill>
              </a:rPr>
              <a:t>DCMS has produced a set of assets to support local awareness and understanding of the Covenant. They include </a:t>
            </a:r>
            <a:endParaRPr sz="1600">
              <a:solidFill>
                <a:srgbClr val="4C868E"/>
              </a:solidFill>
            </a:endParaRPr>
          </a:p>
          <a:p>
            <a:pPr indent="-330200" lvl="1" marL="914400" rtl="0" algn="l">
              <a:spcBef>
                <a:spcPts val="1000"/>
              </a:spcBef>
              <a:spcAft>
                <a:spcPts val="0"/>
              </a:spcAft>
              <a:buClr>
                <a:srgbClr val="4C868E"/>
              </a:buClr>
              <a:buSzPts val="1600"/>
              <a:buChar char="○"/>
            </a:pPr>
            <a:r>
              <a:rPr lang="en-GB" sz="1600">
                <a:solidFill>
                  <a:srgbClr val="4C868E"/>
                </a:solidFill>
              </a:rPr>
              <a:t>A short overview </a:t>
            </a:r>
            <a:r>
              <a:rPr lang="en-GB" sz="1600">
                <a:solidFill>
                  <a:srgbClr val="4C868E"/>
                </a:solidFill>
              </a:rPr>
              <a:t>o</a:t>
            </a:r>
            <a:r>
              <a:rPr lang="en-GB" sz="1600">
                <a:solidFill>
                  <a:srgbClr val="4C868E"/>
                </a:solidFill>
              </a:rPr>
              <a:t>f the Covenant</a:t>
            </a:r>
            <a:endParaRPr sz="1600">
              <a:solidFill>
                <a:srgbClr val="4C868E"/>
              </a:solidFill>
            </a:endParaRPr>
          </a:p>
          <a:p>
            <a:pPr indent="-330200" lvl="1" marL="914400" rtl="0" algn="l">
              <a:spcBef>
                <a:spcPts val="1000"/>
              </a:spcBef>
              <a:spcAft>
                <a:spcPts val="0"/>
              </a:spcAft>
              <a:buClr>
                <a:srgbClr val="4C868E"/>
              </a:buClr>
              <a:buSzPts val="1600"/>
              <a:buChar char="○"/>
            </a:pPr>
            <a:r>
              <a:rPr lang="en-GB" sz="1600">
                <a:solidFill>
                  <a:srgbClr val="4C868E"/>
                </a:solidFill>
              </a:rPr>
              <a:t>A fact sheet, with guidance on implementing the Covenant </a:t>
            </a:r>
            <a:endParaRPr sz="1600">
              <a:solidFill>
                <a:srgbClr val="4C868E"/>
              </a:solidFill>
            </a:endParaRPr>
          </a:p>
          <a:p>
            <a:pPr indent="-330200" lvl="0" marL="457200" rtl="0" algn="l">
              <a:spcBef>
                <a:spcPts val="1000"/>
              </a:spcBef>
              <a:spcAft>
                <a:spcPts val="1000"/>
              </a:spcAft>
              <a:buClr>
                <a:srgbClr val="4C868E"/>
              </a:buClr>
              <a:buSzPts val="1600"/>
              <a:buChar char="●"/>
            </a:pPr>
            <a:r>
              <a:rPr lang="en-GB" sz="1600">
                <a:solidFill>
                  <a:srgbClr val="4C868E"/>
                </a:solidFill>
              </a:rPr>
              <a:t>Use and share these resources among your networks to champion the Covenant and its aims. </a:t>
            </a:r>
            <a:endParaRPr sz="1300">
              <a:solidFill>
                <a:srgbClr val="4C868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5"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74" name="Google Shape;174;p25"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75" name="Google Shape;175;p25"/>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chemeClr val="lt1"/>
                </a:solidFill>
              </a:rPr>
              <a:t>Further resources</a:t>
            </a:r>
            <a:endParaRPr sz="1800">
              <a:solidFill>
                <a:srgbClr val="FFFFFF"/>
              </a:solidFill>
            </a:endParaRPr>
          </a:p>
        </p:txBody>
      </p:sp>
      <p:sp>
        <p:nvSpPr>
          <p:cNvPr id="176" name="Google Shape;176;p25"/>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4C868E"/>
              </a:buClr>
              <a:buSzPts val="1400"/>
              <a:buChar char="●"/>
            </a:pPr>
            <a:r>
              <a:rPr lang="en-GB" sz="1400" u="sng">
                <a:solidFill>
                  <a:schemeClr val="accent5"/>
                </a:solidFill>
                <a:hlinkClick r:id="rId5">
                  <a:extLst>
                    <a:ext uri="{A12FA001-AC4F-418D-AE19-62706E023703}">
                      <ahyp:hlinkClr val="tx"/>
                    </a:ext>
                  </a:extLst>
                </a:hlinkClick>
              </a:rPr>
              <a:t>The Civil Society Covenant</a:t>
            </a:r>
            <a:r>
              <a:rPr lang="en-GB" sz="1400">
                <a:solidFill>
                  <a:srgbClr val="4C868E"/>
                </a:solidFill>
              </a:rPr>
              <a:t>, read the full Covenant document. </a:t>
            </a:r>
            <a:endParaRPr sz="1400">
              <a:solidFill>
                <a:srgbClr val="4C868E"/>
              </a:solidFill>
            </a:endParaRPr>
          </a:p>
          <a:p>
            <a:pPr indent="-317500" lvl="0" marL="457200" rtl="0" algn="l">
              <a:lnSpc>
                <a:spcPct val="150000"/>
              </a:lnSpc>
              <a:spcBef>
                <a:spcPts val="0"/>
              </a:spcBef>
              <a:spcAft>
                <a:spcPts val="0"/>
              </a:spcAft>
              <a:buClr>
                <a:srgbClr val="4C868E"/>
              </a:buClr>
              <a:buSzPts val="1400"/>
              <a:buChar char="●"/>
            </a:pPr>
            <a:r>
              <a:rPr lang="en-GB" sz="1400" u="sng">
                <a:solidFill>
                  <a:schemeClr val="accent5"/>
                </a:solidFill>
                <a:hlinkClick r:id="rId6">
                  <a:extLst>
                    <a:ext uri="{A12FA001-AC4F-418D-AE19-62706E023703}">
                      <ahyp:hlinkClr val="tx"/>
                    </a:ext>
                  </a:extLst>
                </a:hlinkClick>
              </a:rPr>
              <a:t>Tools and resources to put the Covenant into practice</a:t>
            </a:r>
            <a:r>
              <a:rPr lang="en-GB" sz="1400">
                <a:solidFill>
                  <a:srgbClr val="4C868E"/>
                </a:solidFill>
              </a:rPr>
              <a:t>, including:</a:t>
            </a:r>
            <a:endParaRPr sz="1400">
              <a:solidFill>
                <a:srgbClr val="4C868E"/>
              </a:solidFill>
            </a:endParaRPr>
          </a:p>
          <a:p>
            <a:pPr indent="-317500" lvl="1" marL="914400" rtl="0" algn="l">
              <a:lnSpc>
                <a:spcPct val="150000"/>
              </a:lnSpc>
              <a:spcBef>
                <a:spcPts val="0"/>
              </a:spcBef>
              <a:spcAft>
                <a:spcPts val="0"/>
              </a:spcAft>
              <a:buClr>
                <a:srgbClr val="4C868E"/>
              </a:buClr>
              <a:buSzPts val="1400"/>
              <a:buChar char="○"/>
            </a:pPr>
            <a:r>
              <a:rPr lang="en-GB" u="sng">
                <a:solidFill>
                  <a:schemeClr val="accent5"/>
                </a:solidFill>
                <a:hlinkClick r:id="rId7">
                  <a:extLst>
                    <a:ext uri="{A12FA001-AC4F-418D-AE19-62706E023703}">
                      <ahyp:hlinkClr val="tx"/>
                    </a:ext>
                  </a:extLst>
                </a:hlinkClick>
              </a:rPr>
              <a:t>Real-world examples of local partnerships</a:t>
            </a:r>
            <a:endParaRPr>
              <a:solidFill>
                <a:srgbClr val="4C868E"/>
              </a:solidFill>
            </a:endParaRPr>
          </a:p>
          <a:p>
            <a:pPr indent="-317500" lvl="1" marL="914400" rtl="0" algn="l">
              <a:lnSpc>
                <a:spcPct val="150000"/>
              </a:lnSpc>
              <a:spcBef>
                <a:spcPts val="0"/>
              </a:spcBef>
              <a:spcAft>
                <a:spcPts val="0"/>
              </a:spcAft>
              <a:buClr>
                <a:srgbClr val="4C868E"/>
              </a:buClr>
              <a:buSzPts val="1400"/>
              <a:buChar char="○"/>
            </a:pPr>
            <a:r>
              <a:rPr lang="en-GB">
                <a:solidFill>
                  <a:srgbClr val="4C868E"/>
                </a:solidFill>
              </a:rPr>
              <a:t>An </a:t>
            </a:r>
            <a:r>
              <a:rPr lang="en-GB" u="sng">
                <a:solidFill>
                  <a:schemeClr val="accent5"/>
                </a:solidFill>
                <a:hlinkClick r:id="rId8">
                  <a:extLst>
                    <a:ext uri="{A12FA001-AC4F-418D-AE19-62706E023703}">
                      <ahyp:hlinkClr val="tx"/>
                    </a:ext>
                  </a:extLst>
                </a:hlinkClick>
              </a:rPr>
              <a:t>illustrative guide</a:t>
            </a:r>
            <a:r>
              <a:rPr lang="en-GB">
                <a:solidFill>
                  <a:srgbClr val="4C868E"/>
                </a:solidFill>
              </a:rPr>
              <a:t> of behaviours that indicate progress and warning signs for each of the Covenant’s principles</a:t>
            </a:r>
            <a:endParaRPr>
              <a:solidFill>
                <a:srgbClr val="4C868E"/>
              </a:solidFill>
            </a:endParaRPr>
          </a:p>
          <a:p>
            <a:pPr indent="-317500" lvl="1" marL="914400" rtl="0" algn="l">
              <a:lnSpc>
                <a:spcPct val="150000"/>
              </a:lnSpc>
              <a:spcBef>
                <a:spcPts val="0"/>
              </a:spcBef>
              <a:spcAft>
                <a:spcPts val="0"/>
              </a:spcAft>
              <a:buClr>
                <a:srgbClr val="4C868E"/>
              </a:buClr>
              <a:buSzPts val="1400"/>
              <a:buChar char="○"/>
            </a:pPr>
            <a:r>
              <a:rPr lang="en-GB" u="sng">
                <a:solidFill>
                  <a:schemeClr val="hlink"/>
                </a:solidFill>
                <a:hlinkClick r:id="rId9"/>
              </a:rPr>
              <a:t>The Civil Society Covenant Fact Sheet</a:t>
            </a:r>
            <a:endParaRPr>
              <a:solidFill>
                <a:srgbClr val="4C868E"/>
              </a:solidFill>
            </a:endParaRPr>
          </a:p>
          <a:p>
            <a:pPr indent="-317500" lvl="0" marL="457200" rtl="0" algn="l">
              <a:lnSpc>
                <a:spcPct val="150000"/>
              </a:lnSpc>
              <a:spcBef>
                <a:spcPts val="0"/>
              </a:spcBef>
              <a:spcAft>
                <a:spcPts val="0"/>
              </a:spcAft>
              <a:buClr>
                <a:srgbClr val="4C868E"/>
              </a:buClr>
              <a:buSzPts val="1400"/>
              <a:buChar char="●"/>
            </a:pPr>
            <a:r>
              <a:rPr lang="en-GB" sz="1400" u="sng">
                <a:solidFill>
                  <a:schemeClr val="accent5"/>
                </a:solidFill>
                <a:hlinkClick r:id="rId10">
                  <a:extLst>
                    <a:ext uri="{A12FA001-AC4F-418D-AE19-62706E023703}">
                      <ahyp:hlinkClr val="tx"/>
                    </a:ext>
                  </a:extLst>
                </a:hlinkClick>
              </a:rPr>
              <a:t>Further information about the Covenant programme</a:t>
            </a:r>
            <a:r>
              <a:rPr lang="en-GB" sz="1400">
                <a:solidFill>
                  <a:srgbClr val="4C868E"/>
                </a:solidFill>
              </a:rPr>
              <a:t>, including background</a:t>
            </a:r>
            <a:endParaRPr sz="1400">
              <a:solidFill>
                <a:srgbClr val="4C868E"/>
              </a:solidFill>
            </a:endParaRPr>
          </a:p>
          <a:p>
            <a:pPr indent="-317500" lvl="0" marL="457200" rtl="0" algn="l">
              <a:lnSpc>
                <a:spcPct val="150000"/>
              </a:lnSpc>
              <a:spcBef>
                <a:spcPts val="0"/>
              </a:spcBef>
              <a:spcAft>
                <a:spcPts val="0"/>
              </a:spcAft>
              <a:buClr>
                <a:srgbClr val="4C868E"/>
              </a:buClr>
              <a:buSzPts val="1400"/>
              <a:buChar char="●"/>
            </a:pPr>
            <a:r>
              <a:rPr lang="en-GB" sz="1400" u="sng">
                <a:solidFill>
                  <a:schemeClr val="accent5"/>
                </a:solidFill>
                <a:hlinkClick r:id="rId11">
                  <a:extLst>
                    <a:ext uri="{A12FA001-AC4F-418D-AE19-62706E023703}">
                      <ahyp:hlinkClr val="tx"/>
                    </a:ext>
                  </a:extLst>
                </a:hlinkClick>
              </a:rPr>
              <a:t>The Local Covenant Partnerships Fund</a:t>
            </a:r>
            <a:r>
              <a:rPr lang="en-GB" sz="1400">
                <a:solidFill>
                  <a:srgbClr val="4C868E"/>
                </a:solidFill>
              </a:rPr>
              <a:t>, to implement the Covenant at a local level, DCMS has launched a new £11.59 million </a:t>
            </a:r>
            <a:r>
              <a:rPr lang="en-GB" sz="1400">
                <a:solidFill>
                  <a:srgbClr val="4C868E"/>
                </a:solidFill>
              </a:rPr>
              <a:t>fun</a:t>
            </a:r>
            <a:r>
              <a:rPr lang="en-GB" sz="1400">
                <a:solidFill>
                  <a:srgbClr val="4C868E"/>
                </a:solidFill>
              </a:rPr>
              <a:t>d that will provide support for 15 local authority district areas across England, to develop and implement new ‘local covenant partnership’ agreements.</a:t>
            </a:r>
            <a:endParaRPr sz="1300">
              <a:solidFill>
                <a:srgbClr val="4C868E"/>
              </a:solidFill>
            </a:endParaRPr>
          </a:p>
          <a:p>
            <a:pPr indent="0" lvl="0" marL="457200" rtl="0" algn="l">
              <a:spcBef>
                <a:spcPts val="1000"/>
              </a:spcBef>
              <a:spcAft>
                <a:spcPts val="1000"/>
              </a:spcAft>
              <a:buNone/>
            </a:pPr>
            <a:r>
              <a:t/>
            </a:r>
            <a:endParaRPr sz="1600">
              <a:solidFill>
                <a:srgbClr val="4C868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6"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82" name="Google Shape;182;p26"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83" name="Google Shape;183;p26"/>
          <p:cNvSpPr txBox="1"/>
          <p:nvPr/>
        </p:nvSpPr>
        <p:spPr>
          <a:xfrm>
            <a:off x="847600" y="446677"/>
            <a:ext cx="4815300" cy="4170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First steps to engage with the Covenant…</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if you have five or fifteen minutes</a:t>
            </a:r>
            <a:endParaRPr sz="1800">
              <a:solidFill>
                <a:schemeClr val="lt1"/>
              </a:solidFill>
            </a:endParaRPr>
          </a:p>
        </p:txBody>
      </p:sp>
      <p:sp>
        <p:nvSpPr>
          <p:cNvPr id="184" name="Google Shape;184;p26"/>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4C868E"/>
              </a:buClr>
              <a:buSzPts val="1400"/>
              <a:buChar char="●"/>
            </a:pPr>
            <a:r>
              <a:rPr b="1" lang="en-GB" sz="1400">
                <a:solidFill>
                  <a:srgbClr val="4C868E"/>
                </a:solidFill>
              </a:rPr>
              <a:t>If you have five minutes to spare:</a:t>
            </a:r>
            <a:endParaRPr b="1" sz="1400">
              <a:solidFill>
                <a:srgbClr val="4C868E"/>
              </a:solidFill>
            </a:endParaRPr>
          </a:p>
          <a:p>
            <a:pPr indent="-317500" lvl="1" marL="914400" rtl="0" algn="l">
              <a:spcBef>
                <a:spcPts val="0"/>
              </a:spcBef>
              <a:spcAft>
                <a:spcPts val="0"/>
              </a:spcAft>
              <a:buSzPts val="1400"/>
              <a:buChar char="○"/>
            </a:pPr>
            <a:r>
              <a:rPr lang="en-GB">
                <a:solidFill>
                  <a:srgbClr val="4C868E"/>
                </a:solidFill>
              </a:rPr>
              <a:t>Read our short </a:t>
            </a:r>
            <a:r>
              <a:rPr lang="en-GB" u="sng">
                <a:solidFill>
                  <a:schemeClr val="hlink"/>
                </a:solidFill>
                <a:hlinkClick r:id="rId5"/>
              </a:rPr>
              <a:t>overview</a:t>
            </a:r>
            <a:r>
              <a:rPr lang="en-GB">
                <a:solidFill>
                  <a:srgbClr val="4C868E"/>
                </a:solidFill>
              </a:rPr>
              <a:t> on the Covenant.</a:t>
            </a:r>
            <a:endParaRPr>
              <a:solidFill>
                <a:srgbClr val="4C868E"/>
              </a:solidFill>
            </a:endParaRPr>
          </a:p>
          <a:p>
            <a:pPr indent="-317500" lvl="0" marL="457200" rtl="0" algn="l">
              <a:spcBef>
                <a:spcPts val="1000"/>
              </a:spcBef>
              <a:spcAft>
                <a:spcPts val="0"/>
              </a:spcAft>
              <a:buClr>
                <a:srgbClr val="4C868E"/>
              </a:buClr>
              <a:buSzPts val="1400"/>
              <a:buChar char="●"/>
            </a:pPr>
            <a:r>
              <a:rPr b="1" lang="en-GB" sz="1400">
                <a:solidFill>
                  <a:srgbClr val="4C868E"/>
                </a:solidFill>
              </a:rPr>
              <a:t>If you have fifteen minutes to spare :</a:t>
            </a:r>
            <a:endParaRPr b="1" sz="1400">
              <a:solidFill>
                <a:srgbClr val="4C868E"/>
              </a:solidFill>
            </a:endParaRPr>
          </a:p>
          <a:p>
            <a:pPr indent="-317500" lvl="1" marL="914400" rtl="0" algn="l">
              <a:spcBef>
                <a:spcPts val="0"/>
              </a:spcBef>
              <a:spcAft>
                <a:spcPts val="0"/>
              </a:spcAft>
              <a:buClr>
                <a:srgbClr val="4C868E"/>
              </a:buClr>
              <a:buSzPts val="1400"/>
              <a:buChar char="○"/>
            </a:pPr>
            <a:r>
              <a:rPr lang="en-GB">
                <a:solidFill>
                  <a:srgbClr val="4C868E"/>
                </a:solidFill>
              </a:rPr>
              <a:t>Look at our </a:t>
            </a:r>
            <a:r>
              <a:rPr lang="en-GB" u="sng">
                <a:solidFill>
                  <a:schemeClr val="hlink"/>
                </a:solidFill>
                <a:hlinkClick r:id="rId6"/>
              </a:rPr>
              <a:t>fact sheet</a:t>
            </a:r>
            <a:endParaRPr>
              <a:solidFill>
                <a:srgbClr val="4C868E"/>
              </a:solidFill>
            </a:endParaRPr>
          </a:p>
          <a:p>
            <a:pPr indent="-317500" lvl="1" marL="914400" rtl="0" algn="l">
              <a:spcBef>
                <a:spcPts val="1000"/>
              </a:spcBef>
              <a:spcAft>
                <a:spcPts val="0"/>
              </a:spcAft>
              <a:buClr>
                <a:srgbClr val="4C868E"/>
              </a:buClr>
              <a:buSzPts val="1400"/>
              <a:buChar char="○"/>
            </a:pPr>
            <a:r>
              <a:rPr lang="en-GB">
                <a:solidFill>
                  <a:srgbClr val="4C868E"/>
                </a:solidFill>
              </a:rPr>
              <a:t>Consult our</a:t>
            </a:r>
            <a:r>
              <a:rPr lang="en-GB" u="sng">
                <a:solidFill>
                  <a:schemeClr val="accent5"/>
                </a:solidFill>
                <a:hlinkClick r:id="rId7">
                  <a:extLst>
                    <a:ext uri="{A12FA001-AC4F-418D-AE19-62706E023703}">
                      <ahyp:hlinkClr val="tx"/>
                    </a:ext>
                  </a:extLst>
                </a:hlinkClick>
              </a:rPr>
              <a:t> illustrative guidance</a:t>
            </a:r>
            <a:r>
              <a:rPr lang="en-GB">
                <a:solidFill>
                  <a:srgbClr val="4C868E"/>
                </a:solidFill>
              </a:rPr>
              <a:t> of examples of what the Civil Society Covenant principles will look like in practice</a:t>
            </a:r>
            <a:endParaRPr>
              <a:solidFill>
                <a:srgbClr val="4C868E"/>
              </a:solidFill>
            </a:endParaRPr>
          </a:p>
          <a:p>
            <a:pPr indent="-317500" lvl="1" marL="914400" rtl="0" algn="l">
              <a:spcBef>
                <a:spcPts val="1000"/>
              </a:spcBef>
              <a:spcAft>
                <a:spcPts val="0"/>
              </a:spcAft>
              <a:buClr>
                <a:srgbClr val="4C868E"/>
              </a:buClr>
              <a:buSzPts val="1400"/>
              <a:buChar char="○"/>
            </a:pPr>
            <a:r>
              <a:rPr lang="en-GB">
                <a:solidFill>
                  <a:srgbClr val="4C868E"/>
                </a:solidFill>
              </a:rPr>
              <a:t>Browse the </a:t>
            </a:r>
            <a:r>
              <a:rPr lang="en-GB" u="sng">
                <a:solidFill>
                  <a:schemeClr val="accent5"/>
                </a:solidFill>
                <a:hlinkClick r:id="rId8">
                  <a:extLst>
                    <a:ext uri="{A12FA001-AC4F-418D-AE19-62706E023703}">
                      <ahyp:hlinkClr val="tx"/>
                    </a:ext>
                  </a:extLst>
                </a:hlinkClick>
              </a:rPr>
              <a:t>case study bank</a:t>
            </a:r>
            <a:r>
              <a:rPr lang="en-GB">
                <a:solidFill>
                  <a:srgbClr val="4C868E"/>
                </a:solidFill>
              </a:rPr>
              <a:t> to see examples of existing good partnership working in practice from across the UK</a:t>
            </a:r>
            <a:endParaRPr>
              <a:solidFill>
                <a:srgbClr val="4C868E"/>
              </a:solidFill>
            </a:endParaRPr>
          </a:p>
          <a:p>
            <a:pPr indent="0" lvl="0" marL="457200" rtl="0" algn="l">
              <a:spcBef>
                <a:spcPts val="1000"/>
              </a:spcBef>
              <a:spcAft>
                <a:spcPts val="1000"/>
              </a:spcAft>
              <a:buNone/>
            </a:pPr>
            <a:r>
              <a:t/>
            </a:r>
            <a:endParaRPr sz="1600">
              <a:solidFill>
                <a:srgbClr val="4C868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7"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90" name="Google Shape;190;p27"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91" name="Google Shape;191;p27"/>
          <p:cNvSpPr txBox="1"/>
          <p:nvPr/>
        </p:nvSpPr>
        <p:spPr>
          <a:xfrm>
            <a:off x="847600" y="446677"/>
            <a:ext cx="4815300" cy="4170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First steps to engage with the Covenant…</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if you have thirty to forty-five minutes</a:t>
            </a:r>
            <a:endParaRPr sz="1800">
              <a:solidFill>
                <a:schemeClr val="lt1"/>
              </a:solidFill>
            </a:endParaRPr>
          </a:p>
        </p:txBody>
      </p:sp>
      <p:sp>
        <p:nvSpPr>
          <p:cNvPr id="192" name="Google Shape;192;p27"/>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4C868E"/>
              </a:buClr>
              <a:buSzPts val="1400"/>
              <a:buChar char="●"/>
            </a:pPr>
            <a:r>
              <a:rPr b="1" lang="en-GB" sz="1400">
                <a:solidFill>
                  <a:srgbClr val="4C868E"/>
                </a:solidFill>
              </a:rPr>
              <a:t>If you have between thirty to forty-five minutes to spare: </a:t>
            </a:r>
            <a:endParaRPr sz="1400">
              <a:solidFill>
                <a:srgbClr val="4C868E"/>
              </a:solidFill>
            </a:endParaRPr>
          </a:p>
          <a:p>
            <a:pPr indent="-317500" lvl="1" marL="914400" rtl="0" algn="l">
              <a:spcBef>
                <a:spcPts val="1000"/>
              </a:spcBef>
              <a:spcAft>
                <a:spcPts val="0"/>
              </a:spcAft>
              <a:buClr>
                <a:srgbClr val="4C868E"/>
              </a:buClr>
              <a:buSzPts val="1400"/>
              <a:buChar char="○"/>
            </a:pPr>
            <a:r>
              <a:rPr b="1" lang="en-GB">
                <a:solidFill>
                  <a:srgbClr val="4C868E"/>
                </a:solidFill>
              </a:rPr>
              <a:t>Host a meeting with partners and deliver this slide pack as a presentation on the Covenant. </a:t>
            </a:r>
            <a:r>
              <a:rPr lang="en-GB">
                <a:solidFill>
                  <a:srgbClr val="4C868E"/>
                </a:solidFill>
              </a:rPr>
              <a:t>Use this presentation as a starting point to speak with your internal and external networks to begin discussions around how you can use and adopt the Covenant’s principles to improve your relationship and partnership working. </a:t>
            </a:r>
            <a:endParaRPr>
              <a:solidFill>
                <a:srgbClr val="4C868E"/>
              </a:solidFill>
            </a:endParaRPr>
          </a:p>
          <a:p>
            <a:pPr indent="0" lvl="0" marL="914400" rtl="0" algn="l">
              <a:spcBef>
                <a:spcPts val="0"/>
              </a:spcBef>
              <a:spcAft>
                <a:spcPts val="0"/>
              </a:spcAft>
              <a:buNone/>
            </a:pPr>
            <a:r>
              <a:t/>
            </a:r>
            <a:endParaRPr>
              <a:solidFill>
                <a:srgbClr val="4C868E"/>
              </a:solidFill>
            </a:endParaRPr>
          </a:p>
          <a:p>
            <a:pPr indent="-317500" lvl="1" marL="914400" rtl="0" algn="l">
              <a:spcBef>
                <a:spcPts val="0"/>
              </a:spcBef>
              <a:spcAft>
                <a:spcPts val="0"/>
              </a:spcAft>
              <a:buClr>
                <a:srgbClr val="4C868E"/>
              </a:buClr>
              <a:buSzPts val="1400"/>
              <a:buChar char="○"/>
            </a:pPr>
            <a:r>
              <a:rPr b="1" lang="en-GB">
                <a:solidFill>
                  <a:srgbClr val="4C868E"/>
                </a:solidFill>
              </a:rPr>
              <a:t>Share the Covenant. </a:t>
            </a:r>
            <a:r>
              <a:rPr lang="en-GB">
                <a:solidFill>
                  <a:srgbClr val="4C868E"/>
                </a:solidFill>
              </a:rPr>
              <a:t>More organisations in your area actively using the Covenant will maximise its impact locally. Speak to your networks and share this slide pack, the the Covenant overview and fact sheet</a:t>
            </a:r>
            <a:r>
              <a:rPr lang="en-GB">
                <a:solidFill>
                  <a:srgbClr val="4C868E"/>
                </a:solidFill>
              </a:rPr>
              <a:t> </a:t>
            </a:r>
            <a:r>
              <a:rPr lang="en-GB">
                <a:solidFill>
                  <a:srgbClr val="4C868E"/>
                </a:solidFill>
              </a:rPr>
              <a:t>to promote </a:t>
            </a:r>
            <a:r>
              <a:rPr lang="en-GB">
                <a:solidFill>
                  <a:srgbClr val="4C868E"/>
                </a:solidFill>
              </a:rPr>
              <a:t>the </a:t>
            </a:r>
            <a:r>
              <a:rPr lang="en-GB">
                <a:solidFill>
                  <a:srgbClr val="4C868E"/>
                </a:solidFill>
              </a:rPr>
              <a:t>it and its benefits to local organisations.</a:t>
            </a:r>
            <a:endParaRPr b="1" sz="1400">
              <a:solidFill>
                <a:srgbClr val="4C868E"/>
              </a:solidFill>
            </a:endParaRPr>
          </a:p>
          <a:p>
            <a:pPr indent="0" lvl="0" marL="457200" rtl="0" algn="l">
              <a:spcBef>
                <a:spcPts val="1000"/>
              </a:spcBef>
              <a:spcAft>
                <a:spcPts val="1000"/>
              </a:spcAft>
              <a:buNone/>
            </a:pPr>
            <a:r>
              <a:t/>
            </a:r>
            <a:endParaRPr sz="1600">
              <a:solidFill>
                <a:srgbClr val="4C868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8"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198" name="Google Shape;198;p28"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99" name="Google Shape;199;p28"/>
          <p:cNvSpPr txBox="1"/>
          <p:nvPr/>
        </p:nvSpPr>
        <p:spPr>
          <a:xfrm>
            <a:off x="847600" y="446677"/>
            <a:ext cx="4815300" cy="4170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Questions</a:t>
            </a:r>
            <a:endParaRPr sz="1800">
              <a:solidFill>
                <a:schemeClr val="lt1"/>
              </a:solidFill>
            </a:endParaRPr>
          </a:p>
        </p:txBody>
      </p:sp>
      <p:sp>
        <p:nvSpPr>
          <p:cNvPr id="200" name="Google Shape;200;p28"/>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4C868E"/>
              </a:buClr>
              <a:buSzPts val="1500"/>
              <a:buChar char="●"/>
            </a:pPr>
            <a:r>
              <a:rPr b="1" lang="en-GB" sz="1500">
                <a:solidFill>
                  <a:srgbClr val="4C868E"/>
                </a:solidFill>
              </a:rPr>
              <a:t>To ask your own organisation:</a:t>
            </a:r>
            <a:endParaRPr b="1" sz="1500">
              <a:solidFill>
                <a:srgbClr val="4C868E"/>
              </a:solidFill>
            </a:endParaRPr>
          </a:p>
          <a:p>
            <a:pPr indent="-323850" lvl="1" marL="914400" rtl="0" algn="l">
              <a:spcBef>
                <a:spcPts val="0"/>
              </a:spcBef>
              <a:spcAft>
                <a:spcPts val="0"/>
              </a:spcAft>
              <a:buClr>
                <a:srgbClr val="4C868E"/>
              </a:buClr>
              <a:buSzPts val="1500"/>
              <a:buChar char="○"/>
            </a:pPr>
            <a:r>
              <a:rPr lang="en-GB" sz="1500">
                <a:solidFill>
                  <a:srgbClr val="4C868E"/>
                </a:solidFill>
              </a:rPr>
              <a:t>How would we characterise our current relationship with our external partners? Are they positive, could they be improved upon?</a:t>
            </a:r>
            <a:endParaRPr sz="1500">
              <a:solidFill>
                <a:srgbClr val="4C868E"/>
              </a:solidFill>
            </a:endParaRPr>
          </a:p>
          <a:p>
            <a:pPr indent="-323850" lvl="1" marL="914400" rtl="0" algn="l">
              <a:spcBef>
                <a:spcPts val="0"/>
              </a:spcBef>
              <a:spcAft>
                <a:spcPts val="0"/>
              </a:spcAft>
              <a:buClr>
                <a:srgbClr val="4C868E"/>
              </a:buClr>
              <a:buSzPts val="1500"/>
              <a:buChar char="○"/>
            </a:pPr>
            <a:r>
              <a:rPr lang="en-GB" sz="1500">
                <a:solidFill>
                  <a:srgbClr val="4C868E"/>
                </a:solidFill>
              </a:rPr>
              <a:t>Which of the Covenant’s principles would be most useful to highlight when speaking to our partners about the </a:t>
            </a:r>
            <a:r>
              <a:rPr lang="en-GB" sz="1500">
                <a:solidFill>
                  <a:srgbClr val="4C868E"/>
                </a:solidFill>
              </a:rPr>
              <a:t>stat</a:t>
            </a:r>
            <a:r>
              <a:rPr lang="en-GB" sz="1500">
                <a:solidFill>
                  <a:srgbClr val="4C868E"/>
                </a:solidFill>
              </a:rPr>
              <a:t>us of our relationship? </a:t>
            </a:r>
            <a:endParaRPr sz="1500">
              <a:solidFill>
                <a:srgbClr val="4C868E"/>
              </a:solidFill>
            </a:endParaRPr>
          </a:p>
          <a:p>
            <a:pPr indent="-323850" lvl="1" marL="914400" rtl="0" algn="l">
              <a:spcBef>
                <a:spcPts val="0"/>
              </a:spcBef>
              <a:spcAft>
                <a:spcPts val="0"/>
              </a:spcAft>
              <a:buClr>
                <a:srgbClr val="4C868E"/>
              </a:buClr>
              <a:buSzPts val="1500"/>
              <a:buChar char="○"/>
            </a:pPr>
            <a:r>
              <a:rPr lang="en-GB" sz="1500">
                <a:solidFill>
                  <a:srgbClr val="4C868E"/>
                </a:solidFill>
              </a:rPr>
              <a:t>How can we let partners share honest feedback with us?</a:t>
            </a:r>
            <a:endParaRPr b="1" sz="1500" strike="sngStrike">
              <a:solidFill>
                <a:srgbClr val="4C868E"/>
              </a:solidFill>
            </a:endParaRPr>
          </a:p>
          <a:p>
            <a:pPr indent="0" lvl="0" marL="0" rtl="0" algn="l">
              <a:spcBef>
                <a:spcPts val="1000"/>
              </a:spcBef>
              <a:spcAft>
                <a:spcPts val="0"/>
              </a:spcAft>
              <a:buNone/>
            </a:pPr>
            <a:r>
              <a:t/>
            </a:r>
            <a:endParaRPr b="1" sz="1500">
              <a:solidFill>
                <a:srgbClr val="4C868E"/>
              </a:solidFill>
            </a:endParaRPr>
          </a:p>
          <a:p>
            <a:pPr indent="-323850" lvl="0" marL="457200" rtl="0" algn="l">
              <a:spcBef>
                <a:spcPts val="1000"/>
              </a:spcBef>
              <a:spcAft>
                <a:spcPts val="0"/>
              </a:spcAft>
              <a:buClr>
                <a:srgbClr val="4C868E"/>
              </a:buClr>
              <a:buSzPts val="1500"/>
              <a:buChar char="●"/>
            </a:pPr>
            <a:r>
              <a:rPr b="1" lang="en-GB" sz="1500">
                <a:solidFill>
                  <a:srgbClr val="4C868E"/>
                </a:solidFill>
              </a:rPr>
              <a:t>Questions to ask partner organisations:</a:t>
            </a:r>
            <a:endParaRPr i="1" sz="1500" strike="sngStrike">
              <a:solidFill>
                <a:srgbClr val="4C868E"/>
              </a:solidFill>
            </a:endParaRPr>
          </a:p>
          <a:p>
            <a:pPr indent="-323850" lvl="1" marL="914400" rtl="0" algn="l">
              <a:spcBef>
                <a:spcPts val="0"/>
              </a:spcBef>
              <a:spcAft>
                <a:spcPts val="0"/>
              </a:spcAft>
              <a:buClr>
                <a:srgbClr val="4C868E"/>
              </a:buClr>
              <a:buSzPts val="1500"/>
              <a:buChar char="○"/>
            </a:pPr>
            <a:r>
              <a:rPr lang="en-GB" sz="1500">
                <a:solidFill>
                  <a:srgbClr val="4C868E"/>
                </a:solidFill>
              </a:rPr>
              <a:t>Do you feel like our working relationship is genuinely collaborative? </a:t>
            </a:r>
            <a:endParaRPr sz="1500">
              <a:solidFill>
                <a:srgbClr val="4C868E"/>
              </a:solidFill>
            </a:endParaRPr>
          </a:p>
          <a:p>
            <a:pPr indent="-330200" lvl="1" marL="914400" rtl="0" algn="l">
              <a:spcBef>
                <a:spcPts val="0"/>
              </a:spcBef>
              <a:spcAft>
                <a:spcPts val="0"/>
              </a:spcAft>
              <a:buClr>
                <a:srgbClr val="4C868E"/>
              </a:buClr>
              <a:buSzPts val="1600"/>
              <a:buChar char="○"/>
            </a:pPr>
            <a:r>
              <a:rPr lang="en-GB" sz="1500">
                <a:solidFill>
                  <a:srgbClr val="4C868E"/>
                </a:solidFill>
              </a:rPr>
              <a:t>The Covenant highlights [sub principle of choice] as a key aspect of partnership working. </a:t>
            </a:r>
            <a:r>
              <a:rPr lang="en-GB" sz="1500">
                <a:solidFill>
                  <a:srgbClr val="4C868E"/>
                </a:solidFill>
              </a:rPr>
              <a:t>How do you feel we could do more of or improve this? If so, how?</a:t>
            </a:r>
            <a:endParaRPr b="1" sz="1400">
              <a:solidFill>
                <a:srgbClr val="4C868E"/>
              </a:solidFill>
            </a:endParaRPr>
          </a:p>
          <a:p>
            <a:pPr indent="0" lvl="0" marL="457200" rtl="0" algn="l">
              <a:spcBef>
                <a:spcPts val="1000"/>
              </a:spcBef>
              <a:spcAft>
                <a:spcPts val="1000"/>
              </a:spcAft>
              <a:buNone/>
            </a:pPr>
            <a:r>
              <a:t/>
            </a:r>
            <a:endParaRPr sz="1600">
              <a:solidFill>
                <a:srgbClr val="4C868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9"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206" name="Google Shape;206;p29"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207" name="Google Shape;207;p29"/>
          <p:cNvSpPr txBox="1"/>
          <p:nvPr/>
        </p:nvSpPr>
        <p:spPr>
          <a:xfrm>
            <a:off x="847600" y="446677"/>
            <a:ext cx="4815300" cy="4170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t/>
            </a:r>
            <a:endParaRPr sz="1800">
              <a:solidFill>
                <a:schemeClr val="lt1"/>
              </a:solidFill>
            </a:endParaRPr>
          </a:p>
          <a:p>
            <a:pPr indent="0" lvl="0" marL="0" rtl="0" algn="l">
              <a:lnSpc>
                <a:spcPct val="88000"/>
              </a:lnSpc>
              <a:spcBef>
                <a:spcPts val="0"/>
              </a:spcBef>
              <a:spcAft>
                <a:spcPts val="0"/>
              </a:spcAft>
              <a:buNone/>
            </a:pPr>
            <a:r>
              <a:rPr lang="en-GB" sz="1800">
                <a:solidFill>
                  <a:schemeClr val="lt1"/>
                </a:solidFill>
              </a:rPr>
              <a:t>Questions</a:t>
            </a:r>
            <a:endParaRPr sz="1800">
              <a:solidFill>
                <a:schemeClr val="lt1"/>
              </a:solidFill>
            </a:endParaRPr>
          </a:p>
        </p:txBody>
      </p:sp>
      <p:sp>
        <p:nvSpPr>
          <p:cNvPr id="208" name="Google Shape;208;p29"/>
          <p:cNvSpPr txBox="1"/>
          <p:nvPr>
            <p:ph idx="1" type="body"/>
          </p:nvPr>
        </p:nvSpPr>
        <p:spPr>
          <a:xfrm>
            <a:off x="678900" y="1468675"/>
            <a:ext cx="7845300" cy="36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4C868E"/>
              </a:solidFill>
            </a:endParaRPr>
          </a:p>
          <a:p>
            <a:pPr indent="0" lvl="0" marL="0" rtl="0" algn="ctr">
              <a:spcBef>
                <a:spcPts val="1000"/>
              </a:spcBef>
              <a:spcAft>
                <a:spcPts val="0"/>
              </a:spcAft>
              <a:buClr>
                <a:schemeClr val="dk1"/>
              </a:buClr>
              <a:buSzPts val="1100"/>
              <a:buFont typeface="Arial"/>
              <a:buNone/>
            </a:pPr>
            <a:r>
              <a:rPr lang="en-GB" sz="1600">
                <a:solidFill>
                  <a:srgbClr val="4C868E"/>
                </a:solidFill>
              </a:rPr>
              <a:t>If you have further questions about the Covenant, please </a:t>
            </a:r>
            <a:r>
              <a:rPr lang="en-GB" sz="1600">
                <a:solidFill>
                  <a:srgbClr val="4C868E"/>
                </a:solidFill>
              </a:rPr>
              <a:t>email </a:t>
            </a:r>
            <a:r>
              <a:rPr lang="en-GB" sz="1600" u="sng">
                <a:solidFill>
                  <a:srgbClr val="4C868E"/>
                </a:solidFill>
              </a:rPr>
              <a:t>civilsocietycovenant@dcms.gov.uk</a:t>
            </a:r>
            <a:endParaRPr sz="1600" u="sng">
              <a:solidFill>
                <a:srgbClr val="4C868E"/>
              </a:solidFill>
            </a:endParaRPr>
          </a:p>
          <a:p>
            <a:pPr indent="0" lvl="0" marL="457200" rtl="0" algn="l">
              <a:spcBef>
                <a:spcPts val="1000"/>
              </a:spcBef>
              <a:spcAft>
                <a:spcPts val="1000"/>
              </a:spcAft>
              <a:buNone/>
            </a:pPr>
            <a:r>
              <a:t/>
            </a:r>
            <a:endParaRPr sz="1600">
              <a:solidFill>
                <a:srgbClr val="4C868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64" name="Google Shape;64;p14"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65" name="Google Shape;65;p14"/>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Clr>
                <a:schemeClr val="dk1"/>
              </a:buClr>
              <a:buSzPts val="1100"/>
              <a:buFont typeface="Arial"/>
              <a:buNone/>
            </a:pPr>
            <a:r>
              <a:rPr lang="en-GB" sz="1800">
                <a:solidFill>
                  <a:schemeClr val="lt1"/>
                </a:solidFill>
              </a:rPr>
              <a:t>Slide pack content</a:t>
            </a:r>
            <a:endParaRPr sz="1800">
              <a:solidFill>
                <a:srgbClr val="FFFFFF"/>
              </a:solidFill>
            </a:endParaRPr>
          </a:p>
        </p:txBody>
      </p:sp>
      <p:sp>
        <p:nvSpPr>
          <p:cNvPr id="66" name="Google Shape;66;p14"/>
          <p:cNvSpPr txBox="1"/>
          <p:nvPr>
            <p:ph idx="1" type="body"/>
          </p:nvPr>
        </p:nvSpPr>
        <p:spPr>
          <a:xfrm>
            <a:off x="492775" y="1523325"/>
            <a:ext cx="4371300" cy="327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4C868E"/>
              </a:buClr>
              <a:buSzPts val="1400"/>
              <a:buChar char="●"/>
            </a:pPr>
            <a:r>
              <a:rPr lang="en-GB" sz="1400" u="sng">
                <a:solidFill>
                  <a:schemeClr val="hlink"/>
                </a:solidFill>
                <a:hlinkClick action="ppaction://hlinksldjump" r:id="rId5"/>
              </a:rPr>
              <a:t>What is the Civil Society Covenant</a:t>
            </a:r>
            <a:r>
              <a:rPr lang="en-GB" sz="1400">
                <a:solidFill>
                  <a:srgbClr val="4C868E"/>
                </a:solidFill>
              </a:rPr>
              <a:t> </a:t>
            </a:r>
            <a:endParaRPr sz="1400">
              <a:solidFill>
                <a:srgbClr val="4C868E"/>
              </a:solidFill>
            </a:endParaRPr>
          </a:p>
          <a:p>
            <a:pPr indent="-317500" lvl="0" marL="457200" rtl="0" algn="l">
              <a:spcBef>
                <a:spcPts val="1000"/>
              </a:spcBef>
              <a:spcAft>
                <a:spcPts val="0"/>
              </a:spcAft>
              <a:buClr>
                <a:srgbClr val="4C868E"/>
              </a:buClr>
              <a:buSzPts val="1400"/>
              <a:buChar char="●"/>
            </a:pPr>
            <a:r>
              <a:rPr lang="en-GB" sz="1400" u="sng">
                <a:solidFill>
                  <a:schemeClr val="hlink"/>
                </a:solidFill>
                <a:hlinkClick action="ppaction://hlinksldjump" r:id="rId6"/>
              </a:rPr>
              <a:t>Why does the Covenant matter to my organisation?</a:t>
            </a:r>
            <a:endParaRPr sz="1400">
              <a:solidFill>
                <a:srgbClr val="4C868E"/>
              </a:solidFill>
            </a:endParaRPr>
          </a:p>
          <a:p>
            <a:pPr indent="-317500" lvl="0" marL="457200" rtl="0" algn="l">
              <a:spcBef>
                <a:spcPts val="1000"/>
              </a:spcBef>
              <a:spcAft>
                <a:spcPts val="0"/>
              </a:spcAft>
              <a:buClr>
                <a:srgbClr val="4C868E"/>
              </a:buClr>
              <a:buSzPts val="1400"/>
              <a:buChar char="●"/>
            </a:pPr>
            <a:r>
              <a:rPr lang="en-GB" sz="1400" u="sng">
                <a:solidFill>
                  <a:schemeClr val="hlink"/>
                </a:solidFill>
                <a:hlinkClick action="ppaction://hlinksldjump" r:id="rId7"/>
              </a:rPr>
              <a:t>The collaboration behind the Covenant </a:t>
            </a:r>
            <a:endParaRPr sz="1400">
              <a:solidFill>
                <a:srgbClr val="4C868E"/>
              </a:solidFill>
            </a:endParaRPr>
          </a:p>
          <a:p>
            <a:pPr indent="-317500" lvl="0" marL="457200" rtl="0" algn="l">
              <a:spcBef>
                <a:spcPts val="1000"/>
              </a:spcBef>
              <a:spcAft>
                <a:spcPts val="0"/>
              </a:spcAft>
              <a:buClr>
                <a:srgbClr val="4C868E"/>
              </a:buClr>
              <a:buSzPts val="1400"/>
              <a:buChar char="●"/>
            </a:pPr>
            <a:r>
              <a:rPr b="1" lang="en-GB" sz="1400" u="sng">
                <a:solidFill>
                  <a:schemeClr val="hlink"/>
                </a:solidFill>
                <a:hlinkClick action="ppaction://hlinksldjump" r:id="rId8"/>
              </a:rPr>
              <a:t>Covenant Principles</a:t>
            </a:r>
            <a:endParaRPr b="1" sz="1400">
              <a:solidFill>
                <a:srgbClr val="4C868E"/>
              </a:solidFill>
            </a:endParaRPr>
          </a:p>
          <a:p>
            <a:pPr indent="-317500" lvl="1" marL="914400" rtl="0" algn="l">
              <a:spcBef>
                <a:spcPts val="1000"/>
              </a:spcBef>
              <a:spcAft>
                <a:spcPts val="0"/>
              </a:spcAft>
              <a:buClr>
                <a:srgbClr val="4C868E"/>
              </a:buClr>
              <a:buSzPts val="1400"/>
              <a:buChar char="○"/>
            </a:pPr>
            <a:r>
              <a:rPr lang="en-GB" u="sng">
                <a:solidFill>
                  <a:schemeClr val="hlink"/>
                </a:solidFill>
                <a:hlinkClick action="ppaction://hlinksldjump" r:id="rId9"/>
              </a:rPr>
              <a:t>Recognition and value case study</a:t>
            </a:r>
            <a:r>
              <a:rPr lang="en-GB">
                <a:solidFill>
                  <a:srgbClr val="4C868E"/>
                </a:solidFill>
              </a:rPr>
              <a:t> </a:t>
            </a:r>
            <a:endParaRPr>
              <a:solidFill>
                <a:srgbClr val="4C868E"/>
              </a:solidFill>
            </a:endParaRPr>
          </a:p>
          <a:p>
            <a:pPr indent="-317500" lvl="1" marL="914400" rtl="0" algn="l">
              <a:spcBef>
                <a:spcPts val="1000"/>
              </a:spcBef>
              <a:spcAft>
                <a:spcPts val="0"/>
              </a:spcAft>
              <a:buClr>
                <a:srgbClr val="4C868E"/>
              </a:buClr>
              <a:buSzPts val="1400"/>
              <a:buChar char="○"/>
            </a:pPr>
            <a:r>
              <a:rPr lang="en-GB" u="sng">
                <a:solidFill>
                  <a:schemeClr val="hlink"/>
                </a:solidFill>
                <a:hlinkClick action="ppaction://hlinksldjump" r:id="rId10"/>
              </a:rPr>
              <a:t>Partnership and collaboration case study </a:t>
            </a:r>
            <a:endParaRPr>
              <a:solidFill>
                <a:srgbClr val="4C868E"/>
              </a:solidFill>
            </a:endParaRPr>
          </a:p>
          <a:p>
            <a:pPr indent="-317500" lvl="1" marL="914400" rtl="0" algn="l">
              <a:spcBef>
                <a:spcPts val="1000"/>
              </a:spcBef>
              <a:spcAft>
                <a:spcPts val="0"/>
              </a:spcAft>
              <a:buClr>
                <a:srgbClr val="4C868E"/>
              </a:buClr>
              <a:buSzPts val="1400"/>
              <a:buChar char="○"/>
            </a:pPr>
            <a:r>
              <a:rPr lang="en-GB" u="sng">
                <a:solidFill>
                  <a:schemeClr val="hlink"/>
                </a:solidFill>
                <a:hlinkClick action="ppaction://hlinksldjump" r:id="rId11"/>
              </a:rPr>
              <a:t>Participation and inclusion case study </a:t>
            </a:r>
            <a:endParaRPr>
              <a:solidFill>
                <a:srgbClr val="4C868E"/>
              </a:solidFill>
            </a:endParaRPr>
          </a:p>
          <a:p>
            <a:pPr indent="-317500" lvl="1" marL="914400" rtl="0" algn="l">
              <a:spcBef>
                <a:spcPts val="1000"/>
              </a:spcBef>
              <a:spcAft>
                <a:spcPts val="0"/>
              </a:spcAft>
              <a:buClr>
                <a:srgbClr val="4C868E"/>
              </a:buClr>
              <a:buSzPts val="1400"/>
              <a:buChar char="○"/>
            </a:pPr>
            <a:r>
              <a:rPr lang="en-GB" u="sng">
                <a:solidFill>
                  <a:schemeClr val="hlink"/>
                </a:solidFill>
                <a:hlinkClick action="ppaction://hlinksldjump" r:id="rId12"/>
              </a:rPr>
              <a:t>Transparency and data case study</a:t>
            </a:r>
            <a:endParaRPr>
              <a:solidFill>
                <a:srgbClr val="4C868E"/>
              </a:solidFill>
            </a:endParaRPr>
          </a:p>
          <a:p>
            <a:pPr indent="0" lvl="0" marL="457200" rtl="0" algn="l">
              <a:spcBef>
                <a:spcPts val="1000"/>
              </a:spcBef>
              <a:spcAft>
                <a:spcPts val="1000"/>
              </a:spcAft>
              <a:buNone/>
            </a:pPr>
            <a:r>
              <a:t/>
            </a:r>
            <a:endParaRPr sz="1300">
              <a:solidFill>
                <a:srgbClr val="4C868E"/>
              </a:solidFill>
            </a:endParaRPr>
          </a:p>
        </p:txBody>
      </p:sp>
      <p:sp>
        <p:nvSpPr>
          <p:cNvPr id="67" name="Google Shape;67;p14"/>
          <p:cNvSpPr txBox="1"/>
          <p:nvPr/>
        </p:nvSpPr>
        <p:spPr>
          <a:xfrm>
            <a:off x="4939800" y="1523325"/>
            <a:ext cx="3921300" cy="34617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4C868E"/>
              </a:buClr>
              <a:buSzPts val="1400"/>
              <a:buChar char="●"/>
            </a:pPr>
            <a:r>
              <a:rPr lang="en-GB" u="sng">
                <a:solidFill>
                  <a:schemeClr val="hlink"/>
                </a:solidFill>
                <a:hlinkClick action="ppaction://hlinksldjump" r:id="rId13"/>
              </a:rPr>
              <a:t>Progress since the Covenant’s launch</a:t>
            </a:r>
            <a:endParaRPr>
              <a:solidFill>
                <a:srgbClr val="4C868E"/>
              </a:solidFill>
            </a:endParaRPr>
          </a:p>
          <a:p>
            <a:pPr indent="-317500" lvl="0" marL="457200" rtl="0" algn="l">
              <a:lnSpc>
                <a:spcPct val="115000"/>
              </a:lnSpc>
              <a:spcBef>
                <a:spcPts val="1000"/>
              </a:spcBef>
              <a:spcAft>
                <a:spcPts val="0"/>
              </a:spcAft>
              <a:buClr>
                <a:srgbClr val="4C868E"/>
              </a:buClr>
              <a:buSzPts val="1400"/>
              <a:buChar char="●"/>
            </a:pPr>
            <a:r>
              <a:rPr lang="en-GB" u="sng">
                <a:solidFill>
                  <a:schemeClr val="hlink"/>
                </a:solidFill>
                <a:hlinkClick action="ppaction://hlinksldjump" r:id="rId14"/>
              </a:rPr>
              <a:t>Further resources </a:t>
            </a:r>
            <a:endParaRPr>
              <a:solidFill>
                <a:srgbClr val="4C868E"/>
              </a:solidFill>
            </a:endParaRPr>
          </a:p>
          <a:p>
            <a:pPr indent="-317500" lvl="0" marL="457200" rtl="0" algn="l">
              <a:lnSpc>
                <a:spcPct val="115000"/>
              </a:lnSpc>
              <a:spcBef>
                <a:spcPts val="1000"/>
              </a:spcBef>
              <a:spcAft>
                <a:spcPts val="0"/>
              </a:spcAft>
              <a:buClr>
                <a:srgbClr val="4C868E"/>
              </a:buClr>
              <a:buSzPts val="1400"/>
              <a:buChar char="●"/>
            </a:pPr>
            <a:r>
              <a:rPr b="1" lang="en-GB">
                <a:solidFill>
                  <a:srgbClr val="4C868E"/>
                </a:solidFill>
              </a:rPr>
              <a:t>First steps to engage with the Covenant</a:t>
            </a:r>
            <a:endParaRPr b="1">
              <a:solidFill>
                <a:srgbClr val="4C868E"/>
              </a:solidFill>
            </a:endParaRPr>
          </a:p>
          <a:p>
            <a:pPr indent="-317500" lvl="1" marL="914400" rtl="0" algn="l">
              <a:lnSpc>
                <a:spcPct val="115000"/>
              </a:lnSpc>
              <a:spcBef>
                <a:spcPts val="1000"/>
              </a:spcBef>
              <a:spcAft>
                <a:spcPts val="0"/>
              </a:spcAft>
              <a:buClr>
                <a:srgbClr val="4C868E"/>
              </a:buClr>
              <a:buSzPts val="1400"/>
              <a:buChar char="○"/>
            </a:pPr>
            <a:r>
              <a:rPr lang="en-GB" u="sng">
                <a:solidFill>
                  <a:schemeClr val="hlink"/>
                </a:solidFill>
                <a:hlinkClick action="ppaction://hlinksldjump" r:id="rId15"/>
              </a:rPr>
              <a:t>If you have between five and fifteen minutes spare</a:t>
            </a:r>
            <a:r>
              <a:rPr lang="en-GB">
                <a:solidFill>
                  <a:srgbClr val="4C868E"/>
                </a:solidFill>
              </a:rPr>
              <a:t> </a:t>
            </a:r>
            <a:endParaRPr>
              <a:solidFill>
                <a:srgbClr val="4C868E"/>
              </a:solidFill>
            </a:endParaRPr>
          </a:p>
          <a:p>
            <a:pPr indent="-317500" lvl="1" marL="914400" rtl="0" algn="l">
              <a:lnSpc>
                <a:spcPct val="115000"/>
              </a:lnSpc>
              <a:spcBef>
                <a:spcPts val="1000"/>
              </a:spcBef>
              <a:spcAft>
                <a:spcPts val="0"/>
              </a:spcAft>
              <a:buClr>
                <a:srgbClr val="4C868E"/>
              </a:buClr>
              <a:buSzPts val="1400"/>
              <a:buChar char="○"/>
            </a:pPr>
            <a:r>
              <a:rPr lang="en-GB" u="sng">
                <a:solidFill>
                  <a:schemeClr val="hlink"/>
                </a:solidFill>
                <a:hlinkClick action="ppaction://hlinksldjump" r:id="rId16"/>
              </a:rPr>
              <a:t>If you have between thirty to forty five minutes spare</a:t>
            </a:r>
            <a:r>
              <a:rPr lang="en-GB">
                <a:solidFill>
                  <a:srgbClr val="4C868E"/>
                </a:solidFill>
              </a:rPr>
              <a:t> </a:t>
            </a:r>
            <a:endParaRPr>
              <a:solidFill>
                <a:srgbClr val="4C868E"/>
              </a:solidFill>
            </a:endParaRPr>
          </a:p>
          <a:p>
            <a:pPr indent="-317500" lvl="0" marL="457200" rtl="0" algn="l">
              <a:lnSpc>
                <a:spcPct val="115000"/>
              </a:lnSpc>
              <a:spcBef>
                <a:spcPts val="1000"/>
              </a:spcBef>
              <a:spcAft>
                <a:spcPts val="0"/>
              </a:spcAft>
              <a:buClr>
                <a:srgbClr val="4C868E"/>
              </a:buClr>
              <a:buSzPts val="1400"/>
              <a:buChar char="●"/>
            </a:pPr>
            <a:r>
              <a:rPr lang="en-GB" u="sng">
                <a:solidFill>
                  <a:schemeClr val="hlink"/>
                </a:solidFill>
                <a:hlinkClick action="ppaction://hlinksldjump" r:id="rId17"/>
              </a:rPr>
              <a:t>Questions</a:t>
            </a:r>
            <a:endParaRPr>
              <a:solidFill>
                <a:srgbClr val="4C868E"/>
              </a:solidFill>
            </a:endParaRPr>
          </a:p>
          <a:p>
            <a:pPr indent="0" lvl="0" marL="0" rtl="0" algn="l">
              <a:spcBef>
                <a:spcPts val="100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73" name="Google Shape;73;p15"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74" name="Google Shape;74;p15"/>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What is the Civil Society Covenant?</a:t>
            </a:r>
            <a:endParaRPr sz="1800">
              <a:solidFill>
                <a:srgbClr val="FFFFFF"/>
              </a:solidFill>
            </a:endParaRPr>
          </a:p>
        </p:txBody>
      </p:sp>
      <p:sp>
        <p:nvSpPr>
          <p:cNvPr id="75" name="Google Shape;75;p15"/>
          <p:cNvSpPr txBox="1"/>
          <p:nvPr>
            <p:ph idx="1" type="body"/>
          </p:nvPr>
        </p:nvSpPr>
        <p:spPr>
          <a:xfrm>
            <a:off x="685950" y="1361425"/>
            <a:ext cx="7845300" cy="3279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4C868E"/>
              </a:buClr>
              <a:buSzPts val="1300"/>
              <a:buChar char="●"/>
            </a:pPr>
            <a:r>
              <a:rPr lang="en-GB" sz="1300">
                <a:solidFill>
                  <a:srgbClr val="4C868E"/>
                </a:solidFill>
              </a:rPr>
              <a:t>The Covenant is a shared set of principles to guide better partnership working between the UK Government and civil society. Its ambition is to support organisations build lasting, meaningful partnerships that support people and communities.</a:t>
            </a:r>
            <a:endParaRPr sz="1300" strike="sngStrike">
              <a:solidFill>
                <a:srgbClr val="4C868E"/>
              </a:solidFill>
            </a:endParaRPr>
          </a:p>
          <a:p>
            <a:pPr indent="-311150" lvl="0" marL="457200" rtl="0" algn="l">
              <a:spcBef>
                <a:spcPts val="1000"/>
              </a:spcBef>
              <a:spcAft>
                <a:spcPts val="0"/>
              </a:spcAft>
              <a:buClr>
                <a:srgbClr val="4C868E"/>
              </a:buClr>
              <a:buSzPts val="1300"/>
              <a:buChar char="●"/>
            </a:pPr>
            <a:r>
              <a:rPr lang="en-GB" sz="1300">
                <a:solidFill>
                  <a:srgbClr val="4C868E"/>
                </a:solidFill>
              </a:rPr>
              <a:t>The UK Government wants civil society to be empowered to play a role as a valued partner to statutory bodies and public organisations to tackle shared challenges and building meaningful, lasting change. </a:t>
            </a:r>
            <a:endParaRPr sz="1300">
              <a:solidFill>
                <a:srgbClr val="4C868E"/>
              </a:solidFill>
            </a:endParaRPr>
          </a:p>
          <a:p>
            <a:pPr indent="-311150" lvl="0" marL="457200" rtl="0" algn="l">
              <a:spcBef>
                <a:spcPts val="1000"/>
              </a:spcBef>
              <a:spcAft>
                <a:spcPts val="0"/>
              </a:spcAft>
              <a:buClr>
                <a:srgbClr val="4C868E"/>
              </a:buClr>
              <a:buSzPts val="1300"/>
              <a:buChar char="●"/>
            </a:pPr>
            <a:r>
              <a:rPr lang="en-GB" sz="1300">
                <a:solidFill>
                  <a:srgbClr val="4C868E"/>
                </a:solidFill>
              </a:rPr>
              <a:t>The Covenant is a tool for civil society and government to use to build better relationships and partnership working, locally and nationally. The Government hopes that through the use and adoption of the Covenant’s principles, organisations are able to deliver policies and services that respond to community needs and provide effective support for people. </a:t>
            </a:r>
            <a:endParaRPr sz="1300">
              <a:solidFill>
                <a:srgbClr val="4C868E"/>
              </a:solidFill>
            </a:endParaRPr>
          </a:p>
          <a:p>
            <a:pPr indent="-311150" lvl="0" marL="457200" rtl="0" algn="l">
              <a:spcBef>
                <a:spcPts val="1000"/>
              </a:spcBef>
              <a:spcAft>
                <a:spcPts val="1000"/>
              </a:spcAft>
              <a:buClr>
                <a:srgbClr val="4C868E"/>
              </a:buClr>
              <a:buSzPts val="1300"/>
              <a:buChar char="●"/>
            </a:pPr>
            <a:r>
              <a:rPr lang="en-GB" sz="1300">
                <a:solidFill>
                  <a:srgbClr val="4C868E"/>
                </a:solidFill>
              </a:rPr>
              <a:t>The Covenant is relevant and applicable to all </a:t>
            </a:r>
            <a:r>
              <a:rPr lang="en-GB" sz="1300">
                <a:solidFill>
                  <a:srgbClr val="4C868E"/>
                </a:solidFill>
              </a:rPr>
              <a:t>civil society organisations and government organisations across the UK.</a:t>
            </a:r>
            <a:r>
              <a:rPr lang="en-GB" sz="1300">
                <a:solidFill>
                  <a:srgbClr val="4C868E"/>
                </a:solidFill>
              </a:rPr>
              <a:t> It complements and respects existing governance and partnership arrangements in devolved nations.</a:t>
            </a:r>
            <a:endParaRPr sz="1300">
              <a:solidFill>
                <a:srgbClr val="4C868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81" name="Google Shape;81;p16"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82" name="Google Shape;82;p16"/>
          <p:cNvSpPr txBox="1"/>
          <p:nvPr>
            <p:ph idx="1" type="body"/>
          </p:nvPr>
        </p:nvSpPr>
        <p:spPr>
          <a:xfrm>
            <a:off x="696550" y="1553425"/>
            <a:ext cx="7845300" cy="3470400"/>
          </a:xfrm>
          <a:prstGeom prst="rect">
            <a:avLst/>
          </a:prstGeom>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4C868E"/>
              </a:buClr>
              <a:buSzPts val="1500"/>
              <a:buChar char="●"/>
            </a:pPr>
            <a:r>
              <a:rPr lang="en-GB" sz="1500">
                <a:solidFill>
                  <a:srgbClr val="4C868E"/>
                </a:solidFill>
              </a:rPr>
              <a:t>Many government bodies and civil society organisations recognise that they can deliver more in partnership - but there are common barriers to effective partnership working.</a:t>
            </a:r>
            <a:endParaRPr sz="1500">
              <a:solidFill>
                <a:srgbClr val="4C868E"/>
              </a:solidFill>
            </a:endParaRPr>
          </a:p>
          <a:p>
            <a:pPr indent="-323850" lvl="0" marL="457200" marR="0" rtl="0" algn="l">
              <a:lnSpc>
                <a:spcPct val="115000"/>
              </a:lnSpc>
              <a:spcBef>
                <a:spcPts val="1000"/>
              </a:spcBef>
              <a:spcAft>
                <a:spcPts val="0"/>
              </a:spcAft>
              <a:buClr>
                <a:srgbClr val="4C868E"/>
              </a:buClr>
              <a:buSzPts val="1500"/>
              <a:buChar char="●"/>
            </a:pPr>
            <a:r>
              <a:rPr lang="en-GB" sz="1500">
                <a:solidFill>
                  <a:srgbClr val="4C868E"/>
                </a:solidFill>
              </a:rPr>
              <a:t>The Covenant is a tool to help organisations overcome barriers. It signals a clear expectation that government and civil society should work together, and sets out a non-statutory </a:t>
            </a:r>
            <a:r>
              <a:rPr lang="en-GB" sz="1500">
                <a:solidFill>
                  <a:srgbClr val="4C868E"/>
                </a:solidFill>
              </a:rPr>
              <a:t>framework </a:t>
            </a:r>
            <a:r>
              <a:rPr lang="en-GB" sz="1500">
                <a:solidFill>
                  <a:srgbClr val="4C868E"/>
                </a:solidFill>
              </a:rPr>
              <a:t>for effective partnership working.</a:t>
            </a:r>
            <a:endParaRPr sz="1500">
              <a:solidFill>
                <a:srgbClr val="4C868E"/>
              </a:solidFill>
            </a:endParaRPr>
          </a:p>
          <a:p>
            <a:pPr indent="-323850" lvl="0" marL="457200" marR="0" rtl="0" algn="l">
              <a:lnSpc>
                <a:spcPct val="115000"/>
              </a:lnSpc>
              <a:spcBef>
                <a:spcPts val="1000"/>
              </a:spcBef>
              <a:spcAft>
                <a:spcPts val="0"/>
              </a:spcAft>
              <a:buClr>
                <a:srgbClr val="4C868E"/>
              </a:buClr>
              <a:buSzPts val="1500"/>
              <a:buChar char="●"/>
            </a:pPr>
            <a:r>
              <a:rPr lang="en-GB" sz="1500">
                <a:solidFill>
                  <a:srgbClr val="4C868E"/>
                </a:solidFill>
              </a:rPr>
              <a:t>If you want to improve or expand your partnerships then the Covenant provides a tool to start conversations about, for example: </a:t>
            </a:r>
            <a:endParaRPr sz="1500">
              <a:solidFill>
                <a:srgbClr val="4C868E"/>
              </a:solidFill>
            </a:endParaRPr>
          </a:p>
          <a:p>
            <a:pPr indent="-323850" lvl="1" marL="914400" marR="0" rtl="0" algn="l">
              <a:lnSpc>
                <a:spcPct val="115000"/>
              </a:lnSpc>
              <a:spcBef>
                <a:spcPts val="0"/>
              </a:spcBef>
              <a:spcAft>
                <a:spcPts val="0"/>
              </a:spcAft>
              <a:buClr>
                <a:srgbClr val="4C868E"/>
              </a:buClr>
              <a:buSzPts val="1500"/>
              <a:buChar char="○"/>
            </a:pPr>
            <a:r>
              <a:rPr lang="en-GB" sz="1500">
                <a:solidFill>
                  <a:srgbClr val="4C868E"/>
                </a:solidFill>
              </a:rPr>
              <a:t>The strengths, values and perspectives that you bring to the table </a:t>
            </a:r>
            <a:endParaRPr sz="1500">
              <a:solidFill>
                <a:srgbClr val="4C868E"/>
              </a:solidFill>
            </a:endParaRPr>
          </a:p>
          <a:p>
            <a:pPr indent="-323850" lvl="1" marL="914400" marR="0" rtl="0" algn="l">
              <a:lnSpc>
                <a:spcPct val="115000"/>
              </a:lnSpc>
              <a:spcBef>
                <a:spcPts val="0"/>
              </a:spcBef>
              <a:spcAft>
                <a:spcPts val="0"/>
              </a:spcAft>
              <a:buClr>
                <a:srgbClr val="4C868E"/>
              </a:buClr>
              <a:buSzPts val="1500"/>
              <a:buChar char="○"/>
            </a:pPr>
            <a:r>
              <a:rPr lang="en-GB" sz="1500">
                <a:solidFill>
                  <a:srgbClr val="4C868E"/>
                </a:solidFill>
              </a:rPr>
              <a:t>Strengthening local community engagement in your work </a:t>
            </a:r>
            <a:endParaRPr sz="1500">
              <a:solidFill>
                <a:srgbClr val="4C868E"/>
              </a:solidFill>
            </a:endParaRPr>
          </a:p>
          <a:p>
            <a:pPr indent="-323850" lvl="1" marL="914400" marR="0" rtl="0" algn="l">
              <a:lnSpc>
                <a:spcPct val="115000"/>
              </a:lnSpc>
              <a:spcBef>
                <a:spcPts val="0"/>
              </a:spcBef>
              <a:spcAft>
                <a:spcPts val="0"/>
              </a:spcAft>
              <a:buClr>
                <a:srgbClr val="4C868E"/>
              </a:buClr>
              <a:buSzPts val="1500"/>
              <a:buChar char="○"/>
            </a:pPr>
            <a:r>
              <a:rPr lang="en-GB" sz="1500">
                <a:solidFill>
                  <a:srgbClr val="4C868E"/>
                </a:solidFill>
              </a:rPr>
              <a:t>Creating trusting and transparent relationships with local partners.</a:t>
            </a:r>
            <a:endParaRPr sz="1500">
              <a:solidFill>
                <a:srgbClr val="4C868E"/>
              </a:solidFill>
            </a:endParaRPr>
          </a:p>
        </p:txBody>
      </p:sp>
      <p:sp>
        <p:nvSpPr>
          <p:cNvPr id="83" name="Google Shape;83;p16"/>
          <p:cNvSpPr txBox="1"/>
          <p:nvPr/>
        </p:nvSpPr>
        <p:spPr>
          <a:xfrm>
            <a:off x="354025" y="427725"/>
            <a:ext cx="60327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Why does the Covenant matter to my organisation?</a:t>
            </a:r>
            <a:endParaRPr sz="1800">
              <a:solidFill>
                <a:srgbClr val="FFFFFF"/>
              </a:solidFill>
            </a:endParaRPr>
          </a:p>
          <a:p>
            <a:pPr indent="0" lvl="0" marL="0" rtl="0" algn="l">
              <a:lnSpc>
                <a:spcPct val="88000"/>
              </a:lnSpc>
              <a:spcBef>
                <a:spcPts val="0"/>
              </a:spcBef>
              <a:spcAft>
                <a:spcPts val="0"/>
              </a:spcAft>
              <a:buNone/>
            </a:pPr>
            <a:r>
              <a:t/>
            </a:r>
            <a:endParaRPr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89" name="Google Shape;89;p17"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90" name="Google Shape;90;p17"/>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Clr>
                <a:schemeClr val="dk1"/>
              </a:buClr>
              <a:buSzPts val="1100"/>
              <a:buFont typeface="Arial"/>
              <a:buNone/>
            </a:pPr>
            <a:r>
              <a:rPr lang="en-GB" sz="1800">
                <a:solidFill>
                  <a:schemeClr val="lt1"/>
                </a:solidFill>
              </a:rPr>
              <a:t>The collaboration behind the Covenant</a:t>
            </a:r>
            <a:endParaRPr sz="1800">
              <a:solidFill>
                <a:srgbClr val="FFFFFF"/>
              </a:solidFill>
            </a:endParaRPr>
          </a:p>
        </p:txBody>
      </p:sp>
      <p:sp>
        <p:nvSpPr>
          <p:cNvPr id="91" name="Google Shape;91;p17"/>
          <p:cNvSpPr txBox="1"/>
          <p:nvPr>
            <p:ph idx="1" type="body"/>
          </p:nvPr>
        </p:nvSpPr>
        <p:spPr>
          <a:xfrm>
            <a:off x="678900" y="1271400"/>
            <a:ext cx="7845300" cy="3872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4C868E"/>
              </a:buClr>
              <a:buSzPts val="1300"/>
              <a:buChar char="●"/>
            </a:pPr>
            <a:r>
              <a:rPr lang="en-GB" sz="1300">
                <a:solidFill>
                  <a:srgbClr val="4C868E"/>
                </a:solidFill>
              </a:rPr>
              <a:t>T</a:t>
            </a:r>
            <a:r>
              <a:rPr lang="en-GB" sz="1300">
                <a:solidFill>
                  <a:srgbClr val="4C868E"/>
                </a:solidFill>
              </a:rPr>
              <a:t>he </a:t>
            </a:r>
            <a:r>
              <a:rPr lang="en-GB" sz="1300">
                <a:solidFill>
                  <a:srgbClr val="4C868E"/>
                </a:solidFill>
              </a:rPr>
              <a:t>government believes that </a:t>
            </a:r>
            <a:r>
              <a:rPr lang="en-GB" sz="1300">
                <a:solidFill>
                  <a:srgbClr val="4C868E"/>
                </a:solidFill>
              </a:rPr>
              <a:t>a </a:t>
            </a:r>
            <a:r>
              <a:rPr b="1" lang="en-GB" sz="1300">
                <a:solidFill>
                  <a:srgbClr val="4C868E"/>
                </a:solidFill>
              </a:rPr>
              <a:t>strong and independent civil society</a:t>
            </a:r>
            <a:r>
              <a:rPr lang="en-GB" sz="1300">
                <a:solidFill>
                  <a:srgbClr val="4C868E"/>
                </a:solidFill>
              </a:rPr>
              <a:t> is essential for the shared pursuit of </a:t>
            </a:r>
            <a:r>
              <a:rPr b="1" lang="en-GB" sz="1300">
                <a:solidFill>
                  <a:srgbClr val="4C868E"/>
                </a:solidFill>
              </a:rPr>
              <a:t>national renewal</a:t>
            </a:r>
            <a:r>
              <a:rPr lang="en-GB" sz="1300">
                <a:solidFill>
                  <a:srgbClr val="4C868E"/>
                </a:solidFill>
              </a:rPr>
              <a:t>. Working in partnership will enable us to build a </a:t>
            </a:r>
            <a:r>
              <a:rPr b="1" lang="en-GB" sz="1300">
                <a:solidFill>
                  <a:srgbClr val="4C868E"/>
                </a:solidFill>
              </a:rPr>
              <a:t>better, fairer, future for all</a:t>
            </a:r>
            <a:r>
              <a:rPr lang="en-GB" sz="1300">
                <a:solidFill>
                  <a:srgbClr val="4C868E"/>
                </a:solidFill>
              </a:rPr>
              <a:t>.</a:t>
            </a:r>
            <a:endParaRPr sz="1300">
              <a:solidFill>
                <a:srgbClr val="4C868E"/>
              </a:solidFill>
            </a:endParaRPr>
          </a:p>
          <a:p>
            <a:pPr indent="-311150" lvl="0" marL="457200" rtl="0" algn="l">
              <a:spcBef>
                <a:spcPts val="1000"/>
              </a:spcBef>
              <a:spcAft>
                <a:spcPts val="0"/>
              </a:spcAft>
              <a:buClr>
                <a:srgbClr val="4C868E"/>
              </a:buClr>
              <a:buSzPts val="1300"/>
              <a:buChar char="●"/>
            </a:pPr>
            <a:r>
              <a:rPr lang="en-GB" sz="1300">
                <a:solidFill>
                  <a:srgbClr val="4C868E"/>
                </a:solidFill>
              </a:rPr>
              <a:t>The Covenant was created as a </a:t>
            </a:r>
            <a:r>
              <a:rPr b="1" lang="en-GB" sz="1300">
                <a:solidFill>
                  <a:srgbClr val="4C868E"/>
                </a:solidFill>
              </a:rPr>
              <a:t>clear statement</a:t>
            </a:r>
            <a:r>
              <a:rPr lang="en-GB" sz="1300">
                <a:solidFill>
                  <a:srgbClr val="4C868E"/>
                </a:solidFill>
              </a:rPr>
              <a:t> that the </a:t>
            </a:r>
            <a:r>
              <a:rPr b="1" lang="en-GB" sz="1300">
                <a:solidFill>
                  <a:srgbClr val="4C868E"/>
                </a:solidFill>
              </a:rPr>
              <a:t>government sees civil society as an indispensable partner. </a:t>
            </a:r>
            <a:endParaRPr b="1" sz="1300">
              <a:solidFill>
                <a:srgbClr val="4C868E"/>
              </a:solidFill>
            </a:endParaRPr>
          </a:p>
          <a:p>
            <a:pPr indent="-311150" lvl="0" marL="457200" rtl="0" algn="l">
              <a:spcBef>
                <a:spcPts val="1000"/>
              </a:spcBef>
              <a:spcAft>
                <a:spcPts val="0"/>
              </a:spcAft>
              <a:buClr>
                <a:srgbClr val="4C868E"/>
              </a:buClr>
              <a:buSzPts val="1300"/>
              <a:buChar char="●"/>
            </a:pPr>
            <a:r>
              <a:rPr lang="en-GB" sz="1300">
                <a:solidFill>
                  <a:srgbClr val="4C868E"/>
                </a:solidFill>
              </a:rPr>
              <a:t>The Covenant’s principles were developed </a:t>
            </a:r>
            <a:r>
              <a:rPr b="1" lang="en-GB" sz="1300">
                <a:solidFill>
                  <a:srgbClr val="4C868E"/>
                </a:solidFill>
              </a:rPr>
              <a:t>collaboratively </a:t>
            </a:r>
            <a:r>
              <a:rPr lang="en-GB" sz="1300">
                <a:solidFill>
                  <a:srgbClr val="4C868E"/>
                </a:solidFill>
              </a:rPr>
              <a:t>with</a:t>
            </a:r>
            <a:r>
              <a:rPr lang="en-GB" sz="1300">
                <a:solidFill>
                  <a:srgbClr val="4C868E"/>
                </a:solidFill>
              </a:rPr>
              <a:t> civil society, government and public bodies. </a:t>
            </a:r>
            <a:endParaRPr sz="1300">
              <a:solidFill>
                <a:srgbClr val="4C868E"/>
              </a:solidFill>
            </a:endParaRPr>
          </a:p>
          <a:p>
            <a:pPr indent="-311150" lvl="0" marL="457200" rtl="0" algn="l">
              <a:spcBef>
                <a:spcPts val="1000"/>
              </a:spcBef>
              <a:spcAft>
                <a:spcPts val="0"/>
              </a:spcAft>
              <a:buClr>
                <a:srgbClr val="4C868E"/>
              </a:buClr>
              <a:buSzPts val="1300"/>
              <a:buChar char="●"/>
            </a:pPr>
            <a:r>
              <a:rPr lang="en-GB" sz="1300">
                <a:solidFill>
                  <a:srgbClr val="4C868E"/>
                </a:solidFill>
              </a:rPr>
              <a:t>Throughout Autumn 2024 DCMS worked with partners to run an eight week period of </a:t>
            </a:r>
            <a:r>
              <a:rPr b="1" lang="en-GB" sz="1300">
                <a:solidFill>
                  <a:srgbClr val="4C868E"/>
                </a:solidFill>
              </a:rPr>
              <a:t>extensive engagement</a:t>
            </a:r>
            <a:r>
              <a:rPr lang="en-GB" sz="1300">
                <a:solidFill>
                  <a:srgbClr val="4C868E"/>
                </a:solidFill>
              </a:rPr>
              <a:t>.</a:t>
            </a:r>
            <a:r>
              <a:rPr b="1" lang="en-GB" sz="1300">
                <a:solidFill>
                  <a:srgbClr val="4C868E"/>
                </a:solidFill>
              </a:rPr>
              <a:t> Over 1,200 organisations</a:t>
            </a:r>
            <a:r>
              <a:rPr lang="en-GB" sz="1300">
                <a:solidFill>
                  <a:srgbClr val="4C868E"/>
                </a:solidFill>
              </a:rPr>
              <a:t> engaged from across the breadth and diversity of civil society and from government, including government d</a:t>
            </a:r>
            <a:r>
              <a:rPr lang="en-GB" sz="1300">
                <a:solidFill>
                  <a:srgbClr val="4C868E"/>
                </a:solidFill>
              </a:rPr>
              <a:t>epartments,</a:t>
            </a:r>
            <a:r>
              <a:rPr lang="en-GB" sz="1300">
                <a:solidFill>
                  <a:srgbClr val="4C868E"/>
                </a:solidFill>
              </a:rPr>
              <a:t> local authorities and devolved governments.</a:t>
            </a:r>
            <a:endParaRPr sz="1300">
              <a:solidFill>
                <a:srgbClr val="4C868E"/>
              </a:solidFill>
            </a:endParaRPr>
          </a:p>
          <a:p>
            <a:pPr indent="-311150" lvl="0" marL="457200" rtl="0" algn="l">
              <a:spcBef>
                <a:spcPts val="1000"/>
              </a:spcBef>
              <a:spcAft>
                <a:spcPts val="1000"/>
              </a:spcAft>
              <a:buClr>
                <a:srgbClr val="4C868E"/>
              </a:buClr>
              <a:buSzPts val="1300"/>
              <a:buChar char="●"/>
            </a:pPr>
            <a:r>
              <a:rPr lang="en-GB" sz="1300">
                <a:solidFill>
                  <a:srgbClr val="4C868E"/>
                </a:solidFill>
              </a:rPr>
              <a:t>The findings have been </a:t>
            </a:r>
            <a:r>
              <a:rPr b="1" lang="en-GB" sz="1300">
                <a:solidFill>
                  <a:srgbClr val="4C868E"/>
                </a:solidFill>
              </a:rPr>
              <a:t>integral to the development of the Covenant</a:t>
            </a:r>
            <a:r>
              <a:rPr lang="en-GB" sz="1300">
                <a:solidFill>
                  <a:srgbClr val="4C868E"/>
                </a:solidFill>
              </a:rPr>
              <a:t>. Responses focussed on the barriers to and enablers for good partnership working, how to support civil society to innovate, and how a Covenant could have impact in practice.</a:t>
            </a:r>
            <a:endParaRPr sz="1300">
              <a:solidFill>
                <a:srgbClr val="4C868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title="Background-Graphic.jpg"/>
          <p:cNvPicPr preferRelativeResize="0"/>
          <p:nvPr/>
        </p:nvPicPr>
        <p:blipFill rotWithShape="1">
          <a:blip r:embed="rId3">
            <a:alphaModFix amt="18000"/>
          </a:blip>
          <a:srcRect b="29168" l="0" r="0" t="0"/>
          <a:stretch/>
        </p:blipFill>
        <p:spPr>
          <a:xfrm>
            <a:off x="0" y="0"/>
            <a:ext cx="9143997" cy="5256141"/>
          </a:xfrm>
          <a:prstGeom prst="rect">
            <a:avLst/>
          </a:prstGeom>
          <a:noFill/>
          <a:ln>
            <a:noFill/>
          </a:ln>
        </p:spPr>
      </p:pic>
      <p:pic>
        <p:nvPicPr>
          <p:cNvPr id="97" name="Google Shape;97;p18"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98" name="Google Shape;98;p18"/>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b="1" lang="en-GB" sz="1800">
                <a:solidFill>
                  <a:schemeClr val="lt1"/>
                </a:solidFill>
              </a:rPr>
              <a:t>Covenant</a:t>
            </a:r>
            <a:r>
              <a:rPr b="1" lang="en-GB" sz="1800">
                <a:solidFill>
                  <a:schemeClr val="lt1"/>
                </a:solidFill>
              </a:rPr>
              <a:t> Principles</a:t>
            </a:r>
            <a:endParaRPr b="1" sz="1800">
              <a:solidFill>
                <a:srgbClr val="FFFFFF"/>
              </a:solidFill>
            </a:endParaRPr>
          </a:p>
        </p:txBody>
      </p:sp>
      <p:sp>
        <p:nvSpPr>
          <p:cNvPr id="99" name="Google Shape;99;p18"/>
          <p:cNvSpPr txBox="1"/>
          <p:nvPr>
            <p:ph idx="1" type="body"/>
          </p:nvPr>
        </p:nvSpPr>
        <p:spPr>
          <a:xfrm>
            <a:off x="127150" y="1368725"/>
            <a:ext cx="4338000" cy="1559400"/>
          </a:xfrm>
          <a:prstGeom prst="rect">
            <a:avLst/>
          </a:prstGeom>
          <a:ln cap="flat" cmpd="sng" w="28575">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1" lang="en-GB" sz="1300">
                <a:solidFill>
                  <a:srgbClr val="CF006C"/>
                </a:solidFill>
              </a:rPr>
              <a:t>   	Recognition and value</a:t>
            </a:r>
            <a:endParaRPr b="1" sz="1300">
              <a:solidFill>
                <a:srgbClr val="CF006C"/>
              </a:solidFill>
            </a:endParaRPr>
          </a:p>
          <a:p>
            <a:pPr indent="0" lvl="0" marL="0" rtl="0" algn="l">
              <a:lnSpc>
                <a:spcPct val="100000"/>
              </a:lnSpc>
              <a:spcBef>
                <a:spcPts val="0"/>
              </a:spcBef>
              <a:spcAft>
                <a:spcPts val="0"/>
              </a:spcAft>
              <a:buNone/>
            </a:pPr>
            <a:r>
              <a:t/>
            </a:r>
            <a:endParaRPr sz="1100"/>
          </a:p>
          <a:p>
            <a:pPr indent="-298450" lvl="0" marL="914400" rtl="0" algn="l">
              <a:lnSpc>
                <a:spcPct val="100000"/>
              </a:lnSpc>
              <a:spcBef>
                <a:spcPts val="0"/>
              </a:spcBef>
              <a:spcAft>
                <a:spcPts val="0"/>
              </a:spcAft>
              <a:buClr>
                <a:srgbClr val="4C868E"/>
              </a:buClr>
              <a:buSzPts val="1100"/>
              <a:buChar char="●"/>
            </a:pPr>
            <a:r>
              <a:rPr lang="en-GB" sz="1100">
                <a:solidFill>
                  <a:srgbClr val="4C868E"/>
                </a:solidFill>
              </a:rPr>
              <a:t>Respect for independence and legitimacy</a:t>
            </a:r>
            <a:endParaRPr sz="1100">
              <a:solidFill>
                <a:srgbClr val="4C868E"/>
              </a:solidFill>
            </a:endParaRPr>
          </a:p>
          <a:p>
            <a:pPr indent="-298450" lvl="0" marL="914400" rtl="0" algn="l">
              <a:lnSpc>
                <a:spcPct val="100000"/>
              </a:lnSpc>
              <a:spcBef>
                <a:spcPts val="0"/>
              </a:spcBef>
              <a:spcAft>
                <a:spcPts val="0"/>
              </a:spcAft>
              <a:buClr>
                <a:srgbClr val="4C868E"/>
              </a:buClr>
              <a:buSzPts val="1100"/>
              <a:buChar char="●"/>
            </a:pPr>
            <a:r>
              <a:rPr lang="en-GB" sz="1100">
                <a:solidFill>
                  <a:srgbClr val="4C868E"/>
                </a:solidFill>
              </a:rPr>
              <a:t>Recognition of value, role and different perspectives</a:t>
            </a:r>
            <a:endParaRPr sz="1100">
              <a:solidFill>
                <a:srgbClr val="4C868E"/>
              </a:solidFill>
            </a:endParaRPr>
          </a:p>
          <a:p>
            <a:pPr indent="-298450" lvl="0" marL="914400" rtl="0" algn="l">
              <a:lnSpc>
                <a:spcPct val="100000"/>
              </a:lnSpc>
              <a:spcBef>
                <a:spcPts val="0"/>
              </a:spcBef>
              <a:spcAft>
                <a:spcPts val="0"/>
              </a:spcAft>
              <a:buClr>
                <a:srgbClr val="4C868E"/>
              </a:buClr>
              <a:buSzPts val="1100"/>
              <a:buChar char="●"/>
            </a:pPr>
            <a:r>
              <a:rPr lang="en-GB" sz="1100">
                <a:solidFill>
                  <a:srgbClr val="4C868E"/>
                </a:solidFill>
              </a:rPr>
              <a:t>Understanding responsibilities and constraints</a:t>
            </a:r>
            <a:endParaRPr sz="1100">
              <a:solidFill>
                <a:srgbClr val="4C868E"/>
              </a:solidFill>
            </a:endParaRPr>
          </a:p>
          <a:p>
            <a:pPr indent="0" lvl="0" marL="457200" rtl="0" algn="l">
              <a:spcBef>
                <a:spcPts val="0"/>
              </a:spcBef>
              <a:spcAft>
                <a:spcPts val="1000"/>
              </a:spcAft>
              <a:buNone/>
            </a:pPr>
            <a:r>
              <a:t/>
            </a:r>
            <a:endParaRPr sz="1300">
              <a:solidFill>
                <a:srgbClr val="4C868E"/>
              </a:solidFill>
            </a:endParaRPr>
          </a:p>
        </p:txBody>
      </p:sp>
      <p:sp>
        <p:nvSpPr>
          <p:cNvPr id="100" name="Google Shape;100;p18"/>
          <p:cNvSpPr txBox="1"/>
          <p:nvPr/>
        </p:nvSpPr>
        <p:spPr>
          <a:xfrm>
            <a:off x="4681125" y="1368725"/>
            <a:ext cx="4338000" cy="1559400"/>
          </a:xfrm>
          <a:prstGeom prst="rect">
            <a:avLst/>
          </a:prstGeom>
          <a:noFill/>
          <a:ln cap="flat" cmpd="sng" w="28575">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457200" lvl="0" marL="457200" rtl="0" algn="l">
              <a:spcBef>
                <a:spcPts val="0"/>
              </a:spcBef>
              <a:spcAft>
                <a:spcPts val="0"/>
              </a:spcAft>
              <a:buNone/>
            </a:pPr>
            <a:r>
              <a:rPr b="1" lang="en-GB" sz="1300">
                <a:solidFill>
                  <a:srgbClr val="CF006C"/>
                </a:solidFill>
              </a:rPr>
              <a:t>Partnership and collaboration</a:t>
            </a:r>
            <a:br>
              <a:rPr b="1" lang="en-GB" sz="1100">
                <a:solidFill>
                  <a:schemeClr val="dk2"/>
                </a:solidFill>
              </a:rPr>
            </a:br>
            <a:r>
              <a:rPr b="1" lang="en-GB" sz="1100">
                <a:solidFill>
                  <a:schemeClr val="dk2"/>
                </a:solidFill>
              </a:rPr>
              <a:t>	</a:t>
            </a:r>
            <a:endParaRPr sz="1100">
              <a:solidFill>
                <a:schemeClr val="dk2"/>
              </a:solidFill>
            </a:endParaRPr>
          </a:p>
          <a:p>
            <a:pPr indent="-298450" lvl="0" marL="914400" rtl="0" algn="l">
              <a:spcBef>
                <a:spcPts val="0"/>
              </a:spcBef>
              <a:spcAft>
                <a:spcPts val="0"/>
              </a:spcAft>
              <a:buClr>
                <a:srgbClr val="4C868E"/>
              </a:buClr>
              <a:buSzPts val="1100"/>
              <a:buChar char="●"/>
            </a:pPr>
            <a:r>
              <a:rPr lang="en-GB" sz="1100">
                <a:solidFill>
                  <a:srgbClr val="4C868E"/>
                </a:solidFill>
              </a:rPr>
              <a:t>Early, regular and ongoing engagement</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Creating the conditions for collaboration and innovation</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Addressing barriers to delivery in partnership </a:t>
            </a:r>
            <a:endParaRPr sz="1100">
              <a:solidFill>
                <a:srgbClr val="4C868E"/>
              </a:solidFill>
            </a:endParaRPr>
          </a:p>
        </p:txBody>
      </p:sp>
      <p:sp>
        <p:nvSpPr>
          <p:cNvPr id="101" name="Google Shape;101;p18"/>
          <p:cNvSpPr txBox="1"/>
          <p:nvPr/>
        </p:nvSpPr>
        <p:spPr>
          <a:xfrm>
            <a:off x="127150" y="3117900"/>
            <a:ext cx="4338000" cy="1558800"/>
          </a:xfrm>
          <a:prstGeom prst="rect">
            <a:avLst/>
          </a:prstGeom>
          <a:noFill/>
          <a:ln cap="flat" cmpd="sng" w="28575">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457200" lvl="0" marL="457200" rtl="0" algn="l">
              <a:spcBef>
                <a:spcPts val="0"/>
              </a:spcBef>
              <a:spcAft>
                <a:spcPts val="0"/>
              </a:spcAft>
              <a:buNone/>
            </a:pPr>
            <a:r>
              <a:rPr b="1" lang="en-GB" sz="1300">
                <a:solidFill>
                  <a:srgbClr val="CF006C"/>
                </a:solidFill>
              </a:rPr>
              <a:t>Participation and inclusion</a:t>
            </a:r>
            <a:endParaRPr b="1" sz="1300">
              <a:solidFill>
                <a:srgbClr val="CF006C"/>
              </a:solidFill>
            </a:endParaRPr>
          </a:p>
          <a:p>
            <a:pPr indent="457200" lvl="0" marL="457200" rtl="0" algn="l">
              <a:spcBef>
                <a:spcPts val="0"/>
              </a:spcBef>
              <a:spcAft>
                <a:spcPts val="0"/>
              </a:spcAft>
              <a:buNone/>
            </a:pPr>
            <a:r>
              <a:t/>
            </a:r>
            <a:endParaRPr b="1" sz="1100">
              <a:solidFill>
                <a:srgbClr val="CF006C"/>
              </a:solidFill>
            </a:endParaRPr>
          </a:p>
          <a:p>
            <a:pPr indent="-298450" lvl="0" marL="914400" rtl="0" algn="l">
              <a:spcBef>
                <a:spcPts val="0"/>
              </a:spcBef>
              <a:spcAft>
                <a:spcPts val="0"/>
              </a:spcAft>
              <a:buClr>
                <a:srgbClr val="4C868E"/>
              </a:buClr>
              <a:buSzPts val="1100"/>
              <a:buChar char="●"/>
            </a:pPr>
            <a:r>
              <a:rPr lang="en-GB" sz="1100">
                <a:solidFill>
                  <a:srgbClr val="4C868E"/>
                </a:solidFill>
              </a:rPr>
              <a:t>Enabling diversity, equity and inclusion</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Engaging citizens and communities in decision making and delivery</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Removing barriers to active participation to build a healthy democracy and community resilience</a:t>
            </a:r>
            <a:endParaRPr b="1" sz="1100">
              <a:solidFill>
                <a:srgbClr val="4C868E"/>
              </a:solidFill>
            </a:endParaRPr>
          </a:p>
        </p:txBody>
      </p:sp>
      <p:sp>
        <p:nvSpPr>
          <p:cNvPr id="102" name="Google Shape;102;p18"/>
          <p:cNvSpPr txBox="1"/>
          <p:nvPr/>
        </p:nvSpPr>
        <p:spPr>
          <a:xfrm>
            <a:off x="4682924" y="3117900"/>
            <a:ext cx="4334400" cy="1558800"/>
          </a:xfrm>
          <a:prstGeom prst="rect">
            <a:avLst/>
          </a:prstGeom>
          <a:noFill/>
          <a:ln cap="flat" cmpd="sng" w="28575">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457200" lvl="0" marL="914400" rtl="0" algn="l">
              <a:spcBef>
                <a:spcPts val="0"/>
              </a:spcBef>
              <a:spcAft>
                <a:spcPts val="0"/>
              </a:spcAft>
              <a:buNone/>
            </a:pPr>
            <a:r>
              <a:rPr b="1" lang="en-GB" sz="1300">
                <a:solidFill>
                  <a:srgbClr val="CF006C"/>
                </a:solidFill>
              </a:rPr>
              <a:t>Transparency and data</a:t>
            </a:r>
            <a:endParaRPr b="1" sz="1300">
              <a:solidFill>
                <a:srgbClr val="CF006C"/>
              </a:solidFill>
            </a:endParaRPr>
          </a:p>
          <a:p>
            <a:pPr indent="0" lvl="0" marL="0" rtl="0" algn="l">
              <a:spcBef>
                <a:spcPts val="0"/>
              </a:spcBef>
              <a:spcAft>
                <a:spcPts val="0"/>
              </a:spcAft>
              <a:buNone/>
            </a:pPr>
            <a:r>
              <a:t/>
            </a:r>
            <a:endParaRPr sz="1100">
              <a:solidFill>
                <a:schemeClr val="dk2"/>
              </a:solidFill>
            </a:endParaRPr>
          </a:p>
          <a:p>
            <a:pPr indent="-298450" lvl="0" marL="914400" rtl="0" algn="l">
              <a:spcBef>
                <a:spcPts val="0"/>
              </a:spcBef>
              <a:spcAft>
                <a:spcPts val="0"/>
              </a:spcAft>
              <a:buClr>
                <a:srgbClr val="4C868E"/>
              </a:buClr>
              <a:buSzPts val="1100"/>
              <a:buChar char="●"/>
            </a:pPr>
            <a:r>
              <a:rPr lang="en-GB" sz="1100">
                <a:solidFill>
                  <a:srgbClr val="4C868E"/>
                </a:solidFill>
              </a:rPr>
              <a:t>Engaging in open, honest and transparent communication</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Championing evidence and data availability</a:t>
            </a:r>
            <a:endParaRPr sz="1100">
              <a:solidFill>
                <a:srgbClr val="4C868E"/>
              </a:solidFill>
            </a:endParaRPr>
          </a:p>
          <a:p>
            <a:pPr indent="-298450" lvl="0" marL="914400" rtl="0" algn="l">
              <a:spcBef>
                <a:spcPts val="0"/>
              </a:spcBef>
              <a:spcAft>
                <a:spcPts val="0"/>
              </a:spcAft>
              <a:buClr>
                <a:srgbClr val="4C868E"/>
              </a:buClr>
              <a:buSzPts val="1100"/>
              <a:buChar char="●"/>
            </a:pPr>
            <a:r>
              <a:rPr lang="en-GB" sz="1100">
                <a:solidFill>
                  <a:srgbClr val="4C868E"/>
                </a:solidFill>
              </a:rPr>
              <a:t>Improving data development</a:t>
            </a:r>
            <a:endParaRPr sz="1100">
              <a:solidFill>
                <a:srgbClr val="4C868E"/>
              </a:solidFill>
            </a:endParaRPr>
          </a:p>
          <a:p>
            <a:pPr indent="0" lvl="0" marL="0" rtl="0" algn="l">
              <a:spcBef>
                <a:spcPts val="0"/>
              </a:spcBef>
              <a:spcAft>
                <a:spcPts val="0"/>
              </a:spcAft>
              <a:buNone/>
            </a:pPr>
            <a:r>
              <a:t/>
            </a:r>
            <a:endParaRPr b="1" sz="1100">
              <a:solidFill>
                <a:schemeClr val="dk2"/>
              </a:solidFill>
            </a:endParaRPr>
          </a:p>
        </p:txBody>
      </p:sp>
      <p:pic>
        <p:nvPicPr>
          <p:cNvPr id="103" name="Google Shape;103;p18" title="AdobeStock_1370226798.png"/>
          <p:cNvPicPr preferRelativeResize="0"/>
          <p:nvPr/>
        </p:nvPicPr>
        <p:blipFill>
          <a:blip r:embed="rId5">
            <a:alphaModFix/>
          </a:blip>
          <a:stretch>
            <a:fillRect/>
          </a:stretch>
        </p:blipFill>
        <p:spPr>
          <a:xfrm>
            <a:off x="217950" y="3160625"/>
            <a:ext cx="594000" cy="594000"/>
          </a:xfrm>
          <a:prstGeom prst="rect">
            <a:avLst/>
          </a:prstGeom>
          <a:noFill/>
          <a:ln>
            <a:noFill/>
          </a:ln>
        </p:spPr>
      </p:pic>
      <p:pic>
        <p:nvPicPr>
          <p:cNvPr id="104" name="Google Shape;104;p18" title="AdobeStock_478068424.png"/>
          <p:cNvPicPr preferRelativeResize="0"/>
          <p:nvPr/>
        </p:nvPicPr>
        <p:blipFill>
          <a:blip r:embed="rId6">
            <a:alphaModFix/>
          </a:blip>
          <a:stretch>
            <a:fillRect/>
          </a:stretch>
        </p:blipFill>
        <p:spPr>
          <a:xfrm>
            <a:off x="181625" y="1368725"/>
            <a:ext cx="594000" cy="594000"/>
          </a:xfrm>
          <a:prstGeom prst="rect">
            <a:avLst/>
          </a:prstGeom>
          <a:noFill/>
          <a:ln>
            <a:noFill/>
          </a:ln>
        </p:spPr>
      </p:pic>
      <p:pic>
        <p:nvPicPr>
          <p:cNvPr id="105" name="Google Shape;105;p18" title="AdobeStock_1800462047.png"/>
          <p:cNvPicPr preferRelativeResize="0"/>
          <p:nvPr/>
        </p:nvPicPr>
        <p:blipFill>
          <a:blip r:embed="rId7">
            <a:alphaModFix/>
          </a:blip>
          <a:stretch>
            <a:fillRect/>
          </a:stretch>
        </p:blipFill>
        <p:spPr>
          <a:xfrm>
            <a:off x="4760150" y="3160625"/>
            <a:ext cx="594000" cy="594000"/>
          </a:xfrm>
          <a:prstGeom prst="rect">
            <a:avLst/>
          </a:prstGeom>
          <a:noFill/>
          <a:ln>
            <a:noFill/>
          </a:ln>
        </p:spPr>
      </p:pic>
      <p:pic>
        <p:nvPicPr>
          <p:cNvPr id="106" name="Google Shape;106;p18" title="AdobeStock_434668363.png"/>
          <p:cNvPicPr preferRelativeResize="0"/>
          <p:nvPr/>
        </p:nvPicPr>
        <p:blipFill>
          <a:blip r:embed="rId8">
            <a:alphaModFix/>
          </a:blip>
          <a:stretch>
            <a:fillRect/>
          </a:stretch>
        </p:blipFill>
        <p:spPr>
          <a:xfrm>
            <a:off x="4838125" y="1368725"/>
            <a:ext cx="594000" cy="59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748675" y="1338150"/>
            <a:ext cx="4408800" cy="3543000"/>
          </a:xfrm>
          <a:prstGeom prst="rect">
            <a:avLst/>
          </a:prstGeom>
          <a:noFill/>
          <a:ln cap="flat" cmpd="sng" w="19050">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u="sng">
                <a:solidFill>
                  <a:schemeClr val="hlink"/>
                </a:solidFill>
                <a:highlight>
                  <a:srgbClr val="FFFFFF"/>
                </a:highlight>
                <a:hlinkClick r:id="rId3"/>
              </a:rPr>
              <a:t>Calderdale - recognising VCSE value for a flourishing future</a:t>
            </a:r>
            <a:endParaRPr sz="1100">
              <a:solidFill>
                <a:srgbClr val="4C868E"/>
              </a:solidFill>
              <a:highlight>
                <a:srgbClr val="FFFFFF"/>
              </a:highlight>
            </a:endParaRPr>
          </a:p>
          <a:p>
            <a:pPr indent="0" lvl="0" marL="0" rtl="0" algn="l">
              <a:lnSpc>
                <a:spcPct val="115000"/>
              </a:lnSpc>
              <a:spcBef>
                <a:spcPts val="600"/>
              </a:spcBef>
              <a:spcAft>
                <a:spcPts val="0"/>
              </a:spcAft>
              <a:buNone/>
            </a:pPr>
            <a:r>
              <a:rPr lang="en-GB" sz="1100">
                <a:solidFill>
                  <a:srgbClr val="4C868E"/>
                </a:solidFill>
                <a:highlight>
                  <a:srgbClr val="FFFFFF"/>
                </a:highlight>
              </a:rPr>
              <a:t>Calderdale Council’s Voluntary, Community, and Social Enterprise (VCSE) strategy recognises the vital role of the sector as a key partner across the borough. </a:t>
            </a:r>
            <a:endParaRPr sz="1100">
              <a:solidFill>
                <a:srgbClr val="4C868E"/>
              </a:solidFill>
              <a:highlight>
                <a:srgbClr val="FFFFFF"/>
              </a:highlight>
            </a:endParaRPr>
          </a:p>
          <a:p>
            <a:pPr indent="0" lvl="0" marL="0" rtl="0" algn="l">
              <a:lnSpc>
                <a:spcPct val="115000"/>
              </a:lnSpc>
              <a:spcBef>
                <a:spcPts val="600"/>
              </a:spcBef>
              <a:spcAft>
                <a:spcPts val="0"/>
              </a:spcAft>
              <a:buNone/>
            </a:pPr>
            <a:r>
              <a:t/>
            </a:r>
            <a:endParaRPr sz="1100">
              <a:solidFill>
                <a:srgbClr val="4C868E"/>
              </a:solidFill>
              <a:highlight>
                <a:srgbClr val="FFFFFF"/>
              </a:highlight>
            </a:endParaRPr>
          </a:p>
          <a:p>
            <a:pPr indent="0" lvl="0" marL="0" rtl="0" algn="l">
              <a:lnSpc>
                <a:spcPct val="115000"/>
              </a:lnSpc>
              <a:spcBef>
                <a:spcPts val="600"/>
              </a:spcBef>
              <a:spcAft>
                <a:spcPts val="0"/>
              </a:spcAft>
              <a:buNone/>
            </a:pPr>
            <a:r>
              <a:rPr lang="en-GB" sz="1100">
                <a:solidFill>
                  <a:srgbClr val="4C868E"/>
                </a:solidFill>
                <a:highlight>
                  <a:srgbClr val="FFFFFF"/>
                </a:highlight>
              </a:rPr>
              <a:t>The Strategy was</a:t>
            </a:r>
            <a:r>
              <a:rPr b="1" lang="en-GB" sz="1100">
                <a:solidFill>
                  <a:srgbClr val="4C868E"/>
                </a:solidFill>
                <a:highlight>
                  <a:srgbClr val="FFFFFF"/>
                </a:highlight>
              </a:rPr>
              <a:t> co-produced with VCSE representatives</a:t>
            </a:r>
            <a:r>
              <a:rPr lang="en-GB" sz="1100">
                <a:solidFill>
                  <a:srgbClr val="4C868E"/>
                </a:solidFill>
                <a:highlight>
                  <a:srgbClr val="FFFFFF"/>
                </a:highlight>
              </a:rPr>
              <a:t>, and </a:t>
            </a:r>
            <a:r>
              <a:rPr b="1" lang="en-GB" sz="1100">
                <a:solidFill>
                  <a:srgbClr val="4C868E"/>
                </a:solidFill>
                <a:highlight>
                  <a:srgbClr val="FFFFFF"/>
                </a:highlight>
              </a:rPr>
              <a:t>acknowledges sector's contribution to society and local economy</a:t>
            </a:r>
            <a:r>
              <a:rPr lang="en-GB" sz="1100">
                <a:solidFill>
                  <a:srgbClr val="4C868E"/>
                </a:solidFill>
                <a:highlight>
                  <a:srgbClr val="FFFFFF"/>
                </a:highlight>
              </a:rPr>
              <a:t>.</a:t>
            </a:r>
            <a:endParaRPr sz="1100">
              <a:solidFill>
                <a:srgbClr val="4C868E"/>
              </a:solidFill>
              <a:highlight>
                <a:srgbClr val="FFFFFF"/>
              </a:highlight>
            </a:endParaRPr>
          </a:p>
          <a:p>
            <a:pPr indent="0" lvl="0" marL="0" rtl="0" algn="l">
              <a:lnSpc>
                <a:spcPct val="115000"/>
              </a:lnSpc>
              <a:spcBef>
                <a:spcPts val="600"/>
              </a:spcBef>
              <a:spcAft>
                <a:spcPts val="0"/>
              </a:spcAft>
              <a:buNone/>
            </a:pPr>
            <a:r>
              <a:t/>
            </a:r>
            <a:endParaRPr b="1" sz="1100">
              <a:solidFill>
                <a:srgbClr val="4C868E"/>
              </a:solidFill>
              <a:highlight>
                <a:srgbClr val="FFFFFF"/>
              </a:highlight>
            </a:endParaRPr>
          </a:p>
          <a:p>
            <a:pPr indent="0" lvl="0" marL="0" rtl="0" algn="l">
              <a:lnSpc>
                <a:spcPct val="115000"/>
              </a:lnSpc>
              <a:spcBef>
                <a:spcPts val="600"/>
              </a:spcBef>
              <a:spcAft>
                <a:spcPts val="600"/>
              </a:spcAft>
              <a:buNone/>
            </a:pPr>
            <a:r>
              <a:rPr b="1" lang="en-GB" sz="1100">
                <a:solidFill>
                  <a:srgbClr val="4C868E"/>
                </a:solidFill>
                <a:highlight>
                  <a:srgbClr val="FFFFFF"/>
                </a:highlight>
              </a:rPr>
              <a:t>Outcome:</a:t>
            </a:r>
            <a:r>
              <a:rPr lang="en-GB" sz="1100">
                <a:solidFill>
                  <a:srgbClr val="4C868E"/>
                </a:solidFill>
                <a:highlight>
                  <a:srgbClr val="FFFFFF"/>
                </a:highlight>
              </a:rPr>
              <a:t> the VCSE sector is now </a:t>
            </a:r>
            <a:r>
              <a:rPr b="1" lang="en-GB" sz="1100">
                <a:solidFill>
                  <a:srgbClr val="4C868E"/>
                </a:solidFill>
                <a:highlight>
                  <a:srgbClr val="FFFFFF"/>
                </a:highlight>
              </a:rPr>
              <a:t>embedded in multiple strategies</a:t>
            </a:r>
            <a:r>
              <a:rPr lang="en-GB" sz="1100">
                <a:solidFill>
                  <a:srgbClr val="4C868E"/>
                </a:solidFill>
                <a:highlight>
                  <a:srgbClr val="FFFFFF"/>
                </a:highlight>
              </a:rPr>
              <a:t> across the borough, and is a </a:t>
            </a:r>
            <a:r>
              <a:rPr b="1" lang="en-GB" sz="1100">
                <a:solidFill>
                  <a:srgbClr val="4C868E"/>
                </a:solidFill>
                <a:highlight>
                  <a:srgbClr val="FFFFFF"/>
                </a:highlight>
              </a:rPr>
              <a:t>key part of the local economy</a:t>
            </a:r>
            <a:r>
              <a:rPr lang="en-GB" sz="1100">
                <a:solidFill>
                  <a:srgbClr val="4C868E"/>
                </a:solidFill>
                <a:highlight>
                  <a:srgbClr val="FFFFFF"/>
                </a:highlight>
              </a:rPr>
              <a:t>. For example, </a:t>
            </a:r>
            <a:r>
              <a:rPr lang="en-GB" sz="1100">
                <a:solidFill>
                  <a:srgbClr val="4C868E"/>
                </a:solidFill>
                <a:highlight>
                  <a:srgbClr val="FFFFFF"/>
                </a:highlight>
              </a:rPr>
              <a:t>Calderdale’s Inclusive Economies Strategy will explore new career pathways for young people within the local VCSE sector, offering</a:t>
            </a:r>
            <a:r>
              <a:rPr b="1" lang="en-GB" sz="1100">
                <a:solidFill>
                  <a:srgbClr val="4C868E"/>
                </a:solidFill>
                <a:highlight>
                  <a:srgbClr val="FFFFFF"/>
                </a:highlight>
              </a:rPr>
              <a:t> better quality work and encouraging them to remain in Calderdale</a:t>
            </a:r>
            <a:r>
              <a:rPr lang="en-GB" sz="1100">
                <a:solidFill>
                  <a:srgbClr val="4C868E"/>
                </a:solidFill>
                <a:highlight>
                  <a:srgbClr val="FFFFFF"/>
                </a:highlight>
              </a:rPr>
              <a:t>.</a:t>
            </a:r>
            <a:endParaRPr sz="1100">
              <a:solidFill>
                <a:srgbClr val="4C868E"/>
              </a:solidFill>
            </a:endParaRPr>
          </a:p>
        </p:txBody>
      </p:sp>
      <p:pic>
        <p:nvPicPr>
          <p:cNvPr id="112" name="Google Shape;112;p19" title="Top-strap.jpg"/>
          <p:cNvPicPr preferRelativeResize="0"/>
          <p:nvPr/>
        </p:nvPicPr>
        <p:blipFill>
          <a:blip r:embed="rId4">
            <a:alphaModFix/>
          </a:blip>
          <a:stretch>
            <a:fillRect/>
          </a:stretch>
        </p:blipFill>
        <p:spPr>
          <a:xfrm>
            <a:off x="0" y="-19450"/>
            <a:ext cx="9144000" cy="1266825"/>
          </a:xfrm>
          <a:prstGeom prst="rect">
            <a:avLst/>
          </a:prstGeom>
          <a:noFill/>
          <a:ln>
            <a:noFill/>
          </a:ln>
        </p:spPr>
      </p:pic>
      <p:sp>
        <p:nvSpPr>
          <p:cNvPr id="113" name="Google Shape;113;p19"/>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Recognition and value case study </a:t>
            </a:r>
            <a:endParaRPr sz="1800">
              <a:solidFill>
                <a:srgbClr val="FFFFFF"/>
              </a:solidFill>
            </a:endParaRPr>
          </a:p>
        </p:txBody>
      </p:sp>
      <p:pic>
        <p:nvPicPr>
          <p:cNvPr id="114" name="Google Shape;114;p19" title="AdobeStock_289031645.jpeg"/>
          <p:cNvPicPr preferRelativeResize="0"/>
          <p:nvPr/>
        </p:nvPicPr>
        <p:blipFill>
          <a:blip r:embed="rId5">
            <a:alphaModFix/>
          </a:blip>
          <a:stretch>
            <a:fillRect/>
          </a:stretch>
        </p:blipFill>
        <p:spPr>
          <a:xfrm>
            <a:off x="5309875" y="2109038"/>
            <a:ext cx="3571200" cy="2001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0" title="Top-strap.jpg"/>
          <p:cNvPicPr preferRelativeResize="0"/>
          <p:nvPr/>
        </p:nvPicPr>
        <p:blipFill>
          <a:blip r:embed="rId3">
            <a:alphaModFix/>
          </a:blip>
          <a:stretch>
            <a:fillRect/>
          </a:stretch>
        </p:blipFill>
        <p:spPr>
          <a:xfrm>
            <a:off x="0" y="-19450"/>
            <a:ext cx="9144000" cy="1266825"/>
          </a:xfrm>
          <a:prstGeom prst="rect">
            <a:avLst/>
          </a:prstGeom>
          <a:noFill/>
          <a:ln>
            <a:noFill/>
          </a:ln>
        </p:spPr>
      </p:pic>
      <p:sp>
        <p:nvSpPr>
          <p:cNvPr id="120" name="Google Shape;120;p20"/>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Partnership and collaboration </a:t>
            </a:r>
            <a:r>
              <a:rPr lang="en-GB" sz="1800">
                <a:solidFill>
                  <a:srgbClr val="FFFFFF"/>
                </a:solidFill>
              </a:rPr>
              <a:t>case study </a:t>
            </a:r>
            <a:endParaRPr sz="1800">
              <a:solidFill>
                <a:srgbClr val="FFFFFF"/>
              </a:solidFill>
            </a:endParaRPr>
          </a:p>
        </p:txBody>
      </p:sp>
      <p:sp>
        <p:nvSpPr>
          <p:cNvPr id="121" name="Google Shape;121;p20"/>
          <p:cNvSpPr txBox="1"/>
          <p:nvPr/>
        </p:nvSpPr>
        <p:spPr>
          <a:xfrm>
            <a:off x="748675" y="1338150"/>
            <a:ext cx="4408800" cy="3543000"/>
          </a:xfrm>
          <a:prstGeom prst="rect">
            <a:avLst/>
          </a:prstGeom>
          <a:noFill/>
          <a:ln cap="flat" cmpd="sng" w="19050">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Case study: </a:t>
            </a:r>
            <a:r>
              <a:rPr b="1" lang="en-GB" sz="1100" u="sng">
                <a:solidFill>
                  <a:schemeClr val="accent5"/>
                </a:solidFill>
                <a:highlight>
                  <a:schemeClr val="lt1"/>
                </a:highlight>
                <a:latin typeface="Roboto"/>
                <a:ea typeface="Roboto"/>
                <a:cs typeface="Roboto"/>
                <a:sym typeface="Roboto"/>
                <a:hlinkClick r:id="rId4">
                  <a:extLst>
                    <a:ext uri="{A12FA001-AC4F-418D-AE19-62706E023703}">
                      <ahyp:hlinkClr val="tx"/>
                    </a:ext>
                  </a:extLst>
                </a:hlinkClick>
              </a:rPr>
              <a:t>Home Office Knife Crime Coalition</a:t>
            </a:r>
            <a:endParaRPr sz="1100">
              <a:solidFill>
                <a:srgbClr val="4C868E"/>
              </a:solidFill>
            </a:endParaRPr>
          </a:p>
          <a:p>
            <a:pPr indent="0" lvl="0" marL="0" rtl="0" algn="l">
              <a:lnSpc>
                <a:spcPct val="115000"/>
              </a:lnSpc>
              <a:spcBef>
                <a:spcPts val="60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The Coalition To Tackle Knife Crime is a </a:t>
            </a:r>
            <a:r>
              <a:rPr b="1" lang="en-GB" sz="1100">
                <a:solidFill>
                  <a:srgbClr val="4C868E"/>
                </a:solidFill>
                <a:highlight>
                  <a:schemeClr val="lt1"/>
                </a:highlight>
                <a:latin typeface="Roboto"/>
                <a:ea typeface="Roboto"/>
                <a:cs typeface="Roboto"/>
                <a:sym typeface="Roboto"/>
              </a:rPr>
              <a:t>partnership </a:t>
            </a:r>
            <a:r>
              <a:rPr lang="en-GB" sz="1100">
                <a:solidFill>
                  <a:srgbClr val="4C868E"/>
                </a:solidFill>
                <a:highlight>
                  <a:schemeClr val="lt1"/>
                </a:highlight>
                <a:latin typeface="Roboto"/>
                <a:ea typeface="Roboto"/>
                <a:cs typeface="Roboto"/>
                <a:sym typeface="Roboto"/>
              </a:rPr>
              <a:t>of individuals with lived experience, civil society, and campaign groups. Their aim is to halve knife crime within a decade.</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The Home Office has provided a platform for youth voice, ensuring young people’s </a:t>
            </a:r>
            <a:r>
              <a:rPr b="1" lang="en-GB" sz="1100">
                <a:solidFill>
                  <a:srgbClr val="4C868E"/>
                </a:solidFill>
                <a:highlight>
                  <a:schemeClr val="lt1"/>
                </a:highlight>
                <a:latin typeface="Roboto"/>
                <a:ea typeface="Roboto"/>
                <a:cs typeface="Roboto"/>
                <a:sym typeface="Roboto"/>
              </a:rPr>
              <a:t>lived experiences contribute to shaping government policy. </a:t>
            </a:r>
            <a:br>
              <a:rPr lang="en-GB" sz="1100">
                <a:solidFill>
                  <a:srgbClr val="4C868E"/>
                </a:solidFill>
                <a:highlight>
                  <a:schemeClr val="lt1"/>
                </a:highlight>
                <a:latin typeface="Roboto"/>
                <a:ea typeface="Roboto"/>
                <a:cs typeface="Roboto"/>
                <a:sym typeface="Roboto"/>
              </a:rPr>
            </a:b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60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Outcome: </a:t>
            </a:r>
            <a:r>
              <a:rPr lang="en-GB" sz="1100">
                <a:solidFill>
                  <a:srgbClr val="4C868E"/>
                </a:solidFill>
                <a:highlight>
                  <a:schemeClr val="lt1"/>
                </a:highlight>
                <a:latin typeface="Roboto"/>
                <a:ea typeface="Roboto"/>
                <a:cs typeface="Roboto"/>
                <a:sym typeface="Roboto"/>
              </a:rPr>
              <a:t>The Coalition has brought </a:t>
            </a:r>
            <a:r>
              <a:rPr b="1" lang="en-GB" sz="1100">
                <a:solidFill>
                  <a:srgbClr val="4C868E"/>
                </a:solidFill>
                <a:highlight>
                  <a:schemeClr val="lt1"/>
                </a:highlight>
                <a:latin typeface="Roboto"/>
                <a:ea typeface="Roboto"/>
                <a:cs typeface="Roboto"/>
                <a:sym typeface="Roboto"/>
              </a:rPr>
              <a:t>important perspectives into policy and programme creation</a:t>
            </a:r>
            <a:r>
              <a:rPr lang="en-GB" sz="1100">
                <a:solidFill>
                  <a:srgbClr val="4C868E"/>
                </a:solidFill>
                <a:highlight>
                  <a:schemeClr val="lt1"/>
                </a:highlight>
                <a:latin typeface="Roboto"/>
                <a:ea typeface="Roboto"/>
                <a:cs typeface="Roboto"/>
                <a:sym typeface="Roboto"/>
              </a:rPr>
              <a:t>. Resulting initiatives provide safe options for weapons surrender, making our streets safer. </a:t>
            </a:r>
            <a:r>
              <a:rPr lang="en-GB" sz="1100">
                <a:solidFill>
                  <a:srgbClr val="4C868E"/>
                </a:solidFill>
                <a:highlight>
                  <a:schemeClr val="lt1"/>
                </a:highlight>
                <a:latin typeface="Roboto"/>
                <a:ea typeface="Roboto"/>
                <a:cs typeface="Roboto"/>
                <a:sym typeface="Roboto"/>
              </a:rPr>
              <a:t>A key example of this is the contribution made to the</a:t>
            </a:r>
            <a:r>
              <a:rPr b="1" lang="en-GB" sz="1100">
                <a:solidFill>
                  <a:srgbClr val="4C868E"/>
                </a:solidFill>
                <a:highlight>
                  <a:schemeClr val="lt1"/>
                </a:highlight>
                <a:latin typeface="Roboto"/>
                <a:ea typeface="Roboto"/>
                <a:cs typeface="Roboto"/>
                <a:sym typeface="Roboto"/>
              </a:rPr>
              <a:t> development and design</a:t>
            </a:r>
            <a:r>
              <a:rPr lang="en-GB" sz="1100">
                <a:solidFill>
                  <a:srgbClr val="4C868E"/>
                </a:solidFill>
                <a:highlight>
                  <a:schemeClr val="lt1"/>
                </a:highlight>
                <a:latin typeface="Roboto"/>
                <a:ea typeface="Roboto"/>
                <a:cs typeface="Roboto"/>
                <a:sym typeface="Roboto"/>
              </a:rPr>
              <a:t> of extended surrender arrangements for ninja swords, knives and other weapons.</a:t>
            </a:r>
            <a:endParaRPr b="1" sz="1100">
              <a:solidFill>
                <a:srgbClr val="4C868E"/>
              </a:solidFill>
              <a:highlight>
                <a:srgbClr val="FFFFFF"/>
              </a:highlight>
            </a:endParaRPr>
          </a:p>
        </p:txBody>
      </p:sp>
      <p:pic>
        <p:nvPicPr>
          <p:cNvPr id="122" name="Google Shape;122;p20" title="AdobeStock_1222782813.jpeg"/>
          <p:cNvPicPr preferRelativeResize="0"/>
          <p:nvPr/>
        </p:nvPicPr>
        <p:blipFill>
          <a:blip r:embed="rId5">
            <a:alphaModFix/>
          </a:blip>
          <a:stretch>
            <a:fillRect/>
          </a:stretch>
        </p:blipFill>
        <p:spPr>
          <a:xfrm>
            <a:off x="5346500" y="1976925"/>
            <a:ext cx="3571200" cy="2001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28" name="Google Shape;128;p21"/>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29" name="Google Shape;129;p21"/>
          <p:cNvSpPr txBox="1"/>
          <p:nvPr/>
        </p:nvSpPr>
        <p:spPr>
          <a:xfrm>
            <a:off x="1379565" y="6370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30" name="Google Shape;130;p21"/>
          <p:cNvSpPr txBox="1"/>
          <p:nvPr/>
        </p:nvSpPr>
        <p:spPr>
          <a:xfrm>
            <a:off x="1252060" y="643925"/>
            <a:ext cx="6614100" cy="2733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t/>
            </a:r>
            <a:endParaRPr b="1" sz="1800">
              <a:solidFill>
                <a:srgbClr val="FFFFFF"/>
              </a:solidFill>
            </a:endParaRPr>
          </a:p>
        </p:txBody>
      </p:sp>
      <p:sp>
        <p:nvSpPr>
          <p:cNvPr id="131" name="Google Shape;131;p21"/>
          <p:cNvSpPr txBox="1"/>
          <p:nvPr/>
        </p:nvSpPr>
        <p:spPr>
          <a:xfrm>
            <a:off x="5678225" y="2113400"/>
            <a:ext cx="291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32" name="Google Shape;132;p21" title="Top-strap.jpg"/>
          <p:cNvPicPr preferRelativeResize="0"/>
          <p:nvPr/>
        </p:nvPicPr>
        <p:blipFill>
          <a:blip r:embed="rId3">
            <a:alphaModFix/>
          </a:blip>
          <a:stretch>
            <a:fillRect/>
          </a:stretch>
        </p:blipFill>
        <p:spPr>
          <a:xfrm>
            <a:off x="0" y="-19450"/>
            <a:ext cx="9144000" cy="1266825"/>
          </a:xfrm>
          <a:prstGeom prst="rect">
            <a:avLst/>
          </a:prstGeom>
          <a:noFill/>
          <a:ln>
            <a:noFill/>
          </a:ln>
        </p:spPr>
      </p:pic>
      <p:sp>
        <p:nvSpPr>
          <p:cNvPr id="133" name="Google Shape;133;p21"/>
          <p:cNvSpPr txBox="1"/>
          <p:nvPr/>
        </p:nvSpPr>
        <p:spPr>
          <a:xfrm>
            <a:off x="847600" y="364213"/>
            <a:ext cx="4815300" cy="499500"/>
          </a:xfrm>
          <a:prstGeom prst="rect">
            <a:avLst/>
          </a:prstGeom>
          <a:noFill/>
          <a:ln>
            <a:noFill/>
          </a:ln>
        </p:spPr>
        <p:txBody>
          <a:bodyPr anchorCtr="0" anchor="b" bIns="0" lIns="0" spcFirstLastPara="1" rIns="0" wrap="square" tIns="0">
            <a:noAutofit/>
          </a:bodyPr>
          <a:lstStyle/>
          <a:p>
            <a:pPr indent="0" lvl="0" marL="0" rtl="0" algn="l">
              <a:lnSpc>
                <a:spcPct val="88000"/>
              </a:lnSpc>
              <a:spcBef>
                <a:spcPts val="0"/>
              </a:spcBef>
              <a:spcAft>
                <a:spcPts val="0"/>
              </a:spcAft>
              <a:buNone/>
            </a:pPr>
            <a:r>
              <a:rPr lang="en-GB" sz="1800">
                <a:solidFill>
                  <a:srgbClr val="FFFFFF"/>
                </a:solidFill>
              </a:rPr>
              <a:t>Participation and inclusion</a:t>
            </a:r>
            <a:r>
              <a:rPr lang="en-GB" sz="1800">
                <a:solidFill>
                  <a:srgbClr val="FFFFFF"/>
                </a:solidFill>
              </a:rPr>
              <a:t> case study </a:t>
            </a:r>
            <a:endParaRPr sz="1800">
              <a:solidFill>
                <a:srgbClr val="FFFFFF"/>
              </a:solidFill>
            </a:endParaRPr>
          </a:p>
        </p:txBody>
      </p:sp>
      <p:sp>
        <p:nvSpPr>
          <p:cNvPr id="134" name="Google Shape;134;p21"/>
          <p:cNvSpPr txBox="1"/>
          <p:nvPr/>
        </p:nvSpPr>
        <p:spPr>
          <a:xfrm>
            <a:off x="748675" y="1338150"/>
            <a:ext cx="4408800" cy="3543000"/>
          </a:xfrm>
          <a:prstGeom prst="rect">
            <a:avLst/>
          </a:prstGeom>
          <a:noFill/>
          <a:ln cap="flat" cmpd="sng" w="19050">
            <a:solidFill>
              <a:srgbClr val="CF006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Case study: </a:t>
            </a:r>
            <a:r>
              <a:rPr b="1" lang="en-GB" sz="1100" u="sng">
                <a:solidFill>
                  <a:schemeClr val="accent5"/>
                </a:solidFill>
                <a:highlight>
                  <a:schemeClr val="lt1"/>
                </a:highlight>
                <a:latin typeface="Roboto"/>
                <a:ea typeface="Roboto"/>
                <a:cs typeface="Roboto"/>
                <a:sym typeface="Roboto"/>
                <a:hlinkClick r:id="rId4">
                  <a:extLst>
                    <a:ext uri="{A12FA001-AC4F-418D-AE19-62706E023703}">
                      <ahyp:hlinkClr val="tx"/>
                    </a:ext>
                  </a:extLst>
                </a:hlinkClick>
              </a:rPr>
              <a:t>Barnsley Stronger Communities</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In 2013, the Barnsley Stronger Communities programme </a:t>
            </a:r>
            <a:r>
              <a:rPr b="1" lang="en-GB" sz="1100">
                <a:solidFill>
                  <a:srgbClr val="4C868E"/>
                </a:solidFill>
                <a:highlight>
                  <a:schemeClr val="lt1"/>
                </a:highlight>
                <a:latin typeface="Roboto"/>
                <a:ea typeface="Roboto"/>
                <a:cs typeface="Roboto"/>
                <a:sym typeface="Roboto"/>
              </a:rPr>
              <a:t>shifted from traditional service delivery to a community partnership model</a:t>
            </a:r>
            <a:r>
              <a:rPr lang="en-GB" sz="1100">
                <a:solidFill>
                  <a:srgbClr val="4C868E"/>
                </a:solidFill>
                <a:highlight>
                  <a:schemeClr val="lt1"/>
                </a:highlight>
                <a:latin typeface="Roboto"/>
                <a:ea typeface="Roboto"/>
                <a:cs typeface="Roboto"/>
                <a:sym typeface="Roboto"/>
              </a:rPr>
              <a:t>, and actively </a:t>
            </a:r>
            <a:r>
              <a:rPr b="1" lang="en-GB" sz="1100">
                <a:solidFill>
                  <a:srgbClr val="4C868E"/>
                </a:solidFill>
                <a:highlight>
                  <a:schemeClr val="lt1"/>
                </a:highlight>
                <a:latin typeface="Roboto"/>
                <a:ea typeface="Roboto"/>
                <a:cs typeface="Roboto"/>
                <a:sym typeface="Roboto"/>
              </a:rPr>
              <a:t>involved communities and civil society in decision making.</a:t>
            </a:r>
            <a:endParaRPr b="1"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t/>
            </a:r>
            <a:endParaRPr b="1"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rPr lang="en-GB" sz="1100">
                <a:solidFill>
                  <a:srgbClr val="4C868E"/>
                </a:solidFill>
                <a:highlight>
                  <a:schemeClr val="lt1"/>
                </a:highlight>
                <a:latin typeface="Roboto"/>
                <a:ea typeface="Roboto"/>
                <a:cs typeface="Roboto"/>
                <a:sym typeface="Roboto"/>
              </a:rPr>
              <a:t>The council established ‘Ward Alliances’ with elected community members, a devolved budget and decision making powers. </a:t>
            </a:r>
            <a:br>
              <a:rPr lang="en-GB" sz="1100">
                <a:solidFill>
                  <a:srgbClr val="4C868E"/>
                </a:solidFill>
                <a:highlight>
                  <a:schemeClr val="lt1"/>
                </a:highlight>
                <a:latin typeface="Roboto"/>
                <a:ea typeface="Roboto"/>
                <a:cs typeface="Roboto"/>
                <a:sym typeface="Roboto"/>
              </a:rPr>
            </a:br>
            <a:r>
              <a:rPr lang="en-GB" sz="1100">
                <a:solidFill>
                  <a:srgbClr val="4C868E"/>
                </a:solidFill>
                <a:highlight>
                  <a:schemeClr val="lt1"/>
                </a:highlight>
                <a:latin typeface="Roboto"/>
                <a:ea typeface="Roboto"/>
                <a:cs typeface="Roboto"/>
                <a:sym typeface="Roboto"/>
              </a:rPr>
              <a:t>Ward Alliances have </a:t>
            </a:r>
            <a:r>
              <a:rPr b="1" lang="en-GB" sz="1100">
                <a:solidFill>
                  <a:srgbClr val="4C868E"/>
                </a:solidFill>
                <a:highlight>
                  <a:schemeClr val="lt1"/>
                </a:highlight>
                <a:latin typeface="Roboto"/>
                <a:ea typeface="Roboto"/>
                <a:cs typeface="Roboto"/>
                <a:sym typeface="Roboto"/>
              </a:rPr>
              <a:t>co-designed local strategies</a:t>
            </a:r>
            <a:r>
              <a:rPr lang="en-GB" sz="1100">
                <a:solidFill>
                  <a:srgbClr val="4C868E"/>
                </a:solidFill>
                <a:highlight>
                  <a:schemeClr val="lt1"/>
                </a:highlight>
                <a:latin typeface="Roboto"/>
                <a:ea typeface="Roboto"/>
                <a:cs typeface="Roboto"/>
                <a:sym typeface="Roboto"/>
              </a:rPr>
              <a:t>, ensuring that they are informed lived experience.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0"/>
              </a:spcAft>
              <a:buClr>
                <a:schemeClr val="dk1"/>
              </a:buClr>
              <a:buSzPts val="1100"/>
              <a:buFont typeface="Arial"/>
              <a:buNone/>
            </a:pPr>
            <a:r>
              <a:t/>
            </a:r>
            <a:endParaRPr sz="1100">
              <a:solidFill>
                <a:srgbClr val="4C868E"/>
              </a:solidFill>
              <a:highlight>
                <a:schemeClr val="lt1"/>
              </a:highlight>
              <a:latin typeface="Roboto"/>
              <a:ea typeface="Roboto"/>
              <a:cs typeface="Roboto"/>
              <a:sym typeface="Roboto"/>
            </a:endParaRPr>
          </a:p>
          <a:p>
            <a:pPr indent="0" lvl="0" marL="0" rtl="0" algn="l">
              <a:lnSpc>
                <a:spcPct val="115000"/>
              </a:lnSpc>
              <a:spcBef>
                <a:spcPts val="600"/>
              </a:spcBef>
              <a:spcAft>
                <a:spcPts val="600"/>
              </a:spcAft>
              <a:buClr>
                <a:schemeClr val="dk1"/>
              </a:buClr>
              <a:buSzPts val="1100"/>
              <a:buFont typeface="Arial"/>
              <a:buNone/>
            </a:pPr>
            <a:r>
              <a:rPr b="1" lang="en-GB" sz="1100">
                <a:solidFill>
                  <a:srgbClr val="4C868E"/>
                </a:solidFill>
                <a:highlight>
                  <a:schemeClr val="lt1"/>
                </a:highlight>
                <a:latin typeface="Roboto"/>
                <a:ea typeface="Roboto"/>
                <a:cs typeface="Roboto"/>
                <a:sym typeface="Roboto"/>
              </a:rPr>
              <a:t>Outcome: </a:t>
            </a:r>
            <a:r>
              <a:rPr lang="en-GB" sz="1100">
                <a:solidFill>
                  <a:srgbClr val="4C868E"/>
                </a:solidFill>
                <a:highlight>
                  <a:schemeClr val="lt1"/>
                </a:highlight>
                <a:latin typeface="Roboto"/>
                <a:ea typeface="Roboto"/>
                <a:cs typeface="Roboto"/>
                <a:sym typeface="Roboto"/>
              </a:rPr>
              <a:t>An increase in </a:t>
            </a:r>
            <a:r>
              <a:rPr b="1" lang="en-GB" sz="1100">
                <a:solidFill>
                  <a:srgbClr val="4C868E"/>
                </a:solidFill>
                <a:highlight>
                  <a:schemeClr val="lt1"/>
                </a:highlight>
                <a:latin typeface="Roboto"/>
                <a:ea typeface="Roboto"/>
                <a:cs typeface="Roboto"/>
                <a:sym typeface="Roboto"/>
              </a:rPr>
              <a:t>local engagement in local </a:t>
            </a:r>
            <a:r>
              <a:rPr b="1" lang="en-GB" sz="1100">
                <a:solidFill>
                  <a:srgbClr val="4C868E"/>
                </a:solidFill>
                <a:highlight>
                  <a:schemeClr val="lt1"/>
                </a:highlight>
                <a:latin typeface="Roboto"/>
                <a:ea typeface="Roboto"/>
                <a:cs typeface="Roboto"/>
                <a:sym typeface="Roboto"/>
              </a:rPr>
              <a:t>decision making</a:t>
            </a:r>
            <a:r>
              <a:rPr b="1" lang="en-GB" sz="1100">
                <a:solidFill>
                  <a:srgbClr val="4C868E"/>
                </a:solidFill>
                <a:highlight>
                  <a:schemeClr val="lt1"/>
                </a:highlight>
                <a:latin typeface="Roboto"/>
                <a:ea typeface="Roboto"/>
                <a:cs typeface="Roboto"/>
                <a:sym typeface="Roboto"/>
              </a:rPr>
              <a:t>, and an increase in volunteer hours and the number of local groups active in the area</a:t>
            </a:r>
            <a:r>
              <a:rPr lang="en-GB" sz="1100">
                <a:solidFill>
                  <a:srgbClr val="4C868E"/>
                </a:solidFill>
                <a:highlight>
                  <a:schemeClr val="lt1"/>
                </a:highlight>
                <a:latin typeface="Roboto"/>
                <a:ea typeface="Roboto"/>
                <a:cs typeface="Roboto"/>
                <a:sym typeface="Roboto"/>
              </a:rPr>
              <a:t>. </a:t>
            </a:r>
            <a:endParaRPr b="1" sz="1100">
              <a:solidFill>
                <a:srgbClr val="4C868E"/>
              </a:solidFill>
              <a:highlight>
                <a:schemeClr val="lt1"/>
              </a:highlight>
              <a:latin typeface="Roboto"/>
              <a:ea typeface="Roboto"/>
              <a:cs typeface="Roboto"/>
              <a:sym typeface="Roboto"/>
            </a:endParaRPr>
          </a:p>
        </p:txBody>
      </p:sp>
      <p:pic>
        <p:nvPicPr>
          <p:cNvPr id="135" name="Google Shape;135;p21" title="AdobeStock_325495130.jpeg"/>
          <p:cNvPicPr preferRelativeResize="0"/>
          <p:nvPr/>
        </p:nvPicPr>
        <p:blipFill>
          <a:blip r:embed="rId5">
            <a:alphaModFix/>
          </a:blip>
          <a:stretch>
            <a:fillRect/>
          </a:stretch>
        </p:blipFill>
        <p:spPr>
          <a:xfrm>
            <a:off x="5321513" y="1848050"/>
            <a:ext cx="3571200" cy="2001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