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9" r:id="rId6"/>
    <p:sldMasterId id="2147483695" r:id="rId7"/>
  </p:sldMasterIdLst>
  <p:notesMasterIdLst>
    <p:notesMasterId r:id="rId14"/>
  </p:notesMasterIdLst>
  <p:handoutMasterIdLst>
    <p:handoutMasterId r:id="rId15"/>
  </p:handoutMasterIdLst>
  <p:sldIdLst>
    <p:sldId id="2597" r:id="rId8"/>
    <p:sldId id="2134806521" r:id="rId9"/>
    <p:sldId id="2134806525" r:id="rId10"/>
    <p:sldId id="2134806539" r:id="rId11"/>
    <p:sldId id="2134806541" r:id="rId12"/>
    <p:sldId id="21348065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2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7C703-A039-AD43-1CBB-B8784FB274A3}" name="Goodwin2, Geena (DSIT)" initials="GG" userId="S::Geena.Goodwin2@dsit.gov.uk::09a9175a-29a0-4298-9ce7-736297187b46" providerId="AD"/>
  <p188:author id="{402A0E42-5C29-FEE8-086D-8AE38E75CF1C}" name="Shreeve, Hannah (GO-Science)" initials="HS" userId="S::Hannah.Shreeve@Go-Science.gov.uk::f4f9e385-c51e-44b7-bcb7-90e220a45202" providerId="AD"/>
  <p188:author id="{0472444E-056B-71C0-F462-63D7F585F386}" name="Shreeve, Hannah (GO-Science)" initials="SH" userId="S::hannah.shreeve@go-science.gov.uk::f4f9e385-c51e-44b7-bcb7-90e220a45202" providerId="AD"/>
  <p188:author id="{3954167C-38BD-241A-EC3C-522B6E1E3363}" name="Heslop, Clio (GO-Science)" initials="CH" userId="S::Clio.Heslop@Go-Science.gov.uk::500e31b2-756e-4254-865b-30aa64e59c95" providerId="AD"/>
  <p188:author id="{D3E71381-2A49-2542-397D-1F53F13E5644}" name="Goodwin2, Geena (DSIT)" initials="GG" userId="S::geena.goodwin2@dsit.gov.uk::09a9175a-29a0-4298-9ce7-736297187b46" providerId="AD"/>
  <p188:author id="{DCB2D8B4-3DD4-C686-8C96-6C3384525845}" name="Heslop, Clio (GO-Science)" initials="HC" userId="S::clio.heslop@go-science.gov.uk::500e31b2-756e-4254-865b-30aa64e59c95" providerId="AD"/>
  <p188:author id="{91611AE2-0138-A8D2-8888-2049ECF04C92}" name="Marshall2, Chenel (GO-Science)" initials="CM" userId="S::Chenel.Marshall2@go-science.gov.uk::05adf15d-1bf4-477a-80b5-56de0bbbf547" providerId="AD"/>
  <p188:author id="{504D3EE4-617B-DC56-C0D9-D4A74AC7B166}" name="Eswar Vee, Nithya (GO-Science)" initials="E(" userId="S::nithya.eswarvee@go-science.gov.uk::3a1bde6d-2887-4014-8efa-8dfd188e37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7FD"/>
    <a:srgbClr val="5871F3"/>
    <a:srgbClr val="D0F3FC"/>
    <a:srgbClr val="D3F4FD"/>
    <a:srgbClr val="69D8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47BB7-9E13-7E13-4C7B-7246A4EEE817}" v="42" dt="2026-02-25T11:47:13.483"/>
    <p1510:client id="{496E9974-F6AE-6DDF-B3C4-4CF4B95DCDB4}" v="2" dt="2026-02-25T15:08:07.666"/>
    <p1510:client id="{5934D699-45CE-EA83-7111-87E32B0CBE9C}" v="9" dt="2026-02-25T10:10:15.807"/>
    <p1510:client id="{70BB10DE-7E20-4F03-9886-1BD6864E5D78}" v="76" dt="2026-02-25T15:40:57.172"/>
    <p1510:client id="{8603F888-39E8-483F-8A15-4BDA5E4DFD6E}" v="9" dt="2026-02-25T09:29:38.204"/>
    <p1510:client id="{B078CC2D-6F68-4682-8A50-1B2CC5A539E2}" v="2" dt="2026-02-25T12:27:20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684" y="654"/>
      </p:cViewPr>
      <p:guideLst>
        <p:guide orient="horz" pos="840"/>
        <p:guide orient="horz" pos="3888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hotonicsukorg.sharepoint.com/sites/PhotonicsLeadershipGroup/Shared%20Documents/UK%20photonics%20hidden%20economy%202025%20update/Graphics%20for%202025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hotonicsukorg.sharepoint.com/sites/PhotonicsLeadershipGroup/Shared%20Documents/UK%20photonics%20hidden%20economy%202025%20update/2025%20regional%20distribu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photonicsukorg.sharepoint.com/sites/PhotonicsLeadershipGroup/Shared%20Documents/UK%20photonics%20hidden%20economy%202025%20update/growth%20rate%20and%20forecast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hotonicsukorg.sharepoint.com/sites/PhotonicsLeadershipGroup/Shared%20Documents/PhotonicsLandscape23/survey2023/Photonics%202023%20Survey%20analysis_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'p11'!$A$3:$A$18</c:f>
              <c:strCache>
                <c:ptCount val="16"/>
                <c:pt idx="0">
                  <c:v>Industrial manufacturing</c:v>
                </c:pt>
                <c:pt idx="1">
                  <c:v>Photonics supply chain</c:v>
                </c:pt>
                <c:pt idx="2">
                  <c:v>Medical, health, lifesciences</c:v>
                </c:pt>
                <c:pt idx="3">
                  <c:v>Built environment including lighting</c:v>
                </c:pt>
                <c:pt idx="4">
                  <c:v>Communications and data</c:v>
                </c:pt>
                <c:pt idx="5">
                  <c:v>Test and measurement</c:v>
                </c:pt>
                <c:pt idx="6">
                  <c:v>Manufacturing equipment</c:v>
                </c:pt>
                <c:pt idx="7">
                  <c:v>Defence and security</c:v>
                </c:pt>
                <c:pt idx="8">
                  <c:v>Scientific, research and training</c:v>
                </c:pt>
                <c:pt idx="9">
                  <c:v>Quantum</c:v>
                </c:pt>
                <c:pt idx="10">
                  <c:v>Energy, oil and gas</c:v>
                </c:pt>
                <c:pt idx="11">
                  <c:v>Consumer and entertainment</c:v>
                </c:pt>
                <c:pt idx="12">
                  <c:v>Aerospace and space</c:v>
                </c:pt>
                <c:pt idx="13">
                  <c:v>Automotive, rail and marine</c:v>
                </c:pt>
                <c:pt idx="14">
                  <c:v>Agriculture and food</c:v>
                </c:pt>
                <c:pt idx="15">
                  <c:v>Software</c:v>
                </c:pt>
              </c:strCache>
            </c:strRef>
          </c:cat>
          <c:val>
            <c:numRef>
              <c:f>'p11'!$C$3:$C$18</c:f>
              <c:numCache>
                <c:formatCode>General</c:formatCode>
                <c:ptCount val="16"/>
                <c:pt idx="0">
                  <c:v>397</c:v>
                </c:pt>
                <c:pt idx="1">
                  <c:v>286</c:v>
                </c:pt>
                <c:pt idx="2">
                  <c:v>238</c:v>
                </c:pt>
                <c:pt idx="3">
                  <c:v>230</c:v>
                </c:pt>
                <c:pt idx="4">
                  <c:v>198</c:v>
                </c:pt>
                <c:pt idx="5">
                  <c:v>194</c:v>
                </c:pt>
                <c:pt idx="6">
                  <c:v>139</c:v>
                </c:pt>
                <c:pt idx="7">
                  <c:v>136</c:v>
                </c:pt>
                <c:pt idx="8">
                  <c:v>128</c:v>
                </c:pt>
                <c:pt idx="9">
                  <c:v>87</c:v>
                </c:pt>
                <c:pt idx="10">
                  <c:v>84</c:v>
                </c:pt>
                <c:pt idx="11">
                  <c:v>68</c:v>
                </c:pt>
                <c:pt idx="12">
                  <c:v>66</c:v>
                </c:pt>
                <c:pt idx="13">
                  <c:v>53</c:v>
                </c:pt>
                <c:pt idx="14">
                  <c:v>41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1-4614-8776-D9AC5BF41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764204223"/>
        <c:axId val="764201823"/>
      </c:barChart>
      <c:catAx>
        <c:axId val="764204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01823"/>
        <c:crosses val="autoZero"/>
        <c:auto val="1"/>
        <c:lblAlgn val="ctr"/>
        <c:lblOffset val="100"/>
        <c:noMultiLvlLbl val="0"/>
      </c:catAx>
      <c:valAx>
        <c:axId val="764201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photonic companies operating in 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04223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49359384258444"/>
          <c:y val="3.0346475507765831E-2"/>
          <c:w val="0.63293429405900781"/>
          <c:h val="0.916547192353644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5D89E8-879C-4FE8-A61A-08618DF42B4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6A6A6CD-7026-4DFF-A03C-BE501506A6AF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000-403E-A08A-DC6837961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EC21D2-2FD8-46FE-8D4D-AC3AB16C54B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9F3FAA5-0542-4928-97C7-F1D5BCDE889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00-403E-A08A-DC6837961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08C631-2A26-482F-BB42-FD087DDA5F5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0AD76CE-5CB2-48C1-850E-351A28803227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00-403E-A08A-DC6837961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9560B7-9111-46F6-BD56-5382C00168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BC3AD4C-FC36-4292-AE92-0F47E297E61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000-403E-A08A-DC6837961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7A8717-012F-43D1-9FBE-EA957EF64C3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044A397-3967-4605-9302-CBA2696D15A7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000-403E-A08A-DC68379619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05E6563-4379-4007-ADA5-DB8B6C48718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636C95D-30C1-4071-9DFD-BE0BBF66C9A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000-403E-A08A-DC68379619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54FA044-D5DC-4D18-BF28-FA079D9F0F2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0BBE665-6C97-43BB-9575-98EACB3D82FF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000-403E-A08A-DC68379619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786226B-3E1D-409A-9010-D0E3FE1B25C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083AE9F-EA9E-4D3A-BB33-10B4F2A9C6B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000-403E-A08A-DC68379619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3C8E935-C8B3-40F7-A67C-4AB683D229EA}" type="CELLRANGE">
                      <a:rPr lang="en-US"/>
                      <a:pPr/>
                      <a:t>[CELLRANGE]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27CADDCA-79F4-42BA-9526-76A08E75B1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000-403E-A08A-DC68379619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CC96048-E894-4B1F-A9D2-D23C13D55F9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6BCD836-26EB-452E-85B6-902A4D7E746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38894342190359"/>
                      <c:h val="4.350268521223287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000-403E-A08A-DC683796192B}"/>
                </c:ext>
              </c:extLst>
            </c:dLbl>
            <c:dLbl>
              <c:idx val="1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E143B272-96FB-446D-A9A9-A6F5E92EF8B7}" type="CELLRANG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accent6"/>
                        </a:solidFill>
                      </a:rPr>
                      <a:t>; </a:t>
                    </a:r>
                    <a:fld id="{1E1696A5-810D-40A5-9001-61D517CE1103}" type="VALU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000-403E-A08A-DC68379619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3A9595C-B786-4149-B67E-45DBAB7AD2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0CC5470-63BC-4885-8188-9CAA6CF2512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000-403E-A08A-DC6837961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'2025 GVA regional total  '!$B$23:$B$34</c:f>
              <c:strCache>
                <c:ptCount val="12"/>
                <c:pt idx="0">
                  <c:v>Scotland</c:v>
                </c:pt>
                <c:pt idx="1">
                  <c:v>Northern Ireland</c:v>
                </c:pt>
                <c:pt idx="2">
                  <c:v>North East</c:v>
                </c:pt>
                <c:pt idx="3">
                  <c:v>North West</c:v>
                </c:pt>
                <c:pt idx="4">
                  <c:v>Yorkshire and the Humber</c:v>
                </c:pt>
                <c:pt idx="5">
                  <c:v>East Midlands</c:v>
                </c:pt>
                <c:pt idx="6">
                  <c:v>West Midlands</c:v>
                </c:pt>
                <c:pt idx="7">
                  <c:v>Wales</c:v>
                </c:pt>
                <c:pt idx="8">
                  <c:v>East of England</c:v>
                </c:pt>
                <c:pt idx="9">
                  <c:v>Greater London</c:v>
                </c:pt>
                <c:pt idx="10">
                  <c:v>South East</c:v>
                </c:pt>
                <c:pt idx="11">
                  <c:v>South West</c:v>
                </c:pt>
              </c:strCache>
            </c:strRef>
          </c:cat>
          <c:val>
            <c:numRef>
              <c:f>'2025 GVA regional total  '!$P$23:$P$34</c:f>
              <c:numCache>
                <c:formatCode>"£"#,###,,"m";\-"£"#,##0</c:formatCode>
                <c:ptCount val="12"/>
                <c:pt idx="0">
                  <c:v>1480000000</c:v>
                </c:pt>
                <c:pt idx="1">
                  <c:v>600000000</c:v>
                </c:pt>
                <c:pt idx="2">
                  <c:v>1020000000</c:v>
                </c:pt>
                <c:pt idx="3">
                  <c:v>1310000000</c:v>
                </c:pt>
                <c:pt idx="4">
                  <c:v>960000000</c:v>
                </c:pt>
                <c:pt idx="5">
                  <c:v>1320000000</c:v>
                </c:pt>
                <c:pt idx="6">
                  <c:v>1540000000</c:v>
                </c:pt>
                <c:pt idx="7">
                  <c:v>790000000</c:v>
                </c:pt>
                <c:pt idx="8">
                  <c:v>2480000000</c:v>
                </c:pt>
                <c:pt idx="9">
                  <c:v>1380000000</c:v>
                </c:pt>
                <c:pt idx="10">
                  <c:v>4340000000</c:v>
                </c:pt>
                <c:pt idx="11">
                  <c:v>1310000000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'2025 GVA regional total  '!$Q$23:$Q$34</c15:f>
                <c15:dlblRangeCache>
                  <c:ptCount val="12"/>
                  <c:pt idx="0">
                    <c:v> 7,190 </c:v>
                  </c:pt>
                  <c:pt idx="1">
                    <c:v> 2,990 </c:v>
                  </c:pt>
                  <c:pt idx="2">
                    <c:v> 4,430 </c:v>
                  </c:pt>
                  <c:pt idx="3">
                    <c:v> 4,830 </c:v>
                  </c:pt>
                  <c:pt idx="4">
                    <c:v> 4,220 </c:v>
                  </c:pt>
                  <c:pt idx="5">
                    <c:v> 6,140 </c:v>
                  </c:pt>
                  <c:pt idx="6">
                    <c:v> 6,860 </c:v>
                  </c:pt>
                  <c:pt idx="7">
                    <c:v> 4,230 </c:v>
                  </c:pt>
                  <c:pt idx="8">
                    <c:v> 9,300 </c:v>
                  </c:pt>
                  <c:pt idx="9">
                    <c:v> 6,330 </c:v>
                  </c:pt>
                  <c:pt idx="10">
                    <c:v> 20,270 </c:v>
                  </c:pt>
                  <c:pt idx="11">
                    <c:v> 7,800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B000-403E-A08A-DC6837961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96481232"/>
        <c:axId val="296481888"/>
      </c:barChart>
      <c:catAx>
        <c:axId val="296481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481888"/>
        <c:crosses val="autoZero"/>
        <c:auto val="1"/>
        <c:lblAlgn val="ctr"/>
        <c:lblOffset val="100"/>
        <c:noMultiLvlLbl val="0"/>
      </c:catAx>
      <c:valAx>
        <c:axId val="296481888"/>
        <c:scaling>
          <c:orientation val="minMax"/>
          <c:max val="6000000000"/>
        </c:scaling>
        <c:delete val="1"/>
        <c:axPos val="b"/>
        <c:numFmt formatCode="&quot;£&quot;#,###,,&quot;m&quot;;\-&quot;£&quot;#,##0" sourceLinked="1"/>
        <c:majorTickMark val="out"/>
        <c:minorTickMark val="none"/>
        <c:tickLblPos val="nextTo"/>
        <c:crossAx val="296481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bg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en-US" sz="2000"/>
              <a:t>UK Photonics Growth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1398481695548"/>
          <c:y val="0.10748573138851079"/>
          <c:w val="0.84604844820639669"/>
          <c:h val="0.790744252790206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'2025 long growth'!$D$1</c:f>
              <c:strCache>
                <c:ptCount val="1"/>
                <c:pt idx="0">
                  <c:v>UK Photonics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8F-4A0D-89CA-25320ACBCC7E}"/>
              </c:ext>
            </c:extLst>
          </c:dPt>
          <c:cat>
            <c:numRef>
              <c:f>'2025 long growth'!$A$4:$A$11</c:f>
              <c:numCache>
                <c:formatCode>General</c:formatCode>
                <c:ptCount val="8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2024</c:v>
                </c:pt>
                <c:pt idx="7">
                  <c:v>2026</c:v>
                </c:pt>
              </c:numCache>
            </c:numRef>
          </c:cat>
          <c:val>
            <c:numRef>
              <c:f>'2025 long growth'!$D$4:$D$11</c:f>
              <c:numCache>
                <c:formatCode>General</c:formatCode>
                <c:ptCount val="8"/>
                <c:pt idx="0" formatCode="_(&quot;£&quot;* #,##0.00_);_(&quot;£&quot;* \(#,##0.00\);_(&quot;£&quot;* &quot;-&quot;??_);_(@_)">
                  <c:v>10.5</c:v>
                </c:pt>
                <c:pt idx="2" formatCode="_(&quot;£&quot;* #,##0.00_);_(&quot;£&quot;* \(#,##0.00\);_(&quot;£&quot;* &quot;-&quot;??_);_(@_)">
                  <c:v>12.9</c:v>
                </c:pt>
                <c:pt idx="3" formatCode="_(&quot;£&quot;* #,##0.00_);_(&quot;£&quot;* \(#,##0.00\);_(&quot;£&quot;* &quot;-&quot;??_);_(@_)">
                  <c:v>13.5</c:v>
                </c:pt>
                <c:pt idx="4" formatCode="_(&quot;£&quot;* #,##0.00_);_(&quot;£&quot;* \(#,##0.00\);_(&quot;£&quot;* &quot;-&quot;??_);_(@_)">
                  <c:v>14.5</c:v>
                </c:pt>
                <c:pt idx="5" formatCode="_(&quot;£&quot;* #,##0.00_);_(&quot;£&quot;* \(#,##0.00\);_(&quot;£&quot;* &quot;-&quot;??_);_(@_)">
                  <c:v>15.182346345999999</c:v>
                </c:pt>
                <c:pt idx="6" formatCode="_(&quot;£&quot;* #,##0.00_);_(&quot;£&quot;* \(#,##0.00\);_(&quot;£&quot;* &quot;-&quot;??_);_(@_)">
                  <c:v>18.541448102515034</c:v>
                </c:pt>
                <c:pt idx="7" formatCode="_(&quot;£&quot;* #,##0.00_);_(&quot;£&quot;* \(#,##0.00\);_(&quot;£&quot;* &quot;-&quot;??_);_(@_)">
                  <c:v>19.243771827699689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8F-4A0D-89CA-25320ACBCC7E}"/>
            </c:ext>
          </c:extLst>
        </c:ser>
        <c:ser>
          <c:idx val="1"/>
          <c:order val="1"/>
          <c:tx>
            <c:strRef>
              <c:f>'2025 long growth'!$M$1</c:f>
              <c:strCache>
                <c:ptCount val="1"/>
                <c:pt idx="0">
                  <c:v>UK Manufacturing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8F-4A0D-89CA-25320ACBCC7E}"/>
              </c:ext>
            </c:extLst>
          </c:dPt>
          <c:cat>
            <c:numRef>
              <c:f>'2025 long growth'!$A$4:$A$11</c:f>
              <c:numCache>
                <c:formatCode>General</c:formatCode>
                <c:ptCount val="8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2024</c:v>
                </c:pt>
                <c:pt idx="7">
                  <c:v>2026</c:v>
                </c:pt>
              </c:numCache>
            </c:numRef>
          </c:cat>
          <c:val>
            <c:numRef>
              <c:f>'2025 long growth'!$O$4:$O$11</c:f>
              <c:numCache>
                <c:formatCode>General</c:formatCode>
                <c:ptCount val="8"/>
                <c:pt idx="0">
                  <c:v>10.5</c:v>
                </c:pt>
                <c:pt idx="1">
                  <c:v>11.324060999999999</c:v>
                </c:pt>
                <c:pt idx="2">
                  <c:v>11.232517290875998</c:v>
                </c:pt>
                <c:pt idx="3">
                  <c:v>11.914960111400461</c:v>
                </c:pt>
                <c:pt idx="4">
                  <c:v>12.225797590786678</c:v>
                </c:pt>
                <c:pt idx="5">
                  <c:v>11.751289934693064</c:v>
                </c:pt>
                <c:pt idx="6">
                  <c:v>11.868802834039995</c:v>
                </c:pt>
                <c:pt idx="7" formatCode="_(&quot;£&quot;* #,##0.00_);_(&quot;£&quot;* \(#,##0.00\);_(&quot;£&quot;* &quot;-&quot;??_);_(@_)">
                  <c:v>21.576689892490805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8F-4A0D-89CA-25320ACBC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123712"/>
        <c:axId val="642118464"/>
      </c:barChart>
      <c:lineChart>
        <c:grouping val="standard"/>
        <c:varyColors val="1"/>
        <c:ser>
          <c:idx val="2"/>
          <c:order val="2"/>
          <c:tx>
            <c:strRef>
              <c:f>'2025 long growth'!$G$2</c:f>
              <c:strCache>
                <c:ptCount val="1"/>
                <c:pt idx="0">
                  <c:v>4.4% growth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'2025 long growth'!$A$4:$A$10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2024</c:v>
                </c:pt>
              </c:numCache>
            </c:numRef>
          </c:cat>
          <c:val>
            <c:numRef>
              <c:f>'2025 long growth'!$G$4:$G$11</c:f>
              <c:numCache>
                <c:formatCode>General</c:formatCode>
                <c:ptCount val="8"/>
                <c:pt idx="0">
                  <c:v>10.5</c:v>
                </c:pt>
                <c:pt idx="1">
                  <c:v>11.449200000000001</c:v>
                </c:pt>
                <c:pt idx="2">
                  <c:v>12.484207680000001</c:v>
                </c:pt>
                <c:pt idx="3">
                  <c:v>13.612780054272001</c:v>
                </c:pt>
                <c:pt idx="4">
                  <c:v>14.84337537117819</c:v>
                </c:pt>
                <c:pt idx="5">
                  <c:v>16.185216504732701</c:v>
                </c:pt>
                <c:pt idx="6">
                  <c:v>17.648360076760536</c:v>
                </c:pt>
                <c:pt idx="7">
                  <c:v>19.243771827699689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8F-4A0D-89CA-25320ACBC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123712"/>
        <c:axId val="642118464"/>
      </c:lineChart>
      <c:catAx>
        <c:axId val="642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642118464"/>
        <c:crosses val="autoZero"/>
        <c:auto val="1"/>
        <c:lblAlgn val="ctr"/>
        <c:lblOffset val="100"/>
        <c:noMultiLvlLbl val="0"/>
      </c:catAx>
      <c:valAx>
        <c:axId val="64211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GB" sz="1600" b="0"/>
                  <a:t>Annual Output (£ billion)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&quot;£&quot;* #,##0_);_(&quot;£&quot;* \(#,##0\);_(&quot;£&quot;* &quot;-&quot;_);_(@_)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642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48483732028035"/>
          <c:y val="0.11259698487649485"/>
          <c:w val="0.27881768818477681"/>
          <c:h val="0.2291152664695958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bg1"/>
        </a:gs>
        <a:gs pos="100000">
          <a:schemeClr val="bg1">
            <a:lumMod val="9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>
                <a:solidFill>
                  <a:schemeClr val="tx1"/>
                </a:solidFill>
              </a:rPr>
              <a:t>Main Export markets </a:t>
            </a:r>
          </a:p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(&gt;25% of exports)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034347026578515"/>
          <c:y val="0.19125963522286293"/>
          <c:w val="0.59959150274645479"/>
          <c:h val="0.7021071547596206"/>
        </c:manualLayout>
      </c:layout>
      <c:radarChart>
        <c:radarStyle val="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analysis!$B$220:$B$224</c:f>
              <c:strCache>
                <c:ptCount val="5"/>
                <c:pt idx="0">
                  <c:v>Europe</c:v>
                </c:pt>
                <c:pt idx="1">
                  <c:v>North America </c:v>
                </c:pt>
                <c:pt idx="2">
                  <c:v>Asia (ex China)</c:v>
                </c:pt>
                <c:pt idx="3">
                  <c:v>China</c:v>
                </c:pt>
                <c:pt idx="4">
                  <c:v>Rest of the World</c:v>
                </c:pt>
              </c:strCache>
            </c:strRef>
          </c:cat>
          <c:val>
            <c:numRef>
              <c:f>analysis!$K$220:$K$224</c:f>
              <c:numCache>
                <c:formatCode>0%</c:formatCode>
                <c:ptCount val="5"/>
                <c:pt idx="0">
                  <c:v>0.52083333333333337</c:v>
                </c:pt>
                <c:pt idx="1">
                  <c:v>0.68627450980392157</c:v>
                </c:pt>
                <c:pt idx="2">
                  <c:v>0.26315789473684209</c:v>
                </c:pt>
                <c:pt idx="3">
                  <c:v>0.26829268292682928</c:v>
                </c:pt>
                <c:pt idx="4">
                  <c:v>0.23684210526315788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9-4F34-A807-E9BB9A008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649920"/>
        <c:axId val="543642016"/>
      </c:radarChart>
      <c:catAx>
        <c:axId val="5436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42016"/>
        <c:crosses val="autoZero"/>
        <c:auto val="1"/>
        <c:lblAlgn val="ctr"/>
        <c:lblOffset val="100"/>
        <c:noMultiLvlLbl val="0"/>
      </c:catAx>
      <c:valAx>
        <c:axId val="54364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49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0.95071</cdr:x>
      <cdr:y>0.30583</cdr:y>
    </cdr:from>
    <cdr:to>
      <cdr:x>1</cdr:x>
      <cdr:y>0.87237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3F3A3E-4EF6-4830-8817-B45068354770}"/>
            </a:ext>
          </a:extLst>
        </cdr:cNvPr>
        <cdr:cNvSpPr txBox="1"/>
      </cdr:nvSpPr>
      <cdr:spPr>
        <a:xfrm xmlns:a="http://schemas.openxmlformats.org/drawingml/2006/main" rot="16200000">
          <a:off x="4530695" y="2325158"/>
          <a:ext cx="2375088" cy="288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900" dirty="0">
              <a:solidFill>
                <a:schemeClr val="tx1">
                  <a:lumMod val="75000"/>
                  <a:lumOff val="25000"/>
                </a:schemeClr>
              </a:solidFill>
            </a:rPr>
            <a:t>Photonics Leadership Group 2025</a:t>
          </a:r>
        </a:p>
      </cdr:txBody>
    </cdr:sp>
  </cdr:relSizeAnchor>
  <cdr:relSizeAnchor xmlns:cdr="http://schemas.openxmlformats.org/drawingml/2006/chartDrawing">
    <cdr:from>
      <cdr:x>0.87971</cdr:x>
      <cdr:y>0.33423</cdr:y>
    </cdr:from>
    <cdr:to>
      <cdr:x>0.92115</cdr:x>
      <cdr:y>0.5623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CB7C41-52B4-445D-810B-43837BA128E5}"/>
            </a:ext>
          </a:extLst>
        </cdr:cNvPr>
        <cdr:cNvSpPr txBox="1"/>
      </cdr:nvSpPr>
      <cdr:spPr>
        <a:xfrm xmlns:a="http://schemas.openxmlformats.org/drawingml/2006/main" rot="16200000">
          <a:off x="4802227" y="1756063"/>
          <a:ext cx="955261" cy="24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bg1"/>
              </a:solidFill>
            </a:rPr>
            <a:t>Forecast 2026</a:t>
          </a:r>
        </a:p>
      </cdr:txBody>
    </cdr:sp>
  </cdr:relSizeAnchor>
  <cdr:relSizeAnchor xmlns:cdr="http://schemas.openxmlformats.org/drawingml/2006/chartDrawing">
    <cdr:from>
      <cdr:x>0.91068</cdr:x>
      <cdr:y>0.37743</cdr:y>
    </cdr:from>
    <cdr:to>
      <cdr:x>0.95006</cdr:x>
      <cdr:y>0.60552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0725F8F-A998-CC59-2114-DAEFF63C7ADC}"/>
            </a:ext>
          </a:extLst>
        </cdr:cNvPr>
        <cdr:cNvSpPr txBox="1"/>
      </cdr:nvSpPr>
      <cdr:spPr>
        <a:xfrm xmlns:a="http://schemas.openxmlformats.org/drawingml/2006/main" rot="16200000">
          <a:off x="4980833" y="1781205"/>
          <a:ext cx="879886" cy="22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 Upside Forecast 2026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4963BE-B4FB-4385-8044-C94172EDD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27F95-28F5-EAD2-8F6B-47D75368C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4BD9-6336-40BC-A3C1-BE918E34867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178D7-3831-5E86-2F86-E25763215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6E6A0-63A6-5920-8C92-D7F8BEC789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EA48C-092F-41FB-90FA-4AA4FB1B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1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175F-9B97-4324-8247-7752686B6BA1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EAB3-7E38-475C-B803-2D4F8171C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AB3-7E38-475C-B803-2D4F8171C7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7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AB3-7E38-475C-B803-2D4F8171C7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7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9213B-CFDC-2A65-4A8C-AB4B6B36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DCA28-F1E4-F80C-6F10-02DC07F89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BF1CC-E02C-C841-4995-F5FBE2123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Relative decline in integration not real decline squeezed by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/>
              <a:t>Q – publications globally or UK only?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8D334-3132-28B8-1CAF-7CF88041E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AB3-7E38-475C-B803-2D4F8171C7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8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A9AD-D3C1-9E48-F4C1-A5BDFB2B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771EC-101B-08BB-C2E1-7F075E7CD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30C31-749A-5A55-A5FA-4144E0F2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2296-9F37-B132-CF78-9FDA937CC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AB3-7E38-475C-B803-2D4F8171C7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7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AB3-7E38-475C-B803-2D4F8171C7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0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overnment Office for Science">
            <a:extLst>
              <a:ext uri="{FF2B5EF4-FFF2-40B4-BE49-F238E27FC236}">
                <a16:creationId xmlns:a16="http://schemas.microsoft.com/office/drawing/2014/main" id="{17DF8E80-4C17-0B3D-25ED-8E6BBA70C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186C4-4B33-75E5-C730-302B30103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" y="1778400"/>
            <a:ext cx="6480000" cy="1800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88817-C4F5-2B6A-337A-A94F498C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86" y="3675471"/>
            <a:ext cx="6480000" cy="1800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67544-5500-3BA9-E4B3-C56389D7E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486" y="6094095"/>
            <a:ext cx="3600000" cy="3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2F48FB8-513B-ADDE-EB24-6B1B7E6E3B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3482" y="1373306"/>
            <a:ext cx="6101396" cy="6102000"/>
          </a:xfrm>
          <a:custGeom>
            <a:avLst/>
            <a:gdLst>
              <a:gd name="connsiteX0" fmla="*/ 3050698 w 6101396"/>
              <a:gd name="connsiteY0" fmla="*/ 0 h 6102000"/>
              <a:gd name="connsiteX1" fmla="*/ 6101396 w 6101396"/>
              <a:gd name="connsiteY1" fmla="*/ 3051000 h 6102000"/>
              <a:gd name="connsiteX2" fmla="*/ 3050698 w 6101396"/>
              <a:gd name="connsiteY2" fmla="*/ 6102000 h 6102000"/>
              <a:gd name="connsiteX3" fmla="*/ 0 w 6101396"/>
              <a:gd name="connsiteY3" fmla="*/ 3051000 h 6102000"/>
              <a:gd name="connsiteX4" fmla="*/ 3050698 w 6101396"/>
              <a:gd name="connsiteY4" fmla="*/ 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1396" h="6102000">
                <a:moveTo>
                  <a:pt x="3050698" y="0"/>
                </a:moveTo>
                <a:cubicBezTo>
                  <a:pt x="4735552" y="0"/>
                  <a:pt x="6101396" y="1365979"/>
                  <a:pt x="6101396" y="3051000"/>
                </a:cubicBezTo>
                <a:cubicBezTo>
                  <a:pt x="6101396" y="4736021"/>
                  <a:pt x="4735552" y="6102000"/>
                  <a:pt x="3050698" y="6102000"/>
                </a:cubicBezTo>
                <a:cubicBezTo>
                  <a:pt x="1365844" y="6102000"/>
                  <a:pt x="0" y="4736021"/>
                  <a:pt x="0" y="3051000"/>
                </a:cubicBezTo>
                <a:cubicBezTo>
                  <a:pt x="0" y="1365979"/>
                  <a:pt x="1365844" y="0"/>
                  <a:pt x="305069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B8AF8-5368-7B37-7239-EF52DED5103A}"/>
              </a:ext>
            </a:extLst>
          </p:cNvPr>
          <p:cNvSpPr/>
          <p:nvPr userDrawn="1"/>
        </p:nvSpPr>
        <p:spPr>
          <a:xfrm>
            <a:off x="221381" y="336884"/>
            <a:ext cx="2252312" cy="123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428249-DF88-0B9A-7899-0F5BB1093F9D}"/>
              </a:ext>
            </a:extLst>
          </p:cNvPr>
          <p:cNvSpPr/>
          <p:nvPr userDrawn="1"/>
        </p:nvSpPr>
        <p:spPr>
          <a:xfrm>
            <a:off x="10477500" y="5143500"/>
            <a:ext cx="1714500" cy="17145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778670"/>
            <a:ext cx="4416225" cy="5300668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err="1"/>
              <a:t>sert</a:t>
            </a:r>
            <a:r>
              <a:rPr lang="en-US" noProof="0"/>
              <a:t>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D966E-5353-0734-E10B-4A11EA713575}"/>
              </a:ext>
            </a:extLst>
          </p:cNvPr>
          <p:cNvSpPr/>
          <p:nvPr userDrawn="1"/>
        </p:nvSpPr>
        <p:spPr>
          <a:xfrm>
            <a:off x="10477500" y="5143500"/>
            <a:ext cx="1714500" cy="17145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2A19A-96A9-3406-9081-0BB4AC14FDE4}"/>
              </a:ext>
            </a:extLst>
          </p:cNvPr>
          <p:cNvSpPr/>
          <p:nvPr userDrawn="1"/>
        </p:nvSpPr>
        <p:spPr>
          <a:xfrm>
            <a:off x="10629900" y="5295900"/>
            <a:ext cx="1714500" cy="17145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1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528638"/>
            <a:ext cx="4725789" cy="5822156"/>
          </a:xfrm>
        </p:spPr>
        <p:txBody>
          <a:bodyPr lIns="144000" tIns="144000" rIns="144000" bIns="144000" anchor="t"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0669" y="4371975"/>
            <a:ext cx="6407943" cy="1993105"/>
          </a:xfrm>
          <a:solidFill>
            <a:srgbClr val="383838"/>
          </a:solidFill>
        </p:spPr>
        <p:txBody>
          <a:bodyPr lIns="360000" tIns="360000" rIns="360000" bIns="7200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2188" y="5679282"/>
            <a:ext cx="5435600" cy="63417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DA068-6A11-4334-8DDA-903D247A76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50669" y="528635"/>
            <a:ext cx="6393656" cy="3857627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2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2FE2F0-EC19-40EE-94AE-98B34516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4364831"/>
            <a:ext cx="6393661" cy="2000249"/>
          </a:xfrm>
          <a:solidFill>
            <a:srgbClr val="383838"/>
          </a:solidFill>
        </p:spPr>
        <p:txBody>
          <a:bodyPr vert="horz" lIns="360000" tIns="360000" rIns="360000" bIns="720000" rtlCol="0" anchor="b">
            <a:noAutofit/>
          </a:bodyPr>
          <a:lstStyle>
            <a:lvl1pPr>
              <a:defRPr lang="en-GB" sz="36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B28379-AAD2-41F4-8083-E4C5C4925E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5672138"/>
            <a:ext cx="5436394" cy="657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mtClean="0">
                <a:solidFill>
                  <a:schemeClr val="bg2"/>
                </a:solidFill>
              </a:defRPr>
            </a:lvl3pPr>
            <a:lvl4pPr>
              <a:defRPr lang="en-US" smtClean="0">
                <a:solidFill>
                  <a:schemeClr val="bg2"/>
                </a:solidFill>
              </a:defRPr>
            </a:lvl4pPr>
            <a:lvl5pPr>
              <a:defRPr lang="en-GB">
                <a:solidFill>
                  <a:schemeClr val="bg2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7049" y="535781"/>
            <a:ext cx="5368726" cy="5829300"/>
          </a:xfrm>
        </p:spPr>
        <p:txBody>
          <a:bodyPr lIns="144000" tIns="144000" rIns="144000" bIns="144000" anchor="t"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DA068-6A11-4334-8DDA-903D247A76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542926"/>
            <a:ext cx="6393656" cy="3836193"/>
          </a:xfrm>
        </p:spPr>
        <p:txBody>
          <a:bodyPr vert="horz" lIns="144000" tIns="144000" rIns="144000" bIns="144000" rtlCol="0" anchor="t">
            <a:noAutofit/>
          </a:bodyPr>
          <a:lstStyle>
            <a:lvl1pPr>
              <a:defRPr lang="en-US" sz="2400" dirty="0"/>
            </a:lvl1pPr>
            <a:lvl2pPr>
              <a:defRPr lang="en-US" sz="2000" dirty="0"/>
            </a:lvl2pPr>
            <a:lvl3pPr>
              <a:defRPr lang="en-US" sz="2000" dirty="0"/>
            </a:lvl3pPr>
            <a:lvl4pPr>
              <a:defRPr lang="en-US" sz="1800" dirty="0"/>
            </a:lvl4pPr>
            <a:lvl5pPr>
              <a:defRPr lang="en-GB" sz="1600" dirty="0"/>
            </a:lvl5pPr>
          </a:lstStyle>
          <a:p>
            <a:pPr lvl="0">
              <a:buClr>
                <a:schemeClr val="tx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tx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tx1"/>
              </a:buClr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1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6288000" y="3714749"/>
            <a:ext cx="547200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94453"/>
            <a:ext cx="5503587" cy="2456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457200" indent="-279400">
              <a:buFont typeface="Courier New" panose="02070309020205020404" pitchFamily="49" charset="0"/>
              <a:buChar char="o"/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359" y="3981451"/>
            <a:ext cx="4720227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57553" y="303553"/>
            <a:ext cx="2502447" cy="1727200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7670" y="5657851"/>
            <a:ext cx="4720105" cy="922244"/>
          </a:xfr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8B07EF-A0F9-4796-BC56-54D49D670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435" y="2700674"/>
            <a:ext cx="5448565" cy="782638"/>
          </a:xfrm>
        </p:spPr>
        <p:txBody>
          <a:bodyPr/>
          <a:lstStyle>
            <a:lvl1pPr marL="266700" indent="-266700">
              <a:buFont typeface="Tahoma" panose="020B0604030504040204" pitchFamily="34" charset="0"/>
              <a:buChar char="∞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5CC35-8FDE-4E22-B222-3E882B4F381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1999" y="3387594"/>
            <a:ext cx="5503587" cy="3192500"/>
          </a:xfrm>
          <a:solidFill>
            <a:schemeClr val="bg1">
              <a:lumMod val="85000"/>
            </a:schemeClr>
          </a:solidFill>
        </p:spPr>
        <p:txBody>
          <a:bodyPr lIns="36000" tIns="72000" rIns="36000" bIns="36000" anchor="t"/>
          <a:lstStyle>
            <a:lvl1pPr marL="0" indent="0" algn="l" rtl="0">
              <a:spcBef>
                <a:spcPts val="200"/>
              </a:spcBef>
              <a:spcAft>
                <a:spcPts val="200"/>
              </a:spcAft>
              <a:buFontTx/>
              <a:buNone/>
              <a:defRPr lang="en-US" sz="2000" b="1" kern="120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2000"/>
            </a:lvl2pPr>
            <a:lvl3pPr>
              <a:spcBef>
                <a:spcPts val="200"/>
              </a:spcBef>
              <a:spcAft>
                <a:spcPts val="200"/>
              </a:spcAft>
              <a:defRPr sz="2000"/>
            </a:lvl3pPr>
            <a:lvl4pPr>
              <a:spcBef>
                <a:spcPts val="200"/>
              </a:spcBef>
              <a:spcAft>
                <a:spcPts val="200"/>
              </a:spcAft>
              <a:defRPr sz="1800"/>
            </a:lvl4pPr>
            <a:lvl5pPr>
              <a:spcBef>
                <a:spcPts val="200"/>
              </a:spcBef>
              <a:spcAft>
                <a:spcPts val="200"/>
              </a:spcAft>
              <a:defRPr sz="1600"/>
            </a:lvl5pPr>
          </a:lstStyle>
          <a:p>
            <a:pPr marL="457200" lvl="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1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4138DA-9794-49B0-9A86-5B27B9C4F1EC}"/>
              </a:ext>
            </a:extLst>
          </p:cNvPr>
          <p:cNvSpPr/>
          <p:nvPr userDrawn="1"/>
        </p:nvSpPr>
        <p:spPr>
          <a:xfrm>
            <a:off x="6302288" y="3981452"/>
            <a:ext cx="5472000" cy="238363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986" y="3981451"/>
            <a:ext cx="5503587" cy="2383911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357188" indent="-250825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b="0"/>
            </a:lvl1pPr>
            <a:lvl2pPr>
              <a:spcBef>
                <a:spcPts val="200"/>
              </a:spcBef>
              <a:spcAft>
                <a:spcPts val="200"/>
              </a:spcAft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 sz="1600"/>
            </a:lvl3pPr>
            <a:lvl4pPr>
              <a:spcBef>
                <a:spcPts val="0"/>
              </a:spcBef>
              <a:spcAft>
                <a:spcPts val="0"/>
              </a:spcAft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2"/>
            <a:ext cx="420000" cy="492637"/>
          </a:xfrm>
        </p:spPr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169" y="4105962"/>
            <a:ext cx="4720227" cy="103039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91865" y="300155"/>
            <a:ext cx="5472000" cy="3183158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3169" y="5143500"/>
            <a:ext cx="4720105" cy="1221581"/>
          </a:xfr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5CC35-8FDE-4E22-B222-3E882B4F381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6563" y="660154"/>
            <a:ext cx="5503587" cy="2823158"/>
          </a:xfrm>
          <a:solidFill>
            <a:srgbClr val="D9D9D9"/>
          </a:solidFill>
        </p:spPr>
        <p:txBody>
          <a:bodyPr vert="horz" lIns="0" tIns="72000" rIns="0" bIns="0" rtlCol="0" anchor="t" anchorCtr="0">
            <a:noAutofit/>
          </a:bodyPr>
          <a:lstStyle>
            <a:lvl1pPr>
              <a:spcBef>
                <a:spcPts val="600"/>
              </a:spcBef>
              <a:defRPr lang="en-US" b="0" noProof="0" dirty="0"/>
            </a:lvl1pPr>
            <a:lvl2pPr>
              <a:defRPr lang="en-US" noProof="0" dirty="0"/>
            </a:lvl2pPr>
            <a:lvl3pPr>
              <a:defRPr lang="en-US" sz="1600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marL="357188" lvl="0" indent="-250825">
              <a:spcBef>
                <a:spcPts val="500"/>
              </a:spcBef>
              <a:spcAft>
                <a:spcPts val="200"/>
              </a:spcAft>
            </a:pPr>
            <a:r>
              <a:rPr lang="en-US" noProof="0"/>
              <a:t>First level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noProof="0"/>
              <a:t>Second level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Third level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Fourth level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F7BD4-BFB8-4B22-A9D2-F0B036787144}"/>
              </a:ext>
            </a:extLst>
          </p:cNvPr>
          <p:cNvSpPr txBox="1"/>
          <p:nvPr userDrawn="1"/>
        </p:nvSpPr>
        <p:spPr>
          <a:xfrm>
            <a:off x="216563" y="300154"/>
            <a:ext cx="3312000" cy="36000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GB" sz="2000" b="1"/>
              <a:t>Challenges for Photonics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675F1-40BE-443D-A090-E9A5B2FDF923}"/>
              </a:ext>
            </a:extLst>
          </p:cNvPr>
          <p:cNvSpPr txBox="1"/>
          <p:nvPr userDrawn="1"/>
        </p:nvSpPr>
        <p:spPr>
          <a:xfrm>
            <a:off x="216563" y="3589781"/>
            <a:ext cx="3288080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GB" sz="2000" b="1"/>
              <a:t>Photonics Opportunities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85C44844-4CD9-444D-803D-984D30AF5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63" y="6416629"/>
            <a:ext cx="1749144" cy="4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4138DA-9794-49B0-9A86-5B27B9C4F1EC}"/>
              </a:ext>
            </a:extLst>
          </p:cNvPr>
          <p:cNvSpPr/>
          <p:nvPr userDrawn="1"/>
        </p:nvSpPr>
        <p:spPr>
          <a:xfrm>
            <a:off x="226986" y="3981452"/>
            <a:ext cx="5472000" cy="2390774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8413" y="3981451"/>
            <a:ext cx="5503587" cy="2383911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357188" indent="-250825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b="0"/>
            </a:lvl1pPr>
            <a:lvl2pPr>
              <a:spcBef>
                <a:spcPts val="200"/>
              </a:spcBef>
              <a:spcAft>
                <a:spcPts val="200"/>
              </a:spcAft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 sz="1600"/>
            </a:lvl3pPr>
            <a:lvl4pPr>
              <a:spcBef>
                <a:spcPts val="0"/>
              </a:spcBef>
              <a:spcAft>
                <a:spcPts val="0"/>
              </a:spcAft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2"/>
            <a:ext cx="420000" cy="492637"/>
          </a:xfrm>
        </p:spPr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67" y="4105962"/>
            <a:ext cx="4720227" cy="104468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6563" y="300155"/>
            <a:ext cx="5472000" cy="3183158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7867" y="5172075"/>
            <a:ext cx="4720105" cy="1193006"/>
          </a:xfr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45CC35-8FDE-4E22-B222-3E882B4F381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90" y="660154"/>
            <a:ext cx="5503587" cy="2823158"/>
          </a:xfrm>
          <a:solidFill>
            <a:srgbClr val="D9D9D9"/>
          </a:solidFill>
        </p:spPr>
        <p:txBody>
          <a:bodyPr vert="horz" lIns="0" tIns="72000" rIns="0" bIns="0" rtlCol="0" anchor="t" anchorCtr="0">
            <a:noAutofit/>
          </a:bodyPr>
          <a:lstStyle>
            <a:lvl1pPr>
              <a:spcBef>
                <a:spcPts val="600"/>
              </a:spcBef>
              <a:defRPr lang="en-US" b="0" noProof="0" dirty="0"/>
            </a:lvl1pPr>
            <a:lvl2pPr>
              <a:defRPr lang="en-US" noProof="0" dirty="0"/>
            </a:lvl2pPr>
            <a:lvl3pPr>
              <a:defRPr lang="en-US" sz="1600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marL="357188" lvl="0" indent="-250825">
              <a:spcBef>
                <a:spcPts val="500"/>
              </a:spcBef>
              <a:spcAft>
                <a:spcPts val="200"/>
              </a:spcAft>
            </a:pPr>
            <a:r>
              <a:rPr lang="en-US" noProof="0"/>
              <a:t>First level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noProof="0"/>
              <a:t>Second level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Third level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Fourth level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F7BD4-BFB8-4B22-A9D2-F0B036787144}"/>
              </a:ext>
            </a:extLst>
          </p:cNvPr>
          <p:cNvSpPr txBox="1"/>
          <p:nvPr userDrawn="1"/>
        </p:nvSpPr>
        <p:spPr>
          <a:xfrm>
            <a:off x="6257990" y="300154"/>
            <a:ext cx="3312000" cy="36000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GB" sz="2000" b="1"/>
              <a:t>Challenges for Photonics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675F1-40BE-443D-A090-E9A5B2FDF923}"/>
              </a:ext>
            </a:extLst>
          </p:cNvPr>
          <p:cNvSpPr txBox="1"/>
          <p:nvPr userDrawn="1"/>
        </p:nvSpPr>
        <p:spPr>
          <a:xfrm>
            <a:off x="6257990" y="3589781"/>
            <a:ext cx="3288080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GB" sz="2000" b="1"/>
              <a:t>Photonics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1895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711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1074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5315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ernment Office for Science">
            <a:extLst>
              <a:ext uri="{FF2B5EF4-FFF2-40B4-BE49-F238E27FC236}">
                <a16:creationId xmlns:a16="http://schemas.microsoft.com/office/drawing/2014/main" id="{FCC993C2-8AB7-44D7-C0C2-5CBD42C25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186C4-4B33-75E5-C730-302B30103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" y="1778400"/>
            <a:ext cx="6480000" cy="1800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88817-C4F5-2B6A-337A-A94F498C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86" y="3675471"/>
            <a:ext cx="6480000" cy="180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67544-5500-3BA9-E4B3-C56389D7E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486" y="6094095"/>
            <a:ext cx="3600000" cy="3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F53268-CB84-A9CC-F607-23FD413985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3482" y="1373306"/>
            <a:ext cx="6101396" cy="6102000"/>
          </a:xfrm>
          <a:custGeom>
            <a:avLst/>
            <a:gdLst>
              <a:gd name="connsiteX0" fmla="*/ 3050698 w 6101396"/>
              <a:gd name="connsiteY0" fmla="*/ 0 h 6102000"/>
              <a:gd name="connsiteX1" fmla="*/ 6101396 w 6101396"/>
              <a:gd name="connsiteY1" fmla="*/ 3051000 h 6102000"/>
              <a:gd name="connsiteX2" fmla="*/ 3050698 w 6101396"/>
              <a:gd name="connsiteY2" fmla="*/ 6102000 h 6102000"/>
              <a:gd name="connsiteX3" fmla="*/ 0 w 6101396"/>
              <a:gd name="connsiteY3" fmla="*/ 3051000 h 6102000"/>
              <a:gd name="connsiteX4" fmla="*/ 3050698 w 6101396"/>
              <a:gd name="connsiteY4" fmla="*/ 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1396" h="6102000">
                <a:moveTo>
                  <a:pt x="3050698" y="0"/>
                </a:moveTo>
                <a:cubicBezTo>
                  <a:pt x="4735552" y="0"/>
                  <a:pt x="6101396" y="1365979"/>
                  <a:pt x="6101396" y="3051000"/>
                </a:cubicBezTo>
                <a:cubicBezTo>
                  <a:pt x="6101396" y="4736021"/>
                  <a:pt x="4735552" y="6102000"/>
                  <a:pt x="3050698" y="6102000"/>
                </a:cubicBezTo>
                <a:cubicBezTo>
                  <a:pt x="1365844" y="6102000"/>
                  <a:pt x="0" y="4736021"/>
                  <a:pt x="0" y="3051000"/>
                </a:cubicBezTo>
                <a:cubicBezTo>
                  <a:pt x="0" y="1365979"/>
                  <a:pt x="1365844" y="0"/>
                  <a:pt x="305069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108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89890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97378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692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2116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2391269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9821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61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07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3222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124540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vernment Office for Science">
            <a:extLst>
              <a:ext uri="{FF2B5EF4-FFF2-40B4-BE49-F238E27FC236}">
                <a16:creationId xmlns:a16="http://schemas.microsoft.com/office/drawing/2014/main" id="{21D300CA-B7CA-4815-F092-C317F4236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2EDD7-7CEC-F54B-83C7-93C9D861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3" y="1800000"/>
            <a:ext cx="5580000" cy="16200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88CA2-A5E8-D978-6332-0EC03149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052" y="3651886"/>
            <a:ext cx="5579999" cy="108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1B8BD6-E6DE-FB5A-D115-957265B988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617" y="3544889"/>
            <a:ext cx="4824000" cy="4824000"/>
          </a:xfrm>
          <a:custGeom>
            <a:avLst/>
            <a:gdLst>
              <a:gd name="connsiteX0" fmla="*/ 3050698 w 6101396"/>
              <a:gd name="connsiteY0" fmla="*/ 0 h 6102000"/>
              <a:gd name="connsiteX1" fmla="*/ 6101396 w 6101396"/>
              <a:gd name="connsiteY1" fmla="*/ 3051000 h 6102000"/>
              <a:gd name="connsiteX2" fmla="*/ 3050698 w 6101396"/>
              <a:gd name="connsiteY2" fmla="*/ 6102000 h 6102000"/>
              <a:gd name="connsiteX3" fmla="*/ 0 w 6101396"/>
              <a:gd name="connsiteY3" fmla="*/ 3051000 h 6102000"/>
              <a:gd name="connsiteX4" fmla="*/ 3050698 w 6101396"/>
              <a:gd name="connsiteY4" fmla="*/ 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1396" h="6102000">
                <a:moveTo>
                  <a:pt x="3050698" y="0"/>
                </a:moveTo>
                <a:cubicBezTo>
                  <a:pt x="4735552" y="0"/>
                  <a:pt x="6101396" y="1365979"/>
                  <a:pt x="6101396" y="3051000"/>
                </a:cubicBezTo>
                <a:cubicBezTo>
                  <a:pt x="6101396" y="4736021"/>
                  <a:pt x="4735552" y="6102000"/>
                  <a:pt x="3050698" y="6102000"/>
                </a:cubicBezTo>
                <a:cubicBezTo>
                  <a:pt x="1365844" y="6102000"/>
                  <a:pt x="0" y="4736021"/>
                  <a:pt x="0" y="3051000"/>
                </a:cubicBezTo>
                <a:cubicBezTo>
                  <a:pt x="0" y="1365979"/>
                  <a:pt x="1365844" y="0"/>
                  <a:pt x="3050698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26743-A633-C8E4-930D-0F6A79523E1B}"/>
              </a:ext>
            </a:extLst>
          </p:cNvPr>
          <p:cNvSpPr/>
          <p:nvPr userDrawn="1"/>
        </p:nvSpPr>
        <p:spPr>
          <a:xfrm>
            <a:off x="221381" y="336884"/>
            <a:ext cx="2252312" cy="123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05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000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8195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89315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5493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9922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1220354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424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565934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4024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90569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82D817-D031-04BF-C9E3-9454F1569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0693E-E3C5-862C-46E6-D9AC235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066A-F9FC-ED71-0D8D-8774CABA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0622-A917-087C-430E-F9511923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05E3-02B8-46EF-A208-665CF0BF4702}" type="datetime1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725C-91B3-5585-F554-783CC1CA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Council for Science and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6899-8D20-B899-1FE1-8A7EB435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13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9322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black text&#10;&#10;Description automatically generated">
            <a:extLst>
              <a:ext uri="{FF2B5EF4-FFF2-40B4-BE49-F238E27FC236}">
                <a16:creationId xmlns:a16="http://schemas.microsoft.com/office/drawing/2014/main" id="{60B58D46-1E14-1FE7-6DC5-BEBE868A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6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quare with white dots&#10;&#10;Description automatically generated">
            <a:extLst>
              <a:ext uri="{FF2B5EF4-FFF2-40B4-BE49-F238E27FC236}">
                <a16:creationId xmlns:a16="http://schemas.microsoft.com/office/drawing/2014/main" id="{9884B0D2-BB3A-D3BE-0FD4-0DF86B902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5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131F-243E-A8A1-A49A-D2618096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19"/>
            <a:ext cx="105156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912594-A269-F74E-DA59-909C65E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8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6C657-AB18-A221-7A1D-EE3E438DE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5985"/>
            <a:ext cx="5181600" cy="477671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C930E-DD91-2E6B-F9B1-80F131F4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5985"/>
            <a:ext cx="5181600" cy="477671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5F186-E08C-68EA-7D12-74D4EB2B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8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6C657-AB18-A221-7A1D-EE3E438DE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8423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C930E-DD91-2E6B-F9B1-80F131F4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0570" y="1825625"/>
            <a:ext cx="867323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C35E8-B288-E148-F9F0-4AF7C6CD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6"/>
            <a:ext cx="10515600" cy="1084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921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81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6C657-AB18-A221-7A1D-EE3E438DE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2855"/>
            <a:ext cx="5181600" cy="3832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C930E-DD91-2E6B-F9B1-80F131F4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22855"/>
            <a:ext cx="5181600" cy="3832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3943C-F8D8-324C-E31E-F871AC3E03E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722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E8FCAE-536A-630F-3AE8-5D4364575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9894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C338F1-B5CD-B121-FDB4-B68D7025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6"/>
            <a:ext cx="10515600" cy="1084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921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544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090C-FF71-4B0E-0223-5EB46607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E921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6C657-AB18-A221-7A1D-EE3E438DE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5216"/>
            <a:ext cx="5181600" cy="23774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C930E-DD91-2E6B-F9B1-80F131F4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129833"/>
            <a:ext cx="5181600" cy="23774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BD5FF3-9151-B5CD-4ABC-95D16611B6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8463" y="1574954"/>
            <a:ext cx="5181600" cy="4917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16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rectangle&#10;&#10;Description automatically generated">
            <a:extLst>
              <a:ext uri="{FF2B5EF4-FFF2-40B4-BE49-F238E27FC236}">
                <a16:creationId xmlns:a16="http://schemas.microsoft.com/office/drawing/2014/main" id="{EC8B4F75-E69A-C2E9-E977-078CD54EC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E74FC-AAB6-244B-483D-12CDA286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705"/>
            <a:ext cx="6614160" cy="1361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D433-80C8-F7AB-DD6E-AFE8288C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216"/>
            <a:ext cx="6614160" cy="4469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DED0F-3068-867E-358A-68A32D29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625" b="4575"/>
          <a:stretch/>
        </p:blipFill>
        <p:spPr>
          <a:xfrm>
            <a:off x="7612380" y="-1"/>
            <a:ext cx="4579620" cy="6537961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34B9E7-12EA-B28B-13F5-8A64387285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68535" y="0"/>
            <a:ext cx="1723465" cy="5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7FA46-7E19-A8D2-FB38-EA82261C3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5089E-0FBE-97F7-ECA7-1815A959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222D-721B-00B2-C6AA-46982F913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619" y="1954800"/>
            <a:ext cx="5522400" cy="4222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D3914-59C1-0636-BE87-0D8EECDDA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724" y="1954800"/>
            <a:ext cx="5523890" cy="4222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8D412-A05A-ECA4-CF3F-50619154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839-84ED-47A6-97D3-5DB8E6B5BB93}" type="datetime1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C57A3-EF34-AC50-453F-2DFF419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Council for Science and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F952F-6E18-DA7E-8F34-AE69115C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41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98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528638"/>
            <a:ext cx="4725789" cy="5822156"/>
          </a:xfrm>
        </p:spPr>
        <p:txBody>
          <a:bodyPr lIns="144000" tIns="144000" rIns="144000" bIns="144000" anchor="t"/>
          <a:lstStyle>
            <a:lvl1pPr>
              <a:spcBef>
                <a:spcPts val="500"/>
              </a:spcBef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581" y="4371975"/>
            <a:ext cx="6407943" cy="1993105"/>
          </a:xfrm>
          <a:solidFill>
            <a:srgbClr val="383838"/>
          </a:solidFill>
        </p:spPr>
        <p:txBody>
          <a:bodyPr lIns="360000" tIns="360000" rIns="360000" bIns="7200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1100" y="5679282"/>
            <a:ext cx="5435600" cy="63417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DA068-6A11-4334-8DDA-903D247A76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9581" y="528635"/>
            <a:ext cx="6393656" cy="3857627"/>
          </a:xfrm>
        </p:spPr>
        <p:txBody>
          <a:bodyPr vert="horz" lIns="144000" tIns="144000" rIns="144000" bIns="144000" rtlCol="0" anchor="t">
            <a:noAutofit/>
          </a:bodyPr>
          <a:lstStyle>
            <a:lvl1pPr>
              <a:defRPr lang="en-US" sz="2400" dirty="0"/>
            </a:lvl1pPr>
            <a:lvl2pPr>
              <a:defRPr lang="en-US" sz="2000" dirty="0"/>
            </a:lvl2pPr>
            <a:lvl3pPr>
              <a:defRPr lang="en-US" sz="2000" dirty="0"/>
            </a:lvl3pPr>
            <a:lvl4pPr>
              <a:defRPr lang="en-US" sz="1800" dirty="0"/>
            </a:lvl4pPr>
            <a:lvl5pPr>
              <a:defRPr lang="en-GB" sz="1600" dirty="0"/>
            </a:lvl5pPr>
          </a:lstStyle>
          <a:p>
            <a:pPr lvl="0">
              <a:spcBef>
                <a:spcPts val="500"/>
              </a:spcBef>
              <a:buClr>
                <a:schemeClr val="tx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tx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tx1"/>
              </a:buClr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74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quare with white dots&#10;&#10;Description automatically generated">
            <a:extLst>
              <a:ext uri="{FF2B5EF4-FFF2-40B4-BE49-F238E27FC236}">
                <a16:creationId xmlns:a16="http://schemas.microsoft.com/office/drawing/2014/main" id="{9884B0D2-BB3A-D3BE-0FD4-0DF86B902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5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rectangle&#10;&#10;Description automatically generated">
            <a:extLst>
              <a:ext uri="{FF2B5EF4-FFF2-40B4-BE49-F238E27FC236}">
                <a16:creationId xmlns:a16="http://schemas.microsoft.com/office/drawing/2014/main" id="{EC8B4F75-E69A-C2E9-E977-078CD54EC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E74FC-AAB6-244B-483D-12CDA286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705"/>
            <a:ext cx="6614160" cy="1361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D433-80C8-F7AB-DD6E-AFE8288C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216"/>
            <a:ext cx="6614160" cy="4469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DED0F-3068-867E-358A-68A32D29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5" b="4575"/>
          <a:stretch/>
        </p:blipFill>
        <p:spPr>
          <a:xfrm>
            <a:off x="7612380" y="-1"/>
            <a:ext cx="4579620" cy="65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8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6C657-AB18-A221-7A1D-EE3E438DE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5985"/>
            <a:ext cx="5181600" cy="477671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C930E-DD91-2E6B-F9B1-80F131F4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5985"/>
            <a:ext cx="5181600" cy="477671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5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5F186-E08C-68EA-7D12-74D4EB2B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78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circle on a black background&#10;&#10;AI-generated content may be incorrect.">
            <a:extLst>
              <a:ext uri="{FF2B5EF4-FFF2-40B4-BE49-F238E27FC236}">
                <a16:creationId xmlns:a16="http://schemas.microsoft.com/office/drawing/2014/main" id="{31E976E8-3CC2-E499-3FAB-27BBCCAFE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7FA46-7E19-A8D2-FB38-EA82261C3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5089E-0FBE-97F7-ECA7-1815A959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4648"/>
            <a:ext cx="6480000" cy="108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222D-721B-00B2-C6AA-46982F913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619" y="1954800"/>
            <a:ext cx="6120000" cy="4222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8D412-A05A-ECA4-CF3F-50619154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D63-C643-48E9-B3AB-265C3DCFEC39}" type="datetime1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C57A3-EF34-AC50-453F-2DFF419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Council for Science and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F952F-6E18-DA7E-8F34-AE69115C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A2B088-FB25-561E-DDF5-BD3D83FF67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0553" y="605481"/>
            <a:ext cx="5198228" cy="5198228"/>
          </a:xfrm>
          <a:custGeom>
            <a:avLst/>
            <a:gdLst>
              <a:gd name="connsiteX0" fmla="*/ 3050698 w 6101396"/>
              <a:gd name="connsiteY0" fmla="*/ 0 h 6102000"/>
              <a:gd name="connsiteX1" fmla="*/ 6101396 w 6101396"/>
              <a:gd name="connsiteY1" fmla="*/ 3051000 h 6102000"/>
              <a:gd name="connsiteX2" fmla="*/ 3050698 w 6101396"/>
              <a:gd name="connsiteY2" fmla="*/ 6102000 h 6102000"/>
              <a:gd name="connsiteX3" fmla="*/ 0 w 6101396"/>
              <a:gd name="connsiteY3" fmla="*/ 3051000 h 6102000"/>
              <a:gd name="connsiteX4" fmla="*/ 3050698 w 6101396"/>
              <a:gd name="connsiteY4" fmla="*/ 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1396" h="6102000">
                <a:moveTo>
                  <a:pt x="3050698" y="0"/>
                </a:moveTo>
                <a:cubicBezTo>
                  <a:pt x="4735552" y="0"/>
                  <a:pt x="6101396" y="1365979"/>
                  <a:pt x="6101396" y="3051000"/>
                </a:cubicBezTo>
                <a:cubicBezTo>
                  <a:pt x="6101396" y="4736021"/>
                  <a:pt x="4735552" y="6102000"/>
                  <a:pt x="3050698" y="6102000"/>
                </a:cubicBezTo>
                <a:cubicBezTo>
                  <a:pt x="1365844" y="6102000"/>
                  <a:pt x="0" y="4736021"/>
                  <a:pt x="0" y="3051000"/>
                </a:cubicBezTo>
                <a:cubicBezTo>
                  <a:pt x="0" y="1365979"/>
                  <a:pt x="1365844" y="0"/>
                  <a:pt x="3050698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4750-E48D-890B-EA79-A8D83F7EFD38}"/>
              </a:ext>
            </a:extLst>
          </p:cNvPr>
          <p:cNvSpPr txBox="1"/>
          <p:nvPr userDrawn="1"/>
        </p:nvSpPr>
        <p:spPr>
          <a:xfrm>
            <a:off x="0" y="-131638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 add a picture in the frame on the right, click on the icon in the centre of the frame.</a:t>
            </a:r>
          </a:p>
          <a:p>
            <a:endParaRPr lang="en-GB"/>
          </a:p>
          <a:p>
            <a:r>
              <a:rPr lang="en-GB"/>
              <a:t>To add a blue gradient effect to the picture, click on the gradient image (to the right of the picture frame) and drag it onto the picture frame. You may need to right-click on the gradient and select ‘Bring to Front’.</a:t>
            </a:r>
          </a:p>
        </p:txBody>
      </p:sp>
    </p:spTree>
    <p:extLst>
      <p:ext uri="{BB962C8B-B14F-4D97-AF65-F5344CB8AC3E}">
        <p14:creationId xmlns:p14="http://schemas.microsoft.com/office/powerpoint/2010/main" val="210518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04DDD-7173-2100-0316-666E5575A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2EDD7-7CEC-F54B-83C7-93C9D8611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699" y="2577600"/>
            <a:ext cx="5400000" cy="3600000"/>
          </a:xfrm>
        </p:spPr>
        <p:txBody>
          <a:bodyPr anchor="b"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214883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4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A5CE3-0E91-92CD-12AF-A7F6E9FF51E6}"/>
              </a:ext>
            </a:extLst>
          </p:cNvPr>
          <p:cNvSpPr/>
          <p:nvPr userDrawn="1"/>
        </p:nvSpPr>
        <p:spPr>
          <a:xfrm>
            <a:off x="10477500" y="5143500"/>
            <a:ext cx="1714500" cy="17145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9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79970-B577-8C68-4DF6-F3B4660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4648"/>
            <a:ext cx="11329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3278A-F0EB-AECC-F80D-D5DD30AC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620" y="1955259"/>
            <a:ext cx="11329200" cy="4221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819E-DB83-8F99-FED8-72F2CD454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000" y="6350400"/>
            <a:ext cx="235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F981B0-28B3-4435-A8D9-B67838661030}" type="datetime1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2D13-7292-4EE9-2EBD-CC49E4BBC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619" y="6350400"/>
            <a:ext cx="79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Council for Science and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72EC8-6DE9-BDB4-53EB-95DD222AE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615" y="6350400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F58820-F319-4010-8A08-0EB0CBCA57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56793-B792-A479-BC3B-0344C024C4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36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06FC2-3E35-38CD-A397-349424A0EAD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6412" y="6642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095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0" r:id="rId4"/>
    <p:sldLayoutId id="2147483652" r:id="rId5"/>
    <p:sldLayoutId id="2147483655" r:id="rId6"/>
    <p:sldLayoutId id="2147483654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None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•"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•"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•"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Char char="•"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92636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6721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BDDCA-EFE0-4630-928C-DE84FAD6602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8356" y="6448347"/>
            <a:ext cx="1749144" cy="3323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DEC474-A3A0-6073-DC10-4D439A430718}"/>
              </a:ext>
            </a:extLst>
          </p:cNvPr>
          <p:cNvSpPr/>
          <p:nvPr userDrawn="1"/>
        </p:nvSpPr>
        <p:spPr>
          <a:xfrm>
            <a:off x="10477500" y="5143500"/>
            <a:ext cx="1714500" cy="17145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FB145-51CE-AB4E-48EE-715D26722F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36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0306F-EDCE-CDC0-AB2C-8C666F3C16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6412" y="6642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634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B07E4-0354-BC13-8C7B-420BDF7A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9D5F23-475D-C21D-3958-4ED73D7C1F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68535" y="0"/>
            <a:ext cx="1723465" cy="546108"/>
          </a:xfrm>
          <a:prstGeom prst="rect">
            <a:avLst/>
          </a:prstGeom>
        </p:spPr>
      </p:pic>
      <p:pic>
        <p:nvPicPr>
          <p:cNvPr id="6" name="Picture 5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150D6DE6-CB72-F2FE-8788-54952030B2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t="95490"/>
          <a:stretch/>
        </p:blipFill>
        <p:spPr>
          <a:xfrm>
            <a:off x="0" y="6548718"/>
            <a:ext cx="12192000" cy="309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170BD-F14D-3960-DEB6-AA69EECE8F7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36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B8417-FCCE-10BB-7F6C-B178342A383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6412" y="6642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189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mtClean="0">
          <a:solidFill>
            <a:srgbClr val="E9212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BD6550-54E3-CAC9-F9C6-EDDE53BB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49CD510-5938-BEA4-9019-CCE62E3B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6E3FCE6-F046-5A71-E9F5-4962176C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AFB7-6D85-222B-737B-0D216841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2000" y="6350400"/>
            <a:ext cx="2358000" cy="180000"/>
          </a:xfrm>
        </p:spPr>
        <p:txBody>
          <a:bodyPr/>
          <a:lstStyle/>
          <a:p>
            <a:fld id="{7BBD05E3-02B8-46EF-A208-665CF0BF4702}" type="datetime1">
              <a:rPr lang="en-GB" smtClean="0"/>
              <a:pPr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78CB9-CEEE-2A8E-AFD8-1DD8D15F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619" y="6350400"/>
            <a:ext cx="7920000" cy="180000"/>
          </a:xfrm>
        </p:spPr>
        <p:txBody>
          <a:bodyPr/>
          <a:lstStyle/>
          <a:p>
            <a:r>
              <a:rPr lang="en-GB"/>
              <a:t>Council for Science and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D37F-3319-60CC-6732-BC104E47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615" y="6350400"/>
            <a:ext cx="360000" cy="180000"/>
          </a:xfrm>
        </p:spPr>
        <p:txBody>
          <a:bodyPr/>
          <a:lstStyle/>
          <a:p>
            <a:fld id="{9CF58820-F319-4010-8A08-0EB0CBCA576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FCD0A-1CD2-7CF6-30EA-1AB8D47ED768}"/>
              </a:ext>
            </a:extLst>
          </p:cNvPr>
          <p:cNvSpPr/>
          <p:nvPr/>
        </p:nvSpPr>
        <p:spPr>
          <a:xfrm>
            <a:off x="0" y="-13285"/>
            <a:ext cx="12192000" cy="69812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D8F7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19C7EC-A1CA-9D80-2161-1DAC5EBF3DA4}"/>
              </a:ext>
            </a:extLst>
          </p:cNvPr>
          <p:cNvSpPr txBox="1">
            <a:spLocks/>
          </p:cNvSpPr>
          <p:nvPr/>
        </p:nvSpPr>
        <p:spPr>
          <a:xfrm>
            <a:off x="432486" y="960596"/>
            <a:ext cx="6480000" cy="18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chemeClr val="bg1"/>
                </a:solidFill>
                <a:cs typeface="Segoe UI" panose="020B0502040204020203" pitchFamily="34" charset="0"/>
              </a:rPr>
              <a:t>UK Photonics Sector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37B2844-B616-2267-7D96-D34C8E51A3DA}"/>
              </a:ext>
            </a:extLst>
          </p:cNvPr>
          <p:cNvSpPr txBox="1">
            <a:spLocks/>
          </p:cNvSpPr>
          <p:nvPr/>
        </p:nvSpPr>
        <p:spPr>
          <a:xfrm>
            <a:off x="432486" y="3056709"/>
            <a:ext cx="6480000" cy="18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None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+mj-lt"/>
                <a:cs typeface="Segoe UI"/>
              </a:rPr>
              <a:t>Evidence pack provided by the Photonics Leadership Group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DCE534-795F-0824-B3E0-B884DDBA7458}"/>
              </a:ext>
            </a:extLst>
          </p:cNvPr>
          <p:cNvSpPr txBox="1">
            <a:spLocks/>
          </p:cNvSpPr>
          <p:nvPr/>
        </p:nvSpPr>
        <p:spPr>
          <a:xfrm>
            <a:off x="432486" y="6147558"/>
            <a:ext cx="3600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None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February 2026</a:t>
            </a:r>
          </a:p>
        </p:txBody>
      </p:sp>
      <p:pic>
        <p:nvPicPr>
          <p:cNvPr id="2" name="Picture 1" descr="Sponsorship | Ignite Space">
            <a:extLst>
              <a:ext uri="{FF2B5EF4-FFF2-40B4-BE49-F238E27FC236}">
                <a16:creationId xmlns:a16="http://schemas.microsoft.com/office/drawing/2014/main" id="{1046D766-2371-BB3C-A290-24C5DD296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066" b="17866"/>
          <a:stretch>
            <a:fillRect/>
          </a:stretch>
        </p:blipFill>
        <p:spPr>
          <a:xfrm>
            <a:off x="8352619" y="327600"/>
            <a:ext cx="3539538" cy="120791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50251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5A06C-F721-8A88-3776-6E59779B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6A2B-93DA-AD0E-DF4D-389220E5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4648"/>
            <a:ext cx="11329200" cy="738018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</a:rPr>
              <a:t>The UK photonics industry represents one of the UK's most economically productive sectors</a:t>
            </a:r>
            <a:endParaRPr lang="en-GB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20EA1-A38A-2B73-C163-D42152580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2661" y="1985612"/>
            <a:ext cx="3294954" cy="2450921"/>
          </a:xfrm>
          <a:noFill/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500"/>
              </a:spcAft>
              <a:defRPr/>
            </a:pPr>
            <a:r>
              <a:rPr lang="en-GB">
                <a:solidFill>
                  <a:schemeClr val="bg1"/>
                </a:solidFill>
              </a:rPr>
              <a:t>The UK has the </a:t>
            </a:r>
            <a:r>
              <a:rPr lang="en-GB" b="1">
                <a:solidFill>
                  <a:schemeClr val="bg1"/>
                </a:solidFill>
              </a:rPr>
              <a:t>2</a:t>
            </a:r>
            <a:r>
              <a:rPr lang="en-GB" b="1" baseline="30000">
                <a:solidFill>
                  <a:schemeClr val="bg1"/>
                </a:solidFill>
              </a:rPr>
              <a:t>nd</a:t>
            </a:r>
            <a:r>
              <a:rPr lang="en-GB" b="1">
                <a:solidFill>
                  <a:schemeClr val="bg1"/>
                </a:solidFill>
              </a:rPr>
              <a:t> largest photonics industry in Europe </a:t>
            </a:r>
            <a:r>
              <a:rPr lang="en-GB">
                <a:solidFill>
                  <a:schemeClr val="bg1"/>
                </a:solidFill>
              </a:rPr>
              <a:t>after Germany and the </a:t>
            </a:r>
            <a:r>
              <a:rPr lang="en-GB" b="1">
                <a:solidFill>
                  <a:schemeClr val="bg1"/>
                </a:solidFill>
              </a:rPr>
              <a:t>9</a:t>
            </a:r>
            <a:r>
              <a:rPr lang="en-GB" b="1" baseline="30000">
                <a:solidFill>
                  <a:schemeClr val="bg1"/>
                </a:solidFill>
              </a:rPr>
              <a:t>th</a:t>
            </a:r>
            <a:r>
              <a:rPr lang="en-GB" b="1">
                <a:solidFill>
                  <a:schemeClr val="bg1"/>
                </a:solidFill>
              </a:rPr>
              <a:t> largest globally</a:t>
            </a:r>
            <a:r>
              <a:rPr lang="en-GB">
                <a:solidFill>
                  <a:schemeClr val="bg1"/>
                </a:solidFill>
              </a:rPr>
              <a:t>. </a:t>
            </a:r>
            <a:endParaRPr lang="en-GB">
              <a:solidFill>
                <a:schemeClr val="bg1"/>
              </a:solidFill>
              <a:cs typeface="Arial"/>
            </a:endParaRPr>
          </a:p>
          <a:p>
            <a:pPr>
              <a:spcAft>
                <a:spcPts val="500"/>
              </a:spcAft>
              <a:defRPr/>
            </a:pPr>
            <a:endParaRPr lang="en-GB">
              <a:solidFill>
                <a:schemeClr val="bg1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b="1">
                <a:solidFill>
                  <a:schemeClr val="bg1"/>
                </a:solidFill>
              </a:rPr>
              <a:t>Employs more people than aerospace or motor manufacturing</a:t>
            </a:r>
            <a:r>
              <a:rPr lang="en-GB">
                <a:solidFill>
                  <a:schemeClr val="bg1"/>
                </a:solidFill>
              </a:rPr>
              <a:t>.</a:t>
            </a:r>
            <a:endParaRPr lang="en-GB">
              <a:solidFill>
                <a:schemeClr val="bg1"/>
              </a:solidFill>
              <a:cs typeface="Arial"/>
            </a:endParaRPr>
          </a:p>
          <a:p>
            <a:pPr marL="0" lvl="1" indent="0">
              <a:buNone/>
            </a:pPr>
            <a:endParaRPr lang="en-GB" sz="2000"/>
          </a:p>
          <a:p>
            <a:endParaRPr lang="en-GB" sz="200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78354DF-1441-4F88-4991-B81CF698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50">
                <a:solidFill>
                  <a:srgbClr val="FFFFFF"/>
                </a:solidFill>
              </a:rPr>
              <a:t>Source: Photonics Leadership Group (PLG),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DC1A0-C7A1-267C-D19E-98F44B7C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>
                <a:solidFill>
                  <a:srgbClr val="FFFFFF"/>
                </a:solidFill>
              </a:rPr>
              <a:t>2</a:t>
            </a:fld>
            <a:endParaRPr lang="en-GB">
              <a:solidFill>
                <a:srgbClr val="FFFFFF"/>
              </a:solidFill>
              <a:cs typeface="Arial"/>
            </a:endParaRPr>
          </a:p>
        </p:txBody>
      </p:sp>
      <p:pic>
        <p:nvPicPr>
          <p:cNvPr id="6" name="Graphic 5" descr="Children with solid fill">
            <a:extLst>
              <a:ext uri="{FF2B5EF4-FFF2-40B4-BE49-F238E27FC236}">
                <a16:creationId xmlns:a16="http://schemas.microsoft.com/office/drawing/2014/main" id="{B2875696-4E05-10D6-183B-CA6EDAD75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5021" y="3520365"/>
            <a:ext cx="565969" cy="565969"/>
          </a:xfrm>
          <a:prstGeom prst="rect">
            <a:avLst/>
          </a:prstGeom>
        </p:spPr>
      </p:pic>
      <p:pic>
        <p:nvPicPr>
          <p:cNvPr id="4" name="Picture 3" descr="A blue and orange infographics with buildings and buildings&#10;&#10;AI-generated content may be incorrect.">
            <a:extLst>
              <a:ext uri="{FF2B5EF4-FFF2-40B4-BE49-F238E27FC236}">
                <a16:creationId xmlns:a16="http://schemas.microsoft.com/office/drawing/2014/main" id="{5C30CB68-E998-2B53-465E-B8E50D59C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>
            <a:fillRect/>
          </a:stretch>
        </p:blipFill>
        <p:spPr>
          <a:xfrm>
            <a:off x="215545" y="1749991"/>
            <a:ext cx="7379390" cy="419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C9B1B-A27E-2902-5336-A633617A0A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76606" y="1985612"/>
            <a:ext cx="786055" cy="786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195E84-D724-FAD4-D6DF-4C0D8C54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CF563-F858-8EF8-A6C5-A8E268C5695A}"/>
              </a:ext>
            </a:extLst>
          </p:cNvPr>
          <p:cNvSpPr/>
          <p:nvPr/>
        </p:nvSpPr>
        <p:spPr>
          <a:xfrm>
            <a:off x="6305827" y="1170607"/>
            <a:ext cx="5665302" cy="503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0E4A-0B9E-06E6-3F92-77224094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4648"/>
            <a:ext cx="11329200" cy="482452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</a:rPr>
              <a:t>Photonics underpins critical sectors within the UK’s Modern Industrial Strategy</a:t>
            </a:r>
            <a:endParaRPr lang="en-GB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CC416-798B-2A35-D457-97F51D88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50">
                <a:solidFill>
                  <a:srgbClr val="FFFFFF"/>
                </a:solidFill>
              </a:rPr>
              <a:t>Source: Photonics Leadership Group (PLG),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7BD2-BC01-36D5-5754-D5184800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>
                <a:solidFill>
                  <a:srgbClr val="FFFFFF"/>
                </a:solidFill>
              </a:rPr>
              <a:t>3</a:t>
            </a:fld>
            <a:endParaRPr lang="en-GB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5A0B4D7-9B5A-3286-8697-50411A09806F}"/>
              </a:ext>
            </a:extLst>
          </p:cNvPr>
          <p:cNvSpPr txBox="1">
            <a:spLocks/>
          </p:cNvSpPr>
          <p:nvPr/>
        </p:nvSpPr>
        <p:spPr>
          <a:xfrm>
            <a:off x="432619" y="1589069"/>
            <a:ext cx="5798364" cy="46163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None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  <a:defRPr sz="1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defRPr/>
            </a:pPr>
            <a:r>
              <a:rPr lang="en-GB">
                <a:solidFill>
                  <a:srgbClr val="FFFFFF"/>
                </a:solidFill>
              </a:rPr>
              <a:t>Photonics is an enabling technology for AI, quantum, defence, clean energy, healthcare and more. </a:t>
            </a:r>
          </a:p>
          <a:p>
            <a:pPr>
              <a:spcAft>
                <a:spcPts val="50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>
              <a:spcAft>
                <a:spcPts val="500"/>
              </a:spcAft>
              <a:defRPr/>
            </a:pPr>
            <a:r>
              <a:rPr lang="en-GB">
                <a:solidFill>
                  <a:srgbClr val="FFFFFF"/>
                </a:solidFill>
              </a:rPr>
              <a:t>UK firms are most active in:</a:t>
            </a:r>
            <a:endParaRPr lang="en-GB">
              <a:solidFill>
                <a:srgbClr val="FFFFFF"/>
              </a:solidFill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FF"/>
                </a:solidFill>
              </a:rPr>
              <a:t>Industrial manufacturing:</a:t>
            </a:r>
            <a:r>
              <a:rPr lang="en-GB">
                <a:solidFill>
                  <a:srgbClr val="FFFFFF"/>
                </a:solidFill>
              </a:rPr>
              <a:t> reflecting UK strengths in laser materials processing.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FF"/>
                </a:solidFill>
              </a:rPr>
              <a:t>Photonics supply chain: </a:t>
            </a:r>
            <a:r>
              <a:rPr lang="en-GB">
                <a:solidFill>
                  <a:srgbClr val="FFFFFF"/>
                </a:solidFill>
              </a:rPr>
              <a:t>expertise in high value components, such as optical fibre.</a:t>
            </a:r>
            <a:endParaRPr lang="en-GB">
              <a:solidFill>
                <a:srgbClr val="FFFFFF"/>
              </a:solidFill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FF"/>
                </a:solidFill>
              </a:rPr>
              <a:t>Medical, health and life sciences: </a:t>
            </a:r>
            <a:r>
              <a:rPr lang="en-GB">
                <a:solidFill>
                  <a:srgbClr val="FFFFFF"/>
                </a:solidFill>
              </a:rPr>
              <a:t>technology applied across drug discovery, diagnostics, and treatment.</a:t>
            </a:r>
            <a:endParaRPr lang="en-GB">
              <a:solidFill>
                <a:srgbClr val="FFFFFF"/>
              </a:solidFill>
              <a:cs typeface="Arial"/>
            </a:endParaRPr>
          </a:p>
          <a:p>
            <a:pPr>
              <a:spcAft>
                <a:spcPts val="0"/>
              </a:spcAft>
            </a:pPr>
            <a:endParaRPr lang="en-GB">
              <a:solidFill>
                <a:srgbClr val="FFFFFF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>
                <a:solidFill>
                  <a:srgbClr val="FFFFFF"/>
                </a:solidFill>
                <a:cs typeface="Arial"/>
              </a:rPr>
              <a:t>In addition, more than a third of the industry cite involvement within the </a:t>
            </a:r>
            <a:r>
              <a:rPr lang="en-GB" b="1">
                <a:solidFill>
                  <a:srgbClr val="FFFFFF"/>
                </a:solidFill>
                <a:cs typeface="Arial"/>
              </a:rPr>
              <a:t>semiconductor</a:t>
            </a:r>
            <a:r>
              <a:rPr lang="en-GB">
                <a:solidFill>
                  <a:srgbClr val="FFFFFF"/>
                </a:solidFill>
                <a:cs typeface="Arial"/>
              </a:rPr>
              <a:t> sector as well as </a:t>
            </a:r>
            <a:r>
              <a:rPr lang="en-GB" b="1">
                <a:solidFill>
                  <a:srgbClr val="FFFFFF"/>
                </a:solidFill>
                <a:cs typeface="Arial"/>
              </a:rPr>
              <a:t>space and satellite markets.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C08EB8-5D1F-7224-0BFC-7E8D25C50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25141"/>
              </p:ext>
            </p:extLst>
          </p:nvPr>
        </p:nvGraphicFramePr>
        <p:xfrm>
          <a:off x="6302564" y="1245255"/>
          <a:ext cx="5663381" cy="496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60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3A107-099C-284C-0C2F-A62A3576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BC9D4-0E71-724F-A0FE-7188074B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D6F9C-FC8B-012A-CE41-25B3659FEF95}"/>
              </a:ext>
            </a:extLst>
          </p:cNvPr>
          <p:cNvGrpSpPr/>
          <p:nvPr/>
        </p:nvGrpSpPr>
        <p:grpSpPr>
          <a:xfrm>
            <a:off x="4387550" y="1649557"/>
            <a:ext cx="8764674" cy="4595598"/>
            <a:chOff x="4383974" y="575000"/>
            <a:chExt cx="8764674" cy="41158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8661C5-CEAC-784B-AFB0-6BF8AE968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7857" t="6670" r="24141" b="4802"/>
            <a:stretch/>
          </p:blipFill>
          <p:spPr>
            <a:xfrm>
              <a:off x="4383974" y="575000"/>
              <a:ext cx="3108178" cy="4115844"/>
            </a:xfrm>
            <a:prstGeom prst="rect">
              <a:avLst/>
            </a:prstGeom>
            <a:solidFill>
              <a:schemeClr val="accent6"/>
            </a:solidFill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AE5476-057C-7791-A796-16FFEEAC1552}"/>
                </a:ext>
              </a:extLst>
            </p:cNvPr>
            <p:cNvGrpSpPr/>
            <p:nvPr/>
          </p:nvGrpSpPr>
          <p:grpSpPr>
            <a:xfrm>
              <a:off x="6328111" y="814624"/>
              <a:ext cx="6820537" cy="3524727"/>
              <a:chOff x="5993814" y="1720070"/>
              <a:chExt cx="6820537" cy="3524727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86B2B2E9-41AB-1D3A-596F-65F15EE84A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8374681"/>
                  </p:ext>
                </p:extLst>
              </p:nvPr>
            </p:nvGraphicFramePr>
            <p:xfrm>
              <a:off x="5993814" y="1896797"/>
              <a:ext cx="6820537" cy="334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E739AF-4347-2F46-33FC-90ADE8815A18}"/>
                  </a:ext>
                </a:extLst>
              </p:cNvPr>
              <p:cNvSpPr txBox="1"/>
              <p:nvPr/>
            </p:nvSpPr>
            <p:spPr>
              <a:xfrm>
                <a:off x="8321896" y="1720070"/>
                <a:ext cx="2164375" cy="275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Employment ; </a:t>
                </a:r>
                <a:r>
                  <a:rPr lang="en-GB" sz="1400" b="1" dirty="0">
                    <a:solidFill>
                      <a:schemeClr val="accent1"/>
                    </a:solidFill>
                  </a:rPr>
                  <a:t>Revenue</a:t>
                </a:r>
              </a:p>
            </p:txBody>
          </p:sp>
        </p:grpSp>
      </p:grp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E7F1ADF-294C-F724-1643-6AAA6CCE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619" y="6370064"/>
            <a:ext cx="7920000" cy="180000"/>
          </a:xfrm>
        </p:spPr>
        <p:txBody>
          <a:bodyPr/>
          <a:lstStyle/>
          <a:p>
            <a:r>
              <a:rPr lang="en-GB" sz="1050">
                <a:solidFill>
                  <a:schemeClr val="bg1"/>
                </a:solidFill>
              </a:rPr>
              <a:t>Source: Photonics Leadership Group (PLG),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256DA-17F3-658B-EDD6-7EE16B0C6ADE}"/>
              </a:ext>
            </a:extLst>
          </p:cNvPr>
          <p:cNvSpPr txBox="1"/>
          <p:nvPr/>
        </p:nvSpPr>
        <p:spPr>
          <a:xfrm>
            <a:off x="432619" y="1720840"/>
            <a:ext cx="4031805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Over 1650 company operating sites exist across the UK, alongside over 40 universities and 18 research and training organisations.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All regions see growth, and nine regions produce over £1bn output.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10 regions have productivity over £90k GVA/employee, highest in northern regions.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Clusters have developed into ecosystems outside of the ‘golden triangle’.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0779-9C47-9B10-B315-1FAB839B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The UK has clusters of photonics research and start-up activity distributed across the country</a:t>
            </a:r>
            <a:endParaRPr lang="en-GB" sz="27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5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0D81-C121-BED4-F944-B075622A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>
                <a:solidFill>
                  <a:schemeClr val="bg1"/>
                </a:solidFill>
              </a:rPr>
              <a:t>Photonics companies need stable demand to invest and grow </a:t>
            </a:r>
            <a:endParaRPr lang="en-GB" sz="27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FC376-2CDB-D78A-EBB0-02E826837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181" y="1319350"/>
            <a:ext cx="5839989" cy="4170748"/>
          </a:xfrm>
          <a:noFill/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UK sector is growing at 4.4%/year, with the potential to achieve £50bn value by 2035.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The UK has a pipeline of small, innovative firms: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Over 50% of firms have fewer than 10 employees.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40% of firms were founded in the last 20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Over 70% invest over 5% of their turnover back into R&amp;D.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Creating stable demand for firms is critical to ensure we capture value and mitigate future dependency on importing photonics components.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585E8-F0ED-6129-DC53-1F74275B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83CBA0CC-4474-7063-4EB5-819872105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736477"/>
              </p:ext>
            </p:extLst>
          </p:nvPr>
        </p:nvGraphicFramePr>
        <p:xfrm>
          <a:off x="6583680" y="1319350"/>
          <a:ext cx="5318427" cy="472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8689F25-85B0-30DE-B9EB-69A96FD5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619" y="6350400"/>
            <a:ext cx="7920000" cy="180000"/>
          </a:xfrm>
        </p:spPr>
        <p:txBody>
          <a:bodyPr/>
          <a:lstStyle/>
          <a:p>
            <a:r>
              <a:rPr lang="en-GB" sz="1050">
                <a:solidFill>
                  <a:schemeClr val="bg1"/>
                </a:solidFill>
              </a:rPr>
              <a:t>Source: Photonics Leadership Group (PLG), 2025</a:t>
            </a:r>
          </a:p>
        </p:txBody>
      </p:sp>
    </p:spTree>
    <p:extLst>
      <p:ext uri="{BB962C8B-B14F-4D97-AF65-F5344CB8AC3E}">
        <p14:creationId xmlns:p14="http://schemas.microsoft.com/office/powerpoint/2010/main" val="71050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4140-B041-281C-6B26-D537B61E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>
                <a:solidFill>
                  <a:schemeClr val="bg1"/>
                </a:solidFill>
              </a:rPr>
              <a:t>UK photonics companies attract significant foreign direct investment and are already globally focussed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BD06-9B5C-F2D0-FDBD-D5B0A4F5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1767474"/>
            <a:ext cx="6102293" cy="2048170"/>
          </a:xfr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Many global industry leaders have acquired and expanded operations in the UK including Coherent, Trumpf, Microsoft, Thales, TÜV Nord, </a:t>
            </a:r>
            <a:r>
              <a:rPr lang="en-GB" dirty="0" err="1">
                <a:solidFill>
                  <a:schemeClr val="bg1"/>
                </a:solidFill>
              </a:rPr>
              <a:t>Huber+Suhner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dirty="0" err="1">
                <a:solidFill>
                  <a:schemeClr val="bg1"/>
                </a:solidFill>
              </a:rPr>
              <a:t>Excelitas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endParaRPr lang="en-GB" dirty="0">
              <a:solidFill>
                <a:schemeClr val="bg1"/>
              </a:solidFill>
              <a:cs typeface="Arial"/>
            </a:endParaRPr>
          </a:p>
          <a:p>
            <a:r>
              <a:rPr lang="en-GB">
                <a:solidFill>
                  <a:schemeClr val="bg1"/>
                </a:solidFill>
              </a:rPr>
              <a:t>Over half of firms export more than 75% of their output. The main export markets are North America and Europe.</a:t>
            </a:r>
            <a:endParaRPr lang="en-GB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8D6F-6E6E-FC66-5AAE-CEC143F1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8820-F319-4010-8A08-0EB0CBCA576C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A59FF4-A7CA-40C7-9B07-D43694777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8494"/>
              </p:ext>
            </p:extLst>
          </p:nvPr>
        </p:nvGraphicFramePr>
        <p:xfrm>
          <a:off x="6866976" y="1902941"/>
          <a:ext cx="4710639" cy="406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82581A3-1DF3-08CD-A1CE-799951B1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619" y="6350400"/>
            <a:ext cx="7920000" cy="180000"/>
          </a:xfrm>
        </p:spPr>
        <p:txBody>
          <a:bodyPr/>
          <a:lstStyle/>
          <a:p>
            <a:r>
              <a:rPr lang="en-GB" sz="1050">
                <a:solidFill>
                  <a:schemeClr val="bg1"/>
                </a:solidFill>
              </a:rPr>
              <a:t>Source: Photonics Leadership Group (PLG), 2023, 2025</a:t>
            </a:r>
          </a:p>
        </p:txBody>
      </p:sp>
    </p:spTree>
    <p:extLst>
      <p:ext uri="{BB962C8B-B14F-4D97-AF65-F5344CB8AC3E}">
        <p14:creationId xmlns:p14="http://schemas.microsoft.com/office/powerpoint/2010/main" val="72996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G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9BBC"/>
      </a:accent1>
      <a:accent2>
        <a:srgbClr val="C673FF"/>
      </a:accent2>
      <a:accent3>
        <a:srgbClr val="00B9A7"/>
      </a:accent3>
      <a:accent4>
        <a:srgbClr val="5871F3"/>
      </a:accent4>
      <a:accent5>
        <a:srgbClr val="FFBE8D"/>
      </a:accent5>
      <a:accent6>
        <a:srgbClr val="130A42"/>
      </a:accent6>
      <a:hlink>
        <a:srgbClr val="130A42"/>
      </a:hlink>
      <a:folHlink>
        <a:srgbClr val="130A42"/>
      </a:folHlink>
    </a:clrScheme>
    <a:fontScheme name="Government Office for 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DC64FF-8F55-48A5-B414-BBD3442E790B}" vid="{DDE03256-F7C1-4338-B7D8-25305C1DD2B6}"/>
    </a:ext>
  </a:extLst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20x1080 Corporate Confidential24.pptx" id="{94D9B95F-FFF7-4A5A-ABB8-117399DE71B2}" vid="{4179BBD1-9C80-4916-912C-7E6F562DE7C5}"/>
    </a:ext>
  </a:extLst>
</a:theme>
</file>

<file path=ppt/theme/theme4.xml><?xml version="1.0" encoding="utf-8"?>
<a:theme xmlns:a="http://schemas.openxmlformats.org/drawingml/2006/main" name="Office Theme">
  <a:themeElements>
    <a:clrScheme name="Government Office for Scien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9BBC"/>
      </a:accent1>
      <a:accent2>
        <a:srgbClr val="C673FF"/>
      </a:accent2>
      <a:accent3>
        <a:srgbClr val="00B9A7"/>
      </a:accent3>
      <a:accent4>
        <a:srgbClr val="5871F3"/>
      </a:accent4>
      <a:accent5>
        <a:srgbClr val="FFBE8D"/>
      </a:accent5>
      <a:accent6>
        <a:srgbClr val="130A42"/>
      </a:accent6>
      <a:hlink>
        <a:srgbClr val="130A42"/>
      </a:hlink>
      <a:folHlink>
        <a:srgbClr val="130A42"/>
      </a:folHlink>
    </a:clrScheme>
    <a:fontScheme name="Government Office for 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Government Office for Scien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9BBC"/>
      </a:accent1>
      <a:accent2>
        <a:srgbClr val="C673FF"/>
      </a:accent2>
      <a:accent3>
        <a:srgbClr val="00B9A7"/>
      </a:accent3>
      <a:accent4>
        <a:srgbClr val="5871F3"/>
      </a:accent4>
      <a:accent5>
        <a:srgbClr val="FFBE8D"/>
      </a:accent5>
      <a:accent6>
        <a:srgbClr val="130A42"/>
      </a:accent6>
      <a:hlink>
        <a:srgbClr val="130A42"/>
      </a:hlink>
      <a:folHlink>
        <a:srgbClr val="130A42"/>
      </a:folHlink>
    </a:clrScheme>
    <a:fontScheme name="Government Office for 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rtner Organisation Document" ma:contentTypeID="0x0101004691A8DE0991884F8E90AD6474FC73730200DFE3D10186EAA5419EBC562F7DFDDF01" ma:contentTypeVersion="24" ma:contentTypeDescription="Create a new document." ma:contentTypeScope="" ma:versionID="ec85ae1d17ab8ca1ce833d05394d2ee2">
  <xsd:schema xmlns:xsd="http://www.w3.org/2001/XMLSchema" xmlns:xs="http://www.w3.org/2001/XMLSchema" xmlns:p="http://schemas.microsoft.com/office/2006/metadata/properties" xmlns:ns1="http://schemas.microsoft.com/sharepoint/v3" xmlns:ns2="0f9fa326-da26-4ea8-b6a9-645e8136fe1d" xmlns:ns3="012fdd9b-3f8c-4d73-adbb-c8d733a7bdc3" xmlns:ns4="aaacb922-5235-4a66-b188-303b9b46fbd7" xmlns:ns5="c299acea-94d3-4155-bfa1-37853995e5a1" targetNamespace="http://schemas.microsoft.com/office/2006/metadata/properties" ma:root="true" ma:fieldsID="cbb6a5401f71fd030c1e4e9ac236e6d9" ns1:_="" ns2:_="" ns3:_="" ns4:_="" ns5:_="">
    <xsd:import namespace="http://schemas.microsoft.com/sharepoint/v3"/>
    <xsd:import namespace="0f9fa326-da26-4ea8-b6a9-645e8136fe1d"/>
    <xsd:import namespace="012fdd9b-3f8c-4d73-adbb-c8d733a7bdc3"/>
    <xsd:import namespace="aaacb922-5235-4a66-b188-303b9b46fbd7"/>
    <xsd:import namespace="c299acea-94d3-4155-bfa1-37853995e5a1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4:LegacyData" minOccurs="0"/>
                <xsd:element ref="ns3:_dlc_DocIdUrl" minOccurs="0"/>
                <xsd:element ref="ns3:_dlc_DocIdPersistId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3:SharedWithUsers" minOccurs="0"/>
                <xsd:element ref="ns3:SharedWithDetails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  <xsd:element ref="ns5:_x0032_025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Government Office for Science|4864e571-13f3-45db-8a58-a40a5ef376c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Science Security and Resilience and Strategy|2f27f608-b32a-4550-8a7c-2e1a34a6721b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fdd9b-3f8c-4d73-adbb-c8d733a7bdc3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d2a3aff8-4b10-4c32-bf06-90615397125a}" ma:internalName="TaxCatchAll" ma:showField="CatchAllData" ma:web="012fdd9b-3f8c-4d73-adbb-c8d733a7b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2a3aff8-4b10-4c32-bf06-90615397125a}" ma:internalName="TaxCatchAllLabel" ma:readOnly="true" ma:showField="CatchAllDataLabel" ma:web="012fdd9b-3f8c-4d73-adbb-c8d733a7b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4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9acea-94d3-4155-bfa1-37853995e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32_025Review" ma:index="36" nillable="true" ma:displayName="2025 Review" ma:default="Not reviewed" ma:format="Dropdown" ma:internalName="_x0032_025Review">
      <xsd:simpleType>
        <xsd:restriction base="dms:Choice">
          <xsd:enumeration value="Not reviewed"/>
          <xsd:enumeration value="Reviewed, keep as is"/>
          <xsd:enumeration value="Reviewed, update"/>
          <xsd:enumeration value="Reviewed, 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Data xmlns="aaacb922-5235-4a66-b188-303b9b46fbd7" xsi:nil="true"/>
    <TaxCatchAll xmlns="012fdd9b-3f8c-4d73-adbb-c8d733a7bdc3">
      <Value>2</Value>
      <Value>1</Value>
    </TaxCatchAll>
    <lcf76f155ced4ddcb4097134ff3c332f xmlns="c299acea-94d3-4155-bfa1-37853995e5a1">
      <Terms xmlns="http://schemas.microsoft.com/office/infopath/2007/PartnerControls"/>
    </lcf76f155ced4ddcb4097134ff3c332f>
    <_dlc_DocId xmlns="012fdd9b-3f8c-4d73-adbb-c8d733a7bdc3">K46KNNRHUZ64-368130492-222179</_dlc_DocId>
    <_dlc_DocIdUrl xmlns="012fdd9b-3f8c-4d73-adbb-c8d733a7bdc3">
      <Url>https://beisgov.sharepoint.com/sites/CSTProjects-OS/_layouts/15/DocIdRedir.aspx?ID=K46KNNRHUZ64-368130492-222179</Url>
      <Description>K46KNNRHUZ64-368130492-222179</Description>
    </_dlc_DocIdUrl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 Office for Science</TermName>
          <TermId xmlns="http://schemas.microsoft.com/office/infopath/2007/PartnerControls">4864e571-13f3-45db-8a58-a40a5ef376c8</TermId>
        </TermInfo>
      </Terms>
    </c6f593ada1854b629148449de059396b>
    <_ip_UnifiedCompliancePolicyUIAction xmlns="http://schemas.microsoft.com/sharepoint/v3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Science Security and Resilience and Strategy</TermName>
          <TermId xmlns="http://schemas.microsoft.com/office/infopath/2007/PartnerControls">2f27f608-b32a-4550-8a7c-2e1a34a6721b</TermId>
        </TermInfo>
      </Terms>
    </m817f42addf14c9a838da36e78800043>
    <_ip_UnifiedCompliancePolicyProperties xmlns="http://schemas.microsoft.com/sharepoint/v3" xsi:nil="true"/>
    <_x0032_025Review xmlns="c299acea-94d3-4155-bfa1-37853995e5a1">Not reviewed</_x0032_025Review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8346AFA-7474-4EF2-957C-E84BD2F2FADA}">
  <ds:schemaRefs>
    <ds:schemaRef ds:uri="012fdd9b-3f8c-4d73-adbb-c8d733a7bdc3"/>
    <ds:schemaRef ds:uri="0f9fa326-da26-4ea8-b6a9-645e8136fe1d"/>
    <ds:schemaRef ds:uri="aaacb922-5235-4a66-b188-303b9b46fbd7"/>
    <ds:schemaRef ds:uri="c299acea-94d3-4155-bfa1-37853995e5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78E358-1018-480C-9EA8-135E05EC849F}">
  <ds:schemaRefs>
    <ds:schemaRef ds:uri="012fdd9b-3f8c-4d73-adbb-c8d733a7bdc3"/>
    <ds:schemaRef ds:uri="http://purl.org/dc/terms/"/>
    <ds:schemaRef ds:uri="0f9fa326-da26-4ea8-b6a9-645e8136fe1d"/>
    <ds:schemaRef ds:uri="http://purl.org/dc/elements/1.1/"/>
    <ds:schemaRef ds:uri="http://schemas.microsoft.com/office/2006/metadata/properties"/>
    <ds:schemaRef ds:uri="aaacb922-5235-4a66-b188-303b9b46fbd7"/>
    <ds:schemaRef ds:uri="http://www.w3.org/XML/1998/namespace"/>
    <ds:schemaRef ds:uri="http://schemas.microsoft.com/office/2006/documentManagement/types"/>
    <ds:schemaRef ds:uri="http://purl.org/dc/dcmitype/"/>
    <ds:schemaRef ds:uri="c299acea-94d3-4155-bfa1-37853995e5a1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73BEE62-044A-4FFC-80AF-DB6A800AC7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807A9A-7059-480A-8177-CDA83163FFE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ba62f585-b40f-4ab9-bafe-39150f03d124}" enabled="1" method="Privileged" siteId="{cbac7005-02c1-43eb-b497-e6492d1b2d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Widescreen</PresentationFormat>
  <Paragraphs>81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2_Custom Design</vt:lpstr>
      <vt:lpstr>PowerPoint Presentation</vt:lpstr>
      <vt:lpstr>The UK photonics industry represents one of the UK's most economically productive sectors</vt:lpstr>
      <vt:lpstr>Photonics underpins critical sectors within the UK’s Modern Industrial Strategy</vt:lpstr>
      <vt:lpstr>The UK has clusters of photonics research and start-up activity distributed across the country</vt:lpstr>
      <vt:lpstr>Photonics companies need stable demand to invest and grow </vt:lpstr>
      <vt:lpstr>UK photonics companies attract significant foreign direct investment and are already globally focussed </vt:lpstr>
    </vt:vector>
  </TitlesOfParts>
  <Manager>Government Office for Science</Manager>
  <Company>Department for Business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[Subtitle or description]</dc:subject>
  <dc:creator>Shreeve, Hannah (GO-Science)</dc:creator>
  <cp:lastModifiedBy>Goodwin2, Geena (DSIT)</cp:lastModifiedBy>
  <cp:revision>3</cp:revision>
  <dcterms:created xsi:type="dcterms:W3CDTF">2025-10-09T15:28:00Z</dcterms:created>
  <dcterms:modified xsi:type="dcterms:W3CDTF">2026-03-03T14:46:32Z</dcterms:modified>
  <cp:category>[Key words separated by commas]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0x0101004691A8DE0991884F8E90AD6474FC73730200DFE3D10186EAA5419EBC562F7DFDDF01</vt:lpwstr>
  </property>
  <property fmtid="{D5CDD505-2E9C-101B-9397-08002B2CF9AE}" pid="3" name="Business Unit">
    <vt:lpwstr>1;#BEIS:Science Innovation and Growth:Government Office Science|d16b7d45-db64-47ba-8a82-6049a67e54a9</vt:lpwstr>
  </property>
  <property fmtid="{D5CDD505-2E9C-101B-9397-08002B2CF9AE}" pid="4" name="MediaServiceImageTags">
    <vt:lpwstr/>
  </property>
  <property fmtid="{D5CDD505-2E9C-101B-9397-08002B2CF9AE}" pid="5" name="Business_x0020_Unit">
    <vt:lpwstr>1;#BEIS:Science Innovation and Growth:Government Office Science|d16b7d45-db64-47ba-8a82-6049a67e54a9</vt:lpwstr>
  </property>
  <property fmtid="{D5CDD505-2E9C-101B-9397-08002B2CF9AE}" pid="6" name="ClassificationContentMarkingFooterLocations">
    <vt:lpwstr>Office Theme:10</vt:lpwstr>
  </property>
  <property fmtid="{D5CDD505-2E9C-101B-9397-08002B2CF9AE}" pid="7" name="ClassificationContentMarkingFooterText">
    <vt:lpwstr>OFFICIAL</vt:lpwstr>
  </property>
  <property fmtid="{D5CDD505-2E9C-101B-9397-08002B2CF9AE}" pid="8" name="ClassificationContentMarkingHeaderLocations">
    <vt:lpwstr>Office Theme:9</vt:lpwstr>
  </property>
  <property fmtid="{D5CDD505-2E9C-101B-9397-08002B2CF9AE}" pid="9" name="ClassificationContentMarkingHeaderText">
    <vt:lpwstr>OFFICIAL</vt:lpwstr>
  </property>
  <property fmtid="{D5CDD505-2E9C-101B-9397-08002B2CF9AE}" pid="10" name="KIM_GovernmentBody">
    <vt:lpwstr>2;#Government Office for Science|4864e571-13f3-45db-8a58-a40a5ef376c8</vt:lpwstr>
  </property>
  <property fmtid="{D5CDD505-2E9C-101B-9397-08002B2CF9AE}" pid="11" name="KIM_Function">
    <vt:lpwstr>1;#Science Security and Resilience and Strategy|2f27f608-b32a-4550-8a7c-2e1a34a6721b</vt:lpwstr>
  </property>
  <property fmtid="{D5CDD505-2E9C-101B-9397-08002B2CF9AE}" pid="12" name="_dlc_DocIdItemGuid">
    <vt:lpwstr>0fe1013c-054e-4a3b-a353-a4eef310db85</vt:lpwstr>
  </property>
</Properties>
</file>