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687" r:id="rId5"/>
    <p:sldMasterId id="2147483690" r:id="rId6"/>
    <p:sldMasterId id="2147483693" r:id="rId7"/>
    <p:sldMasterId id="2147483699" r:id="rId8"/>
    <p:sldMasterId id="2147483696" r:id="rId9"/>
    <p:sldMasterId id="2147483702" r:id="rId10"/>
    <p:sldMasterId id="2147483706" r:id="rId11"/>
    <p:sldMasterId id="2147483709" r:id="rId12"/>
  </p:sldMasterIdLst>
  <p:notesMasterIdLst>
    <p:notesMasterId r:id="rId30"/>
  </p:notesMasterIdLst>
  <p:handoutMasterIdLst>
    <p:handoutMasterId r:id="rId31"/>
  </p:handoutMasterIdLst>
  <p:sldIdLst>
    <p:sldId id="442" r:id="rId13"/>
    <p:sldId id="670" r:id="rId14"/>
    <p:sldId id="678" r:id="rId15"/>
    <p:sldId id="707" r:id="rId16"/>
    <p:sldId id="676" r:id="rId17"/>
    <p:sldId id="2141411647" r:id="rId18"/>
    <p:sldId id="2141411641" r:id="rId19"/>
    <p:sldId id="2141411642" r:id="rId20"/>
    <p:sldId id="2141411643" r:id="rId21"/>
    <p:sldId id="2141411648" r:id="rId22"/>
    <p:sldId id="2141411644" r:id="rId23"/>
    <p:sldId id="2141411645" r:id="rId24"/>
    <p:sldId id="2141411646" r:id="rId25"/>
    <p:sldId id="2141411649" r:id="rId26"/>
    <p:sldId id="673" r:id="rId27"/>
    <p:sldId id="703" r:id="rId28"/>
    <p:sldId id="701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39FE61-8EBC-9505-BF0A-CF5CCFD3D29A}" name="Erin Byrne" initials="EB" userId="S::byrnee@slc.co.uk::fc79af40-f2db-4bf5-a752-fbf3be2bc8be" providerId="AD"/>
  <p188:author id="{E4645F64-9C73-A256-25BD-F7551A1299E8}" name="Adam Treslove" initials="AT" userId="S::tresload@slc.co.uk::b352ac77-1989-4b80-94e3-32f4d68f34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oban" initials="TH" lastIdx="5" clrIdx="0">
    <p:extLst>
      <p:ext uri="{19B8F6BF-5375-455C-9EA6-DF929625EA0E}">
        <p15:presenceInfo xmlns:p15="http://schemas.microsoft.com/office/powerpoint/2012/main" userId="S-1-5-21-3992121350-2840906017-2217532693-119391" providerId="AD"/>
      </p:ext>
    </p:extLst>
  </p:cmAuthor>
  <p:cmAuthor id="2" name="LECKIE, Douglas" initials="LD" lastIdx="4" clrIdx="1">
    <p:extLst>
      <p:ext uri="{19B8F6BF-5375-455C-9EA6-DF929625EA0E}">
        <p15:presenceInfo xmlns:p15="http://schemas.microsoft.com/office/powerpoint/2012/main" userId="S-1-5-21-1993962763-1659004503-1801674531-177391" providerId="AD"/>
      </p:ext>
    </p:extLst>
  </p:cmAuthor>
  <p:cmAuthor id="3" name="Anthony Hill" initials="AH" lastIdx="23" clrIdx="2">
    <p:extLst>
      <p:ext uri="{19B8F6BF-5375-455C-9EA6-DF929625EA0E}">
        <p15:presenceInfo xmlns:p15="http://schemas.microsoft.com/office/powerpoint/2012/main" userId="S::HILLAN@slc.co.uk::41a02a92-9f0a-4c6d-927a-9951c8d801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C14E79"/>
    <a:srgbClr val="E9C1D0"/>
    <a:srgbClr val="F3DCE4"/>
    <a:srgbClr val="C1E0EE"/>
    <a:srgbClr val="4EA7CF"/>
    <a:srgbClr val="DCEDF5"/>
    <a:srgbClr val="CCE7E5"/>
    <a:srgbClr val="E5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2" autoAdjust="0"/>
    <p:restoredTop sz="95033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78B7176-1BAD-417C-AF09-B073D6FEAF38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CB6DC7E-D2D7-4630-BDB1-71F7A52A684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CA117779-7379-4120-B2FD-1299BEC86D78}" type="datetimeFigureOut">
              <a:rPr lang="en-GB" altLang="en-GB" smtClean="0"/>
              <a:pPr/>
              <a:t>24/02/2026</a:t>
            </a:fld>
            <a:endParaRPr lang="en-GB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GB" alt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EC75A06-73E5-48C7-837A-8B7B9F641D29}" type="slidenum">
              <a:rPr lang="en-GB" altLang="en-GB" smtClean="0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82884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75A06-73E5-48C7-837A-8B7B9F641D29}" type="slidenum">
              <a:rPr lang="en-GB" altLang="en-GB" smtClean="0"/>
              <a:pPr/>
              <a:t>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0585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E68C-EAAC-B416-C33C-935BE311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51C18-7A8A-BEEC-1F04-A83FE752A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3BABF-6A64-D3FB-3F1E-92636365A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AD1E-E0A7-06A5-9D50-9A45359E9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2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55D9-ADC8-A7D4-2BC4-F09E390D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F7C4C-DC7F-5960-5E18-236F27E9E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1B6A8-09D2-6D11-1CC5-6A795068E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1B783-CE1E-BFA5-E173-51FBF1B82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3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Tx/>
              <a:buChar char="-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17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03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4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38DD-CE85-854E-7AE9-A9D39B6C9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1D0EC-A299-487A-94C7-382CB14A4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E59E9-D328-7948-CE72-168B402F8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36CE-683D-2E39-B232-242D549F2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6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6C002-3438-8576-C2DE-AE73E932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802DC-3226-9331-C91E-4F1E33590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7FC12-2B2E-E9D8-BD85-B272BD7C6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1BFFE-D6F8-515E-7325-CBCDC61DD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3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7B0D-3EEE-455D-CD71-45FAFD09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7A72C-4398-CDB8-1593-62BB4015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3F92C-9707-B907-7A58-57385B3E9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C9638-2945-60F1-59A8-457B71557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4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BA0F4-0300-9458-2F01-C715002C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7A0A1-FEF1-E944-5CC8-ADE67C5FE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E28D3-E6FB-6CFD-D388-826891404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9C241-2BE6-4A18-4942-201271297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5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90AE1-3B05-5B03-537F-CC020C03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5048E9-3327-1086-B26C-48D4A599C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715A4-E952-3850-47C1-35A817A31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A57DC-AB5A-80D6-5CAB-C1B3BEEE9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5A06-73E5-48C7-837A-8B7B9F641D29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6605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6BB71-4AD4-4DC2-82F6-D4D85AF90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371" y="1039017"/>
            <a:ext cx="11509716" cy="56942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976A9-47F1-FD25-653D-8E978A62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B3F3-5CBC-21F0-B0F0-FAAC0FC5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13" y="6356351"/>
            <a:ext cx="2743200" cy="366183"/>
          </a:xfrm>
        </p:spPr>
        <p:txBody>
          <a:bodyPr/>
          <a:lstStyle/>
          <a:p>
            <a:fld id="{44ED69DB-9D9C-4168-829B-4F21756EEAA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12B7507-EA4F-8443-C1FC-1F3A7E8F9A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17" y="1"/>
            <a:ext cx="10429795" cy="5902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733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sz="3067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3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FDA182-B933-0C99-19D5-67D5E42DF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FBE02-3A7A-F835-9B7C-B3EF4B406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D69DB-9D9C-4168-829B-4F21756EE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3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214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870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410952" y="2995881"/>
            <a:ext cx="56852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D9D9D9"/>
              </a:buClr>
              <a:buFont typeface="Calibri"/>
              <a:buNone/>
              <a:defRPr sz="4267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indent="0">
              <a:spcBef>
                <a:spcPts val="0"/>
              </a:spcBef>
              <a:buClr>
                <a:srgbClr val="D9D9D9"/>
              </a:buClr>
              <a:buFont typeface="Calibri"/>
              <a:buNone/>
              <a:defRPr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10952" y="1791375"/>
            <a:ext cx="5676400" cy="11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ctr" rtl="0">
              <a:spcBef>
                <a:spcPts val="26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ctr" rtl="0">
              <a:spcBef>
                <a:spcPts val="240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ctr" rtl="0">
              <a:spcBef>
                <a:spcPts val="21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ctr" rtl="0">
              <a:spcBef>
                <a:spcPts val="187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FFFFFF"/>
              </a:buClr>
              <a:buSzPct val="100000"/>
              <a:buFont typeface="Calibri"/>
              <a:buNone/>
              <a:defRPr sz="48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65427" y="703469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2225" y="7700240"/>
            <a:ext cx="3860800" cy="1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7C7C7B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907052" y="7332628"/>
            <a:ext cx="2844800" cy="1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altLang="en" sz="1067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en" altLang="en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F8A9A-94B0-4D76-B298-66C16AA4E56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E3B52-3E45-4FFC-999D-7F5804726DC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rang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F5B90-780B-4DB1-99A4-F6780CDDF3F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481B5-11C8-4649-8DF6-C6F19AC1A9D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blu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7D045-851B-4C91-9C07-9FCD8071B6C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9C6EE-409A-4623-9298-64F468BF636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purpl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7685C-6E28-4F8C-A9BA-211195A1E02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5D28F-34BA-40BB-9A46-E2A304A6A69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oliv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484B5-F12C-44DF-A921-E39F0E78782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DDC20-8445-4645-8A90-D34C783E945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red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7F4C30-C020-4974-8CBD-E6B81533C27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9AF4C-AAAD-4895-AB67-928C6A7780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Backgrounds smaller dblue 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A4AAE-A5BB-41D7-AE90-935C8028C5F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2D94F-1858-44F2-B404-0139E5EC837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PP Backgrounds smaller green 1.jpg">
            <a:extLst>
              <a:ext uri="{FF2B5EF4-FFF2-40B4-BE49-F238E27FC236}">
                <a16:creationId xmlns:a16="http://schemas.microsoft.com/office/drawing/2014/main" id="{9744C59D-E467-454F-942B-AA6BF0126F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20650-9C62-4E97-B23D-593627C2A02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50215-7BA6-48CE-8B35-903722F3CA7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CE15D-0C40-1122-C1C3-DB5C91E9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260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81341-09AD-C80A-CE9B-47717249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C756-E6A6-133B-0D1F-3BAC5AFFE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69DB-9D9C-4168-829B-4F21756EE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9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Backgrounds smaller green 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465E8-A6A8-444B-9E18-979E93AA602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9625" y="6657340"/>
            <a:ext cx="4381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3E5CC-277B-4FE8-8FC4-A54528A6525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44350" y="63500"/>
            <a:ext cx="534987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995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3">
            <a:extLst>
              <a:ext uri="{FF2B5EF4-FFF2-40B4-BE49-F238E27FC236}">
                <a16:creationId xmlns:a16="http://schemas.microsoft.com/office/drawing/2014/main" id="{38B55ABC-399E-48F8-97DE-D3F1B42C5E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160" y="1997431"/>
            <a:ext cx="11385680" cy="2863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00" tIns="121900" rIns="121900" bIns="1219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DSA Performance Pack: January 2026</a:t>
            </a:r>
            <a:endParaRPr kumimoji="0" lang="en-GB" altLang="e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2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C90B-6363-3AA5-B0C7-C901E940ED5B}"/>
              </a:ext>
            </a:extLst>
          </p:cNvPr>
          <p:cNvSpPr txBox="1">
            <a:spLocks/>
          </p:cNvSpPr>
          <p:nvPr/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Capita – January 2026 (4)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40C51FE-02B7-7545-58C5-6595FA1EF848}"/>
              </a:ext>
            </a:extLst>
          </p:cNvPr>
          <p:cNvSpPr txBox="1"/>
          <p:nvPr/>
        </p:nvSpPr>
        <p:spPr>
          <a:xfrm>
            <a:off x="8651521" y="968203"/>
            <a:ext cx="3481213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15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taken from December’s results as complaints from January are still being handled. </a:t>
            </a:r>
          </a:p>
          <a:p>
            <a:pPr marL="171450" indent="-1714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16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19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100%.</a:t>
            </a: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88EAF1-1844-C053-50DB-303E9C39B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7906"/>
              </p:ext>
            </p:extLst>
          </p:nvPr>
        </p:nvGraphicFramePr>
        <p:xfrm>
          <a:off x="-1" y="855652"/>
          <a:ext cx="8425543" cy="5222254"/>
        </p:xfrm>
        <a:graphic>
          <a:graphicData uri="http://schemas.openxmlformats.org/drawingml/2006/table">
            <a:tbl>
              <a:tblPr firstRow="1" bandRow="1"/>
              <a:tblGrid>
                <a:gridCol w="120364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5210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complaints from customers must be investigated and responded to within 10 working days of receipt.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Complaints Handling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Complaints Response Rate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&lt;=10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476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Monthly reporting must be compiled and submitted to SLC by the 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 for the previous month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Reports Submitted on  Time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579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Availability of supplier systems supporting DSA must e greater than 99.9% at all times unless planned maintenance has been agreed outside of normal office hours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Systems Availability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Technology Platform &amp; Systems Uptime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&gt;=99.9%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88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8F656-C7EA-D380-8086-2EBFB1BDA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69E1-5486-DA5A-8437-54A1D10DAD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Study Tech –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January 2026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(1)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557ABB-6378-255B-5CDA-EEEA30509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23956"/>
              </p:ext>
            </p:extLst>
          </p:nvPr>
        </p:nvGraphicFramePr>
        <p:xfrm>
          <a:off x="-1" y="827938"/>
          <a:ext cx="8490860" cy="6030060"/>
        </p:xfrm>
        <a:graphic>
          <a:graphicData uri="http://schemas.openxmlformats.org/drawingml/2006/table">
            <a:tbl>
              <a:tblPr firstRow="1" bandRow="1"/>
              <a:tblGrid>
                <a:gridCol w="1212980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6577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14852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offer of NAs appointment made within 2 working days of referral of customers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First Contact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Initial NA communication sent from Supplier to Customer after Supplier receipt of SLC NA referral approval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&lt;=2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72859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 should be offered and completed within 7 working days of the successful contact (excluding those where the customer has requested an alternative date)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Offered &amp; Completed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appointment  offered and completed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&lt;=7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58378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made available to SLC within 5 working days of when NA undertaken (excluding those where the customer has requested to review the NAR)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Returns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 NAs submitted from Supplier to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&lt;=5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100337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meet the standard of acceptability as defined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NARs Quality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NARs from Supplier to SLC Approved on first submission: Right First Time (not pended)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of Acceptability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94% (December)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311C36-AF57-DF36-FCFB-99491369E892}"/>
              </a:ext>
            </a:extLst>
          </p:cNvPr>
          <p:cNvSpPr txBox="1"/>
          <p:nvPr/>
        </p:nvSpPr>
        <p:spPr>
          <a:xfrm>
            <a:off x="8665203" y="930076"/>
            <a:ext cx="3380403" cy="2605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targets are being exceeded.</a:t>
            </a: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3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under target for January and this was an impact of staffing over the Christmas period. This KPI has recovered and is being achieved as of Mid February.</a:t>
            </a:r>
          </a:p>
          <a:p>
            <a:pPr marL="285750" marR="0" lvl="0" indent="-28575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Performance on </a:t>
            </a:r>
            <a:r>
              <a:rPr lang="en-GB" sz="12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4</a:t>
            </a:r>
            <a:r>
              <a:rPr lang="en-GB" sz="1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 continued to improve and as of December has hit 94%. Results for January are indicative at 95%.</a:t>
            </a:r>
          </a:p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8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91E9C-D8C2-E286-732A-E901D3CE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D1B9-C6B2-2066-BAF9-175EC99906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PI reporting: Study Tech – January 2026 (2)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0B6AB4-1F7A-AC99-1172-7B8696D0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90740"/>
              </p:ext>
            </p:extLst>
          </p:nvPr>
        </p:nvGraphicFramePr>
        <p:xfrm>
          <a:off x="-3" y="837367"/>
          <a:ext cx="8789438" cy="6020635"/>
        </p:xfrm>
        <a:graphic>
          <a:graphicData uri="http://schemas.openxmlformats.org/drawingml/2006/table">
            <a:tbl>
              <a:tblPr firstRow="1" bandRow="1"/>
              <a:tblGrid>
                <a:gridCol w="1255634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55634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0074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9713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80% or above (for those sampled)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3145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within 2 working days of receiving SLC approval to arrange delivery of equipment appointment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First Contact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Contact rate for approved AT Equipment delivery to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&lt;=2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70335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receive equipment package within 5 working days of successful contact, or 5 working days from the date the £200 contribution is received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 after successful contact and where applicable after contribution payment is received from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153064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75% or above (for those sampled) for delivery, setup and customer service. 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Equipment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&gt;75%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F09D2B-A48F-8DC8-BA32-DA00C36A2101}"/>
              </a:ext>
            </a:extLst>
          </p:cNvPr>
          <p:cNvSpPr txBox="1"/>
          <p:nvPr/>
        </p:nvSpPr>
        <p:spPr>
          <a:xfrm>
            <a:off x="8928505" y="926732"/>
            <a:ext cx="3200753" cy="2067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continues to exceed the target. </a:t>
            </a:r>
          </a:p>
          <a:p>
            <a:pPr fontAlgn="base">
              <a:lnSpc>
                <a:spcPts val="1376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Performance on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6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KPI 7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376"/>
              </a:lnSpc>
            </a:pPr>
            <a:endParaRPr lang="en-GB" sz="1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 Equipment Customer Satisfaction, </a:t>
            </a:r>
            <a:r>
              <a:rPr lang="en-GB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8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also above target. </a:t>
            </a:r>
            <a:endParaRPr lang="en-GB" sz="1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1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7CAF-F0DC-9290-53AD-51875CE2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CA6B-8B8F-C864-96DC-AE29B89A1A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Study Tech –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January 2026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(3)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19E25A-17A1-8BBD-2F96-661DF382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67719"/>
              </p:ext>
            </p:extLst>
          </p:nvPr>
        </p:nvGraphicFramePr>
        <p:xfrm>
          <a:off x="1" y="855653"/>
          <a:ext cx="8742783" cy="6002347"/>
        </p:xfrm>
        <a:graphic>
          <a:graphicData uri="http://schemas.openxmlformats.org/drawingml/2006/table">
            <a:tbl>
              <a:tblPr firstRow="1" bandRow="1"/>
              <a:tblGrid>
                <a:gridCol w="124896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80431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17507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4896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7963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30332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to arrange a suitable date for the first AT training session within 1 working day of receiving their equipment.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First Contact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 appointment booking contact sent to Customer from Supplier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2671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have attended their first AT session within 5 working days of receiving the equipment (excluding customers who request an appointment after the 5 working days)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 confirmed and attended by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0322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Satisfaction with the Assistive Technology Training. 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Experience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Assistive Technology Training delivery and customer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49563"/>
                  </a:ext>
                </a:extLst>
              </a:tr>
              <a:tr h="8727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8558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98% of calls by customers to supplier being answered within 1 minute</a:t>
                      </a:r>
                    </a:p>
                  </a:txBody>
                  <a:tcPr marL="116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 Response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Calls Percentage Calls Answered (PCA)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Standard of Acceptability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389D11-399D-C019-3F17-267325BF9174}"/>
              </a:ext>
            </a:extLst>
          </p:cNvPr>
          <p:cNvSpPr txBox="1"/>
          <p:nvPr/>
        </p:nvSpPr>
        <p:spPr>
          <a:xfrm>
            <a:off x="8930275" y="891912"/>
            <a:ext cx="3122510" cy="26058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0" marR="0" lvl="0" indent="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9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10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11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continues to exceed the target. </a:t>
            </a:r>
          </a:p>
          <a:p>
            <a:pPr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contact handling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12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above target.</a:t>
            </a:r>
          </a:p>
          <a:p>
            <a:pPr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3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2E102A-5568-7CC9-9B79-820A460B97BC}"/>
              </a:ext>
            </a:extLst>
          </p:cNvPr>
          <p:cNvSpPr txBox="1">
            <a:spLocks/>
          </p:cNvSpPr>
          <p:nvPr/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Study Tech – January 2026 (4)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E5DD725-974A-C45E-6A5E-AAC8BE91E2F3}"/>
              </a:ext>
            </a:extLst>
          </p:cNvPr>
          <p:cNvSpPr txBox="1"/>
          <p:nvPr/>
        </p:nvSpPr>
        <p:spPr>
          <a:xfrm>
            <a:off x="8651521" y="968203"/>
            <a:ext cx="3481213" cy="990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15, KPI 16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19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100%</a:t>
            </a: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2F7B6A-512D-7DD2-7EC2-15A51CF7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06808"/>
              </p:ext>
            </p:extLst>
          </p:nvPr>
        </p:nvGraphicFramePr>
        <p:xfrm>
          <a:off x="-1" y="855652"/>
          <a:ext cx="8425543" cy="5222254"/>
        </p:xfrm>
        <a:graphic>
          <a:graphicData uri="http://schemas.openxmlformats.org/drawingml/2006/table">
            <a:tbl>
              <a:tblPr firstRow="1" bandRow="1"/>
              <a:tblGrid>
                <a:gridCol w="120364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5210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complaints from customers must be investigated and responded to within 10 working days of receipt.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Complaints Handling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Complaints Response Rate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&lt;=10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476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Monthly reporting must be compiled and submitted to SLC by the 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 for the previous month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Reports Submitted on  Time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900" kern="100" baseline="300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Working Day of each month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579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Availability of supplier systems supporting DSA must e greater than 99.9% at all times unless planned maintenance has been agreed outside of normal office hours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Systems Availability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Technology Platform &amp; Systems Uptime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&gt;=99.9%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73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CA8558-3F53-414A-8E8F-63FA152D95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897"/>
            <a:ext cx="637546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by disability type - SFE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64CFA3-F49F-4227-5879-22D00B3BB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01501"/>
              </p:ext>
            </p:extLst>
          </p:nvPr>
        </p:nvGraphicFramePr>
        <p:xfrm>
          <a:off x="361866" y="1000747"/>
          <a:ext cx="10509334" cy="316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29">
                  <a:extLst>
                    <a:ext uri="{9D8B030D-6E8A-4147-A177-3AD203B41FA5}">
                      <a16:colId xmlns:a16="http://schemas.microsoft.com/office/drawing/2014/main" val="3857195209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050864306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1243612834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917854072"/>
                    </a:ext>
                  </a:extLst>
                </a:gridCol>
                <a:gridCol w="3112145">
                  <a:extLst>
                    <a:ext uri="{9D8B030D-6E8A-4147-A177-3AD203B41FA5}">
                      <a16:colId xmlns:a16="http://schemas.microsoft.com/office/drawing/2014/main" val="1049784418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675101713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400283628"/>
                    </a:ext>
                  </a:extLst>
                </a:gridCol>
              </a:tblGrid>
              <a:tr h="3875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23/24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24/25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Additional Detail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24/25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79264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05598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0590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79909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3259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31.1%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51634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14.1%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4293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66153"/>
                  </a:ext>
                </a:extLst>
              </a:tr>
              <a:tr h="30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68240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097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BE2C80-AE9C-D2FD-E45F-699BF083DBF3}"/>
              </a:ext>
            </a:extLst>
          </p:cNvPr>
          <p:cNvSpPr txBox="1"/>
          <p:nvPr/>
        </p:nvSpPr>
        <p:spPr>
          <a:xfrm>
            <a:off x="139967" y="4918534"/>
            <a:ext cx="11912066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 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Disability Type trends change as the academic cycle progresses and the 25/26 cycle is still progressing. Of note, from 2023/24 to 2024/25: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Autism Conditions have increased by 1.0%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SpLDs only have decreased by 3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.7%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multiple disabilities have increased by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.5%</a:t>
            </a:r>
          </a:p>
          <a:p>
            <a:pPr lvl="0"/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Please note, the ‘Additional detail’ table shows the breakdown of disability type where more than one disability has been shared. 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28243-9DF9-3789-12C3-147CC3655034}"/>
              </a:ext>
            </a:extLst>
          </p:cNvPr>
          <p:cNvSpPr txBox="1"/>
          <p:nvPr/>
        </p:nvSpPr>
        <p:spPr>
          <a:xfrm>
            <a:off x="5865962" y="3982556"/>
            <a:ext cx="6055746" cy="67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table above (right side) shows the percent of applications which have each disability type recorded against them. Students with multiple disabilities can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appear here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than one time, therefore the total percentage will exceed 100%.</a:t>
            </a:r>
          </a:p>
        </p:txBody>
      </p:sp>
    </p:spTree>
    <p:extLst>
      <p:ext uri="{BB962C8B-B14F-4D97-AF65-F5344CB8AC3E}">
        <p14:creationId xmlns:p14="http://schemas.microsoft.com/office/powerpoint/2010/main" val="311390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FF426-F9B9-0442-4156-A24BDF64C9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723122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by disability type - SFW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848628-A4DD-C723-353D-A5F921712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77664"/>
              </p:ext>
            </p:extLst>
          </p:nvPr>
        </p:nvGraphicFramePr>
        <p:xfrm>
          <a:off x="361866" y="974244"/>
          <a:ext cx="10509334" cy="3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29">
                  <a:extLst>
                    <a:ext uri="{9D8B030D-6E8A-4147-A177-3AD203B41FA5}">
                      <a16:colId xmlns:a16="http://schemas.microsoft.com/office/drawing/2014/main" val="3857195209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050864306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1243612834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917854072"/>
                    </a:ext>
                  </a:extLst>
                </a:gridCol>
                <a:gridCol w="3112145">
                  <a:extLst>
                    <a:ext uri="{9D8B030D-6E8A-4147-A177-3AD203B41FA5}">
                      <a16:colId xmlns:a16="http://schemas.microsoft.com/office/drawing/2014/main" val="1049784418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3675101713"/>
                    </a:ext>
                  </a:extLst>
                </a:gridCol>
                <a:gridCol w="949532">
                  <a:extLst>
                    <a:ext uri="{9D8B030D-6E8A-4147-A177-3AD203B41FA5}">
                      <a16:colId xmlns:a16="http://schemas.microsoft.com/office/drawing/2014/main" val="400283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23/24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24/25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Additional Detail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24/25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25/26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79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Disability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055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05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Blind/Partial Sight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799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Deaf/Partial Hearing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32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SPLD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39.4%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516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12.6%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Longstanding Illness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42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20.8%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36.1%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661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Wheelchair/Mobility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682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19.7%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24.2%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097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9A235-8F28-2F85-B936-28BB2771505E}"/>
              </a:ext>
            </a:extLst>
          </p:cNvPr>
          <p:cNvSpPr txBox="1"/>
          <p:nvPr/>
        </p:nvSpPr>
        <p:spPr>
          <a:xfrm>
            <a:off x="5917720" y="3869793"/>
            <a:ext cx="6055746" cy="67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table above (right side) shows the percent of applications which have each disability type recorded against them. Students with multiple disabilities can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appear here </a:t>
            </a:r>
            <a:r>
              <a:rPr lang="en-GB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than one time, therefore the total percentage will exceed 100%.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8D1DE-C531-37BD-6590-8045C3767D87}"/>
              </a:ext>
            </a:extLst>
          </p:cNvPr>
          <p:cNvSpPr txBox="1"/>
          <p:nvPr/>
        </p:nvSpPr>
        <p:spPr>
          <a:xfrm>
            <a:off x="237067" y="4982516"/>
            <a:ext cx="11954933" cy="17235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 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Disability Type trends change as the academic cycle progresses and the 25/26 is stil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 progressing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Of note, from 2023/24 to 2024/25: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Autism Conditions have increased by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1.2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SpLDs only have decreased by 3.4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Students presenting with multiple disabilities have increased by 1.6%</a:t>
            </a:r>
          </a:p>
          <a:p>
            <a:pPr lvl="0"/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Please note, the ‘Additional detail’ table shows the breakdown of disability type where more than one disability has been shared. 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AAFFB-7C43-4E08-B0FF-55A3A0E33C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9343" y="2320457"/>
            <a:ext cx="6482967" cy="3360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rPr>
              <a:t>Student Loans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Stakeholder_Engagement@slc.co.uk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  <a:sym typeface="Wingdings" pitchFamily="2" charset="2"/>
              </a:rPr>
              <a:t>www.gov.uk/slc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3B40B1-2633-4EFF-9B46-EE4A8DB0D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539739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FC83B-9215-4950-9472-6F511E71D445}"/>
              </a:ext>
            </a:extLst>
          </p:cNvPr>
          <p:cNvSpPr txBox="1"/>
          <p:nvPr/>
        </p:nvSpPr>
        <p:spPr>
          <a:xfrm>
            <a:off x="146957" y="917962"/>
            <a:ext cx="113157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pack contains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Contents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DSA application volumes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England (3)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Wales (4)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Survey (CSAT) results (5,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Initial Key Performance Indicator reports (KPIs)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Capita (7, 8, 9,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Study Tech (11, 12, 13, 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by disability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England (15)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Student Finance Wales  (16)</a:t>
            </a:r>
          </a:p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0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3B40B1-2633-4EFF-9B46-EE4A8DB0D0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1053253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DSA Application Volumes – Student Finance England (SFE)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E46DD9-4CA7-5645-097D-477DDE7FC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963749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ED361-198F-CCD6-FB75-413B0AA57A24}"/>
              </a:ext>
            </a:extLst>
          </p:cNvPr>
          <p:cNvSpPr txBox="1"/>
          <p:nvPr/>
        </p:nvSpPr>
        <p:spPr>
          <a:xfrm>
            <a:off x="40300" y="951418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95B30-DC74-FD6F-67AB-2E784FCAE5C0}"/>
              </a:ext>
            </a:extLst>
          </p:cNvPr>
          <p:cNvSpPr txBox="1"/>
          <p:nvPr/>
        </p:nvSpPr>
        <p:spPr>
          <a:xfrm>
            <a:off x="40300" y="1162892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Full Application Volumes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C9CC09-8058-3C63-E3E5-3E3E6ECB3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20957"/>
              </p:ext>
            </p:extLst>
          </p:nvPr>
        </p:nvGraphicFramePr>
        <p:xfrm>
          <a:off x="51193" y="1391449"/>
          <a:ext cx="11894769" cy="71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5574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52639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52639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44967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35031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52639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6094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DSA Apps received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74486"/>
                  </a:ext>
                </a:extLst>
              </a:tr>
              <a:tr h="2362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23/24 (Full Year)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111,393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77,501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6,613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27,279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55,294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06637"/>
                  </a:ext>
                </a:extLst>
              </a:tr>
              <a:tr h="2362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(Full Year)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114,617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79,738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6,393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28,486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54,707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8092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C542BC-48B3-7166-D8F6-3873DDF70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2262355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7CC11-56D6-90BB-4B29-F7BA50E4706E}"/>
              </a:ext>
            </a:extLst>
          </p:cNvPr>
          <p:cNvSpPr txBox="1"/>
          <p:nvPr/>
        </p:nvSpPr>
        <p:spPr>
          <a:xfrm>
            <a:off x="43475" y="2250024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A7CA2-B94B-3759-B4AC-D8C547745228}"/>
              </a:ext>
            </a:extLst>
          </p:cNvPr>
          <p:cNvSpPr txBox="1"/>
          <p:nvPr/>
        </p:nvSpPr>
        <p:spPr>
          <a:xfrm>
            <a:off x="43475" y="2461498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Like for like comparison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B48C58-2EAB-B59D-9501-3CA626B4C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1996"/>
              </p:ext>
            </p:extLst>
          </p:nvPr>
        </p:nvGraphicFramePr>
        <p:xfrm>
          <a:off x="53393" y="2687286"/>
          <a:ext cx="11894768" cy="95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5573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52639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52639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44967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35031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52639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4156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All Apps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7941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23/24 (Up to 8/2/2024)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98,107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63,859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31,992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37,696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80688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(Up to 8/2/2025)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102,038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68,248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31,215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35,342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28916"/>
                  </a:ext>
                </a:extLst>
              </a:tr>
              <a:tr h="2441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25/26 (Up to 8/2/2026)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110,187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75,583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2,670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31,934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52,807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89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7FC83B-9215-4950-9472-6F511E71D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193" y="4143015"/>
            <a:ext cx="12025223" cy="24929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en-US" sz="1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2025/26 –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Application Volumes</a:t>
            </a:r>
            <a:b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application service for SFE full time undergraduate customers opened on 10 March 2025.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the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February 2026, the volume of DSA applications received is 110.1k which is an increase of 8% on the previous year.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75.5k customers have had their eligibility approved which is an increase of 10.7% on the previous year.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52.8K customers have DSA support approved which is 49.4% ahead of the previous year. 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1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11C47B-198C-9584-5DD6-30FAA50DE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963749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07FCEA-57FE-68C7-7403-6C89591F4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93" y="2262355"/>
            <a:ext cx="11681095" cy="225788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3B40B1-2633-4EFF-9B46-EE4A8DB0D0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1935"/>
            <a:ext cx="12192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DSA Application Volumes – Student Finance Wales (SFW)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5E3D8-4DA5-769A-DEB9-47A17065DAC8}"/>
              </a:ext>
            </a:extLst>
          </p:cNvPr>
          <p:cNvSpPr txBox="1"/>
          <p:nvPr/>
        </p:nvSpPr>
        <p:spPr>
          <a:xfrm>
            <a:off x="40300" y="951418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8B7A5-E4F7-B9F4-C789-8DED5F979798}"/>
              </a:ext>
            </a:extLst>
          </p:cNvPr>
          <p:cNvSpPr txBox="1"/>
          <p:nvPr/>
        </p:nvSpPr>
        <p:spPr>
          <a:xfrm>
            <a:off x="40300" y="1162892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Full Application Volumes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25A282-B2F9-59E8-8CAB-9D397E872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82004"/>
              </p:ext>
            </p:extLst>
          </p:nvPr>
        </p:nvGraphicFramePr>
        <p:xfrm>
          <a:off x="51193" y="1388680"/>
          <a:ext cx="11679546" cy="705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9735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11825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11049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1468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DSA Apps received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74486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23/24 (Full Year)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4,292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06637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(Full Year)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4,294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8092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222815-3C42-6179-A717-E67B2763D990}"/>
              </a:ext>
            </a:extLst>
          </p:cNvPr>
          <p:cNvSpPr txBox="1"/>
          <p:nvPr/>
        </p:nvSpPr>
        <p:spPr>
          <a:xfrm>
            <a:off x="43475" y="2250024"/>
            <a:ext cx="1335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SFW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3B095C-3256-AEF8-53E4-BBDCFB99386A}"/>
              </a:ext>
            </a:extLst>
          </p:cNvPr>
          <p:cNvSpPr txBox="1"/>
          <p:nvPr/>
        </p:nvSpPr>
        <p:spPr>
          <a:xfrm>
            <a:off x="43475" y="2461498"/>
            <a:ext cx="195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Like for like comparison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36C4047-C1C0-9FB7-7837-5240C90F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25481"/>
              </p:ext>
            </p:extLst>
          </p:nvPr>
        </p:nvGraphicFramePr>
        <p:xfrm>
          <a:off x="51193" y="2687286"/>
          <a:ext cx="11679546" cy="946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9735">
                  <a:extLst>
                    <a:ext uri="{9D8B030D-6E8A-4147-A177-3AD203B41FA5}">
                      <a16:colId xmlns:a16="http://schemas.microsoft.com/office/drawing/2014/main" val="25287232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141618541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1607076361"/>
                    </a:ext>
                  </a:extLst>
                </a:gridCol>
                <a:gridCol w="1811825">
                  <a:extLst>
                    <a:ext uri="{9D8B030D-6E8A-4147-A177-3AD203B41FA5}">
                      <a16:colId xmlns:a16="http://schemas.microsoft.com/office/drawing/2014/main" val="651478665"/>
                    </a:ext>
                  </a:extLst>
                </a:gridCol>
                <a:gridCol w="1311049">
                  <a:extLst>
                    <a:ext uri="{9D8B030D-6E8A-4147-A177-3AD203B41FA5}">
                      <a16:colId xmlns:a16="http://schemas.microsoft.com/office/drawing/2014/main" val="1244540385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val="95192935"/>
                    </a:ext>
                  </a:extLst>
                </a:gridCol>
              </a:tblGrid>
              <a:tr h="241468"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endParaRPr lang="en-GB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All Apps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Eligible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Ineligible/Lapsed/Cancelled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Pended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Support approved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79411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23/24 (Up to 8/2/2024)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5,295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3,591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80688"/>
                  </a:ext>
                </a:extLst>
              </a:tr>
              <a:tr h="2318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24/25 (Up to 8/2/2025)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5,309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3,645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2,179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28916"/>
                  </a:ext>
                </a:extLst>
              </a:tr>
              <a:tr h="24146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25/26 (Up to 8/2/2026)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5,510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3,723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1,621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2,660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89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7FC83B-9215-4950-9472-6F511E71D445}"/>
              </a:ext>
            </a:extLst>
          </p:cNvPr>
          <p:cNvSpPr txBox="1"/>
          <p:nvPr/>
        </p:nvSpPr>
        <p:spPr>
          <a:xfrm>
            <a:off x="40300" y="3820758"/>
            <a:ext cx="11897282" cy="24832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2025/26 – 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Application Volumes</a:t>
            </a:r>
            <a:b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application service for SFW full time undergraduate customers opened on 24 March 2025.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the 8 February 2026, the volume of DSA applications received is 5.5k which is an increase of 3.8% compared to the previous year.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3.7k customers have had their eligibility approved which is an increase of 2.1% on the previous year.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2.6k customers have DSA support confirmed which is 22.1% ahead of the previous year.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7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DF3B-8A26-9827-B4FD-E970415FB5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79890"/>
            <a:ext cx="1035074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Satisfaction Survey (CSAT) results – January 2026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DC93D0-A4EB-8353-44C8-B1F79F67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0083"/>
              </p:ext>
            </p:extLst>
          </p:nvPr>
        </p:nvGraphicFramePr>
        <p:xfrm>
          <a:off x="1" y="848003"/>
          <a:ext cx="5451896" cy="6020714"/>
        </p:xfrm>
        <a:graphic>
          <a:graphicData uri="http://schemas.openxmlformats.org/drawingml/2006/table">
            <a:tbl>
              <a:tblPr firstRow="1" bandRow="1"/>
              <a:tblGrid>
                <a:gridCol w="1090258">
                  <a:extLst>
                    <a:ext uri="{9D8B030D-6E8A-4147-A177-3AD203B41FA5}">
                      <a16:colId xmlns:a16="http://schemas.microsoft.com/office/drawing/2014/main" val="2659848150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3820475231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4118116522"/>
                    </a:ext>
                  </a:extLst>
                </a:gridCol>
                <a:gridCol w="1090258">
                  <a:extLst>
                    <a:ext uri="{9D8B030D-6E8A-4147-A177-3AD203B41FA5}">
                      <a16:colId xmlns:a16="http://schemas.microsoft.com/office/drawing/2014/main" val="1377043166"/>
                    </a:ext>
                  </a:extLst>
                </a:gridCol>
                <a:gridCol w="1090864">
                  <a:extLst>
                    <a:ext uri="{9D8B030D-6E8A-4147-A177-3AD203B41FA5}">
                      <a16:colId xmlns:a16="http://schemas.microsoft.com/office/drawing/2014/main" val="469384555"/>
                    </a:ext>
                  </a:extLst>
                </a:gridCol>
              </a:tblGrid>
              <a:tr h="6135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Combined: Rolling 12-month average </a:t>
                      </a:r>
                      <a:b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2,514 responses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Study Tech customers</a:t>
                      </a:r>
                      <a:b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Capita customers</a:t>
                      </a:r>
                      <a:b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Baseline Score (Legacy service)</a:t>
                      </a:r>
                      <a:b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&gt;5k responses</a:t>
                      </a:r>
                      <a:endParaRPr lang="en-GB" sz="9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27521"/>
                  </a:ext>
                </a:extLst>
              </a:tr>
              <a:tr h="763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Simplicity of following the information, advice and guidance provided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65%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66%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64%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18028"/>
                  </a:ext>
                </a:extLst>
              </a:tr>
              <a:tr h="698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Simplicity of the Needs Assessment booking process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73%     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76%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69%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75370"/>
                  </a:ext>
                </a:extLst>
              </a:tr>
              <a:tr h="617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Convenience of travel time and location (in-person assessments)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88%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92%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84%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03623"/>
                  </a:ext>
                </a:extLst>
              </a:tr>
              <a:tr h="617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Needs Assessment Service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80%  (+8%)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81% (+9%)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77% (+5%)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98576"/>
                  </a:ext>
                </a:extLst>
              </a:tr>
              <a:tr h="763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quality of Assistive Technology products provided 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76% (+1%)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78% (+3%)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73% (-2%)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82853"/>
                  </a:ext>
                </a:extLst>
              </a:tr>
              <a:tr h="806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Assistive Technology delivery, set up and customer service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73%  (+6%)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74% ( +7%)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69% (+2%)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23524"/>
                  </a:ext>
                </a:extLst>
              </a:tr>
              <a:tr h="512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Satisfaction with the AT training provided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   82% 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82%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81%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7509"/>
                  </a:ext>
                </a:extLst>
              </a:tr>
              <a:tr h="6172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 satisfaction with the DSA application experience 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61" marR="42561" marT="21280" marB="2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dirty="0">
                          <a:effectLst/>
                        </a:rPr>
                        <a:t>    71% (+7%)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72% (+8%)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70% (+6%)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5" marR="5625" marT="5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2956" marR="2956" marT="2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00824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A874543C-851A-6FA1-B526-E95B1ED8AC02}"/>
              </a:ext>
            </a:extLst>
          </p:cNvPr>
          <p:cNvSpPr txBox="1"/>
          <p:nvPr/>
        </p:nvSpPr>
        <p:spPr>
          <a:xfrm>
            <a:off x="5591175" y="955919"/>
            <a:ext cx="6459927" cy="4946162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2,514 customers have responded to our DSA CSAT survey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over the past 12 months. 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Around 4% of DSA customers provide a submission once they receive their support. This aligns with response rates for other SLC customer surveys.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96% of responses are from Student Finance England customers. 4% are from Student Finance Wales customers.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60.8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 of respondents were supported by Study Tech and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39.2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% supported by Capita.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CSAT scores continue to be consistently higher than those recorded scores for the pre-reforms DSA service. 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Satisfaction with the overall DSA experience averaged 71% over the prior 12 months which is 7% higher than the rating for the pre-reforms service.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with the Needs Assessment service continues to perform well with an 80% satisfaction score, which is 7% higher than the baseline.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lowest scoring theme is how simple customers find it to follow the guidance being provided by SLC and the suppliers on how to progress their application. SLC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are committed to improving the overall application experience and simplifying guidance for DSA customers. </a:t>
            </a: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baseline results were taken from the previous iteration of the DSA Customer Survey which ran between July 2021 – February 2024.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new survey was refined for the launch of the new DSA service. Where the baseline score is N/A, this is because an equivalent question wasn’t asked in the previous survey. </a:t>
            </a:r>
          </a:p>
        </p:txBody>
      </p:sp>
    </p:spTree>
    <p:extLst>
      <p:ext uri="{BB962C8B-B14F-4D97-AF65-F5344CB8AC3E}">
        <p14:creationId xmlns:p14="http://schemas.microsoft.com/office/powerpoint/2010/main" val="321937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77F0-8BC9-D3B2-9862-A298F448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EADC-7F9E-9D23-8A96-DE557F9917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2317"/>
            <a:ext cx="103507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CSAT participation by disability type – January 2026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4BE8BE-11E3-CBB8-3CA0-A0EFE39C9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57250"/>
              </p:ext>
            </p:extLst>
          </p:nvPr>
        </p:nvGraphicFramePr>
        <p:xfrm>
          <a:off x="0" y="845908"/>
          <a:ext cx="5551714" cy="6012090"/>
        </p:xfrm>
        <a:graphic>
          <a:graphicData uri="http://schemas.openxmlformats.org/drawingml/2006/table">
            <a:tbl>
              <a:tblPr firstRow="1" bandRow="1"/>
              <a:tblGrid>
                <a:gridCol w="2775857">
                  <a:extLst>
                    <a:ext uri="{9D8B030D-6E8A-4147-A177-3AD203B41FA5}">
                      <a16:colId xmlns:a16="http://schemas.microsoft.com/office/drawing/2014/main" val="3968851484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2029081739"/>
                    </a:ext>
                  </a:extLst>
                </a:gridCol>
              </a:tblGrid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Disability Type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876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Participation in CSAT survey (%)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39158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Autism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884128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Hearing Impairment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781872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Learning Difficulty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340119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Longstanding Illness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874874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Mental Heath Condition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210259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74155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Multiple disabilities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925721"/>
                  </a:ext>
                </a:extLst>
              </a:tr>
              <a:tr h="66801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Visual Impairment</a:t>
                      </a:r>
                      <a:endParaRPr lang="en-GB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3876" marT="12435" marB="12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2000" marR="1492" marT="1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3107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B7B37CD-0023-BABA-0204-2CE3E1F5C629}"/>
              </a:ext>
            </a:extLst>
          </p:cNvPr>
          <p:cNvSpPr txBox="1"/>
          <p:nvPr/>
        </p:nvSpPr>
        <p:spPr>
          <a:xfrm>
            <a:off x="5696293" y="905232"/>
            <a:ext cx="6266475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2026, 26% of students who completed a customer satisfaction survey told us they have a learning difficulty. 15% said they have autism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with a hearing impairment represented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of respondents, with 2% of respondents having a visual impairment.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b="1" dirty="0">
              <a:solidFill>
                <a:prstClr val="black"/>
              </a:solidFill>
              <a:highlight>
                <a:srgbClr val="FFFF00"/>
              </a:highlight>
              <a:latin typeface="Calibri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754C8-25E6-B9ED-CF3A-177484E3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768A-7F67-8D95-6265-66FB9D55F9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Capita: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January 2026 (1)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32321-3CBD-D6C7-AAFC-3F26F0E92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19343"/>
              </p:ext>
            </p:extLst>
          </p:nvPr>
        </p:nvGraphicFramePr>
        <p:xfrm>
          <a:off x="-2" y="827936"/>
          <a:ext cx="7856378" cy="5918098"/>
        </p:xfrm>
        <a:graphic>
          <a:graphicData uri="http://schemas.openxmlformats.org/drawingml/2006/table">
            <a:tbl>
              <a:tblPr firstRow="1" bandRow="1"/>
              <a:tblGrid>
                <a:gridCol w="992880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524423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930306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121840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779816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067118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439995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6602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30854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offer of NAs appointment made within 2 working days of referral of customers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First Contact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Initial NA communication sent from Supplier to Customer after Supplier receipt of SLC NA referral approval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&lt;=2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4819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 should be offered and completed within 7 working days of the successful contact (excluding those where the customer has requested an alternative date)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Offered &amp; Completed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appointment  offered and completed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&lt;=7 working days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48198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made available to SLC within 5 working days of when NA undertaken (excluding those where the customer has requested to review the NAR)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Returns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Completed NAs submitted from Supplier to SLC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&lt;=5 working days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98530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Minimum of 95% of NARs meet the standard of acceptability as defined by SLC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NARs Quality Standard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NARs from Supplier to SLC Approved on first submission: Right First Time (not pended)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&gt;=95%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of Acceptability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93% (December)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72A736-0A9F-7487-ACB4-EFEDFF998114}"/>
              </a:ext>
            </a:extLst>
          </p:cNvPr>
          <p:cNvSpPr txBox="1"/>
          <p:nvPr/>
        </p:nvSpPr>
        <p:spPr>
          <a:xfrm>
            <a:off x="7995470" y="1195533"/>
            <a:ext cx="4074610" cy="1887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1, KPI 2 and KPI 3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targets are being exceeded.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4</a:t>
            </a:r>
            <a:r>
              <a:rPr lang="en-GB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has </a:t>
            </a:r>
            <a:r>
              <a:rPr lang="en-GB" sz="1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continued to improve and as of December has hit 93%. Results for January are indicative at 95%.</a:t>
            </a: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9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51A7-4337-1325-7D92-E6F331C8A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07D4-DC72-E564-FCED-79C5766497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 reporting – Capita: January 2026 (2)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A2C9AB-0D11-9C46-38C7-9C9B128D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51506"/>
              </p:ext>
            </p:extLst>
          </p:nvPr>
        </p:nvGraphicFramePr>
        <p:xfrm>
          <a:off x="-2" y="837367"/>
          <a:ext cx="8238930" cy="5955318"/>
        </p:xfrm>
        <a:graphic>
          <a:graphicData uri="http://schemas.openxmlformats.org/drawingml/2006/table">
            <a:tbl>
              <a:tblPr firstRow="1" bandRow="1"/>
              <a:tblGrid>
                <a:gridCol w="1176990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176990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0119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94789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80% or above (for those sampled)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 Experience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32462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within 2 working days of receiving SLC approval to arrange delivery of equipment appointment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First Contact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 Contact rate for approved AT Equipment delivery to Customer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&lt;=2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  <a:tr h="168797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receive equipment package within 5 working days of successful contact, or 5 working days from the date the £200 contribution is received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Equipment Delivery after successful contact and where applicable after contribution payment is received from customer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524242"/>
                  </a:ext>
                </a:extLst>
              </a:tr>
              <a:tr h="149363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have a satisfaction score of 75% or above (for those sampled) for delivery, setup and customer service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Equipment Experience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sampled NA's completed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&gt;75%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24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024699-5E5B-4055-3E43-806F0BEA5E0A}"/>
              </a:ext>
            </a:extLst>
          </p:cNvPr>
          <p:cNvSpPr txBox="1"/>
          <p:nvPr/>
        </p:nvSpPr>
        <p:spPr>
          <a:xfrm>
            <a:off x="8450915" y="1190289"/>
            <a:ext cx="3427942" cy="2605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1% short of the target.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KPI 6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KPI 7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above targe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  <a:endParaRPr lang="en-GB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lnSpc>
                <a:spcPts val="1376"/>
              </a:lnSpc>
            </a:pPr>
            <a:endParaRPr lang="en-GB" sz="1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 Equipment Customer Satisfaction </a:t>
            </a:r>
            <a:r>
              <a:rPr lang="en-GB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KPI 8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en-GB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 target by 5%. This target was recently increased from 70% to 75% and the supplier is aware and aiming to increase this.</a:t>
            </a: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2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FE82-68B0-2FDE-236B-96BAC024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3551-BFD1-A28B-E640-F1A9DB7F77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791" y="226494"/>
            <a:ext cx="10299727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KPI Reporting: Capita –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January 2026 (3)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224E9-5083-D404-2507-8321CE75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87700"/>
              </p:ext>
            </p:extLst>
          </p:nvPr>
        </p:nvGraphicFramePr>
        <p:xfrm>
          <a:off x="-1" y="855652"/>
          <a:ext cx="8425543" cy="6002347"/>
        </p:xfrm>
        <a:graphic>
          <a:graphicData uri="http://schemas.openxmlformats.org/drawingml/2006/table">
            <a:tbl>
              <a:tblPr firstRow="1" bandRow="1"/>
              <a:tblGrid>
                <a:gridCol w="1203649">
                  <a:extLst>
                    <a:ext uri="{9D8B030D-6E8A-4147-A177-3AD203B41FA5}">
                      <a16:colId xmlns:a16="http://schemas.microsoft.com/office/drawing/2014/main" val="249643735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265081969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62935419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0859014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371831189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542582147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219622444"/>
                    </a:ext>
                  </a:extLst>
                </a:gridCol>
              </a:tblGrid>
              <a:tr h="55210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KPI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of standard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31</a:t>
                      </a:r>
                      <a:r>
                        <a:rPr lang="en-GB" sz="900" b="1" i="1" kern="1200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900" b="1" i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January</a:t>
                      </a:r>
                      <a:endParaRPr lang="en-GB" sz="900" i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9593"/>
                  </a:ext>
                </a:extLst>
              </a:tr>
              <a:tr h="14683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be contacted to arrange a suitable date for the first AT training session within 1 working day of receiving their equipment.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First Contact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 appointment booking contact sent to Customer from Supplier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&lt;=1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308664"/>
                  </a:ext>
                </a:extLst>
              </a:tr>
              <a:tr h="204766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95% of customers will have attended their first AT session within 5 working days of receiving the equipment (excluding customers who request an appointment after the 5 working days)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appointment confirmed and attended by Customer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&lt;=5 working days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24338"/>
                  </a:ext>
                </a:extLst>
              </a:tr>
              <a:tr h="10579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Satisfaction with the Assistive Technology Training. 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AT Training Experience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C-Sat survey satisfaction score for Assistive Technology Training delivery and customer service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Overall Satisfaction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&gt;80%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79245"/>
                  </a:ext>
                </a:extLst>
              </a:tr>
              <a:tr h="87624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18558" marT="9666" marB="9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Minimum of 98% of calls by customers to supplier being answered within 1 minute</a:t>
                      </a:r>
                    </a:p>
                  </a:txBody>
                  <a:tcPr marL="36000" marR="1160" marT="1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 Response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Inbound Calls Percentage Calls Answered (PCA)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&gt;=98%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Standard of Acceptability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59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728F3D-4BB0-74BF-9A8D-FBB0D75E3B43}"/>
              </a:ext>
            </a:extLst>
          </p:cNvPr>
          <p:cNvSpPr txBox="1"/>
          <p:nvPr/>
        </p:nvSpPr>
        <p:spPr>
          <a:xfrm>
            <a:off x="8592254" y="1005982"/>
            <a:ext cx="348121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376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Commentary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KPI 9 </a:t>
            </a:r>
            <a:r>
              <a:rPr lang="en-GB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KPI 10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  <a:endParaRPr lang="en-GB" sz="120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Customer satisfaction for the Needs Assessment service,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 11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</a:p>
          <a:p>
            <a:pPr algn="l" rtl="0" fontAlgn="base">
              <a:lnSpc>
                <a:spcPts val="1376"/>
              </a:lnSpc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ts val="1376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contact handling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12 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target.</a:t>
            </a: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ts val="1376"/>
              </a:lnSpc>
            </a:pPr>
            <a:endParaRPr lang="en-GB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659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98A94BBD30346A6BE7540B435BFFA" ma:contentTypeVersion="16" ma:contentTypeDescription="Create a new document." ma:contentTypeScope="" ma:versionID="c52f3035edf14a34c795630d9e2e0c91">
  <xsd:schema xmlns:xsd="http://www.w3.org/2001/XMLSchema" xmlns:xs="http://www.w3.org/2001/XMLSchema" xmlns:p="http://schemas.microsoft.com/office/2006/metadata/properties" xmlns:ns1="http://schemas.microsoft.com/sharepoint/v3" xmlns:ns2="ee2470c4-8806-4587-aebb-064eeae8a2d1" xmlns:ns3="90ee83c8-8fb8-40ab-baba-004743726d98" targetNamespace="http://schemas.microsoft.com/office/2006/metadata/properties" ma:root="true" ma:fieldsID="d9d52a92a3c785e40ea9b8f8e641a776" ns1:_="" ns2:_="" ns3:_="">
    <xsd:import namespace="http://schemas.microsoft.com/sharepoint/v3"/>
    <xsd:import namespace="ee2470c4-8806-4587-aebb-064eeae8a2d1"/>
    <xsd:import namespace="90ee83c8-8fb8-40ab-baba-004743726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470c4-8806-4587-aebb-064eeae8a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451f07-fc5e-45d8-b551-a227bf0caf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e83c8-8fb8-40ab-baba-004743726d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2ee6605-974a-4c8f-8037-bc63c7d17d32}" ma:internalName="TaxCatchAll" ma:showField="CatchAllData" ma:web="90ee83c8-8fb8-40ab-baba-004743726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0ee83c8-8fb8-40ab-baba-004743726d98" xsi:nil="true"/>
    <_ip_UnifiedCompliancePolicyProperties xmlns="http://schemas.microsoft.com/sharepoint/v3" xsi:nil="true"/>
    <lcf76f155ced4ddcb4097134ff3c332f xmlns="ee2470c4-8806-4587-aebb-064eeae8a2d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33F154-B925-43C7-9056-DD2A3DEC6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e2470c4-8806-4587-aebb-064eeae8a2d1"/>
    <ds:schemaRef ds:uri="90ee83c8-8fb8-40ab-baba-004743726d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49295-4223-4283-A8EF-4C026F5B933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0ee83c8-8fb8-40ab-baba-004743726d98"/>
    <ds:schemaRef ds:uri="ee2470c4-8806-4587-aebb-064eeae8a2d1"/>
  </ds:schemaRefs>
</ds:datastoreItem>
</file>

<file path=customXml/itemProps3.xml><?xml version="1.0" encoding="utf-8"?>
<ds:datastoreItem xmlns:ds="http://schemas.openxmlformats.org/officeDocument/2006/customXml" ds:itemID="{151C4905-A053-4617-A2A2-74E4B5962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3425</Words>
  <Application>Microsoft Office PowerPoint</Application>
  <PresentationFormat>Widescreen</PresentationFormat>
  <Paragraphs>707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Aptos</vt:lpstr>
      <vt:lpstr>Aptos Narrow</vt:lpstr>
      <vt:lpstr>Arial</vt:lpstr>
      <vt:lpstr>Calibri</vt:lpstr>
      <vt:lpstr>Helvetica</vt:lpstr>
      <vt:lpstr>Symbol</vt:lpstr>
      <vt:lpstr>Custom Design</vt:lpstr>
      <vt:lpstr>1_Custom Design</vt:lpstr>
      <vt:lpstr>2_Custom Design</vt:lpstr>
      <vt:lpstr>3_Custom Design</vt:lpstr>
      <vt:lpstr>5_Custom Design</vt:lpstr>
      <vt:lpstr>4_Custom Design</vt:lpstr>
      <vt:lpstr>6_Custom Design</vt:lpstr>
      <vt:lpstr>7_Custom Design</vt:lpstr>
      <vt:lpstr>9_Custom Design</vt:lpstr>
      <vt:lpstr>  DSA Performance Pack: January 2026</vt:lpstr>
      <vt:lpstr>Contents</vt:lpstr>
      <vt:lpstr>DSA Application Volumes – Student Finance England (SFE)</vt:lpstr>
      <vt:lpstr>DSA Application Volumes – Student Finance Wales (SFW)</vt:lpstr>
      <vt:lpstr>Customer Satisfaction Survey (CSAT) results – January 2026</vt:lpstr>
      <vt:lpstr>CSAT participation by disability type – January 2026</vt:lpstr>
      <vt:lpstr>KPI reporting – Capita: January 2026 (1)</vt:lpstr>
      <vt:lpstr>KPI  reporting – Capita: January 2026 (2)</vt:lpstr>
      <vt:lpstr>KPI Reporting: Capita – January 2026 (3)</vt:lpstr>
      <vt:lpstr>PowerPoint Presentation</vt:lpstr>
      <vt:lpstr>KPI reporting: Study Tech – January 2026 (1)</vt:lpstr>
      <vt:lpstr>KPI reporting: Study Tech – January 2026 (2) </vt:lpstr>
      <vt:lpstr>KPI reporting: Study Tech – January 2026 (3)</vt:lpstr>
      <vt:lpstr>PowerPoint Presentation</vt:lpstr>
      <vt:lpstr>Applications by disability type - SFE</vt:lpstr>
      <vt:lpstr>Applications by disability type - SFW</vt:lpstr>
      <vt:lpstr>       Student Loans Company Stakeholder_Engagement@slc.co.uk www.gov.uk/slc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2017</dc:title>
  <dc:creator>Anthony Ellis</dc:creator>
  <cp:lastModifiedBy>Erin Byrne</cp:lastModifiedBy>
  <cp:revision>158</cp:revision>
  <cp:lastPrinted>2021-10-11T09:39:48Z</cp:lastPrinted>
  <dcterms:created xsi:type="dcterms:W3CDTF">2017-07-10T18:50:46Z</dcterms:created>
  <dcterms:modified xsi:type="dcterms:W3CDTF">2026-02-24T08:06:08Z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2024-11-06T17:15:18Z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e8110bfe-acbb-4dcd-9761-1e9502d91959</vt:lpwstr>
  </property>
  <property fmtid="{D5CDD505-2E9C-101B-9397-08002B2CF9AE}" pid="8" name="MSIP_Label_7bbd37d9-d9ac-4b79-83be-bb7da6ab464c_ContentBits">
    <vt:lpwstr>3</vt:lpwstr>
  </property>
  <property fmtid="{D5CDD505-2E9C-101B-9397-08002B2CF9AE}" pid="9" name="ClassificationContentMarkingFooterLocations">
    <vt:lpwstr>Custom Design:2\1_Custom Design:3\2_Custom Design:3\3_Custom Design:3\5_Custom Design:3\4_Custom Design:3\6_Custom Design:3\7_Custom Design:6\9_Custom Design:2</vt:lpwstr>
  </property>
  <property fmtid="{D5CDD505-2E9C-101B-9397-08002B2CF9AE}" pid="10" name="ClassificationContentMarkingFooterText">
    <vt:lpwstr>OFFICIAL</vt:lpwstr>
  </property>
  <property fmtid="{D5CDD505-2E9C-101B-9397-08002B2CF9AE}" pid="11" name="ClassificationContentMarkingHeaderLocations">
    <vt:lpwstr>Custom Design:3\1_Custom Design:4\2_Custom Design:4\3_Custom Design:4\5_Custom Design:4\4_Custom Design:4\6_Custom Design:4\7_Custom Design:8\9_Custom Design:3</vt:lpwstr>
  </property>
  <property fmtid="{D5CDD505-2E9C-101B-9397-08002B2CF9AE}" pid="12" name="ClassificationContentMarkingHeaderText">
    <vt:lpwstr>OFFICIAL</vt:lpwstr>
  </property>
  <property fmtid="{D5CDD505-2E9C-101B-9397-08002B2CF9AE}" pid="13" name="ContentTypeId">
    <vt:lpwstr>0x0101002E798A94BBD30346A6BE7540B435BFFA</vt:lpwstr>
  </property>
</Properties>
</file>