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ink/ink3.xml" ContentType="application/inkml+xml"/>
  <Override PartName="/ppt/ink/ink4.xml" ContentType="application/inkml+xml"/>
  <Override PartName="/ppt/notesSlides/notesSlide1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charts/chart4.xml" ContentType="application/vnd.openxmlformats-officedocument.drawingml.chart+xml"/>
  <Override PartName="/ppt/notesSlides/notesSlide15.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charts/chart5.xml" ContentType="application/vnd.openxmlformats-officedocument.drawingml.chart+xml"/>
  <Override PartName="/ppt/notesSlides/notesSlide16.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7"/>
  </p:notesMasterIdLst>
  <p:handoutMasterIdLst>
    <p:handoutMasterId r:id="rId28"/>
  </p:handoutMasterIdLst>
  <p:sldIdLst>
    <p:sldId id="402" r:id="rId5"/>
    <p:sldId id="331" r:id="rId6"/>
    <p:sldId id="347" r:id="rId7"/>
    <p:sldId id="412" r:id="rId8"/>
    <p:sldId id="377" r:id="rId9"/>
    <p:sldId id="373" r:id="rId10"/>
    <p:sldId id="351" r:id="rId11"/>
    <p:sldId id="276" r:id="rId12"/>
    <p:sldId id="406" r:id="rId13"/>
    <p:sldId id="375" r:id="rId14"/>
    <p:sldId id="410" r:id="rId15"/>
    <p:sldId id="394" r:id="rId16"/>
    <p:sldId id="407" r:id="rId17"/>
    <p:sldId id="401" r:id="rId18"/>
    <p:sldId id="408" r:id="rId19"/>
    <p:sldId id="400" r:id="rId20"/>
    <p:sldId id="409" r:id="rId21"/>
    <p:sldId id="405" r:id="rId22"/>
    <p:sldId id="411" r:id="rId23"/>
    <p:sldId id="389" r:id="rId24"/>
    <p:sldId id="390" r:id="rId25"/>
    <p:sldId id="391" r:id="rId26"/>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CBA"/>
    <a:srgbClr val="6D3075"/>
    <a:srgbClr val="660066"/>
    <a:srgbClr val="D5D5D5"/>
    <a:srgbClr val="027DBC"/>
    <a:srgbClr val="D9D9D9"/>
    <a:srgbClr val="D51067"/>
    <a:srgbClr val="007EBA"/>
    <a:srgbClr val="00AF41"/>
    <a:srgbClr val="D92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1282D-E3AD-4E3A-965F-030B5E69B657}" v="123" dt="2026-02-02T09:48:32.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9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vmddefra.sharepoint.com/sites/AMR/Shared%20Documents/Sales%20Use%20and%20Stewardship/VARSS%20Sales%20Data%20Spreadsheet/VARSS%20Sales%20Data%20Spread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vmddefra.sharepoint.com/sites/AMR/Shared%20Documents/VARSS%202024/Resistance%20Chapters%20VARSS%202024/Chapter%203/Harmonised%20Monitoring%20AMR%20Figures%20(VARSS%202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vmddefra.sharepoint.com/sites/AMR/Shared%20Documents/VARSS%202024/Resistance%20Chapters%20VARSS%202024/Chapter%203/Harmonised%20Monitoring%20AMR%20Figures%20(VARSS%20202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vmddefra.sharepoint.com/sites/AMR/Shared%20Documents/VARSS%202024/Resistance%20Chapters%20VARSS%202024/Chapter%203/Harmonised%20Monitoring%20AMR%20Figures%20(VARSS%202024)%20new%20A%20B%20graph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'VARSS Graph HP-CIA'!$A$3</c:f>
              <c:strCache>
                <c:ptCount val="1"/>
                <c:pt idx="0">
                  <c:v>Fluoroquinolones</c:v>
                </c:pt>
              </c:strCache>
            </c:strRef>
          </c:tx>
          <c:spPr>
            <a:ln w="25400" cap="rnd">
              <a:solidFill>
                <a:srgbClr val="D60093"/>
              </a:solidFill>
              <a:round/>
            </a:ln>
            <a:effectLst/>
          </c:spPr>
          <c:marker>
            <c:symbol val="circle"/>
            <c:size val="5"/>
            <c:spPr>
              <a:solidFill>
                <a:srgbClr val="D60093"/>
              </a:solidFill>
              <a:ln w="9525">
                <a:solidFill>
                  <a:srgbClr val="D60093"/>
                </a:solidFill>
                <a:round/>
              </a:ln>
              <a:effectLst/>
            </c:spPr>
          </c:marker>
          <c:cat>
            <c:numRef>
              <c:f>'VARSS Graph HP-CIA'!$B$2:$L$2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'VARSS Graph HP-CIA'!$B$3:$L$3</c:f>
              <c:numCache>
                <c:formatCode>0.0</c:formatCode>
                <c:ptCount val="11"/>
                <c:pt idx="0">
                  <c:v>0.20029592945575164</c:v>
                </c:pt>
                <c:pt idx="1">
                  <c:v>0.19571441970329995</c:v>
                </c:pt>
                <c:pt idx="2">
                  <c:v>0.12904702461268869</c:v>
                </c:pt>
                <c:pt idx="3" formatCode="0.00">
                  <c:v>8.8830076986259179E-2</c:v>
                </c:pt>
                <c:pt idx="4" formatCode="0.00">
                  <c:v>8.3477931710249989E-2</c:v>
                </c:pt>
                <c:pt idx="5" formatCode="0.000">
                  <c:v>7.6486939879026661E-2</c:v>
                </c:pt>
                <c:pt idx="6" formatCode="0.000">
                  <c:v>5.7607695206231414E-2</c:v>
                </c:pt>
                <c:pt idx="7" formatCode="0.000">
                  <c:v>5.3091305786967635E-2</c:v>
                </c:pt>
                <c:pt idx="8" formatCode="0.000">
                  <c:v>5.5940300730711594E-2</c:v>
                </c:pt>
                <c:pt idx="9" formatCode="0.000">
                  <c:v>5.2318542945564928E-2</c:v>
                </c:pt>
                <c:pt idx="10" formatCode="0.000">
                  <c:v>5.1615822125195054E-2</c:v>
                </c:pt>
              </c:numCache>
            </c:numRef>
          </c:val>
          <c:smooth val="0"/>
          <c:extLst>
            <c:ext xmlns:c16="http://schemas.microsoft.com/office/drawing/2014/chart" uri="{C3380CC4-5D6E-409C-BE32-E72D297353CC}">
              <c16:uniqueId val="{00000000-D8DE-408A-BF92-BCC4B95E596A}"/>
            </c:ext>
          </c:extLst>
        </c:ser>
        <c:ser>
          <c:idx val="1"/>
          <c:order val="1"/>
          <c:tx>
            <c:strRef>
              <c:f>'VARSS Graph HP-CIA'!$A$4</c:f>
              <c:strCache>
                <c:ptCount val="1"/>
                <c:pt idx="0">
                  <c:v>3rd and 4th generation cephalosporins</c:v>
                </c:pt>
              </c:strCache>
            </c:strRef>
          </c:tx>
          <c:spPr>
            <a:ln w="25400" cap="rnd">
              <a:solidFill>
                <a:schemeClr val="accent2"/>
              </a:solidFill>
              <a:round/>
            </a:ln>
            <a:effectLst/>
          </c:spPr>
          <c:marker>
            <c:symbol val="square"/>
            <c:size val="5"/>
            <c:spPr>
              <a:solidFill>
                <a:schemeClr val="accent2"/>
              </a:solidFill>
              <a:ln w="9525">
                <a:solidFill>
                  <a:schemeClr val="accent2"/>
                </a:solidFill>
              </a:ln>
              <a:effectLst/>
            </c:spPr>
          </c:marker>
          <c:cat>
            <c:numRef>
              <c:f>'VARSS Graph HP-CIA'!$B$2:$L$2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'VARSS Graph HP-CIA'!$B$4:$L$4</c:f>
              <c:numCache>
                <c:formatCode>0.00</c:formatCode>
                <c:ptCount val="11"/>
                <c:pt idx="0">
                  <c:v>0.10678766872322216</c:v>
                </c:pt>
                <c:pt idx="1">
                  <c:v>9.5960016668692236E-2</c:v>
                </c:pt>
                <c:pt idx="2">
                  <c:v>7.7201238927297841E-2</c:v>
                </c:pt>
                <c:pt idx="3">
                  <c:v>5.9043299571379791E-2</c:v>
                </c:pt>
                <c:pt idx="4">
                  <c:v>3.4115623761631485E-2</c:v>
                </c:pt>
                <c:pt idx="5" formatCode="0.000">
                  <c:v>1.5068373659519194E-2</c:v>
                </c:pt>
                <c:pt idx="6" formatCode="0.000">
                  <c:v>1.90042465083393E-2</c:v>
                </c:pt>
                <c:pt idx="7" formatCode="0.000">
                  <c:v>8.6165217856225742E-3</c:v>
                </c:pt>
                <c:pt idx="8" formatCode="0.000">
                  <c:v>8.307025225852702E-3</c:v>
                </c:pt>
                <c:pt idx="9" formatCode="0.000">
                  <c:v>7.5219327256965127E-3</c:v>
                </c:pt>
                <c:pt idx="10" formatCode="0.000">
                  <c:v>7.1370529419143127E-3</c:v>
                </c:pt>
              </c:numCache>
            </c:numRef>
          </c:val>
          <c:smooth val="0"/>
          <c:extLst>
            <c:ext xmlns:c16="http://schemas.microsoft.com/office/drawing/2014/chart" uri="{C3380CC4-5D6E-409C-BE32-E72D297353CC}">
              <c16:uniqueId val="{00000001-D8DE-408A-BF92-BCC4B95E596A}"/>
            </c:ext>
          </c:extLst>
        </c:ser>
        <c:ser>
          <c:idx val="2"/>
          <c:order val="2"/>
          <c:tx>
            <c:strRef>
              <c:f>'VARSS Graph HP-CIA'!$A$5</c:f>
              <c:strCache>
                <c:ptCount val="1"/>
                <c:pt idx="0">
                  <c:v>Colistin</c:v>
                </c:pt>
              </c:strCache>
            </c:strRef>
          </c:tx>
          <c:spPr>
            <a:ln w="25400" cap="rnd">
              <a:solidFill>
                <a:srgbClr val="0070C0"/>
              </a:solidFill>
              <a:round/>
            </a:ln>
            <a:effectLst/>
          </c:spPr>
          <c:marker>
            <c:symbol val="triangle"/>
            <c:size val="5"/>
            <c:spPr>
              <a:solidFill>
                <a:srgbClr val="0070C0"/>
              </a:solidFill>
              <a:ln w="9525">
                <a:solidFill>
                  <a:srgbClr val="0070C0"/>
                </a:solidFill>
              </a:ln>
              <a:effectLst/>
            </c:spPr>
          </c:marker>
          <c:cat>
            <c:numRef>
              <c:f>'VARSS Graph HP-CIA'!$B$2:$L$2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'VARSS Graph HP-CIA'!$B$5:$L$5</c:f>
              <c:numCache>
                <c:formatCode>0.00</c:formatCode>
                <c:ptCount val="11"/>
                <c:pt idx="0">
                  <c:v>7.0630948580049799E-2</c:v>
                </c:pt>
                <c:pt idx="1">
                  <c:v>7.2438863805978845E-2</c:v>
                </c:pt>
                <c:pt idx="2">
                  <c:v>1.0494270099032438E-2</c:v>
                </c:pt>
                <c:pt idx="3" formatCode="0.0000">
                  <c:v>5.7911673519539834E-4</c:v>
                </c:pt>
                <c:pt idx="4" formatCode="0.000">
                  <c:v>1.8362159927734574E-3</c:v>
                </c:pt>
                <c:pt idx="5" formatCode="0.000">
                  <c:v>8.2670796507595284E-4</c:v>
                </c:pt>
                <c:pt idx="6" formatCode="0.00000">
                  <c:v>4.0575857354223881E-5</c:v>
                </c:pt>
                <c:pt idx="7" formatCode="General">
                  <c:v>0</c:v>
                </c:pt>
                <c:pt idx="8" formatCode="General">
                  <c:v>0</c:v>
                </c:pt>
                <c:pt idx="9" formatCode="General">
                  <c:v>0</c:v>
                </c:pt>
                <c:pt idx="10" formatCode="General">
                  <c:v>0</c:v>
                </c:pt>
              </c:numCache>
            </c:numRef>
          </c:val>
          <c:smooth val="0"/>
          <c:extLst>
            <c:ext xmlns:c16="http://schemas.microsoft.com/office/drawing/2014/chart" uri="{C3380CC4-5D6E-409C-BE32-E72D297353CC}">
              <c16:uniqueId val="{00000002-D8DE-408A-BF92-BCC4B95E596A}"/>
            </c:ext>
          </c:extLst>
        </c:ser>
        <c:dLbls>
          <c:showLegendKey val="0"/>
          <c:showVal val="0"/>
          <c:showCatName val="0"/>
          <c:showSerName val="0"/>
          <c:showPercent val="0"/>
          <c:showBubbleSize val="0"/>
        </c:dLbls>
        <c:marker val="1"/>
        <c:smooth val="0"/>
        <c:axId val="680632224"/>
        <c:axId val="680633184"/>
      </c:lineChart>
      <c:catAx>
        <c:axId val="6806322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680633184"/>
        <c:crosses val="autoZero"/>
        <c:auto val="1"/>
        <c:lblAlgn val="ctr"/>
        <c:lblOffset val="100"/>
        <c:noMultiLvlLbl val="0"/>
      </c:catAx>
      <c:valAx>
        <c:axId val="680633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00" b="1">
                    <a:solidFill>
                      <a:sysClr val="windowText" lastClr="000000"/>
                    </a:solidFill>
                    <a:latin typeface="Arial" panose="020B0604020202020204" pitchFamily="34" charset="0"/>
                    <a:cs typeface="Arial" panose="020B0604020202020204" pitchFamily="34" charset="0"/>
                  </a:rPr>
                  <a:t>Active</a:t>
                </a:r>
                <a:r>
                  <a:rPr lang="en-GB" sz="1000" b="1" baseline="0">
                    <a:solidFill>
                      <a:sysClr val="windowText" lastClr="000000"/>
                    </a:solidFill>
                    <a:latin typeface="Arial" panose="020B0604020202020204" pitchFamily="34" charset="0"/>
                    <a:cs typeface="Arial" panose="020B0604020202020204" pitchFamily="34" charset="0"/>
                  </a:rPr>
                  <a:t> ingredient (mg/kg)</a:t>
                </a:r>
                <a:endParaRPr lang="en-GB" sz="10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GB"/>
            </a:p>
          </c:txPr>
        </c:title>
        <c:numFmt formatCode="#,##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063222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8617505448877E-2"/>
          <c:y val="3.3735915829901666E-2"/>
          <c:w val="0.88807533398059824"/>
          <c:h val="0.52950988445249836"/>
        </c:manualLayout>
      </c:layout>
      <c:barChart>
        <c:barDir val="col"/>
        <c:grouping val="clustered"/>
        <c:varyColors val="0"/>
        <c:ser>
          <c:idx val="0"/>
          <c:order val="0"/>
          <c:tx>
            <c:strRef>
              <c:f>E.faecium_broiler!$D$2</c:f>
              <c:strCache>
                <c:ptCount val="1"/>
                <c:pt idx="0">
                  <c:v>2022</c:v>
                </c:pt>
              </c:strCache>
            </c:strRef>
          </c:tx>
          <c:spPr>
            <a:solidFill>
              <a:srgbClr val="D9262E"/>
            </a:solidFill>
            <a:ln>
              <a:noFill/>
            </a:ln>
            <a:effectLst/>
          </c:spPr>
          <c:invertIfNegative val="0"/>
          <c:dPt>
            <c:idx val="2"/>
            <c:invertIfNegative val="0"/>
            <c:bubble3D val="0"/>
            <c:spPr>
              <a:solidFill>
                <a:srgbClr val="D9262E"/>
              </a:solidFill>
              <a:ln>
                <a:solidFill>
                  <a:schemeClr val="tx1"/>
                </a:solidFill>
              </a:ln>
              <a:effectLst/>
            </c:spPr>
            <c:extLst>
              <c:ext xmlns:c16="http://schemas.microsoft.com/office/drawing/2014/chart" uri="{C3380CC4-5D6E-409C-BE32-E72D297353CC}">
                <c16:uniqueId val="{00000001-58B5-4806-8DBA-47E34E4F7ED4}"/>
              </c:ext>
            </c:extLst>
          </c:dPt>
          <c:dPt>
            <c:idx val="3"/>
            <c:invertIfNegative val="0"/>
            <c:bubble3D val="0"/>
            <c:spPr>
              <a:solidFill>
                <a:srgbClr val="D9262E"/>
              </a:solidFill>
              <a:ln>
                <a:solidFill>
                  <a:schemeClr val="tx1"/>
                </a:solidFill>
              </a:ln>
              <a:effectLst/>
            </c:spPr>
            <c:extLst>
              <c:ext xmlns:c16="http://schemas.microsoft.com/office/drawing/2014/chart" uri="{C3380CC4-5D6E-409C-BE32-E72D297353CC}">
                <c16:uniqueId val="{00000003-58B5-4806-8DBA-47E34E4F7ED4}"/>
              </c:ext>
            </c:extLst>
          </c:dPt>
          <c:dPt>
            <c:idx val="4"/>
            <c:invertIfNegative val="0"/>
            <c:bubble3D val="0"/>
            <c:spPr>
              <a:solidFill>
                <a:srgbClr val="D9262E"/>
              </a:solidFill>
              <a:ln>
                <a:solidFill>
                  <a:schemeClr val="tx1"/>
                </a:solidFill>
              </a:ln>
              <a:effectLst/>
            </c:spPr>
            <c:extLst>
              <c:ext xmlns:c16="http://schemas.microsoft.com/office/drawing/2014/chart" uri="{C3380CC4-5D6E-409C-BE32-E72D297353CC}">
                <c16:uniqueId val="{00000005-58B5-4806-8DBA-47E34E4F7ED4}"/>
              </c:ext>
            </c:extLst>
          </c:dPt>
          <c:dPt>
            <c:idx val="5"/>
            <c:invertIfNegative val="0"/>
            <c:bubble3D val="0"/>
            <c:spPr>
              <a:solidFill>
                <a:srgbClr val="D9262E"/>
              </a:solidFill>
              <a:ln>
                <a:solidFill>
                  <a:schemeClr val="tx1"/>
                </a:solidFill>
              </a:ln>
              <a:effectLst/>
            </c:spPr>
            <c:extLst>
              <c:ext xmlns:c16="http://schemas.microsoft.com/office/drawing/2014/chart" uri="{C3380CC4-5D6E-409C-BE32-E72D297353CC}">
                <c16:uniqueId val="{00000007-58B5-4806-8DBA-47E34E4F7ED4}"/>
              </c:ext>
            </c:extLst>
          </c:dPt>
          <c:cat>
            <c:multiLvlStrRef>
              <c:f>E.faecium_broiler!$B$14:$C$19</c:f>
              <c:multiLvlStrCache>
                <c:ptCount val="6"/>
                <c:lvl>
                  <c:pt idx="0">
                    <c:v>Gentamicin</c:v>
                  </c:pt>
                  <c:pt idx="1">
                    <c:v>Chloramphenicol</c:v>
                  </c:pt>
                  <c:pt idx="2">
                    <c:v>Ampicillin</c:v>
                  </c:pt>
                  <c:pt idx="3">
                    <c:v>Erythromycin</c:v>
                  </c:pt>
                  <c:pt idx="4">
                    <c:v>Quinupristin/                                  Dalfopristin</c:v>
                  </c:pt>
                  <c:pt idx="5">
                    <c:v>Tetracycline</c:v>
                  </c:pt>
                </c:lvl>
                <c:lvl>
                  <c:pt idx="0">
                    <c:v>AG</c:v>
                  </c:pt>
                  <c:pt idx="1">
                    <c:v>AP</c:v>
                  </c:pt>
                  <c:pt idx="2">
                    <c:v>BL</c:v>
                  </c:pt>
                  <c:pt idx="3">
                    <c:v>ML</c:v>
                  </c:pt>
                  <c:pt idx="4">
                    <c:v>SG</c:v>
                  </c:pt>
                  <c:pt idx="5">
                    <c:v>TC</c:v>
                  </c:pt>
                </c:lvl>
              </c:multiLvlStrCache>
              <c:extLst/>
            </c:multiLvlStrRef>
          </c:cat>
          <c:val>
            <c:numRef>
              <c:f>E.faecium_broiler!$H$2:$H$7</c:f>
              <c:numCache>
                <c:formatCode>0.0</c:formatCode>
                <c:ptCount val="6"/>
                <c:pt idx="0">
                  <c:v>0</c:v>
                </c:pt>
                <c:pt idx="1">
                  <c:v>0</c:v>
                </c:pt>
                <c:pt idx="2">
                  <c:v>5.4216867469879517</c:v>
                </c:pt>
                <c:pt idx="3">
                  <c:v>31.92771084337349</c:v>
                </c:pt>
                <c:pt idx="4">
                  <c:v>53.614457831325304</c:v>
                </c:pt>
                <c:pt idx="5">
                  <c:v>55.421686746987952</c:v>
                </c:pt>
              </c:numCache>
              <c:extLst/>
            </c:numRef>
          </c:val>
          <c:extLst>
            <c:ext xmlns:c16="http://schemas.microsoft.com/office/drawing/2014/chart" uri="{C3380CC4-5D6E-409C-BE32-E72D297353CC}">
              <c16:uniqueId val="{00000008-58B5-4806-8DBA-47E34E4F7ED4}"/>
            </c:ext>
          </c:extLst>
        </c:ser>
        <c:ser>
          <c:idx val="1"/>
          <c:order val="1"/>
          <c:tx>
            <c:strRef>
              <c:f>E.faecium_broiler!$D$14</c:f>
              <c:strCache>
                <c:ptCount val="1"/>
                <c:pt idx="0">
                  <c:v>2024</c:v>
                </c:pt>
              </c:strCache>
            </c:strRef>
          </c:tx>
          <c:spPr>
            <a:solidFill>
              <a:srgbClr val="000099"/>
            </a:solidFill>
            <a:ln>
              <a:solidFill>
                <a:schemeClr val="tx1"/>
              </a:solidFill>
            </a:ln>
            <a:effectLst/>
          </c:spPr>
          <c:invertIfNegative val="0"/>
          <c:cat>
            <c:multiLvlStrRef>
              <c:f>E.faecium_broiler!$B$14:$C$19</c:f>
              <c:multiLvlStrCache>
                <c:ptCount val="6"/>
                <c:lvl>
                  <c:pt idx="0">
                    <c:v>Gentamicin</c:v>
                  </c:pt>
                  <c:pt idx="1">
                    <c:v>Chloramphenicol</c:v>
                  </c:pt>
                  <c:pt idx="2">
                    <c:v>Ampicillin</c:v>
                  </c:pt>
                  <c:pt idx="3">
                    <c:v>Erythromycin</c:v>
                  </c:pt>
                  <c:pt idx="4">
                    <c:v>Quinupristin/                                  Dalfopristin</c:v>
                  </c:pt>
                  <c:pt idx="5">
                    <c:v>Tetracycline</c:v>
                  </c:pt>
                </c:lvl>
                <c:lvl>
                  <c:pt idx="0">
                    <c:v>AG</c:v>
                  </c:pt>
                  <c:pt idx="1">
                    <c:v>AP</c:v>
                  </c:pt>
                  <c:pt idx="2">
                    <c:v>BL</c:v>
                  </c:pt>
                  <c:pt idx="3">
                    <c:v>ML</c:v>
                  </c:pt>
                  <c:pt idx="4">
                    <c:v>SG</c:v>
                  </c:pt>
                  <c:pt idx="5">
                    <c:v>TC</c:v>
                  </c:pt>
                </c:lvl>
              </c:multiLvlStrCache>
              <c:extLst/>
            </c:multiLvlStrRef>
          </c:cat>
          <c:val>
            <c:numRef>
              <c:f>E.faecium_broiler!$H$14:$H$19</c:f>
              <c:numCache>
                <c:formatCode>0.0</c:formatCode>
                <c:ptCount val="6"/>
                <c:pt idx="0">
                  <c:v>0.55555555555555558</c:v>
                </c:pt>
                <c:pt idx="1">
                  <c:v>0</c:v>
                </c:pt>
                <c:pt idx="2">
                  <c:v>7.7777777777777777</c:v>
                </c:pt>
                <c:pt idx="3">
                  <c:v>28.888888888888886</c:v>
                </c:pt>
                <c:pt idx="4">
                  <c:v>56.666666666666664</c:v>
                </c:pt>
                <c:pt idx="5">
                  <c:v>44.444444444444443</c:v>
                </c:pt>
              </c:numCache>
              <c:extLst/>
            </c:numRef>
          </c:val>
          <c:extLst>
            <c:ext xmlns:c16="http://schemas.microsoft.com/office/drawing/2014/chart" uri="{C3380CC4-5D6E-409C-BE32-E72D297353CC}">
              <c16:uniqueId val="{00000009-58B5-4806-8DBA-47E34E4F7ED4}"/>
            </c:ext>
          </c:extLst>
        </c:ser>
        <c:dLbls>
          <c:showLegendKey val="0"/>
          <c:showVal val="0"/>
          <c:showCatName val="0"/>
          <c:showSerName val="0"/>
          <c:showPercent val="0"/>
          <c:showBubbleSize val="0"/>
        </c:dLbls>
        <c:gapWidth val="400"/>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7.4134448050047015E-4"/>
              <c:y val="6.3767951095080613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12381189868264"/>
          <c:y val="3.3735915829901666E-2"/>
          <c:w val="0.81036028938193494"/>
          <c:h val="0.51618102298704593"/>
        </c:manualLayout>
      </c:layout>
      <c:barChart>
        <c:barDir val="col"/>
        <c:grouping val="clustered"/>
        <c:varyColors val="0"/>
        <c:ser>
          <c:idx val="0"/>
          <c:order val="0"/>
          <c:tx>
            <c:strRef>
              <c:f>E.faecium_broiler!$D$2</c:f>
              <c:strCache>
                <c:ptCount val="1"/>
                <c:pt idx="0">
                  <c:v>2022</c:v>
                </c:pt>
              </c:strCache>
            </c:strRef>
          </c:tx>
          <c:spPr>
            <a:solidFill>
              <a:srgbClr val="D9262E"/>
            </a:solidFill>
            <a:ln>
              <a:noFill/>
            </a:ln>
            <a:effectLst/>
          </c:spPr>
          <c:invertIfNegative val="0"/>
          <c:cat>
            <c:multiLvlStrRef>
              <c:f>E.faecium_broiler!$B$20:$C$25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E.faecium_broiler!$H$8:$H$13</c:f>
              <c:numCache>
                <c:formatCode>0.0</c:formatCode>
                <c:ptCount val="6"/>
                <c:pt idx="0">
                  <c:v>0</c:v>
                </c:pt>
                <c:pt idx="1">
                  <c:v>0</c:v>
                </c:pt>
                <c:pt idx="2">
                  <c:v>0</c:v>
                </c:pt>
                <c:pt idx="3">
                  <c:v>0</c:v>
                </c:pt>
                <c:pt idx="4">
                  <c:v>0</c:v>
                </c:pt>
                <c:pt idx="5">
                  <c:v>0</c:v>
                </c:pt>
              </c:numCache>
              <c:extLst/>
            </c:numRef>
          </c:val>
          <c:extLst>
            <c:ext xmlns:c16="http://schemas.microsoft.com/office/drawing/2014/chart" uri="{C3380CC4-5D6E-409C-BE32-E72D297353CC}">
              <c16:uniqueId val="{00000000-171F-41D4-B851-39F8BBCFE3B0}"/>
            </c:ext>
          </c:extLst>
        </c:ser>
        <c:ser>
          <c:idx val="1"/>
          <c:order val="1"/>
          <c:tx>
            <c:strRef>
              <c:f>E.faecium_broiler!$D$14</c:f>
              <c:strCache>
                <c:ptCount val="1"/>
                <c:pt idx="0">
                  <c:v>2024</c:v>
                </c:pt>
              </c:strCache>
            </c:strRef>
          </c:tx>
          <c:spPr>
            <a:solidFill>
              <a:srgbClr val="000099"/>
            </a:solidFill>
            <a:ln>
              <a:solidFill>
                <a:schemeClr val="tx1"/>
              </a:solidFill>
            </a:ln>
            <a:effectLst/>
          </c:spPr>
          <c:invertIfNegative val="0"/>
          <c:cat>
            <c:multiLvlStrRef>
              <c:f>E.faecium_broiler!$B$20:$C$25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E.faecium_broiler!$H$20:$H$25</c:f>
              <c:numCache>
                <c:formatCode>0.0</c:formatCode>
                <c:ptCount val="6"/>
                <c:pt idx="0">
                  <c:v>0</c:v>
                </c:pt>
                <c:pt idx="1">
                  <c:v>1.6666666666666667</c:v>
                </c:pt>
                <c:pt idx="2">
                  <c:v>2.2222222222222223</c:v>
                </c:pt>
                <c:pt idx="3">
                  <c:v>0</c:v>
                </c:pt>
                <c:pt idx="4">
                  <c:v>1.6666666666666667</c:v>
                </c:pt>
                <c:pt idx="5">
                  <c:v>0.55555555555555558</c:v>
                </c:pt>
              </c:numCache>
              <c:extLst/>
            </c:numRef>
          </c:val>
          <c:extLst>
            <c:ext xmlns:c16="http://schemas.microsoft.com/office/drawing/2014/chart" uri="{C3380CC4-5D6E-409C-BE32-E72D297353CC}">
              <c16:uniqueId val="{00000001-171F-41D4-B851-39F8BBCFE3B0}"/>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2495620872337526E-3"/>
              <c:y val="1.9756080137160272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0957059306774"/>
          <c:y val="3.3735915829901666E-2"/>
          <c:w val="0.80647453068754982"/>
          <c:h val="0.52195199390398783"/>
        </c:manualLayout>
      </c:layout>
      <c:barChart>
        <c:barDir val="col"/>
        <c:grouping val="clustered"/>
        <c:varyColors val="0"/>
        <c:ser>
          <c:idx val="4"/>
          <c:order val="0"/>
          <c:tx>
            <c:strRef>
              <c:f>E.faecium_turkey!$D$2</c:f>
              <c:strCache>
                <c:ptCount val="1"/>
                <c:pt idx="0">
                  <c:v>2022</c:v>
                </c:pt>
              </c:strCache>
            </c:strRef>
          </c:tx>
          <c:spPr>
            <a:solidFill>
              <a:srgbClr val="D9262E"/>
            </a:solidFill>
            <a:ln>
              <a:solidFill>
                <a:schemeClr val="tx1"/>
              </a:solidFill>
            </a:ln>
            <a:effectLst/>
          </c:spPr>
          <c:invertIfNegative val="0"/>
          <c:cat>
            <c:multiLvlStrRef>
              <c:f>E.faecium_broiler!$B$20:$C$25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E.faecium_turkey!$H$8:$H$13</c:f>
              <c:numCache>
                <c:formatCode>0.0</c:formatCode>
                <c:ptCount val="6"/>
                <c:pt idx="0">
                  <c:v>0</c:v>
                </c:pt>
                <c:pt idx="1">
                  <c:v>0</c:v>
                </c:pt>
                <c:pt idx="2">
                  <c:v>0</c:v>
                </c:pt>
                <c:pt idx="3">
                  <c:v>0</c:v>
                </c:pt>
                <c:pt idx="4">
                  <c:v>0.55248618784530379</c:v>
                </c:pt>
                <c:pt idx="5">
                  <c:v>0</c:v>
                </c:pt>
              </c:numCache>
              <c:extLst/>
            </c:numRef>
          </c:val>
          <c:extLst>
            <c:ext xmlns:c16="http://schemas.microsoft.com/office/drawing/2014/chart" uri="{C3380CC4-5D6E-409C-BE32-E72D297353CC}">
              <c16:uniqueId val="{00000000-748D-40A6-99A6-7B929C18F736}"/>
            </c:ext>
          </c:extLst>
        </c:ser>
        <c:ser>
          <c:idx val="0"/>
          <c:order val="1"/>
          <c:tx>
            <c:strRef>
              <c:f>E.faecium_turkey!$D$14</c:f>
              <c:strCache>
                <c:ptCount val="1"/>
                <c:pt idx="0">
                  <c:v>2024</c:v>
                </c:pt>
              </c:strCache>
            </c:strRef>
          </c:tx>
          <c:spPr>
            <a:solidFill>
              <a:srgbClr val="000099"/>
            </a:solidFill>
            <a:ln>
              <a:noFill/>
            </a:ln>
            <a:effectLst/>
          </c:spPr>
          <c:invertIfNegative val="0"/>
          <c:cat>
            <c:multiLvlStrRef>
              <c:f>E.faecium_broiler!$B$20:$C$25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E.faecium_turkey!$H$20:$H$25</c:f>
              <c:numCache>
                <c:formatCode>0.0</c:formatCode>
                <c:ptCount val="6"/>
                <c:pt idx="0">
                  <c:v>0</c:v>
                </c:pt>
                <c:pt idx="1">
                  <c:v>0</c:v>
                </c:pt>
                <c:pt idx="2">
                  <c:v>0</c:v>
                </c:pt>
                <c:pt idx="3">
                  <c:v>0</c:v>
                </c:pt>
                <c:pt idx="4">
                  <c:v>0</c:v>
                </c:pt>
                <c:pt idx="5">
                  <c:v>0</c:v>
                </c:pt>
              </c:numCache>
              <c:extLst/>
            </c:numRef>
          </c:val>
          <c:extLst>
            <c:ext xmlns:c16="http://schemas.microsoft.com/office/drawing/2014/chart" uri="{C3380CC4-5D6E-409C-BE32-E72D297353CC}">
              <c16:uniqueId val="{00000001-748D-40A6-99A6-7B929C18F736}"/>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2495620872337526E-3"/>
              <c:y val="1.9756080137160272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2471229314628"/>
          <c:y val="2.0407558742801663E-2"/>
          <c:w val="0.88324909265752305"/>
          <c:h val="0.60728787451577371"/>
        </c:manualLayout>
      </c:layout>
      <c:barChart>
        <c:barDir val="col"/>
        <c:grouping val="clustered"/>
        <c:varyColors val="0"/>
        <c:ser>
          <c:idx val="4"/>
          <c:order val="0"/>
          <c:tx>
            <c:strRef>
              <c:f>E.faecium_turkey!$D$2</c:f>
              <c:strCache>
                <c:ptCount val="1"/>
                <c:pt idx="0">
                  <c:v>2022</c:v>
                </c:pt>
              </c:strCache>
            </c:strRef>
          </c:tx>
          <c:spPr>
            <a:solidFill>
              <a:srgbClr val="D9262E"/>
            </a:solidFill>
            <a:ln>
              <a:solidFill>
                <a:schemeClr val="tx1"/>
              </a:solidFill>
            </a:ln>
            <a:effectLst/>
          </c:spPr>
          <c:invertIfNegative val="0"/>
          <c:dPt>
            <c:idx val="1"/>
            <c:invertIfNegative val="0"/>
            <c:bubble3D val="0"/>
            <c:spPr>
              <a:solidFill>
                <a:srgbClr val="D9262E"/>
              </a:solidFill>
              <a:ln w="3175">
                <a:solidFill>
                  <a:schemeClr val="tx1"/>
                </a:solidFill>
              </a:ln>
              <a:effectLst/>
            </c:spPr>
            <c:extLst>
              <c:ext xmlns:c16="http://schemas.microsoft.com/office/drawing/2014/chart" uri="{C3380CC4-5D6E-409C-BE32-E72D297353CC}">
                <c16:uniqueId val="{00000001-139B-4885-B13E-3CC465F4840E}"/>
              </c:ext>
            </c:extLst>
          </c:dPt>
          <c:dPt>
            <c:idx val="2"/>
            <c:invertIfNegative val="0"/>
            <c:bubble3D val="0"/>
            <c:spPr>
              <a:solidFill>
                <a:srgbClr val="D9262E"/>
              </a:solidFill>
              <a:ln>
                <a:solidFill>
                  <a:schemeClr val="tx1"/>
                </a:solidFill>
              </a:ln>
              <a:effectLst/>
            </c:spPr>
            <c:extLst>
              <c:ext xmlns:c16="http://schemas.microsoft.com/office/drawing/2014/chart" uri="{C3380CC4-5D6E-409C-BE32-E72D297353CC}">
                <c16:uniqueId val="{00000003-139B-4885-B13E-3CC465F4840E}"/>
              </c:ext>
            </c:extLst>
          </c:dPt>
          <c:dPt>
            <c:idx val="3"/>
            <c:invertIfNegative val="0"/>
            <c:bubble3D val="0"/>
            <c:spPr>
              <a:solidFill>
                <a:srgbClr val="D9262E"/>
              </a:solidFill>
              <a:ln>
                <a:solidFill>
                  <a:schemeClr val="tx1"/>
                </a:solidFill>
              </a:ln>
              <a:effectLst/>
            </c:spPr>
            <c:extLst>
              <c:ext xmlns:c16="http://schemas.microsoft.com/office/drawing/2014/chart" uri="{C3380CC4-5D6E-409C-BE32-E72D297353CC}">
                <c16:uniqueId val="{00000005-139B-4885-B13E-3CC465F4840E}"/>
              </c:ext>
            </c:extLst>
          </c:dPt>
          <c:cat>
            <c:multiLvlStrRef>
              <c:f>E.faecium_broiler!$B$14:$C$19</c:f>
              <c:multiLvlStrCache>
                <c:ptCount val="6"/>
                <c:lvl>
                  <c:pt idx="0">
                    <c:v>Gentamicin</c:v>
                  </c:pt>
                  <c:pt idx="1">
                    <c:v>Chloramphenicol</c:v>
                  </c:pt>
                  <c:pt idx="2">
                    <c:v>Ampicillin</c:v>
                  </c:pt>
                  <c:pt idx="3">
                    <c:v>Erythromycin</c:v>
                  </c:pt>
                  <c:pt idx="4">
                    <c:v>Quinupristin/                                  Dalfopristin</c:v>
                  </c:pt>
                  <c:pt idx="5">
                    <c:v>Tetracycline</c:v>
                  </c:pt>
                </c:lvl>
                <c:lvl>
                  <c:pt idx="0">
                    <c:v>AG</c:v>
                  </c:pt>
                  <c:pt idx="1">
                    <c:v>AP</c:v>
                  </c:pt>
                  <c:pt idx="2">
                    <c:v>BL</c:v>
                  </c:pt>
                  <c:pt idx="3">
                    <c:v>ML</c:v>
                  </c:pt>
                  <c:pt idx="4">
                    <c:v>SG</c:v>
                  </c:pt>
                  <c:pt idx="5">
                    <c:v>TC</c:v>
                  </c:pt>
                </c:lvl>
              </c:multiLvlStrCache>
              <c:extLst/>
            </c:multiLvlStrRef>
          </c:cat>
          <c:val>
            <c:numRef>
              <c:f>E.faecium_turkey!$H$2:$H$7</c:f>
              <c:numCache>
                <c:formatCode>0.0</c:formatCode>
                <c:ptCount val="6"/>
                <c:pt idx="0">
                  <c:v>0</c:v>
                </c:pt>
                <c:pt idx="1">
                  <c:v>0.55248618784530379</c:v>
                </c:pt>
                <c:pt idx="2">
                  <c:v>10.497237569060774</c:v>
                </c:pt>
                <c:pt idx="3">
                  <c:v>58.011049723756905</c:v>
                </c:pt>
                <c:pt idx="4">
                  <c:v>56.906077348066297</c:v>
                </c:pt>
                <c:pt idx="5">
                  <c:v>72.375690607734811</c:v>
                </c:pt>
              </c:numCache>
              <c:extLst/>
            </c:numRef>
          </c:val>
          <c:extLst>
            <c:ext xmlns:c16="http://schemas.microsoft.com/office/drawing/2014/chart" uri="{C3380CC4-5D6E-409C-BE32-E72D297353CC}">
              <c16:uniqueId val="{00000006-139B-4885-B13E-3CC465F4840E}"/>
            </c:ext>
          </c:extLst>
        </c:ser>
        <c:ser>
          <c:idx val="0"/>
          <c:order val="1"/>
          <c:tx>
            <c:strRef>
              <c:f>E.faecium_turkey!$D$14</c:f>
              <c:strCache>
                <c:ptCount val="1"/>
                <c:pt idx="0">
                  <c:v>2024</c:v>
                </c:pt>
              </c:strCache>
            </c:strRef>
          </c:tx>
          <c:spPr>
            <a:solidFill>
              <a:srgbClr val="000099"/>
            </a:solidFill>
            <a:ln>
              <a:solidFill>
                <a:schemeClr val="tx1"/>
              </a:solidFill>
            </a:ln>
            <a:effectLst/>
          </c:spPr>
          <c:invertIfNegative val="0"/>
          <c:dPt>
            <c:idx val="0"/>
            <c:invertIfNegative val="0"/>
            <c:bubble3D val="0"/>
            <c:spPr>
              <a:solidFill>
                <a:srgbClr val="000099"/>
              </a:solidFill>
              <a:ln w="3175">
                <a:solidFill>
                  <a:schemeClr val="tx1"/>
                </a:solidFill>
              </a:ln>
              <a:effectLst/>
            </c:spPr>
            <c:extLst>
              <c:ext xmlns:c16="http://schemas.microsoft.com/office/drawing/2014/chart" uri="{C3380CC4-5D6E-409C-BE32-E72D297353CC}">
                <c16:uniqueId val="{00000008-139B-4885-B13E-3CC465F4840E}"/>
              </c:ext>
            </c:extLst>
          </c:dPt>
          <c:cat>
            <c:multiLvlStrRef>
              <c:f>E.faecium_broiler!$B$14:$C$19</c:f>
              <c:multiLvlStrCache>
                <c:ptCount val="6"/>
                <c:lvl>
                  <c:pt idx="0">
                    <c:v>Gentamicin</c:v>
                  </c:pt>
                  <c:pt idx="1">
                    <c:v>Chloramphenicol</c:v>
                  </c:pt>
                  <c:pt idx="2">
                    <c:v>Ampicillin</c:v>
                  </c:pt>
                  <c:pt idx="3">
                    <c:v>Erythromycin</c:v>
                  </c:pt>
                  <c:pt idx="4">
                    <c:v>Quinupristin/                                  Dalfopristin</c:v>
                  </c:pt>
                  <c:pt idx="5">
                    <c:v>Tetracycline</c:v>
                  </c:pt>
                </c:lvl>
                <c:lvl>
                  <c:pt idx="0">
                    <c:v>AG</c:v>
                  </c:pt>
                  <c:pt idx="1">
                    <c:v>AP</c:v>
                  </c:pt>
                  <c:pt idx="2">
                    <c:v>BL</c:v>
                  </c:pt>
                  <c:pt idx="3">
                    <c:v>ML</c:v>
                  </c:pt>
                  <c:pt idx="4">
                    <c:v>SG</c:v>
                  </c:pt>
                  <c:pt idx="5">
                    <c:v>TC</c:v>
                  </c:pt>
                </c:lvl>
              </c:multiLvlStrCache>
              <c:extLst/>
            </c:multiLvlStrRef>
          </c:cat>
          <c:val>
            <c:numRef>
              <c:f>E.faecium_turkey!$H$14:$H$19</c:f>
              <c:numCache>
                <c:formatCode>0.0</c:formatCode>
                <c:ptCount val="6"/>
                <c:pt idx="0">
                  <c:v>0.58479532163742687</c:v>
                </c:pt>
                <c:pt idx="1">
                  <c:v>0</c:v>
                </c:pt>
                <c:pt idx="2">
                  <c:v>10.526315789473683</c:v>
                </c:pt>
                <c:pt idx="3">
                  <c:v>47.368421052631575</c:v>
                </c:pt>
                <c:pt idx="4">
                  <c:v>65.497076023391813</c:v>
                </c:pt>
                <c:pt idx="5">
                  <c:v>72.514619883040936</c:v>
                </c:pt>
              </c:numCache>
              <c:extLst/>
            </c:numRef>
          </c:val>
          <c:extLst>
            <c:ext xmlns:c16="http://schemas.microsoft.com/office/drawing/2014/chart" uri="{C3380CC4-5D6E-409C-BE32-E72D297353CC}">
              <c16:uniqueId val="{00000009-139B-4885-B13E-3CC465F4840E}"/>
            </c:ext>
          </c:extLst>
        </c:ser>
        <c:dLbls>
          <c:showLegendKey val="0"/>
          <c:showVal val="0"/>
          <c:showCatName val="0"/>
          <c:showSerName val="0"/>
          <c:showPercent val="0"/>
          <c:showBubbleSize val="0"/>
        </c:dLbls>
        <c:gapWidth val="300"/>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
              <c:y val="7.1619323671497592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'VARSS Line main route of admin'!$A$4</c:f>
              <c:strCache>
                <c:ptCount val="1"/>
                <c:pt idx="0">
                  <c:v>In-water/milk*</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'VARSS Line main route of admin'!$B$3:$L$3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'VARSS Line main route of admin'!$B$4:$L$4</c:f>
              <c:numCache>
                <c:formatCode>General</c:formatCode>
                <c:ptCount val="11"/>
                <c:pt idx="0">
                  <c:v>9.8553866540931683</c:v>
                </c:pt>
                <c:pt idx="1">
                  <c:v>9.0519544927469298</c:v>
                </c:pt>
                <c:pt idx="2">
                  <c:v>6.9955259675035411</c:v>
                </c:pt>
                <c:pt idx="3">
                  <c:v>6.1781095602372194</c:v>
                </c:pt>
                <c:pt idx="4">
                  <c:v>6.5578394988295425</c:v>
                </c:pt>
                <c:pt idx="5">
                  <c:v>7.5200101695956594</c:v>
                </c:pt>
                <c:pt idx="6">
                  <c:v>8.0126537218816782</c:v>
                </c:pt>
                <c:pt idx="7">
                  <c:v>7.8682124750531921</c:v>
                </c:pt>
                <c:pt idx="8">
                  <c:v>7.514882717923836</c:v>
                </c:pt>
                <c:pt idx="9">
                  <c:v>7.9978892069380256</c:v>
                </c:pt>
                <c:pt idx="10">
                  <c:v>8.2707988984617309</c:v>
                </c:pt>
              </c:numCache>
            </c:numRef>
          </c:val>
          <c:smooth val="0"/>
          <c:extLst>
            <c:ext xmlns:c16="http://schemas.microsoft.com/office/drawing/2014/chart" uri="{C3380CC4-5D6E-409C-BE32-E72D297353CC}">
              <c16:uniqueId val="{00000000-EE44-407E-B2B2-7DB6F92AE447}"/>
            </c:ext>
          </c:extLst>
        </c:ser>
        <c:ser>
          <c:idx val="1"/>
          <c:order val="1"/>
          <c:tx>
            <c:strRef>
              <c:f>'VARSS Line main route of admin'!$A$5</c:f>
              <c:strCache>
                <c:ptCount val="1"/>
                <c:pt idx="0">
                  <c:v>In-feed</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numRef>
              <c:f>'VARSS Line main route of admin'!$B$3:$L$3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'VARSS Line main route of admin'!$B$5:$L$5</c:f>
              <c:numCache>
                <c:formatCode>General</c:formatCode>
                <c:ptCount val="11"/>
                <c:pt idx="0">
                  <c:v>22.06996948539728</c:v>
                </c:pt>
                <c:pt idx="1">
                  <c:v>18.948312288139583</c:v>
                </c:pt>
                <c:pt idx="2">
                  <c:v>11.85140312207659</c:v>
                </c:pt>
                <c:pt idx="3">
                  <c:v>8.4746992478267167</c:v>
                </c:pt>
                <c:pt idx="4">
                  <c:v>7.114228057208468</c:v>
                </c:pt>
                <c:pt idx="5">
                  <c:v>7.3164181732925062</c:v>
                </c:pt>
                <c:pt idx="6">
                  <c:v>7.0007896323311947</c:v>
                </c:pt>
                <c:pt idx="7">
                  <c:v>5.5033986984037861</c:v>
                </c:pt>
                <c:pt idx="8">
                  <c:v>4.6194352643601029</c:v>
                </c:pt>
                <c:pt idx="9">
                  <c:v>4.7363727773489428</c:v>
                </c:pt>
                <c:pt idx="10">
                  <c:v>4.2408359268526707</c:v>
                </c:pt>
              </c:numCache>
            </c:numRef>
          </c:val>
          <c:smooth val="0"/>
          <c:extLst>
            <c:ext xmlns:c16="http://schemas.microsoft.com/office/drawing/2014/chart" uri="{C3380CC4-5D6E-409C-BE32-E72D297353CC}">
              <c16:uniqueId val="{00000001-EE44-407E-B2B2-7DB6F92AE447}"/>
            </c:ext>
          </c:extLst>
        </c:ser>
        <c:ser>
          <c:idx val="2"/>
          <c:order val="2"/>
          <c:tx>
            <c:strRef>
              <c:f>'VARSS Line main route of admin'!$A$6</c:f>
              <c:strCache>
                <c:ptCount val="1"/>
                <c:pt idx="0">
                  <c:v>Injectable</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cat>
            <c:numRef>
              <c:f>'VARSS Line main route of admin'!$B$3:$L$3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'VARSS Line main route of admin'!$B$6:$L$6</c:f>
              <c:numCache>
                <c:formatCode>General</c:formatCode>
                <c:ptCount val="11"/>
                <c:pt idx="0">
                  <c:v>3.635845191414937</c:v>
                </c:pt>
                <c:pt idx="1">
                  <c:v>4.021958752441976</c:v>
                </c:pt>
                <c:pt idx="2">
                  <c:v>3.6171420698343408</c:v>
                </c:pt>
                <c:pt idx="3">
                  <c:v>4.2948015506355066</c:v>
                </c:pt>
                <c:pt idx="4">
                  <c:v>3.8760928773779928</c:v>
                </c:pt>
                <c:pt idx="5">
                  <c:v>3.5948626154066425</c:v>
                </c:pt>
                <c:pt idx="6">
                  <c:v>3.4010688457968379</c:v>
                </c:pt>
                <c:pt idx="7">
                  <c:v>3.7651721583047659</c:v>
                </c:pt>
                <c:pt idx="8">
                  <c:v>3.3779922792523562</c:v>
                </c:pt>
                <c:pt idx="9">
                  <c:v>2.8959415702583495</c:v>
                </c:pt>
                <c:pt idx="10">
                  <c:v>2.8326317435360755</c:v>
                </c:pt>
              </c:numCache>
            </c:numRef>
          </c:val>
          <c:smooth val="0"/>
          <c:extLst>
            <c:ext xmlns:c16="http://schemas.microsoft.com/office/drawing/2014/chart" uri="{C3380CC4-5D6E-409C-BE32-E72D297353CC}">
              <c16:uniqueId val="{00000002-EE44-407E-B2B2-7DB6F92AE447}"/>
            </c:ext>
          </c:extLst>
        </c:ser>
        <c:dLbls>
          <c:showLegendKey val="0"/>
          <c:showVal val="0"/>
          <c:showCatName val="0"/>
          <c:showSerName val="0"/>
          <c:showPercent val="0"/>
          <c:showBubbleSize val="0"/>
        </c:dLbls>
        <c:marker val="1"/>
        <c:smooth val="0"/>
        <c:axId val="2107689343"/>
        <c:axId val="2107690783"/>
      </c:lineChart>
      <c:catAx>
        <c:axId val="21076893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7690783"/>
        <c:crosses val="autoZero"/>
        <c:auto val="1"/>
        <c:lblAlgn val="ctr"/>
        <c:lblOffset val="100"/>
        <c:noMultiLvlLbl val="0"/>
      </c:catAx>
      <c:valAx>
        <c:axId val="2107690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solidFill>
                      <a:sysClr val="windowText" lastClr="000000"/>
                    </a:solidFill>
                    <a:latin typeface="Arial" panose="020B0604020202020204" pitchFamily="34" charset="0"/>
                    <a:cs typeface="Arial" panose="020B0604020202020204" pitchFamily="34" charset="0"/>
                  </a:rPr>
                  <a:t>Active</a:t>
                </a:r>
                <a:r>
                  <a:rPr lang="en-GB" b="1" baseline="0">
                    <a:solidFill>
                      <a:sysClr val="windowText" lastClr="000000"/>
                    </a:solidFill>
                    <a:latin typeface="Arial" panose="020B0604020202020204" pitchFamily="34" charset="0"/>
                    <a:cs typeface="Arial" panose="020B0604020202020204" pitchFamily="34" charset="0"/>
                  </a:rPr>
                  <a:t> ingredient (mg/kg)</a:t>
                </a:r>
                <a:endParaRPr lang="en-GB"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GB"/>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7689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'AMU vs AMR'!$D$6</c:f>
              <c:strCache>
                <c:ptCount val="1"/>
                <c:pt idx="0">
                  <c:v>Multi-drug resistance</c:v>
                </c:pt>
              </c:strCache>
            </c:strRef>
          </c:tx>
          <c:spPr>
            <a:solidFill>
              <a:srgbClr val="6D3075"/>
            </a:solidFill>
            <a:ln>
              <a:solidFill>
                <a:schemeClr val="tx1"/>
              </a:solidFill>
            </a:ln>
            <a:effectLst/>
          </c:spPr>
          <c:invertIfNegative val="0"/>
          <c:cat>
            <c:strRef>
              <c:f>'AMU vs AMR'!$C$7:$C$26</c:f>
              <c:strCache>
                <c:ptCount val="20"/>
                <c:pt idx="1">
                  <c:v>2014/2015</c:v>
                </c:pt>
                <c:pt idx="3">
                  <c:v>2015/2016</c:v>
                </c:pt>
                <c:pt idx="5">
                  <c:v>2016/2017</c:v>
                </c:pt>
                <c:pt idx="7">
                  <c:v>2017/2018</c:v>
                </c:pt>
                <c:pt idx="9">
                  <c:v>2018/2019</c:v>
                </c:pt>
                <c:pt idx="11">
                  <c:v>2019/2020</c:v>
                </c:pt>
                <c:pt idx="13">
                  <c:v>2020/2021</c:v>
                </c:pt>
                <c:pt idx="15">
                  <c:v>2021/2022</c:v>
                </c:pt>
                <c:pt idx="17">
                  <c:v>2022/2023</c:v>
                </c:pt>
                <c:pt idx="19">
                  <c:v>2023/2024</c:v>
                </c:pt>
              </c:strCache>
            </c:strRef>
          </c:cat>
          <c:val>
            <c:numRef>
              <c:f>'AMU vs AMR'!$D$7:$D$27</c:f>
              <c:numCache>
                <c:formatCode>0.00</c:formatCode>
                <c:ptCount val="21"/>
                <c:pt idx="1">
                  <c:v>56.7</c:v>
                </c:pt>
                <c:pt idx="3">
                  <c:v>49.2</c:v>
                </c:pt>
                <c:pt idx="5">
                  <c:v>45.1</c:v>
                </c:pt>
                <c:pt idx="7">
                  <c:v>36.299999999999997</c:v>
                </c:pt>
                <c:pt idx="9">
                  <c:v>36.1</c:v>
                </c:pt>
                <c:pt idx="11" formatCode="General">
                  <c:v>31.8</c:v>
                </c:pt>
                <c:pt idx="13" formatCode="General">
                  <c:v>30.9</c:v>
                </c:pt>
                <c:pt idx="15" formatCode="General">
                  <c:v>31.1</c:v>
                </c:pt>
                <c:pt idx="17">
                  <c:v>26.8</c:v>
                </c:pt>
                <c:pt idx="19" formatCode="General">
                  <c:v>26.6</c:v>
                </c:pt>
              </c:numCache>
            </c:numRef>
          </c:val>
          <c:extLst>
            <c:ext xmlns:c16="http://schemas.microsoft.com/office/drawing/2014/chart" uri="{C3380CC4-5D6E-409C-BE32-E72D297353CC}">
              <c16:uniqueId val="{00000000-B770-48C2-8A54-FC1F7184B8A8}"/>
            </c:ext>
          </c:extLst>
        </c:ser>
        <c:dLbls>
          <c:showLegendKey val="0"/>
          <c:showVal val="0"/>
          <c:showCatName val="0"/>
          <c:showSerName val="0"/>
          <c:showPercent val="0"/>
          <c:showBubbleSize val="0"/>
        </c:dLbls>
        <c:gapWidth val="150"/>
        <c:axId val="813546848"/>
        <c:axId val="813542528"/>
      </c:barChart>
      <c:lineChart>
        <c:grouping val="standard"/>
        <c:varyColors val="0"/>
        <c:ser>
          <c:idx val="1"/>
          <c:order val="1"/>
          <c:tx>
            <c:strRef>
              <c:f>'AMU vs AMR'!$F$6</c:f>
              <c:strCache>
                <c:ptCount val="1"/>
                <c:pt idx="0">
                  <c:v>Antimicrobial sales (mg/kg)</c:v>
                </c:pt>
              </c:strCache>
            </c:strRef>
          </c:tx>
          <c:spPr>
            <a:ln w="28575" cap="rnd">
              <a:solidFill>
                <a:srgbClr val="007CBA"/>
              </a:solidFill>
              <a:round/>
            </a:ln>
            <a:effectLst/>
          </c:spPr>
          <c:marker>
            <c:symbol val="circle"/>
            <c:size val="5"/>
            <c:spPr>
              <a:solidFill>
                <a:srgbClr val="007CBA"/>
              </a:solidFill>
              <a:ln w="28575">
                <a:solidFill>
                  <a:srgbClr val="007CBA"/>
                </a:solidFill>
              </a:ln>
              <a:effectLst/>
            </c:spPr>
          </c:marker>
          <c:cat>
            <c:strRef>
              <c:f>'AMU vs AMR'!$C$7:$C$26</c:f>
              <c:strCache>
                <c:ptCount val="20"/>
                <c:pt idx="1">
                  <c:v>2014/2015</c:v>
                </c:pt>
                <c:pt idx="3">
                  <c:v>2015/2016</c:v>
                </c:pt>
                <c:pt idx="5">
                  <c:v>2016/2017</c:v>
                </c:pt>
                <c:pt idx="7">
                  <c:v>2017/2018</c:v>
                </c:pt>
                <c:pt idx="9">
                  <c:v>2018/2019</c:v>
                </c:pt>
                <c:pt idx="11">
                  <c:v>2019/2020</c:v>
                </c:pt>
                <c:pt idx="13">
                  <c:v>2020/2021</c:v>
                </c:pt>
                <c:pt idx="15">
                  <c:v>2021/2022</c:v>
                </c:pt>
                <c:pt idx="17">
                  <c:v>2022/2023</c:v>
                </c:pt>
                <c:pt idx="19">
                  <c:v>2023/2024</c:v>
                </c:pt>
              </c:strCache>
            </c:strRef>
          </c:cat>
          <c:val>
            <c:numRef>
              <c:f>'AMU vs AMR'!$F$7:$F$27</c:f>
              <c:numCache>
                <c:formatCode>General</c:formatCode>
                <c:ptCount val="21"/>
                <c:pt idx="0">
                  <c:v>36</c:v>
                </c:pt>
                <c:pt idx="2">
                  <c:v>32.5</c:v>
                </c:pt>
                <c:pt idx="4">
                  <c:v>22.9</c:v>
                </c:pt>
                <c:pt idx="6">
                  <c:v>19.3</c:v>
                </c:pt>
                <c:pt idx="8">
                  <c:v>17.899999999999999</c:v>
                </c:pt>
                <c:pt idx="10">
                  <c:v>18.7</c:v>
                </c:pt>
                <c:pt idx="12">
                  <c:v>18.7</c:v>
                </c:pt>
                <c:pt idx="14">
                  <c:v>17.399999999999999</c:v>
                </c:pt>
                <c:pt idx="16">
                  <c:v>15.7</c:v>
                </c:pt>
                <c:pt idx="18">
                  <c:v>15.9</c:v>
                </c:pt>
                <c:pt idx="20" formatCode="0.0">
                  <c:v>15.6</c:v>
                </c:pt>
              </c:numCache>
            </c:numRef>
          </c:val>
          <c:smooth val="0"/>
          <c:extLst>
            <c:ext xmlns:c16="http://schemas.microsoft.com/office/drawing/2014/chart" uri="{C3380CC4-5D6E-409C-BE32-E72D297353CC}">
              <c16:uniqueId val="{00000001-B770-48C2-8A54-FC1F7184B8A8}"/>
            </c:ext>
          </c:extLst>
        </c:ser>
        <c:dLbls>
          <c:showLegendKey val="0"/>
          <c:showVal val="0"/>
          <c:showCatName val="0"/>
          <c:showSerName val="0"/>
          <c:showPercent val="0"/>
          <c:showBubbleSize val="0"/>
        </c:dLbls>
        <c:marker val="1"/>
        <c:smooth val="0"/>
        <c:axId val="470500120"/>
        <c:axId val="388298368"/>
      </c:lineChart>
      <c:catAx>
        <c:axId val="470500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8298368"/>
        <c:crosses val="autoZero"/>
        <c:auto val="1"/>
        <c:lblAlgn val="ctr"/>
        <c:lblOffset val="100"/>
        <c:noMultiLvlLbl val="0"/>
      </c:catAx>
      <c:valAx>
        <c:axId val="388298368"/>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baseline="0">
                    <a:solidFill>
                      <a:sysClr val="windowText" lastClr="000000"/>
                    </a:solidFill>
                    <a:latin typeface="Arial" panose="020B0604020202020204" pitchFamily="34" charset="0"/>
                    <a:cs typeface="Arial" panose="020B0604020202020204" pitchFamily="34" charset="0"/>
                  </a:rPr>
                  <a:t>Active ingredient (mg/kg)</a:t>
                </a:r>
                <a:endParaRPr lang="en-GB"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9438008427645734E-2"/>
              <c:y val="0.197749801319799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0500120"/>
        <c:crosses val="autoZero"/>
        <c:crossBetween val="between"/>
      </c:valAx>
      <c:valAx>
        <c:axId val="813542528"/>
        <c:scaling>
          <c:orientation val="minMax"/>
        </c:scaling>
        <c:delete val="0"/>
        <c:axPos val="r"/>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000" b="1" i="0" u="none" strike="noStrike" kern="1200" baseline="0">
                    <a:solidFill>
                      <a:sysClr val="windowText" lastClr="000000"/>
                    </a:solidFill>
                    <a:latin typeface="Arial" panose="020B0604020202020204" pitchFamily="34" charset="0"/>
                    <a:cs typeface="Arial" panose="020B0604020202020204" pitchFamily="34" charset="0"/>
                  </a:rPr>
                  <a:t>Percentage of indicator </a:t>
                </a:r>
                <a:r>
                  <a:rPr lang="en-GB" sz="1000" b="1" i="1" u="none" strike="noStrike" kern="1200" baseline="0">
                    <a:solidFill>
                      <a:sysClr val="windowText" lastClr="000000"/>
                    </a:solidFill>
                    <a:latin typeface="Arial" panose="020B0604020202020204" pitchFamily="34" charset="0"/>
                    <a:cs typeface="Arial" panose="020B0604020202020204" pitchFamily="34" charset="0"/>
                  </a:rPr>
                  <a:t>E. coli </a:t>
                </a:r>
                <a:r>
                  <a:rPr lang="en-GB" sz="1000" b="1" i="0" u="none" strike="noStrike" kern="1200" baseline="0">
                    <a:solidFill>
                      <a:sysClr val="windowText" lastClr="000000"/>
                    </a:solidFill>
                    <a:latin typeface="Arial" panose="020B0604020202020204" pitchFamily="34" charset="0"/>
                    <a:cs typeface="Arial" panose="020B0604020202020204" pitchFamily="34" charset="0"/>
                  </a:rPr>
                  <a:t>(%)</a:t>
                </a:r>
                <a:endParaRPr lang="en-GB" sz="1000" b="1" i="1"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95971190112735083"/>
              <c:y val="0.1312859170331076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3546848"/>
        <c:crosses val="max"/>
        <c:crossBetween val="between"/>
      </c:valAx>
      <c:catAx>
        <c:axId val="813546848"/>
        <c:scaling>
          <c:orientation val="minMax"/>
        </c:scaling>
        <c:delete val="1"/>
        <c:axPos val="b"/>
        <c:numFmt formatCode="General" sourceLinked="1"/>
        <c:majorTickMark val="out"/>
        <c:minorTickMark val="none"/>
        <c:tickLblPos val="nextTo"/>
        <c:crossAx val="813542528"/>
        <c:crosses val="autoZero"/>
        <c:auto val="1"/>
        <c:lblAlgn val="ctr"/>
        <c:lblOffset val="100"/>
        <c:noMultiLvlLbl val="0"/>
      </c:catAx>
      <c:spPr>
        <a:noFill/>
        <a:ln>
          <a:noFill/>
        </a:ln>
        <a:effectLst/>
      </c:spPr>
    </c:plotArea>
    <c:legend>
      <c:legendPos val="b"/>
      <c:layout>
        <c:manualLayout>
          <c:xMode val="edge"/>
          <c:yMode val="edge"/>
          <c:x val="0.1671108868471092"/>
          <c:y val="0.92909327132306918"/>
          <c:w val="0.65954117505307353"/>
          <c:h val="4.244966139611183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061629800724887E-2"/>
          <c:y val="2.8809876543209878E-2"/>
          <c:w val="0.89582883663216006"/>
          <c:h val="0.76905339506172843"/>
        </c:manualLayout>
      </c:layout>
      <c:barChart>
        <c:barDir val="col"/>
        <c:grouping val="clustered"/>
        <c:varyColors val="0"/>
        <c:ser>
          <c:idx val="0"/>
          <c:order val="0"/>
          <c:tx>
            <c:strRef>
              <c:f>outcome_indicators!$AM$7</c:f>
              <c:strCache>
                <c:ptCount val="1"/>
                <c:pt idx="0">
                  <c:v>2014</c:v>
                </c:pt>
              </c:strCache>
            </c:strRef>
          </c:tx>
          <c:spPr>
            <a:solidFill>
              <a:srgbClr val="6D3075"/>
            </a:solidFill>
            <a:ln>
              <a:solidFill>
                <a:schemeClr val="tx1"/>
              </a:solidFill>
            </a:ln>
          </c:spPr>
          <c:invertIfNegative val="0"/>
          <c:dPt>
            <c:idx val="0"/>
            <c:invertIfNegative val="0"/>
            <c:bubble3D val="0"/>
            <c:extLst>
              <c:ext xmlns:c16="http://schemas.microsoft.com/office/drawing/2014/chart" uri="{C3380CC4-5D6E-409C-BE32-E72D297353CC}">
                <c16:uniqueId val="{00000000-F34F-48FF-936C-46991ECE8087}"/>
              </c:ext>
            </c:extLst>
          </c:dPt>
          <c:cat>
            <c:strRef>
              <c:f>outcome_indicators!$AL$7:$AL$8</c:f>
              <c:strCache>
                <c:ptCount val="2"/>
                <c:pt idx="0">
                  <c:v>Fully susceptible</c:v>
                </c:pt>
                <c:pt idx="1">
                  <c:v>Multi-drug resistant </c:v>
                </c:pt>
              </c:strCache>
            </c:strRef>
          </c:cat>
          <c:val>
            <c:numRef>
              <c:f>outcome_indicators!$AO$7:$AO$8</c:f>
              <c:numCache>
                <c:formatCode>0.0</c:formatCode>
                <c:ptCount val="2"/>
                <c:pt idx="0">
                  <c:v>14.499999999999998</c:v>
                </c:pt>
                <c:pt idx="1">
                  <c:v>63.5</c:v>
                </c:pt>
              </c:numCache>
            </c:numRef>
          </c:val>
          <c:extLst>
            <c:ext xmlns:c16="http://schemas.microsoft.com/office/drawing/2014/chart" uri="{C3380CC4-5D6E-409C-BE32-E72D297353CC}">
              <c16:uniqueId val="{00000001-F34F-48FF-936C-46991ECE8087}"/>
            </c:ext>
          </c:extLst>
        </c:ser>
        <c:ser>
          <c:idx val="1"/>
          <c:order val="1"/>
          <c:tx>
            <c:strRef>
              <c:f>outcome_indicators!$AM$9</c:f>
              <c:strCache>
                <c:ptCount val="1"/>
                <c:pt idx="0">
                  <c:v>2016</c:v>
                </c:pt>
              </c:strCache>
            </c:strRef>
          </c:tx>
          <c:spPr>
            <a:solidFill>
              <a:srgbClr val="FF9E16"/>
            </a:solidFill>
            <a:ln>
              <a:solidFill>
                <a:schemeClr val="tx1"/>
              </a:solidFill>
            </a:ln>
          </c:spPr>
          <c:invertIfNegative val="0"/>
          <c:val>
            <c:numRef>
              <c:f>outcome_indicators!$AO$9:$AO$10</c:f>
              <c:numCache>
                <c:formatCode>0.0</c:formatCode>
                <c:ptCount val="2"/>
                <c:pt idx="0">
                  <c:v>17.399999999999999</c:v>
                </c:pt>
                <c:pt idx="1">
                  <c:v>50</c:v>
                </c:pt>
              </c:numCache>
            </c:numRef>
          </c:val>
          <c:extLst>
            <c:ext xmlns:c16="http://schemas.microsoft.com/office/drawing/2014/chart" uri="{C3380CC4-5D6E-409C-BE32-E72D297353CC}">
              <c16:uniqueId val="{00000002-F34F-48FF-936C-46991ECE8087}"/>
            </c:ext>
          </c:extLst>
        </c:ser>
        <c:ser>
          <c:idx val="2"/>
          <c:order val="2"/>
          <c:tx>
            <c:strRef>
              <c:f>outcome_indicators!$AM$11</c:f>
              <c:strCache>
                <c:ptCount val="1"/>
                <c:pt idx="0">
                  <c:v>2018</c:v>
                </c:pt>
              </c:strCache>
            </c:strRef>
          </c:tx>
          <c:spPr>
            <a:solidFill>
              <a:srgbClr val="77BC1F"/>
            </a:solidFill>
            <a:ln>
              <a:solidFill>
                <a:schemeClr val="tx1"/>
              </a:solidFill>
            </a:ln>
          </c:spPr>
          <c:invertIfNegative val="0"/>
          <c:val>
            <c:numRef>
              <c:f>outcome_indicators!$AO$11:$AO$12</c:f>
              <c:numCache>
                <c:formatCode>0.0</c:formatCode>
                <c:ptCount val="2"/>
                <c:pt idx="0">
                  <c:v>35.520000000000003</c:v>
                </c:pt>
                <c:pt idx="1">
                  <c:v>34.97</c:v>
                </c:pt>
              </c:numCache>
            </c:numRef>
          </c:val>
          <c:extLst>
            <c:ext xmlns:c16="http://schemas.microsoft.com/office/drawing/2014/chart" uri="{C3380CC4-5D6E-409C-BE32-E72D297353CC}">
              <c16:uniqueId val="{00000003-F34F-48FF-936C-46991ECE8087}"/>
            </c:ext>
          </c:extLst>
        </c:ser>
        <c:ser>
          <c:idx val="3"/>
          <c:order val="3"/>
          <c:tx>
            <c:strRef>
              <c:f>outcome_indicators!$AM$13</c:f>
              <c:strCache>
                <c:ptCount val="1"/>
                <c:pt idx="0">
                  <c:v>2020</c:v>
                </c:pt>
              </c:strCache>
            </c:strRef>
          </c:tx>
          <c:spPr>
            <a:solidFill>
              <a:srgbClr val="007CBA"/>
            </a:solidFill>
            <a:ln>
              <a:solidFill>
                <a:schemeClr val="tx1"/>
              </a:solidFill>
            </a:ln>
          </c:spPr>
          <c:invertIfNegative val="0"/>
          <c:val>
            <c:numRef>
              <c:f>outcome_indicators!$AO$13:$AO$14</c:f>
              <c:numCache>
                <c:formatCode>0.0</c:formatCode>
                <c:ptCount val="2"/>
                <c:pt idx="0">
                  <c:v>42.4</c:v>
                </c:pt>
                <c:pt idx="1">
                  <c:v>27.200000000000003</c:v>
                </c:pt>
              </c:numCache>
            </c:numRef>
          </c:val>
          <c:extLst>
            <c:ext xmlns:c16="http://schemas.microsoft.com/office/drawing/2014/chart" uri="{C3380CC4-5D6E-409C-BE32-E72D297353CC}">
              <c16:uniqueId val="{00000004-F34F-48FF-936C-46991ECE8087}"/>
            </c:ext>
          </c:extLst>
        </c:ser>
        <c:ser>
          <c:idx val="4"/>
          <c:order val="4"/>
          <c:tx>
            <c:strRef>
              <c:f>outcome_indicators!$AM$15</c:f>
              <c:strCache>
                <c:ptCount val="1"/>
                <c:pt idx="0">
                  <c:v>2022</c:v>
                </c:pt>
              </c:strCache>
            </c:strRef>
          </c:tx>
          <c:spPr>
            <a:solidFill>
              <a:srgbClr val="D9262E"/>
            </a:solidFill>
            <a:ln>
              <a:solidFill>
                <a:schemeClr val="tx1"/>
              </a:solidFill>
            </a:ln>
          </c:spPr>
          <c:invertIfNegative val="0"/>
          <c:val>
            <c:numRef>
              <c:f>outcome_indicators!$AO$15:$AO$16</c:f>
              <c:numCache>
                <c:formatCode>0.0</c:formatCode>
                <c:ptCount val="2"/>
                <c:pt idx="0">
                  <c:v>45.300000000000004</c:v>
                </c:pt>
                <c:pt idx="1">
                  <c:v>27.1</c:v>
                </c:pt>
              </c:numCache>
            </c:numRef>
          </c:val>
          <c:extLst>
            <c:ext xmlns:c16="http://schemas.microsoft.com/office/drawing/2014/chart" uri="{C3380CC4-5D6E-409C-BE32-E72D297353CC}">
              <c16:uniqueId val="{00000005-F34F-48FF-936C-46991ECE8087}"/>
            </c:ext>
          </c:extLst>
        </c:ser>
        <c:ser>
          <c:idx val="5"/>
          <c:order val="5"/>
          <c:tx>
            <c:strRef>
              <c:f>outcome_indicators!$AM$17</c:f>
              <c:strCache>
                <c:ptCount val="1"/>
                <c:pt idx="0">
                  <c:v>2024</c:v>
                </c:pt>
              </c:strCache>
            </c:strRef>
          </c:tx>
          <c:spPr>
            <a:solidFill>
              <a:srgbClr val="000099"/>
            </a:solidFill>
            <a:ln>
              <a:solidFill>
                <a:schemeClr val="tx1"/>
              </a:solidFill>
            </a:ln>
          </c:spPr>
          <c:invertIfNegative val="0"/>
          <c:val>
            <c:numRef>
              <c:f>outcome_indicators!$AO$17:$AO$18</c:f>
              <c:numCache>
                <c:formatCode>0.0</c:formatCode>
                <c:ptCount val="2"/>
                <c:pt idx="0">
                  <c:v>32.4</c:v>
                </c:pt>
                <c:pt idx="1">
                  <c:v>26.700000000000003</c:v>
                </c:pt>
              </c:numCache>
            </c:numRef>
          </c:val>
          <c:extLst>
            <c:ext xmlns:c16="http://schemas.microsoft.com/office/drawing/2014/chart" uri="{C3380CC4-5D6E-409C-BE32-E72D297353CC}">
              <c16:uniqueId val="{00000006-F34F-48FF-936C-46991ECE8087}"/>
            </c:ext>
          </c:extLst>
        </c:ser>
        <c:dLbls>
          <c:showLegendKey val="0"/>
          <c:showVal val="0"/>
          <c:showCatName val="0"/>
          <c:showSerName val="0"/>
          <c:showPercent val="0"/>
          <c:showBubbleSize val="0"/>
        </c:dLbls>
        <c:gapWidth val="500"/>
        <c:axId val="134887680"/>
        <c:axId val="134898048"/>
      </c:barChart>
      <c:catAx>
        <c:axId val="134887680"/>
        <c:scaling>
          <c:orientation val="minMax"/>
        </c:scaling>
        <c:delete val="0"/>
        <c:axPos val="b"/>
        <c:title>
          <c:tx>
            <c:rich>
              <a:bodyPr/>
              <a:lstStyle/>
              <a:p>
                <a:pPr>
                  <a:defRPr sz="1000"/>
                </a:pPr>
                <a:r>
                  <a:rPr lang="en-US" sz="1000"/>
                  <a:t>Indicator</a:t>
                </a:r>
              </a:p>
            </c:rich>
          </c:tx>
          <c:layout>
            <c:manualLayout>
              <c:xMode val="edge"/>
              <c:yMode val="edge"/>
              <c:x val="0.4860499949076319"/>
              <c:y val="0.86620208173857249"/>
            </c:manualLayout>
          </c:layout>
          <c:overlay val="0"/>
        </c:title>
        <c:numFmt formatCode="General" sourceLinked="0"/>
        <c:majorTickMark val="out"/>
        <c:minorTickMark val="none"/>
        <c:tickLblPos val="nextTo"/>
        <c:spPr>
          <a:ln>
            <a:solidFill>
              <a:schemeClr val="tx1"/>
            </a:solidFill>
          </a:ln>
        </c:spPr>
        <c:txPr>
          <a:bodyPr/>
          <a:lstStyle/>
          <a:p>
            <a:pPr>
              <a:defRPr sz="1000"/>
            </a:pPr>
            <a:endParaRPr lang="en-US"/>
          </a:p>
        </c:txPr>
        <c:crossAx val="134898048"/>
        <c:crosses val="autoZero"/>
        <c:auto val="1"/>
        <c:lblAlgn val="ctr"/>
        <c:lblOffset val="100"/>
        <c:noMultiLvlLbl val="0"/>
      </c:catAx>
      <c:valAx>
        <c:axId val="134898048"/>
        <c:scaling>
          <c:orientation val="minMax"/>
        </c:scaling>
        <c:delete val="0"/>
        <c:axPos val="l"/>
        <c:majorGridlines>
          <c:spPr>
            <a:ln>
              <a:solidFill>
                <a:srgbClr val="D9D9D9"/>
              </a:solidFill>
            </a:ln>
          </c:spPr>
        </c:majorGridlines>
        <c:title>
          <c:tx>
            <c:rich>
              <a:bodyPr/>
              <a:lstStyle/>
              <a:p>
                <a:pPr>
                  <a:defRPr sz="1000"/>
                </a:pPr>
                <a:r>
                  <a:rPr lang="en-US" sz="1000"/>
                  <a:t>Percentage (%)</a:t>
                </a:r>
              </a:p>
            </c:rich>
          </c:tx>
          <c:layout>
            <c:manualLayout>
              <c:xMode val="edge"/>
              <c:yMode val="edge"/>
              <c:x val="0"/>
              <c:y val="0.27416266072614992"/>
            </c:manualLayout>
          </c:layout>
          <c:overlay val="0"/>
        </c:title>
        <c:numFmt formatCode="#,##0" sourceLinked="0"/>
        <c:majorTickMark val="out"/>
        <c:minorTickMark val="none"/>
        <c:tickLblPos val="nextTo"/>
        <c:spPr>
          <a:ln>
            <a:solidFill>
              <a:schemeClr val="tx1"/>
            </a:solidFill>
          </a:ln>
        </c:spPr>
        <c:txPr>
          <a:bodyPr/>
          <a:lstStyle/>
          <a:p>
            <a:pPr>
              <a:defRPr sz="1000"/>
            </a:pPr>
            <a:endParaRPr lang="en-US"/>
          </a:p>
        </c:txPr>
        <c:crossAx val="134887680"/>
        <c:crosses val="autoZero"/>
        <c:crossBetween val="between"/>
      </c:valAx>
      <c:spPr>
        <a:noFill/>
      </c:spPr>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821705426356585E-2"/>
          <c:y val="2.8809876543209878E-2"/>
          <c:w val="0.91006879844961241"/>
          <c:h val="0.76905339506172843"/>
        </c:manualLayout>
      </c:layout>
      <c:barChart>
        <c:barDir val="col"/>
        <c:grouping val="clustered"/>
        <c:varyColors val="0"/>
        <c:ser>
          <c:idx val="0"/>
          <c:order val="0"/>
          <c:tx>
            <c:strRef>
              <c:f>outcome_indicators!$AV$7</c:f>
              <c:strCache>
                <c:ptCount val="1"/>
                <c:pt idx="0">
                  <c:v>2014</c:v>
                </c:pt>
              </c:strCache>
            </c:strRef>
          </c:tx>
          <c:spPr>
            <a:solidFill>
              <a:srgbClr val="6D3075"/>
            </a:solidFill>
            <a:ln>
              <a:solidFill>
                <a:schemeClr val="tx1"/>
              </a:solidFill>
            </a:ln>
          </c:spPr>
          <c:invertIfNegative val="0"/>
          <c:cat>
            <c:strRef>
              <c:f>outcome_indicators!$AU$7:$AU$8</c:f>
              <c:strCache>
                <c:ptCount val="2"/>
                <c:pt idx="0">
                  <c:v>Fully susceptible</c:v>
                </c:pt>
                <c:pt idx="1">
                  <c:v>Multi-drug resistant </c:v>
                </c:pt>
              </c:strCache>
            </c:strRef>
          </c:cat>
          <c:val>
            <c:numRef>
              <c:f>outcome_indicators!$AX$7:$AX$8</c:f>
              <c:numCache>
                <c:formatCode>0.0</c:formatCode>
                <c:ptCount val="2"/>
                <c:pt idx="0">
                  <c:v>11.3</c:v>
                </c:pt>
                <c:pt idx="1">
                  <c:v>38.700000000000003</c:v>
                </c:pt>
              </c:numCache>
            </c:numRef>
          </c:val>
          <c:extLst>
            <c:ext xmlns:c16="http://schemas.microsoft.com/office/drawing/2014/chart" uri="{C3380CC4-5D6E-409C-BE32-E72D297353CC}">
              <c16:uniqueId val="{00000000-3686-41DD-8A59-10CD2672A303}"/>
            </c:ext>
          </c:extLst>
        </c:ser>
        <c:ser>
          <c:idx val="1"/>
          <c:order val="1"/>
          <c:tx>
            <c:strRef>
              <c:f>outcome_indicators!$AV$9</c:f>
              <c:strCache>
                <c:ptCount val="1"/>
                <c:pt idx="0">
                  <c:v>2016</c:v>
                </c:pt>
              </c:strCache>
            </c:strRef>
          </c:tx>
          <c:spPr>
            <a:solidFill>
              <a:srgbClr val="FF9E16"/>
            </a:solidFill>
            <a:ln>
              <a:solidFill>
                <a:schemeClr val="tx1"/>
              </a:solidFill>
            </a:ln>
          </c:spPr>
          <c:invertIfNegative val="0"/>
          <c:val>
            <c:numRef>
              <c:f>outcome_indicators!$AX$9:$AX$10</c:f>
              <c:numCache>
                <c:formatCode>0.0</c:formatCode>
                <c:ptCount val="2"/>
                <c:pt idx="0">
                  <c:v>19.600000000000001</c:v>
                </c:pt>
                <c:pt idx="1">
                  <c:v>30.8</c:v>
                </c:pt>
              </c:numCache>
            </c:numRef>
          </c:val>
          <c:extLst>
            <c:ext xmlns:c16="http://schemas.microsoft.com/office/drawing/2014/chart" uri="{C3380CC4-5D6E-409C-BE32-E72D297353CC}">
              <c16:uniqueId val="{00000001-3686-41DD-8A59-10CD2672A303}"/>
            </c:ext>
          </c:extLst>
        </c:ser>
        <c:ser>
          <c:idx val="2"/>
          <c:order val="2"/>
          <c:tx>
            <c:strRef>
              <c:f>outcome_indicators!$AV$11</c:f>
              <c:strCache>
                <c:ptCount val="1"/>
                <c:pt idx="0">
                  <c:v>2018</c:v>
                </c:pt>
              </c:strCache>
            </c:strRef>
          </c:tx>
          <c:spPr>
            <a:solidFill>
              <a:srgbClr val="77BC1F"/>
            </a:solidFill>
            <a:ln>
              <a:solidFill>
                <a:schemeClr val="tx1"/>
              </a:solidFill>
            </a:ln>
          </c:spPr>
          <c:invertIfNegative val="0"/>
          <c:val>
            <c:numRef>
              <c:f>outcome_indicators!$AX$11:$AX$12</c:f>
              <c:numCache>
                <c:formatCode>0.0</c:formatCode>
                <c:ptCount val="2"/>
                <c:pt idx="0">
                  <c:v>28.16</c:v>
                </c:pt>
                <c:pt idx="1">
                  <c:v>20.69</c:v>
                </c:pt>
              </c:numCache>
            </c:numRef>
          </c:val>
          <c:extLst>
            <c:ext xmlns:c16="http://schemas.microsoft.com/office/drawing/2014/chart" uri="{C3380CC4-5D6E-409C-BE32-E72D297353CC}">
              <c16:uniqueId val="{00000002-3686-41DD-8A59-10CD2672A303}"/>
            </c:ext>
          </c:extLst>
        </c:ser>
        <c:ser>
          <c:idx val="3"/>
          <c:order val="3"/>
          <c:tx>
            <c:strRef>
              <c:f>outcome_indicators!$AV$13</c:f>
              <c:strCache>
                <c:ptCount val="1"/>
                <c:pt idx="0">
                  <c:v>2020</c:v>
                </c:pt>
              </c:strCache>
            </c:strRef>
          </c:tx>
          <c:spPr>
            <a:solidFill>
              <a:srgbClr val="007CBA"/>
            </a:solidFill>
            <a:ln>
              <a:solidFill>
                <a:schemeClr val="tx1"/>
              </a:solidFill>
            </a:ln>
          </c:spPr>
          <c:invertIfNegative val="0"/>
          <c:val>
            <c:numRef>
              <c:f>outcome_indicators!$AX$13:$AX$14</c:f>
              <c:numCache>
                <c:formatCode>0.0</c:formatCode>
                <c:ptCount val="2"/>
                <c:pt idx="0">
                  <c:v>28.934010152284262</c:v>
                </c:pt>
                <c:pt idx="1">
                  <c:v>24.4</c:v>
                </c:pt>
              </c:numCache>
            </c:numRef>
          </c:val>
          <c:extLst>
            <c:ext xmlns:c16="http://schemas.microsoft.com/office/drawing/2014/chart" uri="{C3380CC4-5D6E-409C-BE32-E72D297353CC}">
              <c16:uniqueId val="{00000003-3686-41DD-8A59-10CD2672A303}"/>
            </c:ext>
          </c:extLst>
        </c:ser>
        <c:ser>
          <c:idx val="4"/>
          <c:order val="4"/>
          <c:tx>
            <c:strRef>
              <c:f>outcome_indicators!$AV$15</c:f>
              <c:strCache>
                <c:ptCount val="1"/>
                <c:pt idx="0">
                  <c:v>2022</c:v>
                </c:pt>
              </c:strCache>
            </c:strRef>
          </c:tx>
          <c:spPr>
            <a:solidFill>
              <a:srgbClr val="D9262E"/>
            </a:solidFill>
            <a:ln>
              <a:solidFill>
                <a:schemeClr val="tx1"/>
              </a:solidFill>
            </a:ln>
          </c:spPr>
          <c:invertIfNegative val="0"/>
          <c:val>
            <c:numRef>
              <c:f>outcome_indicators!$AX$15:$AX$16</c:f>
              <c:numCache>
                <c:formatCode>0.0</c:formatCode>
                <c:ptCount val="2"/>
                <c:pt idx="0">
                  <c:v>22</c:v>
                </c:pt>
                <c:pt idx="1">
                  <c:v>26.200000000000003</c:v>
                </c:pt>
              </c:numCache>
            </c:numRef>
          </c:val>
          <c:extLst>
            <c:ext xmlns:c16="http://schemas.microsoft.com/office/drawing/2014/chart" uri="{C3380CC4-5D6E-409C-BE32-E72D297353CC}">
              <c16:uniqueId val="{00000004-3686-41DD-8A59-10CD2672A303}"/>
            </c:ext>
          </c:extLst>
        </c:ser>
        <c:ser>
          <c:idx val="5"/>
          <c:order val="5"/>
          <c:tx>
            <c:strRef>
              <c:f>outcome_indicators!$AV$17</c:f>
              <c:strCache>
                <c:ptCount val="1"/>
                <c:pt idx="0">
                  <c:v>2024</c:v>
                </c:pt>
              </c:strCache>
            </c:strRef>
          </c:tx>
          <c:spPr>
            <a:solidFill>
              <a:srgbClr val="000099"/>
            </a:solidFill>
            <a:ln>
              <a:solidFill>
                <a:schemeClr val="tx1"/>
              </a:solidFill>
            </a:ln>
          </c:spPr>
          <c:invertIfNegative val="0"/>
          <c:val>
            <c:numRef>
              <c:f>outcome_indicators!$AX$17:$AX$18</c:f>
              <c:numCache>
                <c:formatCode>0.0</c:formatCode>
                <c:ptCount val="2"/>
                <c:pt idx="0">
                  <c:v>29.5</c:v>
                </c:pt>
                <c:pt idx="1">
                  <c:v>26.700000000000003</c:v>
                </c:pt>
              </c:numCache>
            </c:numRef>
          </c:val>
          <c:extLst>
            <c:ext xmlns:c16="http://schemas.microsoft.com/office/drawing/2014/chart" uri="{C3380CC4-5D6E-409C-BE32-E72D297353CC}">
              <c16:uniqueId val="{00000005-3686-41DD-8A59-10CD2672A303}"/>
            </c:ext>
          </c:extLst>
        </c:ser>
        <c:dLbls>
          <c:showLegendKey val="0"/>
          <c:showVal val="0"/>
          <c:showCatName val="0"/>
          <c:showSerName val="0"/>
          <c:showPercent val="0"/>
          <c:showBubbleSize val="0"/>
        </c:dLbls>
        <c:gapWidth val="500"/>
        <c:axId val="134887680"/>
        <c:axId val="134898048"/>
      </c:barChart>
      <c:catAx>
        <c:axId val="134887680"/>
        <c:scaling>
          <c:orientation val="minMax"/>
        </c:scaling>
        <c:delete val="0"/>
        <c:axPos val="b"/>
        <c:title>
          <c:tx>
            <c:rich>
              <a:bodyPr/>
              <a:lstStyle/>
              <a:p>
                <a:pPr>
                  <a:defRPr sz="1000"/>
                </a:pPr>
                <a:r>
                  <a:rPr lang="en-US" sz="1000"/>
                  <a:t>Indicator</a:t>
                </a:r>
              </a:p>
            </c:rich>
          </c:tx>
          <c:layout>
            <c:manualLayout>
              <c:xMode val="edge"/>
              <c:yMode val="edge"/>
              <c:x val="0.49316994591004593"/>
              <c:y val="0.89557777249619575"/>
            </c:manualLayout>
          </c:layout>
          <c:overlay val="0"/>
        </c:title>
        <c:numFmt formatCode="General" sourceLinked="0"/>
        <c:majorTickMark val="out"/>
        <c:minorTickMark val="none"/>
        <c:tickLblPos val="nextTo"/>
        <c:spPr>
          <a:ln>
            <a:solidFill>
              <a:schemeClr val="tx1"/>
            </a:solidFill>
          </a:ln>
        </c:spPr>
        <c:txPr>
          <a:bodyPr/>
          <a:lstStyle/>
          <a:p>
            <a:pPr>
              <a:defRPr sz="1000"/>
            </a:pPr>
            <a:endParaRPr lang="en-US"/>
          </a:p>
        </c:txPr>
        <c:crossAx val="134898048"/>
        <c:crosses val="autoZero"/>
        <c:auto val="1"/>
        <c:lblAlgn val="ctr"/>
        <c:lblOffset val="100"/>
        <c:noMultiLvlLbl val="0"/>
      </c:catAx>
      <c:valAx>
        <c:axId val="134898048"/>
        <c:scaling>
          <c:orientation val="minMax"/>
          <c:max val="50"/>
        </c:scaling>
        <c:delete val="0"/>
        <c:axPos val="l"/>
        <c:majorGridlines>
          <c:spPr>
            <a:ln>
              <a:solidFill>
                <a:srgbClr val="D9D9D9"/>
              </a:solidFill>
            </a:ln>
          </c:spPr>
        </c:majorGridlines>
        <c:title>
          <c:tx>
            <c:rich>
              <a:bodyPr/>
              <a:lstStyle/>
              <a:p>
                <a:pPr>
                  <a:defRPr sz="1000"/>
                </a:pPr>
                <a:r>
                  <a:rPr lang="en-US" sz="1000"/>
                  <a:t>Percentage (%)</a:t>
                </a:r>
              </a:p>
            </c:rich>
          </c:tx>
          <c:layout>
            <c:manualLayout>
              <c:xMode val="edge"/>
              <c:yMode val="edge"/>
              <c:x val="6.4858452912364053E-3"/>
              <c:y val="0.23808097289013369"/>
            </c:manualLayout>
          </c:layout>
          <c:overlay val="0"/>
        </c:title>
        <c:numFmt formatCode="#,##0" sourceLinked="0"/>
        <c:majorTickMark val="out"/>
        <c:minorTickMark val="none"/>
        <c:tickLblPos val="nextTo"/>
        <c:spPr>
          <a:ln>
            <a:solidFill>
              <a:schemeClr val="tx1"/>
            </a:solidFill>
          </a:ln>
        </c:spPr>
        <c:txPr>
          <a:bodyPr/>
          <a:lstStyle/>
          <a:p>
            <a:pPr>
              <a:defRPr sz="1000"/>
            </a:pPr>
            <a:endParaRPr lang="en-US"/>
          </a:p>
        </c:txPr>
        <c:crossAx val="134887680"/>
        <c:crosses val="autoZero"/>
        <c:crossBetween val="between"/>
      </c:valAx>
      <c:spPr>
        <a:noFill/>
      </c:spPr>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59617941190418"/>
          <c:y val="5.5443548387096774E-2"/>
          <c:w val="0.7726604749498599"/>
          <c:h val="0.489624872999746"/>
        </c:manualLayout>
      </c:layout>
      <c:barChart>
        <c:barDir val="col"/>
        <c:grouping val="clustered"/>
        <c:varyColors val="0"/>
        <c:ser>
          <c:idx val="0"/>
          <c:order val="0"/>
          <c:tx>
            <c:strRef>
              <c:f>E.faecalis_broiler!$D$2</c:f>
              <c:strCache>
                <c:ptCount val="1"/>
                <c:pt idx="0">
                  <c:v>2022</c:v>
                </c:pt>
              </c:strCache>
            </c:strRef>
          </c:tx>
          <c:spPr>
            <a:solidFill>
              <a:srgbClr val="D9262E"/>
            </a:solidFill>
            <a:ln>
              <a:noFill/>
            </a:ln>
            <a:effectLst/>
          </c:spPr>
          <c:invertIfNegative val="0"/>
          <c:cat>
            <c:multiLvlStrRef>
              <c:f>E.faecalis_broiler!$B$20:$C$25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E.faecalis_broiler!$H$8:$H$13</c:f>
              <c:numCache>
                <c:formatCode>0.0</c:formatCode>
                <c:ptCount val="6"/>
                <c:pt idx="0">
                  <c:v>0</c:v>
                </c:pt>
                <c:pt idx="1">
                  <c:v>0</c:v>
                </c:pt>
                <c:pt idx="2">
                  <c:v>0</c:v>
                </c:pt>
                <c:pt idx="3">
                  <c:v>0</c:v>
                </c:pt>
                <c:pt idx="4">
                  <c:v>0</c:v>
                </c:pt>
                <c:pt idx="5">
                  <c:v>0</c:v>
                </c:pt>
              </c:numCache>
              <c:extLst/>
            </c:numRef>
          </c:val>
          <c:extLst>
            <c:ext xmlns:c16="http://schemas.microsoft.com/office/drawing/2014/chart" uri="{C3380CC4-5D6E-409C-BE32-E72D297353CC}">
              <c16:uniqueId val="{00000000-5746-4F28-BEFB-854DD6316924}"/>
            </c:ext>
          </c:extLst>
        </c:ser>
        <c:ser>
          <c:idx val="1"/>
          <c:order val="1"/>
          <c:tx>
            <c:strRef>
              <c:f>E.faecalis_broiler!$D$14</c:f>
              <c:strCache>
                <c:ptCount val="1"/>
                <c:pt idx="0">
                  <c:v>2024</c:v>
                </c:pt>
              </c:strCache>
            </c:strRef>
          </c:tx>
          <c:spPr>
            <a:solidFill>
              <a:srgbClr val="000099"/>
            </a:solidFill>
            <a:ln>
              <a:noFill/>
            </a:ln>
            <a:effectLst/>
          </c:spPr>
          <c:invertIfNegative val="0"/>
          <c:cat>
            <c:multiLvlStrRef>
              <c:f>E.faecalis_broiler!$B$20:$C$25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E.faecalis_broiler!$H$20:$H$25</c:f>
              <c:numCache>
                <c:formatCode>0.0</c:formatCode>
                <c:ptCount val="6"/>
                <c:pt idx="0">
                  <c:v>0</c:v>
                </c:pt>
                <c:pt idx="1">
                  <c:v>0</c:v>
                </c:pt>
                <c:pt idx="2">
                  <c:v>0</c:v>
                </c:pt>
                <c:pt idx="3">
                  <c:v>0</c:v>
                </c:pt>
                <c:pt idx="4">
                  <c:v>0</c:v>
                </c:pt>
                <c:pt idx="5">
                  <c:v>0</c:v>
                </c:pt>
              </c:numCache>
              <c:extLst/>
            </c:numRef>
          </c:val>
          <c:extLst>
            <c:ext xmlns:c16="http://schemas.microsoft.com/office/drawing/2014/chart" uri="{C3380CC4-5D6E-409C-BE32-E72D297353CC}">
              <c16:uniqueId val="{00000001-5746-4F28-BEFB-854DD6316924}"/>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5.1353207816188318E-3"/>
              <c:y val="1.471575755651509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E.faecalis_broiler!$D$2</c:f>
              <c:strCache>
                <c:ptCount val="1"/>
                <c:pt idx="0">
                  <c:v>2022</c:v>
                </c:pt>
              </c:strCache>
            </c:strRef>
          </c:tx>
          <c:spPr>
            <a:solidFill>
              <a:srgbClr val="D9262E"/>
            </a:solidFill>
            <a:ln>
              <a:solidFill>
                <a:schemeClr val="tx1"/>
              </a:solidFill>
            </a:ln>
            <a:effectLst/>
          </c:spPr>
          <c:invertIfNegative val="0"/>
          <c:cat>
            <c:multiLvlStrRef>
              <c:f>(E.faecalis_broiler!$B$14:$C$17,E.faecalis_broiler!$B$19:$C$19)</c:f>
              <c:multiLvlStrCache>
                <c:ptCount val="5"/>
                <c:lvl>
                  <c:pt idx="0">
                    <c:v>Gentamicin</c:v>
                  </c:pt>
                  <c:pt idx="1">
                    <c:v>Chloramphenicol</c:v>
                  </c:pt>
                  <c:pt idx="2">
                    <c:v>Ampicillin</c:v>
                  </c:pt>
                  <c:pt idx="3">
                    <c:v>Erythromycin</c:v>
                  </c:pt>
                  <c:pt idx="4">
                    <c:v>Tetracycline</c:v>
                  </c:pt>
                </c:lvl>
                <c:lvl>
                  <c:pt idx="0">
                    <c:v>AG</c:v>
                  </c:pt>
                  <c:pt idx="1">
                    <c:v>AP</c:v>
                  </c:pt>
                  <c:pt idx="2">
                    <c:v>BL</c:v>
                  </c:pt>
                  <c:pt idx="3">
                    <c:v>ML</c:v>
                  </c:pt>
                  <c:pt idx="4">
                    <c:v>TC</c:v>
                  </c:pt>
                </c:lvl>
              </c:multiLvlStrCache>
              <c:extLst/>
            </c:multiLvlStrRef>
          </c:cat>
          <c:val>
            <c:numRef>
              <c:f>(E.faecalis_broiler!$H$2:$H$5,E.faecalis_broiler!$H$7)</c:f>
              <c:numCache>
                <c:formatCode>0.0</c:formatCode>
                <c:ptCount val="5"/>
                <c:pt idx="0">
                  <c:v>0</c:v>
                </c:pt>
                <c:pt idx="1">
                  <c:v>0</c:v>
                </c:pt>
                <c:pt idx="2">
                  <c:v>0</c:v>
                </c:pt>
                <c:pt idx="3">
                  <c:v>48.648648648648653</c:v>
                </c:pt>
                <c:pt idx="4">
                  <c:v>62.162162162162161</c:v>
                </c:pt>
              </c:numCache>
              <c:extLst/>
            </c:numRef>
          </c:val>
          <c:extLst>
            <c:ext xmlns:c16="http://schemas.microsoft.com/office/drawing/2014/chart" uri="{C3380CC4-5D6E-409C-BE32-E72D297353CC}">
              <c16:uniqueId val="{00000000-4659-47C5-A525-23198CE0C062}"/>
            </c:ext>
          </c:extLst>
        </c:ser>
        <c:ser>
          <c:idx val="1"/>
          <c:order val="1"/>
          <c:tx>
            <c:strRef>
              <c:f>E.faecalis_broiler!$D$14</c:f>
              <c:strCache>
                <c:ptCount val="1"/>
                <c:pt idx="0">
                  <c:v>2024</c:v>
                </c:pt>
              </c:strCache>
            </c:strRef>
          </c:tx>
          <c:spPr>
            <a:solidFill>
              <a:srgbClr val="000099"/>
            </a:solidFill>
            <a:ln>
              <a:solidFill>
                <a:schemeClr val="tx1"/>
              </a:solidFill>
            </a:ln>
            <a:effectLst/>
          </c:spPr>
          <c:invertIfNegative val="0"/>
          <c:dPt>
            <c:idx val="1"/>
            <c:invertIfNegative val="0"/>
            <c:bubble3D val="0"/>
            <c:spPr>
              <a:solidFill>
                <a:srgbClr val="000099"/>
              </a:solidFill>
              <a:ln w="3175">
                <a:solidFill>
                  <a:schemeClr val="tx1"/>
                </a:solidFill>
              </a:ln>
              <a:effectLst/>
            </c:spPr>
            <c:extLst>
              <c:ext xmlns:c16="http://schemas.microsoft.com/office/drawing/2014/chart" uri="{C3380CC4-5D6E-409C-BE32-E72D297353CC}">
                <c16:uniqueId val="{00000002-4659-47C5-A525-23198CE0C062}"/>
              </c:ext>
            </c:extLst>
          </c:dPt>
          <c:cat>
            <c:multiLvlStrRef>
              <c:f>(E.faecalis_broiler!$B$14:$C$17,E.faecalis_broiler!$B$19:$C$19)</c:f>
              <c:multiLvlStrCache>
                <c:ptCount val="5"/>
                <c:lvl>
                  <c:pt idx="0">
                    <c:v>Gentamicin</c:v>
                  </c:pt>
                  <c:pt idx="1">
                    <c:v>Chloramphenicol</c:v>
                  </c:pt>
                  <c:pt idx="2">
                    <c:v>Ampicillin</c:v>
                  </c:pt>
                  <c:pt idx="3">
                    <c:v>Erythromycin</c:v>
                  </c:pt>
                  <c:pt idx="4">
                    <c:v>Tetracycline</c:v>
                  </c:pt>
                </c:lvl>
                <c:lvl>
                  <c:pt idx="0">
                    <c:v>AG</c:v>
                  </c:pt>
                  <c:pt idx="1">
                    <c:v>AP</c:v>
                  </c:pt>
                  <c:pt idx="2">
                    <c:v>BL</c:v>
                  </c:pt>
                  <c:pt idx="3">
                    <c:v>ML</c:v>
                  </c:pt>
                  <c:pt idx="4">
                    <c:v>TC</c:v>
                  </c:pt>
                </c:lvl>
              </c:multiLvlStrCache>
              <c:extLst/>
            </c:multiLvlStrRef>
          </c:cat>
          <c:val>
            <c:numRef>
              <c:f>(E.faecalis_broiler!$H$14:$H$17,E.faecalis_broiler!$H$19)</c:f>
              <c:numCache>
                <c:formatCode>0.0</c:formatCode>
                <c:ptCount val="5"/>
                <c:pt idx="0">
                  <c:v>0</c:v>
                </c:pt>
                <c:pt idx="1">
                  <c:v>1.3157894736842104</c:v>
                </c:pt>
                <c:pt idx="2">
                  <c:v>0</c:v>
                </c:pt>
                <c:pt idx="3">
                  <c:v>53.94736842105263</c:v>
                </c:pt>
                <c:pt idx="4">
                  <c:v>67.10526315789474</c:v>
                </c:pt>
              </c:numCache>
              <c:extLst/>
            </c:numRef>
          </c:val>
          <c:extLst>
            <c:ext xmlns:c16="http://schemas.microsoft.com/office/drawing/2014/chart" uri="{C3380CC4-5D6E-409C-BE32-E72D297353CC}">
              <c16:uniqueId val="{00000003-4659-47C5-A525-23198CE0C062}"/>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
              <c:y val="4.8499187490010136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8617505448877E-2"/>
          <c:y val="3.3735915829901666E-2"/>
          <c:w val="0.88807533398059824"/>
          <c:h val="0.79898184722499543"/>
        </c:manualLayout>
      </c:layout>
      <c:barChart>
        <c:barDir val="col"/>
        <c:grouping val="clustered"/>
        <c:varyColors val="0"/>
        <c:ser>
          <c:idx val="0"/>
          <c:order val="0"/>
          <c:tx>
            <c:strRef>
              <c:f>E.faecalis_turkey!$D$2</c:f>
              <c:strCache>
                <c:ptCount val="1"/>
                <c:pt idx="0">
                  <c:v>2022</c:v>
                </c:pt>
              </c:strCache>
            </c:strRef>
          </c:tx>
          <c:spPr>
            <a:solidFill>
              <a:srgbClr val="D9262E"/>
            </a:solidFill>
            <a:ln>
              <a:solidFill>
                <a:schemeClr val="tx1"/>
              </a:solidFill>
            </a:ln>
            <a:effectLst/>
          </c:spPr>
          <c:invertIfNegative val="0"/>
          <c:dPt>
            <c:idx val="2"/>
            <c:invertIfNegative val="0"/>
            <c:bubble3D val="0"/>
            <c:spPr>
              <a:solidFill>
                <a:srgbClr val="D9262E"/>
              </a:solidFill>
              <a:ln>
                <a:solidFill>
                  <a:schemeClr val="tx1"/>
                </a:solidFill>
              </a:ln>
              <a:effectLst/>
            </c:spPr>
            <c:extLst>
              <c:ext xmlns:c16="http://schemas.microsoft.com/office/drawing/2014/chart" uri="{C3380CC4-5D6E-409C-BE32-E72D297353CC}">
                <c16:uniqueId val="{00000001-9291-4B5D-B634-CD35EA8F8C8B}"/>
              </c:ext>
            </c:extLst>
          </c:dPt>
          <c:dPt>
            <c:idx val="3"/>
            <c:invertIfNegative val="0"/>
            <c:bubble3D val="0"/>
            <c:spPr>
              <a:solidFill>
                <a:srgbClr val="D9262E"/>
              </a:solidFill>
              <a:ln>
                <a:solidFill>
                  <a:schemeClr val="tx1"/>
                </a:solidFill>
              </a:ln>
              <a:effectLst/>
            </c:spPr>
            <c:extLst>
              <c:ext xmlns:c16="http://schemas.microsoft.com/office/drawing/2014/chart" uri="{C3380CC4-5D6E-409C-BE32-E72D297353CC}">
                <c16:uniqueId val="{00000003-9291-4B5D-B634-CD35EA8F8C8B}"/>
              </c:ext>
            </c:extLst>
          </c:dPt>
          <c:cat>
            <c:multiLvlStrRef>
              <c:f>(E.faecalis_turkey!$B$2:$C$5,E.faecalis_turkey!$B$7:$C$7)</c:f>
              <c:multiLvlStrCache>
                <c:ptCount val="5"/>
                <c:lvl>
                  <c:pt idx="0">
                    <c:v>Gentamicin</c:v>
                  </c:pt>
                  <c:pt idx="1">
                    <c:v>Chloramphenicol</c:v>
                  </c:pt>
                  <c:pt idx="2">
                    <c:v>Ampicillin</c:v>
                  </c:pt>
                  <c:pt idx="3">
                    <c:v>Erythromycin</c:v>
                  </c:pt>
                  <c:pt idx="4">
                    <c:v>Tetracycline</c:v>
                  </c:pt>
                </c:lvl>
                <c:lvl>
                  <c:pt idx="0">
                    <c:v>AG</c:v>
                  </c:pt>
                  <c:pt idx="1">
                    <c:v>AP</c:v>
                  </c:pt>
                  <c:pt idx="2">
                    <c:v>BL</c:v>
                  </c:pt>
                  <c:pt idx="3">
                    <c:v>ML</c:v>
                  </c:pt>
                  <c:pt idx="4">
                    <c:v>TC</c:v>
                  </c:pt>
                </c:lvl>
              </c:multiLvlStrCache>
              <c:extLst/>
            </c:multiLvlStrRef>
          </c:cat>
          <c:val>
            <c:numRef>
              <c:f>(E.faecalis_turkey!$H$2:$H$5,E.faecalis_turkey!$H$7)</c:f>
              <c:numCache>
                <c:formatCode>0.0</c:formatCode>
                <c:ptCount val="5"/>
                <c:pt idx="0">
                  <c:v>0</c:v>
                </c:pt>
                <c:pt idx="1">
                  <c:v>0</c:v>
                </c:pt>
                <c:pt idx="2">
                  <c:v>0</c:v>
                </c:pt>
                <c:pt idx="3">
                  <c:v>63</c:v>
                </c:pt>
                <c:pt idx="4">
                  <c:v>86</c:v>
                </c:pt>
              </c:numCache>
              <c:extLst/>
            </c:numRef>
          </c:val>
          <c:extLst>
            <c:ext xmlns:c16="http://schemas.microsoft.com/office/drawing/2014/chart" uri="{C3380CC4-5D6E-409C-BE32-E72D297353CC}">
              <c16:uniqueId val="{00000004-9291-4B5D-B634-CD35EA8F8C8B}"/>
            </c:ext>
          </c:extLst>
        </c:ser>
        <c:ser>
          <c:idx val="1"/>
          <c:order val="1"/>
          <c:tx>
            <c:strRef>
              <c:f>E.faecalis_turkey!$D$14</c:f>
              <c:strCache>
                <c:ptCount val="1"/>
                <c:pt idx="0">
                  <c:v>2024</c:v>
                </c:pt>
              </c:strCache>
            </c:strRef>
          </c:tx>
          <c:spPr>
            <a:solidFill>
              <a:srgbClr val="000099"/>
            </a:solidFill>
            <a:ln>
              <a:solidFill>
                <a:schemeClr val="tx1"/>
              </a:solidFill>
            </a:ln>
            <a:effectLst/>
          </c:spPr>
          <c:invertIfNegative val="0"/>
          <c:dPt>
            <c:idx val="1"/>
            <c:invertIfNegative val="0"/>
            <c:bubble3D val="0"/>
            <c:spPr>
              <a:solidFill>
                <a:srgbClr val="000099"/>
              </a:solidFill>
              <a:ln w="3175">
                <a:solidFill>
                  <a:schemeClr val="tx1"/>
                </a:solidFill>
              </a:ln>
              <a:effectLst/>
            </c:spPr>
            <c:extLst>
              <c:ext xmlns:c16="http://schemas.microsoft.com/office/drawing/2014/chart" uri="{C3380CC4-5D6E-409C-BE32-E72D297353CC}">
                <c16:uniqueId val="{00000006-9291-4B5D-B634-CD35EA8F8C8B}"/>
              </c:ext>
            </c:extLst>
          </c:dPt>
          <c:cat>
            <c:strLit>
              <c:ptCount val="5"/>
              <c:pt idx="0">
                <c:v>AG Gentamicin</c:v>
              </c:pt>
              <c:pt idx="1">
                <c:v>AP Chloramphenicol</c:v>
              </c:pt>
              <c:pt idx="2">
                <c:v>BL Ampicillin</c:v>
              </c:pt>
              <c:pt idx="3">
                <c:v>ML Erythromycin</c:v>
              </c:pt>
              <c:pt idx="4">
                <c:v>TC Tetracycline</c:v>
              </c:pt>
              <c:extLst>
                <c:ext xmlns:c15="http://schemas.microsoft.com/office/drawing/2012/chart" uri="{02D57815-91ED-43cb-92C2-25804820EDAC}">
                  <c15:autoCat val="1"/>
                </c:ext>
              </c:extLst>
            </c:strLit>
          </c:cat>
          <c:val>
            <c:numRef>
              <c:f>(E.faecalis_turkey!$H$14:$H$17,E.faecalis_turkey!$H$19)</c:f>
              <c:numCache>
                <c:formatCode>0.0</c:formatCode>
                <c:ptCount val="5"/>
                <c:pt idx="0">
                  <c:v>0</c:v>
                </c:pt>
                <c:pt idx="1">
                  <c:v>0.6578947368421052</c:v>
                </c:pt>
                <c:pt idx="2">
                  <c:v>0</c:v>
                </c:pt>
                <c:pt idx="3">
                  <c:v>37.5</c:v>
                </c:pt>
                <c:pt idx="4">
                  <c:v>90.131578947368425</c:v>
                </c:pt>
              </c:numCache>
              <c:extLst/>
            </c:numRef>
          </c:val>
          <c:extLst>
            <c:ext xmlns:c16="http://schemas.microsoft.com/office/drawing/2014/chart" uri="{C3380CC4-5D6E-409C-BE32-E72D297353CC}">
              <c16:uniqueId val="{00000007-9291-4B5D-B634-CD35EA8F8C8B}"/>
            </c:ext>
          </c:extLst>
        </c:ser>
        <c:dLbls>
          <c:showLegendKey val="0"/>
          <c:showVal val="0"/>
          <c:showCatName val="0"/>
          <c:showSerName val="0"/>
          <c:showPercent val="0"/>
          <c:showBubbleSize val="0"/>
        </c:dLbls>
        <c:gapWidth val="300"/>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7.4142192080004594E-4"/>
              <c:y val="0.1912932658500377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12381189868264"/>
          <c:y val="3.3735915829901666E-2"/>
          <c:w val="0.81036028938193494"/>
          <c:h val="0.52122134556769117"/>
        </c:manualLayout>
      </c:layout>
      <c:barChart>
        <c:barDir val="col"/>
        <c:grouping val="clustered"/>
        <c:varyColors val="0"/>
        <c:ser>
          <c:idx val="0"/>
          <c:order val="0"/>
          <c:tx>
            <c:strRef>
              <c:f>E.faecalis_turkey!$D$2</c:f>
              <c:strCache>
                <c:ptCount val="1"/>
                <c:pt idx="0">
                  <c:v>2022</c:v>
                </c:pt>
              </c:strCache>
            </c:strRef>
          </c:tx>
          <c:spPr>
            <a:solidFill>
              <a:srgbClr val="D9262E"/>
            </a:solidFill>
            <a:ln>
              <a:noFill/>
            </a:ln>
            <a:effectLst/>
          </c:spPr>
          <c:invertIfNegative val="0"/>
          <c:cat>
            <c:multiLvlStrRef>
              <c:f>E.faecalis_turkey!$B$20:$C$25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E.faecalis_turkey!$H$8:$H$13</c:f>
              <c:numCache>
                <c:formatCode>0.0</c:formatCode>
                <c:ptCount val="6"/>
                <c:pt idx="0">
                  <c:v>0</c:v>
                </c:pt>
                <c:pt idx="1">
                  <c:v>0</c:v>
                </c:pt>
                <c:pt idx="2">
                  <c:v>0</c:v>
                </c:pt>
                <c:pt idx="3">
                  <c:v>0</c:v>
                </c:pt>
                <c:pt idx="4">
                  <c:v>0</c:v>
                </c:pt>
                <c:pt idx="5">
                  <c:v>0</c:v>
                </c:pt>
              </c:numCache>
              <c:extLst/>
            </c:numRef>
          </c:val>
          <c:extLst>
            <c:ext xmlns:c16="http://schemas.microsoft.com/office/drawing/2014/chart" uri="{C3380CC4-5D6E-409C-BE32-E72D297353CC}">
              <c16:uniqueId val="{00000000-2871-4751-B7B4-C2B1DEC68BDE}"/>
            </c:ext>
          </c:extLst>
        </c:ser>
        <c:ser>
          <c:idx val="1"/>
          <c:order val="1"/>
          <c:tx>
            <c:strRef>
              <c:f>E.faecalis_turkey!$D$14</c:f>
              <c:strCache>
                <c:ptCount val="1"/>
                <c:pt idx="0">
                  <c:v>2024</c:v>
                </c:pt>
              </c:strCache>
            </c:strRef>
          </c:tx>
          <c:spPr>
            <a:solidFill>
              <a:srgbClr val="000099"/>
            </a:solidFill>
            <a:ln>
              <a:solidFill>
                <a:schemeClr val="tx1"/>
              </a:solidFill>
            </a:ln>
            <a:effectLst/>
          </c:spPr>
          <c:invertIfNegative val="0"/>
          <c:cat>
            <c:multiLvlStrRef>
              <c:f>E.faecalis_turkey!$B$20:$C$25</c:f>
              <c:multiLvlStrCache>
                <c:ptCount val="6"/>
                <c:lvl>
                  <c:pt idx="0">
                    <c:v>Teicoplanin</c:v>
                  </c:pt>
                  <c:pt idx="1">
                    <c:v>Vancomycin</c:v>
                  </c:pt>
                  <c:pt idx="2">
                    <c:v>Daptomycin ◊</c:v>
                  </c:pt>
                  <c:pt idx="3">
                    <c:v>Linezolid</c:v>
                  </c:pt>
                  <c:pt idx="4">
                    <c:v>Ciprofloxacin</c:v>
                  </c:pt>
                  <c:pt idx="5">
                    <c:v>Tigecycline ◊</c:v>
                  </c:pt>
                </c:lvl>
                <c:lvl>
                  <c:pt idx="0">
                    <c:v>GP</c:v>
                  </c:pt>
                  <c:pt idx="2">
                    <c:v>LP</c:v>
                  </c:pt>
                  <c:pt idx="3">
                    <c:v>OX</c:v>
                  </c:pt>
                  <c:pt idx="4">
                    <c:v>QU</c:v>
                  </c:pt>
                  <c:pt idx="5">
                    <c:v>TC</c:v>
                  </c:pt>
                </c:lvl>
              </c:multiLvlStrCache>
              <c:extLst/>
            </c:multiLvlStrRef>
          </c:cat>
          <c:val>
            <c:numRef>
              <c:f>E.faecalis_turkey!$H$20:$H$25</c:f>
              <c:numCache>
                <c:formatCode>0.0</c:formatCode>
                <c:ptCount val="6"/>
                <c:pt idx="0">
                  <c:v>0.6578947368421052</c:v>
                </c:pt>
                <c:pt idx="1">
                  <c:v>0.6578947368421052</c:v>
                </c:pt>
                <c:pt idx="2">
                  <c:v>0</c:v>
                </c:pt>
                <c:pt idx="3">
                  <c:v>0</c:v>
                </c:pt>
                <c:pt idx="4">
                  <c:v>0</c:v>
                </c:pt>
                <c:pt idx="5">
                  <c:v>0</c:v>
                </c:pt>
              </c:numCache>
              <c:extLst/>
            </c:numRef>
          </c:val>
          <c:extLst>
            <c:ext xmlns:c16="http://schemas.microsoft.com/office/drawing/2014/chart" uri="{C3380CC4-5D6E-409C-BE32-E72D297353CC}">
              <c16:uniqueId val="{00000001-2871-4751-B7B4-C2B1DEC68BDE}"/>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2495620872337526E-3"/>
              <c:y val="1.471575755651510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GB"/>
            </a:p>
          </c:txPr>
        </c:title>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F3B827-8F5C-43BD-8A58-7063524667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F092C6-C7D9-44E4-AD0E-70CCBF2FB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3EECB1-B7B9-40E3-B973-BC45E6B58A35}" type="datetimeFigureOut">
              <a:rPr lang="en-GB" smtClean="0"/>
              <a:t>02/02/2026</a:t>
            </a:fld>
            <a:endParaRPr lang="en-GB"/>
          </a:p>
        </p:txBody>
      </p:sp>
      <p:sp>
        <p:nvSpPr>
          <p:cNvPr id="4" name="Footer Placeholder 3">
            <a:extLst>
              <a:ext uri="{FF2B5EF4-FFF2-40B4-BE49-F238E27FC236}">
                <a16:creationId xmlns:a16="http://schemas.microsoft.com/office/drawing/2014/main" id="{9482C02B-921A-4F44-AF0C-165E07348C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3CCC411-A928-4CC5-8667-2B18FF23BE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967FFB-D0CC-44B1-A271-7DE4CE518F98}" type="slidenum">
              <a:rPr lang="en-GB" smtClean="0"/>
              <a:t>‹#›</a:t>
            </a:fld>
            <a:endParaRPr lang="en-GB"/>
          </a:p>
        </p:txBody>
      </p:sp>
    </p:spTree>
    <p:extLst>
      <p:ext uri="{BB962C8B-B14F-4D97-AF65-F5344CB8AC3E}">
        <p14:creationId xmlns:p14="http://schemas.microsoft.com/office/powerpoint/2010/main" val="9804283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12:54:35.460"/>
    </inkml:context>
    <inkml:brush xml:id="br0">
      <inkml:brushProperty name="width" value="0.035" units="cm"/>
      <inkml:brushProperty name="height" value="0.035" units="cm"/>
      <inkml:brushProperty name="color" value="#E71224"/>
    </inkml:brush>
  </inkml:definitions>
  <inkml:trace contextRef="#ctx0" brushRef="#br0">1 1 24575,'4'0'0,"6"0"0,2 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11:18:18.747"/>
    </inkml:context>
    <inkml:brush xml:id="br0">
      <inkml:brushProperty name="width" value="0.05" units="cm"/>
      <inkml:brushProperty name="height" value="0.05" units="cm"/>
      <inkml:brushProperty name="color" value="#00A0D7"/>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12:54:35.460"/>
    </inkml:context>
    <inkml:brush xml:id="br0">
      <inkml:brushProperty name="width" value="0.035" units="cm"/>
      <inkml:brushProperty name="height" value="0.035" units="cm"/>
      <inkml:brushProperty name="color" value="#E71224"/>
    </inkml:brush>
  </inkml:definitions>
  <inkml:trace contextRef="#ctx0" brushRef="#br0">1 1 24575,'4'0'0,"6"0"0,2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11:18:18.747"/>
    </inkml:context>
    <inkml:brush xml:id="br0">
      <inkml:brushProperty name="width" value="0.05" units="cm"/>
      <inkml:brushProperty name="height" value="0.05" units="cm"/>
      <inkml:brushProperty name="color" value="#00A0D7"/>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094B9-2944-401D-A179-CA8F9D3D82E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4695DE-9CA5-4F47-90DD-B66E98EA3E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EA68CF-6DA8-4816-B52B-2197AC78D008}" type="datetimeFigureOut">
              <a:rPr lang="en-GB"/>
              <a:pPr>
                <a:defRPr/>
              </a:pPr>
              <a:t>02/02/2026</a:t>
            </a:fld>
            <a:endParaRPr lang="en-GB"/>
          </a:p>
        </p:txBody>
      </p:sp>
      <p:sp>
        <p:nvSpPr>
          <p:cNvPr id="4" name="Slide Image Placeholder 3">
            <a:extLst>
              <a:ext uri="{FF2B5EF4-FFF2-40B4-BE49-F238E27FC236}">
                <a16:creationId xmlns:a16="http://schemas.microsoft.com/office/drawing/2014/main" id="{9A45D7C3-E241-40C1-AFD3-61090F7FE23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6487A1C-70A9-4562-9DE2-C0221C5AB7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CF743AE-ED03-42A6-B3EB-1E189AC7A67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6A066F40-5053-4AFB-ADA9-C9D182E7C3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F3D7D4-CFBA-45B0-B588-019C90AD7AC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a:t>
            </a:fld>
            <a:endParaRPr lang="en-GB" altLang="en-US"/>
          </a:p>
        </p:txBody>
      </p:sp>
    </p:spTree>
    <p:extLst>
      <p:ext uri="{BB962C8B-B14F-4D97-AF65-F5344CB8AC3E}">
        <p14:creationId xmlns:p14="http://schemas.microsoft.com/office/powerpoint/2010/main" val="207694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4641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E7507-65B4-27E1-EA09-799FECBD3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FDE46-DD01-C4BF-822B-31DAA007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BEA13-D502-0AB4-A873-638F31EE45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B89A72-5B6E-2F0C-0FF3-372BB7747DE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6830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131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C416-3531-8197-FF24-CB9DBBD19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BF86F-6012-3BD6-B5BB-5887AB645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4398B-8F4D-C244-D8A4-FFF6337665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E1F4F7-44AE-372B-5135-C1C5707BA25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1859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3040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186A7-C61A-BCF6-491C-7A0769A98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197C-622F-D0D4-CDBA-7F35B1453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B8096-C052-9FEF-C42E-D86EE44EDB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03C0CF-62F6-84CC-5A87-44C62167BC7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5139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7412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8A45B-BA1B-20B8-3C21-A33E87116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54324-3FE8-3CB9-A23E-87A8EC8AD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40FEB-0050-DDB4-8871-F038252540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EA8743-3557-CEB2-D34C-8141B50FD95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5044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767D-253A-6E75-EB2D-2BF733083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5515A-B42F-9DAC-57CC-DED9B2F8F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F0264-2491-A1F1-040F-ED957CA26F0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A1DD5D-8C27-8C49-6AC7-DA23FD937A9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81935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AB12-41E4-43BB-A331-5644DF327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B07B4-EEF9-21F1-E9C0-07050E0F1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7EAEA-87F2-B866-1936-32E63D8836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5D8779-D5E2-626D-3EC6-DFEA062D176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466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2</a:t>
            </a:fld>
            <a:endParaRPr lang="en-GB" altLang="en-US"/>
          </a:p>
        </p:txBody>
      </p:sp>
    </p:spTree>
    <p:extLst>
      <p:ext uri="{BB962C8B-B14F-4D97-AF65-F5344CB8AC3E}">
        <p14:creationId xmlns:p14="http://schemas.microsoft.com/office/powerpoint/2010/main" val="340516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9552-CC07-BF5F-AC6F-C9609F8C1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B48C-E82D-12A6-E4FE-BF056981E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2970-9BD2-ADFC-28E8-84F3AEAE99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3FDD74-AA47-333A-A694-CCEA7C6EFDD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6773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9B29-0CF5-05EE-CBFE-5965DB0A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27EEA-CEFE-D0C3-BF9F-8C123ECF8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5B2E-1E25-2CA1-BB8D-7BE939677A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F638AB-9E77-CEEE-8ACF-33518A44A6C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8428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E3A1-396E-0655-29DC-7C4E6128F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BCAB4-FB74-64FB-268F-68937386E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3BC5E-47D1-F4B4-EA14-087104F0671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52BD33-831D-0CC1-E5F2-0A261DD8C59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886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3</a:t>
            </a:fld>
            <a:endParaRPr lang="en-GB" altLang="en-US"/>
          </a:p>
        </p:txBody>
      </p:sp>
    </p:spTree>
    <p:extLst>
      <p:ext uri="{BB962C8B-B14F-4D97-AF65-F5344CB8AC3E}">
        <p14:creationId xmlns:p14="http://schemas.microsoft.com/office/powerpoint/2010/main" val="38268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D6017-8B3E-E336-6E89-AED3172E7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A5A5F-BE12-7960-A3FA-38521C364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CC8D9-0361-F406-8B29-84F2CA388F0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0144BE-6D79-4005-B3D7-821D8600299E}"/>
              </a:ext>
            </a:extLst>
          </p:cNvPr>
          <p:cNvSpPr>
            <a:spLocks noGrp="1"/>
          </p:cNvSpPr>
          <p:nvPr>
            <p:ph type="sldNum" sz="quarter" idx="5"/>
          </p:nvPr>
        </p:nvSpPr>
        <p:spPr/>
        <p:txBody>
          <a:bodyPr/>
          <a:lstStyle/>
          <a:p>
            <a:fld id="{D7F3D7D4-CFBA-45B0-B588-019C90AD7AC2}" type="slidenum">
              <a:rPr lang="en-GB" altLang="en-US" smtClean="0"/>
              <a:pPr/>
              <a:t>4</a:t>
            </a:fld>
            <a:endParaRPr lang="en-GB" altLang="en-US"/>
          </a:p>
        </p:txBody>
      </p:sp>
    </p:spTree>
    <p:extLst>
      <p:ext uri="{BB962C8B-B14F-4D97-AF65-F5344CB8AC3E}">
        <p14:creationId xmlns:p14="http://schemas.microsoft.com/office/powerpoint/2010/main" val="30093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5</a:t>
            </a:fld>
            <a:endParaRPr lang="en-GB" altLang="en-US"/>
          </a:p>
        </p:txBody>
      </p:sp>
    </p:spTree>
    <p:extLst>
      <p:ext uri="{BB962C8B-B14F-4D97-AF65-F5344CB8AC3E}">
        <p14:creationId xmlns:p14="http://schemas.microsoft.com/office/powerpoint/2010/main" val="61595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6</a:t>
            </a:fld>
            <a:endParaRPr lang="en-GB" altLang="en-US"/>
          </a:p>
        </p:txBody>
      </p:sp>
    </p:spTree>
    <p:extLst>
      <p:ext uri="{BB962C8B-B14F-4D97-AF65-F5344CB8AC3E}">
        <p14:creationId xmlns:p14="http://schemas.microsoft.com/office/powerpoint/2010/main" val="125362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6275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3928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8479-49C5-4938-6140-DFA70324E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E516E-AE9A-FAB8-D1D1-615463A72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6BD2E-CC4B-B700-8F60-D3C943E937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18EE91-1A28-638E-DAB7-C212A616D73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540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4852" y="2584921"/>
            <a:ext cx="7691604" cy="1470025"/>
          </a:xfrm>
          <a:prstGeom prst="rect">
            <a:avLst/>
          </a:prstGeom>
          <a:noFill/>
        </p:spPr>
        <p:txBody>
          <a:bodyPr lIns="0" tIns="0" rIns="0" bIns="0"/>
          <a:lstStyle>
            <a:lvl1pPr algn="l">
              <a:defRPr>
                <a:solidFill>
                  <a:srgbClr val="00AF41"/>
                </a:solidFill>
              </a:defRPr>
            </a:lvl1pPr>
          </a:lstStyle>
          <a:p>
            <a:r>
              <a:rPr lang="en-US"/>
              <a:t>Click to edit Master title style</a:t>
            </a:r>
            <a:endParaRPr lang="en-GB"/>
          </a:p>
        </p:txBody>
      </p:sp>
      <p:sp>
        <p:nvSpPr>
          <p:cNvPr id="3" name="Subtitle 2"/>
          <p:cNvSpPr>
            <a:spLocks noGrp="1"/>
          </p:cNvSpPr>
          <p:nvPr>
            <p:ph type="subTitle" idx="1"/>
          </p:nvPr>
        </p:nvSpPr>
        <p:spPr>
          <a:xfrm>
            <a:off x="984852" y="4340696"/>
            <a:ext cx="7691604" cy="1752600"/>
          </a:xfrm>
        </p:spPr>
        <p:txBody>
          <a:bodyPr>
            <a:normAutofit/>
          </a:bodyPr>
          <a:lstStyle>
            <a:lvl1pPr marL="0" indent="0" algn="l">
              <a:buNone/>
              <a:defRPr sz="2000">
                <a:solidFill>
                  <a:srgbClr val="00AF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Rectangle 5">
            <a:extLst>
              <a:ext uri="{FF2B5EF4-FFF2-40B4-BE49-F238E27FC236}">
                <a16:creationId xmlns:a16="http://schemas.microsoft.com/office/drawing/2014/main" id="{8CAFDE11-34AA-45CE-194C-FA4ED98B7CA9}"/>
              </a:ext>
            </a:extLst>
          </p:cNvPr>
          <p:cNvSpPr/>
          <p:nvPr userDrawn="1"/>
        </p:nvSpPr>
        <p:spPr>
          <a:xfrm>
            <a:off x="395536" y="6309320"/>
            <a:ext cx="2376264" cy="360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ctrTitle"/>
          </p:nvPr>
        </p:nvSpPr>
        <p:spPr>
          <a:xfrm>
            <a:off x="472728" y="188641"/>
            <a:ext cx="8203728" cy="720080"/>
          </a:xfrm>
          <a:prstGeom prst="rect">
            <a:avLst/>
          </a:prstGeom>
          <a:noFill/>
        </p:spPr>
        <p:txBody>
          <a:bodyPr lIns="0" tIns="0" rIns="0" bIns="0"/>
          <a:lstStyle>
            <a:lvl1pPr algn="l">
              <a:defRPr>
                <a:solidFill>
                  <a:srgbClr val="00AF41"/>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93E0D972-355B-4C8B-B5DA-8C1D79324C73}"/>
              </a:ext>
            </a:extLst>
          </p:cNvPr>
          <p:cNvSpPr/>
          <p:nvPr userDrawn="1"/>
        </p:nvSpPr>
        <p:spPr>
          <a:xfrm>
            <a:off x="7013103" y="6372966"/>
            <a:ext cx="1213794" cy="307777"/>
          </a:xfrm>
          <a:prstGeom prst="rect">
            <a:avLst/>
          </a:prstGeom>
        </p:spPr>
        <p:txBody>
          <a:bodyPr wrap="none">
            <a:spAutoFit/>
          </a:bodyPr>
          <a:lstStyle/>
          <a:p>
            <a:r>
              <a:rPr lang="en-GB" sz="1400">
                <a:solidFill>
                  <a:schemeClr val="bg1">
                    <a:lumMod val="50000"/>
                  </a:schemeClr>
                </a:solidFill>
                <a:ea typeface="Calibri" panose="020F0502020204030204" pitchFamily="34" charset="0"/>
              </a:rPr>
              <a:t>© 2025 VMD</a:t>
            </a:r>
            <a:endParaRPr lang="en-GB" sz="1400">
              <a:solidFill>
                <a:schemeClr val="bg1">
                  <a:lumMod val="50000"/>
                </a:schemeClr>
              </a:solidFill>
            </a:endParaRPr>
          </a:p>
        </p:txBody>
      </p:sp>
    </p:spTree>
    <p:extLst>
      <p:ext uri="{BB962C8B-B14F-4D97-AF65-F5344CB8AC3E}">
        <p14:creationId xmlns:p14="http://schemas.microsoft.com/office/powerpoint/2010/main" val="195426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C388663-44FD-49EF-813F-47F943E2F887}"/>
              </a:ext>
            </a:extLst>
          </p:cNvPr>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0DA7F34D-D5F8-4408-8B73-F7FA2A0489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defRPr>
            </a:lvl1pPr>
          </a:lstStyle>
          <a:p>
            <a:fld id="{ED99238D-AB3E-4DB7-9325-81C11BD17CC9}" type="slidenum">
              <a:rPr lang="en-GB" altLang="en-US"/>
              <a:pPr/>
              <a:t>‹#›</a:t>
            </a:fld>
            <a:endParaRPr lang="en-GB" altLang="en-US"/>
          </a:p>
        </p:txBody>
      </p:sp>
      <p:pic>
        <p:nvPicPr>
          <p:cNvPr id="8" name="Picture 7">
            <a:extLst>
              <a:ext uri="{FF2B5EF4-FFF2-40B4-BE49-F238E27FC236}">
                <a16:creationId xmlns:a16="http://schemas.microsoft.com/office/drawing/2014/main" id="{8E035F44-F82F-7989-CD05-542075B53D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3075" y="6407150"/>
            <a:ext cx="20637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l"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p:titleStyle>
    <p:bodyStyle>
      <a:lvl1pPr marL="250825" indent="-250825" algn="l" rtl="0" eaLnBrk="0" fontAlgn="base" hangingPunct="0">
        <a:spcBef>
          <a:spcPct val="20000"/>
        </a:spcBef>
        <a:spcAft>
          <a:spcPct val="0"/>
        </a:spcAft>
        <a:buClr>
          <a:srgbClr val="00AF41"/>
        </a:buClr>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AF41"/>
        </a:buClr>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08075" indent="-193675"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3.xm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4.xml"/><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5.xm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7"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customXml" Target="../ink/ink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ustomXml" Target="../ink/ink11.xml"/><Relationship Id="rId7"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customXml" Target="../ink/ink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ustomXml" Target="../ink/ink14.xml"/><Relationship Id="rId7"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customXml" Target="../ink/ink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ustomXml" Target="../ink/ink17.xml"/><Relationship Id="rId7"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9.xml"/><Relationship Id="rId5" Type="http://schemas.openxmlformats.org/officeDocument/2006/relationships/customXml" Target="../ink/ink18.xml"/><Relationship Id="rId4" Type="http://schemas.openxmlformats.org/officeDocument/2006/relationships/image" Target="../media/image18.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ustomXml" Target="../ink/ink20.xml"/><Relationship Id="rId7"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customXml" Target="../ink/ink21.xml"/><Relationship Id="rId4" Type="http://schemas.openxmlformats.org/officeDocument/2006/relationships/image" Target="../media/image18.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ustomXml" Target="../ink/ink23.xml"/><Relationship Id="rId7"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25.xml"/><Relationship Id="rId5" Type="http://schemas.openxmlformats.org/officeDocument/2006/relationships/customXml" Target="../ink/ink24.xml"/><Relationship Id="rId4" Type="http://schemas.openxmlformats.org/officeDocument/2006/relationships/image" Target="../media/image18.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ma.europa.eu/en/news/categorisation-antibiotics-used-animals-promotes-responsible-use-protect-public-animal-healt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FABE2-50C1-BE87-29E4-7CEDB9E05C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7766" y="3807852"/>
            <a:ext cx="5407660" cy="2380615"/>
          </a:xfrm>
          <a:prstGeom prst="rect">
            <a:avLst/>
          </a:prstGeom>
          <a:noFill/>
          <a:ln>
            <a:noFill/>
          </a:ln>
        </p:spPr>
      </p:pic>
      <p:sp>
        <p:nvSpPr>
          <p:cNvPr id="4" name="Trapezoid 58">
            <a:extLst>
              <a:ext uri="{FF2B5EF4-FFF2-40B4-BE49-F238E27FC236}">
                <a16:creationId xmlns:a16="http://schemas.microsoft.com/office/drawing/2014/main" id="{A81A4435-B933-0AC8-D037-4F6F5765FC13}"/>
              </a:ext>
            </a:extLst>
          </p:cNvPr>
          <p:cNvSpPr/>
          <p:nvPr/>
        </p:nvSpPr>
        <p:spPr>
          <a:xfrm>
            <a:off x="2627784" y="3121852"/>
            <a:ext cx="6516215" cy="3227705"/>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rgbClr val="6D307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buNone/>
            </a:pPr>
            <a:r>
              <a:rPr lang="en-GB"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7" name="Trapezoid 58">
            <a:extLst>
              <a:ext uri="{FF2B5EF4-FFF2-40B4-BE49-F238E27FC236}">
                <a16:creationId xmlns:a16="http://schemas.microsoft.com/office/drawing/2014/main" id="{F3D65F01-A009-4D97-8A09-87362BEAA1B4}"/>
              </a:ext>
            </a:extLst>
          </p:cNvPr>
          <p:cNvSpPr/>
          <p:nvPr/>
        </p:nvSpPr>
        <p:spPr>
          <a:xfrm flipH="1" flipV="1">
            <a:off x="0" y="268288"/>
            <a:ext cx="6680200" cy="3116262"/>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rgbClr val="D5D5D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9" name="Text Box 8">
            <a:extLst>
              <a:ext uri="{FF2B5EF4-FFF2-40B4-BE49-F238E27FC236}">
                <a16:creationId xmlns:a16="http://schemas.microsoft.com/office/drawing/2014/main" id="{BBD1442B-9CF4-4949-9152-903DF8627046}"/>
              </a:ext>
            </a:extLst>
          </p:cNvPr>
          <p:cNvSpPr txBox="1"/>
          <p:nvPr/>
        </p:nvSpPr>
        <p:spPr>
          <a:xfrm>
            <a:off x="223423" y="509311"/>
            <a:ext cx="4678363" cy="2799263"/>
          </a:xfrm>
          <a:prstGeom prst="rect">
            <a:avLst/>
          </a:prstGeom>
          <a:noFill/>
          <a:ln w="6350">
            <a:noFill/>
          </a:ln>
        </p:spPr>
        <p:txBody>
          <a:bodyPr/>
          <a:lstStyle/>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US" sz="1200" b="1" kern="1400">
              <a:solidFill>
                <a:srgbClr val="6D3075"/>
              </a:solidFill>
              <a:latin typeface="Arial"/>
              <a:ea typeface="Times New Roman"/>
              <a:cs typeface="Times New Roman"/>
            </a:endParaRPr>
          </a:p>
          <a:p>
            <a:pPr>
              <a:lnSpc>
                <a:spcPct val="115000"/>
              </a:lnSpc>
              <a:spcAft>
                <a:spcPts val="0"/>
              </a:spcAft>
              <a:defRPr/>
            </a:pPr>
            <a:endParaRPr lang="en-GB" sz="4000" b="1" kern="1400">
              <a:solidFill>
                <a:srgbClr val="E81067"/>
              </a:solidFill>
              <a:latin typeface="Cambria"/>
              <a:ea typeface="Times New Roman"/>
              <a:cs typeface="Times New Roman"/>
            </a:endParaRPr>
          </a:p>
        </p:txBody>
      </p:sp>
      <p:graphicFrame>
        <p:nvGraphicFramePr>
          <p:cNvPr id="3" name="Table 2">
            <a:extLst>
              <a:ext uri="{FF2B5EF4-FFF2-40B4-BE49-F238E27FC236}">
                <a16:creationId xmlns:a16="http://schemas.microsoft.com/office/drawing/2014/main" id="{81D5D526-FD7E-468C-B4EA-6E558CB21E5F}"/>
              </a:ext>
            </a:extLst>
          </p:cNvPr>
          <p:cNvGraphicFramePr>
            <a:graphicFrameLocks noGrp="1"/>
          </p:cNvGraphicFramePr>
          <p:nvPr>
            <p:extLst>
              <p:ext uri="{D42A27DB-BD31-4B8C-83A1-F6EECF244321}">
                <p14:modId xmlns:p14="http://schemas.microsoft.com/office/powerpoint/2010/main" val="2606640003"/>
              </p:ext>
            </p:extLst>
          </p:nvPr>
        </p:nvGraphicFramePr>
        <p:xfrm>
          <a:off x="223423" y="438114"/>
          <a:ext cx="4858921" cy="2774862"/>
        </p:xfrm>
        <a:graphic>
          <a:graphicData uri="http://schemas.openxmlformats.org/drawingml/2006/table">
            <a:tbl>
              <a:tblPr/>
              <a:tblGrid>
                <a:gridCol w="4858921">
                  <a:extLst>
                    <a:ext uri="{9D8B030D-6E8A-4147-A177-3AD203B41FA5}">
                      <a16:colId xmlns:a16="http://schemas.microsoft.com/office/drawing/2014/main" val="2849711245"/>
                    </a:ext>
                  </a:extLst>
                </a:gridCol>
              </a:tblGrid>
              <a:tr h="2774862">
                <a:tc>
                  <a:txBody>
                    <a:bodyPr/>
                    <a:lstStyle/>
                    <a:p>
                      <a:pPr algn="l">
                        <a:lnSpc>
                          <a:spcPct val="115000"/>
                        </a:lnSpc>
                      </a:pPr>
                      <a:r>
                        <a:rPr lang="en-US" sz="4000" b="1" kern="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UK-VARSS 2024</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3600" b="1" kern="1400">
                          <a:solidFill>
                            <a:srgbClr val="6D3075"/>
                          </a:solidFill>
                          <a:effectLst/>
                          <a:latin typeface="Arial" panose="020B0604020202020204" pitchFamily="34" charset="0"/>
                          <a:ea typeface="Times New Roman" panose="02020603050405020304" pitchFamily="18" charset="0"/>
                          <a:cs typeface="Times New Roman" panose="02020603050405020304" pitchFamily="18" charset="0"/>
                        </a:rPr>
                        <a:t>Power Point Set </a:t>
                      </a:r>
                      <a:endParaRPr lang="en-GB" sz="3600" b="1" kern="1400">
                        <a:solidFill>
                          <a:srgbClr val="6D307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pPr>
                      <a:endParaRPr lang="en-GB" sz="4000" b="1" kern="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pPr>
                      <a:endParaRPr lang="en-US" sz="1200" b="1" kern="1400">
                        <a:solidFill>
                          <a:srgbClr val="027DBC"/>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pPr>
                      <a:r>
                        <a:rPr lang="en-US" sz="1800" b="1" kern="1400">
                          <a:solidFill>
                            <a:srgbClr val="6D3075"/>
                          </a:solidFill>
                          <a:effectLst/>
                          <a:latin typeface="Arial" panose="020B0604020202020204" pitchFamily="34" charset="0"/>
                          <a:ea typeface="Times New Roman" panose="02020603050405020304" pitchFamily="18" charset="0"/>
                          <a:cs typeface="Times New Roman" panose="02020603050405020304" pitchFamily="18" charset="0"/>
                        </a:rPr>
                        <a:t>Published November 2025</a:t>
                      </a:r>
                      <a:endParaRPr lang="en-GB" sz="5400" b="1" kern="1400">
                        <a:solidFill>
                          <a:srgbClr val="6D3075"/>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998541536"/>
                  </a:ext>
                </a:extLst>
              </a:tr>
            </a:tbl>
          </a:graphicData>
        </a:graphic>
      </p:graphicFrame>
      <p:sp>
        <p:nvSpPr>
          <p:cNvPr id="14" name="Rectangle 57">
            <a:extLst>
              <a:ext uri="{FF2B5EF4-FFF2-40B4-BE49-F238E27FC236}">
                <a16:creationId xmlns:a16="http://schemas.microsoft.com/office/drawing/2014/main" id="{7563F630-6A15-EB5F-B33F-D1C7B019945C}"/>
              </a:ext>
              <a:ext uri="{C183D7F6-B498-43B3-948B-1728B52AA6E4}">
                <adec:decorative xmlns:adec="http://schemas.microsoft.com/office/drawing/2017/decorative" val="1"/>
              </a:ext>
            </a:extLst>
          </p:cNvPr>
          <p:cNvSpPr/>
          <p:nvPr/>
        </p:nvSpPr>
        <p:spPr>
          <a:xfrm rot="1460115">
            <a:off x="5545673" y="55193"/>
            <a:ext cx="435753" cy="3576621"/>
          </a:xfrm>
          <a:custGeom>
            <a:avLst/>
            <a:gdLst>
              <a:gd name="connsiteX0" fmla="*/ 0 w 381000"/>
              <a:gd name="connsiteY0" fmla="*/ 0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0 h 3838575"/>
              <a:gd name="connsiteX0" fmla="*/ 0 w 381000"/>
              <a:gd name="connsiteY0" fmla="*/ 180975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180975 h 3838575"/>
              <a:gd name="connsiteX0" fmla="*/ 0 w 381000"/>
              <a:gd name="connsiteY0" fmla="*/ 180975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80975 h 3962400"/>
              <a:gd name="connsiteX0" fmla="*/ 0 w 381000"/>
              <a:gd name="connsiteY0" fmla="*/ 152400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52400 h 3962400"/>
              <a:gd name="connsiteX0" fmla="*/ 0 w 381000"/>
              <a:gd name="connsiteY0" fmla="*/ 178443 h 3988443"/>
              <a:gd name="connsiteX1" fmla="*/ 369241 w 381000"/>
              <a:gd name="connsiteY1" fmla="*/ 0 h 3988443"/>
              <a:gd name="connsiteX2" fmla="*/ 381000 w 381000"/>
              <a:gd name="connsiteY2" fmla="*/ 3864618 h 3988443"/>
              <a:gd name="connsiteX3" fmla="*/ 0 w 381000"/>
              <a:gd name="connsiteY3" fmla="*/ 3988443 h 3988443"/>
              <a:gd name="connsiteX4" fmla="*/ 0 w 381000"/>
              <a:gd name="connsiteY4" fmla="*/ 178443 h 3988443"/>
              <a:gd name="connsiteX0" fmla="*/ 15772 w 396772"/>
              <a:gd name="connsiteY0" fmla="*/ 178443 h 4069245"/>
              <a:gd name="connsiteX1" fmla="*/ 385013 w 396772"/>
              <a:gd name="connsiteY1" fmla="*/ 0 h 4069245"/>
              <a:gd name="connsiteX2" fmla="*/ 396772 w 396772"/>
              <a:gd name="connsiteY2" fmla="*/ 3864618 h 4069245"/>
              <a:gd name="connsiteX3" fmla="*/ 0 w 396772"/>
              <a:gd name="connsiteY3" fmla="*/ 4069245 h 4069245"/>
              <a:gd name="connsiteX4" fmla="*/ 15772 w 396772"/>
              <a:gd name="connsiteY4" fmla="*/ 178443 h 4069245"/>
              <a:gd name="connsiteX0" fmla="*/ 841 w 408395"/>
              <a:gd name="connsiteY0" fmla="*/ 189151 h 4069245"/>
              <a:gd name="connsiteX1" fmla="*/ 396636 w 408395"/>
              <a:gd name="connsiteY1" fmla="*/ 0 h 4069245"/>
              <a:gd name="connsiteX2" fmla="*/ 408395 w 408395"/>
              <a:gd name="connsiteY2" fmla="*/ 3864618 h 4069245"/>
              <a:gd name="connsiteX3" fmla="*/ 11623 w 408395"/>
              <a:gd name="connsiteY3" fmla="*/ 4069245 h 4069245"/>
              <a:gd name="connsiteX4" fmla="*/ 841 w 408395"/>
              <a:gd name="connsiteY4" fmla="*/ 189151 h 406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95" h="4069245">
                <a:moveTo>
                  <a:pt x="841" y="189151"/>
                </a:moveTo>
                <a:lnTo>
                  <a:pt x="396636" y="0"/>
                </a:lnTo>
                <a:cubicBezTo>
                  <a:pt x="400556" y="1288206"/>
                  <a:pt x="404475" y="2576412"/>
                  <a:pt x="408395" y="3864618"/>
                </a:cubicBezTo>
                <a:lnTo>
                  <a:pt x="11623" y="4069245"/>
                </a:lnTo>
                <a:cubicBezTo>
                  <a:pt x="16880" y="2772311"/>
                  <a:pt x="-4416" y="1486085"/>
                  <a:pt x="841" y="189151"/>
                </a:cubicBezTo>
                <a:close/>
              </a:path>
            </a:pathLst>
          </a:cu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57">
            <a:extLst>
              <a:ext uri="{FF2B5EF4-FFF2-40B4-BE49-F238E27FC236}">
                <a16:creationId xmlns:a16="http://schemas.microsoft.com/office/drawing/2014/main" id="{1EFD95C0-7A9A-ECCF-816A-B0E87239D6B8}"/>
              </a:ext>
              <a:ext uri="{C183D7F6-B498-43B3-948B-1728B52AA6E4}">
                <adec:decorative xmlns:adec="http://schemas.microsoft.com/office/drawing/2017/decorative" val="1"/>
              </a:ext>
            </a:extLst>
          </p:cNvPr>
          <p:cNvSpPr/>
          <p:nvPr/>
        </p:nvSpPr>
        <p:spPr>
          <a:xfrm rot="1460115">
            <a:off x="2988113" y="2889668"/>
            <a:ext cx="407670" cy="3692071"/>
          </a:xfrm>
          <a:custGeom>
            <a:avLst/>
            <a:gdLst>
              <a:gd name="connsiteX0" fmla="*/ 0 w 381000"/>
              <a:gd name="connsiteY0" fmla="*/ 0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0 h 3838575"/>
              <a:gd name="connsiteX0" fmla="*/ 0 w 381000"/>
              <a:gd name="connsiteY0" fmla="*/ 180975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180975 h 3838575"/>
              <a:gd name="connsiteX0" fmla="*/ 0 w 381000"/>
              <a:gd name="connsiteY0" fmla="*/ 180975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80975 h 3962400"/>
              <a:gd name="connsiteX0" fmla="*/ 0 w 381000"/>
              <a:gd name="connsiteY0" fmla="*/ 152400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52400 h 3962400"/>
              <a:gd name="connsiteX0" fmla="*/ 0 w 381000"/>
              <a:gd name="connsiteY0" fmla="*/ 178443 h 3988443"/>
              <a:gd name="connsiteX1" fmla="*/ 369241 w 381000"/>
              <a:gd name="connsiteY1" fmla="*/ 0 h 3988443"/>
              <a:gd name="connsiteX2" fmla="*/ 381000 w 381000"/>
              <a:gd name="connsiteY2" fmla="*/ 3864618 h 3988443"/>
              <a:gd name="connsiteX3" fmla="*/ 0 w 381000"/>
              <a:gd name="connsiteY3" fmla="*/ 3988443 h 3988443"/>
              <a:gd name="connsiteX4" fmla="*/ 0 w 381000"/>
              <a:gd name="connsiteY4" fmla="*/ 178443 h 3988443"/>
              <a:gd name="connsiteX0" fmla="*/ 15772 w 396772"/>
              <a:gd name="connsiteY0" fmla="*/ 178443 h 4069245"/>
              <a:gd name="connsiteX1" fmla="*/ 385013 w 396772"/>
              <a:gd name="connsiteY1" fmla="*/ 0 h 4069245"/>
              <a:gd name="connsiteX2" fmla="*/ 396772 w 396772"/>
              <a:gd name="connsiteY2" fmla="*/ 3864618 h 4069245"/>
              <a:gd name="connsiteX3" fmla="*/ 0 w 396772"/>
              <a:gd name="connsiteY3" fmla="*/ 4069245 h 4069245"/>
              <a:gd name="connsiteX4" fmla="*/ 15772 w 396772"/>
              <a:gd name="connsiteY4" fmla="*/ 178443 h 4069245"/>
              <a:gd name="connsiteX0" fmla="*/ 841 w 408395"/>
              <a:gd name="connsiteY0" fmla="*/ 189151 h 4069245"/>
              <a:gd name="connsiteX1" fmla="*/ 396636 w 408395"/>
              <a:gd name="connsiteY1" fmla="*/ 0 h 4069245"/>
              <a:gd name="connsiteX2" fmla="*/ 408395 w 408395"/>
              <a:gd name="connsiteY2" fmla="*/ 3864618 h 4069245"/>
              <a:gd name="connsiteX3" fmla="*/ 11623 w 408395"/>
              <a:gd name="connsiteY3" fmla="*/ 4069245 h 4069245"/>
              <a:gd name="connsiteX4" fmla="*/ 841 w 408395"/>
              <a:gd name="connsiteY4" fmla="*/ 189151 h 406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95" h="4069245">
                <a:moveTo>
                  <a:pt x="841" y="189151"/>
                </a:moveTo>
                <a:lnTo>
                  <a:pt x="396636" y="0"/>
                </a:lnTo>
                <a:cubicBezTo>
                  <a:pt x="400556" y="1288206"/>
                  <a:pt x="404475" y="2576412"/>
                  <a:pt x="408395" y="3864618"/>
                </a:cubicBezTo>
                <a:lnTo>
                  <a:pt x="11623" y="4069245"/>
                </a:lnTo>
                <a:cubicBezTo>
                  <a:pt x="16880" y="2772311"/>
                  <a:pt x="-4416" y="1486085"/>
                  <a:pt x="841" y="189151"/>
                </a:cubicBezTo>
                <a:close/>
              </a:path>
            </a:pathLst>
          </a:custGeom>
          <a:solidFill>
            <a:srgbClr val="6D3075"/>
          </a:solidFill>
          <a:ln>
            <a:solidFill>
              <a:srgbClr val="6D30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375670" y="78202"/>
            <a:ext cx="7552946" cy="16974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br>
              <a:rPr lang="en-US" altLang="en-US" b="0">
                <a:solidFill>
                  <a:srgbClr val="D51067"/>
                </a:solidFill>
              </a:rPr>
            </a:br>
            <a:endParaRPr lang="en-GB" altLang="en-US">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FF4D895-0367-5AC6-7DB7-DFEFB5E3FAE9}"/>
              </a:ext>
            </a:extLst>
          </p:cNvPr>
          <p:cNvSpPr txBox="1"/>
          <p:nvPr/>
        </p:nvSpPr>
        <p:spPr>
          <a:xfrm>
            <a:off x="234241" y="1282448"/>
            <a:ext cx="8622209" cy="2062103"/>
          </a:xfrm>
          <a:prstGeom prst="rect">
            <a:avLst/>
          </a:prstGeom>
          <a:noFill/>
        </p:spPr>
        <p:txBody>
          <a:bodyPr wrap="square">
            <a:spAutoFit/>
          </a:bodyPr>
          <a:lstStyle/>
          <a:p>
            <a:r>
              <a:rPr lang="en-GB" sz="1600" b="0" i="0">
                <a:solidFill>
                  <a:srgbClr val="242021"/>
                </a:solidFill>
                <a:effectLst/>
              </a:rPr>
              <a:t>The harmonised monitoring outcome indicators combine results from healthy pigs and poultry at slaughter to give an overall picture of antimicrobial resistance (AMR), and are internationally comparable. </a:t>
            </a:r>
          </a:p>
          <a:p>
            <a:r>
              <a:rPr lang="en-GB" sz="1600" b="0" i="0">
                <a:solidFill>
                  <a:srgbClr val="242021"/>
                </a:solidFill>
                <a:effectLst/>
              </a:rPr>
              <a:t>Results show a decrease in fully susceptible </a:t>
            </a:r>
            <a:r>
              <a:rPr lang="en-GB" sz="1600" b="0" i="1">
                <a:solidFill>
                  <a:srgbClr val="242021"/>
                </a:solidFill>
                <a:effectLst/>
              </a:rPr>
              <a:t>E. coli </a:t>
            </a:r>
            <a:r>
              <a:rPr lang="en-GB" sz="1600" b="0" i="0">
                <a:solidFill>
                  <a:srgbClr val="242021"/>
                </a:solidFill>
                <a:effectLst/>
              </a:rPr>
              <a:t>from 43% in 2022/2023 to 36% in 2023/2024. This is the first substantial decrease since harmonised monitoring began in 2014 and is attributable to increased resistance in broilers. The percentage of multi-drug resistant isolates (resistant to three or more antibiotic classes) continues to decrease and remains at the lowest recorded level of 27%.</a:t>
            </a:r>
            <a:endParaRPr lang="en-GB" sz="1400"/>
          </a:p>
        </p:txBody>
      </p:sp>
      <p:grpSp>
        <p:nvGrpSpPr>
          <p:cNvPr id="16" name="Group 1">
            <a:extLst>
              <a:ext uri="{FF2B5EF4-FFF2-40B4-BE49-F238E27FC236}">
                <a16:creationId xmlns:a16="http://schemas.microsoft.com/office/drawing/2014/main" id="{8031EAC6-781D-FE81-7BB8-0CC0FF818938}"/>
              </a:ext>
            </a:extLst>
          </p:cNvPr>
          <p:cNvGrpSpPr>
            <a:grpSpLocks/>
          </p:cNvGrpSpPr>
          <p:nvPr/>
        </p:nvGrpSpPr>
        <p:grpSpPr bwMode="auto">
          <a:xfrm>
            <a:off x="0" y="220663"/>
            <a:ext cx="8459788" cy="522287"/>
            <a:chOff x="0" y="220662"/>
            <a:chExt cx="8460432" cy="522288"/>
          </a:xfrm>
        </p:grpSpPr>
        <p:grpSp>
          <p:nvGrpSpPr>
            <p:cNvPr id="18" name="Group 11">
              <a:extLst>
                <a:ext uri="{FF2B5EF4-FFF2-40B4-BE49-F238E27FC236}">
                  <a16:creationId xmlns:a16="http://schemas.microsoft.com/office/drawing/2014/main" id="{17E77288-789F-B10B-A211-4EB97CDE5E9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BACC6EB0-EB76-2A96-0483-148B273F6360}"/>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01C3D4F-570B-FC3A-FFEF-99CB2651D45B}"/>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D4D71718-47F6-F581-953E-12A34408BA3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43D6EE10-E2D8-ADDB-496B-79806EB9D12B}"/>
              </a:ext>
            </a:extLst>
          </p:cNvPr>
          <p:cNvSpPr>
            <a:spLocks noChangeAspect="1"/>
          </p:cNvSpPr>
          <p:nvPr/>
        </p:nvSpPr>
        <p:spPr bwMode="auto">
          <a:xfrm rot="2183987">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F846E13B-25FF-CD0F-31BF-6434AE7543A4}"/>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D8E8D8A-2112-D805-4140-3D002D136FDF}"/>
                  </a:ext>
                </a:extLst>
              </p14:cNvPr>
              <p14:cNvContentPartPr/>
              <p14:nvPr/>
            </p14:nvContentPartPr>
            <p14:xfrm>
              <a:off x="2585687" y="2964182"/>
              <a:ext cx="9720" cy="360"/>
            </p14:xfrm>
          </p:contentPart>
        </mc:Choice>
        <mc:Fallback xmlns="">
          <p:pic>
            <p:nvPicPr>
              <p:cNvPr id="2" name="Ink 1">
                <a:extLst>
                  <a:ext uri="{FF2B5EF4-FFF2-40B4-BE49-F238E27FC236}">
                    <a16:creationId xmlns:a16="http://schemas.microsoft.com/office/drawing/2014/main" id="{4D8E8D8A-2112-D805-4140-3D002D136FDF}"/>
                  </a:ext>
                </a:extLst>
              </p:cNvPr>
              <p:cNvPicPr/>
              <p:nvPr/>
            </p:nvPicPr>
            <p:blipFill>
              <a:blip r:embed="rId4"/>
              <a:stretch>
                <a:fillRect/>
              </a:stretch>
            </p:blipFill>
            <p:spPr>
              <a:xfrm>
                <a:off x="2579567" y="2958062"/>
                <a:ext cx="21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89805EA-24B7-BCE4-E155-A2E332BDCC51}"/>
                  </a:ext>
                </a:extLst>
              </p14:cNvPr>
              <p14:cNvContentPartPr/>
              <p14:nvPr/>
            </p14:nvContentPartPr>
            <p14:xfrm>
              <a:off x="3869950" y="4347954"/>
              <a:ext cx="360" cy="360"/>
            </p14:xfrm>
          </p:contentPart>
        </mc:Choice>
        <mc:Fallback xmlns="">
          <p:pic>
            <p:nvPicPr>
              <p:cNvPr id="5" name="Ink 4">
                <a:extLst>
                  <a:ext uri="{FF2B5EF4-FFF2-40B4-BE49-F238E27FC236}">
                    <a16:creationId xmlns:a16="http://schemas.microsoft.com/office/drawing/2014/main" id="{689805EA-24B7-BCE4-E155-A2E332BDCC51}"/>
                  </a:ext>
                </a:extLst>
              </p:cNvPr>
              <p:cNvPicPr/>
              <p:nvPr/>
            </p:nvPicPr>
            <p:blipFill>
              <a:blip r:embed="rId6"/>
              <a:stretch>
                <a:fillRect/>
              </a:stretch>
            </p:blipFill>
            <p:spPr>
              <a:xfrm>
                <a:off x="3860950" y="4338954"/>
                <a:ext cx="18000" cy="18000"/>
              </a:xfrm>
              <a:prstGeom prst="rect">
                <a:avLst/>
              </a:prstGeom>
            </p:spPr>
          </p:pic>
        </mc:Fallback>
      </mc:AlternateContent>
      <p:sp>
        <p:nvSpPr>
          <p:cNvPr id="3" name="Rectangle: Rounded Corners 2">
            <a:extLst>
              <a:ext uri="{FF2B5EF4-FFF2-40B4-BE49-F238E27FC236}">
                <a16:creationId xmlns:a16="http://schemas.microsoft.com/office/drawing/2014/main" id="{1EE597C2-E9E9-81FD-916F-1F0FDC89E709}"/>
              </a:ext>
            </a:extLst>
          </p:cNvPr>
          <p:cNvSpPr/>
          <p:nvPr/>
        </p:nvSpPr>
        <p:spPr>
          <a:xfrm>
            <a:off x="291448" y="945093"/>
            <a:ext cx="8162449" cy="306531"/>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Key resistance outcome indicators: </a:t>
            </a:r>
            <a:r>
              <a:rPr lang="en-GB" sz="1400" b="1" i="1">
                <a:latin typeface="Arial" panose="020B0604020202020204" pitchFamily="34" charset="0"/>
                <a:cs typeface="Arial" panose="020B0604020202020204" pitchFamily="34" charset="0"/>
              </a:rPr>
              <a:t>E.coli</a:t>
            </a:r>
          </a:p>
        </p:txBody>
      </p:sp>
      <p:pic>
        <p:nvPicPr>
          <p:cNvPr id="9" name="Picture 8" descr="A graph with a line and a line&#10;&#10;AI-generated content may be incorrect.">
            <a:extLst>
              <a:ext uri="{FF2B5EF4-FFF2-40B4-BE49-F238E27FC236}">
                <a16:creationId xmlns:a16="http://schemas.microsoft.com/office/drawing/2014/main" id="{7FE5232C-8A2F-2E46-C26D-9CC8C800B2D9}"/>
              </a:ext>
            </a:extLst>
          </p:cNvPr>
          <p:cNvPicPr>
            <a:picLocks noChangeAspect="1"/>
          </p:cNvPicPr>
          <p:nvPr/>
        </p:nvPicPr>
        <p:blipFill>
          <a:blip r:embed="rId7">
            <a:extLst>
              <a:ext uri="{28A0092B-C50C-407E-A947-70E740481C1C}">
                <a14:useLocalDpi xmlns:a14="http://schemas.microsoft.com/office/drawing/2010/main" val="0"/>
              </a:ext>
            </a:extLst>
          </a:blip>
          <a:srcRect l="18826" t="10843" b="13487"/>
          <a:stretch>
            <a:fillRect/>
          </a:stretch>
        </p:blipFill>
        <p:spPr>
          <a:xfrm>
            <a:off x="1768530" y="3276430"/>
            <a:ext cx="6551888" cy="2910950"/>
          </a:xfrm>
          <a:prstGeom prst="rect">
            <a:avLst/>
          </a:prstGeom>
        </p:spPr>
      </p:pic>
      <p:sp>
        <p:nvSpPr>
          <p:cNvPr id="10" name="TextBox 9">
            <a:extLst>
              <a:ext uri="{FF2B5EF4-FFF2-40B4-BE49-F238E27FC236}">
                <a16:creationId xmlns:a16="http://schemas.microsoft.com/office/drawing/2014/main" id="{C2AE312F-358C-C78F-0876-09329B0721DC}"/>
              </a:ext>
            </a:extLst>
          </p:cNvPr>
          <p:cNvSpPr txBox="1"/>
          <p:nvPr/>
        </p:nvSpPr>
        <p:spPr>
          <a:xfrm>
            <a:off x="9474" y="4322861"/>
            <a:ext cx="2205000" cy="461665"/>
          </a:xfrm>
          <a:prstGeom prst="rect">
            <a:avLst/>
          </a:prstGeom>
          <a:noFill/>
        </p:spPr>
        <p:txBody>
          <a:bodyPr wrap="square" rtlCol="0">
            <a:spAutoFit/>
          </a:bodyPr>
          <a:lstStyle/>
          <a:p>
            <a:r>
              <a:rPr lang="en-GB" sz="1200" b="1"/>
              <a:t>Resistant isolates (%)</a:t>
            </a:r>
          </a:p>
          <a:p>
            <a:endParaRPr lang="en-GB" sz="1200" b="1"/>
          </a:p>
        </p:txBody>
      </p:sp>
      <p:sp>
        <p:nvSpPr>
          <p:cNvPr id="6" name="TextBox 5">
            <a:extLst>
              <a:ext uri="{FF2B5EF4-FFF2-40B4-BE49-F238E27FC236}">
                <a16:creationId xmlns:a16="http://schemas.microsoft.com/office/drawing/2014/main" id="{A7030628-193E-44D3-F594-4208EE611B03}"/>
              </a:ext>
            </a:extLst>
          </p:cNvPr>
          <p:cNvSpPr txBox="1"/>
          <p:nvPr/>
        </p:nvSpPr>
        <p:spPr>
          <a:xfrm>
            <a:off x="7299386" y="602529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12</a:t>
            </a:r>
          </a:p>
        </p:txBody>
      </p:sp>
    </p:spTree>
    <p:extLst>
      <p:ext uri="{BB962C8B-B14F-4D97-AF65-F5344CB8AC3E}">
        <p14:creationId xmlns:p14="http://schemas.microsoft.com/office/powerpoint/2010/main" val="40128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020BA-287E-424E-7A70-4955D94D1541}"/>
            </a:ext>
          </a:extLst>
        </p:cNvPr>
        <p:cNvGrpSpPr/>
        <p:nvPr/>
      </p:nvGrpSpPr>
      <p:grpSpPr>
        <a:xfrm>
          <a:off x="0" y="0"/>
          <a:ext cx="0" cy="0"/>
          <a:chOff x="0" y="0"/>
          <a:chExt cx="0" cy="0"/>
        </a:xfrm>
      </p:grpSpPr>
      <p:sp>
        <p:nvSpPr>
          <p:cNvPr id="14339" name="Title 2">
            <a:extLst>
              <a:ext uri="{FF2B5EF4-FFF2-40B4-BE49-F238E27FC236}">
                <a16:creationId xmlns:a16="http://schemas.microsoft.com/office/drawing/2014/main" id="{EEFDD98E-924D-42E3-B642-847FE3FF9039}"/>
              </a:ext>
            </a:extLst>
          </p:cNvPr>
          <p:cNvSpPr>
            <a:spLocks noGrp="1"/>
          </p:cNvSpPr>
          <p:nvPr>
            <p:ph type="ctrTitle"/>
          </p:nvPr>
        </p:nvSpPr>
        <p:spPr bwMode="auto">
          <a:xfrm>
            <a:off x="375670" y="78202"/>
            <a:ext cx="7552946" cy="16974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br>
              <a:rPr lang="en-US" altLang="en-US" b="0">
                <a:solidFill>
                  <a:srgbClr val="D51067"/>
                </a:solidFill>
              </a:rPr>
            </a:br>
            <a:endParaRPr lang="en-GB" altLang="en-US">
              <a:solidFill>
                <a:srgbClr val="D51067"/>
              </a:solidFill>
            </a:endParaRPr>
          </a:p>
        </p:txBody>
      </p:sp>
      <p:sp>
        <p:nvSpPr>
          <p:cNvPr id="4" name="Slide Number Placeholder 3">
            <a:extLst>
              <a:ext uri="{FF2B5EF4-FFF2-40B4-BE49-F238E27FC236}">
                <a16:creationId xmlns:a16="http://schemas.microsoft.com/office/drawing/2014/main" id="{F5178F7D-6FB3-CE16-9A04-01BB836F0998}"/>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EE33BD6-00AE-29C9-5BF9-96D0DF42100A}"/>
              </a:ext>
            </a:extLst>
          </p:cNvPr>
          <p:cNvSpPr txBox="1"/>
          <p:nvPr/>
        </p:nvSpPr>
        <p:spPr>
          <a:xfrm>
            <a:off x="279602" y="1494000"/>
            <a:ext cx="4292398" cy="830997"/>
          </a:xfrm>
          <a:prstGeom prst="rect">
            <a:avLst/>
          </a:prstGeom>
          <a:noFill/>
        </p:spPr>
        <p:txBody>
          <a:bodyPr wrap="square">
            <a:spAutoFit/>
          </a:bodyPr>
          <a:lstStyle/>
          <a:p>
            <a:r>
              <a:rPr lang="en-GB" sz="1600">
                <a:solidFill>
                  <a:srgbClr val="242021"/>
                </a:solidFill>
              </a:rPr>
              <a:t>In 2024, fully susceptible </a:t>
            </a:r>
            <a:r>
              <a:rPr lang="en-GB" sz="1600" i="1">
                <a:solidFill>
                  <a:srgbClr val="242021"/>
                </a:solidFill>
              </a:rPr>
              <a:t>Salmonella </a:t>
            </a:r>
            <a:r>
              <a:rPr lang="en-GB" sz="1600">
                <a:solidFill>
                  <a:srgbClr val="242021"/>
                </a:solidFill>
              </a:rPr>
              <a:t>isolated</a:t>
            </a:r>
          </a:p>
          <a:p>
            <a:r>
              <a:rPr lang="en-GB" sz="1600">
                <a:solidFill>
                  <a:srgbClr val="242021"/>
                </a:solidFill>
              </a:rPr>
              <a:t>from broilers and laying hens decreased but </a:t>
            </a:r>
          </a:p>
          <a:p>
            <a:r>
              <a:rPr lang="en-GB" sz="1600">
                <a:solidFill>
                  <a:srgbClr val="242021"/>
                </a:solidFill>
              </a:rPr>
              <a:t>increased in turkeys</a:t>
            </a:r>
          </a:p>
        </p:txBody>
      </p:sp>
      <p:grpSp>
        <p:nvGrpSpPr>
          <p:cNvPr id="16" name="Group 1">
            <a:extLst>
              <a:ext uri="{FF2B5EF4-FFF2-40B4-BE49-F238E27FC236}">
                <a16:creationId xmlns:a16="http://schemas.microsoft.com/office/drawing/2014/main" id="{9D54F48E-4082-D505-615E-DBCECFFC2779}"/>
              </a:ext>
            </a:extLst>
          </p:cNvPr>
          <p:cNvGrpSpPr>
            <a:grpSpLocks/>
          </p:cNvGrpSpPr>
          <p:nvPr/>
        </p:nvGrpSpPr>
        <p:grpSpPr bwMode="auto">
          <a:xfrm>
            <a:off x="0" y="220663"/>
            <a:ext cx="8459788" cy="522287"/>
            <a:chOff x="0" y="220662"/>
            <a:chExt cx="8460432" cy="522288"/>
          </a:xfrm>
        </p:grpSpPr>
        <p:grpSp>
          <p:nvGrpSpPr>
            <p:cNvPr id="18" name="Group 11">
              <a:extLst>
                <a:ext uri="{FF2B5EF4-FFF2-40B4-BE49-F238E27FC236}">
                  <a16:creationId xmlns:a16="http://schemas.microsoft.com/office/drawing/2014/main" id="{4BE44320-7C5B-3A8F-CA7B-B7E8B4CCE9FD}"/>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1C88E4E6-694A-9127-D323-0B8E099E36C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B805721-1E7C-4013-CD7D-F3DC7DA7BA9F}"/>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035D57F2-786B-1F1D-2247-C4826968470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E76E9CDC-CC0C-2AF8-6F6E-DFA0988C1416}"/>
              </a:ext>
            </a:extLst>
          </p:cNvPr>
          <p:cNvSpPr>
            <a:spLocks noChangeAspect="1"/>
          </p:cNvSpPr>
          <p:nvPr/>
        </p:nvSpPr>
        <p:spPr bwMode="auto">
          <a:xfrm rot="2183987">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919C46DE-4FAE-2C86-3DBD-23860CDCD80F}"/>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CEB3FAF-6493-5D8D-9FE7-F55CC09E1A23}"/>
                  </a:ext>
                </a:extLst>
              </p14:cNvPr>
              <p14:cNvContentPartPr/>
              <p14:nvPr/>
            </p14:nvContentPartPr>
            <p14:xfrm>
              <a:off x="2585687" y="2964182"/>
              <a:ext cx="9720" cy="360"/>
            </p14:xfrm>
          </p:contentPart>
        </mc:Choice>
        <mc:Fallback xmlns="">
          <p:pic>
            <p:nvPicPr>
              <p:cNvPr id="2" name="Ink 1">
                <a:extLst>
                  <a:ext uri="{FF2B5EF4-FFF2-40B4-BE49-F238E27FC236}">
                    <a16:creationId xmlns:a16="http://schemas.microsoft.com/office/drawing/2014/main" id="{5CEB3FAF-6493-5D8D-9FE7-F55CC09E1A23}"/>
                  </a:ext>
                </a:extLst>
              </p:cNvPr>
              <p:cNvPicPr/>
              <p:nvPr/>
            </p:nvPicPr>
            <p:blipFill>
              <a:blip r:embed="rId4"/>
              <a:stretch>
                <a:fillRect/>
              </a:stretch>
            </p:blipFill>
            <p:spPr>
              <a:xfrm>
                <a:off x="2579567" y="2958062"/>
                <a:ext cx="21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1FC3BE9-7DE5-9D20-785F-21FF33789894}"/>
                  </a:ext>
                </a:extLst>
              </p14:cNvPr>
              <p14:cNvContentPartPr/>
              <p14:nvPr/>
            </p14:nvContentPartPr>
            <p14:xfrm>
              <a:off x="3869950" y="4347954"/>
              <a:ext cx="360" cy="360"/>
            </p14:xfrm>
          </p:contentPart>
        </mc:Choice>
        <mc:Fallback xmlns="">
          <p:pic>
            <p:nvPicPr>
              <p:cNvPr id="5" name="Ink 4">
                <a:extLst>
                  <a:ext uri="{FF2B5EF4-FFF2-40B4-BE49-F238E27FC236}">
                    <a16:creationId xmlns:a16="http://schemas.microsoft.com/office/drawing/2014/main" id="{31FC3BE9-7DE5-9D20-785F-21FF33789894}"/>
                  </a:ext>
                </a:extLst>
              </p:cNvPr>
              <p:cNvPicPr/>
              <p:nvPr/>
            </p:nvPicPr>
            <p:blipFill>
              <a:blip r:embed="rId6"/>
              <a:stretch>
                <a:fillRect/>
              </a:stretch>
            </p:blipFill>
            <p:spPr>
              <a:xfrm>
                <a:off x="3860950" y="4338954"/>
                <a:ext cx="18000" cy="18000"/>
              </a:xfrm>
              <a:prstGeom prst="rect">
                <a:avLst/>
              </a:prstGeom>
            </p:spPr>
          </p:pic>
        </mc:Fallback>
      </mc:AlternateContent>
      <p:sp>
        <p:nvSpPr>
          <p:cNvPr id="6" name="TextBox 5">
            <a:extLst>
              <a:ext uri="{FF2B5EF4-FFF2-40B4-BE49-F238E27FC236}">
                <a16:creationId xmlns:a16="http://schemas.microsoft.com/office/drawing/2014/main" id="{B629BC2C-BABF-9837-C99A-17952E77DAD9}"/>
              </a:ext>
            </a:extLst>
          </p:cNvPr>
          <p:cNvSpPr txBox="1"/>
          <p:nvPr/>
        </p:nvSpPr>
        <p:spPr>
          <a:xfrm>
            <a:off x="7265096" y="599100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12</a:t>
            </a:r>
          </a:p>
        </p:txBody>
      </p:sp>
      <p:pic>
        <p:nvPicPr>
          <p:cNvPr id="8" name="Picture 7" descr="A graph with numbers and lines&#10;&#10;AI-generated content may be incorrect.">
            <a:extLst>
              <a:ext uri="{FF2B5EF4-FFF2-40B4-BE49-F238E27FC236}">
                <a16:creationId xmlns:a16="http://schemas.microsoft.com/office/drawing/2014/main" id="{3D5EA5C0-B6ED-D3CD-D16B-13954944E82B}"/>
              </a:ext>
            </a:extLst>
          </p:cNvPr>
          <p:cNvPicPr>
            <a:picLocks noChangeAspect="1"/>
          </p:cNvPicPr>
          <p:nvPr/>
        </p:nvPicPr>
        <p:blipFill>
          <a:blip r:embed="rId7">
            <a:extLst>
              <a:ext uri="{28A0092B-C50C-407E-A947-70E740481C1C}">
                <a14:useLocalDpi xmlns:a14="http://schemas.microsoft.com/office/drawing/2010/main" val="0"/>
              </a:ext>
            </a:extLst>
          </a:blip>
          <a:srcRect l="4781" t="26532" r="24467"/>
          <a:stretch>
            <a:fillRect/>
          </a:stretch>
        </p:blipFill>
        <p:spPr>
          <a:xfrm>
            <a:off x="4932000" y="2689200"/>
            <a:ext cx="3909592" cy="3304486"/>
          </a:xfrm>
          <a:prstGeom prst="rect">
            <a:avLst/>
          </a:prstGeom>
        </p:spPr>
      </p:pic>
      <p:sp>
        <p:nvSpPr>
          <p:cNvPr id="11" name="TextBox 10">
            <a:extLst>
              <a:ext uri="{FF2B5EF4-FFF2-40B4-BE49-F238E27FC236}">
                <a16:creationId xmlns:a16="http://schemas.microsoft.com/office/drawing/2014/main" id="{FBB982C7-0DFC-1EFA-5829-91C7A9600C00}"/>
              </a:ext>
            </a:extLst>
          </p:cNvPr>
          <p:cNvSpPr txBox="1"/>
          <p:nvPr/>
        </p:nvSpPr>
        <p:spPr>
          <a:xfrm>
            <a:off x="4849912" y="1449000"/>
            <a:ext cx="4419071" cy="1077218"/>
          </a:xfrm>
          <a:prstGeom prst="rect">
            <a:avLst/>
          </a:prstGeom>
          <a:noFill/>
        </p:spPr>
        <p:txBody>
          <a:bodyPr wrap="square">
            <a:spAutoFit/>
          </a:bodyPr>
          <a:lstStyle/>
          <a:p>
            <a:r>
              <a:rPr lang="en-GB" sz="1600">
                <a:solidFill>
                  <a:srgbClr val="242021"/>
                </a:solidFill>
              </a:rPr>
              <a:t>Resistance to ciprofloxacin in </a:t>
            </a:r>
            <a:r>
              <a:rPr lang="en-GB" sz="1600" i="1">
                <a:solidFill>
                  <a:srgbClr val="242021"/>
                </a:solidFill>
              </a:rPr>
              <a:t>Campylobacter </a:t>
            </a:r>
          </a:p>
          <a:p>
            <a:r>
              <a:rPr lang="en-GB" sz="1600" i="1" err="1">
                <a:solidFill>
                  <a:srgbClr val="242021"/>
                </a:solidFill>
              </a:rPr>
              <a:t>jejuni</a:t>
            </a:r>
            <a:r>
              <a:rPr lang="en-GB" sz="1600" i="1">
                <a:solidFill>
                  <a:srgbClr val="242021"/>
                </a:solidFill>
              </a:rPr>
              <a:t> </a:t>
            </a:r>
            <a:r>
              <a:rPr lang="en-GB" sz="1600">
                <a:solidFill>
                  <a:srgbClr val="242021"/>
                </a:solidFill>
              </a:rPr>
              <a:t>from broilers and turkeys has increased </a:t>
            </a:r>
          </a:p>
          <a:p>
            <a:r>
              <a:rPr lang="en-GB" sz="1600">
                <a:solidFill>
                  <a:srgbClr val="242021"/>
                </a:solidFill>
              </a:rPr>
              <a:t>since 2022 despite minimal use by these sectors.</a:t>
            </a:r>
          </a:p>
        </p:txBody>
      </p:sp>
      <p:pic>
        <p:nvPicPr>
          <p:cNvPr id="14" name="Picture 13" descr="A graph with a line and a purple line&#10;&#10;AI-generated content may be incorrect.">
            <a:extLst>
              <a:ext uri="{FF2B5EF4-FFF2-40B4-BE49-F238E27FC236}">
                <a16:creationId xmlns:a16="http://schemas.microsoft.com/office/drawing/2014/main" id="{1827B2F5-5566-C8F9-F8B4-5B632EF9FDEA}"/>
              </a:ext>
            </a:extLst>
          </p:cNvPr>
          <p:cNvPicPr>
            <a:picLocks noChangeAspect="1"/>
          </p:cNvPicPr>
          <p:nvPr/>
        </p:nvPicPr>
        <p:blipFill>
          <a:blip r:embed="rId8">
            <a:extLst>
              <a:ext uri="{28A0092B-C50C-407E-A947-70E740481C1C}">
                <a14:useLocalDpi xmlns:a14="http://schemas.microsoft.com/office/drawing/2010/main" val="0"/>
              </a:ext>
            </a:extLst>
          </a:blip>
          <a:srcRect l="2748" t="27590" r="16993"/>
          <a:stretch>
            <a:fillRect/>
          </a:stretch>
        </p:blipFill>
        <p:spPr>
          <a:xfrm>
            <a:off x="398569" y="2689200"/>
            <a:ext cx="4374236" cy="3304800"/>
          </a:xfrm>
          <a:prstGeom prst="rect">
            <a:avLst/>
          </a:prstGeom>
        </p:spPr>
      </p:pic>
      <p:sp>
        <p:nvSpPr>
          <p:cNvPr id="10" name="TextBox 9">
            <a:extLst>
              <a:ext uri="{FF2B5EF4-FFF2-40B4-BE49-F238E27FC236}">
                <a16:creationId xmlns:a16="http://schemas.microsoft.com/office/drawing/2014/main" id="{B9BE6012-951A-83CE-A945-FFF605B7A7ED}"/>
              </a:ext>
            </a:extLst>
          </p:cNvPr>
          <p:cNvSpPr txBox="1"/>
          <p:nvPr/>
        </p:nvSpPr>
        <p:spPr>
          <a:xfrm rot="16200000">
            <a:off x="3408959" y="3902837"/>
            <a:ext cx="2881907" cy="646331"/>
          </a:xfrm>
          <a:prstGeom prst="rect">
            <a:avLst/>
          </a:prstGeom>
          <a:noFill/>
        </p:spPr>
        <p:txBody>
          <a:bodyPr wrap="square" rtlCol="0">
            <a:spAutoFit/>
          </a:bodyPr>
          <a:lstStyle/>
          <a:p>
            <a:pPr algn="ctr"/>
            <a:r>
              <a:rPr lang="en-GB" sz="1200" b="1"/>
              <a:t>Percentage of isolates</a:t>
            </a:r>
          </a:p>
          <a:p>
            <a:pPr algn="ctr"/>
            <a:r>
              <a:rPr lang="en-GB" sz="1200" b="1"/>
              <a:t>resistant to ciprofloxacin (%)</a:t>
            </a:r>
          </a:p>
          <a:p>
            <a:endParaRPr lang="en-GB" sz="1200" b="1"/>
          </a:p>
        </p:txBody>
      </p:sp>
      <p:sp>
        <p:nvSpPr>
          <p:cNvPr id="15" name="TextBox 14">
            <a:extLst>
              <a:ext uri="{FF2B5EF4-FFF2-40B4-BE49-F238E27FC236}">
                <a16:creationId xmlns:a16="http://schemas.microsoft.com/office/drawing/2014/main" id="{7B7E709B-2DA7-CE47-D089-21BC7BBB7D67}"/>
              </a:ext>
            </a:extLst>
          </p:cNvPr>
          <p:cNvSpPr txBox="1"/>
          <p:nvPr/>
        </p:nvSpPr>
        <p:spPr>
          <a:xfrm rot="16200000">
            <a:off x="-1065284" y="3902837"/>
            <a:ext cx="2881907" cy="646331"/>
          </a:xfrm>
          <a:prstGeom prst="rect">
            <a:avLst/>
          </a:prstGeom>
          <a:noFill/>
        </p:spPr>
        <p:txBody>
          <a:bodyPr wrap="square" rtlCol="0">
            <a:spAutoFit/>
          </a:bodyPr>
          <a:lstStyle/>
          <a:p>
            <a:pPr algn="ctr"/>
            <a:r>
              <a:rPr lang="en-GB" sz="1200" b="1"/>
              <a:t>Percentage of fully susceptible isolates (%)</a:t>
            </a:r>
          </a:p>
          <a:p>
            <a:endParaRPr lang="en-GB" sz="1200" b="1"/>
          </a:p>
        </p:txBody>
      </p:sp>
      <p:pic>
        <p:nvPicPr>
          <p:cNvPr id="25" name="Picture 24" descr="A screenshot of a phone&#10;&#10;AI-generated content may be incorrect.">
            <a:extLst>
              <a:ext uri="{FF2B5EF4-FFF2-40B4-BE49-F238E27FC236}">
                <a16:creationId xmlns:a16="http://schemas.microsoft.com/office/drawing/2014/main" id="{13A5BE60-F97A-2757-FA81-5454FDD20598}"/>
              </a:ext>
            </a:extLst>
          </p:cNvPr>
          <p:cNvPicPr>
            <a:picLocks noChangeAspect="1"/>
          </p:cNvPicPr>
          <p:nvPr/>
        </p:nvPicPr>
        <p:blipFill>
          <a:blip r:embed="rId9">
            <a:extLst>
              <a:ext uri="{28A0092B-C50C-407E-A947-70E740481C1C}">
                <a14:useLocalDpi xmlns:a14="http://schemas.microsoft.com/office/drawing/2010/main" val="0"/>
              </a:ext>
            </a:extLst>
          </a:blip>
          <a:srcRect l="19357" t="-1139" r="16812" b="92379"/>
          <a:stretch>
            <a:fillRect/>
          </a:stretch>
        </p:blipFill>
        <p:spPr>
          <a:xfrm>
            <a:off x="139095" y="971537"/>
            <a:ext cx="4668122" cy="451100"/>
          </a:xfrm>
          <a:prstGeom prst="rect">
            <a:avLst/>
          </a:prstGeom>
        </p:spPr>
      </p:pic>
      <p:pic>
        <p:nvPicPr>
          <p:cNvPr id="27" name="Picture 26" descr="A screenshot of a cell phone&#10;&#10;AI-generated content may be incorrect.">
            <a:extLst>
              <a:ext uri="{FF2B5EF4-FFF2-40B4-BE49-F238E27FC236}">
                <a16:creationId xmlns:a16="http://schemas.microsoft.com/office/drawing/2014/main" id="{21D4806C-8177-C332-99C9-66338FFCAB31}"/>
              </a:ext>
            </a:extLst>
          </p:cNvPr>
          <p:cNvPicPr>
            <a:picLocks noChangeAspect="1"/>
          </p:cNvPicPr>
          <p:nvPr/>
        </p:nvPicPr>
        <p:blipFill>
          <a:blip r:embed="rId10">
            <a:extLst>
              <a:ext uri="{28A0092B-C50C-407E-A947-70E740481C1C}">
                <a14:useLocalDpi xmlns:a14="http://schemas.microsoft.com/office/drawing/2010/main" val="0"/>
              </a:ext>
            </a:extLst>
          </a:blip>
          <a:srcRect l="18971" t="-2740" r="18452" b="92134"/>
          <a:stretch>
            <a:fillRect/>
          </a:stretch>
        </p:blipFill>
        <p:spPr>
          <a:xfrm>
            <a:off x="4772805" y="899614"/>
            <a:ext cx="4371195" cy="522287"/>
          </a:xfrm>
          <a:prstGeom prst="rect">
            <a:avLst/>
          </a:prstGeom>
        </p:spPr>
      </p:pic>
    </p:spTree>
    <p:extLst>
      <p:ext uri="{BB962C8B-B14F-4D97-AF65-F5344CB8AC3E}">
        <p14:creationId xmlns:p14="http://schemas.microsoft.com/office/powerpoint/2010/main" val="42948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906391" y="6060197"/>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a:t>
            </a:r>
            <a:r>
              <a:rPr lang="en-GB" sz="1200" b="1" kern="0">
                <a:solidFill>
                  <a:srgbClr val="000000"/>
                </a:solidFill>
                <a:latin typeface="Arial" pitchFamily="34"/>
                <a:cs typeface="Arial" pitchFamily="34"/>
              </a:rPr>
              <a:t>p.</a:t>
            </a: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 12</a:t>
            </a:r>
          </a:p>
        </p:txBody>
      </p:sp>
      <p:sp>
        <p:nvSpPr>
          <p:cNvPr id="8" name="TextBox 7">
            <a:extLst>
              <a:ext uri="{FF2B5EF4-FFF2-40B4-BE49-F238E27FC236}">
                <a16:creationId xmlns:a16="http://schemas.microsoft.com/office/drawing/2014/main" id="{CAD8C947-3443-A610-0BF9-E785D7C2778D}"/>
              </a:ext>
            </a:extLst>
          </p:cNvPr>
          <p:cNvSpPr txBox="1"/>
          <p:nvPr/>
        </p:nvSpPr>
        <p:spPr>
          <a:xfrm>
            <a:off x="39785" y="1236662"/>
            <a:ext cx="8993271" cy="1569660"/>
          </a:xfrm>
          <a:prstGeom prst="rect">
            <a:avLst/>
          </a:prstGeom>
          <a:noFill/>
        </p:spPr>
        <p:txBody>
          <a:bodyPr wrap="square">
            <a:spAutoFit/>
          </a:bodyPr>
          <a:lstStyle/>
          <a:p>
            <a:r>
              <a:rPr lang="en-GB" sz="1600" b="0" i="0">
                <a:solidFill>
                  <a:srgbClr val="050404"/>
                </a:solidFill>
                <a:effectLst/>
              </a:rPr>
              <a:t>We also </a:t>
            </a:r>
            <a:r>
              <a:rPr lang="en-GB" sz="1600">
                <a:solidFill>
                  <a:srgbClr val="050404"/>
                </a:solidFill>
              </a:rPr>
              <a:t>use selective media for</a:t>
            </a:r>
            <a:r>
              <a:rPr lang="en-GB" sz="1600" b="0" i="0">
                <a:solidFill>
                  <a:srgbClr val="050404"/>
                </a:solidFill>
                <a:effectLst/>
              </a:rPr>
              <a:t> more sensitive testing, which inhibits the growth of susceptible bacteria but allows bacteria with specific resistances to multiply, making them easier to detect. This tells us the percentage of individual samples containing resistance to the HP-CIAs, even when present in very low numbers. </a:t>
            </a:r>
          </a:p>
          <a:p>
            <a:r>
              <a:rPr lang="en-GB" sz="1600" b="0" i="0">
                <a:solidFill>
                  <a:srgbClr val="050404"/>
                </a:solidFill>
                <a:effectLst/>
              </a:rPr>
              <a:t>In 2024, carriage of ESBL-/</a:t>
            </a:r>
            <a:r>
              <a:rPr lang="en-GB" sz="1600" b="0" i="0" err="1">
                <a:solidFill>
                  <a:srgbClr val="050404"/>
                </a:solidFill>
                <a:effectLst/>
              </a:rPr>
              <a:t>AmpC</a:t>
            </a:r>
            <a:r>
              <a:rPr lang="en-GB" sz="1600" b="0" i="0">
                <a:solidFill>
                  <a:srgbClr val="050404"/>
                </a:solidFill>
                <a:effectLst/>
              </a:rPr>
              <a:t>- producing </a:t>
            </a:r>
            <a:r>
              <a:rPr lang="en-GB" sz="1600" b="0" i="1">
                <a:solidFill>
                  <a:srgbClr val="050404"/>
                </a:solidFill>
                <a:effectLst/>
              </a:rPr>
              <a:t>E. coli</a:t>
            </a:r>
            <a:r>
              <a:rPr lang="en-GB" sz="1600" b="0" i="0">
                <a:solidFill>
                  <a:srgbClr val="050404"/>
                </a:solidFill>
                <a:effectLst/>
              </a:rPr>
              <a:t>, which are resistant to third and fourth generation cephalosporins and </a:t>
            </a:r>
            <a:r>
              <a:rPr lang="en-GB" sz="1600" b="0" i="0" err="1">
                <a:solidFill>
                  <a:srgbClr val="050404"/>
                </a:solidFill>
                <a:effectLst/>
              </a:rPr>
              <a:t>penicillins</a:t>
            </a:r>
            <a:r>
              <a:rPr lang="en-GB" sz="1600" b="0" i="0">
                <a:solidFill>
                  <a:srgbClr val="050404"/>
                </a:solidFill>
                <a:effectLst/>
              </a:rPr>
              <a:t>, increased in broilers and decreased in turkeys.</a:t>
            </a:r>
            <a:endParaRPr lang="en-GB" sz="1600"/>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4"/>
                <a:stretch>
                  <a:fillRect/>
                </a:stretch>
              </p:blipFill>
              <p:spPr>
                <a:xfrm>
                  <a:off x="4267909" y="3502289"/>
                  <a:ext cx="12600" cy="12600"/>
                </a:xfrm>
                <a:prstGeom prst="rect">
                  <a:avLst/>
                </a:prstGeom>
              </p:spPr>
            </p:pic>
          </mc:Fallback>
        </mc:AlternateContent>
      </p:grpSp>
      <p:sp>
        <p:nvSpPr>
          <p:cNvPr id="3" name="Rectangle: Rounded Corners 2">
            <a:extLst>
              <a:ext uri="{FF2B5EF4-FFF2-40B4-BE49-F238E27FC236}">
                <a16:creationId xmlns:a16="http://schemas.microsoft.com/office/drawing/2014/main" id="{53E1D47C-973A-5CDE-8595-931FE19EDC6C}"/>
              </a:ext>
            </a:extLst>
          </p:cNvPr>
          <p:cNvSpPr/>
          <p:nvPr/>
        </p:nvSpPr>
        <p:spPr>
          <a:xfrm>
            <a:off x="169618" y="900125"/>
            <a:ext cx="8280845" cy="276221"/>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Using selective media to detect </a:t>
            </a:r>
            <a:r>
              <a:rPr lang="en-GB" sz="1400" b="1" i="1">
                <a:latin typeface="Arial" panose="020B0604020202020204" pitchFamily="34" charset="0"/>
                <a:cs typeface="Arial" panose="020B0604020202020204" pitchFamily="34" charset="0"/>
              </a:rPr>
              <a:t>E. coli</a:t>
            </a:r>
          </a:p>
        </p:txBody>
      </p:sp>
      <p:pic>
        <p:nvPicPr>
          <p:cNvPr id="14" name="Picture 13" descr="A graph with numbers and lines&#10;&#10;AI-generated content may be incorrect.">
            <a:extLst>
              <a:ext uri="{FF2B5EF4-FFF2-40B4-BE49-F238E27FC236}">
                <a16:creationId xmlns:a16="http://schemas.microsoft.com/office/drawing/2014/main" id="{DD196679-30DD-1475-FC21-170A5D87C92D}"/>
              </a:ext>
            </a:extLst>
          </p:cNvPr>
          <p:cNvPicPr>
            <a:picLocks noChangeAspect="1"/>
          </p:cNvPicPr>
          <p:nvPr/>
        </p:nvPicPr>
        <p:blipFill>
          <a:blip r:embed="rId7">
            <a:extLst>
              <a:ext uri="{28A0092B-C50C-407E-A947-70E740481C1C}">
                <a14:useLocalDpi xmlns:a14="http://schemas.microsoft.com/office/drawing/2010/main" val="0"/>
              </a:ext>
            </a:extLst>
          </a:blip>
          <a:srcRect r="16245"/>
          <a:stretch>
            <a:fillRect/>
          </a:stretch>
        </p:blipFill>
        <p:spPr>
          <a:xfrm>
            <a:off x="169618" y="2984619"/>
            <a:ext cx="5003301" cy="2443001"/>
          </a:xfrm>
          <a:prstGeom prst="rect">
            <a:avLst/>
          </a:prstGeom>
        </p:spPr>
      </p:pic>
      <p:pic>
        <p:nvPicPr>
          <p:cNvPr id="5" name="Picture 4" descr="A group of chickens with text&#10;&#10;AI-generated content may be incorrect.">
            <a:extLst>
              <a:ext uri="{FF2B5EF4-FFF2-40B4-BE49-F238E27FC236}">
                <a16:creationId xmlns:a16="http://schemas.microsoft.com/office/drawing/2014/main" id="{2D2501DC-8086-16FC-3E54-2C81B12A0496}"/>
              </a:ext>
            </a:extLst>
          </p:cNvPr>
          <p:cNvPicPr>
            <a:picLocks noChangeAspect="1"/>
          </p:cNvPicPr>
          <p:nvPr/>
        </p:nvPicPr>
        <p:blipFill>
          <a:blip r:embed="rId8">
            <a:extLst>
              <a:ext uri="{28A0092B-C50C-407E-A947-70E740481C1C}">
                <a14:useLocalDpi xmlns:a14="http://schemas.microsoft.com/office/drawing/2010/main" val="0"/>
              </a:ext>
            </a:extLst>
          </a:blip>
          <a:srcRect l="3549" r="42689"/>
          <a:stretch>
            <a:fillRect/>
          </a:stretch>
        </p:blipFill>
        <p:spPr>
          <a:xfrm>
            <a:off x="5235065" y="3012848"/>
            <a:ext cx="3794333" cy="2077662"/>
          </a:xfrm>
          <a:prstGeom prst="rect">
            <a:avLst/>
          </a:prstGeom>
        </p:spPr>
      </p:pic>
    </p:spTree>
    <p:extLst>
      <p:ext uri="{BB962C8B-B14F-4D97-AF65-F5344CB8AC3E}">
        <p14:creationId xmlns:p14="http://schemas.microsoft.com/office/powerpoint/2010/main" val="17027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15C8-3FEB-4C75-6D13-35EA140AA58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BBAD756-E4AB-0926-24F5-F5435C86293A}"/>
              </a:ext>
            </a:extLst>
          </p:cNvPr>
          <p:cNvSpPr txBox="1"/>
          <p:nvPr/>
        </p:nvSpPr>
        <p:spPr>
          <a:xfrm>
            <a:off x="576367" y="924072"/>
            <a:ext cx="7991266" cy="830997"/>
          </a:xfrm>
          <a:prstGeom prst="rect">
            <a:avLst/>
          </a:prstGeom>
          <a:noFill/>
        </p:spPr>
        <p:txBody>
          <a:bodyPr wrap="square">
            <a:spAutoFit/>
          </a:bodyPr>
          <a:lstStyle/>
          <a:p>
            <a:r>
              <a:rPr lang="en-GB" sz="1600">
                <a:effectLst/>
                <a:latin typeface="Arial" panose="020B0604020202020204" pitchFamily="34" charset="0"/>
                <a:ea typeface="Calibri" panose="020F0502020204030204" pitchFamily="34" charset="0"/>
              </a:rPr>
              <a:t>Harmonised outcome indicators are also measured for antibiotic sales. Overlaying indicators for sales with those for resistance illustrates how reductions in antibiotic sales since 2014 are reflected in reductions in resistance over the same time period.</a:t>
            </a:r>
            <a:endParaRPr lang="en-GB" sz="1600"/>
          </a:p>
        </p:txBody>
      </p:sp>
      <p:grpSp>
        <p:nvGrpSpPr>
          <p:cNvPr id="18" name="Group 1">
            <a:extLst>
              <a:ext uri="{FF2B5EF4-FFF2-40B4-BE49-F238E27FC236}">
                <a16:creationId xmlns:a16="http://schemas.microsoft.com/office/drawing/2014/main" id="{76182B54-3FB1-F3CB-33C5-F3161F674FEC}"/>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A5029BF9-C3EA-E8A1-42E7-211CFABF07EF}"/>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FBE78A79-4B89-A49C-4ACF-FEC9ADA9C3AD}"/>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8100B072-8F0D-E65B-655E-6321AF1161A9}"/>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EB097D78-5460-739F-DC5A-6F6F1BED34F8}"/>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4A899863-9B80-A0F7-4DF3-EBFB20F0CF34}"/>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58A85BB0-6E5D-9C29-1A2E-4158B430E99F}"/>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023BDC3-0E41-2E66-A621-D9315AD81733}"/>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2023BDC3-0E41-2E66-A621-D9315AD81733}"/>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F08CCF83-AB51-70EF-8CA3-2E26D03AE959}"/>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E6CE323-9049-EC76-5217-D38993951334}"/>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1E6CE323-9049-EC76-5217-D38993951334}"/>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E02B2EA-8242-465F-E21C-5DC0A3A5B19F}"/>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1E02B2EA-8242-465F-E21C-5DC0A3A5B19F}"/>
                    </a:ext>
                  </a:extLst>
                </p:cNvPr>
                <p:cNvPicPr/>
                <p:nvPr/>
              </p:nvPicPr>
              <p:blipFill>
                <a:blip r:embed="rId4"/>
                <a:stretch>
                  <a:fillRect/>
                </a:stretch>
              </p:blipFill>
              <p:spPr>
                <a:xfrm>
                  <a:off x="4267909" y="3502289"/>
                  <a:ext cx="12600" cy="12600"/>
                </a:xfrm>
                <a:prstGeom prst="rect">
                  <a:avLst/>
                </a:prstGeom>
              </p:spPr>
            </p:pic>
          </mc:Fallback>
        </mc:AlternateContent>
      </p:grpSp>
      <p:sp>
        <p:nvSpPr>
          <p:cNvPr id="4" name="Slide Number Placeholder 3">
            <a:extLst>
              <a:ext uri="{FF2B5EF4-FFF2-40B4-BE49-F238E27FC236}">
                <a16:creationId xmlns:a16="http://schemas.microsoft.com/office/drawing/2014/main" id="{6D46A6C8-8AE3-47C8-46D4-464CC66E8BB6}"/>
              </a:ext>
            </a:extLst>
          </p:cNvPr>
          <p:cNvSpPr>
            <a:spLocks noGrp="1"/>
          </p:cNvSpPr>
          <p:nvPr>
            <p:ph type="sldNum" sz="quarter" idx="4294967295"/>
          </p:nvPr>
        </p:nvSpPr>
        <p:spPr>
          <a:xfrm>
            <a:off x="6876256" y="6454774"/>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87F5143-6D1C-3914-31E3-185B3562354B}"/>
              </a:ext>
            </a:extLst>
          </p:cNvPr>
          <p:cNvGraphicFramePr/>
          <p:nvPr>
            <p:extLst>
              <p:ext uri="{D42A27DB-BD31-4B8C-83A1-F6EECF244321}">
                <p14:modId xmlns:p14="http://schemas.microsoft.com/office/powerpoint/2010/main" val="1549423960"/>
              </p:ext>
            </p:extLst>
          </p:nvPr>
        </p:nvGraphicFramePr>
        <p:xfrm>
          <a:off x="1136745" y="1756879"/>
          <a:ext cx="6912488" cy="4083195"/>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5">
            <a:extLst>
              <a:ext uri="{FF2B5EF4-FFF2-40B4-BE49-F238E27FC236}">
                <a16:creationId xmlns:a16="http://schemas.microsoft.com/office/drawing/2014/main" id="{F58E38EF-5986-8484-1F44-67671794EA1C}"/>
              </a:ext>
            </a:extLst>
          </p:cNvPr>
          <p:cNvSpPr txBox="1"/>
          <p:nvPr/>
        </p:nvSpPr>
        <p:spPr>
          <a:xfrm>
            <a:off x="7200900" y="6078764"/>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a:t>
            </a:r>
            <a:r>
              <a:rPr lang="en-GB" sz="1200" b="1" kern="0">
                <a:solidFill>
                  <a:srgbClr val="000000"/>
                </a:solidFill>
                <a:latin typeface="Arial" pitchFamily="34"/>
                <a:cs typeface="Arial" pitchFamily="34"/>
              </a:rPr>
              <a:t>4; p.</a:t>
            </a: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 </a:t>
            </a:r>
            <a:r>
              <a:rPr lang="en-GB" sz="1200" b="1" kern="0">
                <a:solidFill>
                  <a:srgbClr val="000000"/>
                </a:solidFill>
                <a:latin typeface="Arial" pitchFamily="34"/>
                <a:cs typeface="Arial" pitchFamily="34"/>
              </a:rPr>
              <a:t>93</a:t>
            </a:r>
            <a:endParaRPr kumimoji="0" lang="en-GB" sz="1200" b="1" i="0" u="none" strike="noStrike" kern="0" cap="none" spc="0" normalizeH="0" baseline="0" noProof="0">
              <a:ln>
                <a:noFill/>
              </a:ln>
              <a:solidFill>
                <a:srgbClr val="000000"/>
              </a:solidFill>
              <a:effectLst/>
              <a:uLnTx/>
              <a:uFillTx/>
              <a:latin typeface="Arial" pitchFamily="34"/>
              <a:ea typeface="+mn-ea"/>
              <a:cs typeface="Arial" pitchFamily="34"/>
            </a:endParaRPr>
          </a:p>
        </p:txBody>
      </p:sp>
      <p:sp>
        <p:nvSpPr>
          <p:cNvPr id="2" name="TextBox 1">
            <a:extLst>
              <a:ext uri="{FF2B5EF4-FFF2-40B4-BE49-F238E27FC236}">
                <a16:creationId xmlns:a16="http://schemas.microsoft.com/office/drawing/2014/main" id="{00E88835-A0FA-6A62-AE7A-0A488E8E835E}"/>
              </a:ext>
            </a:extLst>
          </p:cNvPr>
          <p:cNvSpPr txBox="1"/>
          <p:nvPr/>
        </p:nvSpPr>
        <p:spPr>
          <a:xfrm>
            <a:off x="834390" y="5758491"/>
            <a:ext cx="7790033" cy="461665"/>
          </a:xfrm>
          <a:prstGeom prst="rect">
            <a:avLst/>
          </a:prstGeom>
          <a:noFill/>
        </p:spPr>
        <p:txBody>
          <a:bodyPr wrap="square" rtlCol="0">
            <a:spAutoFit/>
          </a:bodyPr>
          <a:lstStyle/>
          <a:p>
            <a:r>
              <a:rPr lang="en-GB" sz="1200"/>
              <a:t>Each bar shows the percentage of multi-drug resistant </a:t>
            </a:r>
            <a:r>
              <a:rPr lang="en-GB" sz="1200" i="1"/>
              <a:t>Escherichia coli</a:t>
            </a:r>
            <a:r>
              <a:rPr lang="en-GB" sz="1200"/>
              <a:t> isolates from broilers, turkeys and pigs weighted by PCU (secondary indicator), combined over two years.</a:t>
            </a:r>
          </a:p>
        </p:txBody>
      </p:sp>
    </p:spTree>
    <p:extLst>
      <p:ext uri="{BB962C8B-B14F-4D97-AF65-F5344CB8AC3E}">
        <p14:creationId xmlns:p14="http://schemas.microsoft.com/office/powerpoint/2010/main" val="392215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8C947-3443-A610-0BF9-E785D7C2778D}"/>
              </a:ext>
            </a:extLst>
          </p:cNvPr>
          <p:cNvSpPr txBox="1"/>
          <p:nvPr/>
        </p:nvSpPr>
        <p:spPr>
          <a:xfrm>
            <a:off x="576367" y="924072"/>
            <a:ext cx="7991266" cy="1323439"/>
          </a:xfrm>
          <a:prstGeom prst="rect">
            <a:avLst/>
          </a:prstGeom>
          <a:noFill/>
        </p:spPr>
        <p:txBody>
          <a:bodyPr wrap="square">
            <a:spAutoFit/>
          </a:bodyPr>
          <a:lstStyle/>
          <a:p>
            <a:r>
              <a:rPr lang="en-GB" sz="1600">
                <a:effectLst/>
                <a:latin typeface="Arial" panose="020B0604020202020204" pitchFamily="34" charset="0"/>
                <a:ea typeface="Calibri" panose="020F0502020204030204" pitchFamily="34" charset="0"/>
              </a:rPr>
              <a:t>In 2024, antibiotic susceptibility testing was conducted on 176 </a:t>
            </a:r>
            <a:r>
              <a:rPr lang="en-GB" sz="1600" i="1">
                <a:effectLst/>
                <a:latin typeface="Arial" panose="020B0604020202020204" pitchFamily="34" charset="0"/>
                <a:ea typeface="Calibri" panose="020F0502020204030204" pitchFamily="34" charset="0"/>
              </a:rPr>
              <a:t>E. coli </a:t>
            </a:r>
            <a:r>
              <a:rPr lang="en-GB" sz="1600">
                <a:effectLst/>
                <a:latin typeface="Arial" panose="020B0604020202020204" pitchFamily="34" charset="0"/>
                <a:ea typeface="Calibri" panose="020F0502020204030204" pitchFamily="34" charset="0"/>
              </a:rPr>
              <a:t>isolates obtained from </a:t>
            </a:r>
            <a:r>
              <a:rPr lang="en-GB" sz="1600" b="1">
                <a:effectLst/>
                <a:latin typeface="Arial" panose="020B0604020202020204" pitchFamily="34" charset="0"/>
                <a:ea typeface="Calibri" panose="020F0502020204030204" pitchFamily="34" charset="0"/>
              </a:rPr>
              <a:t>broiler</a:t>
            </a:r>
            <a:r>
              <a:rPr lang="en-GB" sz="1600">
                <a:effectLst/>
                <a:latin typeface="Arial" panose="020B0604020202020204" pitchFamily="34" charset="0"/>
                <a:ea typeface="Calibri" panose="020F0502020204030204" pitchFamily="34" charset="0"/>
              </a:rPr>
              <a:t> caecal samples. </a:t>
            </a:r>
          </a:p>
          <a:p>
            <a:pPr marL="285750"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rPr>
              <a:t>Full susceptibility decreased from 45% [95% CI: 38-53%] in 2022 to 32% [95% CI: 26-40%] in 2024. </a:t>
            </a:r>
          </a:p>
          <a:p>
            <a:pPr marL="285750"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rPr>
              <a:t>The percentage of MDR isolates remained stable at 27% [95% CI: 21-34%]. </a:t>
            </a:r>
            <a:endParaRPr lang="en-GB" sz="1600">
              <a:ea typeface="Calibri" panose="020F0502020204030204" pitchFamily="34" charset="0"/>
            </a:endParaRPr>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4"/>
                <a:stretch>
                  <a:fillRect/>
                </a:stretch>
              </p:blipFill>
              <p:spPr>
                <a:xfrm>
                  <a:off x="4267909" y="3502289"/>
                  <a:ext cx="12600" cy="12600"/>
                </a:xfrm>
                <a:prstGeom prst="rect">
                  <a:avLst/>
                </a:prstGeom>
              </p:spPr>
            </p:pic>
          </mc:Fallback>
        </mc:AlternateContent>
      </p:gr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6804248" y="6404122"/>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BB1FDE9F-28CE-A701-821E-2CDA00BDC706}"/>
              </a:ext>
            </a:extLst>
          </p:cNvPr>
          <p:cNvGrpSpPr/>
          <p:nvPr/>
        </p:nvGrpSpPr>
        <p:grpSpPr>
          <a:xfrm>
            <a:off x="1010109" y="2321390"/>
            <a:ext cx="6696744" cy="4095222"/>
            <a:chOff x="27009" y="160385"/>
            <a:chExt cx="6299835" cy="3626070"/>
          </a:xfrm>
        </p:grpSpPr>
        <p:graphicFrame>
          <p:nvGraphicFramePr>
            <p:cNvPr id="11" name="Chart 10">
              <a:extLst>
                <a:ext uri="{FF2B5EF4-FFF2-40B4-BE49-F238E27FC236}">
                  <a16:creationId xmlns:a16="http://schemas.microsoft.com/office/drawing/2014/main" id="{559E3A4C-ABA4-4D32-A5C3-20E607CAE970}"/>
                </a:ext>
              </a:extLst>
            </p:cNvPr>
            <p:cNvGraphicFramePr/>
            <p:nvPr>
              <p:extLst>
                <p:ext uri="{D42A27DB-BD31-4B8C-83A1-F6EECF244321}">
                  <p14:modId xmlns:p14="http://schemas.microsoft.com/office/powerpoint/2010/main" val="1234722423"/>
                </p:ext>
              </p:extLst>
            </p:nvPr>
          </p:nvGraphicFramePr>
          <p:xfrm>
            <a:off x="27009" y="160385"/>
            <a:ext cx="6299835" cy="3239770"/>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 Box 2">
              <a:extLst>
                <a:ext uri="{FF2B5EF4-FFF2-40B4-BE49-F238E27FC236}">
                  <a16:creationId xmlns:a16="http://schemas.microsoft.com/office/drawing/2014/main" id="{FC800AC0-783F-9889-6A6D-F2E92BDAC82E}"/>
                </a:ext>
              </a:extLst>
            </p:cNvPr>
            <p:cNvSpPr txBox="1">
              <a:spLocks noChangeArrowheads="1"/>
            </p:cNvSpPr>
            <p:nvPr/>
          </p:nvSpPr>
          <p:spPr bwMode="auto">
            <a:xfrm>
              <a:off x="495368" y="3205566"/>
              <a:ext cx="5476875" cy="5808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Bef>
                  <a:spcPts val="1200"/>
                </a:spcBef>
                <a:spcAft>
                  <a:spcPts val="600"/>
                </a:spcAft>
                <a:buNone/>
              </a:pPr>
              <a:r>
                <a:rPr lang="en-GB" sz="1200" b="1">
                  <a:effectLst/>
                  <a:latin typeface="Arial" panose="020B0604020202020204" pitchFamily="34" charset="0"/>
                  <a:ea typeface="Calibri" panose="020F0502020204030204" pitchFamily="34" charset="0"/>
                  <a:cs typeface="Arial" panose="020B0604020202020204" pitchFamily="34" charset="0"/>
                </a:rPr>
                <a:t>Key:</a:t>
              </a:r>
              <a:r>
                <a:rPr lang="en-GB" sz="1200">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6D3075"/>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6D3075"/>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2014</a:t>
              </a:r>
              <a:r>
                <a:rPr lang="en-GB" sz="1200">
                  <a:solidFill>
                    <a:srgbClr val="6D3075"/>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FF9E16"/>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FF9E16"/>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2016</a:t>
              </a:r>
              <a:r>
                <a:rPr lang="en-GB" sz="1200">
                  <a:solidFill>
                    <a:srgbClr val="FF9E16"/>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77BC1F"/>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77BC1F"/>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2018</a:t>
              </a:r>
              <a:r>
                <a:rPr lang="en-GB" sz="1200">
                  <a:solidFill>
                    <a:srgbClr val="77BC1F"/>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007CBA"/>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007CBA"/>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2020</a:t>
              </a:r>
              <a:r>
                <a:rPr lang="en-GB" sz="1200">
                  <a:solidFill>
                    <a:srgbClr val="007CBA"/>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D9262E"/>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D9262E"/>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2022 </a:t>
              </a:r>
              <a:r>
                <a:rPr lang="en-GB" sz="1200">
                  <a:solidFill>
                    <a:srgbClr val="000099"/>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000099"/>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2024</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buNone/>
              </a:pPr>
              <a:r>
                <a:rPr lang="en-GB" sz="1100">
                  <a:effectLst/>
                  <a:latin typeface="Arial" panose="020B0604020202020204" pitchFamily="34" charset="0"/>
                  <a:ea typeface="Calibri" panose="020F0502020204030204" pitchFamily="34" charset="0"/>
                  <a:cs typeface="Times New Roman" panose="02020603050405020304" pitchFamily="18" charset="0"/>
                </a:rPr>
                <a:t> </a:t>
              </a:r>
            </a:p>
          </p:txBody>
        </p:sp>
      </p:grpSp>
      <p:sp>
        <p:nvSpPr>
          <p:cNvPr id="13" name="TextBox 5">
            <a:extLst>
              <a:ext uri="{FF2B5EF4-FFF2-40B4-BE49-F238E27FC236}">
                <a16:creationId xmlns:a16="http://schemas.microsoft.com/office/drawing/2014/main" id="{16C1763F-245B-46EC-9B3E-9E98D0D168E8}"/>
              </a:ext>
            </a:extLst>
          </p:cNvPr>
          <p:cNvSpPr txBox="1"/>
          <p:nvPr/>
        </p:nvSpPr>
        <p:spPr>
          <a:xfrm>
            <a:off x="7200900" y="5881509"/>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3.5</a:t>
            </a:r>
            <a:r>
              <a:rPr lang="en-GB" sz="1200" b="1" kern="0">
                <a:solidFill>
                  <a:srgbClr val="000000"/>
                </a:solidFill>
                <a:latin typeface="Arial" pitchFamily="34"/>
                <a:cs typeface="Arial" pitchFamily="34"/>
              </a:rPr>
              <a:t>; p.</a:t>
            </a: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 </a:t>
            </a:r>
            <a:r>
              <a:rPr lang="en-GB" sz="1200" b="1" kern="0">
                <a:solidFill>
                  <a:srgbClr val="000000"/>
                </a:solidFill>
                <a:latin typeface="Arial" pitchFamily="34"/>
                <a:cs typeface="Arial" pitchFamily="34"/>
              </a:rPr>
              <a:t>94</a:t>
            </a:r>
            <a:endParaRPr kumimoji="0" lang="en-GB" sz="1200" b="1" i="0" u="none" strike="noStrike" kern="0" cap="none" spc="0" normalizeH="0" baseline="0" noProof="0">
              <a:ln>
                <a:noFill/>
              </a:ln>
              <a:solidFill>
                <a:srgbClr val="000000"/>
              </a:solidFill>
              <a:effectLst/>
              <a:uLnTx/>
              <a:uFillTx/>
              <a:latin typeface="Arial" pitchFamily="34"/>
              <a:ea typeface="+mn-ea"/>
              <a:cs typeface="Arial" pitchFamily="34"/>
            </a:endParaRPr>
          </a:p>
        </p:txBody>
      </p:sp>
    </p:spTree>
    <p:extLst>
      <p:ext uri="{BB962C8B-B14F-4D97-AF65-F5344CB8AC3E}">
        <p14:creationId xmlns:p14="http://schemas.microsoft.com/office/powerpoint/2010/main" val="186647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20534-8842-1205-4A06-B76B1BD0116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41A317D-1043-AD8F-4C27-AEF84C98A82B}"/>
              </a:ext>
            </a:extLst>
          </p:cNvPr>
          <p:cNvSpPr txBox="1"/>
          <p:nvPr/>
        </p:nvSpPr>
        <p:spPr>
          <a:xfrm>
            <a:off x="576367" y="924072"/>
            <a:ext cx="7991266" cy="2062103"/>
          </a:xfrm>
          <a:prstGeom prst="rect">
            <a:avLst/>
          </a:prstGeom>
          <a:noFill/>
        </p:spPr>
        <p:txBody>
          <a:bodyPr wrap="square">
            <a:spAutoFit/>
          </a:bodyPr>
          <a:lstStyle/>
          <a:p>
            <a:r>
              <a:rPr lang="en-GB" sz="1600">
                <a:effectLst/>
                <a:latin typeface="Arial" panose="020B0604020202020204" pitchFamily="34" charset="0"/>
                <a:ea typeface="Calibri" panose="020F0502020204030204" pitchFamily="34" charset="0"/>
              </a:rPr>
              <a:t>In 2024, antibiotic susceptibility testing was conducted on 176 </a:t>
            </a:r>
            <a:r>
              <a:rPr lang="en-GB" sz="1600" i="1">
                <a:effectLst/>
                <a:latin typeface="Arial" panose="020B0604020202020204" pitchFamily="34" charset="0"/>
                <a:ea typeface="Calibri" panose="020F0502020204030204" pitchFamily="34" charset="0"/>
              </a:rPr>
              <a:t>E. coli </a:t>
            </a:r>
            <a:r>
              <a:rPr lang="en-GB" sz="1600">
                <a:effectLst/>
                <a:latin typeface="Arial" panose="020B0604020202020204" pitchFamily="34" charset="0"/>
                <a:ea typeface="Calibri" panose="020F0502020204030204" pitchFamily="34" charset="0"/>
              </a:rPr>
              <a:t>isolates obtained from </a:t>
            </a:r>
            <a:r>
              <a:rPr lang="en-GB" sz="1600" b="1">
                <a:effectLst/>
                <a:latin typeface="Arial" panose="020B0604020202020204" pitchFamily="34" charset="0"/>
                <a:ea typeface="Calibri" panose="020F0502020204030204" pitchFamily="34" charset="0"/>
              </a:rPr>
              <a:t>turkey</a:t>
            </a:r>
            <a:r>
              <a:rPr lang="en-GB" sz="1600">
                <a:effectLst/>
                <a:latin typeface="Arial" panose="020B0604020202020204" pitchFamily="34" charset="0"/>
                <a:ea typeface="Calibri" panose="020F0502020204030204" pitchFamily="34" charset="0"/>
              </a:rPr>
              <a:t> caecal samples. </a:t>
            </a:r>
          </a:p>
          <a:p>
            <a:pPr marL="285750"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rPr>
              <a:t>Full susceptibility to the panel of antibiotics was observed in 30% [95% CI: 23-37%] of isolates. </a:t>
            </a:r>
          </a:p>
          <a:p>
            <a:pPr marL="285750"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rPr>
              <a:t>The percentage of MDR isolates has been increasing slightly year-on-year since 2018. </a:t>
            </a:r>
          </a:p>
          <a:p>
            <a:r>
              <a:rPr lang="en-GB" sz="1600">
                <a:effectLst/>
                <a:latin typeface="Arial" panose="020B0604020202020204" pitchFamily="34" charset="0"/>
                <a:ea typeface="Calibri" panose="020F0502020204030204" pitchFamily="34" charset="0"/>
              </a:rPr>
              <a:t>This trend continued in 2024 with 27% [95% CI: 21-34%] of </a:t>
            </a:r>
            <a:r>
              <a:rPr lang="en-GB" sz="1600" i="1">
                <a:effectLst/>
                <a:latin typeface="Arial" panose="020B0604020202020204" pitchFamily="34" charset="0"/>
                <a:ea typeface="Calibri" panose="020F0502020204030204" pitchFamily="34" charset="0"/>
              </a:rPr>
              <a:t>E. coli </a:t>
            </a:r>
            <a:r>
              <a:rPr lang="en-GB" sz="1600">
                <a:effectLst/>
                <a:latin typeface="Arial" panose="020B0604020202020204" pitchFamily="34" charset="0"/>
                <a:ea typeface="Calibri" panose="020F0502020204030204" pitchFamily="34" charset="0"/>
              </a:rPr>
              <a:t>isolates from turkeys showing MDR. </a:t>
            </a:r>
            <a:endParaRPr lang="en-GB" sz="1600"/>
          </a:p>
        </p:txBody>
      </p:sp>
      <p:grpSp>
        <p:nvGrpSpPr>
          <p:cNvPr id="18" name="Group 1">
            <a:extLst>
              <a:ext uri="{FF2B5EF4-FFF2-40B4-BE49-F238E27FC236}">
                <a16:creationId xmlns:a16="http://schemas.microsoft.com/office/drawing/2014/main" id="{F42797EA-121D-E764-7ED9-5038C25523EB}"/>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C3DE436-540B-2B68-22C8-0207AF1F279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737042EA-A06E-5B9B-566D-6FB3FD2C9CFA}"/>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DD184C6C-C330-8228-CE45-9FF11FB00176}"/>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F2CE847B-7CC9-0BC9-A896-C3CE2476E784}"/>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CEC74CCA-3D6E-FA9F-8D64-3A245054C745}"/>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DC2B88FB-92D9-1875-B107-3422ED1FCA2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3CF2384-D167-F342-6891-77B530F93D75}"/>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C3CF2384-D167-F342-6891-77B530F93D75}"/>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8C4E27A2-199B-F696-45E4-5733D7B8EB7D}"/>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2150BD1-D1C5-F720-B199-CBE6A478E6AB}"/>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02150BD1-D1C5-F720-B199-CBE6A478E6AB}"/>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7521786-ED93-A9D8-F3A7-0A598B57EE88}"/>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77521786-ED93-A9D8-F3A7-0A598B57EE88}"/>
                    </a:ext>
                  </a:extLst>
                </p:cNvPr>
                <p:cNvPicPr/>
                <p:nvPr/>
              </p:nvPicPr>
              <p:blipFill>
                <a:blip r:embed="rId4"/>
                <a:stretch>
                  <a:fillRect/>
                </a:stretch>
              </p:blipFill>
              <p:spPr>
                <a:xfrm>
                  <a:off x="4267909" y="3502289"/>
                  <a:ext cx="12600" cy="12600"/>
                </a:xfrm>
                <a:prstGeom prst="rect">
                  <a:avLst/>
                </a:prstGeom>
              </p:spPr>
            </p:pic>
          </mc:Fallback>
        </mc:AlternateContent>
      </p:grpSp>
      <p:sp>
        <p:nvSpPr>
          <p:cNvPr id="4" name="Slide Number Placeholder 3">
            <a:extLst>
              <a:ext uri="{FF2B5EF4-FFF2-40B4-BE49-F238E27FC236}">
                <a16:creationId xmlns:a16="http://schemas.microsoft.com/office/drawing/2014/main" id="{4807A094-77C1-3A5E-6A77-9CB1FDC71B57}"/>
              </a:ext>
            </a:extLst>
          </p:cNvPr>
          <p:cNvSpPr>
            <a:spLocks noGrp="1"/>
          </p:cNvSpPr>
          <p:nvPr>
            <p:ph type="sldNum" sz="quarter" idx="4294967295"/>
          </p:nvPr>
        </p:nvSpPr>
        <p:spPr>
          <a:xfrm>
            <a:off x="6876256" y="6396525"/>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0F633E19-2AB5-D54A-1A2F-0BD95F25054F}"/>
              </a:ext>
            </a:extLst>
          </p:cNvPr>
          <p:cNvGrpSpPr/>
          <p:nvPr/>
        </p:nvGrpSpPr>
        <p:grpSpPr>
          <a:xfrm>
            <a:off x="1463040" y="3034558"/>
            <a:ext cx="6272951" cy="3349945"/>
            <a:chOff x="0" y="0"/>
            <a:chExt cx="6263640" cy="3240366"/>
          </a:xfrm>
        </p:grpSpPr>
        <p:graphicFrame>
          <p:nvGraphicFramePr>
            <p:cNvPr id="5" name="Chart 4">
              <a:extLst>
                <a:ext uri="{FF2B5EF4-FFF2-40B4-BE49-F238E27FC236}">
                  <a16:creationId xmlns:a16="http://schemas.microsoft.com/office/drawing/2014/main" id="{B31A15C6-8642-4E37-8E8F-53B44F8923C8}"/>
                </a:ext>
              </a:extLst>
            </p:cNvPr>
            <p:cNvGraphicFramePr/>
            <p:nvPr>
              <p:extLst>
                <p:ext uri="{D42A27DB-BD31-4B8C-83A1-F6EECF244321}">
                  <p14:modId xmlns:p14="http://schemas.microsoft.com/office/powerpoint/2010/main" val="890894933"/>
                </p:ext>
              </p:extLst>
            </p:nvPr>
          </p:nvGraphicFramePr>
          <p:xfrm>
            <a:off x="0" y="0"/>
            <a:ext cx="6263640" cy="302768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 Box 2">
              <a:extLst>
                <a:ext uri="{FF2B5EF4-FFF2-40B4-BE49-F238E27FC236}">
                  <a16:creationId xmlns:a16="http://schemas.microsoft.com/office/drawing/2014/main" id="{22975D4A-D29E-D8B4-40C3-81FFAE9DF132}"/>
                </a:ext>
              </a:extLst>
            </p:cNvPr>
            <p:cNvSpPr txBox="1">
              <a:spLocks noChangeArrowheads="1"/>
            </p:cNvSpPr>
            <p:nvPr/>
          </p:nvSpPr>
          <p:spPr bwMode="auto">
            <a:xfrm>
              <a:off x="390525" y="2952750"/>
              <a:ext cx="5445408" cy="2876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1200"/>
                </a:spcBef>
                <a:spcAft>
                  <a:spcPts val="600"/>
                </a:spcAft>
                <a:buNone/>
              </a:pPr>
              <a:r>
                <a:rPr lang="en-GB" sz="1200" b="1">
                  <a:effectLst/>
                  <a:latin typeface="Arial" panose="020B0604020202020204" pitchFamily="34" charset="0"/>
                  <a:ea typeface="Calibri" panose="020F0502020204030204" pitchFamily="34" charset="0"/>
                  <a:cs typeface="Arial" panose="020B0604020202020204" pitchFamily="34" charset="0"/>
                </a:rPr>
                <a:t>Key:</a:t>
              </a:r>
              <a:r>
                <a:rPr lang="en-GB" sz="1200">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6D3075"/>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6D3075"/>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2014</a:t>
              </a:r>
              <a:r>
                <a:rPr lang="en-GB" sz="1200">
                  <a:solidFill>
                    <a:srgbClr val="6D3075"/>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FF9E16"/>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FF9E16"/>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2016</a:t>
              </a:r>
              <a:r>
                <a:rPr lang="en-GB" sz="1200">
                  <a:solidFill>
                    <a:srgbClr val="FF9E16"/>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77BC1F"/>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77BC1F"/>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2018</a:t>
              </a:r>
              <a:r>
                <a:rPr lang="en-GB" sz="1200">
                  <a:solidFill>
                    <a:srgbClr val="77BC1F"/>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007CBA"/>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007CBA"/>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2020</a:t>
              </a:r>
              <a:r>
                <a:rPr lang="en-GB" sz="1200">
                  <a:solidFill>
                    <a:srgbClr val="007CBA"/>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D9262E"/>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D9262E"/>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2022 </a:t>
              </a:r>
              <a:r>
                <a:rPr lang="en-GB" sz="1200">
                  <a:solidFill>
                    <a:srgbClr val="000099"/>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200">
                  <a:solidFill>
                    <a:srgbClr val="000099"/>
                  </a:solidFill>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2024</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buNone/>
              </a:pPr>
              <a:r>
                <a:rPr lang="en-GB" sz="1100">
                  <a:effectLst/>
                  <a:latin typeface="Arial" panose="020B0604020202020204" pitchFamily="34" charset="0"/>
                  <a:ea typeface="Calibri" panose="020F0502020204030204" pitchFamily="34" charset="0"/>
                  <a:cs typeface="Times New Roman" panose="02020603050405020304" pitchFamily="18" charset="0"/>
                </a:rPr>
                <a:t> </a:t>
              </a:r>
            </a:p>
          </p:txBody>
        </p:sp>
      </p:grpSp>
      <p:sp>
        <p:nvSpPr>
          <p:cNvPr id="13" name="TextBox 5">
            <a:extLst>
              <a:ext uri="{FF2B5EF4-FFF2-40B4-BE49-F238E27FC236}">
                <a16:creationId xmlns:a16="http://schemas.microsoft.com/office/drawing/2014/main" id="{A1DEEF5B-47EF-E6B7-D909-069F3C985146}"/>
              </a:ext>
            </a:extLst>
          </p:cNvPr>
          <p:cNvSpPr txBox="1"/>
          <p:nvPr/>
        </p:nvSpPr>
        <p:spPr>
          <a:xfrm>
            <a:off x="7274731" y="5911636"/>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3.7</a:t>
            </a:r>
            <a:r>
              <a:rPr lang="en-GB" sz="1200" b="1" kern="0">
                <a:solidFill>
                  <a:srgbClr val="000000"/>
                </a:solidFill>
                <a:latin typeface="Arial" pitchFamily="34"/>
                <a:cs typeface="Arial" pitchFamily="34"/>
              </a:rPr>
              <a:t>; p. 96</a:t>
            </a:r>
            <a:endParaRPr kumimoji="0" lang="en-GB" sz="1200" b="1" i="0" u="none" strike="noStrike" kern="0" cap="none" spc="0" normalizeH="0" baseline="0" noProof="0">
              <a:ln>
                <a:noFill/>
              </a:ln>
              <a:solidFill>
                <a:srgbClr val="000000"/>
              </a:solidFill>
              <a:effectLst/>
              <a:uLnTx/>
              <a:uFillTx/>
              <a:latin typeface="Arial" pitchFamily="34"/>
              <a:ea typeface="+mn-ea"/>
              <a:cs typeface="Arial" pitchFamily="34"/>
            </a:endParaRPr>
          </a:p>
        </p:txBody>
      </p:sp>
    </p:spTree>
    <p:extLst>
      <p:ext uri="{BB962C8B-B14F-4D97-AF65-F5344CB8AC3E}">
        <p14:creationId xmlns:p14="http://schemas.microsoft.com/office/powerpoint/2010/main" val="109953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058025" y="5955209"/>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3.9; p. 99</a:t>
            </a:r>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4"/>
                <a:stretch>
                  <a:fillRect/>
                </a:stretch>
              </p:blipFill>
              <p:spPr>
                <a:xfrm>
                  <a:off x="4267909" y="3502289"/>
                  <a:ext cx="12600" cy="12600"/>
                </a:xfrm>
                <a:prstGeom prst="rect">
                  <a:avLst/>
                </a:prstGeom>
              </p:spPr>
            </p:pic>
          </mc:Fallback>
        </mc:AlternateContent>
      </p:grpSp>
      <p:graphicFrame>
        <p:nvGraphicFramePr>
          <p:cNvPr id="12" name="Chart 11">
            <a:extLst>
              <a:ext uri="{FF2B5EF4-FFF2-40B4-BE49-F238E27FC236}">
                <a16:creationId xmlns:a16="http://schemas.microsoft.com/office/drawing/2014/main" id="{0047A82E-582A-454B-A33B-BC90B2F7056D}"/>
              </a:ext>
            </a:extLst>
          </p:cNvPr>
          <p:cNvGraphicFramePr/>
          <p:nvPr>
            <p:extLst>
              <p:ext uri="{D42A27DB-BD31-4B8C-83A1-F6EECF244321}">
                <p14:modId xmlns:p14="http://schemas.microsoft.com/office/powerpoint/2010/main" val="4161045820"/>
              </p:ext>
            </p:extLst>
          </p:nvPr>
        </p:nvGraphicFramePr>
        <p:xfrm>
          <a:off x="5079486" y="2474129"/>
          <a:ext cx="3885002" cy="2854369"/>
        </p:xfrm>
        <a:graphic>
          <a:graphicData uri="http://schemas.openxmlformats.org/drawingml/2006/chart">
            <c:chart xmlns:c="http://schemas.openxmlformats.org/drawingml/2006/chart" xmlns:r="http://schemas.openxmlformats.org/officeDocument/2006/relationships" r:id="rId7"/>
          </a:graphicData>
        </a:graphic>
      </p:graphicFrame>
      <p:sp>
        <p:nvSpPr>
          <p:cNvPr id="14" name="Rectangle: Rounded Corners 13">
            <a:extLst>
              <a:ext uri="{FF2B5EF4-FFF2-40B4-BE49-F238E27FC236}">
                <a16:creationId xmlns:a16="http://schemas.microsoft.com/office/drawing/2014/main" id="{F38575AF-2C1F-D593-9643-BBB88A117312}"/>
              </a:ext>
            </a:extLst>
          </p:cNvPr>
          <p:cNvSpPr/>
          <p:nvPr/>
        </p:nvSpPr>
        <p:spPr>
          <a:xfrm>
            <a:off x="5815944" y="2638035"/>
            <a:ext cx="2933559" cy="1384002"/>
          </a:xfrm>
          <a:prstGeom prst="roundRect">
            <a:avLst/>
          </a:prstGeom>
          <a:solidFill>
            <a:schemeClr val="bg1"/>
          </a:solidFill>
          <a:ln w="38100">
            <a:solidFill>
              <a:srgbClr val="00AF4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buNone/>
            </a:pPr>
            <a:r>
              <a:rPr lang="en-GB" sz="1200" b="1">
                <a:solidFill>
                  <a:srgbClr val="00AF41"/>
                </a:solidFill>
                <a:effectLst/>
                <a:latin typeface="Arial" panose="020B0604020202020204" pitchFamily="34" charset="0"/>
                <a:ea typeface="Calibri" panose="020F0502020204030204" pitchFamily="34" charset="0"/>
                <a:cs typeface="Times New Roman" panose="02020603050405020304" pitchFamily="18" charset="0"/>
              </a:rPr>
              <a:t>No resistance to HP-CIAs and human-only antibiotics detected</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701F8679-16DA-7165-2A3B-BBBFF09F1778}"/>
              </a:ext>
            </a:extLst>
          </p:cNvPr>
          <p:cNvSpPr txBox="1"/>
          <p:nvPr/>
        </p:nvSpPr>
        <p:spPr>
          <a:xfrm>
            <a:off x="5079486" y="2183916"/>
            <a:ext cx="3988978" cy="32314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(B)  HP-CIA and human-only antibiotics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FF415903-C991-C083-175D-495969F95372}"/>
              </a:ext>
            </a:extLst>
          </p:cNvPr>
          <p:cNvSpPr txBox="1">
            <a:spLocks noChangeArrowheads="1"/>
          </p:cNvSpPr>
          <p:nvPr/>
        </p:nvSpPr>
        <p:spPr bwMode="auto">
          <a:xfrm>
            <a:off x="748056" y="5415181"/>
            <a:ext cx="6344690" cy="10550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Bef>
                <a:spcPts val="1200"/>
              </a:spcBef>
              <a:spcAft>
                <a:spcPts val="600"/>
              </a:spcAft>
              <a:buNone/>
            </a:pPr>
            <a:r>
              <a:rPr lang="en-GB" sz="1000" b="1">
                <a:effectLst/>
                <a:latin typeface="Arial" panose="020B0604020202020204" pitchFamily="34" charset="0"/>
                <a:ea typeface="Calibri" panose="020F0502020204030204" pitchFamily="34" charset="0"/>
                <a:cs typeface="Times New Roman" panose="02020603050405020304" pitchFamily="18" charset="0"/>
              </a:rPr>
              <a:t>Key: </a:t>
            </a:r>
            <a:br>
              <a:rPr lang="en-GB" sz="1000">
                <a:effectLst/>
                <a:latin typeface="Arial" panose="020B0604020202020204" pitchFamily="34" charset="0"/>
                <a:ea typeface="Calibri" panose="020F0502020204030204" pitchFamily="34" charset="0"/>
                <a:cs typeface="Times New Roman" panose="02020603050405020304" pitchFamily="18" charset="0"/>
              </a:rPr>
            </a:br>
            <a:r>
              <a:rPr lang="en-GB"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Human-only antibiotics</a:t>
            </a:r>
            <a:r>
              <a:rPr lang="en-GB" sz="1000">
                <a:solidFill>
                  <a:srgbClr val="000000"/>
                </a:solidFill>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GP: glycopeptide,  LP: lipopeptide, ML: macrolides, OX: oxazolidinone, QU: quinolones, TC: tetracyclines</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buNone/>
            </a:pPr>
            <a:r>
              <a:rPr lang="en-GB" sz="1000">
                <a:solidFill>
                  <a:srgbClr val="D9262E"/>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2022 </a:t>
            </a:r>
            <a:r>
              <a:rPr lang="en-GB" sz="1000">
                <a:solidFill>
                  <a:srgbClr val="000099"/>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2024</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8" name="Chart 47">
            <a:extLst>
              <a:ext uri="{FF2B5EF4-FFF2-40B4-BE49-F238E27FC236}">
                <a16:creationId xmlns:a16="http://schemas.microsoft.com/office/drawing/2014/main" id="{CF7B8D27-05BA-B4EB-0623-EF71F26FFA8E}"/>
              </a:ext>
            </a:extLst>
          </p:cNvPr>
          <p:cNvGraphicFramePr/>
          <p:nvPr>
            <p:extLst>
              <p:ext uri="{D42A27DB-BD31-4B8C-83A1-F6EECF244321}">
                <p14:modId xmlns:p14="http://schemas.microsoft.com/office/powerpoint/2010/main" val="2620438498"/>
              </p:ext>
            </p:extLst>
          </p:nvPr>
        </p:nvGraphicFramePr>
        <p:xfrm>
          <a:off x="117874" y="2441793"/>
          <a:ext cx="4843710" cy="3003040"/>
        </p:xfrm>
        <a:graphic>
          <a:graphicData uri="http://schemas.openxmlformats.org/drawingml/2006/chart">
            <c:chart xmlns:c="http://schemas.openxmlformats.org/drawingml/2006/chart" xmlns:r="http://schemas.openxmlformats.org/officeDocument/2006/relationships" r:id="rId8"/>
          </a:graphicData>
        </a:graphic>
      </p:graphicFrame>
      <p:sp>
        <p:nvSpPr>
          <p:cNvPr id="49" name="Text Box 3">
            <a:extLst>
              <a:ext uri="{FF2B5EF4-FFF2-40B4-BE49-F238E27FC236}">
                <a16:creationId xmlns:a16="http://schemas.microsoft.com/office/drawing/2014/main" id="{89F5639F-6928-F427-FA38-D02E5E4ADCE1}"/>
              </a:ext>
            </a:extLst>
          </p:cNvPr>
          <p:cNvSpPr txBox="1"/>
          <p:nvPr/>
        </p:nvSpPr>
        <p:spPr>
          <a:xfrm>
            <a:off x="157480" y="2221948"/>
            <a:ext cx="4116549" cy="2851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(A)  Non-HP-CIAs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6A4D49E-72E6-AB9E-6A94-C433BDB96806}"/>
              </a:ext>
            </a:extLst>
          </p:cNvPr>
          <p:cNvSpPr txBox="1"/>
          <p:nvPr/>
        </p:nvSpPr>
        <p:spPr>
          <a:xfrm>
            <a:off x="470309" y="924072"/>
            <a:ext cx="8102191" cy="1323439"/>
          </a:xfrm>
          <a:prstGeom prst="rect">
            <a:avLst/>
          </a:prstGeom>
          <a:noFill/>
        </p:spPr>
        <p:txBody>
          <a:bodyPr wrap="square" rtlCol="0">
            <a:spAutoFit/>
          </a:bodyPr>
          <a:lstStyle/>
          <a:p>
            <a:r>
              <a:rPr lang="en-GB" sz="1600"/>
              <a:t>Enterococci are indicator species for the detection of AMR in Gram positive bacteria, first added to the programme in 2022. For </a:t>
            </a:r>
            <a:r>
              <a:rPr lang="en-GB" sz="1600" i="1"/>
              <a:t>Enterococcus faecalis</a:t>
            </a:r>
            <a:r>
              <a:rPr lang="en-GB" sz="1600"/>
              <a:t> in </a:t>
            </a:r>
            <a:r>
              <a:rPr lang="en-GB" sz="1600" b="1"/>
              <a:t>broilers</a:t>
            </a:r>
            <a:r>
              <a:rPr lang="en-GB" sz="1600"/>
              <a:t>, high resistance was observed for erythromycin and tetracycline, although these are not used in the meat poultry sectors, other antibiotics in the macrolide and tetracycline classes accounted for 0.1% and 14% of antibiotics used in 2024, respectively</a:t>
            </a:r>
          </a:p>
        </p:txBody>
      </p:sp>
      <p:pic>
        <p:nvPicPr>
          <p:cNvPr id="5" name="Picture 4" descr="A silhouette of a chicken&#10;&#10;AI-generated content may be incorrect.">
            <a:extLst>
              <a:ext uri="{FF2B5EF4-FFF2-40B4-BE49-F238E27FC236}">
                <a16:creationId xmlns:a16="http://schemas.microsoft.com/office/drawing/2014/main" id="{89561E57-B7B5-25E0-F0C8-001DDB56DA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7135" y="1734332"/>
            <a:ext cx="741329" cy="838024"/>
          </a:xfrm>
          <a:prstGeom prst="rect">
            <a:avLst/>
          </a:prstGeom>
        </p:spPr>
      </p:pic>
    </p:spTree>
    <p:extLst>
      <p:ext uri="{BB962C8B-B14F-4D97-AF65-F5344CB8AC3E}">
        <p14:creationId xmlns:p14="http://schemas.microsoft.com/office/powerpoint/2010/main" val="119818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AE7F-1810-BC7E-DF8C-B99A65F297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C28B7C-C438-641B-1123-8D6BA71E78BC}"/>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9B8F978-9442-90DF-29A7-357CB932B804}"/>
              </a:ext>
            </a:extLst>
          </p:cNvPr>
          <p:cNvSpPr txBox="1"/>
          <p:nvPr/>
        </p:nvSpPr>
        <p:spPr>
          <a:xfrm>
            <a:off x="7058025" y="5955209"/>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3.10; p. </a:t>
            </a:r>
            <a:r>
              <a:rPr lang="en-GB" sz="1200" b="1" kern="0">
                <a:solidFill>
                  <a:srgbClr val="000000"/>
                </a:solidFill>
                <a:latin typeface="Arial" pitchFamily="34"/>
                <a:cs typeface="Arial" pitchFamily="34"/>
              </a:rPr>
              <a:t>101</a:t>
            </a:r>
            <a:endParaRPr kumimoji="0" lang="en-GB" sz="1200" b="1" i="0" u="none" strike="noStrike" kern="0" cap="none" spc="0" normalizeH="0" baseline="0" noProof="0">
              <a:ln>
                <a:noFill/>
              </a:ln>
              <a:solidFill>
                <a:srgbClr val="000000"/>
              </a:solidFill>
              <a:effectLst/>
              <a:uLnTx/>
              <a:uFillTx/>
              <a:latin typeface="Arial" pitchFamily="34"/>
              <a:ea typeface="+mn-ea"/>
              <a:cs typeface="Arial" pitchFamily="34"/>
            </a:endParaRPr>
          </a:p>
        </p:txBody>
      </p:sp>
      <p:grpSp>
        <p:nvGrpSpPr>
          <p:cNvPr id="18" name="Group 1">
            <a:extLst>
              <a:ext uri="{FF2B5EF4-FFF2-40B4-BE49-F238E27FC236}">
                <a16:creationId xmlns:a16="http://schemas.microsoft.com/office/drawing/2014/main" id="{5CC109CF-EF53-C3C6-FD2E-180AF92564A0}"/>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E3321C8E-7C49-0B48-4093-9C128D9F6A18}"/>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42FE5D92-CB77-FE25-8E01-5DE3CC561967}"/>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32082C0E-BFE6-5E62-08F8-8B172B1967DE}"/>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3E7AAF80-5EDA-A094-489D-58DB8149B616}"/>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3DF63DEF-0007-6478-4DDA-A266B1A11C43}"/>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13382BBB-947E-4027-D52B-BEBBE32EEC92}"/>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051E34F-69CE-BD9B-0729-478F154808DE}"/>
                  </a:ext>
                </a:extLst>
              </p14:cNvPr>
              <p14:cNvContentPartPr/>
              <p14:nvPr/>
            </p14:nvContentPartPr>
            <p14:xfrm>
              <a:off x="4592989" y="2914954"/>
              <a:ext cx="360" cy="360"/>
            </p14:xfrm>
          </p:contentPart>
        </mc:Choice>
        <mc:Fallback xmlns="">
          <p:pic>
            <p:nvPicPr>
              <p:cNvPr id="6" name="Ink 5">
                <a:extLst>
                  <a:ext uri="{FF2B5EF4-FFF2-40B4-BE49-F238E27FC236}">
                    <a16:creationId xmlns:a16="http://schemas.microsoft.com/office/drawing/2014/main" id="{2051E34F-69CE-BD9B-0729-478F154808DE}"/>
                  </a:ext>
                </a:extLst>
              </p:cNvPr>
              <p:cNvPicPr/>
              <p:nvPr/>
            </p:nvPicPr>
            <p:blipFill>
              <a:blip r:embed="rId4"/>
              <a:stretch>
                <a:fillRect/>
              </a:stretch>
            </p:blipFill>
            <p:spPr>
              <a:xfrm>
                <a:off x="4586869" y="2908834"/>
                <a:ext cx="12600" cy="12600"/>
              </a:xfrm>
              <a:prstGeom prst="rect">
                <a:avLst/>
              </a:prstGeom>
            </p:spPr>
          </p:pic>
        </mc:Fallback>
      </mc:AlternateContent>
      <p:grpSp>
        <p:nvGrpSpPr>
          <p:cNvPr id="10" name="Group 9">
            <a:extLst>
              <a:ext uri="{FF2B5EF4-FFF2-40B4-BE49-F238E27FC236}">
                <a16:creationId xmlns:a16="http://schemas.microsoft.com/office/drawing/2014/main" id="{DFE9BEA4-9E7C-DF8F-66EC-58DFFBE4EE9E}"/>
              </a:ext>
            </a:extLst>
          </p:cNvPr>
          <p:cNvGrpSpPr/>
          <p:nvPr/>
        </p:nvGrpSpPr>
        <p:grpSpPr>
          <a:xfrm>
            <a:off x="4274029" y="3170194"/>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E2DE68E-5195-343E-7857-2EDA6E00E6FB}"/>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2E2DE68E-5195-343E-7857-2EDA6E00E6FB}"/>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0C14472-4802-EF9B-6344-090B02DB13DF}"/>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10C14472-4802-EF9B-6344-090B02DB13DF}"/>
                    </a:ext>
                  </a:extLst>
                </p:cNvPr>
                <p:cNvPicPr/>
                <p:nvPr/>
              </p:nvPicPr>
              <p:blipFill>
                <a:blip r:embed="rId4"/>
                <a:stretch>
                  <a:fillRect/>
                </a:stretch>
              </p:blipFill>
              <p:spPr>
                <a:xfrm>
                  <a:off x="4267909" y="3502289"/>
                  <a:ext cx="12600" cy="12600"/>
                </a:xfrm>
                <a:prstGeom prst="rect">
                  <a:avLst/>
                </a:prstGeom>
              </p:spPr>
            </p:pic>
          </mc:Fallback>
        </mc:AlternateContent>
      </p:grpSp>
      <p:graphicFrame>
        <p:nvGraphicFramePr>
          <p:cNvPr id="27" name="Chart 26">
            <a:extLst>
              <a:ext uri="{FF2B5EF4-FFF2-40B4-BE49-F238E27FC236}">
                <a16:creationId xmlns:a16="http://schemas.microsoft.com/office/drawing/2014/main" id="{EBCA9AA1-A14E-A571-40B1-B4D6B9C7AC4E}"/>
              </a:ext>
            </a:extLst>
          </p:cNvPr>
          <p:cNvGraphicFramePr/>
          <p:nvPr>
            <p:extLst>
              <p:ext uri="{D42A27DB-BD31-4B8C-83A1-F6EECF244321}">
                <p14:modId xmlns:p14="http://schemas.microsoft.com/office/powerpoint/2010/main" val="2608389107"/>
              </p:ext>
            </p:extLst>
          </p:nvPr>
        </p:nvGraphicFramePr>
        <p:xfrm>
          <a:off x="163327" y="2271717"/>
          <a:ext cx="5429318" cy="287961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a:extLst>
              <a:ext uri="{FF2B5EF4-FFF2-40B4-BE49-F238E27FC236}">
                <a16:creationId xmlns:a16="http://schemas.microsoft.com/office/drawing/2014/main" id="{A014E14B-4FDD-57D8-234B-320770280A53}"/>
              </a:ext>
            </a:extLst>
          </p:cNvPr>
          <p:cNvGraphicFramePr/>
          <p:nvPr>
            <p:extLst>
              <p:ext uri="{D42A27DB-BD31-4B8C-83A1-F6EECF244321}">
                <p14:modId xmlns:p14="http://schemas.microsoft.com/office/powerpoint/2010/main" val="3881781474"/>
              </p:ext>
            </p:extLst>
          </p:nvPr>
        </p:nvGraphicFramePr>
        <p:xfrm>
          <a:off x="5592645" y="2330745"/>
          <a:ext cx="3388027" cy="2787985"/>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 Box 3">
            <a:extLst>
              <a:ext uri="{FF2B5EF4-FFF2-40B4-BE49-F238E27FC236}">
                <a16:creationId xmlns:a16="http://schemas.microsoft.com/office/drawing/2014/main" id="{9F0CB330-45E3-AD5B-66E3-61E6ED5C20DB}"/>
              </a:ext>
            </a:extLst>
          </p:cNvPr>
          <p:cNvSpPr txBox="1"/>
          <p:nvPr/>
        </p:nvSpPr>
        <p:spPr>
          <a:xfrm>
            <a:off x="163327" y="1916832"/>
            <a:ext cx="4408673" cy="2851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(A)  Non-HP-CIAs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Text Box 3">
            <a:extLst>
              <a:ext uri="{FF2B5EF4-FFF2-40B4-BE49-F238E27FC236}">
                <a16:creationId xmlns:a16="http://schemas.microsoft.com/office/drawing/2014/main" id="{DA9FD108-49E4-2015-2570-96AD3BE50F9B}"/>
              </a:ext>
            </a:extLst>
          </p:cNvPr>
          <p:cNvSpPr txBox="1"/>
          <p:nvPr/>
        </p:nvSpPr>
        <p:spPr>
          <a:xfrm>
            <a:off x="5592645" y="1980289"/>
            <a:ext cx="3152133" cy="31663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(B)  HP-CIA and human-only antibiotics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E87EBAD0-08B8-5BA2-EB20-85D6BF0D201D}"/>
              </a:ext>
            </a:extLst>
          </p:cNvPr>
          <p:cNvSpPr txBox="1">
            <a:spLocks noChangeArrowheads="1"/>
          </p:cNvSpPr>
          <p:nvPr/>
        </p:nvSpPr>
        <p:spPr bwMode="auto">
          <a:xfrm>
            <a:off x="766436" y="5312179"/>
            <a:ext cx="6344690" cy="10550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Bef>
                <a:spcPts val="1200"/>
              </a:spcBef>
              <a:spcAft>
                <a:spcPts val="600"/>
              </a:spcAft>
              <a:buNone/>
            </a:pPr>
            <a:r>
              <a:rPr lang="en-GB" sz="1000" b="1">
                <a:effectLst/>
                <a:latin typeface="Arial" panose="020B0604020202020204" pitchFamily="34" charset="0"/>
                <a:ea typeface="Calibri" panose="020F0502020204030204" pitchFamily="34" charset="0"/>
                <a:cs typeface="Times New Roman" panose="02020603050405020304" pitchFamily="18" charset="0"/>
              </a:rPr>
              <a:t>Key: </a:t>
            </a:r>
            <a:br>
              <a:rPr lang="en-GB" sz="1000">
                <a:effectLst/>
                <a:latin typeface="Arial" panose="020B0604020202020204" pitchFamily="34" charset="0"/>
                <a:ea typeface="Calibri" panose="020F0502020204030204" pitchFamily="34" charset="0"/>
                <a:cs typeface="Times New Roman" panose="02020603050405020304" pitchFamily="18" charset="0"/>
              </a:rPr>
            </a:br>
            <a:r>
              <a:rPr lang="en-GB"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Human-only antibiotics</a:t>
            </a:r>
            <a:r>
              <a:rPr lang="en-GB" sz="1000">
                <a:solidFill>
                  <a:srgbClr val="000000"/>
                </a:solidFill>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GP: glycopeptide,  LP: lipopeptide, ML: macrolides, OX: oxazolidinone, QU: quinolones, TC: tetracyclines</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buNone/>
            </a:pPr>
            <a:r>
              <a:rPr lang="en-GB" sz="1000">
                <a:solidFill>
                  <a:srgbClr val="D9262E"/>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2022 </a:t>
            </a:r>
            <a:r>
              <a:rPr lang="en-GB" sz="1000">
                <a:solidFill>
                  <a:srgbClr val="000099"/>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2024</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B0AA601-5DE0-7039-369A-CB48644D0325}"/>
              </a:ext>
            </a:extLst>
          </p:cNvPr>
          <p:cNvSpPr txBox="1"/>
          <p:nvPr/>
        </p:nvSpPr>
        <p:spPr>
          <a:xfrm>
            <a:off x="473074" y="883634"/>
            <a:ext cx="7986713" cy="1077218"/>
          </a:xfrm>
          <a:prstGeom prst="rect">
            <a:avLst/>
          </a:prstGeom>
          <a:noFill/>
        </p:spPr>
        <p:txBody>
          <a:bodyPr wrap="square" rtlCol="0">
            <a:spAutoFit/>
          </a:bodyPr>
          <a:lstStyle/>
          <a:p>
            <a:r>
              <a:rPr lang="en-GB" sz="1600"/>
              <a:t>Vancomycin resistant </a:t>
            </a:r>
            <a:r>
              <a:rPr lang="en-GB" sz="1600" i="1"/>
              <a:t>Enterococcus faecalis</a:t>
            </a:r>
            <a:r>
              <a:rPr lang="en-GB" sz="1600"/>
              <a:t> was isolated for the first time in </a:t>
            </a:r>
            <a:r>
              <a:rPr lang="en-GB" sz="1600" b="1"/>
              <a:t>turkeys</a:t>
            </a:r>
            <a:r>
              <a:rPr lang="en-GB" sz="1600"/>
              <a:t> (0.7% of isolates [95% CI: 0.1-3.6%]. Vancomycin is not used in animals. VRE are of concern to public health as they carry a higher associated mortality than vancomycin sensitive enterococci.</a:t>
            </a:r>
          </a:p>
        </p:txBody>
      </p:sp>
      <p:pic>
        <p:nvPicPr>
          <p:cNvPr id="8" name="Picture 7" descr="A silhouette of a turkey&#10;&#10;AI-generated content may be incorrect.">
            <a:extLst>
              <a:ext uri="{FF2B5EF4-FFF2-40B4-BE49-F238E27FC236}">
                <a16:creationId xmlns:a16="http://schemas.microsoft.com/office/drawing/2014/main" id="{9B16CC4A-8C9B-4728-97FF-434C183449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2323" y="1090183"/>
            <a:ext cx="820237" cy="914688"/>
          </a:xfrm>
          <a:prstGeom prst="rect">
            <a:avLst/>
          </a:prstGeom>
        </p:spPr>
      </p:pic>
    </p:spTree>
    <p:extLst>
      <p:ext uri="{BB962C8B-B14F-4D97-AF65-F5344CB8AC3E}">
        <p14:creationId xmlns:p14="http://schemas.microsoft.com/office/powerpoint/2010/main" val="316430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10C1-4352-CB7A-D6DE-50E5B8FDBF05}"/>
            </a:ext>
          </a:extLst>
        </p:cNvPr>
        <p:cNvGrpSpPr/>
        <p:nvPr/>
      </p:nvGrpSpPr>
      <p:grpSpPr>
        <a:xfrm>
          <a:off x="0" y="0"/>
          <a:ext cx="0" cy="0"/>
          <a:chOff x="0" y="0"/>
          <a:chExt cx="0" cy="0"/>
        </a:xfrm>
      </p:grpSpPr>
      <p:sp>
        <p:nvSpPr>
          <p:cNvPr id="5" name="Text Box 2">
            <a:extLst>
              <a:ext uri="{FF2B5EF4-FFF2-40B4-BE49-F238E27FC236}">
                <a16:creationId xmlns:a16="http://schemas.microsoft.com/office/drawing/2014/main" id="{93D1C56B-CC84-F708-FE0A-6704F69D5EAC}"/>
              </a:ext>
            </a:extLst>
          </p:cNvPr>
          <p:cNvSpPr txBox="1">
            <a:spLocks noChangeArrowheads="1"/>
          </p:cNvSpPr>
          <p:nvPr/>
        </p:nvSpPr>
        <p:spPr bwMode="auto">
          <a:xfrm>
            <a:off x="856210" y="5569514"/>
            <a:ext cx="6344690" cy="105508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Bef>
                <a:spcPts val="1200"/>
              </a:spcBef>
              <a:spcAft>
                <a:spcPts val="600"/>
              </a:spcAft>
              <a:buNone/>
            </a:pPr>
            <a:r>
              <a:rPr lang="en-GB" sz="1000" b="1">
                <a:effectLst/>
                <a:latin typeface="Arial" panose="020B0604020202020204" pitchFamily="34" charset="0"/>
                <a:ea typeface="Calibri" panose="020F0502020204030204" pitchFamily="34" charset="0"/>
                <a:cs typeface="Times New Roman" panose="02020603050405020304" pitchFamily="18" charset="0"/>
              </a:rPr>
              <a:t>Key: </a:t>
            </a:r>
            <a:br>
              <a:rPr lang="en-GB" sz="1000">
                <a:effectLst/>
                <a:latin typeface="Arial" panose="020B0604020202020204" pitchFamily="34" charset="0"/>
                <a:ea typeface="Calibri" panose="020F0502020204030204" pitchFamily="34" charset="0"/>
                <a:cs typeface="Times New Roman" panose="02020603050405020304" pitchFamily="18" charset="0"/>
              </a:rPr>
            </a:br>
            <a:r>
              <a:rPr lang="en-GB"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Human-only antibiotics</a:t>
            </a:r>
            <a:r>
              <a:rPr lang="en-GB" sz="1000">
                <a:solidFill>
                  <a:srgbClr val="000000"/>
                </a:solidFill>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GP: glycopeptide,  LP: lipopeptide, ML: macrolides, OX: oxazolidinone, QU: quinolones, TC: tetracyclines</a:t>
            </a:r>
          </a:p>
          <a:p>
            <a:pPr>
              <a:spcBef>
                <a:spcPts val="0"/>
              </a:spcBef>
              <a:spcAft>
                <a:spcPts val="0"/>
              </a:spcAft>
              <a:buNone/>
            </a:pPr>
            <a:r>
              <a:rPr lang="en-GB" sz="1000">
                <a:solidFill>
                  <a:srgbClr val="D9262E"/>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2022 </a:t>
            </a:r>
            <a:r>
              <a:rPr lang="en-GB" sz="1000">
                <a:solidFill>
                  <a:srgbClr val="000099"/>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2024</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A96714-F663-4A13-F578-FED6FBD9BA5E}"/>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0E71494C-C8A2-9BB1-38EF-F501635FAD00}"/>
              </a:ext>
            </a:extLst>
          </p:cNvPr>
          <p:cNvSpPr txBox="1"/>
          <p:nvPr/>
        </p:nvSpPr>
        <p:spPr>
          <a:xfrm>
            <a:off x="7200900" y="5999474"/>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3.11</a:t>
            </a:r>
            <a:r>
              <a:rPr lang="en-GB" sz="1200" b="1" kern="0">
                <a:solidFill>
                  <a:srgbClr val="000000"/>
                </a:solidFill>
                <a:latin typeface="Arial" pitchFamily="34"/>
                <a:cs typeface="Arial" pitchFamily="34"/>
              </a:rPr>
              <a:t>, p. 103</a:t>
            </a:r>
            <a:endParaRPr kumimoji="0" lang="en-GB" sz="1200" b="1" i="0" u="none" strike="noStrike" kern="0" cap="none" spc="0" normalizeH="0" baseline="0" noProof="0">
              <a:ln>
                <a:noFill/>
              </a:ln>
              <a:solidFill>
                <a:srgbClr val="000000"/>
              </a:solidFill>
              <a:effectLst/>
              <a:uLnTx/>
              <a:uFillTx/>
              <a:latin typeface="Arial" pitchFamily="34"/>
              <a:ea typeface="+mn-ea"/>
              <a:cs typeface="Arial" pitchFamily="34"/>
            </a:endParaRPr>
          </a:p>
        </p:txBody>
      </p:sp>
      <p:grpSp>
        <p:nvGrpSpPr>
          <p:cNvPr id="18" name="Group 1">
            <a:extLst>
              <a:ext uri="{FF2B5EF4-FFF2-40B4-BE49-F238E27FC236}">
                <a16:creationId xmlns:a16="http://schemas.microsoft.com/office/drawing/2014/main" id="{9B7ADAFA-E257-6D9C-FB82-2748414D7EA3}"/>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9F78330F-195B-187B-DD70-AC2A6A5E2B24}"/>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9E598577-37EF-A544-8689-A93C02E14B8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AC0A8FC-CA4E-BD7A-090D-0226C75EC914}"/>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F7F349B5-06B4-9B7B-2861-C8A797B1C57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EA6ECF52-49AD-760D-C551-ACB6B4E6DF37}"/>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51D5B015-7125-73F8-367A-9F5E55AF64FF}"/>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9D646F4-8B2D-DF65-7276-D1E2A1D22511}"/>
                  </a:ext>
                </a:extLst>
              </p14:cNvPr>
              <p14:cNvContentPartPr/>
              <p14:nvPr/>
            </p14:nvContentPartPr>
            <p14:xfrm>
              <a:off x="5755056" y="3331659"/>
              <a:ext cx="360" cy="360"/>
            </p14:xfrm>
          </p:contentPart>
        </mc:Choice>
        <mc:Fallback xmlns="">
          <p:pic>
            <p:nvPicPr>
              <p:cNvPr id="6" name="Ink 5">
                <a:extLst>
                  <a:ext uri="{FF2B5EF4-FFF2-40B4-BE49-F238E27FC236}">
                    <a16:creationId xmlns:a16="http://schemas.microsoft.com/office/drawing/2014/main" id="{39D646F4-8B2D-DF65-7276-D1E2A1D22511}"/>
                  </a:ext>
                </a:extLst>
              </p:cNvPr>
              <p:cNvPicPr/>
              <p:nvPr/>
            </p:nvPicPr>
            <p:blipFill>
              <a:blip r:embed="rId4"/>
              <a:stretch>
                <a:fillRect/>
              </a:stretch>
            </p:blipFill>
            <p:spPr>
              <a:xfrm>
                <a:off x="5748936" y="3325539"/>
                <a:ext cx="12600" cy="12600"/>
              </a:xfrm>
              <a:prstGeom prst="rect">
                <a:avLst/>
              </a:prstGeom>
            </p:spPr>
          </p:pic>
        </mc:Fallback>
      </mc:AlternateContent>
      <p:grpSp>
        <p:nvGrpSpPr>
          <p:cNvPr id="10" name="Group 9">
            <a:extLst>
              <a:ext uri="{FF2B5EF4-FFF2-40B4-BE49-F238E27FC236}">
                <a16:creationId xmlns:a16="http://schemas.microsoft.com/office/drawing/2014/main" id="{81CFD4A9-2168-D41D-20C5-1B87F71A0DF8}"/>
              </a:ext>
            </a:extLst>
          </p:cNvPr>
          <p:cNvGrpSpPr/>
          <p:nvPr/>
        </p:nvGrpSpPr>
        <p:grpSpPr>
          <a:xfrm>
            <a:off x="5436096" y="358689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B0566E4-7D3F-A7C8-778E-C214489F03A0}"/>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4B0566E4-7D3F-A7C8-778E-C214489F03A0}"/>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713FF0A-6BE9-65E6-BF63-187B13812E47}"/>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C713FF0A-6BE9-65E6-BF63-187B13812E47}"/>
                    </a:ext>
                  </a:extLst>
                </p:cNvPr>
                <p:cNvPicPr/>
                <p:nvPr/>
              </p:nvPicPr>
              <p:blipFill>
                <a:blip r:embed="rId4"/>
                <a:stretch>
                  <a:fillRect/>
                </a:stretch>
              </p:blipFill>
              <p:spPr>
                <a:xfrm>
                  <a:off x="4267909" y="3502289"/>
                  <a:ext cx="12600" cy="12600"/>
                </a:xfrm>
                <a:prstGeom prst="rect">
                  <a:avLst/>
                </a:prstGeom>
              </p:spPr>
            </p:pic>
          </mc:Fallback>
        </mc:AlternateContent>
      </p:grpSp>
      <p:graphicFrame>
        <p:nvGraphicFramePr>
          <p:cNvPr id="33" name="Chart 32">
            <a:extLst>
              <a:ext uri="{FF2B5EF4-FFF2-40B4-BE49-F238E27FC236}">
                <a16:creationId xmlns:a16="http://schemas.microsoft.com/office/drawing/2014/main" id="{E27BBE59-6305-13DE-2743-D8AA92E4D339}"/>
              </a:ext>
            </a:extLst>
          </p:cNvPr>
          <p:cNvGraphicFramePr/>
          <p:nvPr>
            <p:extLst>
              <p:ext uri="{D42A27DB-BD31-4B8C-83A1-F6EECF244321}">
                <p14:modId xmlns:p14="http://schemas.microsoft.com/office/powerpoint/2010/main" val="2740328082"/>
              </p:ext>
            </p:extLst>
          </p:nvPr>
        </p:nvGraphicFramePr>
        <p:xfrm>
          <a:off x="90044" y="2567016"/>
          <a:ext cx="5345693" cy="30946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a:extLst>
              <a:ext uri="{FF2B5EF4-FFF2-40B4-BE49-F238E27FC236}">
                <a16:creationId xmlns:a16="http://schemas.microsoft.com/office/drawing/2014/main" id="{54495746-9FCE-4261-1A12-DFEA7EBD3171}"/>
              </a:ext>
            </a:extLst>
          </p:cNvPr>
          <p:cNvGraphicFramePr/>
          <p:nvPr>
            <p:extLst>
              <p:ext uri="{D42A27DB-BD31-4B8C-83A1-F6EECF244321}">
                <p14:modId xmlns:p14="http://schemas.microsoft.com/office/powerpoint/2010/main" val="3080909059"/>
              </p:ext>
            </p:extLst>
          </p:nvPr>
        </p:nvGraphicFramePr>
        <p:xfrm>
          <a:off x="5566727" y="2672316"/>
          <a:ext cx="3397761" cy="3057218"/>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 Box 3">
            <a:extLst>
              <a:ext uri="{FF2B5EF4-FFF2-40B4-BE49-F238E27FC236}">
                <a16:creationId xmlns:a16="http://schemas.microsoft.com/office/drawing/2014/main" id="{685FFA19-580C-969B-42ED-3877F8ECF46D}"/>
              </a:ext>
            </a:extLst>
          </p:cNvPr>
          <p:cNvSpPr txBox="1"/>
          <p:nvPr/>
        </p:nvSpPr>
        <p:spPr>
          <a:xfrm>
            <a:off x="409541" y="2302391"/>
            <a:ext cx="4162459" cy="3374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(A)  Non-HP-CIAs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 Box 3">
            <a:extLst>
              <a:ext uri="{FF2B5EF4-FFF2-40B4-BE49-F238E27FC236}">
                <a16:creationId xmlns:a16="http://schemas.microsoft.com/office/drawing/2014/main" id="{ED8FFB24-2910-ACA0-C688-A6CCDF791169}"/>
              </a:ext>
            </a:extLst>
          </p:cNvPr>
          <p:cNvSpPr txBox="1"/>
          <p:nvPr/>
        </p:nvSpPr>
        <p:spPr>
          <a:xfrm>
            <a:off x="5886511" y="2302391"/>
            <a:ext cx="3092328" cy="30013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(B)  HP-CIA and human-only antibiotics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CD84EE-C411-6E90-DF7C-C05829123F9E}"/>
              </a:ext>
            </a:extLst>
          </p:cNvPr>
          <p:cNvSpPr txBox="1"/>
          <p:nvPr/>
        </p:nvSpPr>
        <p:spPr>
          <a:xfrm>
            <a:off x="275786" y="916014"/>
            <a:ext cx="8345839" cy="1323439"/>
          </a:xfrm>
          <a:prstGeom prst="rect">
            <a:avLst/>
          </a:prstGeom>
          <a:noFill/>
        </p:spPr>
        <p:txBody>
          <a:bodyPr wrap="square" rtlCol="0">
            <a:spAutoFit/>
          </a:bodyPr>
          <a:lstStyle/>
          <a:p>
            <a:r>
              <a:rPr lang="en-GB" sz="1600"/>
              <a:t>In </a:t>
            </a:r>
            <a:r>
              <a:rPr lang="en-GB" sz="1600" i="1"/>
              <a:t>E. faecium</a:t>
            </a:r>
            <a:r>
              <a:rPr lang="en-GB" sz="1600"/>
              <a:t> isolated from </a:t>
            </a:r>
            <a:r>
              <a:rPr lang="en-GB" sz="1600" b="1"/>
              <a:t>broilers</a:t>
            </a:r>
            <a:r>
              <a:rPr lang="en-GB" sz="1600"/>
              <a:t>, the highest resistance was to </a:t>
            </a:r>
            <a:r>
              <a:rPr lang="en-GB" sz="1600" err="1"/>
              <a:t>quinupristin-dalfopristin</a:t>
            </a:r>
            <a:r>
              <a:rPr lang="en-GB" sz="1600"/>
              <a:t>, which has been reported in multiple countries and may be related to historical use of a similar streptogramin antibiotic, virginiamycin, as a growth promoter in livestock feed before this was banned in the UK and EU in 1999.  </a:t>
            </a:r>
          </a:p>
          <a:p>
            <a:r>
              <a:rPr lang="en-GB" sz="1600"/>
              <a:t>Resistance to HP-CIA and human only antibiotics were detected for first time in 2024.</a:t>
            </a:r>
          </a:p>
        </p:txBody>
      </p:sp>
      <p:pic>
        <p:nvPicPr>
          <p:cNvPr id="15" name="Picture 14" descr="A silhouette of a chicken&#10;&#10;AI-generated content may be incorrect.">
            <a:extLst>
              <a:ext uri="{FF2B5EF4-FFF2-40B4-BE49-F238E27FC236}">
                <a16:creationId xmlns:a16="http://schemas.microsoft.com/office/drawing/2014/main" id="{B0DB13F9-F887-E8EB-ECC5-77136ABE76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511" y="1315968"/>
            <a:ext cx="605790" cy="684806"/>
          </a:xfrm>
          <a:prstGeom prst="rect">
            <a:avLst/>
          </a:prstGeom>
        </p:spPr>
      </p:pic>
    </p:spTree>
    <p:extLst>
      <p:ext uri="{BB962C8B-B14F-4D97-AF65-F5344CB8AC3E}">
        <p14:creationId xmlns:p14="http://schemas.microsoft.com/office/powerpoint/2010/main" val="155108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1C311-1A7E-7FDF-5821-ABAAC89453AD}"/>
            </a:ext>
          </a:extLst>
        </p:cNvPr>
        <p:cNvGrpSpPr/>
        <p:nvPr/>
      </p:nvGrpSpPr>
      <p:grpSpPr>
        <a:xfrm>
          <a:off x="0" y="0"/>
          <a:ext cx="0" cy="0"/>
          <a:chOff x="0" y="0"/>
          <a:chExt cx="0" cy="0"/>
        </a:xfrm>
      </p:grpSpPr>
      <p:sp>
        <p:nvSpPr>
          <p:cNvPr id="5" name="Text Box 2">
            <a:extLst>
              <a:ext uri="{FF2B5EF4-FFF2-40B4-BE49-F238E27FC236}">
                <a16:creationId xmlns:a16="http://schemas.microsoft.com/office/drawing/2014/main" id="{3188E2C9-6E9A-156D-BFCD-792A411130D0}"/>
              </a:ext>
            </a:extLst>
          </p:cNvPr>
          <p:cNvSpPr txBox="1">
            <a:spLocks noChangeArrowheads="1"/>
          </p:cNvSpPr>
          <p:nvPr/>
        </p:nvSpPr>
        <p:spPr bwMode="auto">
          <a:xfrm>
            <a:off x="834659" y="5615327"/>
            <a:ext cx="6344690" cy="105508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Bef>
                <a:spcPts val="1200"/>
              </a:spcBef>
              <a:spcAft>
                <a:spcPts val="600"/>
              </a:spcAft>
              <a:buNone/>
            </a:pPr>
            <a:r>
              <a:rPr lang="en-GB" sz="1000" b="1">
                <a:effectLst/>
                <a:latin typeface="Arial" panose="020B0604020202020204" pitchFamily="34" charset="0"/>
                <a:ea typeface="Calibri" panose="020F0502020204030204" pitchFamily="34" charset="0"/>
                <a:cs typeface="Times New Roman" panose="02020603050405020304" pitchFamily="18" charset="0"/>
              </a:rPr>
              <a:t>Key: </a:t>
            </a:r>
            <a:br>
              <a:rPr lang="en-GB" sz="1000">
                <a:effectLst/>
                <a:latin typeface="Arial" panose="020B0604020202020204" pitchFamily="34" charset="0"/>
                <a:ea typeface="Calibri" panose="020F0502020204030204" pitchFamily="34" charset="0"/>
                <a:cs typeface="Times New Roman" panose="02020603050405020304" pitchFamily="18" charset="0"/>
              </a:rPr>
            </a:br>
            <a:r>
              <a:rPr lang="en-GB"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Human-only antibiotics</a:t>
            </a:r>
            <a:r>
              <a:rPr lang="en-GB" sz="1000">
                <a:solidFill>
                  <a:srgbClr val="000000"/>
                </a:solidFill>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GP: glycopeptide,  LP: lipopeptide, ML: macrolides, OX: oxazolidinone, QU: quinolones, TC: tetracyclines</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000">
                <a:solidFill>
                  <a:srgbClr val="D9262E"/>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2022 </a:t>
            </a:r>
            <a:r>
              <a:rPr lang="en-GB" sz="1000">
                <a:solidFill>
                  <a:srgbClr val="000099"/>
                </a:solidFill>
                <a:effectLst/>
                <a:latin typeface="Wingdings 2" panose="05020102010507070707" pitchFamily="18" charset="2"/>
                <a:ea typeface="Wingdings 2" panose="05020102010507070707" pitchFamily="18" charset="2"/>
                <a:cs typeface="Wingdings 2" panose="05020102010507070707" pitchFamily="18" charset="2"/>
              </a:rPr>
              <a:t>¢</a:t>
            </a:r>
            <a:r>
              <a:rPr lang="en-GB" sz="10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effectLst/>
                <a:latin typeface="Arial" panose="020B0604020202020204" pitchFamily="34" charset="0"/>
                <a:ea typeface="Calibri" panose="020F0502020204030204" pitchFamily="34" charset="0"/>
                <a:cs typeface="Times New Roman" panose="02020603050405020304" pitchFamily="18" charset="0"/>
              </a:rPr>
              <a:t>2024</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BF01C9-885B-5F88-0D3D-A7EECD084AD3}"/>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0722CA26-FBDA-83AC-524D-FBA39757A4C5}"/>
              </a:ext>
            </a:extLst>
          </p:cNvPr>
          <p:cNvSpPr txBox="1"/>
          <p:nvPr/>
        </p:nvSpPr>
        <p:spPr>
          <a:xfrm>
            <a:off x="7200900" y="5999474"/>
            <a:ext cx="20859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Fig 3.12</a:t>
            </a:r>
            <a:r>
              <a:rPr lang="en-GB" sz="1200" b="1" kern="0">
                <a:solidFill>
                  <a:srgbClr val="000000"/>
                </a:solidFill>
                <a:latin typeface="Arial" pitchFamily="34"/>
                <a:cs typeface="Arial" pitchFamily="34"/>
              </a:rPr>
              <a:t>, p. 105</a:t>
            </a:r>
            <a:endParaRPr kumimoji="0" lang="en-GB" sz="1200" b="1" i="0" u="none" strike="noStrike" kern="0" cap="none" spc="0" normalizeH="0" baseline="0" noProof="0">
              <a:ln>
                <a:noFill/>
              </a:ln>
              <a:solidFill>
                <a:srgbClr val="000000"/>
              </a:solidFill>
              <a:effectLst/>
              <a:uLnTx/>
              <a:uFillTx/>
              <a:latin typeface="Arial" pitchFamily="34"/>
              <a:ea typeface="+mn-ea"/>
              <a:cs typeface="Arial" pitchFamily="34"/>
            </a:endParaRPr>
          </a:p>
        </p:txBody>
      </p:sp>
      <p:grpSp>
        <p:nvGrpSpPr>
          <p:cNvPr id="18" name="Group 1">
            <a:extLst>
              <a:ext uri="{FF2B5EF4-FFF2-40B4-BE49-F238E27FC236}">
                <a16:creationId xmlns:a16="http://schemas.microsoft.com/office/drawing/2014/main" id="{66F055F8-11E0-1E3A-F5FE-E490E0905B53}"/>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7AF55C9B-EECA-0A67-9C60-C7A7FB2A2179}"/>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46E1543E-EC37-7BA1-49EE-838D5DAF46EC}"/>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2029074D-5AFA-0EC5-39B6-03ED8DAC115E}"/>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FDA9D696-75C2-1672-0992-E7AAE3BEFA47}"/>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F62735EE-DF8A-3515-D200-E6C9643C9E44}"/>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25367F67-AC75-F343-18F5-9F0845BA8D4A}"/>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6D3075"/>
                </a:solidFill>
              </a:rPr>
              <a:t>Harmonised Monitoring of AMR</a:t>
            </a:r>
            <a:endParaRPr lang="en-GB" altLang="en-US">
              <a:solidFill>
                <a:srgbClr val="6D3075"/>
              </a:solidFill>
            </a:endParaRPr>
          </a:p>
        </p:txBody>
      </p:sp>
      <p:graphicFrame>
        <p:nvGraphicFramePr>
          <p:cNvPr id="25" name="Chart 24">
            <a:extLst>
              <a:ext uri="{FF2B5EF4-FFF2-40B4-BE49-F238E27FC236}">
                <a16:creationId xmlns:a16="http://schemas.microsoft.com/office/drawing/2014/main" id="{7DF035DF-5532-D141-FE8D-1B521A26729E}"/>
              </a:ext>
            </a:extLst>
          </p:cNvPr>
          <p:cNvGraphicFramePr/>
          <p:nvPr>
            <p:extLst>
              <p:ext uri="{D42A27DB-BD31-4B8C-83A1-F6EECF244321}">
                <p14:modId xmlns:p14="http://schemas.microsoft.com/office/powerpoint/2010/main" val="3624956054"/>
              </p:ext>
            </p:extLst>
          </p:nvPr>
        </p:nvGraphicFramePr>
        <p:xfrm>
          <a:off x="5562000" y="2544750"/>
          <a:ext cx="3507897" cy="31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0C2DE047-CE50-BECC-4D2B-9896BAF49A99}"/>
              </a:ext>
            </a:extLst>
          </p:cNvPr>
          <p:cNvGraphicFramePr/>
          <p:nvPr>
            <p:extLst>
              <p:ext uri="{D42A27DB-BD31-4B8C-83A1-F6EECF244321}">
                <p14:modId xmlns:p14="http://schemas.microsoft.com/office/powerpoint/2010/main" val="4102330460"/>
              </p:ext>
            </p:extLst>
          </p:nvPr>
        </p:nvGraphicFramePr>
        <p:xfrm>
          <a:off x="74103" y="2430450"/>
          <a:ext cx="5262897" cy="3105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Box 3">
            <a:extLst>
              <a:ext uri="{FF2B5EF4-FFF2-40B4-BE49-F238E27FC236}">
                <a16:creationId xmlns:a16="http://schemas.microsoft.com/office/drawing/2014/main" id="{3BA3FBBD-B32F-8FAC-69CF-EB3CA59E7C0C}"/>
              </a:ext>
            </a:extLst>
          </p:cNvPr>
          <p:cNvSpPr txBox="1"/>
          <p:nvPr/>
        </p:nvSpPr>
        <p:spPr>
          <a:xfrm>
            <a:off x="477835" y="2265078"/>
            <a:ext cx="4162459" cy="3374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(A)  Non-HP-CIAs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Text Box 3">
            <a:extLst>
              <a:ext uri="{FF2B5EF4-FFF2-40B4-BE49-F238E27FC236}">
                <a16:creationId xmlns:a16="http://schemas.microsoft.com/office/drawing/2014/main" id="{CF5896DF-31C2-02CE-4E42-5C7867341624}"/>
              </a:ext>
            </a:extLst>
          </p:cNvPr>
          <p:cNvSpPr txBox="1"/>
          <p:nvPr/>
        </p:nvSpPr>
        <p:spPr>
          <a:xfrm>
            <a:off x="5954805" y="2203740"/>
            <a:ext cx="3092328" cy="30013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(B)  HP-CIA and human-only antibiotics                                                                    </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descr="A silhouette of a turkey&#10;&#10;AI-generated content may be incorrect.">
            <a:extLst>
              <a:ext uri="{FF2B5EF4-FFF2-40B4-BE49-F238E27FC236}">
                <a16:creationId xmlns:a16="http://schemas.microsoft.com/office/drawing/2014/main" id="{06D87C5E-1B28-CE79-2A2F-97A1100AC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0806" y="1192249"/>
            <a:ext cx="820237" cy="914688"/>
          </a:xfrm>
          <a:prstGeom prst="rect">
            <a:avLst/>
          </a:prstGeom>
        </p:spPr>
      </p:pic>
      <p:sp>
        <p:nvSpPr>
          <p:cNvPr id="3" name="TextBox 2">
            <a:extLst>
              <a:ext uri="{FF2B5EF4-FFF2-40B4-BE49-F238E27FC236}">
                <a16:creationId xmlns:a16="http://schemas.microsoft.com/office/drawing/2014/main" id="{DADD9876-5329-5692-1AB7-C43FF0BFF47B}"/>
              </a:ext>
            </a:extLst>
          </p:cNvPr>
          <p:cNvSpPr txBox="1"/>
          <p:nvPr/>
        </p:nvSpPr>
        <p:spPr>
          <a:xfrm>
            <a:off x="473075" y="924072"/>
            <a:ext cx="8016436" cy="1077218"/>
          </a:xfrm>
          <a:prstGeom prst="rect">
            <a:avLst/>
          </a:prstGeom>
          <a:noFill/>
        </p:spPr>
        <p:txBody>
          <a:bodyPr wrap="square" rtlCol="0">
            <a:spAutoFit/>
          </a:bodyPr>
          <a:lstStyle/>
          <a:p>
            <a:r>
              <a:rPr lang="en-GB" sz="1600"/>
              <a:t>For </a:t>
            </a:r>
            <a:r>
              <a:rPr lang="en-GB" sz="1600" i="1"/>
              <a:t>E. faecium </a:t>
            </a:r>
            <a:r>
              <a:rPr lang="en-GB" sz="1600"/>
              <a:t>from </a:t>
            </a:r>
            <a:r>
              <a:rPr lang="en-GB" sz="1600" b="1"/>
              <a:t>turkeys</a:t>
            </a:r>
            <a:r>
              <a:rPr lang="en-GB" sz="1600"/>
              <a:t>, resistance to non-HP-CIAs remained largely similar to 2022. For the first time, resistance to gentamicin was detected in a single isolate that was also MDR (ampicillin, erythromycin, tetracycline and </a:t>
            </a:r>
            <a:r>
              <a:rPr lang="en-GB" sz="1600" err="1"/>
              <a:t>quinupristin</a:t>
            </a:r>
            <a:r>
              <a:rPr lang="en-GB" sz="1600"/>
              <a:t>/</a:t>
            </a:r>
            <a:r>
              <a:rPr lang="en-GB" sz="1600" err="1"/>
              <a:t>dalfopristin</a:t>
            </a:r>
            <a:r>
              <a:rPr lang="en-GB" sz="1600"/>
              <a:t>). </a:t>
            </a:r>
          </a:p>
          <a:p>
            <a:r>
              <a:rPr lang="en-GB" sz="1600"/>
              <a:t>No resistance to human-only or HP-CIA antibiotics were not detected in 2024.</a:t>
            </a:r>
          </a:p>
        </p:txBody>
      </p:sp>
    </p:spTree>
    <p:extLst>
      <p:ext uri="{BB962C8B-B14F-4D97-AF65-F5344CB8AC3E}">
        <p14:creationId xmlns:p14="http://schemas.microsoft.com/office/powerpoint/2010/main" val="19165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a:extLst>
              <a:ext uri="{FF2B5EF4-FFF2-40B4-BE49-F238E27FC236}">
                <a16:creationId xmlns:a16="http://schemas.microsoft.com/office/drawing/2014/main" id="{3ED9331C-67A1-4C34-9421-28DAA3E40A69}"/>
              </a:ext>
            </a:extLst>
          </p:cNvPr>
          <p:cNvSpPr/>
          <p:nvPr/>
        </p:nvSpPr>
        <p:spPr>
          <a:xfrm>
            <a:off x="6345" y="220663"/>
            <a:ext cx="5170483" cy="522286"/>
          </a:xfrm>
          <a:custGeom>
            <a:avLst/>
            <a:gdLst>
              <a:gd name="f0" fmla="val 10800000"/>
              <a:gd name="f1" fmla="val 5400000"/>
              <a:gd name="f2" fmla="val 180"/>
              <a:gd name="f3" fmla="val w"/>
              <a:gd name="f4" fmla="val h"/>
              <a:gd name="f5" fmla="val 0"/>
              <a:gd name="f6" fmla="val 3737610"/>
              <a:gd name="f7" fmla="val 521335"/>
              <a:gd name="f8" fmla="val 3227247"/>
              <a:gd name="f9" fmla="+- 0 0 -90"/>
              <a:gd name="f10" fmla="*/ f3 1 3737610"/>
              <a:gd name="f11" fmla="*/ f4 1 521335"/>
              <a:gd name="f12" fmla="val f5"/>
              <a:gd name="f13" fmla="val f6"/>
              <a:gd name="f14" fmla="val f7"/>
              <a:gd name="f15" fmla="*/ f9 f0 1"/>
              <a:gd name="f16" fmla="+- f14 0 f12"/>
              <a:gd name="f17" fmla="+- f13 0 f12"/>
              <a:gd name="f18" fmla="*/ f15 1 f2"/>
              <a:gd name="f19" fmla="*/ f17 1 3737610"/>
              <a:gd name="f20" fmla="*/ f16 1 521335"/>
              <a:gd name="f21" fmla="*/ 0 f17 1"/>
              <a:gd name="f22" fmla="*/ 0 f16 1"/>
              <a:gd name="f23" fmla="*/ 3737610 f17 1"/>
              <a:gd name="f24" fmla="*/ 521335 f16 1"/>
              <a:gd name="f25" fmla="*/ 3227247 f17 1"/>
              <a:gd name="f26" fmla="+- f18 0 f1"/>
              <a:gd name="f27" fmla="*/ f21 1 3737610"/>
              <a:gd name="f28" fmla="*/ f22 1 521335"/>
              <a:gd name="f29" fmla="*/ f23 1 3737610"/>
              <a:gd name="f30" fmla="*/ f24 1 521335"/>
              <a:gd name="f31" fmla="*/ f25 1 3737610"/>
              <a:gd name="f32" fmla="*/ f12 1 f19"/>
              <a:gd name="f33" fmla="*/ f13 1 f19"/>
              <a:gd name="f34" fmla="*/ f12 1 f20"/>
              <a:gd name="f35" fmla="*/ f14 1 f20"/>
              <a:gd name="f36" fmla="*/ f27 1 f19"/>
              <a:gd name="f37" fmla="*/ f28 1 f20"/>
              <a:gd name="f38" fmla="*/ f29 1 f19"/>
              <a:gd name="f39" fmla="*/ f31 1 f19"/>
              <a:gd name="f40" fmla="*/ f30 1 f20"/>
              <a:gd name="f41" fmla="*/ f32 f10 1"/>
              <a:gd name="f42" fmla="*/ f33 f10 1"/>
              <a:gd name="f43" fmla="*/ f35 f11 1"/>
              <a:gd name="f44" fmla="*/ f34 f11 1"/>
              <a:gd name="f45" fmla="*/ f36 f10 1"/>
              <a:gd name="f46" fmla="*/ f37 f11 1"/>
              <a:gd name="f47" fmla="*/ f38 f10 1"/>
              <a:gd name="f48" fmla="*/ f39 f10 1"/>
              <a:gd name="f49" fmla="*/ f40 f11 1"/>
            </a:gdLst>
            <a:ahLst/>
            <a:cxnLst>
              <a:cxn ang="3cd4">
                <a:pos x="hc" y="t"/>
              </a:cxn>
              <a:cxn ang="0">
                <a:pos x="r" y="vc"/>
              </a:cxn>
              <a:cxn ang="cd4">
                <a:pos x="hc" y="b"/>
              </a:cxn>
              <a:cxn ang="cd2">
                <a:pos x="l" y="vc"/>
              </a:cxn>
              <a:cxn ang="f26">
                <a:pos x="f45" y="f46"/>
              </a:cxn>
              <a:cxn ang="f26">
                <a:pos x="f47" y="f46"/>
              </a:cxn>
              <a:cxn ang="f26">
                <a:pos x="f48" y="f49"/>
              </a:cxn>
              <a:cxn ang="f26">
                <a:pos x="f45" y="f49"/>
              </a:cxn>
              <a:cxn ang="f26">
                <a:pos x="f45" y="f46"/>
              </a:cxn>
            </a:cxnLst>
            <a:rect l="f41" t="f44" r="f42" b="f43"/>
            <a:pathLst>
              <a:path w="3737610" h="521335">
                <a:moveTo>
                  <a:pt x="f5" y="f5"/>
                </a:moveTo>
                <a:lnTo>
                  <a:pt x="f6" y="f5"/>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 name="Content Placeholder 1">
            <a:extLst>
              <a:ext uri="{FF2B5EF4-FFF2-40B4-BE49-F238E27FC236}">
                <a16:creationId xmlns:a16="http://schemas.microsoft.com/office/drawing/2014/main" id="{CC347D5D-473C-4232-939C-6B3387635AFD}"/>
              </a:ext>
            </a:extLst>
          </p:cNvPr>
          <p:cNvSpPr txBox="1">
            <a:spLocks noGrp="1"/>
          </p:cNvSpPr>
          <p:nvPr>
            <p:ph idx="1"/>
          </p:nvPr>
        </p:nvSpPr>
        <p:spPr>
          <a:xfrm>
            <a:off x="534380" y="1196864"/>
            <a:ext cx="8075240" cy="4464271"/>
          </a:xfrm>
        </p:spPr>
        <p:txBody>
          <a:bodyPr/>
          <a:lstStyle/>
          <a:p>
            <a:pPr marL="0" lvl="0" indent="0">
              <a:buNone/>
            </a:pPr>
            <a:r>
              <a:rPr lang="en-GB"/>
              <a:t>The following selected PowerPoint slides provide the core for a presentation on antibiotic sales, antibiotic use and antibiotic resistance. </a:t>
            </a:r>
          </a:p>
          <a:p>
            <a:pPr marL="0" lvl="0" indent="0">
              <a:buNone/>
            </a:pPr>
            <a:endParaRPr lang="en-GB"/>
          </a:p>
          <a:p>
            <a:pPr marL="0" lvl="0" indent="0">
              <a:buNone/>
            </a:pPr>
            <a:r>
              <a:rPr lang="en-GB"/>
              <a:t>These slides are based on the UK-VARSS 2024  Report which provides further details. </a:t>
            </a:r>
          </a:p>
        </p:txBody>
      </p:sp>
      <p:sp>
        <p:nvSpPr>
          <p:cNvPr id="5" name="Title 2">
            <a:extLst>
              <a:ext uri="{FF2B5EF4-FFF2-40B4-BE49-F238E27FC236}">
                <a16:creationId xmlns:a16="http://schemas.microsoft.com/office/drawing/2014/main" id="{EF9AE8F1-30F5-4905-A391-F9B52BC58FA6}"/>
              </a:ext>
            </a:extLst>
          </p:cNvPr>
          <p:cNvSpPr txBox="1">
            <a:spLocks noGrp="1"/>
          </p:cNvSpPr>
          <p:nvPr>
            <p:ph type="ctrTitle"/>
          </p:nvPr>
        </p:nvSpPr>
        <p:spPr/>
        <p:txBody>
          <a:bodyPr/>
          <a:lstStyle/>
          <a:p>
            <a:pPr lvl="0"/>
            <a:r>
              <a:rPr lang="en-GB" b="0">
                <a:solidFill>
                  <a:srgbClr val="6D3075"/>
                </a:solidFill>
              </a:rPr>
              <a:t>UK-VARSS 2024</a:t>
            </a:r>
          </a:p>
        </p:txBody>
      </p:sp>
      <p:sp>
        <p:nvSpPr>
          <p:cNvPr id="8" name="Slide Number Placeholder 3">
            <a:extLst>
              <a:ext uri="{FF2B5EF4-FFF2-40B4-BE49-F238E27FC236}">
                <a16:creationId xmlns:a16="http://schemas.microsoft.com/office/drawing/2014/main" id="{2DC8B930-1021-4B1D-A62D-ED2273AF65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46FDC0FE-B7DE-438C-A3E5-241F6261F56C}" type="slidenum">
              <a:rPr lang="en-GB" altLang="en-US" smtClean="0">
                <a:solidFill>
                  <a:srgbClr val="7F7F7F"/>
                </a:solidFill>
              </a:rPr>
              <a:pPr eaLnBrk="1" hangingPunct="1"/>
              <a:t>2</a:t>
            </a:fld>
            <a:endParaRPr lang="en-GB" altLang="en-US">
              <a:solidFill>
                <a:srgbClr val="7F7F7F"/>
              </a:solidFill>
            </a:endParaRPr>
          </a:p>
        </p:txBody>
      </p:sp>
      <p:sp>
        <p:nvSpPr>
          <p:cNvPr id="9" name="Rectangle 70">
            <a:extLst>
              <a:ext uri="{FF2B5EF4-FFF2-40B4-BE49-F238E27FC236}">
                <a16:creationId xmlns:a16="http://schemas.microsoft.com/office/drawing/2014/main" id="{2088FBF8-E9CC-AEE5-BDB6-A88898ACE69C}"/>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D0EC-4604-9892-C499-0F20DB6822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9C1F8-6668-AAD5-BB55-D1246F1B1A50}"/>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0EE98FF-561C-B6E1-46C5-2451FBA44EFB}"/>
              </a:ext>
            </a:extLst>
          </p:cNvPr>
          <p:cNvSpPr txBox="1"/>
          <p:nvPr/>
        </p:nvSpPr>
        <p:spPr>
          <a:xfrm>
            <a:off x="576367" y="855329"/>
            <a:ext cx="7991266" cy="1815882"/>
          </a:xfrm>
          <a:prstGeom prst="rect">
            <a:avLst/>
          </a:prstGeom>
          <a:noFill/>
        </p:spPr>
        <p:txBody>
          <a:bodyPr wrap="square">
            <a:spAutoFit/>
          </a:bodyPr>
          <a:lstStyle/>
          <a:p>
            <a:r>
              <a:rPr lang="en-GB" sz="1600" b="0" i="0">
                <a:solidFill>
                  <a:srgbClr val="050404"/>
                </a:solidFill>
                <a:effectLst/>
              </a:rPr>
              <a:t>Clinical surveillance is a programme of passive surveillance which evaluates AMR in bacteria isolated from diagnostic samples some of which may also have zoonotic potential. As this kind of scanning surveillance is subject to biases and differences in the number of samples submitted to government laboratories, the results are not representative of the UK’s wider animal populations.</a:t>
            </a:r>
          </a:p>
          <a:p>
            <a:pPr marL="285750" indent="-285750">
              <a:buFont typeface="Arial" panose="020B0604020202020204" pitchFamily="34" charset="0"/>
              <a:buChar char="•"/>
            </a:pPr>
            <a:r>
              <a:rPr lang="en-GB" sz="1600"/>
              <a:t>In total, 6,921 isolates were tested for AMR in England and Wales in 2024.</a:t>
            </a:r>
          </a:p>
          <a:p>
            <a:pPr marL="285750" indent="-285750">
              <a:buFont typeface="Arial" panose="020B0604020202020204" pitchFamily="34" charset="0"/>
              <a:buChar char="•"/>
            </a:pPr>
            <a:r>
              <a:rPr lang="en-GB" sz="1600"/>
              <a:t>The percentages of isolates tested by main animal species were: </a:t>
            </a:r>
          </a:p>
        </p:txBody>
      </p:sp>
      <p:grpSp>
        <p:nvGrpSpPr>
          <p:cNvPr id="18" name="Group 1">
            <a:extLst>
              <a:ext uri="{FF2B5EF4-FFF2-40B4-BE49-F238E27FC236}">
                <a16:creationId xmlns:a16="http://schemas.microsoft.com/office/drawing/2014/main" id="{3F2A3A88-BB1F-4DD7-8E63-44117FFB95F9}"/>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F29148F9-6833-EDB1-15A3-0602E6EF035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DA9A88F-063C-BBA4-F37D-E7E7064565A2}"/>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B28BBD6-67F7-FA17-BF45-599BF0DDC19C}"/>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E5F488F4-9E3C-870E-D2B8-732B488BF547}"/>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381B8BA-1CAE-5DB0-D558-AA023C7DC99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BB4C7839-0FB1-6DF9-799E-FAF232B7A9B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D9262E"/>
                </a:solidFill>
              </a:rPr>
              <a:t>AMR in Clinical Surveillance</a:t>
            </a:r>
            <a:endParaRPr lang="en-GB" altLang="en-US">
              <a:solidFill>
                <a:srgbClr val="D9262E"/>
              </a:solidFill>
            </a:endParaRPr>
          </a:p>
        </p:txBody>
      </p:sp>
      <p:sp>
        <p:nvSpPr>
          <p:cNvPr id="2" name="TextBox 5">
            <a:extLst>
              <a:ext uri="{FF2B5EF4-FFF2-40B4-BE49-F238E27FC236}">
                <a16:creationId xmlns:a16="http://schemas.microsoft.com/office/drawing/2014/main" id="{ACDF0C75-7F75-24B7-70B2-4B61110E73F9}"/>
              </a:ext>
            </a:extLst>
          </p:cNvPr>
          <p:cNvSpPr txBox="1"/>
          <p:nvPr/>
        </p:nvSpPr>
        <p:spPr>
          <a:xfrm>
            <a:off x="7668064" y="6087482"/>
            <a:ext cx="1736100"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13</a:t>
            </a:r>
          </a:p>
        </p:txBody>
      </p:sp>
      <p:sp>
        <p:nvSpPr>
          <p:cNvPr id="5" name="Rectangle: Rounded Corners 4">
            <a:extLst>
              <a:ext uri="{FF2B5EF4-FFF2-40B4-BE49-F238E27FC236}">
                <a16:creationId xmlns:a16="http://schemas.microsoft.com/office/drawing/2014/main" id="{41805952-335F-4903-C681-D20F43537A29}"/>
              </a:ext>
            </a:extLst>
          </p:cNvPr>
          <p:cNvSpPr/>
          <p:nvPr/>
        </p:nvSpPr>
        <p:spPr>
          <a:xfrm>
            <a:off x="435150" y="3813254"/>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latin typeface="Arial" panose="020B0604020202020204" pitchFamily="34" charset="0"/>
                <a:cs typeface="Arial" panose="020B0604020202020204" pitchFamily="34" charset="0"/>
              </a:rPr>
              <a:t>Private Laboratories Initiative (PLI)</a:t>
            </a:r>
          </a:p>
        </p:txBody>
      </p:sp>
      <p:sp>
        <p:nvSpPr>
          <p:cNvPr id="6" name="TextBox 5">
            <a:extLst>
              <a:ext uri="{FF2B5EF4-FFF2-40B4-BE49-F238E27FC236}">
                <a16:creationId xmlns:a16="http://schemas.microsoft.com/office/drawing/2014/main" id="{6F75E5B4-2C74-6B35-74D7-2DDA76485238}"/>
              </a:ext>
            </a:extLst>
          </p:cNvPr>
          <p:cNvSpPr txBox="1"/>
          <p:nvPr/>
        </p:nvSpPr>
        <p:spPr>
          <a:xfrm>
            <a:off x="433337" y="4172953"/>
            <a:ext cx="8273695" cy="2062103"/>
          </a:xfrm>
          <a:prstGeom prst="rect">
            <a:avLst/>
          </a:prstGeom>
          <a:noFill/>
        </p:spPr>
        <p:txBody>
          <a:bodyPr wrap="square" rtlCol="0">
            <a:spAutoFit/>
          </a:bodyPr>
          <a:lstStyle/>
          <a:p>
            <a:r>
              <a:rPr lang="en-GB" sz="1600"/>
              <a:t>Most AMR data from animals in the UK is generated and held by private veterinary laboratories (PVLs) and does not feed into government surveillance programmes. This gap limits our understanding of AMR in animals and our ability to respond to emerging threats to animals and humans. </a:t>
            </a:r>
          </a:p>
          <a:p>
            <a:r>
              <a:rPr lang="en-GB" sz="1600"/>
              <a:t>The VMD set up the PLI to address this gap by improving the sharing of AMR data held by PVLs with government. In 2025 it covers four major animal streams: </a:t>
            </a:r>
          </a:p>
          <a:p>
            <a:pPr marL="285750" indent="-285750">
              <a:buFont typeface="Arial" panose="020B0604020202020204" pitchFamily="34" charset="0"/>
              <a:buChar char="•"/>
            </a:pPr>
            <a:r>
              <a:rPr lang="en-GB" sz="1600"/>
              <a:t>farm animals, companion animals, horses, and fish.</a:t>
            </a:r>
            <a:br>
              <a:rPr lang="en-GB" sz="1600"/>
            </a:br>
            <a:endParaRPr lang="en-GB" sz="1600"/>
          </a:p>
        </p:txBody>
      </p:sp>
      <p:sp>
        <p:nvSpPr>
          <p:cNvPr id="7" name="TextBox 6">
            <a:extLst>
              <a:ext uri="{FF2B5EF4-FFF2-40B4-BE49-F238E27FC236}">
                <a16:creationId xmlns:a16="http://schemas.microsoft.com/office/drawing/2014/main" id="{F656D9CA-287E-02F8-4787-E0D3FD3609B6}"/>
              </a:ext>
            </a:extLst>
          </p:cNvPr>
          <p:cNvSpPr txBox="1"/>
          <p:nvPr/>
        </p:nvSpPr>
        <p:spPr>
          <a:xfrm>
            <a:off x="1870298" y="2628781"/>
            <a:ext cx="5797766" cy="830997"/>
          </a:xfrm>
          <a:prstGeom prst="rect">
            <a:avLst/>
          </a:prstGeom>
          <a:noFill/>
        </p:spPr>
        <p:txBody>
          <a:bodyPr wrap="square" numCol="2" rtlCol="0">
            <a:spAutoFit/>
          </a:bodyPr>
          <a:lstStyle/>
          <a:p>
            <a:pPr marL="742950" lvl="1" indent="-285750">
              <a:buFont typeface="Arial" panose="020B0604020202020204" pitchFamily="34" charset="0"/>
              <a:buChar char="•"/>
            </a:pPr>
            <a:r>
              <a:rPr lang="en-GB" sz="1600"/>
              <a:t>30% from poultry</a:t>
            </a:r>
          </a:p>
          <a:p>
            <a:pPr marL="742950" lvl="1" indent="-285750">
              <a:buFont typeface="Arial" panose="020B0604020202020204" pitchFamily="34" charset="0"/>
              <a:buChar char="•"/>
            </a:pPr>
            <a:r>
              <a:rPr lang="en-GB" sz="1600"/>
              <a:t>17% from pigs </a:t>
            </a:r>
          </a:p>
          <a:p>
            <a:pPr marL="742950" lvl="1" indent="-285750">
              <a:buFont typeface="Arial" panose="020B0604020202020204" pitchFamily="34" charset="0"/>
              <a:buChar char="•"/>
            </a:pPr>
            <a:r>
              <a:rPr lang="en-GB" sz="1600"/>
              <a:t>15% from cattle </a:t>
            </a:r>
          </a:p>
        </p:txBody>
      </p:sp>
      <p:sp>
        <p:nvSpPr>
          <p:cNvPr id="11" name="TextBox 10">
            <a:extLst>
              <a:ext uri="{FF2B5EF4-FFF2-40B4-BE49-F238E27FC236}">
                <a16:creationId xmlns:a16="http://schemas.microsoft.com/office/drawing/2014/main" id="{3B3CAA08-FB61-EF0A-F091-E32A028C7363}"/>
              </a:ext>
            </a:extLst>
          </p:cNvPr>
          <p:cNvSpPr txBox="1"/>
          <p:nvPr/>
        </p:nvSpPr>
        <p:spPr>
          <a:xfrm>
            <a:off x="4258551" y="2628781"/>
            <a:ext cx="4703444" cy="584775"/>
          </a:xfrm>
          <a:prstGeom prst="rect">
            <a:avLst/>
          </a:prstGeom>
          <a:noFill/>
        </p:spPr>
        <p:txBody>
          <a:bodyPr wrap="square">
            <a:spAutoFit/>
          </a:bodyPr>
          <a:lstStyle/>
          <a:p>
            <a:pPr marL="742950" lvl="1" indent="-285750">
              <a:buFont typeface="Arial" panose="020B0604020202020204" pitchFamily="34" charset="0"/>
              <a:buChar char="•"/>
            </a:pPr>
            <a:r>
              <a:rPr lang="en-GB" sz="1600"/>
              <a:t>9% from sheep </a:t>
            </a:r>
          </a:p>
          <a:p>
            <a:pPr marL="742950" lvl="1" indent="-285750">
              <a:buFont typeface="Arial" panose="020B0604020202020204" pitchFamily="34" charset="0"/>
              <a:buChar char="•"/>
            </a:pPr>
            <a:r>
              <a:rPr lang="en-GB" sz="1600"/>
              <a:t>7.4% from dogs</a:t>
            </a:r>
          </a:p>
        </p:txBody>
      </p:sp>
      <p:sp>
        <p:nvSpPr>
          <p:cNvPr id="3" name="TextBox 2">
            <a:extLst>
              <a:ext uri="{FF2B5EF4-FFF2-40B4-BE49-F238E27FC236}">
                <a16:creationId xmlns:a16="http://schemas.microsoft.com/office/drawing/2014/main" id="{A9BA90F4-1854-3764-EA3C-F5C62BB15CC9}"/>
              </a:ext>
            </a:extLst>
          </p:cNvPr>
          <p:cNvSpPr txBox="1"/>
          <p:nvPr/>
        </p:nvSpPr>
        <p:spPr>
          <a:xfrm>
            <a:off x="576367" y="3377937"/>
            <a:ext cx="7372531" cy="338554"/>
          </a:xfrm>
          <a:prstGeom prst="rect">
            <a:avLst/>
          </a:prstGeom>
          <a:noFill/>
        </p:spPr>
        <p:txBody>
          <a:bodyPr wrap="none" rtlCol="0">
            <a:spAutoFit/>
          </a:bodyPr>
          <a:lstStyle/>
          <a:p>
            <a:r>
              <a:rPr lang="en-GB" sz="1600"/>
              <a:t>The results are for surveillance and should not be used for treatment decisions.</a:t>
            </a:r>
          </a:p>
        </p:txBody>
      </p:sp>
    </p:spTree>
    <p:extLst>
      <p:ext uri="{BB962C8B-B14F-4D97-AF65-F5344CB8AC3E}">
        <p14:creationId xmlns:p14="http://schemas.microsoft.com/office/powerpoint/2010/main" val="232818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6A50-A170-8C09-297C-51B6263D72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C0F4D-3265-6505-5BBA-2C59AC73109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976DCFC0-CCA9-74A8-1863-243E32FF5CCF}"/>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BED800-E47D-29FA-5DE8-EA56B70A067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535D4F1-C264-1CFF-DCB7-CA8472ECEC56}"/>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428185A8-4D5D-043F-80EB-0677D10C499D}"/>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AED9DF80-B89C-3328-F0F8-12A9D1616B25}"/>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AE2CD9FD-A63B-E582-64CE-5B83972B97AD}"/>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8E0981EB-072E-2A89-6699-4064BBE6BF70}"/>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D9262E"/>
                </a:solidFill>
              </a:rPr>
              <a:t>AMR in Clinical Surveillance</a:t>
            </a:r>
            <a:endParaRPr lang="en-GB" altLang="en-US">
              <a:solidFill>
                <a:srgbClr val="D9262E"/>
              </a:solidFill>
            </a:endParaRPr>
          </a:p>
        </p:txBody>
      </p:sp>
      <p:sp>
        <p:nvSpPr>
          <p:cNvPr id="9" name="Rectangle: Rounded Corners 8">
            <a:extLst>
              <a:ext uri="{FF2B5EF4-FFF2-40B4-BE49-F238E27FC236}">
                <a16:creationId xmlns:a16="http://schemas.microsoft.com/office/drawing/2014/main" id="{605D0A5E-B2EA-4F6B-C2E9-CAEF995E1197}"/>
              </a:ext>
            </a:extLst>
          </p:cNvPr>
          <p:cNvSpPr/>
          <p:nvPr/>
        </p:nvSpPr>
        <p:spPr>
          <a:xfrm>
            <a:off x="435152" y="933744"/>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latin typeface="Arial" panose="020B0604020202020204" pitchFamily="34" charset="0"/>
                <a:cs typeface="Arial" panose="020B0604020202020204" pitchFamily="34" charset="0"/>
              </a:rPr>
              <a:t>Percentage of </a:t>
            </a:r>
            <a:r>
              <a:rPr lang="en-GB" sz="1600" b="1" i="1">
                <a:latin typeface="Arial" panose="020B0604020202020204" pitchFamily="34" charset="0"/>
                <a:cs typeface="Arial" panose="020B0604020202020204" pitchFamily="34" charset="0"/>
              </a:rPr>
              <a:t>E. coli </a:t>
            </a:r>
            <a:r>
              <a:rPr lang="en-GB" sz="1600" b="1">
                <a:latin typeface="Arial" panose="020B0604020202020204" pitchFamily="34" charset="0"/>
                <a:cs typeface="Arial" panose="020B0604020202020204" pitchFamily="34" charset="0"/>
              </a:rPr>
              <a:t>with limited treatment options</a:t>
            </a:r>
          </a:p>
        </p:txBody>
      </p:sp>
      <p:sp>
        <p:nvSpPr>
          <p:cNvPr id="10" name="TextBox 9">
            <a:extLst>
              <a:ext uri="{FF2B5EF4-FFF2-40B4-BE49-F238E27FC236}">
                <a16:creationId xmlns:a16="http://schemas.microsoft.com/office/drawing/2014/main" id="{A6EC19BB-9AF7-5B9C-5E7C-F8EFCAD04D98}"/>
              </a:ext>
            </a:extLst>
          </p:cNvPr>
          <p:cNvSpPr txBox="1"/>
          <p:nvPr/>
        </p:nvSpPr>
        <p:spPr>
          <a:xfrm>
            <a:off x="435150" y="1289927"/>
            <a:ext cx="8273697" cy="1354217"/>
          </a:xfrm>
          <a:prstGeom prst="rect">
            <a:avLst/>
          </a:prstGeom>
          <a:noFill/>
        </p:spPr>
        <p:txBody>
          <a:bodyPr wrap="square" rtlCol="0">
            <a:spAutoFit/>
          </a:bodyPr>
          <a:lstStyle/>
          <a:p>
            <a:r>
              <a:rPr lang="en-GB" sz="1600">
                <a:solidFill>
                  <a:srgbClr val="050404"/>
                </a:solidFill>
              </a:rPr>
              <a:t>In 2024, 19% of all clinical </a:t>
            </a:r>
            <a:r>
              <a:rPr lang="en-GB" sz="1600" i="1">
                <a:solidFill>
                  <a:srgbClr val="050404"/>
                </a:solidFill>
              </a:rPr>
              <a:t>E. coli </a:t>
            </a:r>
            <a:r>
              <a:rPr lang="en-GB" sz="1600">
                <a:solidFill>
                  <a:srgbClr val="050404"/>
                </a:solidFill>
              </a:rPr>
              <a:t>isolated from animals had limited treatment options (LTO), meaning they were resistant to four or more individual antibiotics. This has reduced significantly from 40% since 2017.  The percentage of isolates with limited treatment options declined substantially in pigs, cattle and sheep between 2017-2024.</a:t>
            </a:r>
            <a:br>
              <a:rPr lang="en-GB"/>
            </a:br>
            <a:endParaRPr lang="en-GB"/>
          </a:p>
        </p:txBody>
      </p:sp>
      <p:sp>
        <p:nvSpPr>
          <p:cNvPr id="2" name="TextBox 5">
            <a:extLst>
              <a:ext uri="{FF2B5EF4-FFF2-40B4-BE49-F238E27FC236}">
                <a16:creationId xmlns:a16="http://schemas.microsoft.com/office/drawing/2014/main" id="{4A58CA1B-6061-E12F-0108-BC69893FF623}"/>
              </a:ext>
            </a:extLst>
          </p:cNvPr>
          <p:cNvSpPr txBox="1"/>
          <p:nvPr/>
        </p:nvSpPr>
        <p:spPr>
          <a:xfrm>
            <a:off x="7308304" y="6057614"/>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13</a:t>
            </a:r>
          </a:p>
        </p:txBody>
      </p:sp>
      <p:pic>
        <p:nvPicPr>
          <p:cNvPr id="5" name="Picture 4" descr="A graph of a number of years&#10;&#10;AI-generated content may be incorrect.">
            <a:extLst>
              <a:ext uri="{FF2B5EF4-FFF2-40B4-BE49-F238E27FC236}">
                <a16:creationId xmlns:a16="http://schemas.microsoft.com/office/drawing/2014/main" id="{D7F93C12-2643-16BB-499E-15E2B2DAB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96" y="2458806"/>
            <a:ext cx="6683371" cy="3576293"/>
          </a:xfrm>
          <a:prstGeom prst="rect">
            <a:avLst/>
          </a:prstGeom>
        </p:spPr>
      </p:pic>
    </p:spTree>
    <p:extLst>
      <p:ext uri="{BB962C8B-B14F-4D97-AF65-F5344CB8AC3E}">
        <p14:creationId xmlns:p14="http://schemas.microsoft.com/office/powerpoint/2010/main" val="279703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42C4-9F83-B490-00DF-6CDE37DAFE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BF3CAA-B3B3-7AA4-C163-6EF217285390}"/>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B297AB66-60E1-8C45-7349-4F06EB7FC312}"/>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6D7D31-1ACD-F015-7749-AAFC50C53558}"/>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48B0F2E8-1197-FE09-3FD7-47D86A674EF4}"/>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93FFA6FD-BDE2-CBB1-A799-84150BD823D2}"/>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0BD48EFC-0605-5F4D-2F21-1E33774A11A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78D9B53-FFDA-85CE-84B3-78381518B089}"/>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CCC99D03-8F6F-E37F-62ED-B223B4D042D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a:solidFill>
                  <a:srgbClr val="D9262E"/>
                </a:solidFill>
              </a:rPr>
              <a:t>AMR in Clinical Surveillance</a:t>
            </a:r>
            <a:endParaRPr lang="en-GB" altLang="en-US">
              <a:solidFill>
                <a:srgbClr val="D9262E"/>
              </a:solidFill>
            </a:endParaRPr>
          </a:p>
        </p:txBody>
      </p:sp>
      <p:sp>
        <p:nvSpPr>
          <p:cNvPr id="9" name="Rectangle: Rounded Corners 8">
            <a:extLst>
              <a:ext uri="{FF2B5EF4-FFF2-40B4-BE49-F238E27FC236}">
                <a16:creationId xmlns:a16="http://schemas.microsoft.com/office/drawing/2014/main" id="{9C4AF45A-55AF-0D50-15FB-5D7E92F8760F}"/>
              </a:ext>
            </a:extLst>
          </p:cNvPr>
          <p:cNvSpPr/>
          <p:nvPr/>
        </p:nvSpPr>
        <p:spPr>
          <a:xfrm>
            <a:off x="374132" y="923687"/>
            <a:ext cx="839573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latin typeface="Arial" panose="020B0604020202020204" pitchFamily="34" charset="0"/>
                <a:cs typeface="Arial" panose="020B0604020202020204" pitchFamily="34" charset="0"/>
              </a:rPr>
              <a:t>Resistance to selected antibiotics in </a:t>
            </a:r>
            <a:r>
              <a:rPr lang="en-GB" sz="1600" b="1" i="1">
                <a:latin typeface="Arial" panose="020B0604020202020204" pitchFamily="34" charset="0"/>
                <a:cs typeface="Arial" panose="020B0604020202020204" pitchFamily="34" charset="0"/>
              </a:rPr>
              <a:t>E. coli </a:t>
            </a:r>
            <a:r>
              <a:rPr lang="en-GB" sz="1600" b="1">
                <a:latin typeface="Arial" panose="020B0604020202020204" pitchFamily="34" charset="0"/>
                <a:cs typeface="Arial" panose="020B0604020202020204" pitchFamily="34" charset="0"/>
              </a:rPr>
              <a:t>isolates from pigs 2014-2024</a:t>
            </a:r>
          </a:p>
        </p:txBody>
      </p:sp>
      <p:sp>
        <p:nvSpPr>
          <p:cNvPr id="10" name="TextBox 9">
            <a:extLst>
              <a:ext uri="{FF2B5EF4-FFF2-40B4-BE49-F238E27FC236}">
                <a16:creationId xmlns:a16="http://schemas.microsoft.com/office/drawing/2014/main" id="{5BEE4276-8051-7DE8-4A09-57369AA45F41}"/>
              </a:ext>
            </a:extLst>
          </p:cNvPr>
          <p:cNvSpPr txBox="1"/>
          <p:nvPr/>
        </p:nvSpPr>
        <p:spPr>
          <a:xfrm>
            <a:off x="381956" y="1288918"/>
            <a:ext cx="8395736" cy="1815882"/>
          </a:xfrm>
          <a:prstGeom prst="rect">
            <a:avLst/>
          </a:prstGeom>
          <a:noFill/>
        </p:spPr>
        <p:txBody>
          <a:bodyPr wrap="square" rtlCol="0">
            <a:spAutoFit/>
          </a:bodyPr>
          <a:lstStyle/>
          <a:p>
            <a:r>
              <a:rPr lang="en-GB" sz="1600"/>
              <a:t>In </a:t>
            </a:r>
            <a:r>
              <a:rPr lang="en-GB" sz="1600" i="1"/>
              <a:t>E. coli </a:t>
            </a:r>
            <a:r>
              <a:rPr lang="en-GB" sz="1600"/>
              <a:t>isolated from pigs in 2024, the highest levels of resistance were detected to the antibiotic classes that are most commonly used in the pig sector. Resistance of clinical </a:t>
            </a:r>
            <a:r>
              <a:rPr lang="en-GB" sz="1600" i="1"/>
              <a:t>E. coli </a:t>
            </a:r>
            <a:r>
              <a:rPr lang="en-GB" sz="1600"/>
              <a:t>to antibiotics in </a:t>
            </a:r>
            <a:r>
              <a:rPr lang="en-GB" sz="1600" err="1"/>
              <a:t>penicillins</a:t>
            </a:r>
            <a:r>
              <a:rPr lang="en-GB" sz="1600"/>
              <a:t>, trimethoprim/</a:t>
            </a:r>
            <a:r>
              <a:rPr lang="en-GB" sz="1600" err="1"/>
              <a:t>sulfonamide</a:t>
            </a:r>
            <a:r>
              <a:rPr lang="en-GB" sz="1600"/>
              <a:t> and tetracyclines has reduced since 2014, mirroring the reductions in antibiotic use. </a:t>
            </a:r>
          </a:p>
          <a:p>
            <a:r>
              <a:rPr lang="en-GB" sz="1600"/>
              <a:t>Resistance to neomycin (aminoglycoside) has increased significantly from 3.9% in 2014 to 14% in 2024. This aligns with antibiotic use data for aminoglycosides in pigs, which has increased from 2 mg/kg in 2015 to 6.8 mg/kg in 2024.</a:t>
            </a:r>
          </a:p>
        </p:txBody>
      </p:sp>
      <p:sp>
        <p:nvSpPr>
          <p:cNvPr id="5" name="TextBox 5">
            <a:extLst>
              <a:ext uri="{FF2B5EF4-FFF2-40B4-BE49-F238E27FC236}">
                <a16:creationId xmlns:a16="http://schemas.microsoft.com/office/drawing/2014/main" id="{E9DBB0AA-7388-3DC8-EB4D-203D8D48585E}"/>
              </a:ext>
            </a:extLst>
          </p:cNvPr>
          <p:cNvSpPr txBox="1"/>
          <p:nvPr/>
        </p:nvSpPr>
        <p:spPr>
          <a:xfrm>
            <a:off x="7416800" y="608368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13</a:t>
            </a:r>
          </a:p>
        </p:txBody>
      </p:sp>
      <p:pic>
        <p:nvPicPr>
          <p:cNvPr id="7" name="Picture 6" descr="A graph of red and white bars&#10;&#10;AI-generated content may be incorrect.">
            <a:extLst>
              <a:ext uri="{FF2B5EF4-FFF2-40B4-BE49-F238E27FC236}">
                <a16:creationId xmlns:a16="http://schemas.microsoft.com/office/drawing/2014/main" id="{8FD986FE-66EB-0409-9558-7CF5C1930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41" y="3201578"/>
            <a:ext cx="7324359" cy="2950470"/>
          </a:xfrm>
          <a:prstGeom prst="rect">
            <a:avLst/>
          </a:prstGeom>
        </p:spPr>
      </p:pic>
    </p:spTree>
    <p:extLst>
      <p:ext uri="{BB962C8B-B14F-4D97-AF65-F5344CB8AC3E}">
        <p14:creationId xmlns:p14="http://schemas.microsoft.com/office/powerpoint/2010/main" val="65668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graphic of animals&#10;&#10;AI-generated content may be incorrect.">
            <a:extLst>
              <a:ext uri="{FF2B5EF4-FFF2-40B4-BE49-F238E27FC236}">
                <a16:creationId xmlns:a16="http://schemas.microsoft.com/office/drawing/2014/main" id="{F9F7E8DE-736A-E3E6-EF7C-4DFB3B7D86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930" y="2188519"/>
            <a:ext cx="2751262" cy="2751262"/>
          </a:xfrm>
          <a:prstGeom prst="rect">
            <a:avLst/>
          </a:prstGeom>
          <a:noFill/>
        </p:spPr>
      </p:pic>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561061" y="16749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a:solidFill>
                  <a:srgbClr val="007CBA"/>
                </a:solidFill>
              </a:rPr>
              <a:t>Antibiotic Sales</a:t>
            </a:r>
            <a:endParaRPr lang="en-GB" altLang="en-US">
              <a:solidFill>
                <a:srgbClr val="007CBA"/>
              </a:solidFill>
            </a:endParaRPr>
          </a:p>
        </p:txBody>
      </p:sp>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4294967295"/>
          </p:nvPr>
        </p:nvSpPr>
        <p:spPr>
          <a:xfrm>
            <a:off x="7010400" y="6356350"/>
            <a:ext cx="2133600" cy="365125"/>
          </a:xfrm>
        </p:spPr>
        <p:txBody>
          <a:bodyPr/>
          <a:lstStyle/>
          <a:p>
            <a:fld id="{0F35EAD8-0C87-4FEB-9F3F-2803C9281C50}" type="slidenum">
              <a:rPr lang="en-GB" altLang="en-US" smtClean="0"/>
              <a:pPr/>
              <a:t>3</a:t>
            </a:fld>
            <a:endParaRPr lang="en-GB" altLang="en-US"/>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991792" y="371874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a:solidFill>
                <a:srgbClr val="7F7F7F"/>
              </a:solidFill>
            </a:endParaRPr>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4" name="TextBox 33">
            <a:extLst>
              <a:ext uri="{FF2B5EF4-FFF2-40B4-BE49-F238E27FC236}">
                <a16:creationId xmlns:a16="http://schemas.microsoft.com/office/drawing/2014/main" id="{A2697446-7781-3062-D2D3-A106BC3D0E64}"/>
              </a:ext>
            </a:extLst>
          </p:cNvPr>
          <p:cNvSpPr txBox="1"/>
          <p:nvPr/>
        </p:nvSpPr>
        <p:spPr>
          <a:xfrm>
            <a:off x="470692" y="1329805"/>
            <a:ext cx="6112988" cy="5016758"/>
          </a:xfrm>
          <a:prstGeom prst="rect">
            <a:avLst/>
          </a:prstGeom>
          <a:noFill/>
        </p:spPr>
        <p:txBody>
          <a:bodyPr wrap="square">
            <a:spAutoFit/>
          </a:bodyPr>
          <a:lstStyle/>
          <a:p>
            <a:r>
              <a:rPr lang="en-GB" sz="1600" b="0" i="0">
                <a:solidFill>
                  <a:srgbClr val="050404"/>
                </a:solidFill>
                <a:effectLst/>
              </a:rPr>
              <a:t>Antibiotic sales for food-producing animals are presented as weight of antibiotic active ingredient used in food animals (in mg) compared with the weight of the food population (in kg). This population weight is calculated by multiplying the number of animals in each category by a standardised weight. Previously, we used the Population Correction Unit (PCU) method to calculate the weight of the food animal population, but this year we will be adopting a new methodology which was developed and adopted by the EU in their </a:t>
            </a:r>
            <a:r>
              <a:rPr lang="en-GB" sz="1600" b="0" i="0" err="1">
                <a:solidFill>
                  <a:srgbClr val="050404"/>
                </a:solidFill>
                <a:effectLst/>
              </a:rPr>
              <a:t>ESUAvet</a:t>
            </a:r>
            <a:r>
              <a:rPr lang="en-GB" sz="1600" b="0" i="0">
                <a:solidFill>
                  <a:srgbClr val="050404"/>
                </a:solidFill>
                <a:effectLst/>
              </a:rPr>
              <a:t> report. </a:t>
            </a:r>
          </a:p>
          <a:p>
            <a:pPr marL="285750" indent="-285750">
              <a:buFont typeface="Arial" panose="020B0604020202020204" pitchFamily="34" charset="0"/>
              <a:buChar char="•"/>
            </a:pPr>
            <a:r>
              <a:rPr lang="en-GB" sz="1600" b="0" i="0">
                <a:solidFill>
                  <a:srgbClr val="050404"/>
                </a:solidFill>
                <a:effectLst/>
              </a:rPr>
              <a:t>It includes more animal categories (for cattle, laying hens, ducks) and therefore better represents the UK population weights. </a:t>
            </a:r>
          </a:p>
          <a:p>
            <a:pPr marL="285750" indent="-285750">
              <a:buFont typeface="Arial" panose="020B0604020202020204" pitchFamily="34" charset="0"/>
              <a:buChar char="•"/>
            </a:pPr>
            <a:r>
              <a:rPr lang="en-GB" sz="1600" b="0" i="0">
                <a:solidFill>
                  <a:srgbClr val="050404"/>
                </a:solidFill>
                <a:effectLst/>
              </a:rPr>
              <a:t>It also uses higher standard weights based on average living or slaughter weight, rather than the average weight at time of treatment, aligning better with the internationally recognised WOAH metric. </a:t>
            </a:r>
          </a:p>
          <a:p>
            <a:r>
              <a:rPr lang="en-GB" sz="1600" b="0" i="0">
                <a:solidFill>
                  <a:srgbClr val="050404"/>
                </a:solidFill>
                <a:effectLst/>
              </a:rPr>
              <a:t>As a result, the total animal weight is higher, making the mg/kg figure about 40% lower. All data reported as mg/kg now reflects this new metric. Comparisons between the new metric (mg/kg) and the old metric (mg/PCU) are included throughout the report.</a:t>
            </a:r>
            <a:endParaRPr lang="en-GB">
              <a:highlight>
                <a:srgbClr val="FFFF00"/>
              </a:highlight>
            </a:endParaRPr>
          </a:p>
        </p:txBody>
      </p:sp>
      <p:sp>
        <p:nvSpPr>
          <p:cNvPr id="9" name="TextBox 5">
            <a:extLst>
              <a:ext uri="{FF2B5EF4-FFF2-40B4-BE49-F238E27FC236}">
                <a16:creationId xmlns:a16="http://schemas.microsoft.com/office/drawing/2014/main" id="{09F329F5-1038-08AD-518F-DA20AC28710D}"/>
              </a:ext>
            </a:extLst>
          </p:cNvPr>
          <p:cNvSpPr txBox="1"/>
          <p:nvPr/>
        </p:nvSpPr>
        <p:spPr>
          <a:xfrm>
            <a:off x="7335429" y="605472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10</a:t>
            </a:r>
          </a:p>
        </p:txBody>
      </p:sp>
      <p:sp>
        <p:nvSpPr>
          <p:cNvPr id="2" name="Rectangle: Rounded Corners 1">
            <a:extLst>
              <a:ext uri="{FF2B5EF4-FFF2-40B4-BE49-F238E27FC236}">
                <a16:creationId xmlns:a16="http://schemas.microsoft.com/office/drawing/2014/main" id="{49A70CBF-ABEB-3AA6-8E46-A83138C001DA}"/>
              </a:ext>
            </a:extLst>
          </p:cNvPr>
          <p:cNvSpPr/>
          <p:nvPr/>
        </p:nvSpPr>
        <p:spPr>
          <a:xfrm>
            <a:off x="470692" y="967419"/>
            <a:ext cx="8202614" cy="281594"/>
          </a:xfrm>
          <a:prstGeom prst="roundRect">
            <a:avLst/>
          </a:prstGeom>
          <a:solidFill>
            <a:srgbClr val="007CBA"/>
          </a:solidFill>
          <a:ln>
            <a:solidFill>
              <a:srgbClr val="007C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 </a:t>
            </a:r>
            <a:r>
              <a:rPr lang="en-GB" sz="1600" b="1">
                <a:latin typeface="Arial" panose="020B0604020202020204" pitchFamily="34" charset="0"/>
                <a:cs typeface="Arial" panose="020B0604020202020204" pitchFamily="34" charset="0"/>
              </a:rPr>
              <a:t>New harmonised mg/kg metric for all animals</a:t>
            </a:r>
            <a:endParaRPr lang="en-GB"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B427-F0E1-32E5-35AA-64F6BC2FC5EF}"/>
            </a:ext>
          </a:extLst>
        </p:cNvPr>
        <p:cNvGrpSpPr/>
        <p:nvPr/>
      </p:nvGrpSpPr>
      <p:grpSpPr>
        <a:xfrm>
          <a:off x="0" y="0"/>
          <a:ext cx="0" cy="0"/>
          <a:chOff x="0" y="0"/>
          <a:chExt cx="0" cy="0"/>
        </a:xfrm>
      </p:grpSpPr>
      <p:sp>
        <p:nvSpPr>
          <p:cNvPr id="20" name="Rectangle 54">
            <a:extLst>
              <a:ext uri="{FF2B5EF4-FFF2-40B4-BE49-F238E27FC236}">
                <a16:creationId xmlns:a16="http://schemas.microsoft.com/office/drawing/2014/main" id="{AFEBEED1-87D2-0674-C450-077EB1832614}"/>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Title 2">
            <a:extLst>
              <a:ext uri="{FF2B5EF4-FFF2-40B4-BE49-F238E27FC236}">
                <a16:creationId xmlns:a16="http://schemas.microsoft.com/office/drawing/2014/main" id="{3CDD9D65-E59E-7377-1823-27752FD653AD}"/>
              </a:ext>
            </a:extLst>
          </p:cNvPr>
          <p:cNvSpPr txBox="1">
            <a:spLocks/>
          </p:cNvSpPr>
          <p:nvPr/>
        </p:nvSpPr>
        <p:spPr bwMode="auto">
          <a:xfrm>
            <a:off x="561061" y="16749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a:solidFill>
                  <a:srgbClr val="007CBA"/>
                </a:solidFill>
              </a:rPr>
              <a:t>Antibiotic Sales</a:t>
            </a:r>
            <a:endParaRPr lang="en-GB" altLang="en-US">
              <a:solidFill>
                <a:srgbClr val="007CBA"/>
              </a:solidFill>
            </a:endParaRPr>
          </a:p>
        </p:txBody>
      </p:sp>
      <p:sp>
        <p:nvSpPr>
          <p:cNvPr id="4" name="Slide Number Placeholder 3">
            <a:extLst>
              <a:ext uri="{FF2B5EF4-FFF2-40B4-BE49-F238E27FC236}">
                <a16:creationId xmlns:a16="http://schemas.microsoft.com/office/drawing/2014/main" id="{26FA575B-EF6A-2213-A07C-2E76DAF678DB}"/>
              </a:ext>
            </a:extLst>
          </p:cNvPr>
          <p:cNvSpPr>
            <a:spLocks noGrp="1"/>
          </p:cNvSpPr>
          <p:nvPr>
            <p:ph type="sldNum" sz="quarter" idx="4294967295"/>
          </p:nvPr>
        </p:nvSpPr>
        <p:spPr>
          <a:xfrm>
            <a:off x="7010400" y="6356350"/>
            <a:ext cx="2133600" cy="365125"/>
          </a:xfrm>
        </p:spPr>
        <p:txBody>
          <a:bodyPr/>
          <a:lstStyle/>
          <a:p>
            <a:fld id="{0F35EAD8-0C87-4FEB-9F3F-2803C9281C50}" type="slidenum">
              <a:rPr lang="en-GB" altLang="en-US" smtClean="0"/>
              <a:pPr/>
              <a:t>4</a:t>
            </a:fld>
            <a:endParaRPr lang="en-GB" altLang="en-US"/>
          </a:p>
        </p:txBody>
      </p:sp>
      <p:sp>
        <p:nvSpPr>
          <p:cNvPr id="5" name="Slide Number Placeholder 3">
            <a:extLst>
              <a:ext uri="{FF2B5EF4-FFF2-40B4-BE49-F238E27FC236}">
                <a16:creationId xmlns:a16="http://schemas.microsoft.com/office/drawing/2014/main" id="{9A4A3C79-3E44-DE2B-C973-6EE19FF241D9}"/>
              </a:ext>
            </a:extLst>
          </p:cNvPr>
          <p:cNvSpPr txBox="1">
            <a:spLocks/>
          </p:cNvSpPr>
          <p:nvPr/>
        </p:nvSpPr>
        <p:spPr>
          <a:xfrm>
            <a:off x="6991792"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a:solidFill>
                <a:srgbClr val="7F7F7F"/>
              </a:solidFill>
            </a:endParaRPr>
          </a:p>
        </p:txBody>
      </p:sp>
      <p:sp>
        <p:nvSpPr>
          <p:cNvPr id="21" name="Rectangle 70">
            <a:extLst>
              <a:ext uri="{FF2B5EF4-FFF2-40B4-BE49-F238E27FC236}">
                <a16:creationId xmlns:a16="http://schemas.microsoft.com/office/drawing/2014/main" id="{8585BA59-C606-2F1A-16BA-EF680A098CC8}"/>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4" name="TextBox 33">
            <a:extLst>
              <a:ext uri="{FF2B5EF4-FFF2-40B4-BE49-F238E27FC236}">
                <a16:creationId xmlns:a16="http://schemas.microsoft.com/office/drawing/2014/main" id="{B093F9F8-4A13-DDED-FA05-18112E446DA2}"/>
              </a:ext>
            </a:extLst>
          </p:cNvPr>
          <p:cNvSpPr txBox="1"/>
          <p:nvPr/>
        </p:nvSpPr>
        <p:spPr>
          <a:xfrm>
            <a:off x="422726" y="1046844"/>
            <a:ext cx="8202613" cy="830997"/>
          </a:xfrm>
          <a:prstGeom prst="rect">
            <a:avLst/>
          </a:prstGeom>
          <a:noFill/>
        </p:spPr>
        <p:txBody>
          <a:bodyPr wrap="square">
            <a:spAutoFit/>
          </a:bodyPr>
          <a:lstStyle/>
          <a:p>
            <a:r>
              <a:rPr lang="en-GB" sz="1600" b="0" i="0">
                <a:solidFill>
                  <a:srgbClr val="050404"/>
                </a:solidFill>
                <a:effectLst/>
              </a:rPr>
              <a:t>Sales of veterinary antibiotics for use in food-producing animals, adjusted for animal population, were </a:t>
            </a:r>
            <a:r>
              <a:rPr lang="en-GB" sz="1600">
                <a:solidFill>
                  <a:srgbClr val="050404"/>
                </a:solidFill>
              </a:rPr>
              <a:t>15.6</a:t>
            </a:r>
            <a:r>
              <a:rPr lang="en-GB" sz="1600" b="0" i="0">
                <a:solidFill>
                  <a:srgbClr val="050404"/>
                </a:solidFill>
                <a:effectLst/>
              </a:rPr>
              <a:t> mg/kg</a:t>
            </a:r>
            <a:r>
              <a:rPr lang="en-GB" sz="1600">
                <a:solidFill>
                  <a:srgbClr val="050404"/>
                </a:solidFill>
              </a:rPr>
              <a:t> in 2024. This represents a 2% (0.3 mg/kg) decrease since 2023 and a 57% (20.5 mg/kg) decrease since 2014.</a:t>
            </a:r>
            <a:endParaRPr lang="en-GB">
              <a:highlight>
                <a:srgbClr val="FFFF00"/>
              </a:highlight>
            </a:endParaRPr>
          </a:p>
        </p:txBody>
      </p:sp>
      <p:sp>
        <p:nvSpPr>
          <p:cNvPr id="17" name="TextBox 16">
            <a:extLst>
              <a:ext uri="{FF2B5EF4-FFF2-40B4-BE49-F238E27FC236}">
                <a16:creationId xmlns:a16="http://schemas.microsoft.com/office/drawing/2014/main" id="{2069D00F-3269-FBB7-6616-E9C7109F255A}"/>
              </a:ext>
            </a:extLst>
          </p:cNvPr>
          <p:cNvSpPr txBox="1"/>
          <p:nvPr/>
        </p:nvSpPr>
        <p:spPr>
          <a:xfrm>
            <a:off x="444985" y="5441858"/>
            <a:ext cx="704370" cy="646331"/>
          </a:xfrm>
          <a:prstGeom prst="rect">
            <a:avLst/>
          </a:prstGeom>
          <a:noFill/>
        </p:spPr>
        <p:txBody>
          <a:bodyPr wrap="square" rtlCol="0">
            <a:spAutoFit/>
          </a:bodyPr>
          <a:lstStyle/>
          <a:p>
            <a:r>
              <a:rPr lang="en-GB" sz="900" b="1"/>
              <a:t>Total sales (all animals tonnes)</a:t>
            </a:r>
          </a:p>
        </p:txBody>
      </p:sp>
      <p:sp>
        <p:nvSpPr>
          <p:cNvPr id="9" name="TextBox 5">
            <a:extLst>
              <a:ext uri="{FF2B5EF4-FFF2-40B4-BE49-F238E27FC236}">
                <a16:creationId xmlns:a16="http://schemas.microsoft.com/office/drawing/2014/main" id="{54AD7F53-A6DD-B71C-E369-2F693C76BE5B}"/>
              </a:ext>
            </a:extLst>
          </p:cNvPr>
          <p:cNvSpPr txBox="1"/>
          <p:nvPr/>
        </p:nvSpPr>
        <p:spPr>
          <a:xfrm>
            <a:off x="7335429" y="605472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10</a:t>
            </a:r>
          </a:p>
        </p:txBody>
      </p:sp>
      <p:pic>
        <p:nvPicPr>
          <p:cNvPr id="7" name="Picture 6">
            <a:extLst>
              <a:ext uri="{FF2B5EF4-FFF2-40B4-BE49-F238E27FC236}">
                <a16:creationId xmlns:a16="http://schemas.microsoft.com/office/drawing/2014/main" id="{B61C52FE-EC31-D393-EB8A-91365ADB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25888"/>
            <a:ext cx="7892400" cy="3087902"/>
          </a:xfrm>
          <a:prstGeom prst="rect">
            <a:avLst/>
          </a:prstGeom>
        </p:spPr>
      </p:pic>
      <p:pic>
        <p:nvPicPr>
          <p:cNvPr id="10" name="Picture 9">
            <a:extLst>
              <a:ext uri="{FF2B5EF4-FFF2-40B4-BE49-F238E27FC236}">
                <a16:creationId xmlns:a16="http://schemas.microsoft.com/office/drawing/2014/main" id="{C1B0F547-9B61-FFD7-3FC4-A9E8367482A4}"/>
              </a:ext>
            </a:extLst>
          </p:cNvPr>
          <p:cNvPicPr>
            <a:picLocks noChangeAspect="1"/>
          </p:cNvPicPr>
          <p:nvPr/>
        </p:nvPicPr>
        <p:blipFill>
          <a:blip r:embed="rId4">
            <a:extLst>
              <a:ext uri="{28A0092B-C50C-407E-A947-70E740481C1C}">
                <a14:useLocalDpi xmlns:a14="http://schemas.microsoft.com/office/drawing/2010/main" val="0"/>
              </a:ext>
            </a:extLst>
          </a:blip>
          <a:srcRect l="6140"/>
          <a:stretch>
            <a:fillRect/>
          </a:stretch>
        </p:blipFill>
        <p:spPr>
          <a:xfrm>
            <a:off x="1179863" y="5194102"/>
            <a:ext cx="7750224" cy="882175"/>
          </a:xfrm>
          <a:prstGeom prst="rect">
            <a:avLst/>
          </a:prstGeom>
        </p:spPr>
      </p:pic>
    </p:spTree>
    <p:extLst>
      <p:ext uri="{BB962C8B-B14F-4D97-AF65-F5344CB8AC3E}">
        <p14:creationId xmlns:p14="http://schemas.microsoft.com/office/powerpoint/2010/main" val="166404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4294967295"/>
          </p:nvPr>
        </p:nvSpPr>
        <p:spPr>
          <a:xfrm>
            <a:off x="7010400" y="6356350"/>
            <a:ext cx="2133600" cy="365125"/>
          </a:xfrm>
        </p:spPr>
        <p:txBody>
          <a:bodyPr/>
          <a:lstStyle/>
          <a:p>
            <a:fld id="{0F35EAD8-0C87-4FEB-9F3F-2803C9281C50}" type="slidenum">
              <a:rPr lang="en-GB" altLang="en-US" smtClean="0"/>
              <a:pPr/>
              <a:t>5</a:t>
            </a:fld>
            <a:endParaRPr lang="en-GB" altLang="en-US"/>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a:solidFill>
                <a:srgbClr val="7F7F7F"/>
              </a:solidFill>
            </a:endParaRPr>
          </a:p>
        </p:txBody>
      </p:sp>
      <p:sp>
        <p:nvSpPr>
          <p:cNvPr id="11" name="TextBox 5">
            <a:extLst>
              <a:ext uri="{FF2B5EF4-FFF2-40B4-BE49-F238E27FC236}">
                <a16:creationId xmlns:a16="http://schemas.microsoft.com/office/drawing/2014/main" id="{9D81BF77-D2A9-45CA-95AA-2CD133D42A0E}"/>
              </a:ext>
            </a:extLst>
          </p:cNvPr>
          <p:cNvSpPr txBox="1"/>
          <p:nvPr/>
        </p:nvSpPr>
        <p:spPr>
          <a:xfrm>
            <a:off x="6732240" y="6028408"/>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rial" pitchFamily="34"/>
                <a:cs typeface="Arial" pitchFamily="34"/>
              </a:rPr>
              <a:t>Source: </a:t>
            </a:r>
            <a:r>
              <a:rPr lang="en-GB" sz="1200" b="1">
                <a:solidFill>
                  <a:srgbClr val="000000"/>
                </a:solidFill>
                <a:latin typeface="Arial" pitchFamily="34"/>
                <a:cs typeface="Arial" pitchFamily="34"/>
              </a:rPr>
              <a:t>Fig. 1.3; </a:t>
            </a:r>
            <a:r>
              <a:rPr lang="en-GB" sz="1200" b="1" i="0" u="none" strike="noStrike" kern="1200" cap="none" spc="0" baseline="0">
                <a:solidFill>
                  <a:srgbClr val="000000"/>
                </a:solidFill>
                <a:uFillTx/>
                <a:latin typeface="Arial" pitchFamily="34"/>
                <a:cs typeface="Arial" pitchFamily="34"/>
              </a:rPr>
              <a:t>p. </a:t>
            </a:r>
            <a:r>
              <a:rPr lang="en-GB" sz="1200" b="1">
                <a:solidFill>
                  <a:srgbClr val="000000"/>
                </a:solidFill>
                <a:latin typeface="Arial" pitchFamily="34"/>
                <a:cs typeface="Arial" pitchFamily="34"/>
              </a:rPr>
              <a:t>26</a:t>
            </a:r>
            <a:endParaRPr lang="en-GB" sz="1200" b="1" i="0" u="none" strike="noStrike" kern="1200" cap="none" spc="0" baseline="0">
              <a:solidFill>
                <a:srgbClr val="000000"/>
              </a:solidFill>
              <a:uFillTx/>
              <a:latin typeface="Arial" pitchFamily="34"/>
              <a:cs typeface="Arial" pitchFamily="34"/>
            </a:endParaRPr>
          </a:p>
        </p:txBody>
      </p:sp>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473075" y="188913"/>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a:solidFill>
                  <a:srgbClr val="007CBA"/>
                </a:solidFill>
              </a:rPr>
              <a:t>Antibiotic Sales</a:t>
            </a:r>
            <a:endParaRPr lang="en-GB" altLang="en-US">
              <a:solidFill>
                <a:srgbClr val="007CBA"/>
              </a:solidFill>
            </a:endParaRPr>
          </a:p>
        </p:txBody>
      </p:sp>
      <p:sp>
        <p:nvSpPr>
          <p:cNvPr id="6" name="TextBox 5">
            <a:extLst>
              <a:ext uri="{FF2B5EF4-FFF2-40B4-BE49-F238E27FC236}">
                <a16:creationId xmlns:a16="http://schemas.microsoft.com/office/drawing/2014/main" id="{52D77AC2-E2A1-BD3F-DA93-B5052DC25E88}"/>
              </a:ext>
            </a:extLst>
          </p:cNvPr>
          <p:cNvSpPr txBox="1"/>
          <p:nvPr/>
        </p:nvSpPr>
        <p:spPr>
          <a:xfrm>
            <a:off x="726255" y="1168876"/>
            <a:ext cx="7706746" cy="1107996"/>
          </a:xfrm>
          <a:prstGeom prst="rect">
            <a:avLst/>
          </a:prstGeom>
          <a:noFill/>
        </p:spPr>
        <p:txBody>
          <a:bodyPr wrap="square">
            <a:spAutoFit/>
          </a:bodyPr>
          <a:lstStyle/>
          <a:p>
            <a:r>
              <a:rPr lang="en-GB" sz="1600">
                <a:ea typeface="Calibri" panose="020F0502020204030204" pitchFamily="34" charset="0"/>
              </a:rPr>
              <a:t>S</a:t>
            </a:r>
            <a:r>
              <a:rPr lang="en-GB" sz="1600">
                <a:effectLst/>
                <a:latin typeface="Arial" panose="020B0604020202020204" pitchFamily="34" charset="0"/>
                <a:ea typeface="Calibri" panose="020F0502020204030204" pitchFamily="34" charset="0"/>
              </a:rPr>
              <a:t>ales of Highest Priority Critically Important (HP-CIAs)</a:t>
            </a:r>
            <a:r>
              <a:rPr lang="en-GB" sz="1600" spc="-180">
                <a:effectLst/>
                <a:latin typeface="Arial" panose="020B0604020202020204" pitchFamily="34" charset="0"/>
                <a:ea typeface="Calibri" panose="020F0502020204030204" pitchFamily="34" charset="0"/>
              </a:rPr>
              <a:t>  </a:t>
            </a:r>
            <a:r>
              <a:rPr lang="en-GB" sz="1600">
                <a:effectLst/>
                <a:latin typeface="Arial" panose="020B0604020202020204" pitchFamily="34" charset="0"/>
                <a:ea typeface="Calibri" panose="020F0502020204030204" pitchFamily="34" charset="0"/>
              </a:rPr>
              <a:t>for food-producing animals </a:t>
            </a:r>
            <a:r>
              <a:rPr lang="en-US" sz="1600">
                <a:effectLst/>
                <a:latin typeface="Arial" panose="020B0604020202020204" pitchFamily="34" charset="0"/>
                <a:ea typeface="Calibri" panose="020F0502020204030204" pitchFamily="34" charset="0"/>
              </a:rPr>
              <a:t>remain very low at 0.06 mg/kg and are essentially unchanged (0.001 mg/kg reduction) since 2023 and 84% (0.32 mg/kg) lower than 2014. </a:t>
            </a:r>
            <a:r>
              <a:rPr lang="en-GB" sz="1600">
                <a:effectLst/>
                <a:latin typeface="Arial" panose="020B0604020202020204" pitchFamily="34" charset="0"/>
                <a:ea typeface="Calibri" panose="020F0502020204030204" pitchFamily="34" charset="0"/>
              </a:rPr>
              <a:t>For the fourth year in a row, no colistin was sold in the UK for use in animals</a:t>
            </a:r>
            <a:r>
              <a:rPr lang="en-GB" sz="1800">
                <a:effectLst/>
                <a:latin typeface="Arial" panose="020B0604020202020204" pitchFamily="34" charset="0"/>
                <a:ea typeface="Calibri" panose="020F0502020204030204" pitchFamily="34" charset="0"/>
              </a:rPr>
              <a:t>.</a:t>
            </a:r>
            <a:endParaRPr lang="en-GB" sz="1800" b="1">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F2230E6A-3887-24D4-5FC8-DDF363279062}"/>
              </a:ext>
            </a:extLst>
          </p:cNvPr>
          <p:cNvGraphicFramePr/>
          <p:nvPr>
            <p:extLst>
              <p:ext uri="{D42A27DB-BD31-4B8C-83A1-F6EECF244321}">
                <p14:modId xmlns:p14="http://schemas.microsoft.com/office/powerpoint/2010/main" val="2852800992"/>
              </p:ext>
            </p:extLst>
          </p:nvPr>
        </p:nvGraphicFramePr>
        <p:xfrm>
          <a:off x="791772" y="2339178"/>
          <a:ext cx="7236612" cy="3695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071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97206-5897-4500-BE30-8D40E2C04D39}"/>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79DD66-5372-4A63-9B9C-481D38F4F57F}" type="slidenum">
              <a:rPr lang="en-GB" altLang="en-US">
                <a:solidFill>
                  <a:srgbClr val="7F7F7F"/>
                </a:solidFill>
              </a:rPr>
              <a:pPr eaLnBrk="1" hangingPunct="1"/>
              <a:t>6</a:t>
            </a:fld>
            <a:endParaRPr lang="en-GB" altLang="en-US">
              <a:solidFill>
                <a:srgbClr val="7F7F7F"/>
              </a:solidFill>
            </a:endParaRPr>
          </a:p>
        </p:txBody>
      </p:sp>
      <p:sp>
        <p:nvSpPr>
          <p:cNvPr id="14" name="TextBox 5">
            <a:extLst>
              <a:ext uri="{FF2B5EF4-FFF2-40B4-BE49-F238E27FC236}">
                <a16:creationId xmlns:a16="http://schemas.microsoft.com/office/drawing/2014/main" id="{3E9E5581-4E78-4050-87E2-99ACE1857712}"/>
              </a:ext>
            </a:extLst>
          </p:cNvPr>
          <p:cNvSpPr txBox="1"/>
          <p:nvPr/>
        </p:nvSpPr>
        <p:spPr>
          <a:xfrm>
            <a:off x="6570250" y="5966888"/>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a:solidFill>
                  <a:srgbClr val="000000"/>
                </a:solidFill>
                <a:latin typeface="Arial" pitchFamily="34"/>
                <a:cs typeface="Arial" pitchFamily="34"/>
              </a:rPr>
              <a:t>Source: Fig. 1.5; p. 28</a:t>
            </a:r>
          </a:p>
        </p:txBody>
      </p:sp>
      <p:sp>
        <p:nvSpPr>
          <p:cNvPr id="17" name="Rectangle 54">
            <a:extLst>
              <a:ext uri="{FF2B5EF4-FFF2-40B4-BE49-F238E27FC236}">
                <a16:creationId xmlns:a16="http://schemas.microsoft.com/office/drawing/2014/main" id="{C1D58142-012B-49DC-AC5B-0D9403A7606B}"/>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8" name="Rectangle 70">
            <a:extLst>
              <a:ext uri="{FF2B5EF4-FFF2-40B4-BE49-F238E27FC236}">
                <a16:creationId xmlns:a16="http://schemas.microsoft.com/office/drawing/2014/main" id="{4C831DA2-4FD6-46C5-891D-D6939DE6892C}"/>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9" name="Title 2">
            <a:extLst>
              <a:ext uri="{FF2B5EF4-FFF2-40B4-BE49-F238E27FC236}">
                <a16:creationId xmlns:a16="http://schemas.microsoft.com/office/drawing/2014/main" id="{CA11F5C4-BC32-43D2-8673-D0067B333370}"/>
              </a:ext>
            </a:extLst>
          </p:cNvPr>
          <p:cNvSpPr txBox="1">
            <a:spLocks/>
          </p:cNvSpPr>
          <p:nvPr/>
        </p:nvSpPr>
        <p:spPr bwMode="auto">
          <a:xfrm>
            <a:off x="470693" y="18864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a:solidFill>
                  <a:srgbClr val="007CBA"/>
                </a:solidFill>
              </a:rPr>
              <a:t>Antibiotic Sales</a:t>
            </a:r>
            <a:endParaRPr lang="en-GB" altLang="en-US">
              <a:solidFill>
                <a:srgbClr val="007CBA"/>
              </a:solidFill>
            </a:endParaRPr>
          </a:p>
        </p:txBody>
      </p:sp>
      <p:sp>
        <p:nvSpPr>
          <p:cNvPr id="10" name="TextBox 9">
            <a:extLst>
              <a:ext uri="{FF2B5EF4-FFF2-40B4-BE49-F238E27FC236}">
                <a16:creationId xmlns:a16="http://schemas.microsoft.com/office/drawing/2014/main" id="{EA3E2C3F-43CA-5F01-A18D-2BA6055F3A73}"/>
              </a:ext>
            </a:extLst>
          </p:cNvPr>
          <p:cNvSpPr txBox="1"/>
          <p:nvPr/>
        </p:nvSpPr>
        <p:spPr>
          <a:xfrm>
            <a:off x="598300" y="1165675"/>
            <a:ext cx="7862132" cy="1323439"/>
          </a:xfrm>
          <a:prstGeom prst="rect">
            <a:avLst/>
          </a:prstGeom>
          <a:noFill/>
        </p:spPr>
        <p:txBody>
          <a:bodyPr wrap="square" rtlCol="0">
            <a:spAutoFit/>
          </a:bodyPr>
          <a:lstStyle/>
          <a:p>
            <a:r>
              <a:rPr lang="en-GB" sz="1600">
                <a:ea typeface="Calibri" panose="020F0502020204030204" pitchFamily="34" charset="0"/>
              </a:rPr>
              <a:t>For the fifth year running, the proportion of total antibiotic sales licensed for an in-water/ milk</a:t>
            </a:r>
            <a:r>
              <a:rPr lang="en-GB" sz="1600" baseline="30000">
                <a:ea typeface="Calibri" panose="020F0502020204030204" pitchFamily="34" charset="0"/>
              </a:rPr>
              <a:t>*</a:t>
            </a:r>
            <a:r>
              <a:rPr lang="en-GB" sz="1600">
                <a:ea typeface="Calibri" panose="020F0502020204030204" pitchFamily="34" charset="0"/>
              </a:rPr>
              <a:t> use (53%) was higher than the proportion of antibiotic sales licensed for in-feed route of administration (27%). 18% was for injectable use. Oral/water administration of antibiotics allows for more targeted treatment, which represents a lower risk of AMR compared to in-feed antibiotics.</a:t>
            </a:r>
            <a:r>
              <a:rPr lang="en-GB" sz="1600" baseline="30000">
                <a:ea typeface="Calibri" panose="020F0502020204030204" pitchFamily="34" charset="0"/>
              </a:rPr>
              <a:t>**</a:t>
            </a:r>
            <a:endParaRPr lang="en-GB"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41487C-4425-A2D2-1E07-41D0A296C7EF}"/>
              </a:ext>
            </a:extLst>
          </p:cNvPr>
          <p:cNvSpPr txBox="1"/>
          <p:nvPr/>
        </p:nvSpPr>
        <p:spPr>
          <a:xfrm>
            <a:off x="131994" y="5920333"/>
            <a:ext cx="5620262" cy="400110"/>
          </a:xfrm>
          <a:prstGeom prst="rect">
            <a:avLst/>
          </a:prstGeom>
          <a:noFill/>
        </p:spPr>
        <p:txBody>
          <a:bodyPr wrap="square" rtlCol="0">
            <a:spAutoFit/>
          </a:bodyPr>
          <a:lstStyle/>
          <a:p>
            <a:r>
              <a:rPr lang="en-GB" sz="1000" baseline="30000">
                <a:solidFill>
                  <a:srgbClr val="000000"/>
                </a:solidFill>
                <a:ea typeface="Calibri" panose="020F0502020204030204" pitchFamily="34" charset="0"/>
                <a:cs typeface="Times New Roman" panose="02020603050405020304" pitchFamily="18" charset="0"/>
              </a:rPr>
              <a:t>*</a:t>
            </a:r>
            <a:r>
              <a:rPr lang="en-GB" sz="10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oral powders</a:t>
            </a:r>
            <a:r>
              <a:rPr lang="en-GB" sz="1000">
                <a:solidFill>
                  <a:srgbClr val="000000"/>
                </a:solidFill>
                <a:ea typeface="Calibri" panose="020F0502020204030204" pitchFamily="34" charset="0"/>
                <a:cs typeface="Times New Roman" panose="02020603050405020304" pitchFamily="18" charset="0"/>
              </a:rPr>
              <a:t> and oral solutions</a:t>
            </a: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r>
              <a:rPr lang="en-GB" sz="1000" baseline="30000">
                <a:solidFill>
                  <a:srgbClr val="000000"/>
                </a:solidFill>
                <a:ea typeface="Calibri" panose="020F0502020204030204" pitchFamily="34" charset="0"/>
              </a:rPr>
              <a:t>**</a:t>
            </a:r>
            <a:r>
              <a:rPr lang="en-GB" sz="1000">
                <a:solidFill>
                  <a:srgbClr val="000000"/>
                </a:solidFill>
                <a:ea typeface="Calibri" panose="020F0502020204030204" pitchFamily="34" charset="0"/>
              </a:rPr>
              <a:t> </a:t>
            </a:r>
            <a:r>
              <a:rPr lang="en-GB" sz="1000">
                <a:solidFill>
                  <a:srgbClr val="000000"/>
                </a:solidFill>
                <a:ea typeface="Calibri" panose="020F0502020204030204" pitchFamily="34" charset="0"/>
                <a:hlinkClick r:id="rId3"/>
              </a:rPr>
              <a:t>Scientific Risk Assessment of risk of antibiotic use in animals to public health</a:t>
            </a:r>
            <a:endParaRPr lang="en-GB" sz="1000">
              <a:effectLst/>
              <a:ea typeface="Calibri" panose="020F0502020204030204" pitchFamily="34" charset="0"/>
            </a:endParaRPr>
          </a:p>
        </p:txBody>
      </p:sp>
      <p:graphicFrame>
        <p:nvGraphicFramePr>
          <p:cNvPr id="3" name="Chart 2">
            <a:extLst>
              <a:ext uri="{FF2B5EF4-FFF2-40B4-BE49-F238E27FC236}">
                <a16:creationId xmlns:a16="http://schemas.microsoft.com/office/drawing/2014/main" id="{81042E18-E9A3-EB87-15D5-AD1C5222998E}"/>
              </a:ext>
            </a:extLst>
          </p:cNvPr>
          <p:cNvGraphicFramePr/>
          <p:nvPr>
            <p:extLst>
              <p:ext uri="{D42A27DB-BD31-4B8C-83A1-F6EECF244321}">
                <p14:modId xmlns:p14="http://schemas.microsoft.com/office/powerpoint/2010/main" val="1956727960"/>
              </p:ext>
            </p:extLst>
          </p:nvPr>
        </p:nvGraphicFramePr>
        <p:xfrm>
          <a:off x="1469026" y="2507140"/>
          <a:ext cx="6120680" cy="34031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00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1" y="220663"/>
            <a:ext cx="5867402"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a:solidFill>
                  <a:srgbClr val="D51067"/>
                </a:solidFill>
              </a:rPr>
              <a:t>Antibiotic Usage Data</a:t>
            </a:r>
            <a:endParaRPr lang="en-GB" altLang="en-US">
              <a:solidFill>
                <a:srgbClr val="D51067"/>
              </a:solidFill>
            </a:endParaRPr>
          </a:p>
        </p:txBody>
      </p:sp>
      <p:sp>
        <p:nvSpPr>
          <p:cNvPr id="14341" name="Rectangle 19">
            <a:extLst>
              <a:ext uri="{FF2B5EF4-FFF2-40B4-BE49-F238E27FC236}">
                <a16:creationId xmlns:a16="http://schemas.microsoft.com/office/drawing/2014/main" id="{7E7DA3BD-2E08-4749-B6A0-B5FB622781E5}"/>
              </a:ext>
            </a:extLst>
          </p:cNvPr>
          <p:cNvSpPr>
            <a:spLocks noChangeArrowheads="1"/>
          </p:cNvSpPr>
          <p:nvPr/>
        </p:nvSpPr>
        <p:spPr bwMode="auto">
          <a:xfrm>
            <a:off x="332085" y="862740"/>
            <a:ext cx="87954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F4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00AF4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sz="1600">
                <a:effectLst/>
                <a:latin typeface="Arial" panose="020B0604020202020204" pitchFamily="34" charset="0"/>
                <a:ea typeface="Calibri" panose="020F0502020204030204" pitchFamily="34" charset="0"/>
              </a:rPr>
              <a:t>Antibiotic usage refers to the amount of antibiotics prescribed and/or administered per sector. The data have been collected and provided to the VMD by the animal industry on a voluntary basis. Coverage is at least 85% for all sectors shown. </a:t>
            </a:r>
            <a:endPar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308304" y="597839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11</a:t>
            </a:r>
          </a:p>
        </p:txBody>
      </p:sp>
      <p:sp>
        <p:nvSpPr>
          <p:cNvPr id="3" name="TextBox 2">
            <a:extLst>
              <a:ext uri="{FF2B5EF4-FFF2-40B4-BE49-F238E27FC236}">
                <a16:creationId xmlns:a16="http://schemas.microsoft.com/office/drawing/2014/main" id="{B7436646-3D46-9FC9-6385-2C801545C7DD}"/>
              </a:ext>
            </a:extLst>
          </p:cNvPr>
          <p:cNvSpPr txBox="1"/>
          <p:nvPr/>
        </p:nvSpPr>
        <p:spPr>
          <a:xfrm>
            <a:off x="885399" y="6128383"/>
            <a:ext cx="2220615" cy="230832"/>
          </a:xfrm>
          <a:prstGeom prst="rect">
            <a:avLst/>
          </a:prstGeom>
          <a:noFill/>
        </p:spPr>
        <p:txBody>
          <a:bodyPr wrap="square" rtlCol="0">
            <a:spAutoFit/>
          </a:bodyPr>
          <a:lstStyle/>
          <a:p>
            <a:r>
              <a:rPr lang="en-GB" sz="900"/>
              <a:t>indicates a different metric for usage </a:t>
            </a:r>
          </a:p>
        </p:txBody>
      </p:sp>
      <p:cxnSp>
        <p:nvCxnSpPr>
          <p:cNvPr id="6" name="Straight Connector 5">
            <a:extLst>
              <a:ext uri="{FF2B5EF4-FFF2-40B4-BE49-F238E27FC236}">
                <a16:creationId xmlns:a16="http://schemas.microsoft.com/office/drawing/2014/main" id="{382BFA66-A604-DCB8-FD6A-60A2104B45EB}"/>
              </a:ext>
            </a:extLst>
          </p:cNvPr>
          <p:cNvCxnSpPr>
            <a:cxnSpLocks/>
          </p:cNvCxnSpPr>
          <p:nvPr/>
        </p:nvCxnSpPr>
        <p:spPr>
          <a:xfrm>
            <a:off x="508425" y="6243799"/>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Rounded Corners 3">
            <a:extLst>
              <a:ext uri="{FF2B5EF4-FFF2-40B4-BE49-F238E27FC236}">
                <a16:creationId xmlns:a16="http://schemas.microsoft.com/office/drawing/2014/main" id="{3D40CA94-E7EE-72F2-DB5F-EC979F20C5AB}"/>
              </a:ext>
            </a:extLst>
          </p:cNvPr>
          <p:cNvSpPr/>
          <p:nvPr/>
        </p:nvSpPr>
        <p:spPr>
          <a:xfrm>
            <a:off x="470693" y="1764390"/>
            <a:ext cx="8202614" cy="281594"/>
          </a:xfrm>
          <a:prstGeom prst="roundRect">
            <a:avLst/>
          </a:prstGeom>
          <a:solidFill>
            <a:srgbClr val="D51067"/>
          </a:solidFill>
          <a:ln>
            <a:solidFill>
              <a:srgbClr val="D51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 </a:t>
            </a:r>
            <a:r>
              <a:rPr lang="en-GB" sz="1400" b="1">
                <a:latin typeface="Arial" panose="020B0604020202020204" pitchFamily="34" charset="0"/>
                <a:cs typeface="Arial" panose="020B0604020202020204" pitchFamily="34" charset="0"/>
              </a:rPr>
              <a:t>Antibiotic usage by food-producing animal species</a:t>
            </a:r>
          </a:p>
        </p:txBody>
      </p:sp>
      <p:sp>
        <p:nvSpPr>
          <p:cNvPr id="5" name="Rectangle 70">
            <a:extLst>
              <a:ext uri="{FF2B5EF4-FFF2-40B4-BE49-F238E27FC236}">
                <a16:creationId xmlns:a16="http://schemas.microsoft.com/office/drawing/2014/main" id="{94784AF8-FAB0-ED7A-1FCB-A11A87D21306}"/>
              </a:ext>
            </a:extLst>
          </p:cNvPr>
          <p:cNvSpPr>
            <a:spLocks noChangeAspect="1"/>
          </p:cNvSpPr>
          <p:nvPr/>
        </p:nvSpPr>
        <p:spPr bwMode="auto">
          <a:xfrm rot="222687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screenshot of a graph&#10;&#10;AI-generated content may be incorrect.">
            <a:extLst>
              <a:ext uri="{FF2B5EF4-FFF2-40B4-BE49-F238E27FC236}">
                <a16:creationId xmlns:a16="http://schemas.microsoft.com/office/drawing/2014/main" id="{950040DC-AA4E-27CC-3E22-C0B176D6BA6E}"/>
              </a:ext>
            </a:extLst>
          </p:cNvPr>
          <p:cNvPicPr>
            <a:picLocks noChangeAspect="1"/>
          </p:cNvPicPr>
          <p:nvPr/>
        </p:nvPicPr>
        <p:blipFill>
          <a:blip r:embed="rId3">
            <a:extLst>
              <a:ext uri="{28A0092B-C50C-407E-A947-70E740481C1C}">
                <a14:useLocalDpi xmlns:a14="http://schemas.microsoft.com/office/drawing/2010/main" val="0"/>
              </a:ext>
            </a:extLst>
          </a:blip>
          <a:srcRect l="11006" t="5238"/>
          <a:stretch>
            <a:fillRect/>
          </a:stretch>
        </p:blipFill>
        <p:spPr>
          <a:xfrm>
            <a:off x="784978" y="2116637"/>
            <a:ext cx="7888329" cy="3789997"/>
          </a:xfrm>
          <a:prstGeom prst="rect">
            <a:avLst/>
          </a:prstGeom>
        </p:spPr>
      </p:pic>
      <p:sp>
        <p:nvSpPr>
          <p:cNvPr id="10" name="TextBox 9">
            <a:extLst>
              <a:ext uri="{FF2B5EF4-FFF2-40B4-BE49-F238E27FC236}">
                <a16:creationId xmlns:a16="http://schemas.microsoft.com/office/drawing/2014/main" id="{481B8692-6167-6951-6DFF-255EB692951D}"/>
              </a:ext>
            </a:extLst>
          </p:cNvPr>
          <p:cNvSpPr txBox="1"/>
          <p:nvPr/>
        </p:nvSpPr>
        <p:spPr>
          <a:xfrm>
            <a:off x="37381" y="2874482"/>
            <a:ext cx="589408" cy="276999"/>
          </a:xfrm>
          <a:prstGeom prst="rect">
            <a:avLst/>
          </a:prstGeom>
          <a:noFill/>
        </p:spPr>
        <p:txBody>
          <a:bodyPr wrap="square" rtlCol="0">
            <a:spAutoFit/>
          </a:bodyPr>
          <a:lstStyle/>
          <a:p>
            <a:r>
              <a:rPr lang="en-GB" sz="1200" b="1"/>
              <a:t>Pigs</a:t>
            </a:r>
          </a:p>
        </p:txBody>
      </p:sp>
      <p:sp>
        <p:nvSpPr>
          <p:cNvPr id="11" name="TextBox 10">
            <a:extLst>
              <a:ext uri="{FF2B5EF4-FFF2-40B4-BE49-F238E27FC236}">
                <a16:creationId xmlns:a16="http://schemas.microsoft.com/office/drawing/2014/main" id="{DCB9BAC3-B3F5-FCE8-26B5-8478566C300C}"/>
              </a:ext>
            </a:extLst>
          </p:cNvPr>
          <p:cNvSpPr txBox="1"/>
          <p:nvPr/>
        </p:nvSpPr>
        <p:spPr>
          <a:xfrm>
            <a:off x="27099" y="3693055"/>
            <a:ext cx="757879" cy="276999"/>
          </a:xfrm>
          <a:prstGeom prst="rect">
            <a:avLst/>
          </a:prstGeom>
          <a:noFill/>
        </p:spPr>
        <p:txBody>
          <a:bodyPr wrap="square" rtlCol="0">
            <a:spAutoFit/>
          </a:bodyPr>
          <a:lstStyle/>
          <a:p>
            <a:r>
              <a:rPr lang="en-GB" sz="1200" b="1"/>
              <a:t>Broilers</a:t>
            </a:r>
          </a:p>
        </p:txBody>
      </p:sp>
      <p:sp>
        <p:nvSpPr>
          <p:cNvPr id="14" name="TextBox 13">
            <a:extLst>
              <a:ext uri="{FF2B5EF4-FFF2-40B4-BE49-F238E27FC236}">
                <a16:creationId xmlns:a16="http://schemas.microsoft.com/office/drawing/2014/main" id="{10780101-FD4E-D988-26B5-6B11486A6BD3}"/>
              </a:ext>
            </a:extLst>
          </p:cNvPr>
          <p:cNvSpPr txBox="1"/>
          <p:nvPr/>
        </p:nvSpPr>
        <p:spPr>
          <a:xfrm>
            <a:off x="-18000" y="4359397"/>
            <a:ext cx="1174649" cy="276999"/>
          </a:xfrm>
          <a:prstGeom prst="rect">
            <a:avLst/>
          </a:prstGeom>
          <a:noFill/>
        </p:spPr>
        <p:txBody>
          <a:bodyPr wrap="square" rtlCol="0">
            <a:spAutoFit/>
          </a:bodyPr>
          <a:lstStyle/>
          <a:p>
            <a:r>
              <a:rPr lang="en-GB" sz="1200" b="1"/>
              <a:t>Gamebirds</a:t>
            </a:r>
          </a:p>
        </p:txBody>
      </p:sp>
      <p:sp>
        <p:nvSpPr>
          <p:cNvPr id="15" name="TextBox 14">
            <a:extLst>
              <a:ext uri="{FF2B5EF4-FFF2-40B4-BE49-F238E27FC236}">
                <a16:creationId xmlns:a16="http://schemas.microsoft.com/office/drawing/2014/main" id="{04EBB881-9E95-1C24-36DF-18EEBC37FA99}"/>
              </a:ext>
            </a:extLst>
          </p:cNvPr>
          <p:cNvSpPr txBox="1"/>
          <p:nvPr/>
        </p:nvSpPr>
        <p:spPr>
          <a:xfrm>
            <a:off x="39464" y="5144310"/>
            <a:ext cx="1174649" cy="461665"/>
          </a:xfrm>
          <a:prstGeom prst="rect">
            <a:avLst/>
          </a:prstGeom>
          <a:noFill/>
        </p:spPr>
        <p:txBody>
          <a:bodyPr wrap="square" rtlCol="0">
            <a:spAutoFit/>
          </a:bodyPr>
          <a:lstStyle/>
          <a:p>
            <a:r>
              <a:rPr lang="en-GB" sz="1200" b="1"/>
              <a:t>Laying</a:t>
            </a:r>
          </a:p>
          <a:p>
            <a:r>
              <a:rPr lang="en-GB" sz="1200" b="1"/>
              <a:t>hens</a:t>
            </a:r>
          </a:p>
        </p:txBody>
      </p:sp>
    </p:spTree>
    <p:extLst>
      <p:ext uri="{BB962C8B-B14F-4D97-AF65-F5344CB8AC3E}">
        <p14:creationId xmlns:p14="http://schemas.microsoft.com/office/powerpoint/2010/main" val="311336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a:solidFill>
                  <a:srgbClr val="D51067"/>
                </a:solidFill>
              </a:rPr>
              <a:t>Antibiotic Usage Data</a:t>
            </a:r>
            <a:endParaRPr lang="en-GB" altLang="en-US">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22687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531998" y="5512886"/>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10</a:t>
            </a:r>
          </a:p>
        </p:txBody>
      </p:sp>
      <p:sp>
        <p:nvSpPr>
          <p:cNvPr id="5" name="TextBox 4">
            <a:extLst>
              <a:ext uri="{FF2B5EF4-FFF2-40B4-BE49-F238E27FC236}">
                <a16:creationId xmlns:a16="http://schemas.microsoft.com/office/drawing/2014/main" id="{0523B8CA-80AA-1450-13D3-CCF5FA482807}"/>
              </a:ext>
            </a:extLst>
          </p:cNvPr>
          <p:cNvSpPr txBox="1"/>
          <p:nvPr/>
        </p:nvSpPr>
        <p:spPr>
          <a:xfrm>
            <a:off x="912912" y="5426216"/>
            <a:ext cx="7164288" cy="923330"/>
          </a:xfrm>
          <a:prstGeom prst="rect">
            <a:avLst/>
          </a:prstGeom>
          <a:noFill/>
        </p:spPr>
        <p:txBody>
          <a:bodyPr wrap="square" rtlCol="0">
            <a:spAutoFit/>
          </a:bodyPr>
          <a:lstStyle/>
          <a:p>
            <a:r>
              <a:rPr lang="en-GB" sz="900" baseline="30000"/>
              <a:t> </a:t>
            </a:r>
            <a:r>
              <a:rPr lang="en-GB" sz="900"/>
              <a:t>              </a:t>
            </a:r>
          </a:p>
          <a:p>
            <a:endParaRPr lang="en-GB" sz="900"/>
          </a:p>
          <a:p>
            <a:r>
              <a:rPr lang="en-GB" sz="900"/>
              <a:t> indicates a different metric for usage</a:t>
            </a:r>
          </a:p>
          <a:p>
            <a:r>
              <a:rPr lang="en-GB" sz="900"/>
              <a:t> </a:t>
            </a:r>
          </a:p>
          <a:p>
            <a:r>
              <a:rPr lang="en-GB" sz="900"/>
              <a:t>* These figures are different from those originally published due to a data correction from Salmon Scotland, which we were informed about on 7th January 2026. See section 2.3.5.1 of the main report for further information.</a:t>
            </a:r>
          </a:p>
        </p:txBody>
      </p:sp>
      <p:cxnSp>
        <p:nvCxnSpPr>
          <p:cNvPr id="18" name="Straight Connector 17">
            <a:extLst>
              <a:ext uri="{FF2B5EF4-FFF2-40B4-BE49-F238E27FC236}">
                <a16:creationId xmlns:a16="http://schemas.microsoft.com/office/drawing/2014/main" id="{EAA953E9-12EB-959F-9EB4-AE679EAB04E8}"/>
              </a:ext>
            </a:extLst>
          </p:cNvPr>
          <p:cNvCxnSpPr>
            <a:cxnSpLocks/>
          </p:cNvCxnSpPr>
          <p:nvPr/>
        </p:nvCxnSpPr>
        <p:spPr>
          <a:xfrm>
            <a:off x="569863" y="5813770"/>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34C35D88-02D4-C268-53D2-CCB60D67BEFD}"/>
              </a:ext>
            </a:extLst>
          </p:cNvPr>
          <p:cNvSpPr txBox="1"/>
          <p:nvPr/>
        </p:nvSpPr>
        <p:spPr>
          <a:xfrm>
            <a:off x="4141892" y="1694112"/>
            <a:ext cx="295226" cy="369332"/>
          </a:xfrm>
          <a:prstGeom prst="rect">
            <a:avLst/>
          </a:prstGeom>
          <a:noFill/>
        </p:spPr>
        <p:txBody>
          <a:bodyPr wrap="square">
            <a:spAutoFit/>
          </a:bodyPr>
          <a:lstStyle/>
          <a:p>
            <a:r>
              <a:rPr lang="en-GB" sz="1800" baseline="30000"/>
              <a:t> </a:t>
            </a:r>
            <a:endParaRPr lang="en-GB"/>
          </a:p>
        </p:txBody>
      </p:sp>
      <p:sp>
        <p:nvSpPr>
          <p:cNvPr id="10" name="Rectangle: Rounded Corners 9">
            <a:extLst>
              <a:ext uri="{FF2B5EF4-FFF2-40B4-BE49-F238E27FC236}">
                <a16:creationId xmlns:a16="http://schemas.microsoft.com/office/drawing/2014/main" id="{7614AFDB-B5DA-168A-245B-2DB4F673DCF4}"/>
              </a:ext>
            </a:extLst>
          </p:cNvPr>
          <p:cNvSpPr/>
          <p:nvPr/>
        </p:nvSpPr>
        <p:spPr>
          <a:xfrm>
            <a:off x="299250" y="942266"/>
            <a:ext cx="8275736" cy="264348"/>
          </a:xfrm>
          <a:prstGeom prst="roundRect">
            <a:avLst/>
          </a:prstGeom>
          <a:solidFill>
            <a:srgbClr val="D51067"/>
          </a:solidFill>
          <a:ln>
            <a:solidFill>
              <a:srgbClr val="D51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 </a:t>
            </a:r>
            <a:r>
              <a:rPr lang="en-GB" sz="1400" b="1">
                <a:latin typeface="Arial" panose="020B0604020202020204" pitchFamily="34" charset="0"/>
                <a:cs typeface="Arial" panose="020B0604020202020204" pitchFamily="34" charset="0"/>
              </a:rPr>
              <a:t>Antibiotic usage by food-producing animal species</a:t>
            </a:r>
          </a:p>
        </p:txBody>
      </p:sp>
      <p:sp>
        <p:nvSpPr>
          <p:cNvPr id="9" name="TextBox 8">
            <a:extLst>
              <a:ext uri="{FF2B5EF4-FFF2-40B4-BE49-F238E27FC236}">
                <a16:creationId xmlns:a16="http://schemas.microsoft.com/office/drawing/2014/main" id="{6BEF0A1B-4C98-B6F8-110A-BE4BC6D065ED}"/>
              </a:ext>
            </a:extLst>
          </p:cNvPr>
          <p:cNvSpPr txBox="1"/>
          <p:nvPr/>
        </p:nvSpPr>
        <p:spPr>
          <a:xfrm>
            <a:off x="120030" y="2083401"/>
            <a:ext cx="899666" cy="276999"/>
          </a:xfrm>
          <a:prstGeom prst="rect">
            <a:avLst/>
          </a:prstGeom>
          <a:noFill/>
        </p:spPr>
        <p:txBody>
          <a:bodyPr wrap="square" rtlCol="0">
            <a:spAutoFit/>
          </a:bodyPr>
          <a:lstStyle/>
          <a:p>
            <a:r>
              <a:rPr lang="en-GB" sz="1200" b="1"/>
              <a:t>Turkeys</a:t>
            </a:r>
          </a:p>
        </p:txBody>
      </p:sp>
      <p:sp>
        <p:nvSpPr>
          <p:cNvPr id="11" name="TextBox 10">
            <a:extLst>
              <a:ext uri="{FF2B5EF4-FFF2-40B4-BE49-F238E27FC236}">
                <a16:creationId xmlns:a16="http://schemas.microsoft.com/office/drawing/2014/main" id="{2D0F3E50-9F9B-1D8A-CE0F-B71E6C5AE719}"/>
              </a:ext>
            </a:extLst>
          </p:cNvPr>
          <p:cNvSpPr txBox="1"/>
          <p:nvPr/>
        </p:nvSpPr>
        <p:spPr>
          <a:xfrm>
            <a:off x="120030" y="2937157"/>
            <a:ext cx="899666" cy="276999"/>
          </a:xfrm>
          <a:prstGeom prst="rect">
            <a:avLst/>
          </a:prstGeom>
          <a:noFill/>
        </p:spPr>
        <p:txBody>
          <a:bodyPr wrap="square" rtlCol="0">
            <a:spAutoFit/>
          </a:bodyPr>
          <a:lstStyle/>
          <a:p>
            <a:r>
              <a:rPr lang="en-GB" sz="1200" b="1"/>
              <a:t>Salmon*</a:t>
            </a:r>
          </a:p>
        </p:txBody>
      </p:sp>
      <p:sp>
        <p:nvSpPr>
          <p:cNvPr id="14" name="TextBox 13">
            <a:extLst>
              <a:ext uri="{FF2B5EF4-FFF2-40B4-BE49-F238E27FC236}">
                <a16:creationId xmlns:a16="http://schemas.microsoft.com/office/drawing/2014/main" id="{9AB2F3FD-DFD2-E791-5F0C-F76E6534BF0A}"/>
              </a:ext>
            </a:extLst>
          </p:cNvPr>
          <p:cNvSpPr txBox="1"/>
          <p:nvPr/>
        </p:nvSpPr>
        <p:spPr>
          <a:xfrm>
            <a:off x="120030" y="3717288"/>
            <a:ext cx="899666" cy="276999"/>
          </a:xfrm>
          <a:prstGeom prst="rect">
            <a:avLst/>
          </a:prstGeom>
          <a:noFill/>
        </p:spPr>
        <p:txBody>
          <a:bodyPr wrap="square" rtlCol="0">
            <a:spAutoFit/>
          </a:bodyPr>
          <a:lstStyle/>
          <a:p>
            <a:r>
              <a:rPr lang="en-GB" sz="1200" b="1"/>
              <a:t>Trout</a:t>
            </a:r>
          </a:p>
        </p:txBody>
      </p:sp>
      <p:sp>
        <p:nvSpPr>
          <p:cNvPr id="16" name="TextBox 15">
            <a:extLst>
              <a:ext uri="{FF2B5EF4-FFF2-40B4-BE49-F238E27FC236}">
                <a16:creationId xmlns:a16="http://schemas.microsoft.com/office/drawing/2014/main" id="{94BD8CF8-6B0C-9DF4-BF53-087DC744F040}"/>
              </a:ext>
            </a:extLst>
          </p:cNvPr>
          <p:cNvSpPr txBox="1"/>
          <p:nvPr/>
        </p:nvSpPr>
        <p:spPr>
          <a:xfrm>
            <a:off x="157919" y="4759746"/>
            <a:ext cx="899666" cy="276999"/>
          </a:xfrm>
          <a:prstGeom prst="rect">
            <a:avLst/>
          </a:prstGeom>
          <a:noFill/>
        </p:spPr>
        <p:txBody>
          <a:bodyPr wrap="square" rtlCol="0">
            <a:spAutoFit/>
          </a:bodyPr>
          <a:lstStyle/>
          <a:p>
            <a:r>
              <a:rPr lang="en-GB" sz="1200" b="1"/>
              <a:t>Ducks</a:t>
            </a:r>
          </a:p>
        </p:txBody>
      </p:sp>
      <p:pic>
        <p:nvPicPr>
          <p:cNvPr id="19" name="Picture 18" descr="A pink spot on a white background&#10;&#10;AI-generated content may be incorrect.">
            <a:extLst>
              <a:ext uri="{FF2B5EF4-FFF2-40B4-BE49-F238E27FC236}">
                <a16:creationId xmlns:a16="http://schemas.microsoft.com/office/drawing/2014/main" id="{01988CC5-9BFD-92DA-5C3F-0CD42B037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61" y="1977022"/>
            <a:ext cx="671116" cy="3116178"/>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8C052446-4405-7945-5F62-591B543DD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978" y="1293284"/>
            <a:ext cx="7271598" cy="39600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7253-7610-BB4E-DCC0-780B949EBBCA}"/>
            </a:ext>
          </a:extLst>
        </p:cNvPr>
        <p:cNvGrpSpPr/>
        <p:nvPr/>
      </p:nvGrpSpPr>
      <p:grpSpPr>
        <a:xfrm>
          <a:off x="0" y="0"/>
          <a:ext cx="0" cy="0"/>
          <a:chOff x="0" y="0"/>
          <a:chExt cx="0" cy="0"/>
        </a:xfrm>
      </p:grpSpPr>
      <p:pic>
        <p:nvPicPr>
          <p:cNvPr id="7" name="Picture 6" descr="A screenshot of a graph&#10;&#10;AI-generated content may be incorrect.">
            <a:extLst>
              <a:ext uri="{FF2B5EF4-FFF2-40B4-BE49-F238E27FC236}">
                <a16:creationId xmlns:a16="http://schemas.microsoft.com/office/drawing/2014/main" id="{6103B934-3E92-06E1-6DD5-7C04581602CD}"/>
              </a:ext>
            </a:extLst>
          </p:cNvPr>
          <p:cNvPicPr>
            <a:picLocks noChangeAspect="1"/>
          </p:cNvPicPr>
          <p:nvPr/>
        </p:nvPicPr>
        <p:blipFill>
          <a:blip r:embed="rId3">
            <a:extLst>
              <a:ext uri="{28A0092B-C50C-407E-A947-70E740481C1C}">
                <a14:useLocalDpi xmlns:a14="http://schemas.microsoft.com/office/drawing/2010/main" val="0"/>
              </a:ext>
            </a:extLst>
          </a:blip>
          <a:srcRect l="20704" t="7153" b="3640"/>
          <a:stretch>
            <a:fillRect/>
          </a:stretch>
        </p:blipFill>
        <p:spPr>
          <a:xfrm>
            <a:off x="1669981" y="1350567"/>
            <a:ext cx="7474019" cy="4122644"/>
          </a:xfrm>
          <a:prstGeom prst="rect">
            <a:avLst/>
          </a:prstGeom>
        </p:spPr>
      </p:pic>
      <p:grpSp>
        <p:nvGrpSpPr>
          <p:cNvPr id="14338" name="Group 2">
            <a:extLst>
              <a:ext uri="{FF2B5EF4-FFF2-40B4-BE49-F238E27FC236}">
                <a16:creationId xmlns:a16="http://schemas.microsoft.com/office/drawing/2014/main" id="{B05629AD-78D4-E73B-7D0D-7C57791B7E91}"/>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353E5291-42B1-0DE8-701E-51A4E02B47E9}"/>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C9E3915-493C-BF9A-D667-34B04ED9E94C}"/>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254519B6-4842-88DE-2872-645C8F68878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a:solidFill>
                  <a:srgbClr val="D51067"/>
                </a:solidFill>
              </a:rPr>
              <a:t>Antibiotic Usage Data</a:t>
            </a:r>
            <a:endParaRPr lang="en-GB" altLang="en-US">
              <a:solidFill>
                <a:srgbClr val="D51067"/>
              </a:solidFill>
            </a:endParaRPr>
          </a:p>
        </p:txBody>
      </p:sp>
      <p:sp>
        <p:nvSpPr>
          <p:cNvPr id="4" name="Slide Number Placeholder 3">
            <a:extLst>
              <a:ext uri="{FF2B5EF4-FFF2-40B4-BE49-F238E27FC236}">
                <a16:creationId xmlns:a16="http://schemas.microsoft.com/office/drawing/2014/main" id="{098E7696-C57A-1769-5931-91EC4C68D049}"/>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3DA1CE0-BA86-F970-C4BF-CA7EBD3E1C7E}"/>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FB1BDF53-835D-BAC0-0CC8-68FC14693A37}"/>
              </a:ext>
            </a:extLst>
          </p:cNvPr>
          <p:cNvSpPr txBox="1"/>
          <p:nvPr/>
        </p:nvSpPr>
        <p:spPr>
          <a:xfrm>
            <a:off x="7435113" y="5865476"/>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a:ln>
                  <a:noFill/>
                </a:ln>
                <a:solidFill>
                  <a:srgbClr val="000000"/>
                </a:solidFill>
                <a:effectLst/>
                <a:uLnTx/>
                <a:uFillTx/>
                <a:latin typeface="Arial" pitchFamily="34"/>
                <a:ea typeface="+mn-ea"/>
                <a:cs typeface="Arial" pitchFamily="34"/>
              </a:rPr>
              <a:t>Source: p. 10</a:t>
            </a:r>
          </a:p>
        </p:txBody>
      </p:sp>
      <p:sp>
        <p:nvSpPr>
          <p:cNvPr id="24" name="TextBox 23">
            <a:extLst>
              <a:ext uri="{FF2B5EF4-FFF2-40B4-BE49-F238E27FC236}">
                <a16:creationId xmlns:a16="http://schemas.microsoft.com/office/drawing/2014/main" id="{E8319871-D3AD-0478-AB41-A3B844CC0D95}"/>
              </a:ext>
            </a:extLst>
          </p:cNvPr>
          <p:cNvSpPr txBox="1"/>
          <p:nvPr/>
        </p:nvSpPr>
        <p:spPr>
          <a:xfrm>
            <a:off x="850049" y="5735942"/>
            <a:ext cx="7474386" cy="2308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indicates a different metric for usage </a:t>
            </a:r>
          </a:p>
        </p:txBody>
      </p:sp>
      <p:cxnSp>
        <p:nvCxnSpPr>
          <p:cNvPr id="25" name="Straight Connector 24">
            <a:extLst>
              <a:ext uri="{FF2B5EF4-FFF2-40B4-BE49-F238E27FC236}">
                <a16:creationId xmlns:a16="http://schemas.microsoft.com/office/drawing/2014/main" id="{67D2E9A6-A6B9-9D52-82C5-9FE5FFFB3C31}"/>
              </a:ext>
            </a:extLst>
          </p:cNvPr>
          <p:cNvCxnSpPr>
            <a:cxnSpLocks/>
          </p:cNvCxnSpPr>
          <p:nvPr/>
        </p:nvCxnSpPr>
        <p:spPr>
          <a:xfrm>
            <a:off x="473075" y="5851358"/>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E179942B-B28B-45AA-EFE1-F895749BDD59}"/>
              </a:ext>
            </a:extLst>
          </p:cNvPr>
          <p:cNvSpPr txBox="1"/>
          <p:nvPr/>
        </p:nvSpPr>
        <p:spPr>
          <a:xfrm>
            <a:off x="4405586" y="1363995"/>
            <a:ext cx="295226" cy="369332"/>
          </a:xfrm>
          <a:prstGeom prst="rect">
            <a:avLst/>
          </a:prstGeom>
          <a:noFill/>
        </p:spPr>
        <p:txBody>
          <a:bodyPr wrap="square">
            <a:spAutoFit/>
          </a:bodyPr>
          <a:lstStyle/>
          <a:p>
            <a:r>
              <a:rPr lang="en-GB" sz="1800" baseline="30000"/>
              <a:t> </a:t>
            </a:r>
            <a:endParaRPr lang="en-GB"/>
          </a:p>
        </p:txBody>
      </p:sp>
      <p:sp>
        <p:nvSpPr>
          <p:cNvPr id="5" name="Rectangle: Rounded Corners 4">
            <a:extLst>
              <a:ext uri="{FF2B5EF4-FFF2-40B4-BE49-F238E27FC236}">
                <a16:creationId xmlns:a16="http://schemas.microsoft.com/office/drawing/2014/main" id="{3827EE30-0CFE-CB1C-849B-32BBF92496C2}"/>
              </a:ext>
            </a:extLst>
          </p:cNvPr>
          <p:cNvSpPr/>
          <p:nvPr/>
        </p:nvSpPr>
        <p:spPr>
          <a:xfrm>
            <a:off x="169813" y="979031"/>
            <a:ext cx="8722187" cy="319266"/>
          </a:xfrm>
          <a:prstGeom prst="roundRect">
            <a:avLst/>
          </a:prstGeom>
          <a:solidFill>
            <a:srgbClr val="D51067"/>
          </a:solidFill>
          <a:ln>
            <a:solidFill>
              <a:srgbClr val="D51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 </a:t>
            </a:r>
            <a:r>
              <a:rPr lang="en-GB" sz="1400" b="1">
                <a:latin typeface="Arial" panose="020B0604020202020204" pitchFamily="34" charset="0"/>
                <a:cs typeface="Arial" panose="020B0604020202020204" pitchFamily="34" charset="0"/>
              </a:rPr>
              <a:t>Highest Priority Critically Important Antibiotics by food-producing animal species</a:t>
            </a:r>
          </a:p>
        </p:txBody>
      </p:sp>
      <p:sp>
        <p:nvSpPr>
          <p:cNvPr id="8" name="TextBox 7">
            <a:extLst>
              <a:ext uri="{FF2B5EF4-FFF2-40B4-BE49-F238E27FC236}">
                <a16:creationId xmlns:a16="http://schemas.microsoft.com/office/drawing/2014/main" id="{C3954F2A-2EE4-4B91-0F48-D2CA5426161B}"/>
              </a:ext>
            </a:extLst>
          </p:cNvPr>
          <p:cNvSpPr txBox="1"/>
          <p:nvPr/>
        </p:nvSpPr>
        <p:spPr>
          <a:xfrm>
            <a:off x="871933" y="5986667"/>
            <a:ext cx="4759692" cy="646331"/>
          </a:xfrm>
          <a:prstGeom prst="rect">
            <a:avLst/>
          </a:prstGeom>
          <a:noFill/>
        </p:spPr>
        <p:txBody>
          <a:bodyPr wrap="square">
            <a:spAutoFit/>
          </a:bodyPr>
          <a:lstStyle/>
          <a:p>
            <a:r>
              <a:rPr lang="en-GB" sz="900" baseline="30000"/>
              <a:t>1 </a:t>
            </a:r>
            <a:r>
              <a:rPr lang="en-GB" sz="900"/>
              <a:t>BEIC have indicated that this relates to a single course of treatment administrated to a breeder flock and not for birds producing eggs for the food chain </a:t>
            </a:r>
          </a:p>
          <a:p>
            <a:r>
              <a:rPr lang="en-GB" sz="1800"/>
              <a:t>	</a:t>
            </a:r>
          </a:p>
        </p:txBody>
      </p:sp>
      <p:pic>
        <p:nvPicPr>
          <p:cNvPr id="14" name="Picture 13" descr="A pink pig silhouette&#10;&#10;AI-generated content may be incorrect.">
            <a:extLst>
              <a:ext uri="{FF2B5EF4-FFF2-40B4-BE49-F238E27FC236}">
                <a16:creationId xmlns:a16="http://schemas.microsoft.com/office/drawing/2014/main" id="{B3A42007-0D6B-930E-5FAA-49B265B5B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461" y="1825643"/>
            <a:ext cx="742539" cy="3520723"/>
          </a:xfrm>
          <a:prstGeom prst="rect">
            <a:avLst/>
          </a:prstGeom>
        </p:spPr>
      </p:pic>
      <p:sp>
        <p:nvSpPr>
          <p:cNvPr id="16" name="TextBox 15">
            <a:extLst>
              <a:ext uri="{FF2B5EF4-FFF2-40B4-BE49-F238E27FC236}">
                <a16:creationId xmlns:a16="http://schemas.microsoft.com/office/drawing/2014/main" id="{0292007B-501A-E6B5-C74B-E3B9BF068BD6}"/>
              </a:ext>
            </a:extLst>
          </p:cNvPr>
          <p:cNvSpPr txBox="1"/>
          <p:nvPr/>
        </p:nvSpPr>
        <p:spPr>
          <a:xfrm>
            <a:off x="169813" y="1989000"/>
            <a:ext cx="1174649" cy="276999"/>
          </a:xfrm>
          <a:prstGeom prst="rect">
            <a:avLst/>
          </a:prstGeom>
          <a:noFill/>
        </p:spPr>
        <p:txBody>
          <a:bodyPr wrap="square" rtlCol="0">
            <a:spAutoFit/>
          </a:bodyPr>
          <a:lstStyle/>
          <a:p>
            <a:r>
              <a:rPr lang="en-GB" sz="1200" b="1"/>
              <a:t>Gamebirds</a:t>
            </a:r>
          </a:p>
        </p:txBody>
      </p:sp>
      <p:sp>
        <p:nvSpPr>
          <p:cNvPr id="17" name="TextBox 16">
            <a:extLst>
              <a:ext uri="{FF2B5EF4-FFF2-40B4-BE49-F238E27FC236}">
                <a16:creationId xmlns:a16="http://schemas.microsoft.com/office/drawing/2014/main" id="{4B096E5E-C3D0-23E8-B7C0-186FB90ED0AD}"/>
              </a:ext>
            </a:extLst>
          </p:cNvPr>
          <p:cNvSpPr txBox="1"/>
          <p:nvPr/>
        </p:nvSpPr>
        <p:spPr>
          <a:xfrm>
            <a:off x="154283" y="2813977"/>
            <a:ext cx="899666" cy="276999"/>
          </a:xfrm>
          <a:prstGeom prst="rect">
            <a:avLst/>
          </a:prstGeom>
          <a:noFill/>
        </p:spPr>
        <p:txBody>
          <a:bodyPr wrap="square" rtlCol="0">
            <a:spAutoFit/>
          </a:bodyPr>
          <a:lstStyle/>
          <a:p>
            <a:r>
              <a:rPr lang="en-GB" sz="1200" b="1"/>
              <a:t>Trout</a:t>
            </a:r>
          </a:p>
        </p:txBody>
      </p:sp>
      <p:sp>
        <p:nvSpPr>
          <p:cNvPr id="18" name="TextBox 17">
            <a:extLst>
              <a:ext uri="{FF2B5EF4-FFF2-40B4-BE49-F238E27FC236}">
                <a16:creationId xmlns:a16="http://schemas.microsoft.com/office/drawing/2014/main" id="{B0A93388-3071-EC47-4DB3-AB4C63394830}"/>
              </a:ext>
            </a:extLst>
          </p:cNvPr>
          <p:cNvSpPr txBox="1"/>
          <p:nvPr/>
        </p:nvSpPr>
        <p:spPr>
          <a:xfrm>
            <a:off x="137495" y="3500454"/>
            <a:ext cx="589408" cy="276999"/>
          </a:xfrm>
          <a:prstGeom prst="rect">
            <a:avLst/>
          </a:prstGeom>
          <a:noFill/>
        </p:spPr>
        <p:txBody>
          <a:bodyPr wrap="square" rtlCol="0">
            <a:spAutoFit/>
          </a:bodyPr>
          <a:lstStyle/>
          <a:p>
            <a:r>
              <a:rPr lang="en-GB" sz="1200" b="1"/>
              <a:t>Pigs</a:t>
            </a:r>
          </a:p>
        </p:txBody>
      </p:sp>
      <p:sp>
        <p:nvSpPr>
          <p:cNvPr id="19" name="TextBox 18">
            <a:extLst>
              <a:ext uri="{FF2B5EF4-FFF2-40B4-BE49-F238E27FC236}">
                <a16:creationId xmlns:a16="http://schemas.microsoft.com/office/drawing/2014/main" id="{29291FB6-78BC-BE25-6765-BBAF26784D35}"/>
              </a:ext>
            </a:extLst>
          </p:cNvPr>
          <p:cNvSpPr txBox="1"/>
          <p:nvPr/>
        </p:nvSpPr>
        <p:spPr>
          <a:xfrm>
            <a:off x="176946" y="4167029"/>
            <a:ext cx="1174649" cy="461665"/>
          </a:xfrm>
          <a:prstGeom prst="rect">
            <a:avLst/>
          </a:prstGeom>
          <a:noFill/>
        </p:spPr>
        <p:txBody>
          <a:bodyPr wrap="square" rtlCol="0">
            <a:spAutoFit/>
          </a:bodyPr>
          <a:lstStyle/>
          <a:p>
            <a:r>
              <a:rPr lang="en-GB" sz="1200" b="1"/>
              <a:t>Laying</a:t>
            </a:r>
          </a:p>
          <a:p>
            <a:r>
              <a:rPr lang="en-GB" sz="1200" b="1"/>
              <a:t>hens</a:t>
            </a:r>
          </a:p>
        </p:txBody>
      </p:sp>
      <p:sp>
        <p:nvSpPr>
          <p:cNvPr id="20" name="TextBox 19">
            <a:extLst>
              <a:ext uri="{FF2B5EF4-FFF2-40B4-BE49-F238E27FC236}">
                <a16:creationId xmlns:a16="http://schemas.microsoft.com/office/drawing/2014/main" id="{31453A10-6892-429F-9202-42C7704445CC}"/>
              </a:ext>
            </a:extLst>
          </p:cNvPr>
          <p:cNvSpPr txBox="1"/>
          <p:nvPr/>
        </p:nvSpPr>
        <p:spPr>
          <a:xfrm>
            <a:off x="174365" y="4748815"/>
            <a:ext cx="1174649" cy="461665"/>
          </a:xfrm>
          <a:prstGeom prst="rect">
            <a:avLst/>
          </a:prstGeom>
          <a:noFill/>
        </p:spPr>
        <p:txBody>
          <a:bodyPr wrap="square" rtlCol="0">
            <a:spAutoFit/>
          </a:bodyPr>
          <a:lstStyle/>
          <a:p>
            <a:r>
              <a:rPr lang="en-GB" sz="1200" b="1"/>
              <a:t>Meat</a:t>
            </a:r>
          </a:p>
          <a:p>
            <a:r>
              <a:rPr lang="en-GB" sz="1200" b="1"/>
              <a:t>poultry</a:t>
            </a:r>
          </a:p>
        </p:txBody>
      </p:sp>
    </p:spTree>
    <p:extLst>
      <p:ext uri="{BB962C8B-B14F-4D97-AF65-F5344CB8AC3E}">
        <p14:creationId xmlns:p14="http://schemas.microsoft.com/office/powerpoint/2010/main" val="1377792825"/>
      </p:ext>
    </p:extLst>
  </p:cSld>
  <p:clrMapOvr>
    <a:masterClrMapping/>
  </p:clrMapOvr>
</p:sld>
</file>

<file path=ppt/theme/theme1.xml><?xml version="1.0" encoding="utf-8"?>
<a:theme xmlns:a="http://schemas.openxmlformats.org/drawingml/2006/main" name="defra-powerpoint-hmglogo-v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40ABE1C7BA674B8A4BD304E71DFE50" ma:contentTypeVersion="18" ma:contentTypeDescription="Create a new document." ma:contentTypeScope="" ma:versionID="78298ca7035d2476ba3a452191dd5d6a">
  <xsd:schema xmlns:xsd="http://www.w3.org/2001/XMLSchema" xmlns:xs="http://www.w3.org/2001/XMLSchema" xmlns:p="http://schemas.microsoft.com/office/2006/metadata/properties" xmlns:ns2="1fcd0b0f-858f-42ae-b3f0-07502149d927" xmlns:ns3="f9679dc9-86bb-4a98-84f2-3597b7955ae3" targetNamespace="http://schemas.microsoft.com/office/2006/metadata/properties" ma:root="true" ma:fieldsID="219f433b228b0b099a5c5976757df16f" ns2:_="" ns3:_="">
    <xsd:import namespace="1fcd0b0f-858f-42ae-b3f0-07502149d927"/>
    <xsd:import namespace="f9679dc9-86bb-4a98-84f2-3597b7955ae3"/>
    <xsd:element name="properties">
      <xsd:complexType>
        <xsd:sequence>
          <xsd:element name="documentManagement">
            <xsd:complexType>
              <xsd:all>
                <xsd:element ref="ns2:ob349cf5655c49da8840df59ca8210fb" minOccurs="0"/>
                <xsd:element ref="ns3:TaxCatchAll" minOccurs="0"/>
                <xsd:element ref="ns2:OldFMSNo" minOccurs="0"/>
                <xsd:element ref="ns2:OldDMNo"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LengthInSeconds" minOccurs="0"/>
                <xsd:element ref="ns2:Journal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d0b0f-858f-42ae-b3f0-07502149d927" elementFormDefault="qualified">
    <xsd:import namespace="http://schemas.microsoft.com/office/2006/documentManagement/types"/>
    <xsd:import namespace="http://schemas.microsoft.com/office/infopath/2007/PartnerControls"/>
    <xsd:element name="ob349cf5655c49da8840df59ca8210fb" ma:index="9" nillable="true" ma:taxonomy="true" ma:internalName="ob349cf5655c49da8840df59ca8210fb" ma:taxonomyFieldName="Business_x0020_Area" ma:displayName="Business Area" ma:readOnly="false" ma:default="2;#AMR|586a27ac-fed5-443e-b96a-168b6806cc14" ma:fieldId="{8b349cf5-655c-49da-8840-df59ca8210fb}" ma:sspId="c1e1e48c-0f67-481a-a26f-fe0fffedcfeb" ma:termSetId="fe0a31c8-9558-4b6e-92da-51623f81c435" ma:anchorId="00000000-0000-0000-0000-000000000000" ma:open="false" ma:isKeyword="false">
      <xsd:complexType>
        <xsd:sequence>
          <xsd:element ref="pc:Terms" minOccurs="0" maxOccurs="1"/>
        </xsd:sequence>
      </xsd:complexType>
    </xsd:element>
    <xsd:element name="OldFMSNo" ma:index="11" nillable="true" ma:displayName="Old FMS No" ma:description="Legacy document reference number from FMS (File Management System)" ma:format="Dropdown" ma:internalName="OldFMSNo">
      <xsd:simpleType>
        <xsd:restriction base="dms:Text">
          <xsd:maxLength value="20"/>
        </xsd:restriction>
      </xsd:simpleType>
    </xsd:element>
    <xsd:element name="OldDMNo" ma:index="12" nillable="true" ma:displayName="Old DM No" ma:decimals="0" ma:description="Legacy Document Management (DM) number" ma:format="Dropdown" ma:internalName="OldDMNo" ma:percentage="FALSE">
      <xsd:simpleType>
        <xsd:restriction base="dms:Number"/>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1e1e48c-0f67-481a-a26f-fe0fffedcfe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JournalTopic" ma:index="24" nillable="true" ma:displayName="Journal Topic" ma:format="Dropdown" ma:internalName="JournalTopic">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679dc9-86bb-4a98-84f2-3597b7955ae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37c84c9-2cc9-4208-a01e-9a7396e602e5}" ma:internalName="TaxCatchAll" ma:showField="CatchAllData" ma:web="f9679dc9-86bb-4a98-84f2-3597b7955a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ldFMSNo xmlns="1fcd0b0f-858f-42ae-b3f0-07502149d927" xsi:nil="true"/>
    <ob349cf5655c49da8840df59ca8210fb xmlns="1fcd0b0f-858f-42ae-b3f0-07502149d927">
      <Terms xmlns="http://schemas.microsoft.com/office/infopath/2007/PartnerControls">
        <TermInfo xmlns="http://schemas.microsoft.com/office/infopath/2007/PartnerControls">
          <TermName xmlns="http://schemas.microsoft.com/office/infopath/2007/PartnerControls">AMR</TermName>
          <TermId xmlns="http://schemas.microsoft.com/office/infopath/2007/PartnerControls">586a27ac-fed5-443e-b96a-168b6806cc14</TermId>
        </TermInfo>
      </Terms>
    </ob349cf5655c49da8840df59ca8210fb>
    <TaxCatchAll xmlns="f9679dc9-86bb-4a98-84f2-3597b7955ae3">
      <Value>2</Value>
    </TaxCatchAll>
    <OldDMNo xmlns="1fcd0b0f-858f-42ae-b3f0-07502149d927" xsi:nil="true"/>
    <lcf76f155ced4ddcb4097134ff3c332f xmlns="1fcd0b0f-858f-42ae-b3f0-07502149d927">
      <Terms xmlns="http://schemas.microsoft.com/office/infopath/2007/PartnerControls"/>
    </lcf76f155ced4ddcb4097134ff3c332f>
    <JournalTopic xmlns="1fcd0b0f-858f-42ae-b3f0-07502149d927" xsi:nil="true"/>
  </documentManagement>
</p:properties>
</file>

<file path=customXml/itemProps1.xml><?xml version="1.0" encoding="utf-8"?>
<ds:datastoreItem xmlns:ds="http://schemas.openxmlformats.org/officeDocument/2006/customXml" ds:itemID="{38E83F1D-D1A3-47DB-8F74-C9505B64D8E6}">
  <ds:schemaRefs>
    <ds:schemaRef ds:uri="http://schemas.microsoft.com/sharepoint/v3/contenttype/forms"/>
  </ds:schemaRefs>
</ds:datastoreItem>
</file>

<file path=customXml/itemProps2.xml><?xml version="1.0" encoding="utf-8"?>
<ds:datastoreItem xmlns:ds="http://schemas.openxmlformats.org/officeDocument/2006/customXml" ds:itemID="{F3B3B8A3-AAB0-46D4-ADAA-E14128C4A5B2}">
  <ds:schemaRefs>
    <ds:schemaRef ds:uri="1fcd0b0f-858f-42ae-b3f0-07502149d927"/>
    <ds:schemaRef ds:uri="f9679dc9-86bb-4a98-84f2-3597b7955a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E98D20-E3F0-4E06-AC5D-F27926229915}">
  <ds:schemaRefs>
    <ds:schemaRef ds:uri="1fcd0b0f-858f-42ae-b3f0-07502149d927"/>
    <ds:schemaRef ds:uri="f9679dc9-86bb-4a98-84f2-3597b7955ae3"/>
    <ds:schemaRef ds:uri="http://purl.org/dc/elements/1.1/"/>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2860a19c-c7a4-4d82-b410-1cf24ec1aad2}" enabled="1" method="Standard" siteId="{af4da980-4af8-4d32-a4ef-4c59ffe06ef4}" removed="0"/>
</clbl:labelList>
</file>

<file path=docProps/app.xml><?xml version="1.0" encoding="utf-8"?>
<Properties xmlns="http://schemas.openxmlformats.org/officeDocument/2006/extended-properties" xmlns:vt="http://schemas.openxmlformats.org/officeDocument/2006/docPropsVTypes">
  <Template/>
  <TotalTime>0</TotalTime>
  <Words>2360</Words>
  <Application>Microsoft Office PowerPoint</Application>
  <PresentationFormat>Letter Paper (8.5x11 in)</PresentationFormat>
  <Paragraphs>232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Wingdings 2</vt:lpstr>
      <vt:lpstr>defra-powerpoint-hmglogo-v3</vt:lpstr>
      <vt:lpstr>PowerPoint Presentation</vt:lpstr>
      <vt:lpstr>UK-VARSS 2024</vt:lpstr>
      <vt:lpstr>PowerPoint Presentation</vt:lpstr>
      <vt:lpstr>PowerPoint Presentation</vt:lpstr>
      <vt:lpstr>PowerPoint Presentation</vt:lpstr>
      <vt:lpstr>PowerPoint Presentation</vt:lpstr>
      <vt:lpstr>Antibiotic Usage Data</vt:lpstr>
      <vt:lpstr>Antibiotic Usage Data</vt:lpstr>
      <vt:lpstr>Antibiotic Usage Data</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2022-10-24T15:06:20Z</dcterms:created>
  <dcterms:modified xsi:type="dcterms:W3CDTF">2026-02-02T10:11:00Z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2023-10-10T23:26:10Z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af4da980-4af8-4d32-a4ef-4c59ffe06ef4</vt:lpwstr>
  </property>
  <property fmtid="{D5CDD505-2E9C-101B-9397-08002B2CF9AE}" pid="7" name="MSIP_Label_defa4170-0d19-0005-0004-bc88714345d2_ActionId">
    <vt:lpwstr>85e81b27-fc4f-44b2-a8a1-61c50e170fd7</vt:lpwstr>
  </property>
  <property fmtid="{D5CDD505-2E9C-101B-9397-08002B2CF9AE}" pid="8" name="MSIP_Label_defa4170-0d19-0005-0004-bc88714345d2_ContentBits">
    <vt:lpwstr>0</vt:lpwstr>
  </property>
  <property fmtid="{D5CDD505-2E9C-101B-9397-08002B2CF9AE}" pid="9" name="ContentTypeId">
    <vt:lpwstr>0x010100BE40ABE1C7BA674B8A4BD304E71DFE50</vt:lpwstr>
  </property>
  <property fmtid="{D5CDD505-2E9C-101B-9397-08002B2CF9AE}" pid="10" name="MediaServiceImageTags">
    <vt:lpwstr/>
  </property>
  <property fmtid="{D5CDD505-2E9C-101B-9397-08002B2CF9AE}" pid="11" name="Business_x0020_Area">
    <vt:lpwstr>2;#AMR|586a27ac-fed5-443e-b96a-168b6806cc14</vt:lpwstr>
  </property>
  <property fmtid="{D5CDD505-2E9C-101B-9397-08002B2CF9AE}" pid="12" name="Business Area">
    <vt:lpwstr>2;#AMR|586a27ac-fed5-443e-b96a-168b6806cc14</vt:lpwstr>
  </property>
</Properties>
</file>