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5"/>
  </p:notesMasterIdLst>
  <p:sldIdLst>
    <p:sldId id="256" r:id="rId2"/>
    <p:sldId id="259" r:id="rId3"/>
    <p:sldId id="260" r:id="rId4"/>
  </p:sldIdLst>
  <p:sldSz cx="7559675" cy="1069181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5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71"/>
    <p:restoredTop sz="93736"/>
  </p:normalViewPr>
  <p:slideViewPr>
    <p:cSldViewPr snapToGrid="0" snapToObjects="1" showGuides="1">
      <p:cViewPr varScale="1">
        <p:scale>
          <a:sx n="58" d="100"/>
          <a:sy n="58" d="100"/>
        </p:scale>
        <p:origin x="2698" y="58"/>
      </p:cViewPr>
      <p:guideLst>
        <p:guide orient="horz" pos="3368"/>
        <p:guide pos="235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4E052C9E-13E0-794E-9D49-7F136485930D}" type="datetimeFigureOut">
              <a:rPr lang="en-US" smtClean="0"/>
              <a:t>12/24/2025</a:t>
            </a:fld>
            <a:endParaRPr lang="en-US"/>
          </a:p>
        </p:txBody>
      </p:sp>
      <p:sp>
        <p:nvSpPr>
          <p:cNvPr id="4" name="Slide Image Placeholder 3"/>
          <p:cNvSpPr>
            <a:spLocks noGrp="1" noRot="1" noChangeAspect="1"/>
          </p:cNvSpPr>
          <p:nvPr>
            <p:ph type="sldImg" idx="2"/>
          </p:nvPr>
        </p:nvSpPr>
        <p:spPr>
          <a:xfrm>
            <a:off x="3754438" y="857250"/>
            <a:ext cx="1635125"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E326096B-F128-0E41-9F1B-55B15C261C1D}" type="slidenum">
              <a:rPr lang="en-US" smtClean="0"/>
              <a:t>‹#›</a:t>
            </a:fld>
            <a:endParaRPr lang="en-US"/>
          </a:p>
        </p:txBody>
      </p:sp>
    </p:spTree>
    <p:extLst>
      <p:ext uri="{BB962C8B-B14F-4D97-AF65-F5344CB8AC3E}">
        <p14:creationId xmlns:p14="http://schemas.microsoft.com/office/powerpoint/2010/main" val="12736581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26096B-F128-0E41-9F1B-55B15C261C1D}" type="slidenum">
              <a:rPr lang="en-US" smtClean="0"/>
              <a:t>1</a:t>
            </a:fld>
            <a:endParaRPr lang="en-US"/>
          </a:p>
        </p:txBody>
      </p:sp>
    </p:spTree>
    <p:extLst>
      <p:ext uri="{BB962C8B-B14F-4D97-AF65-F5344CB8AC3E}">
        <p14:creationId xmlns:p14="http://schemas.microsoft.com/office/powerpoint/2010/main" val="2814164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26096B-F128-0E41-9F1B-55B15C261C1D}" type="slidenum">
              <a:rPr lang="en-US" smtClean="0"/>
              <a:t>2</a:t>
            </a:fld>
            <a:endParaRPr lang="en-US"/>
          </a:p>
        </p:txBody>
      </p:sp>
    </p:spTree>
    <p:extLst>
      <p:ext uri="{BB962C8B-B14F-4D97-AF65-F5344CB8AC3E}">
        <p14:creationId xmlns:p14="http://schemas.microsoft.com/office/powerpoint/2010/main" val="2269299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n-GB"/>
              <a:t>Click to edit Master title style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39F1F39-4B4D-CB49-91C2-035F71F89988}"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3863523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39F1F39-4B4D-CB49-91C2-035F71F89988}"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2400912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39F1F39-4B4D-CB49-91C2-035F71F89988}"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2913049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39F1F39-4B4D-CB49-91C2-035F71F89988}"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1539216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GB"/>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39F1F39-4B4D-CB49-91C2-035F71F89988}"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1019483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39F1F39-4B4D-CB49-91C2-035F71F89988}"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4081871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39F1F39-4B4D-CB49-91C2-035F71F89988}" type="datetimeFigureOut">
              <a:rPr lang="en-US" smtClean="0"/>
              <a:t>12/24/2025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3837169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39F1F39-4B4D-CB49-91C2-035F71F89988}" type="datetimeFigureOut">
              <a:rPr lang="en-US" smtClean="0"/>
              <a:t>12/24/2025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2289595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9F1F39-4B4D-CB49-91C2-035F71F89988}" type="datetimeFigureOut">
              <a:rPr lang="en-US" smtClean="0"/>
              <a:t>12/24/2025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4221529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GB"/>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B39F1F39-4B4D-CB49-91C2-035F71F89988}"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1633792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GB"/>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GB"/>
              <a:t>Click icon to add picture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B39F1F39-4B4D-CB49-91C2-035F71F89988}"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4254152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B39F1F39-4B4D-CB49-91C2-035F71F89988}" type="datetimeFigureOut">
              <a:rPr lang="en-US" smtClean="0"/>
              <a:t>12/24/2025</a:t>
            </a:fld>
            <a:endParaRPr 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E1759A57-4181-3B41-B2A0-9B8CF73BB638}" type="slidenum">
              <a:rPr lang="en-US" smtClean="0"/>
              <a:t>‹#›</a:t>
            </a:fld>
            <a:endParaRPr lang="en-US"/>
          </a:p>
        </p:txBody>
      </p:sp>
    </p:spTree>
    <p:extLst>
      <p:ext uri="{BB962C8B-B14F-4D97-AF65-F5344CB8AC3E}">
        <p14:creationId xmlns:p14="http://schemas.microsoft.com/office/powerpoint/2010/main" val="30759915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svg"/><Relationship Id="rId17" Type="http://schemas.openxmlformats.org/officeDocument/2006/relationships/image" Target="../media/image1.png"/><Relationship Id="rId2" Type="http://schemas.openxmlformats.org/officeDocument/2006/relationships/notesSlide" Target="../notesSlides/notesSlide2.xml"/><Relationship Id="rId16" Type="http://schemas.openxmlformats.org/officeDocument/2006/relationships/image" Target="../media/image15.svg"/><Relationship Id="rId1" Type="http://schemas.openxmlformats.org/officeDocument/2006/relationships/slideLayout" Target="../slideLayouts/slideLayout1.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 Id="rId14" Type="http://schemas.openxmlformats.org/officeDocument/2006/relationships/image" Target="../media/image13.svg"/></Relationships>
</file>

<file path=ppt/slides/_rels/slide3.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C247297-2F25-804E-B1B3-5C9B8DD9F99B}"/>
              </a:ext>
            </a:extLst>
          </p:cNvPr>
          <p:cNvSpPr txBox="1"/>
          <p:nvPr/>
        </p:nvSpPr>
        <p:spPr>
          <a:xfrm>
            <a:off x="464325" y="1161238"/>
            <a:ext cx="6695301" cy="788332"/>
          </a:xfrm>
          <a:prstGeom prst="rect">
            <a:avLst/>
          </a:prstGeom>
          <a:solidFill>
            <a:schemeClr val="bg1">
              <a:lumMod val="85000"/>
            </a:schemeClr>
          </a:solidFill>
        </p:spPr>
        <p:txBody>
          <a:bodyPr wrap="square" tIns="0" bIns="0" rtlCol="0" anchor="ctr" anchorCtr="0">
            <a:noAutofit/>
          </a:bodyPr>
          <a:lstStyle/>
          <a:p>
            <a:r>
              <a:rPr lang="en-GB" dirty="0">
                <a:latin typeface="Arial" panose="020B0604020202020204" pitchFamily="34" charset="0"/>
                <a:cs typeface="Arial" panose="020B0604020202020204" pitchFamily="34" charset="0"/>
              </a:rPr>
              <a:t>Annex H</a:t>
            </a:r>
          </a:p>
          <a:p>
            <a:r>
              <a:rPr lang="en-GB" sz="2700" b="1" dirty="0">
                <a:latin typeface="Arial" panose="020B0604020202020204" pitchFamily="34" charset="0"/>
                <a:cs typeface="Arial" panose="020B0604020202020204" pitchFamily="34" charset="0"/>
              </a:rPr>
              <a:t>Dress Code for Visitors</a:t>
            </a:r>
            <a:endParaRPr lang="en-US" sz="28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F38C5521-E06A-CA40-A0E9-FADBEA44827A}"/>
              </a:ext>
            </a:extLst>
          </p:cNvPr>
          <p:cNvSpPr txBox="1"/>
          <p:nvPr/>
        </p:nvSpPr>
        <p:spPr>
          <a:xfrm>
            <a:off x="464325" y="2199032"/>
            <a:ext cx="6695301" cy="3847207"/>
          </a:xfrm>
          <a:prstGeom prst="rect">
            <a:avLst/>
          </a:prstGeom>
          <a:noFill/>
        </p:spPr>
        <p:txBody>
          <a:bodyPr wrap="square" rtlCol="0">
            <a:spAutoFit/>
          </a:bodyPr>
          <a:lstStyle/>
          <a:p>
            <a:pPr>
              <a:spcAft>
                <a:spcPts val="600"/>
              </a:spcAft>
            </a:pPr>
            <a:r>
              <a:rPr lang="en-GB" sz="1600" dirty="0">
                <a:latin typeface="Arial" panose="020B0604020202020204" pitchFamily="34" charset="0"/>
                <a:cs typeface="Arial" panose="020B0604020202020204" pitchFamily="34" charset="0"/>
              </a:rPr>
              <a:t>All visitors to prisons must adhere to a strict dress code. Prisons should display the below template in visits areas for visitors and prisoners to view. This information should also be made available to visitors when booking visits, to avoid having to cancel visits on arrival due to inappropriate dress.</a:t>
            </a:r>
          </a:p>
          <a:p>
            <a:pPr>
              <a:spcAft>
                <a:spcPts val="600"/>
              </a:spcAft>
            </a:pPr>
            <a:endParaRPr lang="en-GB" sz="1600" dirty="0">
              <a:latin typeface="Arial" panose="020B0604020202020204" pitchFamily="34" charset="0"/>
              <a:cs typeface="Arial" panose="020B0604020202020204" pitchFamily="34" charset="0"/>
            </a:endParaRPr>
          </a:p>
          <a:p>
            <a:pPr>
              <a:spcAft>
                <a:spcPts val="600"/>
              </a:spcAft>
            </a:pPr>
            <a:r>
              <a:rPr lang="en-GB" sz="1600" dirty="0">
                <a:latin typeface="Arial" panose="020B0604020202020204" pitchFamily="34" charset="0"/>
                <a:cs typeface="Arial" panose="020B0604020202020204" pitchFamily="34" charset="0"/>
              </a:rPr>
              <a:t>The below list is an example and not exhaustive. Establishments may wish to add to this list or remove items, in accordance with local assessments and what is deemed necessary and proportionate in that establishment.</a:t>
            </a:r>
          </a:p>
          <a:p>
            <a:pPr>
              <a:spcAft>
                <a:spcPts val="600"/>
              </a:spcAft>
            </a:pPr>
            <a:endParaRPr lang="en-GB" sz="1600" dirty="0">
              <a:latin typeface="Arial" panose="020B0604020202020204" pitchFamily="34" charset="0"/>
              <a:cs typeface="Arial" panose="020B0604020202020204" pitchFamily="34" charset="0"/>
            </a:endParaRPr>
          </a:p>
          <a:p>
            <a:pPr>
              <a:spcAft>
                <a:spcPts val="600"/>
              </a:spcAft>
            </a:pPr>
            <a:r>
              <a:rPr lang="en-GB" sz="1600" dirty="0">
                <a:latin typeface="Arial" panose="020B0604020202020204" pitchFamily="34" charset="0"/>
                <a:cs typeface="Arial" panose="020B0604020202020204" pitchFamily="34" charset="0"/>
              </a:rPr>
              <a:t>Staff working in visits should recognise the diversity of cultures and religions of their social and legal visitors, therefore a sensitive approach should be adopted when this affects dress and appearance.</a:t>
            </a:r>
            <a:endParaRPr lang="en-GB" sz="1600" b="1"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3CE64B64-E8DD-F4A1-9DB8-3B2C2CF23F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464326" y="266831"/>
            <a:ext cx="1426352" cy="644945"/>
          </a:xfrm>
          <a:prstGeom prst="rect">
            <a:avLst/>
          </a:prstGeom>
          <a:noFill/>
        </p:spPr>
      </p:pic>
    </p:spTree>
    <p:extLst>
      <p:ext uri="{BB962C8B-B14F-4D97-AF65-F5344CB8AC3E}">
        <p14:creationId xmlns:p14="http://schemas.microsoft.com/office/powerpoint/2010/main" val="2274811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38C5521-E06A-CA40-A0E9-FADBEA44827A}"/>
              </a:ext>
            </a:extLst>
          </p:cNvPr>
          <p:cNvSpPr txBox="1"/>
          <p:nvPr/>
        </p:nvSpPr>
        <p:spPr>
          <a:xfrm>
            <a:off x="2126512" y="1996784"/>
            <a:ext cx="5033112" cy="8602355"/>
          </a:xfrm>
          <a:prstGeom prst="rect">
            <a:avLst/>
          </a:prstGeom>
          <a:noFill/>
        </p:spPr>
        <p:txBody>
          <a:bodyPr wrap="square" rtlCol="0">
            <a:spAutoFit/>
          </a:bodyPr>
          <a:lstStyle/>
          <a:p>
            <a:pPr>
              <a:spcAft>
                <a:spcPts val="1800"/>
              </a:spcAft>
            </a:pPr>
            <a:r>
              <a:rPr lang="en-GB" sz="1600" b="1" dirty="0">
                <a:latin typeface="Arial" panose="020B0604020202020204" pitchFamily="34" charset="0"/>
                <a:cs typeface="Arial" panose="020B0604020202020204" pitchFamily="34" charset="0"/>
              </a:rPr>
              <a:t>HMP …… operates a family orientated visits policy. The majority of our visitors are accompanied by children and we want to foster a decent, safe and relaxed family environment for all our visitors.</a:t>
            </a:r>
          </a:p>
          <a:p>
            <a:pPr>
              <a:spcAft>
                <a:spcPts val="1800"/>
              </a:spcAft>
            </a:pPr>
            <a:endParaRPr lang="en-GB" sz="1600" b="1" dirty="0">
              <a:latin typeface="Arial" panose="020B0604020202020204" pitchFamily="34" charset="0"/>
              <a:cs typeface="Arial" panose="020B0604020202020204" pitchFamily="34" charset="0"/>
            </a:endParaRPr>
          </a:p>
          <a:p>
            <a:pPr>
              <a:spcAft>
                <a:spcPts val="1800"/>
              </a:spcAft>
            </a:pPr>
            <a:r>
              <a:rPr lang="en-GB" sz="1600" dirty="0">
                <a:latin typeface="Arial" panose="020B0604020202020204" pitchFamily="34" charset="0"/>
                <a:cs typeface="Arial" panose="020B0604020202020204" pitchFamily="34" charset="0"/>
              </a:rPr>
              <a:t>The following items of clothing should not be worn:</a:t>
            </a:r>
          </a:p>
          <a:p>
            <a:pPr marL="285750" indent="-285750">
              <a:spcAft>
                <a:spcPts val="1800"/>
              </a:spcAft>
              <a:buFont typeface="System Font Regular"/>
              <a:buChar char="✖"/>
            </a:pPr>
            <a:r>
              <a:rPr lang="en-GB" sz="1600" dirty="0">
                <a:latin typeface="Arial" panose="020B0604020202020204" pitchFamily="34" charset="0"/>
                <a:cs typeface="Arial" panose="020B0604020202020204" pitchFamily="34" charset="0"/>
              </a:rPr>
              <a:t>Hats, scarves or head coverings which are not worn on religious grounds</a:t>
            </a:r>
          </a:p>
          <a:p>
            <a:pPr marL="285750" indent="-285750">
              <a:spcAft>
                <a:spcPts val="1800"/>
              </a:spcAft>
              <a:buFont typeface="System Font Regular"/>
              <a:buChar char="✖"/>
            </a:pPr>
            <a:r>
              <a:rPr lang="en-GB" sz="1600" dirty="0">
                <a:latin typeface="Arial" panose="020B0604020202020204" pitchFamily="34" charset="0"/>
                <a:cs typeface="Arial" panose="020B0604020202020204" pitchFamily="34" charset="0"/>
              </a:rPr>
              <a:t>Jackets or coats, hoodies or gloves</a:t>
            </a:r>
          </a:p>
          <a:p>
            <a:pPr marL="285750" indent="-285750">
              <a:spcAft>
                <a:spcPts val="1800"/>
              </a:spcAft>
              <a:buFont typeface="System Font Regular"/>
              <a:buChar char="✖"/>
            </a:pPr>
            <a:r>
              <a:rPr lang="en-GB" sz="1600" dirty="0">
                <a:latin typeface="Arial" panose="020B0604020202020204" pitchFamily="34" charset="0"/>
                <a:cs typeface="Arial" panose="020B0604020202020204" pitchFamily="34" charset="0"/>
              </a:rPr>
              <a:t>Inappropriately damaged clothing</a:t>
            </a:r>
          </a:p>
          <a:p>
            <a:pPr marL="285750" indent="-285750">
              <a:spcAft>
                <a:spcPts val="1800"/>
              </a:spcAft>
              <a:buFont typeface="System Font Regular"/>
              <a:buChar char="✖"/>
            </a:pPr>
            <a:r>
              <a:rPr lang="en-GB" sz="1600" dirty="0">
                <a:latin typeface="Arial" panose="020B0604020202020204" pitchFamily="34" charset="0"/>
                <a:cs typeface="Arial" panose="020B0604020202020204" pitchFamily="34" charset="0"/>
              </a:rPr>
              <a:t>Metal hair accessories</a:t>
            </a:r>
          </a:p>
          <a:p>
            <a:pPr marL="285750" indent="-285750">
              <a:spcAft>
                <a:spcPts val="1800"/>
              </a:spcAft>
              <a:buFont typeface="System Font Regular"/>
              <a:buChar char="✖"/>
            </a:pPr>
            <a:r>
              <a:rPr lang="en-GB" sz="1600" dirty="0">
                <a:latin typeface="Arial" panose="020B0604020202020204" pitchFamily="34" charset="0"/>
                <a:cs typeface="Arial" panose="020B0604020202020204" pitchFamily="34" charset="0"/>
              </a:rPr>
              <a:t>Steel toe capped shoes/boots or cycle/</a:t>
            </a:r>
            <a:br>
              <a:rPr lang="en-GB" sz="1600" dirty="0">
                <a:latin typeface="Arial" panose="020B0604020202020204" pitchFamily="34" charset="0"/>
                <a:cs typeface="Arial" panose="020B0604020202020204" pitchFamily="34" charset="0"/>
              </a:rPr>
            </a:br>
            <a:r>
              <a:rPr lang="en-GB" sz="1600" dirty="0">
                <a:latin typeface="Arial" panose="020B0604020202020204" pitchFamily="34" charset="0"/>
                <a:cs typeface="Arial" panose="020B0604020202020204" pitchFamily="34" charset="0"/>
              </a:rPr>
              <a:t>motorcycle shoes</a:t>
            </a:r>
          </a:p>
          <a:p>
            <a:pPr marL="285750" indent="-285750">
              <a:spcAft>
                <a:spcPts val="1800"/>
              </a:spcAft>
              <a:buFont typeface="System Font Regular"/>
              <a:buChar char="✖"/>
            </a:pPr>
            <a:r>
              <a:rPr lang="en-GB" sz="1600" dirty="0">
                <a:latin typeface="Arial" panose="020B0604020202020204" pitchFamily="34" charset="0"/>
                <a:cs typeface="Arial" panose="020B0604020202020204" pitchFamily="34" charset="0"/>
              </a:rPr>
              <a:t>Non-prescription glasses i.e. sunglasses</a:t>
            </a:r>
          </a:p>
          <a:p>
            <a:pPr marL="285750" indent="-285750">
              <a:spcAft>
                <a:spcPts val="1800"/>
              </a:spcAft>
              <a:buFont typeface="System Font Regular"/>
              <a:buChar char="✖"/>
            </a:pPr>
            <a:r>
              <a:rPr lang="en-GB" sz="1600" dirty="0">
                <a:latin typeface="Arial" panose="020B0604020202020204" pitchFamily="34" charset="0"/>
                <a:cs typeface="Arial" panose="020B0604020202020204" pitchFamily="34" charset="0"/>
              </a:rPr>
              <a:t>See-through / revealing clothing</a:t>
            </a:r>
          </a:p>
          <a:p>
            <a:pPr marL="285750" indent="-285750">
              <a:spcAft>
                <a:spcPts val="1800"/>
              </a:spcAft>
              <a:buFont typeface="System Font Regular"/>
              <a:buChar char="✖"/>
            </a:pPr>
            <a:r>
              <a:rPr lang="en-GB" sz="1600" dirty="0">
                <a:latin typeface="Arial" panose="020B0604020202020204" pitchFamily="34" charset="0"/>
                <a:cs typeface="Arial" panose="020B0604020202020204" pitchFamily="34" charset="0"/>
              </a:rPr>
              <a:t>Ripped Jeans</a:t>
            </a:r>
          </a:p>
          <a:p>
            <a:pPr marL="285750" indent="-285750">
              <a:spcAft>
                <a:spcPts val="1200"/>
              </a:spcAft>
              <a:buFont typeface="System Font Regular"/>
              <a:buChar char="✖"/>
            </a:pPr>
            <a:r>
              <a:rPr lang="en-GB" sz="1600" dirty="0">
                <a:latin typeface="Arial" panose="020B0604020202020204" pitchFamily="34" charset="0"/>
                <a:cs typeface="Arial" panose="020B0604020202020204" pitchFamily="34" charset="0"/>
              </a:rPr>
              <a:t>Items of clothing that display offensive abusive or insulting words or gestures</a:t>
            </a:r>
          </a:p>
          <a:p>
            <a:pPr marL="285750" indent="-285750">
              <a:spcAft>
                <a:spcPts val="1200"/>
              </a:spcAft>
              <a:buFont typeface="System Font Regular"/>
              <a:buChar char="✖"/>
            </a:pPr>
            <a:r>
              <a:rPr lang="en-GB" sz="1600" dirty="0">
                <a:latin typeface="Arial" panose="020B0604020202020204" pitchFamily="34" charset="0"/>
                <a:cs typeface="Arial" panose="020B0604020202020204" pitchFamily="34" charset="0"/>
              </a:rPr>
              <a:t>Mini or very short skirts/dresses unless worn with leggings</a:t>
            </a:r>
          </a:p>
          <a:p>
            <a:pPr marL="285750" indent="-285750">
              <a:spcAft>
                <a:spcPts val="1800"/>
              </a:spcAft>
              <a:buFont typeface="System Font Regular"/>
              <a:buChar char="✖"/>
            </a:pPr>
            <a:endParaRPr lang="en-GB" sz="16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AE3B630-AD2A-0345-97AD-5B2D0E8A61AB}"/>
              </a:ext>
            </a:extLst>
          </p:cNvPr>
          <p:cNvSpPr txBox="1"/>
          <p:nvPr/>
        </p:nvSpPr>
        <p:spPr>
          <a:xfrm>
            <a:off x="464324" y="1324450"/>
            <a:ext cx="6695301" cy="466164"/>
          </a:xfrm>
          <a:prstGeom prst="rect">
            <a:avLst/>
          </a:prstGeom>
          <a:solidFill>
            <a:schemeClr val="bg1">
              <a:lumMod val="85000"/>
            </a:schemeClr>
          </a:solidFill>
        </p:spPr>
        <p:txBody>
          <a:bodyPr wrap="square" tIns="216000" bIns="0" rtlCol="0" anchor="ctr" anchorCtr="0">
            <a:noAutofit/>
          </a:bodyPr>
          <a:lstStyle/>
          <a:p>
            <a:r>
              <a:rPr lang="en-GB" sz="2200" b="1" dirty="0">
                <a:latin typeface="Arial" panose="020B0604020202020204" pitchFamily="34" charset="0"/>
                <a:cs typeface="Arial" panose="020B0604020202020204" pitchFamily="34" charset="0"/>
              </a:rPr>
              <a:t>Dress Code for Visitors</a:t>
            </a:r>
            <a:endParaRPr lang="en-GB" sz="22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4" name="Graphic 3">
            <a:extLst>
              <a:ext uri="{FF2B5EF4-FFF2-40B4-BE49-F238E27FC236}">
                <a16:creationId xmlns:a16="http://schemas.microsoft.com/office/drawing/2014/main" id="{9AB876C2-B71A-4547-97A4-B38999FC26B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9385" y="3854585"/>
            <a:ext cx="907447" cy="720103"/>
          </a:xfrm>
          <a:prstGeom prst="rect">
            <a:avLst/>
          </a:prstGeom>
        </p:spPr>
      </p:pic>
      <p:pic>
        <p:nvPicPr>
          <p:cNvPr id="7" name="Graphic 6">
            <a:extLst>
              <a:ext uri="{FF2B5EF4-FFF2-40B4-BE49-F238E27FC236}">
                <a16:creationId xmlns:a16="http://schemas.microsoft.com/office/drawing/2014/main" id="{3CF2688D-1A56-F847-8E67-1012070EEB7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28692" y="8539156"/>
            <a:ext cx="1108395" cy="523523"/>
          </a:xfrm>
          <a:prstGeom prst="rect">
            <a:avLst/>
          </a:prstGeom>
        </p:spPr>
      </p:pic>
      <p:pic>
        <p:nvPicPr>
          <p:cNvPr id="13" name="Graphic 12">
            <a:extLst>
              <a:ext uri="{FF2B5EF4-FFF2-40B4-BE49-F238E27FC236}">
                <a16:creationId xmlns:a16="http://schemas.microsoft.com/office/drawing/2014/main" id="{1F208B0B-FD2D-6A47-AD34-39326232237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48910" y="4937302"/>
            <a:ext cx="1108395" cy="1334841"/>
          </a:xfrm>
          <a:prstGeom prst="rect">
            <a:avLst/>
          </a:prstGeom>
        </p:spPr>
      </p:pic>
      <p:pic>
        <p:nvPicPr>
          <p:cNvPr id="15" name="Graphic 14">
            <a:extLst>
              <a:ext uri="{FF2B5EF4-FFF2-40B4-BE49-F238E27FC236}">
                <a16:creationId xmlns:a16="http://schemas.microsoft.com/office/drawing/2014/main" id="{5112214A-6503-5E44-9E18-AFED923D1B0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72205" y="6405752"/>
            <a:ext cx="723900" cy="685800"/>
          </a:xfrm>
          <a:prstGeom prst="rect">
            <a:avLst/>
          </a:prstGeom>
        </p:spPr>
      </p:pic>
      <p:pic>
        <p:nvPicPr>
          <p:cNvPr id="17" name="Graphic 16">
            <a:extLst>
              <a:ext uri="{FF2B5EF4-FFF2-40B4-BE49-F238E27FC236}">
                <a16:creationId xmlns:a16="http://schemas.microsoft.com/office/drawing/2014/main" id="{5B2B8B94-FC13-9842-BC68-2B5B6C02B12E}"/>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54238" y="7331300"/>
            <a:ext cx="747884" cy="919274"/>
          </a:xfrm>
          <a:prstGeom prst="rect">
            <a:avLst/>
          </a:prstGeom>
        </p:spPr>
      </p:pic>
      <p:pic>
        <p:nvPicPr>
          <p:cNvPr id="21" name="Graphic 20">
            <a:extLst>
              <a:ext uri="{FF2B5EF4-FFF2-40B4-BE49-F238E27FC236}">
                <a16:creationId xmlns:a16="http://schemas.microsoft.com/office/drawing/2014/main" id="{0693F868-30C9-8149-ACD0-F2374ABA8042}"/>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400050" y="1739692"/>
            <a:ext cx="1268210" cy="1530598"/>
          </a:xfrm>
          <a:prstGeom prst="rect">
            <a:avLst/>
          </a:prstGeom>
        </p:spPr>
      </p:pic>
      <p:pic>
        <p:nvPicPr>
          <p:cNvPr id="14" name="Graphic 6">
            <a:extLst>
              <a:ext uri="{FF2B5EF4-FFF2-40B4-BE49-F238E27FC236}">
                <a16:creationId xmlns:a16="http://schemas.microsoft.com/office/drawing/2014/main" id="{A7EA6C5B-A2B3-384B-8F58-ABABCD570FD3}"/>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674973" y="9219691"/>
            <a:ext cx="993287" cy="993287"/>
          </a:xfrm>
          <a:prstGeom prst="rect">
            <a:avLst/>
          </a:prstGeom>
        </p:spPr>
      </p:pic>
      <p:pic>
        <p:nvPicPr>
          <p:cNvPr id="2" name="Picture 1">
            <a:extLst>
              <a:ext uri="{FF2B5EF4-FFF2-40B4-BE49-F238E27FC236}">
                <a16:creationId xmlns:a16="http://schemas.microsoft.com/office/drawing/2014/main" id="{8375C450-2D36-1845-274F-9FF57703B603}"/>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bwMode="auto">
          <a:xfrm>
            <a:off x="464326" y="266831"/>
            <a:ext cx="1426352" cy="644945"/>
          </a:xfrm>
          <a:prstGeom prst="rect">
            <a:avLst/>
          </a:prstGeom>
          <a:noFill/>
        </p:spPr>
      </p:pic>
    </p:spTree>
    <p:extLst>
      <p:ext uri="{BB962C8B-B14F-4D97-AF65-F5344CB8AC3E}">
        <p14:creationId xmlns:p14="http://schemas.microsoft.com/office/powerpoint/2010/main" val="3904635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4C5ACAA-E085-D84B-B8B3-B644BB8CBB0E}"/>
              </a:ext>
            </a:extLst>
          </p:cNvPr>
          <p:cNvSpPr txBox="1"/>
          <p:nvPr/>
        </p:nvSpPr>
        <p:spPr>
          <a:xfrm>
            <a:off x="2317897" y="467831"/>
            <a:ext cx="4784651" cy="3252172"/>
          </a:xfrm>
          <a:prstGeom prst="rect">
            <a:avLst/>
          </a:prstGeom>
          <a:noFill/>
        </p:spPr>
        <p:txBody>
          <a:bodyPr wrap="square" rtlCol="0">
            <a:spAutoFit/>
          </a:bodyPr>
          <a:lstStyle/>
          <a:p>
            <a:pPr marL="285750" indent="-285750">
              <a:spcAft>
                <a:spcPts val="800"/>
              </a:spcAft>
              <a:buFont typeface="System Font Regular"/>
              <a:buChar char="✖"/>
            </a:pPr>
            <a:r>
              <a:rPr lang="en-GB" sz="1600" dirty="0">
                <a:latin typeface="Arial" panose="020B0604020202020204" pitchFamily="34" charset="0"/>
                <a:cs typeface="Arial" panose="020B0604020202020204" pitchFamily="34" charset="0"/>
              </a:rPr>
              <a:t>Shorts which are shorter than mid thigh to knee length</a:t>
            </a:r>
          </a:p>
          <a:p>
            <a:pPr marL="285750" indent="-285750">
              <a:spcAft>
                <a:spcPts val="800"/>
              </a:spcAft>
              <a:buFont typeface="System Font Regular"/>
              <a:buChar char="✖"/>
            </a:pPr>
            <a:r>
              <a:rPr lang="en-GB" sz="1600" dirty="0">
                <a:latin typeface="Arial" panose="020B0604020202020204" pitchFamily="34" charset="0"/>
                <a:cs typeface="Arial" panose="020B0604020202020204" pitchFamily="34" charset="0"/>
              </a:rPr>
              <a:t>Visible or exposed underwear</a:t>
            </a:r>
          </a:p>
          <a:p>
            <a:pPr marL="285750" indent="-285750">
              <a:spcAft>
                <a:spcPts val="800"/>
              </a:spcAft>
              <a:buFont typeface="System Font Regular"/>
              <a:buChar char="✖"/>
            </a:pPr>
            <a:r>
              <a:rPr lang="en-GB" sz="1600" dirty="0">
                <a:latin typeface="Arial" panose="020B0604020202020204" pitchFamily="34" charset="0"/>
                <a:cs typeface="Arial" panose="020B0604020202020204" pitchFamily="34" charset="0"/>
              </a:rPr>
              <a:t>Smart watches</a:t>
            </a:r>
          </a:p>
          <a:p>
            <a:pPr marL="285750" indent="-285750">
              <a:spcAft>
                <a:spcPts val="800"/>
              </a:spcAft>
              <a:buFont typeface="System Font Regular"/>
              <a:buChar char="✖"/>
            </a:pPr>
            <a:endParaRPr lang="en-GB" sz="1600" dirty="0">
              <a:latin typeface="Arial" panose="020B0604020202020204" pitchFamily="34" charset="0"/>
              <a:cs typeface="Arial" panose="020B0604020202020204" pitchFamily="34" charset="0"/>
            </a:endParaRPr>
          </a:p>
          <a:p>
            <a:pPr>
              <a:spcAft>
                <a:spcPts val="800"/>
              </a:spcAft>
            </a:pPr>
            <a:endParaRPr lang="en-GB" sz="1600" dirty="0">
              <a:latin typeface="Arial" panose="020B0604020202020204" pitchFamily="34" charset="0"/>
              <a:cs typeface="Arial" panose="020B0604020202020204" pitchFamily="34" charset="0"/>
            </a:endParaRPr>
          </a:p>
          <a:p>
            <a:pPr>
              <a:spcAft>
                <a:spcPts val="600"/>
              </a:spcAft>
            </a:pPr>
            <a:r>
              <a:rPr lang="en-GB" sz="1600" dirty="0">
                <a:latin typeface="Arial" panose="020B0604020202020204" pitchFamily="34" charset="0"/>
                <a:cs typeface="Arial" panose="020B0604020202020204" pitchFamily="34" charset="0"/>
              </a:rPr>
              <a:t>This list is not exhaustive. </a:t>
            </a:r>
          </a:p>
          <a:p>
            <a:pPr>
              <a:spcAft>
                <a:spcPts val="600"/>
              </a:spcAft>
            </a:pPr>
            <a:endParaRPr lang="en-GB" sz="1500" dirty="0">
              <a:latin typeface="Arial" panose="020B0604020202020204" pitchFamily="34" charset="0"/>
              <a:cs typeface="Arial" panose="020B0604020202020204" pitchFamily="34" charset="0"/>
            </a:endParaRPr>
          </a:p>
          <a:p>
            <a:pPr>
              <a:spcAft>
                <a:spcPts val="600"/>
              </a:spcAft>
            </a:pPr>
            <a:endParaRPr lang="en-GB" sz="1500" dirty="0">
              <a:latin typeface="Arial" panose="020B0604020202020204" pitchFamily="34" charset="0"/>
              <a:cs typeface="Arial" panose="020B0604020202020204" pitchFamily="34" charset="0"/>
            </a:endParaRPr>
          </a:p>
          <a:p>
            <a:endParaRPr lang="en-US" sz="1500" dirty="0"/>
          </a:p>
        </p:txBody>
      </p:sp>
      <p:pic>
        <p:nvPicPr>
          <p:cNvPr id="5" name="Graphic 4">
            <a:extLst>
              <a:ext uri="{FF2B5EF4-FFF2-40B4-BE49-F238E27FC236}">
                <a16:creationId xmlns:a16="http://schemas.microsoft.com/office/drawing/2014/main" id="{DCCD7792-235D-0F43-A9B1-B4722EB5B9B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39449" y="647713"/>
            <a:ext cx="993287" cy="993287"/>
          </a:xfrm>
          <a:prstGeom prst="rect">
            <a:avLst/>
          </a:prstGeom>
        </p:spPr>
      </p:pic>
      <p:sp>
        <p:nvSpPr>
          <p:cNvPr id="2" name="TextBox 1"/>
          <p:cNvSpPr txBox="1"/>
          <p:nvPr/>
        </p:nvSpPr>
        <p:spPr>
          <a:xfrm>
            <a:off x="839449" y="3441374"/>
            <a:ext cx="5951095" cy="1569660"/>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It is up to prison staff to make decisions and judgements as to when clothing is inappropriate. When making these decisions, staff will always consider decency and diversity. You may be asked to adjust clothing or wear alternative clothing if available. As a last resort your visit may be cancelled if the dress code cannot be followed.</a:t>
            </a:r>
          </a:p>
        </p:txBody>
      </p:sp>
    </p:spTree>
    <p:extLst>
      <p:ext uri="{BB962C8B-B14F-4D97-AF65-F5344CB8AC3E}">
        <p14:creationId xmlns:p14="http://schemas.microsoft.com/office/powerpoint/2010/main" val="119935155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413</TotalTime>
  <Words>341</Words>
  <Application>Microsoft Office PowerPoint</Application>
  <PresentationFormat>Custom</PresentationFormat>
  <Paragraphs>31</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System Font Regular</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Harvey Fryer</dc:creator>
  <cp:lastModifiedBy>Sundal, Gurpreet</cp:lastModifiedBy>
  <cp:revision>53</cp:revision>
  <dcterms:created xsi:type="dcterms:W3CDTF">2021-01-21T12:29:41Z</dcterms:created>
  <dcterms:modified xsi:type="dcterms:W3CDTF">2025-12-24T08:47:55Z</dcterms:modified>
</cp:coreProperties>
</file>