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4"/>
  </p:notesMasterIdLst>
  <p:sldIdLst>
    <p:sldId id="256" r:id="rId2"/>
    <p:sldId id="259" r:id="rId3"/>
  </p:sldIdLst>
  <p:sldSz cx="7559675" cy="10691813"/>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8" userDrawn="1">
          <p15:clr>
            <a:srgbClr val="A4A3A4"/>
          </p15:clr>
        </p15:guide>
        <p15:guide id="2" pos="235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371"/>
    <p:restoredTop sz="93736"/>
  </p:normalViewPr>
  <p:slideViewPr>
    <p:cSldViewPr snapToGrid="0" snapToObjects="1" showGuides="1">
      <p:cViewPr>
        <p:scale>
          <a:sx n="111" d="100"/>
          <a:sy n="111" d="100"/>
        </p:scale>
        <p:origin x="1426" y="62"/>
      </p:cViewPr>
      <p:guideLst>
        <p:guide orient="horz" pos="3368"/>
        <p:guide pos="235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4E052C9E-13E0-794E-9D49-7F136485930D}" type="datetimeFigureOut">
              <a:rPr lang="en-US" smtClean="0"/>
              <a:t>12/24/2025</a:t>
            </a:fld>
            <a:endParaRPr lang="en-US"/>
          </a:p>
        </p:txBody>
      </p:sp>
      <p:sp>
        <p:nvSpPr>
          <p:cNvPr id="4" name="Slide Image Placeholder 3"/>
          <p:cNvSpPr>
            <a:spLocks noGrp="1" noRot="1" noChangeAspect="1"/>
          </p:cNvSpPr>
          <p:nvPr>
            <p:ph type="sldImg" idx="2"/>
          </p:nvPr>
        </p:nvSpPr>
        <p:spPr>
          <a:xfrm>
            <a:off x="3754438" y="857250"/>
            <a:ext cx="1635125"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E326096B-F128-0E41-9F1B-55B15C261C1D}" type="slidenum">
              <a:rPr lang="en-US" smtClean="0"/>
              <a:t>‹#›</a:t>
            </a:fld>
            <a:endParaRPr lang="en-US"/>
          </a:p>
        </p:txBody>
      </p:sp>
    </p:spTree>
    <p:extLst>
      <p:ext uri="{BB962C8B-B14F-4D97-AF65-F5344CB8AC3E}">
        <p14:creationId xmlns:p14="http://schemas.microsoft.com/office/powerpoint/2010/main" val="12736581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326096B-F128-0E41-9F1B-55B15C261C1D}" type="slidenum">
              <a:rPr lang="en-US" smtClean="0"/>
              <a:t>1</a:t>
            </a:fld>
            <a:endParaRPr lang="en-US"/>
          </a:p>
        </p:txBody>
      </p:sp>
    </p:spTree>
    <p:extLst>
      <p:ext uri="{BB962C8B-B14F-4D97-AF65-F5344CB8AC3E}">
        <p14:creationId xmlns:p14="http://schemas.microsoft.com/office/powerpoint/2010/main" val="28141644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326096B-F128-0E41-9F1B-55B15C261C1D}" type="slidenum">
              <a:rPr lang="en-US" smtClean="0"/>
              <a:t>2</a:t>
            </a:fld>
            <a:endParaRPr lang="en-US"/>
          </a:p>
        </p:txBody>
      </p:sp>
    </p:spTree>
    <p:extLst>
      <p:ext uri="{BB962C8B-B14F-4D97-AF65-F5344CB8AC3E}">
        <p14:creationId xmlns:p14="http://schemas.microsoft.com/office/powerpoint/2010/main" val="22692998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en-GB"/>
              <a:t>Click to edit Master title style</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B39F1F39-4B4D-CB49-91C2-035F71F89988}" type="datetimeFigureOut">
              <a:rPr lang="en-US" smtClean="0"/>
              <a:t>12/24/2025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759A57-4181-3B41-B2A0-9B8CF73BB638}" type="slidenum">
              <a:rPr lang="en-US" smtClean="0"/>
              <a:t>‹#›</a:t>
            </a:fld>
            <a:endParaRPr lang="en-US"/>
          </a:p>
        </p:txBody>
      </p:sp>
    </p:spTree>
    <p:extLst>
      <p:ext uri="{BB962C8B-B14F-4D97-AF65-F5344CB8AC3E}">
        <p14:creationId xmlns:p14="http://schemas.microsoft.com/office/powerpoint/2010/main" val="38635239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39F1F39-4B4D-CB49-91C2-035F71F89988}" type="datetimeFigureOut">
              <a:rPr lang="en-US" smtClean="0"/>
              <a:t>12/24/2025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759A57-4181-3B41-B2A0-9B8CF73BB638}" type="slidenum">
              <a:rPr lang="en-US" smtClean="0"/>
              <a:t>‹#›</a:t>
            </a:fld>
            <a:endParaRPr lang="en-US"/>
          </a:p>
        </p:txBody>
      </p:sp>
    </p:spTree>
    <p:extLst>
      <p:ext uri="{BB962C8B-B14F-4D97-AF65-F5344CB8AC3E}">
        <p14:creationId xmlns:p14="http://schemas.microsoft.com/office/powerpoint/2010/main" val="24009126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39F1F39-4B4D-CB49-91C2-035F71F89988}" type="datetimeFigureOut">
              <a:rPr lang="en-US" smtClean="0"/>
              <a:t>12/24/2025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759A57-4181-3B41-B2A0-9B8CF73BB638}" type="slidenum">
              <a:rPr lang="en-US" smtClean="0"/>
              <a:t>‹#›</a:t>
            </a:fld>
            <a:endParaRPr lang="en-US"/>
          </a:p>
        </p:txBody>
      </p:sp>
    </p:spTree>
    <p:extLst>
      <p:ext uri="{BB962C8B-B14F-4D97-AF65-F5344CB8AC3E}">
        <p14:creationId xmlns:p14="http://schemas.microsoft.com/office/powerpoint/2010/main" val="29130493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39F1F39-4B4D-CB49-91C2-035F71F89988}" type="datetimeFigureOut">
              <a:rPr lang="en-US" smtClean="0"/>
              <a:t>12/24/2025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759A57-4181-3B41-B2A0-9B8CF73BB638}" type="slidenum">
              <a:rPr lang="en-US" smtClean="0"/>
              <a:t>‹#›</a:t>
            </a:fld>
            <a:endParaRPr lang="en-US"/>
          </a:p>
        </p:txBody>
      </p:sp>
    </p:spTree>
    <p:extLst>
      <p:ext uri="{BB962C8B-B14F-4D97-AF65-F5344CB8AC3E}">
        <p14:creationId xmlns:p14="http://schemas.microsoft.com/office/powerpoint/2010/main" val="1539216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en-GB"/>
              <a:t>Click to edit Master title style</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39F1F39-4B4D-CB49-91C2-035F71F89988}" type="datetimeFigureOut">
              <a:rPr lang="en-US" smtClean="0"/>
              <a:t>12/24/2025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759A57-4181-3B41-B2A0-9B8CF73BB638}" type="slidenum">
              <a:rPr lang="en-US" smtClean="0"/>
              <a:t>‹#›</a:t>
            </a:fld>
            <a:endParaRPr lang="en-US"/>
          </a:p>
        </p:txBody>
      </p:sp>
    </p:spTree>
    <p:extLst>
      <p:ext uri="{BB962C8B-B14F-4D97-AF65-F5344CB8AC3E}">
        <p14:creationId xmlns:p14="http://schemas.microsoft.com/office/powerpoint/2010/main" val="10194837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B39F1F39-4B4D-CB49-91C2-035F71F89988}" type="datetimeFigureOut">
              <a:rPr lang="en-US" smtClean="0"/>
              <a:t>12/24/2025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759A57-4181-3B41-B2A0-9B8CF73BB638}" type="slidenum">
              <a:rPr lang="en-US" smtClean="0"/>
              <a:t>‹#›</a:t>
            </a:fld>
            <a:endParaRPr lang="en-US"/>
          </a:p>
        </p:txBody>
      </p:sp>
    </p:spTree>
    <p:extLst>
      <p:ext uri="{BB962C8B-B14F-4D97-AF65-F5344CB8AC3E}">
        <p14:creationId xmlns:p14="http://schemas.microsoft.com/office/powerpoint/2010/main" val="4081871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en-GB"/>
              <a:t>Click to edit Master title style</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en-GB"/>
              <a:t>Click to edit Master text styles</a:t>
            </a:r>
          </a:p>
        </p:txBody>
      </p:sp>
      <p:sp>
        <p:nvSpPr>
          <p:cNvPr id="4" name="Content Placeholder 3"/>
          <p:cNvSpPr>
            <a:spLocks noGrp="1"/>
          </p:cNvSpPr>
          <p:nvPr>
            <p:ph sz="half" idx="2"/>
          </p:nvPr>
        </p:nvSpPr>
        <p:spPr>
          <a:xfrm>
            <a:off x="520713" y="3905482"/>
            <a:ext cx="3198096" cy="57443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en-GB"/>
              <a:t>Click to edit Master text styles</a:t>
            </a:r>
          </a:p>
        </p:txBody>
      </p:sp>
      <p:sp>
        <p:nvSpPr>
          <p:cNvPr id="6" name="Content Placeholder 5"/>
          <p:cNvSpPr>
            <a:spLocks noGrp="1"/>
          </p:cNvSpPr>
          <p:nvPr>
            <p:ph sz="quarter" idx="4"/>
          </p:nvPr>
        </p:nvSpPr>
        <p:spPr>
          <a:xfrm>
            <a:off x="3827086" y="3905482"/>
            <a:ext cx="3213847" cy="57443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B39F1F39-4B4D-CB49-91C2-035F71F89988}" type="datetimeFigureOut">
              <a:rPr lang="en-US" smtClean="0"/>
              <a:t>12/24/2025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1759A57-4181-3B41-B2A0-9B8CF73BB638}" type="slidenum">
              <a:rPr lang="en-US" smtClean="0"/>
              <a:t>‹#›</a:t>
            </a:fld>
            <a:endParaRPr lang="en-US"/>
          </a:p>
        </p:txBody>
      </p:sp>
    </p:spTree>
    <p:extLst>
      <p:ext uri="{BB962C8B-B14F-4D97-AF65-F5344CB8AC3E}">
        <p14:creationId xmlns:p14="http://schemas.microsoft.com/office/powerpoint/2010/main" val="38371696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B39F1F39-4B4D-CB49-91C2-035F71F89988}" type="datetimeFigureOut">
              <a:rPr lang="en-US" smtClean="0"/>
              <a:t>12/24/2025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1759A57-4181-3B41-B2A0-9B8CF73BB638}" type="slidenum">
              <a:rPr lang="en-US" smtClean="0"/>
              <a:t>‹#›</a:t>
            </a:fld>
            <a:endParaRPr lang="en-US"/>
          </a:p>
        </p:txBody>
      </p:sp>
    </p:spTree>
    <p:extLst>
      <p:ext uri="{BB962C8B-B14F-4D97-AF65-F5344CB8AC3E}">
        <p14:creationId xmlns:p14="http://schemas.microsoft.com/office/powerpoint/2010/main" val="2289595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9F1F39-4B4D-CB49-91C2-035F71F89988}" type="datetimeFigureOut">
              <a:rPr lang="en-US" smtClean="0"/>
              <a:t>12/24/2025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1759A57-4181-3B41-B2A0-9B8CF73BB638}" type="slidenum">
              <a:rPr lang="en-US" smtClean="0"/>
              <a:t>‹#›</a:t>
            </a:fld>
            <a:endParaRPr lang="en-US"/>
          </a:p>
        </p:txBody>
      </p:sp>
    </p:spTree>
    <p:extLst>
      <p:ext uri="{BB962C8B-B14F-4D97-AF65-F5344CB8AC3E}">
        <p14:creationId xmlns:p14="http://schemas.microsoft.com/office/powerpoint/2010/main" val="4221529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en-GB"/>
              <a:t>Click to edit Master title style</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en-GB"/>
              <a:t>Click to edit Master text styles</a:t>
            </a:r>
          </a:p>
        </p:txBody>
      </p:sp>
      <p:sp>
        <p:nvSpPr>
          <p:cNvPr id="5" name="Date Placeholder 4"/>
          <p:cNvSpPr>
            <a:spLocks noGrp="1"/>
          </p:cNvSpPr>
          <p:nvPr>
            <p:ph type="dt" sz="half" idx="10"/>
          </p:nvPr>
        </p:nvSpPr>
        <p:spPr/>
        <p:txBody>
          <a:bodyPr/>
          <a:lstStyle/>
          <a:p>
            <a:fld id="{B39F1F39-4B4D-CB49-91C2-035F71F89988}" type="datetimeFigureOut">
              <a:rPr lang="en-US" smtClean="0"/>
              <a:t>12/24/2025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759A57-4181-3B41-B2A0-9B8CF73BB638}" type="slidenum">
              <a:rPr lang="en-US" smtClean="0"/>
              <a:t>‹#›</a:t>
            </a:fld>
            <a:endParaRPr lang="en-US"/>
          </a:p>
        </p:txBody>
      </p:sp>
    </p:spTree>
    <p:extLst>
      <p:ext uri="{BB962C8B-B14F-4D97-AF65-F5344CB8AC3E}">
        <p14:creationId xmlns:p14="http://schemas.microsoft.com/office/powerpoint/2010/main" val="1633792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en-GB"/>
              <a:t>Click to edit Master title style</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en-GB"/>
              <a:t>Click icon to add picture</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en-GB"/>
              <a:t>Click to edit Master text styles</a:t>
            </a:r>
          </a:p>
        </p:txBody>
      </p:sp>
      <p:sp>
        <p:nvSpPr>
          <p:cNvPr id="5" name="Date Placeholder 4"/>
          <p:cNvSpPr>
            <a:spLocks noGrp="1"/>
          </p:cNvSpPr>
          <p:nvPr>
            <p:ph type="dt" sz="half" idx="10"/>
          </p:nvPr>
        </p:nvSpPr>
        <p:spPr/>
        <p:txBody>
          <a:bodyPr/>
          <a:lstStyle/>
          <a:p>
            <a:fld id="{B39F1F39-4B4D-CB49-91C2-035F71F89988}" type="datetimeFigureOut">
              <a:rPr lang="en-US" smtClean="0"/>
              <a:t>12/24/2025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759A57-4181-3B41-B2A0-9B8CF73BB638}" type="slidenum">
              <a:rPr lang="en-US" smtClean="0"/>
              <a:t>‹#›</a:t>
            </a:fld>
            <a:endParaRPr lang="en-US"/>
          </a:p>
        </p:txBody>
      </p:sp>
    </p:spTree>
    <p:extLst>
      <p:ext uri="{BB962C8B-B14F-4D97-AF65-F5344CB8AC3E}">
        <p14:creationId xmlns:p14="http://schemas.microsoft.com/office/powerpoint/2010/main" val="4254152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B39F1F39-4B4D-CB49-91C2-035F71F89988}" type="datetimeFigureOut">
              <a:rPr lang="en-US" smtClean="0"/>
              <a:t>12/24/2025</a:t>
            </a:fld>
            <a:endParaRPr 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E1759A57-4181-3B41-B2A0-9B8CF73BB638}" type="slidenum">
              <a:rPr lang="en-US" smtClean="0"/>
              <a:t>‹#›</a:t>
            </a:fld>
            <a:endParaRPr lang="en-US"/>
          </a:p>
        </p:txBody>
      </p:sp>
    </p:spTree>
    <p:extLst>
      <p:ext uri="{BB962C8B-B14F-4D97-AF65-F5344CB8AC3E}">
        <p14:creationId xmlns:p14="http://schemas.microsoft.com/office/powerpoint/2010/main" val="307599152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sv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svg"/><Relationship Id="rId17" Type="http://schemas.openxmlformats.org/officeDocument/2006/relationships/image" Target="../media/image1.png"/><Relationship Id="rId2" Type="http://schemas.openxmlformats.org/officeDocument/2006/relationships/notesSlide" Target="../notesSlides/notesSlide2.xml"/><Relationship Id="rId16" Type="http://schemas.openxmlformats.org/officeDocument/2006/relationships/image" Target="../media/image15.svg"/><Relationship Id="rId1" Type="http://schemas.openxmlformats.org/officeDocument/2006/relationships/slideLayout" Target="../slideLayouts/slideLayout1.xml"/><Relationship Id="rId6" Type="http://schemas.openxmlformats.org/officeDocument/2006/relationships/image" Target="../media/image5.sv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svg"/><Relationship Id="rId4" Type="http://schemas.openxmlformats.org/officeDocument/2006/relationships/image" Target="../media/image3.svg"/><Relationship Id="rId9" Type="http://schemas.openxmlformats.org/officeDocument/2006/relationships/image" Target="../media/image8.png"/><Relationship Id="rId14" Type="http://schemas.openxmlformats.org/officeDocument/2006/relationships/image" Target="../media/image13.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C247297-2F25-804E-B1B3-5C9B8DD9F99B}"/>
              </a:ext>
            </a:extLst>
          </p:cNvPr>
          <p:cNvSpPr txBox="1"/>
          <p:nvPr/>
        </p:nvSpPr>
        <p:spPr>
          <a:xfrm>
            <a:off x="464325" y="1161238"/>
            <a:ext cx="6695301" cy="788332"/>
          </a:xfrm>
          <a:prstGeom prst="rect">
            <a:avLst/>
          </a:prstGeom>
          <a:solidFill>
            <a:schemeClr val="bg1">
              <a:lumMod val="85000"/>
            </a:schemeClr>
          </a:solidFill>
        </p:spPr>
        <p:txBody>
          <a:bodyPr wrap="square" tIns="0" bIns="0" rtlCol="0" anchor="ctr" anchorCtr="0">
            <a:noAutofit/>
          </a:bodyPr>
          <a:lstStyle/>
          <a:p>
            <a:r>
              <a:rPr lang="en-GB" dirty="0">
                <a:latin typeface="Arial" panose="020B0604020202020204" pitchFamily="34" charset="0"/>
                <a:cs typeface="Arial" panose="020B0604020202020204" pitchFamily="34" charset="0"/>
              </a:rPr>
              <a:t>Annex H</a:t>
            </a:r>
          </a:p>
          <a:p>
            <a:r>
              <a:rPr lang="en-GB" sz="2700" b="1" dirty="0">
                <a:latin typeface="Arial" panose="020B0604020202020204" pitchFamily="34" charset="0"/>
                <a:cs typeface="Arial" panose="020B0604020202020204" pitchFamily="34" charset="0"/>
              </a:rPr>
              <a:t>Dress Code for Visitors</a:t>
            </a:r>
            <a:endParaRPr lang="en-US" sz="2800"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F38C5521-E06A-CA40-A0E9-FADBEA44827A}"/>
              </a:ext>
            </a:extLst>
          </p:cNvPr>
          <p:cNvSpPr txBox="1"/>
          <p:nvPr/>
        </p:nvSpPr>
        <p:spPr>
          <a:xfrm>
            <a:off x="464325" y="2199032"/>
            <a:ext cx="6695301" cy="3970318"/>
          </a:xfrm>
          <a:prstGeom prst="rect">
            <a:avLst/>
          </a:prstGeom>
          <a:noFill/>
        </p:spPr>
        <p:txBody>
          <a:bodyPr wrap="square" rtlCol="0">
            <a:spAutoFit/>
          </a:bodyPr>
          <a:lstStyle/>
          <a:p>
            <a:r>
              <a:rPr lang="en-GB" dirty="0"/>
              <a:t>All visitors to prisons must adhere to a dress code. Prisons should display the below template in visits areas for visitors and prisoners to view. This information should also be made available to visitors when booking visits, to avoid having to cancel visits on arrival due to inappropriate dress.</a:t>
            </a:r>
          </a:p>
          <a:p>
            <a:endParaRPr lang="en-GB" dirty="0"/>
          </a:p>
          <a:p>
            <a:r>
              <a:rPr lang="en-GB" dirty="0"/>
              <a:t>The below list is an example and not exhaustive. Establishments may wish to add to this list or remove items, in accordance with local assessments and what is deemed necessary and proportionate in that establishment.</a:t>
            </a:r>
          </a:p>
          <a:p>
            <a:endParaRPr lang="en-GB" dirty="0"/>
          </a:p>
          <a:p>
            <a:r>
              <a:rPr lang="en-GB" dirty="0"/>
              <a:t>Staff working in visits should recognise the diversity of cultures and religions of their social and legal visitors, therefore a sensitive approach should be adopted when this affects dress and appearance. </a:t>
            </a:r>
          </a:p>
        </p:txBody>
      </p:sp>
      <p:pic>
        <p:nvPicPr>
          <p:cNvPr id="2" name="Picture 1">
            <a:extLst>
              <a:ext uri="{FF2B5EF4-FFF2-40B4-BE49-F238E27FC236}">
                <a16:creationId xmlns:a16="http://schemas.microsoft.com/office/drawing/2014/main" id="{824D0171-C6CE-928C-4328-1950CE37D37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464326" y="266831"/>
            <a:ext cx="1426352" cy="644945"/>
          </a:xfrm>
          <a:prstGeom prst="rect">
            <a:avLst/>
          </a:prstGeom>
          <a:noFill/>
        </p:spPr>
      </p:pic>
    </p:spTree>
    <p:extLst>
      <p:ext uri="{BB962C8B-B14F-4D97-AF65-F5344CB8AC3E}">
        <p14:creationId xmlns:p14="http://schemas.microsoft.com/office/powerpoint/2010/main" val="22748110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F38C5521-E06A-CA40-A0E9-FADBEA44827A}"/>
              </a:ext>
            </a:extLst>
          </p:cNvPr>
          <p:cNvSpPr txBox="1"/>
          <p:nvPr/>
        </p:nvSpPr>
        <p:spPr>
          <a:xfrm>
            <a:off x="2111099" y="1703487"/>
            <a:ext cx="5033112" cy="9294852"/>
          </a:xfrm>
          <a:prstGeom prst="rect">
            <a:avLst/>
          </a:prstGeom>
          <a:noFill/>
        </p:spPr>
        <p:txBody>
          <a:bodyPr wrap="square" rtlCol="0">
            <a:spAutoFit/>
          </a:bodyPr>
          <a:lstStyle/>
          <a:p>
            <a:pPr>
              <a:spcAft>
                <a:spcPts val="1800"/>
              </a:spcAft>
            </a:pPr>
            <a:r>
              <a:rPr lang="en-GB" sz="1500" b="1" dirty="0">
                <a:latin typeface="Arial" panose="020B0604020202020204" pitchFamily="34" charset="0"/>
                <a:cs typeface="Arial" panose="020B0604020202020204" pitchFamily="34" charset="0"/>
              </a:rPr>
              <a:t>HMP …… operates a family orientated visits policy. The majority of our visitors are accompanied by children and we want to foster a decent, safe and relaxed family environment.</a:t>
            </a:r>
          </a:p>
          <a:p>
            <a:pPr>
              <a:spcAft>
                <a:spcPts val="1800"/>
              </a:spcAft>
            </a:pPr>
            <a:r>
              <a:rPr lang="en-GB" sz="1500" dirty="0">
                <a:latin typeface="Arial" panose="020B0604020202020204" pitchFamily="34" charset="0"/>
                <a:cs typeface="Arial" panose="020B0604020202020204" pitchFamily="34" charset="0"/>
              </a:rPr>
              <a:t>The following items of clothing should NOT be worn:</a:t>
            </a:r>
          </a:p>
          <a:p>
            <a:pPr marL="285750" lvl="0" indent="-285750">
              <a:buFont typeface="Symbol" panose="05050102010706020507" pitchFamily="18" charset="2"/>
              <a:buChar char=""/>
            </a:pPr>
            <a:r>
              <a:rPr lang="en-GB" sz="1600" dirty="0"/>
              <a:t>Hats or scarves and head coverings which are not worn on religious grounds</a:t>
            </a:r>
          </a:p>
          <a:p>
            <a:pPr lvl="0"/>
            <a:endParaRPr lang="en-GB" sz="1600" dirty="0"/>
          </a:p>
          <a:p>
            <a:pPr marL="285750" lvl="0" indent="-285750">
              <a:buFont typeface="Symbol" panose="05050102010706020507" pitchFamily="18" charset="2"/>
              <a:buChar char=""/>
            </a:pPr>
            <a:r>
              <a:rPr lang="en-GB" sz="1600" dirty="0"/>
              <a:t>Inappropriately damaged clothing</a:t>
            </a:r>
          </a:p>
          <a:p>
            <a:pPr lvl="0"/>
            <a:endParaRPr lang="en-GB" sz="1600" dirty="0"/>
          </a:p>
          <a:p>
            <a:pPr marL="285750" lvl="0" indent="-285750">
              <a:buFont typeface="Symbol" panose="05050102010706020507" pitchFamily="18" charset="2"/>
              <a:buChar char=""/>
            </a:pPr>
            <a:r>
              <a:rPr lang="en-GB" sz="1600" dirty="0"/>
              <a:t>Non-prescription glasses i.e. sunglasses</a:t>
            </a:r>
          </a:p>
          <a:p>
            <a:pPr lvl="0"/>
            <a:endParaRPr lang="en-GB" sz="1600" dirty="0"/>
          </a:p>
          <a:p>
            <a:pPr marL="285750" lvl="0" indent="-285750">
              <a:buFont typeface="Symbol" panose="05050102010706020507" pitchFamily="18" charset="2"/>
              <a:buChar char=""/>
            </a:pPr>
            <a:r>
              <a:rPr lang="en-GB" sz="1600" dirty="0"/>
              <a:t>See-through/ revealing clothing</a:t>
            </a:r>
          </a:p>
          <a:p>
            <a:pPr lvl="0"/>
            <a:endParaRPr lang="en-GB" sz="1600" dirty="0"/>
          </a:p>
          <a:p>
            <a:pPr marL="285750" lvl="0" indent="-285750">
              <a:buFont typeface="Symbol" panose="05050102010706020507" pitchFamily="18" charset="2"/>
              <a:buChar char=""/>
            </a:pPr>
            <a:r>
              <a:rPr lang="en-GB" sz="1600" dirty="0"/>
              <a:t>Items of clothing that display offensive abusive or insulting words or gestures</a:t>
            </a:r>
          </a:p>
          <a:p>
            <a:pPr lvl="0"/>
            <a:endParaRPr lang="en-GB" sz="1600" dirty="0"/>
          </a:p>
          <a:p>
            <a:pPr marL="285750" lvl="0" indent="-285750">
              <a:buFont typeface="Symbol" panose="05050102010706020507" pitchFamily="18" charset="2"/>
              <a:buChar char=""/>
            </a:pPr>
            <a:r>
              <a:rPr lang="en-GB" sz="1600" dirty="0"/>
              <a:t>Mini or very short skirts/dresses unless worn with leggings</a:t>
            </a:r>
          </a:p>
          <a:p>
            <a:pPr lvl="0"/>
            <a:endParaRPr lang="en-GB" sz="1600" dirty="0"/>
          </a:p>
          <a:p>
            <a:pPr marL="285750" lvl="0" indent="-285750">
              <a:buFont typeface="Symbol" panose="05050102010706020507" pitchFamily="18" charset="2"/>
              <a:buChar char=""/>
            </a:pPr>
            <a:r>
              <a:rPr lang="en-GB" sz="1600" dirty="0"/>
              <a:t>Shorts which are shorter than mid-thigh to knee length</a:t>
            </a:r>
          </a:p>
          <a:p>
            <a:pPr lvl="0"/>
            <a:endParaRPr lang="en-GB" sz="1600" dirty="0"/>
          </a:p>
          <a:p>
            <a:pPr marL="285750" lvl="0" indent="-285750">
              <a:buFont typeface="Symbol" panose="05050102010706020507" pitchFamily="18" charset="2"/>
              <a:buChar char=""/>
            </a:pPr>
            <a:r>
              <a:rPr lang="en-GB" sz="1600" dirty="0"/>
              <a:t>Visible or exposed underwear</a:t>
            </a:r>
          </a:p>
          <a:p>
            <a:pPr lvl="0"/>
            <a:endParaRPr lang="en-GB" sz="1600" dirty="0"/>
          </a:p>
          <a:p>
            <a:pPr marL="285750" lvl="0" indent="-285750">
              <a:buFont typeface="Symbol" panose="05050102010706020507" pitchFamily="18" charset="2"/>
              <a:buChar char=""/>
            </a:pPr>
            <a:r>
              <a:rPr lang="en-GB" sz="1600" dirty="0"/>
              <a:t>Smart watches</a:t>
            </a:r>
          </a:p>
          <a:p>
            <a:pPr lvl="0"/>
            <a:endParaRPr lang="en-GB" sz="1600" dirty="0"/>
          </a:p>
          <a:p>
            <a:r>
              <a:rPr lang="en-GB" sz="1600" dirty="0"/>
              <a:t>This list is not exhaustive. </a:t>
            </a:r>
          </a:p>
          <a:p>
            <a:endParaRPr lang="en-GB" sz="1500" dirty="0">
              <a:latin typeface="Arial" panose="020B0604020202020204" pitchFamily="34" charset="0"/>
              <a:cs typeface="Arial" panose="020B0604020202020204" pitchFamily="34" charset="0"/>
            </a:endParaRPr>
          </a:p>
          <a:p>
            <a:pPr>
              <a:spcAft>
                <a:spcPts val="1800"/>
              </a:spcAft>
            </a:pPr>
            <a:r>
              <a:rPr lang="en-GB" sz="1600" dirty="0"/>
              <a:t>It is up to prison staff to make decisions and judgements as to when clothing is inappropriate. When making these decisions, staff will always consider decency and diversity. You may be asked to adjust clothing or wear alternative clothing if available. As a last resort your visit may be cancelled if the dress code cannot be followed.</a:t>
            </a:r>
          </a:p>
          <a:p>
            <a:pPr>
              <a:spcAft>
                <a:spcPts val="1800"/>
              </a:spcAft>
            </a:pPr>
            <a:endParaRPr lang="en-GB" sz="150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BAE3B630-AD2A-0345-97AD-5B2D0E8A61AB}"/>
              </a:ext>
            </a:extLst>
          </p:cNvPr>
          <p:cNvSpPr txBox="1"/>
          <p:nvPr/>
        </p:nvSpPr>
        <p:spPr>
          <a:xfrm>
            <a:off x="448910" y="1032641"/>
            <a:ext cx="6695301" cy="466164"/>
          </a:xfrm>
          <a:prstGeom prst="rect">
            <a:avLst/>
          </a:prstGeom>
          <a:solidFill>
            <a:schemeClr val="bg1">
              <a:lumMod val="85000"/>
            </a:schemeClr>
          </a:solidFill>
        </p:spPr>
        <p:txBody>
          <a:bodyPr wrap="square" tIns="216000" bIns="0" rtlCol="0" anchor="ctr" anchorCtr="0">
            <a:noAutofit/>
          </a:bodyPr>
          <a:lstStyle/>
          <a:p>
            <a:r>
              <a:rPr lang="en-GB" sz="2200" b="1" dirty="0">
                <a:latin typeface="Arial" panose="020B0604020202020204" pitchFamily="34" charset="0"/>
                <a:cs typeface="Arial" panose="020B0604020202020204" pitchFamily="34" charset="0"/>
              </a:rPr>
              <a:t>Dress Code for Visitors</a:t>
            </a:r>
            <a:endParaRPr lang="en-GB" sz="2200"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pic>
        <p:nvPicPr>
          <p:cNvPr id="4" name="Graphic 3">
            <a:extLst>
              <a:ext uri="{FF2B5EF4-FFF2-40B4-BE49-F238E27FC236}">
                <a16:creationId xmlns:a16="http://schemas.microsoft.com/office/drawing/2014/main" id="{9AB876C2-B71A-4547-97A4-B38999FC26B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49385" y="3351216"/>
            <a:ext cx="907447" cy="720103"/>
          </a:xfrm>
          <a:prstGeom prst="rect">
            <a:avLst/>
          </a:prstGeom>
        </p:spPr>
      </p:pic>
      <p:pic>
        <p:nvPicPr>
          <p:cNvPr id="7" name="Graphic 6">
            <a:extLst>
              <a:ext uri="{FF2B5EF4-FFF2-40B4-BE49-F238E27FC236}">
                <a16:creationId xmlns:a16="http://schemas.microsoft.com/office/drawing/2014/main" id="{3CF2688D-1A56-F847-8E67-1012070EEB7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28692" y="7984698"/>
            <a:ext cx="1108395" cy="523523"/>
          </a:xfrm>
          <a:prstGeom prst="rect">
            <a:avLst/>
          </a:prstGeom>
        </p:spPr>
      </p:pic>
      <p:pic>
        <p:nvPicPr>
          <p:cNvPr id="13" name="Graphic 12">
            <a:extLst>
              <a:ext uri="{FF2B5EF4-FFF2-40B4-BE49-F238E27FC236}">
                <a16:creationId xmlns:a16="http://schemas.microsoft.com/office/drawing/2014/main" id="{1F208B0B-FD2D-6A47-AD34-39326232237E}"/>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448910" y="4265080"/>
            <a:ext cx="1108395" cy="1334841"/>
          </a:xfrm>
          <a:prstGeom prst="rect">
            <a:avLst/>
          </a:prstGeom>
        </p:spPr>
      </p:pic>
      <p:pic>
        <p:nvPicPr>
          <p:cNvPr id="15" name="Graphic 14">
            <a:extLst>
              <a:ext uri="{FF2B5EF4-FFF2-40B4-BE49-F238E27FC236}">
                <a16:creationId xmlns:a16="http://schemas.microsoft.com/office/drawing/2014/main" id="{5112214A-6503-5E44-9E18-AFED923D1B05}"/>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641158" y="5870144"/>
            <a:ext cx="723900" cy="685800"/>
          </a:xfrm>
          <a:prstGeom prst="rect">
            <a:avLst/>
          </a:prstGeom>
        </p:spPr>
      </p:pic>
      <p:pic>
        <p:nvPicPr>
          <p:cNvPr id="21" name="Graphic 20">
            <a:extLst>
              <a:ext uri="{FF2B5EF4-FFF2-40B4-BE49-F238E27FC236}">
                <a16:creationId xmlns:a16="http://schemas.microsoft.com/office/drawing/2014/main" id="{0693F868-30C9-8149-ACD0-F2374ABA8042}"/>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400050" y="1739692"/>
            <a:ext cx="1268210" cy="1530598"/>
          </a:xfrm>
          <a:prstGeom prst="rect">
            <a:avLst/>
          </a:prstGeom>
        </p:spPr>
      </p:pic>
      <p:pic>
        <p:nvPicPr>
          <p:cNvPr id="14" name="Graphic 6">
            <a:extLst>
              <a:ext uri="{FF2B5EF4-FFF2-40B4-BE49-F238E27FC236}">
                <a16:creationId xmlns:a16="http://schemas.microsoft.com/office/drawing/2014/main" id="{A7EA6C5B-A2B3-384B-8F58-ABABCD570FD3}"/>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537511" y="6826167"/>
            <a:ext cx="993287" cy="993287"/>
          </a:xfrm>
          <a:prstGeom prst="rect">
            <a:avLst/>
          </a:prstGeom>
        </p:spPr>
      </p:pic>
      <p:pic>
        <p:nvPicPr>
          <p:cNvPr id="16" name="Graphic 4">
            <a:extLst>
              <a:ext uri="{FF2B5EF4-FFF2-40B4-BE49-F238E27FC236}">
                <a16:creationId xmlns:a16="http://schemas.microsoft.com/office/drawing/2014/main" id="{DCCD7792-235D-0F43-A9B1-B4722EB5B9BC}"/>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586245" y="9045700"/>
            <a:ext cx="993287" cy="993287"/>
          </a:xfrm>
          <a:prstGeom prst="rect">
            <a:avLst/>
          </a:prstGeom>
        </p:spPr>
      </p:pic>
      <p:pic>
        <p:nvPicPr>
          <p:cNvPr id="2" name="Picture 1">
            <a:extLst>
              <a:ext uri="{FF2B5EF4-FFF2-40B4-BE49-F238E27FC236}">
                <a16:creationId xmlns:a16="http://schemas.microsoft.com/office/drawing/2014/main" id="{0DD3DBB4-4795-3DBF-0D56-0F986CA4BE5A}"/>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bwMode="auto">
          <a:xfrm>
            <a:off x="464326" y="266831"/>
            <a:ext cx="1426352" cy="644945"/>
          </a:xfrm>
          <a:prstGeom prst="rect">
            <a:avLst/>
          </a:prstGeom>
          <a:noFill/>
        </p:spPr>
      </p:pic>
    </p:spTree>
    <p:extLst>
      <p:ext uri="{BB962C8B-B14F-4D97-AF65-F5344CB8AC3E}">
        <p14:creationId xmlns:p14="http://schemas.microsoft.com/office/powerpoint/2010/main" val="390463530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197</TotalTime>
  <Words>311</Words>
  <Application>Microsoft Office PowerPoint</Application>
  <PresentationFormat>Custom</PresentationFormat>
  <Paragraphs>33</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Symbol</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Harvey Fryer</dc:creator>
  <cp:lastModifiedBy>Sundal, Gurpreet</cp:lastModifiedBy>
  <cp:revision>51</cp:revision>
  <dcterms:created xsi:type="dcterms:W3CDTF">2021-01-21T12:29:41Z</dcterms:created>
  <dcterms:modified xsi:type="dcterms:W3CDTF">2025-12-24T08:47:23Z</dcterms:modified>
</cp:coreProperties>
</file>