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7"/>
  </p:notesMasterIdLst>
  <p:sldIdLst>
    <p:sldId id="256" r:id="rId3"/>
    <p:sldId id="257" r:id="rId4"/>
    <p:sldId id="258" r:id="rId5"/>
    <p:sldId id="259" r:id="rId6"/>
  </p:sldIdLst>
  <p:sldSz cx="9144000" cy="5143500" type="screen16x9"/>
  <p:notesSz cx="6858000" cy="9144000"/>
  <p:embeddedFontLst>
    <p:embeddedFont>
      <p:font typeface="Helvetica Neue" panose="02000503000000020004"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2"/>
  </p:normalViewPr>
  <p:slideViewPr>
    <p:cSldViewPr snapToGrid="0">
      <p:cViewPr varScale="1">
        <p:scale>
          <a:sx n="153" d="100"/>
          <a:sy n="153" d="100"/>
        </p:scale>
        <p:origin x="344"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8c2794e8df_0_170:notes"/>
          <p:cNvSpPr txBox="1">
            <a:spLocks noGrp="1"/>
          </p:cNvSpPr>
          <p:nvPr>
            <p:ph type="body" idx="1"/>
          </p:nvPr>
        </p:nvSpPr>
        <p:spPr>
          <a:xfrm>
            <a:off x="685801"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63" name="Google Shape;163;g38c2794e8df_0_170:notes"/>
          <p:cNvSpPr>
            <a:spLocks noGrp="1" noRot="1" noChangeAspect="1"/>
          </p:cNvSpPr>
          <p:nvPr>
            <p:ph type="sldImg" idx="2"/>
          </p:nvPr>
        </p:nvSpPr>
        <p:spPr>
          <a:xfrm>
            <a:off x="107307" y="685176"/>
            <a:ext cx="6643500" cy="3430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8c2794e8df_0_431:notes"/>
          <p:cNvSpPr txBox="1">
            <a:spLocks noGrp="1"/>
          </p:cNvSpPr>
          <p:nvPr>
            <p:ph type="body" idx="1"/>
          </p:nvPr>
        </p:nvSpPr>
        <p:spPr>
          <a:xfrm>
            <a:off x="685801" y="4343405"/>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78" name="Google Shape;178;g38c2794e8df_0_431:notes"/>
          <p:cNvSpPr>
            <a:spLocks noGrp="1" noRot="1" noChangeAspect="1"/>
          </p:cNvSpPr>
          <p:nvPr>
            <p:ph type="sldImg" idx="2"/>
          </p:nvPr>
        </p:nvSpPr>
        <p:spPr>
          <a:xfrm>
            <a:off x="107307" y="685176"/>
            <a:ext cx="6643500" cy="3430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8c2794e8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
        <p:nvSpPr>
          <p:cNvPr id="212" name="Google Shape;212;g38c2794e8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8c2794e8df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38c2794e8df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3">
  <p:cSld name="One column text_6">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55601"/>
            <a:ext cx="2808000" cy="755700"/>
          </a:xfrm>
          <a:prstGeom prst="rect">
            <a:avLst/>
          </a:prstGeom>
          <a:noFill/>
          <a:ln>
            <a:noFill/>
          </a:ln>
        </p:spPr>
        <p:txBody>
          <a:bodyPr spcFirstLastPara="1" wrap="square" lIns="104250" tIns="104250" rIns="104250" bIns="104250" anchor="b" anchorCtr="0">
            <a:norm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a:endParaRPr/>
          </a:p>
        </p:txBody>
      </p:sp>
      <p:sp>
        <p:nvSpPr>
          <p:cNvPr id="52" name="Google Shape;52;p13"/>
          <p:cNvSpPr txBox="1">
            <a:spLocks noGrp="1"/>
          </p:cNvSpPr>
          <p:nvPr>
            <p:ph type="body" idx="1"/>
          </p:nvPr>
        </p:nvSpPr>
        <p:spPr>
          <a:xfrm>
            <a:off x="311700" y="1389600"/>
            <a:ext cx="2808000" cy="3179400"/>
          </a:xfrm>
          <a:prstGeom prst="rect">
            <a:avLst/>
          </a:prstGeom>
          <a:noFill/>
          <a:ln>
            <a:noFill/>
          </a:ln>
        </p:spPr>
        <p:txBody>
          <a:bodyPr spcFirstLastPara="1" wrap="square" lIns="104250" tIns="104250" rIns="104250" bIns="104250" anchor="t" anchorCtr="0">
            <a:normAutofit/>
          </a:bodyPr>
          <a:lstStyle>
            <a:lvl1pPr marL="457200" lvl="0" indent="-304800" algn="l">
              <a:lnSpc>
                <a:spcPct val="115000"/>
              </a:lnSpc>
              <a:spcBef>
                <a:spcPts val="0"/>
              </a:spcBef>
              <a:spcAft>
                <a:spcPts val="0"/>
              </a:spcAft>
              <a:buSzPts val="1200"/>
              <a:buChar char="●"/>
              <a:defRPr sz="1000"/>
            </a:lvl1pPr>
            <a:lvl2pPr marL="914400" lvl="1" indent="-304800" algn="l">
              <a:lnSpc>
                <a:spcPct val="115000"/>
              </a:lnSpc>
              <a:spcBef>
                <a:spcPts val="0"/>
              </a:spcBef>
              <a:spcAft>
                <a:spcPts val="0"/>
              </a:spcAft>
              <a:buSzPts val="1200"/>
              <a:buChar char="○"/>
              <a:defRPr sz="1000"/>
            </a:lvl2pPr>
            <a:lvl3pPr marL="1371600" lvl="2" indent="-304800" algn="l">
              <a:lnSpc>
                <a:spcPct val="115000"/>
              </a:lnSpc>
              <a:spcBef>
                <a:spcPts val="0"/>
              </a:spcBef>
              <a:spcAft>
                <a:spcPts val="0"/>
              </a:spcAft>
              <a:buSzPts val="1200"/>
              <a:buChar char="■"/>
              <a:defRPr sz="1000"/>
            </a:lvl3pPr>
            <a:lvl4pPr marL="1828800" lvl="3" indent="-304800" algn="l">
              <a:lnSpc>
                <a:spcPct val="115000"/>
              </a:lnSpc>
              <a:spcBef>
                <a:spcPts val="0"/>
              </a:spcBef>
              <a:spcAft>
                <a:spcPts val="0"/>
              </a:spcAft>
              <a:buSzPts val="1200"/>
              <a:buChar char="●"/>
              <a:defRPr sz="1000"/>
            </a:lvl4pPr>
            <a:lvl5pPr marL="2286000" lvl="4" indent="-304800" algn="l">
              <a:lnSpc>
                <a:spcPct val="115000"/>
              </a:lnSpc>
              <a:spcBef>
                <a:spcPts val="0"/>
              </a:spcBef>
              <a:spcAft>
                <a:spcPts val="0"/>
              </a:spcAft>
              <a:buSzPts val="1200"/>
              <a:buChar char="○"/>
              <a:defRPr sz="1000"/>
            </a:lvl5pPr>
            <a:lvl6pPr marL="2743200" lvl="5" indent="-304800" algn="l">
              <a:lnSpc>
                <a:spcPct val="115000"/>
              </a:lnSpc>
              <a:spcBef>
                <a:spcPts val="0"/>
              </a:spcBef>
              <a:spcAft>
                <a:spcPts val="0"/>
              </a:spcAft>
              <a:buSzPts val="1200"/>
              <a:buChar char="■"/>
              <a:defRPr sz="1000"/>
            </a:lvl6pPr>
            <a:lvl7pPr marL="3200400" lvl="6" indent="-304800" algn="l">
              <a:lnSpc>
                <a:spcPct val="115000"/>
              </a:lnSpc>
              <a:spcBef>
                <a:spcPts val="0"/>
              </a:spcBef>
              <a:spcAft>
                <a:spcPts val="0"/>
              </a:spcAft>
              <a:buSzPts val="1200"/>
              <a:buChar char="●"/>
              <a:defRPr sz="1000"/>
            </a:lvl7pPr>
            <a:lvl8pPr marL="3657600" lvl="7" indent="-304800" algn="l">
              <a:lnSpc>
                <a:spcPct val="115000"/>
              </a:lnSpc>
              <a:spcBef>
                <a:spcPts val="0"/>
              </a:spcBef>
              <a:spcAft>
                <a:spcPts val="0"/>
              </a:spcAft>
              <a:buSzPts val="1200"/>
              <a:buChar char="○"/>
              <a:defRPr sz="1000"/>
            </a:lvl8pPr>
            <a:lvl9pPr marL="4114800" lvl="8" indent="-304800" algn="l">
              <a:lnSpc>
                <a:spcPct val="115000"/>
              </a:lnSpc>
              <a:spcBef>
                <a:spcPts val="0"/>
              </a:spcBef>
              <a:spcAft>
                <a:spcPts val="0"/>
              </a:spcAft>
              <a:buSzPts val="1200"/>
              <a:buChar char="■"/>
              <a:defRPr sz="1000"/>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104250" tIns="104250" rIns="104250" bIns="104250" anchor="ctr" anchorCtr="0">
            <a:norm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_7">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311700" y="555601"/>
            <a:ext cx="2808000" cy="755700"/>
          </a:xfrm>
          <a:prstGeom prst="rect">
            <a:avLst/>
          </a:prstGeom>
          <a:noFill/>
          <a:ln>
            <a:noFill/>
          </a:ln>
        </p:spPr>
        <p:txBody>
          <a:bodyPr spcFirstLastPara="1" wrap="square" lIns="78200" tIns="78200" rIns="78200" bIns="78200" anchor="b" anchorCtr="0">
            <a:normAutofit/>
          </a:bodyPr>
          <a:lstStyle>
            <a:lvl1pPr lvl="0" algn="l">
              <a:lnSpc>
                <a:spcPct val="100000"/>
              </a:lnSpc>
              <a:spcBef>
                <a:spcPts val="0"/>
              </a:spcBef>
              <a:spcAft>
                <a:spcPts val="0"/>
              </a:spcAft>
              <a:buClr>
                <a:schemeClr val="dk1"/>
              </a:buClr>
              <a:buSzPts val="1800"/>
              <a:buFont typeface="Calibri"/>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56" name="Google Shape;56;p14"/>
          <p:cNvSpPr txBox="1">
            <a:spLocks noGrp="1"/>
          </p:cNvSpPr>
          <p:nvPr>
            <p:ph type="body" idx="1"/>
          </p:nvPr>
        </p:nvSpPr>
        <p:spPr>
          <a:xfrm>
            <a:off x="311700" y="1389600"/>
            <a:ext cx="2808000" cy="3179400"/>
          </a:xfrm>
          <a:prstGeom prst="rect">
            <a:avLst/>
          </a:prstGeom>
          <a:noFill/>
          <a:ln>
            <a:noFill/>
          </a:ln>
        </p:spPr>
        <p:txBody>
          <a:bodyPr spcFirstLastPara="1" wrap="square" lIns="78200" tIns="78200" rIns="78200" bIns="78200" anchor="t" anchorCtr="0">
            <a:normAutofit/>
          </a:bodyPr>
          <a:lstStyle>
            <a:lvl1pPr marL="457200" lvl="0" indent="-285750" algn="l">
              <a:lnSpc>
                <a:spcPct val="115000"/>
              </a:lnSpc>
              <a:spcBef>
                <a:spcPts val="0"/>
              </a:spcBef>
              <a:spcAft>
                <a:spcPts val="0"/>
              </a:spcAft>
              <a:buClr>
                <a:schemeClr val="dk1"/>
              </a:buClr>
              <a:buSzPts val="900"/>
              <a:buChar char="●"/>
              <a:defRPr sz="1000"/>
            </a:lvl1pPr>
            <a:lvl2pPr marL="914400" lvl="1" indent="-285750" algn="l">
              <a:lnSpc>
                <a:spcPct val="115000"/>
              </a:lnSpc>
              <a:spcBef>
                <a:spcPts val="0"/>
              </a:spcBef>
              <a:spcAft>
                <a:spcPts val="0"/>
              </a:spcAft>
              <a:buClr>
                <a:schemeClr val="dk1"/>
              </a:buClr>
              <a:buSzPts val="900"/>
              <a:buChar char="○"/>
              <a:defRPr sz="1000"/>
            </a:lvl2pPr>
            <a:lvl3pPr marL="1371600" lvl="2" indent="-285750" algn="l">
              <a:lnSpc>
                <a:spcPct val="115000"/>
              </a:lnSpc>
              <a:spcBef>
                <a:spcPts val="0"/>
              </a:spcBef>
              <a:spcAft>
                <a:spcPts val="0"/>
              </a:spcAft>
              <a:buClr>
                <a:schemeClr val="dk1"/>
              </a:buClr>
              <a:buSzPts val="900"/>
              <a:buChar char="■"/>
              <a:defRPr sz="1000"/>
            </a:lvl3pPr>
            <a:lvl4pPr marL="1828800" lvl="3" indent="-285750" algn="l">
              <a:lnSpc>
                <a:spcPct val="115000"/>
              </a:lnSpc>
              <a:spcBef>
                <a:spcPts val="0"/>
              </a:spcBef>
              <a:spcAft>
                <a:spcPts val="0"/>
              </a:spcAft>
              <a:buClr>
                <a:schemeClr val="dk1"/>
              </a:buClr>
              <a:buSzPts val="900"/>
              <a:buChar char="●"/>
              <a:defRPr sz="1000"/>
            </a:lvl4pPr>
            <a:lvl5pPr marL="2286000" lvl="4" indent="-285750" algn="l">
              <a:lnSpc>
                <a:spcPct val="115000"/>
              </a:lnSpc>
              <a:spcBef>
                <a:spcPts val="0"/>
              </a:spcBef>
              <a:spcAft>
                <a:spcPts val="0"/>
              </a:spcAft>
              <a:buClr>
                <a:schemeClr val="dk1"/>
              </a:buClr>
              <a:buSzPts val="900"/>
              <a:buChar char="○"/>
              <a:defRPr sz="1000"/>
            </a:lvl5pPr>
            <a:lvl6pPr marL="2743200" lvl="5" indent="-285750" algn="l">
              <a:lnSpc>
                <a:spcPct val="115000"/>
              </a:lnSpc>
              <a:spcBef>
                <a:spcPts val="0"/>
              </a:spcBef>
              <a:spcAft>
                <a:spcPts val="0"/>
              </a:spcAft>
              <a:buClr>
                <a:schemeClr val="dk1"/>
              </a:buClr>
              <a:buSzPts val="900"/>
              <a:buChar char="■"/>
              <a:defRPr sz="1000"/>
            </a:lvl6pPr>
            <a:lvl7pPr marL="3200400" lvl="6" indent="-285750" algn="l">
              <a:lnSpc>
                <a:spcPct val="115000"/>
              </a:lnSpc>
              <a:spcBef>
                <a:spcPts val="0"/>
              </a:spcBef>
              <a:spcAft>
                <a:spcPts val="0"/>
              </a:spcAft>
              <a:buClr>
                <a:schemeClr val="dk1"/>
              </a:buClr>
              <a:buSzPts val="900"/>
              <a:buChar char="●"/>
              <a:defRPr sz="1000"/>
            </a:lvl7pPr>
            <a:lvl8pPr marL="3657600" lvl="7" indent="-285750" algn="l">
              <a:lnSpc>
                <a:spcPct val="115000"/>
              </a:lnSpc>
              <a:spcBef>
                <a:spcPts val="0"/>
              </a:spcBef>
              <a:spcAft>
                <a:spcPts val="0"/>
              </a:spcAft>
              <a:buClr>
                <a:schemeClr val="dk1"/>
              </a:buClr>
              <a:buSzPts val="900"/>
              <a:buChar char="○"/>
              <a:defRPr sz="1000"/>
            </a:lvl8pPr>
            <a:lvl9pPr marL="4114800" lvl="8" indent="-285750" algn="l">
              <a:lnSpc>
                <a:spcPct val="115000"/>
              </a:lnSpc>
              <a:spcBef>
                <a:spcPts val="0"/>
              </a:spcBef>
              <a:spcAft>
                <a:spcPts val="0"/>
              </a:spcAft>
              <a:buClr>
                <a:schemeClr val="dk1"/>
              </a:buClr>
              <a:buSzPts val="900"/>
              <a:buChar char="■"/>
              <a:defRPr sz="10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a:noFill/>
          <a:ln>
            <a:noFill/>
          </a:ln>
        </p:spPr>
        <p:txBody>
          <a:bodyPr spcFirstLastPara="1" wrap="square" lIns="78200" tIns="78200" rIns="78200" bIns="78200" anchor="ctr" anchorCtr="0">
            <a:norm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555601"/>
            <a:ext cx="2808000" cy="755700"/>
          </a:xfrm>
          <a:prstGeom prst="rect">
            <a:avLst/>
          </a:prstGeom>
          <a:noFill/>
          <a:ln>
            <a:noFill/>
          </a:ln>
        </p:spPr>
        <p:txBody>
          <a:bodyPr spcFirstLastPara="1" wrap="square" lIns="78200" tIns="78200" rIns="78200" bIns="78200" anchor="b" anchorCtr="0">
            <a:normAutofit/>
          </a:bodyPr>
          <a:lstStyle>
            <a:lvl1pPr lvl="0" algn="l">
              <a:lnSpc>
                <a:spcPct val="100000"/>
              </a:lnSpc>
              <a:spcBef>
                <a:spcPts val="0"/>
              </a:spcBef>
              <a:spcAft>
                <a:spcPts val="0"/>
              </a:spcAft>
              <a:buClr>
                <a:schemeClr val="dk1"/>
              </a:buClr>
              <a:buSzPts val="1800"/>
              <a:buFont typeface="Calibri"/>
              <a:buNone/>
              <a:defRPr sz="1800"/>
            </a:lvl1pPr>
            <a:lvl2pPr lvl="1" algn="l">
              <a:lnSpc>
                <a:spcPct val="100000"/>
              </a:lnSpc>
              <a:spcBef>
                <a:spcPts val="0"/>
              </a:spcBef>
              <a:spcAft>
                <a:spcPts val="0"/>
              </a:spcAft>
              <a:buSzPts val="1800"/>
              <a:buNone/>
              <a:defRPr sz="1800"/>
            </a:lvl2pPr>
            <a:lvl3pPr lvl="2" algn="l">
              <a:lnSpc>
                <a:spcPct val="100000"/>
              </a:lnSpc>
              <a:spcBef>
                <a:spcPts val="0"/>
              </a:spcBef>
              <a:spcAft>
                <a:spcPts val="0"/>
              </a:spcAft>
              <a:buSzPts val="1800"/>
              <a:buNone/>
              <a:defRPr sz="1800"/>
            </a:lvl3pPr>
            <a:lvl4pPr lvl="3" algn="l">
              <a:lnSpc>
                <a:spcPct val="100000"/>
              </a:lnSpc>
              <a:spcBef>
                <a:spcPts val="0"/>
              </a:spcBef>
              <a:spcAft>
                <a:spcPts val="0"/>
              </a:spcAft>
              <a:buSzPts val="1800"/>
              <a:buNone/>
              <a:defRPr sz="1800"/>
            </a:lvl4pPr>
            <a:lvl5pPr lvl="4" algn="l">
              <a:lnSpc>
                <a:spcPct val="100000"/>
              </a:lnSpc>
              <a:spcBef>
                <a:spcPts val="0"/>
              </a:spcBef>
              <a:spcAft>
                <a:spcPts val="0"/>
              </a:spcAft>
              <a:buSzPts val="1800"/>
              <a:buNone/>
              <a:defRPr sz="1800"/>
            </a:lvl5pPr>
            <a:lvl6pPr lvl="5" algn="l">
              <a:lnSpc>
                <a:spcPct val="100000"/>
              </a:lnSpc>
              <a:spcBef>
                <a:spcPts val="0"/>
              </a:spcBef>
              <a:spcAft>
                <a:spcPts val="0"/>
              </a:spcAft>
              <a:buSzPts val="1800"/>
              <a:buNone/>
              <a:defRPr sz="1800"/>
            </a:lvl6pPr>
            <a:lvl7pPr lvl="6" algn="l">
              <a:lnSpc>
                <a:spcPct val="100000"/>
              </a:lnSpc>
              <a:spcBef>
                <a:spcPts val="0"/>
              </a:spcBef>
              <a:spcAft>
                <a:spcPts val="0"/>
              </a:spcAft>
              <a:buSzPts val="1800"/>
              <a:buNone/>
              <a:defRPr sz="1800"/>
            </a:lvl7pPr>
            <a:lvl8pPr lvl="7" algn="l">
              <a:lnSpc>
                <a:spcPct val="100000"/>
              </a:lnSpc>
              <a:spcBef>
                <a:spcPts val="0"/>
              </a:spcBef>
              <a:spcAft>
                <a:spcPts val="0"/>
              </a:spcAft>
              <a:buSzPts val="1800"/>
              <a:buNone/>
              <a:defRPr sz="1800"/>
            </a:lvl8pPr>
            <a:lvl9pPr lvl="8" algn="l">
              <a:lnSpc>
                <a:spcPct val="100000"/>
              </a:lnSpc>
              <a:spcBef>
                <a:spcPts val="0"/>
              </a:spcBef>
              <a:spcAft>
                <a:spcPts val="0"/>
              </a:spcAft>
              <a:buSzPts val="1800"/>
              <a:buNone/>
              <a:defRPr sz="1800"/>
            </a:lvl9pPr>
          </a:lstStyle>
          <a:p>
            <a:endParaRPr/>
          </a:p>
        </p:txBody>
      </p:sp>
      <p:sp>
        <p:nvSpPr>
          <p:cNvPr id="67" name="Google Shape;67;p16"/>
          <p:cNvSpPr txBox="1">
            <a:spLocks noGrp="1"/>
          </p:cNvSpPr>
          <p:nvPr>
            <p:ph type="body" idx="1"/>
          </p:nvPr>
        </p:nvSpPr>
        <p:spPr>
          <a:xfrm>
            <a:off x="311700" y="1389600"/>
            <a:ext cx="2808000" cy="3179400"/>
          </a:xfrm>
          <a:prstGeom prst="rect">
            <a:avLst/>
          </a:prstGeom>
          <a:noFill/>
          <a:ln>
            <a:noFill/>
          </a:ln>
        </p:spPr>
        <p:txBody>
          <a:bodyPr spcFirstLastPara="1" wrap="square" lIns="78200" tIns="78200" rIns="78200" bIns="78200" anchor="t" anchorCtr="0">
            <a:normAutofit/>
          </a:bodyPr>
          <a:lstStyle>
            <a:lvl1pPr marL="457200" lvl="0" indent="-285750" algn="l">
              <a:lnSpc>
                <a:spcPct val="115000"/>
              </a:lnSpc>
              <a:spcBef>
                <a:spcPts val="0"/>
              </a:spcBef>
              <a:spcAft>
                <a:spcPts val="0"/>
              </a:spcAft>
              <a:buClr>
                <a:schemeClr val="dk1"/>
              </a:buClr>
              <a:buSzPts val="900"/>
              <a:buChar char="●"/>
              <a:defRPr sz="1000"/>
            </a:lvl1pPr>
            <a:lvl2pPr marL="914400" lvl="1" indent="-285750" algn="l">
              <a:lnSpc>
                <a:spcPct val="115000"/>
              </a:lnSpc>
              <a:spcBef>
                <a:spcPts val="0"/>
              </a:spcBef>
              <a:spcAft>
                <a:spcPts val="0"/>
              </a:spcAft>
              <a:buClr>
                <a:schemeClr val="dk1"/>
              </a:buClr>
              <a:buSzPts val="900"/>
              <a:buChar char="○"/>
              <a:defRPr sz="1000"/>
            </a:lvl2pPr>
            <a:lvl3pPr marL="1371600" lvl="2" indent="-285750" algn="l">
              <a:lnSpc>
                <a:spcPct val="115000"/>
              </a:lnSpc>
              <a:spcBef>
                <a:spcPts val="0"/>
              </a:spcBef>
              <a:spcAft>
                <a:spcPts val="0"/>
              </a:spcAft>
              <a:buClr>
                <a:schemeClr val="dk1"/>
              </a:buClr>
              <a:buSzPts val="900"/>
              <a:buChar char="■"/>
              <a:defRPr sz="1000"/>
            </a:lvl3pPr>
            <a:lvl4pPr marL="1828800" lvl="3" indent="-285750" algn="l">
              <a:lnSpc>
                <a:spcPct val="115000"/>
              </a:lnSpc>
              <a:spcBef>
                <a:spcPts val="0"/>
              </a:spcBef>
              <a:spcAft>
                <a:spcPts val="0"/>
              </a:spcAft>
              <a:buClr>
                <a:schemeClr val="dk1"/>
              </a:buClr>
              <a:buSzPts val="900"/>
              <a:buChar char="●"/>
              <a:defRPr sz="1000"/>
            </a:lvl4pPr>
            <a:lvl5pPr marL="2286000" lvl="4" indent="-285750" algn="l">
              <a:lnSpc>
                <a:spcPct val="115000"/>
              </a:lnSpc>
              <a:spcBef>
                <a:spcPts val="0"/>
              </a:spcBef>
              <a:spcAft>
                <a:spcPts val="0"/>
              </a:spcAft>
              <a:buClr>
                <a:schemeClr val="dk1"/>
              </a:buClr>
              <a:buSzPts val="900"/>
              <a:buChar char="○"/>
              <a:defRPr sz="1000"/>
            </a:lvl5pPr>
            <a:lvl6pPr marL="2743200" lvl="5" indent="-285750" algn="l">
              <a:lnSpc>
                <a:spcPct val="115000"/>
              </a:lnSpc>
              <a:spcBef>
                <a:spcPts val="0"/>
              </a:spcBef>
              <a:spcAft>
                <a:spcPts val="0"/>
              </a:spcAft>
              <a:buClr>
                <a:schemeClr val="dk1"/>
              </a:buClr>
              <a:buSzPts val="900"/>
              <a:buChar char="■"/>
              <a:defRPr sz="1000"/>
            </a:lvl6pPr>
            <a:lvl7pPr marL="3200400" lvl="6" indent="-285750" algn="l">
              <a:lnSpc>
                <a:spcPct val="115000"/>
              </a:lnSpc>
              <a:spcBef>
                <a:spcPts val="0"/>
              </a:spcBef>
              <a:spcAft>
                <a:spcPts val="0"/>
              </a:spcAft>
              <a:buClr>
                <a:schemeClr val="dk1"/>
              </a:buClr>
              <a:buSzPts val="900"/>
              <a:buChar char="●"/>
              <a:defRPr sz="1000"/>
            </a:lvl7pPr>
            <a:lvl8pPr marL="3657600" lvl="7" indent="-285750" algn="l">
              <a:lnSpc>
                <a:spcPct val="115000"/>
              </a:lnSpc>
              <a:spcBef>
                <a:spcPts val="0"/>
              </a:spcBef>
              <a:spcAft>
                <a:spcPts val="0"/>
              </a:spcAft>
              <a:buClr>
                <a:schemeClr val="dk1"/>
              </a:buClr>
              <a:buSzPts val="900"/>
              <a:buChar char="○"/>
              <a:defRPr sz="1000"/>
            </a:lvl8pPr>
            <a:lvl9pPr marL="4114800" lvl="8" indent="-285750" algn="l">
              <a:lnSpc>
                <a:spcPct val="115000"/>
              </a:lnSpc>
              <a:spcBef>
                <a:spcPts val="0"/>
              </a:spcBef>
              <a:spcAft>
                <a:spcPts val="0"/>
              </a:spcAft>
              <a:buClr>
                <a:schemeClr val="dk1"/>
              </a:buClr>
              <a:buSzPts val="900"/>
              <a:buChar char="■"/>
              <a:defRPr sz="1000"/>
            </a:lvl9pPr>
          </a:lstStyle>
          <a:p>
            <a:endParaRPr/>
          </a:p>
        </p:txBody>
      </p:sp>
      <p:sp>
        <p:nvSpPr>
          <p:cNvPr id="68" name="Google Shape;68;p16"/>
          <p:cNvSpPr txBox="1">
            <a:spLocks noGrp="1"/>
          </p:cNvSpPr>
          <p:nvPr>
            <p:ph type="sldNum" idx="12"/>
          </p:nvPr>
        </p:nvSpPr>
        <p:spPr>
          <a:xfrm>
            <a:off x="8472458" y="4663217"/>
            <a:ext cx="548700" cy="393600"/>
          </a:xfrm>
          <a:prstGeom prst="rect">
            <a:avLst/>
          </a:prstGeom>
          <a:noFill/>
          <a:ln>
            <a:noFill/>
          </a:ln>
        </p:spPr>
        <p:txBody>
          <a:bodyPr spcFirstLastPara="1" wrap="square" lIns="78200" tIns="78200" rIns="78200" bIns="78200" anchor="ctr" anchorCtr="0">
            <a:normAutofit/>
          </a:bodyPr>
          <a:lstStyle>
            <a:lvl1pPr marL="0" marR="0" lvl="0"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00"/>
              <a:buFont typeface="Arial"/>
              <a:buNone/>
              <a:defRPr sz="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628651" y="273845"/>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17"/>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7"/>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7"/>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Standard slide">
  <p:cSld name="3_Standard slide">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457201" y="220650"/>
            <a:ext cx="8229600" cy="442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1400"/>
              <a:buFont typeface="Calibri"/>
              <a:buNone/>
              <a:defRPr sz="14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8"/>
          <p:cNvSpPr txBox="1">
            <a:spLocks noGrp="1"/>
          </p:cNvSpPr>
          <p:nvPr>
            <p:ph type="dt" idx="10"/>
          </p:nvPr>
        </p:nvSpPr>
        <p:spPr>
          <a:xfrm>
            <a:off x="6165055" y="4900500"/>
            <a:ext cx="2057400" cy="135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8"/>
          <p:cNvSpPr txBox="1">
            <a:spLocks noGrp="1"/>
          </p:cNvSpPr>
          <p:nvPr>
            <p:ph type="ftr" idx="11"/>
          </p:nvPr>
        </p:nvSpPr>
        <p:spPr>
          <a:xfrm>
            <a:off x="414338" y="4900500"/>
            <a:ext cx="5750700" cy="135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8"/>
          <p:cNvSpPr txBox="1">
            <a:spLocks noGrp="1"/>
          </p:cNvSpPr>
          <p:nvPr>
            <p:ph type="sldNum" idx="12"/>
          </p:nvPr>
        </p:nvSpPr>
        <p:spPr>
          <a:xfrm>
            <a:off x="8222456" y="4900500"/>
            <a:ext cx="288000" cy="13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r>
              <a:rPr lang="en-GB"/>
              <a:t>Page </a:t>
            </a: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9"/>
        <p:cNvGrpSpPr/>
        <p:nvPr/>
      </p:nvGrpSpPr>
      <p:grpSpPr>
        <a:xfrm>
          <a:off x="0" y="0"/>
          <a:ext cx="0" cy="0"/>
          <a:chOff x="0" y="0"/>
          <a:chExt cx="0" cy="0"/>
        </a:xfrm>
      </p:grpSpPr>
      <p:sp>
        <p:nvSpPr>
          <p:cNvPr id="80" name="Google Shape;80;p1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1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2" name="Google Shape;82;p19"/>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19"/>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9"/>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p20"/>
          <p:cNvSpPr txBox="1">
            <a:spLocks noGrp="1"/>
          </p:cNvSpPr>
          <p:nvPr>
            <p:ph type="title"/>
          </p:nvPr>
        </p:nvSpPr>
        <p:spPr>
          <a:xfrm>
            <a:off x="628651" y="273845"/>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20"/>
          <p:cNvSpPr txBox="1">
            <a:spLocks noGrp="1"/>
          </p:cNvSpPr>
          <p:nvPr>
            <p:ph type="body" idx="1"/>
          </p:nvPr>
        </p:nvSpPr>
        <p:spPr>
          <a:xfrm>
            <a:off x="628651"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3888" y="1282305"/>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21"/>
          <p:cNvSpPr txBox="1">
            <a:spLocks noGrp="1"/>
          </p:cNvSpPr>
          <p:nvPr>
            <p:ph type="body" idx="1"/>
          </p:nvPr>
        </p:nvSpPr>
        <p:spPr>
          <a:xfrm>
            <a:off x="623888" y="3442099"/>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4" name="Google Shape;94;p21"/>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1"/>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1"/>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7"/>
        <p:cNvGrpSpPr/>
        <p:nvPr/>
      </p:nvGrpSpPr>
      <p:grpSpPr>
        <a:xfrm>
          <a:off x="0" y="0"/>
          <a:ext cx="0" cy="0"/>
          <a:chOff x="0" y="0"/>
          <a:chExt cx="0" cy="0"/>
        </a:xfrm>
      </p:grpSpPr>
      <p:sp>
        <p:nvSpPr>
          <p:cNvPr id="98" name="Google Shape;98;p22"/>
          <p:cNvSpPr txBox="1">
            <a:spLocks noGrp="1"/>
          </p:cNvSpPr>
          <p:nvPr>
            <p:ph type="title"/>
          </p:nvPr>
        </p:nvSpPr>
        <p:spPr>
          <a:xfrm>
            <a:off x="628651" y="273845"/>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9" name="Google Shape;99;p22"/>
          <p:cNvSpPr txBox="1">
            <a:spLocks noGrp="1"/>
          </p:cNvSpPr>
          <p:nvPr>
            <p:ph type="body" idx="1"/>
          </p:nvPr>
        </p:nvSpPr>
        <p:spPr>
          <a:xfrm>
            <a:off x="628651"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 name="Google Shape;100;p22"/>
          <p:cNvSpPr txBox="1">
            <a:spLocks noGrp="1"/>
          </p:cNvSpPr>
          <p:nvPr>
            <p:ph type="body" idx="2"/>
          </p:nvPr>
        </p:nvSpPr>
        <p:spPr>
          <a:xfrm>
            <a:off x="4629151"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22"/>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22"/>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2"/>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629842" y="273845"/>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23"/>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7" name="Google Shape;107;p23"/>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8" name="Google Shape;108;p23"/>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9" name="Google Shape;109;p23"/>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23"/>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23"/>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3"/>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3"/>
        <p:cNvGrpSpPr/>
        <p:nvPr/>
      </p:nvGrpSpPr>
      <p:grpSpPr>
        <a:xfrm>
          <a:off x="0" y="0"/>
          <a:ext cx="0" cy="0"/>
          <a:chOff x="0" y="0"/>
          <a:chExt cx="0" cy="0"/>
        </a:xfrm>
      </p:grpSpPr>
      <p:sp>
        <p:nvSpPr>
          <p:cNvPr id="114" name="Google Shape;114;p24"/>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p24"/>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4"/>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7"/>
        <p:cNvGrpSpPr/>
        <p:nvPr/>
      </p:nvGrpSpPr>
      <p:grpSpPr>
        <a:xfrm>
          <a:off x="0" y="0"/>
          <a:ext cx="0" cy="0"/>
          <a:chOff x="0" y="0"/>
          <a:chExt cx="0" cy="0"/>
        </a:xfrm>
      </p:grpSpPr>
      <p:sp>
        <p:nvSpPr>
          <p:cNvPr id="118" name="Google Shape;118;p25"/>
          <p:cNvSpPr txBox="1">
            <a:spLocks noGrp="1"/>
          </p:cNvSpPr>
          <p:nvPr>
            <p:ph type="title"/>
          </p:nvPr>
        </p:nvSpPr>
        <p:spPr>
          <a:xfrm>
            <a:off x="629842"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25"/>
          <p:cNvSpPr txBox="1">
            <a:spLocks noGrp="1"/>
          </p:cNvSpPr>
          <p:nvPr>
            <p:ph type="body" idx="1"/>
          </p:nvPr>
        </p:nvSpPr>
        <p:spPr>
          <a:xfrm>
            <a:off x="3887391" y="740570"/>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20" name="Google Shape;120;p25"/>
          <p:cNvSpPr txBox="1">
            <a:spLocks noGrp="1"/>
          </p:cNvSpPr>
          <p:nvPr>
            <p:ph type="body" idx="2"/>
          </p:nvPr>
        </p:nvSpPr>
        <p:spPr>
          <a:xfrm>
            <a:off x="629842"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1" name="Google Shape;121;p25"/>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5"/>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25"/>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a:off x="629842"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26"/>
          <p:cNvSpPr>
            <a:spLocks noGrp="1"/>
          </p:cNvSpPr>
          <p:nvPr>
            <p:ph type="pic" idx="2"/>
          </p:nvPr>
        </p:nvSpPr>
        <p:spPr>
          <a:xfrm>
            <a:off x="3887391" y="740570"/>
            <a:ext cx="4629300" cy="3655200"/>
          </a:xfrm>
          <a:prstGeom prst="rect">
            <a:avLst/>
          </a:prstGeom>
          <a:noFill/>
          <a:ln>
            <a:noFill/>
          </a:ln>
        </p:spPr>
      </p:sp>
      <p:sp>
        <p:nvSpPr>
          <p:cNvPr id="127" name="Google Shape;127;p26"/>
          <p:cNvSpPr txBox="1">
            <a:spLocks noGrp="1"/>
          </p:cNvSpPr>
          <p:nvPr>
            <p:ph type="body" idx="1"/>
          </p:nvPr>
        </p:nvSpPr>
        <p:spPr>
          <a:xfrm>
            <a:off x="629842"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26"/>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6"/>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26"/>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1"/>
        <p:cNvGrpSpPr/>
        <p:nvPr/>
      </p:nvGrpSpPr>
      <p:grpSpPr>
        <a:xfrm>
          <a:off x="0" y="0"/>
          <a:ext cx="0" cy="0"/>
          <a:chOff x="0" y="0"/>
          <a:chExt cx="0" cy="0"/>
        </a:xfrm>
      </p:grpSpPr>
      <p:sp>
        <p:nvSpPr>
          <p:cNvPr id="132" name="Google Shape;132;p27"/>
          <p:cNvSpPr txBox="1">
            <a:spLocks noGrp="1"/>
          </p:cNvSpPr>
          <p:nvPr>
            <p:ph type="title"/>
          </p:nvPr>
        </p:nvSpPr>
        <p:spPr>
          <a:xfrm>
            <a:off x="628651" y="273845"/>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27"/>
          <p:cNvSpPr txBox="1">
            <a:spLocks noGrp="1"/>
          </p:cNvSpPr>
          <p:nvPr>
            <p:ph type="body" idx="1"/>
          </p:nvPr>
        </p:nvSpPr>
        <p:spPr>
          <a:xfrm rot="5400000">
            <a:off x="2940301"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27"/>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7"/>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7"/>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28"/>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8"/>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8"/>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p29"/>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9"/>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46" name="Google Shape;146;p29"/>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147"/>
        <p:cNvGrpSpPr/>
        <p:nvPr/>
      </p:nvGrpSpPr>
      <p:grpSpPr>
        <a:xfrm>
          <a:off x="0" y="0"/>
          <a:ext cx="0" cy="0"/>
          <a:chOff x="0" y="0"/>
          <a:chExt cx="0" cy="0"/>
        </a:xfrm>
      </p:grpSpPr>
      <p:sp>
        <p:nvSpPr>
          <p:cNvPr id="148" name="Google Shape;148;p30"/>
          <p:cNvSpPr txBox="1">
            <a:spLocks noGrp="1"/>
          </p:cNvSpPr>
          <p:nvPr>
            <p:ph type="title"/>
          </p:nvPr>
        </p:nvSpPr>
        <p:spPr>
          <a:xfrm>
            <a:off x="311701" y="2150850"/>
            <a:ext cx="8520600" cy="841800"/>
          </a:xfrm>
          <a:prstGeom prst="rect">
            <a:avLst/>
          </a:prstGeom>
          <a:noFill/>
          <a:ln>
            <a:noFill/>
          </a:ln>
        </p:spPr>
        <p:txBody>
          <a:bodyPr spcFirstLastPara="1" wrap="square" lIns="104250" tIns="104250" rIns="104250" bIns="104250" anchor="ctr" anchorCtr="0">
            <a:normAutofit/>
          </a:bodyPr>
          <a:lstStyle>
            <a:lvl1pPr marR="0" lvl="0"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3600"/>
              <a:buFont typeface="Arial"/>
              <a:buNone/>
              <a:defRPr sz="2800" b="0" i="0" u="none" strike="noStrike" cap="none">
                <a:solidFill>
                  <a:srgbClr val="000000"/>
                </a:solidFill>
                <a:latin typeface="Arial"/>
                <a:ea typeface="Arial"/>
                <a:cs typeface="Arial"/>
                <a:sym typeface="Arial"/>
              </a:defRPr>
            </a:lvl9pPr>
          </a:lstStyle>
          <a:p>
            <a:endParaRPr/>
          </a:p>
        </p:txBody>
      </p:sp>
      <p:sp>
        <p:nvSpPr>
          <p:cNvPr id="149" name="Google Shape;149;p30"/>
          <p:cNvSpPr txBox="1">
            <a:spLocks noGrp="1"/>
          </p:cNvSpPr>
          <p:nvPr>
            <p:ph type="sldNum" idx="12"/>
          </p:nvPr>
        </p:nvSpPr>
        <p:spPr>
          <a:xfrm>
            <a:off x="8472458" y="4663217"/>
            <a:ext cx="548700" cy="393600"/>
          </a:xfrm>
          <a:prstGeom prst="rect">
            <a:avLst/>
          </a:prstGeom>
          <a:noFill/>
          <a:ln>
            <a:noFill/>
          </a:ln>
        </p:spPr>
        <p:txBody>
          <a:bodyPr spcFirstLastPara="1" wrap="square" lIns="104250" tIns="104250" rIns="104250" bIns="104250" anchor="ctr" anchorCtr="0">
            <a:norm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bg>
      <p:bgPr>
        <a:solidFill>
          <a:schemeClr val="lt1"/>
        </a:solidFill>
        <a:effectLst/>
      </p:bgPr>
    </p:bg>
    <p:spTree>
      <p:nvGrpSpPr>
        <p:cNvPr id="1" name="Shape 150"/>
        <p:cNvGrpSpPr/>
        <p:nvPr/>
      </p:nvGrpSpPr>
      <p:grpSpPr>
        <a:xfrm>
          <a:off x="0" y="0"/>
          <a:ext cx="0" cy="0"/>
          <a:chOff x="0" y="0"/>
          <a:chExt cx="0" cy="0"/>
        </a:xfrm>
      </p:grpSpPr>
      <p:sp>
        <p:nvSpPr>
          <p:cNvPr id="151" name="Google Shape;151;p31"/>
          <p:cNvSpPr/>
          <p:nvPr/>
        </p:nvSpPr>
        <p:spPr>
          <a:xfrm>
            <a:off x="7772400" y="0"/>
            <a:ext cx="1371600" cy="8382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[Organisation Logo]</a:t>
            </a:r>
            <a:endParaRPr sz="800" b="0" i="0" u="none" strike="noStrike" cap="none">
              <a:solidFill>
                <a:srgbClr val="000000"/>
              </a:solidFill>
              <a:latin typeface="Arial"/>
              <a:ea typeface="Arial"/>
              <a:cs typeface="Arial"/>
              <a:sym typeface="Arial"/>
            </a:endParaRPr>
          </a:p>
        </p:txBody>
      </p:sp>
      <p:sp>
        <p:nvSpPr>
          <p:cNvPr id="152" name="Google Shape;152;p31"/>
          <p:cNvSpPr/>
          <p:nvPr/>
        </p:nvSpPr>
        <p:spPr>
          <a:xfrm>
            <a:off x="0" y="0"/>
            <a:ext cx="7772400" cy="838200"/>
          </a:xfrm>
          <a:prstGeom prst="rect">
            <a:avLst/>
          </a:prstGeom>
          <a:solidFill>
            <a:schemeClr val="lt2"/>
          </a:solidFill>
          <a:ln>
            <a:noFill/>
          </a:ln>
        </p:spPr>
        <p:txBody>
          <a:bodyPr spcFirstLastPara="1" wrap="square" lIns="72850" tIns="72850" rIns="72850" bIns="728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53" name="Google Shape;153;p31"/>
          <p:cNvSpPr txBox="1">
            <a:spLocks noGrp="1"/>
          </p:cNvSpPr>
          <p:nvPr>
            <p:ph type="title"/>
          </p:nvPr>
        </p:nvSpPr>
        <p:spPr>
          <a:xfrm>
            <a:off x="325838" y="0"/>
            <a:ext cx="7363800" cy="838200"/>
          </a:xfrm>
          <a:prstGeom prst="rect">
            <a:avLst/>
          </a:prstGeom>
          <a:noFill/>
          <a:ln>
            <a:noFill/>
          </a:ln>
        </p:spPr>
        <p:txBody>
          <a:bodyPr spcFirstLastPara="1" wrap="square" lIns="0" tIns="0" rIns="0" bIns="0" anchor="ctr" anchorCtr="0">
            <a:normAutofit/>
          </a:bodyPr>
          <a:lstStyle>
            <a:lvl1pPr marR="0" lvl="0" algn="l">
              <a:lnSpc>
                <a:spcPct val="90000"/>
              </a:lnSpc>
              <a:spcBef>
                <a:spcPts val="0"/>
              </a:spcBef>
              <a:spcAft>
                <a:spcPts val="0"/>
              </a:spcAft>
              <a:buClr>
                <a:srgbClr val="000000"/>
              </a:buClr>
              <a:buSzPts val="1800"/>
              <a:buFont typeface="Arial"/>
              <a:buNone/>
              <a:defRPr sz="1800" b="1" i="0" u="none" strike="noStrike" cap="none">
                <a:solidFill>
                  <a:srgbClr val="000000"/>
                </a:solidFill>
                <a:latin typeface="Arial"/>
                <a:ea typeface="Arial"/>
                <a:cs typeface="Arial"/>
                <a:sym typeface="Arial"/>
              </a:defRPr>
            </a:lvl1pPr>
            <a:lvl2pPr lvl="1" algn="l">
              <a:lnSpc>
                <a:spcPct val="100000"/>
              </a:lnSpc>
              <a:spcBef>
                <a:spcPts val="0"/>
              </a:spcBef>
              <a:spcAft>
                <a:spcPts val="0"/>
              </a:spcAft>
              <a:buSzPts val="1800"/>
              <a:buNone/>
              <a:defRPr sz="1800" b="1"/>
            </a:lvl2pPr>
            <a:lvl3pPr lvl="2" algn="l">
              <a:lnSpc>
                <a:spcPct val="100000"/>
              </a:lnSpc>
              <a:spcBef>
                <a:spcPts val="0"/>
              </a:spcBef>
              <a:spcAft>
                <a:spcPts val="0"/>
              </a:spcAft>
              <a:buSzPts val="1800"/>
              <a:buNone/>
              <a:defRPr sz="1800" b="1"/>
            </a:lvl3pPr>
            <a:lvl4pPr lvl="3" algn="l">
              <a:lnSpc>
                <a:spcPct val="100000"/>
              </a:lnSpc>
              <a:spcBef>
                <a:spcPts val="0"/>
              </a:spcBef>
              <a:spcAft>
                <a:spcPts val="0"/>
              </a:spcAft>
              <a:buSzPts val="1800"/>
              <a:buNone/>
              <a:defRPr sz="1800" b="1"/>
            </a:lvl4pPr>
            <a:lvl5pPr lvl="4" algn="l">
              <a:lnSpc>
                <a:spcPct val="100000"/>
              </a:lnSpc>
              <a:spcBef>
                <a:spcPts val="0"/>
              </a:spcBef>
              <a:spcAft>
                <a:spcPts val="0"/>
              </a:spcAft>
              <a:buSzPts val="1800"/>
              <a:buNone/>
              <a:defRPr sz="1800" b="1"/>
            </a:lvl5pPr>
            <a:lvl6pPr lvl="5" algn="l">
              <a:lnSpc>
                <a:spcPct val="100000"/>
              </a:lnSpc>
              <a:spcBef>
                <a:spcPts val="0"/>
              </a:spcBef>
              <a:spcAft>
                <a:spcPts val="0"/>
              </a:spcAft>
              <a:buSzPts val="1800"/>
              <a:buNone/>
              <a:defRPr sz="1800" b="1"/>
            </a:lvl6pPr>
            <a:lvl7pPr lvl="6" algn="l">
              <a:lnSpc>
                <a:spcPct val="100000"/>
              </a:lnSpc>
              <a:spcBef>
                <a:spcPts val="0"/>
              </a:spcBef>
              <a:spcAft>
                <a:spcPts val="0"/>
              </a:spcAft>
              <a:buSzPts val="1800"/>
              <a:buNone/>
              <a:defRPr sz="1800" b="1"/>
            </a:lvl7pPr>
            <a:lvl8pPr lvl="7" algn="l">
              <a:lnSpc>
                <a:spcPct val="100000"/>
              </a:lnSpc>
              <a:spcBef>
                <a:spcPts val="0"/>
              </a:spcBef>
              <a:spcAft>
                <a:spcPts val="0"/>
              </a:spcAft>
              <a:buSzPts val="1800"/>
              <a:buNone/>
              <a:defRPr sz="1800" b="1"/>
            </a:lvl8pPr>
            <a:lvl9pPr lvl="8" algn="l">
              <a:lnSpc>
                <a:spcPct val="100000"/>
              </a:lnSpc>
              <a:spcBef>
                <a:spcPts val="0"/>
              </a:spcBef>
              <a:spcAft>
                <a:spcPts val="0"/>
              </a:spcAft>
              <a:buSzPts val="1800"/>
              <a:buNone/>
              <a:defRPr sz="1800" b="1"/>
            </a:lvl9pPr>
          </a:lstStyle>
          <a:p>
            <a:endParaRPr/>
          </a:p>
        </p:txBody>
      </p:sp>
      <p:sp>
        <p:nvSpPr>
          <p:cNvPr id="154" name="Google Shape;154;p31"/>
          <p:cNvSpPr txBox="1">
            <a:spLocks noGrp="1"/>
          </p:cNvSpPr>
          <p:nvPr>
            <p:ph type="ftr" idx="11"/>
          </p:nvPr>
        </p:nvSpPr>
        <p:spPr>
          <a:xfrm>
            <a:off x="3309542" y="4898373"/>
            <a:ext cx="4002000" cy="170700"/>
          </a:xfrm>
          <a:prstGeom prst="rect">
            <a:avLst/>
          </a:prstGeom>
          <a:noFill/>
          <a:ln>
            <a:noFill/>
          </a:ln>
        </p:spPr>
        <p:txBody>
          <a:bodyPr spcFirstLastPara="1" wrap="square" lIns="72850" tIns="72850" rIns="72850" bIns="72850" anchor="t" anchorCtr="0">
            <a:noAutofit/>
          </a:bodyPr>
          <a:lstStyle>
            <a:lvl1pPr marR="0" lvl="0" algn="l">
              <a:lnSpc>
                <a:spcPct val="100000"/>
              </a:lnSpc>
              <a:spcBef>
                <a:spcPts val="0"/>
              </a:spcBef>
              <a:spcAft>
                <a:spcPts val="0"/>
              </a:spcAft>
              <a:buSzPts val="1100"/>
              <a:buNone/>
              <a:defRPr sz="600" b="0" i="0" u="none" strike="noStrike" cap="none">
                <a:solidFill>
                  <a:srgbClr val="595959"/>
                </a:solidFill>
                <a:latin typeface="Helvetica Neue"/>
                <a:ea typeface="Helvetica Neue"/>
                <a:cs typeface="Helvetica Neue"/>
                <a:sym typeface="Helvetica Neue"/>
              </a:defRPr>
            </a:lvl1pPr>
            <a:lvl2pPr marR="0" lvl="1"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155" name="Google Shape;155;p31"/>
          <p:cNvSpPr txBox="1">
            <a:spLocks noGrp="1"/>
          </p:cNvSpPr>
          <p:nvPr>
            <p:ph type="body" idx="1"/>
          </p:nvPr>
        </p:nvSpPr>
        <p:spPr>
          <a:xfrm>
            <a:off x="260671" y="985021"/>
            <a:ext cx="5518200" cy="1396200"/>
          </a:xfrm>
          <a:prstGeom prst="rect">
            <a:avLst/>
          </a:prstGeom>
          <a:noFill/>
          <a:ln>
            <a:noFill/>
          </a:ln>
        </p:spPr>
        <p:txBody>
          <a:bodyPr spcFirstLastPara="1" wrap="square" lIns="0" tIns="0" rIns="0" bIns="0" anchor="t" anchorCtr="0">
            <a:normAutofit/>
          </a:bodyPr>
          <a:lstStyle>
            <a:lvl1pPr marL="457200" marR="0" lvl="0" indent="-317500" algn="l">
              <a:lnSpc>
                <a:spcPct val="90000"/>
              </a:lnSpc>
              <a:spcBef>
                <a:spcPts val="0"/>
              </a:spcBef>
              <a:spcAft>
                <a:spcPts val="0"/>
              </a:spcAft>
              <a:buClr>
                <a:srgbClr val="000000"/>
              </a:buClr>
              <a:buSzPts val="1400"/>
              <a:buFont typeface="Arial"/>
              <a:buChar char="●"/>
              <a:defRPr sz="1400" i="0" u="none" strike="noStrike" cap="none">
                <a:solidFill>
                  <a:srgbClr val="000000"/>
                </a:solidFill>
                <a:latin typeface="Arial"/>
                <a:ea typeface="Arial"/>
                <a:cs typeface="Arial"/>
                <a:sym typeface="Arial"/>
              </a:defRPr>
            </a:lvl1pPr>
            <a:lvl2pPr marL="914400" marR="0" lvl="1" indent="-342900" algn="l">
              <a:lnSpc>
                <a:spcPct val="90000"/>
              </a:lnSpc>
              <a:spcBef>
                <a:spcPts val="700"/>
              </a:spcBef>
              <a:spcAft>
                <a:spcPts val="0"/>
              </a:spcAft>
              <a:buClr>
                <a:srgbClr val="000000"/>
              </a:buClr>
              <a:buSzPts val="1800"/>
              <a:buFont typeface="Arial"/>
              <a:buChar char="○"/>
              <a:defRPr i="0" u="none" strike="noStrike" cap="none">
                <a:solidFill>
                  <a:srgbClr val="000000"/>
                </a:solidFill>
                <a:latin typeface="Arial"/>
                <a:ea typeface="Arial"/>
                <a:cs typeface="Arial"/>
                <a:sym typeface="Arial"/>
              </a:defRPr>
            </a:lvl2pPr>
            <a:lvl3pPr marL="1371600" marR="0" lvl="2" indent="-323850" algn="l">
              <a:lnSpc>
                <a:spcPct val="90000"/>
              </a:lnSpc>
              <a:spcBef>
                <a:spcPts val="700"/>
              </a:spcBef>
              <a:spcAft>
                <a:spcPts val="0"/>
              </a:spcAft>
              <a:buClr>
                <a:srgbClr val="000000"/>
              </a:buClr>
              <a:buSzPts val="1500"/>
              <a:buFont typeface="Arial"/>
              <a:buChar char="■"/>
              <a:defRPr i="0" u="none" strike="noStrike" cap="none">
                <a:solidFill>
                  <a:srgbClr val="000000"/>
                </a:solidFill>
                <a:latin typeface="Arial"/>
                <a:ea typeface="Arial"/>
                <a:cs typeface="Arial"/>
                <a:sym typeface="Arial"/>
              </a:defRPr>
            </a:lvl3pPr>
            <a:lvl4pPr marL="1828800" marR="0" lvl="3" indent="-317500" algn="l">
              <a:lnSpc>
                <a:spcPct val="90000"/>
              </a:lnSpc>
              <a:spcBef>
                <a:spcPts val="700"/>
              </a:spcBef>
              <a:spcAft>
                <a:spcPts val="0"/>
              </a:spcAft>
              <a:buClr>
                <a:srgbClr val="000000"/>
              </a:buClr>
              <a:buSzPts val="1400"/>
              <a:buFont typeface="Arial"/>
              <a:buChar char="●"/>
              <a:defRPr i="0" u="none" strike="noStrike" cap="none">
                <a:solidFill>
                  <a:srgbClr val="000000"/>
                </a:solidFill>
                <a:latin typeface="Arial"/>
                <a:ea typeface="Arial"/>
                <a:cs typeface="Arial"/>
                <a:sym typeface="Arial"/>
              </a:defRPr>
            </a:lvl4pPr>
            <a:lvl5pPr marL="2286000" marR="0" lvl="4" indent="-317500" algn="l">
              <a:lnSpc>
                <a:spcPct val="90000"/>
              </a:lnSpc>
              <a:spcBef>
                <a:spcPts val="700"/>
              </a:spcBef>
              <a:spcAft>
                <a:spcPts val="0"/>
              </a:spcAft>
              <a:buClr>
                <a:srgbClr val="000000"/>
              </a:buClr>
              <a:buSzPts val="1400"/>
              <a:buFont typeface="Arial"/>
              <a:buChar char="○"/>
              <a:defRPr i="0" u="none" strike="noStrike" cap="none">
                <a:solidFill>
                  <a:srgbClr val="000000"/>
                </a:solidFill>
                <a:latin typeface="Arial"/>
                <a:ea typeface="Arial"/>
                <a:cs typeface="Arial"/>
                <a:sym typeface="Arial"/>
              </a:defRPr>
            </a:lvl5pPr>
            <a:lvl6pPr marL="2743200" marR="0" lvl="5" indent="-317500" algn="l">
              <a:lnSpc>
                <a:spcPct val="90000"/>
              </a:lnSpc>
              <a:spcBef>
                <a:spcPts val="700"/>
              </a:spcBef>
              <a:spcAft>
                <a:spcPts val="0"/>
              </a:spcAft>
              <a:buClr>
                <a:srgbClr val="000000"/>
              </a:buClr>
              <a:buSzPts val="1400"/>
              <a:buChar char="■"/>
              <a:defRPr i="0" u="none" strike="noStrike" cap="none">
                <a:solidFill>
                  <a:srgbClr val="000000"/>
                </a:solidFill>
              </a:defRPr>
            </a:lvl6pPr>
            <a:lvl7pPr marL="3200400" marR="0" lvl="6" indent="-317500" algn="l">
              <a:lnSpc>
                <a:spcPct val="90000"/>
              </a:lnSpc>
              <a:spcBef>
                <a:spcPts val="700"/>
              </a:spcBef>
              <a:spcAft>
                <a:spcPts val="0"/>
              </a:spcAft>
              <a:buClr>
                <a:srgbClr val="000000"/>
              </a:buClr>
              <a:buSzPts val="1400"/>
              <a:buChar char="●"/>
              <a:defRPr i="0" u="none" strike="noStrike" cap="none">
                <a:solidFill>
                  <a:srgbClr val="000000"/>
                </a:solidFill>
              </a:defRPr>
            </a:lvl7pPr>
            <a:lvl8pPr marL="3657600" marR="0" lvl="7" indent="-317500" algn="l">
              <a:lnSpc>
                <a:spcPct val="90000"/>
              </a:lnSpc>
              <a:spcBef>
                <a:spcPts val="700"/>
              </a:spcBef>
              <a:spcAft>
                <a:spcPts val="0"/>
              </a:spcAft>
              <a:buClr>
                <a:srgbClr val="000000"/>
              </a:buClr>
              <a:buSzPts val="1400"/>
              <a:buChar char="○"/>
              <a:defRPr i="0" u="none" strike="noStrike" cap="none">
                <a:solidFill>
                  <a:srgbClr val="000000"/>
                </a:solidFill>
              </a:defRPr>
            </a:lvl8pPr>
            <a:lvl9pPr marL="4114800" marR="0" lvl="8" indent="-317500" algn="l">
              <a:lnSpc>
                <a:spcPct val="90000"/>
              </a:lnSpc>
              <a:spcBef>
                <a:spcPts val="700"/>
              </a:spcBef>
              <a:spcAft>
                <a:spcPts val="700"/>
              </a:spcAft>
              <a:buClr>
                <a:srgbClr val="000000"/>
              </a:buClr>
              <a:buSzPts val="1400"/>
              <a:buChar char="■"/>
              <a:defRPr i="0" u="none" strike="noStrike" cap="none">
                <a:solidFill>
                  <a:srgbClr val="000000"/>
                </a:solidFill>
              </a:defRPr>
            </a:lvl9pPr>
          </a:lstStyle>
          <a:p>
            <a:endParaRPr/>
          </a:p>
        </p:txBody>
      </p:sp>
      <p:sp>
        <p:nvSpPr>
          <p:cNvPr id="156" name="Google Shape;156;p31"/>
          <p:cNvSpPr txBox="1">
            <a:spLocks noGrp="1"/>
          </p:cNvSpPr>
          <p:nvPr>
            <p:ph type="sldNum" idx="12"/>
          </p:nvPr>
        </p:nvSpPr>
        <p:spPr>
          <a:xfrm>
            <a:off x="8556784" y="4821419"/>
            <a:ext cx="566700" cy="3222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1100" b="0" i="0" u="none" strike="noStrike" cap="none">
                <a:solidFill>
                  <a:srgbClr val="99999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3">
  <p:cSld name="One column text_6">
    <p:spTree>
      <p:nvGrpSpPr>
        <p:cNvPr id="1" name="Shape 157"/>
        <p:cNvGrpSpPr/>
        <p:nvPr/>
      </p:nvGrpSpPr>
      <p:grpSpPr>
        <a:xfrm>
          <a:off x="0" y="0"/>
          <a:ext cx="0" cy="0"/>
          <a:chOff x="0" y="0"/>
          <a:chExt cx="0" cy="0"/>
        </a:xfrm>
      </p:grpSpPr>
      <p:sp>
        <p:nvSpPr>
          <p:cNvPr id="158" name="Google Shape;158;p32"/>
          <p:cNvSpPr txBox="1">
            <a:spLocks noGrp="1"/>
          </p:cNvSpPr>
          <p:nvPr>
            <p:ph type="title"/>
          </p:nvPr>
        </p:nvSpPr>
        <p:spPr>
          <a:xfrm>
            <a:off x="311700" y="555601"/>
            <a:ext cx="2808000" cy="755700"/>
          </a:xfrm>
          <a:prstGeom prst="rect">
            <a:avLst/>
          </a:prstGeom>
          <a:noFill/>
          <a:ln>
            <a:noFill/>
          </a:ln>
        </p:spPr>
        <p:txBody>
          <a:bodyPr spcFirstLastPara="1" wrap="square" lIns="104250" tIns="104250" rIns="104250" bIns="104250" anchor="b" anchorCtr="0">
            <a:norm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a:endParaRPr/>
          </a:p>
        </p:txBody>
      </p:sp>
      <p:sp>
        <p:nvSpPr>
          <p:cNvPr id="159" name="Google Shape;159;p32"/>
          <p:cNvSpPr txBox="1">
            <a:spLocks noGrp="1"/>
          </p:cNvSpPr>
          <p:nvPr>
            <p:ph type="body" idx="1"/>
          </p:nvPr>
        </p:nvSpPr>
        <p:spPr>
          <a:xfrm>
            <a:off x="311700" y="1389600"/>
            <a:ext cx="2808000" cy="3179400"/>
          </a:xfrm>
          <a:prstGeom prst="rect">
            <a:avLst/>
          </a:prstGeom>
          <a:noFill/>
          <a:ln>
            <a:noFill/>
          </a:ln>
        </p:spPr>
        <p:txBody>
          <a:bodyPr spcFirstLastPara="1" wrap="square" lIns="104250" tIns="104250" rIns="104250" bIns="104250" anchor="t" anchorCtr="0">
            <a:normAutofit/>
          </a:bodyPr>
          <a:lstStyle>
            <a:lvl1pPr marL="457200" lvl="0" indent="-304800" algn="l">
              <a:lnSpc>
                <a:spcPct val="115000"/>
              </a:lnSpc>
              <a:spcBef>
                <a:spcPts val="0"/>
              </a:spcBef>
              <a:spcAft>
                <a:spcPts val="0"/>
              </a:spcAft>
              <a:buSzPts val="1200"/>
              <a:buChar char="●"/>
              <a:defRPr sz="1000"/>
            </a:lvl1pPr>
            <a:lvl2pPr marL="914400" lvl="1" indent="-304800" algn="l">
              <a:lnSpc>
                <a:spcPct val="115000"/>
              </a:lnSpc>
              <a:spcBef>
                <a:spcPts val="0"/>
              </a:spcBef>
              <a:spcAft>
                <a:spcPts val="0"/>
              </a:spcAft>
              <a:buSzPts val="1200"/>
              <a:buChar char="○"/>
              <a:defRPr sz="1000"/>
            </a:lvl2pPr>
            <a:lvl3pPr marL="1371600" lvl="2" indent="-304800" algn="l">
              <a:lnSpc>
                <a:spcPct val="115000"/>
              </a:lnSpc>
              <a:spcBef>
                <a:spcPts val="0"/>
              </a:spcBef>
              <a:spcAft>
                <a:spcPts val="0"/>
              </a:spcAft>
              <a:buSzPts val="1200"/>
              <a:buChar char="■"/>
              <a:defRPr sz="1000"/>
            </a:lvl3pPr>
            <a:lvl4pPr marL="1828800" lvl="3" indent="-304800" algn="l">
              <a:lnSpc>
                <a:spcPct val="115000"/>
              </a:lnSpc>
              <a:spcBef>
                <a:spcPts val="0"/>
              </a:spcBef>
              <a:spcAft>
                <a:spcPts val="0"/>
              </a:spcAft>
              <a:buSzPts val="1200"/>
              <a:buChar char="●"/>
              <a:defRPr sz="1000"/>
            </a:lvl4pPr>
            <a:lvl5pPr marL="2286000" lvl="4" indent="-304800" algn="l">
              <a:lnSpc>
                <a:spcPct val="115000"/>
              </a:lnSpc>
              <a:spcBef>
                <a:spcPts val="0"/>
              </a:spcBef>
              <a:spcAft>
                <a:spcPts val="0"/>
              </a:spcAft>
              <a:buSzPts val="1200"/>
              <a:buChar char="○"/>
              <a:defRPr sz="1000"/>
            </a:lvl5pPr>
            <a:lvl6pPr marL="2743200" lvl="5" indent="-304800" algn="l">
              <a:lnSpc>
                <a:spcPct val="115000"/>
              </a:lnSpc>
              <a:spcBef>
                <a:spcPts val="0"/>
              </a:spcBef>
              <a:spcAft>
                <a:spcPts val="0"/>
              </a:spcAft>
              <a:buSzPts val="1200"/>
              <a:buChar char="■"/>
              <a:defRPr sz="1000"/>
            </a:lvl6pPr>
            <a:lvl7pPr marL="3200400" lvl="6" indent="-304800" algn="l">
              <a:lnSpc>
                <a:spcPct val="115000"/>
              </a:lnSpc>
              <a:spcBef>
                <a:spcPts val="0"/>
              </a:spcBef>
              <a:spcAft>
                <a:spcPts val="0"/>
              </a:spcAft>
              <a:buSzPts val="1200"/>
              <a:buChar char="●"/>
              <a:defRPr sz="1000"/>
            </a:lvl7pPr>
            <a:lvl8pPr marL="3657600" lvl="7" indent="-304800" algn="l">
              <a:lnSpc>
                <a:spcPct val="115000"/>
              </a:lnSpc>
              <a:spcBef>
                <a:spcPts val="0"/>
              </a:spcBef>
              <a:spcAft>
                <a:spcPts val="0"/>
              </a:spcAft>
              <a:buSzPts val="1200"/>
              <a:buChar char="○"/>
              <a:defRPr sz="1000"/>
            </a:lvl8pPr>
            <a:lvl9pPr marL="4114800" lvl="8" indent="-304800" algn="l">
              <a:lnSpc>
                <a:spcPct val="115000"/>
              </a:lnSpc>
              <a:spcBef>
                <a:spcPts val="0"/>
              </a:spcBef>
              <a:spcAft>
                <a:spcPts val="0"/>
              </a:spcAft>
              <a:buSzPts val="1200"/>
              <a:buChar char="■"/>
              <a:defRPr sz="1000"/>
            </a:lvl9pPr>
          </a:lstStyle>
          <a:p>
            <a:endParaRPr/>
          </a:p>
        </p:txBody>
      </p:sp>
      <p:sp>
        <p:nvSpPr>
          <p:cNvPr id="160" name="Google Shape;160;p32"/>
          <p:cNvSpPr txBox="1">
            <a:spLocks noGrp="1"/>
          </p:cNvSpPr>
          <p:nvPr>
            <p:ph type="sldNum" idx="12"/>
          </p:nvPr>
        </p:nvSpPr>
        <p:spPr>
          <a:xfrm>
            <a:off x="8472458" y="4663217"/>
            <a:ext cx="548700" cy="393600"/>
          </a:xfrm>
          <a:prstGeom prst="rect">
            <a:avLst/>
          </a:prstGeom>
          <a:noFill/>
          <a:ln>
            <a:noFill/>
          </a:ln>
        </p:spPr>
        <p:txBody>
          <a:bodyPr spcFirstLastPara="1" wrap="square" lIns="104250" tIns="104250" rIns="104250" bIns="104250" anchor="ctr" anchorCtr="0">
            <a:normAutofit/>
          </a:bodyPr>
          <a:lstStyle>
            <a:lvl1pPr marL="0" marR="0" lvl="0"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628651" y="273845"/>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5"/>
          <p:cNvSpPr txBox="1">
            <a:spLocks noGrp="1"/>
          </p:cNvSpPr>
          <p:nvPr>
            <p:ph type="body" idx="1"/>
          </p:nvPr>
        </p:nvSpPr>
        <p:spPr>
          <a:xfrm>
            <a:off x="628651"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dt" idx="10"/>
          </p:nvPr>
        </p:nvSpPr>
        <p:spPr>
          <a:xfrm>
            <a:off x="628651" y="4767264"/>
            <a:ext cx="2057400" cy="273900"/>
          </a:xfrm>
          <a:prstGeom prst="rect">
            <a:avLst/>
          </a:prstGeom>
          <a:noFill/>
          <a:ln>
            <a:noFill/>
          </a:ln>
        </p:spPr>
        <p:txBody>
          <a:bodyPr spcFirstLastPara="1" wrap="square" lIns="68575" tIns="34275" rIns="68575" bIns="34275" anchor="ctr" anchorCtr="0">
            <a:noAutofit/>
          </a:bodyPr>
          <a:lstStyle>
            <a:lvl1pPr marR="0" lvl="0" algn="l">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ftr" idx="11"/>
          </p:nvPr>
        </p:nvSpPr>
        <p:spPr>
          <a:xfrm>
            <a:off x="3028951" y="4767264"/>
            <a:ext cx="3086100" cy="273900"/>
          </a:xfrm>
          <a:prstGeom prst="rect">
            <a:avLst/>
          </a:prstGeom>
          <a:noFill/>
          <a:ln>
            <a:noFill/>
          </a:ln>
        </p:spPr>
        <p:txBody>
          <a:bodyPr spcFirstLastPara="1" wrap="square" lIns="68575" tIns="34275" rIns="68575" bIns="34275" anchor="ctr" anchorCtr="0">
            <a:noAutofit/>
          </a:bodyPr>
          <a:lstStyle>
            <a:lvl1pPr marR="0" lvl="0" algn="ctr">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sldNum" idx="12"/>
          </p:nvPr>
        </p:nvSpPr>
        <p:spPr>
          <a:xfrm>
            <a:off x="6457951" y="4767264"/>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64" name="Google Shape;64;p15" descr="{&quot;HashCode&quot;:1319653229,&quot;Placement&quot;:&quot;Footer&quot;,&quot;Top&quot;:519.343,&quot;Left&quot;:844.5204,&quot;SlideWidth&quot;:960,&quot;SlideHeight&quot;:540}"/>
          <p:cNvSpPr txBox="1"/>
          <p:nvPr/>
        </p:nvSpPr>
        <p:spPr>
          <a:xfrm>
            <a:off x="8044057" y="4946742"/>
            <a:ext cx="1100100" cy="123000"/>
          </a:xfrm>
          <a:prstGeom prst="rect">
            <a:avLst/>
          </a:prstGeom>
          <a:noFill/>
          <a:ln>
            <a:noFill/>
          </a:ln>
        </p:spPr>
        <p:txBody>
          <a:bodyPr spcFirstLastPara="1" wrap="square" lIns="0" tIns="0" rIns="0" bIns="0" anchor="ctr" anchorCtr="1">
            <a:spAutoFit/>
          </a:bodyPr>
          <a:lstStyle/>
          <a:p>
            <a:pPr marL="0" marR="0" lvl="0" indent="0" algn="r" rtl="0">
              <a:lnSpc>
                <a:spcPct val="100000"/>
              </a:lnSpc>
              <a:spcBef>
                <a:spcPts val="0"/>
              </a:spcBef>
              <a:spcAft>
                <a:spcPts val="0"/>
              </a:spcAft>
              <a:buClr>
                <a:srgbClr val="000000"/>
              </a:buClr>
              <a:buSzPts val="800"/>
              <a:buFont typeface="Arial"/>
              <a:buNone/>
            </a:pPr>
            <a:r>
              <a:rPr lang="en-GB" sz="800" b="0" i="0" u="none" strike="noStrike" cap="none">
                <a:solidFill>
                  <a:srgbClr val="0078D7"/>
                </a:solidFill>
                <a:latin typeface="Calibri"/>
                <a:ea typeface="Calibri"/>
                <a:cs typeface="Calibri"/>
                <a:sym typeface="Calibri"/>
              </a:rPr>
              <a:t>Classification : Internal</a:t>
            </a:r>
            <a:endParaRPr sz="11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assets.publishing.service.gov.uk/government/uploads/system/uploads/attachment_data/file/988168/GPA_Strategy_2020-2030.pdf" TargetMode="Externa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www.gov.uk/government/publications/gpa-annual-report-and-accounts/government-property-agency-annual-report-and-accounts-202425-at-a-glance" TargetMode="External"/><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3"/>
          <p:cNvPicPr preferRelativeResize="0"/>
          <p:nvPr/>
        </p:nvPicPr>
        <p:blipFill rotWithShape="1">
          <a:blip r:embed="rId3">
            <a:alphaModFix/>
          </a:blip>
          <a:srcRect/>
          <a:stretch/>
        </p:blipFill>
        <p:spPr>
          <a:xfrm>
            <a:off x="0" y="1"/>
            <a:ext cx="9150225" cy="5143500"/>
          </a:xfrm>
          <a:prstGeom prst="rect">
            <a:avLst/>
          </a:prstGeom>
          <a:noFill/>
          <a:ln>
            <a:noFill/>
          </a:ln>
        </p:spPr>
      </p:pic>
      <p:pic>
        <p:nvPicPr>
          <p:cNvPr id="166" name="Google Shape;166;p33"/>
          <p:cNvPicPr preferRelativeResize="0"/>
          <p:nvPr/>
        </p:nvPicPr>
        <p:blipFill rotWithShape="1">
          <a:blip r:embed="rId4">
            <a:alphaModFix/>
          </a:blip>
          <a:srcRect/>
          <a:stretch/>
        </p:blipFill>
        <p:spPr>
          <a:xfrm>
            <a:off x="7488594" y="494420"/>
            <a:ext cx="1187862" cy="1000684"/>
          </a:xfrm>
          <a:prstGeom prst="rect">
            <a:avLst/>
          </a:prstGeom>
          <a:noFill/>
          <a:ln>
            <a:noFill/>
          </a:ln>
        </p:spPr>
      </p:pic>
      <p:sp>
        <p:nvSpPr>
          <p:cNvPr id="167" name="Google Shape;167;p33"/>
          <p:cNvSpPr txBox="1"/>
          <p:nvPr/>
        </p:nvSpPr>
        <p:spPr>
          <a:xfrm>
            <a:off x="413925" y="1247066"/>
            <a:ext cx="5793000" cy="7389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2400" b="0" i="0" u="none" strike="noStrike" cap="none">
                <a:solidFill>
                  <a:srgbClr val="FFFFFF"/>
                </a:solidFill>
                <a:latin typeface="Arial"/>
                <a:ea typeface="Arial"/>
                <a:cs typeface="Arial"/>
                <a:sym typeface="Arial"/>
              </a:rPr>
              <a:t>Strategic Asset Management Plan </a:t>
            </a:r>
            <a:r>
              <a:rPr lang="en-GB" sz="2400">
                <a:solidFill>
                  <a:srgbClr val="FFFFFF"/>
                </a:solidFill>
              </a:rPr>
              <a:t>Summary </a:t>
            </a:r>
            <a:r>
              <a:rPr lang="en-GB" sz="2400" b="0" i="0" u="none" strike="noStrike" cap="none">
                <a:solidFill>
                  <a:srgbClr val="FFFFFF"/>
                </a:solidFill>
                <a:latin typeface="Arial"/>
                <a:ea typeface="Arial"/>
                <a:cs typeface="Arial"/>
                <a:sym typeface="Arial"/>
              </a:rPr>
              <a:t>2025</a:t>
            </a:r>
            <a:endParaRPr sz="2200" b="0" i="0" u="none" strike="noStrike" cap="none">
              <a:solidFill>
                <a:srgbClr val="000000"/>
              </a:solidFill>
              <a:latin typeface="Arial"/>
              <a:ea typeface="Arial"/>
              <a:cs typeface="Arial"/>
              <a:sym typeface="Arial"/>
            </a:endParaRPr>
          </a:p>
        </p:txBody>
      </p:sp>
      <p:sp>
        <p:nvSpPr>
          <p:cNvPr id="168" name="Google Shape;168;p33"/>
          <p:cNvSpPr txBox="1"/>
          <p:nvPr/>
        </p:nvSpPr>
        <p:spPr>
          <a:xfrm>
            <a:off x="413925" y="583825"/>
            <a:ext cx="6024600" cy="36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2400">
                <a:solidFill>
                  <a:srgbClr val="FFFFFF"/>
                </a:solidFill>
              </a:rPr>
              <a:t>Government Property Agency</a:t>
            </a:r>
            <a:endParaRPr sz="3000" b="0" i="0" u="none" strike="noStrike" cap="none">
              <a:solidFill>
                <a:srgbClr val="000000"/>
              </a:solidFill>
              <a:latin typeface="Arial"/>
              <a:ea typeface="Arial"/>
              <a:cs typeface="Arial"/>
              <a:sym typeface="Arial"/>
            </a:endParaRPr>
          </a:p>
        </p:txBody>
      </p:sp>
      <p:pic>
        <p:nvPicPr>
          <p:cNvPr id="169" name="Google Shape;169;p33" descr="coloured line.png"/>
          <p:cNvPicPr preferRelativeResize="0"/>
          <p:nvPr/>
        </p:nvPicPr>
        <p:blipFill rotWithShape="1">
          <a:blip r:embed="rId5">
            <a:alphaModFix/>
          </a:blip>
          <a:srcRect/>
          <a:stretch/>
        </p:blipFill>
        <p:spPr>
          <a:xfrm>
            <a:off x="0" y="4963909"/>
            <a:ext cx="9144000" cy="194534"/>
          </a:xfrm>
          <a:prstGeom prst="rect">
            <a:avLst/>
          </a:prstGeom>
          <a:noFill/>
          <a:ln>
            <a:noFill/>
          </a:ln>
        </p:spPr>
      </p:pic>
      <p:pic>
        <p:nvPicPr>
          <p:cNvPr id="170" name="Google Shape;170;p33"/>
          <p:cNvPicPr preferRelativeResize="0"/>
          <p:nvPr/>
        </p:nvPicPr>
        <p:blipFill rotWithShape="1">
          <a:blip r:embed="rId6">
            <a:alphaModFix/>
          </a:blip>
          <a:srcRect/>
          <a:stretch/>
        </p:blipFill>
        <p:spPr>
          <a:xfrm>
            <a:off x="6072187" y="2487560"/>
            <a:ext cx="2610699" cy="1696954"/>
          </a:xfrm>
          <a:prstGeom prst="rect">
            <a:avLst/>
          </a:prstGeom>
          <a:noFill/>
          <a:ln>
            <a:noFill/>
          </a:ln>
        </p:spPr>
      </p:pic>
      <p:sp>
        <p:nvSpPr>
          <p:cNvPr id="171" name="Google Shape;171;p33"/>
          <p:cNvSpPr txBox="1"/>
          <p:nvPr/>
        </p:nvSpPr>
        <p:spPr>
          <a:xfrm>
            <a:off x="6027122" y="3943708"/>
            <a:ext cx="24423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1" i="0" u="none" strike="noStrike" cap="none">
                <a:solidFill>
                  <a:srgbClr val="FFFFFF"/>
                </a:solidFill>
                <a:latin typeface="Arial"/>
                <a:ea typeface="Arial"/>
                <a:cs typeface="Arial"/>
                <a:sym typeface="Arial"/>
              </a:rPr>
              <a:t>Darlington, </a:t>
            </a:r>
            <a:r>
              <a:rPr lang="en-GB" sz="800" b="1">
                <a:solidFill>
                  <a:srgbClr val="FFFFFF"/>
                </a:solidFill>
              </a:rPr>
              <a:t>Brunswick</a:t>
            </a:r>
            <a:r>
              <a:rPr lang="en-GB" sz="800" b="1" i="0" u="none" strike="noStrike" cap="none">
                <a:solidFill>
                  <a:srgbClr val="FFFFFF"/>
                </a:solidFill>
                <a:latin typeface="Arial"/>
                <a:ea typeface="Arial"/>
                <a:cs typeface="Arial"/>
                <a:sym typeface="Arial"/>
              </a:rPr>
              <a:t> Street</a:t>
            </a:r>
            <a:endParaRPr sz="800" b="1" i="0" u="none" strike="noStrike" cap="none">
              <a:solidFill>
                <a:srgbClr val="FFFFFF"/>
              </a:solidFill>
              <a:latin typeface="Arial"/>
              <a:ea typeface="Arial"/>
              <a:cs typeface="Arial"/>
              <a:sym typeface="Arial"/>
            </a:endParaRPr>
          </a:p>
        </p:txBody>
      </p:sp>
      <p:pic>
        <p:nvPicPr>
          <p:cNvPr id="172" name="Google Shape;172;p33"/>
          <p:cNvPicPr preferRelativeResize="0"/>
          <p:nvPr/>
        </p:nvPicPr>
        <p:blipFill rotWithShape="1">
          <a:blip r:embed="rId7">
            <a:alphaModFix/>
          </a:blip>
          <a:srcRect l="6944" r="5597"/>
          <a:stretch/>
        </p:blipFill>
        <p:spPr>
          <a:xfrm>
            <a:off x="595993" y="2497830"/>
            <a:ext cx="2528350" cy="1686685"/>
          </a:xfrm>
          <a:prstGeom prst="rect">
            <a:avLst/>
          </a:prstGeom>
          <a:noFill/>
          <a:ln>
            <a:noFill/>
          </a:ln>
        </p:spPr>
      </p:pic>
      <p:sp>
        <p:nvSpPr>
          <p:cNvPr id="173" name="Google Shape;173;p33"/>
          <p:cNvSpPr txBox="1"/>
          <p:nvPr/>
        </p:nvSpPr>
        <p:spPr>
          <a:xfrm>
            <a:off x="951371" y="3906471"/>
            <a:ext cx="24423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1" i="0" u="none" strike="noStrike" cap="none">
                <a:solidFill>
                  <a:srgbClr val="FFFFFF"/>
                </a:solidFill>
                <a:latin typeface="Arial"/>
                <a:ea typeface="Arial"/>
                <a:cs typeface="Arial"/>
                <a:sym typeface="Arial"/>
              </a:rPr>
              <a:t>Manchester, First Street</a:t>
            </a:r>
            <a:endParaRPr sz="800" b="1" i="0" u="none" strike="noStrike" cap="none">
              <a:solidFill>
                <a:srgbClr val="FFFFFF"/>
              </a:solidFill>
              <a:latin typeface="Arial"/>
              <a:ea typeface="Arial"/>
              <a:cs typeface="Arial"/>
              <a:sym typeface="Arial"/>
            </a:endParaRPr>
          </a:p>
        </p:txBody>
      </p:sp>
      <p:pic>
        <p:nvPicPr>
          <p:cNvPr id="174" name="Google Shape;174;p33" descr="Youth charities to benefit as Wates finish off 2 Ruskin Square | Inside  Croydon"/>
          <p:cNvPicPr preferRelativeResize="0"/>
          <p:nvPr/>
        </p:nvPicPr>
        <p:blipFill rotWithShape="1">
          <a:blip r:embed="rId8">
            <a:alphaModFix/>
          </a:blip>
          <a:srcRect t="1526" b="5407"/>
          <a:stretch/>
        </p:blipFill>
        <p:spPr>
          <a:xfrm>
            <a:off x="3359998" y="2487560"/>
            <a:ext cx="2401010" cy="1686684"/>
          </a:xfrm>
          <a:prstGeom prst="rect">
            <a:avLst/>
          </a:prstGeom>
          <a:noFill/>
          <a:ln>
            <a:noFill/>
          </a:ln>
        </p:spPr>
      </p:pic>
      <p:sp>
        <p:nvSpPr>
          <p:cNvPr id="175" name="Google Shape;175;p33"/>
          <p:cNvSpPr txBox="1"/>
          <p:nvPr/>
        </p:nvSpPr>
        <p:spPr>
          <a:xfrm>
            <a:off x="3472410" y="3927757"/>
            <a:ext cx="2442300" cy="307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GB" sz="800" b="1" i="0" u="none" strike="noStrike" cap="none">
                <a:solidFill>
                  <a:srgbClr val="FFFFFF"/>
                </a:solidFill>
                <a:latin typeface="Arial"/>
                <a:ea typeface="Arial"/>
                <a:cs typeface="Arial"/>
                <a:sym typeface="Arial"/>
              </a:rPr>
              <a:t>Croydon, 2 Ruskin Square</a:t>
            </a:r>
            <a:endParaRPr sz="800" b="1" i="0" u="none" strike="noStrike" cap="non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p:nvPr/>
        </p:nvSpPr>
        <p:spPr>
          <a:xfrm>
            <a:off x="0" y="0"/>
            <a:ext cx="9144000" cy="393600"/>
          </a:xfrm>
          <a:prstGeom prst="rect">
            <a:avLst/>
          </a:prstGeom>
          <a:solidFill>
            <a:srgbClr val="183E4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 name="Google Shape;181;p34"/>
          <p:cNvSpPr/>
          <p:nvPr/>
        </p:nvSpPr>
        <p:spPr>
          <a:xfrm>
            <a:off x="0" y="4958383"/>
            <a:ext cx="9144000" cy="190500"/>
          </a:xfrm>
          <a:prstGeom prst="rect">
            <a:avLst/>
          </a:prstGeom>
          <a:solidFill>
            <a:srgbClr val="183E4C"/>
          </a:solid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400"/>
              <a:buFont typeface="Calibri"/>
              <a:buNone/>
            </a:pPr>
            <a:endParaRPr sz="1400">
              <a:solidFill>
                <a:schemeClr val="lt1"/>
              </a:solidFill>
            </a:endParaRPr>
          </a:p>
        </p:txBody>
      </p:sp>
      <p:sp>
        <p:nvSpPr>
          <p:cNvPr id="182" name="Google Shape;182;p34"/>
          <p:cNvSpPr txBox="1"/>
          <p:nvPr/>
        </p:nvSpPr>
        <p:spPr>
          <a:xfrm>
            <a:off x="202130" y="93593"/>
            <a:ext cx="8705700" cy="231000"/>
          </a:xfrm>
          <a:prstGeom prst="rect">
            <a:avLst/>
          </a:prstGeom>
          <a:noFill/>
          <a:ln>
            <a:noFill/>
          </a:ln>
        </p:spPr>
        <p:txBody>
          <a:bodyPr spcFirstLastPara="1" wrap="square" lIns="0" tIns="0" rIns="91425"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500" b="0" i="0" u="none" strike="noStrike" cap="none">
                <a:solidFill>
                  <a:schemeClr val="lt1"/>
                </a:solidFill>
                <a:latin typeface="Arial"/>
                <a:ea typeface="Arial"/>
                <a:cs typeface="Arial"/>
                <a:sym typeface="Arial"/>
              </a:rPr>
              <a:t>ROLE AND PERFORMANCE</a:t>
            </a:r>
            <a:endParaRPr sz="1500" b="0" i="0" u="none" strike="noStrike" cap="none">
              <a:solidFill>
                <a:schemeClr val="lt1"/>
              </a:solidFill>
              <a:latin typeface="Arial"/>
              <a:ea typeface="Arial"/>
              <a:cs typeface="Arial"/>
              <a:sym typeface="Arial"/>
            </a:endParaRPr>
          </a:p>
        </p:txBody>
      </p:sp>
      <p:sp>
        <p:nvSpPr>
          <p:cNvPr id="183" name="Google Shape;183;p34"/>
          <p:cNvSpPr/>
          <p:nvPr/>
        </p:nvSpPr>
        <p:spPr>
          <a:xfrm>
            <a:off x="202125" y="607936"/>
            <a:ext cx="4974600" cy="2219100"/>
          </a:xfrm>
          <a:prstGeom prst="rect">
            <a:avLst/>
          </a:prstGeom>
          <a:no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Arial"/>
                <a:ea typeface="Arial"/>
                <a:cs typeface="Arial"/>
                <a:sym typeface="Arial"/>
              </a:rPr>
              <a:t>OUR ROLE</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r>
              <a:rPr lang="en-GB" sz="800" b="1" i="0" u="none" strike="noStrike" cap="none">
                <a:solidFill>
                  <a:srgbClr val="000000"/>
                </a:solidFill>
                <a:latin typeface="Arial"/>
                <a:ea typeface="Arial"/>
                <a:cs typeface="Arial"/>
                <a:sym typeface="Arial"/>
              </a:rPr>
              <a:t>The GPA exists to provide a single general-purpose estate for the Civil Service managed centrally for the benefit of departments.</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We are responsible for holding, managing and enhancing the performance of the assets within our GPA Managed Estate portfolio in accordance with core policy objectives the Government Estate Strategy to deliver best value, drive efficiency and meet the specialist needs of each Government Departments so that staff can thrive, whilst supporting the Plan for Change</a:t>
            </a:r>
            <a:r>
              <a:rPr lang="en-GB" sz="800" b="0" i="0" u="none" strike="noStrike" cap="none">
                <a:solidFill>
                  <a:srgbClr val="FF0000"/>
                </a:solidFill>
                <a:latin typeface="Arial"/>
                <a:ea typeface="Arial"/>
                <a:cs typeface="Arial"/>
                <a:sym typeface="Arial"/>
              </a:rPr>
              <a:t> </a:t>
            </a:r>
            <a:r>
              <a:rPr lang="en-GB" sz="800" b="0" i="0" u="none" strike="noStrike" cap="none">
                <a:solidFill>
                  <a:srgbClr val="000000"/>
                </a:solidFill>
                <a:latin typeface="Arial"/>
                <a:ea typeface="Arial"/>
                <a:cs typeface="Arial"/>
                <a:sym typeface="Arial"/>
              </a:rPr>
              <a:t>and contributing towards the move to Net Zero. </a:t>
            </a: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We also support the Office of Government Property (OGP) in developing excellent portfolio data and enhancing the capability of the government property profession through providing expert property advice to wider Government Departments. </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Considerable progress has been made towards our vision.  We are replacing and upgrading the estate; removing the barriers preventing departments from sharing space and collaborating on public services; reducing carbon emissions; and delivering impressive savings. </a:t>
            </a: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sp>
        <p:nvSpPr>
          <p:cNvPr id="184" name="Google Shape;184;p34"/>
          <p:cNvSpPr txBox="1">
            <a:spLocks noGrp="1"/>
          </p:cNvSpPr>
          <p:nvPr>
            <p:ph type="sldNum" idx="12"/>
          </p:nvPr>
        </p:nvSpPr>
        <p:spPr>
          <a:xfrm>
            <a:off x="8472458" y="4663217"/>
            <a:ext cx="548700" cy="393600"/>
          </a:xfrm>
          <a:prstGeom prst="rect">
            <a:avLst/>
          </a:prstGeom>
          <a:noFill/>
          <a:ln>
            <a:noFill/>
          </a:ln>
        </p:spPr>
        <p:txBody>
          <a:bodyPr spcFirstLastPara="1" wrap="square" lIns="78200" tIns="78200" rIns="78200" bIns="78200" anchor="ctr" anchorCtr="0">
            <a:normAutofit/>
          </a:bodyPr>
          <a:lstStyle/>
          <a:p>
            <a:pPr marL="0" lvl="0" indent="0" algn="r" rtl="0">
              <a:lnSpc>
                <a:spcPct val="100000"/>
              </a:lnSpc>
              <a:spcBef>
                <a:spcPts val="0"/>
              </a:spcBef>
              <a:spcAft>
                <a:spcPts val="0"/>
              </a:spcAft>
              <a:buClr>
                <a:srgbClr val="000000"/>
              </a:buClr>
              <a:buSzPts val="600"/>
              <a:buFont typeface="Arial"/>
              <a:buNone/>
            </a:pPr>
            <a:fld id="{00000000-1234-1234-1234-123412341234}" type="slidenum">
              <a:rPr lang="en-GB"/>
              <a:t>2</a:t>
            </a:fld>
            <a:endParaRPr/>
          </a:p>
        </p:txBody>
      </p:sp>
      <p:sp>
        <p:nvSpPr>
          <p:cNvPr id="185" name="Google Shape;185;p34"/>
          <p:cNvSpPr/>
          <p:nvPr/>
        </p:nvSpPr>
        <p:spPr>
          <a:xfrm>
            <a:off x="5441768" y="3932566"/>
            <a:ext cx="3139500" cy="2541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GB" sz="600" b="1" i="0" u="none" strike="noStrike" cap="none">
                <a:solidFill>
                  <a:schemeClr val="dk1"/>
                </a:solidFill>
                <a:latin typeface="Arial"/>
                <a:ea typeface="Arial"/>
                <a:cs typeface="Arial"/>
                <a:sym typeface="Arial"/>
              </a:rPr>
              <a:t>Note: data from Horizon represents the Residual GPA Managed Estate i.e. assets transferred to GPA to date minus exited assets</a:t>
            </a:r>
            <a:endParaRPr sz="1100" b="0" i="0" u="none" strike="noStrike" cap="none">
              <a:solidFill>
                <a:srgbClr val="000000"/>
              </a:solidFill>
              <a:latin typeface="Arial"/>
              <a:ea typeface="Arial"/>
              <a:cs typeface="Arial"/>
              <a:sym typeface="Arial"/>
            </a:endParaRPr>
          </a:p>
        </p:txBody>
      </p:sp>
      <p:sp>
        <p:nvSpPr>
          <p:cNvPr id="186" name="Google Shape;186;p34"/>
          <p:cNvSpPr txBox="1"/>
          <p:nvPr/>
        </p:nvSpPr>
        <p:spPr>
          <a:xfrm>
            <a:off x="5479125" y="4299094"/>
            <a:ext cx="2976900" cy="561900"/>
          </a:xfrm>
          <a:prstGeom prst="rect">
            <a:avLst/>
          </a:prstGeom>
          <a:solidFill>
            <a:srgbClr val="DDEAF6"/>
          </a:solidFill>
          <a:ln>
            <a:noFill/>
          </a:ln>
        </p:spPr>
        <p:txBody>
          <a:bodyPr spcFirstLastPara="1" wrap="square" lIns="68575" tIns="34275" rIns="68575" bIns="34275"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Further detail on our objectives, achievements, KPI’s and delivery plan are set out in our </a:t>
            </a:r>
            <a:r>
              <a:rPr lang="en-GB" sz="800" b="0" i="0" u="sng" strike="noStrike" cap="none">
                <a:solidFill>
                  <a:schemeClr val="hlink"/>
                </a:solidFill>
                <a:latin typeface="Arial"/>
                <a:ea typeface="Arial"/>
                <a:cs typeface="Arial"/>
                <a:sym typeface="Arial"/>
                <a:hlinkClick r:id="rId3"/>
              </a:rPr>
              <a:t>GPA Strategy 2020-2030</a:t>
            </a:r>
            <a:r>
              <a:rPr lang="en-GB" sz="800"/>
              <a:t>, </a:t>
            </a:r>
            <a:r>
              <a:rPr lang="en-GB" sz="800" b="0" i="0" u="none" strike="noStrike" cap="none">
                <a:solidFill>
                  <a:srgbClr val="000000"/>
                </a:solidFill>
                <a:latin typeface="Arial"/>
                <a:ea typeface="Arial"/>
                <a:cs typeface="Arial"/>
                <a:sym typeface="Arial"/>
              </a:rPr>
              <a:t> </a:t>
            </a:r>
            <a:r>
              <a:rPr lang="en-GB" sz="800"/>
              <a:t>GPA Business Plan 2025/26 and </a:t>
            </a:r>
            <a:r>
              <a:rPr lang="en-GB" sz="800" u="sng">
                <a:solidFill>
                  <a:schemeClr val="hlink"/>
                </a:solidFill>
                <a:hlinkClick r:id="rId4"/>
              </a:rPr>
              <a:t>Annual Report and Accounts FY 24/25</a:t>
            </a:r>
            <a:endParaRPr sz="800" b="0" i="0" u="none" strike="noStrike" cap="none">
              <a:solidFill>
                <a:schemeClr val="dk1"/>
              </a:solidFill>
              <a:latin typeface="Arial"/>
              <a:ea typeface="Arial"/>
              <a:cs typeface="Arial"/>
              <a:sym typeface="Arial"/>
            </a:endParaRPr>
          </a:p>
        </p:txBody>
      </p:sp>
      <p:sp>
        <p:nvSpPr>
          <p:cNvPr id="187" name="Google Shape;187;p34"/>
          <p:cNvSpPr/>
          <p:nvPr/>
        </p:nvSpPr>
        <p:spPr>
          <a:xfrm>
            <a:off x="748458" y="2877053"/>
            <a:ext cx="1084200" cy="989700"/>
          </a:xfrm>
          <a:prstGeom prst="ellipse">
            <a:avLst/>
          </a:prstGeom>
          <a:solidFill>
            <a:srgbClr val="F1C4BB">
              <a:alpha val="53730"/>
            </a:srgbClr>
          </a:solidFill>
          <a:ln w="7150" cap="flat" cmpd="sng">
            <a:solidFill>
              <a:srgbClr val="FFFFFF"/>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n-GB" sz="700" b="1" i="0" u="none" strike="noStrike" cap="none">
                <a:solidFill>
                  <a:schemeClr val="dk1"/>
                </a:solidFill>
                <a:latin typeface="Arial"/>
                <a:ea typeface="Arial"/>
                <a:cs typeface="Arial"/>
                <a:sym typeface="Arial"/>
              </a:rPr>
              <a:t>Kickstarting economic growth</a:t>
            </a:r>
            <a:endParaRPr sz="700" b="1" i="0" u="none" strike="noStrike" cap="none">
              <a:solidFill>
                <a:srgbClr val="000000"/>
              </a:solidFill>
              <a:latin typeface="Arial"/>
              <a:ea typeface="Arial"/>
              <a:cs typeface="Arial"/>
              <a:sym typeface="Arial"/>
            </a:endParaRPr>
          </a:p>
        </p:txBody>
      </p:sp>
      <p:sp>
        <p:nvSpPr>
          <p:cNvPr id="188" name="Google Shape;188;p34"/>
          <p:cNvSpPr/>
          <p:nvPr/>
        </p:nvSpPr>
        <p:spPr>
          <a:xfrm>
            <a:off x="2606190" y="2877053"/>
            <a:ext cx="1084200" cy="989700"/>
          </a:xfrm>
          <a:prstGeom prst="ellipse">
            <a:avLst/>
          </a:prstGeom>
          <a:solidFill>
            <a:srgbClr val="7C969F">
              <a:alpha val="33330"/>
            </a:srgbClr>
          </a:solidFill>
          <a:ln w="71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Arial"/>
                <a:ea typeface="Arial"/>
                <a:cs typeface="Arial"/>
                <a:sym typeface="Arial"/>
              </a:rPr>
              <a:t>Public service transformation</a:t>
            </a:r>
            <a:endParaRPr sz="700" b="1" i="0" u="none" strike="noStrike" cap="none">
              <a:solidFill>
                <a:schemeClr val="dk1"/>
              </a:solidFill>
              <a:latin typeface="Arial"/>
              <a:ea typeface="Arial"/>
              <a:cs typeface="Arial"/>
              <a:sym typeface="Arial"/>
            </a:endParaRPr>
          </a:p>
        </p:txBody>
      </p:sp>
      <p:sp>
        <p:nvSpPr>
          <p:cNvPr id="189" name="Google Shape;189;p34"/>
          <p:cNvSpPr/>
          <p:nvPr/>
        </p:nvSpPr>
        <p:spPr>
          <a:xfrm>
            <a:off x="1664039" y="2877044"/>
            <a:ext cx="1084200" cy="989700"/>
          </a:xfrm>
          <a:prstGeom prst="ellipse">
            <a:avLst/>
          </a:prstGeom>
          <a:solidFill>
            <a:srgbClr val="D2AE8D">
              <a:alpha val="42350"/>
            </a:srgbClr>
          </a:solidFill>
          <a:ln w="71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800"/>
              <a:buFont typeface="Arial"/>
              <a:buNone/>
            </a:pPr>
            <a:r>
              <a:rPr lang="en-GB" sz="700" b="1" i="0" u="none" strike="noStrike" cap="none">
                <a:solidFill>
                  <a:schemeClr val="dk1"/>
                </a:solidFill>
                <a:latin typeface="Arial"/>
                <a:ea typeface="Arial"/>
                <a:cs typeface="Arial"/>
                <a:sym typeface="Arial"/>
              </a:rPr>
              <a:t>Accelerating to net zero</a:t>
            </a:r>
            <a:endParaRPr sz="700" b="1" i="0" u="none" strike="noStrike" cap="none">
              <a:solidFill>
                <a:schemeClr val="dk1"/>
              </a:solidFill>
              <a:latin typeface="Arial"/>
              <a:ea typeface="Arial"/>
              <a:cs typeface="Arial"/>
              <a:sym typeface="Arial"/>
            </a:endParaRPr>
          </a:p>
        </p:txBody>
      </p:sp>
      <p:sp>
        <p:nvSpPr>
          <p:cNvPr id="190" name="Google Shape;190;p34"/>
          <p:cNvSpPr/>
          <p:nvPr/>
        </p:nvSpPr>
        <p:spPr>
          <a:xfrm>
            <a:off x="3545292" y="2906472"/>
            <a:ext cx="1084200" cy="989700"/>
          </a:xfrm>
          <a:prstGeom prst="ellipse">
            <a:avLst/>
          </a:prstGeom>
          <a:solidFill>
            <a:srgbClr val="5A6F5E">
              <a:alpha val="30199"/>
            </a:srgbClr>
          </a:solidFill>
          <a:ln w="7150" cap="flat" cmpd="sng">
            <a:solidFill>
              <a:schemeClr val="lt1"/>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chemeClr val="dk1"/>
                </a:solidFill>
                <a:latin typeface="Arial"/>
                <a:ea typeface="Arial"/>
                <a:cs typeface="Arial"/>
                <a:sym typeface="Arial"/>
              </a:rPr>
              <a:t>Delivering value for money and efficiencies</a:t>
            </a:r>
            <a:endParaRPr sz="700" b="1" i="0" u="none" strike="noStrike" cap="none">
              <a:solidFill>
                <a:schemeClr val="dk1"/>
              </a:solidFill>
              <a:latin typeface="Arial"/>
              <a:ea typeface="Arial"/>
              <a:cs typeface="Arial"/>
              <a:sym typeface="Arial"/>
            </a:endParaRPr>
          </a:p>
        </p:txBody>
      </p:sp>
      <p:sp>
        <p:nvSpPr>
          <p:cNvPr id="191" name="Google Shape;191;p34"/>
          <p:cNvSpPr/>
          <p:nvPr/>
        </p:nvSpPr>
        <p:spPr>
          <a:xfrm>
            <a:off x="5490755" y="611615"/>
            <a:ext cx="3139500" cy="3300900"/>
          </a:xfrm>
          <a:prstGeom prst="rect">
            <a:avLst/>
          </a:prstGeom>
          <a:solidFill>
            <a:srgbClr val="DDEAF6"/>
          </a:solidFill>
          <a:ln>
            <a:noFill/>
          </a:ln>
        </p:spPr>
        <p:txBody>
          <a:bodyPr spcFirstLastPara="1" wrap="square" lIns="68575" tIns="34275" rIns="68575" bIns="34275" anchor="t" anchorCtr="0">
            <a:noAutofit/>
          </a:bodyPr>
          <a:lstStyle/>
          <a:p>
            <a:pPr marL="0" marR="0" lvl="0" indent="0" algn="just" rtl="0">
              <a:lnSpc>
                <a:spcPct val="100000"/>
              </a:lnSpc>
              <a:spcBef>
                <a:spcPts val="0"/>
              </a:spcBef>
              <a:spcAft>
                <a:spcPts val="0"/>
              </a:spcAft>
              <a:buClr>
                <a:srgbClr val="000000"/>
              </a:buClr>
              <a:buSzPts val="800"/>
              <a:buFont typeface="Arial"/>
              <a:buNone/>
            </a:pPr>
            <a:r>
              <a:rPr lang="en-GB" sz="800" b="1" i="0" u="none" strike="noStrike" cap="none">
                <a:solidFill>
                  <a:srgbClr val="000000"/>
                </a:solidFill>
                <a:latin typeface="Arial"/>
                <a:ea typeface="Arial"/>
                <a:cs typeface="Arial"/>
                <a:sym typeface="Arial"/>
              </a:rPr>
              <a:t>2024/25 PERFORMANCE</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During 2024/25 we transferred 1</a:t>
            </a:r>
            <a:r>
              <a:rPr lang="en-GB" sz="800"/>
              <a:t>4 </a:t>
            </a:r>
            <a:r>
              <a:rPr lang="en-GB" sz="800" b="0" i="0" u="none" strike="noStrike" cap="none">
                <a:solidFill>
                  <a:srgbClr val="000000"/>
                </a:solidFill>
                <a:latin typeface="Arial"/>
                <a:ea typeface="Arial"/>
                <a:cs typeface="Arial"/>
                <a:sym typeface="Arial"/>
              </a:rPr>
              <a:t>properties (</a:t>
            </a:r>
            <a:r>
              <a:rPr lang="en-GB" sz="800"/>
              <a:t>acquisitions</a:t>
            </a:r>
            <a:r>
              <a:rPr lang="en-GB" sz="800" b="0" i="0" u="none" strike="noStrike" cap="none">
                <a:solidFill>
                  <a:srgbClr val="000000"/>
                </a:solidFill>
                <a:latin typeface="Arial"/>
                <a:ea typeface="Arial"/>
                <a:cs typeface="Arial"/>
                <a:sym typeface="Arial"/>
              </a:rPr>
              <a:t>) comprising total NIA of 20,586 sq m and exited 25 buildings from the GPA Managed Estate with an annual property cost of c. £50m. </a:t>
            </a:r>
            <a:endParaRPr sz="800"/>
          </a:p>
          <a:p>
            <a:pPr marL="0" marR="0" lvl="0" indent="0" algn="just" rtl="0">
              <a:lnSpc>
                <a:spcPct val="100000"/>
              </a:lnSpc>
              <a:spcBef>
                <a:spcPts val="500"/>
              </a:spcBef>
              <a:spcAft>
                <a:spcPts val="0"/>
              </a:spcAft>
              <a:buClr>
                <a:srgbClr val="000000"/>
              </a:buClr>
              <a:buSzPts val="800"/>
              <a:buFont typeface="Arial"/>
              <a:buNone/>
            </a:pPr>
            <a:r>
              <a:rPr lang="en-GB" sz="800" b="0" i="0" u="none" strike="noStrike" cap="none">
                <a:solidFill>
                  <a:srgbClr val="000000"/>
                </a:solidFill>
                <a:latin typeface="Arial"/>
                <a:ea typeface="Arial"/>
                <a:cs typeface="Arial"/>
                <a:sym typeface="Arial"/>
              </a:rPr>
              <a:t>Since the launch of the GPA on 1 April 2018, we have transferred  1,147,650 sqm  (NIA) of office floorspace to our management. </a:t>
            </a:r>
            <a:endParaRPr sz="11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a:p>
            <a:pPr marL="0" marR="0" lvl="0" indent="0" algn="just" rtl="0">
              <a:lnSpc>
                <a:spcPct val="100000"/>
              </a:lnSpc>
              <a:spcBef>
                <a:spcPts val="500"/>
              </a:spcBef>
              <a:spcAft>
                <a:spcPts val="0"/>
              </a:spcAft>
              <a:buClr>
                <a:srgbClr val="000000"/>
              </a:buClr>
              <a:buSzPts val="800"/>
              <a:buFont typeface="Arial"/>
              <a:buNone/>
            </a:pPr>
            <a:endParaRPr sz="800" b="0" i="0" u="none" strike="noStrike" cap="none">
              <a:solidFill>
                <a:srgbClr val="000000"/>
              </a:solidFill>
              <a:latin typeface="Arial"/>
              <a:ea typeface="Arial"/>
              <a:cs typeface="Arial"/>
              <a:sym typeface="Arial"/>
            </a:endParaRPr>
          </a:p>
        </p:txBody>
      </p:sp>
      <p:grpSp>
        <p:nvGrpSpPr>
          <p:cNvPr id="192" name="Google Shape;192;p34"/>
          <p:cNvGrpSpPr/>
          <p:nvPr/>
        </p:nvGrpSpPr>
        <p:grpSpPr>
          <a:xfrm>
            <a:off x="5707680" y="1648650"/>
            <a:ext cx="2767497" cy="2131953"/>
            <a:chOff x="8049290" y="2187887"/>
            <a:chExt cx="3689996" cy="2842603"/>
          </a:xfrm>
        </p:grpSpPr>
        <p:sp>
          <p:nvSpPr>
            <p:cNvPr id="193" name="Google Shape;193;p34"/>
            <p:cNvSpPr txBox="1"/>
            <p:nvPr/>
          </p:nvSpPr>
          <p:spPr>
            <a:xfrm>
              <a:off x="8049290" y="2187887"/>
              <a:ext cx="3526800" cy="360000"/>
            </a:xfrm>
            <a:prstGeom prst="rect">
              <a:avLst/>
            </a:prstGeom>
            <a:solidFill>
              <a:srgbClr val="44546A"/>
            </a:solidFill>
            <a:ln>
              <a:noFill/>
            </a:ln>
            <a:effectLst>
              <a:outerShdw blurRad="38100" dist="28575" dir="2700000" algn="tl" rotWithShape="0">
                <a:srgbClr val="000000">
                  <a:alpha val="40000"/>
                </a:srgbClr>
              </a:outerShdw>
            </a:effectLst>
          </p:spPr>
          <p:txBody>
            <a:bodyPr spcFirstLastPara="1" wrap="square" lIns="54000" tIns="54000" rIns="54000" bIns="54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Calibri"/>
                  <a:ea typeface="Calibri"/>
                  <a:cs typeface="Calibri"/>
                  <a:sym typeface="Calibri"/>
                </a:rPr>
                <a:t>April 2025</a:t>
              </a:r>
              <a:endParaRPr sz="1100" b="0" i="0" u="none" strike="noStrike" cap="none">
                <a:solidFill>
                  <a:srgbClr val="000000"/>
                </a:solidFill>
                <a:latin typeface="Arial"/>
                <a:ea typeface="Arial"/>
                <a:cs typeface="Arial"/>
                <a:sym typeface="Arial"/>
              </a:endParaRPr>
            </a:p>
          </p:txBody>
        </p:sp>
        <p:sp>
          <p:nvSpPr>
            <p:cNvPr id="194" name="Google Shape;194;p34"/>
            <p:cNvSpPr txBox="1"/>
            <p:nvPr/>
          </p:nvSpPr>
          <p:spPr>
            <a:xfrm>
              <a:off x="8167877" y="2612412"/>
              <a:ext cx="1611000" cy="37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rgbClr val="44546A"/>
                  </a:solidFill>
                  <a:latin typeface="Calibri"/>
                  <a:ea typeface="Calibri"/>
                  <a:cs typeface="Calibri"/>
                  <a:sym typeface="Calibri"/>
                </a:rPr>
                <a:t>TOTAL M2</a:t>
              </a:r>
              <a:r>
                <a:rPr lang="en-GB" sz="700" b="1" i="0" u="none" strike="noStrike" cap="none" baseline="30000">
                  <a:solidFill>
                    <a:srgbClr val="44546A"/>
                  </a:solidFill>
                  <a:latin typeface="Calibri"/>
                  <a:ea typeface="Calibri"/>
                  <a:cs typeface="Calibri"/>
                  <a:sym typeface="Calibri"/>
                </a:rPr>
                <a:t>2</a:t>
              </a:r>
              <a:r>
                <a:rPr lang="en-GB" sz="700" b="1" i="0" u="none" strike="noStrike" cap="none">
                  <a:solidFill>
                    <a:srgbClr val="44546A"/>
                  </a:solidFill>
                  <a:latin typeface="Calibri"/>
                  <a:ea typeface="Calibri"/>
                  <a:cs typeface="Calibri"/>
                  <a:sym typeface="Calibri"/>
                </a:rPr>
                <a:t> OF GPA MANAGED OFFICE ESTATE</a:t>
              </a:r>
              <a:endParaRPr sz="1100" b="0" i="0" u="none" strike="noStrike" cap="none">
                <a:solidFill>
                  <a:srgbClr val="000000"/>
                </a:solidFill>
                <a:latin typeface="Arial"/>
                <a:ea typeface="Arial"/>
                <a:cs typeface="Arial"/>
                <a:sym typeface="Arial"/>
              </a:endParaRPr>
            </a:p>
          </p:txBody>
        </p:sp>
        <p:sp>
          <p:nvSpPr>
            <p:cNvPr id="195" name="Google Shape;195;p34"/>
            <p:cNvSpPr txBox="1"/>
            <p:nvPr/>
          </p:nvSpPr>
          <p:spPr>
            <a:xfrm>
              <a:off x="9709629" y="2641996"/>
              <a:ext cx="1705200" cy="37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rgbClr val="44546A"/>
                  </a:solidFill>
                  <a:latin typeface="Calibri"/>
                  <a:ea typeface="Calibri"/>
                  <a:cs typeface="Calibri"/>
                  <a:sym typeface="Calibri"/>
                </a:rPr>
                <a:t>TOTAL INCOME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rgbClr val="44546A"/>
                  </a:solidFill>
                  <a:latin typeface="Calibri"/>
                  <a:ea typeface="Calibri"/>
                  <a:cs typeface="Calibri"/>
                  <a:sym typeface="Calibri"/>
                </a:rPr>
                <a:t>(£m) |REGULAR CHARGES|</a:t>
              </a:r>
              <a:endParaRPr sz="1100" b="0" i="0" u="none" strike="noStrike" cap="none">
                <a:solidFill>
                  <a:srgbClr val="000000"/>
                </a:solidFill>
                <a:latin typeface="Arial"/>
                <a:ea typeface="Arial"/>
                <a:cs typeface="Arial"/>
                <a:sym typeface="Arial"/>
              </a:endParaRPr>
            </a:p>
          </p:txBody>
        </p:sp>
        <p:sp>
          <p:nvSpPr>
            <p:cNvPr id="196" name="Google Shape;196;p34"/>
            <p:cNvSpPr txBox="1"/>
            <p:nvPr/>
          </p:nvSpPr>
          <p:spPr>
            <a:xfrm>
              <a:off x="8117303" y="3877543"/>
              <a:ext cx="936300" cy="3795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rgbClr val="44546A"/>
                  </a:solidFill>
                  <a:latin typeface="Calibri"/>
                  <a:ea typeface="Calibri"/>
                  <a:cs typeface="Calibri"/>
                  <a:sym typeface="Calibri"/>
                </a:rPr>
                <a:t>TOTAL NO. OF  PROPERTIES</a:t>
              </a:r>
              <a:endParaRPr sz="1100" b="0" i="0" u="none" strike="noStrike" cap="none">
                <a:solidFill>
                  <a:srgbClr val="000000"/>
                </a:solidFill>
                <a:latin typeface="Arial"/>
                <a:ea typeface="Arial"/>
                <a:cs typeface="Arial"/>
                <a:sym typeface="Arial"/>
              </a:endParaRPr>
            </a:p>
          </p:txBody>
        </p:sp>
        <p:sp>
          <p:nvSpPr>
            <p:cNvPr id="197" name="Google Shape;197;p34"/>
            <p:cNvSpPr txBox="1"/>
            <p:nvPr/>
          </p:nvSpPr>
          <p:spPr>
            <a:xfrm>
              <a:off x="9196106" y="3817675"/>
              <a:ext cx="1194000" cy="523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rgbClr val="44546A"/>
                  </a:solidFill>
                  <a:latin typeface="Calibri"/>
                  <a:ea typeface="Calibri"/>
                  <a:cs typeface="Calibri"/>
                  <a:sym typeface="Calibri"/>
                </a:rPr>
                <a:t>TOTAL NO. OF MULTI-LET  PROPERTIES</a:t>
              </a:r>
              <a:endParaRPr sz="1100" b="0" i="0" u="none" strike="noStrike" cap="none">
                <a:solidFill>
                  <a:srgbClr val="000000"/>
                </a:solidFill>
                <a:latin typeface="Arial"/>
                <a:ea typeface="Arial"/>
                <a:cs typeface="Arial"/>
                <a:sym typeface="Arial"/>
              </a:endParaRPr>
            </a:p>
          </p:txBody>
        </p:sp>
        <p:sp>
          <p:nvSpPr>
            <p:cNvPr id="198" name="Google Shape;198;p34"/>
            <p:cNvSpPr txBox="1"/>
            <p:nvPr/>
          </p:nvSpPr>
          <p:spPr>
            <a:xfrm>
              <a:off x="10309186" y="3816444"/>
              <a:ext cx="1430100" cy="523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GB" sz="700" b="1" i="0" u="none" strike="noStrike" cap="none">
                  <a:solidFill>
                    <a:srgbClr val="44546A"/>
                  </a:solidFill>
                  <a:latin typeface="Calibri"/>
                  <a:ea typeface="Calibri"/>
                  <a:cs typeface="Calibri"/>
                  <a:sym typeface="Calibri"/>
                </a:rPr>
                <a:t>NO. OF OCCUPATION AGREEMENTS / LEASE RECEIVABLES</a:t>
              </a:r>
              <a:endParaRPr sz="1100" b="0" i="0" u="none" strike="noStrike" cap="none">
                <a:solidFill>
                  <a:srgbClr val="000000"/>
                </a:solidFill>
                <a:latin typeface="Arial"/>
                <a:ea typeface="Arial"/>
                <a:cs typeface="Arial"/>
                <a:sym typeface="Arial"/>
              </a:endParaRPr>
            </a:p>
          </p:txBody>
        </p:sp>
        <p:sp>
          <p:nvSpPr>
            <p:cNvPr id="199" name="Google Shape;199;p34"/>
            <p:cNvSpPr txBox="1"/>
            <p:nvPr/>
          </p:nvSpPr>
          <p:spPr>
            <a:xfrm>
              <a:off x="8563141" y="3475412"/>
              <a:ext cx="792000" cy="318000"/>
            </a:xfrm>
            <a:prstGeom prst="rect">
              <a:avLst/>
            </a:prstGeom>
            <a:solidFill>
              <a:srgbClr val="44546A"/>
            </a:solidFill>
            <a:ln w="28575" cap="flat" cmpd="sng">
              <a:solidFill>
                <a:srgbClr val="FFFFFF"/>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Calibri"/>
                  <a:ea typeface="Calibri"/>
                  <a:cs typeface="Calibri"/>
                  <a:sym typeface="Calibri"/>
                </a:rPr>
                <a:t>0.93M</a:t>
              </a:r>
              <a:endParaRPr sz="1100" b="1" i="0" u="none" strike="noStrike" cap="none">
                <a:solidFill>
                  <a:srgbClr val="FFFFFF"/>
                </a:solidFill>
                <a:latin typeface="Calibri"/>
                <a:ea typeface="Calibri"/>
                <a:cs typeface="Calibri"/>
                <a:sym typeface="Calibri"/>
              </a:endParaRPr>
            </a:p>
          </p:txBody>
        </p:sp>
        <p:sp>
          <p:nvSpPr>
            <p:cNvPr id="200" name="Google Shape;200;p34"/>
            <p:cNvSpPr txBox="1"/>
            <p:nvPr/>
          </p:nvSpPr>
          <p:spPr>
            <a:xfrm>
              <a:off x="8207388" y="4712490"/>
              <a:ext cx="792000" cy="318000"/>
            </a:xfrm>
            <a:prstGeom prst="rect">
              <a:avLst/>
            </a:prstGeom>
            <a:solidFill>
              <a:srgbClr val="44546A"/>
            </a:solidFill>
            <a:ln w="28575" cap="flat" cmpd="sng">
              <a:solidFill>
                <a:srgbClr val="FFFFFF"/>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Calibri"/>
                  <a:ea typeface="Calibri"/>
                  <a:cs typeface="Calibri"/>
                  <a:sym typeface="Calibri"/>
                </a:rPr>
                <a:t> 221</a:t>
              </a:r>
              <a:endParaRPr sz="1100" b="1" i="0" u="none" strike="noStrike" cap="none">
                <a:solidFill>
                  <a:srgbClr val="FFFFFF"/>
                </a:solidFill>
                <a:latin typeface="Calibri"/>
                <a:ea typeface="Calibri"/>
                <a:cs typeface="Calibri"/>
                <a:sym typeface="Calibri"/>
              </a:endParaRPr>
            </a:p>
          </p:txBody>
        </p:sp>
        <p:sp>
          <p:nvSpPr>
            <p:cNvPr id="201" name="Google Shape;201;p34"/>
            <p:cNvSpPr txBox="1"/>
            <p:nvPr/>
          </p:nvSpPr>
          <p:spPr>
            <a:xfrm>
              <a:off x="9401301" y="4702330"/>
              <a:ext cx="792000" cy="318000"/>
            </a:xfrm>
            <a:prstGeom prst="rect">
              <a:avLst/>
            </a:prstGeom>
            <a:solidFill>
              <a:srgbClr val="44546A"/>
            </a:solidFill>
            <a:ln w="28575" cap="flat" cmpd="sng">
              <a:solidFill>
                <a:srgbClr val="FFFFFF"/>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Calibri"/>
                  <a:ea typeface="Calibri"/>
                  <a:cs typeface="Calibri"/>
                  <a:sym typeface="Calibri"/>
                </a:rPr>
                <a:t>93</a:t>
              </a:r>
              <a:endParaRPr sz="1100" b="1" i="0" u="none" strike="noStrike" cap="none">
                <a:solidFill>
                  <a:srgbClr val="FFFFFF"/>
                </a:solidFill>
                <a:latin typeface="Calibri"/>
                <a:ea typeface="Calibri"/>
                <a:cs typeface="Calibri"/>
                <a:sym typeface="Calibri"/>
              </a:endParaRPr>
            </a:p>
          </p:txBody>
        </p:sp>
        <p:sp>
          <p:nvSpPr>
            <p:cNvPr id="202" name="Google Shape;202;p34"/>
            <p:cNvSpPr txBox="1"/>
            <p:nvPr/>
          </p:nvSpPr>
          <p:spPr>
            <a:xfrm>
              <a:off x="10606722" y="4702330"/>
              <a:ext cx="792000" cy="318000"/>
            </a:xfrm>
            <a:prstGeom prst="rect">
              <a:avLst/>
            </a:prstGeom>
            <a:solidFill>
              <a:srgbClr val="44546A"/>
            </a:solidFill>
            <a:ln w="28575" cap="flat" cmpd="sng">
              <a:solidFill>
                <a:srgbClr val="FFFFFF"/>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Calibri"/>
                  <a:ea typeface="Calibri"/>
                  <a:cs typeface="Calibri"/>
                  <a:sym typeface="Calibri"/>
                </a:rPr>
                <a:t> 621</a:t>
              </a:r>
              <a:endParaRPr sz="1100" b="1" i="0" u="none" strike="noStrike" cap="none">
                <a:solidFill>
                  <a:srgbClr val="FFFFFF"/>
                </a:solidFill>
                <a:latin typeface="Calibri"/>
                <a:ea typeface="Calibri"/>
                <a:cs typeface="Calibri"/>
                <a:sym typeface="Calibri"/>
              </a:endParaRPr>
            </a:p>
          </p:txBody>
        </p:sp>
        <p:sp>
          <p:nvSpPr>
            <p:cNvPr id="203" name="Google Shape;203;p34"/>
            <p:cNvSpPr txBox="1"/>
            <p:nvPr/>
          </p:nvSpPr>
          <p:spPr>
            <a:xfrm>
              <a:off x="10156329" y="3470468"/>
              <a:ext cx="792000" cy="318000"/>
            </a:xfrm>
            <a:prstGeom prst="rect">
              <a:avLst/>
            </a:prstGeom>
            <a:solidFill>
              <a:srgbClr val="44546A"/>
            </a:solidFill>
            <a:ln w="28575" cap="flat" cmpd="sng">
              <a:solidFill>
                <a:srgbClr val="FFFFFF"/>
              </a:solidFill>
              <a:prstDash val="solid"/>
              <a:miter lim="800000"/>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Calibri"/>
                  <a:ea typeface="Calibri"/>
                  <a:cs typeface="Calibri"/>
                  <a:sym typeface="Calibri"/>
                </a:rPr>
                <a:t>£756M</a:t>
              </a:r>
              <a:endParaRPr sz="1100" b="0" i="0" u="none" strike="noStrike" cap="none">
                <a:solidFill>
                  <a:srgbClr val="000000"/>
                </a:solidFill>
                <a:latin typeface="Arial"/>
                <a:ea typeface="Arial"/>
                <a:cs typeface="Arial"/>
                <a:sym typeface="Arial"/>
              </a:endParaRPr>
            </a:p>
          </p:txBody>
        </p:sp>
        <p:pic>
          <p:nvPicPr>
            <p:cNvPr id="204" name="Google Shape;204;p34" descr="Money outline"/>
            <p:cNvPicPr preferRelativeResize="0"/>
            <p:nvPr/>
          </p:nvPicPr>
          <p:blipFill rotWithShape="1">
            <a:blip r:embed="rId5">
              <a:alphaModFix/>
            </a:blip>
            <a:srcRect/>
            <a:stretch/>
          </p:blipFill>
          <p:spPr>
            <a:xfrm>
              <a:off x="10336219" y="2981744"/>
              <a:ext cx="475248" cy="483659"/>
            </a:xfrm>
            <a:prstGeom prst="rect">
              <a:avLst/>
            </a:prstGeom>
            <a:noFill/>
            <a:ln>
              <a:noFill/>
            </a:ln>
          </p:spPr>
        </p:pic>
        <p:pic>
          <p:nvPicPr>
            <p:cNvPr id="205" name="Google Shape;205;p34" descr="Home with solid fill"/>
            <p:cNvPicPr preferRelativeResize="0"/>
            <p:nvPr/>
          </p:nvPicPr>
          <p:blipFill rotWithShape="1">
            <a:blip r:embed="rId6">
              <a:alphaModFix/>
            </a:blip>
            <a:srcRect/>
            <a:stretch/>
          </p:blipFill>
          <p:spPr>
            <a:xfrm>
              <a:off x="8390679" y="4284105"/>
              <a:ext cx="402710" cy="409837"/>
            </a:xfrm>
            <a:prstGeom prst="rect">
              <a:avLst/>
            </a:prstGeom>
            <a:noFill/>
            <a:ln>
              <a:noFill/>
            </a:ln>
          </p:spPr>
        </p:pic>
        <p:pic>
          <p:nvPicPr>
            <p:cNvPr id="206" name="Google Shape;206;p34" descr="City with solid fill"/>
            <p:cNvPicPr preferRelativeResize="0"/>
            <p:nvPr/>
          </p:nvPicPr>
          <p:blipFill rotWithShape="1">
            <a:blip r:embed="rId7">
              <a:alphaModFix/>
            </a:blip>
            <a:srcRect/>
            <a:stretch/>
          </p:blipFill>
          <p:spPr>
            <a:xfrm>
              <a:off x="9575326" y="4255325"/>
              <a:ext cx="445099" cy="452977"/>
            </a:xfrm>
            <a:prstGeom prst="rect">
              <a:avLst/>
            </a:prstGeom>
            <a:noFill/>
            <a:ln>
              <a:noFill/>
            </a:ln>
          </p:spPr>
        </p:pic>
        <p:pic>
          <p:nvPicPr>
            <p:cNvPr id="207" name="Google Shape;207;p34" descr="Contract with solid fill"/>
            <p:cNvPicPr preferRelativeResize="0"/>
            <p:nvPr/>
          </p:nvPicPr>
          <p:blipFill rotWithShape="1">
            <a:blip r:embed="rId8">
              <a:alphaModFix/>
            </a:blip>
            <a:srcRect/>
            <a:stretch/>
          </p:blipFill>
          <p:spPr>
            <a:xfrm>
              <a:off x="10806329" y="4277362"/>
              <a:ext cx="396652" cy="404049"/>
            </a:xfrm>
            <a:prstGeom prst="rect">
              <a:avLst/>
            </a:prstGeom>
            <a:noFill/>
            <a:ln>
              <a:noFill/>
            </a:ln>
          </p:spPr>
        </p:pic>
        <p:pic>
          <p:nvPicPr>
            <p:cNvPr id="208" name="Google Shape;208;p34" descr="Office blocks - Free buildings icons"/>
            <p:cNvPicPr preferRelativeResize="0"/>
            <p:nvPr/>
          </p:nvPicPr>
          <p:blipFill rotWithShape="1">
            <a:blip r:embed="rId9">
              <a:alphaModFix/>
            </a:blip>
            <a:srcRect/>
            <a:stretch/>
          </p:blipFill>
          <p:spPr>
            <a:xfrm>
              <a:off x="8778078" y="3029356"/>
              <a:ext cx="388433" cy="388433"/>
            </a:xfrm>
            <a:prstGeom prst="rect">
              <a:avLst/>
            </a:prstGeom>
            <a:noFill/>
            <a:ln>
              <a:noFill/>
            </a:ln>
          </p:spPr>
        </p:pic>
      </p:grpSp>
      <p:sp>
        <p:nvSpPr>
          <p:cNvPr id="209" name="Google Shape;209;p34"/>
          <p:cNvSpPr txBox="1"/>
          <p:nvPr/>
        </p:nvSpPr>
        <p:spPr>
          <a:xfrm>
            <a:off x="579402" y="3951525"/>
            <a:ext cx="4091100" cy="431100"/>
          </a:xfrm>
          <a:prstGeom prst="rect">
            <a:avLst/>
          </a:prstGeom>
          <a:noFill/>
          <a:ln>
            <a:noFill/>
          </a:ln>
        </p:spPr>
        <p:txBody>
          <a:bodyPr spcFirstLastPara="1" wrap="square" lIns="91425" tIns="91425" rIns="91425" bIns="91425" anchor="t" anchorCtr="0">
            <a:spAutoFit/>
          </a:bodyPr>
          <a:lstStyle/>
          <a:p>
            <a:pPr marL="0" lvl="0" indent="0" algn="ctr" rtl="0">
              <a:spcBef>
                <a:spcPts val="500"/>
              </a:spcBef>
              <a:spcAft>
                <a:spcPts val="0"/>
              </a:spcAft>
              <a:buClr>
                <a:schemeClr val="dk1"/>
              </a:buClr>
              <a:buSzPts val="800"/>
              <a:buFont typeface="Arial"/>
              <a:buNone/>
            </a:pPr>
            <a:r>
              <a:rPr lang="en-GB" sz="800" b="1">
                <a:solidFill>
                  <a:schemeClr val="dk1"/>
                </a:solidFill>
              </a:rPr>
              <a:t>Our four strategic objectives (above) will continue to make a real difference to people and places</a:t>
            </a:r>
            <a:endParaRPr sz="2100" b="1">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35" title="2025-08-14 BP25-26 GoldenThread slide for use in Comms.jpg"/>
          <p:cNvPicPr preferRelativeResize="0"/>
          <p:nvPr/>
        </p:nvPicPr>
        <p:blipFill>
          <a:blip r:embed="rId3">
            <a:alphaModFix/>
          </a:blip>
          <a:stretch>
            <a:fillRect/>
          </a:stretch>
        </p:blipFill>
        <p:spPr>
          <a:xfrm>
            <a:off x="2814508" y="557400"/>
            <a:ext cx="3542491" cy="1992650"/>
          </a:xfrm>
          <a:prstGeom prst="rect">
            <a:avLst/>
          </a:prstGeom>
          <a:noFill/>
          <a:ln>
            <a:noFill/>
          </a:ln>
        </p:spPr>
      </p:pic>
      <p:sp>
        <p:nvSpPr>
          <p:cNvPr id="215" name="Google Shape;215;p35"/>
          <p:cNvSpPr/>
          <p:nvPr/>
        </p:nvSpPr>
        <p:spPr>
          <a:xfrm>
            <a:off x="0" y="5029778"/>
            <a:ext cx="9144000" cy="135900"/>
          </a:xfrm>
          <a:prstGeom prst="rect">
            <a:avLst/>
          </a:prstGeom>
          <a:solidFill>
            <a:srgbClr val="20505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6" name="Google Shape;216;p35"/>
          <p:cNvSpPr/>
          <p:nvPr/>
        </p:nvSpPr>
        <p:spPr>
          <a:xfrm>
            <a:off x="0" y="565783"/>
            <a:ext cx="2018400" cy="4455000"/>
          </a:xfrm>
          <a:prstGeom prst="rect">
            <a:avLst/>
          </a:prstGeom>
          <a:solidFill>
            <a:srgbClr val="7C969F"/>
          </a:solid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Clr>
                <a:schemeClr val="dk1"/>
              </a:buClr>
              <a:buSzPts val="1100"/>
              <a:buFont typeface="Arial"/>
              <a:buNone/>
            </a:pPr>
            <a:endParaRPr sz="1200" b="1">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b="1">
                <a:solidFill>
                  <a:schemeClr val="lt1"/>
                </a:solidFill>
              </a:rPr>
              <a:t>Our vision:</a:t>
            </a:r>
            <a:endParaRPr sz="1200" b="1">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a:solidFill>
                  <a:schemeClr val="lt1"/>
                </a:solidFill>
              </a:rPr>
              <a:t>A transformed, shared,</a:t>
            </a:r>
            <a:endParaRPr sz="12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a:solidFill>
                  <a:schemeClr val="lt1"/>
                </a:solidFill>
              </a:rPr>
              <a:t>sustainable and value</a:t>
            </a:r>
            <a:endParaRPr sz="12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a:solidFill>
                  <a:schemeClr val="lt1"/>
                </a:solidFill>
              </a:rPr>
              <a:t>for money government</a:t>
            </a:r>
            <a:endParaRPr sz="12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a:solidFill>
                  <a:schemeClr val="lt1"/>
                </a:solidFill>
              </a:rPr>
              <a:t>office estate supporting</a:t>
            </a:r>
            <a:endParaRPr sz="12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a:solidFill>
                  <a:schemeClr val="lt1"/>
                </a:solidFill>
              </a:rPr>
              <a:t>civil servants to work</a:t>
            </a:r>
            <a:endParaRPr sz="12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a:solidFill>
                  <a:schemeClr val="lt1"/>
                </a:solidFill>
              </a:rPr>
              <a:t>productively in every</a:t>
            </a:r>
            <a:endParaRPr sz="1200">
              <a:solidFill>
                <a:schemeClr val="lt1"/>
              </a:solidFill>
            </a:endParaRPr>
          </a:p>
          <a:p>
            <a:pPr marL="0" lvl="0" indent="0" algn="ctr" rtl="0">
              <a:lnSpc>
                <a:spcPct val="150000"/>
              </a:lnSpc>
              <a:spcBef>
                <a:spcPts val="0"/>
              </a:spcBef>
              <a:spcAft>
                <a:spcPts val="0"/>
              </a:spcAft>
              <a:buClr>
                <a:schemeClr val="dk1"/>
              </a:buClr>
              <a:buSzPts val="1100"/>
              <a:buFont typeface="Arial"/>
              <a:buNone/>
            </a:pPr>
            <a:r>
              <a:rPr lang="en-GB" sz="1200">
                <a:solidFill>
                  <a:schemeClr val="lt1"/>
                </a:solidFill>
              </a:rPr>
              <a:t>nation and region of the UK</a:t>
            </a:r>
            <a:endParaRPr>
              <a:solidFill>
                <a:schemeClr val="lt1"/>
              </a:solidFill>
            </a:endParaRPr>
          </a:p>
        </p:txBody>
      </p:sp>
      <p:sp>
        <p:nvSpPr>
          <p:cNvPr id="217" name="Google Shape;217;p35"/>
          <p:cNvSpPr/>
          <p:nvPr/>
        </p:nvSpPr>
        <p:spPr>
          <a:xfrm>
            <a:off x="6935650" y="553039"/>
            <a:ext cx="2208300" cy="4472400"/>
          </a:xfrm>
          <a:prstGeom prst="rect">
            <a:avLst/>
          </a:prstGeom>
          <a:solidFill>
            <a:srgbClr val="7C969F"/>
          </a:solidFill>
          <a:ln>
            <a:noFill/>
          </a:ln>
        </p:spPr>
        <p:txBody>
          <a:bodyPr spcFirstLastPara="1" wrap="square" lIns="91425" tIns="91425" rIns="91425" bIns="91425" anchor="t" anchorCtr="0">
            <a:noAutofit/>
          </a:bodyPr>
          <a:lstStyle/>
          <a:p>
            <a:pPr marL="0" lvl="0" indent="0" algn="ctr" rtl="0">
              <a:lnSpc>
                <a:spcPct val="150000"/>
              </a:lnSpc>
              <a:spcBef>
                <a:spcPts val="600"/>
              </a:spcBef>
              <a:spcAft>
                <a:spcPts val="0"/>
              </a:spcAft>
              <a:buClr>
                <a:schemeClr val="dk1"/>
              </a:buClr>
              <a:buSzPts val="1100"/>
              <a:buFont typeface="Arial"/>
              <a:buNone/>
            </a:pPr>
            <a:r>
              <a:rPr lang="en-GB" sz="1200" b="1">
                <a:solidFill>
                  <a:schemeClr val="lt1"/>
                </a:solidFill>
              </a:rPr>
              <a:t>Our Mission:</a:t>
            </a:r>
            <a:endParaRPr sz="1200" b="1">
              <a:solidFill>
                <a:schemeClr val="lt1"/>
              </a:solidFill>
            </a:endParaRPr>
          </a:p>
          <a:p>
            <a:pPr marL="0" lvl="0" indent="0" algn="ctr" rtl="0">
              <a:lnSpc>
                <a:spcPct val="150000"/>
              </a:lnSpc>
              <a:spcBef>
                <a:spcPts val="600"/>
              </a:spcBef>
              <a:spcAft>
                <a:spcPts val="0"/>
              </a:spcAft>
              <a:buNone/>
            </a:pPr>
            <a:r>
              <a:rPr lang="en-GB" sz="1200">
                <a:solidFill>
                  <a:schemeClr val="lt1"/>
                </a:solidFill>
              </a:rPr>
              <a:t>We will work collaboratively across government to </a:t>
            </a:r>
            <a:r>
              <a:rPr lang="en-GB" sz="1200" b="1">
                <a:solidFill>
                  <a:schemeClr val="lt1"/>
                </a:solidFill>
              </a:rPr>
              <a:t>deliver</a:t>
            </a:r>
            <a:r>
              <a:rPr lang="en-GB" sz="1200">
                <a:solidFill>
                  <a:schemeClr val="lt1"/>
                </a:solidFill>
              </a:rPr>
              <a:t> a smaller, better, greener government office estate, stimulating economic growth across the UK, bringing civil servants closer to the communities they serve </a:t>
            </a:r>
            <a:endParaRPr sz="1200">
              <a:solidFill>
                <a:srgbClr val="EFEFEF"/>
              </a:solidFill>
            </a:endParaRPr>
          </a:p>
          <a:p>
            <a:pPr marL="0" lvl="0" indent="0" algn="ctr" rtl="0">
              <a:lnSpc>
                <a:spcPct val="150000"/>
              </a:lnSpc>
              <a:spcBef>
                <a:spcPts val="0"/>
              </a:spcBef>
              <a:spcAft>
                <a:spcPts val="0"/>
              </a:spcAft>
              <a:buClr>
                <a:schemeClr val="dk1"/>
              </a:buClr>
              <a:buSzPts val="1100"/>
              <a:buFont typeface="Arial"/>
              <a:buNone/>
            </a:pPr>
            <a:endParaRPr sz="1400">
              <a:solidFill>
                <a:srgbClr val="EFEFEF"/>
              </a:solidFill>
            </a:endParaRPr>
          </a:p>
        </p:txBody>
      </p:sp>
      <p:sp>
        <p:nvSpPr>
          <p:cNvPr id="218" name="Google Shape;218;p35"/>
          <p:cNvSpPr/>
          <p:nvPr/>
        </p:nvSpPr>
        <p:spPr>
          <a:xfrm>
            <a:off x="0" y="3423625"/>
            <a:ext cx="2018400" cy="1387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GB" sz="1100" i="1">
                <a:solidFill>
                  <a:srgbClr val="EFEFEF"/>
                </a:solidFill>
              </a:rPr>
              <a:t>Delivered through brilliant, skilled, diverse and empowered people and partners who embody the values of the GPA</a:t>
            </a:r>
            <a:endParaRPr sz="1100" i="1">
              <a:solidFill>
                <a:srgbClr val="EFEFEF"/>
              </a:solidFill>
            </a:endParaRPr>
          </a:p>
        </p:txBody>
      </p:sp>
      <p:sp>
        <p:nvSpPr>
          <p:cNvPr id="219" name="Google Shape;219;p35"/>
          <p:cNvSpPr/>
          <p:nvPr/>
        </p:nvSpPr>
        <p:spPr>
          <a:xfrm>
            <a:off x="2838300" y="2464667"/>
            <a:ext cx="885600" cy="183300"/>
          </a:xfrm>
          <a:prstGeom prst="rect">
            <a:avLst/>
          </a:prstGeom>
          <a:solidFill>
            <a:srgbClr val="DA9798"/>
          </a:solidFill>
          <a:ln w="6875" cap="flat" cmpd="sng">
            <a:solidFill>
              <a:schemeClr val="lt1"/>
            </a:solidFill>
            <a:prstDash val="solid"/>
            <a:round/>
            <a:headEnd type="none" w="sm" len="sm"/>
            <a:tailEnd type="none" w="sm" len="sm"/>
          </a:ln>
        </p:spPr>
        <p:txBody>
          <a:bodyPr spcFirstLastPara="1" wrap="square" lIns="87925" tIns="87925" rIns="87925" bIns="87925" anchor="ctr" anchorCtr="0">
            <a:noAutofit/>
          </a:bodyPr>
          <a:lstStyle/>
          <a:p>
            <a:pPr marL="0" lvl="0" indent="0" algn="ctr" rtl="0">
              <a:spcBef>
                <a:spcPts val="0"/>
              </a:spcBef>
              <a:spcAft>
                <a:spcPts val="0"/>
              </a:spcAft>
              <a:buNone/>
            </a:pPr>
            <a:r>
              <a:rPr lang="en-GB" sz="673"/>
              <a:t>KPIs/Metrics</a:t>
            </a:r>
            <a:endParaRPr sz="673"/>
          </a:p>
        </p:txBody>
      </p:sp>
      <p:sp>
        <p:nvSpPr>
          <p:cNvPr id="220" name="Google Shape;220;p35"/>
          <p:cNvSpPr/>
          <p:nvPr/>
        </p:nvSpPr>
        <p:spPr>
          <a:xfrm>
            <a:off x="3711100" y="2464675"/>
            <a:ext cx="885600" cy="183300"/>
          </a:xfrm>
          <a:prstGeom prst="rect">
            <a:avLst/>
          </a:prstGeom>
          <a:solidFill>
            <a:srgbClr val="D2AE86"/>
          </a:solidFill>
          <a:ln w="6875" cap="flat" cmpd="sng">
            <a:solidFill>
              <a:schemeClr val="lt1"/>
            </a:solidFill>
            <a:prstDash val="solid"/>
            <a:round/>
            <a:headEnd type="none" w="sm" len="sm"/>
            <a:tailEnd type="none" w="sm" len="sm"/>
          </a:ln>
        </p:spPr>
        <p:txBody>
          <a:bodyPr spcFirstLastPara="1" wrap="square" lIns="87925" tIns="87925" rIns="87925" bIns="87925" anchor="ctr" anchorCtr="0">
            <a:noAutofit/>
          </a:bodyPr>
          <a:lstStyle/>
          <a:p>
            <a:pPr marL="0" lvl="0" indent="0" algn="ctr" rtl="0">
              <a:spcBef>
                <a:spcPts val="0"/>
              </a:spcBef>
              <a:spcAft>
                <a:spcPts val="0"/>
              </a:spcAft>
              <a:buNone/>
            </a:pPr>
            <a:r>
              <a:rPr lang="en-GB" sz="673"/>
              <a:t>KPIs/Metrics</a:t>
            </a:r>
            <a:endParaRPr sz="673"/>
          </a:p>
        </p:txBody>
      </p:sp>
      <p:sp>
        <p:nvSpPr>
          <p:cNvPr id="221" name="Google Shape;221;p35"/>
          <p:cNvSpPr/>
          <p:nvPr/>
        </p:nvSpPr>
        <p:spPr>
          <a:xfrm>
            <a:off x="4596498" y="2457399"/>
            <a:ext cx="885600" cy="183300"/>
          </a:xfrm>
          <a:prstGeom prst="rect">
            <a:avLst/>
          </a:prstGeom>
          <a:solidFill>
            <a:srgbClr val="79969E"/>
          </a:solidFill>
          <a:ln w="6875" cap="flat" cmpd="sng">
            <a:solidFill>
              <a:schemeClr val="lt1"/>
            </a:solidFill>
            <a:prstDash val="solid"/>
            <a:round/>
            <a:headEnd type="none" w="sm" len="sm"/>
            <a:tailEnd type="none" w="sm" len="sm"/>
          </a:ln>
        </p:spPr>
        <p:txBody>
          <a:bodyPr spcFirstLastPara="1" wrap="square" lIns="87925" tIns="87925" rIns="87925" bIns="87925" anchor="ctr" anchorCtr="0">
            <a:noAutofit/>
          </a:bodyPr>
          <a:lstStyle/>
          <a:p>
            <a:pPr marL="0" lvl="0" indent="0" algn="ctr" rtl="0">
              <a:spcBef>
                <a:spcPts val="0"/>
              </a:spcBef>
              <a:spcAft>
                <a:spcPts val="0"/>
              </a:spcAft>
              <a:buNone/>
            </a:pPr>
            <a:r>
              <a:rPr lang="en-GB" sz="673"/>
              <a:t>KPIs/Metrics</a:t>
            </a:r>
            <a:endParaRPr sz="673"/>
          </a:p>
        </p:txBody>
      </p:sp>
      <p:sp>
        <p:nvSpPr>
          <p:cNvPr id="222" name="Google Shape;222;p35"/>
          <p:cNvSpPr/>
          <p:nvPr/>
        </p:nvSpPr>
        <p:spPr>
          <a:xfrm>
            <a:off x="5481896" y="2457399"/>
            <a:ext cx="885600" cy="183300"/>
          </a:xfrm>
          <a:prstGeom prst="rect">
            <a:avLst/>
          </a:prstGeom>
          <a:solidFill>
            <a:srgbClr val="849588"/>
          </a:solidFill>
          <a:ln w="6875" cap="flat" cmpd="sng">
            <a:solidFill>
              <a:schemeClr val="lt1"/>
            </a:solidFill>
            <a:prstDash val="solid"/>
            <a:round/>
            <a:headEnd type="none" w="sm" len="sm"/>
            <a:tailEnd type="none" w="sm" len="sm"/>
          </a:ln>
        </p:spPr>
        <p:txBody>
          <a:bodyPr spcFirstLastPara="1" wrap="square" lIns="87925" tIns="87925" rIns="87925" bIns="87925" anchor="ctr" anchorCtr="0">
            <a:noAutofit/>
          </a:bodyPr>
          <a:lstStyle/>
          <a:p>
            <a:pPr marL="0" lvl="0" indent="0" algn="ctr" rtl="0">
              <a:spcBef>
                <a:spcPts val="0"/>
              </a:spcBef>
              <a:spcAft>
                <a:spcPts val="0"/>
              </a:spcAft>
              <a:buNone/>
            </a:pPr>
            <a:r>
              <a:rPr lang="en-GB" sz="673"/>
              <a:t>KPIs/Metrics</a:t>
            </a:r>
            <a:endParaRPr sz="673"/>
          </a:p>
        </p:txBody>
      </p:sp>
      <p:sp>
        <p:nvSpPr>
          <p:cNvPr id="223" name="Google Shape;223;p35"/>
          <p:cNvSpPr/>
          <p:nvPr/>
        </p:nvSpPr>
        <p:spPr>
          <a:xfrm>
            <a:off x="2683375" y="4640150"/>
            <a:ext cx="3892200" cy="190500"/>
          </a:xfrm>
          <a:prstGeom prst="roundRect">
            <a:avLst>
              <a:gd name="adj" fmla="val 16667"/>
            </a:avLst>
          </a:prstGeom>
          <a:solidFill>
            <a:schemeClr val="lt2"/>
          </a:solidFill>
          <a:ln w="71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t>Functional/Team Plans</a:t>
            </a:r>
            <a:endParaRPr sz="900"/>
          </a:p>
        </p:txBody>
      </p:sp>
      <p:sp>
        <p:nvSpPr>
          <p:cNvPr id="224" name="Google Shape;224;p35"/>
          <p:cNvSpPr/>
          <p:nvPr/>
        </p:nvSpPr>
        <p:spPr>
          <a:xfrm>
            <a:off x="2683375" y="4811100"/>
            <a:ext cx="3892200" cy="190500"/>
          </a:xfrm>
          <a:prstGeom prst="roundRect">
            <a:avLst>
              <a:gd name="adj" fmla="val 16667"/>
            </a:avLst>
          </a:prstGeom>
          <a:solidFill>
            <a:srgbClr val="CCCCCC"/>
          </a:solidFill>
          <a:ln w="71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t>Individual Objectives</a:t>
            </a:r>
            <a:endParaRPr sz="900"/>
          </a:p>
        </p:txBody>
      </p:sp>
      <p:pic>
        <p:nvPicPr>
          <p:cNvPr id="225" name="Google Shape;225;p35" title="2025-08-14 BP25-26 GoldenThread slide (1).jpg"/>
          <p:cNvPicPr preferRelativeResize="0"/>
          <p:nvPr/>
        </p:nvPicPr>
        <p:blipFill rotWithShape="1">
          <a:blip r:embed="rId4">
            <a:alphaModFix/>
          </a:blip>
          <a:srcRect l="9867" t="21156" r="12250" b="7200"/>
          <a:stretch/>
        </p:blipFill>
        <p:spPr>
          <a:xfrm>
            <a:off x="2758001" y="2626326"/>
            <a:ext cx="3590474" cy="1857786"/>
          </a:xfrm>
          <a:prstGeom prst="rect">
            <a:avLst/>
          </a:prstGeom>
          <a:noFill/>
          <a:ln>
            <a:noFill/>
          </a:ln>
        </p:spPr>
      </p:pic>
      <p:sp>
        <p:nvSpPr>
          <p:cNvPr id="226" name="Google Shape;226;p35"/>
          <p:cNvSpPr/>
          <p:nvPr/>
        </p:nvSpPr>
        <p:spPr>
          <a:xfrm>
            <a:off x="2683375" y="4456825"/>
            <a:ext cx="3892200" cy="190500"/>
          </a:xfrm>
          <a:prstGeom prst="roundRect">
            <a:avLst>
              <a:gd name="adj" fmla="val 16667"/>
            </a:avLst>
          </a:prstGeom>
          <a:solidFill>
            <a:srgbClr val="CCCCCC"/>
          </a:solidFill>
          <a:ln w="71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t>Business Plan SMART Actions</a:t>
            </a:r>
            <a:endParaRPr sz="900"/>
          </a:p>
        </p:txBody>
      </p:sp>
      <p:sp>
        <p:nvSpPr>
          <p:cNvPr id="227" name="Google Shape;227;p35"/>
          <p:cNvSpPr txBox="1"/>
          <p:nvPr/>
        </p:nvSpPr>
        <p:spPr>
          <a:xfrm>
            <a:off x="244525" y="58825"/>
            <a:ext cx="8148900" cy="261600"/>
          </a:xfrm>
          <a:prstGeom prst="rect">
            <a:avLst/>
          </a:prstGeom>
          <a:noFill/>
          <a:ln>
            <a:noFill/>
          </a:ln>
        </p:spPr>
        <p:txBody>
          <a:bodyPr spcFirstLastPara="1" wrap="square" lIns="0" tIns="0" rIns="91425" bIns="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700" b="1">
                <a:solidFill>
                  <a:schemeClr val="lt1"/>
                </a:solidFill>
              </a:rPr>
              <a:t>GPA Performance</a:t>
            </a:r>
            <a:r>
              <a:rPr lang="en-GB" sz="1700" b="1" i="0" u="none" strike="noStrike" cap="none">
                <a:solidFill>
                  <a:schemeClr val="lt1"/>
                </a:solidFill>
              </a:rPr>
              <a:t> </a:t>
            </a:r>
            <a:r>
              <a:rPr lang="en-GB" sz="1700" b="1">
                <a:solidFill>
                  <a:schemeClr val="lt1"/>
                </a:solidFill>
              </a:rPr>
              <a:t>At A Glance:  </a:t>
            </a:r>
            <a:r>
              <a:rPr lang="en-GB" sz="1700" b="1" i="0" u="none" strike="noStrike" cap="none">
                <a:solidFill>
                  <a:schemeClr val="lt1"/>
                </a:solidFill>
              </a:rPr>
              <a:t>Q</a:t>
            </a:r>
            <a:r>
              <a:rPr lang="en-GB" sz="1700" b="1">
                <a:solidFill>
                  <a:schemeClr val="lt1"/>
                </a:solidFill>
              </a:rPr>
              <a:t>1 April to June</a:t>
            </a:r>
            <a:r>
              <a:rPr lang="en-GB" sz="1700" b="1" i="0" u="none" strike="noStrike" cap="none">
                <a:solidFill>
                  <a:schemeClr val="lt1"/>
                </a:solidFill>
              </a:rPr>
              <a:t> 2025/2</a:t>
            </a:r>
            <a:r>
              <a:rPr lang="en-GB" sz="1700" b="1">
                <a:solidFill>
                  <a:schemeClr val="lt1"/>
                </a:solidFill>
              </a:rPr>
              <a:t>6</a:t>
            </a:r>
            <a:r>
              <a:rPr lang="en-GB" sz="1700" b="1" i="0" u="none" strike="noStrike" cap="none">
                <a:solidFill>
                  <a:schemeClr val="lt1"/>
                </a:solidFill>
              </a:rPr>
              <a:t> </a:t>
            </a:r>
            <a:endParaRPr sz="1700" b="1" i="0" u="none" strike="noStrike" cap="none">
              <a:solidFill>
                <a:schemeClr val="lt1"/>
              </a:solidFill>
            </a:endParaRPr>
          </a:p>
        </p:txBody>
      </p:sp>
      <p:sp>
        <p:nvSpPr>
          <p:cNvPr id="228" name="Google Shape;228;p35"/>
          <p:cNvSpPr/>
          <p:nvPr/>
        </p:nvSpPr>
        <p:spPr>
          <a:xfrm>
            <a:off x="4975" y="0"/>
            <a:ext cx="9144000" cy="557400"/>
          </a:xfrm>
          <a:prstGeom prst="rect">
            <a:avLst/>
          </a:prstGeom>
          <a:solidFill>
            <a:srgbClr val="20505F"/>
          </a:solidFill>
          <a:ln>
            <a:noFill/>
          </a:ln>
        </p:spPr>
        <p:txBody>
          <a:bodyPr spcFirstLastPara="1" wrap="square" lIns="121900" tIns="60925" rIns="121900" bIns="60925" anchor="ctr" anchorCtr="0">
            <a:noAutofit/>
          </a:bodyPr>
          <a:lstStyle/>
          <a:p>
            <a:pPr marL="914400" lvl="0" indent="0" algn="l" rtl="0">
              <a:spcBef>
                <a:spcPts val="0"/>
              </a:spcBef>
              <a:spcAft>
                <a:spcPts val="0"/>
              </a:spcAft>
              <a:buClr>
                <a:srgbClr val="000000"/>
              </a:buClr>
              <a:buSzPts val="1900"/>
              <a:buFont typeface="Arial"/>
              <a:buNone/>
            </a:pPr>
            <a:r>
              <a:rPr lang="en-GB" sz="1600" b="1">
                <a:solidFill>
                  <a:srgbClr val="FFFFFF"/>
                </a:solidFill>
              </a:rPr>
              <a:t>GPA Strategic Framework</a:t>
            </a:r>
            <a:endParaRPr sz="1600" b="1">
              <a:solidFill>
                <a:srgbClr val="FFFFFF"/>
              </a:solidFill>
            </a:endParaRPr>
          </a:p>
          <a:p>
            <a:pPr marL="914400" lvl="0" indent="0" algn="l" rtl="0">
              <a:spcBef>
                <a:spcPts val="0"/>
              </a:spcBef>
              <a:spcAft>
                <a:spcPts val="0"/>
              </a:spcAft>
              <a:buClr>
                <a:srgbClr val="000000"/>
              </a:buClr>
              <a:buSzPts val="1900"/>
              <a:buFont typeface="Arial"/>
              <a:buNone/>
            </a:pPr>
            <a:r>
              <a:rPr lang="en-GB" sz="1200">
                <a:solidFill>
                  <a:srgbClr val="FFFFFF"/>
                </a:solidFill>
              </a:rPr>
              <a:t>Golden thread from vision to individual</a:t>
            </a:r>
            <a:endParaRPr sz="1200">
              <a:solidFill>
                <a:srgbClr val="FFFFFF"/>
              </a:solidFill>
            </a:endParaRPr>
          </a:p>
        </p:txBody>
      </p:sp>
      <p:sp>
        <p:nvSpPr>
          <p:cNvPr id="229" name="Google Shape;229;p35"/>
          <p:cNvSpPr/>
          <p:nvPr/>
        </p:nvSpPr>
        <p:spPr>
          <a:xfrm>
            <a:off x="244525" y="-20700"/>
            <a:ext cx="606900" cy="557400"/>
          </a:xfrm>
          <a:prstGeom prst="ellipse">
            <a:avLst/>
          </a:prstGeom>
          <a:solidFill>
            <a:srgbClr val="20505F"/>
          </a:solidFill>
          <a:ln w="18150" cap="flat" cmpd="sng">
            <a:solidFill>
              <a:srgbClr val="FFFFFF"/>
            </a:solidFill>
            <a:prstDash val="solid"/>
            <a:round/>
            <a:headEnd type="none" w="sm" len="sm"/>
            <a:tailEnd type="none" w="sm" len="sm"/>
          </a:ln>
        </p:spPr>
        <p:txBody>
          <a:bodyPr spcFirstLastPara="1" wrap="square" lIns="87125" tIns="87125" rIns="87125" bIns="87125" anchor="ctr" anchorCtr="0">
            <a:noAutofit/>
          </a:bodyPr>
          <a:lstStyle/>
          <a:p>
            <a:pPr marL="0" lvl="0" indent="0" algn="ctr" rtl="0">
              <a:spcBef>
                <a:spcPts val="0"/>
              </a:spcBef>
              <a:spcAft>
                <a:spcPts val="0"/>
              </a:spcAft>
              <a:buNone/>
            </a:pPr>
            <a:endParaRPr sz="1334"/>
          </a:p>
        </p:txBody>
      </p:sp>
      <p:pic>
        <p:nvPicPr>
          <p:cNvPr id="230" name="Google Shape;230;p35" title="Continuous improvement_teal on white circle.png"/>
          <p:cNvPicPr preferRelativeResize="0"/>
          <p:nvPr/>
        </p:nvPicPr>
        <p:blipFill>
          <a:blip r:embed="rId5">
            <a:alphaModFix/>
          </a:blip>
          <a:stretch>
            <a:fillRect/>
          </a:stretch>
        </p:blipFill>
        <p:spPr>
          <a:xfrm>
            <a:off x="357302" y="69053"/>
            <a:ext cx="381346" cy="3778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p:nvPr/>
        </p:nvSpPr>
        <p:spPr>
          <a:xfrm>
            <a:off x="1287438" y="3799838"/>
            <a:ext cx="7233600" cy="261000"/>
          </a:xfrm>
          <a:prstGeom prst="roundRect">
            <a:avLst>
              <a:gd name="adj" fmla="val 16667"/>
            </a:avLst>
          </a:prstGeom>
          <a:noFill/>
          <a:ln w="9525" cap="flat" cmpd="sng">
            <a:solidFill>
              <a:srgbClr val="395643"/>
            </a:solidFill>
            <a:prstDash val="dash"/>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6"/>
          <p:cNvSpPr/>
          <p:nvPr/>
        </p:nvSpPr>
        <p:spPr>
          <a:xfrm>
            <a:off x="2050" y="4949775"/>
            <a:ext cx="9144000" cy="193800"/>
          </a:xfrm>
          <a:prstGeom prst="rect">
            <a:avLst/>
          </a:prstGeom>
          <a:solidFill>
            <a:srgbClr val="20505F"/>
          </a:solidFill>
          <a:ln w="9525" cap="flat" cmpd="sng">
            <a:solidFill>
              <a:srgbClr val="2050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6"/>
          <p:cNvSpPr/>
          <p:nvPr/>
        </p:nvSpPr>
        <p:spPr>
          <a:xfrm>
            <a:off x="2087449" y="4127375"/>
            <a:ext cx="1338300" cy="781200"/>
          </a:xfrm>
          <a:prstGeom prst="roundRect">
            <a:avLst>
              <a:gd name="adj" fmla="val 16667"/>
            </a:avLst>
          </a:prstGeom>
          <a:noFill/>
          <a:ln w="19050" cap="flat" cmpd="sng">
            <a:solidFill>
              <a:srgbClr val="7D4E1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a:t>Departmental cross cutting alignment on Civil Service workforce planning (including PfG)</a:t>
            </a:r>
            <a:endParaRPr sz="900" b="0" i="0" u="none" strike="noStrike" cap="none">
              <a:solidFill>
                <a:srgbClr val="000000"/>
              </a:solidFill>
              <a:latin typeface="Arial"/>
              <a:ea typeface="Arial"/>
              <a:cs typeface="Arial"/>
              <a:sym typeface="Arial"/>
            </a:endParaRPr>
          </a:p>
        </p:txBody>
      </p:sp>
      <p:sp>
        <p:nvSpPr>
          <p:cNvPr id="238" name="Google Shape;238;p36"/>
          <p:cNvSpPr/>
          <p:nvPr/>
        </p:nvSpPr>
        <p:spPr>
          <a:xfrm>
            <a:off x="3510001" y="4127375"/>
            <a:ext cx="1458600" cy="781200"/>
          </a:xfrm>
          <a:prstGeom prst="roundRect">
            <a:avLst>
              <a:gd name="adj" fmla="val 16667"/>
            </a:avLst>
          </a:prstGeom>
          <a:noFill/>
          <a:ln w="19050" cap="flat" cmpd="sng">
            <a:solidFill>
              <a:srgbClr val="7D4E1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0" i="0" u="none" strike="noStrike" cap="none">
                <a:solidFill>
                  <a:srgbClr val="000000"/>
                </a:solidFill>
                <a:latin typeface="Arial"/>
                <a:ea typeface="Arial"/>
                <a:cs typeface="Arial"/>
                <a:sym typeface="Arial"/>
              </a:rPr>
              <a:t>Medium-term change to GPA operating model (inc</a:t>
            </a:r>
            <a:r>
              <a:rPr lang="en-GB" sz="800">
                <a:solidFill>
                  <a:schemeClr val="dk1"/>
                </a:solidFill>
              </a:rPr>
              <a:t> ALB</a:t>
            </a:r>
            <a:r>
              <a:rPr lang="en-GB" sz="800" b="0" i="0" u="none" strike="noStrike" cap="none">
                <a:solidFill>
                  <a:srgbClr val="000000"/>
                </a:solidFill>
                <a:latin typeface="Arial"/>
                <a:ea typeface="Arial"/>
                <a:cs typeface="Arial"/>
                <a:sym typeface="Arial"/>
              </a:rPr>
              <a:t> review </a:t>
            </a:r>
            <a:r>
              <a:rPr lang="en-GB" sz="800"/>
              <a:t>/ CO Futures)</a:t>
            </a:r>
            <a:r>
              <a:rPr lang="en-GB" sz="800" b="0" i="0" u="none" strike="noStrike" cap="none">
                <a:solidFill>
                  <a:srgbClr val="000000"/>
                </a:solidFill>
                <a:latin typeface="Arial"/>
                <a:ea typeface="Arial"/>
                <a:cs typeface="Arial"/>
                <a:sym typeface="Arial"/>
              </a:rPr>
              <a:t>, providing more financial control and people policy flexibility </a:t>
            </a:r>
            <a:endParaRPr sz="800" b="0" i="0" u="none" strike="noStrike" cap="none">
              <a:solidFill>
                <a:srgbClr val="000000"/>
              </a:solidFill>
              <a:latin typeface="Arial"/>
              <a:ea typeface="Arial"/>
              <a:cs typeface="Arial"/>
              <a:sym typeface="Arial"/>
            </a:endParaRPr>
          </a:p>
        </p:txBody>
      </p:sp>
      <p:sp>
        <p:nvSpPr>
          <p:cNvPr id="239" name="Google Shape;239;p36"/>
          <p:cNvSpPr/>
          <p:nvPr/>
        </p:nvSpPr>
        <p:spPr>
          <a:xfrm>
            <a:off x="5052850" y="4114713"/>
            <a:ext cx="1298700" cy="781200"/>
          </a:xfrm>
          <a:prstGeom prst="roundRect">
            <a:avLst>
              <a:gd name="adj" fmla="val 16667"/>
            </a:avLst>
          </a:prstGeom>
          <a:noFill/>
          <a:ln w="19050" cap="flat" cmpd="sng">
            <a:solidFill>
              <a:srgbClr val="7D4E1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dirty="0"/>
              <a:t>Cross-departmental alignment on attendance rates and utilisation assumptions </a:t>
            </a:r>
            <a:endParaRPr sz="800" dirty="0"/>
          </a:p>
        </p:txBody>
      </p:sp>
      <p:sp>
        <p:nvSpPr>
          <p:cNvPr id="240" name="Google Shape;240;p36"/>
          <p:cNvSpPr/>
          <p:nvPr/>
        </p:nvSpPr>
        <p:spPr>
          <a:xfrm>
            <a:off x="786625" y="1695275"/>
            <a:ext cx="865500" cy="13005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1" i="0" u="none" strike="noStrike" cap="none">
                <a:solidFill>
                  <a:schemeClr val="dk1"/>
                </a:solidFill>
                <a:latin typeface="Arial"/>
                <a:ea typeface="Arial"/>
                <a:cs typeface="Arial"/>
                <a:sym typeface="Arial"/>
              </a:rPr>
              <a:t>Improved collaboration</a:t>
            </a:r>
            <a:r>
              <a:rPr lang="en-GB" sz="800" b="0" i="0" u="none" strike="noStrike" cap="none">
                <a:solidFill>
                  <a:schemeClr val="dk1"/>
                </a:solidFill>
                <a:latin typeface="Arial"/>
                <a:ea typeface="Arial"/>
                <a:cs typeface="Arial"/>
                <a:sym typeface="Arial"/>
              </a:rPr>
              <a:t>  across entire office estate with HMRC/DWP/HO</a:t>
            </a:r>
            <a:endParaRPr sz="800" b="0" i="0" u="none" strike="noStrike" cap="none">
              <a:solidFill>
                <a:schemeClr val="dk1"/>
              </a:solidFill>
              <a:latin typeface="Arial"/>
              <a:ea typeface="Arial"/>
              <a:cs typeface="Arial"/>
              <a:sym typeface="Arial"/>
            </a:endParaRPr>
          </a:p>
        </p:txBody>
      </p:sp>
      <p:sp>
        <p:nvSpPr>
          <p:cNvPr id="241" name="Google Shape;241;p36"/>
          <p:cNvSpPr/>
          <p:nvPr/>
        </p:nvSpPr>
        <p:spPr>
          <a:xfrm>
            <a:off x="1701950" y="1677887"/>
            <a:ext cx="1428600" cy="13005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a:solidFill>
                  <a:schemeClr val="dk1"/>
                </a:solidFill>
              </a:rPr>
              <a:t>Invest </a:t>
            </a:r>
            <a:r>
              <a:rPr lang="en-GB" sz="800" b="1">
                <a:solidFill>
                  <a:schemeClr val="dk1"/>
                </a:solidFill>
              </a:rPr>
              <a:t>£440m CDEL</a:t>
            </a:r>
            <a:r>
              <a:rPr lang="en-GB" sz="800">
                <a:solidFill>
                  <a:schemeClr val="dk1"/>
                </a:solidFill>
              </a:rPr>
              <a:t> to d</a:t>
            </a:r>
            <a:r>
              <a:rPr lang="en-GB" sz="800" b="0" i="0" u="none" strike="noStrike" cap="none">
                <a:solidFill>
                  <a:schemeClr val="dk1"/>
                </a:solidFill>
                <a:latin typeface="Arial"/>
                <a:ea typeface="Arial"/>
                <a:cs typeface="Arial"/>
                <a:sym typeface="Arial"/>
              </a:rPr>
              <a:t>eliver Whitehall </a:t>
            </a:r>
            <a:r>
              <a:rPr lang="en-GB" sz="800">
                <a:solidFill>
                  <a:schemeClr val="dk1"/>
                </a:solidFill>
              </a:rPr>
              <a:t>consolidation</a:t>
            </a:r>
            <a:r>
              <a:rPr lang="en-GB" sz="800" b="0" i="0" u="none" strike="noStrike" cap="none">
                <a:solidFill>
                  <a:schemeClr val="dk1"/>
                </a:solidFill>
                <a:latin typeface="Arial"/>
                <a:ea typeface="Arial"/>
                <a:cs typeface="Arial"/>
                <a:sym typeface="Arial"/>
              </a:rPr>
              <a:t>, the completion of</a:t>
            </a:r>
            <a:r>
              <a:rPr lang="en-GB" sz="800" b="1" i="0" u="none" strike="noStrike" cap="none">
                <a:solidFill>
                  <a:schemeClr val="dk1"/>
                </a:solidFill>
              </a:rPr>
              <a:t> Bristol TQH,</a:t>
            </a:r>
            <a:r>
              <a:rPr lang="en-GB" sz="800" b="0" i="0" u="none" strike="noStrike" cap="none">
                <a:solidFill>
                  <a:schemeClr val="dk1"/>
                </a:solidFill>
                <a:latin typeface="Arial"/>
                <a:ea typeface="Arial"/>
                <a:cs typeface="Arial"/>
                <a:sym typeface="Arial"/>
              </a:rPr>
              <a:t> </a:t>
            </a:r>
            <a:r>
              <a:rPr lang="en-GB" sz="800">
                <a:solidFill>
                  <a:schemeClr val="dk1"/>
                </a:solidFill>
              </a:rPr>
              <a:t>and</a:t>
            </a:r>
            <a:r>
              <a:rPr lang="en-GB" sz="800" b="0" i="0" u="none" strike="noStrike" cap="none">
                <a:solidFill>
                  <a:schemeClr val="dk1"/>
                </a:solidFill>
                <a:latin typeface="Arial"/>
                <a:ea typeface="Arial"/>
                <a:cs typeface="Arial"/>
                <a:sym typeface="Arial"/>
              </a:rPr>
              <a:t> </a:t>
            </a:r>
            <a:r>
              <a:rPr lang="en-GB" sz="800" b="1" i="0" u="none" strike="noStrike" cap="none">
                <a:solidFill>
                  <a:schemeClr val="dk1"/>
                </a:solidFill>
                <a:latin typeface="Arial"/>
                <a:ea typeface="Arial"/>
                <a:cs typeface="Arial"/>
                <a:sym typeface="Arial"/>
              </a:rPr>
              <a:t>3 new hubs (Manchester, Yor</a:t>
            </a:r>
            <a:r>
              <a:rPr lang="en-GB" sz="800" b="1">
                <a:solidFill>
                  <a:schemeClr val="dk1"/>
                </a:solidFill>
              </a:rPr>
              <a:t>k and Darlington)</a:t>
            </a:r>
            <a:r>
              <a:rPr lang="en-GB" sz="800">
                <a:solidFill>
                  <a:schemeClr val="dk1"/>
                </a:solidFill>
              </a:rPr>
              <a:t>, </a:t>
            </a:r>
            <a:r>
              <a:rPr lang="en-GB" sz="800" b="1">
                <a:solidFill>
                  <a:schemeClr val="dk1"/>
                </a:solidFill>
              </a:rPr>
              <a:t>exiting 11</a:t>
            </a:r>
            <a:r>
              <a:rPr lang="en-GB" sz="800" b="1" i="0" u="none" strike="noStrike" cap="none">
                <a:solidFill>
                  <a:schemeClr val="dk1"/>
                </a:solidFill>
                <a:latin typeface="Arial"/>
                <a:ea typeface="Arial"/>
                <a:cs typeface="Arial"/>
                <a:sym typeface="Arial"/>
              </a:rPr>
              <a:t> buildings</a:t>
            </a:r>
            <a:endParaRPr sz="800" b="1" i="0" u="none" strike="noStrike" cap="none">
              <a:solidFill>
                <a:schemeClr val="dk1"/>
              </a:solidFill>
              <a:latin typeface="Arial"/>
              <a:ea typeface="Arial"/>
              <a:cs typeface="Arial"/>
              <a:sym typeface="Arial"/>
            </a:endParaRPr>
          </a:p>
        </p:txBody>
      </p:sp>
      <p:sp>
        <p:nvSpPr>
          <p:cNvPr id="242" name="Google Shape;242;p36"/>
          <p:cNvSpPr/>
          <p:nvPr/>
        </p:nvSpPr>
        <p:spPr>
          <a:xfrm>
            <a:off x="7050725" y="1668987"/>
            <a:ext cx="865500" cy="1300500"/>
          </a:xfrm>
          <a:prstGeom prst="roundRect">
            <a:avLst>
              <a:gd name="adj" fmla="val 10736"/>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0" i="0" u="none" strike="noStrike" cap="none">
                <a:solidFill>
                  <a:schemeClr val="dk1"/>
                </a:solidFill>
                <a:latin typeface="Arial"/>
                <a:ea typeface="Arial"/>
                <a:cs typeface="Arial"/>
                <a:sym typeface="Arial"/>
              </a:rPr>
              <a:t>Deliver</a:t>
            </a:r>
            <a:r>
              <a:rPr lang="en-GB" sz="800" b="0" i="0" u="none" strike="noStrike" cap="none">
                <a:solidFill>
                  <a:schemeClr val="dk1"/>
                </a:solidFill>
                <a:highlight>
                  <a:schemeClr val="lt1"/>
                </a:highlight>
                <a:latin typeface="Arial"/>
                <a:ea typeface="Arial"/>
                <a:cs typeface="Arial"/>
                <a:sym typeface="Arial"/>
              </a:rPr>
              <a:t> </a:t>
            </a:r>
            <a:r>
              <a:rPr lang="en-GB" sz="800" b="1" i="0" u="none" strike="noStrike" cap="none">
                <a:solidFill>
                  <a:schemeClr val="dk1"/>
                </a:solidFill>
                <a:highlight>
                  <a:schemeClr val="lt1"/>
                </a:highlight>
                <a:latin typeface="Arial"/>
                <a:ea typeface="Arial"/>
                <a:cs typeface="Arial"/>
                <a:sym typeface="Arial"/>
              </a:rPr>
              <a:t>£</a:t>
            </a:r>
            <a:r>
              <a:rPr lang="en-GB" sz="800" b="1">
                <a:solidFill>
                  <a:schemeClr val="dk1"/>
                </a:solidFill>
                <a:highlight>
                  <a:schemeClr val="lt1"/>
                </a:highlight>
              </a:rPr>
              <a:t>83</a:t>
            </a:r>
            <a:r>
              <a:rPr lang="en-GB" sz="800" b="1" i="0" u="none" strike="noStrike" cap="none">
                <a:solidFill>
                  <a:schemeClr val="dk1"/>
                </a:solidFill>
                <a:highlight>
                  <a:schemeClr val="lt1"/>
                </a:highlight>
                <a:latin typeface="Arial"/>
                <a:ea typeface="Arial"/>
                <a:cs typeface="Arial"/>
                <a:sym typeface="Arial"/>
              </a:rPr>
              <a:t>m </a:t>
            </a:r>
            <a:r>
              <a:rPr lang="en-GB" sz="800" b="1">
                <a:solidFill>
                  <a:schemeClr val="dk1"/>
                </a:solidFill>
              </a:rPr>
              <a:t>annual (</a:t>
            </a:r>
            <a:r>
              <a:rPr lang="en-GB" sz="800" b="1" i="0" u="none" strike="noStrike" cap="none">
                <a:solidFill>
                  <a:schemeClr val="dk1"/>
                </a:solidFill>
                <a:latin typeface="Arial"/>
                <a:ea typeface="Arial"/>
                <a:cs typeface="Arial"/>
                <a:sym typeface="Arial"/>
              </a:rPr>
              <a:t>RDEL) savings</a:t>
            </a:r>
            <a:r>
              <a:rPr lang="en-GB" sz="800" b="0" i="0" u="none" strike="noStrike" cap="none">
                <a:solidFill>
                  <a:schemeClr val="dk1"/>
                </a:solidFill>
                <a:latin typeface="Arial"/>
                <a:ea typeface="Arial"/>
                <a:cs typeface="Arial"/>
                <a:sym typeface="Arial"/>
              </a:rPr>
              <a:t> </a:t>
            </a:r>
            <a:r>
              <a:rPr lang="en-GB" sz="800">
                <a:solidFill>
                  <a:schemeClr val="dk1"/>
                </a:solidFill>
              </a:rPr>
              <a:t>through</a:t>
            </a:r>
            <a:r>
              <a:rPr lang="en-GB" sz="800" b="0" i="0" u="none" strike="noStrike" cap="none">
                <a:solidFill>
                  <a:schemeClr val="dk1"/>
                </a:solidFill>
                <a:latin typeface="Arial"/>
                <a:ea typeface="Arial"/>
                <a:cs typeface="Arial"/>
                <a:sym typeface="Arial"/>
              </a:rPr>
              <a:t> </a:t>
            </a:r>
            <a:r>
              <a:rPr lang="en-GB" sz="800" b="1" i="0" u="none" strike="noStrike" cap="none">
                <a:solidFill>
                  <a:schemeClr val="dk1"/>
                </a:solidFill>
              </a:rPr>
              <a:t>estate efficienc</a:t>
            </a:r>
            <a:r>
              <a:rPr lang="en-GB" sz="800" b="1">
                <a:solidFill>
                  <a:schemeClr val="dk1"/>
                </a:solidFill>
              </a:rPr>
              <a:t>ies </a:t>
            </a:r>
            <a:r>
              <a:rPr lang="en-GB" sz="800" b="0" i="0" u="none" strike="noStrike" cap="none">
                <a:solidFill>
                  <a:schemeClr val="dk1"/>
                </a:solidFill>
                <a:latin typeface="Arial"/>
                <a:ea typeface="Arial"/>
                <a:cs typeface="Arial"/>
                <a:sym typeface="Arial"/>
              </a:rPr>
              <a:t>by 203</a:t>
            </a:r>
            <a:r>
              <a:rPr lang="en-GB" sz="800">
                <a:solidFill>
                  <a:schemeClr val="dk1"/>
                </a:solidFill>
              </a:rPr>
              <a:t>0</a:t>
            </a:r>
            <a:r>
              <a:rPr lang="en-GB" sz="800" b="0" i="0" u="none" strike="noStrike" cap="none">
                <a:solidFill>
                  <a:schemeClr val="dk1"/>
                </a:solidFill>
                <a:latin typeface="Arial"/>
                <a:ea typeface="Arial"/>
                <a:cs typeface="Arial"/>
                <a:sym typeface="Arial"/>
              </a:rPr>
              <a:t> (</a:t>
            </a:r>
            <a:r>
              <a:rPr lang="en-GB" sz="800" b="1" i="0" u="none" strike="noStrike" cap="none">
                <a:solidFill>
                  <a:schemeClr val="dk1"/>
                </a:solidFill>
              </a:rPr>
              <a:t>£</a:t>
            </a:r>
            <a:r>
              <a:rPr lang="en-GB" sz="800" b="1">
                <a:solidFill>
                  <a:schemeClr val="dk1"/>
                </a:solidFill>
              </a:rPr>
              <a:t>102</a:t>
            </a:r>
            <a:r>
              <a:rPr lang="en-GB" sz="800" b="1" i="0" u="none" strike="noStrike" cap="none">
                <a:solidFill>
                  <a:schemeClr val="dk1"/>
                </a:solidFill>
              </a:rPr>
              <a:t>m</a:t>
            </a:r>
            <a:r>
              <a:rPr lang="en-GB" sz="800" b="0" i="0" u="none" strike="noStrike" cap="none">
                <a:solidFill>
                  <a:schemeClr val="dk1"/>
                </a:solidFill>
                <a:latin typeface="Arial"/>
                <a:ea typeface="Arial"/>
                <a:cs typeface="Arial"/>
                <a:sym typeface="Arial"/>
              </a:rPr>
              <a:t> by 203</a:t>
            </a:r>
            <a:r>
              <a:rPr lang="en-GB" sz="800">
                <a:solidFill>
                  <a:schemeClr val="dk1"/>
                </a:solidFill>
              </a:rPr>
              <a:t>2</a:t>
            </a:r>
            <a:r>
              <a:rPr lang="en-GB" sz="800" b="0" i="0" u="none" strike="noStrike" cap="none">
                <a:solidFill>
                  <a:schemeClr val="dk1"/>
                </a:solidFill>
                <a:latin typeface="Arial"/>
                <a:ea typeface="Arial"/>
                <a:cs typeface="Arial"/>
                <a:sym typeface="Arial"/>
              </a:rPr>
              <a:t>)</a:t>
            </a:r>
            <a:endParaRPr sz="800" b="0" i="0" u="none" strike="noStrike" cap="none">
              <a:solidFill>
                <a:schemeClr val="dk1"/>
              </a:solidFill>
              <a:latin typeface="Arial"/>
              <a:ea typeface="Arial"/>
              <a:cs typeface="Arial"/>
              <a:sym typeface="Arial"/>
            </a:endParaRPr>
          </a:p>
        </p:txBody>
      </p:sp>
      <p:sp>
        <p:nvSpPr>
          <p:cNvPr id="243" name="Google Shape;243;p36"/>
          <p:cNvSpPr/>
          <p:nvPr/>
        </p:nvSpPr>
        <p:spPr>
          <a:xfrm>
            <a:off x="7986175" y="1677874"/>
            <a:ext cx="1046400" cy="13005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0" i="0" u="none" strike="noStrike" cap="none">
                <a:solidFill>
                  <a:schemeClr val="dk1"/>
                </a:solidFill>
                <a:latin typeface="Arial"/>
                <a:ea typeface="Arial"/>
                <a:cs typeface="Arial"/>
                <a:sym typeface="Arial"/>
              </a:rPr>
              <a:t>Target</a:t>
            </a:r>
            <a:r>
              <a:rPr lang="en-GB" sz="800" b="0" i="0" u="none" strike="noStrike" cap="none">
                <a:solidFill>
                  <a:schemeClr val="dk1"/>
                </a:solidFill>
                <a:highlight>
                  <a:schemeClr val="lt1"/>
                </a:highlight>
                <a:latin typeface="Arial"/>
                <a:ea typeface="Arial"/>
                <a:cs typeface="Arial"/>
                <a:sym typeface="Arial"/>
              </a:rPr>
              <a:t> </a:t>
            </a:r>
            <a:r>
              <a:rPr lang="en-GB" sz="800" b="1" i="0" u="none" strike="noStrike" cap="none">
                <a:solidFill>
                  <a:schemeClr val="dk1"/>
                </a:solidFill>
                <a:highlight>
                  <a:schemeClr val="lt1"/>
                </a:highlight>
                <a:latin typeface="Arial"/>
                <a:ea typeface="Arial"/>
                <a:cs typeface="Arial"/>
                <a:sym typeface="Arial"/>
              </a:rPr>
              <a:t>£0.</a:t>
            </a:r>
            <a:r>
              <a:rPr lang="en-GB" sz="800" b="1">
                <a:solidFill>
                  <a:schemeClr val="dk1"/>
                </a:solidFill>
                <a:highlight>
                  <a:schemeClr val="lt1"/>
                </a:highlight>
              </a:rPr>
              <a:t>7</a:t>
            </a:r>
            <a:r>
              <a:rPr lang="en-GB" sz="800" b="1" i="0" u="none" strike="noStrike" cap="none">
                <a:solidFill>
                  <a:schemeClr val="dk1"/>
                </a:solidFill>
                <a:highlight>
                  <a:schemeClr val="lt1"/>
                </a:highlight>
                <a:latin typeface="Arial"/>
                <a:ea typeface="Arial"/>
                <a:cs typeface="Arial"/>
                <a:sym typeface="Arial"/>
              </a:rPr>
              <a:t>bn</a:t>
            </a:r>
            <a:r>
              <a:rPr lang="en-GB" sz="800" b="0" i="0" u="none" strike="noStrike" cap="none">
                <a:solidFill>
                  <a:schemeClr val="dk1"/>
                </a:solidFill>
                <a:highlight>
                  <a:srgbClr val="FFFF00"/>
                </a:highlight>
                <a:latin typeface="Arial"/>
                <a:ea typeface="Arial"/>
                <a:cs typeface="Arial"/>
                <a:sym typeface="Arial"/>
              </a:rPr>
              <a:t> </a:t>
            </a:r>
            <a:r>
              <a:rPr lang="en-GB" sz="800" b="0" i="0" u="none" strike="noStrike" cap="none">
                <a:solidFill>
                  <a:schemeClr val="dk1"/>
                </a:solidFill>
                <a:highlight>
                  <a:schemeClr val="lt1"/>
                </a:highlight>
                <a:latin typeface="Arial"/>
                <a:ea typeface="Arial"/>
                <a:cs typeface="Arial"/>
                <a:sym typeface="Arial"/>
              </a:rPr>
              <a:t>mainly c</a:t>
            </a:r>
            <a:r>
              <a:rPr lang="en-GB" sz="800">
                <a:solidFill>
                  <a:schemeClr val="dk1"/>
                </a:solidFill>
                <a:highlight>
                  <a:schemeClr val="lt1"/>
                </a:highlight>
              </a:rPr>
              <a:t>ashable</a:t>
            </a:r>
            <a:r>
              <a:rPr lang="en-GB" sz="800" b="0" i="0" u="none" strike="noStrike" cap="none">
                <a:solidFill>
                  <a:schemeClr val="dk1"/>
                </a:solidFill>
                <a:highlight>
                  <a:schemeClr val="lt1"/>
                </a:highlight>
                <a:latin typeface="Arial"/>
                <a:ea typeface="Arial"/>
                <a:cs typeface="Arial"/>
                <a:sym typeface="Arial"/>
              </a:rPr>
              <a:t> </a:t>
            </a:r>
            <a:r>
              <a:rPr lang="en-GB" sz="800" b="0" i="0" u="none" strike="noStrike" cap="none">
                <a:solidFill>
                  <a:schemeClr val="dk1"/>
                </a:solidFill>
                <a:latin typeface="Arial"/>
                <a:ea typeface="Arial"/>
                <a:cs typeface="Arial"/>
                <a:sym typeface="Arial"/>
              </a:rPr>
              <a:t>benefits (inc 7% social and economic value) over 20 yrs</a:t>
            </a:r>
            <a:r>
              <a:rPr lang="en-GB" sz="800">
                <a:solidFill>
                  <a:schemeClr val="dk1"/>
                </a:solidFill>
              </a:rPr>
              <a:t> (</a:t>
            </a:r>
            <a:r>
              <a:rPr lang="en-GB" sz="800" b="0" i="0" u="none" strike="noStrike" cap="none">
                <a:solidFill>
                  <a:schemeClr val="dk1"/>
                </a:solidFill>
                <a:latin typeface="Arial"/>
                <a:ea typeface="Arial"/>
                <a:cs typeface="Arial"/>
                <a:sym typeface="Arial"/>
              </a:rPr>
              <a:t>by 2046)</a:t>
            </a:r>
            <a:endParaRPr sz="800" b="0" i="0" u="none" strike="noStrike" cap="none">
              <a:solidFill>
                <a:schemeClr val="dk1"/>
              </a:solidFill>
              <a:latin typeface="Arial"/>
              <a:ea typeface="Arial"/>
              <a:cs typeface="Arial"/>
              <a:sym typeface="Arial"/>
            </a:endParaRPr>
          </a:p>
        </p:txBody>
      </p:sp>
      <p:sp>
        <p:nvSpPr>
          <p:cNvPr id="244" name="Google Shape;244;p36"/>
          <p:cNvSpPr/>
          <p:nvPr/>
        </p:nvSpPr>
        <p:spPr>
          <a:xfrm>
            <a:off x="5065600" y="1673500"/>
            <a:ext cx="963000" cy="13005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1" i="0" u="none" strike="noStrike" cap="none">
                <a:solidFill>
                  <a:schemeClr val="dk1"/>
                </a:solidFill>
                <a:latin typeface="Arial"/>
                <a:ea typeface="Arial"/>
                <a:cs typeface="Arial"/>
                <a:sym typeface="Arial"/>
              </a:rPr>
              <a:t>Invest £83m CDEL </a:t>
            </a:r>
            <a:r>
              <a:rPr lang="en-GB" sz="800" b="0" i="0" u="none" strike="noStrike" cap="none">
                <a:solidFill>
                  <a:schemeClr val="dk1"/>
                </a:solidFill>
                <a:latin typeface="Arial"/>
                <a:ea typeface="Arial"/>
                <a:cs typeface="Arial"/>
                <a:sym typeface="Arial"/>
              </a:rPr>
              <a:t>in digital interoperability including </a:t>
            </a:r>
            <a:r>
              <a:rPr lang="en-GB" sz="800">
                <a:solidFill>
                  <a:schemeClr val="dk1"/>
                </a:solidFill>
              </a:rPr>
              <a:t>AV/</a:t>
            </a:r>
            <a:r>
              <a:rPr lang="en-GB" sz="800" b="0" i="0" u="none" strike="noStrike" cap="none">
                <a:solidFill>
                  <a:schemeClr val="dk1"/>
                </a:solidFill>
                <a:latin typeface="Arial"/>
                <a:ea typeface="Arial"/>
                <a:cs typeface="Arial"/>
                <a:sym typeface="Arial"/>
              </a:rPr>
              <a:t>GovPrint/</a:t>
            </a:r>
            <a:r>
              <a:rPr lang="en-GB" sz="800">
                <a:solidFill>
                  <a:schemeClr val="dk1"/>
                </a:solidFill>
              </a:rPr>
              <a:t>GovPass</a:t>
            </a:r>
            <a:r>
              <a:rPr lang="en-GB" sz="800" b="0" i="0" u="none" strike="noStrike" cap="none">
                <a:solidFill>
                  <a:schemeClr val="dk1"/>
                </a:solidFill>
                <a:latin typeface="Arial"/>
                <a:ea typeface="Arial"/>
                <a:cs typeface="Arial"/>
                <a:sym typeface="Arial"/>
              </a:rPr>
              <a:t>/Gov</a:t>
            </a:r>
            <a:r>
              <a:rPr lang="en-GB" sz="800">
                <a:solidFill>
                  <a:schemeClr val="dk1"/>
                </a:solidFill>
              </a:rPr>
              <a:t>W</a:t>
            </a:r>
            <a:r>
              <a:rPr lang="en-GB" sz="800" b="0" i="0" u="none" strike="noStrike" cap="none">
                <a:solidFill>
                  <a:schemeClr val="dk1"/>
                </a:solidFill>
                <a:latin typeface="Arial"/>
                <a:ea typeface="Arial"/>
                <a:cs typeface="Arial"/>
                <a:sym typeface="Arial"/>
              </a:rPr>
              <a:t>ifi</a:t>
            </a:r>
            <a:r>
              <a:rPr lang="en-GB" sz="800">
                <a:solidFill>
                  <a:schemeClr val="dk1"/>
                </a:solidFill>
              </a:rPr>
              <a:t>; digital/data/AI</a:t>
            </a:r>
            <a:endParaRPr sz="800" b="1" i="0" u="none" strike="noStrike" cap="none">
              <a:solidFill>
                <a:schemeClr val="dk1"/>
              </a:solidFill>
              <a:latin typeface="Arial"/>
              <a:ea typeface="Arial"/>
              <a:cs typeface="Arial"/>
              <a:sym typeface="Arial"/>
            </a:endParaRPr>
          </a:p>
        </p:txBody>
      </p:sp>
      <p:sp>
        <p:nvSpPr>
          <p:cNvPr id="245" name="Google Shape;245;p36"/>
          <p:cNvSpPr/>
          <p:nvPr/>
        </p:nvSpPr>
        <p:spPr>
          <a:xfrm>
            <a:off x="4093300" y="1668975"/>
            <a:ext cx="914400" cy="13005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b="0" i="0" u="none" strike="noStrike" cap="none">
                <a:solidFill>
                  <a:schemeClr val="dk1"/>
                </a:solidFill>
                <a:latin typeface="Arial"/>
                <a:ea typeface="Arial"/>
                <a:cs typeface="Arial"/>
                <a:sym typeface="Arial"/>
              </a:rPr>
              <a:t>Invest </a:t>
            </a:r>
            <a:r>
              <a:rPr lang="en-GB" sz="800" b="1" i="0" u="none" strike="noStrike" cap="none">
                <a:solidFill>
                  <a:schemeClr val="dk1"/>
                </a:solidFill>
                <a:latin typeface="Arial"/>
                <a:ea typeface="Arial"/>
                <a:cs typeface="Arial"/>
                <a:sym typeface="Arial"/>
              </a:rPr>
              <a:t>£52</a:t>
            </a:r>
            <a:r>
              <a:rPr lang="en-GB" sz="800" b="1">
                <a:solidFill>
                  <a:schemeClr val="dk1"/>
                </a:solidFill>
              </a:rPr>
              <a:t>2</a:t>
            </a:r>
            <a:r>
              <a:rPr lang="en-GB" sz="800" b="1" i="0" u="none" strike="noStrike" cap="none">
                <a:solidFill>
                  <a:schemeClr val="dk1"/>
                </a:solidFill>
                <a:latin typeface="Arial"/>
                <a:ea typeface="Arial"/>
                <a:cs typeface="Arial"/>
                <a:sym typeface="Arial"/>
              </a:rPr>
              <a:t>m CDEL</a:t>
            </a:r>
            <a:r>
              <a:rPr lang="en-GB" sz="800" b="0" i="0" u="none" strike="noStrike" cap="none">
                <a:solidFill>
                  <a:schemeClr val="dk1"/>
                </a:solidFill>
                <a:latin typeface="Arial"/>
                <a:ea typeface="Arial"/>
                <a:cs typeface="Arial"/>
                <a:sym typeface="Arial"/>
              </a:rPr>
              <a:t> in maintenance debt (LCR)</a:t>
            </a:r>
            <a:r>
              <a:rPr lang="en-GB" sz="800">
                <a:solidFill>
                  <a:schemeClr val="dk1"/>
                </a:solidFill>
              </a:rPr>
              <a:t>, </a:t>
            </a:r>
            <a:r>
              <a:rPr lang="en-GB" sz="800" b="0" i="0" u="none" strike="noStrike" cap="none">
                <a:solidFill>
                  <a:schemeClr val="dk1"/>
                </a:solidFill>
                <a:latin typeface="Arial"/>
                <a:ea typeface="Arial"/>
                <a:cs typeface="Arial"/>
                <a:sym typeface="Arial"/>
              </a:rPr>
              <a:t>net-zero and interop initiatives across 228 buildings</a:t>
            </a:r>
            <a:endParaRPr sz="800" b="0" i="0" u="none" strike="noStrike" cap="none">
              <a:solidFill>
                <a:schemeClr val="dk1"/>
              </a:solidFill>
              <a:latin typeface="Arial"/>
              <a:ea typeface="Arial"/>
              <a:cs typeface="Arial"/>
              <a:sym typeface="Arial"/>
            </a:endParaRPr>
          </a:p>
        </p:txBody>
      </p:sp>
      <p:sp>
        <p:nvSpPr>
          <p:cNvPr id="246" name="Google Shape;246;p36"/>
          <p:cNvSpPr/>
          <p:nvPr/>
        </p:nvSpPr>
        <p:spPr>
          <a:xfrm>
            <a:off x="3729301" y="934800"/>
            <a:ext cx="1239300" cy="658800"/>
          </a:xfrm>
          <a:prstGeom prst="roundRect">
            <a:avLst>
              <a:gd name="adj" fmla="val 16667"/>
            </a:avLst>
          </a:prstGeom>
          <a:solidFill>
            <a:srgbClr val="D9AAAA"/>
          </a:solidFill>
          <a:ln w="9525" cap="flat" cmpd="sng">
            <a:solidFill>
              <a:srgbClr val="A0292B"/>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GPA: 228 offices = </a:t>
            </a:r>
            <a:r>
              <a:rPr lang="en-GB" sz="900" b="1" i="0" u="none" strike="noStrike" cap="none">
                <a:solidFill>
                  <a:schemeClr val="dk1"/>
                </a:solidFill>
                <a:latin typeface="Arial"/>
                <a:ea typeface="Arial"/>
                <a:cs typeface="Arial"/>
                <a:sym typeface="Arial"/>
              </a:rPr>
              <a:t>£845m pa</a:t>
            </a:r>
            <a:endParaRPr sz="900" b="1" i="0" u="none" strike="noStrike" cap="none">
              <a:solidFill>
                <a:schemeClr val="dk1"/>
              </a:solidFill>
              <a:latin typeface="Arial"/>
              <a:ea typeface="Arial"/>
              <a:cs typeface="Arial"/>
              <a:sym typeface="Arial"/>
            </a:endParaRPr>
          </a:p>
        </p:txBody>
      </p:sp>
      <p:sp>
        <p:nvSpPr>
          <p:cNvPr id="247" name="Google Shape;247;p36"/>
          <p:cNvSpPr/>
          <p:nvPr/>
        </p:nvSpPr>
        <p:spPr>
          <a:xfrm>
            <a:off x="5071450" y="927691"/>
            <a:ext cx="1280100" cy="658800"/>
          </a:xfrm>
          <a:prstGeom prst="roundRect">
            <a:avLst>
              <a:gd name="adj" fmla="val 16667"/>
            </a:avLst>
          </a:prstGeom>
          <a:solidFill>
            <a:srgbClr val="A3B8BE"/>
          </a:solidFill>
          <a:ln w="9525" cap="flat" cmpd="sng">
            <a:solidFill>
              <a:srgbClr val="20505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GPA: accommodates </a:t>
            </a:r>
            <a:r>
              <a:rPr lang="en-GB" sz="900" b="1" i="0" u="none" strike="noStrike" cap="none">
                <a:solidFill>
                  <a:srgbClr val="000000"/>
                </a:solidFill>
                <a:latin typeface="Arial"/>
                <a:ea typeface="Arial"/>
                <a:cs typeface="Arial"/>
                <a:sym typeface="Arial"/>
              </a:rPr>
              <a:t>c.115,000</a:t>
            </a:r>
            <a:r>
              <a:rPr lang="en-GB" sz="900" b="0" i="0" u="none" strike="noStrike" cap="none">
                <a:solidFill>
                  <a:srgbClr val="000000"/>
                </a:solidFill>
                <a:latin typeface="Arial"/>
                <a:ea typeface="Arial"/>
                <a:cs typeface="Arial"/>
                <a:sym typeface="Arial"/>
              </a:rPr>
              <a:t> civil servants</a:t>
            </a:r>
            <a:endParaRPr sz="900" b="0" i="0" u="none" strike="noStrike" cap="none">
              <a:solidFill>
                <a:srgbClr val="000000"/>
              </a:solidFill>
              <a:latin typeface="Arial"/>
              <a:ea typeface="Arial"/>
              <a:cs typeface="Arial"/>
              <a:sym typeface="Arial"/>
            </a:endParaRPr>
          </a:p>
        </p:txBody>
      </p:sp>
      <p:sp>
        <p:nvSpPr>
          <p:cNvPr id="248" name="Google Shape;248;p36"/>
          <p:cNvSpPr/>
          <p:nvPr/>
        </p:nvSpPr>
        <p:spPr>
          <a:xfrm>
            <a:off x="1439400" y="428475"/>
            <a:ext cx="7233600" cy="448800"/>
          </a:xfrm>
          <a:prstGeom prst="roundRect">
            <a:avLst>
              <a:gd name="adj" fmla="val 16667"/>
            </a:avLst>
          </a:prstGeom>
          <a:noFill/>
          <a:ln w="19050" cap="flat" cmpd="sng">
            <a:solidFill>
              <a:srgbClr val="A0292B"/>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0" i="0" u="none" strike="noStrike" cap="none">
                <a:solidFill>
                  <a:schemeClr val="dk1"/>
                </a:solidFill>
                <a:latin typeface="Arial"/>
                <a:ea typeface="Arial"/>
                <a:cs typeface="Arial"/>
                <a:sym typeface="Arial"/>
              </a:rPr>
              <a:t>Total Number of HMG Offices (c.400) with £1.46bn annual running cost. Total civil servants using offices c.346,503</a:t>
            </a:r>
            <a:endParaRPr sz="1000" b="0" i="0" u="none" strike="noStrike" cap="none">
              <a:solidFill>
                <a:schemeClr val="dk1"/>
              </a:solidFill>
              <a:latin typeface="Arial"/>
              <a:ea typeface="Arial"/>
              <a:cs typeface="Arial"/>
              <a:sym typeface="Arial"/>
            </a:endParaRPr>
          </a:p>
        </p:txBody>
      </p:sp>
      <p:sp>
        <p:nvSpPr>
          <p:cNvPr id="250" name="Google Shape;250;p36"/>
          <p:cNvSpPr txBox="1"/>
          <p:nvPr/>
        </p:nvSpPr>
        <p:spPr>
          <a:xfrm>
            <a:off x="0" y="4887450"/>
            <a:ext cx="10112400" cy="5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Calibri"/>
              <a:buNone/>
            </a:pPr>
            <a:endParaRPr sz="1100">
              <a:solidFill>
                <a:schemeClr val="lt1"/>
              </a:solidFill>
            </a:endParaRPr>
          </a:p>
        </p:txBody>
      </p:sp>
      <p:sp>
        <p:nvSpPr>
          <p:cNvPr id="251" name="Google Shape;251;p36"/>
          <p:cNvSpPr/>
          <p:nvPr/>
        </p:nvSpPr>
        <p:spPr>
          <a:xfrm>
            <a:off x="0" y="-2175"/>
            <a:ext cx="9144000" cy="364200"/>
          </a:xfrm>
          <a:prstGeom prst="rect">
            <a:avLst/>
          </a:prstGeom>
          <a:solidFill>
            <a:srgbClr val="20505F"/>
          </a:solidFill>
          <a:ln w="9525" cap="flat" cmpd="sng">
            <a:solidFill>
              <a:srgbClr val="20505F"/>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252" name="Google Shape;252;p36"/>
          <p:cNvSpPr txBox="1"/>
          <p:nvPr/>
        </p:nvSpPr>
        <p:spPr>
          <a:xfrm>
            <a:off x="-52106" y="-59850"/>
            <a:ext cx="9252300" cy="488400"/>
          </a:xfrm>
          <a:prstGeom prst="rect">
            <a:avLst/>
          </a:prstGeom>
          <a:noFill/>
          <a:ln>
            <a:noFill/>
          </a:ln>
        </p:spPr>
        <p:txBody>
          <a:bodyPr spcFirstLastPara="1" wrap="square" lIns="91425" tIns="54000"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500" i="0" u="none" strike="noStrike" cap="none">
                <a:solidFill>
                  <a:schemeClr val="lt1"/>
                </a:solidFill>
              </a:rPr>
              <a:t>GPA Estate: </a:t>
            </a:r>
            <a:r>
              <a:rPr lang="en-GB" sz="1500">
                <a:solidFill>
                  <a:schemeClr val="lt1"/>
                </a:solidFill>
              </a:rPr>
              <a:t>4</a:t>
            </a:r>
            <a:r>
              <a:rPr lang="en-GB" sz="1500" i="0" u="none" strike="noStrike" cap="none">
                <a:solidFill>
                  <a:schemeClr val="lt1"/>
                </a:solidFill>
              </a:rPr>
              <a:t>-Year Plan on a Page - SR25 Summary </a:t>
            </a:r>
            <a:r>
              <a:rPr lang="en-GB" sz="1500">
                <a:solidFill>
                  <a:schemeClr val="lt1"/>
                </a:solidFill>
              </a:rPr>
              <a:t>of </a:t>
            </a:r>
            <a:r>
              <a:rPr lang="en-GB" sz="1500" i="0" u="none" strike="noStrike" cap="none">
                <a:solidFill>
                  <a:schemeClr val="lt1"/>
                </a:solidFill>
              </a:rPr>
              <a:t>Final Settlement</a:t>
            </a:r>
            <a:endParaRPr sz="1500" i="0" u="none" strike="noStrike" cap="none">
              <a:solidFill>
                <a:schemeClr val="lt1"/>
              </a:solidFill>
            </a:endParaRPr>
          </a:p>
          <a:p>
            <a:pPr marL="0" marR="0" lvl="0" indent="0" algn="l" rtl="0">
              <a:lnSpc>
                <a:spcPct val="100000"/>
              </a:lnSpc>
              <a:spcBef>
                <a:spcPts val="0"/>
              </a:spcBef>
              <a:spcAft>
                <a:spcPts val="0"/>
              </a:spcAft>
              <a:buClr>
                <a:srgbClr val="000000"/>
              </a:buClr>
              <a:buSzPts val="1100"/>
              <a:buFont typeface="Arial"/>
              <a:buNone/>
            </a:pPr>
            <a:r>
              <a:rPr lang="en-GB" sz="800" i="0" u="none" strike="noStrike" cap="none">
                <a:solidFill>
                  <a:srgbClr val="FFFFFF"/>
                </a:solidFill>
              </a:rPr>
              <a:t>Kickstarting economic growth, delivering public service transformation and accelerating net zero, to unlock value for money and efficiencies</a:t>
            </a:r>
            <a:endParaRPr sz="800" i="0" u="none" strike="noStrike" cap="none">
              <a:solidFill>
                <a:srgbClr val="FFFFFF"/>
              </a:solidFill>
            </a:endParaRPr>
          </a:p>
        </p:txBody>
      </p:sp>
      <p:sp>
        <p:nvSpPr>
          <p:cNvPr id="253" name="Google Shape;253;p36"/>
          <p:cNvSpPr/>
          <p:nvPr/>
        </p:nvSpPr>
        <p:spPr>
          <a:xfrm>
            <a:off x="6435800" y="4127375"/>
            <a:ext cx="1298700" cy="781200"/>
          </a:xfrm>
          <a:prstGeom prst="roundRect">
            <a:avLst>
              <a:gd name="adj" fmla="val 16667"/>
            </a:avLst>
          </a:prstGeom>
          <a:noFill/>
          <a:ln w="19050" cap="flat" cmpd="sng">
            <a:solidFill>
              <a:srgbClr val="7D4E1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a:t>Confirmation of priorities and scale of interoperability, proptech, digitalisation, etc</a:t>
            </a:r>
            <a:endParaRPr sz="900" b="0" i="0" u="none" strike="noStrike" cap="none">
              <a:solidFill>
                <a:srgbClr val="000000"/>
              </a:solidFill>
              <a:latin typeface="Arial"/>
              <a:ea typeface="Arial"/>
              <a:cs typeface="Arial"/>
              <a:sym typeface="Arial"/>
            </a:endParaRPr>
          </a:p>
        </p:txBody>
      </p:sp>
      <p:sp>
        <p:nvSpPr>
          <p:cNvPr id="254" name="Google Shape;254;p36"/>
          <p:cNvSpPr txBox="1"/>
          <p:nvPr/>
        </p:nvSpPr>
        <p:spPr>
          <a:xfrm>
            <a:off x="1361688" y="3846325"/>
            <a:ext cx="7085100" cy="168000"/>
          </a:xfrm>
          <a:prstGeom prst="rect">
            <a:avLst/>
          </a:prstGeom>
          <a:noFill/>
          <a:ln>
            <a:noFill/>
          </a:ln>
        </p:spPr>
        <p:txBody>
          <a:bodyPr spcFirstLastPara="1" wrap="square" lIns="91425" tIns="0"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Arial"/>
                <a:ea typeface="Arial"/>
                <a:cs typeface="Arial"/>
                <a:sym typeface="Arial"/>
              </a:rPr>
              <a:t>Underpinned by continuous improvement to </a:t>
            </a:r>
            <a:r>
              <a:rPr lang="en-GB" sz="900" b="0" i="0" u="none" strike="noStrike" cap="none">
                <a:solidFill>
                  <a:schemeClr val="dk1"/>
                </a:solidFill>
                <a:latin typeface="Arial"/>
                <a:ea typeface="Arial"/>
                <a:cs typeface="Arial"/>
                <a:sym typeface="Arial"/>
              </a:rPr>
              <a:t>build stronger foundations, enhance our skills, and enable Civil Service reform</a:t>
            </a:r>
            <a:endParaRPr sz="900" b="0" i="0" u="none" strike="noStrike" cap="none">
              <a:solidFill>
                <a:srgbClr val="000000"/>
              </a:solidFill>
              <a:latin typeface="Arial"/>
              <a:ea typeface="Arial"/>
              <a:cs typeface="Arial"/>
              <a:sym typeface="Arial"/>
            </a:endParaRPr>
          </a:p>
        </p:txBody>
      </p:sp>
      <p:sp>
        <p:nvSpPr>
          <p:cNvPr id="255" name="Google Shape;255;p36"/>
          <p:cNvSpPr/>
          <p:nvPr/>
        </p:nvSpPr>
        <p:spPr>
          <a:xfrm>
            <a:off x="8452238" y="3799838"/>
            <a:ext cx="677100" cy="261000"/>
          </a:xfrm>
          <a:prstGeom prst="homePlate">
            <a:avLst>
              <a:gd name="adj" fmla="val 50000"/>
            </a:avLst>
          </a:prstGeom>
          <a:solidFill>
            <a:srgbClr val="395643"/>
          </a:solidFill>
          <a:ln w="9525" cap="flat" cmpd="sng">
            <a:solidFill>
              <a:srgbClr val="3956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6"/>
          <p:cNvSpPr/>
          <p:nvPr/>
        </p:nvSpPr>
        <p:spPr>
          <a:xfrm rot="10800000">
            <a:off x="700488" y="3798925"/>
            <a:ext cx="641400" cy="262800"/>
          </a:xfrm>
          <a:prstGeom prst="homePlate">
            <a:avLst>
              <a:gd name="adj" fmla="val 50000"/>
            </a:avLst>
          </a:prstGeom>
          <a:solidFill>
            <a:srgbClr val="395643"/>
          </a:solidFill>
          <a:ln w="9525" cap="flat" cmpd="sng">
            <a:solidFill>
              <a:srgbClr val="39564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6"/>
          <p:cNvSpPr txBox="1"/>
          <p:nvPr/>
        </p:nvSpPr>
        <p:spPr>
          <a:xfrm>
            <a:off x="10350" y="782525"/>
            <a:ext cx="677100" cy="78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Current position</a:t>
            </a:r>
            <a:endParaRPr sz="1000" b="1" i="0" u="none" strike="noStrike" cap="none">
              <a:solidFill>
                <a:srgbClr val="000000"/>
              </a:solidFill>
              <a:latin typeface="Arial"/>
              <a:ea typeface="Arial"/>
              <a:cs typeface="Arial"/>
              <a:sym typeface="Arial"/>
            </a:endParaRPr>
          </a:p>
        </p:txBody>
      </p:sp>
      <p:sp>
        <p:nvSpPr>
          <p:cNvPr id="258" name="Google Shape;258;p36"/>
          <p:cNvSpPr txBox="1"/>
          <p:nvPr/>
        </p:nvSpPr>
        <p:spPr>
          <a:xfrm>
            <a:off x="14638" y="2319150"/>
            <a:ext cx="677100" cy="708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The GPA’s delivery plan</a:t>
            </a:r>
            <a:endParaRPr sz="1000" b="1" i="0" u="none" strike="noStrike" cap="none">
              <a:solidFill>
                <a:srgbClr val="000000"/>
              </a:solidFill>
              <a:latin typeface="Arial"/>
              <a:ea typeface="Arial"/>
              <a:cs typeface="Arial"/>
              <a:sym typeface="Arial"/>
            </a:endParaRPr>
          </a:p>
        </p:txBody>
      </p:sp>
      <p:sp>
        <p:nvSpPr>
          <p:cNvPr id="259" name="Google Shape;259;p36"/>
          <p:cNvSpPr/>
          <p:nvPr/>
        </p:nvSpPr>
        <p:spPr>
          <a:xfrm>
            <a:off x="546900" y="1657850"/>
            <a:ext cx="107700" cy="2387400"/>
          </a:xfrm>
          <a:prstGeom prst="rightBracket">
            <a:avLst>
              <a:gd name="adj" fmla="val 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6"/>
          <p:cNvSpPr/>
          <p:nvPr/>
        </p:nvSpPr>
        <p:spPr>
          <a:xfrm>
            <a:off x="50225" y="1673450"/>
            <a:ext cx="107700" cy="2387400"/>
          </a:xfrm>
          <a:prstGeom prst="leftBracket">
            <a:avLst>
              <a:gd name="adj" fmla="val 833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6"/>
          <p:cNvSpPr txBox="1"/>
          <p:nvPr/>
        </p:nvSpPr>
        <p:spPr>
          <a:xfrm>
            <a:off x="-750" y="4292975"/>
            <a:ext cx="699300" cy="565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000000"/>
                </a:solidFill>
                <a:latin typeface="Arial"/>
                <a:ea typeface="Arial"/>
                <a:cs typeface="Arial"/>
                <a:sym typeface="Arial"/>
              </a:rPr>
              <a:t>Support required</a:t>
            </a:r>
            <a:endParaRPr sz="1000" b="1" i="0" u="none" strike="noStrike" cap="none">
              <a:solidFill>
                <a:srgbClr val="000000"/>
              </a:solidFill>
              <a:latin typeface="Arial"/>
              <a:ea typeface="Arial"/>
              <a:cs typeface="Arial"/>
              <a:sym typeface="Arial"/>
            </a:endParaRPr>
          </a:p>
        </p:txBody>
      </p:sp>
      <p:sp>
        <p:nvSpPr>
          <p:cNvPr id="262" name="Google Shape;262;p36"/>
          <p:cNvSpPr/>
          <p:nvPr/>
        </p:nvSpPr>
        <p:spPr>
          <a:xfrm>
            <a:off x="544800" y="4150600"/>
            <a:ext cx="107700" cy="708900"/>
          </a:xfrm>
          <a:prstGeom prst="rightBracket">
            <a:avLst>
              <a:gd name="adj" fmla="val 833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36"/>
          <p:cNvSpPr/>
          <p:nvPr/>
        </p:nvSpPr>
        <p:spPr>
          <a:xfrm>
            <a:off x="50225" y="4127375"/>
            <a:ext cx="107700" cy="708900"/>
          </a:xfrm>
          <a:prstGeom prst="leftBracket">
            <a:avLst>
              <a:gd name="adj" fmla="val 833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36"/>
          <p:cNvSpPr/>
          <p:nvPr/>
        </p:nvSpPr>
        <p:spPr>
          <a:xfrm>
            <a:off x="525850" y="601325"/>
            <a:ext cx="107700" cy="962400"/>
          </a:xfrm>
          <a:prstGeom prst="rightBracket">
            <a:avLst>
              <a:gd name="adj" fmla="val 833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36"/>
          <p:cNvSpPr/>
          <p:nvPr/>
        </p:nvSpPr>
        <p:spPr>
          <a:xfrm>
            <a:off x="50225" y="596550"/>
            <a:ext cx="107700" cy="962400"/>
          </a:xfrm>
          <a:prstGeom prst="leftBracket">
            <a:avLst>
              <a:gd name="adj" fmla="val 8333"/>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36"/>
          <p:cNvSpPr/>
          <p:nvPr/>
        </p:nvSpPr>
        <p:spPr>
          <a:xfrm>
            <a:off x="700488" y="3421888"/>
            <a:ext cx="8407500" cy="3348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Arial"/>
                <a:ea typeface="Arial"/>
                <a:cs typeface="Arial"/>
                <a:sym typeface="Arial"/>
              </a:rPr>
              <a:t>Continuing to create great places to work, </a:t>
            </a:r>
            <a:r>
              <a:rPr lang="en-GB" sz="900" b="1" i="0" u="none" strike="noStrike" cap="none">
                <a:solidFill>
                  <a:schemeClr val="dk1"/>
                </a:solidFill>
                <a:latin typeface="Arial"/>
                <a:ea typeface="Arial"/>
                <a:cs typeface="Arial"/>
                <a:sym typeface="Arial"/>
              </a:rPr>
              <a:t>through brilliant workplace services</a:t>
            </a:r>
            <a:r>
              <a:rPr lang="en-GB" sz="900" b="0" i="0" u="none" strike="noStrike" cap="none">
                <a:solidFill>
                  <a:schemeClr val="dk1"/>
                </a:solidFill>
                <a:latin typeface="Arial"/>
                <a:ea typeface="Arial"/>
                <a:cs typeface="Arial"/>
                <a:sym typeface="Arial"/>
              </a:rPr>
              <a:t>, for civil servants across the UK, supporting improved and diverse talent attraction, greater employee retention rates and enhanced productivity</a:t>
            </a:r>
            <a:endParaRPr sz="1000" b="0" i="0" u="none" strike="noStrike" cap="none">
              <a:solidFill>
                <a:schemeClr val="dk1"/>
              </a:solidFill>
              <a:latin typeface="Arial"/>
              <a:ea typeface="Arial"/>
              <a:cs typeface="Arial"/>
              <a:sym typeface="Arial"/>
            </a:endParaRPr>
          </a:p>
        </p:txBody>
      </p:sp>
      <p:sp>
        <p:nvSpPr>
          <p:cNvPr id="267" name="Google Shape;267;p36"/>
          <p:cNvSpPr/>
          <p:nvPr/>
        </p:nvSpPr>
        <p:spPr>
          <a:xfrm>
            <a:off x="823525" y="3044850"/>
            <a:ext cx="8208900" cy="3348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900" b="0" i="0" u="none" strike="noStrike" cap="none">
                <a:solidFill>
                  <a:schemeClr val="dk1"/>
                </a:solidFill>
                <a:latin typeface="Arial"/>
                <a:ea typeface="Arial"/>
                <a:cs typeface="Arial"/>
                <a:sym typeface="Arial"/>
              </a:rPr>
              <a:t>Supporting Places for Growth to relocate 20,000 roles out of London through delivery of Government Hubs and Whitehall Campus Programme</a:t>
            </a:r>
            <a:endParaRPr sz="900" b="0" i="0" u="none" strike="noStrike" cap="none">
              <a:solidFill>
                <a:schemeClr val="dk1"/>
              </a:solidFill>
              <a:latin typeface="Arial"/>
              <a:ea typeface="Arial"/>
              <a:cs typeface="Arial"/>
              <a:sym typeface="Arial"/>
            </a:endParaRPr>
          </a:p>
        </p:txBody>
      </p:sp>
      <p:sp>
        <p:nvSpPr>
          <p:cNvPr id="268" name="Google Shape;268;p36"/>
          <p:cNvSpPr/>
          <p:nvPr/>
        </p:nvSpPr>
        <p:spPr>
          <a:xfrm>
            <a:off x="3177975" y="1668975"/>
            <a:ext cx="865500" cy="13269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a:solidFill>
                  <a:schemeClr val="dk1"/>
                </a:solidFill>
              </a:rPr>
              <a:t>Invest up to </a:t>
            </a:r>
            <a:r>
              <a:rPr lang="en-GB" sz="800" b="1">
                <a:solidFill>
                  <a:schemeClr val="dk1"/>
                </a:solidFill>
              </a:rPr>
              <a:t>£398.2m CDEL</a:t>
            </a:r>
            <a:r>
              <a:rPr lang="en-GB" sz="800">
                <a:solidFill>
                  <a:schemeClr val="dk1"/>
                </a:solidFill>
              </a:rPr>
              <a:t> </a:t>
            </a:r>
            <a:r>
              <a:rPr lang="en-GB" sz="800" b="1">
                <a:solidFill>
                  <a:schemeClr val="dk1"/>
                </a:solidFill>
              </a:rPr>
              <a:t>MDC</a:t>
            </a:r>
            <a:r>
              <a:rPr lang="en-GB" sz="800">
                <a:solidFill>
                  <a:schemeClr val="dk1"/>
                </a:solidFill>
              </a:rPr>
              <a:t> (joint bid); Progress at reduced pace pending successful OBC Autumn 2025</a:t>
            </a:r>
            <a:endParaRPr sz="800" b="0" i="0" u="none" strike="noStrike" cap="none">
              <a:solidFill>
                <a:schemeClr val="dk1"/>
              </a:solidFill>
              <a:latin typeface="Arial"/>
              <a:ea typeface="Arial"/>
              <a:cs typeface="Arial"/>
              <a:sym typeface="Arial"/>
            </a:endParaRPr>
          </a:p>
        </p:txBody>
      </p:sp>
      <p:sp>
        <p:nvSpPr>
          <p:cNvPr id="269" name="Google Shape;269;p36"/>
          <p:cNvSpPr/>
          <p:nvPr/>
        </p:nvSpPr>
        <p:spPr>
          <a:xfrm>
            <a:off x="6097275" y="1668975"/>
            <a:ext cx="883500" cy="1300500"/>
          </a:xfrm>
          <a:prstGeom prst="roundRect">
            <a:avLst>
              <a:gd name="adj" fmla="val 16667"/>
            </a:avLst>
          </a:prstGeom>
          <a:noFill/>
          <a:ln w="19050" cap="flat" cmpd="sng">
            <a:solidFill>
              <a:srgbClr val="395643"/>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GB" sz="800">
                <a:solidFill>
                  <a:schemeClr val="dk1"/>
                </a:solidFill>
              </a:rPr>
              <a:t>Deploy c. </a:t>
            </a:r>
            <a:r>
              <a:rPr lang="en-GB" sz="800" b="1">
                <a:solidFill>
                  <a:schemeClr val="dk1"/>
                </a:solidFill>
              </a:rPr>
              <a:t>£170m RDEL</a:t>
            </a:r>
            <a:r>
              <a:rPr lang="en-GB" sz="800">
                <a:solidFill>
                  <a:schemeClr val="dk1"/>
                </a:solidFill>
              </a:rPr>
              <a:t> over 3 years to operate and evolve GPA’s platform to deliver essential GPA activities</a:t>
            </a:r>
            <a:endParaRPr sz="8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888</Words>
  <Application>Microsoft Macintosh PowerPoint</Application>
  <PresentationFormat>On-screen Show (16:9)</PresentationFormat>
  <Paragraphs>91</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Calibri</vt:lpstr>
      <vt:lpstr>Arial</vt:lpstr>
      <vt:lpstr>Helvetica Neue</vt:lpstr>
      <vt:lpstr>Simple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 Ward</cp:lastModifiedBy>
  <cp:revision>1</cp:revision>
  <dcterms:modified xsi:type="dcterms:W3CDTF">2025-12-16T10:53:07Z</dcterms:modified>
</cp:coreProperties>
</file>