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687" r:id="rId5"/>
    <p:sldMasterId id="2147483690" r:id="rId6"/>
    <p:sldMasterId id="2147483693" r:id="rId7"/>
    <p:sldMasterId id="2147483699" r:id="rId8"/>
    <p:sldMasterId id="2147483696" r:id="rId9"/>
    <p:sldMasterId id="2147483702" r:id="rId10"/>
    <p:sldMasterId id="2147483706" r:id="rId11"/>
    <p:sldMasterId id="2147483709" r:id="rId12"/>
  </p:sldMasterIdLst>
  <p:notesMasterIdLst>
    <p:notesMasterId r:id="rId30"/>
  </p:notesMasterIdLst>
  <p:handoutMasterIdLst>
    <p:handoutMasterId r:id="rId31"/>
  </p:handoutMasterIdLst>
  <p:sldIdLst>
    <p:sldId id="442" r:id="rId13"/>
    <p:sldId id="670" r:id="rId14"/>
    <p:sldId id="678" r:id="rId15"/>
    <p:sldId id="707" r:id="rId16"/>
    <p:sldId id="676" r:id="rId17"/>
    <p:sldId id="2141411647" r:id="rId18"/>
    <p:sldId id="2141411641" r:id="rId19"/>
    <p:sldId id="2141411642" r:id="rId20"/>
    <p:sldId id="2141411643" r:id="rId21"/>
    <p:sldId id="2141411648" r:id="rId22"/>
    <p:sldId id="2141411644" r:id="rId23"/>
    <p:sldId id="2141411645" r:id="rId24"/>
    <p:sldId id="2141411646" r:id="rId25"/>
    <p:sldId id="2141411649" r:id="rId26"/>
    <p:sldId id="673" r:id="rId27"/>
    <p:sldId id="703" r:id="rId28"/>
    <p:sldId id="701"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9FE61-8EBC-9505-BF0A-CF5CCFD3D29A}" name="Erin Byrne" initials="EB" userId="S::byrnee@slc.co.uk::fc79af40-f2db-4bf5-a752-fbf3be2bc8be" providerId="AD"/>
  <p188:author id="{E4645F64-9C73-A256-25BD-F7551A1299E8}" name="Adam Treslove" initials="AT" userId="S::tresload@slc.co.uk::b352ac77-1989-4b80-94e3-32f4d68f3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m Hoban" initials="TH" lastIdx="5" clrIdx="0">
    <p:extLst>
      <p:ext uri="{19B8F6BF-5375-455C-9EA6-DF929625EA0E}">
        <p15:presenceInfo xmlns:p15="http://schemas.microsoft.com/office/powerpoint/2012/main" userId="S-1-5-21-3992121350-2840906017-2217532693-119391" providerId="AD"/>
      </p:ext>
    </p:extLst>
  </p:cmAuthor>
  <p:cmAuthor id="2" name="LECKIE, Douglas" initials="LD" lastIdx="4" clrIdx="1">
    <p:extLst>
      <p:ext uri="{19B8F6BF-5375-455C-9EA6-DF929625EA0E}">
        <p15:presenceInfo xmlns:p15="http://schemas.microsoft.com/office/powerpoint/2012/main" userId="S-1-5-21-1993962763-1659004503-1801674531-177391" providerId="AD"/>
      </p:ext>
    </p:extLst>
  </p:cmAuthor>
  <p:cmAuthor id="3" name="Anthony Hill" initials="AH" lastIdx="23" clrIdx="2">
    <p:extLst>
      <p:ext uri="{19B8F6BF-5375-455C-9EA6-DF929625EA0E}">
        <p15:presenceInfo xmlns:p15="http://schemas.microsoft.com/office/powerpoint/2012/main" userId="S::HILLAN@slc.co.uk::41a02a92-9f0a-4c6d-927a-9951c8d801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C14E79"/>
    <a:srgbClr val="E9C1D0"/>
    <a:srgbClr val="F3DCE4"/>
    <a:srgbClr val="C1E0EE"/>
    <a:srgbClr val="4EA7CF"/>
    <a:srgbClr val="DCEDF5"/>
    <a:srgbClr val="CCE7E5"/>
    <a:srgbClr val="E5F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2" autoAdjust="0"/>
    <p:restoredTop sz="95033" autoAdjust="0"/>
  </p:normalViewPr>
  <p:slideViewPr>
    <p:cSldViewPr snapToGrid="0">
      <p:cViewPr varScale="1">
        <p:scale>
          <a:sx n="111" d="100"/>
          <a:sy n="111" d="100"/>
        </p:scale>
        <p:origin x="55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015"/>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6015"/>
          </a:xfrm>
          <a:prstGeom prst="rect">
            <a:avLst/>
          </a:prstGeom>
        </p:spPr>
        <p:txBody>
          <a:bodyPr vert="horz" lIns="91294" tIns="45647" rIns="91294" bIns="45647" rtlCol="0"/>
          <a:lstStyle>
            <a:lvl1pPr algn="r">
              <a:defRPr sz="1200"/>
            </a:lvl1pPr>
          </a:lstStyle>
          <a:p>
            <a:fld id="{778B7176-1BAD-417C-AF09-B073D6FEAF38}" type="datetimeFigureOut">
              <a:rPr lang="en-GB" smtClean="0"/>
              <a:t>27/11/2025</a:t>
            </a:fld>
            <a:endParaRPr lang="en-GB"/>
          </a:p>
        </p:txBody>
      </p:sp>
      <p:sp>
        <p:nvSpPr>
          <p:cNvPr id="4" name="Footer Placeholder 3"/>
          <p:cNvSpPr>
            <a:spLocks noGrp="1"/>
          </p:cNvSpPr>
          <p:nvPr>
            <p:ph type="ftr" sz="quarter" idx="2"/>
          </p:nvPr>
        </p:nvSpPr>
        <p:spPr>
          <a:xfrm>
            <a:off x="0" y="9429039"/>
            <a:ext cx="2946135" cy="496015"/>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9039"/>
            <a:ext cx="2946135" cy="496015"/>
          </a:xfrm>
          <a:prstGeom prst="rect">
            <a:avLst/>
          </a:prstGeom>
        </p:spPr>
        <p:txBody>
          <a:bodyPr vert="horz" lIns="91294" tIns="45647" rIns="91294" bIns="45647" rtlCol="0" anchor="b"/>
          <a:lstStyle>
            <a:lvl1pPr algn="r">
              <a:defRPr sz="1200"/>
            </a:lvl1pPr>
          </a:lstStyle>
          <a:p>
            <a:fld id="{BCB6DC7E-D2D7-4630-BDB1-71F7A52A6844}"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294" tIns="45647" rIns="91294" bIns="45647" numCol="1" rtlCol="0"/>
          <a:lstStyle>
            <a:lvl1pPr algn="l">
              <a:defRPr sz="1200"/>
            </a:lvl1pPr>
          </a:lstStyle>
          <a:p>
            <a:endParaRPr lang="en-GB" altLang="en-GB"/>
          </a:p>
        </p:txBody>
      </p:sp>
      <p:sp>
        <p:nvSpPr>
          <p:cNvPr id="3" name="Date Placeholder 2"/>
          <p:cNvSpPr>
            <a:spLocks noGrp="1"/>
          </p:cNvSpPr>
          <p:nvPr>
            <p:ph type="dt" idx="1"/>
          </p:nvPr>
        </p:nvSpPr>
        <p:spPr>
          <a:xfrm>
            <a:off x="3850443" y="0"/>
            <a:ext cx="2945659" cy="498056"/>
          </a:xfrm>
          <a:prstGeom prst="rect">
            <a:avLst/>
          </a:prstGeom>
        </p:spPr>
        <p:txBody>
          <a:bodyPr vert="horz" lIns="91294" tIns="45647" rIns="91294" bIns="45647" numCol="1" rtlCol="0"/>
          <a:lstStyle>
            <a:lvl1pPr algn="r">
              <a:defRPr sz="1200"/>
            </a:lvl1pPr>
          </a:lstStyle>
          <a:p>
            <a:fld id="{CA117779-7379-4120-B2FD-1299BEC86D78}" type="datetimeFigureOut">
              <a:rPr lang="en-GB" altLang="en-GB" smtClean="0"/>
              <a:pPr/>
              <a:t>27/11/2025</a:t>
            </a:fld>
            <a:endParaRPr lang="en-GB" alt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294" tIns="45647" rIns="91294" bIns="45647" numCol="1" rtlCol="0" anchor="ctr"/>
          <a:lstStyle/>
          <a:p>
            <a:endParaRPr lang="en-GB" alt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1" y="9428585"/>
            <a:ext cx="2945659" cy="498055"/>
          </a:xfrm>
          <a:prstGeom prst="rect">
            <a:avLst/>
          </a:prstGeom>
        </p:spPr>
        <p:txBody>
          <a:bodyPr vert="horz" lIns="91294" tIns="45647" rIns="91294" bIns="45647"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294" tIns="45647" rIns="91294" bIns="45647" numCol="1" rtlCol="0" anchor="b"/>
          <a:lstStyle>
            <a:lvl1pPr algn="r">
              <a:defRPr sz="1200"/>
            </a:lvl1pPr>
          </a:lstStyle>
          <a:p>
            <a:fld id="{9EC75A06-73E5-48C7-837A-8B7B9F641D29}" type="slidenum">
              <a:rPr lang="en-GB" altLang="en-GB" smtClean="0"/>
              <a:pPr/>
              <a:t>‹#›</a:t>
            </a:fld>
            <a:endParaRPr lang="en-GB" altLang="en-GB"/>
          </a:p>
        </p:txBody>
      </p:sp>
    </p:spTree>
    <p:extLst>
      <p:ext uri="{BB962C8B-B14F-4D97-AF65-F5344CB8AC3E}">
        <p14:creationId xmlns:p14="http://schemas.microsoft.com/office/powerpoint/2010/main" val="282884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C75A06-73E5-48C7-837A-8B7B9F641D29}" type="slidenum">
              <a:rPr lang="en-GB" altLang="en-GB" smtClean="0"/>
              <a:pPr/>
              <a:t>2</a:t>
            </a:fld>
            <a:endParaRPr lang="en-GB" altLang="en-GB"/>
          </a:p>
        </p:txBody>
      </p:sp>
    </p:spTree>
    <p:extLst>
      <p:ext uri="{BB962C8B-B14F-4D97-AF65-F5344CB8AC3E}">
        <p14:creationId xmlns:p14="http://schemas.microsoft.com/office/powerpoint/2010/main" val="2505854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EE68C-EAAC-B416-C33C-935BE3115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51C18-7A8A-BEEC-1F04-A83FE752A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C3BABF-6A64-D3FB-3F1E-92636365A22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F8AAD1E-E0A7-06A5-9D50-9A45359E97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522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055D9-ADC8-A7D4-2BC4-F09E390DF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F7C4C-DC7F-5960-5E18-236F27E9E0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A1B6A8-09D2-6D11-1CC5-6A795068E9C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61B783-CE1E-BFA5-E173-51FBF1B82D9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1037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80562" y="4723448"/>
            <a:ext cx="5444490" cy="4474845"/>
          </a:xfrm>
          <a:prstGeom prst="rect">
            <a:avLst/>
          </a:prstGeom>
        </p:spPr>
        <p:txBody>
          <a:bodyPr lIns="91425" tIns="91425" rIns="91425" bIns="91425" numCol="1" anchor="t" anchorCtr="0">
            <a:noAutofit/>
          </a:bodyPr>
          <a:lstStyle/>
          <a:p>
            <a:pPr marL="171450" lvl="0" indent="-171450">
              <a:spcBef>
                <a:spcPts val="0"/>
              </a:spcBef>
              <a:buFontTx/>
              <a:buChar char="-"/>
            </a:pPr>
            <a:endParaRPr/>
          </a:p>
        </p:txBody>
      </p:sp>
    </p:spTree>
    <p:extLst>
      <p:ext uri="{BB962C8B-B14F-4D97-AF65-F5344CB8AC3E}">
        <p14:creationId xmlns:p14="http://schemas.microsoft.com/office/powerpoint/2010/main" val="23931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017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03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414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A38DD-CE85-854E-7AE9-A9D39B6C9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1D0EC-A299-487A-94C7-382CB14A4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E59E9-D328-7948-CE72-168B402F83B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FD336CE-683D-2E39-B232-242D549F2F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746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6C002-3438-8576-C2DE-AE73E932D2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2802DC-3226-9331-C91E-4F1E33590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7FC12-2B2E-E9D8-BD85-B272BD7C64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ED1BFFE-D6F8-515E-7325-CBCDC61DD7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0139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7B0D-3EEE-455D-CD71-45FAFD090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7A72C-4398-CDB8-1593-62BB4015D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3F92C-9707-B907-7A58-57385B3E95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9C9638-2945-60F1-59A8-457B715576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5048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BA0F4-0300-9458-2F01-C715002C1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F7A0A1-FEF1-E944-5CC8-ADE67C5FE3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E28D3-E6FB-6CFD-D388-82689140476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69C241-2BE6-4A18-4942-2012712975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4554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90AE1-3B05-5B03-537F-CC020C032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5048E9-3327-1086-B26C-48D4A599C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715A4-E952-3850-47C1-35A817A31F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93A57DC-AB5A-80D6-5CAB-C1B3BEEE9B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C75A06-73E5-48C7-837A-8B7B9F641D29}" type="slidenum">
              <a:rPr kumimoji="0" lang="en-GB" alt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44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liv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red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d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96605"/>
            <a:ext cx="12192000" cy="6858000"/>
          </a:xfrm>
          <a:prstGeom prst="rect">
            <a:avLst/>
          </a:prstGeom>
        </p:spPr>
      </p:pic>
      <p:sp>
        <p:nvSpPr>
          <p:cNvPr id="4" name="Text Placeholder 3">
            <a:extLst>
              <a:ext uri="{FF2B5EF4-FFF2-40B4-BE49-F238E27FC236}">
                <a16:creationId xmlns:a16="http://schemas.microsoft.com/office/drawing/2014/main" id="{83C6BB71-4AD4-4DC2-82F6-D4D85AF905BD}"/>
              </a:ext>
            </a:extLst>
          </p:cNvPr>
          <p:cNvSpPr>
            <a:spLocks noGrp="1"/>
          </p:cNvSpPr>
          <p:nvPr>
            <p:ph type="body" sz="quarter" idx="10"/>
          </p:nvPr>
        </p:nvSpPr>
        <p:spPr>
          <a:xfrm>
            <a:off x="231371" y="1039017"/>
            <a:ext cx="11509716" cy="5694291"/>
          </a:xfrm>
          <a:prstGeom prst="rect">
            <a:avLst/>
          </a:prstGeom>
        </p:spPr>
        <p:txBody>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5B0976A9-47F1-FD25-653D-8E978A625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53B3F3-5CBC-21F0-B0F0-FAAC0FC5B83A}"/>
              </a:ext>
            </a:extLst>
          </p:cNvPr>
          <p:cNvSpPr>
            <a:spLocks noGrp="1"/>
          </p:cNvSpPr>
          <p:nvPr>
            <p:ph type="sldNum" sz="quarter" idx="12"/>
          </p:nvPr>
        </p:nvSpPr>
        <p:spPr>
          <a:xfrm>
            <a:off x="9448813" y="6356351"/>
            <a:ext cx="2743200" cy="366183"/>
          </a:xfrm>
        </p:spPr>
        <p:txBody>
          <a:bodyPr/>
          <a:lstStyle/>
          <a:p>
            <a:fld id="{44ED69DB-9D9C-4168-829B-4F21756EEAA0}" type="slidenum">
              <a:rPr lang="en-GB" smtClean="0"/>
              <a:t>‹#›</a:t>
            </a:fld>
            <a:endParaRPr lang="en-GB"/>
          </a:p>
        </p:txBody>
      </p:sp>
      <p:sp>
        <p:nvSpPr>
          <p:cNvPr id="2" name="Title 3">
            <a:extLst>
              <a:ext uri="{FF2B5EF4-FFF2-40B4-BE49-F238E27FC236}">
                <a16:creationId xmlns:a16="http://schemas.microsoft.com/office/drawing/2014/main" id="{112B7507-EA4F-8443-C1FC-1F3A7E8F9A60}"/>
              </a:ext>
            </a:extLst>
          </p:cNvPr>
          <p:cNvSpPr>
            <a:spLocks noGrp="1"/>
          </p:cNvSpPr>
          <p:nvPr>
            <p:ph type="title" idx="4294967295"/>
          </p:nvPr>
        </p:nvSpPr>
        <p:spPr>
          <a:xfrm>
            <a:off x="71717" y="1"/>
            <a:ext cx="10429795" cy="590204"/>
          </a:xfrm>
          <a:prstGeom prst="rect">
            <a:avLst/>
          </a:prstGeom>
        </p:spPr>
        <p:txBody>
          <a:bodyPr>
            <a:noAutofit/>
          </a:bodyPr>
          <a:lstStyle>
            <a:lvl1pPr>
              <a:defRPr sz="3733">
                <a:latin typeface="Calibri" panose="020F0502020204030204" pitchFamily="34" charset="0"/>
                <a:cs typeface="Calibri" panose="020F0502020204030204" pitchFamily="34" charset="0"/>
              </a:defRPr>
            </a:lvl1pPr>
          </a:lstStyle>
          <a:p>
            <a:endParaRPr lang="en-GB" sz="3067">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7933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FDA182-B933-0C99-19D5-67D5E42DFD6F}"/>
              </a:ext>
            </a:extLst>
          </p:cNvPr>
          <p:cNvSpPr>
            <a:spLocks noGrp="1"/>
          </p:cNvSpPr>
          <p:nvPr>
            <p:ph type="ftr" sz="quarter" idx="10"/>
          </p:nvPr>
        </p:nvSpPr>
        <p:spPr/>
        <p:txBody>
          <a:bodyPr/>
          <a:lstStyle/>
          <a:p>
            <a:endParaRPr lang="en-GB"/>
          </a:p>
        </p:txBody>
      </p:sp>
      <p:sp>
        <p:nvSpPr>
          <p:cNvPr id="3" name="Slide Number Placeholder 2">
            <a:extLst>
              <a:ext uri="{FF2B5EF4-FFF2-40B4-BE49-F238E27FC236}">
                <a16:creationId xmlns:a16="http://schemas.microsoft.com/office/drawing/2014/main" id="{F4EFBE02-3A7A-F835-9B7C-B3EF4B40661B}"/>
              </a:ext>
            </a:extLst>
          </p:cNvPr>
          <p:cNvSpPr>
            <a:spLocks noGrp="1"/>
          </p:cNvSpPr>
          <p:nvPr>
            <p:ph type="sldNum" sz="quarter" idx="11"/>
          </p:nvPr>
        </p:nvSpPr>
        <p:spPr/>
        <p:txBody>
          <a:bodyPr/>
          <a:lstStyle/>
          <a:p>
            <a:fld id="{44ED69DB-9D9C-4168-829B-4F21756EEAA0}" type="slidenum">
              <a:rPr lang="en-GB" smtClean="0"/>
              <a:t>‹#›</a:t>
            </a:fld>
            <a:endParaRPr lang="en-GB"/>
          </a:p>
        </p:txBody>
      </p:sp>
    </p:spTree>
    <p:extLst>
      <p:ext uri="{BB962C8B-B14F-4D97-AF65-F5344CB8AC3E}">
        <p14:creationId xmlns:p14="http://schemas.microsoft.com/office/powerpoint/2010/main" val="1884330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641214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3888705"/>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P Backgrounds smaller green 3.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hite">
    <p:bg>
      <p:bgPr>
        <a:blipFill dpi="0" rotWithShape="1">
          <a:blip r:embed="rId2">
            <a:lum/>
          </a:blip>
          <a:srcRect/>
          <a:stretch>
            <a:fillRect l="-12000" r="-12000"/>
          </a:stretch>
        </a:blipFill>
        <a:effectLst/>
      </p:bgPr>
    </p:bg>
    <p:spTree>
      <p:nvGrpSpPr>
        <p:cNvPr id="1" name="Shape 33"/>
        <p:cNvGrpSpPr/>
        <p:nvPr/>
      </p:nvGrpSpPr>
      <p:grpSpPr>
        <a:xfrm>
          <a:off x="0" y="0"/>
          <a:ext cx="0" cy="0"/>
          <a:chOff x="0" y="0"/>
          <a:chExt cx="0" cy="0"/>
        </a:xfrm>
      </p:grpSpPr>
      <p:sp>
        <p:nvSpPr>
          <p:cNvPr id="35" name="Shape 35"/>
          <p:cNvSpPr txBox="1">
            <a:spLocks noGrp="1"/>
          </p:cNvSpPr>
          <p:nvPr>
            <p:ph type="ctrTitle"/>
          </p:nvPr>
        </p:nvSpPr>
        <p:spPr>
          <a:xfrm>
            <a:off x="410952" y="2995881"/>
            <a:ext cx="5685200" cy="1182000"/>
          </a:xfrm>
          <a:prstGeom prst="rect">
            <a:avLst/>
          </a:prstGeom>
          <a:noFill/>
          <a:ln>
            <a:noFill/>
          </a:ln>
        </p:spPr>
        <p:txBody>
          <a:bodyPr lIns="91425" tIns="91425" rIns="91425" bIns="91425" numCol="1" anchor="t" anchorCtr="0"/>
          <a:lstStyle>
            <a:lvl1pPr marL="0" marR="0" lvl="0" indent="0" algn="l" rtl="0">
              <a:lnSpc>
                <a:spcPct val="90000"/>
              </a:lnSpc>
              <a:spcBef>
                <a:spcPts val="800"/>
              </a:spcBef>
              <a:buClr>
                <a:srgbClr val="D9D9D9"/>
              </a:buClr>
              <a:buFont typeface="Calibri"/>
              <a:buNone/>
              <a:defRPr sz="4267" i="0" u="none" strike="noStrike" cap="none">
                <a:solidFill>
                  <a:srgbClr val="D9D9D9"/>
                </a:solidFill>
                <a:latin typeface="Calibri"/>
                <a:ea typeface="Calibri"/>
                <a:cs typeface="Calibri"/>
                <a:sym typeface="Calibri"/>
              </a:defRPr>
            </a:lvl1pPr>
            <a:lvl2pPr lvl="1" indent="0">
              <a:spcBef>
                <a:spcPts val="0"/>
              </a:spcBef>
              <a:buClr>
                <a:srgbClr val="D9D9D9"/>
              </a:buClr>
              <a:buFont typeface="Calibri"/>
              <a:buNone/>
              <a:defRPr sz="2400">
                <a:solidFill>
                  <a:srgbClr val="D9D9D9"/>
                </a:solidFill>
                <a:latin typeface="Calibri"/>
                <a:ea typeface="Calibri"/>
                <a:cs typeface="Calibri"/>
                <a:sym typeface="Calibri"/>
              </a:defRPr>
            </a:lvl2pPr>
            <a:lvl3pPr lvl="2" indent="0">
              <a:spcBef>
                <a:spcPts val="0"/>
              </a:spcBef>
              <a:buClr>
                <a:srgbClr val="D9D9D9"/>
              </a:buClr>
              <a:buFont typeface="Calibri"/>
              <a:buNone/>
              <a:defRPr sz="2400">
                <a:solidFill>
                  <a:srgbClr val="D9D9D9"/>
                </a:solidFill>
                <a:latin typeface="Calibri"/>
                <a:ea typeface="Calibri"/>
                <a:cs typeface="Calibri"/>
                <a:sym typeface="Calibri"/>
              </a:defRPr>
            </a:lvl3pPr>
            <a:lvl4pPr lvl="3" indent="0">
              <a:spcBef>
                <a:spcPts val="0"/>
              </a:spcBef>
              <a:buClr>
                <a:srgbClr val="D9D9D9"/>
              </a:buClr>
              <a:buFont typeface="Calibri"/>
              <a:buNone/>
              <a:defRPr sz="2400">
                <a:solidFill>
                  <a:srgbClr val="D9D9D9"/>
                </a:solidFill>
                <a:latin typeface="Calibri"/>
                <a:ea typeface="Calibri"/>
                <a:cs typeface="Calibri"/>
                <a:sym typeface="Calibri"/>
              </a:defRPr>
            </a:lvl4pPr>
            <a:lvl5pPr lvl="4" indent="0">
              <a:spcBef>
                <a:spcPts val="0"/>
              </a:spcBef>
              <a:buClr>
                <a:srgbClr val="D9D9D9"/>
              </a:buClr>
              <a:buFont typeface="Calibri"/>
              <a:buNone/>
              <a:defRPr sz="2400">
                <a:solidFill>
                  <a:srgbClr val="D9D9D9"/>
                </a:solidFill>
                <a:latin typeface="Calibri"/>
                <a:ea typeface="Calibri"/>
                <a:cs typeface="Calibri"/>
                <a:sym typeface="Calibri"/>
              </a:defRPr>
            </a:lvl5pPr>
            <a:lvl6pPr lvl="5" indent="0">
              <a:spcBef>
                <a:spcPts val="0"/>
              </a:spcBef>
              <a:buClr>
                <a:srgbClr val="D9D9D9"/>
              </a:buClr>
              <a:buFont typeface="Calibri"/>
              <a:buNone/>
              <a:defRPr sz="2400">
                <a:solidFill>
                  <a:srgbClr val="D9D9D9"/>
                </a:solidFill>
                <a:latin typeface="Calibri"/>
                <a:ea typeface="Calibri"/>
                <a:cs typeface="Calibri"/>
                <a:sym typeface="Calibri"/>
              </a:defRPr>
            </a:lvl6pPr>
            <a:lvl7pPr lvl="6" indent="0">
              <a:spcBef>
                <a:spcPts val="0"/>
              </a:spcBef>
              <a:buClr>
                <a:srgbClr val="D9D9D9"/>
              </a:buClr>
              <a:buFont typeface="Calibri"/>
              <a:buNone/>
              <a:defRPr sz="2400">
                <a:solidFill>
                  <a:srgbClr val="D9D9D9"/>
                </a:solidFill>
                <a:latin typeface="Calibri"/>
                <a:ea typeface="Calibri"/>
                <a:cs typeface="Calibri"/>
                <a:sym typeface="Calibri"/>
              </a:defRPr>
            </a:lvl7pPr>
            <a:lvl8pPr lvl="7" indent="0">
              <a:spcBef>
                <a:spcPts val="0"/>
              </a:spcBef>
              <a:buClr>
                <a:srgbClr val="D9D9D9"/>
              </a:buClr>
              <a:buFont typeface="Calibri"/>
              <a:buNone/>
              <a:defRPr sz="2400">
                <a:solidFill>
                  <a:srgbClr val="D9D9D9"/>
                </a:solidFill>
                <a:latin typeface="Calibri"/>
                <a:ea typeface="Calibri"/>
                <a:cs typeface="Calibri"/>
                <a:sym typeface="Calibri"/>
              </a:defRPr>
            </a:lvl8pPr>
            <a:lvl9pPr lvl="8" indent="0">
              <a:spcBef>
                <a:spcPts val="0"/>
              </a:spcBef>
              <a:buClr>
                <a:srgbClr val="D9D9D9"/>
              </a:buClr>
              <a:buFont typeface="Calibri"/>
              <a:buNone/>
              <a:defRPr sz="2400">
                <a:solidFill>
                  <a:srgbClr val="D9D9D9"/>
                </a:solidFill>
                <a:latin typeface="Calibri"/>
                <a:ea typeface="Calibri"/>
                <a:cs typeface="Calibri"/>
                <a:sym typeface="Calibri"/>
              </a:defRPr>
            </a:lvl9pPr>
          </a:lstStyle>
          <a:p>
            <a:endParaRPr/>
          </a:p>
        </p:txBody>
      </p:sp>
      <p:sp>
        <p:nvSpPr>
          <p:cNvPr id="36" name="Shape 36"/>
          <p:cNvSpPr txBox="1">
            <a:spLocks noGrp="1"/>
          </p:cNvSpPr>
          <p:nvPr>
            <p:ph type="subTitle" idx="1"/>
          </p:nvPr>
        </p:nvSpPr>
        <p:spPr>
          <a:xfrm>
            <a:off x="410952" y="1791375"/>
            <a:ext cx="5676400" cy="1182000"/>
          </a:xfrm>
          <a:prstGeom prst="rect">
            <a:avLst/>
          </a:prstGeom>
          <a:noFill/>
          <a:ln>
            <a:noFill/>
          </a:ln>
        </p:spPr>
        <p:txBody>
          <a:bodyPr lIns="91425" tIns="91425" rIns="91425" bIns="91425" numCol="1" anchor="b" anchorCtr="0"/>
          <a:lstStyle>
            <a:lvl1pPr marL="0" marR="0" lvl="0" indent="0" algn="l" rtl="0">
              <a:lnSpc>
                <a:spcPct val="90000"/>
              </a:lnSpc>
              <a:spcBef>
                <a:spcPts val="800"/>
              </a:spcBef>
              <a:buClr>
                <a:srgbClr val="FFFFFF"/>
              </a:buClr>
              <a:buSzPct val="100000"/>
              <a:buFont typeface="Calibri"/>
              <a:buNone/>
              <a:defRPr sz="4800" i="0" u="none" strike="noStrike" cap="none">
                <a:solidFill>
                  <a:srgbClr val="FFFFFF"/>
                </a:solidFill>
                <a:latin typeface="Calibri"/>
                <a:ea typeface="Calibri"/>
                <a:cs typeface="Calibri"/>
                <a:sym typeface="Calibri"/>
              </a:defRPr>
            </a:lvl1pPr>
            <a:lvl2pPr marL="609585" marR="0" lvl="1" indent="0" algn="ctr" rtl="0">
              <a:spcBef>
                <a:spcPts val="267"/>
              </a:spcBef>
              <a:buClr>
                <a:srgbClr val="FFFFFF"/>
              </a:buClr>
              <a:buSzPct val="100000"/>
              <a:buFont typeface="Calibri"/>
              <a:buNone/>
              <a:defRPr sz="4800" i="0" u="none" strike="noStrike" cap="none">
                <a:solidFill>
                  <a:srgbClr val="FFFFFF"/>
                </a:solidFill>
                <a:latin typeface="Calibri"/>
                <a:ea typeface="Calibri"/>
                <a:cs typeface="Calibri"/>
                <a:sym typeface="Calibri"/>
              </a:defRPr>
            </a:lvl2pPr>
            <a:lvl3pPr marL="1219170" marR="0" lvl="2" indent="0" algn="ctr" rtl="0">
              <a:spcBef>
                <a:spcPts val="240"/>
              </a:spcBef>
              <a:buClr>
                <a:srgbClr val="FFFFFF"/>
              </a:buClr>
              <a:buSzPct val="100000"/>
              <a:buFont typeface="Calibri"/>
              <a:buNone/>
              <a:defRPr sz="4800" i="0" u="none" strike="noStrike" cap="none">
                <a:solidFill>
                  <a:srgbClr val="FFFFFF"/>
                </a:solidFill>
                <a:latin typeface="Calibri"/>
                <a:ea typeface="Calibri"/>
                <a:cs typeface="Calibri"/>
                <a:sym typeface="Calibri"/>
              </a:defRPr>
            </a:lvl3pPr>
            <a:lvl4pPr marL="1828754" marR="0" lvl="3" indent="0" algn="ctr" rtl="0">
              <a:spcBef>
                <a:spcPts val="213"/>
              </a:spcBef>
              <a:buClr>
                <a:srgbClr val="FFFFFF"/>
              </a:buClr>
              <a:buSzPct val="100000"/>
              <a:buFont typeface="Calibri"/>
              <a:buNone/>
              <a:defRPr sz="4800" i="0" u="none" strike="noStrike" cap="none">
                <a:solidFill>
                  <a:srgbClr val="FFFFFF"/>
                </a:solidFill>
                <a:latin typeface="Calibri"/>
                <a:ea typeface="Calibri"/>
                <a:cs typeface="Calibri"/>
                <a:sym typeface="Calibri"/>
              </a:defRPr>
            </a:lvl4pPr>
            <a:lvl5pPr marL="2438339" marR="0" lvl="4" indent="0" algn="ctr" rtl="0">
              <a:spcBef>
                <a:spcPts val="187"/>
              </a:spcBef>
              <a:buClr>
                <a:srgbClr val="FFFFFF"/>
              </a:buClr>
              <a:buSzPct val="100000"/>
              <a:buFont typeface="Calibri"/>
              <a:buNone/>
              <a:defRPr sz="4800" i="0" u="none" strike="noStrike" cap="none">
                <a:solidFill>
                  <a:srgbClr val="FFFFFF"/>
                </a:solidFill>
                <a:latin typeface="Calibri"/>
                <a:ea typeface="Calibri"/>
                <a:cs typeface="Calibri"/>
                <a:sym typeface="Calibri"/>
              </a:defRPr>
            </a:lvl5pPr>
            <a:lvl6pPr marL="3047924" marR="0" lvl="5"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6pPr>
            <a:lvl7pPr marL="3657509" marR="0" lvl="6"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7pPr>
            <a:lvl8pPr marL="4267093" marR="0" lvl="7"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8pPr>
            <a:lvl9pPr marL="4876678" marR="0" lvl="8" indent="0" algn="ctr" rtl="0">
              <a:spcBef>
                <a:spcPts val="533"/>
              </a:spcBef>
              <a:buClr>
                <a:srgbClr val="FFFFFF"/>
              </a:buClr>
              <a:buSzPct val="100000"/>
              <a:buFont typeface="Calibri"/>
              <a:buNone/>
              <a:defRPr sz="4800" i="0" u="none" strike="noStrike" cap="none">
                <a:solidFill>
                  <a:srgbClr val="FFFFFF"/>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565427" y="7034692"/>
            <a:ext cx="2844800" cy="365200"/>
          </a:xfrm>
          <a:prstGeom prst="rect">
            <a:avLst/>
          </a:prstGeom>
          <a:noFill/>
          <a:ln>
            <a:noFill/>
          </a:ln>
        </p:spPr>
        <p:txBody>
          <a:bodyPr lIns="91425" tIns="91425" rIns="91425" bIns="91425" numCol="1" anchor="ctr" anchorCtr="0"/>
          <a:lstStyle>
            <a:lvl1pPr marL="0" marR="0" lvl="0" indent="0" algn="l" rtl="0">
              <a:spcBef>
                <a:spcPts val="0"/>
              </a:spcBef>
              <a:buNone/>
              <a:defRPr sz="1600">
                <a:solidFill>
                  <a:srgbClr val="888888"/>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402225" y="7700240"/>
            <a:ext cx="3860800" cy="123200"/>
          </a:xfrm>
          <a:prstGeom prst="rect">
            <a:avLst/>
          </a:prstGeom>
          <a:noFill/>
          <a:ln>
            <a:noFill/>
          </a:ln>
        </p:spPr>
        <p:txBody>
          <a:bodyPr lIns="91425" tIns="91425" rIns="91425" bIns="91425" numCol="1" anchor="ctr" anchorCtr="0"/>
          <a:lstStyle>
            <a:lvl1pPr marL="0" marR="0" lvl="0" indent="0" algn="l" rtl="0">
              <a:spcBef>
                <a:spcPts val="0"/>
              </a:spcBef>
              <a:buNone/>
              <a:defRPr sz="800">
                <a:solidFill>
                  <a:schemeClr val="lt2"/>
                </a:solidFill>
                <a:latin typeface="Arial"/>
                <a:ea typeface="Arial"/>
                <a:cs typeface="Arial"/>
                <a:sym typeface="Arial"/>
              </a:defRPr>
            </a:lvl1pPr>
            <a:lvl2pPr marL="609585" marR="0" lvl="1" indent="0" algn="l" rtl="0">
              <a:spcBef>
                <a:spcPts val="0"/>
              </a:spcBef>
              <a:buNone/>
              <a:defRPr sz="2400" b="0" i="0" u="none" strike="noStrike" cap="none">
                <a:solidFill>
                  <a:schemeClr val="dk1"/>
                </a:solidFill>
                <a:latin typeface="Arial"/>
                <a:ea typeface="Arial"/>
                <a:cs typeface="Arial"/>
                <a:sym typeface="Arial"/>
              </a:defRPr>
            </a:lvl2pPr>
            <a:lvl3pPr marL="1219170" marR="0" lvl="2" indent="0" algn="l" rtl="0">
              <a:spcBef>
                <a:spcPts val="0"/>
              </a:spcBef>
              <a:buNone/>
              <a:defRPr sz="2400" b="0" i="0" u="none" strike="noStrike" cap="none">
                <a:solidFill>
                  <a:schemeClr val="dk1"/>
                </a:solidFill>
                <a:latin typeface="Arial"/>
                <a:ea typeface="Arial"/>
                <a:cs typeface="Arial"/>
                <a:sym typeface="Arial"/>
              </a:defRPr>
            </a:lvl3pPr>
            <a:lvl4pPr marL="1828754" marR="0" lvl="3" indent="0" algn="l" rtl="0">
              <a:spcBef>
                <a:spcPts val="0"/>
              </a:spcBef>
              <a:buNone/>
              <a:defRPr sz="2400" b="0" i="0" u="none" strike="noStrike" cap="none">
                <a:solidFill>
                  <a:schemeClr val="dk1"/>
                </a:solidFill>
                <a:latin typeface="Arial"/>
                <a:ea typeface="Arial"/>
                <a:cs typeface="Arial"/>
                <a:sym typeface="Arial"/>
              </a:defRPr>
            </a:lvl4pPr>
            <a:lvl5pPr marL="2438339" marR="0" lvl="4" indent="0" algn="l" rtl="0">
              <a:spcBef>
                <a:spcPts val="0"/>
              </a:spcBef>
              <a:buNone/>
              <a:defRPr sz="2400" b="0" i="0" u="none" strike="noStrike" cap="none">
                <a:solidFill>
                  <a:schemeClr val="dk1"/>
                </a:solidFill>
                <a:latin typeface="Arial"/>
                <a:ea typeface="Arial"/>
                <a:cs typeface="Arial"/>
                <a:sym typeface="Arial"/>
              </a:defRPr>
            </a:lvl5pPr>
            <a:lvl6pPr marL="3047924" marR="0" lvl="5" indent="0" algn="l" rtl="0">
              <a:spcBef>
                <a:spcPts val="0"/>
              </a:spcBef>
              <a:buNone/>
              <a:defRPr sz="2400" b="0" i="0" u="none" strike="noStrike" cap="none">
                <a:solidFill>
                  <a:schemeClr val="dk1"/>
                </a:solidFill>
                <a:latin typeface="Arial"/>
                <a:ea typeface="Arial"/>
                <a:cs typeface="Arial"/>
                <a:sym typeface="Arial"/>
              </a:defRPr>
            </a:lvl6pPr>
            <a:lvl7pPr marL="3657509" marR="0" lvl="6" indent="0" algn="l" rtl="0">
              <a:spcBef>
                <a:spcPts val="0"/>
              </a:spcBef>
              <a:buNone/>
              <a:defRPr sz="2400" b="0" i="0" u="none" strike="noStrike" cap="none">
                <a:solidFill>
                  <a:schemeClr val="dk1"/>
                </a:solidFill>
                <a:latin typeface="Arial"/>
                <a:ea typeface="Arial"/>
                <a:cs typeface="Arial"/>
                <a:sym typeface="Arial"/>
              </a:defRPr>
            </a:lvl7pPr>
            <a:lvl8pPr marL="4267093" marR="0" lvl="7" indent="0" algn="l" rtl="0">
              <a:spcBef>
                <a:spcPts val="0"/>
              </a:spcBef>
              <a:buNone/>
              <a:defRPr sz="2400" b="0" i="0" u="none" strike="noStrike" cap="none">
                <a:solidFill>
                  <a:schemeClr val="dk1"/>
                </a:solidFill>
                <a:latin typeface="Arial"/>
                <a:ea typeface="Arial"/>
                <a:cs typeface="Arial"/>
                <a:sym typeface="Arial"/>
              </a:defRPr>
            </a:lvl8pPr>
            <a:lvl9pPr marL="4876678" marR="0" lvl="8" indent="0" algn="l" rtl="0">
              <a:spcBef>
                <a:spcPts val="0"/>
              </a:spcBef>
              <a:buNone/>
              <a:defRPr sz="2400" b="0" i="0" u="none" strike="noStrike" cap="none">
                <a:solidFill>
                  <a:schemeClr val="dk1"/>
                </a:solidFill>
                <a:latin typeface="Arial"/>
                <a:ea typeface="Arial"/>
                <a:cs typeface="Arial"/>
                <a:sym typeface="Arial"/>
              </a:defRPr>
            </a:lvl9pPr>
          </a:lstStyle>
          <a:p>
            <a:endParaRPr>
              <a:solidFill>
                <a:srgbClr val="7C7C7B"/>
              </a:solidFill>
            </a:endParaRPr>
          </a:p>
        </p:txBody>
      </p:sp>
      <p:sp>
        <p:nvSpPr>
          <p:cNvPr id="39" name="Shape 39"/>
          <p:cNvSpPr txBox="1">
            <a:spLocks noGrp="1"/>
          </p:cNvSpPr>
          <p:nvPr>
            <p:ph type="sldNum" idx="12"/>
          </p:nvPr>
        </p:nvSpPr>
        <p:spPr>
          <a:xfrm>
            <a:off x="8907052" y="7332628"/>
            <a:ext cx="2844800" cy="164000"/>
          </a:xfrm>
          <a:prstGeom prst="rect">
            <a:avLst/>
          </a:prstGeom>
          <a:noFill/>
          <a:ln>
            <a:noFill/>
          </a:ln>
        </p:spPr>
        <p:txBody>
          <a:bodyPr lIns="0" tIns="0" rIns="0" bIns="0" numCol="1" anchor="ctr" anchorCtr="0">
            <a:noAutofit/>
          </a:bodyPr>
          <a:lstStyle/>
          <a:p>
            <a:pPr algn="r">
              <a:buSzPct val="25000"/>
            </a:pPr>
            <a:fld id="{00000000-1234-1234-1234-123412341234}" type="slidenum">
              <a:rPr lang="en" altLang="en" sz="1067">
                <a:solidFill>
                  <a:srgbClr val="000000"/>
                </a:solidFill>
              </a:rPr>
              <a:pPr algn="r">
                <a:buSzPct val="25000"/>
              </a:pPr>
              <a:t>‹#›</a:t>
            </a:fld>
            <a:endParaRPr lang="en" altLang="en" sz="1067">
              <a:solidFill>
                <a:srgbClr val="000000"/>
              </a:solidFill>
            </a:endParaRPr>
          </a:p>
        </p:txBody>
      </p:sp>
    </p:spTree>
    <p:extLst>
      <p:ext uri="{BB962C8B-B14F-4D97-AF65-F5344CB8AC3E}">
        <p14:creationId xmlns:p14="http://schemas.microsoft.com/office/powerpoint/2010/main" val="1079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orang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blu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PP Backgrounds smaller purple 2.jpg"/>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5"/>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1AF8A9A-94B0-4D76-B298-66C16AA4E56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620E3B52-3E45-4FFC-999D-7F5804726DCB}"/>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70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rang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36F5B90-780B-4DB1-99A4-F6780CDDF3F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D4481B5-11C8-4649-8DF6-C6F19AC1A9DF}"/>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177D045-851B-4C91-9C07-9FCD8071B6C7}"/>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6289C6EE-409A-4623-9298-64F468BF636A}"/>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purpl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277685C-6E28-4F8C-A9BA-211195A1E02A}"/>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7055D28F-34BA-40BB-9A46-E2A304A6A69E}"/>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oliv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CC484B5-F12C-44DF-A921-E39F0E787828}"/>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2D3DDC20-8445-4645-8A90-D34C783E9451}"/>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red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47F4C30-C020-4974-8CBD-E6B81533C275}"/>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8D19AF4C-AAAD-4895-AB67-928C6A778008}"/>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PP Backgrounds smaller dblue 1.jpg"/>
          <p:cNvPicPr>
            <a:picLocks noChangeAspect="1"/>
          </p:cNvPicPr>
          <p:nvPr userDrawn="1"/>
        </p:nvPicPr>
        <p:blipFill>
          <a:blip r:embed="rId4"/>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C1A4AAE-A5BB-41D7-AE90-935C8028C5FD}"/>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4" name="TextBox 3">
            <a:extLst>
              <a:ext uri="{FF2B5EF4-FFF2-40B4-BE49-F238E27FC236}">
                <a16:creationId xmlns:a16="http://schemas.microsoft.com/office/drawing/2014/main" id="{FB92D94F-1858-44F2-B404-0139E5EC8374}"/>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pic>
        <p:nvPicPr>
          <p:cNvPr id="4" name="Picture 3" descr="PP Backgrounds smaller green 1.jpg">
            <a:extLst>
              <a:ext uri="{FF2B5EF4-FFF2-40B4-BE49-F238E27FC236}">
                <a16:creationId xmlns:a16="http://schemas.microsoft.com/office/drawing/2014/main" id="{9744C59D-E467-454F-942B-AA6BF0126FF0}"/>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2720650-9C62-4E97-B23D-593627C2A02C}"/>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8" name="TextBox 7">
            <a:extLst>
              <a:ext uri="{FF2B5EF4-FFF2-40B4-BE49-F238E27FC236}">
                <a16:creationId xmlns:a16="http://schemas.microsoft.com/office/drawing/2014/main" id="{BBE50215-7BA6-48CE-8B35-903722F3CA79}"/>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2" name="Title Placeholder 1">
            <a:extLst>
              <a:ext uri="{FF2B5EF4-FFF2-40B4-BE49-F238E27FC236}">
                <a16:creationId xmlns:a16="http://schemas.microsoft.com/office/drawing/2014/main" id="{393CE15D-0C40-1122-C1C3-DB5C91E9BEFA}"/>
              </a:ext>
            </a:extLst>
          </p:cNvPr>
          <p:cNvSpPr>
            <a:spLocks noGrp="1"/>
          </p:cNvSpPr>
          <p:nvPr>
            <p:ph type="title"/>
          </p:nvPr>
        </p:nvSpPr>
        <p:spPr>
          <a:xfrm>
            <a:off x="838200" y="1728260"/>
            <a:ext cx="10515600" cy="132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80F81341-09AD-C80A-CE9B-47717249D6C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5" name="Slide Number Placeholder 4">
            <a:extLst>
              <a:ext uri="{FF2B5EF4-FFF2-40B4-BE49-F238E27FC236}">
                <a16:creationId xmlns:a16="http://schemas.microsoft.com/office/drawing/2014/main" id="{FFDDC756-E6A6-133B-0D1F-3BAC5AFFE83C}"/>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4ED69DB-9D9C-4168-829B-4F21756EEAA0}" type="slidenum">
              <a:rPr lang="en-GB" smtClean="0"/>
              <a:t>‹#›</a:t>
            </a:fld>
            <a:endParaRPr lang="en-GB"/>
          </a:p>
        </p:txBody>
      </p:sp>
    </p:spTree>
    <p:extLst>
      <p:ext uri="{BB962C8B-B14F-4D97-AF65-F5344CB8AC3E}">
        <p14:creationId xmlns:p14="http://schemas.microsoft.com/office/powerpoint/2010/main" val="855963209"/>
      </p:ext>
    </p:extLst>
  </p:cSld>
  <p:clrMap bg1="lt1" tx1="dk1" bg2="lt2" tx2="dk2" accent1="accent1" accent2="accent2" accent3="accent3" accent4="accent4" accent5="accent5" accent6="accent6" hlink="hlink" folHlink="folHlink"/>
  <p:sldLayoutIdLst>
    <p:sldLayoutId id="2147483707" r:id="rId1"/>
    <p:sldLayoutId id="2147483708" r:id="rId2"/>
  </p:sldLayoutIdLst>
  <p:hf hdr="0" ftr="0" dt="0"/>
  <p:txStyles>
    <p:titleStyle>
      <a:lvl1pPr algn="l" defTabSz="914377" rtl="0" eaLnBrk="1" latinLnBrk="0" hangingPunct="1">
        <a:spcBef>
          <a:spcPct val="0"/>
        </a:spcBef>
        <a:buNone/>
        <a:defRPr sz="4400" kern="1200">
          <a:solidFill>
            <a:schemeClr val="bg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 Backgrounds smaller green 2.jpg"/>
          <p:cNvPicPr>
            <a:picLocks noChangeAspect="1"/>
          </p:cNvPicPr>
          <p:nvPr userDrawn="1"/>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03465E8-A6A8-444B-9E18-979E93AA6023}"/>
              </a:ext>
            </a:extLst>
          </p:cNvPr>
          <p:cNvSpPr txBox="1"/>
          <p:nvPr>
            <p:extLst>
              <p:ext uri="{1162E1C5-73C7-4A58-AE30-91384D911F3F}">
                <p184:classification xmlns:p184="http://schemas.microsoft.com/office/powerpoint/2018/4/main" val="ftr"/>
              </p:ext>
            </p:extLst>
          </p:nvPr>
        </p:nvSpPr>
        <p:spPr>
          <a:xfrm>
            <a:off x="5889625" y="6657340"/>
            <a:ext cx="438150"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13A3E5CC-277B-4FE8-8FC4-A54528A6525D}"/>
              </a:ext>
            </a:extLst>
          </p:cNvPr>
          <p:cNvSpPr txBox="1"/>
          <p:nvPr>
            <p:extLst>
              <p:ext uri="{1162E1C5-73C7-4A58-AE30-91384D911F3F}">
                <p184:classification xmlns:p184="http://schemas.microsoft.com/office/powerpoint/2018/4/main" val="hdr"/>
              </p:ext>
            </p:extLst>
          </p:nvPr>
        </p:nvSpPr>
        <p:spPr>
          <a:xfrm>
            <a:off x="5844350" y="63500"/>
            <a:ext cx="534987" cy="167640"/>
          </a:xfrm>
          <a:prstGeom prst="rect">
            <a:avLst/>
          </a:prstGeom>
        </p:spPr>
        <p:txBody>
          <a:bodyPr horzOverflow="overflow" lIns="0" tIns="0" rIns="0" bIns="0">
            <a:spAutoFit/>
          </a:bodyPr>
          <a:lstStyle/>
          <a:p>
            <a:pPr algn="l"/>
            <a:r>
              <a:rPr lang="en-GB" sz="110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799568082"/>
      </p:ext>
    </p:extLst>
  </p:cSld>
  <p:clrMap bg1="lt1" tx1="dk1" bg2="lt2" tx2="dk2" accent1="accent1" accent2="accent2" accent3="accent3" accent4="accent4" accent5="accent5" accent6="accent6" hlink="hlink" folHlink="folHlink"/>
  <p:sldLayoutIdLst>
    <p:sldLayoutId id="2147483710" r:id="rId1"/>
    <p:sldLayoutId id="2147483711"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13">
            <a:extLst>
              <a:ext uri="{FF2B5EF4-FFF2-40B4-BE49-F238E27FC236}">
                <a16:creationId xmlns:a16="http://schemas.microsoft.com/office/drawing/2014/main" id="{38B55ABC-399E-48F8-97DE-D3F1B42C5E3F}"/>
              </a:ext>
            </a:extLst>
          </p:cNvPr>
          <p:cNvSpPr txBox="1">
            <a:spLocks noGrp="1"/>
          </p:cNvSpPr>
          <p:nvPr>
            <p:ph type="title" idx="4294967295"/>
          </p:nvPr>
        </p:nvSpPr>
        <p:spPr>
          <a:xfrm>
            <a:off x="403160" y="1997431"/>
            <a:ext cx="11385680" cy="2863137"/>
          </a:xfrm>
          <a:prstGeom prst="rect">
            <a:avLst/>
          </a:prstGeom>
          <a:noFill/>
          <a:ln>
            <a:noFill/>
            <a:prstDash/>
          </a:ln>
          <a:effectLst/>
        </p:spPr>
        <p:txBody>
          <a:bodyPr rot="0" spcFirstLastPara="0" vertOverflow="overflow" horzOverflow="overflow" vert="horz" wrap="square" lIns="121900" tIns="121900" rIns="121900" bIns="121900" numCol="1" spcCol="0" rtlCol="0" fromWordArt="0" anchor="b" anchorCtr="0" forceAA="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GB" altLang="en" sz="4400" b="0" i="0" u="none" strike="noStrike" kern="1200" cap="none" spc="0" normalizeH="0" baseline="0" noProof="0" dirty="0">
              <a:ln>
                <a:noFill/>
              </a:ln>
              <a:solidFill>
                <a:schemeClr val="tx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altLang="en" sz="4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DSA Performance Pack: October 2025</a:t>
            </a:r>
            <a:endParaRPr kumimoji="0" lang="en-GB" altLang="en" sz="2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022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C90B-6363-3AA5-B0C7-C901E940ED5B}"/>
              </a:ext>
            </a:extLst>
          </p:cNvPr>
          <p:cNvSpPr txBox="1">
            <a:spLocks/>
          </p:cNvSpPr>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GB" sz="2600" b="1" dirty="0">
                <a:solidFill>
                  <a:schemeClr val="bg1"/>
                </a:solidFill>
                <a:latin typeface="Arial" panose="020B0604020202020204" pitchFamily="34" charset="0"/>
                <a:ea typeface="Calibri"/>
                <a:cs typeface="Arial" panose="020B0604020202020204" pitchFamily="34" charset="0"/>
              </a:rPr>
              <a:t>KPI Reporting: Capita – October 2025 (4)</a:t>
            </a:r>
            <a:endParaRPr lang="en-GB" sz="2600" b="1" dirty="0">
              <a:solidFill>
                <a:schemeClr val="bg1"/>
              </a:solidFill>
              <a:latin typeface="Arial" panose="020B0604020202020204" pitchFamily="34" charset="0"/>
              <a:ea typeface="+mn-ea"/>
              <a:cs typeface="Arial" panose="020B0604020202020204" pitchFamily="34" charset="0"/>
            </a:endParaRPr>
          </a:p>
        </p:txBody>
      </p:sp>
      <p:sp>
        <p:nvSpPr>
          <p:cNvPr id="4" name="TextBox 2">
            <a:extLst>
              <a:ext uri="{FF2B5EF4-FFF2-40B4-BE49-F238E27FC236}">
                <a16:creationId xmlns:a16="http://schemas.microsoft.com/office/drawing/2014/main" id="{F40C51FE-02B7-7545-58C5-6595FA1EF848}"/>
              </a:ext>
            </a:extLst>
          </p:cNvPr>
          <p:cNvSpPr txBox="1"/>
          <p:nvPr/>
        </p:nvSpPr>
        <p:spPr>
          <a:xfrm>
            <a:off x="8651521" y="968203"/>
            <a:ext cx="3481213" cy="990015"/>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171450" indent="-17145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Performance</a:t>
            </a:r>
            <a:r>
              <a:rPr lang="en-GB" sz="1200" b="1" dirty="0">
                <a:solidFill>
                  <a:srgbClr val="000000"/>
                </a:solidFill>
                <a:latin typeface="Arial" panose="020B0604020202020204" pitchFamily="34" charset="0"/>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on </a:t>
            </a:r>
            <a:r>
              <a:rPr lang="en-GB" sz="1200" b="1" dirty="0">
                <a:solidFill>
                  <a:srgbClr val="000000"/>
                </a:solidFill>
                <a:latin typeface="Arial" panose="020B0604020202020204" pitchFamily="34" charset="0"/>
                <a:cs typeface="Arial" panose="020B0604020202020204" pitchFamily="34" charset="0"/>
              </a:rPr>
              <a:t>KPI 15, KPI 16 </a:t>
            </a:r>
            <a:r>
              <a:rPr lang="en-GB" sz="1200" dirty="0">
                <a:solidFill>
                  <a:srgbClr val="000000"/>
                </a:solidFill>
                <a:latin typeface="Arial" panose="020B0604020202020204" pitchFamily="34" charset="0"/>
                <a:cs typeface="Arial" panose="020B0604020202020204" pitchFamily="34" charset="0"/>
              </a:rPr>
              <a:t>and</a:t>
            </a:r>
            <a:r>
              <a:rPr lang="en-GB" sz="1200" b="1" dirty="0">
                <a:solidFill>
                  <a:srgbClr val="000000"/>
                </a:solidFill>
                <a:latin typeface="Arial" panose="020B0604020202020204" pitchFamily="34" charset="0"/>
                <a:cs typeface="Arial" panose="020B0604020202020204" pitchFamily="34" charset="0"/>
              </a:rPr>
              <a:t> KPI 19 </a:t>
            </a:r>
            <a:r>
              <a:rPr lang="en-GB" sz="1200" dirty="0">
                <a:solidFill>
                  <a:srgbClr val="000000"/>
                </a:solidFill>
                <a:latin typeface="Arial" panose="020B0604020202020204" pitchFamily="34" charset="0"/>
                <a:cs typeface="Arial" panose="020B0604020202020204" pitchFamily="34" charset="0"/>
              </a:rPr>
              <a:t>is at 100%</a:t>
            </a: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888EAF1-1844-C053-50DB-303E9C39B891}"/>
              </a:ext>
            </a:extLst>
          </p:cNvPr>
          <p:cNvGraphicFramePr>
            <a:graphicFrameLocks noGrp="1"/>
          </p:cNvGraphicFramePr>
          <p:nvPr>
            <p:extLst>
              <p:ext uri="{D42A27DB-BD31-4B8C-83A1-F6EECF244321}">
                <p14:modId xmlns:p14="http://schemas.microsoft.com/office/powerpoint/2010/main" val="3195360447"/>
              </p:ext>
            </p:extLst>
          </p:nvPr>
        </p:nvGraphicFramePr>
        <p:xfrm>
          <a:off x="-1" y="855652"/>
          <a:ext cx="8425543" cy="5222254"/>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15</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complaints from customers must be investigated and responded to within 10 working days of receipt.</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Complaints Handling</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Complaints Response Rate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&lt;=10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16</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Monthly reporting must be compiled and submitted to SLC by the 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 for the previous month</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Reporting</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Reports Submitted on  Time</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19</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Availability of supplier systems supporting DSA must e greater than 99.9% at all times unless planned maintenance has been agreed outside of normal office hours</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Systems Availability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Technology Platform &amp; Systems Uptime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&gt;=99.9%</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Available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bl>
          </a:graphicData>
        </a:graphic>
      </p:graphicFrame>
    </p:spTree>
    <p:extLst>
      <p:ext uri="{BB962C8B-B14F-4D97-AF65-F5344CB8AC3E}">
        <p14:creationId xmlns:p14="http://schemas.microsoft.com/office/powerpoint/2010/main" val="317388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F656-C7EA-D380-8086-2EBFB1BDA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9B69E1-5486-DA5A-8437-54A1D10DADDA}"/>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Study Tech –</a:t>
            </a:r>
            <a:r>
              <a:rPr lang="en-GB" sz="2600" b="1" dirty="0">
                <a:solidFill>
                  <a:schemeClr val="bg1"/>
                </a:solidFill>
                <a:latin typeface="Arial" panose="020B0604020202020204" pitchFamily="34" charset="0"/>
                <a:ea typeface="Calibri"/>
                <a:cs typeface="Arial" panose="020B0604020202020204" pitchFamily="34" charset="0"/>
              </a:rPr>
              <a:t> October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2025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C557ABB-6378-255B-5CDA-EEEA30509BB3}"/>
              </a:ext>
            </a:extLst>
          </p:cNvPr>
          <p:cNvGraphicFramePr>
            <a:graphicFrameLocks noGrp="1"/>
          </p:cNvGraphicFramePr>
          <p:nvPr>
            <p:extLst>
              <p:ext uri="{D42A27DB-BD31-4B8C-83A1-F6EECF244321}">
                <p14:modId xmlns:p14="http://schemas.microsoft.com/office/powerpoint/2010/main" val="974679153"/>
              </p:ext>
            </p:extLst>
          </p:nvPr>
        </p:nvGraphicFramePr>
        <p:xfrm>
          <a:off x="-1" y="827938"/>
          <a:ext cx="8490860" cy="6030060"/>
        </p:xfrm>
        <a:graphic>
          <a:graphicData uri="http://schemas.openxmlformats.org/drawingml/2006/table">
            <a:tbl>
              <a:tblPr firstRow="1" bandRow="1"/>
              <a:tblGrid>
                <a:gridCol w="1212980">
                  <a:extLst>
                    <a:ext uri="{9D8B030D-6E8A-4147-A177-3AD203B41FA5}">
                      <a16:colId xmlns:a16="http://schemas.microsoft.com/office/drawing/2014/main" val="2496437352"/>
                    </a:ext>
                  </a:extLst>
                </a:gridCol>
                <a:gridCol w="1212980">
                  <a:extLst>
                    <a:ext uri="{9D8B030D-6E8A-4147-A177-3AD203B41FA5}">
                      <a16:colId xmlns:a16="http://schemas.microsoft.com/office/drawing/2014/main" val="3265081969"/>
                    </a:ext>
                  </a:extLst>
                </a:gridCol>
                <a:gridCol w="1212980">
                  <a:extLst>
                    <a:ext uri="{9D8B030D-6E8A-4147-A177-3AD203B41FA5}">
                      <a16:colId xmlns:a16="http://schemas.microsoft.com/office/drawing/2014/main" val="629354197"/>
                    </a:ext>
                  </a:extLst>
                </a:gridCol>
                <a:gridCol w="1212980">
                  <a:extLst>
                    <a:ext uri="{9D8B030D-6E8A-4147-A177-3AD203B41FA5}">
                      <a16:colId xmlns:a16="http://schemas.microsoft.com/office/drawing/2014/main" val="3708590140"/>
                    </a:ext>
                  </a:extLst>
                </a:gridCol>
                <a:gridCol w="1212980">
                  <a:extLst>
                    <a:ext uri="{9D8B030D-6E8A-4147-A177-3AD203B41FA5}">
                      <a16:colId xmlns:a16="http://schemas.microsoft.com/office/drawing/2014/main" val="3718311893"/>
                    </a:ext>
                  </a:extLst>
                </a:gridCol>
                <a:gridCol w="1212980">
                  <a:extLst>
                    <a:ext uri="{9D8B030D-6E8A-4147-A177-3AD203B41FA5}">
                      <a16:colId xmlns:a16="http://schemas.microsoft.com/office/drawing/2014/main" val="1542582147"/>
                    </a:ext>
                  </a:extLst>
                </a:gridCol>
                <a:gridCol w="1212980">
                  <a:extLst>
                    <a:ext uri="{9D8B030D-6E8A-4147-A177-3AD203B41FA5}">
                      <a16:colId xmlns:a16="http://schemas.microsoft.com/office/drawing/2014/main" val="4219622444"/>
                    </a:ext>
                  </a:extLst>
                </a:gridCol>
              </a:tblGrid>
              <a:tr h="565777">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148524">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 of NAs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728596">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99%</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583784">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98%</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003379">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93%</a:t>
                      </a:r>
                    </a:p>
                    <a:p>
                      <a:pPr algn="l">
                        <a:lnSpc>
                          <a:spcPct val="106000"/>
                        </a:lnSpc>
                        <a:spcAft>
                          <a:spcPts val="800"/>
                        </a:spcAft>
                      </a:pPr>
                      <a:endParaRPr lang="en-GB" sz="900" kern="100" dirty="0">
                        <a:solidFill>
                          <a:srgbClr val="FF0000"/>
                        </a:solidFill>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AB311C36-AF57-DF36-FCFB-99491369E892}"/>
              </a:ext>
            </a:extLst>
          </p:cNvPr>
          <p:cNvSpPr txBox="1"/>
          <p:nvPr/>
        </p:nvSpPr>
        <p:spPr>
          <a:xfrm>
            <a:off x="8665203" y="930076"/>
            <a:ext cx="3380403" cy="1708160"/>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KPI 1, KPI 2</a:t>
            </a:r>
            <a:r>
              <a:rPr lang="en-GB" sz="1200" dirty="0">
                <a:solidFill>
                  <a:srgbClr val="000000"/>
                </a:solidFill>
                <a:latin typeface="Arial" panose="020B0604020202020204" pitchFamily="34" charset="0"/>
                <a:cs typeface="Arial" panose="020B0604020202020204" pitchFamily="34" charset="0"/>
              </a:rPr>
              <a:t> and </a:t>
            </a:r>
            <a:r>
              <a:rPr lang="en-GB" sz="1200" b="1" dirty="0">
                <a:solidFill>
                  <a:srgbClr val="000000"/>
                </a:solidFill>
                <a:latin typeface="Arial" panose="020B0604020202020204" pitchFamily="34" charset="0"/>
                <a:cs typeface="Arial" panose="020B0604020202020204" pitchFamily="34" charset="0"/>
              </a:rPr>
              <a:t>KPI 3</a:t>
            </a:r>
            <a:r>
              <a:rPr lang="en-GB" sz="1200" dirty="0">
                <a:solidFill>
                  <a:srgbClr val="000000"/>
                </a:solidFill>
                <a:latin typeface="Arial" panose="020B0604020202020204" pitchFamily="34" charset="0"/>
                <a:cs typeface="Arial" panose="020B0604020202020204" pitchFamily="34" charset="0"/>
              </a:rPr>
              <a:t> performance targets are being exceeded. </a:t>
            </a: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Progress continues to be achieved on </a:t>
            </a:r>
            <a:r>
              <a:rPr lang="en-GB" sz="1200" b="1" dirty="0">
                <a:latin typeface="Arial" panose="020B0604020202020204" pitchFamily="34" charset="0"/>
                <a:cs typeface="Arial" panose="020B0604020202020204" pitchFamily="34" charset="0"/>
              </a:rPr>
              <a:t>KPI 4</a:t>
            </a:r>
            <a:r>
              <a:rPr lang="en-GB" sz="1200" dirty="0">
                <a:latin typeface="Arial" panose="020B0604020202020204" pitchFamily="34" charset="0"/>
                <a:cs typeface="Arial" panose="020B0604020202020204" pitchFamily="34" charset="0"/>
              </a:rPr>
              <a:t> with performance now being marginally below target. </a:t>
            </a:r>
            <a:endParaRPr kumimoji="0" lang="en-GB" sz="12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88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91E9C-D8C2-E286-732A-E901D3CEB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DD1B9-C6B2-2066-BAF9-175EC999061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PI reporting: Study Tech – October 2025 (2) </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5F0B6AB4-1F7A-AC99-1172-7B8696D04D97}"/>
              </a:ext>
            </a:extLst>
          </p:cNvPr>
          <p:cNvGraphicFramePr>
            <a:graphicFrameLocks noGrp="1"/>
          </p:cNvGraphicFramePr>
          <p:nvPr>
            <p:extLst>
              <p:ext uri="{D42A27DB-BD31-4B8C-83A1-F6EECF244321}">
                <p14:modId xmlns:p14="http://schemas.microsoft.com/office/powerpoint/2010/main" val="2632016319"/>
              </p:ext>
            </p:extLst>
          </p:nvPr>
        </p:nvGraphicFramePr>
        <p:xfrm>
          <a:off x="-3" y="837367"/>
          <a:ext cx="8789438" cy="6020635"/>
        </p:xfrm>
        <a:graphic>
          <a:graphicData uri="http://schemas.openxmlformats.org/drawingml/2006/table">
            <a:tbl>
              <a:tblPr firstRow="1" bandRow="1"/>
              <a:tblGrid>
                <a:gridCol w="1255634">
                  <a:extLst>
                    <a:ext uri="{9D8B030D-6E8A-4147-A177-3AD203B41FA5}">
                      <a16:colId xmlns:a16="http://schemas.microsoft.com/office/drawing/2014/main" val="2496437352"/>
                    </a:ext>
                  </a:extLst>
                </a:gridCol>
                <a:gridCol w="1255634">
                  <a:extLst>
                    <a:ext uri="{9D8B030D-6E8A-4147-A177-3AD203B41FA5}">
                      <a16:colId xmlns:a16="http://schemas.microsoft.com/office/drawing/2014/main" val="3265081969"/>
                    </a:ext>
                  </a:extLst>
                </a:gridCol>
                <a:gridCol w="1255634">
                  <a:extLst>
                    <a:ext uri="{9D8B030D-6E8A-4147-A177-3AD203B41FA5}">
                      <a16:colId xmlns:a16="http://schemas.microsoft.com/office/drawing/2014/main" val="629354197"/>
                    </a:ext>
                  </a:extLst>
                </a:gridCol>
                <a:gridCol w="1255634">
                  <a:extLst>
                    <a:ext uri="{9D8B030D-6E8A-4147-A177-3AD203B41FA5}">
                      <a16:colId xmlns:a16="http://schemas.microsoft.com/office/drawing/2014/main" val="3708590140"/>
                    </a:ext>
                  </a:extLst>
                </a:gridCol>
                <a:gridCol w="1255634">
                  <a:extLst>
                    <a:ext uri="{9D8B030D-6E8A-4147-A177-3AD203B41FA5}">
                      <a16:colId xmlns:a16="http://schemas.microsoft.com/office/drawing/2014/main" val="3718311893"/>
                    </a:ext>
                  </a:extLst>
                </a:gridCol>
                <a:gridCol w="1255634">
                  <a:extLst>
                    <a:ext uri="{9D8B030D-6E8A-4147-A177-3AD203B41FA5}">
                      <a16:colId xmlns:a16="http://schemas.microsoft.com/office/drawing/2014/main" val="1542582147"/>
                    </a:ext>
                  </a:extLst>
                </a:gridCol>
                <a:gridCol w="1255634">
                  <a:extLst>
                    <a:ext uri="{9D8B030D-6E8A-4147-A177-3AD203B41FA5}">
                      <a16:colId xmlns:a16="http://schemas.microsoft.com/office/drawing/2014/main" val="4219622444"/>
                    </a:ext>
                  </a:extLst>
                </a:gridCol>
              </a:tblGrid>
              <a:tr h="500745">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9713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&gt;80%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31451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within 2 working days of receiving SLC approval to arrange delivery of equipment appointment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703357">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receive equipment package within 5 working days of successful contact, or 5 working days from the date the £200 contribution is received</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530642">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70% or above (for those sampled) for delivery, setup and customer service. </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Equipment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&gt;75%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79%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F3F09D2B-A48F-8DC8-BA32-DA00C36A2101}"/>
              </a:ext>
            </a:extLst>
          </p:cNvPr>
          <p:cNvSpPr txBox="1"/>
          <p:nvPr/>
        </p:nvSpPr>
        <p:spPr>
          <a:xfrm>
            <a:off x="8928505" y="926732"/>
            <a:ext cx="3200753" cy="2067233"/>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Customer satisfaction for the Needs Assessment service </a:t>
            </a:r>
            <a:r>
              <a:rPr lang="en-GB" sz="1200" b="1" dirty="0">
                <a:latin typeface="Arial" panose="020B0604020202020204" pitchFamily="34" charset="0"/>
                <a:cs typeface="Arial" panose="020B0604020202020204" pitchFamily="34" charset="0"/>
              </a:rPr>
              <a:t>KPI 5 </a:t>
            </a:r>
            <a:r>
              <a:rPr lang="en-GB" sz="1200" dirty="0">
                <a:latin typeface="Arial" panose="020B0604020202020204" pitchFamily="34" charset="0"/>
                <a:cs typeface="Arial" panose="020B0604020202020204" pitchFamily="34" charset="0"/>
              </a:rPr>
              <a:t>continues to exceed the target. </a:t>
            </a:r>
          </a:p>
          <a:p>
            <a:pPr fontAlgn="base">
              <a:lnSpc>
                <a:spcPts val="1376"/>
              </a:lnSpc>
            </a:pPr>
            <a:endParaRPr lang="en-GB" sz="1200" dirty="0">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Performance on </a:t>
            </a:r>
            <a:r>
              <a:rPr lang="en-GB" sz="1200" b="1" dirty="0">
                <a:latin typeface="Arial" panose="020B0604020202020204" pitchFamily="34" charset="0"/>
                <a:cs typeface="Arial" panose="020B0604020202020204" pitchFamily="34" charset="0"/>
              </a:rPr>
              <a:t>KPI 6 </a:t>
            </a:r>
            <a:r>
              <a:rPr lang="en-GB" sz="1200" dirty="0">
                <a:latin typeface="Arial" panose="020B0604020202020204" pitchFamily="34" charset="0"/>
                <a:cs typeface="Arial" panose="020B0604020202020204" pitchFamily="34" charset="0"/>
              </a:rPr>
              <a:t>and</a:t>
            </a:r>
            <a:r>
              <a:rPr lang="en-GB" sz="1200" b="1" dirty="0">
                <a:latin typeface="Arial" panose="020B0604020202020204" pitchFamily="34" charset="0"/>
                <a:cs typeface="Arial" panose="020B0604020202020204" pitchFamily="34" charset="0"/>
              </a:rPr>
              <a:t> KPI 7 </a:t>
            </a:r>
            <a:r>
              <a:rPr lang="en-GB" sz="1200" dirty="0">
                <a:latin typeface="Arial" panose="020B0604020202020204" pitchFamily="34" charset="0"/>
                <a:cs typeface="Arial" panose="020B0604020202020204" pitchFamily="34" charset="0"/>
              </a:rPr>
              <a:t>is above target.</a:t>
            </a:r>
            <a:endParaRPr lang="en-GB" sz="1200" b="1" dirty="0">
              <a:latin typeface="Arial" panose="020B0604020202020204" pitchFamily="34" charset="0"/>
              <a:cs typeface="Arial" panose="020B0604020202020204" pitchFamily="34" charset="0"/>
            </a:endParaRPr>
          </a:p>
          <a:p>
            <a:pPr fontAlgn="base">
              <a:lnSpc>
                <a:spcPts val="1376"/>
              </a:lnSpc>
            </a:pPr>
            <a:endParaRPr lang="en-GB" sz="1200" b="1" kern="100" dirty="0">
              <a:latin typeface="Arial" panose="020B0604020202020204" pitchFamily="34" charset="0"/>
              <a:ea typeface="Aptos" panose="020B00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kern="100" dirty="0">
                <a:latin typeface="Arial" panose="020B0604020202020204" pitchFamily="34" charset="0"/>
                <a:ea typeface="Aptos" panose="020B0004020202020204" pitchFamily="34" charset="0"/>
                <a:cs typeface="Arial" panose="020B0604020202020204" pitchFamily="34" charset="0"/>
              </a:rPr>
              <a:t>AT Equipment Customer Satisfaction, </a:t>
            </a:r>
            <a:r>
              <a:rPr lang="en-GB" sz="1200" b="1" kern="100" dirty="0">
                <a:latin typeface="Arial" panose="020B0604020202020204" pitchFamily="34" charset="0"/>
                <a:ea typeface="Aptos" panose="020B0004020202020204" pitchFamily="34" charset="0"/>
                <a:cs typeface="Arial" panose="020B0604020202020204" pitchFamily="34" charset="0"/>
              </a:rPr>
              <a:t>KPI 8 </a:t>
            </a:r>
            <a:r>
              <a:rPr lang="en-GB" sz="1200" kern="100" dirty="0">
                <a:latin typeface="Arial" panose="020B0604020202020204" pitchFamily="34" charset="0"/>
                <a:ea typeface="Aptos" panose="020B0004020202020204" pitchFamily="34" charset="0"/>
                <a:cs typeface="Arial" panose="020B0604020202020204" pitchFamily="34" charset="0"/>
              </a:rPr>
              <a:t>is also above target. </a:t>
            </a:r>
            <a:endParaRPr lang="en-GB" sz="14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71317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7CAF-F0DC-9290-53AD-51875CE2B8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1BCA6B-8B8F-C864-96DC-AE29B89A1ADE}"/>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Study Tech – </a:t>
            </a:r>
            <a:r>
              <a:rPr lang="en-GB" sz="2600" b="1" dirty="0">
                <a:solidFill>
                  <a:schemeClr val="bg1"/>
                </a:solidFill>
                <a:latin typeface="Arial" panose="020B0604020202020204" pitchFamily="34" charset="0"/>
                <a:ea typeface="Calibri"/>
                <a:cs typeface="Arial" panose="020B0604020202020204" pitchFamily="34" charset="0"/>
              </a:rPr>
              <a:t>October</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 2025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D19E25A-17A1-8BBD-2F96-661DF3822581}"/>
              </a:ext>
            </a:extLst>
          </p:cNvPr>
          <p:cNvGraphicFramePr>
            <a:graphicFrameLocks noGrp="1"/>
          </p:cNvGraphicFramePr>
          <p:nvPr>
            <p:extLst>
              <p:ext uri="{D42A27DB-BD31-4B8C-83A1-F6EECF244321}">
                <p14:modId xmlns:p14="http://schemas.microsoft.com/office/powerpoint/2010/main" val="2930836680"/>
              </p:ext>
            </p:extLst>
          </p:nvPr>
        </p:nvGraphicFramePr>
        <p:xfrm>
          <a:off x="1" y="855653"/>
          <a:ext cx="8742783" cy="6002347"/>
        </p:xfrm>
        <a:graphic>
          <a:graphicData uri="http://schemas.openxmlformats.org/drawingml/2006/table">
            <a:tbl>
              <a:tblPr firstRow="1" bandRow="1"/>
              <a:tblGrid>
                <a:gridCol w="1248969">
                  <a:extLst>
                    <a:ext uri="{9D8B030D-6E8A-4147-A177-3AD203B41FA5}">
                      <a16:colId xmlns:a16="http://schemas.microsoft.com/office/drawing/2014/main" val="2496437352"/>
                    </a:ext>
                  </a:extLst>
                </a:gridCol>
                <a:gridCol w="1248969">
                  <a:extLst>
                    <a:ext uri="{9D8B030D-6E8A-4147-A177-3AD203B41FA5}">
                      <a16:colId xmlns:a16="http://schemas.microsoft.com/office/drawing/2014/main" val="3265081969"/>
                    </a:ext>
                  </a:extLst>
                </a:gridCol>
                <a:gridCol w="1280431">
                  <a:extLst>
                    <a:ext uri="{9D8B030D-6E8A-4147-A177-3AD203B41FA5}">
                      <a16:colId xmlns:a16="http://schemas.microsoft.com/office/drawing/2014/main" val="629354197"/>
                    </a:ext>
                  </a:extLst>
                </a:gridCol>
                <a:gridCol w="1217507">
                  <a:extLst>
                    <a:ext uri="{9D8B030D-6E8A-4147-A177-3AD203B41FA5}">
                      <a16:colId xmlns:a16="http://schemas.microsoft.com/office/drawing/2014/main" val="3708590140"/>
                    </a:ext>
                  </a:extLst>
                </a:gridCol>
                <a:gridCol w="1248969">
                  <a:extLst>
                    <a:ext uri="{9D8B030D-6E8A-4147-A177-3AD203B41FA5}">
                      <a16:colId xmlns:a16="http://schemas.microsoft.com/office/drawing/2014/main" val="3718311893"/>
                    </a:ext>
                  </a:extLst>
                </a:gridCol>
                <a:gridCol w="1248969">
                  <a:extLst>
                    <a:ext uri="{9D8B030D-6E8A-4147-A177-3AD203B41FA5}">
                      <a16:colId xmlns:a16="http://schemas.microsoft.com/office/drawing/2014/main" val="1542582147"/>
                    </a:ext>
                  </a:extLst>
                </a:gridCol>
                <a:gridCol w="1248969">
                  <a:extLst>
                    <a:ext uri="{9D8B030D-6E8A-4147-A177-3AD203B41FA5}">
                      <a16:colId xmlns:a16="http://schemas.microsoft.com/office/drawing/2014/main" val="4219622444"/>
                    </a:ext>
                  </a:extLst>
                </a:gridCol>
              </a:tblGrid>
              <a:tr h="79634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303327">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to arrange a suitable date for the first AT training session within 1 working day of receiving their equipment.</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2671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have attended their first AT session within 5 working days of receiving the equipment (excluding customers who request an appointment after the 5 working days)</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03223">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Training. </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Experience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Assistive Technology Training delivery and customer service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&gt;80%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2449563"/>
                  </a:ext>
                </a:extLst>
              </a:tr>
              <a:tr h="87274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18558"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98% of calls by customers to supplier being answered within 1 minute</a:t>
                      </a:r>
                    </a:p>
                  </a:txBody>
                  <a:tcPr marL="116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 Response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
        <p:nvSpPr>
          <p:cNvPr id="3" name="TextBox 2">
            <a:extLst>
              <a:ext uri="{FF2B5EF4-FFF2-40B4-BE49-F238E27FC236}">
                <a16:creationId xmlns:a16="http://schemas.microsoft.com/office/drawing/2014/main" id="{26389D11-399D-C019-3F17-267325BF9174}"/>
              </a:ext>
            </a:extLst>
          </p:cNvPr>
          <p:cNvSpPr txBox="1"/>
          <p:nvPr/>
        </p:nvSpPr>
        <p:spPr>
          <a:xfrm>
            <a:off x="8930275" y="891912"/>
            <a:ext cx="3122510" cy="36830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base" latinLnBrk="0" hangingPunct="1">
              <a:lnSpc>
                <a:spcPts val="1376"/>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Commentary</a:t>
            </a:r>
          </a:p>
          <a:p>
            <a:pPr marL="0" marR="0" lvl="0" indent="0" algn="l" defTabSz="914400" rtl="0" eaLnBrk="1" fontAlgn="base" latinLnBrk="0" hangingPunct="1">
              <a:lnSpc>
                <a:spcPts val="1376"/>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Performance on </a:t>
            </a:r>
            <a:r>
              <a:rPr lang="en-GB" sz="1200" b="1" dirty="0">
                <a:solidFill>
                  <a:srgbClr val="000000"/>
                </a:solidFill>
                <a:latin typeface="Arial" panose="020B0604020202020204" pitchFamily="34" charset="0"/>
                <a:cs typeface="Arial" panose="020B0604020202020204" pitchFamily="34" charset="0"/>
              </a:rPr>
              <a:t>KPI 9 </a:t>
            </a:r>
            <a:r>
              <a:rPr lang="en-GB" sz="1200" dirty="0">
                <a:solidFill>
                  <a:srgbClr val="000000"/>
                </a:solidFill>
                <a:latin typeface="Arial" panose="020B0604020202020204" pitchFamily="34" charset="0"/>
                <a:cs typeface="Arial" panose="020B0604020202020204" pitchFamily="34" charset="0"/>
              </a:rPr>
              <a:t>is above target.</a:t>
            </a:r>
          </a:p>
          <a:p>
            <a:pPr marL="285750" indent="-285750" fontAlgn="base">
              <a:lnSpc>
                <a:spcPts val="1376"/>
              </a:lnSpc>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KPI 10 </a:t>
            </a:r>
            <a:r>
              <a:rPr lang="en-GB" sz="1200" dirty="0">
                <a:solidFill>
                  <a:srgbClr val="000000"/>
                </a:solidFill>
                <a:latin typeface="Arial" panose="020B0604020202020204" pitchFamily="34" charset="0"/>
                <a:cs typeface="Arial" panose="020B0604020202020204" pitchFamily="34" charset="0"/>
              </a:rPr>
              <a:t>has a month end of 86% and is an area of focus for Study Tech with ongoing training recruitment. Results are expected to increase during November. </a:t>
            </a:r>
          </a:p>
          <a:p>
            <a:pPr fontAlgn="base">
              <a:lnSpc>
                <a:spcPts val="1376"/>
              </a:lnSpc>
            </a:pPr>
            <a:endParaRPr lang="en-GB" sz="1200" dirty="0">
              <a:solidFill>
                <a:srgbClr val="FF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endParaRPr lang="en-GB" sz="1200" b="1" dirty="0">
              <a:solidFill>
                <a:srgbClr val="FF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Customer satisfaction for the Needs Assessment service (</a:t>
            </a:r>
            <a:r>
              <a:rPr lang="en-GB" sz="1200" b="1" dirty="0">
                <a:latin typeface="Arial" panose="020B0604020202020204" pitchFamily="34" charset="0"/>
                <a:cs typeface="Arial" panose="020B0604020202020204" pitchFamily="34" charset="0"/>
              </a:rPr>
              <a:t>KPI 11) </a:t>
            </a:r>
            <a:r>
              <a:rPr lang="en-GB" sz="1200" dirty="0">
                <a:latin typeface="Arial" panose="020B0604020202020204" pitchFamily="34" charset="0"/>
                <a:cs typeface="Arial" panose="020B0604020202020204" pitchFamily="34" charset="0"/>
              </a:rPr>
              <a:t>continues to exceed the target. </a:t>
            </a:r>
          </a:p>
          <a:p>
            <a:pPr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a:p>
            <a:pPr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Customer contact handling </a:t>
            </a:r>
            <a:r>
              <a:rPr lang="en-GB" sz="1200" b="1" dirty="0">
                <a:solidFill>
                  <a:srgbClr val="000000"/>
                </a:solidFill>
                <a:latin typeface="Arial" panose="020B0604020202020204" pitchFamily="34" charset="0"/>
                <a:cs typeface="Arial" panose="020B0604020202020204" pitchFamily="34" charset="0"/>
              </a:rPr>
              <a:t>KPI 12 </a:t>
            </a:r>
            <a:r>
              <a:rPr lang="en-GB" sz="1200" dirty="0">
                <a:solidFill>
                  <a:srgbClr val="000000"/>
                </a:solidFill>
                <a:latin typeface="Arial" panose="020B0604020202020204" pitchFamily="34" charset="0"/>
                <a:cs typeface="Arial" panose="020B0604020202020204" pitchFamily="34" charset="0"/>
              </a:rPr>
              <a:t>is just short of the target by 1%.</a:t>
            </a:r>
          </a:p>
          <a:p>
            <a:pPr fontAlgn="base">
              <a:lnSpc>
                <a:spcPts val="1376"/>
              </a:lnSpc>
            </a:pP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ts val="1376"/>
              </a:lnSpc>
              <a:spcBef>
                <a:spcPts val="0"/>
              </a:spcBef>
              <a:spcAft>
                <a:spcPts val="0"/>
              </a:spcAft>
              <a:buClrTx/>
              <a:buSzTx/>
              <a:buFont typeface="Arial" panose="020B0604020202020204" pitchFamily="34" charset="0"/>
              <a:buChar char="•"/>
              <a:tabLst/>
              <a:defRPr/>
            </a:pPr>
            <a:endParaRPr lang="en-GB" sz="12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29057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2E102A-5568-7CC9-9B79-820A460B97BC}"/>
              </a:ext>
            </a:extLst>
          </p:cNvPr>
          <p:cNvSpPr txBox="1">
            <a:spLocks/>
          </p:cNvSpPr>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defRPr/>
            </a:pPr>
            <a:r>
              <a:rPr lang="en-GB" sz="2600" b="1" dirty="0">
                <a:solidFill>
                  <a:schemeClr val="bg1"/>
                </a:solidFill>
                <a:latin typeface="Arial" panose="020B0604020202020204" pitchFamily="34" charset="0"/>
                <a:ea typeface="Calibri"/>
                <a:cs typeface="Arial" panose="020B0604020202020204" pitchFamily="34" charset="0"/>
              </a:rPr>
              <a:t>KPI reporting: Study Tech – October 2025 (4)</a:t>
            </a:r>
            <a:endParaRPr lang="en-GB" sz="2600" b="1" dirty="0">
              <a:solidFill>
                <a:schemeClr val="bg1"/>
              </a:solidFill>
              <a:latin typeface="Arial" panose="020B0604020202020204" pitchFamily="34" charset="0"/>
              <a:ea typeface="+mn-ea"/>
              <a:cs typeface="Arial" panose="020B0604020202020204" pitchFamily="34" charset="0"/>
            </a:endParaRPr>
          </a:p>
        </p:txBody>
      </p:sp>
      <p:sp>
        <p:nvSpPr>
          <p:cNvPr id="5" name="TextBox 2">
            <a:extLst>
              <a:ext uri="{FF2B5EF4-FFF2-40B4-BE49-F238E27FC236}">
                <a16:creationId xmlns:a16="http://schemas.microsoft.com/office/drawing/2014/main" id="{2E5DD725-974A-C45E-6A5E-AAC8BE91E2F3}"/>
              </a:ext>
            </a:extLst>
          </p:cNvPr>
          <p:cNvSpPr txBox="1"/>
          <p:nvPr/>
        </p:nvSpPr>
        <p:spPr>
          <a:xfrm>
            <a:off x="8651521" y="968203"/>
            <a:ext cx="3481213" cy="990015"/>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171450" indent="-17145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Performance</a:t>
            </a:r>
            <a:r>
              <a:rPr lang="en-GB" sz="1200" b="1" dirty="0">
                <a:solidFill>
                  <a:srgbClr val="000000"/>
                </a:solidFill>
                <a:latin typeface="Arial" panose="020B0604020202020204" pitchFamily="34" charset="0"/>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on </a:t>
            </a:r>
            <a:r>
              <a:rPr lang="en-GB" sz="1200" b="1" dirty="0">
                <a:solidFill>
                  <a:srgbClr val="000000"/>
                </a:solidFill>
                <a:latin typeface="Arial" panose="020B0604020202020204" pitchFamily="34" charset="0"/>
                <a:cs typeface="Arial" panose="020B0604020202020204" pitchFamily="34" charset="0"/>
              </a:rPr>
              <a:t>KPI 15, KPI 16 </a:t>
            </a:r>
            <a:r>
              <a:rPr lang="en-GB" sz="1200" dirty="0">
                <a:solidFill>
                  <a:srgbClr val="000000"/>
                </a:solidFill>
                <a:latin typeface="Arial" panose="020B0604020202020204" pitchFamily="34" charset="0"/>
                <a:cs typeface="Arial" panose="020B0604020202020204" pitchFamily="34" charset="0"/>
              </a:rPr>
              <a:t>and</a:t>
            </a:r>
            <a:r>
              <a:rPr lang="en-GB" sz="1200" b="1" dirty="0">
                <a:solidFill>
                  <a:srgbClr val="000000"/>
                </a:solidFill>
                <a:latin typeface="Arial" panose="020B0604020202020204" pitchFamily="34" charset="0"/>
                <a:cs typeface="Arial" panose="020B0604020202020204" pitchFamily="34" charset="0"/>
              </a:rPr>
              <a:t> KPI 19 </a:t>
            </a:r>
            <a:r>
              <a:rPr lang="en-GB" sz="1200" dirty="0">
                <a:solidFill>
                  <a:srgbClr val="000000"/>
                </a:solidFill>
                <a:latin typeface="Arial" panose="020B0604020202020204" pitchFamily="34" charset="0"/>
                <a:cs typeface="Arial" panose="020B0604020202020204" pitchFamily="34" charset="0"/>
              </a:rPr>
              <a:t>is at 100%</a:t>
            </a: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7E2F7B6A-512D-7DD2-7EC2-15A51CF70A28}"/>
              </a:ext>
            </a:extLst>
          </p:cNvPr>
          <p:cNvGraphicFramePr>
            <a:graphicFrameLocks noGrp="1"/>
          </p:cNvGraphicFramePr>
          <p:nvPr>
            <p:extLst>
              <p:ext uri="{D42A27DB-BD31-4B8C-83A1-F6EECF244321}">
                <p14:modId xmlns:p14="http://schemas.microsoft.com/office/powerpoint/2010/main" val="240944219"/>
              </p:ext>
            </p:extLst>
          </p:nvPr>
        </p:nvGraphicFramePr>
        <p:xfrm>
          <a:off x="-1" y="855652"/>
          <a:ext cx="8425543" cy="5222254"/>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15</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complaints from customers must be investigated and responded to within 10 working days of receipt.</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Complaints Handling</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Complaints Response Rate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&lt;=10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16</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Monthly reporting must be compiled and submitted to SLC by the 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 for the previous month</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Reporting</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Reports Submitted on  Time</a:t>
                      </a:r>
                    </a:p>
                    <a:p>
                      <a:pPr algn="l" fontAlgn="ctr">
                        <a:lnSpc>
                          <a:spcPct val="105000"/>
                        </a:lnSpc>
                        <a:spcAft>
                          <a:spcPts val="800"/>
                        </a:spcAft>
                      </a:pP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r>
                        <a:rPr lang="en-GB" sz="900" kern="100" baseline="30000" dirty="0">
                          <a:effectLst/>
                          <a:latin typeface="Arial" panose="020B0604020202020204" pitchFamily="34" charset="0"/>
                          <a:ea typeface="Aptos" panose="020B0004020202020204" pitchFamily="34" charset="0"/>
                          <a:cs typeface="Arial" panose="020B0604020202020204" pitchFamily="34" charset="0"/>
                        </a:rPr>
                        <a:t>th</a:t>
                      </a:r>
                      <a:r>
                        <a:rPr lang="en-GB" sz="900" kern="100" dirty="0">
                          <a:effectLst/>
                          <a:latin typeface="Arial" panose="020B0604020202020204" pitchFamily="34" charset="0"/>
                          <a:ea typeface="Aptos" panose="020B0004020202020204" pitchFamily="34" charset="0"/>
                          <a:cs typeface="Arial" panose="020B0604020202020204" pitchFamily="34" charset="0"/>
                        </a:rPr>
                        <a:t> Working Day of each month</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19</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Availability of supplier systems supporting DSA must e greater than 99.9% at all times unless planned maintenance has been agreed outside of normal office hours</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Systems Availability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Technology Platform &amp; Systems Uptime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&gt;=99.9%</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Available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bl>
          </a:graphicData>
        </a:graphic>
      </p:graphicFrame>
    </p:spTree>
    <p:extLst>
      <p:ext uri="{BB962C8B-B14F-4D97-AF65-F5344CB8AC3E}">
        <p14:creationId xmlns:p14="http://schemas.microsoft.com/office/powerpoint/2010/main" val="1785730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CA8558-3F53-414A-8E8F-63FA152D958F}"/>
              </a:ext>
            </a:extLst>
          </p:cNvPr>
          <p:cNvSpPr txBox="1">
            <a:spLocks noGrp="1"/>
          </p:cNvSpPr>
          <p:nvPr>
            <p:ph type="title" idx="4294967295"/>
          </p:nvPr>
        </p:nvSpPr>
        <p:spPr>
          <a:xfrm>
            <a:off x="0" y="111897"/>
            <a:ext cx="6375463"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SFE</a:t>
            </a:r>
          </a:p>
        </p:txBody>
      </p:sp>
      <p:graphicFrame>
        <p:nvGraphicFramePr>
          <p:cNvPr id="2" name="Table 1">
            <a:extLst>
              <a:ext uri="{FF2B5EF4-FFF2-40B4-BE49-F238E27FC236}">
                <a16:creationId xmlns:a16="http://schemas.microsoft.com/office/drawing/2014/main" id="{C764CFA3-F49F-4227-5879-22D00B3BB901}"/>
              </a:ext>
            </a:extLst>
          </p:cNvPr>
          <p:cNvGraphicFramePr>
            <a:graphicFrameLocks noGrp="1"/>
          </p:cNvGraphicFramePr>
          <p:nvPr>
            <p:extLst>
              <p:ext uri="{D42A27DB-BD31-4B8C-83A1-F6EECF244321}">
                <p14:modId xmlns:p14="http://schemas.microsoft.com/office/powerpoint/2010/main" val="3608897575"/>
              </p:ext>
            </p:extLst>
          </p:nvPr>
        </p:nvGraphicFramePr>
        <p:xfrm>
          <a:off x="361866" y="1000747"/>
          <a:ext cx="10509334" cy="3162963"/>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87507">
                <a:tc>
                  <a:txBody>
                    <a:bodyPr/>
                    <a:lstStyle/>
                    <a:p>
                      <a:endParaRPr lang="en-GB" dirty="0"/>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tc>
                  <a:txBody>
                    <a:bodyPr/>
                    <a:lstStyle/>
                    <a:p>
                      <a:r>
                        <a:rPr lang="en-GB" dirty="0"/>
                        <a:t>25/26</a:t>
                      </a:r>
                    </a:p>
                  </a:txBody>
                  <a:tcPr>
                    <a:solidFill>
                      <a:srgbClr val="008080"/>
                    </a:solidFill>
                  </a:tcPr>
                </a:tc>
                <a:tc>
                  <a:txBody>
                    <a:bodyPr/>
                    <a:lstStyle/>
                    <a:p>
                      <a:r>
                        <a:rPr lang="en-GB" dirty="0"/>
                        <a:t>Additional Detail</a:t>
                      </a:r>
                    </a:p>
                  </a:txBody>
                  <a:tcPr>
                    <a:solidFill>
                      <a:srgbClr val="008080"/>
                    </a:solidFill>
                  </a:tcPr>
                </a:tc>
                <a:tc>
                  <a:txBody>
                    <a:bodyPr/>
                    <a:lstStyle/>
                    <a:p>
                      <a:r>
                        <a:rPr lang="en-GB" dirty="0"/>
                        <a:t>24/25</a:t>
                      </a:r>
                    </a:p>
                  </a:txBody>
                  <a:tcPr>
                    <a:solidFill>
                      <a:srgbClr val="008080"/>
                    </a:solidFill>
                  </a:tcPr>
                </a:tc>
                <a:tc>
                  <a:txBody>
                    <a:bodyPr/>
                    <a:lstStyle/>
                    <a:p>
                      <a:r>
                        <a:rPr lang="en-GB" dirty="0"/>
                        <a:t>25/26</a:t>
                      </a:r>
                    </a:p>
                  </a:txBody>
                  <a:tcPr>
                    <a:solidFill>
                      <a:srgbClr val="008080"/>
                    </a:solidFill>
                  </a:tcPr>
                </a:tc>
                <a:extLst>
                  <a:ext uri="{0D108BD9-81ED-4DB2-BD59-A6C34878D82A}">
                    <a16:rowId xmlns:a16="http://schemas.microsoft.com/office/drawing/2014/main" val="2482979264"/>
                  </a:ext>
                </a:extLst>
              </a:tr>
              <a:tr h="334424">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extLst>
                  <a:ext uri="{0D108BD9-81ED-4DB2-BD59-A6C34878D82A}">
                    <a16:rowId xmlns:a16="http://schemas.microsoft.com/office/drawing/2014/main" val="507105598"/>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7.3%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8.3%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10.5%</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24.6%</a:t>
                      </a:r>
                    </a:p>
                  </a:txBody>
                  <a:tcPr marL="68580" marR="68580" marT="0" marB="0">
                    <a:solidFill>
                      <a:schemeClr val="bg1"/>
                    </a:solidFill>
                  </a:tcPr>
                </a:tc>
                <a:extLst>
                  <a:ext uri="{0D108BD9-81ED-4DB2-BD59-A6C34878D82A}">
                    <a16:rowId xmlns:a16="http://schemas.microsoft.com/office/drawing/2014/main" val="1695100590"/>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1.6%</a:t>
                      </a:r>
                    </a:p>
                  </a:txBody>
                  <a:tcPr marL="68580" marR="68580" marT="0" marB="0">
                    <a:solidFill>
                      <a:schemeClr val="bg1"/>
                    </a:solidFill>
                  </a:tcPr>
                </a:tc>
                <a:extLst>
                  <a:ext uri="{0D108BD9-81ED-4DB2-BD59-A6C34878D82A}">
                    <a16:rowId xmlns:a16="http://schemas.microsoft.com/office/drawing/2014/main" val="1672279909"/>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1.4%</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a:t>
                      </a:r>
                    </a:p>
                  </a:txBody>
                  <a:tcPr marL="68580" marR="68580" marT="0" marB="0">
                    <a:solidFill>
                      <a:schemeClr val="bg1"/>
                    </a:solidFill>
                  </a:tcPr>
                </a:tc>
                <a:extLst>
                  <a:ext uri="{0D108BD9-81ED-4DB2-BD59-A6C34878D82A}">
                    <a16:rowId xmlns:a16="http://schemas.microsoft.com/office/drawing/2014/main" val="232123259"/>
                  </a:ext>
                </a:extLst>
              </a:tr>
              <a:tr h="300944">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31.1%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23.0%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38.9%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36.3%</a:t>
                      </a:r>
                    </a:p>
                  </a:txBody>
                  <a:tcPr marL="68580" marR="68580" marT="0" marB="0">
                    <a:solidFill>
                      <a:schemeClr val="bg1"/>
                    </a:solidFill>
                  </a:tcPr>
                </a:tc>
                <a:extLst>
                  <a:ext uri="{0D108BD9-81ED-4DB2-BD59-A6C34878D82A}">
                    <a16:rowId xmlns:a16="http://schemas.microsoft.com/office/drawing/2014/main" val="1199851634"/>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14.6%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28.1%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30.6%</a:t>
                      </a:r>
                    </a:p>
                  </a:txBody>
                  <a:tcPr marL="68580" marR="68580" marT="0" marB="0">
                    <a:solidFill>
                      <a:schemeClr val="bg1"/>
                    </a:solidFill>
                  </a:tcPr>
                </a:tc>
                <a:extLst>
                  <a:ext uri="{0D108BD9-81ED-4DB2-BD59-A6C34878D82A}">
                    <a16:rowId xmlns:a16="http://schemas.microsoft.com/office/drawing/2014/main" val="11830429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18.7%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40.8%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40.9%</a:t>
                      </a:r>
                    </a:p>
                  </a:txBody>
                  <a:tcPr marL="68580" marR="68580" marT="0" marB="0">
                    <a:solidFill>
                      <a:schemeClr val="bg1"/>
                    </a:solidFill>
                  </a:tcPr>
                </a:tc>
                <a:extLst>
                  <a:ext uri="{0D108BD9-81ED-4DB2-BD59-A6C34878D82A}">
                    <a16:rowId xmlns:a16="http://schemas.microsoft.com/office/drawing/2014/main" val="3012766153"/>
                  </a:ext>
                </a:extLst>
              </a:tr>
              <a:tr h="30094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2.8%</a:t>
                      </a:r>
                    </a:p>
                  </a:txBody>
                  <a:tcPr marL="68580" marR="68580" marT="0" marB="0">
                    <a:solidFill>
                      <a:schemeClr val="bg1"/>
                    </a:solidFill>
                  </a:tcPr>
                </a:tc>
                <a:extLst>
                  <a:ext uri="{0D108BD9-81ED-4DB2-BD59-A6C34878D82A}">
                    <a16:rowId xmlns:a16="http://schemas.microsoft.com/office/drawing/2014/main" val="2408068240"/>
                  </a:ext>
                </a:extLst>
              </a:tr>
              <a:tr h="334424">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23.3%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30.3%</a:t>
                      </a:r>
                    </a:p>
                  </a:txBody>
                  <a:tcPr marL="68580" marR="68580" marT="0" marB="0">
                    <a:solidFill>
                      <a:schemeClr val="bg1"/>
                    </a:solidFill>
                  </a:tcPr>
                </a:tc>
                <a:tc>
                  <a:txBody>
                    <a:bodyPr/>
                    <a:lstStyle/>
                    <a:p>
                      <a:pPr>
                        <a:lnSpc>
                          <a:spcPct val="107000"/>
                        </a:lnSpc>
                        <a:spcAft>
                          <a:spcPts val="800"/>
                        </a:spcAft>
                      </a:pP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endParaRPr lang="en-GB" sz="1500" dirty="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6" name="TextBox 5">
            <a:extLst>
              <a:ext uri="{FF2B5EF4-FFF2-40B4-BE49-F238E27FC236}">
                <a16:creationId xmlns:a16="http://schemas.microsoft.com/office/drawing/2014/main" id="{8CBE2C80-AE9C-D2FD-E45F-699BF083DBF3}"/>
              </a:ext>
            </a:extLst>
          </p:cNvPr>
          <p:cNvSpPr txBox="1"/>
          <p:nvPr/>
        </p:nvSpPr>
        <p:spPr>
          <a:xfrm>
            <a:off x="139967" y="4918534"/>
            <a:ext cx="11912066" cy="1877437"/>
          </a:xfrm>
          <a:prstGeom prst="rect">
            <a:avLst/>
          </a:prstGeom>
          <a:noFill/>
          <a:ln>
            <a:noFill/>
          </a:ln>
        </p:spPr>
        <p:txBody>
          <a:bodyPr wrap="square" rtlCol="0">
            <a:spAutoFit/>
          </a:bodyPr>
          <a:lstStyle/>
          <a:p>
            <a:r>
              <a:rPr lang="en-GB" sz="1200" b="1" dirty="0">
                <a:latin typeface="Arial" panose="020B0604020202020204" pitchFamily="34" charset="0"/>
                <a:cs typeface="Arial" panose="020B0604020202020204" pitchFamily="34" charset="0"/>
              </a:rPr>
              <a:t>Commentary </a:t>
            </a:r>
          </a:p>
          <a:p>
            <a:r>
              <a:rPr lang="en-GB" sz="12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and the 25/26 cycle is still progressing. Of note, from 2023/24 to 2024/25:</a:t>
            </a: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1.0%</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SpLDs only have decreased by 3</a:t>
            </a:r>
            <a:r>
              <a:rPr lang="en-GB" sz="1200" kern="100" dirty="0">
                <a:latin typeface="Arial" panose="020B0604020202020204" pitchFamily="34" charset="0"/>
                <a:ea typeface="Aptos" panose="020B0004020202020204" pitchFamily="34" charset="0"/>
                <a:cs typeface="Arial" panose="020B0604020202020204" pitchFamily="34" charset="0"/>
              </a:rPr>
              <a:t>.6%</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multiple disabilities have increased by </a:t>
            </a:r>
            <a:r>
              <a:rPr lang="en-GB" sz="1200" kern="100" dirty="0">
                <a:latin typeface="Arial" panose="020B0604020202020204" pitchFamily="34" charset="0"/>
                <a:ea typeface="Aptos" panose="020B0004020202020204" pitchFamily="34" charset="0"/>
                <a:cs typeface="Arial" panose="020B0604020202020204" pitchFamily="34" charset="0"/>
              </a:rPr>
              <a:t>3</a:t>
            </a:r>
            <a:r>
              <a:rPr lang="en-GB" sz="1200" kern="100" dirty="0">
                <a:effectLst/>
                <a:latin typeface="Arial" panose="020B0604020202020204" pitchFamily="34" charset="0"/>
                <a:ea typeface="Aptos" panose="020B0004020202020204" pitchFamily="34" charset="0"/>
                <a:cs typeface="Arial" panose="020B0604020202020204" pitchFamily="34" charset="0"/>
              </a:rPr>
              <a:t>.4%</a:t>
            </a:r>
          </a:p>
          <a:p>
            <a:pPr lvl="0"/>
            <a:r>
              <a:rPr lang="en-GB" sz="1200" kern="100" dirty="0">
                <a:effectLst/>
                <a:latin typeface="Arial" panose="020B0604020202020204" pitchFamily="34" charset="0"/>
                <a:ea typeface="Aptos" panose="020B0004020202020204" pitchFamily="34" charset="0"/>
                <a:cs typeface="Arial" panose="020B0604020202020204" pitchFamily="34" charset="0"/>
              </a:rPr>
              <a:t> </a:t>
            </a:r>
          </a:p>
          <a:p>
            <a:r>
              <a:rPr lang="en-GB" sz="12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 </a:t>
            </a:r>
          </a:p>
          <a:p>
            <a:r>
              <a:rPr lang="en-GB" sz="1000" dirty="0">
                <a:latin typeface="Calibri" panose="020F0502020204030204" pitchFamily="34" charset="0"/>
                <a:cs typeface="Calibri" panose="020F0502020204030204" pitchFamily="34" charset="0"/>
              </a:rPr>
              <a:t> </a:t>
            </a:r>
          </a:p>
          <a:p>
            <a:endParaRPr lang="en-GB" sz="1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5E28243-9DF9-3789-12C3-147CC3655034}"/>
              </a:ext>
            </a:extLst>
          </p:cNvPr>
          <p:cNvSpPr txBox="1"/>
          <p:nvPr/>
        </p:nvSpPr>
        <p:spPr>
          <a:xfrm>
            <a:off x="5865962" y="3982556"/>
            <a:ext cx="6055746" cy="678391"/>
          </a:xfrm>
          <a:prstGeom prst="rect">
            <a:avLst/>
          </a:prstGeom>
          <a:noFill/>
        </p:spPr>
        <p:txBody>
          <a:bodyPr wrap="square">
            <a:spAutoFit/>
          </a:bodyPr>
          <a:lstStyle/>
          <a:p>
            <a:pPr>
              <a:lnSpc>
                <a:spcPct val="107000"/>
              </a:lnSpc>
              <a:spcAft>
                <a:spcPts val="800"/>
              </a:spcAft>
            </a:pP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The table above (right side) shows the percent of applications which have each disability type recorded against them. Students with multiple disabilities can </a:t>
            </a:r>
            <a:r>
              <a:rPr lang="en-GB" sz="1200" kern="100" dirty="0">
                <a:solidFill>
                  <a:schemeClr val="tx1">
                    <a:lumMod val="50000"/>
                    <a:lumOff val="50000"/>
                  </a:schemeClr>
                </a:solidFill>
                <a:latin typeface="Aptos" panose="020B0004020202020204" pitchFamily="34" charset="0"/>
                <a:ea typeface="Aptos" panose="020B0004020202020204" pitchFamily="34" charset="0"/>
                <a:cs typeface="Times New Roman" panose="02020603050405020304" pitchFamily="18" charset="0"/>
              </a:rPr>
              <a:t>appear here </a:t>
            </a: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more than one time, therefore the total percentage will exceed 100%.</a:t>
            </a:r>
          </a:p>
        </p:txBody>
      </p:sp>
    </p:spTree>
    <p:extLst>
      <p:ext uri="{BB962C8B-B14F-4D97-AF65-F5344CB8AC3E}">
        <p14:creationId xmlns:p14="http://schemas.microsoft.com/office/powerpoint/2010/main" val="311390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4FF426-F9B9-0442-4156-A24BDF64C9EF}"/>
              </a:ext>
            </a:extLst>
          </p:cNvPr>
          <p:cNvSpPr txBox="1">
            <a:spLocks noGrp="1"/>
          </p:cNvSpPr>
          <p:nvPr>
            <p:ph type="title" idx="4294967295"/>
          </p:nvPr>
        </p:nvSpPr>
        <p:spPr>
          <a:xfrm>
            <a:off x="0" y="151935"/>
            <a:ext cx="723122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Applications by disability type - SFW</a:t>
            </a:r>
          </a:p>
        </p:txBody>
      </p:sp>
      <p:graphicFrame>
        <p:nvGraphicFramePr>
          <p:cNvPr id="2" name="Table 1">
            <a:extLst>
              <a:ext uri="{FF2B5EF4-FFF2-40B4-BE49-F238E27FC236}">
                <a16:creationId xmlns:a16="http://schemas.microsoft.com/office/drawing/2014/main" id="{CB848628-A4DD-C723-353D-A5F92171219C}"/>
              </a:ext>
            </a:extLst>
          </p:cNvPr>
          <p:cNvGraphicFramePr>
            <a:graphicFrameLocks noGrp="1"/>
          </p:cNvGraphicFramePr>
          <p:nvPr>
            <p:extLst>
              <p:ext uri="{D42A27DB-BD31-4B8C-83A1-F6EECF244321}">
                <p14:modId xmlns:p14="http://schemas.microsoft.com/office/powerpoint/2010/main" val="1999204810"/>
              </p:ext>
            </p:extLst>
          </p:nvPr>
        </p:nvGraphicFramePr>
        <p:xfrm>
          <a:off x="361866" y="974244"/>
          <a:ext cx="10509334" cy="3026920"/>
        </p:xfrm>
        <a:graphic>
          <a:graphicData uri="http://schemas.openxmlformats.org/drawingml/2006/table">
            <a:tbl>
              <a:tblPr firstRow="1" bandRow="1">
                <a:tableStyleId>{5C22544A-7EE6-4342-B048-85BDC9FD1C3A}</a:tableStyleId>
              </a:tblPr>
              <a:tblGrid>
                <a:gridCol w="2649529">
                  <a:extLst>
                    <a:ext uri="{9D8B030D-6E8A-4147-A177-3AD203B41FA5}">
                      <a16:colId xmlns:a16="http://schemas.microsoft.com/office/drawing/2014/main" val="3857195209"/>
                    </a:ext>
                  </a:extLst>
                </a:gridCol>
                <a:gridCol w="949532">
                  <a:extLst>
                    <a:ext uri="{9D8B030D-6E8A-4147-A177-3AD203B41FA5}">
                      <a16:colId xmlns:a16="http://schemas.microsoft.com/office/drawing/2014/main" val="3050864306"/>
                    </a:ext>
                  </a:extLst>
                </a:gridCol>
                <a:gridCol w="949532">
                  <a:extLst>
                    <a:ext uri="{9D8B030D-6E8A-4147-A177-3AD203B41FA5}">
                      <a16:colId xmlns:a16="http://schemas.microsoft.com/office/drawing/2014/main" val="1243612834"/>
                    </a:ext>
                  </a:extLst>
                </a:gridCol>
                <a:gridCol w="949532">
                  <a:extLst>
                    <a:ext uri="{9D8B030D-6E8A-4147-A177-3AD203B41FA5}">
                      <a16:colId xmlns:a16="http://schemas.microsoft.com/office/drawing/2014/main" val="3917854072"/>
                    </a:ext>
                  </a:extLst>
                </a:gridCol>
                <a:gridCol w="3112145">
                  <a:extLst>
                    <a:ext uri="{9D8B030D-6E8A-4147-A177-3AD203B41FA5}">
                      <a16:colId xmlns:a16="http://schemas.microsoft.com/office/drawing/2014/main" val="1049784418"/>
                    </a:ext>
                  </a:extLst>
                </a:gridCol>
                <a:gridCol w="949532">
                  <a:extLst>
                    <a:ext uri="{9D8B030D-6E8A-4147-A177-3AD203B41FA5}">
                      <a16:colId xmlns:a16="http://schemas.microsoft.com/office/drawing/2014/main" val="3675101713"/>
                    </a:ext>
                  </a:extLst>
                </a:gridCol>
                <a:gridCol w="949532">
                  <a:extLst>
                    <a:ext uri="{9D8B030D-6E8A-4147-A177-3AD203B41FA5}">
                      <a16:colId xmlns:a16="http://schemas.microsoft.com/office/drawing/2014/main" val="400283628"/>
                    </a:ext>
                  </a:extLst>
                </a:gridCol>
              </a:tblGrid>
              <a:tr h="370840">
                <a:tc>
                  <a:txBody>
                    <a:bodyPr/>
                    <a:lstStyle/>
                    <a:p>
                      <a:endParaRPr lang="en-GB" dirty="0"/>
                    </a:p>
                  </a:txBody>
                  <a:tcPr>
                    <a:solidFill>
                      <a:srgbClr val="008080"/>
                    </a:solidFill>
                  </a:tcPr>
                </a:tc>
                <a:tc>
                  <a:txBody>
                    <a:bodyPr/>
                    <a:lstStyle/>
                    <a:p>
                      <a:r>
                        <a:rPr lang="en-GB" dirty="0"/>
                        <a:t>23/24</a:t>
                      </a:r>
                    </a:p>
                  </a:txBody>
                  <a:tcPr>
                    <a:solidFill>
                      <a:srgbClr val="008080"/>
                    </a:solidFill>
                  </a:tcPr>
                </a:tc>
                <a:tc>
                  <a:txBody>
                    <a:bodyPr/>
                    <a:lstStyle/>
                    <a:p>
                      <a:r>
                        <a:rPr lang="en-GB" dirty="0"/>
                        <a:t>24/25</a:t>
                      </a:r>
                    </a:p>
                  </a:txBody>
                  <a:tcPr>
                    <a:solidFill>
                      <a:srgbClr val="008080"/>
                    </a:solidFill>
                  </a:tcPr>
                </a:tc>
                <a:tc>
                  <a:txBody>
                    <a:bodyPr/>
                    <a:lstStyle/>
                    <a:p>
                      <a:r>
                        <a:rPr lang="en-GB" dirty="0"/>
                        <a:t>25/26</a:t>
                      </a:r>
                    </a:p>
                  </a:txBody>
                  <a:tcPr>
                    <a:solidFill>
                      <a:srgbClr val="008080"/>
                    </a:solidFill>
                  </a:tcPr>
                </a:tc>
                <a:tc>
                  <a:txBody>
                    <a:bodyPr/>
                    <a:lstStyle/>
                    <a:p>
                      <a:r>
                        <a:rPr lang="en-GB" dirty="0"/>
                        <a:t>Additional Detail</a:t>
                      </a:r>
                    </a:p>
                  </a:txBody>
                  <a:tcPr>
                    <a:solidFill>
                      <a:srgbClr val="008080"/>
                    </a:solidFill>
                  </a:tcPr>
                </a:tc>
                <a:tc>
                  <a:txBody>
                    <a:bodyPr/>
                    <a:lstStyle/>
                    <a:p>
                      <a:r>
                        <a:rPr lang="en-GB" dirty="0"/>
                        <a:t>24/25</a:t>
                      </a:r>
                    </a:p>
                  </a:txBody>
                  <a:tcPr>
                    <a:solidFill>
                      <a:srgbClr val="008080"/>
                    </a:solidFill>
                  </a:tcPr>
                </a:tc>
                <a:tc>
                  <a:txBody>
                    <a:bodyPr/>
                    <a:lstStyle/>
                    <a:p>
                      <a:r>
                        <a:rPr lang="en-GB" dirty="0"/>
                        <a:t>25/26</a:t>
                      </a:r>
                    </a:p>
                  </a:txBody>
                  <a:tcPr>
                    <a:solidFill>
                      <a:srgbClr val="008080"/>
                    </a:solidFill>
                  </a:tcPr>
                </a:tc>
                <a:extLst>
                  <a:ext uri="{0D108BD9-81ED-4DB2-BD59-A6C34878D82A}">
                    <a16:rowId xmlns:a16="http://schemas.microsoft.com/office/drawing/2014/main" val="2482979264"/>
                  </a:ext>
                </a:extLst>
              </a:tr>
              <a:tr h="288000">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Disability Type</a:t>
                      </a:r>
                    </a:p>
                  </a:txBody>
                  <a:tcPr>
                    <a:solidFill>
                      <a:schemeClr val="bg1"/>
                    </a:solidFill>
                  </a:tcPr>
                </a:tc>
                <a:tc>
                  <a:txBody>
                    <a:bodyPr/>
                    <a:lstStyle/>
                    <a:p>
                      <a:r>
                        <a:rPr lang="en-GB" sz="1500" b="1" dirty="0"/>
                        <a:t>%</a:t>
                      </a:r>
                    </a:p>
                  </a:txBody>
                  <a:tcPr>
                    <a:solidFill>
                      <a:schemeClr val="bg1"/>
                    </a:solidFill>
                  </a:tcPr>
                </a:tc>
                <a:tc>
                  <a:txBody>
                    <a:bodyPr/>
                    <a:lstStyle/>
                    <a:p>
                      <a:r>
                        <a:rPr lang="en-GB" sz="1500" b="1" dirty="0"/>
                        <a:t>%</a:t>
                      </a:r>
                    </a:p>
                  </a:txBody>
                  <a:tcPr>
                    <a:solidFill>
                      <a:schemeClr val="bg1"/>
                    </a:solidFill>
                  </a:tcPr>
                </a:tc>
                <a:extLst>
                  <a:ext uri="{0D108BD9-81ED-4DB2-BD59-A6C34878D82A}">
                    <a16:rowId xmlns:a16="http://schemas.microsoft.com/office/drawing/2014/main" val="507105598"/>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9.6%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11.8%</a:t>
                      </a:r>
                    </a:p>
                  </a:txBody>
                  <a:tcPr marL="68580" marR="68580" marT="0" marB="0">
                    <a:solidFill>
                      <a:schemeClr val="bg1"/>
                    </a:solidFill>
                  </a:tcPr>
                </a:tc>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Autism</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16.9%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21.4%</a:t>
                      </a:r>
                    </a:p>
                  </a:txBody>
                  <a:tcPr marL="68580" marR="68580" marT="0" marB="0">
                    <a:solidFill>
                      <a:schemeClr val="bg1"/>
                    </a:solidFill>
                  </a:tcPr>
                </a:tc>
                <a:extLst>
                  <a:ext uri="{0D108BD9-81ED-4DB2-BD59-A6C34878D82A}">
                    <a16:rowId xmlns:a16="http://schemas.microsoft.com/office/drawing/2014/main" val="1695100590"/>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Blind/Partial Sight</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2.0%</a:t>
                      </a:r>
                    </a:p>
                  </a:txBody>
                  <a:tcPr marL="68580" marR="68580" marT="0" marB="0">
                    <a:solidFill>
                      <a:schemeClr val="bg1"/>
                    </a:solidFill>
                  </a:tcPr>
                </a:tc>
                <a:extLst>
                  <a:ext uri="{0D108BD9-81ED-4DB2-BD59-A6C34878D82A}">
                    <a16:rowId xmlns:a16="http://schemas.microsoft.com/office/drawing/2014/main" val="1672279909"/>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Deaf/Partial Hearing</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2.9%</a:t>
                      </a:r>
                    </a:p>
                  </a:txBody>
                  <a:tcPr marL="68580" marR="68580" marT="0" marB="0">
                    <a:solidFill>
                      <a:schemeClr val="bg1"/>
                    </a:solidFill>
                  </a:tcPr>
                </a:tc>
                <a:extLst>
                  <a:ext uri="{0D108BD9-81ED-4DB2-BD59-A6C34878D82A}">
                    <a16:rowId xmlns:a16="http://schemas.microsoft.com/office/drawing/2014/main" val="232123259"/>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37.0%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33.6%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SPLD</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41.7%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37.1%</a:t>
                      </a:r>
                    </a:p>
                  </a:txBody>
                  <a:tcPr marL="68580" marR="68580" marT="0" marB="0">
                    <a:solidFill>
                      <a:schemeClr val="bg1"/>
                    </a:solidFill>
                  </a:tcPr>
                </a:tc>
                <a:extLst>
                  <a:ext uri="{0D108BD9-81ED-4DB2-BD59-A6C34878D82A}">
                    <a16:rowId xmlns:a16="http://schemas.microsoft.com/office/drawing/2014/main" val="1199851634"/>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11.9%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11.9%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13.7%</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Longstanding Illness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23.3%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27.8%</a:t>
                      </a:r>
                    </a:p>
                  </a:txBody>
                  <a:tcPr marL="68580" marR="68580" marT="0" marB="0">
                    <a:solidFill>
                      <a:schemeClr val="bg1"/>
                    </a:solidFill>
                  </a:tcPr>
                </a:tc>
                <a:extLst>
                  <a:ext uri="{0D108BD9-81ED-4DB2-BD59-A6C34878D82A}">
                    <a16:rowId xmlns:a16="http://schemas.microsoft.com/office/drawing/2014/main" val="118304293"/>
                  </a:ext>
                </a:extLst>
              </a:tr>
              <a:tr h="288000">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20.8%</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18.3%</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Mental Health</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35.2%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36.3%</a:t>
                      </a:r>
                    </a:p>
                  </a:txBody>
                  <a:tcPr marL="68580" marR="68580" marT="0" marB="0">
                    <a:solidFill>
                      <a:schemeClr val="bg1"/>
                    </a:solidFill>
                  </a:tcPr>
                </a:tc>
                <a:extLst>
                  <a:ext uri="{0D108BD9-81ED-4DB2-BD59-A6C34878D82A}">
                    <a16:rowId xmlns:a16="http://schemas.microsoft.com/office/drawing/2014/main" val="3012766153"/>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0.9%</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1.0%</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1.5%</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Wheelchair/Mobility</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3.2%</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4.3%</a:t>
                      </a:r>
                    </a:p>
                  </a:txBody>
                  <a:tcPr marL="68580" marR="68580" marT="0" marB="0">
                    <a:solidFill>
                      <a:schemeClr val="bg1"/>
                    </a:solidFill>
                  </a:tcPr>
                </a:tc>
                <a:extLst>
                  <a:ext uri="{0D108BD9-81ED-4DB2-BD59-A6C34878D82A}">
                    <a16:rowId xmlns:a16="http://schemas.microsoft.com/office/drawing/2014/main" val="2408068240"/>
                  </a:ext>
                </a:extLst>
              </a:tr>
              <a:tr h="288000">
                <a:tc>
                  <a:txBody>
                    <a:bodyPr/>
                    <a:lstStyle/>
                    <a:p>
                      <a:pPr>
                        <a:lnSpc>
                          <a:spcPct val="107000"/>
                        </a:lnSpc>
                        <a:spcAft>
                          <a:spcPts val="800"/>
                        </a:spcAft>
                      </a:pPr>
                      <a:r>
                        <a:rPr lang="en-GB" sz="1500" kern="100">
                          <a:effectLst/>
                          <a:latin typeface="Aptos" panose="020B0004020202020204" pitchFamily="34" charset="0"/>
                          <a:ea typeface="Aptos" panose="020B0004020202020204" pitchFamily="34" charset="0"/>
                          <a:cs typeface="Times New Roman" panose="02020603050405020304" pitchFamily="18" charset="0"/>
                        </a:rPr>
                        <a:t>Multiple Disabilities</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18.1%</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19.6%</a:t>
                      </a:r>
                    </a:p>
                  </a:txBody>
                  <a:tcPr marL="68580" marR="68580" marT="0" marB="0">
                    <a:solidFill>
                      <a:schemeClr val="bg1"/>
                    </a:solidFill>
                  </a:tcPr>
                </a:tc>
                <a:tc>
                  <a:txBody>
                    <a:bodyPr/>
                    <a:lstStyle/>
                    <a:p>
                      <a:pPr>
                        <a:lnSpc>
                          <a:spcPct val="107000"/>
                        </a:lnSpc>
                        <a:spcAft>
                          <a:spcPts val="800"/>
                        </a:spcAft>
                      </a:pPr>
                      <a:r>
                        <a:rPr lang="en-GB" sz="1500" kern="100" dirty="0">
                          <a:effectLst/>
                          <a:latin typeface="Aptos" panose="020B0004020202020204" pitchFamily="34" charset="0"/>
                          <a:ea typeface="Aptos" panose="020B0004020202020204" pitchFamily="34" charset="0"/>
                          <a:cs typeface="Times New Roman" panose="02020603050405020304" pitchFamily="18" charset="0"/>
                        </a:rPr>
                        <a:t>24.9%</a:t>
                      </a:r>
                    </a:p>
                  </a:txBody>
                  <a:tcPr marL="68580" marR="68580" marT="0" marB="0">
                    <a:solidFill>
                      <a:schemeClr val="bg1"/>
                    </a:solidFill>
                  </a:tcPr>
                </a:tc>
                <a:tc>
                  <a:txBody>
                    <a:bodyPr/>
                    <a:lstStyle/>
                    <a:p>
                      <a:pPr>
                        <a:lnSpc>
                          <a:spcPct val="107000"/>
                        </a:lnSpc>
                        <a:spcAft>
                          <a:spcPts val="800"/>
                        </a:spcAft>
                      </a:pPr>
                      <a:endParaRPr lang="en-GB" sz="15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bg1"/>
                    </a:solidFill>
                  </a:tcPr>
                </a:tc>
                <a:tc>
                  <a:txBody>
                    <a:bodyPr/>
                    <a:lstStyle/>
                    <a:p>
                      <a:endParaRPr lang="en-GB" sz="1500" dirty="0"/>
                    </a:p>
                  </a:txBody>
                  <a:tcPr>
                    <a:solidFill>
                      <a:schemeClr val="bg1"/>
                    </a:solidFill>
                  </a:tcPr>
                </a:tc>
                <a:tc>
                  <a:txBody>
                    <a:bodyPr/>
                    <a:lstStyle/>
                    <a:p>
                      <a:endParaRPr lang="en-GB" sz="1500" dirty="0"/>
                    </a:p>
                  </a:txBody>
                  <a:tcPr>
                    <a:solidFill>
                      <a:schemeClr val="bg1"/>
                    </a:solidFill>
                  </a:tcPr>
                </a:tc>
                <a:extLst>
                  <a:ext uri="{0D108BD9-81ED-4DB2-BD59-A6C34878D82A}">
                    <a16:rowId xmlns:a16="http://schemas.microsoft.com/office/drawing/2014/main" val="742809765"/>
                  </a:ext>
                </a:extLst>
              </a:tr>
            </a:tbl>
          </a:graphicData>
        </a:graphic>
      </p:graphicFrame>
      <p:sp>
        <p:nvSpPr>
          <p:cNvPr id="5" name="TextBox 4">
            <a:extLst>
              <a:ext uri="{FF2B5EF4-FFF2-40B4-BE49-F238E27FC236}">
                <a16:creationId xmlns:a16="http://schemas.microsoft.com/office/drawing/2014/main" id="{48A9A235-8F28-2F85-B936-28BB2771505E}"/>
              </a:ext>
            </a:extLst>
          </p:cNvPr>
          <p:cNvSpPr txBox="1"/>
          <p:nvPr/>
        </p:nvSpPr>
        <p:spPr>
          <a:xfrm>
            <a:off x="5917720" y="3869793"/>
            <a:ext cx="6055746" cy="678391"/>
          </a:xfrm>
          <a:prstGeom prst="rect">
            <a:avLst/>
          </a:prstGeom>
          <a:noFill/>
        </p:spPr>
        <p:txBody>
          <a:bodyPr wrap="square">
            <a:spAutoFit/>
          </a:bodyPr>
          <a:lstStyle/>
          <a:p>
            <a:pPr>
              <a:lnSpc>
                <a:spcPct val="107000"/>
              </a:lnSpc>
              <a:spcAft>
                <a:spcPts val="800"/>
              </a:spcAft>
            </a:pP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The table above (right side) shows the percent of applications which have each disability type recorded against them. Students with multiple disabilities can </a:t>
            </a:r>
            <a:r>
              <a:rPr lang="en-GB" sz="1200" kern="100" dirty="0">
                <a:solidFill>
                  <a:schemeClr val="tx1">
                    <a:lumMod val="50000"/>
                    <a:lumOff val="50000"/>
                  </a:schemeClr>
                </a:solidFill>
                <a:latin typeface="Aptos" panose="020B0004020202020204" pitchFamily="34" charset="0"/>
                <a:ea typeface="Aptos" panose="020B0004020202020204" pitchFamily="34" charset="0"/>
                <a:cs typeface="Times New Roman" panose="02020603050405020304" pitchFamily="18" charset="0"/>
              </a:rPr>
              <a:t>appear here </a:t>
            </a:r>
            <a:r>
              <a:rPr lang="en-GB" sz="1200" kern="100" dirty="0">
                <a:solidFill>
                  <a:schemeClr val="tx1">
                    <a:lumMod val="50000"/>
                    <a:lumOff val="50000"/>
                  </a:schemeClr>
                </a:solidFill>
                <a:effectLst/>
                <a:latin typeface="Aptos" panose="020B0004020202020204" pitchFamily="34" charset="0"/>
                <a:ea typeface="Aptos" panose="020B0004020202020204" pitchFamily="34" charset="0"/>
                <a:cs typeface="Times New Roman" panose="02020603050405020304" pitchFamily="18" charset="0"/>
              </a:rPr>
              <a:t>more than one time, therefore the total percentage will exceed 100%.</a:t>
            </a:r>
          </a:p>
        </p:txBody>
      </p:sp>
      <p:sp>
        <p:nvSpPr>
          <p:cNvPr id="3" name="TextBox 2">
            <a:extLst>
              <a:ext uri="{FF2B5EF4-FFF2-40B4-BE49-F238E27FC236}">
                <a16:creationId xmlns:a16="http://schemas.microsoft.com/office/drawing/2014/main" id="{EA68D1DE-C531-37BD-6590-8045C3767D87}"/>
              </a:ext>
            </a:extLst>
          </p:cNvPr>
          <p:cNvSpPr txBox="1"/>
          <p:nvPr/>
        </p:nvSpPr>
        <p:spPr>
          <a:xfrm>
            <a:off x="237067" y="4982516"/>
            <a:ext cx="11954933" cy="1723549"/>
          </a:xfrm>
          <a:prstGeom prst="rect">
            <a:avLst/>
          </a:prstGeom>
          <a:noFill/>
          <a:ln>
            <a:solidFill>
              <a:schemeClr val="bg1"/>
            </a:solidFill>
          </a:ln>
        </p:spPr>
        <p:txBody>
          <a:bodyPr wrap="square" rtlCol="0">
            <a:spAutoFit/>
          </a:bodyPr>
          <a:lstStyle/>
          <a:p>
            <a:r>
              <a:rPr lang="en-GB" sz="1200" b="1" dirty="0">
                <a:latin typeface="Arial" panose="020B0604020202020204" pitchFamily="34" charset="0"/>
                <a:cs typeface="Arial" panose="020B0604020202020204" pitchFamily="34" charset="0"/>
              </a:rPr>
              <a:t>Commentary </a:t>
            </a:r>
          </a:p>
          <a:p>
            <a:r>
              <a:rPr lang="en-GB" sz="1200" kern="100" dirty="0">
                <a:effectLst/>
                <a:latin typeface="Arial" panose="020B0604020202020204" pitchFamily="34" charset="0"/>
                <a:ea typeface="Aptos" panose="020B0004020202020204" pitchFamily="34" charset="0"/>
                <a:cs typeface="Arial" panose="020B0604020202020204" pitchFamily="34" charset="0"/>
              </a:rPr>
              <a:t>Disability Type trends change as the academic cycle progresses and the 25/26 is stil</a:t>
            </a:r>
            <a:r>
              <a:rPr lang="en-GB" sz="1200" kern="100" dirty="0">
                <a:latin typeface="Arial" panose="020B0604020202020204" pitchFamily="34" charset="0"/>
                <a:ea typeface="Aptos" panose="020B0004020202020204" pitchFamily="34" charset="0"/>
                <a:cs typeface="Arial" panose="020B0604020202020204" pitchFamily="34" charset="0"/>
              </a:rPr>
              <a:t>l progressing</a:t>
            </a:r>
            <a:r>
              <a:rPr lang="en-GB" sz="1200" kern="100" dirty="0">
                <a:effectLst/>
                <a:latin typeface="Arial" panose="020B0604020202020204" pitchFamily="34" charset="0"/>
                <a:ea typeface="Aptos" panose="020B0004020202020204" pitchFamily="34" charset="0"/>
                <a:cs typeface="Arial" panose="020B0604020202020204" pitchFamily="34" charset="0"/>
              </a:rPr>
              <a:t>. Of note, from 2023/24 to 2024/25:</a:t>
            </a:r>
          </a:p>
          <a:p>
            <a:r>
              <a:rPr lang="en-GB" sz="12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Autism Conditions have increased by </a:t>
            </a:r>
            <a:r>
              <a:rPr lang="en-GB" sz="1200" kern="100" dirty="0">
                <a:latin typeface="Arial" panose="020B0604020202020204" pitchFamily="34" charset="0"/>
                <a:ea typeface="Aptos" panose="020B0004020202020204" pitchFamily="34" charset="0"/>
                <a:cs typeface="Arial" panose="020B0604020202020204" pitchFamily="34" charset="0"/>
              </a:rPr>
              <a:t>1.1</a:t>
            </a:r>
            <a:r>
              <a:rPr lang="en-GB" sz="1200" kern="100" dirty="0">
                <a:effectLst/>
                <a:latin typeface="Arial" panose="020B0604020202020204" pitchFamily="34" charset="0"/>
                <a:ea typeface="Aptos" panose="020B0004020202020204" pitchFamily="34" charset="0"/>
                <a:cs typeface="Arial" panose="020B0604020202020204" pitchFamily="34" charset="0"/>
              </a:rPr>
              <a:t>%</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SpLDs only have decreased by 3.4</a:t>
            </a:r>
            <a:r>
              <a:rPr lang="en-GB" sz="1200" kern="100" dirty="0">
                <a:latin typeface="Arial" panose="020B0604020202020204" pitchFamily="34" charset="0"/>
                <a:ea typeface="Aptos" panose="020B0004020202020204" pitchFamily="34" charset="0"/>
                <a:cs typeface="Arial" panose="020B0604020202020204" pitchFamily="34" charset="0"/>
              </a:rPr>
              <a:t>%</a:t>
            </a:r>
          </a:p>
          <a:p>
            <a:pPr marL="342900" lvl="0" indent="-342900">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Students presenting with multiple disabilities have increased by 1.5%</a:t>
            </a:r>
          </a:p>
          <a:p>
            <a:pPr lvl="0"/>
            <a:r>
              <a:rPr lang="en-GB" sz="1200" kern="100" dirty="0">
                <a:effectLst/>
                <a:latin typeface="Arial" panose="020B0604020202020204" pitchFamily="34" charset="0"/>
                <a:ea typeface="Aptos" panose="020B0004020202020204" pitchFamily="34" charset="0"/>
                <a:cs typeface="Arial" panose="020B0604020202020204" pitchFamily="34" charset="0"/>
              </a:rPr>
              <a:t> </a:t>
            </a:r>
          </a:p>
          <a:p>
            <a:r>
              <a:rPr lang="en-GB" sz="1200" kern="100" dirty="0">
                <a:effectLst/>
                <a:latin typeface="Arial" panose="020B0604020202020204" pitchFamily="34" charset="0"/>
                <a:ea typeface="Aptos" panose="020B0004020202020204" pitchFamily="34" charset="0"/>
                <a:cs typeface="Arial" panose="020B0604020202020204" pitchFamily="34" charset="0"/>
              </a:rPr>
              <a:t>Please note, the ‘Additional detail’ table shows the breakdown of disability type where more than one disability has been shared. </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31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5" name="Title 4">
            <a:extLst>
              <a:ext uri="{FF2B5EF4-FFF2-40B4-BE49-F238E27FC236}">
                <a16:creationId xmlns:a16="http://schemas.microsoft.com/office/drawing/2014/main" id="{1ABAAFFB-7C43-4E08-B0FF-55A3A0E33CB5}"/>
              </a:ext>
            </a:extLst>
          </p:cNvPr>
          <p:cNvSpPr txBox="1">
            <a:spLocks noGrp="1"/>
          </p:cNvSpPr>
          <p:nvPr>
            <p:ph type="title" idx="4294967295"/>
          </p:nvPr>
        </p:nvSpPr>
        <p:spPr>
          <a:xfrm>
            <a:off x="569343" y="2320457"/>
            <a:ext cx="6482967" cy="33609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rPr>
              <a:t>Student Loans Company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Stakeholder_Engagement@slc.co.uk</a:t>
            </a:r>
          </a:p>
          <a:p>
            <a:pPr marL="0" marR="0" lvl="0" indent="0" algn="l" defTabSz="914400" rtl="0" eaLnBrk="1" fontAlgn="auto" latinLnBrk="0" hangingPunct="1">
              <a:lnSpc>
                <a:spcPct val="100000"/>
              </a:lnSpc>
              <a:spcBef>
                <a:spcPct val="20000"/>
              </a:spcBef>
              <a:spcAft>
                <a:spcPts val="0"/>
              </a:spcAft>
              <a:buClrTx/>
              <a:buSzTx/>
              <a:tabLst/>
              <a:defRPr/>
            </a:pPr>
            <a:r>
              <a:rPr kumimoji="0" lang="en-GB" sz="1800" b="0" i="0" u="none" strike="noStrike" kern="1200" cap="none" spc="0" normalizeH="0" baseline="0" noProof="0">
                <a:ln>
                  <a:noFill/>
                </a:ln>
                <a:solidFill>
                  <a:schemeClr val="bg1"/>
                </a:solidFill>
                <a:effectLst/>
                <a:uLnTx/>
                <a:uFillTx/>
                <a:latin typeface="Helvetica" panose="020B0604020202030204" pitchFamily="34" charset="0"/>
                <a:ea typeface="+mn-ea"/>
                <a:cs typeface="+mn-cs"/>
                <a:sym typeface="Wingdings" pitchFamily="2" charset="2"/>
              </a:rPr>
              <a:t>www.gov.uk/slc</a:t>
            </a:r>
            <a:endParaRPr kumimoji="0" lang="en-GB"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72683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539739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Contents</a:t>
            </a:r>
          </a:p>
        </p:txBody>
      </p:sp>
      <p:sp>
        <p:nvSpPr>
          <p:cNvPr id="8" name="TextBox 7">
            <a:extLst>
              <a:ext uri="{FF2B5EF4-FFF2-40B4-BE49-F238E27FC236}">
                <a16:creationId xmlns:a16="http://schemas.microsoft.com/office/drawing/2014/main" id="{DE7FC83B-9215-4950-9472-6F511E71D445}"/>
              </a:ext>
            </a:extLst>
          </p:cNvPr>
          <p:cNvSpPr txBox="1"/>
          <p:nvPr/>
        </p:nvSpPr>
        <p:spPr>
          <a:xfrm>
            <a:off x="146957" y="917962"/>
            <a:ext cx="11315700" cy="3046988"/>
          </a:xfrm>
          <a:prstGeom prst="rect">
            <a:avLst/>
          </a:prstGeom>
          <a:noFill/>
          <a:ln>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This pack contains the following:</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Contents (2)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DSA application volumes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(4)</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Customer Satisfaction Survey (CSAT) results (5, 6)</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Initial Key Performance Indicator reports (KPIs) </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Capita (7, 8, 9)</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Study Tech (10, 11 , 12)</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Applications by disability type</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England (13)</a:t>
            </a:r>
          </a:p>
          <a:p>
            <a:pPr marL="742950" lvl="1"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Student Finance Wales  (14)</a:t>
            </a:r>
          </a:p>
          <a:p>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4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B40B1-2633-4EFF-9B46-EE4A8DB0D0B6}"/>
              </a:ext>
              <a:ext uri="{C183D7F6-B498-43B3-948B-1728B52AA6E4}">
                <adec:decorative xmlns:adec="http://schemas.microsoft.com/office/drawing/2017/decorative" val="0"/>
              </a:ext>
            </a:extLst>
          </p:cNvPr>
          <p:cNvSpPr txBox="1">
            <a:spLocks noGrp="1"/>
          </p:cNvSpPr>
          <p:nvPr>
            <p:ph type="title" idx="4294967295"/>
          </p:nvPr>
        </p:nvSpPr>
        <p:spPr>
          <a:xfrm>
            <a:off x="0" y="151935"/>
            <a:ext cx="1053253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England (SFE)</a:t>
            </a:r>
          </a:p>
        </p:txBody>
      </p:sp>
      <p:sp>
        <p:nvSpPr>
          <p:cNvPr id="2" name="Rectangle 1">
            <a:extLst>
              <a:ext uri="{FF2B5EF4-FFF2-40B4-BE49-F238E27FC236}">
                <a16:creationId xmlns:a16="http://schemas.microsoft.com/office/drawing/2014/main" id="{A2E46DD9-4CA7-5645-097D-477DDE7FCB0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B33ED361-198F-CCD6-FB75-413B0AA57A24}"/>
              </a:ext>
            </a:extLst>
          </p:cNvPr>
          <p:cNvSpPr txBox="1"/>
          <p:nvPr/>
        </p:nvSpPr>
        <p:spPr>
          <a:xfrm>
            <a:off x="40300" y="951418"/>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SFE</a:t>
            </a:r>
          </a:p>
        </p:txBody>
      </p:sp>
      <p:sp>
        <p:nvSpPr>
          <p:cNvPr id="12" name="TextBox 11">
            <a:extLst>
              <a:ext uri="{FF2B5EF4-FFF2-40B4-BE49-F238E27FC236}">
                <a16:creationId xmlns:a16="http://schemas.microsoft.com/office/drawing/2014/main" id="{50895B30-DC74-FD6F-67AB-2E784FCAE5C0}"/>
              </a:ext>
            </a:extLst>
          </p:cNvPr>
          <p:cNvSpPr txBox="1"/>
          <p:nvPr/>
        </p:nvSpPr>
        <p:spPr>
          <a:xfrm>
            <a:off x="40300" y="1162892"/>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Full Application Volumes</a:t>
            </a:r>
          </a:p>
        </p:txBody>
      </p:sp>
      <p:graphicFrame>
        <p:nvGraphicFramePr>
          <p:cNvPr id="7" name="Table 6">
            <a:extLst>
              <a:ext uri="{FF2B5EF4-FFF2-40B4-BE49-F238E27FC236}">
                <a16:creationId xmlns:a16="http://schemas.microsoft.com/office/drawing/2014/main" id="{B6C9CC09-8058-3C63-E3E5-3E3E6ECB3AB7}"/>
              </a:ext>
            </a:extLst>
          </p:cNvPr>
          <p:cNvGraphicFramePr>
            <a:graphicFrameLocks noGrp="1"/>
          </p:cNvGraphicFramePr>
          <p:nvPr>
            <p:extLst>
              <p:ext uri="{D42A27DB-BD31-4B8C-83A1-F6EECF244321}">
                <p14:modId xmlns:p14="http://schemas.microsoft.com/office/powerpoint/2010/main" val="437797287"/>
              </p:ext>
            </p:extLst>
          </p:nvPr>
        </p:nvGraphicFramePr>
        <p:xfrm>
          <a:off x="51193" y="1391449"/>
          <a:ext cx="11894769" cy="718594"/>
        </p:xfrm>
        <a:graphic>
          <a:graphicData uri="http://schemas.openxmlformats.org/drawingml/2006/table">
            <a:tbl>
              <a:tblPr firstRow="1" firstCol="1" bandRow="1">
                <a:tableStyleId>{5C22544A-7EE6-4342-B048-85BDC9FD1C3A}</a:tableStyleId>
              </a:tblPr>
              <a:tblGrid>
                <a:gridCol w="4135574">
                  <a:extLst>
                    <a:ext uri="{9D8B030D-6E8A-4147-A177-3AD203B41FA5}">
                      <a16:colId xmlns:a16="http://schemas.microsoft.com/office/drawing/2014/main" val="25287232"/>
                    </a:ext>
                  </a:extLst>
                </a:gridCol>
                <a:gridCol w="1526399">
                  <a:extLst>
                    <a:ext uri="{9D8B030D-6E8A-4147-A177-3AD203B41FA5}">
                      <a16:colId xmlns:a16="http://schemas.microsoft.com/office/drawing/2014/main" val="1141618541"/>
                    </a:ext>
                  </a:extLst>
                </a:gridCol>
                <a:gridCol w="1526399">
                  <a:extLst>
                    <a:ext uri="{9D8B030D-6E8A-4147-A177-3AD203B41FA5}">
                      <a16:colId xmlns:a16="http://schemas.microsoft.com/office/drawing/2014/main" val="1607076361"/>
                    </a:ext>
                  </a:extLst>
                </a:gridCol>
                <a:gridCol w="1844967">
                  <a:extLst>
                    <a:ext uri="{9D8B030D-6E8A-4147-A177-3AD203B41FA5}">
                      <a16:colId xmlns:a16="http://schemas.microsoft.com/office/drawing/2014/main" val="651478665"/>
                    </a:ext>
                  </a:extLst>
                </a:gridCol>
                <a:gridCol w="1335031">
                  <a:extLst>
                    <a:ext uri="{9D8B030D-6E8A-4147-A177-3AD203B41FA5}">
                      <a16:colId xmlns:a16="http://schemas.microsoft.com/office/drawing/2014/main" val="1244540385"/>
                    </a:ext>
                  </a:extLst>
                </a:gridCol>
                <a:gridCol w="1526399">
                  <a:extLst>
                    <a:ext uri="{9D8B030D-6E8A-4147-A177-3AD203B41FA5}">
                      <a16:colId xmlns:a16="http://schemas.microsoft.com/office/drawing/2014/main" val="95192935"/>
                    </a:ext>
                  </a:extLst>
                </a:gridCol>
              </a:tblGrid>
              <a:tr h="246094">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DSA Apps received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6250">
                <a:tc>
                  <a:txBody>
                    <a:bodyPr/>
                    <a:lstStyle/>
                    <a:p>
                      <a:pPr algn="l" fontAlgn="ctr"/>
                      <a:r>
                        <a:rPr lang="en-GB" sz="1100" b="1" i="0" u="none" strike="noStrike" dirty="0">
                          <a:solidFill>
                            <a:schemeClr val="bg1"/>
                          </a:solidFill>
                          <a:effectLst/>
                          <a:latin typeface="Aptos Narrow" panose="020B0004020202020204" pitchFamily="34" charset="0"/>
                        </a:rPr>
                        <a:t>23/24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111,519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77,483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6,437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27,599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55,082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6250">
                <a:tc>
                  <a:txBody>
                    <a:bodyPr/>
                    <a:lstStyle/>
                    <a:p>
                      <a:pPr algn="l" fontAlgn="ctr"/>
                      <a:r>
                        <a:rPr lang="en-GB" sz="1100" b="1" i="0" u="none" strike="noStrike" dirty="0">
                          <a:solidFill>
                            <a:schemeClr val="bg1"/>
                          </a:solidFill>
                          <a:effectLst/>
                          <a:latin typeface="Aptos Narrow" panose="020B0004020202020204" pitchFamily="34" charset="0"/>
                        </a:rPr>
                        <a:t>24/25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114,085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79,183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5,655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29,247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53,312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9" name="Rectangle 8">
            <a:extLst>
              <a:ext uri="{FF2B5EF4-FFF2-40B4-BE49-F238E27FC236}">
                <a16:creationId xmlns:a16="http://schemas.microsoft.com/office/drawing/2014/main" id="{44C542BC-48B3-7166-D8F6-3873DDF70398}"/>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F07CC11-56D6-90BB-4B29-F7BA50E4706E}"/>
              </a:ext>
            </a:extLst>
          </p:cNvPr>
          <p:cNvSpPr txBox="1"/>
          <p:nvPr/>
        </p:nvSpPr>
        <p:spPr>
          <a:xfrm>
            <a:off x="43475" y="2250024"/>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SFE</a:t>
            </a:r>
          </a:p>
        </p:txBody>
      </p:sp>
      <p:sp>
        <p:nvSpPr>
          <p:cNvPr id="13" name="TextBox 12">
            <a:extLst>
              <a:ext uri="{FF2B5EF4-FFF2-40B4-BE49-F238E27FC236}">
                <a16:creationId xmlns:a16="http://schemas.microsoft.com/office/drawing/2014/main" id="{5F7A7CA2-B94B-3759-B4AC-D8C547745228}"/>
              </a:ext>
            </a:extLst>
          </p:cNvPr>
          <p:cNvSpPr txBox="1"/>
          <p:nvPr/>
        </p:nvSpPr>
        <p:spPr>
          <a:xfrm>
            <a:off x="43475" y="2461498"/>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Like for like comparison</a:t>
            </a:r>
          </a:p>
        </p:txBody>
      </p:sp>
      <p:graphicFrame>
        <p:nvGraphicFramePr>
          <p:cNvPr id="11" name="Table 10">
            <a:extLst>
              <a:ext uri="{FF2B5EF4-FFF2-40B4-BE49-F238E27FC236}">
                <a16:creationId xmlns:a16="http://schemas.microsoft.com/office/drawing/2014/main" id="{E2B48C58-2EAB-B59D-9501-3CA626B4CD88}"/>
              </a:ext>
            </a:extLst>
          </p:cNvPr>
          <p:cNvGraphicFramePr>
            <a:graphicFrameLocks noGrp="1"/>
          </p:cNvGraphicFramePr>
          <p:nvPr>
            <p:extLst>
              <p:ext uri="{D42A27DB-BD31-4B8C-83A1-F6EECF244321}">
                <p14:modId xmlns:p14="http://schemas.microsoft.com/office/powerpoint/2010/main" val="2319624900"/>
              </p:ext>
            </p:extLst>
          </p:nvPr>
        </p:nvGraphicFramePr>
        <p:xfrm>
          <a:off x="53393" y="2687286"/>
          <a:ext cx="11894768" cy="957092"/>
        </p:xfrm>
        <a:graphic>
          <a:graphicData uri="http://schemas.openxmlformats.org/drawingml/2006/table">
            <a:tbl>
              <a:tblPr firstRow="1" firstCol="1" bandRow="1">
                <a:tableStyleId>{5C22544A-7EE6-4342-B048-85BDC9FD1C3A}</a:tableStyleId>
              </a:tblPr>
              <a:tblGrid>
                <a:gridCol w="4135573">
                  <a:extLst>
                    <a:ext uri="{9D8B030D-6E8A-4147-A177-3AD203B41FA5}">
                      <a16:colId xmlns:a16="http://schemas.microsoft.com/office/drawing/2014/main" val="25287232"/>
                    </a:ext>
                  </a:extLst>
                </a:gridCol>
                <a:gridCol w="1526399">
                  <a:extLst>
                    <a:ext uri="{9D8B030D-6E8A-4147-A177-3AD203B41FA5}">
                      <a16:colId xmlns:a16="http://schemas.microsoft.com/office/drawing/2014/main" val="1141618541"/>
                    </a:ext>
                  </a:extLst>
                </a:gridCol>
                <a:gridCol w="1526399">
                  <a:extLst>
                    <a:ext uri="{9D8B030D-6E8A-4147-A177-3AD203B41FA5}">
                      <a16:colId xmlns:a16="http://schemas.microsoft.com/office/drawing/2014/main" val="1607076361"/>
                    </a:ext>
                  </a:extLst>
                </a:gridCol>
                <a:gridCol w="1844967">
                  <a:extLst>
                    <a:ext uri="{9D8B030D-6E8A-4147-A177-3AD203B41FA5}">
                      <a16:colId xmlns:a16="http://schemas.microsoft.com/office/drawing/2014/main" val="651478665"/>
                    </a:ext>
                  </a:extLst>
                </a:gridCol>
                <a:gridCol w="1335031">
                  <a:extLst>
                    <a:ext uri="{9D8B030D-6E8A-4147-A177-3AD203B41FA5}">
                      <a16:colId xmlns:a16="http://schemas.microsoft.com/office/drawing/2014/main" val="1244540385"/>
                    </a:ext>
                  </a:extLst>
                </a:gridCol>
                <a:gridCol w="1526399">
                  <a:extLst>
                    <a:ext uri="{9D8B030D-6E8A-4147-A177-3AD203B41FA5}">
                      <a16:colId xmlns:a16="http://schemas.microsoft.com/office/drawing/2014/main" val="95192935"/>
                    </a:ext>
                  </a:extLst>
                </a:gridCol>
              </a:tblGrid>
              <a:tr h="244156">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All Apps</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4390">
                <a:tc>
                  <a:txBody>
                    <a:bodyPr/>
                    <a:lstStyle/>
                    <a:p>
                      <a:pPr algn="l" fontAlgn="ctr">
                        <a:buNone/>
                      </a:pPr>
                      <a:r>
                        <a:rPr lang="en-GB" sz="1100" b="1" i="0" u="none" strike="noStrike" dirty="0">
                          <a:solidFill>
                            <a:schemeClr val="bg1"/>
                          </a:solidFill>
                          <a:effectLst/>
                          <a:latin typeface="Aptos Narrow" panose="020B0004020202020204" pitchFamily="34" charset="0"/>
                        </a:rPr>
                        <a:t>23/24 (Up to 2/11/2023)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81,154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46,595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1,537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33,022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23,817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4390">
                <a:tc>
                  <a:txBody>
                    <a:bodyPr/>
                    <a:lstStyle/>
                    <a:p>
                      <a:pPr algn="l" fontAlgn="ctr">
                        <a:buNone/>
                      </a:pPr>
                      <a:r>
                        <a:rPr lang="en-GB" sz="1100" b="1" i="0" u="none" strike="noStrike" dirty="0">
                          <a:solidFill>
                            <a:schemeClr val="bg1"/>
                          </a:solidFill>
                          <a:effectLst/>
                          <a:latin typeface="Aptos Narrow" panose="020B0004020202020204" pitchFamily="34" charset="0"/>
                        </a:rPr>
                        <a:t>24/25 (Up to 2/11/2024)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83,502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48,333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1,472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33,697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20,892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4156">
                <a:tc>
                  <a:txBody>
                    <a:bodyPr/>
                    <a:lstStyle/>
                    <a:p>
                      <a:pPr algn="l" fontAlgn="ctr">
                        <a:buNone/>
                      </a:pPr>
                      <a:r>
                        <a:rPr lang="en-GB" sz="1100" b="1" i="0" u="none" strike="noStrike" dirty="0">
                          <a:solidFill>
                            <a:schemeClr val="bg1"/>
                          </a:solidFill>
                          <a:effectLst/>
                          <a:latin typeface="Aptos Narrow" panose="020B0004020202020204" pitchFamily="34" charset="0"/>
                        </a:rPr>
                        <a:t>25/26 (Up to 2/11/2025)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92,592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57,331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1,867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33,394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32,503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 uri="{C183D7F6-B498-43B3-948B-1728B52AA6E4}">
                <adec:decorative xmlns:adec="http://schemas.microsoft.com/office/drawing/2017/decorative" val="0"/>
              </a:ext>
            </a:extLst>
          </p:cNvPr>
          <p:cNvSpPr txBox="1"/>
          <p:nvPr/>
        </p:nvSpPr>
        <p:spPr>
          <a:xfrm>
            <a:off x="51193" y="4143015"/>
            <a:ext cx="12025223" cy="2492990"/>
          </a:xfrm>
          <a:prstGeom prst="rect">
            <a:avLst/>
          </a:prstGeom>
          <a:noFill/>
          <a:ln w="19050">
            <a:solidFill>
              <a:schemeClr val="tx1"/>
            </a:solidFill>
          </a:ln>
        </p:spPr>
        <p:txBody>
          <a:bodyPr wrap="square" lIns="91440" tIns="45720" rIns="91440" bIns="45720" rtlCol="0" anchor="t">
            <a:spAutoFit/>
          </a:bodyPr>
          <a:lstStyle/>
          <a:p>
            <a:pPr>
              <a:buNone/>
            </a:pPr>
            <a:r>
              <a:rPr lang="en-US" sz="1000" b="1"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600" b="1" dirty="0">
                <a:effectLst/>
                <a:latin typeface="Arial" panose="020B0604020202020204" pitchFamily="34" charset="0"/>
                <a:ea typeface="Times New Roman" panose="02020603050405020304" pitchFamily="18" charset="0"/>
                <a:cs typeface="Times New Roman" panose="02020603050405020304" pitchFamily="18" charset="0"/>
              </a:rPr>
              <a:t>2025/26 – </a:t>
            </a: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Current Application Volumes</a:t>
            </a:r>
            <a:br>
              <a:rPr lang="en-GB" sz="1600" b="1" dirty="0">
                <a:effectLst/>
                <a:latin typeface="Arial" panose="020B0604020202020204" pitchFamily="34" charset="0"/>
                <a:ea typeface="Times New Roman" panose="02020603050405020304" pitchFamily="18" charset="0"/>
                <a:cs typeface="Times New Roman" panose="02020603050405020304" pitchFamily="18" charset="0"/>
              </a:rPr>
            </a:b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The application service for SFE full time undergraduate customers opened on 10 March 2025. </a:t>
            </a:r>
          </a:p>
          <a:p>
            <a:pPr marL="342900" lvl="0" indent="-342900">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We worked with UCAS to encourage customers to apply early and targeted over 450k prospective students in our ‘Apply Now’ email campaign which included new content about applying for DSA as soon as possible.  </a:t>
            </a:r>
          </a:p>
          <a:p>
            <a:pPr marL="342900" lvl="0" indent="-342900">
              <a:buFont typeface="Symbol" panose="05050102010706020507" pitchFamily="18" charset="2"/>
              <a:buChar char=""/>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As of the </a:t>
            </a:r>
            <a:r>
              <a:rPr lang="en-US" sz="1600" dirty="0">
                <a:latin typeface="Arial" panose="020B0604020202020204" pitchFamily="34" charset="0"/>
                <a:ea typeface="Times New Roman" panose="02020603050405020304" pitchFamily="18" charset="0"/>
                <a:cs typeface="Times New Roman" panose="02020603050405020304" pitchFamily="18" charset="0"/>
              </a:rPr>
              <a:t>2 November 2025, the volume of DSA applications received is 92.5k which is +10.8% up on the previous year. </a:t>
            </a:r>
          </a:p>
          <a:p>
            <a:pPr marL="342900" lvl="0" indent="-342900">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Over 57.3k customers have eligibility approved which is +18.6% up on the previous year. </a:t>
            </a:r>
          </a:p>
          <a:p>
            <a:pPr marL="342900" lvl="0" indent="-342900">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Over 32.5K customers have DSA support confirmed which is +55.5% ahead of the previous year. </a:t>
            </a:r>
            <a:br>
              <a:rPr lang="en-US" sz="16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br>
            <a:endParaRPr lang="en-US" sz="160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lvl="0"/>
            <a:endParaRPr lang="en-GB" sz="12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8571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E11C47B-198C-9584-5DD6-30FAA50DEAEB}"/>
              </a:ext>
              <a:ext uri="{C183D7F6-B498-43B3-948B-1728B52AA6E4}">
                <adec:decorative xmlns:adec="http://schemas.microsoft.com/office/drawing/2017/decorative" val="1"/>
              </a:ext>
            </a:extLst>
          </p:cNvPr>
          <p:cNvSpPr/>
          <p:nvPr/>
        </p:nvSpPr>
        <p:spPr>
          <a:xfrm>
            <a:off x="51193" y="963749"/>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907FCEA-57FE-68C7-7403-6C89591F46CA}"/>
              </a:ext>
              <a:ext uri="{C183D7F6-B498-43B3-948B-1728B52AA6E4}">
                <adec:decorative xmlns:adec="http://schemas.microsoft.com/office/drawing/2017/decorative" val="1"/>
              </a:ext>
            </a:extLst>
          </p:cNvPr>
          <p:cNvSpPr/>
          <p:nvPr/>
        </p:nvSpPr>
        <p:spPr>
          <a:xfrm>
            <a:off x="51193" y="2262355"/>
            <a:ext cx="11681095" cy="225788"/>
          </a:xfrm>
          <a:prstGeom prst="rect">
            <a:avLst/>
          </a:prstGeom>
          <a:solidFill>
            <a:srgbClr val="008080"/>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343B40B1-2633-4EFF-9B46-EE4A8DB0D0B6}"/>
              </a:ext>
            </a:extLst>
          </p:cNvPr>
          <p:cNvSpPr txBox="1">
            <a:spLocks noGrp="1"/>
          </p:cNvSpPr>
          <p:nvPr>
            <p:ph type="title" idx="4294967295"/>
          </p:nvPr>
        </p:nvSpPr>
        <p:spPr>
          <a:xfrm>
            <a:off x="0" y="151935"/>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DSA Application Volumes – Student Finance Wales (SFW)</a:t>
            </a:r>
          </a:p>
        </p:txBody>
      </p:sp>
      <p:sp>
        <p:nvSpPr>
          <p:cNvPr id="15" name="TextBox 14">
            <a:extLst>
              <a:ext uri="{FF2B5EF4-FFF2-40B4-BE49-F238E27FC236}">
                <a16:creationId xmlns:a16="http://schemas.microsoft.com/office/drawing/2014/main" id="{4CC5E3D8-4DA5-769A-DEB9-47A17065DAC8}"/>
              </a:ext>
            </a:extLst>
          </p:cNvPr>
          <p:cNvSpPr txBox="1"/>
          <p:nvPr/>
        </p:nvSpPr>
        <p:spPr>
          <a:xfrm>
            <a:off x="40300" y="951418"/>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SFW</a:t>
            </a:r>
          </a:p>
        </p:txBody>
      </p:sp>
      <p:sp>
        <p:nvSpPr>
          <p:cNvPr id="16" name="TextBox 15">
            <a:extLst>
              <a:ext uri="{FF2B5EF4-FFF2-40B4-BE49-F238E27FC236}">
                <a16:creationId xmlns:a16="http://schemas.microsoft.com/office/drawing/2014/main" id="{E328B7A5-E4F7-B9F4-C789-8DED5F979798}"/>
              </a:ext>
            </a:extLst>
          </p:cNvPr>
          <p:cNvSpPr txBox="1"/>
          <p:nvPr/>
        </p:nvSpPr>
        <p:spPr>
          <a:xfrm>
            <a:off x="40300" y="1162892"/>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Full Application Volumes</a:t>
            </a:r>
          </a:p>
        </p:txBody>
      </p:sp>
      <p:graphicFrame>
        <p:nvGraphicFramePr>
          <p:cNvPr id="12" name="Table 11">
            <a:extLst>
              <a:ext uri="{FF2B5EF4-FFF2-40B4-BE49-F238E27FC236}">
                <a16:creationId xmlns:a16="http://schemas.microsoft.com/office/drawing/2014/main" id="{A025A282-B2F9-59E8-8CAB-9D397E87262A}"/>
              </a:ext>
            </a:extLst>
          </p:cNvPr>
          <p:cNvGraphicFramePr>
            <a:graphicFrameLocks noGrp="1"/>
          </p:cNvGraphicFramePr>
          <p:nvPr>
            <p:extLst>
              <p:ext uri="{D42A27DB-BD31-4B8C-83A1-F6EECF244321}">
                <p14:modId xmlns:p14="http://schemas.microsoft.com/office/powerpoint/2010/main" val="3435633249"/>
              </p:ext>
            </p:extLst>
          </p:nvPr>
        </p:nvGraphicFramePr>
        <p:xfrm>
          <a:off x="51193" y="1388680"/>
          <a:ext cx="11679546" cy="705088"/>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DSA Apps received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Eligible</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Ineligible/Lapsed/Cancelled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Pended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348574486"/>
                  </a:ext>
                </a:extLst>
              </a:tr>
              <a:tr h="231810">
                <a:tc>
                  <a:txBody>
                    <a:bodyPr/>
                    <a:lstStyle/>
                    <a:p>
                      <a:pPr algn="l" fontAlgn="ctr"/>
                      <a:r>
                        <a:rPr lang="en-GB" sz="1100" b="1" i="0" u="none" strike="noStrike" dirty="0">
                          <a:solidFill>
                            <a:schemeClr val="bg1"/>
                          </a:solidFill>
                          <a:effectLst/>
                          <a:latin typeface="Aptos Narrow" panose="020B0004020202020204" pitchFamily="34" charset="0"/>
                        </a:rPr>
                        <a:t>23/24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6,093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4,293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a:solidFill>
                            <a:srgbClr val="000000"/>
                          </a:solidFill>
                          <a:effectLst/>
                          <a:latin typeface="Aptos Narrow" panose="020B0004020202020204" pitchFamily="34" charset="0"/>
                        </a:rPr>
                        <a:t>346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3,245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5006637"/>
                  </a:ext>
                </a:extLst>
              </a:tr>
              <a:tr h="231810">
                <a:tc>
                  <a:txBody>
                    <a:bodyPr/>
                    <a:lstStyle/>
                    <a:p>
                      <a:pPr algn="l" fontAlgn="ctr"/>
                      <a:r>
                        <a:rPr lang="en-GB" sz="1100" b="1" i="0" u="none" strike="noStrike" dirty="0">
                          <a:solidFill>
                            <a:schemeClr val="bg1"/>
                          </a:solidFill>
                          <a:effectLst/>
                          <a:latin typeface="Aptos Narrow" panose="020B0004020202020204" pitchFamily="34" charset="0"/>
                        </a:rPr>
                        <a:t>24/25 (Full Year)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6,076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4,290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a:solidFill>
                            <a:srgbClr val="000000"/>
                          </a:solidFill>
                          <a:effectLst/>
                          <a:latin typeface="Aptos Narrow" panose="020B0004020202020204" pitchFamily="34" charset="0"/>
                        </a:rPr>
                        <a:t>261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1,525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3,204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6080925"/>
                  </a:ext>
                </a:extLst>
              </a:tr>
            </a:tbl>
          </a:graphicData>
        </a:graphic>
      </p:graphicFrame>
      <p:sp>
        <p:nvSpPr>
          <p:cNvPr id="18" name="TextBox 17">
            <a:extLst>
              <a:ext uri="{FF2B5EF4-FFF2-40B4-BE49-F238E27FC236}">
                <a16:creationId xmlns:a16="http://schemas.microsoft.com/office/drawing/2014/main" id="{C6222815-3C42-6179-A717-E67B2763D990}"/>
              </a:ext>
            </a:extLst>
          </p:cNvPr>
          <p:cNvSpPr txBox="1"/>
          <p:nvPr/>
        </p:nvSpPr>
        <p:spPr>
          <a:xfrm>
            <a:off x="43475" y="2250024"/>
            <a:ext cx="1335647" cy="246221"/>
          </a:xfrm>
          <a:prstGeom prst="rect">
            <a:avLst/>
          </a:prstGeom>
          <a:noFill/>
        </p:spPr>
        <p:txBody>
          <a:bodyPr wrap="square">
            <a:spAutoFit/>
          </a:bodyPr>
          <a:lstStyle/>
          <a:p>
            <a:r>
              <a:rPr lang="en-GB" sz="1000" b="1" dirty="0">
                <a:solidFill>
                  <a:schemeClr val="bg1"/>
                </a:solidFill>
                <a:effectLst/>
                <a:latin typeface="Aptos" panose="020B0004020202020204" pitchFamily="34" charset="0"/>
              </a:rPr>
              <a:t>SFW</a:t>
            </a:r>
          </a:p>
        </p:txBody>
      </p:sp>
      <p:sp>
        <p:nvSpPr>
          <p:cNvPr id="19" name="TextBox 18">
            <a:extLst>
              <a:ext uri="{FF2B5EF4-FFF2-40B4-BE49-F238E27FC236}">
                <a16:creationId xmlns:a16="http://schemas.microsoft.com/office/drawing/2014/main" id="{723B095C-3256-AEF8-53E4-BBDCFB99386A}"/>
              </a:ext>
            </a:extLst>
          </p:cNvPr>
          <p:cNvSpPr txBox="1"/>
          <p:nvPr/>
        </p:nvSpPr>
        <p:spPr>
          <a:xfrm>
            <a:off x="43475" y="2461498"/>
            <a:ext cx="1958340" cy="246221"/>
          </a:xfrm>
          <a:prstGeom prst="rect">
            <a:avLst/>
          </a:prstGeom>
          <a:noFill/>
        </p:spPr>
        <p:txBody>
          <a:bodyPr wrap="square">
            <a:spAutoFit/>
          </a:bodyPr>
          <a:lstStyle/>
          <a:p>
            <a:r>
              <a:rPr lang="en-GB" sz="1000" b="1" dirty="0">
                <a:solidFill>
                  <a:schemeClr val="tx1"/>
                </a:solidFill>
                <a:effectLst/>
                <a:latin typeface="Aptos" panose="020B0004020202020204" pitchFamily="34" charset="0"/>
              </a:rPr>
              <a:t>Like for like comparison</a:t>
            </a:r>
          </a:p>
        </p:txBody>
      </p:sp>
      <p:graphicFrame>
        <p:nvGraphicFramePr>
          <p:cNvPr id="13" name="Table 12">
            <a:extLst>
              <a:ext uri="{FF2B5EF4-FFF2-40B4-BE49-F238E27FC236}">
                <a16:creationId xmlns:a16="http://schemas.microsoft.com/office/drawing/2014/main" id="{436C4047-C1C0-9FB7-7837-5240C90FF97E}"/>
              </a:ext>
            </a:extLst>
          </p:cNvPr>
          <p:cNvGraphicFramePr>
            <a:graphicFrameLocks noGrp="1"/>
          </p:cNvGraphicFramePr>
          <p:nvPr>
            <p:extLst>
              <p:ext uri="{D42A27DB-BD31-4B8C-83A1-F6EECF244321}">
                <p14:modId xmlns:p14="http://schemas.microsoft.com/office/powerpoint/2010/main" val="2496835578"/>
              </p:ext>
            </p:extLst>
          </p:nvPr>
        </p:nvGraphicFramePr>
        <p:xfrm>
          <a:off x="51193" y="2687286"/>
          <a:ext cx="11679546" cy="946556"/>
        </p:xfrm>
        <a:graphic>
          <a:graphicData uri="http://schemas.openxmlformats.org/drawingml/2006/table">
            <a:tbl>
              <a:tblPr firstRow="1" firstCol="1" bandRow="1">
                <a:tableStyleId>{5C22544A-7EE6-4342-B048-85BDC9FD1C3A}</a:tableStyleId>
              </a:tblPr>
              <a:tblGrid>
                <a:gridCol w="4059735">
                  <a:extLst>
                    <a:ext uri="{9D8B030D-6E8A-4147-A177-3AD203B41FA5}">
                      <a16:colId xmlns:a16="http://schemas.microsoft.com/office/drawing/2014/main" val="25287232"/>
                    </a:ext>
                  </a:extLst>
                </a:gridCol>
                <a:gridCol w="1498979">
                  <a:extLst>
                    <a:ext uri="{9D8B030D-6E8A-4147-A177-3AD203B41FA5}">
                      <a16:colId xmlns:a16="http://schemas.microsoft.com/office/drawing/2014/main" val="1141618541"/>
                    </a:ext>
                  </a:extLst>
                </a:gridCol>
                <a:gridCol w="1498979">
                  <a:extLst>
                    <a:ext uri="{9D8B030D-6E8A-4147-A177-3AD203B41FA5}">
                      <a16:colId xmlns:a16="http://schemas.microsoft.com/office/drawing/2014/main" val="1607076361"/>
                    </a:ext>
                  </a:extLst>
                </a:gridCol>
                <a:gridCol w="1811825">
                  <a:extLst>
                    <a:ext uri="{9D8B030D-6E8A-4147-A177-3AD203B41FA5}">
                      <a16:colId xmlns:a16="http://schemas.microsoft.com/office/drawing/2014/main" val="651478665"/>
                    </a:ext>
                  </a:extLst>
                </a:gridCol>
                <a:gridCol w="1311049">
                  <a:extLst>
                    <a:ext uri="{9D8B030D-6E8A-4147-A177-3AD203B41FA5}">
                      <a16:colId xmlns:a16="http://schemas.microsoft.com/office/drawing/2014/main" val="1244540385"/>
                    </a:ext>
                  </a:extLst>
                </a:gridCol>
                <a:gridCol w="1498979">
                  <a:extLst>
                    <a:ext uri="{9D8B030D-6E8A-4147-A177-3AD203B41FA5}">
                      <a16:colId xmlns:a16="http://schemas.microsoft.com/office/drawing/2014/main" val="95192935"/>
                    </a:ext>
                  </a:extLst>
                </a:gridCol>
              </a:tblGrid>
              <a:tr h="241468">
                <a:tc>
                  <a:txBody>
                    <a:bodyPr/>
                    <a:lstStyle/>
                    <a:p>
                      <a:r>
                        <a:rPr lang="en-GB" sz="1000" dirty="0">
                          <a:effectLst/>
                          <a:latin typeface="Aptos" panose="020B0004020202020204" pitchFamily="34" charset="0"/>
                        </a:rPr>
                        <a:t>Year</a:t>
                      </a:r>
                      <a:endParaRPr lang="en-GB" sz="10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All Apps</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Eligible</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Ineligible/Lapsed/Cancelled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a:solidFill>
                            <a:schemeClr val="bg1"/>
                          </a:solidFill>
                          <a:effectLst/>
                          <a:latin typeface="Aptos" panose="020B0004020202020204" pitchFamily="34" charset="0"/>
                        </a:rPr>
                        <a:t>Pended</a:t>
                      </a:r>
                      <a:endParaRPr lang="en-GB" sz="100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a:r>
                        <a:rPr lang="en-GB" sz="1000" dirty="0">
                          <a:solidFill>
                            <a:schemeClr val="bg1"/>
                          </a:solidFill>
                          <a:effectLst/>
                          <a:latin typeface="Aptos" panose="020B0004020202020204" pitchFamily="34" charset="0"/>
                        </a:rPr>
                        <a:t>Support approved</a:t>
                      </a:r>
                      <a:endPar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1977579411"/>
                  </a:ext>
                </a:extLst>
              </a:tr>
              <a:tr h="231810">
                <a:tc>
                  <a:txBody>
                    <a:bodyPr/>
                    <a:lstStyle/>
                    <a:p>
                      <a:pPr algn="l" fontAlgn="ctr">
                        <a:buNone/>
                      </a:pPr>
                      <a:r>
                        <a:rPr lang="en-GB" sz="1100" b="1" i="0" u="none" strike="noStrike">
                          <a:solidFill>
                            <a:schemeClr val="bg1"/>
                          </a:solidFill>
                          <a:effectLst/>
                          <a:latin typeface="Aptos Narrow" panose="020B0004020202020204" pitchFamily="34" charset="0"/>
                        </a:rPr>
                        <a:t>23/24 (Up to 2/11/2023)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4,093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2,457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a:solidFill>
                            <a:srgbClr val="000000"/>
                          </a:solidFill>
                          <a:effectLst/>
                          <a:latin typeface="Aptos Narrow" panose="020B0004020202020204" pitchFamily="34" charset="0"/>
                        </a:rPr>
                        <a:t>102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1,534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1,419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080688"/>
                  </a:ext>
                </a:extLst>
              </a:tr>
              <a:tr h="231810">
                <a:tc>
                  <a:txBody>
                    <a:bodyPr/>
                    <a:lstStyle/>
                    <a:p>
                      <a:pPr algn="l" fontAlgn="ctr">
                        <a:buNone/>
                      </a:pPr>
                      <a:r>
                        <a:rPr lang="en-GB" sz="1100" b="1" i="0" u="none" strike="noStrike">
                          <a:solidFill>
                            <a:schemeClr val="bg1"/>
                          </a:solidFill>
                          <a:effectLst/>
                          <a:latin typeface="Aptos Narrow" panose="020B0004020202020204" pitchFamily="34" charset="0"/>
                        </a:rPr>
                        <a:t>24/25 (Up to 2/11/2024)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4,122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2,520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a:solidFill>
                            <a:srgbClr val="000000"/>
                          </a:solidFill>
                          <a:effectLst/>
                          <a:latin typeface="Aptos Narrow" panose="020B0004020202020204" pitchFamily="34" charset="0"/>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1,508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1,427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3228916"/>
                  </a:ext>
                </a:extLst>
              </a:tr>
              <a:tr h="241468">
                <a:tc>
                  <a:txBody>
                    <a:bodyPr/>
                    <a:lstStyle/>
                    <a:p>
                      <a:pPr algn="l" fontAlgn="ctr">
                        <a:buNone/>
                      </a:pPr>
                      <a:r>
                        <a:rPr lang="en-GB" sz="1100" b="1" i="0" u="none" strike="noStrike" dirty="0">
                          <a:solidFill>
                            <a:schemeClr val="bg1"/>
                          </a:solidFill>
                          <a:effectLst/>
                          <a:latin typeface="Aptos Narrow" panose="020B0004020202020204" pitchFamily="34" charset="0"/>
                        </a:rPr>
                        <a:t>25/26 (Up to 2/11/2025)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4,607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a:solidFill>
                            <a:srgbClr val="000000"/>
                          </a:solidFill>
                          <a:effectLst/>
                          <a:latin typeface="Aptos Narrow" panose="020B0004020202020204" pitchFamily="34" charset="0"/>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1,581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GB" sz="1100" b="0" i="0" u="none" strike="noStrike" dirty="0">
                          <a:solidFill>
                            <a:srgbClr val="000000"/>
                          </a:solidFill>
                          <a:effectLst/>
                          <a:latin typeface="Aptos Narrow" panose="020B0004020202020204" pitchFamily="34" charset="0"/>
                        </a:rPr>
                        <a:t>1,756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9152"/>
                  </a:ext>
                </a:extLst>
              </a:tr>
            </a:tbl>
          </a:graphicData>
        </a:graphic>
      </p:graphicFrame>
      <p:sp>
        <p:nvSpPr>
          <p:cNvPr id="8" name="TextBox 7">
            <a:extLst>
              <a:ext uri="{FF2B5EF4-FFF2-40B4-BE49-F238E27FC236}">
                <a16:creationId xmlns:a16="http://schemas.microsoft.com/office/drawing/2014/main" id="{DE7FC83B-9215-4950-9472-6F511E71D445}"/>
              </a:ext>
            </a:extLst>
          </p:cNvPr>
          <p:cNvSpPr txBox="1"/>
          <p:nvPr/>
        </p:nvSpPr>
        <p:spPr>
          <a:xfrm>
            <a:off x="40300" y="3820758"/>
            <a:ext cx="11897282" cy="1929246"/>
          </a:xfrm>
          <a:prstGeom prst="rect">
            <a:avLst/>
          </a:prstGeom>
          <a:noFill/>
          <a:ln w="19050">
            <a:solidFill>
              <a:schemeClr val="tx1"/>
            </a:solidFill>
          </a:ln>
        </p:spPr>
        <p:txBody>
          <a:bodyPr wrap="square" rtlCol="0">
            <a:spAutoFit/>
          </a:bodyPr>
          <a:lstStyle/>
          <a:p>
            <a:pPr>
              <a:buNone/>
            </a:pPr>
            <a:r>
              <a:rPr lang="en-US" sz="1600" b="1" dirty="0">
                <a:latin typeface="Arial" panose="020B0604020202020204" pitchFamily="34" charset="0"/>
                <a:ea typeface="Times New Roman" panose="02020603050405020304" pitchFamily="18" charset="0"/>
                <a:cs typeface="Times New Roman" panose="02020603050405020304" pitchFamily="18" charset="0"/>
              </a:rPr>
              <a:t>2025/26 – </a:t>
            </a:r>
            <a:r>
              <a:rPr lang="en-GB" sz="1600" b="1" dirty="0">
                <a:latin typeface="Arial" panose="020B0604020202020204" pitchFamily="34" charset="0"/>
                <a:ea typeface="Times New Roman" panose="02020603050405020304" pitchFamily="18" charset="0"/>
                <a:cs typeface="Times New Roman" panose="02020603050405020304" pitchFamily="18" charset="0"/>
              </a:rPr>
              <a:t>Current Application Volumes</a:t>
            </a:r>
            <a:br>
              <a:rPr lang="en-GB" sz="1600" b="1" dirty="0">
                <a:latin typeface="Arial" panose="020B0604020202020204" pitchFamily="34" charset="0"/>
                <a:ea typeface="Times New Roman" panose="02020603050405020304" pitchFamily="18" charset="0"/>
                <a:cs typeface="Times New Roman" panose="02020603050405020304" pitchFamily="18" charset="0"/>
              </a:rPr>
            </a:b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The application service for SFW full time undergraduate customers opened on 24 March 2025. </a:t>
            </a:r>
          </a:p>
          <a:p>
            <a:pPr marL="342900" lvl="0" indent="-342900">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As of the 2 November 2025, the volume of DSA applications received is 4.6k which is +11.4% ahead of the previous year. </a:t>
            </a:r>
          </a:p>
          <a:p>
            <a:pPr marL="342900" lvl="0" indent="-342900">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2.9k customers have eligibility approved which is +15% ahead of the previous year. </a:t>
            </a:r>
          </a:p>
          <a:p>
            <a:pPr marL="342900" lvl="0" indent="-342900">
              <a:buFont typeface="Symbol" panose="05050102010706020507" pitchFamily="18" charset="2"/>
              <a:buChar char=""/>
            </a:pPr>
            <a:r>
              <a:rPr lang="en-US" sz="1600" dirty="0">
                <a:latin typeface="Arial" panose="020B0604020202020204" pitchFamily="34" charset="0"/>
                <a:ea typeface="Times New Roman" panose="02020603050405020304" pitchFamily="18" charset="0"/>
                <a:cs typeface="Times New Roman" panose="02020603050405020304" pitchFamily="18" charset="0"/>
              </a:rPr>
              <a:t>Over 1.7k customers have DSA support confirmed which is +23% ahead of the previous year.</a:t>
            </a:r>
            <a:br>
              <a:rPr lang="en-US" sz="1200" dirty="0">
                <a:latin typeface="Arial" panose="020B0604020202020204" pitchFamily="34" charset="0"/>
                <a:ea typeface="Times New Roman" panose="02020603050405020304" pitchFamily="18" charset="0"/>
                <a:cs typeface="Times New Roman" panose="02020603050405020304" pitchFamily="18" charset="0"/>
              </a:rPr>
            </a:b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nSpc>
                <a:spcPct val="107000"/>
              </a:lnSpc>
              <a:spcAft>
                <a:spcPts val="800"/>
              </a:spcAft>
              <a:tabLst>
                <a:tab pos="457200" algn="l"/>
              </a:tabLst>
            </a:pPr>
            <a:endParaRPr kumimoji="0" lang="en-GB" sz="11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258647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DF3B-8A26-9827-B4FD-E970415FB524}"/>
              </a:ext>
            </a:extLst>
          </p:cNvPr>
          <p:cNvSpPr txBox="1">
            <a:spLocks noGrp="1"/>
          </p:cNvSpPr>
          <p:nvPr>
            <p:ph type="title" idx="4294967295"/>
          </p:nvPr>
        </p:nvSpPr>
        <p:spPr>
          <a:xfrm>
            <a:off x="0" y="179890"/>
            <a:ext cx="1035074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Customer Satisfaction Survey (CSAT) results – October 2025</a:t>
            </a:r>
          </a:p>
        </p:txBody>
      </p:sp>
      <p:graphicFrame>
        <p:nvGraphicFramePr>
          <p:cNvPr id="8" name="Table 7">
            <a:extLst>
              <a:ext uri="{FF2B5EF4-FFF2-40B4-BE49-F238E27FC236}">
                <a16:creationId xmlns:a16="http://schemas.microsoft.com/office/drawing/2014/main" id="{C0DC93D0-A4EB-8353-44C8-B1F79F675857}"/>
              </a:ext>
            </a:extLst>
          </p:cNvPr>
          <p:cNvGraphicFramePr>
            <a:graphicFrameLocks noGrp="1"/>
          </p:cNvGraphicFramePr>
          <p:nvPr>
            <p:extLst>
              <p:ext uri="{D42A27DB-BD31-4B8C-83A1-F6EECF244321}">
                <p14:modId xmlns:p14="http://schemas.microsoft.com/office/powerpoint/2010/main" val="461906863"/>
              </p:ext>
            </p:extLst>
          </p:nvPr>
        </p:nvGraphicFramePr>
        <p:xfrm>
          <a:off x="1" y="848003"/>
          <a:ext cx="5451896" cy="6065650"/>
        </p:xfrm>
        <a:graphic>
          <a:graphicData uri="http://schemas.openxmlformats.org/drawingml/2006/table">
            <a:tbl>
              <a:tblPr firstRow="1" bandRow="1"/>
              <a:tblGrid>
                <a:gridCol w="1090258">
                  <a:extLst>
                    <a:ext uri="{9D8B030D-6E8A-4147-A177-3AD203B41FA5}">
                      <a16:colId xmlns:a16="http://schemas.microsoft.com/office/drawing/2014/main" val="2659848150"/>
                    </a:ext>
                  </a:extLst>
                </a:gridCol>
                <a:gridCol w="1090258">
                  <a:extLst>
                    <a:ext uri="{9D8B030D-6E8A-4147-A177-3AD203B41FA5}">
                      <a16:colId xmlns:a16="http://schemas.microsoft.com/office/drawing/2014/main" val="3820475231"/>
                    </a:ext>
                  </a:extLst>
                </a:gridCol>
                <a:gridCol w="1090258">
                  <a:extLst>
                    <a:ext uri="{9D8B030D-6E8A-4147-A177-3AD203B41FA5}">
                      <a16:colId xmlns:a16="http://schemas.microsoft.com/office/drawing/2014/main" val="4118116522"/>
                    </a:ext>
                  </a:extLst>
                </a:gridCol>
                <a:gridCol w="1090258">
                  <a:extLst>
                    <a:ext uri="{9D8B030D-6E8A-4147-A177-3AD203B41FA5}">
                      <a16:colId xmlns:a16="http://schemas.microsoft.com/office/drawing/2014/main" val="1377043166"/>
                    </a:ext>
                  </a:extLst>
                </a:gridCol>
                <a:gridCol w="1090864">
                  <a:extLst>
                    <a:ext uri="{9D8B030D-6E8A-4147-A177-3AD203B41FA5}">
                      <a16:colId xmlns:a16="http://schemas.microsoft.com/office/drawing/2014/main" val="469384555"/>
                    </a:ext>
                  </a:extLst>
                </a:gridCol>
              </a:tblGrid>
              <a:tr h="606672">
                <a:tc>
                  <a:txBody>
                    <a:bodyPr/>
                    <a:lstStyle/>
                    <a:p>
                      <a:pPr algn="l">
                        <a:lnSpc>
                          <a:spcPct val="107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THEME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r>
                        <a:rPr lang="en-GB" sz="1100" u="none" strike="noStrike" dirty="0">
                          <a:solidFill>
                            <a:schemeClr val="bg1"/>
                          </a:solidFill>
                          <a:effectLst/>
                        </a:rPr>
                        <a:t>Combined: Rolling 12-month average </a:t>
                      </a:r>
                      <a:br>
                        <a:rPr lang="en-GB" sz="1100" u="none" strike="noStrike" dirty="0">
                          <a:solidFill>
                            <a:schemeClr val="bg1"/>
                          </a:solidFill>
                          <a:effectLst/>
                        </a:rPr>
                      </a:br>
                      <a:r>
                        <a:rPr lang="en-GB" sz="1000" u="none" strike="noStrike" dirty="0">
                          <a:solidFill>
                            <a:schemeClr val="bg1"/>
                          </a:solidFill>
                          <a:effectLst/>
                        </a:rPr>
                        <a:t>2,117 responses</a:t>
                      </a:r>
                      <a:endParaRPr lang="en-GB" sz="1000" b="1" i="0" u="none" strike="noStrike" dirty="0">
                        <a:solidFill>
                          <a:schemeClr val="bg1"/>
                        </a:solidFill>
                        <a:effectLst/>
                        <a:latin typeface="Aptos Narrow" panose="020B000402020202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endParaRPr lang="en-GB" sz="1000" b="1" u="none" strike="noStrike" dirty="0">
                        <a:solidFill>
                          <a:schemeClr val="bg1"/>
                        </a:solidFill>
                        <a:effectLst/>
                      </a:endParaRPr>
                    </a:p>
                    <a:p>
                      <a:pPr algn="l" fontAlgn="ctr"/>
                      <a:r>
                        <a:rPr lang="en-GB" sz="1000" b="1" u="none" strike="noStrike" dirty="0">
                          <a:solidFill>
                            <a:schemeClr val="bg1"/>
                          </a:solidFill>
                          <a:effectLst/>
                        </a:rPr>
                        <a:t>Study Tech customers</a:t>
                      </a:r>
                      <a:br>
                        <a:rPr lang="en-GB" sz="1000" u="none" strike="noStrike" dirty="0">
                          <a:solidFill>
                            <a:schemeClr val="bg1"/>
                          </a:solidFill>
                          <a:effectLst/>
                        </a:rPr>
                      </a:br>
                      <a:endParaRPr lang="en-GB" sz="1000" b="1" i="0" u="none" strike="noStrike" dirty="0">
                        <a:solidFill>
                          <a:schemeClr val="bg1"/>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br>
                        <a:rPr lang="en-GB" sz="1000" u="none" strike="noStrike" dirty="0">
                          <a:solidFill>
                            <a:schemeClr val="bg1"/>
                          </a:solidFill>
                          <a:effectLst/>
                        </a:rPr>
                      </a:br>
                      <a:r>
                        <a:rPr lang="en-GB" sz="1000" b="1" u="none" strike="noStrike" dirty="0">
                          <a:solidFill>
                            <a:schemeClr val="bg1"/>
                          </a:solidFill>
                          <a:effectLst/>
                        </a:rPr>
                        <a:t>Capita customers</a:t>
                      </a:r>
                      <a:br>
                        <a:rPr lang="en-GB" sz="1000" u="none" strike="noStrike" dirty="0">
                          <a:solidFill>
                            <a:schemeClr val="bg1"/>
                          </a:solidFill>
                          <a:effectLst/>
                        </a:rPr>
                      </a:br>
                      <a:endParaRPr lang="en-GB" sz="1000" b="1" i="0" u="none" strike="noStrike" dirty="0">
                        <a:solidFill>
                          <a:schemeClr val="bg1"/>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a:lnSpc>
                          <a:spcPct val="107000"/>
                        </a:lnSpc>
                        <a:spcAft>
                          <a:spcPts val="800"/>
                        </a:spcAft>
                      </a:pPr>
                      <a:r>
                        <a:rPr lang="en-GB" sz="900" b="1" kern="1200" dirty="0">
                          <a:solidFill>
                            <a:srgbClr val="FFFFFF"/>
                          </a:solidFill>
                          <a:effectLst/>
                          <a:latin typeface="+mn-lt"/>
                          <a:ea typeface="Times New Roman" panose="02020603050405020304" pitchFamily="18" charset="0"/>
                          <a:cs typeface="Arial" panose="020B0604020202020204" pitchFamily="34" charset="0"/>
                        </a:rPr>
                        <a:t>Baseline Score (Legacy service)</a:t>
                      </a:r>
                      <a:br>
                        <a:rPr lang="en-GB" sz="900" b="1" kern="1200" dirty="0">
                          <a:solidFill>
                            <a:srgbClr val="FFFFFF"/>
                          </a:solidFill>
                          <a:effectLst/>
                          <a:latin typeface="+mn-lt"/>
                          <a:ea typeface="Times New Roman" panose="02020603050405020304" pitchFamily="18" charset="0"/>
                          <a:cs typeface="Arial" panose="020B0604020202020204" pitchFamily="34" charset="0"/>
                        </a:rPr>
                      </a:br>
                      <a:r>
                        <a:rPr lang="en-GB" sz="900" b="1" kern="1200" dirty="0">
                          <a:solidFill>
                            <a:srgbClr val="FFFFFF"/>
                          </a:solidFill>
                          <a:effectLst/>
                          <a:latin typeface="+mn-lt"/>
                          <a:ea typeface="Times New Roman" panose="02020603050405020304" pitchFamily="18" charset="0"/>
                          <a:cs typeface="Arial" panose="020B0604020202020204" pitchFamily="34" charset="0"/>
                        </a:rPr>
                        <a:t>&gt;5k responses</a:t>
                      </a:r>
                      <a:endParaRPr lang="en-GB" sz="900" kern="100" dirty="0">
                        <a:effectLst/>
                        <a:latin typeface="+mn-lt"/>
                        <a:ea typeface="Aptos" panose="020B0004020202020204" pitchFamily="34" charset="0"/>
                        <a:cs typeface="Arial" panose="020B0604020202020204" pitchFamily="34" charset="0"/>
                      </a:endParaRPr>
                    </a:p>
                  </a:txBody>
                  <a:tcPr marL="42561" marR="42561" marT="21280" marB="212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027427521"/>
                  </a:ext>
                </a:extLst>
              </a:tr>
              <a:tr h="75499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following the information, advice and guidance provided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64% </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66%</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61%</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23018028"/>
                  </a:ext>
                </a:extLst>
              </a:tr>
              <a:tr h="714015">
                <a:tc>
                  <a:txBody>
                    <a:bodyPr/>
                    <a:lstStyle/>
                    <a:p>
                      <a:pPr algn="l">
                        <a:lnSpc>
                          <a:spcPct val="107000"/>
                        </a:lnSpc>
                        <a:spcAft>
                          <a:spcPts val="800"/>
                        </a:spcAft>
                      </a:pPr>
                      <a:b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Simplicity of the Needs Assessment booking process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 72%      </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74%</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69%</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6975370"/>
                  </a:ext>
                </a:extLst>
              </a:tr>
              <a:tr h="610282">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Convenience of travel time and location (in-person assessments)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 87% </a:t>
                      </a:r>
                      <a:br>
                        <a:rPr lang="en-GB" sz="900" b="1" u="none" strike="noStrike" dirty="0">
                          <a:effectLst/>
                        </a:rPr>
                      </a:br>
                      <a:r>
                        <a:rPr lang="en-GB" sz="900" b="1" u="none" strike="noStrike" dirty="0">
                          <a:effectLst/>
                        </a:rPr>
                        <a:t> </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91%</a:t>
                      </a:r>
                      <a:br>
                        <a:rPr lang="en-GB" sz="900" u="none" strike="noStrike" dirty="0">
                          <a:effectLst/>
                        </a:rPr>
                      </a:b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82%</a:t>
                      </a:r>
                      <a:br>
                        <a:rPr lang="en-GB" sz="900" u="none" strike="noStrike" dirty="0">
                          <a:effectLst/>
                        </a:rPr>
                      </a:b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2003623"/>
                  </a:ext>
                </a:extLst>
              </a:tr>
              <a:tr h="610282">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Needs Assessment Service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79%  (+7%)</a:t>
                      </a: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80% (+8%)</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76% (+4%)</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72%</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8598576"/>
                  </a:ext>
                </a:extLst>
              </a:tr>
              <a:tr h="75499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quality of Assistive Technology products provided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76% (+1%)</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77% (+3%)</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72% (-3%)</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75%</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16882853"/>
                  </a:ext>
                </a:extLst>
              </a:tr>
              <a:tr h="82428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Assistive Technology delivery, set up and customer service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72%  (+5%)</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74% ( +7%)</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68% (+1%)</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67%</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24123524"/>
                  </a:ext>
                </a:extLst>
              </a:tr>
              <a:tr h="524201">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Satisfaction with the AT training provided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    81% </a:t>
                      </a: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82%</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78%</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N/A</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207509"/>
                  </a:ext>
                </a:extLst>
              </a:tr>
              <a:tr h="610282">
                <a:tc>
                  <a:txBody>
                    <a:bodyPr/>
                    <a:lstStyle/>
                    <a:p>
                      <a:pPr algn="l">
                        <a:lnSpc>
                          <a:spcPct val="107000"/>
                        </a:lnSpc>
                        <a:spcAft>
                          <a:spcPts val="800"/>
                        </a:spcAft>
                      </a:pPr>
                      <a:r>
                        <a:rPr lang="en-GB" sz="9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Overall satisfaction with the DSA application experience </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42561" marR="42561" marT="21280" marB="212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GB" sz="900" b="1" u="none" strike="noStrike" dirty="0">
                          <a:effectLst/>
                        </a:rPr>
                        <a:t>    69% (+5%)</a:t>
                      </a:r>
                      <a:endParaRPr lang="en-GB" sz="900" b="1" i="0" u="none" strike="noStrike" dirty="0">
                        <a:solidFill>
                          <a:srgbClr val="000000"/>
                        </a:solidFill>
                        <a:effectLst/>
                        <a:latin typeface="Calibri" panose="020F0502020204030204" pitchFamily="34" charset="0"/>
                      </a:endParaRPr>
                    </a:p>
                  </a:txBody>
                  <a:tcPr marL="6030" marR="6030" marT="60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900" u="none" strike="noStrike" dirty="0">
                          <a:effectLst/>
                        </a:rPr>
                        <a:t>71% (+7%)</a:t>
                      </a:r>
                      <a:endParaRPr lang="en-GB" sz="900" b="0" i="0" u="none" strike="noStrike" dirty="0">
                        <a:solidFill>
                          <a:srgbClr val="000000"/>
                        </a:solidFill>
                        <a:effectLst/>
                        <a:latin typeface="Aptos Narrow" panose="020B000402020202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900" u="none" strike="noStrike" dirty="0">
                          <a:effectLst/>
                        </a:rPr>
                        <a:t>65% (+1%)</a:t>
                      </a:r>
                      <a:endParaRPr lang="en-GB" sz="900" b="0" i="0" u="none" strike="noStrike" dirty="0">
                        <a:solidFill>
                          <a:srgbClr val="000000"/>
                        </a:solidFill>
                        <a:effectLst/>
                        <a:latin typeface="Calibri" panose="020F0502020204030204" pitchFamily="34" charset="0"/>
                      </a:endParaRPr>
                    </a:p>
                  </a:txBody>
                  <a:tcPr marL="5625" marR="5625" marT="56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lnSpc>
                          <a:spcPct val="107000"/>
                        </a:lnSpc>
                        <a:spcAft>
                          <a:spcPts val="800"/>
                        </a:spcAft>
                      </a:pPr>
                      <a:r>
                        <a:rPr lang="en-GB" sz="900" kern="100" dirty="0">
                          <a:effectLst/>
                          <a:latin typeface="+mn-lt"/>
                          <a:ea typeface="Aptos" panose="020B0004020202020204" pitchFamily="34" charset="0"/>
                          <a:cs typeface="Arial" panose="020B0604020202020204" pitchFamily="34" charset="0"/>
                        </a:rPr>
                        <a:t>64%</a:t>
                      </a:r>
                    </a:p>
                  </a:txBody>
                  <a:tcPr marL="2956" marR="2956" marT="29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64100824"/>
                  </a:ext>
                </a:extLst>
              </a:tr>
            </a:tbl>
          </a:graphicData>
        </a:graphic>
      </p:graphicFrame>
      <p:sp>
        <p:nvSpPr>
          <p:cNvPr id="9" name="TextBox 6">
            <a:extLst>
              <a:ext uri="{FF2B5EF4-FFF2-40B4-BE49-F238E27FC236}">
                <a16:creationId xmlns:a16="http://schemas.microsoft.com/office/drawing/2014/main" id="{A874543C-851A-6FA1-B526-E95B1ED8AC02}"/>
              </a:ext>
            </a:extLst>
          </p:cNvPr>
          <p:cNvSpPr txBox="1"/>
          <p:nvPr/>
        </p:nvSpPr>
        <p:spPr>
          <a:xfrm>
            <a:off x="5591175" y="955919"/>
            <a:ext cx="6459927" cy="4946162"/>
          </a:xfrm>
          <a:prstGeom prst="rect">
            <a:avLst/>
          </a:prstGeom>
          <a:noFill/>
          <a:ln w="19050">
            <a:solidFill>
              <a:sysClr val="windowText" lastClr="000000"/>
            </a:solidFill>
          </a:ln>
        </p:spPr>
        <p:txBody>
          <a:bodyPr wrap="square" rtlCol="0">
            <a:spAutoFit/>
          </a:bodyPr>
          <a:lstStyle/>
          <a:p>
            <a:pPr fontAlgn="base">
              <a:lnSpc>
                <a:spcPct val="107000"/>
              </a:lnSpc>
              <a:spcAft>
                <a:spcPts val="800"/>
              </a:spcAft>
            </a:pPr>
            <a:r>
              <a:rPr lang="en-GB" sz="1200" b="1" kern="1200" dirty="0">
                <a:solidFill>
                  <a:srgbClr val="000000"/>
                </a:solidFill>
                <a:effectLst/>
                <a:latin typeface="Arial" panose="020B0604020202020204" pitchFamily="34" charset="0"/>
                <a:cs typeface="Arial" panose="020B0604020202020204" pitchFamily="34" charset="0"/>
              </a:rPr>
              <a:t>Commentary</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2,117 customers have responded to our DSA CSAT survey </a:t>
            </a:r>
            <a:r>
              <a:rPr lang="en-GB" sz="1200" kern="100" dirty="0">
                <a:latin typeface="Arial" panose="020B0604020202020204" pitchFamily="34" charset="0"/>
                <a:ea typeface="Aptos" panose="020B0004020202020204" pitchFamily="34" charset="0"/>
                <a:cs typeface="Arial" panose="020B0604020202020204" pitchFamily="34" charset="0"/>
              </a:rPr>
              <a:t>over the past 12 months. </a:t>
            </a:r>
            <a:r>
              <a:rPr lang="en-GB" sz="1200" kern="100" dirty="0">
                <a:effectLst/>
                <a:latin typeface="Arial" panose="020B0604020202020204" pitchFamily="34" charset="0"/>
                <a:ea typeface="Aptos" panose="020B0004020202020204" pitchFamily="34" charset="0"/>
                <a:cs typeface="Arial" panose="020B0604020202020204" pitchFamily="34" charset="0"/>
              </a:rPr>
              <a:t>Around 4% of DSA customers provide a submission once they receive their support. This aligns with response rates for other SLC customer surveys.</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96% of responses are from Student Finance England customers. 4% are from Student Finance Wales customers. </a:t>
            </a:r>
            <a:r>
              <a:rPr lang="en-GB" sz="1200" kern="100" dirty="0">
                <a:latin typeface="Arial" panose="020B0604020202020204" pitchFamily="34" charset="0"/>
                <a:ea typeface="Aptos" panose="020B0004020202020204" pitchFamily="34" charset="0"/>
                <a:cs typeface="Arial" panose="020B0604020202020204" pitchFamily="34" charset="0"/>
              </a:rPr>
              <a:t>62.5</a:t>
            </a:r>
            <a:r>
              <a:rPr lang="en-GB" sz="1200" kern="100" dirty="0">
                <a:effectLst/>
                <a:latin typeface="Arial" panose="020B0604020202020204" pitchFamily="34" charset="0"/>
                <a:ea typeface="Aptos" panose="020B0004020202020204" pitchFamily="34" charset="0"/>
                <a:cs typeface="Arial" panose="020B0604020202020204" pitchFamily="34" charset="0"/>
              </a:rPr>
              <a:t>% of responders were supported by Study Tech and </a:t>
            </a:r>
            <a:r>
              <a:rPr lang="en-GB" sz="1200" kern="100" dirty="0">
                <a:latin typeface="Arial" panose="020B0604020202020204" pitchFamily="34" charset="0"/>
                <a:ea typeface="Aptos" panose="020B0004020202020204" pitchFamily="34" charset="0"/>
                <a:cs typeface="Arial" panose="020B0604020202020204" pitchFamily="34" charset="0"/>
              </a:rPr>
              <a:t>37.5</a:t>
            </a:r>
            <a:r>
              <a:rPr lang="en-GB" sz="1200" kern="100" dirty="0">
                <a:effectLst/>
                <a:latin typeface="Arial" panose="020B0604020202020204" pitchFamily="34" charset="0"/>
                <a:ea typeface="Aptos" panose="020B0004020202020204" pitchFamily="34" charset="0"/>
                <a:cs typeface="Arial" panose="020B0604020202020204" pitchFamily="34" charset="0"/>
              </a:rPr>
              <a:t>% supported by Capita.  </a:t>
            </a:r>
          </a:p>
          <a:p>
            <a:pPr marL="342900" lvl="0" indent="-342900">
              <a:lnSpc>
                <a:spcPct val="107000"/>
              </a:lnSpc>
              <a:spcAft>
                <a:spcPts val="800"/>
              </a:spcAft>
              <a:buFont typeface="Arial" panose="020B0604020202020204" pitchFamily="34" charset="0"/>
              <a:buChar char="•"/>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CSAT scores are higher than the recorded scores for the pre-reforms DSA service. </a:t>
            </a:r>
            <a:r>
              <a:rPr lang="en-GB" sz="1200" kern="100" dirty="0">
                <a:effectLst/>
                <a:latin typeface="Arial" panose="020B0604020202020204" pitchFamily="34" charset="0"/>
                <a:ea typeface="Aptos" panose="020B0004020202020204" pitchFamily="34" charset="0"/>
                <a:cs typeface="Arial" panose="020B0604020202020204" pitchFamily="34" charset="0"/>
              </a:rPr>
              <a:t>Satisfaction with the overall DSA experience averaged </a:t>
            </a:r>
            <a:r>
              <a:rPr lang="en-GB" sz="1200" kern="100" dirty="0">
                <a:latin typeface="Arial" panose="020B0604020202020204" pitchFamily="34" charset="0"/>
                <a:ea typeface="Aptos" panose="020B0004020202020204" pitchFamily="34" charset="0"/>
                <a:cs typeface="Arial" panose="020B0604020202020204" pitchFamily="34" charset="0"/>
              </a:rPr>
              <a:t>69</a:t>
            </a:r>
            <a:r>
              <a:rPr lang="en-GB" sz="1200" kern="100" dirty="0">
                <a:effectLst/>
                <a:latin typeface="Arial" panose="020B0604020202020204" pitchFamily="34" charset="0"/>
                <a:ea typeface="Aptos" panose="020B0004020202020204" pitchFamily="34" charset="0"/>
                <a:cs typeface="Arial" panose="020B0604020202020204" pitchFamily="34" charset="0"/>
              </a:rPr>
              <a:t>% over the prior 12 months which is 5% higher than the rating for the pre-reforms service.</a:t>
            </a:r>
            <a:endParaRPr lang="en-GB" sz="1200" dirty="0">
              <a:solidFill>
                <a:srgbClr val="000000"/>
              </a:solidFill>
              <a:latin typeface="Arial" panose="020B06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tabLst>
                <a:tab pos="457200" algn="l"/>
              </a:tabLst>
            </a:pPr>
            <a:r>
              <a:rPr lang="en-GB" sz="1200" dirty="0">
                <a:solidFill>
                  <a:srgbClr val="000000"/>
                </a:solidFill>
                <a:latin typeface="Arial" panose="020B0604020202020204" pitchFamily="34" charset="0"/>
                <a:cs typeface="Arial" panose="020B0604020202020204" pitchFamily="34" charset="0"/>
              </a:rPr>
              <a:t>Satisfaction with the Needs Assessment Service continues to perform well with a 79% satisfaction score, which is 7% higher than the baseline. </a:t>
            </a:r>
          </a:p>
          <a:p>
            <a:pPr marL="342900" indent="-342900">
              <a:lnSpc>
                <a:spcPct val="107000"/>
              </a:lnSpc>
              <a:spcAft>
                <a:spcPts val="800"/>
              </a:spcAft>
              <a:buFont typeface="Arial" panose="020B0604020202020204" pitchFamily="34" charset="0"/>
              <a:buChar char="•"/>
              <a:tabLst>
                <a:tab pos="457200" algn="l"/>
              </a:tabLst>
            </a:pPr>
            <a:r>
              <a:rPr lang="en-GB" sz="1200" kern="100" dirty="0">
                <a:latin typeface="Arial" panose="020B0604020202020204" pitchFamily="34" charset="0"/>
                <a:ea typeface="Aptos" panose="020B0004020202020204" pitchFamily="34" charset="0"/>
                <a:cs typeface="Arial" panose="020B0604020202020204" pitchFamily="34" charset="0"/>
              </a:rPr>
              <a:t>T</a:t>
            </a:r>
            <a:r>
              <a:rPr lang="en-GB" sz="1200" kern="100" dirty="0">
                <a:effectLst/>
                <a:latin typeface="Arial" panose="020B0604020202020204" pitchFamily="34" charset="0"/>
                <a:ea typeface="Aptos" panose="020B0004020202020204" pitchFamily="34" charset="0"/>
                <a:cs typeface="Arial" panose="020B0604020202020204" pitchFamily="34" charset="0"/>
              </a:rPr>
              <a:t>he lowest scoring theme is how simple customers find it to follow the guidance being provided by SLC and the suppliers on how to progress their application. SLC</a:t>
            </a:r>
            <a:r>
              <a:rPr lang="en-GB" sz="1200" kern="100" dirty="0">
                <a:latin typeface="Arial" panose="020B0604020202020204" pitchFamily="34" charset="0"/>
                <a:ea typeface="Aptos" panose="020B0004020202020204" pitchFamily="34" charset="0"/>
                <a:cs typeface="Arial" panose="020B0604020202020204" pitchFamily="34" charset="0"/>
              </a:rPr>
              <a:t> are committed to improving the overall application experience and simplifying guidance for DSA customers. </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baseline results were taken from the previous iteration of the DSA Customer Survey which ran between July 2021 – February 2024. </a:t>
            </a:r>
          </a:p>
          <a:p>
            <a:pPr marL="342900" lvl="0" indent="-342900">
              <a:lnSpc>
                <a:spcPct val="107000"/>
              </a:lnSpc>
              <a:spcAft>
                <a:spcPts val="800"/>
              </a:spcAft>
              <a:buFont typeface="Arial" panose="020B0604020202020204" pitchFamily="34" charset="0"/>
              <a:buChar char="•"/>
              <a:tabLst>
                <a:tab pos="457200" algn="l"/>
              </a:tabLst>
            </a:pPr>
            <a:r>
              <a:rPr lang="en-GB" sz="1200" kern="100" dirty="0">
                <a:effectLst/>
                <a:latin typeface="Arial" panose="020B0604020202020204" pitchFamily="34" charset="0"/>
                <a:ea typeface="Aptos" panose="020B0004020202020204" pitchFamily="34" charset="0"/>
                <a:cs typeface="Arial" panose="020B0604020202020204" pitchFamily="34" charset="0"/>
              </a:rPr>
              <a:t>The new survey was refined for the launch of the new DSA service. Where the baseline score is N/A, this is because an equivalent question wasn’t asked in the previous survey. </a:t>
            </a:r>
          </a:p>
        </p:txBody>
      </p:sp>
    </p:spTree>
    <p:extLst>
      <p:ext uri="{BB962C8B-B14F-4D97-AF65-F5344CB8AC3E}">
        <p14:creationId xmlns:p14="http://schemas.microsoft.com/office/powerpoint/2010/main" val="321937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877F0-8BC9-D3B2-9862-A298F4482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F5EADC-7F9E-9D23-8A96-DE557F9917AB}"/>
              </a:ext>
            </a:extLst>
          </p:cNvPr>
          <p:cNvSpPr txBox="1">
            <a:spLocks noGrp="1"/>
          </p:cNvSpPr>
          <p:nvPr>
            <p:ph type="title" idx="4294967295"/>
          </p:nvPr>
        </p:nvSpPr>
        <p:spPr>
          <a:xfrm>
            <a:off x="0" y="162317"/>
            <a:ext cx="10350744"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CSAT participation by disability type – October 2025</a:t>
            </a:r>
          </a:p>
        </p:txBody>
      </p:sp>
      <p:graphicFrame>
        <p:nvGraphicFramePr>
          <p:cNvPr id="12" name="Table 11">
            <a:extLst>
              <a:ext uri="{FF2B5EF4-FFF2-40B4-BE49-F238E27FC236}">
                <a16:creationId xmlns:a16="http://schemas.microsoft.com/office/drawing/2014/main" id="{BD4BE8BE-11E3-CBB8-3CA0-A0EFE39C9491}"/>
              </a:ext>
            </a:extLst>
          </p:cNvPr>
          <p:cNvGraphicFramePr>
            <a:graphicFrameLocks noGrp="1"/>
          </p:cNvGraphicFramePr>
          <p:nvPr>
            <p:extLst>
              <p:ext uri="{D42A27DB-BD31-4B8C-83A1-F6EECF244321}">
                <p14:modId xmlns:p14="http://schemas.microsoft.com/office/powerpoint/2010/main" val="1383156266"/>
              </p:ext>
            </p:extLst>
          </p:nvPr>
        </p:nvGraphicFramePr>
        <p:xfrm>
          <a:off x="0" y="845908"/>
          <a:ext cx="5551714" cy="6012090"/>
        </p:xfrm>
        <a:graphic>
          <a:graphicData uri="http://schemas.openxmlformats.org/drawingml/2006/table">
            <a:tbl>
              <a:tblPr firstRow="1" bandRow="1"/>
              <a:tblGrid>
                <a:gridCol w="2775857">
                  <a:extLst>
                    <a:ext uri="{9D8B030D-6E8A-4147-A177-3AD203B41FA5}">
                      <a16:colId xmlns:a16="http://schemas.microsoft.com/office/drawing/2014/main" val="3968851484"/>
                    </a:ext>
                  </a:extLst>
                </a:gridCol>
                <a:gridCol w="2775857">
                  <a:extLst>
                    <a:ext uri="{9D8B030D-6E8A-4147-A177-3AD203B41FA5}">
                      <a16:colId xmlns:a16="http://schemas.microsoft.com/office/drawing/2014/main" val="2029081739"/>
                    </a:ext>
                  </a:extLst>
                </a:gridCol>
              </a:tblGrid>
              <a:tr h="668010">
                <a:tc>
                  <a:txBody>
                    <a:bodyPr/>
                    <a:lstStyle/>
                    <a:p>
                      <a:pPr algn="l">
                        <a:lnSpc>
                          <a:spcPct val="105000"/>
                        </a:lnSpc>
                        <a:spcAft>
                          <a:spcPts val="800"/>
                        </a:spcAft>
                      </a:pPr>
                      <a:r>
                        <a:rPr lang="en-GB"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Disability Type</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3876"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14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Participation in CSAT survey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1492"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80"/>
                    </a:solidFill>
                  </a:tcPr>
                </a:tc>
                <a:extLst>
                  <a:ext uri="{0D108BD9-81ED-4DB2-BD59-A6C34878D82A}">
                    <a16:rowId xmlns:a16="http://schemas.microsoft.com/office/drawing/2014/main" val="2204839158"/>
                  </a:ext>
                </a:extLst>
              </a:tr>
              <a:tr h="668010">
                <a:tc>
                  <a:txBody>
                    <a:bodyPr/>
                    <a:lstStyle/>
                    <a:p>
                      <a:pPr algn="l">
                        <a:lnSpc>
                          <a:spcPct val="105000"/>
                        </a:lnSpc>
                        <a:spcAft>
                          <a:spcPts val="800"/>
                        </a:spcAft>
                      </a:pPr>
                      <a:r>
                        <a:rPr lang="en-GB" sz="14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Autism</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fontAlgn="ctr">
                        <a:lnSpc>
                          <a:spcPct val="105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17%</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884128"/>
                  </a:ext>
                </a:extLst>
              </a:tr>
              <a:tr h="668010">
                <a:tc>
                  <a:txBody>
                    <a:bodyPr/>
                    <a:lstStyle/>
                    <a:p>
                      <a:pPr algn="l">
                        <a:lnSpc>
                          <a:spcPct val="105000"/>
                        </a:lnSpc>
                        <a:spcAft>
                          <a:spcPts val="800"/>
                        </a:spcAft>
                      </a:pPr>
                      <a:r>
                        <a:rPr lang="en-GB"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Hearing Impairment</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781872"/>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Learning Difficulty</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25%</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340119"/>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Longstanding Illness</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10%</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4874874"/>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Mental Heath Condition</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16%</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3210259"/>
                  </a:ext>
                </a:extLst>
              </a:tr>
              <a:tr h="668010">
                <a:tc>
                  <a:txBody>
                    <a:bodyPr/>
                    <a:lstStyle/>
                    <a:p>
                      <a:pPr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Mobility</a:t>
                      </a: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9%</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3274155"/>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Multiple disabilities</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6000"/>
                        </a:lnSpc>
                        <a:spcAft>
                          <a:spcPts val="800"/>
                        </a:spcAft>
                      </a:pPr>
                      <a:r>
                        <a:rPr lang="en-GB" sz="1400" kern="100" dirty="0">
                          <a:effectLst/>
                          <a:latin typeface="Arial" panose="020B0604020202020204" pitchFamily="34" charset="0"/>
                          <a:ea typeface="Aptos" panose="020B0004020202020204" pitchFamily="34" charset="0"/>
                          <a:cs typeface="Arial" panose="020B0604020202020204" pitchFamily="34" charset="0"/>
                        </a:rPr>
                        <a:t>20%</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25721"/>
                  </a:ext>
                </a:extLst>
              </a:tr>
              <a:tr h="668010">
                <a:tc>
                  <a:txBody>
                    <a:bodyPr/>
                    <a:lstStyle/>
                    <a:p>
                      <a:pPr algn="l">
                        <a:lnSpc>
                          <a:spcPct val="106000"/>
                        </a:lnSpc>
                        <a:spcAft>
                          <a:spcPts val="800"/>
                        </a:spcAft>
                      </a:pPr>
                      <a:r>
                        <a:rPr lang="en-GB" sz="14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Visual Impairment</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72000" marR="23876" marT="12435" marB="124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lnSpc>
                          <a:spcPct val="107000"/>
                        </a:lnSpc>
                      </a:pPr>
                      <a:r>
                        <a:rPr lang="en-GB" sz="1400" kern="100" dirty="0">
                          <a:effectLst/>
                          <a:latin typeface="Arial" panose="020B0604020202020204" pitchFamily="34" charset="0"/>
                          <a:cs typeface="Arial" panose="020B0604020202020204" pitchFamily="34" charset="0"/>
                        </a:rPr>
                        <a:t>2%</a:t>
                      </a:r>
                    </a:p>
                  </a:txBody>
                  <a:tcPr marL="72000" marR="1492" marT="1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4310797"/>
                  </a:ext>
                </a:extLst>
              </a:tr>
            </a:tbl>
          </a:graphicData>
        </a:graphic>
      </p:graphicFrame>
      <p:sp>
        <p:nvSpPr>
          <p:cNvPr id="16" name="TextBox 15">
            <a:extLst>
              <a:ext uri="{FF2B5EF4-FFF2-40B4-BE49-F238E27FC236}">
                <a16:creationId xmlns:a16="http://schemas.microsoft.com/office/drawing/2014/main" id="{8B7B37CD-0023-BABA-0204-2CE3E1F5C629}"/>
              </a:ext>
            </a:extLst>
          </p:cNvPr>
          <p:cNvSpPr txBox="1"/>
          <p:nvPr/>
        </p:nvSpPr>
        <p:spPr>
          <a:xfrm>
            <a:off x="5696293" y="905232"/>
            <a:ext cx="6266475" cy="273921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of </a:t>
            </a:r>
            <a:r>
              <a:rPr lang="en-GB" sz="1400" dirty="0">
                <a:solidFill>
                  <a:prstClr val="black"/>
                </a:solidFill>
                <a:latin typeface="Arial" panose="020B0604020202020204" pitchFamily="34" charset="0"/>
                <a:cs typeface="Arial" panose="020B0604020202020204" pitchFamily="34" charset="0"/>
              </a:rPr>
              <a:t>October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2025, 25% of students who completed a customer satisfaction survey told us they have a learning difficulty. 17% said they have autism</a:t>
            </a:r>
            <a:r>
              <a:rPr lang="en-GB" sz="1400" dirty="0">
                <a:solidFill>
                  <a:prstClr val="black"/>
                </a:solidFill>
                <a:latin typeface="Arial" panose="020B0604020202020204" pitchFamily="34" charset="0"/>
                <a:cs typeface="Arial" panose="020B0604020202020204" pitchFamily="34" charset="0"/>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with a hearing impairment represented </a:t>
            </a:r>
            <a:r>
              <a:rPr lang="en-GB" sz="1400" dirty="0">
                <a:solidFill>
                  <a:prstClr val="black"/>
                </a:solidFill>
                <a:latin typeface="Arial" panose="020B0604020202020204" pitchFamily="34" charset="0"/>
                <a:cs typeface="Arial" panose="020B0604020202020204" pitchFamily="34" charset="0"/>
              </a:rPr>
              <a:t>1</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respondents, with 2% of respondents having a visual impairment.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b="1" dirty="0">
              <a:solidFill>
                <a:prstClr val="black"/>
              </a:solidFill>
              <a:highlight>
                <a:srgbClr val="FFFF00"/>
              </a:highlight>
              <a:latin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GB" sz="1400" b="1" i="0" u="none"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400" b="1" dirty="0">
              <a:solidFill>
                <a:prstClr val="black"/>
              </a:solidFill>
              <a:highlight>
                <a:srgbClr val="FFFF00"/>
              </a:highlight>
              <a:latin typeface="Calibri"/>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400" b="1" i="0" u="none" strike="noStrike" kern="1200" cap="none" spc="0" normalizeH="0" baseline="0" noProof="0" dirty="0">
              <a:ln>
                <a:noFill/>
              </a:ln>
              <a:solidFill>
                <a:prstClr val="black"/>
              </a:solidFill>
              <a:effectLst/>
              <a:highlight>
                <a:srgbClr val="FFFF00"/>
              </a:highligh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8330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54C8-25E6-B9ED-CF3A-177484E31F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D768A-7F67-8D95-6265-66FB9D55F9B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a:t>
            </a:r>
            <a:r>
              <a:rPr lang="en-GB" sz="2600" b="1" dirty="0">
                <a:solidFill>
                  <a:schemeClr val="bg1"/>
                </a:solidFill>
                <a:latin typeface="Arial" panose="020B0604020202020204" pitchFamily="34" charset="0"/>
                <a:ea typeface="Calibri"/>
                <a:cs typeface="Arial" panose="020B0604020202020204" pitchFamily="34" charset="0"/>
              </a:rPr>
              <a:t>– Capita:</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 October 2025 (1)</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43532321-3CBD-D6C7-AAFC-3F26F0E92A63}"/>
              </a:ext>
            </a:extLst>
          </p:cNvPr>
          <p:cNvGraphicFramePr>
            <a:graphicFrameLocks noGrp="1"/>
          </p:cNvGraphicFramePr>
          <p:nvPr>
            <p:extLst>
              <p:ext uri="{D42A27DB-BD31-4B8C-83A1-F6EECF244321}">
                <p14:modId xmlns:p14="http://schemas.microsoft.com/office/powerpoint/2010/main" val="3420524240"/>
              </p:ext>
            </p:extLst>
          </p:nvPr>
        </p:nvGraphicFramePr>
        <p:xfrm>
          <a:off x="-2" y="827936"/>
          <a:ext cx="7856378" cy="5918098"/>
        </p:xfrm>
        <a:graphic>
          <a:graphicData uri="http://schemas.openxmlformats.org/drawingml/2006/table">
            <a:tbl>
              <a:tblPr firstRow="1" bandRow="1"/>
              <a:tblGrid>
                <a:gridCol w="992880">
                  <a:extLst>
                    <a:ext uri="{9D8B030D-6E8A-4147-A177-3AD203B41FA5}">
                      <a16:colId xmlns:a16="http://schemas.microsoft.com/office/drawing/2014/main" val="2496437352"/>
                    </a:ext>
                  </a:extLst>
                </a:gridCol>
                <a:gridCol w="1524423">
                  <a:extLst>
                    <a:ext uri="{9D8B030D-6E8A-4147-A177-3AD203B41FA5}">
                      <a16:colId xmlns:a16="http://schemas.microsoft.com/office/drawing/2014/main" val="3265081969"/>
                    </a:ext>
                  </a:extLst>
                </a:gridCol>
                <a:gridCol w="930306">
                  <a:extLst>
                    <a:ext uri="{9D8B030D-6E8A-4147-A177-3AD203B41FA5}">
                      <a16:colId xmlns:a16="http://schemas.microsoft.com/office/drawing/2014/main" val="629354197"/>
                    </a:ext>
                  </a:extLst>
                </a:gridCol>
                <a:gridCol w="1121840">
                  <a:extLst>
                    <a:ext uri="{9D8B030D-6E8A-4147-A177-3AD203B41FA5}">
                      <a16:colId xmlns:a16="http://schemas.microsoft.com/office/drawing/2014/main" val="3708590140"/>
                    </a:ext>
                  </a:extLst>
                </a:gridCol>
                <a:gridCol w="779816">
                  <a:extLst>
                    <a:ext uri="{9D8B030D-6E8A-4147-A177-3AD203B41FA5}">
                      <a16:colId xmlns:a16="http://schemas.microsoft.com/office/drawing/2014/main" val="3718311893"/>
                    </a:ext>
                  </a:extLst>
                </a:gridCol>
                <a:gridCol w="1067118">
                  <a:extLst>
                    <a:ext uri="{9D8B030D-6E8A-4147-A177-3AD203B41FA5}">
                      <a16:colId xmlns:a16="http://schemas.microsoft.com/office/drawing/2014/main" val="1542582147"/>
                    </a:ext>
                  </a:extLst>
                </a:gridCol>
                <a:gridCol w="1439995">
                  <a:extLst>
                    <a:ext uri="{9D8B030D-6E8A-4147-A177-3AD203B41FA5}">
                      <a16:colId xmlns:a16="http://schemas.microsoft.com/office/drawing/2014/main" val="4219622444"/>
                    </a:ext>
                  </a:extLst>
                </a:gridCol>
              </a:tblGrid>
              <a:tr h="660288">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 </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308542">
                <a:tc>
                  <a:txBody>
                    <a:bodyPr/>
                    <a:lstStyle/>
                    <a:p>
                      <a:pPr algn="l">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offer of NAs appointment made within 2 working days of referral of customers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First Contact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Initial NA communication sent from Supplier to Customer after Supplier receipt of SLC NA referral approval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&lt;=2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0" dirty="0">
                          <a:solidFill>
                            <a:srgbClr val="000000"/>
                          </a:solidFill>
                          <a:effectLst/>
                          <a:latin typeface="Arial" panose="020B0604020202020204" pitchFamily="34" charset="0"/>
                          <a:ea typeface="Aptos" panose="020B0004020202020204" pitchFamily="34" charset="0"/>
                          <a:cs typeface="Arial" panose="020B0604020202020204" pitchFamily="34" charset="0"/>
                        </a:rPr>
                        <a:t>100%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481983">
                <a:tc>
                  <a:txBody>
                    <a:bodyPr/>
                    <a:lstStyle/>
                    <a:p>
                      <a:pPr algn="l">
                        <a:lnSpc>
                          <a:spcPct val="105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 should be offered and completed within 7 working days of the successful contact (excluding those where the customer has requested an alternative date)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Offered &amp; Completed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appointment  offered and completed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&lt;=7 working days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100%</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481983">
                <a:tc>
                  <a:txBody>
                    <a:bodyPr/>
                    <a:lstStyle/>
                    <a:p>
                      <a:pPr algn="l">
                        <a:lnSpc>
                          <a:spcPct val="106000"/>
                        </a:lnSpc>
                        <a:spcAft>
                          <a:spcPts val="800"/>
                        </a:spcAft>
                      </a:pPr>
                      <a:r>
                        <a:rPr lang="en-GB" sz="9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made available to SLC within 5 working days of when NA undertaken (excluding those where the customer has requested to review the NAR)</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Returns</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NAs submitted from Supplier to SLC</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&lt;=5 working days</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74%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985302">
                <a:tc>
                  <a:txBody>
                    <a:bodyPr/>
                    <a:lstStyle/>
                    <a:p>
                      <a:pPr algn="l">
                        <a:lnSpc>
                          <a:spcPct val="106000"/>
                        </a:lnSpc>
                        <a:spcAft>
                          <a:spcPts val="800"/>
                        </a:spcAft>
                      </a:pPr>
                      <a:r>
                        <a:rPr lang="en-GB" sz="9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0" dirty="0">
                          <a:effectLst/>
                          <a:latin typeface="Arial" panose="020B0604020202020204" pitchFamily="34" charset="0"/>
                          <a:ea typeface="Times New Roman" panose="02020603050405020304" pitchFamily="18" charset="0"/>
                          <a:cs typeface="Arial" panose="020B0604020202020204" pitchFamily="34" charset="0"/>
                        </a:rPr>
                        <a:t>Minimum of 95% of NARs meet the standard of acceptability as defined by SLC</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NARs Quality Standard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Submitted NARs from Supplier to SLC Approved on first submission: Right First Time (not pended)</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&gt;=95%</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Standard of Acceptability</a:t>
                      </a:r>
                      <a:endParaRPr lang="en-GB" sz="900" kern="10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90%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2B72A736-0A9F-7487-ACB4-EFEDFF998114}"/>
              </a:ext>
            </a:extLst>
          </p:cNvPr>
          <p:cNvSpPr txBox="1"/>
          <p:nvPr/>
        </p:nvSpPr>
        <p:spPr>
          <a:xfrm>
            <a:off x="7995470" y="1195533"/>
            <a:ext cx="4074610" cy="3503523"/>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200" b="0" i="0" dirty="0">
              <a:solidFill>
                <a:srgbClr val="00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dirty="0">
                <a:solidFill>
                  <a:srgbClr val="000000"/>
                </a:solidFill>
                <a:latin typeface="Arial" panose="020B0604020202020204" pitchFamily="34" charset="0"/>
                <a:cs typeface="Arial" panose="020B0604020202020204" pitchFamily="34" charset="0"/>
              </a:rPr>
              <a:t>KPI 1 </a:t>
            </a:r>
            <a:r>
              <a:rPr lang="en-GB" sz="1200" dirty="0">
                <a:solidFill>
                  <a:srgbClr val="000000"/>
                </a:solidFill>
                <a:latin typeface="Arial" panose="020B0604020202020204" pitchFamily="34" charset="0"/>
                <a:cs typeface="Arial" panose="020B0604020202020204" pitchFamily="34" charset="0"/>
              </a:rPr>
              <a:t>and </a:t>
            </a:r>
            <a:r>
              <a:rPr lang="en-GB" sz="1200" b="1" dirty="0">
                <a:solidFill>
                  <a:srgbClr val="000000"/>
                </a:solidFill>
                <a:latin typeface="Arial" panose="020B0604020202020204" pitchFamily="34" charset="0"/>
                <a:cs typeface="Arial" panose="020B0604020202020204" pitchFamily="34" charset="0"/>
              </a:rPr>
              <a:t>KPI 2</a:t>
            </a:r>
            <a:r>
              <a:rPr lang="en-GB" sz="1200" dirty="0">
                <a:solidFill>
                  <a:srgbClr val="000000"/>
                </a:solidFill>
                <a:latin typeface="Arial" panose="020B0604020202020204" pitchFamily="34" charset="0"/>
                <a:cs typeface="Arial" panose="020B0604020202020204" pitchFamily="34" charset="0"/>
              </a:rPr>
              <a:t> performance targets are being exceeded. </a:t>
            </a:r>
          </a:p>
          <a:p>
            <a:pPr marL="285750" indent="-285750" algn="l" rtl="0" fontAlgn="base">
              <a:lnSpc>
                <a:spcPts val="1376"/>
              </a:lnSpc>
              <a:buFont typeface="Arial" panose="020B0604020202020204" pitchFamily="34" charset="0"/>
              <a:buChar char="•"/>
            </a:pPr>
            <a:endParaRPr lang="en-GB"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b="1" dirty="0">
                <a:solidFill>
                  <a:srgbClr val="000000"/>
                </a:solidFill>
                <a:latin typeface="Arial" panose="020B0604020202020204" pitchFamily="34" charset="0"/>
                <a:ea typeface="Aptos" panose="020B0004020202020204" pitchFamily="34" charset="0"/>
                <a:cs typeface="Arial" panose="020B0604020202020204" pitchFamily="34" charset="0"/>
              </a:rPr>
              <a:t>KPI 3</a:t>
            </a:r>
            <a:r>
              <a:rPr lang="en-GB" sz="1200" dirty="0">
                <a:solidFill>
                  <a:srgbClr val="000000"/>
                </a:solidFill>
                <a:latin typeface="Arial" panose="020B0604020202020204" pitchFamily="34" charset="0"/>
                <a:ea typeface="Aptos" panose="020B0004020202020204" pitchFamily="34" charset="0"/>
                <a:cs typeface="Arial" panose="020B0604020202020204" pitchFamily="34" charset="0"/>
              </a:rPr>
              <a:t> month end for September was 74% due to an issue mid month where there was a delay in reports  being sent to SLC. This has since recovered and at the end of October, performance is on track to be back within KPI. For context, day 6 was achieved for 95% of customers.</a:t>
            </a:r>
            <a:endParaRPr lang="en-GB" sz="1200" dirty="0">
              <a:effectLst/>
              <a:latin typeface="Arial" panose="020B0604020202020204" pitchFamily="34" charset="0"/>
              <a:ea typeface="Aptos" panose="020B0004020202020204" pitchFamily="34" charset="0"/>
              <a:cs typeface="Arial" panose="020B0604020202020204" pitchFamily="34" charset="0"/>
            </a:endParaRPr>
          </a:p>
          <a:p>
            <a:pPr algn="l" rtl="0" fontAlgn="base">
              <a:lnSpc>
                <a:spcPts val="1376"/>
              </a:lnSpc>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effectLst/>
                <a:latin typeface="Arial" panose="020B0604020202020204" pitchFamily="34" charset="0"/>
                <a:ea typeface="Aptos" panose="020B0004020202020204" pitchFamily="34" charset="0"/>
                <a:cs typeface="Arial" panose="020B0604020202020204" pitchFamily="34" charset="0"/>
              </a:rPr>
              <a:t>Performance on </a:t>
            </a:r>
            <a:r>
              <a:rPr lang="en-GB" sz="1200" b="1" dirty="0">
                <a:effectLst/>
                <a:latin typeface="Arial" panose="020B0604020202020204" pitchFamily="34" charset="0"/>
                <a:ea typeface="Aptos" panose="020B0004020202020204" pitchFamily="34" charset="0"/>
                <a:cs typeface="Arial" panose="020B0604020202020204" pitchFamily="34" charset="0"/>
              </a:rPr>
              <a:t>KPI 4</a:t>
            </a:r>
            <a:r>
              <a:rPr lang="en-GB" sz="1200" dirty="0">
                <a:effectLst/>
                <a:latin typeface="Arial" panose="020B0604020202020204" pitchFamily="34" charset="0"/>
                <a:ea typeface="Aptos" panose="020B0004020202020204" pitchFamily="34" charset="0"/>
                <a:cs typeface="Arial" panose="020B0604020202020204" pitchFamily="34" charset="0"/>
              </a:rPr>
              <a:t> has </a:t>
            </a:r>
            <a:r>
              <a:rPr lang="en-GB" sz="1200" dirty="0">
                <a:latin typeface="Arial" panose="020B0604020202020204" pitchFamily="34" charset="0"/>
                <a:ea typeface="Aptos" panose="020B0004020202020204" pitchFamily="34" charset="0"/>
                <a:cs typeface="Arial" panose="020B0604020202020204" pitchFamily="34" charset="0"/>
              </a:rPr>
              <a:t>seen improvement across the last few months (88% for both July and August) and now hit 90% for September. Collaboration between SLC and Capita is ongoing with a focus on quality and right first time for Needs Assessments.</a:t>
            </a:r>
          </a:p>
          <a:p>
            <a:pPr marL="285750" indent="-285750" algn="l" rtl="0" fontAlgn="base">
              <a:lnSpc>
                <a:spcPts val="1376"/>
              </a:lnSpc>
              <a:buFont typeface="Arial" panose="020B0604020202020204" pitchFamily="34" charset="0"/>
              <a:buChar char="•"/>
            </a:pPr>
            <a:endParaRPr lang="en-GB" sz="1200" dirty="0">
              <a:effectLst/>
              <a:latin typeface="Arial" panose="020B0604020202020204" pitchFamily="34" charset="0"/>
              <a:ea typeface="Aptos" panose="020B0004020202020204" pitchFamily="34" charset="0"/>
              <a:cs typeface="Arial" panose="020B0604020202020204" pitchFamily="34" charset="0"/>
            </a:endParaRPr>
          </a:p>
          <a:p>
            <a:pPr algn="l" rtl="0" fontAlgn="base">
              <a:lnSpc>
                <a:spcPts val="1376"/>
              </a:lnSpc>
            </a:pPr>
            <a:endParaRPr lang="en-GB" sz="12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97790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C51A7-4337-1325-7D92-E6F331C8A4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4907D4-DC72-E564-FCED-79C576649717}"/>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KPI  reporting – Capita: October 2025 (2)</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DCA2C9AB-0D11-9C46-38C7-9C9B128D1F05}"/>
              </a:ext>
            </a:extLst>
          </p:cNvPr>
          <p:cNvGraphicFramePr>
            <a:graphicFrameLocks noGrp="1"/>
          </p:cNvGraphicFramePr>
          <p:nvPr>
            <p:extLst>
              <p:ext uri="{D42A27DB-BD31-4B8C-83A1-F6EECF244321}">
                <p14:modId xmlns:p14="http://schemas.microsoft.com/office/powerpoint/2010/main" val="470429502"/>
              </p:ext>
            </p:extLst>
          </p:nvPr>
        </p:nvGraphicFramePr>
        <p:xfrm>
          <a:off x="-2" y="837367"/>
          <a:ext cx="8238930" cy="5955318"/>
        </p:xfrm>
        <a:graphic>
          <a:graphicData uri="http://schemas.openxmlformats.org/drawingml/2006/table">
            <a:tbl>
              <a:tblPr firstRow="1" bandRow="1"/>
              <a:tblGrid>
                <a:gridCol w="1176990">
                  <a:extLst>
                    <a:ext uri="{9D8B030D-6E8A-4147-A177-3AD203B41FA5}">
                      <a16:colId xmlns:a16="http://schemas.microsoft.com/office/drawing/2014/main" val="2496437352"/>
                    </a:ext>
                  </a:extLst>
                </a:gridCol>
                <a:gridCol w="1176990">
                  <a:extLst>
                    <a:ext uri="{9D8B030D-6E8A-4147-A177-3AD203B41FA5}">
                      <a16:colId xmlns:a16="http://schemas.microsoft.com/office/drawing/2014/main" val="3265081969"/>
                    </a:ext>
                  </a:extLst>
                </a:gridCol>
                <a:gridCol w="1176990">
                  <a:extLst>
                    <a:ext uri="{9D8B030D-6E8A-4147-A177-3AD203B41FA5}">
                      <a16:colId xmlns:a16="http://schemas.microsoft.com/office/drawing/2014/main" val="629354197"/>
                    </a:ext>
                  </a:extLst>
                </a:gridCol>
                <a:gridCol w="1176990">
                  <a:extLst>
                    <a:ext uri="{9D8B030D-6E8A-4147-A177-3AD203B41FA5}">
                      <a16:colId xmlns:a16="http://schemas.microsoft.com/office/drawing/2014/main" val="3708590140"/>
                    </a:ext>
                  </a:extLst>
                </a:gridCol>
                <a:gridCol w="1176990">
                  <a:extLst>
                    <a:ext uri="{9D8B030D-6E8A-4147-A177-3AD203B41FA5}">
                      <a16:colId xmlns:a16="http://schemas.microsoft.com/office/drawing/2014/main" val="3718311893"/>
                    </a:ext>
                  </a:extLst>
                </a:gridCol>
                <a:gridCol w="1176990">
                  <a:extLst>
                    <a:ext uri="{9D8B030D-6E8A-4147-A177-3AD203B41FA5}">
                      <a16:colId xmlns:a16="http://schemas.microsoft.com/office/drawing/2014/main" val="1542582147"/>
                    </a:ext>
                  </a:extLst>
                </a:gridCol>
                <a:gridCol w="1176990">
                  <a:extLst>
                    <a:ext uri="{9D8B030D-6E8A-4147-A177-3AD203B41FA5}">
                      <a16:colId xmlns:a16="http://schemas.microsoft.com/office/drawing/2014/main" val="4219622444"/>
                    </a:ext>
                  </a:extLst>
                </a:gridCol>
              </a:tblGrid>
              <a:tr h="501191">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94789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5</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80% or above (for those sampled)</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NA Experience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5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&gt;80%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32462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6</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within 2 working days of receiving SLC approval to arrange delivery of equipment appointment</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First Contact</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Customer Contact rate for approved AT Equipment delivery to Customer</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&lt;=2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r h="1687977">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7</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receive equipment package within 5 working days of successful contact, or 5 working days from the date the £200 contribution is received</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Equipment Delivery after successful contact and where applicable after contribution payment is received from customer</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98%</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524242"/>
                  </a:ext>
                </a:extLst>
              </a:tr>
              <a:tr h="1493632">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8</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have a satisfaction score of 75% or above (for those sampled) for delivery, setup and customer service</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Equipment Experience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sampled NA's completed</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lang="en-GB" sz="900" kern="100" dirty="0">
                          <a:effectLst/>
                          <a:latin typeface="Arial" panose="020B0604020202020204" pitchFamily="34" charset="0"/>
                          <a:ea typeface="Aptos" panose="020B0004020202020204" pitchFamily="34" charset="0"/>
                          <a:cs typeface="Arial" panose="020B0604020202020204" pitchFamily="34" charset="0"/>
                        </a:rPr>
                        <a:t>&gt;75%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85%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0424393"/>
                  </a:ext>
                </a:extLst>
              </a:tr>
            </a:tbl>
          </a:graphicData>
        </a:graphic>
      </p:graphicFrame>
      <p:sp>
        <p:nvSpPr>
          <p:cNvPr id="6" name="TextBox 5">
            <a:extLst>
              <a:ext uri="{FF2B5EF4-FFF2-40B4-BE49-F238E27FC236}">
                <a16:creationId xmlns:a16="http://schemas.microsoft.com/office/drawing/2014/main" id="{C9024699-5E5B-4055-3E43-806F0BEA5E0A}"/>
              </a:ext>
            </a:extLst>
          </p:cNvPr>
          <p:cNvSpPr txBox="1"/>
          <p:nvPr/>
        </p:nvSpPr>
        <p:spPr>
          <a:xfrm>
            <a:off x="8450915" y="1190289"/>
            <a:ext cx="3427942" cy="2067233"/>
          </a:xfrm>
          <a:prstGeom prst="rect">
            <a:avLst/>
          </a:prstGeom>
          <a:noFill/>
          <a:ln>
            <a:solidFill>
              <a:schemeClr val="tx1"/>
            </a:solidFill>
          </a:ln>
        </p:spPr>
        <p:txBody>
          <a:bodyPr wrap="square" lIns="91440" tIns="45720" rIns="91440" bIns="45720" rtlCol="0" anchor="t">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marL="285750" indent="-285750" algn="l" rtl="0" fontAlgn="base">
              <a:lnSpc>
                <a:spcPts val="1376"/>
              </a:lnSpc>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Customer satisfaction for the Needs Assessment service </a:t>
            </a:r>
            <a:r>
              <a:rPr lang="en-GB" sz="1200" b="1" dirty="0">
                <a:latin typeface="Arial" panose="020B0604020202020204" pitchFamily="34" charset="0"/>
                <a:cs typeface="Arial" panose="020B0604020202020204" pitchFamily="34" charset="0"/>
              </a:rPr>
              <a:t>KPI 7 </a:t>
            </a:r>
            <a:r>
              <a:rPr lang="en-GB" sz="1200" dirty="0">
                <a:latin typeface="Arial" panose="020B0604020202020204" pitchFamily="34" charset="0"/>
                <a:cs typeface="Arial" panose="020B0604020202020204" pitchFamily="34" charset="0"/>
              </a:rPr>
              <a:t>continues to exceed the target. </a:t>
            </a:r>
          </a:p>
          <a:p>
            <a:pPr algn="l" rtl="0" fontAlgn="base">
              <a:lnSpc>
                <a:spcPts val="1376"/>
              </a:lnSpc>
            </a:pPr>
            <a:endParaRPr lang="en-GB" sz="1200" dirty="0">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i="0" dirty="0">
                <a:effectLst/>
                <a:latin typeface="Arial" panose="020B0604020202020204" pitchFamily="34" charset="0"/>
                <a:cs typeface="Arial" panose="020B0604020202020204" pitchFamily="34" charset="0"/>
              </a:rPr>
              <a:t>Performance on </a:t>
            </a:r>
            <a:r>
              <a:rPr lang="en-GB" sz="1200" b="1" i="0" dirty="0">
                <a:effectLst/>
                <a:latin typeface="Arial" panose="020B0604020202020204" pitchFamily="34" charset="0"/>
                <a:cs typeface="Arial" panose="020B0604020202020204" pitchFamily="34" charset="0"/>
              </a:rPr>
              <a:t>KPI 6 </a:t>
            </a:r>
            <a:r>
              <a:rPr lang="en-GB" sz="1200" dirty="0">
                <a:latin typeface="Arial" panose="020B0604020202020204" pitchFamily="34" charset="0"/>
                <a:cs typeface="Arial" panose="020B0604020202020204" pitchFamily="34" charset="0"/>
              </a:rPr>
              <a:t>and</a:t>
            </a:r>
            <a:r>
              <a:rPr lang="en-GB" sz="1200" b="1" dirty="0">
                <a:latin typeface="Arial" panose="020B0604020202020204" pitchFamily="34" charset="0"/>
                <a:cs typeface="Arial" panose="020B0604020202020204" pitchFamily="34" charset="0"/>
              </a:rPr>
              <a:t> KPI 7 </a:t>
            </a:r>
            <a:r>
              <a:rPr lang="en-GB" sz="1200" dirty="0">
                <a:latin typeface="Arial" panose="020B0604020202020204" pitchFamily="34" charset="0"/>
                <a:cs typeface="Arial" panose="020B0604020202020204" pitchFamily="34" charset="0"/>
              </a:rPr>
              <a:t>is</a:t>
            </a:r>
            <a:r>
              <a:rPr lang="en-GB" sz="1200" i="0" dirty="0">
                <a:effectLst/>
                <a:latin typeface="Arial" panose="020B0604020202020204" pitchFamily="34" charset="0"/>
                <a:cs typeface="Arial" panose="020B0604020202020204" pitchFamily="34" charset="0"/>
              </a:rPr>
              <a:t> above targe</a:t>
            </a:r>
            <a:r>
              <a:rPr lang="en-GB" sz="1200" dirty="0">
                <a:latin typeface="Arial" panose="020B0604020202020204" pitchFamily="34" charset="0"/>
                <a:cs typeface="Arial" panose="020B0604020202020204" pitchFamily="34" charset="0"/>
              </a:rPr>
              <a:t>t.</a:t>
            </a:r>
            <a:endParaRPr lang="en-GB" sz="1200" b="1" i="0" dirty="0">
              <a:effectLst/>
              <a:latin typeface="Arial" panose="020B0604020202020204" pitchFamily="34" charset="0"/>
              <a:cs typeface="Arial" panose="020B0604020202020204" pitchFamily="34" charset="0"/>
            </a:endParaRPr>
          </a:p>
          <a:p>
            <a:pPr algn="l" fontAlgn="base">
              <a:lnSpc>
                <a:spcPts val="1376"/>
              </a:lnSpc>
            </a:pPr>
            <a:endParaRPr lang="en-GB" sz="1200" b="1" kern="100" dirty="0">
              <a:latin typeface="Arial" panose="020B0604020202020204" pitchFamily="34" charset="0"/>
              <a:ea typeface="Aptos" panose="020B00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kern="100" dirty="0">
                <a:latin typeface="Arial" panose="020B0604020202020204" pitchFamily="34" charset="0"/>
                <a:ea typeface="Aptos" panose="020B0004020202020204" pitchFamily="34" charset="0"/>
                <a:cs typeface="Arial" panose="020B0604020202020204" pitchFamily="34" charset="0"/>
              </a:rPr>
              <a:t>AT Equipment Customer Satisfaction </a:t>
            </a:r>
            <a:r>
              <a:rPr lang="en-GB" sz="1200" b="1" kern="100" dirty="0">
                <a:latin typeface="Arial" panose="020B0604020202020204" pitchFamily="34" charset="0"/>
                <a:ea typeface="Aptos" panose="020B0004020202020204" pitchFamily="34" charset="0"/>
                <a:cs typeface="Arial" panose="020B0604020202020204" pitchFamily="34" charset="0"/>
              </a:rPr>
              <a:t>KPI 8 </a:t>
            </a:r>
            <a:r>
              <a:rPr lang="en-GB" sz="1200" kern="100" dirty="0">
                <a:latin typeface="Arial" panose="020B0604020202020204" pitchFamily="34" charset="0"/>
                <a:ea typeface="Aptos" panose="020B0004020202020204" pitchFamily="34" charset="0"/>
                <a:cs typeface="Arial" panose="020B0604020202020204" pitchFamily="34" charset="0"/>
              </a:rPr>
              <a:t>is</a:t>
            </a:r>
            <a:r>
              <a:rPr lang="en-GB" sz="1200" b="1" kern="100" dirty="0">
                <a:latin typeface="Arial" panose="020B0604020202020204" pitchFamily="34" charset="0"/>
                <a:ea typeface="Aptos" panose="020B0004020202020204" pitchFamily="34" charset="0"/>
                <a:cs typeface="Arial" panose="020B0604020202020204" pitchFamily="34" charset="0"/>
              </a:rPr>
              <a:t> </a:t>
            </a:r>
            <a:r>
              <a:rPr lang="en-GB" sz="1200" kern="100" dirty="0">
                <a:latin typeface="Arial" panose="020B0604020202020204" pitchFamily="34" charset="0"/>
                <a:ea typeface="Aptos" panose="020B0004020202020204" pitchFamily="34" charset="0"/>
                <a:cs typeface="Arial" panose="020B0604020202020204" pitchFamily="34" charset="0"/>
              </a:rPr>
              <a:t>above target.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6132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FE82-68B0-2FDE-236B-96BAC0246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43551-BFD1-A28B-E640-F1A9DB7F7724}"/>
              </a:ext>
            </a:extLst>
          </p:cNvPr>
          <p:cNvSpPr txBox="1">
            <a:spLocks noGrp="1"/>
          </p:cNvSpPr>
          <p:nvPr>
            <p:ph type="title" idx="4294967295"/>
          </p:nvPr>
        </p:nvSpPr>
        <p:spPr>
          <a:xfrm>
            <a:off x="122791" y="226494"/>
            <a:ext cx="10299727" cy="4924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chemeClr val="bg1"/>
                </a:solidFill>
                <a:latin typeface="Arial" panose="020B0604020202020204" pitchFamily="34" charset="0"/>
                <a:ea typeface="Calibri"/>
                <a:cs typeface="Arial" panose="020B0604020202020204" pitchFamily="34" charset="0"/>
              </a:rPr>
              <a:t>KPI Reporting: Capita – </a:t>
            </a:r>
            <a:r>
              <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Calibri"/>
                <a:cs typeface="Arial" panose="020B0604020202020204" pitchFamily="34" charset="0"/>
              </a:rPr>
              <a:t>October 2025 (3)</a:t>
            </a:r>
            <a:endParaRPr kumimoji="0" lang="en-GB" sz="26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9B4224E9-5083-D404-2507-8321CE75FD56}"/>
              </a:ext>
            </a:extLst>
          </p:cNvPr>
          <p:cNvGraphicFramePr>
            <a:graphicFrameLocks noGrp="1"/>
          </p:cNvGraphicFramePr>
          <p:nvPr>
            <p:extLst>
              <p:ext uri="{D42A27DB-BD31-4B8C-83A1-F6EECF244321}">
                <p14:modId xmlns:p14="http://schemas.microsoft.com/office/powerpoint/2010/main" val="2925944086"/>
              </p:ext>
            </p:extLst>
          </p:nvPr>
        </p:nvGraphicFramePr>
        <p:xfrm>
          <a:off x="-1" y="855652"/>
          <a:ext cx="8425543" cy="6002347"/>
        </p:xfrm>
        <a:graphic>
          <a:graphicData uri="http://schemas.openxmlformats.org/drawingml/2006/table">
            <a:tbl>
              <a:tblPr firstRow="1" bandRow="1"/>
              <a:tblGrid>
                <a:gridCol w="1203649">
                  <a:extLst>
                    <a:ext uri="{9D8B030D-6E8A-4147-A177-3AD203B41FA5}">
                      <a16:colId xmlns:a16="http://schemas.microsoft.com/office/drawing/2014/main" val="2496437352"/>
                    </a:ext>
                  </a:extLst>
                </a:gridCol>
                <a:gridCol w="1203649">
                  <a:extLst>
                    <a:ext uri="{9D8B030D-6E8A-4147-A177-3AD203B41FA5}">
                      <a16:colId xmlns:a16="http://schemas.microsoft.com/office/drawing/2014/main" val="3265081969"/>
                    </a:ext>
                  </a:extLst>
                </a:gridCol>
                <a:gridCol w="1203649">
                  <a:extLst>
                    <a:ext uri="{9D8B030D-6E8A-4147-A177-3AD203B41FA5}">
                      <a16:colId xmlns:a16="http://schemas.microsoft.com/office/drawing/2014/main" val="629354197"/>
                    </a:ext>
                  </a:extLst>
                </a:gridCol>
                <a:gridCol w="1203649">
                  <a:extLst>
                    <a:ext uri="{9D8B030D-6E8A-4147-A177-3AD203B41FA5}">
                      <a16:colId xmlns:a16="http://schemas.microsoft.com/office/drawing/2014/main" val="3708590140"/>
                    </a:ext>
                  </a:extLst>
                </a:gridCol>
                <a:gridCol w="1203649">
                  <a:extLst>
                    <a:ext uri="{9D8B030D-6E8A-4147-A177-3AD203B41FA5}">
                      <a16:colId xmlns:a16="http://schemas.microsoft.com/office/drawing/2014/main" val="3718311893"/>
                    </a:ext>
                  </a:extLst>
                </a:gridCol>
                <a:gridCol w="1203649">
                  <a:extLst>
                    <a:ext uri="{9D8B030D-6E8A-4147-A177-3AD203B41FA5}">
                      <a16:colId xmlns:a16="http://schemas.microsoft.com/office/drawing/2014/main" val="1542582147"/>
                    </a:ext>
                  </a:extLst>
                </a:gridCol>
                <a:gridCol w="1203649">
                  <a:extLst>
                    <a:ext uri="{9D8B030D-6E8A-4147-A177-3AD203B41FA5}">
                      <a16:colId xmlns:a16="http://schemas.microsoft.com/office/drawing/2014/main" val="4219622444"/>
                    </a:ext>
                  </a:extLst>
                </a:gridCol>
              </a:tblGrid>
              <a:tr h="552102">
                <a:tc>
                  <a:txBody>
                    <a:bodyPr/>
                    <a:lstStyle/>
                    <a:p>
                      <a:pPr algn="l">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KPI</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 of standard</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Name</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Description</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Service Level</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Target</a:t>
                      </a:r>
                      <a:endParaRPr lang="en-GB" sz="900"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a:txBody>
                    <a:bodyPr/>
                    <a:lstStyle/>
                    <a:p>
                      <a:pPr algn="l" fontAlgn="ctr">
                        <a:lnSpc>
                          <a:spcPct val="105000"/>
                        </a:lnSpc>
                        <a:spcAft>
                          <a:spcPts val="800"/>
                        </a:spcAft>
                      </a:pPr>
                      <a:r>
                        <a:rPr lang="en-GB" sz="9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Actual</a:t>
                      </a:r>
                    </a:p>
                    <a:p>
                      <a:pPr algn="l" fontAlgn="ctr">
                        <a:lnSpc>
                          <a:spcPct val="105000"/>
                        </a:lnSpc>
                        <a:spcAft>
                          <a:spcPts val="800"/>
                        </a:spcAft>
                      </a:pPr>
                      <a:r>
                        <a:rPr lang="en-GB" sz="900" b="1" i="1" kern="1200" dirty="0">
                          <a:solidFill>
                            <a:srgbClr val="FFFFFF"/>
                          </a:solidFill>
                          <a:effectLst/>
                          <a:latin typeface="Arial" panose="020B0604020202020204" pitchFamily="34" charset="0"/>
                          <a:ea typeface="Aptos" panose="020B0004020202020204" pitchFamily="34" charset="0"/>
                          <a:cs typeface="Arial" panose="020B0604020202020204" pitchFamily="34" charset="0"/>
                        </a:rPr>
                        <a:t>At 30 September</a:t>
                      </a:r>
                      <a:endParaRPr lang="en-GB" sz="900" i="1" kern="100" dirty="0">
                        <a:effectLst/>
                        <a:latin typeface="Arial" panose="020B0604020202020204" pitchFamily="34" charset="0"/>
                        <a:ea typeface="Aptos" panose="020B0004020202020204" pitchFamily="34" charset="0"/>
                        <a:cs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extLst>
                  <a:ext uri="{0D108BD9-81ED-4DB2-BD59-A6C34878D82A}">
                    <a16:rowId xmlns:a16="http://schemas.microsoft.com/office/drawing/2014/main" val="358689593"/>
                  </a:ext>
                </a:extLst>
              </a:tr>
              <a:tr h="1468360">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be contacted to arrange a suitable date for the first AT training session within 1 working day of receiving their equipment.</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First Contact</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booking contact sent to Customer from Supplier</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&lt;=1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4308664"/>
                  </a:ext>
                </a:extLst>
              </a:tr>
              <a:tr h="2047662">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10</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95% of customers will have attended their first AT session within 5 working days of receiving the equipment (excluding customers who request an appointment after the 5 working days)</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appointment confirmed and attended by Customer</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&gt;=95%</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&lt;=5 working days</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99%</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6424338"/>
                  </a:ext>
                </a:extLst>
              </a:tr>
              <a:tr h="1057978">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11</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Satisfaction with the Assistive Technology Training. </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AT Training Experience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C-Sat survey satisfaction score for Assistive Technology Training delivery and customer service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Overall Satisfaction</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&gt;80%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70%</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8079245"/>
                  </a:ext>
                </a:extLst>
              </a:tr>
              <a:tr h="876245">
                <a:tc>
                  <a:txBody>
                    <a:bodyPr/>
                    <a:lstStyle/>
                    <a:p>
                      <a:pPr algn="l">
                        <a:lnSpc>
                          <a:spcPct val="105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12</a:t>
                      </a:r>
                    </a:p>
                  </a:txBody>
                  <a:tcPr marL="36000" marR="18558" marT="9666" marB="96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Minimum of 98% of calls by customers to supplier being answered within 1 minute</a:t>
                      </a:r>
                    </a:p>
                  </a:txBody>
                  <a:tcPr marL="36000" marR="1160" marT="11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 Response</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Inbound Calls Percentage Calls Answered (PCA)</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&gt;=98%</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Standard of Acceptability</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6000"/>
                        </a:lnSpc>
                        <a:spcAft>
                          <a:spcPts val="800"/>
                        </a:spcAft>
                      </a:pPr>
                      <a:r>
                        <a:rPr lang="en-GB" sz="900" kern="100" dirty="0">
                          <a:effectLst/>
                          <a:latin typeface="Arial" panose="020B0604020202020204" pitchFamily="34" charset="0"/>
                          <a:ea typeface="Aptos" panose="020B0004020202020204" pitchFamily="34" charset="0"/>
                          <a:cs typeface="Arial" panose="020B0604020202020204" pitchFamily="34" charset="0"/>
                        </a:rPr>
                        <a:t>97%</a:t>
                      </a:r>
                    </a:p>
                  </a:txBody>
                  <a:tcPr marL="3600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9695980"/>
                  </a:ext>
                </a:extLst>
              </a:tr>
            </a:tbl>
          </a:graphicData>
        </a:graphic>
      </p:graphicFrame>
      <p:sp>
        <p:nvSpPr>
          <p:cNvPr id="3" name="TextBox 2">
            <a:extLst>
              <a:ext uri="{FF2B5EF4-FFF2-40B4-BE49-F238E27FC236}">
                <a16:creationId xmlns:a16="http://schemas.microsoft.com/office/drawing/2014/main" id="{8F728F3D-4BB0-74BF-9A8D-FBB0D75E3B43}"/>
              </a:ext>
            </a:extLst>
          </p:cNvPr>
          <p:cNvSpPr txBox="1"/>
          <p:nvPr/>
        </p:nvSpPr>
        <p:spPr>
          <a:xfrm>
            <a:off x="8592254" y="1005982"/>
            <a:ext cx="3481213" cy="2785378"/>
          </a:xfrm>
          <a:prstGeom prst="rect">
            <a:avLst/>
          </a:prstGeom>
          <a:noFill/>
          <a:ln>
            <a:solidFill>
              <a:schemeClr val="tx1"/>
            </a:solidFill>
          </a:ln>
        </p:spPr>
        <p:txBody>
          <a:bodyPr wrap="square" rtlCol="0">
            <a:spAutoFit/>
          </a:bodyPr>
          <a:lstStyle/>
          <a:p>
            <a:pPr algn="l" rtl="0" fontAlgn="base">
              <a:lnSpc>
                <a:spcPts val="1376"/>
              </a:lnSpc>
            </a:pPr>
            <a:r>
              <a:rPr lang="en-GB" sz="1200" b="1" dirty="0">
                <a:latin typeface="Arial" panose="020B0604020202020204" pitchFamily="34" charset="0"/>
                <a:cs typeface="Arial" panose="020B0604020202020204" pitchFamily="34" charset="0"/>
              </a:rPr>
              <a:t>Commentary</a:t>
            </a: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Performance</a:t>
            </a:r>
            <a:r>
              <a:rPr lang="en-GB" sz="1200" b="1" dirty="0">
                <a:solidFill>
                  <a:srgbClr val="000000"/>
                </a:solidFill>
                <a:latin typeface="Arial" panose="020B0604020202020204" pitchFamily="34" charset="0"/>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on </a:t>
            </a:r>
            <a:r>
              <a:rPr lang="en-GB" sz="1200" b="1" i="0" dirty="0">
                <a:solidFill>
                  <a:srgbClr val="000000"/>
                </a:solidFill>
                <a:effectLst/>
                <a:latin typeface="Arial" panose="020B0604020202020204" pitchFamily="34" charset="0"/>
                <a:cs typeface="Arial" panose="020B0604020202020204" pitchFamily="34" charset="0"/>
              </a:rPr>
              <a:t>KPI 9 </a:t>
            </a:r>
            <a:r>
              <a:rPr lang="en-GB" sz="1200" i="0" dirty="0">
                <a:solidFill>
                  <a:srgbClr val="000000"/>
                </a:solidFill>
                <a:effectLst/>
                <a:latin typeface="Arial" panose="020B0604020202020204" pitchFamily="34" charset="0"/>
                <a:cs typeface="Arial" panose="020B0604020202020204" pitchFamily="34" charset="0"/>
              </a:rPr>
              <a:t>and</a:t>
            </a:r>
            <a:r>
              <a:rPr lang="en-GB" sz="1200" b="1" i="0" dirty="0">
                <a:solidFill>
                  <a:srgbClr val="000000"/>
                </a:solidFill>
                <a:effectLst/>
                <a:latin typeface="Arial" panose="020B0604020202020204" pitchFamily="34" charset="0"/>
                <a:cs typeface="Arial" panose="020B0604020202020204" pitchFamily="34" charset="0"/>
              </a:rPr>
              <a:t> KPI 10 </a:t>
            </a:r>
            <a:r>
              <a:rPr lang="en-GB" sz="1200" dirty="0">
                <a:solidFill>
                  <a:srgbClr val="000000"/>
                </a:solidFill>
                <a:latin typeface="Arial" panose="020B0604020202020204" pitchFamily="34" charset="0"/>
                <a:cs typeface="Arial" panose="020B0604020202020204" pitchFamily="34" charset="0"/>
              </a:rPr>
              <a:t>is above target. </a:t>
            </a:r>
            <a:endParaRPr lang="en-GB" sz="1200" i="0" dirty="0">
              <a:solidFill>
                <a:srgbClr val="FF0000"/>
              </a:solidFill>
              <a:effectLst/>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endParaRPr lang="en-GB" sz="1200" b="1" dirty="0">
              <a:solidFill>
                <a:srgbClr val="FF0000"/>
              </a:solidFill>
              <a:latin typeface="Arial" panose="020B0604020202020204" pitchFamily="34" charset="0"/>
              <a:cs typeface="Arial" panose="020B0604020202020204" pitchFamily="34" charset="0"/>
            </a:endParaRPr>
          </a:p>
          <a:p>
            <a:pPr marL="285750" indent="-285750" fontAlgn="base">
              <a:lnSpc>
                <a:spcPts val="1376"/>
              </a:lnSpc>
              <a:buFont typeface="Arial" panose="020B0604020202020204" pitchFamily="34" charset="0"/>
              <a:buChar char="•"/>
            </a:pPr>
            <a:r>
              <a:rPr lang="en-GB" sz="1200" dirty="0">
                <a:latin typeface="Arial" panose="020B0604020202020204" pitchFamily="34" charset="0"/>
                <a:cs typeface="Arial" panose="020B0604020202020204" pitchFamily="34" charset="0"/>
              </a:rPr>
              <a:t>Customer satisfaction for the Needs Assessment service, </a:t>
            </a:r>
            <a:r>
              <a:rPr lang="en-GB" sz="1200" b="1" dirty="0">
                <a:latin typeface="Arial" panose="020B0604020202020204" pitchFamily="34" charset="0"/>
                <a:cs typeface="Arial" panose="020B0604020202020204" pitchFamily="34" charset="0"/>
              </a:rPr>
              <a:t>KPI 11 </a:t>
            </a:r>
            <a:r>
              <a:rPr lang="en-GB" sz="1200" dirty="0">
                <a:latin typeface="Arial" panose="020B0604020202020204" pitchFamily="34" charset="0"/>
                <a:cs typeface="Arial" panose="020B0604020202020204" pitchFamily="34" charset="0"/>
              </a:rPr>
              <a:t>is short of the increased target but there was a lower volume of C-Sat responses for September.</a:t>
            </a:r>
          </a:p>
          <a:p>
            <a:pPr algn="l" rtl="0" fontAlgn="base">
              <a:lnSpc>
                <a:spcPts val="1376"/>
              </a:lnSpc>
            </a:pPr>
            <a:endParaRPr lang="en-GB" sz="1200" dirty="0">
              <a:solidFill>
                <a:srgbClr val="000000"/>
              </a:solidFill>
              <a:latin typeface="Arial" panose="020B0604020202020204" pitchFamily="34" charset="0"/>
              <a:cs typeface="Arial" panose="020B0604020202020204" pitchFamily="34" charset="0"/>
            </a:endParaRPr>
          </a:p>
          <a:p>
            <a:pPr marL="285750" indent="-285750" algn="l" rtl="0" fontAlgn="base">
              <a:lnSpc>
                <a:spcPts val="1376"/>
              </a:lnSpc>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Customer contact handling </a:t>
            </a:r>
            <a:r>
              <a:rPr lang="en-GB" sz="1200" b="1" dirty="0">
                <a:solidFill>
                  <a:srgbClr val="000000"/>
                </a:solidFill>
                <a:latin typeface="Arial" panose="020B0604020202020204" pitchFamily="34" charset="0"/>
                <a:cs typeface="Arial" panose="020B0604020202020204" pitchFamily="34" charset="0"/>
              </a:rPr>
              <a:t>KPI 12 </a:t>
            </a:r>
            <a:r>
              <a:rPr lang="en-GB" sz="1200" dirty="0">
                <a:solidFill>
                  <a:srgbClr val="000000"/>
                </a:solidFill>
                <a:latin typeface="Arial" panose="020B0604020202020204" pitchFamily="34" charset="0"/>
                <a:cs typeface="Arial" panose="020B0604020202020204" pitchFamily="34" charset="0"/>
              </a:rPr>
              <a:t>is just short of the target by 1% and previous performance is positive.</a:t>
            </a:r>
          </a:p>
          <a:p>
            <a:pPr algn="l" rtl="0" fontAlgn="base">
              <a:lnSpc>
                <a:spcPts val="1376"/>
              </a:lnSpc>
            </a:pPr>
            <a:endParaRPr lang="en-GB" sz="1200" b="1" dirty="0">
              <a:solidFill>
                <a:srgbClr val="000000"/>
              </a:solidFill>
              <a:highlight>
                <a:srgbClr val="FFFF00"/>
              </a:highlight>
              <a:latin typeface="Arial" panose="020B0604020202020204" pitchFamily="34" charset="0"/>
              <a:cs typeface="Arial" panose="020B0604020202020204" pitchFamily="34" charset="0"/>
            </a:endParaRPr>
          </a:p>
          <a:p>
            <a:pPr algn="l" rtl="0" fontAlgn="base">
              <a:lnSpc>
                <a:spcPts val="1376"/>
              </a:lnSpc>
            </a:pPr>
            <a:endParaRPr lang="en-GB" sz="1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31659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90ee83c8-8fb8-40ab-baba-004743726d98" xsi:nil="true"/>
    <_ip_UnifiedCompliancePolicyProperties xmlns="http://schemas.microsoft.com/sharepoint/v3" xsi:nil="true"/>
    <lcf76f155ced4ddcb4097134ff3c332f xmlns="ee2470c4-8806-4587-aebb-064eeae8a2d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798A94BBD30346A6BE7540B435BFFA" ma:contentTypeVersion="16" ma:contentTypeDescription="Create a new document." ma:contentTypeScope="" ma:versionID="c52f3035edf14a34c795630d9e2e0c91">
  <xsd:schema xmlns:xsd="http://www.w3.org/2001/XMLSchema" xmlns:xs="http://www.w3.org/2001/XMLSchema" xmlns:p="http://schemas.microsoft.com/office/2006/metadata/properties" xmlns:ns1="http://schemas.microsoft.com/sharepoint/v3" xmlns:ns2="ee2470c4-8806-4587-aebb-064eeae8a2d1" xmlns:ns3="90ee83c8-8fb8-40ab-baba-004743726d98" targetNamespace="http://schemas.microsoft.com/office/2006/metadata/properties" ma:root="true" ma:fieldsID="d9d52a92a3c785e40ea9b8f8e641a776" ns1:_="" ns2:_="" ns3:_="">
    <xsd:import namespace="http://schemas.microsoft.com/sharepoint/v3"/>
    <xsd:import namespace="ee2470c4-8806-4587-aebb-064eeae8a2d1"/>
    <xsd:import namespace="90ee83c8-8fb8-40ab-baba-004743726d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2470c4-8806-4587-aebb-064eeae8a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451f07-fc5e-45d8-b551-a227bf0caf8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ee83c8-8fb8-40ab-baba-004743726d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2ee6605-974a-4c8f-8037-bc63c7d17d32}" ma:internalName="TaxCatchAll" ma:showField="CatchAllData" ma:web="90ee83c8-8fb8-40ab-baba-004743726d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949295-4223-4283-A8EF-4C026F5B9330}">
  <ds:schemaRefs>
    <ds:schemaRef ds:uri="http://schemas.microsoft.com/office/2006/metadata/properties"/>
    <ds:schemaRef ds:uri="http://schemas.microsoft.com/office/infopath/2007/PartnerControls"/>
    <ds:schemaRef ds:uri="http://schemas.microsoft.com/sharepoint/v3"/>
    <ds:schemaRef ds:uri="90ee83c8-8fb8-40ab-baba-004743726d98"/>
    <ds:schemaRef ds:uri="ee2470c4-8806-4587-aebb-064eeae8a2d1"/>
  </ds:schemaRefs>
</ds:datastoreItem>
</file>

<file path=customXml/itemProps2.xml><?xml version="1.0" encoding="utf-8"?>
<ds:datastoreItem xmlns:ds="http://schemas.openxmlformats.org/officeDocument/2006/customXml" ds:itemID="{6933F154-B925-43C7-9056-DD2A3DEC6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2470c4-8806-4587-aebb-064eeae8a2d1"/>
    <ds:schemaRef ds:uri="90ee83c8-8fb8-40ab-baba-004743726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1C4905-A053-4617-A2A2-74E4B5962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2868</TotalTime>
  <Words>3511</Words>
  <Application>Microsoft Office PowerPoint</Application>
  <PresentationFormat>Widescreen</PresentationFormat>
  <Paragraphs>709</Paragraphs>
  <Slides>17</Slides>
  <Notes>12</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17</vt:i4>
      </vt:variant>
    </vt:vector>
  </HeadingPairs>
  <TitlesOfParts>
    <vt:vector size="32" baseType="lpstr">
      <vt:lpstr>Aptos</vt:lpstr>
      <vt:lpstr>Aptos Narrow</vt:lpstr>
      <vt:lpstr>Arial</vt:lpstr>
      <vt:lpstr>Calibri</vt:lpstr>
      <vt:lpstr>Helvetica</vt:lpstr>
      <vt:lpstr>Symbol</vt:lpstr>
      <vt:lpstr>Custom Design</vt:lpstr>
      <vt:lpstr>1_Custom Design</vt:lpstr>
      <vt:lpstr>2_Custom Design</vt:lpstr>
      <vt:lpstr>3_Custom Design</vt:lpstr>
      <vt:lpstr>5_Custom Design</vt:lpstr>
      <vt:lpstr>4_Custom Design</vt:lpstr>
      <vt:lpstr>6_Custom Design</vt:lpstr>
      <vt:lpstr>7_Custom Design</vt:lpstr>
      <vt:lpstr>9_Custom Design</vt:lpstr>
      <vt:lpstr>  DSA Performance Pack: October 2025</vt:lpstr>
      <vt:lpstr>Contents</vt:lpstr>
      <vt:lpstr>DSA Application Volumes – Student Finance England (SFE)</vt:lpstr>
      <vt:lpstr>DSA Application Volumes – Student Finance Wales (SFW)</vt:lpstr>
      <vt:lpstr>Customer Satisfaction Survey (CSAT) results – October 2025</vt:lpstr>
      <vt:lpstr>CSAT participation by disability type – October 2025</vt:lpstr>
      <vt:lpstr>KPI reporting – Capita: October 2025 (1)</vt:lpstr>
      <vt:lpstr>KPI  reporting – Capita: October 2025 (2)</vt:lpstr>
      <vt:lpstr>KPI Reporting: Capita – October 2025 (3)</vt:lpstr>
      <vt:lpstr>PowerPoint Presentation</vt:lpstr>
      <vt:lpstr>KPI reporting: Study Tech – October 2025 (1)</vt:lpstr>
      <vt:lpstr>KPI reporting: Study Tech – October 2025 (2) </vt:lpstr>
      <vt:lpstr>KPI reporting: Study Tech – October 2025 (3)</vt:lpstr>
      <vt:lpstr>PowerPoint Presentation</vt:lpstr>
      <vt:lpstr>Applications by disability type - SFE</vt:lpstr>
      <vt:lpstr>Applications by disability type - SFW</vt:lpstr>
      <vt:lpstr>       Student Loans Company Stakeholder_Engagement@slc.co.uk www.gov.uk/slc</vt:lpstr>
    </vt:vector>
  </TitlesOfParts>
  <Company>PricewaterhouseCoopers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July 2017</dc:title>
  <dc:creator>Anthony Ellis</dc:creator>
  <cp:lastModifiedBy>Erin Byrne</cp:lastModifiedBy>
  <cp:revision>149</cp:revision>
  <cp:lastPrinted>2021-10-11T09:39:48Z</cp:lastPrinted>
  <dcterms:created xsi:type="dcterms:W3CDTF">2017-07-10T18:50:46Z</dcterms:created>
  <dcterms:modified xsi:type="dcterms:W3CDTF">2025-11-27T14:36:30Z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bd37d9-d9ac-4b79-83be-bb7da6ab464c_Enabled">
    <vt:lpwstr>true</vt:lpwstr>
  </property>
  <property fmtid="{D5CDD505-2E9C-101B-9397-08002B2CF9AE}" pid="3" name="MSIP_Label_7bbd37d9-d9ac-4b79-83be-bb7da6ab464c_SetDate">
    <vt:lpwstr>2024-11-06T17:15:18Z</vt:lpwstr>
  </property>
  <property fmtid="{D5CDD505-2E9C-101B-9397-08002B2CF9AE}" pid="4" name="MSIP_Label_7bbd37d9-d9ac-4b79-83be-bb7da6ab464c_Method">
    <vt:lpwstr>Privileged</vt:lpwstr>
  </property>
  <property fmtid="{D5CDD505-2E9C-101B-9397-08002B2CF9AE}" pid="5" name="MSIP_Label_7bbd37d9-d9ac-4b79-83be-bb7da6ab464c_Name">
    <vt:lpwstr>OFFICIAL</vt:lpwstr>
  </property>
  <property fmtid="{D5CDD505-2E9C-101B-9397-08002B2CF9AE}" pid="6" name="MSIP_Label_7bbd37d9-d9ac-4b79-83be-bb7da6ab464c_SiteId">
    <vt:lpwstr>4c6898a9-8fca-42f9-aa92-82cb3e252bc6</vt:lpwstr>
  </property>
  <property fmtid="{D5CDD505-2E9C-101B-9397-08002B2CF9AE}" pid="7" name="MSIP_Label_7bbd37d9-d9ac-4b79-83be-bb7da6ab464c_ActionId">
    <vt:lpwstr>e8110bfe-acbb-4dcd-9761-1e9502d91959</vt:lpwstr>
  </property>
  <property fmtid="{D5CDD505-2E9C-101B-9397-08002B2CF9AE}" pid="8" name="MSIP_Label_7bbd37d9-d9ac-4b79-83be-bb7da6ab464c_ContentBits">
    <vt:lpwstr>3</vt:lpwstr>
  </property>
  <property fmtid="{D5CDD505-2E9C-101B-9397-08002B2CF9AE}" pid="9" name="ClassificationContentMarkingFooterLocations">
    <vt:lpwstr>Custom Design:2\1_Custom Design:3\2_Custom Design:3\3_Custom Design:3\5_Custom Design:3\4_Custom Design:3\6_Custom Design:3\7_Custom Design:6\9_Custom Design:2</vt:lpwstr>
  </property>
  <property fmtid="{D5CDD505-2E9C-101B-9397-08002B2CF9AE}" pid="10" name="ClassificationContentMarkingFooterText">
    <vt:lpwstr>OFFICIAL</vt:lpwstr>
  </property>
  <property fmtid="{D5CDD505-2E9C-101B-9397-08002B2CF9AE}" pid="11" name="ClassificationContentMarkingHeaderLocations">
    <vt:lpwstr>Custom Design:3\1_Custom Design:4\2_Custom Design:4\3_Custom Design:4\5_Custom Design:4\4_Custom Design:4\6_Custom Design:4\7_Custom Design:8\9_Custom Design:3</vt:lpwstr>
  </property>
  <property fmtid="{D5CDD505-2E9C-101B-9397-08002B2CF9AE}" pid="12" name="ClassificationContentMarkingHeaderText">
    <vt:lpwstr>OFFICIAL</vt:lpwstr>
  </property>
  <property fmtid="{D5CDD505-2E9C-101B-9397-08002B2CF9AE}" pid="13" name="ContentTypeId">
    <vt:lpwstr>0x0101002E798A94BBD30346A6BE7540B435BFFA</vt:lpwstr>
  </property>
</Properties>
</file>