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E9_1AF76BD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669" r:id="rId5"/>
    <p:sldMasterId id="2147483695" r:id="rId6"/>
  </p:sldMasterIdLst>
  <p:notesMasterIdLst>
    <p:notesMasterId r:id="rId32"/>
  </p:notesMasterIdLst>
  <p:handoutMasterIdLst>
    <p:handoutMasterId r:id="rId33"/>
  </p:handoutMasterIdLst>
  <p:sldIdLst>
    <p:sldId id="481" r:id="rId7"/>
    <p:sldId id="277" r:id="rId8"/>
    <p:sldId id="466" r:id="rId9"/>
    <p:sldId id="445" r:id="rId10"/>
    <p:sldId id="446" r:id="rId11"/>
    <p:sldId id="440" r:id="rId12"/>
    <p:sldId id="465" r:id="rId13"/>
    <p:sldId id="489" r:id="rId14"/>
    <p:sldId id="491" r:id="rId15"/>
    <p:sldId id="443" r:id="rId16"/>
    <p:sldId id="414" r:id="rId17"/>
    <p:sldId id="470" r:id="rId18"/>
    <p:sldId id="461" r:id="rId19"/>
    <p:sldId id="444" r:id="rId20"/>
    <p:sldId id="475" r:id="rId21"/>
    <p:sldId id="474" r:id="rId22"/>
    <p:sldId id="478" r:id="rId23"/>
    <p:sldId id="477" r:id="rId24"/>
    <p:sldId id="479" r:id="rId25"/>
    <p:sldId id="263" r:id="rId26"/>
    <p:sldId id="264" r:id="rId27"/>
    <p:sldId id="476" r:id="rId28"/>
    <p:sldId id="265" r:id="rId29"/>
    <p:sldId id="439" r:id="rId30"/>
    <p:sldId id="48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CAMPAIGN IN A BOX" id="{CD09D1F5-370D-4013-8A2D-BEA130351904}">
          <p14:sldIdLst>
            <p14:sldId id="481"/>
            <p14:sldId id="277"/>
          </p14:sldIdLst>
        </p14:section>
        <p14:section name="About the AiG Awards" id="{9826C16F-A59F-4412-B375-BBB242BA401D}">
          <p14:sldIdLst>
            <p14:sldId id="466"/>
            <p14:sldId id="445"/>
            <p14:sldId id="446"/>
          </p14:sldIdLst>
        </p14:section>
        <p14:section name="Drag + Drop engagement" id="{1CDC0DFC-CC4F-47E1-8D9B-BCF020D5CDB1}">
          <p14:sldIdLst>
            <p14:sldId id="440"/>
            <p14:sldId id="465"/>
          </p14:sldIdLst>
        </p14:section>
        <p14:section name="One pagers" id="{872F3A69-FBF3-4321-BC40-2877045B120B}">
          <p14:sldIdLst>
            <p14:sldId id="489"/>
            <p14:sldId id="491"/>
          </p14:sldIdLst>
        </p14:section>
        <p14:section name="Logos" id="{8496E327-70EF-4D35-B8EC-C8094CCED8FB}">
          <p14:sldIdLst>
            <p14:sldId id="443"/>
            <p14:sldId id="414"/>
            <p14:sldId id="470"/>
            <p14:sldId id="461"/>
            <p14:sldId id="444"/>
            <p14:sldId id="475"/>
          </p14:sldIdLst>
        </p14:section>
        <p14:section name="Teams backgrounds" id="{A49AAEA2-FAFE-4F90-915E-2FB8E5024B53}">
          <p14:sldIdLst>
            <p14:sldId id="474"/>
            <p14:sldId id="478"/>
            <p14:sldId id="477"/>
            <p14:sldId id="479"/>
            <p14:sldId id="263"/>
            <p14:sldId id="264"/>
            <p14:sldId id="476"/>
            <p14:sldId id="265"/>
            <p14:sldId id="439"/>
            <p14:sldId id="4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F8F47-CCDB-EB36-6D5D-D196A0E08C61}" name="Alderson, Jacqui" initials="AJ" userId="S::jacqui.alderson@ons.gov.uk::1e3ba05c-d966-4e99-b758-9dae2c092047" providerId="AD"/>
  <p188:author id="{4AAFC1BC-2F91-B2E4-8FF6-7A5C9ABFC3E1}" name="Robinson, Philippa" initials="RP" userId="S::philippa.robinson@ons.gov.uk::db7bd287-757b-4045-ae90-7c5197203833" providerId="AD"/>
  <p188:author id="{6B5E85F9-DAFA-B091-73FA-783579CA18E2}" name="Topping, Karen" initials="TK" userId="S::Karen.Topping@ons.gov.uk::916e7c5f-9ab0-4e8f-aa19-0c0d818603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ster-Key, Louise" initials="FL" lastIdx="2" clrIdx="0">
    <p:extLst>
      <p:ext uri="{19B8F6BF-5375-455C-9EA6-DF929625EA0E}">
        <p15:presenceInfo xmlns:p15="http://schemas.microsoft.com/office/powerpoint/2012/main" userId="S::louise.foster-key@ons.gov.uk::fd65b5ce-e0ba-44a9-9605-608a2d9e1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333333"/>
    <a:srgbClr val="003C57"/>
    <a:srgbClr val="B4B3B3"/>
    <a:srgbClr val="1B1B1B"/>
    <a:srgbClr val="FE6900"/>
    <a:srgbClr val="F0F1F5"/>
    <a:srgbClr val="7E7E7E"/>
    <a:srgbClr val="A5A5A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F3010-5357-F15B-54BA-77A58DB5ABE9}" v="44" dt="2025-09-02T13:40:09.694"/>
    <p1510:client id="{42414B33-1A43-4EE9-92A2-B632DC490975}" v="2586" dt="2025-09-02T11:20:36.630"/>
    <p1510:client id="{EAC19FF8-2D34-7B38-64CA-4DE5BE62FD7C}" v="2" dt="2025-09-02T10:51:55.087"/>
  </p1510:revLst>
</p1510:revInfo>
</file>

<file path=ppt/tableStyles.xml><?xml version="1.0" encoding="utf-8"?>
<a:tblStyleLst xmlns:a="http://schemas.openxmlformats.org/drawingml/2006/main" def="{D35D1BCE-7F57-473A-808E-62385676E788}">
  <a:tblStyle styleId="{D35D1BCE-7F57-473A-808E-62385676E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omments/modernComment_1E9_1AF76B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0F57E7-DC85-4DEA-B3D2-BFF682960A41}" authorId="{6B5E85F9-DAFA-B091-73FA-783579CA18E2}" created="2024-07-30T11:12:02.908">
    <pc:sldMkLst xmlns:pc="http://schemas.microsoft.com/office/powerpoint/2013/main/command">
      <pc:docMk/>
      <pc:sldMk cId="452422615" sldId="489"/>
    </pc:sldMkLst>
    <p188:txBody>
      <a:bodyPr/>
      <a:lstStyle/>
      <a:p>
        <a:r>
          <a:rPr lang="en-GB"/>
          <a:t>Update link to nomination form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730C5-10FA-4779-AACD-19017B726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8E2DB-164A-4BB1-8266-452D900A18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DE222-A381-4312-A68B-B434CA6897C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1E269-C2C7-4A8B-9A9C-B48B49DB7F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99119-E9FD-4835-AFBD-3CA1DCC507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4FE7-C8E3-442E-9379-C3C745C77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44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8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8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3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4581F-EDB7-4C90-95DD-AE94439603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6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8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dark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2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8099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788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2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9BD2ECB3-D2B2-4A21-B6F5-866936B9A2C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1" name="Google Shape;48;p8">
            <a:extLst>
              <a:ext uri="{FF2B5EF4-FFF2-40B4-BE49-F238E27FC236}">
                <a16:creationId xmlns:a16="http://schemas.microsoft.com/office/drawing/2014/main" id="{B8F5B007-2B52-49E2-A61F-6905EA63CB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73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60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8E68-FA2D-45C2-B74D-904F14C59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3FD40-50B5-4C6B-AFE1-793FF5CAF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3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9D41-C392-477B-B481-A644BFA0A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A899C-54A1-4127-B991-E0E6167A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BB655-632D-43AA-BBC2-3611C2EE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0B703-481E-45B6-B4CA-6E7D8FBD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D5AD-D32F-4239-8884-0BD46EF9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8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913F-6E5B-487B-9D65-471C2653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5F29-608D-4BAC-927D-A430B165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D499-72E9-4C9D-A7C9-2F117EE9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2530-B243-45F4-9B5D-7938D283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C4F2-1081-4C14-9605-13AA6DF7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5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9407-ED51-43AB-87FC-37B0744F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BB59F-0A0F-4C3D-ADA5-8675CB45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7681-557E-4652-AFE9-C766BC4B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A73-D810-41A6-8FDF-C8D5508A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822EA-BADE-41E2-9ED5-8E7CAC3F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D615-5319-4C7D-8505-2B063F3D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EE1A-CA5B-4788-9A0F-7546F4B4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AC63F-A0DC-4F39-B481-9F54AB7BA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44B27-5A7D-4E3E-B2DE-464CE2AB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3F0C2-58D4-4ECA-AB6C-98C320F3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DB973-CBA4-4508-BD6E-1085E493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05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3EEC-BB2E-48A7-B8AE-56F7FC5D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8365D-13E5-4211-AAE4-9B1D6C54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A687C-31B5-4E91-9868-813121663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AF32A-99A0-4ED5-A6E3-1FD9F9E1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DA1AB-4960-40BF-A2D6-5CB8B7570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86C74-11BF-4027-8AEB-4EBA1C1A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0A5EE-7FFE-465A-8C9D-A89B281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AB9F-3BC5-4B16-9601-FF6D645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38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127F-915F-4942-8A3E-51FC8019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39C5D-5427-4A92-A9A4-2FCECE2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5F995-6488-4620-AD9E-BC867768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B46E-B369-43E7-960A-AD94FEA0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5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light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2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3D4A7-C1F4-41B1-A229-67B9C93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FE829-CBB2-44C6-8013-0DEC3226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54D9-68CB-49C0-803E-A92D1B36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40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AD2F-F4EE-4EB7-ADC7-51D9265A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A86A-2D34-41A9-B10D-A22EB51E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5AE45-02E1-41AF-BCE6-289DFB61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329B0-4187-43F2-B8E6-E3BC87B4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0C5FF-7C45-4EB8-96BD-4EBB8161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8CE9-6A25-4BC6-9964-6B468EAA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A48F-7A73-43F0-B8CF-06FE1F3F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70E2F-AC3D-4CE5-BC09-3EA2C4645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90D4-438E-4A01-BA9C-A9B31CB3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40E27-1D25-44B2-9F13-4F21A68D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6396E-098F-4C9C-A8CC-2EF959A7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2DF3E-ABF1-4751-A029-47C2F0D1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407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5D62-8733-466F-82B8-9FAB6201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9503-9C33-4800-933A-7900ECA6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8BEC9-2320-4308-AC7D-A90D6A37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3EBD5-598D-4DAD-8221-353DC8FE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01863-D5CC-4195-858B-5A93705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8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39047-4B76-4FFD-B4A7-69F71345A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718ED-F742-400A-B768-5C1C4799E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FFCE-FF76-4141-8A57-4EC1CB88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36F6-C531-4FF8-A288-F67CE18A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AA6D-79A4-46EF-9180-9B950658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1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 userDrawn="1"/>
        </p:nvSpPr>
        <p:spPr>
          <a:xfrm flipH="1">
            <a:off x="5101200" y="0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15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 ligh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74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bg>
      <p:bgPr>
        <a:blipFill dpi="0" rotWithShape="1">
          <a:blip r:embed="rId2">
            <a:alphaModFix amt="1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95668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64B3B59-9B51-4BD1-87AF-47918AF1B57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2000" y="1428750"/>
            <a:ext cx="8640000" cy="3243263"/>
          </a:xfrm>
        </p:spPr>
        <p:txBody>
          <a:bodyPr/>
          <a:lstStyle>
            <a:lvl1pPr marL="361950" indent="-28575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644DA-7956-4047-B736-A3B7A2D2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r="30530"/>
          <a:stretch/>
        </p:blipFill>
        <p:spPr>
          <a:xfrm>
            <a:off x="4379742" y="-2"/>
            <a:ext cx="476425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D1986-0605-4E58-90FF-8EB1375192B9}"/>
              </a:ext>
            </a:extLst>
          </p:cNvPr>
          <p:cNvSpPr/>
          <p:nvPr userDrawn="1"/>
        </p:nvSpPr>
        <p:spPr>
          <a:xfrm>
            <a:off x="4348261" y="3"/>
            <a:ext cx="4853939" cy="514349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6C03A49-2398-47B7-B890-B0D1C30C7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312752"/>
            <a:ext cx="2574676" cy="2571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D5D9D7-73ED-4248-AB36-CFC2E71B7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2" y="463044"/>
            <a:ext cx="1070045" cy="1068829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09282C6-9579-4DBC-8ABC-977875CE6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58998"/>
            <a:ext cx="1478603" cy="14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44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3" y="-19"/>
            <a:ext cx="6450794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0F1E28">
              <a:alpha val="84706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199" y="1122100"/>
            <a:ext cx="3938067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22508-5E1E-4F99-B776-69DD54102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14125" y="428428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9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4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2" r:id="rId3"/>
    <p:sldLayoutId id="2147483666" r:id="rId4"/>
    <p:sldLayoutId id="2147483693" r:id="rId5"/>
    <p:sldLayoutId id="214748369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Wingdings" panose="05000000000000000000" pitchFamily="2" charset="2"/>
        <a:buChar char="§"/>
        <a:defRPr sz="18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718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8" r:id="rId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18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E5D8E-5FD6-40DC-8FDA-2421CA1E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4DC0-07D0-4CC5-B345-BEE6EDEA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B6BF-2689-482C-AF45-32B6DCA84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0C4B-CF77-40FB-920B-D34C17C2BDF9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4B64-70A1-4842-B700-1886AA5CB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E2B37-6E16-4FF6-9BE4-F202F9AA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1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nalysis.function@ons.gov.uk?subject=Analysis%20in%20Government%20awards" TargetMode="External"/><Relationship Id="rId2" Type="http://schemas.openxmlformats.org/officeDocument/2006/relationships/hyperlink" Target="https://analysisfunction.civilservice.gov.uk/analysis-in-government-aig-awards-hub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isfunction.civilservice.gov.uk/analysis-in-government-aig-awards-hub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nalysisfunction.civilservice.gov.uk/analysis-in-government-aig-awards-hub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hyperlink" Target="https://analysisfunction.civilservice.gov.uk/analysis-in-government-aig-awards-hub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analysisfunction.civilservice.gov.uk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analysisfunction.civilservice.gov.uk/analysis-in-government-aig-awards-hub/" TargetMode="External"/><Relationship Id="rId4" Type="http://schemas.openxmlformats.org/officeDocument/2006/relationships/hyperlink" Target="https://www.gov.uk/guidance/accessibility-requirements-for-public-sector-websites-and-app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nalysisfunction.civilservice.gov.uk/analysis-in-government-aig-awards-hub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Analysis.Function@ons.gov.uk?subject=CIAB%20for%20AIG%20Awards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nalysisfunction.civilservice.gov.uk/" TargetMode="External"/><Relationship Id="rId3" Type="http://schemas.openxmlformats.org/officeDocument/2006/relationships/hyperlink" Target="https://analysisfunction.civilservice.gov.uk/analysis-in-government-aig-awards-hub/" TargetMode="External"/><Relationship Id="rId7" Type="http://schemas.openxmlformats.org/officeDocument/2006/relationships/hyperlink" Target="https://public.govdelivery.com/accounts/UKONS/signup/43301" TargetMode="External"/><Relationship Id="rId2" Type="http://schemas.openxmlformats.org/officeDocument/2006/relationships/hyperlink" Target="https://www.smartsurvey.co.uk/s/AiGAwards25_2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gov_analysis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linkedin.com/company/77638458/" TargetMode="External"/><Relationship Id="rId10" Type="http://schemas.openxmlformats.org/officeDocument/2006/relationships/image" Target="../media/image30.svg"/><Relationship Id="rId4" Type="http://schemas.openxmlformats.org/officeDocument/2006/relationships/hyperlink" Target="https://www.smartsurvey.co.uk/s/5thAiGAwards/" TargetMode="Externa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analysisfunction.civilservice.gov.uk/analysis-in-government-aig-awards-hub/" TargetMode="External"/><Relationship Id="rId4" Type="http://schemas.openxmlformats.org/officeDocument/2006/relationships/hyperlink" Target="https://www.smartsurvey.co.uk/s/AiGAwards25_2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hyperlink" Target="https://www.smartsurvey.co.uk/s/AiGAwards25_26/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alysisfunction.civilservice.gov.uk/analysis-in-government-aig-awards-hub/" TargetMode="External"/><Relationship Id="rId11" Type="http://schemas.openxmlformats.org/officeDocument/2006/relationships/hyperlink" Target="https://www.linkedin.com/company/77638458" TargetMode="External"/><Relationship Id="rId5" Type="http://schemas.openxmlformats.org/officeDocument/2006/relationships/hyperlink" Target="https://www.linkedin.com/company/77638458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twitter.com/gov_analysis" TargetMode="External"/><Relationship Id="rId9" Type="http://schemas.openxmlformats.org/officeDocument/2006/relationships/hyperlink" Target="http://www.twitter.com/gov_analysi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3" Type="http://schemas.microsoft.com/office/2018/10/relationships/comments" Target="../comments/modernComment_1E9_1AF76BD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hyperlink" Target="https://www.smartsurvey.co.uk/s/AiGAwards25_26/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analysisfunction.civilservice.gov.uk/analysis-in-government-aig-awards-hub/" TargetMode="External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40.png"/><Relationship Id="rId3" Type="http://schemas.openxmlformats.org/officeDocument/2006/relationships/hyperlink" Target="https://analysisfunction.civilservice.gov.uk/analysis-in-government-aig-awards-hub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hyperlink" Target="https://www.smartsurvey.co.uk/s/AiGAwards25_26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2C60DD-7DAA-75DC-E9ED-37AEC1D2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64" y="1048"/>
            <a:ext cx="9140273" cy="51414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D5EA7-1666-71A3-4E7B-1A1EC2AEAD7B}"/>
              </a:ext>
            </a:extLst>
          </p:cNvPr>
          <p:cNvSpPr/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2956-3B2E-E9FF-2267-F1D0AC3B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alphaModFix amt="20000"/>
          </a:blip>
          <a:stretch>
            <a:fillRect/>
          </a:stretch>
        </p:blipFill>
        <p:spPr>
          <a:xfrm>
            <a:off x="1864" y="4668386"/>
            <a:ext cx="9140273" cy="4340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AB7CB1-8493-6C52-DD52-ED29B2E52DF1}"/>
              </a:ext>
            </a:extLst>
          </p:cNvPr>
          <p:cNvGrpSpPr>
            <a:grpSpLocks noChangeAspect="1"/>
          </p:cNvGrpSpPr>
          <p:nvPr/>
        </p:nvGrpSpPr>
        <p:grpSpPr>
          <a:xfrm>
            <a:off x="6024855" y="4694913"/>
            <a:ext cx="2980268" cy="381007"/>
            <a:chOff x="3610929" y="6854347"/>
            <a:chExt cx="10562270" cy="13503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C88DD5-0850-FF02-7075-248B5C46C9CC}"/>
                </a:ext>
              </a:extLst>
            </p:cNvPr>
            <p:cNvGrpSpPr/>
            <p:nvPr/>
          </p:nvGrpSpPr>
          <p:grpSpPr>
            <a:xfrm>
              <a:off x="11287559" y="6854347"/>
              <a:ext cx="1350313" cy="1350313"/>
              <a:chOff x="11183603" y="6965897"/>
              <a:chExt cx="1350313" cy="135031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993B8B-CE75-52A4-46B2-2023855A879A}"/>
                  </a:ext>
                </a:extLst>
              </p:cNvPr>
              <p:cNvSpPr/>
              <p:nvPr/>
            </p:nvSpPr>
            <p:spPr>
              <a:xfrm>
                <a:off x="111836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6" name="Picture 2" descr="About the GSS homelessness interactive tools">
                <a:extLst>
                  <a:ext uri="{FF2B5EF4-FFF2-40B4-BE49-F238E27FC236}">
                    <a16:creationId xmlns:a16="http://schemas.microsoft.com/office/drawing/2014/main" id="{C09EACCD-AAE5-55A0-6369-E67DB1159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19"/>
              <a:stretch/>
            </p:blipFill>
            <p:spPr bwMode="auto">
              <a:xfrm>
                <a:off x="11408655" y="7190949"/>
                <a:ext cx="900209" cy="90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79A284-36E0-C322-C303-9A152B350D96}"/>
                </a:ext>
              </a:extLst>
            </p:cNvPr>
            <p:cNvGrpSpPr/>
            <p:nvPr/>
          </p:nvGrpSpPr>
          <p:grpSpPr>
            <a:xfrm>
              <a:off x="8216907" y="6854347"/>
              <a:ext cx="1350313" cy="1350313"/>
              <a:chOff x="8323853" y="6965897"/>
              <a:chExt cx="1350313" cy="1350313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226FE5F-818D-494E-FA6B-2988DEC4C0CD}"/>
                  </a:ext>
                </a:extLst>
              </p:cNvPr>
              <p:cNvSpPr/>
              <p:nvPr/>
            </p:nvSpPr>
            <p:spPr>
              <a:xfrm>
                <a:off x="832385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2256F99-F899-7824-8666-815C90B7D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642" y="7134686"/>
                <a:ext cx="1012735" cy="10127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0A5073-EB72-F77E-B0B4-B2197C360CF0}"/>
                </a:ext>
              </a:extLst>
            </p:cNvPr>
            <p:cNvGrpSpPr/>
            <p:nvPr/>
          </p:nvGrpSpPr>
          <p:grpSpPr>
            <a:xfrm>
              <a:off x="5146255" y="6854347"/>
              <a:ext cx="1350313" cy="1350313"/>
              <a:chOff x="5464103" y="6965897"/>
              <a:chExt cx="1350313" cy="135031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78834C2-F062-9E59-BE9B-81C256E53C3F}"/>
                  </a:ext>
                </a:extLst>
              </p:cNvPr>
              <p:cNvSpPr/>
              <p:nvPr/>
            </p:nvSpPr>
            <p:spPr>
              <a:xfrm>
                <a:off x="54641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 descr="Non-executive director appointments at GAD - GOV.UK">
                <a:extLst>
                  <a:ext uri="{FF2B5EF4-FFF2-40B4-BE49-F238E27FC236}">
                    <a16:creationId xmlns:a16="http://schemas.microsoft.com/office/drawing/2014/main" id="{07B4BF0D-6418-0FF1-EC69-67CDE448E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623" b="12989"/>
              <a:stretch/>
            </p:blipFill>
            <p:spPr bwMode="auto">
              <a:xfrm>
                <a:off x="5545504" y="7157503"/>
                <a:ext cx="1187510" cy="978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F2091-B833-9C20-9DD7-FEC6DC2A8F6B}"/>
                </a:ext>
              </a:extLst>
            </p:cNvPr>
            <p:cNvGrpSpPr/>
            <p:nvPr/>
          </p:nvGrpSpPr>
          <p:grpSpPr>
            <a:xfrm>
              <a:off x="9752233" y="6854347"/>
              <a:ext cx="1350313" cy="1350313"/>
              <a:chOff x="9753728" y="6444210"/>
              <a:chExt cx="1350313" cy="1350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FACAE45-0809-A6FA-ED8A-2B06462FF573}"/>
                  </a:ext>
                </a:extLst>
              </p:cNvPr>
              <p:cNvSpPr/>
              <p:nvPr/>
            </p:nvSpPr>
            <p:spPr>
              <a:xfrm>
                <a:off x="97537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F11EAC-C42C-3D13-AD4A-045E08EF1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397" y="6554879"/>
                <a:ext cx="1128974" cy="112897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F2D5C3-0FAB-87A0-EEE5-A4BFD1276B19}"/>
                </a:ext>
              </a:extLst>
            </p:cNvPr>
            <p:cNvGrpSpPr/>
            <p:nvPr/>
          </p:nvGrpSpPr>
          <p:grpSpPr>
            <a:xfrm>
              <a:off x="12822886" y="6854347"/>
              <a:ext cx="1350313" cy="1350313"/>
              <a:chOff x="12613477" y="6444210"/>
              <a:chExt cx="1350313" cy="135031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BBB985-D3D3-D516-95E0-33E973BF6CB1}"/>
                  </a:ext>
                </a:extLst>
              </p:cNvPr>
              <p:cNvSpPr/>
              <p:nvPr/>
            </p:nvSpPr>
            <p:spPr>
              <a:xfrm>
                <a:off x="12613477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8B353A-E86D-9B7F-2187-EE9C05C9A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98966" y="6824995"/>
                <a:ext cx="1179334" cy="5713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B256F5-FE95-8E45-BBF1-8E73BC90B33D}"/>
                </a:ext>
              </a:extLst>
            </p:cNvPr>
            <p:cNvGrpSpPr/>
            <p:nvPr/>
          </p:nvGrpSpPr>
          <p:grpSpPr>
            <a:xfrm>
              <a:off x="3610929" y="6854347"/>
              <a:ext cx="1350313" cy="1350313"/>
              <a:chOff x="4034228" y="6444210"/>
              <a:chExt cx="1350313" cy="135031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EECEDE-A558-F6DE-D34B-85CD276C832C}"/>
                  </a:ext>
                </a:extLst>
              </p:cNvPr>
              <p:cNvSpPr/>
              <p:nvPr/>
            </p:nvSpPr>
            <p:spPr>
              <a:xfrm>
                <a:off x="40342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7A7965B-88B9-C1D3-4DF7-93CEAC03A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8734" y="6869091"/>
                <a:ext cx="1241301" cy="49652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E8AEE5-7294-E0F0-C37C-DD6996B8AA3E}"/>
                </a:ext>
              </a:extLst>
            </p:cNvPr>
            <p:cNvGrpSpPr/>
            <p:nvPr/>
          </p:nvGrpSpPr>
          <p:grpSpPr>
            <a:xfrm>
              <a:off x="6681581" y="6854347"/>
              <a:ext cx="1350313" cy="1350313"/>
              <a:chOff x="6893978" y="6444210"/>
              <a:chExt cx="1350313" cy="135031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C3A147-86EE-4334-9D67-FD20DC9CE5D8}"/>
                  </a:ext>
                </a:extLst>
              </p:cNvPr>
              <p:cNvSpPr/>
              <p:nvPr/>
            </p:nvSpPr>
            <p:spPr>
              <a:xfrm>
                <a:off x="6893978" y="6444210"/>
                <a:ext cx="1350313" cy="1350313"/>
              </a:xfrm>
              <a:prstGeom prst="roundRect">
                <a:avLst/>
              </a:prstGeom>
              <a:solidFill>
                <a:srgbClr val="F5F5F5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609FB23-D61A-75D8-BCF6-4DFEF85AE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7488" t="11123" r="15814" b="9959"/>
              <a:stretch/>
            </p:blipFill>
            <p:spPr>
              <a:xfrm>
                <a:off x="7033922" y="6697192"/>
                <a:ext cx="1070422" cy="844348"/>
              </a:xfrm>
              <a:prstGeom prst="rect">
                <a:avLst/>
              </a:prstGeom>
            </p:spPr>
          </p:pic>
        </p:grpSp>
      </p:grpSp>
      <p:pic>
        <p:nvPicPr>
          <p:cNvPr id="32" name="Graphic 31" descr="Wreath outline">
            <a:extLst>
              <a:ext uri="{FF2B5EF4-FFF2-40B4-BE49-F238E27FC236}">
                <a16:creationId xmlns:a16="http://schemas.microsoft.com/office/drawing/2014/main" id="{85A04EB2-A88E-01E3-52ED-D62145259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DC32FB-A06B-7678-910D-26DD998E176B}"/>
              </a:ext>
            </a:extLst>
          </p:cNvPr>
          <p:cNvSpPr txBox="1"/>
          <p:nvPr/>
        </p:nvSpPr>
        <p:spPr>
          <a:xfrm>
            <a:off x="2252322" y="1479143"/>
            <a:ext cx="3816000" cy="218521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txBody>
          <a:bodyPr wrap="square" lIns="252000" tIns="45720" rIns="91440" bIns="45720" rtlCol="0" anchor="ctr">
            <a:spAutoFit/>
          </a:bodyPr>
          <a:lstStyle/>
          <a:p>
            <a:pPr defTabSz="685800"/>
            <a:r>
              <a:rPr lang="en-GB" sz="2800" b="1">
                <a:ln w="6350" cap="rnd">
                  <a:noFill/>
                </a:ln>
                <a:solidFill>
                  <a:schemeClr val="bg1"/>
                </a:solidFill>
              </a:rPr>
              <a:t>6</a:t>
            </a:r>
            <a:r>
              <a:rPr lang="en-GB" sz="2800" b="1" baseline="30000">
                <a:ln w="6350" cap="rnd">
                  <a:noFill/>
                </a:ln>
                <a:solidFill>
                  <a:schemeClr val="bg1"/>
                </a:solidFill>
              </a:rPr>
              <a:t>th</a:t>
            </a:r>
            <a:r>
              <a:rPr lang="en-GB" sz="2800" b="1">
                <a:ln w="6350" cap="rnd">
                  <a:noFill/>
                </a:ln>
                <a:solidFill>
                  <a:schemeClr val="bg1"/>
                </a:solidFill>
              </a:rPr>
              <a:t> Annual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/>
              </a:rPr>
              <a:t>Analysis in 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/>
              </a:rPr>
              <a:t>Government 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/>
              </a:rPr>
              <a:t>Awards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674BD3-9F6D-AA3F-3CA3-317FF4A4FE63}"/>
              </a:ext>
            </a:extLst>
          </p:cNvPr>
          <p:cNvGrpSpPr/>
          <p:nvPr/>
        </p:nvGrpSpPr>
        <p:grpSpPr>
          <a:xfrm>
            <a:off x="210289" y="1491750"/>
            <a:ext cx="2160000" cy="2160000"/>
            <a:chOff x="217714" y="771750"/>
            <a:chExt cx="3600000" cy="36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C592CA-F585-F1A1-1722-189A37693B54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9235BEB-A940-49C6-E23B-FFFE4228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34" name="Graphic 33" descr="Stars outline">
            <a:extLst>
              <a:ext uri="{FF2B5EF4-FFF2-40B4-BE49-F238E27FC236}">
                <a16:creationId xmlns:a16="http://schemas.microsoft.com/office/drawing/2014/main" id="{8EAF0D64-3D7B-64AC-BED8-61DA66FC6F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7122" y="1569009"/>
            <a:ext cx="908512" cy="90851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E38745-ED70-BE83-2F90-E7C45DAE4120}"/>
              </a:ext>
            </a:extLst>
          </p:cNvPr>
          <p:cNvGrpSpPr/>
          <p:nvPr/>
        </p:nvGrpSpPr>
        <p:grpSpPr>
          <a:xfrm>
            <a:off x="228856" y="4653748"/>
            <a:ext cx="2673347" cy="463336"/>
            <a:chOff x="228856" y="4653748"/>
            <a:chExt cx="2673347" cy="4633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CFAE973-AE10-4261-3885-885122D5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8856" y="4653748"/>
              <a:ext cx="2633700" cy="4633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11A454-D60F-D5CE-B559-25E5ACA63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70203" y="4669416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49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28C3-0E08-472E-A445-8FCC01C776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The AiG Awards 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862DB-E1E3-443B-BEE0-843C5D3FDC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457199" y="1173326"/>
            <a:ext cx="8310283" cy="1782145"/>
          </a:xfrm>
        </p:spPr>
        <p:txBody>
          <a:bodyPr/>
          <a:lstStyle/>
          <a:p>
            <a:r>
              <a:rPr lang="en-GB" sz="1200" dirty="0">
                <a:latin typeface="Arial"/>
                <a:cs typeface="Arial"/>
              </a:rPr>
              <a:t>Simply Copy + Paste</a:t>
            </a:r>
          </a:p>
          <a:p>
            <a:r>
              <a:rPr lang="en-GB" sz="1200" dirty="0">
                <a:latin typeface="Arial"/>
                <a:cs typeface="Arial"/>
              </a:rPr>
              <a:t>Please note - if resizing the logos, please make sure ‘Lock aspect ratio’ is ticked in Format Shape menu to avoid squashing or stretching the logos</a:t>
            </a:r>
          </a:p>
          <a:p>
            <a:r>
              <a:rPr lang="en-GB" sz="1200" dirty="0">
                <a:latin typeface="Arial"/>
                <a:cs typeface="Arial"/>
              </a:rPr>
              <a:t>All logos contain a hyperlink to the new AiG Awards Hub homepage </a:t>
            </a:r>
            <a:r>
              <a:rPr lang="en-GB" sz="1200" dirty="0">
                <a:cs typeface="Arial"/>
                <a:hlinkClick r:id="rId2"/>
              </a:rPr>
              <a:t>https://analysisfunction.civilservice.gov.uk/analysis-in-government-aig-awards-hub/</a:t>
            </a:r>
            <a:endParaRPr lang="en-GB" sz="1200" dirty="0">
              <a:latin typeface="Arial"/>
              <a:cs typeface="Arial"/>
            </a:endParaRPr>
          </a:p>
          <a:p>
            <a:r>
              <a:rPr lang="en-GB" sz="1200">
                <a:latin typeface="Arial"/>
                <a:cs typeface="Arial"/>
              </a:rPr>
              <a:t>If you require any of these designs in a different format, or have any queries, please contact the Analysis Function Central team at </a:t>
            </a:r>
            <a:r>
              <a:rPr lang="en-GB" sz="1200" dirty="0">
                <a:latin typeface="Arial"/>
                <a:cs typeface="Arial"/>
                <a:hlinkClick r:id="rId3"/>
              </a:rPr>
              <a:t>Analysis.Function@ons.gov.uk </a:t>
            </a:r>
            <a:r>
              <a:rPr lang="en-GB" sz="1200" dirty="0">
                <a:latin typeface="Arial"/>
                <a:cs typeface="Arial"/>
              </a:rPr>
              <a:t> </a:t>
            </a:r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A449-30D6-47E4-8B37-9E8D87A01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38B45-27CB-44FD-A5A9-D981F4098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080" y="3445872"/>
            <a:ext cx="1475360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AB1B9-A934-4C4B-9FCF-F6E1B9DF2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2531792"/>
            <a:ext cx="24944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(colour)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D3260-FEB3-4CE4-8715-93D95C971E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27" y="3245729"/>
            <a:ext cx="2160000" cy="1532042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569E455-2846-4A0B-9346-F7FB8DE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37795"/>
            <a:ext cx="320677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5862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A94D143-AFB1-4070-9E9C-3DD457946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781"/>
            <a:ext cx="4175009" cy="278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(monochrome)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7CFF-34B4-429A-9257-60BADE5485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34" y="3270004"/>
            <a:ext cx="2264859" cy="9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8190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D9B1-6A8C-4AF0-87DF-13247302A3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rial Rounded MT Bold" panose="020F0704030504030204" pitchFamily="34" charset="0"/>
                <a:cs typeface="Arial"/>
              </a:rPr>
              <a:t>Logo (for dark backgrounds)</a:t>
            </a:r>
          </a:p>
        </p:txBody>
      </p:sp>
      <p:pic>
        <p:nvPicPr>
          <p:cNvPr id="4" name="Picture 3" descr="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0499B78-6CD7-4A6C-ACC8-0712E9853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29" y="1306475"/>
            <a:ext cx="4176000" cy="27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0FAD4-DB73-46AC-A094-9CAA18648C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t="52499"/>
          <a:stretch/>
        </p:blipFill>
        <p:spPr>
          <a:xfrm>
            <a:off x="3862334" y="3766657"/>
            <a:ext cx="2264859" cy="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BF67A23-9918-4405-AF36-A4697646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5" y="1485583"/>
            <a:ext cx="8693649" cy="36579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48D17C8-A2A6-436E-A690-B2ADB26D7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199" y="587675"/>
            <a:ext cx="7572615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Email</a:t>
            </a:r>
            <a:r>
              <a:rPr lang="en-GB">
                <a:solidFill>
                  <a:srgbClr val="1C1E2C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signature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84F280BC-5675-4C1E-B730-F669ECB7BC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82AED3E-7EA9-4CD9-B466-4328E6AD67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457199" y="1306475"/>
            <a:ext cx="6842633" cy="1190835"/>
          </a:xfrm>
        </p:spPr>
        <p:txBody>
          <a:bodyPr/>
          <a:lstStyle/>
          <a:p>
            <a:r>
              <a:rPr lang="en-GB" sz="1400">
                <a:latin typeface="Arial" panose="020B0604020202020204" pitchFamily="34" charset="0"/>
              </a:rPr>
              <a:t>Add the Analysis in Government Month ‘button’ to your email signature.  The button contains a hyperlink to the AiG Awards nomination form</a:t>
            </a:r>
          </a:p>
          <a:p>
            <a:r>
              <a:rPr lang="en-GB" sz="1400">
                <a:latin typeface="Arial" panose="020B0604020202020204" pitchFamily="34" charset="0"/>
              </a:rPr>
              <a:t>Remember to refer to the latest guidance on </a:t>
            </a:r>
            <a:r>
              <a:rPr lang="en-GB" sz="1400">
                <a:hlinkClick r:id="rId4"/>
              </a:rPr>
              <a:t>Understanding accessibility requirements for public sector bodies - GOV.UK (www.gov.uk)</a:t>
            </a:r>
            <a:endParaRPr lang="en-GB" sz="140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AD594E1-F026-4AE0-AAE2-9FE085808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2803" y="2992823"/>
            <a:ext cx="216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Arial Rounded MT Bold" panose="020F0704030504030204" pitchFamily="34" charset="0"/>
              </a:rPr>
              <a:t>COPY + PASTE</a:t>
            </a: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0EF4D684-2176-457E-8046-A7ACA2DAC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006" y="2604398"/>
            <a:ext cx="1316850" cy="13168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769BB08-8350-4A9E-AFD3-B4948730865A}"/>
              </a:ext>
            </a:extLst>
          </p:cNvPr>
          <p:cNvSpPr/>
          <p:nvPr/>
        </p:nvSpPr>
        <p:spPr>
          <a:xfrm>
            <a:off x="3050696" y="4412577"/>
            <a:ext cx="2799846" cy="53407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hlinkClick r:id="rId7"/>
            <a:extLst>
              <a:ext uri="{FF2B5EF4-FFF2-40B4-BE49-F238E27FC236}">
                <a16:creationId xmlns:a16="http://schemas.microsoft.com/office/drawing/2014/main" id="{86A2D5E5-A788-4F45-9F67-869AE5560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918" y="44884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Round background logos (2D/3D)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306E277D-1CC8-43E4-A07C-5CA306D3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13" y="1268413"/>
            <a:ext cx="3596952" cy="3603048"/>
          </a:xfrm>
          <a:prstGeom prst="rect">
            <a:avLst/>
          </a:prstGeom>
        </p:spPr>
      </p:pic>
      <p:pic>
        <p:nvPicPr>
          <p:cNvPr id="5" name="Picture 4" descr="A white button with blue and orange logo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18F6DD6B-7DE6-9CEF-63F6-012631043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37" y="1268413"/>
            <a:ext cx="360244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3812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5F3B511B-13D1-41B5-8777-ECC4D8C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1F051-8EE6-440C-9F13-2FD16DAC7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933C-ED48-41DF-A1B5-666E557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9" t="26682" r="21787" b="21194"/>
          <a:stretch/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6CE0C-CEA4-69E3-5897-F30F25E1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2DBB4861-A6B6-F231-3ED8-CDB0E8F2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ophy&#10;&#10;Description automatically generated">
            <a:extLst>
              <a:ext uri="{FF2B5EF4-FFF2-40B4-BE49-F238E27FC236}">
                <a16:creationId xmlns:a16="http://schemas.microsoft.com/office/drawing/2014/main" id="{88E0900A-4ACE-200A-32F4-78D5E2E3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741FAD-1CF6-D23C-C8F7-C260F0D562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703500"/>
            <a:ext cx="9144000" cy="14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0FFED-CED7-46F1-A68A-F2C2174B43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11319" y="3703500"/>
            <a:ext cx="6381481" cy="920285"/>
          </a:xfrm>
        </p:spPr>
        <p:txBody>
          <a:bodyPr anchor="b">
            <a:normAutofit/>
          </a:bodyPr>
          <a:lstStyle/>
          <a:p>
            <a:pPr algn="l"/>
            <a:r>
              <a:rPr lang="en-GB" sz="3200" dirty="0">
                <a:ln w="19050">
                  <a:noFill/>
                </a:ln>
                <a:solidFill>
                  <a:schemeClr val="bg1"/>
                </a:solidFill>
                <a:latin typeface="Arial Rounded MT Bold"/>
                <a:cs typeface="Arial"/>
              </a:rPr>
              <a:t>‘Campaign in a Box’</a:t>
            </a:r>
            <a:br>
              <a:rPr lang="en-GB" sz="3200" dirty="0">
                <a:ln w="19050">
                  <a:noFill/>
                </a:ln>
                <a:latin typeface="Arial Rounded MT Bold" panose="020F0704030504030204" pitchFamily="34" charset="0"/>
              </a:rPr>
            </a:br>
            <a:r>
              <a:rPr lang="en-GB" sz="1800" dirty="0">
                <a:ln w="19050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Products to help promote the 6th Annual AiG Awards</a:t>
            </a:r>
            <a:endParaRPr lang="en-GB" sz="3200" dirty="0">
              <a:ln w="19050">
                <a:noFill/>
              </a:ln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25C07C-9159-6738-0DC2-BC9DBED930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grayscl/>
            <a:alphaModFix amt="20000"/>
          </a:blip>
          <a:stretch>
            <a:fillRect/>
          </a:stretch>
        </p:blipFill>
        <p:spPr>
          <a:xfrm>
            <a:off x="0" y="4668386"/>
            <a:ext cx="9140273" cy="434061"/>
          </a:xfrm>
          <a:prstGeom prst="rect">
            <a:avLst/>
          </a:prstGeom>
        </p:spPr>
      </p:pic>
      <p:pic>
        <p:nvPicPr>
          <p:cNvPr id="7" name="Picture 6" descr="A box with various logos in it&#10;&#10;Description automatically generated">
            <a:extLst>
              <a:ext uri="{FF2B5EF4-FFF2-40B4-BE49-F238E27FC236}">
                <a16:creationId xmlns:a16="http://schemas.microsoft.com/office/drawing/2014/main" id="{7DC181CD-7C37-0284-A0D0-71B83CB661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64" y="251647"/>
            <a:ext cx="4320000" cy="45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7EA79-E9BC-4F3F-87AF-54AAE1BE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38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7AD97A-ED1C-4C01-9F0E-E838D6F1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A95B3-928D-4255-8303-37F7637F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307ACB-6996-49F9-B86F-65CB04C0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9636-35ED-A864-3A42-E87D6B08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large window&#10;&#10;Description automatically generated">
            <a:extLst>
              <a:ext uri="{FF2B5EF4-FFF2-40B4-BE49-F238E27FC236}">
                <a16:creationId xmlns:a16="http://schemas.microsoft.com/office/drawing/2014/main" id="{39D40B46-C050-2320-174C-393E9912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3C67-598C-48EA-A3D0-B69BC3F8F5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199" y="587675"/>
            <a:ext cx="8002922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AiG Awards Campaign in a Box</a:t>
            </a:r>
            <a:endParaRPr lang="en-GB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6F4C2-FA78-4B7C-9D9D-2809B22D22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457198" y="1589962"/>
            <a:ext cx="6840000" cy="2520000"/>
          </a:xfrm>
        </p:spPr>
        <p:txBody>
          <a:bodyPr anchor="ctr"/>
          <a:lstStyle/>
          <a:p>
            <a:pPr marL="419100" indent="-285750">
              <a:buSzPct val="110000"/>
              <a:buFont typeface="Wingdings" panose="05000000000000000000" pitchFamily="2" charset="2"/>
              <a:buChar char="§"/>
            </a:pPr>
            <a:r>
              <a:rPr lang="en-GB" sz="1200">
                <a:latin typeface="Arial"/>
                <a:cs typeface="Arial"/>
              </a:rPr>
              <a:t>This is a ‘Campaign in a Box’ for the Analysis in Government Awards (AiG Awards)</a:t>
            </a:r>
          </a:p>
          <a:p>
            <a:pPr marL="419100" indent="-285750">
              <a:buSzPct val="110000"/>
            </a:pPr>
            <a:r>
              <a:rPr lang="en-GB" sz="1200">
                <a:latin typeface="Arial"/>
                <a:cs typeface="Arial"/>
              </a:rPr>
              <a:t>This Campaign in a Box is </a:t>
            </a:r>
            <a:r>
              <a:rPr lang="en-GB" sz="1200">
                <a:cs typeface="Arial"/>
              </a:rPr>
              <a:t>designed for Communications and Support Teams (and anyone who would like to show their support for the campaign) </a:t>
            </a:r>
          </a:p>
          <a:p>
            <a:pPr marL="419100" indent="-285750">
              <a:buSzPct val="110000"/>
            </a:pPr>
            <a:r>
              <a:rPr lang="en-GB" sz="1200">
                <a:latin typeface="Arial"/>
                <a:cs typeface="Arial"/>
              </a:rPr>
              <a:t>It is full of products and resources to help you to promote the AiG Awards within your department or profession</a:t>
            </a:r>
          </a:p>
          <a:p>
            <a:pPr marL="419100" indent="-285750">
              <a:buSzPct val="110000"/>
            </a:pPr>
            <a:r>
              <a:rPr lang="en-GB" sz="1200">
                <a:latin typeface="Arial"/>
                <a:cs typeface="Arial"/>
              </a:rPr>
              <a:t>You can use the products in a ‘pick and mix’ style, allowing freedom for you to do what is best for your teams </a:t>
            </a:r>
            <a:endParaRPr lang="en-GB" sz="1200">
              <a:latin typeface="Arial" panose="020B0604020202020204" pitchFamily="34" charset="0"/>
            </a:endParaRPr>
          </a:p>
          <a:p>
            <a:pPr marL="419100" indent="-285750">
              <a:buSzPct val="110000"/>
              <a:buFont typeface="Wingdings" panose="05000000000000000000" pitchFamily="2" charset="2"/>
              <a:buChar char="§"/>
            </a:pPr>
            <a:r>
              <a:rPr lang="en-GB" sz="1200">
                <a:latin typeface="Arial"/>
                <a:cs typeface="Arial"/>
              </a:rPr>
              <a:t>We hope that you find these useful and if you have any queries or feedback, please contact the team at </a:t>
            </a:r>
            <a:r>
              <a:rPr lang="en-GB" sz="1200">
                <a:solidFill>
                  <a:srgbClr val="0070C0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Analysis.Function@ons.gov.uk</a:t>
            </a:r>
            <a:endParaRPr lang="en-GB" sz="1200">
              <a:solidFill>
                <a:srgbClr val="0070C0"/>
              </a:solidFill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1F973-1C5F-A687-2A50-87DCC445556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36061" y="137675"/>
            <a:ext cx="900000" cy="900000"/>
            <a:chOff x="217714" y="771750"/>
            <a:chExt cx="3600000" cy="360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EE0EC9-3EA0-D24A-2CD2-055A75FB4E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03ECC7-1736-D6DD-4436-DDCFA20E79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9" name="Graphic 8" descr="Packing Box Open outline">
            <a:extLst>
              <a:ext uri="{FF2B5EF4-FFF2-40B4-BE49-F238E27FC236}">
                <a16:creationId xmlns:a16="http://schemas.microsoft.com/office/drawing/2014/main" id="{26E79844-0E3A-00C8-7273-933C00747D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908" y="320582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3215269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Key messages</a:t>
            </a:r>
            <a:endParaRPr lang="en-GB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7806-492F-49D8-A6B3-AA2C9E80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667675"/>
            <a:ext cx="8280000" cy="2978150"/>
          </a:xfrm>
        </p:spPr>
        <p:txBody>
          <a:bodyPr/>
          <a:lstStyle/>
          <a:p>
            <a:r>
              <a:rPr lang="en-GB" sz="1200" dirty="0">
                <a:cs typeface="Arial"/>
              </a:rPr>
              <a:t>Nominations for the 6</a:t>
            </a:r>
            <a:r>
              <a:rPr lang="en-GB" sz="1200" baseline="30000" dirty="0">
                <a:cs typeface="Arial"/>
              </a:rPr>
              <a:t>th</a:t>
            </a:r>
            <a:r>
              <a:rPr lang="en-GB" sz="1200" dirty="0">
                <a:cs typeface="Arial"/>
              </a:rPr>
              <a:t> AiG Awards are now open. You can nominate yourself or a colleague for an award by completing the </a:t>
            </a:r>
            <a:r>
              <a:rPr lang="en-GB" sz="1200" b="1" u="sng" dirty="0">
                <a:cs typeface="Arial"/>
                <a:hlinkClick r:id="rId2"/>
              </a:rPr>
              <a:t>AiG Awards nomination form</a:t>
            </a:r>
            <a:r>
              <a:rPr lang="en-GB" sz="1200" dirty="0">
                <a:cs typeface="Arial"/>
              </a:rPr>
              <a:t> by 23:55 on Friday 24 October 2025</a:t>
            </a:r>
          </a:p>
          <a:p>
            <a:r>
              <a:rPr lang="en-GB" sz="1200" dirty="0">
                <a:cs typeface="Arial"/>
              </a:rPr>
              <a:t>Find out everything you need to know about the AiG Awards by visiting the new </a:t>
            </a:r>
            <a:r>
              <a:rPr lang="en-GB" sz="1200" dirty="0">
                <a:ea typeface="+mn-lt"/>
                <a:cs typeface="+mn-lt"/>
                <a:hlinkClick r:id="rId3"/>
              </a:rPr>
              <a:t>Analysis in Government (AiG) Awards Hub</a:t>
            </a:r>
            <a:endParaRPr lang="en-GB" sz="1200" dirty="0">
              <a:ea typeface="+mn-lt"/>
              <a:cs typeface="+mn-lt"/>
            </a:endParaRPr>
          </a:p>
          <a:p>
            <a:r>
              <a:rPr lang="en-GB" sz="1200" dirty="0">
                <a:ea typeface="+mn-lt"/>
                <a:cs typeface="+mn-lt"/>
              </a:rPr>
              <a:t>The categories are Collaboration, Communication, Impact, Inclusion, Innovative Methods, and the Rising Star Award</a:t>
            </a:r>
          </a:p>
          <a:p>
            <a:r>
              <a:rPr lang="en-GB" sz="1200" dirty="0">
                <a:ea typeface="+mn-lt"/>
                <a:cs typeface="+mn-lt"/>
              </a:rPr>
              <a:t>Any civil servant is eligible to be nominated for an AiG Award. Public sector and external teams may be recognised for a Collaboration Award if they have worked with civil servants on the nominated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 dirty="0">
                <a:ea typeface="+mn-lt"/>
                <a:cs typeface="+mn-lt"/>
              </a:rPr>
              <a:t>Nominating is quick and easy: </a:t>
            </a:r>
            <a:r>
              <a:rPr lang="en-GB" sz="1200" dirty="0">
                <a:cs typeface="Arial"/>
                <a:hlinkClick r:id="rId4"/>
              </a:rPr>
              <a:t>Analysis in Government Awards Nomination Form</a:t>
            </a:r>
            <a:endParaRPr lang="en-GB" sz="1200" dirty="0">
              <a:ea typeface="+mn-lt"/>
              <a:cs typeface="Arial"/>
            </a:endParaRPr>
          </a:p>
          <a:p>
            <a:r>
              <a:rPr lang="en-GB" sz="1200" dirty="0">
                <a:ea typeface="+mn-lt"/>
                <a:cs typeface="+mn-lt"/>
              </a:rPr>
              <a:t>The AiG Awards is organised by </a:t>
            </a:r>
            <a:r>
              <a:rPr lang="en-GB" sz="1200" dirty="0">
                <a:cs typeface="Arial"/>
              </a:rPr>
              <a:t>the Analysis Function Central Team</a:t>
            </a:r>
            <a:endParaRPr lang="en-GB" sz="1200" dirty="0"/>
          </a:p>
          <a:p>
            <a:r>
              <a:rPr lang="en-GB" sz="1200" dirty="0">
                <a:ea typeface="+mn-lt"/>
                <a:cs typeface="+mn-lt"/>
              </a:rPr>
              <a:t>Connect with your government analysis community on </a:t>
            </a:r>
            <a:r>
              <a:rPr lang="en-GB" sz="1200" dirty="0">
                <a:ea typeface="+mn-lt"/>
                <a:cs typeface="+mn-lt"/>
                <a:hlinkClick r:id="rId5"/>
              </a:rPr>
              <a:t>LinkedIn</a:t>
            </a:r>
            <a:r>
              <a:rPr lang="en-GB" sz="1200" dirty="0">
                <a:ea typeface="+mn-lt"/>
                <a:cs typeface="+mn-lt"/>
              </a:rPr>
              <a:t>, follow </a:t>
            </a:r>
            <a:r>
              <a:rPr lang="en-GB" sz="1200" dirty="0">
                <a:ea typeface="+mn-lt"/>
                <a:cs typeface="+mn-lt"/>
                <a:hlinkClick r:id="rId6"/>
              </a:rPr>
              <a:t>@gov_analysis</a:t>
            </a:r>
            <a:r>
              <a:rPr lang="en-GB" sz="1200" dirty="0">
                <a:ea typeface="+mn-lt"/>
                <a:cs typeface="+mn-lt"/>
              </a:rPr>
              <a:t> on ‘X’, sign up to our monthly </a:t>
            </a:r>
            <a:r>
              <a:rPr lang="en-GB" sz="1200" dirty="0">
                <a:ea typeface="+mn-lt"/>
                <a:cs typeface="+mn-lt"/>
                <a:hlinkClick r:id="rId7"/>
              </a:rPr>
              <a:t>Newsletter</a:t>
            </a:r>
            <a:r>
              <a:rPr lang="en-GB" sz="1200" dirty="0">
                <a:ea typeface="+mn-lt"/>
                <a:cs typeface="+mn-lt"/>
              </a:rPr>
              <a:t>, and find the latest news and information on the AiG Awards on our website </a:t>
            </a:r>
            <a:r>
              <a:rPr lang="en-GB" sz="1200" dirty="0">
                <a:ea typeface="+mn-lt"/>
                <a:cs typeface="+mn-lt"/>
                <a:hlinkClick r:id="rId8"/>
              </a:rPr>
              <a:t>Analysis.Function.CivilService.gov.uk</a:t>
            </a:r>
            <a:endParaRPr lang="en-GB" sz="1200" dirty="0">
              <a:ea typeface="+mn-lt"/>
              <a:cs typeface="+mn-lt"/>
            </a:endParaRPr>
          </a:p>
        </p:txBody>
      </p:sp>
      <p:pic>
        <p:nvPicPr>
          <p:cNvPr id="5" name="Graphic 4" descr="Chat outline">
            <a:extLst>
              <a:ext uri="{FF2B5EF4-FFF2-40B4-BE49-F238E27FC236}">
                <a16:creationId xmlns:a16="http://schemas.microsoft.com/office/drawing/2014/main" id="{963693AC-830D-4DED-BCF4-7F7A06D99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92000" y="497675"/>
            <a:ext cx="1080000" cy="108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1D59B2-B586-168D-5CD3-149727876A78}"/>
              </a:ext>
            </a:extLst>
          </p:cNvPr>
          <p:cNvGrpSpPr/>
          <p:nvPr/>
        </p:nvGrpSpPr>
        <p:grpSpPr>
          <a:xfrm>
            <a:off x="8136061" y="137675"/>
            <a:ext cx="900000" cy="900000"/>
            <a:chOff x="217714" y="771750"/>
            <a:chExt cx="3600000" cy="360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DD0776D-3EF0-CFA0-C336-6AAAEC6A31D8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1136FC-E871-57A6-63AA-F6EEE125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78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F4609-296D-87BC-135B-8AE1D8DD97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6703" y="1466227"/>
            <a:ext cx="4140000" cy="36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vert="horz" wrap="square" lIns="72000" tIns="0" rIns="7200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23842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900"/>
              </a:buClr>
              <a:buSzPts val="1500"/>
              <a:buFont typeface="Wingdings" panose="05000000000000000000" pitchFamily="2" charset="2"/>
              <a:buChar char="§"/>
              <a:defRPr sz="1500" b="0" i="0" u="none" strike="noStrike" cap="none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378" marR="0" lvl="1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19100" indent="-285750">
              <a:buSzPct val="110000"/>
            </a:pPr>
            <a:endParaRPr lang="en-GB" sz="1600"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EFA637-6174-AF0F-BD29-2504EA6C4B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5136" y="1387218"/>
            <a:ext cx="4140000" cy="360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spcFirstLastPara="1" vert="horz" wrap="square" lIns="72000" tIns="0" rIns="7200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23842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900"/>
              </a:buClr>
              <a:buSzPts val="1500"/>
              <a:buFont typeface="Wingdings" panose="05000000000000000000" pitchFamily="2" charset="2"/>
              <a:buChar char="§"/>
              <a:defRPr sz="1500" b="0" i="0" u="none" strike="noStrike" cap="none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378" marR="0" lvl="1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19100" indent="-285750">
              <a:buSzPct val="110000"/>
            </a:pPr>
            <a:endParaRPr lang="en-GB" sz="1600">
              <a:cs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4071FC-EC85-92A7-417E-9EA224ECCE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3568" y="1308210"/>
            <a:ext cx="4140000" cy="36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vert="horz" wrap="square" lIns="72000" tIns="0" rIns="7200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23842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900"/>
              </a:buClr>
              <a:buSzPts val="1500"/>
              <a:buFont typeface="Wingdings" panose="05000000000000000000" pitchFamily="2" charset="2"/>
              <a:buChar char="§"/>
              <a:defRPr sz="1500" b="0" i="0" u="none" strike="noStrike" cap="none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378" marR="0" lvl="1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2384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19100" indent="-285750">
              <a:buSzPct val="110000"/>
            </a:pPr>
            <a:endParaRPr lang="en-GB" sz="160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A3C67-598C-48EA-A3D0-B69BC3F8F5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199" y="587675"/>
            <a:ext cx="5100035" cy="718800"/>
          </a:xfrm>
        </p:spPr>
        <p:txBody>
          <a:bodyPr/>
          <a:lstStyle/>
          <a:p>
            <a:r>
              <a:rPr lang="en-GB" sz="2800">
                <a:solidFill>
                  <a:schemeClr val="tx1"/>
                </a:solidFill>
                <a:latin typeface="Arial Rounded MT Bold" panose="020F0704030504030204" pitchFamily="34" charset="0"/>
                <a:cs typeface="Arial Bold" panose="020B0704020202020204" pitchFamily="34" charset="0"/>
              </a:rPr>
              <a:t>AiG Awards Timetable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6F4C2-FA78-4B7C-9D9D-2809B22D22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432000" y="1229202"/>
            <a:ext cx="4140000" cy="3600000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pPr marL="133350" indent="0">
              <a:buSzPct val="110000"/>
              <a:buNone/>
            </a:pPr>
            <a:endParaRPr lang="en-GB" sz="900" b="1">
              <a:cs typeface="Arial"/>
            </a:endParaRPr>
          </a:p>
          <a:p>
            <a:pPr marL="133350" indent="0">
              <a:buSzPct val="110000"/>
              <a:buNone/>
            </a:pPr>
            <a:r>
              <a:rPr lang="en-GB" sz="1600" b="1">
                <a:cs typeface="Arial"/>
              </a:rPr>
              <a:t>2025</a:t>
            </a:r>
          </a:p>
          <a:p>
            <a:pPr marL="419100" indent="-285750">
              <a:buSzPct val="110000"/>
            </a:pPr>
            <a:r>
              <a:rPr lang="en-GB" sz="1200" b="1">
                <a:cs typeface="Arial"/>
              </a:rPr>
              <a:t>17 September: </a:t>
            </a:r>
            <a:r>
              <a:rPr lang="en-GB" sz="1200">
                <a:cs typeface="Arial"/>
              </a:rPr>
              <a:t>Nominations open</a:t>
            </a:r>
          </a:p>
          <a:p>
            <a:pPr marL="419100" indent="-285750">
              <a:buSzPct val="110000"/>
            </a:pPr>
            <a:r>
              <a:rPr lang="en-GB" sz="1200" b="1">
                <a:cs typeface="Arial"/>
              </a:rPr>
              <a:t>24 October: </a:t>
            </a:r>
            <a:r>
              <a:rPr lang="en-GB" sz="1200">
                <a:cs typeface="Arial"/>
              </a:rPr>
              <a:t>Nominations close</a:t>
            </a:r>
          </a:p>
          <a:p>
            <a:pPr marL="419100" indent="-285750">
              <a:buSzPct val="110000"/>
            </a:pPr>
            <a:r>
              <a:rPr lang="en-GB" sz="1200" b="1">
                <a:cs typeface="Arial"/>
              </a:rPr>
              <a:t>Mid-December: </a:t>
            </a:r>
            <a:r>
              <a:rPr lang="en-GB" sz="1200">
                <a:cs typeface="Arial"/>
              </a:rPr>
              <a:t>Shortlist announced</a:t>
            </a:r>
          </a:p>
          <a:p>
            <a:pPr marL="133350" indent="0">
              <a:buSzPct val="110000"/>
              <a:buNone/>
            </a:pPr>
            <a:endParaRPr lang="en-GB" sz="1600" b="1">
              <a:cs typeface="Arial"/>
            </a:endParaRPr>
          </a:p>
          <a:p>
            <a:pPr marL="133350" indent="0">
              <a:buSzPct val="110000"/>
              <a:buNone/>
            </a:pPr>
            <a:r>
              <a:rPr lang="en-GB" sz="1600" b="1">
                <a:cs typeface="Arial"/>
              </a:rPr>
              <a:t>2026</a:t>
            </a:r>
          </a:p>
          <a:p>
            <a:pPr marL="419100" indent="-285750">
              <a:buSzPct val="110000"/>
            </a:pPr>
            <a:r>
              <a:rPr lang="en-GB" sz="1200" b="1">
                <a:cs typeface="Arial"/>
              </a:rPr>
              <a:t>Mid-January:</a:t>
            </a:r>
            <a:r>
              <a:rPr lang="en-GB" sz="1200">
                <a:cs typeface="Arial"/>
              </a:rPr>
              <a:t> Winners announced over the course of ‘Awards Week’</a:t>
            </a:r>
          </a:p>
          <a:p>
            <a:pPr marL="419100" indent="-285750">
              <a:buSzPct val="110000"/>
            </a:pPr>
            <a:r>
              <a:rPr lang="en-GB" sz="1200" b="1">
                <a:cs typeface="Arial"/>
              </a:rPr>
              <a:t>February:</a:t>
            </a:r>
            <a:r>
              <a:rPr lang="en-GB" sz="1200">
                <a:cs typeface="Arial"/>
              </a:rPr>
              <a:t> People’s Choice Award winner announced </a:t>
            </a:r>
            <a:r>
              <a:rPr lang="en-GB" sz="1100">
                <a:cs typeface="Arial"/>
              </a:rPr>
              <a:t>(all winners and runners up from the main awards are eligible to win the People’s Choice Award, voted on by the whole AF membership)</a:t>
            </a:r>
            <a:endParaRPr lang="en-GB" sz="1400"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2115AA-4643-5246-E095-A55FF52EF7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36061" y="137675"/>
            <a:ext cx="900000" cy="900000"/>
            <a:chOff x="217714" y="771750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B2F11E-4367-DE30-14B6-C2851AC9F1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9D7633-CE04-B9F0-FCED-A40C4BE6E6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7528DD4-14FD-2047-C159-7ECD681619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4395" t="14509" r="14246" b="14301"/>
          <a:stretch/>
        </p:blipFill>
        <p:spPr>
          <a:xfrm>
            <a:off x="5464374" y="1387218"/>
            <a:ext cx="3084490" cy="3077125"/>
          </a:xfrm>
          <a:prstGeom prst="rect">
            <a:avLst/>
          </a:prstGeom>
        </p:spPr>
      </p:pic>
      <p:pic>
        <p:nvPicPr>
          <p:cNvPr id="10" name="Graphic 9" descr="3d Glasses outline">
            <a:extLst>
              <a:ext uri="{FF2B5EF4-FFF2-40B4-BE49-F238E27FC236}">
                <a16:creationId xmlns:a16="http://schemas.microsoft.com/office/drawing/2014/main" id="{5EAC94A0-1A29-3BB6-E252-C14A5FC29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7403" y="42116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41014" y="587675"/>
            <a:ext cx="7572615" cy="718800"/>
          </a:xfrm>
          <a:noFill/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Sample wording for your intranet</a:t>
            </a:r>
            <a:endParaRPr lang="en-GB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F4BD0B-B770-46A0-B2E0-69AB98CFB19E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7440095" y="407075"/>
            <a:ext cx="573534" cy="5400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7806-492F-49D8-A6B3-AA2C9E8096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612000" y="1484469"/>
            <a:ext cx="7920000" cy="3521356"/>
          </a:xfrm>
        </p:spPr>
        <p:txBody>
          <a:bodyPr/>
          <a:lstStyle/>
          <a:p>
            <a:r>
              <a:rPr lang="en-GB" sz="1200" dirty="0">
                <a:latin typeface="+mj-lt"/>
                <a:cs typeface="Arial"/>
              </a:rPr>
              <a:t>Nominations for the 6</a:t>
            </a:r>
            <a:r>
              <a:rPr lang="en-GB" sz="1200" baseline="30000" dirty="0">
                <a:latin typeface="+mj-lt"/>
                <a:cs typeface="Arial"/>
              </a:rPr>
              <a:t>th</a:t>
            </a:r>
            <a:r>
              <a:rPr lang="en-GB" sz="1200" dirty="0">
                <a:latin typeface="+mj-lt"/>
                <a:cs typeface="Arial"/>
              </a:rPr>
              <a:t> AiG Awards are now open. You can nominate yourself or a colleague for an award by completing the </a:t>
            </a:r>
            <a:r>
              <a:rPr lang="en-GB" sz="1200" b="1" u="sng" dirty="0">
                <a:latin typeface="+mj-lt"/>
                <a:cs typeface="Arial"/>
                <a:hlinkClick r:id="rId4"/>
              </a:rPr>
              <a:t>AiG Awards nomination form</a:t>
            </a:r>
            <a:r>
              <a:rPr lang="en-GB" sz="1200" dirty="0">
                <a:latin typeface="+mj-lt"/>
                <a:cs typeface="Arial"/>
              </a:rPr>
              <a:t>. The nominations period closes at 23:55 on Friday 24 October 2025. </a:t>
            </a:r>
          </a:p>
          <a:p>
            <a:r>
              <a:rPr lang="en-GB" sz="1200" dirty="0">
                <a:latin typeface="+mj-lt"/>
                <a:ea typeface="Calibri"/>
                <a:cs typeface="Times New Roman"/>
              </a:rPr>
              <a:t>If you want to recognise the excellent work in </a:t>
            </a:r>
            <a:r>
              <a:rPr lang="en-GB" sz="1200" dirty="0">
                <a:highlight>
                  <a:srgbClr val="E5E5E5"/>
                </a:highlight>
                <a:latin typeface="+mj-lt"/>
                <a:ea typeface="Calibri"/>
                <a:cs typeface="Times New Roman"/>
              </a:rPr>
              <a:t>[insert Department Name here] 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and celebrate our most inspiring individuals and outstanding teams at a cross-government level, make sure to submit one (or more) nominations.</a:t>
            </a:r>
            <a:endParaRPr lang="en-GB" sz="1200" dirty="0">
              <a:latin typeface="+mj-lt"/>
              <a:ea typeface="Calibri" panose="020F0502020204030204" pitchFamily="34" charset="0"/>
              <a:cs typeface="Times New Roman"/>
            </a:endParaRPr>
          </a:p>
          <a:p>
            <a:r>
              <a:rPr lang="en-GB" sz="1200" dirty="0">
                <a:cs typeface="Arial"/>
              </a:rPr>
              <a:t>Find out everything you need to know about the AiG Awards, including timelines, templates, and advice on writing a winning nomination, by visiting the new </a:t>
            </a:r>
            <a:r>
              <a:rPr lang="en-GB" sz="1200" dirty="0">
                <a:ea typeface="+mn-lt"/>
                <a:cs typeface="+mn-lt"/>
                <a:hlinkClick r:id="rId5"/>
              </a:rPr>
              <a:t>Analysis in Government (AiG) Awards Hub</a:t>
            </a:r>
            <a:r>
              <a:rPr lang="en-GB" sz="1200" dirty="0">
                <a:ea typeface="+mn-lt"/>
                <a:cs typeface="+mn-lt"/>
              </a:rPr>
              <a:t>.</a:t>
            </a:r>
          </a:p>
          <a:p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The Analysis in Government (AiG) Awards is a highly respected and prestigious cross-government scheme. The awards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 recognise</a:t>
            </a:r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 and 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celebrate</a:t>
            </a:r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 the many inspirational individuals and outstanding teams working in government analysis.</a:t>
            </a:r>
          </a:p>
          <a:p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The AiG Awards have helped to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 </a:t>
            </a:r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promote best practice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 throughout</a:t>
            </a:r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 the government analysis community since 2020, sharing innovation, learning and leadership across the Analysis Function and beyond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.</a:t>
            </a:r>
            <a:endParaRPr lang="en-GB" sz="1200" dirty="0">
              <a:effectLst/>
              <a:latin typeface="+mj-lt"/>
              <a:ea typeface="Calibri" panose="020F0502020204030204" pitchFamily="34" charset="0"/>
              <a:cs typeface="Times New Roman"/>
            </a:endParaRPr>
          </a:p>
          <a:p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There are six different award categories: Collaboration, Communication, Impact, Inclusion, Innovative Methods, and the Rising Star Award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.</a:t>
            </a:r>
            <a:endParaRPr lang="en-GB" sz="1200" dirty="0">
              <a:latin typeface="+mj-lt"/>
              <a:ea typeface="Calibri" panose="020F0502020204030204" pitchFamily="34" charset="0"/>
              <a:cs typeface="Times New Roman"/>
            </a:endParaRPr>
          </a:p>
          <a:p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Nominations close at 23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:55 on</a:t>
            </a:r>
            <a:r>
              <a:rPr lang="en-GB" sz="1200" dirty="0">
                <a:effectLst/>
                <a:latin typeface="+mj-lt"/>
                <a:ea typeface="Calibri"/>
                <a:cs typeface="Times New Roman"/>
              </a:rPr>
              <a:t> </a:t>
            </a:r>
            <a:r>
              <a:rPr lang="en-GB" sz="1200" b="1" dirty="0">
                <a:effectLst/>
                <a:latin typeface="+mj-lt"/>
                <a:ea typeface="Calibri"/>
                <a:cs typeface="Times New Roman"/>
              </a:rPr>
              <a:t>Friday </a:t>
            </a:r>
            <a:r>
              <a:rPr lang="en-GB" sz="1200" b="1" dirty="0">
                <a:latin typeface="+mj-lt"/>
                <a:ea typeface="Calibri"/>
                <a:cs typeface="Times New Roman"/>
              </a:rPr>
              <a:t>24 October 2025</a:t>
            </a:r>
            <a:r>
              <a:rPr lang="en-GB" sz="1200" dirty="0">
                <a:latin typeface="+mj-lt"/>
                <a:ea typeface="Calibri"/>
                <a:cs typeface="Times New Roman"/>
              </a:rPr>
              <a:t>. Good luck!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662FD-D64B-4413-0819-1D5841990A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36061" y="137675"/>
            <a:ext cx="900000" cy="900000"/>
            <a:chOff x="217714" y="771750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300630-6666-FD9C-7EF7-2AC28193BF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5C23CC-E717-7EFB-69C7-48B59FA93DE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36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/>
          <a:tile tx="-1847850" ty="692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199" y="587675"/>
            <a:ext cx="3007113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Social media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594D1DA-D860-4BE9-8CAD-77526FD04F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2000" y="1204376"/>
            <a:ext cx="8280000" cy="3801449"/>
          </a:xfrm>
          <a:prstGeom prst="rect">
            <a:avLst/>
          </a:prstGeom>
          <a:noFill/>
        </p:spPr>
        <p:txBody>
          <a:bodyPr spcFirstLastPara="1" vert="horz" wrap="square" lIns="72000" tIns="0" rIns="7200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900"/>
              </a:buClr>
              <a:buSzPts val="1500"/>
              <a:buFont typeface="Arial" panose="020B0604020202020204" pitchFamily="34" charset="0"/>
              <a:buChar char="▲"/>
              <a:defRPr sz="1500" b="0" i="0" u="none" strike="noStrike" cap="none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3350" indent="0">
              <a:buNone/>
            </a:pPr>
            <a:r>
              <a:rPr lang="en-GB" sz="1200">
                <a:latin typeface="Arial"/>
                <a:cs typeface="Arial"/>
              </a:rPr>
              <a:t>Analysis Function will be active on LinkedIn and X from nominations opening until the announcement of the winners in January and the winner of the People’s Choice Award in February.  Follow us at </a:t>
            </a:r>
            <a:r>
              <a:rPr lang="en-GB" sz="1200">
                <a:latin typeface="Arial"/>
                <a:cs typeface="Arial"/>
                <a:hlinkClick r:id="rId4"/>
              </a:rPr>
              <a:t>@gov_analysis</a:t>
            </a:r>
            <a:r>
              <a:rPr lang="en-GB" sz="1200">
                <a:latin typeface="Arial"/>
                <a:cs typeface="Arial"/>
              </a:rPr>
              <a:t> and connect with us on LinkedIn at </a:t>
            </a:r>
            <a:r>
              <a:rPr lang="en-GB" sz="1200">
                <a:latin typeface="Arial"/>
                <a:cs typeface="Arial"/>
                <a:hlinkClick r:id="rId5"/>
              </a:rPr>
              <a:t>Gov Analysis</a:t>
            </a:r>
            <a:endParaRPr lang="en-GB" sz="1200">
              <a:latin typeface="Arial"/>
              <a:cs typeface="Arial"/>
            </a:endParaRPr>
          </a:p>
          <a:p>
            <a:pPr marL="133350" indent="0">
              <a:buNone/>
            </a:pPr>
            <a:r>
              <a:rPr lang="en-GB" sz="1200">
                <a:cs typeface="Arial"/>
              </a:rPr>
              <a:t>Which department will submit the most nominations this year? Which profession will win the most awards? Who will submit the first nomination? </a:t>
            </a:r>
            <a:r>
              <a:rPr lang="en-GB" sz="1200">
                <a:latin typeface="Arial"/>
                <a:cs typeface="Arial"/>
              </a:rPr>
              <a:t>Share, Like and tag us in to help build conversations and increase engagement / interest in the AiG Awards. </a:t>
            </a:r>
            <a:r>
              <a:rPr lang="en-GB" sz="1400" b="1">
                <a:latin typeface="Arial"/>
                <a:cs typeface="Arial"/>
              </a:rPr>
              <a:t>Sample wording for your team’s social media</a:t>
            </a:r>
            <a:endParaRPr lang="en-GB" sz="1600" b="1">
              <a:solidFill>
                <a:srgbClr val="003C5A"/>
              </a:solidFill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>
                <a:cs typeface="Arial"/>
              </a:rPr>
              <a:t>The Analysis in Government (AiG) Awards opened for nominations on 17 September. Find out how to nominate by visiting the new </a:t>
            </a:r>
            <a:r>
              <a:rPr lang="en-GB" sz="1200">
                <a:cs typeface="Arial"/>
                <a:hlinkClick r:id="rId6"/>
              </a:rPr>
              <a:t>AiG Awards Hub </a:t>
            </a:r>
            <a:endParaRPr lang="en-GB" sz="1200"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>
                <a:cs typeface="Arial"/>
              </a:rPr>
              <a:t>At </a:t>
            </a:r>
            <a:r>
              <a:rPr lang="en-GB" sz="1200">
                <a:highlight>
                  <a:srgbClr val="E6E6E6"/>
                </a:highlight>
                <a:cs typeface="Arial"/>
              </a:rPr>
              <a:t>[Insert team/department/profession name here] </a:t>
            </a:r>
            <a:r>
              <a:rPr lang="en-GB" sz="1200">
                <a:cs typeface="Arial"/>
              </a:rPr>
              <a:t>we’re very excited for this year’s Analysis in Government (AiG) Awards. Make sure you nominate the outstanding teams and inspirational individuals you work with </a:t>
            </a:r>
            <a:r>
              <a:rPr lang="en-GB" sz="1200" b="1" u="sng">
                <a:hlinkClick r:id="rId7"/>
              </a:rPr>
              <a:t>AiG Awards nomination form</a:t>
            </a:r>
            <a:endParaRPr lang="en-GB" sz="1200"/>
          </a:p>
          <a:p>
            <a:pPr>
              <a:buFont typeface="Wingdings" panose="05000000000000000000" pitchFamily="2" charset="2"/>
              <a:buChar char="§"/>
            </a:pPr>
            <a:r>
              <a:rPr lang="en-GB" sz="1200">
                <a:cs typeface="Arial"/>
              </a:rPr>
              <a:t>There has been so much incredible work taking place across </a:t>
            </a:r>
            <a:r>
              <a:rPr lang="en-GB" sz="1200">
                <a:highlight>
                  <a:srgbClr val="E6E6E6"/>
                </a:highlight>
                <a:cs typeface="Arial"/>
              </a:rPr>
              <a:t>[Insert team/department/profession name here] </a:t>
            </a:r>
            <a:r>
              <a:rPr lang="en-GB" sz="1200">
                <a:cs typeface="Arial"/>
              </a:rPr>
              <a:t>over the last year, so why not nominate your colleagues for an Analysis in Government (AiG) Award? Nominations close on 24 October 2025: </a:t>
            </a:r>
            <a:r>
              <a:rPr lang="en-GB" sz="1200" b="1" u="sng">
                <a:hlinkClick r:id="rId7"/>
              </a:rPr>
              <a:t>AiG Awards nomination form</a:t>
            </a:r>
            <a:r>
              <a:rPr lang="en-GB" sz="1200">
                <a:cs typeface="Arial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200">
                <a:cs typeface="Arial"/>
              </a:rPr>
              <a:t>Nominating your colleagues in </a:t>
            </a:r>
            <a:r>
              <a:rPr lang="en-GB" sz="1200">
                <a:highlight>
                  <a:srgbClr val="E6E6E6"/>
                </a:highlight>
                <a:cs typeface="Arial"/>
              </a:rPr>
              <a:t>[Insert team/department/profession name here] </a:t>
            </a:r>
            <a:r>
              <a:rPr lang="en-GB" sz="1200">
                <a:cs typeface="Arial"/>
              </a:rPr>
              <a:t>for an Analysis in Government (AiG) Award is easy. Find out more about getting cross-government recognition for the outstanding analysts you work with.  Visit the new </a:t>
            </a:r>
            <a:r>
              <a:rPr lang="en-GB" sz="1200">
                <a:cs typeface="Arial"/>
                <a:hlinkClick r:id="rId6"/>
              </a:rPr>
              <a:t>AiG Awards Hub</a:t>
            </a:r>
            <a:r>
              <a:rPr lang="en-GB" sz="1200">
                <a:cs typeface="Arial"/>
              </a:rPr>
              <a:t> today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ECF916-722C-E02F-A915-D85178A7FE3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36061" y="137675"/>
            <a:ext cx="900000" cy="900000"/>
            <a:chOff x="217714" y="771750"/>
            <a:chExt cx="3600000" cy="3600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B109A6D-B483-5FCB-9A2E-0DADA8516F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134F3A-96C1-C30E-6992-EBBA79B6C9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95BF371A-59E2-57DE-D739-E2C89CA75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1" y="58335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onnect with the Government Analysis Function on LinkedIn.">
            <a:hlinkClick r:id="rId11"/>
            <a:extLst>
              <a:ext uri="{FF2B5EF4-FFF2-40B4-BE49-F238E27FC236}">
                <a16:creationId xmlns:a16="http://schemas.microsoft.com/office/drawing/2014/main" id="{D9C94727-518C-F929-DB96-87EA67BE9D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64" y="583357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897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062C60DD-7DAA-75DC-E9ED-37AEC1D24F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864" y="1047"/>
            <a:ext cx="9140273" cy="5141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D5EA7-1666-71A3-4E7B-1A1EC2AEAD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6E159E-AFC8-99F5-EA4E-AF83D886D1F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668386"/>
            <a:ext cx="9140273" cy="434061"/>
            <a:chOff x="0" y="4668386"/>
            <a:chExt cx="9140273" cy="4340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212956-3B2E-E9FF-2267-F1D0AC3BB67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grayscl/>
              <a:alphaModFix amt="20000"/>
            </a:blip>
            <a:stretch>
              <a:fillRect/>
            </a:stretch>
          </p:blipFill>
          <p:spPr>
            <a:xfrm>
              <a:off x="0" y="4668386"/>
              <a:ext cx="9140273" cy="43406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2AB7CB1-8493-6C52-DD52-ED29B2E52DF1}"/>
                </a:ext>
              </a:extLst>
            </p:cNvPr>
            <p:cNvGrpSpPr>
              <a:grpSpLocks noGrp="1" noUngrp="1" noRot="1" noChangeAspect="1" noMove="1" noResize="1"/>
            </p:cNvGrpSpPr>
            <p:nvPr/>
          </p:nvGrpSpPr>
          <p:grpSpPr>
            <a:xfrm>
              <a:off x="6024855" y="4694913"/>
              <a:ext cx="2980268" cy="381007"/>
              <a:chOff x="3610929" y="6854347"/>
              <a:chExt cx="10562270" cy="13503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AC88DD5-0850-FF02-7075-248B5C46C9C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287559" y="6854347"/>
                <a:ext cx="1350313" cy="1350313"/>
                <a:chOff x="11183603" y="6965897"/>
                <a:chExt cx="1350313" cy="1350313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7A993B8B-CE75-52A4-46B2-2023855A87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8360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6" name="Picture 2" descr="About the GSS homelessness interactive tools">
                  <a:extLst>
                    <a:ext uri="{FF2B5EF4-FFF2-40B4-BE49-F238E27FC236}">
                      <a16:creationId xmlns:a16="http://schemas.microsoft.com/office/drawing/2014/main" id="{C09EACCD-AAE5-55A0-6369-E67DB11592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9319"/>
                <a:stretch/>
              </p:blipFill>
              <p:spPr bwMode="auto">
                <a:xfrm>
                  <a:off x="11408655" y="7190949"/>
                  <a:ext cx="900209" cy="9002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979A284-36E0-C322-C303-9A152B350D9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216907" y="6854347"/>
                <a:ext cx="1350313" cy="1350313"/>
                <a:chOff x="8323853" y="6965897"/>
                <a:chExt cx="1350313" cy="1350313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F226FE5F-818D-494E-FA6B-2988DEC4C0C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385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2256F99-F899-7824-8666-815C90B7D87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92642" y="7134686"/>
                  <a:ext cx="1012735" cy="1012735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50A5073-EB72-F77E-B0B4-B2197C360C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46255" y="6854347"/>
                <a:ext cx="1350313" cy="1350313"/>
                <a:chOff x="5464103" y="6965897"/>
                <a:chExt cx="1350313" cy="1350313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778834C2-F062-9E59-BE9B-81C256E53C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6410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2" name="Picture 2" descr="Non-executive director appointments at GAD - GOV.UK">
                  <a:extLst>
                    <a:ext uri="{FF2B5EF4-FFF2-40B4-BE49-F238E27FC236}">
                      <a16:creationId xmlns:a16="http://schemas.microsoft.com/office/drawing/2014/main" id="{07B4BF0D-6418-0FF1-EC69-67CDE448E5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623" b="12989"/>
                <a:stretch/>
              </p:blipFill>
              <p:spPr bwMode="auto">
                <a:xfrm>
                  <a:off x="5545504" y="7157503"/>
                  <a:ext cx="1187510" cy="9787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EF2091-B833-9C20-9DD7-FEC6DC2A8F6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752233" y="6854347"/>
                <a:ext cx="1350313" cy="1350313"/>
                <a:chOff x="9753728" y="6444210"/>
                <a:chExt cx="1350313" cy="1350313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FACAE45-0809-A6FA-ED8A-2B06462FF57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753728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0F11EAC-C42C-3D13-AD4A-045E08EF1F0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64397" y="6554879"/>
                  <a:ext cx="1128974" cy="1128974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6F2D5C3-0FAB-87A0-EEE5-A4BFD1276B1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2822886" y="6854347"/>
                <a:ext cx="1350313" cy="1350313"/>
                <a:chOff x="12613477" y="6444210"/>
                <a:chExt cx="1350313" cy="1350313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ABBB985-D3D3-D516-95E0-33E973BF6C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613477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8A8B353A-E86D-9B7F-2187-EE9C05C9AA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698966" y="6824995"/>
                  <a:ext cx="1179334" cy="571354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9B256F5-FE95-8E45-BBF1-8E73BC90B33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610929" y="6854347"/>
                <a:ext cx="1350313" cy="1350313"/>
                <a:chOff x="4034228" y="6444210"/>
                <a:chExt cx="1350313" cy="1350313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04EECEDE-A558-F6DE-D34B-85CD276C8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034228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7A7965B-88B9-C1D3-4DF7-93CEAC03AE4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88734" y="6869091"/>
                  <a:ext cx="1241301" cy="49652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9E8AEE5-7294-E0F0-C37C-DD6996B8AA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681581" y="6854347"/>
                <a:ext cx="1350313" cy="1350313"/>
                <a:chOff x="6893978" y="6444210"/>
                <a:chExt cx="1350313" cy="1350313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C3A147-86EE-4334-9D67-FD20DC9CE5D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93978" y="6444210"/>
                  <a:ext cx="1350313" cy="1350313"/>
                </a:xfrm>
                <a:prstGeom prst="roundRect">
                  <a:avLst/>
                </a:prstGeom>
                <a:solidFill>
                  <a:srgbClr val="F5F5F5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7609FB23-D61A-75D8-BCF6-4DFEF85AEB2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 rotWithShape="1">
                <a:blip r:embed="rId12"/>
                <a:srcRect l="17488" t="11123" r="15814" b="9959"/>
                <a:stretch/>
              </p:blipFill>
              <p:spPr>
                <a:xfrm>
                  <a:off x="7033922" y="6697192"/>
                  <a:ext cx="1070422" cy="84434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4F814FB-2A1E-F288-3F34-AA9EFD98D5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/>
            <a:srcRect/>
            <a:stretch/>
          </p:blipFill>
          <p:spPr>
            <a:xfrm>
              <a:off x="138877" y="4691266"/>
              <a:ext cx="2568307" cy="384654"/>
            </a:xfrm>
            <a:prstGeom prst="rect">
              <a:avLst/>
            </a:prstGeom>
          </p:spPr>
        </p:pic>
      </p:grpSp>
      <p:pic>
        <p:nvPicPr>
          <p:cNvPr id="32" name="Graphic 31" descr="Wreath outline">
            <a:extLst>
              <a:ext uri="{FF2B5EF4-FFF2-40B4-BE49-F238E27FC236}">
                <a16:creationId xmlns:a16="http://schemas.microsoft.com/office/drawing/2014/main" id="{85A04EB2-A88E-01E3-52ED-D62145259B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14ECA8C-4AE7-C4AA-9ED5-8386FCE517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44889"/>
            <a:ext cx="6228000" cy="28800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spcFirstLastPara="1" vert="horz" wrap="square" lIns="180000" tIns="45700" rIns="144000" bIns="4570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6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300">
                <a:latin typeface="Arial"/>
                <a:cs typeface="Arial"/>
              </a:rPr>
              <a:t>Nominations for the sixth annual Analysis in Government Awards are open now, and you have until </a:t>
            </a:r>
            <a:r>
              <a:rPr lang="en-GB" sz="1300" b="1">
                <a:latin typeface="Arial"/>
                <a:cs typeface="Arial"/>
              </a:rPr>
              <a:t>23:55 on Friday 24 October </a:t>
            </a:r>
            <a:r>
              <a:rPr lang="en-GB" sz="1300">
                <a:latin typeface="Arial"/>
                <a:cs typeface="Arial"/>
              </a:rPr>
              <a:t>to submit a nomination</a:t>
            </a:r>
          </a:p>
          <a:p>
            <a:pPr>
              <a:buClr>
                <a:srgbClr val="FE6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300">
                <a:latin typeface="Arial"/>
                <a:cs typeface="Arial"/>
              </a:rPr>
              <a:t>The Analysis in Government Awards (AiG Awards) is a prestigious cross-government programme, recognising and celebrating the work of outstanding teams and inspirational individuals working in the field of analysis</a:t>
            </a:r>
          </a:p>
          <a:p>
            <a:pPr>
              <a:buClr>
                <a:srgbClr val="FE6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300">
                <a:latin typeface="Arial"/>
                <a:cs typeface="Arial"/>
              </a:rPr>
              <a:t>There are </a:t>
            </a:r>
            <a:r>
              <a:rPr lang="en-GB" sz="1300" b="1">
                <a:latin typeface="Arial"/>
                <a:cs typeface="Arial"/>
              </a:rPr>
              <a:t>six categories</a:t>
            </a:r>
            <a:r>
              <a:rPr lang="en-GB" sz="1300">
                <a:latin typeface="Arial"/>
                <a:cs typeface="Arial"/>
              </a:rPr>
              <a:t>: Collaboration, Communication, Impact, Inclusion, Innovative Methods, and the Rising Star Award</a:t>
            </a:r>
          </a:p>
          <a:p>
            <a:pPr>
              <a:buClr>
                <a:srgbClr val="FE6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300">
                <a:latin typeface="Arial"/>
                <a:cs typeface="Arial"/>
              </a:rPr>
              <a:t>Find out everything you need to know about the Awards on the new </a:t>
            </a:r>
            <a:r>
              <a:rPr lang="en-GB" sz="1300">
                <a:latin typeface="Arial"/>
                <a:cs typeface="Arial"/>
                <a:hlinkClick r:id="rId16"/>
              </a:rPr>
              <a:t>AiG Awards Hub</a:t>
            </a:r>
            <a:endParaRPr lang="en-GB" sz="1300">
              <a:latin typeface="Arial"/>
              <a:cs typeface="Arial"/>
            </a:endParaRPr>
          </a:p>
          <a:p>
            <a:pPr>
              <a:buClr>
                <a:srgbClr val="FE6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300">
                <a:latin typeface="Arial"/>
                <a:cs typeface="Arial"/>
              </a:rPr>
              <a:t>Press the big orange button to nominate now! </a:t>
            </a:r>
            <a:r>
              <a:rPr lang="en-GB" sz="1300">
                <a:latin typeface="Arial"/>
                <a:cs typeface="Arial"/>
                <a:hlinkClick r:id="rId17"/>
              </a:rPr>
              <a:t>Analysis in Government Awards Nomination Form</a:t>
            </a:r>
            <a:r>
              <a:rPr lang="en-GB" sz="1300">
                <a:latin typeface="Arial"/>
                <a:cs typeface="Arial"/>
              </a:rPr>
              <a:t> Good luck!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DC32FB-A06B-7678-910D-26DD998E17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2138" y="924199"/>
            <a:ext cx="6240139" cy="75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txBody>
          <a:bodyPr wrap="square" lIns="252000" tIns="45720" rIns="91440" bIns="45720" rtlCol="0" anchor="ctr">
            <a:noAutofit/>
          </a:bodyPr>
          <a:lstStyle/>
          <a:p>
            <a:pPr defTabSz="685800"/>
            <a:r>
              <a:rPr lang="en-GB" sz="1600" b="1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6th Annual</a:t>
            </a:r>
          </a:p>
          <a:p>
            <a:pPr defTabSz="685800"/>
            <a:r>
              <a:rPr lang="en-GB" sz="200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		   Analysis in Government Awards</a:t>
            </a:r>
          </a:p>
        </p:txBody>
      </p:sp>
      <p:pic>
        <p:nvPicPr>
          <p:cNvPr id="35" name="Picture 34" descr="Nominate now button">
            <a:hlinkClick r:id="rId17"/>
            <a:extLst>
              <a:ext uri="{FF2B5EF4-FFF2-40B4-BE49-F238E27FC236}">
                <a16:creationId xmlns:a16="http://schemas.microsoft.com/office/drawing/2014/main" id="{90E0C374-3686-F246-8AB3-20C49091E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875" y="762199"/>
            <a:ext cx="1083575" cy="1080000"/>
          </a:xfrm>
          <a:prstGeom prst="rect">
            <a:avLst/>
          </a:prstGeom>
          <a:ln>
            <a:noFill/>
          </a:ln>
        </p:spPr>
      </p:pic>
      <p:pic>
        <p:nvPicPr>
          <p:cNvPr id="34" name="Graphic 33" descr="Stars outline">
            <a:extLst>
              <a:ext uri="{FF2B5EF4-FFF2-40B4-BE49-F238E27FC236}">
                <a16:creationId xmlns:a16="http://schemas.microsoft.com/office/drawing/2014/main" id="{8EAF0D64-3D7B-64AC-BED8-61DA66FC6F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6846" y="404610"/>
            <a:ext cx="908512" cy="9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226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902481A-CB00-BBDF-EF30-51104C20D9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54" y="0"/>
            <a:ext cx="9141292" cy="5143500"/>
            <a:chOff x="1354" y="0"/>
            <a:chExt cx="9141292" cy="51435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F6BA5-2089-A6E0-9AD8-F7FF939A5F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" y="0"/>
              <a:ext cx="9141292" cy="51435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3EEE3F-AF65-DCA7-0FDF-4A65A5E810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1137" y="2456041"/>
              <a:ext cx="4384221" cy="1404257"/>
            </a:xfrm>
            <a:prstGeom prst="rect">
              <a:avLst/>
            </a:prstGeom>
            <a:solidFill>
              <a:srgbClr val="333333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>
                  <a:latin typeface="Arial Rounded MT Bold" panose="020F0704030504030204" pitchFamily="34" charset="0"/>
                </a:rPr>
                <a:t>6</a:t>
              </a:r>
              <a:r>
                <a:rPr lang="en-GB" baseline="30000">
                  <a:latin typeface="Arial Rounded MT Bold" panose="020F0704030504030204" pitchFamily="34" charset="0"/>
                </a:rPr>
                <a:t>th</a:t>
              </a:r>
              <a:r>
                <a:rPr lang="en-GB">
                  <a:latin typeface="Arial Rounded MT Bold" panose="020F0704030504030204" pitchFamily="34" charset="0"/>
                </a:rPr>
                <a:t> annual Analysis in Government (AiG) Awards</a:t>
              </a:r>
            </a:p>
            <a:p>
              <a:endParaRPr lang="en-GB" sz="500"/>
            </a:p>
            <a:p>
              <a:pPr marL="171450" indent="-171450">
                <a:buClr>
                  <a:srgbClr val="FE6900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GB" sz="1200">
                  <a:cs typeface="Arial"/>
                </a:rPr>
                <a:t>Find out everything you need to know about the AiG Awards on the new </a:t>
              </a:r>
              <a:r>
                <a:rPr lang="en-GB" sz="1200">
                  <a:cs typeface="Arial"/>
                  <a:hlinkClick r:id="rId3"/>
                </a:rPr>
                <a:t>AiG Awards Hub</a:t>
              </a:r>
              <a:endParaRPr lang="en-GB" sz="1200">
                <a:cs typeface="Arial"/>
              </a:endParaRPr>
            </a:p>
            <a:p>
              <a:pPr marL="171450" indent="-171450">
                <a:buClr>
                  <a:srgbClr val="FE6900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GB" sz="1200">
                  <a:cs typeface="Arial"/>
                </a:rPr>
                <a:t>Nominations are open until Friday 24 October. Good luck! </a:t>
              </a:r>
              <a:r>
                <a:rPr lang="en-GB" sz="1200">
                  <a:cs typeface="Arial"/>
                  <a:hlinkClick r:id="rId4"/>
                </a:rPr>
                <a:t>Analysis in Government Awards Nomination Form</a:t>
              </a:r>
              <a:endParaRPr lang="en-GB" sz="12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6BD457E-A346-FAE6-7F47-7943DD4EDA1D}"/>
              </a:ext>
            </a:extLst>
          </p:cNvPr>
          <p:cNvSpPr/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52BC98-686A-D567-DB92-E9512450FCD6}"/>
              </a:ext>
            </a:extLst>
          </p:cNvPr>
          <p:cNvGrpSpPr/>
          <p:nvPr/>
        </p:nvGrpSpPr>
        <p:grpSpPr>
          <a:xfrm>
            <a:off x="0" y="4668386"/>
            <a:ext cx="9140273" cy="434061"/>
            <a:chOff x="0" y="4668386"/>
            <a:chExt cx="9140273" cy="4340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FE1BFC-A422-C4C4-2DF5-E12167609E39}"/>
                </a:ext>
              </a:extLst>
            </p:cNvPr>
            <p:cNvPicPr/>
            <p:nvPr/>
          </p:nvPicPr>
          <p:blipFill>
            <a:blip r:embed="rId5">
              <a:grayscl/>
              <a:alphaModFix amt="20000"/>
            </a:blip>
            <a:stretch>
              <a:fillRect/>
            </a:stretch>
          </p:blipFill>
          <p:spPr>
            <a:xfrm>
              <a:off x="0" y="4668386"/>
              <a:ext cx="9140273" cy="43406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CC7C979-C894-A97E-6D07-5A45D0A9891F}"/>
                </a:ext>
              </a:extLst>
            </p:cNvPr>
            <p:cNvGrpSpPr/>
            <p:nvPr/>
          </p:nvGrpSpPr>
          <p:grpSpPr>
            <a:xfrm>
              <a:off x="6024855" y="4694913"/>
              <a:ext cx="2980268" cy="381007"/>
              <a:chOff x="3610929" y="6854347"/>
              <a:chExt cx="10562270" cy="135031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142D15C-3871-EA08-6C87-F79FD539C0A3}"/>
                  </a:ext>
                </a:extLst>
              </p:cNvPr>
              <p:cNvGrpSpPr/>
              <p:nvPr/>
            </p:nvGrpSpPr>
            <p:grpSpPr>
              <a:xfrm>
                <a:off x="11287559" y="6854347"/>
                <a:ext cx="1350313" cy="1350313"/>
                <a:chOff x="11183603" y="6965897"/>
                <a:chExt cx="1350313" cy="1350313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77FBA1D-1B8D-412D-38F2-6FC24E214317}"/>
                    </a:ext>
                  </a:extLst>
                </p:cNvPr>
                <p:cNvSpPr/>
                <p:nvPr/>
              </p:nvSpPr>
              <p:spPr>
                <a:xfrm>
                  <a:off x="1118360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8" name="Picture 2" descr="About the GSS homelessness interactive tools">
                  <a:extLst>
                    <a:ext uri="{FF2B5EF4-FFF2-40B4-BE49-F238E27FC236}">
                      <a16:creationId xmlns:a16="http://schemas.microsoft.com/office/drawing/2014/main" id="{B7DF8C75-4F43-4CE3-6416-F39F04B5875D}"/>
                    </a:ext>
                  </a:extLst>
                </p:cNvPr>
                <p:cNvPicPr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9319"/>
                <a:stretch/>
              </p:blipFill>
              <p:spPr bwMode="auto">
                <a:xfrm>
                  <a:off x="11408655" y="7190949"/>
                  <a:ext cx="900209" cy="9002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4A255B3-EAED-CEF4-C57B-84A98A5793F8}"/>
                  </a:ext>
                </a:extLst>
              </p:cNvPr>
              <p:cNvGrpSpPr/>
              <p:nvPr/>
            </p:nvGrpSpPr>
            <p:grpSpPr>
              <a:xfrm>
                <a:off x="8216907" y="6854347"/>
                <a:ext cx="1350313" cy="1350313"/>
                <a:chOff x="8323853" y="6965897"/>
                <a:chExt cx="1350313" cy="1350313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026336F9-C551-AA53-FB2F-0B555794C895}"/>
                    </a:ext>
                  </a:extLst>
                </p:cNvPr>
                <p:cNvSpPr/>
                <p:nvPr/>
              </p:nvSpPr>
              <p:spPr>
                <a:xfrm>
                  <a:off x="832385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DE6AA93-58C8-3DA1-F969-FC9014C45C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92642" y="7134686"/>
                  <a:ext cx="1012735" cy="1012735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6F9A43C-CD98-03F9-1F40-BE148F149F45}"/>
                  </a:ext>
                </a:extLst>
              </p:cNvPr>
              <p:cNvGrpSpPr/>
              <p:nvPr/>
            </p:nvGrpSpPr>
            <p:grpSpPr>
              <a:xfrm>
                <a:off x="5146255" y="6854347"/>
                <a:ext cx="1350313" cy="1350313"/>
                <a:chOff x="5464103" y="6965897"/>
                <a:chExt cx="1350313" cy="1350313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2B05CE19-4F99-2017-9CB1-19DFCDF456D8}"/>
                    </a:ext>
                  </a:extLst>
                </p:cNvPr>
                <p:cNvSpPr/>
                <p:nvPr/>
              </p:nvSpPr>
              <p:spPr>
                <a:xfrm>
                  <a:off x="5464103" y="6965897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4" name="Picture 2" descr="Non-executive director appointments at GAD - GOV.UK">
                  <a:extLst>
                    <a:ext uri="{FF2B5EF4-FFF2-40B4-BE49-F238E27FC236}">
                      <a16:creationId xmlns:a16="http://schemas.microsoft.com/office/drawing/2014/main" id="{72847BF8-7AC8-7F20-88C9-1D819432F7B9}"/>
                    </a:ext>
                  </a:extLst>
                </p:cNvPr>
                <p:cNvPicPr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623" b="12989"/>
                <a:stretch/>
              </p:blipFill>
              <p:spPr bwMode="auto">
                <a:xfrm>
                  <a:off x="5545504" y="7157503"/>
                  <a:ext cx="1187510" cy="9787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56DEA3-A2D3-45D6-C5DB-CDBFE39D7708}"/>
                  </a:ext>
                </a:extLst>
              </p:cNvPr>
              <p:cNvGrpSpPr/>
              <p:nvPr/>
            </p:nvGrpSpPr>
            <p:grpSpPr>
              <a:xfrm>
                <a:off x="9752233" y="6854347"/>
                <a:ext cx="1350313" cy="1350313"/>
                <a:chOff x="9753728" y="6444210"/>
                <a:chExt cx="1350313" cy="1350313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643A35F6-2755-909F-9640-03ABA66543B2}"/>
                    </a:ext>
                  </a:extLst>
                </p:cNvPr>
                <p:cNvSpPr/>
                <p:nvPr/>
              </p:nvSpPr>
              <p:spPr>
                <a:xfrm>
                  <a:off x="9753728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3949DCB-A019-6D6F-7ED2-D5864FB548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64397" y="6554879"/>
                  <a:ext cx="1128974" cy="1128974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91D8C84-B15E-7D69-3301-148AD5554B53}"/>
                  </a:ext>
                </a:extLst>
              </p:cNvPr>
              <p:cNvGrpSpPr/>
              <p:nvPr/>
            </p:nvGrpSpPr>
            <p:grpSpPr>
              <a:xfrm>
                <a:off x="12822886" y="6854347"/>
                <a:ext cx="1350313" cy="1350313"/>
                <a:chOff x="12613477" y="6444210"/>
                <a:chExt cx="1350313" cy="1350313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443AA57-7E9F-A465-2937-0FD032B4E4F0}"/>
                    </a:ext>
                  </a:extLst>
                </p:cNvPr>
                <p:cNvSpPr/>
                <p:nvPr/>
              </p:nvSpPr>
              <p:spPr>
                <a:xfrm>
                  <a:off x="12613477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6B5261A-4CD6-03BA-8318-3C3A838079E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698966" y="6824995"/>
                  <a:ext cx="1179334" cy="571354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4222B06-3B98-6F3C-0E21-FC2C24F11D59}"/>
                  </a:ext>
                </a:extLst>
              </p:cNvPr>
              <p:cNvGrpSpPr/>
              <p:nvPr/>
            </p:nvGrpSpPr>
            <p:grpSpPr>
              <a:xfrm>
                <a:off x="3610929" y="6854347"/>
                <a:ext cx="1350313" cy="1350313"/>
                <a:chOff x="4034228" y="6444210"/>
                <a:chExt cx="1350313" cy="1350313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10F0FA3C-8488-7D06-5829-CFEEDB6636D7}"/>
                    </a:ext>
                  </a:extLst>
                </p:cNvPr>
                <p:cNvSpPr/>
                <p:nvPr/>
              </p:nvSpPr>
              <p:spPr>
                <a:xfrm>
                  <a:off x="4034228" y="6444210"/>
                  <a:ext cx="1350313" cy="1350313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0B285A5-0E7A-4A51-8076-023FCDFAB4A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88734" y="6869091"/>
                  <a:ext cx="1241301" cy="49652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9735E18-B3C1-F972-77B3-E0EF5311A856}"/>
                  </a:ext>
                </a:extLst>
              </p:cNvPr>
              <p:cNvGrpSpPr/>
              <p:nvPr/>
            </p:nvGrpSpPr>
            <p:grpSpPr>
              <a:xfrm>
                <a:off x="6681581" y="6854347"/>
                <a:ext cx="1350313" cy="1350313"/>
                <a:chOff x="6893978" y="6444210"/>
                <a:chExt cx="1350313" cy="1350313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DF0A16A-3EF8-03A7-4A79-9EDD86F81C9F}"/>
                    </a:ext>
                  </a:extLst>
                </p:cNvPr>
                <p:cNvSpPr/>
                <p:nvPr/>
              </p:nvSpPr>
              <p:spPr>
                <a:xfrm>
                  <a:off x="6893978" y="6444210"/>
                  <a:ext cx="1350313" cy="1350313"/>
                </a:xfrm>
                <a:prstGeom prst="roundRect">
                  <a:avLst/>
                </a:prstGeom>
                <a:solidFill>
                  <a:srgbClr val="F5F5F5"/>
                </a:solidFill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96045">
                    <a:buClrTx/>
                  </a:pPr>
                  <a:endParaRPr lang="en-GB" sz="1173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9D3C6B8-5141-D0A3-F134-6D22EEAD4EAB}"/>
                    </a:ext>
                  </a:extLst>
                </p:cNvPr>
                <p:cNvPicPr/>
                <p:nvPr/>
              </p:nvPicPr>
              <p:blipFill rotWithShape="1">
                <a:blip r:embed="rId12"/>
                <a:srcRect l="17488" t="11123" r="15814" b="9959"/>
                <a:stretch/>
              </p:blipFill>
              <p:spPr>
                <a:xfrm>
                  <a:off x="7033922" y="6697192"/>
                  <a:ext cx="1070422" cy="844348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ED4C3D-100D-6B9E-EE25-A1EF5CCE8BA8}"/>
                </a:ext>
              </a:extLst>
            </p:cNvPr>
            <p:cNvPicPr/>
            <p:nvPr/>
          </p:nvPicPr>
          <p:blipFill>
            <a:blip r:embed="rId13"/>
            <a:srcRect/>
            <a:stretch/>
          </p:blipFill>
          <p:spPr>
            <a:xfrm>
              <a:off x="138877" y="4691266"/>
              <a:ext cx="2568307" cy="384654"/>
            </a:xfrm>
            <a:prstGeom prst="rect">
              <a:avLst/>
            </a:prstGeom>
          </p:spPr>
        </p:pic>
      </p:grpSp>
      <p:pic>
        <p:nvPicPr>
          <p:cNvPr id="29" name="Graphic 28" descr="Wreath outline">
            <a:extLst>
              <a:ext uri="{FF2B5EF4-FFF2-40B4-BE49-F238E27FC236}">
                <a16:creationId xmlns:a16="http://schemas.microsoft.com/office/drawing/2014/main" id="{6B49B39E-D15E-853E-8ADF-3B97E97F50DA}"/>
              </a:ext>
            </a:extLst>
          </p:cNvPr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240"/>
      </p:ext>
    </p:extLst>
  </p:cSld>
  <p:clrMapOvr>
    <a:masterClrMapping/>
  </p:clrMapOvr>
</p:sld>
</file>

<file path=ppt/theme/theme1.xml><?xml version="1.0" encoding="utf-8"?>
<a:theme xmlns:a="http://schemas.openxmlformats.org/drawingml/2006/main" name="Government Analysis Function templat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0 v2 blue2.potx" id="{5E215032-B9A1-4CE7-A0EF-02C069A95BF0}" vid="{6E52E975-3353-48D1-8EC6-FEBB0198A95B}"/>
    </a:ext>
  </a:extLst>
</a:theme>
</file>

<file path=ppt/theme/theme2.xml><?xml version="1.0" encoding="utf-8"?>
<a:theme xmlns:a="http://schemas.openxmlformats.org/drawingml/2006/main" name="AF2021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1" id="{FFB32620-EDAF-47C4-902E-FD000E3CD00F}" vid="{75D9DF8D-0CE9-474E-8BE6-58C4AE305F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B003E107764EA840400EC26B892F" ma:contentTypeVersion="17" ma:contentTypeDescription="Create a new document." ma:contentTypeScope="" ma:versionID="5d2a2d30e8ae9b8d63ecdb1a15a5fda2">
  <xsd:schema xmlns:xsd="http://www.w3.org/2001/XMLSchema" xmlns:xs="http://www.w3.org/2001/XMLSchema" xmlns:p="http://schemas.microsoft.com/office/2006/metadata/properties" xmlns:ns2="d2d7cd71-394c-46be-9410-b153e5255a45" xmlns:ns3="f0847f24-7081-4919-873a-529e18521bf0" targetNamespace="http://schemas.microsoft.com/office/2006/metadata/properties" ma:root="true" ma:fieldsID="2fbb9ddf5b34fc5bd30d2f16fe11d6d9" ns2:_="" ns3:_="">
    <xsd:import namespace="d2d7cd71-394c-46be-9410-b153e5255a45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cd71-394c-46be-9410-b153e525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1c754ed-6b8d-47f3-b51f-af8d6409c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ce85f96-f5dc-471a-9e1f-009fb8c43389}" ma:internalName="TaxCatchAll" ma:showField="CatchAllData" ma:web="f0847f24-7081-4919-873a-529e18521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2d7cd71-394c-46be-9410-b153e5255a45" xsi:nil="true"/>
    <lcf76f155ced4ddcb4097134ff3c332f xmlns="d2d7cd71-394c-46be-9410-b153e5255a45">
      <Terms xmlns="http://schemas.microsoft.com/office/infopath/2007/PartnerControls"/>
    </lcf76f155ced4ddcb4097134ff3c332f>
    <TaxCatchAll xmlns="f0847f24-7081-4919-873a-529e18521bf0" xsi:nil="true"/>
  </documentManagement>
</p:properties>
</file>

<file path=customXml/itemProps1.xml><?xml version="1.0" encoding="utf-8"?>
<ds:datastoreItem xmlns:ds="http://schemas.openxmlformats.org/officeDocument/2006/customXml" ds:itemID="{59F38515-5C22-4F2E-A833-C5279131F7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20C1FF-1BAE-4BB5-82D7-2F35EBD9259D}">
  <ds:schemaRefs>
    <ds:schemaRef ds:uri="d2d7cd71-394c-46be-9410-b153e5255a45"/>
    <ds:schemaRef ds:uri="f0847f24-7081-4919-873a-529e18521b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3FCBF7-CDB9-4CF6-86AD-D9C29E454FC7}">
  <ds:schemaRefs>
    <ds:schemaRef ds:uri="d2d7cd71-394c-46be-9410-b153e5255a45"/>
    <ds:schemaRef ds:uri="f0847f24-7081-4919-873a-529e18521b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78807bf-ce82-4688-bce0-0d811684dc46}" enabled="0" method="" siteId="{078807bf-ce82-4688-bce0-0d811684dc4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AF2020 2</Template>
  <Application>Microsoft Office PowerPoint</Application>
  <PresentationFormat>On-screen Show (16:9)</PresentationFormat>
  <Slides>25</Slides>
  <Notes>6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Government Analysis Function template</vt:lpstr>
      <vt:lpstr>AF2021</vt:lpstr>
      <vt:lpstr>Office Theme</vt:lpstr>
      <vt:lpstr>PowerPoint Presentation</vt:lpstr>
      <vt:lpstr>‘Campaign in a Box’ Products to help promote the 6th Annual AiG Awards</vt:lpstr>
      <vt:lpstr>AiG Awards Campaign in a Box</vt:lpstr>
      <vt:lpstr>Key messages</vt:lpstr>
      <vt:lpstr>AiG Awards Timetable</vt:lpstr>
      <vt:lpstr>Sample wording for your intranet</vt:lpstr>
      <vt:lpstr>Social media</vt:lpstr>
      <vt:lpstr>PowerPoint Presentation</vt:lpstr>
      <vt:lpstr>PowerPoint Presentation</vt:lpstr>
      <vt:lpstr>The AiG Awards logo</vt:lpstr>
      <vt:lpstr>Logo (colour)</vt:lpstr>
      <vt:lpstr>Logo (monochrome)</vt:lpstr>
      <vt:lpstr>Logo (for dark backgrounds)</vt:lpstr>
      <vt:lpstr>Email signature</vt:lpstr>
      <vt:lpstr>Round background logos (2D/3D)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Stream induction - October 2020</dc:title>
  <dc:creator>Topping, Karen</dc:creator>
  <cp:revision>16</cp:revision>
  <dcterms:modified xsi:type="dcterms:W3CDTF">2025-09-02T13:48:00Z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0x010100F215B003E107764EA840400EC26B892F</vt:lpwstr>
  </property>
  <property fmtid="{D5CDD505-2E9C-101B-9397-08002B2CF9AE}" pid="3" name="_dlc_policyId">
    <vt:lpwstr>0x010100633886D3C3E6E14084C370D144EF4987|2057524105</vt:lpwstr>
  </property>
  <property fmtid="{D5CDD505-2E9C-101B-9397-08002B2CF9AE}" pid="4" name="ItemRetentionFormula">
    <vt:lpwstr>&lt;formula id="Microsoft.Office.RecordsManagement.PolicyFeatures.Expiration.Formula.BuiltIn"&gt;&lt;number&gt;100&lt;/number&gt;&lt;property&gt;Retention_x005f_x0020_Date&lt;/property&gt;&lt;period&gt;years&lt;/period&gt;&lt;/formula&gt;</vt:lpwstr>
  </property>
  <property fmtid="{D5CDD505-2E9C-101B-9397-08002B2CF9AE}" pid="5" name="_dlc_DocIdItemGuid">
    <vt:lpwstr>5b2d3836-b996-4f84-abc3-6425029093bb</vt:lpwstr>
  </property>
  <property fmtid="{D5CDD505-2E9C-101B-9397-08002B2CF9AE}" pid="6" name="TaxKeyword">
    <vt:lpwstr/>
  </property>
  <property fmtid="{D5CDD505-2E9C-101B-9397-08002B2CF9AE}" pid="7" name="RecordType">
    <vt:lpwstr>2;#|96356c75-f26d-45f0-a4b1-e809250f704c</vt:lpwstr>
  </property>
  <property fmtid="{D5CDD505-2E9C-101B-9397-08002B2CF9AE}" pid="8" name="TaxCatchAll">
    <vt:lpwstr>2;#|96356c75-f26d-45f0-a4b1-e809250f704c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ovetonewsharepoint">
    <vt:lpwstr>false</vt:lpwstr>
  </property>
  <property fmtid="{D5CDD505-2E9C-101B-9397-08002B2CF9AE}" pid="15" name="xd_Signature">
    <vt:lpwstr/>
  </property>
  <property fmtid="{D5CDD505-2E9C-101B-9397-08002B2CF9AE}" pid="16" name="MediaServiceImageTags">
    <vt:lpwstr/>
  </property>
</Properties>
</file>