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687" r:id="rId5"/>
    <p:sldMasterId id="2147483690" r:id="rId6"/>
    <p:sldMasterId id="2147483693" r:id="rId7"/>
    <p:sldMasterId id="2147483699" r:id="rId8"/>
    <p:sldMasterId id="2147483696" r:id="rId9"/>
    <p:sldMasterId id="2147483702" r:id="rId10"/>
    <p:sldMasterId id="2147483706" r:id="rId11"/>
    <p:sldMasterId id="2147483709" r:id="rId12"/>
  </p:sldMasterIdLst>
  <p:notesMasterIdLst>
    <p:notesMasterId r:id="rId30"/>
  </p:notesMasterIdLst>
  <p:handoutMasterIdLst>
    <p:handoutMasterId r:id="rId31"/>
  </p:handoutMasterIdLst>
  <p:sldIdLst>
    <p:sldId id="442" r:id="rId13"/>
    <p:sldId id="670" r:id="rId14"/>
    <p:sldId id="678" r:id="rId15"/>
    <p:sldId id="707" r:id="rId16"/>
    <p:sldId id="676" r:id="rId17"/>
    <p:sldId id="2141411647" r:id="rId18"/>
    <p:sldId id="2141411641" r:id="rId19"/>
    <p:sldId id="2141411642" r:id="rId20"/>
    <p:sldId id="2141411643" r:id="rId21"/>
    <p:sldId id="2141411649" r:id="rId22"/>
    <p:sldId id="2141411644" r:id="rId23"/>
    <p:sldId id="2141411645" r:id="rId24"/>
    <p:sldId id="2141411646" r:id="rId25"/>
    <p:sldId id="2141411650" r:id="rId26"/>
    <p:sldId id="673" r:id="rId27"/>
    <p:sldId id="703" r:id="rId28"/>
    <p:sldId id="701"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39FE61-8EBC-9505-BF0A-CF5CCFD3D29A}" name="Erin Byrne" initials="EB" userId="S::byrnee@slc.co.uk::fc79af40-f2db-4bf5-a752-fbf3be2bc8be" providerId="AD"/>
  <p188:author id="{E4645F64-9C73-A256-25BD-F7551A1299E8}" name="Adam Treslove" initials="AT" userId="S::tresload@slc.co.uk::b352ac77-1989-4b80-94e3-32f4d68f34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im Hoban" initials="TH" lastIdx="5" clrIdx="0">
    <p:extLst>
      <p:ext uri="{19B8F6BF-5375-455C-9EA6-DF929625EA0E}">
        <p15:presenceInfo xmlns:p15="http://schemas.microsoft.com/office/powerpoint/2012/main" userId="S-1-5-21-3992121350-2840906017-2217532693-119391" providerId="AD"/>
      </p:ext>
    </p:extLst>
  </p:cmAuthor>
  <p:cmAuthor id="2" name="LECKIE, Douglas" initials="LD" lastIdx="4" clrIdx="1">
    <p:extLst>
      <p:ext uri="{19B8F6BF-5375-455C-9EA6-DF929625EA0E}">
        <p15:presenceInfo xmlns:p15="http://schemas.microsoft.com/office/powerpoint/2012/main" userId="S-1-5-21-1993962763-1659004503-1801674531-177391" providerId="AD"/>
      </p:ext>
    </p:extLst>
  </p:cmAuthor>
  <p:cmAuthor id="3" name="Anthony Hill" initials="AH" lastIdx="23" clrIdx="2">
    <p:extLst>
      <p:ext uri="{19B8F6BF-5375-455C-9EA6-DF929625EA0E}">
        <p15:presenceInfo xmlns:p15="http://schemas.microsoft.com/office/powerpoint/2012/main" userId="S::HILLAN@slc.co.uk::41a02a92-9f0a-4c6d-927a-9951c8d801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CC99"/>
    <a:srgbClr val="C14E79"/>
    <a:srgbClr val="E9C1D0"/>
    <a:srgbClr val="F3DCE4"/>
    <a:srgbClr val="C1E0EE"/>
    <a:srgbClr val="4EA7CF"/>
    <a:srgbClr val="DCEDF5"/>
    <a:srgbClr val="CCE7E5"/>
    <a:srgbClr val="E5F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2" autoAdjust="0"/>
    <p:restoredTop sz="95033" autoAdjust="0"/>
  </p:normalViewPr>
  <p:slideViewPr>
    <p:cSldViewPr snapToGrid="0">
      <p:cViewPr varScale="1">
        <p:scale>
          <a:sx n="106" d="100"/>
          <a:sy n="106" d="100"/>
        </p:scale>
        <p:origin x="756"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015"/>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49955" y="0"/>
            <a:ext cx="2946135" cy="496015"/>
          </a:xfrm>
          <a:prstGeom prst="rect">
            <a:avLst/>
          </a:prstGeom>
        </p:spPr>
        <p:txBody>
          <a:bodyPr vert="horz" lIns="91294" tIns="45647" rIns="91294" bIns="45647" rtlCol="0"/>
          <a:lstStyle>
            <a:lvl1pPr algn="r">
              <a:defRPr sz="1200"/>
            </a:lvl1pPr>
          </a:lstStyle>
          <a:p>
            <a:fld id="{778B7176-1BAD-417C-AF09-B073D6FEAF38}" type="datetimeFigureOut">
              <a:rPr lang="en-GB" smtClean="0"/>
              <a:t>26/08/2025</a:t>
            </a:fld>
            <a:endParaRPr lang="en-GB"/>
          </a:p>
        </p:txBody>
      </p:sp>
      <p:sp>
        <p:nvSpPr>
          <p:cNvPr id="4" name="Footer Placeholder 3"/>
          <p:cNvSpPr>
            <a:spLocks noGrp="1"/>
          </p:cNvSpPr>
          <p:nvPr>
            <p:ph type="ftr" sz="quarter" idx="2"/>
          </p:nvPr>
        </p:nvSpPr>
        <p:spPr>
          <a:xfrm>
            <a:off x="0" y="9429039"/>
            <a:ext cx="2946135" cy="496015"/>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49955" y="9429039"/>
            <a:ext cx="2946135" cy="496015"/>
          </a:xfrm>
          <a:prstGeom prst="rect">
            <a:avLst/>
          </a:prstGeom>
        </p:spPr>
        <p:txBody>
          <a:bodyPr vert="horz" lIns="91294" tIns="45647" rIns="91294" bIns="45647" rtlCol="0" anchor="b"/>
          <a:lstStyle>
            <a:lvl1pPr algn="r">
              <a:defRPr sz="1200"/>
            </a:lvl1pPr>
          </a:lstStyle>
          <a:p>
            <a:fld id="{BCB6DC7E-D2D7-4630-BDB1-71F7A52A6844}"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294" tIns="45647" rIns="91294" bIns="45647" numCol="1" rtlCol="0"/>
          <a:lstStyle>
            <a:lvl1pPr algn="l">
              <a:defRPr sz="1200"/>
            </a:lvl1pPr>
          </a:lstStyle>
          <a:p>
            <a:endParaRPr lang="en-GB" altLang="en-GB"/>
          </a:p>
        </p:txBody>
      </p:sp>
      <p:sp>
        <p:nvSpPr>
          <p:cNvPr id="3" name="Date Placeholder 2"/>
          <p:cNvSpPr>
            <a:spLocks noGrp="1"/>
          </p:cNvSpPr>
          <p:nvPr>
            <p:ph type="dt" idx="1"/>
          </p:nvPr>
        </p:nvSpPr>
        <p:spPr>
          <a:xfrm>
            <a:off x="3850443" y="0"/>
            <a:ext cx="2945659" cy="498056"/>
          </a:xfrm>
          <a:prstGeom prst="rect">
            <a:avLst/>
          </a:prstGeom>
        </p:spPr>
        <p:txBody>
          <a:bodyPr vert="horz" lIns="91294" tIns="45647" rIns="91294" bIns="45647" numCol="1" rtlCol="0"/>
          <a:lstStyle>
            <a:lvl1pPr algn="r">
              <a:defRPr sz="1200"/>
            </a:lvl1pPr>
          </a:lstStyle>
          <a:p>
            <a:fld id="{CA117779-7379-4120-B2FD-1299BEC86D78}" type="datetimeFigureOut">
              <a:rPr lang="en-GB" altLang="en-GB" smtClean="0"/>
              <a:pPr/>
              <a:t>26/08/2025</a:t>
            </a:fld>
            <a:endParaRPr lang="en-GB" altLang="en-GB"/>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294" tIns="45647" rIns="91294" bIns="45647" numCol="1" rtlCol="0" anchor="ctr"/>
          <a:lstStyle/>
          <a:p>
            <a:endParaRPr lang="en-GB" alt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94" tIns="45647" rIns="91294" bIns="45647"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294" tIns="45647" rIns="91294" bIns="45647" numCol="1" rtlCol="0" anchor="b"/>
          <a:lstStyle>
            <a:lvl1pPr algn="l">
              <a:defRPr sz="1200"/>
            </a:lvl1pPr>
          </a:lstStyle>
          <a:p>
            <a:endParaRPr lang="en-GB" alt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294" tIns="45647" rIns="91294" bIns="45647" numCol="1" rtlCol="0" anchor="b"/>
          <a:lstStyle>
            <a:lvl1pPr algn="r">
              <a:defRPr sz="1200"/>
            </a:lvl1pPr>
          </a:lstStyle>
          <a:p>
            <a:fld id="{9EC75A06-73E5-48C7-837A-8B7B9F641D29}" type="slidenum">
              <a:rPr lang="en-GB" altLang="en-GB" smtClean="0"/>
              <a:pPr/>
              <a:t>‹#›</a:t>
            </a:fld>
            <a:endParaRPr lang="en-GB" altLang="en-GB"/>
          </a:p>
        </p:txBody>
      </p:sp>
    </p:spTree>
    <p:extLst>
      <p:ext uri="{BB962C8B-B14F-4D97-AF65-F5344CB8AC3E}">
        <p14:creationId xmlns:p14="http://schemas.microsoft.com/office/powerpoint/2010/main" val="282884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a:t>
            </a:fld>
            <a:endParaRPr lang="en-GB" altLang="en-GB"/>
          </a:p>
        </p:txBody>
      </p:sp>
    </p:spTree>
    <p:extLst>
      <p:ext uri="{BB962C8B-B14F-4D97-AF65-F5344CB8AC3E}">
        <p14:creationId xmlns:p14="http://schemas.microsoft.com/office/powerpoint/2010/main" val="2505854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90AE1-3B05-5B03-537F-CC020C032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048E9-3327-1086-B26C-48D4A599C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3715A4-E952-3850-47C1-35A817A31F6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93A57DC-AB5A-80D6-5CAB-C1B3BEEE9B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444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EE68C-EAAC-B416-C33C-935BE3115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51C18-7A8A-BEEC-1F04-A83FE752A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C3BABF-6A64-D3FB-3F1E-92636365A22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F8AAD1E-E0A7-06A5-9D50-9A45359E97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152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055D9-ADC8-A7D4-2BC4-F09E390DF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BF7C4C-DC7F-5960-5E18-236F27E9E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1B6A8-09D2-6D11-1CC5-6A795068E9C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161B783-CE1E-BFA5-E173-51FBF1B82D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1037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A3982-A751-5CB4-2CCB-4862A0495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0E1BE6-39E4-F8A7-25BF-AAE10864AA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7F29D-90BF-44D4-C743-899B12D8BA6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2F5B29F-29C1-67F7-4DDB-973249C365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266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marL="171450" lvl="0" indent="-171450">
              <a:spcBef>
                <a:spcPts val="0"/>
              </a:spcBef>
              <a:buFontTx/>
              <a:buChar char="-"/>
            </a:pPr>
            <a:endParaRPr/>
          </a:p>
        </p:txBody>
      </p:sp>
    </p:spTree>
    <p:extLst>
      <p:ext uri="{BB962C8B-B14F-4D97-AF65-F5344CB8AC3E}">
        <p14:creationId xmlns:p14="http://schemas.microsoft.com/office/powerpoint/2010/main" val="23931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017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103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4141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A38DD-CE85-854E-7AE9-A9D39B6C9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1D0EC-A299-487A-94C7-382CB14A4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E59E9-D328-7948-CE72-168B402F83B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FD336CE-683D-2E39-B232-242D549F2F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746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6C002-3438-8576-C2DE-AE73E932D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802DC-3226-9331-C91E-4F1E33590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A7FC12-2B2E-E9D8-BD85-B272BD7C64C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ED1BFFE-D6F8-515E-7325-CBCDC61DD7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013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47B0D-3EEE-455D-CD71-45FAFD090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7A72C-4398-CDB8-1593-62BB4015D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3F92C-9707-B907-7A58-57385B3E95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C9C9638-2945-60F1-59A8-457B715576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5048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BA0F4-0300-9458-2F01-C715002C1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F7A0A1-FEF1-E944-5CC8-ADE67C5FE3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E28D3-E6FB-6CFD-D388-82689140476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D69C241-2BE6-4A18-4942-2012712975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4554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ABFF2-0F95-9ED6-0B75-314894928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60148-BB2E-7A9F-F1E7-C9C63AA69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ADA94-A907-8C67-6FAF-8E9D411F96F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67639CC-CF4E-1D01-6F6F-232AA115C0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5510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oliv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oliv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red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red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dblu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dblu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96605"/>
            <a:ext cx="12192000" cy="6858000"/>
          </a:xfrm>
          <a:prstGeom prst="rect">
            <a:avLst/>
          </a:prstGeom>
        </p:spPr>
      </p:pic>
      <p:sp>
        <p:nvSpPr>
          <p:cNvPr id="4" name="Text Placeholder 3">
            <a:extLst>
              <a:ext uri="{FF2B5EF4-FFF2-40B4-BE49-F238E27FC236}">
                <a16:creationId xmlns:a16="http://schemas.microsoft.com/office/drawing/2014/main" id="{83C6BB71-4AD4-4DC2-82F6-D4D85AF905BD}"/>
              </a:ext>
            </a:extLst>
          </p:cNvPr>
          <p:cNvSpPr>
            <a:spLocks noGrp="1"/>
          </p:cNvSpPr>
          <p:nvPr>
            <p:ph type="body" sz="quarter" idx="10"/>
          </p:nvPr>
        </p:nvSpPr>
        <p:spPr>
          <a:xfrm>
            <a:off x="231371" y="1039017"/>
            <a:ext cx="11509716" cy="5694291"/>
          </a:xfrm>
          <a:prstGeom prst="rect">
            <a:avLst/>
          </a:prstGeom>
        </p:spPr>
        <p:txBody>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5B0976A9-47F1-FD25-653D-8E978A625A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53B3F3-5CBC-21F0-B0F0-FAAC0FC5B83A}"/>
              </a:ext>
            </a:extLst>
          </p:cNvPr>
          <p:cNvSpPr>
            <a:spLocks noGrp="1"/>
          </p:cNvSpPr>
          <p:nvPr>
            <p:ph type="sldNum" sz="quarter" idx="12"/>
          </p:nvPr>
        </p:nvSpPr>
        <p:spPr>
          <a:xfrm>
            <a:off x="9448813" y="6356351"/>
            <a:ext cx="2743200" cy="366183"/>
          </a:xfrm>
        </p:spPr>
        <p:txBody>
          <a:bodyPr/>
          <a:lstStyle/>
          <a:p>
            <a:fld id="{44ED69DB-9D9C-4168-829B-4F21756EEAA0}" type="slidenum">
              <a:rPr lang="en-GB" smtClean="0"/>
              <a:t>‹#›</a:t>
            </a:fld>
            <a:endParaRPr lang="en-GB"/>
          </a:p>
        </p:txBody>
      </p:sp>
      <p:sp>
        <p:nvSpPr>
          <p:cNvPr id="2" name="Title 3">
            <a:extLst>
              <a:ext uri="{FF2B5EF4-FFF2-40B4-BE49-F238E27FC236}">
                <a16:creationId xmlns:a16="http://schemas.microsoft.com/office/drawing/2014/main" id="{112B7507-EA4F-8443-C1FC-1F3A7E8F9A60}"/>
              </a:ext>
            </a:extLst>
          </p:cNvPr>
          <p:cNvSpPr>
            <a:spLocks noGrp="1"/>
          </p:cNvSpPr>
          <p:nvPr>
            <p:ph type="title" idx="4294967295"/>
          </p:nvPr>
        </p:nvSpPr>
        <p:spPr>
          <a:xfrm>
            <a:off x="71717" y="1"/>
            <a:ext cx="10429795" cy="590204"/>
          </a:xfrm>
          <a:prstGeom prst="rect">
            <a:avLst/>
          </a:prstGeom>
        </p:spPr>
        <p:txBody>
          <a:bodyPr>
            <a:noAutofit/>
          </a:bodyPr>
          <a:lstStyle>
            <a:lvl1pPr>
              <a:defRPr sz="3733">
                <a:latin typeface="Calibri" panose="020F0502020204030204" pitchFamily="34" charset="0"/>
                <a:cs typeface="Calibri" panose="020F0502020204030204" pitchFamily="34" charset="0"/>
              </a:defRPr>
            </a:lvl1pPr>
          </a:lstStyle>
          <a:p>
            <a:endParaRPr lang="en-GB" sz="3067">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79333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FDA182-B933-0C99-19D5-67D5E42DFD6F}"/>
              </a:ext>
            </a:extLst>
          </p:cNvPr>
          <p:cNvSpPr>
            <a:spLocks noGrp="1"/>
          </p:cNvSpPr>
          <p:nvPr>
            <p:ph type="ftr" sz="quarter" idx="10"/>
          </p:nvPr>
        </p:nvSpPr>
        <p:spPr/>
        <p:txBody>
          <a:bodyPr/>
          <a:lstStyle/>
          <a:p>
            <a:endParaRPr lang="en-GB"/>
          </a:p>
        </p:txBody>
      </p:sp>
      <p:sp>
        <p:nvSpPr>
          <p:cNvPr id="3" name="Slide Number Placeholder 2">
            <a:extLst>
              <a:ext uri="{FF2B5EF4-FFF2-40B4-BE49-F238E27FC236}">
                <a16:creationId xmlns:a16="http://schemas.microsoft.com/office/drawing/2014/main" id="{F4EFBE02-3A7A-F835-9B7C-B3EF4B40661B}"/>
              </a:ext>
            </a:extLst>
          </p:cNvPr>
          <p:cNvSpPr>
            <a:spLocks noGrp="1"/>
          </p:cNvSpPr>
          <p:nvPr>
            <p:ph type="sldNum" sz="quarter" idx="11"/>
          </p:nvPr>
        </p:nvSpPr>
        <p:spPr/>
        <p:txBody>
          <a:bodyPr/>
          <a:lstStyle/>
          <a:p>
            <a:fld id="{44ED69DB-9D9C-4168-829B-4F21756EEAA0}" type="slidenum">
              <a:rPr lang="en-GB" smtClean="0"/>
              <a:t>‹#›</a:t>
            </a:fld>
            <a:endParaRPr lang="en-GB"/>
          </a:p>
        </p:txBody>
      </p:sp>
    </p:spTree>
    <p:extLst>
      <p:ext uri="{BB962C8B-B14F-4D97-AF65-F5344CB8AC3E}">
        <p14:creationId xmlns:p14="http://schemas.microsoft.com/office/powerpoint/2010/main" val="1884330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6412144"/>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388870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White">
    <p:bg>
      <p:bgPr>
        <a:blipFill dpi="0" rotWithShape="1">
          <a:blip r:embed="rId2">
            <a:lum/>
          </a:blip>
          <a:srcRect/>
          <a:stretch>
            <a:fillRect l="-12000" r="-12000"/>
          </a:stretch>
        </a:blipFill>
        <a:effectLst/>
      </p:bgPr>
    </p:bg>
    <p:spTree>
      <p:nvGrpSpPr>
        <p:cNvPr id="1" name="Shape 33"/>
        <p:cNvGrpSpPr/>
        <p:nvPr/>
      </p:nvGrpSpPr>
      <p:grpSpPr>
        <a:xfrm>
          <a:off x="0" y="0"/>
          <a:ext cx="0" cy="0"/>
          <a:chOff x="0" y="0"/>
          <a:chExt cx="0" cy="0"/>
        </a:xfrm>
      </p:grpSpPr>
      <p:sp>
        <p:nvSpPr>
          <p:cNvPr id="35" name="Shape 35"/>
          <p:cNvSpPr txBox="1">
            <a:spLocks noGrp="1"/>
          </p:cNvSpPr>
          <p:nvPr>
            <p:ph type="ctrTitle"/>
          </p:nvPr>
        </p:nvSpPr>
        <p:spPr>
          <a:xfrm>
            <a:off x="410952" y="2995881"/>
            <a:ext cx="5685200" cy="1182000"/>
          </a:xfrm>
          <a:prstGeom prst="rect">
            <a:avLst/>
          </a:prstGeom>
          <a:noFill/>
          <a:ln>
            <a:noFill/>
          </a:ln>
        </p:spPr>
        <p:txBody>
          <a:bodyPr lIns="91425" tIns="91425" rIns="91425" bIns="91425" numCol="1" anchor="t" anchorCtr="0"/>
          <a:lstStyle>
            <a:lvl1pPr marL="0" marR="0" lvl="0" indent="0" algn="l" rtl="0">
              <a:lnSpc>
                <a:spcPct val="90000"/>
              </a:lnSpc>
              <a:spcBef>
                <a:spcPts val="800"/>
              </a:spcBef>
              <a:buClr>
                <a:srgbClr val="D9D9D9"/>
              </a:buClr>
              <a:buFont typeface="Calibri"/>
              <a:buNone/>
              <a:defRPr sz="4267" i="0" u="none" strike="noStrike" cap="none">
                <a:solidFill>
                  <a:srgbClr val="D9D9D9"/>
                </a:solidFill>
                <a:latin typeface="Calibri"/>
                <a:ea typeface="Calibri"/>
                <a:cs typeface="Calibri"/>
                <a:sym typeface="Calibri"/>
              </a:defRPr>
            </a:lvl1pPr>
            <a:lvl2pPr lvl="1" indent="0">
              <a:spcBef>
                <a:spcPts val="0"/>
              </a:spcBef>
              <a:buClr>
                <a:srgbClr val="D9D9D9"/>
              </a:buClr>
              <a:buFont typeface="Calibri"/>
              <a:buNone/>
              <a:defRPr sz="2400">
                <a:solidFill>
                  <a:srgbClr val="D9D9D9"/>
                </a:solidFill>
                <a:latin typeface="Calibri"/>
                <a:ea typeface="Calibri"/>
                <a:cs typeface="Calibri"/>
                <a:sym typeface="Calibri"/>
              </a:defRPr>
            </a:lvl2pPr>
            <a:lvl3pPr lvl="2" indent="0">
              <a:spcBef>
                <a:spcPts val="0"/>
              </a:spcBef>
              <a:buClr>
                <a:srgbClr val="D9D9D9"/>
              </a:buClr>
              <a:buFont typeface="Calibri"/>
              <a:buNone/>
              <a:defRPr sz="2400">
                <a:solidFill>
                  <a:srgbClr val="D9D9D9"/>
                </a:solidFill>
                <a:latin typeface="Calibri"/>
                <a:ea typeface="Calibri"/>
                <a:cs typeface="Calibri"/>
                <a:sym typeface="Calibri"/>
              </a:defRPr>
            </a:lvl3pPr>
            <a:lvl4pPr lvl="3" indent="0">
              <a:spcBef>
                <a:spcPts val="0"/>
              </a:spcBef>
              <a:buClr>
                <a:srgbClr val="D9D9D9"/>
              </a:buClr>
              <a:buFont typeface="Calibri"/>
              <a:buNone/>
              <a:defRPr sz="2400">
                <a:solidFill>
                  <a:srgbClr val="D9D9D9"/>
                </a:solidFill>
                <a:latin typeface="Calibri"/>
                <a:ea typeface="Calibri"/>
                <a:cs typeface="Calibri"/>
                <a:sym typeface="Calibri"/>
              </a:defRPr>
            </a:lvl4pPr>
            <a:lvl5pPr lvl="4" indent="0">
              <a:spcBef>
                <a:spcPts val="0"/>
              </a:spcBef>
              <a:buClr>
                <a:srgbClr val="D9D9D9"/>
              </a:buClr>
              <a:buFont typeface="Calibri"/>
              <a:buNone/>
              <a:defRPr sz="2400">
                <a:solidFill>
                  <a:srgbClr val="D9D9D9"/>
                </a:solidFill>
                <a:latin typeface="Calibri"/>
                <a:ea typeface="Calibri"/>
                <a:cs typeface="Calibri"/>
                <a:sym typeface="Calibri"/>
              </a:defRPr>
            </a:lvl5pPr>
            <a:lvl6pPr lvl="5" indent="0">
              <a:spcBef>
                <a:spcPts val="0"/>
              </a:spcBef>
              <a:buClr>
                <a:srgbClr val="D9D9D9"/>
              </a:buClr>
              <a:buFont typeface="Calibri"/>
              <a:buNone/>
              <a:defRPr sz="2400">
                <a:solidFill>
                  <a:srgbClr val="D9D9D9"/>
                </a:solidFill>
                <a:latin typeface="Calibri"/>
                <a:ea typeface="Calibri"/>
                <a:cs typeface="Calibri"/>
                <a:sym typeface="Calibri"/>
              </a:defRPr>
            </a:lvl6pPr>
            <a:lvl7pPr lvl="6" indent="0">
              <a:spcBef>
                <a:spcPts val="0"/>
              </a:spcBef>
              <a:buClr>
                <a:srgbClr val="D9D9D9"/>
              </a:buClr>
              <a:buFont typeface="Calibri"/>
              <a:buNone/>
              <a:defRPr sz="2400">
                <a:solidFill>
                  <a:srgbClr val="D9D9D9"/>
                </a:solidFill>
                <a:latin typeface="Calibri"/>
                <a:ea typeface="Calibri"/>
                <a:cs typeface="Calibri"/>
                <a:sym typeface="Calibri"/>
              </a:defRPr>
            </a:lvl7pPr>
            <a:lvl8pPr lvl="7" indent="0">
              <a:spcBef>
                <a:spcPts val="0"/>
              </a:spcBef>
              <a:buClr>
                <a:srgbClr val="D9D9D9"/>
              </a:buClr>
              <a:buFont typeface="Calibri"/>
              <a:buNone/>
              <a:defRPr sz="2400">
                <a:solidFill>
                  <a:srgbClr val="D9D9D9"/>
                </a:solidFill>
                <a:latin typeface="Calibri"/>
                <a:ea typeface="Calibri"/>
                <a:cs typeface="Calibri"/>
                <a:sym typeface="Calibri"/>
              </a:defRPr>
            </a:lvl8pPr>
            <a:lvl9pPr lvl="8" indent="0">
              <a:spcBef>
                <a:spcPts val="0"/>
              </a:spcBef>
              <a:buClr>
                <a:srgbClr val="D9D9D9"/>
              </a:buClr>
              <a:buFont typeface="Calibri"/>
              <a:buNone/>
              <a:defRPr sz="2400">
                <a:solidFill>
                  <a:srgbClr val="D9D9D9"/>
                </a:solidFill>
                <a:latin typeface="Calibri"/>
                <a:ea typeface="Calibri"/>
                <a:cs typeface="Calibri"/>
                <a:sym typeface="Calibri"/>
              </a:defRPr>
            </a:lvl9pPr>
          </a:lstStyle>
          <a:p>
            <a:endParaRPr/>
          </a:p>
        </p:txBody>
      </p:sp>
      <p:sp>
        <p:nvSpPr>
          <p:cNvPr id="36" name="Shape 36"/>
          <p:cNvSpPr txBox="1">
            <a:spLocks noGrp="1"/>
          </p:cNvSpPr>
          <p:nvPr>
            <p:ph type="subTitle" idx="1"/>
          </p:nvPr>
        </p:nvSpPr>
        <p:spPr>
          <a:xfrm>
            <a:off x="410952" y="1791375"/>
            <a:ext cx="5676400" cy="1182000"/>
          </a:xfrm>
          <a:prstGeom prst="rect">
            <a:avLst/>
          </a:prstGeom>
          <a:noFill/>
          <a:ln>
            <a:noFill/>
          </a:ln>
        </p:spPr>
        <p:txBody>
          <a:bodyPr lIns="91425" tIns="91425" rIns="91425" bIns="91425" numCol="1" anchor="b" anchorCtr="0"/>
          <a:lstStyle>
            <a:lvl1pPr marL="0" marR="0" lvl="0" indent="0" algn="l" rtl="0">
              <a:lnSpc>
                <a:spcPct val="90000"/>
              </a:lnSpc>
              <a:spcBef>
                <a:spcPts val="800"/>
              </a:spcBef>
              <a:buClr>
                <a:srgbClr val="FFFFFF"/>
              </a:buClr>
              <a:buSzPct val="100000"/>
              <a:buFont typeface="Calibri"/>
              <a:buNone/>
              <a:defRPr sz="4800" i="0" u="none" strike="noStrike" cap="none">
                <a:solidFill>
                  <a:srgbClr val="FFFFFF"/>
                </a:solidFill>
                <a:latin typeface="Calibri"/>
                <a:ea typeface="Calibri"/>
                <a:cs typeface="Calibri"/>
                <a:sym typeface="Calibri"/>
              </a:defRPr>
            </a:lvl1pPr>
            <a:lvl2pPr marL="609585" marR="0" lvl="1" indent="0" algn="ctr" rtl="0">
              <a:spcBef>
                <a:spcPts val="267"/>
              </a:spcBef>
              <a:buClr>
                <a:srgbClr val="FFFFFF"/>
              </a:buClr>
              <a:buSzPct val="100000"/>
              <a:buFont typeface="Calibri"/>
              <a:buNone/>
              <a:defRPr sz="4800" i="0" u="none" strike="noStrike" cap="none">
                <a:solidFill>
                  <a:srgbClr val="FFFFFF"/>
                </a:solidFill>
                <a:latin typeface="Calibri"/>
                <a:ea typeface="Calibri"/>
                <a:cs typeface="Calibri"/>
                <a:sym typeface="Calibri"/>
              </a:defRPr>
            </a:lvl2pPr>
            <a:lvl3pPr marL="1219170" marR="0" lvl="2" indent="0" algn="ctr" rtl="0">
              <a:spcBef>
                <a:spcPts val="240"/>
              </a:spcBef>
              <a:buClr>
                <a:srgbClr val="FFFFFF"/>
              </a:buClr>
              <a:buSzPct val="100000"/>
              <a:buFont typeface="Calibri"/>
              <a:buNone/>
              <a:defRPr sz="4800" i="0" u="none" strike="noStrike" cap="none">
                <a:solidFill>
                  <a:srgbClr val="FFFFFF"/>
                </a:solidFill>
                <a:latin typeface="Calibri"/>
                <a:ea typeface="Calibri"/>
                <a:cs typeface="Calibri"/>
                <a:sym typeface="Calibri"/>
              </a:defRPr>
            </a:lvl3pPr>
            <a:lvl4pPr marL="1828754" marR="0" lvl="3" indent="0" algn="ctr" rtl="0">
              <a:spcBef>
                <a:spcPts val="213"/>
              </a:spcBef>
              <a:buClr>
                <a:srgbClr val="FFFFFF"/>
              </a:buClr>
              <a:buSzPct val="100000"/>
              <a:buFont typeface="Calibri"/>
              <a:buNone/>
              <a:defRPr sz="4800" i="0" u="none" strike="noStrike" cap="none">
                <a:solidFill>
                  <a:srgbClr val="FFFFFF"/>
                </a:solidFill>
                <a:latin typeface="Calibri"/>
                <a:ea typeface="Calibri"/>
                <a:cs typeface="Calibri"/>
                <a:sym typeface="Calibri"/>
              </a:defRPr>
            </a:lvl4pPr>
            <a:lvl5pPr marL="2438339" marR="0" lvl="4" indent="0" algn="ctr" rtl="0">
              <a:spcBef>
                <a:spcPts val="187"/>
              </a:spcBef>
              <a:buClr>
                <a:srgbClr val="FFFFFF"/>
              </a:buClr>
              <a:buSzPct val="100000"/>
              <a:buFont typeface="Calibri"/>
              <a:buNone/>
              <a:defRPr sz="4800" i="0" u="none" strike="noStrike" cap="none">
                <a:solidFill>
                  <a:srgbClr val="FFFFFF"/>
                </a:solidFill>
                <a:latin typeface="Calibri"/>
                <a:ea typeface="Calibri"/>
                <a:cs typeface="Calibri"/>
                <a:sym typeface="Calibri"/>
              </a:defRPr>
            </a:lvl5pPr>
            <a:lvl6pPr marL="3047924" marR="0" lvl="5"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6pPr>
            <a:lvl7pPr marL="3657509" marR="0" lvl="6"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7pPr>
            <a:lvl8pPr marL="4267093" marR="0" lvl="7"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8pPr>
            <a:lvl9pPr marL="4876678" marR="0" lvl="8"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565427" y="7034692"/>
            <a:ext cx="2844800" cy="365200"/>
          </a:xfrm>
          <a:prstGeom prst="rect">
            <a:avLst/>
          </a:prstGeom>
          <a:noFill/>
          <a:ln>
            <a:noFill/>
          </a:ln>
        </p:spPr>
        <p:txBody>
          <a:bodyPr lIns="91425" tIns="91425" rIns="91425" bIns="91425" numCol="1" anchor="ctr" anchorCtr="0"/>
          <a:lstStyle>
            <a:lvl1pPr marL="0" marR="0" lvl="0" indent="0" algn="l" rtl="0">
              <a:spcBef>
                <a:spcPts val="0"/>
              </a:spcBef>
              <a:buNone/>
              <a:defRPr sz="1600">
                <a:solidFill>
                  <a:srgbClr val="888888"/>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402225" y="7700240"/>
            <a:ext cx="3860800" cy="123200"/>
          </a:xfrm>
          <a:prstGeom prst="rect">
            <a:avLst/>
          </a:prstGeom>
          <a:noFill/>
          <a:ln>
            <a:noFill/>
          </a:ln>
        </p:spPr>
        <p:txBody>
          <a:bodyPr lIns="91425" tIns="91425" rIns="91425" bIns="91425" numCol="1" anchor="ctr" anchorCtr="0"/>
          <a:lstStyle>
            <a:lvl1pPr marL="0" marR="0" lvl="0" indent="0" algn="l" rtl="0">
              <a:spcBef>
                <a:spcPts val="0"/>
              </a:spcBef>
              <a:buNone/>
              <a:defRPr sz="800">
                <a:solidFill>
                  <a:schemeClr val="lt2"/>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7C7C7B"/>
              </a:solidFill>
            </a:endParaRPr>
          </a:p>
        </p:txBody>
      </p:sp>
      <p:sp>
        <p:nvSpPr>
          <p:cNvPr id="39" name="Shape 39"/>
          <p:cNvSpPr txBox="1">
            <a:spLocks noGrp="1"/>
          </p:cNvSpPr>
          <p:nvPr>
            <p:ph type="sldNum" idx="12"/>
          </p:nvPr>
        </p:nvSpPr>
        <p:spPr>
          <a:xfrm>
            <a:off x="8907052" y="7332628"/>
            <a:ext cx="2844800" cy="164000"/>
          </a:xfrm>
          <a:prstGeom prst="rect">
            <a:avLst/>
          </a:prstGeom>
          <a:noFill/>
          <a:ln>
            <a:noFill/>
          </a:ln>
        </p:spPr>
        <p:txBody>
          <a:bodyPr lIns="0" tIns="0" rIns="0" bIns="0" numCol="1" anchor="ctr" anchorCtr="0">
            <a:noAutofit/>
          </a:bodyPr>
          <a:lstStyle/>
          <a:p>
            <a:pPr algn="r">
              <a:buSzPct val="25000"/>
            </a:pPr>
            <a:fld id="{00000000-1234-1234-1234-123412341234}" type="slidenum">
              <a:rPr lang="en" altLang="en" sz="1067">
                <a:solidFill>
                  <a:srgbClr val="000000"/>
                </a:solidFill>
              </a:rPr>
              <a:pPr algn="r">
                <a:buSzPct val="25000"/>
              </a:pPr>
              <a:t>‹#›</a:t>
            </a:fld>
            <a:endParaRPr lang="en" altLang="en" sz="1067">
              <a:solidFill>
                <a:srgbClr val="000000"/>
              </a:solidFill>
            </a:endParaRPr>
          </a:p>
        </p:txBody>
      </p:sp>
    </p:spTree>
    <p:extLst>
      <p:ext uri="{BB962C8B-B14F-4D97-AF65-F5344CB8AC3E}">
        <p14:creationId xmlns:p14="http://schemas.microsoft.com/office/powerpoint/2010/main" val="10790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orang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blu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blu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purpl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purpl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2.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4.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jpe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5"/>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1AF8A9A-94B0-4D76-B298-66C16AA4E568}"/>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620E3B52-3E45-4FFC-999D-7F5804726DCB}"/>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70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36F5B90-780B-4DB1-99A4-F6780CDDF3F7}"/>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6D4481B5-11C8-4649-8DF6-C6F19AC1A9DF}"/>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blu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177D045-851B-4C91-9C07-9FCD8071B6C7}"/>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6289C6EE-409A-4623-9298-64F468BF636A}"/>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purpl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277685C-6E28-4F8C-A9BA-211195A1E02A}"/>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7055D28F-34BA-40BB-9A46-E2A304A6A69E}"/>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oliv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CC484B5-F12C-44DF-A921-E39F0E787828}"/>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2D3DDC20-8445-4645-8A90-D34C783E9451}"/>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red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47F4C30-C020-4974-8CBD-E6B81533C275}"/>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8D19AF4C-AAAD-4895-AB67-928C6A778008}"/>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dblu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C1A4AAE-A5BB-41D7-AE90-935C8028C5FD}"/>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FB92D94F-1858-44F2-B404-0139E5EC8374}"/>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4"/>
          <a:stretch>
            <a:fillRect/>
          </a:stretch>
        </p:blipFill>
        <p:spPr>
          <a:xfrm>
            <a:off x="0" y="0"/>
            <a:ext cx="12192000" cy="6858000"/>
          </a:xfrm>
          <a:prstGeom prst="rect">
            <a:avLst/>
          </a:prstGeom>
        </p:spPr>
      </p:pic>
      <p:pic>
        <p:nvPicPr>
          <p:cNvPr id="4" name="Picture 3" descr="PP Backgrounds smaller green 1.jpg">
            <a:extLst>
              <a:ext uri="{FF2B5EF4-FFF2-40B4-BE49-F238E27FC236}">
                <a16:creationId xmlns:a16="http://schemas.microsoft.com/office/drawing/2014/main" id="{9744C59D-E467-454F-942B-AA6BF0126FF0}"/>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2720650-9C62-4E97-B23D-593627C2A02C}"/>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8" name="TextBox 7">
            <a:extLst>
              <a:ext uri="{FF2B5EF4-FFF2-40B4-BE49-F238E27FC236}">
                <a16:creationId xmlns:a16="http://schemas.microsoft.com/office/drawing/2014/main" id="{BBE50215-7BA6-48CE-8B35-903722F3CA79}"/>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2" name="Title Placeholder 1">
            <a:extLst>
              <a:ext uri="{FF2B5EF4-FFF2-40B4-BE49-F238E27FC236}">
                <a16:creationId xmlns:a16="http://schemas.microsoft.com/office/drawing/2014/main" id="{393CE15D-0C40-1122-C1C3-DB5C91E9BEFA}"/>
              </a:ext>
            </a:extLst>
          </p:cNvPr>
          <p:cNvSpPr>
            <a:spLocks noGrp="1"/>
          </p:cNvSpPr>
          <p:nvPr>
            <p:ph type="title"/>
          </p:nvPr>
        </p:nvSpPr>
        <p:spPr>
          <a:xfrm>
            <a:off x="838200" y="1728260"/>
            <a:ext cx="10515600" cy="132503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0F81341-09AD-C80A-CE9B-47717249D6C9}"/>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5" name="Slide Number Placeholder 4">
            <a:extLst>
              <a:ext uri="{FF2B5EF4-FFF2-40B4-BE49-F238E27FC236}">
                <a16:creationId xmlns:a16="http://schemas.microsoft.com/office/drawing/2014/main" id="{FFDDC756-E6A6-133B-0D1F-3BAC5AFFE83C}"/>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4ED69DB-9D9C-4168-829B-4F21756EEAA0}" type="slidenum">
              <a:rPr lang="en-GB" smtClean="0"/>
              <a:t>‹#›</a:t>
            </a:fld>
            <a:endParaRPr lang="en-GB"/>
          </a:p>
        </p:txBody>
      </p:sp>
    </p:spTree>
    <p:extLst>
      <p:ext uri="{BB962C8B-B14F-4D97-AF65-F5344CB8AC3E}">
        <p14:creationId xmlns:p14="http://schemas.microsoft.com/office/powerpoint/2010/main" val="855963209"/>
      </p:ext>
    </p:extLst>
  </p:cSld>
  <p:clrMap bg1="lt1" tx1="dk1" bg2="lt2" tx2="dk2" accent1="accent1" accent2="accent2" accent3="accent3" accent4="accent4" accent5="accent5" accent6="accent6" hlink="hlink" folHlink="folHlink"/>
  <p:sldLayoutIdLst>
    <p:sldLayoutId id="2147483707" r:id="rId1"/>
    <p:sldLayoutId id="2147483708" r:id="rId2"/>
  </p:sldLayoutIdLst>
  <p:hf hdr="0" ftr="0" dt="0"/>
  <p:txStyles>
    <p:titleStyle>
      <a:lvl1pPr algn="l" defTabSz="914377" rtl="0" eaLnBrk="1" latinLnBrk="0" hangingPunct="1">
        <a:spcBef>
          <a:spcPct val="0"/>
        </a:spcBef>
        <a:buNone/>
        <a:defRPr sz="4400" kern="120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4"/>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03465E8-A6A8-444B-9E18-979E93AA6023}"/>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13A3E5CC-277B-4FE8-8FC4-A54528A6525D}"/>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799568082"/>
      </p:ext>
    </p:extLst>
  </p:cSld>
  <p:clrMap bg1="lt1" tx1="dk1" bg2="lt2" tx2="dk2" accent1="accent1" accent2="accent2" accent3="accent3" accent4="accent4" accent5="accent5" accent6="accent6" hlink="hlink" folHlink="folHlink"/>
  <p:sldLayoutIdLst>
    <p:sldLayoutId id="2147483710" r:id="rId1"/>
    <p:sldLayoutId id="2147483711"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a:extLst>
              <a:ext uri="{FF2B5EF4-FFF2-40B4-BE49-F238E27FC236}">
                <a16:creationId xmlns:a16="http://schemas.microsoft.com/office/drawing/2014/main" id="{38B55ABC-399E-48F8-97DE-D3F1B42C5E3F}"/>
              </a:ext>
            </a:extLst>
          </p:cNvPr>
          <p:cNvSpPr txBox="1">
            <a:spLocks noGrp="1"/>
          </p:cNvSpPr>
          <p:nvPr>
            <p:ph type="title" idx="4294967295"/>
          </p:nvPr>
        </p:nvSpPr>
        <p:spPr>
          <a:xfrm>
            <a:off x="403160" y="1997431"/>
            <a:ext cx="11385680" cy="2863137"/>
          </a:xfrm>
          <a:prstGeom prst="rect">
            <a:avLst/>
          </a:prstGeom>
          <a:noFill/>
          <a:ln>
            <a:noFill/>
            <a:prstDash/>
          </a:ln>
          <a:effectLst/>
        </p:spPr>
        <p:txBody>
          <a:bodyPr rot="0" spcFirstLastPara="0" vertOverflow="overflow" horzOverflow="overflow" vert="horz" wrap="square" lIns="121900" tIns="121900" rIns="121900" bIns="121900" numCol="1" spcCol="0" rtlCol="0" fromWordArt="0" anchor="b"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altLang="en" sz="4400" b="0" i="0" u="none" strike="noStrike" kern="1200" cap="none" spc="0" normalizeH="0" baseline="0" noProof="0" dirty="0">
              <a:ln>
                <a:noFill/>
              </a:ln>
              <a:solidFill>
                <a:schemeClr val="tx1"/>
              </a:solidFill>
              <a:effectLst/>
              <a:uLnTx/>
              <a:uFillTx/>
              <a:latin typeface="Helvetica" panose="020B0604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altLang="en" sz="4400" b="0" i="0" u="none" strike="noStrike" kern="1200" cap="none" spc="0" normalizeH="0" baseline="0" noProof="0" dirty="0">
              <a:ln>
                <a:noFill/>
              </a:ln>
              <a:solidFill>
                <a:schemeClr val="tx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altLang="en" sz="4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DSA Performance Pack: June 2025</a:t>
            </a:r>
            <a:endParaRPr kumimoji="0" lang="en-GB" altLang="en" sz="2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022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4C421-0A87-3B7E-9349-D5BFF0683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FCF46-A4C0-1935-36B5-5EDEE142DCED}"/>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chemeClr val="bg1"/>
                </a:solidFill>
                <a:latin typeface="Arial" panose="020B0604020202020204" pitchFamily="34" charset="0"/>
                <a:ea typeface="Calibri"/>
                <a:cs typeface="Arial" panose="020B0604020202020204" pitchFamily="34" charset="0"/>
              </a:rPr>
              <a:t>KPI Reporting: Capita – </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June 2025 (3)</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B9A8D8E5-6094-3044-640D-5F17C045539A}"/>
              </a:ext>
            </a:extLst>
          </p:cNvPr>
          <p:cNvGraphicFramePr>
            <a:graphicFrameLocks noGrp="1"/>
          </p:cNvGraphicFramePr>
          <p:nvPr>
            <p:extLst>
              <p:ext uri="{D42A27DB-BD31-4B8C-83A1-F6EECF244321}">
                <p14:modId xmlns:p14="http://schemas.microsoft.com/office/powerpoint/2010/main" val="1898358802"/>
              </p:ext>
            </p:extLst>
          </p:nvPr>
        </p:nvGraphicFramePr>
        <p:xfrm>
          <a:off x="-1" y="855652"/>
          <a:ext cx="8425543" cy="5222254"/>
        </p:xfrm>
        <a:graphic>
          <a:graphicData uri="http://schemas.openxmlformats.org/drawingml/2006/table">
            <a:tbl>
              <a:tblPr firstRow="1" bandRow="1"/>
              <a:tblGrid>
                <a:gridCol w="1203649">
                  <a:extLst>
                    <a:ext uri="{9D8B030D-6E8A-4147-A177-3AD203B41FA5}">
                      <a16:colId xmlns:a16="http://schemas.microsoft.com/office/drawing/2014/main" val="2496437352"/>
                    </a:ext>
                  </a:extLst>
                </a:gridCol>
                <a:gridCol w="1203649">
                  <a:extLst>
                    <a:ext uri="{9D8B030D-6E8A-4147-A177-3AD203B41FA5}">
                      <a16:colId xmlns:a16="http://schemas.microsoft.com/office/drawing/2014/main" val="3265081969"/>
                    </a:ext>
                  </a:extLst>
                </a:gridCol>
                <a:gridCol w="1203649">
                  <a:extLst>
                    <a:ext uri="{9D8B030D-6E8A-4147-A177-3AD203B41FA5}">
                      <a16:colId xmlns:a16="http://schemas.microsoft.com/office/drawing/2014/main" val="629354197"/>
                    </a:ext>
                  </a:extLst>
                </a:gridCol>
                <a:gridCol w="1203649">
                  <a:extLst>
                    <a:ext uri="{9D8B030D-6E8A-4147-A177-3AD203B41FA5}">
                      <a16:colId xmlns:a16="http://schemas.microsoft.com/office/drawing/2014/main" val="3708590140"/>
                    </a:ext>
                  </a:extLst>
                </a:gridCol>
                <a:gridCol w="1203649">
                  <a:extLst>
                    <a:ext uri="{9D8B030D-6E8A-4147-A177-3AD203B41FA5}">
                      <a16:colId xmlns:a16="http://schemas.microsoft.com/office/drawing/2014/main" val="3718311893"/>
                    </a:ext>
                  </a:extLst>
                </a:gridCol>
                <a:gridCol w="1203649">
                  <a:extLst>
                    <a:ext uri="{9D8B030D-6E8A-4147-A177-3AD203B41FA5}">
                      <a16:colId xmlns:a16="http://schemas.microsoft.com/office/drawing/2014/main" val="1542582147"/>
                    </a:ext>
                  </a:extLst>
                </a:gridCol>
                <a:gridCol w="1203649">
                  <a:extLst>
                    <a:ext uri="{9D8B030D-6E8A-4147-A177-3AD203B41FA5}">
                      <a16:colId xmlns:a16="http://schemas.microsoft.com/office/drawing/2014/main" val="4219622444"/>
                    </a:ext>
                  </a:extLst>
                </a:gridCol>
              </a:tblGrid>
              <a:tr h="552102">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June</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468360">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15</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complaints from customers must be investigated and responded to within 10 working days of receipt.</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Complaints Handling</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Customer Complaints Response Rate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&lt;=10 working days</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308664"/>
                  </a:ext>
                </a:extLst>
              </a:tr>
              <a:tr h="2047662">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16</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Monthly reporting must be compiled and submitted to SLC by the 5</a:t>
                      </a:r>
                      <a:r>
                        <a:rPr lang="en-GB" sz="900" kern="100" baseline="30000" dirty="0">
                          <a:effectLst/>
                          <a:latin typeface="Arial" panose="020B0604020202020204" pitchFamily="34" charset="0"/>
                          <a:ea typeface="Aptos" panose="020B0004020202020204" pitchFamily="34" charset="0"/>
                          <a:cs typeface="Arial" panose="020B0604020202020204" pitchFamily="34" charset="0"/>
                        </a:rPr>
                        <a:t>th</a:t>
                      </a:r>
                      <a:r>
                        <a:rPr lang="en-GB" sz="900" kern="100" dirty="0">
                          <a:effectLst/>
                          <a:latin typeface="Arial" panose="020B0604020202020204" pitchFamily="34" charset="0"/>
                          <a:ea typeface="Aptos" panose="020B0004020202020204" pitchFamily="34" charset="0"/>
                          <a:cs typeface="Arial" panose="020B0604020202020204" pitchFamily="34" charset="0"/>
                        </a:rPr>
                        <a:t> working day of each month for the previous month</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Reporting</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Reports Submitted on  Time</a:t>
                      </a:r>
                    </a:p>
                    <a:p>
                      <a:pPr algn="l" fontAlgn="ctr">
                        <a:lnSpc>
                          <a:spcPct val="105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5</a:t>
                      </a:r>
                      <a:r>
                        <a:rPr lang="en-GB" sz="900" kern="100" baseline="30000" dirty="0">
                          <a:effectLst/>
                          <a:latin typeface="Arial" panose="020B0604020202020204" pitchFamily="34" charset="0"/>
                          <a:ea typeface="Aptos" panose="020B0004020202020204" pitchFamily="34" charset="0"/>
                          <a:cs typeface="Arial" panose="020B0604020202020204" pitchFamily="34" charset="0"/>
                        </a:rPr>
                        <a:t>th</a:t>
                      </a:r>
                      <a:r>
                        <a:rPr lang="en-GB" sz="900" kern="100" dirty="0">
                          <a:effectLst/>
                          <a:latin typeface="Arial" panose="020B0604020202020204" pitchFamily="34" charset="0"/>
                          <a:ea typeface="Aptos" panose="020B0004020202020204" pitchFamily="34" charset="0"/>
                          <a:cs typeface="Arial" panose="020B0604020202020204" pitchFamily="34" charset="0"/>
                        </a:rPr>
                        <a:t> Working Day of each month</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057978">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19</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Availability of supplier systems supporting DSA must e greater than 99.9% at all times unless planned maintenance has been agreed outside of normal office hours</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Systems Availability</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Technology Platform &amp; Systems Uptime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&gt;=99.9%</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Available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079245"/>
                  </a:ext>
                </a:extLst>
              </a:tr>
            </a:tbl>
          </a:graphicData>
        </a:graphic>
      </p:graphicFrame>
      <p:sp>
        <p:nvSpPr>
          <p:cNvPr id="3" name="TextBox 2">
            <a:extLst>
              <a:ext uri="{FF2B5EF4-FFF2-40B4-BE49-F238E27FC236}">
                <a16:creationId xmlns:a16="http://schemas.microsoft.com/office/drawing/2014/main" id="{F40C51FE-02B7-7545-58C5-6595FA1EF848}"/>
              </a:ext>
            </a:extLst>
          </p:cNvPr>
          <p:cNvSpPr txBox="1"/>
          <p:nvPr/>
        </p:nvSpPr>
        <p:spPr>
          <a:xfrm>
            <a:off x="8592254" y="1005982"/>
            <a:ext cx="3481213" cy="1528624"/>
          </a:xfrm>
          <a:prstGeom prst="rect">
            <a:avLst/>
          </a:prstGeom>
          <a:noFill/>
          <a:ln>
            <a:solidFill>
              <a:schemeClr val="tx1"/>
            </a:solidFill>
          </a:ln>
        </p:spPr>
        <p:txBody>
          <a:bodyPr wrap="square" rtlCol="0">
            <a:spAutoFit/>
          </a:bodyPr>
          <a:lstStyle/>
          <a:p>
            <a:pPr algn="l" rtl="0" fontAlgn="base">
              <a:lnSpc>
                <a:spcPts val="1376"/>
              </a:lnSpc>
            </a:pPr>
            <a:r>
              <a:rPr lang="en-GB" sz="1200" b="1" dirty="0">
                <a:latin typeface="Arial" panose="020B0604020202020204" pitchFamily="34" charset="0"/>
                <a:cs typeface="Arial" panose="020B0604020202020204" pitchFamily="34" charset="0"/>
              </a:rPr>
              <a:t>Commentary</a:t>
            </a:r>
          </a:p>
          <a:p>
            <a:pPr algn="l" rtl="0" fontAlgn="base">
              <a:lnSpc>
                <a:spcPts val="1376"/>
              </a:lnSpc>
            </a:pPr>
            <a:endParaRPr lang="en-GB" sz="1200" dirty="0">
              <a:solidFill>
                <a:srgbClr val="000000"/>
              </a:solidFill>
              <a:latin typeface="Arial" panose="020B0604020202020204" pitchFamily="34" charset="0"/>
              <a:cs typeface="Arial" panose="020B0604020202020204" pitchFamily="34" charset="0"/>
            </a:endParaRPr>
          </a:p>
          <a:p>
            <a:pPr marL="171450" indent="-171450" fontAlgn="base">
              <a:lnSpc>
                <a:spcPts val="1376"/>
              </a:lnSpc>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Performance</a:t>
            </a:r>
            <a:r>
              <a:rPr lang="en-GB" sz="1200" b="1" dirty="0">
                <a:solidFill>
                  <a:srgbClr val="000000"/>
                </a:solidFill>
                <a:latin typeface="Arial" panose="020B0604020202020204" pitchFamily="34" charset="0"/>
                <a:cs typeface="Arial" panose="020B0604020202020204" pitchFamily="34" charset="0"/>
              </a:rPr>
              <a:t> </a:t>
            </a:r>
            <a:r>
              <a:rPr lang="en-GB" sz="1200" dirty="0">
                <a:solidFill>
                  <a:srgbClr val="000000"/>
                </a:solidFill>
                <a:latin typeface="Arial" panose="020B0604020202020204" pitchFamily="34" charset="0"/>
                <a:cs typeface="Arial" panose="020B0604020202020204" pitchFamily="34" charset="0"/>
              </a:rPr>
              <a:t>on </a:t>
            </a:r>
            <a:r>
              <a:rPr lang="en-GB" sz="1200" b="1" dirty="0">
                <a:solidFill>
                  <a:srgbClr val="000000"/>
                </a:solidFill>
                <a:latin typeface="Arial" panose="020B0604020202020204" pitchFamily="34" charset="0"/>
                <a:cs typeface="Arial" panose="020B0604020202020204" pitchFamily="34" charset="0"/>
              </a:rPr>
              <a:t>KPI 15 </a:t>
            </a:r>
            <a:r>
              <a:rPr lang="en-GB" sz="1200" dirty="0">
                <a:solidFill>
                  <a:srgbClr val="000000"/>
                </a:solidFill>
                <a:latin typeface="Arial" panose="020B0604020202020204" pitchFamily="34" charset="0"/>
                <a:cs typeface="Arial" panose="020B0604020202020204" pitchFamily="34" charset="0"/>
              </a:rPr>
              <a:t>and</a:t>
            </a:r>
            <a:r>
              <a:rPr lang="en-GB" sz="1200" b="1" dirty="0">
                <a:solidFill>
                  <a:srgbClr val="000000"/>
                </a:solidFill>
                <a:latin typeface="Arial" panose="020B0604020202020204" pitchFamily="34" charset="0"/>
                <a:cs typeface="Arial" panose="020B0604020202020204" pitchFamily="34" charset="0"/>
              </a:rPr>
              <a:t> KPI 19 is</a:t>
            </a:r>
            <a:r>
              <a:rPr lang="en-GB" sz="1200" dirty="0">
                <a:solidFill>
                  <a:srgbClr val="000000"/>
                </a:solidFill>
                <a:latin typeface="Arial" panose="020B0604020202020204" pitchFamily="34" charset="0"/>
                <a:cs typeface="Arial" panose="020B0604020202020204" pitchFamily="34" charset="0"/>
              </a:rPr>
              <a:t> above target. </a:t>
            </a:r>
          </a:p>
          <a:p>
            <a:pPr marL="171450" indent="-171450" fontAlgn="base">
              <a:lnSpc>
                <a:spcPts val="1376"/>
              </a:lnSpc>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marL="171450" indent="-171450" fontAlgn="base">
              <a:lnSpc>
                <a:spcPts val="1376"/>
              </a:lnSpc>
              <a:buFont typeface="Arial" panose="020B0604020202020204" pitchFamily="34" charset="0"/>
              <a:buChar char="•"/>
            </a:pPr>
            <a:r>
              <a:rPr lang="en-GB" sz="1200" b="1" dirty="0">
                <a:solidFill>
                  <a:srgbClr val="000000"/>
                </a:solidFill>
                <a:latin typeface="Arial" panose="020B0604020202020204" pitchFamily="34" charset="0"/>
                <a:cs typeface="Arial" panose="020B0604020202020204" pitchFamily="34" charset="0"/>
              </a:rPr>
              <a:t>KPI 16 </a:t>
            </a:r>
            <a:r>
              <a:rPr lang="en-GB" sz="1200" dirty="0">
                <a:solidFill>
                  <a:srgbClr val="000000"/>
                </a:solidFill>
                <a:latin typeface="Arial" panose="020B0604020202020204" pitchFamily="34" charset="0"/>
                <a:cs typeface="Arial" panose="020B0604020202020204" pitchFamily="34" charset="0"/>
              </a:rPr>
              <a:t>is on target.</a:t>
            </a:r>
            <a:endParaRPr lang="en-GB" sz="1200" dirty="0">
              <a:solidFill>
                <a:srgbClr val="FF0000"/>
              </a:solidFill>
              <a:latin typeface="Arial" panose="020B0604020202020204" pitchFamily="34" charset="0"/>
              <a:cs typeface="Arial" panose="020B0604020202020204" pitchFamily="34" charset="0"/>
            </a:endParaRPr>
          </a:p>
          <a:p>
            <a:pPr algn="l" rtl="0" fontAlgn="base">
              <a:lnSpc>
                <a:spcPts val="1376"/>
              </a:lnSpc>
            </a:pPr>
            <a:endParaRPr lang="en-GB" sz="1200" b="1" dirty="0">
              <a:solidFill>
                <a:srgbClr val="000000"/>
              </a:solidFill>
              <a:highlight>
                <a:srgbClr val="FFFF00"/>
              </a:highlight>
              <a:latin typeface="Arial" panose="020B0604020202020204" pitchFamily="34" charset="0"/>
              <a:cs typeface="Arial" panose="020B0604020202020204" pitchFamily="34" charset="0"/>
            </a:endParaRPr>
          </a:p>
          <a:p>
            <a:pPr algn="l" rtl="0" fontAlgn="base">
              <a:lnSpc>
                <a:spcPts val="1376"/>
              </a:lnSpc>
            </a:pPr>
            <a:endParaRPr lang="en-GB" sz="12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8673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8F656-C7EA-D380-8086-2EBFB1BDA2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9B69E1-5486-DA5A-8437-54A1D10DADDA}"/>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Study Tech – </a:t>
            </a:r>
            <a:r>
              <a:rPr lang="en-GB" sz="2600" b="1" dirty="0">
                <a:solidFill>
                  <a:schemeClr val="bg1"/>
                </a:solidFill>
                <a:latin typeface="Arial" panose="020B0604020202020204" pitchFamily="34" charset="0"/>
                <a:ea typeface="Calibri"/>
                <a:cs typeface="Arial" panose="020B0604020202020204" pitchFamily="34" charset="0"/>
              </a:rPr>
              <a:t>June</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 2025 (1)</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8C557ABB-6378-255B-5CDA-EEEA30509BB3}"/>
              </a:ext>
            </a:extLst>
          </p:cNvPr>
          <p:cNvGraphicFramePr>
            <a:graphicFrameLocks noGrp="1"/>
          </p:cNvGraphicFramePr>
          <p:nvPr>
            <p:extLst>
              <p:ext uri="{D42A27DB-BD31-4B8C-83A1-F6EECF244321}">
                <p14:modId xmlns:p14="http://schemas.microsoft.com/office/powerpoint/2010/main" val="4233185567"/>
              </p:ext>
            </p:extLst>
          </p:nvPr>
        </p:nvGraphicFramePr>
        <p:xfrm>
          <a:off x="-1" y="827938"/>
          <a:ext cx="8490860" cy="6030060"/>
        </p:xfrm>
        <a:graphic>
          <a:graphicData uri="http://schemas.openxmlformats.org/drawingml/2006/table">
            <a:tbl>
              <a:tblPr firstRow="1" bandRow="1"/>
              <a:tblGrid>
                <a:gridCol w="1212980">
                  <a:extLst>
                    <a:ext uri="{9D8B030D-6E8A-4147-A177-3AD203B41FA5}">
                      <a16:colId xmlns:a16="http://schemas.microsoft.com/office/drawing/2014/main" val="2496437352"/>
                    </a:ext>
                  </a:extLst>
                </a:gridCol>
                <a:gridCol w="1212980">
                  <a:extLst>
                    <a:ext uri="{9D8B030D-6E8A-4147-A177-3AD203B41FA5}">
                      <a16:colId xmlns:a16="http://schemas.microsoft.com/office/drawing/2014/main" val="3265081969"/>
                    </a:ext>
                  </a:extLst>
                </a:gridCol>
                <a:gridCol w="1212980">
                  <a:extLst>
                    <a:ext uri="{9D8B030D-6E8A-4147-A177-3AD203B41FA5}">
                      <a16:colId xmlns:a16="http://schemas.microsoft.com/office/drawing/2014/main" val="629354197"/>
                    </a:ext>
                  </a:extLst>
                </a:gridCol>
                <a:gridCol w="1212980">
                  <a:extLst>
                    <a:ext uri="{9D8B030D-6E8A-4147-A177-3AD203B41FA5}">
                      <a16:colId xmlns:a16="http://schemas.microsoft.com/office/drawing/2014/main" val="3708590140"/>
                    </a:ext>
                  </a:extLst>
                </a:gridCol>
                <a:gridCol w="1212980">
                  <a:extLst>
                    <a:ext uri="{9D8B030D-6E8A-4147-A177-3AD203B41FA5}">
                      <a16:colId xmlns:a16="http://schemas.microsoft.com/office/drawing/2014/main" val="3718311893"/>
                    </a:ext>
                  </a:extLst>
                </a:gridCol>
                <a:gridCol w="1212980">
                  <a:extLst>
                    <a:ext uri="{9D8B030D-6E8A-4147-A177-3AD203B41FA5}">
                      <a16:colId xmlns:a16="http://schemas.microsoft.com/office/drawing/2014/main" val="1542582147"/>
                    </a:ext>
                  </a:extLst>
                </a:gridCol>
                <a:gridCol w="1212980">
                  <a:extLst>
                    <a:ext uri="{9D8B030D-6E8A-4147-A177-3AD203B41FA5}">
                      <a16:colId xmlns:a16="http://schemas.microsoft.com/office/drawing/2014/main" val="4219622444"/>
                    </a:ext>
                  </a:extLst>
                </a:gridCol>
              </a:tblGrid>
              <a:tr h="565777">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 </a:t>
                      </a:r>
                      <a:r>
                        <a:rPr lang="en-GB" sz="900" b="1" i="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June)</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148524">
                <a:tc>
                  <a:txBody>
                    <a:bodyPr/>
                    <a:lstStyle/>
                    <a:p>
                      <a:pPr algn="l">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offer of NAs appointment made within 2 working days of referral of customers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First Contact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Initial NA communication sent from Supplier to Customer after Supplier receipt of SLC NA referral approval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&lt;=2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728596">
                <a:tc>
                  <a:txBody>
                    <a:bodyPr/>
                    <a:lstStyle/>
                    <a:p>
                      <a:pPr algn="l">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 should be offered and completed within 7 working days of the successful contact (excluding those where the customer has requested an alternative date)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Offered &amp; Completed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appointment  offered and completed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&lt;=7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98%</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583784">
                <a:tc>
                  <a:txBody>
                    <a:bodyPr/>
                    <a:lstStyle/>
                    <a:p>
                      <a:pPr algn="l">
                        <a:lnSpc>
                          <a:spcPct val="106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made available to SLC within 5 working days of when NA undertaken (excluding those where the customer has requested to review the NAR)</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Returns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Completed NAs submitted from Supplier to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&lt;=5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93%</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1003379">
                <a:tc>
                  <a:txBody>
                    <a:bodyPr/>
                    <a:lstStyle/>
                    <a:p>
                      <a:pPr algn="l">
                        <a:lnSpc>
                          <a:spcPct val="106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meet the standard of acceptability as defined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NARs Quality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Submitted NARs from Supplier to SLC Approved on first submission: Right First Time (not pended)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 of Acceptability</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May 2025 – 94% (Reporting is a month behind)</a:t>
                      </a:r>
                    </a:p>
                    <a:p>
                      <a:pPr algn="l">
                        <a:lnSpc>
                          <a:spcPct val="106000"/>
                        </a:lnSpc>
                        <a:spcAft>
                          <a:spcPts val="800"/>
                        </a:spcAft>
                      </a:pPr>
                      <a:endParaRPr lang="en-GB" sz="900" kern="100" dirty="0">
                        <a:solidFill>
                          <a:srgbClr val="FF0000"/>
                        </a:solidFill>
                        <a:effectLst/>
                        <a:highlight>
                          <a:srgbClr val="FFFF00"/>
                        </a:highligh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
        <p:nvSpPr>
          <p:cNvPr id="6" name="TextBox 5">
            <a:extLst>
              <a:ext uri="{FF2B5EF4-FFF2-40B4-BE49-F238E27FC236}">
                <a16:creationId xmlns:a16="http://schemas.microsoft.com/office/drawing/2014/main" id="{AB311C36-AF57-DF36-FCFB-99491369E892}"/>
              </a:ext>
            </a:extLst>
          </p:cNvPr>
          <p:cNvSpPr txBox="1"/>
          <p:nvPr/>
        </p:nvSpPr>
        <p:spPr>
          <a:xfrm>
            <a:off x="8665203" y="930076"/>
            <a:ext cx="3380403" cy="3683060"/>
          </a:xfrm>
          <a:prstGeom prst="rect">
            <a:avLst/>
          </a:prstGeom>
          <a:noFill/>
          <a:ln>
            <a:solidFill>
              <a:schemeClr val="tx1"/>
            </a:solidFill>
          </a:ln>
        </p:spPr>
        <p:txBody>
          <a:bodyPr wrap="square" lIns="91440" tIns="45720" rIns="91440" bIns="45720" rtlCol="0" anchor="t">
            <a:spAutoFit/>
          </a:bodyPr>
          <a:lstStyle/>
          <a:p>
            <a:pPr marL="0" marR="0" lvl="0" indent="0" algn="l" defTabSz="914400" rtl="0" eaLnBrk="1" fontAlgn="base" latinLnBrk="0" hangingPunct="1">
              <a:lnSpc>
                <a:spcPts val="1376"/>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Commentary</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lang="en-GB" sz="1200" b="1" dirty="0">
              <a:solidFill>
                <a:srgbClr val="000000"/>
              </a:solidFill>
              <a:highlight>
                <a:srgbClr val="FFFF00"/>
              </a:highlight>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lang="en-GB" sz="1200" dirty="0">
                <a:solidFill>
                  <a:srgbClr val="000000"/>
                </a:solidFill>
                <a:latin typeface="Arial" panose="020B0604020202020204" pitchFamily="34" charset="0"/>
                <a:cs typeface="Arial" panose="020B0604020202020204" pitchFamily="34" charset="0"/>
              </a:rPr>
              <a:t>Performance on </a:t>
            </a:r>
            <a:r>
              <a:rPr lang="en-GB" sz="1200" b="1" dirty="0">
                <a:solidFill>
                  <a:srgbClr val="000000"/>
                </a:solidFill>
                <a:latin typeface="Arial" panose="020B0604020202020204" pitchFamily="34" charset="0"/>
                <a:cs typeface="Arial" panose="020B0604020202020204" pitchFamily="34" charset="0"/>
              </a:rPr>
              <a:t>KPI 1</a:t>
            </a:r>
            <a:r>
              <a:rPr lang="en-GB" sz="1200" dirty="0">
                <a:solidFill>
                  <a:srgbClr val="000000"/>
                </a:solidFill>
                <a:latin typeface="Arial" panose="020B0604020202020204" pitchFamily="34" charset="0"/>
                <a:cs typeface="Arial" panose="020B0604020202020204" pitchFamily="34" charset="0"/>
              </a:rPr>
              <a:t> for June dropped to 89% but has been 100% for the previous 6 months. This drop was caused by some challenges with the implementation of the automated data sharing solution between SLC and Study Tech. Performance has since recovered to 100%.</a:t>
            </a: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lang="en-GB" sz="1200" dirty="0">
                <a:solidFill>
                  <a:srgbClr val="000000"/>
                </a:solidFill>
                <a:latin typeface="Arial" panose="020B0604020202020204" pitchFamily="34" charset="0"/>
                <a:cs typeface="Arial" panose="020B0604020202020204" pitchFamily="34" charset="0"/>
              </a:rPr>
              <a:t>Performance on </a:t>
            </a:r>
            <a:r>
              <a:rPr lang="en-GB" sz="1200" b="1" dirty="0">
                <a:solidFill>
                  <a:srgbClr val="000000"/>
                </a:solidFill>
                <a:latin typeface="Arial" panose="020B0604020202020204" pitchFamily="34" charset="0"/>
                <a:cs typeface="Arial" panose="020B0604020202020204" pitchFamily="34" charset="0"/>
              </a:rPr>
              <a:t>KPI 2</a:t>
            </a:r>
            <a:r>
              <a:rPr kumimoji="0" lang="en-GB" sz="12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is above target.</a:t>
            </a: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Performance on </a:t>
            </a:r>
            <a:r>
              <a:rPr lang="en-GB" sz="1200" b="1" dirty="0">
                <a:latin typeface="Arial" panose="020B0604020202020204" pitchFamily="34" charset="0"/>
                <a:cs typeface="Arial" panose="020B0604020202020204" pitchFamily="34" charset="0"/>
              </a:rPr>
              <a:t>KPI 3</a:t>
            </a:r>
            <a:r>
              <a:rPr lang="en-GB" sz="1200" dirty="0">
                <a:latin typeface="Arial" panose="020B0604020202020204" pitchFamily="34" charset="0"/>
                <a:cs typeface="Arial" panose="020B0604020202020204" pitchFamily="34" charset="0"/>
              </a:rPr>
              <a:t> dropped to 93% after hitting the target in the two previous months. This has also since recovered.</a:t>
            </a: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Progress continues to be achieved on </a:t>
            </a:r>
            <a:r>
              <a:rPr lang="en-GB" sz="1200" b="1" dirty="0">
                <a:latin typeface="Arial" panose="020B0604020202020204" pitchFamily="34" charset="0"/>
                <a:cs typeface="Arial" panose="020B0604020202020204" pitchFamily="34" charset="0"/>
              </a:rPr>
              <a:t>KPI 4</a:t>
            </a:r>
            <a:r>
              <a:rPr lang="en-GB" sz="1200" dirty="0">
                <a:latin typeface="Arial" panose="020B0604020202020204" pitchFamily="34" charset="0"/>
                <a:cs typeface="Arial" panose="020B0604020202020204" pitchFamily="34" charset="0"/>
              </a:rPr>
              <a:t> with performance now being marginally below target. </a:t>
            </a:r>
            <a:endParaRPr kumimoji="0" lang="en-GB" sz="12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ts val="1376"/>
              </a:lnSpc>
              <a:spcBef>
                <a:spcPts val="0"/>
              </a:spcBef>
              <a:spcAft>
                <a:spcPts val="0"/>
              </a:spcAft>
              <a:buClrTx/>
              <a:buSzTx/>
              <a:buFontTx/>
              <a:buNone/>
              <a:tabLst/>
              <a:defRPr/>
            </a:pPr>
            <a:endParaRPr kumimoji="0" lang="en-GB"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882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91E9C-D8C2-E286-732A-E901D3CEB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EDD1B9-C6B2-2066-BAF9-175EC999061E}"/>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chemeClr val="bg1"/>
                </a:solidFill>
                <a:latin typeface="Arial" panose="020B0604020202020204" pitchFamily="34" charset="0"/>
                <a:ea typeface="Calibri"/>
                <a:cs typeface="Arial" panose="020B0604020202020204" pitchFamily="34" charset="0"/>
              </a:rPr>
              <a:t>K</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PI reporting: Study Tech – June 2025 (2) </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5F0B6AB4-1F7A-AC99-1172-7B8696D04D97}"/>
              </a:ext>
            </a:extLst>
          </p:cNvPr>
          <p:cNvGraphicFramePr>
            <a:graphicFrameLocks noGrp="1"/>
          </p:cNvGraphicFramePr>
          <p:nvPr>
            <p:extLst>
              <p:ext uri="{D42A27DB-BD31-4B8C-83A1-F6EECF244321}">
                <p14:modId xmlns:p14="http://schemas.microsoft.com/office/powerpoint/2010/main" val="2332329709"/>
              </p:ext>
            </p:extLst>
          </p:nvPr>
        </p:nvGraphicFramePr>
        <p:xfrm>
          <a:off x="-3" y="837367"/>
          <a:ext cx="8789438" cy="6020635"/>
        </p:xfrm>
        <a:graphic>
          <a:graphicData uri="http://schemas.openxmlformats.org/drawingml/2006/table">
            <a:tbl>
              <a:tblPr firstRow="1" bandRow="1"/>
              <a:tblGrid>
                <a:gridCol w="1255634">
                  <a:extLst>
                    <a:ext uri="{9D8B030D-6E8A-4147-A177-3AD203B41FA5}">
                      <a16:colId xmlns:a16="http://schemas.microsoft.com/office/drawing/2014/main" val="2496437352"/>
                    </a:ext>
                  </a:extLst>
                </a:gridCol>
                <a:gridCol w="1255634">
                  <a:extLst>
                    <a:ext uri="{9D8B030D-6E8A-4147-A177-3AD203B41FA5}">
                      <a16:colId xmlns:a16="http://schemas.microsoft.com/office/drawing/2014/main" val="3265081969"/>
                    </a:ext>
                  </a:extLst>
                </a:gridCol>
                <a:gridCol w="1255634">
                  <a:extLst>
                    <a:ext uri="{9D8B030D-6E8A-4147-A177-3AD203B41FA5}">
                      <a16:colId xmlns:a16="http://schemas.microsoft.com/office/drawing/2014/main" val="629354197"/>
                    </a:ext>
                  </a:extLst>
                </a:gridCol>
                <a:gridCol w="1255634">
                  <a:extLst>
                    <a:ext uri="{9D8B030D-6E8A-4147-A177-3AD203B41FA5}">
                      <a16:colId xmlns:a16="http://schemas.microsoft.com/office/drawing/2014/main" val="3708590140"/>
                    </a:ext>
                  </a:extLst>
                </a:gridCol>
                <a:gridCol w="1255634">
                  <a:extLst>
                    <a:ext uri="{9D8B030D-6E8A-4147-A177-3AD203B41FA5}">
                      <a16:colId xmlns:a16="http://schemas.microsoft.com/office/drawing/2014/main" val="3718311893"/>
                    </a:ext>
                  </a:extLst>
                </a:gridCol>
                <a:gridCol w="1255634">
                  <a:extLst>
                    <a:ext uri="{9D8B030D-6E8A-4147-A177-3AD203B41FA5}">
                      <a16:colId xmlns:a16="http://schemas.microsoft.com/office/drawing/2014/main" val="1542582147"/>
                    </a:ext>
                  </a:extLst>
                </a:gridCol>
                <a:gridCol w="1255634">
                  <a:extLst>
                    <a:ext uri="{9D8B030D-6E8A-4147-A177-3AD203B41FA5}">
                      <a16:colId xmlns:a16="http://schemas.microsoft.com/office/drawing/2014/main" val="4219622444"/>
                    </a:ext>
                  </a:extLst>
                </a:gridCol>
              </a:tblGrid>
              <a:tr h="500745">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June</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971378">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5</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have a satisfaction score of 70% or above (for those sampled)</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NA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314513">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be contacted within 2 working days of receiving SLC approval to arrange delivery of equipment appointment</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First Contact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Customer Contact rate for approved AT Equipment delivery to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&lt;=2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703357">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receive equipment package within 5 working days of successful contact, or 5 working days from the date the £200 contribution is received</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 after successful contact and where applicable after contribution payment is received from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1530642">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have a satisfaction score of 70% or above (for those sampled) for delivery, setup and customer service. </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Equipment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
        <p:nvSpPr>
          <p:cNvPr id="6" name="TextBox 5">
            <a:extLst>
              <a:ext uri="{FF2B5EF4-FFF2-40B4-BE49-F238E27FC236}">
                <a16:creationId xmlns:a16="http://schemas.microsoft.com/office/drawing/2014/main" id="{F3F09D2B-A48F-8DC8-BA32-DA00C36A2101}"/>
              </a:ext>
            </a:extLst>
          </p:cNvPr>
          <p:cNvSpPr txBox="1"/>
          <p:nvPr/>
        </p:nvSpPr>
        <p:spPr>
          <a:xfrm>
            <a:off x="8928505" y="926732"/>
            <a:ext cx="3200753" cy="2426305"/>
          </a:xfrm>
          <a:prstGeom prst="rect">
            <a:avLst/>
          </a:prstGeom>
          <a:noFill/>
          <a:ln>
            <a:solidFill>
              <a:schemeClr val="tx1"/>
            </a:solidFill>
          </a:ln>
        </p:spPr>
        <p:txBody>
          <a:bodyPr wrap="square" lIns="91440" tIns="45720" rIns="91440" bIns="45720" rtlCol="0" anchor="t">
            <a:spAutoFit/>
          </a:bodyPr>
          <a:lstStyle/>
          <a:p>
            <a:pPr marL="0" marR="0" lvl="0" indent="0" algn="l" defTabSz="914400" rtl="0" eaLnBrk="1" fontAlgn="base" latinLnBrk="0" hangingPunct="1">
              <a:lnSpc>
                <a:spcPts val="1376"/>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Commentary</a:t>
            </a:r>
          </a:p>
          <a:p>
            <a:pPr marL="0" marR="0" lvl="0" indent="0" algn="l" defTabSz="914400" rtl="0" eaLnBrk="1" fontAlgn="base" latinLnBrk="0" hangingPunct="1">
              <a:lnSpc>
                <a:spcPts val="1376"/>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dirty="0">
                <a:latin typeface="Arial" panose="020B0604020202020204" pitchFamily="34" charset="0"/>
                <a:cs typeface="Arial" panose="020B0604020202020204" pitchFamily="34" charset="0"/>
              </a:rPr>
              <a:t>Customer satisfaction for the Needs Assessment service </a:t>
            </a:r>
            <a:r>
              <a:rPr lang="en-GB" sz="1200" b="1" dirty="0">
                <a:latin typeface="Arial" panose="020B0604020202020204" pitchFamily="34" charset="0"/>
                <a:cs typeface="Arial" panose="020B0604020202020204" pitchFamily="34" charset="0"/>
              </a:rPr>
              <a:t>(KPI 5) </a:t>
            </a:r>
            <a:r>
              <a:rPr lang="en-GB" sz="1200" dirty="0">
                <a:latin typeface="Arial" panose="020B0604020202020204" pitchFamily="34" charset="0"/>
                <a:cs typeface="Arial" panose="020B0604020202020204" pitchFamily="34" charset="0"/>
              </a:rPr>
              <a:t>continues to exceed the target. </a:t>
            </a:r>
          </a:p>
          <a:p>
            <a:pPr fontAlgn="base">
              <a:lnSpc>
                <a:spcPts val="1376"/>
              </a:lnSpc>
            </a:pPr>
            <a:endParaRPr lang="en-GB" sz="1200" dirty="0">
              <a:latin typeface="Arial" panose="020B0604020202020204" pitchFamily="34" charset="0"/>
              <a:cs typeface="Arial" panose="020B0604020202020204" pitchFamily="34" charset="0"/>
            </a:endParaRPr>
          </a:p>
          <a:p>
            <a:pPr fontAlgn="base">
              <a:lnSpc>
                <a:spcPts val="1376"/>
              </a:lnSpc>
            </a:pPr>
            <a:endParaRPr lang="en-GB" sz="1200" dirty="0">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dirty="0">
                <a:latin typeface="Arial" panose="020B0604020202020204" pitchFamily="34" charset="0"/>
                <a:cs typeface="Arial" panose="020B0604020202020204" pitchFamily="34" charset="0"/>
              </a:rPr>
              <a:t>Performance on </a:t>
            </a:r>
            <a:r>
              <a:rPr lang="en-GB" sz="1200" b="1" dirty="0">
                <a:latin typeface="Arial" panose="020B0604020202020204" pitchFamily="34" charset="0"/>
                <a:cs typeface="Arial" panose="020B0604020202020204" pitchFamily="34" charset="0"/>
              </a:rPr>
              <a:t>KPI 6 </a:t>
            </a:r>
            <a:r>
              <a:rPr lang="en-GB" sz="1200" dirty="0">
                <a:latin typeface="Arial" panose="020B0604020202020204" pitchFamily="34" charset="0"/>
                <a:cs typeface="Arial" panose="020B0604020202020204" pitchFamily="34" charset="0"/>
              </a:rPr>
              <a:t>and</a:t>
            </a:r>
            <a:r>
              <a:rPr lang="en-GB" sz="1200" b="1" dirty="0">
                <a:latin typeface="Arial" panose="020B0604020202020204" pitchFamily="34" charset="0"/>
                <a:cs typeface="Arial" panose="020B0604020202020204" pitchFamily="34" charset="0"/>
              </a:rPr>
              <a:t> KPI 7 </a:t>
            </a:r>
            <a:r>
              <a:rPr lang="en-GB" sz="1200" dirty="0">
                <a:latin typeface="Arial" panose="020B0604020202020204" pitchFamily="34" charset="0"/>
                <a:cs typeface="Arial" panose="020B0604020202020204" pitchFamily="34" charset="0"/>
              </a:rPr>
              <a:t>is above target.</a:t>
            </a:r>
            <a:endParaRPr lang="en-GB" sz="1200" b="1" dirty="0">
              <a:latin typeface="Arial" panose="020B0604020202020204" pitchFamily="34" charset="0"/>
              <a:cs typeface="Arial" panose="020B0604020202020204" pitchFamily="34" charset="0"/>
            </a:endParaRPr>
          </a:p>
          <a:p>
            <a:pPr fontAlgn="base">
              <a:lnSpc>
                <a:spcPts val="1376"/>
              </a:lnSpc>
            </a:pPr>
            <a:endParaRPr lang="en-GB" sz="1200" b="1" kern="100" dirty="0">
              <a:latin typeface="Arial" panose="020B0604020202020204" pitchFamily="34" charset="0"/>
              <a:ea typeface="Aptos" panose="020B0004020202020204" pitchFamily="34" charset="0"/>
              <a:cs typeface="Arial" panose="020B0604020202020204" pitchFamily="34" charset="0"/>
            </a:endParaRPr>
          </a:p>
          <a:p>
            <a:pPr fontAlgn="base">
              <a:lnSpc>
                <a:spcPts val="1376"/>
              </a:lnSpc>
            </a:pPr>
            <a:endParaRPr lang="en-GB" sz="1200" b="1" kern="100" dirty="0">
              <a:latin typeface="Arial" panose="020B0604020202020204" pitchFamily="34" charset="0"/>
              <a:ea typeface="Aptos" panose="020B00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kern="100" dirty="0">
                <a:latin typeface="Arial" panose="020B0604020202020204" pitchFamily="34" charset="0"/>
                <a:ea typeface="Aptos" panose="020B0004020202020204" pitchFamily="34" charset="0"/>
                <a:cs typeface="Arial" panose="020B0604020202020204" pitchFamily="34" charset="0"/>
              </a:rPr>
              <a:t>AT Equipment Customer Satisfaction, (</a:t>
            </a:r>
            <a:r>
              <a:rPr lang="en-GB" sz="1200" b="1" kern="100" dirty="0">
                <a:latin typeface="Arial" panose="020B0604020202020204" pitchFamily="34" charset="0"/>
                <a:ea typeface="Aptos" panose="020B0004020202020204" pitchFamily="34" charset="0"/>
                <a:cs typeface="Arial" panose="020B0604020202020204" pitchFamily="34" charset="0"/>
              </a:rPr>
              <a:t>KPI 8) </a:t>
            </a:r>
            <a:r>
              <a:rPr lang="en-GB" sz="1200" kern="100" dirty="0">
                <a:latin typeface="Arial" panose="020B0604020202020204" pitchFamily="34" charset="0"/>
                <a:ea typeface="Aptos" panose="020B0004020202020204" pitchFamily="34" charset="0"/>
                <a:cs typeface="Arial" panose="020B0604020202020204" pitchFamily="34" charset="0"/>
              </a:rPr>
              <a:t>is also above target. </a:t>
            </a:r>
            <a:endParaRPr lang="en-GB" sz="1400"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371317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7CAF-F0DC-9290-53AD-51875CE2B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BCA6B-8B8F-C864-96DC-AE29B89A1ADE}"/>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Study Tech – June 2025 (3)</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8D19E25A-17A1-8BBD-2F96-661DF3822581}"/>
              </a:ext>
            </a:extLst>
          </p:cNvPr>
          <p:cNvGraphicFramePr>
            <a:graphicFrameLocks noGrp="1"/>
          </p:cNvGraphicFramePr>
          <p:nvPr>
            <p:extLst>
              <p:ext uri="{D42A27DB-BD31-4B8C-83A1-F6EECF244321}">
                <p14:modId xmlns:p14="http://schemas.microsoft.com/office/powerpoint/2010/main" val="2474206227"/>
              </p:ext>
            </p:extLst>
          </p:nvPr>
        </p:nvGraphicFramePr>
        <p:xfrm>
          <a:off x="1" y="855653"/>
          <a:ext cx="8742783" cy="6002347"/>
        </p:xfrm>
        <a:graphic>
          <a:graphicData uri="http://schemas.openxmlformats.org/drawingml/2006/table">
            <a:tbl>
              <a:tblPr firstRow="1" bandRow="1"/>
              <a:tblGrid>
                <a:gridCol w="1248969">
                  <a:extLst>
                    <a:ext uri="{9D8B030D-6E8A-4147-A177-3AD203B41FA5}">
                      <a16:colId xmlns:a16="http://schemas.microsoft.com/office/drawing/2014/main" val="2496437352"/>
                    </a:ext>
                  </a:extLst>
                </a:gridCol>
                <a:gridCol w="1248969">
                  <a:extLst>
                    <a:ext uri="{9D8B030D-6E8A-4147-A177-3AD203B41FA5}">
                      <a16:colId xmlns:a16="http://schemas.microsoft.com/office/drawing/2014/main" val="3265081969"/>
                    </a:ext>
                  </a:extLst>
                </a:gridCol>
                <a:gridCol w="1280431">
                  <a:extLst>
                    <a:ext uri="{9D8B030D-6E8A-4147-A177-3AD203B41FA5}">
                      <a16:colId xmlns:a16="http://schemas.microsoft.com/office/drawing/2014/main" val="629354197"/>
                    </a:ext>
                  </a:extLst>
                </a:gridCol>
                <a:gridCol w="1217507">
                  <a:extLst>
                    <a:ext uri="{9D8B030D-6E8A-4147-A177-3AD203B41FA5}">
                      <a16:colId xmlns:a16="http://schemas.microsoft.com/office/drawing/2014/main" val="3708590140"/>
                    </a:ext>
                  </a:extLst>
                </a:gridCol>
                <a:gridCol w="1248969">
                  <a:extLst>
                    <a:ext uri="{9D8B030D-6E8A-4147-A177-3AD203B41FA5}">
                      <a16:colId xmlns:a16="http://schemas.microsoft.com/office/drawing/2014/main" val="3718311893"/>
                    </a:ext>
                  </a:extLst>
                </a:gridCol>
                <a:gridCol w="1248969">
                  <a:extLst>
                    <a:ext uri="{9D8B030D-6E8A-4147-A177-3AD203B41FA5}">
                      <a16:colId xmlns:a16="http://schemas.microsoft.com/office/drawing/2014/main" val="1542582147"/>
                    </a:ext>
                  </a:extLst>
                </a:gridCol>
                <a:gridCol w="1248969">
                  <a:extLst>
                    <a:ext uri="{9D8B030D-6E8A-4147-A177-3AD203B41FA5}">
                      <a16:colId xmlns:a16="http://schemas.microsoft.com/office/drawing/2014/main" val="4219622444"/>
                    </a:ext>
                  </a:extLst>
                </a:gridCol>
              </a:tblGrid>
              <a:tr h="796342">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June</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303327">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be contacted to arrange a suitable date for the first AT training session within 1 working day of receiving their equipment.</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First Contact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booking contact sent to Customer from Supplier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&lt;=1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308664"/>
                  </a:ext>
                </a:extLst>
              </a:tr>
              <a:tr h="2026713">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have attended their first AT session within 5 working days of receiving the equipment (excluding customers who request an appointment after the 5 working days)</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confirmed and attended by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003223">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11</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Satisfaction with the Assistive Technology Training. </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Assistive Technology Training delivery and customer service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Overall Satisfaction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2449563"/>
                  </a:ext>
                </a:extLst>
              </a:tr>
              <a:tr h="872742">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12</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98% of calls by customers to supplier being answered within 1 minute</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 Response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Calls Percentage Calls Answered (PCA)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bl>
          </a:graphicData>
        </a:graphic>
      </p:graphicFrame>
      <p:sp>
        <p:nvSpPr>
          <p:cNvPr id="3" name="TextBox 2">
            <a:extLst>
              <a:ext uri="{FF2B5EF4-FFF2-40B4-BE49-F238E27FC236}">
                <a16:creationId xmlns:a16="http://schemas.microsoft.com/office/drawing/2014/main" id="{26389D11-399D-C019-3F17-267325BF9174}"/>
              </a:ext>
            </a:extLst>
          </p:cNvPr>
          <p:cNvSpPr txBox="1"/>
          <p:nvPr/>
        </p:nvSpPr>
        <p:spPr>
          <a:xfrm>
            <a:off x="8930275" y="891912"/>
            <a:ext cx="3122510" cy="296491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ts val="1376"/>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Commentary</a:t>
            </a:r>
          </a:p>
          <a:p>
            <a:pPr marL="0" marR="0" lvl="0" indent="0" algn="l" defTabSz="914400" rtl="0" eaLnBrk="1" fontAlgn="base" latinLnBrk="0" hangingPunct="1">
              <a:lnSpc>
                <a:spcPts val="1376"/>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Performance on </a:t>
            </a:r>
            <a:r>
              <a:rPr lang="en-GB" sz="1200" b="1" dirty="0">
                <a:solidFill>
                  <a:srgbClr val="000000"/>
                </a:solidFill>
                <a:latin typeface="Arial" panose="020B0604020202020204" pitchFamily="34" charset="0"/>
                <a:cs typeface="Arial" panose="020B0604020202020204" pitchFamily="34" charset="0"/>
              </a:rPr>
              <a:t>KPI 9 </a:t>
            </a:r>
            <a:r>
              <a:rPr lang="en-GB" sz="1200" dirty="0">
                <a:solidFill>
                  <a:srgbClr val="000000"/>
                </a:solidFill>
                <a:latin typeface="Arial" panose="020B0604020202020204" pitchFamily="34" charset="0"/>
                <a:cs typeface="Arial" panose="020B0604020202020204" pitchFamily="34" charset="0"/>
              </a:rPr>
              <a:t>and</a:t>
            </a:r>
            <a:r>
              <a:rPr lang="en-GB" sz="1200" b="1" dirty="0">
                <a:solidFill>
                  <a:srgbClr val="000000"/>
                </a:solidFill>
                <a:latin typeface="Arial" panose="020B0604020202020204" pitchFamily="34" charset="0"/>
                <a:cs typeface="Arial" panose="020B0604020202020204" pitchFamily="34" charset="0"/>
              </a:rPr>
              <a:t> KPI 10 is</a:t>
            </a:r>
            <a:r>
              <a:rPr lang="en-GB" sz="1200" dirty="0">
                <a:solidFill>
                  <a:srgbClr val="000000"/>
                </a:solidFill>
                <a:latin typeface="Arial" panose="020B0604020202020204" pitchFamily="34" charset="0"/>
                <a:cs typeface="Arial" panose="020B0604020202020204" pitchFamily="34" charset="0"/>
              </a:rPr>
              <a:t> above target. </a:t>
            </a:r>
          </a:p>
          <a:p>
            <a:pPr fontAlgn="base">
              <a:lnSpc>
                <a:spcPts val="1376"/>
              </a:lnSpc>
            </a:pPr>
            <a:endParaRPr lang="en-GB" sz="1200" dirty="0">
              <a:solidFill>
                <a:srgbClr val="FF0000"/>
              </a:solidFill>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endParaRPr lang="en-GB" sz="1200" b="1" dirty="0">
              <a:solidFill>
                <a:srgbClr val="FF0000"/>
              </a:solidFill>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dirty="0">
                <a:latin typeface="Arial" panose="020B0604020202020204" pitchFamily="34" charset="0"/>
                <a:cs typeface="Arial" panose="020B0604020202020204" pitchFamily="34" charset="0"/>
              </a:rPr>
              <a:t>Customer satisfaction for the Needs Assessment service (</a:t>
            </a:r>
            <a:r>
              <a:rPr lang="en-GB" sz="1200" b="1" dirty="0">
                <a:latin typeface="Arial" panose="020B0604020202020204" pitchFamily="34" charset="0"/>
                <a:cs typeface="Arial" panose="020B0604020202020204" pitchFamily="34" charset="0"/>
              </a:rPr>
              <a:t>KPI 11) </a:t>
            </a:r>
            <a:r>
              <a:rPr lang="en-GB" sz="1200" dirty="0">
                <a:latin typeface="Arial" panose="020B0604020202020204" pitchFamily="34" charset="0"/>
                <a:cs typeface="Arial" panose="020B0604020202020204" pitchFamily="34" charset="0"/>
              </a:rPr>
              <a:t>continues to exceed the target. </a:t>
            </a:r>
          </a:p>
          <a:p>
            <a:pPr fontAlgn="base">
              <a:lnSpc>
                <a:spcPts val="1376"/>
              </a:lnSpc>
            </a:pPr>
            <a:endParaRPr lang="en-GB" sz="1200" b="1" dirty="0">
              <a:solidFill>
                <a:srgbClr val="000000"/>
              </a:solidFill>
              <a:latin typeface="Arial" panose="020B0604020202020204" pitchFamily="34" charset="0"/>
              <a:cs typeface="Arial" panose="020B0604020202020204" pitchFamily="34" charset="0"/>
            </a:endParaRPr>
          </a:p>
          <a:p>
            <a:pPr fontAlgn="base">
              <a:lnSpc>
                <a:spcPts val="1376"/>
              </a:lnSpc>
            </a:pPr>
            <a:endParaRPr lang="en-GB" sz="1200" dirty="0">
              <a:solidFill>
                <a:srgbClr val="000000"/>
              </a:solidFill>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Customer Contact performance (</a:t>
            </a:r>
            <a:r>
              <a:rPr lang="en-GB" sz="1200" b="1" dirty="0">
                <a:solidFill>
                  <a:srgbClr val="000000"/>
                </a:solidFill>
                <a:latin typeface="Arial" panose="020B0604020202020204" pitchFamily="34" charset="0"/>
                <a:cs typeface="Arial" panose="020B0604020202020204" pitchFamily="34" charset="0"/>
              </a:rPr>
              <a:t>KPI 12)  </a:t>
            </a:r>
            <a:r>
              <a:rPr lang="en-GB" sz="1200" dirty="0">
                <a:solidFill>
                  <a:srgbClr val="000000"/>
                </a:solidFill>
                <a:latin typeface="Arial" panose="020B0604020202020204" pitchFamily="34" charset="0"/>
                <a:cs typeface="Arial" panose="020B0604020202020204" pitchFamily="34" charset="0"/>
              </a:rPr>
              <a:t>is just short of the 98% target and remains an area of focus.</a:t>
            </a:r>
          </a:p>
          <a:p>
            <a:pPr fontAlgn="base">
              <a:lnSpc>
                <a:spcPts val="1376"/>
              </a:lnSpc>
            </a:pPr>
            <a:endParaRPr lang="en-GB" sz="1200" b="1" dirty="0">
              <a:solidFill>
                <a:srgbClr val="000000"/>
              </a:solidFill>
              <a:highlight>
                <a:srgbClr val="FFFF00"/>
              </a:highlight>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lang="en-GB" sz="12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29057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5B289-5929-94BB-881C-CD86246CF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69AC2-FA00-6D45-322D-2A0B1A96B5CE}"/>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chemeClr val="bg1"/>
                </a:solidFill>
                <a:latin typeface="Arial" panose="020B0604020202020204" pitchFamily="34" charset="0"/>
                <a:ea typeface="Calibri"/>
                <a:cs typeface="Arial" panose="020B0604020202020204" pitchFamily="34" charset="0"/>
              </a:rPr>
              <a:t>KPI Reporting: Capita – </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June 2025 (3)</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81DC1E69-A516-D15B-B186-76AB6F75C557}"/>
              </a:ext>
            </a:extLst>
          </p:cNvPr>
          <p:cNvGraphicFramePr>
            <a:graphicFrameLocks noGrp="1"/>
          </p:cNvGraphicFramePr>
          <p:nvPr/>
        </p:nvGraphicFramePr>
        <p:xfrm>
          <a:off x="-1" y="855652"/>
          <a:ext cx="8425543" cy="5222254"/>
        </p:xfrm>
        <a:graphic>
          <a:graphicData uri="http://schemas.openxmlformats.org/drawingml/2006/table">
            <a:tbl>
              <a:tblPr firstRow="1" bandRow="1"/>
              <a:tblGrid>
                <a:gridCol w="1203649">
                  <a:extLst>
                    <a:ext uri="{9D8B030D-6E8A-4147-A177-3AD203B41FA5}">
                      <a16:colId xmlns:a16="http://schemas.microsoft.com/office/drawing/2014/main" val="2496437352"/>
                    </a:ext>
                  </a:extLst>
                </a:gridCol>
                <a:gridCol w="1203649">
                  <a:extLst>
                    <a:ext uri="{9D8B030D-6E8A-4147-A177-3AD203B41FA5}">
                      <a16:colId xmlns:a16="http://schemas.microsoft.com/office/drawing/2014/main" val="3265081969"/>
                    </a:ext>
                  </a:extLst>
                </a:gridCol>
                <a:gridCol w="1203649">
                  <a:extLst>
                    <a:ext uri="{9D8B030D-6E8A-4147-A177-3AD203B41FA5}">
                      <a16:colId xmlns:a16="http://schemas.microsoft.com/office/drawing/2014/main" val="629354197"/>
                    </a:ext>
                  </a:extLst>
                </a:gridCol>
                <a:gridCol w="1203649">
                  <a:extLst>
                    <a:ext uri="{9D8B030D-6E8A-4147-A177-3AD203B41FA5}">
                      <a16:colId xmlns:a16="http://schemas.microsoft.com/office/drawing/2014/main" val="3708590140"/>
                    </a:ext>
                  </a:extLst>
                </a:gridCol>
                <a:gridCol w="1203649">
                  <a:extLst>
                    <a:ext uri="{9D8B030D-6E8A-4147-A177-3AD203B41FA5}">
                      <a16:colId xmlns:a16="http://schemas.microsoft.com/office/drawing/2014/main" val="3718311893"/>
                    </a:ext>
                  </a:extLst>
                </a:gridCol>
                <a:gridCol w="1203649">
                  <a:extLst>
                    <a:ext uri="{9D8B030D-6E8A-4147-A177-3AD203B41FA5}">
                      <a16:colId xmlns:a16="http://schemas.microsoft.com/office/drawing/2014/main" val="1542582147"/>
                    </a:ext>
                  </a:extLst>
                </a:gridCol>
                <a:gridCol w="1203649">
                  <a:extLst>
                    <a:ext uri="{9D8B030D-6E8A-4147-A177-3AD203B41FA5}">
                      <a16:colId xmlns:a16="http://schemas.microsoft.com/office/drawing/2014/main" val="4219622444"/>
                    </a:ext>
                  </a:extLst>
                </a:gridCol>
              </a:tblGrid>
              <a:tr h="552102">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June</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468360">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15</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complaints from customers must be investigated and responded to within 10 working days of receipt.</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Complaints Handling</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Customer Complaints Response Rate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&lt;=10 working days</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308664"/>
                  </a:ext>
                </a:extLst>
              </a:tr>
              <a:tr h="2047662">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16</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Monthly reporting must be compiled and submitted to SLC by the 5</a:t>
                      </a:r>
                      <a:r>
                        <a:rPr lang="en-GB" sz="900" kern="100" baseline="30000" dirty="0">
                          <a:effectLst/>
                          <a:latin typeface="Arial" panose="020B0604020202020204" pitchFamily="34" charset="0"/>
                          <a:ea typeface="Aptos" panose="020B0004020202020204" pitchFamily="34" charset="0"/>
                          <a:cs typeface="Arial" panose="020B0604020202020204" pitchFamily="34" charset="0"/>
                        </a:rPr>
                        <a:t>th</a:t>
                      </a:r>
                      <a:r>
                        <a:rPr lang="en-GB" sz="900" kern="100" dirty="0">
                          <a:effectLst/>
                          <a:latin typeface="Arial" panose="020B0604020202020204" pitchFamily="34" charset="0"/>
                          <a:ea typeface="Aptos" panose="020B0004020202020204" pitchFamily="34" charset="0"/>
                          <a:cs typeface="Arial" panose="020B0604020202020204" pitchFamily="34" charset="0"/>
                        </a:rPr>
                        <a:t> working day of each month for the previous month</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Reporting</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Reports Submitted on  Time</a:t>
                      </a:r>
                    </a:p>
                    <a:p>
                      <a:pPr algn="l" fontAlgn="ctr">
                        <a:lnSpc>
                          <a:spcPct val="105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5</a:t>
                      </a:r>
                      <a:r>
                        <a:rPr lang="en-GB" sz="900" kern="100" baseline="30000" dirty="0">
                          <a:effectLst/>
                          <a:latin typeface="Arial" panose="020B0604020202020204" pitchFamily="34" charset="0"/>
                          <a:ea typeface="Aptos" panose="020B0004020202020204" pitchFamily="34" charset="0"/>
                          <a:cs typeface="Arial" panose="020B0604020202020204" pitchFamily="34" charset="0"/>
                        </a:rPr>
                        <a:t>th</a:t>
                      </a:r>
                      <a:r>
                        <a:rPr lang="en-GB" sz="900" kern="100" dirty="0">
                          <a:effectLst/>
                          <a:latin typeface="Arial" panose="020B0604020202020204" pitchFamily="34" charset="0"/>
                          <a:ea typeface="Aptos" panose="020B0004020202020204" pitchFamily="34" charset="0"/>
                          <a:cs typeface="Arial" panose="020B0604020202020204" pitchFamily="34" charset="0"/>
                        </a:rPr>
                        <a:t> Working Day of each month</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057978">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19</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Availability of supplier systems supporting DSA must e greater than 99.9% at all times unless planned maintenance has been agreed outside of normal office hours</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Systems Availability</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Technology Platform &amp; Systems Uptime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&gt;=99.9%</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Available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079245"/>
                  </a:ext>
                </a:extLst>
              </a:tr>
            </a:tbl>
          </a:graphicData>
        </a:graphic>
      </p:graphicFrame>
      <p:sp>
        <p:nvSpPr>
          <p:cNvPr id="3" name="TextBox 2">
            <a:extLst>
              <a:ext uri="{FF2B5EF4-FFF2-40B4-BE49-F238E27FC236}">
                <a16:creationId xmlns:a16="http://schemas.microsoft.com/office/drawing/2014/main" id="{DFE6BCD5-ACCE-8A59-DA6E-33B0B2DD882D}"/>
              </a:ext>
            </a:extLst>
          </p:cNvPr>
          <p:cNvSpPr txBox="1"/>
          <p:nvPr/>
        </p:nvSpPr>
        <p:spPr>
          <a:xfrm>
            <a:off x="8592254" y="1005982"/>
            <a:ext cx="3481213" cy="1528624"/>
          </a:xfrm>
          <a:prstGeom prst="rect">
            <a:avLst/>
          </a:prstGeom>
          <a:noFill/>
          <a:ln>
            <a:solidFill>
              <a:schemeClr val="tx1"/>
            </a:solidFill>
          </a:ln>
        </p:spPr>
        <p:txBody>
          <a:bodyPr wrap="square" rtlCol="0">
            <a:spAutoFit/>
          </a:bodyPr>
          <a:lstStyle/>
          <a:p>
            <a:pPr algn="l" rtl="0" fontAlgn="base">
              <a:lnSpc>
                <a:spcPts val="1376"/>
              </a:lnSpc>
            </a:pPr>
            <a:r>
              <a:rPr lang="en-GB" sz="1200" b="1" dirty="0">
                <a:latin typeface="Arial" panose="020B0604020202020204" pitchFamily="34" charset="0"/>
                <a:cs typeface="Arial" panose="020B0604020202020204" pitchFamily="34" charset="0"/>
              </a:rPr>
              <a:t>Commentary</a:t>
            </a:r>
          </a:p>
          <a:p>
            <a:pPr algn="l" rtl="0" fontAlgn="base">
              <a:lnSpc>
                <a:spcPts val="1376"/>
              </a:lnSpc>
            </a:pPr>
            <a:endParaRPr lang="en-GB" sz="1200" dirty="0">
              <a:solidFill>
                <a:srgbClr val="000000"/>
              </a:solidFill>
              <a:latin typeface="Arial" panose="020B0604020202020204" pitchFamily="34" charset="0"/>
              <a:cs typeface="Arial" panose="020B0604020202020204" pitchFamily="34" charset="0"/>
            </a:endParaRPr>
          </a:p>
          <a:p>
            <a:pPr marL="171450" indent="-171450" fontAlgn="base">
              <a:lnSpc>
                <a:spcPts val="1376"/>
              </a:lnSpc>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Performance</a:t>
            </a:r>
            <a:r>
              <a:rPr lang="en-GB" sz="1200" b="1" dirty="0">
                <a:solidFill>
                  <a:srgbClr val="000000"/>
                </a:solidFill>
                <a:latin typeface="Arial" panose="020B0604020202020204" pitchFamily="34" charset="0"/>
                <a:cs typeface="Arial" panose="020B0604020202020204" pitchFamily="34" charset="0"/>
              </a:rPr>
              <a:t> </a:t>
            </a:r>
            <a:r>
              <a:rPr lang="en-GB" sz="1200" dirty="0">
                <a:solidFill>
                  <a:srgbClr val="000000"/>
                </a:solidFill>
                <a:latin typeface="Arial" panose="020B0604020202020204" pitchFamily="34" charset="0"/>
                <a:cs typeface="Arial" panose="020B0604020202020204" pitchFamily="34" charset="0"/>
              </a:rPr>
              <a:t>on </a:t>
            </a:r>
            <a:r>
              <a:rPr lang="en-GB" sz="1200" b="1" dirty="0">
                <a:solidFill>
                  <a:srgbClr val="000000"/>
                </a:solidFill>
                <a:latin typeface="Arial" panose="020B0604020202020204" pitchFamily="34" charset="0"/>
                <a:cs typeface="Arial" panose="020B0604020202020204" pitchFamily="34" charset="0"/>
              </a:rPr>
              <a:t>KPI 15 </a:t>
            </a:r>
            <a:r>
              <a:rPr lang="en-GB" sz="1200" dirty="0">
                <a:solidFill>
                  <a:srgbClr val="000000"/>
                </a:solidFill>
                <a:latin typeface="Arial" panose="020B0604020202020204" pitchFamily="34" charset="0"/>
                <a:cs typeface="Arial" panose="020B0604020202020204" pitchFamily="34" charset="0"/>
              </a:rPr>
              <a:t>and</a:t>
            </a:r>
            <a:r>
              <a:rPr lang="en-GB" sz="1200" b="1" dirty="0">
                <a:solidFill>
                  <a:srgbClr val="000000"/>
                </a:solidFill>
                <a:latin typeface="Arial" panose="020B0604020202020204" pitchFamily="34" charset="0"/>
                <a:cs typeface="Arial" panose="020B0604020202020204" pitchFamily="34" charset="0"/>
              </a:rPr>
              <a:t> KPI 19 is</a:t>
            </a:r>
            <a:r>
              <a:rPr lang="en-GB" sz="1200" dirty="0">
                <a:solidFill>
                  <a:srgbClr val="000000"/>
                </a:solidFill>
                <a:latin typeface="Arial" panose="020B0604020202020204" pitchFamily="34" charset="0"/>
                <a:cs typeface="Arial" panose="020B0604020202020204" pitchFamily="34" charset="0"/>
              </a:rPr>
              <a:t> above target. </a:t>
            </a:r>
          </a:p>
          <a:p>
            <a:pPr marL="171450" indent="-171450" fontAlgn="base">
              <a:lnSpc>
                <a:spcPts val="1376"/>
              </a:lnSpc>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marL="171450" indent="-171450" fontAlgn="base">
              <a:lnSpc>
                <a:spcPts val="1376"/>
              </a:lnSpc>
              <a:buFont typeface="Arial" panose="020B0604020202020204" pitchFamily="34" charset="0"/>
              <a:buChar char="•"/>
            </a:pPr>
            <a:r>
              <a:rPr lang="en-GB" sz="1200" b="1" dirty="0">
                <a:solidFill>
                  <a:srgbClr val="000000"/>
                </a:solidFill>
                <a:latin typeface="Arial" panose="020B0604020202020204" pitchFamily="34" charset="0"/>
                <a:cs typeface="Arial" panose="020B0604020202020204" pitchFamily="34" charset="0"/>
              </a:rPr>
              <a:t>KPI 16 </a:t>
            </a:r>
            <a:r>
              <a:rPr lang="en-GB" sz="1200" dirty="0">
                <a:solidFill>
                  <a:srgbClr val="000000"/>
                </a:solidFill>
                <a:latin typeface="Arial" panose="020B0604020202020204" pitchFamily="34" charset="0"/>
                <a:cs typeface="Arial" panose="020B0604020202020204" pitchFamily="34" charset="0"/>
              </a:rPr>
              <a:t>is on target.</a:t>
            </a:r>
            <a:endParaRPr lang="en-GB" sz="1200" dirty="0">
              <a:solidFill>
                <a:srgbClr val="FF0000"/>
              </a:solidFill>
              <a:latin typeface="Arial" panose="020B0604020202020204" pitchFamily="34" charset="0"/>
              <a:cs typeface="Arial" panose="020B0604020202020204" pitchFamily="34" charset="0"/>
            </a:endParaRPr>
          </a:p>
          <a:p>
            <a:pPr algn="l" rtl="0" fontAlgn="base">
              <a:lnSpc>
                <a:spcPts val="1376"/>
              </a:lnSpc>
            </a:pPr>
            <a:endParaRPr lang="en-GB" sz="1200" b="1" dirty="0">
              <a:solidFill>
                <a:srgbClr val="000000"/>
              </a:solidFill>
              <a:highlight>
                <a:srgbClr val="FFFF00"/>
              </a:highlight>
              <a:latin typeface="Arial" panose="020B0604020202020204" pitchFamily="34" charset="0"/>
              <a:cs typeface="Arial" panose="020B0604020202020204" pitchFamily="34" charset="0"/>
            </a:endParaRPr>
          </a:p>
          <a:p>
            <a:pPr algn="l" rtl="0" fontAlgn="base">
              <a:lnSpc>
                <a:spcPts val="1376"/>
              </a:lnSpc>
            </a:pPr>
            <a:endParaRPr lang="en-GB" sz="12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687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CA8558-3F53-414A-8E8F-63FA152D958F}"/>
              </a:ext>
            </a:extLst>
          </p:cNvPr>
          <p:cNvSpPr txBox="1">
            <a:spLocks noGrp="1"/>
          </p:cNvSpPr>
          <p:nvPr>
            <p:ph type="title" idx="4294967295"/>
          </p:nvPr>
        </p:nvSpPr>
        <p:spPr>
          <a:xfrm>
            <a:off x="0" y="111897"/>
            <a:ext cx="6375463"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Applications by disability type - SFE</a:t>
            </a:r>
          </a:p>
        </p:txBody>
      </p:sp>
      <p:graphicFrame>
        <p:nvGraphicFramePr>
          <p:cNvPr id="2" name="Table 1">
            <a:extLst>
              <a:ext uri="{FF2B5EF4-FFF2-40B4-BE49-F238E27FC236}">
                <a16:creationId xmlns:a16="http://schemas.microsoft.com/office/drawing/2014/main" id="{C764CFA3-F49F-4227-5879-22D00B3BB901}"/>
              </a:ext>
            </a:extLst>
          </p:cNvPr>
          <p:cNvGraphicFramePr>
            <a:graphicFrameLocks noGrp="1"/>
          </p:cNvGraphicFramePr>
          <p:nvPr>
            <p:extLst>
              <p:ext uri="{D42A27DB-BD31-4B8C-83A1-F6EECF244321}">
                <p14:modId xmlns:p14="http://schemas.microsoft.com/office/powerpoint/2010/main" val="734710089"/>
              </p:ext>
            </p:extLst>
          </p:nvPr>
        </p:nvGraphicFramePr>
        <p:xfrm>
          <a:off x="361866" y="1000747"/>
          <a:ext cx="10509334" cy="3162963"/>
        </p:xfrm>
        <a:graphic>
          <a:graphicData uri="http://schemas.openxmlformats.org/drawingml/2006/table">
            <a:tbl>
              <a:tblPr firstRow="1" bandRow="1">
                <a:tableStyleId>{5C22544A-7EE6-4342-B048-85BDC9FD1C3A}</a:tableStyleId>
              </a:tblPr>
              <a:tblGrid>
                <a:gridCol w="2649529">
                  <a:extLst>
                    <a:ext uri="{9D8B030D-6E8A-4147-A177-3AD203B41FA5}">
                      <a16:colId xmlns:a16="http://schemas.microsoft.com/office/drawing/2014/main" val="3857195209"/>
                    </a:ext>
                  </a:extLst>
                </a:gridCol>
                <a:gridCol w="949532">
                  <a:extLst>
                    <a:ext uri="{9D8B030D-6E8A-4147-A177-3AD203B41FA5}">
                      <a16:colId xmlns:a16="http://schemas.microsoft.com/office/drawing/2014/main" val="3050864306"/>
                    </a:ext>
                  </a:extLst>
                </a:gridCol>
                <a:gridCol w="949532">
                  <a:extLst>
                    <a:ext uri="{9D8B030D-6E8A-4147-A177-3AD203B41FA5}">
                      <a16:colId xmlns:a16="http://schemas.microsoft.com/office/drawing/2014/main" val="1243612834"/>
                    </a:ext>
                  </a:extLst>
                </a:gridCol>
                <a:gridCol w="949532">
                  <a:extLst>
                    <a:ext uri="{9D8B030D-6E8A-4147-A177-3AD203B41FA5}">
                      <a16:colId xmlns:a16="http://schemas.microsoft.com/office/drawing/2014/main" val="3917854072"/>
                    </a:ext>
                  </a:extLst>
                </a:gridCol>
                <a:gridCol w="3112145">
                  <a:extLst>
                    <a:ext uri="{9D8B030D-6E8A-4147-A177-3AD203B41FA5}">
                      <a16:colId xmlns:a16="http://schemas.microsoft.com/office/drawing/2014/main" val="1049784418"/>
                    </a:ext>
                  </a:extLst>
                </a:gridCol>
                <a:gridCol w="949532">
                  <a:extLst>
                    <a:ext uri="{9D8B030D-6E8A-4147-A177-3AD203B41FA5}">
                      <a16:colId xmlns:a16="http://schemas.microsoft.com/office/drawing/2014/main" val="3675101713"/>
                    </a:ext>
                  </a:extLst>
                </a:gridCol>
                <a:gridCol w="949532">
                  <a:extLst>
                    <a:ext uri="{9D8B030D-6E8A-4147-A177-3AD203B41FA5}">
                      <a16:colId xmlns:a16="http://schemas.microsoft.com/office/drawing/2014/main" val="400283628"/>
                    </a:ext>
                  </a:extLst>
                </a:gridCol>
              </a:tblGrid>
              <a:tr h="387507">
                <a:tc>
                  <a:txBody>
                    <a:bodyPr/>
                    <a:lstStyle/>
                    <a:p>
                      <a:endParaRPr lang="en-GB" dirty="0"/>
                    </a:p>
                  </a:txBody>
                  <a:tcPr>
                    <a:solidFill>
                      <a:srgbClr val="008080"/>
                    </a:solidFill>
                  </a:tcPr>
                </a:tc>
                <a:tc>
                  <a:txBody>
                    <a:bodyPr/>
                    <a:lstStyle/>
                    <a:p>
                      <a:r>
                        <a:rPr lang="en-GB" dirty="0"/>
                        <a:t>23/24</a:t>
                      </a:r>
                    </a:p>
                  </a:txBody>
                  <a:tcPr>
                    <a:solidFill>
                      <a:srgbClr val="008080"/>
                    </a:solidFill>
                  </a:tcPr>
                </a:tc>
                <a:tc>
                  <a:txBody>
                    <a:bodyPr/>
                    <a:lstStyle/>
                    <a:p>
                      <a:r>
                        <a:rPr lang="en-GB" dirty="0"/>
                        <a:t>24/25</a:t>
                      </a:r>
                    </a:p>
                  </a:txBody>
                  <a:tcPr>
                    <a:solidFill>
                      <a:srgbClr val="008080"/>
                    </a:solidFill>
                  </a:tcPr>
                </a:tc>
                <a:tc>
                  <a:txBody>
                    <a:bodyPr/>
                    <a:lstStyle/>
                    <a:p>
                      <a:r>
                        <a:rPr lang="en-GB" dirty="0"/>
                        <a:t>25/26</a:t>
                      </a:r>
                    </a:p>
                  </a:txBody>
                  <a:tcPr>
                    <a:solidFill>
                      <a:srgbClr val="008080"/>
                    </a:solidFill>
                  </a:tcPr>
                </a:tc>
                <a:tc>
                  <a:txBody>
                    <a:bodyPr/>
                    <a:lstStyle/>
                    <a:p>
                      <a:r>
                        <a:rPr lang="en-GB" dirty="0"/>
                        <a:t>Additional Detail</a:t>
                      </a:r>
                    </a:p>
                  </a:txBody>
                  <a:tcPr>
                    <a:solidFill>
                      <a:srgbClr val="008080"/>
                    </a:solidFill>
                  </a:tcPr>
                </a:tc>
                <a:tc>
                  <a:txBody>
                    <a:bodyPr/>
                    <a:lstStyle/>
                    <a:p>
                      <a:r>
                        <a:rPr lang="en-GB" dirty="0"/>
                        <a:t>24/25</a:t>
                      </a:r>
                    </a:p>
                  </a:txBody>
                  <a:tcPr>
                    <a:solidFill>
                      <a:srgbClr val="008080"/>
                    </a:solidFill>
                  </a:tcPr>
                </a:tc>
                <a:tc>
                  <a:txBody>
                    <a:bodyPr/>
                    <a:lstStyle/>
                    <a:p>
                      <a:r>
                        <a:rPr lang="en-GB" dirty="0"/>
                        <a:t>25/26</a:t>
                      </a:r>
                    </a:p>
                  </a:txBody>
                  <a:tcPr>
                    <a:solidFill>
                      <a:srgbClr val="008080"/>
                    </a:solidFill>
                  </a:tcPr>
                </a:tc>
                <a:extLst>
                  <a:ext uri="{0D108BD9-81ED-4DB2-BD59-A6C34878D82A}">
                    <a16:rowId xmlns:a16="http://schemas.microsoft.com/office/drawing/2014/main" val="2482979264"/>
                  </a:ext>
                </a:extLst>
              </a:tr>
              <a:tr h="334424">
                <a:tc>
                  <a:txBody>
                    <a:bodyPr/>
                    <a:lstStyle/>
                    <a:p>
                      <a:r>
                        <a:rPr lang="en-GB" sz="1500" b="1" dirty="0"/>
                        <a:t>Disability Type</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Disability Type</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extLst>
                  <a:ext uri="{0D108BD9-81ED-4DB2-BD59-A6C34878D82A}">
                    <a16:rowId xmlns:a16="http://schemas.microsoft.com/office/drawing/2014/main" val="507105598"/>
                  </a:ext>
                </a:extLst>
              </a:tr>
              <a:tr h="300944">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7.4%</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8.5%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12.7%</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19.3%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27.9%</a:t>
                      </a:r>
                    </a:p>
                  </a:txBody>
                  <a:tcPr marL="68580" marR="68580" marT="0" marB="0">
                    <a:solidFill>
                      <a:schemeClr val="bg1"/>
                    </a:solidFill>
                  </a:tcPr>
                </a:tc>
                <a:extLst>
                  <a:ext uri="{0D108BD9-81ED-4DB2-BD59-A6C34878D82A}">
                    <a16:rowId xmlns:a16="http://schemas.microsoft.com/office/drawing/2014/main" val="1695100590"/>
                  </a:ext>
                </a:extLst>
              </a:tr>
              <a:tr h="300944">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1.6%</a:t>
                      </a:r>
                    </a:p>
                  </a:txBody>
                  <a:tcPr marL="68580" marR="68580" marT="0" marB="0">
                    <a:solidFill>
                      <a:schemeClr val="bg1"/>
                    </a:solidFill>
                  </a:tcPr>
                </a:tc>
                <a:extLst>
                  <a:ext uri="{0D108BD9-81ED-4DB2-BD59-A6C34878D82A}">
                    <a16:rowId xmlns:a16="http://schemas.microsoft.com/office/drawing/2014/main" val="1672279909"/>
                  </a:ext>
                </a:extLst>
              </a:tr>
              <a:tr h="300944">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2.7%</a:t>
                      </a:r>
                    </a:p>
                  </a:txBody>
                  <a:tcPr marL="68580" marR="68580" marT="0" marB="0">
                    <a:solidFill>
                      <a:schemeClr val="bg1"/>
                    </a:solidFill>
                  </a:tcPr>
                </a:tc>
                <a:extLst>
                  <a:ext uri="{0D108BD9-81ED-4DB2-BD59-A6C34878D82A}">
                    <a16:rowId xmlns:a16="http://schemas.microsoft.com/office/drawing/2014/main" val="232123259"/>
                  </a:ext>
                </a:extLst>
              </a:tr>
              <a:tr h="300944">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31.3%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27.7%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23.2%</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39.0%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35.6%</a:t>
                      </a:r>
                    </a:p>
                  </a:txBody>
                  <a:tcPr marL="68580" marR="68580" marT="0" marB="0">
                    <a:solidFill>
                      <a:schemeClr val="bg1"/>
                    </a:solidFill>
                  </a:tcPr>
                </a:tc>
                <a:extLst>
                  <a:ext uri="{0D108BD9-81ED-4DB2-BD59-A6C34878D82A}">
                    <a16:rowId xmlns:a16="http://schemas.microsoft.com/office/drawing/2014/main" val="1199851634"/>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13.2%</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13.5%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14.2%</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27.8%</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28.9%</a:t>
                      </a:r>
                    </a:p>
                  </a:txBody>
                  <a:tcPr marL="68580" marR="68580" marT="0" marB="0">
                    <a:solidFill>
                      <a:schemeClr val="bg1"/>
                    </a:solidFill>
                  </a:tcPr>
                </a:tc>
                <a:extLst>
                  <a:ext uri="{0D108BD9-81ED-4DB2-BD59-A6C34878D82A}">
                    <a16:rowId xmlns:a16="http://schemas.microsoft.com/office/drawing/2014/main" val="118304293"/>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21.9%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21.1%</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17.8%</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40.6%</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38.6%</a:t>
                      </a:r>
                    </a:p>
                  </a:txBody>
                  <a:tcPr marL="68580" marR="68580" marT="0" marB="0">
                    <a:solidFill>
                      <a:schemeClr val="bg1"/>
                    </a:solidFill>
                  </a:tcPr>
                </a:tc>
                <a:extLst>
                  <a:ext uri="{0D108BD9-81ED-4DB2-BD59-A6C34878D82A}">
                    <a16:rowId xmlns:a16="http://schemas.microsoft.com/office/drawing/2014/main" val="3012766153"/>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0.6%</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2.8%</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2.6%</a:t>
                      </a:r>
                    </a:p>
                  </a:txBody>
                  <a:tcPr marL="68580" marR="68580" marT="0" marB="0">
                    <a:solidFill>
                      <a:schemeClr val="bg1"/>
                    </a:solidFill>
                  </a:tcPr>
                </a:tc>
                <a:extLst>
                  <a:ext uri="{0D108BD9-81ED-4DB2-BD59-A6C34878D82A}">
                    <a16:rowId xmlns:a16="http://schemas.microsoft.com/office/drawing/2014/main" val="2408068240"/>
                  </a:ext>
                </a:extLst>
              </a:tr>
              <a:tr h="33442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Multiple Disabilities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23.1%</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26.4%</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29.0%</a:t>
                      </a:r>
                    </a:p>
                  </a:txBody>
                  <a:tcPr marL="68580" marR="68580" marT="0" marB="0">
                    <a:solidFill>
                      <a:schemeClr val="bg1"/>
                    </a:solidFill>
                  </a:tcPr>
                </a:tc>
                <a:tc>
                  <a:txBody>
                    <a:bodyPr/>
                    <a:lstStyle/>
                    <a:p>
                      <a:pPr>
                        <a:lnSpc>
                          <a:spcPct val="107000"/>
                        </a:lnSpc>
                        <a:spcAft>
                          <a:spcPts val="800"/>
                        </a:spcAft>
                      </a:pPr>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endParaRPr lang="en-GB" sz="1500" dirty="0"/>
                    </a:p>
                  </a:txBody>
                  <a:tcPr>
                    <a:solidFill>
                      <a:schemeClr val="bg1"/>
                    </a:solidFill>
                  </a:tcPr>
                </a:tc>
                <a:tc>
                  <a:txBody>
                    <a:bodyPr/>
                    <a:lstStyle/>
                    <a:p>
                      <a:endParaRPr lang="en-GB" sz="1500" dirty="0"/>
                    </a:p>
                  </a:txBody>
                  <a:tcPr>
                    <a:solidFill>
                      <a:schemeClr val="bg1"/>
                    </a:solidFill>
                  </a:tcPr>
                </a:tc>
                <a:extLst>
                  <a:ext uri="{0D108BD9-81ED-4DB2-BD59-A6C34878D82A}">
                    <a16:rowId xmlns:a16="http://schemas.microsoft.com/office/drawing/2014/main" val="742809765"/>
                  </a:ext>
                </a:extLst>
              </a:tr>
            </a:tbl>
          </a:graphicData>
        </a:graphic>
      </p:graphicFrame>
      <p:sp>
        <p:nvSpPr>
          <p:cNvPr id="6" name="TextBox 5">
            <a:extLst>
              <a:ext uri="{FF2B5EF4-FFF2-40B4-BE49-F238E27FC236}">
                <a16:creationId xmlns:a16="http://schemas.microsoft.com/office/drawing/2014/main" id="{8CBE2C80-AE9C-D2FD-E45F-699BF083DBF3}"/>
              </a:ext>
            </a:extLst>
          </p:cNvPr>
          <p:cNvSpPr txBox="1"/>
          <p:nvPr/>
        </p:nvSpPr>
        <p:spPr>
          <a:xfrm>
            <a:off x="139967" y="4918534"/>
            <a:ext cx="11912066" cy="1877437"/>
          </a:xfrm>
          <a:prstGeom prst="rect">
            <a:avLst/>
          </a:prstGeom>
          <a:noFill/>
          <a:ln>
            <a:noFill/>
          </a:ln>
        </p:spPr>
        <p:txBody>
          <a:bodyPr wrap="square" rtlCol="0">
            <a:spAutoFit/>
          </a:bodyPr>
          <a:lstStyle/>
          <a:p>
            <a:r>
              <a:rPr lang="en-GB" sz="1200" b="1" dirty="0">
                <a:latin typeface="Arial" panose="020B0604020202020204" pitchFamily="34" charset="0"/>
                <a:cs typeface="Arial" panose="020B0604020202020204" pitchFamily="34" charset="0"/>
              </a:rPr>
              <a:t>Commentary </a:t>
            </a:r>
          </a:p>
          <a:p>
            <a:r>
              <a:rPr lang="en-GB" sz="1200" kern="100" dirty="0">
                <a:effectLst/>
                <a:latin typeface="Arial" panose="020B0604020202020204" pitchFamily="34" charset="0"/>
                <a:ea typeface="Aptos" panose="020B0004020202020204" pitchFamily="34" charset="0"/>
                <a:cs typeface="Arial" panose="020B0604020202020204" pitchFamily="34" charset="0"/>
              </a:rPr>
              <a:t>Disability Type trends change as the academic cycle progresses and the 25/26 cycle is in its infancy. Of note, from 2023/24 to 2024/25:</a:t>
            </a:r>
          </a:p>
          <a:p>
            <a:r>
              <a:rPr lang="en-GB" sz="1200"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Autism Conditions have increased by 1.1%</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SpLDs only have decreased by 3</a:t>
            </a:r>
            <a:r>
              <a:rPr lang="en-GB" sz="1200" kern="100" dirty="0">
                <a:latin typeface="Arial" panose="020B0604020202020204" pitchFamily="34" charset="0"/>
                <a:ea typeface="Aptos" panose="020B0004020202020204" pitchFamily="34" charset="0"/>
                <a:cs typeface="Arial" panose="020B0604020202020204" pitchFamily="34" charset="0"/>
              </a:rPr>
              <a:t>.6%</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multiple disabilities have increased by </a:t>
            </a:r>
            <a:r>
              <a:rPr lang="en-GB" sz="1200" kern="100" dirty="0">
                <a:latin typeface="Arial" panose="020B0604020202020204" pitchFamily="34" charset="0"/>
                <a:ea typeface="Aptos" panose="020B0004020202020204" pitchFamily="34" charset="0"/>
                <a:cs typeface="Arial" panose="020B0604020202020204" pitchFamily="34" charset="0"/>
              </a:rPr>
              <a:t>3</a:t>
            </a:r>
            <a:r>
              <a:rPr lang="en-GB" sz="1200" kern="100" dirty="0">
                <a:effectLst/>
                <a:latin typeface="Arial" panose="020B0604020202020204" pitchFamily="34" charset="0"/>
                <a:ea typeface="Aptos" panose="020B0004020202020204" pitchFamily="34" charset="0"/>
                <a:cs typeface="Arial" panose="020B0604020202020204" pitchFamily="34" charset="0"/>
              </a:rPr>
              <a:t>.3%</a:t>
            </a:r>
          </a:p>
          <a:p>
            <a:pPr lvl="0"/>
            <a:r>
              <a:rPr lang="en-GB" sz="1200" kern="100" dirty="0">
                <a:effectLst/>
                <a:latin typeface="Arial" panose="020B0604020202020204" pitchFamily="34" charset="0"/>
                <a:ea typeface="Aptos" panose="020B0004020202020204" pitchFamily="34" charset="0"/>
                <a:cs typeface="Arial" panose="020B0604020202020204" pitchFamily="34" charset="0"/>
              </a:rPr>
              <a:t> </a:t>
            </a:r>
          </a:p>
          <a:p>
            <a:r>
              <a:rPr lang="en-GB" sz="1200" kern="100" dirty="0">
                <a:effectLst/>
                <a:latin typeface="Arial" panose="020B0604020202020204" pitchFamily="34" charset="0"/>
                <a:ea typeface="Aptos" panose="020B0004020202020204" pitchFamily="34" charset="0"/>
                <a:cs typeface="Arial" panose="020B0604020202020204" pitchFamily="34" charset="0"/>
              </a:rPr>
              <a:t>Please note, the ‘Additional detail’ table shows the breakdown of disability type where more than one disability has been shared. </a:t>
            </a:r>
          </a:p>
          <a:p>
            <a:r>
              <a:rPr lang="en-GB" sz="1000" dirty="0">
                <a:latin typeface="Calibri" panose="020F0502020204030204" pitchFamily="34" charset="0"/>
                <a:cs typeface="Calibri" panose="020F0502020204030204" pitchFamily="34" charset="0"/>
              </a:rPr>
              <a:t> </a:t>
            </a:r>
          </a:p>
          <a:p>
            <a:endParaRPr lang="en-GB" sz="1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5E28243-9DF9-3789-12C3-147CC3655034}"/>
              </a:ext>
            </a:extLst>
          </p:cNvPr>
          <p:cNvSpPr txBox="1"/>
          <p:nvPr/>
        </p:nvSpPr>
        <p:spPr>
          <a:xfrm>
            <a:off x="5865962" y="3982556"/>
            <a:ext cx="6055746" cy="678391"/>
          </a:xfrm>
          <a:prstGeom prst="rect">
            <a:avLst/>
          </a:prstGeom>
          <a:noFill/>
        </p:spPr>
        <p:txBody>
          <a:bodyPr wrap="square">
            <a:spAutoFit/>
          </a:bodyPr>
          <a:lstStyle/>
          <a:p>
            <a:pPr>
              <a:lnSpc>
                <a:spcPct val="107000"/>
              </a:lnSpc>
              <a:spcAft>
                <a:spcPts val="800"/>
              </a:spcAft>
            </a:pPr>
            <a:r>
              <a:rPr lang="en-GB" sz="1200" kern="100" dirty="0">
                <a:solidFill>
                  <a:schemeClr val="tx1">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The table above (right side) shows the percent of applications which have each disability type recorded against them. Students with multiple disabilities can </a:t>
            </a:r>
            <a:r>
              <a:rPr lang="en-GB" sz="1200" kern="100" dirty="0">
                <a:solidFill>
                  <a:schemeClr val="tx1">
                    <a:lumMod val="50000"/>
                    <a:lumOff val="50000"/>
                  </a:schemeClr>
                </a:solidFill>
                <a:latin typeface="Aptos" panose="020B0004020202020204" pitchFamily="34" charset="0"/>
                <a:ea typeface="Aptos" panose="020B0004020202020204" pitchFamily="34" charset="0"/>
                <a:cs typeface="Times New Roman" panose="02020603050405020304" pitchFamily="18" charset="0"/>
              </a:rPr>
              <a:t>appear here </a:t>
            </a:r>
            <a:r>
              <a:rPr lang="en-GB" sz="1200" kern="100" dirty="0">
                <a:solidFill>
                  <a:schemeClr val="tx1">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more than one time, therefore the total percentage will exceed 100%.</a:t>
            </a:r>
          </a:p>
        </p:txBody>
      </p:sp>
    </p:spTree>
    <p:extLst>
      <p:ext uri="{BB962C8B-B14F-4D97-AF65-F5344CB8AC3E}">
        <p14:creationId xmlns:p14="http://schemas.microsoft.com/office/powerpoint/2010/main" val="3113904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4FF426-F9B9-0442-4156-A24BDF64C9EF}"/>
              </a:ext>
            </a:extLst>
          </p:cNvPr>
          <p:cNvSpPr txBox="1">
            <a:spLocks noGrp="1"/>
          </p:cNvSpPr>
          <p:nvPr>
            <p:ph type="title" idx="4294967295"/>
          </p:nvPr>
        </p:nvSpPr>
        <p:spPr>
          <a:xfrm>
            <a:off x="0" y="151935"/>
            <a:ext cx="7231224"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Applications by disability type - SFW</a:t>
            </a:r>
          </a:p>
        </p:txBody>
      </p:sp>
      <p:graphicFrame>
        <p:nvGraphicFramePr>
          <p:cNvPr id="2" name="Table 1">
            <a:extLst>
              <a:ext uri="{FF2B5EF4-FFF2-40B4-BE49-F238E27FC236}">
                <a16:creationId xmlns:a16="http://schemas.microsoft.com/office/drawing/2014/main" id="{CB848628-A4DD-C723-353D-A5F92171219C}"/>
              </a:ext>
            </a:extLst>
          </p:cNvPr>
          <p:cNvGraphicFramePr>
            <a:graphicFrameLocks noGrp="1"/>
          </p:cNvGraphicFramePr>
          <p:nvPr>
            <p:extLst>
              <p:ext uri="{D42A27DB-BD31-4B8C-83A1-F6EECF244321}">
                <p14:modId xmlns:p14="http://schemas.microsoft.com/office/powerpoint/2010/main" val="4154542495"/>
              </p:ext>
            </p:extLst>
          </p:nvPr>
        </p:nvGraphicFramePr>
        <p:xfrm>
          <a:off x="361866" y="974244"/>
          <a:ext cx="10509334" cy="3026920"/>
        </p:xfrm>
        <a:graphic>
          <a:graphicData uri="http://schemas.openxmlformats.org/drawingml/2006/table">
            <a:tbl>
              <a:tblPr firstRow="1" bandRow="1">
                <a:tableStyleId>{5C22544A-7EE6-4342-B048-85BDC9FD1C3A}</a:tableStyleId>
              </a:tblPr>
              <a:tblGrid>
                <a:gridCol w="2649529">
                  <a:extLst>
                    <a:ext uri="{9D8B030D-6E8A-4147-A177-3AD203B41FA5}">
                      <a16:colId xmlns:a16="http://schemas.microsoft.com/office/drawing/2014/main" val="3857195209"/>
                    </a:ext>
                  </a:extLst>
                </a:gridCol>
                <a:gridCol w="949532">
                  <a:extLst>
                    <a:ext uri="{9D8B030D-6E8A-4147-A177-3AD203B41FA5}">
                      <a16:colId xmlns:a16="http://schemas.microsoft.com/office/drawing/2014/main" val="3050864306"/>
                    </a:ext>
                  </a:extLst>
                </a:gridCol>
                <a:gridCol w="949532">
                  <a:extLst>
                    <a:ext uri="{9D8B030D-6E8A-4147-A177-3AD203B41FA5}">
                      <a16:colId xmlns:a16="http://schemas.microsoft.com/office/drawing/2014/main" val="1243612834"/>
                    </a:ext>
                  </a:extLst>
                </a:gridCol>
                <a:gridCol w="949532">
                  <a:extLst>
                    <a:ext uri="{9D8B030D-6E8A-4147-A177-3AD203B41FA5}">
                      <a16:colId xmlns:a16="http://schemas.microsoft.com/office/drawing/2014/main" val="3917854072"/>
                    </a:ext>
                  </a:extLst>
                </a:gridCol>
                <a:gridCol w="3112145">
                  <a:extLst>
                    <a:ext uri="{9D8B030D-6E8A-4147-A177-3AD203B41FA5}">
                      <a16:colId xmlns:a16="http://schemas.microsoft.com/office/drawing/2014/main" val="1049784418"/>
                    </a:ext>
                  </a:extLst>
                </a:gridCol>
                <a:gridCol w="949532">
                  <a:extLst>
                    <a:ext uri="{9D8B030D-6E8A-4147-A177-3AD203B41FA5}">
                      <a16:colId xmlns:a16="http://schemas.microsoft.com/office/drawing/2014/main" val="3675101713"/>
                    </a:ext>
                  </a:extLst>
                </a:gridCol>
                <a:gridCol w="949532">
                  <a:extLst>
                    <a:ext uri="{9D8B030D-6E8A-4147-A177-3AD203B41FA5}">
                      <a16:colId xmlns:a16="http://schemas.microsoft.com/office/drawing/2014/main" val="400283628"/>
                    </a:ext>
                  </a:extLst>
                </a:gridCol>
              </a:tblGrid>
              <a:tr h="370840">
                <a:tc>
                  <a:txBody>
                    <a:bodyPr/>
                    <a:lstStyle/>
                    <a:p>
                      <a:endParaRPr lang="en-GB" dirty="0"/>
                    </a:p>
                  </a:txBody>
                  <a:tcPr>
                    <a:solidFill>
                      <a:srgbClr val="008080"/>
                    </a:solidFill>
                  </a:tcPr>
                </a:tc>
                <a:tc>
                  <a:txBody>
                    <a:bodyPr/>
                    <a:lstStyle/>
                    <a:p>
                      <a:r>
                        <a:rPr lang="en-GB" dirty="0"/>
                        <a:t>23/24</a:t>
                      </a:r>
                    </a:p>
                  </a:txBody>
                  <a:tcPr>
                    <a:solidFill>
                      <a:srgbClr val="008080"/>
                    </a:solidFill>
                  </a:tcPr>
                </a:tc>
                <a:tc>
                  <a:txBody>
                    <a:bodyPr/>
                    <a:lstStyle/>
                    <a:p>
                      <a:r>
                        <a:rPr lang="en-GB" dirty="0"/>
                        <a:t>24/25</a:t>
                      </a:r>
                    </a:p>
                  </a:txBody>
                  <a:tcPr>
                    <a:solidFill>
                      <a:srgbClr val="008080"/>
                    </a:solidFill>
                  </a:tcPr>
                </a:tc>
                <a:tc>
                  <a:txBody>
                    <a:bodyPr/>
                    <a:lstStyle/>
                    <a:p>
                      <a:r>
                        <a:rPr lang="en-GB" dirty="0"/>
                        <a:t>25/26</a:t>
                      </a:r>
                    </a:p>
                  </a:txBody>
                  <a:tcPr>
                    <a:solidFill>
                      <a:srgbClr val="008080"/>
                    </a:solidFill>
                  </a:tcPr>
                </a:tc>
                <a:tc>
                  <a:txBody>
                    <a:bodyPr/>
                    <a:lstStyle/>
                    <a:p>
                      <a:r>
                        <a:rPr lang="en-GB" dirty="0"/>
                        <a:t>Additional Detail</a:t>
                      </a:r>
                    </a:p>
                  </a:txBody>
                  <a:tcPr>
                    <a:solidFill>
                      <a:srgbClr val="008080"/>
                    </a:solidFill>
                  </a:tcPr>
                </a:tc>
                <a:tc>
                  <a:txBody>
                    <a:bodyPr/>
                    <a:lstStyle/>
                    <a:p>
                      <a:r>
                        <a:rPr lang="en-GB" dirty="0"/>
                        <a:t>24/25</a:t>
                      </a:r>
                    </a:p>
                  </a:txBody>
                  <a:tcPr>
                    <a:solidFill>
                      <a:srgbClr val="008080"/>
                    </a:solidFill>
                  </a:tcPr>
                </a:tc>
                <a:tc>
                  <a:txBody>
                    <a:bodyPr/>
                    <a:lstStyle/>
                    <a:p>
                      <a:r>
                        <a:rPr lang="en-GB" dirty="0"/>
                        <a:t>25/26</a:t>
                      </a:r>
                    </a:p>
                  </a:txBody>
                  <a:tcPr>
                    <a:solidFill>
                      <a:srgbClr val="008080"/>
                    </a:solidFill>
                  </a:tcPr>
                </a:tc>
                <a:extLst>
                  <a:ext uri="{0D108BD9-81ED-4DB2-BD59-A6C34878D82A}">
                    <a16:rowId xmlns:a16="http://schemas.microsoft.com/office/drawing/2014/main" val="2482979264"/>
                  </a:ext>
                </a:extLst>
              </a:tr>
              <a:tr h="288000">
                <a:tc>
                  <a:txBody>
                    <a:bodyPr/>
                    <a:lstStyle/>
                    <a:p>
                      <a:r>
                        <a:rPr lang="en-GB" sz="1500" b="1" dirty="0"/>
                        <a:t>Disability Type</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Disability Type</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extLst>
                  <a:ext uri="{0D108BD9-81ED-4DB2-BD59-A6C34878D82A}">
                    <a16:rowId xmlns:a16="http://schemas.microsoft.com/office/drawing/2014/main" val="507105598"/>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9.6%</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10.9%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13.2%</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17.1%</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21.9%</a:t>
                      </a:r>
                    </a:p>
                  </a:txBody>
                  <a:tcPr marL="68580" marR="68580" marT="0" marB="0">
                    <a:solidFill>
                      <a:schemeClr val="bg1"/>
                    </a:solidFill>
                  </a:tcPr>
                </a:tc>
                <a:extLst>
                  <a:ext uri="{0D108BD9-81ED-4DB2-BD59-A6C34878D82A}">
                    <a16:rowId xmlns:a16="http://schemas.microsoft.com/office/drawing/2014/main" val="1695100590"/>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0.8%</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0.8%</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1.6%</a:t>
                      </a:r>
                    </a:p>
                  </a:txBody>
                  <a:tcPr marL="68580" marR="68580" marT="0" marB="0">
                    <a:solidFill>
                      <a:schemeClr val="bg1"/>
                    </a:solidFill>
                  </a:tcPr>
                </a:tc>
                <a:extLst>
                  <a:ext uri="{0D108BD9-81ED-4DB2-BD59-A6C34878D82A}">
                    <a16:rowId xmlns:a16="http://schemas.microsoft.com/office/drawing/2014/main" val="1672279909"/>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2.6%</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2.7%</a:t>
                      </a:r>
                    </a:p>
                  </a:txBody>
                  <a:tcPr marL="68580" marR="68580" marT="0" marB="0">
                    <a:solidFill>
                      <a:schemeClr val="bg1"/>
                    </a:solidFill>
                  </a:tcPr>
                </a:tc>
                <a:extLst>
                  <a:ext uri="{0D108BD9-81ED-4DB2-BD59-A6C34878D82A}">
                    <a16:rowId xmlns:a16="http://schemas.microsoft.com/office/drawing/2014/main" val="232123259"/>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37.0%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33.6%</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29.4%</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41.6%</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38.2%</a:t>
                      </a:r>
                    </a:p>
                  </a:txBody>
                  <a:tcPr marL="68580" marR="68580" marT="0" marB="0">
                    <a:solidFill>
                      <a:schemeClr val="bg1"/>
                    </a:solidFill>
                  </a:tcPr>
                </a:tc>
                <a:extLst>
                  <a:ext uri="{0D108BD9-81ED-4DB2-BD59-A6C34878D82A}">
                    <a16:rowId xmlns:a16="http://schemas.microsoft.com/office/drawing/2014/main" val="1199851634"/>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12.0%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12.0%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13.9%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23.3%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26.0%</a:t>
                      </a:r>
                    </a:p>
                  </a:txBody>
                  <a:tcPr marL="68580" marR="68580" marT="0" marB="0">
                    <a:solidFill>
                      <a:schemeClr val="bg1"/>
                    </a:solidFill>
                  </a:tcPr>
                </a:tc>
                <a:extLst>
                  <a:ext uri="{0D108BD9-81ED-4DB2-BD59-A6C34878D82A}">
                    <a16:rowId xmlns:a16="http://schemas.microsoft.com/office/drawing/2014/main" val="118304293"/>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19.9%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20.8%</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18.4%</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35.0%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33.8%</a:t>
                      </a:r>
                    </a:p>
                  </a:txBody>
                  <a:tcPr marL="68580" marR="68580" marT="0" marB="0">
                    <a:solidFill>
                      <a:schemeClr val="bg1"/>
                    </a:solidFill>
                  </a:tcPr>
                </a:tc>
                <a:extLst>
                  <a:ext uri="{0D108BD9-81ED-4DB2-BD59-A6C34878D82A}">
                    <a16:rowId xmlns:a16="http://schemas.microsoft.com/office/drawing/2014/main" val="3012766153"/>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3.2%</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4.5%</a:t>
                      </a:r>
                    </a:p>
                  </a:txBody>
                  <a:tcPr marL="68580" marR="68580" marT="0" marB="0">
                    <a:solidFill>
                      <a:schemeClr val="bg1"/>
                    </a:solidFill>
                  </a:tcPr>
                </a:tc>
                <a:extLst>
                  <a:ext uri="{0D108BD9-81ED-4DB2-BD59-A6C34878D82A}">
                    <a16:rowId xmlns:a16="http://schemas.microsoft.com/office/drawing/2014/main" val="2408068240"/>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Multiple Disabilities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18.0%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19.4%</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21.9%</a:t>
                      </a:r>
                    </a:p>
                  </a:txBody>
                  <a:tcPr marL="68580" marR="68580" marT="0" marB="0">
                    <a:solidFill>
                      <a:schemeClr val="bg1"/>
                    </a:solidFill>
                  </a:tcPr>
                </a:tc>
                <a:tc>
                  <a:txBody>
                    <a:bodyPr/>
                    <a:lstStyle/>
                    <a:p>
                      <a:pPr>
                        <a:lnSpc>
                          <a:spcPct val="107000"/>
                        </a:lnSpc>
                        <a:spcAft>
                          <a:spcPts val="800"/>
                        </a:spcAft>
                      </a:pPr>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endParaRPr lang="en-GB" sz="1500" dirty="0"/>
                    </a:p>
                  </a:txBody>
                  <a:tcPr>
                    <a:solidFill>
                      <a:schemeClr val="bg1"/>
                    </a:solidFill>
                  </a:tcPr>
                </a:tc>
                <a:tc>
                  <a:txBody>
                    <a:bodyPr/>
                    <a:lstStyle/>
                    <a:p>
                      <a:endParaRPr lang="en-GB" sz="1500" dirty="0"/>
                    </a:p>
                  </a:txBody>
                  <a:tcPr>
                    <a:solidFill>
                      <a:schemeClr val="bg1"/>
                    </a:solidFill>
                  </a:tcPr>
                </a:tc>
                <a:extLst>
                  <a:ext uri="{0D108BD9-81ED-4DB2-BD59-A6C34878D82A}">
                    <a16:rowId xmlns:a16="http://schemas.microsoft.com/office/drawing/2014/main" val="742809765"/>
                  </a:ext>
                </a:extLst>
              </a:tr>
            </a:tbl>
          </a:graphicData>
        </a:graphic>
      </p:graphicFrame>
      <p:sp>
        <p:nvSpPr>
          <p:cNvPr id="5" name="TextBox 4">
            <a:extLst>
              <a:ext uri="{FF2B5EF4-FFF2-40B4-BE49-F238E27FC236}">
                <a16:creationId xmlns:a16="http://schemas.microsoft.com/office/drawing/2014/main" id="{48A9A235-8F28-2F85-B936-28BB2771505E}"/>
              </a:ext>
            </a:extLst>
          </p:cNvPr>
          <p:cNvSpPr txBox="1"/>
          <p:nvPr/>
        </p:nvSpPr>
        <p:spPr>
          <a:xfrm>
            <a:off x="5917720" y="3869793"/>
            <a:ext cx="6055746" cy="678391"/>
          </a:xfrm>
          <a:prstGeom prst="rect">
            <a:avLst/>
          </a:prstGeom>
          <a:noFill/>
        </p:spPr>
        <p:txBody>
          <a:bodyPr wrap="square">
            <a:spAutoFit/>
          </a:bodyPr>
          <a:lstStyle/>
          <a:p>
            <a:pPr>
              <a:lnSpc>
                <a:spcPct val="107000"/>
              </a:lnSpc>
              <a:spcAft>
                <a:spcPts val="800"/>
              </a:spcAft>
            </a:pPr>
            <a:r>
              <a:rPr lang="en-GB" sz="1200" kern="100" dirty="0">
                <a:solidFill>
                  <a:schemeClr val="tx1">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The table above (right side) shows the percent of applications which have each disability type recorded against them. Students with multiple disabilities can </a:t>
            </a:r>
            <a:r>
              <a:rPr lang="en-GB" sz="1200" kern="100" dirty="0">
                <a:solidFill>
                  <a:schemeClr val="tx1">
                    <a:lumMod val="50000"/>
                    <a:lumOff val="50000"/>
                  </a:schemeClr>
                </a:solidFill>
                <a:latin typeface="Aptos" panose="020B0004020202020204" pitchFamily="34" charset="0"/>
                <a:ea typeface="Aptos" panose="020B0004020202020204" pitchFamily="34" charset="0"/>
                <a:cs typeface="Times New Roman" panose="02020603050405020304" pitchFamily="18" charset="0"/>
              </a:rPr>
              <a:t>appear here </a:t>
            </a:r>
            <a:r>
              <a:rPr lang="en-GB" sz="1200" kern="100" dirty="0">
                <a:solidFill>
                  <a:schemeClr val="tx1">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more than one time, therefore the total percentage will exceed 100%.</a:t>
            </a:r>
          </a:p>
        </p:txBody>
      </p:sp>
      <p:sp>
        <p:nvSpPr>
          <p:cNvPr id="3" name="TextBox 2">
            <a:extLst>
              <a:ext uri="{FF2B5EF4-FFF2-40B4-BE49-F238E27FC236}">
                <a16:creationId xmlns:a16="http://schemas.microsoft.com/office/drawing/2014/main" id="{EA68D1DE-C531-37BD-6590-8045C3767D87}"/>
              </a:ext>
            </a:extLst>
          </p:cNvPr>
          <p:cNvSpPr txBox="1"/>
          <p:nvPr/>
        </p:nvSpPr>
        <p:spPr>
          <a:xfrm>
            <a:off x="237067" y="4982516"/>
            <a:ext cx="11954933" cy="1723549"/>
          </a:xfrm>
          <a:prstGeom prst="rect">
            <a:avLst/>
          </a:prstGeom>
          <a:noFill/>
          <a:ln>
            <a:solidFill>
              <a:schemeClr val="bg1"/>
            </a:solidFill>
          </a:ln>
        </p:spPr>
        <p:txBody>
          <a:bodyPr wrap="square" rtlCol="0">
            <a:spAutoFit/>
          </a:bodyPr>
          <a:lstStyle/>
          <a:p>
            <a:r>
              <a:rPr lang="en-GB" sz="1200" b="1" dirty="0">
                <a:latin typeface="Arial" panose="020B0604020202020204" pitchFamily="34" charset="0"/>
                <a:cs typeface="Arial" panose="020B0604020202020204" pitchFamily="34" charset="0"/>
              </a:rPr>
              <a:t>Commentary </a:t>
            </a:r>
          </a:p>
          <a:p>
            <a:r>
              <a:rPr lang="en-GB" sz="1200" kern="100" dirty="0">
                <a:effectLst/>
                <a:latin typeface="Arial" panose="020B0604020202020204" pitchFamily="34" charset="0"/>
                <a:ea typeface="Aptos" panose="020B0004020202020204" pitchFamily="34" charset="0"/>
                <a:cs typeface="Arial" panose="020B0604020202020204" pitchFamily="34" charset="0"/>
              </a:rPr>
              <a:t>Disability Type trends change as the academic cycle progresses and the 25/26 is in its infancy. Of note, from 2023/24 to 2024/25:</a:t>
            </a:r>
          </a:p>
          <a:p>
            <a:r>
              <a:rPr lang="en-GB" sz="1200"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Autism Conditions have increased by nearly 1.3%</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SpLDs only have decreased by 3.4</a:t>
            </a:r>
            <a:r>
              <a:rPr lang="en-GB" sz="1200" kern="100" dirty="0">
                <a:latin typeface="Arial" panose="020B0604020202020204" pitchFamily="34" charset="0"/>
                <a:ea typeface="Aptos" panose="020B0004020202020204" pitchFamily="34" charset="0"/>
                <a:cs typeface="Arial" panose="020B0604020202020204" pitchFamily="34" charset="0"/>
              </a:rPr>
              <a:t>%</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multiple disabilities have increased by 1.4%</a:t>
            </a:r>
          </a:p>
          <a:p>
            <a:pPr lvl="0"/>
            <a:r>
              <a:rPr lang="en-GB" sz="1200" kern="100" dirty="0">
                <a:effectLst/>
                <a:latin typeface="Arial" panose="020B0604020202020204" pitchFamily="34" charset="0"/>
                <a:ea typeface="Aptos" panose="020B0004020202020204" pitchFamily="34" charset="0"/>
                <a:cs typeface="Arial" panose="020B0604020202020204" pitchFamily="34" charset="0"/>
              </a:rPr>
              <a:t> </a:t>
            </a:r>
          </a:p>
          <a:p>
            <a:r>
              <a:rPr lang="en-GB" sz="1200" kern="100" dirty="0">
                <a:effectLst/>
                <a:latin typeface="Arial" panose="020B0604020202020204" pitchFamily="34" charset="0"/>
                <a:ea typeface="Aptos" panose="020B0004020202020204" pitchFamily="34" charset="0"/>
                <a:cs typeface="Arial" panose="020B0604020202020204" pitchFamily="34" charset="0"/>
              </a:rPr>
              <a:t>Please note, the ‘Additional detail’ table shows the breakdown of disability type where more than one disability has been shared. </a:t>
            </a:r>
          </a:p>
          <a:p>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3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5" name="Title 4">
            <a:extLst>
              <a:ext uri="{FF2B5EF4-FFF2-40B4-BE49-F238E27FC236}">
                <a16:creationId xmlns:a16="http://schemas.microsoft.com/office/drawing/2014/main" id="{1ABAAFFB-7C43-4E08-B0FF-55A3A0E33CB5}"/>
              </a:ext>
            </a:extLst>
          </p:cNvPr>
          <p:cNvSpPr txBox="1">
            <a:spLocks noGrp="1"/>
          </p:cNvSpPr>
          <p:nvPr>
            <p:ph type="title" idx="4294967295"/>
          </p:nvPr>
        </p:nvSpPr>
        <p:spPr>
          <a:xfrm>
            <a:off x="569343" y="2320457"/>
            <a:ext cx="6482967" cy="33609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rPr>
              <a:t>Student Loans Company</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sym typeface="Wingdings" pitchFamily="2" charset="2"/>
              </a:rPr>
              <a:t>Stakeholder_Engagement@slc.co.uk</a:t>
            </a:r>
          </a:p>
          <a:p>
            <a:pPr marL="0" marR="0" lvl="0" indent="0" algn="l" defTabSz="914400" rtl="0" eaLnBrk="1" fontAlgn="auto" latinLnBrk="0" hangingPunct="1">
              <a:lnSpc>
                <a:spcPct val="100000"/>
              </a:lnSpc>
              <a:spcBef>
                <a:spcPct val="20000"/>
              </a:spcBef>
              <a:spcAft>
                <a:spcPts val="0"/>
              </a:spcAft>
              <a:buClrTx/>
              <a:buSzTx/>
              <a:tabLst/>
              <a:defRPr/>
            </a:pPr>
            <a:r>
              <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sym typeface="Wingdings" pitchFamily="2" charset="2"/>
              </a:rPr>
              <a:t>www.gov.uk/slc</a:t>
            </a:r>
            <a:endParaRPr kumimoji="0" lang="en-GB"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7268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3B40B1-2633-4EFF-9B46-EE4A8DB0D0B6}"/>
              </a:ext>
            </a:extLst>
          </p:cNvPr>
          <p:cNvSpPr txBox="1">
            <a:spLocks noGrp="1"/>
          </p:cNvSpPr>
          <p:nvPr>
            <p:ph type="title" idx="4294967295"/>
          </p:nvPr>
        </p:nvSpPr>
        <p:spPr>
          <a:xfrm>
            <a:off x="0" y="151935"/>
            <a:ext cx="539739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Contents</a:t>
            </a:r>
          </a:p>
        </p:txBody>
      </p:sp>
      <p:sp>
        <p:nvSpPr>
          <p:cNvPr id="8" name="TextBox 7">
            <a:extLst>
              <a:ext uri="{FF2B5EF4-FFF2-40B4-BE49-F238E27FC236}">
                <a16:creationId xmlns:a16="http://schemas.microsoft.com/office/drawing/2014/main" id="{DE7FC83B-9215-4950-9472-6F511E71D445}"/>
              </a:ext>
            </a:extLst>
          </p:cNvPr>
          <p:cNvSpPr txBox="1"/>
          <p:nvPr/>
        </p:nvSpPr>
        <p:spPr>
          <a:xfrm>
            <a:off x="146957" y="917962"/>
            <a:ext cx="11315700" cy="3046988"/>
          </a:xfrm>
          <a:prstGeom prst="rect">
            <a:avLst/>
          </a:prstGeom>
          <a:noFill/>
          <a:ln>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This pack contains the following:</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Contents (2)</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DSA application volumes </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England (3)</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Wales (4)</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Customer Satisfaction Survey (CSAT) results (5, 6)</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Initial Key Performance Indicator reports (KPIs) </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Capita (7, 8, 9)</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Study Tech (10, 11 , 12)</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Applications by disability type</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England (13)</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Wales  (14)</a:t>
            </a:r>
          </a:p>
          <a:p>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40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3B40B1-2633-4EFF-9B46-EE4A8DB0D0B6}"/>
              </a:ext>
              <a:ext uri="{C183D7F6-B498-43B3-948B-1728B52AA6E4}">
                <adec:decorative xmlns:adec="http://schemas.microsoft.com/office/drawing/2017/decorative" val="0"/>
              </a:ext>
            </a:extLst>
          </p:cNvPr>
          <p:cNvSpPr txBox="1">
            <a:spLocks noGrp="1"/>
          </p:cNvSpPr>
          <p:nvPr>
            <p:ph type="title" idx="4294967295"/>
          </p:nvPr>
        </p:nvSpPr>
        <p:spPr>
          <a:xfrm>
            <a:off x="0" y="151935"/>
            <a:ext cx="1053253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DSA Application Volumes – Student Finance England (SFE)</a:t>
            </a:r>
          </a:p>
        </p:txBody>
      </p:sp>
      <p:sp>
        <p:nvSpPr>
          <p:cNvPr id="2" name="Rectangle 1">
            <a:extLst>
              <a:ext uri="{FF2B5EF4-FFF2-40B4-BE49-F238E27FC236}">
                <a16:creationId xmlns:a16="http://schemas.microsoft.com/office/drawing/2014/main" id="{A2E46DD9-4CA7-5645-097D-477DDE7FCB0B}"/>
              </a:ext>
              <a:ext uri="{C183D7F6-B498-43B3-948B-1728B52AA6E4}">
                <adec:decorative xmlns:adec="http://schemas.microsoft.com/office/drawing/2017/decorative" val="1"/>
              </a:ext>
            </a:extLst>
          </p:cNvPr>
          <p:cNvSpPr/>
          <p:nvPr/>
        </p:nvSpPr>
        <p:spPr>
          <a:xfrm>
            <a:off x="51193" y="963749"/>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33ED361-198F-CCD6-FB75-413B0AA57A24}"/>
              </a:ext>
            </a:extLst>
          </p:cNvPr>
          <p:cNvSpPr txBox="1"/>
          <p:nvPr/>
        </p:nvSpPr>
        <p:spPr>
          <a:xfrm>
            <a:off x="40300" y="951418"/>
            <a:ext cx="1335647" cy="246221"/>
          </a:xfrm>
          <a:prstGeom prst="rect">
            <a:avLst/>
          </a:prstGeom>
          <a:noFill/>
        </p:spPr>
        <p:txBody>
          <a:bodyPr wrap="square">
            <a:spAutoFit/>
          </a:bodyPr>
          <a:lstStyle/>
          <a:p>
            <a:r>
              <a:rPr lang="en-GB" sz="1000" b="1" dirty="0">
                <a:solidFill>
                  <a:schemeClr val="bg1"/>
                </a:solidFill>
                <a:effectLst/>
                <a:latin typeface="Aptos" panose="020B0004020202020204" pitchFamily="34" charset="0"/>
              </a:rPr>
              <a:t>SFE</a:t>
            </a:r>
          </a:p>
        </p:txBody>
      </p:sp>
      <p:sp>
        <p:nvSpPr>
          <p:cNvPr id="12" name="TextBox 11">
            <a:extLst>
              <a:ext uri="{FF2B5EF4-FFF2-40B4-BE49-F238E27FC236}">
                <a16:creationId xmlns:a16="http://schemas.microsoft.com/office/drawing/2014/main" id="{50895B30-DC74-FD6F-67AB-2E784FCAE5C0}"/>
              </a:ext>
            </a:extLst>
          </p:cNvPr>
          <p:cNvSpPr txBox="1"/>
          <p:nvPr/>
        </p:nvSpPr>
        <p:spPr>
          <a:xfrm>
            <a:off x="40300" y="1162892"/>
            <a:ext cx="1958340" cy="246221"/>
          </a:xfrm>
          <a:prstGeom prst="rect">
            <a:avLst/>
          </a:prstGeom>
          <a:noFill/>
        </p:spPr>
        <p:txBody>
          <a:bodyPr wrap="square">
            <a:spAutoFit/>
          </a:bodyPr>
          <a:lstStyle/>
          <a:p>
            <a:r>
              <a:rPr lang="en-GB" sz="1000" b="1" dirty="0">
                <a:solidFill>
                  <a:schemeClr val="tx1"/>
                </a:solidFill>
                <a:effectLst/>
                <a:latin typeface="Aptos" panose="020B0004020202020204" pitchFamily="34" charset="0"/>
              </a:rPr>
              <a:t>Full Application Volumes</a:t>
            </a:r>
          </a:p>
        </p:txBody>
      </p:sp>
      <p:graphicFrame>
        <p:nvGraphicFramePr>
          <p:cNvPr id="7" name="Table 6">
            <a:extLst>
              <a:ext uri="{FF2B5EF4-FFF2-40B4-BE49-F238E27FC236}">
                <a16:creationId xmlns:a16="http://schemas.microsoft.com/office/drawing/2014/main" id="{B6C9CC09-8058-3C63-E3E5-3E3E6ECB3AB7}"/>
              </a:ext>
            </a:extLst>
          </p:cNvPr>
          <p:cNvGraphicFramePr>
            <a:graphicFrameLocks noGrp="1"/>
          </p:cNvGraphicFramePr>
          <p:nvPr>
            <p:extLst>
              <p:ext uri="{D42A27DB-BD31-4B8C-83A1-F6EECF244321}">
                <p14:modId xmlns:p14="http://schemas.microsoft.com/office/powerpoint/2010/main" val="1626467061"/>
              </p:ext>
            </p:extLst>
          </p:nvPr>
        </p:nvGraphicFramePr>
        <p:xfrm>
          <a:off x="51193" y="1391449"/>
          <a:ext cx="11894769" cy="718594"/>
        </p:xfrm>
        <a:graphic>
          <a:graphicData uri="http://schemas.openxmlformats.org/drawingml/2006/table">
            <a:tbl>
              <a:tblPr firstRow="1" firstCol="1" bandRow="1">
                <a:tableStyleId>{5C22544A-7EE6-4342-B048-85BDC9FD1C3A}</a:tableStyleId>
              </a:tblPr>
              <a:tblGrid>
                <a:gridCol w="4135574">
                  <a:extLst>
                    <a:ext uri="{9D8B030D-6E8A-4147-A177-3AD203B41FA5}">
                      <a16:colId xmlns:a16="http://schemas.microsoft.com/office/drawing/2014/main" val="25287232"/>
                    </a:ext>
                  </a:extLst>
                </a:gridCol>
                <a:gridCol w="1526399">
                  <a:extLst>
                    <a:ext uri="{9D8B030D-6E8A-4147-A177-3AD203B41FA5}">
                      <a16:colId xmlns:a16="http://schemas.microsoft.com/office/drawing/2014/main" val="1141618541"/>
                    </a:ext>
                  </a:extLst>
                </a:gridCol>
                <a:gridCol w="1526399">
                  <a:extLst>
                    <a:ext uri="{9D8B030D-6E8A-4147-A177-3AD203B41FA5}">
                      <a16:colId xmlns:a16="http://schemas.microsoft.com/office/drawing/2014/main" val="1607076361"/>
                    </a:ext>
                  </a:extLst>
                </a:gridCol>
                <a:gridCol w="1844967">
                  <a:extLst>
                    <a:ext uri="{9D8B030D-6E8A-4147-A177-3AD203B41FA5}">
                      <a16:colId xmlns:a16="http://schemas.microsoft.com/office/drawing/2014/main" val="651478665"/>
                    </a:ext>
                  </a:extLst>
                </a:gridCol>
                <a:gridCol w="1335031">
                  <a:extLst>
                    <a:ext uri="{9D8B030D-6E8A-4147-A177-3AD203B41FA5}">
                      <a16:colId xmlns:a16="http://schemas.microsoft.com/office/drawing/2014/main" val="1244540385"/>
                    </a:ext>
                  </a:extLst>
                </a:gridCol>
                <a:gridCol w="1526399">
                  <a:extLst>
                    <a:ext uri="{9D8B030D-6E8A-4147-A177-3AD203B41FA5}">
                      <a16:colId xmlns:a16="http://schemas.microsoft.com/office/drawing/2014/main" val="95192935"/>
                    </a:ext>
                  </a:extLst>
                </a:gridCol>
              </a:tblGrid>
              <a:tr h="246094">
                <a:tc>
                  <a:txBody>
                    <a:bodyPr/>
                    <a:lstStyle/>
                    <a:p>
                      <a:r>
                        <a:rPr lang="en-GB" sz="1000" dirty="0">
                          <a:effectLst/>
                          <a:latin typeface="Aptos" panose="020B0004020202020204" pitchFamily="34" charset="0"/>
                        </a:rPr>
                        <a:t>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DSA Apps received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Eligible</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Ineligible/Lapsed/Cancelled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Pended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Support approved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348574486"/>
                  </a:ext>
                </a:extLst>
              </a:tr>
              <a:tr h="236250">
                <a:tc>
                  <a:txBody>
                    <a:bodyPr/>
                    <a:lstStyle/>
                    <a:p>
                      <a:pPr algn="l" fontAlgn="ctr"/>
                      <a:r>
                        <a:rPr lang="en-GB" sz="1100" b="1" i="0" u="none" strike="noStrike" dirty="0">
                          <a:solidFill>
                            <a:schemeClr val="bg1"/>
                          </a:solidFill>
                          <a:effectLst/>
                          <a:latin typeface="Aptos Narrow" panose="020B0004020202020204" pitchFamily="34" charset="0"/>
                        </a:rPr>
                        <a:t>23/24 (Full Year)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dirty="0">
                          <a:solidFill>
                            <a:srgbClr val="000000"/>
                          </a:solidFill>
                          <a:effectLst/>
                          <a:latin typeface="Aptos Narrow" panose="020B0004020202020204" pitchFamily="34" charset="0"/>
                        </a:rPr>
                        <a:t>111,503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77,396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6,023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28,084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54,862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5006637"/>
                  </a:ext>
                </a:extLst>
              </a:tr>
              <a:tr h="236250">
                <a:tc>
                  <a:txBody>
                    <a:bodyPr/>
                    <a:lstStyle/>
                    <a:p>
                      <a:pPr algn="l" fontAlgn="ctr"/>
                      <a:r>
                        <a:rPr lang="en-GB" sz="1100" b="1" i="0" u="none" strike="noStrike" dirty="0">
                          <a:solidFill>
                            <a:schemeClr val="bg1"/>
                          </a:solidFill>
                          <a:effectLst/>
                          <a:latin typeface="Aptos Narrow" panose="020B0004020202020204" pitchFamily="34" charset="0"/>
                        </a:rPr>
                        <a:t>24/25 (Full Year)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dirty="0">
                          <a:solidFill>
                            <a:srgbClr val="000000"/>
                          </a:solidFill>
                          <a:effectLst/>
                          <a:latin typeface="Aptos Narrow" panose="020B0004020202020204" pitchFamily="34" charset="0"/>
                        </a:rPr>
                        <a:t>112,442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77,661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4,099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30,682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50,543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6080925"/>
                  </a:ext>
                </a:extLst>
              </a:tr>
            </a:tbl>
          </a:graphicData>
        </a:graphic>
      </p:graphicFrame>
      <p:sp>
        <p:nvSpPr>
          <p:cNvPr id="9" name="Rectangle 8">
            <a:extLst>
              <a:ext uri="{FF2B5EF4-FFF2-40B4-BE49-F238E27FC236}">
                <a16:creationId xmlns:a16="http://schemas.microsoft.com/office/drawing/2014/main" id="{44C542BC-48B3-7166-D8F6-3873DDF70398}"/>
              </a:ext>
              <a:ext uri="{C183D7F6-B498-43B3-948B-1728B52AA6E4}">
                <adec:decorative xmlns:adec="http://schemas.microsoft.com/office/drawing/2017/decorative" val="1"/>
              </a:ext>
            </a:extLst>
          </p:cNvPr>
          <p:cNvSpPr/>
          <p:nvPr/>
        </p:nvSpPr>
        <p:spPr>
          <a:xfrm>
            <a:off x="51193" y="2262355"/>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F07CC11-56D6-90BB-4B29-F7BA50E4706E}"/>
              </a:ext>
            </a:extLst>
          </p:cNvPr>
          <p:cNvSpPr txBox="1"/>
          <p:nvPr/>
        </p:nvSpPr>
        <p:spPr>
          <a:xfrm>
            <a:off x="43475" y="2250024"/>
            <a:ext cx="1335647" cy="246221"/>
          </a:xfrm>
          <a:prstGeom prst="rect">
            <a:avLst/>
          </a:prstGeom>
          <a:noFill/>
        </p:spPr>
        <p:txBody>
          <a:bodyPr wrap="square">
            <a:spAutoFit/>
          </a:bodyPr>
          <a:lstStyle/>
          <a:p>
            <a:r>
              <a:rPr lang="en-GB" sz="1000" b="1" dirty="0">
                <a:solidFill>
                  <a:schemeClr val="bg1"/>
                </a:solidFill>
                <a:effectLst/>
                <a:latin typeface="Aptos" panose="020B0004020202020204" pitchFamily="34" charset="0"/>
              </a:rPr>
              <a:t>SFE</a:t>
            </a:r>
          </a:p>
        </p:txBody>
      </p:sp>
      <p:sp>
        <p:nvSpPr>
          <p:cNvPr id="13" name="TextBox 12">
            <a:extLst>
              <a:ext uri="{FF2B5EF4-FFF2-40B4-BE49-F238E27FC236}">
                <a16:creationId xmlns:a16="http://schemas.microsoft.com/office/drawing/2014/main" id="{5F7A7CA2-B94B-3759-B4AC-D8C547745228}"/>
              </a:ext>
            </a:extLst>
          </p:cNvPr>
          <p:cNvSpPr txBox="1"/>
          <p:nvPr/>
        </p:nvSpPr>
        <p:spPr>
          <a:xfrm>
            <a:off x="43475" y="2461498"/>
            <a:ext cx="1958340" cy="246221"/>
          </a:xfrm>
          <a:prstGeom prst="rect">
            <a:avLst/>
          </a:prstGeom>
          <a:noFill/>
        </p:spPr>
        <p:txBody>
          <a:bodyPr wrap="square">
            <a:spAutoFit/>
          </a:bodyPr>
          <a:lstStyle/>
          <a:p>
            <a:r>
              <a:rPr lang="en-GB" sz="1000" b="1" dirty="0">
                <a:solidFill>
                  <a:schemeClr val="tx1"/>
                </a:solidFill>
                <a:effectLst/>
                <a:latin typeface="Aptos" panose="020B0004020202020204" pitchFamily="34" charset="0"/>
              </a:rPr>
              <a:t>Like for like comparison</a:t>
            </a:r>
          </a:p>
        </p:txBody>
      </p:sp>
      <p:graphicFrame>
        <p:nvGraphicFramePr>
          <p:cNvPr id="11" name="Table 10">
            <a:extLst>
              <a:ext uri="{FF2B5EF4-FFF2-40B4-BE49-F238E27FC236}">
                <a16:creationId xmlns:a16="http://schemas.microsoft.com/office/drawing/2014/main" id="{E2B48C58-2EAB-B59D-9501-3CA626B4CD88}"/>
              </a:ext>
            </a:extLst>
          </p:cNvPr>
          <p:cNvGraphicFramePr>
            <a:graphicFrameLocks noGrp="1"/>
          </p:cNvGraphicFramePr>
          <p:nvPr>
            <p:extLst>
              <p:ext uri="{D42A27DB-BD31-4B8C-83A1-F6EECF244321}">
                <p14:modId xmlns:p14="http://schemas.microsoft.com/office/powerpoint/2010/main" val="3145242239"/>
              </p:ext>
            </p:extLst>
          </p:nvPr>
        </p:nvGraphicFramePr>
        <p:xfrm>
          <a:off x="53393" y="2687286"/>
          <a:ext cx="11894768" cy="957092"/>
        </p:xfrm>
        <a:graphic>
          <a:graphicData uri="http://schemas.openxmlformats.org/drawingml/2006/table">
            <a:tbl>
              <a:tblPr firstRow="1" firstCol="1" bandRow="1">
                <a:tableStyleId>{5C22544A-7EE6-4342-B048-85BDC9FD1C3A}</a:tableStyleId>
              </a:tblPr>
              <a:tblGrid>
                <a:gridCol w="4135573">
                  <a:extLst>
                    <a:ext uri="{9D8B030D-6E8A-4147-A177-3AD203B41FA5}">
                      <a16:colId xmlns:a16="http://schemas.microsoft.com/office/drawing/2014/main" val="25287232"/>
                    </a:ext>
                  </a:extLst>
                </a:gridCol>
                <a:gridCol w="1526399">
                  <a:extLst>
                    <a:ext uri="{9D8B030D-6E8A-4147-A177-3AD203B41FA5}">
                      <a16:colId xmlns:a16="http://schemas.microsoft.com/office/drawing/2014/main" val="1141618541"/>
                    </a:ext>
                  </a:extLst>
                </a:gridCol>
                <a:gridCol w="1526399">
                  <a:extLst>
                    <a:ext uri="{9D8B030D-6E8A-4147-A177-3AD203B41FA5}">
                      <a16:colId xmlns:a16="http://schemas.microsoft.com/office/drawing/2014/main" val="1607076361"/>
                    </a:ext>
                  </a:extLst>
                </a:gridCol>
                <a:gridCol w="1844967">
                  <a:extLst>
                    <a:ext uri="{9D8B030D-6E8A-4147-A177-3AD203B41FA5}">
                      <a16:colId xmlns:a16="http://schemas.microsoft.com/office/drawing/2014/main" val="651478665"/>
                    </a:ext>
                  </a:extLst>
                </a:gridCol>
                <a:gridCol w="1335031">
                  <a:extLst>
                    <a:ext uri="{9D8B030D-6E8A-4147-A177-3AD203B41FA5}">
                      <a16:colId xmlns:a16="http://schemas.microsoft.com/office/drawing/2014/main" val="1244540385"/>
                    </a:ext>
                  </a:extLst>
                </a:gridCol>
                <a:gridCol w="1526399">
                  <a:extLst>
                    <a:ext uri="{9D8B030D-6E8A-4147-A177-3AD203B41FA5}">
                      <a16:colId xmlns:a16="http://schemas.microsoft.com/office/drawing/2014/main" val="95192935"/>
                    </a:ext>
                  </a:extLst>
                </a:gridCol>
              </a:tblGrid>
              <a:tr h="244156">
                <a:tc>
                  <a:txBody>
                    <a:bodyPr/>
                    <a:lstStyle/>
                    <a:p>
                      <a:r>
                        <a:rPr lang="en-GB" sz="1000" dirty="0">
                          <a:effectLst/>
                          <a:latin typeface="Aptos" panose="020B0004020202020204" pitchFamily="34" charset="0"/>
                        </a:rPr>
                        <a:t>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All Apps</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Eligible</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Ineligible/Lapsed/Cancelled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Pended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effectLst/>
                          <a:latin typeface="Aptos" panose="020B0004020202020204" pitchFamily="34" charset="0"/>
                        </a:rPr>
                        <a:t>Support approved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1977579411"/>
                  </a:ext>
                </a:extLst>
              </a:tr>
              <a:tr h="234390">
                <a:tc>
                  <a:txBody>
                    <a:bodyPr/>
                    <a:lstStyle/>
                    <a:p>
                      <a:pPr algn="l" fontAlgn="ctr"/>
                      <a:r>
                        <a:rPr lang="en-GB" sz="1100" b="1" i="0" u="none" strike="noStrike" dirty="0">
                          <a:solidFill>
                            <a:schemeClr val="bg1"/>
                          </a:solidFill>
                          <a:effectLst/>
                          <a:latin typeface="Aptos Narrow" panose="020B0004020202020204" pitchFamily="34" charset="0"/>
                        </a:rPr>
                        <a:t>23/24 (Up to 6/7/2023)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dirty="0">
                          <a:solidFill>
                            <a:srgbClr val="000000"/>
                          </a:solidFill>
                          <a:effectLst/>
                          <a:latin typeface="Aptos Narrow" panose="020B0004020202020204" pitchFamily="34" charset="0"/>
                        </a:rPr>
                        <a:t>42,862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20,344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542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21,976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8,386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080688"/>
                  </a:ext>
                </a:extLst>
              </a:tr>
              <a:tr h="234390">
                <a:tc>
                  <a:txBody>
                    <a:bodyPr/>
                    <a:lstStyle/>
                    <a:p>
                      <a:pPr algn="l" fontAlgn="ctr"/>
                      <a:r>
                        <a:rPr lang="en-GB" sz="1100" b="1" i="0" u="none" strike="noStrike" dirty="0">
                          <a:solidFill>
                            <a:schemeClr val="bg1"/>
                          </a:solidFill>
                          <a:effectLst/>
                          <a:latin typeface="Aptos Narrow" panose="020B0004020202020204" pitchFamily="34" charset="0"/>
                        </a:rPr>
                        <a:t>24/25 (Up to 6/7/2024)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dirty="0">
                          <a:solidFill>
                            <a:srgbClr val="000000"/>
                          </a:solidFill>
                          <a:effectLst/>
                          <a:latin typeface="Aptos Narrow" panose="020B0004020202020204" pitchFamily="34" charset="0"/>
                        </a:rPr>
                        <a:t>43,572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20,782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520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22,270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5,181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3228916"/>
                  </a:ext>
                </a:extLst>
              </a:tr>
              <a:tr h="244156">
                <a:tc>
                  <a:txBody>
                    <a:bodyPr/>
                    <a:lstStyle/>
                    <a:p>
                      <a:pPr algn="l" fontAlgn="ctr"/>
                      <a:r>
                        <a:rPr lang="en-GB" sz="1100" b="1" i="0" u="none" strike="noStrike" dirty="0">
                          <a:solidFill>
                            <a:schemeClr val="bg1"/>
                          </a:solidFill>
                          <a:effectLst/>
                          <a:latin typeface="Aptos Narrow" panose="020B0004020202020204" pitchFamily="34" charset="0"/>
                        </a:rPr>
                        <a:t>25/26 (Up to 6/7/2025)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dirty="0">
                          <a:solidFill>
                            <a:srgbClr val="000000"/>
                          </a:solidFill>
                          <a:effectLst/>
                          <a:latin typeface="Aptos Narrow" panose="020B0004020202020204" pitchFamily="34" charset="0"/>
                        </a:rPr>
                        <a:t>48,753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24,530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578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23,645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8,144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5189152"/>
                  </a:ext>
                </a:extLst>
              </a:tr>
            </a:tbl>
          </a:graphicData>
        </a:graphic>
      </p:graphicFrame>
      <p:sp>
        <p:nvSpPr>
          <p:cNvPr id="8" name="TextBox 7">
            <a:extLst>
              <a:ext uri="{FF2B5EF4-FFF2-40B4-BE49-F238E27FC236}">
                <a16:creationId xmlns:a16="http://schemas.microsoft.com/office/drawing/2014/main" id="{DE7FC83B-9215-4950-9472-6F511E71D445}"/>
              </a:ext>
              <a:ext uri="{C183D7F6-B498-43B3-948B-1728B52AA6E4}">
                <adec:decorative xmlns:adec="http://schemas.microsoft.com/office/drawing/2017/decorative" val="0"/>
              </a:ext>
            </a:extLst>
          </p:cNvPr>
          <p:cNvSpPr txBox="1"/>
          <p:nvPr/>
        </p:nvSpPr>
        <p:spPr>
          <a:xfrm>
            <a:off x="0" y="3868047"/>
            <a:ext cx="12025223" cy="2862322"/>
          </a:xfrm>
          <a:prstGeom prst="rect">
            <a:avLst/>
          </a:prstGeom>
          <a:noFill/>
          <a:ln w="19050">
            <a:solidFill>
              <a:schemeClr val="tx1"/>
            </a:solidFill>
          </a:ln>
        </p:spPr>
        <p:txBody>
          <a:bodyPr wrap="square" lIns="91440" tIns="45720" rIns="91440" bIns="45720" rtlCol="0" anchor="t">
            <a:spAutoFit/>
          </a:bodyPr>
          <a:lstStyle/>
          <a:p>
            <a:pPr>
              <a:buNone/>
            </a:pPr>
            <a:r>
              <a:rPr lang="en-US" sz="1000" b="1"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2025/26 – </a:t>
            </a: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Current Application Volumes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application service for SFE full time undergraduate customers opened on 10 March 2025. </a:t>
            </a:r>
          </a:p>
          <a:p>
            <a:pPr marL="342900" lvl="0" indent="-342900">
              <a:buFont typeface="Symbol" panose="05050102010706020507" pitchFamily="18" charset="2"/>
              <a:buChar char=""/>
            </a:pPr>
            <a:r>
              <a:rPr lang="en-US" sz="1200" dirty="0">
                <a:latin typeface="Arial" panose="020B0604020202020204" pitchFamily="34" charset="0"/>
                <a:ea typeface="Times New Roman" panose="02020603050405020304" pitchFamily="18" charset="0"/>
                <a:cs typeface="Times New Roman" panose="02020603050405020304" pitchFamily="18" charset="0"/>
              </a:rPr>
              <a:t>Our aim is to influence earlier application submission this cycle. In partnership with UCAS, we targeted over 450k prospective students in our ‘Apply Now’ email campaign which included new content about applying for DSA as soon as possible.  </a:t>
            </a:r>
          </a:p>
          <a:p>
            <a:pPr marL="342900" lvl="0" indent="-342900">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As of the 7</a:t>
            </a:r>
            <a:r>
              <a:rPr lang="en-US" sz="1200" dirty="0">
                <a:latin typeface="Arial" panose="020B0604020202020204" pitchFamily="34" charset="0"/>
                <a:ea typeface="Times New Roman" panose="02020603050405020304" pitchFamily="18" charset="0"/>
                <a:cs typeface="Times New Roman" panose="02020603050405020304" pitchFamily="18" charset="0"/>
              </a:rPr>
              <a:t> July 2025, the volume of DSA applications received is 48.7k which is +11.9% up on the previous year. </a:t>
            </a:r>
          </a:p>
          <a:p>
            <a:pPr marL="342900" lvl="0" indent="-342900">
              <a:buFont typeface="Symbol" panose="05050102010706020507" pitchFamily="18" charset="2"/>
              <a:buChar char=""/>
            </a:pPr>
            <a:r>
              <a:rPr lang="en-US" sz="1200" dirty="0">
                <a:latin typeface="Arial" panose="020B0604020202020204" pitchFamily="34" charset="0"/>
                <a:ea typeface="Times New Roman" panose="02020603050405020304" pitchFamily="18" charset="0"/>
                <a:cs typeface="Times New Roman" panose="02020603050405020304" pitchFamily="18" charset="0"/>
              </a:rPr>
              <a:t>Over 8.1K customers have DSA support confirmed which is +57.1% ahead of the previous year. </a:t>
            </a:r>
            <a:br>
              <a:rPr lang="en-US" sz="12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b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lvl="0"/>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2024/2025 – Latest position</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200" kern="100" dirty="0">
                <a:latin typeface="Arial" panose="020B0604020202020204" pitchFamily="34" charset="0"/>
                <a:ea typeface="Aptos" panose="020B0004020202020204" pitchFamily="34" charset="0"/>
                <a:cs typeface="Arial" panose="020B0604020202020204" pitchFamily="34" charset="0"/>
              </a:rPr>
              <a:t>Some </a:t>
            </a:r>
            <a:r>
              <a:rPr lang="en-GB" sz="1200" dirty="0">
                <a:effectLst/>
                <a:latin typeface="Arial" panose="020B0604020202020204" pitchFamily="34" charset="0"/>
                <a:ea typeface="Aptos" panose="020B0004020202020204" pitchFamily="34" charset="0"/>
                <a:cs typeface="Arial" panose="020B0604020202020204" pitchFamily="34" charset="0"/>
              </a:rPr>
              <a:t>customers waited longer than should be expected at certain stages of the process in 24/25 due to resource pressures and a specific Capita system issue which has been resolved</a:t>
            </a:r>
            <a:r>
              <a:rPr lang="en-US" sz="1200" dirty="0">
                <a:effectLst/>
                <a:latin typeface="Arial" panose="020B0604020202020204" pitchFamily="34" charset="0"/>
                <a:ea typeface="Aptos" panose="020B0004020202020204" pitchFamily="34" charset="0"/>
                <a:cs typeface="Times New Roman" panose="02020603050405020304" pitchFamily="18" charset="0"/>
              </a:rPr>
              <a:t>. </a:t>
            </a:r>
          </a:p>
          <a:p>
            <a:pPr marL="342900" lvl="0" indent="-342900">
              <a:buFont typeface="Symbol" panose="05050102010706020507" pitchFamily="18" charset="2"/>
              <a:buChar char=""/>
            </a:pPr>
            <a:r>
              <a:rPr lang="en-US" sz="1200" dirty="0">
                <a:latin typeface="Arial" panose="020B0604020202020204" pitchFamily="34" charset="0"/>
                <a:ea typeface="Times New Roman" panose="02020603050405020304" pitchFamily="18" charset="0"/>
                <a:cs typeface="Times New Roman" panose="02020603050405020304" pitchFamily="18" charset="0"/>
              </a:rPr>
              <a:t>We have continued to work closely and collaboratively with our suppliers, Study Tech and Capita, to learn lessons from the first year of the reformed service and to accelerate the application process for customers who applied in 24-25.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US" sz="1200" dirty="0">
                <a:latin typeface="Arial" panose="020B0604020202020204" pitchFamily="34" charset="0"/>
                <a:ea typeface="Times New Roman" panose="02020603050405020304" pitchFamily="18" charset="0"/>
                <a:cs typeface="Times New Roman" panose="02020603050405020304" pitchFamily="18" charset="0"/>
              </a:rPr>
              <a:t>As of 7 July 2025, we have received over 112k DSA applications and have confirmed DSA support for over 50.5k customers. This is now tracking +1.2% ahead of DSA support approved compared to the same period in the previous year.</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endParaRPr lang="en-GB" sz="1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8571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11C47B-198C-9584-5DD6-30FAA50DEAEB}"/>
              </a:ext>
              <a:ext uri="{C183D7F6-B498-43B3-948B-1728B52AA6E4}">
                <adec:decorative xmlns:adec="http://schemas.microsoft.com/office/drawing/2017/decorative" val="1"/>
              </a:ext>
            </a:extLst>
          </p:cNvPr>
          <p:cNvSpPr/>
          <p:nvPr/>
        </p:nvSpPr>
        <p:spPr>
          <a:xfrm>
            <a:off x="51193" y="963749"/>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907FCEA-57FE-68C7-7403-6C89591F46CA}"/>
              </a:ext>
              <a:ext uri="{C183D7F6-B498-43B3-948B-1728B52AA6E4}">
                <adec:decorative xmlns:adec="http://schemas.microsoft.com/office/drawing/2017/decorative" val="1"/>
              </a:ext>
            </a:extLst>
          </p:cNvPr>
          <p:cNvSpPr/>
          <p:nvPr/>
        </p:nvSpPr>
        <p:spPr>
          <a:xfrm>
            <a:off x="51193" y="2262355"/>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343B40B1-2633-4EFF-9B46-EE4A8DB0D0B6}"/>
              </a:ext>
            </a:extLst>
          </p:cNvPr>
          <p:cNvSpPr txBox="1">
            <a:spLocks noGrp="1"/>
          </p:cNvSpPr>
          <p:nvPr>
            <p:ph type="title" idx="4294967295"/>
          </p:nvPr>
        </p:nvSpPr>
        <p:spPr>
          <a:xfrm>
            <a:off x="0" y="151935"/>
            <a:ext cx="121920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DSA Application Volumes – Student Finance Wales (SFW)</a:t>
            </a:r>
          </a:p>
        </p:txBody>
      </p:sp>
      <p:sp>
        <p:nvSpPr>
          <p:cNvPr id="15" name="TextBox 14">
            <a:extLst>
              <a:ext uri="{FF2B5EF4-FFF2-40B4-BE49-F238E27FC236}">
                <a16:creationId xmlns:a16="http://schemas.microsoft.com/office/drawing/2014/main" id="{4CC5E3D8-4DA5-769A-DEB9-47A17065DAC8}"/>
              </a:ext>
            </a:extLst>
          </p:cNvPr>
          <p:cNvSpPr txBox="1"/>
          <p:nvPr/>
        </p:nvSpPr>
        <p:spPr>
          <a:xfrm>
            <a:off x="40300" y="951418"/>
            <a:ext cx="1335647" cy="246221"/>
          </a:xfrm>
          <a:prstGeom prst="rect">
            <a:avLst/>
          </a:prstGeom>
          <a:noFill/>
        </p:spPr>
        <p:txBody>
          <a:bodyPr wrap="square">
            <a:spAutoFit/>
          </a:bodyPr>
          <a:lstStyle/>
          <a:p>
            <a:r>
              <a:rPr lang="en-GB" sz="1000" b="1" dirty="0">
                <a:solidFill>
                  <a:schemeClr val="bg1"/>
                </a:solidFill>
                <a:effectLst/>
                <a:latin typeface="Aptos" panose="020B0004020202020204" pitchFamily="34" charset="0"/>
              </a:rPr>
              <a:t>SFW</a:t>
            </a:r>
          </a:p>
        </p:txBody>
      </p:sp>
      <p:sp>
        <p:nvSpPr>
          <p:cNvPr id="16" name="TextBox 15">
            <a:extLst>
              <a:ext uri="{FF2B5EF4-FFF2-40B4-BE49-F238E27FC236}">
                <a16:creationId xmlns:a16="http://schemas.microsoft.com/office/drawing/2014/main" id="{E328B7A5-E4F7-B9F4-C789-8DED5F979798}"/>
              </a:ext>
            </a:extLst>
          </p:cNvPr>
          <p:cNvSpPr txBox="1"/>
          <p:nvPr/>
        </p:nvSpPr>
        <p:spPr>
          <a:xfrm>
            <a:off x="40300" y="1162892"/>
            <a:ext cx="1958340" cy="246221"/>
          </a:xfrm>
          <a:prstGeom prst="rect">
            <a:avLst/>
          </a:prstGeom>
          <a:noFill/>
        </p:spPr>
        <p:txBody>
          <a:bodyPr wrap="square">
            <a:spAutoFit/>
          </a:bodyPr>
          <a:lstStyle/>
          <a:p>
            <a:r>
              <a:rPr lang="en-GB" sz="1000" b="1" dirty="0">
                <a:solidFill>
                  <a:schemeClr val="tx1"/>
                </a:solidFill>
                <a:effectLst/>
                <a:latin typeface="Aptos" panose="020B0004020202020204" pitchFamily="34" charset="0"/>
              </a:rPr>
              <a:t>Full Application Volumes</a:t>
            </a:r>
          </a:p>
        </p:txBody>
      </p:sp>
      <p:graphicFrame>
        <p:nvGraphicFramePr>
          <p:cNvPr id="12" name="Table 11">
            <a:extLst>
              <a:ext uri="{FF2B5EF4-FFF2-40B4-BE49-F238E27FC236}">
                <a16:creationId xmlns:a16="http://schemas.microsoft.com/office/drawing/2014/main" id="{A025A282-B2F9-59E8-8CAB-9D397E87262A}"/>
              </a:ext>
            </a:extLst>
          </p:cNvPr>
          <p:cNvGraphicFramePr>
            <a:graphicFrameLocks noGrp="1"/>
          </p:cNvGraphicFramePr>
          <p:nvPr>
            <p:extLst>
              <p:ext uri="{D42A27DB-BD31-4B8C-83A1-F6EECF244321}">
                <p14:modId xmlns:p14="http://schemas.microsoft.com/office/powerpoint/2010/main" val="2111529265"/>
              </p:ext>
            </p:extLst>
          </p:nvPr>
        </p:nvGraphicFramePr>
        <p:xfrm>
          <a:off x="51193" y="1388680"/>
          <a:ext cx="11679546" cy="705088"/>
        </p:xfrm>
        <a:graphic>
          <a:graphicData uri="http://schemas.openxmlformats.org/drawingml/2006/table">
            <a:tbl>
              <a:tblPr firstRow="1" firstCol="1" bandRow="1">
                <a:tableStyleId>{5C22544A-7EE6-4342-B048-85BDC9FD1C3A}</a:tableStyleId>
              </a:tblPr>
              <a:tblGrid>
                <a:gridCol w="4059735">
                  <a:extLst>
                    <a:ext uri="{9D8B030D-6E8A-4147-A177-3AD203B41FA5}">
                      <a16:colId xmlns:a16="http://schemas.microsoft.com/office/drawing/2014/main" val="25287232"/>
                    </a:ext>
                  </a:extLst>
                </a:gridCol>
                <a:gridCol w="1498979">
                  <a:extLst>
                    <a:ext uri="{9D8B030D-6E8A-4147-A177-3AD203B41FA5}">
                      <a16:colId xmlns:a16="http://schemas.microsoft.com/office/drawing/2014/main" val="1141618541"/>
                    </a:ext>
                  </a:extLst>
                </a:gridCol>
                <a:gridCol w="1498979">
                  <a:extLst>
                    <a:ext uri="{9D8B030D-6E8A-4147-A177-3AD203B41FA5}">
                      <a16:colId xmlns:a16="http://schemas.microsoft.com/office/drawing/2014/main" val="1607076361"/>
                    </a:ext>
                  </a:extLst>
                </a:gridCol>
                <a:gridCol w="1811825">
                  <a:extLst>
                    <a:ext uri="{9D8B030D-6E8A-4147-A177-3AD203B41FA5}">
                      <a16:colId xmlns:a16="http://schemas.microsoft.com/office/drawing/2014/main" val="651478665"/>
                    </a:ext>
                  </a:extLst>
                </a:gridCol>
                <a:gridCol w="1311049">
                  <a:extLst>
                    <a:ext uri="{9D8B030D-6E8A-4147-A177-3AD203B41FA5}">
                      <a16:colId xmlns:a16="http://schemas.microsoft.com/office/drawing/2014/main" val="1244540385"/>
                    </a:ext>
                  </a:extLst>
                </a:gridCol>
                <a:gridCol w="1498979">
                  <a:extLst>
                    <a:ext uri="{9D8B030D-6E8A-4147-A177-3AD203B41FA5}">
                      <a16:colId xmlns:a16="http://schemas.microsoft.com/office/drawing/2014/main" val="95192935"/>
                    </a:ext>
                  </a:extLst>
                </a:gridCol>
              </a:tblGrid>
              <a:tr h="241468">
                <a:tc>
                  <a:txBody>
                    <a:bodyPr/>
                    <a:lstStyle/>
                    <a:p>
                      <a:r>
                        <a:rPr lang="en-GB" sz="1000" dirty="0">
                          <a:effectLst/>
                          <a:latin typeface="Aptos" panose="020B0004020202020204" pitchFamily="34" charset="0"/>
                        </a:rPr>
                        <a:t>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DSA Apps received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Eligible</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Ineligible/Lapsed/Cancelled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Pended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Support approved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348574486"/>
                  </a:ext>
                </a:extLst>
              </a:tr>
              <a:tr h="231810">
                <a:tc>
                  <a:txBody>
                    <a:bodyPr/>
                    <a:lstStyle/>
                    <a:p>
                      <a:pPr algn="l" fontAlgn="ctr"/>
                      <a:r>
                        <a:rPr lang="en-GB" sz="1100" b="1" i="0" u="none" strike="noStrike" dirty="0">
                          <a:solidFill>
                            <a:schemeClr val="bg1"/>
                          </a:solidFill>
                          <a:effectLst/>
                          <a:latin typeface="Aptos Narrow" panose="020B0004020202020204" pitchFamily="34" charset="0"/>
                        </a:rPr>
                        <a:t>23/24 (Full Year)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dirty="0">
                          <a:solidFill>
                            <a:srgbClr val="000000"/>
                          </a:solidFill>
                          <a:effectLst/>
                          <a:latin typeface="Aptos Narrow" panose="020B0004020202020204" pitchFamily="34" charset="0"/>
                        </a:rPr>
                        <a:t>6,095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4,296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338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1,461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3,241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5006637"/>
                  </a:ext>
                </a:extLst>
              </a:tr>
              <a:tr h="231810">
                <a:tc>
                  <a:txBody>
                    <a:bodyPr/>
                    <a:lstStyle/>
                    <a:p>
                      <a:pPr algn="l" fontAlgn="ctr"/>
                      <a:r>
                        <a:rPr lang="en-GB" sz="1100" b="1" i="0" u="none" strike="noStrike" dirty="0">
                          <a:solidFill>
                            <a:schemeClr val="bg1"/>
                          </a:solidFill>
                          <a:effectLst/>
                          <a:latin typeface="Aptos Narrow" panose="020B0004020202020204" pitchFamily="34" charset="0"/>
                        </a:rPr>
                        <a:t>24/25 (Full Year)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dirty="0">
                          <a:solidFill>
                            <a:srgbClr val="000000"/>
                          </a:solidFill>
                          <a:effectLst/>
                          <a:latin typeface="Aptos Narrow" panose="020B0004020202020204" pitchFamily="34" charset="0"/>
                        </a:rPr>
                        <a:t>5,993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4,223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206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1,564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3,074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6080925"/>
                  </a:ext>
                </a:extLst>
              </a:tr>
            </a:tbl>
          </a:graphicData>
        </a:graphic>
      </p:graphicFrame>
      <p:sp>
        <p:nvSpPr>
          <p:cNvPr id="18" name="TextBox 17">
            <a:extLst>
              <a:ext uri="{FF2B5EF4-FFF2-40B4-BE49-F238E27FC236}">
                <a16:creationId xmlns:a16="http://schemas.microsoft.com/office/drawing/2014/main" id="{C6222815-3C42-6179-A717-E67B2763D990}"/>
              </a:ext>
            </a:extLst>
          </p:cNvPr>
          <p:cNvSpPr txBox="1"/>
          <p:nvPr/>
        </p:nvSpPr>
        <p:spPr>
          <a:xfrm>
            <a:off x="43475" y="2250024"/>
            <a:ext cx="1335647" cy="246221"/>
          </a:xfrm>
          <a:prstGeom prst="rect">
            <a:avLst/>
          </a:prstGeom>
          <a:noFill/>
        </p:spPr>
        <p:txBody>
          <a:bodyPr wrap="square">
            <a:spAutoFit/>
          </a:bodyPr>
          <a:lstStyle/>
          <a:p>
            <a:r>
              <a:rPr lang="en-GB" sz="1000" b="1" dirty="0">
                <a:solidFill>
                  <a:schemeClr val="bg1"/>
                </a:solidFill>
                <a:effectLst/>
                <a:latin typeface="Aptos" panose="020B0004020202020204" pitchFamily="34" charset="0"/>
              </a:rPr>
              <a:t>SFW</a:t>
            </a:r>
          </a:p>
        </p:txBody>
      </p:sp>
      <p:sp>
        <p:nvSpPr>
          <p:cNvPr id="19" name="TextBox 18">
            <a:extLst>
              <a:ext uri="{FF2B5EF4-FFF2-40B4-BE49-F238E27FC236}">
                <a16:creationId xmlns:a16="http://schemas.microsoft.com/office/drawing/2014/main" id="{723B095C-3256-AEF8-53E4-BBDCFB99386A}"/>
              </a:ext>
            </a:extLst>
          </p:cNvPr>
          <p:cNvSpPr txBox="1"/>
          <p:nvPr/>
        </p:nvSpPr>
        <p:spPr>
          <a:xfrm>
            <a:off x="43475" y="2461498"/>
            <a:ext cx="1958340" cy="246221"/>
          </a:xfrm>
          <a:prstGeom prst="rect">
            <a:avLst/>
          </a:prstGeom>
          <a:noFill/>
        </p:spPr>
        <p:txBody>
          <a:bodyPr wrap="square">
            <a:spAutoFit/>
          </a:bodyPr>
          <a:lstStyle/>
          <a:p>
            <a:r>
              <a:rPr lang="en-GB" sz="1000" b="1" dirty="0">
                <a:solidFill>
                  <a:schemeClr val="tx1"/>
                </a:solidFill>
                <a:effectLst/>
                <a:latin typeface="Aptos" panose="020B0004020202020204" pitchFamily="34" charset="0"/>
              </a:rPr>
              <a:t>Like for like comparison</a:t>
            </a:r>
          </a:p>
        </p:txBody>
      </p:sp>
      <p:graphicFrame>
        <p:nvGraphicFramePr>
          <p:cNvPr id="13" name="Table 12">
            <a:extLst>
              <a:ext uri="{FF2B5EF4-FFF2-40B4-BE49-F238E27FC236}">
                <a16:creationId xmlns:a16="http://schemas.microsoft.com/office/drawing/2014/main" id="{436C4047-C1C0-9FB7-7837-5240C90FF97E}"/>
              </a:ext>
            </a:extLst>
          </p:cNvPr>
          <p:cNvGraphicFramePr>
            <a:graphicFrameLocks noGrp="1"/>
          </p:cNvGraphicFramePr>
          <p:nvPr>
            <p:extLst>
              <p:ext uri="{D42A27DB-BD31-4B8C-83A1-F6EECF244321}">
                <p14:modId xmlns:p14="http://schemas.microsoft.com/office/powerpoint/2010/main" val="2959821812"/>
              </p:ext>
            </p:extLst>
          </p:nvPr>
        </p:nvGraphicFramePr>
        <p:xfrm>
          <a:off x="51193" y="2687286"/>
          <a:ext cx="11679546" cy="946556"/>
        </p:xfrm>
        <a:graphic>
          <a:graphicData uri="http://schemas.openxmlformats.org/drawingml/2006/table">
            <a:tbl>
              <a:tblPr firstRow="1" firstCol="1" bandRow="1">
                <a:tableStyleId>{5C22544A-7EE6-4342-B048-85BDC9FD1C3A}</a:tableStyleId>
              </a:tblPr>
              <a:tblGrid>
                <a:gridCol w="4059735">
                  <a:extLst>
                    <a:ext uri="{9D8B030D-6E8A-4147-A177-3AD203B41FA5}">
                      <a16:colId xmlns:a16="http://schemas.microsoft.com/office/drawing/2014/main" val="25287232"/>
                    </a:ext>
                  </a:extLst>
                </a:gridCol>
                <a:gridCol w="1498979">
                  <a:extLst>
                    <a:ext uri="{9D8B030D-6E8A-4147-A177-3AD203B41FA5}">
                      <a16:colId xmlns:a16="http://schemas.microsoft.com/office/drawing/2014/main" val="1141618541"/>
                    </a:ext>
                  </a:extLst>
                </a:gridCol>
                <a:gridCol w="1498979">
                  <a:extLst>
                    <a:ext uri="{9D8B030D-6E8A-4147-A177-3AD203B41FA5}">
                      <a16:colId xmlns:a16="http://schemas.microsoft.com/office/drawing/2014/main" val="1607076361"/>
                    </a:ext>
                  </a:extLst>
                </a:gridCol>
                <a:gridCol w="1811825">
                  <a:extLst>
                    <a:ext uri="{9D8B030D-6E8A-4147-A177-3AD203B41FA5}">
                      <a16:colId xmlns:a16="http://schemas.microsoft.com/office/drawing/2014/main" val="651478665"/>
                    </a:ext>
                  </a:extLst>
                </a:gridCol>
                <a:gridCol w="1311049">
                  <a:extLst>
                    <a:ext uri="{9D8B030D-6E8A-4147-A177-3AD203B41FA5}">
                      <a16:colId xmlns:a16="http://schemas.microsoft.com/office/drawing/2014/main" val="1244540385"/>
                    </a:ext>
                  </a:extLst>
                </a:gridCol>
                <a:gridCol w="1498979">
                  <a:extLst>
                    <a:ext uri="{9D8B030D-6E8A-4147-A177-3AD203B41FA5}">
                      <a16:colId xmlns:a16="http://schemas.microsoft.com/office/drawing/2014/main" val="95192935"/>
                    </a:ext>
                  </a:extLst>
                </a:gridCol>
              </a:tblGrid>
              <a:tr h="241468">
                <a:tc>
                  <a:txBody>
                    <a:bodyPr/>
                    <a:lstStyle/>
                    <a:p>
                      <a:r>
                        <a:rPr lang="en-GB" sz="1000" dirty="0">
                          <a:effectLst/>
                          <a:latin typeface="Aptos" panose="020B0004020202020204" pitchFamily="34" charset="0"/>
                        </a:rPr>
                        <a:t>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All Apps</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Eligible</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Ineligible/Lapsed/Cancelled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Pended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Support approved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1977579411"/>
                  </a:ext>
                </a:extLst>
              </a:tr>
              <a:tr h="231810">
                <a:tc>
                  <a:txBody>
                    <a:bodyPr/>
                    <a:lstStyle/>
                    <a:p>
                      <a:pPr algn="l" fontAlgn="ctr"/>
                      <a:r>
                        <a:rPr lang="en-GB" sz="1100" b="1" i="0" u="none" strike="noStrike" dirty="0">
                          <a:solidFill>
                            <a:schemeClr val="bg1"/>
                          </a:solidFill>
                          <a:effectLst/>
                          <a:latin typeface="Aptos Narrow" panose="020B0004020202020204" pitchFamily="34" charset="0"/>
                        </a:rPr>
                        <a:t>23/24 (Up to 6/7/2023)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dirty="0">
                          <a:solidFill>
                            <a:srgbClr val="000000"/>
                          </a:solidFill>
                          <a:effectLst/>
                          <a:latin typeface="Aptos Narrow" panose="020B0004020202020204" pitchFamily="34" charset="0"/>
                        </a:rPr>
                        <a:t>1,628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774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832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339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080688"/>
                  </a:ext>
                </a:extLst>
              </a:tr>
              <a:tr h="231810">
                <a:tc>
                  <a:txBody>
                    <a:bodyPr/>
                    <a:lstStyle/>
                    <a:p>
                      <a:pPr algn="l" fontAlgn="ctr"/>
                      <a:r>
                        <a:rPr lang="en-GB" sz="1100" b="1" i="0" u="none" strike="noStrike" dirty="0">
                          <a:solidFill>
                            <a:schemeClr val="bg1"/>
                          </a:solidFill>
                          <a:effectLst/>
                          <a:latin typeface="Aptos Narrow" panose="020B0004020202020204" pitchFamily="34" charset="0"/>
                        </a:rPr>
                        <a:t>24/25 (Up to 6/7/2024)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dirty="0">
                          <a:solidFill>
                            <a:srgbClr val="000000"/>
                          </a:solidFill>
                          <a:effectLst/>
                          <a:latin typeface="Aptos Narrow" panose="020B0004020202020204" pitchFamily="34" charset="0"/>
                        </a:rPr>
                        <a:t>1,571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731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823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3228916"/>
                  </a:ext>
                </a:extLst>
              </a:tr>
              <a:tr h="241468">
                <a:tc>
                  <a:txBody>
                    <a:bodyPr/>
                    <a:lstStyle/>
                    <a:p>
                      <a:pPr algn="l" fontAlgn="ctr"/>
                      <a:r>
                        <a:rPr lang="en-GB" sz="1100" b="1" i="0" u="none" strike="noStrike" dirty="0">
                          <a:solidFill>
                            <a:schemeClr val="bg1"/>
                          </a:solidFill>
                          <a:effectLst/>
                          <a:latin typeface="Aptos Narrow" panose="020B0004020202020204" pitchFamily="34" charset="0"/>
                        </a:rPr>
                        <a:t>25/26 (Up to 6/7/2025)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dirty="0">
                          <a:solidFill>
                            <a:srgbClr val="000000"/>
                          </a:solidFill>
                          <a:effectLst/>
                          <a:latin typeface="Aptos Narrow" panose="020B0004020202020204" pitchFamily="34" charset="0"/>
                        </a:rPr>
                        <a:t>1,803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866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894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dirty="0">
                          <a:solidFill>
                            <a:srgbClr val="000000"/>
                          </a:solidFill>
                          <a:effectLst/>
                          <a:latin typeface="Aptos Narrow" panose="020B0004020202020204" pitchFamily="34" charset="0"/>
                        </a:rPr>
                        <a:t>283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5189152"/>
                  </a:ext>
                </a:extLst>
              </a:tr>
            </a:tbl>
          </a:graphicData>
        </a:graphic>
      </p:graphicFrame>
      <p:sp>
        <p:nvSpPr>
          <p:cNvPr id="8" name="TextBox 7">
            <a:extLst>
              <a:ext uri="{FF2B5EF4-FFF2-40B4-BE49-F238E27FC236}">
                <a16:creationId xmlns:a16="http://schemas.microsoft.com/office/drawing/2014/main" id="{DE7FC83B-9215-4950-9472-6F511E71D445}"/>
              </a:ext>
            </a:extLst>
          </p:cNvPr>
          <p:cNvSpPr txBox="1"/>
          <p:nvPr/>
        </p:nvSpPr>
        <p:spPr>
          <a:xfrm>
            <a:off x="40300" y="3820758"/>
            <a:ext cx="11897282" cy="2667910"/>
          </a:xfrm>
          <a:prstGeom prst="rect">
            <a:avLst/>
          </a:prstGeom>
          <a:noFill/>
          <a:ln w="19050">
            <a:solidFill>
              <a:schemeClr val="tx1"/>
            </a:solidFill>
          </a:ln>
        </p:spPr>
        <p:txBody>
          <a:bodyPr wrap="square" rtlCol="0">
            <a:spAutoFit/>
          </a:bodyPr>
          <a:lstStyle/>
          <a:p>
            <a:pPr>
              <a:buNone/>
            </a:pPr>
            <a:r>
              <a:rPr lang="en-US" sz="1200" b="1" dirty="0">
                <a:latin typeface="Arial" panose="020B0604020202020204" pitchFamily="34" charset="0"/>
                <a:ea typeface="Times New Roman" panose="02020603050405020304" pitchFamily="18" charset="0"/>
                <a:cs typeface="Times New Roman" panose="02020603050405020304" pitchFamily="18" charset="0"/>
              </a:rPr>
              <a:t>2025/26 – </a:t>
            </a:r>
            <a:r>
              <a:rPr lang="en-GB" sz="1200" b="1" dirty="0">
                <a:latin typeface="Arial" panose="020B0604020202020204" pitchFamily="34" charset="0"/>
                <a:ea typeface="Times New Roman" panose="02020603050405020304" pitchFamily="18" charset="0"/>
                <a:cs typeface="Times New Roman" panose="02020603050405020304" pitchFamily="18" charset="0"/>
              </a:rPr>
              <a:t>Current Application Volumes</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US" sz="1200" dirty="0">
                <a:latin typeface="Arial" panose="020B0604020202020204" pitchFamily="34" charset="0"/>
                <a:ea typeface="Times New Roman" panose="02020603050405020304" pitchFamily="18" charset="0"/>
                <a:cs typeface="Times New Roman" panose="02020603050405020304" pitchFamily="18" charset="0"/>
              </a:rPr>
              <a:t>The application service for SFW full time undergraduate customers opened on 10 March 2025. </a:t>
            </a:r>
          </a:p>
          <a:p>
            <a:pPr marL="342900" lvl="0" indent="-342900">
              <a:buFont typeface="Symbol" panose="05050102010706020507" pitchFamily="18" charset="2"/>
              <a:buChar char=""/>
            </a:pPr>
            <a:r>
              <a:rPr lang="en-US" sz="1200" dirty="0">
                <a:latin typeface="Arial" panose="020B0604020202020204" pitchFamily="34" charset="0"/>
                <a:ea typeface="Times New Roman" panose="02020603050405020304" pitchFamily="18" charset="0"/>
                <a:cs typeface="Times New Roman" panose="02020603050405020304" pitchFamily="18" charset="0"/>
              </a:rPr>
              <a:t>As of the 7 July 2025, the volume of DSA applications received is 1.8k which is +14.8% up on the previous year. </a:t>
            </a:r>
          </a:p>
          <a:p>
            <a:pPr marL="342900" lvl="0" indent="-342900">
              <a:buFont typeface="Symbol" panose="05050102010706020507" pitchFamily="18" charset="2"/>
              <a:buChar char=""/>
            </a:pPr>
            <a:r>
              <a:rPr lang="en-US" sz="1200" dirty="0">
                <a:latin typeface="Arial" panose="020B0604020202020204" pitchFamily="34" charset="0"/>
                <a:ea typeface="Times New Roman" panose="02020603050405020304" pitchFamily="18" charset="0"/>
                <a:cs typeface="Times New Roman" panose="02020603050405020304" pitchFamily="18" charset="0"/>
              </a:rPr>
              <a:t>283 customers have DSA support confirmed which is 9.6% ahead of the previous year.</a:t>
            </a:r>
            <a:br>
              <a:rPr lang="en-US" sz="12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b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lvl="0"/>
            <a:r>
              <a:rPr lang="en-US" sz="1200" b="1" dirty="0">
                <a:latin typeface="Arial" panose="020B0604020202020204" pitchFamily="34" charset="0"/>
                <a:ea typeface="Times New Roman" panose="02020603050405020304" pitchFamily="18" charset="0"/>
                <a:cs typeface="Times New Roman" panose="02020603050405020304" pitchFamily="18" charset="0"/>
              </a:rPr>
              <a:t>2024/2025 – Latest position</a:t>
            </a:r>
            <a:endParaRPr lang="en-GB" sz="1200" b="1"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200" kern="100" dirty="0">
                <a:latin typeface="Arial" panose="020B0604020202020204" pitchFamily="34" charset="0"/>
                <a:ea typeface="Aptos" panose="020B0004020202020204" pitchFamily="34" charset="0"/>
                <a:cs typeface="Arial" panose="020B0604020202020204" pitchFamily="34" charset="0"/>
              </a:rPr>
              <a:t>Some </a:t>
            </a:r>
            <a:r>
              <a:rPr lang="en-GB" sz="1200" dirty="0">
                <a:latin typeface="Arial" panose="020B0604020202020204" pitchFamily="34" charset="0"/>
                <a:ea typeface="Aptos" panose="020B0004020202020204" pitchFamily="34" charset="0"/>
                <a:cs typeface="Arial" panose="020B0604020202020204" pitchFamily="34" charset="0"/>
              </a:rPr>
              <a:t>customers waited longer than should be expected at certain stages of the process in 24/25 due to resource pressures and a specific Capita system issue which has been resolved</a:t>
            </a:r>
            <a:r>
              <a:rPr lang="en-US" sz="1200" dirty="0">
                <a:latin typeface="Arial" panose="020B0604020202020204" pitchFamily="34" charset="0"/>
                <a:ea typeface="Aptos" panose="020B0004020202020204" pitchFamily="34" charset="0"/>
                <a:cs typeface="Times New Roman" panose="02020603050405020304" pitchFamily="18" charset="0"/>
              </a:rPr>
              <a:t>. </a:t>
            </a:r>
          </a:p>
          <a:p>
            <a:pPr marL="342900" lvl="0" indent="-342900">
              <a:buFont typeface="Symbol" panose="05050102010706020507" pitchFamily="18" charset="2"/>
              <a:buChar char=""/>
            </a:pPr>
            <a:r>
              <a:rPr lang="en-US" sz="1200" dirty="0">
                <a:latin typeface="Arial" panose="020B0604020202020204" pitchFamily="34" charset="0"/>
                <a:ea typeface="Times New Roman" panose="02020603050405020304" pitchFamily="18" charset="0"/>
                <a:cs typeface="Times New Roman" panose="02020603050405020304" pitchFamily="18" charset="0"/>
              </a:rPr>
              <a:t>We have continued to work closely and collaboratively with our suppliers, Study Tech and Capita, to learn lessons from the first year of the reformed service and to accelerate the application process for SFW customers who applied in 24/25. </a:t>
            </a:r>
          </a:p>
          <a:p>
            <a:pPr marL="342900" lvl="0" indent="-342900">
              <a:buFont typeface="Symbol" panose="05050102010706020507" pitchFamily="18" charset="2"/>
              <a:buChar char=""/>
            </a:pPr>
            <a:r>
              <a:rPr lang="en-US" sz="1200" dirty="0">
                <a:latin typeface="Arial" panose="020B0604020202020204" pitchFamily="34" charset="0"/>
                <a:ea typeface="Times New Roman" panose="02020603050405020304" pitchFamily="18" charset="0"/>
                <a:cs typeface="Times New Roman" panose="02020603050405020304" pitchFamily="18" charset="0"/>
              </a:rPr>
              <a:t>As of 7 July 2025, we have received over 5.9k DSA applications and have confirmed DSA support for over 3k customers. This is now tracking +1.2% ahead of DSA support approved compared to the same period in the previous year.</a:t>
            </a:r>
          </a:p>
          <a:p>
            <a:pPr marL="342900" indent="-342900">
              <a:buFont typeface="Symbol" panose="05050102010706020507" pitchFamily="18" charset="2"/>
              <a:buChar char=""/>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tabLst>
                <a:tab pos="457200" algn="l"/>
              </a:tabLst>
            </a:pPr>
            <a:endParaRPr kumimoji="0" lang="en-GB" sz="11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258647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DF3B-8A26-9827-B4FD-E970415FB524}"/>
              </a:ext>
            </a:extLst>
          </p:cNvPr>
          <p:cNvSpPr txBox="1">
            <a:spLocks noGrp="1"/>
          </p:cNvSpPr>
          <p:nvPr>
            <p:ph type="title" idx="4294967295"/>
          </p:nvPr>
        </p:nvSpPr>
        <p:spPr>
          <a:xfrm>
            <a:off x="0" y="179890"/>
            <a:ext cx="1035074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Customer Satisfaction Survey (CSAT) results – 30 </a:t>
            </a:r>
            <a:r>
              <a:rPr lang="en-GB" sz="2400" b="1" dirty="0">
                <a:solidFill>
                  <a:prstClr val="white"/>
                </a:solidFill>
                <a:latin typeface="Arial" panose="020B0604020202020204" pitchFamily="34" charset="0"/>
                <a:ea typeface="+mn-ea"/>
                <a:cs typeface="Arial" panose="020B0604020202020204" pitchFamily="34" charset="0"/>
              </a:rPr>
              <a:t>June</a:t>
            </a: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2025</a:t>
            </a:r>
          </a:p>
        </p:txBody>
      </p:sp>
      <p:graphicFrame>
        <p:nvGraphicFramePr>
          <p:cNvPr id="8" name="Table 7">
            <a:extLst>
              <a:ext uri="{FF2B5EF4-FFF2-40B4-BE49-F238E27FC236}">
                <a16:creationId xmlns:a16="http://schemas.microsoft.com/office/drawing/2014/main" id="{C0DC93D0-A4EB-8353-44C8-B1F79F675857}"/>
              </a:ext>
            </a:extLst>
          </p:cNvPr>
          <p:cNvGraphicFramePr>
            <a:graphicFrameLocks noGrp="1"/>
          </p:cNvGraphicFramePr>
          <p:nvPr>
            <p:extLst>
              <p:ext uri="{D42A27DB-BD31-4B8C-83A1-F6EECF244321}">
                <p14:modId xmlns:p14="http://schemas.microsoft.com/office/powerpoint/2010/main" val="3302962420"/>
              </p:ext>
            </p:extLst>
          </p:nvPr>
        </p:nvGraphicFramePr>
        <p:xfrm>
          <a:off x="1" y="848002"/>
          <a:ext cx="5451896" cy="6094727"/>
        </p:xfrm>
        <a:graphic>
          <a:graphicData uri="http://schemas.openxmlformats.org/drawingml/2006/table">
            <a:tbl>
              <a:tblPr firstRow="1" bandRow="1"/>
              <a:tblGrid>
                <a:gridCol w="1090258">
                  <a:extLst>
                    <a:ext uri="{9D8B030D-6E8A-4147-A177-3AD203B41FA5}">
                      <a16:colId xmlns:a16="http://schemas.microsoft.com/office/drawing/2014/main" val="2659848150"/>
                    </a:ext>
                  </a:extLst>
                </a:gridCol>
                <a:gridCol w="1090258">
                  <a:extLst>
                    <a:ext uri="{9D8B030D-6E8A-4147-A177-3AD203B41FA5}">
                      <a16:colId xmlns:a16="http://schemas.microsoft.com/office/drawing/2014/main" val="3820475231"/>
                    </a:ext>
                  </a:extLst>
                </a:gridCol>
                <a:gridCol w="1090258">
                  <a:extLst>
                    <a:ext uri="{9D8B030D-6E8A-4147-A177-3AD203B41FA5}">
                      <a16:colId xmlns:a16="http://schemas.microsoft.com/office/drawing/2014/main" val="4118116522"/>
                    </a:ext>
                  </a:extLst>
                </a:gridCol>
                <a:gridCol w="1090258">
                  <a:extLst>
                    <a:ext uri="{9D8B030D-6E8A-4147-A177-3AD203B41FA5}">
                      <a16:colId xmlns:a16="http://schemas.microsoft.com/office/drawing/2014/main" val="1377043166"/>
                    </a:ext>
                  </a:extLst>
                </a:gridCol>
                <a:gridCol w="1090864">
                  <a:extLst>
                    <a:ext uri="{9D8B030D-6E8A-4147-A177-3AD203B41FA5}">
                      <a16:colId xmlns:a16="http://schemas.microsoft.com/office/drawing/2014/main" val="469384555"/>
                    </a:ext>
                  </a:extLst>
                </a:gridCol>
              </a:tblGrid>
              <a:tr h="606018">
                <a:tc>
                  <a:txBody>
                    <a:bodyPr/>
                    <a:lstStyle/>
                    <a:p>
                      <a:pPr algn="l">
                        <a:lnSpc>
                          <a:spcPct val="107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THEME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r>
                        <a:rPr lang="en-GB" sz="1100" u="none" strike="noStrike" dirty="0">
                          <a:solidFill>
                            <a:schemeClr val="bg1"/>
                          </a:solidFill>
                          <a:effectLst/>
                        </a:rPr>
                        <a:t>Combined: Rolling 12-month average </a:t>
                      </a:r>
                      <a:br>
                        <a:rPr lang="en-GB" sz="1100" u="none" strike="noStrike" dirty="0">
                          <a:solidFill>
                            <a:schemeClr val="bg1"/>
                          </a:solidFill>
                          <a:effectLst/>
                        </a:rPr>
                      </a:br>
                      <a:r>
                        <a:rPr lang="en-GB" sz="1000" u="none" strike="noStrike" dirty="0">
                          <a:solidFill>
                            <a:schemeClr val="bg1"/>
                          </a:solidFill>
                          <a:effectLst/>
                        </a:rPr>
                        <a:t>2,249 responses</a:t>
                      </a:r>
                      <a:endParaRPr lang="en-GB" sz="1000" b="1" i="0" u="none" strike="noStrike" dirty="0">
                        <a:solidFill>
                          <a:schemeClr val="bg1"/>
                        </a:solidFill>
                        <a:effectLst/>
                        <a:latin typeface="Aptos Narrow" panose="020B000402020202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endParaRPr lang="en-GB" sz="1000" b="1" u="none" strike="noStrike" dirty="0">
                        <a:solidFill>
                          <a:schemeClr val="bg1"/>
                        </a:solidFill>
                        <a:effectLst/>
                      </a:endParaRPr>
                    </a:p>
                    <a:p>
                      <a:pPr algn="l" fontAlgn="ctr"/>
                      <a:r>
                        <a:rPr lang="en-GB" sz="1000" b="1" u="none" strike="noStrike" dirty="0">
                          <a:solidFill>
                            <a:schemeClr val="bg1"/>
                          </a:solidFill>
                          <a:effectLst/>
                        </a:rPr>
                        <a:t>Study Tech customers</a:t>
                      </a:r>
                      <a:br>
                        <a:rPr lang="en-GB" sz="1000" u="none" strike="noStrike" dirty="0">
                          <a:solidFill>
                            <a:schemeClr val="bg1"/>
                          </a:solidFill>
                          <a:effectLst/>
                        </a:rPr>
                      </a:br>
                      <a:endParaRPr lang="en-GB" sz="1000" b="1" i="0" u="none" strike="noStrike" dirty="0">
                        <a:solidFill>
                          <a:schemeClr val="bg1"/>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br>
                        <a:rPr lang="en-GB" sz="1000" u="none" strike="noStrike" dirty="0">
                          <a:solidFill>
                            <a:schemeClr val="bg1"/>
                          </a:solidFill>
                          <a:effectLst/>
                        </a:rPr>
                      </a:br>
                      <a:r>
                        <a:rPr lang="en-GB" sz="1000" b="1" u="none" strike="noStrike" dirty="0">
                          <a:solidFill>
                            <a:schemeClr val="bg1"/>
                          </a:solidFill>
                          <a:effectLst/>
                        </a:rPr>
                        <a:t>Capita customers</a:t>
                      </a:r>
                      <a:br>
                        <a:rPr lang="en-GB" sz="1000" u="none" strike="noStrike" dirty="0">
                          <a:solidFill>
                            <a:schemeClr val="bg1"/>
                          </a:solidFill>
                          <a:effectLst/>
                        </a:rPr>
                      </a:br>
                      <a:endParaRPr lang="en-GB" sz="1000" b="1" i="0" u="none" strike="noStrike" dirty="0">
                        <a:solidFill>
                          <a:schemeClr val="bg1"/>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a:lnSpc>
                          <a:spcPct val="107000"/>
                        </a:lnSpc>
                        <a:spcAft>
                          <a:spcPts val="800"/>
                        </a:spcAft>
                      </a:pPr>
                      <a:r>
                        <a:rPr lang="en-GB" sz="900" b="1" kern="1200" dirty="0">
                          <a:solidFill>
                            <a:srgbClr val="FFFFFF"/>
                          </a:solidFill>
                          <a:effectLst/>
                          <a:latin typeface="+mn-lt"/>
                          <a:ea typeface="Times New Roman" panose="02020603050405020304" pitchFamily="18" charset="0"/>
                          <a:cs typeface="Arial" panose="020B0604020202020204" pitchFamily="34" charset="0"/>
                        </a:rPr>
                        <a:t>Baseline Score (Legacy service)</a:t>
                      </a:r>
                      <a:br>
                        <a:rPr lang="en-GB" sz="900" b="1" kern="1200" dirty="0">
                          <a:solidFill>
                            <a:srgbClr val="FFFFFF"/>
                          </a:solidFill>
                          <a:effectLst/>
                          <a:latin typeface="+mn-lt"/>
                          <a:ea typeface="Times New Roman" panose="02020603050405020304" pitchFamily="18" charset="0"/>
                          <a:cs typeface="Arial" panose="020B0604020202020204" pitchFamily="34" charset="0"/>
                        </a:rPr>
                      </a:br>
                      <a:r>
                        <a:rPr lang="en-GB" sz="900" b="1" kern="1200" dirty="0">
                          <a:solidFill>
                            <a:srgbClr val="FFFFFF"/>
                          </a:solidFill>
                          <a:effectLst/>
                          <a:latin typeface="+mn-lt"/>
                          <a:ea typeface="Times New Roman" panose="02020603050405020304" pitchFamily="18" charset="0"/>
                          <a:cs typeface="Arial" panose="020B0604020202020204" pitchFamily="34" charset="0"/>
                        </a:rPr>
                        <a:t>&gt;5k responses</a:t>
                      </a:r>
                      <a:endParaRPr lang="en-GB" sz="900" kern="100" dirty="0">
                        <a:effectLst/>
                        <a:latin typeface="+mn-lt"/>
                        <a:ea typeface="Aptos" panose="020B0004020202020204" pitchFamily="34" charset="0"/>
                        <a:cs typeface="Arial" panose="020B0604020202020204" pitchFamily="34" charset="0"/>
                      </a:endParaRPr>
                    </a:p>
                  </a:txBody>
                  <a:tcPr marL="42561" marR="42561" marT="21280" marB="212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027427521"/>
                  </a:ext>
                </a:extLst>
              </a:tr>
              <a:tr h="754177">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Simplicity of following the information, advice and guidance provided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dirty="0">
                          <a:effectLst/>
                        </a:rPr>
                        <a:t>65% </a:t>
                      </a:r>
                      <a:endParaRPr lang="en-GB" sz="900" b="1" i="0" u="none" strike="noStrike" dirty="0">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dirty="0">
                          <a:effectLst/>
                        </a:rPr>
                        <a:t>65%</a:t>
                      </a:r>
                      <a:endParaRPr lang="en-GB" sz="900" b="0" i="0" u="none" strike="noStrike" dirty="0">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dirty="0">
                          <a:effectLst/>
                        </a:rPr>
                        <a:t>64%</a:t>
                      </a:r>
                      <a:endParaRPr lang="en-GB" sz="900" b="0" i="0" u="none" strike="noStrike" dirty="0">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lnSpc>
                          <a:spcPct val="107000"/>
                        </a:lnSpc>
                        <a:spcAft>
                          <a:spcPts val="800"/>
                        </a:spcAft>
                      </a:pPr>
                      <a:r>
                        <a:rPr lang="en-GB" sz="900" kern="100" dirty="0">
                          <a:effectLst/>
                          <a:latin typeface="+mn-lt"/>
                          <a:ea typeface="Aptos" panose="020B0004020202020204" pitchFamily="34" charset="0"/>
                          <a:cs typeface="Arial" panose="020B0604020202020204" pitchFamily="34" charset="0"/>
                        </a:rPr>
                        <a:t>N/A</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23018028"/>
                  </a:ext>
                </a:extLst>
              </a:tr>
              <a:tr h="724081">
                <a:tc>
                  <a:txBody>
                    <a:bodyPr/>
                    <a:lstStyle/>
                    <a:p>
                      <a:pPr algn="l">
                        <a:lnSpc>
                          <a:spcPct val="107000"/>
                        </a:lnSpc>
                        <a:spcAft>
                          <a:spcPts val="800"/>
                        </a:spcAft>
                      </a:pPr>
                      <a:b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Simplicity of the Needs Assessment booking process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dirty="0">
                          <a:effectLst/>
                        </a:rPr>
                        <a:t> 72%      </a:t>
                      </a:r>
                      <a:endParaRPr lang="en-GB" sz="900" b="1" i="0" u="none" strike="noStrike" dirty="0">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dirty="0">
                          <a:effectLst/>
                        </a:rPr>
                        <a:t>72%</a:t>
                      </a:r>
                      <a:endParaRPr lang="en-GB" sz="900" b="0" i="0" u="none" strike="noStrike" dirty="0">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dirty="0">
                          <a:effectLst/>
                        </a:rPr>
                        <a:t>72%</a:t>
                      </a:r>
                      <a:endParaRPr lang="en-GB" sz="900" b="0" i="0" u="none" strike="noStrike" dirty="0">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lnSpc>
                          <a:spcPct val="107000"/>
                        </a:lnSpc>
                        <a:spcAft>
                          <a:spcPts val="800"/>
                        </a:spcAft>
                      </a:pPr>
                      <a:r>
                        <a:rPr lang="en-GB" sz="900" kern="100" dirty="0">
                          <a:effectLst/>
                          <a:latin typeface="+mn-lt"/>
                          <a:ea typeface="Aptos" panose="020B0004020202020204" pitchFamily="34" charset="0"/>
                          <a:cs typeface="Arial" panose="020B0604020202020204" pitchFamily="34" charset="0"/>
                        </a:rPr>
                        <a:t>N/A</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6975370"/>
                  </a:ext>
                </a:extLst>
              </a:tr>
              <a:tr h="612261">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Convenience of travel time and location (in-person assessments)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dirty="0">
                          <a:effectLst/>
                        </a:rPr>
                        <a:t> 86% </a:t>
                      </a:r>
                      <a:br>
                        <a:rPr lang="en-GB" sz="900" b="1" u="none" strike="noStrike" dirty="0">
                          <a:effectLst/>
                        </a:rPr>
                      </a:br>
                      <a:r>
                        <a:rPr lang="en-GB" sz="900" b="1" u="none" strike="noStrike" dirty="0">
                          <a:effectLst/>
                        </a:rPr>
                        <a:t> </a:t>
                      </a:r>
                      <a:endParaRPr lang="en-GB" sz="900" b="1" i="0" u="none" strike="noStrike" dirty="0">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dirty="0">
                          <a:effectLst/>
                        </a:rPr>
                        <a:t>89%</a:t>
                      </a:r>
                      <a:br>
                        <a:rPr lang="en-GB" sz="900" u="none" strike="noStrike" dirty="0">
                          <a:effectLst/>
                        </a:rPr>
                      </a:br>
                      <a:endParaRPr lang="en-GB" sz="900" b="0" i="0" u="none" strike="noStrike" dirty="0">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dirty="0">
                          <a:effectLst/>
                        </a:rPr>
                        <a:t>81%</a:t>
                      </a:r>
                      <a:br>
                        <a:rPr lang="en-GB" sz="900" u="none" strike="noStrike" dirty="0">
                          <a:effectLst/>
                        </a:rPr>
                      </a:br>
                      <a:endParaRPr lang="en-GB" sz="900" b="0" i="0" u="none" strike="noStrike" dirty="0">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lnSpc>
                          <a:spcPct val="107000"/>
                        </a:lnSpc>
                        <a:spcAft>
                          <a:spcPts val="800"/>
                        </a:spcAft>
                      </a:pPr>
                      <a:r>
                        <a:rPr lang="en-GB" sz="900" kern="100" dirty="0">
                          <a:effectLst/>
                          <a:latin typeface="+mn-lt"/>
                          <a:ea typeface="Aptos" panose="020B0004020202020204" pitchFamily="34" charset="0"/>
                          <a:cs typeface="Arial" panose="020B0604020202020204" pitchFamily="34" charset="0"/>
                        </a:rPr>
                        <a:t>N/A</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22003623"/>
                  </a:ext>
                </a:extLst>
              </a:tr>
              <a:tr h="609624">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Satisfaction with the Needs Assessment Service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dirty="0">
                          <a:effectLst/>
                        </a:rPr>
                        <a:t>80%  (+8%)</a:t>
                      </a: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dirty="0">
                          <a:effectLst/>
                        </a:rPr>
                        <a:t>80% (+8%)</a:t>
                      </a:r>
                      <a:endParaRPr lang="en-GB" sz="900" b="0" i="0" u="none" strike="noStrike" dirty="0">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dirty="0">
                          <a:effectLst/>
                        </a:rPr>
                        <a:t>80% (+6%)</a:t>
                      </a:r>
                      <a:endParaRPr lang="en-GB" sz="900" b="0" i="0" u="none" strike="noStrike" dirty="0">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lnSpc>
                          <a:spcPct val="107000"/>
                        </a:lnSpc>
                        <a:spcAft>
                          <a:spcPts val="800"/>
                        </a:spcAft>
                      </a:pPr>
                      <a:r>
                        <a:rPr lang="en-GB" sz="900" kern="100" dirty="0">
                          <a:effectLst/>
                          <a:latin typeface="+mn-lt"/>
                          <a:ea typeface="Aptos" panose="020B0004020202020204" pitchFamily="34" charset="0"/>
                          <a:cs typeface="Arial" panose="020B0604020202020204" pitchFamily="34" charset="0"/>
                        </a:rPr>
                        <a:t>72%</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598576"/>
                  </a:ext>
                </a:extLst>
              </a:tr>
              <a:tr h="724081">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Satisfaction with the quality of Assistive Technology products provided </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dirty="0">
                          <a:effectLst/>
                        </a:rPr>
                        <a:t>76% (+1%)</a:t>
                      </a:r>
                      <a:endParaRPr lang="en-GB" sz="900" b="1" i="0" u="none" strike="noStrike" dirty="0">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dirty="0">
                          <a:effectLst/>
                        </a:rPr>
                        <a:t>77% (+2%)</a:t>
                      </a:r>
                      <a:endParaRPr lang="en-GB" sz="900" b="0" i="0" u="none" strike="noStrike" dirty="0">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dirty="0">
                          <a:effectLst/>
                        </a:rPr>
                        <a:t>74% (-1%)</a:t>
                      </a:r>
                      <a:endParaRPr lang="en-GB" sz="900" b="0" i="0" u="none" strike="noStrike" dirty="0">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lnSpc>
                          <a:spcPct val="107000"/>
                        </a:lnSpc>
                        <a:spcAft>
                          <a:spcPts val="800"/>
                        </a:spcAft>
                      </a:pPr>
                      <a:r>
                        <a:rPr lang="en-GB" sz="900" kern="100" dirty="0">
                          <a:effectLst/>
                          <a:latin typeface="+mn-lt"/>
                          <a:ea typeface="Aptos" panose="020B0004020202020204" pitchFamily="34" charset="0"/>
                          <a:cs typeface="Arial" panose="020B0604020202020204" pitchFamily="34" charset="0"/>
                        </a:rPr>
                        <a:t>75%</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16882853"/>
                  </a:ext>
                </a:extLst>
              </a:tr>
              <a:tr h="835902">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Satisfaction with the Assistive Technology delivery, set up and customer service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dirty="0">
                          <a:effectLst/>
                        </a:rPr>
                        <a:t>72%  (+5%)</a:t>
                      </a:r>
                      <a:endParaRPr lang="en-GB" sz="900" b="1" i="0" u="none" strike="noStrike" dirty="0">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dirty="0">
                          <a:effectLst/>
                        </a:rPr>
                        <a:t>71% ( +4%)</a:t>
                      </a:r>
                      <a:endParaRPr lang="en-GB" sz="900" b="0" i="0" u="none" strike="noStrike" dirty="0">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dirty="0">
                          <a:effectLst/>
                        </a:rPr>
                        <a:t>71% (+4%)</a:t>
                      </a:r>
                      <a:endParaRPr lang="en-GB" sz="900" b="0" i="0" u="none" strike="noStrike" dirty="0">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lnSpc>
                          <a:spcPct val="107000"/>
                        </a:lnSpc>
                        <a:spcAft>
                          <a:spcPts val="800"/>
                        </a:spcAft>
                      </a:pPr>
                      <a:r>
                        <a:rPr lang="en-GB" sz="900" kern="100" dirty="0">
                          <a:effectLst/>
                          <a:latin typeface="+mn-lt"/>
                          <a:ea typeface="Aptos" panose="020B0004020202020204" pitchFamily="34" charset="0"/>
                          <a:cs typeface="Arial" panose="020B0604020202020204" pitchFamily="34" charset="0"/>
                        </a:rPr>
                        <a:t>67%</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24123524"/>
                  </a:ext>
                </a:extLst>
              </a:tr>
              <a:tr h="531591">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Satisfaction with the AT training provided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dirty="0">
                          <a:effectLst/>
                        </a:rPr>
                        <a:t>    81% </a:t>
                      </a: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dirty="0">
                          <a:effectLst/>
                        </a:rPr>
                        <a:t>80%</a:t>
                      </a:r>
                      <a:endParaRPr lang="en-GB" sz="900" b="0" i="0" u="none" strike="noStrike" dirty="0">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dirty="0">
                          <a:effectLst/>
                        </a:rPr>
                        <a:t>80%</a:t>
                      </a:r>
                      <a:endParaRPr lang="en-GB" sz="900" b="0" i="0" u="none" strike="noStrike" dirty="0">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lnSpc>
                          <a:spcPct val="107000"/>
                        </a:lnSpc>
                        <a:spcAft>
                          <a:spcPts val="800"/>
                        </a:spcAft>
                      </a:pPr>
                      <a:r>
                        <a:rPr lang="en-GB" sz="900" kern="100" dirty="0">
                          <a:effectLst/>
                          <a:latin typeface="+mn-lt"/>
                          <a:ea typeface="Aptos" panose="020B0004020202020204" pitchFamily="34" charset="0"/>
                          <a:cs typeface="Arial" panose="020B0604020202020204" pitchFamily="34" charset="0"/>
                        </a:rPr>
                        <a:t>N/A</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207509"/>
                  </a:ext>
                </a:extLst>
              </a:tr>
              <a:tr h="612261">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Overall satisfaction with the DSA application experience </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dirty="0">
                          <a:effectLst/>
                        </a:rPr>
                        <a:t>    69% (+5%)</a:t>
                      </a:r>
                      <a:endParaRPr lang="en-GB" sz="900" b="1" i="0" u="none" strike="noStrike" dirty="0">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dirty="0">
                          <a:effectLst/>
                        </a:rPr>
                        <a:t>69% (+5%)</a:t>
                      </a:r>
                      <a:endParaRPr lang="en-GB" sz="900" b="0" i="0" u="none" strike="noStrike" dirty="0">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dirty="0">
                          <a:effectLst/>
                        </a:rPr>
                        <a:t>68% (+4%)</a:t>
                      </a:r>
                      <a:endParaRPr lang="en-GB" sz="900" b="0" i="0" u="none" strike="noStrike" dirty="0">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lnSpc>
                          <a:spcPct val="107000"/>
                        </a:lnSpc>
                        <a:spcAft>
                          <a:spcPts val="800"/>
                        </a:spcAft>
                      </a:pPr>
                      <a:r>
                        <a:rPr lang="en-GB" sz="900" kern="100" dirty="0">
                          <a:effectLst/>
                          <a:latin typeface="+mn-lt"/>
                          <a:ea typeface="Aptos" panose="020B0004020202020204" pitchFamily="34" charset="0"/>
                          <a:cs typeface="Arial" panose="020B0604020202020204" pitchFamily="34" charset="0"/>
                        </a:rPr>
                        <a:t>64%</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64100824"/>
                  </a:ext>
                </a:extLst>
              </a:tr>
            </a:tbl>
          </a:graphicData>
        </a:graphic>
      </p:graphicFrame>
      <p:sp>
        <p:nvSpPr>
          <p:cNvPr id="9" name="TextBox 6">
            <a:extLst>
              <a:ext uri="{FF2B5EF4-FFF2-40B4-BE49-F238E27FC236}">
                <a16:creationId xmlns:a16="http://schemas.microsoft.com/office/drawing/2014/main" id="{A874543C-851A-6FA1-B526-E95B1ED8AC02}"/>
              </a:ext>
            </a:extLst>
          </p:cNvPr>
          <p:cNvSpPr txBox="1"/>
          <p:nvPr/>
        </p:nvSpPr>
        <p:spPr>
          <a:xfrm>
            <a:off x="5591175" y="955919"/>
            <a:ext cx="6459927" cy="5143780"/>
          </a:xfrm>
          <a:prstGeom prst="rect">
            <a:avLst/>
          </a:prstGeom>
          <a:noFill/>
          <a:ln w="19050">
            <a:solidFill>
              <a:sysClr val="windowText" lastClr="000000"/>
            </a:solidFill>
          </a:ln>
        </p:spPr>
        <p:txBody>
          <a:bodyPr wrap="square" rtlCol="0">
            <a:spAutoFit/>
          </a:bodyPr>
          <a:lstStyle/>
          <a:p>
            <a:pPr fontAlgn="base">
              <a:lnSpc>
                <a:spcPct val="107000"/>
              </a:lnSpc>
              <a:spcAft>
                <a:spcPts val="800"/>
              </a:spcAft>
            </a:pPr>
            <a:r>
              <a:rPr lang="en-GB" sz="1200" b="1" kern="1200" dirty="0">
                <a:solidFill>
                  <a:srgbClr val="000000"/>
                </a:solidFill>
                <a:effectLst/>
                <a:latin typeface="Arial" panose="020B0604020202020204" pitchFamily="34" charset="0"/>
                <a:cs typeface="Arial" panose="020B0604020202020204" pitchFamily="34" charset="0"/>
              </a:rPr>
              <a:t>Commentary</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2,249 customers have responded to our DSA CSAT survey </a:t>
            </a:r>
            <a:r>
              <a:rPr lang="en-GB" sz="1200" kern="100" dirty="0">
                <a:latin typeface="Arial" panose="020B0604020202020204" pitchFamily="34" charset="0"/>
                <a:ea typeface="Aptos" panose="020B0004020202020204" pitchFamily="34" charset="0"/>
                <a:cs typeface="Arial" panose="020B0604020202020204" pitchFamily="34" charset="0"/>
              </a:rPr>
              <a:t>within the past 12 months. </a:t>
            </a:r>
            <a:r>
              <a:rPr lang="en-GB" sz="1200" kern="100" dirty="0">
                <a:effectLst/>
                <a:latin typeface="Arial" panose="020B0604020202020204" pitchFamily="34" charset="0"/>
                <a:ea typeface="Aptos" panose="020B0004020202020204" pitchFamily="34" charset="0"/>
                <a:cs typeface="Arial" panose="020B0604020202020204" pitchFamily="34" charset="0"/>
              </a:rPr>
              <a:t>Around 4% of DSA customers provide a submission once they receive their support. This aligns with response rates for other SLC customer surveys.</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96% of responses are from Student Finance England customers. 4% are from Student Finance Wales customers. 5</a:t>
            </a:r>
            <a:r>
              <a:rPr lang="en-GB" sz="1200" kern="100" dirty="0">
                <a:latin typeface="Arial" panose="020B0604020202020204" pitchFamily="34" charset="0"/>
                <a:ea typeface="Aptos" panose="020B0004020202020204" pitchFamily="34" charset="0"/>
                <a:cs typeface="Arial" panose="020B0604020202020204" pitchFamily="34" charset="0"/>
              </a:rPr>
              <a:t>7</a:t>
            </a:r>
            <a:r>
              <a:rPr lang="en-GB" sz="1200" kern="100" dirty="0">
                <a:effectLst/>
                <a:latin typeface="Arial" panose="020B0604020202020204" pitchFamily="34" charset="0"/>
                <a:ea typeface="Aptos" panose="020B0004020202020204" pitchFamily="34" charset="0"/>
                <a:cs typeface="Arial" panose="020B0604020202020204" pitchFamily="34" charset="0"/>
              </a:rPr>
              <a:t>.2% of responders were supported by Study Tech and 4</a:t>
            </a:r>
            <a:r>
              <a:rPr lang="en-GB" sz="1200" kern="100" dirty="0">
                <a:latin typeface="Arial" panose="020B0604020202020204" pitchFamily="34" charset="0"/>
                <a:ea typeface="Aptos" panose="020B0004020202020204" pitchFamily="34" charset="0"/>
                <a:cs typeface="Arial" panose="020B0604020202020204" pitchFamily="34" charset="0"/>
              </a:rPr>
              <a:t>2</a:t>
            </a:r>
            <a:r>
              <a:rPr lang="en-GB" sz="1200" kern="100" dirty="0">
                <a:effectLst/>
                <a:latin typeface="Arial" panose="020B0604020202020204" pitchFamily="34" charset="0"/>
                <a:ea typeface="Aptos" panose="020B0004020202020204" pitchFamily="34" charset="0"/>
                <a:cs typeface="Arial" panose="020B0604020202020204" pitchFamily="34" charset="0"/>
              </a:rPr>
              <a:t>.</a:t>
            </a:r>
            <a:r>
              <a:rPr lang="en-GB" sz="1200" kern="100" dirty="0">
                <a:latin typeface="Arial" panose="020B0604020202020204" pitchFamily="34" charset="0"/>
                <a:ea typeface="Aptos" panose="020B0004020202020204" pitchFamily="34" charset="0"/>
                <a:cs typeface="Arial" panose="020B0604020202020204" pitchFamily="34" charset="0"/>
              </a:rPr>
              <a:t>8</a:t>
            </a:r>
            <a:r>
              <a:rPr lang="en-GB" sz="1200" kern="100" dirty="0">
                <a:effectLst/>
                <a:latin typeface="Arial" panose="020B0604020202020204" pitchFamily="34" charset="0"/>
                <a:ea typeface="Aptos" panose="020B0004020202020204" pitchFamily="34" charset="0"/>
                <a:cs typeface="Arial" panose="020B0604020202020204" pitchFamily="34" charset="0"/>
              </a:rPr>
              <a:t>% supported by Capita.  </a:t>
            </a:r>
          </a:p>
          <a:p>
            <a:pPr marL="342900" lvl="0" indent="-342900">
              <a:lnSpc>
                <a:spcPct val="107000"/>
              </a:lnSpc>
              <a:spcAft>
                <a:spcPts val="800"/>
              </a:spcAft>
              <a:buFont typeface="Arial" panose="020B0604020202020204" pitchFamily="34" charset="0"/>
              <a:buChar char="•"/>
              <a:tabLst>
                <a:tab pos="457200" algn="l"/>
              </a:tabLst>
            </a:pPr>
            <a:r>
              <a:rPr lang="en-GB" sz="1200" kern="100" dirty="0">
                <a:latin typeface="Arial" panose="020B0604020202020204" pitchFamily="34" charset="0"/>
                <a:ea typeface="Aptos" panose="020B0004020202020204" pitchFamily="34" charset="0"/>
                <a:cs typeface="Arial" panose="020B0604020202020204" pitchFamily="34" charset="0"/>
              </a:rPr>
              <a:t>CSAT scores are higher than those recorded scores for the pre-reforms DSA service. </a:t>
            </a:r>
            <a:r>
              <a:rPr lang="en-GB" sz="1200" kern="100" dirty="0">
                <a:effectLst/>
                <a:latin typeface="Arial" panose="020B0604020202020204" pitchFamily="34" charset="0"/>
                <a:ea typeface="Aptos" panose="020B0004020202020204" pitchFamily="34" charset="0"/>
                <a:cs typeface="Arial" panose="020B0604020202020204" pitchFamily="34" charset="0"/>
              </a:rPr>
              <a:t>Satisfaction with the overall DSA experience averaged </a:t>
            </a:r>
            <a:r>
              <a:rPr lang="en-GB" sz="1200" kern="100" dirty="0">
                <a:latin typeface="Arial" panose="020B0604020202020204" pitchFamily="34" charset="0"/>
                <a:ea typeface="Aptos" panose="020B0004020202020204" pitchFamily="34" charset="0"/>
                <a:cs typeface="Arial" panose="020B0604020202020204" pitchFamily="34" charset="0"/>
              </a:rPr>
              <a:t>69</a:t>
            </a:r>
            <a:r>
              <a:rPr lang="en-GB" sz="1200" kern="100" dirty="0">
                <a:effectLst/>
                <a:latin typeface="Arial" panose="020B0604020202020204" pitchFamily="34" charset="0"/>
                <a:ea typeface="Aptos" panose="020B0004020202020204" pitchFamily="34" charset="0"/>
                <a:cs typeface="Arial" panose="020B0604020202020204" pitchFamily="34" charset="0"/>
              </a:rPr>
              <a:t>% over the prior 12 months which is 5% higher than the rating for the pre-reforms service</a:t>
            </a:r>
            <a:endParaRPr lang="en-GB" sz="1200" dirty="0">
              <a:solidFill>
                <a:srgbClr val="000000"/>
              </a:solidFill>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tabLst>
                <a:tab pos="457200" algn="l"/>
              </a:tabLst>
            </a:pPr>
            <a:r>
              <a:rPr lang="en-GB" sz="1200" dirty="0">
                <a:solidFill>
                  <a:srgbClr val="000000"/>
                </a:solidFill>
                <a:latin typeface="Arial" panose="020B0604020202020204" pitchFamily="34" charset="0"/>
                <a:cs typeface="Arial" panose="020B0604020202020204" pitchFamily="34" charset="0"/>
              </a:rPr>
              <a:t>Satisfaction with the Needs Assessment Service continues to perform well with an 80% satisfaction score, which is 8% higher than the baseline. 21% of customers who responded to the survey suggested they had an in-person needs assessment. </a:t>
            </a:r>
          </a:p>
          <a:p>
            <a:pPr marL="342900" indent="-342900">
              <a:lnSpc>
                <a:spcPct val="107000"/>
              </a:lnSpc>
              <a:spcAft>
                <a:spcPts val="800"/>
              </a:spcAft>
              <a:buFont typeface="Arial" panose="020B0604020202020204" pitchFamily="34" charset="0"/>
              <a:buChar char="•"/>
              <a:tabLst>
                <a:tab pos="457200" algn="l"/>
              </a:tabLst>
            </a:pPr>
            <a:r>
              <a:rPr lang="en-GB" sz="1200" kern="100" dirty="0">
                <a:latin typeface="Arial" panose="020B0604020202020204" pitchFamily="34" charset="0"/>
                <a:ea typeface="Aptos" panose="020B0004020202020204" pitchFamily="34" charset="0"/>
                <a:cs typeface="Arial" panose="020B0604020202020204" pitchFamily="34" charset="0"/>
              </a:rPr>
              <a:t>T</a:t>
            </a:r>
            <a:r>
              <a:rPr lang="en-GB" sz="1200" kern="100" dirty="0">
                <a:effectLst/>
                <a:latin typeface="Arial" panose="020B0604020202020204" pitchFamily="34" charset="0"/>
                <a:ea typeface="Aptos" panose="020B0004020202020204" pitchFamily="34" charset="0"/>
                <a:cs typeface="Arial" panose="020B0604020202020204" pitchFamily="34" charset="0"/>
              </a:rPr>
              <a:t>he lowest scoring theme is how simple customers find it to follow the guidance being provided by SLC and the suppliers on how to progress their application. </a:t>
            </a:r>
            <a:r>
              <a:rPr lang="en-GB" sz="1200" kern="100" dirty="0">
                <a:latin typeface="Arial" panose="020B0604020202020204" pitchFamily="34" charset="0"/>
                <a:ea typeface="Aptos" panose="020B0004020202020204" pitchFamily="34" charset="0"/>
                <a:cs typeface="Arial" panose="020B0604020202020204" pitchFamily="34" charset="0"/>
              </a:rPr>
              <a:t>We are committed to improving the overall application experience and simplifying guidance for DSA customers. </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The baseline results were taken from the previous iteration of the DSA Customer Survey which ran between July 2021 – February 2024. </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The new survey was refined for the launch of the new DSA service. Where the baseline score is N/A, this is because an equivalent question wasn’t asked in the previous survey. </a:t>
            </a:r>
          </a:p>
        </p:txBody>
      </p:sp>
    </p:spTree>
    <p:extLst>
      <p:ext uri="{BB962C8B-B14F-4D97-AF65-F5344CB8AC3E}">
        <p14:creationId xmlns:p14="http://schemas.microsoft.com/office/powerpoint/2010/main" val="321937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877F0-8BC9-D3B2-9862-A298F4482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5EADC-7F9E-9D23-8A96-DE557F9917AB}"/>
              </a:ext>
            </a:extLst>
          </p:cNvPr>
          <p:cNvSpPr txBox="1">
            <a:spLocks noGrp="1"/>
          </p:cNvSpPr>
          <p:nvPr>
            <p:ph type="title" idx="4294967295"/>
          </p:nvPr>
        </p:nvSpPr>
        <p:spPr>
          <a:xfrm>
            <a:off x="0" y="162317"/>
            <a:ext cx="10350744"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CSAT participation by disability type – 30 June 2025</a:t>
            </a:r>
          </a:p>
        </p:txBody>
      </p:sp>
      <p:graphicFrame>
        <p:nvGraphicFramePr>
          <p:cNvPr id="12" name="Table 11">
            <a:extLst>
              <a:ext uri="{FF2B5EF4-FFF2-40B4-BE49-F238E27FC236}">
                <a16:creationId xmlns:a16="http://schemas.microsoft.com/office/drawing/2014/main" id="{BD4BE8BE-11E3-CBB8-3CA0-A0EFE39C9491}"/>
              </a:ext>
            </a:extLst>
          </p:cNvPr>
          <p:cNvGraphicFramePr>
            <a:graphicFrameLocks noGrp="1"/>
          </p:cNvGraphicFramePr>
          <p:nvPr>
            <p:extLst>
              <p:ext uri="{D42A27DB-BD31-4B8C-83A1-F6EECF244321}">
                <p14:modId xmlns:p14="http://schemas.microsoft.com/office/powerpoint/2010/main" val="502207632"/>
              </p:ext>
            </p:extLst>
          </p:nvPr>
        </p:nvGraphicFramePr>
        <p:xfrm>
          <a:off x="0" y="845908"/>
          <a:ext cx="5551714" cy="6012090"/>
        </p:xfrm>
        <a:graphic>
          <a:graphicData uri="http://schemas.openxmlformats.org/drawingml/2006/table">
            <a:tbl>
              <a:tblPr firstRow="1" bandRow="1"/>
              <a:tblGrid>
                <a:gridCol w="2775857">
                  <a:extLst>
                    <a:ext uri="{9D8B030D-6E8A-4147-A177-3AD203B41FA5}">
                      <a16:colId xmlns:a16="http://schemas.microsoft.com/office/drawing/2014/main" val="3968851484"/>
                    </a:ext>
                  </a:extLst>
                </a:gridCol>
                <a:gridCol w="2775857">
                  <a:extLst>
                    <a:ext uri="{9D8B030D-6E8A-4147-A177-3AD203B41FA5}">
                      <a16:colId xmlns:a16="http://schemas.microsoft.com/office/drawing/2014/main" val="2029081739"/>
                    </a:ext>
                  </a:extLst>
                </a:gridCol>
              </a:tblGrid>
              <a:tr h="668010">
                <a:tc>
                  <a:txBody>
                    <a:bodyPr/>
                    <a:lstStyle/>
                    <a:p>
                      <a:pPr algn="l">
                        <a:lnSpc>
                          <a:spcPct val="105000"/>
                        </a:lnSpc>
                        <a:spcAft>
                          <a:spcPts val="800"/>
                        </a:spcAft>
                      </a:pPr>
                      <a:r>
                        <a:rPr lang="en-GB"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Disability Type</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Participation in CSAT survey (%)</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204839158"/>
                  </a:ext>
                </a:extLst>
              </a:tr>
              <a:tr h="668010">
                <a:tc>
                  <a:txBody>
                    <a:bodyPr/>
                    <a:lstStyle/>
                    <a:p>
                      <a:pPr algn="l">
                        <a:lnSpc>
                          <a:spcPct val="105000"/>
                        </a:lnSpc>
                        <a:spcAft>
                          <a:spcPts val="800"/>
                        </a:spcAft>
                      </a:pP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Autism</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72000"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l" fontAlgn="ctr">
                        <a:lnSpc>
                          <a:spcPct val="105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12%</a:t>
                      </a:r>
                    </a:p>
                  </a:txBody>
                  <a:tcPr marL="72000"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9884128"/>
                  </a:ext>
                </a:extLst>
              </a:tr>
              <a:tr h="668010">
                <a:tc>
                  <a:txBody>
                    <a:bodyPr/>
                    <a:lstStyle/>
                    <a:p>
                      <a:pPr algn="l">
                        <a:lnSpc>
                          <a:spcPct val="105000"/>
                        </a:lnSpc>
                        <a:spcAft>
                          <a:spcPts val="800"/>
                        </a:spcAft>
                      </a:pPr>
                      <a:r>
                        <a:rPr lang="en-GB"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Hearing Impairment</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72000"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1%</a:t>
                      </a:r>
                    </a:p>
                  </a:txBody>
                  <a:tcPr marL="72000"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9781872"/>
                  </a:ext>
                </a:extLst>
              </a:tr>
              <a:tr h="668010">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Learning Difficulty</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72000"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30%</a:t>
                      </a:r>
                    </a:p>
                  </a:txBody>
                  <a:tcPr marL="72000"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6340119"/>
                  </a:ext>
                </a:extLst>
              </a:tr>
              <a:tr h="668010">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Longstanding Illness</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72000"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9%</a:t>
                      </a:r>
                    </a:p>
                  </a:txBody>
                  <a:tcPr marL="72000"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874874"/>
                  </a:ext>
                </a:extLst>
              </a:tr>
              <a:tr h="668010">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Mental Heath Condition</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72000"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19%</a:t>
                      </a:r>
                    </a:p>
                  </a:txBody>
                  <a:tcPr marL="72000"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3210259"/>
                  </a:ext>
                </a:extLst>
              </a:tr>
              <a:tr h="668010">
                <a:tc>
                  <a:txBody>
                    <a:bodyPr/>
                    <a:lstStyle/>
                    <a:p>
                      <a:pPr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Mobility</a:t>
                      </a:r>
                    </a:p>
                  </a:txBody>
                  <a:tcPr marL="72000"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8%</a:t>
                      </a:r>
                    </a:p>
                  </a:txBody>
                  <a:tcPr marL="72000"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3274155"/>
                  </a:ext>
                </a:extLst>
              </a:tr>
              <a:tr h="668010">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Multiple disabilities</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72000"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19%</a:t>
                      </a:r>
                    </a:p>
                  </a:txBody>
                  <a:tcPr marL="72000"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8925721"/>
                  </a:ext>
                </a:extLst>
              </a:tr>
              <a:tr h="668010">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Visual Impairment</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72000"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l">
                        <a:lnSpc>
                          <a:spcPct val="107000"/>
                        </a:lnSpc>
                      </a:pPr>
                      <a:r>
                        <a:rPr lang="en-GB" sz="1400" kern="100" dirty="0">
                          <a:effectLst/>
                          <a:latin typeface="Arial" panose="020B0604020202020204" pitchFamily="34" charset="0"/>
                          <a:cs typeface="Arial" panose="020B0604020202020204" pitchFamily="34" charset="0"/>
                        </a:rPr>
                        <a:t>2%</a:t>
                      </a:r>
                    </a:p>
                  </a:txBody>
                  <a:tcPr marL="72000"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4310797"/>
                  </a:ext>
                </a:extLst>
              </a:tr>
            </a:tbl>
          </a:graphicData>
        </a:graphic>
      </p:graphicFrame>
      <p:sp>
        <p:nvSpPr>
          <p:cNvPr id="16" name="TextBox 15">
            <a:extLst>
              <a:ext uri="{FF2B5EF4-FFF2-40B4-BE49-F238E27FC236}">
                <a16:creationId xmlns:a16="http://schemas.microsoft.com/office/drawing/2014/main" id="{8B7B37CD-0023-BABA-0204-2CE3E1F5C629}"/>
              </a:ext>
            </a:extLst>
          </p:cNvPr>
          <p:cNvSpPr txBox="1"/>
          <p:nvPr/>
        </p:nvSpPr>
        <p:spPr>
          <a:xfrm>
            <a:off x="5696293" y="905232"/>
            <a:ext cx="6266475" cy="252376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Commentary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of July 2025, </a:t>
            </a:r>
            <a:r>
              <a:rPr lang="en-GB" sz="1400" dirty="0">
                <a:solidFill>
                  <a:prstClr val="black"/>
                </a:solidFill>
                <a:latin typeface="Arial" panose="020B0604020202020204" pitchFamily="34" charset="0"/>
                <a:cs typeface="Arial" panose="020B0604020202020204" pitchFamily="34" charset="0"/>
              </a:rPr>
              <a:t>30</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students who completed a customer satisfaction survey told us they have a learning difficulty. 12% said they have autism</a:t>
            </a:r>
            <a:r>
              <a:rPr lang="en-GB" sz="1400" dirty="0">
                <a:solidFill>
                  <a:prstClr val="black"/>
                </a:solidFill>
                <a:latin typeface="Arial" panose="020B0604020202020204" pitchFamily="34" charset="0"/>
                <a:cs typeface="Arial" panose="020B0604020202020204" pitchFamily="34" charset="0"/>
              </a:rPr>
              <a:t>.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with a hearing impairment represented </a:t>
            </a:r>
            <a:r>
              <a:rPr lang="en-GB" sz="1400" dirty="0">
                <a:solidFill>
                  <a:prstClr val="black"/>
                </a:solidFill>
                <a:latin typeface="Arial" panose="020B0604020202020204" pitchFamily="34" charset="0"/>
                <a:cs typeface="Arial" panose="020B0604020202020204" pitchFamily="34" charset="0"/>
              </a:rPr>
              <a:t>1</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respondents, with 2% of respondents having a visual impairment.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b="1" dirty="0">
              <a:solidFill>
                <a:prstClr val="black"/>
              </a:solidFill>
              <a:highlight>
                <a:srgbClr val="FFFF00"/>
              </a:highlight>
              <a:latin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GB" sz="1400" b="1" i="0" u="none" strike="noStrike" kern="1200" cap="none" spc="0" normalizeH="0" baseline="0" noProof="0" dirty="0">
              <a:ln>
                <a:noFill/>
              </a:ln>
              <a:solidFill>
                <a:prstClr val="black"/>
              </a:solidFill>
              <a:effectLst/>
              <a:highlight>
                <a:srgbClr val="FFFF00"/>
              </a:highlight>
              <a:uLnTx/>
              <a:uFillTx/>
              <a:latin typeface="Calibri"/>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1400" b="1" dirty="0">
              <a:solidFill>
                <a:prstClr val="black"/>
              </a:solidFill>
              <a:highlight>
                <a:srgbClr val="FFFF00"/>
              </a:highlight>
              <a:latin typeface="Calibri"/>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400" b="1" i="0" u="none" strike="noStrike" kern="1200" cap="none" spc="0" normalizeH="0" baseline="0" noProof="0" dirty="0">
              <a:ln>
                <a:noFill/>
              </a:ln>
              <a:solidFill>
                <a:prstClr val="black"/>
              </a:solidFill>
              <a:effectLst/>
              <a:highlight>
                <a:srgbClr val="FFFF00"/>
              </a:highligh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183308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754C8-25E6-B9ED-CF3A-177484E31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D768A-7F67-8D95-6265-66FB9D55F9B7}"/>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a:t>
            </a:r>
            <a:r>
              <a:rPr lang="en-GB" sz="2600" b="1" dirty="0">
                <a:solidFill>
                  <a:schemeClr val="bg1"/>
                </a:solidFill>
                <a:latin typeface="Arial" panose="020B0604020202020204" pitchFamily="34" charset="0"/>
                <a:ea typeface="Calibri"/>
                <a:cs typeface="Arial" panose="020B0604020202020204" pitchFamily="34" charset="0"/>
              </a:rPr>
              <a:t>– Capita:</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 June 2025 (1)</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43532321-3CBD-D6C7-AAFC-3F26F0E92A63}"/>
              </a:ext>
            </a:extLst>
          </p:cNvPr>
          <p:cNvGraphicFramePr>
            <a:graphicFrameLocks noGrp="1"/>
          </p:cNvGraphicFramePr>
          <p:nvPr>
            <p:extLst>
              <p:ext uri="{D42A27DB-BD31-4B8C-83A1-F6EECF244321}">
                <p14:modId xmlns:p14="http://schemas.microsoft.com/office/powerpoint/2010/main" val="2519146201"/>
              </p:ext>
            </p:extLst>
          </p:nvPr>
        </p:nvGraphicFramePr>
        <p:xfrm>
          <a:off x="-2" y="827936"/>
          <a:ext cx="7856378" cy="5918098"/>
        </p:xfrm>
        <a:graphic>
          <a:graphicData uri="http://schemas.openxmlformats.org/drawingml/2006/table">
            <a:tbl>
              <a:tblPr firstRow="1" bandRow="1"/>
              <a:tblGrid>
                <a:gridCol w="992880">
                  <a:extLst>
                    <a:ext uri="{9D8B030D-6E8A-4147-A177-3AD203B41FA5}">
                      <a16:colId xmlns:a16="http://schemas.microsoft.com/office/drawing/2014/main" val="2496437352"/>
                    </a:ext>
                  </a:extLst>
                </a:gridCol>
                <a:gridCol w="1524423">
                  <a:extLst>
                    <a:ext uri="{9D8B030D-6E8A-4147-A177-3AD203B41FA5}">
                      <a16:colId xmlns:a16="http://schemas.microsoft.com/office/drawing/2014/main" val="3265081969"/>
                    </a:ext>
                  </a:extLst>
                </a:gridCol>
                <a:gridCol w="930306">
                  <a:extLst>
                    <a:ext uri="{9D8B030D-6E8A-4147-A177-3AD203B41FA5}">
                      <a16:colId xmlns:a16="http://schemas.microsoft.com/office/drawing/2014/main" val="629354197"/>
                    </a:ext>
                  </a:extLst>
                </a:gridCol>
                <a:gridCol w="1121840">
                  <a:extLst>
                    <a:ext uri="{9D8B030D-6E8A-4147-A177-3AD203B41FA5}">
                      <a16:colId xmlns:a16="http://schemas.microsoft.com/office/drawing/2014/main" val="3708590140"/>
                    </a:ext>
                  </a:extLst>
                </a:gridCol>
                <a:gridCol w="779816">
                  <a:extLst>
                    <a:ext uri="{9D8B030D-6E8A-4147-A177-3AD203B41FA5}">
                      <a16:colId xmlns:a16="http://schemas.microsoft.com/office/drawing/2014/main" val="3718311893"/>
                    </a:ext>
                  </a:extLst>
                </a:gridCol>
                <a:gridCol w="1067118">
                  <a:extLst>
                    <a:ext uri="{9D8B030D-6E8A-4147-A177-3AD203B41FA5}">
                      <a16:colId xmlns:a16="http://schemas.microsoft.com/office/drawing/2014/main" val="1542582147"/>
                    </a:ext>
                  </a:extLst>
                </a:gridCol>
                <a:gridCol w="1439995">
                  <a:extLst>
                    <a:ext uri="{9D8B030D-6E8A-4147-A177-3AD203B41FA5}">
                      <a16:colId xmlns:a16="http://schemas.microsoft.com/office/drawing/2014/main" val="4219622444"/>
                    </a:ext>
                  </a:extLst>
                </a:gridCol>
              </a:tblGrid>
              <a:tr h="660288">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 </a:t>
                      </a:r>
                      <a:r>
                        <a:rPr lang="en-GB" sz="900" b="1" i="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June)</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308542">
                <a:tc>
                  <a:txBody>
                    <a:bodyPr/>
                    <a:lstStyle/>
                    <a:p>
                      <a:pPr algn="l">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offer of NAs appointment made within 2 working days of referral of customers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First Contact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Initial NA communication sent from Supplier to Customer after Supplier receipt of SLC NA referral approval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&lt;=2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Aptos" panose="020B0004020202020204" pitchFamily="34" charset="0"/>
                          <a:cs typeface="Arial" panose="020B0604020202020204" pitchFamily="34" charset="0"/>
                        </a:rPr>
                        <a:t>100%</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481983">
                <a:tc>
                  <a:txBody>
                    <a:bodyPr/>
                    <a:lstStyle/>
                    <a:p>
                      <a:pPr algn="l">
                        <a:lnSpc>
                          <a:spcPct val="105000"/>
                        </a:lnSpc>
                        <a:spcAft>
                          <a:spcPts val="800"/>
                        </a:spcAft>
                      </a:pPr>
                      <a:r>
                        <a:rPr lang="en-GB" sz="9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 should be offered and completed within 7 working days of the successful contact (excluding those where the customer has requested an alternative date)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Offered &amp; Completed</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appointment  offered and completed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&lt;=7 working days</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100%</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481983">
                <a:tc>
                  <a:txBody>
                    <a:bodyPr/>
                    <a:lstStyle/>
                    <a:p>
                      <a:pPr algn="l">
                        <a:lnSpc>
                          <a:spcPct val="106000"/>
                        </a:lnSpc>
                        <a:spcAft>
                          <a:spcPts val="800"/>
                        </a:spcAft>
                      </a:pPr>
                      <a:r>
                        <a:rPr lang="en-GB" sz="9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made available to SLC within 5 working days of when NA undertaken (excluding those where the customer has requested to review the NAR)</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Returns</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Completed NAs submitted from Supplier to SLC</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&lt;=5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100%</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985302">
                <a:tc>
                  <a:txBody>
                    <a:bodyPr/>
                    <a:lstStyle/>
                    <a:p>
                      <a:pPr algn="l">
                        <a:lnSpc>
                          <a:spcPct val="106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meet the standard of acceptability as defined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NARs Quality Standard</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Submitted NARs from Supplier to SLC Approved on first submission: Right First Time (not pended)</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 of Acceptability</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May 2025 – 92% (Reporting is a month behind)</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
        <p:nvSpPr>
          <p:cNvPr id="6" name="TextBox 5">
            <a:extLst>
              <a:ext uri="{FF2B5EF4-FFF2-40B4-BE49-F238E27FC236}">
                <a16:creationId xmlns:a16="http://schemas.microsoft.com/office/drawing/2014/main" id="{2B72A736-0A9F-7487-ACB4-EFEDFF998114}"/>
              </a:ext>
            </a:extLst>
          </p:cNvPr>
          <p:cNvSpPr txBox="1"/>
          <p:nvPr/>
        </p:nvSpPr>
        <p:spPr>
          <a:xfrm>
            <a:off x="7995470" y="1195533"/>
            <a:ext cx="4074610" cy="2605842"/>
          </a:xfrm>
          <a:prstGeom prst="rect">
            <a:avLst/>
          </a:prstGeom>
          <a:noFill/>
          <a:ln>
            <a:solidFill>
              <a:schemeClr val="tx1"/>
            </a:solidFill>
          </a:ln>
        </p:spPr>
        <p:txBody>
          <a:bodyPr wrap="square" lIns="91440" tIns="45720" rIns="91440" bIns="45720" rtlCol="0" anchor="t">
            <a:spAutoFit/>
          </a:bodyPr>
          <a:lstStyle/>
          <a:p>
            <a:pPr algn="l" rtl="0" fontAlgn="base">
              <a:lnSpc>
                <a:spcPts val="1376"/>
              </a:lnSpc>
            </a:pPr>
            <a:r>
              <a:rPr lang="en-GB" sz="1200" b="1" dirty="0">
                <a:latin typeface="Arial" panose="020B0604020202020204" pitchFamily="34" charset="0"/>
                <a:cs typeface="Arial" panose="020B0604020202020204" pitchFamily="34" charset="0"/>
              </a:rPr>
              <a:t>Commentary</a:t>
            </a:r>
            <a:endParaRPr lang="en-GB" sz="1200" b="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endParaRPr lang="en-GB" sz="1200" b="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b="1" dirty="0">
                <a:solidFill>
                  <a:srgbClr val="000000"/>
                </a:solidFill>
                <a:latin typeface="Arial" panose="020B0604020202020204" pitchFamily="34" charset="0"/>
                <a:cs typeface="Arial" panose="020B0604020202020204" pitchFamily="34" charset="0"/>
              </a:rPr>
              <a:t>KPI 1</a:t>
            </a:r>
            <a:r>
              <a:rPr lang="en-GB" sz="1200" dirty="0">
                <a:solidFill>
                  <a:srgbClr val="000000"/>
                </a:solidFill>
                <a:latin typeface="Arial" panose="020B0604020202020204" pitchFamily="34" charset="0"/>
                <a:cs typeface="Arial" panose="020B0604020202020204" pitchFamily="34" charset="0"/>
              </a:rPr>
              <a:t>, </a:t>
            </a:r>
            <a:r>
              <a:rPr lang="en-GB" sz="1200" b="1" dirty="0">
                <a:solidFill>
                  <a:srgbClr val="000000"/>
                </a:solidFill>
                <a:latin typeface="Arial" panose="020B0604020202020204" pitchFamily="34" charset="0"/>
                <a:cs typeface="Arial" panose="020B0604020202020204" pitchFamily="34" charset="0"/>
              </a:rPr>
              <a:t>KPI 2</a:t>
            </a:r>
            <a:r>
              <a:rPr lang="en-GB" sz="1200" dirty="0">
                <a:solidFill>
                  <a:srgbClr val="000000"/>
                </a:solidFill>
                <a:latin typeface="Arial" panose="020B0604020202020204" pitchFamily="34" charset="0"/>
                <a:cs typeface="Arial" panose="020B0604020202020204" pitchFamily="34" charset="0"/>
              </a:rPr>
              <a:t> and </a:t>
            </a:r>
            <a:r>
              <a:rPr lang="en-GB" sz="1200" b="1" dirty="0">
                <a:solidFill>
                  <a:srgbClr val="000000"/>
                </a:solidFill>
                <a:latin typeface="Arial" panose="020B0604020202020204" pitchFamily="34" charset="0"/>
                <a:cs typeface="Arial" panose="020B0604020202020204" pitchFamily="34" charset="0"/>
              </a:rPr>
              <a:t>KPI 3</a:t>
            </a:r>
            <a:r>
              <a:rPr lang="en-GB" sz="1200" dirty="0">
                <a:solidFill>
                  <a:srgbClr val="000000"/>
                </a:solidFill>
                <a:latin typeface="Arial" panose="020B0604020202020204" pitchFamily="34" charset="0"/>
                <a:cs typeface="Arial" panose="020B0604020202020204" pitchFamily="34" charset="0"/>
              </a:rPr>
              <a:t> performance targets are being exceeded. </a:t>
            </a:r>
            <a:endParaRPr lang="en-GB" sz="1200" dirty="0">
              <a:effectLst/>
              <a:latin typeface="Arial" panose="020B0604020202020204" pitchFamily="34" charset="0"/>
              <a:ea typeface="Aptos" panose="020B0004020202020204" pitchFamily="34" charset="0"/>
              <a:cs typeface="Arial" panose="020B0604020202020204" pitchFamily="34" charset="0"/>
            </a:endParaRPr>
          </a:p>
          <a:p>
            <a:pPr algn="l" rtl="0" fontAlgn="base">
              <a:lnSpc>
                <a:spcPts val="1376"/>
              </a:lnSpc>
            </a:pPr>
            <a:endParaRPr lang="en-GB" sz="1200" dirty="0">
              <a:effectLst/>
              <a:latin typeface="Arial" panose="020B0604020202020204" pitchFamily="34" charset="0"/>
              <a:ea typeface="Aptos" panose="020B00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dirty="0">
                <a:effectLst/>
                <a:latin typeface="Arial" panose="020B0604020202020204" pitchFamily="34" charset="0"/>
                <a:ea typeface="Aptos" panose="020B0004020202020204" pitchFamily="34" charset="0"/>
                <a:cs typeface="Arial" panose="020B0604020202020204" pitchFamily="34" charset="0"/>
              </a:rPr>
              <a:t>Performance on </a:t>
            </a:r>
            <a:r>
              <a:rPr lang="en-GB" sz="1200" b="1" dirty="0">
                <a:effectLst/>
                <a:latin typeface="Arial" panose="020B0604020202020204" pitchFamily="34" charset="0"/>
                <a:ea typeface="Aptos" panose="020B0004020202020204" pitchFamily="34" charset="0"/>
                <a:cs typeface="Arial" panose="020B0604020202020204" pitchFamily="34" charset="0"/>
              </a:rPr>
              <a:t>KPI 4</a:t>
            </a:r>
            <a:r>
              <a:rPr lang="en-GB" sz="1200" dirty="0">
                <a:effectLst/>
                <a:latin typeface="Arial" panose="020B0604020202020204" pitchFamily="34" charset="0"/>
                <a:ea typeface="Aptos" panose="020B0004020202020204" pitchFamily="34" charset="0"/>
                <a:cs typeface="Arial" panose="020B0604020202020204" pitchFamily="34" charset="0"/>
              </a:rPr>
              <a:t> has </a:t>
            </a:r>
            <a:r>
              <a:rPr lang="en-GB" sz="1200" dirty="0">
                <a:latin typeface="Arial" panose="020B0604020202020204" pitchFamily="34" charset="0"/>
                <a:ea typeface="Aptos" panose="020B0004020202020204" pitchFamily="34" charset="0"/>
                <a:cs typeface="Arial" panose="020B0604020202020204" pitchFamily="34" charset="0"/>
              </a:rPr>
              <a:t>seen improvement across the last few months (84% and 87% in April and May) and is now just short of the target. </a:t>
            </a:r>
          </a:p>
          <a:p>
            <a:pPr algn="l" rtl="0" fontAlgn="base">
              <a:lnSpc>
                <a:spcPts val="1376"/>
              </a:lnSpc>
            </a:pPr>
            <a:endParaRPr lang="en-GB" sz="1200" dirty="0">
              <a:effectLst/>
              <a:latin typeface="Arial" panose="020B0604020202020204" pitchFamily="34" charset="0"/>
              <a:ea typeface="Aptos" panose="020B00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dirty="0">
                <a:latin typeface="Arial" panose="020B0604020202020204" pitchFamily="34" charset="0"/>
                <a:ea typeface="Aptos" panose="020B0004020202020204" pitchFamily="34" charset="0"/>
                <a:cs typeface="Arial" panose="020B0604020202020204" pitchFamily="34" charset="0"/>
              </a:rPr>
              <a:t>Collaboration between SLC and Capita is ongoing with a focus on quality and right first time for Needs Assessments.</a:t>
            </a:r>
          </a:p>
          <a:p>
            <a:pPr marL="285750" indent="-285750" algn="l" rtl="0" fontAlgn="base">
              <a:lnSpc>
                <a:spcPts val="1376"/>
              </a:lnSpc>
              <a:buFont typeface="Arial" panose="020B0604020202020204" pitchFamily="34" charset="0"/>
              <a:buChar char="•"/>
            </a:pPr>
            <a:endParaRPr lang="en-GB" sz="1200" dirty="0">
              <a:effectLst/>
              <a:latin typeface="Arial" panose="020B0604020202020204" pitchFamily="34" charset="0"/>
              <a:ea typeface="Aptos" panose="020B0004020202020204" pitchFamily="34" charset="0"/>
              <a:cs typeface="Arial" panose="020B0604020202020204" pitchFamily="34" charset="0"/>
            </a:endParaRPr>
          </a:p>
          <a:p>
            <a:pPr algn="l" rtl="0" fontAlgn="base">
              <a:lnSpc>
                <a:spcPts val="1376"/>
              </a:lnSpc>
            </a:pPr>
            <a:endParaRPr lang="en-GB" sz="12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99779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C51A7-4337-1325-7D92-E6F331C8A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907D4-DC72-E564-FCED-79C576649717}"/>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 Capita: June 2025 (2)</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DCA2C9AB-0D11-9C46-38C7-9C9B128D1F05}"/>
              </a:ext>
            </a:extLst>
          </p:cNvPr>
          <p:cNvGraphicFramePr>
            <a:graphicFrameLocks noGrp="1"/>
          </p:cNvGraphicFramePr>
          <p:nvPr>
            <p:extLst>
              <p:ext uri="{D42A27DB-BD31-4B8C-83A1-F6EECF244321}">
                <p14:modId xmlns:p14="http://schemas.microsoft.com/office/powerpoint/2010/main" val="1142445797"/>
              </p:ext>
            </p:extLst>
          </p:nvPr>
        </p:nvGraphicFramePr>
        <p:xfrm>
          <a:off x="-2" y="837367"/>
          <a:ext cx="8238930" cy="5955318"/>
        </p:xfrm>
        <a:graphic>
          <a:graphicData uri="http://schemas.openxmlformats.org/drawingml/2006/table">
            <a:tbl>
              <a:tblPr firstRow="1" bandRow="1"/>
              <a:tblGrid>
                <a:gridCol w="1176990">
                  <a:extLst>
                    <a:ext uri="{9D8B030D-6E8A-4147-A177-3AD203B41FA5}">
                      <a16:colId xmlns:a16="http://schemas.microsoft.com/office/drawing/2014/main" val="2496437352"/>
                    </a:ext>
                  </a:extLst>
                </a:gridCol>
                <a:gridCol w="1176990">
                  <a:extLst>
                    <a:ext uri="{9D8B030D-6E8A-4147-A177-3AD203B41FA5}">
                      <a16:colId xmlns:a16="http://schemas.microsoft.com/office/drawing/2014/main" val="3265081969"/>
                    </a:ext>
                  </a:extLst>
                </a:gridCol>
                <a:gridCol w="1176990">
                  <a:extLst>
                    <a:ext uri="{9D8B030D-6E8A-4147-A177-3AD203B41FA5}">
                      <a16:colId xmlns:a16="http://schemas.microsoft.com/office/drawing/2014/main" val="629354197"/>
                    </a:ext>
                  </a:extLst>
                </a:gridCol>
                <a:gridCol w="1176990">
                  <a:extLst>
                    <a:ext uri="{9D8B030D-6E8A-4147-A177-3AD203B41FA5}">
                      <a16:colId xmlns:a16="http://schemas.microsoft.com/office/drawing/2014/main" val="3708590140"/>
                    </a:ext>
                  </a:extLst>
                </a:gridCol>
                <a:gridCol w="1176990">
                  <a:extLst>
                    <a:ext uri="{9D8B030D-6E8A-4147-A177-3AD203B41FA5}">
                      <a16:colId xmlns:a16="http://schemas.microsoft.com/office/drawing/2014/main" val="3718311893"/>
                    </a:ext>
                  </a:extLst>
                </a:gridCol>
                <a:gridCol w="1176990">
                  <a:extLst>
                    <a:ext uri="{9D8B030D-6E8A-4147-A177-3AD203B41FA5}">
                      <a16:colId xmlns:a16="http://schemas.microsoft.com/office/drawing/2014/main" val="1542582147"/>
                    </a:ext>
                  </a:extLst>
                </a:gridCol>
                <a:gridCol w="1176990">
                  <a:extLst>
                    <a:ext uri="{9D8B030D-6E8A-4147-A177-3AD203B41FA5}">
                      <a16:colId xmlns:a16="http://schemas.microsoft.com/office/drawing/2014/main" val="4219622444"/>
                    </a:ext>
                  </a:extLst>
                </a:gridCol>
              </a:tblGrid>
              <a:tr h="501191">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June</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947890">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5</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have a satisfaction score of 70% or above (for those sampled)</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NA Experience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78%</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324628">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be contacted within 2 working days of receiving SLC approval to arrange delivery of equipment appointment</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First Contact</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Customer Contact rate for approved AT Equipment delivery to Customer</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&lt;=2 working days</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687977">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receive equipment package within 5 working days of successful contact, or 5 working days from the date the £200 contribution is received</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 after successful contact and where applicable after contribution payment is received from customer</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1493632">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have a satisfaction score of 70% or above (for those sampled) for delivery, setup and customer service</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Equipment Experience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74%</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
        <p:nvSpPr>
          <p:cNvPr id="6" name="TextBox 5">
            <a:extLst>
              <a:ext uri="{FF2B5EF4-FFF2-40B4-BE49-F238E27FC236}">
                <a16:creationId xmlns:a16="http://schemas.microsoft.com/office/drawing/2014/main" id="{C9024699-5E5B-4055-3E43-806F0BEA5E0A}"/>
              </a:ext>
            </a:extLst>
          </p:cNvPr>
          <p:cNvSpPr txBox="1"/>
          <p:nvPr/>
        </p:nvSpPr>
        <p:spPr>
          <a:xfrm>
            <a:off x="8450915" y="1190289"/>
            <a:ext cx="3427942" cy="2605842"/>
          </a:xfrm>
          <a:prstGeom prst="rect">
            <a:avLst/>
          </a:prstGeom>
          <a:noFill/>
          <a:ln>
            <a:solidFill>
              <a:schemeClr val="tx1"/>
            </a:solidFill>
          </a:ln>
        </p:spPr>
        <p:txBody>
          <a:bodyPr wrap="square" lIns="91440" tIns="45720" rIns="91440" bIns="45720" rtlCol="0" anchor="t">
            <a:spAutoFit/>
          </a:bodyPr>
          <a:lstStyle/>
          <a:p>
            <a:pPr algn="l" rtl="0" fontAlgn="base">
              <a:lnSpc>
                <a:spcPts val="1376"/>
              </a:lnSpc>
            </a:pPr>
            <a:r>
              <a:rPr lang="en-GB" sz="1200" b="1" dirty="0">
                <a:latin typeface="Arial" panose="020B0604020202020204" pitchFamily="34" charset="0"/>
                <a:cs typeface="Arial" panose="020B0604020202020204" pitchFamily="34" charset="0"/>
              </a:rPr>
              <a:t>Commentary</a:t>
            </a:r>
          </a:p>
          <a:p>
            <a:pPr marL="285750" indent="-285750" algn="l" rtl="0" fontAlgn="base">
              <a:lnSpc>
                <a:spcPts val="1376"/>
              </a:lnSpc>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dirty="0">
                <a:latin typeface="Arial" panose="020B0604020202020204" pitchFamily="34" charset="0"/>
                <a:cs typeface="Arial" panose="020B0604020202020204" pitchFamily="34" charset="0"/>
              </a:rPr>
              <a:t>Customer satisfaction for the Needs Assessment service </a:t>
            </a:r>
            <a:r>
              <a:rPr lang="en-GB" sz="1200" b="1" dirty="0">
                <a:latin typeface="Arial" panose="020B0604020202020204" pitchFamily="34" charset="0"/>
                <a:cs typeface="Arial" panose="020B0604020202020204" pitchFamily="34" charset="0"/>
              </a:rPr>
              <a:t>(KPI 7) </a:t>
            </a:r>
            <a:r>
              <a:rPr lang="en-GB" sz="1200" dirty="0">
                <a:latin typeface="Arial" panose="020B0604020202020204" pitchFamily="34" charset="0"/>
                <a:cs typeface="Arial" panose="020B0604020202020204" pitchFamily="34" charset="0"/>
              </a:rPr>
              <a:t>continues to exceed the target. </a:t>
            </a:r>
          </a:p>
          <a:p>
            <a:pPr algn="l" rtl="0" fontAlgn="base">
              <a:lnSpc>
                <a:spcPts val="1376"/>
              </a:lnSpc>
            </a:pPr>
            <a:endParaRPr lang="en-GB" sz="1200" dirty="0">
              <a:latin typeface="Arial" panose="020B0604020202020204" pitchFamily="34" charset="0"/>
              <a:cs typeface="Arial" panose="020B0604020202020204" pitchFamily="34" charset="0"/>
            </a:endParaRPr>
          </a:p>
          <a:p>
            <a:pPr algn="l" rtl="0" fontAlgn="base">
              <a:lnSpc>
                <a:spcPts val="1376"/>
              </a:lnSpc>
            </a:pPr>
            <a:endParaRPr lang="en-GB" sz="1200" dirty="0">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i="0" dirty="0">
                <a:effectLst/>
                <a:latin typeface="Arial" panose="020B0604020202020204" pitchFamily="34" charset="0"/>
                <a:cs typeface="Arial" panose="020B0604020202020204" pitchFamily="34" charset="0"/>
              </a:rPr>
              <a:t>Performance on </a:t>
            </a:r>
            <a:r>
              <a:rPr lang="en-GB" sz="1200" b="1" i="0" dirty="0">
                <a:effectLst/>
                <a:latin typeface="Arial" panose="020B0604020202020204" pitchFamily="34" charset="0"/>
                <a:cs typeface="Arial" panose="020B0604020202020204" pitchFamily="34" charset="0"/>
              </a:rPr>
              <a:t>KPI 6 </a:t>
            </a:r>
            <a:r>
              <a:rPr lang="en-GB" sz="1200" dirty="0">
                <a:latin typeface="Arial" panose="020B0604020202020204" pitchFamily="34" charset="0"/>
                <a:cs typeface="Arial" panose="020B0604020202020204" pitchFamily="34" charset="0"/>
              </a:rPr>
              <a:t>and</a:t>
            </a:r>
            <a:r>
              <a:rPr lang="en-GB" sz="1200" b="1" dirty="0">
                <a:latin typeface="Arial" panose="020B0604020202020204" pitchFamily="34" charset="0"/>
                <a:cs typeface="Arial" panose="020B0604020202020204" pitchFamily="34" charset="0"/>
              </a:rPr>
              <a:t> KPI 7 </a:t>
            </a:r>
            <a:r>
              <a:rPr lang="en-GB" sz="1200" dirty="0">
                <a:latin typeface="Arial" panose="020B0604020202020204" pitchFamily="34" charset="0"/>
                <a:cs typeface="Arial" panose="020B0604020202020204" pitchFamily="34" charset="0"/>
              </a:rPr>
              <a:t>is</a:t>
            </a:r>
            <a:r>
              <a:rPr lang="en-GB" sz="1200" i="0" dirty="0">
                <a:effectLst/>
                <a:latin typeface="Arial" panose="020B0604020202020204" pitchFamily="34" charset="0"/>
                <a:cs typeface="Arial" panose="020B0604020202020204" pitchFamily="34" charset="0"/>
              </a:rPr>
              <a:t> above target and have been consecutively for 6 months.</a:t>
            </a:r>
          </a:p>
          <a:p>
            <a:pPr marL="285750" indent="-285750" algn="l" rtl="0" fontAlgn="base">
              <a:lnSpc>
                <a:spcPts val="1376"/>
              </a:lnSpc>
              <a:buFont typeface="Arial" panose="020B0604020202020204" pitchFamily="34" charset="0"/>
              <a:buChar char="•"/>
            </a:pPr>
            <a:endParaRPr lang="en-GB" sz="1200" b="1" i="0" dirty="0">
              <a:effectLst/>
              <a:latin typeface="Arial" panose="020B0604020202020204" pitchFamily="34" charset="0"/>
              <a:cs typeface="Arial" panose="020B0604020202020204" pitchFamily="34" charset="0"/>
            </a:endParaRPr>
          </a:p>
          <a:p>
            <a:pPr algn="l" fontAlgn="base">
              <a:lnSpc>
                <a:spcPts val="1376"/>
              </a:lnSpc>
            </a:pPr>
            <a:endParaRPr lang="en-GB" sz="1200" b="1" kern="100" dirty="0">
              <a:latin typeface="Arial" panose="020B0604020202020204" pitchFamily="34" charset="0"/>
              <a:ea typeface="Aptos" panose="020B00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kern="100" dirty="0">
                <a:latin typeface="Arial" panose="020B0604020202020204" pitchFamily="34" charset="0"/>
                <a:ea typeface="Aptos" panose="020B0004020202020204" pitchFamily="34" charset="0"/>
                <a:cs typeface="Arial" panose="020B0604020202020204" pitchFamily="34" charset="0"/>
              </a:rPr>
              <a:t>AT Equipment Customer Satisfaction (</a:t>
            </a:r>
            <a:r>
              <a:rPr lang="en-GB" sz="1200" b="1" kern="100" dirty="0">
                <a:latin typeface="Arial" panose="020B0604020202020204" pitchFamily="34" charset="0"/>
                <a:ea typeface="Aptos" panose="020B0004020202020204" pitchFamily="34" charset="0"/>
                <a:cs typeface="Arial" panose="020B0604020202020204" pitchFamily="34" charset="0"/>
              </a:rPr>
              <a:t>KPI 8) </a:t>
            </a:r>
            <a:r>
              <a:rPr lang="en-GB" sz="1200" kern="100" dirty="0">
                <a:latin typeface="Arial" panose="020B0604020202020204" pitchFamily="34" charset="0"/>
                <a:ea typeface="Aptos" panose="020B0004020202020204" pitchFamily="34" charset="0"/>
                <a:cs typeface="Arial" panose="020B0604020202020204" pitchFamily="34" charset="0"/>
              </a:rPr>
              <a:t>is</a:t>
            </a:r>
            <a:r>
              <a:rPr lang="en-GB" sz="1200" b="1" kern="100" dirty="0">
                <a:latin typeface="Arial" panose="020B0604020202020204" pitchFamily="34" charset="0"/>
                <a:ea typeface="Aptos" panose="020B0004020202020204" pitchFamily="34" charset="0"/>
                <a:cs typeface="Arial" panose="020B0604020202020204" pitchFamily="34" charset="0"/>
              </a:rPr>
              <a:t> </a:t>
            </a:r>
            <a:r>
              <a:rPr lang="en-GB" sz="1200" kern="100" dirty="0">
                <a:latin typeface="Arial" panose="020B0604020202020204" pitchFamily="34" charset="0"/>
                <a:ea typeface="Aptos" panose="020B0004020202020204" pitchFamily="34" charset="0"/>
                <a:cs typeface="Arial" panose="020B0604020202020204" pitchFamily="34" charset="0"/>
              </a:rPr>
              <a:t>above target. </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6132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1FE82-68B0-2FDE-236B-96BAC0246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43551-BFD1-A28B-E640-F1A9DB7F7724}"/>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chemeClr val="bg1"/>
                </a:solidFill>
                <a:latin typeface="Arial" panose="020B0604020202020204" pitchFamily="34" charset="0"/>
                <a:ea typeface="Calibri"/>
                <a:cs typeface="Arial" panose="020B0604020202020204" pitchFamily="34" charset="0"/>
              </a:rPr>
              <a:t>KPI Reporting: Capita – </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June 2025 (3)</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9B4224E9-5083-D404-2507-8321CE75FD56}"/>
              </a:ext>
            </a:extLst>
          </p:cNvPr>
          <p:cNvGraphicFramePr>
            <a:graphicFrameLocks noGrp="1"/>
          </p:cNvGraphicFramePr>
          <p:nvPr>
            <p:extLst>
              <p:ext uri="{D42A27DB-BD31-4B8C-83A1-F6EECF244321}">
                <p14:modId xmlns:p14="http://schemas.microsoft.com/office/powerpoint/2010/main" val="137389927"/>
              </p:ext>
            </p:extLst>
          </p:nvPr>
        </p:nvGraphicFramePr>
        <p:xfrm>
          <a:off x="-1" y="855652"/>
          <a:ext cx="8425543" cy="6002347"/>
        </p:xfrm>
        <a:graphic>
          <a:graphicData uri="http://schemas.openxmlformats.org/drawingml/2006/table">
            <a:tbl>
              <a:tblPr firstRow="1" bandRow="1"/>
              <a:tblGrid>
                <a:gridCol w="1203649">
                  <a:extLst>
                    <a:ext uri="{9D8B030D-6E8A-4147-A177-3AD203B41FA5}">
                      <a16:colId xmlns:a16="http://schemas.microsoft.com/office/drawing/2014/main" val="2496437352"/>
                    </a:ext>
                  </a:extLst>
                </a:gridCol>
                <a:gridCol w="1203649">
                  <a:extLst>
                    <a:ext uri="{9D8B030D-6E8A-4147-A177-3AD203B41FA5}">
                      <a16:colId xmlns:a16="http://schemas.microsoft.com/office/drawing/2014/main" val="3265081969"/>
                    </a:ext>
                  </a:extLst>
                </a:gridCol>
                <a:gridCol w="1203649">
                  <a:extLst>
                    <a:ext uri="{9D8B030D-6E8A-4147-A177-3AD203B41FA5}">
                      <a16:colId xmlns:a16="http://schemas.microsoft.com/office/drawing/2014/main" val="629354197"/>
                    </a:ext>
                  </a:extLst>
                </a:gridCol>
                <a:gridCol w="1203649">
                  <a:extLst>
                    <a:ext uri="{9D8B030D-6E8A-4147-A177-3AD203B41FA5}">
                      <a16:colId xmlns:a16="http://schemas.microsoft.com/office/drawing/2014/main" val="3708590140"/>
                    </a:ext>
                  </a:extLst>
                </a:gridCol>
                <a:gridCol w="1203649">
                  <a:extLst>
                    <a:ext uri="{9D8B030D-6E8A-4147-A177-3AD203B41FA5}">
                      <a16:colId xmlns:a16="http://schemas.microsoft.com/office/drawing/2014/main" val="3718311893"/>
                    </a:ext>
                  </a:extLst>
                </a:gridCol>
                <a:gridCol w="1203649">
                  <a:extLst>
                    <a:ext uri="{9D8B030D-6E8A-4147-A177-3AD203B41FA5}">
                      <a16:colId xmlns:a16="http://schemas.microsoft.com/office/drawing/2014/main" val="1542582147"/>
                    </a:ext>
                  </a:extLst>
                </a:gridCol>
                <a:gridCol w="1203649">
                  <a:extLst>
                    <a:ext uri="{9D8B030D-6E8A-4147-A177-3AD203B41FA5}">
                      <a16:colId xmlns:a16="http://schemas.microsoft.com/office/drawing/2014/main" val="4219622444"/>
                    </a:ext>
                  </a:extLst>
                </a:gridCol>
              </a:tblGrid>
              <a:tr h="552102">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June</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468360">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be contacted to arrange a suitable date for the first AT training session within 1 working day of receiving their equipment.</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First Contact</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booking contact sent to Customer from Supplier</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&lt;=1 working days</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308664"/>
                  </a:ext>
                </a:extLst>
              </a:tr>
              <a:tr h="2047662">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have attended their first AT session within 5 working days of receiving the equipment (excluding customers who request an appointment after the 5 working days)</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confirmed and attended by Customer</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057978">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11</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Satisfaction with the Assistive Technology Training. </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Experience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Assistive Technology Training delivery and customer service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Overall Satisfaction</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&gt;=70%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80%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079245"/>
                  </a:ext>
                </a:extLst>
              </a:tr>
              <a:tr h="876245">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12</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98% of calls by customers to supplier being answered within 1 minute</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 Response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Calls Percentage Calls Answered (PCA)</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&gt;=98%</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bl>
          </a:graphicData>
        </a:graphic>
      </p:graphicFrame>
      <p:sp>
        <p:nvSpPr>
          <p:cNvPr id="3" name="TextBox 2">
            <a:extLst>
              <a:ext uri="{FF2B5EF4-FFF2-40B4-BE49-F238E27FC236}">
                <a16:creationId xmlns:a16="http://schemas.microsoft.com/office/drawing/2014/main" id="{8F728F3D-4BB0-74BF-9A8D-FBB0D75E3B43}"/>
              </a:ext>
            </a:extLst>
          </p:cNvPr>
          <p:cNvSpPr txBox="1"/>
          <p:nvPr/>
        </p:nvSpPr>
        <p:spPr>
          <a:xfrm>
            <a:off x="8592254" y="1005982"/>
            <a:ext cx="3481213" cy="2605842"/>
          </a:xfrm>
          <a:prstGeom prst="rect">
            <a:avLst/>
          </a:prstGeom>
          <a:noFill/>
          <a:ln>
            <a:solidFill>
              <a:schemeClr val="tx1"/>
            </a:solidFill>
          </a:ln>
        </p:spPr>
        <p:txBody>
          <a:bodyPr wrap="square" rtlCol="0">
            <a:spAutoFit/>
          </a:bodyPr>
          <a:lstStyle/>
          <a:p>
            <a:pPr algn="l" rtl="0" fontAlgn="base">
              <a:lnSpc>
                <a:spcPts val="1376"/>
              </a:lnSpc>
            </a:pPr>
            <a:r>
              <a:rPr lang="en-GB" sz="1200" b="1" dirty="0">
                <a:latin typeface="Arial" panose="020B0604020202020204" pitchFamily="34" charset="0"/>
                <a:cs typeface="Arial" panose="020B0604020202020204" pitchFamily="34" charset="0"/>
              </a:rPr>
              <a:t>Commentary</a:t>
            </a:r>
          </a:p>
          <a:p>
            <a:pPr algn="l" rtl="0" fontAlgn="base">
              <a:lnSpc>
                <a:spcPts val="1376"/>
              </a:lnSpc>
            </a:pPr>
            <a:endParaRPr lang="en-GB" sz="1200" dirty="0">
              <a:solidFill>
                <a:srgbClr val="000000"/>
              </a:solidFill>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Performance</a:t>
            </a:r>
            <a:r>
              <a:rPr lang="en-GB" sz="1200" b="1" dirty="0">
                <a:solidFill>
                  <a:srgbClr val="000000"/>
                </a:solidFill>
                <a:latin typeface="Arial" panose="020B0604020202020204" pitchFamily="34" charset="0"/>
                <a:cs typeface="Arial" panose="020B0604020202020204" pitchFamily="34" charset="0"/>
              </a:rPr>
              <a:t> </a:t>
            </a:r>
            <a:r>
              <a:rPr lang="en-GB" sz="1200" dirty="0">
                <a:solidFill>
                  <a:srgbClr val="000000"/>
                </a:solidFill>
                <a:latin typeface="Arial" panose="020B0604020202020204" pitchFamily="34" charset="0"/>
                <a:cs typeface="Arial" panose="020B0604020202020204" pitchFamily="34" charset="0"/>
              </a:rPr>
              <a:t>on </a:t>
            </a:r>
            <a:r>
              <a:rPr lang="en-GB" sz="1200" b="1" i="0" dirty="0">
                <a:solidFill>
                  <a:srgbClr val="000000"/>
                </a:solidFill>
                <a:effectLst/>
                <a:latin typeface="Arial" panose="020B0604020202020204" pitchFamily="34" charset="0"/>
                <a:cs typeface="Arial" panose="020B0604020202020204" pitchFamily="34" charset="0"/>
              </a:rPr>
              <a:t>KPI 9 </a:t>
            </a:r>
            <a:r>
              <a:rPr lang="en-GB" sz="1200" i="0" dirty="0">
                <a:solidFill>
                  <a:srgbClr val="000000"/>
                </a:solidFill>
                <a:effectLst/>
                <a:latin typeface="Arial" panose="020B0604020202020204" pitchFamily="34" charset="0"/>
                <a:cs typeface="Arial" panose="020B0604020202020204" pitchFamily="34" charset="0"/>
              </a:rPr>
              <a:t>and</a:t>
            </a:r>
            <a:r>
              <a:rPr lang="en-GB" sz="1200" b="1" i="0" dirty="0">
                <a:solidFill>
                  <a:srgbClr val="000000"/>
                </a:solidFill>
                <a:effectLst/>
                <a:latin typeface="Arial" panose="020B0604020202020204" pitchFamily="34" charset="0"/>
                <a:cs typeface="Arial" panose="020B0604020202020204" pitchFamily="34" charset="0"/>
              </a:rPr>
              <a:t> KPI 10 </a:t>
            </a:r>
            <a:r>
              <a:rPr lang="en-GB" sz="1200" b="1" dirty="0">
                <a:solidFill>
                  <a:srgbClr val="000000"/>
                </a:solidFill>
                <a:latin typeface="Arial" panose="020B0604020202020204" pitchFamily="34" charset="0"/>
                <a:cs typeface="Arial" panose="020B0604020202020204" pitchFamily="34" charset="0"/>
              </a:rPr>
              <a:t>is</a:t>
            </a:r>
            <a:r>
              <a:rPr lang="en-GB" sz="1200" dirty="0">
                <a:solidFill>
                  <a:srgbClr val="000000"/>
                </a:solidFill>
                <a:latin typeface="Arial" panose="020B0604020202020204" pitchFamily="34" charset="0"/>
                <a:cs typeface="Arial" panose="020B0604020202020204" pitchFamily="34" charset="0"/>
              </a:rPr>
              <a:t> above target. </a:t>
            </a:r>
            <a:endParaRPr lang="en-GB" sz="1200" i="0" dirty="0">
              <a:solidFill>
                <a:srgbClr val="FF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endParaRPr lang="en-GB" sz="1200" b="1" dirty="0">
              <a:solidFill>
                <a:srgbClr val="FF0000"/>
              </a:solidFill>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dirty="0">
                <a:latin typeface="Arial" panose="020B0604020202020204" pitchFamily="34" charset="0"/>
                <a:cs typeface="Arial" panose="020B0604020202020204" pitchFamily="34" charset="0"/>
              </a:rPr>
              <a:t>Customer satisfaction for the Needs Assessment service, (</a:t>
            </a:r>
            <a:r>
              <a:rPr lang="en-GB" sz="1200" b="1" dirty="0">
                <a:latin typeface="Arial" panose="020B0604020202020204" pitchFamily="34" charset="0"/>
                <a:cs typeface="Arial" panose="020B0604020202020204" pitchFamily="34" charset="0"/>
              </a:rPr>
              <a:t>KPI 11)</a:t>
            </a:r>
            <a:r>
              <a:rPr lang="en-GB" sz="1200" dirty="0">
                <a:latin typeface="Arial" panose="020B0604020202020204" pitchFamily="34" charset="0"/>
                <a:cs typeface="Arial" panose="020B0604020202020204" pitchFamily="34" charset="0"/>
              </a:rPr>
              <a:t> is above target. </a:t>
            </a:r>
          </a:p>
          <a:p>
            <a:pPr algn="l" rtl="0" fontAlgn="base">
              <a:lnSpc>
                <a:spcPts val="1376"/>
              </a:lnSpc>
            </a:pPr>
            <a:endParaRPr lang="en-GB" sz="1200" b="1" dirty="0">
              <a:solidFill>
                <a:srgbClr val="000000"/>
              </a:solidFill>
              <a:latin typeface="Arial" panose="020B0604020202020204" pitchFamily="34" charset="0"/>
              <a:cs typeface="Arial" panose="020B0604020202020204" pitchFamily="34" charset="0"/>
            </a:endParaRPr>
          </a:p>
          <a:p>
            <a:pPr algn="l" rtl="0" fontAlgn="base">
              <a:lnSpc>
                <a:spcPts val="1376"/>
              </a:lnSpc>
            </a:pPr>
            <a:endParaRPr lang="en-GB" sz="1200" dirty="0">
              <a:solidFill>
                <a:srgbClr val="000000"/>
              </a:solidFill>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Customer contact handling (</a:t>
            </a:r>
            <a:r>
              <a:rPr lang="en-GB" sz="1200" b="1" dirty="0">
                <a:solidFill>
                  <a:srgbClr val="000000"/>
                </a:solidFill>
                <a:latin typeface="Arial" panose="020B0604020202020204" pitchFamily="34" charset="0"/>
                <a:cs typeface="Arial" panose="020B0604020202020204" pitchFamily="34" charset="0"/>
              </a:rPr>
              <a:t>KPI 12) </a:t>
            </a:r>
            <a:r>
              <a:rPr lang="en-GB" sz="1200" dirty="0">
                <a:solidFill>
                  <a:srgbClr val="000000"/>
                </a:solidFill>
                <a:latin typeface="Arial" panose="020B0604020202020204" pitchFamily="34" charset="0"/>
                <a:cs typeface="Arial" panose="020B0604020202020204" pitchFamily="34" charset="0"/>
              </a:rPr>
              <a:t>is also above target </a:t>
            </a:r>
          </a:p>
          <a:p>
            <a:pPr algn="l" rtl="0" fontAlgn="base">
              <a:lnSpc>
                <a:spcPts val="1376"/>
              </a:lnSpc>
            </a:pPr>
            <a:endParaRPr lang="en-GB" sz="1200" b="1" dirty="0">
              <a:solidFill>
                <a:srgbClr val="000000"/>
              </a:solidFill>
              <a:highlight>
                <a:srgbClr val="FFFF00"/>
              </a:highlight>
              <a:latin typeface="Arial" panose="020B0604020202020204" pitchFamily="34" charset="0"/>
              <a:cs typeface="Arial" panose="020B0604020202020204" pitchFamily="34" charset="0"/>
            </a:endParaRPr>
          </a:p>
          <a:p>
            <a:pPr algn="l" rtl="0" fontAlgn="base">
              <a:lnSpc>
                <a:spcPts val="1376"/>
              </a:lnSpc>
            </a:pPr>
            <a:endParaRPr lang="en-GB" sz="12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1659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0ee83c8-8fb8-40ab-baba-004743726d98" xsi:nil="true"/>
    <_ip_UnifiedCompliancePolicyProperties xmlns="http://schemas.microsoft.com/sharepoint/v3" xsi:nil="true"/>
    <lcf76f155ced4ddcb4097134ff3c332f xmlns="ee2470c4-8806-4587-aebb-064eeae8a2d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798A94BBD30346A6BE7540B435BFFA" ma:contentTypeVersion="16" ma:contentTypeDescription="Create a new document." ma:contentTypeScope="" ma:versionID="c52f3035edf14a34c795630d9e2e0c91">
  <xsd:schema xmlns:xsd="http://www.w3.org/2001/XMLSchema" xmlns:xs="http://www.w3.org/2001/XMLSchema" xmlns:p="http://schemas.microsoft.com/office/2006/metadata/properties" xmlns:ns1="http://schemas.microsoft.com/sharepoint/v3" xmlns:ns2="ee2470c4-8806-4587-aebb-064eeae8a2d1" xmlns:ns3="90ee83c8-8fb8-40ab-baba-004743726d98" targetNamespace="http://schemas.microsoft.com/office/2006/metadata/properties" ma:root="true" ma:fieldsID="d9d52a92a3c785e40ea9b8f8e641a776" ns1:_="" ns2:_="" ns3:_="">
    <xsd:import namespace="http://schemas.microsoft.com/sharepoint/v3"/>
    <xsd:import namespace="ee2470c4-8806-4587-aebb-064eeae8a2d1"/>
    <xsd:import namespace="90ee83c8-8fb8-40ab-baba-004743726d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2470c4-8806-4587-aebb-064eeae8a2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4451f07-fc5e-45d8-b551-a227bf0caf8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ee83c8-8fb8-40ab-baba-004743726d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2ee6605-974a-4c8f-8037-bc63c7d17d32}" ma:internalName="TaxCatchAll" ma:showField="CatchAllData" ma:web="90ee83c8-8fb8-40ab-baba-004743726d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949295-4223-4283-A8EF-4C026F5B9330}">
  <ds:schemaRefs>
    <ds:schemaRef ds:uri="http://schemas.microsoft.com/office/2006/metadata/properties"/>
    <ds:schemaRef ds:uri="http://schemas.microsoft.com/office/infopath/2007/PartnerControls"/>
    <ds:schemaRef ds:uri="http://schemas.microsoft.com/sharepoint/v3"/>
    <ds:schemaRef ds:uri="90ee83c8-8fb8-40ab-baba-004743726d98"/>
    <ds:schemaRef ds:uri="ee2470c4-8806-4587-aebb-064eeae8a2d1"/>
  </ds:schemaRefs>
</ds:datastoreItem>
</file>

<file path=customXml/itemProps2.xml><?xml version="1.0" encoding="utf-8"?>
<ds:datastoreItem xmlns:ds="http://schemas.openxmlformats.org/officeDocument/2006/customXml" ds:itemID="{151C4905-A053-4617-A2A2-74E4B5962064}">
  <ds:schemaRefs>
    <ds:schemaRef ds:uri="http://schemas.microsoft.com/sharepoint/v3/contenttype/forms"/>
  </ds:schemaRefs>
</ds:datastoreItem>
</file>

<file path=customXml/itemProps3.xml><?xml version="1.0" encoding="utf-8"?>
<ds:datastoreItem xmlns:ds="http://schemas.openxmlformats.org/officeDocument/2006/customXml" ds:itemID="{6933F154-B925-43C7-9056-DD2A3DEC6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e2470c4-8806-4587-aebb-064eeae8a2d1"/>
    <ds:schemaRef ds:uri="90ee83c8-8fb8-40ab-baba-004743726d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2899</TotalTime>
  <Words>3766</Words>
  <Application>Microsoft Office PowerPoint</Application>
  <PresentationFormat>Widescreen</PresentationFormat>
  <Paragraphs>726</Paragraphs>
  <Slides>17</Slides>
  <Notes>14</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17</vt:i4>
      </vt:variant>
    </vt:vector>
  </HeadingPairs>
  <TitlesOfParts>
    <vt:vector size="32" baseType="lpstr">
      <vt:lpstr>Aptos</vt:lpstr>
      <vt:lpstr>Aptos Narrow</vt:lpstr>
      <vt:lpstr>Arial</vt:lpstr>
      <vt:lpstr>Calibri</vt:lpstr>
      <vt:lpstr>Helvetica</vt:lpstr>
      <vt:lpstr>Symbol</vt:lpstr>
      <vt:lpstr>Custom Design</vt:lpstr>
      <vt:lpstr>1_Custom Design</vt:lpstr>
      <vt:lpstr>2_Custom Design</vt:lpstr>
      <vt:lpstr>3_Custom Design</vt:lpstr>
      <vt:lpstr>5_Custom Design</vt:lpstr>
      <vt:lpstr>4_Custom Design</vt:lpstr>
      <vt:lpstr>6_Custom Design</vt:lpstr>
      <vt:lpstr>7_Custom Design</vt:lpstr>
      <vt:lpstr>9_Custom Design</vt:lpstr>
      <vt:lpstr>  DSA Performance Pack: June 2025</vt:lpstr>
      <vt:lpstr>Contents</vt:lpstr>
      <vt:lpstr>DSA Application Volumes – Student Finance England (SFE)</vt:lpstr>
      <vt:lpstr>DSA Application Volumes – Student Finance Wales (SFW)</vt:lpstr>
      <vt:lpstr>Customer Satisfaction Survey (CSAT) results – 30 June 2025</vt:lpstr>
      <vt:lpstr>CSAT participation by disability type – 30 June 2025</vt:lpstr>
      <vt:lpstr>KPI reporting – Capita: June 2025 (1)</vt:lpstr>
      <vt:lpstr>KPI  reporting – Capita: June 2025 (2)</vt:lpstr>
      <vt:lpstr>KPI Reporting: Capita – June 2025 (3)</vt:lpstr>
      <vt:lpstr>KPI Reporting: Capita – June 2025 (3)</vt:lpstr>
      <vt:lpstr>KPI reporting: Study Tech – June 2025 (1)</vt:lpstr>
      <vt:lpstr>KPI reporting: Study Tech – June 2025 (2) </vt:lpstr>
      <vt:lpstr>KPI reporting: Study Tech – June 2025 (3)</vt:lpstr>
      <vt:lpstr>KPI Reporting: Capita – June 2025 (3)</vt:lpstr>
      <vt:lpstr>Applications by disability type - SFE</vt:lpstr>
      <vt:lpstr>Applications by disability type - SFW</vt:lpstr>
      <vt:lpstr>       Student Loans Company Stakeholder_Engagement@slc.co.uk www.gov.uk/slc</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2017</dc:title>
  <dc:creator>Anthony Ellis</dc:creator>
  <cp:lastModifiedBy>Ashley Kerr</cp:lastModifiedBy>
  <cp:revision>141</cp:revision>
  <cp:lastPrinted>2021-10-11T09:39:48Z</cp:lastPrinted>
  <dcterms:created xsi:type="dcterms:W3CDTF">2017-07-10T18:50:46Z</dcterms:created>
  <dcterms:modified xsi:type="dcterms:W3CDTF">2025-08-26T15:39:36Z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2024-11-06T17:15:18Z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e8110bfe-acbb-4dcd-9761-1e9502d91959</vt:lpwstr>
  </property>
  <property fmtid="{D5CDD505-2E9C-101B-9397-08002B2CF9AE}" pid="8" name="MSIP_Label_7bbd37d9-d9ac-4b79-83be-bb7da6ab464c_ContentBits">
    <vt:lpwstr>3</vt:lpwstr>
  </property>
  <property fmtid="{D5CDD505-2E9C-101B-9397-08002B2CF9AE}" pid="9" name="ClassificationContentMarkingFooterLocations">
    <vt:lpwstr>Custom Design:2\1_Custom Design:3\2_Custom Design:3\3_Custom Design:3\5_Custom Design:3\4_Custom Design:3\6_Custom Design:3\7_Custom Design:6\9_Custom Design:2</vt:lpwstr>
  </property>
  <property fmtid="{D5CDD505-2E9C-101B-9397-08002B2CF9AE}" pid="10" name="ClassificationContentMarkingFooterText">
    <vt:lpwstr>OFFICIAL</vt:lpwstr>
  </property>
  <property fmtid="{D5CDD505-2E9C-101B-9397-08002B2CF9AE}" pid="11" name="ClassificationContentMarkingHeaderLocations">
    <vt:lpwstr>Custom Design:3\1_Custom Design:4\2_Custom Design:4\3_Custom Design:4\5_Custom Design:4\4_Custom Design:4\6_Custom Design:4\7_Custom Design:8\9_Custom Design:3</vt:lpwstr>
  </property>
  <property fmtid="{D5CDD505-2E9C-101B-9397-08002B2CF9AE}" pid="12" name="ClassificationContentMarkingHeaderText">
    <vt:lpwstr>OFFICIAL</vt:lpwstr>
  </property>
  <property fmtid="{D5CDD505-2E9C-101B-9397-08002B2CF9AE}" pid="13" name="ContentTypeId">
    <vt:lpwstr>0x0101002E798A94BBD30346A6BE7540B435BFFA</vt:lpwstr>
  </property>
</Properties>
</file>