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60DCA36" w14:textId="6162E198" w:rsidR="000B0589" w:rsidRDefault="00C30A36" w:rsidP="000B0589">
      <w:pPr>
        <w:spacing w:before="60" w:after="60"/>
      </w:pPr>
      <w:r>
        <w:rPr>
          <w:noProof/>
        </w:rPr>
        <w:drawing>
          <wp:inline distT="0" distB="0" distL="0" distR="0" wp14:anchorId="29756660" wp14:editId="12A076D1">
            <wp:extent cx="3466482" cy="411026"/>
            <wp:effectExtent l="0" t="0" r="635" b="8255"/>
            <wp:docPr id="1799867911" name="Picture 1" descr="Planning Inspectorat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9867911" name="Picture 1" descr="Planning Inspectorate logo"/>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3833966" cy="454599"/>
                    </a:xfrm>
                    <a:prstGeom prst="rect">
                      <a:avLst/>
                    </a:prstGeom>
                    <a:noFill/>
                  </pic:spPr>
                </pic:pic>
              </a:graphicData>
            </a:graphic>
          </wp:inline>
        </w:drawing>
      </w:r>
    </w:p>
    <w:p w14:paraId="1581759B" w14:textId="77777777" w:rsidR="00C30A36" w:rsidRDefault="00C30A36" w:rsidP="000B0589">
      <w:pPr>
        <w:spacing w:before="60" w:after="60"/>
      </w:pPr>
    </w:p>
    <w:tbl>
      <w:tblPr>
        <w:tblW w:w="9356" w:type="dxa"/>
        <w:tblInd w:w="108" w:type="dxa"/>
        <w:tblBorders>
          <w:top w:val="single" w:sz="4" w:space="0" w:color="000000"/>
          <w:bottom w:val="single" w:sz="4" w:space="0" w:color="000000"/>
        </w:tblBorders>
        <w:tblLayout w:type="fixed"/>
        <w:tblLook w:val="0000" w:firstRow="0" w:lastRow="0" w:firstColumn="0" w:lastColumn="0" w:noHBand="0" w:noVBand="0"/>
      </w:tblPr>
      <w:tblGrid>
        <w:gridCol w:w="9356"/>
      </w:tblGrid>
      <w:tr w:rsidR="00DE0809" w:rsidRPr="005A0799" w14:paraId="142D4D64" w14:textId="77777777" w:rsidTr="004F331F">
        <w:trPr>
          <w:cantSplit/>
          <w:trHeight w:val="23"/>
        </w:trPr>
        <w:tc>
          <w:tcPr>
            <w:tcW w:w="9356" w:type="dxa"/>
            <w:shd w:val="clear" w:color="auto" w:fill="auto"/>
          </w:tcPr>
          <w:p w14:paraId="3A135EEC" w14:textId="4A91A6D7" w:rsidR="00DE0809" w:rsidRPr="005C310D" w:rsidRDefault="00DE0809" w:rsidP="00DE0809">
            <w:pPr>
              <w:spacing w:before="120"/>
              <w:ind w:left="-108" w:right="34"/>
              <w:rPr>
                <w:rFonts w:ascii="Arial" w:hAnsi="Arial" w:cs="Arial"/>
                <w:b/>
                <w:color w:val="000000"/>
                <w:sz w:val="20"/>
              </w:rPr>
            </w:pPr>
            <w:bookmarkStart w:id="0" w:name="bmkTable00"/>
            <w:bookmarkEnd w:id="0"/>
            <w:r w:rsidRPr="005C310D">
              <w:rPr>
                <w:rFonts w:ascii="Arial" w:hAnsi="Arial" w:cs="Arial"/>
                <w:b/>
                <w:color w:val="000000"/>
                <w:sz w:val="20"/>
              </w:rPr>
              <w:t>Application Decision</w:t>
            </w:r>
          </w:p>
        </w:tc>
      </w:tr>
      <w:tr w:rsidR="000B0589" w:rsidRPr="000C3F13" w14:paraId="4FCC33E8" w14:textId="77777777" w:rsidTr="004F331F">
        <w:trPr>
          <w:cantSplit/>
          <w:trHeight w:val="23"/>
        </w:trPr>
        <w:tc>
          <w:tcPr>
            <w:tcW w:w="9356" w:type="dxa"/>
            <w:shd w:val="clear" w:color="auto" w:fill="auto"/>
            <w:vAlign w:val="center"/>
          </w:tcPr>
          <w:p w14:paraId="70BF9844" w14:textId="77777777" w:rsidR="000B0589" w:rsidRPr="005C310D" w:rsidRDefault="00146E0F" w:rsidP="004F331F">
            <w:pPr>
              <w:spacing w:before="60"/>
              <w:ind w:left="-108" w:right="34"/>
              <w:rPr>
                <w:rFonts w:ascii="Arial" w:hAnsi="Arial" w:cs="Arial"/>
                <w:color w:val="000000"/>
                <w:sz w:val="20"/>
              </w:rPr>
            </w:pPr>
            <w:r w:rsidRPr="005C310D">
              <w:rPr>
                <w:rFonts w:ascii="Arial" w:hAnsi="Arial" w:cs="Arial"/>
                <w:color w:val="000000"/>
                <w:sz w:val="20"/>
              </w:rPr>
              <w:t>Hearing held</w:t>
            </w:r>
            <w:r w:rsidR="004F331F" w:rsidRPr="005C310D">
              <w:rPr>
                <w:rFonts w:ascii="Arial" w:hAnsi="Arial" w:cs="Arial"/>
                <w:color w:val="000000"/>
                <w:sz w:val="20"/>
              </w:rPr>
              <w:t xml:space="preserve"> on </w:t>
            </w:r>
            <w:r w:rsidRPr="005C310D">
              <w:rPr>
                <w:rFonts w:ascii="Arial" w:hAnsi="Arial" w:cs="Arial"/>
                <w:color w:val="000000"/>
                <w:sz w:val="20"/>
              </w:rPr>
              <w:t>10 June</w:t>
            </w:r>
            <w:r w:rsidR="004F331F" w:rsidRPr="005C310D">
              <w:rPr>
                <w:rFonts w:ascii="Arial" w:hAnsi="Arial" w:cs="Arial"/>
                <w:color w:val="000000"/>
                <w:sz w:val="20"/>
              </w:rPr>
              <w:t xml:space="preserve"> 2025</w:t>
            </w:r>
          </w:p>
          <w:p w14:paraId="28FEBE03" w14:textId="78097EAD" w:rsidR="00BC7869" w:rsidRPr="005C310D" w:rsidRDefault="00BC7869" w:rsidP="004F331F">
            <w:pPr>
              <w:spacing w:before="60"/>
              <w:ind w:left="-108" w:right="34"/>
              <w:rPr>
                <w:rFonts w:ascii="Arial" w:hAnsi="Arial" w:cs="Arial"/>
                <w:color w:val="000000"/>
                <w:sz w:val="20"/>
              </w:rPr>
            </w:pPr>
            <w:r w:rsidRPr="005C310D">
              <w:rPr>
                <w:rFonts w:ascii="Arial" w:hAnsi="Arial" w:cs="Arial"/>
                <w:color w:val="000000"/>
                <w:sz w:val="20"/>
              </w:rPr>
              <w:t>Site visit made on 11 June 2025</w:t>
            </w:r>
          </w:p>
        </w:tc>
      </w:tr>
      <w:tr w:rsidR="000B0589" w:rsidRPr="00361890" w14:paraId="062E2103" w14:textId="77777777" w:rsidTr="004F331F">
        <w:trPr>
          <w:cantSplit/>
          <w:trHeight w:val="23"/>
        </w:trPr>
        <w:tc>
          <w:tcPr>
            <w:tcW w:w="9356" w:type="dxa"/>
            <w:shd w:val="clear" w:color="auto" w:fill="auto"/>
          </w:tcPr>
          <w:p w14:paraId="67F03BAC" w14:textId="7D1F6502" w:rsidR="000B0589" w:rsidRPr="005C310D" w:rsidRDefault="004F331F" w:rsidP="004F331F">
            <w:pPr>
              <w:spacing w:before="180"/>
              <w:ind w:left="-108" w:right="34"/>
              <w:rPr>
                <w:rFonts w:ascii="Arial" w:hAnsi="Arial" w:cs="Arial"/>
                <w:b/>
                <w:color w:val="000000"/>
                <w:sz w:val="20"/>
              </w:rPr>
            </w:pPr>
            <w:r w:rsidRPr="005C310D">
              <w:rPr>
                <w:rFonts w:ascii="Arial" w:hAnsi="Arial" w:cs="Arial"/>
                <w:b/>
                <w:color w:val="000000"/>
                <w:sz w:val="20"/>
              </w:rPr>
              <w:t>by Paul Freer BA (Hons) LLM PhD MRTPI</w:t>
            </w:r>
          </w:p>
        </w:tc>
      </w:tr>
      <w:tr w:rsidR="000B0589" w:rsidRPr="00361890" w14:paraId="68257A3C" w14:textId="77777777" w:rsidTr="004F331F">
        <w:trPr>
          <w:cantSplit/>
          <w:trHeight w:val="23"/>
        </w:trPr>
        <w:tc>
          <w:tcPr>
            <w:tcW w:w="9356" w:type="dxa"/>
            <w:shd w:val="clear" w:color="auto" w:fill="auto"/>
          </w:tcPr>
          <w:p w14:paraId="32B5164E" w14:textId="54A183D5" w:rsidR="000B0589" w:rsidRPr="005C310D" w:rsidRDefault="004F331F" w:rsidP="002E2646">
            <w:pPr>
              <w:spacing w:before="120"/>
              <w:ind w:left="-108" w:right="34"/>
              <w:rPr>
                <w:rFonts w:ascii="Arial" w:hAnsi="Arial" w:cs="Arial"/>
                <w:b/>
                <w:color w:val="000000"/>
                <w:sz w:val="20"/>
              </w:rPr>
            </w:pPr>
            <w:r w:rsidRPr="005C310D">
              <w:rPr>
                <w:rFonts w:ascii="Arial" w:hAnsi="Arial" w:cs="Arial"/>
                <w:b/>
                <w:color w:val="000000"/>
                <w:sz w:val="20"/>
              </w:rPr>
              <w:t>an Inspector appointed by the Secretary of State for Environment, Food and Rural Affairs</w:t>
            </w:r>
          </w:p>
        </w:tc>
      </w:tr>
      <w:tr w:rsidR="000B0589" w:rsidRPr="00A101CD" w14:paraId="2C3FC18B" w14:textId="77777777" w:rsidTr="004F331F">
        <w:trPr>
          <w:cantSplit/>
          <w:trHeight w:val="23"/>
        </w:trPr>
        <w:tc>
          <w:tcPr>
            <w:tcW w:w="9356" w:type="dxa"/>
            <w:shd w:val="clear" w:color="auto" w:fill="auto"/>
          </w:tcPr>
          <w:p w14:paraId="00CF5014" w14:textId="30559EB9" w:rsidR="000B0589" w:rsidRPr="005C310D" w:rsidRDefault="000B0589" w:rsidP="002E2646">
            <w:pPr>
              <w:spacing w:before="120"/>
              <w:ind w:left="-108" w:right="176"/>
              <w:rPr>
                <w:rFonts w:ascii="Arial" w:hAnsi="Arial" w:cs="Arial"/>
                <w:b/>
                <w:color w:val="000000"/>
                <w:sz w:val="20"/>
              </w:rPr>
            </w:pPr>
            <w:r w:rsidRPr="005C310D">
              <w:rPr>
                <w:rFonts w:ascii="Arial" w:hAnsi="Arial" w:cs="Arial"/>
                <w:b/>
                <w:color w:val="000000"/>
                <w:sz w:val="20"/>
              </w:rPr>
              <w:t>Decision date:</w:t>
            </w:r>
            <w:r w:rsidR="003A517E">
              <w:rPr>
                <w:rFonts w:ascii="Arial" w:hAnsi="Arial" w:cs="Arial"/>
                <w:b/>
                <w:color w:val="000000"/>
                <w:sz w:val="20"/>
              </w:rPr>
              <w:t xml:space="preserve"> 11 August 2025</w:t>
            </w:r>
          </w:p>
        </w:tc>
      </w:tr>
    </w:tbl>
    <w:p w14:paraId="24F0C6C5" w14:textId="77777777" w:rsidR="000B0589" w:rsidRDefault="000B0589" w:rsidP="000B0589"/>
    <w:p w14:paraId="50C60C7D" w14:textId="584E057F" w:rsidR="00DE0809" w:rsidRDefault="00DE0809" w:rsidP="00DE0809">
      <w:pPr>
        <w:spacing w:after="60"/>
        <w:rPr>
          <w:rFonts w:ascii="Arial" w:hAnsi="Arial" w:cs="Arial"/>
          <w:b/>
          <w:color w:val="000000"/>
        </w:rPr>
      </w:pPr>
      <w:r w:rsidRPr="002C364E">
        <w:rPr>
          <w:rFonts w:ascii="Arial" w:hAnsi="Arial" w:cs="Arial"/>
          <w:b/>
          <w:color w:val="000000"/>
        </w:rPr>
        <w:t>Application Ref:</w:t>
      </w:r>
      <w:r w:rsidR="000A5891">
        <w:rPr>
          <w:rFonts w:ascii="Arial" w:hAnsi="Arial" w:cs="Arial"/>
          <w:b/>
          <w:color w:val="000000"/>
        </w:rPr>
        <w:t xml:space="preserve"> COM/3337</w:t>
      </w:r>
      <w:r w:rsidR="00DB626D">
        <w:rPr>
          <w:rFonts w:ascii="Arial" w:hAnsi="Arial" w:cs="Arial"/>
          <w:b/>
          <w:color w:val="000000"/>
        </w:rPr>
        <w:t>713</w:t>
      </w:r>
    </w:p>
    <w:p w14:paraId="58DA01E2" w14:textId="0BE5E404" w:rsidR="00DE0809" w:rsidRDefault="00DE0809" w:rsidP="00DE0809">
      <w:pPr>
        <w:spacing w:after="60"/>
        <w:rPr>
          <w:rFonts w:ascii="Arial" w:hAnsi="Arial" w:cs="Arial"/>
          <w:b/>
          <w:color w:val="000000"/>
        </w:rPr>
      </w:pPr>
      <w:r w:rsidRPr="002C364E">
        <w:rPr>
          <w:rFonts w:ascii="Arial" w:hAnsi="Arial" w:cs="Arial"/>
          <w:b/>
          <w:color w:val="000000"/>
        </w:rPr>
        <w:t>Register Unit: CL</w:t>
      </w:r>
      <w:r w:rsidR="00DB626D">
        <w:rPr>
          <w:rFonts w:ascii="Arial" w:hAnsi="Arial" w:cs="Arial"/>
          <w:b/>
          <w:color w:val="000000"/>
        </w:rPr>
        <w:t>493</w:t>
      </w:r>
      <w:r w:rsidR="00295B2E">
        <w:rPr>
          <w:rFonts w:ascii="Arial" w:hAnsi="Arial" w:cs="Arial"/>
          <w:b/>
          <w:color w:val="000000"/>
        </w:rPr>
        <w:t xml:space="preserve"> Trewellard Common</w:t>
      </w:r>
    </w:p>
    <w:p w14:paraId="3E871936" w14:textId="7D65EE12" w:rsidR="00DE0809" w:rsidRDefault="00DE0809" w:rsidP="00DE0809">
      <w:pPr>
        <w:spacing w:after="60"/>
        <w:rPr>
          <w:rFonts w:ascii="Arial" w:hAnsi="Arial" w:cs="Arial"/>
          <w:b/>
          <w:color w:val="000000"/>
        </w:rPr>
      </w:pPr>
      <w:r w:rsidRPr="002C364E">
        <w:rPr>
          <w:rFonts w:ascii="Arial" w:hAnsi="Arial" w:cs="Arial"/>
          <w:b/>
          <w:color w:val="000000"/>
        </w:rPr>
        <w:t>Registration Authority:</w:t>
      </w:r>
      <w:r>
        <w:rPr>
          <w:rFonts w:ascii="Arial" w:hAnsi="Arial" w:cs="Arial"/>
          <w:b/>
          <w:color w:val="000000"/>
        </w:rPr>
        <w:t xml:space="preserve"> </w:t>
      </w:r>
      <w:r w:rsidR="00146E0F">
        <w:rPr>
          <w:rFonts w:ascii="Arial" w:hAnsi="Arial" w:cs="Arial"/>
          <w:b/>
          <w:color w:val="000000"/>
        </w:rPr>
        <w:t xml:space="preserve">Cornwall </w:t>
      </w:r>
      <w:r>
        <w:rPr>
          <w:rFonts w:ascii="Arial" w:hAnsi="Arial" w:cs="Arial"/>
          <w:b/>
          <w:color w:val="000000"/>
        </w:rPr>
        <w:t>Council</w:t>
      </w:r>
    </w:p>
    <w:p w14:paraId="5FDF0BD9" w14:textId="77777777" w:rsidR="00DE0809" w:rsidRDefault="00DE0809" w:rsidP="00DE0809">
      <w:pPr>
        <w:pStyle w:val="ListParagraph"/>
        <w:numPr>
          <w:ilvl w:val="0"/>
          <w:numId w:val="24"/>
        </w:numPr>
        <w:spacing w:after="60"/>
        <w:rPr>
          <w:rFonts w:ascii="Arial" w:hAnsi="Arial" w:cs="Arial"/>
          <w:b/>
          <w:color w:val="000000"/>
        </w:rPr>
      </w:pPr>
      <w:r w:rsidRPr="002C364E">
        <w:rPr>
          <w:rFonts w:ascii="Arial" w:hAnsi="Arial" w:cs="Arial"/>
          <w:b/>
          <w:color w:val="000000"/>
        </w:rPr>
        <w:t xml:space="preserve">The application, dated </w:t>
      </w:r>
      <w:r>
        <w:rPr>
          <w:rFonts w:ascii="Arial" w:hAnsi="Arial" w:cs="Arial"/>
          <w:b/>
          <w:color w:val="000000"/>
        </w:rPr>
        <w:t>13 June 2023</w:t>
      </w:r>
      <w:r w:rsidRPr="002C364E">
        <w:rPr>
          <w:rFonts w:ascii="Arial" w:hAnsi="Arial" w:cs="Arial"/>
          <w:b/>
          <w:color w:val="000000"/>
        </w:rPr>
        <w:t xml:space="preserve">, is made under Schedule 2 paragraph 4 of the Commons Act 2006 (‘the 2006 Act’).  </w:t>
      </w:r>
    </w:p>
    <w:p w14:paraId="0AD67EDE" w14:textId="77777777" w:rsidR="00DE0809" w:rsidRDefault="00DE0809" w:rsidP="00DE0809">
      <w:pPr>
        <w:pStyle w:val="ListParagraph"/>
        <w:numPr>
          <w:ilvl w:val="0"/>
          <w:numId w:val="24"/>
        </w:numPr>
        <w:spacing w:after="60"/>
        <w:rPr>
          <w:rFonts w:ascii="Arial" w:hAnsi="Arial" w:cs="Arial"/>
          <w:b/>
          <w:color w:val="000000"/>
        </w:rPr>
      </w:pPr>
      <w:r w:rsidRPr="002C364E">
        <w:rPr>
          <w:rFonts w:ascii="Arial" w:hAnsi="Arial" w:cs="Arial"/>
          <w:b/>
          <w:color w:val="000000"/>
        </w:rPr>
        <w:t xml:space="preserve">The application is made by </w:t>
      </w:r>
      <w:r>
        <w:rPr>
          <w:rFonts w:ascii="Arial" w:hAnsi="Arial" w:cs="Arial"/>
          <w:b/>
          <w:color w:val="000000"/>
        </w:rPr>
        <w:t>The Open Spaces Society</w:t>
      </w:r>
      <w:r w:rsidRPr="002C364E">
        <w:rPr>
          <w:rFonts w:ascii="Arial" w:hAnsi="Arial" w:cs="Arial"/>
          <w:b/>
          <w:color w:val="000000"/>
        </w:rPr>
        <w:t xml:space="preserve">.  </w:t>
      </w:r>
    </w:p>
    <w:p w14:paraId="61CDC7DD" w14:textId="77777777" w:rsidR="00DE0809" w:rsidRDefault="00DE0809" w:rsidP="00DE0809">
      <w:pPr>
        <w:pStyle w:val="ListParagraph"/>
        <w:numPr>
          <w:ilvl w:val="0"/>
          <w:numId w:val="24"/>
        </w:numPr>
        <w:spacing w:after="60"/>
        <w:rPr>
          <w:rFonts w:ascii="Arial" w:hAnsi="Arial" w:cs="Arial"/>
          <w:b/>
          <w:color w:val="000000"/>
        </w:rPr>
      </w:pPr>
      <w:r w:rsidRPr="002C364E">
        <w:rPr>
          <w:rFonts w:ascii="Arial" w:hAnsi="Arial" w:cs="Arial"/>
          <w:b/>
          <w:color w:val="000000"/>
        </w:rPr>
        <w:t xml:space="preserve">The application is to register waste land of a manor as common land in the register of common land.  </w:t>
      </w:r>
    </w:p>
    <w:p w14:paraId="0F328E30" w14:textId="77777777" w:rsidR="00DB626D" w:rsidRDefault="00DB626D" w:rsidP="009F7517">
      <w:pPr>
        <w:pStyle w:val="ListParagraph"/>
        <w:spacing w:after="60"/>
        <w:jc w:val="both"/>
        <w:rPr>
          <w:rFonts w:ascii="Arial" w:hAnsi="Arial" w:cs="Arial"/>
          <w:b/>
          <w:color w:val="000000"/>
        </w:rPr>
      </w:pPr>
    </w:p>
    <w:tbl>
      <w:tblPr>
        <w:tblW w:w="31572" w:type="dxa"/>
        <w:tblInd w:w="108" w:type="dxa"/>
        <w:tblBorders>
          <w:top w:val="single" w:sz="4" w:space="0" w:color="000000"/>
          <w:bottom w:val="single" w:sz="4" w:space="0" w:color="000000"/>
        </w:tblBorders>
        <w:tblLayout w:type="fixed"/>
        <w:tblLook w:val="0000" w:firstRow="0" w:lastRow="0" w:firstColumn="0" w:lastColumn="0" w:noHBand="0" w:noVBand="0"/>
      </w:tblPr>
      <w:tblGrid>
        <w:gridCol w:w="9356"/>
        <w:gridCol w:w="3504"/>
        <w:gridCol w:w="9356"/>
        <w:gridCol w:w="9356"/>
      </w:tblGrid>
      <w:tr w:rsidR="00146E0F" w:rsidRPr="00A101CD" w14:paraId="318574DF" w14:textId="16F33857" w:rsidTr="009F7517">
        <w:trPr>
          <w:cantSplit/>
          <w:trHeight w:val="23"/>
        </w:trPr>
        <w:tc>
          <w:tcPr>
            <w:tcW w:w="9356" w:type="dxa"/>
            <w:tcBorders>
              <w:top w:val="single" w:sz="4" w:space="0" w:color="000000"/>
              <w:bottom w:val="nil"/>
            </w:tcBorders>
            <w:shd w:val="clear" w:color="auto" w:fill="auto"/>
          </w:tcPr>
          <w:p w14:paraId="29335660" w14:textId="4068B281" w:rsidR="00146E0F" w:rsidRPr="00052068" w:rsidRDefault="00146E0F" w:rsidP="00052068">
            <w:pPr>
              <w:pStyle w:val="ListParagraph"/>
              <w:spacing w:before="120"/>
              <w:ind w:right="176"/>
              <w:rPr>
                <w:b/>
                <w:color w:val="000000"/>
                <w:sz w:val="16"/>
                <w:szCs w:val="16"/>
              </w:rPr>
            </w:pPr>
          </w:p>
        </w:tc>
        <w:tc>
          <w:tcPr>
            <w:tcW w:w="3504" w:type="dxa"/>
            <w:tcBorders>
              <w:top w:val="single" w:sz="4" w:space="0" w:color="000000"/>
              <w:bottom w:val="nil"/>
            </w:tcBorders>
          </w:tcPr>
          <w:p w14:paraId="22BCCA90" w14:textId="77777777" w:rsidR="00146E0F" w:rsidRPr="00052068" w:rsidRDefault="00146E0F" w:rsidP="00052068">
            <w:pPr>
              <w:pStyle w:val="ListParagraph"/>
              <w:spacing w:before="120"/>
              <w:ind w:right="176"/>
              <w:rPr>
                <w:b/>
                <w:color w:val="000000"/>
                <w:sz w:val="16"/>
                <w:szCs w:val="16"/>
              </w:rPr>
            </w:pPr>
          </w:p>
        </w:tc>
        <w:tc>
          <w:tcPr>
            <w:tcW w:w="9356" w:type="dxa"/>
          </w:tcPr>
          <w:p w14:paraId="1802D03A" w14:textId="7D0E2560" w:rsidR="00146E0F" w:rsidRPr="00052068" w:rsidRDefault="00146E0F" w:rsidP="00052068">
            <w:pPr>
              <w:pStyle w:val="ListParagraph"/>
              <w:spacing w:before="120"/>
              <w:ind w:right="176"/>
              <w:rPr>
                <w:b/>
                <w:color w:val="000000"/>
                <w:sz w:val="16"/>
                <w:szCs w:val="16"/>
              </w:rPr>
            </w:pPr>
          </w:p>
        </w:tc>
        <w:tc>
          <w:tcPr>
            <w:tcW w:w="9356" w:type="dxa"/>
          </w:tcPr>
          <w:p w14:paraId="0BC5154F" w14:textId="17CFBFEE" w:rsidR="00146E0F" w:rsidRPr="00052068" w:rsidRDefault="00146E0F" w:rsidP="00052068">
            <w:pPr>
              <w:pStyle w:val="ListParagraph"/>
              <w:spacing w:before="120"/>
              <w:ind w:right="176"/>
              <w:rPr>
                <w:b/>
                <w:color w:val="000000"/>
                <w:sz w:val="16"/>
                <w:szCs w:val="16"/>
              </w:rPr>
            </w:pPr>
          </w:p>
        </w:tc>
      </w:tr>
    </w:tbl>
    <w:p w14:paraId="78E3250A" w14:textId="6107A3AF" w:rsidR="00DE0809" w:rsidRPr="001D7E37" w:rsidRDefault="0058566F" w:rsidP="00BE6018">
      <w:pPr>
        <w:pStyle w:val="Heading6blackfont"/>
        <w:rPr>
          <w:rFonts w:ascii="Arial" w:hAnsi="Arial" w:cs="Arial"/>
          <w:sz w:val="24"/>
          <w:szCs w:val="24"/>
        </w:rPr>
      </w:pPr>
      <w:r w:rsidRPr="001D7E37">
        <w:rPr>
          <w:rFonts w:ascii="Arial" w:hAnsi="Arial" w:cs="Arial"/>
          <w:sz w:val="24"/>
          <w:szCs w:val="24"/>
        </w:rPr>
        <w:t>D</w:t>
      </w:r>
      <w:r w:rsidR="00114462">
        <w:rPr>
          <w:rFonts w:ascii="Arial" w:hAnsi="Arial" w:cs="Arial"/>
          <w:sz w:val="24"/>
          <w:szCs w:val="24"/>
        </w:rPr>
        <w:t>e</w:t>
      </w:r>
      <w:r w:rsidR="00DE0809" w:rsidRPr="001D7E37">
        <w:rPr>
          <w:rFonts w:ascii="Arial" w:hAnsi="Arial" w:cs="Arial"/>
          <w:sz w:val="24"/>
          <w:szCs w:val="24"/>
        </w:rPr>
        <w:t>cision</w:t>
      </w:r>
      <w:r w:rsidR="00BE6018">
        <w:rPr>
          <w:rFonts w:ascii="Arial" w:hAnsi="Arial" w:cs="Arial"/>
          <w:sz w:val="24"/>
          <w:szCs w:val="24"/>
        </w:rPr>
        <w:t xml:space="preserve">. </w:t>
      </w:r>
      <w:r w:rsidR="00DE0809" w:rsidRPr="001D7E37">
        <w:rPr>
          <w:rFonts w:ascii="Arial" w:hAnsi="Arial" w:cs="Arial"/>
          <w:bCs/>
          <w:sz w:val="24"/>
          <w:szCs w:val="24"/>
        </w:rPr>
        <w:t xml:space="preserve">The application is </w:t>
      </w:r>
      <w:r w:rsidR="0019245B">
        <w:rPr>
          <w:rFonts w:ascii="Arial" w:hAnsi="Arial" w:cs="Arial"/>
          <w:bCs/>
          <w:sz w:val="24"/>
          <w:szCs w:val="24"/>
        </w:rPr>
        <w:t xml:space="preserve">allowed </w:t>
      </w:r>
      <w:r w:rsidR="00DE0809" w:rsidRPr="001D7E37">
        <w:rPr>
          <w:rFonts w:ascii="Arial" w:hAnsi="Arial" w:cs="Arial"/>
          <w:bCs/>
          <w:sz w:val="24"/>
          <w:szCs w:val="24"/>
        </w:rPr>
        <w:t xml:space="preserve">and the </w:t>
      </w:r>
      <w:bookmarkStart w:id="1" w:name="_Hlk193191605"/>
      <w:r w:rsidR="00DE0809" w:rsidRPr="001D7E37">
        <w:rPr>
          <w:rFonts w:ascii="Arial" w:hAnsi="Arial" w:cs="Arial"/>
          <w:bCs/>
          <w:sz w:val="24"/>
          <w:szCs w:val="24"/>
        </w:rPr>
        <w:t xml:space="preserve">land shown </w:t>
      </w:r>
      <w:r w:rsidR="00AB658E">
        <w:rPr>
          <w:rFonts w:ascii="Arial" w:hAnsi="Arial" w:cs="Arial"/>
          <w:bCs/>
          <w:sz w:val="24"/>
          <w:szCs w:val="24"/>
        </w:rPr>
        <w:t xml:space="preserve">hatched in blue </w:t>
      </w:r>
      <w:r w:rsidR="00DE0809" w:rsidRPr="001D7E37">
        <w:rPr>
          <w:rFonts w:ascii="Arial" w:hAnsi="Arial" w:cs="Arial"/>
          <w:bCs/>
          <w:sz w:val="24"/>
          <w:szCs w:val="24"/>
        </w:rPr>
        <w:t xml:space="preserve">on the plan attached to </w:t>
      </w:r>
      <w:r w:rsidR="00146E0F">
        <w:rPr>
          <w:rFonts w:ascii="Arial" w:hAnsi="Arial" w:cs="Arial"/>
          <w:bCs/>
          <w:sz w:val="24"/>
          <w:szCs w:val="24"/>
        </w:rPr>
        <w:t>th</w:t>
      </w:r>
      <w:r w:rsidR="00DE0809" w:rsidRPr="001D7E37">
        <w:rPr>
          <w:rFonts w:ascii="Arial" w:hAnsi="Arial" w:cs="Arial"/>
          <w:bCs/>
          <w:sz w:val="24"/>
          <w:szCs w:val="24"/>
        </w:rPr>
        <w:t>is decision shall be added to the commons register</w:t>
      </w:r>
      <w:bookmarkEnd w:id="1"/>
    </w:p>
    <w:p w14:paraId="332D6228" w14:textId="5A375289" w:rsidR="00DE0809" w:rsidRPr="001D7E37" w:rsidRDefault="0072013D" w:rsidP="0058566F">
      <w:pPr>
        <w:pStyle w:val="Style1"/>
        <w:numPr>
          <w:ilvl w:val="0"/>
          <w:numId w:val="0"/>
        </w:numPr>
        <w:rPr>
          <w:rFonts w:ascii="Arial" w:hAnsi="Arial" w:cs="Arial"/>
          <w:b/>
          <w:bCs/>
          <w:sz w:val="24"/>
          <w:szCs w:val="24"/>
        </w:rPr>
      </w:pPr>
      <w:r w:rsidRPr="001D7E37">
        <w:rPr>
          <w:rFonts w:ascii="Arial" w:hAnsi="Arial" w:cs="Arial"/>
          <w:b/>
          <w:bCs/>
          <w:sz w:val="24"/>
          <w:szCs w:val="24"/>
        </w:rPr>
        <w:t>The Application Land</w:t>
      </w:r>
    </w:p>
    <w:p w14:paraId="46840742" w14:textId="2A3122D1" w:rsidR="0072013D" w:rsidRPr="001D7E37" w:rsidRDefault="0072013D" w:rsidP="00DE0809">
      <w:pPr>
        <w:pStyle w:val="Style1"/>
        <w:rPr>
          <w:rFonts w:ascii="Arial" w:hAnsi="Arial" w:cs="Arial"/>
          <w:sz w:val="24"/>
          <w:szCs w:val="24"/>
        </w:rPr>
      </w:pPr>
      <w:r w:rsidRPr="001D7E37">
        <w:rPr>
          <w:rFonts w:ascii="Arial" w:hAnsi="Arial" w:cs="Arial"/>
          <w:sz w:val="24"/>
          <w:szCs w:val="24"/>
        </w:rPr>
        <w:t>T</w:t>
      </w:r>
      <w:r w:rsidR="0058566F" w:rsidRPr="001D7E37">
        <w:rPr>
          <w:rFonts w:ascii="Arial" w:hAnsi="Arial" w:cs="Arial"/>
          <w:sz w:val="24"/>
          <w:szCs w:val="24"/>
        </w:rPr>
        <w:t>he application relates to land at</w:t>
      </w:r>
      <w:r w:rsidR="001767A7">
        <w:rPr>
          <w:rFonts w:ascii="Arial" w:hAnsi="Arial" w:cs="Arial"/>
          <w:sz w:val="24"/>
          <w:szCs w:val="24"/>
        </w:rPr>
        <w:t xml:space="preserve"> Trewellard Common</w:t>
      </w:r>
      <w:r w:rsidR="001655F5" w:rsidRPr="001D7E37">
        <w:rPr>
          <w:rFonts w:ascii="Arial" w:hAnsi="Arial" w:cs="Arial"/>
          <w:sz w:val="24"/>
          <w:szCs w:val="24"/>
        </w:rPr>
        <w:t xml:space="preserve">, </w:t>
      </w:r>
      <w:r w:rsidR="001767A7">
        <w:rPr>
          <w:rFonts w:ascii="Arial" w:hAnsi="Arial" w:cs="Arial"/>
          <w:sz w:val="24"/>
          <w:szCs w:val="24"/>
        </w:rPr>
        <w:t xml:space="preserve">located on the north side of the B3318 to the east </w:t>
      </w:r>
      <w:r w:rsidR="00145647">
        <w:rPr>
          <w:rFonts w:ascii="Arial" w:hAnsi="Arial" w:cs="Arial"/>
          <w:sz w:val="24"/>
          <w:szCs w:val="24"/>
        </w:rPr>
        <w:t xml:space="preserve">of </w:t>
      </w:r>
      <w:r w:rsidR="00145647" w:rsidRPr="001D7E37">
        <w:rPr>
          <w:rFonts w:ascii="Arial" w:hAnsi="Arial" w:cs="Arial"/>
          <w:sz w:val="24"/>
          <w:szCs w:val="24"/>
        </w:rPr>
        <w:t>the</w:t>
      </w:r>
      <w:r w:rsidR="001655F5" w:rsidRPr="001D7E37">
        <w:rPr>
          <w:rFonts w:ascii="Arial" w:hAnsi="Arial" w:cs="Arial"/>
          <w:sz w:val="24"/>
          <w:szCs w:val="24"/>
        </w:rPr>
        <w:t xml:space="preserve"> village o</w:t>
      </w:r>
      <w:r w:rsidR="001767A7">
        <w:rPr>
          <w:rFonts w:ascii="Arial" w:hAnsi="Arial" w:cs="Arial"/>
          <w:sz w:val="24"/>
          <w:szCs w:val="24"/>
        </w:rPr>
        <w:t>f Trewellard</w:t>
      </w:r>
      <w:r w:rsidR="00EC5414" w:rsidRPr="001D7E37">
        <w:rPr>
          <w:rFonts w:ascii="Arial" w:hAnsi="Arial" w:cs="Arial"/>
          <w:sz w:val="24"/>
          <w:szCs w:val="24"/>
        </w:rPr>
        <w:t xml:space="preserve">, </w:t>
      </w:r>
      <w:r w:rsidR="001767A7">
        <w:rPr>
          <w:rFonts w:ascii="Arial" w:hAnsi="Arial" w:cs="Arial"/>
          <w:sz w:val="24"/>
          <w:szCs w:val="24"/>
        </w:rPr>
        <w:t>Cornwall.</w:t>
      </w:r>
    </w:p>
    <w:p w14:paraId="5E294721" w14:textId="3BAE8859" w:rsidR="0072013D" w:rsidRPr="001D7E37" w:rsidRDefault="009C2CBA" w:rsidP="00C35FFB">
      <w:pPr>
        <w:pStyle w:val="Style1"/>
        <w:numPr>
          <w:ilvl w:val="0"/>
          <w:numId w:val="0"/>
        </w:numPr>
        <w:rPr>
          <w:rFonts w:ascii="Arial" w:hAnsi="Arial" w:cs="Arial"/>
          <w:b/>
          <w:bCs/>
          <w:sz w:val="24"/>
          <w:szCs w:val="24"/>
        </w:rPr>
      </w:pPr>
      <w:r w:rsidRPr="001D7E37">
        <w:rPr>
          <w:rFonts w:ascii="Arial" w:hAnsi="Arial" w:cs="Arial"/>
          <w:b/>
          <w:bCs/>
          <w:sz w:val="24"/>
          <w:szCs w:val="24"/>
        </w:rPr>
        <w:t>Main Issues</w:t>
      </w:r>
    </w:p>
    <w:p w14:paraId="053BC0C1" w14:textId="7059CA1A" w:rsidR="009C2CBA" w:rsidRPr="003A656B" w:rsidRDefault="009C2CBA" w:rsidP="00DE0809">
      <w:pPr>
        <w:pStyle w:val="Style1"/>
        <w:rPr>
          <w:rFonts w:ascii="Arial" w:hAnsi="Arial" w:cs="Arial"/>
          <w:sz w:val="24"/>
          <w:szCs w:val="24"/>
        </w:rPr>
      </w:pPr>
      <w:r w:rsidRPr="001D7E37">
        <w:rPr>
          <w:rFonts w:ascii="Arial" w:hAnsi="Arial" w:cs="Arial"/>
          <w:sz w:val="24"/>
          <w:szCs w:val="24"/>
        </w:rPr>
        <w:t xml:space="preserve">The main issue is whether the land is waste land of a manor and whether before 1 </w:t>
      </w:r>
      <w:r w:rsidRPr="003A656B">
        <w:rPr>
          <w:rFonts w:ascii="Arial" w:hAnsi="Arial" w:cs="Arial"/>
          <w:sz w:val="24"/>
          <w:szCs w:val="24"/>
        </w:rPr>
        <w:t>October 2008:</w:t>
      </w:r>
    </w:p>
    <w:p w14:paraId="1B94F8FE" w14:textId="77777777" w:rsidR="00771A12" w:rsidRPr="003A656B" w:rsidRDefault="00771A12" w:rsidP="00771A12">
      <w:pPr>
        <w:pStyle w:val="Style1"/>
        <w:numPr>
          <w:ilvl w:val="0"/>
          <w:numId w:val="0"/>
        </w:numPr>
        <w:ind w:left="431"/>
        <w:rPr>
          <w:rFonts w:ascii="Arial" w:hAnsi="Arial" w:cs="Arial"/>
          <w:sz w:val="24"/>
          <w:szCs w:val="24"/>
        </w:rPr>
      </w:pPr>
      <w:r w:rsidRPr="003A656B">
        <w:rPr>
          <w:rFonts w:ascii="Arial" w:hAnsi="Arial" w:cs="Arial"/>
          <w:sz w:val="24"/>
          <w:szCs w:val="24"/>
        </w:rPr>
        <w:t xml:space="preserve">(a) the land was provisionally registered as common land under section 4 of the Commons Act 1965 (“the 1965 Act”);  </w:t>
      </w:r>
    </w:p>
    <w:p w14:paraId="3D20DFCC" w14:textId="77777777" w:rsidR="00771A12" w:rsidRPr="003A656B" w:rsidRDefault="00771A12" w:rsidP="00771A12">
      <w:pPr>
        <w:pStyle w:val="Style1"/>
        <w:numPr>
          <w:ilvl w:val="0"/>
          <w:numId w:val="0"/>
        </w:numPr>
        <w:ind w:left="431"/>
        <w:rPr>
          <w:rFonts w:ascii="Arial" w:hAnsi="Arial" w:cs="Arial"/>
          <w:sz w:val="24"/>
          <w:szCs w:val="24"/>
        </w:rPr>
      </w:pPr>
      <w:r w:rsidRPr="003A656B">
        <w:rPr>
          <w:rFonts w:ascii="Arial" w:hAnsi="Arial" w:cs="Arial"/>
          <w:sz w:val="24"/>
          <w:szCs w:val="24"/>
        </w:rPr>
        <w:t xml:space="preserve">(b) an objection was made in relation to the provisional registration; and  </w:t>
      </w:r>
    </w:p>
    <w:p w14:paraId="510597C0" w14:textId="1411E60C" w:rsidR="006D65E8" w:rsidRPr="003A656B" w:rsidRDefault="00771A12" w:rsidP="00771A12">
      <w:pPr>
        <w:pStyle w:val="Style1"/>
        <w:numPr>
          <w:ilvl w:val="0"/>
          <w:numId w:val="0"/>
        </w:numPr>
        <w:ind w:left="431"/>
        <w:rPr>
          <w:rFonts w:ascii="Arial" w:hAnsi="Arial" w:cs="Arial"/>
          <w:sz w:val="24"/>
          <w:szCs w:val="24"/>
        </w:rPr>
      </w:pPr>
      <w:r w:rsidRPr="003A656B">
        <w:rPr>
          <w:rFonts w:ascii="Arial" w:hAnsi="Arial" w:cs="Arial"/>
          <w:sz w:val="24"/>
          <w:szCs w:val="24"/>
        </w:rPr>
        <w:t xml:space="preserve">(c) the provisional registration was cancelled in the circumstances specified in sub-paragraphs (3), (4) or (5) of the Commons Act 2006 (the 2006 Act). </w:t>
      </w:r>
    </w:p>
    <w:p w14:paraId="543ED1EA" w14:textId="20BD9D1F" w:rsidR="00E60A3A" w:rsidRPr="003A656B" w:rsidRDefault="00E60A3A" w:rsidP="006D65E8">
      <w:pPr>
        <w:pStyle w:val="Style1"/>
        <w:rPr>
          <w:rFonts w:ascii="Arial" w:hAnsi="Arial" w:cs="Arial"/>
          <w:sz w:val="24"/>
          <w:szCs w:val="24"/>
        </w:rPr>
      </w:pPr>
      <w:r w:rsidRPr="003A656B">
        <w:rPr>
          <w:rFonts w:ascii="Arial" w:hAnsi="Arial" w:cs="Arial"/>
          <w:sz w:val="24"/>
          <w:szCs w:val="24"/>
        </w:rPr>
        <w:t xml:space="preserve">Subparagraph (5), on which the applicant relies, requires that the person on whose application the provisional registration was made requested or agreed to its cancellation (whether before or after its referral to a Commons Commissioner).  </w:t>
      </w:r>
    </w:p>
    <w:p w14:paraId="2DC724AB" w14:textId="0B5B7929" w:rsidR="00E60A3A" w:rsidRPr="003A656B" w:rsidRDefault="00A8699E" w:rsidP="00FB0D1C">
      <w:pPr>
        <w:pStyle w:val="Style1"/>
        <w:numPr>
          <w:ilvl w:val="0"/>
          <w:numId w:val="0"/>
        </w:numPr>
        <w:ind w:left="431"/>
        <w:rPr>
          <w:rFonts w:ascii="Arial" w:hAnsi="Arial" w:cs="Arial"/>
          <w:b/>
          <w:bCs/>
          <w:sz w:val="24"/>
          <w:szCs w:val="24"/>
        </w:rPr>
      </w:pPr>
      <w:r w:rsidRPr="003A656B">
        <w:rPr>
          <w:rFonts w:ascii="Arial" w:hAnsi="Arial" w:cs="Arial"/>
          <w:b/>
          <w:bCs/>
          <w:sz w:val="24"/>
          <w:szCs w:val="24"/>
        </w:rPr>
        <w:t>R</w:t>
      </w:r>
      <w:r w:rsidR="00FB0D1C" w:rsidRPr="003A656B">
        <w:rPr>
          <w:rFonts w:ascii="Arial" w:hAnsi="Arial" w:cs="Arial"/>
          <w:b/>
          <w:bCs/>
          <w:sz w:val="24"/>
          <w:szCs w:val="24"/>
        </w:rPr>
        <w:t>easons</w:t>
      </w:r>
    </w:p>
    <w:p w14:paraId="20372586" w14:textId="77777777" w:rsidR="00872CB6" w:rsidRPr="001D7E37" w:rsidRDefault="00872CB6" w:rsidP="006146A8">
      <w:pPr>
        <w:pStyle w:val="Style1"/>
        <w:numPr>
          <w:ilvl w:val="0"/>
          <w:numId w:val="0"/>
        </w:numPr>
        <w:ind w:left="431"/>
        <w:rPr>
          <w:rFonts w:ascii="Arial" w:hAnsi="Arial" w:cs="Arial"/>
          <w:i/>
          <w:iCs/>
          <w:sz w:val="24"/>
          <w:szCs w:val="24"/>
        </w:rPr>
      </w:pPr>
      <w:r w:rsidRPr="001D7E37">
        <w:rPr>
          <w:rFonts w:ascii="Arial" w:hAnsi="Arial" w:cs="Arial"/>
          <w:i/>
          <w:iCs/>
          <w:sz w:val="24"/>
          <w:szCs w:val="24"/>
        </w:rPr>
        <w:t>Whether the land had been provisionally registered as common land under section 4 of the Commons Registration Act 1965</w:t>
      </w:r>
    </w:p>
    <w:p w14:paraId="6588C36F" w14:textId="3862B287" w:rsidR="000F378C" w:rsidRPr="00AB2BFA" w:rsidRDefault="00F96D92" w:rsidP="00AB2BFA">
      <w:pPr>
        <w:pStyle w:val="Style1"/>
        <w:tabs>
          <w:tab w:val="clear" w:pos="720"/>
        </w:tabs>
        <w:rPr>
          <w:rFonts w:ascii="Arial" w:hAnsi="Arial" w:cs="Arial"/>
          <w:sz w:val="24"/>
          <w:szCs w:val="24"/>
        </w:rPr>
      </w:pPr>
      <w:r>
        <w:rPr>
          <w:rFonts w:ascii="Arial" w:hAnsi="Arial" w:cs="Arial"/>
          <w:sz w:val="24"/>
          <w:szCs w:val="24"/>
        </w:rPr>
        <w:t xml:space="preserve">An application </w:t>
      </w:r>
      <w:r w:rsidR="00045C36" w:rsidRPr="001D7E37">
        <w:rPr>
          <w:rFonts w:ascii="Arial" w:hAnsi="Arial" w:cs="Arial"/>
          <w:sz w:val="24"/>
          <w:szCs w:val="24"/>
        </w:rPr>
        <w:t xml:space="preserve">to provisionally register land </w:t>
      </w:r>
      <w:r w:rsidR="000F378C">
        <w:rPr>
          <w:rFonts w:ascii="Arial" w:hAnsi="Arial" w:cs="Arial"/>
          <w:sz w:val="24"/>
          <w:szCs w:val="24"/>
        </w:rPr>
        <w:t xml:space="preserve">at Trewellard Common </w:t>
      </w:r>
      <w:r w:rsidR="00045C36" w:rsidRPr="001D7E37">
        <w:rPr>
          <w:rFonts w:ascii="Arial" w:hAnsi="Arial" w:cs="Arial"/>
          <w:sz w:val="24"/>
          <w:szCs w:val="24"/>
        </w:rPr>
        <w:t>was made</w:t>
      </w:r>
      <w:r w:rsidR="00C75FB4">
        <w:rPr>
          <w:rFonts w:ascii="Arial" w:hAnsi="Arial" w:cs="Arial"/>
          <w:sz w:val="24"/>
          <w:szCs w:val="24"/>
        </w:rPr>
        <w:t xml:space="preserve"> by Mrs Mabel Trembath in July 1969</w:t>
      </w:r>
      <w:r w:rsidR="00045C36" w:rsidRPr="001D7E37">
        <w:rPr>
          <w:rFonts w:ascii="Arial" w:hAnsi="Arial" w:cs="Arial"/>
          <w:sz w:val="24"/>
          <w:szCs w:val="24"/>
        </w:rPr>
        <w:t xml:space="preserve"> </w:t>
      </w:r>
      <w:r w:rsidRPr="001D7E37">
        <w:rPr>
          <w:rFonts w:ascii="Arial" w:hAnsi="Arial" w:cs="Arial"/>
          <w:sz w:val="24"/>
          <w:szCs w:val="24"/>
        </w:rPr>
        <w:t xml:space="preserve">(No. </w:t>
      </w:r>
      <w:r>
        <w:rPr>
          <w:rFonts w:ascii="Arial" w:hAnsi="Arial" w:cs="Arial"/>
          <w:sz w:val="24"/>
          <w:szCs w:val="24"/>
        </w:rPr>
        <w:t>1586</w:t>
      </w:r>
      <w:r w:rsidRPr="001D7E37">
        <w:rPr>
          <w:rFonts w:ascii="Arial" w:hAnsi="Arial" w:cs="Arial"/>
          <w:sz w:val="24"/>
          <w:szCs w:val="24"/>
        </w:rPr>
        <w:t>)</w:t>
      </w:r>
      <w:r>
        <w:rPr>
          <w:rFonts w:ascii="Arial" w:hAnsi="Arial" w:cs="Arial"/>
          <w:sz w:val="24"/>
          <w:szCs w:val="24"/>
        </w:rPr>
        <w:t xml:space="preserve"> </w:t>
      </w:r>
      <w:r w:rsidR="00045C36" w:rsidRPr="001D7E37">
        <w:rPr>
          <w:rFonts w:ascii="Arial" w:hAnsi="Arial" w:cs="Arial"/>
          <w:sz w:val="24"/>
          <w:szCs w:val="24"/>
        </w:rPr>
        <w:t xml:space="preserve">and entered in the register of common land. </w:t>
      </w:r>
      <w:r w:rsidR="00FA7F8A">
        <w:rPr>
          <w:rFonts w:ascii="Arial" w:hAnsi="Arial" w:cs="Arial"/>
          <w:sz w:val="24"/>
          <w:szCs w:val="24"/>
        </w:rPr>
        <w:t xml:space="preserve">I shall refer to this as the ‘1969 application’. </w:t>
      </w:r>
      <w:r w:rsidR="000F378C">
        <w:rPr>
          <w:rFonts w:ascii="Arial" w:hAnsi="Arial" w:cs="Arial"/>
          <w:sz w:val="24"/>
          <w:szCs w:val="24"/>
        </w:rPr>
        <w:t xml:space="preserve">The extent of the land to </w:t>
      </w:r>
      <w:r w:rsidR="000F378C">
        <w:rPr>
          <w:rFonts w:ascii="Arial" w:hAnsi="Arial" w:cs="Arial"/>
          <w:sz w:val="24"/>
          <w:szCs w:val="24"/>
        </w:rPr>
        <w:lastRenderedPageBreak/>
        <w:t>which th</w:t>
      </w:r>
      <w:r w:rsidR="00FA7F8A">
        <w:rPr>
          <w:rFonts w:ascii="Arial" w:hAnsi="Arial" w:cs="Arial"/>
          <w:sz w:val="24"/>
          <w:szCs w:val="24"/>
        </w:rPr>
        <w:t xml:space="preserve">e 1969 </w:t>
      </w:r>
      <w:r w:rsidR="000F378C">
        <w:rPr>
          <w:rFonts w:ascii="Arial" w:hAnsi="Arial" w:cs="Arial"/>
          <w:sz w:val="24"/>
          <w:szCs w:val="24"/>
        </w:rPr>
        <w:t xml:space="preserve">application related is shown edged in red in </w:t>
      </w:r>
      <w:r w:rsidR="00365115">
        <w:rPr>
          <w:rFonts w:ascii="Arial" w:hAnsi="Arial" w:cs="Arial"/>
          <w:sz w:val="24"/>
          <w:szCs w:val="24"/>
        </w:rPr>
        <w:t>plans support</w:t>
      </w:r>
      <w:r w:rsidR="000E590E">
        <w:rPr>
          <w:rFonts w:ascii="Arial" w:hAnsi="Arial" w:cs="Arial"/>
          <w:sz w:val="24"/>
          <w:szCs w:val="24"/>
        </w:rPr>
        <w:t>ing</w:t>
      </w:r>
      <w:r w:rsidR="00365115">
        <w:rPr>
          <w:rFonts w:ascii="Arial" w:hAnsi="Arial" w:cs="Arial"/>
          <w:sz w:val="24"/>
          <w:szCs w:val="24"/>
        </w:rPr>
        <w:t xml:space="preserve"> </w:t>
      </w:r>
      <w:r w:rsidR="000E590E">
        <w:rPr>
          <w:rFonts w:ascii="Arial" w:hAnsi="Arial" w:cs="Arial"/>
          <w:sz w:val="24"/>
          <w:szCs w:val="24"/>
        </w:rPr>
        <w:t>that</w:t>
      </w:r>
      <w:r w:rsidR="00365115">
        <w:rPr>
          <w:rFonts w:ascii="Arial" w:hAnsi="Arial" w:cs="Arial"/>
          <w:sz w:val="24"/>
          <w:szCs w:val="24"/>
        </w:rPr>
        <w:t xml:space="preserve"> application </w:t>
      </w:r>
      <w:r w:rsidR="000E590E">
        <w:rPr>
          <w:rFonts w:ascii="Arial" w:hAnsi="Arial" w:cs="Arial"/>
          <w:sz w:val="24"/>
          <w:szCs w:val="24"/>
        </w:rPr>
        <w:t xml:space="preserve">and </w:t>
      </w:r>
      <w:r w:rsidR="000F378C">
        <w:rPr>
          <w:rFonts w:ascii="Arial" w:hAnsi="Arial" w:cs="Arial"/>
          <w:sz w:val="24"/>
          <w:szCs w:val="24"/>
        </w:rPr>
        <w:t xml:space="preserve">produced </w:t>
      </w:r>
      <w:r w:rsidR="000E590E">
        <w:rPr>
          <w:rFonts w:ascii="Arial" w:hAnsi="Arial" w:cs="Arial"/>
          <w:sz w:val="24"/>
          <w:szCs w:val="24"/>
        </w:rPr>
        <w:t xml:space="preserve">to me </w:t>
      </w:r>
      <w:r w:rsidR="000F378C">
        <w:rPr>
          <w:rFonts w:ascii="Arial" w:hAnsi="Arial" w:cs="Arial"/>
          <w:sz w:val="24"/>
          <w:szCs w:val="24"/>
        </w:rPr>
        <w:t>by the Open Spaces Society.</w:t>
      </w:r>
      <w:r w:rsidR="000F378C" w:rsidRPr="00AB2BFA">
        <w:rPr>
          <w:rFonts w:ascii="Arial" w:hAnsi="Arial" w:cs="Arial"/>
          <w:sz w:val="24"/>
          <w:szCs w:val="24"/>
        </w:rPr>
        <w:t xml:space="preserve"> </w:t>
      </w:r>
    </w:p>
    <w:p w14:paraId="6A4CF2EE" w14:textId="77777777" w:rsidR="00D137F7" w:rsidRPr="00702779" w:rsidRDefault="00872CB6" w:rsidP="006146A8">
      <w:pPr>
        <w:pStyle w:val="Style1"/>
        <w:numPr>
          <w:ilvl w:val="0"/>
          <w:numId w:val="0"/>
        </w:numPr>
        <w:ind w:left="431"/>
        <w:rPr>
          <w:rFonts w:ascii="Arial" w:hAnsi="Arial" w:cs="Arial"/>
          <w:b/>
          <w:bCs/>
          <w:i/>
          <w:iCs/>
          <w:sz w:val="24"/>
          <w:szCs w:val="24"/>
        </w:rPr>
      </w:pPr>
      <w:r w:rsidRPr="00702779">
        <w:rPr>
          <w:rFonts w:ascii="Arial" w:hAnsi="Arial" w:cs="Arial"/>
          <w:b/>
          <w:bCs/>
          <w:i/>
          <w:iCs/>
          <w:sz w:val="24"/>
          <w:szCs w:val="24"/>
        </w:rPr>
        <w:t>Whether an objection was made to the provisional registration</w:t>
      </w:r>
    </w:p>
    <w:p w14:paraId="5650EF38" w14:textId="50439949" w:rsidR="00226AE2" w:rsidRPr="009712EE" w:rsidRDefault="00F96D92" w:rsidP="009712EE">
      <w:pPr>
        <w:pStyle w:val="Style1"/>
        <w:rPr>
          <w:rFonts w:ascii="Arial" w:hAnsi="Arial" w:cs="Arial"/>
          <w:sz w:val="24"/>
          <w:szCs w:val="24"/>
        </w:rPr>
      </w:pPr>
      <w:r>
        <w:rPr>
          <w:rFonts w:ascii="Arial" w:hAnsi="Arial" w:cs="Arial"/>
          <w:sz w:val="24"/>
          <w:szCs w:val="24"/>
        </w:rPr>
        <w:t xml:space="preserve">An </w:t>
      </w:r>
      <w:r w:rsidR="00226AE2">
        <w:rPr>
          <w:rFonts w:ascii="Arial" w:hAnsi="Arial" w:cs="Arial"/>
          <w:sz w:val="24"/>
          <w:szCs w:val="24"/>
        </w:rPr>
        <w:t>O</w:t>
      </w:r>
      <w:r>
        <w:rPr>
          <w:rFonts w:ascii="Arial" w:hAnsi="Arial" w:cs="Arial"/>
          <w:sz w:val="24"/>
          <w:szCs w:val="24"/>
        </w:rPr>
        <w:t xml:space="preserve">bjection was made to the registration of the land </w:t>
      </w:r>
      <w:r w:rsidR="00C75FB4">
        <w:rPr>
          <w:rFonts w:ascii="Arial" w:hAnsi="Arial" w:cs="Arial"/>
          <w:sz w:val="24"/>
          <w:szCs w:val="24"/>
        </w:rPr>
        <w:t xml:space="preserve">in February 1971 </w:t>
      </w:r>
      <w:r>
        <w:rPr>
          <w:rFonts w:ascii="Arial" w:hAnsi="Arial" w:cs="Arial"/>
          <w:sz w:val="24"/>
          <w:szCs w:val="24"/>
        </w:rPr>
        <w:t>(No.948)</w:t>
      </w:r>
      <w:r w:rsidR="00C75FB4">
        <w:rPr>
          <w:rFonts w:ascii="Arial" w:hAnsi="Arial" w:cs="Arial"/>
          <w:sz w:val="24"/>
          <w:szCs w:val="24"/>
        </w:rPr>
        <w:t xml:space="preserve"> on the grounds that the land was not common land at the date of registration</w:t>
      </w:r>
      <w:r w:rsidR="005C4824" w:rsidRPr="001D7E37">
        <w:rPr>
          <w:rFonts w:ascii="Arial" w:hAnsi="Arial" w:cs="Arial"/>
          <w:sz w:val="24"/>
          <w:szCs w:val="24"/>
        </w:rPr>
        <w:t xml:space="preserve">.  </w:t>
      </w:r>
      <w:r w:rsidR="00226AE2">
        <w:rPr>
          <w:rFonts w:ascii="Arial" w:hAnsi="Arial" w:cs="Arial"/>
          <w:sz w:val="24"/>
          <w:szCs w:val="24"/>
        </w:rPr>
        <w:t>The Open Spaces Society produces a plan</w:t>
      </w:r>
      <w:r w:rsidR="008C4744">
        <w:rPr>
          <w:rFonts w:ascii="Arial" w:hAnsi="Arial" w:cs="Arial"/>
          <w:sz w:val="24"/>
          <w:szCs w:val="24"/>
        </w:rPr>
        <w:t xml:space="preserve"> </w:t>
      </w:r>
      <w:r w:rsidR="009712EE">
        <w:rPr>
          <w:rFonts w:ascii="Arial" w:hAnsi="Arial" w:cs="Arial"/>
          <w:sz w:val="24"/>
          <w:szCs w:val="24"/>
        </w:rPr>
        <w:t xml:space="preserve">that formed part of </w:t>
      </w:r>
      <w:r w:rsidR="00226AE2">
        <w:rPr>
          <w:rFonts w:ascii="Arial" w:hAnsi="Arial" w:cs="Arial"/>
          <w:sz w:val="24"/>
          <w:szCs w:val="24"/>
        </w:rPr>
        <w:t>that objection. Th</w:t>
      </w:r>
      <w:r w:rsidR="008A6B72">
        <w:rPr>
          <w:rFonts w:ascii="Arial" w:hAnsi="Arial" w:cs="Arial"/>
          <w:sz w:val="24"/>
          <w:szCs w:val="24"/>
        </w:rPr>
        <w:t>at</w:t>
      </w:r>
      <w:r w:rsidR="00226AE2">
        <w:rPr>
          <w:rFonts w:ascii="Arial" w:hAnsi="Arial" w:cs="Arial"/>
          <w:sz w:val="24"/>
          <w:szCs w:val="24"/>
        </w:rPr>
        <w:t xml:space="preserve"> plan shows a broadly rectangular parcel of land (edged in red) extending along the north side of the B3318 and which </w:t>
      </w:r>
      <w:r w:rsidR="00700373">
        <w:rPr>
          <w:rFonts w:ascii="Arial" w:hAnsi="Arial" w:cs="Arial"/>
          <w:sz w:val="24"/>
          <w:szCs w:val="24"/>
        </w:rPr>
        <w:t xml:space="preserve">includes part of the </w:t>
      </w:r>
      <w:r w:rsidR="00226AE2">
        <w:rPr>
          <w:rFonts w:ascii="Arial" w:hAnsi="Arial" w:cs="Arial"/>
          <w:sz w:val="24"/>
          <w:szCs w:val="24"/>
        </w:rPr>
        <w:t xml:space="preserve">land to which the application now made </w:t>
      </w:r>
      <w:r w:rsidR="00D26399">
        <w:rPr>
          <w:rFonts w:ascii="Arial" w:hAnsi="Arial" w:cs="Arial"/>
          <w:sz w:val="24"/>
          <w:szCs w:val="24"/>
        </w:rPr>
        <w:t xml:space="preserve">by </w:t>
      </w:r>
      <w:r w:rsidR="00226AE2">
        <w:rPr>
          <w:rFonts w:ascii="Arial" w:hAnsi="Arial" w:cs="Arial"/>
          <w:sz w:val="24"/>
          <w:szCs w:val="24"/>
        </w:rPr>
        <w:t>the Open Spaces Society relates.</w:t>
      </w:r>
      <w:r w:rsidR="00D21888">
        <w:rPr>
          <w:rFonts w:ascii="Arial" w:hAnsi="Arial" w:cs="Arial"/>
          <w:sz w:val="24"/>
          <w:szCs w:val="24"/>
        </w:rPr>
        <w:t xml:space="preserve"> The application now made by the Open Spaces Society </w:t>
      </w:r>
      <w:r w:rsidR="002E4F57">
        <w:rPr>
          <w:rFonts w:ascii="Arial" w:hAnsi="Arial" w:cs="Arial"/>
          <w:sz w:val="24"/>
          <w:szCs w:val="24"/>
        </w:rPr>
        <w:t xml:space="preserve">does not include all of the land </w:t>
      </w:r>
      <w:r w:rsidR="00227DDF">
        <w:rPr>
          <w:rFonts w:ascii="Arial" w:hAnsi="Arial" w:cs="Arial"/>
          <w:sz w:val="24"/>
          <w:szCs w:val="24"/>
        </w:rPr>
        <w:t>to which the objection related</w:t>
      </w:r>
      <w:r w:rsidR="00B249B3">
        <w:rPr>
          <w:rFonts w:ascii="Arial" w:hAnsi="Arial" w:cs="Arial"/>
          <w:sz w:val="24"/>
          <w:szCs w:val="24"/>
        </w:rPr>
        <w:t xml:space="preserve">. Apart from </w:t>
      </w:r>
      <w:r w:rsidR="002E4F57">
        <w:rPr>
          <w:rFonts w:ascii="Arial" w:hAnsi="Arial" w:cs="Arial"/>
          <w:sz w:val="24"/>
          <w:szCs w:val="24"/>
        </w:rPr>
        <w:t xml:space="preserve">a </w:t>
      </w:r>
      <w:r w:rsidR="006D5648">
        <w:rPr>
          <w:rFonts w:ascii="Arial" w:hAnsi="Arial" w:cs="Arial"/>
          <w:sz w:val="24"/>
          <w:szCs w:val="24"/>
        </w:rPr>
        <w:t xml:space="preserve">thin </w:t>
      </w:r>
      <w:r w:rsidR="002E4F57">
        <w:rPr>
          <w:rFonts w:ascii="Arial" w:hAnsi="Arial" w:cs="Arial"/>
          <w:sz w:val="24"/>
          <w:szCs w:val="24"/>
        </w:rPr>
        <w:t xml:space="preserve">sliver of land adjoining the </w:t>
      </w:r>
      <w:r w:rsidR="00B249B3">
        <w:rPr>
          <w:rFonts w:ascii="Arial" w:hAnsi="Arial" w:cs="Arial"/>
          <w:sz w:val="24"/>
          <w:szCs w:val="24"/>
        </w:rPr>
        <w:t xml:space="preserve">B3318, the majority of the land to which the objection relates </w:t>
      </w:r>
      <w:r w:rsidR="006D5648">
        <w:rPr>
          <w:rFonts w:ascii="Arial" w:hAnsi="Arial" w:cs="Arial"/>
          <w:sz w:val="24"/>
          <w:szCs w:val="24"/>
        </w:rPr>
        <w:t>have been excluded from the application made by the Open Spaces Society.</w:t>
      </w:r>
    </w:p>
    <w:p w14:paraId="5E93D699" w14:textId="30D8FF93" w:rsidR="00D137F7" w:rsidRPr="00702779" w:rsidRDefault="00872CB6" w:rsidP="006146A8">
      <w:pPr>
        <w:pStyle w:val="Style1"/>
        <w:numPr>
          <w:ilvl w:val="0"/>
          <w:numId w:val="0"/>
        </w:numPr>
        <w:ind w:left="431"/>
        <w:rPr>
          <w:rFonts w:ascii="Arial" w:hAnsi="Arial" w:cs="Arial"/>
          <w:b/>
          <w:bCs/>
          <w:i/>
          <w:iCs/>
          <w:sz w:val="24"/>
          <w:szCs w:val="24"/>
        </w:rPr>
      </w:pPr>
      <w:r w:rsidRPr="00702779">
        <w:rPr>
          <w:rFonts w:ascii="Arial" w:hAnsi="Arial" w:cs="Arial"/>
          <w:b/>
          <w:bCs/>
          <w:i/>
          <w:iCs/>
          <w:sz w:val="24"/>
          <w:szCs w:val="24"/>
        </w:rPr>
        <w:t>Whether the provisional registration was cancelled as set out in subparagraph (5)</w:t>
      </w:r>
    </w:p>
    <w:p w14:paraId="7D7FA4C0" w14:textId="57D4FD67" w:rsidR="00384637" w:rsidRDefault="006F4854" w:rsidP="00E3450F">
      <w:pPr>
        <w:pStyle w:val="Style1"/>
        <w:rPr>
          <w:rFonts w:ascii="Arial" w:hAnsi="Arial" w:cs="Arial"/>
          <w:sz w:val="24"/>
          <w:szCs w:val="24"/>
        </w:rPr>
      </w:pPr>
      <w:r>
        <w:rPr>
          <w:rFonts w:ascii="Arial" w:hAnsi="Arial" w:cs="Arial"/>
          <w:sz w:val="24"/>
          <w:szCs w:val="24"/>
        </w:rPr>
        <w:t xml:space="preserve">As part of its evidence, </w:t>
      </w:r>
      <w:r w:rsidR="00384637">
        <w:rPr>
          <w:rFonts w:ascii="Arial" w:hAnsi="Arial" w:cs="Arial"/>
          <w:sz w:val="24"/>
          <w:szCs w:val="24"/>
        </w:rPr>
        <w:t xml:space="preserve">the Open Spaces Society </w:t>
      </w:r>
      <w:r w:rsidR="000D7A79">
        <w:rPr>
          <w:rFonts w:ascii="Arial" w:hAnsi="Arial" w:cs="Arial"/>
          <w:sz w:val="24"/>
          <w:szCs w:val="24"/>
        </w:rPr>
        <w:t xml:space="preserve">provides a </w:t>
      </w:r>
      <w:r w:rsidR="00A757D8">
        <w:rPr>
          <w:rFonts w:ascii="Arial" w:hAnsi="Arial" w:cs="Arial"/>
          <w:sz w:val="24"/>
          <w:szCs w:val="24"/>
        </w:rPr>
        <w:t>copy of the decis</w:t>
      </w:r>
      <w:r w:rsidR="0008567F">
        <w:rPr>
          <w:rFonts w:ascii="Arial" w:hAnsi="Arial" w:cs="Arial"/>
          <w:sz w:val="24"/>
          <w:szCs w:val="24"/>
        </w:rPr>
        <w:t>ion made by the Chief Commons Commi</w:t>
      </w:r>
      <w:r w:rsidR="00075803">
        <w:rPr>
          <w:rFonts w:ascii="Arial" w:hAnsi="Arial" w:cs="Arial"/>
          <w:sz w:val="24"/>
          <w:szCs w:val="24"/>
        </w:rPr>
        <w:t xml:space="preserve">ssioner </w:t>
      </w:r>
      <w:r w:rsidR="00A6086B">
        <w:rPr>
          <w:rFonts w:ascii="Arial" w:hAnsi="Arial" w:cs="Arial"/>
          <w:sz w:val="24"/>
          <w:szCs w:val="24"/>
        </w:rPr>
        <w:t xml:space="preserve">on 29 April 1975 to confirm the </w:t>
      </w:r>
      <w:r w:rsidR="004F327F">
        <w:rPr>
          <w:rFonts w:ascii="Arial" w:hAnsi="Arial" w:cs="Arial"/>
          <w:sz w:val="24"/>
          <w:szCs w:val="24"/>
        </w:rPr>
        <w:t xml:space="preserve">registration with a modification, namely </w:t>
      </w:r>
      <w:r w:rsidR="00164B7C">
        <w:rPr>
          <w:rFonts w:ascii="Arial" w:hAnsi="Arial" w:cs="Arial"/>
          <w:sz w:val="24"/>
          <w:szCs w:val="24"/>
        </w:rPr>
        <w:t xml:space="preserve">the </w:t>
      </w:r>
      <w:r w:rsidR="00FA7DF2">
        <w:rPr>
          <w:rFonts w:ascii="Arial" w:hAnsi="Arial" w:cs="Arial"/>
          <w:sz w:val="24"/>
          <w:szCs w:val="24"/>
        </w:rPr>
        <w:t>exclusion</w:t>
      </w:r>
      <w:r w:rsidR="00164B7C">
        <w:rPr>
          <w:rFonts w:ascii="Arial" w:hAnsi="Arial" w:cs="Arial"/>
          <w:sz w:val="24"/>
          <w:szCs w:val="24"/>
        </w:rPr>
        <w:t xml:space="preserve"> of the land to which the objection related</w:t>
      </w:r>
      <w:r w:rsidR="00384637">
        <w:rPr>
          <w:rFonts w:ascii="Arial" w:hAnsi="Arial" w:cs="Arial"/>
          <w:sz w:val="24"/>
          <w:szCs w:val="24"/>
        </w:rPr>
        <w:t>.</w:t>
      </w:r>
      <w:r w:rsidR="00C86979">
        <w:rPr>
          <w:rFonts w:ascii="Arial" w:hAnsi="Arial" w:cs="Arial"/>
          <w:sz w:val="24"/>
          <w:szCs w:val="24"/>
        </w:rPr>
        <w:t xml:space="preserve"> The objector </w:t>
      </w:r>
      <w:r w:rsidR="00FA7DF2">
        <w:rPr>
          <w:rFonts w:ascii="Arial" w:hAnsi="Arial" w:cs="Arial"/>
          <w:sz w:val="24"/>
          <w:szCs w:val="24"/>
        </w:rPr>
        <w:t>to this application</w:t>
      </w:r>
      <w:r w:rsidR="003C3FC8">
        <w:rPr>
          <w:rFonts w:ascii="Arial" w:hAnsi="Arial" w:cs="Arial"/>
          <w:sz w:val="24"/>
          <w:szCs w:val="24"/>
        </w:rPr>
        <w:t>, Mr Angwin,</w:t>
      </w:r>
      <w:r w:rsidR="00FA7DF2">
        <w:rPr>
          <w:rFonts w:ascii="Arial" w:hAnsi="Arial" w:cs="Arial"/>
          <w:sz w:val="24"/>
          <w:szCs w:val="24"/>
        </w:rPr>
        <w:t xml:space="preserve"> </w:t>
      </w:r>
      <w:r w:rsidR="00654F83">
        <w:rPr>
          <w:rFonts w:ascii="Arial" w:hAnsi="Arial" w:cs="Arial"/>
          <w:sz w:val="24"/>
          <w:szCs w:val="24"/>
        </w:rPr>
        <w:t xml:space="preserve">acknowledges that the </w:t>
      </w:r>
      <w:r w:rsidR="00C86979">
        <w:rPr>
          <w:rFonts w:ascii="Arial" w:hAnsi="Arial" w:cs="Arial"/>
          <w:sz w:val="24"/>
          <w:szCs w:val="24"/>
        </w:rPr>
        <w:t xml:space="preserve">Chief Commons Commissioner </w:t>
      </w:r>
      <w:r w:rsidR="001F5434">
        <w:rPr>
          <w:rFonts w:ascii="Arial" w:hAnsi="Arial" w:cs="Arial"/>
          <w:sz w:val="24"/>
          <w:szCs w:val="24"/>
        </w:rPr>
        <w:t>considered al</w:t>
      </w:r>
      <w:r w:rsidR="002B62AB">
        <w:rPr>
          <w:rFonts w:ascii="Arial" w:hAnsi="Arial" w:cs="Arial"/>
          <w:sz w:val="24"/>
          <w:szCs w:val="24"/>
        </w:rPr>
        <w:t>l</w:t>
      </w:r>
      <w:r w:rsidR="001F5434">
        <w:rPr>
          <w:rFonts w:ascii="Arial" w:hAnsi="Arial" w:cs="Arial"/>
          <w:sz w:val="24"/>
          <w:szCs w:val="24"/>
        </w:rPr>
        <w:t xml:space="preserve"> relevant aspects in making his decision, including whether </w:t>
      </w:r>
      <w:r w:rsidR="009A2264">
        <w:rPr>
          <w:rFonts w:ascii="Arial" w:hAnsi="Arial" w:cs="Arial"/>
          <w:sz w:val="24"/>
          <w:szCs w:val="24"/>
        </w:rPr>
        <w:t xml:space="preserve">the </w:t>
      </w:r>
      <w:r w:rsidR="00B53C36">
        <w:rPr>
          <w:rFonts w:ascii="Arial" w:hAnsi="Arial" w:cs="Arial"/>
          <w:sz w:val="24"/>
          <w:szCs w:val="24"/>
        </w:rPr>
        <w:t>land was waste of the manor.</w:t>
      </w:r>
      <w:r w:rsidR="00C86979">
        <w:rPr>
          <w:rFonts w:ascii="Arial" w:hAnsi="Arial" w:cs="Arial"/>
          <w:sz w:val="24"/>
          <w:szCs w:val="24"/>
        </w:rPr>
        <w:t xml:space="preserve"> </w:t>
      </w:r>
    </w:p>
    <w:p w14:paraId="322A62E2" w14:textId="4FC8A05A" w:rsidR="000627B4" w:rsidRDefault="009359D5" w:rsidP="0029197A">
      <w:pPr>
        <w:pStyle w:val="Style1"/>
        <w:rPr>
          <w:rFonts w:ascii="Arial" w:hAnsi="Arial" w:cs="Arial"/>
          <w:sz w:val="24"/>
          <w:szCs w:val="24"/>
        </w:rPr>
      </w:pPr>
      <w:r>
        <w:rPr>
          <w:rFonts w:ascii="Arial" w:hAnsi="Arial" w:cs="Arial"/>
          <w:sz w:val="24"/>
          <w:szCs w:val="24"/>
        </w:rPr>
        <w:t>On the evidence that is before</w:t>
      </w:r>
      <w:r w:rsidR="00C86979">
        <w:rPr>
          <w:rFonts w:ascii="Arial" w:hAnsi="Arial" w:cs="Arial"/>
          <w:sz w:val="24"/>
          <w:szCs w:val="24"/>
        </w:rPr>
        <w:t xml:space="preserve"> me</w:t>
      </w:r>
      <w:r>
        <w:rPr>
          <w:rFonts w:ascii="Arial" w:hAnsi="Arial" w:cs="Arial"/>
          <w:sz w:val="24"/>
          <w:szCs w:val="24"/>
        </w:rPr>
        <w:t>, I am satisfied</w:t>
      </w:r>
      <w:r w:rsidR="0029197A">
        <w:rPr>
          <w:rFonts w:ascii="Arial" w:hAnsi="Arial" w:cs="Arial"/>
          <w:sz w:val="24"/>
          <w:szCs w:val="24"/>
        </w:rPr>
        <w:t xml:space="preserve"> </w:t>
      </w:r>
      <w:r>
        <w:rPr>
          <w:rFonts w:ascii="Arial" w:hAnsi="Arial" w:cs="Arial"/>
          <w:sz w:val="24"/>
          <w:szCs w:val="24"/>
        </w:rPr>
        <w:t xml:space="preserve">that the land to which the current application relates </w:t>
      </w:r>
      <w:r w:rsidR="00491EA1">
        <w:rPr>
          <w:rFonts w:ascii="Arial" w:hAnsi="Arial" w:cs="Arial"/>
          <w:sz w:val="24"/>
          <w:szCs w:val="24"/>
        </w:rPr>
        <w:t>for</w:t>
      </w:r>
      <w:r w:rsidR="00F9346C">
        <w:rPr>
          <w:rFonts w:ascii="Arial" w:hAnsi="Arial" w:cs="Arial"/>
          <w:sz w:val="24"/>
          <w:szCs w:val="24"/>
        </w:rPr>
        <w:t xml:space="preserve">med part of land that </w:t>
      </w:r>
      <w:r w:rsidRPr="009359D5">
        <w:rPr>
          <w:rFonts w:ascii="Arial" w:hAnsi="Arial" w:cs="Arial"/>
          <w:sz w:val="24"/>
          <w:szCs w:val="24"/>
        </w:rPr>
        <w:t>was provisionally registered as common land under the Commons Registration Act 1965, but was subsequently cancelled</w:t>
      </w:r>
      <w:r>
        <w:rPr>
          <w:rFonts w:ascii="Arial" w:hAnsi="Arial" w:cs="Arial"/>
          <w:sz w:val="24"/>
          <w:szCs w:val="24"/>
        </w:rPr>
        <w:t>.</w:t>
      </w:r>
      <w:r w:rsidR="0029197A">
        <w:rPr>
          <w:rFonts w:ascii="Arial" w:hAnsi="Arial" w:cs="Arial"/>
          <w:sz w:val="24"/>
          <w:szCs w:val="24"/>
        </w:rPr>
        <w:t xml:space="preserve"> </w:t>
      </w:r>
      <w:r w:rsidRPr="0029197A">
        <w:rPr>
          <w:rFonts w:ascii="Arial" w:hAnsi="Arial" w:cs="Arial"/>
          <w:sz w:val="24"/>
          <w:szCs w:val="24"/>
        </w:rPr>
        <w:t xml:space="preserve">Consequently, on the balance of probability, </w:t>
      </w:r>
      <w:r w:rsidR="004C7127" w:rsidRPr="0029197A">
        <w:rPr>
          <w:rFonts w:ascii="Arial" w:hAnsi="Arial" w:cs="Arial"/>
          <w:sz w:val="24"/>
          <w:szCs w:val="24"/>
        </w:rPr>
        <w:t xml:space="preserve">I am </w:t>
      </w:r>
      <w:r w:rsidR="005C48FA" w:rsidRPr="0029197A">
        <w:rPr>
          <w:rFonts w:ascii="Arial" w:hAnsi="Arial" w:cs="Arial"/>
          <w:sz w:val="24"/>
          <w:szCs w:val="24"/>
        </w:rPr>
        <w:t xml:space="preserve">satisfied that the land is eligible for registration as common land under paragraph 4(5) of Schedule 2 to the Commons Act 2006. </w:t>
      </w:r>
    </w:p>
    <w:p w14:paraId="7AB3B086" w14:textId="089D0589" w:rsidR="0064485D" w:rsidRPr="00702779" w:rsidRDefault="0064485D" w:rsidP="008667D8">
      <w:pPr>
        <w:pStyle w:val="Style1"/>
        <w:numPr>
          <w:ilvl w:val="0"/>
          <w:numId w:val="0"/>
        </w:numPr>
        <w:ind w:left="431"/>
        <w:rPr>
          <w:rFonts w:ascii="Arial" w:hAnsi="Arial" w:cs="Arial"/>
          <w:b/>
          <w:bCs/>
          <w:sz w:val="24"/>
          <w:szCs w:val="24"/>
        </w:rPr>
      </w:pPr>
      <w:r w:rsidRPr="00702779">
        <w:rPr>
          <w:rFonts w:ascii="Arial" w:hAnsi="Arial" w:cs="Arial"/>
          <w:b/>
          <w:bCs/>
          <w:i/>
          <w:iCs/>
          <w:sz w:val="24"/>
          <w:szCs w:val="24"/>
        </w:rPr>
        <w:t>Whether the land is waste land of a manor</w:t>
      </w:r>
    </w:p>
    <w:p w14:paraId="5A87FDC3" w14:textId="77777777" w:rsidR="0064485D" w:rsidRPr="009239A2" w:rsidRDefault="0064485D" w:rsidP="0064485D">
      <w:pPr>
        <w:pStyle w:val="Style1"/>
        <w:rPr>
          <w:rFonts w:ascii="Arial" w:hAnsi="Arial" w:cs="Arial"/>
          <w:sz w:val="24"/>
          <w:szCs w:val="24"/>
        </w:rPr>
      </w:pPr>
      <w:r w:rsidRPr="009239A2">
        <w:rPr>
          <w:rFonts w:ascii="Arial" w:hAnsi="Arial" w:cs="Arial"/>
          <w:sz w:val="24"/>
          <w:szCs w:val="24"/>
        </w:rPr>
        <w:t>The application land is located in the parish of St Just, within which there were four manors. The records for the manors of Brea and Lafronda do not survive. The manor of Kelynack was situated in the south of the parish, some distance from the application land. This would suggest that, on the balance of probability, the application land was not in the manor of Kelynack. This leaves the application land as being most likely to have been within the manor of Trewellard, for which the records do survive in terms of court rolls, particulars and rentals.</w:t>
      </w:r>
    </w:p>
    <w:p w14:paraId="2E1F1010" w14:textId="6B50982D" w:rsidR="0064485D" w:rsidRPr="00ED32FA" w:rsidRDefault="0064485D" w:rsidP="0064485D">
      <w:pPr>
        <w:pStyle w:val="Style1"/>
        <w:rPr>
          <w:rFonts w:ascii="Arial" w:hAnsi="Arial" w:cs="Arial"/>
          <w:sz w:val="24"/>
          <w:szCs w:val="24"/>
        </w:rPr>
      </w:pPr>
      <w:r w:rsidRPr="00ED32FA">
        <w:rPr>
          <w:rFonts w:ascii="Arial" w:hAnsi="Arial" w:cs="Arial"/>
          <w:sz w:val="24"/>
          <w:szCs w:val="24"/>
        </w:rPr>
        <w:t xml:space="preserve">The Tithe Map for the parish of St Just </w:t>
      </w:r>
      <w:r w:rsidR="00B57EF2">
        <w:rPr>
          <w:rFonts w:ascii="Arial" w:hAnsi="Arial" w:cs="Arial"/>
          <w:sz w:val="24"/>
          <w:szCs w:val="24"/>
        </w:rPr>
        <w:t xml:space="preserve">(1841) </w:t>
      </w:r>
      <w:r w:rsidRPr="00ED32FA">
        <w:rPr>
          <w:rFonts w:ascii="Arial" w:hAnsi="Arial" w:cs="Arial"/>
          <w:sz w:val="24"/>
          <w:szCs w:val="24"/>
        </w:rPr>
        <w:t>shows the application land as being part of ‘Trewellard Common’. The application land is shown as Plot No.849</w:t>
      </w:r>
      <w:r>
        <w:rPr>
          <w:rFonts w:ascii="Arial" w:hAnsi="Arial" w:cs="Arial"/>
          <w:sz w:val="24"/>
          <w:szCs w:val="24"/>
        </w:rPr>
        <w:t>, being grouped with Plot No.942 for the purposes of apportionment.</w:t>
      </w:r>
      <w:r w:rsidRPr="00ED32FA">
        <w:rPr>
          <w:rFonts w:ascii="Arial" w:hAnsi="Arial" w:cs="Arial"/>
          <w:sz w:val="24"/>
          <w:szCs w:val="24"/>
        </w:rPr>
        <w:t xml:space="preserve"> </w:t>
      </w:r>
      <w:r>
        <w:rPr>
          <w:rFonts w:ascii="Arial" w:hAnsi="Arial" w:cs="Arial"/>
          <w:sz w:val="24"/>
          <w:szCs w:val="24"/>
        </w:rPr>
        <w:t xml:space="preserve">The </w:t>
      </w:r>
      <w:r w:rsidRPr="00ED32FA">
        <w:rPr>
          <w:rFonts w:ascii="Arial" w:hAnsi="Arial" w:cs="Arial"/>
          <w:sz w:val="24"/>
          <w:szCs w:val="24"/>
        </w:rPr>
        <w:t>Tithe apportionment of 1843 describes Trewellard Common as being ‘Heathy Pasture’ for which a small rent was payable</w:t>
      </w:r>
      <w:r>
        <w:rPr>
          <w:rFonts w:ascii="Arial" w:hAnsi="Arial" w:cs="Arial"/>
          <w:sz w:val="24"/>
          <w:szCs w:val="24"/>
        </w:rPr>
        <w:t>, although it is not possible to determine the respective apportionments for plots Nos. 849 and 942</w:t>
      </w:r>
      <w:r w:rsidRPr="00ED32FA">
        <w:rPr>
          <w:rFonts w:ascii="Arial" w:hAnsi="Arial" w:cs="Arial"/>
          <w:sz w:val="24"/>
          <w:szCs w:val="24"/>
        </w:rPr>
        <w:t xml:space="preserve">.   </w:t>
      </w:r>
    </w:p>
    <w:p w14:paraId="78B7F0B4" w14:textId="77777777" w:rsidR="0064485D" w:rsidRPr="00132846" w:rsidRDefault="0064485D" w:rsidP="0064485D">
      <w:pPr>
        <w:pStyle w:val="Style1"/>
        <w:rPr>
          <w:rFonts w:ascii="Arial" w:hAnsi="Arial" w:cs="Arial"/>
          <w:sz w:val="24"/>
          <w:szCs w:val="24"/>
        </w:rPr>
      </w:pPr>
      <w:r>
        <w:rPr>
          <w:rFonts w:ascii="Arial" w:hAnsi="Arial" w:cs="Arial"/>
          <w:sz w:val="24"/>
          <w:szCs w:val="24"/>
        </w:rPr>
        <w:t>The ‘Reference book to maps for manor of Trewellard, St Just in Penwith’ includes entries for the land adjacent to the application land, but not for the application land itself. This evidence is therefore only of tangential value.</w:t>
      </w:r>
    </w:p>
    <w:p w14:paraId="439A20C0" w14:textId="77777777" w:rsidR="0064485D" w:rsidRDefault="0064485D" w:rsidP="0064485D">
      <w:pPr>
        <w:pStyle w:val="Style1"/>
        <w:rPr>
          <w:rFonts w:ascii="Arial" w:hAnsi="Arial" w:cs="Arial"/>
          <w:sz w:val="24"/>
          <w:szCs w:val="24"/>
        </w:rPr>
      </w:pPr>
      <w:r>
        <w:rPr>
          <w:rFonts w:ascii="Arial" w:hAnsi="Arial" w:cs="Arial"/>
          <w:sz w:val="24"/>
          <w:szCs w:val="24"/>
        </w:rPr>
        <w:lastRenderedPageBreak/>
        <w:t>The objector refers to a different document, namely the ‘</w:t>
      </w:r>
      <w:r w:rsidRPr="00692B46">
        <w:rPr>
          <w:rFonts w:ascii="Arial" w:hAnsi="Arial" w:cs="Arial"/>
          <w:i/>
          <w:iCs/>
          <w:sz w:val="24"/>
          <w:szCs w:val="24"/>
        </w:rPr>
        <w:t>Reference of the Manor of Trewellard in the Parish of St Just: the property of Mrs Robyns and others, 1885’</w:t>
      </w:r>
      <w:r>
        <w:rPr>
          <w:rFonts w:ascii="Arial" w:hAnsi="Arial" w:cs="Arial"/>
          <w:sz w:val="24"/>
          <w:szCs w:val="24"/>
        </w:rPr>
        <w:t>. Amongst other things, this document includes reference to a “House partly built and common” on a plot numbered 1437c. This parcel of land appears to have been formed by enclosing parts of plots 1437, 1437a and 1437b and said to be of some 1.58 acres in area (in modern terminology). It is not immediately apparent from the map dating to 1878-86 where that parcel of land was located. This leads the objector to speculate that plot 1437c could be the application land, or part of it.</w:t>
      </w:r>
    </w:p>
    <w:p w14:paraId="0AE74D3B" w14:textId="77777777" w:rsidR="0064485D" w:rsidRDefault="0064485D" w:rsidP="0064485D">
      <w:pPr>
        <w:pStyle w:val="Style1"/>
        <w:rPr>
          <w:rFonts w:ascii="Arial" w:hAnsi="Arial" w:cs="Arial"/>
          <w:sz w:val="24"/>
          <w:szCs w:val="24"/>
        </w:rPr>
      </w:pPr>
      <w:r>
        <w:rPr>
          <w:rFonts w:ascii="Arial" w:hAnsi="Arial" w:cs="Arial"/>
          <w:sz w:val="24"/>
          <w:szCs w:val="24"/>
        </w:rPr>
        <w:t>I acknowledge that there is a possibility that plot 1437c could have been the application land. If this was the case, then the land would have been occupied and not waste of the manor. However, apart from the document cited by the objector, there is no evidence that this is the case. Absent that evidence, this is no more than speculation on the part of the objector. Accordingly, on the balance of probability, I can only afford the objector’s speculation limited weight.</w:t>
      </w:r>
    </w:p>
    <w:p w14:paraId="396C3B88" w14:textId="77777777" w:rsidR="00A0715F" w:rsidRDefault="0064485D" w:rsidP="0064485D">
      <w:pPr>
        <w:pStyle w:val="Style1"/>
        <w:rPr>
          <w:rFonts w:ascii="Arial" w:hAnsi="Arial" w:cs="Arial"/>
          <w:sz w:val="24"/>
          <w:szCs w:val="24"/>
        </w:rPr>
      </w:pPr>
      <w:r>
        <w:rPr>
          <w:rFonts w:ascii="Arial" w:hAnsi="Arial" w:cs="Arial"/>
          <w:sz w:val="24"/>
          <w:szCs w:val="24"/>
        </w:rPr>
        <w:t xml:space="preserve">The objector raises the possibility that the reference to ‘waste’ in this same document might refer to industrial waste rather than waste of the manor. This stems from the use of the term ‘wastrel’ in the document which in other contexts has also been used to describe industrial waste. </w:t>
      </w:r>
    </w:p>
    <w:p w14:paraId="668A7DFD" w14:textId="3769C5A2" w:rsidR="0064485D" w:rsidRDefault="00A0715F" w:rsidP="0064485D">
      <w:pPr>
        <w:pStyle w:val="Style1"/>
        <w:rPr>
          <w:rFonts w:ascii="Arial" w:hAnsi="Arial" w:cs="Arial"/>
          <w:sz w:val="24"/>
          <w:szCs w:val="24"/>
        </w:rPr>
      </w:pPr>
      <w:r>
        <w:rPr>
          <w:rFonts w:ascii="Arial" w:hAnsi="Arial" w:cs="Arial"/>
          <w:sz w:val="24"/>
          <w:szCs w:val="24"/>
        </w:rPr>
        <w:t xml:space="preserve">I am not entirely convinced that </w:t>
      </w:r>
      <w:r w:rsidR="00F6566A">
        <w:rPr>
          <w:rFonts w:ascii="Arial" w:hAnsi="Arial" w:cs="Arial"/>
          <w:sz w:val="24"/>
          <w:szCs w:val="24"/>
        </w:rPr>
        <w:t xml:space="preserve">the term ‘wastrel’ in this document </w:t>
      </w:r>
      <w:r w:rsidR="005F085A">
        <w:rPr>
          <w:rFonts w:ascii="Arial" w:hAnsi="Arial" w:cs="Arial"/>
          <w:sz w:val="24"/>
          <w:szCs w:val="24"/>
        </w:rPr>
        <w:t>is not a function of the style in which the w</w:t>
      </w:r>
      <w:r w:rsidR="004F7944">
        <w:rPr>
          <w:rFonts w:ascii="Arial" w:hAnsi="Arial" w:cs="Arial"/>
          <w:sz w:val="24"/>
          <w:szCs w:val="24"/>
        </w:rPr>
        <w:t>or</w:t>
      </w:r>
      <w:r w:rsidR="005F085A">
        <w:rPr>
          <w:rFonts w:ascii="Arial" w:hAnsi="Arial" w:cs="Arial"/>
          <w:sz w:val="24"/>
          <w:szCs w:val="24"/>
        </w:rPr>
        <w:t>d is written</w:t>
      </w:r>
      <w:r w:rsidR="004F7944">
        <w:rPr>
          <w:rFonts w:ascii="Arial" w:hAnsi="Arial" w:cs="Arial"/>
          <w:sz w:val="24"/>
          <w:szCs w:val="24"/>
        </w:rPr>
        <w:t xml:space="preserve"> and possibly might simply be the word ‘waste</w:t>
      </w:r>
      <w:r w:rsidR="00BC26E1">
        <w:rPr>
          <w:rFonts w:ascii="Arial" w:hAnsi="Arial" w:cs="Arial"/>
          <w:sz w:val="24"/>
          <w:szCs w:val="24"/>
        </w:rPr>
        <w:t>’. Nevertheless, s</w:t>
      </w:r>
      <w:r w:rsidR="0064485D">
        <w:rPr>
          <w:rFonts w:ascii="Arial" w:hAnsi="Arial" w:cs="Arial"/>
          <w:sz w:val="24"/>
          <w:szCs w:val="24"/>
        </w:rPr>
        <w:t>ome credence to th</w:t>
      </w:r>
      <w:r w:rsidR="00BC26E1">
        <w:rPr>
          <w:rFonts w:ascii="Arial" w:hAnsi="Arial" w:cs="Arial"/>
          <w:sz w:val="24"/>
          <w:szCs w:val="24"/>
        </w:rPr>
        <w:t xml:space="preserve">e </w:t>
      </w:r>
      <w:r w:rsidR="0064485D">
        <w:rPr>
          <w:rFonts w:ascii="Arial" w:hAnsi="Arial" w:cs="Arial"/>
          <w:sz w:val="24"/>
          <w:szCs w:val="24"/>
        </w:rPr>
        <w:t xml:space="preserve">possibility </w:t>
      </w:r>
      <w:r w:rsidR="00BC26E1">
        <w:rPr>
          <w:rFonts w:ascii="Arial" w:hAnsi="Arial" w:cs="Arial"/>
          <w:sz w:val="24"/>
          <w:szCs w:val="24"/>
        </w:rPr>
        <w:t xml:space="preserve">that ‘wastrel’ means </w:t>
      </w:r>
      <w:r w:rsidR="00026718">
        <w:rPr>
          <w:rFonts w:ascii="Arial" w:hAnsi="Arial" w:cs="Arial"/>
          <w:sz w:val="24"/>
          <w:szCs w:val="24"/>
        </w:rPr>
        <w:t xml:space="preserve">industrial waste </w:t>
      </w:r>
      <w:r w:rsidR="0064485D">
        <w:rPr>
          <w:rFonts w:ascii="Arial" w:hAnsi="Arial" w:cs="Arial"/>
          <w:sz w:val="24"/>
          <w:szCs w:val="24"/>
        </w:rPr>
        <w:t>is provided by the more recent history of the application land which, at the time of purchase by a previous owner, was subject to notices stating that the land was covered with old mine waste in the form of piles of stones from the mining of tin locally. These stones were subsequently removed from the land by the Geevor mine and the land covered by topsoil.</w:t>
      </w:r>
    </w:p>
    <w:p w14:paraId="6A103D88" w14:textId="77777777" w:rsidR="0064485D" w:rsidRDefault="0064485D" w:rsidP="0064485D">
      <w:pPr>
        <w:pStyle w:val="Style1"/>
        <w:rPr>
          <w:rFonts w:ascii="Arial" w:hAnsi="Arial" w:cs="Arial"/>
          <w:sz w:val="24"/>
          <w:szCs w:val="24"/>
        </w:rPr>
      </w:pPr>
      <w:r>
        <w:rPr>
          <w:rFonts w:ascii="Arial" w:hAnsi="Arial" w:cs="Arial"/>
          <w:sz w:val="24"/>
          <w:szCs w:val="24"/>
        </w:rPr>
        <w:t>Given the long-standing association of this area with mining activities, the use of this land for the dumping of industrial (mining) waste is likely to have occurred at some point. However, there is no evidence before me to suggest that the land had ‘waste upon it’ at the time when the land could have been the waste of manor.</w:t>
      </w:r>
    </w:p>
    <w:p w14:paraId="0BD910AF" w14:textId="7D856FFC" w:rsidR="00D245AB" w:rsidRDefault="0064485D" w:rsidP="00326DCC">
      <w:pPr>
        <w:pStyle w:val="Style1"/>
        <w:rPr>
          <w:rFonts w:ascii="Arial" w:hAnsi="Arial" w:cs="Arial"/>
          <w:sz w:val="24"/>
          <w:szCs w:val="24"/>
        </w:rPr>
      </w:pPr>
      <w:r w:rsidRPr="000F291F">
        <w:rPr>
          <w:rFonts w:ascii="Arial" w:hAnsi="Arial" w:cs="Arial"/>
          <w:sz w:val="24"/>
          <w:szCs w:val="24"/>
        </w:rPr>
        <w:t>Moreover, the question of whether land is waste land of the manor must be satisfied at the time the application or proposal is submitted. It is reasonable to conclude from the evidence provided that any use of the application land for dumping of industrial (mining) waste was for a temporary period only and that all traces of that use have now been removed. I therefore conclude, on the balance of probability, that the reference to ‘wastel’ in the ‘</w:t>
      </w:r>
      <w:r w:rsidRPr="00072D75">
        <w:rPr>
          <w:rFonts w:ascii="Arial" w:hAnsi="Arial" w:cs="Arial"/>
          <w:i/>
          <w:iCs/>
          <w:sz w:val="24"/>
          <w:szCs w:val="24"/>
        </w:rPr>
        <w:t>Reference of the Manor of Trewellard in the Parish of St Just: the property of Mrs Robyns and others, 1885</w:t>
      </w:r>
      <w:r w:rsidRPr="000F291F">
        <w:rPr>
          <w:rFonts w:ascii="Arial" w:hAnsi="Arial" w:cs="Arial"/>
          <w:sz w:val="24"/>
          <w:szCs w:val="24"/>
        </w:rPr>
        <w:t>’ did not mean industrial waste but referred to waste of the manor</w:t>
      </w:r>
      <w:r>
        <w:rPr>
          <w:rFonts w:ascii="Arial" w:hAnsi="Arial" w:cs="Arial"/>
          <w:sz w:val="24"/>
          <w:szCs w:val="24"/>
        </w:rPr>
        <w:t>.</w:t>
      </w:r>
    </w:p>
    <w:p w14:paraId="21796513" w14:textId="6993E8E1" w:rsidR="00713F66" w:rsidRPr="008667D8" w:rsidRDefault="008667D8" w:rsidP="008667D8">
      <w:pPr>
        <w:pStyle w:val="Style1"/>
        <w:rPr>
          <w:rFonts w:ascii="Arial" w:hAnsi="Arial" w:cs="Arial"/>
          <w:sz w:val="24"/>
          <w:szCs w:val="24"/>
        </w:rPr>
      </w:pPr>
      <w:r w:rsidRPr="008667D8">
        <w:rPr>
          <w:rFonts w:ascii="Arial" w:hAnsi="Arial" w:cs="Arial"/>
          <w:sz w:val="24"/>
          <w:szCs w:val="24"/>
        </w:rPr>
        <w:t>Having regard to the above, I conclude that on the balance of probability the land is waste land of a manor</w:t>
      </w:r>
      <w:r w:rsidR="001F175C">
        <w:rPr>
          <w:rFonts w:ascii="Arial" w:hAnsi="Arial" w:cs="Arial"/>
          <w:sz w:val="24"/>
          <w:szCs w:val="24"/>
        </w:rPr>
        <w:t>, specifically the manor of Trewellard</w:t>
      </w:r>
      <w:r w:rsidRPr="008667D8">
        <w:rPr>
          <w:rFonts w:ascii="Arial" w:hAnsi="Arial" w:cs="Arial"/>
          <w:sz w:val="24"/>
          <w:szCs w:val="24"/>
        </w:rPr>
        <w:t>.</w:t>
      </w:r>
    </w:p>
    <w:p w14:paraId="701F5FC9" w14:textId="77777777" w:rsidR="000627B4" w:rsidRPr="008667D8" w:rsidRDefault="00872CB6" w:rsidP="006146A8">
      <w:pPr>
        <w:pStyle w:val="Style1"/>
        <w:numPr>
          <w:ilvl w:val="0"/>
          <w:numId w:val="0"/>
        </w:numPr>
        <w:ind w:left="431"/>
        <w:rPr>
          <w:rFonts w:ascii="Arial" w:hAnsi="Arial" w:cs="Arial"/>
          <w:b/>
          <w:bCs/>
          <w:i/>
          <w:iCs/>
          <w:sz w:val="24"/>
          <w:szCs w:val="24"/>
        </w:rPr>
      </w:pPr>
      <w:r w:rsidRPr="008667D8">
        <w:rPr>
          <w:rFonts w:ascii="Arial" w:hAnsi="Arial" w:cs="Arial"/>
          <w:b/>
          <w:bCs/>
          <w:i/>
          <w:iCs/>
          <w:sz w:val="24"/>
          <w:szCs w:val="24"/>
        </w:rPr>
        <w:t>Whether the land fulfils the character of waste land of a manor</w:t>
      </w:r>
    </w:p>
    <w:p w14:paraId="2FB185E8" w14:textId="77777777" w:rsidR="00EB67D6" w:rsidRPr="00EC66D4" w:rsidRDefault="00EB67D6" w:rsidP="00EB67D6">
      <w:pPr>
        <w:pStyle w:val="Style1"/>
        <w:rPr>
          <w:rFonts w:ascii="Arial" w:hAnsi="Arial" w:cs="Arial"/>
          <w:sz w:val="24"/>
          <w:szCs w:val="24"/>
        </w:rPr>
      </w:pPr>
      <w:r w:rsidRPr="00EC66D4">
        <w:rPr>
          <w:rFonts w:ascii="Arial" w:hAnsi="Arial" w:cs="Arial"/>
          <w:sz w:val="24"/>
          <w:szCs w:val="24"/>
        </w:rPr>
        <w:t>It is seldom possible to prove definitively that a particular parcel of land is of a manor. But it is sufficient to show that, on the balance of probabilities, the land lies in an area which is recognised to have been, or still be, manorial, and there is no convincing evidence to the contrary.</w:t>
      </w:r>
    </w:p>
    <w:p w14:paraId="2C251C24" w14:textId="26A96592" w:rsidR="00EB67D6" w:rsidRPr="00904814" w:rsidRDefault="00EB67D6" w:rsidP="00904814">
      <w:pPr>
        <w:pStyle w:val="Style1"/>
        <w:rPr>
          <w:rFonts w:ascii="Arial" w:hAnsi="Arial" w:cs="Arial"/>
          <w:sz w:val="24"/>
          <w:szCs w:val="24"/>
        </w:rPr>
      </w:pPr>
      <w:r w:rsidRPr="00EC66D4">
        <w:rPr>
          <w:rFonts w:ascii="Arial" w:hAnsi="Arial" w:cs="Arial"/>
          <w:sz w:val="24"/>
          <w:szCs w:val="24"/>
        </w:rPr>
        <w:lastRenderedPageBreak/>
        <w:t xml:space="preserve">The definition of waste land of a manor arising from the case of </w:t>
      </w:r>
      <w:r w:rsidRPr="00EC66D4">
        <w:rPr>
          <w:rFonts w:ascii="Arial" w:hAnsi="Arial" w:cs="Arial"/>
          <w:i/>
          <w:iCs/>
          <w:sz w:val="24"/>
          <w:szCs w:val="24"/>
        </w:rPr>
        <w:t xml:space="preserve">Attorney General v Hanmer [1858] 2 LJ Ch 837 </w:t>
      </w:r>
      <w:r w:rsidRPr="00EC66D4">
        <w:rPr>
          <w:rFonts w:ascii="Arial" w:hAnsi="Arial" w:cs="Arial"/>
          <w:sz w:val="24"/>
          <w:szCs w:val="24"/>
        </w:rPr>
        <w:t>(</w:t>
      </w:r>
      <w:r w:rsidRPr="00EC66D4">
        <w:rPr>
          <w:rFonts w:ascii="Arial" w:hAnsi="Arial" w:cs="Arial"/>
          <w:i/>
          <w:iCs/>
          <w:sz w:val="24"/>
          <w:szCs w:val="24"/>
        </w:rPr>
        <w:t>Hanmer</w:t>
      </w:r>
      <w:r w:rsidRPr="00EC66D4">
        <w:rPr>
          <w:rFonts w:ascii="Arial" w:hAnsi="Arial" w:cs="Arial"/>
          <w:sz w:val="24"/>
          <w:szCs w:val="24"/>
        </w:rPr>
        <w:t>) is ‘the open, uncultivated and unoccupied lands parcel of the manor other than the demesne lands of the manor’. Demesne land is land within a manor owned and occupied by the lord of the manor for his own purposes. For land to be occupied it is considered that there must be some exclusivity of physical use by a tenant or owner alone</w:t>
      </w:r>
      <w:r w:rsidR="00EC66D4" w:rsidRPr="00EC66D4">
        <w:rPr>
          <w:rFonts w:ascii="Arial" w:hAnsi="Arial" w:cs="Arial"/>
          <w:sz w:val="24"/>
          <w:szCs w:val="24"/>
        </w:rPr>
        <w:t>.</w:t>
      </w:r>
      <w:r w:rsidRPr="00EC66D4">
        <w:rPr>
          <w:rFonts w:ascii="Arial" w:hAnsi="Arial" w:cs="Arial"/>
          <w:sz w:val="24"/>
          <w:szCs w:val="24"/>
        </w:rPr>
        <w:t xml:space="preserve"> </w:t>
      </w:r>
    </w:p>
    <w:p w14:paraId="6EEE3721" w14:textId="24B5308F" w:rsidR="00566910" w:rsidRPr="004C4F84" w:rsidRDefault="00566910" w:rsidP="00566910">
      <w:pPr>
        <w:pStyle w:val="Style1"/>
        <w:numPr>
          <w:ilvl w:val="0"/>
          <w:numId w:val="0"/>
        </w:numPr>
        <w:ind w:left="431"/>
        <w:rPr>
          <w:rFonts w:ascii="Arial" w:hAnsi="Arial" w:cs="Arial"/>
          <w:i/>
          <w:iCs/>
          <w:sz w:val="24"/>
          <w:szCs w:val="24"/>
        </w:rPr>
      </w:pPr>
      <w:r w:rsidRPr="004C4F84">
        <w:rPr>
          <w:rFonts w:ascii="Arial" w:hAnsi="Arial" w:cs="Arial"/>
          <w:i/>
          <w:iCs/>
          <w:sz w:val="24"/>
          <w:szCs w:val="24"/>
        </w:rPr>
        <w:t>Whether the land is open</w:t>
      </w:r>
    </w:p>
    <w:p w14:paraId="67FD2462" w14:textId="177B440C" w:rsidR="00036B1C" w:rsidRDefault="009B3D8E" w:rsidP="00D137F7">
      <w:pPr>
        <w:pStyle w:val="Style1"/>
        <w:rPr>
          <w:rFonts w:ascii="Arial" w:hAnsi="Arial" w:cs="Arial"/>
          <w:sz w:val="24"/>
          <w:szCs w:val="24"/>
        </w:rPr>
      </w:pPr>
      <w:r w:rsidRPr="001D7E37">
        <w:rPr>
          <w:rFonts w:ascii="Arial" w:hAnsi="Arial" w:cs="Arial"/>
          <w:sz w:val="24"/>
          <w:szCs w:val="24"/>
        </w:rPr>
        <w:t>The application land is</w:t>
      </w:r>
      <w:r w:rsidR="001010E4" w:rsidRPr="001D7E37">
        <w:rPr>
          <w:rFonts w:ascii="Arial" w:hAnsi="Arial" w:cs="Arial"/>
          <w:sz w:val="24"/>
          <w:szCs w:val="24"/>
        </w:rPr>
        <w:t>, and has historically been</w:t>
      </w:r>
      <w:r w:rsidR="0004485E" w:rsidRPr="001D7E37">
        <w:rPr>
          <w:rFonts w:ascii="Arial" w:hAnsi="Arial" w:cs="Arial"/>
          <w:sz w:val="24"/>
          <w:szCs w:val="24"/>
        </w:rPr>
        <w:t>,</w:t>
      </w:r>
      <w:r w:rsidRPr="001D7E37">
        <w:rPr>
          <w:rFonts w:ascii="Arial" w:hAnsi="Arial" w:cs="Arial"/>
          <w:sz w:val="24"/>
          <w:szCs w:val="24"/>
        </w:rPr>
        <w:t xml:space="preserve"> open</w:t>
      </w:r>
      <w:r w:rsidR="0004485E" w:rsidRPr="001D7E37">
        <w:rPr>
          <w:rFonts w:ascii="Arial" w:hAnsi="Arial" w:cs="Arial"/>
          <w:sz w:val="24"/>
          <w:szCs w:val="24"/>
        </w:rPr>
        <w:t xml:space="preserve"> in the usual meaning of that word</w:t>
      </w:r>
      <w:r w:rsidR="00B510D6" w:rsidRPr="001D7E37">
        <w:rPr>
          <w:rFonts w:ascii="Arial" w:hAnsi="Arial" w:cs="Arial"/>
          <w:sz w:val="24"/>
          <w:szCs w:val="24"/>
        </w:rPr>
        <w:t>.</w:t>
      </w:r>
      <w:r w:rsidR="00C75FB4">
        <w:rPr>
          <w:rFonts w:ascii="Arial" w:hAnsi="Arial" w:cs="Arial"/>
          <w:sz w:val="24"/>
          <w:szCs w:val="24"/>
        </w:rPr>
        <w:t xml:space="preserve"> The application site is bordered by </w:t>
      </w:r>
      <w:r w:rsidR="00623DBB">
        <w:rPr>
          <w:rFonts w:ascii="Arial" w:hAnsi="Arial" w:cs="Arial"/>
          <w:sz w:val="24"/>
          <w:szCs w:val="24"/>
        </w:rPr>
        <w:t>stone walls and stock fencing for purposes of preventing livestock from straying onto the road</w:t>
      </w:r>
      <w:r w:rsidR="004A3C61">
        <w:rPr>
          <w:rFonts w:ascii="Arial" w:hAnsi="Arial" w:cs="Arial"/>
          <w:sz w:val="24"/>
          <w:szCs w:val="24"/>
        </w:rPr>
        <w:t xml:space="preserve"> (B3318)</w:t>
      </w:r>
      <w:r w:rsidR="00623DBB">
        <w:rPr>
          <w:rFonts w:ascii="Arial" w:hAnsi="Arial" w:cs="Arial"/>
          <w:sz w:val="24"/>
          <w:szCs w:val="24"/>
        </w:rPr>
        <w:t xml:space="preserve">. There are no walls </w:t>
      </w:r>
      <w:r w:rsidR="00C75FB4">
        <w:rPr>
          <w:rFonts w:ascii="Arial" w:hAnsi="Arial" w:cs="Arial"/>
          <w:sz w:val="24"/>
          <w:szCs w:val="24"/>
        </w:rPr>
        <w:t>or enclosures on the site itself</w:t>
      </w:r>
      <w:r w:rsidR="00623DBB">
        <w:rPr>
          <w:rFonts w:ascii="Arial" w:hAnsi="Arial" w:cs="Arial"/>
          <w:sz w:val="24"/>
          <w:szCs w:val="24"/>
        </w:rPr>
        <w:t xml:space="preserve">, such that the site is entirely open land between the boundary enclosures and the road. </w:t>
      </w:r>
    </w:p>
    <w:p w14:paraId="678C3D94" w14:textId="4F08B91A" w:rsidR="00A812A0" w:rsidRDefault="006144F4" w:rsidP="00D137F7">
      <w:pPr>
        <w:pStyle w:val="Style1"/>
        <w:rPr>
          <w:rFonts w:ascii="Arial" w:hAnsi="Arial" w:cs="Arial"/>
          <w:sz w:val="24"/>
          <w:szCs w:val="24"/>
        </w:rPr>
      </w:pPr>
      <w:r>
        <w:rPr>
          <w:rFonts w:ascii="Arial" w:hAnsi="Arial" w:cs="Arial"/>
          <w:sz w:val="24"/>
          <w:szCs w:val="24"/>
        </w:rPr>
        <w:t>Mr A</w:t>
      </w:r>
      <w:r w:rsidR="00460FE1">
        <w:rPr>
          <w:rFonts w:ascii="Arial" w:hAnsi="Arial" w:cs="Arial"/>
          <w:sz w:val="24"/>
          <w:szCs w:val="24"/>
        </w:rPr>
        <w:t xml:space="preserve">ngwin explains that </w:t>
      </w:r>
      <w:r w:rsidR="00B714D0">
        <w:rPr>
          <w:rFonts w:ascii="Arial" w:hAnsi="Arial" w:cs="Arial"/>
          <w:sz w:val="24"/>
          <w:szCs w:val="24"/>
        </w:rPr>
        <w:t xml:space="preserve">he would enclose the land if he was able </w:t>
      </w:r>
      <w:r w:rsidR="00A75912">
        <w:rPr>
          <w:rFonts w:ascii="Arial" w:hAnsi="Arial" w:cs="Arial"/>
          <w:sz w:val="24"/>
          <w:szCs w:val="24"/>
        </w:rPr>
        <w:t xml:space="preserve">to </w:t>
      </w:r>
      <w:r w:rsidR="00B714D0">
        <w:rPr>
          <w:rFonts w:ascii="Arial" w:hAnsi="Arial" w:cs="Arial"/>
          <w:sz w:val="24"/>
          <w:szCs w:val="24"/>
        </w:rPr>
        <w:t xml:space="preserve">but that </w:t>
      </w:r>
      <w:r w:rsidR="002765A5">
        <w:rPr>
          <w:rFonts w:ascii="Arial" w:hAnsi="Arial" w:cs="Arial"/>
          <w:sz w:val="24"/>
          <w:szCs w:val="24"/>
        </w:rPr>
        <w:t xml:space="preserve">wood and </w:t>
      </w:r>
      <w:r w:rsidR="00987EA2">
        <w:rPr>
          <w:rFonts w:ascii="Arial" w:hAnsi="Arial" w:cs="Arial"/>
          <w:sz w:val="24"/>
          <w:szCs w:val="24"/>
        </w:rPr>
        <w:t xml:space="preserve">wire fencing is not </w:t>
      </w:r>
      <w:r w:rsidR="00E445BD">
        <w:rPr>
          <w:rFonts w:ascii="Arial" w:hAnsi="Arial" w:cs="Arial"/>
          <w:sz w:val="24"/>
          <w:szCs w:val="24"/>
        </w:rPr>
        <w:t>sufficiently</w:t>
      </w:r>
      <w:r w:rsidR="00987EA2">
        <w:rPr>
          <w:rFonts w:ascii="Arial" w:hAnsi="Arial" w:cs="Arial"/>
          <w:sz w:val="24"/>
          <w:szCs w:val="24"/>
        </w:rPr>
        <w:t xml:space="preserve"> robust for that </w:t>
      </w:r>
      <w:r w:rsidR="00E445BD">
        <w:rPr>
          <w:rFonts w:ascii="Arial" w:hAnsi="Arial" w:cs="Arial"/>
          <w:sz w:val="24"/>
          <w:szCs w:val="24"/>
        </w:rPr>
        <w:t>purpose. Thi</w:t>
      </w:r>
      <w:r w:rsidR="00A75912">
        <w:rPr>
          <w:rFonts w:ascii="Arial" w:hAnsi="Arial" w:cs="Arial"/>
          <w:sz w:val="24"/>
          <w:szCs w:val="24"/>
        </w:rPr>
        <w:t>s</w:t>
      </w:r>
      <w:r w:rsidR="00E445BD">
        <w:rPr>
          <w:rFonts w:ascii="Arial" w:hAnsi="Arial" w:cs="Arial"/>
          <w:sz w:val="24"/>
          <w:szCs w:val="24"/>
        </w:rPr>
        <w:t xml:space="preserve"> leaves </w:t>
      </w:r>
      <w:r w:rsidR="00A75912">
        <w:rPr>
          <w:rFonts w:ascii="Arial" w:hAnsi="Arial" w:cs="Arial"/>
          <w:sz w:val="24"/>
          <w:szCs w:val="24"/>
        </w:rPr>
        <w:t>just</w:t>
      </w:r>
      <w:r w:rsidR="00E445BD">
        <w:rPr>
          <w:rFonts w:ascii="Arial" w:hAnsi="Arial" w:cs="Arial"/>
          <w:sz w:val="24"/>
          <w:szCs w:val="24"/>
        </w:rPr>
        <w:t xml:space="preserve"> stone walls and electric fen</w:t>
      </w:r>
      <w:r w:rsidR="00C913EB">
        <w:rPr>
          <w:rFonts w:ascii="Arial" w:hAnsi="Arial" w:cs="Arial"/>
          <w:sz w:val="24"/>
          <w:szCs w:val="24"/>
        </w:rPr>
        <w:t xml:space="preserve">cing as the only realistic options. </w:t>
      </w:r>
      <w:r w:rsidR="00864C63">
        <w:rPr>
          <w:rFonts w:ascii="Arial" w:hAnsi="Arial" w:cs="Arial"/>
          <w:sz w:val="24"/>
          <w:szCs w:val="24"/>
        </w:rPr>
        <w:t>Mr Angwin</w:t>
      </w:r>
      <w:r w:rsidR="00A812A0">
        <w:rPr>
          <w:rFonts w:ascii="Arial" w:hAnsi="Arial" w:cs="Arial"/>
          <w:sz w:val="24"/>
          <w:szCs w:val="24"/>
        </w:rPr>
        <w:t xml:space="preserve"> explains that b</w:t>
      </w:r>
      <w:r w:rsidR="00460FE1">
        <w:rPr>
          <w:rFonts w:ascii="Arial" w:hAnsi="Arial" w:cs="Arial"/>
          <w:sz w:val="24"/>
          <w:szCs w:val="24"/>
        </w:rPr>
        <w:t>uilding stone</w:t>
      </w:r>
      <w:r w:rsidR="00B714D0">
        <w:rPr>
          <w:rFonts w:ascii="Arial" w:hAnsi="Arial" w:cs="Arial"/>
          <w:sz w:val="24"/>
          <w:szCs w:val="24"/>
        </w:rPr>
        <w:t xml:space="preserve"> walls is prohibitively exp</w:t>
      </w:r>
      <w:r w:rsidR="00A812A0">
        <w:rPr>
          <w:rFonts w:ascii="Arial" w:hAnsi="Arial" w:cs="Arial"/>
          <w:sz w:val="24"/>
          <w:szCs w:val="24"/>
        </w:rPr>
        <w:t>e</w:t>
      </w:r>
      <w:r w:rsidR="00B714D0">
        <w:rPr>
          <w:rFonts w:ascii="Arial" w:hAnsi="Arial" w:cs="Arial"/>
          <w:sz w:val="24"/>
          <w:szCs w:val="24"/>
        </w:rPr>
        <w:t xml:space="preserve">nsive and </w:t>
      </w:r>
      <w:r w:rsidR="00A812A0">
        <w:rPr>
          <w:rFonts w:ascii="Arial" w:hAnsi="Arial" w:cs="Arial"/>
          <w:sz w:val="24"/>
          <w:szCs w:val="24"/>
        </w:rPr>
        <w:t xml:space="preserve">that </w:t>
      </w:r>
      <w:r w:rsidR="008B0E81">
        <w:rPr>
          <w:rFonts w:ascii="Arial" w:hAnsi="Arial" w:cs="Arial"/>
          <w:sz w:val="24"/>
          <w:szCs w:val="24"/>
        </w:rPr>
        <w:t>electric fencing on the road boundary would not be acceptable on public s</w:t>
      </w:r>
      <w:r w:rsidR="002765A5">
        <w:rPr>
          <w:rFonts w:ascii="Arial" w:hAnsi="Arial" w:cs="Arial"/>
          <w:sz w:val="24"/>
          <w:szCs w:val="24"/>
        </w:rPr>
        <w:t xml:space="preserve">afety </w:t>
      </w:r>
      <w:r w:rsidR="008B0E81">
        <w:rPr>
          <w:rFonts w:ascii="Arial" w:hAnsi="Arial" w:cs="Arial"/>
          <w:sz w:val="24"/>
          <w:szCs w:val="24"/>
        </w:rPr>
        <w:t>grounds.</w:t>
      </w:r>
      <w:r w:rsidR="00A812A0">
        <w:rPr>
          <w:rFonts w:ascii="Arial" w:hAnsi="Arial" w:cs="Arial"/>
          <w:sz w:val="24"/>
          <w:szCs w:val="24"/>
        </w:rPr>
        <w:t xml:space="preserve"> For those reasons, the land has remained unenclosed.</w:t>
      </w:r>
    </w:p>
    <w:p w14:paraId="4CFC5887" w14:textId="78B1D5DC" w:rsidR="006144F4" w:rsidRDefault="00C91DC5" w:rsidP="00D137F7">
      <w:pPr>
        <w:pStyle w:val="Style1"/>
        <w:rPr>
          <w:rFonts w:ascii="Arial" w:hAnsi="Arial" w:cs="Arial"/>
          <w:sz w:val="24"/>
          <w:szCs w:val="24"/>
        </w:rPr>
      </w:pPr>
      <w:r>
        <w:rPr>
          <w:rFonts w:ascii="Arial" w:hAnsi="Arial" w:cs="Arial"/>
          <w:sz w:val="24"/>
          <w:szCs w:val="24"/>
        </w:rPr>
        <w:t xml:space="preserve">I fully understand the reasons why the application land has not been enclosed. </w:t>
      </w:r>
      <w:r w:rsidR="005442D1">
        <w:rPr>
          <w:rFonts w:ascii="Arial" w:hAnsi="Arial" w:cs="Arial"/>
          <w:sz w:val="24"/>
          <w:szCs w:val="24"/>
        </w:rPr>
        <w:t>Nonetheless, t</w:t>
      </w:r>
      <w:r w:rsidR="00394EB3">
        <w:rPr>
          <w:rFonts w:ascii="Arial" w:hAnsi="Arial" w:cs="Arial"/>
          <w:sz w:val="24"/>
          <w:szCs w:val="24"/>
        </w:rPr>
        <w:t xml:space="preserve">he </w:t>
      </w:r>
      <w:r w:rsidR="00150375">
        <w:rPr>
          <w:rFonts w:ascii="Arial" w:hAnsi="Arial" w:cs="Arial"/>
          <w:sz w:val="24"/>
          <w:szCs w:val="24"/>
        </w:rPr>
        <w:t xml:space="preserve">guidance published by DEFRA </w:t>
      </w:r>
      <w:r w:rsidR="00D96A79">
        <w:rPr>
          <w:rFonts w:ascii="Arial" w:hAnsi="Arial" w:cs="Arial"/>
          <w:sz w:val="24"/>
          <w:szCs w:val="24"/>
        </w:rPr>
        <w:t>entitled</w:t>
      </w:r>
      <w:r w:rsidR="00A54248">
        <w:rPr>
          <w:rFonts w:ascii="Arial" w:hAnsi="Arial" w:cs="Arial"/>
          <w:sz w:val="24"/>
          <w:szCs w:val="24"/>
        </w:rPr>
        <w:t xml:space="preserve"> </w:t>
      </w:r>
      <w:r w:rsidR="00A54248" w:rsidRPr="00D63ED1">
        <w:rPr>
          <w:rFonts w:ascii="Arial" w:hAnsi="Arial" w:cs="Arial"/>
          <w:i/>
          <w:iCs/>
          <w:sz w:val="24"/>
          <w:szCs w:val="24"/>
        </w:rPr>
        <w:t xml:space="preserve">Part 1 of the Commons Act 2006: Guidance </w:t>
      </w:r>
      <w:r w:rsidR="00686202" w:rsidRPr="00D63ED1">
        <w:rPr>
          <w:rFonts w:ascii="Arial" w:hAnsi="Arial" w:cs="Arial"/>
          <w:i/>
          <w:iCs/>
          <w:sz w:val="24"/>
          <w:szCs w:val="24"/>
        </w:rPr>
        <w:t>to commons registration authorities and the Planning Inspectorate</w:t>
      </w:r>
      <w:r w:rsidR="00D63ED1">
        <w:rPr>
          <w:rFonts w:ascii="Arial" w:hAnsi="Arial" w:cs="Arial"/>
          <w:i/>
          <w:iCs/>
          <w:sz w:val="24"/>
          <w:szCs w:val="24"/>
        </w:rPr>
        <w:t xml:space="preserve"> </w:t>
      </w:r>
      <w:r w:rsidR="00D63ED1" w:rsidRPr="00D63ED1">
        <w:rPr>
          <w:rFonts w:ascii="Arial" w:hAnsi="Arial" w:cs="Arial"/>
          <w:sz w:val="24"/>
          <w:szCs w:val="24"/>
        </w:rPr>
        <w:t>(the 2014 Guidance)</w:t>
      </w:r>
      <w:r w:rsidR="00677662">
        <w:rPr>
          <w:rFonts w:ascii="Arial" w:hAnsi="Arial" w:cs="Arial"/>
          <w:i/>
          <w:iCs/>
          <w:sz w:val="24"/>
          <w:szCs w:val="24"/>
        </w:rPr>
        <w:t xml:space="preserve"> </w:t>
      </w:r>
      <w:r w:rsidR="00E120A5" w:rsidRPr="00D63ED1">
        <w:rPr>
          <w:rFonts w:ascii="Arial" w:hAnsi="Arial" w:cs="Arial"/>
          <w:sz w:val="24"/>
          <w:szCs w:val="24"/>
        </w:rPr>
        <w:t xml:space="preserve">states that </w:t>
      </w:r>
      <w:r w:rsidR="00677662">
        <w:rPr>
          <w:rFonts w:ascii="Arial" w:hAnsi="Arial" w:cs="Arial"/>
          <w:sz w:val="24"/>
          <w:szCs w:val="24"/>
        </w:rPr>
        <w:t xml:space="preserve">in this context </w:t>
      </w:r>
      <w:r w:rsidR="00E120A5" w:rsidRPr="00D63ED1">
        <w:rPr>
          <w:rFonts w:ascii="Arial" w:hAnsi="Arial" w:cs="Arial"/>
          <w:sz w:val="24"/>
          <w:szCs w:val="24"/>
        </w:rPr>
        <w:t>‘open’ means unenclosed.</w:t>
      </w:r>
      <w:r w:rsidR="00460FE1">
        <w:rPr>
          <w:rFonts w:ascii="Arial" w:hAnsi="Arial" w:cs="Arial"/>
          <w:sz w:val="24"/>
          <w:szCs w:val="24"/>
        </w:rPr>
        <w:t xml:space="preserve"> </w:t>
      </w:r>
      <w:r w:rsidR="00D63ED1">
        <w:rPr>
          <w:rFonts w:ascii="Arial" w:hAnsi="Arial" w:cs="Arial"/>
          <w:sz w:val="24"/>
          <w:szCs w:val="24"/>
        </w:rPr>
        <w:t xml:space="preserve">There is no dispute that the application land </w:t>
      </w:r>
      <w:r w:rsidR="00E40EE3">
        <w:rPr>
          <w:rFonts w:ascii="Arial" w:hAnsi="Arial" w:cs="Arial"/>
          <w:sz w:val="24"/>
          <w:szCs w:val="24"/>
        </w:rPr>
        <w:t>wa</w:t>
      </w:r>
      <w:r w:rsidR="00D63ED1">
        <w:rPr>
          <w:rFonts w:ascii="Arial" w:hAnsi="Arial" w:cs="Arial"/>
          <w:sz w:val="24"/>
          <w:szCs w:val="24"/>
        </w:rPr>
        <w:t>s unenclosed</w:t>
      </w:r>
      <w:r w:rsidR="00DE6026">
        <w:rPr>
          <w:rFonts w:ascii="Arial" w:hAnsi="Arial" w:cs="Arial"/>
          <w:sz w:val="24"/>
          <w:szCs w:val="24"/>
        </w:rPr>
        <w:t xml:space="preserve"> on the date on which the application was made</w:t>
      </w:r>
      <w:r w:rsidR="00D63ED1">
        <w:rPr>
          <w:rFonts w:ascii="Arial" w:hAnsi="Arial" w:cs="Arial"/>
          <w:sz w:val="24"/>
          <w:szCs w:val="24"/>
        </w:rPr>
        <w:t>, and therefore open in terms of the 2014 Guidance.</w:t>
      </w:r>
    </w:p>
    <w:p w14:paraId="7776D55B" w14:textId="536CCC05" w:rsidR="00690EAD" w:rsidRPr="004C4F84" w:rsidRDefault="00690EAD" w:rsidP="00690EAD">
      <w:pPr>
        <w:pStyle w:val="Style1"/>
        <w:numPr>
          <w:ilvl w:val="0"/>
          <w:numId w:val="0"/>
        </w:numPr>
        <w:ind w:left="431"/>
        <w:rPr>
          <w:rFonts w:ascii="Arial" w:hAnsi="Arial" w:cs="Arial"/>
          <w:i/>
          <w:iCs/>
          <w:sz w:val="24"/>
          <w:szCs w:val="24"/>
        </w:rPr>
      </w:pPr>
      <w:r w:rsidRPr="004C4F84">
        <w:rPr>
          <w:rFonts w:ascii="Arial" w:hAnsi="Arial" w:cs="Arial"/>
          <w:i/>
          <w:iCs/>
          <w:sz w:val="24"/>
          <w:szCs w:val="24"/>
        </w:rPr>
        <w:t>Whether the land is uncultivated</w:t>
      </w:r>
    </w:p>
    <w:p w14:paraId="1BEA7B7F" w14:textId="340F75F5" w:rsidR="00ED64BB" w:rsidRDefault="00BC1435" w:rsidP="005A4561">
      <w:pPr>
        <w:pStyle w:val="Style1"/>
        <w:rPr>
          <w:rFonts w:ascii="Arial" w:hAnsi="Arial" w:cs="Arial"/>
          <w:sz w:val="24"/>
          <w:szCs w:val="24"/>
        </w:rPr>
      </w:pPr>
      <w:r w:rsidRPr="001D7E37">
        <w:rPr>
          <w:rFonts w:ascii="Arial" w:hAnsi="Arial" w:cs="Arial"/>
          <w:sz w:val="24"/>
          <w:szCs w:val="24"/>
        </w:rPr>
        <w:t xml:space="preserve">The </w:t>
      </w:r>
      <w:r w:rsidR="00623DBB">
        <w:rPr>
          <w:rFonts w:ascii="Arial" w:hAnsi="Arial" w:cs="Arial"/>
          <w:sz w:val="24"/>
          <w:szCs w:val="24"/>
        </w:rPr>
        <w:t xml:space="preserve">application </w:t>
      </w:r>
      <w:r w:rsidRPr="001D7E37">
        <w:rPr>
          <w:rFonts w:ascii="Arial" w:hAnsi="Arial" w:cs="Arial"/>
          <w:sz w:val="24"/>
          <w:szCs w:val="24"/>
        </w:rPr>
        <w:t xml:space="preserve">land </w:t>
      </w:r>
      <w:r w:rsidR="00623DBB">
        <w:rPr>
          <w:rFonts w:ascii="Arial" w:hAnsi="Arial" w:cs="Arial"/>
          <w:sz w:val="24"/>
          <w:szCs w:val="24"/>
        </w:rPr>
        <w:t>is covered by thick bracken and brambles</w:t>
      </w:r>
      <w:r w:rsidR="000A2756">
        <w:rPr>
          <w:rFonts w:ascii="Arial" w:hAnsi="Arial" w:cs="Arial"/>
          <w:sz w:val="24"/>
          <w:szCs w:val="24"/>
        </w:rPr>
        <w:t xml:space="preserve"> which</w:t>
      </w:r>
      <w:r w:rsidR="008B7374">
        <w:rPr>
          <w:rFonts w:ascii="Arial" w:hAnsi="Arial" w:cs="Arial"/>
          <w:sz w:val="24"/>
          <w:szCs w:val="24"/>
        </w:rPr>
        <w:t xml:space="preserve"> </w:t>
      </w:r>
      <w:r w:rsidR="0078304C">
        <w:rPr>
          <w:rFonts w:ascii="Arial" w:hAnsi="Arial" w:cs="Arial"/>
          <w:sz w:val="24"/>
          <w:szCs w:val="24"/>
        </w:rPr>
        <w:t>Mr Angwin</w:t>
      </w:r>
      <w:r w:rsidR="0098162B">
        <w:rPr>
          <w:rFonts w:ascii="Arial" w:hAnsi="Arial" w:cs="Arial"/>
          <w:sz w:val="24"/>
          <w:szCs w:val="24"/>
        </w:rPr>
        <w:t xml:space="preserve"> </w:t>
      </w:r>
      <w:r w:rsidR="00634E29">
        <w:rPr>
          <w:rFonts w:ascii="Arial" w:hAnsi="Arial" w:cs="Arial"/>
          <w:sz w:val="24"/>
          <w:szCs w:val="24"/>
        </w:rPr>
        <w:t>explains is in part due to the</w:t>
      </w:r>
      <w:r w:rsidR="00711BE2">
        <w:rPr>
          <w:rFonts w:ascii="Arial" w:hAnsi="Arial" w:cs="Arial"/>
          <w:sz w:val="24"/>
          <w:szCs w:val="24"/>
        </w:rPr>
        <w:t xml:space="preserve"> lim</w:t>
      </w:r>
      <w:r w:rsidR="008B7374">
        <w:rPr>
          <w:rFonts w:ascii="Arial" w:hAnsi="Arial" w:cs="Arial"/>
          <w:sz w:val="24"/>
          <w:szCs w:val="24"/>
        </w:rPr>
        <w:t>i</w:t>
      </w:r>
      <w:r w:rsidR="00711BE2">
        <w:rPr>
          <w:rFonts w:ascii="Arial" w:hAnsi="Arial" w:cs="Arial"/>
          <w:sz w:val="24"/>
          <w:szCs w:val="24"/>
        </w:rPr>
        <w:t>te</w:t>
      </w:r>
      <w:r w:rsidR="008B7374">
        <w:rPr>
          <w:rFonts w:ascii="Arial" w:hAnsi="Arial" w:cs="Arial"/>
          <w:sz w:val="24"/>
          <w:szCs w:val="24"/>
        </w:rPr>
        <w:t>d</w:t>
      </w:r>
      <w:r w:rsidR="00711BE2">
        <w:rPr>
          <w:rFonts w:ascii="Arial" w:hAnsi="Arial" w:cs="Arial"/>
          <w:sz w:val="24"/>
          <w:szCs w:val="24"/>
        </w:rPr>
        <w:t xml:space="preserve"> use of pesticides</w:t>
      </w:r>
      <w:r w:rsidR="00623DBB">
        <w:rPr>
          <w:rFonts w:ascii="Arial" w:hAnsi="Arial" w:cs="Arial"/>
          <w:sz w:val="24"/>
          <w:szCs w:val="24"/>
        </w:rPr>
        <w:t xml:space="preserve">. </w:t>
      </w:r>
      <w:r w:rsidR="003E2E53">
        <w:rPr>
          <w:rFonts w:ascii="Arial" w:hAnsi="Arial" w:cs="Arial"/>
          <w:sz w:val="24"/>
          <w:szCs w:val="24"/>
        </w:rPr>
        <w:t>Mr Angwin</w:t>
      </w:r>
      <w:r w:rsidR="007E77E3">
        <w:rPr>
          <w:rFonts w:ascii="Arial" w:hAnsi="Arial" w:cs="Arial"/>
          <w:sz w:val="24"/>
          <w:szCs w:val="24"/>
        </w:rPr>
        <w:t xml:space="preserve"> goes on to </w:t>
      </w:r>
      <w:r w:rsidR="0022151B">
        <w:rPr>
          <w:rFonts w:ascii="Arial" w:hAnsi="Arial" w:cs="Arial"/>
          <w:sz w:val="24"/>
          <w:szCs w:val="24"/>
        </w:rPr>
        <w:t xml:space="preserve">explain that the land was ‘improved’ by </w:t>
      </w:r>
      <w:r w:rsidR="00554C9A">
        <w:rPr>
          <w:rFonts w:ascii="Arial" w:hAnsi="Arial" w:cs="Arial"/>
          <w:sz w:val="24"/>
          <w:szCs w:val="24"/>
        </w:rPr>
        <w:t xml:space="preserve">a </w:t>
      </w:r>
      <w:r w:rsidR="0022151B">
        <w:rPr>
          <w:rFonts w:ascii="Arial" w:hAnsi="Arial" w:cs="Arial"/>
          <w:sz w:val="24"/>
          <w:szCs w:val="24"/>
        </w:rPr>
        <w:t xml:space="preserve">previous owner and </w:t>
      </w:r>
      <w:r w:rsidR="003E2E53">
        <w:rPr>
          <w:rFonts w:ascii="Arial" w:hAnsi="Arial" w:cs="Arial"/>
          <w:sz w:val="24"/>
          <w:szCs w:val="24"/>
        </w:rPr>
        <w:t>describes</w:t>
      </w:r>
      <w:r w:rsidR="008162CC">
        <w:rPr>
          <w:rFonts w:ascii="Arial" w:hAnsi="Arial" w:cs="Arial"/>
          <w:sz w:val="24"/>
          <w:szCs w:val="24"/>
        </w:rPr>
        <w:t xml:space="preserve"> his ongoing attempts to control </w:t>
      </w:r>
      <w:r w:rsidR="004D00D1">
        <w:rPr>
          <w:rFonts w:ascii="Arial" w:hAnsi="Arial" w:cs="Arial"/>
          <w:sz w:val="24"/>
          <w:szCs w:val="24"/>
        </w:rPr>
        <w:t>furze</w:t>
      </w:r>
      <w:r w:rsidR="00F04681">
        <w:rPr>
          <w:rFonts w:ascii="Arial" w:hAnsi="Arial" w:cs="Arial"/>
          <w:sz w:val="24"/>
          <w:szCs w:val="24"/>
        </w:rPr>
        <w:t>/</w:t>
      </w:r>
      <w:r w:rsidR="004D00D1">
        <w:rPr>
          <w:rFonts w:ascii="Arial" w:hAnsi="Arial" w:cs="Arial"/>
          <w:sz w:val="24"/>
          <w:szCs w:val="24"/>
        </w:rPr>
        <w:t xml:space="preserve">brambles encroaching from the </w:t>
      </w:r>
      <w:r w:rsidR="005D03F6">
        <w:rPr>
          <w:rFonts w:ascii="Arial" w:hAnsi="Arial" w:cs="Arial"/>
          <w:sz w:val="24"/>
          <w:szCs w:val="24"/>
        </w:rPr>
        <w:t xml:space="preserve">Trewellard Common. </w:t>
      </w:r>
      <w:r w:rsidR="004843D9">
        <w:rPr>
          <w:rFonts w:ascii="Arial" w:hAnsi="Arial" w:cs="Arial"/>
          <w:sz w:val="24"/>
          <w:szCs w:val="24"/>
        </w:rPr>
        <w:t xml:space="preserve">There is, however, </w:t>
      </w:r>
      <w:r w:rsidR="00171082">
        <w:rPr>
          <w:rFonts w:ascii="Arial" w:hAnsi="Arial" w:cs="Arial"/>
          <w:sz w:val="24"/>
          <w:szCs w:val="24"/>
        </w:rPr>
        <w:t xml:space="preserve">a significant difference between </w:t>
      </w:r>
      <w:r w:rsidR="00C668FB">
        <w:rPr>
          <w:rFonts w:ascii="Arial" w:hAnsi="Arial" w:cs="Arial"/>
          <w:sz w:val="24"/>
          <w:szCs w:val="24"/>
        </w:rPr>
        <w:t xml:space="preserve">keeping the land free (or attempting to keep it free) from unwanted </w:t>
      </w:r>
      <w:r w:rsidR="008D7EA0">
        <w:rPr>
          <w:rFonts w:ascii="Arial" w:hAnsi="Arial" w:cs="Arial"/>
          <w:sz w:val="24"/>
          <w:szCs w:val="24"/>
        </w:rPr>
        <w:t>intrusi</w:t>
      </w:r>
      <w:r w:rsidR="00051AE0">
        <w:rPr>
          <w:rFonts w:ascii="Arial" w:hAnsi="Arial" w:cs="Arial"/>
          <w:sz w:val="24"/>
          <w:szCs w:val="24"/>
        </w:rPr>
        <w:t xml:space="preserve">ve plant </w:t>
      </w:r>
      <w:r w:rsidR="005C3402">
        <w:rPr>
          <w:rFonts w:ascii="Arial" w:hAnsi="Arial" w:cs="Arial"/>
          <w:sz w:val="24"/>
          <w:szCs w:val="24"/>
        </w:rPr>
        <w:t>species</w:t>
      </w:r>
      <w:r w:rsidR="008D7EA0">
        <w:rPr>
          <w:rFonts w:ascii="Arial" w:hAnsi="Arial" w:cs="Arial"/>
          <w:sz w:val="24"/>
          <w:szCs w:val="24"/>
        </w:rPr>
        <w:t xml:space="preserve"> and purposefully cultivating a crop on the land. </w:t>
      </w:r>
      <w:r w:rsidR="00623DBB">
        <w:rPr>
          <w:rFonts w:ascii="Arial" w:hAnsi="Arial" w:cs="Arial"/>
          <w:sz w:val="24"/>
          <w:szCs w:val="24"/>
        </w:rPr>
        <w:t xml:space="preserve">It is therefore </w:t>
      </w:r>
      <w:r w:rsidR="00144C9C">
        <w:rPr>
          <w:rFonts w:ascii="Arial" w:hAnsi="Arial" w:cs="Arial"/>
          <w:sz w:val="24"/>
          <w:szCs w:val="24"/>
        </w:rPr>
        <w:t xml:space="preserve">my view that the land is </w:t>
      </w:r>
      <w:r w:rsidRPr="001D7E37">
        <w:rPr>
          <w:rFonts w:ascii="Arial" w:hAnsi="Arial" w:cs="Arial"/>
          <w:sz w:val="24"/>
          <w:szCs w:val="24"/>
        </w:rPr>
        <w:t>uncultivated</w:t>
      </w:r>
      <w:r w:rsidR="00036B1C" w:rsidRPr="001D7E37">
        <w:rPr>
          <w:rFonts w:ascii="Arial" w:hAnsi="Arial" w:cs="Arial"/>
          <w:sz w:val="24"/>
          <w:szCs w:val="24"/>
        </w:rPr>
        <w:t>, insofar as</w:t>
      </w:r>
      <w:r w:rsidRPr="001D7E37">
        <w:rPr>
          <w:rFonts w:ascii="Arial" w:hAnsi="Arial" w:cs="Arial"/>
          <w:sz w:val="24"/>
          <w:szCs w:val="24"/>
        </w:rPr>
        <w:t xml:space="preserve"> </w:t>
      </w:r>
      <w:r w:rsidR="00036B1C" w:rsidRPr="001D7E37">
        <w:rPr>
          <w:rFonts w:ascii="Arial" w:hAnsi="Arial" w:cs="Arial"/>
          <w:sz w:val="24"/>
          <w:szCs w:val="24"/>
        </w:rPr>
        <w:t>t</w:t>
      </w:r>
      <w:r w:rsidRPr="001D7E37">
        <w:rPr>
          <w:rFonts w:ascii="Arial" w:hAnsi="Arial" w:cs="Arial"/>
          <w:sz w:val="24"/>
          <w:szCs w:val="24"/>
        </w:rPr>
        <w:t>here is no engagement with farming or activity with the soil which causes it to be broken for productive purposes</w:t>
      </w:r>
      <w:r w:rsidR="000E7871" w:rsidRPr="001D7E37">
        <w:rPr>
          <w:rFonts w:ascii="Arial" w:hAnsi="Arial" w:cs="Arial"/>
          <w:sz w:val="24"/>
          <w:szCs w:val="24"/>
        </w:rPr>
        <w:t>.</w:t>
      </w:r>
      <w:r w:rsidR="00623DBB">
        <w:rPr>
          <w:rFonts w:ascii="Arial" w:hAnsi="Arial" w:cs="Arial"/>
          <w:sz w:val="24"/>
          <w:szCs w:val="24"/>
        </w:rPr>
        <w:t xml:space="preserve"> </w:t>
      </w:r>
    </w:p>
    <w:p w14:paraId="10C3AD48" w14:textId="2FB3ECF3" w:rsidR="004C4F84" w:rsidRPr="004C4F84" w:rsidRDefault="004C4F84" w:rsidP="004C4F84">
      <w:pPr>
        <w:pStyle w:val="Style1"/>
        <w:numPr>
          <w:ilvl w:val="0"/>
          <w:numId w:val="0"/>
        </w:numPr>
        <w:ind w:left="431"/>
        <w:rPr>
          <w:rFonts w:ascii="Arial" w:hAnsi="Arial" w:cs="Arial"/>
          <w:i/>
          <w:iCs/>
          <w:sz w:val="24"/>
          <w:szCs w:val="24"/>
        </w:rPr>
      </w:pPr>
      <w:r w:rsidRPr="004C4F84">
        <w:rPr>
          <w:rFonts w:ascii="Arial" w:hAnsi="Arial" w:cs="Arial"/>
          <w:i/>
          <w:iCs/>
          <w:sz w:val="24"/>
          <w:szCs w:val="24"/>
        </w:rPr>
        <w:t>Whether the land is unoccupied</w:t>
      </w:r>
    </w:p>
    <w:p w14:paraId="356CA319" w14:textId="4880EF9C" w:rsidR="00F470EA" w:rsidRPr="001D7E37" w:rsidRDefault="00C07B3D" w:rsidP="00F470EA">
      <w:pPr>
        <w:pStyle w:val="Style1"/>
        <w:rPr>
          <w:rFonts w:ascii="Arial" w:hAnsi="Arial" w:cs="Arial"/>
          <w:sz w:val="24"/>
          <w:szCs w:val="24"/>
        </w:rPr>
      </w:pPr>
      <w:r w:rsidRPr="001D7E37">
        <w:rPr>
          <w:rFonts w:ascii="Arial" w:hAnsi="Arial" w:cs="Arial"/>
          <w:sz w:val="24"/>
          <w:szCs w:val="24"/>
        </w:rPr>
        <w:t>The land is not occupied to the exclusion of others</w:t>
      </w:r>
      <w:r w:rsidR="00623DBB">
        <w:rPr>
          <w:rFonts w:ascii="Arial" w:hAnsi="Arial" w:cs="Arial"/>
          <w:sz w:val="24"/>
          <w:szCs w:val="24"/>
        </w:rPr>
        <w:t xml:space="preserve"> </w:t>
      </w:r>
      <w:r w:rsidR="005C31CC">
        <w:rPr>
          <w:rFonts w:ascii="Arial" w:hAnsi="Arial" w:cs="Arial"/>
          <w:sz w:val="24"/>
          <w:szCs w:val="24"/>
        </w:rPr>
        <w:t xml:space="preserve">in the terms set out in 2014 Guidance </w:t>
      </w:r>
      <w:r w:rsidR="00623DBB">
        <w:rPr>
          <w:rFonts w:ascii="Arial" w:hAnsi="Arial" w:cs="Arial"/>
          <w:sz w:val="24"/>
          <w:szCs w:val="24"/>
        </w:rPr>
        <w:t>albeit, in</w:t>
      </w:r>
      <w:r w:rsidR="00FC4751">
        <w:rPr>
          <w:rFonts w:ascii="Arial" w:hAnsi="Arial" w:cs="Arial"/>
          <w:sz w:val="24"/>
          <w:szCs w:val="24"/>
        </w:rPr>
        <w:t xml:space="preserve"> practical terms</w:t>
      </w:r>
      <w:r w:rsidR="00623DBB">
        <w:rPr>
          <w:rFonts w:ascii="Arial" w:hAnsi="Arial" w:cs="Arial"/>
          <w:sz w:val="24"/>
          <w:szCs w:val="24"/>
        </w:rPr>
        <w:t xml:space="preserve">, </w:t>
      </w:r>
      <w:r w:rsidR="00FC4751">
        <w:rPr>
          <w:rFonts w:ascii="Arial" w:hAnsi="Arial" w:cs="Arial"/>
          <w:sz w:val="24"/>
          <w:szCs w:val="24"/>
        </w:rPr>
        <w:t xml:space="preserve">the land could not </w:t>
      </w:r>
      <w:r w:rsidR="00370618">
        <w:rPr>
          <w:rFonts w:ascii="Arial" w:hAnsi="Arial" w:cs="Arial"/>
          <w:sz w:val="24"/>
          <w:szCs w:val="24"/>
        </w:rPr>
        <w:t xml:space="preserve">realistically </w:t>
      </w:r>
      <w:r w:rsidR="00FC4751">
        <w:rPr>
          <w:rFonts w:ascii="Arial" w:hAnsi="Arial" w:cs="Arial"/>
          <w:sz w:val="24"/>
          <w:szCs w:val="24"/>
        </w:rPr>
        <w:t xml:space="preserve">be </w:t>
      </w:r>
      <w:r w:rsidR="00676D5E">
        <w:rPr>
          <w:rFonts w:ascii="Arial" w:hAnsi="Arial" w:cs="Arial"/>
          <w:sz w:val="24"/>
          <w:szCs w:val="24"/>
        </w:rPr>
        <w:t xml:space="preserve">used </w:t>
      </w:r>
      <w:r w:rsidR="0034154C">
        <w:rPr>
          <w:rFonts w:ascii="Arial" w:hAnsi="Arial" w:cs="Arial"/>
          <w:sz w:val="24"/>
          <w:szCs w:val="24"/>
        </w:rPr>
        <w:t>by</w:t>
      </w:r>
      <w:r w:rsidR="00676D5E">
        <w:rPr>
          <w:rFonts w:ascii="Arial" w:hAnsi="Arial" w:cs="Arial"/>
          <w:sz w:val="24"/>
          <w:szCs w:val="24"/>
        </w:rPr>
        <w:t xml:space="preserve"> others for any purpose </w:t>
      </w:r>
      <w:r w:rsidR="00FC4751">
        <w:rPr>
          <w:rFonts w:ascii="Arial" w:hAnsi="Arial" w:cs="Arial"/>
          <w:sz w:val="24"/>
          <w:szCs w:val="24"/>
        </w:rPr>
        <w:t xml:space="preserve">due </w:t>
      </w:r>
      <w:r w:rsidR="00623DBB">
        <w:rPr>
          <w:rFonts w:ascii="Arial" w:hAnsi="Arial" w:cs="Arial"/>
          <w:sz w:val="24"/>
          <w:szCs w:val="24"/>
        </w:rPr>
        <w:t>to the thick bramble and bracken that cover</w:t>
      </w:r>
      <w:r w:rsidR="00E21533">
        <w:rPr>
          <w:rFonts w:ascii="Arial" w:hAnsi="Arial" w:cs="Arial"/>
          <w:sz w:val="24"/>
          <w:szCs w:val="24"/>
        </w:rPr>
        <w:t>s</w:t>
      </w:r>
      <w:r w:rsidR="00623DBB">
        <w:rPr>
          <w:rFonts w:ascii="Arial" w:hAnsi="Arial" w:cs="Arial"/>
          <w:sz w:val="24"/>
          <w:szCs w:val="24"/>
        </w:rPr>
        <w:t xml:space="preserve"> over the whole of the land</w:t>
      </w:r>
      <w:r w:rsidR="00B2056A" w:rsidRPr="001D7E37">
        <w:rPr>
          <w:rFonts w:ascii="Arial" w:hAnsi="Arial" w:cs="Arial"/>
          <w:sz w:val="24"/>
          <w:szCs w:val="24"/>
        </w:rPr>
        <w:t>.</w:t>
      </w:r>
      <w:r w:rsidR="00F470EA" w:rsidRPr="001D7E37">
        <w:rPr>
          <w:rFonts w:ascii="Arial" w:hAnsi="Arial" w:cs="Arial"/>
          <w:sz w:val="24"/>
          <w:szCs w:val="24"/>
        </w:rPr>
        <w:t xml:space="preserve"> </w:t>
      </w:r>
    </w:p>
    <w:p w14:paraId="1C15F989" w14:textId="15D31F9D" w:rsidR="00B2056A" w:rsidRPr="001D7E37" w:rsidRDefault="00B2056A" w:rsidP="00F470EA">
      <w:pPr>
        <w:pStyle w:val="Style1"/>
        <w:rPr>
          <w:rFonts w:ascii="Arial" w:hAnsi="Arial" w:cs="Arial"/>
          <w:sz w:val="24"/>
          <w:szCs w:val="24"/>
        </w:rPr>
      </w:pPr>
      <w:r w:rsidRPr="001D7E37">
        <w:rPr>
          <w:rFonts w:ascii="Arial" w:hAnsi="Arial" w:cs="Arial"/>
          <w:sz w:val="24"/>
          <w:szCs w:val="24"/>
        </w:rPr>
        <w:t xml:space="preserve">Overall, </w:t>
      </w:r>
      <w:r w:rsidR="00F470EA" w:rsidRPr="001D7E37">
        <w:rPr>
          <w:rFonts w:ascii="Arial" w:hAnsi="Arial" w:cs="Arial"/>
          <w:sz w:val="24"/>
          <w:szCs w:val="24"/>
        </w:rPr>
        <w:t>the land fulfils the character of waste land of a manor</w:t>
      </w:r>
      <w:r w:rsidR="00E8608C" w:rsidRPr="001D7E37">
        <w:rPr>
          <w:rFonts w:ascii="Arial" w:hAnsi="Arial" w:cs="Arial"/>
          <w:sz w:val="24"/>
          <w:szCs w:val="24"/>
        </w:rPr>
        <w:t>.</w:t>
      </w:r>
    </w:p>
    <w:p w14:paraId="697C2C39" w14:textId="361775CB" w:rsidR="000627B4" w:rsidRPr="00702779" w:rsidRDefault="00872CB6" w:rsidP="00D97D5D">
      <w:pPr>
        <w:pStyle w:val="Style1"/>
        <w:numPr>
          <w:ilvl w:val="0"/>
          <w:numId w:val="0"/>
        </w:numPr>
        <w:ind w:left="431"/>
        <w:rPr>
          <w:rFonts w:ascii="Arial" w:hAnsi="Arial" w:cs="Arial"/>
          <w:b/>
          <w:bCs/>
          <w:sz w:val="24"/>
          <w:szCs w:val="24"/>
        </w:rPr>
      </w:pPr>
      <w:r w:rsidRPr="00702779">
        <w:rPr>
          <w:rFonts w:ascii="Arial" w:hAnsi="Arial" w:cs="Arial"/>
          <w:b/>
          <w:bCs/>
          <w:i/>
          <w:iCs/>
          <w:sz w:val="24"/>
          <w:szCs w:val="24"/>
        </w:rPr>
        <w:t>Other Matters</w:t>
      </w:r>
    </w:p>
    <w:p w14:paraId="120CF8A6" w14:textId="7D927C84" w:rsidR="008E69A8" w:rsidRPr="00E47DD5" w:rsidRDefault="00C749E6" w:rsidP="00E47DD5">
      <w:pPr>
        <w:pStyle w:val="Style1"/>
        <w:rPr>
          <w:rFonts w:ascii="Arial" w:hAnsi="Arial" w:cs="Arial"/>
          <w:sz w:val="24"/>
          <w:szCs w:val="24"/>
        </w:rPr>
      </w:pPr>
      <w:r w:rsidRPr="001D7E37">
        <w:rPr>
          <w:rFonts w:ascii="Arial" w:eastAsia="Calibri" w:hAnsi="Arial" w:cs="Arial"/>
          <w:sz w:val="24"/>
          <w:szCs w:val="24"/>
        </w:rPr>
        <w:t xml:space="preserve">The </w:t>
      </w:r>
      <w:r w:rsidR="00F74E0C" w:rsidRPr="001D7E37">
        <w:rPr>
          <w:rFonts w:ascii="Arial" w:eastAsia="Calibri" w:hAnsi="Arial" w:cs="Arial"/>
          <w:sz w:val="24"/>
          <w:szCs w:val="24"/>
        </w:rPr>
        <w:t xml:space="preserve">objector </w:t>
      </w:r>
      <w:r w:rsidR="009343F0">
        <w:rPr>
          <w:rFonts w:ascii="Arial" w:eastAsia="Calibri" w:hAnsi="Arial" w:cs="Arial"/>
          <w:sz w:val="24"/>
          <w:szCs w:val="24"/>
        </w:rPr>
        <w:t>questions</w:t>
      </w:r>
      <w:r w:rsidR="00552B8C">
        <w:rPr>
          <w:rFonts w:ascii="Arial" w:eastAsia="Calibri" w:hAnsi="Arial" w:cs="Arial"/>
          <w:sz w:val="24"/>
          <w:szCs w:val="24"/>
        </w:rPr>
        <w:t xml:space="preserve"> the purpose</w:t>
      </w:r>
      <w:r w:rsidR="00C924A0">
        <w:rPr>
          <w:rFonts w:ascii="Arial" w:eastAsia="Calibri" w:hAnsi="Arial" w:cs="Arial"/>
          <w:sz w:val="24"/>
          <w:szCs w:val="24"/>
        </w:rPr>
        <w:t xml:space="preserve"> behind the application and for whose benefit </w:t>
      </w:r>
      <w:r w:rsidR="00B04E03">
        <w:rPr>
          <w:rFonts w:ascii="Arial" w:eastAsia="Calibri" w:hAnsi="Arial" w:cs="Arial"/>
          <w:sz w:val="24"/>
          <w:szCs w:val="24"/>
        </w:rPr>
        <w:t xml:space="preserve">it </w:t>
      </w:r>
      <w:r w:rsidR="00C924A0">
        <w:rPr>
          <w:rFonts w:ascii="Arial" w:eastAsia="Calibri" w:hAnsi="Arial" w:cs="Arial"/>
          <w:sz w:val="24"/>
          <w:szCs w:val="24"/>
        </w:rPr>
        <w:t>was submitted.</w:t>
      </w:r>
      <w:r w:rsidR="00FC5B1F">
        <w:rPr>
          <w:rFonts w:ascii="Arial" w:eastAsia="Calibri" w:hAnsi="Arial" w:cs="Arial"/>
          <w:sz w:val="24"/>
          <w:szCs w:val="24"/>
        </w:rPr>
        <w:t xml:space="preserve"> </w:t>
      </w:r>
      <w:r w:rsidR="00400D2A">
        <w:rPr>
          <w:rFonts w:ascii="Arial" w:eastAsia="Calibri" w:hAnsi="Arial" w:cs="Arial"/>
          <w:sz w:val="24"/>
          <w:szCs w:val="24"/>
        </w:rPr>
        <w:t>I can understand the logic</w:t>
      </w:r>
      <w:r w:rsidR="00517081">
        <w:rPr>
          <w:rFonts w:ascii="Arial" w:eastAsia="Calibri" w:hAnsi="Arial" w:cs="Arial"/>
          <w:sz w:val="24"/>
          <w:szCs w:val="24"/>
        </w:rPr>
        <w:t xml:space="preserve"> </w:t>
      </w:r>
      <w:r w:rsidR="00400D2A">
        <w:rPr>
          <w:rFonts w:ascii="Arial" w:eastAsia="Calibri" w:hAnsi="Arial" w:cs="Arial"/>
          <w:sz w:val="24"/>
          <w:szCs w:val="24"/>
        </w:rPr>
        <w:t xml:space="preserve">that underpins </w:t>
      </w:r>
      <w:r w:rsidR="00800B45">
        <w:rPr>
          <w:rFonts w:ascii="Arial" w:eastAsia="Calibri" w:hAnsi="Arial" w:cs="Arial"/>
          <w:sz w:val="24"/>
          <w:szCs w:val="24"/>
        </w:rPr>
        <w:t xml:space="preserve">that question when looked </w:t>
      </w:r>
      <w:r w:rsidR="00800B45">
        <w:rPr>
          <w:rFonts w:ascii="Arial" w:eastAsia="Calibri" w:hAnsi="Arial" w:cs="Arial"/>
          <w:sz w:val="24"/>
          <w:szCs w:val="24"/>
        </w:rPr>
        <w:lastRenderedPageBreak/>
        <w:t xml:space="preserve">at from the </w:t>
      </w:r>
      <w:r w:rsidR="00D20513">
        <w:rPr>
          <w:rFonts w:ascii="Arial" w:eastAsia="Calibri" w:hAnsi="Arial" w:cs="Arial"/>
          <w:sz w:val="24"/>
          <w:szCs w:val="24"/>
        </w:rPr>
        <w:t>objector’s</w:t>
      </w:r>
      <w:r w:rsidR="00800B45">
        <w:rPr>
          <w:rFonts w:ascii="Arial" w:eastAsia="Calibri" w:hAnsi="Arial" w:cs="Arial"/>
          <w:sz w:val="24"/>
          <w:szCs w:val="24"/>
        </w:rPr>
        <w:t xml:space="preserve"> perspective. The land </w:t>
      </w:r>
      <w:r w:rsidR="00957764">
        <w:rPr>
          <w:rFonts w:ascii="Arial" w:hAnsi="Arial" w:cs="Arial"/>
          <w:sz w:val="24"/>
          <w:szCs w:val="24"/>
        </w:rPr>
        <w:t>is covered by thick bracken and brambles</w:t>
      </w:r>
      <w:r w:rsidR="00D20513">
        <w:rPr>
          <w:rFonts w:ascii="Arial" w:hAnsi="Arial" w:cs="Arial"/>
          <w:sz w:val="24"/>
          <w:szCs w:val="24"/>
        </w:rPr>
        <w:t xml:space="preserve">, to the </w:t>
      </w:r>
      <w:r w:rsidR="00916D77">
        <w:rPr>
          <w:rFonts w:ascii="Arial" w:hAnsi="Arial" w:cs="Arial"/>
          <w:sz w:val="24"/>
          <w:szCs w:val="24"/>
        </w:rPr>
        <w:t>extent</w:t>
      </w:r>
      <w:r w:rsidR="00D20513">
        <w:rPr>
          <w:rFonts w:ascii="Arial" w:hAnsi="Arial" w:cs="Arial"/>
          <w:sz w:val="24"/>
          <w:szCs w:val="24"/>
        </w:rPr>
        <w:t xml:space="preserve"> that is virtually </w:t>
      </w:r>
      <w:r w:rsidR="00916D77">
        <w:rPr>
          <w:rFonts w:ascii="Arial" w:hAnsi="Arial" w:cs="Arial"/>
          <w:sz w:val="24"/>
          <w:szCs w:val="24"/>
        </w:rPr>
        <w:t xml:space="preserve">impenetrable on foot. </w:t>
      </w:r>
      <w:r w:rsidR="00602508">
        <w:rPr>
          <w:rFonts w:ascii="Arial" w:hAnsi="Arial" w:cs="Arial"/>
          <w:sz w:val="24"/>
          <w:szCs w:val="24"/>
        </w:rPr>
        <w:t xml:space="preserve">It is therefore difficult to </w:t>
      </w:r>
      <w:r w:rsidR="00517081">
        <w:rPr>
          <w:rFonts w:ascii="Arial" w:hAnsi="Arial" w:cs="Arial"/>
          <w:sz w:val="24"/>
          <w:szCs w:val="24"/>
        </w:rPr>
        <w:t>envisage</w:t>
      </w:r>
      <w:r w:rsidR="00602508">
        <w:rPr>
          <w:rFonts w:ascii="Arial" w:hAnsi="Arial" w:cs="Arial"/>
          <w:sz w:val="24"/>
          <w:szCs w:val="24"/>
        </w:rPr>
        <w:t xml:space="preserve"> </w:t>
      </w:r>
      <w:r w:rsidR="006B7E08">
        <w:rPr>
          <w:rFonts w:ascii="Arial" w:hAnsi="Arial" w:cs="Arial"/>
          <w:sz w:val="24"/>
          <w:szCs w:val="24"/>
        </w:rPr>
        <w:t xml:space="preserve">what practicable </w:t>
      </w:r>
      <w:r w:rsidR="00602508">
        <w:rPr>
          <w:rFonts w:ascii="Arial" w:hAnsi="Arial" w:cs="Arial"/>
          <w:sz w:val="24"/>
          <w:szCs w:val="24"/>
        </w:rPr>
        <w:t xml:space="preserve">use the public could make of that land. </w:t>
      </w:r>
      <w:r w:rsidR="00B04E03">
        <w:rPr>
          <w:rFonts w:ascii="Arial" w:hAnsi="Arial" w:cs="Arial"/>
          <w:sz w:val="24"/>
          <w:szCs w:val="24"/>
        </w:rPr>
        <w:t>Nevertheless, that is not a consideration that I can take into account.</w:t>
      </w:r>
    </w:p>
    <w:p w14:paraId="251A2570" w14:textId="3827C9F9" w:rsidR="00FB0D1C" w:rsidRPr="001D7E37" w:rsidRDefault="00872CB6" w:rsidP="006146A8">
      <w:pPr>
        <w:pStyle w:val="Style1"/>
        <w:numPr>
          <w:ilvl w:val="0"/>
          <w:numId w:val="0"/>
        </w:numPr>
        <w:ind w:left="431"/>
        <w:rPr>
          <w:rFonts w:ascii="Arial" w:hAnsi="Arial" w:cs="Arial"/>
          <w:b/>
          <w:bCs/>
          <w:sz w:val="24"/>
          <w:szCs w:val="24"/>
        </w:rPr>
      </w:pPr>
      <w:r w:rsidRPr="001D7E37">
        <w:rPr>
          <w:rFonts w:ascii="Arial" w:hAnsi="Arial" w:cs="Arial"/>
          <w:b/>
          <w:bCs/>
          <w:sz w:val="24"/>
          <w:szCs w:val="24"/>
        </w:rPr>
        <w:t xml:space="preserve">Conclusion  </w:t>
      </w:r>
    </w:p>
    <w:p w14:paraId="5797FB96" w14:textId="67C7CBCB" w:rsidR="00B22078" w:rsidRDefault="00041B9D" w:rsidP="008E6B65">
      <w:pPr>
        <w:pStyle w:val="Style1"/>
        <w:rPr>
          <w:rFonts w:ascii="Arial" w:hAnsi="Arial" w:cs="Arial"/>
          <w:sz w:val="24"/>
          <w:szCs w:val="24"/>
        </w:rPr>
      </w:pPr>
      <w:r>
        <w:rPr>
          <w:rFonts w:ascii="Arial" w:hAnsi="Arial" w:cs="Arial"/>
          <w:sz w:val="24"/>
          <w:szCs w:val="24"/>
        </w:rPr>
        <w:t>T</w:t>
      </w:r>
      <w:r w:rsidR="00926D7A">
        <w:rPr>
          <w:rFonts w:ascii="Arial" w:hAnsi="Arial" w:cs="Arial"/>
          <w:sz w:val="24"/>
          <w:szCs w:val="24"/>
        </w:rPr>
        <w:t>he application land</w:t>
      </w:r>
      <w:r w:rsidR="00D663C8" w:rsidRPr="00D663C8">
        <w:rPr>
          <w:rFonts w:ascii="Arial" w:hAnsi="Arial" w:cs="Arial"/>
          <w:sz w:val="24"/>
          <w:szCs w:val="24"/>
        </w:rPr>
        <w:t xml:space="preserve"> </w:t>
      </w:r>
      <w:r w:rsidR="00D663C8" w:rsidRPr="001D7E37">
        <w:rPr>
          <w:rFonts w:ascii="Arial" w:hAnsi="Arial" w:cs="Arial"/>
          <w:sz w:val="24"/>
          <w:szCs w:val="24"/>
        </w:rPr>
        <w:t>fulfils the character of waste land of a manor</w:t>
      </w:r>
      <w:r w:rsidR="004E48C1">
        <w:rPr>
          <w:rFonts w:ascii="Arial" w:hAnsi="Arial" w:cs="Arial"/>
          <w:sz w:val="24"/>
          <w:szCs w:val="24"/>
        </w:rPr>
        <w:t>.</w:t>
      </w:r>
      <w:r w:rsidR="00C124DF">
        <w:rPr>
          <w:rFonts w:ascii="Arial" w:hAnsi="Arial" w:cs="Arial"/>
          <w:sz w:val="24"/>
          <w:szCs w:val="24"/>
        </w:rPr>
        <w:t xml:space="preserve"> </w:t>
      </w:r>
      <w:r w:rsidR="00E602B4">
        <w:rPr>
          <w:rFonts w:ascii="Arial" w:hAnsi="Arial" w:cs="Arial"/>
          <w:sz w:val="24"/>
          <w:szCs w:val="24"/>
        </w:rPr>
        <w:t>T</w:t>
      </w:r>
      <w:r w:rsidR="00E602B4" w:rsidRPr="001D7E37">
        <w:rPr>
          <w:rFonts w:ascii="Arial" w:hAnsi="Arial" w:cs="Arial"/>
          <w:sz w:val="24"/>
          <w:szCs w:val="24"/>
        </w:rPr>
        <w:t xml:space="preserve">here is no convincing evidence to the </w:t>
      </w:r>
      <w:r w:rsidR="004821A5" w:rsidRPr="001D7E37">
        <w:rPr>
          <w:rFonts w:ascii="Arial" w:hAnsi="Arial" w:cs="Arial"/>
          <w:sz w:val="24"/>
          <w:szCs w:val="24"/>
        </w:rPr>
        <w:t>contrary</w:t>
      </w:r>
      <w:r w:rsidR="004821A5">
        <w:rPr>
          <w:rFonts w:ascii="Arial" w:hAnsi="Arial" w:cs="Arial"/>
          <w:sz w:val="24"/>
          <w:szCs w:val="24"/>
        </w:rPr>
        <w:t>. It</w:t>
      </w:r>
      <w:r w:rsidR="007920EE">
        <w:rPr>
          <w:rFonts w:ascii="Arial" w:hAnsi="Arial" w:cs="Arial"/>
          <w:sz w:val="24"/>
          <w:szCs w:val="24"/>
        </w:rPr>
        <w:t xml:space="preserve"> is </w:t>
      </w:r>
      <w:r w:rsidR="00E602B4">
        <w:rPr>
          <w:rFonts w:ascii="Arial" w:hAnsi="Arial" w:cs="Arial"/>
          <w:sz w:val="24"/>
          <w:szCs w:val="24"/>
        </w:rPr>
        <w:t xml:space="preserve">therefore </w:t>
      </w:r>
      <w:r w:rsidR="007920EE">
        <w:rPr>
          <w:rFonts w:ascii="Arial" w:hAnsi="Arial" w:cs="Arial"/>
          <w:sz w:val="24"/>
          <w:szCs w:val="24"/>
        </w:rPr>
        <w:t>reasonable to conclude</w:t>
      </w:r>
      <w:r w:rsidR="005B539F">
        <w:rPr>
          <w:rFonts w:ascii="Arial" w:hAnsi="Arial" w:cs="Arial"/>
          <w:sz w:val="24"/>
          <w:szCs w:val="24"/>
        </w:rPr>
        <w:t>, on the balance of probability,</w:t>
      </w:r>
      <w:r w:rsidR="00927E7A">
        <w:rPr>
          <w:rFonts w:ascii="Arial" w:hAnsi="Arial" w:cs="Arial"/>
          <w:sz w:val="24"/>
          <w:szCs w:val="24"/>
        </w:rPr>
        <w:t xml:space="preserve"> </w:t>
      </w:r>
      <w:r w:rsidR="007920EE">
        <w:rPr>
          <w:rFonts w:ascii="Arial" w:hAnsi="Arial" w:cs="Arial"/>
          <w:sz w:val="24"/>
          <w:szCs w:val="24"/>
        </w:rPr>
        <w:t xml:space="preserve">that the land was </w:t>
      </w:r>
      <w:r w:rsidR="0006010A">
        <w:rPr>
          <w:rFonts w:ascii="Arial" w:hAnsi="Arial" w:cs="Arial"/>
          <w:sz w:val="24"/>
          <w:szCs w:val="24"/>
        </w:rPr>
        <w:t xml:space="preserve">the waste for the manor of </w:t>
      </w:r>
      <w:r w:rsidR="00C124DF">
        <w:rPr>
          <w:rFonts w:ascii="Arial" w:hAnsi="Arial" w:cs="Arial"/>
          <w:sz w:val="24"/>
          <w:szCs w:val="24"/>
        </w:rPr>
        <w:t>Trewellard</w:t>
      </w:r>
      <w:r w:rsidR="00E84893">
        <w:rPr>
          <w:rFonts w:ascii="Arial" w:hAnsi="Arial" w:cs="Arial"/>
          <w:sz w:val="24"/>
          <w:szCs w:val="24"/>
        </w:rPr>
        <w:t xml:space="preserve"> at some point. It is settled </w:t>
      </w:r>
      <w:r w:rsidR="001B52AE">
        <w:rPr>
          <w:rFonts w:ascii="Arial" w:hAnsi="Arial" w:cs="Arial"/>
          <w:sz w:val="24"/>
          <w:szCs w:val="24"/>
        </w:rPr>
        <w:t>case law that</w:t>
      </w:r>
      <w:r w:rsidR="008E6B65">
        <w:rPr>
          <w:rFonts w:ascii="Arial" w:hAnsi="Arial" w:cs="Arial"/>
          <w:sz w:val="24"/>
          <w:szCs w:val="24"/>
        </w:rPr>
        <w:t xml:space="preserve"> l</w:t>
      </w:r>
      <w:r w:rsidR="008E6B65" w:rsidRPr="008E6B65">
        <w:rPr>
          <w:rFonts w:ascii="Arial" w:hAnsi="Arial" w:cs="Arial"/>
          <w:sz w:val="24"/>
          <w:szCs w:val="24"/>
        </w:rPr>
        <w:t>and is ‘of the manor’ if it can be shown to be land which is, or was, formerly connected to a manor.</w:t>
      </w:r>
      <w:r w:rsidR="008E6B65">
        <w:rPr>
          <w:rFonts w:ascii="Arial" w:hAnsi="Arial" w:cs="Arial"/>
          <w:sz w:val="24"/>
          <w:szCs w:val="24"/>
        </w:rPr>
        <w:t xml:space="preserve"> Consequently</w:t>
      </w:r>
      <w:r w:rsidR="004E48C1" w:rsidRPr="008E6B65">
        <w:rPr>
          <w:rFonts w:ascii="Arial" w:hAnsi="Arial" w:cs="Arial"/>
          <w:sz w:val="24"/>
          <w:szCs w:val="24"/>
        </w:rPr>
        <w:t>, when looked at in the round,</w:t>
      </w:r>
      <w:r w:rsidR="00721BAB" w:rsidRPr="008E6B65">
        <w:rPr>
          <w:rFonts w:ascii="Arial" w:hAnsi="Arial" w:cs="Arial"/>
          <w:sz w:val="24"/>
          <w:szCs w:val="24"/>
        </w:rPr>
        <w:t xml:space="preserve"> the evidence does show on the balance of probability that </w:t>
      </w:r>
      <w:r w:rsidR="004C473E" w:rsidRPr="008E6B65">
        <w:rPr>
          <w:rFonts w:ascii="Arial" w:hAnsi="Arial" w:cs="Arial"/>
          <w:sz w:val="24"/>
          <w:szCs w:val="24"/>
        </w:rPr>
        <w:t>the application land was waste land</w:t>
      </w:r>
      <w:r w:rsidR="00465C48">
        <w:rPr>
          <w:rFonts w:ascii="Arial" w:hAnsi="Arial" w:cs="Arial"/>
          <w:sz w:val="24"/>
          <w:szCs w:val="24"/>
        </w:rPr>
        <w:t xml:space="preserve"> of a manor</w:t>
      </w:r>
      <w:r w:rsidR="004C473E" w:rsidRPr="008E6B65">
        <w:rPr>
          <w:rFonts w:ascii="Arial" w:hAnsi="Arial" w:cs="Arial"/>
          <w:sz w:val="24"/>
          <w:szCs w:val="24"/>
        </w:rPr>
        <w:t>.</w:t>
      </w:r>
    </w:p>
    <w:p w14:paraId="42644DBE" w14:textId="47940104" w:rsidR="00FB0D1C" w:rsidRPr="008E6B65" w:rsidRDefault="00DA1264" w:rsidP="008E6B65">
      <w:pPr>
        <w:pStyle w:val="Style1"/>
        <w:rPr>
          <w:rFonts w:ascii="Arial" w:hAnsi="Arial" w:cs="Arial"/>
          <w:sz w:val="24"/>
          <w:szCs w:val="24"/>
        </w:rPr>
      </w:pPr>
      <w:r>
        <w:rPr>
          <w:rFonts w:ascii="Arial" w:hAnsi="Arial" w:cs="Arial"/>
          <w:sz w:val="24"/>
          <w:szCs w:val="24"/>
        </w:rPr>
        <w:t>The app</w:t>
      </w:r>
      <w:r w:rsidR="00D100FC">
        <w:rPr>
          <w:rFonts w:ascii="Arial" w:hAnsi="Arial" w:cs="Arial"/>
          <w:sz w:val="24"/>
          <w:szCs w:val="24"/>
        </w:rPr>
        <w:t>lication</w:t>
      </w:r>
      <w:r>
        <w:rPr>
          <w:rFonts w:ascii="Arial" w:hAnsi="Arial" w:cs="Arial"/>
          <w:sz w:val="24"/>
          <w:szCs w:val="24"/>
        </w:rPr>
        <w:t xml:space="preserve"> is </w:t>
      </w:r>
      <w:r w:rsidR="004821A5">
        <w:rPr>
          <w:rFonts w:ascii="Arial" w:hAnsi="Arial" w:cs="Arial"/>
          <w:sz w:val="24"/>
          <w:szCs w:val="24"/>
        </w:rPr>
        <w:t>approv</w:t>
      </w:r>
      <w:r>
        <w:rPr>
          <w:rFonts w:ascii="Arial" w:hAnsi="Arial" w:cs="Arial"/>
          <w:sz w:val="24"/>
          <w:szCs w:val="24"/>
        </w:rPr>
        <w:t>ed</w:t>
      </w:r>
      <w:r w:rsidR="00EA345F">
        <w:rPr>
          <w:rFonts w:ascii="Arial" w:hAnsi="Arial" w:cs="Arial"/>
          <w:sz w:val="24"/>
          <w:szCs w:val="24"/>
        </w:rPr>
        <w:t xml:space="preserve"> and</w:t>
      </w:r>
      <w:r w:rsidR="00A64CC5">
        <w:rPr>
          <w:rFonts w:ascii="Arial" w:hAnsi="Arial" w:cs="Arial"/>
          <w:sz w:val="24"/>
          <w:szCs w:val="24"/>
        </w:rPr>
        <w:t xml:space="preserve"> </w:t>
      </w:r>
      <w:r w:rsidR="00EA345F">
        <w:rPr>
          <w:rFonts w:ascii="Arial" w:hAnsi="Arial" w:cs="Arial"/>
          <w:sz w:val="24"/>
          <w:szCs w:val="24"/>
        </w:rPr>
        <w:t>the</w:t>
      </w:r>
      <w:r w:rsidR="00EA345F" w:rsidRPr="00EA345F">
        <w:rPr>
          <w:rFonts w:ascii="Arial" w:hAnsi="Arial" w:cs="Arial"/>
          <w:bCs/>
          <w:sz w:val="24"/>
          <w:szCs w:val="24"/>
        </w:rPr>
        <w:t xml:space="preserve"> </w:t>
      </w:r>
      <w:r w:rsidR="00EA345F" w:rsidRPr="001D7E37">
        <w:rPr>
          <w:rFonts w:ascii="Arial" w:hAnsi="Arial" w:cs="Arial"/>
          <w:bCs/>
          <w:sz w:val="24"/>
          <w:szCs w:val="24"/>
        </w:rPr>
        <w:t xml:space="preserve">land </w:t>
      </w:r>
      <w:r w:rsidR="003A656B">
        <w:rPr>
          <w:rFonts w:ascii="Arial" w:hAnsi="Arial" w:cs="Arial"/>
          <w:bCs/>
          <w:sz w:val="24"/>
          <w:szCs w:val="24"/>
        </w:rPr>
        <w:t>hatched</w:t>
      </w:r>
      <w:r w:rsidR="002C203F">
        <w:rPr>
          <w:rFonts w:ascii="Arial" w:hAnsi="Arial" w:cs="Arial"/>
          <w:bCs/>
          <w:sz w:val="24"/>
          <w:szCs w:val="24"/>
        </w:rPr>
        <w:t xml:space="preserve"> in blue </w:t>
      </w:r>
      <w:r w:rsidR="00EA345F" w:rsidRPr="001D7E37">
        <w:rPr>
          <w:rFonts w:ascii="Arial" w:hAnsi="Arial" w:cs="Arial"/>
          <w:bCs/>
          <w:sz w:val="24"/>
          <w:szCs w:val="24"/>
        </w:rPr>
        <w:t>shown on the plan attached to this decision shall be added to the commons register</w:t>
      </w:r>
      <w:r w:rsidR="00322F17" w:rsidRPr="008E6B65">
        <w:rPr>
          <w:rFonts w:ascii="Arial" w:hAnsi="Arial" w:cs="Arial"/>
          <w:sz w:val="24"/>
          <w:szCs w:val="24"/>
        </w:rPr>
        <w:t>.</w:t>
      </w:r>
      <w:r w:rsidR="00A25A19">
        <w:rPr>
          <w:rFonts w:ascii="Arial" w:hAnsi="Arial" w:cs="Arial"/>
          <w:sz w:val="24"/>
          <w:szCs w:val="24"/>
        </w:rPr>
        <w:t xml:space="preserve"> </w:t>
      </w:r>
    </w:p>
    <w:p w14:paraId="4AF5E5EF" w14:textId="77777777" w:rsidR="00FB0D1C" w:rsidRDefault="00FB0D1C" w:rsidP="00D46B70">
      <w:pPr>
        <w:pStyle w:val="Style1"/>
        <w:numPr>
          <w:ilvl w:val="0"/>
          <w:numId w:val="0"/>
        </w:numPr>
        <w:ind w:left="431" w:hanging="431"/>
      </w:pPr>
    </w:p>
    <w:p w14:paraId="4B6F3391" w14:textId="77777777" w:rsidR="001A6F19" w:rsidRDefault="001A6F19" w:rsidP="001A6F19">
      <w:pPr>
        <w:pStyle w:val="Style1"/>
        <w:numPr>
          <w:ilvl w:val="0"/>
          <w:numId w:val="0"/>
        </w:numPr>
      </w:pPr>
      <w:r>
        <w:rPr>
          <w:rFonts w:ascii="Monotype Corsiva" w:hAnsi="Monotype Corsiva"/>
          <w:sz w:val="36"/>
          <w:szCs w:val="36"/>
        </w:rPr>
        <w:t>Paul Freer</w:t>
      </w:r>
    </w:p>
    <w:p w14:paraId="041A15F9" w14:textId="77777777" w:rsidR="001A6F19" w:rsidRDefault="001A6F19" w:rsidP="001A6F19">
      <w:r w:rsidRPr="00027B01">
        <w:t>INSPECTOR</w:t>
      </w:r>
    </w:p>
    <w:p w14:paraId="1D04AB90" w14:textId="6D02F9F4" w:rsidR="00CD3D1B" w:rsidRDefault="00CD3D1B">
      <w:r>
        <w:br w:type="page"/>
      </w:r>
    </w:p>
    <w:p w14:paraId="263BECF8" w14:textId="0A21FF73" w:rsidR="00FE0B06" w:rsidRPr="003027BA" w:rsidRDefault="00CD3D1B" w:rsidP="001A6F19">
      <w:pPr>
        <w:rPr>
          <w:b/>
          <w:bCs/>
        </w:rPr>
      </w:pPr>
      <w:r w:rsidRPr="003027BA">
        <w:rPr>
          <w:b/>
          <w:bCs/>
        </w:rPr>
        <w:lastRenderedPageBreak/>
        <w:t>APPEARANCES</w:t>
      </w:r>
    </w:p>
    <w:p w14:paraId="3561B96A" w14:textId="77777777" w:rsidR="00CD3D1B" w:rsidRDefault="00CD3D1B" w:rsidP="001A6F19"/>
    <w:p w14:paraId="7E0FAF73" w14:textId="77777777" w:rsidR="008F025C" w:rsidRDefault="008F025C" w:rsidP="001A6F19">
      <w:pPr>
        <w:rPr>
          <w:i/>
          <w:iCs/>
        </w:rPr>
      </w:pPr>
    </w:p>
    <w:p w14:paraId="2C48D816" w14:textId="35DD18DD" w:rsidR="00CD3D1B" w:rsidRPr="003027BA" w:rsidRDefault="003027BA" w:rsidP="001A6F19">
      <w:pPr>
        <w:rPr>
          <w:i/>
          <w:iCs/>
        </w:rPr>
      </w:pPr>
      <w:r>
        <w:rPr>
          <w:i/>
          <w:iCs/>
        </w:rPr>
        <w:t>In support of the application</w:t>
      </w:r>
    </w:p>
    <w:p w14:paraId="75FEC8EA" w14:textId="77777777" w:rsidR="00810E93" w:rsidRDefault="00810E93" w:rsidP="001A6F19"/>
    <w:p w14:paraId="131211D2" w14:textId="7336C260" w:rsidR="00810E93" w:rsidRDefault="00C20D25" w:rsidP="001A6F19">
      <w:r>
        <w:t>Dr Frances Kerner</w:t>
      </w:r>
      <w:r w:rsidR="00FC2146">
        <w:tab/>
      </w:r>
      <w:r w:rsidR="00FC2146">
        <w:tab/>
      </w:r>
      <w:r w:rsidR="00FC2146">
        <w:tab/>
      </w:r>
      <w:r w:rsidR="00FC2146">
        <w:tab/>
      </w:r>
      <w:r w:rsidR="00FC2146">
        <w:tab/>
      </w:r>
      <w:r w:rsidR="00FC2146">
        <w:tab/>
      </w:r>
      <w:r w:rsidR="00FC2146">
        <w:tab/>
        <w:t>Open Spaces Society</w:t>
      </w:r>
    </w:p>
    <w:p w14:paraId="1184CDF6" w14:textId="7F9F36EE" w:rsidR="00FC2146" w:rsidRDefault="00FC2146" w:rsidP="001A6F19"/>
    <w:p w14:paraId="1B17A802" w14:textId="4FB8BFE0" w:rsidR="00FC2146" w:rsidRPr="008B6289" w:rsidRDefault="003027BA" w:rsidP="001A6F19">
      <w:pPr>
        <w:rPr>
          <w:i/>
          <w:iCs/>
        </w:rPr>
      </w:pPr>
      <w:r w:rsidRPr="008B6289">
        <w:rPr>
          <w:i/>
          <w:iCs/>
        </w:rPr>
        <w:t>Objecting to the applicati</w:t>
      </w:r>
      <w:r w:rsidR="008B6289" w:rsidRPr="008B6289">
        <w:rPr>
          <w:i/>
          <w:iCs/>
        </w:rPr>
        <w:t>on</w:t>
      </w:r>
    </w:p>
    <w:p w14:paraId="7CD39982" w14:textId="77777777" w:rsidR="004C2C33" w:rsidRDefault="004C2C33" w:rsidP="001A6F19"/>
    <w:p w14:paraId="28F68120" w14:textId="190D6F45" w:rsidR="004C2C33" w:rsidRDefault="004C2C33" w:rsidP="001A6F19">
      <w:r>
        <w:t>Mr Alastair Angwin</w:t>
      </w:r>
      <w:r w:rsidR="00912870">
        <w:tab/>
      </w:r>
      <w:r w:rsidR="00912870">
        <w:tab/>
      </w:r>
      <w:r w:rsidR="00912870">
        <w:tab/>
      </w:r>
      <w:r w:rsidR="00912870">
        <w:tab/>
      </w:r>
      <w:r w:rsidR="00912870">
        <w:tab/>
      </w:r>
      <w:r w:rsidR="00912870">
        <w:tab/>
      </w:r>
      <w:r w:rsidR="00912870">
        <w:tab/>
        <w:t>Landowner</w:t>
      </w:r>
    </w:p>
    <w:p w14:paraId="1D685B55" w14:textId="77777777" w:rsidR="00740576" w:rsidRDefault="00740576" w:rsidP="001A6F19"/>
    <w:p w14:paraId="414495A9" w14:textId="3F0A3595" w:rsidR="00740576" w:rsidRPr="008B6289" w:rsidRDefault="00A80537" w:rsidP="001A6F19">
      <w:pPr>
        <w:rPr>
          <w:i/>
          <w:iCs/>
        </w:rPr>
      </w:pPr>
      <w:r w:rsidRPr="008B6289">
        <w:rPr>
          <w:i/>
          <w:iCs/>
        </w:rPr>
        <w:t>For the Registration Authority</w:t>
      </w:r>
      <w:r w:rsidR="00BE11D9" w:rsidRPr="008B6289">
        <w:rPr>
          <w:i/>
          <w:iCs/>
        </w:rPr>
        <w:t xml:space="preserve"> (in a supporting capacity</w:t>
      </w:r>
      <w:r w:rsidR="00FC680D">
        <w:rPr>
          <w:i/>
          <w:iCs/>
        </w:rPr>
        <w:t xml:space="preserve"> only</w:t>
      </w:r>
      <w:r w:rsidR="003027BA" w:rsidRPr="008B6289">
        <w:rPr>
          <w:i/>
          <w:iCs/>
        </w:rPr>
        <w:t>)</w:t>
      </w:r>
    </w:p>
    <w:p w14:paraId="019C9A4A" w14:textId="77777777" w:rsidR="00A80537" w:rsidRDefault="00A80537" w:rsidP="001A6F19"/>
    <w:p w14:paraId="69E2ECA0" w14:textId="77777777" w:rsidR="00745CB8" w:rsidRDefault="00A80537" w:rsidP="001A6F19">
      <w:r>
        <w:t xml:space="preserve">Ms </w:t>
      </w:r>
      <w:r w:rsidR="00BE11D9">
        <w:t>Hannah Rodgers</w:t>
      </w:r>
    </w:p>
    <w:p w14:paraId="31A461DD" w14:textId="77777777" w:rsidR="00745CB8" w:rsidRDefault="00745CB8" w:rsidP="001A6F19"/>
    <w:p w14:paraId="44C34BAE" w14:textId="69E8A065" w:rsidR="00A80537" w:rsidRDefault="00745CB8" w:rsidP="001A6F19">
      <w:r>
        <w:t xml:space="preserve">Mr Lucas </w:t>
      </w:r>
      <w:r w:rsidR="00BB64E1">
        <w:t>Humphries</w:t>
      </w:r>
      <w:r w:rsidR="00BE11D9">
        <w:t xml:space="preserve"> </w:t>
      </w:r>
    </w:p>
    <w:p w14:paraId="496981E7" w14:textId="77777777" w:rsidR="00912870" w:rsidRDefault="00912870" w:rsidP="001A6F19"/>
    <w:p w14:paraId="50644E48" w14:textId="44FF1CFE" w:rsidR="00912870" w:rsidRPr="008B6289" w:rsidRDefault="00912870" w:rsidP="001A6F19">
      <w:pPr>
        <w:rPr>
          <w:i/>
          <w:iCs/>
        </w:rPr>
      </w:pPr>
      <w:r w:rsidRPr="008B6289">
        <w:rPr>
          <w:i/>
          <w:iCs/>
        </w:rPr>
        <w:t>Interested persons</w:t>
      </w:r>
    </w:p>
    <w:p w14:paraId="712300C7" w14:textId="77777777" w:rsidR="00912870" w:rsidRDefault="00912870" w:rsidP="001A6F19"/>
    <w:p w14:paraId="7CDFCBB6" w14:textId="7F2A3768" w:rsidR="00912870" w:rsidRDefault="00912870" w:rsidP="001A6F19">
      <w:r>
        <w:t>Mr Tomas Hill</w:t>
      </w:r>
    </w:p>
    <w:p w14:paraId="5DB6BC36" w14:textId="77777777" w:rsidR="008B6289" w:rsidRDefault="008B6289" w:rsidP="001A6F19"/>
    <w:p w14:paraId="4F9FF959" w14:textId="0E193D72" w:rsidR="008B6289" w:rsidRDefault="008B6289" w:rsidP="001A6F19">
      <w:r>
        <w:t>Mr Martin Wright</w:t>
      </w:r>
    </w:p>
    <w:p w14:paraId="5C2F0311" w14:textId="77777777" w:rsidR="00F10668" w:rsidRDefault="00F10668" w:rsidP="001A6F19"/>
    <w:p w14:paraId="0DE3D45F" w14:textId="77777777" w:rsidR="00F10668" w:rsidRDefault="00F10668" w:rsidP="001A6F19"/>
    <w:p w14:paraId="4F4E8EAB" w14:textId="77777777" w:rsidR="00CD3D1B" w:rsidRDefault="00CD3D1B" w:rsidP="001A6F19"/>
    <w:p w14:paraId="620FDFBC" w14:textId="77777777" w:rsidR="00CD3D1B" w:rsidRDefault="00CD3D1B" w:rsidP="001A6F19"/>
    <w:p w14:paraId="19210113" w14:textId="42B77C9B" w:rsidR="000654F3" w:rsidRDefault="000654F3">
      <w:pPr>
        <w:rPr>
          <w:color w:val="000000"/>
          <w:kern w:val="28"/>
        </w:rPr>
      </w:pPr>
      <w:r>
        <w:br w:type="page"/>
      </w:r>
    </w:p>
    <w:p w14:paraId="669A401A" w14:textId="77777777" w:rsidR="000654F3" w:rsidRDefault="000654F3" w:rsidP="00D46B70">
      <w:pPr>
        <w:pStyle w:val="Style1"/>
        <w:numPr>
          <w:ilvl w:val="0"/>
          <w:numId w:val="0"/>
        </w:numPr>
        <w:ind w:left="431" w:hanging="431"/>
        <w:sectPr w:rsidR="000654F3" w:rsidSect="00E674DD">
          <w:headerReference w:type="default" r:id="rId13"/>
          <w:footerReference w:type="even" r:id="rId14"/>
          <w:footerReference w:type="default" r:id="rId15"/>
          <w:headerReference w:type="first" r:id="rId16"/>
          <w:footerReference w:type="first" r:id="rId17"/>
          <w:pgSz w:w="11906" w:h="16838" w:code="9"/>
          <w:pgMar w:top="680" w:right="1077" w:bottom="1276" w:left="1525" w:header="624" w:footer="816" w:gutter="0"/>
          <w:cols w:space="720"/>
          <w:titlePg/>
        </w:sectPr>
      </w:pPr>
    </w:p>
    <w:p w14:paraId="0255B8FA" w14:textId="0BAF300B" w:rsidR="00AE1B68" w:rsidRDefault="001E4799" w:rsidP="006C1C1E">
      <w:pPr>
        <w:spacing w:before="60" w:after="60"/>
      </w:pPr>
      <w:r>
        <w:rPr>
          <w:noProof/>
        </w:rPr>
        <w:lastRenderedPageBreak/>
        <w:drawing>
          <wp:inline distT="0" distB="0" distL="0" distR="0" wp14:anchorId="5AD2CE7E" wp14:editId="23E19012">
            <wp:extent cx="3366329" cy="399151"/>
            <wp:effectExtent l="0" t="0" r="5715" b="1270"/>
            <wp:docPr id="480954991" name="Picture 1" descr="Planning Inspectorate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0954991" name="Picture 1" descr="Planning Inspectorate logo"/>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3679604" cy="436297"/>
                    </a:xfrm>
                    <a:prstGeom prst="rect">
                      <a:avLst/>
                    </a:prstGeom>
                    <a:noFill/>
                  </pic:spPr>
                </pic:pic>
              </a:graphicData>
            </a:graphic>
          </wp:inline>
        </w:drawing>
      </w:r>
    </w:p>
    <w:p w14:paraId="559EA4AE" w14:textId="77777777" w:rsidR="00AE1B68" w:rsidRDefault="00AE1B68" w:rsidP="006C1C1E">
      <w:pPr>
        <w:spacing w:before="60" w:after="60"/>
      </w:pPr>
    </w:p>
    <w:tbl>
      <w:tblPr>
        <w:tblW w:w="9356" w:type="dxa"/>
        <w:tblInd w:w="108" w:type="dxa"/>
        <w:tblBorders>
          <w:top w:val="single" w:sz="4" w:space="0" w:color="000000"/>
          <w:bottom w:val="single" w:sz="4" w:space="0" w:color="000000"/>
        </w:tblBorders>
        <w:tblLayout w:type="fixed"/>
        <w:tblLook w:val="0000" w:firstRow="0" w:lastRow="0" w:firstColumn="0" w:lastColumn="0" w:noHBand="0" w:noVBand="0"/>
      </w:tblPr>
      <w:tblGrid>
        <w:gridCol w:w="9356"/>
      </w:tblGrid>
      <w:tr w:rsidR="000654F3" w:rsidRPr="00FC29F3" w14:paraId="0384A4FC" w14:textId="77777777" w:rsidTr="00531A33">
        <w:trPr>
          <w:cantSplit/>
          <w:trHeight w:val="659"/>
        </w:trPr>
        <w:tc>
          <w:tcPr>
            <w:tcW w:w="9356" w:type="dxa"/>
          </w:tcPr>
          <w:p w14:paraId="6D30C864" w14:textId="77777777" w:rsidR="000654F3" w:rsidRPr="00FC29F3" w:rsidRDefault="000654F3" w:rsidP="00531A33">
            <w:pPr>
              <w:spacing w:before="120"/>
              <w:ind w:left="-108" w:right="34"/>
              <w:rPr>
                <w:b/>
                <w:sz w:val="40"/>
                <w:szCs w:val="40"/>
              </w:rPr>
            </w:pPr>
            <w:r w:rsidRPr="00FC29F3">
              <w:rPr>
                <w:b/>
                <w:sz w:val="40"/>
                <w:szCs w:val="40"/>
              </w:rPr>
              <w:t>Plan</w:t>
            </w:r>
          </w:p>
        </w:tc>
      </w:tr>
      <w:tr w:rsidR="000654F3" w:rsidRPr="00670AEE" w14:paraId="05937EE0" w14:textId="77777777" w:rsidTr="00531A33">
        <w:trPr>
          <w:cantSplit/>
          <w:trHeight w:val="425"/>
        </w:trPr>
        <w:tc>
          <w:tcPr>
            <w:tcW w:w="9356" w:type="dxa"/>
            <w:vAlign w:val="center"/>
          </w:tcPr>
          <w:p w14:paraId="12BA0661" w14:textId="77777777" w:rsidR="000654F3" w:rsidRPr="00A13C6D" w:rsidRDefault="000654F3" w:rsidP="00531A33">
            <w:pPr>
              <w:spacing w:before="60"/>
              <w:ind w:left="-108" w:right="34"/>
              <w:rPr>
                <w:rFonts w:ascii="Arial" w:hAnsi="Arial" w:cs="Arial"/>
                <w:sz w:val="20"/>
              </w:rPr>
            </w:pPr>
            <w:r w:rsidRPr="00A13C6D">
              <w:rPr>
                <w:rFonts w:ascii="Arial" w:hAnsi="Arial" w:cs="Arial"/>
                <w:sz w:val="20"/>
              </w:rPr>
              <w:t>This is the plan referred to in my decision dated:</w:t>
            </w:r>
          </w:p>
        </w:tc>
      </w:tr>
      <w:tr w:rsidR="000654F3" w:rsidRPr="00F16236" w14:paraId="1DE2B626" w14:textId="77777777" w:rsidTr="00531A33">
        <w:trPr>
          <w:cantSplit/>
          <w:trHeight w:val="374"/>
        </w:trPr>
        <w:tc>
          <w:tcPr>
            <w:tcW w:w="9356" w:type="dxa"/>
          </w:tcPr>
          <w:p w14:paraId="0676FD5E" w14:textId="1A3FA431" w:rsidR="000654F3" w:rsidRPr="00A13C6D" w:rsidRDefault="000654F3" w:rsidP="00531A33">
            <w:pPr>
              <w:spacing w:before="120"/>
              <w:ind w:left="-108" w:right="34"/>
              <w:rPr>
                <w:rFonts w:ascii="Arial" w:hAnsi="Arial" w:cs="Arial"/>
                <w:b/>
              </w:rPr>
            </w:pPr>
            <w:r w:rsidRPr="00A13C6D">
              <w:rPr>
                <w:rFonts w:ascii="Arial" w:hAnsi="Arial" w:cs="Arial"/>
                <w:b/>
                <w:sz w:val="20"/>
              </w:rPr>
              <w:t xml:space="preserve">by </w:t>
            </w:r>
            <w:r w:rsidR="002B21FE" w:rsidRPr="00A13C6D">
              <w:rPr>
                <w:rFonts w:ascii="Arial" w:hAnsi="Arial" w:cs="Arial"/>
                <w:b/>
                <w:sz w:val="20"/>
              </w:rPr>
              <w:t>Paul Freer BA(Hons) LLM PhD</w:t>
            </w:r>
            <w:r w:rsidRPr="00A13C6D">
              <w:rPr>
                <w:rFonts w:ascii="Arial" w:hAnsi="Arial" w:cs="Arial"/>
                <w:b/>
                <w:sz w:val="20"/>
              </w:rPr>
              <w:t xml:space="preserve"> MRTPI</w:t>
            </w:r>
          </w:p>
        </w:tc>
      </w:tr>
      <w:tr w:rsidR="000654F3" w:rsidRPr="00F16236" w14:paraId="5C0A7241" w14:textId="77777777" w:rsidTr="00531A33">
        <w:trPr>
          <w:cantSplit/>
          <w:trHeight w:val="720"/>
        </w:trPr>
        <w:tc>
          <w:tcPr>
            <w:tcW w:w="9356" w:type="dxa"/>
          </w:tcPr>
          <w:p w14:paraId="1D728FB9" w14:textId="4670B255" w:rsidR="000654F3" w:rsidRPr="00A13C6D" w:rsidRDefault="000654F3" w:rsidP="00531A33">
            <w:pPr>
              <w:spacing w:before="120"/>
              <w:ind w:left="-108" w:right="34"/>
              <w:rPr>
                <w:rFonts w:ascii="Arial" w:hAnsi="Arial" w:cs="Arial"/>
                <w:b/>
                <w:sz w:val="20"/>
              </w:rPr>
            </w:pPr>
            <w:r w:rsidRPr="00A13C6D">
              <w:rPr>
                <w:rFonts w:ascii="Arial" w:hAnsi="Arial" w:cs="Arial"/>
                <w:b/>
                <w:sz w:val="20"/>
              </w:rPr>
              <w:t>Land at:</w:t>
            </w:r>
            <w:r w:rsidR="00B3732D" w:rsidRPr="00A13C6D">
              <w:rPr>
                <w:rFonts w:ascii="Arial" w:hAnsi="Arial" w:cs="Arial"/>
                <w:sz w:val="24"/>
                <w:szCs w:val="24"/>
              </w:rPr>
              <w:t xml:space="preserve"> </w:t>
            </w:r>
            <w:r w:rsidR="0000716C" w:rsidRPr="00A13C6D">
              <w:rPr>
                <w:rFonts w:ascii="Arial" w:hAnsi="Arial" w:cs="Arial"/>
                <w:b/>
                <w:bCs/>
                <w:sz w:val="20"/>
              </w:rPr>
              <w:t>Trewellar</w:t>
            </w:r>
            <w:r w:rsidR="00A13C6D" w:rsidRPr="00A13C6D">
              <w:rPr>
                <w:rFonts w:ascii="Arial" w:hAnsi="Arial" w:cs="Arial"/>
                <w:b/>
                <w:bCs/>
                <w:sz w:val="20"/>
              </w:rPr>
              <w:t>d Common, Cornwall</w:t>
            </w:r>
          </w:p>
          <w:p w14:paraId="4F005D5C" w14:textId="7FC14939" w:rsidR="000654F3" w:rsidRPr="00A13C6D" w:rsidRDefault="000654F3" w:rsidP="00531A33">
            <w:pPr>
              <w:spacing w:before="120"/>
              <w:ind w:left="-108" w:right="34"/>
              <w:rPr>
                <w:rFonts w:ascii="Arial" w:hAnsi="Arial" w:cs="Arial"/>
                <w:b/>
              </w:rPr>
            </w:pPr>
            <w:r w:rsidRPr="00A13C6D">
              <w:rPr>
                <w:rFonts w:ascii="Arial" w:hAnsi="Arial" w:cs="Arial"/>
                <w:b/>
                <w:sz w:val="20"/>
              </w:rPr>
              <w:t xml:space="preserve">Reference: </w:t>
            </w:r>
            <w:r w:rsidR="00B3732D" w:rsidRPr="00BE7031">
              <w:rPr>
                <w:rFonts w:ascii="Arial" w:hAnsi="Arial" w:cs="Arial"/>
                <w:b/>
                <w:sz w:val="20"/>
              </w:rPr>
              <w:t>COM/333</w:t>
            </w:r>
            <w:r w:rsidR="00A13C6D" w:rsidRPr="00BE7031">
              <w:rPr>
                <w:rFonts w:ascii="Arial" w:hAnsi="Arial" w:cs="Arial"/>
                <w:b/>
                <w:sz w:val="20"/>
              </w:rPr>
              <w:t>7713</w:t>
            </w:r>
          </w:p>
        </w:tc>
      </w:tr>
      <w:tr w:rsidR="000654F3" w:rsidRPr="00AB57D4" w14:paraId="56EF1BBB" w14:textId="77777777" w:rsidTr="00531A33">
        <w:trPr>
          <w:cantSplit/>
          <w:trHeight w:hRule="exact" w:val="351"/>
        </w:trPr>
        <w:tc>
          <w:tcPr>
            <w:tcW w:w="9356" w:type="dxa"/>
          </w:tcPr>
          <w:p w14:paraId="17CE0DAB" w14:textId="67F39A0B" w:rsidR="000654F3" w:rsidRPr="00A13C6D" w:rsidRDefault="000654F3" w:rsidP="00531A33">
            <w:pPr>
              <w:spacing w:before="120"/>
              <w:ind w:left="-108" w:right="176"/>
              <w:rPr>
                <w:rFonts w:ascii="Arial" w:hAnsi="Arial" w:cs="Arial"/>
                <w:sz w:val="20"/>
              </w:rPr>
            </w:pPr>
            <w:r w:rsidRPr="00A13C6D">
              <w:rPr>
                <w:rFonts w:ascii="Arial" w:hAnsi="Arial" w:cs="Arial"/>
                <w:sz w:val="20"/>
              </w:rPr>
              <w:t>Scale:</w:t>
            </w:r>
            <w:r w:rsidR="00D741AA" w:rsidRPr="00A13C6D">
              <w:rPr>
                <w:rFonts w:ascii="Arial" w:hAnsi="Arial" w:cs="Arial"/>
                <w:sz w:val="20"/>
              </w:rPr>
              <w:t xml:space="preserve"> </w:t>
            </w:r>
            <w:r w:rsidR="00B3732D" w:rsidRPr="00A13C6D">
              <w:rPr>
                <w:rFonts w:ascii="Arial" w:hAnsi="Arial" w:cs="Arial"/>
                <w:sz w:val="20"/>
              </w:rPr>
              <w:t>Not to scale</w:t>
            </w:r>
          </w:p>
        </w:tc>
      </w:tr>
    </w:tbl>
    <w:p w14:paraId="2E07C122" w14:textId="5670965E" w:rsidR="000654F3" w:rsidRPr="00C2702E" w:rsidRDefault="000654F3" w:rsidP="00D76AC1"/>
    <w:p w14:paraId="14342CF7" w14:textId="610EB67C" w:rsidR="00D46B70" w:rsidRPr="00DE0809" w:rsidRDefault="008A75A3" w:rsidP="00183F9C">
      <w:pPr>
        <w:pStyle w:val="Style1"/>
        <w:numPr>
          <w:ilvl w:val="0"/>
          <w:numId w:val="0"/>
        </w:numPr>
        <w:tabs>
          <w:tab w:val="clear" w:pos="432"/>
        </w:tabs>
      </w:pPr>
      <w:r w:rsidRPr="009D409D">
        <w:rPr>
          <w:noProof/>
        </w:rPr>
        <w:drawing>
          <wp:inline distT="0" distB="0" distL="0" distR="0" wp14:anchorId="0C7B99C7" wp14:editId="46EA07CF">
            <wp:extent cx="4562474" cy="4857750"/>
            <wp:effectExtent l="0" t="0" r="0" b="0"/>
            <wp:docPr id="202888838" name="Picture 1" descr="Plan referred to in the docu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888838" name="Picture 1" descr="Plan referred to in the document"/>
                    <pic:cNvPicPr>
                      <a:picLocks noChangeAspect="1" noChangeArrowheads="1"/>
                    </pic:cNvPicPr>
                  </pic:nvPicPr>
                  <pic:blipFill rotWithShape="1">
                    <a:blip r:embed="rId18">
                      <a:extLst>
                        <a:ext uri="{28A0092B-C50C-407E-A947-70E740481C1C}">
                          <a14:useLocalDpi xmlns:a14="http://schemas.microsoft.com/office/drawing/2010/main" val="0"/>
                        </a:ext>
                      </a:extLst>
                    </a:blip>
                    <a:srcRect l="9807" t="14612" r="19019" b="9363"/>
                    <a:stretch/>
                  </pic:blipFill>
                  <pic:spPr bwMode="auto">
                    <a:xfrm>
                      <a:off x="0" y="0"/>
                      <a:ext cx="4574501" cy="4870556"/>
                    </a:xfrm>
                    <a:prstGeom prst="rect">
                      <a:avLst/>
                    </a:prstGeom>
                    <a:noFill/>
                    <a:ln>
                      <a:noFill/>
                    </a:ln>
                    <a:extLst>
                      <a:ext uri="{53640926-AAD7-44D8-BBD7-CCE9431645EC}">
                        <a14:shadowObscured xmlns:a14="http://schemas.microsoft.com/office/drawing/2010/main"/>
                      </a:ext>
                    </a:extLst>
                  </pic:spPr>
                </pic:pic>
              </a:graphicData>
            </a:graphic>
          </wp:inline>
        </w:drawing>
      </w:r>
      <w:r w:rsidR="00796F76">
        <w:rPr>
          <w:rFonts w:ascii="Calibri" w:hAnsi="Calibri" w:cs="Calibri"/>
          <w:szCs w:val="22"/>
          <w:shd w:val="clear" w:color="auto" w:fill="FFFFFF"/>
        </w:rPr>
        <w:br/>
      </w:r>
    </w:p>
    <w:sectPr w:rsidR="00D46B70" w:rsidRPr="00DE0809" w:rsidSect="000654F3">
      <w:headerReference w:type="even" r:id="rId19"/>
      <w:headerReference w:type="default" r:id="rId20"/>
      <w:footerReference w:type="even" r:id="rId21"/>
      <w:footerReference w:type="default" r:id="rId22"/>
      <w:headerReference w:type="first" r:id="rId23"/>
      <w:footerReference w:type="first" r:id="rId24"/>
      <w:pgSz w:w="11906" w:h="16838" w:code="9"/>
      <w:pgMar w:top="680" w:right="1077" w:bottom="1276" w:left="1525" w:header="624" w:footer="816"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3840263" w14:textId="77777777" w:rsidR="00290A5E" w:rsidRDefault="00290A5E" w:rsidP="00F62916">
      <w:r>
        <w:separator/>
      </w:r>
    </w:p>
  </w:endnote>
  <w:endnote w:type="continuationSeparator" w:id="0">
    <w:p w14:paraId="155F8081" w14:textId="77777777" w:rsidR="00290A5E" w:rsidRDefault="00290A5E" w:rsidP="00F62916">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Lucida Sans Unicode">
    <w:panose1 w:val="020B0602030504020204"/>
    <w:charset w:val="00"/>
    <w:family w:val="swiss"/>
    <w:pitch w:val="variable"/>
    <w:sig w:usb0="80000AFF" w:usb1="0000396B" w:usb2="00000000" w:usb3="00000000" w:csb0="000000BF"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Monotype Corsiva">
    <w:panose1 w:val="03010101010201010101"/>
    <w:charset w:val="00"/>
    <w:family w:val="script"/>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87064DD" w14:textId="77777777" w:rsidR="00366F95" w:rsidRDefault="00366F95">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1ADA532C" w14:textId="77777777" w:rsidR="00366F95" w:rsidRDefault="00366F95">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28D3B8" w14:textId="77777777" w:rsidR="00366F95" w:rsidRDefault="00366F95">
    <w:pPr>
      <w:pStyle w:val="Noindent"/>
      <w:spacing w:before="120"/>
      <w:jc w:val="center"/>
      <w:rPr>
        <w:rStyle w:val="PageNumber"/>
      </w:rPr>
    </w:pPr>
    <w:r>
      <w:rPr>
        <w:noProof/>
        <w:sz w:val="18"/>
      </w:rPr>
      <mc:AlternateContent>
        <mc:Choice Requires="wps">
          <w:drawing>
            <wp:anchor distT="0" distB="0" distL="114300" distR="114300" simplePos="0" relativeHeight="251659264" behindDoc="0" locked="0" layoutInCell="1" allowOverlap="1" wp14:anchorId="10A458A8" wp14:editId="271A73C0">
              <wp:simplePos x="0" y="0"/>
              <wp:positionH relativeFrom="column">
                <wp:posOffset>-2540</wp:posOffset>
              </wp:positionH>
              <wp:positionV relativeFrom="paragraph">
                <wp:posOffset>159385</wp:posOffset>
              </wp:positionV>
              <wp:extent cx="5943600" cy="0"/>
              <wp:effectExtent l="0" t="0" r="0" b="0"/>
              <wp:wrapNone/>
              <wp:docPr id="2" name="Line 1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943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0D77CBDB" id="Line 17" o:spid="_x0000_s1026" alt="&quot;&quot;" style="position:absolute;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2pt,12.55pt" to="467.8pt,12.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Qbn2sAEAAEgDAAAOAAAAZHJzL2Uyb0RvYy54bWysU8Fu2zAMvQ/YPwi6L3aypViNOD2k6y7d&#10;FqDdBzCSbAuTRYFU4uTvJ6lJWmy3YT4Ikkg+vfdIr+6OoxMHQ2zRt3I+q6UwXqG2vm/lz+eHD5+l&#10;4Aheg0NvWnkyLO/W79+tptCYBQ7otCGRQDw3U2jlEGNoqorVYEbgGQbjU7BDGiGmI/WVJpgS+uiq&#10;RV3fVBOSDoTKMKfb+5egXBf8rjMq/ug6NlG4ViZusaxU1l1eq/UKmp4gDFadacA/sBjB+vToFeoe&#10;Iog92b+gRqsIGbs4UzhW2HVWmaIhqZnXf6h5GiCYoiWZw+FqE/8/WPX9sPFbytTV0T+FR1S/WHjc&#10;DOB7Uwg8n0Jq3DxbVU2Bm2tJPnDYkthN31CnHNhHLC4cOxozZNInjsXs09Vsc4xCpcvl7aePN3Xq&#10;ibrEKmguhYE4fjU4irxppbM++wANHB45ZiLQXFLytccH61zppfNiauXtcrEsBYzO6hzMaUz9buNI&#10;HCBPQ/mKqhR5m0a497qADQb0l/M+gnUv+/S482czsv48bNzsUJ+2dDEptauwPI9Wnoe351L9+gOs&#10;fwMAAP//AwBQSwMEFAAGAAgAAAAhAIFLuhvbAAAABwEAAA8AAABkcnMvZG93bnJldi54bWxMjs1O&#10;wzAQhO9IvIO1SFyq1mlKKwhxKgTkxqUFxHUbL0lEvE5jtw08PYs4wHF+NPPl69F16khDaD0bmM8S&#10;UMSVty3XBl6ey+k1qBCRLXaeycAnBVgX52c5ZtafeEPHbayVjHDI0EATY59pHaqGHIaZ74kle/eD&#10;wyhyqLUd8CTjrtNpkqy0w5blocGe7huqPrYHZyCUr7QvvybVJHlb1J7S/cPTIxpzeTHe3YKKNMa/&#10;MvzgCzoUwrTzB7ZBdQamV1I0kC7noCS+WSxXoHa/hi5y/Z+/+AYAAP//AwBQSwECLQAUAAYACAAA&#10;ACEAtoM4kv4AAADhAQAAEwAAAAAAAAAAAAAAAAAAAAAAW0NvbnRlbnRfVHlwZXNdLnhtbFBLAQIt&#10;ABQABgAIAAAAIQA4/SH/1gAAAJQBAAALAAAAAAAAAAAAAAAAAC8BAABfcmVscy8ucmVsc1BLAQIt&#10;ABQABgAIAAAAIQAbQbn2sAEAAEgDAAAOAAAAAAAAAAAAAAAAAC4CAABkcnMvZTJvRG9jLnhtbFBL&#10;AQItABQABgAIAAAAIQCBS7ob2wAAAAcBAAAPAAAAAAAAAAAAAAAAAAoEAABkcnMvZG93bnJldi54&#10;bWxQSwUGAAAAAAQABADzAAAAEgUAAAAA&#10;"/>
          </w:pict>
        </mc:Fallback>
      </mc:AlternateContent>
    </w:r>
  </w:p>
  <w:p w14:paraId="5C4F2B49" w14:textId="77777777" w:rsidR="00366F95" w:rsidRPr="00E45340" w:rsidRDefault="004F274A" w:rsidP="00E45340">
    <w:pPr>
      <w:pStyle w:val="Footer"/>
      <w:ind w:right="-52"/>
      <w:rPr>
        <w:sz w:val="16"/>
        <w:szCs w:val="16"/>
      </w:rPr>
    </w:pPr>
    <w:hyperlink r:id="rId1" w:history="1">
      <w:r w:rsidRPr="00026922">
        <w:rPr>
          <w:rStyle w:val="Hyperlink"/>
          <w:sz w:val="16"/>
          <w:szCs w:val="16"/>
        </w:rPr>
        <w:t>https://www.gov.uk/planning-inspectorate</w:t>
      </w:r>
    </w:hyperlink>
    <w:r w:rsidR="00E45340">
      <w:rPr>
        <w:sz w:val="16"/>
        <w:szCs w:val="16"/>
      </w:rPr>
      <w:t xml:space="preserve">                          </w:t>
    </w:r>
    <w:r w:rsidR="00366F95">
      <w:rPr>
        <w:rStyle w:val="PageNumber"/>
      </w:rPr>
      <w:fldChar w:fldCharType="begin"/>
    </w:r>
    <w:r w:rsidR="00366F95">
      <w:rPr>
        <w:rStyle w:val="PageNumber"/>
      </w:rPr>
      <w:instrText xml:space="preserve"> PAGE </w:instrText>
    </w:r>
    <w:r w:rsidR="00366F95">
      <w:rPr>
        <w:rStyle w:val="PageNumber"/>
      </w:rPr>
      <w:fldChar w:fldCharType="separate"/>
    </w:r>
    <w:r w:rsidR="007A06BE">
      <w:rPr>
        <w:rStyle w:val="PageNumber"/>
        <w:noProof/>
      </w:rPr>
      <w:t>2</w:t>
    </w:r>
    <w:r w:rsidR="00366F95">
      <w:rPr>
        <w:rStyle w:val="PageNumber"/>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1B06B49" w14:textId="77777777" w:rsidR="00366F95" w:rsidRDefault="00366F95" w:rsidP="004F331F">
    <w:pPr>
      <w:pStyle w:val="Footer"/>
      <w:pBdr>
        <w:bottom w:val="none" w:sz="0" w:space="0" w:color="000000"/>
      </w:pBdr>
      <w:ind w:right="-52"/>
    </w:pPr>
    <w:r>
      <w:rPr>
        <w:noProof/>
      </w:rPr>
      <mc:AlternateContent>
        <mc:Choice Requires="wps">
          <w:drawing>
            <wp:anchor distT="0" distB="0" distL="114300" distR="114300" simplePos="0" relativeHeight="251655168" behindDoc="0" locked="0" layoutInCell="1" allowOverlap="1" wp14:anchorId="273D4CB7" wp14:editId="3CD75F06">
              <wp:simplePos x="0" y="0"/>
              <wp:positionH relativeFrom="column">
                <wp:posOffset>-2540</wp:posOffset>
              </wp:positionH>
              <wp:positionV relativeFrom="paragraph">
                <wp:posOffset>121285</wp:posOffset>
              </wp:positionV>
              <wp:extent cx="5943600" cy="0"/>
              <wp:effectExtent l="0" t="0" r="0" b="0"/>
              <wp:wrapNone/>
              <wp:docPr id="1" name="Line 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943600" cy="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96B2E45" id="Line 11" o:spid="_x0000_s1026" alt="&quot;&quot;" style="position:absolute;z-index:251655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2pt,9.55pt" to="467.8pt,9.5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AOqWsAEAAEgDAAAOAAAAZHJzL2Uyb0RvYy54bWysU8Fu2zAMvQ/YPwi6L3baNdiMOD2k6y7d&#10;FqDdBzCSbAuVRYFU4uTvJ6lJWmy3oT4Ikkg+vfdIL28PoxN7Q2zRt3I+q6UwXqG2vm/l76f7T1+k&#10;4Aheg0NvWnk0LG9XHz8sp9CYKxzQaUMigXhuptDKIcbQVBWrwYzAMwzGp2CHNEJMR+orTTAl9NFV&#10;V3W9qCYkHQiVYU63dy9BuSr4XWdU/NV1bKJwrUzcYlmprNu8VqslND1BGKw60YD/YDGC9enRC9Qd&#10;RBA7sv9AjVYRMnZxpnCssOusMkVDUjOv/1LzOEAwRUsyh8PFJn4/WPVzv/YbytTVwT+GB1TPLDyu&#10;B/C9KQSejiE1bp6tqqbAzaUkHzhsSGynH6hTDuwiFhcOHY0ZMukTh2L28WK2OUSh0uXN18/Xizr1&#10;RJ1jFTTnwkAcvxscRd600lmffYAG9g8cMxFozin52uO9da700nkxtXJxfVOXAkZndQ7mNKZ+u3Yk&#10;9pCnoXxFVYq8TSPceV3ABgP622kfwbqXfXrc+ZMZWX8eNm62qI8bOpuU2lVYnkYrz8Pbc6l+/QFW&#10;fwAAAP//AwBQSwMEFAAGAAgAAAAhAGkByv/ZAAAABwEAAA8AAABkcnMvZG93bnJldi54bWxMjs1O&#10;wzAQhO9IvIO1SNxaJ0AqGuJUCCmICwcK4uzGSxIRryPbjQNPzyIO9Dg/mvmq3WJHMaMPgyMF+ToD&#10;gdQ6M1Cn4O21Wd2CCFGT0aMjVPCFAXb1+VmlS+MSveC8j53gEQqlVtDHOJVShrZHq8PaTUicfThv&#10;dWTpO2m8TjxuR3mVZRtp9UD80OsJH3psP/dHq4Dy+D6mFNPsv4vHIi+ap+y5UeryYrm/AxFxif9l&#10;+MVndKiZ6eCOZIIYFaxuuMj2NgfB8fa62IA4/BmyruQpf/0DAAD//wMAUEsBAi0AFAAGAAgAAAAh&#10;ALaDOJL+AAAA4QEAABMAAAAAAAAAAAAAAAAAAAAAAFtDb250ZW50X1R5cGVzXS54bWxQSwECLQAU&#10;AAYACAAAACEAOP0h/9YAAACUAQAACwAAAAAAAAAAAAAAAAAvAQAAX3JlbHMvLnJlbHNQSwECLQAU&#10;AAYACAAAACEAEADqlrABAABIAwAADgAAAAAAAAAAAAAAAAAuAgAAZHJzL2Uyb0RvYy54bWxQSwEC&#10;LQAUAAYACAAAACEAaQHK/9kAAAAHAQAADwAAAAAAAAAAAAAAAAAKBAAAZHJzL2Rvd25yZXYueG1s&#10;UEsFBgAAAAAEAAQA8wAAABAFAAAAAA==&#10;" strokeweight=".5pt"/>
          </w:pict>
        </mc:Fallback>
      </mc:AlternateContent>
    </w:r>
  </w:p>
  <w:p w14:paraId="58109427" w14:textId="77777777" w:rsidR="00366F95" w:rsidRPr="00451EE4" w:rsidRDefault="004F274A">
    <w:pPr>
      <w:pStyle w:val="Footer"/>
      <w:ind w:right="-52"/>
      <w:rPr>
        <w:sz w:val="16"/>
        <w:szCs w:val="16"/>
      </w:rPr>
    </w:pPr>
    <w:hyperlink r:id="rId1" w:history="1">
      <w:r w:rsidRPr="00026922">
        <w:rPr>
          <w:rStyle w:val="Hyperlink"/>
          <w:sz w:val="16"/>
          <w:szCs w:val="16"/>
        </w:rPr>
        <w:t>https://www.gov.uk/planning-inspectorate</w:t>
      </w:r>
    </w:hyperlink>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14DA7D" w14:textId="77777777" w:rsidR="00FB0F38" w:rsidRDefault="00FB0F38">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294F86" w14:textId="77777777" w:rsidR="00FB0F38" w:rsidRDefault="00926DAF">
    <w:pPr>
      <w:pStyle w:val="Footer"/>
    </w:pPr>
    <w:hyperlink r:id="rId1" w:history="1">
      <w:r>
        <w:rPr>
          <w:rStyle w:val="Hyperlink"/>
          <w:sz w:val="16"/>
          <w:szCs w:val="16"/>
        </w:rPr>
        <w:t>www.gov.uk/planning-inspectorate</w:t>
      </w:r>
    </w:hyperlink>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26D61D" w14:textId="77777777" w:rsidR="00FB0F38" w:rsidRDefault="00926DAF">
    <w:pPr>
      <w:pStyle w:val="Footer"/>
    </w:pPr>
    <w:r>
      <w:rPr>
        <w:noProof/>
      </w:rPr>
      <mc:AlternateContent>
        <mc:Choice Requires="wps">
          <w:drawing>
            <wp:anchor distT="0" distB="0" distL="114300" distR="114300" simplePos="0" relativeHeight="251661312" behindDoc="0" locked="0" layoutInCell="1" allowOverlap="1" wp14:anchorId="76CA33F1" wp14:editId="61666D3F">
              <wp:simplePos x="0" y="0"/>
              <wp:positionH relativeFrom="column">
                <wp:posOffset>-2540</wp:posOffset>
              </wp:positionH>
              <wp:positionV relativeFrom="paragraph">
                <wp:posOffset>104140</wp:posOffset>
              </wp:positionV>
              <wp:extent cx="5943600" cy="0"/>
              <wp:effectExtent l="0" t="0" r="0" b="0"/>
              <wp:wrapNone/>
              <wp:docPr id="1684638368" name="Line 3" descr="Plan referred to in the document"/>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943600" cy="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58A9E276" id="Line 3" o:spid="_x0000_s1026" alt="Plan referred to in the document" style="position:absolute;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2pt,8.2pt" to="467.8pt,8.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AOqWsAEAAEgDAAAOAAAAZHJzL2Uyb0RvYy54bWysU8Fu2zAMvQ/YPwi6L3baNdiMOD2k6y7d&#10;FqDdBzCSbAuVRYFU4uTvJ6lJWmy3oT4Ikkg+vfdIL28PoxN7Q2zRt3I+q6UwXqG2vm/l76f7T1+k&#10;4Aheg0NvWnk0LG9XHz8sp9CYKxzQaUMigXhuptDKIcbQVBWrwYzAMwzGp2CHNEJMR+orTTAl9NFV&#10;V3W9qCYkHQiVYU63dy9BuSr4XWdU/NV1bKJwrUzcYlmprNu8VqslND1BGKw60YD/YDGC9enRC9Qd&#10;RBA7sv9AjVYRMnZxpnCssOusMkVDUjOv/1LzOEAwRUsyh8PFJn4/WPVzv/YbytTVwT+GB1TPLDyu&#10;B/C9KQSejiE1bp6tqqbAzaUkHzhsSGynH6hTDuwiFhcOHY0ZMukTh2L28WK2OUSh0uXN18/Xizr1&#10;RJ1jFTTnwkAcvxscRd600lmffYAG9g8cMxFozin52uO9da700nkxtXJxfVOXAkZndQ7mNKZ+u3Yk&#10;9pCnoXxFVYq8TSPceV3ABgP622kfwbqXfXrc+ZMZWX8eNm62qI8bOpuU2lVYnkYrz8Pbc6l+/QFW&#10;fwAAAP//AwBQSwMEFAAGAAgAAAAhAFG0a/jZAAAABwEAAA8AAABkcnMvZG93bnJldi54bWxMjk1L&#10;xDAQhu+C/yGM4G03rdqitekiQsWLB1fxnG3GtphMSpJtq7/eEQ96Gt4P3nnq3eqsmDHE0ZOCfJuB&#10;QOq8GalX8PrSbq5BxKTJaOsJFXxihF1zelLryviFnnHep17wCMVKKxhSmiopYzeg03HrJyTO3n1w&#10;OrEMvTRBLzzurLzIslI6PRJ/GPSE9wN2H/ujU0B5erPLkpY5fBUPRV60j9lTq9T52Xp3CyLhmv7K&#10;8IPP6NAw08EfyURhFWyuuMh2yZfjm8uiBHH4NWRTy//8zTcAAAD//wMAUEsBAi0AFAAGAAgAAAAh&#10;ALaDOJL+AAAA4QEAABMAAAAAAAAAAAAAAAAAAAAAAFtDb250ZW50X1R5cGVzXS54bWxQSwECLQAU&#10;AAYACAAAACEAOP0h/9YAAACUAQAACwAAAAAAAAAAAAAAAAAvAQAAX3JlbHMvLnJlbHNQSwECLQAU&#10;AAYACAAAACEAEADqlrABAABIAwAADgAAAAAAAAAAAAAAAAAuAgAAZHJzL2Uyb0RvYy54bWxQSwEC&#10;LQAUAAYACAAAACEAUbRr+NkAAAAHAQAADwAAAAAAAAAAAAAAAAAKBAAAZHJzL2Rvd25yZXYueG1s&#10;UEsFBgAAAAAEAAQA8wAAABAFAAAAAA==&#10;" strokeweight=".5pt"/>
          </w:pict>
        </mc:Fallback>
      </mc:AlternateContent>
    </w:r>
  </w:p>
  <w:p w14:paraId="2CF0ECDB" w14:textId="77777777" w:rsidR="00FB0F38" w:rsidRPr="001E5D6B" w:rsidRDefault="00926DAF" w:rsidP="0081253F">
    <w:pPr>
      <w:pStyle w:val="Footer"/>
      <w:ind w:right="-52"/>
      <w:rPr>
        <w:sz w:val="16"/>
        <w:szCs w:val="16"/>
      </w:rPr>
    </w:pPr>
    <w:hyperlink r:id="rId1" w:history="1">
      <w:r>
        <w:rPr>
          <w:rStyle w:val="Hyperlink"/>
          <w:sz w:val="16"/>
          <w:szCs w:val="16"/>
        </w:rPr>
        <w:t>www.gov.uk/planning-inspectorate</w:t>
      </w:r>
    </w:hyperlink>
  </w:p>
  <w:p w14:paraId="31BB4AA0" w14:textId="77777777" w:rsidR="00FB0F38" w:rsidRDefault="00FB0F3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E14C99C" w14:textId="77777777" w:rsidR="00290A5E" w:rsidRDefault="00290A5E" w:rsidP="00F62916">
      <w:r>
        <w:separator/>
      </w:r>
    </w:p>
  </w:footnote>
  <w:footnote w:type="continuationSeparator" w:id="0">
    <w:p w14:paraId="17C9FD40" w14:textId="77777777" w:rsidR="00290A5E" w:rsidRDefault="00290A5E" w:rsidP="00F62916">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000" w:firstRow="0" w:lastRow="0" w:firstColumn="0" w:lastColumn="0" w:noHBand="0" w:noVBand="0"/>
    </w:tblPr>
    <w:tblGrid>
      <w:gridCol w:w="9520"/>
    </w:tblGrid>
    <w:tr w:rsidR="00366F95" w14:paraId="6B5EAE2D" w14:textId="77777777">
      <w:tc>
        <w:tcPr>
          <w:tcW w:w="9520" w:type="dxa"/>
        </w:tcPr>
        <w:p w14:paraId="0C27BBDC" w14:textId="77777777" w:rsidR="00366F95" w:rsidRDefault="00366F95">
          <w:pPr>
            <w:pStyle w:val="Footer"/>
          </w:pPr>
        </w:p>
      </w:tc>
    </w:tr>
  </w:tbl>
  <w:p w14:paraId="2A4CEA96" w14:textId="598C47A7" w:rsidR="00366F95" w:rsidRDefault="00C7196C" w:rsidP="00087477">
    <w:pPr>
      <w:pStyle w:val="Footer"/>
      <w:spacing w:after="180"/>
    </w:pPr>
    <w:r>
      <w:rPr>
        <w:rFonts w:ascii="Arial" w:hAnsi="Arial" w:cs="Arial"/>
        <w:b/>
        <w:color w:val="000000"/>
      </w:rPr>
      <w:t>COM/3337713</w:t>
    </w:r>
    <w:r w:rsidR="00366F95">
      <w:rPr>
        <w:noProof/>
      </w:rPr>
      <mc:AlternateContent>
        <mc:Choice Requires="wps">
          <w:drawing>
            <wp:anchor distT="0" distB="0" distL="114300" distR="114300" simplePos="0" relativeHeight="251657216" behindDoc="0" locked="0" layoutInCell="1" allowOverlap="1" wp14:anchorId="5447C103" wp14:editId="30FAF875">
              <wp:simplePos x="0" y="0"/>
              <wp:positionH relativeFrom="column">
                <wp:posOffset>0</wp:posOffset>
              </wp:positionH>
              <wp:positionV relativeFrom="paragraph">
                <wp:posOffset>114300</wp:posOffset>
              </wp:positionV>
              <wp:extent cx="5943600" cy="0"/>
              <wp:effectExtent l="0" t="0" r="0" b="0"/>
              <wp:wrapNone/>
              <wp:docPr id="3" name="Line 1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5943600" cy="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line w14:anchorId="2A5B0EAA" id="Line 14" o:spid="_x0000_s1026" alt="&quot;&quot;" style="position:absolute;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 from="0,9pt" to="468pt,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AOqWsAEAAEgDAAAOAAAAZHJzL2Uyb0RvYy54bWysU8Fu2zAMvQ/YPwi6L3baNdiMOD2k6y7d&#10;FqDdBzCSbAuVRYFU4uTvJ6lJWmy3oT4Ikkg+vfdIL28PoxN7Q2zRt3I+q6UwXqG2vm/l76f7T1+k&#10;4Aheg0NvWnk0LG9XHz8sp9CYKxzQaUMigXhuptDKIcbQVBWrwYzAMwzGp2CHNEJMR+orTTAl9NFV&#10;V3W9qCYkHQiVYU63dy9BuSr4XWdU/NV1bKJwrUzcYlmprNu8VqslND1BGKw60YD/YDGC9enRC9Qd&#10;RBA7sv9AjVYRMnZxpnCssOusMkVDUjOv/1LzOEAwRUsyh8PFJn4/WPVzv/YbytTVwT+GB1TPLDyu&#10;B/C9KQSejiE1bp6tqqbAzaUkHzhsSGynH6hTDuwiFhcOHY0ZMukTh2L28WK2OUSh0uXN18/Xizr1&#10;RJ1jFTTnwkAcvxscRd600lmffYAG9g8cMxFozin52uO9da700nkxtXJxfVOXAkZndQ7mNKZ+u3Yk&#10;9pCnoXxFVYq8TSPceV3ABgP622kfwbqXfXrc+ZMZWX8eNm62qI8bOpuU2lVYnkYrz8Pbc6l+/QFW&#10;fwAAAP//AwBQSwMEFAAGAAgAAAAhAA3554/ZAAAABgEAAA8AAABkcnMvZG93bnJldi54bWxMj0FP&#10;wzAMhe9I/IfISNxYWlCnUZpOCKmICwc2xDlrvLZa4lRN1hR+PUYc4GT7Pev5c7VdnBUzTmHwpCBf&#10;ZSCQWm8G6hS875ubDYgQNRltPaGCTwywrS8vKl0an+gN513sBIdQKLWCPsaxlDK0PTodVn5EYu/o&#10;J6cjj1MnzaQThzsrb7NsLZ0eiC/0esSnHtvT7uwUUB4/bEoxzdNX8VzkRfOSvTZKXV8tjw8gIi7x&#10;bxl+8BkdamY6+DOZIKwCfiSyuuHK7v3dmpvDryDrSv7Hr78BAAD//wMAUEsBAi0AFAAGAAgAAAAh&#10;ALaDOJL+AAAA4QEAABMAAAAAAAAAAAAAAAAAAAAAAFtDb250ZW50X1R5cGVzXS54bWxQSwECLQAU&#10;AAYACAAAACEAOP0h/9YAAACUAQAACwAAAAAAAAAAAAAAAAAvAQAAX3JlbHMvLnJlbHNQSwECLQAU&#10;AAYACAAAACEAEADqlrABAABIAwAADgAAAAAAAAAAAAAAAAAuAgAAZHJzL2Uyb0RvYy54bWxQSwEC&#10;LQAUAAYACAAAACEADfnnj9kAAAAGAQAADwAAAAAAAAAAAAAAAAAKBAAAZHJzL2Rvd25yZXYueG1s&#10;UEsFBgAAAAAEAAQA8wAAABAFAAAAAA==&#10;" strokeweight=".5p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AE3F93" w14:textId="77777777" w:rsidR="00366F95" w:rsidRDefault="00366F95">
    <w:pPr>
      <w:pStyle w:val="Header"/>
      <w:rPr>
        <w:sz w:val="12"/>
      </w:rPr>
    </w:pPr>
    <w:r>
      <w:rPr>
        <w:sz w:val="12"/>
      </w:rP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19174C" w14:textId="77777777" w:rsidR="00FB0F38" w:rsidRDefault="00FB0F3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D3E60A" w14:textId="77777777" w:rsidR="00FB0F38" w:rsidRDefault="00FB0F3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37E2ED" w14:textId="77777777" w:rsidR="00FB0F38" w:rsidRDefault="00926DAF">
    <w:pPr>
      <w:pStyle w:val="Header"/>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8"/>
    <w:multiLevelType w:val="singleLevel"/>
    <w:tmpl w:val="70F293D0"/>
    <w:lvl w:ilvl="0">
      <w:start w:val="1"/>
      <w:numFmt w:val="decimal"/>
      <w:pStyle w:val="ListNumber"/>
      <w:lvlText w:val="%1."/>
      <w:lvlJc w:val="left"/>
      <w:pPr>
        <w:tabs>
          <w:tab w:val="num" w:pos="360"/>
        </w:tabs>
        <w:ind w:left="360" w:hanging="360"/>
      </w:pPr>
    </w:lvl>
  </w:abstractNum>
  <w:abstractNum w:abstractNumId="1" w15:restartNumberingAfterBreak="0">
    <w:nsid w:val="07700615"/>
    <w:multiLevelType w:val="multilevel"/>
    <w:tmpl w:val="A22611FC"/>
    <w:numStyleLink w:val="ConditionsList"/>
  </w:abstractNum>
  <w:abstractNum w:abstractNumId="2" w15:restartNumberingAfterBreak="0">
    <w:nsid w:val="10497561"/>
    <w:multiLevelType w:val="multilevel"/>
    <w:tmpl w:val="65B42758"/>
    <w:styleLink w:val="nListiList"/>
    <w:lvl w:ilvl="0">
      <w:start w:val="1"/>
      <w:numFmt w:val="lowerRoman"/>
      <w:lvlText w:val="%1)"/>
      <w:lvlJc w:val="left"/>
      <w:pPr>
        <w:tabs>
          <w:tab w:val="num" w:pos="1077"/>
        </w:tabs>
        <w:ind w:left="360" w:hanging="360"/>
      </w:pPr>
      <w:rPr>
        <w:rFonts w:hint="default"/>
      </w:rPr>
    </w:lvl>
    <w:lvl w:ilvl="1">
      <w:start w:val="1"/>
      <w:numFmt w:val="lowerLetter"/>
      <w:lvlText w:val="%2)"/>
      <w:lvlJc w:val="left"/>
      <w:pPr>
        <w:tabs>
          <w:tab w:val="num" w:pos="720"/>
        </w:tabs>
        <w:ind w:left="720" w:hanging="360"/>
      </w:pPr>
      <w:rPr>
        <w:rFonts w:hint="default"/>
      </w:rPr>
    </w:lvl>
    <w:lvl w:ilvl="2">
      <w:start w:val="1"/>
      <w:numFmt w:val="lowerRoman"/>
      <w:pStyle w:val="Nlisti"/>
      <w:lvlText w:val="%3)"/>
      <w:lvlJc w:val="left"/>
      <w:pPr>
        <w:tabs>
          <w:tab w:val="num" w:pos="1797"/>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797"/>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17"/>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38"/>
        </w:tabs>
        <w:ind w:left="3240" w:hanging="360"/>
      </w:pPr>
      <w:rPr>
        <w:rFonts w:hint="default"/>
      </w:rPr>
    </w:lvl>
  </w:abstractNum>
  <w:abstractNum w:abstractNumId="3" w15:restartNumberingAfterBreak="0">
    <w:nsid w:val="1BD14CD6"/>
    <w:multiLevelType w:val="hybridMultilevel"/>
    <w:tmpl w:val="7280079A"/>
    <w:lvl w:ilvl="0" w:tplc="12F232B4">
      <w:start w:val="1"/>
      <w:numFmt w:val="lowerLetter"/>
      <w:lvlText w:val="%1)"/>
      <w:lvlJc w:val="left"/>
      <w:pPr>
        <w:ind w:left="2336" w:hanging="360"/>
      </w:pPr>
    </w:lvl>
    <w:lvl w:ilvl="1" w:tplc="08090019" w:tentative="1">
      <w:start w:val="1"/>
      <w:numFmt w:val="lowerLetter"/>
      <w:lvlText w:val="%2."/>
      <w:lvlJc w:val="left"/>
      <w:pPr>
        <w:ind w:left="3056" w:hanging="360"/>
      </w:pPr>
    </w:lvl>
    <w:lvl w:ilvl="2" w:tplc="0809001B" w:tentative="1">
      <w:start w:val="1"/>
      <w:numFmt w:val="lowerRoman"/>
      <w:lvlText w:val="%3."/>
      <w:lvlJc w:val="right"/>
      <w:pPr>
        <w:ind w:left="3776" w:hanging="180"/>
      </w:pPr>
    </w:lvl>
    <w:lvl w:ilvl="3" w:tplc="0809000F" w:tentative="1">
      <w:start w:val="1"/>
      <w:numFmt w:val="decimal"/>
      <w:lvlText w:val="%4."/>
      <w:lvlJc w:val="left"/>
      <w:pPr>
        <w:ind w:left="4496" w:hanging="360"/>
      </w:pPr>
    </w:lvl>
    <w:lvl w:ilvl="4" w:tplc="08090019" w:tentative="1">
      <w:start w:val="1"/>
      <w:numFmt w:val="lowerLetter"/>
      <w:lvlText w:val="%5."/>
      <w:lvlJc w:val="left"/>
      <w:pPr>
        <w:ind w:left="5216" w:hanging="360"/>
      </w:pPr>
    </w:lvl>
    <w:lvl w:ilvl="5" w:tplc="0809001B" w:tentative="1">
      <w:start w:val="1"/>
      <w:numFmt w:val="lowerRoman"/>
      <w:lvlText w:val="%6."/>
      <w:lvlJc w:val="right"/>
      <w:pPr>
        <w:ind w:left="5936" w:hanging="180"/>
      </w:pPr>
    </w:lvl>
    <w:lvl w:ilvl="6" w:tplc="0809000F" w:tentative="1">
      <w:start w:val="1"/>
      <w:numFmt w:val="decimal"/>
      <w:lvlText w:val="%7."/>
      <w:lvlJc w:val="left"/>
      <w:pPr>
        <w:ind w:left="6656" w:hanging="360"/>
      </w:pPr>
    </w:lvl>
    <w:lvl w:ilvl="7" w:tplc="08090019" w:tentative="1">
      <w:start w:val="1"/>
      <w:numFmt w:val="lowerLetter"/>
      <w:lvlText w:val="%8."/>
      <w:lvlJc w:val="left"/>
      <w:pPr>
        <w:ind w:left="7376" w:hanging="360"/>
      </w:pPr>
    </w:lvl>
    <w:lvl w:ilvl="8" w:tplc="0809001B" w:tentative="1">
      <w:start w:val="1"/>
      <w:numFmt w:val="lowerRoman"/>
      <w:lvlText w:val="%9."/>
      <w:lvlJc w:val="right"/>
      <w:pPr>
        <w:ind w:left="8096" w:hanging="180"/>
      </w:pPr>
    </w:lvl>
  </w:abstractNum>
  <w:abstractNum w:abstractNumId="4" w15:restartNumberingAfterBreak="0">
    <w:nsid w:val="209A62F5"/>
    <w:multiLevelType w:val="hybridMultilevel"/>
    <w:tmpl w:val="25DE3A94"/>
    <w:lvl w:ilvl="0" w:tplc="3286AFD0">
      <w:start w:val="1"/>
      <w:numFmt w:val="bullet"/>
      <w:lvlText w:val=""/>
      <w:lvlJc w:val="left"/>
      <w:pPr>
        <w:ind w:left="1797" w:hanging="360"/>
      </w:pPr>
      <w:rPr>
        <w:rFonts w:ascii="Symbol" w:hAnsi="Symbol" w:hint="default"/>
      </w:rPr>
    </w:lvl>
    <w:lvl w:ilvl="1" w:tplc="08090003" w:tentative="1">
      <w:start w:val="1"/>
      <w:numFmt w:val="bullet"/>
      <w:lvlText w:val="o"/>
      <w:lvlJc w:val="left"/>
      <w:pPr>
        <w:ind w:left="2517" w:hanging="360"/>
      </w:pPr>
      <w:rPr>
        <w:rFonts w:ascii="Courier New" w:hAnsi="Courier New" w:cs="Courier New" w:hint="default"/>
      </w:rPr>
    </w:lvl>
    <w:lvl w:ilvl="2" w:tplc="08090005" w:tentative="1">
      <w:start w:val="1"/>
      <w:numFmt w:val="bullet"/>
      <w:lvlText w:val=""/>
      <w:lvlJc w:val="left"/>
      <w:pPr>
        <w:ind w:left="3237" w:hanging="360"/>
      </w:pPr>
      <w:rPr>
        <w:rFonts w:ascii="Wingdings" w:hAnsi="Wingdings" w:hint="default"/>
      </w:rPr>
    </w:lvl>
    <w:lvl w:ilvl="3" w:tplc="08090001" w:tentative="1">
      <w:start w:val="1"/>
      <w:numFmt w:val="bullet"/>
      <w:lvlText w:val=""/>
      <w:lvlJc w:val="left"/>
      <w:pPr>
        <w:ind w:left="3957" w:hanging="360"/>
      </w:pPr>
      <w:rPr>
        <w:rFonts w:ascii="Symbol" w:hAnsi="Symbol" w:hint="default"/>
      </w:rPr>
    </w:lvl>
    <w:lvl w:ilvl="4" w:tplc="08090003" w:tentative="1">
      <w:start w:val="1"/>
      <w:numFmt w:val="bullet"/>
      <w:lvlText w:val="o"/>
      <w:lvlJc w:val="left"/>
      <w:pPr>
        <w:ind w:left="4677" w:hanging="360"/>
      </w:pPr>
      <w:rPr>
        <w:rFonts w:ascii="Courier New" w:hAnsi="Courier New" w:cs="Courier New" w:hint="default"/>
      </w:rPr>
    </w:lvl>
    <w:lvl w:ilvl="5" w:tplc="08090005" w:tentative="1">
      <w:start w:val="1"/>
      <w:numFmt w:val="bullet"/>
      <w:lvlText w:val=""/>
      <w:lvlJc w:val="left"/>
      <w:pPr>
        <w:ind w:left="5397" w:hanging="360"/>
      </w:pPr>
      <w:rPr>
        <w:rFonts w:ascii="Wingdings" w:hAnsi="Wingdings" w:hint="default"/>
      </w:rPr>
    </w:lvl>
    <w:lvl w:ilvl="6" w:tplc="08090001" w:tentative="1">
      <w:start w:val="1"/>
      <w:numFmt w:val="bullet"/>
      <w:lvlText w:val=""/>
      <w:lvlJc w:val="left"/>
      <w:pPr>
        <w:ind w:left="6117" w:hanging="360"/>
      </w:pPr>
      <w:rPr>
        <w:rFonts w:ascii="Symbol" w:hAnsi="Symbol" w:hint="default"/>
      </w:rPr>
    </w:lvl>
    <w:lvl w:ilvl="7" w:tplc="08090003" w:tentative="1">
      <w:start w:val="1"/>
      <w:numFmt w:val="bullet"/>
      <w:lvlText w:val="o"/>
      <w:lvlJc w:val="left"/>
      <w:pPr>
        <w:ind w:left="6837" w:hanging="360"/>
      </w:pPr>
      <w:rPr>
        <w:rFonts w:ascii="Courier New" w:hAnsi="Courier New" w:cs="Courier New" w:hint="default"/>
      </w:rPr>
    </w:lvl>
    <w:lvl w:ilvl="8" w:tplc="08090005" w:tentative="1">
      <w:start w:val="1"/>
      <w:numFmt w:val="bullet"/>
      <w:lvlText w:val=""/>
      <w:lvlJc w:val="left"/>
      <w:pPr>
        <w:ind w:left="7557" w:hanging="360"/>
      </w:pPr>
      <w:rPr>
        <w:rFonts w:ascii="Wingdings" w:hAnsi="Wingdings" w:hint="default"/>
      </w:rPr>
    </w:lvl>
  </w:abstractNum>
  <w:abstractNum w:abstractNumId="5" w15:restartNumberingAfterBreak="0">
    <w:nsid w:val="284238AD"/>
    <w:multiLevelType w:val="multilevel"/>
    <w:tmpl w:val="A22611FC"/>
    <w:numStyleLink w:val="ConditionsList"/>
  </w:abstractNum>
  <w:abstractNum w:abstractNumId="6" w15:restartNumberingAfterBreak="0">
    <w:nsid w:val="29461538"/>
    <w:multiLevelType w:val="multilevel"/>
    <w:tmpl w:val="A1DC0ECC"/>
    <w:styleLink w:val="nListaList"/>
    <w:lvl w:ilvl="0">
      <w:start w:val="1"/>
      <w:numFmt w:val="decimal"/>
      <w:pStyle w:val="Table"/>
      <w:lvlText w:val="%1."/>
      <w:lvlJc w:val="left"/>
      <w:pPr>
        <w:tabs>
          <w:tab w:val="num" w:pos="720"/>
        </w:tabs>
        <w:ind w:left="425" w:hanging="425"/>
      </w:pPr>
      <w:rPr>
        <w:rFonts w:hint="default"/>
      </w:rPr>
    </w:lvl>
    <w:lvl w:ilvl="1">
      <w:start w:val="1"/>
      <w:numFmt w:val="lowerLetter"/>
      <w:pStyle w:val="Nlista"/>
      <w:lvlText w:val="(%2)"/>
      <w:lvlJc w:val="right"/>
      <w:pPr>
        <w:tabs>
          <w:tab w:val="num" w:pos="851"/>
        </w:tabs>
        <w:ind w:left="851" w:hanging="142"/>
      </w:pPr>
      <w:rPr>
        <w:rFonts w:hint="default"/>
      </w:rPr>
    </w:lvl>
    <w:lvl w:ilvl="2">
      <w:start w:val="1"/>
      <w:numFmt w:val="lowerRoman"/>
      <w:lvlText w:val="(%3)"/>
      <w:lvlJc w:val="right"/>
      <w:pPr>
        <w:tabs>
          <w:tab w:val="num" w:pos="1134"/>
        </w:tabs>
        <w:ind w:left="1134" w:hanging="113"/>
      </w:pPr>
      <w:rPr>
        <w:rFonts w:hint="default"/>
      </w:rPr>
    </w:lvl>
    <w:lvl w:ilvl="3">
      <w:start w:val="1"/>
      <w:numFmt w:val="lowerRoman"/>
      <w:lvlText w:val="%4"/>
      <w:lvlJc w:val="left"/>
      <w:pPr>
        <w:tabs>
          <w:tab w:val="num" w:pos="1361"/>
        </w:tabs>
        <w:ind w:left="1361" w:hanging="114"/>
      </w:pPr>
      <w:rPr>
        <w:rFonts w:hint="default"/>
      </w:rPr>
    </w:lvl>
    <w:lvl w:ilvl="4">
      <w:start w:val="1"/>
      <w:numFmt w:val="none"/>
      <w:lvlText w:val=""/>
      <w:lvlJc w:val="left"/>
      <w:pPr>
        <w:tabs>
          <w:tab w:val="num" w:pos="1797"/>
        </w:tabs>
        <w:ind w:left="1800" w:hanging="360"/>
      </w:pPr>
      <w:rPr>
        <w:rFonts w:hint="default"/>
      </w:rPr>
    </w:lvl>
    <w:lvl w:ilvl="5">
      <w:start w:val="1"/>
      <w:numFmt w:val="none"/>
      <w:lvlText w:val=""/>
      <w:lvlJc w:val="left"/>
      <w:pPr>
        <w:tabs>
          <w:tab w:val="num" w:pos="2160"/>
        </w:tabs>
        <w:ind w:left="2160" w:hanging="360"/>
      </w:pPr>
      <w:rPr>
        <w:rFonts w:hint="default"/>
      </w:rPr>
    </w:lvl>
    <w:lvl w:ilvl="6">
      <w:start w:val="1"/>
      <w:numFmt w:val="none"/>
      <w:lvlText w:val="%7"/>
      <w:lvlJc w:val="left"/>
      <w:pPr>
        <w:tabs>
          <w:tab w:val="num" w:pos="2517"/>
        </w:tabs>
        <w:ind w:left="2520" w:hanging="360"/>
      </w:pPr>
      <w:rPr>
        <w:rFonts w:hint="default"/>
      </w:rPr>
    </w:lvl>
    <w:lvl w:ilvl="7">
      <w:start w:val="1"/>
      <w:numFmt w:val="none"/>
      <w:lvlText w:val="%8"/>
      <w:lvlJc w:val="left"/>
      <w:pPr>
        <w:tabs>
          <w:tab w:val="num" w:pos="2880"/>
        </w:tabs>
        <w:ind w:left="2880" w:hanging="360"/>
      </w:pPr>
      <w:rPr>
        <w:rFonts w:hint="default"/>
      </w:rPr>
    </w:lvl>
    <w:lvl w:ilvl="8">
      <w:start w:val="1"/>
      <w:numFmt w:val="none"/>
      <w:lvlText w:val="%9"/>
      <w:lvlJc w:val="left"/>
      <w:pPr>
        <w:tabs>
          <w:tab w:val="num" w:pos="3238"/>
        </w:tabs>
        <w:ind w:left="3240" w:hanging="360"/>
      </w:pPr>
      <w:rPr>
        <w:rFonts w:hint="default"/>
      </w:rPr>
    </w:lvl>
  </w:abstractNum>
  <w:abstractNum w:abstractNumId="7" w15:restartNumberingAfterBreak="0">
    <w:nsid w:val="297D571E"/>
    <w:multiLevelType w:val="multilevel"/>
    <w:tmpl w:val="A22611FC"/>
    <w:numStyleLink w:val="ConditionsList"/>
  </w:abstractNum>
  <w:abstractNum w:abstractNumId="8" w15:restartNumberingAfterBreak="0">
    <w:nsid w:val="41313C9E"/>
    <w:multiLevelType w:val="multilevel"/>
    <w:tmpl w:val="1C30B3AE"/>
    <w:lvl w:ilvl="0">
      <w:start w:val="1"/>
      <w:numFmt w:val="decimal"/>
      <w:pStyle w:val="Conditions3"/>
      <w:lvlText w:val="%1."/>
      <w:lvlJc w:val="left"/>
      <w:pPr>
        <w:tabs>
          <w:tab w:val="num" w:pos="720"/>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9" w15:restartNumberingAfterBreak="0">
    <w:nsid w:val="41F75ABF"/>
    <w:multiLevelType w:val="hybridMultilevel"/>
    <w:tmpl w:val="44062F3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48DD7A15"/>
    <w:multiLevelType w:val="multilevel"/>
    <w:tmpl w:val="326258D0"/>
    <w:styleLink w:val="StylesList"/>
    <w:lvl w:ilvl="0">
      <w:start w:val="1"/>
      <w:numFmt w:val="decimal"/>
      <w:pStyle w:val="Style1"/>
      <w:lvlText w:val="%1."/>
      <w:lvlJc w:val="left"/>
      <w:pPr>
        <w:tabs>
          <w:tab w:val="num" w:pos="720"/>
        </w:tabs>
        <w:ind w:left="431" w:hanging="431"/>
      </w:pPr>
      <w:rPr>
        <w:rFonts w:hint="default"/>
      </w:rPr>
    </w:lvl>
    <w:lvl w:ilvl="1">
      <w:start w:val="1"/>
      <w:numFmt w:val="decimal"/>
      <w:pStyle w:val="Heading2"/>
      <w:lvlText w:val="%1.%2"/>
      <w:lvlJc w:val="left"/>
      <w:pPr>
        <w:tabs>
          <w:tab w:val="num" w:pos="578"/>
        </w:tabs>
        <w:ind w:left="578" w:hanging="578"/>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862"/>
        </w:tabs>
        <w:ind w:left="862" w:hanging="862"/>
      </w:pPr>
      <w:rPr>
        <w:rFonts w:hint="default"/>
      </w:rPr>
    </w:lvl>
    <w:lvl w:ilvl="4">
      <w:start w:val="1"/>
      <w:numFmt w:val="decimal"/>
      <w:pStyle w:val="Heading5"/>
      <w:lvlText w:val="%1.%2.%3.%4.%5"/>
      <w:lvlJc w:val="left"/>
      <w:pPr>
        <w:tabs>
          <w:tab w:val="num" w:pos="1009"/>
        </w:tabs>
        <w:ind w:left="1009" w:hanging="1009"/>
      </w:pPr>
      <w:rPr>
        <w:rFonts w:hint="default"/>
      </w:rPr>
    </w:lvl>
    <w:lvl w:ilvl="5">
      <w:start w:val="1"/>
      <w:numFmt w:val="decimal"/>
      <w:lvlText w:val="%1.%2.%3.%4.%5.%6"/>
      <w:lvlJc w:val="left"/>
      <w:pPr>
        <w:tabs>
          <w:tab w:val="num" w:pos="1151"/>
        </w:tabs>
        <w:ind w:left="1151" w:hanging="1151"/>
      </w:pPr>
      <w:rPr>
        <w:rFonts w:hint="default"/>
      </w:rPr>
    </w:lvl>
    <w:lvl w:ilvl="6">
      <w:start w:val="1"/>
      <w:numFmt w:val="decimal"/>
      <w:pStyle w:val="Heading7"/>
      <w:lvlText w:val="%1.%2.%3.%4.%5.%6.%7"/>
      <w:lvlJc w:val="left"/>
      <w:pPr>
        <w:tabs>
          <w:tab w:val="num" w:pos="1298"/>
        </w:tabs>
        <w:ind w:left="1298" w:hanging="1298"/>
      </w:pPr>
      <w:rPr>
        <w:rFonts w:hint="default"/>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2"/>
        </w:tabs>
        <w:ind w:left="1582" w:hanging="1582"/>
      </w:pPr>
      <w:rPr>
        <w:rFonts w:hint="default"/>
      </w:rPr>
    </w:lvl>
  </w:abstractNum>
  <w:abstractNum w:abstractNumId="11" w15:restartNumberingAfterBreak="0">
    <w:nsid w:val="4AB7177F"/>
    <w:multiLevelType w:val="multilevel"/>
    <w:tmpl w:val="A22611FC"/>
    <w:numStyleLink w:val="ConditionsList"/>
  </w:abstractNum>
  <w:abstractNum w:abstractNumId="12" w15:restartNumberingAfterBreak="0">
    <w:nsid w:val="4DED4C13"/>
    <w:multiLevelType w:val="multilevel"/>
    <w:tmpl w:val="A22611FC"/>
    <w:styleLink w:val="ConditionsList"/>
    <w:lvl w:ilvl="0">
      <w:start w:val="1"/>
      <w:numFmt w:val="decimal"/>
      <w:pStyle w:val="Conditions1"/>
      <w:lvlText w:val="%1)"/>
      <w:lvlJc w:val="left"/>
      <w:pPr>
        <w:tabs>
          <w:tab w:val="num" w:pos="1077"/>
        </w:tabs>
        <w:ind w:left="1077" w:hanging="646"/>
      </w:pPr>
      <w:rPr>
        <w:rFonts w:ascii="Verdana" w:hAnsi="Verdana" w:hint="default"/>
        <w:sz w:val="22"/>
      </w:rPr>
    </w:lvl>
    <w:lvl w:ilvl="1">
      <w:start w:val="1"/>
      <w:numFmt w:val="none"/>
      <w:lvlRestart w:val="0"/>
      <w:pStyle w:val="ConditionsNoNumber"/>
      <w:lvlText w:val="%2"/>
      <w:lvlJc w:val="left"/>
      <w:pPr>
        <w:tabs>
          <w:tab w:val="num" w:pos="1077"/>
        </w:tabs>
        <w:ind w:left="1077" w:hanging="646"/>
      </w:pPr>
      <w:rPr>
        <w:rFonts w:ascii="Verdana" w:hAnsi="Verdana" w:hint="default"/>
        <w:b w:val="0"/>
        <w:i w:val="0"/>
        <w:sz w:val="22"/>
      </w:rPr>
    </w:lvl>
    <w:lvl w:ilvl="2">
      <w:start w:val="1"/>
      <w:numFmt w:val="lowerRoman"/>
      <w:pStyle w:val="Conditions2"/>
      <w:lvlText w:val="%3)"/>
      <w:lvlJc w:val="left"/>
      <w:pPr>
        <w:tabs>
          <w:tab w:val="num" w:pos="1616"/>
        </w:tabs>
        <w:ind w:left="1616" w:hanging="539"/>
      </w:pPr>
      <w:rPr>
        <w:rFonts w:ascii="Verdana" w:hAnsi="Verdana" w:hint="default"/>
        <w:b w:val="0"/>
        <w:i w:val="0"/>
        <w:sz w:val="22"/>
      </w:rPr>
    </w:lvl>
    <w:lvl w:ilvl="3">
      <w:start w:val="1"/>
      <w:numFmt w:val="bullet"/>
      <w:lvlRestart w:val="2"/>
      <w:pStyle w:val="ConditionsBullet"/>
      <w:lvlText w:val=""/>
      <w:lvlJc w:val="left"/>
      <w:pPr>
        <w:tabs>
          <w:tab w:val="num" w:pos="2155"/>
        </w:tabs>
        <w:ind w:left="2155" w:hanging="539"/>
      </w:pPr>
      <w:rPr>
        <w:rFonts w:ascii="Symbol" w:hAnsi="Symbol" w:hint="default"/>
      </w:rPr>
    </w:lvl>
    <w:lvl w:ilvl="4">
      <w:start w:val="1"/>
      <w:numFmt w:val="none"/>
      <w:pStyle w:val="ConditionsNoNumberNoSpaceBefore"/>
      <w:lvlText w:val=""/>
      <w:lvlJc w:val="left"/>
      <w:pPr>
        <w:tabs>
          <w:tab w:val="num" w:pos="1077"/>
        </w:tabs>
        <w:ind w:left="1077" w:hanging="646"/>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3" w15:restartNumberingAfterBreak="0">
    <w:nsid w:val="4F2342F1"/>
    <w:multiLevelType w:val="multilevel"/>
    <w:tmpl w:val="A22611FC"/>
    <w:numStyleLink w:val="ConditionsList"/>
  </w:abstractNum>
  <w:abstractNum w:abstractNumId="14" w15:restartNumberingAfterBreak="0">
    <w:nsid w:val="5137716E"/>
    <w:multiLevelType w:val="multilevel"/>
    <w:tmpl w:val="A22611FC"/>
    <w:numStyleLink w:val="ConditionsList"/>
  </w:abstractNum>
  <w:abstractNum w:abstractNumId="15" w15:restartNumberingAfterBreak="0">
    <w:nsid w:val="53F51752"/>
    <w:multiLevelType w:val="multilevel"/>
    <w:tmpl w:val="A22611FC"/>
    <w:numStyleLink w:val="ConditionsList"/>
  </w:abstractNum>
  <w:abstractNum w:abstractNumId="16" w15:restartNumberingAfterBreak="0">
    <w:nsid w:val="5B0F1B4D"/>
    <w:multiLevelType w:val="singleLevel"/>
    <w:tmpl w:val="6DEEB6D6"/>
    <w:lvl w:ilvl="0">
      <w:start w:val="1"/>
      <w:numFmt w:val="decimal"/>
      <w:lvlText w:val="%1)"/>
      <w:lvlJc w:val="left"/>
      <w:pPr>
        <w:tabs>
          <w:tab w:val="num" w:pos="1152"/>
        </w:tabs>
        <w:ind w:left="648" w:hanging="216"/>
      </w:pPr>
    </w:lvl>
  </w:abstractNum>
  <w:abstractNum w:abstractNumId="17" w15:restartNumberingAfterBreak="0">
    <w:nsid w:val="62CA1CF1"/>
    <w:multiLevelType w:val="multilevel"/>
    <w:tmpl w:val="195AE940"/>
    <w:lvl w:ilvl="0">
      <w:start w:val="1"/>
      <w:numFmt w:val="decimal"/>
      <w:lvlText w:val="%1."/>
      <w:lvlJc w:val="left"/>
      <w:pPr>
        <w:tabs>
          <w:tab w:val="num" w:pos="720"/>
        </w:tabs>
        <w:ind w:left="432" w:hanging="432"/>
      </w:pPr>
    </w:lvl>
    <w:lvl w:ilvl="1">
      <w:start w:val="1"/>
      <w:numFmt w:val="decimal"/>
      <w:lvlText w:val="%1.%2"/>
      <w:lvlJc w:val="left"/>
      <w:pPr>
        <w:tabs>
          <w:tab w:val="num" w:pos="576"/>
        </w:tabs>
        <w:ind w:left="576" w:hanging="576"/>
      </w:pPr>
    </w:lvl>
    <w:lvl w:ilvl="2">
      <w:start w:val="1"/>
      <w:numFmt w:val="decimal"/>
      <w:lvlText w:val="%1.%2.%3"/>
      <w:lvlJc w:val="left"/>
      <w:pPr>
        <w:tabs>
          <w:tab w:val="num" w:pos="720"/>
        </w:tabs>
        <w:ind w:left="720" w:hanging="720"/>
      </w:pPr>
    </w:lvl>
    <w:lvl w:ilvl="3">
      <w:start w:val="1"/>
      <w:numFmt w:val="decimal"/>
      <w:lvlText w:val="%1.%2.%3.%4"/>
      <w:lvlJc w:val="left"/>
      <w:pPr>
        <w:tabs>
          <w:tab w:val="num" w:pos="864"/>
        </w:tabs>
        <w:ind w:left="864" w:hanging="864"/>
      </w:pPr>
    </w:lvl>
    <w:lvl w:ilvl="4">
      <w:start w:val="1"/>
      <w:numFmt w:val="decimal"/>
      <w:lvlText w:val="%1.%2.%3.%4.%5"/>
      <w:lvlJc w:val="left"/>
      <w:pPr>
        <w:tabs>
          <w:tab w:val="num" w:pos="1008"/>
        </w:tabs>
        <w:ind w:left="1008" w:hanging="1008"/>
      </w:pPr>
    </w:lvl>
    <w:lvl w:ilvl="5">
      <w:start w:val="1"/>
      <w:numFmt w:val="decimal"/>
      <w:lvlText w:val="%1.%2.%3.%4.%5.%6"/>
      <w:lvlJc w:val="left"/>
      <w:pPr>
        <w:tabs>
          <w:tab w:val="num" w:pos="1152"/>
        </w:tabs>
        <w:ind w:left="1152" w:hanging="1152"/>
      </w:pPr>
    </w:lvl>
    <w:lvl w:ilvl="6">
      <w:start w:val="1"/>
      <w:numFmt w:val="decimal"/>
      <w:lvlText w:val="%1.%2.%3.%4.%5.%6.%7"/>
      <w:lvlJc w:val="left"/>
      <w:pPr>
        <w:tabs>
          <w:tab w:val="num" w:pos="1296"/>
        </w:tabs>
        <w:ind w:left="1296" w:hanging="1296"/>
      </w:pPr>
    </w:lvl>
    <w:lvl w:ilvl="7">
      <w:start w:val="1"/>
      <w:numFmt w:val="decimal"/>
      <w:lvlText w:val="%1.%2.%3.%4.%5.%6.%7.%8"/>
      <w:lvlJc w:val="left"/>
      <w:pPr>
        <w:tabs>
          <w:tab w:val="num" w:pos="1440"/>
        </w:tabs>
        <w:ind w:left="1440" w:hanging="1440"/>
      </w:pPr>
    </w:lvl>
    <w:lvl w:ilvl="8">
      <w:start w:val="1"/>
      <w:numFmt w:val="decimal"/>
      <w:lvlText w:val="%1.%2.%3.%4.%5.%6.%7.%8.%9"/>
      <w:lvlJc w:val="left"/>
      <w:pPr>
        <w:tabs>
          <w:tab w:val="num" w:pos="1584"/>
        </w:tabs>
        <w:ind w:left="1584" w:hanging="1584"/>
      </w:pPr>
    </w:lvl>
  </w:abstractNum>
  <w:abstractNum w:abstractNumId="18" w15:restartNumberingAfterBreak="0">
    <w:nsid w:val="62CB6406"/>
    <w:multiLevelType w:val="multilevel"/>
    <w:tmpl w:val="83DADDA6"/>
    <w:lvl w:ilvl="0">
      <w:start w:val="1"/>
      <w:numFmt w:val="decimal"/>
      <w:lvlText w:val="%1."/>
      <w:lvlJc w:val="left"/>
      <w:pPr>
        <w:tabs>
          <w:tab w:val="num" w:pos="720"/>
        </w:tabs>
        <w:ind w:left="425" w:hanging="425"/>
      </w:pPr>
    </w:lvl>
    <w:lvl w:ilvl="1">
      <w:start w:val="1"/>
      <w:numFmt w:val="lowerLetter"/>
      <w:lvlText w:val="(%2)"/>
      <w:lvlJc w:val="right"/>
      <w:pPr>
        <w:tabs>
          <w:tab w:val="num" w:pos="851"/>
        </w:tabs>
        <w:ind w:left="851" w:hanging="142"/>
      </w:pPr>
    </w:lvl>
    <w:lvl w:ilvl="2">
      <w:start w:val="1"/>
      <w:numFmt w:val="lowerRoman"/>
      <w:lvlText w:val="(%3)"/>
      <w:lvlJc w:val="right"/>
      <w:pPr>
        <w:tabs>
          <w:tab w:val="num" w:pos="1134"/>
        </w:tabs>
        <w:ind w:left="1134" w:hanging="113"/>
      </w:pPr>
    </w:lvl>
    <w:lvl w:ilvl="3">
      <w:start w:val="1"/>
      <w:numFmt w:val="lowerRoman"/>
      <w:pStyle w:val="Nlisti0"/>
      <w:lvlText w:val="%4"/>
      <w:lvlJc w:val="right"/>
      <w:pPr>
        <w:tabs>
          <w:tab w:val="num" w:pos="1361"/>
        </w:tabs>
        <w:ind w:left="1361" w:hanging="114"/>
      </w:pPr>
      <w:rPr>
        <w:rFonts w:ascii="Lucida Sans Unicode" w:hAnsi="Lucida Sans Unicode" w:hint="default"/>
        <w:b w:val="0"/>
        <w:i w:val="0"/>
        <w:sz w:val="16"/>
      </w:rPr>
    </w:lvl>
    <w:lvl w:ilvl="4">
      <w:start w:val="1"/>
      <w:numFmt w:val="none"/>
      <w:lvlText w:val=""/>
      <w:lvlJc w:val="left"/>
      <w:pPr>
        <w:tabs>
          <w:tab w:val="num" w:pos="1800"/>
        </w:tabs>
        <w:ind w:left="1800" w:hanging="360"/>
      </w:pPr>
    </w:lvl>
    <w:lvl w:ilvl="5">
      <w:start w:val="1"/>
      <w:numFmt w:val="none"/>
      <w:lvlText w:val=""/>
      <w:lvlJc w:val="left"/>
      <w:pPr>
        <w:tabs>
          <w:tab w:val="num" w:pos="2160"/>
        </w:tabs>
        <w:ind w:left="2160" w:hanging="360"/>
      </w:pPr>
    </w:lvl>
    <w:lvl w:ilvl="6">
      <w:start w:val="1"/>
      <w:numFmt w:val="none"/>
      <w:lvlText w:val=""/>
      <w:lvlJc w:val="left"/>
      <w:pPr>
        <w:tabs>
          <w:tab w:val="num" w:pos="2520"/>
        </w:tabs>
        <w:ind w:left="2520" w:hanging="360"/>
      </w:pPr>
    </w:lvl>
    <w:lvl w:ilvl="7">
      <w:start w:val="1"/>
      <w:numFmt w:val="none"/>
      <w:lvlText w:val=""/>
      <w:lvlJc w:val="left"/>
      <w:pPr>
        <w:tabs>
          <w:tab w:val="num" w:pos="2880"/>
        </w:tabs>
        <w:ind w:left="2880" w:hanging="360"/>
      </w:pPr>
    </w:lvl>
    <w:lvl w:ilvl="8">
      <w:start w:val="1"/>
      <w:numFmt w:val="none"/>
      <w:lvlRestart w:val="0"/>
      <w:lvlText w:val=""/>
      <w:lvlJc w:val="left"/>
      <w:pPr>
        <w:tabs>
          <w:tab w:val="num" w:pos="3240"/>
        </w:tabs>
        <w:ind w:left="3240" w:hanging="360"/>
      </w:pPr>
    </w:lvl>
  </w:abstractNum>
  <w:abstractNum w:abstractNumId="19" w15:restartNumberingAfterBreak="0">
    <w:nsid w:val="65B7639F"/>
    <w:multiLevelType w:val="multilevel"/>
    <w:tmpl w:val="A22611FC"/>
    <w:numStyleLink w:val="ConditionsList"/>
  </w:abstractNum>
  <w:abstractNum w:abstractNumId="20" w15:restartNumberingAfterBreak="0">
    <w:nsid w:val="6B27798A"/>
    <w:multiLevelType w:val="singleLevel"/>
    <w:tmpl w:val="D06A0C46"/>
    <w:lvl w:ilvl="0">
      <w:start w:val="1"/>
      <w:numFmt w:val="bullet"/>
      <w:pStyle w:val="TBullet"/>
      <w:lvlText w:val=""/>
      <w:lvlJc w:val="left"/>
      <w:pPr>
        <w:tabs>
          <w:tab w:val="num" w:pos="360"/>
        </w:tabs>
        <w:ind w:left="360" w:hanging="360"/>
      </w:pPr>
      <w:rPr>
        <w:rFonts w:ascii="Symbol" w:hAnsi="Symbol" w:hint="default"/>
      </w:rPr>
    </w:lvl>
  </w:abstractNum>
  <w:abstractNum w:abstractNumId="21" w15:restartNumberingAfterBreak="0">
    <w:nsid w:val="7CDC568F"/>
    <w:multiLevelType w:val="multilevel"/>
    <w:tmpl w:val="2BFCC7F2"/>
    <w:lvl w:ilvl="0">
      <w:start w:val="1"/>
      <w:numFmt w:val="lowerRoman"/>
      <w:lvlText w:val="%1)"/>
      <w:lvlJc w:val="left"/>
      <w:pPr>
        <w:tabs>
          <w:tab w:val="num" w:pos="108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80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2" w15:restartNumberingAfterBreak="0">
    <w:nsid w:val="7F024AEC"/>
    <w:multiLevelType w:val="hybridMultilevel"/>
    <w:tmpl w:val="2114459C"/>
    <w:lvl w:ilvl="0" w:tplc="08503CE4">
      <w:start w:val="1"/>
      <w:numFmt w:val="decimal"/>
      <w:lvlText w:val="%1."/>
      <w:lvlJc w:val="left"/>
      <w:pPr>
        <w:ind w:left="721"/>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1" w:tplc="781C340A">
      <w:start w:val="1"/>
      <w:numFmt w:val="upperLetter"/>
      <w:lvlText w:val="%2."/>
      <w:lvlJc w:val="left"/>
      <w:pPr>
        <w:ind w:left="10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2" w:tplc="F56E37CA">
      <w:start w:val="1"/>
      <w:numFmt w:val="lowerRoman"/>
      <w:lvlText w:val="%3"/>
      <w:lvlJc w:val="left"/>
      <w:pPr>
        <w:ind w:left="180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3" w:tplc="92DEF14A">
      <w:start w:val="1"/>
      <w:numFmt w:val="decimal"/>
      <w:lvlText w:val="%4"/>
      <w:lvlJc w:val="left"/>
      <w:pPr>
        <w:ind w:left="252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4" w:tplc="30B02F0A">
      <w:start w:val="1"/>
      <w:numFmt w:val="lowerLetter"/>
      <w:lvlText w:val="%5"/>
      <w:lvlJc w:val="left"/>
      <w:pPr>
        <w:ind w:left="32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5" w:tplc="098A6CDC">
      <w:start w:val="1"/>
      <w:numFmt w:val="lowerRoman"/>
      <w:lvlText w:val="%6"/>
      <w:lvlJc w:val="left"/>
      <w:pPr>
        <w:ind w:left="39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6" w:tplc="D076EF2A">
      <w:start w:val="1"/>
      <w:numFmt w:val="decimal"/>
      <w:lvlText w:val="%7"/>
      <w:lvlJc w:val="left"/>
      <w:pPr>
        <w:ind w:left="46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7" w:tplc="D9B6C9AC">
      <w:start w:val="1"/>
      <w:numFmt w:val="lowerLetter"/>
      <w:lvlText w:val="%8"/>
      <w:lvlJc w:val="left"/>
      <w:pPr>
        <w:ind w:left="540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8" w:tplc="88EA091A">
      <w:start w:val="1"/>
      <w:numFmt w:val="lowerRoman"/>
      <w:lvlText w:val="%9"/>
      <w:lvlJc w:val="left"/>
      <w:pPr>
        <w:ind w:left="612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abstractNum>
  <w:num w:numId="1" w16cid:durableId="1647928863">
    <w:abstractNumId w:val="18"/>
  </w:num>
  <w:num w:numId="2" w16cid:durableId="1403023541">
    <w:abstractNumId w:val="18"/>
  </w:num>
  <w:num w:numId="3" w16cid:durableId="831333267">
    <w:abstractNumId w:val="20"/>
  </w:num>
  <w:num w:numId="4" w16cid:durableId="646982190">
    <w:abstractNumId w:val="0"/>
  </w:num>
  <w:num w:numId="5" w16cid:durableId="1585072466">
    <w:abstractNumId w:val="8"/>
  </w:num>
  <w:num w:numId="6" w16cid:durableId="2022387567">
    <w:abstractNumId w:val="17"/>
  </w:num>
  <w:num w:numId="7" w16cid:durableId="620191848">
    <w:abstractNumId w:val="21"/>
  </w:num>
  <w:num w:numId="8" w16cid:durableId="1026256122">
    <w:abstractNumId w:val="16"/>
  </w:num>
  <w:num w:numId="9" w16cid:durableId="1429353125">
    <w:abstractNumId w:val="3"/>
  </w:num>
  <w:num w:numId="10" w16cid:durableId="1926840865">
    <w:abstractNumId w:val="4"/>
  </w:num>
  <w:num w:numId="11" w16cid:durableId="1904214251">
    <w:abstractNumId w:val="12"/>
  </w:num>
  <w:num w:numId="12" w16cid:durableId="527068637">
    <w:abstractNumId w:val="13"/>
  </w:num>
  <w:num w:numId="13" w16cid:durableId="612783603">
    <w:abstractNumId w:val="7"/>
  </w:num>
  <w:num w:numId="14" w16cid:durableId="1554655754">
    <w:abstractNumId w:val="11"/>
  </w:num>
  <w:num w:numId="15" w16cid:durableId="439839622">
    <w:abstractNumId w:val="14"/>
  </w:num>
  <w:num w:numId="16" w16cid:durableId="959840393">
    <w:abstractNumId w:val="1"/>
  </w:num>
  <w:num w:numId="17" w16cid:durableId="649216987">
    <w:abstractNumId w:val="15"/>
  </w:num>
  <w:num w:numId="18" w16cid:durableId="360976849">
    <w:abstractNumId w:val="5"/>
  </w:num>
  <w:num w:numId="19" w16cid:durableId="522788114">
    <w:abstractNumId w:val="2"/>
  </w:num>
  <w:num w:numId="20" w16cid:durableId="903024896">
    <w:abstractNumId w:val="6"/>
  </w:num>
  <w:num w:numId="21" w16cid:durableId="1667231">
    <w:abstractNumId w:val="10"/>
  </w:num>
  <w:num w:numId="22" w16cid:durableId="2132741415">
    <w:abstractNumId w:val="10"/>
  </w:num>
  <w:num w:numId="23" w16cid:durableId="1994793476">
    <w:abstractNumId w:val="19"/>
  </w:num>
  <w:num w:numId="24" w16cid:durableId="1295255189">
    <w:abstractNumId w:val="9"/>
  </w:num>
  <w:num w:numId="25" w16cid:durableId="1433938719">
    <w:abstractNumId w:val="22"/>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embedSystemFonts/>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isplayHorizontalDrawingGridEvery w:val="0"/>
  <w:displayVerticalDrawingGridEvery w:val="0"/>
  <w:doNotUseMarginsForDrawingGridOrigin/>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0"/>
  </w:compat>
  <w:docVars>
    <w:docVar w:name="ACTIVE" w:val="Decision or Report.dot"/>
    <w:docVar w:name="VTCASE" w:val="4"/>
    <w:docVar w:name="VTCommandPending" w:val="NONE"/>
    <w:docVar w:name="VTCurMacroFlags$" w:val="NNNN"/>
    <w:docVar w:name="VTINIT" w:val="1"/>
    <w:docVar w:name="VTypeCAPFlag$" w:val="TRUE"/>
    <w:docVar w:name="VTypeJoinDigitFlag$" w:val="FALSE"/>
    <w:docVar w:name="VTypeLCFlag$" w:val="FALSE"/>
    <w:docVar w:name="VTypeNoSpaceFlag$" w:val="TRUE"/>
    <w:docVar w:name="VTypeSpaceFlag$" w:val="FALSE"/>
    <w:docVar w:name="VTypeUCFlag$" w:val="FALSE"/>
  </w:docVars>
  <w:rsids>
    <w:rsidRoot w:val="004F331F"/>
    <w:rsid w:val="0000335F"/>
    <w:rsid w:val="000046DC"/>
    <w:rsid w:val="0000716C"/>
    <w:rsid w:val="00024500"/>
    <w:rsid w:val="000247B2"/>
    <w:rsid w:val="00026718"/>
    <w:rsid w:val="00036B1C"/>
    <w:rsid w:val="00041B9D"/>
    <w:rsid w:val="0004485E"/>
    <w:rsid w:val="0004493D"/>
    <w:rsid w:val="00045C36"/>
    <w:rsid w:val="00046145"/>
    <w:rsid w:val="00046170"/>
    <w:rsid w:val="0004625F"/>
    <w:rsid w:val="00051AE0"/>
    <w:rsid w:val="00051D34"/>
    <w:rsid w:val="00052068"/>
    <w:rsid w:val="00053135"/>
    <w:rsid w:val="0005790F"/>
    <w:rsid w:val="0006010A"/>
    <w:rsid w:val="00060486"/>
    <w:rsid w:val="00060A1E"/>
    <w:rsid w:val="000627B4"/>
    <w:rsid w:val="000654F3"/>
    <w:rsid w:val="00066594"/>
    <w:rsid w:val="00067709"/>
    <w:rsid w:val="00072D75"/>
    <w:rsid w:val="000749F7"/>
    <w:rsid w:val="00075803"/>
    <w:rsid w:val="00077358"/>
    <w:rsid w:val="0008567F"/>
    <w:rsid w:val="00087477"/>
    <w:rsid w:val="00087DEC"/>
    <w:rsid w:val="00094A44"/>
    <w:rsid w:val="00095754"/>
    <w:rsid w:val="000962D5"/>
    <w:rsid w:val="000A1018"/>
    <w:rsid w:val="000A2756"/>
    <w:rsid w:val="000A4AEB"/>
    <w:rsid w:val="000A5891"/>
    <w:rsid w:val="000A64AE"/>
    <w:rsid w:val="000B02BC"/>
    <w:rsid w:val="000B0589"/>
    <w:rsid w:val="000B2642"/>
    <w:rsid w:val="000B50DA"/>
    <w:rsid w:val="000B74E9"/>
    <w:rsid w:val="000C0665"/>
    <w:rsid w:val="000C327D"/>
    <w:rsid w:val="000C3643"/>
    <w:rsid w:val="000C3F13"/>
    <w:rsid w:val="000C5098"/>
    <w:rsid w:val="000C698E"/>
    <w:rsid w:val="000D0673"/>
    <w:rsid w:val="000D2C85"/>
    <w:rsid w:val="000D561F"/>
    <w:rsid w:val="000D7A79"/>
    <w:rsid w:val="000E57C1"/>
    <w:rsid w:val="000E590E"/>
    <w:rsid w:val="000E7871"/>
    <w:rsid w:val="000F16F4"/>
    <w:rsid w:val="000F291F"/>
    <w:rsid w:val="000F378C"/>
    <w:rsid w:val="000F4059"/>
    <w:rsid w:val="000F6EC2"/>
    <w:rsid w:val="001000CB"/>
    <w:rsid w:val="001010E4"/>
    <w:rsid w:val="00102A69"/>
    <w:rsid w:val="00104D93"/>
    <w:rsid w:val="00105EA3"/>
    <w:rsid w:val="00105F8B"/>
    <w:rsid w:val="00106BAF"/>
    <w:rsid w:val="00107594"/>
    <w:rsid w:val="00114462"/>
    <w:rsid w:val="00117E61"/>
    <w:rsid w:val="00120D98"/>
    <w:rsid w:val="0012593A"/>
    <w:rsid w:val="0012663F"/>
    <w:rsid w:val="00132464"/>
    <w:rsid w:val="00132846"/>
    <w:rsid w:val="00137AF5"/>
    <w:rsid w:val="001440C3"/>
    <w:rsid w:val="00144C9C"/>
    <w:rsid w:val="00145647"/>
    <w:rsid w:val="00146E0F"/>
    <w:rsid w:val="00150375"/>
    <w:rsid w:val="00152C92"/>
    <w:rsid w:val="00157CAA"/>
    <w:rsid w:val="00161B5C"/>
    <w:rsid w:val="00164B7C"/>
    <w:rsid w:val="001655F5"/>
    <w:rsid w:val="00165E61"/>
    <w:rsid w:val="00171082"/>
    <w:rsid w:val="001767A7"/>
    <w:rsid w:val="00183F9C"/>
    <w:rsid w:val="0019245B"/>
    <w:rsid w:val="00194FEF"/>
    <w:rsid w:val="00196861"/>
    <w:rsid w:val="00197B5B"/>
    <w:rsid w:val="001A6F19"/>
    <w:rsid w:val="001B1E09"/>
    <w:rsid w:val="001B37BF"/>
    <w:rsid w:val="001B398B"/>
    <w:rsid w:val="001B52AE"/>
    <w:rsid w:val="001C26B0"/>
    <w:rsid w:val="001D594C"/>
    <w:rsid w:val="001D5D54"/>
    <w:rsid w:val="001D68EC"/>
    <w:rsid w:val="001D7008"/>
    <w:rsid w:val="001D7E37"/>
    <w:rsid w:val="001E035A"/>
    <w:rsid w:val="001E4799"/>
    <w:rsid w:val="001E6EEA"/>
    <w:rsid w:val="001E78BD"/>
    <w:rsid w:val="001F05B9"/>
    <w:rsid w:val="001F175C"/>
    <w:rsid w:val="001F5434"/>
    <w:rsid w:val="001F54F1"/>
    <w:rsid w:val="001F5990"/>
    <w:rsid w:val="002009E5"/>
    <w:rsid w:val="00207816"/>
    <w:rsid w:val="00212C8F"/>
    <w:rsid w:val="0021448E"/>
    <w:rsid w:val="0021623C"/>
    <w:rsid w:val="0022151B"/>
    <w:rsid w:val="00226AE2"/>
    <w:rsid w:val="00227DDF"/>
    <w:rsid w:val="00230F04"/>
    <w:rsid w:val="00237AF9"/>
    <w:rsid w:val="00242A5E"/>
    <w:rsid w:val="00250687"/>
    <w:rsid w:val="00250C03"/>
    <w:rsid w:val="00250CE3"/>
    <w:rsid w:val="0025491B"/>
    <w:rsid w:val="00255304"/>
    <w:rsid w:val="002765A5"/>
    <w:rsid w:val="002767E0"/>
    <w:rsid w:val="002819AB"/>
    <w:rsid w:val="00283B08"/>
    <w:rsid w:val="00290A5E"/>
    <w:rsid w:val="0029197A"/>
    <w:rsid w:val="002958D9"/>
    <w:rsid w:val="00295B2E"/>
    <w:rsid w:val="002A2C2D"/>
    <w:rsid w:val="002A3DF0"/>
    <w:rsid w:val="002A7D0B"/>
    <w:rsid w:val="002B1F15"/>
    <w:rsid w:val="002B21FE"/>
    <w:rsid w:val="002B5A3A"/>
    <w:rsid w:val="002B62AB"/>
    <w:rsid w:val="002C068A"/>
    <w:rsid w:val="002C1212"/>
    <w:rsid w:val="002C203F"/>
    <w:rsid w:val="002C2524"/>
    <w:rsid w:val="002C3F06"/>
    <w:rsid w:val="002D07DE"/>
    <w:rsid w:val="002D5A7C"/>
    <w:rsid w:val="002E4F57"/>
    <w:rsid w:val="003027BA"/>
    <w:rsid w:val="00303CA5"/>
    <w:rsid w:val="0030500E"/>
    <w:rsid w:val="003072B3"/>
    <w:rsid w:val="00317CE2"/>
    <w:rsid w:val="003206FD"/>
    <w:rsid w:val="00321F11"/>
    <w:rsid w:val="00322F17"/>
    <w:rsid w:val="00326DCC"/>
    <w:rsid w:val="00335A72"/>
    <w:rsid w:val="0033672E"/>
    <w:rsid w:val="0034154C"/>
    <w:rsid w:val="00343A1F"/>
    <w:rsid w:val="00344294"/>
    <w:rsid w:val="00344CD1"/>
    <w:rsid w:val="00355FCC"/>
    <w:rsid w:val="00357012"/>
    <w:rsid w:val="003571AF"/>
    <w:rsid w:val="00360664"/>
    <w:rsid w:val="00361890"/>
    <w:rsid w:val="00363794"/>
    <w:rsid w:val="00364E17"/>
    <w:rsid w:val="00365115"/>
    <w:rsid w:val="00366520"/>
    <w:rsid w:val="00366F95"/>
    <w:rsid w:val="00370618"/>
    <w:rsid w:val="003753FE"/>
    <w:rsid w:val="00376776"/>
    <w:rsid w:val="0038283D"/>
    <w:rsid w:val="00384637"/>
    <w:rsid w:val="0039084D"/>
    <w:rsid w:val="003941CF"/>
    <w:rsid w:val="00394EB3"/>
    <w:rsid w:val="003A25DC"/>
    <w:rsid w:val="003A277D"/>
    <w:rsid w:val="003A517E"/>
    <w:rsid w:val="003A6531"/>
    <w:rsid w:val="003A656B"/>
    <w:rsid w:val="003A74B1"/>
    <w:rsid w:val="003B2FE6"/>
    <w:rsid w:val="003B65C5"/>
    <w:rsid w:val="003B67AC"/>
    <w:rsid w:val="003C32B3"/>
    <w:rsid w:val="003C3FC8"/>
    <w:rsid w:val="003C7550"/>
    <w:rsid w:val="003D1A34"/>
    <w:rsid w:val="003D1D4A"/>
    <w:rsid w:val="003D3715"/>
    <w:rsid w:val="003E2E53"/>
    <w:rsid w:val="003E54CC"/>
    <w:rsid w:val="003F0F7A"/>
    <w:rsid w:val="003F3533"/>
    <w:rsid w:val="003F7DFB"/>
    <w:rsid w:val="00400D2A"/>
    <w:rsid w:val="004029F3"/>
    <w:rsid w:val="00403ECB"/>
    <w:rsid w:val="004156F0"/>
    <w:rsid w:val="004264D6"/>
    <w:rsid w:val="00433532"/>
    <w:rsid w:val="00434739"/>
    <w:rsid w:val="004406F2"/>
    <w:rsid w:val="00443ABB"/>
    <w:rsid w:val="004474DE"/>
    <w:rsid w:val="0045128A"/>
    <w:rsid w:val="00451EE4"/>
    <w:rsid w:val="004520BB"/>
    <w:rsid w:val="004522C1"/>
    <w:rsid w:val="00453E15"/>
    <w:rsid w:val="00460FE1"/>
    <w:rsid w:val="00461851"/>
    <w:rsid w:val="00465C48"/>
    <w:rsid w:val="00471593"/>
    <w:rsid w:val="00472AD3"/>
    <w:rsid w:val="0047538E"/>
    <w:rsid w:val="00475DC9"/>
    <w:rsid w:val="004764AF"/>
    <w:rsid w:val="00476E9B"/>
    <w:rsid w:val="0047718B"/>
    <w:rsid w:val="0048041A"/>
    <w:rsid w:val="004821A5"/>
    <w:rsid w:val="00483D15"/>
    <w:rsid w:val="004843D9"/>
    <w:rsid w:val="00491EA1"/>
    <w:rsid w:val="00496CA8"/>
    <w:rsid w:val="004976CF"/>
    <w:rsid w:val="004A21F2"/>
    <w:rsid w:val="004A2EB8"/>
    <w:rsid w:val="004A3C61"/>
    <w:rsid w:val="004B1944"/>
    <w:rsid w:val="004B72F6"/>
    <w:rsid w:val="004C07CB"/>
    <w:rsid w:val="004C1578"/>
    <w:rsid w:val="004C2C33"/>
    <w:rsid w:val="004C473E"/>
    <w:rsid w:val="004C4F84"/>
    <w:rsid w:val="004C7127"/>
    <w:rsid w:val="004C7131"/>
    <w:rsid w:val="004D00D1"/>
    <w:rsid w:val="004D5AD4"/>
    <w:rsid w:val="004E04E0"/>
    <w:rsid w:val="004E17CB"/>
    <w:rsid w:val="004E3675"/>
    <w:rsid w:val="004E48C1"/>
    <w:rsid w:val="004E6091"/>
    <w:rsid w:val="004F274A"/>
    <w:rsid w:val="004F3084"/>
    <w:rsid w:val="004F327F"/>
    <w:rsid w:val="004F331F"/>
    <w:rsid w:val="004F7944"/>
    <w:rsid w:val="00502C0C"/>
    <w:rsid w:val="00506851"/>
    <w:rsid w:val="00510D77"/>
    <w:rsid w:val="005110A8"/>
    <w:rsid w:val="00511A50"/>
    <w:rsid w:val="005134AC"/>
    <w:rsid w:val="00515B5E"/>
    <w:rsid w:val="00517081"/>
    <w:rsid w:val="005213A5"/>
    <w:rsid w:val="0052347F"/>
    <w:rsid w:val="00523706"/>
    <w:rsid w:val="0053093D"/>
    <w:rsid w:val="005373AE"/>
    <w:rsid w:val="00541734"/>
    <w:rsid w:val="00542B4C"/>
    <w:rsid w:val="00542D8D"/>
    <w:rsid w:val="005442D1"/>
    <w:rsid w:val="00547233"/>
    <w:rsid w:val="00552B8C"/>
    <w:rsid w:val="00553DC2"/>
    <w:rsid w:val="00554C9A"/>
    <w:rsid w:val="00557434"/>
    <w:rsid w:val="0055751A"/>
    <w:rsid w:val="00561007"/>
    <w:rsid w:val="00561E69"/>
    <w:rsid w:val="0056634F"/>
    <w:rsid w:val="00566910"/>
    <w:rsid w:val="00566A65"/>
    <w:rsid w:val="00567F17"/>
    <w:rsid w:val="0057098A"/>
    <w:rsid w:val="005714FC"/>
    <w:rsid w:val="005718AF"/>
    <w:rsid w:val="00571FD4"/>
    <w:rsid w:val="00572879"/>
    <w:rsid w:val="00573701"/>
    <w:rsid w:val="00573AA1"/>
    <w:rsid w:val="0057471E"/>
    <w:rsid w:val="0057782A"/>
    <w:rsid w:val="0058566F"/>
    <w:rsid w:val="00591235"/>
    <w:rsid w:val="005A0799"/>
    <w:rsid w:val="005A2713"/>
    <w:rsid w:val="005A3A64"/>
    <w:rsid w:val="005A4561"/>
    <w:rsid w:val="005B539F"/>
    <w:rsid w:val="005B5EF0"/>
    <w:rsid w:val="005B6225"/>
    <w:rsid w:val="005C310D"/>
    <w:rsid w:val="005C31CC"/>
    <w:rsid w:val="005C3402"/>
    <w:rsid w:val="005C4824"/>
    <w:rsid w:val="005C48FA"/>
    <w:rsid w:val="005C5C7A"/>
    <w:rsid w:val="005C6575"/>
    <w:rsid w:val="005C6E25"/>
    <w:rsid w:val="005D03F6"/>
    <w:rsid w:val="005D20AE"/>
    <w:rsid w:val="005D5E9F"/>
    <w:rsid w:val="005D739E"/>
    <w:rsid w:val="005E1FA7"/>
    <w:rsid w:val="005E34E1"/>
    <w:rsid w:val="005E34FF"/>
    <w:rsid w:val="005E3542"/>
    <w:rsid w:val="005E52F9"/>
    <w:rsid w:val="005F085A"/>
    <w:rsid w:val="005F1261"/>
    <w:rsid w:val="005F39A9"/>
    <w:rsid w:val="00600FF6"/>
    <w:rsid w:val="00602315"/>
    <w:rsid w:val="00602508"/>
    <w:rsid w:val="006052EF"/>
    <w:rsid w:val="00611F76"/>
    <w:rsid w:val="006127F0"/>
    <w:rsid w:val="006144F4"/>
    <w:rsid w:val="006146A8"/>
    <w:rsid w:val="00614E46"/>
    <w:rsid w:val="00615462"/>
    <w:rsid w:val="00623DBB"/>
    <w:rsid w:val="00625C92"/>
    <w:rsid w:val="00627101"/>
    <w:rsid w:val="006319E6"/>
    <w:rsid w:val="006329B1"/>
    <w:rsid w:val="0063373D"/>
    <w:rsid w:val="00634E29"/>
    <w:rsid w:val="0064485D"/>
    <w:rsid w:val="006521F9"/>
    <w:rsid w:val="00654F83"/>
    <w:rsid w:val="00655579"/>
    <w:rsid w:val="0065661E"/>
    <w:rsid w:val="0065719B"/>
    <w:rsid w:val="0066322F"/>
    <w:rsid w:val="00664308"/>
    <w:rsid w:val="0066555E"/>
    <w:rsid w:val="00666DDC"/>
    <w:rsid w:val="00667476"/>
    <w:rsid w:val="00676D5E"/>
    <w:rsid w:val="00677662"/>
    <w:rsid w:val="00680DB6"/>
    <w:rsid w:val="00681108"/>
    <w:rsid w:val="00683417"/>
    <w:rsid w:val="00685A46"/>
    <w:rsid w:val="00686202"/>
    <w:rsid w:val="00690EAD"/>
    <w:rsid w:val="00692B46"/>
    <w:rsid w:val="00693A1E"/>
    <w:rsid w:val="0069559D"/>
    <w:rsid w:val="00696368"/>
    <w:rsid w:val="006A10D0"/>
    <w:rsid w:val="006A1EB5"/>
    <w:rsid w:val="006A2B3D"/>
    <w:rsid w:val="006A2FF7"/>
    <w:rsid w:val="006A5BB3"/>
    <w:rsid w:val="006A7B8B"/>
    <w:rsid w:val="006B06C9"/>
    <w:rsid w:val="006B686F"/>
    <w:rsid w:val="006B7E08"/>
    <w:rsid w:val="006C0FD4"/>
    <w:rsid w:val="006C4C25"/>
    <w:rsid w:val="006C665D"/>
    <w:rsid w:val="006C689B"/>
    <w:rsid w:val="006C6D1A"/>
    <w:rsid w:val="006D2842"/>
    <w:rsid w:val="006D5133"/>
    <w:rsid w:val="006D5648"/>
    <w:rsid w:val="006D65E8"/>
    <w:rsid w:val="006D6724"/>
    <w:rsid w:val="006E2342"/>
    <w:rsid w:val="006F13BD"/>
    <w:rsid w:val="006F16D9"/>
    <w:rsid w:val="006F2CDD"/>
    <w:rsid w:val="006F3531"/>
    <w:rsid w:val="006F3E32"/>
    <w:rsid w:val="006F4854"/>
    <w:rsid w:val="006F6496"/>
    <w:rsid w:val="00700373"/>
    <w:rsid w:val="00702779"/>
    <w:rsid w:val="00704126"/>
    <w:rsid w:val="00707137"/>
    <w:rsid w:val="00710926"/>
    <w:rsid w:val="00711BE2"/>
    <w:rsid w:val="00713F66"/>
    <w:rsid w:val="007147F4"/>
    <w:rsid w:val="0071604A"/>
    <w:rsid w:val="0072013D"/>
    <w:rsid w:val="007212E5"/>
    <w:rsid w:val="00721BAB"/>
    <w:rsid w:val="007246D2"/>
    <w:rsid w:val="00740576"/>
    <w:rsid w:val="00743168"/>
    <w:rsid w:val="00745CB8"/>
    <w:rsid w:val="00752429"/>
    <w:rsid w:val="007548BE"/>
    <w:rsid w:val="00754A0D"/>
    <w:rsid w:val="00766186"/>
    <w:rsid w:val="0077066F"/>
    <w:rsid w:val="00770FE5"/>
    <w:rsid w:val="00771A12"/>
    <w:rsid w:val="007755D7"/>
    <w:rsid w:val="0078304C"/>
    <w:rsid w:val="00785862"/>
    <w:rsid w:val="007860A2"/>
    <w:rsid w:val="007920EE"/>
    <w:rsid w:val="00793751"/>
    <w:rsid w:val="0079423F"/>
    <w:rsid w:val="00796F76"/>
    <w:rsid w:val="007A0537"/>
    <w:rsid w:val="007A06BE"/>
    <w:rsid w:val="007A15CB"/>
    <w:rsid w:val="007A3EC8"/>
    <w:rsid w:val="007B4C9B"/>
    <w:rsid w:val="007B5229"/>
    <w:rsid w:val="007C1DBC"/>
    <w:rsid w:val="007C51C4"/>
    <w:rsid w:val="007C6755"/>
    <w:rsid w:val="007D0880"/>
    <w:rsid w:val="007D65B4"/>
    <w:rsid w:val="007E4FE2"/>
    <w:rsid w:val="007E77E3"/>
    <w:rsid w:val="007F130E"/>
    <w:rsid w:val="007F1352"/>
    <w:rsid w:val="007F1F26"/>
    <w:rsid w:val="007F3F10"/>
    <w:rsid w:val="007F52EF"/>
    <w:rsid w:val="007F59EB"/>
    <w:rsid w:val="00800B45"/>
    <w:rsid w:val="00801BAD"/>
    <w:rsid w:val="00806F2A"/>
    <w:rsid w:val="00810E93"/>
    <w:rsid w:val="008162CC"/>
    <w:rsid w:val="0082034D"/>
    <w:rsid w:val="00820B01"/>
    <w:rsid w:val="00820FB8"/>
    <w:rsid w:val="0082698D"/>
    <w:rsid w:val="00827937"/>
    <w:rsid w:val="00827E6B"/>
    <w:rsid w:val="00831869"/>
    <w:rsid w:val="00834368"/>
    <w:rsid w:val="00837375"/>
    <w:rsid w:val="008411A4"/>
    <w:rsid w:val="00841B60"/>
    <w:rsid w:val="008435A1"/>
    <w:rsid w:val="00851F41"/>
    <w:rsid w:val="00854F7E"/>
    <w:rsid w:val="00864C63"/>
    <w:rsid w:val="008667D8"/>
    <w:rsid w:val="00872CB6"/>
    <w:rsid w:val="00882B66"/>
    <w:rsid w:val="0088314A"/>
    <w:rsid w:val="008833E6"/>
    <w:rsid w:val="00884172"/>
    <w:rsid w:val="008947EE"/>
    <w:rsid w:val="008A03E3"/>
    <w:rsid w:val="008A585B"/>
    <w:rsid w:val="008A6B72"/>
    <w:rsid w:val="008A75A3"/>
    <w:rsid w:val="008B080F"/>
    <w:rsid w:val="008B0E81"/>
    <w:rsid w:val="008B56D0"/>
    <w:rsid w:val="008B6289"/>
    <w:rsid w:val="008B7374"/>
    <w:rsid w:val="008C0456"/>
    <w:rsid w:val="008C4744"/>
    <w:rsid w:val="008C6FA3"/>
    <w:rsid w:val="008D2A19"/>
    <w:rsid w:val="008D477C"/>
    <w:rsid w:val="008D7EA0"/>
    <w:rsid w:val="008E359C"/>
    <w:rsid w:val="008E69A8"/>
    <w:rsid w:val="008E6B65"/>
    <w:rsid w:val="008F025C"/>
    <w:rsid w:val="00901334"/>
    <w:rsid w:val="00904814"/>
    <w:rsid w:val="009124CE"/>
    <w:rsid w:val="00912870"/>
    <w:rsid w:val="00912954"/>
    <w:rsid w:val="00914216"/>
    <w:rsid w:val="00916D77"/>
    <w:rsid w:val="00917AA7"/>
    <w:rsid w:val="00920CA9"/>
    <w:rsid w:val="009217BA"/>
    <w:rsid w:val="00921F34"/>
    <w:rsid w:val="0092304C"/>
    <w:rsid w:val="009239A2"/>
    <w:rsid w:val="00923F06"/>
    <w:rsid w:val="0092562E"/>
    <w:rsid w:val="00926D7A"/>
    <w:rsid w:val="00926DAF"/>
    <w:rsid w:val="00927E7A"/>
    <w:rsid w:val="009343F0"/>
    <w:rsid w:val="009359D5"/>
    <w:rsid w:val="0094238E"/>
    <w:rsid w:val="0094397E"/>
    <w:rsid w:val="009459FA"/>
    <w:rsid w:val="009557E0"/>
    <w:rsid w:val="00957764"/>
    <w:rsid w:val="00960B10"/>
    <w:rsid w:val="009712EE"/>
    <w:rsid w:val="009743C6"/>
    <w:rsid w:val="009756E8"/>
    <w:rsid w:val="00977B12"/>
    <w:rsid w:val="0098065F"/>
    <w:rsid w:val="0098162B"/>
    <w:rsid w:val="0098197E"/>
    <w:rsid w:val="00982D1D"/>
    <w:rsid w:val="009841DA"/>
    <w:rsid w:val="00986627"/>
    <w:rsid w:val="0098678F"/>
    <w:rsid w:val="00987539"/>
    <w:rsid w:val="00987EA2"/>
    <w:rsid w:val="0099019A"/>
    <w:rsid w:val="00994A8E"/>
    <w:rsid w:val="00995B9A"/>
    <w:rsid w:val="009A2264"/>
    <w:rsid w:val="009B0B7D"/>
    <w:rsid w:val="009B1972"/>
    <w:rsid w:val="009B3075"/>
    <w:rsid w:val="009B3D8E"/>
    <w:rsid w:val="009B72ED"/>
    <w:rsid w:val="009B7BD4"/>
    <w:rsid w:val="009B7F3F"/>
    <w:rsid w:val="009C0299"/>
    <w:rsid w:val="009C1BA7"/>
    <w:rsid w:val="009C2CBA"/>
    <w:rsid w:val="009D0803"/>
    <w:rsid w:val="009D6611"/>
    <w:rsid w:val="009E1447"/>
    <w:rsid w:val="009E179D"/>
    <w:rsid w:val="009E3C69"/>
    <w:rsid w:val="009E4076"/>
    <w:rsid w:val="009E4AE3"/>
    <w:rsid w:val="009E6D5B"/>
    <w:rsid w:val="009E6FB7"/>
    <w:rsid w:val="009F0F58"/>
    <w:rsid w:val="009F1F52"/>
    <w:rsid w:val="009F51F0"/>
    <w:rsid w:val="009F6B6E"/>
    <w:rsid w:val="009F7517"/>
    <w:rsid w:val="00A00FCD"/>
    <w:rsid w:val="00A0169F"/>
    <w:rsid w:val="00A026C1"/>
    <w:rsid w:val="00A0715F"/>
    <w:rsid w:val="00A101CD"/>
    <w:rsid w:val="00A13C6D"/>
    <w:rsid w:val="00A176F6"/>
    <w:rsid w:val="00A239F8"/>
    <w:rsid w:val="00A23FC7"/>
    <w:rsid w:val="00A25A19"/>
    <w:rsid w:val="00A270B7"/>
    <w:rsid w:val="00A31770"/>
    <w:rsid w:val="00A418A7"/>
    <w:rsid w:val="00A5189F"/>
    <w:rsid w:val="00A54248"/>
    <w:rsid w:val="00A5760C"/>
    <w:rsid w:val="00A6086B"/>
    <w:rsid w:val="00A60DB3"/>
    <w:rsid w:val="00A61D56"/>
    <w:rsid w:val="00A62AE3"/>
    <w:rsid w:val="00A6320D"/>
    <w:rsid w:val="00A64CC5"/>
    <w:rsid w:val="00A65F19"/>
    <w:rsid w:val="00A66CC4"/>
    <w:rsid w:val="00A75660"/>
    <w:rsid w:val="00A757D8"/>
    <w:rsid w:val="00A75912"/>
    <w:rsid w:val="00A80537"/>
    <w:rsid w:val="00A812A0"/>
    <w:rsid w:val="00A8699E"/>
    <w:rsid w:val="00A92BC6"/>
    <w:rsid w:val="00A962F4"/>
    <w:rsid w:val="00A96893"/>
    <w:rsid w:val="00AB2BFA"/>
    <w:rsid w:val="00AB658E"/>
    <w:rsid w:val="00AC4EE4"/>
    <w:rsid w:val="00AC652D"/>
    <w:rsid w:val="00AC7DBC"/>
    <w:rsid w:val="00AD0E39"/>
    <w:rsid w:val="00AD2F56"/>
    <w:rsid w:val="00AD7978"/>
    <w:rsid w:val="00AE0CC5"/>
    <w:rsid w:val="00AE1B68"/>
    <w:rsid w:val="00AE2FAA"/>
    <w:rsid w:val="00AF5312"/>
    <w:rsid w:val="00AF5FEC"/>
    <w:rsid w:val="00AF7F36"/>
    <w:rsid w:val="00B049F2"/>
    <w:rsid w:val="00B04E03"/>
    <w:rsid w:val="00B11866"/>
    <w:rsid w:val="00B1482C"/>
    <w:rsid w:val="00B2056A"/>
    <w:rsid w:val="00B22078"/>
    <w:rsid w:val="00B249B3"/>
    <w:rsid w:val="00B314D0"/>
    <w:rsid w:val="00B32279"/>
    <w:rsid w:val="00B32324"/>
    <w:rsid w:val="00B33091"/>
    <w:rsid w:val="00B345C9"/>
    <w:rsid w:val="00B3732D"/>
    <w:rsid w:val="00B37B71"/>
    <w:rsid w:val="00B443FB"/>
    <w:rsid w:val="00B44C6E"/>
    <w:rsid w:val="00B45A5B"/>
    <w:rsid w:val="00B475FD"/>
    <w:rsid w:val="00B510D6"/>
    <w:rsid w:val="00B51D9F"/>
    <w:rsid w:val="00B53C36"/>
    <w:rsid w:val="00B53D88"/>
    <w:rsid w:val="00B56990"/>
    <w:rsid w:val="00B57EF2"/>
    <w:rsid w:val="00B57F28"/>
    <w:rsid w:val="00B61A59"/>
    <w:rsid w:val="00B7142C"/>
    <w:rsid w:val="00B714D0"/>
    <w:rsid w:val="00B73AE9"/>
    <w:rsid w:val="00B7746F"/>
    <w:rsid w:val="00B8435D"/>
    <w:rsid w:val="00B9267B"/>
    <w:rsid w:val="00BA6237"/>
    <w:rsid w:val="00BB64E1"/>
    <w:rsid w:val="00BC0524"/>
    <w:rsid w:val="00BC1435"/>
    <w:rsid w:val="00BC1BF5"/>
    <w:rsid w:val="00BC26E1"/>
    <w:rsid w:val="00BC2702"/>
    <w:rsid w:val="00BC7869"/>
    <w:rsid w:val="00BD09CD"/>
    <w:rsid w:val="00BD1CCC"/>
    <w:rsid w:val="00BD2C8C"/>
    <w:rsid w:val="00BD2E24"/>
    <w:rsid w:val="00BD5FDB"/>
    <w:rsid w:val="00BD6C72"/>
    <w:rsid w:val="00BE0B86"/>
    <w:rsid w:val="00BE11D9"/>
    <w:rsid w:val="00BE6018"/>
    <w:rsid w:val="00BE6377"/>
    <w:rsid w:val="00BE7031"/>
    <w:rsid w:val="00BE763F"/>
    <w:rsid w:val="00BF2569"/>
    <w:rsid w:val="00BF34D7"/>
    <w:rsid w:val="00C00B41"/>
    <w:rsid w:val="00C00E8A"/>
    <w:rsid w:val="00C05BC9"/>
    <w:rsid w:val="00C05EB6"/>
    <w:rsid w:val="00C07B3D"/>
    <w:rsid w:val="00C11BD0"/>
    <w:rsid w:val="00C124DF"/>
    <w:rsid w:val="00C14F7B"/>
    <w:rsid w:val="00C20D25"/>
    <w:rsid w:val="00C2609F"/>
    <w:rsid w:val="00C274BD"/>
    <w:rsid w:val="00C307CE"/>
    <w:rsid w:val="00C30A36"/>
    <w:rsid w:val="00C311A6"/>
    <w:rsid w:val="00C3141D"/>
    <w:rsid w:val="00C35FFB"/>
    <w:rsid w:val="00C361DC"/>
    <w:rsid w:val="00C36797"/>
    <w:rsid w:val="00C40EA6"/>
    <w:rsid w:val="00C41DBA"/>
    <w:rsid w:val="00C42ABE"/>
    <w:rsid w:val="00C47FC1"/>
    <w:rsid w:val="00C53F97"/>
    <w:rsid w:val="00C57B84"/>
    <w:rsid w:val="00C61CA4"/>
    <w:rsid w:val="00C632A1"/>
    <w:rsid w:val="00C668FB"/>
    <w:rsid w:val="00C7196C"/>
    <w:rsid w:val="00C74873"/>
    <w:rsid w:val="00C749E6"/>
    <w:rsid w:val="00C75FB4"/>
    <w:rsid w:val="00C77B30"/>
    <w:rsid w:val="00C82F64"/>
    <w:rsid w:val="00C8343C"/>
    <w:rsid w:val="00C857CB"/>
    <w:rsid w:val="00C85DB6"/>
    <w:rsid w:val="00C86979"/>
    <w:rsid w:val="00C8740F"/>
    <w:rsid w:val="00C876C8"/>
    <w:rsid w:val="00C913EB"/>
    <w:rsid w:val="00C915A8"/>
    <w:rsid w:val="00C91CE0"/>
    <w:rsid w:val="00C91DC5"/>
    <w:rsid w:val="00C924A0"/>
    <w:rsid w:val="00C94B57"/>
    <w:rsid w:val="00CA1106"/>
    <w:rsid w:val="00CA2581"/>
    <w:rsid w:val="00CA2A91"/>
    <w:rsid w:val="00CA54D9"/>
    <w:rsid w:val="00CA692A"/>
    <w:rsid w:val="00CB098B"/>
    <w:rsid w:val="00CB108F"/>
    <w:rsid w:val="00CB1BC6"/>
    <w:rsid w:val="00CB4D78"/>
    <w:rsid w:val="00CC3F78"/>
    <w:rsid w:val="00CC50AC"/>
    <w:rsid w:val="00CD3D1B"/>
    <w:rsid w:val="00CE21C0"/>
    <w:rsid w:val="00CE2744"/>
    <w:rsid w:val="00CE6312"/>
    <w:rsid w:val="00CF0BF3"/>
    <w:rsid w:val="00CF43A6"/>
    <w:rsid w:val="00D01539"/>
    <w:rsid w:val="00D02B48"/>
    <w:rsid w:val="00D05345"/>
    <w:rsid w:val="00D100FC"/>
    <w:rsid w:val="00D1120A"/>
    <w:rsid w:val="00D125BE"/>
    <w:rsid w:val="00D130EB"/>
    <w:rsid w:val="00D137F7"/>
    <w:rsid w:val="00D13FAF"/>
    <w:rsid w:val="00D1410D"/>
    <w:rsid w:val="00D20513"/>
    <w:rsid w:val="00D2098D"/>
    <w:rsid w:val="00D21888"/>
    <w:rsid w:val="00D245AB"/>
    <w:rsid w:val="00D24D0F"/>
    <w:rsid w:val="00D2527C"/>
    <w:rsid w:val="00D26399"/>
    <w:rsid w:val="00D27142"/>
    <w:rsid w:val="00D354A3"/>
    <w:rsid w:val="00D35E5A"/>
    <w:rsid w:val="00D37A68"/>
    <w:rsid w:val="00D40701"/>
    <w:rsid w:val="00D423EB"/>
    <w:rsid w:val="00D46B70"/>
    <w:rsid w:val="00D47537"/>
    <w:rsid w:val="00D555DA"/>
    <w:rsid w:val="00D566DB"/>
    <w:rsid w:val="00D63ED1"/>
    <w:rsid w:val="00D65E15"/>
    <w:rsid w:val="00D663C8"/>
    <w:rsid w:val="00D66B1B"/>
    <w:rsid w:val="00D741AA"/>
    <w:rsid w:val="00D9489D"/>
    <w:rsid w:val="00D94FCA"/>
    <w:rsid w:val="00D96A79"/>
    <w:rsid w:val="00D97D5D"/>
    <w:rsid w:val="00DA1264"/>
    <w:rsid w:val="00DA2977"/>
    <w:rsid w:val="00DA7570"/>
    <w:rsid w:val="00DB1128"/>
    <w:rsid w:val="00DB3DB8"/>
    <w:rsid w:val="00DB61AD"/>
    <w:rsid w:val="00DB626D"/>
    <w:rsid w:val="00DB7937"/>
    <w:rsid w:val="00DC66BD"/>
    <w:rsid w:val="00DD0F21"/>
    <w:rsid w:val="00DE0809"/>
    <w:rsid w:val="00DE265F"/>
    <w:rsid w:val="00DE29A4"/>
    <w:rsid w:val="00DE3E0D"/>
    <w:rsid w:val="00DE6026"/>
    <w:rsid w:val="00DF13E8"/>
    <w:rsid w:val="00DF1DCE"/>
    <w:rsid w:val="00DF532C"/>
    <w:rsid w:val="00DF6510"/>
    <w:rsid w:val="00E03A17"/>
    <w:rsid w:val="00E04820"/>
    <w:rsid w:val="00E10D4C"/>
    <w:rsid w:val="00E11244"/>
    <w:rsid w:val="00E120A5"/>
    <w:rsid w:val="00E13462"/>
    <w:rsid w:val="00E15353"/>
    <w:rsid w:val="00E16CAE"/>
    <w:rsid w:val="00E21533"/>
    <w:rsid w:val="00E23F96"/>
    <w:rsid w:val="00E312F9"/>
    <w:rsid w:val="00E3450F"/>
    <w:rsid w:val="00E34B1B"/>
    <w:rsid w:val="00E40EE3"/>
    <w:rsid w:val="00E445BD"/>
    <w:rsid w:val="00E45340"/>
    <w:rsid w:val="00E47DD5"/>
    <w:rsid w:val="00E50425"/>
    <w:rsid w:val="00E505DB"/>
    <w:rsid w:val="00E515DB"/>
    <w:rsid w:val="00E54F7C"/>
    <w:rsid w:val="00E602B4"/>
    <w:rsid w:val="00E6053F"/>
    <w:rsid w:val="00E60A3A"/>
    <w:rsid w:val="00E674DD"/>
    <w:rsid w:val="00E67B22"/>
    <w:rsid w:val="00E737C5"/>
    <w:rsid w:val="00E81323"/>
    <w:rsid w:val="00E8335C"/>
    <w:rsid w:val="00E83C4D"/>
    <w:rsid w:val="00E84893"/>
    <w:rsid w:val="00E85E3D"/>
    <w:rsid w:val="00E8608C"/>
    <w:rsid w:val="00E8654F"/>
    <w:rsid w:val="00E8723A"/>
    <w:rsid w:val="00E91FF3"/>
    <w:rsid w:val="00E971CE"/>
    <w:rsid w:val="00E974ED"/>
    <w:rsid w:val="00EA345F"/>
    <w:rsid w:val="00EA406E"/>
    <w:rsid w:val="00EA43AC"/>
    <w:rsid w:val="00EA52D3"/>
    <w:rsid w:val="00EA6EC3"/>
    <w:rsid w:val="00EA73CE"/>
    <w:rsid w:val="00EA761C"/>
    <w:rsid w:val="00EA7CE1"/>
    <w:rsid w:val="00EB2329"/>
    <w:rsid w:val="00EB67D6"/>
    <w:rsid w:val="00EC5414"/>
    <w:rsid w:val="00EC66D4"/>
    <w:rsid w:val="00EC68F9"/>
    <w:rsid w:val="00ED043A"/>
    <w:rsid w:val="00ED32FA"/>
    <w:rsid w:val="00ED3727"/>
    <w:rsid w:val="00ED3DDF"/>
    <w:rsid w:val="00ED3FF4"/>
    <w:rsid w:val="00ED4A44"/>
    <w:rsid w:val="00ED50F4"/>
    <w:rsid w:val="00ED5136"/>
    <w:rsid w:val="00ED64BB"/>
    <w:rsid w:val="00EE172F"/>
    <w:rsid w:val="00EE1C1A"/>
    <w:rsid w:val="00EE2613"/>
    <w:rsid w:val="00EE2EBA"/>
    <w:rsid w:val="00EE550A"/>
    <w:rsid w:val="00EE7169"/>
    <w:rsid w:val="00EF1E98"/>
    <w:rsid w:val="00EF4D7B"/>
    <w:rsid w:val="00EF5820"/>
    <w:rsid w:val="00F0105C"/>
    <w:rsid w:val="00F04681"/>
    <w:rsid w:val="00F1025A"/>
    <w:rsid w:val="00F10668"/>
    <w:rsid w:val="00F2297F"/>
    <w:rsid w:val="00F234A5"/>
    <w:rsid w:val="00F31C06"/>
    <w:rsid w:val="00F3244B"/>
    <w:rsid w:val="00F35EDC"/>
    <w:rsid w:val="00F3786F"/>
    <w:rsid w:val="00F45E0E"/>
    <w:rsid w:val="00F470EA"/>
    <w:rsid w:val="00F47DC9"/>
    <w:rsid w:val="00F54674"/>
    <w:rsid w:val="00F5656E"/>
    <w:rsid w:val="00F62916"/>
    <w:rsid w:val="00F63D9A"/>
    <w:rsid w:val="00F6566A"/>
    <w:rsid w:val="00F659A3"/>
    <w:rsid w:val="00F72E73"/>
    <w:rsid w:val="00F7417F"/>
    <w:rsid w:val="00F74E0C"/>
    <w:rsid w:val="00F762A7"/>
    <w:rsid w:val="00F776AB"/>
    <w:rsid w:val="00F82CA2"/>
    <w:rsid w:val="00F82D83"/>
    <w:rsid w:val="00F8774D"/>
    <w:rsid w:val="00F905E8"/>
    <w:rsid w:val="00F9346C"/>
    <w:rsid w:val="00F96D92"/>
    <w:rsid w:val="00F96DF2"/>
    <w:rsid w:val="00FA02D2"/>
    <w:rsid w:val="00FA3314"/>
    <w:rsid w:val="00FA5787"/>
    <w:rsid w:val="00FA61F8"/>
    <w:rsid w:val="00FA7DF2"/>
    <w:rsid w:val="00FA7F8A"/>
    <w:rsid w:val="00FB0C1D"/>
    <w:rsid w:val="00FB0C41"/>
    <w:rsid w:val="00FB0D1C"/>
    <w:rsid w:val="00FB0F38"/>
    <w:rsid w:val="00FB743C"/>
    <w:rsid w:val="00FC1F1F"/>
    <w:rsid w:val="00FC2146"/>
    <w:rsid w:val="00FC4751"/>
    <w:rsid w:val="00FC5B1F"/>
    <w:rsid w:val="00FC680D"/>
    <w:rsid w:val="00FC6E8D"/>
    <w:rsid w:val="00FD2BA2"/>
    <w:rsid w:val="00FD307B"/>
    <w:rsid w:val="00FD7CFD"/>
    <w:rsid w:val="00FE0B06"/>
    <w:rsid w:val="00FE2E64"/>
    <w:rsid w:val="00FE5470"/>
    <w:rsid w:val="00FE68E4"/>
    <w:rsid w:val="00FF34A3"/>
    <w:rsid w:val="00FF3624"/>
    <w:rsid w:val="00FF6720"/>
    <w:rsid w:val="00FF776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CEA9CBC"/>
  <w15:docId w15:val="{7565F425-6575-402F-AA02-301913DF2C7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caption" w:semiHidden="1" w:unhideWhenUsed="1" w:qFormat="1"/>
    <w:lsdException w:name="Title" w:qFormat="1"/>
    <w:lsdException w:name="Subtitle" w:qFormat="1"/>
    <w:lsdException w:name="Strong" w:qFormat="1"/>
    <w:lsdException w:name="Emphasis" w:qFormat="1"/>
    <w:lsdException w:name="Normal Table"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C8740F"/>
    <w:rPr>
      <w:rFonts w:ascii="Verdana" w:hAnsi="Verdana"/>
      <w:sz w:val="22"/>
    </w:rPr>
  </w:style>
  <w:style w:type="paragraph" w:styleId="Heading1">
    <w:name w:val="heading 1"/>
    <w:basedOn w:val="Normal"/>
    <w:next w:val="Normal"/>
    <w:qFormat/>
    <w:pPr>
      <w:keepNext/>
      <w:widowControl w:val="0"/>
      <w:spacing w:before="480" w:after="60"/>
      <w:outlineLvl w:val="0"/>
    </w:pPr>
    <w:rPr>
      <w:color w:val="808080"/>
      <w:kern w:val="28"/>
      <w:sz w:val="72"/>
    </w:rPr>
  </w:style>
  <w:style w:type="paragraph" w:styleId="Heading2">
    <w:name w:val="heading 2"/>
    <w:basedOn w:val="Normal"/>
    <w:next w:val="Normal"/>
    <w:qFormat/>
    <w:rsid w:val="00591235"/>
    <w:pPr>
      <w:keepNext/>
      <w:numPr>
        <w:ilvl w:val="1"/>
        <w:numId w:val="22"/>
      </w:numPr>
      <w:spacing w:before="360" w:after="60"/>
      <w:outlineLvl w:val="1"/>
    </w:pPr>
    <w:rPr>
      <w:color w:val="000000"/>
      <w:sz w:val="44"/>
    </w:rPr>
  </w:style>
  <w:style w:type="paragraph" w:styleId="Heading3">
    <w:name w:val="heading 3"/>
    <w:basedOn w:val="Normal"/>
    <w:next w:val="Normal"/>
    <w:qFormat/>
    <w:rsid w:val="00591235"/>
    <w:pPr>
      <w:keepNext/>
      <w:widowControl w:val="0"/>
      <w:numPr>
        <w:ilvl w:val="2"/>
        <w:numId w:val="22"/>
      </w:numPr>
      <w:spacing w:before="320" w:after="60"/>
      <w:outlineLvl w:val="2"/>
    </w:pPr>
    <w:rPr>
      <w:caps/>
      <w:color w:val="000000"/>
      <w:sz w:val="28"/>
    </w:rPr>
  </w:style>
  <w:style w:type="paragraph" w:styleId="Heading4">
    <w:name w:val="heading 4"/>
    <w:basedOn w:val="Normal"/>
    <w:next w:val="Normal"/>
    <w:qFormat/>
    <w:rsid w:val="00591235"/>
    <w:pPr>
      <w:keepNext/>
      <w:widowControl w:val="0"/>
      <w:numPr>
        <w:ilvl w:val="3"/>
        <w:numId w:val="22"/>
      </w:numPr>
      <w:spacing w:before="240" w:after="40"/>
      <w:outlineLvl w:val="3"/>
    </w:pPr>
    <w:rPr>
      <w:b/>
      <w:i/>
      <w:color w:val="000000"/>
    </w:rPr>
  </w:style>
  <w:style w:type="paragraph" w:styleId="Heading5">
    <w:name w:val="heading 5"/>
    <w:basedOn w:val="Normal"/>
    <w:next w:val="Normal"/>
    <w:qFormat/>
    <w:rsid w:val="00591235"/>
    <w:pPr>
      <w:keepNext/>
      <w:numPr>
        <w:ilvl w:val="4"/>
        <w:numId w:val="22"/>
      </w:numPr>
      <w:spacing w:before="220" w:after="40"/>
      <w:outlineLvl w:val="4"/>
    </w:pPr>
    <w:rPr>
      <w:color w:val="000000"/>
    </w:rPr>
  </w:style>
  <w:style w:type="paragraph" w:styleId="Heading6">
    <w:name w:val="heading 6"/>
    <w:basedOn w:val="Normal"/>
    <w:next w:val="Style1"/>
    <w:qFormat/>
    <w:rsid w:val="009E1447"/>
    <w:pPr>
      <w:keepNext/>
      <w:widowControl w:val="0"/>
      <w:spacing w:before="180"/>
      <w:outlineLvl w:val="5"/>
    </w:pPr>
    <w:rPr>
      <w:b/>
      <w:color w:val="000000"/>
      <w:szCs w:val="22"/>
    </w:rPr>
  </w:style>
  <w:style w:type="paragraph" w:styleId="Heading7">
    <w:name w:val="heading 7"/>
    <w:basedOn w:val="Normal"/>
    <w:next w:val="Normal"/>
    <w:qFormat/>
    <w:rsid w:val="00591235"/>
    <w:pPr>
      <w:numPr>
        <w:ilvl w:val="6"/>
        <w:numId w:val="22"/>
      </w:numPr>
      <w:tabs>
        <w:tab w:val="left" w:pos="993"/>
      </w:tabs>
      <w:spacing w:after="60"/>
      <w:outlineLvl w:val="6"/>
    </w:pPr>
    <w:rPr>
      <w:color w:val="000000"/>
      <w:sz w:val="20"/>
    </w:rPr>
  </w:style>
  <w:style w:type="paragraph" w:styleId="Heading8">
    <w:name w:val="heading 8"/>
    <w:basedOn w:val="Normal"/>
    <w:next w:val="Normal"/>
    <w:qFormat/>
    <w:rsid w:val="00591235"/>
    <w:pPr>
      <w:numPr>
        <w:ilvl w:val="7"/>
        <w:numId w:val="22"/>
      </w:numPr>
      <w:spacing w:before="140" w:after="20"/>
      <w:outlineLvl w:val="7"/>
    </w:pPr>
    <w:rPr>
      <w:i/>
      <w:color w:val="000000"/>
      <w:sz w:val="18"/>
    </w:rPr>
  </w:style>
  <w:style w:type="paragraph" w:styleId="Heading9">
    <w:name w:val="heading 9"/>
    <w:basedOn w:val="Normal"/>
    <w:next w:val="Normal"/>
    <w:qFormat/>
    <w:rsid w:val="00591235"/>
    <w:pPr>
      <w:keepNext/>
      <w:widowControl w:val="0"/>
      <w:numPr>
        <w:ilvl w:val="8"/>
        <w:numId w:val="22"/>
      </w:numPr>
      <w:spacing w:before="120"/>
      <w:outlineLvl w:val="8"/>
    </w:pPr>
    <w:rPr>
      <w:color w:val="000000"/>
      <w:sz w:val="1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block">
    <w:name w:val="N_block"/>
    <w:basedOn w:val="Normal"/>
    <w:pPr>
      <w:tabs>
        <w:tab w:val="left" w:pos="851"/>
      </w:tabs>
      <w:spacing w:before="120"/>
      <w:ind w:left="851" w:right="515"/>
    </w:pPr>
    <w:rPr>
      <w:sz w:val="20"/>
    </w:rPr>
  </w:style>
  <w:style w:type="paragraph" w:customStyle="1" w:styleId="Ninset">
    <w:name w:val="N_inset"/>
    <w:basedOn w:val="Normal"/>
    <w:pPr>
      <w:tabs>
        <w:tab w:val="left" w:pos="425"/>
      </w:tabs>
      <w:ind w:left="426"/>
    </w:pPr>
  </w:style>
  <w:style w:type="paragraph" w:customStyle="1" w:styleId="Nlista">
    <w:name w:val="N_list (a)"/>
    <w:basedOn w:val="Normal"/>
    <w:pPr>
      <w:numPr>
        <w:ilvl w:val="1"/>
        <w:numId w:val="20"/>
      </w:numPr>
      <w:spacing w:before="80"/>
      <w:ind w:right="369"/>
    </w:pPr>
  </w:style>
  <w:style w:type="paragraph" w:customStyle="1" w:styleId="Nlisti">
    <w:name w:val="N_list (i)"/>
    <w:basedOn w:val="Normal"/>
    <w:pPr>
      <w:numPr>
        <w:ilvl w:val="2"/>
        <w:numId w:val="19"/>
      </w:numPr>
      <w:spacing w:before="60"/>
      <w:ind w:right="511"/>
    </w:pPr>
    <w:rPr>
      <w:sz w:val="20"/>
    </w:rPr>
  </w:style>
  <w:style w:type="paragraph" w:customStyle="1" w:styleId="Singleline">
    <w:name w:val="Single line"/>
    <w:basedOn w:val="Normal"/>
    <w:rsid w:val="0030500E"/>
  </w:style>
  <w:style w:type="paragraph" w:styleId="Header">
    <w:name w:val="header"/>
    <w:basedOn w:val="Normal"/>
    <w:pPr>
      <w:tabs>
        <w:tab w:val="center" w:pos="4153"/>
        <w:tab w:val="right" w:pos="8306"/>
      </w:tabs>
    </w:pPr>
  </w:style>
  <w:style w:type="paragraph" w:styleId="Footer">
    <w:name w:val="footer"/>
    <w:basedOn w:val="Normal"/>
    <w:rsid w:val="00834368"/>
    <w:pPr>
      <w:tabs>
        <w:tab w:val="center" w:pos="4153"/>
        <w:tab w:val="right" w:pos="8306"/>
      </w:tabs>
    </w:pPr>
    <w:rPr>
      <w:sz w:val="18"/>
    </w:rPr>
  </w:style>
  <w:style w:type="paragraph" w:customStyle="1" w:styleId="Nnumber">
    <w:name w:val="N_number"/>
    <w:rsid w:val="00C8740F"/>
    <w:pPr>
      <w:tabs>
        <w:tab w:val="left" w:pos="426"/>
        <w:tab w:val="num" w:pos="720"/>
      </w:tabs>
      <w:spacing w:before="180"/>
      <w:ind w:left="425" w:hanging="425"/>
    </w:pPr>
    <w:rPr>
      <w:rFonts w:ascii="Verdana" w:hAnsi="Verdana"/>
      <w:sz w:val="22"/>
    </w:rPr>
  </w:style>
  <w:style w:type="paragraph" w:customStyle="1" w:styleId="Table">
    <w:name w:val="Table"/>
    <w:basedOn w:val="Normal"/>
    <w:rsid w:val="004A2EB8"/>
    <w:pPr>
      <w:numPr>
        <w:numId w:val="20"/>
      </w:numPr>
      <w:tabs>
        <w:tab w:val="left" w:pos="851"/>
      </w:tabs>
      <w:spacing w:before="60" w:after="60"/>
    </w:pPr>
    <w:rPr>
      <w:sz w:val="20"/>
    </w:rPr>
  </w:style>
  <w:style w:type="character" w:styleId="PageNumber">
    <w:name w:val="page number"/>
    <w:basedOn w:val="DefaultParagraphFont"/>
    <w:rsid w:val="007C1DBC"/>
    <w:rPr>
      <w:rFonts w:ascii="Verdana" w:hAnsi="Verdana"/>
      <w:sz w:val="18"/>
    </w:rPr>
  </w:style>
  <w:style w:type="paragraph" w:customStyle="1" w:styleId="Nlisti0">
    <w:name w:val="N_list i"/>
    <w:pPr>
      <w:numPr>
        <w:ilvl w:val="3"/>
        <w:numId w:val="2"/>
      </w:numPr>
      <w:spacing w:before="40"/>
      <w:ind w:right="516"/>
    </w:pPr>
    <w:rPr>
      <w:rFonts w:ascii="Lucida Sans Unicode" w:hAnsi="Lucida Sans Unicode"/>
      <w:noProof/>
      <w:sz w:val="16"/>
    </w:rPr>
  </w:style>
  <w:style w:type="paragraph" w:customStyle="1" w:styleId="Noindent">
    <w:name w:val="No indent"/>
    <w:basedOn w:val="Normal"/>
    <w:pPr>
      <w:tabs>
        <w:tab w:val="left" w:pos="426"/>
      </w:tabs>
    </w:pPr>
  </w:style>
  <w:style w:type="paragraph" w:customStyle="1" w:styleId="TBullet">
    <w:name w:val="T_Bullet"/>
    <w:basedOn w:val="Normal"/>
    <w:rsid w:val="00C8740F"/>
    <w:pPr>
      <w:numPr>
        <w:numId w:val="3"/>
      </w:numPr>
      <w:tabs>
        <w:tab w:val="left" w:pos="851"/>
      </w:tabs>
    </w:pPr>
    <w:rPr>
      <w:color w:val="000000"/>
      <w:sz w:val="20"/>
    </w:rPr>
  </w:style>
  <w:style w:type="paragraph" w:customStyle="1" w:styleId="Style1">
    <w:name w:val="Style1"/>
    <w:basedOn w:val="Heading1"/>
    <w:link w:val="Style1Char"/>
    <w:rsid w:val="00BE6377"/>
    <w:pPr>
      <w:keepNext w:val="0"/>
      <w:widowControl/>
      <w:numPr>
        <w:numId w:val="22"/>
      </w:numPr>
      <w:tabs>
        <w:tab w:val="left" w:pos="432"/>
      </w:tabs>
      <w:spacing w:before="180" w:after="0"/>
    </w:pPr>
    <w:rPr>
      <w:color w:val="000000"/>
      <w:sz w:val="22"/>
    </w:rPr>
  </w:style>
  <w:style w:type="paragraph" w:customStyle="1" w:styleId="Style5">
    <w:name w:val="Style5"/>
    <w:basedOn w:val="Normal"/>
    <w:rsid w:val="00C8740F"/>
    <w:pPr>
      <w:spacing w:after="60"/>
    </w:pPr>
    <w:rPr>
      <w:b/>
      <w:color w:val="000000"/>
    </w:rPr>
  </w:style>
  <w:style w:type="paragraph" w:customStyle="1" w:styleId="Style2">
    <w:name w:val="Style2"/>
    <w:basedOn w:val="Heading2"/>
    <w:rsid w:val="00C8740F"/>
    <w:pPr>
      <w:keepNext w:val="0"/>
      <w:spacing w:before="180" w:after="0"/>
    </w:pPr>
    <w:rPr>
      <w:sz w:val="22"/>
    </w:rPr>
  </w:style>
  <w:style w:type="paragraph" w:customStyle="1" w:styleId="Style3">
    <w:name w:val="Style3"/>
    <w:basedOn w:val="Heading3"/>
    <w:rsid w:val="00C8740F"/>
    <w:pPr>
      <w:keepNext w:val="0"/>
      <w:widowControl/>
      <w:spacing w:before="180" w:after="0"/>
      <w:ind w:left="432" w:hanging="432"/>
    </w:pPr>
    <w:rPr>
      <w:caps w:val="0"/>
      <w:sz w:val="22"/>
    </w:rPr>
  </w:style>
  <w:style w:type="paragraph" w:customStyle="1" w:styleId="Style4">
    <w:name w:val="Style4"/>
    <w:basedOn w:val="Heading4"/>
    <w:rsid w:val="00C8740F"/>
    <w:pPr>
      <w:keepNext w:val="0"/>
      <w:widowControl/>
      <w:spacing w:before="180" w:after="0"/>
      <w:ind w:left="288" w:hanging="288"/>
    </w:pPr>
    <w:rPr>
      <w:b w:val="0"/>
      <w:i w:val="0"/>
      <w:sz w:val="20"/>
    </w:rPr>
  </w:style>
  <w:style w:type="paragraph" w:customStyle="1" w:styleId="Conditions1">
    <w:name w:val="Conditions1"/>
    <w:rsid w:val="00BC2702"/>
    <w:pPr>
      <w:numPr>
        <w:numId w:val="23"/>
      </w:numPr>
      <w:spacing w:before="120"/>
    </w:pPr>
    <w:rPr>
      <w:rFonts w:ascii="Verdana" w:hAnsi="Verdana"/>
      <w:sz w:val="22"/>
    </w:rPr>
  </w:style>
  <w:style w:type="paragraph" w:customStyle="1" w:styleId="Conditions2">
    <w:name w:val="Conditions2"/>
    <w:rsid w:val="00BC2702"/>
    <w:pPr>
      <w:numPr>
        <w:ilvl w:val="2"/>
        <w:numId w:val="23"/>
      </w:numPr>
      <w:spacing w:before="60"/>
    </w:pPr>
    <w:rPr>
      <w:rFonts w:ascii="Verdana" w:hAnsi="Verdana"/>
      <w:sz w:val="22"/>
    </w:rPr>
  </w:style>
  <w:style w:type="paragraph" w:customStyle="1" w:styleId="Conditions3">
    <w:name w:val="Conditions3"/>
    <w:rsid w:val="009B7BD4"/>
    <w:pPr>
      <w:numPr>
        <w:numId w:val="5"/>
      </w:numPr>
      <w:tabs>
        <w:tab w:val="clear" w:pos="720"/>
      </w:tabs>
      <w:spacing w:before="60"/>
      <w:ind w:left="2174" w:hanging="547"/>
    </w:pPr>
    <w:rPr>
      <w:rFonts w:ascii="Verdana" w:hAnsi="Verdana"/>
    </w:rPr>
  </w:style>
  <w:style w:type="paragraph" w:styleId="ListNumber">
    <w:name w:val="List Number"/>
    <w:basedOn w:val="Normal"/>
    <w:pPr>
      <w:numPr>
        <w:numId w:val="4"/>
      </w:numPr>
    </w:pPr>
  </w:style>
  <w:style w:type="paragraph" w:customStyle="1" w:styleId="Long1">
    <w:name w:val="Long1"/>
    <w:basedOn w:val="Normal"/>
    <w:next w:val="Style1"/>
    <w:rsid w:val="005F1261"/>
    <w:pPr>
      <w:keepNext/>
      <w:spacing w:before="180"/>
    </w:pPr>
    <w:rPr>
      <w:b/>
      <w:caps/>
      <w:color w:val="000000"/>
    </w:rPr>
  </w:style>
  <w:style w:type="paragraph" w:customStyle="1" w:styleId="Long2">
    <w:name w:val="Long2"/>
    <w:basedOn w:val="Normal"/>
    <w:next w:val="Style2"/>
    <w:rsid w:val="005F1261"/>
    <w:pPr>
      <w:keepNext/>
      <w:spacing w:before="180"/>
    </w:pPr>
    <w:rPr>
      <w:b/>
      <w:color w:val="000000"/>
    </w:rPr>
  </w:style>
  <w:style w:type="paragraph" w:customStyle="1" w:styleId="Long3">
    <w:name w:val="Long3"/>
    <w:basedOn w:val="Normal"/>
    <w:next w:val="Style3"/>
    <w:rsid w:val="005F1261"/>
    <w:pPr>
      <w:keepNext/>
      <w:spacing w:before="180"/>
    </w:pPr>
    <w:rPr>
      <w:b/>
      <w:i/>
      <w:color w:val="000000"/>
    </w:rPr>
  </w:style>
  <w:style w:type="paragraph" w:customStyle="1" w:styleId="Long4">
    <w:name w:val="Long4"/>
    <w:basedOn w:val="Normal"/>
    <w:next w:val="Style4"/>
    <w:rsid w:val="005F1261"/>
    <w:pPr>
      <w:keepNext/>
      <w:spacing w:before="180"/>
    </w:pPr>
    <w:rPr>
      <w:i/>
      <w:color w:val="000000"/>
    </w:rPr>
  </w:style>
  <w:style w:type="paragraph" w:customStyle="1" w:styleId="Heading6blackfont">
    <w:name w:val="Heading 6 + black font"/>
    <w:basedOn w:val="Heading6"/>
    <w:next w:val="Style1"/>
    <w:rsid w:val="000A64AE"/>
  </w:style>
  <w:style w:type="character" w:customStyle="1" w:styleId="StyleVerdana7ptBlack">
    <w:name w:val="Style Verdana 7 pt Black"/>
    <w:basedOn w:val="DefaultParagraphFont"/>
    <w:rsid w:val="00FB743C"/>
    <w:rPr>
      <w:rFonts w:ascii="Verdana" w:hAnsi="Verdana"/>
      <w:color w:val="000000"/>
      <w:sz w:val="14"/>
      <w:szCs w:val="14"/>
    </w:rPr>
  </w:style>
  <w:style w:type="paragraph" w:customStyle="1" w:styleId="StyleSinglelineTimesNewRoman">
    <w:name w:val="Style Single line + Times New Roman"/>
    <w:basedOn w:val="Singleline"/>
    <w:rsid w:val="00C8740F"/>
    <w:rPr>
      <w:sz w:val="20"/>
    </w:rPr>
  </w:style>
  <w:style w:type="paragraph" w:customStyle="1" w:styleId="Style20ptBoldGreenRight031cmBefore12pt">
    <w:name w:val="Style 20 pt Bold Green Right:  0.31 cm Before:  12 pt"/>
    <w:basedOn w:val="Normal"/>
    <w:rsid w:val="009E1447"/>
    <w:pPr>
      <w:spacing w:before="240"/>
      <w:ind w:right="176"/>
    </w:pPr>
    <w:rPr>
      <w:b/>
      <w:bCs/>
      <w:color w:val="000000"/>
      <w:sz w:val="40"/>
      <w:szCs w:val="40"/>
    </w:rPr>
  </w:style>
  <w:style w:type="paragraph" w:customStyle="1" w:styleId="Style20ptBoldGreenRight031cmBefore12pt1">
    <w:name w:val="Style 20 pt Bold Green Right:  0.31 cm Before:  12 pt1"/>
    <w:basedOn w:val="Normal"/>
    <w:rsid w:val="0030500E"/>
    <w:pPr>
      <w:spacing w:before="240"/>
      <w:ind w:right="176"/>
    </w:pPr>
    <w:rPr>
      <w:b/>
      <w:bCs/>
      <w:color w:val="000000"/>
      <w:sz w:val="40"/>
      <w:szCs w:val="40"/>
    </w:rPr>
  </w:style>
  <w:style w:type="paragraph" w:styleId="FootnoteText">
    <w:name w:val="footnote text"/>
    <w:basedOn w:val="Normal"/>
    <w:semiHidden/>
    <w:rsid w:val="006F6496"/>
    <w:rPr>
      <w:sz w:val="16"/>
    </w:rPr>
  </w:style>
  <w:style w:type="character" w:styleId="Hyperlink">
    <w:name w:val="Hyperlink"/>
    <w:basedOn w:val="DefaultParagraphFont"/>
    <w:rsid w:val="008A03E3"/>
    <w:rPr>
      <w:color w:val="0000FF"/>
      <w:u w:val="single"/>
    </w:rPr>
  </w:style>
  <w:style w:type="paragraph" w:styleId="BalloonText">
    <w:name w:val="Balloon Text"/>
    <w:basedOn w:val="Normal"/>
    <w:link w:val="BalloonTextChar"/>
    <w:rsid w:val="00F1025A"/>
    <w:rPr>
      <w:rFonts w:ascii="Tahoma" w:hAnsi="Tahoma" w:cs="Tahoma"/>
      <w:sz w:val="16"/>
      <w:szCs w:val="16"/>
    </w:rPr>
  </w:style>
  <w:style w:type="character" w:customStyle="1" w:styleId="BalloonTextChar">
    <w:name w:val="Balloon Text Char"/>
    <w:basedOn w:val="DefaultParagraphFont"/>
    <w:link w:val="BalloonText"/>
    <w:rsid w:val="00F1025A"/>
    <w:rPr>
      <w:rFonts w:ascii="Tahoma" w:hAnsi="Tahoma" w:cs="Tahoma"/>
      <w:sz w:val="16"/>
      <w:szCs w:val="16"/>
    </w:rPr>
  </w:style>
  <w:style w:type="paragraph" w:customStyle="1" w:styleId="ConditionsA">
    <w:name w:val="ConditionsA"/>
    <w:basedOn w:val="Conditions2"/>
    <w:qFormat/>
    <w:rsid w:val="00901334"/>
  </w:style>
  <w:style w:type="paragraph" w:customStyle="1" w:styleId="ConditionsBullet">
    <w:name w:val="ConditionsBullet"/>
    <w:basedOn w:val="Conditions2"/>
    <w:qFormat/>
    <w:rsid w:val="00901334"/>
    <w:pPr>
      <w:numPr>
        <w:ilvl w:val="3"/>
      </w:numPr>
      <w:spacing w:before="0"/>
    </w:pPr>
  </w:style>
  <w:style w:type="numbering" w:customStyle="1" w:styleId="ConditionsList">
    <w:name w:val="ConditionsList"/>
    <w:uiPriority w:val="99"/>
    <w:rsid w:val="00BC2702"/>
    <w:pPr>
      <w:numPr>
        <w:numId w:val="11"/>
      </w:numPr>
    </w:pPr>
  </w:style>
  <w:style w:type="paragraph" w:customStyle="1" w:styleId="ConditionsNoNumber">
    <w:name w:val="ConditionsNoNumber"/>
    <w:basedOn w:val="Normal"/>
    <w:qFormat/>
    <w:rsid w:val="00BC2702"/>
    <w:pPr>
      <w:numPr>
        <w:ilvl w:val="1"/>
        <w:numId w:val="23"/>
      </w:numPr>
      <w:spacing w:before="120"/>
    </w:pPr>
  </w:style>
  <w:style w:type="paragraph" w:customStyle="1" w:styleId="ConditionsNoNumberNoSpaceBefore">
    <w:name w:val="ConditionsNoNumberNoSpaceBefore"/>
    <w:basedOn w:val="ConditionsNoNumber"/>
    <w:qFormat/>
    <w:rsid w:val="00A5760C"/>
    <w:pPr>
      <w:numPr>
        <w:ilvl w:val="4"/>
      </w:numPr>
      <w:spacing w:before="0"/>
    </w:pPr>
  </w:style>
  <w:style w:type="numbering" w:customStyle="1" w:styleId="nListiList">
    <w:name w:val="nList(i)List"/>
    <w:uiPriority w:val="99"/>
    <w:rsid w:val="00E974ED"/>
    <w:pPr>
      <w:numPr>
        <w:numId w:val="19"/>
      </w:numPr>
    </w:pPr>
  </w:style>
  <w:style w:type="numbering" w:customStyle="1" w:styleId="nListaList">
    <w:name w:val="nList(a)List"/>
    <w:uiPriority w:val="99"/>
    <w:rsid w:val="0057782A"/>
    <w:pPr>
      <w:numPr>
        <w:numId w:val="20"/>
      </w:numPr>
    </w:pPr>
  </w:style>
  <w:style w:type="numbering" w:customStyle="1" w:styleId="StylesList">
    <w:name w:val="StylesList"/>
    <w:uiPriority w:val="99"/>
    <w:rsid w:val="006127F0"/>
    <w:pPr>
      <w:numPr>
        <w:numId w:val="21"/>
      </w:numPr>
    </w:pPr>
  </w:style>
  <w:style w:type="paragraph" w:styleId="ListParagraph">
    <w:name w:val="List Paragraph"/>
    <w:basedOn w:val="Normal"/>
    <w:uiPriority w:val="34"/>
    <w:qFormat/>
    <w:rsid w:val="00DE0809"/>
    <w:pPr>
      <w:ind w:left="720"/>
      <w:contextualSpacing/>
    </w:pPr>
  </w:style>
  <w:style w:type="character" w:customStyle="1" w:styleId="Style1Char">
    <w:name w:val="Style1 Char"/>
    <w:link w:val="Style1"/>
    <w:rsid w:val="001A6F19"/>
    <w:rPr>
      <w:rFonts w:ascii="Verdana" w:hAnsi="Verdana"/>
      <w:color w:val="000000"/>
      <w:kern w:val="28"/>
      <w:sz w:val="22"/>
    </w:rPr>
  </w:style>
  <w:style w:type="paragraph" w:customStyle="1" w:styleId="footnotedescription">
    <w:name w:val="footnote description"/>
    <w:next w:val="Normal"/>
    <w:link w:val="footnotedescriptionChar"/>
    <w:hidden/>
    <w:rsid w:val="00D37A68"/>
    <w:pPr>
      <w:spacing w:line="259" w:lineRule="auto"/>
      <w:ind w:left="59"/>
    </w:pPr>
    <w:rPr>
      <w:rFonts w:ascii="Arial" w:eastAsia="Arial" w:hAnsi="Arial" w:cs="Arial"/>
      <w:color w:val="000000"/>
      <w:kern w:val="2"/>
      <w:sz w:val="18"/>
      <w:szCs w:val="24"/>
      <w14:ligatures w14:val="standardContextual"/>
    </w:rPr>
  </w:style>
  <w:style w:type="character" w:customStyle="1" w:styleId="footnotedescriptionChar">
    <w:name w:val="footnote description Char"/>
    <w:link w:val="footnotedescription"/>
    <w:rsid w:val="00D37A68"/>
    <w:rPr>
      <w:rFonts w:ascii="Arial" w:eastAsia="Arial" w:hAnsi="Arial" w:cs="Arial"/>
      <w:color w:val="000000"/>
      <w:kern w:val="2"/>
      <w:sz w:val="18"/>
      <w:szCs w:val="24"/>
      <w14:ligatures w14:val="standardContextual"/>
    </w:rPr>
  </w:style>
  <w:style w:type="character" w:customStyle="1" w:styleId="footnotemark">
    <w:name w:val="footnote mark"/>
    <w:hidden/>
    <w:rsid w:val="00D37A68"/>
    <w:rPr>
      <w:rFonts w:ascii="Arial" w:eastAsia="Arial" w:hAnsi="Arial" w:cs="Arial"/>
      <w:color w:val="000000"/>
      <w:sz w:val="18"/>
      <w:vertAlign w:val="superscript"/>
    </w:rPr>
  </w:style>
  <w:style w:type="character" w:customStyle="1" w:styleId="wacimagecontainer">
    <w:name w:val="wacimagecontainer"/>
    <w:basedOn w:val="DefaultParagraphFont"/>
    <w:rsid w:val="00796F76"/>
  </w:style>
  <w:style w:type="paragraph" w:customStyle="1" w:styleId="Default">
    <w:name w:val="Default"/>
    <w:rsid w:val="00EB67D6"/>
    <w:pPr>
      <w:autoSpaceDE w:val="0"/>
      <w:autoSpaceDN w:val="0"/>
      <w:adjustRightInd w:val="0"/>
    </w:pPr>
    <w:rPr>
      <w:rFonts w:ascii="Arial" w:hAnsi="Arial" w:cs="Arial"/>
      <w:color w:val="000000"/>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121341772">
      <w:bodyDiv w:val="1"/>
      <w:marLeft w:val="0"/>
      <w:marRight w:val="0"/>
      <w:marTop w:val="0"/>
      <w:marBottom w:val="0"/>
      <w:divBdr>
        <w:top w:val="none" w:sz="0" w:space="0" w:color="auto"/>
        <w:left w:val="none" w:sz="0" w:space="0" w:color="auto"/>
        <w:bottom w:val="none" w:sz="0" w:space="0" w:color="auto"/>
        <w:right w:val="none" w:sz="0" w:space="0" w:color="auto"/>
      </w:divBdr>
    </w:div>
    <w:div w:id="135549857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1.xml"/><Relationship Id="rId18" Type="http://schemas.openxmlformats.org/officeDocument/2006/relationships/image" Target="media/image2.emf"/><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3.xml"/><Relationship Id="rId25"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header" Target="header5.xml"/><Relationship Id="rId10" Type="http://schemas.openxmlformats.org/officeDocument/2006/relationships/footnotes" Target="foot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oter" Target="footer5.xml"/></Relationships>
</file>

<file path=word/_rels/footer2.xml.rels><?xml version="1.0" encoding="UTF-8" standalone="yes"?>
<Relationships xmlns="http://schemas.openxmlformats.org/package/2006/relationships"><Relationship Id="rId1" Type="http://schemas.openxmlformats.org/officeDocument/2006/relationships/hyperlink" Target="https://www.gov.uk/planning-inspectorate" TargetMode="External"/></Relationships>
</file>

<file path=word/_rels/footer3.xml.rels><?xml version="1.0" encoding="UTF-8" standalone="yes"?>
<Relationships xmlns="http://schemas.openxmlformats.org/package/2006/relationships"><Relationship Id="rId1" Type="http://schemas.openxmlformats.org/officeDocument/2006/relationships/hyperlink" Target="https://www.gov.uk/planning-inspectorate" TargetMode="External"/></Relationships>
</file>

<file path=word/_rels/footer5.xml.rels><?xml version="1.0" encoding="UTF-8" standalone="yes"?>
<Relationships xmlns="http://schemas.openxmlformats.org/package/2006/relationships"><Relationship Id="rId1" Type="http://schemas.openxmlformats.org/officeDocument/2006/relationships/hyperlink" Target="https://www.gov.uk/planning-inspectorate"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s://www.gov.uk/planning-inspectorate"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DRDS\decision%20templates\casework\Decisions.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9a4cad7d-cde0-4c4b-9900-a6ca365b2969" xsi:nil="true"/>
    <NUMBER xmlns="171a6d4e-846b-4045-8024-24f3590889ec" xsi:nil="true"/>
    <lcf76f155ced4ddcb4097134ff3c332f xmlns="171a6d4e-846b-4045-8024-24f3590889ec">
      <Terms xmlns="http://schemas.microsoft.com/office/infopath/2007/PartnerControls"/>
    </lcf76f155ced4ddcb4097134ff3c332f>
  </documentManagement>
</p:properties>
</file>

<file path=customXml/item3.xml><?xml version="1.0" encoding="utf-8"?>
<sisl xmlns:xsi="http://www.w3.org/2001/XMLSchema-instance" xmlns:xsd="http://www.w3.org/2001/XMLSchema" xmlns="http://www.boldonjames.com/2008/01/sie/internal/label" sislVersion="0" policy="8270c081-d9f3-48ae-83c7-c2320a8ca25c"/>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Document" ma:contentTypeID="0x0101002AA54CDEF871A647AC44520C841F1B03" ma:contentTypeVersion="20" ma:contentTypeDescription="Create a new document." ma:contentTypeScope="" ma:versionID="6af1e11678603c4587cd9c3955e49d05">
  <xsd:schema xmlns:xsd="http://www.w3.org/2001/XMLSchema" xmlns:xs="http://www.w3.org/2001/XMLSchema" xmlns:p="http://schemas.microsoft.com/office/2006/metadata/properties" xmlns:ns2="171a6d4e-846b-4045-8024-24f3590889ec" xmlns:ns3="9a4cad7d-cde0-4c4b-9900-a6ca365b2969" targetNamespace="http://schemas.microsoft.com/office/2006/metadata/properties" ma:root="true" ma:fieldsID="866854056e2584975cf643e6e915a0f6" ns2:_="" ns3:_="">
    <xsd:import namespace="171a6d4e-846b-4045-8024-24f3590889ec"/>
    <xsd:import namespace="9a4cad7d-cde0-4c4b-9900-a6ca365b296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Location" minOccurs="0"/>
                <xsd:element ref="ns2:MediaServiceOCR"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NUMBER"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1a6d4e-846b-4045-8024-24f3590889e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af8cfed-64c2-475b-a96a-20ffe17e85ff"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NUMBER" ma:index="25" nillable="true" ma:displayName="NUMBER" ma:format="Dropdown" ma:internalName="NUMBER" ma:percentage="FALSE">
      <xsd:simpleType>
        <xsd:restriction base="dms:Number"/>
      </xsd:simpleType>
    </xsd:element>
    <xsd:element name="MediaServiceSearchProperties" ma:index="2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a4cad7d-cde0-4c4b-9900-a6ca365b2969"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3180e5bd-9034-4779-a205-51963e987fe9}" ma:internalName="TaxCatchAll" ma:showField="CatchAllData" ma:web="9a4cad7d-cde0-4c4b-9900-a6ca365b296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252C57-3672-4B2E-88DE-2C2990A302E1}">
  <ds:schemaRefs>
    <ds:schemaRef ds:uri="http://schemas.microsoft.com/sharepoint/v3/contenttype/forms"/>
  </ds:schemaRefs>
</ds:datastoreItem>
</file>

<file path=customXml/itemProps2.xml><?xml version="1.0" encoding="utf-8"?>
<ds:datastoreItem xmlns:ds="http://schemas.openxmlformats.org/officeDocument/2006/customXml" ds:itemID="{C2A73A0D-7BFD-4899-B30A-29E4958AD8EB}">
  <ds:schemaRefs>
    <ds:schemaRef ds:uri="http://schemas.microsoft.com/office/2006/metadata/properties"/>
    <ds:schemaRef ds:uri="http://schemas.microsoft.com/office/infopath/2007/PartnerControls"/>
    <ds:schemaRef ds:uri="9a4cad7d-cde0-4c4b-9900-a6ca365b2969"/>
    <ds:schemaRef ds:uri="171a6d4e-846b-4045-8024-24f3590889ec"/>
  </ds:schemaRefs>
</ds:datastoreItem>
</file>

<file path=customXml/itemProps3.xml><?xml version="1.0" encoding="utf-8"?>
<ds:datastoreItem xmlns:ds="http://schemas.openxmlformats.org/officeDocument/2006/customXml" ds:itemID="{485D5DB0-66EE-44C6-AD4C-D062A299249D}">
  <ds:schemaRefs>
    <ds:schemaRef ds:uri="http://www.w3.org/2001/XMLSchema"/>
    <ds:schemaRef ds:uri="http://www.boldonjames.com/2008/01/sie/internal/label"/>
  </ds:schemaRefs>
</ds:datastoreItem>
</file>

<file path=customXml/itemProps4.xml><?xml version="1.0" encoding="utf-8"?>
<ds:datastoreItem xmlns:ds="http://schemas.openxmlformats.org/officeDocument/2006/customXml" ds:itemID="{91A3E2D1-923F-420A-A625-26E990331537}">
  <ds:schemaRefs>
    <ds:schemaRef ds:uri="http://schemas.openxmlformats.org/officeDocument/2006/bibliography"/>
  </ds:schemaRefs>
</ds:datastoreItem>
</file>

<file path=customXml/itemProps5.xml><?xml version="1.0" encoding="utf-8"?>
<ds:datastoreItem xmlns:ds="http://schemas.openxmlformats.org/officeDocument/2006/customXml" ds:itemID="{30529870-3DB4-4B72-9E80-04EABB2E0C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1a6d4e-846b-4045-8024-24f3590889ec"/>
    <ds:schemaRef ds:uri="9a4cad7d-cde0-4c4b-9900-a6ca365b29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Decisions</Template>
  <TotalTime>8</TotalTime>
  <Pages>7</Pages>
  <Words>1980</Words>
  <Characters>11286</Characters>
  <Application>Microsoft Office Word</Application>
  <DocSecurity>0</DocSecurity>
  <Lines>94</Lines>
  <Paragraphs>26</Paragraphs>
  <ScaleCrop>false</ScaleCrop>
  <HeadingPairs>
    <vt:vector size="2" baseType="variant">
      <vt:variant>
        <vt:lpstr>Title</vt:lpstr>
      </vt:variant>
      <vt:variant>
        <vt:i4>1</vt:i4>
      </vt:variant>
    </vt:vector>
  </HeadingPairs>
  <TitlesOfParts>
    <vt:vector size="1" baseType="lpstr">
      <vt:lpstr>Heading 9</vt:lpstr>
    </vt:vector>
  </TitlesOfParts>
  <Company>Department for Communities and Local Government</Company>
  <LinksUpToDate>false</LinksUpToDate>
  <CharactersWithSpaces>13240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 9</dc:title>
  <dc:creator>Freer, Paul</dc:creator>
  <cp:lastModifiedBy>McPhail, Zoe</cp:lastModifiedBy>
  <cp:revision>4</cp:revision>
  <cp:lastPrinted>2013-05-29T14:27:00Z</cp:lastPrinted>
  <dcterms:created xsi:type="dcterms:W3CDTF">2025-08-11T08:12:00Z</dcterms:created>
  <dcterms:modified xsi:type="dcterms:W3CDTF">2025-08-11T12:37:00Z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UserName">
    <vt:lpwstr>wwww</vt:lpwstr>
  </property>
  <property fmtid="{D5CDD505-2E9C-101B-9397-08002B2CF9AE}" pid="3" name="UserQuals">
    <vt:lpwstr>wwww</vt:lpwstr>
  </property>
  <property fmtid="{D5CDD505-2E9C-101B-9397-08002B2CF9AE}" pid="4" name="UserStatus">
    <vt:lpwstr/>
  </property>
  <property fmtid="{D5CDD505-2E9C-101B-9397-08002B2CF9AE}" pid="5" name="docIndexRef">
    <vt:lpwstr>34c1df10-71ae-46b8-8faa-bfc4649544e6</vt:lpwstr>
  </property>
  <property fmtid="{D5CDD505-2E9C-101B-9397-08002B2CF9AE}" pid="6" name="bjSaver">
    <vt:lpwstr>SVhjgXkoP7P+TAOxhFkd4y5K4Csl790e</vt:lpwstr>
  </property>
  <property fmtid="{D5CDD505-2E9C-101B-9397-08002B2CF9AE}" pid="7" name="bjDocumentSecurityLabel">
    <vt:lpwstr>No Marking</vt:lpwstr>
  </property>
  <property fmtid="{D5CDD505-2E9C-101B-9397-08002B2CF9AE}" pid="8" name="DRDSDocumentType">
    <vt:lpwstr>Order Decision</vt:lpwstr>
  </property>
  <property fmtid="{D5CDD505-2E9C-101B-9397-08002B2CF9AE}" pid="9" name="DRDSLanguage">
    <vt:lpwstr>English</vt:lpwstr>
  </property>
  <property fmtid="{D5CDD505-2E9C-101B-9397-08002B2CF9AE}" pid="10" name="DRDSShortForm">
    <vt:lpwstr>No</vt:lpwstr>
  </property>
  <property fmtid="{D5CDD505-2E9C-101B-9397-08002B2CF9AE}" pid="11" name="ContentTypeId">
    <vt:lpwstr>0x0101002AA54CDEF871A647AC44520C841F1B03</vt:lpwstr>
  </property>
</Properties>
</file>