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18"/>
  </p:notesMasterIdLst>
  <p:sldIdLst>
    <p:sldId id="267" r:id="rId6"/>
    <p:sldId id="271" r:id="rId7"/>
    <p:sldId id="18050" r:id="rId8"/>
    <p:sldId id="291" r:id="rId9"/>
    <p:sldId id="281" r:id="rId10"/>
    <p:sldId id="285" r:id="rId11"/>
    <p:sldId id="286" r:id="rId12"/>
    <p:sldId id="287" r:id="rId13"/>
    <p:sldId id="288" r:id="rId14"/>
    <p:sldId id="289" r:id="rId15"/>
    <p:sldId id="300"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BA825B-D041-BED8-EE61-EFEFD68D8C3F}" v="20" dt="2025-07-23T10:53:10.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17DB7-A4E3-4A89-B5D7-F15D5D6F3943}"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2F1FE-3DEE-4559-A906-1A366A90311D}" type="slidenum">
              <a:rPr lang="en-GB" smtClean="0"/>
              <a:t>‹#›</a:t>
            </a:fld>
            <a:endParaRPr lang="en-GB"/>
          </a:p>
        </p:txBody>
      </p:sp>
    </p:spTree>
    <p:extLst>
      <p:ext uri="{BB962C8B-B14F-4D97-AF65-F5344CB8AC3E}">
        <p14:creationId xmlns:p14="http://schemas.microsoft.com/office/powerpoint/2010/main" val="424859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missio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a-blueprint-for-modern-digital-government/a-blueprint-for-modern-digital-government-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a:latin typeface="Arial" panose="020B0604020202020204" pitchFamily="34" charset="0"/>
                <a:cs typeface="Arial" panose="020B0604020202020204" pitchFamily="34" charset="0"/>
              </a:rPr>
              <a:t>Why not add your departmental or profession logo to this page to personalise it and show the affiliation between you and the Analysis Function?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131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B205-38D6-C676-C531-943F2FD92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C03C8-5E3D-D64A-4071-CE82705B9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17BDF-D27A-754E-7E5A-572FA06C274D}"/>
              </a:ext>
            </a:extLst>
          </p:cNvPr>
          <p:cNvSpPr>
            <a:spLocks noGrp="1"/>
          </p:cNvSpPr>
          <p:nvPr>
            <p:ph type="body" idx="1"/>
          </p:nvPr>
        </p:nvSpPr>
        <p:spPr/>
        <p:txBody>
          <a:bodyPr/>
          <a:lstStyle/>
          <a:p>
            <a:pPr>
              <a:defRPr/>
            </a:pPr>
            <a:r>
              <a:rPr lang="en-GB">
                <a:latin typeface="Arial"/>
                <a:cs typeface="Arial"/>
              </a:rPr>
              <a:t>This slide highlights the range of ways you can find out more about the strategy</a:t>
            </a:r>
            <a:endParaRPr lang="en-GB">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1475459-436A-9F28-7063-1102F7E41E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0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This slide highlights the ways that all analysts can get involved in the wider work of the function</a:t>
            </a: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15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a:latin typeface="Arial" panose="020B0604020202020204" pitchFamily="34" charset="0"/>
                <a:cs typeface="Arial" panose="020B0604020202020204" pitchFamily="34" charset="0"/>
              </a:rPr>
              <a:t>Please feel free to share any FAQs with us on the Analysis Function Central Team, and/or ask us about any queries you receive</a:t>
            </a:r>
          </a:p>
          <a:p>
            <a:pPr marL="171450" indent="-171450">
              <a:buFont typeface="Wingdings" panose="05000000000000000000" pitchFamily="2" charset="2"/>
              <a:buChar char="§"/>
            </a:pPr>
            <a:r>
              <a:rPr lang="en-GB">
                <a:latin typeface="Arial" panose="020B0604020202020204" pitchFamily="34" charset="0"/>
                <a:cs typeface="Arial" panose="020B0604020202020204" pitchFamily="34" charset="0"/>
              </a:rPr>
              <a:t>Email us at Analysis.Function@ons.gov.uk </a:t>
            </a:r>
          </a:p>
        </p:txBody>
      </p:sp>
      <p:sp>
        <p:nvSpPr>
          <p:cNvPr id="4" name="Slide Number Placeholder 3"/>
          <p:cNvSpPr>
            <a:spLocks noGrp="1"/>
          </p:cNvSpPr>
          <p:nvPr>
            <p:ph type="sldNum" sz="quarter" idx="5"/>
          </p:nvPr>
        </p:nvSpPr>
        <p:spPr/>
        <p:txBody>
          <a:bodyPr/>
          <a:lstStyle/>
          <a:p>
            <a:fld id="{E0E2F1FE-3DEE-4559-A906-1A366A90311D}" type="slidenum">
              <a:rPr lang="en-GB" smtClean="0"/>
              <a:t>12</a:t>
            </a:fld>
            <a:endParaRPr lang="en-GB"/>
          </a:p>
        </p:txBody>
      </p:sp>
    </p:spTree>
    <p:extLst>
      <p:ext uri="{BB962C8B-B14F-4D97-AF65-F5344CB8AC3E}">
        <p14:creationId xmlns:p14="http://schemas.microsoft.com/office/powerpoint/2010/main" val="11582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a:latin typeface="Arial" panose="020B0604020202020204" pitchFamily="34" charset="0"/>
                <a:cs typeface="Arial" panose="020B0604020202020204" pitchFamily="34" charset="0"/>
              </a:rPr>
              <a:t>Welcome to this presentation about the Analysis Function and “A strategy for analysis in government (2025 to 2028)”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30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833CB-C6A6-7335-2DFB-3DA289D73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821F4-048A-E68E-E7A9-0DD4572DB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36417-306C-C8AE-1984-CE38036CF4E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atin typeface="Arial" panose="020B0604020202020204" pitchFamily="34" charset="0"/>
                <a:cs typeface="Arial" panose="020B0604020202020204" pitchFamily="34" charset="0"/>
              </a:rPr>
              <a:t>The vision, objectives, and priorities for all analysts is laid out in the new strategy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atin typeface="Arial" panose="020B0604020202020204" pitchFamily="34" charset="0"/>
                <a:cs typeface="Arial" panose="020B0604020202020204" pitchFamily="34" charset="0"/>
              </a:rPr>
              <a:t>These are the cornerstones of delivering the strategy for all analysts in [Insert your Department/Profession name here]</a:t>
            </a:r>
          </a:p>
          <a:p>
            <a:endParaRPr lang="en-GB"/>
          </a:p>
        </p:txBody>
      </p:sp>
      <p:sp>
        <p:nvSpPr>
          <p:cNvPr id="4" name="Slide Number Placeholder 3">
            <a:extLst>
              <a:ext uri="{FF2B5EF4-FFF2-40B4-BE49-F238E27FC236}">
                <a16:creationId xmlns:a16="http://schemas.microsoft.com/office/drawing/2014/main" id="{4FB96DDE-383B-1161-81CF-B0ACE7782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84FF64-8B42-48EC-B50F-0BB5282A68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290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E480-478F-5589-CB68-4658A330E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DF9C6-8518-46F0-A139-9A90107F4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AE2A0-C30F-6B50-D806-E2BEEFBA47F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latin typeface="Arial" panose="020B0604020202020204" pitchFamily="34" charset="0"/>
                <a:cs typeface="Arial" panose="020B0604020202020204" pitchFamily="34" charset="0"/>
              </a:rPr>
              <a:t>Our objectives are here to explain what unites all the different types of analysts and will help to explain to our stakeholders what our role is.</a:t>
            </a:r>
          </a:p>
          <a:p>
            <a:pPr marL="171450" indent="-171450">
              <a:buFont typeface="Wingdings" panose="05000000000000000000" pitchFamily="2" charset="2"/>
              <a:buChar char="§"/>
            </a:pPr>
            <a:r>
              <a:rPr lang="en-GB">
                <a:latin typeface="Arial" panose="020B0604020202020204" pitchFamily="34" charset="0"/>
                <a:cs typeface="Arial" panose="020B0604020202020204" pitchFamily="34" charset="0"/>
              </a:rPr>
              <a:t>Highlight key points of each objective</a:t>
            </a:r>
          </a:p>
          <a:p>
            <a:pPr marL="171450" indent="-171450">
              <a:buFont typeface="Wingdings" panose="05000000000000000000" pitchFamily="2" charset="2"/>
              <a:buChar char="§"/>
            </a:pPr>
            <a:r>
              <a:rPr lang="en-GB">
                <a:latin typeface="Arial"/>
                <a:cs typeface="Arial"/>
              </a:rPr>
              <a:t>There’s a lot that underlies these objectives and the strategy links in with the AF Standard and other guidance, which provide more detail on how we put these objectives into action</a:t>
            </a:r>
            <a:endParaRPr lang="en-GB">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C7361B2-C461-21EF-BF96-FD5F265785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3069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Analysis in government has never been as important as it is today - analysis must be at the heart of the Government Missions (as outlined in the </a:t>
            </a:r>
            <a:r>
              <a:rPr lang="en-GB" sz="1200" b="0" i="0" u="sng" strike="noStrike">
                <a:solidFill>
                  <a:srgbClr val="467886"/>
                </a:solidFill>
                <a:effectLst/>
                <a:latin typeface="Arial" panose="020B0604020202020204" pitchFamily="34" charset="0"/>
                <a:cs typeface="Arial" panose="020B0604020202020204" pitchFamily="34" charset="0"/>
                <a:hlinkClick r:id="rId3"/>
              </a:rPr>
              <a:t>Plan for Change</a:t>
            </a:r>
            <a:r>
              <a:rPr lang="en-GB" sz="1200" b="0" i="0">
                <a:solidFill>
                  <a:srgbClr val="000000"/>
                </a:solidFill>
                <a:effectLst/>
                <a:latin typeface="Arial" panose="020B0604020202020204" pitchFamily="34" charset="0"/>
                <a:cs typeface="Arial" panose="020B0604020202020204" pitchFamily="34" charset="0"/>
              </a:rPr>
              <a:t>), Civil Service Reform and wider ever-evolving policy decisions and strategic priorities</a:t>
            </a:r>
          </a:p>
          <a:p>
            <a:pPr marL="171450" indent="-171450">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All analysts have a role to play, including every one of us in [Insert your Department / Profession name]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83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6B5A4-E2DD-1853-5BFC-ECFAC203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A7686-092F-EEFB-13D9-63CEAC922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32621-ADDE-5273-CFCD-136BDCFD0C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Priority 1: We will bring multi-disciplinary, impactful analysis to the government’s priorities, including the missions and a productive, agile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Why is this a priority?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Given the ever-changing wider landscape and the tighter financial conditions across government, it is essential that the analysis leadership community ensures that the community successfully shapes, informs and achieves government’s aims, be they strategic objectives, policies, missions and public sector reform.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231F20"/>
                </a:solidFill>
                <a:effectLst/>
                <a:latin typeface="Arial" panose="020B0604020202020204" pitchFamily="34" charset="0"/>
                <a:cs typeface="Arial" panose="020B0604020202020204" pitchFamily="34" charset="0"/>
              </a:rPr>
              <a:t>The new Civil Service Strategy 2030 focusses on some of the key challenges facing government, namely the adoption of digital tools, difficulties attracting and retaining high-demand specialist skills, and the increasing complexity in how the Civil Service operates, which we are all instrumental 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231F20"/>
                </a:solidFill>
                <a:effectLst/>
                <a:latin typeface="Arial" panose="020B0604020202020204" pitchFamily="34" charset="0"/>
                <a:cs typeface="Arial" panose="020B0604020202020204" pitchFamily="34" charset="0"/>
              </a:rPr>
              <a:t>There’s lots already going on, but we will continue this journey by:</a:t>
            </a:r>
            <a:endParaRPr lang="en-GB" sz="1200" b="0" i="0">
              <a:solidFill>
                <a:srgbClr val="000000"/>
              </a:solidFill>
              <a:effectLst/>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Ensuring that analytical resource is focused on the highest priorities within departments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Continuing to use our relationships across government to bring together data from across government to shape the missions and other cross-cutting priorities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We will consider how we can be more agile and productive, meeting the needs of citizens and supporting growth</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We will increasingly move beyond basic analysis to achieve greater insight, with an increased focus on prevention and evaluation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b="0" i="0">
                <a:solidFill>
                  <a:srgbClr val="000000"/>
                </a:solidFill>
                <a:effectLst/>
                <a:latin typeface="Arial" panose="020B0604020202020204" pitchFamily="34" charset="0"/>
                <a:cs typeface="Arial" panose="020B0604020202020204" pitchFamily="34" charset="0"/>
              </a:rPr>
              <a:t>We will work closely with Policy and Operational Delivery Profession colleagues, and beyond, to ensure our analysis is delivering their requirements and is having impact, and to understand what more we need to ensure analysis is integrated into decision making from the start, with analysts understanding the questions that need to be addressed and communicating the results of the analysis in a compelling way.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Underlying all of this is ensuring that our analysis is of good quality. </a:t>
            </a:r>
          </a:p>
        </p:txBody>
      </p:sp>
      <p:sp>
        <p:nvSpPr>
          <p:cNvPr id="4" name="Slide Number Placeholder 3">
            <a:extLst>
              <a:ext uri="{FF2B5EF4-FFF2-40B4-BE49-F238E27FC236}">
                <a16:creationId xmlns:a16="http://schemas.microsoft.com/office/drawing/2014/main" id="{738B3CAD-674B-E16A-BC4B-8C20231593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9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D94D7-80C2-7CE5-EFCF-996B967BB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38259-029E-DCC7-7128-F14A82434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1C7C3-71C9-7C62-E5FD-BB07633EE9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Priority 2: </a:t>
            </a:r>
            <a:r>
              <a:rPr lang="en-GB" sz="1200" b="1" i="0">
                <a:solidFill>
                  <a:srgbClr val="000000"/>
                </a:solidFill>
                <a:effectLst/>
                <a:latin typeface="Arial" panose="020B0604020202020204" pitchFamily="34" charset="0"/>
                <a:cs typeface="Arial" panose="020B0604020202020204" pitchFamily="34" charset="0"/>
              </a:rPr>
              <a:t>We will be innovative, driving efficiency across our function, the civil service and society, applying artificial intelligence, automation, and the best analytical tools and methods</a:t>
            </a:r>
            <a:r>
              <a:rPr lang="en-GB" sz="120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Given the increasingly complex decision making we need to support and the need to deliver efficiencies, it is essential that we become ever more innovative and skilled, and that we embrace new technologies and develop the use of AI in analysis, where it is appropriate, this will free up analysts’ time to focus on adding value.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To succeed, human and artificial ingenuity must work hand in hand and should not be viewed as a threat. Prioritising this work is particularly important, given the pace with which these tools and techniques are changing.</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The analysis leadership community will support this priority by:</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Ensuring our analysts are aware of the different technologies available to them </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Providing guidance and support for their effective and ethical usage, ensuring that these tools are used throughout the community. </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Providing the right leadership within our organisations to drive forward change, ensuring staff are prioritising the right actions. </a:t>
            </a:r>
          </a:p>
          <a:p>
            <a:pPr algn="l" rtl="0" fontAlgn="base">
              <a:lnSpc>
                <a:spcPts val="1350"/>
              </a:lnSpc>
            </a:pPr>
            <a:endParaRPr lang="en-GB" sz="1200" b="0" i="0">
              <a:solidFill>
                <a:srgbClr val="000000"/>
              </a:solidFill>
              <a:effectLst/>
              <a:latin typeface="Arial" panose="020B0604020202020204" pitchFamily="34" charset="0"/>
              <a:cs typeface="Arial" panose="020B0604020202020204" pitchFamily="34" charset="0"/>
            </a:endParaRP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address any cultural and ethical barriers to the use of new technology, whilst ensuring that we retain quality and transparency in our analysis</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use support from Government Digital Service and the actions included in </a:t>
            </a:r>
            <a:r>
              <a:rPr lang="en-GB" sz="1200" b="0" i="0" u="sng" strike="noStrike">
                <a:solidFill>
                  <a:srgbClr val="467886"/>
                </a:solidFill>
                <a:effectLst/>
                <a:latin typeface="Arial" panose="020B0604020202020204" pitchFamily="34" charset="0"/>
                <a:cs typeface="Arial" panose="020B0604020202020204" pitchFamily="34" charset="0"/>
                <a:hlinkClick r:id="rId3"/>
              </a:rPr>
              <a:t>A blueprint for modern digital government</a:t>
            </a:r>
            <a:r>
              <a:rPr lang="en-GB" sz="1200" b="0" i="0">
                <a:solidFill>
                  <a:srgbClr val="000000"/>
                </a:solidFill>
                <a:effectLst/>
                <a:latin typeface="Arial" panose="020B0604020202020204" pitchFamily="34" charset="0"/>
                <a:cs typeface="Arial" panose="020B0604020202020204" pitchFamily="34" charset="0"/>
              </a:rPr>
              <a:t> to enable this change, as well as learning from those outside of government.</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The actions will ensure we are better able to deliver the government strategic objectives and missions.   </a:t>
            </a:r>
          </a:p>
        </p:txBody>
      </p:sp>
      <p:sp>
        <p:nvSpPr>
          <p:cNvPr id="4" name="Slide Number Placeholder 3">
            <a:extLst>
              <a:ext uri="{FF2B5EF4-FFF2-40B4-BE49-F238E27FC236}">
                <a16:creationId xmlns:a16="http://schemas.microsoft.com/office/drawing/2014/main" id="{883D2CDD-9E72-DB74-D4DF-0EF1B5B536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85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BEA76-807F-7588-578C-CC047244E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E12FB-5A69-BB63-9AFA-2910824A9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BCE7C-043B-A83C-4724-674AA1840B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Priority 3: </a:t>
            </a:r>
            <a:r>
              <a:rPr lang="en-GB" sz="1200" b="1" i="0">
                <a:solidFill>
                  <a:srgbClr val="000000"/>
                </a:solidFill>
                <a:effectLst/>
                <a:latin typeface="Arial" panose="020B0604020202020204" pitchFamily="34" charset="0"/>
                <a:cs typeface="Arial" panose="020B0604020202020204" pitchFamily="34" charset="0"/>
              </a:rPr>
              <a:t>We will (work across boundaries to) harness the power of data, including data sharing, linkage and interoperability</a:t>
            </a:r>
            <a:r>
              <a:rPr lang="en-GB" sz="1200" b="0" i="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Whilst there have been considerable improvements in data sharing and collaboration across government, there are remaining challenges.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Given the increasingly complex decision making which needs to be delivered across organisations, it is even more important that we work to address these challenges.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This will help ensure the community successfully achieves efficiencies across government, working strategically and collaboratively to achieve its priorities.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be increasingly innovative around how we acquire data and are using this to address the questions that need solving.  </a:t>
            </a:r>
          </a:p>
          <a:p>
            <a:pPr algn="l" rtl="0" fontAlgn="base">
              <a:lnSpc>
                <a:spcPts val="1350"/>
              </a:lnSpc>
              <a:buNone/>
            </a:pPr>
            <a:r>
              <a:rPr lang="en-GB" sz="1200" b="0" i="0">
                <a:solidFill>
                  <a:srgbClr val="000000"/>
                </a:solidFill>
                <a:effectLst/>
                <a:latin typeface="Arial" panose="020B0604020202020204" pitchFamily="34" charset="0"/>
                <a:cs typeface="Arial" panose="020B0604020202020204" pitchFamily="34" charset="0"/>
              </a:rPr>
              <a:t>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The analysis leadership community will support this priority by:</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Addressing cultural and legislative barriers to sharing data and other issues around interoperability</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Ensuring there is a better understanding of who holds what data</a:t>
            </a:r>
          </a:p>
          <a:p>
            <a:pPr marL="628650" lvl="1"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This will be supported by making more effective use of data sharing platforms,</a:t>
            </a:r>
          </a:p>
          <a:p>
            <a:pPr algn="l" rtl="0" fontAlgn="base">
              <a:lnSpc>
                <a:spcPts val="1350"/>
              </a:lnSpc>
            </a:pPr>
            <a:endParaRPr lang="en-GB" sz="1200" b="0" i="0">
              <a:solidFill>
                <a:srgbClr val="000000"/>
              </a:solidFill>
              <a:effectLst/>
              <a:latin typeface="Arial" panose="020B0604020202020204" pitchFamily="34" charset="0"/>
              <a:cs typeface="Arial" panose="020B0604020202020204" pitchFamily="34" charset="0"/>
            </a:endParaRP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also work across siloes, continuing to build relationships, working in partnership and collaborating across the public sector and beyond. </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continue to develop professional collaboration with other government professions and functions, including the Policy Profession, ODP, Finance Function, Government Digital and Data, Government Science and Engineering Profession, and beyond, enabling teams to work together more easily and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C932B606-0742-3341-DABD-FBEEFF96C2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281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A87A4-3563-25FA-D360-86B6FD1D2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745AC-36D2-FA2C-7ECE-5AFCD4723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5CD83-4779-09AB-9202-4392400A80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Priority 4: </a:t>
            </a:r>
            <a:r>
              <a:rPr lang="en-GB" sz="1200" b="1" i="0">
                <a:solidFill>
                  <a:srgbClr val="000000"/>
                </a:solidFill>
                <a:effectLst/>
                <a:latin typeface="Arial" panose="020B0604020202020204" pitchFamily="34" charset="0"/>
                <a:cs typeface="Arial" panose="020B0604020202020204" pitchFamily="34" charset="0"/>
              </a:rPr>
              <a:t>Our people are central to our future direction; we will ensure we attract, retain and support analytical careers and development</a:t>
            </a: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Given these challenges across government, it is ever more important to ensure our people are central in everything we do, that they are supported in meeting these challenges and that we are making the most efficient use of our resources</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The analysis leadership community will support this priority by engaging and developing our analysts to ensure they have the right skills and capabilities needed to provide cutting edge analysis (and deliver the other priorities highlighted in the strategy) and feel part of a strong analytical community and have fulfilling careers</a:t>
            </a:r>
          </a:p>
          <a:p>
            <a:pPr marL="171450" indent="-171450" algn="l" rtl="0" fontAlgn="base">
              <a:lnSpc>
                <a:spcPts val="1350"/>
              </a:lnSpc>
              <a:buFont typeface="Wingdings" panose="05000000000000000000" pitchFamily="2" charset="2"/>
              <a:buChar char="§"/>
            </a:pPr>
            <a:r>
              <a:rPr lang="en-GB" sz="1200" b="0" i="0">
                <a:solidFill>
                  <a:srgbClr val="000000"/>
                </a:solidFill>
                <a:effectLst/>
                <a:latin typeface="Arial" panose="020B0604020202020204" pitchFamily="34" charset="0"/>
                <a:cs typeface="Arial" panose="020B0604020202020204" pitchFamily="34" charset="0"/>
              </a:rPr>
              <a:t>We will work across the analysis professions to ensure we are continuing to make the most of our resources, building on existing networks and engagement mechanisms and supporting cross government initiatives such as Places for Growth </a:t>
            </a:r>
          </a:p>
        </p:txBody>
      </p:sp>
      <p:sp>
        <p:nvSpPr>
          <p:cNvPr id="4" name="Slide Number Placeholder 3">
            <a:extLst>
              <a:ext uri="{FF2B5EF4-FFF2-40B4-BE49-F238E27FC236}">
                <a16:creationId xmlns:a16="http://schemas.microsoft.com/office/drawing/2014/main" id="{6F56A276-E8D3-D169-D794-33FC2F6626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6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picture containing text, building, outdoor&#10;&#10;Description automatically generated">
            <a:extLst>
              <a:ext uri="{FF2B5EF4-FFF2-40B4-BE49-F238E27FC236}">
                <a16:creationId xmlns:a16="http://schemas.microsoft.com/office/drawing/2014/main" id="{C85D0ABA-B12A-82CC-7BFA-3B3226BAE5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 r="64359"/>
          <a:stretch/>
        </p:blipFill>
        <p:spPr>
          <a:xfrm>
            <a:off x="407987" y="0"/>
            <a:ext cx="4325691" cy="6858000"/>
          </a:xfrm>
          <a:prstGeom prst="rect">
            <a:avLst/>
          </a:prstGeom>
          <a:scene3d>
            <a:camera prst="orthographicFront"/>
            <a:lightRig rig="threePt" dir="t"/>
          </a:scene3d>
          <a:sp3d>
            <a:bevelT w="152400" h="152400"/>
          </a:sp3d>
        </p:spPr>
      </p:pic>
      <p:sp>
        <p:nvSpPr>
          <p:cNvPr id="2" name="Title 1">
            <a:extLst>
              <a:ext uri="{FF2B5EF4-FFF2-40B4-BE49-F238E27FC236}">
                <a16:creationId xmlns:a16="http://schemas.microsoft.com/office/drawing/2014/main" id="{9B75BAC0-A3E2-4748-878B-ACB2E3D7800A}"/>
              </a:ext>
            </a:extLst>
          </p:cNvPr>
          <p:cNvSpPr>
            <a:spLocks noGrp="1"/>
          </p:cNvSpPr>
          <p:nvPr userDrawn="1">
            <p:ph type="title" hasCustomPrompt="1"/>
          </p:nvPr>
        </p:nvSpPr>
        <p:spPr>
          <a:xfrm>
            <a:off x="6847839" y="2251727"/>
            <a:ext cx="4936173" cy="1325563"/>
          </a:xfrm>
        </p:spPr>
        <p:txBody>
          <a:bodyPr>
            <a:noAutofit/>
          </a:bodyPr>
          <a:lstStyle>
            <a:lvl1pPr algn="r">
              <a:defRPr sz="4500"/>
            </a:lvl1pPr>
          </a:lstStyle>
          <a:p>
            <a:r>
              <a:rPr lang="en-US"/>
              <a:t>Title here</a:t>
            </a:r>
            <a:endParaRPr lang="en-GB"/>
          </a:p>
        </p:txBody>
      </p:sp>
      <p:sp>
        <p:nvSpPr>
          <p:cNvPr id="31" name="Text Placeholder 30">
            <a:extLst>
              <a:ext uri="{FF2B5EF4-FFF2-40B4-BE49-F238E27FC236}">
                <a16:creationId xmlns:a16="http://schemas.microsoft.com/office/drawing/2014/main" id="{4859D61C-E1B1-4AFE-A245-0E70C8A1D00E}"/>
              </a:ext>
            </a:extLst>
          </p:cNvPr>
          <p:cNvSpPr>
            <a:spLocks noGrp="1"/>
          </p:cNvSpPr>
          <p:nvPr userDrawn="1">
            <p:ph type="body" sz="quarter" idx="10" hasCustomPrompt="1"/>
          </p:nvPr>
        </p:nvSpPr>
        <p:spPr>
          <a:xfrm>
            <a:off x="6861517" y="4340091"/>
            <a:ext cx="4922496" cy="479425"/>
          </a:xfrm>
          <a:prstGeom prst="rect">
            <a:avLst/>
          </a:prstGeom>
        </p:spPr>
        <p:txBody>
          <a:bodyPr>
            <a:normAutofit/>
          </a:bodyPr>
          <a:lstStyle>
            <a:lvl1pPr marL="0" indent="0" algn="r">
              <a:buNone/>
              <a:defRPr sz="2400" i="0"/>
            </a:lvl1pPr>
            <a:lvl2pPr marL="457200" indent="0">
              <a:buNone/>
              <a:defRPr/>
            </a:lvl2pPr>
          </a:lstStyle>
          <a:p>
            <a:pPr lvl="0"/>
            <a:r>
              <a:rPr lang="en-US"/>
              <a:t>Date here</a:t>
            </a:r>
          </a:p>
        </p:txBody>
      </p:sp>
      <p:sp>
        <p:nvSpPr>
          <p:cNvPr id="32" name="Text Placeholder 30">
            <a:extLst>
              <a:ext uri="{FF2B5EF4-FFF2-40B4-BE49-F238E27FC236}">
                <a16:creationId xmlns:a16="http://schemas.microsoft.com/office/drawing/2014/main" id="{FBFCABC8-74CF-4911-B4F6-1B06A3F7A53C}"/>
              </a:ext>
            </a:extLst>
          </p:cNvPr>
          <p:cNvSpPr>
            <a:spLocks noGrp="1"/>
          </p:cNvSpPr>
          <p:nvPr userDrawn="1">
            <p:ph type="body" sz="quarter" idx="11" hasCustomPrompt="1"/>
          </p:nvPr>
        </p:nvSpPr>
        <p:spPr>
          <a:xfrm>
            <a:off x="6861517" y="3825759"/>
            <a:ext cx="4922496" cy="479425"/>
          </a:xfrm>
          <a:prstGeom prst="rect">
            <a:avLst/>
          </a:prstGeom>
        </p:spPr>
        <p:txBody>
          <a:bodyPr>
            <a:normAutofit/>
          </a:bodyPr>
          <a:lstStyle>
            <a:lvl1pPr marL="0" indent="0" algn="r">
              <a:buNone/>
              <a:defRPr sz="2400" b="1" i="0"/>
            </a:lvl1pPr>
            <a:lvl2pPr marL="457200" indent="0">
              <a:buNone/>
              <a:defRPr/>
            </a:lvl2pPr>
          </a:lstStyle>
          <a:p>
            <a:pPr lvl="0"/>
            <a:r>
              <a:rPr lang="en-US"/>
              <a:t>Name | Job title</a:t>
            </a:r>
          </a:p>
        </p:txBody>
      </p:sp>
    </p:spTree>
    <p:extLst>
      <p:ext uri="{BB962C8B-B14F-4D97-AF65-F5344CB8AC3E}">
        <p14:creationId xmlns:p14="http://schemas.microsoft.com/office/powerpoint/2010/main" val="21944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CC96-3817-46AD-9145-03419114EC95}"/>
              </a:ext>
            </a:extLst>
          </p:cNvPr>
          <p:cNvSpPr>
            <a:spLocks noGrp="1"/>
          </p:cNvSpPr>
          <p:nvPr>
            <p:ph type="title"/>
          </p:nvPr>
        </p:nvSpPr>
        <p:spPr/>
        <p:txBody>
          <a:bodyPr>
            <a:normAutofit/>
          </a:bodyPr>
          <a:lstStyle>
            <a:lvl1pPr>
              <a:defRPr sz="3100"/>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B456F05D-8634-4A57-9C35-E544D7B5DFCE}"/>
              </a:ext>
            </a:extLst>
          </p:cNvPr>
          <p:cNvSpPr>
            <a:spLocks noGrp="1"/>
          </p:cNvSpPr>
          <p:nvPr>
            <p:ph type="body" sz="quarter" idx="13"/>
          </p:nvPr>
        </p:nvSpPr>
        <p:spPr>
          <a:xfrm>
            <a:off x="407987" y="1690689"/>
            <a:ext cx="5366934" cy="4401102"/>
          </a:xfrm>
        </p:spPr>
        <p:txBody>
          <a:bodyPr/>
          <a:lstStyle>
            <a:lvl5pPr>
              <a:buClr>
                <a:srgbClr val="FF6900"/>
              </a:buClr>
              <a:buSzPct val="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45A5605A-A048-4749-BA40-9E55F6160CE7}"/>
              </a:ext>
            </a:extLst>
          </p:cNvPr>
          <p:cNvSpPr>
            <a:spLocks noGrp="1"/>
          </p:cNvSpPr>
          <p:nvPr>
            <p:ph type="body" sz="quarter" idx="14"/>
          </p:nvPr>
        </p:nvSpPr>
        <p:spPr>
          <a:xfrm>
            <a:off x="6416040" y="1690688"/>
            <a:ext cx="5367973" cy="4400550"/>
          </a:xfrm>
        </p:spPr>
        <p:txBody>
          <a:bodyPr/>
          <a:lstStyle>
            <a:lvl5pPr marL="2057400" indent="-228600">
              <a:defRPr lang="en-GB"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marL="2057400" lvl="4" indent="-228600" algn="l" defTabSz="914400" rtl="0" eaLnBrk="1" latinLnBrk="0" hangingPunct="1">
              <a:lnSpc>
                <a:spcPct val="90000"/>
              </a:lnSpc>
              <a:spcBef>
                <a:spcPts val="500"/>
              </a:spcBef>
              <a:buClr>
                <a:srgbClr val="FF6900"/>
              </a:buClr>
              <a:buSzPct val="50000"/>
              <a:buFont typeface="Wingdings" panose="05000000000000000000" pitchFamily="2" charset="2"/>
              <a:buChar char="§"/>
            </a:pPr>
            <a:r>
              <a:rPr lang="en-US"/>
              <a:t>Fifth level</a:t>
            </a:r>
            <a:endParaRPr lang="en-GB"/>
          </a:p>
        </p:txBody>
      </p:sp>
      <p:cxnSp>
        <p:nvCxnSpPr>
          <p:cNvPr id="10" name="Straight Connector 9">
            <a:extLst>
              <a:ext uri="{FF2B5EF4-FFF2-40B4-BE49-F238E27FC236}">
                <a16:creationId xmlns:a16="http://schemas.microsoft.com/office/drawing/2014/main" id="{B8777FA5-122E-4FBB-AADF-423BA2C32CA9}"/>
              </a:ext>
            </a:extLst>
          </p:cNvPr>
          <p:cNvCxnSpPr/>
          <p:nvPr userDrawn="1"/>
        </p:nvCxnSpPr>
        <p:spPr>
          <a:xfrm>
            <a:off x="6096000" y="2270443"/>
            <a:ext cx="0" cy="3241040"/>
          </a:xfrm>
          <a:prstGeom prst="line">
            <a:avLst/>
          </a:prstGeom>
          <a:ln w="508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63D0B7E-CA90-C408-3C81-4DD4C18957DE}"/>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14" name="Slide Number Placeholder 3">
            <a:extLst>
              <a:ext uri="{FF2B5EF4-FFF2-40B4-BE49-F238E27FC236}">
                <a16:creationId xmlns:a16="http://schemas.microsoft.com/office/drawing/2014/main" id="{6D564266-4324-94D2-DFC9-99B76924BDC0}"/>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235597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c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9260-9FA8-407E-8DBF-85B809236F39}"/>
              </a:ext>
            </a:extLst>
          </p:cNvPr>
          <p:cNvSpPr>
            <a:spLocks noGrp="1"/>
          </p:cNvSpPr>
          <p:nvPr>
            <p:ph type="title"/>
          </p:nvPr>
        </p:nvSpPr>
        <p:spPr/>
        <p:txBody>
          <a:bodyPr>
            <a:normAutofit/>
          </a:bodyPr>
          <a:lstStyle>
            <a:lvl1pPr>
              <a:defRPr sz="3100"/>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BAAC7BCE-F643-474B-8FDA-BB9AC9BD78E3}"/>
              </a:ext>
            </a:extLst>
          </p:cNvPr>
          <p:cNvSpPr>
            <a:spLocks noGrp="1"/>
          </p:cNvSpPr>
          <p:nvPr>
            <p:ph type="body" sz="quarter" idx="14"/>
          </p:nvPr>
        </p:nvSpPr>
        <p:spPr>
          <a:xfrm>
            <a:off x="407988" y="1690688"/>
            <a:ext cx="4148939"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3" name="Group 12">
            <a:extLst>
              <a:ext uri="{FF2B5EF4-FFF2-40B4-BE49-F238E27FC236}">
                <a16:creationId xmlns:a16="http://schemas.microsoft.com/office/drawing/2014/main" id="{B9DE230A-C67C-4F61-BAE0-D2A5F9DAF976}"/>
              </a:ext>
            </a:extLst>
          </p:cNvPr>
          <p:cNvGrpSpPr/>
          <p:nvPr userDrawn="1"/>
        </p:nvGrpSpPr>
        <p:grpSpPr>
          <a:xfrm>
            <a:off x="4774876" y="1691323"/>
            <a:ext cx="2199640" cy="4399914"/>
            <a:chOff x="5430520" y="1691323"/>
            <a:chExt cx="2199640" cy="4399914"/>
          </a:xfrm>
        </p:grpSpPr>
        <p:sp>
          <p:nvSpPr>
            <p:cNvPr id="9" name="Rectangle 8">
              <a:extLst>
                <a:ext uri="{FF2B5EF4-FFF2-40B4-BE49-F238E27FC236}">
                  <a16:creationId xmlns:a16="http://schemas.microsoft.com/office/drawing/2014/main" id="{9B10F38A-EB0F-4E9E-B114-79EBD918D25D}"/>
                </a:ext>
              </a:extLst>
            </p:cNvPr>
            <p:cNvSpPr/>
            <p:nvPr userDrawn="1"/>
          </p:nvSpPr>
          <p:spPr>
            <a:xfrm>
              <a:off x="5430520" y="2791142"/>
              <a:ext cx="2199640" cy="33000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A60D61C-3743-4A37-BCC1-6C03E9AA1529}"/>
                </a:ext>
              </a:extLst>
            </p:cNvPr>
            <p:cNvSpPr/>
            <p:nvPr userDrawn="1"/>
          </p:nvSpPr>
          <p:spPr>
            <a:xfrm>
              <a:off x="5430520" y="1691323"/>
              <a:ext cx="2199640" cy="2199640"/>
            </a:xfrm>
            <a:prstGeom prst="ellipse">
              <a:avLst/>
            </a:prstGeom>
            <a:solidFill>
              <a:srgbClr val="2D2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0BE1978-B038-4E2E-AEE0-5CAC87FB6184}"/>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1">
            <a:extLst>
              <a:ext uri="{FF2B5EF4-FFF2-40B4-BE49-F238E27FC236}">
                <a16:creationId xmlns:a16="http://schemas.microsoft.com/office/drawing/2014/main" id="{F8A6BB39-D99B-4EEA-97FB-831333A93057}"/>
              </a:ext>
            </a:extLst>
          </p:cNvPr>
          <p:cNvSpPr>
            <a:spLocks noGrp="1"/>
          </p:cNvSpPr>
          <p:nvPr>
            <p:ph type="pic" sz="quarter" idx="15"/>
          </p:nvPr>
        </p:nvSpPr>
        <p:spPr>
          <a:xfrm>
            <a:off x="5126294" y="2043526"/>
            <a:ext cx="1493962" cy="1493962"/>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1"/>
                </a:solidFill>
              </a:defRPr>
            </a:lvl1pPr>
          </a:lstStyle>
          <a:p>
            <a:r>
              <a:rPr lang="en-US"/>
              <a:t>Click icon to add picture</a:t>
            </a:r>
            <a:endParaRPr lang="en-GB"/>
          </a:p>
        </p:txBody>
      </p:sp>
      <p:grpSp>
        <p:nvGrpSpPr>
          <p:cNvPr id="14" name="Group 13">
            <a:extLst>
              <a:ext uri="{FF2B5EF4-FFF2-40B4-BE49-F238E27FC236}">
                <a16:creationId xmlns:a16="http://schemas.microsoft.com/office/drawing/2014/main" id="{D1F38573-1394-40C3-981C-F00F95592D85}"/>
              </a:ext>
            </a:extLst>
          </p:cNvPr>
          <p:cNvGrpSpPr/>
          <p:nvPr userDrawn="1"/>
        </p:nvGrpSpPr>
        <p:grpSpPr>
          <a:xfrm>
            <a:off x="7192465" y="1691324"/>
            <a:ext cx="2199640" cy="4399914"/>
            <a:chOff x="5430520" y="1691323"/>
            <a:chExt cx="2199640" cy="4399914"/>
          </a:xfrm>
        </p:grpSpPr>
        <p:sp>
          <p:nvSpPr>
            <p:cNvPr id="15" name="Rectangle 14">
              <a:extLst>
                <a:ext uri="{FF2B5EF4-FFF2-40B4-BE49-F238E27FC236}">
                  <a16:creationId xmlns:a16="http://schemas.microsoft.com/office/drawing/2014/main" id="{35192F48-128D-4CCC-B626-BEFE30AA63C4}"/>
                </a:ext>
              </a:extLst>
            </p:cNvPr>
            <p:cNvSpPr/>
            <p:nvPr userDrawn="1"/>
          </p:nvSpPr>
          <p:spPr>
            <a:xfrm>
              <a:off x="5430520" y="2791142"/>
              <a:ext cx="2199640" cy="33000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4DA7133-12C5-4C5C-AECE-E855CB323D8F}"/>
                </a:ext>
              </a:extLst>
            </p:cNvPr>
            <p:cNvSpPr/>
            <p:nvPr userDrawn="1"/>
          </p:nvSpPr>
          <p:spPr>
            <a:xfrm>
              <a:off x="5430520" y="1691323"/>
              <a:ext cx="2199640" cy="2199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C97651A-EA4E-4E76-AF75-808EE3EC7D9A}"/>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869457DA-B1BA-4393-8D9D-0E2AFF520265}"/>
              </a:ext>
            </a:extLst>
          </p:cNvPr>
          <p:cNvGrpSpPr/>
          <p:nvPr userDrawn="1"/>
        </p:nvGrpSpPr>
        <p:grpSpPr>
          <a:xfrm>
            <a:off x="9584372" y="1690688"/>
            <a:ext cx="2199640" cy="4399914"/>
            <a:chOff x="5430520" y="1691323"/>
            <a:chExt cx="2199640" cy="4399914"/>
          </a:xfrm>
        </p:grpSpPr>
        <p:sp>
          <p:nvSpPr>
            <p:cNvPr id="20" name="Rectangle 19">
              <a:extLst>
                <a:ext uri="{FF2B5EF4-FFF2-40B4-BE49-F238E27FC236}">
                  <a16:creationId xmlns:a16="http://schemas.microsoft.com/office/drawing/2014/main" id="{5FA33265-EFD1-4D60-80AC-2DDACB4B5A3F}"/>
                </a:ext>
              </a:extLst>
            </p:cNvPr>
            <p:cNvSpPr/>
            <p:nvPr userDrawn="1"/>
          </p:nvSpPr>
          <p:spPr>
            <a:xfrm>
              <a:off x="5430520" y="2791142"/>
              <a:ext cx="2199640" cy="3300095"/>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FA3C773-5B32-4B8D-9206-59D6BFCD35C7}"/>
                </a:ext>
              </a:extLst>
            </p:cNvPr>
            <p:cNvSpPr/>
            <p:nvPr userDrawn="1"/>
          </p:nvSpPr>
          <p:spPr>
            <a:xfrm>
              <a:off x="5430520" y="1691323"/>
              <a:ext cx="2199640" cy="2199640"/>
            </a:xfrm>
            <a:prstGeom prst="ellipse">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A40BDC2-3451-4B6F-9AE9-E3121F286361}"/>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Picture Placeholder 23">
            <a:extLst>
              <a:ext uri="{FF2B5EF4-FFF2-40B4-BE49-F238E27FC236}">
                <a16:creationId xmlns:a16="http://schemas.microsoft.com/office/drawing/2014/main" id="{436AE0CE-6AF0-484C-B503-1FC5B12AB7B0}"/>
              </a:ext>
            </a:extLst>
          </p:cNvPr>
          <p:cNvSpPr>
            <a:spLocks noGrp="1"/>
          </p:cNvSpPr>
          <p:nvPr>
            <p:ph type="pic" sz="quarter" idx="16"/>
          </p:nvPr>
        </p:nvSpPr>
        <p:spPr>
          <a:xfrm>
            <a:off x="7545303" y="2043526"/>
            <a:ext cx="1493962" cy="1493962"/>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1"/>
                </a:solidFill>
              </a:defRPr>
            </a:lvl1pPr>
          </a:lstStyle>
          <a:p>
            <a:r>
              <a:rPr lang="en-US"/>
              <a:t>Click icon to add picture</a:t>
            </a:r>
            <a:endParaRPr lang="en-GB"/>
          </a:p>
        </p:txBody>
      </p:sp>
      <p:sp>
        <p:nvSpPr>
          <p:cNvPr id="25" name="Picture Placeholder 24">
            <a:extLst>
              <a:ext uri="{FF2B5EF4-FFF2-40B4-BE49-F238E27FC236}">
                <a16:creationId xmlns:a16="http://schemas.microsoft.com/office/drawing/2014/main" id="{B0185B7A-F40C-4CF7-A497-B4A544EC45D2}"/>
              </a:ext>
            </a:extLst>
          </p:cNvPr>
          <p:cNvSpPr>
            <a:spLocks noGrp="1"/>
          </p:cNvSpPr>
          <p:nvPr>
            <p:ph type="pic" sz="quarter" idx="17"/>
          </p:nvPr>
        </p:nvSpPr>
        <p:spPr>
          <a:xfrm>
            <a:off x="9937210" y="2043525"/>
            <a:ext cx="1493962" cy="1493962"/>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1"/>
                </a:solidFill>
              </a:defRPr>
            </a:lvl1pPr>
          </a:lstStyle>
          <a:p>
            <a:r>
              <a:rPr lang="en-US"/>
              <a:t>Click icon to add picture</a:t>
            </a:r>
            <a:endParaRPr lang="en-GB"/>
          </a:p>
        </p:txBody>
      </p:sp>
      <p:sp>
        <p:nvSpPr>
          <p:cNvPr id="27" name="Text Placeholder 26">
            <a:extLst>
              <a:ext uri="{FF2B5EF4-FFF2-40B4-BE49-F238E27FC236}">
                <a16:creationId xmlns:a16="http://schemas.microsoft.com/office/drawing/2014/main" id="{E368331A-90B6-433F-BC9B-A4AB3682B90B}"/>
              </a:ext>
            </a:extLst>
          </p:cNvPr>
          <p:cNvSpPr>
            <a:spLocks noGrp="1"/>
          </p:cNvSpPr>
          <p:nvPr>
            <p:ph type="body" sz="quarter" idx="18"/>
          </p:nvPr>
        </p:nvSpPr>
        <p:spPr>
          <a:xfrm>
            <a:off x="4947920" y="3976735"/>
            <a:ext cx="1818640" cy="1890665"/>
          </a:xfrm>
        </p:spPr>
        <p:txBody>
          <a:bodyPr>
            <a:noAutofit/>
          </a:bodyPr>
          <a:lstStyle>
            <a:lvl1pPr marL="0" indent="0" algn="ctr">
              <a:buNone/>
              <a:defRPr sz="2400">
                <a:solidFill>
                  <a:schemeClr val="tx1"/>
                </a:solidFill>
              </a:defRPr>
            </a:lvl1pPr>
            <a:lvl2pPr marL="457200" indent="0" algn="ctr">
              <a:buNone/>
              <a:defRPr sz="2400">
                <a:solidFill>
                  <a:schemeClr val="bg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p:txBody>
      </p:sp>
      <p:sp>
        <p:nvSpPr>
          <p:cNvPr id="38" name="Text Placeholder 26">
            <a:extLst>
              <a:ext uri="{FF2B5EF4-FFF2-40B4-BE49-F238E27FC236}">
                <a16:creationId xmlns:a16="http://schemas.microsoft.com/office/drawing/2014/main" id="{D2AFF6B3-637C-4084-9E4C-6B03596AA565}"/>
              </a:ext>
            </a:extLst>
          </p:cNvPr>
          <p:cNvSpPr>
            <a:spLocks noGrp="1"/>
          </p:cNvSpPr>
          <p:nvPr>
            <p:ph type="body" sz="quarter" idx="19"/>
          </p:nvPr>
        </p:nvSpPr>
        <p:spPr>
          <a:xfrm>
            <a:off x="7382964" y="3980910"/>
            <a:ext cx="1818640" cy="1890665"/>
          </a:xfrm>
        </p:spPr>
        <p:txBody>
          <a:bodyPr>
            <a:noAutofit/>
          </a:bodyPr>
          <a:lstStyle>
            <a:lvl1pPr marL="0" indent="0" algn="ctr">
              <a:buNone/>
              <a:defRPr sz="2400">
                <a:solidFill>
                  <a:schemeClr val="bg1"/>
                </a:solidFill>
              </a:defRPr>
            </a:lvl1pPr>
            <a:lvl2pPr marL="457200" indent="0" algn="ctr">
              <a:buNone/>
              <a:defRPr sz="2400">
                <a:solidFill>
                  <a:schemeClr val="bg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p:txBody>
      </p:sp>
      <p:sp>
        <p:nvSpPr>
          <p:cNvPr id="39" name="Text Placeholder 26">
            <a:extLst>
              <a:ext uri="{FF2B5EF4-FFF2-40B4-BE49-F238E27FC236}">
                <a16:creationId xmlns:a16="http://schemas.microsoft.com/office/drawing/2014/main" id="{45759DE4-4341-4004-A830-0EA081C41645}"/>
              </a:ext>
            </a:extLst>
          </p:cNvPr>
          <p:cNvSpPr>
            <a:spLocks noGrp="1"/>
          </p:cNvSpPr>
          <p:nvPr>
            <p:ph type="body" sz="quarter" idx="20"/>
          </p:nvPr>
        </p:nvSpPr>
        <p:spPr>
          <a:xfrm>
            <a:off x="9774871" y="3976734"/>
            <a:ext cx="1818640" cy="1890665"/>
          </a:xfrm>
        </p:spPr>
        <p:txBody>
          <a:bodyPr>
            <a:noAutofit/>
          </a:bodyPr>
          <a:lstStyle>
            <a:lvl1pPr marL="0" indent="0" algn="ctr">
              <a:buNone/>
              <a:defRPr sz="2400">
                <a:solidFill>
                  <a:schemeClr val="tx1"/>
                </a:solidFill>
              </a:defRPr>
            </a:lvl1pPr>
            <a:lvl2pPr marL="457200" indent="0" algn="ctr">
              <a:buNone/>
              <a:defRPr sz="2400">
                <a:solidFill>
                  <a:schemeClr val="bg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227C47C7-33BC-BAA7-46B4-3488B18D1417}"/>
              </a:ext>
            </a:extLst>
          </p:cNvPr>
          <p:cNvSpPr>
            <a:spLocks noGrp="1"/>
          </p:cNvSpPr>
          <p:nvPr>
            <p:ph type="ftr" sz="quarter" idx="11"/>
          </p:nvPr>
        </p:nvSpPr>
        <p:spPr>
          <a:xfrm>
            <a:off x="407989" y="6355798"/>
            <a:ext cx="5902961" cy="365125"/>
          </a:xfrm>
          <a:prstGeom prst="rect">
            <a:avLst/>
          </a:prstGeom>
        </p:spPr>
        <p:txBody>
          <a:bodyPr/>
          <a:lstStyle/>
          <a:p>
            <a:r>
              <a:rPr lang="en-GB"/>
              <a:t>Presentation Title Here</a:t>
            </a:r>
          </a:p>
        </p:txBody>
      </p:sp>
      <p:sp>
        <p:nvSpPr>
          <p:cNvPr id="23" name="Slide Number Placeholder 3">
            <a:extLst>
              <a:ext uri="{FF2B5EF4-FFF2-40B4-BE49-F238E27FC236}">
                <a16:creationId xmlns:a16="http://schemas.microsoft.com/office/drawing/2014/main" id="{DC01CB2F-E4A5-92F7-44F6-B90055C0E3D2}"/>
              </a:ext>
            </a:extLst>
          </p:cNvPr>
          <p:cNvSpPr>
            <a:spLocks noGrp="1"/>
          </p:cNvSpPr>
          <p:nvPr>
            <p:ph type="sldNum" sz="quarter" idx="12"/>
          </p:nvPr>
        </p:nvSpPr>
        <p:spPr>
          <a:xfrm>
            <a:off x="6310950" y="6355798"/>
            <a:ext cx="675640" cy="365125"/>
          </a:xfrm>
          <a:prstGeom prst="rect">
            <a:avLst/>
          </a:prstGeom>
        </p:spPr>
        <p:txBody>
          <a:bodyPr/>
          <a:lstStyle>
            <a:lvl1pPr>
              <a:defRPr>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618864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con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9260-9FA8-407E-8DBF-85B809236F39}"/>
              </a:ext>
            </a:extLst>
          </p:cNvPr>
          <p:cNvSpPr>
            <a:spLocks noGrp="1"/>
          </p:cNvSpPr>
          <p:nvPr>
            <p:ph type="title"/>
          </p:nvPr>
        </p:nvSpPr>
        <p:spPr/>
        <p:txBody>
          <a:bodyPr>
            <a:normAutofit/>
          </a:bodyPr>
          <a:lstStyle>
            <a:lvl1pPr>
              <a:defRPr sz="3100"/>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BAAC7BCE-F643-474B-8FDA-BB9AC9BD78E3}"/>
              </a:ext>
            </a:extLst>
          </p:cNvPr>
          <p:cNvSpPr>
            <a:spLocks noGrp="1"/>
          </p:cNvSpPr>
          <p:nvPr>
            <p:ph type="body" sz="quarter" idx="14"/>
          </p:nvPr>
        </p:nvSpPr>
        <p:spPr>
          <a:xfrm>
            <a:off x="407988" y="1690688"/>
            <a:ext cx="9930500" cy="859472"/>
          </a:xfrm>
        </p:spPr>
        <p:txBody>
          <a:bodyPr/>
          <a:lstStyle>
            <a:lvl3pPr marL="914400" indent="0">
              <a:buNone/>
              <a:defRPr/>
            </a:lvl3pP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B9DE230A-C67C-4F61-BAE0-D2A5F9DAF976}"/>
              </a:ext>
            </a:extLst>
          </p:cNvPr>
          <p:cNvGrpSpPr/>
          <p:nvPr userDrawn="1"/>
        </p:nvGrpSpPr>
        <p:grpSpPr>
          <a:xfrm>
            <a:off x="715956" y="2841624"/>
            <a:ext cx="2399348" cy="2399348"/>
            <a:chOff x="5430520" y="1691323"/>
            <a:chExt cx="2199640" cy="2199640"/>
          </a:xfrm>
        </p:grpSpPr>
        <p:sp>
          <p:nvSpPr>
            <p:cNvPr id="10" name="Oval 9">
              <a:extLst>
                <a:ext uri="{FF2B5EF4-FFF2-40B4-BE49-F238E27FC236}">
                  <a16:creationId xmlns:a16="http://schemas.microsoft.com/office/drawing/2014/main" id="{CA60D61C-3743-4A37-BCC1-6C03E9AA1529}"/>
                </a:ext>
              </a:extLst>
            </p:cNvPr>
            <p:cNvSpPr/>
            <p:nvPr userDrawn="1"/>
          </p:nvSpPr>
          <p:spPr>
            <a:xfrm>
              <a:off x="5430520" y="1691323"/>
              <a:ext cx="2199640" cy="2199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0BE1978-B038-4E2E-AEE0-5CAC87FB6184}"/>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Picture Placeholder 11">
            <a:extLst>
              <a:ext uri="{FF2B5EF4-FFF2-40B4-BE49-F238E27FC236}">
                <a16:creationId xmlns:a16="http://schemas.microsoft.com/office/drawing/2014/main" id="{F8A6BB39-D99B-4EEA-97FB-831333A93057}"/>
              </a:ext>
            </a:extLst>
          </p:cNvPr>
          <p:cNvSpPr>
            <a:spLocks noGrp="1"/>
          </p:cNvSpPr>
          <p:nvPr>
            <p:ph type="pic" sz="quarter" idx="15"/>
          </p:nvPr>
        </p:nvSpPr>
        <p:spPr>
          <a:xfrm>
            <a:off x="1100828" y="3226495"/>
            <a:ext cx="1629601" cy="1629601"/>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grpSp>
        <p:nvGrpSpPr>
          <p:cNvPr id="14" name="Group 13">
            <a:extLst>
              <a:ext uri="{FF2B5EF4-FFF2-40B4-BE49-F238E27FC236}">
                <a16:creationId xmlns:a16="http://schemas.microsoft.com/office/drawing/2014/main" id="{D1F38573-1394-40C3-981C-F00F95592D85}"/>
              </a:ext>
            </a:extLst>
          </p:cNvPr>
          <p:cNvGrpSpPr/>
          <p:nvPr userDrawn="1"/>
        </p:nvGrpSpPr>
        <p:grpSpPr>
          <a:xfrm>
            <a:off x="3573306" y="2837706"/>
            <a:ext cx="2399348" cy="2399348"/>
            <a:chOff x="5430520" y="1691323"/>
            <a:chExt cx="2199640" cy="2199640"/>
          </a:xfrm>
        </p:grpSpPr>
        <p:sp>
          <p:nvSpPr>
            <p:cNvPr id="16" name="Oval 15">
              <a:extLst>
                <a:ext uri="{FF2B5EF4-FFF2-40B4-BE49-F238E27FC236}">
                  <a16:creationId xmlns:a16="http://schemas.microsoft.com/office/drawing/2014/main" id="{14DA7133-12C5-4C5C-AECE-E855CB323D8F}"/>
                </a:ext>
              </a:extLst>
            </p:cNvPr>
            <p:cNvSpPr/>
            <p:nvPr userDrawn="1"/>
          </p:nvSpPr>
          <p:spPr>
            <a:xfrm>
              <a:off x="5430520" y="1691323"/>
              <a:ext cx="2199640" cy="21996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C97651A-EA4E-4E76-AF75-808EE3EC7D9A}"/>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869457DA-B1BA-4393-8D9D-0E2AFF520265}"/>
              </a:ext>
            </a:extLst>
          </p:cNvPr>
          <p:cNvGrpSpPr/>
          <p:nvPr userDrawn="1"/>
        </p:nvGrpSpPr>
        <p:grpSpPr>
          <a:xfrm>
            <a:off x="6438590" y="2814720"/>
            <a:ext cx="2399348" cy="2399348"/>
            <a:chOff x="5430520" y="1691323"/>
            <a:chExt cx="2199640" cy="2199640"/>
          </a:xfrm>
        </p:grpSpPr>
        <p:sp>
          <p:nvSpPr>
            <p:cNvPr id="21" name="Oval 20">
              <a:extLst>
                <a:ext uri="{FF2B5EF4-FFF2-40B4-BE49-F238E27FC236}">
                  <a16:creationId xmlns:a16="http://schemas.microsoft.com/office/drawing/2014/main" id="{BFA3C773-5B32-4B8D-9206-59D6BFCD35C7}"/>
                </a:ext>
              </a:extLst>
            </p:cNvPr>
            <p:cNvSpPr/>
            <p:nvPr userDrawn="1"/>
          </p:nvSpPr>
          <p:spPr>
            <a:xfrm>
              <a:off x="5430520" y="1691323"/>
              <a:ext cx="2199640" cy="2199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A40BDC2-3451-4B6F-9AE9-E3121F286361}"/>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Picture Placeholder 23">
            <a:extLst>
              <a:ext uri="{FF2B5EF4-FFF2-40B4-BE49-F238E27FC236}">
                <a16:creationId xmlns:a16="http://schemas.microsoft.com/office/drawing/2014/main" id="{436AE0CE-6AF0-484C-B503-1FC5B12AB7B0}"/>
              </a:ext>
            </a:extLst>
          </p:cNvPr>
          <p:cNvSpPr>
            <a:spLocks noGrp="1"/>
          </p:cNvSpPr>
          <p:nvPr>
            <p:ph type="pic" sz="quarter" idx="16"/>
          </p:nvPr>
        </p:nvSpPr>
        <p:spPr>
          <a:xfrm>
            <a:off x="3945338" y="3210062"/>
            <a:ext cx="1629601" cy="1629601"/>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25" name="Picture Placeholder 24">
            <a:extLst>
              <a:ext uri="{FF2B5EF4-FFF2-40B4-BE49-F238E27FC236}">
                <a16:creationId xmlns:a16="http://schemas.microsoft.com/office/drawing/2014/main" id="{B0185B7A-F40C-4CF7-A497-B4A544EC45D2}"/>
              </a:ext>
            </a:extLst>
          </p:cNvPr>
          <p:cNvSpPr>
            <a:spLocks noGrp="1"/>
          </p:cNvSpPr>
          <p:nvPr>
            <p:ph type="pic" sz="quarter" idx="17"/>
          </p:nvPr>
        </p:nvSpPr>
        <p:spPr>
          <a:xfrm>
            <a:off x="6829757" y="3208164"/>
            <a:ext cx="1629601" cy="1629601"/>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27" name="Text Placeholder 26">
            <a:extLst>
              <a:ext uri="{FF2B5EF4-FFF2-40B4-BE49-F238E27FC236}">
                <a16:creationId xmlns:a16="http://schemas.microsoft.com/office/drawing/2014/main" id="{E368331A-90B6-433F-BC9B-A4AB3682B90B}"/>
              </a:ext>
            </a:extLst>
          </p:cNvPr>
          <p:cNvSpPr>
            <a:spLocks noGrp="1"/>
          </p:cNvSpPr>
          <p:nvPr>
            <p:ph type="body" sz="quarter" idx="18"/>
          </p:nvPr>
        </p:nvSpPr>
        <p:spPr>
          <a:xfrm>
            <a:off x="715956" y="5260421"/>
            <a:ext cx="2399348" cy="804464"/>
          </a:xfrm>
        </p:spPr>
        <p:txBody>
          <a:bodyPr>
            <a:noAutofit/>
          </a:bodyPr>
          <a:lstStyle>
            <a:lvl1pPr marL="0" indent="0" algn="ctr">
              <a:buNone/>
              <a:defRPr sz="1700">
                <a:solidFill>
                  <a:schemeClr val="tx1"/>
                </a:solidFill>
              </a:defRPr>
            </a:lvl1pPr>
            <a:lvl2pPr marL="457200" indent="0" algn="ctr">
              <a:buNone/>
              <a:defRPr sz="1700">
                <a:solidFill>
                  <a:schemeClr val="tx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a:p>
            <a:pPr lvl="1"/>
            <a:r>
              <a:rPr lang="en-US"/>
              <a:t>Second level</a:t>
            </a:r>
          </a:p>
        </p:txBody>
      </p:sp>
      <p:sp>
        <p:nvSpPr>
          <p:cNvPr id="38" name="Text Placeholder 26">
            <a:extLst>
              <a:ext uri="{FF2B5EF4-FFF2-40B4-BE49-F238E27FC236}">
                <a16:creationId xmlns:a16="http://schemas.microsoft.com/office/drawing/2014/main" id="{D2AFF6B3-637C-4084-9E4C-6B03596AA565}"/>
              </a:ext>
            </a:extLst>
          </p:cNvPr>
          <p:cNvSpPr>
            <a:spLocks noGrp="1"/>
          </p:cNvSpPr>
          <p:nvPr>
            <p:ph type="body" sz="quarter" idx="19"/>
          </p:nvPr>
        </p:nvSpPr>
        <p:spPr>
          <a:xfrm>
            <a:off x="3573306" y="5260421"/>
            <a:ext cx="2399348" cy="799910"/>
          </a:xfrm>
        </p:spPr>
        <p:txBody>
          <a:bodyPr>
            <a:noAutofit/>
          </a:bodyPr>
          <a:lstStyle>
            <a:lvl1pPr marL="0" indent="0" algn="ctr">
              <a:buNone/>
              <a:defRPr sz="1700">
                <a:solidFill>
                  <a:schemeClr val="tx1"/>
                </a:solidFill>
              </a:defRPr>
            </a:lvl1pPr>
            <a:lvl2pPr marL="457200" indent="0" algn="ctr">
              <a:buNone/>
              <a:defRPr sz="1700">
                <a:solidFill>
                  <a:schemeClr val="tx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a:p>
            <a:pPr lvl="1"/>
            <a:r>
              <a:rPr lang="en-US"/>
              <a:t>Second level</a:t>
            </a:r>
          </a:p>
        </p:txBody>
      </p:sp>
      <p:sp>
        <p:nvSpPr>
          <p:cNvPr id="39" name="Text Placeholder 26">
            <a:extLst>
              <a:ext uri="{FF2B5EF4-FFF2-40B4-BE49-F238E27FC236}">
                <a16:creationId xmlns:a16="http://schemas.microsoft.com/office/drawing/2014/main" id="{45759DE4-4341-4004-A830-0EA081C41645}"/>
              </a:ext>
            </a:extLst>
          </p:cNvPr>
          <p:cNvSpPr>
            <a:spLocks noGrp="1"/>
          </p:cNvSpPr>
          <p:nvPr>
            <p:ph type="body" sz="quarter" idx="20"/>
          </p:nvPr>
        </p:nvSpPr>
        <p:spPr>
          <a:xfrm>
            <a:off x="6438590" y="5233895"/>
            <a:ext cx="2399348" cy="799910"/>
          </a:xfrm>
        </p:spPr>
        <p:txBody>
          <a:bodyPr>
            <a:noAutofit/>
          </a:bodyPr>
          <a:lstStyle>
            <a:lvl1pPr marL="0" indent="0" algn="ctr">
              <a:buNone/>
              <a:defRPr sz="1700">
                <a:solidFill>
                  <a:schemeClr val="tx1"/>
                </a:solidFill>
              </a:defRPr>
            </a:lvl1pPr>
            <a:lvl2pPr marL="457200" indent="0" algn="ctr">
              <a:buNone/>
              <a:defRPr sz="1700">
                <a:solidFill>
                  <a:schemeClr val="tx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a:p>
            <a:pPr lvl="1"/>
            <a:r>
              <a:rPr lang="en-US"/>
              <a:t>Second level</a:t>
            </a:r>
          </a:p>
        </p:txBody>
      </p:sp>
      <p:grpSp>
        <p:nvGrpSpPr>
          <p:cNvPr id="26" name="Group 25">
            <a:extLst>
              <a:ext uri="{FF2B5EF4-FFF2-40B4-BE49-F238E27FC236}">
                <a16:creationId xmlns:a16="http://schemas.microsoft.com/office/drawing/2014/main" id="{4EDD672E-718A-4801-A58E-A3108DF4D492}"/>
              </a:ext>
            </a:extLst>
          </p:cNvPr>
          <p:cNvGrpSpPr/>
          <p:nvPr userDrawn="1"/>
        </p:nvGrpSpPr>
        <p:grpSpPr>
          <a:xfrm>
            <a:off x="9303874" y="2814720"/>
            <a:ext cx="2399348" cy="2399348"/>
            <a:chOff x="5430520" y="1691323"/>
            <a:chExt cx="2199640" cy="2199640"/>
          </a:xfrm>
        </p:grpSpPr>
        <p:sp>
          <p:nvSpPr>
            <p:cNvPr id="28" name="Oval 27">
              <a:extLst>
                <a:ext uri="{FF2B5EF4-FFF2-40B4-BE49-F238E27FC236}">
                  <a16:creationId xmlns:a16="http://schemas.microsoft.com/office/drawing/2014/main" id="{42468BC0-D2F3-46BF-B11B-372900D1CB64}"/>
                </a:ext>
              </a:extLst>
            </p:cNvPr>
            <p:cNvSpPr/>
            <p:nvPr userDrawn="1"/>
          </p:nvSpPr>
          <p:spPr>
            <a:xfrm>
              <a:off x="5430520" y="1691323"/>
              <a:ext cx="2199640" cy="2199640"/>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17CBDF1-7E98-42D3-9828-44C6C52F53E7}"/>
                </a:ext>
              </a:extLst>
            </p:cNvPr>
            <p:cNvSpPr/>
            <p:nvPr userDrawn="1"/>
          </p:nvSpPr>
          <p:spPr>
            <a:xfrm>
              <a:off x="5563735" y="1824537"/>
              <a:ext cx="1933209" cy="1933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Picture Placeholder 24">
            <a:extLst>
              <a:ext uri="{FF2B5EF4-FFF2-40B4-BE49-F238E27FC236}">
                <a16:creationId xmlns:a16="http://schemas.microsoft.com/office/drawing/2014/main" id="{93166B69-B657-4D20-85D8-7D141960FE8A}"/>
              </a:ext>
            </a:extLst>
          </p:cNvPr>
          <p:cNvSpPr>
            <a:spLocks noGrp="1"/>
          </p:cNvSpPr>
          <p:nvPr>
            <p:ph type="pic" sz="quarter" idx="21"/>
          </p:nvPr>
        </p:nvSpPr>
        <p:spPr>
          <a:xfrm>
            <a:off x="9695041" y="3208164"/>
            <a:ext cx="1629601" cy="1629601"/>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31" name="Text Placeholder 26">
            <a:extLst>
              <a:ext uri="{FF2B5EF4-FFF2-40B4-BE49-F238E27FC236}">
                <a16:creationId xmlns:a16="http://schemas.microsoft.com/office/drawing/2014/main" id="{3C808462-FFF0-4901-A07F-16F19C4FCEC6}"/>
              </a:ext>
            </a:extLst>
          </p:cNvPr>
          <p:cNvSpPr>
            <a:spLocks noGrp="1"/>
          </p:cNvSpPr>
          <p:nvPr>
            <p:ph type="body" sz="quarter" idx="22"/>
          </p:nvPr>
        </p:nvSpPr>
        <p:spPr>
          <a:xfrm>
            <a:off x="9303874" y="5233895"/>
            <a:ext cx="2399348" cy="799910"/>
          </a:xfrm>
        </p:spPr>
        <p:txBody>
          <a:bodyPr>
            <a:noAutofit/>
          </a:bodyPr>
          <a:lstStyle>
            <a:lvl1pPr marL="0" indent="0" algn="ctr">
              <a:buNone/>
              <a:defRPr sz="1700">
                <a:solidFill>
                  <a:schemeClr val="tx1"/>
                </a:solidFill>
              </a:defRPr>
            </a:lvl1pPr>
            <a:lvl2pPr marL="457200" indent="0" algn="ctr">
              <a:buNone/>
              <a:defRPr sz="1700">
                <a:solidFill>
                  <a:schemeClr val="tx1"/>
                </a:solidFill>
              </a:defRPr>
            </a:lvl2pPr>
            <a:lvl3pPr marL="914400" indent="0" algn="ctr">
              <a:buNone/>
              <a:defRPr sz="1700">
                <a:solidFill>
                  <a:schemeClr val="bg1"/>
                </a:solidFill>
              </a:defRPr>
            </a:lvl3pPr>
            <a:lvl4pPr marL="1371600" indent="0" algn="ctr">
              <a:buNone/>
              <a:defRPr sz="1700">
                <a:solidFill>
                  <a:schemeClr val="bg1"/>
                </a:solidFill>
              </a:defRPr>
            </a:lvl4pPr>
            <a:lvl5pPr marL="1828800" indent="0" algn="ctr">
              <a:buNone/>
              <a:defRPr sz="1700">
                <a:solidFill>
                  <a:schemeClr val="bg1"/>
                </a:solidFill>
              </a:defRPr>
            </a:lvl5pPr>
          </a:lstStyle>
          <a:p>
            <a:pPr lvl="0"/>
            <a:r>
              <a:rPr lang="en-US"/>
              <a:t>Click to edit Master text styles</a:t>
            </a:r>
          </a:p>
          <a:p>
            <a:pPr lvl="1"/>
            <a:r>
              <a:rPr lang="en-US"/>
              <a:t>Second level</a:t>
            </a:r>
          </a:p>
        </p:txBody>
      </p:sp>
      <p:sp>
        <p:nvSpPr>
          <p:cNvPr id="18" name="Footer Placeholder 2">
            <a:extLst>
              <a:ext uri="{FF2B5EF4-FFF2-40B4-BE49-F238E27FC236}">
                <a16:creationId xmlns:a16="http://schemas.microsoft.com/office/drawing/2014/main" id="{55688DCD-5484-5651-C5C3-35F18661EF77}"/>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20" name="Slide Number Placeholder 3">
            <a:extLst>
              <a:ext uri="{FF2B5EF4-FFF2-40B4-BE49-F238E27FC236}">
                <a16:creationId xmlns:a16="http://schemas.microsoft.com/office/drawing/2014/main" id="{1394DC36-25FE-D2E2-C250-AA376EF3B08A}"/>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4132881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18CE3816-58EE-19C6-4F11-1F517DFB25BF}"/>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6" name="Slide Number Placeholder 3">
            <a:extLst>
              <a:ext uri="{FF2B5EF4-FFF2-40B4-BE49-F238E27FC236}">
                <a16:creationId xmlns:a16="http://schemas.microsoft.com/office/drawing/2014/main" id="{44C97430-B967-1E67-2CAB-040707BBCC43}"/>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44483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0"/>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a:gsLst>
              <a:gs pos="0">
                <a:schemeClr val="bg1"/>
              </a:gs>
              <a:gs pos="100000">
                <a:schemeClr val="bg1">
                  <a:lumMod val="95000"/>
                </a:schemeClr>
              </a:gs>
            </a:gsLst>
            <a:lin ang="5400000" scaled="1"/>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noRot="1" noMove="1" noResize="1" noEditPoints="1" noAdjustHandles="1" noChangeArrowheads="1" noChangeShapeType="1"/>
          </p:cNvSpPr>
          <p:nvPr>
            <p:ph type="title"/>
          </p:nvPr>
        </p:nvSpPr>
        <p:spPr>
          <a:xfrm>
            <a:off x="609600" y="366185"/>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0" y="1946621"/>
            <a:ext cx="11368324"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3" name="Rectangle 2">
            <a:extLst>
              <a:ext uri="{FF2B5EF4-FFF2-40B4-BE49-F238E27FC236}">
                <a16:creationId xmlns:a16="http://schemas.microsoft.com/office/drawing/2014/main" id="{1A8C6D30-4E9B-AE2D-0ECA-124AA76691C8}"/>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67772658"/>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1902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575191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776977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32397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78769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BF96D9-301E-401F-9D19-C2D89B0F82F6}"/>
              </a:ext>
            </a:extLst>
          </p:cNvPr>
          <p:cNvSpPr>
            <a:spLocks noGrp="1"/>
          </p:cNvSpPr>
          <p:nvPr>
            <p:ph type="pic" sz="quarter" idx="13"/>
          </p:nvPr>
        </p:nvSpPr>
        <p:spPr>
          <a:xfrm>
            <a:off x="0" y="0"/>
            <a:ext cx="10321925" cy="6091791"/>
          </a:xfrm>
          <a:prstGeom prst="rect">
            <a:avLst/>
          </a:prstGeom>
          <a:solidFill>
            <a:schemeClr val="bg1">
              <a:lumMod val="95000"/>
            </a:schemeClr>
          </a:solidFill>
        </p:spPr>
        <p:txBody>
          <a:bodyPr anchor="ctr"/>
          <a:lstStyle>
            <a:lvl1pPr marL="0" indent="0" algn="ctr">
              <a:buNone/>
              <a:defRPr>
                <a:solidFill>
                  <a:schemeClr val="tx1"/>
                </a:solidFill>
              </a:defRPr>
            </a:lvl1pPr>
          </a:lstStyle>
          <a:p>
            <a:r>
              <a:rPr lang="en-US"/>
              <a:t>Click icon to add picture</a:t>
            </a:r>
            <a:endParaRPr lang="en-GB"/>
          </a:p>
        </p:txBody>
      </p:sp>
      <p:sp>
        <p:nvSpPr>
          <p:cNvPr id="5" name="Footer Placeholder 2">
            <a:extLst>
              <a:ext uri="{FF2B5EF4-FFF2-40B4-BE49-F238E27FC236}">
                <a16:creationId xmlns:a16="http://schemas.microsoft.com/office/drawing/2014/main" id="{125DEC34-6BD1-F221-B9CF-93F43752EE05}"/>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7" name="Slide Number Placeholder 3">
            <a:extLst>
              <a:ext uri="{FF2B5EF4-FFF2-40B4-BE49-F238E27FC236}">
                <a16:creationId xmlns:a16="http://schemas.microsoft.com/office/drawing/2014/main" id="{E0611AB1-C680-4C56-5FFB-CEB5AE82C582}"/>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3817935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56049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75598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4586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46412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011005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54763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41869E5B-8190-42BA-8D5D-9D37325DDDAE}"/>
              </a:ext>
            </a:extLst>
          </p:cNvPr>
          <p:cNvSpPr>
            <a:spLocks noGrp="1"/>
          </p:cNvSpPr>
          <p:nvPr>
            <p:ph type="media" sz="quarter" idx="14"/>
          </p:nvPr>
        </p:nvSpPr>
        <p:spPr>
          <a:xfrm>
            <a:off x="0" y="0"/>
            <a:ext cx="10321925" cy="6091238"/>
          </a:xfrm>
          <a:solidFill>
            <a:schemeClr val="tx1"/>
          </a:solidFill>
        </p:spPr>
        <p:txBody>
          <a:bodyPr anchor="ctr"/>
          <a:lstStyle>
            <a:lvl1pPr marL="0" indent="0" algn="ctr">
              <a:buNone/>
              <a:defRPr>
                <a:solidFill>
                  <a:schemeClr val="bg1"/>
                </a:solidFill>
              </a:defRPr>
            </a:lvl1pPr>
          </a:lstStyle>
          <a:p>
            <a:r>
              <a:rPr lang="en-US"/>
              <a:t>Click icon to add media</a:t>
            </a:r>
            <a:endParaRPr lang="en-GB"/>
          </a:p>
        </p:txBody>
      </p:sp>
      <p:sp>
        <p:nvSpPr>
          <p:cNvPr id="5" name="Footer Placeholder 2">
            <a:extLst>
              <a:ext uri="{FF2B5EF4-FFF2-40B4-BE49-F238E27FC236}">
                <a16:creationId xmlns:a16="http://schemas.microsoft.com/office/drawing/2014/main" id="{F0AB0F3E-66E8-1B02-EA6B-8565244FFE9F}"/>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6" name="Slide Number Placeholder 3">
            <a:extLst>
              <a:ext uri="{FF2B5EF4-FFF2-40B4-BE49-F238E27FC236}">
                <a16:creationId xmlns:a16="http://schemas.microsoft.com/office/drawing/2014/main" id="{61A06452-FDE2-98C7-0DB8-BC4C367AE60E}"/>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98089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ex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4C4711-66D4-8777-CF65-580B6A4A9E13}"/>
              </a:ext>
            </a:extLst>
          </p:cNvPr>
          <p:cNvPicPr>
            <a:picLocks noChangeAspect="1"/>
          </p:cNvPicPr>
          <p:nvPr userDrawn="1"/>
        </p:nvPicPr>
        <p:blipFill>
          <a:blip r:embed="rId2"/>
          <a:stretch>
            <a:fillRect/>
          </a:stretch>
        </p:blipFill>
        <p:spPr>
          <a:xfrm>
            <a:off x="0" y="761"/>
            <a:ext cx="12192000" cy="6856478"/>
          </a:xfrm>
          <a:prstGeom prst="rect">
            <a:avLst/>
          </a:prstGeom>
        </p:spPr>
      </p:pic>
      <p:sp>
        <p:nvSpPr>
          <p:cNvPr id="8" name="Title 7">
            <a:extLst>
              <a:ext uri="{FF2B5EF4-FFF2-40B4-BE49-F238E27FC236}">
                <a16:creationId xmlns:a16="http://schemas.microsoft.com/office/drawing/2014/main" id="{3E10FE05-0286-422A-A863-FC5014E9836C}"/>
              </a:ext>
            </a:extLst>
          </p:cNvPr>
          <p:cNvSpPr>
            <a:spLocks noGrp="1"/>
          </p:cNvSpPr>
          <p:nvPr>
            <p:ph type="title"/>
          </p:nvPr>
        </p:nvSpPr>
        <p:spPr>
          <a:xfrm>
            <a:off x="407988" y="339127"/>
            <a:ext cx="6385560" cy="1061003"/>
          </a:xfrm>
        </p:spPr>
        <p:txBody>
          <a:bodyPr>
            <a:normAutofit/>
          </a:bodyPr>
          <a:lstStyle>
            <a:lvl1pPr>
              <a:defRPr sz="3100" b="0"/>
            </a:lvl1pPr>
          </a:lstStyle>
          <a:p>
            <a:r>
              <a:rPr lang="en-US"/>
              <a:t>Click to edit Master title style</a:t>
            </a:r>
            <a:endParaRPr lang="en-GB"/>
          </a:p>
        </p:txBody>
      </p:sp>
      <p:sp>
        <p:nvSpPr>
          <p:cNvPr id="19" name="Picture Placeholder 18">
            <a:extLst>
              <a:ext uri="{FF2B5EF4-FFF2-40B4-BE49-F238E27FC236}">
                <a16:creationId xmlns:a16="http://schemas.microsoft.com/office/drawing/2014/main" id="{2BD84FA8-E03C-467D-80B6-DF1B666ABA92}"/>
              </a:ext>
            </a:extLst>
          </p:cNvPr>
          <p:cNvSpPr>
            <a:spLocks noGrp="1"/>
          </p:cNvSpPr>
          <p:nvPr>
            <p:ph type="pic" sz="quarter" idx="12"/>
          </p:nvPr>
        </p:nvSpPr>
        <p:spPr>
          <a:xfrm>
            <a:off x="6096000" y="869629"/>
            <a:ext cx="5055552" cy="5055553"/>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lumMod val="95000"/>
            </a:schemeClr>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14" name="Text Placeholder 13">
            <a:extLst>
              <a:ext uri="{FF2B5EF4-FFF2-40B4-BE49-F238E27FC236}">
                <a16:creationId xmlns:a16="http://schemas.microsoft.com/office/drawing/2014/main" id="{CA02BFFF-ACFF-4674-A209-5DD0E9A08C8E}"/>
              </a:ext>
            </a:extLst>
          </p:cNvPr>
          <p:cNvSpPr>
            <a:spLocks noGrp="1"/>
          </p:cNvSpPr>
          <p:nvPr>
            <p:ph type="body" sz="quarter" idx="13"/>
          </p:nvPr>
        </p:nvSpPr>
        <p:spPr>
          <a:xfrm>
            <a:off x="407988" y="1690688"/>
            <a:ext cx="5367337" cy="4400550"/>
          </a:xfrm>
          <a:prstGeom prst="rect">
            <a:avLst/>
          </a:prstGeom>
        </p:spPr>
        <p:txBody>
          <a:bodyPr>
            <a:normAutofit/>
          </a:bodyPr>
          <a:lstStyle>
            <a:lvl1pPr>
              <a:defRPr sz="2400"/>
            </a:lvl1pPr>
            <a:lvl2pPr>
              <a:defRPr sz="2400"/>
            </a:lvl2pPr>
            <a:lvl3pPr>
              <a:defRPr sz="2400"/>
            </a:lvl3pPr>
            <a:lvl4pPr>
              <a:defRPr sz="2400"/>
            </a:lvl4pPr>
            <a:lvl5pPr>
              <a:buClr>
                <a:srgbClr val="FF6900"/>
              </a:buClr>
              <a:buSzPct val="50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2">
            <a:extLst>
              <a:ext uri="{FF2B5EF4-FFF2-40B4-BE49-F238E27FC236}">
                <a16:creationId xmlns:a16="http://schemas.microsoft.com/office/drawing/2014/main" id="{D0898474-2D25-66CE-711D-42E6F6242496}"/>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3" name="Slide Number Placeholder 3">
            <a:extLst>
              <a:ext uri="{FF2B5EF4-FFF2-40B4-BE49-F238E27FC236}">
                <a16:creationId xmlns:a16="http://schemas.microsoft.com/office/drawing/2014/main" id="{E7C218EE-A513-461E-7F52-A269D72678A0}"/>
              </a:ext>
            </a:extLst>
          </p:cNvPr>
          <p:cNvSpPr>
            <a:spLocks noGrp="1"/>
          </p:cNvSpPr>
          <p:nvPr>
            <p:ph type="sldNum" sz="quarter" idx="14"/>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407097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Slide_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86DA21-4FF8-2C4F-EB38-2DA061CEC8D9}"/>
              </a:ext>
            </a:extLst>
          </p:cNvPr>
          <p:cNvPicPr>
            <a:picLocks noChangeAspect="1"/>
          </p:cNvPicPr>
          <p:nvPr userDrawn="1"/>
        </p:nvPicPr>
        <p:blipFill>
          <a:blip r:embed="rId2"/>
          <a:stretch>
            <a:fillRect/>
          </a:stretch>
        </p:blipFill>
        <p:spPr>
          <a:xfrm>
            <a:off x="0" y="761"/>
            <a:ext cx="12192000" cy="6856478"/>
          </a:xfrm>
          <a:prstGeom prst="rect">
            <a:avLst/>
          </a:prstGeom>
        </p:spPr>
      </p:pic>
      <p:sp>
        <p:nvSpPr>
          <p:cNvPr id="19" name="Picture Placeholder 18">
            <a:extLst>
              <a:ext uri="{FF2B5EF4-FFF2-40B4-BE49-F238E27FC236}">
                <a16:creationId xmlns:a16="http://schemas.microsoft.com/office/drawing/2014/main" id="{2BD84FA8-E03C-467D-80B6-DF1B666ABA92}"/>
              </a:ext>
            </a:extLst>
          </p:cNvPr>
          <p:cNvSpPr>
            <a:spLocks noGrp="1"/>
          </p:cNvSpPr>
          <p:nvPr>
            <p:ph type="pic" sz="quarter" idx="12"/>
          </p:nvPr>
        </p:nvSpPr>
        <p:spPr>
          <a:xfrm>
            <a:off x="6096000" y="869629"/>
            <a:ext cx="5055552" cy="5055553"/>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14" name="Text Placeholder 13">
            <a:extLst>
              <a:ext uri="{FF2B5EF4-FFF2-40B4-BE49-F238E27FC236}">
                <a16:creationId xmlns:a16="http://schemas.microsoft.com/office/drawing/2014/main" id="{CA02BFFF-ACFF-4674-A209-5DD0E9A08C8E}"/>
              </a:ext>
            </a:extLst>
          </p:cNvPr>
          <p:cNvSpPr>
            <a:spLocks noGrp="1"/>
          </p:cNvSpPr>
          <p:nvPr>
            <p:ph type="body" sz="quarter" idx="13"/>
          </p:nvPr>
        </p:nvSpPr>
        <p:spPr>
          <a:xfrm>
            <a:off x="407988" y="1690688"/>
            <a:ext cx="5367337" cy="4400550"/>
          </a:xfrm>
          <a:prstGeom prst="rect">
            <a:avLst/>
          </a:prstGeom>
          <a:noFill/>
        </p:spPr>
        <p:txBody>
          <a:bodyPr/>
          <a:lstStyle>
            <a:lvl5pPr>
              <a:buClr>
                <a:srgbClr val="FF6900"/>
              </a:buClr>
              <a:buSzPct val="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2">
            <a:extLst>
              <a:ext uri="{FF2B5EF4-FFF2-40B4-BE49-F238E27FC236}">
                <a16:creationId xmlns:a16="http://schemas.microsoft.com/office/drawing/2014/main" id="{ECCB5616-F724-36D9-9A33-96305F2E79EA}"/>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6" name="Slide Number Placeholder 3">
            <a:extLst>
              <a:ext uri="{FF2B5EF4-FFF2-40B4-BE49-F238E27FC236}">
                <a16:creationId xmlns:a16="http://schemas.microsoft.com/office/drawing/2014/main" id="{65BB65DF-1C34-8A07-7B15-1E65D821FD33}"/>
              </a:ext>
            </a:extLst>
          </p:cNvPr>
          <p:cNvSpPr>
            <a:spLocks noGrp="1"/>
          </p:cNvSpPr>
          <p:nvPr>
            <p:ph type="sldNum" sz="quarter" idx="14"/>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
        <p:nvSpPr>
          <p:cNvPr id="2" name="Title 7">
            <a:extLst>
              <a:ext uri="{FF2B5EF4-FFF2-40B4-BE49-F238E27FC236}">
                <a16:creationId xmlns:a16="http://schemas.microsoft.com/office/drawing/2014/main" id="{56C90828-EF93-6C8B-83B6-645F0F9E267C}"/>
              </a:ext>
            </a:extLst>
          </p:cNvPr>
          <p:cNvSpPr>
            <a:spLocks noGrp="1"/>
          </p:cNvSpPr>
          <p:nvPr>
            <p:ph type="title"/>
          </p:nvPr>
        </p:nvSpPr>
        <p:spPr>
          <a:xfrm>
            <a:off x="407988" y="339127"/>
            <a:ext cx="6385560" cy="1061003"/>
          </a:xfrm>
        </p:spPr>
        <p:txBody>
          <a:bodyPr>
            <a:normAutofit/>
          </a:bodyPr>
          <a:lstStyle>
            <a:lvl1pPr>
              <a:defRPr sz="3100" b="0"/>
            </a:lvl1pPr>
          </a:lstStyle>
          <a:p>
            <a:r>
              <a:rPr lang="en-US"/>
              <a:t>Click to edit Master title style</a:t>
            </a:r>
            <a:endParaRPr lang="en-GB"/>
          </a:p>
        </p:txBody>
      </p:sp>
    </p:spTree>
    <p:extLst>
      <p:ext uri="{BB962C8B-B14F-4D97-AF65-F5344CB8AC3E}">
        <p14:creationId xmlns:p14="http://schemas.microsoft.com/office/powerpoint/2010/main" val="407962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alphaModFix amt="50000"/>
            <a:grayscl/>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BAC0-A3E2-4748-878B-ACB2E3D7800A}"/>
              </a:ext>
            </a:extLst>
          </p:cNvPr>
          <p:cNvSpPr>
            <a:spLocks noGrp="1"/>
          </p:cNvSpPr>
          <p:nvPr userDrawn="1">
            <p:ph type="title" hasCustomPrompt="1"/>
          </p:nvPr>
        </p:nvSpPr>
        <p:spPr>
          <a:xfrm>
            <a:off x="6045200" y="4668520"/>
            <a:ext cx="6143189" cy="1325563"/>
          </a:xfrm>
          <a:solidFill>
            <a:schemeClr val="bg1"/>
          </a:solidFill>
        </p:spPr>
        <p:txBody>
          <a:bodyPr>
            <a:noAutofit/>
          </a:bodyPr>
          <a:lstStyle>
            <a:lvl1pPr algn="r">
              <a:defRPr sz="4500"/>
            </a:lvl1pPr>
          </a:lstStyle>
          <a:p>
            <a:r>
              <a:rPr lang="en-US"/>
              <a:t>Click to edit </a:t>
            </a:r>
            <a:br>
              <a:rPr lang="en-US"/>
            </a:br>
            <a:r>
              <a:rPr lang="en-US"/>
              <a:t>Master title style</a:t>
            </a:r>
            <a:endParaRPr lang="en-GB"/>
          </a:p>
        </p:txBody>
      </p:sp>
      <p:sp>
        <p:nvSpPr>
          <p:cNvPr id="19" name="Picture Placeholder 18">
            <a:extLst>
              <a:ext uri="{FF2B5EF4-FFF2-40B4-BE49-F238E27FC236}">
                <a16:creationId xmlns:a16="http://schemas.microsoft.com/office/drawing/2014/main" id="{2BD84FA8-E03C-467D-80B6-DF1B666ABA92}"/>
              </a:ext>
            </a:extLst>
          </p:cNvPr>
          <p:cNvSpPr>
            <a:spLocks noGrp="1"/>
          </p:cNvSpPr>
          <p:nvPr>
            <p:ph type="pic" sz="quarter" idx="12"/>
          </p:nvPr>
        </p:nvSpPr>
        <p:spPr>
          <a:xfrm>
            <a:off x="407987" y="863917"/>
            <a:ext cx="5130165" cy="5130166"/>
          </a:xfrm>
          <a:custGeom>
            <a:avLst/>
            <a:gdLst>
              <a:gd name="connsiteX0" fmla="*/ 2184083 w 4368165"/>
              <a:gd name="connsiteY0" fmla="*/ 0 h 4368166"/>
              <a:gd name="connsiteX1" fmla="*/ 4356890 w 4368165"/>
              <a:gd name="connsiteY1" fmla="*/ 1960773 h 4368166"/>
              <a:gd name="connsiteX2" fmla="*/ 4368165 w 4368165"/>
              <a:gd name="connsiteY2" fmla="*/ 2184064 h 4368166"/>
              <a:gd name="connsiteX3" fmla="*/ 4368165 w 4368165"/>
              <a:gd name="connsiteY3" fmla="*/ 2184102 h 4368166"/>
              <a:gd name="connsiteX4" fmla="*/ 4356890 w 4368165"/>
              <a:gd name="connsiteY4" fmla="*/ 2407393 h 4368166"/>
              <a:gd name="connsiteX5" fmla="*/ 2184083 w 4368165"/>
              <a:gd name="connsiteY5" fmla="*/ 4368166 h 4368166"/>
              <a:gd name="connsiteX6" fmla="*/ 0 w 4368165"/>
              <a:gd name="connsiteY6" fmla="*/ 2184083 h 4368166"/>
              <a:gd name="connsiteX7" fmla="*/ 2184083 w 4368165"/>
              <a:gd name="connsiteY7" fmla="*/ 0 h 43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165" h="4368166">
                <a:moveTo>
                  <a:pt x="2184083" y="0"/>
                </a:moveTo>
                <a:cubicBezTo>
                  <a:pt x="3314929" y="0"/>
                  <a:pt x="4245043" y="859436"/>
                  <a:pt x="4356890" y="1960773"/>
                </a:cubicBezTo>
                <a:lnTo>
                  <a:pt x="4368165" y="2184064"/>
                </a:lnTo>
                <a:lnTo>
                  <a:pt x="4368165" y="2184102"/>
                </a:lnTo>
                <a:lnTo>
                  <a:pt x="4356890" y="2407393"/>
                </a:lnTo>
                <a:cubicBezTo>
                  <a:pt x="4245043" y="3508730"/>
                  <a:pt x="3314929" y="4368166"/>
                  <a:pt x="2184083" y="4368166"/>
                </a:cubicBezTo>
                <a:cubicBezTo>
                  <a:pt x="977847" y="4368166"/>
                  <a:pt x="0" y="3390319"/>
                  <a:pt x="0" y="2184083"/>
                </a:cubicBezTo>
                <a:cubicBezTo>
                  <a:pt x="0" y="977847"/>
                  <a:pt x="977847" y="0"/>
                  <a:pt x="2184083" y="0"/>
                </a:cubicBezTo>
                <a:close/>
              </a:path>
            </a:pathLst>
          </a:custGeom>
          <a:solidFill>
            <a:schemeClr val="bg1">
              <a:lumMod val="95000"/>
            </a:schemeClr>
          </a:solidFill>
        </p:spPr>
        <p:txBody>
          <a:bodyPr wrap="square" anchor="ctr">
            <a:noAutofit/>
          </a:bodyPr>
          <a:lstStyle>
            <a:lvl1pPr marL="0" indent="0" algn="ctr">
              <a:buNone/>
              <a:defRPr>
                <a:solidFill>
                  <a:schemeClr val="tx2"/>
                </a:solidFill>
              </a:defRPr>
            </a:lvl1pPr>
          </a:lstStyle>
          <a:p>
            <a:r>
              <a:rPr lang="en-US"/>
              <a:t>Click icon to add picture</a:t>
            </a:r>
            <a:endParaRPr lang="en-GB"/>
          </a:p>
        </p:txBody>
      </p:sp>
      <p:sp>
        <p:nvSpPr>
          <p:cNvPr id="6" name="Footer Placeholder 2">
            <a:extLst>
              <a:ext uri="{FF2B5EF4-FFF2-40B4-BE49-F238E27FC236}">
                <a16:creationId xmlns:a16="http://schemas.microsoft.com/office/drawing/2014/main" id="{D13AFF11-CF9F-DD88-AC9C-D0B2BA94E5FE}"/>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7" name="Slide Number Placeholder 3">
            <a:extLst>
              <a:ext uri="{FF2B5EF4-FFF2-40B4-BE49-F238E27FC236}">
                <a16:creationId xmlns:a16="http://schemas.microsoft.com/office/drawing/2014/main" id="{B8C0CF2F-8F1B-6CF7-1F45-0023DB8CB4A6}"/>
              </a:ext>
            </a:extLst>
          </p:cNvPr>
          <p:cNvSpPr>
            <a:spLocks noGrp="1"/>
          </p:cNvSpPr>
          <p:nvPr>
            <p:ph type="sldNum" sz="quarter" idx="13"/>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163268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0" name="Picture 9" descr="A picture containing text, building, outdoor&#10;&#10;Description automatically generated">
            <a:extLst>
              <a:ext uri="{FF2B5EF4-FFF2-40B4-BE49-F238E27FC236}">
                <a16:creationId xmlns:a16="http://schemas.microsoft.com/office/drawing/2014/main" id="{29A1271A-5605-2E52-117A-5C93DCDBB1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1" r="64359"/>
          <a:stretch/>
        </p:blipFill>
        <p:spPr>
          <a:xfrm>
            <a:off x="407987" y="0"/>
            <a:ext cx="4325691" cy="6858000"/>
          </a:xfrm>
          <a:prstGeom prst="rect">
            <a:avLst/>
          </a:prstGeom>
          <a:scene3d>
            <a:camera prst="orthographicFront"/>
            <a:lightRig rig="threePt" dir="t"/>
          </a:scene3d>
          <a:sp3d>
            <a:bevelT w="152400" h="152400"/>
          </a:sp3d>
        </p:spPr>
      </p:pic>
      <p:sp>
        <p:nvSpPr>
          <p:cNvPr id="2" name="Title 1">
            <a:extLst>
              <a:ext uri="{FF2B5EF4-FFF2-40B4-BE49-F238E27FC236}">
                <a16:creationId xmlns:a16="http://schemas.microsoft.com/office/drawing/2014/main" id="{9B75BAC0-A3E2-4748-878B-ACB2E3D7800A}"/>
              </a:ext>
            </a:extLst>
          </p:cNvPr>
          <p:cNvSpPr>
            <a:spLocks noGrp="1"/>
          </p:cNvSpPr>
          <p:nvPr userDrawn="1">
            <p:ph type="title" hasCustomPrompt="1"/>
          </p:nvPr>
        </p:nvSpPr>
        <p:spPr>
          <a:xfrm>
            <a:off x="6045200" y="2994500"/>
            <a:ext cx="5738813" cy="1325563"/>
          </a:xfrm>
        </p:spPr>
        <p:txBody>
          <a:bodyPr>
            <a:normAutofit/>
          </a:bodyPr>
          <a:lstStyle>
            <a:lvl1pPr algn="r">
              <a:defRPr sz="4500"/>
            </a:lvl1pPr>
          </a:lstStyle>
          <a:p>
            <a:r>
              <a:rPr lang="en-US"/>
              <a:t>Thank you</a:t>
            </a:r>
            <a:endParaRPr lang="en-GB"/>
          </a:p>
        </p:txBody>
      </p:sp>
      <p:pic>
        <p:nvPicPr>
          <p:cNvPr id="1026" name="Picture 2">
            <a:extLst>
              <a:ext uri="{FF2B5EF4-FFF2-40B4-BE49-F238E27FC236}">
                <a16:creationId xmlns:a16="http://schemas.microsoft.com/office/drawing/2014/main" id="{7BA80E16-BC6B-EFAE-B570-1AAE2B3DD0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02838" y="6356350"/>
            <a:ext cx="365125"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68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CC96-3817-46AD-9145-03419114EC95}"/>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B456F05D-8634-4A57-9C35-E544D7B5DFCE}"/>
              </a:ext>
            </a:extLst>
          </p:cNvPr>
          <p:cNvSpPr>
            <a:spLocks noGrp="1"/>
          </p:cNvSpPr>
          <p:nvPr>
            <p:ph type="body" sz="quarter" idx="13"/>
          </p:nvPr>
        </p:nvSpPr>
        <p:spPr>
          <a:xfrm>
            <a:off x="407988" y="1690689"/>
            <a:ext cx="11376025" cy="4401102"/>
          </a:xfrm>
        </p:spPr>
        <p:txBody>
          <a:bodyPr/>
          <a:lstStyle>
            <a:lvl5pPr>
              <a:buClr>
                <a:srgbClr val="FF6900"/>
              </a:buClr>
              <a:buSzPct val="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D6A51CE9-51F0-202F-C1E0-5BA09D42A3EE}"/>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7" name="Slide Number Placeholder 3">
            <a:extLst>
              <a:ext uri="{FF2B5EF4-FFF2-40B4-BE49-F238E27FC236}">
                <a16:creationId xmlns:a16="http://schemas.microsoft.com/office/drawing/2014/main" id="{F2AAA3FC-AAEC-BD70-72AF-FF2D578C3B13}"/>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367917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CC96-3817-46AD-9145-03419114EC95}"/>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B456F05D-8634-4A57-9C35-E544D7B5DFCE}"/>
              </a:ext>
            </a:extLst>
          </p:cNvPr>
          <p:cNvSpPr>
            <a:spLocks noGrp="1"/>
          </p:cNvSpPr>
          <p:nvPr>
            <p:ph type="body" sz="quarter" idx="13"/>
          </p:nvPr>
        </p:nvSpPr>
        <p:spPr>
          <a:xfrm>
            <a:off x="407989" y="1690689"/>
            <a:ext cx="4690659" cy="4401102"/>
          </a:xfrm>
        </p:spPr>
        <p:txBody>
          <a:bodyPr/>
          <a:lstStyle>
            <a:lvl5pPr>
              <a:buClr>
                <a:srgbClr val="FF6900"/>
              </a:buClr>
              <a:buSzPct val="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hart Placeholder 6">
            <a:extLst>
              <a:ext uri="{FF2B5EF4-FFF2-40B4-BE49-F238E27FC236}">
                <a16:creationId xmlns:a16="http://schemas.microsoft.com/office/drawing/2014/main" id="{A2C24CF5-E5B2-4D6E-BFB0-2C7AEA820F57}"/>
              </a:ext>
            </a:extLst>
          </p:cNvPr>
          <p:cNvSpPr>
            <a:spLocks noGrp="1"/>
          </p:cNvSpPr>
          <p:nvPr>
            <p:ph type="chart" sz="quarter" idx="14"/>
          </p:nvPr>
        </p:nvSpPr>
        <p:spPr>
          <a:xfrm>
            <a:off x="5208608" y="1690688"/>
            <a:ext cx="6575405" cy="4400550"/>
          </a:xfrm>
        </p:spPr>
        <p:txBody>
          <a:bodyPr/>
          <a:lstStyle/>
          <a:p>
            <a:r>
              <a:rPr lang="en-US"/>
              <a:t>Click icon to add chart</a:t>
            </a:r>
            <a:endParaRPr lang="en-GB"/>
          </a:p>
        </p:txBody>
      </p:sp>
      <p:sp>
        <p:nvSpPr>
          <p:cNvPr id="10" name="Footer Placeholder 2">
            <a:extLst>
              <a:ext uri="{FF2B5EF4-FFF2-40B4-BE49-F238E27FC236}">
                <a16:creationId xmlns:a16="http://schemas.microsoft.com/office/drawing/2014/main" id="{7C667094-C876-A717-9DFB-C56210FF2DD1}"/>
              </a:ext>
            </a:extLst>
          </p:cNvPr>
          <p:cNvSpPr>
            <a:spLocks noGrp="1"/>
          </p:cNvSpPr>
          <p:nvPr>
            <p:ph type="ftr" sz="quarter" idx="11"/>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11" name="Slide Number Placeholder 3">
            <a:extLst>
              <a:ext uri="{FF2B5EF4-FFF2-40B4-BE49-F238E27FC236}">
                <a16:creationId xmlns:a16="http://schemas.microsoft.com/office/drawing/2014/main" id="{54DE866A-04CF-317D-8E9F-9585CB0A8072}"/>
              </a:ext>
            </a:extLst>
          </p:cNvPr>
          <p:cNvSpPr>
            <a:spLocks noGrp="1"/>
          </p:cNvSpPr>
          <p:nvPr>
            <p:ph type="sldNum" sz="quarter" idx="12"/>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35445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FC91A-6EC2-489D-8456-EC186904C25E}"/>
              </a:ext>
            </a:extLst>
          </p:cNvPr>
          <p:cNvSpPr>
            <a:spLocks noGrp="1"/>
          </p:cNvSpPr>
          <p:nvPr>
            <p:ph type="title"/>
          </p:nvPr>
        </p:nvSpPr>
        <p:spPr>
          <a:xfrm>
            <a:off x="411480" y="365125"/>
            <a:ext cx="9930500" cy="1061003"/>
          </a:xfrm>
          <a:prstGeom prst="rect">
            <a:avLst/>
          </a:prstGeom>
        </p:spPr>
        <p:txBody>
          <a:bodyPr vert="horz" lIns="91440" tIns="45720" rIns="91440" bIns="45720" rtlCol="0" anchor="b">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307B73-745B-472B-A667-FFFAC3CECEE5}"/>
              </a:ext>
            </a:extLst>
          </p:cNvPr>
          <p:cNvSpPr>
            <a:spLocks noGrp="1"/>
          </p:cNvSpPr>
          <p:nvPr>
            <p:ph type="body" idx="1"/>
          </p:nvPr>
        </p:nvSpPr>
        <p:spPr>
          <a:xfrm>
            <a:off x="411480" y="1690689"/>
            <a:ext cx="11369040" cy="4401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9" name="Group 8">
            <a:extLst>
              <a:ext uri="{FF2B5EF4-FFF2-40B4-BE49-F238E27FC236}">
                <a16:creationId xmlns:a16="http://schemas.microsoft.com/office/drawing/2014/main" id="{C4BF44CD-6425-4DCF-8471-AFA7D1AC4C23}"/>
              </a:ext>
            </a:extLst>
          </p:cNvPr>
          <p:cNvGrpSpPr/>
          <p:nvPr userDrawn="1"/>
        </p:nvGrpSpPr>
        <p:grpSpPr>
          <a:xfrm>
            <a:off x="10509843" y="6328410"/>
            <a:ext cx="1523644" cy="374211"/>
            <a:chOff x="2644310" y="4924663"/>
            <a:chExt cx="2388010" cy="586502"/>
          </a:xfrm>
        </p:grpSpPr>
        <p:sp>
          <p:nvSpPr>
            <p:cNvPr id="10" name="TextBox 4">
              <a:extLst>
                <a:ext uri="{FF2B5EF4-FFF2-40B4-BE49-F238E27FC236}">
                  <a16:creationId xmlns:a16="http://schemas.microsoft.com/office/drawing/2014/main" id="{4D746099-E791-47A8-A26C-F1DA1593BC4A}"/>
                </a:ext>
              </a:extLst>
            </p:cNvPr>
            <p:cNvSpPr txBox="1">
              <a:spLocks noChangeArrowheads="1"/>
            </p:cNvSpPr>
            <p:nvPr/>
          </p:nvSpPr>
          <p:spPr bwMode="auto">
            <a:xfrm>
              <a:off x="2664097" y="5041189"/>
              <a:ext cx="2368223" cy="405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defTabSz="457200" eaLnBrk="0" fontAlgn="base" latinLnBrk="0" hangingPunct="0">
                <a:lnSpc>
                  <a:spcPct val="90000"/>
                </a:lnSpc>
                <a:spcBef>
                  <a:spcPts val="600"/>
                </a:spcBef>
                <a:spcAft>
                  <a:spcPct val="0"/>
                </a:spcAft>
                <a:buClrTx/>
                <a:buSzTx/>
                <a:buFontTx/>
                <a:buNone/>
                <a:tabLst/>
                <a:defRPr/>
              </a:pPr>
              <a:r>
                <a:rPr kumimoji="0" lang="en-GB" altLang="en-US" sz="1200" b="1"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rPr>
                <a:t>Analysis Function</a:t>
              </a:r>
            </a:p>
          </p:txBody>
        </p:sp>
        <p:cxnSp>
          <p:nvCxnSpPr>
            <p:cNvPr id="12" name="Straight Connector 11">
              <a:extLst>
                <a:ext uri="{FF2B5EF4-FFF2-40B4-BE49-F238E27FC236}">
                  <a16:creationId xmlns:a16="http://schemas.microsoft.com/office/drawing/2014/main" id="{6F3AE783-EB9B-462D-AA83-853788E482A5}"/>
                </a:ext>
              </a:extLst>
            </p:cNvPr>
            <p:cNvCxnSpPr>
              <a:cxnSpLocks/>
            </p:cNvCxnSpPr>
            <p:nvPr userDrawn="1"/>
          </p:nvCxnSpPr>
          <p:spPr>
            <a:xfrm>
              <a:off x="2644310" y="4924663"/>
              <a:ext cx="0" cy="586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727A8F53-826D-53D3-5DAD-908FD2A0D5B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0918738" y="535626"/>
            <a:ext cx="718477" cy="720000"/>
          </a:xfrm>
          <a:prstGeom prst="rect">
            <a:avLst/>
          </a:prstGeom>
        </p:spPr>
      </p:pic>
      <p:pic>
        <p:nvPicPr>
          <p:cNvPr id="14" name="Picture 2">
            <a:extLst>
              <a:ext uri="{FF2B5EF4-FFF2-40B4-BE49-F238E27FC236}">
                <a16:creationId xmlns:a16="http://schemas.microsoft.com/office/drawing/2014/main" id="{357FCA12-4D23-EAC5-2E71-7C61B39EC117}"/>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002838" y="6349460"/>
            <a:ext cx="365125" cy="365125"/>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2">
            <a:extLst>
              <a:ext uri="{FF2B5EF4-FFF2-40B4-BE49-F238E27FC236}">
                <a16:creationId xmlns:a16="http://schemas.microsoft.com/office/drawing/2014/main" id="{6E0A809D-78DE-3013-4B3C-10823D02C847}"/>
              </a:ext>
            </a:extLst>
          </p:cNvPr>
          <p:cNvSpPr>
            <a:spLocks noGrp="1"/>
          </p:cNvSpPr>
          <p:nvPr>
            <p:ph type="ftr" sz="quarter" idx="3"/>
          </p:nvPr>
        </p:nvSpPr>
        <p:spPr>
          <a:xfrm>
            <a:off x="407989" y="6355798"/>
            <a:ext cx="5902961" cy="365125"/>
          </a:xfrm>
          <a:prstGeom prst="rect">
            <a:avLst/>
          </a:prstGeom>
        </p:spPr>
        <p:txBody>
          <a:bodyPr/>
          <a:lstStyle>
            <a:lvl1pPr>
              <a:defRPr sz="1200">
                <a:solidFill>
                  <a:schemeClr val="bg1">
                    <a:lumMod val="75000"/>
                  </a:schemeClr>
                </a:solidFill>
              </a:defRPr>
            </a:lvl1pPr>
          </a:lstStyle>
          <a:p>
            <a:r>
              <a:rPr lang="en-GB"/>
              <a:t>Presentation Title Here</a:t>
            </a:r>
          </a:p>
        </p:txBody>
      </p:sp>
      <p:sp>
        <p:nvSpPr>
          <p:cNvPr id="15" name="Slide Number Placeholder 3">
            <a:extLst>
              <a:ext uri="{FF2B5EF4-FFF2-40B4-BE49-F238E27FC236}">
                <a16:creationId xmlns:a16="http://schemas.microsoft.com/office/drawing/2014/main" id="{EA72493B-1466-2B3C-D0EE-2A2171237F65}"/>
              </a:ext>
            </a:extLst>
          </p:cNvPr>
          <p:cNvSpPr>
            <a:spLocks noGrp="1"/>
          </p:cNvSpPr>
          <p:nvPr>
            <p:ph type="sldNum" sz="quarter" idx="4"/>
          </p:nvPr>
        </p:nvSpPr>
        <p:spPr>
          <a:xfrm>
            <a:off x="6310950" y="6355798"/>
            <a:ext cx="675640" cy="365125"/>
          </a:xfrm>
          <a:prstGeom prst="rect">
            <a:avLst/>
          </a:prstGeom>
        </p:spPr>
        <p:txBody>
          <a:bodyPr/>
          <a:lstStyle>
            <a:lvl1pPr>
              <a:defRPr sz="1200">
                <a:solidFill>
                  <a:schemeClr val="bg1">
                    <a:lumMod val="75000"/>
                  </a:schemeClr>
                </a:solidFill>
              </a:defRPr>
            </a:lvl1pPr>
          </a:lstStyle>
          <a:p>
            <a:fld id="{8830C921-2C29-4BA0-AE9C-E05DF8ECBB1F}" type="slidenum">
              <a:rPr lang="en-GB" smtClean="0"/>
              <a:pPr/>
              <a:t>‹#›</a:t>
            </a:fld>
            <a:endParaRPr lang="en-GB"/>
          </a:p>
        </p:txBody>
      </p:sp>
    </p:spTree>
    <p:extLst>
      <p:ext uri="{BB962C8B-B14F-4D97-AF65-F5344CB8AC3E}">
        <p14:creationId xmlns:p14="http://schemas.microsoft.com/office/powerpoint/2010/main" val="90958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l" defTabSz="914400" rtl="0" eaLnBrk="1" latinLnBrk="0" hangingPunct="1">
        <a:lnSpc>
          <a:spcPct val="90000"/>
        </a:lnSpc>
        <a:spcBef>
          <a:spcPts val="600"/>
        </a:spcBef>
        <a:buNone/>
        <a:defRPr sz="3200" b="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600"/>
        </a:spcBef>
        <a:buClr>
          <a:srgbClr val="FF6900"/>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900"/>
        </a:buClr>
        <a:buSzPct val="9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900"/>
        </a:buClr>
        <a:buSzPct val="7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900"/>
        </a:buClr>
        <a:buSzPct val="60000"/>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orient="horz" pos="232">
          <p15:clr>
            <a:srgbClr val="F26B43"/>
          </p15:clr>
        </p15:guide>
        <p15:guide id="3" pos="74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10464000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analysisfunction.civilservice.gov.uk/a-strategy-for-the-future-of-analysis-in-government-2025-28/" TargetMode="External"/><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mailto:Analysis.Function@ons.gov.uk" TargetMode="External"/><Relationship Id="rId5" Type="http://schemas.openxmlformats.org/officeDocument/2006/relationships/hyperlink" Target="https://public.govdelivery.com/accounts/UKONS/signup/43301" TargetMode="External"/><Relationship Id="rId10" Type="http://schemas.openxmlformats.org/officeDocument/2006/relationships/image" Target="../media/image45.svg"/><Relationship Id="rId4" Type="http://schemas.openxmlformats.org/officeDocument/2006/relationships/hyperlink" Target="https://analysisfunction.civilservice.gov.uk/analysis-in-government-strategy-hub/" TargetMode="Externa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13" Type="http://schemas.openxmlformats.org/officeDocument/2006/relationships/hyperlink" Target="https://www.gov.uk/government/organisations/government-analysis-function" TargetMode="External"/><Relationship Id="rId18" Type="http://schemas.openxmlformats.org/officeDocument/2006/relationships/image" Target="../media/image50.png"/><Relationship Id="rId26" Type="http://schemas.openxmlformats.org/officeDocument/2006/relationships/image" Target="../media/image57.svg"/><Relationship Id="rId3" Type="http://schemas.openxmlformats.org/officeDocument/2006/relationships/hyperlink" Target="https://public.govdelivery.com/accounts/UKONS/signup/43301" TargetMode="External"/><Relationship Id="rId21" Type="http://schemas.openxmlformats.org/officeDocument/2006/relationships/image" Target="../media/image52.png"/><Relationship Id="rId7" Type="http://schemas.openxmlformats.org/officeDocument/2006/relationships/hyperlink" Target="https://twitter.com/gov_analysis" TargetMode="External"/><Relationship Id="rId12" Type="http://schemas.openxmlformats.org/officeDocument/2006/relationships/hyperlink" Target="mailto:Analysis.Function@ons.gov.uk?subject=Query%20about%20AF%20Champions" TargetMode="External"/><Relationship Id="rId17" Type="http://schemas.openxmlformats.org/officeDocument/2006/relationships/image" Target="../media/image49.png"/><Relationship Id="rId25"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hyperlink" Target="https://analysisfunction.civilservice.gov.uk/news/winners-of-the-5th-analysis-in-government-awards/" TargetMode="External"/><Relationship Id="rId24" Type="http://schemas.openxmlformats.org/officeDocument/2006/relationships/image" Target="../media/image55.png"/><Relationship Id="rId5" Type="http://schemas.openxmlformats.org/officeDocument/2006/relationships/hyperlink" Target="https://analysisfunction.civilservice.gov.uk/analysis-in-government-strategy-hub/" TargetMode="External"/><Relationship Id="rId15" Type="http://schemas.openxmlformats.org/officeDocument/2006/relationships/image" Target="../media/image47.png"/><Relationship Id="rId23" Type="http://schemas.openxmlformats.org/officeDocument/2006/relationships/image" Target="../media/image54.png"/><Relationship Id="rId10" Type="http://schemas.openxmlformats.org/officeDocument/2006/relationships/hyperlink" Target="https://www.youtube.com/channel/UCVY5YwwgpprO_2KEYz-cVrw" TargetMode="External"/><Relationship Id="rId19" Type="http://schemas.openxmlformats.org/officeDocument/2006/relationships/hyperlink" Target="mailto:analysis.function@ons.gov.uk?subject=Sign%20me%20up%20to%20the%20AF%20Newsletter" TargetMode="External"/><Relationship Id="rId4" Type="http://schemas.openxmlformats.org/officeDocument/2006/relationships/hyperlink" Target="https://analysisfunction.civilservice.gov.uk/" TargetMode="External"/><Relationship Id="rId9" Type="http://schemas.openxmlformats.org/officeDocument/2006/relationships/hyperlink" Target="https://analysisfunction.civilservice.gov.uk/analysis-in-government-aig-month-hub/aig-month-additional-resources/" TargetMode="External"/><Relationship Id="rId14" Type="http://schemas.openxmlformats.org/officeDocument/2006/relationships/image" Target="../media/image46.png"/><Relationship Id="rId22"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hyperlink" Target="https://www.gov.uk/government/collections/places-for-growth" TargetMode="Externa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357E-193D-46A8-8E91-4C1F3517CF4C}"/>
              </a:ext>
            </a:extLst>
          </p:cNvPr>
          <p:cNvSpPr>
            <a:spLocks noGrp="1"/>
          </p:cNvSpPr>
          <p:nvPr>
            <p:ph type="title"/>
          </p:nvPr>
        </p:nvSpPr>
        <p:spPr>
          <a:xfrm>
            <a:off x="5463251" y="1696278"/>
            <a:ext cx="6320762" cy="2002575"/>
          </a:xfrm>
        </p:spPr>
        <p:txBody>
          <a:bodyPr/>
          <a:lstStyle/>
          <a:p>
            <a:r>
              <a:rPr lang="en-GB" sz="4000"/>
              <a:t>A strategy for analysis in  government:</a:t>
            </a:r>
            <a:br>
              <a:rPr lang="en-GB" sz="4000"/>
            </a:br>
            <a:r>
              <a:rPr lang="en-GB"/>
              <a:t>(2025 to 2028)</a:t>
            </a:r>
          </a:p>
        </p:txBody>
      </p:sp>
      <p:sp>
        <p:nvSpPr>
          <p:cNvPr id="3" name="Text Placeholder 2">
            <a:extLst>
              <a:ext uri="{FF2B5EF4-FFF2-40B4-BE49-F238E27FC236}">
                <a16:creationId xmlns:a16="http://schemas.microsoft.com/office/drawing/2014/main" id="{3E19F629-4CA5-4E13-A507-1BE0077EA634}"/>
              </a:ext>
            </a:extLst>
          </p:cNvPr>
          <p:cNvSpPr>
            <a:spLocks noGrp="1"/>
          </p:cNvSpPr>
          <p:nvPr>
            <p:ph type="body" sz="quarter" idx="10"/>
          </p:nvPr>
        </p:nvSpPr>
        <p:spPr>
          <a:xfrm>
            <a:off x="6861517" y="4803078"/>
            <a:ext cx="4922496" cy="479425"/>
          </a:xfrm>
        </p:spPr>
        <p:txBody>
          <a:bodyPr/>
          <a:lstStyle/>
          <a:p>
            <a:r>
              <a:rPr lang="en-GB"/>
              <a:t>Date</a:t>
            </a:r>
          </a:p>
        </p:txBody>
      </p:sp>
      <p:sp>
        <p:nvSpPr>
          <p:cNvPr id="4" name="Text Placeholder 3">
            <a:extLst>
              <a:ext uri="{FF2B5EF4-FFF2-40B4-BE49-F238E27FC236}">
                <a16:creationId xmlns:a16="http://schemas.microsoft.com/office/drawing/2014/main" id="{3014AC7B-E7D1-4D0E-94D9-2D3DE86358C8}"/>
              </a:ext>
            </a:extLst>
          </p:cNvPr>
          <p:cNvSpPr>
            <a:spLocks noGrp="1"/>
          </p:cNvSpPr>
          <p:nvPr>
            <p:ph type="body" sz="quarter" idx="11"/>
          </p:nvPr>
        </p:nvSpPr>
        <p:spPr>
          <a:xfrm>
            <a:off x="6861517" y="3825759"/>
            <a:ext cx="4922496" cy="850413"/>
          </a:xfrm>
        </p:spPr>
        <p:txBody>
          <a:bodyPr>
            <a:normAutofit/>
          </a:bodyPr>
          <a:lstStyle/>
          <a:p>
            <a:r>
              <a:rPr lang="en-GB" b="0"/>
              <a:t>Your name</a:t>
            </a:r>
          </a:p>
          <a:p>
            <a:r>
              <a:rPr lang="en-GB" b="0"/>
              <a:t>Your team</a:t>
            </a:r>
          </a:p>
        </p:txBody>
      </p:sp>
      <p:grpSp>
        <p:nvGrpSpPr>
          <p:cNvPr id="9" name="Group 8">
            <a:extLst>
              <a:ext uri="{FF2B5EF4-FFF2-40B4-BE49-F238E27FC236}">
                <a16:creationId xmlns:a16="http://schemas.microsoft.com/office/drawing/2014/main" id="{0FA13618-0D29-BB59-8CAE-BA41C162DF25}"/>
              </a:ext>
            </a:extLst>
          </p:cNvPr>
          <p:cNvGrpSpPr>
            <a:grpSpLocks noGrp="1" noUngrp="1" noRot="1" noMove="1" noResize="1"/>
          </p:cNvGrpSpPr>
          <p:nvPr/>
        </p:nvGrpSpPr>
        <p:grpSpPr>
          <a:xfrm>
            <a:off x="1391478" y="1569372"/>
            <a:ext cx="2597425" cy="2538802"/>
            <a:chOff x="1391478" y="1569372"/>
            <a:chExt cx="2597425" cy="2538802"/>
          </a:xfrm>
        </p:grpSpPr>
        <p:sp>
          <p:nvSpPr>
            <p:cNvPr id="8" name="Rectangle: Rounded Corners 7">
              <a:extLst>
                <a:ext uri="{FF2B5EF4-FFF2-40B4-BE49-F238E27FC236}">
                  <a16:creationId xmlns:a16="http://schemas.microsoft.com/office/drawing/2014/main" id="{B6C5CD14-7521-6321-500B-D3E132241E03}"/>
                </a:ext>
              </a:extLst>
            </p:cNvPr>
            <p:cNvSpPr>
              <a:spLocks noGrp="1" noRot="1" noMove="1" noResize="1" noEditPoints="1" noAdjustHandles="1" noChangeArrowheads="1" noChangeShapeType="1"/>
            </p:cNvSpPr>
            <p:nvPr/>
          </p:nvSpPr>
          <p:spPr>
            <a:xfrm>
              <a:off x="1391478" y="1569372"/>
              <a:ext cx="2597425" cy="2538802"/>
            </a:xfrm>
            <a:prstGeom prst="roundRect">
              <a:avLst/>
            </a:prstGeom>
            <a:scene3d>
              <a:camera prst="perspectiveRigh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descr="A blue and orange logo&#10;&#10;AI-generated content may be incorrect.">
              <a:extLst>
                <a:ext uri="{FF2B5EF4-FFF2-40B4-BE49-F238E27FC236}">
                  <a16:creationId xmlns:a16="http://schemas.microsoft.com/office/drawing/2014/main" id="{420C9660-42DA-EDEA-1095-8797470790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749260" y="1897843"/>
              <a:ext cx="1881859" cy="1881859"/>
            </a:xfrm>
            <a:prstGeom prst="rect">
              <a:avLst/>
            </a:prstGeom>
            <a:scene3d>
              <a:camera prst="perspectiveRight"/>
              <a:lightRig rig="threePt" dir="t"/>
            </a:scene3d>
            <a:sp3d>
              <a:bevelT w="152400"/>
            </a:sp3d>
          </p:spPr>
        </p:pic>
      </p:grpSp>
    </p:spTree>
    <p:extLst>
      <p:ext uri="{BB962C8B-B14F-4D97-AF65-F5344CB8AC3E}">
        <p14:creationId xmlns:p14="http://schemas.microsoft.com/office/powerpoint/2010/main" val="197479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7805-855D-036C-D26D-002DB67B20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44657E-8F20-FE28-3015-D6BE21FFF7DB}"/>
              </a:ext>
            </a:extLst>
          </p:cNvPr>
          <p:cNvSpPr>
            <a:spLocks noGrp="1"/>
          </p:cNvSpPr>
          <p:nvPr>
            <p:ph type="title"/>
          </p:nvPr>
        </p:nvSpPr>
        <p:spPr/>
        <p:txBody>
          <a:bodyPr/>
          <a:lstStyle/>
          <a:p>
            <a:r>
              <a:rPr lang="en-GB"/>
              <a:t>Next steps and how to find out more:</a:t>
            </a:r>
          </a:p>
        </p:txBody>
      </p:sp>
      <p:sp>
        <p:nvSpPr>
          <p:cNvPr id="6" name="Text Placeholder 5">
            <a:extLst>
              <a:ext uri="{FF2B5EF4-FFF2-40B4-BE49-F238E27FC236}">
                <a16:creationId xmlns:a16="http://schemas.microsoft.com/office/drawing/2014/main" id="{A6649660-2FAA-0726-BF20-E79FC7616891}"/>
              </a:ext>
            </a:extLst>
          </p:cNvPr>
          <p:cNvSpPr>
            <a:spLocks noGrp="1"/>
          </p:cNvSpPr>
          <p:nvPr>
            <p:ph type="body" sz="quarter" idx="13"/>
          </p:nvPr>
        </p:nvSpPr>
        <p:spPr>
          <a:xfrm>
            <a:off x="407989" y="1571626"/>
            <a:ext cx="7715594" cy="4385037"/>
          </a:xfrm>
        </p:spPr>
        <p:txBody>
          <a:bodyPr>
            <a:normAutofit/>
          </a:bodyPr>
          <a:lstStyle/>
          <a:p>
            <a:pPr marL="608965" indent="-431165"/>
            <a:r>
              <a:rPr lang="en-GB" sz="2000">
                <a:cs typeface="Arial"/>
              </a:rPr>
              <a:t>Read “</a:t>
            </a:r>
            <a:r>
              <a:rPr lang="en-GB" sz="2000">
                <a:cs typeface="Arial"/>
                <a:hlinkClick r:id="rId3"/>
              </a:rPr>
              <a:t>A strategy for analysis in government (2025 to 2028)</a:t>
            </a:r>
            <a:r>
              <a:rPr lang="en-GB" sz="2000">
                <a:cs typeface="Arial"/>
              </a:rPr>
              <a:t>” on the Analysis Function website </a:t>
            </a:r>
          </a:p>
          <a:p>
            <a:pPr marL="608965" indent="-431165"/>
            <a:r>
              <a:rPr lang="en-GB" sz="2000">
                <a:cs typeface="Arial"/>
              </a:rPr>
              <a:t>Access the new </a:t>
            </a:r>
            <a:r>
              <a:rPr lang="en-GB" sz="2000">
                <a:cs typeface="Arial"/>
                <a:hlinkClick r:id="rId4"/>
              </a:rPr>
              <a:t>Analysis in Government Strategy Hub </a:t>
            </a:r>
            <a:r>
              <a:rPr lang="en-GB" sz="2000">
                <a:cs typeface="Arial"/>
              </a:rPr>
              <a:t>which contains useful info including case studies and other materials</a:t>
            </a:r>
          </a:p>
          <a:p>
            <a:pPr marL="608965" indent="-431165"/>
            <a:r>
              <a:rPr lang="en-GB" sz="2000">
                <a:cs typeface="Arial"/>
                <a:hlinkClick r:id="rId5"/>
              </a:rPr>
              <a:t>Subscribe to our newsletter</a:t>
            </a:r>
            <a:r>
              <a:rPr lang="en-GB" sz="2000">
                <a:cs typeface="Arial"/>
              </a:rPr>
              <a:t> for monthly updates directly to your inbox</a:t>
            </a:r>
          </a:p>
          <a:p>
            <a:pPr marL="608965" indent="-431165"/>
            <a:r>
              <a:rPr lang="en-GB" sz="2000">
                <a:cs typeface="Arial"/>
              </a:rPr>
              <a:t>Read our latest Annual Report, showing what we have achieved over the past year (2025 report coming soon to the website)</a:t>
            </a:r>
          </a:p>
          <a:p>
            <a:pPr marL="608965" indent="-431165"/>
            <a:r>
              <a:rPr lang="en-GB" sz="2000">
                <a:cs typeface="Arial"/>
              </a:rPr>
              <a:t>Continue to collaborate across professions, departments, functions, and wider…</a:t>
            </a:r>
          </a:p>
          <a:p>
            <a:pPr marL="608965" indent="-431165"/>
            <a:r>
              <a:rPr lang="en-GB" sz="2000">
                <a:cs typeface="Arial"/>
              </a:rPr>
              <a:t>Contact us at </a:t>
            </a:r>
            <a:r>
              <a:rPr lang="en-GB" sz="2000">
                <a:cs typeface="Arial"/>
                <a:hlinkClick r:id="rId6"/>
              </a:rPr>
              <a:t>Analysis.Function@ons.gov.uk</a:t>
            </a:r>
            <a:r>
              <a:rPr lang="en-GB" sz="2000">
                <a:cs typeface="Arial"/>
              </a:rPr>
              <a:t> for more information</a:t>
            </a:r>
          </a:p>
          <a:p>
            <a:pPr marL="177800" indent="0">
              <a:buNone/>
            </a:pPr>
            <a:endParaRPr lang="en-GB">
              <a:cs typeface="Arial"/>
            </a:endParaRPr>
          </a:p>
          <a:p>
            <a:pPr marL="177800" indent="0">
              <a:buNone/>
            </a:pPr>
            <a:endParaRPr lang="en-GB">
              <a:cs typeface="Arial"/>
            </a:endParaRPr>
          </a:p>
          <a:p>
            <a:pPr marL="177800" indent="0">
              <a:buNone/>
            </a:pPr>
            <a:endParaRPr lang="en-GB">
              <a:cs typeface="Arial"/>
            </a:endParaRPr>
          </a:p>
        </p:txBody>
      </p:sp>
      <p:pic>
        <p:nvPicPr>
          <p:cNvPr id="7" name="Graphic 6" descr="Connections outline">
            <a:extLst>
              <a:ext uri="{FF2B5EF4-FFF2-40B4-BE49-F238E27FC236}">
                <a16:creationId xmlns:a16="http://schemas.microsoft.com/office/drawing/2014/main" id="{B0CF1A6F-C204-C1B1-5E70-7FC1E314B68F}"/>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8123583" y="2137065"/>
            <a:ext cx="3420000" cy="3420000"/>
          </a:xfrm>
          <a:prstGeom prst="rect">
            <a:avLst/>
          </a:prstGeom>
        </p:spPr>
      </p:pic>
      <p:pic>
        <p:nvPicPr>
          <p:cNvPr id="11" name="Graphic 10" descr="Shoe footprints outline">
            <a:extLst>
              <a:ext uri="{FF2B5EF4-FFF2-40B4-BE49-F238E27FC236}">
                <a16:creationId xmlns:a16="http://schemas.microsoft.com/office/drawing/2014/main" id="{CC54F03B-EFD0-63C0-F9D7-02153EE46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1805" y="696859"/>
            <a:ext cx="914400" cy="914400"/>
          </a:xfrm>
          <a:prstGeom prst="rect">
            <a:avLst/>
          </a:prstGeom>
        </p:spPr>
      </p:pic>
    </p:spTree>
    <p:extLst>
      <p:ext uri="{BB962C8B-B14F-4D97-AF65-F5344CB8AC3E}">
        <p14:creationId xmlns:p14="http://schemas.microsoft.com/office/powerpoint/2010/main" val="381277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575">
              <a:schemeClr val="bg1">
                <a:lumMod val="65000"/>
              </a:schemeClr>
            </a:gs>
            <a:gs pos="66000">
              <a:schemeClr val="bg1">
                <a:lumMod val="95000"/>
              </a:schemeClr>
            </a:gs>
          </a:gsLst>
          <a:lin ang="162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Content Placeholder 2">
            <a:extLst>
              <a:ext uri="{FF2B5EF4-FFF2-40B4-BE49-F238E27FC236}">
                <a16:creationId xmlns:a16="http://schemas.microsoft.com/office/drawing/2014/main" id="{D23F4A79-6862-46F1-BD41-A7E873D4FD85}"/>
              </a:ext>
            </a:extLst>
          </p:cNvPr>
          <p:cNvSpPr txBox="1">
            <a:spLocks noGrp="1" noRot="1" noMove="1" noResize="1" noEditPoints="1" noAdjustHandles="1" noChangeArrowheads="1" noChangeShapeType="1"/>
          </p:cNvSpPr>
          <p:nvPr/>
        </p:nvSpPr>
        <p:spPr>
          <a:xfrm>
            <a:off x="1676631" y="369000"/>
            <a:ext cx="9000000" cy="6120000"/>
          </a:xfrm>
          <a:prstGeom prst="round2DiagRect">
            <a:avLst/>
          </a:prstGeom>
          <a:solidFill>
            <a:schemeClr val="bg1">
              <a:alpha val="9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52392" marR="0" lvl="0" indent="0" algn="l" defTabSz="1219140" rtl="0" eaLnBrk="1" fontAlgn="auto" latinLnBrk="0" hangingPunct="1">
              <a:lnSpc>
                <a:spcPct val="120000"/>
              </a:lnSpc>
              <a:spcBef>
                <a:spcPts val="0"/>
              </a:spcBef>
              <a:spcAft>
                <a:spcPts val="0"/>
              </a:spcAft>
              <a:buClr>
                <a:srgbClr val="FF6900"/>
              </a:buClr>
              <a:buSzPts val="1800"/>
              <a:buFont typeface="Arial" panose="020B0604020202020204" pitchFamily="34" charset="0"/>
              <a:buNone/>
              <a:tabLst/>
              <a:defRPr/>
            </a:pPr>
            <a:r>
              <a:rPr kumimoji="0" lang="en-GB" sz="36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How to get involved</a:t>
            </a: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Subscribe to and share your news in the monthly </a:t>
            </a:r>
            <a:r>
              <a:rPr kumimoji="0" lang="en-GB" sz="2000" b="1" i="0" u="none" strike="noStrike" kern="0" cap="none" spc="0" normalizeH="0" baseline="0" noProof="0">
                <a:ln>
                  <a:noFill/>
                </a:ln>
                <a:solidFill>
                  <a:srgbClr val="454551"/>
                </a:solidFill>
                <a:effectLst/>
                <a:uLnTx/>
                <a:uFillTx/>
                <a:latin typeface="Arial"/>
                <a:cs typeface="Arial"/>
                <a:sym typeface="Arial"/>
                <a:hlinkClick r:id="rId3"/>
              </a:rPr>
              <a:t>AF Newsletter </a:t>
            </a:r>
            <a:endParaRPr kumimoji="0" lang="en-GB" sz="2000"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Visit the </a:t>
            </a:r>
            <a:r>
              <a:rPr kumimoji="0" lang="en-GB" sz="2000" b="1" i="0" u="none" strike="noStrike" kern="0" cap="none" spc="0" normalizeH="0" baseline="0" noProof="0">
                <a:ln>
                  <a:noFill/>
                </a:ln>
                <a:solidFill>
                  <a:srgbClr val="454551"/>
                </a:solidFill>
                <a:effectLst/>
                <a:uLnTx/>
                <a:uFillTx/>
                <a:latin typeface="Arial"/>
                <a:cs typeface="Arial"/>
                <a:sym typeface="Arial"/>
                <a:hlinkClick r:id="rId4"/>
              </a:rPr>
              <a:t>Analysis Function website</a:t>
            </a:r>
            <a:endParaRPr kumimoji="0" lang="en-GB" sz="2000" b="1" i="0" u="none" strike="noStrike" kern="0" cap="none" spc="0" normalizeH="0" baseline="0" noProof="0">
              <a:ln>
                <a:noFill/>
              </a:ln>
              <a:solidFill>
                <a:srgbClr val="454551"/>
              </a:solidFill>
              <a:effectLst/>
              <a:uLnTx/>
              <a:uFillTx/>
              <a:latin typeface="Arial"/>
              <a:cs typeface="Arial"/>
              <a:sym typeface="Arial"/>
            </a:endParaRPr>
          </a:p>
          <a:p>
            <a:pPr marL="438136" indent="-285744" defTabSz="1219140">
              <a:lnSpc>
                <a:spcPct val="120000"/>
              </a:lnSpc>
              <a:spcBef>
                <a:spcPts val="0"/>
              </a:spcBef>
              <a:buFont typeface="Wingdings" panose="05000000000000000000" pitchFamily="2" charset="2"/>
              <a:buChar char="§"/>
              <a:defRPr/>
            </a:pPr>
            <a:r>
              <a:rPr lang="en-GB" sz="2000" kern="0">
                <a:solidFill>
                  <a:srgbClr val="454551"/>
                </a:solidFill>
                <a:latin typeface="Arial"/>
                <a:cs typeface="Arial"/>
              </a:rPr>
              <a:t>Head directly to our </a:t>
            </a:r>
            <a:r>
              <a:rPr lang="en-GB" sz="2000" b="1" kern="0">
                <a:solidFill>
                  <a:srgbClr val="454551"/>
                </a:solidFill>
                <a:latin typeface="Arial"/>
                <a:cs typeface="Arial"/>
                <a:hlinkClick r:id="rId5"/>
              </a:rPr>
              <a:t>Analysis in Government Strategy Hub</a:t>
            </a:r>
            <a:endParaRPr lang="en-GB" sz="2000" b="1" kern="0">
              <a:solidFill>
                <a:srgbClr val="454551"/>
              </a:solidFill>
              <a:latin typeface="Arial"/>
              <a:cs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Connect with us on </a:t>
            </a:r>
            <a:r>
              <a:rPr kumimoji="0" lang="en-GB" sz="2000" b="1" i="0" u="none" strike="noStrike" kern="0" cap="none" spc="0" normalizeH="0" baseline="0" noProof="0">
                <a:ln>
                  <a:noFill/>
                </a:ln>
                <a:solidFill>
                  <a:srgbClr val="454551"/>
                </a:solidFill>
                <a:effectLst/>
                <a:uLnTx/>
                <a:uFillTx/>
                <a:latin typeface="Arial"/>
                <a:cs typeface="Arial"/>
                <a:sym typeface="Arial"/>
                <a:hlinkClick r:id="rId6"/>
              </a:rPr>
              <a:t>LinkedIn</a:t>
            </a:r>
            <a:endParaRPr kumimoji="0" lang="en-GB" sz="2000" b="0"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Follow us on </a:t>
            </a:r>
            <a:r>
              <a:rPr kumimoji="0" lang="en-GB" sz="2000" b="1" i="0" u="none" strike="noStrike" kern="0" cap="none" spc="0" normalizeH="0" baseline="0" noProof="0">
                <a:ln>
                  <a:noFill/>
                </a:ln>
                <a:solidFill>
                  <a:srgbClr val="454551"/>
                </a:solidFill>
                <a:effectLst/>
                <a:uLnTx/>
                <a:uFillTx/>
                <a:latin typeface="Arial"/>
                <a:cs typeface="Arial"/>
                <a:sym typeface="Arial"/>
              </a:rPr>
              <a:t>X </a:t>
            </a:r>
            <a:r>
              <a:rPr kumimoji="0" lang="en-GB" sz="2000" b="1" i="0" u="none" strike="noStrike" kern="0" cap="none" spc="0" normalizeH="0" baseline="0" noProof="0">
                <a:ln>
                  <a:noFill/>
                </a:ln>
                <a:solidFill>
                  <a:srgbClr val="454551"/>
                </a:solidFill>
                <a:effectLst/>
                <a:uLnTx/>
                <a:uFillTx/>
                <a:latin typeface="Arial"/>
                <a:cs typeface="Arial"/>
                <a:sym typeface="Arial"/>
                <a:hlinkClick r:id="rId7"/>
              </a:rPr>
              <a:t>@gov_analysis</a:t>
            </a:r>
            <a:endParaRPr kumimoji="0" lang="en-GB" sz="2000" b="0"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Find out about our latest events on </a:t>
            </a:r>
            <a:r>
              <a:rPr kumimoji="0" lang="en-GB" sz="20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8"/>
              </a:rPr>
              <a:t>Eventbrite</a:t>
            </a:r>
            <a:r>
              <a:rPr kumimoji="0" lang="en-GB" sz="20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 </a:t>
            </a:r>
            <a:r>
              <a:rPr kumimoji="0" lang="en-GB" sz="200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including sessions for </a:t>
            </a:r>
            <a:r>
              <a:rPr kumimoji="0" lang="en-GB" sz="20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9"/>
              </a:rPr>
              <a:t>Analysis in Government (AiG) Month </a:t>
            </a:r>
            <a:r>
              <a:rPr kumimoji="0" lang="en-GB" sz="200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 the UK’s largest learning and development event for government analysts, held every May</a:t>
            </a: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Subscribe to our </a:t>
            </a:r>
            <a:r>
              <a:rPr kumimoji="0" lang="en-GB" sz="2000" b="1" i="0" u="none" strike="noStrike" kern="0" cap="none" spc="0" normalizeH="0" baseline="0" noProof="0">
                <a:ln>
                  <a:noFill/>
                </a:ln>
                <a:solidFill>
                  <a:srgbClr val="454551"/>
                </a:solidFill>
                <a:effectLst/>
                <a:uLnTx/>
                <a:uFillTx/>
                <a:latin typeface="Arial"/>
                <a:cs typeface="Arial"/>
                <a:sym typeface="Arial"/>
              </a:rPr>
              <a:t>YouTube </a:t>
            </a:r>
            <a:r>
              <a:rPr kumimoji="0" lang="en-GB" sz="2000" b="0" i="0" u="none" strike="noStrike" kern="0" cap="none" spc="0" normalizeH="0" baseline="0" noProof="0">
                <a:ln>
                  <a:noFill/>
                </a:ln>
                <a:solidFill>
                  <a:srgbClr val="454551"/>
                </a:solidFill>
                <a:effectLst/>
                <a:uLnTx/>
                <a:uFillTx/>
                <a:latin typeface="Arial"/>
                <a:cs typeface="Arial"/>
                <a:sym typeface="Arial"/>
              </a:rPr>
              <a:t>channel </a:t>
            </a:r>
            <a:r>
              <a:rPr kumimoji="0" lang="en-GB" sz="2000" b="1" i="0" u="none" strike="noStrike" kern="0" cap="none" spc="0" normalizeH="0" baseline="0" noProof="0">
                <a:ln>
                  <a:noFill/>
                </a:ln>
                <a:solidFill>
                  <a:srgbClr val="454551"/>
                </a:solidFill>
                <a:effectLst/>
                <a:uLnTx/>
                <a:uFillTx/>
                <a:latin typeface="Arial"/>
                <a:cs typeface="Arial"/>
                <a:sym typeface="Arial"/>
                <a:hlinkClick r:id="rId10"/>
              </a:rPr>
              <a:t>YouTube/Government Analysis Function</a:t>
            </a:r>
            <a:endParaRPr kumimoji="0" lang="en-GB" sz="2000"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Nominate the inspirational individuals and outstanding teams you work with for an</a:t>
            </a:r>
            <a:r>
              <a:rPr kumimoji="0" lang="en-GB" sz="2000" b="1" i="0" u="none" strike="noStrike" kern="0" cap="none" spc="0" normalizeH="0" baseline="0" noProof="0">
                <a:ln>
                  <a:noFill/>
                </a:ln>
                <a:solidFill>
                  <a:srgbClr val="454551"/>
                </a:solidFill>
                <a:effectLst/>
                <a:uLnTx/>
                <a:uFillTx/>
                <a:latin typeface="Arial"/>
                <a:cs typeface="Arial"/>
                <a:sym typeface="Arial"/>
              </a:rPr>
              <a:t> </a:t>
            </a:r>
            <a:r>
              <a:rPr kumimoji="0" lang="en-GB" sz="2000" b="1" i="0" u="none" strike="noStrike" kern="0" cap="none" spc="0" normalizeH="0" baseline="0" noProof="0">
                <a:ln>
                  <a:noFill/>
                </a:ln>
                <a:solidFill>
                  <a:srgbClr val="454551"/>
                </a:solidFill>
                <a:effectLst/>
                <a:uLnTx/>
                <a:uFillTx/>
                <a:latin typeface="Arial"/>
                <a:cs typeface="Arial"/>
                <a:sym typeface="Arial"/>
                <a:hlinkClick r:id="rId11"/>
              </a:rPr>
              <a:t>Analysis in Government (AiG) Award</a:t>
            </a:r>
            <a:endParaRPr kumimoji="0" lang="en-GB" sz="2000"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2000" b="0" i="0" u="none" strike="noStrike" kern="0" cap="none" spc="0" normalizeH="0" baseline="0" noProof="0">
                <a:ln>
                  <a:noFill/>
                </a:ln>
                <a:solidFill>
                  <a:srgbClr val="454551"/>
                </a:solidFill>
                <a:effectLst/>
                <a:uLnTx/>
                <a:uFillTx/>
                <a:latin typeface="Arial"/>
                <a:cs typeface="Arial"/>
                <a:sym typeface="Arial"/>
              </a:rPr>
              <a:t>Become an </a:t>
            </a:r>
            <a:r>
              <a:rPr kumimoji="0" lang="en-GB" sz="2000" b="1" i="0" u="none" strike="noStrike" kern="0" cap="none" spc="0" normalizeH="0" baseline="0" noProof="0">
                <a:ln>
                  <a:noFill/>
                </a:ln>
                <a:solidFill>
                  <a:srgbClr val="454551"/>
                </a:solidFill>
                <a:effectLst/>
                <a:uLnTx/>
                <a:uFillTx/>
                <a:latin typeface="Arial"/>
                <a:cs typeface="Arial"/>
                <a:sym typeface="Arial"/>
                <a:hlinkClick r:id="rId12"/>
              </a:rPr>
              <a:t>Analysis Function Champion</a:t>
            </a:r>
            <a:endParaRPr kumimoji="0" lang="en-GB" sz="2000" b="0" i="0" u="none" strike="noStrike" kern="0" cap="none" spc="0" normalizeH="0" baseline="0" noProof="0">
              <a:ln>
                <a:noFill/>
              </a:ln>
              <a:solidFill>
                <a:srgbClr val="454551"/>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7BBE184D-6028-C43B-20AE-F93710AE3C95}"/>
              </a:ext>
            </a:extLst>
          </p:cNvPr>
          <p:cNvGrpSpPr>
            <a:grpSpLocks noGrp="1" noUngrp="1" noRot="1" noMove="1" noResize="1"/>
          </p:cNvGrpSpPr>
          <p:nvPr/>
        </p:nvGrpSpPr>
        <p:grpSpPr>
          <a:xfrm>
            <a:off x="329330" y="566566"/>
            <a:ext cx="938865" cy="5724867"/>
            <a:chOff x="1228657" y="566568"/>
            <a:chExt cx="938865" cy="5724867"/>
          </a:xfrm>
        </p:grpSpPr>
        <p:pic>
          <p:nvPicPr>
            <p:cNvPr id="14" name="Picture 13">
              <a:hlinkClick r:id="rId13"/>
              <a:extLst>
                <a:ext uri="{FF2B5EF4-FFF2-40B4-BE49-F238E27FC236}">
                  <a16:creationId xmlns:a16="http://schemas.microsoft.com/office/drawing/2014/main" id="{574770E4-8ABD-475A-A136-3E54657E26D4}"/>
                </a:ext>
              </a:extLst>
            </p:cNvPr>
            <p:cNvPicPr>
              <a:picLocks noGrp="1" noRot="1" noChangeAspect="1" noMove="1" noResize="1" noEditPoints="1" noAdjustHandles="1" noChangeArrowheads="1" noChangeShapeType="1" noCrop="1"/>
            </p:cNvPicPr>
            <p:nvPr/>
          </p:nvPicPr>
          <p:blipFill>
            <a:blip r:embed="rId14"/>
            <a:srcRect/>
            <a:stretch/>
          </p:blipFill>
          <p:spPr>
            <a:xfrm>
              <a:off x="1249576" y="1557755"/>
              <a:ext cx="897024" cy="900000"/>
            </a:xfrm>
            <a:prstGeom prst="rect">
              <a:avLst/>
            </a:prstGeom>
            <a:effectLst>
              <a:outerShdw blurRad="50800" dist="38100" dir="2700000" algn="tl" rotWithShape="0">
                <a:prstClr val="black">
                  <a:alpha val="40000"/>
                </a:prstClr>
              </a:outerShdw>
            </a:effectLst>
          </p:spPr>
        </p:pic>
        <p:pic>
          <p:nvPicPr>
            <p:cNvPr id="15" name="Picture 14">
              <a:hlinkClick r:id="rId7"/>
              <a:extLst>
                <a:ext uri="{FF2B5EF4-FFF2-40B4-BE49-F238E27FC236}">
                  <a16:creationId xmlns:a16="http://schemas.microsoft.com/office/drawing/2014/main" id="{4C363830-650D-4EB5-94E2-8EA67F543765}"/>
                </a:ext>
              </a:extLst>
            </p:cNvPr>
            <p:cNvPicPr>
              <a:picLocks noGrp="1" noRot="1" noChangeAspect="1" noMove="1" noResize="1" noEditPoints="1" noAdjustHandles="1" noChangeArrowheads="1" noChangeShapeType="1" noCrop="1"/>
            </p:cNvPicPr>
            <p:nvPr/>
          </p:nvPicPr>
          <p:blipFill>
            <a:blip r:embed="rId15"/>
            <a:srcRect/>
            <a:stretch/>
          </p:blipFill>
          <p:spPr>
            <a:xfrm>
              <a:off x="1248088" y="2516175"/>
              <a:ext cx="900000" cy="900000"/>
            </a:xfrm>
            <a:prstGeom prst="rect">
              <a:avLst/>
            </a:prstGeom>
          </p:spPr>
        </p:pic>
        <p:pic>
          <p:nvPicPr>
            <p:cNvPr id="16" name="Picture 15">
              <a:hlinkClick r:id="rId6"/>
              <a:extLst>
                <a:ext uri="{FF2B5EF4-FFF2-40B4-BE49-F238E27FC236}">
                  <a16:creationId xmlns:a16="http://schemas.microsoft.com/office/drawing/2014/main" id="{13E89A0D-AD0E-4095-8BD2-7802B59C7B00}"/>
                </a:ext>
              </a:extLst>
            </p:cNvPr>
            <p:cNvPicPr>
              <a:picLocks noGrp="1" noRot="1" noChangeAspect="1" noMove="1" noResize="1" noEditPoints="1" noAdjustHandles="1" noChangeArrowheads="1" noChangeShapeType="1" noCrop="1"/>
            </p:cNvPicPr>
            <p:nvPr/>
          </p:nvPicPr>
          <p:blipFill>
            <a:blip r:embed="rId16"/>
            <a:stretch>
              <a:fillRect/>
            </a:stretch>
          </p:blipFill>
          <p:spPr>
            <a:xfrm>
              <a:off x="1248088" y="3474595"/>
              <a:ext cx="900000" cy="900000"/>
            </a:xfrm>
            <a:prstGeom prst="rect">
              <a:avLst/>
            </a:prstGeom>
          </p:spPr>
        </p:pic>
        <p:pic>
          <p:nvPicPr>
            <p:cNvPr id="20" name="Picture 19">
              <a:hlinkClick r:id="rId10"/>
              <a:extLst>
                <a:ext uri="{FF2B5EF4-FFF2-40B4-BE49-F238E27FC236}">
                  <a16:creationId xmlns:a16="http://schemas.microsoft.com/office/drawing/2014/main" id="{F75B1EE1-59FF-42C9-AD17-94C1C685FA16}"/>
                </a:ext>
              </a:extLst>
            </p:cNvPr>
            <p:cNvPicPr>
              <a:picLocks noGrp="1" noRot="1" noChangeAspect="1" noMove="1" noResize="1" noEditPoints="1" noAdjustHandles="1" noChangeArrowheads="1" noChangeShapeType="1" noCrop="1"/>
            </p:cNvPicPr>
            <p:nvPr/>
          </p:nvPicPr>
          <p:blipFill>
            <a:blip r:embed="rId17"/>
            <a:stretch>
              <a:fillRect/>
            </a:stretch>
          </p:blipFill>
          <p:spPr>
            <a:xfrm>
              <a:off x="1248088" y="4433015"/>
              <a:ext cx="900000" cy="900000"/>
            </a:xfrm>
            <a:prstGeom prst="rect">
              <a:avLst/>
            </a:prstGeom>
          </p:spPr>
        </p:pic>
        <p:pic>
          <p:nvPicPr>
            <p:cNvPr id="21" name="Picture 20">
              <a:hlinkClick r:id="rId8"/>
              <a:extLst>
                <a:ext uri="{FF2B5EF4-FFF2-40B4-BE49-F238E27FC236}">
                  <a16:creationId xmlns:a16="http://schemas.microsoft.com/office/drawing/2014/main" id="{AFE28323-567D-4707-A9F9-E6A1166D13BB}"/>
                </a:ext>
              </a:extLst>
            </p:cNvPr>
            <p:cNvPicPr>
              <a:picLocks noGrp="1" noRot="1" noChangeAspect="1" noMove="1" noResize="1" noEditPoints="1" noAdjustHandles="1" noChangeArrowheads="1" noChangeShapeType="1" noCrop="1"/>
            </p:cNvPicPr>
            <p:nvPr/>
          </p:nvPicPr>
          <p:blipFill>
            <a:blip r:embed="rId18">
              <a:extLst>
                <a:ext uri="{28A0092B-C50C-407E-A947-70E740481C1C}">
                  <a14:useLocalDpi xmlns:a14="http://schemas.microsoft.com/office/drawing/2010/main" val="0"/>
                </a:ext>
              </a:extLst>
            </a:blip>
            <a:srcRect/>
            <a:stretch/>
          </p:blipFill>
          <p:spPr>
            <a:xfrm>
              <a:off x="1248088" y="5391435"/>
              <a:ext cx="900000" cy="900000"/>
            </a:xfrm>
            <a:prstGeom prst="rect">
              <a:avLst/>
            </a:prstGeom>
          </p:spPr>
        </p:pic>
        <p:pic>
          <p:nvPicPr>
            <p:cNvPr id="22" name="Picture 21">
              <a:hlinkClick r:id="rId19"/>
              <a:extLst>
                <a:ext uri="{FF2B5EF4-FFF2-40B4-BE49-F238E27FC236}">
                  <a16:creationId xmlns:a16="http://schemas.microsoft.com/office/drawing/2014/main" id="{736FC951-A647-4C6D-8F9E-079DF31292FC}"/>
                </a:ext>
              </a:extLst>
            </p:cNvPr>
            <p:cNvPicPr>
              <a:picLocks noGrp="1" noRot="1" noChangeAspect="1" noMove="1" noResize="1" noEditPoints="1" noAdjustHandles="1" noChangeArrowheads="1" noChangeShapeType="1" noCrop="1"/>
            </p:cNvPicPr>
            <p:nvPr/>
          </p:nvPicPr>
          <p:blipFill>
            <a:blip r:embed="rId20"/>
            <a:stretch>
              <a:fillRect/>
            </a:stretch>
          </p:blipFill>
          <p:spPr>
            <a:xfrm>
              <a:off x="1228657" y="566568"/>
              <a:ext cx="938865" cy="932769"/>
            </a:xfrm>
            <a:prstGeom prst="rect">
              <a:avLst/>
            </a:prstGeom>
          </p:spPr>
        </p:pic>
      </p:grpSp>
      <p:pic>
        <p:nvPicPr>
          <p:cNvPr id="23" name="Picture 22">
            <a:extLst>
              <a:ext uri="{FF2B5EF4-FFF2-40B4-BE49-F238E27FC236}">
                <a16:creationId xmlns:a16="http://schemas.microsoft.com/office/drawing/2014/main" id="{671AAB78-E699-4528-8143-5B918B47CC75}"/>
              </a:ext>
            </a:extLst>
          </p:cNvPr>
          <p:cNvPicPr>
            <a:picLocks noChangeAspect="1"/>
          </p:cNvPicPr>
          <p:nvPr/>
        </p:nvPicPr>
        <p:blipFill rotWithShape="1">
          <a:blip r:embed="rId21"/>
          <a:srcRect r="1100"/>
          <a:stretch/>
        </p:blipFill>
        <p:spPr>
          <a:xfrm>
            <a:off x="11083157" y="171441"/>
            <a:ext cx="904364" cy="900000"/>
          </a:xfrm>
          <a:prstGeom prst="rect">
            <a:avLst/>
          </a:prstGeom>
        </p:spPr>
      </p:pic>
      <p:grpSp>
        <p:nvGrpSpPr>
          <p:cNvPr id="13" name="Group 12">
            <a:extLst>
              <a:ext uri="{FF2B5EF4-FFF2-40B4-BE49-F238E27FC236}">
                <a16:creationId xmlns:a16="http://schemas.microsoft.com/office/drawing/2014/main" id="{DFD5F02B-FBA3-0B5E-EA6F-097C3D986EDE}"/>
              </a:ext>
            </a:extLst>
          </p:cNvPr>
          <p:cNvGrpSpPr>
            <a:grpSpLocks noGrp="1" noUngrp="1" noRot="1" noMove="1" noResize="1"/>
          </p:cNvGrpSpPr>
          <p:nvPr/>
        </p:nvGrpSpPr>
        <p:grpSpPr>
          <a:xfrm>
            <a:off x="11085066" y="1949882"/>
            <a:ext cx="900545" cy="4302823"/>
            <a:chOff x="11085066" y="1949882"/>
            <a:chExt cx="900545" cy="4302823"/>
          </a:xfrm>
        </p:grpSpPr>
        <p:pic>
          <p:nvPicPr>
            <p:cNvPr id="4" name="Picture 3" descr="A black and white logo&#10;&#10;AI-generated content may be incorrect.">
              <a:extLst>
                <a:ext uri="{FF2B5EF4-FFF2-40B4-BE49-F238E27FC236}">
                  <a16:creationId xmlns:a16="http://schemas.microsoft.com/office/drawing/2014/main" id="{46F298BC-82F8-65EE-CAD6-473CB0F9D630}"/>
                </a:ext>
              </a:extLst>
            </p:cNvPr>
            <p:cNvPicPr>
              <a:picLocks noGrp="1" noRot="1" noChangeAspect="1" noMove="1" noResize="1" noEditPoints="1" noAdjustHandles="1" noChangeArrowheads="1" noChangeShapeType="1" noCrop="1"/>
            </p:cNvPicPr>
            <p:nvPr/>
          </p:nvPicPr>
          <p:blipFill>
            <a:blip r:embed="rId22">
              <a:extLst>
                <a:ext uri="{28A0092B-C50C-407E-A947-70E740481C1C}">
                  <a14:useLocalDpi xmlns:a14="http://schemas.microsoft.com/office/drawing/2010/main" val="0"/>
                </a:ext>
              </a:extLst>
            </a:blip>
            <a:stretch>
              <a:fillRect/>
            </a:stretch>
          </p:blipFill>
          <p:spPr>
            <a:xfrm>
              <a:off x="11085066" y="5352705"/>
              <a:ext cx="900545" cy="900000"/>
            </a:xfrm>
            <a:prstGeom prst="rect">
              <a:avLst/>
            </a:prstGeom>
          </p:spPr>
        </p:pic>
        <p:pic>
          <p:nvPicPr>
            <p:cNvPr id="6" name="Picture 5" descr="A calendar with a logo&#10;&#10;AI-generated content may be incorrect.">
              <a:extLst>
                <a:ext uri="{FF2B5EF4-FFF2-40B4-BE49-F238E27FC236}">
                  <a16:creationId xmlns:a16="http://schemas.microsoft.com/office/drawing/2014/main" id="{CD618F20-759D-F253-5462-576A23BD0E04}"/>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Lst>
            </a:blip>
            <a:stretch>
              <a:fillRect/>
            </a:stretch>
          </p:blipFill>
          <p:spPr>
            <a:xfrm>
              <a:off x="11090423" y="3084156"/>
              <a:ext cx="889831" cy="900000"/>
            </a:xfrm>
            <a:prstGeom prst="rect">
              <a:avLst/>
            </a:prstGeom>
          </p:spPr>
        </p:pic>
        <p:pic>
          <p:nvPicPr>
            <p:cNvPr id="8" name="Picture 7" descr="A logo in a circle&#10;&#10;AI-generated content may be incorrect.">
              <a:extLst>
                <a:ext uri="{FF2B5EF4-FFF2-40B4-BE49-F238E27FC236}">
                  <a16:creationId xmlns:a16="http://schemas.microsoft.com/office/drawing/2014/main" id="{2E814B73-6760-45F3-F7A7-6AB2917C80DB}"/>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tretch>
              <a:fillRect/>
            </a:stretch>
          </p:blipFill>
          <p:spPr>
            <a:xfrm>
              <a:off x="11086100" y="4218430"/>
              <a:ext cx="898477" cy="900000"/>
            </a:xfrm>
            <a:prstGeom prst="rect">
              <a:avLst/>
            </a:prstGeom>
          </p:spPr>
        </p:pic>
        <p:pic>
          <p:nvPicPr>
            <p:cNvPr id="12" name="Graphic 11" descr="Chat outline">
              <a:extLst>
                <a:ext uri="{FF2B5EF4-FFF2-40B4-BE49-F238E27FC236}">
                  <a16:creationId xmlns:a16="http://schemas.microsoft.com/office/drawing/2014/main" id="{85BC7B0E-448B-6CC0-BC7B-A76E93BCEAAD}"/>
                </a:ext>
              </a:extLst>
            </p:cNvPr>
            <p:cNvPicPr>
              <a:picLocks noGrp="1" noRot="1" noChangeAspect="1" noMove="1" noResize="1" noEditPoints="1" noAdjustHandles="1" noChangeArrowheads="1" noChangeShapeType="1" noCrop="1"/>
            </p:cNvPicPr>
            <p:nvPr/>
          </p:nvPicPr>
          <p:blipFill>
            <a:blip r:embed="rId25">
              <a:extLst>
                <a:ext uri="{96DAC541-7B7A-43D3-8B79-37D633B846F1}">
                  <asvg:svgBlip xmlns:asvg="http://schemas.microsoft.com/office/drawing/2016/SVG/main" r:embed="rId26"/>
                </a:ext>
              </a:extLst>
            </a:blip>
            <a:stretch>
              <a:fillRect/>
            </a:stretch>
          </p:blipFill>
          <p:spPr>
            <a:xfrm>
              <a:off x="11085338" y="1949882"/>
              <a:ext cx="900000" cy="900000"/>
            </a:xfrm>
            <a:prstGeom prst="rect">
              <a:avLst/>
            </a:prstGeom>
          </p:spPr>
        </p:pic>
      </p:grpSp>
    </p:spTree>
    <p:extLst>
      <p:ext uri="{BB962C8B-B14F-4D97-AF65-F5344CB8AC3E}">
        <p14:creationId xmlns:p14="http://schemas.microsoft.com/office/powerpoint/2010/main" val="346668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4B9D3C-F0CE-4066-9DC2-A32011446E25}"/>
              </a:ext>
            </a:extLst>
          </p:cNvPr>
          <p:cNvSpPr>
            <a:spLocks noGrp="1"/>
          </p:cNvSpPr>
          <p:nvPr>
            <p:ph type="title"/>
          </p:nvPr>
        </p:nvSpPr>
        <p:spPr>
          <a:xfrm>
            <a:off x="5729289" y="2314575"/>
            <a:ext cx="6027016" cy="3243161"/>
          </a:xfrm>
        </p:spPr>
        <p:txBody>
          <a:bodyPr anchor="ctr">
            <a:normAutofit/>
          </a:bodyPr>
          <a:lstStyle/>
          <a:p>
            <a:r>
              <a:rPr lang="en-GB"/>
              <a:t>Thank you</a:t>
            </a:r>
            <a:br>
              <a:rPr lang="en-GB"/>
            </a:br>
            <a:r>
              <a:rPr lang="en-GB">
                <a:latin typeface="+mj-lt"/>
              </a:rPr>
              <a:t>Any further questions?</a:t>
            </a:r>
            <a:endParaRPr lang="en-GB" sz="2200">
              <a:solidFill>
                <a:srgbClr val="009696"/>
              </a:solidFill>
              <a:latin typeface="+mj-lt"/>
            </a:endParaRPr>
          </a:p>
        </p:txBody>
      </p:sp>
      <p:grpSp>
        <p:nvGrpSpPr>
          <p:cNvPr id="2" name="Group 1">
            <a:extLst>
              <a:ext uri="{FF2B5EF4-FFF2-40B4-BE49-F238E27FC236}">
                <a16:creationId xmlns:a16="http://schemas.microsoft.com/office/drawing/2014/main" id="{1CFD2623-50CF-D89D-1867-E0D33D20EC16}"/>
              </a:ext>
            </a:extLst>
          </p:cNvPr>
          <p:cNvGrpSpPr>
            <a:grpSpLocks noGrp="1" noUngrp="1" noRot="1" noMove="1" noResize="1"/>
          </p:cNvGrpSpPr>
          <p:nvPr/>
        </p:nvGrpSpPr>
        <p:grpSpPr>
          <a:xfrm>
            <a:off x="1391478" y="1569372"/>
            <a:ext cx="2597425" cy="2538802"/>
            <a:chOff x="1391478" y="1569372"/>
            <a:chExt cx="2597425" cy="2538802"/>
          </a:xfrm>
        </p:grpSpPr>
        <p:sp>
          <p:nvSpPr>
            <p:cNvPr id="3" name="Rectangle: Rounded Corners 2">
              <a:extLst>
                <a:ext uri="{FF2B5EF4-FFF2-40B4-BE49-F238E27FC236}">
                  <a16:creationId xmlns:a16="http://schemas.microsoft.com/office/drawing/2014/main" id="{D2AE99F9-1BFC-526B-998A-8D519055FC5D}"/>
                </a:ext>
              </a:extLst>
            </p:cNvPr>
            <p:cNvSpPr>
              <a:spLocks noGrp="1" noRot="1" noMove="1" noResize="1" noEditPoints="1" noAdjustHandles="1" noChangeArrowheads="1" noChangeShapeType="1"/>
            </p:cNvSpPr>
            <p:nvPr/>
          </p:nvSpPr>
          <p:spPr>
            <a:xfrm>
              <a:off x="1391478" y="1569372"/>
              <a:ext cx="2597425" cy="2538802"/>
            </a:xfrm>
            <a:prstGeom prst="roundRect">
              <a:avLst/>
            </a:prstGeom>
            <a:scene3d>
              <a:camera prst="perspectiveRigh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blue and orange logo&#10;&#10;AI-generated content may be incorrect.">
              <a:extLst>
                <a:ext uri="{FF2B5EF4-FFF2-40B4-BE49-F238E27FC236}">
                  <a16:creationId xmlns:a16="http://schemas.microsoft.com/office/drawing/2014/main" id="{A766434B-9145-299B-D7D6-045D7B76DDC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749260" y="1897843"/>
              <a:ext cx="1881859" cy="1881859"/>
            </a:xfrm>
            <a:prstGeom prst="rect">
              <a:avLst/>
            </a:prstGeom>
            <a:scene3d>
              <a:camera prst="perspectiveRight"/>
              <a:lightRig rig="threePt" dir="t"/>
            </a:scene3d>
            <a:sp3d>
              <a:bevelT w="152400"/>
            </a:sp3d>
          </p:spPr>
        </p:pic>
      </p:grpSp>
    </p:spTree>
    <p:extLst>
      <p:ext uri="{BB962C8B-B14F-4D97-AF65-F5344CB8AC3E}">
        <p14:creationId xmlns:p14="http://schemas.microsoft.com/office/powerpoint/2010/main" val="614665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C39E7-F2B4-413F-A4B7-93823D86D64C}"/>
              </a:ext>
            </a:extLst>
          </p:cNvPr>
          <p:cNvSpPr>
            <a:spLocks noGrp="1"/>
          </p:cNvSpPr>
          <p:nvPr>
            <p:ph type="body" sz="quarter" idx="13"/>
          </p:nvPr>
        </p:nvSpPr>
        <p:spPr>
          <a:xfrm>
            <a:off x="407987" y="1551240"/>
            <a:ext cx="6660000" cy="4680000"/>
          </a:xfrm>
          <a:solidFill>
            <a:schemeClr val="bg1">
              <a:lumMod val="95000"/>
            </a:schemeClr>
          </a:solidFill>
        </p:spPr>
        <p:txBody>
          <a:bodyPr anchor="ctr">
            <a:noAutofit/>
          </a:bodyPr>
          <a:lstStyle/>
          <a:p>
            <a:pPr marL="357188" indent="-255588">
              <a:lnSpc>
                <a:spcPct val="120000"/>
              </a:lnSpc>
            </a:pPr>
            <a:r>
              <a:rPr lang="en-GB" sz="2000">
                <a:ea typeface="+mn-lt"/>
                <a:cs typeface="+mn-lt"/>
              </a:rPr>
              <a:t>The Analysis Function (AF) brings together analysts of all disciplines by facilitating cross-government and cross-profession collaboration on the highest priority analytical issues</a:t>
            </a:r>
          </a:p>
          <a:p>
            <a:pPr marL="357188" indent="-255588">
              <a:lnSpc>
                <a:spcPct val="120000"/>
              </a:lnSpc>
            </a:pPr>
            <a:r>
              <a:rPr lang="en-GB" sz="2000">
                <a:ea typeface="+mn-lt"/>
                <a:cs typeface="+mn-lt"/>
              </a:rPr>
              <a:t>Our community numbers more than 17,000 analysts</a:t>
            </a:r>
            <a:endParaRPr lang="en-US" sz="2000">
              <a:ea typeface="+mn-lt"/>
              <a:cs typeface="+mn-lt"/>
            </a:endParaRPr>
          </a:p>
          <a:p>
            <a:pPr marL="357188" indent="-255588">
              <a:lnSpc>
                <a:spcPct val="120000"/>
              </a:lnSpc>
            </a:pPr>
            <a:r>
              <a:rPr lang="en-GB" sz="2000">
                <a:ea typeface="+mn-lt"/>
                <a:cs typeface="+mn-lt"/>
              </a:rPr>
              <a:t>Members of the Analysis Function may also belong to one (or more) of the seven analysis professions, or be unaffiliated, and we also welcomes aspiring analysts anywhere in the Civil Service</a:t>
            </a:r>
          </a:p>
          <a:p>
            <a:pPr marL="357188" indent="-255588">
              <a:lnSpc>
                <a:spcPct val="120000"/>
              </a:lnSpc>
            </a:pPr>
            <a:r>
              <a:rPr lang="en-GB" sz="2000">
                <a:ea typeface="+mn-lt"/>
                <a:cs typeface="+mn-lt"/>
              </a:rPr>
              <a:t>If you work in government and your role involves analysis you are a member of the Analysis Function</a:t>
            </a:r>
            <a:endParaRPr lang="en-US" sz="2000">
              <a:ea typeface="+mn-lt"/>
              <a:cs typeface="+mn-lt"/>
            </a:endParaRPr>
          </a:p>
        </p:txBody>
      </p:sp>
      <p:sp>
        <p:nvSpPr>
          <p:cNvPr id="3" name="Title 2">
            <a:extLst>
              <a:ext uri="{FF2B5EF4-FFF2-40B4-BE49-F238E27FC236}">
                <a16:creationId xmlns:a16="http://schemas.microsoft.com/office/drawing/2014/main" id="{9A66FB99-6A13-9F34-B8CA-743AC7FBBA95}"/>
              </a:ext>
            </a:extLst>
          </p:cNvPr>
          <p:cNvSpPr>
            <a:spLocks noGrp="1"/>
          </p:cNvSpPr>
          <p:nvPr>
            <p:ph type="title"/>
          </p:nvPr>
        </p:nvSpPr>
        <p:spPr/>
        <p:txBody>
          <a:bodyPr/>
          <a:lstStyle/>
          <a:p>
            <a:r>
              <a:rPr lang="en-GB"/>
              <a:t>What is the Analysis Function?</a:t>
            </a:r>
          </a:p>
        </p:txBody>
      </p:sp>
      <p:grpSp>
        <p:nvGrpSpPr>
          <p:cNvPr id="10" name="Group 9">
            <a:extLst>
              <a:ext uri="{FF2B5EF4-FFF2-40B4-BE49-F238E27FC236}">
                <a16:creationId xmlns:a16="http://schemas.microsoft.com/office/drawing/2014/main" id="{1FC90F98-A2A8-17B4-AD67-60EC5F2FFAAF}"/>
              </a:ext>
            </a:extLst>
          </p:cNvPr>
          <p:cNvGrpSpPr>
            <a:grpSpLocks noGrp="1" noUngrp="1" noRot="1" noChangeAspect="1" noMove="1" noResize="1"/>
          </p:cNvGrpSpPr>
          <p:nvPr/>
        </p:nvGrpSpPr>
        <p:grpSpPr>
          <a:xfrm>
            <a:off x="7213479" y="1551240"/>
            <a:ext cx="4567041" cy="4606995"/>
            <a:chOff x="7231596" y="1664943"/>
            <a:chExt cx="4320000" cy="4357793"/>
          </a:xfrm>
        </p:grpSpPr>
        <p:pic>
          <p:nvPicPr>
            <p:cNvPr id="4" name="Picture 3">
              <a:extLst>
                <a:ext uri="{FF2B5EF4-FFF2-40B4-BE49-F238E27FC236}">
                  <a16:creationId xmlns:a16="http://schemas.microsoft.com/office/drawing/2014/main" id="{156F0B1A-43EA-D708-D21A-813AF57EC361}"/>
                </a:ext>
              </a:extLst>
            </p:cNvPr>
            <p:cNvPicPr>
              <a:picLocks noGrp="1" noRot="1" noChangeAspect="1" noMove="1" noResize="1" noEditPoints="1" noAdjustHandles="1" noChangeArrowheads="1" noChangeShapeType="1" noCrop="1"/>
            </p:cNvPicPr>
            <p:nvPr/>
          </p:nvPicPr>
          <p:blipFill>
            <a:blip r:embed="rId3"/>
            <a:srcRect t="8373"/>
            <a:stretch/>
          </p:blipFill>
          <p:spPr>
            <a:xfrm>
              <a:off x="7231596" y="1664943"/>
              <a:ext cx="4320000" cy="2238226"/>
            </a:xfrm>
            <a:prstGeom prst="rect">
              <a:avLst/>
            </a:prstGeom>
          </p:spPr>
        </p:pic>
        <p:pic>
          <p:nvPicPr>
            <p:cNvPr id="7" name="Picture 6">
              <a:extLst>
                <a:ext uri="{FF2B5EF4-FFF2-40B4-BE49-F238E27FC236}">
                  <a16:creationId xmlns:a16="http://schemas.microsoft.com/office/drawing/2014/main" id="{145D3C43-C15B-EF5A-27B2-EBED871AE2C3}"/>
                </a:ext>
              </a:extLst>
            </p:cNvPr>
            <p:cNvPicPr>
              <a:picLocks noGrp="1" noRot="1" noChangeAspect="1" noMove="1" noResize="1" noEditPoints="1" noAdjustHandles="1" noChangeArrowheads="1" noChangeShapeType="1" noCrop="1"/>
            </p:cNvPicPr>
            <p:nvPr/>
          </p:nvPicPr>
          <p:blipFill>
            <a:blip r:embed="rId4"/>
            <a:stretch>
              <a:fillRect/>
            </a:stretch>
          </p:blipFill>
          <p:spPr>
            <a:xfrm>
              <a:off x="7348435" y="3878367"/>
              <a:ext cx="4086322" cy="2144369"/>
            </a:xfrm>
            <a:prstGeom prst="rect">
              <a:avLst/>
            </a:prstGeom>
          </p:spPr>
        </p:pic>
      </p:grpSp>
    </p:spTree>
    <p:extLst>
      <p:ext uri="{BB962C8B-B14F-4D97-AF65-F5344CB8AC3E}">
        <p14:creationId xmlns:p14="http://schemas.microsoft.com/office/powerpoint/2010/main" val="284345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B9725-2353-57D7-8F77-7D401A588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90784-41DF-D4DB-1989-B46AB2751E56}"/>
              </a:ext>
            </a:extLst>
          </p:cNvPr>
          <p:cNvSpPr>
            <a:spLocks noGrp="1" noRot="1" noMove="1" noResize="1" noEditPoints="1" noAdjustHandles="1" noChangeArrowheads="1" noChangeShapeType="1"/>
          </p:cNvSpPr>
          <p:nvPr>
            <p:ph type="title"/>
          </p:nvPr>
        </p:nvSpPr>
        <p:spPr/>
        <p:txBody>
          <a:bodyPr/>
          <a:lstStyle/>
          <a:p>
            <a:r>
              <a:rPr lang="en-GB">
                <a:solidFill>
                  <a:srgbClr val="000000"/>
                </a:solidFill>
                <a:latin typeface="Arial Rounded MT Bold"/>
                <a:cs typeface="Arial"/>
              </a:rPr>
              <a:t>Vision, objectives + priorities for all analysts</a:t>
            </a:r>
            <a:endParaRPr lang="en-GB"/>
          </a:p>
        </p:txBody>
      </p:sp>
      <p:sp>
        <p:nvSpPr>
          <p:cNvPr id="5" name="Rectangle 4">
            <a:extLst>
              <a:ext uri="{FF2B5EF4-FFF2-40B4-BE49-F238E27FC236}">
                <a16:creationId xmlns:a16="http://schemas.microsoft.com/office/drawing/2014/main" id="{62668DE5-9133-3502-BD55-0C80B7DE15AA}"/>
              </a:ext>
            </a:extLst>
          </p:cNvPr>
          <p:cNvSpPr>
            <a:spLocks noGrp="1" noRot="1" noMove="1" noResize="1" noEditPoints="1" noAdjustHandles="1" noChangeArrowheads="1" noChangeShapeType="1"/>
          </p:cNvSpPr>
          <p:nvPr/>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444BD86F-9FFA-00AD-1529-A1B6E0A039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1006964" y="169757"/>
            <a:ext cx="959489" cy="958399"/>
          </a:xfrm>
          <a:prstGeom prst="rect">
            <a:avLst/>
          </a:prstGeom>
        </p:spPr>
      </p:pic>
      <p:sp>
        <p:nvSpPr>
          <p:cNvPr id="3" name="Text Placeholder 2">
            <a:extLst>
              <a:ext uri="{FF2B5EF4-FFF2-40B4-BE49-F238E27FC236}">
                <a16:creationId xmlns:a16="http://schemas.microsoft.com/office/drawing/2014/main" id="{AF615D04-2A35-F6E3-BE89-110BAB52BE8B}"/>
              </a:ext>
            </a:extLst>
          </p:cNvPr>
          <p:cNvSpPr>
            <a:spLocks noGrp="1"/>
          </p:cNvSpPr>
          <p:nvPr>
            <p:ph type="body" idx="1"/>
          </p:nvPr>
        </p:nvSpPr>
        <p:spPr>
          <a:xfrm>
            <a:off x="180109" y="1972442"/>
            <a:ext cx="11317886" cy="1080000"/>
          </a:xfrm>
          <a:solidFill>
            <a:schemeClr val="bg1">
              <a:alpha val="50000"/>
            </a:schemeClr>
          </a:solidFill>
        </p:spPr>
        <p:txBody>
          <a:bodyPr anchor="t"/>
          <a:lstStyle/>
          <a:p>
            <a:pPr marL="100965" indent="0" fontAlgn="base">
              <a:spcBef>
                <a:spcPts val="0"/>
              </a:spcBef>
              <a:buNone/>
            </a:pPr>
            <a:r>
              <a:rPr lang="en-GB" b="1" kern="0">
                <a:solidFill>
                  <a:srgbClr val="000000"/>
                </a:solidFill>
                <a:highlight>
                  <a:srgbClr val="FFFFFF"/>
                </a:highlight>
                <a:latin typeface="+mj-lt"/>
                <a:cs typeface="Arial"/>
                <a:sym typeface="Arial"/>
              </a:rPr>
              <a:t>Our vision: </a:t>
            </a:r>
            <a:r>
              <a:rPr lang="en-GB" kern="0">
                <a:solidFill>
                  <a:srgbClr val="000000"/>
                </a:solidFill>
                <a:highlight>
                  <a:srgbClr val="FFFFFF"/>
                </a:highlight>
                <a:latin typeface="+mj-lt"/>
                <a:cs typeface="Arial"/>
                <a:sym typeface="Arial"/>
              </a:rPr>
              <a:t>The vision for the Analysis Function is: </a:t>
            </a:r>
            <a:endParaRPr lang="en-US"/>
          </a:p>
          <a:p>
            <a:pPr marL="100965" indent="0" algn="ctr" fontAlgn="base">
              <a:spcBef>
                <a:spcPts val="0"/>
              </a:spcBef>
              <a:buNone/>
            </a:pPr>
            <a:endParaRPr lang="en-GB" sz="1000">
              <a:solidFill>
                <a:srgbClr val="000000"/>
              </a:solidFill>
              <a:effectLst/>
              <a:highlight>
                <a:srgbClr val="FFFFFF"/>
              </a:highlight>
              <a:latin typeface="+mj-lt"/>
              <a:ea typeface="Yu Gothic Light" panose="020B0300000000000000" pitchFamily="34" charset="-128"/>
              <a:cs typeface="Arial"/>
            </a:endParaRPr>
          </a:p>
          <a:p>
            <a:pPr marL="100965" indent="0" fontAlgn="base">
              <a:spcBef>
                <a:spcPts val="0"/>
              </a:spcBef>
              <a:buNone/>
            </a:pPr>
            <a:r>
              <a:rPr lang="en-GB">
                <a:solidFill>
                  <a:srgbClr val="000000"/>
                </a:solidFill>
                <a:effectLst/>
                <a:highlight>
                  <a:srgbClr val="FFFFFF"/>
                </a:highlight>
                <a:latin typeface="+mj-lt"/>
                <a:ea typeface="Yu Gothic Light" panose="020B0300000000000000" pitchFamily="34" charset="-128"/>
                <a:cs typeface="Arial"/>
              </a:rPr>
              <a:t>“</a:t>
            </a:r>
            <a:r>
              <a:rPr lang="en-GB">
                <a:effectLst/>
                <a:latin typeface="+mj-lt"/>
                <a:ea typeface="Yu Gothic Light" panose="020B0300000000000000" pitchFamily="34" charset="-128"/>
              </a:rPr>
              <a:t>The analytical community will provide better outcomes for the public by providing the best and most efficient analysis to inform decision making”</a:t>
            </a:r>
            <a:endParaRPr lang="en-GB" sz="1400">
              <a:latin typeface="+mj-lt"/>
              <a:ea typeface="Yu Gothic Light" panose="020B0300000000000000" pitchFamily="34" charset="-128"/>
              <a:cs typeface="Arial" panose="020B0604020202020204"/>
            </a:endParaRPr>
          </a:p>
        </p:txBody>
      </p:sp>
      <p:sp>
        <p:nvSpPr>
          <p:cNvPr id="23" name="Arrow: Right 22">
            <a:extLst>
              <a:ext uri="{FF2B5EF4-FFF2-40B4-BE49-F238E27FC236}">
                <a16:creationId xmlns:a16="http://schemas.microsoft.com/office/drawing/2014/main" id="{7B1E2DD0-AA76-015F-6DC6-A515D0D22427}"/>
              </a:ext>
            </a:extLst>
          </p:cNvPr>
          <p:cNvSpPr/>
          <p:nvPr/>
        </p:nvSpPr>
        <p:spPr>
          <a:xfrm>
            <a:off x="156000" y="4132210"/>
            <a:ext cx="11880000" cy="1080000"/>
          </a:xfrm>
          <a:prstGeom prst="rightArrow">
            <a:avLst/>
          </a:prstGeom>
          <a:gradFill flip="none" rotWithShape="1">
            <a:gsLst>
              <a:gs pos="0">
                <a:schemeClr val="bg1">
                  <a:lumMod val="75000"/>
                  <a:alpha val="27000"/>
                </a:schemeClr>
              </a:gs>
              <a:gs pos="100000">
                <a:schemeClr val="tx1">
                  <a:lumMod val="65000"/>
                  <a:lumOff val="35000"/>
                  <a:alpha val="1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7F3993ED-98DB-3946-0E8E-8F241FA66AA6}"/>
              </a:ext>
            </a:extLst>
          </p:cNvPr>
          <p:cNvGrpSpPr/>
          <p:nvPr/>
        </p:nvGrpSpPr>
        <p:grpSpPr>
          <a:xfrm>
            <a:off x="180108" y="3368610"/>
            <a:ext cx="11873347" cy="3334263"/>
            <a:chOff x="152399" y="3091519"/>
            <a:chExt cx="11873347" cy="3334263"/>
          </a:xfrm>
        </p:grpSpPr>
        <p:sp>
          <p:nvSpPr>
            <p:cNvPr id="13" name="Text Placeholder 2">
              <a:extLst>
                <a:ext uri="{FF2B5EF4-FFF2-40B4-BE49-F238E27FC236}">
                  <a16:creationId xmlns:a16="http://schemas.microsoft.com/office/drawing/2014/main" id="{2160F5A0-816A-094C-FF5C-1CAFEE592128}"/>
                </a:ext>
              </a:extLst>
            </p:cNvPr>
            <p:cNvSpPr txBox="1">
              <a:spLocks/>
            </p:cNvSpPr>
            <p:nvPr/>
          </p:nvSpPr>
          <p:spPr>
            <a:xfrm>
              <a:off x="152399" y="3451363"/>
              <a:ext cx="5963567" cy="2434903"/>
            </a:xfrm>
            <a:prstGeom prst="rect">
              <a:avLst/>
            </a:prstGeom>
            <a:solidFill>
              <a:schemeClr val="bg1"/>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101598" marR="0" lvl="0" indent="0" algn="l" defTabSz="121917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kumimoji="0" lang="en-GB" sz="2000" b="1" i="0" u="none" strike="noStrike" kern="0" cap="none" spc="0" normalizeH="0" baseline="0" noProof="0">
                  <a:ln>
                    <a:noFill/>
                  </a:ln>
                  <a:solidFill>
                    <a:srgbClr val="000000"/>
                  </a:solidFill>
                  <a:effectLst/>
                  <a:highlight>
                    <a:srgbClr val="FFFFFF"/>
                  </a:highlight>
                  <a:uLnTx/>
                  <a:uFillTx/>
                  <a:latin typeface="Arial" panose="020B0604020202020204"/>
                  <a:cs typeface="Arial"/>
                  <a:sym typeface="Arial"/>
                </a:rPr>
                <a:t>Our objectives: </a:t>
              </a:r>
            </a:p>
            <a:p>
              <a:pPr marL="101598" marR="0" lvl="0" indent="0" algn="l" defTabSz="121917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kumimoji="0" lang="en-GB" sz="1000" b="1" i="0" u="none" strike="noStrike" kern="0" cap="none" spc="0" normalizeH="0" baseline="0" noProof="0">
                  <a:ln>
                    <a:noFill/>
                  </a:ln>
                  <a:solidFill>
                    <a:srgbClr val="000000"/>
                  </a:solidFill>
                  <a:effectLst/>
                  <a:highlight>
                    <a:srgbClr val="FFFFFF"/>
                  </a:highlight>
                  <a:uLnTx/>
                  <a:uFillTx/>
                  <a:latin typeface="Arial" panose="020B0604020202020204"/>
                  <a:cs typeface="Arial"/>
                  <a:sym typeface="Arial"/>
                </a:rPr>
                <a:t> </a:t>
              </a:r>
            </a:p>
            <a:p>
              <a:pPr marL="609585" marR="0" lvl="0" indent="-507987" algn="l" defTabSz="121917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rPr>
                <a:t>We provide insight and impact</a:t>
              </a:r>
            </a:p>
            <a:p>
              <a:pPr marL="609585" marR="0" lvl="0" indent="-507987" algn="l" defTabSz="121917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cs typeface="Arial"/>
                  <a:sym typeface="Arial"/>
                </a:rPr>
                <a:t>We are innovative </a:t>
              </a:r>
            </a:p>
            <a:p>
              <a:pPr marL="609585" marR="0" lvl="0" indent="-507987" algn="l" defTabSz="121917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cs typeface="Arial"/>
                  <a:sym typeface="Arial"/>
                </a:rPr>
                <a:t>We are connected and collaborative </a:t>
              </a:r>
            </a:p>
            <a:p>
              <a:pPr marL="609585" marR="0" lvl="0" indent="-507987" algn="l" defTabSz="121917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rPr>
                <a:t>We are skilled and talented </a:t>
              </a:r>
              <a:r>
                <a:rPr kumimoji="0" lang="en-GB" sz="2000" b="0" i="0" u="none" strike="noStrike" kern="0" cap="none" spc="0" normalizeH="0" baseline="0" noProof="0">
                  <a:ln>
                    <a:noFill/>
                  </a:ln>
                  <a:solidFill>
                    <a:srgbClr val="000000"/>
                  </a:solidFill>
                  <a:effectLst/>
                  <a:highlight>
                    <a:srgbClr val="FFFFFF"/>
                  </a:highlight>
                  <a:uLnTx/>
                  <a:uFillTx/>
                  <a:latin typeface="Arial" panose="020B0604020202020204"/>
                  <a:cs typeface="Arial"/>
                  <a:sym typeface="Arial"/>
                </a:rPr>
                <a:t> </a:t>
              </a:r>
            </a:p>
          </p:txBody>
        </p:sp>
        <p:pic>
          <p:nvPicPr>
            <p:cNvPr id="17" name="Graphic 16" descr="Map with pin outline">
              <a:extLst>
                <a:ext uri="{FF2B5EF4-FFF2-40B4-BE49-F238E27FC236}">
                  <a16:creationId xmlns:a16="http://schemas.microsoft.com/office/drawing/2014/main" id="{2A0A3445-FBB6-FC79-A6DB-BE3016CC5CF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33941" y="3091519"/>
              <a:ext cx="920687" cy="720000"/>
            </a:xfrm>
            <a:prstGeom prst="rect">
              <a:avLst/>
            </a:prstGeom>
          </p:spPr>
        </p:pic>
        <p:sp>
          <p:nvSpPr>
            <p:cNvPr id="15" name="Text Placeholder 2">
              <a:extLst>
                <a:ext uri="{FF2B5EF4-FFF2-40B4-BE49-F238E27FC236}">
                  <a16:creationId xmlns:a16="http://schemas.microsoft.com/office/drawing/2014/main" id="{5EA4E30B-D48B-9441-5030-1938F6E4CEBD}"/>
                </a:ext>
              </a:extLst>
            </p:cNvPr>
            <p:cNvSpPr txBox="1">
              <a:spLocks/>
            </p:cNvSpPr>
            <p:nvPr/>
          </p:nvSpPr>
          <p:spPr>
            <a:xfrm>
              <a:off x="6088259" y="3447646"/>
              <a:ext cx="5937487" cy="2978136"/>
            </a:xfrm>
            <a:prstGeom prst="rect">
              <a:avLst/>
            </a:prstGeom>
            <a:solidFill>
              <a:schemeClr val="bg1"/>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100965" marR="0" lvl="0" indent="0" algn="l" defTabSz="914400" rtl="0" eaLnBrk="1" fontAlgn="base" latinLnBrk="0" hangingPunct="1">
                <a:lnSpc>
                  <a:spcPct val="100000"/>
                </a:lnSpc>
                <a:spcBef>
                  <a:spcPts val="0"/>
                </a:spcBef>
                <a:spcAft>
                  <a:spcPts val="0"/>
                </a:spcAft>
                <a:buClr>
                  <a:srgbClr val="FF6900"/>
                </a:buClr>
                <a:buSzPct val="100000"/>
                <a:buFont typeface="Wingdings" panose="05000000000000000000" pitchFamily="2" charset="2"/>
                <a:buNone/>
                <a:tabLst/>
                <a:defRPr/>
              </a:pPr>
              <a:r>
                <a:rPr kumimoji="0" lang="en-GB" sz="2000" b="1" i="0" u="none" strike="noStrike" kern="0" cap="none" spc="0" normalizeH="0" baseline="0" noProof="0">
                  <a:ln>
                    <a:noFill/>
                  </a:ln>
                  <a:solidFill>
                    <a:srgbClr val="000000"/>
                  </a:solidFill>
                  <a:effectLst/>
                  <a:highlight>
                    <a:srgbClr val="FFFFFF"/>
                  </a:highlight>
                  <a:uLnTx/>
                  <a:uFillTx/>
                  <a:latin typeface="Arial" panose="020B0604020202020204"/>
                  <a:cs typeface="Arial"/>
                  <a:sym typeface="Arial"/>
                </a:rPr>
                <a:t>Our priorities:</a:t>
              </a:r>
              <a:endParaRPr lang="en-US"/>
            </a:p>
            <a:p>
              <a:pPr marL="100965" marR="0" lvl="0" indent="0" algn="l" defTabSz="914400" rtl="0" eaLnBrk="1" fontAlgn="base" latinLnBrk="0" hangingPunct="1">
                <a:lnSpc>
                  <a:spcPct val="100000"/>
                </a:lnSpc>
                <a:spcBef>
                  <a:spcPts val="0"/>
                </a:spcBef>
                <a:spcAft>
                  <a:spcPts val="0"/>
                </a:spcAft>
                <a:buClr>
                  <a:srgbClr val="FF6900"/>
                </a:buClr>
                <a:buSzPct val="100000"/>
                <a:buFont typeface="Wingdings" panose="05000000000000000000" pitchFamily="2" charset="2"/>
                <a:buNone/>
                <a:tabLst/>
                <a:defRPr/>
              </a:pPr>
              <a:endParaRPr lang="en-GB" sz="1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rPr>
                <a:t>We will bring multi-disciplinary, impactful analysis to the government’s priorities</a:t>
              </a:r>
            </a:p>
            <a:p>
              <a:pPr marL="342900" marR="0" lvl="0" indent="-342900" algn="l" defTabSz="91440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Yu Gothic Light"/>
                  <a:cs typeface="Arial"/>
                  <a:sym typeface="Arial"/>
                </a:rPr>
                <a:t>We will be innovative, driving </a:t>
              </a:r>
              <a:r>
                <a:rPr kumimoji="0" lang="en-GB" b="0" i="0" u="none" strike="noStrike" kern="0" cap="none" spc="0" normalizeH="0" baseline="0" noProof="0">
                  <a:ln>
                    <a:noFill/>
                  </a:ln>
                  <a:solidFill>
                    <a:srgbClr val="000000"/>
                  </a:solidFill>
                  <a:effectLst/>
                  <a:uLnTx/>
                  <a:uFillTx/>
                  <a:latin typeface="Arial" panose="020B0604020202020204"/>
                  <a:ea typeface="Yu Gothic Light"/>
                  <a:cs typeface="Arial"/>
                  <a:sym typeface="Arial"/>
                </a:rPr>
                <a:t>efficiency</a:t>
              </a:r>
              <a:r>
                <a:rPr kumimoji="0" lang="en-GB" sz="2000" b="0" i="0" u="none" strike="noStrike" kern="0" cap="none" spc="0" normalizeH="0" baseline="0" noProof="0">
                  <a:ln>
                    <a:noFill/>
                  </a:ln>
                  <a:solidFill>
                    <a:srgbClr val="000000"/>
                  </a:solidFill>
                  <a:effectLst/>
                  <a:uLnTx/>
                  <a:uFillTx/>
                  <a:latin typeface="Arial" panose="020B0604020202020204"/>
                  <a:ea typeface="Yu Gothic Light"/>
                  <a:cs typeface="Arial"/>
                  <a:sym typeface="Arial"/>
                </a:rPr>
                <a:t> across our function, the civil service and society</a:t>
              </a:r>
              <a:endParaRPr lang="en-GB" sz="2000" b="0" i="0" u="none" strike="noStrike" kern="0" cap="none" spc="0" normalizeH="0" baseline="0" noProof="0">
                <a:ln>
                  <a:noFill/>
                </a:ln>
                <a:solidFill>
                  <a:srgbClr val="000000"/>
                </a:solidFill>
                <a:effectLst/>
                <a:uLnTx/>
                <a:uFillTx/>
                <a:latin typeface="Arial" panose="020B0604020202020204"/>
                <a:ea typeface="Yu Gothic Light"/>
                <a:cs typeface="Arial"/>
              </a:endParaRPr>
            </a:p>
            <a:p>
              <a:pPr marL="342900" marR="0" lvl="0" indent="-342900" algn="l" defTabSz="91440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rPr>
                <a:t>We will work across boundaries to</a:t>
              </a:r>
              <a:r>
                <a:rPr kumimoji="0" lang="en-GB" sz="2000" b="0" i="0" u="none" strike="noStrike" kern="0" cap="none" spc="0" normalizeH="0" baseline="0" noProof="0">
                  <a:ln>
                    <a:noFill/>
                  </a:ln>
                  <a:solidFill>
                    <a:srgbClr val="000000"/>
                  </a:solidFill>
                  <a:effectLst/>
                  <a:uLnTx/>
                  <a:uFillTx/>
                  <a:latin typeface="Arial" panose="020B0604020202020204"/>
                  <a:ea typeface="Aptos" panose="020B0004020202020204" pitchFamily="34" charset="0"/>
                  <a:cs typeface="Arial" panose="020B0604020202020204" pitchFamily="34" charset="0"/>
                  <a:sym typeface="Arial"/>
                </a:rPr>
                <a:t> </a:t>
              </a:r>
              <a:r>
                <a:rPr kumimoji="0" lang="en-GB" sz="20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rPr>
                <a:t>harness the power of data</a:t>
              </a:r>
            </a:p>
            <a:p>
              <a:pPr marL="342900" marR="0" lvl="0" indent="-342900" algn="l" defTabSz="914400" rtl="0" eaLnBrk="1" fontAlgn="auto" latinLnBrk="0" hangingPunct="1">
                <a:lnSpc>
                  <a:spcPct val="100000"/>
                </a:lnSpc>
                <a:spcBef>
                  <a:spcPts val="0"/>
                </a:spcBef>
                <a:spcAft>
                  <a:spcPts val="0"/>
                </a:spcAft>
                <a:buClr>
                  <a:srgbClr val="FF6900"/>
                </a:buClr>
                <a:buSzPct val="100000"/>
                <a:buFont typeface="Wingdings" panose="05000000000000000000" pitchFamily="2" charset="2"/>
                <a:buChar char="§"/>
                <a:tabLst/>
                <a:defRPr/>
              </a:pPr>
              <a:r>
                <a:rPr kumimoji="0" lang="en-GB" sz="2000" b="0" i="0" u="none" strike="noStrike" kern="100" cap="none" spc="0" normalizeH="0" baseline="0" noProof="0">
                  <a:ln>
                    <a:noFill/>
                  </a:ln>
                  <a:solidFill>
                    <a:srgbClr val="000000"/>
                  </a:solidFill>
                  <a:effectLst/>
                  <a:uLnTx/>
                  <a:uFillTx/>
                  <a:latin typeface="Arial" panose="020B0604020202020204"/>
                  <a:ea typeface="Times New Roman" panose="02020603050405020304" pitchFamily="18" charset="0"/>
                  <a:cs typeface="Arial" panose="020B0604020202020204" pitchFamily="34" charset="0"/>
                  <a:sym typeface="Arial"/>
                </a:rPr>
                <a:t>Our people are central to our future direction</a:t>
              </a:r>
              <a:endParaRPr kumimoji="0" lang="en-GB" sz="1600" b="0" i="0" u="none" strike="noStrike" kern="0" cap="none" spc="0" normalizeH="0" baseline="0" noProof="0">
                <a:ln>
                  <a:noFill/>
                </a:ln>
                <a:solidFill>
                  <a:srgbClr val="000000"/>
                </a:solidFill>
                <a:effectLst/>
                <a:uLnTx/>
                <a:uFillTx/>
                <a:latin typeface="Arial" panose="020B0604020202020204"/>
                <a:ea typeface="Yu Gothic Light" panose="020B0300000000000000" pitchFamily="34" charset="-128"/>
                <a:cs typeface="Arial" panose="020B0604020202020204" pitchFamily="34" charset="0"/>
                <a:sym typeface="Arial"/>
              </a:endParaRPr>
            </a:p>
          </p:txBody>
        </p:sp>
        <p:pic>
          <p:nvPicPr>
            <p:cNvPr id="4" name="Graphic 3" descr="Clipboard Checked outline">
              <a:extLst>
                <a:ext uri="{FF2B5EF4-FFF2-40B4-BE49-F238E27FC236}">
                  <a16:creationId xmlns:a16="http://schemas.microsoft.com/office/drawing/2014/main" id="{1BB725FE-558D-C61B-2EA6-32653ECF213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64482" y="3091519"/>
              <a:ext cx="913302" cy="720000"/>
            </a:xfrm>
            <a:prstGeom prst="rect">
              <a:avLst/>
            </a:prstGeom>
          </p:spPr>
        </p:pic>
      </p:grpSp>
      <p:pic>
        <p:nvPicPr>
          <p:cNvPr id="8" name="Graphic 7" descr="3d Glasses outline">
            <a:extLst>
              <a:ext uri="{FF2B5EF4-FFF2-40B4-BE49-F238E27FC236}">
                <a16:creationId xmlns:a16="http://schemas.microsoft.com/office/drawing/2014/main" id="{F0B1A9E1-70F7-CF5F-BAEA-FD1D28D40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9925" y="291225"/>
            <a:ext cx="763923" cy="763923"/>
          </a:xfrm>
          <a:prstGeom prst="rect">
            <a:avLst/>
          </a:prstGeom>
        </p:spPr>
      </p:pic>
    </p:spTree>
    <p:extLst>
      <p:ext uri="{BB962C8B-B14F-4D97-AF65-F5344CB8AC3E}">
        <p14:creationId xmlns:p14="http://schemas.microsoft.com/office/powerpoint/2010/main" val="1631884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A4D79-FC17-1952-47B0-9FC0D13B7D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18FF53-3F48-A70A-B49E-F3ABC049F1A5}"/>
              </a:ext>
            </a:extLst>
          </p:cNvPr>
          <p:cNvSpPr>
            <a:spLocks noGrp="1"/>
          </p:cNvSpPr>
          <p:nvPr>
            <p:ph type="title"/>
          </p:nvPr>
        </p:nvSpPr>
        <p:spPr/>
        <p:txBody>
          <a:bodyPr/>
          <a:lstStyle/>
          <a:p>
            <a:r>
              <a:rPr lang="en-GB"/>
              <a:t>Our objectives</a:t>
            </a:r>
          </a:p>
        </p:txBody>
      </p:sp>
      <p:sp>
        <p:nvSpPr>
          <p:cNvPr id="6" name="Text Placeholder 5">
            <a:extLst>
              <a:ext uri="{FF2B5EF4-FFF2-40B4-BE49-F238E27FC236}">
                <a16:creationId xmlns:a16="http://schemas.microsoft.com/office/drawing/2014/main" id="{B634EE38-38AA-BBD6-33D4-33BD24FA7C91}"/>
              </a:ext>
            </a:extLst>
          </p:cNvPr>
          <p:cNvSpPr>
            <a:spLocks noGrp="1"/>
          </p:cNvSpPr>
          <p:nvPr>
            <p:ph type="body" sz="quarter" idx="13"/>
          </p:nvPr>
        </p:nvSpPr>
        <p:spPr>
          <a:xfrm>
            <a:off x="426000" y="1447250"/>
            <a:ext cx="5760000" cy="4860000"/>
          </a:xfrm>
          <a:solidFill>
            <a:schemeClr val="bg1">
              <a:lumMod val="95000"/>
            </a:schemeClr>
          </a:solidFill>
        </p:spPr>
        <p:txBody>
          <a:bodyPr anchor="ctr">
            <a:noAutofit/>
          </a:bodyPr>
          <a:lstStyle/>
          <a:p>
            <a:pPr marL="0" indent="0" algn="l" rtl="0" fontAlgn="base">
              <a:lnSpc>
                <a:spcPct val="120000"/>
              </a:lnSpc>
              <a:spcBef>
                <a:spcPts val="0"/>
              </a:spcBef>
              <a:buNone/>
            </a:pPr>
            <a:r>
              <a:rPr lang="en-GB" sz="1800" b="1" i="0">
                <a:solidFill>
                  <a:srgbClr val="000000"/>
                </a:solidFill>
                <a:effectLst/>
                <a:latin typeface="Arial" panose="020B0604020202020204" pitchFamily="34" charset="0"/>
              </a:rPr>
              <a:t>We provide insight and impact by:</a:t>
            </a:r>
            <a:r>
              <a:rPr lang="en-GB" sz="1800" b="0" i="0">
                <a:solidFill>
                  <a:srgbClr val="000000"/>
                </a:solidFill>
                <a:effectLst/>
                <a:latin typeface="Arial" panose="020B0604020202020204" pitchFamily="34" charset="0"/>
              </a:rPr>
              <a:t>  </a:t>
            </a:r>
            <a:endParaRPr lang="en-GB" b="0" i="0">
              <a:solidFill>
                <a:srgbClr val="000000"/>
              </a:solidFill>
              <a:effectLst/>
              <a:latin typeface="Times New Roman" panose="02020603050405020304" pitchFamily="18" charset="0"/>
            </a:endParaRP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Providing timely and credible insights​ to shape </a:t>
            </a:r>
            <a:r>
              <a:rPr lang="en-GB" sz="1200">
                <a:solidFill>
                  <a:srgbClr val="000000"/>
                </a:solidFill>
                <a:latin typeface="Arial" panose="020B0604020202020204" pitchFamily="34" charset="0"/>
              </a:rPr>
              <a:t>and</a:t>
            </a:r>
            <a:r>
              <a:rPr lang="en-GB" sz="1200" b="0" i="0">
                <a:solidFill>
                  <a:srgbClr val="000000"/>
                </a:solidFill>
                <a:effectLst/>
                <a:latin typeface="Arial" panose="020B0604020202020204" pitchFamily="34" charset="0"/>
              </a:rPr>
              <a:t> form decision making </a:t>
            </a: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Working closely with our customers, to ensure we are having a positive impact </a:t>
            </a:r>
            <a:r>
              <a:rPr lang="en-GB" sz="1200" b="0" i="0">
                <a:effectLst/>
                <a:latin typeface="Arial" panose="020B0604020202020204" pitchFamily="34" charset="0"/>
              </a:rPr>
              <a:t>and supporting decision, whilst remaining impartial and being open to challenge.</a:t>
            </a:r>
            <a:r>
              <a:rPr lang="en-GB" sz="1200" b="0" i="0" strike="sngStrike">
                <a:effectLst/>
                <a:latin typeface="Arial" panose="020B0604020202020204" pitchFamily="34" charset="0"/>
              </a:rPr>
              <a:t>​</a:t>
            </a:r>
            <a:r>
              <a:rPr lang="en-GB" sz="1200" b="0" i="0">
                <a:effectLst/>
                <a:latin typeface="Arial" panose="020B0604020202020204" pitchFamily="34" charset="0"/>
              </a:rPr>
              <a:t> </a:t>
            </a: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Having the skills to tell a clear story on what the data is telling us, with strengths and weaknesses communicated effectively </a:t>
            </a: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Focussing on what works and actionable insight​ </a:t>
            </a: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Anticipating and reacting to new priorities, including missions </a:t>
            </a:r>
          </a:p>
          <a:p>
            <a:pPr algn="l" rtl="0" fontAlgn="base">
              <a:lnSpc>
                <a:spcPct val="120000"/>
              </a:lnSpc>
              <a:spcBef>
                <a:spcPts val="0"/>
              </a:spcBef>
              <a:buFont typeface="Arial" panose="020B0604020202020204" pitchFamily="34" charset="0"/>
              <a:buChar char="•"/>
            </a:pPr>
            <a:r>
              <a:rPr lang="en-GB" sz="1200" b="0" i="0">
                <a:solidFill>
                  <a:srgbClr val="000000"/>
                </a:solidFill>
                <a:effectLst/>
                <a:latin typeface="Arial" panose="020B0604020202020204" pitchFamily="34" charset="0"/>
              </a:rPr>
              <a:t>To achieve this, it is essential that we are ensuring quality analysis, this will be supported by ethical and other relevant guidance​. </a:t>
            </a:r>
          </a:p>
          <a:p>
            <a:pPr algn="l" rtl="0" fontAlgn="base">
              <a:lnSpc>
                <a:spcPct val="120000"/>
              </a:lnSpc>
              <a:spcBef>
                <a:spcPts val="0"/>
              </a:spcBef>
              <a:buFont typeface="Arial" panose="020B0604020202020204" pitchFamily="34" charset="0"/>
              <a:buChar char="•"/>
            </a:pPr>
            <a:endParaRPr lang="en-GB" sz="1200">
              <a:solidFill>
                <a:srgbClr val="000000"/>
              </a:solidFill>
              <a:latin typeface="Arial" panose="020B0604020202020204" pitchFamily="34" charset="0"/>
            </a:endParaRPr>
          </a:p>
          <a:p>
            <a:pPr marL="0" indent="0" fontAlgn="base">
              <a:lnSpc>
                <a:spcPct val="120000"/>
              </a:lnSpc>
              <a:spcBef>
                <a:spcPts val="0"/>
              </a:spcBef>
              <a:buNone/>
            </a:pPr>
            <a:r>
              <a:rPr lang="en-GB" sz="1800" b="1">
                <a:solidFill>
                  <a:srgbClr val="000000"/>
                </a:solidFill>
                <a:latin typeface="Arial" panose="020B0604020202020204" pitchFamily="34" charset="0"/>
              </a:rPr>
              <a:t>We are innovative by: </a:t>
            </a:r>
            <a:r>
              <a:rPr lang="en-GB" sz="1800">
                <a:solidFill>
                  <a:srgbClr val="000000"/>
                </a:solidFill>
                <a:latin typeface="Arial" panose="020B0604020202020204" pitchFamily="34" charset="0"/>
              </a:rPr>
              <a:t>  </a:t>
            </a:r>
            <a:endParaRPr lang="en-GB">
              <a:solidFill>
                <a:srgbClr val="000000"/>
              </a:solidFill>
              <a:latin typeface="Times New Roman" panose="02020603050405020304" pitchFamily="18" charset="0"/>
            </a:endParaRPr>
          </a:p>
          <a:p>
            <a:pPr fontAlgn="base">
              <a:lnSpc>
                <a:spcPct val="120000"/>
              </a:lnSpc>
              <a:spcBef>
                <a:spcPts val="0"/>
              </a:spcBef>
              <a:buFont typeface="Arial" panose="020B0604020202020204" pitchFamily="34" charset="0"/>
              <a:buChar char="•"/>
            </a:pPr>
            <a:r>
              <a:rPr lang="en-GB" sz="1200">
                <a:solidFill>
                  <a:srgbClr val="000000"/>
                </a:solidFill>
                <a:latin typeface="Arial" panose="020B0604020202020204" pitchFamily="34" charset="0"/>
              </a:rPr>
              <a:t>Having access to current and relevant tools​ </a:t>
            </a:r>
          </a:p>
          <a:p>
            <a:pPr fontAlgn="base">
              <a:lnSpc>
                <a:spcPct val="120000"/>
              </a:lnSpc>
              <a:spcBef>
                <a:spcPts val="0"/>
              </a:spcBef>
              <a:buFont typeface="Arial" panose="020B0604020202020204" pitchFamily="34" charset="0"/>
              <a:buChar char="•"/>
            </a:pPr>
            <a:r>
              <a:rPr lang="en-GB" sz="1200">
                <a:solidFill>
                  <a:srgbClr val="000000"/>
                </a:solidFill>
                <a:latin typeface="Arial" panose="020B0604020202020204" pitchFamily="34" charset="0"/>
              </a:rPr>
              <a:t>Understanding how to use novel techniques and capabilities ethically, including AI and automation​ </a:t>
            </a:r>
          </a:p>
          <a:p>
            <a:pPr fontAlgn="base">
              <a:lnSpc>
                <a:spcPct val="120000"/>
              </a:lnSpc>
              <a:spcBef>
                <a:spcPts val="0"/>
              </a:spcBef>
              <a:buFont typeface="Arial" panose="020B0604020202020204" pitchFamily="34" charset="0"/>
              <a:buChar char="•"/>
            </a:pPr>
            <a:r>
              <a:rPr lang="en-GB" sz="1200">
                <a:solidFill>
                  <a:srgbClr val="000000"/>
                </a:solidFill>
                <a:latin typeface="Arial" panose="020B0604020202020204" pitchFamily="34" charset="0"/>
              </a:rPr>
              <a:t>Focussing on continually improving our processes so we are more efficient and insightful, with a focus on value added. Identifying duplication and gaps </a:t>
            </a:r>
          </a:p>
        </p:txBody>
      </p:sp>
      <p:sp>
        <p:nvSpPr>
          <p:cNvPr id="8" name="Text Placeholder 5">
            <a:extLst>
              <a:ext uri="{FF2B5EF4-FFF2-40B4-BE49-F238E27FC236}">
                <a16:creationId xmlns:a16="http://schemas.microsoft.com/office/drawing/2014/main" id="{1CCB5FC3-9ECF-6856-73BE-17BB6D2AB605}"/>
              </a:ext>
            </a:extLst>
          </p:cNvPr>
          <p:cNvSpPr txBox="1">
            <a:spLocks/>
          </p:cNvSpPr>
          <p:nvPr/>
        </p:nvSpPr>
        <p:spPr>
          <a:xfrm>
            <a:off x="6186000" y="1447249"/>
            <a:ext cx="5760000" cy="4859999"/>
          </a:xfrm>
          <a:prstGeom prst="rect">
            <a:avLst/>
          </a:prstGeom>
          <a:solidFill>
            <a:schemeClr val="bg1">
              <a:lumMod val="95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600"/>
              </a:spcBef>
              <a:buClr>
                <a:srgbClr val="FF6900"/>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900"/>
              </a:buClr>
              <a:buSzPct val="9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900"/>
              </a:buClr>
              <a:buSzPct val="7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900"/>
              </a:buClr>
              <a:buSzPct val="60000"/>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6900"/>
              </a:buClr>
              <a:buSzPct val="5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20000"/>
              </a:lnSpc>
              <a:spcBef>
                <a:spcPts val="0"/>
              </a:spcBef>
              <a:spcAft>
                <a:spcPts val="0"/>
              </a:spcAft>
              <a:buClr>
                <a:srgbClr val="FF6900"/>
              </a:buClr>
              <a:buSzTx/>
              <a:buFont typeface="Wingdings" panose="05000000000000000000" pitchFamily="2" charset="2"/>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We are connected and collaborative by:</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Working across departments and professions, supported by thriving networks and effective data sharing​ </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Having an engaged and effective governance and leadership community​ </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Being transparent and consistent across government​ </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Being curious about what others are doing, including beyond government, and reaching out to each other.</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20000"/>
              </a:lnSpc>
              <a:spcBef>
                <a:spcPts val="0"/>
              </a:spcBef>
              <a:spcAft>
                <a:spcPts val="0"/>
              </a:spcAft>
              <a:buClr>
                <a:srgbClr val="FF6900"/>
              </a:buClr>
              <a:buSzTx/>
              <a:buFont typeface="Wingdings" panose="05000000000000000000" pitchFamily="2" charset="2"/>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We are skilled and talented by:</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Having clear pathways for meaningful and rewarding careers across professions that attract and develop talent </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Understanding the skills we need to be successful now, and in the future​, with a clear learning offer to support this </a:t>
            </a: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Ensuring our environment is inclusive and embraces diversity </a:t>
            </a:r>
            <a:endPar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28600" marR="0" lvl="0" indent="-228600" algn="l" defTabSz="914400" rtl="0" eaLnBrk="1" fontAlgn="base" latinLnBrk="0" hangingPunct="1">
              <a:lnSpc>
                <a:spcPct val="120000"/>
              </a:lnSpc>
              <a:spcBef>
                <a:spcPts val="0"/>
              </a:spcBef>
              <a:spcAft>
                <a:spcPts val="0"/>
              </a:spcAft>
              <a:buClr>
                <a:srgbClr val="FF6900"/>
              </a:buClr>
              <a:buSzTx/>
              <a:buFont typeface="Arial" panose="020B0604020202020204" pitchFamily="34" charset="0"/>
              <a:buChar char="•"/>
              <a:tabLst/>
              <a:defRPr/>
            </a:pP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887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5A34-8A3A-5F2E-99BD-0DEFB3EBA4C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C2F255A-3EA1-6031-E802-057448C46439}"/>
              </a:ext>
            </a:extLst>
          </p:cNvPr>
          <p:cNvGrpSpPr>
            <a:grpSpLocks/>
          </p:cNvGrpSpPr>
          <p:nvPr/>
        </p:nvGrpSpPr>
        <p:grpSpPr>
          <a:xfrm>
            <a:off x="0" y="0"/>
            <a:ext cx="10260457" cy="5940000"/>
            <a:chOff x="0" y="0"/>
            <a:chExt cx="10260457" cy="5940000"/>
          </a:xfrm>
        </p:grpSpPr>
        <p:pic>
          <p:nvPicPr>
            <p:cNvPr id="4" name="Picture 3">
              <a:extLst>
                <a:ext uri="{FF2B5EF4-FFF2-40B4-BE49-F238E27FC236}">
                  <a16:creationId xmlns:a16="http://schemas.microsoft.com/office/drawing/2014/main" id="{638918EE-3A84-4340-DD6B-9382AF3FB57F}"/>
                </a:ext>
              </a:extLst>
            </p:cNvPr>
            <p:cNvPicPr>
              <a:picLocks noChangeAspect="1"/>
            </p:cNvPicPr>
            <p:nvPr/>
          </p:nvPicPr>
          <p:blipFill>
            <a:blip r:embed="rId3"/>
            <a:stretch>
              <a:fillRect/>
            </a:stretch>
          </p:blipFill>
          <p:spPr>
            <a:xfrm>
              <a:off x="0" y="991"/>
              <a:ext cx="10260457" cy="5938019"/>
            </a:xfrm>
            <a:prstGeom prst="rect">
              <a:avLst/>
            </a:prstGeom>
          </p:spPr>
        </p:pic>
        <p:sp>
          <p:nvSpPr>
            <p:cNvPr id="3" name="Rectangle 2">
              <a:extLst>
                <a:ext uri="{FF2B5EF4-FFF2-40B4-BE49-F238E27FC236}">
                  <a16:creationId xmlns:a16="http://schemas.microsoft.com/office/drawing/2014/main" id="{AB5D1A22-EFDC-3D20-8816-7FBCD37D9607}"/>
                </a:ext>
              </a:extLst>
            </p:cNvPr>
            <p:cNvSpPr>
              <a:spLocks/>
            </p:cNvSpPr>
            <p:nvPr/>
          </p:nvSpPr>
          <p:spPr>
            <a:xfrm>
              <a:off x="457" y="0"/>
              <a:ext cx="10260000" cy="5940000"/>
            </a:xfrm>
            <a:prstGeom prst="rect">
              <a:avLst/>
            </a:prstGeom>
            <a:solidFill>
              <a:schemeClr val="dk1">
                <a:alpha val="0"/>
              </a:schemeClr>
            </a:solidFill>
          </p:spPr>
          <p:style>
            <a:lnRef idx="2">
              <a:schemeClr val="dk1">
                <a:shade val="15000"/>
              </a:schemeClr>
            </a:lnRef>
            <a:fillRef idx="1">
              <a:schemeClr val="dk1"/>
            </a:fillRef>
            <a:effectRef idx="0">
              <a:schemeClr val="dk1"/>
            </a:effectRef>
            <a:fontRef idx="minor">
              <a:schemeClr val="lt1"/>
            </a:fontRef>
          </p:style>
          <p:txBody>
            <a:bodyPr lIns="360000" r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mn-cs"/>
                </a:rPr>
                <a:t>Analysis has never been so important to government as it is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Arial" panose="020B0604020202020204"/>
                  <a:ea typeface="Times New Roman" panose="02020603050405020304" pitchFamily="18" charset="0"/>
                  <a:cs typeface="+mn-cs"/>
                </a:rPr>
                <a:t>Our mission as a function is to support the government to make better decisions in every aspect of policy, delivery, and operations, to deliver value for money and to improve the lives of the UK population</a:t>
              </a:r>
              <a:endParaRPr kumimoji="0" lang="en-GB" sz="3200" b="0" i="0" u="none" strike="noStrike" kern="1200" cap="none" spc="0" normalizeH="0" baseline="0" noProof="0">
                <a:ln>
                  <a:noFill/>
                </a:ln>
                <a:solidFill>
                  <a:prstClr val="white"/>
                </a:solidFill>
                <a:effectLst/>
                <a:uLnTx/>
                <a:uFillTx/>
                <a:latin typeface="Arial" panose="020B0604020202020204"/>
                <a:ea typeface="Calibri" panose="020F0502020204030204" pitchFamily="34" charset="0"/>
                <a:cs typeface="+mn-cs"/>
              </a:endParaRPr>
            </a:p>
          </p:txBody>
        </p:sp>
      </p:grpSp>
    </p:spTree>
    <p:extLst>
      <p:ext uri="{BB962C8B-B14F-4D97-AF65-F5344CB8AC3E}">
        <p14:creationId xmlns:p14="http://schemas.microsoft.com/office/powerpoint/2010/main" val="226120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A28A-7764-841A-3C5F-7C59E370D1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0A8F1B-75ED-4459-B885-A1E554EE2964}"/>
              </a:ext>
            </a:extLst>
          </p:cNvPr>
          <p:cNvSpPr>
            <a:spLocks noGrp="1"/>
          </p:cNvSpPr>
          <p:nvPr>
            <p:ph type="title"/>
          </p:nvPr>
        </p:nvSpPr>
        <p:spPr/>
        <p:txBody>
          <a:bodyPr>
            <a:normAutofit fontScale="90000"/>
          </a:bodyPr>
          <a:lstStyle/>
          <a:p>
            <a:pPr>
              <a:lnSpc>
                <a:spcPct val="100000"/>
              </a:lnSpc>
            </a:pPr>
            <a:r>
              <a:rPr lang="en-GB" sz="3100"/>
              <a:t>Priority 1: </a:t>
            </a:r>
            <a:r>
              <a:rPr lang="en-GB" sz="2200"/>
              <a:t>We will bring multi-disciplinary, impactful analysis to the government’s priorities, including the missions and a productive, agile state  </a:t>
            </a:r>
          </a:p>
        </p:txBody>
      </p:sp>
      <p:sp>
        <p:nvSpPr>
          <p:cNvPr id="6" name="Text Placeholder 5">
            <a:extLst>
              <a:ext uri="{FF2B5EF4-FFF2-40B4-BE49-F238E27FC236}">
                <a16:creationId xmlns:a16="http://schemas.microsoft.com/office/drawing/2014/main" id="{B7E12526-AC83-8022-C101-239801EAA785}"/>
              </a:ext>
            </a:extLst>
          </p:cNvPr>
          <p:cNvSpPr>
            <a:spLocks noGrp="1"/>
          </p:cNvSpPr>
          <p:nvPr>
            <p:ph type="body" sz="quarter" idx="13"/>
          </p:nvPr>
        </p:nvSpPr>
        <p:spPr>
          <a:xfrm>
            <a:off x="2617930" y="2980240"/>
            <a:ext cx="8949950" cy="2958202"/>
          </a:xfrm>
        </p:spPr>
        <p:txBody>
          <a:bodyPr anchor="t">
            <a:noAutofit/>
          </a:bodyPr>
          <a:lstStyle/>
          <a:p>
            <a:pPr marL="0" indent="0" algn="l" rtl="0" fontAlgn="base">
              <a:lnSpc>
                <a:spcPct val="100000"/>
              </a:lnSpc>
              <a:spcBef>
                <a:spcPts val="0"/>
              </a:spcBef>
              <a:buNone/>
            </a:pPr>
            <a:r>
              <a:rPr lang="en-GB" sz="1800">
                <a:latin typeface="+mj-lt"/>
              </a:rPr>
              <a:t>We will support this priority by:</a:t>
            </a:r>
          </a:p>
          <a:p>
            <a:pPr marL="0" indent="0" algn="l" rtl="0" fontAlgn="base">
              <a:lnSpc>
                <a:spcPct val="100000"/>
              </a:lnSpc>
              <a:spcBef>
                <a:spcPts val="0"/>
              </a:spcBef>
              <a:buNone/>
            </a:pPr>
            <a:endParaRPr lang="en-GB" sz="1800" b="0" i="0">
              <a:effectLst/>
              <a:latin typeface="+mj-lt"/>
            </a:endParaRPr>
          </a:p>
          <a:p>
            <a:pPr fontAlgn="base">
              <a:lnSpc>
                <a:spcPct val="100000"/>
              </a:lnSpc>
              <a:spcBef>
                <a:spcPts val="0"/>
              </a:spcBef>
            </a:pPr>
            <a:r>
              <a:rPr lang="en-GB" sz="1800" b="0" i="0">
                <a:effectLst/>
                <a:latin typeface="+mj-lt"/>
              </a:rPr>
              <a:t>ensuring analytical resource is focused on the highest priorities </a:t>
            </a:r>
          </a:p>
          <a:p>
            <a:pPr fontAlgn="base">
              <a:lnSpc>
                <a:spcPct val="100000"/>
              </a:lnSpc>
              <a:spcBef>
                <a:spcPts val="0"/>
              </a:spcBef>
            </a:pPr>
            <a:r>
              <a:rPr lang="en-GB" sz="1800" b="0" i="0">
                <a:effectLst/>
                <a:latin typeface="+mj-lt"/>
              </a:rPr>
              <a:t>bringing together data to shape the missions and other cross-cutting priorities. </a:t>
            </a:r>
          </a:p>
          <a:p>
            <a:pPr algn="l" rtl="0" fontAlgn="base">
              <a:lnSpc>
                <a:spcPct val="100000"/>
              </a:lnSpc>
              <a:spcBef>
                <a:spcPts val="0"/>
              </a:spcBef>
            </a:pPr>
            <a:r>
              <a:rPr lang="en-GB" sz="1800" b="0" i="0">
                <a:effectLst/>
                <a:latin typeface="+mj-lt"/>
              </a:rPr>
              <a:t>considering how we can be more agile and productive, </a:t>
            </a:r>
          </a:p>
          <a:p>
            <a:pPr algn="l" rtl="0" fontAlgn="base">
              <a:lnSpc>
                <a:spcPct val="100000"/>
              </a:lnSpc>
              <a:spcBef>
                <a:spcPts val="0"/>
              </a:spcBef>
            </a:pPr>
            <a:r>
              <a:rPr lang="en-GB" sz="1800">
                <a:latin typeface="+mj-lt"/>
              </a:rPr>
              <a:t>m</a:t>
            </a:r>
            <a:r>
              <a:rPr lang="en-GB" sz="1800" b="0" i="0">
                <a:effectLst/>
                <a:latin typeface="+mj-lt"/>
              </a:rPr>
              <a:t>oving beyond basic analysis to achieve greater insight, with an increased focus on prevention and evaluation. </a:t>
            </a:r>
          </a:p>
          <a:p>
            <a:pPr algn="l" rtl="0" fontAlgn="base">
              <a:lnSpc>
                <a:spcPct val="100000"/>
              </a:lnSpc>
              <a:spcBef>
                <a:spcPts val="0"/>
              </a:spcBef>
            </a:pPr>
            <a:r>
              <a:rPr lang="en-GB" sz="1800" b="0" i="0">
                <a:effectLst/>
                <a:latin typeface="+mj-lt"/>
              </a:rPr>
              <a:t>working closely with Policy and ODP colleagues, to ensure our analysis is delivering their requirements</a:t>
            </a:r>
          </a:p>
          <a:p>
            <a:pPr algn="l" rtl="0" fontAlgn="base">
              <a:lnSpc>
                <a:spcPct val="100000"/>
              </a:lnSpc>
              <a:spcBef>
                <a:spcPts val="0"/>
              </a:spcBef>
            </a:pPr>
            <a:r>
              <a:rPr lang="en-GB" sz="1800">
                <a:latin typeface="+mj-lt"/>
              </a:rPr>
              <a:t>ensuring our analysis is communicated in a compelling way</a:t>
            </a:r>
            <a:endParaRPr lang="en-GB" sz="1800" b="0" i="0">
              <a:effectLst/>
              <a:latin typeface="+mj-lt"/>
            </a:endParaRPr>
          </a:p>
          <a:p>
            <a:pPr marL="0" indent="0" algn="l" rtl="0" fontAlgn="base">
              <a:lnSpc>
                <a:spcPct val="100000"/>
              </a:lnSpc>
              <a:spcBef>
                <a:spcPts val="0"/>
              </a:spcBef>
              <a:buNone/>
            </a:pPr>
            <a:endParaRPr lang="en-GB" sz="1800" b="0" i="0">
              <a:effectLst/>
              <a:latin typeface="+mj-lt"/>
            </a:endParaRPr>
          </a:p>
          <a:p>
            <a:pPr marL="0" indent="0" algn="l" rtl="0" fontAlgn="base">
              <a:lnSpc>
                <a:spcPct val="100000"/>
              </a:lnSpc>
              <a:spcBef>
                <a:spcPts val="0"/>
              </a:spcBef>
              <a:buNone/>
            </a:pPr>
            <a:r>
              <a:rPr lang="en-GB" sz="1800" b="0" i="0">
                <a:effectLst/>
                <a:latin typeface="+mj-lt"/>
              </a:rPr>
              <a:t>Underlying all of this is ensuring that our analysis is of good quality. </a:t>
            </a:r>
          </a:p>
        </p:txBody>
      </p:sp>
      <p:pic>
        <p:nvPicPr>
          <p:cNvPr id="2" name="Picture 1" descr="A black door with a gold doorknob with 10 Downing Street in the background&#10;&#10;AI-generated content may be incorrect.">
            <a:extLst>
              <a:ext uri="{FF2B5EF4-FFF2-40B4-BE49-F238E27FC236}">
                <a16:creationId xmlns:a16="http://schemas.microsoft.com/office/drawing/2014/main" id="{37DA187D-BC62-29D6-EE53-13D6434FDD5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11480" y="2659341"/>
            <a:ext cx="2206450" cy="3600000"/>
          </a:xfrm>
          <a:prstGeom prst="rect">
            <a:avLst/>
          </a:prstGeom>
        </p:spPr>
      </p:pic>
      <p:sp>
        <p:nvSpPr>
          <p:cNvPr id="3" name="Text Placeholder 5">
            <a:extLst>
              <a:ext uri="{FF2B5EF4-FFF2-40B4-BE49-F238E27FC236}">
                <a16:creationId xmlns:a16="http://schemas.microsoft.com/office/drawing/2014/main" id="{D62B1FDF-A5B1-3A25-B687-F36B1274EC5A}"/>
              </a:ext>
            </a:extLst>
          </p:cNvPr>
          <p:cNvSpPr txBox="1">
            <a:spLocks/>
          </p:cNvSpPr>
          <p:nvPr/>
        </p:nvSpPr>
        <p:spPr>
          <a:xfrm>
            <a:off x="411480" y="1451320"/>
            <a:ext cx="11156400" cy="9123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600"/>
              </a:spcBef>
              <a:buClr>
                <a:srgbClr val="FF6900"/>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900"/>
              </a:buClr>
              <a:buSzPct val="9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900"/>
              </a:buClr>
              <a:buSzPct val="7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900"/>
              </a:buClr>
              <a:buSzPct val="60000"/>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6900"/>
              </a:buClr>
              <a:buSzPct val="5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
                <a:srgbClr val="FF6900"/>
              </a:buClr>
              <a:buSzTx/>
              <a:buFont typeface="Wingdings" panose="05000000000000000000" pitchFamily="2" charset="2"/>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We need to shape, inform and achieve government’s aims, including missions and public sector reform.   Some of the key challenges facing government, which we are instrumental in addressing are: adoption of digital tools, attracting and retaining high-demand specialist skills, and the increasing complexity in how we operate.</a:t>
            </a:r>
          </a:p>
        </p:txBody>
      </p:sp>
    </p:spTree>
    <p:extLst>
      <p:ext uri="{BB962C8B-B14F-4D97-AF65-F5344CB8AC3E}">
        <p14:creationId xmlns:p14="http://schemas.microsoft.com/office/powerpoint/2010/main" val="387148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E9852-36B1-2E1E-DDD2-B0FA819581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C96198B-173C-5A9D-7EFC-6CEC0F421471}"/>
              </a:ext>
            </a:extLst>
          </p:cNvPr>
          <p:cNvSpPr>
            <a:spLocks noGrp="1"/>
          </p:cNvSpPr>
          <p:nvPr>
            <p:ph type="body" sz="quarter" idx="13"/>
          </p:nvPr>
        </p:nvSpPr>
        <p:spPr>
          <a:xfrm>
            <a:off x="426000" y="2315959"/>
            <a:ext cx="11340000" cy="2226081"/>
          </a:xfrm>
        </p:spPr>
        <p:txBody>
          <a:bodyPr>
            <a:normAutofit fontScale="92500" lnSpcReduction="10000"/>
          </a:bodyPr>
          <a:lstStyle/>
          <a:p>
            <a:pPr marL="0" indent="0" algn="l" rtl="0" fontAlgn="base">
              <a:lnSpc>
                <a:spcPct val="100000"/>
              </a:lnSpc>
              <a:spcBef>
                <a:spcPts val="0"/>
              </a:spcBef>
              <a:buNone/>
            </a:pPr>
            <a:r>
              <a:rPr lang="en-GB" sz="1800" b="0" i="0">
                <a:effectLst/>
                <a:latin typeface="Arial" panose="020B0604020202020204" pitchFamily="34" charset="0"/>
              </a:rPr>
              <a:t>Given increasingly complex decision making, it is essential that we become ever more innovative and skilled, embracing new technologies (including AI), where it is appropriate. </a:t>
            </a:r>
          </a:p>
          <a:p>
            <a:pPr marL="0" indent="0" algn="l" rtl="0" fontAlgn="base">
              <a:lnSpc>
                <a:spcPct val="100000"/>
              </a:lnSpc>
              <a:spcBef>
                <a:spcPts val="0"/>
              </a:spcBef>
              <a:buNone/>
            </a:pPr>
            <a:endParaRPr lang="en-GB" sz="1800" b="0" i="0">
              <a:effectLst/>
              <a:latin typeface="Segoe UI" panose="020B0502040204020203" pitchFamily="34" charset="0"/>
            </a:endParaRPr>
          </a:p>
          <a:p>
            <a:pPr marL="0" indent="0" fontAlgn="base">
              <a:lnSpc>
                <a:spcPct val="100000"/>
              </a:lnSpc>
              <a:spcBef>
                <a:spcPts val="0"/>
              </a:spcBef>
              <a:buNone/>
            </a:pPr>
            <a:r>
              <a:rPr lang="en-GB" sz="1800">
                <a:latin typeface="+mj-lt"/>
              </a:rPr>
              <a:t>We will support this priority by:</a:t>
            </a:r>
          </a:p>
          <a:p>
            <a:pPr marL="0" indent="0" fontAlgn="base">
              <a:lnSpc>
                <a:spcPct val="100000"/>
              </a:lnSpc>
              <a:spcBef>
                <a:spcPts val="0"/>
              </a:spcBef>
              <a:buNone/>
            </a:pPr>
            <a:endParaRPr lang="en-GB" sz="1800" b="0" i="0">
              <a:effectLst/>
              <a:latin typeface="Segoe UI" panose="020B0502040204020203" pitchFamily="34" charset="0"/>
            </a:endParaRPr>
          </a:p>
          <a:p>
            <a:pPr fontAlgn="base">
              <a:lnSpc>
                <a:spcPct val="100000"/>
              </a:lnSpc>
              <a:spcBef>
                <a:spcPts val="0"/>
              </a:spcBef>
            </a:pPr>
            <a:r>
              <a:rPr lang="en-GB" sz="1800" b="0" i="0">
                <a:effectLst/>
                <a:latin typeface="Arial" panose="020B0604020202020204" pitchFamily="34" charset="0"/>
              </a:rPr>
              <a:t>Ensuring analysts are aware of the different technologies available to them and providing guidance for their effective use</a:t>
            </a:r>
            <a:endParaRPr lang="en-GB" sz="1800">
              <a:latin typeface="Arial" panose="020B0604020202020204" pitchFamily="34" charset="0"/>
            </a:endParaRPr>
          </a:p>
          <a:p>
            <a:pPr fontAlgn="base">
              <a:lnSpc>
                <a:spcPct val="100000"/>
              </a:lnSpc>
              <a:spcBef>
                <a:spcPts val="0"/>
              </a:spcBef>
            </a:pPr>
            <a:r>
              <a:rPr lang="en-GB" sz="1800" b="0" i="0">
                <a:effectLst/>
                <a:latin typeface="Arial" panose="020B0604020202020204" pitchFamily="34" charset="0"/>
              </a:rPr>
              <a:t>We will address any cultural and ethical barriers to the use of new technology</a:t>
            </a:r>
          </a:p>
          <a:p>
            <a:pPr fontAlgn="base">
              <a:lnSpc>
                <a:spcPct val="100000"/>
              </a:lnSpc>
              <a:spcBef>
                <a:spcPts val="0"/>
              </a:spcBef>
            </a:pPr>
            <a:r>
              <a:rPr lang="en-GB" sz="1800">
                <a:latin typeface="Arial" panose="020B0604020202020204" pitchFamily="34" charset="0"/>
              </a:rPr>
              <a:t>We will learn from others both inside and outside of government</a:t>
            </a:r>
          </a:p>
          <a:p>
            <a:pPr marL="0" indent="0" algn="l" rtl="0" fontAlgn="base">
              <a:lnSpc>
                <a:spcPct val="120000"/>
              </a:lnSpc>
              <a:spcBef>
                <a:spcPts val="0"/>
              </a:spcBef>
              <a:buNone/>
            </a:pPr>
            <a:endParaRPr lang="en-GB" sz="1800" b="0" i="0">
              <a:solidFill>
                <a:srgbClr val="000000"/>
              </a:solidFill>
              <a:effectLst/>
              <a:latin typeface="Times New Roman" panose="02020603050405020304" pitchFamily="18" charset="0"/>
            </a:endParaRPr>
          </a:p>
        </p:txBody>
      </p:sp>
      <p:sp>
        <p:nvSpPr>
          <p:cNvPr id="7" name="Title 4">
            <a:extLst>
              <a:ext uri="{FF2B5EF4-FFF2-40B4-BE49-F238E27FC236}">
                <a16:creationId xmlns:a16="http://schemas.microsoft.com/office/drawing/2014/main" id="{FB8F04C5-BC8B-EE8B-30AE-7795A61DC2BA}"/>
              </a:ext>
            </a:extLst>
          </p:cNvPr>
          <p:cNvSpPr>
            <a:spLocks noGrp="1"/>
          </p:cNvSpPr>
          <p:nvPr>
            <p:ph type="title"/>
          </p:nvPr>
        </p:nvSpPr>
        <p:spPr>
          <a:xfrm>
            <a:off x="398228" y="736185"/>
            <a:ext cx="9930500" cy="1061003"/>
          </a:xfrm>
        </p:spPr>
        <p:txBody>
          <a:bodyPr>
            <a:normAutofit fontScale="90000"/>
          </a:bodyPr>
          <a:lstStyle/>
          <a:p>
            <a:pPr>
              <a:lnSpc>
                <a:spcPct val="100000"/>
              </a:lnSpc>
            </a:pPr>
            <a:r>
              <a:rPr lang="en-GB" sz="3100"/>
              <a:t>Priority 2: </a:t>
            </a:r>
            <a:r>
              <a:rPr lang="en-GB" sz="2200" b="1" i="0">
                <a:solidFill>
                  <a:srgbClr val="000000"/>
                </a:solidFill>
                <a:effectLst/>
                <a:latin typeface="+mj-lt"/>
              </a:rPr>
              <a:t>We will be innovative, driving efficiency across our function, the civil service and society, applying artificial intelligence, automation, and the best analytical tools and methods</a:t>
            </a:r>
            <a:r>
              <a:rPr lang="en-GB" sz="2200">
                <a:latin typeface="+mj-lt"/>
              </a:rPr>
              <a:t> </a:t>
            </a:r>
          </a:p>
        </p:txBody>
      </p:sp>
      <p:grpSp>
        <p:nvGrpSpPr>
          <p:cNvPr id="12" name="Group 11">
            <a:extLst>
              <a:ext uri="{FF2B5EF4-FFF2-40B4-BE49-F238E27FC236}">
                <a16:creationId xmlns:a16="http://schemas.microsoft.com/office/drawing/2014/main" id="{96D548CE-F768-7221-92D1-F38EB3A0EEFA}"/>
              </a:ext>
            </a:extLst>
          </p:cNvPr>
          <p:cNvGrpSpPr>
            <a:grpSpLocks noGrp="1" noUngrp="1" noRot="1" noChangeAspect="1" noMove="1" noResize="1"/>
          </p:cNvGrpSpPr>
          <p:nvPr/>
        </p:nvGrpSpPr>
        <p:grpSpPr>
          <a:xfrm>
            <a:off x="2318224" y="4501815"/>
            <a:ext cx="7555552" cy="1620000"/>
            <a:chOff x="3996209" y="4622805"/>
            <a:chExt cx="5037037" cy="1080000"/>
          </a:xfrm>
        </p:grpSpPr>
        <p:grpSp>
          <p:nvGrpSpPr>
            <p:cNvPr id="2" name="Group 1">
              <a:extLst>
                <a:ext uri="{FF2B5EF4-FFF2-40B4-BE49-F238E27FC236}">
                  <a16:creationId xmlns:a16="http://schemas.microsoft.com/office/drawing/2014/main" id="{6FAEF958-A269-6E1D-0757-CCFFCD22CD8A}"/>
                </a:ext>
              </a:extLst>
            </p:cNvPr>
            <p:cNvGrpSpPr>
              <a:grpSpLocks noGrp="1" noUngrp="1" noRot="1" noMove="1" noResize="1"/>
            </p:cNvGrpSpPr>
            <p:nvPr/>
          </p:nvGrpSpPr>
          <p:grpSpPr>
            <a:xfrm>
              <a:off x="3996209" y="5060811"/>
              <a:ext cx="3957037" cy="540000"/>
              <a:chOff x="6293762" y="6066266"/>
              <a:chExt cx="3957037" cy="540000"/>
            </a:xfrm>
          </p:grpSpPr>
          <p:pic>
            <p:nvPicPr>
              <p:cNvPr id="3" name="Picture 2">
                <a:extLst>
                  <a:ext uri="{FF2B5EF4-FFF2-40B4-BE49-F238E27FC236}">
                    <a16:creationId xmlns:a16="http://schemas.microsoft.com/office/drawing/2014/main" id="{ACEB3322-CE1B-8EF2-AAC1-E9E439432C61}"/>
                  </a:ext>
                </a:extLst>
              </p:cNvPr>
              <p:cNvPicPr>
                <a:picLocks noGrp="1" noRot="1" noChangeAspect="1" noMove="1" noResize="1" noEditPoints="1" noAdjustHandles="1" noChangeArrowheads="1" noChangeShapeType="1" noCrop="1"/>
              </p:cNvPicPr>
              <p:nvPr/>
            </p:nvPicPr>
            <p:blipFill>
              <a:blip r:embed="rId3"/>
              <a:stretch>
                <a:fillRect/>
              </a:stretch>
            </p:blipFill>
            <p:spPr>
              <a:xfrm>
                <a:off x="6977169" y="6066266"/>
                <a:ext cx="540000" cy="540000"/>
              </a:xfrm>
              <a:prstGeom prst="rect">
                <a:avLst/>
              </a:prstGeom>
            </p:spPr>
          </p:pic>
          <p:pic>
            <p:nvPicPr>
              <p:cNvPr id="4" name="Picture 3">
                <a:extLst>
                  <a:ext uri="{FF2B5EF4-FFF2-40B4-BE49-F238E27FC236}">
                    <a16:creationId xmlns:a16="http://schemas.microsoft.com/office/drawing/2014/main" id="{51224355-6509-F26E-5A13-FDB167D0D8FE}"/>
                  </a:ext>
                </a:extLst>
              </p:cNvPr>
              <p:cNvPicPr>
                <a:picLocks noGrp="1" noRot="1" noChangeAspect="1" noMove="1" noResize="1" noEditPoints="1" noAdjustHandles="1" noChangeArrowheads="1" noChangeShapeType="1" noCrop="1"/>
              </p:cNvPicPr>
              <p:nvPr/>
            </p:nvPicPr>
            <p:blipFill>
              <a:blip r:embed="rId4"/>
              <a:stretch>
                <a:fillRect/>
              </a:stretch>
            </p:blipFill>
            <p:spPr>
              <a:xfrm>
                <a:off x="7660576" y="6066266"/>
                <a:ext cx="540000" cy="540000"/>
              </a:xfrm>
              <a:prstGeom prst="rect">
                <a:avLst/>
              </a:prstGeom>
            </p:spPr>
          </p:pic>
          <p:pic>
            <p:nvPicPr>
              <p:cNvPr id="5" name="Picture 4">
                <a:extLst>
                  <a:ext uri="{FF2B5EF4-FFF2-40B4-BE49-F238E27FC236}">
                    <a16:creationId xmlns:a16="http://schemas.microsoft.com/office/drawing/2014/main" id="{7D1F13A0-B494-9A5E-8A72-508496CE3205}"/>
                  </a:ext>
                </a:extLst>
              </p:cNvPr>
              <p:cNvPicPr>
                <a:picLocks noGrp="1" noRot="1" noChangeAspect="1" noMove="1" noResize="1" noEditPoints="1" noAdjustHandles="1" noChangeArrowheads="1" noChangeShapeType="1" noCrop="1"/>
              </p:cNvPicPr>
              <p:nvPr/>
            </p:nvPicPr>
            <p:blipFill>
              <a:blip r:embed="rId5"/>
              <a:stretch>
                <a:fillRect/>
              </a:stretch>
            </p:blipFill>
            <p:spPr>
              <a:xfrm>
                <a:off x="6293762" y="6066266"/>
                <a:ext cx="540000" cy="540000"/>
              </a:xfrm>
              <a:prstGeom prst="rect">
                <a:avLst/>
              </a:prstGeom>
            </p:spPr>
          </p:pic>
          <p:pic>
            <p:nvPicPr>
              <p:cNvPr id="8" name="Picture 7">
                <a:extLst>
                  <a:ext uri="{FF2B5EF4-FFF2-40B4-BE49-F238E27FC236}">
                    <a16:creationId xmlns:a16="http://schemas.microsoft.com/office/drawing/2014/main" id="{06F19E2F-AE6A-F73F-92B8-8F26547FD1DA}"/>
                  </a:ext>
                </a:extLst>
              </p:cNvPr>
              <p:cNvPicPr>
                <a:picLocks noGrp="1" noRot="1" noChangeAspect="1" noMove="1" noResize="1" noEditPoints="1" noAdjustHandles="1" noChangeArrowheads="1" noChangeShapeType="1" noCrop="1"/>
              </p:cNvPicPr>
              <p:nvPr/>
            </p:nvPicPr>
            <p:blipFill>
              <a:blip r:embed="rId6"/>
              <a:stretch>
                <a:fillRect/>
              </a:stretch>
            </p:blipFill>
            <p:spPr>
              <a:xfrm>
                <a:off x="8343983" y="6066266"/>
                <a:ext cx="540000" cy="540000"/>
              </a:xfrm>
              <a:prstGeom prst="rect">
                <a:avLst/>
              </a:prstGeom>
            </p:spPr>
          </p:pic>
          <p:pic>
            <p:nvPicPr>
              <p:cNvPr id="9" name="Picture 8">
                <a:extLst>
                  <a:ext uri="{FF2B5EF4-FFF2-40B4-BE49-F238E27FC236}">
                    <a16:creationId xmlns:a16="http://schemas.microsoft.com/office/drawing/2014/main" id="{A35CC5EF-3A84-68E3-9F25-F1B97967633D}"/>
                  </a:ext>
                </a:extLst>
              </p:cNvPr>
              <p:cNvPicPr>
                <a:picLocks noGrp="1" noRot="1" noChangeAspect="1" noMove="1" noResize="1" noEditPoints="1" noAdjustHandles="1" noChangeArrowheads="1" noChangeShapeType="1" noCrop="1"/>
              </p:cNvPicPr>
              <p:nvPr/>
            </p:nvPicPr>
            <p:blipFill>
              <a:blip r:embed="rId7"/>
              <a:stretch>
                <a:fillRect/>
              </a:stretch>
            </p:blipFill>
            <p:spPr>
              <a:xfrm>
                <a:off x="9027390" y="6066266"/>
                <a:ext cx="540000" cy="540000"/>
              </a:xfrm>
              <a:prstGeom prst="rect">
                <a:avLst/>
              </a:prstGeom>
            </p:spPr>
          </p:pic>
          <p:pic>
            <p:nvPicPr>
              <p:cNvPr id="10" name="Picture 9">
                <a:extLst>
                  <a:ext uri="{FF2B5EF4-FFF2-40B4-BE49-F238E27FC236}">
                    <a16:creationId xmlns:a16="http://schemas.microsoft.com/office/drawing/2014/main" id="{5AEFE267-D92B-38EE-9561-A7A46698CE2E}"/>
                  </a:ext>
                </a:extLst>
              </p:cNvPr>
              <p:cNvPicPr>
                <a:picLocks noGrp="1" noRot="1" noChangeAspect="1" noMove="1" noResize="1" noEditPoints="1" noAdjustHandles="1" noChangeArrowheads="1" noChangeShapeType="1" noCrop="1"/>
              </p:cNvPicPr>
              <p:nvPr/>
            </p:nvPicPr>
            <p:blipFill>
              <a:blip r:embed="rId8"/>
              <a:stretch>
                <a:fillRect/>
              </a:stretch>
            </p:blipFill>
            <p:spPr>
              <a:xfrm>
                <a:off x="9710799" y="6066266"/>
                <a:ext cx="540000" cy="540000"/>
              </a:xfrm>
              <a:prstGeom prst="rect">
                <a:avLst/>
              </a:prstGeom>
            </p:spPr>
          </p:pic>
        </p:grpSp>
        <p:pic>
          <p:nvPicPr>
            <p:cNvPr id="11" name="Graphic 10" descr="Robot outline">
              <a:extLst>
                <a:ext uri="{FF2B5EF4-FFF2-40B4-BE49-F238E27FC236}">
                  <a16:creationId xmlns:a16="http://schemas.microsoft.com/office/drawing/2014/main" id="{FC1D0E8C-7050-BC84-423C-1DAEEF358784}"/>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7953246" y="4622805"/>
              <a:ext cx="1080000" cy="1080000"/>
            </a:xfrm>
            <a:prstGeom prst="rect">
              <a:avLst/>
            </a:prstGeom>
          </p:spPr>
        </p:pic>
      </p:grpSp>
    </p:spTree>
    <p:extLst>
      <p:ext uri="{BB962C8B-B14F-4D97-AF65-F5344CB8AC3E}">
        <p14:creationId xmlns:p14="http://schemas.microsoft.com/office/powerpoint/2010/main" val="181732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861E3-D4C4-B3EA-F6C6-26FC47D849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B84CD0-4DC7-9D54-2941-51BCE8906E1E}"/>
              </a:ext>
            </a:extLst>
          </p:cNvPr>
          <p:cNvSpPr>
            <a:spLocks noGrp="1"/>
          </p:cNvSpPr>
          <p:nvPr>
            <p:ph type="title"/>
          </p:nvPr>
        </p:nvSpPr>
        <p:spPr/>
        <p:txBody>
          <a:bodyPr/>
          <a:lstStyle/>
          <a:p>
            <a:r>
              <a:rPr lang="en-GB" sz="2800"/>
              <a:t>Priority 3: </a:t>
            </a:r>
            <a:r>
              <a:rPr lang="en-GB" sz="2000" b="1" i="0">
                <a:solidFill>
                  <a:srgbClr val="000000"/>
                </a:solidFill>
                <a:effectLst/>
                <a:latin typeface="Arial" panose="020B0604020202020204" pitchFamily="34" charset="0"/>
              </a:rPr>
              <a:t>We will (work across boundaries to) harness the power of data, including data sharing, linkage and interoperability</a:t>
            </a:r>
            <a:r>
              <a:rPr lang="en-GB" sz="2000" b="0" i="0">
                <a:solidFill>
                  <a:srgbClr val="000000"/>
                </a:solidFill>
                <a:effectLst/>
                <a:latin typeface="Aptos" panose="020B0004020202020204" pitchFamily="34" charset="0"/>
              </a:rPr>
              <a:t> </a:t>
            </a:r>
            <a:endParaRPr lang="en-GB"/>
          </a:p>
        </p:txBody>
      </p:sp>
      <p:sp>
        <p:nvSpPr>
          <p:cNvPr id="6" name="Text Placeholder 5">
            <a:extLst>
              <a:ext uri="{FF2B5EF4-FFF2-40B4-BE49-F238E27FC236}">
                <a16:creationId xmlns:a16="http://schemas.microsoft.com/office/drawing/2014/main" id="{93272387-B616-EB1A-4FFB-3B4739DDD259}"/>
              </a:ext>
            </a:extLst>
          </p:cNvPr>
          <p:cNvSpPr>
            <a:spLocks noGrp="1"/>
          </p:cNvSpPr>
          <p:nvPr>
            <p:ph type="body" sz="quarter" idx="13"/>
          </p:nvPr>
        </p:nvSpPr>
        <p:spPr>
          <a:xfrm>
            <a:off x="407987" y="1666293"/>
            <a:ext cx="11376025" cy="3147413"/>
          </a:xfrm>
        </p:spPr>
        <p:txBody>
          <a:bodyPr>
            <a:normAutofit/>
          </a:bodyPr>
          <a:lstStyle/>
          <a:p>
            <a:pPr marL="0" indent="0" algn="l" rtl="0" fontAlgn="base">
              <a:lnSpc>
                <a:spcPct val="100000"/>
              </a:lnSpc>
              <a:spcBef>
                <a:spcPts val="0"/>
              </a:spcBef>
              <a:buNone/>
            </a:pPr>
            <a:r>
              <a:rPr lang="en-GB" sz="1800" b="0" i="0">
                <a:effectLst/>
                <a:latin typeface="Arial" panose="020B0604020202020204" pitchFamily="34" charset="0"/>
              </a:rPr>
              <a:t>Whilst there have been considerable improvements in data sharing and collaboration there are remaining challenges. Addressing these will mean we have access to the data we need to support decision making.  </a:t>
            </a:r>
          </a:p>
          <a:p>
            <a:pPr marL="0" indent="0" algn="l" rtl="0" fontAlgn="base">
              <a:lnSpc>
                <a:spcPct val="100000"/>
              </a:lnSpc>
              <a:spcBef>
                <a:spcPts val="0"/>
              </a:spcBef>
              <a:buNone/>
            </a:pPr>
            <a:endParaRPr lang="en-GB" sz="1800" b="0" i="0">
              <a:effectLst/>
              <a:latin typeface="Segoe UI" panose="020B0502040204020203" pitchFamily="34" charset="0"/>
            </a:endParaRPr>
          </a:p>
          <a:p>
            <a:pPr marL="0" indent="0" fontAlgn="base">
              <a:lnSpc>
                <a:spcPct val="100000"/>
              </a:lnSpc>
              <a:spcBef>
                <a:spcPts val="0"/>
              </a:spcBef>
              <a:buNone/>
            </a:pPr>
            <a:r>
              <a:rPr lang="en-GB" sz="1800">
                <a:latin typeface="+mj-lt"/>
              </a:rPr>
              <a:t>We will support this priority by:</a:t>
            </a:r>
          </a:p>
          <a:p>
            <a:pPr marL="0" indent="0" fontAlgn="base">
              <a:lnSpc>
                <a:spcPct val="100000"/>
              </a:lnSpc>
              <a:spcBef>
                <a:spcPts val="0"/>
              </a:spcBef>
              <a:buNone/>
            </a:pPr>
            <a:endParaRPr lang="en-GB" sz="1800" b="0" i="0">
              <a:effectLst/>
              <a:latin typeface="Segoe UI" panose="020B0502040204020203" pitchFamily="34" charset="0"/>
            </a:endParaRPr>
          </a:p>
          <a:p>
            <a:pPr fontAlgn="base">
              <a:lnSpc>
                <a:spcPct val="100000"/>
              </a:lnSpc>
              <a:spcBef>
                <a:spcPts val="0"/>
              </a:spcBef>
            </a:pPr>
            <a:r>
              <a:rPr lang="en-GB" sz="1800" b="0" i="0">
                <a:effectLst/>
                <a:latin typeface="Arial" panose="020B0604020202020204" pitchFamily="34" charset="0"/>
              </a:rPr>
              <a:t>Addressing cultural and legislative barriers to sharing data and other issues around interoperability. </a:t>
            </a:r>
            <a:endParaRPr lang="en-GB" sz="1800">
              <a:latin typeface="Arial" panose="020B0604020202020204" pitchFamily="34" charset="0"/>
            </a:endParaRPr>
          </a:p>
          <a:p>
            <a:pPr fontAlgn="base">
              <a:lnSpc>
                <a:spcPct val="100000"/>
              </a:lnSpc>
              <a:spcBef>
                <a:spcPts val="0"/>
              </a:spcBef>
            </a:pPr>
            <a:r>
              <a:rPr lang="en-GB" sz="1800" b="0" i="0">
                <a:effectLst/>
                <a:latin typeface="Arial" panose="020B0604020202020204" pitchFamily="34" charset="0"/>
              </a:rPr>
              <a:t>Ensuring there is a better understanding of who holds what data. </a:t>
            </a:r>
          </a:p>
          <a:p>
            <a:pPr fontAlgn="base">
              <a:lnSpc>
                <a:spcPct val="100000"/>
              </a:lnSpc>
              <a:spcBef>
                <a:spcPts val="0"/>
              </a:spcBef>
            </a:pPr>
            <a:r>
              <a:rPr lang="en-GB" sz="1800">
                <a:latin typeface="Arial" panose="020B0604020202020204" pitchFamily="34" charset="0"/>
              </a:rPr>
              <a:t>Making better us</a:t>
            </a:r>
            <a:r>
              <a:rPr lang="en-GB" sz="1800" b="0" i="0">
                <a:effectLst/>
                <a:latin typeface="Arial" panose="020B0604020202020204" pitchFamily="34" charset="0"/>
              </a:rPr>
              <a:t>e of data sharing platforms</a:t>
            </a:r>
            <a:endParaRPr lang="en-GB" sz="1800" strike="noStrike">
              <a:solidFill>
                <a:schemeClr val="tx2">
                  <a:lumMod val="75000"/>
                  <a:lumOff val="25000"/>
                </a:schemeClr>
              </a:solidFill>
              <a:latin typeface="Arial" panose="020B0604020202020204" pitchFamily="34" charset="0"/>
            </a:endParaRPr>
          </a:p>
          <a:p>
            <a:pPr fontAlgn="base">
              <a:lnSpc>
                <a:spcPct val="100000"/>
              </a:lnSpc>
              <a:spcBef>
                <a:spcPts val="0"/>
              </a:spcBef>
            </a:pPr>
            <a:r>
              <a:rPr lang="en-GB" sz="1800" b="0" i="0">
                <a:effectLst/>
                <a:latin typeface="Arial" panose="020B0604020202020204" pitchFamily="34" charset="0"/>
              </a:rPr>
              <a:t>Continuing to build relationships, including with other government professions and functions</a:t>
            </a:r>
          </a:p>
          <a:p>
            <a:pPr fontAlgn="base">
              <a:lnSpc>
                <a:spcPct val="100000"/>
              </a:lnSpc>
              <a:spcBef>
                <a:spcPts val="0"/>
              </a:spcBef>
            </a:pPr>
            <a:r>
              <a:rPr lang="en-GB" sz="1800">
                <a:latin typeface="Arial" panose="020B0604020202020204" pitchFamily="34" charset="0"/>
              </a:rPr>
              <a:t>Being increasingly innovative around how we acquire data.  </a:t>
            </a:r>
          </a:p>
          <a:p>
            <a:pPr fontAlgn="base">
              <a:lnSpc>
                <a:spcPct val="100000"/>
              </a:lnSpc>
              <a:spcBef>
                <a:spcPts val="0"/>
              </a:spcBef>
            </a:pPr>
            <a:endParaRPr lang="en-GB" sz="1800">
              <a:latin typeface="Arial" panose="020B0604020202020204" pitchFamily="34" charset="0"/>
            </a:endParaRPr>
          </a:p>
          <a:p>
            <a:pPr fontAlgn="base">
              <a:lnSpc>
                <a:spcPct val="100000"/>
              </a:lnSpc>
              <a:spcBef>
                <a:spcPts val="0"/>
              </a:spcBef>
            </a:pPr>
            <a:endParaRPr lang="en-GB" sz="1800" b="0" i="0">
              <a:effectLst/>
              <a:latin typeface="Segoe UI" panose="020B0502040204020203" pitchFamily="34" charset="0"/>
            </a:endParaRPr>
          </a:p>
          <a:p>
            <a:pPr marL="0" indent="0" algn="l" rtl="0" fontAlgn="base">
              <a:lnSpc>
                <a:spcPct val="120000"/>
              </a:lnSpc>
              <a:spcBef>
                <a:spcPts val="0"/>
              </a:spcBef>
              <a:buNone/>
            </a:pPr>
            <a:endParaRPr lang="en-GB" sz="1800" b="0" i="0">
              <a:solidFill>
                <a:srgbClr val="000000"/>
              </a:solidFill>
              <a:effectLst/>
              <a:latin typeface="Times New Roman" panose="02020603050405020304" pitchFamily="18" charset="0"/>
            </a:endParaRPr>
          </a:p>
        </p:txBody>
      </p:sp>
      <p:grpSp>
        <p:nvGrpSpPr>
          <p:cNvPr id="2" name="Group 1">
            <a:extLst>
              <a:ext uri="{FF2B5EF4-FFF2-40B4-BE49-F238E27FC236}">
                <a16:creationId xmlns:a16="http://schemas.microsoft.com/office/drawing/2014/main" id="{138AAA36-107E-B4C0-DD6F-ECCE2E167587}"/>
              </a:ext>
            </a:extLst>
          </p:cNvPr>
          <p:cNvGrpSpPr>
            <a:grpSpLocks noGrp="1" noUngrp="1" noRot="1" noChangeAspect="1" noMove="1" noResize="1"/>
          </p:cNvGrpSpPr>
          <p:nvPr/>
        </p:nvGrpSpPr>
        <p:grpSpPr>
          <a:xfrm>
            <a:off x="1709308" y="4927871"/>
            <a:ext cx="8773384" cy="1008000"/>
            <a:chOff x="5528627" y="6071684"/>
            <a:chExt cx="5013364" cy="576000"/>
          </a:xfrm>
        </p:grpSpPr>
        <p:pic>
          <p:nvPicPr>
            <p:cNvPr id="4" name="Picture 3">
              <a:extLst>
                <a:ext uri="{FF2B5EF4-FFF2-40B4-BE49-F238E27FC236}">
                  <a16:creationId xmlns:a16="http://schemas.microsoft.com/office/drawing/2014/main" id="{02C2121C-8AE5-4BD2-A185-A08FAE07F58D}"/>
                </a:ext>
              </a:extLst>
            </p:cNvPr>
            <p:cNvPicPr>
              <a:picLocks noGrp="1" noRot="1" noMove="1" noResize="1" noEditPoints="1" noAdjustHandles="1" noChangeArrowheads="1" noChangeShapeType="1" noCrop="1"/>
            </p:cNvPicPr>
            <p:nvPr/>
          </p:nvPicPr>
          <p:blipFill>
            <a:blip r:embed="rId3"/>
            <a:srcRect l="-2350" t="20390" b="17110"/>
            <a:stretch/>
          </p:blipFill>
          <p:spPr>
            <a:xfrm>
              <a:off x="9657691" y="6089684"/>
              <a:ext cx="884300" cy="540000"/>
            </a:xfrm>
            <a:prstGeom prst="rect">
              <a:avLst/>
            </a:prstGeom>
          </p:spPr>
        </p:pic>
        <p:pic>
          <p:nvPicPr>
            <p:cNvPr id="7" name="Picture 6">
              <a:extLst>
                <a:ext uri="{FF2B5EF4-FFF2-40B4-BE49-F238E27FC236}">
                  <a16:creationId xmlns:a16="http://schemas.microsoft.com/office/drawing/2014/main" id="{056A79BC-D330-9B16-FFB8-D1D75F4D46F2}"/>
                </a:ext>
              </a:extLst>
            </p:cNvPr>
            <p:cNvPicPr>
              <a:picLocks noGrp="1" noRot="1" noMove="1" noResize="1" noEditPoints="1" noAdjustHandles="1" noChangeArrowheads="1" noChangeShapeType="1" noCrop="1"/>
            </p:cNvPicPr>
            <p:nvPr/>
          </p:nvPicPr>
          <p:blipFill>
            <a:blip r:embed="rId4"/>
            <a:stretch>
              <a:fillRect/>
            </a:stretch>
          </p:blipFill>
          <p:spPr>
            <a:xfrm>
              <a:off x="8693365" y="6071684"/>
              <a:ext cx="887867" cy="576000"/>
            </a:xfrm>
            <a:prstGeom prst="rect">
              <a:avLst/>
            </a:prstGeom>
          </p:spPr>
        </p:pic>
        <p:pic>
          <p:nvPicPr>
            <p:cNvPr id="8" name="Picture 7">
              <a:extLst>
                <a:ext uri="{FF2B5EF4-FFF2-40B4-BE49-F238E27FC236}">
                  <a16:creationId xmlns:a16="http://schemas.microsoft.com/office/drawing/2014/main" id="{BD1D6325-43A0-5213-9631-44054025A25C}"/>
                </a:ext>
              </a:extLst>
            </p:cNvPr>
            <p:cNvPicPr>
              <a:picLocks noGrp="1" noRot="1" noMove="1" noResize="1" noEditPoints="1" noAdjustHandles="1" noChangeArrowheads="1" noChangeShapeType="1" noCrop="1"/>
            </p:cNvPicPr>
            <p:nvPr/>
          </p:nvPicPr>
          <p:blipFill>
            <a:blip r:embed="rId5"/>
            <a:stretch>
              <a:fillRect/>
            </a:stretch>
          </p:blipFill>
          <p:spPr>
            <a:xfrm>
              <a:off x="7882225" y="6125684"/>
              <a:ext cx="734681" cy="468000"/>
            </a:xfrm>
            <a:prstGeom prst="rect">
              <a:avLst/>
            </a:prstGeom>
          </p:spPr>
        </p:pic>
        <p:pic>
          <p:nvPicPr>
            <p:cNvPr id="9" name="Picture 8">
              <a:extLst>
                <a:ext uri="{FF2B5EF4-FFF2-40B4-BE49-F238E27FC236}">
                  <a16:creationId xmlns:a16="http://schemas.microsoft.com/office/drawing/2014/main" id="{CDBD81D5-6CB9-985B-313E-84937139F999}"/>
                </a:ext>
              </a:extLst>
            </p:cNvPr>
            <p:cNvPicPr>
              <a:picLocks noGrp="1" noRot="1" noMove="1" noResize="1" noEditPoints="1" noAdjustHandles="1" noChangeArrowheads="1" noChangeShapeType="1" noCrop="1"/>
            </p:cNvPicPr>
            <p:nvPr/>
          </p:nvPicPr>
          <p:blipFill>
            <a:blip r:embed="rId6"/>
            <a:srcRect t="27663" b="37026"/>
            <a:stretch/>
          </p:blipFill>
          <p:spPr>
            <a:xfrm>
              <a:off x="6172459" y="6143684"/>
              <a:ext cx="1633307" cy="432000"/>
            </a:xfrm>
            <a:prstGeom prst="rect">
              <a:avLst/>
            </a:prstGeom>
          </p:spPr>
        </p:pic>
        <p:pic>
          <p:nvPicPr>
            <p:cNvPr id="10" name="Picture 9">
              <a:extLst>
                <a:ext uri="{FF2B5EF4-FFF2-40B4-BE49-F238E27FC236}">
                  <a16:creationId xmlns:a16="http://schemas.microsoft.com/office/drawing/2014/main" id="{840C6371-4D9D-07DF-1991-DFAB3D14C815}"/>
                </a:ext>
              </a:extLst>
            </p:cNvPr>
            <p:cNvPicPr>
              <a:picLocks noGrp="1" noRot="1" noMove="1" noResize="1" noEditPoints="1" noAdjustHandles="1" noChangeArrowheads="1" noChangeShapeType="1" noCrop="1"/>
            </p:cNvPicPr>
            <p:nvPr/>
          </p:nvPicPr>
          <p:blipFill>
            <a:blip r:embed="rId7"/>
            <a:stretch>
              <a:fillRect/>
            </a:stretch>
          </p:blipFill>
          <p:spPr>
            <a:xfrm>
              <a:off x="5528627" y="6089684"/>
              <a:ext cx="567373" cy="540000"/>
            </a:xfrm>
            <a:prstGeom prst="rect">
              <a:avLst/>
            </a:prstGeom>
          </p:spPr>
        </p:pic>
      </p:grpSp>
    </p:spTree>
    <p:extLst>
      <p:ext uri="{BB962C8B-B14F-4D97-AF65-F5344CB8AC3E}">
        <p14:creationId xmlns:p14="http://schemas.microsoft.com/office/powerpoint/2010/main" val="9561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BA620-A0D9-D0D5-4A53-66098DA9E7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0521C1-4E8D-1FB9-4DC1-7AB95DA44BE8}"/>
              </a:ext>
            </a:extLst>
          </p:cNvPr>
          <p:cNvSpPr>
            <a:spLocks noGrp="1"/>
          </p:cNvSpPr>
          <p:nvPr>
            <p:ph type="title"/>
          </p:nvPr>
        </p:nvSpPr>
        <p:spPr/>
        <p:txBody>
          <a:bodyPr>
            <a:noAutofit/>
          </a:bodyPr>
          <a:lstStyle/>
          <a:p>
            <a:r>
              <a:rPr lang="en-GB" sz="2800"/>
              <a:t>Priority 4: </a:t>
            </a:r>
            <a:r>
              <a:rPr lang="en-GB" sz="2000" b="1" i="0">
                <a:solidFill>
                  <a:srgbClr val="000000"/>
                </a:solidFill>
                <a:effectLst/>
                <a:latin typeface="Arial" panose="020B0604020202020204" pitchFamily="34" charset="0"/>
              </a:rPr>
              <a:t>Our people are central to our future direction; we will ensure we attract, retain and support analytical careers and development</a:t>
            </a:r>
            <a:endParaRPr lang="en-GB"/>
          </a:p>
        </p:txBody>
      </p:sp>
      <p:sp>
        <p:nvSpPr>
          <p:cNvPr id="6" name="Text Placeholder 5">
            <a:extLst>
              <a:ext uri="{FF2B5EF4-FFF2-40B4-BE49-F238E27FC236}">
                <a16:creationId xmlns:a16="http://schemas.microsoft.com/office/drawing/2014/main" id="{E0E2EDB6-EAB8-6C39-453F-C8CCE931B126}"/>
              </a:ext>
            </a:extLst>
          </p:cNvPr>
          <p:cNvSpPr>
            <a:spLocks noGrp="1"/>
          </p:cNvSpPr>
          <p:nvPr>
            <p:ph type="body" sz="quarter" idx="13"/>
          </p:nvPr>
        </p:nvSpPr>
        <p:spPr>
          <a:xfrm>
            <a:off x="411480" y="1884078"/>
            <a:ext cx="11376025" cy="2173944"/>
          </a:xfrm>
        </p:spPr>
        <p:txBody>
          <a:bodyPr>
            <a:normAutofit/>
          </a:bodyPr>
          <a:lstStyle/>
          <a:p>
            <a:pPr marL="0" indent="0" algn="l" rtl="0" fontAlgn="base">
              <a:lnSpc>
                <a:spcPct val="100000"/>
              </a:lnSpc>
              <a:spcBef>
                <a:spcPts val="0"/>
              </a:spcBef>
              <a:buNone/>
            </a:pPr>
            <a:r>
              <a:rPr lang="en-GB" sz="1800">
                <a:latin typeface="Arial" panose="020B0604020202020204" pitchFamily="34" charset="0"/>
              </a:rPr>
              <a:t>It is essential that we are supporting our people to meet these challenges</a:t>
            </a:r>
            <a:r>
              <a:rPr lang="en-GB" sz="1800" b="0" i="0">
                <a:effectLst/>
                <a:latin typeface="Arial" panose="020B0604020202020204" pitchFamily="34" charset="0"/>
              </a:rPr>
              <a:t>.  </a:t>
            </a:r>
            <a:endParaRPr lang="en-GB" sz="1800" b="0" i="0">
              <a:effectLst/>
              <a:latin typeface="Segoe UI" panose="020B0502040204020203" pitchFamily="34" charset="0"/>
            </a:endParaRPr>
          </a:p>
          <a:p>
            <a:pPr algn="l" rtl="0" fontAlgn="base">
              <a:lnSpc>
                <a:spcPct val="100000"/>
              </a:lnSpc>
              <a:spcBef>
                <a:spcPts val="0"/>
              </a:spcBef>
              <a:buNone/>
            </a:pPr>
            <a:r>
              <a:rPr lang="en-GB" sz="1800" b="0" i="0">
                <a:effectLst/>
                <a:latin typeface="Arial" panose="020B0604020202020204" pitchFamily="34" charset="0"/>
              </a:rPr>
              <a:t> </a:t>
            </a:r>
            <a:endParaRPr lang="en-GB" sz="1800" b="0" i="0">
              <a:effectLst/>
              <a:latin typeface="Segoe UI" panose="020B0502040204020203" pitchFamily="34" charset="0"/>
            </a:endParaRPr>
          </a:p>
          <a:p>
            <a:pPr fontAlgn="base">
              <a:lnSpc>
                <a:spcPct val="100000"/>
              </a:lnSpc>
              <a:spcBef>
                <a:spcPts val="0"/>
              </a:spcBef>
            </a:pPr>
            <a:r>
              <a:rPr lang="en-GB" sz="1800" b="0" i="0">
                <a:effectLst/>
                <a:latin typeface="Arial" panose="020B0604020202020204" pitchFamily="34" charset="0"/>
              </a:rPr>
              <a:t>We will engag</a:t>
            </a:r>
            <a:r>
              <a:rPr lang="en-GB" sz="1800">
                <a:latin typeface="Arial" panose="020B0604020202020204" pitchFamily="34" charset="0"/>
              </a:rPr>
              <a:t>e</a:t>
            </a:r>
            <a:r>
              <a:rPr lang="en-GB" sz="1800" b="0" i="0">
                <a:effectLst/>
                <a:latin typeface="Arial" panose="020B0604020202020204" pitchFamily="34" charset="0"/>
              </a:rPr>
              <a:t> and develop our analysts to ensure they have the right skills and capabilities needed to provide cutting edge analysis </a:t>
            </a:r>
          </a:p>
          <a:p>
            <a:pPr fontAlgn="base">
              <a:lnSpc>
                <a:spcPct val="100000"/>
              </a:lnSpc>
              <a:spcBef>
                <a:spcPts val="0"/>
              </a:spcBef>
            </a:pPr>
            <a:r>
              <a:rPr lang="en-GB" sz="1800">
                <a:latin typeface="Arial" panose="020B0604020202020204" pitchFamily="34" charset="0"/>
              </a:rPr>
              <a:t>We will ensure they f</a:t>
            </a:r>
            <a:r>
              <a:rPr lang="en-GB" sz="1800" b="0" i="0">
                <a:effectLst/>
                <a:latin typeface="Arial" panose="020B0604020202020204" pitchFamily="34" charset="0"/>
              </a:rPr>
              <a:t>eel part of a strong analytical community and have fulfilling careers. </a:t>
            </a:r>
            <a:endParaRPr lang="en-GB" sz="1800">
              <a:latin typeface="Arial" panose="020B0604020202020204" pitchFamily="34" charset="0"/>
            </a:endParaRPr>
          </a:p>
          <a:p>
            <a:pPr fontAlgn="base">
              <a:lnSpc>
                <a:spcPct val="100000"/>
              </a:lnSpc>
              <a:spcBef>
                <a:spcPts val="0"/>
              </a:spcBef>
            </a:pPr>
            <a:r>
              <a:rPr lang="en-GB" sz="1800" b="0" i="0">
                <a:effectLst/>
                <a:latin typeface="Arial" panose="020B0604020202020204" pitchFamily="34" charset="0"/>
              </a:rPr>
              <a:t>We will work across the analysis professions to ensure we are continuing to make the most of our resources</a:t>
            </a:r>
            <a:endParaRPr lang="en-GB" sz="1800" b="0" i="0">
              <a:solidFill>
                <a:srgbClr val="000000"/>
              </a:solidFill>
              <a:effectLst/>
              <a:latin typeface="Times New Roman" panose="02020603050405020304" pitchFamily="18" charset="0"/>
            </a:endParaRPr>
          </a:p>
        </p:txBody>
      </p:sp>
      <p:grpSp>
        <p:nvGrpSpPr>
          <p:cNvPr id="2" name="Group 1">
            <a:extLst>
              <a:ext uri="{FF2B5EF4-FFF2-40B4-BE49-F238E27FC236}">
                <a16:creationId xmlns:a16="http://schemas.microsoft.com/office/drawing/2014/main" id="{F94BC56B-42A2-B850-DEE4-9176919C1AEF}"/>
              </a:ext>
            </a:extLst>
          </p:cNvPr>
          <p:cNvGrpSpPr>
            <a:grpSpLocks noGrp="1" noUngrp="1" noRot="1" noChangeAspect="1" noMove="1" noResize="1"/>
          </p:cNvGrpSpPr>
          <p:nvPr/>
        </p:nvGrpSpPr>
        <p:grpSpPr>
          <a:xfrm>
            <a:off x="1324477" y="4298996"/>
            <a:ext cx="9543046" cy="1620000"/>
            <a:chOff x="609600" y="4180627"/>
            <a:chExt cx="10972800" cy="1862711"/>
          </a:xfrm>
        </p:grpSpPr>
        <p:pic>
          <p:nvPicPr>
            <p:cNvPr id="3" name="Picture 2">
              <a:hlinkClick r:id="rId3"/>
              <a:extLst>
                <a:ext uri="{FF2B5EF4-FFF2-40B4-BE49-F238E27FC236}">
                  <a16:creationId xmlns:a16="http://schemas.microsoft.com/office/drawing/2014/main" id="{6A67FAA6-7B95-9083-0FB4-8A576CB96B56}"/>
                </a:ext>
              </a:extLst>
            </p:cNvPr>
            <p:cNvPicPr>
              <a:picLocks noGrp="1" noRot="1" noChangeAspect="1" noMove="1" noResize="1" noEditPoints="1" noAdjustHandles="1" noChangeArrowheads="1" noChangeShapeType="1" noCrop="1"/>
            </p:cNvPicPr>
            <p:nvPr/>
          </p:nvPicPr>
          <p:blipFill>
            <a:blip r:embed="rId4"/>
            <a:stretch>
              <a:fillRect/>
            </a:stretch>
          </p:blipFill>
          <p:spPr>
            <a:xfrm>
              <a:off x="9152400" y="4423338"/>
              <a:ext cx="2430000" cy="1620000"/>
            </a:xfrm>
            <a:prstGeom prst="rect">
              <a:avLst/>
            </a:prstGeom>
          </p:spPr>
        </p:pic>
        <p:pic>
          <p:nvPicPr>
            <p:cNvPr id="4" name="Picture 3">
              <a:extLst>
                <a:ext uri="{FF2B5EF4-FFF2-40B4-BE49-F238E27FC236}">
                  <a16:creationId xmlns:a16="http://schemas.microsoft.com/office/drawing/2014/main" id="{5F359450-5446-AC64-7CFF-FC833D7EF497}"/>
                </a:ext>
              </a:extLst>
            </p:cNvPr>
            <p:cNvPicPr>
              <a:picLocks noGrp="1" noRot="1" noChangeAspect="1" noMove="1" noResize="1" noEditPoints="1" noAdjustHandles="1" noChangeArrowheads="1" noChangeShapeType="1" noCrop="1"/>
            </p:cNvPicPr>
            <p:nvPr/>
          </p:nvPicPr>
          <p:blipFill>
            <a:blip r:embed="rId5"/>
            <a:stretch>
              <a:fillRect/>
            </a:stretch>
          </p:blipFill>
          <p:spPr>
            <a:xfrm>
              <a:off x="6285549" y="4423338"/>
              <a:ext cx="2446718" cy="1620000"/>
            </a:xfrm>
            <a:prstGeom prst="rect">
              <a:avLst/>
            </a:prstGeom>
          </p:spPr>
        </p:pic>
        <p:pic>
          <p:nvPicPr>
            <p:cNvPr id="7" name="Picture 6">
              <a:extLst>
                <a:ext uri="{FF2B5EF4-FFF2-40B4-BE49-F238E27FC236}">
                  <a16:creationId xmlns:a16="http://schemas.microsoft.com/office/drawing/2014/main" id="{FD64BF67-8342-0509-D857-9E54024E2774}"/>
                </a:ext>
              </a:extLst>
            </p:cNvPr>
            <p:cNvPicPr>
              <a:picLocks noGrp="1" noRot="1" noChangeAspect="1" noMove="1" noResize="1" noEditPoints="1" noAdjustHandles="1" noChangeArrowheads="1" noChangeShapeType="1" noCrop="1"/>
            </p:cNvPicPr>
            <p:nvPr/>
          </p:nvPicPr>
          <p:blipFill>
            <a:blip r:embed="rId6"/>
            <a:srcRect l="7036" t="16920" r="4897" b="16278"/>
            <a:stretch/>
          </p:blipFill>
          <p:spPr>
            <a:xfrm>
              <a:off x="3729733" y="4423338"/>
              <a:ext cx="2135683" cy="1620000"/>
            </a:xfrm>
            <a:prstGeom prst="rect">
              <a:avLst/>
            </a:prstGeom>
          </p:spPr>
        </p:pic>
        <p:grpSp>
          <p:nvGrpSpPr>
            <p:cNvPr id="8" name="Group 7">
              <a:extLst>
                <a:ext uri="{FF2B5EF4-FFF2-40B4-BE49-F238E27FC236}">
                  <a16:creationId xmlns:a16="http://schemas.microsoft.com/office/drawing/2014/main" id="{91388709-C965-D113-7664-A1D686DC29F9}"/>
                </a:ext>
              </a:extLst>
            </p:cNvPr>
            <p:cNvGrpSpPr>
              <a:grpSpLocks noGrp="1" noUngrp="1" noRot="1" noMove="1" noResize="1"/>
            </p:cNvGrpSpPr>
            <p:nvPr/>
          </p:nvGrpSpPr>
          <p:grpSpPr>
            <a:xfrm>
              <a:off x="609600" y="4180627"/>
              <a:ext cx="2700000" cy="1862711"/>
              <a:chOff x="609600" y="4180627"/>
              <a:chExt cx="2700000" cy="1862711"/>
            </a:xfrm>
          </p:grpSpPr>
          <p:pic>
            <p:nvPicPr>
              <p:cNvPr id="9" name="Graphic 8" descr="Remote learning science outline">
                <a:extLst>
                  <a:ext uri="{FF2B5EF4-FFF2-40B4-BE49-F238E27FC236}">
                    <a16:creationId xmlns:a16="http://schemas.microsoft.com/office/drawing/2014/main" id="{4B482CDE-7DA3-34FA-DF04-D5A4077E7082}"/>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609600" y="4243338"/>
                <a:ext cx="1800000" cy="1800000"/>
              </a:xfrm>
              <a:prstGeom prst="rect">
                <a:avLst/>
              </a:prstGeom>
            </p:spPr>
          </p:pic>
          <p:grpSp>
            <p:nvGrpSpPr>
              <p:cNvPr id="10" name="Group 9">
                <a:extLst>
                  <a:ext uri="{FF2B5EF4-FFF2-40B4-BE49-F238E27FC236}">
                    <a16:creationId xmlns:a16="http://schemas.microsoft.com/office/drawing/2014/main" id="{101D2AE8-CFA0-CCFE-0269-CE1C30B29D56}"/>
                  </a:ext>
                </a:extLst>
              </p:cNvPr>
              <p:cNvGrpSpPr>
                <a:grpSpLocks noGrp="1" noUngrp="1" noRot="1" noMove="1" noResize="1"/>
              </p:cNvGrpSpPr>
              <p:nvPr/>
            </p:nvGrpSpPr>
            <p:grpSpPr>
              <a:xfrm>
                <a:off x="2409600" y="4180627"/>
                <a:ext cx="900000" cy="1737289"/>
                <a:chOff x="7232010" y="4740126"/>
                <a:chExt cx="900000" cy="1737289"/>
              </a:xfrm>
            </p:grpSpPr>
            <p:pic>
              <p:nvPicPr>
                <p:cNvPr id="12" name="Graphic 11" descr="Books outline">
                  <a:extLst>
                    <a:ext uri="{FF2B5EF4-FFF2-40B4-BE49-F238E27FC236}">
                      <a16:creationId xmlns:a16="http://schemas.microsoft.com/office/drawing/2014/main" id="{9AD1AE80-0641-88E0-830B-CCF4800BEAB1}"/>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7232010" y="5577415"/>
                  <a:ext cx="900000" cy="900000"/>
                </a:xfrm>
                <a:prstGeom prst="rect">
                  <a:avLst/>
                </a:prstGeom>
              </p:spPr>
            </p:pic>
            <p:pic>
              <p:nvPicPr>
                <p:cNvPr id="13" name="Graphic 12" descr="Lightbulb and gear outline">
                  <a:extLst>
                    <a:ext uri="{FF2B5EF4-FFF2-40B4-BE49-F238E27FC236}">
                      <a16:creationId xmlns:a16="http://schemas.microsoft.com/office/drawing/2014/main" id="{8C5140DB-6F27-96E7-BD6E-B30BBE1321DA}"/>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7232010" y="4740126"/>
                  <a:ext cx="900000" cy="900000"/>
                </a:xfrm>
                <a:prstGeom prst="rect">
                  <a:avLst/>
                </a:prstGeom>
              </p:spPr>
            </p:pic>
          </p:grpSp>
          <p:pic>
            <p:nvPicPr>
              <p:cNvPr id="11" name="Picture 10" descr="A black and white logo&#10;&#10;AI-generated content may be incorrect.">
                <a:extLst>
                  <a:ext uri="{FF2B5EF4-FFF2-40B4-BE49-F238E27FC236}">
                    <a16:creationId xmlns:a16="http://schemas.microsoft.com/office/drawing/2014/main" id="{AE28A769-F5DB-0600-C31A-4F4D5656F480}"/>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a:off x="1178658" y="4720024"/>
                <a:ext cx="661885" cy="661885"/>
              </a:xfrm>
              <a:prstGeom prst="rect">
                <a:avLst/>
              </a:prstGeom>
            </p:spPr>
          </p:pic>
        </p:grpSp>
      </p:grpSp>
    </p:spTree>
    <p:extLst>
      <p:ext uri="{BB962C8B-B14F-4D97-AF65-F5344CB8AC3E}">
        <p14:creationId xmlns:p14="http://schemas.microsoft.com/office/powerpoint/2010/main" val="3411526704"/>
      </p:ext>
    </p:extLst>
  </p:cSld>
  <p:clrMapOvr>
    <a:masterClrMapping/>
  </p:clrMapOvr>
</p:sld>
</file>

<file path=ppt/theme/theme1.xml><?xml version="1.0" encoding="utf-8"?>
<a:theme xmlns:a="http://schemas.openxmlformats.org/drawingml/2006/main" name="1_Office Theme">
  <a:themeElements>
    <a:clrScheme name="Custom 17">
      <a:dk1>
        <a:srgbClr val="000000"/>
      </a:dk1>
      <a:lt1>
        <a:sysClr val="window" lastClr="FFFFFF"/>
      </a:lt1>
      <a:dk2>
        <a:srgbClr val="002060"/>
      </a:dk2>
      <a:lt2>
        <a:srgbClr val="F2F2F2"/>
      </a:lt2>
      <a:accent1>
        <a:srgbClr val="F56600"/>
      </a:accent1>
      <a:accent2>
        <a:srgbClr val="2897A1"/>
      </a:accent2>
      <a:accent3>
        <a:srgbClr val="A456A4"/>
      </a:accent3>
      <a:accent4>
        <a:srgbClr val="009696"/>
      </a:accent4>
      <a:accent5>
        <a:srgbClr val="5CB578"/>
      </a:accent5>
      <a:accent6>
        <a:srgbClr val="F28A1A"/>
      </a:accent6>
      <a:hlink>
        <a:srgbClr val="002D89"/>
      </a:hlink>
      <a:folHlink>
        <a:srgbClr val="2897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88D280C-A001-4928-9095-CD7E75379BF6}" vid="{4DF5C097-0555-4328-9A2D-9A114D01B19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9" ma:contentTypeDescription="Create a new document." ma:contentTypeScope="" ma:versionID="bb28df3c457da0d1902d914095224704">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0e6a8dd2972a684f09dcca0e3ac0cbf9"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F102A4-D61D-478C-BE52-B6D634E5346D}">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F2223A-E0A9-4D66-AAAA-C44BD68CD19A}">
  <ds:schemaRefs>
    <ds:schemaRef ds:uri="http://schemas.microsoft.com/sharepoint/v3/contenttype/forms"/>
  </ds:schemaRefs>
</ds:datastoreItem>
</file>

<file path=customXml/itemProps3.xml><?xml version="1.0" encoding="utf-8"?>
<ds:datastoreItem xmlns:ds="http://schemas.openxmlformats.org/officeDocument/2006/customXml" ds:itemID="{0C57D2AE-1821-4555-B102-74CD1BD3D0BC}">
  <ds:schemaRefs>
    <ds:schemaRef ds:uri="bd7306ed-db20-4f76-96b7-4c3a0b353faa"/>
    <ds:schemaRef ds:uri="f0847f24-7081-4919-873a-529e18521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Widescreen</PresentationFormat>
  <Slides>12</Slides>
  <Notes>12</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1_Office Theme</vt:lpstr>
      <vt:lpstr>2_Office Theme</vt:lpstr>
      <vt:lpstr>A strategy for analysis in  government: (2025 to 2028)</vt:lpstr>
      <vt:lpstr>What is the Analysis Function?</vt:lpstr>
      <vt:lpstr>Vision, objectives + priorities for all analysts</vt:lpstr>
      <vt:lpstr>Our objectives</vt:lpstr>
      <vt:lpstr>PowerPoint Presentation</vt:lpstr>
      <vt:lpstr>Priority 1: We will bring multi-disciplinary, impactful analysis to the government’s priorities, including the missions and a productive, agile state  </vt:lpstr>
      <vt:lpstr>Priority 2: We will be innovative, driving efficiency across our function, the civil service and society, applying artificial intelligence, automation, and the best analytical tools and methods </vt:lpstr>
      <vt:lpstr>Priority 3: We will (work across boundaries to) harness the power of data, including data sharing, linkage and interoperability </vt:lpstr>
      <vt:lpstr>Priority 4: Our people are central to our future direction; we will ensure we attract, retain and support analytical careers and development</vt:lpstr>
      <vt:lpstr>Next steps and how to find out more:</vt:lpstr>
      <vt:lpstr>PowerPoint Presentation</vt:lpstr>
      <vt:lpstr>Thank you Any further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Topping, Karen</dc:creator>
  <cp:revision>2</cp:revision>
  <dcterms:created xsi:type="dcterms:W3CDTF">2025-07-21T09:46:39Z</dcterms:created>
  <dcterms:modified xsi:type="dcterms:W3CDTF">2025-07-23T12:43:15Z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MediaServiceImageTags">
    <vt:lpwstr/>
  </property>
</Properties>
</file>